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2C3EAF7-3162-4B81-B730-41D2E46AB2F0}" type="datetimeFigureOut">
              <a:rPr lang="el-GR" smtClean="0"/>
              <a:t>15/2/2026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3AE73EF-C160-4F1D-9676-D8496FCB3543}" type="slidenum">
              <a:rPr lang="el-GR" smtClean="0"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Δημιουργία Μαγνητικού Πεδίου &amp; Βασικές Αρχές Μαγνητισμού.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l-GR" dirty="0" smtClean="0"/>
              <a:t>ΠΑΛΑΝΤΖΑΣ  ΠΑΝΑΓΙΩΤΗΣ</a:t>
            </a:r>
            <a:endParaRPr lang="el-GR" dirty="0" smtClean="0"/>
          </a:p>
          <a:p>
            <a:pPr algn="ctr"/>
            <a:r>
              <a:rPr lang="el-GR" dirty="0" smtClean="0"/>
              <a:t> </a:t>
            </a:r>
            <a:r>
              <a:rPr lang="el-GR" dirty="0" smtClean="0"/>
              <a:t>ΗΛΕΚΤΡΙΚΕΣ  </a:t>
            </a:r>
            <a:r>
              <a:rPr lang="el-GR" dirty="0" smtClean="0"/>
              <a:t>ΜΗΧΑΝΕΣ </a:t>
            </a:r>
            <a:r>
              <a:rPr lang="el-GR" dirty="0" smtClean="0"/>
              <a:t>Ι</a:t>
            </a:r>
            <a:endParaRPr lang="el-GR" dirty="0" smtClean="0"/>
          </a:p>
          <a:p>
            <a:pPr algn="ctr"/>
            <a:r>
              <a:rPr lang="el-GR" dirty="0" smtClean="0"/>
              <a:t>Σχολή  Μηχανικών της ΑΕΝ Μακεδονίας</a:t>
            </a:r>
          </a:p>
          <a:p>
            <a:pPr algn="ctr"/>
            <a:r>
              <a:rPr lang="el-GR" dirty="0" smtClean="0"/>
              <a:t>2026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Μαγνητική Ροή 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FF00"/>
                </a:solidFill>
              </a:rPr>
              <a:t>Φ</a:t>
            </a:r>
            <a:endParaRPr lang="el-GR" dirty="0">
              <a:solidFill>
                <a:srgbClr val="FFFF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Εκφράζει το "πλήθος" των δυναμικών </a:t>
            </a:r>
            <a:r>
              <a:rPr lang="el-GR" dirty="0" smtClean="0"/>
              <a:t>μαγνητικών γραμμών </a:t>
            </a:r>
            <a:r>
              <a:rPr lang="el-GR" dirty="0" smtClean="0"/>
              <a:t>που διέρχονται μέσα </a:t>
            </a:r>
            <a:r>
              <a:rPr lang="el-GR" dirty="0" smtClean="0"/>
              <a:t>από </a:t>
            </a:r>
            <a:r>
              <a:rPr lang="el-GR" dirty="0" smtClean="0"/>
              <a:t>μια επιφάνεια </a:t>
            </a:r>
            <a:r>
              <a:rPr lang="el-GR" dirty="0" smtClean="0"/>
              <a:t>A.</a:t>
            </a:r>
            <a:endParaRPr lang="el-GR" dirty="0" smtClean="0"/>
          </a:p>
          <a:p>
            <a:pPr>
              <a:buNone/>
            </a:pPr>
            <a:r>
              <a:rPr lang="el-GR" sz="4000" dirty="0" smtClean="0">
                <a:solidFill>
                  <a:srgbClr val="FFFF00"/>
                </a:solidFill>
              </a:rPr>
              <a:t>     Φ</a:t>
            </a:r>
            <a:r>
              <a:rPr lang="en-US" sz="4000" dirty="0" smtClean="0">
                <a:solidFill>
                  <a:srgbClr val="FFFF00"/>
                </a:solidFill>
              </a:rPr>
              <a:t>= </a:t>
            </a:r>
            <a:r>
              <a:rPr lang="en-US" sz="4000" dirty="0" smtClean="0">
                <a:solidFill>
                  <a:srgbClr val="FFFF00"/>
                </a:solidFill>
              </a:rPr>
              <a:t>B </a:t>
            </a:r>
            <a:r>
              <a:rPr lang="en-US" sz="4000" dirty="0" smtClean="0">
                <a:solidFill>
                  <a:srgbClr val="FFFF00"/>
                </a:solidFill>
              </a:rPr>
              <a:t>·A ·cos</a:t>
            </a:r>
            <a:r>
              <a:rPr lang="el-GR" sz="4000" dirty="0" smtClean="0">
                <a:solidFill>
                  <a:srgbClr val="FFFF00"/>
                </a:solidFill>
              </a:rPr>
              <a:t> θ</a:t>
            </a:r>
            <a:endParaRPr lang="en-US" sz="4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l-GR" dirty="0" smtClean="0"/>
              <a:t>Όπου </a:t>
            </a:r>
            <a:r>
              <a:rPr lang="el-GR" dirty="0" smtClean="0"/>
              <a:t>θ η </a:t>
            </a:r>
            <a:r>
              <a:rPr lang="el-GR" dirty="0" smtClean="0"/>
              <a:t>γωνία μεταξύ του πεδίου και της καθέτου στην επιφάνεια</a:t>
            </a:r>
            <a:endParaRPr lang="el-GR" dirty="0" smtClean="0"/>
          </a:p>
          <a:p>
            <a:r>
              <a:rPr lang="el-GR" b="1" dirty="0" smtClean="0"/>
              <a:t>Μονάδα Μέτρησης:</a:t>
            </a:r>
            <a:r>
              <a:rPr lang="el-GR" dirty="0" smtClean="0"/>
              <a:t> </a:t>
            </a:r>
            <a:r>
              <a:rPr lang="en-US" b="1" dirty="0" smtClean="0">
                <a:solidFill>
                  <a:srgbClr val="FFFF00"/>
                </a:solidFill>
              </a:rPr>
              <a:t>Weber (</a:t>
            </a:r>
            <a:r>
              <a:rPr lang="en-US" b="1" dirty="0" err="1" smtClean="0">
                <a:solidFill>
                  <a:srgbClr val="FFFF00"/>
                </a:solidFill>
              </a:rPr>
              <a:t>Wb</a:t>
            </a:r>
            <a:r>
              <a:rPr lang="en-US" b="1" dirty="0" smtClean="0">
                <a:solidFill>
                  <a:srgbClr val="FFFF00"/>
                </a:solidFill>
              </a:rPr>
              <a:t>)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  <a:endParaRPr lang="el-GR" dirty="0" smtClean="0">
              <a:solidFill>
                <a:srgbClr val="FFFF00"/>
              </a:solidFill>
            </a:endParaRPr>
          </a:p>
          <a:p>
            <a:r>
              <a:rPr lang="el-GR" dirty="0" smtClean="0"/>
              <a:t>Μεγάλης σημασίας: </a:t>
            </a:r>
            <a:r>
              <a:rPr lang="el-GR" dirty="0" smtClean="0">
                <a:solidFill>
                  <a:srgbClr val="FFFF00"/>
                </a:solidFill>
              </a:rPr>
              <a:t>Η </a:t>
            </a:r>
            <a:r>
              <a:rPr lang="el-GR" dirty="0" smtClean="0">
                <a:solidFill>
                  <a:srgbClr val="FFFF00"/>
                </a:solidFill>
              </a:rPr>
              <a:t>μεταβολή της μαγνητικής ροής</a:t>
            </a:r>
            <a:r>
              <a:rPr lang="el-GR" dirty="0" smtClean="0"/>
              <a:t> είναι η αρχή στην οποία βασίζεται η </a:t>
            </a:r>
            <a:r>
              <a:rPr lang="el-GR" dirty="0" smtClean="0">
                <a:solidFill>
                  <a:srgbClr val="FFFF00"/>
                </a:solidFill>
              </a:rPr>
              <a:t>παραγωγή ηλεκτρικού ρεύματος </a:t>
            </a:r>
            <a:r>
              <a:rPr lang="el-GR" dirty="0" smtClean="0"/>
              <a:t>(</a:t>
            </a:r>
            <a:r>
              <a:rPr lang="el-GR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Ηλεκτρομαγνητική Επαγωγή</a:t>
            </a:r>
            <a:r>
              <a:rPr lang="el-GR" dirty="0" smtClean="0"/>
              <a:t>).</a:t>
            </a:r>
            <a:endParaRPr lang="el-GR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Κίνηση Φορτίων – Η Μικροσκοπική Πηγή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Η "Καρδιά" του Μαγνητισμού:</a:t>
            </a:r>
            <a:r>
              <a:rPr lang="el-GR" dirty="0" smtClean="0"/>
              <a:t> Κάθε μαγνητικό πεδίο οφείλεται σε </a:t>
            </a:r>
            <a:r>
              <a:rPr lang="el-GR" b="1" dirty="0" smtClean="0"/>
              <a:t>κινούμενα ηλεκτρικά φορτία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Στα άτομα:</a:t>
            </a:r>
            <a:r>
              <a:rPr lang="el-GR" dirty="0" smtClean="0"/>
              <a:t> Ο μαγνητισμός των υλικών προέρχεται από:</a:t>
            </a:r>
          </a:p>
          <a:p>
            <a:r>
              <a:rPr lang="el-GR" dirty="0" smtClean="0"/>
              <a:t>Την </a:t>
            </a:r>
            <a:r>
              <a:rPr lang="el-GR" b="1" dirty="0" smtClean="0"/>
              <a:t>τροχιακή κίνηση</a:t>
            </a:r>
            <a:r>
              <a:rPr lang="el-GR" dirty="0" smtClean="0"/>
              <a:t> των ηλεκτρονίων γύρω από τον πυρήνα.</a:t>
            </a:r>
          </a:p>
          <a:p>
            <a:r>
              <a:rPr lang="el-GR" dirty="0" smtClean="0"/>
              <a:t>Το </a:t>
            </a:r>
            <a:r>
              <a:rPr lang="el-GR" b="1" dirty="0" err="1" smtClean="0"/>
              <a:t>spin</a:t>
            </a:r>
            <a:r>
              <a:rPr lang="el-GR" dirty="0" smtClean="0"/>
              <a:t> (</a:t>
            </a:r>
            <a:r>
              <a:rPr lang="el-GR" dirty="0" err="1" smtClean="0"/>
              <a:t>ιδιοστροφορμή</a:t>
            </a:r>
            <a:r>
              <a:rPr lang="el-GR" dirty="0" smtClean="0"/>
              <a:t>) των ηλεκτρονίων.</a:t>
            </a:r>
          </a:p>
          <a:p>
            <a:r>
              <a:rPr lang="el-GR" b="1" dirty="0" smtClean="0"/>
              <a:t>Συμπέρασμα:</a:t>
            </a:r>
            <a:r>
              <a:rPr lang="el-GR" dirty="0" smtClean="0"/>
              <a:t> Ένα στατικό φορτίο δημιουργεί μόνο ηλεκτρικό πεδίο. Ένα κινούμενο φορτίο δημιουργεί </a:t>
            </a:r>
            <a:r>
              <a:rPr lang="el-GR" b="1" dirty="0" smtClean="0"/>
              <a:t>και</a:t>
            </a:r>
            <a:r>
              <a:rPr lang="el-GR" dirty="0" smtClean="0"/>
              <a:t> μαγνητικό πεδίο.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Το Πείραμα του Oersted (1820)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Η </a:t>
            </a:r>
            <a:r>
              <a:rPr lang="el-GR" b="1" dirty="0" smtClean="0"/>
              <a:t>Ανακάλυψη:</a:t>
            </a:r>
            <a:r>
              <a:rPr lang="el-GR" dirty="0" smtClean="0"/>
              <a:t> Ο </a:t>
            </a:r>
            <a:r>
              <a:rPr lang="el-GR" dirty="0" err="1" smtClean="0">
                <a:solidFill>
                  <a:srgbClr val="FFFF00"/>
                </a:solidFill>
              </a:rPr>
              <a:t>Hans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dirty="0" err="1" smtClean="0">
                <a:solidFill>
                  <a:srgbClr val="FFFF00"/>
                </a:solidFill>
              </a:rPr>
              <a:t>Christian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b="1" dirty="0" smtClean="0">
                <a:solidFill>
                  <a:srgbClr val="FFFF00"/>
                </a:solidFill>
              </a:rPr>
              <a:t>Oersted</a:t>
            </a:r>
            <a:r>
              <a:rPr lang="el-GR" dirty="0" smtClean="0"/>
              <a:t> παρατήρησε τυχαία ότι μια μαγνητική βελόνα (πυξίδα) εκτρέπεται όταν τοποθετείται κοντά σε έναν αγωγό που διαρρέεται από ρεύμα.</a:t>
            </a:r>
          </a:p>
          <a:p>
            <a:r>
              <a:rPr lang="el-GR" b="1" dirty="0" smtClean="0"/>
              <a:t>Το Συμπέρασμα:</a:t>
            </a:r>
            <a:r>
              <a:rPr lang="el-GR" dirty="0" smtClean="0"/>
              <a:t> Το ηλεκτρικό ρεύμα δημιουργεί γύρω του μαγνητικό πεδίο.</a:t>
            </a:r>
          </a:p>
          <a:p>
            <a:r>
              <a:rPr lang="el-GR" b="1" dirty="0" smtClean="0"/>
              <a:t>Ιστορική Σημασία:</a:t>
            </a:r>
            <a:r>
              <a:rPr lang="el-GR" dirty="0" smtClean="0"/>
              <a:t> Ήταν η πρώτη φορά που αποδείχθηκε η άμεση σύνδεση μεταξύ Ηλεκτρισμού και Μαγνητισμού.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686800" cy="1399032"/>
          </a:xfrm>
        </p:spPr>
        <p:txBody>
          <a:bodyPr/>
          <a:lstStyle/>
          <a:p>
            <a:r>
              <a:rPr lang="el-GR" b="1" dirty="0" smtClean="0"/>
              <a:t>Το Πείραμα του Oersted (1820)</a:t>
            </a:r>
            <a:endParaRPr lang="el-G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285992"/>
            <a:ext cx="9158711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Μαγνητικό Πεδίο Ευθύγραμμου Αγωγού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Μορφή Πεδίου:</a:t>
            </a:r>
            <a:r>
              <a:rPr lang="el-GR" dirty="0" smtClean="0"/>
              <a:t> Οι δυναμικές γραμμές είναι ομόκεντροι κύκλοι με κέντρο τον αγωγό, σε επίπεδο κάθετο σε αυτόν.</a:t>
            </a:r>
          </a:p>
          <a:p>
            <a:r>
              <a:rPr lang="en-US" dirty="0" smtClean="0"/>
              <a:t>B </a:t>
            </a:r>
            <a:r>
              <a:rPr lang="en-US" dirty="0" smtClean="0"/>
              <a:t>= </a:t>
            </a:r>
            <a:r>
              <a:rPr lang="el-GR" dirty="0" smtClean="0"/>
              <a:t>μ</a:t>
            </a:r>
            <a:r>
              <a:rPr lang="el-GR" baseline="-25000" dirty="0" smtClean="0"/>
              <a:t>0</a:t>
            </a:r>
            <a:r>
              <a:rPr lang="el-GR" dirty="0" smtClean="0"/>
              <a:t>·</a:t>
            </a:r>
            <a:r>
              <a:rPr lang="en-US" dirty="0" smtClean="0"/>
              <a:t>I</a:t>
            </a:r>
            <a:r>
              <a:rPr lang="el-GR" dirty="0" smtClean="0"/>
              <a:t> / </a:t>
            </a:r>
            <a:r>
              <a:rPr lang="en-US" dirty="0" smtClean="0"/>
              <a:t>2</a:t>
            </a:r>
            <a:r>
              <a:rPr lang="el-GR" dirty="0" smtClean="0"/>
              <a:t>π</a:t>
            </a:r>
            <a:r>
              <a:rPr lang="en-US" dirty="0" smtClean="0"/>
              <a:t>r</a:t>
            </a:r>
            <a:endParaRPr lang="en-US" dirty="0" smtClean="0"/>
          </a:p>
          <a:p>
            <a:r>
              <a:rPr lang="el-GR" dirty="0" smtClean="0"/>
              <a:t>Όπου </a:t>
            </a:r>
            <a:r>
              <a:rPr lang="el-GR" dirty="0" smtClean="0"/>
              <a:t>r η </a:t>
            </a:r>
            <a:r>
              <a:rPr lang="el-GR" dirty="0" smtClean="0"/>
              <a:t>απόσταση από τον </a:t>
            </a:r>
            <a:r>
              <a:rPr lang="el-GR" dirty="0" smtClean="0"/>
              <a:t>αγωγό</a:t>
            </a:r>
          </a:p>
          <a:p>
            <a:r>
              <a:rPr lang="el-GR" dirty="0" smtClean="0"/>
              <a:t>μ</a:t>
            </a:r>
            <a:r>
              <a:rPr lang="el-GR" baseline="-25000" dirty="0" smtClean="0"/>
              <a:t>0</a:t>
            </a:r>
            <a:r>
              <a:rPr lang="el-GR" dirty="0" smtClean="0"/>
              <a:t> αντιπροσωπεύει τη </a:t>
            </a:r>
            <a:r>
              <a:rPr lang="el-GR" b="1" dirty="0" smtClean="0"/>
              <a:t>μαγνητική διαπερατότητα του κενού</a:t>
            </a:r>
            <a:r>
              <a:rPr lang="el-GR" dirty="0" smtClean="0"/>
              <a:t>. </a:t>
            </a:r>
            <a:endParaRPr lang="el-GR" dirty="0" smtClean="0"/>
          </a:p>
          <a:p>
            <a:r>
              <a:rPr lang="el-GR" dirty="0" smtClean="0"/>
              <a:t>  </a:t>
            </a:r>
            <a:r>
              <a:rPr lang="el-GR" dirty="0" smtClean="0"/>
              <a:t>μ</a:t>
            </a:r>
            <a:r>
              <a:rPr lang="el-GR" baseline="-25000" dirty="0" smtClean="0"/>
              <a:t>0</a:t>
            </a:r>
            <a:r>
              <a:rPr lang="el-GR" dirty="0" smtClean="0"/>
              <a:t>=4π·10 </a:t>
            </a:r>
            <a:r>
              <a:rPr lang="el-GR" baseline="30000" dirty="0" smtClean="0"/>
              <a:t>-7 </a:t>
            </a:r>
            <a:r>
              <a:rPr lang="el-GR" dirty="0" smtClean="0"/>
              <a:t> Τ·</a:t>
            </a:r>
            <a:r>
              <a:rPr lang="en-US" dirty="0" smtClean="0"/>
              <a:t>m/</a:t>
            </a:r>
            <a:r>
              <a:rPr lang="el-GR" dirty="0" smtClean="0"/>
              <a:t>Α</a:t>
            </a:r>
            <a:endParaRPr lang="el-GR" baseline="30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Κανόνας Δεξιού Χεριού</a:t>
            </a:r>
            <a:endParaRPr lang="el-G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4357718" cy="4754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4929190" y="1928802"/>
            <a:ext cx="39290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Ο </a:t>
            </a:r>
            <a:r>
              <a:rPr lang="el-GR" sz="2400" dirty="0" smtClean="0">
                <a:solidFill>
                  <a:srgbClr val="FFFF00"/>
                </a:solidFill>
              </a:rPr>
              <a:t>αντίχειρας</a:t>
            </a:r>
            <a:r>
              <a:rPr lang="el-GR" sz="2400" dirty="0" smtClean="0"/>
              <a:t> δείχνει τη φορά του ρεύματος </a:t>
            </a:r>
            <a:r>
              <a:rPr lang="el-GR" sz="2400" dirty="0" smtClean="0">
                <a:solidFill>
                  <a:srgbClr val="FFFF00"/>
                </a:solidFill>
              </a:rPr>
              <a:t>(I).</a:t>
            </a:r>
          </a:p>
          <a:p>
            <a:r>
              <a:rPr lang="el-GR" sz="2400" dirty="0" smtClean="0"/>
              <a:t>Τα υπόλοιπα δάκτυλα "αγκαλιάζουν" τον αγωγό και δείχνουν τη φορά των δυναμικών γραμμών του πεδίου (B).</a:t>
            </a:r>
            <a:endParaRPr lang="el-GR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Νόμος των Biot-</a:t>
            </a:r>
            <a:r>
              <a:rPr lang="el-GR" b="1" dirty="0" err="1" smtClean="0"/>
              <a:t>Savart</a:t>
            </a:r>
            <a:r>
              <a:rPr lang="el-GR" b="1" dirty="0" smtClean="0"/>
              <a:t/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Περιγράφει </a:t>
            </a:r>
            <a:r>
              <a:rPr lang="el-GR" dirty="0" smtClean="0"/>
              <a:t>το μαγνητικό πεδίο που δημιουργείται από ένα απειροελάχιστο τμήμα </a:t>
            </a:r>
            <a:r>
              <a:rPr lang="el-GR" dirty="0" smtClean="0"/>
              <a:t>αγωγού (</a:t>
            </a:r>
            <a:r>
              <a:rPr lang="el-GR" dirty="0" err="1" smtClean="0"/>
              <a:t>dl</a:t>
            </a:r>
            <a:r>
              <a:rPr lang="el-GR" dirty="0" smtClean="0"/>
              <a:t>) </a:t>
            </a:r>
            <a:r>
              <a:rPr lang="el-GR" dirty="0" smtClean="0"/>
              <a:t>που διαρρέεται από ρεύμα.</a:t>
            </a:r>
          </a:p>
          <a:p>
            <a:r>
              <a:rPr lang="el-GR" i="1" dirty="0" smtClean="0"/>
              <a:t>Σημείωση</a:t>
            </a:r>
            <a:r>
              <a:rPr lang="el-GR" i="1" dirty="0" smtClean="0"/>
              <a:t>:</a:t>
            </a:r>
            <a:r>
              <a:rPr lang="el-GR" dirty="0" smtClean="0"/>
              <a:t> Είναι ο θεμελιώδης νόμος από τον οποίο προκύπτουν όλα τα πεδία για διαφορετικά σχήματα αγωγών.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Νόμος των Biot-</a:t>
            </a:r>
            <a:r>
              <a:rPr lang="el-GR" b="1" dirty="0" err="1" smtClean="0"/>
              <a:t>Savart</a:t>
            </a:r>
            <a:endParaRPr lang="el-G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928802"/>
            <a:ext cx="3329357" cy="1635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Ορθογώνιο"/>
          <p:cNvSpPr/>
          <p:nvPr/>
        </p:nvSpPr>
        <p:spPr>
          <a:xfrm>
            <a:off x="1142976" y="3929066"/>
            <a:ext cx="75724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Το πεδίο είναι ανάλογο της έντασης του ρεύματος</a:t>
            </a:r>
            <a:endParaRPr lang="el-GR" sz="2400" dirty="0"/>
          </a:p>
        </p:txBody>
      </p:sp>
      <p:sp>
        <p:nvSpPr>
          <p:cNvPr id="6" name="5 - Ορθογώνιο"/>
          <p:cNvSpPr/>
          <p:nvPr/>
        </p:nvSpPr>
        <p:spPr>
          <a:xfrm>
            <a:off x="1214414" y="4357694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 smtClean="0"/>
              <a:t>Είναι αντιστρόφως ανάλογο του τετραγώνου της απόστασης</a:t>
            </a:r>
            <a:endParaRPr lang="el-GR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Μαγνητικό Πεδίο Κυκλικού Αγωγού (Σπείρας)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Στο κέντρο μιας κυκλικής σπείρας, οι δυναμικές γραμμές είναι κάθετες στο επίπεδο της σπείρας και το πεδίο είναι σχεδόν ομογενές.</a:t>
            </a:r>
          </a:p>
          <a:p>
            <a:r>
              <a:rPr lang="el-GR" dirty="0" smtClean="0"/>
              <a:t>Τα δάκτυλα ακολουθούν τη φορά του ρεύματος στον κύκλο και ο αντίχειρας δείχνει την κατεύθυνση του πεδίου στο κέντρο.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Σωληνοειδές (Πηνίο)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Ένας αγωγός τυλιγμένος σε πολλές </a:t>
            </a:r>
            <a:r>
              <a:rPr lang="el-GR" dirty="0" smtClean="0"/>
              <a:t>σπείρες </a:t>
            </a:r>
            <a:r>
              <a:rPr lang="el-GR" dirty="0" smtClean="0"/>
              <a:t>τη μία δίπλα στην άλλη</a:t>
            </a:r>
            <a:r>
              <a:rPr lang="el-GR" dirty="0" smtClean="0"/>
              <a:t>.</a:t>
            </a:r>
          </a:p>
          <a:p>
            <a:r>
              <a:rPr lang="el-GR" dirty="0" smtClean="0"/>
              <a:t>Στο εσωτερικό του δημιουργείται </a:t>
            </a:r>
            <a:r>
              <a:rPr lang="el-GR" b="1" dirty="0" smtClean="0"/>
              <a:t>ισχυρό και ομογενές</a:t>
            </a:r>
            <a:r>
              <a:rPr lang="el-GR" dirty="0" smtClean="0"/>
              <a:t> μαγνητικό πεδίο (παράλληλες γραμμές).</a:t>
            </a:r>
          </a:p>
          <a:p>
            <a:r>
              <a:rPr lang="el-GR" dirty="0" smtClean="0"/>
              <a:t>Εξωτερικά το πεδίο είναι πολύ ασθενές.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Δημιουργία Μαγνητικού Πεδίου &amp; Βασικές Αρχές Μαγνητισμού.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 bwMode="gray"/>
        <p:txBody>
          <a:bodyPr/>
          <a:lstStyle/>
          <a:p>
            <a:r>
              <a:rPr lang="el-GR" dirty="0" smtClean="0"/>
              <a:t>Από τη Φυσική των Υλικών στις Τεχνολογίες του Μέλλοντος.</a:t>
            </a:r>
          </a:p>
          <a:p>
            <a:pPr algn="ctr">
              <a:buNone/>
            </a:pPr>
            <a:endParaRPr lang="el-GR" dirty="0" smtClean="0"/>
          </a:p>
          <a:p>
            <a:pPr algn="ctr">
              <a:buNone/>
            </a:pP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897465"/>
            <a:ext cx="4786346" cy="37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Ένταση στο </a:t>
            </a:r>
            <a:r>
              <a:rPr lang="el-GR" dirty="0" smtClean="0"/>
              <a:t>εσωτερικό</a:t>
            </a:r>
            <a:endParaRPr lang="el-G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14488"/>
            <a:ext cx="4782427" cy="1363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3500438"/>
            <a:ext cx="87993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Όπου 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N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ο αριθμός σπειρών και 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  <a:cs typeface="Arial" pitchFamily="34" charset="0"/>
              </a:rPr>
              <a:t>L</a:t>
            </a:r>
            <a:r>
              <a:rPr kumimoji="0" lang="el-G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το μήκος του πηνίου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357158" y="4357694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smtClean="0"/>
              <a:t>Η βάση για τη δημιουργία ηλεκτρομαγνητών</a:t>
            </a:r>
            <a:endParaRPr lang="el-GR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0"/>
            <a:ext cx="9001156" cy="1399032"/>
          </a:xfrm>
        </p:spPr>
        <p:txBody>
          <a:bodyPr/>
          <a:lstStyle/>
          <a:p>
            <a:r>
              <a:rPr lang="el-GR" dirty="0" smtClean="0"/>
              <a:t>Το μαγνητικό πεδίο </a:t>
            </a:r>
            <a:r>
              <a:rPr lang="el-GR" dirty="0" smtClean="0"/>
              <a:t>ενός πηνίου</a:t>
            </a:r>
            <a:endParaRPr lang="el-GR" dirty="0"/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373946"/>
            <a:ext cx="3786214" cy="5486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Μαγνητισμός στην Ύλη (Κατηγορίες Υλικών)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Όλα </a:t>
            </a:r>
            <a:r>
              <a:rPr lang="el-GR" dirty="0" smtClean="0"/>
              <a:t>τα υλικά παρουσιάζουν κάποια μαγνητική συμπεριφορά, αλλά η έντασή της διαφέρει δραματικά.</a:t>
            </a:r>
          </a:p>
          <a:p>
            <a:r>
              <a:rPr lang="el-GR" b="1" dirty="0" smtClean="0">
                <a:solidFill>
                  <a:schemeClr val="accent2"/>
                </a:solidFill>
              </a:rPr>
              <a:t>Διαμαγνητικά</a:t>
            </a:r>
            <a:r>
              <a:rPr lang="el-GR" b="1" dirty="0" smtClean="0"/>
              <a:t>:</a:t>
            </a:r>
            <a:r>
              <a:rPr lang="el-GR" dirty="0" smtClean="0"/>
              <a:t> Απωθούνται ελαφρά από τους μαγνήτες (π.χ. νερό, χαλκός, γραφίτης).</a:t>
            </a:r>
          </a:p>
          <a:p>
            <a:r>
              <a:rPr lang="el-GR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Παραμαγνητικά</a:t>
            </a:r>
            <a:r>
              <a:rPr lang="el-GR" b="1" dirty="0" smtClean="0"/>
              <a:t>:</a:t>
            </a:r>
            <a:r>
              <a:rPr lang="el-GR" dirty="0" smtClean="0"/>
              <a:t> Έλκονται ελαφρά και χάνουν τον μαγνητισμό τους μόλις απομακρυνθεί το εξωτερικό πεδίο (π.χ. αλουμίνιο, οξυγόνο).</a:t>
            </a:r>
          </a:p>
          <a:p>
            <a:r>
              <a:rPr lang="el-GR" b="1" dirty="0" smtClean="0">
                <a:solidFill>
                  <a:srgbClr val="FFFF00"/>
                </a:solidFill>
              </a:rPr>
              <a:t>Σιδηρομαγνητικά</a:t>
            </a:r>
            <a:r>
              <a:rPr lang="el-GR" b="1" dirty="0" smtClean="0"/>
              <a:t>:</a:t>
            </a:r>
            <a:r>
              <a:rPr lang="el-GR" dirty="0" smtClean="0"/>
              <a:t> Έλκονται ισχυρά και μπορούν να γίνουν μόνιμοι μαγνήτες (π.χ. σίδηρος, νικέλιο, κοβάλτιο).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Μαγνητικές Περιοχές (</a:t>
            </a:r>
            <a:r>
              <a:rPr lang="el-GR" b="1" dirty="0" err="1" smtClean="0"/>
              <a:t>Domains</a:t>
            </a:r>
            <a:r>
              <a:rPr lang="el-GR" b="1" dirty="0" smtClean="0"/>
              <a:t>)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Στα </a:t>
            </a:r>
            <a:r>
              <a:rPr lang="el-GR" dirty="0" smtClean="0"/>
              <a:t>σιδηρομαγνητικά υλικά, τα άτομα ομαδοποιούνται σε μικροσκοπικές περιοχές που ονομάζονται «μαγνητικές περιοχές».</a:t>
            </a:r>
          </a:p>
          <a:p>
            <a:r>
              <a:rPr lang="el-GR" b="1" dirty="0" smtClean="0"/>
              <a:t>Αμαγνήτιστο υλικό:</a:t>
            </a:r>
            <a:r>
              <a:rPr lang="el-GR" dirty="0" smtClean="0"/>
              <a:t> Οι περιοχές έχουν τυχαίο προσανατολισμό και τα πεδία τους αλληλοαναιρούνται.</a:t>
            </a:r>
          </a:p>
          <a:p>
            <a:r>
              <a:rPr lang="el-GR" b="1" dirty="0" smtClean="0"/>
              <a:t>Μαγνητισμένο υλικό:</a:t>
            </a:r>
            <a:r>
              <a:rPr lang="el-GR" dirty="0" smtClean="0"/>
              <a:t> Υπό την επίδραση εξωτερικού πεδίου, οι περιοχές ευθυγραμμίζονται προς την ίδια κατεύθυνση, δημιουργώντας έναν ισχυρό συνολικό μαγνήτη.</a:t>
            </a:r>
          </a:p>
          <a:p>
            <a:r>
              <a:rPr lang="el-GR" b="1" dirty="0" smtClean="0"/>
              <a:t>Θερμοκρασία Curie:</a:t>
            </a:r>
            <a:r>
              <a:rPr lang="el-GR" dirty="0" smtClean="0"/>
              <a:t> Η θερμοκρασία πάνω από την οποία ένα υλικό χάνει τις σιδηρομαγνητικές του ιδιότητες (για τον σίδηρο είναι περίπου </a:t>
            </a:r>
            <a:r>
              <a:rPr lang="el-GR" b="1" dirty="0" smtClean="0"/>
              <a:t>770°C</a:t>
            </a:r>
            <a:r>
              <a:rPr lang="el-GR" dirty="0" smtClean="0"/>
              <a:t>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3268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Το Μαγνητικό Πεδίο της Γης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smtClean="0"/>
              <a:t>Η </a:t>
            </a:r>
            <a:r>
              <a:rPr lang="el-GR" b="1" dirty="0" smtClean="0"/>
              <a:t>Γη ως Μαγνήτης:</a:t>
            </a:r>
            <a:r>
              <a:rPr lang="el-GR" dirty="0" smtClean="0"/>
              <a:t> Ο πυρήνας της Γης (λιωμένο σίδερο και νικέλιο σε κίνηση) λειτουργεί ως ένα τεράστιο δυναμό, δημιουργώντας το γεωμαγνητικό πεδίο.</a:t>
            </a:r>
          </a:p>
          <a:p>
            <a:r>
              <a:rPr lang="el-GR" b="1" dirty="0" smtClean="0"/>
              <a:t>Γεωγραφικοί </a:t>
            </a:r>
            <a:r>
              <a:rPr lang="el-GR" b="1" dirty="0" smtClean="0"/>
              <a:t>αλλά και  </a:t>
            </a:r>
            <a:r>
              <a:rPr lang="el-GR" b="1" dirty="0" smtClean="0"/>
              <a:t>Μαγνητικοί Πόλοι:</a:t>
            </a:r>
            <a:r>
              <a:rPr lang="el-GR" dirty="0" smtClean="0"/>
              <a:t> Ο μαγνητικός Νότιος πόλος βρίσκεται κοντά στον γεωγραφικό Βόρειο πόλο </a:t>
            </a:r>
            <a:r>
              <a:rPr lang="el-GR" dirty="0" smtClean="0"/>
              <a:t>.</a:t>
            </a:r>
            <a:endParaRPr lang="el-GR" dirty="0" smtClean="0"/>
          </a:p>
          <a:p>
            <a:r>
              <a:rPr lang="el-GR" b="1" dirty="0" smtClean="0"/>
              <a:t>Μαγνητόσφαιρα:</a:t>
            </a:r>
            <a:r>
              <a:rPr lang="el-GR" dirty="0" smtClean="0"/>
              <a:t> Η αόρατη ασπίδα που προστατεύει τον πλανήτη από τα επικίνδυνα σωματίδια του ηλιακού ανέμου.</a:t>
            </a:r>
          </a:p>
          <a:p>
            <a:r>
              <a:rPr lang="el-GR" b="1" dirty="0" smtClean="0"/>
              <a:t>Βόρειο Σέλας:</a:t>
            </a:r>
            <a:r>
              <a:rPr lang="el-GR" dirty="0" smtClean="0"/>
              <a:t> Το αποτέλεσμα της σύγκρουσης αυτών των σωματιδίων με την ατμόσφαιρα στους πόλους.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Ηλεκτρομαγνήτες και η Ισχύς τους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Ένα πηνίο με έναν πυρήνα από μαλακό σίδηρο στο εσωτερικό του.</a:t>
            </a:r>
          </a:p>
          <a:p>
            <a:r>
              <a:rPr lang="el-GR" b="1" dirty="0" smtClean="0"/>
              <a:t>Πλεονεκτήματα:</a:t>
            </a:r>
            <a:endParaRPr lang="el-GR" dirty="0" smtClean="0"/>
          </a:p>
          <a:p>
            <a:r>
              <a:rPr lang="el-GR" dirty="0" smtClean="0"/>
              <a:t>Μπορούμε να τον ενεργοποιούμε και να τον απενεργοποιούμε (διακοπή ρεύματος).</a:t>
            </a:r>
          </a:p>
          <a:p>
            <a:r>
              <a:rPr lang="el-GR" dirty="0" smtClean="0"/>
              <a:t>Μπορούμε να ελέγξουμε την ισχύ του (μεταβολή έντασης ρεύματος </a:t>
            </a:r>
            <a:r>
              <a:rPr lang="el-GR" b="1" dirty="0" smtClean="0">
                <a:solidFill>
                  <a:srgbClr val="FFFF00"/>
                </a:solidFill>
              </a:rPr>
              <a:t>I</a:t>
            </a:r>
            <a:r>
              <a:rPr lang="el-GR" dirty="0" smtClean="0"/>
              <a:t>).</a:t>
            </a:r>
            <a:endParaRPr lang="el-GR" dirty="0" smtClean="0"/>
          </a:p>
          <a:p>
            <a:r>
              <a:rPr lang="el-GR" dirty="0" smtClean="0"/>
              <a:t>Μπορούμε να αντιστρέψουμε τους πόλους του (</a:t>
            </a:r>
            <a:r>
              <a:rPr lang="el-GR" dirty="0" smtClean="0">
                <a:solidFill>
                  <a:srgbClr val="FFFF00"/>
                </a:solidFill>
              </a:rPr>
              <a:t>αντιστροφή φοράς ρεύματος</a:t>
            </a:r>
            <a:r>
              <a:rPr lang="el-GR" dirty="0" smtClean="0"/>
              <a:t>).</a:t>
            </a:r>
          </a:p>
          <a:p>
            <a:r>
              <a:rPr lang="el-GR" b="1" dirty="0" smtClean="0"/>
              <a:t>Χρήσεις:</a:t>
            </a:r>
            <a:r>
              <a:rPr lang="el-GR" dirty="0" smtClean="0"/>
              <a:t> Γερανοί σε μάντρες σιδερικών, ηλεκτρικά κουδούνια, αυτόματοι διακόπτες ασφαλείας.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Σύγχρονες Τεχνολογικές Εφαρμογές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 smtClean="0">
                <a:solidFill>
                  <a:srgbClr val="FFFF00"/>
                </a:solidFill>
              </a:rPr>
              <a:t>Μαγνητική </a:t>
            </a:r>
            <a:r>
              <a:rPr lang="el-GR" b="1" dirty="0" smtClean="0">
                <a:solidFill>
                  <a:srgbClr val="FFFF00"/>
                </a:solidFill>
              </a:rPr>
              <a:t>Τομογραφία (MRI):</a:t>
            </a:r>
            <a:r>
              <a:rPr lang="el-GR" dirty="0" smtClean="0"/>
              <a:t> Χρησιμοποιεί πανίσχυρα μαγνητικά πεδία για να ευθυγραμμίσει τα πρωτόνια στο σώμα μας, επιτρέποντας την απεικόνιση εσωτερικών οργάνων με απίστευτη λεπτομέρεια χωρίς ακτινοβολία.</a:t>
            </a:r>
          </a:p>
          <a:p>
            <a:r>
              <a:rPr lang="el-GR" b="1" dirty="0" smtClean="0">
                <a:solidFill>
                  <a:srgbClr val="FFFF00"/>
                </a:solidFill>
              </a:rPr>
              <a:t>Τρένα </a:t>
            </a:r>
            <a:r>
              <a:rPr lang="el-GR" b="1" dirty="0" err="1" smtClean="0">
                <a:solidFill>
                  <a:srgbClr val="FFFF00"/>
                </a:solidFill>
              </a:rPr>
              <a:t>Maglev</a:t>
            </a:r>
            <a:r>
              <a:rPr lang="el-GR" b="1" dirty="0" smtClean="0">
                <a:solidFill>
                  <a:srgbClr val="FFFF00"/>
                </a:solidFill>
              </a:rPr>
              <a:t>: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dirty="0" smtClean="0"/>
              <a:t>Τρένα που «αιωρούνται» πάνω από τις ράγες μέσω μαγνητικής απώθησης, εκμηδενίζοντας τις τριβές και φτάνοντας ταχύτητες άνω των </a:t>
            </a:r>
            <a:r>
              <a:rPr lang="el-GR" b="1" dirty="0" smtClean="0"/>
              <a:t>600 </a:t>
            </a:r>
            <a:r>
              <a:rPr lang="el-GR" b="1" dirty="0" err="1" smtClean="0"/>
              <a:t>km</a:t>
            </a:r>
            <a:r>
              <a:rPr lang="el-GR" b="1" dirty="0" smtClean="0"/>
              <a:t>/h</a:t>
            </a:r>
            <a:r>
              <a:rPr lang="el-GR" dirty="0" smtClean="0"/>
              <a:t>.</a:t>
            </a:r>
          </a:p>
          <a:p>
            <a:r>
              <a:rPr lang="el-GR" b="1" dirty="0" smtClean="0">
                <a:solidFill>
                  <a:srgbClr val="FFFF00"/>
                </a:solidFill>
              </a:rPr>
              <a:t>Αποθήκευση Δεδομένων: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dirty="0" smtClean="0"/>
              <a:t>Οι σκληροί δίσκοι (HDD) χρησιμοποιούν μικροσκοπικές μαγνητικές περιοχές για να εγγράψουν πληροφορίες </a:t>
            </a:r>
            <a:r>
              <a:rPr lang="el-GR" dirty="0" smtClean="0"/>
              <a:t>(0 </a:t>
            </a:r>
            <a:r>
              <a:rPr lang="el-GR" dirty="0" smtClean="0"/>
              <a:t>και </a:t>
            </a:r>
            <a:r>
              <a:rPr lang="el-GR" dirty="0" smtClean="0"/>
              <a:t>1).</a:t>
            </a:r>
            <a:endParaRPr lang="el-GR" dirty="0" smtClean="0"/>
          </a:p>
          <a:p>
            <a:r>
              <a:rPr lang="el-GR" b="1" dirty="0" smtClean="0">
                <a:solidFill>
                  <a:srgbClr val="FFFF00"/>
                </a:solidFill>
              </a:rPr>
              <a:t>Ηλεκτρικοί Κινητήρες: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dirty="0" smtClean="0"/>
              <a:t>Η μετατροπή της ηλεκτρικής ενέργειας σε κίνηση μέσω της αλληλεπίδρασης μαγνητικών πεδίων (από το μίξερ της κουζίνας μέχρι τα </a:t>
            </a:r>
            <a:r>
              <a:rPr lang="el-GR" dirty="0" err="1" smtClean="0"/>
              <a:t>Tesla</a:t>
            </a:r>
            <a:r>
              <a:rPr lang="el-GR" dirty="0" smtClean="0"/>
              <a:t>).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Σύνοψη &amp; Συμπεράσματα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>
                <a:solidFill>
                  <a:srgbClr val="FFFF00"/>
                </a:solidFill>
              </a:rPr>
              <a:t>Βασικά </a:t>
            </a:r>
            <a:r>
              <a:rPr lang="el-GR" b="1" dirty="0" smtClean="0">
                <a:solidFill>
                  <a:srgbClr val="FFFF00"/>
                </a:solidFill>
              </a:rPr>
              <a:t>Σημεία:</a:t>
            </a:r>
            <a:endParaRPr lang="el-GR" dirty="0" smtClean="0">
              <a:solidFill>
                <a:srgbClr val="FFFF00"/>
              </a:solidFill>
            </a:endParaRPr>
          </a:p>
          <a:p>
            <a:pPr lvl="1"/>
            <a:r>
              <a:rPr lang="el-GR" dirty="0" smtClean="0"/>
              <a:t>Ο μαγνητισμός γεννιέται από την </a:t>
            </a:r>
            <a:r>
              <a:rPr lang="el-GR" b="1" dirty="0" smtClean="0"/>
              <a:t>κίνηση φορτίων</a:t>
            </a:r>
            <a:r>
              <a:rPr lang="el-GR" dirty="0" smtClean="0"/>
              <a:t> (ρεύμα ή </a:t>
            </a:r>
            <a:r>
              <a:rPr lang="el-GR" dirty="0" err="1" smtClean="0"/>
              <a:t>spin</a:t>
            </a:r>
            <a:r>
              <a:rPr lang="el-GR" dirty="0" smtClean="0"/>
              <a:t> ηλεκτρονίων).</a:t>
            </a:r>
          </a:p>
          <a:p>
            <a:pPr lvl="1"/>
            <a:r>
              <a:rPr lang="el-GR" dirty="0" smtClean="0"/>
              <a:t>Δεν υπάρχουν μαγνητικά </a:t>
            </a:r>
            <a:r>
              <a:rPr lang="el-GR" dirty="0" err="1" smtClean="0"/>
              <a:t>μονόπολα</a:t>
            </a:r>
            <a:r>
              <a:rPr lang="el-GR" dirty="0" smtClean="0"/>
              <a:t> (πάντα </a:t>
            </a:r>
            <a:r>
              <a:rPr lang="el-GR" dirty="0" smtClean="0"/>
              <a:t>N </a:t>
            </a:r>
            <a:r>
              <a:rPr lang="el-GR" dirty="0" smtClean="0"/>
              <a:t>και </a:t>
            </a:r>
            <a:r>
              <a:rPr lang="el-GR" dirty="0" smtClean="0"/>
              <a:t>S).</a:t>
            </a:r>
            <a:endParaRPr lang="el-GR" dirty="0" smtClean="0"/>
          </a:p>
          <a:p>
            <a:pPr lvl="1"/>
            <a:r>
              <a:rPr lang="el-GR" dirty="0" smtClean="0"/>
              <a:t>Το ηλεκτρικό ρεύμα δημιουργεί μαγνητικό πεδίο (Oersted), και η μεταβολή του μαγνητικού πεδίου δημιουργεί ρεύμα (Επαγωγή).</a:t>
            </a:r>
          </a:p>
          <a:p>
            <a:pPr lvl="1"/>
            <a:r>
              <a:rPr lang="el-GR" dirty="0" smtClean="0"/>
              <a:t>Ο μαγνητισμός είναι η αόρατη δύναμη που κινεί τον σύγχρονο ψηφιακό και βιομηχανικό κόσμο.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071546"/>
            <a:ext cx="8229600" cy="250033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FFFF00"/>
                </a:solidFill>
              </a:rPr>
              <a:t>«Σας ευχαριστώ για την προσοχή σας! Υπάρχουν ερωτήσεις;»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Αλεξόπουλος, Κ. &amp; Μαρίνος, Δ.</a:t>
            </a:r>
            <a:r>
              <a:rPr lang="el-GR" dirty="0" smtClean="0"/>
              <a:t>, </a:t>
            </a:r>
            <a:r>
              <a:rPr lang="el-GR" i="1" dirty="0" smtClean="0"/>
              <a:t>Φυσική: Ηλεκτρισμός και </a:t>
            </a:r>
            <a:r>
              <a:rPr lang="el-GR" i="1" dirty="0" smtClean="0"/>
              <a:t>Μαγνητισμός</a:t>
            </a:r>
            <a:endParaRPr lang="el-GR" dirty="0" smtClean="0"/>
          </a:p>
          <a:p>
            <a:r>
              <a:rPr lang="el-GR" b="1" dirty="0" err="1" smtClean="0"/>
              <a:t>Υoung</a:t>
            </a:r>
            <a:r>
              <a:rPr lang="el-GR" b="1" dirty="0" smtClean="0"/>
              <a:t>, H. D. &amp; </a:t>
            </a:r>
            <a:r>
              <a:rPr lang="el-GR" b="1" dirty="0" err="1" smtClean="0"/>
              <a:t>Freedman</a:t>
            </a:r>
            <a:r>
              <a:rPr lang="el-GR" b="1" dirty="0" smtClean="0"/>
              <a:t>, R. A.</a:t>
            </a:r>
            <a:r>
              <a:rPr lang="el-GR" dirty="0" smtClean="0"/>
              <a:t>, </a:t>
            </a:r>
            <a:r>
              <a:rPr lang="el-GR" i="1" dirty="0" smtClean="0"/>
              <a:t>Πανεπιστημιακή Φυσική με Σύγχρονη Φυσική</a:t>
            </a:r>
            <a:r>
              <a:rPr lang="el-GR" dirty="0" smtClean="0"/>
              <a:t>, Τόμος Β' (Ηλεκτρομαγνητισμός - Οπτική), </a:t>
            </a:r>
            <a:endParaRPr lang="el-GR" dirty="0" smtClean="0"/>
          </a:p>
          <a:p>
            <a:r>
              <a:rPr lang="en-US" b="1" dirty="0" err="1" smtClean="0"/>
              <a:t>Halliday</a:t>
            </a:r>
            <a:r>
              <a:rPr lang="en-US" b="1" dirty="0" smtClean="0"/>
              <a:t>, D., </a:t>
            </a:r>
            <a:r>
              <a:rPr lang="en-US" b="1" dirty="0" err="1" smtClean="0"/>
              <a:t>Resnick</a:t>
            </a:r>
            <a:r>
              <a:rPr lang="en-US" b="1" dirty="0" smtClean="0"/>
              <a:t>, R., &amp; Walker, J.</a:t>
            </a:r>
            <a:r>
              <a:rPr lang="en-US" dirty="0" smtClean="0"/>
              <a:t>, </a:t>
            </a:r>
            <a:r>
              <a:rPr lang="en-US" i="1" dirty="0" smtClean="0"/>
              <a:t>Fundamentals of Physics</a:t>
            </a:r>
            <a:r>
              <a:rPr lang="en-US" dirty="0" smtClean="0"/>
              <a:t>, Wiley.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Πίνακας Περιεχομένων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2844" y="1882808"/>
            <a:ext cx="8786874" cy="4572000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 smtClean="0"/>
              <a:t>Εισαγωγή </a:t>
            </a:r>
            <a:r>
              <a:rPr lang="el-GR" b="1" dirty="0" smtClean="0"/>
              <a:t>&amp; Ιστορία:</a:t>
            </a:r>
            <a:r>
              <a:rPr lang="el-GR" dirty="0" smtClean="0"/>
              <a:t> Η ανακάλυψη μιας "μαγικής" δύναμης.</a:t>
            </a:r>
          </a:p>
          <a:p>
            <a:r>
              <a:rPr lang="el-GR" b="1" dirty="0" smtClean="0"/>
              <a:t>Θεμελιώδεις Έννοιες:</a:t>
            </a:r>
            <a:r>
              <a:rPr lang="el-GR" dirty="0" smtClean="0"/>
              <a:t> Πόλοι, Πεδίο και Δυναμικές Γραμμές.</a:t>
            </a:r>
          </a:p>
          <a:p>
            <a:r>
              <a:rPr lang="el-GR" b="1" dirty="0" smtClean="0"/>
              <a:t>Η Γέννηση του Μαγνητισμού:</a:t>
            </a:r>
            <a:r>
              <a:rPr lang="el-GR" dirty="0" smtClean="0"/>
              <a:t> Κινούμενα φορτία και Ηλεκτρικό Ρεύμα.</a:t>
            </a:r>
          </a:p>
          <a:p>
            <a:r>
              <a:rPr lang="el-GR" b="1" dirty="0" smtClean="0"/>
              <a:t>Νόμοι &amp; Μαθηματική Περιγραφή:</a:t>
            </a:r>
            <a:r>
              <a:rPr lang="el-GR" dirty="0" smtClean="0"/>
              <a:t> Oersted, </a:t>
            </a:r>
            <a:r>
              <a:rPr lang="el-GR" dirty="0" err="1" smtClean="0"/>
              <a:t>Biot</a:t>
            </a:r>
            <a:r>
              <a:rPr lang="el-GR" dirty="0" smtClean="0"/>
              <a:t>-</a:t>
            </a:r>
            <a:r>
              <a:rPr lang="el-GR" dirty="0" err="1" smtClean="0"/>
              <a:t>Savart</a:t>
            </a:r>
            <a:r>
              <a:rPr lang="el-GR" dirty="0" smtClean="0"/>
              <a:t>, </a:t>
            </a:r>
            <a:r>
              <a:rPr lang="el-GR" dirty="0" err="1" smtClean="0"/>
              <a:t>Ampere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Μαγνητισμός στην Ύλη:</a:t>
            </a:r>
            <a:r>
              <a:rPr lang="el-GR" dirty="0" smtClean="0"/>
              <a:t> Γιατί ο σίδηρος μαγνητίζεται;</a:t>
            </a:r>
          </a:p>
          <a:p>
            <a:r>
              <a:rPr lang="el-GR" b="1" dirty="0" smtClean="0"/>
              <a:t>Πρακτικές Εφαρμογές:</a:t>
            </a:r>
            <a:r>
              <a:rPr lang="el-GR" dirty="0" smtClean="0"/>
              <a:t> Από τα μοτέρ μέχρι την ιατρική απεικόνιση.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ο Μαγνητισμός;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026072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Ο μαγνητισμός είναι μια θεμελιώδης δύναμη της φύσης που προκαλείται από την κίνηση ηλεκτρικών φορτίων. Εκδηλώνεται ως έλξη ή απώθηση μεταξύ αντικειμένων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Η Σύνδεση με τον Ηλεκτρισμό: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Στο παρελθόν θεωρούνταν ξεχωριστές δυνάμεις.</a:t>
            </a:r>
          </a:p>
          <a:p>
            <a:pPr>
              <a:buNone/>
            </a:pPr>
            <a:r>
              <a:rPr lang="el-GR" dirty="0" smtClean="0"/>
              <a:t>Σήμερα γνωρίζουμε ότι είναι οι δύο όψεις του ίδιου νομίσματος: του </a:t>
            </a:r>
            <a:r>
              <a:rPr lang="el-GR" b="1" dirty="0" smtClean="0"/>
              <a:t>Ηλεκτρομαγνητισμού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b="1" dirty="0" smtClean="0"/>
              <a:t> </a:t>
            </a:r>
            <a:r>
              <a:rPr lang="el-GR" b="1" dirty="0" smtClean="0"/>
              <a:t>   Βασικό </a:t>
            </a:r>
            <a:r>
              <a:rPr lang="el-GR" b="1" dirty="0" smtClean="0"/>
              <a:t>Χαρακτηριστικό:</a:t>
            </a:r>
            <a:r>
              <a:rPr lang="el-GR" dirty="0" smtClean="0"/>
              <a:t> Η ύπαρξη του </a:t>
            </a:r>
            <a:r>
              <a:rPr lang="el-GR" b="1" dirty="0" smtClean="0">
                <a:solidFill>
                  <a:srgbClr val="FF0000"/>
                </a:solidFill>
              </a:rPr>
              <a:t>Μαγνητικού Πεδίου</a:t>
            </a:r>
            <a:r>
              <a:rPr lang="el-GR" dirty="0" smtClean="0"/>
              <a:t>, μιας αόρατης περιοχής γύρω από έναν μαγνήτη όπου ασκούνται δυνάμεις σε άλλα μαγνητικά υλικά ή ρεύματα.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Ιστορική Αναδρομή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882808"/>
            <a:ext cx="8786874" cy="4572000"/>
          </a:xfrm>
        </p:spPr>
        <p:txBody>
          <a:bodyPr>
            <a:normAutofit fontScale="85000" lnSpcReduction="20000"/>
          </a:bodyPr>
          <a:lstStyle/>
          <a:p>
            <a:r>
              <a:rPr lang="el-GR" b="1" dirty="0" smtClean="0"/>
              <a:t>Αρχαιότητα:</a:t>
            </a:r>
            <a:r>
              <a:rPr lang="el-GR" dirty="0" smtClean="0"/>
              <a:t> Ο Θαλής ο Μιλήσιος παρατηρεί τις ιδιότητες του «μαγνητίτη» (ορυκτό </a:t>
            </a:r>
            <a:r>
              <a:rPr lang="el-GR" dirty="0" smtClean="0"/>
              <a:t>Fe</a:t>
            </a:r>
            <a:r>
              <a:rPr lang="el-GR" baseline="-25000" dirty="0" smtClean="0"/>
              <a:t>3</a:t>
            </a:r>
            <a:r>
              <a:rPr lang="el-GR" dirty="0" smtClean="0"/>
              <a:t>O</a:t>
            </a:r>
            <a:r>
              <a:rPr lang="el-GR" baseline="-25000" dirty="0" smtClean="0"/>
              <a:t>4</a:t>
            </a:r>
            <a:r>
              <a:rPr lang="el-GR" dirty="0" smtClean="0"/>
              <a:t>) </a:t>
            </a:r>
            <a:r>
              <a:rPr lang="el-GR" dirty="0" smtClean="0"/>
              <a:t>στην περιοχή της Μαγνησίας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Μεσαίωνας:</a:t>
            </a:r>
            <a:r>
              <a:rPr lang="el-GR" dirty="0" smtClean="0"/>
              <a:t> Χρήση της πυξίδας για τη ναυσιπλοΐα (κινέζικη και ευρωπαϊκή εφεύρεση</a:t>
            </a:r>
            <a:r>
              <a:rPr lang="el-GR" dirty="0" smtClean="0"/>
              <a:t>).</a:t>
            </a:r>
          </a:p>
          <a:p>
            <a:r>
              <a:rPr lang="el-GR" b="1" dirty="0" smtClean="0"/>
              <a:t>1820 - </a:t>
            </a:r>
            <a:r>
              <a:rPr lang="el-GR" b="1" dirty="0" err="1" smtClean="0"/>
              <a:t>Hans</a:t>
            </a:r>
            <a:r>
              <a:rPr lang="el-GR" b="1" dirty="0" smtClean="0"/>
              <a:t> </a:t>
            </a:r>
            <a:r>
              <a:rPr lang="el-GR" b="1" dirty="0" err="1" smtClean="0"/>
              <a:t>Christian</a:t>
            </a:r>
            <a:r>
              <a:rPr lang="el-GR" b="1" dirty="0" smtClean="0"/>
              <a:t> Oersted:</a:t>
            </a:r>
            <a:r>
              <a:rPr lang="el-GR" dirty="0" smtClean="0"/>
              <a:t> Η μεγάλη ανακάλυψη. Παρατήρησε ότι μια πυξίδα εκτρέπεται κοντά σε καλώδιο που διαρρέεται από ρεύμα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1860s - </a:t>
            </a:r>
            <a:r>
              <a:rPr lang="el-GR" b="1" dirty="0" err="1" smtClean="0"/>
              <a:t>James</a:t>
            </a:r>
            <a:r>
              <a:rPr lang="el-GR" b="1" dirty="0" smtClean="0"/>
              <a:t> Clerk </a:t>
            </a:r>
            <a:r>
              <a:rPr lang="el-GR" b="1" dirty="0" err="1" smtClean="0"/>
              <a:t>Maxwell</a:t>
            </a:r>
            <a:r>
              <a:rPr lang="el-GR" b="1" dirty="0" smtClean="0"/>
              <a:t>:</a:t>
            </a:r>
            <a:r>
              <a:rPr lang="el-GR" dirty="0" smtClean="0"/>
              <a:t> Ενοποίησε τον ηλεκτρισμό και τον μαγνητισμό σε ένα ενιαίο σύνολο εξισώσεων, αποδεικνύοντας ότι το φως είναι ηλεκτρομαγνητικό κύμα.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Μαγνητικοί Πόλοι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Κάθε μαγνήτης έχει δύο περιοχές όπου η μαγνητική δύναμη είναι ισχυρότερη, τον </a:t>
            </a:r>
            <a:r>
              <a:rPr lang="el-GR" b="1" dirty="0" smtClean="0"/>
              <a:t>Βόρειο </a:t>
            </a:r>
            <a:r>
              <a:rPr lang="el-GR" b="1" dirty="0" smtClean="0"/>
              <a:t>(N)</a:t>
            </a:r>
            <a:r>
              <a:rPr lang="el-GR" dirty="0" smtClean="0"/>
              <a:t> και τον </a:t>
            </a:r>
            <a:r>
              <a:rPr lang="el-GR" b="1" dirty="0" smtClean="0"/>
              <a:t>Νότιο (S)</a:t>
            </a:r>
            <a:r>
              <a:rPr lang="el-GR" dirty="0" smtClean="0"/>
              <a:t> πόλο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Θεμελιώδης Κανόνας: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Ομώνυμοι πόλοι (N-N, S-S) </a:t>
            </a:r>
            <a:r>
              <a:rPr lang="el-GR" b="1" dirty="0" smtClean="0"/>
              <a:t>απωθούνται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Ετερώνυμοι πόλοι (N-S) </a:t>
            </a:r>
            <a:r>
              <a:rPr lang="el-GR" b="1" dirty="0" smtClean="0"/>
              <a:t>έλκονται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b="1" dirty="0" smtClean="0">
                <a:solidFill>
                  <a:srgbClr val="FF0000"/>
                </a:solidFill>
              </a:rPr>
              <a:t>Το Μαγνητικό Δίπολο</a:t>
            </a:r>
            <a:r>
              <a:rPr lang="el-GR" b="1" dirty="0" smtClean="0"/>
              <a:t>:</a:t>
            </a:r>
            <a:r>
              <a:rPr lang="el-GR" dirty="0" smtClean="0"/>
              <a:t> Σε αντίθεση με τα ηλεκτρικά φορτία (όπου έχουμε μεμονωμένο </a:t>
            </a:r>
            <a:r>
              <a:rPr lang="el-GR" dirty="0" smtClean="0"/>
              <a:t>+ </a:t>
            </a:r>
            <a:r>
              <a:rPr lang="el-GR" dirty="0" smtClean="0"/>
              <a:t>ή </a:t>
            </a:r>
            <a:r>
              <a:rPr lang="el-GR" dirty="0" smtClean="0"/>
              <a:t>-), </a:t>
            </a:r>
            <a:r>
              <a:rPr lang="el-GR" dirty="0" smtClean="0"/>
              <a:t>στον μαγνητισμό </a:t>
            </a:r>
            <a:r>
              <a:rPr lang="el-GR" b="1" dirty="0" smtClean="0"/>
              <a:t>δεν υπάρχουν </a:t>
            </a:r>
            <a:r>
              <a:rPr lang="el-GR" b="1" dirty="0" err="1" smtClean="0"/>
              <a:t>μονόπολα</a:t>
            </a:r>
            <a:r>
              <a:rPr lang="el-GR" dirty="0" smtClean="0"/>
              <a:t>. Αν κόψουμε έναν μαγνήτη στη μέση, θα προκύψουν δύο νέοι, πλήρεις μαγνήτες με Βόρειο και Νότιο πόλο ο καθένας.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Μαγνητικό </a:t>
            </a:r>
            <a:r>
              <a:rPr lang="el-GR" b="1" dirty="0" smtClean="0"/>
              <a:t>πεδίο – </a:t>
            </a:r>
            <a:r>
              <a:rPr lang="el-GR" b="1" dirty="0" smtClean="0">
                <a:solidFill>
                  <a:srgbClr val="FFFF00"/>
                </a:solidFill>
              </a:rPr>
              <a:t>Μαγνητική επαγωγή</a:t>
            </a:r>
            <a:r>
              <a:rPr lang="el-GR" b="1" dirty="0" smtClean="0"/>
              <a:t> </a:t>
            </a:r>
            <a:r>
              <a:rPr lang="el-GR" b="1" dirty="0" smtClean="0">
                <a:solidFill>
                  <a:srgbClr val="FFFF00"/>
                </a:solidFill>
              </a:rPr>
              <a:t>Β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Μαγνητικό πεδίο</a:t>
            </a:r>
            <a:r>
              <a:rPr lang="el-GR" dirty="0" smtClean="0"/>
              <a:t>: Μια </a:t>
            </a:r>
            <a:r>
              <a:rPr lang="el-GR" dirty="0" smtClean="0"/>
              <a:t>περιοχή του </a:t>
            </a:r>
            <a:r>
              <a:rPr lang="el-GR" dirty="0" smtClean="0"/>
              <a:t>χώρου, </a:t>
            </a:r>
            <a:r>
              <a:rPr lang="el-GR" dirty="0" smtClean="0"/>
              <a:t>στην οποία ασκούνται μαγνητικές δυνάμεις σε κινούμενα φορτία ή μαγνητικά υλικά</a:t>
            </a:r>
            <a:r>
              <a:rPr lang="el-GR" dirty="0" smtClean="0"/>
              <a:t>.</a:t>
            </a:r>
          </a:p>
          <a:p>
            <a:r>
              <a:rPr lang="el-GR" dirty="0" smtClean="0">
                <a:solidFill>
                  <a:srgbClr val="FF0000"/>
                </a:solidFill>
              </a:rPr>
              <a:t>Μαγνητική επαγωγή </a:t>
            </a:r>
            <a:r>
              <a:rPr lang="el-GR" dirty="0" smtClean="0"/>
              <a:t>είναι η πυκνότητα του </a:t>
            </a:r>
            <a:r>
              <a:rPr lang="el-GR" dirty="0" smtClean="0"/>
              <a:t>μαγνητικού </a:t>
            </a:r>
            <a:r>
              <a:rPr lang="el-GR" dirty="0" smtClean="0"/>
              <a:t>πεδίου. Είναι </a:t>
            </a:r>
            <a:r>
              <a:rPr lang="el-GR" b="1" dirty="0" smtClean="0"/>
              <a:t>διανυσματικό μέγεθος</a:t>
            </a:r>
            <a:r>
              <a:rPr lang="el-GR" dirty="0" smtClean="0"/>
              <a:t> (έχει μέτρο και κατεύθυνση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Μετριέται σε </a:t>
            </a:r>
            <a:r>
              <a:rPr lang="el-GR" b="1" dirty="0" err="1" smtClean="0">
                <a:solidFill>
                  <a:srgbClr val="FFFF00"/>
                </a:solidFill>
              </a:rPr>
              <a:t>Tesla</a:t>
            </a:r>
            <a:r>
              <a:rPr lang="el-GR" b="1" dirty="0" smtClean="0">
                <a:solidFill>
                  <a:srgbClr val="FFFF00"/>
                </a:solidFill>
              </a:rPr>
              <a:t> (T)</a:t>
            </a:r>
            <a:r>
              <a:rPr lang="el-GR" dirty="0" smtClean="0">
                <a:solidFill>
                  <a:srgbClr val="FFFF00"/>
                </a:solidFill>
              </a:rPr>
              <a:t> </a:t>
            </a:r>
            <a:r>
              <a:rPr lang="el-GR" dirty="0" smtClean="0"/>
              <a:t>στο σύστημα SI </a:t>
            </a:r>
            <a:r>
              <a:rPr lang="el-GR" dirty="0" smtClean="0"/>
              <a:t>(διεθνές σύστημα μονάδων),επίσης </a:t>
            </a:r>
            <a:r>
              <a:rPr lang="el-GR" dirty="0" smtClean="0"/>
              <a:t>χρησιμοποιείται το </a:t>
            </a:r>
            <a:r>
              <a:rPr lang="el-GR" dirty="0" err="1" smtClean="0"/>
              <a:t>Gauss</a:t>
            </a:r>
            <a:r>
              <a:rPr lang="el-GR" dirty="0" smtClean="0"/>
              <a:t>, όπου </a:t>
            </a:r>
            <a:r>
              <a:rPr lang="el-GR" dirty="0" smtClean="0"/>
              <a:t>1 </a:t>
            </a:r>
            <a:r>
              <a:rPr lang="el-GR" dirty="0" smtClean="0"/>
              <a:t>T = 10.000 </a:t>
            </a:r>
            <a:r>
              <a:rPr lang="el-GR" dirty="0" smtClean="0"/>
              <a:t>G.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Μαγνητικές Δυναμικές Γραμμές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Χρησιμοποιούμε νοητές γραμμές για να "δούμε" το πεδίο</a:t>
            </a:r>
            <a:r>
              <a:rPr lang="el-GR" dirty="0" smtClean="0"/>
              <a:t>.</a:t>
            </a:r>
          </a:p>
          <a:p>
            <a:r>
              <a:rPr lang="el-GR" b="1" dirty="0" smtClean="0"/>
              <a:t>Ιδιότητες Γραμμών:</a:t>
            </a:r>
            <a:endParaRPr lang="el-GR" dirty="0" smtClean="0"/>
          </a:p>
          <a:p>
            <a:pPr lvl="1"/>
            <a:r>
              <a:rPr lang="el-GR" dirty="0" smtClean="0"/>
              <a:t>Είναι πάντα </a:t>
            </a:r>
            <a:r>
              <a:rPr lang="el-GR" b="1" dirty="0" smtClean="0"/>
              <a:t>κλειστές καμπύλες</a:t>
            </a:r>
            <a:r>
              <a:rPr lang="el-GR" dirty="0" smtClean="0"/>
              <a:t>.</a:t>
            </a:r>
          </a:p>
          <a:p>
            <a:pPr lvl="1"/>
            <a:r>
              <a:rPr lang="el-GR" dirty="0" smtClean="0"/>
              <a:t>Εξωτερικά του μαγνήτη κατευθύνονται από τον </a:t>
            </a:r>
            <a:r>
              <a:rPr lang="el-GR" b="1" dirty="0" smtClean="0"/>
              <a:t>Βόρειο προς τον Νότιο</a:t>
            </a:r>
            <a:r>
              <a:rPr lang="el-GR" dirty="0" smtClean="0"/>
              <a:t> πόλο.</a:t>
            </a:r>
          </a:p>
          <a:p>
            <a:pPr lvl="1"/>
            <a:r>
              <a:rPr lang="el-GR" dirty="0" smtClean="0"/>
              <a:t>Εσωτερικά του μαγνήτη κατευθύνονται από τον </a:t>
            </a:r>
            <a:r>
              <a:rPr lang="el-GR" b="1" dirty="0" smtClean="0"/>
              <a:t>Νότιο προς τον Βόρειο</a:t>
            </a:r>
            <a:r>
              <a:rPr lang="el-GR" dirty="0" smtClean="0"/>
              <a:t>.</a:t>
            </a:r>
          </a:p>
          <a:p>
            <a:pPr lvl="1"/>
            <a:r>
              <a:rPr lang="el-GR" b="1" dirty="0" smtClean="0"/>
              <a:t>Πυκνότητα:</a:t>
            </a:r>
            <a:r>
              <a:rPr lang="el-GR" dirty="0" smtClean="0"/>
              <a:t> Όσο πιο πυκνές είναι οι γραμμές, τόσο ισχυρότερο είναι το μαγνητικό πεδίο σε εκείνο το σημείο.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43890" cy="10898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Μαγνητικές Δυναμικές Γραμμές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428736"/>
            <a:ext cx="4643470" cy="522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147</TotalTime>
  <Words>1506</Words>
  <Application>Microsoft Office PowerPoint</Application>
  <PresentationFormat>Προβολή στην οθόνη (4:3)</PresentationFormat>
  <Paragraphs>124</Paragraphs>
  <Slides>29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29</vt:i4>
      </vt:variant>
    </vt:vector>
  </HeadingPairs>
  <TitlesOfParts>
    <vt:vector size="30" baseType="lpstr">
      <vt:lpstr>Ζωντάνια</vt:lpstr>
      <vt:lpstr>Δημιουργία Μαγνητικού Πεδίου &amp; Βασικές Αρχές Μαγνητισμού.</vt:lpstr>
      <vt:lpstr>Δημιουργία Μαγνητικού Πεδίου &amp; Βασικές Αρχές Μαγνητισμού.</vt:lpstr>
      <vt:lpstr>Πίνακας Περιεχομένων</vt:lpstr>
      <vt:lpstr>Τι είναι ο Μαγνητισμός;</vt:lpstr>
      <vt:lpstr>Ιστορική Αναδρομή</vt:lpstr>
      <vt:lpstr>Μαγνητικοί Πόλοι</vt:lpstr>
      <vt:lpstr>Μαγνητικό πεδίο – Μαγνητική επαγωγή Β </vt:lpstr>
      <vt:lpstr>Μαγνητικές Δυναμικές Γραμμές</vt:lpstr>
      <vt:lpstr>Μαγνητικές Δυναμικές Γραμμές</vt:lpstr>
      <vt:lpstr>Μαγνητική Ροή  Φ</vt:lpstr>
      <vt:lpstr>Κίνηση Φορτίων – Η Μικροσκοπική Πηγή</vt:lpstr>
      <vt:lpstr>Το Πείραμα του Oersted (1820) </vt:lpstr>
      <vt:lpstr>Το Πείραμα του Oersted (1820)</vt:lpstr>
      <vt:lpstr>Μαγνητικό Πεδίο Ευθύγραμμου Αγωγού</vt:lpstr>
      <vt:lpstr>Κανόνας Δεξιού Χεριού</vt:lpstr>
      <vt:lpstr>Νόμος των Biot-Savart </vt:lpstr>
      <vt:lpstr>Νόμος των Biot-Savart</vt:lpstr>
      <vt:lpstr>Μαγνητικό Πεδίο Κυκλικού Αγωγού (Σπείρας)</vt:lpstr>
      <vt:lpstr>Το Σωληνοειδές (Πηνίο)</vt:lpstr>
      <vt:lpstr>Ένταση στο εσωτερικό</vt:lpstr>
      <vt:lpstr>Το μαγνητικό πεδίο ενός πηνίου</vt:lpstr>
      <vt:lpstr>Μαγνητισμός στην Ύλη (Κατηγορίες Υλικών)</vt:lpstr>
      <vt:lpstr>Μαγνητικές Περιοχές (Domains) </vt:lpstr>
      <vt:lpstr>Το Μαγνητικό Πεδίο της Γης </vt:lpstr>
      <vt:lpstr>Ηλεκτρομαγνήτες και η Ισχύς τους</vt:lpstr>
      <vt:lpstr>Σύγχρονες Τεχνολογικές Εφαρμογές </vt:lpstr>
      <vt:lpstr>Σύνοψη &amp; Συμπεράσματα </vt:lpstr>
      <vt:lpstr>«Σας ευχαριστώ για την προσοχή σας! Υπάρχουν ερωτήσεις;» </vt:lpstr>
      <vt:lpstr>Βιβλιογραφία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Δημιουργία Μαγνητικού Πεδίου &amp; Βασικές Αρχές Μαγνητισμού.</dc:title>
  <dc:creator>Dell</dc:creator>
  <cp:lastModifiedBy>Dell</cp:lastModifiedBy>
  <cp:revision>15</cp:revision>
  <dcterms:created xsi:type="dcterms:W3CDTF">2026-02-15T19:56:01Z</dcterms:created>
  <dcterms:modified xsi:type="dcterms:W3CDTF">2026-02-15T22:23:41Z</dcterms:modified>
</cp:coreProperties>
</file>