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- Ισοσκελές τρίγωνο"/>
          <p:cNvSpPr/>
          <p:nvPr/>
        </p:nvSpPr>
        <p:spPr>
          <a:xfrm rot="16200000">
            <a:off x="7554353" y="5254283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- Τίτλος"/>
          <p:cNvSpPr>
            <a:spLocks noGrp="1"/>
          </p:cNvSpPr>
          <p:nvPr>
            <p:ph type="ctrTitle"/>
          </p:nvPr>
        </p:nvSpPr>
        <p:spPr>
          <a:xfrm>
            <a:off x="540544" y="776288"/>
            <a:ext cx="8062912" cy="1470025"/>
          </a:xfrm>
        </p:spPr>
        <p:txBody>
          <a:bodyPr anchor="b">
            <a:normAutofit/>
          </a:bodyPr>
          <a:lstStyle>
            <a:lvl1pPr algn="r">
              <a:defRPr sz="4400"/>
            </a:lvl1pPr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9" name="8 - Υπότιτλος"/>
          <p:cNvSpPr>
            <a:spLocks noGrp="1"/>
          </p:cNvSpPr>
          <p:nvPr>
            <p:ph type="subTitle" idx="1"/>
          </p:nvPr>
        </p:nvSpPr>
        <p:spPr>
          <a:xfrm>
            <a:off x="540544" y="2250280"/>
            <a:ext cx="8062912" cy="1752600"/>
          </a:xfrm>
        </p:spPr>
        <p:txBody>
          <a:bodyPr/>
          <a:lstStyle>
            <a:lvl1pPr marL="0" marR="36576" indent="0" algn="r">
              <a:spcBef>
                <a:spcPts val="0"/>
              </a:spcBef>
              <a:buNone/>
              <a:defRPr>
                <a:ln>
                  <a:solidFill>
                    <a:schemeClr val="bg2"/>
                  </a:solidFill>
                </a:ln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l-GR" smtClean="0"/>
              <a:t>Κάντε κλικ για να επεξεργαστείτε τον υπότιτλο του υποδείγματος</a:t>
            </a:r>
            <a:endParaRPr kumimoji="0" lang="en-US"/>
          </a:p>
        </p:txBody>
      </p:sp>
      <p:sp>
        <p:nvSpPr>
          <p:cNvPr id="28" name="27 - Θέση ημερομηνίας"/>
          <p:cNvSpPr>
            <a:spLocks noGrp="1"/>
          </p:cNvSpPr>
          <p:nvPr>
            <p:ph type="dt" sz="half" idx="10"/>
          </p:nvPr>
        </p:nvSpPr>
        <p:spPr>
          <a:xfrm>
            <a:off x="1371600" y="6012656"/>
            <a:ext cx="5791200" cy="365125"/>
          </a:xfrm>
        </p:spPr>
        <p:txBody>
          <a:bodyPr tIns="0" bIns="0" anchor="t"/>
          <a:lstStyle>
            <a:lvl1pPr algn="r">
              <a:defRPr sz="1000"/>
            </a:lvl1pPr>
          </a:lstStyle>
          <a:p>
            <a:fld id="{72C3EAF7-3162-4B81-B730-41D2E46AB2F0}" type="datetimeFigureOut">
              <a:rPr lang="el-GR" smtClean="0"/>
              <a:t>15/2/2026</a:t>
            </a:fld>
            <a:endParaRPr lang="el-GR"/>
          </a:p>
        </p:txBody>
      </p:sp>
      <p:sp>
        <p:nvSpPr>
          <p:cNvPr id="17" name="16 - Θέση υποσέλιδου"/>
          <p:cNvSpPr>
            <a:spLocks noGrp="1"/>
          </p:cNvSpPr>
          <p:nvPr>
            <p:ph type="ftr" sz="quarter" idx="11"/>
          </p:nvPr>
        </p:nvSpPr>
        <p:spPr>
          <a:xfrm>
            <a:off x="1371600" y="5650704"/>
            <a:ext cx="5791200" cy="365125"/>
          </a:xfrm>
        </p:spPr>
        <p:txBody>
          <a:bodyPr tIns="0" bIns="0" anchor="b"/>
          <a:lstStyle>
            <a:lvl1pPr algn="r">
              <a:defRPr sz="1100"/>
            </a:lvl1pPr>
          </a:lstStyle>
          <a:p>
            <a:endParaRPr lang="el-GR"/>
          </a:p>
        </p:txBody>
      </p:sp>
      <p:sp>
        <p:nvSpPr>
          <p:cNvPr id="29" name="28 - Θέση αριθμού διαφάνειας"/>
          <p:cNvSpPr>
            <a:spLocks noGrp="1"/>
          </p:cNvSpPr>
          <p:nvPr>
            <p:ph type="sldNum" sz="quarter" idx="12"/>
          </p:nvPr>
        </p:nvSpPr>
        <p:spPr>
          <a:xfrm>
            <a:off x="8392247" y="5752307"/>
            <a:ext cx="502920" cy="365125"/>
          </a:xfrm>
        </p:spPr>
        <p:txBody>
          <a:bodyPr anchor="ctr"/>
          <a:lstStyle>
            <a:lvl1pPr algn="ctr">
              <a:defRPr sz="1300">
                <a:solidFill>
                  <a:srgbClr val="FFFFFF"/>
                </a:solidFill>
              </a:defRPr>
            </a:lvl1pPr>
          </a:lstStyle>
          <a:p>
            <a:fld id="{43AE73EF-C160-4F1D-9676-D8496FCB3543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C3EAF7-3162-4B81-B730-41D2E46AB2F0}" type="datetimeFigureOut">
              <a:rPr lang="el-GR" smtClean="0"/>
              <a:t>15/2/2026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AE73EF-C160-4F1D-9676-D8496FCB3543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6781800" y="381000"/>
            <a:ext cx="1905000" cy="5486400"/>
          </a:xfrm>
        </p:spPr>
        <p:txBody>
          <a:bodyPr vert="eaVert"/>
          <a:lstStyle/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457200" y="381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C3EAF7-3162-4B81-B730-41D2E46AB2F0}" type="datetimeFigureOut">
              <a:rPr lang="el-GR" smtClean="0"/>
              <a:t>15/2/2026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AE73EF-C160-4F1D-9676-D8496FCB3543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</p:spPr>
        <p:txBody>
          <a:bodyPr/>
          <a:lstStyle/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1882808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>
          <a:xfrm>
            <a:off x="4791456" y="6480048"/>
            <a:ext cx="2133600" cy="301752"/>
          </a:xfrm>
        </p:spPr>
        <p:txBody>
          <a:bodyPr/>
          <a:lstStyle/>
          <a:p>
            <a:fld id="{72C3EAF7-3162-4B81-B730-41D2E46AB2F0}" type="datetimeFigureOut">
              <a:rPr lang="el-GR" smtClean="0"/>
              <a:t>15/2/2026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0831"/>
          </a:xfrm>
        </p:spPr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AE73EF-C160-4F1D-9676-D8496FCB3543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Κεφαλίδα ενότητας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- Ορθογώνιο τρίγωνο"/>
          <p:cNvSpPr/>
          <p:nvPr/>
        </p:nvSpPr>
        <p:spPr>
          <a:xfrm flipV="1">
            <a:off x="7034" y="7034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algn="ctr" defTabSz="914400" rtl="0" eaLnBrk="1" latinLnBrk="0" hangingPunct="1"/>
            <a:endParaRPr kumimoji="0"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7 - Ισοσκελές τρίγωνο"/>
          <p:cNvSpPr/>
          <p:nvPr/>
        </p:nvSpPr>
        <p:spPr>
          <a:xfrm rot="5400000" flipV="1">
            <a:off x="7554353" y="309490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>
          <a:xfrm>
            <a:off x="6955632" y="6477000"/>
            <a:ext cx="2133600" cy="304800"/>
          </a:xfrm>
        </p:spPr>
        <p:txBody>
          <a:bodyPr/>
          <a:lstStyle/>
          <a:p>
            <a:fld id="{72C3EAF7-3162-4B81-B730-41D2E46AB2F0}" type="datetimeFigureOut">
              <a:rPr lang="el-GR" smtClean="0"/>
              <a:t>15/2/2026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>
          <a:xfrm>
            <a:off x="2619376" y="6480969"/>
            <a:ext cx="4260056" cy="300831"/>
          </a:xfrm>
        </p:spPr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>
          <a:xfrm>
            <a:off x="8451056" y="809624"/>
            <a:ext cx="502920" cy="300831"/>
          </a:xfrm>
        </p:spPr>
        <p:txBody>
          <a:bodyPr/>
          <a:lstStyle/>
          <a:p>
            <a:fld id="{43AE73EF-C160-4F1D-9676-D8496FCB3543}" type="slidenum">
              <a:rPr lang="el-GR" smtClean="0"/>
              <a:t>‹#›</a:t>
            </a:fld>
            <a:endParaRPr lang="el-GR"/>
          </a:p>
        </p:txBody>
      </p:sp>
      <p:cxnSp>
        <p:nvCxnSpPr>
          <p:cNvPr id="11" name="10 - Ευθεία γραμμή σύνδεσης"/>
          <p:cNvCxnSpPr/>
          <p:nvPr/>
        </p:nvCxnSpPr>
        <p:spPr>
          <a:xfrm rot="10800000">
            <a:off x="6468794" y="9381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9 - Ευθεία γραμμή σύνδεσης"/>
          <p:cNvCxnSpPr/>
          <p:nvPr/>
        </p:nvCxnSpPr>
        <p:spPr>
          <a:xfrm flipV="1"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381000" y="271464"/>
            <a:ext cx="7239000" cy="1362075"/>
          </a:xfrm>
        </p:spPr>
        <p:txBody>
          <a:bodyPr anchor="ctr"/>
          <a:lstStyle>
            <a:lvl1pPr marL="0" algn="l">
              <a:buNone/>
              <a:defRPr sz="3600" b="1" cap="none" baseline="0"/>
            </a:lvl1pPr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381000" y="1633536"/>
            <a:ext cx="3886200" cy="2286000"/>
          </a:xfrm>
        </p:spPr>
        <p:txBody>
          <a:bodyPr anchor="t"/>
          <a:lstStyle>
            <a:lvl1pPr marL="54864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 algn="l">
              <a:defRPr/>
            </a:lvl1pPr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>
          <a:xfrm>
            <a:off x="457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648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72C3EAF7-3162-4B81-B730-41D2E46AB2F0}" type="datetimeFigureOut">
              <a:rPr lang="el-GR" smtClean="0"/>
              <a:t>15/2/2026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1752"/>
          </a:xfrm>
        </p:spPr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43AE73EF-C160-4F1D-9676-D8496FCB3543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Σύγκριση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248198" y="290732"/>
            <a:ext cx="1066800" cy="6153912"/>
          </a:xfrm>
        </p:spPr>
        <p:txBody>
          <a:bodyPr vert="vert270" anchor="b"/>
          <a:lstStyle>
            <a:lvl1pPr marL="0" algn="ctr">
              <a:defRPr sz="3300" b="1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</a:defRPr>
            </a:lvl1pPr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1365006" y="290732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3"/>
          </p:nvPr>
        </p:nvSpPr>
        <p:spPr>
          <a:xfrm>
            <a:off x="1365006" y="3427124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5" name="4 - Θέση περιεχομένου"/>
          <p:cNvSpPr>
            <a:spLocks noGrp="1"/>
          </p:cNvSpPr>
          <p:nvPr>
            <p:ph sz="quarter" idx="2"/>
          </p:nvPr>
        </p:nvSpPr>
        <p:spPr>
          <a:xfrm>
            <a:off x="2022230" y="290732"/>
            <a:ext cx="6858000" cy="301752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6" name="5 - Θέση περιεχομένου"/>
          <p:cNvSpPr>
            <a:spLocks noGrp="1"/>
          </p:cNvSpPr>
          <p:nvPr>
            <p:ph sz="quarter" idx="4"/>
          </p:nvPr>
        </p:nvSpPr>
        <p:spPr>
          <a:xfrm>
            <a:off x="2022230" y="3427124"/>
            <a:ext cx="6858000" cy="301752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7" name="6 - Θέση ημερομηνίας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0552" cy="301752"/>
          </a:xfrm>
        </p:spPr>
        <p:txBody>
          <a:bodyPr/>
          <a:lstStyle/>
          <a:p>
            <a:fld id="{72C3EAF7-3162-4B81-B730-41D2E46AB2F0}" type="datetimeFigureOut">
              <a:rPr lang="el-GR" smtClean="0"/>
              <a:t>15/2/2026</a:t>
            </a:fld>
            <a:endParaRPr lang="el-GR"/>
          </a:p>
        </p:txBody>
      </p:sp>
      <p:sp>
        <p:nvSpPr>
          <p:cNvPr id="8" name="7 - Θέση υποσέλιδου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1104" cy="301752"/>
          </a:xfrm>
        </p:spPr>
        <p:txBody>
          <a:bodyPr/>
          <a:lstStyle/>
          <a:p>
            <a:endParaRPr lang="el-GR"/>
          </a:p>
        </p:txBody>
      </p:sp>
      <p:sp>
        <p:nvSpPr>
          <p:cNvPr id="9" name="8 - Θέση αριθμού διαφάνειας"/>
          <p:cNvSpPr>
            <a:spLocks noGrp="1"/>
          </p:cNvSpPr>
          <p:nvPr>
            <p:ph type="sldNum" sz="quarter" idx="12"/>
          </p:nvPr>
        </p:nvSpPr>
        <p:spPr>
          <a:xfrm>
            <a:off x="7589520" y="6483096"/>
            <a:ext cx="502920" cy="301752"/>
          </a:xfrm>
        </p:spPr>
        <p:txBody>
          <a:bodyPr/>
          <a:lstStyle>
            <a:lvl1pPr algn="ctr">
              <a:defRPr/>
            </a:lvl1pPr>
          </a:lstStyle>
          <a:p>
            <a:fld id="{43AE73EF-C160-4F1D-9676-D8496FCB3543}" type="slidenum">
              <a:rPr lang="el-GR" smtClean="0"/>
              <a:t>‹#›</a:t>
            </a:fld>
            <a:endParaRPr lang="el-G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C3EAF7-3162-4B81-B730-41D2E46AB2F0}" type="datetimeFigureOut">
              <a:rPr lang="el-GR" smtClean="0"/>
              <a:t>15/2/2026</a:t>
            </a:fld>
            <a:endParaRPr lang="el-GR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AE73EF-C160-4F1D-9676-D8496FCB3543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ημερομηνίας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72C3EAF7-3162-4B81-B730-41D2E46AB2F0}" type="datetimeFigureOut">
              <a:rPr lang="el-GR" smtClean="0"/>
              <a:t>15/2/2026</a:t>
            </a:fld>
            <a:endParaRPr lang="el-GR"/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11"/>
          </p:nvPr>
        </p:nvSpPr>
        <p:spPr>
          <a:xfrm>
            <a:off x="457200" y="6481890"/>
            <a:ext cx="4260056" cy="300831"/>
          </a:xfrm>
        </p:spPr>
        <p:txBody>
          <a:bodyPr/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43AE73EF-C160-4F1D-9676-D8496FCB3543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Περιεχόμενο με λεζάντα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219456" y="367664"/>
            <a:ext cx="914400" cy="5943600"/>
          </a:xfrm>
        </p:spPr>
        <p:txBody>
          <a:bodyPr vert="vert270" anchor="b"/>
          <a:lstStyle>
            <a:lvl1pPr marL="0" marR="18288" algn="r">
              <a:spcBef>
                <a:spcPts val="0"/>
              </a:spcBef>
              <a:buNone/>
              <a:defRPr sz="2900" b="0" cap="all" baseline="0"/>
            </a:lvl1pPr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2"/>
          </p:nvPr>
        </p:nvSpPr>
        <p:spPr>
          <a:xfrm>
            <a:off x="1135856" y="367664"/>
            <a:ext cx="2438400" cy="5943600"/>
          </a:xfr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1"/>
          </p:nvPr>
        </p:nvSpPr>
        <p:spPr>
          <a:xfrm>
            <a:off x="3651250" y="320040"/>
            <a:ext cx="5276088" cy="5989320"/>
          </a:xfrm>
        </p:spPr>
        <p:txBody>
          <a:bodyPr/>
          <a:lstStyle>
            <a:lvl1pPr>
              <a:spcBef>
                <a:spcPts val="0"/>
              </a:spcBef>
              <a:defRPr sz="30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>
          <a:xfrm>
            <a:off x="6278976" y="6556248"/>
            <a:ext cx="2133600" cy="301752"/>
          </a:xfrm>
        </p:spPr>
        <p:txBody>
          <a:bodyPr/>
          <a:lstStyle>
            <a:lvl1pPr>
              <a:defRPr sz="900"/>
            </a:lvl1pPr>
          </a:lstStyle>
          <a:p>
            <a:fld id="{72C3EAF7-3162-4B81-B730-41D2E46AB2F0}" type="datetimeFigureOut">
              <a:rPr lang="el-GR" smtClean="0"/>
              <a:t>15/2/2026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>
          <a:xfrm>
            <a:off x="1135856" y="6556248"/>
            <a:ext cx="5143120" cy="301752"/>
          </a:xfrm>
        </p:spPr>
        <p:txBody>
          <a:bodyPr/>
          <a:lstStyle>
            <a:lvl1pPr>
              <a:defRPr sz="900"/>
            </a:lvl1pPr>
          </a:lstStyle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>
          <a:xfrm>
            <a:off x="8410576" y="6556248"/>
            <a:ext cx="502920" cy="301752"/>
          </a:xfrm>
        </p:spPr>
        <p:txBody>
          <a:bodyPr/>
          <a:lstStyle>
            <a:lvl1pPr>
              <a:defRPr sz="900"/>
            </a:lvl1pPr>
          </a:lstStyle>
          <a:p>
            <a:fld id="{43AE73EF-C160-4F1D-9676-D8496FCB3543}" type="slidenum">
              <a:rPr lang="el-GR" smtClean="0"/>
              <a:t>‹#›</a:t>
            </a:fld>
            <a:endParaRPr lang="el-G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Εικόνα με λεζάντα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219456" y="150896"/>
            <a:ext cx="914400" cy="6400800"/>
          </a:xfrm>
        </p:spPr>
        <p:txBody>
          <a:bodyPr vert="vert270" anchor="b"/>
          <a:lstStyle>
            <a:lvl1pPr marL="0" algn="l">
              <a:buNone/>
              <a:defRPr sz="3000" b="0" cap="all" baseline="0"/>
            </a:lvl1pPr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εικόνας"/>
          <p:cNvSpPr>
            <a:spLocks noGrp="1"/>
          </p:cNvSpPr>
          <p:nvPr>
            <p:ph type="pic" idx="1"/>
          </p:nvPr>
        </p:nvSpPr>
        <p:spPr>
          <a:xfrm>
            <a:off x="1138237" y="373966"/>
            <a:ext cx="7333488" cy="5486400"/>
          </a:xfrm>
          <a:solidFill>
            <a:schemeClr val="bg2">
              <a:shade val="5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l-GR" smtClean="0"/>
              <a:t>Κάντε κλικ στο εικονίδιο για να προσθέσετε μια εικόνα</a:t>
            </a:r>
            <a:endParaRPr kumimoji="0" lang="en-US" dirty="0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1143000" y="5867400"/>
            <a:ext cx="7333488" cy="685800"/>
          </a:xfrm>
          <a:solidFill>
            <a:schemeClr val="accent1">
              <a:alpha val="15000"/>
            </a:schemeClr>
          </a:solidFill>
          <a:ln>
            <a:solidFill>
              <a:schemeClr val="accent1"/>
            </a:solidFill>
            <a:miter lim="800000"/>
          </a:ln>
        </p:spPr>
        <p:txBody>
          <a:bodyPr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>
          <a:xfrm>
            <a:off x="6108192" y="6556248"/>
            <a:ext cx="2103120" cy="301752"/>
          </a:xfrm>
        </p:spPr>
        <p:txBody>
          <a:bodyPr/>
          <a:lstStyle>
            <a:lvl1pPr>
              <a:defRPr sz="900"/>
            </a:lvl1pPr>
          </a:lstStyle>
          <a:p>
            <a:fld id="{72C3EAF7-3162-4B81-B730-41D2E46AB2F0}" type="datetimeFigureOut">
              <a:rPr lang="el-GR" smtClean="0"/>
              <a:t>15/2/2026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>
          <a:xfrm>
            <a:off x="1170432" y="6557169"/>
            <a:ext cx="4948072" cy="301752"/>
          </a:xfrm>
        </p:spPr>
        <p:txBody>
          <a:bodyPr/>
          <a:lstStyle>
            <a:lvl1pPr>
              <a:defRPr sz="900"/>
            </a:lvl1pPr>
          </a:lstStyle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>
          <a:xfrm>
            <a:off x="8217192" y="6556248"/>
            <a:ext cx="365760" cy="301752"/>
          </a:xfrm>
        </p:spPr>
        <p:txBody>
          <a:bodyPr/>
          <a:lstStyle>
            <a:lvl1pPr algn="ctr">
              <a:defRPr sz="900"/>
            </a:lvl1pPr>
          </a:lstStyle>
          <a:p>
            <a:fld id="{43AE73EF-C160-4F1D-9676-D8496FCB3543}" type="slidenum">
              <a:rPr lang="el-GR" smtClean="0"/>
              <a:t>‹#›</a:t>
            </a:fld>
            <a:endParaRPr lang="el-G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10 - Ορθογώνιο τρίγωνο"/>
          <p:cNvSpPr/>
          <p:nvPr/>
        </p:nvSpPr>
        <p:spPr>
          <a:xfrm>
            <a:off x="7034" y="14068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8" name="7 - Ευθεία γραμμή σύνδεσης"/>
          <p:cNvCxnSpPr/>
          <p:nvPr/>
        </p:nvCxnSpPr>
        <p:spPr>
          <a:xfrm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8 - Ευθεία γραμμή σύνδεσης"/>
          <p:cNvCxnSpPr/>
          <p:nvPr/>
        </p:nvCxnSpPr>
        <p:spPr>
          <a:xfrm rot="10800000" flipV="1">
            <a:off x="6468794" y="4948410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21 - Θέση τίτλου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13" name="1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882808"/>
            <a:ext cx="8229600" cy="4572000"/>
          </a:xfrm>
          <a:prstGeom prst="rect">
            <a:avLst/>
          </a:prstGeom>
        </p:spPr>
        <p:txBody>
          <a:bodyPr vert="horz" anchor="t">
            <a:normAutofit/>
          </a:bodyPr>
          <a:lstStyle/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kumimoji="0" lang="el-GR" smtClean="0"/>
              <a:t>Δεύτερου επιπέδου</a:t>
            </a:r>
          </a:p>
          <a:p>
            <a:pPr lvl="2" eaLnBrk="1" latinLnBrk="0" hangingPunct="1"/>
            <a:r>
              <a:rPr kumimoji="0" lang="el-GR" smtClean="0"/>
              <a:t>Τρίτου επιπέδου</a:t>
            </a:r>
          </a:p>
          <a:p>
            <a:pPr lvl="3" eaLnBrk="1" latinLnBrk="0" hangingPunct="1"/>
            <a:r>
              <a:rPr kumimoji="0" lang="el-GR" smtClean="0"/>
              <a:t>Τέταρτου επιπέδου</a:t>
            </a:r>
          </a:p>
          <a:p>
            <a:pPr lvl="4" eaLnBrk="1" latinLnBrk="0" hangingPunct="1"/>
            <a:r>
              <a:rPr kumimoji="0" lang="el-GR" smtClean="0"/>
              <a:t>Πέμπτου επιπέδου</a:t>
            </a:r>
            <a:endParaRPr kumimoji="0" lang="en-US"/>
          </a:p>
        </p:txBody>
      </p:sp>
      <p:sp>
        <p:nvSpPr>
          <p:cNvPr id="14" name="13 - Θέση ημερομηνίας"/>
          <p:cNvSpPr>
            <a:spLocks noGrp="1"/>
          </p:cNvSpPr>
          <p:nvPr>
            <p:ph type="dt" sz="half" idx="2"/>
          </p:nvPr>
        </p:nvSpPr>
        <p:spPr>
          <a:xfrm>
            <a:off x="4791456" y="6480969"/>
            <a:ext cx="2133600" cy="301752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 b="0">
                <a:solidFill>
                  <a:schemeClr val="tx1"/>
                </a:solidFill>
              </a:defRPr>
            </a:lvl1pPr>
          </a:lstStyle>
          <a:p>
            <a:fld id="{72C3EAF7-3162-4B81-B730-41D2E46AB2F0}" type="datetimeFigureOut">
              <a:rPr lang="el-GR" smtClean="0"/>
              <a:t>15/2/2026</a:t>
            </a:fld>
            <a:endParaRPr lang="el-GR"/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3"/>
          </p:nvPr>
        </p:nvSpPr>
        <p:spPr>
          <a:xfrm>
            <a:off x="457200" y="6481890"/>
            <a:ext cx="4260056" cy="300831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</a:lstStyle>
          <a:p>
            <a:endParaRPr lang="el-GR"/>
          </a:p>
        </p:txBody>
      </p:sp>
      <p:sp>
        <p:nvSpPr>
          <p:cNvPr id="23" name="22 - Θέση αριθμού διαφάνειας"/>
          <p:cNvSpPr>
            <a:spLocks noGrp="1"/>
          </p:cNvSpPr>
          <p:nvPr>
            <p:ph type="sldNum" sz="quarter" idx="4"/>
          </p:nvPr>
        </p:nvSpPr>
        <p:spPr>
          <a:xfrm>
            <a:off x="7589520" y="6480969"/>
            <a:ext cx="502920" cy="301752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fld id="{43AE73EF-C160-4F1D-9676-D8496FCB3543}" type="slidenum">
              <a:rPr lang="el-GR" smtClean="0"/>
              <a:t>‹#›</a:t>
            </a:fld>
            <a:endParaRPr lang="el-GR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marL="484632" algn="l" rtl="0" eaLnBrk="1" latinLnBrk="0" hangingPunct="1">
        <a:spcBef>
          <a:spcPct val="0"/>
        </a:spcBef>
        <a:buNone/>
        <a:defRPr kumimoji="0" sz="4200" kern="1200">
          <a:ln w="6350">
            <a:solidFill>
              <a:schemeClr val="accent1">
                <a:shade val="43000"/>
              </a:schemeClr>
            </a:solidFill>
          </a:ln>
          <a:solidFill>
            <a:schemeClr val="accent1">
              <a:tint val="83000"/>
              <a:satMod val="150000"/>
            </a:schemeClr>
          </a:solidFill>
          <a:effectLst>
            <a:outerShdw blurRad="26000" dist="26000" dir="145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448056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822960" indent="-285750" algn="l" rtl="0" eaLnBrk="1" latinLnBrk="0" hangingPunct="1">
        <a:spcBef>
          <a:spcPct val="20000"/>
        </a:spcBef>
        <a:buClr>
          <a:schemeClr val="accent1"/>
        </a:buClr>
        <a:buSzPct val="95000"/>
        <a:buFont typeface="Verdana"/>
        <a:buChar char="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106424" indent="-228600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10312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6002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084832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146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Δημιουργία Μαγνητικού Πεδίου &amp; Βασικές Αρχές Μαγνητισμού.</a:t>
            </a:r>
            <a:endParaRPr lang="el-GR" dirty="0"/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pPr algn="ctr"/>
            <a:r>
              <a:rPr lang="el-GR" dirty="0" smtClean="0"/>
              <a:t>ΠΑΛΑΝΤΖΑΣ  ΠΑΝΑΓΙΩΤΗΣ</a:t>
            </a:r>
            <a:endParaRPr lang="el-GR" dirty="0" smtClean="0"/>
          </a:p>
          <a:p>
            <a:pPr algn="ctr"/>
            <a:r>
              <a:rPr lang="el-GR" dirty="0" smtClean="0"/>
              <a:t> </a:t>
            </a:r>
            <a:r>
              <a:rPr lang="el-GR" dirty="0" smtClean="0"/>
              <a:t>ΗΛΕΚΤΡΙΚΕΣ  </a:t>
            </a:r>
            <a:r>
              <a:rPr lang="el-GR" dirty="0" smtClean="0"/>
              <a:t>ΜΗΧΑΝΕΣ </a:t>
            </a:r>
            <a:r>
              <a:rPr lang="el-GR" dirty="0" smtClean="0"/>
              <a:t>Ι</a:t>
            </a:r>
            <a:endParaRPr lang="el-GR" dirty="0" smtClean="0"/>
          </a:p>
          <a:p>
            <a:pPr algn="ctr"/>
            <a:r>
              <a:rPr lang="el-GR" dirty="0" smtClean="0"/>
              <a:t>Σχολή  Μηχανικών της ΑΕΝ Μακεδονίας</a:t>
            </a:r>
          </a:p>
          <a:p>
            <a:pPr algn="ctr"/>
            <a:r>
              <a:rPr lang="el-GR" dirty="0" smtClean="0"/>
              <a:t>2026</a:t>
            </a:r>
            <a:endParaRPr lang="el-GR" dirty="0" smtClean="0"/>
          </a:p>
          <a:p>
            <a:endParaRPr lang="el-GR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Μαγνητική Ροή </a:t>
            </a:r>
            <a:r>
              <a:rPr lang="el-GR" dirty="0" smtClean="0"/>
              <a:t> </a:t>
            </a:r>
            <a:r>
              <a:rPr lang="el-GR" dirty="0" smtClean="0">
                <a:solidFill>
                  <a:srgbClr val="FFFF00"/>
                </a:solidFill>
              </a:rPr>
              <a:t>Φ</a:t>
            </a:r>
            <a:endParaRPr lang="el-GR" dirty="0">
              <a:solidFill>
                <a:srgbClr val="FFFF00"/>
              </a:solidFill>
            </a:endParaRP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l-GR" dirty="0" smtClean="0"/>
              <a:t>Εκφράζει το "πλήθος" των δυναμικών </a:t>
            </a:r>
            <a:r>
              <a:rPr lang="el-GR" dirty="0" smtClean="0"/>
              <a:t>μαγνητικών γραμμών </a:t>
            </a:r>
            <a:r>
              <a:rPr lang="el-GR" dirty="0" smtClean="0"/>
              <a:t>που διέρχονται μέσα </a:t>
            </a:r>
            <a:r>
              <a:rPr lang="el-GR" dirty="0" smtClean="0"/>
              <a:t>από </a:t>
            </a:r>
            <a:r>
              <a:rPr lang="el-GR" dirty="0" smtClean="0"/>
              <a:t>μια επιφάνεια </a:t>
            </a:r>
            <a:r>
              <a:rPr lang="el-GR" dirty="0" smtClean="0"/>
              <a:t>A.</a:t>
            </a:r>
            <a:endParaRPr lang="el-GR" dirty="0" smtClean="0"/>
          </a:p>
          <a:p>
            <a:pPr>
              <a:buNone/>
            </a:pPr>
            <a:r>
              <a:rPr lang="el-GR" sz="4000" dirty="0" smtClean="0">
                <a:solidFill>
                  <a:srgbClr val="FFFF00"/>
                </a:solidFill>
              </a:rPr>
              <a:t>     Φ</a:t>
            </a:r>
            <a:r>
              <a:rPr lang="en-US" sz="4000" dirty="0" smtClean="0">
                <a:solidFill>
                  <a:srgbClr val="FFFF00"/>
                </a:solidFill>
              </a:rPr>
              <a:t>= </a:t>
            </a:r>
            <a:r>
              <a:rPr lang="en-US" sz="4000" dirty="0" smtClean="0">
                <a:solidFill>
                  <a:srgbClr val="FFFF00"/>
                </a:solidFill>
              </a:rPr>
              <a:t>B </a:t>
            </a:r>
            <a:r>
              <a:rPr lang="en-US" sz="4000" dirty="0" smtClean="0">
                <a:solidFill>
                  <a:srgbClr val="FFFF00"/>
                </a:solidFill>
              </a:rPr>
              <a:t>·A ·cos</a:t>
            </a:r>
            <a:r>
              <a:rPr lang="el-GR" sz="4000" dirty="0" smtClean="0">
                <a:solidFill>
                  <a:srgbClr val="FFFF00"/>
                </a:solidFill>
              </a:rPr>
              <a:t> θ</a:t>
            </a:r>
            <a:endParaRPr lang="en-US" sz="4000" dirty="0" smtClean="0">
              <a:solidFill>
                <a:srgbClr val="FFFF00"/>
              </a:solidFill>
            </a:endParaRPr>
          </a:p>
          <a:p>
            <a:pPr>
              <a:buNone/>
            </a:pPr>
            <a:r>
              <a:rPr lang="el-GR" dirty="0" smtClean="0"/>
              <a:t>Όπου </a:t>
            </a:r>
            <a:r>
              <a:rPr lang="el-GR" dirty="0" smtClean="0"/>
              <a:t>θ η </a:t>
            </a:r>
            <a:r>
              <a:rPr lang="el-GR" dirty="0" smtClean="0"/>
              <a:t>γωνία μεταξύ του πεδίου και της καθέτου στην επιφάνεια</a:t>
            </a:r>
            <a:endParaRPr lang="el-GR" dirty="0" smtClean="0"/>
          </a:p>
          <a:p>
            <a:r>
              <a:rPr lang="el-GR" b="1" dirty="0" smtClean="0"/>
              <a:t>Μονάδα Μέτρησης:</a:t>
            </a:r>
            <a:r>
              <a:rPr lang="el-GR" dirty="0" smtClean="0"/>
              <a:t> </a:t>
            </a:r>
            <a:r>
              <a:rPr lang="en-US" b="1" dirty="0" smtClean="0">
                <a:solidFill>
                  <a:srgbClr val="FFFF00"/>
                </a:solidFill>
              </a:rPr>
              <a:t>Weber (</a:t>
            </a:r>
            <a:r>
              <a:rPr lang="en-US" b="1" dirty="0" err="1" smtClean="0">
                <a:solidFill>
                  <a:srgbClr val="FFFF00"/>
                </a:solidFill>
              </a:rPr>
              <a:t>Wb</a:t>
            </a:r>
            <a:r>
              <a:rPr lang="en-US" b="1" dirty="0" smtClean="0">
                <a:solidFill>
                  <a:srgbClr val="FFFF00"/>
                </a:solidFill>
              </a:rPr>
              <a:t>)</a:t>
            </a:r>
            <a:r>
              <a:rPr lang="en-US" dirty="0" smtClean="0">
                <a:solidFill>
                  <a:srgbClr val="FFFF00"/>
                </a:solidFill>
              </a:rPr>
              <a:t>.</a:t>
            </a:r>
            <a:endParaRPr lang="el-GR" dirty="0" smtClean="0">
              <a:solidFill>
                <a:srgbClr val="FFFF00"/>
              </a:solidFill>
            </a:endParaRPr>
          </a:p>
          <a:p>
            <a:r>
              <a:rPr lang="el-GR" dirty="0" smtClean="0"/>
              <a:t>Μεγάλης σημασίας: </a:t>
            </a:r>
            <a:r>
              <a:rPr lang="el-GR" dirty="0" smtClean="0">
                <a:solidFill>
                  <a:srgbClr val="FFFF00"/>
                </a:solidFill>
              </a:rPr>
              <a:t>Η </a:t>
            </a:r>
            <a:r>
              <a:rPr lang="el-GR" dirty="0" smtClean="0">
                <a:solidFill>
                  <a:srgbClr val="FFFF00"/>
                </a:solidFill>
              </a:rPr>
              <a:t>μεταβολή της μαγνητικής ροής</a:t>
            </a:r>
            <a:r>
              <a:rPr lang="el-GR" dirty="0" smtClean="0"/>
              <a:t> είναι η αρχή στην οποία βασίζεται η </a:t>
            </a:r>
            <a:r>
              <a:rPr lang="el-GR" dirty="0" smtClean="0">
                <a:solidFill>
                  <a:srgbClr val="FFFF00"/>
                </a:solidFill>
              </a:rPr>
              <a:t>παραγωγή ηλεκτρικού ρεύματος </a:t>
            </a:r>
            <a:r>
              <a:rPr lang="el-GR" dirty="0" smtClean="0"/>
              <a:t>(</a:t>
            </a:r>
            <a:r>
              <a:rPr lang="el-GR" b="1" dirty="0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Ηλεκτρομαγνητική Επαγωγή</a:t>
            </a:r>
            <a:r>
              <a:rPr lang="el-GR" dirty="0" smtClean="0"/>
              <a:t>).</a:t>
            </a:r>
            <a:endParaRPr lang="el-GR" dirty="0" smtClean="0">
              <a:solidFill>
                <a:srgbClr val="FFFF00"/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Κίνηση Φορτίων – Η Μικροσκοπική Πηγή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l-GR" b="1" dirty="0" smtClean="0"/>
              <a:t>Η "Καρδιά" του Μαγνητισμού:</a:t>
            </a:r>
            <a:r>
              <a:rPr lang="el-GR" dirty="0" smtClean="0"/>
              <a:t> Κάθε μαγνητικό πεδίο οφείλεται σε </a:t>
            </a:r>
            <a:r>
              <a:rPr lang="el-GR" b="1" dirty="0" smtClean="0"/>
              <a:t>κινούμενα ηλεκτρικά φορτία</a:t>
            </a:r>
            <a:r>
              <a:rPr lang="el-GR" dirty="0" smtClean="0"/>
              <a:t>.</a:t>
            </a:r>
          </a:p>
          <a:p>
            <a:r>
              <a:rPr lang="el-GR" b="1" dirty="0" smtClean="0"/>
              <a:t>Στα άτομα:</a:t>
            </a:r>
            <a:r>
              <a:rPr lang="el-GR" dirty="0" smtClean="0"/>
              <a:t> Ο μαγνητισμός των υλικών προέρχεται από:</a:t>
            </a:r>
          </a:p>
          <a:p>
            <a:r>
              <a:rPr lang="el-GR" dirty="0" smtClean="0"/>
              <a:t>Την </a:t>
            </a:r>
            <a:r>
              <a:rPr lang="el-GR" b="1" dirty="0" smtClean="0"/>
              <a:t>τροχιακή κίνηση</a:t>
            </a:r>
            <a:r>
              <a:rPr lang="el-GR" dirty="0" smtClean="0"/>
              <a:t> των ηλεκτρονίων γύρω από τον πυρήνα.</a:t>
            </a:r>
          </a:p>
          <a:p>
            <a:r>
              <a:rPr lang="el-GR" dirty="0" smtClean="0"/>
              <a:t>Το </a:t>
            </a:r>
            <a:r>
              <a:rPr lang="el-GR" b="1" dirty="0" err="1" smtClean="0"/>
              <a:t>spin</a:t>
            </a:r>
            <a:r>
              <a:rPr lang="el-GR" dirty="0" smtClean="0"/>
              <a:t> (</a:t>
            </a:r>
            <a:r>
              <a:rPr lang="el-GR" dirty="0" err="1" smtClean="0"/>
              <a:t>ιδιοστροφορμή</a:t>
            </a:r>
            <a:r>
              <a:rPr lang="el-GR" dirty="0" smtClean="0"/>
              <a:t>) των ηλεκτρονίων.</a:t>
            </a:r>
          </a:p>
          <a:p>
            <a:r>
              <a:rPr lang="el-GR" b="1" dirty="0" smtClean="0"/>
              <a:t>Συμπέρασμα:</a:t>
            </a:r>
            <a:r>
              <a:rPr lang="el-GR" dirty="0" smtClean="0"/>
              <a:t> Ένα στατικό φορτίο δημιουργεί μόνο ηλεκτρικό πεδίο. Ένα κινούμενο φορτίο δημιουργεί </a:t>
            </a:r>
            <a:r>
              <a:rPr lang="el-GR" b="1" dirty="0" smtClean="0"/>
              <a:t>και</a:t>
            </a:r>
            <a:r>
              <a:rPr lang="el-GR" dirty="0" smtClean="0"/>
              <a:t> μαγνητικό πεδίο.</a:t>
            </a:r>
          </a:p>
          <a:p>
            <a:endParaRPr lang="el-GR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b="1" dirty="0" smtClean="0"/>
              <a:t>Το Πείραμα του Oersted (1820)</a:t>
            </a:r>
            <a:br>
              <a:rPr lang="el-GR" b="1" dirty="0" smtClean="0"/>
            </a:b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l-GR" b="1" dirty="0" smtClean="0"/>
              <a:t>Η </a:t>
            </a:r>
            <a:r>
              <a:rPr lang="el-GR" b="1" dirty="0" smtClean="0"/>
              <a:t>Ανακάλυψη:</a:t>
            </a:r>
            <a:r>
              <a:rPr lang="el-GR" dirty="0" smtClean="0"/>
              <a:t> Ο </a:t>
            </a:r>
            <a:r>
              <a:rPr lang="el-GR" dirty="0" err="1" smtClean="0">
                <a:solidFill>
                  <a:srgbClr val="FFFF00"/>
                </a:solidFill>
              </a:rPr>
              <a:t>Hans</a:t>
            </a:r>
            <a:r>
              <a:rPr lang="el-GR" dirty="0" smtClean="0">
                <a:solidFill>
                  <a:srgbClr val="FFFF00"/>
                </a:solidFill>
              </a:rPr>
              <a:t> </a:t>
            </a:r>
            <a:r>
              <a:rPr lang="el-GR" dirty="0" err="1" smtClean="0">
                <a:solidFill>
                  <a:srgbClr val="FFFF00"/>
                </a:solidFill>
              </a:rPr>
              <a:t>Christian</a:t>
            </a:r>
            <a:r>
              <a:rPr lang="el-GR" dirty="0" smtClean="0">
                <a:solidFill>
                  <a:srgbClr val="FFFF00"/>
                </a:solidFill>
              </a:rPr>
              <a:t> </a:t>
            </a:r>
            <a:r>
              <a:rPr lang="el-GR" b="1" dirty="0" smtClean="0">
                <a:solidFill>
                  <a:srgbClr val="FFFF00"/>
                </a:solidFill>
              </a:rPr>
              <a:t>Oersted</a:t>
            </a:r>
            <a:r>
              <a:rPr lang="el-GR" dirty="0" smtClean="0"/>
              <a:t> παρατήρησε τυχαία ότι μια μαγνητική βελόνα (πυξίδα) εκτρέπεται όταν τοποθετείται κοντά σε έναν αγωγό που διαρρέεται από ρεύμα.</a:t>
            </a:r>
          </a:p>
          <a:p>
            <a:r>
              <a:rPr lang="el-GR" b="1" dirty="0" smtClean="0"/>
              <a:t>Το Συμπέρασμα:</a:t>
            </a:r>
            <a:r>
              <a:rPr lang="el-GR" dirty="0" smtClean="0"/>
              <a:t> Το ηλεκτρικό ρεύμα δημιουργεί γύρω του μαγνητικό πεδίο.</a:t>
            </a:r>
          </a:p>
          <a:p>
            <a:r>
              <a:rPr lang="el-GR" b="1" dirty="0" smtClean="0"/>
              <a:t>Ιστορική Σημασία:</a:t>
            </a:r>
            <a:r>
              <a:rPr lang="el-GR" dirty="0" smtClean="0"/>
              <a:t> Ήταν η πρώτη φορά που αποδείχθηκε η άμεση σύνδεση μεταξύ Ηλεκτρισμού και Μαγνητισμού.</a:t>
            </a:r>
          </a:p>
          <a:p>
            <a:endParaRPr lang="el-GR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67494"/>
            <a:ext cx="8686800" cy="1399032"/>
          </a:xfrm>
        </p:spPr>
        <p:txBody>
          <a:bodyPr/>
          <a:lstStyle/>
          <a:p>
            <a:r>
              <a:rPr lang="el-GR" b="1" dirty="0" smtClean="0"/>
              <a:t>Το Πείραμα του Oersted (1820)</a:t>
            </a:r>
            <a:endParaRPr lang="el-GR" dirty="0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2285992"/>
            <a:ext cx="9158711" cy="40719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Μαγνητικό Πεδίο Ευθύγραμμου Αγωγού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b="1" dirty="0" smtClean="0"/>
              <a:t>Μορφή Πεδίου:</a:t>
            </a:r>
            <a:r>
              <a:rPr lang="el-GR" dirty="0" smtClean="0"/>
              <a:t> Οι δυναμικές γραμμές είναι ομόκεντροι κύκλοι με κέντρο τον αγωγό, σε επίπεδο κάθετο σε αυτόν.</a:t>
            </a:r>
          </a:p>
          <a:p>
            <a:r>
              <a:rPr lang="en-US" dirty="0" smtClean="0"/>
              <a:t>B </a:t>
            </a:r>
            <a:r>
              <a:rPr lang="en-US" dirty="0" smtClean="0"/>
              <a:t>= </a:t>
            </a:r>
            <a:r>
              <a:rPr lang="el-GR" dirty="0" smtClean="0"/>
              <a:t>μ</a:t>
            </a:r>
            <a:r>
              <a:rPr lang="el-GR" baseline="-25000" dirty="0" smtClean="0"/>
              <a:t>0</a:t>
            </a:r>
            <a:r>
              <a:rPr lang="el-GR" dirty="0" smtClean="0"/>
              <a:t>·</a:t>
            </a:r>
            <a:r>
              <a:rPr lang="en-US" dirty="0" smtClean="0"/>
              <a:t>I</a:t>
            </a:r>
            <a:r>
              <a:rPr lang="el-GR" dirty="0" smtClean="0"/>
              <a:t> / </a:t>
            </a:r>
            <a:r>
              <a:rPr lang="en-US" dirty="0" smtClean="0"/>
              <a:t>2</a:t>
            </a:r>
            <a:r>
              <a:rPr lang="el-GR" dirty="0" smtClean="0"/>
              <a:t>π</a:t>
            </a:r>
            <a:r>
              <a:rPr lang="en-US" dirty="0" smtClean="0"/>
              <a:t>r</a:t>
            </a:r>
            <a:endParaRPr lang="en-US" dirty="0" smtClean="0"/>
          </a:p>
          <a:p>
            <a:r>
              <a:rPr lang="el-GR" dirty="0" smtClean="0"/>
              <a:t>Όπου </a:t>
            </a:r>
            <a:r>
              <a:rPr lang="el-GR" dirty="0" smtClean="0"/>
              <a:t>r η </a:t>
            </a:r>
            <a:r>
              <a:rPr lang="el-GR" dirty="0" smtClean="0"/>
              <a:t>απόσταση από τον </a:t>
            </a:r>
            <a:r>
              <a:rPr lang="el-GR" dirty="0" smtClean="0"/>
              <a:t>αγωγό</a:t>
            </a:r>
          </a:p>
          <a:p>
            <a:r>
              <a:rPr lang="el-GR" dirty="0" smtClean="0"/>
              <a:t>μ</a:t>
            </a:r>
            <a:r>
              <a:rPr lang="el-GR" baseline="-25000" dirty="0" smtClean="0"/>
              <a:t>0</a:t>
            </a:r>
            <a:r>
              <a:rPr lang="el-GR" dirty="0" smtClean="0"/>
              <a:t> αντιπροσωπεύει τη </a:t>
            </a:r>
            <a:r>
              <a:rPr lang="el-GR" b="1" dirty="0" smtClean="0"/>
              <a:t>μαγνητική διαπερατότητα του κενού</a:t>
            </a:r>
            <a:r>
              <a:rPr lang="el-GR" dirty="0" smtClean="0"/>
              <a:t>. </a:t>
            </a:r>
            <a:endParaRPr lang="el-GR" dirty="0" smtClean="0"/>
          </a:p>
          <a:p>
            <a:r>
              <a:rPr lang="el-GR" dirty="0" smtClean="0"/>
              <a:t>  </a:t>
            </a:r>
            <a:r>
              <a:rPr lang="el-GR" dirty="0" smtClean="0"/>
              <a:t>μ</a:t>
            </a:r>
            <a:r>
              <a:rPr lang="el-GR" baseline="-25000" dirty="0" smtClean="0"/>
              <a:t>0</a:t>
            </a:r>
            <a:r>
              <a:rPr lang="el-GR" dirty="0" smtClean="0"/>
              <a:t>=4π·10 </a:t>
            </a:r>
            <a:r>
              <a:rPr lang="el-GR" baseline="30000" dirty="0" smtClean="0"/>
              <a:t>-7 </a:t>
            </a:r>
            <a:r>
              <a:rPr lang="el-GR" dirty="0" smtClean="0"/>
              <a:t> Τ·</a:t>
            </a:r>
            <a:r>
              <a:rPr lang="en-US" dirty="0" smtClean="0"/>
              <a:t>m/</a:t>
            </a:r>
            <a:r>
              <a:rPr lang="el-GR" dirty="0" smtClean="0"/>
              <a:t>Α</a:t>
            </a:r>
            <a:endParaRPr lang="el-GR" baseline="300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 smtClean="0"/>
              <a:t>Κανόνας Δεξιού Χεριού</a:t>
            </a:r>
            <a:endParaRPr lang="el-GR" dirty="0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00034" y="1928802"/>
            <a:ext cx="4357718" cy="47549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4 - TextBox"/>
          <p:cNvSpPr txBox="1"/>
          <p:nvPr/>
        </p:nvSpPr>
        <p:spPr>
          <a:xfrm>
            <a:off x="4929190" y="1928802"/>
            <a:ext cx="392909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400" dirty="0" smtClean="0"/>
              <a:t>Ο </a:t>
            </a:r>
            <a:r>
              <a:rPr lang="el-GR" sz="2400" dirty="0" smtClean="0">
                <a:solidFill>
                  <a:srgbClr val="FFFF00"/>
                </a:solidFill>
              </a:rPr>
              <a:t>αντίχειρας</a:t>
            </a:r>
            <a:r>
              <a:rPr lang="el-GR" sz="2400" dirty="0" smtClean="0"/>
              <a:t> δείχνει τη φορά του ρεύματος </a:t>
            </a:r>
            <a:r>
              <a:rPr lang="el-GR" sz="2400" dirty="0" smtClean="0">
                <a:solidFill>
                  <a:srgbClr val="FFFF00"/>
                </a:solidFill>
              </a:rPr>
              <a:t>(I).</a:t>
            </a:r>
          </a:p>
          <a:p>
            <a:r>
              <a:rPr lang="el-GR" sz="2400" dirty="0" smtClean="0"/>
              <a:t>Τα υπόλοιπα δάκτυλα "αγκαλιάζουν" τον αγωγό και δείχνουν τη φορά των δυναμικών γραμμών του πεδίου (B).</a:t>
            </a:r>
            <a:endParaRPr lang="el-GR" sz="2400" dirty="0" smtClean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 smtClean="0"/>
              <a:t>Νόμος των Biot-</a:t>
            </a:r>
            <a:r>
              <a:rPr lang="el-GR" b="1" dirty="0" err="1" smtClean="0"/>
              <a:t>Savart</a:t>
            </a:r>
            <a:r>
              <a:rPr lang="el-GR" b="1" dirty="0" smtClean="0"/>
              <a:t/>
            </a:r>
            <a:br>
              <a:rPr lang="el-GR" b="1" dirty="0" smtClean="0"/>
            </a:b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Περιγράφει </a:t>
            </a:r>
            <a:r>
              <a:rPr lang="el-GR" dirty="0" smtClean="0"/>
              <a:t>το μαγνητικό πεδίο που δημιουργείται από ένα απειροελάχιστο τμήμα </a:t>
            </a:r>
            <a:r>
              <a:rPr lang="el-GR" dirty="0" smtClean="0"/>
              <a:t>αγωγού (</a:t>
            </a:r>
            <a:r>
              <a:rPr lang="el-GR" dirty="0" err="1" smtClean="0"/>
              <a:t>dl</a:t>
            </a:r>
            <a:r>
              <a:rPr lang="el-GR" dirty="0" smtClean="0"/>
              <a:t>) </a:t>
            </a:r>
            <a:r>
              <a:rPr lang="el-GR" dirty="0" smtClean="0"/>
              <a:t>που διαρρέεται από ρεύμα.</a:t>
            </a:r>
          </a:p>
          <a:p>
            <a:r>
              <a:rPr lang="el-GR" i="1" dirty="0" smtClean="0"/>
              <a:t>Σημείωση</a:t>
            </a:r>
            <a:r>
              <a:rPr lang="el-GR" i="1" dirty="0" smtClean="0"/>
              <a:t>:</a:t>
            </a:r>
            <a:r>
              <a:rPr lang="el-GR" dirty="0" smtClean="0"/>
              <a:t> Είναι ο θεμελιώδης νόμος από τον οποίο προκύπτουν όλα τα πεδία για διαφορετικά σχήματα αγωγών.</a:t>
            </a:r>
          </a:p>
          <a:p>
            <a:endParaRPr lang="el-GR" dirty="0" smtClean="0"/>
          </a:p>
          <a:p>
            <a:endParaRPr lang="el-GR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 smtClean="0"/>
              <a:t>Νόμος των Biot-</a:t>
            </a:r>
            <a:r>
              <a:rPr lang="el-GR" b="1" dirty="0" err="1" smtClean="0"/>
              <a:t>Savart</a:t>
            </a:r>
            <a:endParaRPr lang="el-GR" dirty="0"/>
          </a:p>
        </p:txBody>
      </p:sp>
      <p:pic>
        <p:nvPicPr>
          <p:cNvPr id="81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928662" y="1928802"/>
            <a:ext cx="3329357" cy="1635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4 - Ορθογώνιο"/>
          <p:cNvSpPr/>
          <p:nvPr/>
        </p:nvSpPr>
        <p:spPr>
          <a:xfrm>
            <a:off x="1142976" y="3929066"/>
            <a:ext cx="757242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2400" dirty="0" smtClean="0"/>
              <a:t>Το πεδίο είναι ανάλογο της έντασης του ρεύματος</a:t>
            </a:r>
            <a:endParaRPr lang="el-GR" sz="2400" dirty="0"/>
          </a:p>
        </p:txBody>
      </p:sp>
      <p:sp>
        <p:nvSpPr>
          <p:cNvPr id="6" name="5 - Ορθογώνιο"/>
          <p:cNvSpPr/>
          <p:nvPr/>
        </p:nvSpPr>
        <p:spPr>
          <a:xfrm>
            <a:off x="1214414" y="4357694"/>
            <a:ext cx="750099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2400" dirty="0" smtClean="0"/>
              <a:t>Είναι αντιστρόφως ανάλογο του τετραγώνου της απόστασης</a:t>
            </a:r>
            <a:endParaRPr lang="el-GR" sz="2400" dirty="0" smtClean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Μαγνητικό Πεδίο Κυκλικού Αγωγού (Σπείρας)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Στο κέντρο μιας κυκλικής σπείρας, οι δυναμικές γραμμές είναι κάθετες στο επίπεδο της σπείρας και το πεδίο είναι σχεδόν ομογενές.</a:t>
            </a:r>
          </a:p>
          <a:p>
            <a:r>
              <a:rPr lang="el-GR" dirty="0" smtClean="0"/>
              <a:t>Τα δάκτυλα ακολουθούν τη φορά του ρεύματος στον κύκλο και ο αντίχειρας δείχνει την κατεύθυνση του πεδίου στο κέντρο.</a:t>
            </a:r>
            <a:endParaRPr lang="el-GR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Το Σωληνοειδές (Πηνίο)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Ένας αγωγός τυλιγμένος σε πολλές </a:t>
            </a:r>
            <a:r>
              <a:rPr lang="el-GR" dirty="0" smtClean="0"/>
              <a:t>σπείρες </a:t>
            </a:r>
            <a:r>
              <a:rPr lang="el-GR" dirty="0" smtClean="0"/>
              <a:t>τη μία δίπλα στην άλλη</a:t>
            </a:r>
            <a:r>
              <a:rPr lang="el-GR" dirty="0" smtClean="0"/>
              <a:t>.</a:t>
            </a:r>
          </a:p>
          <a:p>
            <a:r>
              <a:rPr lang="el-GR" dirty="0" smtClean="0"/>
              <a:t>Στο εσωτερικό του δημιουργείται </a:t>
            </a:r>
            <a:r>
              <a:rPr lang="el-GR" b="1" dirty="0" smtClean="0"/>
              <a:t>ισχυρό και ομογενές</a:t>
            </a:r>
            <a:r>
              <a:rPr lang="el-GR" dirty="0" smtClean="0"/>
              <a:t> μαγνητικό πεδίο (παράλληλες γραμμές).</a:t>
            </a:r>
          </a:p>
          <a:p>
            <a:r>
              <a:rPr lang="el-GR" dirty="0" smtClean="0"/>
              <a:t>Εξωτερικά το πεδίο είναι πολύ ασθενές.</a:t>
            </a:r>
          </a:p>
          <a:p>
            <a:endParaRPr lang="el-GR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Δημιουργία Μαγνητικού Πεδίου &amp; Βασικές Αρχές Μαγνητισμού.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 bwMode="gray"/>
        <p:txBody>
          <a:bodyPr/>
          <a:lstStyle/>
          <a:p>
            <a:r>
              <a:rPr lang="el-GR" dirty="0" smtClean="0"/>
              <a:t>Από τη Φυσική των Υλικών στις Τεχνολογίες του Μέλλοντος.</a:t>
            </a:r>
          </a:p>
          <a:p>
            <a:pPr algn="ctr">
              <a:buNone/>
            </a:pPr>
            <a:endParaRPr lang="el-GR" dirty="0" smtClean="0"/>
          </a:p>
          <a:p>
            <a:pPr algn="ctr">
              <a:buNone/>
            </a:pPr>
            <a:endParaRPr lang="el-GR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5984" y="2897465"/>
            <a:ext cx="4786346" cy="37236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Ένταση στο </a:t>
            </a:r>
            <a:r>
              <a:rPr lang="el-GR" dirty="0" smtClean="0"/>
              <a:t>εσωτερικό</a:t>
            </a:r>
            <a:endParaRPr lang="el-GR" dirty="0"/>
          </a:p>
        </p:txBody>
      </p:sp>
      <p:pic>
        <p:nvPicPr>
          <p:cNvPr id="921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000100" y="1714488"/>
            <a:ext cx="4782427" cy="1363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219" name="Rectangle 3"/>
          <p:cNvSpPr>
            <a:spLocks noChangeArrowheads="1"/>
          </p:cNvSpPr>
          <p:nvPr/>
        </p:nvSpPr>
        <p:spPr bwMode="auto">
          <a:xfrm>
            <a:off x="0" y="3500438"/>
            <a:ext cx="8799332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l-GR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Όπου </a:t>
            </a:r>
            <a:r>
              <a:rPr kumimoji="0" lang="el-GR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oogle Sans Text"/>
                <a:cs typeface="Arial" pitchFamily="34" charset="0"/>
              </a:rPr>
              <a:t>N</a:t>
            </a:r>
            <a:r>
              <a:rPr kumimoji="0" lang="el-GR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ο αριθμός σπειρών και </a:t>
            </a:r>
            <a:r>
              <a:rPr kumimoji="0" lang="el-GR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oogle Sans Text"/>
                <a:cs typeface="Arial" pitchFamily="34" charset="0"/>
              </a:rPr>
              <a:t>L</a:t>
            </a:r>
            <a:r>
              <a:rPr kumimoji="0" lang="el-GR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το μήκος του πηνίου</a:t>
            </a:r>
          </a:p>
        </p:txBody>
      </p:sp>
      <p:sp>
        <p:nvSpPr>
          <p:cNvPr id="6" name="5 - Ορθογώνιο"/>
          <p:cNvSpPr/>
          <p:nvPr/>
        </p:nvSpPr>
        <p:spPr>
          <a:xfrm>
            <a:off x="357158" y="4357694"/>
            <a:ext cx="792961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2800" dirty="0" smtClean="0"/>
              <a:t>Η βάση για τη δημιουργία ηλεκτρομαγνητών</a:t>
            </a:r>
            <a:endParaRPr lang="el-GR" sz="28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42844" y="0"/>
            <a:ext cx="9001156" cy="1399032"/>
          </a:xfrm>
        </p:spPr>
        <p:txBody>
          <a:bodyPr/>
          <a:lstStyle/>
          <a:p>
            <a:r>
              <a:rPr lang="el-GR" dirty="0" smtClean="0"/>
              <a:t>Το μαγνητικό πεδίο </a:t>
            </a:r>
            <a:r>
              <a:rPr lang="el-GR" dirty="0" smtClean="0"/>
              <a:t>ενός πηνίου</a:t>
            </a:r>
            <a:endParaRPr lang="el-GR" dirty="0"/>
          </a:p>
        </p:txBody>
      </p:sp>
      <p:pic>
        <p:nvPicPr>
          <p:cNvPr id="3481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571736" y="1373946"/>
            <a:ext cx="3786214" cy="54861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Μαγνητισμός στην Ύλη (Κατηγορίες Υλικών)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l-GR" dirty="0" smtClean="0"/>
              <a:t>Όλα </a:t>
            </a:r>
            <a:r>
              <a:rPr lang="el-GR" dirty="0" smtClean="0"/>
              <a:t>τα υλικά παρουσιάζουν κάποια μαγνητική συμπεριφορά, αλλά η έντασή της διαφέρει δραματικά.</a:t>
            </a:r>
          </a:p>
          <a:p>
            <a:r>
              <a:rPr lang="el-GR" b="1" dirty="0" smtClean="0">
                <a:solidFill>
                  <a:schemeClr val="accent2"/>
                </a:solidFill>
              </a:rPr>
              <a:t>Διαμαγνητικά</a:t>
            </a:r>
            <a:r>
              <a:rPr lang="el-GR" b="1" dirty="0" smtClean="0"/>
              <a:t>:</a:t>
            </a:r>
            <a:r>
              <a:rPr lang="el-GR" dirty="0" smtClean="0"/>
              <a:t> Απωθούνται ελαφρά από τους μαγνήτες (π.χ. νερό, χαλκός, γραφίτης).</a:t>
            </a:r>
          </a:p>
          <a:p>
            <a:r>
              <a:rPr lang="el-GR" b="1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Παραμαγνητικά</a:t>
            </a:r>
            <a:r>
              <a:rPr lang="el-GR" b="1" dirty="0" smtClean="0"/>
              <a:t>:</a:t>
            </a:r>
            <a:r>
              <a:rPr lang="el-GR" dirty="0" smtClean="0"/>
              <a:t> Έλκονται ελαφρά και χάνουν τον μαγνητισμό τους μόλις απομακρυνθεί το εξωτερικό πεδίο (π.χ. αλουμίνιο, οξυγόνο).</a:t>
            </a:r>
          </a:p>
          <a:p>
            <a:r>
              <a:rPr lang="el-GR" b="1" dirty="0" smtClean="0">
                <a:solidFill>
                  <a:srgbClr val="FFFF00"/>
                </a:solidFill>
              </a:rPr>
              <a:t>Σιδηρομαγνητικά</a:t>
            </a:r>
            <a:r>
              <a:rPr lang="el-GR" b="1" dirty="0" smtClean="0"/>
              <a:t>:</a:t>
            </a:r>
            <a:r>
              <a:rPr lang="el-GR" dirty="0" smtClean="0"/>
              <a:t> Έλκονται ισχυρά και μπορούν να γίνουν μόνιμοι μαγνήτες (π.χ. σίδηρος, νικέλιο, κοβάλτιο).</a:t>
            </a:r>
          </a:p>
          <a:p>
            <a:endParaRPr lang="el-GR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b="1" dirty="0" smtClean="0"/>
              <a:t>Μαγνητικές Περιοχές (</a:t>
            </a:r>
            <a:r>
              <a:rPr lang="el-GR" b="1" dirty="0" err="1" smtClean="0"/>
              <a:t>Domains</a:t>
            </a:r>
            <a:r>
              <a:rPr lang="el-GR" b="1" dirty="0" smtClean="0"/>
              <a:t>)</a:t>
            </a:r>
            <a:br>
              <a:rPr lang="el-GR" b="1" dirty="0" smtClean="0"/>
            </a:b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l-GR" dirty="0" smtClean="0"/>
              <a:t>Στα </a:t>
            </a:r>
            <a:r>
              <a:rPr lang="el-GR" dirty="0" smtClean="0"/>
              <a:t>σιδηρομαγνητικά υλικά, τα άτομα ομαδοποιούνται σε μικροσκοπικές περιοχές που ονομάζονται «μαγνητικές περιοχές».</a:t>
            </a:r>
          </a:p>
          <a:p>
            <a:r>
              <a:rPr lang="el-GR" b="1" dirty="0" smtClean="0"/>
              <a:t>Αμαγνήτιστο υλικό:</a:t>
            </a:r>
            <a:r>
              <a:rPr lang="el-GR" dirty="0" smtClean="0"/>
              <a:t> Οι περιοχές έχουν τυχαίο προσανατολισμό και τα πεδία τους αλληλοαναιρούνται.</a:t>
            </a:r>
          </a:p>
          <a:p>
            <a:r>
              <a:rPr lang="el-GR" b="1" dirty="0" smtClean="0"/>
              <a:t>Μαγνητισμένο υλικό:</a:t>
            </a:r>
            <a:r>
              <a:rPr lang="el-GR" dirty="0" smtClean="0"/>
              <a:t> Υπό την επίδραση εξωτερικού πεδίου, οι περιοχές ευθυγραμμίζονται προς την ίδια κατεύθυνση, δημιουργώντας έναν ισχυρό συνολικό μαγνήτη.</a:t>
            </a:r>
          </a:p>
          <a:p>
            <a:r>
              <a:rPr lang="el-GR" b="1" dirty="0" smtClean="0"/>
              <a:t>Θερμοκρασία Curie:</a:t>
            </a:r>
            <a:r>
              <a:rPr lang="el-GR" dirty="0" smtClean="0"/>
              <a:t> Η θερμοκρασία πάνω από την οποία ένα υλικό χάνει τις σιδηρομαγνητικές του ιδιότητες (για τον σίδηρο είναι περίπου </a:t>
            </a:r>
            <a:r>
              <a:rPr lang="el-GR" b="1" dirty="0" smtClean="0"/>
              <a:t>770°C</a:t>
            </a:r>
            <a:r>
              <a:rPr lang="el-GR" dirty="0" smtClean="0"/>
              <a:t>).</a:t>
            </a:r>
          </a:p>
          <a:p>
            <a:endParaRPr lang="el-GR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232680"/>
          </a:xfrm>
        </p:spPr>
        <p:txBody>
          <a:bodyPr>
            <a:normAutofit fontScale="90000"/>
          </a:bodyPr>
          <a:lstStyle/>
          <a:p>
            <a:r>
              <a:rPr lang="el-GR" b="1" dirty="0" smtClean="0"/>
              <a:t>Το Μαγνητικό Πεδίο της Γης</a:t>
            </a:r>
            <a:br>
              <a:rPr lang="el-GR" b="1" dirty="0" smtClean="0"/>
            </a:b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l-GR" b="1" dirty="0" smtClean="0"/>
              <a:t>Η </a:t>
            </a:r>
            <a:r>
              <a:rPr lang="el-GR" b="1" dirty="0" smtClean="0"/>
              <a:t>Γη ως Μαγνήτης:</a:t>
            </a:r>
            <a:r>
              <a:rPr lang="el-GR" dirty="0" smtClean="0"/>
              <a:t> Ο πυρήνας της Γης (λιωμένο σίδερο και νικέλιο σε κίνηση) λειτουργεί ως ένα τεράστιο δυναμό, δημιουργώντας το γεωμαγνητικό πεδίο.</a:t>
            </a:r>
          </a:p>
          <a:p>
            <a:r>
              <a:rPr lang="el-GR" b="1" dirty="0" smtClean="0"/>
              <a:t>Γεωγραφικοί </a:t>
            </a:r>
            <a:r>
              <a:rPr lang="el-GR" b="1" dirty="0" smtClean="0"/>
              <a:t>αλλά και  </a:t>
            </a:r>
            <a:r>
              <a:rPr lang="el-GR" b="1" dirty="0" smtClean="0"/>
              <a:t>Μαγνητικοί Πόλοι:</a:t>
            </a:r>
            <a:r>
              <a:rPr lang="el-GR" dirty="0" smtClean="0"/>
              <a:t> Ο μαγνητικός Νότιος πόλος βρίσκεται κοντά στον γεωγραφικό Βόρειο πόλο </a:t>
            </a:r>
            <a:r>
              <a:rPr lang="el-GR" dirty="0" smtClean="0"/>
              <a:t>.</a:t>
            </a:r>
            <a:endParaRPr lang="el-GR" dirty="0" smtClean="0"/>
          </a:p>
          <a:p>
            <a:r>
              <a:rPr lang="el-GR" b="1" dirty="0" smtClean="0"/>
              <a:t>Μαγνητόσφαιρα:</a:t>
            </a:r>
            <a:r>
              <a:rPr lang="el-GR" dirty="0" smtClean="0"/>
              <a:t> Η αόρατη ασπίδα που προστατεύει τον πλανήτη από τα επικίνδυνα σωματίδια του ηλιακού ανέμου.</a:t>
            </a:r>
          </a:p>
          <a:p>
            <a:r>
              <a:rPr lang="el-GR" b="1" dirty="0" smtClean="0"/>
              <a:t>Βόρειο Σέλας:</a:t>
            </a:r>
            <a:r>
              <a:rPr lang="el-GR" dirty="0" smtClean="0"/>
              <a:t> Το αποτέλεσμα της σύγκρουσης αυτών των σωματιδίων με την ατμόσφαιρα στους πόλους.</a:t>
            </a:r>
          </a:p>
          <a:p>
            <a:endParaRPr lang="el-GR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Ηλεκτρομαγνήτες και η Ισχύς τους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l-GR" dirty="0" smtClean="0"/>
              <a:t>Ένα πηνίο με έναν πυρήνα από μαλακό σίδηρο στο εσωτερικό του.</a:t>
            </a:r>
          </a:p>
          <a:p>
            <a:r>
              <a:rPr lang="el-GR" b="1" dirty="0" smtClean="0"/>
              <a:t>Πλεονεκτήματα:</a:t>
            </a:r>
            <a:endParaRPr lang="el-GR" dirty="0" smtClean="0"/>
          </a:p>
          <a:p>
            <a:r>
              <a:rPr lang="el-GR" dirty="0" smtClean="0"/>
              <a:t>Μπορούμε να τον ενεργοποιούμε και να τον απενεργοποιούμε (διακοπή ρεύματος).</a:t>
            </a:r>
          </a:p>
          <a:p>
            <a:r>
              <a:rPr lang="el-GR" dirty="0" smtClean="0"/>
              <a:t>Μπορούμε να ελέγξουμε την ισχύ του (μεταβολή έντασης ρεύματος </a:t>
            </a:r>
            <a:r>
              <a:rPr lang="el-GR" b="1" dirty="0" smtClean="0">
                <a:solidFill>
                  <a:srgbClr val="FFFF00"/>
                </a:solidFill>
              </a:rPr>
              <a:t>I</a:t>
            </a:r>
            <a:r>
              <a:rPr lang="el-GR" dirty="0" smtClean="0"/>
              <a:t>).</a:t>
            </a:r>
            <a:endParaRPr lang="el-GR" dirty="0" smtClean="0"/>
          </a:p>
          <a:p>
            <a:r>
              <a:rPr lang="el-GR" dirty="0" smtClean="0"/>
              <a:t>Μπορούμε να αντιστρέψουμε τους πόλους του (</a:t>
            </a:r>
            <a:r>
              <a:rPr lang="el-GR" dirty="0" smtClean="0">
                <a:solidFill>
                  <a:srgbClr val="FFFF00"/>
                </a:solidFill>
              </a:rPr>
              <a:t>αντιστροφή φοράς ρεύματος</a:t>
            </a:r>
            <a:r>
              <a:rPr lang="el-GR" dirty="0" smtClean="0"/>
              <a:t>).</a:t>
            </a:r>
          </a:p>
          <a:p>
            <a:r>
              <a:rPr lang="el-GR" b="1" dirty="0" smtClean="0"/>
              <a:t>Χρήσεις:</a:t>
            </a:r>
            <a:r>
              <a:rPr lang="el-GR" dirty="0" smtClean="0"/>
              <a:t> Γερανοί σε μάντρες σιδερικών, ηλεκτρικά κουδούνια, αυτόματοι διακόπτες ασφαλείας.</a:t>
            </a:r>
          </a:p>
          <a:p>
            <a:endParaRPr lang="el-GR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b="1" dirty="0" smtClean="0"/>
              <a:t>Σύγχρονες Τεχνολογικές Εφαρμογές</a:t>
            </a:r>
            <a:br>
              <a:rPr lang="el-GR" b="1" dirty="0" smtClean="0"/>
            </a:b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l-GR" b="1" dirty="0" smtClean="0">
                <a:solidFill>
                  <a:srgbClr val="FFFF00"/>
                </a:solidFill>
              </a:rPr>
              <a:t>Μαγνητική </a:t>
            </a:r>
            <a:r>
              <a:rPr lang="el-GR" b="1" dirty="0" smtClean="0">
                <a:solidFill>
                  <a:srgbClr val="FFFF00"/>
                </a:solidFill>
              </a:rPr>
              <a:t>Τομογραφία (MRI):</a:t>
            </a:r>
            <a:r>
              <a:rPr lang="el-GR" dirty="0" smtClean="0"/>
              <a:t> Χρησιμοποιεί πανίσχυρα μαγνητικά πεδία για να ευθυγραμμίσει τα πρωτόνια στο σώμα μας, επιτρέποντας την απεικόνιση εσωτερικών οργάνων με απίστευτη λεπτομέρεια χωρίς ακτινοβολία.</a:t>
            </a:r>
          </a:p>
          <a:p>
            <a:r>
              <a:rPr lang="el-GR" b="1" dirty="0" smtClean="0">
                <a:solidFill>
                  <a:srgbClr val="FFFF00"/>
                </a:solidFill>
              </a:rPr>
              <a:t>Τρένα </a:t>
            </a:r>
            <a:r>
              <a:rPr lang="el-GR" b="1" dirty="0" err="1" smtClean="0">
                <a:solidFill>
                  <a:srgbClr val="FFFF00"/>
                </a:solidFill>
              </a:rPr>
              <a:t>Maglev</a:t>
            </a:r>
            <a:r>
              <a:rPr lang="el-GR" b="1" dirty="0" smtClean="0">
                <a:solidFill>
                  <a:srgbClr val="FFFF00"/>
                </a:solidFill>
              </a:rPr>
              <a:t>:</a:t>
            </a:r>
            <a:r>
              <a:rPr lang="el-GR" dirty="0" smtClean="0">
                <a:solidFill>
                  <a:srgbClr val="FFFF00"/>
                </a:solidFill>
              </a:rPr>
              <a:t> </a:t>
            </a:r>
            <a:r>
              <a:rPr lang="el-GR" dirty="0" smtClean="0"/>
              <a:t>Τρένα που «αιωρούνται» πάνω από τις ράγες μέσω μαγνητικής απώθησης, εκμηδενίζοντας τις τριβές και φτάνοντας ταχύτητες άνω των </a:t>
            </a:r>
            <a:r>
              <a:rPr lang="el-GR" b="1" dirty="0" smtClean="0"/>
              <a:t>600 </a:t>
            </a:r>
            <a:r>
              <a:rPr lang="el-GR" b="1" dirty="0" err="1" smtClean="0"/>
              <a:t>km</a:t>
            </a:r>
            <a:r>
              <a:rPr lang="el-GR" b="1" dirty="0" smtClean="0"/>
              <a:t>/h</a:t>
            </a:r>
            <a:r>
              <a:rPr lang="el-GR" dirty="0" smtClean="0"/>
              <a:t>.</a:t>
            </a:r>
          </a:p>
          <a:p>
            <a:r>
              <a:rPr lang="el-GR" b="1" dirty="0" smtClean="0">
                <a:solidFill>
                  <a:srgbClr val="FFFF00"/>
                </a:solidFill>
              </a:rPr>
              <a:t>Αποθήκευση Δεδομένων:</a:t>
            </a:r>
            <a:r>
              <a:rPr lang="el-GR" dirty="0" smtClean="0">
                <a:solidFill>
                  <a:srgbClr val="FFFF00"/>
                </a:solidFill>
              </a:rPr>
              <a:t> </a:t>
            </a:r>
            <a:r>
              <a:rPr lang="el-GR" dirty="0" smtClean="0"/>
              <a:t>Οι σκληροί δίσκοι (HDD) χρησιμοποιούν μικροσκοπικές μαγνητικές περιοχές για να εγγράψουν πληροφορίες </a:t>
            </a:r>
            <a:r>
              <a:rPr lang="el-GR" dirty="0" smtClean="0"/>
              <a:t>(0 </a:t>
            </a:r>
            <a:r>
              <a:rPr lang="el-GR" dirty="0" smtClean="0"/>
              <a:t>και </a:t>
            </a:r>
            <a:r>
              <a:rPr lang="el-GR" dirty="0" smtClean="0"/>
              <a:t>1).</a:t>
            </a:r>
            <a:endParaRPr lang="el-GR" dirty="0" smtClean="0"/>
          </a:p>
          <a:p>
            <a:r>
              <a:rPr lang="el-GR" b="1" dirty="0" smtClean="0">
                <a:solidFill>
                  <a:srgbClr val="FFFF00"/>
                </a:solidFill>
              </a:rPr>
              <a:t>Ηλεκτρικοί Κινητήρες:</a:t>
            </a:r>
            <a:r>
              <a:rPr lang="el-GR" dirty="0" smtClean="0">
                <a:solidFill>
                  <a:srgbClr val="FFFF00"/>
                </a:solidFill>
              </a:rPr>
              <a:t> </a:t>
            </a:r>
            <a:r>
              <a:rPr lang="el-GR" dirty="0" smtClean="0"/>
              <a:t>Η μετατροπή της ηλεκτρικής ενέργειας σε κίνηση μέσω της αλληλεπίδρασης μαγνητικών πεδίων (από το μίξερ της κουζίνας μέχρι τα </a:t>
            </a:r>
            <a:r>
              <a:rPr lang="el-GR" dirty="0" err="1" smtClean="0"/>
              <a:t>Tesla</a:t>
            </a:r>
            <a:r>
              <a:rPr lang="el-GR" dirty="0" smtClean="0"/>
              <a:t>).</a:t>
            </a:r>
          </a:p>
          <a:p>
            <a:endParaRPr lang="el-GR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 smtClean="0"/>
              <a:t>Σύνοψη &amp; Συμπεράσματα</a:t>
            </a:r>
            <a:br>
              <a:rPr lang="el-GR" b="1" dirty="0" smtClean="0"/>
            </a:b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l-GR" b="1" dirty="0" smtClean="0">
                <a:solidFill>
                  <a:srgbClr val="FFFF00"/>
                </a:solidFill>
              </a:rPr>
              <a:t>Βασικά </a:t>
            </a:r>
            <a:r>
              <a:rPr lang="el-GR" b="1" dirty="0" smtClean="0">
                <a:solidFill>
                  <a:srgbClr val="FFFF00"/>
                </a:solidFill>
              </a:rPr>
              <a:t>Σημεία:</a:t>
            </a:r>
            <a:endParaRPr lang="el-GR" dirty="0" smtClean="0">
              <a:solidFill>
                <a:srgbClr val="FFFF00"/>
              </a:solidFill>
            </a:endParaRPr>
          </a:p>
          <a:p>
            <a:pPr lvl="1"/>
            <a:r>
              <a:rPr lang="el-GR" dirty="0" smtClean="0"/>
              <a:t>Ο μαγνητισμός γεννιέται από την </a:t>
            </a:r>
            <a:r>
              <a:rPr lang="el-GR" b="1" dirty="0" smtClean="0"/>
              <a:t>κίνηση φορτίων</a:t>
            </a:r>
            <a:r>
              <a:rPr lang="el-GR" dirty="0" smtClean="0"/>
              <a:t> (ρεύμα ή </a:t>
            </a:r>
            <a:r>
              <a:rPr lang="el-GR" dirty="0" err="1" smtClean="0"/>
              <a:t>spin</a:t>
            </a:r>
            <a:r>
              <a:rPr lang="el-GR" dirty="0" smtClean="0"/>
              <a:t> ηλεκτρονίων).</a:t>
            </a:r>
          </a:p>
          <a:p>
            <a:pPr lvl="1"/>
            <a:r>
              <a:rPr lang="el-GR" dirty="0" smtClean="0"/>
              <a:t>Δεν υπάρχουν μαγνητικά </a:t>
            </a:r>
            <a:r>
              <a:rPr lang="el-GR" dirty="0" err="1" smtClean="0"/>
              <a:t>μονόπολα</a:t>
            </a:r>
            <a:r>
              <a:rPr lang="el-GR" dirty="0" smtClean="0"/>
              <a:t> (πάντα </a:t>
            </a:r>
            <a:r>
              <a:rPr lang="el-GR" dirty="0" smtClean="0"/>
              <a:t>N </a:t>
            </a:r>
            <a:r>
              <a:rPr lang="el-GR" dirty="0" smtClean="0"/>
              <a:t>και </a:t>
            </a:r>
            <a:r>
              <a:rPr lang="el-GR" dirty="0" smtClean="0"/>
              <a:t>S).</a:t>
            </a:r>
            <a:endParaRPr lang="el-GR" dirty="0" smtClean="0"/>
          </a:p>
          <a:p>
            <a:pPr lvl="1"/>
            <a:r>
              <a:rPr lang="el-GR" dirty="0" smtClean="0"/>
              <a:t>Το ηλεκτρικό ρεύμα δημιουργεί μαγνητικό πεδίο (Oersted), και η μεταβολή του μαγνητικού πεδίου δημιουργεί ρεύμα (Επαγωγή).</a:t>
            </a:r>
          </a:p>
          <a:p>
            <a:pPr lvl="1"/>
            <a:r>
              <a:rPr lang="el-GR" dirty="0" smtClean="0"/>
              <a:t>Ο μαγνητισμός είναι η αόρατη δύναμη που κινεί τον σύγχρονο ψηφιακό και βιομηχανικό κόσμο.</a:t>
            </a:r>
          </a:p>
          <a:p>
            <a:endParaRPr lang="el-GR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28596" y="1071546"/>
            <a:ext cx="8229600" cy="2500330"/>
          </a:xfrm>
        </p:spPr>
        <p:txBody>
          <a:bodyPr>
            <a:normAutofit fontScale="90000"/>
          </a:bodyPr>
          <a:lstStyle/>
          <a:p>
            <a:r>
              <a:rPr lang="el-GR" b="1" dirty="0" smtClean="0">
                <a:solidFill>
                  <a:srgbClr val="FFFF00"/>
                </a:solidFill>
              </a:rPr>
              <a:t>«Σας ευχαριστώ για την προσοχή σας! Υπάρχουν ερωτήσεις;»</a:t>
            </a:r>
            <a:r>
              <a:rPr lang="el-GR" dirty="0" smtClean="0"/>
              <a:t/>
            </a:r>
            <a:br>
              <a:rPr lang="el-GR" dirty="0" smtClean="0"/>
            </a:br>
            <a:endParaRPr lang="el-GR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Βιβλιογραφία 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b="1" dirty="0" smtClean="0"/>
              <a:t>Αλεξόπουλος, Κ. &amp; Μαρίνος, Δ.</a:t>
            </a:r>
            <a:r>
              <a:rPr lang="el-GR" dirty="0" smtClean="0"/>
              <a:t>, </a:t>
            </a:r>
            <a:r>
              <a:rPr lang="el-GR" i="1" dirty="0" smtClean="0"/>
              <a:t>Φυσική: Ηλεκτρισμός και </a:t>
            </a:r>
            <a:r>
              <a:rPr lang="el-GR" i="1" dirty="0" smtClean="0"/>
              <a:t>Μαγνητισμός</a:t>
            </a:r>
            <a:endParaRPr lang="el-GR" dirty="0" smtClean="0"/>
          </a:p>
          <a:p>
            <a:r>
              <a:rPr lang="el-GR" b="1" dirty="0" err="1" smtClean="0"/>
              <a:t>Υoung</a:t>
            </a:r>
            <a:r>
              <a:rPr lang="el-GR" b="1" dirty="0" smtClean="0"/>
              <a:t>, H. D. &amp; </a:t>
            </a:r>
            <a:r>
              <a:rPr lang="el-GR" b="1" dirty="0" err="1" smtClean="0"/>
              <a:t>Freedman</a:t>
            </a:r>
            <a:r>
              <a:rPr lang="el-GR" b="1" dirty="0" smtClean="0"/>
              <a:t>, R. A.</a:t>
            </a:r>
            <a:r>
              <a:rPr lang="el-GR" dirty="0" smtClean="0"/>
              <a:t>, </a:t>
            </a:r>
            <a:r>
              <a:rPr lang="el-GR" i="1" dirty="0" smtClean="0"/>
              <a:t>Πανεπιστημιακή Φυσική με Σύγχρονη Φυσική</a:t>
            </a:r>
            <a:r>
              <a:rPr lang="el-GR" dirty="0" smtClean="0"/>
              <a:t>, Τόμος Β' (Ηλεκτρομαγνητισμός - Οπτική), </a:t>
            </a:r>
            <a:endParaRPr lang="el-GR" dirty="0" smtClean="0"/>
          </a:p>
          <a:p>
            <a:r>
              <a:rPr lang="en-US" b="1" dirty="0" err="1" smtClean="0"/>
              <a:t>Halliday</a:t>
            </a:r>
            <a:r>
              <a:rPr lang="en-US" b="1" dirty="0" smtClean="0"/>
              <a:t>, D., </a:t>
            </a:r>
            <a:r>
              <a:rPr lang="en-US" b="1" dirty="0" err="1" smtClean="0"/>
              <a:t>Resnick</a:t>
            </a:r>
            <a:r>
              <a:rPr lang="en-US" b="1" dirty="0" smtClean="0"/>
              <a:t>, R., &amp; Walker, J.</a:t>
            </a:r>
            <a:r>
              <a:rPr lang="en-US" dirty="0" smtClean="0"/>
              <a:t>, </a:t>
            </a:r>
            <a:r>
              <a:rPr lang="en-US" i="1" dirty="0" smtClean="0"/>
              <a:t>Fundamentals of Physics</a:t>
            </a:r>
            <a:r>
              <a:rPr lang="en-US" dirty="0" smtClean="0"/>
              <a:t>, Wiley. </a:t>
            </a:r>
            <a:endParaRPr lang="el-G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Πίνακας Περιεχομένων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142844" y="1882808"/>
            <a:ext cx="8786874" cy="4572000"/>
          </a:xfrm>
        </p:spPr>
        <p:txBody>
          <a:bodyPr>
            <a:normAutofit fontScale="85000" lnSpcReduction="20000"/>
          </a:bodyPr>
          <a:lstStyle/>
          <a:p>
            <a:r>
              <a:rPr lang="el-GR" b="1" dirty="0" smtClean="0"/>
              <a:t>Εισαγωγή </a:t>
            </a:r>
            <a:r>
              <a:rPr lang="el-GR" b="1" dirty="0" smtClean="0"/>
              <a:t>&amp; Ιστορία:</a:t>
            </a:r>
            <a:r>
              <a:rPr lang="el-GR" dirty="0" smtClean="0"/>
              <a:t> Η ανακάλυψη μιας "μαγικής" δύναμης.</a:t>
            </a:r>
          </a:p>
          <a:p>
            <a:r>
              <a:rPr lang="el-GR" b="1" dirty="0" smtClean="0"/>
              <a:t>Θεμελιώδεις Έννοιες:</a:t>
            </a:r>
            <a:r>
              <a:rPr lang="el-GR" dirty="0" smtClean="0"/>
              <a:t> Πόλοι, Πεδίο και Δυναμικές Γραμμές.</a:t>
            </a:r>
          </a:p>
          <a:p>
            <a:r>
              <a:rPr lang="el-GR" b="1" dirty="0" smtClean="0"/>
              <a:t>Η Γέννηση του Μαγνητισμού:</a:t>
            </a:r>
            <a:r>
              <a:rPr lang="el-GR" dirty="0" smtClean="0"/>
              <a:t> Κινούμενα φορτία και Ηλεκτρικό Ρεύμα.</a:t>
            </a:r>
          </a:p>
          <a:p>
            <a:r>
              <a:rPr lang="el-GR" b="1" dirty="0" smtClean="0"/>
              <a:t>Νόμοι &amp; Μαθηματική Περιγραφή:</a:t>
            </a:r>
            <a:r>
              <a:rPr lang="el-GR" dirty="0" smtClean="0"/>
              <a:t> Oersted, </a:t>
            </a:r>
            <a:r>
              <a:rPr lang="el-GR" dirty="0" err="1" smtClean="0"/>
              <a:t>Biot</a:t>
            </a:r>
            <a:r>
              <a:rPr lang="el-GR" dirty="0" smtClean="0"/>
              <a:t>-</a:t>
            </a:r>
            <a:r>
              <a:rPr lang="el-GR" dirty="0" err="1" smtClean="0"/>
              <a:t>Savart</a:t>
            </a:r>
            <a:r>
              <a:rPr lang="el-GR" dirty="0" smtClean="0"/>
              <a:t>, </a:t>
            </a:r>
            <a:r>
              <a:rPr lang="el-GR" dirty="0" err="1" smtClean="0"/>
              <a:t>Ampere</a:t>
            </a:r>
            <a:r>
              <a:rPr lang="el-GR" dirty="0" smtClean="0"/>
              <a:t>.</a:t>
            </a:r>
          </a:p>
          <a:p>
            <a:r>
              <a:rPr lang="el-GR" b="1" dirty="0" smtClean="0"/>
              <a:t>Μαγνητισμός στην Ύλη:</a:t>
            </a:r>
            <a:r>
              <a:rPr lang="el-GR" dirty="0" smtClean="0"/>
              <a:t> Γιατί ο σίδηρος μαγνητίζεται;</a:t>
            </a:r>
          </a:p>
          <a:p>
            <a:r>
              <a:rPr lang="el-GR" b="1" dirty="0" smtClean="0"/>
              <a:t>Πρακτικές Εφαρμογές:</a:t>
            </a:r>
            <a:r>
              <a:rPr lang="el-GR" dirty="0" smtClean="0"/>
              <a:t> Από τα μοτέρ μέχρι την ιατρική απεικόνιση.</a:t>
            </a:r>
          </a:p>
          <a:p>
            <a:endParaRPr lang="el-GR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Τι είναι ο Μαγνητισμός;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0" y="1428736"/>
            <a:ext cx="9144000" cy="5026072"/>
          </a:xfrm>
        </p:spPr>
        <p:txBody>
          <a:bodyPr>
            <a:normAutofit fontScale="92500" lnSpcReduction="20000"/>
          </a:bodyPr>
          <a:lstStyle/>
          <a:p>
            <a:r>
              <a:rPr lang="el-GR" dirty="0" smtClean="0"/>
              <a:t>Ο μαγνητισμός είναι μια θεμελιώδης δύναμη της φύσης που προκαλείται από την κίνηση ηλεκτρικών φορτίων. Εκδηλώνεται ως έλξη ή απώθηση μεταξύ αντικειμένων</a:t>
            </a:r>
            <a:r>
              <a:rPr lang="el-GR" dirty="0" smtClean="0"/>
              <a:t>.</a:t>
            </a:r>
          </a:p>
          <a:p>
            <a:r>
              <a:rPr lang="el-GR" b="1" dirty="0" smtClean="0"/>
              <a:t>Η Σύνδεση με τον Ηλεκτρισμό:</a:t>
            </a:r>
            <a:endParaRPr lang="el-GR" dirty="0" smtClean="0"/>
          </a:p>
          <a:p>
            <a:pPr>
              <a:buNone/>
            </a:pPr>
            <a:r>
              <a:rPr lang="el-GR" dirty="0" smtClean="0"/>
              <a:t>Στο παρελθόν θεωρούνταν ξεχωριστές δυνάμεις.</a:t>
            </a:r>
          </a:p>
          <a:p>
            <a:pPr>
              <a:buNone/>
            </a:pPr>
            <a:r>
              <a:rPr lang="el-GR" dirty="0" smtClean="0"/>
              <a:t>Σήμερα γνωρίζουμε ότι είναι οι δύο όψεις του ίδιου νομίσματος: του </a:t>
            </a:r>
            <a:r>
              <a:rPr lang="el-GR" b="1" dirty="0" smtClean="0"/>
              <a:t>Ηλεκτρομαγνητισμού</a:t>
            </a:r>
            <a:r>
              <a:rPr lang="el-GR" dirty="0" smtClean="0"/>
              <a:t>.</a:t>
            </a:r>
          </a:p>
          <a:p>
            <a:pPr>
              <a:buNone/>
            </a:pPr>
            <a:r>
              <a:rPr lang="el-GR" b="1" dirty="0" smtClean="0"/>
              <a:t> </a:t>
            </a:r>
            <a:r>
              <a:rPr lang="el-GR" b="1" dirty="0" smtClean="0"/>
              <a:t>   Βασικό </a:t>
            </a:r>
            <a:r>
              <a:rPr lang="el-GR" b="1" dirty="0" smtClean="0"/>
              <a:t>Χαρακτηριστικό:</a:t>
            </a:r>
            <a:r>
              <a:rPr lang="el-GR" dirty="0" smtClean="0"/>
              <a:t> Η ύπαρξη του </a:t>
            </a:r>
            <a:r>
              <a:rPr lang="el-GR" b="1" dirty="0" smtClean="0">
                <a:solidFill>
                  <a:srgbClr val="FF0000"/>
                </a:solidFill>
              </a:rPr>
              <a:t>Μαγνητικού Πεδίου</a:t>
            </a:r>
            <a:r>
              <a:rPr lang="el-GR" dirty="0" smtClean="0"/>
              <a:t>, μιας αόρατης περιοχής γύρω από έναν μαγνήτη όπου ασκούνται δυνάμεις σε άλλα μαγνητικά υλικά ή ρεύματα.</a:t>
            </a:r>
          </a:p>
          <a:p>
            <a:pPr>
              <a:buNone/>
            </a:pPr>
            <a:endParaRPr lang="el-GR" dirty="0" smtClean="0"/>
          </a:p>
          <a:p>
            <a:endParaRPr lang="el-GR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Ιστορική Αναδρομή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214282" y="1882808"/>
            <a:ext cx="8786874" cy="4572000"/>
          </a:xfrm>
        </p:spPr>
        <p:txBody>
          <a:bodyPr>
            <a:normAutofit fontScale="85000" lnSpcReduction="20000"/>
          </a:bodyPr>
          <a:lstStyle/>
          <a:p>
            <a:r>
              <a:rPr lang="el-GR" b="1" dirty="0" smtClean="0"/>
              <a:t>Αρχαιότητα:</a:t>
            </a:r>
            <a:r>
              <a:rPr lang="el-GR" dirty="0" smtClean="0"/>
              <a:t> Ο Θαλής ο Μιλήσιος παρατηρεί τις ιδιότητες του «μαγνητίτη» (ορυκτό </a:t>
            </a:r>
            <a:r>
              <a:rPr lang="el-GR" dirty="0" smtClean="0"/>
              <a:t>Fe</a:t>
            </a:r>
            <a:r>
              <a:rPr lang="el-GR" baseline="-25000" dirty="0" smtClean="0"/>
              <a:t>3</a:t>
            </a:r>
            <a:r>
              <a:rPr lang="el-GR" dirty="0" smtClean="0"/>
              <a:t>O</a:t>
            </a:r>
            <a:r>
              <a:rPr lang="el-GR" baseline="-25000" dirty="0" smtClean="0"/>
              <a:t>4</a:t>
            </a:r>
            <a:r>
              <a:rPr lang="el-GR" dirty="0" smtClean="0"/>
              <a:t>) </a:t>
            </a:r>
            <a:r>
              <a:rPr lang="el-GR" dirty="0" smtClean="0"/>
              <a:t>στην περιοχή της Μαγνησίας</a:t>
            </a:r>
            <a:r>
              <a:rPr lang="el-GR" dirty="0" smtClean="0"/>
              <a:t>.</a:t>
            </a:r>
          </a:p>
          <a:p>
            <a:r>
              <a:rPr lang="el-GR" b="1" dirty="0" smtClean="0"/>
              <a:t>Μεσαίωνας:</a:t>
            </a:r>
            <a:r>
              <a:rPr lang="el-GR" dirty="0" smtClean="0"/>
              <a:t> Χρήση της πυξίδας για τη ναυσιπλοΐα (κινέζικη και ευρωπαϊκή εφεύρεση</a:t>
            </a:r>
            <a:r>
              <a:rPr lang="el-GR" dirty="0" smtClean="0"/>
              <a:t>).</a:t>
            </a:r>
          </a:p>
          <a:p>
            <a:r>
              <a:rPr lang="el-GR" b="1" dirty="0" smtClean="0"/>
              <a:t>1820 - </a:t>
            </a:r>
            <a:r>
              <a:rPr lang="el-GR" b="1" dirty="0" err="1" smtClean="0"/>
              <a:t>Hans</a:t>
            </a:r>
            <a:r>
              <a:rPr lang="el-GR" b="1" dirty="0" smtClean="0"/>
              <a:t> </a:t>
            </a:r>
            <a:r>
              <a:rPr lang="el-GR" b="1" dirty="0" err="1" smtClean="0"/>
              <a:t>Christian</a:t>
            </a:r>
            <a:r>
              <a:rPr lang="el-GR" b="1" dirty="0" smtClean="0"/>
              <a:t> Oersted:</a:t>
            </a:r>
            <a:r>
              <a:rPr lang="el-GR" dirty="0" smtClean="0"/>
              <a:t> Η μεγάλη ανακάλυψη. Παρατήρησε ότι μια πυξίδα εκτρέπεται κοντά σε καλώδιο που διαρρέεται από ρεύμα</a:t>
            </a:r>
            <a:r>
              <a:rPr lang="el-GR" dirty="0" smtClean="0"/>
              <a:t>.</a:t>
            </a:r>
          </a:p>
          <a:p>
            <a:r>
              <a:rPr lang="el-GR" b="1" dirty="0" smtClean="0"/>
              <a:t>1860s - </a:t>
            </a:r>
            <a:r>
              <a:rPr lang="el-GR" b="1" dirty="0" err="1" smtClean="0"/>
              <a:t>James</a:t>
            </a:r>
            <a:r>
              <a:rPr lang="el-GR" b="1" dirty="0" smtClean="0"/>
              <a:t> Clerk </a:t>
            </a:r>
            <a:r>
              <a:rPr lang="el-GR" b="1" dirty="0" err="1" smtClean="0"/>
              <a:t>Maxwell</a:t>
            </a:r>
            <a:r>
              <a:rPr lang="el-GR" b="1" dirty="0" smtClean="0"/>
              <a:t>:</a:t>
            </a:r>
            <a:r>
              <a:rPr lang="el-GR" dirty="0" smtClean="0"/>
              <a:t> Ενοποίησε τον ηλεκτρισμό και τον μαγνητισμό σε ένα ενιαίο σύνολο εξισώσεων, αποδεικνύοντας ότι το φως είναι ηλεκτρομαγνητικό κύμα.</a:t>
            </a:r>
            <a:endParaRPr lang="el-GR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Μαγνητικοί Πόλοι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l-GR" dirty="0" smtClean="0"/>
              <a:t>Κάθε μαγνήτης έχει δύο περιοχές όπου η μαγνητική δύναμη είναι ισχυρότερη, τον </a:t>
            </a:r>
            <a:r>
              <a:rPr lang="el-GR" b="1" dirty="0" smtClean="0"/>
              <a:t>Βόρειο </a:t>
            </a:r>
            <a:r>
              <a:rPr lang="el-GR" b="1" dirty="0" smtClean="0"/>
              <a:t>(N)</a:t>
            </a:r>
            <a:r>
              <a:rPr lang="el-GR" dirty="0" smtClean="0"/>
              <a:t> και τον </a:t>
            </a:r>
            <a:r>
              <a:rPr lang="el-GR" b="1" dirty="0" smtClean="0"/>
              <a:t>Νότιο (S)</a:t>
            </a:r>
            <a:r>
              <a:rPr lang="el-GR" dirty="0" smtClean="0"/>
              <a:t> πόλο</a:t>
            </a:r>
            <a:r>
              <a:rPr lang="el-GR" dirty="0" smtClean="0"/>
              <a:t>.</a:t>
            </a:r>
          </a:p>
          <a:p>
            <a:r>
              <a:rPr lang="el-GR" b="1" dirty="0" smtClean="0"/>
              <a:t>Θεμελιώδης Κανόνας:</a:t>
            </a:r>
            <a:endParaRPr lang="el-GR" dirty="0" smtClean="0"/>
          </a:p>
          <a:p>
            <a:pPr>
              <a:buNone/>
            </a:pPr>
            <a:r>
              <a:rPr lang="el-GR" dirty="0" smtClean="0"/>
              <a:t>Ομώνυμοι πόλοι (N-N, S-S) </a:t>
            </a:r>
            <a:r>
              <a:rPr lang="el-GR" b="1" dirty="0" smtClean="0"/>
              <a:t>απωθούνται</a:t>
            </a:r>
            <a:r>
              <a:rPr lang="el-GR" dirty="0" smtClean="0"/>
              <a:t>.</a:t>
            </a:r>
          </a:p>
          <a:p>
            <a:pPr>
              <a:buNone/>
            </a:pPr>
            <a:r>
              <a:rPr lang="el-GR" dirty="0" smtClean="0"/>
              <a:t>Ετερώνυμοι πόλοι (N-S) </a:t>
            </a:r>
            <a:r>
              <a:rPr lang="el-GR" b="1" dirty="0" smtClean="0"/>
              <a:t>έλκονται</a:t>
            </a:r>
            <a:r>
              <a:rPr lang="el-GR" dirty="0" smtClean="0"/>
              <a:t>.</a:t>
            </a:r>
          </a:p>
          <a:p>
            <a:pPr>
              <a:buNone/>
            </a:pPr>
            <a:r>
              <a:rPr lang="el-GR" b="1" dirty="0" smtClean="0">
                <a:solidFill>
                  <a:srgbClr val="FF0000"/>
                </a:solidFill>
              </a:rPr>
              <a:t>Το Μαγνητικό Δίπολο</a:t>
            </a:r>
            <a:r>
              <a:rPr lang="el-GR" b="1" dirty="0" smtClean="0"/>
              <a:t>:</a:t>
            </a:r>
            <a:r>
              <a:rPr lang="el-GR" dirty="0" smtClean="0"/>
              <a:t> Σε αντίθεση με τα ηλεκτρικά φορτία (όπου έχουμε μεμονωμένο </a:t>
            </a:r>
            <a:r>
              <a:rPr lang="el-GR" dirty="0" smtClean="0"/>
              <a:t>+ </a:t>
            </a:r>
            <a:r>
              <a:rPr lang="el-GR" dirty="0" smtClean="0"/>
              <a:t>ή </a:t>
            </a:r>
            <a:r>
              <a:rPr lang="el-GR" dirty="0" smtClean="0"/>
              <a:t>-), </a:t>
            </a:r>
            <a:r>
              <a:rPr lang="el-GR" dirty="0" smtClean="0"/>
              <a:t>στον μαγνητισμό </a:t>
            </a:r>
            <a:r>
              <a:rPr lang="el-GR" b="1" dirty="0" smtClean="0"/>
              <a:t>δεν υπάρχουν </a:t>
            </a:r>
            <a:r>
              <a:rPr lang="el-GR" b="1" dirty="0" err="1" smtClean="0"/>
              <a:t>μονόπολα</a:t>
            </a:r>
            <a:r>
              <a:rPr lang="el-GR" dirty="0" smtClean="0"/>
              <a:t>. Αν κόψουμε έναν μαγνήτη στη μέση, θα προκύψουν δύο νέοι, πλήρεις μαγνήτες με Βόρειο και Νότιο πόλο ο καθένας.</a:t>
            </a:r>
          </a:p>
          <a:p>
            <a:endParaRPr lang="el-GR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b="1" dirty="0" smtClean="0"/>
              <a:t>Μαγνητικό </a:t>
            </a:r>
            <a:r>
              <a:rPr lang="el-GR" b="1" dirty="0" smtClean="0"/>
              <a:t>πεδίο – </a:t>
            </a:r>
            <a:r>
              <a:rPr lang="el-GR" b="1" dirty="0" smtClean="0">
                <a:solidFill>
                  <a:srgbClr val="FFFF00"/>
                </a:solidFill>
              </a:rPr>
              <a:t>Μαγνητική επαγωγή</a:t>
            </a:r>
            <a:r>
              <a:rPr lang="el-GR" b="1" dirty="0" smtClean="0"/>
              <a:t> </a:t>
            </a:r>
            <a:r>
              <a:rPr lang="el-GR" b="1" dirty="0" smtClean="0">
                <a:solidFill>
                  <a:srgbClr val="FFFF00"/>
                </a:solidFill>
              </a:rPr>
              <a:t>Β</a:t>
            </a:r>
            <a:r>
              <a:rPr lang="en-US" b="1" dirty="0" smtClean="0"/>
              <a:t/>
            </a:r>
            <a:br>
              <a:rPr lang="en-US" b="1" dirty="0" smtClean="0"/>
            </a:b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0" y="1882808"/>
            <a:ext cx="9144000" cy="4572000"/>
          </a:xfrm>
        </p:spPr>
        <p:txBody>
          <a:bodyPr/>
          <a:lstStyle/>
          <a:p>
            <a:r>
              <a:rPr lang="el-GR" dirty="0" smtClean="0">
                <a:solidFill>
                  <a:srgbClr val="FF0000"/>
                </a:solidFill>
              </a:rPr>
              <a:t>Μαγνητικό πεδίο</a:t>
            </a:r>
            <a:r>
              <a:rPr lang="el-GR" dirty="0" smtClean="0"/>
              <a:t>: Μια </a:t>
            </a:r>
            <a:r>
              <a:rPr lang="el-GR" dirty="0" smtClean="0"/>
              <a:t>περιοχή του </a:t>
            </a:r>
            <a:r>
              <a:rPr lang="el-GR" dirty="0" smtClean="0"/>
              <a:t>χώρου, </a:t>
            </a:r>
            <a:r>
              <a:rPr lang="el-GR" dirty="0" smtClean="0"/>
              <a:t>στην οποία ασκούνται μαγνητικές δυνάμεις σε κινούμενα φορτία ή μαγνητικά υλικά</a:t>
            </a:r>
            <a:r>
              <a:rPr lang="el-GR" dirty="0" smtClean="0"/>
              <a:t>.</a:t>
            </a:r>
          </a:p>
          <a:p>
            <a:r>
              <a:rPr lang="el-GR" dirty="0" smtClean="0">
                <a:solidFill>
                  <a:srgbClr val="FF0000"/>
                </a:solidFill>
              </a:rPr>
              <a:t>Μαγνητική επαγωγή </a:t>
            </a:r>
            <a:r>
              <a:rPr lang="el-GR" dirty="0" smtClean="0"/>
              <a:t>είναι η πυκνότητα του </a:t>
            </a:r>
            <a:r>
              <a:rPr lang="el-GR" dirty="0" smtClean="0"/>
              <a:t>μαγνητικού </a:t>
            </a:r>
            <a:r>
              <a:rPr lang="el-GR" dirty="0" smtClean="0"/>
              <a:t>πεδίου. Είναι </a:t>
            </a:r>
            <a:r>
              <a:rPr lang="el-GR" b="1" dirty="0" smtClean="0"/>
              <a:t>διανυσματικό μέγεθος</a:t>
            </a:r>
            <a:r>
              <a:rPr lang="el-GR" dirty="0" smtClean="0"/>
              <a:t> (έχει μέτρο και κατεύθυνση</a:t>
            </a:r>
            <a:r>
              <a:rPr lang="el-GR" dirty="0" smtClean="0"/>
              <a:t>).</a:t>
            </a:r>
          </a:p>
          <a:p>
            <a:r>
              <a:rPr lang="el-GR" dirty="0" smtClean="0"/>
              <a:t>Μετριέται σε </a:t>
            </a:r>
            <a:r>
              <a:rPr lang="el-GR" b="1" dirty="0" err="1" smtClean="0">
                <a:solidFill>
                  <a:srgbClr val="FFFF00"/>
                </a:solidFill>
              </a:rPr>
              <a:t>Tesla</a:t>
            </a:r>
            <a:r>
              <a:rPr lang="el-GR" b="1" dirty="0" smtClean="0">
                <a:solidFill>
                  <a:srgbClr val="FFFF00"/>
                </a:solidFill>
              </a:rPr>
              <a:t> (T)</a:t>
            </a:r>
            <a:r>
              <a:rPr lang="el-GR" dirty="0" smtClean="0">
                <a:solidFill>
                  <a:srgbClr val="FFFF00"/>
                </a:solidFill>
              </a:rPr>
              <a:t> </a:t>
            </a:r>
            <a:r>
              <a:rPr lang="el-GR" dirty="0" smtClean="0"/>
              <a:t>στο σύστημα SI </a:t>
            </a:r>
            <a:r>
              <a:rPr lang="el-GR" dirty="0" smtClean="0"/>
              <a:t>(διεθνές σύστημα μονάδων),επίσης </a:t>
            </a:r>
            <a:r>
              <a:rPr lang="el-GR" dirty="0" smtClean="0"/>
              <a:t>χρησιμοποιείται το </a:t>
            </a:r>
            <a:r>
              <a:rPr lang="el-GR" dirty="0" err="1" smtClean="0"/>
              <a:t>Gauss</a:t>
            </a:r>
            <a:r>
              <a:rPr lang="el-GR" dirty="0" smtClean="0"/>
              <a:t>, όπου </a:t>
            </a:r>
            <a:r>
              <a:rPr lang="el-GR" dirty="0" smtClean="0"/>
              <a:t>1 </a:t>
            </a:r>
            <a:r>
              <a:rPr lang="el-GR" dirty="0" smtClean="0"/>
              <a:t>T = 10.000 </a:t>
            </a:r>
            <a:r>
              <a:rPr lang="el-GR" dirty="0" smtClean="0"/>
              <a:t>G.</a:t>
            </a:r>
            <a:endParaRPr lang="el-GR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Μαγνητικές Δυναμικές Γραμμές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l-GR" dirty="0" smtClean="0"/>
              <a:t>Χρησιμοποιούμε νοητές γραμμές για να "δούμε" το πεδίο</a:t>
            </a:r>
            <a:r>
              <a:rPr lang="el-GR" dirty="0" smtClean="0"/>
              <a:t>.</a:t>
            </a:r>
          </a:p>
          <a:p>
            <a:r>
              <a:rPr lang="el-GR" b="1" dirty="0" smtClean="0"/>
              <a:t>Ιδιότητες Γραμμών:</a:t>
            </a:r>
            <a:endParaRPr lang="el-GR" dirty="0" smtClean="0"/>
          </a:p>
          <a:p>
            <a:pPr lvl="1"/>
            <a:r>
              <a:rPr lang="el-GR" dirty="0" smtClean="0"/>
              <a:t>Είναι πάντα </a:t>
            </a:r>
            <a:r>
              <a:rPr lang="el-GR" b="1" dirty="0" smtClean="0"/>
              <a:t>κλειστές καμπύλες</a:t>
            </a:r>
            <a:r>
              <a:rPr lang="el-GR" dirty="0" smtClean="0"/>
              <a:t>.</a:t>
            </a:r>
          </a:p>
          <a:p>
            <a:pPr lvl="1"/>
            <a:r>
              <a:rPr lang="el-GR" dirty="0" smtClean="0"/>
              <a:t>Εξωτερικά του μαγνήτη κατευθύνονται από τον </a:t>
            </a:r>
            <a:r>
              <a:rPr lang="el-GR" b="1" dirty="0" smtClean="0"/>
              <a:t>Βόρειο προς τον Νότιο</a:t>
            </a:r>
            <a:r>
              <a:rPr lang="el-GR" dirty="0" smtClean="0"/>
              <a:t> πόλο.</a:t>
            </a:r>
          </a:p>
          <a:p>
            <a:pPr lvl="1"/>
            <a:r>
              <a:rPr lang="el-GR" dirty="0" smtClean="0"/>
              <a:t>Εσωτερικά του μαγνήτη κατευθύνονται από τον </a:t>
            </a:r>
            <a:r>
              <a:rPr lang="el-GR" b="1" dirty="0" smtClean="0"/>
              <a:t>Νότιο προς τον Βόρειο</a:t>
            </a:r>
            <a:r>
              <a:rPr lang="el-GR" dirty="0" smtClean="0"/>
              <a:t>.</a:t>
            </a:r>
          </a:p>
          <a:p>
            <a:pPr lvl="1"/>
            <a:r>
              <a:rPr lang="el-GR" b="1" dirty="0" smtClean="0"/>
              <a:t>Πυκνότητα:</a:t>
            </a:r>
            <a:r>
              <a:rPr lang="el-GR" dirty="0" smtClean="0"/>
              <a:t> Όσο πιο πυκνές είναι οι γραμμές, τόσο ισχυρότερο είναι το μαγνητικό πεδίο σε εκείνο το σημείο.</a:t>
            </a:r>
          </a:p>
          <a:p>
            <a:endParaRPr lang="el-GR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67494"/>
            <a:ext cx="8043890" cy="1089804"/>
          </a:xfrm>
        </p:spPr>
        <p:txBody>
          <a:bodyPr>
            <a:normAutofit fontScale="90000"/>
          </a:bodyPr>
          <a:lstStyle/>
          <a:p>
            <a:r>
              <a:rPr lang="el-GR" dirty="0" smtClean="0"/>
              <a:t>Μαγνητικές Δυναμικές Γραμμές</a:t>
            </a:r>
            <a:endParaRPr lang="el-GR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071670" y="1428736"/>
            <a:ext cx="4643470" cy="52260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Ζωντάνια">
  <a:themeElements>
    <a:clrScheme name="Ζωντάνια">
      <a:dk1>
        <a:sysClr val="windowText" lastClr="000000"/>
      </a:dk1>
      <a:lt1>
        <a:sysClr val="window" lastClr="FFFFFF"/>
      </a:lt1>
      <a:dk2>
        <a:srgbClr val="666666"/>
      </a:dk2>
      <a:lt2>
        <a:srgbClr val="D2D2D2"/>
      </a:lt2>
      <a:accent1>
        <a:srgbClr val="FF388C"/>
      </a:accent1>
      <a:accent2>
        <a:srgbClr val="E40059"/>
      </a:accent2>
      <a:accent3>
        <a:srgbClr val="9C007F"/>
      </a:accent3>
      <a:accent4>
        <a:srgbClr val="68007F"/>
      </a:accent4>
      <a:accent5>
        <a:srgbClr val="005BD3"/>
      </a:accent5>
      <a:accent6>
        <a:srgbClr val="00349E"/>
      </a:accent6>
      <a:hlink>
        <a:srgbClr val="17BBFD"/>
      </a:hlink>
      <a:folHlink>
        <a:srgbClr val="FF79C2"/>
      </a:folHlink>
    </a:clrScheme>
    <a:fontScheme name="Ζωντάνια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Ζωντάνια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8000"/>
                <a:satMod val="230000"/>
              </a:schemeClr>
            </a:gs>
            <a:gs pos="60000">
              <a:schemeClr val="phClr">
                <a:shade val="92000"/>
                <a:satMod val="230000"/>
              </a:schemeClr>
            </a:gs>
            <a:gs pos="100000">
              <a:schemeClr val="phClr">
                <a:tint val="85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200"/>
                <a:satMod val="150000"/>
              </a:schemeClr>
              <a:schemeClr val="phClr">
                <a:tint val="90000"/>
                <a:satMod val="150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Verve</Template>
  <TotalTime>147</TotalTime>
  <Words>1506</Words>
  <Application>Microsoft Office PowerPoint</Application>
  <PresentationFormat>Προβολή στην οθόνη (4:3)</PresentationFormat>
  <Paragraphs>124</Paragraphs>
  <Slides>29</Slides>
  <Notes>0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29</vt:i4>
      </vt:variant>
    </vt:vector>
  </HeadingPairs>
  <TitlesOfParts>
    <vt:vector size="30" baseType="lpstr">
      <vt:lpstr>Ζωντάνια</vt:lpstr>
      <vt:lpstr>Δημιουργία Μαγνητικού Πεδίου &amp; Βασικές Αρχές Μαγνητισμού.</vt:lpstr>
      <vt:lpstr>Δημιουργία Μαγνητικού Πεδίου &amp; Βασικές Αρχές Μαγνητισμού.</vt:lpstr>
      <vt:lpstr>Πίνακας Περιεχομένων</vt:lpstr>
      <vt:lpstr>Τι είναι ο Μαγνητισμός;</vt:lpstr>
      <vt:lpstr>Ιστορική Αναδρομή</vt:lpstr>
      <vt:lpstr>Μαγνητικοί Πόλοι</vt:lpstr>
      <vt:lpstr>Μαγνητικό πεδίο – Μαγνητική επαγωγή Β </vt:lpstr>
      <vt:lpstr>Μαγνητικές Δυναμικές Γραμμές</vt:lpstr>
      <vt:lpstr>Μαγνητικές Δυναμικές Γραμμές</vt:lpstr>
      <vt:lpstr>Μαγνητική Ροή  Φ</vt:lpstr>
      <vt:lpstr>Κίνηση Φορτίων – Η Μικροσκοπική Πηγή</vt:lpstr>
      <vt:lpstr>Το Πείραμα του Oersted (1820) </vt:lpstr>
      <vt:lpstr>Το Πείραμα του Oersted (1820)</vt:lpstr>
      <vt:lpstr>Μαγνητικό Πεδίο Ευθύγραμμου Αγωγού</vt:lpstr>
      <vt:lpstr>Κανόνας Δεξιού Χεριού</vt:lpstr>
      <vt:lpstr>Νόμος των Biot-Savart </vt:lpstr>
      <vt:lpstr>Νόμος των Biot-Savart</vt:lpstr>
      <vt:lpstr>Μαγνητικό Πεδίο Κυκλικού Αγωγού (Σπείρας)</vt:lpstr>
      <vt:lpstr>Το Σωληνοειδές (Πηνίο)</vt:lpstr>
      <vt:lpstr>Ένταση στο εσωτερικό</vt:lpstr>
      <vt:lpstr>Το μαγνητικό πεδίο ενός πηνίου</vt:lpstr>
      <vt:lpstr>Μαγνητισμός στην Ύλη (Κατηγορίες Υλικών)</vt:lpstr>
      <vt:lpstr>Μαγνητικές Περιοχές (Domains) </vt:lpstr>
      <vt:lpstr>Το Μαγνητικό Πεδίο της Γης </vt:lpstr>
      <vt:lpstr>Ηλεκτρομαγνήτες και η Ισχύς τους</vt:lpstr>
      <vt:lpstr>Σύγχρονες Τεχνολογικές Εφαρμογές </vt:lpstr>
      <vt:lpstr>Σύνοψη &amp; Συμπεράσματα </vt:lpstr>
      <vt:lpstr>«Σας ευχαριστώ για την προσοχή σας! Υπάρχουν ερωτήσεις;» </vt:lpstr>
      <vt:lpstr>Βιβλιογραφία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Δημιουργία Μαγνητικού Πεδίου &amp; Βασικές Αρχές Μαγνητισμού.</dc:title>
  <dc:creator>Dell</dc:creator>
  <cp:lastModifiedBy>Dell</cp:lastModifiedBy>
  <cp:revision>15</cp:revision>
  <dcterms:created xsi:type="dcterms:W3CDTF">2026-02-15T19:56:01Z</dcterms:created>
  <dcterms:modified xsi:type="dcterms:W3CDTF">2026-02-15T22:23:41Z</dcterms:modified>
</cp:coreProperties>
</file>