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9"/>
  </p:notesMasterIdLst>
  <p:handoutMasterIdLst>
    <p:handoutMasterId r:id="rId220"/>
  </p:handoutMasterIdLst>
  <p:sldIdLst>
    <p:sldId id="257" r:id="rId3"/>
    <p:sldId id="333" r:id="rId4"/>
    <p:sldId id="334" r:id="rId5"/>
    <p:sldId id="335" r:id="rId6"/>
    <p:sldId id="336" r:id="rId7"/>
    <p:sldId id="337" r:id="rId8"/>
    <p:sldId id="338" r:id="rId9"/>
    <p:sldId id="473" r:id="rId10"/>
    <p:sldId id="474" r:id="rId11"/>
    <p:sldId id="475" r:id="rId12"/>
    <p:sldId id="340" r:id="rId13"/>
    <p:sldId id="339" r:id="rId14"/>
    <p:sldId id="343" r:id="rId15"/>
    <p:sldId id="342" r:id="rId16"/>
    <p:sldId id="341" r:id="rId17"/>
    <p:sldId id="344" r:id="rId18"/>
    <p:sldId id="345" r:id="rId19"/>
    <p:sldId id="346" r:id="rId20"/>
    <p:sldId id="347" r:id="rId21"/>
    <p:sldId id="348" r:id="rId22"/>
    <p:sldId id="349" r:id="rId23"/>
    <p:sldId id="256" r:id="rId24"/>
    <p:sldId id="259" r:id="rId25"/>
    <p:sldId id="258" r:id="rId26"/>
    <p:sldId id="261" r:id="rId27"/>
    <p:sldId id="265" r:id="rId28"/>
    <p:sldId id="260" r:id="rId29"/>
    <p:sldId id="263" r:id="rId30"/>
    <p:sldId id="262" r:id="rId31"/>
    <p:sldId id="264" r:id="rId32"/>
    <p:sldId id="268" r:id="rId33"/>
    <p:sldId id="266" r:id="rId34"/>
    <p:sldId id="270" r:id="rId35"/>
    <p:sldId id="267" r:id="rId36"/>
    <p:sldId id="476" r:id="rId37"/>
    <p:sldId id="478" r:id="rId38"/>
    <p:sldId id="271" r:id="rId39"/>
    <p:sldId id="272" r:id="rId40"/>
    <p:sldId id="273" r:id="rId41"/>
    <p:sldId id="274" r:id="rId42"/>
    <p:sldId id="275" r:id="rId43"/>
    <p:sldId id="276" r:id="rId44"/>
    <p:sldId id="277" r:id="rId45"/>
    <p:sldId id="278" r:id="rId46"/>
    <p:sldId id="280" r:id="rId47"/>
    <p:sldId id="281" r:id="rId48"/>
    <p:sldId id="282" r:id="rId49"/>
    <p:sldId id="279" r:id="rId50"/>
    <p:sldId id="283" r:id="rId51"/>
    <p:sldId id="284" r:id="rId52"/>
    <p:sldId id="285" r:id="rId53"/>
    <p:sldId id="286" r:id="rId54"/>
    <p:sldId id="287" r:id="rId55"/>
    <p:sldId id="288" r:id="rId56"/>
    <p:sldId id="289" r:id="rId57"/>
    <p:sldId id="290" r:id="rId58"/>
    <p:sldId id="294" r:id="rId59"/>
    <p:sldId id="295" r:id="rId60"/>
    <p:sldId id="291" r:id="rId61"/>
    <p:sldId id="292" r:id="rId62"/>
    <p:sldId id="293" r:id="rId63"/>
    <p:sldId id="296" r:id="rId64"/>
    <p:sldId id="297" r:id="rId65"/>
    <p:sldId id="480" r:id="rId66"/>
    <p:sldId id="298" r:id="rId67"/>
    <p:sldId id="299" r:id="rId68"/>
    <p:sldId id="482" r:id="rId69"/>
    <p:sldId id="301" r:id="rId70"/>
    <p:sldId id="300" r:id="rId71"/>
    <p:sldId id="302" r:id="rId72"/>
    <p:sldId id="304" r:id="rId73"/>
    <p:sldId id="303" r:id="rId74"/>
    <p:sldId id="305" r:id="rId75"/>
    <p:sldId id="306" r:id="rId76"/>
    <p:sldId id="307" r:id="rId77"/>
    <p:sldId id="308" r:id="rId78"/>
    <p:sldId id="309" r:id="rId79"/>
    <p:sldId id="310" r:id="rId80"/>
    <p:sldId id="311" r:id="rId81"/>
    <p:sldId id="312" r:id="rId82"/>
    <p:sldId id="313" r:id="rId83"/>
    <p:sldId id="314" r:id="rId84"/>
    <p:sldId id="315" r:id="rId85"/>
    <p:sldId id="316" r:id="rId86"/>
    <p:sldId id="317" r:id="rId87"/>
    <p:sldId id="318" r:id="rId88"/>
    <p:sldId id="319" r:id="rId89"/>
    <p:sldId id="320" r:id="rId90"/>
    <p:sldId id="321" r:id="rId91"/>
    <p:sldId id="322" r:id="rId92"/>
    <p:sldId id="324" r:id="rId93"/>
    <p:sldId id="323" r:id="rId94"/>
    <p:sldId id="325" r:id="rId95"/>
    <p:sldId id="327" r:id="rId96"/>
    <p:sldId id="326" r:id="rId97"/>
    <p:sldId id="328" r:id="rId98"/>
    <p:sldId id="351" r:id="rId99"/>
    <p:sldId id="329" r:id="rId100"/>
    <p:sldId id="330" r:id="rId101"/>
    <p:sldId id="331" r:id="rId102"/>
    <p:sldId id="332" r:id="rId103"/>
    <p:sldId id="352" r:id="rId104"/>
    <p:sldId id="353" r:id="rId105"/>
    <p:sldId id="354" r:id="rId106"/>
    <p:sldId id="356" r:id="rId107"/>
    <p:sldId id="355" r:id="rId108"/>
    <p:sldId id="358" r:id="rId109"/>
    <p:sldId id="357" r:id="rId110"/>
    <p:sldId id="360" r:id="rId111"/>
    <p:sldId id="359" r:id="rId112"/>
    <p:sldId id="362" r:id="rId113"/>
    <p:sldId id="361" r:id="rId114"/>
    <p:sldId id="364" r:id="rId115"/>
    <p:sldId id="363" r:id="rId116"/>
    <p:sldId id="366" r:id="rId117"/>
    <p:sldId id="367" r:id="rId118"/>
    <p:sldId id="370" r:id="rId119"/>
    <p:sldId id="371" r:id="rId120"/>
    <p:sldId id="372" r:id="rId121"/>
    <p:sldId id="373" r:id="rId122"/>
    <p:sldId id="375" r:id="rId123"/>
    <p:sldId id="374" r:id="rId124"/>
    <p:sldId id="376" r:id="rId125"/>
    <p:sldId id="378" r:id="rId126"/>
    <p:sldId id="377" r:id="rId127"/>
    <p:sldId id="379" r:id="rId128"/>
    <p:sldId id="380" r:id="rId129"/>
    <p:sldId id="381" r:id="rId130"/>
    <p:sldId id="382" r:id="rId131"/>
    <p:sldId id="384" r:id="rId132"/>
    <p:sldId id="385" r:id="rId133"/>
    <p:sldId id="386" r:id="rId134"/>
    <p:sldId id="387" r:id="rId135"/>
    <p:sldId id="388" r:id="rId136"/>
    <p:sldId id="389" r:id="rId137"/>
    <p:sldId id="390" r:id="rId138"/>
    <p:sldId id="391" r:id="rId139"/>
    <p:sldId id="392" r:id="rId140"/>
    <p:sldId id="395" r:id="rId141"/>
    <p:sldId id="393" r:id="rId142"/>
    <p:sldId id="394" r:id="rId143"/>
    <p:sldId id="396" r:id="rId144"/>
    <p:sldId id="397" r:id="rId145"/>
    <p:sldId id="401" r:id="rId146"/>
    <p:sldId id="402" r:id="rId147"/>
    <p:sldId id="403" r:id="rId148"/>
    <p:sldId id="398" r:id="rId149"/>
    <p:sldId id="399" r:id="rId150"/>
    <p:sldId id="400" r:id="rId151"/>
    <p:sldId id="404" r:id="rId152"/>
    <p:sldId id="405" r:id="rId153"/>
    <p:sldId id="406" r:id="rId154"/>
    <p:sldId id="407" r:id="rId155"/>
    <p:sldId id="409" r:id="rId156"/>
    <p:sldId id="408" r:id="rId157"/>
    <p:sldId id="410" r:id="rId158"/>
    <p:sldId id="412" r:id="rId159"/>
    <p:sldId id="413" r:id="rId160"/>
    <p:sldId id="422" r:id="rId161"/>
    <p:sldId id="415" r:id="rId162"/>
    <p:sldId id="416" r:id="rId163"/>
    <p:sldId id="417" r:id="rId164"/>
    <p:sldId id="418" r:id="rId165"/>
    <p:sldId id="419" r:id="rId166"/>
    <p:sldId id="421" r:id="rId167"/>
    <p:sldId id="420" r:id="rId168"/>
    <p:sldId id="424" r:id="rId169"/>
    <p:sldId id="423" r:id="rId170"/>
    <p:sldId id="411" r:id="rId171"/>
    <p:sldId id="425" r:id="rId172"/>
    <p:sldId id="426" r:id="rId173"/>
    <p:sldId id="427" r:id="rId174"/>
    <p:sldId id="428" r:id="rId175"/>
    <p:sldId id="429" r:id="rId176"/>
    <p:sldId id="430" r:id="rId177"/>
    <p:sldId id="431" r:id="rId178"/>
    <p:sldId id="436" r:id="rId179"/>
    <p:sldId id="432" r:id="rId180"/>
    <p:sldId id="433" r:id="rId181"/>
    <p:sldId id="434" r:id="rId182"/>
    <p:sldId id="435" r:id="rId183"/>
    <p:sldId id="437" r:id="rId184"/>
    <p:sldId id="441" r:id="rId185"/>
    <p:sldId id="438" r:id="rId186"/>
    <p:sldId id="442" r:id="rId187"/>
    <p:sldId id="439" r:id="rId188"/>
    <p:sldId id="443" r:id="rId189"/>
    <p:sldId id="440" r:id="rId190"/>
    <p:sldId id="444" r:id="rId191"/>
    <p:sldId id="445" r:id="rId192"/>
    <p:sldId id="446" r:id="rId193"/>
    <p:sldId id="447" r:id="rId194"/>
    <p:sldId id="448" r:id="rId195"/>
    <p:sldId id="449" r:id="rId196"/>
    <p:sldId id="455" r:id="rId197"/>
    <p:sldId id="453" r:id="rId198"/>
    <p:sldId id="454" r:id="rId199"/>
    <p:sldId id="456" r:id="rId200"/>
    <p:sldId id="451" r:id="rId201"/>
    <p:sldId id="452" r:id="rId202"/>
    <p:sldId id="457" r:id="rId203"/>
    <p:sldId id="450" r:id="rId204"/>
    <p:sldId id="458" r:id="rId205"/>
    <p:sldId id="460" r:id="rId206"/>
    <p:sldId id="459" r:id="rId207"/>
    <p:sldId id="462" r:id="rId208"/>
    <p:sldId id="463" r:id="rId209"/>
    <p:sldId id="464" r:id="rId210"/>
    <p:sldId id="465" r:id="rId211"/>
    <p:sldId id="470" r:id="rId212"/>
    <p:sldId id="466" r:id="rId213"/>
    <p:sldId id="467" r:id="rId214"/>
    <p:sldId id="468" r:id="rId215"/>
    <p:sldId id="469" r:id="rId216"/>
    <p:sldId id="471" r:id="rId217"/>
    <p:sldId id="472" r:id="rId2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tis stroggylos" initials="f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73" autoAdjust="0"/>
  </p:normalViewPr>
  <p:slideViewPr>
    <p:cSldViewPr snapToGrid="0" showGuides="1">
      <p:cViewPr varScale="1">
        <p:scale>
          <a:sx n="80" d="100"/>
          <a:sy n="80" d="100"/>
        </p:scale>
        <p:origin x="62" y="2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4" Type="http://schemas.openxmlformats.org/officeDocument/2006/relationships/commentAuthors" Target="commentAuthors.xml"/><Relationship Id="rId223" Type="http://schemas.openxmlformats.org/officeDocument/2006/relationships/tableStyles" Target="tableStyles.xml"/><Relationship Id="rId222" Type="http://schemas.openxmlformats.org/officeDocument/2006/relationships/viewProps" Target="viewProps.xml"/><Relationship Id="rId221" Type="http://schemas.openxmlformats.org/officeDocument/2006/relationships/presProps" Target="presProps.xml"/><Relationship Id="rId220" Type="http://schemas.openxmlformats.org/officeDocument/2006/relationships/handoutMaster" Target="handoutMasters/handoutMaster1.xml"/><Relationship Id="rId22" Type="http://schemas.openxmlformats.org/officeDocument/2006/relationships/slide" Target="slides/slide20.xml"/><Relationship Id="rId219" Type="http://schemas.openxmlformats.org/officeDocument/2006/relationships/notesMaster" Target="notesMasters/notesMaster1.xml"/><Relationship Id="rId218" Type="http://schemas.openxmlformats.org/officeDocument/2006/relationships/slide" Target="slides/slide216.xml"/><Relationship Id="rId217" Type="http://schemas.openxmlformats.org/officeDocument/2006/relationships/slide" Target="slides/slide215.xml"/><Relationship Id="rId216" Type="http://schemas.openxmlformats.org/officeDocument/2006/relationships/slide" Target="slides/slide214.xml"/><Relationship Id="rId215" Type="http://schemas.openxmlformats.org/officeDocument/2006/relationships/slide" Target="slides/slide213.xml"/><Relationship Id="rId214" Type="http://schemas.openxmlformats.org/officeDocument/2006/relationships/slide" Target="slides/slide212.xml"/><Relationship Id="rId213" Type="http://schemas.openxmlformats.org/officeDocument/2006/relationships/slide" Target="slides/slide211.xml"/><Relationship Id="rId212" Type="http://schemas.openxmlformats.org/officeDocument/2006/relationships/slide" Target="slides/slide210.xml"/><Relationship Id="rId211" Type="http://schemas.openxmlformats.org/officeDocument/2006/relationships/slide" Target="slides/slide209.xml"/><Relationship Id="rId210" Type="http://schemas.openxmlformats.org/officeDocument/2006/relationships/slide" Target="slides/slide208.xml"/><Relationship Id="rId21" Type="http://schemas.openxmlformats.org/officeDocument/2006/relationships/slide" Target="slides/slide19.xml"/><Relationship Id="rId209" Type="http://schemas.openxmlformats.org/officeDocument/2006/relationships/slide" Target="slides/slide207.xml"/><Relationship Id="rId208" Type="http://schemas.openxmlformats.org/officeDocument/2006/relationships/slide" Target="slides/slide206.xml"/><Relationship Id="rId207" Type="http://schemas.openxmlformats.org/officeDocument/2006/relationships/slide" Target="slides/slide205.xml"/><Relationship Id="rId206" Type="http://schemas.openxmlformats.org/officeDocument/2006/relationships/slide" Target="slides/slide204.xml"/><Relationship Id="rId205" Type="http://schemas.openxmlformats.org/officeDocument/2006/relationships/slide" Target="slides/slide203.xml"/><Relationship Id="rId204" Type="http://schemas.openxmlformats.org/officeDocument/2006/relationships/slide" Target="slides/slide202.xml"/><Relationship Id="rId203" Type="http://schemas.openxmlformats.org/officeDocument/2006/relationships/slide" Target="slides/slide201.xml"/><Relationship Id="rId202" Type="http://schemas.openxmlformats.org/officeDocument/2006/relationships/slide" Target="slides/slide200.xml"/><Relationship Id="rId201" Type="http://schemas.openxmlformats.org/officeDocument/2006/relationships/slide" Target="slides/slide199.xml"/><Relationship Id="rId200" Type="http://schemas.openxmlformats.org/officeDocument/2006/relationships/slide" Target="slides/slide198.xml"/><Relationship Id="rId20" Type="http://schemas.openxmlformats.org/officeDocument/2006/relationships/slide" Target="slides/slide18.xml"/><Relationship Id="rId2" Type="http://schemas.openxmlformats.org/officeDocument/2006/relationships/theme" Target="theme/theme1.xml"/><Relationship Id="rId199" Type="http://schemas.openxmlformats.org/officeDocument/2006/relationships/slide" Target="slides/slide197.xml"/><Relationship Id="rId198" Type="http://schemas.openxmlformats.org/officeDocument/2006/relationships/slide" Target="slides/slide196.xml"/><Relationship Id="rId197" Type="http://schemas.openxmlformats.org/officeDocument/2006/relationships/slide" Target="slides/slide195.xml"/><Relationship Id="rId196" Type="http://schemas.openxmlformats.org/officeDocument/2006/relationships/slide" Target="slides/slide194.xml"/><Relationship Id="rId195" Type="http://schemas.openxmlformats.org/officeDocument/2006/relationships/slide" Target="slides/slide193.xml"/><Relationship Id="rId194" Type="http://schemas.openxmlformats.org/officeDocument/2006/relationships/slide" Target="slides/slide192.xml"/><Relationship Id="rId193" Type="http://schemas.openxmlformats.org/officeDocument/2006/relationships/slide" Target="slides/slide191.xml"/><Relationship Id="rId192" Type="http://schemas.openxmlformats.org/officeDocument/2006/relationships/slide" Target="slides/slide190.xml"/><Relationship Id="rId191" Type="http://schemas.openxmlformats.org/officeDocument/2006/relationships/slide" Target="slides/slide189.xml"/><Relationship Id="rId190" Type="http://schemas.openxmlformats.org/officeDocument/2006/relationships/slide" Target="slides/slide188.xml"/><Relationship Id="rId19" Type="http://schemas.openxmlformats.org/officeDocument/2006/relationships/slide" Target="slides/slide17.xml"/><Relationship Id="rId189" Type="http://schemas.openxmlformats.org/officeDocument/2006/relationships/slide" Target="slides/slide187.xml"/><Relationship Id="rId188" Type="http://schemas.openxmlformats.org/officeDocument/2006/relationships/slide" Target="slides/slide186.xml"/><Relationship Id="rId187" Type="http://schemas.openxmlformats.org/officeDocument/2006/relationships/slide" Target="slides/slide185.xml"/><Relationship Id="rId186" Type="http://schemas.openxmlformats.org/officeDocument/2006/relationships/slide" Target="slides/slide184.xml"/><Relationship Id="rId185" Type="http://schemas.openxmlformats.org/officeDocument/2006/relationships/slide" Target="slides/slide183.xml"/><Relationship Id="rId184" Type="http://schemas.openxmlformats.org/officeDocument/2006/relationships/slide" Target="slides/slide182.xml"/><Relationship Id="rId183" Type="http://schemas.openxmlformats.org/officeDocument/2006/relationships/slide" Target="slides/slide181.xml"/><Relationship Id="rId182" Type="http://schemas.openxmlformats.org/officeDocument/2006/relationships/slide" Target="slides/slide180.xml"/><Relationship Id="rId181" Type="http://schemas.openxmlformats.org/officeDocument/2006/relationships/slide" Target="slides/slide179.xml"/><Relationship Id="rId180" Type="http://schemas.openxmlformats.org/officeDocument/2006/relationships/slide" Target="slides/slide178.xml"/><Relationship Id="rId18" Type="http://schemas.openxmlformats.org/officeDocument/2006/relationships/slide" Target="slides/slide16.xml"/><Relationship Id="rId179" Type="http://schemas.openxmlformats.org/officeDocument/2006/relationships/slide" Target="slides/slide177.xml"/><Relationship Id="rId178" Type="http://schemas.openxmlformats.org/officeDocument/2006/relationships/slide" Target="slides/slide176.xml"/><Relationship Id="rId177" Type="http://schemas.openxmlformats.org/officeDocument/2006/relationships/slide" Target="slides/slide175.xml"/><Relationship Id="rId176" Type="http://schemas.openxmlformats.org/officeDocument/2006/relationships/slide" Target="slides/slide174.xml"/><Relationship Id="rId175" Type="http://schemas.openxmlformats.org/officeDocument/2006/relationships/slide" Target="slides/slide173.xml"/><Relationship Id="rId174" Type="http://schemas.openxmlformats.org/officeDocument/2006/relationships/slide" Target="slides/slide172.xml"/><Relationship Id="rId173" Type="http://schemas.openxmlformats.org/officeDocument/2006/relationships/slide" Target="slides/slide171.xml"/><Relationship Id="rId172" Type="http://schemas.openxmlformats.org/officeDocument/2006/relationships/slide" Target="slides/slide170.xml"/><Relationship Id="rId171" Type="http://schemas.openxmlformats.org/officeDocument/2006/relationships/slide" Target="slides/slide169.xml"/><Relationship Id="rId170" Type="http://schemas.openxmlformats.org/officeDocument/2006/relationships/slide" Target="slides/slide168.xml"/><Relationship Id="rId17" Type="http://schemas.openxmlformats.org/officeDocument/2006/relationships/slide" Target="slides/slide15.xml"/><Relationship Id="rId169" Type="http://schemas.openxmlformats.org/officeDocument/2006/relationships/slide" Target="slides/slide167.xml"/><Relationship Id="rId168" Type="http://schemas.openxmlformats.org/officeDocument/2006/relationships/slide" Target="slides/slide166.xml"/><Relationship Id="rId167" Type="http://schemas.openxmlformats.org/officeDocument/2006/relationships/slide" Target="slides/slide165.xml"/><Relationship Id="rId166" Type="http://schemas.openxmlformats.org/officeDocument/2006/relationships/slide" Target="slides/slide164.xml"/><Relationship Id="rId165" Type="http://schemas.openxmlformats.org/officeDocument/2006/relationships/slide" Target="slides/slide163.xml"/><Relationship Id="rId164" Type="http://schemas.openxmlformats.org/officeDocument/2006/relationships/slide" Target="slides/slide162.xml"/><Relationship Id="rId163" Type="http://schemas.openxmlformats.org/officeDocument/2006/relationships/slide" Target="slides/slide161.xml"/><Relationship Id="rId162" Type="http://schemas.openxmlformats.org/officeDocument/2006/relationships/slide" Target="slides/slide160.xml"/><Relationship Id="rId161" Type="http://schemas.openxmlformats.org/officeDocument/2006/relationships/slide" Target="slides/slide159.xml"/><Relationship Id="rId160" Type="http://schemas.openxmlformats.org/officeDocument/2006/relationships/slide" Target="slides/slide158.xml"/><Relationship Id="rId16" Type="http://schemas.openxmlformats.org/officeDocument/2006/relationships/slide" Target="slides/slide14.xml"/><Relationship Id="rId159" Type="http://schemas.openxmlformats.org/officeDocument/2006/relationships/slide" Target="slides/slide157.xml"/><Relationship Id="rId158" Type="http://schemas.openxmlformats.org/officeDocument/2006/relationships/slide" Target="slides/slide156.xml"/><Relationship Id="rId157" Type="http://schemas.openxmlformats.org/officeDocument/2006/relationships/slide" Target="slides/slide155.xml"/><Relationship Id="rId156" Type="http://schemas.openxmlformats.org/officeDocument/2006/relationships/slide" Target="slides/slide154.xml"/><Relationship Id="rId155" Type="http://schemas.openxmlformats.org/officeDocument/2006/relationships/slide" Target="slides/slide153.xml"/><Relationship Id="rId154" Type="http://schemas.openxmlformats.org/officeDocument/2006/relationships/slide" Target="slides/slide152.xml"/><Relationship Id="rId153" Type="http://schemas.openxmlformats.org/officeDocument/2006/relationships/slide" Target="slides/slide151.xml"/><Relationship Id="rId152" Type="http://schemas.openxmlformats.org/officeDocument/2006/relationships/slide" Target="slides/slide150.xml"/><Relationship Id="rId151" Type="http://schemas.openxmlformats.org/officeDocument/2006/relationships/slide" Target="slides/slide149.xml"/><Relationship Id="rId150" Type="http://schemas.openxmlformats.org/officeDocument/2006/relationships/slide" Target="slides/slide148.xml"/><Relationship Id="rId15" Type="http://schemas.openxmlformats.org/officeDocument/2006/relationships/slide" Target="slides/slide13.xml"/><Relationship Id="rId149" Type="http://schemas.openxmlformats.org/officeDocument/2006/relationships/slide" Target="slides/slide147.xml"/><Relationship Id="rId148" Type="http://schemas.openxmlformats.org/officeDocument/2006/relationships/slide" Target="slides/slide146.xml"/><Relationship Id="rId147" Type="http://schemas.openxmlformats.org/officeDocument/2006/relationships/slide" Target="slides/slide145.xml"/><Relationship Id="rId146" Type="http://schemas.openxmlformats.org/officeDocument/2006/relationships/slide" Target="slides/slide144.xml"/><Relationship Id="rId145" Type="http://schemas.openxmlformats.org/officeDocument/2006/relationships/slide" Target="slides/slide143.xml"/><Relationship Id="rId144" Type="http://schemas.openxmlformats.org/officeDocument/2006/relationships/slide" Target="slides/slide142.xml"/><Relationship Id="rId143" Type="http://schemas.openxmlformats.org/officeDocument/2006/relationships/slide" Target="slides/slide141.xml"/><Relationship Id="rId142" Type="http://schemas.openxmlformats.org/officeDocument/2006/relationships/slide" Target="slides/slide140.xml"/><Relationship Id="rId141" Type="http://schemas.openxmlformats.org/officeDocument/2006/relationships/slide" Target="slides/slide139.xml"/><Relationship Id="rId140" Type="http://schemas.openxmlformats.org/officeDocument/2006/relationships/slide" Target="slides/slide138.xml"/><Relationship Id="rId14" Type="http://schemas.openxmlformats.org/officeDocument/2006/relationships/slide" Target="slides/slide12.xml"/><Relationship Id="rId139" Type="http://schemas.openxmlformats.org/officeDocument/2006/relationships/slide" Target="slides/slide137.xml"/><Relationship Id="rId138" Type="http://schemas.openxmlformats.org/officeDocument/2006/relationships/slide" Target="slides/slide136.xml"/><Relationship Id="rId137" Type="http://schemas.openxmlformats.org/officeDocument/2006/relationships/slide" Target="slides/slide135.xml"/><Relationship Id="rId136" Type="http://schemas.openxmlformats.org/officeDocument/2006/relationships/slide" Target="slides/slide134.xml"/><Relationship Id="rId135" Type="http://schemas.openxmlformats.org/officeDocument/2006/relationships/slide" Target="slides/slide133.xml"/><Relationship Id="rId134" Type="http://schemas.openxmlformats.org/officeDocument/2006/relationships/slide" Target="slides/slide132.xml"/><Relationship Id="rId133" Type="http://schemas.openxmlformats.org/officeDocument/2006/relationships/slide" Target="slides/slide131.xml"/><Relationship Id="rId132" Type="http://schemas.openxmlformats.org/officeDocument/2006/relationships/slide" Target="slides/slide130.xml"/><Relationship Id="rId131" Type="http://schemas.openxmlformats.org/officeDocument/2006/relationships/slide" Target="slides/slide129.xml"/><Relationship Id="rId130" Type="http://schemas.openxmlformats.org/officeDocument/2006/relationships/slide" Target="slides/slide128.xml"/><Relationship Id="rId13" Type="http://schemas.openxmlformats.org/officeDocument/2006/relationships/slide" Target="slides/slide11.xml"/><Relationship Id="rId129" Type="http://schemas.openxmlformats.org/officeDocument/2006/relationships/slide" Target="slides/slide127.xml"/><Relationship Id="rId128" Type="http://schemas.openxmlformats.org/officeDocument/2006/relationships/slide" Target="slides/slide126.xml"/><Relationship Id="rId127" Type="http://schemas.openxmlformats.org/officeDocument/2006/relationships/slide" Target="slides/slide125.xml"/><Relationship Id="rId126" Type="http://schemas.openxmlformats.org/officeDocument/2006/relationships/slide" Target="slides/slide124.xml"/><Relationship Id="rId125" Type="http://schemas.openxmlformats.org/officeDocument/2006/relationships/slide" Target="slides/slide123.xml"/><Relationship Id="rId124" Type="http://schemas.openxmlformats.org/officeDocument/2006/relationships/slide" Target="slides/slide122.xml"/><Relationship Id="rId123" Type="http://schemas.openxmlformats.org/officeDocument/2006/relationships/slide" Target="slides/slide12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0-02T19:07:59.744" idx="2">
    <p:pos x="10" y="10"/>
    <p:text>LNG</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5-10-02T19:08:48.703" idx="3">
    <p:pos x="10" y="10"/>
    <p:text>Basra Gateway Terminal, is Iraq's premier multi-purpose cargo handling facility located at the Port of Umm Qasr</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5-10-02T19:16:45.792" idx="4">
    <p:pos x="10" y="10"/>
    <p:text>It begins more than 300 years ago, with the seafaring Aponte family from Sorrento in Italy</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0760D5-3D86-4D2A-9520-EB8B84C00C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B0760D5-3D86-4D2A-9520-EB8B84C00C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B0760D5-3D86-4D2A-9520-EB8B84C00C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B0760D5-3D86-4D2A-9520-EB8B84C00C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B0760D5-3D86-4D2A-9520-EB8B84C00C0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4B0760D5-3D86-4D2A-9520-EB8B84C00C0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4B0760D5-3D86-4D2A-9520-EB8B84C00C0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0760D5-3D86-4D2A-9520-EB8B84C00C0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0760D5-3D86-4D2A-9520-EB8B84C00C0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B0760D5-3D86-4D2A-9520-EB8B84C00C0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B0760D5-3D86-4D2A-9520-EB8B84C00C0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BB615-5494-44A8-B093-85B869E1F23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760D5-3D86-4D2A-9520-EB8B84C00C0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BB615-5494-44A8-B093-85B869E1F23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pn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30.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4.png"/></Relationships>
</file>

<file path=ppt/slides/_rels/slide13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9.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0.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3.png"/><Relationship Id="rId1" Type="http://schemas.openxmlformats.org/officeDocument/2006/relationships/image" Target="../media/image7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5.png"/><Relationship Id="rId1" Type="http://schemas.openxmlformats.org/officeDocument/2006/relationships/image" Target="../media/image74.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7.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9.png"/><Relationship Id="rId1" Type="http://schemas.openxmlformats.org/officeDocument/2006/relationships/image" Target="../media/image78.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2.png"/><Relationship Id="rId1" Type="http://schemas.openxmlformats.org/officeDocument/2006/relationships/image" Target="../media/image81.png"/></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3.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4.png"/></Relationships>
</file>

<file path=ppt/slides/_rels/slide20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5.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7.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GIF"/></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7.GIF"/><Relationship Id="rId1"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1.GIF"/></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2.GIF"/></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325" y="390525"/>
            <a:ext cx="11430000" cy="3371850"/>
          </a:xfrm>
          <a:solidFill>
            <a:srgbClr val="00B0F0"/>
          </a:solidFill>
        </p:spPr>
        <p:txBody>
          <a:bodyPr>
            <a:noAutofit/>
          </a:bodyPr>
          <a:lstStyle/>
          <a:p>
            <a:r>
              <a:rPr lang="el-GR" sz="12000" b="1" dirty="0" smtClean="0">
                <a:latin typeface="+mn-lt"/>
              </a:rPr>
              <a:t>ΝΑΥΤΙΚΕΣ ΓΝΩΣΕΙΣ</a:t>
            </a:r>
            <a:endParaRPr lang="en-US" sz="12000" b="1" dirty="0">
              <a:latin typeface="+mn-lt"/>
            </a:endParaRPr>
          </a:p>
        </p:txBody>
      </p:sp>
      <p:sp>
        <p:nvSpPr>
          <p:cNvPr id="3" name="Subtitle 2"/>
          <p:cNvSpPr>
            <a:spLocks noGrp="1"/>
          </p:cNvSpPr>
          <p:nvPr>
            <p:ph type="subTitle" idx="1"/>
          </p:nvPr>
        </p:nvSpPr>
        <p:spPr>
          <a:xfrm>
            <a:off x="314325" y="3968151"/>
            <a:ext cx="11430000" cy="2264434"/>
          </a:xfrm>
          <a:solidFill>
            <a:schemeClr val="accent1">
              <a:lumMod val="75000"/>
            </a:schemeClr>
          </a:solidFill>
        </p:spPr>
        <p:txBody>
          <a:bodyPr>
            <a:noAutofit/>
          </a:bodyPr>
          <a:lstStyle/>
          <a:p>
            <a:endParaRPr lang="el-GR" sz="2800" b="1" dirty="0" smtClean="0">
              <a:solidFill>
                <a:srgbClr val="FF0000"/>
              </a:solidFill>
            </a:endParaRPr>
          </a:p>
          <a:p>
            <a:r>
              <a:rPr lang="el-GR" sz="9600" b="1" dirty="0" smtClean="0">
                <a:solidFill>
                  <a:srgbClr val="FF0000"/>
                </a:solidFill>
              </a:rPr>
              <a:t>ΕΞΑΜΗΝΟ Α’</a:t>
            </a:r>
            <a:endParaRPr lang="en-US" sz="9600" b="1" dirty="0">
              <a:solidFill>
                <a:srgbClr val="FF00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RENA 2025-10-12 113006"/>
          <p:cNvPicPr>
            <a:picLocks noChangeAspect="1"/>
          </p:cNvPicPr>
          <p:nvPr>
            <p:ph idx="1"/>
          </p:nvPr>
        </p:nvPicPr>
        <p:blipFill>
          <a:blip r:embed="rId1"/>
          <a:stretch>
            <a:fillRect/>
          </a:stretch>
        </p:blipFill>
        <p:spPr>
          <a:xfrm>
            <a:off x="838200" y="365125"/>
            <a:ext cx="10516235" cy="6280785"/>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fontScale="90000"/>
          </a:bodyPr>
          <a:lstStyle/>
          <a:p>
            <a:br>
              <a:rPr lang="en-US" sz="6600" b="1" dirty="0" smtClean="0">
                <a:solidFill>
                  <a:srgbClr val="FF0000"/>
                </a:solidFill>
                <a:latin typeface="+mn-lt"/>
              </a:rPr>
            </a:br>
            <a:r>
              <a:rPr lang="el-GR" sz="6600" b="1" dirty="0" smtClean="0">
                <a:solidFill>
                  <a:srgbClr val="FF0000"/>
                </a:solidFill>
                <a:latin typeface="+mn-lt"/>
              </a:rPr>
              <a:t>ΚΕΦΑΛΑΙΟ ΔΕΚΑΤΟ ΕΚΤΟ </a:t>
            </a:r>
            <a:br>
              <a:rPr lang="en-US" sz="6600" b="1" dirty="0" smtClean="0">
                <a:latin typeface="+mn-lt"/>
              </a:rPr>
            </a:br>
            <a:br>
              <a:rPr lang="en-US" sz="6600" b="1" dirty="0" smtClean="0">
                <a:latin typeface="+mn-lt"/>
              </a:rPr>
            </a:br>
            <a:r>
              <a:rPr lang="en-US" sz="7200" b="1" dirty="0">
                <a:latin typeface="+mn-lt"/>
              </a:rPr>
              <a:t>ΟΡΓΑΝΩΣΗ ΑΣΦΑΛΕΙΑΣ ΣΤΟ ΠΛΟΙΟ</a:t>
            </a: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smtClean="0">
                <a:latin typeface="+mn-lt"/>
              </a:rPr>
              <a:t>ΟΡΓΑΝΩΣΗ </a:t>
            </a:r>
            <a:r>
              <a:rPr lang="en-US" sz="2800" b="1" dirty="0">
                <a:latin typeface="+mn-lt"/>
              </a:rPr>
              <a:t>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dirty="0"/>
              <a:t>Γενικά όλοι οι χώροι του πλοίου, δηλαδή, τα καταστρώματα, τα κύτη, οι διάδρομοι και οι οδοί προσβάσεως στα κύτη, όπου εργάζονται ή διέρχονται άνθρωποι </a:t>
            </a:r>
            <a:r>
              <a:rPr lang="el-GR" sz="2900" dirty="0">
                <a:solidFill>
                  <a:srgbClr val="FF0000"/>
                </a:solidFill>
              </a:rPr>
              <a:t>πρέπει να φωτίζονται επαρκώς </a:t>
            </a:r>
            <a:r>
              <a:rPr lang="el-GR" sz="2900" dirty="0"/>
              <a:t>και να διατηρούνται καθαροί και ελεύθεροι από αντικείμενα που μπορεί να προκαλέσουν ολίσθηση ή πτώση. </a:t>
            </a:r>
            <a:r>
              <a:rPr lang="el-GR" sz="2900" b="1" dirty="0">
                <a:solidFill>
                  <a:srgbClr val="FF0000"/>
                </a:solidFill>
              </a:rPr>
              <a:t>Τα μόνιμα εμπόδια πρέπει να χρωματίζονται</a:t>
            </a:r>
            <a:r>
              <a:rPr lang="el-GR" sz="2900" dirty="0"/>
              <a:t>, ώστε να είναι ευδιάκριτα και όλοι οι χώροι του πλοίου, όπου εργάζονται οι ναυτικοί πρέπει να αερίζονται και να φωτίζονται επαρκώς. Επίσης, απαγορεύεται η είσοδος στις δεξαμενές στα μέλη του πληρώματος, έστω και με ειδική συσκευή οξυγόνου, εφόσον προηγουμένως δεν έχει γίνει επαρκής εξαερισμός και δεν έχει χαρακτηρισθεί η δεξαμενή ως ελεύθερη αερίων, εκρηκτικών ή τοξικών</a:t>
            </a:r>
            <a:r>
              <a:rPr lang="el-GR" sz="2900" dirty="0" smtClean="0"/>
              <a:t>.</a:t>
            </a:r>
            <a:endParaRPr lang="en-US" sz="29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dirty="0" smtClean="0">
                <a:solidFill>
                  <a:srgbClr val="FF0000"/>
                </a:solidFill>
              </a:rPr>
              <a:t>Σε </a:t>
            </a:r>
            <a:r>
              <a:rPr lang="el-GR" sz="2900" dirty="0">
                <a:solidFill>
                  <a:srgbClr val="FF0000"/>
                </a:solidFill>
              </a:rPr>
              <a:t>πολλά σημεία του πλοίου </a:t>
            </a:r>
            <a:r>
              <a:rPr lang="el-GR" sz="2900" b="1" dirty="0">
                <a:solidFill>
                  <a:srgbClr val="FF0000"/>
                </a:solidFill>
              </a:rPr>
              <a:t>υπάρχουν σήματα ασφαλείας</a:t>
            </a:r>
            <a:r>
              <a:rPr lang="el-GR" sz="2900" dirty="0"/>
              <a:t>, που ενημερώνουν και υπενθυμίζουν στους ναυτικούς τους κινδύνους που ελλοχεύουν. </a:t>
            </a:r>
            <a:r>
              <a:rPr lang="el-GR" sz="2900" b="1" dirty="0">
                <a:solidFill>
                  <a:srgbClr val="FF0000"/>
                </a:solidFill>
              </a:rPr>
              <a:t>Τη μορφή, το μέγεθος και τη θέση των σημάτων προσδιορίζει ο </a:t>
            </a:r>
            <a:r>
              <a:rPr lang="en-US" sz="2900" b="1" dirty="0">
                <a:solidFill>
                  <a:srgbClr val="FF0000"/>
                </a:solidFill>
              </a:rPr>
              <a:t>IMO</a:t>
            </a:r>
            <a:r>
              <a:rPr lang="el-GR" sz="2900" dirty="0"/>
              <a:t>. Τα σήματα αυτά πρέπει να είναι ορατά, ευδιάκριτα και να φωτίζονται επαρκώς. Για το σκοπό αυτό, όταν απαιτείται χρησιμοποιείται κατάλληλος φωτισμός ή φθορίζουσες ή </a:t>
            </a:r>
            <a:r>
              <a:rPr lang="el-GR" sz="2900" dirty="0" smtClean="0"/>
              <a:t>φωσφορίζουσες </a:t>
            </a:r>
            <a:r>
              <a:rPr lang="el-GR" sz="2900" dirty="0"/>
              <a:t>ουσίες, ώστε τα σήματα αυτά να είναι ορατά και τις νυχτερινές ώρες ή σε συνθήκες </a:t>
            </a:r>
            <a:r>
              <a:rPr lang="el-GR" sz="2900" dirty="0" smtClean="0"/>
              <a:t>χαμηλού </a:t>
            </a:r>
            <a:r>
              <a:rPr lang="el-GR" sz="2900" dirty="0"/>
              <a:t>φωτισμού. Τα σήματα ασφαλείας, καταχωρίζονται σε μικρογραφία, σε συγκεντρωτικούς πίνακες κατάλληλα χρωματισμένα. Οι πίνακες αυτοί είναι αναρτημένοι σε κατάλληλα και εμφανή σημεία του πλοίου, ώστε οι επιβαίνοντες να λαμβάνουν γνώση για το περιεχόμενό τους</a:t>
            </a:r>
            <a:r>
              <a:rPr lang="el-GR" sz="2900" dirty="0" smtClean="0"/>
              <a:t>.</a:t>
            </a:r>
            <a:endParaRPr lang="en-US" sz="29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3200" dirty="0" smtClean="0"/>
              <a:t>Η </a:t>
            </a:r>
            <a:r>
              <a:rPr lang="el-GR" sz="3200" dirty="0"/>
              <a:t>σήμανση διακρίνεται σε μόνιμη και περιστασιακή.</a:t>
            </a:r>
            <a:endParaRPr lang="en-US" sz="3200" dirty="0"/>
          </a:p>
          <a:p>
            <a:pPr marL="0" indent="0">
              <a:buNone/>
            </a:pPr>
            <a:r>
              <a:rPr lang="el-GR" sz="3200" dirty="0">
                <a:solidFill>
                  <a:srgbClr val="FF0000"/>
                </a:solidFill>
              </a:rPr>
              <a:t>α) </a:t>
            </a:r>
            <a:r>
              <a:rPr lang="el-GR" sz="3200" dirty="0"/>
              <a:t>Η </a:t>
            </a:r>
            <a:r>
              <a:rPr lang="el-GR" sz="3200" b="1" i="1" dirty="0">
                <a:solidFill>
                  <a:srgbClr val="FF0000"/>
                </a:solidFill>
              </a:rPr>
              <a:t>μόνιμη</a:t>
            </a:r>
            <a:r>
              <a:rPr lang="el-GR" sz="3200" b="1" i="1" dirty="0"/>
              <a:t> </a:t>
            </a:r>
            <a:r>
              <a:rPr lang="el-GR" sz="3200" dirty="0"/>
              <a:t>σήμανση χρησιμοποιείται για να προφυλάξει και να προειδοποιήσει τους </a:t>
            </a:r>
            <a:r>
              <a:rPr lang="el-GR" sz="3200" dirty="0" smtClean="0"/>
              <a:t>εργαζόμενους </a:t>
            </a:r>
            <a:r>
              <a:rPr lang="el-GR" sz="3200" dirty="0"/>
              <a:t>για την ύπαρξη μονίμων επικινδύνων καταστάσεων στο χώρο εργασίας.</a:t>
            </a:r>
            <a:endParaRPr lang="en-US" sz="3200" dirty="0"/>
          </a:p>
          <a:p>
            <a:pPr marL="0" indent="0">
              <a:buNone/>
            </a:pPr>
            <a:r>
              <a:rPr lang="el-GR" sz="3200" dirty="0">
                <a:solidFill>
                  <a:srgbClr val="FF0000"/>
                </a:solidFill>
              </a:rPr>
              <a:t>β) </a:t>
            </a:r>
            <a:r>
              <a:rPr lang="el-GR" sz="3200" dirty="0"/>
              <a:t>Η </a:t>
            </a:r>
            <a:r>
              <a:rPr lang="el-GR" sz="3200" b="1" i="1" dirty="0">
                <a:solidFill>
                  <a:srgbClr val="FF0000"/>
                </a:solidFill>
              </a:rPr>
              <a:t>περιστασιακή</a:t>
            </a:r>
            <a:r>
              <a:rPr lang="el-GR" sz="3200" b="1" i="1" dirty="0"/>
              <a:t> </a:t>
            </a:r>
            <a:r>
              <a:rPr lang="el-GR" sz="3200" dirty="0"/>
              <a:t>σήμανση χρησιμοποιείται για να επισημανθούν επικίνδυνα συμβάντα, να απομακρυνθούν οι εργαζόμενοι από συγκεκριμένο χώρο, να καθοδηγηθούν σε ειδικούς χειρισμούς και γενικότερα να καθοδηγηθούν σε συγκεκριμένη ενέργεια</a:t>
            </a:r>
            <a:r>
              <a:rPr lang="el-GR" sz="3200" dirty="0" smtClean="0"/>
              <a:t>.</a:t>
            </a:r>
            <a:endParaRPr lang="en-US" sz="32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2900" b="1" dirty="0" smtClean="0"/>
              <a:t>1. </a:t>
            </a:r>
            <a:r>
              <a:rPr lang="el-GR" sz="2900" b="1" i="1" dirty="0" smtClean="0"/>
              <a:t>Σήματα </a:t>
            </a:r>
            <a:r>
              <a:rPr lang="el-GR" sz="2900" b="1" i="1" dirty="0"/>
              <a:t>απαγορεύσεως </a:t>
            </a:r>
            <a:r>
              <a:rPr lang="el-GR" sz="2900" dirty="0"/>
              <a:t>(</a:t>
            </a:r>
            <a:r>
              <a:rPr lang="en-US" sz="2900" dirty="0"/>
              <a:t>prohibition</a:t>
            </a:r>
            <a:r>
              <a:rPr lang="el-GR" sz="2900" dirty="0" smtClean="0"/>
              <a:t>). </a:t>
            </a:r>
            <a:endParaRPr lang="en-US" sz="2900" dirty="0" smtClean="0"/>
          </a:p>
          <a:p>
            <a:pPr marL="0" indent="0">
              <a:buNone/>
            </a:pPr>
            <a:r>
              <a:rPr lang="el-GR" sz="2900" dirty="0" smtClean="0"/>
              <a:t>Το </a:t>
            </a:r>
            <a:r>
              <a:rPr lang="el-GR" sz="2900" dirty="0"/>
              <a:t>σήμα απαγορεύσεως δηλώνει ότι </a:t>
            </a:r>
            <a:r>
              <a:rPr lang="el-GR" sz="2900" dirty="0" smtClean="0"/>
              <a:t>απαγορεύεται </a:t>
            </a:r>
            <a:r>
              <a:rPr lang="el-GR" sz="2900" dirty="0"/>
              <a:t>η δραστηριότητα που απεικονίζεται σ’ αυτό. Η δραστηριότητα απεικονίζεται </a:t>
            </a:r>
            <a:r>
              <a:rPr lang="el-GR" sz="2900" dirty="0">
                <a:solidFill>
                  <a:srgbClr val="FF0000"/>
                </a:solidFill>
              </a:rPr>
              <a:t>με μαύρο σύμβολο σε λευκό φόντο</a:t>
            </a:r>
            <a:r>
              <a:rPr lang="el-GR" sz="2900" dirty="0"/>
              <a:t> μέσα σε έναν κόκκινο κύκλο, στον οποίο υπάρχει μια κόκκινη γραμμή διαγραφής με κλίση </a:t>
            </a:r>
            <a:r>
              <a:rPr lang="el-GR" sz="2900" dirty="0" smtClean="0"/>
              <a:t>45°. </a:t>
            </a:r>
            <a:r>
              <a:rPr lang="el-GR" sz="2900" dirty="0"/>
              <a:t>Το κόκκινο χρώμα πρέπει να καλύπτει τουλάχιστον το 35% της επιφάνειας της πινακίδας. Τέτοια είναι το σήμα απαγορεύσεως του καπνίσματος, το σήμα απαγορεύσεως της χρήσεως γυμνής φλόγας κ.λπ</a:t>
            </a:r>
            <a:r>
              <a:rPr lang="el-GR" sz="2900" dirty="0" smtClean="0"/>
              <a:t>..</a:t>
            </a:r>
            <a:endParaRPr lang="en-US" sz="29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1973006"/>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l-GR" sz="2900" b="1" i="1" dirty="0" smtClean="0"/>
              <a:t>Σήματα </a:t>
            </a:r>
            <a:r>
              <a:rPr lang="el-GR" sz="2900" b="1" i="1" dirty="0"/>
              <a:t>απαγορεύσεως </a:t>
            </a:r>
            <a:r>
              <a:rPr lang="el-GR" sz="2900" dirty="0"/>
              <a:t>(</a:t>
            </a:r>
            <a:r>
              <a:rPr lang="en-US" sz="2900" dirty="0"/>
              <a:t>prohibition</a:t>
            </a:r>
            <a:r>
              <a:rPr lang="el-GR" sz="2900" dirty="0" smtClean="0"/>
              <a:t>). </a:t>
            </a:r>
            <a:endParaRPr lang="en-US" sz="2900" dirty="0" smtClean="0"/>
          </a:p>
          <a:p>
            <a:pPr marL="0" indent="0">
              <a:buNone/>
            </a:pPr>
            <a:r>
              <a:rPr lang="el-GR" sz="2900" dirty="0" smtClean="0"/>
              <a:t>Το </a:t>
            </a:r>
            <a:r>
              <a:rPr lang="el-GR" sz="2900" dirty="0"/>
              <a:t>σήμα απαγορεύσεως δηλώνει ότι </a:t>
            </a:r>
            <a:r>
              <a:rPr lang="el-GR" sz="2900" dirty="0" smtClean="0"/>
              <a:t>απαγορεύεται </a:t>
            </a:r>
            <a:r>
              <a:rPr lang="el-GR" sz="2900" dirty="0"/>
              <a:t>η δραστηριότητα που απεικονίζεται σ’ αυτό. Η δραστηριότητα απεικονίζεται με μαύρο σύμβολο σε λευκό φόντο μέσα σε έναν κόκκινο κύκλο, στον οποίο υπάρχει μια κόκκινη γραμμή διαγραφής με κλίση </a:t>
            </a:r>
            <a:r>
              <a:rPr lang="el-GR" sz="2900" dirty="0" smtClean="0"/>
              <a:t>45°. </a:t>
            </a:r>
            <a:r>
              <a:rPr lang="el-GR" sz="2900" dirty="0"/>
              <a:t>Το κόκκινο χρώμα πρέπει να καλύπτει τουλάχιστον το 35% της επιφάνειας της πινακίδας. Τέτοια είναι το σήμα απαγορεύσεως του καπνίσματος, το σήμα απαγορεύσεως της χρήσεως γυμνής φλόγας κ.λπ</a:t>
            </a:r>
            <a:r>
              <a:rPr lang="el-GR" sz="2900" dirty="0" smtClean="0"/>
              <a:t>..</a:t>
            </a:r>
            <a:endParaRPr lang="en-US" sz="29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0372" y="2908080"/>
            <a:ext cx="6317364" cy="3860908"/>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3200" b="1" u="sng" dirty="0" smtClean="0">
                <a:solidFill>
                  <a:srgbClr val="FF0000"/>
                </a:solidFill>
              </a:rPr>
              <a:t>α</a:t>
            </a:r>
            <a:r>
              <a:rPr lang="el-GR" sz="3200" b="1" u="sng" dirty="0">
                <a:solidFill>
                  <a:srgbClr val="FF0000"/>
                </a:solidFill>
              </a:rPr>
              <a:t>) Η μόνιμη σήμανση </a:t>
            </a:r>
            <a:endParaRPr lang="en-US" sz="3200" b="1" u="sng" dirty="0" smtClean="0">
              <a:solidFill>
                <a:srgbClr val="FF0000"/>
              </a:solidFill>
            </a:endParaRPr>
          </a:p>
          <a:p>
            <a:pPr marL="0" lvl="0" indent="0">
              <a:buNone/>
            </a:pPr>
            <a:r>
              <a:rPr lang="en-US" sz="3200" b="1" dirty="0" smtClean="0"/>
              <a:t>2. </a:t>
            </a:r>
            <a:r>
              <a:rPr lang="el-GR" sz="3200" b="1" i="1" dirty="0" smtClean="0"/>
              <a:t>Σήματα </a:t>
            </a:r>
            <a:r>
              <a:rPr lang="el-GR" sz="3200" b="1" i="1" dirty="0"/>
              <a:t>υποχρεώσεως </a:t>
            </a:r>
            <a:r>
              <a:rPr lang="el-GR" sz="3200" dirty="0"/>
              <a:t>(</a:t>
            </a:r>
            <a:r>
              <a:rPr lang="en-US" sz="3200" dirty="0"/>
              <a:t>mandatory</a:t>
            </a:r>
            <a:r>
              <a:rPr lang="el-GR" sz="3200" dirty="0" smtClean="0"/>
              <a:t>). </a:t>
            </a:r>
            <a:endParaRPr lang="en-US" sz="3200" dirty="0" smtClean="0"/>
          </a:p>
          <a:p>
            <a:pPr marL="0" lvl="0" indent="0">
              <a:buNone/>
            </a:pPr>
            <a:r>
              <a:rPr lang="el-GR" sz="3200" dirty="0" smtClean="0"/>
              <a:t>Το </a:t>
            </a:r>
            <a:r>
              <a:rPr lang="el-GR" sz="3200" dirty="0"/>
              <a:t>σήμα υποχρεώσεως δηλώνει ότι η </a:t>
            </a:r>
            <a:r>
              <a:rPr lang="el-GR" sz="3200" dirty="0" smtClean="0"/>
              <a:t>δραστηριότητα </a:t>
            </a:r>
            <a:r>
              <a:rPr lang="el-GR" sz="3200" dirty="0"/>
              <a:t>που απεικονίζεται σ’ αυτό είναι υποχρεωτική. Η δραστηριότητα απεικονίζεται με </a:t>
            </a:r>
            <a:r>
              <a:rPr lang="el-GR" sz="3200" dirty="0">
                <a:solidFill>
                  <a:srgbClr val="FF0000"/>
                </a:solidFill>
              </a:rPr>
              <a:t>λευκό σύμβολο σε μπλε φόντο</a:t>
            </a:r>
            <a:r>
              <a:rPr lang="el-GR" sz="3200" dirty="0"/>
              <a:t> μέσα σ’ έναν κύκλο. Το μπλε χρώμα πρέπει να καλύπτει τουλάχιστον το 50% της επιφάνειας της πινακίδας. Τέτοια σήματα είναι το σήμα υποχρεωτικής προστασίας του κεφαλιού, το σήμα υποχρεωτικής προστασίας των αυτιών, της ακοής κ.λπ</a:t>
            </a:r>
            <a:r>
              <a:rPr lang="el-GR" sz="3200" dirty="0" smtClean="0"/>
              <a:t>..</a:t>
            </a:r>
            <a:endParaRPr lang="en-US" sz="32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1981098"/>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3200" b="1" u="sng" dirty="0" smtClean="0">
                <a:solidFill>
                  <a:srgbClr val="FF0000"/>
                </a:solidFill>
              </a:rPr>
              <a:t>α</a:t>
            </a:r>
            <a:r>
              <a:rPr lang="el-GR" sz="3200" b="1" u="sng" dirty="0">
                <a:solidFill>
                  <a:srgbClr val="FF0000"/>
                </a:solidFill>
              </a:rPr>
              <a:t>) Η μόνιμη σήμανση </a:t>
            </a:r>
            <a:endParaRPr lang="en-US" sz="3200" b="1" u="sng" dirty="0" smtClean="0">
              <a:solidFill>
                <a:srgbClr val="FF0000"/>
              </a:solidFill>
            </a:endParaRPr>
          </a:p>
          <a:p>
            <a:pPr marL="0" lvl="0" indent="0">
              <a:buNone/>
            </a:pPr>
            <a:r>
              <a:rPr lang="el-GR" sz="3200" b="1" i="1" dirty="0" smtClean="0"/>
              <a:t>Σήματα </a:t>
            </a:r>
            <a:r>
              <a:rPr lang="el-GR" sz="3200" b="1" i="1" dirty="0"/>
              <a:t>υποχρεώσεως </a:t>
            </a:r>
            <a:r>
              <a:rPr lang="el-GR" sz="3200" dirty="0"/>
              <a:t>(</a:t>
            </a:r>
            <a:r>
              <a:rPr lang="en-US" sz="3200" dirty="0"/>
              <a:t>mandatory</a:t>
            </a:r>
            <a:r>
              <a:rPr lang="el-GR" sz="3200" dirty="0" smtClean="0"/>
              <a:t>). </a:t>
            </a:r>
            <a:endParaRPr lang="en-US" sz="3200" dirty="0" smtClean="0"/>
          </a:p>
          <a:p>
            <a:pPr marL="0" lvl="0" indent="0">
              <a:buNone/>
            </a:pPr>
            <a:r>
              <a:rPr lang="el-GR" sz="3200" dirty="0" smtClean="0"/>
              <a:t>Το </a:t>
            </a:r>
            <a:r>
              <a:rPr lang="el-GR" sz="3200" dirty="0"/>
              <a:t>σήμα υποχρεώσεως δηλώνει ότι η </a:t>
            </a:r>
            <a:r>
              <a:rPr lang="el-GR" sz="3200" dirty="0" smtClean="0"/>
              <a:t>δραστηριότητα </a:t>
            </a:r>
            <a:r>
              <a:rPr lang="el-GR" sz="3200" dirty="0"/>
              <a:t>που απεικονίζεται σ’ αυτό είναι υποχρεωτική. Η δραστηριότητα απεικονίζεται με λευκό σύμβολο σε μπλε φόντο μέσα σ’ έναν κύκλο. Το μπλε χρώμα πρέπει να καλύπτει τουλάχιστον το 50% της επιφάνειας της πινακίδας. Τέτοια σήματα είναι το σήμα υποχρεωτικής προστασίας του κεφαλιού, το σήμα υποχρεωτικής προστασίας των αυτιών, της ακοής κ.λπ</a:t>
            </a:r>
            <a:r>
              <a:rPr lang="el-GR" sz="3200" dirty="0" smtClean="0"/>
              <a:t>..</a:t>
            </a:r>
            <a:endParaRPr lang="en-US" sz="32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59384" y="3069061"/>
            <a:ext cx="6103883" cy="3683654"/>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2900" b="1" dirty="0" smtClean="0"/>
              <a:t>3. </a:t>
            </a:r>
            <a:r>
              <a:rPr lang="el-GR" sz="2900" b="1" i="1" dirty="0" smtClean="0"/>
              <a:t>Σήματα </a:t>
            </a:r>
            <a:r>
              <a:rPr lang="el-GR" sz="2900" b="1" i="1" dirty="0"/>
              <a:t>προειδοποιήσεως </a:t>
            </a:r>
            <a:r>
              <a:rPr lang="el-GR" sz="2900" dirty="0"/>
              <a:t>(</a:t>
            </a:r>
            <a:r>
              <a:rPr lang="en-US" sz="2900" dirty="0"/>
              <a:t>warning</a:t>
            </a:r>
            <a:r>
              <a:rPr lang="el-GR" sz="2900" dirty="0" smtClean="0"/>
              <a:t>). </a:t>
            </a:r>
            <a:endParaRPr lang="en-US" sz="2900" dirty="0" smtClean="0"/>
          </a:p>
          <a:p>
            <a:pPr marL="0" indent="0">
              <a:buNone/>
            </a:pPr>
            <a:r>
              <a:rPr lang="en-US" sz="2900" dirty="0" smtClean="0"/>
              <a:t>Το </a:t>
            </a:r>
            <a:r>
              <a:rPr lang="en-US" sz="2900" dirty="0"/>
              <a:t>σήμα προειδοποιήσεως δηλώνει </a:t>
            </a:r>
            <a:r>
              <a:rPr lang="el-GR" sz="2900" dirty="0" smtClean="0"/>
              <a:t>ότι </a:t>
            </a:r>
            <a:r>
              <a:rPr lang="el-GR" sz="2900" dirty="0"/>
              <a:t>το απεικονιζόμενο στοιχείο εγκυμονεί σοβαρό κίνδυνο (υπαρκτό ή πιθανό) για τον άνθρωπο. Ο </a:t>
            </a:r>
            <a:r>
              <a:rPr lang="el-GR" sz="2900" dirty="0" smtClean="0"/>
              <a:t>κίνδυνος </a:t>
            </a:r>
            <a:r>
              <a:rPr lang="el-GR" sz="2900" dirty="0"/>
              <a:t>απεικονίζεται </a:t>
            </a:r>
            <a:r>
              <a:rPr lang="el-GR" sz="2900" dirty="0">
                <a:solidFill>
                  <a:srgbClr val="FF0000"/>
                </a:solidFill>
              </a:rPr>
              <a:t>με μαύρο σύμβολο σε κίτρινο φόντο</a:t>
            </a:r>
            <a:r>
              <a:rPr lang="el-GR" sz="2900" dirty="0"/>
              <a:t> σ’ ένα σχήμα ισόπλευρου τριγώνου που περιβάλλεται από μαύρο πλαίσιο. Το κίτρινο χρώμα πρέπει να καλύπτει τουλάχιστον το 50% της </a:t>
            </a:r>
            <a:r>
              <a:rPr lang="el-GR" sz="2900" dirty="0" smtClean="0"/>
              <a:t>επιφάνειας </a:t>
            </a:r>
            <a:r>
              <a:rPr lang="el-GR" sz="2900" dirty="0"/>
              <a:t>της πινακίδας. Τέτοια είναι τα σήματα που προειδοποιούν για εύφλεκτες και για εκρηκτικές ύλες, για κίνδυνο ηλεκτροπληξίας, για τοξικές ουσίες, για κίνδυνο πτώσεως κ.λπ..</a:t>
            </a:r>
            <a:endParaRPr lang="en-US" sz="2900" dirty="0"/>
          </a:p>
          <a:p>
            <a:pPr marL="0" indent="0">
              <a:buNone/>
            </a:pP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2110570"/>
          </a:xfrm>
          <a:solidFill>
            <a:schemeClr val="bg1"/>
          </a:solidFill>
        </p:spPr>
        <p:txBody>
          <a:bodyPr>
            <a:normAutofit fontScale="625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l-GR" sz="2900" b="1" i="1" dirty="0" smtClean="0"/>
              <a:t>Σήματα </a:t>
            </a:r>
            <a:r>
              <a:rPr lang="el-GR" sz="2900" b="1" i="1" dirty="0"/>
              <a:t>προειδοποιήσεως </a:t>
            </a:r>
            <a:r>
              <a:rPr lang="el-GR" sz="2900" dirty="0"/>
              <a:t>(</a:t>
            </a:r>
            <a:r>
              <a:rPr lang="en-US" sz="2900" dirty="0"/>
              <a:t>warning</a:t>
            </a:r>
            <a:r>
              <a:rPr lang="el-GR" sz="2900" dirty="0" smtClean="0"/>
              <a:t>). </a:t>
            </a:r>
            <a:endParaRPr lang="en-US" sz="2900" dirty="0" smtClean="0"/>
          </a:p>
          <a:p>
            <a:pPr marL="0" indent="0">
              <a:buNone/>
            </a:pPr>
            <a:r>
              <a:rPr lang="en-US" sz="2900" dirty="0" smtClean="0"/>
              <a:t>Το </a:t>
            </a:r>
            <a:r>
              <a:rPr lang="en-US" sz="2900" dirty="0"/>
              <a:t>σήμα προειδοποιήσεως δηλώνει </a:t>
            </a:r>
            <a:r>
              <a:rPr lang="el-GR" sz="2900" dirty="0" smtClean="0"/>
              <a:t>ότι </a:t>
            </a:r>
            <a:r>
              <a:rPr lang="el-GR" sz="2900" dirty="0"/>
              <a:t>το απεικονιζόμενο στοιχείο εγκυμονεί σοβαρό κίνδυνο (υπαρκτό ή πιθανό) για τον άνθρωπο. Ο </a:t>
            </a:r>
            <a:r>
              <a:rPr lang="el-GR" sz="2900" dirty="0" smtClean="0"/>
              <a:t>κίνδυνος </a:t>
            </a:r>
            <a:r>
              <a:rPr lang="el-GR" sz="2900" dirty="0"/>
              <a:t>απεικονίζεται </a:t>
            </a:r>
            <a:r>
              <a:rPr lang="el-GR" sz="2900" dirty="0">
                <a:solidFill>
                  <a:srgbClr val="FF0000"/>
                </a:solidFill>
              </a:rPr>
              <a:t>με μαύρο σύμβολο σε κίτρινο φόντο</a:t>
            </a:r>
            <a:r>
              <a:rPr lang="el-GR" sz="2900" dirty="0"/>
              <a:t> σ’ ένα σχήμα ισόπλευρου τριγώνου που περιβάλλεται από μαύρο πλαίσιο. Το κίτρινο χρώμα πρέπει να καλύπτει τουλάχιστον το 50% της </a:t>
            </a:r>
            <a:r>
              <a:rPr lang="el-GR" sz="2900" dirty="0" smtClean="0"/>
              <a:t>επιφάνειας </a:t>
            </a:r>
            <a:r>
              <a:rPr lang="el-GR" sz="2900" dirty="0"/>
              <a:t>της πινακίδας. Τέτοια είναι τα σήματα που προειδοποιούν για εύφλεκτες και για εκρηκτικές ύλες, για κίνδυνο ηλεκτροπληξίας, για τοξικές ουσίες, για κίνδυνο πτώσεως κ.λπ..</a:t>
            </a:r>
            <a:endParaRPr lang="en-US" sz="2900" dirty="0"/>
          </a:p>
          <a:p>
            <a:pPr marL="0" indent="0">
              <a:buNone/>
            </a:pPr>
            <a:endParaRPr lang="en-US"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64581" y="3309642"/>
            <a:ext cx="5716900" cy="33743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8907" y="664464"/>
            <a:ext cx="9363075" cy="5743575"/>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b="1" dirty="0" smtClean="0"/>
              <a:t>4. </a:t>
            </a:r>
            <a:r>
              <a:rPr lang="el-GR" b="1" i="1" dirty="0" smtClean="0"/>
              <a:t>Σήμανση </a:t>
            </a:r>
            <a:r>
              <a:rPr lang="el-GR" b="1" i="1" dirty="0"/>
              <a:t>εμποδίων και επικινδύνων σημείων και διόδων </a:t>
            </a:r>
            <a:r>
              <a:rPr lang="el-GR" b="1" i="1" dirty="0" smtClean="0"/>
              <a:t>κυκλοφορίας</a:t>
            </a:r>
            <a:r>
              <a:rPr lang="el-GR" dirty="0" smtClean="0"/>
              <a:t>. </a:t>
            </a:r>
            <a:endParaRPr lang="en-US" dirty="0" smtClean="0"/>
          </a:p>
          <a:p>
            <a:pPr marL="0" indent="0">
              <a:buNone/>
            </a:pPr>
            <a:r>
              <a:rPr lang="el-GR" dirty="0" smtClean="0"/>
              <a:t>Τα </a:t>
            </a:r>
            <a:r>
              <a:rPr lang="el-GR" dirty="0"/>
              <a:t>σήματα αυτά χρησιμοποιούνται, προκειμένου να επισημάνουν την επικινδυνότητα που εγκυμονούν για τον εργαζόμενο διάφορα εμπόδια και διάφορα σημεία πάνω στο πλοίο. Τέτοια σημεία είναι οι χώροι όπου υπάρχει έντονος ο κίνδυνος πτώσεων ή ολισθήσεων προσώπων ή ο κίνδυνος από πτώση υλικών, οι σκάλες, οι ανθρωποθυρίδες κ.λπ.. Για τη σήμανση αυτών των σημείων </a:t>
            </a:r>
            <a:r>
              <a:rPr lang="el-GR" dirty="0" smtClean="0"/>
              <a:t>χρησιμοποιούνται </a:t>
            </a:r>
            <a:r>
              <a:rPr lang="el-GR" dirty="0"/>
              <a:t>πλαίσια (ταινίες, πινακίδες ή βαφή) σε σχήμα ορθογώνιου παραλληλόγραμμου, στο οποίο εναλλάσσονται ίσες μαύρες με κίτρινες λωρίδες ή κόκκινες με άσπρες λωρίδες, με κλίση </a:t>
            </a:r>
            <a:r>
              <a:rPr lang="el-GR" dirty="0" smtClean="0"/>
              <a:t>45°.</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288085"/>
            <a:ext cx="11257472" cy="2248135"/>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b="1" dirty="0" smtClean="0"/>
              <a:t>4. </a:t>
            </a:r>
            <a:r>
              <a:rPr lang="el-GR" b="1" i="1" dirty="0" smtClean="0"/>
              <a:t>Σήμανση </a:t>
            </a:r>
            <a:r>
              <a:rPr lang="el-GR" b="1" i="1" dirty="0"/>
              <a:t>εμποδίων και επικινδύνων σημείων και διόδων </a:t>
            </a:r>
            <a:r>
              <a:rPr lang="el-GR" b="1" i="1" dirty="0" smtClean="0"/>
              <a:t>κυκλοφορίας</a:t>
            </a:r>
            <a:r>
              <a:rPr lang="el-GR" dirty="0" smtClean="0"/>
              <a:t>. </a:t>
            </a:r>
            <a:endParaRPr lang="en-US" dirty="0" smtClean="0"/>
          </a:p>
          <a:p>
            <a:pPr marL="0" indent="0">
              <a:buNone/>
            </a:pPr>
            <a:r>
              <a:rPr lang="el-GR" dirty="0" smtClean="0"/>
              <a:t>Τα </a:t>
            </a:r>
            <a:r>
              <a:rPr lang="el-GR" dirty="0"/>
              <a:t>σήματα αυτά χρησιμοποιούνται, προκειμένου να επισημάνουν την επικινδυνότητα που εγκυμονούν για τον εργαζόμενο διάφορα εμπόδια και διάφορα σημεία πάνω στο πλοίο. Τέτοια σημεία είναι οι χώροι όπου υπάρχει έντονος ο κίνδυνος πτώσεων ή ολισθήσεων προσώπων ή ο κίνδυνος από πτώση υλικών, οι σκάλες, οι ανθρωποθυρίδες κ.λπ.. Για τη σήμανση αυτών των σημείων </a:t>
            </a:r>
            <a:r>
              <a:rPr lang="el-GR" dirty="0" smtClean="0"/>
              <a:t>χρησιμοποιούνται </a:t>
            </a:r>
            <a:r>
              <a:rPr lang="el-GR" dirty="0"/>
              <a:t>πλαίσια (ταινίες, πινακίδες ή βαφή) σε σχήμα ορθογώνιου παραλληλόγραμμου, στο οποίο εναλλάσσονται ίσες μαύρες με κίτρινες λωρίδες ή κόκκινες με άσπρες λωρίδες, με κλίση </a:t>
            </a:r>
            <a:r>
              <a:rPr lang="el-GR" dirty="0" smtClean="0"/>
              <a:t>45°.</a:t>
            </a:r>
            <a:endParaRPr lang="en-US"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464" y="4369139"/>
            <a:ext cx="10913458" cy="1078253"/>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3100" b="1" dirty="0" smtClean="0"/>
              <a:t>5. </a:t>
            </a:r>
            <a:r>
              <a:rPr lang="el-GR" sz="3100" b="1" i="1" dirty="0" smtClean="0"/>
              <a:t>Σήματα </a:t>
            </a:r>
            <a:r>
              <a:rPr lang="el-GR" sz="3100" b="1" i="1" dirty="0"/>
              <a:t>μέσων διασώσεως </a:t>
            </a:r>
            <a:r>
              <a:rPr lang="el-GR" sz="3100" dirty="0"/>
              <a:t>ή </a:t>
            </a:r>
            <a:r>
              <a:rPr lang="el-GR" sz="3100" b="1" i="1" dirty="0"/>
              <a:t>βοήθειας </a:t>
            </a:r>
            <a:r>
              <a:rPr lang="el-GR" sz="3100" dirty="0"/>
              <a:t>(</a:t>
            </a:r>
            <a:r>
              <a:rPr lang="en-US" sz="3100" dirty="0"/>
              <a:t>safety</a:t>
            </a:r>
            <a:r>
              <a:rPr lang="el-GR" sz="3100" dirty="0" smtClean="0"/>
              <a:t>). </a:t>
            </a:r>
            <a:endParaRPr lang="en-US" sz="3100" dirty="0" smtClean="0"/>
          </a:p>
          <a:p>
            <a:pPr marL="0" indent="0">
              <a:buNone/>
            </a:pPr>
            <a:r>
              <a:rPr lang="el-GR" sz="3100" dirty="0" smtClean="0"/>
              <a:t>Τα </a:t>
            </a:r>
            <a:r>
              <a:rPr lang="el-GR" sz="3100" dirty="0"/>
              <a:t>σήματα μέσων </a:t>
            </a:r>
            <a:r>
              <a:rPr lang="el-GR" sz="3100" dirty="0" smtClean="0"/>
              <a:t>διασώσεως </a:t>
            </a:r>
            <a:r>
              <a:rPr lang="el-GR" sz="3100" dirty="0"/>
              <a:t>υποδεικνύουν τους τρόπους ή τα μέσα που κάποιος πρέπει να χρησιμοποιήσει, προκειμένου να αποφύγει κίνδυνο. </a:t>
            </a:r>
            <a:endParaRPr lang="en-US" sz="3100" dirty="0" smtClean="0"/>
          </a:p>
          <a:p>
            <a:pPr marL="0" indent="0">
              <a:buNone/>
            </a:pPr>
            <a:r>
              <a:rPr lang="el-GR" sz="3100" dirty="0" smtClean="0"/>
              <a:t>Η </a:t>
            </a:r>
            <a:r>
              <a:rPr lang="el-GR" sz="3100" dirty="0"/>
              <a:t>απεικόνιση γίνεται σε σχήμα τετράγωνο ή ορθογώνιο </a:t>
            </a:r>
            <a:r>
              <a:rPr lang="el-GR" sz="3100" dirty="0">
                <a:solidFill>
                  <a:srgbClr val="FF0000"/>
                </a:solidFill>
              </a:rPr>
              <a:t>με λευκό σύμβολο σε πράσινο φόντο</a:t>
            </a:r>
            <a:r>
              <a:rPr lang="el-GR" sz="3100" dirty="0"/>
              <a:t>. Το πράσινο χρώμα πρέπει να καλύπτει τουλάχιστον το 50% της επιφάνειας της </a:t>
            </a:r>
            <a:r>
              <a:rPr lang="el-GR" sz="3100" dirty="0" smtClean="0"/>
              <a:t>πινακίδας</a:t>
            </a:r>
            <a:r>
              <a:rPr lang="el-GR" sz="3100" dirty="0"/>
              <a:t>. Τέτοια σήματα είναι αυτά που δηλώνουν τη θέση των εξόδων κινδύνου, την ύπαρξη φορείου, εξοπλισμού πρώτων βοηθειών, τηλεφώνου διασώσεως </a:t>
            </a:r>
            <a:r>
              <a:rPr lang="el-GR" sz="3100" dirty="0" err="1" smtClean="0"/>
              <a:t>κ.λπ</a:t>
            </a:r>
            <a:r>
              <a:rPr lang="en-US" sz="3100" dirty="0" smtClean="0"/>
              <a:t>..</a:t>
            </a:r>
            <a:endParaRPr lang="en-US" sz="31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3"/>
            <a:ext cx="11257472" cy="2086294"/>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b="1" dirty="0" smtClean="0"/>
              <a:t>5. </a:t>
            </a:r>
            <a:r>
              <a:rPr lang="el-GR" b="1" i="1" dirty="0" smtClean="0"/>
              <a:t>Σήματα </a:t>
            </a:r>
            <a:r>
              <a:rPr lang="el-GR" b="1" i="1" dirty="0"/>
              <a:t>μέσων διασώσεως </a:t>
            </a:r>
            <a:r>
              <a:rPr lang="el-GR" dirty="0"/>
              <a:t>ή </a:t>
            </a:r>
            <a:r>
              <a:rPr lang="el-GR" b="1" i="1" dirty="0"/>
              <a:t>βοήθειας </a:t>
            </a:r>
            <a:r>
              <a:rPr lang="el-GR" dirty="0"/>
              <a:t>(</a:t>
            </a:r>
            <a:r>
              <a:rPr lang="en-US" dirty="0"/>
              <a:t>safety</a:t>
            </a:r>
            <a:r>
              <a:rPr lang="el-GR" dirty="0" smtClean="0"/>
              <a:t>). </a:t>
            </a:r>
            <a:endParaRPr lang="en-US" dirty="0" smtClean="0"/>
          </a:p>
          <a:p>
            <a:pPr marL="0" indent="0">
              <a:buNone/>
            </a:pPr>
            <a:r>
              <a:rPr lang="el-GR" dirty="0" smtClean="0"/>
              <a:t>Τα </a:t>
            </a:r>
            <a:r>
              <a:rPr lang="el-GR" dirty="0"/>
              <a:t>σήματα μέσων </a:t>
            </a:r>
            <a:r>
              <a:rPr lang="el-GR" dirty="0" smtClean="0"/>
              <a:t>διασώσεως </a:t>
            </a:r>
            <a:r>
              <a:rPr lang="el-GR" dirty="0"/>
              <a:t>υποδεικνύουν τους τρόπους ή τα μέσα που κάποιος πρέπει να χρησιμοποιήσει, προκειμένου να αποφύγει κίνδυνο. </a:t>
            </a:r>
            <a:r>
              <a:rPr lang="el-GR" dirty="0" smtClean="0"/>
              <a:t>Η </a:t>
            </a:r>
            <a:r>
              <a:rPr lang="el-GR" dirty="0"/>
              <a:t>απεικόνιση γίνεται σε σχήμα τετράγωνο ή ορθογώνιο </a:t>
            </a:r>
            <a:r>
              <a:rPr lang="el-GR" dirty="0">
                <a:solidFill>
                  <a:srgbClr val="FF0000"/>
                </a:solidFill>
              </a:rPr>
              <a:t>με λευκό σύμβολο σε πράσινο φόντο</a:t>
            </a:r>
            <a:r>
              <a:rPr lang="el-GR" dirty="0"/>
              <a:t>. Το πράσινο χρώμα πρέπει να καλύπτει τουλάχιστον το 50% της επιφάνειας της </a:t>
            </a:r>
            <a:r>
              <a:rPr lang="el-GR" dirty="0" smtClean="0"/>
              <a:t>πινακίδας</a:t>
            </a:r>
            <a:r>
              <a:rPr lang="el-GR" dirty="0"/>
              <a:t>. Τέτοια σήματα είναι αυτά που δηλώνουν τη θέση των εξόδων κινδύνου, την ύπαρξη φορείου, εξοπλισμού πρώτων βοηθειών, τηλεφώνου διασώσεως </a:t>
            </a:r>
            <a:r>
              <a:rPr lang="el-GR" dirty="0" err="1" smtClean="0"/>
              <a:t>κ.λπ</a:t>
            </a:r>
            <a:r>
              <a:rPr lang="en-US" dirty="0" smtClean="0"/>
              <a:t>..</a:t>
            </a:r>
            <a:endParaRPr lang="en-US"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27017" y="2932428"/>
            <a:ext cx="6391407" cy="3775983"/>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3100" b="1" dirty="0" smtClean="0"/>
              <a:t>6. </a:t>
            </a:r>
            <a:r>
              <a:rPr lang="el-GR" sz="3100" b="1" i="1" dirty="0" smtClean="0"/>
              <a:t>Σήματα </a:t>
            </a:r>
            <a:r>
              <a:rPr lang="el-GR" sz="3100" b="1" i="1" dirty="0"/>
              <a:t>θέσεως εξοπλισμού καταπολεμήσεως </a:t>
            </a:r>
            <a:r>
              <a:rPr lang="el-GR" sz="3100" b="1" i="1" dirty="0" smtClean="0"/>
              <a:t>πυρκαγιάς</a:t>
            </a:r>
            <a:r>
              <a:rPr lang="el-GR" sz="3100" dirty="0" smtClean="0"/>
              <a:t>. </a:t>
            </a:r>
            <a:endParaRPr lang="en-US" sz="3100" dirty="0" smtClean="0"/>
          </a:p>
          <a:p>
            <a:pPr marL="0" indent="0">
              <a:buNone/>
            </a:pPr>
            <a:r>
              <a:rPr lang="el-GR" sz="3100" dirty="0" smtClean="0"/>
              <a:t>Τα </a:t>
            </a:r>
            <a:r>
              <a:rPr lang="el-GR" sz="3100" dirty="0"/>
              <a:t>σήματα αυτά έχουν σχήμα τετράγωνο ή ορθογώνιο και υποδεικνύουν τη θέση του εξοπλισμού που είναι </a:t>
            </a:r>
            <a:r>
              <a:rPr lang="el-GR" sz="3100" dirty="0" smtClean="0"/>
              <a:t>απαραίτητος </a:t>
            </a:r>
            <a:r>
              <a:rPr lang="el-GR" sz="3100" dirty="0"/>
              <a:t>για την κατάσβεση πυρκαγιάς. Η απεικόνιση γίνεται </a:t>
            </a:r>
            <a:r>
              <a:rPr lang="el-GR" sz="3100" dirty="0">
                <a:solidFill>
                  <a:srgbClr val="FF0000"/>
                </a:solidFill>
              </a:rPr>
              <a:t>με λευκό σύμβολο σε κόκκινο φόντο</a:t>
            </a:r>
            <a:r>
              <a:rPr lang="el-GR" sz="3100" dirty="0"/>
              <a:t>. Το κόκκινο χρώμα πρέπει να καλύπτει τουλάχιστον το 50% της επιφάνειας της πινακίδας. Αυτά είναι το σήμα υπάρξεως τηλεφώνου για την ενημέρωση σε περίπτωση πυρκαγιάς, το σήμα υπάρξεως </a:t>
            </a:r>
            <a:r>
              <a:rPr lang="el-GR" sz="3100" dirty="0" smtClean="0"/>
              <a:t>πυροσβεστήρα</a:t>
            </a:r>
            <a:r>
              <a:rPr lang="el-GR" sz="3100" dirty="0"/>
              <a:t>, το σήμα υπάρξεως σκάλας, τα σήματα σημάνσεως κατευθύνσεως διαφυγής κ.λπ..</a:t>
            </a:r>
            <a:endParaRPr lang="en-US" sz="31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2248135"/>
          </a:xfrm>
          <a:solidFill>
            <a:schemeClr val="bg1"/>
          </a:solidFill>
        </p:spPr>
        <p:txBody>
          <a:bodyPr>
            <a:normAutofit fontScale="625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smtClean="0">
                <a:solidFill>
                  <a:srgbClr val="FF0000"/>
                </a:solidFill>
              </a:rPr>
              <a:t>α</a:t>
            </a:r>
            <a:r>
              <a:rPr lang="el-GR" sz="2900" b="1" u="sng" dirty="0">
                <a:solidFill>
                  <a:srgbClr val="FF0000"/>
                </a:solidFill>
              </a:rPr>
              <a:t>) Η μόνιμη σήμανση </a:t>
            </a:r>
            <a:endParaRPr lang="en-US" sz="2900" b="1" u="sng" dirty="0" smtClean="0">
              <a:solidFill>
                <a:srgbClr val="FF0000"/>
              </a:solidFill>
            </a:endParaRPr>
          </a:p>
          <a:p>
            <a:pPr marL="0" indent="0">
              <a:buNone/>
            </a:pPr>
            <a:r>
              <a:rPr lang="en-US" sz="3100" b="1" dirty="0" smtClean="0"/>
              <a:t>6. </a:t>
            </a:r>
            <a:r>
              <a:rPr lang="el-GR" sz="3100" b="1" i="1" dirty="0" smtClean="0"/>
              <a:t>Σήματα </a:t>
            </a:r>
            <a:r>
              <a:rPr lang="el-GR" sz="3100" b="1" i="1" dirty="0"/>
              <a:t>θέσεως εξοπλισμού καταπολεμήσεως </a:t>
            </a:r>
            <a:r>
              <a:rPr lang="el-GR" sz="3100" b="1" i="1" dirty="0" smtClean="0"/>
              <a:t>πυρκαγιάς</a:t>
            </a:r>
            <a:r>
              <a:rPr lang="el-GR" sz="3100" dirty="0" smtClean="0"/>
              <a:t>. </a:t>
            </a:r>
            <a:endParaRPr lang="en-US" sz="3100" dirty="0" smtClean="0"/>
          </a:p>
          <a:p>
            <a:pPr marL="0" indent="0">
              <a:buNone/>
            </a:pPr>
            <a:r>
              <a:rPr lang="el-GR" sz="3100" dirty="0" smtClean="0"/>
              <a:t>Τα </a:t>
            </a:r>
            <a:r>
              <a:rPr lang="el-GR" sz="3100" dirty="0"/>
              <a:t>σήματα αυτά έχουν σχήμα τετράγωνο ή ορθογώνιο και υποδεικνύουν τη θέση του εξοπλισμού που είναι </a:t>
            </a:r>
            <a:r>
              <a:rPr lang="el-GR" sz="3100" dirty="0" smtClean="0"/>
              <a:t>απαραίτητος </a:t>
            </a:r>
            <a:r>
              <a:rPr lang="el-GR" sz="3100" dirty="0"/>
              <a:t>για την κατάσβεση πυρκαγιάς. Η απεικόνιση γίνεται </a:t>
            </a:r>
            <a:r>
              <a:rPr lang="el-GR" sz="3100" dirty="0">
                <a:solidFill>
                  <a:srgbClr val="FF0000"/>
                </a:solidFill>
              </a:rPr>
              <a:t>με λευκό σύμβολο σε κόκκινο φόντο</a:t>
            </a:r>
            <a:r>
              <a:rPr lang="el-GR" sz="3100" dirty="0"/>
              <a:t>. Το κόκκινο χρώμα πρέπει να καλύπτει τουλάχιστον το 50% της επιφάνειας της πινακίδας. Αυτά είναι το σήμα υπάρξεως τηλεφώνου για την ενημέρωση σε περίπτωση πυρκαγιάς, το σήμα υπάρξεως </a:t>
            </a:r>
            <a:r>
              <a:rPr lang="el-GR" sz="3100" dirty="0" smtClean="0"/>
              <a:t>πυροσβεστήρα</a:t>
            </a:r>
            <a:r>
              <a:rPr lang="el-GR" sz="3100" dirty="0"/>
              <a:t>, το σήμα υπάρξεως σκάλας, τα σήματα σημάνσεως κατευθύνσεως διαφυγής κ.λπ..</a:t>
            </a:r>
            <a:endParaRPr lang="en-US" sz="31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80764" y="3325732"/>
            <a:ext cx="5576981" cy="344276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775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900" b="1" u="sng" dirty="0">
                <a:solidFill>
                  <a:srgbClr val="FF0000"/>
                </a:solidFill>
              </a:rPr>
              <a:t>β) Η περιστασιακή </a:t>
            </a:r>
            <a:r>
              <a:rPr lang="el-GR" sz="2900" b="1" u="sng" dirty="0" smtClean="0">
                <a:solidFill>
                  <a:srgbClr val="FF0000"/>
                </a:solidFill>
              </a:rPr>
              <a:t>σήμανση</a:t>
            </a:r>
            <a:r>
              <a:rPr lang="el-GR" sz="3200" b="1" i="1" dirty="0"/>
              <a:t> </a:t>
            </a:r>
            <a:endParaRPr lang="en-US" sz="3200" b="1" i="1" dirty="0" smtClean="0"/>
          </a:p>
          <a:p>
            <a:pPr marL="0" indent="0">
              <a:buNone/>
            </a:pPr>
            <a:r>
              <a:rPr lang="en-US" sz="3600" b="1" dirty="0" smtClean="0"/>
              <a:t>1. </a:t>
            </a:r>
            <a:r>
              <a:rPr lang="el-GR" sz="3600" b="1" i="1" dirty="0" smtClean="0"/>
              <a:t>Φωτεινό </a:t>
            </a:r>
            <a:r>
              <a:rPr lang="el-GR" sz="3600" b="1" i="1" dirty="0"/>
              <a:t>σήμα</a:t>
            </a:r>
            <a:r>
              <a:rPr lang="el-GR" sz="3600" dirty="0"/>
              <a:t>. </a:t>
            </a:r>
            <a:endParaRPr lang="en-US" sz="3600" dirty="0" smtClean="0"/>
          </a:p>
          <a:p>
            <a:pPr marL="0" indent="0">
              <a:buNone/>
            </a:pPr>
            <a:r>
              <a:rPr lang="el-GR" sz="3600" dirty="0" smtClean="0"/>
              <a:t>Τα </a:t>
            </a:r>
            <a:r>
              <a:rPr lang="el-GR" sz="3600" dirty="0"/>
              <a:t>φωτεινά σήματα πρέπει να είναι ευκρινή. Για το λόγο αυτό το φως που εκπέμπεται από ένα σήμα </a:t>
            </a:r>
            <a:r>
              <a:rPr lang="el-GR" sz="3600" b="1" dirty="0">
                <a:solidFill>
                  <a:srgbClr val="FF0000"/>
                </a:solidFill>
              </a:rPr>
              <a:t>πρέπει να δημιουργεί κατάλληλη φωτεινή αντίθεση στο περιβάλλον του</a:t>
            </a:r>
            <a:r>
              <a:rPr lang="el-GR" sz="3600" dirty="0"/>
              <a:t>, ανάλογα με τις συνθήκες χρησιμοποιήσεως που προβλέπονται από κανονισμούς και χωρίς να </a:t>
            </a:r>
            <a:r>
              <a:rPr lang="el-GR" sz="3600" dirty="0" smtClean="0"/>
              <a:t>προκαλεί </a:t>
            </a:r>
            <a:r>
              <a:rPr lang="el-GR" sz="3600" dirty="0"/>
              <a:t>θάμπωμα, λόγω υπερβολής ή κακή ορατότητα λόγω ανεπάρκειας. Η φωτεινή επιφάνεια που </a:t>
            </a:r>
            <a:r>
              <a:rPr lang="el-GR" sz="3600" dirty="0" smtClean="0"/>
              <a:t>εκπέμπει </a:t>
            </a:r>
            <a:r>
              <a:rPr lang="el-GR" sz="3600" dirty="0"/>
              <a:t>ένα σήμα μπορεί να είναι ενιαίου χρώματος ή να περιέχει ένα εικονοσύμβολο σε καθορισμένο φόντο. Συχνά, το φωτεινό σήμα εμφανίζεται ως διακεκομμένο σήμα με συγκεκριμένη διάρκεια και συχνότητα. Αν ένα σύστημα μπορεί να εκπέμπει συνεχές και διακεκομμένο σήμα, το διακεκομμένο σήμα χρησιμοποιείται ώστε να υποδεικνύει, σε σχέση με το συνεχές, ένα υψηλότερο επίπεδο κινδύνου ή μία αυξημένη ανάγκη για επέμβαση ή ζητούμενη ή επιβαλλόμενη δράση</a:t>
            </a:r>
            <a:r>
              <a:rPr lang="el-GR" sz="3600" dirty="0" smtClean="0"/>
              <a:t>.</a:t>
            </a:r>
            <a:endParaRPr lang="en-US" sz="36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92500"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2500" b="1" i="1" dirty="0"/>
              <a:t> </a:t>
            </a:r>
            <a:endParaRPr lang="en-US" sz="2500" b="1" i="1" dirty="0" smtClean="0"/>
          </a:p>
          <a:p>
            <a:pPr marL="0" lvl="0" indent="0">
              <a:buNone/>
            </a:pPr>
            <a:r>
              <a:rPr lang="en-US" sz="3000" b="1" dirty="0" smtClean="0"/>
              <a:t>2. </a:t>
            </a:r>
            <a:r>
              <a:rPr lang="el-GR" sz="3000" b="1" i="1" dirty="0" smtClean="0"/>
              <a:t>Ηχητικό </a:t>
            </a:r>
            <a:r>
              <a:rPr lang="el-GR" sz="3000" b="1" i="1" dirty="0"/>
              <a:t>σήμα</a:t>
            </a:r>
            <a:r>
              <a:rPr lang="el-GR" sz="3000" dirty="0"/>
              <a:t>. </a:t>
            </a:r>
            <a:endParaRPr lang="en-US" sz="3000" dirty="0" smtClean="0"/>
          </a:p>
          <a:p>
            <a:pPr marL="0" lvl="0" indent="0">
              <a:buNone/>
            </a:pPr>
            <a:r>
              <a:rPr lang="el-GR" sz="3000" dirty="0" smtClean="0"/>
              <a:t>Το </a:t>
            </a:r>
            <a:r>
              <a:rPr lang="el-GR" sz="3000" dirty="0"/>
              <a:t>ηχητικό σήμα πρέπει να αναγνωρίζεται και να διακρίνεται εύκολα μέσα στο εργασιακό περιβάλλον. Το ηχητικό του επίπεδο πρέπει να υπερβαίνει και να καλύπτει τους </a:t>
            </a:r>
            <a:r>
              <a:rPr lang="el-GR" sz="3000" dirty="0" smtClean="0"/>
              <a:t>διάχυτους </a:t>
            </a:r>
            <a:r>
              <a:rPr lang="el-GR" sz="3000" dirty="0"/>
              <a:t>θορύβους του περιβάλλοντος. Συνήθως η συχνότητα του ηχητικού σήματος είναι </a:t>
            </a:r>
            <a:r>
              <a:rPr lang="el-GR" sz="3000" dirty="0" smtClean="0"/>
              <a:t>κυμαινόμενη</a:t>
            </a:r>
            <a:r>
              <a:rPr lang="el-GR" sz="3000" dirty="0"/>
              <a:t>, προκειμένου να υποδείξει τον υψηλό κίνδυνο. Αν ένα σύστημα μπορεί να εκπέμπει ηχητικό σήμα σε κυμαινόμενη, και σταθερή συχνότητα, η κυμαινόμενη συχνότητα χρησιμοποιείται για να υποδεικνύει, σε σχέση με τη σταθερή, ένα υψηλότερο επίπεδο κινδύνου ή μία αυξημένη ανάγκη για επέμβαση ή ζητούμενη ή επιβαλλόμενη ενέργεια. Ειδικά για την εκκένωση χώρου, ο ήχος του σήματος πρέπει να είναι συνεχής.</a:t>
            </a:r>
            <a:endParaRPr lang="en-US" sz="3000" dirty="0"/>
          </a:p>
          <a:p>
            <a:pPr marL="0" indent="0">
              <a:buNone/>
            </a:pPr>
            <a:endParaRPr lang="en-US" sz="2900" b="1" u="sng" dirty="0">
              <a:solidFill>
                <a:srgbClr val="FF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3200" b="1" i="1" dirty="0"/>
              <a:t> </a:t>
            </a:r>
            <a:endParaRPr lang="en-US" sz="3200" b="1" i="1" dirty="0" smtClean="0"/>
          </a:p>
          <a:p>
            <a:pPr marL="0" lvl="0" indent="0">
              <a:buNone/>
            </a:pPr>
            <a:r>
              <a:rPr lang="en-US" sz="3000" b="1" dirty="0" smtClean="0"/>
              <a:t>3. </a:t>
            </a:r>
            <a:r>
              <a:rPr lang="el-GR" sz="3000" b="1" i="1" dirty="0" smtClean="0"/>
              <a:t>Προφορική </a:t>
            </a:r>
            <a:r>
              <a:rPr lang="el-GR" sz="3000" b="1" i="1" dirty="0"/>
              <a:t>ανακοίνωση. </a:t>
            </a:r>
            <a:endParaRPr lang="en-US" sz="3000" b="1" i="1" dirty="0" smtClean="0"/>
          </a:p>
          <a:p>
            <a:pPr marL="0" lvl="0" indent="0">
              <a:buNone/>
            </a:pPr>
            <a:r>
              <a:rPr lang="el-GR" sz="3000" dirty="0" smtClean="0"/>
              <a:t>Η </a:t>
            </a:r>
            <a:r>
              <a:rPr lang="el-GR" sz="3000" dirty="0"/>
              <a:t>προφορική ανακοίνωση πρέπει να χαρακτηρίζεται από </a:t>
            </a:r>
            <a:r>
              <a:rPr lang="el-GR" sz="3000" dirty="0" smtClean="0"/>
              <a:t>συντομία</a:t>
            </a:r>
            <a:r>
              <a:rPr lang="el-GR" sz="3000" dirty="0"/>
              <a:t>, σαφήνεια και απλότητα, ώστε τα μηνύματα να καθίστανται αμέσως αντιληπτά και κατανοητά από τους αποδέκτες. Σ’ αυτό βοηθά η χρήση </a:t>
            </a:r>
            <a:r>
              <a:rPr lang="el-GR" sz="3000" dirty="0" smtClean="0"/>
              <a:t>λέξεων</a:t>
            </a:r>
            <a:r>
              <a:rPr lang="en-US" sz="3000" dirty="0" smtClean="0"/>
              <a:t>-</a:t>
            </a:r>
            <a:r>
              <a:rPr lang="el-GR" sz="3000" dirty="0" smtClean="0"/>
              <a:t>κλειδιών </a:t>
            </a:r>
            <a:r>
              <a:rPr lang="el-GR" sz="3000" dirty="0"/>
              <a:t>ή κωδικών ανάλογα με τον </a:t>
            </a:r>
            <a:r>
              <a:rPr lang="el-GR" sz="3000" dirty="0" smtClean="0"/>
              <a:t>εργασιακό </a:t>
            </a:r>
            <a:r>
              <a:rPr lang="el-GR" sz="3000" dirty="0"/>
              <a:t>χώρο, στον οποίο αφορά. Η προφορική ανακοίνωση γίνεται είτε με άμεσο τρόπο, δηλαδή με χρησιμοποίηση της ανθρώπινης φωνής (ζώσα φωνή), είτε με έμμεσο τρόπο, δηλαδή με φωνή που εκπέμπεται από ειδικό μέσο. Επίσης, η προφορική ανακοίνωση γίνεται στη γλώσσα ή τις γλώσσες που κατανοούν τα μέλη του πληρώματος</a:t>
            </a:r>
            <a:r>
              <a:rPr lang="el-GR" sz="3000" dirty="0" smtClean="0"/>
              <a:t>.</a:t>
            </a:r>
            <a:endParaRPr lang="en-US" sz="30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lnSpcReduction="1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3200" b="1" i="1" dirty="0"/>
              <a:t> </a:t>
            </a:r>
            <a:endParaRPr lang="en-US" sz="3200" b="1" i="1" dirty="0" smtClean="0"/>
          </a:p>
          <a:p>
            <a:pPr marL="0" lvl="0" indent="0">
              <a:buNone/>
            </a:pPr>
            <a:r>
              <a:rPr lang="en-US" sz="3200" b="1" dirty="0" smtClean="0"/>
              <a:t>4. </a:t>
            </a:r>
            <a:r>
              <a:rPr lang="el-GR" sz="3200" b="1" i="1" dirty="0" smtClean="0"/>
              <a:t>Σήματα </a:t>
            </a:r>
            <a:r>
              <a:rPr lang="el-GR" sz="3200" b="1" i="1" dirty="0"/>
              <a:t>με χειρονομίες. </a:t>
            </a:r>
            <a:endParaRPr lang="en-US" sz="3200" b="1" i="1" dirty="0" smtClean="0"/>
          </a:p>
          <a:p>
            <a:pPr marL="0" lvl="0" indent="0">
              <a:buNone/>
            </a:pPr>
            <a:r>
              <a:rPr lang="el-GR" sz="3200" dirty="0" smtClean="0"/>
              <a:t>Σε </a:t>
            </a:r>
            <a:r>
              <a:rPr lang="el-GR" sz="3200" dirty="0"/>
              <a:t>πολλές περιπτώσεις η καθοδήγηση των εργαζομένων </a:t>
            </a:r>
            <a:r>
              <a:rPr lang="el-GR" sz="3200" dirty="0" smtClean="0"/>
              <a:t>πραγματοποιείται </a:t>
            </a:r>
            <a:r>
              <a:rPr lang="el-GR" sz="3200" dirty="0"/>
              <a:t>με σήματα που δίνονται με χειρονομίες. </a:t>
            </a:r>
            <a:endParaRPr lang="en-US" sz="3200" dirty="0" smtClean="0"/>
          </a:p>
          <a:p>
            <a:pPr marL="0" lvl="0" indent="0">
              <a:buNone/>
            </a:pPr>
            <a:r>
              <a:rPr lang="el-GR" sz="3200" dirty="0" smtClean="0"/>
              <a:t>Ο </a:t>
            </a:r>
            <a:r>
              <a:rPr lang="el-GR" sz="3200" dirty="0"/>
              <a:t>σηματωρός, δηλαδή το πρόσωπο που δίνει τα σήματα, πρέπει να είναι ορατός, γι’ αυτό φέρει ένα ή και περισσότερα κατάλληλα στοιχεία </a:t>
            </a:r>
            <a:r>
              <a:rPr lang="el-GR" sz="3200" dirty="0" smtClean="0"/>
              <a:t>αναγνωρίσεως</a:t>
            </a:r>
            <a:r>
              <a:rPr lang="el-GR" sz="3200" dirty="0"/>
              <a:t>, όπως κράνος, σακάκι, περιβραχιόνια κ.λπ., τα οποία έχουν έντονο, ενιαίο χρώμα. Επίσης, ο σηματωρός πρέπει να είναι βέβαιος για τις κινήσεις του, ώστε τα σήματα να είναι κατανοητά από τους </a:t>
            </a:r>
            <a:r>
              <a:rPr lang="el-GR" sz="3200" dirty="0" smtClean="0"/>
              <a:t>αποδέκτες.</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83005" y="560070"/>
            <a:ext cx="10287000" cy="5953125"/>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3777683" cy="764935"/>
          </a:xfrm>
          <a:solidFill>
            <a:srgbClr val="00B0F0"/>
          </a:solidFill>
        </p:spPr>
        <p:txBody>
          <a:bodyPr>
            <a:normAutofit fontScale="90000"/>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2911835" cy="5417388"/>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3200" b="1" i="1" dirty="0"/>
              <a:t> </a:t>
            </a:r>
            <a:endParaRPr lang="en-US" sz="3200" b="1" i="1" dirty="0" smtClean="0"/>
          </a:p>
          <a:p>
            <a:pPr marL="0" lvl="0" indent="0">
              <a:buNone/>
            </a:pPr>
            <a:r>
              <a:rPr lang="en-US" sz="3200" b="1" dirty="0" smtClean="0"/>
              <a:t>4. </a:t>
            </a:r>
            <a:r>
              <a:rPr lang="el-GR" sz="3200" b="1" i="1" dirty="0" smtClean="0"/>
              <a:t>Σήματα </a:t>
            </a:r>
            <a:r>
              <a:rPr lang="el-GR" sz="3200" b="1" i="1" dirty="0"/>
              <a:t>με χειρονομίες. </a:t>
            </a:r>
            <a:endParaRPr lang="en-US" sz="3200" b="1" i="1" dirty="0" smtClean="0"/>
          </a:p>
          <a:p>
            <a:pPr marL="0" lvl="0" indent="0">
              <a:buNone/>
            </a:pPr>
            <a:r>
              <a:rPr lang="el-GR" sz="3200" dirty="0" smtClean="0"/>
              <a:t>Σε </a:t>
            </a:r>
            <a:r>
              <a:rPr lang="el-GR" sz="3200" dirty="0"/>
              <a:t>πολλές περιπτώσεις η καθοδήγηση των εργαζομένων </a:t>
            </a:r>
            <a:r>
              <a:rPr lang="el-GR" sz="3200" dirty="0" smtClean="0"/>
              <a:t>πραγματοποιείται </a:t>
            </a:r>
            <a:r>
              <a:rPr lang="el-GR" sz="3200" dirty="0"/>
              <a:t>με σήματα που δίνονται με χειρονομίες. </a:t>
            </a:r>
            <a:r>
              <a:rPr lang="el-GR" sz="3200" dirty="0" smtClean="0"/>
              <a:t>Ο </a:t>
            </a:r>
            <a:r>
              <a:rPr lang="el-GR" sz="3200" dirty="0"/>
              <a:t>σηματωρός, δηλαδή το πρόσωπο που δίνει τα σήματα, πρέπει να είναι ορατός, γι’ αυτό φέρει ένα ή και περισσότερα κατάλληλα στοιχεία </a:t>
            </a:r>
            <a:r>
              <a:rPr lang="el-GR" sz="3200" dirty="0" smtClean="0"/>
              <a:t>αναγνωρίσεως</a:t>
            </a:r>
            <a:r>
              <a:rPr lang="el-GR" sz="3200" dirty="0"/>
              <a:t>, όπως κράνος, σακάκι, περιβραχιόνια κ.λπ., τα οποία έχουν έντονο, ενιαίο χρώμα. Επίσης, ο σηματωρός πρέπει να είναι βέβαιος για τις κινήσεις του, ώστε τα σήματα να είναι κατανοητά από τους </a:t>
            </a:r>
            <a:r>
              <a:rPr lang="el-GR" sz="3200" dirty="0" smtClean="0"/>
              <a:t>αποδέκτες.</a:t>
            </a:r>
            <a:endParaRPr lang="en-US" sz="32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29161" y="186118"/>
            <a:ext cx="5154627" cy="654228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3777683" cy="764935"/>
          </a:xfrm>
          <a:solidFill>
            <a:srgbClr val="00B0F0"/>
          </a:solidFill>
        </p:spPr>
        <p:txBody>
          <a:bodyPr>
            <a:normAutofit fontScale="90000"/>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2911835" cy="5417388"/>
          </a:xfrm>
          <a:solidFill>
            <a:schemeClr val="bg1"/>
          </a:solidFill>
        </p:spPr>
        <p:txBody>
          <a:bodyPr>
            <a:normAutofit fontScale="55000" lnSpcReduction="20000"/>
          </a:bodyPr>
          <a:lstStyle/>
          <a:p>
            <a:pPr marL="457200" lvl="1" indent="0" algn="ctr">
              <a:buNone/>
            </a:pPr>
            <a:r>
              <a:rPr lang="en-US" sz="4200" b="1" u="sng" dirty="0"/>
              <a:t>Χρήση σημάτων </a:t>
            </a:r>
            <a:r>
              <a:rPr lang="en-US" sz="4200" b="1" u="sng" dirty="0" smtClean="0"/>
              <a:t>α</a:t>
            </a:r>
            <a:r>
              <a:rPr lang="en-US" sz="4200" b="1" u="sng" dirty="0" err="1" smtClean="0"/>
              <a:t>σφ</a:t>
            </a:r>
            <a:r>
              <a:rPr lang="en-US" sz="4200" b="1" u="sng" dirty="0" smtClean="0"/>
              <a:t>αλείας</a:t>
            </a:r>
            <a:endParaRPr lang="en-US" sz="4200" b="1" u="sng" dirty="0"/>
          </a:p>
          <a:p>
            <a:pPr marL="0" indent="0">
              <a:buNone/>
            </a:pPr>
            <a:r>
              <a:rPr lang="el-GR" sz="2500" b="1" u="sng" dirty="0">
                <a:solidFill>
                  <a:srgbClr val="FF0000"/>
                </a:solidFill>
              </a:rPr>
              <a:t>β) Η περιστασιακή </a:t>
            </a:r>
            <a:r>
              <a:rPr lang="el-GR" sz="2500" b="1" u="sng" dirty="0" smtClean="0">
                <a:solidFill>
                  <a:srgbClr val="FF0000"/>
                </a:solidFill>
              </a:rPr>
              <a:t>σήμανση</a:t>
            </a:r>
            <a:r>
              <a:rPr lang="el-GR" sz="3200" b="1" i="1" dirty="0"/>
              <a:t> </a:t>
            </a:r>
            <a:endParaRPr lang="en-US" sz="3200" b="1" i="1" dirty="0" smtClean="0"/>
          </a:p>
          <a:p>
            <a:pPr marL="0" lvl="0" indent="0">
              <a:buNone/>
            </a:pPr>
            <a:r>
              <a:rPr lang="en-US" sz="3200" b="1" dirty="0" smtClean="0"/>
              <a:t>4. </a:t>
            </a:r>
            <a:r>
              <a:rPr lang="el-GR" sz="3200" b="1" i="1" dirty="0" smtClean="0"/>
              <a:t>Σήματα </a:t>
            </a:r>
            <a:r>
              <a:rPr lang="el-GR" sz="3200" b="1" i="1" dirty="0"/>
              <a:t>με χειρονομίες. </a:t>
            </a:r>
            <a:endParaRPr lang="en-US" sz="3200" b="1" i="1" dirty="0" smtClean="0"/>
          </a:p>
          <a:p>
            <a:pPr marL="0" lvl="0" indent="0">
              <a:buNone/>
            </a:pPr>
            <a:r>
              <a:rPr lang="el-GR" sz="3200" dirty="0" smtClean="0"/>
              <a:t>Σε </a:t>
            </a:r>
            <a:r>
              <a:rPr lang="el-GR" sz="3200" dirty="0"/>
              <a:t>πολλές περιπτώσεις η καθοδήγηση των εργαζομένων </a:t>
            </a:r>
            <a:r>
              <a:rPr lang="el-GR" sz="3200" dirty="0" smtClean="0"/>
              <a:t>πραγματοποιείται </a:t>
            </a:r>
            <a:r>
              <a:rPr lang="el-GR" sz="3200" dirty="0"/>
              <a:t>με σήματα που δίνονται με χειρονομίες. </a:t>
            </a:r>
            <a:r>
              <a:rPr lang="el-GR" sz="3200" dirty="0" smtClean="0"/>
              <a:t>Ο </a:t>
            </a:r>
            <a:r>
              <a:rPr lang="el-GR" sz="3200" dirty="0"/>
              <a:t>σηματωρός, δηλαδή το πρόσωπο που δίνει τα σήματα, πρέπει να είναι ορατός, γι’ αυτό φέρει ένα ή και περισσότερα κατάλληλα στοιχεία </a:t>
            </a:r>
            <a:r>
              <a:rPr lang="el-GR" sz="3200" dirty="0" smtClean="0"/>
              <a:t>αναγνωρίσεως</a:t>
            </a:r>
            <a:r>
              <a:rPr lang="el-GR" sz="3200" dirty="0"/>
              <a:t>, όπως κράνος, σακάκι, περιβραχιόνια κ.λπ., τα οποία έχουν έντονο, ενιαίο χρώμα. Επίσης, ο σηματωρός πρέπει να είναι βέβαιος για τις κινήσεις του, ώστε τα σήματα να είναι κατανοητά από τους </a:t>
            </a:r>
            <a:r>
              <a:rPr lang="el-GR" sz="3200" dirty="0" smtClean="0"/>
              <a:t>αποδέκτες.</a:t>
            </a:r>
            <a:endParaRPr lang="en-US" sz="3200"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67915" y="380326"/>
            <a:ext cx="6311787" cy="6236134"/>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92500" lnSpcReduction="10000"/>
          </a:bodyPr>
          <a:lstStyle/>
          <a:p>
            <a:pPr marL="457200" lvl="1" indent="0" algn="ctr">
              <a:buNone/>
            </a:pPr>
            <a:r>
              <a:rPr lang="en-US" sz="3800" b="1" u="sng" dirty="0" smtClean="0"/>
              <a:t>Σήμανση </a:t>
            </a:r>
            <a:r>
              <a:rPr lang="en-US" sz="3800" b="1" u="sng" dirty="0"/>
              <a:t>σωληνώσεων στα </a:t>
            </a:r>
            <a:r>
              <a:rPr lang="en-US" sz="3800" b="1" u="sng" dirty="0" smtClean="0"/>
              <a:t>πλοία</a:t>
            </a:r>
            <a:endParaRPr lang="en-US" sz="3800" b="1" u="sng" dirty="0" smtClean="0"/>
          </a:p>
          <a:p>
            <a:pPr marL="0" indent="0">
              <a:buNone/>
            </a:pPr>
            <a:r>
              <a:rPr lang="el-GR" sz="3700" dirty="0" smtClean="0"/>
              <a:t>Οι </a:t>
            </a:r>
            <a:r>
              <a:rPr lang="el-GR" sz="3700" dirty="0"/>
              <a:t>σωληνώσεις στα πλοία εγκυμονούν κινδύνους για τους ναυτικούς. Η σήμανσή τους λοιπόν είναι απαραίτητη, ώστε να καταδεικνύεται η επικινδυνότητά </a:t>
            </a:r>
            <a:r>
              <a:rPr lang="el-GR" sz="3700" dirty="0" smtClean="0"/>
              <a:t>τους. </a:t>
            </a:r>
            <a:r>
              <a:rPr lang="el-GR" sz="3700" dirty="0"/>
              <a:t>Για το λόγο αυτό </a:t>
            </a:r>
            <a:r>
              <a:rPr lang="el-GR" sz="3700" dirty="0" smtClean="0"/>
              <a:t>συχνά </a:t>
            </a:r>
            <a:r>
              <a:rPr lang="el-GR" sz="3700" dirty="0"/>
              <a:t>γίνεται χρωματισμός των σωληνώσεων στα εμφανή σημεία του δικτύου και κοντά στα σημεία όπου υπάρχουν οι μεγαλύτεροι κίνδυνοι, όπως είναι τα σημεία συνδέσεως και οι βάνες. Τα </a:t>
            </a:r>
            <a:r>
              <a:rPr lang="el-GR" sz="3700" dirty="0" smtClean="0"/>
              <a:t>χρώματα </a:t>
            </a:r>
            <a:r>
              <a:rPr lang="el-GR" sz="3700" dirty="0"/>
              <a:t>που χρησιμοποιούνται εξαρτώνται από τις κατηγορίες των ουσιών που μεταφέρονται μέσω αυτών. Γι’ αυτό, τα χρώματα αναγράφονται σε ειδικούς επεξηγηματικούς πίνακες που αναρτώνται στις εισόδους των χώρων των εγκαταστάσεων και σε εμφανή σημεία του πλοίου</a:t>
            </a:r>
            <a:r>
              <a:rPr lang="el-GR" sz="3700" dirty="0" smtClean="0"/>
              <a:t>.</a:t>
            </a:r>
            <a:endParaRPr lang="en-US" sz="37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92500" lnSpcReduction="20000"/>
          </a:bodyPr>
          <a:lstStyle/>
          <a:p>
            <a:pPr marL="457200" lvl="1" indent="0" algn="ctr">
              <a:buNone/>
            </a:pPr>
            <a:r>
              <a:rPr lang="en-US" sz="3500" b="1" u="sng" dirty="0" smtClean="0"/>
              <a:t>Σήμανση </a:t>
            </a:r>
            <a:r>
              <a:rPr lang="en-US" sz="3500" b="1" u="sng" dirty="0"/>
              <a:t>σωληνώσεων στα </a:t>
            </a:r>
            <a:r>
              <a:rPr lang="en-US" sz="3500" b="1" u="sng" dirty="0" smtClean="0"/>
              <a:t>πλοία</a:t>
            </a:r>
            <a:endParaRPr lang="en-US" sz="3500" b="1" u="sng" dirty="0" smtClean="0"/>
          </a:p>
          <a:p>
            <a:pPr marL="0" indent="0">
              <a:buNone/>
            </a:pPr>
            <a:r>
              <a:rPr lang="el-GR" sz="3700" dirty="0" smtClean="0"/>
              <a:t>Οι σωληνώσεις που χρησιμοποιούνται</a:t>
            </a:r>
            <a:r>
              <a:rPr lang="en-US" sz="3700" dirty="0" smtClean="0"/>
              <a:t>:</a:t>
            </a:r>
            <a:r>
              <a:rPr lang="el-GR" sz="3700" dirty="0" smtClean="0"/>
              <a:t> </a:t>
            </a:r>
            <a:endParaRPr lang="en-US" sz="3700" dirty="0" smtClean="0"/>
          </a:p>
          <a:p>
            <a:r>
              <a:rPr lang="el-GR" sz="3700" dirty="0" smtClean="0"/>
              <a:t>Για τη μεταφορά νερού με </a:t>
            </a:r>
            <a:r>
              <a:rPr lang="el-GR" sz="3700" b="1" dirty="0" smtClean="0">
                <a:solidFill>
                  <a:srgbClr val="00B050"/>
                </a:solidFill>
              </a:rPr>
              <a:t>πράσινο</a:t>
            </a:r>
            <a:r>
              <a:rPr lang="el-GR" sz="3700" dirty="0" smtClean="0"/>
              <a:t> </a:t>
            </a:r>
            <a:endParaRPr lang="en-US" sz="3700" dirty="0" smtClean="0"/>
          </a:p>
          <a:p>
            <a:r>
              <a:rPr lang="el-GR" sz="3700" dirty="0" smtClean="0"/>
              <a:t>Για τη μεταφορά αέρα με ανοιχτό </a:t>
            </a:r>
            <a:r>
              <a:rPr lang="el-GR" sz="3700" b="1" dirty="0" smtClean="0">
                <a:solidFill>
                  <a:srgbClr val="00B0F0"/>
                </a:solidFill>
              </a:rPr>
              <a:t>μπλε</a:t>
            </a:r>
            <a:r>
              <a:rPr lang="el-GR" sz="3700" dirty="0" smtClean="0"/>
              <a:t> </a:t>
            </a:r>
            <a:endParaRPr lang="en-US" sz="3700" dirty="0" smtClean="0"/>
          </a:p>
          <a:p>
            <a:r>
              <a:rPr lang="el-GR" sz="3700" dirty="0" smtClean="0"/>
              <a:t>Για τη μεταφορά ατμού με </a:t>
            </a:r>
            <a:r>
              <a:rPr lang="el-GR" sz="3700" b="1" dirty="0" smtClean="0">
                <a:solidFill>
                  <a:schemeClr val="bg1">
                    <a:lumMod val="50000"/>
                  </a:schemeClr>
                </a:solidFill>
              </a:rPr>
              <a:t>γκρι-ασημί</a:t>
            </a:r>
            <a:r>
              <a:rPr lang="el-GR" sz="3700" dirty="0" smtClean="0"/>
              <a:t> </a:t>
            </a:r>
            <a:endParaRPr lang="en-US" sz="3700" dirty="0" smtClean="0"/>
          </a:p>
          <a:p>
            <a:r>
              <a:rPr lang="el-GR" sz="3700" dirty="0" smtClean="0"/>
              <a:t>Για τη μεταφορά λαδιών και υγρών καυσίμων με </a:t>
            </a:r>
            <a:r>
              <a:rPr lang="el-GR" sz="3700" b="1" dirty="0" smtClean="0">
                <a:solidFill>
                  <a:schemeClr val="accent2">
                    <a:lumMod val="75000"/>
                  </a:schemeClr>
                </a:solidFill>
              </a:rPr>
              <a:t>καφέ</a:t>
            </a:r>
            <a:r>
              <a:rPr lang="el-GR" sz="3700" dirty="0" smtClean="0"/>
              <a:t> </a:t>
            </a:r>
            <a:endParaRPr lang="en-US" sz="3700" dirty="0" smtClean="0"/>
          </a:p>
          <a:p>
            <a:r>
              <a:rPr lang="el-GR" sz="3700" dirty="0" smtClean="0"/>
              <a:t>Για τη μεταφορά οξυγόνου σε υγρή ή αέρια μορφή</a:t>
            </a:r>
            <a:r>
              <a:rPr lang="en-US" sz="3700" dirty="0" smtClean="0"/>
              <a:t> </a:t>
            </a:r>
            <a:r>
              <a:rPr lang="el-GR" sz="3700" dirty="0" smtClean="0"/>
              <a:t>με </a:t>
            </a:r>
            <a:r>
              <a:rPr lang="el-GR" sz="3700" b="1" dirty="0" smtClean="0"/>
              <a:t>λευκό</a:t>
            </a:r>
            <a:endParaRPr lang="en-US" sz="3700" b="1" dirty="0" smtClean="0"/>
          </a:p>
          <a:p>
            <a:r>
              <a:rPr lang="el-GR" sz="3700" dirty="0" smtClean="0"/>
              <a:t>Για τα διάφορα αέρια (εκτός αέρα και οξυγόνου) με </a:t>
            </a:r>
            <a:r>
              <a:rPr lang="el-GR" sz="3700" b="1" dirty="0" smtClean="0">
                <a:solidFill>
                  <a:schemeClr val="accent4">
                    <a:lumMod val="60000"/>
                    <a:lumOff val="40000"/>
                  </a:schemeClr>
                </a:solidFill>
              </a:rPr>
              <a:t>κίτρινο της ώχρας</a:t>
            </a:r>
            <a:endParaRPr lang="en-US" sz="3700" b="1" dirty="0" smtClean="0">
              <a:solidFill>
                <a:schemeClr val="accent4">
                  <a:lumMod val="60000"/>
                  <a:lumOff val="40000"/>
                </a:schemeClr>
              </a:solidFill>
            </a:endParaRPr>
          </a:p>
          <a:p>
            <a:r>
              <a:rPr lang="el-GR" sz="3700" dirty="0" smtClean="0"/>
              <a:t>Για τα οξέα με </a:t>
            </a:r>
            <a:r>
              <a:rPr lang="el-GR" sz="3700" b="1" dirty="0" smtClean="0">
                <a:solidFill>
                  <a:srgbClr val="C00000"/>
                </a:solidFill>
              </a:rPr>
              <a:t>ιώδες</a:t>
            </a:r>
            <a:r>
              <a:rPr lang="el-GR" sz="3700" dirty="0" smtClean="0"/>
              <a:t> </a:t>
            </a:r>
            <a:endParaRPr lang="en-US" sz="3700" dirty="0" smtClean="0"/>
          </a:p>
          <a:p>
            <a:r>
              <a:rPr lang="el-GR" sz="3700" dirty="0" smtClean="0"/>
              <a:t>Και οι βάσεις με μαύρο</a:t>
            </a:r>
            <a:endParaRPr lang="en-US" sz="37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3"/>
            <a:ext cx="11257472" cy="654004"/>
          </a:xfrm>
          <a:solidFill>
            <a:schemeClr val="bg1"/>
          </a:solidFill>
        </p:spPr>
        <p:txBody>
          <a:bodyPr>
            <a:normAutofit/>
          </a:bodyPr>
          <a:lstStyle/>
          <a:p>
            <a:pPr marL="457200" lvl="1" indent="0" algn="ctr">
              <a:buNone/>
            </a:pPr>
            <a:r>
              <a:rPr lang="en-US" sz="3500" b="1" u="sng" dirty="0" smtClean="0"/>
              <a:t>Σήμανση </a:t>
            </a:r>
            <a:r>
              <a:rPr lang="en-US" sz="3500" b="1" u="sng" dirty="0"/>
              <a:t>σωληνώσεων στα </a:t>
            </a:r>
            <a:r>
              <a:rPr lang="en-US" sz="3500" b="1" u="sng" dirty="0" smtClean="0"/>
              <a:t>π</a:t>
            </a:r>
            <a:r>
              <a:rPr lang="en-US" sz="3500" b="1" u="sng" dirty="0" err="1" smtClean="0"/>
              <a:t>λοί</a:t>
            </a:r>
            <a:r>
              <a:rPr lang="en-US" sz="3500" b="1" u="sng" dirty="0" smtClean="0"/>
              <a:t>α</a:t>
            </a:r>
            <a:endParaRPr lang="en-US" sz="3500" b="1" u="sng" dirty="0" smtClean="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2597" y="2016981"/>
            <a:ext cx="10993384" cy="4210638"/>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85000" lnSpcReduction="20000"/>
          </a:bodyPr>
          <a:lstStyle/>
          <a:p>
            <a:pPr marL="457200" lvl="1" indent="0" algn="ctr">
              <a:buNone/>
            </a:pPr>
            <a:r>
              <a:rPr lang="en-US" sz="5000" b="1" u="sng" dirty="0"/>
              <a:t>Μέσα ατομικής </a:t>
            </a:r>
            <a:r>
              <a:rPr lang="en-US" sz="5000" b="1" u="sng" dirty="0" smtClean="0"/>
              <a:t>προστασίας</a:t>
            </a:r>
            <a:endParaRPr lang="en-US" sz="5000" b="1" u="sng" dirty="0"/>
          </a:p>
          <a:p>
            <a:pPr marL="0" indent="0">
              <a:buNone/>
            </a:pPr>
            <a:r>
              <a:rPr lang="el-GR" sz="5000" dirty="0"/>
              <a:t>Ως εξοπλισμός ατομικής προστασίας </a:t>
            </a:r>
            <a:r>
              <a:rPr lang="el-GR" sz="5000" b="1" dirty="0">
                <a:solidFill>
                  <a:srgbClr val="FF0000"/>
                </a:solidFill>
              </a:rPr>
              <a:t>νοείται κάθε εξοπλισμός με τα εξαρτήματά του</a:t>
            </a:r>
            <a:r>
              <a:rPr lang="el-GR" sz="5000" dirty="0"/>
              <a:t>, τον οποίο ο εργαζόμενος πρέπει να φορά ή να φέρει, προκειμένου να προστατεύεται από έναν ή περισσότερους κινδύνους για την ασφάλεια ή την υγεία κατά την εργασία. Η χρήση εξοπλισμού ατομικής </a:t>
            </a:r>
            <a:r>
              <a:rPr lang="el-GR" sz="5000" dirty="0" smtClean="0"/>
              <a:t>προστασίας </a:t>
            </a:r>
            <a:r>
              <a:rPr lang="el-GR" sz="5000" dirty="0"/>
              <a:t>είναι αναγκαία όταν δεν είναι δυνατό να αποφευχθούν οι κίνδυνοι με τεχνικά μέσα ή μεθόδους ή διαδικασίες οργανώσεως της εργασίας</a:t>
            </a:r>
            <a:r>
              <a:rPr lang="el-GR" sz="5000" dirty="0" smtClean="0"/>
              <a:t>.</a:t>
            </a:r>
            <a:endParaRPr lang="en-US" sz="50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70000" lnSpcReduction="20000"/>
          </a:bodyPr>
          <a:lstStyle/>
          <a:p>
            <a:pPr marL="457200" lvl="1" indent="0" algn="ctr">
              <a:buNone/>
            </a:pPr>
            <a:r>
              <a:rPr lang="en-US" sz="5000" b="1" u="sng" dirty="0"/>
              <a:t>Μέσα ατομικής </a:t>
            </a:r>
            <a:r>
              <a:rPr lang="en-US" sz="5000" b="1" u="sng" dirty="0" smtClean="0"/>
              <a:t>προστασίας</a:t>
            </a:r>
            <a:endParaRPr lang="en-US" sz="5000" b="1" u="sng" dirty="0"/>
          </a:p>
          <a:p>
            <a:pPr marL="0" indent="0">
              <a:buNone/>
            </a:pPr>
            <a:r>
              <a:rPr lang="el-GR" sz="5000" dirty="0" smtClean="0"/>
              <a:t>Ο </a:t>
            </a:r>
            <a:r>
              <a:rPr lang="el-GR" sz="5000" dirty="0"/>
              <a:t>εξοπλισμός ατομικής προστασίας πρέπει να συμβάλει στις κοινοτικές διατάξεις όσον αφορά στο σχεδιασμό και στην κατασκευή. Πρέπει να ανταποκρίνεται στις συνθήκες που επικρατούν στο χώρο εργασίας και να είναι κατάλληλος για το χρήστη. Ένα προστατευτικό μέσο που δεν είναι στο κατάλληλο μέγεθος για τον εργαζόμενο, δεν παρέχει προστασία από τον κίνδυνο για τον οποίο </a:t>
            </a:r>
            <a:r>
              <a:rPr lang="el-GR" sz="5000" dirty="0" smtClean="0"/>
              <a:t>σχεδιάστηκε</a:t>
            </a:r>
            <a:r>
              <a:rPr lang="el-GR" sz="5000" dirty="0"/>
              <a:t>. Ο εργοδότης έχει την υποχρέωση να παρέχει τον εξοπλισμό προστασίας και να διασφαλίζει την καλή κατάσταση και λειτουργία του. Επίσης, υποχρεώνεται να παρέχει την κατάλληλη κατάρτιση στον εργαζόμενο για τη χρήση του εξοπλισμού ατομικής προστασίας</a:t>
            </a:r>
            <a:r>
              <a:rPr lang="el-GR" sz="5000" dirty="0" smtClean="0"/>
              <a:t>.</a:t>
            </a:r>
            <a:endParaRPr lang="en-US" sz="50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62500" lnSpcReduction="20000"/>
          </a:bodyPr>
          <a:lstStyle/>
          <a:p>
            <a:pPr marL="457200" lvl="1" indent="0" algn="ctr">
              <a:buNone/>
            </a:pPr>
            <a:r>
              <a:rPr lang="en-US" sz="5000" b="1" u="sng" dirty="0"/>
              <a:t>Μέσα ατομικής </a:t>
            </a:r>
            <a:r>
              <a:rPr lang="en-US" sz="5000" b="1" u="sng" dirty="0" smtClean="0"/>
              <a:t>προστασίας</a:t>
            </a:r>
            <a:endParaRPr lang="en-US" sz="5000" b="1" u="sng" dirty="0"/>
          </a:p>
          <a:p>
            <a:pPr marL="0" indent="0">
              <a:buNone/>
            </a:pPr>
            <a:r>
              <a:rPr lang="el-GR" sz="5000" dirty="0" smtClean="0"/>
              <a:t>Τα </a:t>
            </a:r>
            <a:r>
              <a:rPr lang="el-GR" sz="5000" dirty="0"/>
              <a:t>Μέσα Ατομικής Προστασίας (Μ.Α.Π.) κατηγοριοποιούνται ανάλογα με το μέρος του σώματος που προστατεύουν. Έτσι, διακρίνονται σε μέσα ατομικής προστασίας το αναπνευστικό σύστημα, </a:t>
            </a:r>
            <a:r>
              <a:rPr lang="el-GR" sz="5000" dirty="0" smtClean="0"/>
              <a:t>για</a:t>
            </a:r>
            <a:r>
              <a:rPr lang="en-US" sz="5000" dirty="0" smtClean="0"/>
              <a:t> </a:t>
            </a:r>
            <a:r>
              <a:rPr lang="el-GR" sz="5000" dirty="0" smtClean="0"/>
              <a:t>τα </a:t>
            </a:r>
            <a:r>
              <a:rPr lang="el-GR" sz="5000" dirty="0"/>
              <a:t>μάτια, την ακοή, το κεφάλι, το δέρμα, τα άνω άκρα, τα κάτω άκρα και για ολόκληρο το σώμα. Προϋπόθεση για την αποτελεσματικότητά τους είναι η συμμόρφωσή τους σε αυστηρές τεχνικές </a:t>
            </a:r>
            <a:r>
              <a:rPr lang="el-GR" sz="5000" dirty="0" smtClean="0"/>
              <a:t>προδιαγραφές</a:t>
            </a:r>
            <a:r>
              <a:rPr lang="el-GR" sz="5000" dirty="0"/>
              <a:t>, σύμφωνα με Οδηγίες της Ευρωπαϊκής Ενώσεως</a:t>
            </a:r>
            <a:r>
              <a:rPr lang="el-GR" sz="5000" dirty="0" smtClean="0"/>
              <a:t>.</a:t>
            </a:r>
            <a:endParaRPr lang="en-US" sz="5000" dirty="0"/>
          </a:p>
          <a:p>
            <a:pPr marL="0" indent="0">
              <a:buNone/>
            </a:pPr>
            <a:r>
              <a:rPr lang="el-GR" sz="5000" dirty="0"/>
              <a:t>Οι εργαζόμενοι στα πλοία πρέπει, σύμφωνα με τους ισχύοντες κανονισμούς ασφαλείας, να είναι εφοδιασμένοι με ειδικό προστατευτικό εξοπλισμό και ρουχισμό, για την προστασία τους από </a:t>
            </a:r>
            <a:r>
              <a:rPr lang="el-GR" sz="5000" dirty="0" smtClean="0"/>
              <a:t>ατυχήματα </a:t>
            </a:r>
            <a:r>
              <a:rPr lang="el-GR" sz="5000" dirty="0"/>
              <a:t>που μπορεί να τους προξενήσουν βλάβη στην υγεία ή και θάνατο. Τα Μ.Α.Π. διακρίνονται σε δύο βασικές κατηγορίες: α) προστατευτικός ρουχισμός και β) προστατευτικός εξοπλισμός.</a:t>
            </a:r>
            <a:endParaRPr lang="en-US" sz="5000" dirty="0"/>
          </a:p>
          <a:p>
            <a:pPr marL="0" indent="0">
              <a:buNone/>
            </a:pPr>
            <a:endParaRPr lang="en-US" sz="80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40000" lnSpcReduction="20000"/>
          </a:bodyPr>
          <a:lstStyle/>
          <a:p>
            <a:pPr marL="457200" lvl="1" indent="0" algn="ctr">
              <a:buNone/>
            </a:pPr>
            <a:r>
              <a:rPr lang="en-US" sz="5000" b="1" u="sng" dirty="0"/>
              <a:t>Μέσα ατομικής </a:t>
            </a:r>
            <a:r>
              <a:rPr lang="en-US" sz="5000" b="1" u="sng" dirty="0" smtClean="0"/>
              <a:t>προστασίας</a:t>
            </a:r>
            <a:endParaRPr lang="en-US" sz="5000" b="1" u="sng" dirty="0"/>
          </a:p>
          <a:p>
            <a:pPr marL="0" indent="0">
              <a:buNone/>
            </a:pPr>
            <a:r>
              <a:rPr lang="el-GR" sz="5000" dirty="0"/>
              <a:t>Ως εξοπλισμός ατομικής προστασίας νοείται κάθε εξοπλισμός με τα εξαρτήματά του, τον οποίο ο εργαζόμενος πρέπει να φορά ή να φέρει, προκειμένου να προστατεύεται από έναν ή περισσότερους κινδύνους για την ασφάλεια ή την υγεία κατά την εργασία. Η χρήση εξοπλισμού ατομικής </a:t>
            </a:r>
            <a:r>
              <a:rPr lang="el-GR" sz="5000" dirty="0" smtClean="0"/>
              <a:t>προστασίας </a:t>
            </a:r>
            <a:r>
              <a:rPr lang="el-GR" sz="5000" dirty="0"/>
              <a:t>είναι αναγκαία όταν δεν είναι δυνατό να αποφευχθούν οι κίνδυνοι με τεχνικά μέσα ή μεθόδους ή διαδικασίες οργανώσεως της εργασίας.</a:t>
            </a:r>
            <a:endParaRPr lang="en-US" sz="5000" dirty="0"/>
          </a:p>
          <a:p>
            <a:pPr marL="0" indent="0">
              <a:buNone/>
            </a:pPr>
            <a:r>
              <a:rPr lang="el-GR" sz="5000" dirty="0"/>
              <a:t>Ο εξοπλισμός ατομικής προστασίας πρέπει να συμβάλει στις κοινοτικές διατάξεις όσον αφορά στο σχεδιασμό και στην κατασκευή. Πρέπει να ανταποκρίνεται στις συνθήκες που επικρατούν στο χώρο εργασίας και να είναι κατάλληλος για το χρήστη. Ένα προστατευτικό μέσο που δεν είναι στο κατάλληλο μέγεθος για τον εργαζόμενο, δεν παρέχει προστασία από τον κίνδυνο για τον οποίο </a:t>
            </a:r>
            <a:r>
              <a:rPr lang="el-GR" sz="5000" dirty="0" smtClean="0"/>
              <a:t>σχεδιάστηκε</a:t>
            </a:r>
            <a:r>
              <a:rPr lang="el-GR" sz="5000" dirty="0"/>
              <a:t>. Ο εργοδότης έχει την υποχρέωση να παρέχει τον εξοπλισμό προστασίας και να διασφαλίζει την καλή κατάσταση και λειτουργία του. Επίσης, υποχρεώνεται να παρέχει την κατάλληλη κατάρτιση στον εργαζόμενο για τη χρήση του εξοπλισμού ατομικής προστασίας.</a:t>
            </a:r>
            <a:endParaRPr lang="en-US" sz="5000" dirty="0"/>
          </a:p>
          <a:p>
            <a:pPr marL="0" indent="0">
              <a:buNone/>
            </a:pPr>
            <a:r>
              <a:rPr lang="el-GR" sz="5000" dirty="0"/>
              <a:t>Τα Μέσα Ατομικής Προστασίας (Μ.Α.Π.) κατηγοριοποιούνται ανάλογα με το μέρος του σώματος που προστατεύουν. Έτσι, διακρίνονται σε μέσα ατομικής προστασίας το αναπνευστικό σύστημα, </a:t>
            </a:r>
            <a:r>
              <a:rPr lang="el-GR" sz="5000" dirty="0" smtClean="0"/>
              <a:t>για</a:t>
            </a:r>
            <a:r>
              <a:rPr lang="en-US" sz="5000" dirty="0" smtClean="0"/>
              <a:t> </a:t>
            </a:r>
            <a:r>
              <a:rPr lang="el-GR" sz="5000" dirty="0" smtClean="0"/>
              <a:t>τα </a:t>
            </a:r>
            <a:r>
              <a:rPr lang="el-GR" sz="5000" dirty="0"/>
              <a:t>μάτια, την ακοή, το κεφάλι, το δέρμα, τα άνω άκρα, τα κάτω άκρα και για ολόκληρο το σώμα. Προϋπόθεση για την αποτελεσματικότητά τους είναι η συμμόρφωσή τους σε αυστηρές τεχνικές </a:t>
            </a:r>
            <a:r>
              <a:rPr lang="el-GR" sz="5000" dirty="0" smtClean="0"/>
              <a:t>προδιαγραφές</a:t>
            </a:r>
            <a:r>
              <a:rPr lang="el-GR" sz="5000" dirty="0"/>
              <a:t>, σύμφωνα με Οδηγίες της Ευρωπαϊκής Ενώσεως. Τα μέσα αυτά πρέπει να σημαίνονται με το σήμα της ΕΟΚ1 (</a:t>
            </a:r>
            <a:r>
              <a:rPr lang="en-US" sz="5000" dirty="0"/>
              <a:t>CE</a:t>
            </a:r>
            <a:r>
              <a:rPr lang="el-GR" sz="5000" dirty="0"/>
              <a:t>).</a:t>
            </a:r>
            <a:endParaRPr lang="en-US" sz="5000" dirty="0"/>
          </a:p>
          <a:p>
            <a:pPr marL="0" indent="0">
              <a:buNone/>
            </a:pPr>
            <a:r>
              <a:rPr lang="el-GR" sz="5000" dirty="0"/>
              <a:t>Οι εργαζόμενοι στα πλοία πρέπει, σύμφωνα με τους ισχύοντες κανονισμούς ασφαλείας, να είναι εφοδιασμένοι με ειδικό προστατευτικό εξοπλισμό και ρουχισμό, για την προστασία τους από </a:t>
            </a:r>
            <a:r>
              <a:rPr lang="el-GR" sz="5000" dirty="0" smtClean="0"/>
              <a:t>ατυχήματα </a:t>
            </a:r>
            <a:r>
              <a:rPr lang="el-GR" sz="5000" dirty="0"/>
              <a:t>που μπορεί να τους προξενήσουν βλάβη στην υγεία ή και θάνατο. Τα Μ.Α.Π. διακρίνονται σε δύο βασικές κατηγορίες: α) προστατευτικός ρουχισμός και β) προστατευτικός εξοπλισμός.</a:t>
            </a:r>
            <a:endParaRPr lang="en-US" sz="5000" dirty="0"/>
          </a:p>
          <a:p>
            <a:pPr marL="0" indent="0">
              <a:buNone/>
            </a:pPr>
            <a:endParaRPr lang="en-US" sz="80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2000" b="1" u="sng" dirty="0"/>
              <a:t>Μέσα ατομικής </a:t>
            </a:r>
            <a:r>
              <a:rPr lang="en-US" sz="2000" b="1" u="sng" dirty="0" smtClean="0"/>
              <a:t>προστασίας</a:t>
            </a:r>
            <a:endParaRPr lang="en-US" sz="2000" b="1" u="sng" dirty="0"/>
          </a:p>
          <a:p>
            <a:pPr marL="0" indent="0" algn="ctr">
              <a:buNone/>
            </a:pPr>
            <a:r>
              <a:rPr lang="el-GR" sz="2000" b="1" dirty="0" smtClean="0"/>
              <a:t>     α</a:t>
            </a:r>
            <a:r>
              <a:rPr lang="el-GR" sz="2000" b="1" dirty="0"/>
              <a:t>) </a:t>
            </a:r>
            <a:r>
              <a:rPr lang="el-GR" sz="2000" b="1" u="sng" dirty="0" smtClean="0"/>
              <a:t>Προστατευτικός Ρουχισμός</a:t>
            </a:r>
            <a:endParaRPr lang="en-US" sz="2000" b="1" u="sng" dirty="0"/>
          </a:p>
          <a:p>
            <a:pPr marL="0" indent="0">
              <a:buNone/>
            </a:pPr>
            <a:endParaRPr lang="en-US" sz="16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1246" y="1805097"/>
            <a:ext cx="3413541" cy="241951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2569" y="2572970"/>
            <a:ext cx="3417759" cy="3366881"/>
          </a:xfrm>
          <a:prstGeom prst="rect">
            <a:avLst/>
          </a:prstGeom>
        </p:spPr>
      </p:pic>
      <p:pic>
        <p:nvPicPr>
          <p:cNvPr id="7" name="Picture 6"/>
          <p:cNvPicPr>
            <a:picLocks noChangeAspect="1"/>
          </p:cNvPicPr>
          <p:nvPr/>
        </p:nvPicPr>
        <p:blipFill>
          <a:blip r:embed="rId3"/>
          <a:stretch>
            <a:fillRect/>
          </a:stretch>
        </p:blipFill>
        <p:spPr>
          <a:xfrm>
            <a:off x="8512990" y="2343318"/>
            <a:ext cx="1849719" cy="1468031"/>
          </a:xfrm>
          <a:prstGeom prst="rect">
            <a:avLst/>
          </a:prstGeom>
        </p:spPr>
      </p:pic>
      <p:pic>
        <p:nvPicPr>
          <p:cNvPr id="8" name="Picture 7"/>
          <p:cNvPicPr>
            <a:picLocks noChangeAspect="1"/>
          </p:cNvPicPr>
          <p:nvPr/>
        </p:nvPicPr>
        <p:blipFill>
          <a:blip r:embed="rId4"/>
          <a:stretch>
            <a:fillRect/>
          </a:stretch>
        </p:blipFill>
        <p:spPr>
          <a:xfrm>
            <a:off x="8731306" y="4226304"/>
            <a:ext cx="2063932" cy="1652790"/>
          </a:xfrm>
          <a:prstGeom prst="rect">
            <a:avLst/>
          </a:prstGeom>
        </p:spPr>
      </p:pic>
      <p:pic>
        <p:nvPicPr>
          <p:cNvPr id="9" name="Picture 8"/>
          <p:cNvPicPr>
            <a:picLocks noChangeAspect="1"/>
          </p:cNvPicPr>
          <p:nvPr/>
        </p:nvPicPr>
        <p:blipFill>
          <a:blip r:embed="rId5"/>
          <a:stretch>
            <a:fillRect/>
          </a:stretch>
        </p:blipFill>
        <p:spPr>
          <a:xfrm>
            <a:off x="1071649" y="4557879"/>
            <a:ext cx="2572735" cy="17253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33525" y="581025"/>
            <a:ext cx="9105899" cy="5591175"/>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2000" b="1" u="sng" dirty="0"/>
              <a:t>Μέσα ατομικής </a:t>
            </a:r>
            <a:r>
              <a:rPr lang="en-US" sz="2000" b="1" u="sng" dirty="0" smtClean="0"/>
              <a:t>προστασίας</a:t>
            </a:r>
            <a:endParaRPr lang="en-US" sz="2000" b="1" u="sng" dirty="0"/>
          </a:p>
          <a:p>
            <a:pPr marL="0" indent="0" algn="ctr">
              <a:buNone/>
            </a:pPr>
            <a:r>
              <a:rPr lang="el-GR" sz="2000" b="1" dirty="0" smtClean="0"/>
              <a:t>       β</a:t>
            </a:r>
            <a:r>
              <a:rPr lang="el-GR" sz="2000" b="1" dirty="0"/>
              <a:t>) </a:t>
            </a:r>
            <a:r>
              <a:rPr lang="el-GR" sz="2000" b="1" u="sng" dirty="0" smtClean="0"/>
              <a:t>Προστατευτικός Εξοπλισμός</a:t>
            </a:r>
            <a:endParaRPr lang="en-US" sz="1600" b="1" u="sng" dirty="0"/>
          </a:p>
        </p:txBody>
      </p:sp>
      <p:pic>
        <p:nvPicPr>
          <p:cNvPr id="5" name="Picture 4"/>
          <p:cNvPicPr>
            <a:picLocks noChangeAspect="1"/>
          </p:cNvPicPr>
          <p:nvPr/>
        </p:nvPicPr>
        <p:blipFill>
          <a:blip r:embed="rId1"/>
          <a:stretch>
            <a:fillRect/>
          </a:stretch>
        </p:blipFill>
        <p:spPr>
          <a:xfrm>
            <a:off x="83842" y="3314311"/>
            <a:ext cx="3009900" cy="1514475"/>
          </a:xfrm>
          <a:prstGeom prst="rect">
            <a:avLst/>
          </a:prstGeom>
        </p:spPr>
      </p:pic>
      <p:pic>
        <p:nvPicPr>
          <p:cNvPr id="6" name="Picture 5"/>
          <p:cNvPicPr>
            <a:picLocks noChangeAspect="1"/>
          </p:cNvPicPr>
          <p:nvPr/>
        </p:nvPicPr>
        <p:blipFill>
          <a:blip r:embed="rId2"/>
          <a:stretch>
            <a:fillRect/>
          </a:stretch>
        </p:blipFill>
        <p:spPr>
          <a:xfrm>
            <a:off x="5575844" y="2280493"/>
            <a:ext cx="2800350" cy="1524000"/>
          </a:xfrm>
          <a:prstGeom prst="rect">
            <a:avLst/>
          </a:prstGeom>
        </p:spPr>
      </p:pic>
      <p:pic>
        <p:nvPicPr>
          <p:cNvPr id="7" name="Picture 6"/>
          <p:cNvPicPr>
            <a:picLocks noChangeAspect="1"/>
          </p:cNvPicPr>
          <p:nvPr/>
        </p:nvPicPr>
        <p:blipFill>
          <a:blip r:embed="rId3"/>
          <a:stretch>
            <a:fillRect/>
          </a:stretch>
        </p:blipFill>
        <p:spPr>
          <a:xfrm>
            <a:off x="2846523" y="4257877"/>
            <a:ext cx="2247900" cy="2038350"/>
          </a:xfrm>
          <a:prstGeom prst="rect">
            <a:avLst/>
          </a:prstGeom>
        </p:spPr>
      </p:pic>
      <p:pic>
        <p:nvPicPr>
          <p:cNvPr id="9" name="Picture 8"/>
          <p:cNvPicPr>
            <a:picLocks noChangeAspect="1"/>
          </p:cNvPicPr>
          <p:nvPr/>
        </p:nvPicPr>
        <p:blipFill>
          <a:blip r:embed="rId4"/>
          <a:stretch>
            <a:fillRect/>
          </a:stretch>
        </p:blipFill>
        <p:spPr>
          <a:xfrm>
            <a:off x="9118678" y="3105987"/>
            <a:ext cx="2086878" cy="1931122"/>
          </a:xfrm>
          <a:prstGeom prst="rect">
            <a:avLst/>
          </a:prstGeom>
        </p:spPr>
      </p:pic>
      <p:pic>
        <p:nvPicPr>
          <p:cNvPr id="10" name="Picture 9"/>
          <p:cNvPicPr>
            <a:picLocks noChangeAspect="1"/>
          </p:cNvPicPr>
          <p:nvPr/>
        </p:nvPicPr>
        <p:blipFill>
          <a:blip r:embed="rId5"/>
          <a:stretch>
            <a:fillRect/>
          </a:stretch>
        </p:blipFill>
        <p:spPr>
          <a:xfrm>
            <a:off x="2853659" y="1928423"/>
            <a:ext cx="2143125" cy="2143125"/>
          </a:xfrm>
          <a:prstGeom prst="rect">
            <a:avLst/>
          </a:prstGeom>
        </p:spPr>
      </p:pic>
      <p:pic>
        <p:nvPicPr>
          <p:cNvPr id="11" name="Picture 10"/>
          <p:cNvPicPr>
            <a:picLocks noChangeAspect="1"/>
          </p:cNvPicPr>
          <p:nvPr/>
        </p:nvPicPr>
        <p:blipFill>
          <a:blip r:embed="rId6"/>
          <a:stretch>
            <a:fillRect/>
          </a:stretch>
        </p:blipFill>
        <p:spPr>
          <a:xfrm>
            <a:off x="6155702" y="4071548"/>
            <a:ext cx="2219694" cy="2219694"/>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2000" b="1" u="sng" dirty="0"/>
              <a:t>Μέσα ατομικής </a:t>
            </a:r>
            <a:r>
              <a:rPr lang="en-US" sz="2000" b="1" u="sng" dirty="0" smtClean="0"/>
              <a:t>προστασίας</a:t>
            </a:r>
            <a:endParaRPr lang="en-US" sz="2000" b="1" u="sng" dirty="0"/>
          </a:p>
          <a:p>
            <a:pPr marL="0" indent="0" algn="ctr">
              <a:buNone/>
            </a:pPr>
            <a:r>
              <a:rPr lang="el-GR" sz="2000" b="1" dirty="0" smtClean="0"/>
              <a:t>       β</a:t>
            </a:r>
            <a:r>
              <a:rPr lang="el-GR" sz="2000" b="1" dirty="0"/>
              <a:t>) </a:t>
            </a:r>
            <a:r>
              <a:rPr lang="el-GR" sz="2000" b="1" u="sng" dirty="0" smtClean="0"/>
              <a:t>Προστατευτικός Εξοπλισμός</a:t>
            </a:r>
            <a:endParaRPr lang="en-US" sz="1600" b="1" u="sng" dirty="0"/>
          </a:p>
        </p:txBody>
      </p:sp>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8129" y="2261846"/>
            <a:ext cx="9421540" cy="415348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n-US" sz="2800" b="1" dirty="0">
                <a:solidFill>
                  <a:prstClr val="black"/>
                </a:solidFill>
                <a:latin typeface="Calibri" panose="020F0502020204030204"/>
              </a:rPr>
              <a:t>ΟΡΓΑΝΩΣΗ ΑΣΦΑΛΕΙΑΣ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lvl="1" indent="0" algn="ctr">
              <a:buNone/>
            </a:pPr>
            <a:r>
              <a:rPr lang="en-US" sz="2000" b="1" u="sng" dirty="0"/>
              <a:t>Μέσα ατομικής </a:t>
            </a:r>
            <a:r>
              <a:rPr lang="en-US" sz="2000" b="1" u="sng" dirty="0" smtClean="0"/>
              <a:t>προστασίας</a:t>
            </a:r>
            <a:endParaRPr lang="en-US" sz="2000" b="1" u="sng" dirty="0"/>
          </a:p>
          <a:p>
            <a:pPr marL="0" indent="0" algn="ctr">
              <a:buNone/>
            </a:pPr>
            <a:r>
              <a:rPr lang="el-GR" sz="2000" b="1" dirty="0" smtClean="0"/>
              <a:t>       β</a:t>
            </a:r>
            <a:r>
              <a:rPr lang="el-GR" sz="2000" b="1" dirty="0"/>
              <a:t>) </a:t>
            </a:r>
            <a:r>
              <a:rPr lang="el-GR" sz="2000" b="1" u="sng" dirty="0" smtClean="0"/>
              <a:t>Προστατευτικός Εξοπλισμός</a:t>
            </a:r>
            <a:endParaRPr lang="en-US" sz="1600" b="1" u="sng"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464" y="2793726"/>
            <a:ext cx="3379804" cy="2458006"/>
          </a:xfrm>
          <a:prstGeom prst="rect">
            <a:avLst/>
          </a:prstGeom>
        </p:spPr>
      </p:pic>
      <p:pic>
        <p:nvPicPr>
          <p:cNvPr id="5" name="Picture 4"/>
          <p:cNvPicPr>
            <a:picLocks noChangeAspect="1"/>
          </p:cNvPicPr>
          <p:nvPr/>
        </p:nvPicPr>
        <p:blipFill>
          <a:blip r:embed="rId2"/>
          <a:stretch>
            <a:fillRect/>
          </a:stretch>
        </p:blipFill>
        <p:spPr>
          <a:xfrm>
            <a:off x="4215951" y="2500738"/>
            <a:ext cx="3350102" cy="2814055"/>
          </a:xfrm>
          <a:prstGeom prst="rect">
            <a:avLst/>
          </a:prstGeom>
        </p:spPr>
      </p:pic>
      <p:pic>
        <p:nvPicPr>
          <p:cNvPr id="6" name="Picture 5"/>
          <p:cNvPicPr>
            <a:picLocks noChangeAspect="1"/>
          </p:cNvPicPr>
          <p:nvPr/>
        </p:nvPicPr>
        <p:blipFill>
          <a:blip r:embed="rId3"/>
          <a:stretch>
            <a:fillRect/>
          </a:stretch>
        </p:blipFill>
        <p:spPr>
          <a:xfrm>
            <a:off x="8172955" y="2152481"/>
            <a:ext cx="3342011" cy="3455299"/>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fontScale="90000"/>
          </a:bodyPr>
          <a:lstStyle/>
          <a:p>
            <a:br>
              <a:rPr lang="en-US" sz="6600" b="1" dirty="0" smtClean="0">
                <a:solidFill>
                  <a:srgbClr val="FF0000"/>
                </a:solidFill>
                <a:latin typeface="+mn-lt"/>
              </a:rPr>
            </a:br>
            <a:r>
              <a:rPr lang="el-GR" sz="6600" b="1" dirty="0" smtClean="0">
                <a:solidFill>
                  <a:srgbClr val="FF0000"/>
                </a:solidFill>
                <a:latin typeface="+mn-lt"/>
              </a:rPr>
              <a:t>ΚΕΦΑΛΑΙΟ ΔΕΚΑΤΟ  ΕΒΔΟΜΟ</a:t>
            </a:r>
            <a:br>
              <a:rPr lang="en-US" sz="6600" b="1" dirty="0" smtClean="0">
                <a:latin typeface="+mn-lt"/>
              </a:rPr>
            </a:br>
            <a:br>
              <a:rPr lang="en-US" sz="6600" b="1" dirty="0" smtClean="0">
                <a:latin typeface="+mn-lt"/>
              </a:rPr>
            </a:br>
            <a:r>
              <a:rPr lang="el-GR" sz="8000" b="1" dirty="0">
                <a:latin typeface="+mn-lt"/>
              </a:rPr>
              <a:t>ΤΑΚΤΙΚΑ ΚΑΙ ΕΚΤΑΚΤΑ ΓΥΜΝΑΣΙΑ</a:t>
            </a: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buNone/>
            </a:pPr>
            <a:endParaRPr lang="el-GR" sz="1100" dirty="0" smtClean="0"/>
          </a:p>
          <a:p>
            <a:pPr marL="0" indent="0">
              <a:buNone/>
            </a:pPr>
            <a:r>
              <a:rPr lang="el-GR" sz="6000" dirty="0" smtClean="0"/>
              <a:t>Η </a:t>
            </a:r>
            <a:r>
              <a:rPr lang="el-GR" sz="6000" b="1" dirty="0">
                <a:solidFill>
                  <a:srgbClr val="FF0000"/>
                </a:solidFill>
              </a:rPr>
              <a:t>Δ.Σ. SOLAS </a:t>
            </a:r>
            <a:r>
              <a:rPr lang="el-GR" sz="6000" dirty="0"/>
              <a:t>και η </a:t>
            </a:r>
            <a:r>
              <a:rPr lang="el-GR" sz="6000" b="1" dirty="0">
                <a:solidFill>
                  <a:srgbClr val="FF0000"/>
                </a:solidFill>
              </a:rPr>
              <a:t>εθνική νομοθεσία</a:t>
            </a:r>
            <a:r>
              <a:rPr lang="el-GR" sz="6000" dirty="0"/>
              <a:t>, προκειμένου να επιτευχθούν υψηλά επίπεδα ασφαλείας στα πλοία, προβλέπουν την εκτέλεση γυμνασίων. </a:t>
            </a:r>
            <a:endParaRPr lang="en-US" sz="60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buNone/>
            </a:pPr>
            <a:r>
              <a:rPr lang="el-GR" sz="3200" dirty="0" smtClean="0"/>
              <a:t>Σκοπός </a:t>
            </a:r>
            <a:r>
              <a:rPr lang="el-GR" sz="3200" dirty="0"/>
              <a:t>των γυμνασίων είναι:</a:t>
            </a:r>
            <a:endParaRPr lang="el-GR" sz="3200" dirty="0"/>
          </a:p>
          <a:p>
            <a:pPr marL="0" indent="0">
              <a:buNone/>
            </a:pPr>
            <a:r>
              <a:rPr lang="el-GR" sz="3200" b="1" dirty="0">
                <a:solidFill>
                  <a:srgbClr val="FF0000"/>
                </a:solidFill>
              </a:rPr>
              <a:t>α) </a:t>
            </a:r>
            <a:r>
              <a:rPr lang="el-GR" sz="3200" dirty="0"/>
              <a:t>Η </a:t>
            </a:r>
            <a:r>
              <a:rPr lang="el-GR" sz="3200" dirty="0">
                <a:solidFill>
                  <a:srgbClr val="FF0000"/>
                </a:solidFill>
              </a:rPr>
              <a:t>εκπαίδευση του πληρώματος</a:t>
            </a:r>
            <a:r>
              <a:rPr lang="el-GR" sz="3200" dirty="0"/>
              <a:t>, ώστε να βρίσκεται σε διαρκή ετοιμότητα για να μπορέσει να αντιμετωπίσει τον κίνδυνο.</a:t>
            </a:r>
            <a:endParaRPr lang="el-GR" sz="3200" dirty="0"/>
          </a:p>
          <a:p>
            <a:pPr marL="0" indent="0">
              <a:buNone/>
            </a:pPr>
            <a:r>
              <a:rPr lang="el-GR" sz="3200" b="1" dirty="0">
                <a:solidFill>
                  <a:srgbClr val="FF0000"/>
                </a:solidFill>
              </a:rPr>
              <a:t>β) </a:t>
            </a:r>
            <a:r>
              <a:rPr lang="el-GR" sz="3200" dirty="0"/>
              <a:t>Η γνωστοποίηση σ’ όλους τους επιβάτες του </a:t>
            </a:r>
            <a:r>
              <a:rPr lang="el-GR" sz="3200" dirty="0">
                <a:solidFill>
                  <a:srgbClr val="FF0000"/>
                </a:solidFill>
              </a:rPr>
              <a:t>τρόπου με τον οποίο αναγγέλλεται η εμφάνιση του κάθε κινδύνου</a:t>
            </a:r>
            <a:r>
              <a:rPr lang="el-GR" sz="3200" dirty="0"/>
              <a:t>.</a:t>
            </a:r>
            <a:endParaRPr lang="el-GR" sz="3200" dirty="0"/>
          </a:p>
          <a:p>
            <a:pPr marL="0" indent="0">
              <a:buNone/>
            </a:pPr>
            <a:r>
              <a:rPr lang="el-GR" sz="3200" b="1" dirty="0">
                <a:solidFill>
                  <a:srgbClr val="FF0000"/>
                </a:solidFill>
              </a:rPr>
              <a:t>γ) </a:t>
            </a:r>
            <a:r>
              <a:rPr lang="el-GR" sz="3200" dirty="0"/>
              <a:t>Η ενημέρωση του πληρώματος και των επιβατών για </a:t>
            </a:r>
            <a:r>
              <a:rPr lang="el-GR" sz="3200" dirty="0">
                <a:solidFill>
                  <a:srgbClr val="FF0000"/>
                </a:solidFill>
              </a:rPr>
              <a:t>τους κινδύνους που μπορεί να </a:t>
            </a:r>
            <a:r>
              <a:rPr lang="el-GR" sz="3200" dirty="0" smtClean="0">
                <a:solidFill>
                  <a:srgbClr val="FF0000"/>
                </a:solidFill>
              </a:rPr>
              <a:t>εμφανισθούν </a:t>
            </a:r>
            <a:r>
              <a:rPr lang="el-GR" sz="3200" dirty="0">
                <a:solidFill>
                  <a:srgbClr val="FF0000"/>
                </a:solidFill>
              </a:rPr>
              <a:t>στο πλοίο</a:t>
            </a:r>
            <a:r>
              <a:rPr lang="el-GR" sz="3200" dirty="0"/>
              <a:t>.</a:t>
            </a:r>
            <a:endParaRPr lang="el-GR" sz="3200" dirty="0"/>
          </a:p>
          <a:p>
            <a:pPr marL="0" indent="0">
              <a:buNone/>
            </a:pPr>
            <a:r>
              <a:rPr lang="el-GR" sz="3200" b="1" dirty="0">
                <a:solidFill>
                  <a:srgbClr val="FF0000"/>
                </a:solidFill>
              </a:rPr>
              <a:t>δ) </a:t>
            </a:r>
            <a:r>
              <a:rPr lang="el-GR" sz="3200" dirty="0"/>
              <a:t>Η ενημέρωση των επιβατών για τη σημασία που έχει η </a:t>
            </a:r>
            <a:r>
              <a:rPr lang="el-GR" sz="3200" dirty="0">
                <a:solidFill>
                  <a:srgbClr val="FF0000"/>
                </a:solidFill>
              </a:rPr>
              <a:t>διατήρηση της ψυχραιμίας τους</a:t>
            </a:r>
            <a:r>
              <a:rPr lang="el-GR" sz="3200" dirty="0"/>
              <a:t> σε περίπτωση κινδύνου και για τον </a:t>
            </a:r>
            <a:r>
              <a:rPr lang="el-GR" sz="3200" dirty="0">
                <a:solidFill>
                  <a:srgbClr val="FF0000"/>
                </a:solidFill>
              </a:rPr>
              <a:t>τρόπο ασφαλούς εγκαταλείψεως του πλοίου</a:t>
            </a:r>
            <a:r>
              <a:rPr lang="el-GR" sz="3200" dirty="0"/>
              <a:t>.</a:t>
            </a:r>
            <a:endParaRPr lang="el-GR" sz="3200" dirty="0"/>
          </a:p>
          <a:p>
            <a:pPr marL="0" indent="0">
              <a:buNone/>
            </a:pPr>
            <a:endParaRPr lang="en-US" sz="8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buNone/>
            </a:pPr>
            <a:endParaRPr lang="el-GR" sz="4400" dirty="0" smtClean="0"/>
          </a:p>
          <a:p>
            <a:pPr marL="0" indent="0">
              <a:buNone/>
            </a:pPr>
            <a:r>
              <a:rPr lang="el-GR" sz="4400" dirty="0" smtClean="0"/>
              <a:t>Κάθε </a:t>
            </a:r>
            <a:r>
              <a:rPr lang="el-GR" sz="4400" dirty="0"/>
              <a:t>κίνδυνος που μπορεί να επηρεάσει την ασφάλεια του πλοίου, σημαίνεται με την εκπομπή ηχητικών σημάτων (σήματα συναγερμού ή σήματα αναγγελίας κινδύνου), απ’ τα οποία άλλα </a:t>
            </a:r>
            <a:r>
              <a:rPr lang="el-GR" sz="4400" dirty="0" smtClean="0"/>
              <a:t>καθορίζονται </a:t>
            </a:r>
            <a:r>
              <a:rPr lang="el-GR" sz="4400" dirty="0"/>
              <a:t>με Κανονισμούς και άλλα από τον πλοίαρχο.</a:t>
            </a:r>
            <a:endParaRPr lang="en-US" sz="44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buNone/>
            </a:pPr>
            <a:r>
              <a:rPr lang="el-GR" sz="2400" dirty="0"/>
              <a:t>Τα σήματα που προβλέπονται από τον Κανονισμό Συναγερμού και Γυμνασίων στα εμπορικά πλοία (Π.Δ. </a:t>
            </a:r>
            <a:r>
              <a:rPr lang="el-GR" sz="2400" dirty="0" smtClean="0"/>
              <a:t>363/1984</a:t>
            </a:r>
            <a:r>
              <a:rPr lang="el-GR" sz="2400" dirty="0"/>
              <a:t>) είναι τα ακόλουθα</a:t>
            </a:r>
            <a:r>
              <a:rPr lang="el-GR" sz="2400" dirty="0" smtClean="0"/>
              <a:t>:</a:t>
            </a:r>
            <a:endParaRPr lang="el-GR" sz="2400" dirty="0" smtClean="0"/>
          </a:p>
          <a:p>
            <a:pPr marL="0" indent="0">
              <a:buNone/>
            </a:pPr>
            <a:endParaRPr lang="el-GR" sz="1200" dirty="0" smtClean="0"/>
          </a:p>
          <a:p>
            <a:pPr marL="0" indent="0">
              <a:lnSpc>
                <a:spcPct val="100000"/>
              </a:lnSpc>
              <a:buNone/>
            </a:pPr>
            <a:r>
              <a:rPr lang="el-GR" sz="4800" dirty="0"/>
              <a:t>α) Το γενικό σήμα </a:t>
            </a:r>
            <a:r>
              <a:rPr lang="el-GR" sz="4800" dirty="0" smtClean="0"/>
              <a:t>κινδύνου</a:t>
            </a:r>
            <a:endParaRPr lang="el-GR" sz="4800" dirty="0" smtClean="0"/>
          </a:p>
          <a:p>
            <a:pPr marL="0" indent="0">
              <a:lnSpc>
                <a:spcPct val="100000"/>
              </a:lnSpc>
              <a:buNone/>
            </a:pPr>
            <a:r>
              <a:rPr lang="el-GR" sz="1200" dirty="0" smtClean="0"/>
              <a:t> </a:t>
            </a:r>
            <a:endParaRPr lang="el-GR" sz="1200" dirty="0" smtClean="0"/>
          </a:p>
          <a:p>
            <a:pPr marL="0" indent="0">
              <a:lnSpc>
                <a:spcPct val="100000"/>
              </a:lnSpc>
              <a:buNone/>
            </a:pPr>
            <a:r>
              <a:rPr lang="el-GR" sz="4800" dirty="0"/>
              <a:t>β) Το σήμα </a:t>
            </a:r>
            <a:r>
              <a:rPr lang="el-GR" sz="4800" dirty="0" smtClean="0"/>
              <a:t>πυρκαγιάς</a:t>
            </a:r>
            <a:endParaRPr lang="el-GR" sz="4800" dirty="0" smtClean="0"/>
          </a:p>
          <a:p>
            <a:pPr marL="0" indent="0">
              <a:lnSpc>
                <a:spcPct val="100000"/>
              </a:lnSpc>
              <a:buNone/>
            </a:pPr>
            <a:r>
              <a:rPr lang="el-GR" sz="1200" dirty="0" smtClean="0"/>
              <a:t> </a:t>
            </a:r>
            <a:endParaRPr lang="el-GR" sz="1200" dirty="0" smtClean="0"/>
          </a:p>
          <a:p>
            <a:pPr marL="0" indent="0">
              <a:lnSpc>
                <a:spcPct val="100000"/>
              </a:lnSpc>
              <a:buNone/>
            </a:pPr>
            <a:r>
              <a:rPr lang="el-GR" sz="4800" dirty="0"/>
              <a:t>γ) Το σήμα διαρροής</a:t>
            </a:r>
            <a:endParaRPr lang="en-US" sz="4800"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413991" y="1182888"/>
            <a:ext cx="11257472" cy="5417388"/>
          </a:xfrm>
          <a:solidFill>
            <a:schemeClr val="bg1"/>
          </a:solidFill>
        </p:spPr>
        <p:txBody>
          <a:bodyPr>
            <a:normAutofit/>
          </a:bodyPr>
          <a:lstStyle/>
          <a:p>
            <a:pPr marL="0" indent="0" algn="ctr">
              <a:lnSpc>
                <a:spcPct val="100000"/>
              </a:lnSpc>
              <a:buNone/>
            </a:pPr>
            <a:r>
              <a:rPr lang="el-GR" sz="2400" b="1" dirty="0" smtClean="0">
                <a:solidFill>
                  <a:srgbClr val="FF0000"/>
                </a:solidFill>
              </a:rPr>
              <a:t>α</a:t>
            </a:r>
            <a:r>
              <a:rPr lang="el-GR" sz="2400" b="1" dirty="0">
                <a:solidFill>
                  <a:srgbClr val="FF0000"/>
                </a:solidFill>
              </a:rPr>
              <a:t>) </a:t>
            </a:r>
            <a:r>
              <a:rPr lang="el-GR" sz="2400" b="1" u="sng" dirty="0">
                <a:solidFill>
                  <a:srgbClr val="FF0000"/>
                </a:solidFill>
              </a:rPr>
              <a:t>Το γενικό σήμα </a:t>
            </a:r>
            <a:r>
              <a:rPr lang="el-GR" sz="2400" b="1" u="sng" dirty="0" smtClean="0">
                <a:solidFill>
                  <a:srgbClr val="FF0000"/>
                </a:solidFill>
              </a:rPr>
              <a:t>κινδύνου</a:t>
            </a:r>
            <a:endParaRPr lang="el-GR" sz="2400" b="1" u="sng" dirty="0" smtClean="0">
              <a:solidFill>
                <a:srgbClr val="FF0000"/>
              </a:solidFill>
            </a:endParaRPr>
          </a:p>
          <a:p>
            <a:pPr marL="0" indent="0" algn="ctr">
              <a:lnSpc>
                <a:spcPct val="100000"/>
              </a:lnSpc>
              <a:buNone/>
            </a:pPr>
            <a:endParaRPr lang="el-GR" sz="2400" b="1" u="sng" dirty="0" smtClean="0">
              <a:solidFill>
                <a:srgbClr val="FF0000"/>
              </a:solidFill>
            </a:endParaRPr>
          </a:p>
          <a:p>
            <a:pPr marL="0" indent="0">
              <a:lnSpc>
                <a:spcPct val="100000"/>
              </a:lnSpc>
              <a:buNone/>
            </a:pPr>
            <a:r>
              <a:rPr lang="el-GR" sz="4000" b="1" dirty="0" smtClean="0"/>
              <a:t>Που </a:t>
            </a:r>
            <a:r>
              <a:rPr lang="el-GR" sz="4000" b="1" dirty="0"/>
              <a:t>συνίσταται σε 7 ή περισσότερα διαδοχικά βραχέα σφυρίγματα που ακολουθούνται από ένα μακρό σφύριγμα με τη σφυρίχτρα ή τη σειρήνα του πλοίου</a:t>
            </a:r>
            <a:r>
              <a:rPr lang="el-GR" sz="4000" b="1" dirty="0" smtClean="0"/>
              <a:t>.</a:t>
            </a:r>
            <a:endParaRPr lang="el-GR" sz="4000" b="1" dirty="0" smtClean="0"/>
          </a:p>
          <a:p>
            <a:pPr marL="0" indent="0">
              <a:lnSpc>
                <a:spcPct val="100000"/>
              </a:lnSpc>
              <a:buNone/>
            </a:pPr>
            <a:endParaRPr lang="el-GR" sz="2400" b="1" dirty="0" smtClean="0"/>
          </a:p>
          <a:p>
            <a:pPr marL="0" indent="0">
              <a:lnSpc>
                <a:spcPct val="100000"/>
              </a:lnSpc>
              <a:buNone/>
            </a:pPr>
            <a:r>
              <a:rPr lang="el-GR" sz="1200" dirty="0" smtClean="0"/>
              <a:t> </a:t>
            </a:r>
            <a:endParaRPr lang="el-GR" sz="1200" dirty="0" smtClean="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u="sng" dirty="0">
                <a:solidFill>
                  <a:srgbClr val="FF0000"/>
                </a:solidFill>
              </a:rPr>
              <a:t>α) Το γενικό σήμα κινδύνου</a:t>
            </a:r>
            <a:endParaRPr lang="el-GR" sz="2400" b="1" u="sng" dirty="0">
              <a:solidFill>
                <a:srgbClr val="FF0000"/>
              </a:solidFill>
            </a:endParaRPr>
          </a:p>
          <a:p>
            <a:pPr marL="0" indent="0" algn="ctr">
              <a:lnSpc>
                <a:spcPct val="100000"/>
              </a:lnSpc>
              <a:buNone/>
            </a:pPr>
            <a:endParaRPr lang="el-GR" sz="2400" b="1" u="sng" dirty="0" smtClean="0">
              <a:solidFill>
                <a:srgbClr val="FF0000"/>
              </a:solidFill>
            </a:endParaRPr>
          </a:p>
          <a:p>
            <a:pPr marL="0" indent="0">
              <a:lnSpc>
                <a:spcPct val="100000"/>
              </a:lnSpc>
              <a:buNone/>
            </a:pPr>
            <a:r>
              <a:rPr lang="el-GR" sz="4000" b="1" dirty="0"/>
              <a:t>Πρέπει να τονίσομε ότι η εκπομπή του σήματος αυτού δεν σημαίνει εγκατάλειψη του πλοίου. Η εγκατάλειψη του πλοίου πραγματοποιείται </a:t>
            </a:r>
            <a:r>
              <a:rPr lang="el-GR" sz="4000" b="1" dirty="0">
                <a:solidFill>
                  <a:srgbClr val="FF0000"/>
                </a:solidFill>
              </a:rPr>
              <a:t>μόνο με την εκφώνηση «εγκατάλειψη πλοίου» από τον ίδιο τον πλοίαρχο</a:t>
            </a:r>
            <a:r>
              <a:rPr lang="el-GR" sz="4000" b="1" dirty="0"/>
              <a:t>.</a:t>
            </a:r>
            <a:endParaRPr lang="en-US" sz="40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1050" y="504824"/>
            <a:ext cx="10563225" cy="5934075"/>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dirty="0" smtClean="0">
                <a:solidFill>
                  <a:srgbClr val="FF0000"/>
                </a:solidFill>
              </a:rPr>
              <a:t> β</a:t>
            </a:r>
            <a:r>
              <a:rPr lang="el-GR" sz="2400" b="1" dirty="0">
                <a:solidFill>
                  <a:srgbClr val="FF0000"/>
                </a:solidFill>
              </a:rPr>
              <a:t>) </a:t>
            </a:r>
            <a:r>
              <a:rPr lang="el-GR" sz="2400" b="1" u="sng" dirty="0">
                <a:solidFill>
                  <a:srgbClr val="FF0000"/>
                </a:solidFill>
              </a:rPr>
              <a:t>Το σήμα </a:t>
            </a:r>
            <a:r>
              <a:rPr lang="el-GR" sz="2400" b="1" u="sng" dirty="0" smtClean="0">
                <a:solidFill>
                  <a:srgbClr val="FF0000"/>
                </a:solidFill>
              </a:rPr>
              <a:t>πυρκαγιάς</a:t>
            </a:r>
            <a:endParaRPr lang="el-GR" sz="2400" b="1" u="sng" dirty="0" smtClean="0">
              <a:solidFill>
                <a:srgbClr val="FF0000"/>
              </a:solidFill>
            </a:endParaRPr>
          </a:p>
          <a:p>
            <a:pPr marL="0" indent="0" algn="ctr">
              <a:lnSpc>
                <a:spcPct val="100000"/>
              </a:lnSpc>
              <a:buNone/>
            </a:pPr>
            <a:endParaRPr lang="el-GR" sz="2400" b="1" u="sng" dirty="0" smtClean="0">
              <a:solidFill>
                <a:srgbClr val="FF0000"/>
              </a:solidFill>
            </a:endParaRPr>
          </a:p>
          <a:p>
            <a:pPr marL="0" indent="0">
              <a:lnSpc>
                <a:spcPct val="100000"/>
              </a:lnSpc>
              <a:buNone/>
            </a:pPr>
            <a:r>
              <a:rPr lang="el-GR" sz="4000" b="1" dirty="0" smtClean="0"/>
              <a:t>Που συνίσταται σε ομάδες κωδωνισμών διάρκειας 10 </a:t>
            </a:r>
            <a:r>
              <a:rPr lang="el-GR" sz="4000" b="1" dirty="0" err="1" smtClean="0"/>
              <a:t>sec</a:t>
            </a:r>
            <a:r>
              <a:rPr lang="el-GR" sz="4000" b="1" dirty="0" smtClean="0"/>
              <a:t>. κάθε μία.</a:t>
            </a:r>
            <a:endParaRPr lang="el-GR" sz="4000" b="1" dirty="0" smtClean="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dirty="0" smtClean="0">
                <a:solidFill>
                  <a:srgbClr val="FF0000"/>
                </a:solidFill>
              </a:rPr>
              <a:t>γ</a:t>
            </a:r>
            <a:r>
              <a:rPr lang="el-GR" sz="2400" b="1" dirty="0">
                <a:solidFill>
                  <a:srgbClr val="FF0000"/>
                </a:solidFill>
              </a:rPr>
              <a:t>) </a:t>
            </a:r>
            <a:r>
              <a:rPr lang="el-GR" sz="2400" b="1" u="sng" dirty="0">
                <a:solidFill>
                  <a:srgbClr val="FF0000"/>
                </a:solidFill>
              </a:rPr>
              <a:t>Το σήμα </a:t>
            </a:r>
            <a:r>
              <a:rPr lang="el-GR" sz="2400" b="1" u="sng" dirty="0" smtClean="0">
                <a:solidFill>
                  <a:srgbClr val="FF0000"/>
                </a:solidFill>
              </a:rPr>
              <a:t>διαρροής</a:t>
            </a:r>
            <a:endParaRPr lang="el-GR" sz="2400" b="1" u="sng" dirty="0" smtClean="0">
              <a:solidFill>
                <a:srgbClr val="FF0000"/>
              </a:solidFill>
            </a:endParaRPr>
          </a:p>
          <a:p>
            <a:pPr marL="0" indent="0" algn="ctr">
              <a:lnSpc>
                <a:spcPct val="100000"/>
              </a:lnSpc>
              <a:buNone/>
            </a:pPr>
            <a:endParaRPr lang="el-GR" sz="2400" b="1" u="sng" dirty="0" smtClean="0">
              <a:solidFill>
                <a:srgbClr val="FF0000"/>
              </a:solidFill>
            </a:endParaRPr>
          </a:p>
          <a:p>
            <a:pPr marL="0" indent="0">
              <a:lnSpc>
                <a:spcPct val="100000"/>
              </a:lnSpc>
              <a:buNone/>
            </a:pPr>
            <a:r>
              <a:rPr lang="el-GR" sz="4000" b="1" dirty="0" smtClean="0"/>
              <a:t>Που </a:t>
            </a:r>
            <a:r>
              <a:rPr lang="el-GR" sz="4000" b="1" dirty="0"/>
              <a:t>συνίσταται στην εκπομπή ομάδων με τρία μακριά σφυρίγματα </a:t>
            </a:r>
            <a:endParaRPr lang="en-US" sz="4000" b="1"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endParaRPr lang="el-GR" sz="2400" b="1" u="sng" dirty="0" smtClean="0">
              <a:solidFill>
                <a:srgbClr val="FF0000"/>
              </a:solidFill>
            </a:endParaRPr>
          </a:p>
          <a:p>
            <a:pPr marL="0" indent="0" algn="ctr">
              <a:lnSpc>
                <a:spcPct val="100000"/>
              </a:lnSpc>
              <a:buNone/>
            </a:pPr>
            <a:endParaRPr lang="el-GR" sz="2400" b="1" u="sng" dirty="0" smtClean="0">
              <a:solidFill>
                <a:srgbClr val="FF0000"/>
              </a:solidFill>
            </a:endParaRPr>
          </a:p>
          <a:p>
            <a:pPr marL="0" indent="0">
              <a:lnSpc>
                <a:spcPct val="100000"/>
              </a:lnSpc>
              <a:buNone/>
            </a:pPr>
            <a:r>
              <a:rPr lang="el-GR" b="1" dirty="0"/>
              <a:t>Ο πλοίαρχος κάθε πλοίου είναι υποχρεωμένος να συντάσσει πίνακα συναγερμού, στον οποίο αναγράφει σε στήλες τον αύξοντα αριθμό καταχωρίσεως στον πίνακα, το ονοματεπώνυμο και την ειδικότητα κάθε μέλους του πληρώματος και σε τρεις χωριστές στήλες τα καθήκοντα που ανατίθενται σ’ αυτό κατά την εγκατάλειψη του πλοίου, την πυρκαγιά και τη διαρροή. </a:t>
            </a:r>
            <a:endParaRPr lang="en-US" b="1"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62500" lnSpcReduction="20000"/>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endParaRPr lang="el-GR" sz="2400" b="1" u="sng" dirty="0" smtClean="0">
              <a:solidFill>
                <a:srgbClr val="FF0000"/>
              </a:solidFill>
            </a:endParaRPr>
          </a:p>
          <a:p>
            <a:pPr marL="0" indent="0">
              <a:lnSpc>
                <a:spcPct val="100000"/>
              </a:lnSpc>
              <a:buNone/>
            </a:pPr>
            <a:r>
              <a:rPr lang="el-GR" sz="2400" b="1" dirty="0">
                <a:solidFill>
                  <a:srgbClr val="FF0000"/>
                </a:solidFill>
              </a:rPr>
              <a:t>α) </a:t>
            </a:r>
            <a:r>
              <a:rPr lang="el-GR" sz="2400" b="1" u="sng" dirty="0">
                <a:solidFill>
                  <a:srgbClr val="FF0000"/>
                </a:solidFill>
              </a:rPr>
              <a:t>Ο πίνακας συναγερμού καθορίζει:</a:t>
            </a:r>
            <a:endParaRPr lang="el-GR" sz="2400" b="1" u="sng" dirty="0">
              <a:solidFill>
                <a:srgbClr val="FF0000"/>
              </a:solidFill>
            </a:endParaRPr>
          </a:p>
          <a:p>
            <a:pPr marL="0" indent="0">
              <a:lnSpc>
                <a:spcPct val="100000"/>
              </a:lnSpc>
              <a:spcBef>
                <a:spcPts val="0"/>
              </a:spcBef>
              <a:buNone/>
            </a:pPr>
            <a:r>
              <a:rPr lang="el-GR" sz="2400" b="1" dirty="0" smtClean="0"/>
              <a:t>1) Την </a:t>
            </a:r>
            <a:r>
              <a:rPr lang="el-GR" sz="2400" b="1" dirty="0"/>
              <a:t>επάνδρωση των σωσιβίων λέμβων με ανάλογο αριθμό ανδρών για την ασφαλή </a:t>
            </a:r>
            <a:r>
              <a:rPr lang="el-GR" sz="2400" b="1" dirty="0" smtClean="0"/>
              <a:t>καθαίρεση </a:t>
            </a:r>
            <a:r>
              <a:rPr lang="el-GR" sz="2400" b="1" dirty="0"/>
              <a:t>και κίνησή τους.</a:t>
            </a:r>
            <a:endParaRPr lang="el-GR" sz="2400" b="1" dirty="0"/>
          </a:p>
          <a:p>
            <a:pPr marL="0" indent="0">
              <a:lnSpc>
                <a:spcPct val="100000"/>
              </a:lnSpc>
              <a:spcBef>
                <a:spcPts val="0"/>
              </a:spcBef>
              <a:buNone/>
            </a:pPr>
            <a:r>
              <a:rPr lang="el-GR" sz="2400" b="1" dirty="0" smtClean="0"/>
              <a:t>2) Τον </a:t>
            </a:r>
            <a:r>
              <a:rPr lang="el-GR" sz="2400" b="1" dirty="0"/>
              <a:t>υπεύθυνο της σωσίβιας λέμβου (το χειριστή της μηχανής όταν η λέμβος είναι </a:t>
            </a:r>
            <a:r>
              <a:rPr lang="el-GR" sz="2400" b="1" dirty="0" smtClean="0"/>
              <a:t>μηχανοκίνητη</a:t>
            </a:r>
            <a:r>
              <a:rPr lang="el-GR" sz="2400" b="1" dirty="0"/>
              <a:t>) και τον υπεύθυνο για τη </a:t>
            </a:r>
            <a:r>
              <a:rPr lang="el-GR" sz="2400" b="1" dirty="0" smtClean="0"/>
              <a:t>μεταφορά</a:t>
            </a:r>
            <a:endParaRPr lang="el-GR" sz="2400" b="1" dirty="0" smtClean="0"/>
          </a:p>
          <a:p>
            <a:pPr marL="0" indent="0">
              <a:lnSpc>
                <a:spcPct val="100000"/>
              </a:lnSpc>
              <a:spcBef>
                <a:spcPts val="0"/>
              </a:spcBef>
              <a:buNone/>
            </a:pPr>
            <a:r>
              <a:rPr lang="el-GR" sz="2400" b="1" dirty="0" smtClean="0"/>
              <a:t>     και </a:t>
            </a:r>
            <a:r>
              <a:rPr lang="el-GR" sz="2400" b="1" dirty="0"/>
              <a:t>το χειρισμό της φορητής ραδιοτηλεγραφικής συσκευής.</a:t>
            </a:r>
            <a:endParaRPr lang="el-GR" sz="2400" b="1" dirty="0"/>
          </a:p>
          <a:p>
            <a:pPr marL="0" indent="0">
              <a:lnSpc>
                <a:spcPct val="100000"/>
              </a:lnSpc>
              <a:spcBef>
                <a:spcPts val="0"/>
              </a:spcBef>
              <a:buNone/>
            </a:pPr>
            <a:r>
              <a:rPr lang="el-GR" sz="2400" b="1" dirty="0" smtClean="0"/>
              <a:t>3) Τους </a:t>
            </a:r>
            <a:r>
              <a:rPr lang="el-GR" sz="2400" b="1" dirty="0"/>
              <a:t>χώρους συγκεντρώσεως των επιβατών στα καθοριζόμενα σημεία του πλοίου.</a:t>
            </a:r>
            <a:endParaRPr lang="el-GR" sz="2400" b="1" dirty="0"/>
          </a:p>
          <a:p>
            <a:pPr marL="0" indent="0">
              <a:lnSpc>
                <a:spcPct val="100000"/>
              </a:lnSpc>
              <a:spcBef>
                <a:spcPts val="0"/>
              </a:spcBef>
              <a:buNone/>
            </a:pPr>
            <a:r>
              <a:rPr lang="el-GR" sz="2400" b="1" dirty="0" smtClean="0"/>
              <a:t>4) Τα </a:t>
            </a:r>
            <a:r>
              <a:rPr lang="el-GR" sz="2400" b="1" dirty="0"/>
              <a:t>σήματα συναγερμού και τη σημασία του καθενός για την προετοιμασία των σωσιβίων </a:t>
            </a:r>
            <a:r>
              <a:rPr lang="el-GR" sz="2400" b="1" dirty="0" smtClean="0"/>
              <a:t>λέμβων</a:t>
            </a:r>
            <a:r>
              <a:rPr lang="el-GR" sz="2400" b="1" dirty="0"/>
              <a:t>.</a:t>
            </a:r>
            <a:endParaRPr lang="el-GR" sz="2400" b="1" dirty="0"/>
          </a:p>
          <a:p>
            <a:pPr marL="0" indent="0">
              <a:lnSpc>
                <a:spcPct val="100000"/>
              </a:lnSpc>
              <a:spcBef>
                <a:spcPts val="0"/>
              </a:spcBef>
              <a:buNone/>
            </a:pPr>
            <a:r>
              <a:rPr lang="el-GR" sz="2400" b="1" dirty="0" smtClean="0"/>
              <a:t>5) Τη </a:t>
            </a:r>
            <a:r>
              <a:rPr lang="el-GR" sz="2400" b="1" dirty="0"/>
              <a:t>συγκρότηση της «Ομάδας Αντιμετωπίσεως Κινδύνου</a:t>
            </a:r>
            <a:r>
              <a:rPr lang="el-GR" sz="2400" b="1" dirty="0" smtClean="0"/>
              <a:t>».</a:t>
            </a:r>
            <a:endParaRPr lang="el-GR" sz="2400" b="1" dirty="0" smtClean="0"/>
          </a:p>
          <a:p>
            <a:pPr marL="0" indent="0">
              <a:lnSpc>
                <a:spcPct val="100000"/>
              </a:lnSpc>
              <a:spcBef>
                <a:spcPts val="0"/>
              </a:spcBef>
              <a:buNone/>
            </a:pPr>
            <a:endParaRPr lang="el-GR" sz="2400" b="1" dirty="0"/>
          </a:p>
          <a:p>
            <a:pPr marL="0" indent="0">
              <a:lnSpc>
                <a:spcPct val="100000"/>
              </a:lnSpc>
              <a:buNone/>
            </a:pPr>
            <a:r>
              <a:rPr lang="el-GR" sz="2400" b="1" dirty="0">
                <a:solidFill>
                  <a:srgbClr val="FF0000"/>
                </a:solidFill>
              </a:rPr>
              <a:t>β) </a:t>
            </a:r>
            <a:r>
              <a:rPr lang="el-GR" sz="2400" b="1" u="sng" dirty="0">
                <a:solidFill>
                  <a:srgbClr val="FF0000"/>
                </a:solidFill>
              </a:rPr>
              <a:t>Αναγράφει τα καθήκοντα που ανατίθενται στα μέλη του πληρώματος σε σχέση με:</a:t>
            </a:r>
            <a:endParaRPr lang="el-GR" sz="2400" b="1" u="sng" dirty="0">
              <a:solidFill>
                <a:srgbClr val="FF0000"/>
              </a:solidFill>
            </a:endParaRPr>
          </a:p>
          <a:p>
            <a:pPr marL="91440" indent="-91440">
              <a:lnSpc>
                <a:spcPct val="100000"/>
              </a:lnSpc>
              <a:spcBef>
                <a:spcPts val="0"/>
              </a:spcBef>
              <a:buFont typeface="+mj-lt"/>
              <a:buAutoNum type="arabicParenR"/>
            </a:pPr>
            <a:r>
              <a:rPr lang="el-GR" sz="2400" b="1" dirty="0" smtClean="0"/>
              <a:t> Το </a:t>
            </a:r>
            <a:r>
              <a:rPr lang="el-GR" sz="2400" b="1" dirty="0"/>
              <a:t>κλείσιμο των στεγανών θυρών, βαλβίδων και μηχανισμών κλεισίματος των διαφόρων ανοιγμάτων (π.χ. μπούνια), των </a:t>
            </a:r>
            <a:r>
              <a:rPr lang="el-GR" sz="2400" b="1" dirty="0" smtClean="0"/>
              <a:t>χωνιών</a:t>
            </a:r>
            <a:endParaRPr lang="el-GR" sz="2400" b="1" dirty="0" smtClean="0"/>
          </a:p>
          <a:p>
            <a:pPr marL="0" indent="0">
              <a:lnSpc>
                <a:spcPct val="100000"/>
              </a:lnSpc>
              <a:spcBef>
                <a:spcPts val="0"/>
              </a:spcBef>
              <a:buNone/>
            </a:pPr>
            <a:r>
              <a:rPr lang="el-GR" sz="2400" b="1" dirty="0"/>
              <a:t> </a:t>
            </a:r>
            <a:r>
              <a:rPr lang="el-GR" sz="2400" b="1" dirty="0" smtClean="0"/>
              <a:t>    </a:t>
            </a:r>
            <a:r>
              <a:rPr lang="el-GR" sz="2400" b="1" dirty="0"/>
              <a:t>απορρίψεως στάχτης και των θυρών πυρκαγιάς.</a:t>
            </a:r>
            <a:endParaRPr lang="el-GR" sz="2400" b="1" dirty="0"/>
          </a:p>
          <a:p>
            <a:pPr marL="0" indent="0">
              <a:lnSpc>
                <a:spcPct val="100000"/>
              </a:lnSpc>
              <a:spcBef>
                <a:spcPts val="0"/>
              </a:spcBef>
              <a:buNone/>
            </a:pPr>
            <a:r>
              <a:rPr lang="el-GR" sz="2400" b="1" dirty="0" smtClean="0"/>
              <a:t>2) Τον </a:t>
            </a:r>
            <a:r>
              <a:rPr lang="el-GR" sz="2400" b="1" dirty="0"/>
              <a:t>εξοπλισμό των σωσιβίων λέμβων και των υπολοίπων σωστικών μέσων</a:t>
            </a:r>
            <a:r>
              <a:rPr lang="el-GR" sz="2400" b="1" dirty="0" smtClean="0"/>
              <a:t>.</a:t>
            </a:r>
            <a:endParaRPr lang="el-GR" sz="2400" b="1" dirty="0" smtClean="0"/>
          </a:p>
          <a:p>
            <a:pPr marL="0" indent="0">
              <a:lnSpc>
                <a:spcPct val="100000"/>
              </a:lnSpc>
              <a:spcBef>
                <a:spcPts val="0"/>
              </a:spcBef>
              <a:buNone/>
            </a:pPr>
            <a:r>
              <a:rPr lang="el-GR" sz="2400" b="1" dirty="0" smtClean="0"/>
              <a:t>3) Την </a:t>
            </a:r>
            <a:r>
              <a:rPr lang="el-GR" sz="2400" b="1" dirty="0"/>
              <a:t>καθαίρεση των σωσιβίων λέμβων.</a:t>
            </a:r>
            <a:endParaRPr lang="el-GR" sz="2400" b="1" dirty="0"/>
          </a:p>
          <a:p>
            <a:pPr marL="0" indent="0">
              <a:lnSpc>
                <a:spcPct val="100000"/>
              </a:lnSpc>
              <a:spcBef>
                <a:spcPts val="0"/>
              </a:spcBef>
              <a:buNone/>
            </a:pPr>
            <a:r>
              <a:rPr lang="el-GR" sz="2400" b="1" dirty="0"/>
              <a:t>4) Την κατάσβεση της πυρκαγιάς λαμβανομένων υπόψη των σχεδιαγραμμάτων ελέγχου </a:t>
            </a:r>
            <a:r>
              <a:rPr lang="el-GR" sz="2400" b="1" dirty="0" smtClean="0"/>
              <a:t>πυρκαγιάς </a:t>
            </a:r>
            <a:r>
              <a:rPr lang="el-GR" sz="2400" b="1" dirty="0"/>
              <a:t>του πλοίου</a:t>
            </a:r>
            <a:r>
              <a:rPr lang="el-GR" sz="2400" b="1" dirty="0" smtClean="0"/>
              <a:t>.</a:t>
            </a:r>
            <a:endParaRPr lang="el-GR" sz="2400" b="1" dirty="0" smtClean="0"/>
          </a:p>
          <a:p>
            <a:pPr marL="0" indent="0">
              <a:lnSpc>
                <a:spcPct val="100000"/>
              </a:lnSpc>
              <a:spcBef>
                <a:spcPts val="0"/>
              </a:spcBef>
              <a:buNone/>
            </a:pPr>
            <a:endParaRPr lang="el-GR" sz="2400" b="1" dirty="0"/>
          </a:p>
          <a:p>
            <a:pPr marL="0" indent="-457200">
              <a:lnSpc>
                <a:spcPct val="100000"/>
              </a:lnSpc>
              <a:spcBef>
                <a:spcPts val="600"/>
              </a:spcBef>
              <a:buNone/>
            </a:pPr>
            <a:r>
              <a:rPr lang="el-GR" sz="2400" b="1" dirty="0">
                <a:solidFill>
                  <a:srgbClr val="FF0000"/>
                </a:solidFill>
              </a:rPr>
              <a:t>γ) </a:t>
            </a:r>
            <a:r>
              <a:rPr lang="el-GR" sz="2400" b="1" u="sng" dirty="0">
                <a:solidFill>
                  <a:srgbClr val="FF0000"/>
                </a:solidFill>
              </a:rPr>
              <a:t>Όταν πρόκειται για Ε/Γ αναγράφει επιπρόσθετα και τα διάφορα καθήκοντα που ανατίθενται στα μέλη του προσωπικού </a:t>
            </a:r>
            <a:r>
              <a:rPr lang="el-GR" sz="2400" b="1" u="sng" dirty="0" smtClean="0">
                <a:solidFill>
                  <a:srgbClr val="FF0000"/>
                </a:solidFill>
              </a:rPr>
              <a:t>γενικών</a:t>
            </a:r>
            <a:endParaRPr lang="el-GR" sz="2400" b="1" u="sng" dirty="0" smtClean="0">
              <a:solidFill>
                <a:srgbClr val="FF0000"/>
              </a:solidFill>
            </a:endParaRPr>
          </a:p>
          <a:p>
            <a:pPr marL="0" indent="-457200">
              <a:lnSpc>
                <a:spcPct val="100000"/>
              </a:lnSpc>
              <a:spcBef>
                <a:spcPts val="600"/>
              </a:spcBef>
              <a:buNone/>
            </a:pPr>
            <a:r>
              <a:rPr lang="el-GR" sz="2400" b="1" dirty="0">
                <a:solidFill>
                  <a:srgbClr val="FF0000"/>
                </a:solidFill>
              </a:rPr>
              <a:t> </a:t>
            </a:r>
            <a:r>
              <a:rPr lang="el-GR" sz="2400" b="1" dirty="0" smtClean="0">
                <a:solidFill>
                  <a:srgbClr val="FF0000"/>
                </a:solidFill>
              </a:rPr>
              <a:t>   </a:t>
            </a:r>
            <a:r>
              <a:rPr lang="el-GR" sz="2400" b="1" u="sng" dirty="0" smtClean="0">
                <a:solidFill>
                  <a:srgbClr val="FF0000"/>
                </a:solidFill>
              </a:rPr>
              <a:t>υπηρεσιών</a:t>
            </a:r>
            <a:r>
              <a:rPr lang="el-GR" sz="2400" b="1" u="sng" dirty="0">
                <a:solidFill>
                  <a:srgbClr val="FF0000"/>
                </a:solidFill>
              </a:rPr>
              <a:t>, που αφορούν στους επιβάτες σε περίπτωση ανάγκης. Τα καθήκοντα αυτά αφορούν στην:</a:t>
            </a:r>
            <a:endParaRPr lang="el-GR" sz="2400" b="1" u="sng" dirty="0">
              <a:solidFill>
                <a:srgbClr val="FF0000"/>
              </a:solidFill>
            </a:endParaRPr>
          </a:p>
          <a:p>
            <a:pPr marL="0" indent="-457200">
              <a:lnSpc>
                <a:spcPct val="100000"/>
              </a:lnSpc>
              <a:spcBef>
                <a:spcPts val="0"/>
              </a:spcBef>
              <a:buNone/>
            </a:pPr>
            <a:r>
              <a:rPr lang="el-GR" sz="2400" b="1" dirty="0" smtClean="0"/>
              <a:t>1) Ειδοποίηση </a:t>
            </a:r>
            <a:r>
              <a:rPr lang="el-GR" sz="2400" b="1" dirty="0"/>
              <a:t>επιβατών.</a:t>
            </a:r>
            <a:endParaRPr lang="el-GR" sz="2400" b="1" dirty="0"/>
          </a:p>
          <a:p>
            <a:pPr marL="0" indent="-457200">
              <a:lnSpc>
                <a:spcPct val="100000"/>
              </a:lnSpc>
              <a:spcBef>
                <a:spcPts val="0"/>
              </a:spcBef>
              <a:buNone/>
            </a:pPr>
            <a:r>
              <a:rPr lang="el-GR" sz="2400" b="1" dirty="0" smtClean="0"/>
              <a:t>2) Εξασφάλιση </a:t>
            </a:r>
            <a:r>
              <a:rPr lang="el-GR" sz="2400" b="1" dirty="0"/>
              <a:t>ότι οι επιβάτες είναι κατάλληλα ντυμένοι και έχουν φορέσει με σωστό τρόπο τις σωσίβιες ζώνες τους.</a:t>
            </a:r>
            <a:endParaRPr lang="el-GR" sz="2400" b="1" dirty="0"/>
          </a:p>
          <a:p>
            <a:pPr marL="0" indent="-457200">
              <a:lnSpc>
                <a:spcPct val="100000"/>
              </a:lnSpc>
              <a:spcBef>
                <a:spcPts val="0"/>
              </a:spcBef>
              <a:buNone/>
            </a:pPr>
            <a:r>
              <a:rPr lang="el-GR" sz="2400" b="1" dirty="0" smtClean="0"/>
              <a:t>3) Καθοδήγηση </a:t>
            </a:r>
            <a:r>
              <a:rPr lang="el-GR" sz="2400" b="1" dirty="0"/>
              <a:t>των επιβατών για μετάβασή τους στους καθοριζόμενους χώρους </a:t>
            </a:r>
            <a:r>
              <a:rPr lang="el-GR" sz="2400" b="1" dirty="0" smtClean="0"/>
              <a:t>συγκεντρώσεως</a:t>
            </a:r>
            <a:r>
              <a:rPr lang="el-GR" sz="2400" b="1" dirty="0"/>
              <a:t>, ακολουθώντας τα ενδεικτικά βέλη </a:t>
            </a:r>
            <a:r>
              <a:rPr lang="el-GR" sz="2400" b="1" dirty="0" smtClean="0"/>
              <a:t>και</a:t>
            </a:r>
            <a:endParaRPr lang="el-GR" sz="2400" b="1" dirty="0" smtClean="0"/>
          </a:p>
          <a:p>
            <a:pPr marL="0" indent="-457200">
              <a:lnSpc>
                <a:spcPct val="100000"/>
              </a:lnSpc>
              <a:spcBef>
                <a:spcPts val="0"/>
              </a:spcBef>
              <a:buNone/>
            </a:pPr>
            <a:r>
              <a:rPr lang="el-GR" sz="2400" b="1" dirty="0" smtClean="0"/>
              <a:t>     </a:t>
            </a:r>
            <a:r>
              <a:rPr lang="el-GR" sz="2400" b="1" dirty="0"/>
              <a:t>τις πινακίδες.</a:t>
            </a:r>
            <a:endParaRPr lang="el-GR" sz="2400" b="1" dirty="0"/>
          </a:p>
          <a:p>
            <a:pPr marL="0" indent="-457200">
              <a:lnSpc>
                <a:spcPct val="100000"/>
              </a:lnSpc>
              <a:spcBef>
                <a:spcPts val="0"/>
              </a:spcBef>
              <a:buNone/>
            </a:pPr>
            <a:r>
              <a:rPr lang="el-GR" sz="2400" b="1" dirty="0" smtClean="0"/>
              <a:t>4) Διατήρηση </a:t>
            </a:r>
            <a:r>
              <a:rPr lang="el-GR" sz="2400" b="1" dirty="0"/>
              <a:t>της τάξεως στους διαδρόμους και στις καθόδους και γενικά στον έλεγχο της </a:t>
            </a:r>
            <a:r>
              <a:rPr lang="el-GR" sz="2400" b="1" dirty="0" smtClean="0"/>
              <a:t>κινήσεως </a:t>
            </a:r>
            <a:r>
              <a:rPr lang="el-GR" sz="2400" b="1" dirty="0"/>
              <a:t>των επιβατών.</a:t>
            </a:r>
            <a:endParaRPr lang="el-GR" sz="2400" b="1" dirty="0"/>
          </a:p>
          <a:p>
            <a:pPr marL="0" indent="-457200">
              <a:lnSpc>
                <a:spcPct val="100000"/>
              </a:lnSpc>
              <a:spcBef>
                <a:spcPts val="0"/>
              </a:spcBef>
              <a:buNone/>
            </a:pPr>
            <a:r>
              <a:rPr lang="el-GR" sz="2400" b="1" dirty="0" smtClean="0"/>
              <a:t>5) Εξασφάλιση </a:t>
            </a:r>
            <a:r>
              <a:rPr lang="el-GR" sz="2400" b="1" dirty="0"/>
              <a:t>ότι μεταφέρθηκε επαρκής ποσότητα κλινοσκεπασμάτων στις σωσίβιες λέμβους.</a:t>
            </a:r>
            <a:endParaRPr lang="en-US" b="1"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rgbClr val="FFFF00"/>
          </a:solidFill>
        </p:spPr>
        <p:txBody>
          <a:bodyPr>
            <a:normAutofit/>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endParaRPr lang="el-GR" sz="2400" b="1" u="sng" dirty="0" smtClean="0">
              <a:solidFill>
                <a:srgbClr val="FF0000"/>
              </a:solidFill>
            </a:endParaRPr>
          </a:p>
          <a:p>
            <a:pPr marL="0" indent="0">
              <a:lnSpc>
                <a:spcPct val="100000"/>
              </a:lnSpc>
              <a:buNone/>
            </a:pPr>
            <a:r>
              <a:rPr lang="el-GR" sz="2400" b="1" dirty="0">
                <a:solidFill>
                  <a:srgbClr val="FF0000"/>
                </a:solidFill>
              </a:rPr>
              <a:t>α) </a:t>
            </a:r>
            <a:r>
              <a:rPr lang="el-GR" sz="2400" b="1" u="sng" dirty="0">
                <a:solidFill>
                  <a:srgbClr val="FF0000"/>
                </a:solidFill>
              </a:rPr>
              <a:t>Ο πίνακας συναγερμού καθορίζει:</a:t>
            </a:r>
            <a:endParaRPr lang="el-GR" sz="2400" b="1" u="sng" dirty="0">
              <a:solidFill>
                <a:srgbClr val="FF0000"/>
              </a:solidFill>
            </a:endParaRPr>
          </a:p>
          <a:p>
            <a:pPr marL="0" indent="0">
              <a:lnSpc>
                <a:spcPct val="100000"/>
              </a:lnSpc>
              <a:spcBef>
                <a:spcPts val="0"/>
              </a:spcBef>
              <a:buNone/>
            </a:pPr>
            <a:r>
              <a:rPr lang="el-GR" sz="2400" b="1" dirty="0" smtClean="0"/>
              <a:t>1) Την </a:t>
            </a:r>
            <a:r>
              <a:rPr lang="el-GR" sz="2400" b="1" dirty="0"/>
              <a:t>επάνδρωση των σωσιβίων λέμβων με ανάλογο αριθμό ανδρών για την ασφαλή </a:t>
            </a:r>
            <a:r>
              <a:rPr lang="el-GR" sz="2400" b="1" dirty="0" smtClean="0"/>
              <a:t>καθαίρεση </a:t>
            </a:r>
            <a:r>
              <a:rPr lang="el-GR" sz="2400" b="1" dirty="0"/>
              <a:t>και κίνησή τους.</a:t>
            </a:r>
            <a:endParaRPr lang="el-GR" sz="2400" b="1" dirty="0"/>
          </a:p>
          <a:p>
            <a:pPr marL="0" indent="0">
              <a:lnSpc>
                <a:spcPct val="100000"/>
              </a:lnSpc>
              <a:spcBef>
                <a:spcPts val="0"/>
              </a:spcBef>
              <a:buNone/>
            </a:pPr>
            <a:r>
              <a:rPr lang="el-GR" sz="2400" b="1" dirty="0" smtClean="0"/>
              <a:t>2) Τον </a:t>
            </a:r>
            <a:r>
              <a:rPr lang="el-GR" sz="2400" b="1" dirty="0"/>
              <a:t>υπεύθυνο της σωσίβιας λέμβου (το χειριστή της μηχανής όταν η λέμβος είναι </a:t>
            </a:r>
            <a:r>
              <a:rPr lang="el-GR" sz="2400" b="1" dirty="0" smtClean="0"/>
              <a:t>μηχανοκίνητη</a:t>
            </a:r>
            <a:r>
              <a:rPr lang="el-GR" sz="2400" b="1" dirty="0"/>
              <a:t>) και τον υπεύθυνο για τη </a:t>
            </a:r>
            <a:r>
              <a:rPr lang="el-GR" sz="2400" b="1" dirty="0" smtClean="0"/>
              <a:t>μεταφορά</a:t>
            </a:r>
            <a:endParaRPr lang="el-GR" sz="2400" b="1" dirty="0" smtClean="0"/>
          </a:p>
          <a:p>
            <a:pPr marL="0" indent="0">
              <a:lnSpc>
                <a:spcPct val="100000"/>
              </a:lnSpc>
              <a:spcBef>
                <a:spcPts val="0"/>
              </a:spcBef>
              <a:buNone/>
            </a:pPr>
            <a:r>
              <a:rPr lang="el-GR" sz="2400" b="1" dirty="0" smtClean="0"/>
              <a:t>     και </a:t>
            </a:r>
            <a:r>
              <a:rPr lang="el-GR" sz="2400" b="1" dirty="0"/>
              <a:t>το χειρισμό της φορητής ραδιοτηλεγραφικής συσκευής.</a:t>
            </a:r>
            <a:endParaRPr lang="el-GR" sz="2400" b="1" dirty="0"/>
          </a:p>
          <a:p>
            <a:pPr marL="0" indent="0">
              <a:lnSpc>
                <a:spcPct val="100000"/>
              </a:lnSpc>
              <a:spcBef>
                <a:spcPts val="0"/>
              </a:spcBef>
              <a:buNone/>
            </a:pPr>
            <a:r>
              <a:rPr lang="el-GR" sz="2400" b="1" dirty="0" smtClean="0"/>
              <a:t>3) Τους </a:t>
            </a:r>
            <a:r>
              <a:rPr lang="el-GR" sz="2400" b="1" dirty="0"/>
              <a:t>χώρους συγκεντρώσεως των επιβατών στα καθοριζόμενα σημεία του πλοίου.</a:t>
            </a:r>
            <a:endParaRPr lang="el-GR" sz="2400" b="1" dirty="0"/>
          </a:p>
          <a:p>
            <a:pPr marL="0" indent="0">
              <a:lnSpc>
                <a:spcPct val="100000"/>
              </a:lnSpc>
              <a:spcBef>
                <a:spcPts val="0"/>
              </a:spcBef>
              <a:buNone/>
            </a:pPr>
            <a:r>
              <a:rPr lang="el-GR" sz="2400" b="1" dirty="0" smtClean="0"/>
              <a:t>4) Τα </a:t>
            </a:r>
            <a:r>
              <a:rPr lang="el-GR" sz="2400" b="1" dirty="0"/>
              <a:t>σήματα συναγερμού και τη σημασία του καθενός για την προετοιμασία των σωσιβίων </a:t>
            </a:r>
            <a:r>
              <a:rPr lang="el-GR" sz="2400" b="1" dirty="0" smtClean="0"/>
              <a:t>λέμβων</a:t>
            </a:r>
            <a:r>
              <a:rPr lang="el-GR" sz="2400" b="1" dirty="0"/>
              <a:t>.</a:t>
            </a:r>
            <a:endParaRPr lang="el-GR" sz="2400" b="1" dirty="0"/>
          </a:p>
          <a:p>
            <a:pPr marL="0" indent="0">
              <a:lnSpc>
                <a:spcPct val="100000"/>
              </a:lnSpc>
              <a:spcBef>
                <a:spcPts val="0"/>
              </a:spcBef>
              <a:buNone/>
            </a:pPr>
            <a:r>
              <a:rPr lang="el-GR" sz="2400" b="1" dirty="0" smtClean="0"/>
              <a:t>5) Τη </a:t>
            </a:r>
            <a:r>
              <a:rPr lang="el-GR" sz="2400" b="1" dirty="0"/>
              <a:t>συγκρότηση της «Ομάδας Αντιμετωπίσεως Κινδύνου</a:t>
            </a:r>
            <a:r>
              <a:rPr lang="el-GR" sz="2400" b="1" dirty="0" smtClean="0"/>
              <a:t>».</a:t>
            </a:r>
            <a:endParaRPr lang="el-GR" sz="2400" b="1" dirty="0" smtClean="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rgbClr val="FFFF00"/>
          </a:solidFill>
        </p:spPr>
        <p:txBody>
          <a:bodyPr>
            <a:normAutofit/>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endParaRPr lang="el-GR" sz="2400" b="1" u="sng" dirty="0" smtClean="0">
              <a:solidFill>
                <a:srgbClr val="FF0000"/>
              </a:solidFill>
            </a:endParaRPr>
          </a:p>
          <a:p>
            <a:pPr marL="0" indent="0">
              <a:lnSpc>
                <a:spcPct val="100000"/>
              </a:lnSpc>
              <a:spcBef>
                <a:spcPts val="0"/>
              </a:spcBef>
              <a:buNone/>
            </a:pPr>
            <a:endParaRPr lang="el-GR" sz="2400" b="1" dirty="0" smtClean="0"/>
          </a:p>
          <a:p>
            <a:pPr marL="0" indent="0">
              <a:lnSpc>
                <a:spcPct val="100000"/>
              </a:lnSpc>
              <a:buNone/>
            </a:pPr>
            <a:r>
              <a:rPr lang="el-GR" sz="2400" b="1" dirty="0" smtClean="0">
                <a:solidFill>
                  <a:srgbClr val="FF0000"/>
                </a:solidFill>
              </a:rPr>
              <a:t>β) </a:t>
            </a:r>
            <a:r>
              <a:rPr lang="el-GR" sz="2400" b="1" u="sng" dirty="0" smtClean="0">
                <a:solidFill>
                  <a:srgbClr val="FF0000"/>
                </a:solidFill>
              </a:rPr>
              <a:t>Αναγράφει τα καθήκοντα που ανατίθενται στα μέλη του πληρώματος σε σχέση με:</a:t>
            </a:r>
            <a:endParaRPr lang="el-GR" sz="2400" b="1" u="sng" dirty="0" smtClean="0">
              <a:solidFill>
                <a:srgbClr val="FF0000"/>
              </a:solidFill>
            </a:endParaRPr>
          </a:p>
          <a:p>
            <a:pPr marL="91440" indent="-91440">
              <a:lnSpc>
                <a:spcPct val="100000"/>
              </a:lnSpc>
              <a:spcBef>
                <a:spcPts val="0"/>
              </a:spcBef>
              <a:buFont typeface="+mj-lt"/>
              <a:buAutoNum type="arabicParenR"/>
            </a:pPr>
            <a:r>
              <a:rPr lang="el-GR" sz="2400" b="1" dirty="0" smtClean="0"/>
              <a:t> Το </a:t>
            </a:r>
            <a:r>
              <a:rPr lang="el-GR" sz="2400" b="1" dirty="0"/>
              <a:t>κλείσιμο των στεγανών θυρών, βαλβίδων και μηχανισμών κλεισίματος των διαφόρων ανοιγμάτων (π.χ. μπούνια), των </a:t>
            </a:r>
            <a:r>
              <a:rPr lang="el-GR" sz="2400" b="1" dirty="0" smtClean="0"/>
              <a:t>χωνιών</a:t>
            </a:r>
            <a:endParaRPr lang="el-GR" sz="2400" b="1" dirty="0" smtClean="0"/>
          </a:p>
          <a:p>
            <a:pPr marL="0" indent="0">
              <a:lnSpc>
                <a:spcPct val="100000"/>
              </a:lnSpc>
              <a:spcBef>
                <a:spcPts val="0"/>
              </a:spcBef>
              <a:buNone/>
            </a:pPr>
            <a:r>
              <a:rPr lang="el-GR" sz="2400" b="1" dirty="0"/>
              <a:t> </a:t>
            </a:r>
            <a:r>
              <a:rPr lang="el-GR" sz="2400" b="1" dirty="0" smtClean="0"/>
              <a:t>    </a:t>
            </a:r>
            <a:r>
              <a:rPr lang="el-GR" sz="2400" b="1" dirty="0"/>
              <a:t>απορρίψεως στάχτης και των θυρών πυρκαγιάς.</a:t>
            </a:r>
            <a:endParaRPr lang="el-GR" sz="2400" b="1" dirty="0"/>
          </a:p>
          <a:p>
            <a:pPr marL="0" indent="0">
              <a:lnSpc>
                <a:spcPct val="100000"/>
              </a:lnSpc>
              <a:spcBef>
                <a:spcPts val="0"/>
              </a:spcBef>
              <a:buNone/>
            </a:pPr>
            <a:r>
              <a:rPr lang="el-GR" sz="2400" b="1" dirty="0" smtClean="0"/>
              <a:t>2) Τον </a:t>
            </a:r>
            <a:r>
              <a:rPr lang="el-GR" sz="2400" b="1" dirty="0"/>
              <a:t>εξοπλισμό των σωσιβίων λέμβων και των υπολοίπων σωστικών μέσων</a:t>
            </a:r>
            <a:r>
              <a:rPr lang="el-GR" sz="2400" b="1" dirty="0" smtClean="0"/>
              <a:t>.</a:t>
            </a:r>
            <a:endParaRPr lang="el-GR" sz="2400" b="1" dirty="0" smtClean="0"/>
          </a:p>
          <a:p>
            <a:pPr marL="0" indent="0">
              <a:lnSpc>
                <a:spcPct val="100000"/>
              </a:lnSpc>
              <a:spcBef>
                <a:spcPts val="0"/>
              </a:spcBef>
              <a:buNone/>
            </a:pPr>
            <a:r>
              <a:rPr lang="el-GR" sz="2400" b="1" dirty="0" smtClean="0"/>
              <a:t>3) Την </a:t>
            </a:r>
            <a:r>
              <a:rPr lang="el-GR" sz="2400" b="1" dirty="0"/>
              <a:t>καθαίρεση των σωσιβίων λέμβων.</a:t>
            </a:r>
            <a:endParaRPr lang="el-GR" sz="2400" b="1" dirty="0"/>
          </a:p>
          <a:p>
            <a:pPr marL="0" indent="0">
              <a:lnSpc>
                <a:spcPct val="100000"/>
              </a:lnSpc>
              <a:spcBef>
                <a:spcPts val="0"/>
              </a:spcBef>
              <a:buNone/>
            </a:pPr>
            <a:r>
              <a:rPr lang="el-GR" sz="2400" b="1" dirty="0"/>
              <a:t>4) Την κατάσβεση της πυρκαγιάς λαμβανομένων υπόψη των σχεδιαγραμμάτων ελέγχου </a:t>
            </a:r>
            <a:r>
              <a:rPr lang="el-GR" sz="2400" b="1" dirty="0" smtClean="0"/>
              <a:t>πυρκαγιάς </a:t>
            </a:r>
            <a:r>
              <a:rPr lang="el-GR" sz="2400" b="1" dirty="0"/>
              <a:t>του πλοίου</a:t>
            </a:r>
            <a:r>
              <a:rPr lang="el-GR" sz="2400" b="1" dirty="0" smtClean="0"/>
              <a:t>.</a:t>
            </a:r>
            <a:endParaRPr lang="el-GR" sz="2400" b="1" dirty="0" smtClean="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rgbClr val="FFFF00"/>
          </a:solidFill>
        </p:spPr>
        <p:txBody>
          <a:bodyPr>
            <a:normAutofit lnSpcReduction="10000"/>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endParaRPr lang="el-GR" sz="2400" b="1" dirty="0"/>
          </a:p>
          <a:p>
            <a:pPr marL="0" indent="-457200">
              <a:lnSpc>
                <a:spcPct val="100000"/>
              </a:lnSpc>
              <a:spcBef>
                <a:spcPts val="600"/>
              </a:spcBef>
              <a:buNone/>
            </a:pPr>
            <a:r>
              <a:rPr lang="el-GR" sz="2400" b="1" dirty="0">
                <a:solidFill>
                  <a:srgbClr val="FF0000"/>
                </a:solidFill>
              </a:rPr>
              <a:t>γ) </a:t>
            </a:r>
            <a:r>
              <a:rPr lang="el-GR" sz="2400" b="1" u="sng" dirty="0">
                <a:solidFill>
                  <a:srgbClr val="FF0000"/>
                </a:solidFill>
              </a:rPr>
              <a:t>Όταν πρόκειται για Ε/Γ αναγράφει επιπρόσθετα και τα διάφορα καθήκοντα που ανατίθενται στα μέλη του προσωπικού </a:t>
            </a:r>
            <a:r>
              <a:rPr lang="el-GR" sz="2400" b="1" u="sng" dirty="0" smtClean="0">
                <a:solidFill>
                  <a:srgbClr val="FF0000"/>
                </a:solidFill>
              </a:rPr>
              <a:t>γενικών</a:t>
            </a:r>
            <a:endParaRPr lang="el-GR" sz="2400" b="1" u="sng" dirty="0" smtClean="0">
              <a:solidFill>
                <a:srgbClr val="FF0000"/>
              </a:solidFill>
            </a:endParaRPr>
          </a:p>
          <a:p>
            <a:pPr marL="0" indent="-457200">
              <a:lnSpc>
                <a:spcPct val="100000"/>
              </a:lnSpc>
              <a:spcBef>
                <a:spcPts val="600"/>
              </a:spcBef>
              <a:buNone/>
            </a:pPr>
            <a:r>
              <a:rPr lang="el-GR" sz="2400" b="1" dirty="0">
                <a:solidFill>
                  <a:srgbClr val="FF0000"/>
                </a:solidFill>
              </a:rPr>
              <a:t> </a:t>
            </a:r>
            <a:r>
              <a:rPr lang="el-GR" sz="2400" b="1" dirty="0" smtClean="0">
                <a:solidFill>
                  <a:srgbClr val="FF0000"/>
                </a:solidFill>
              </a:rPr>
              <a:t>   </a:t>
            </a:r>
            <a:r>
              <a:rPr lang="el-GR" sz="2400" b="1" u="sng" dirty="0" smtClean="0">
                <a:solidFill>
                  <a:srgbClr val="FF0000"/>
                </a:solidFill>
              </a:rPr>
              <a:t>υπηρεσιών</a:t>
            </a:r>
            <a:r>
              <a:rPr lang="el-GR" sz="2400" b="1" u="sng" dirty="0">
                <a:solidFill>
                  <a:srgbClr val="FF0000"/>
                </a:solidFill>
              </a:rPr>
              <a:t>, που αφορούν στους επιβάτες σε περίπτωση ανάγκης. Τα καθήκοντα αυτά αφορούν στην:</a:t>
            </a:r>
            <a:endParaRPr lang="el-GR" sz="2400" b="1" u="sng" dirty="0">
              <a:solidFill>
                <a:srgbClr val="FF0000"/>
              </a:solidFill>
            </a:endParaRPr>
          </a:p>
          <a:p>
            <a:pPr marL="0" indent="-457200">
              <a:lnSpc>
                <a:spcPct val="100000"/>
              </a:lnSpc>
              <a:spcBef>
                <a:spcPts val="0"/>
              </a:spcBef>
              <a:buNone/>
            </a:pPr>
            <a:r>
              <a:rPr lang="el-GR" sz="2400" b="1" dirty="0" smtClean="0"/>
              <a:t>1) Ειδοποίηση </a:t>
            </a:r>
            <a:r>
              <a:rPr lang="el-GR" sz="2400" b="1" dirty="0"/>
              <a:t>επιβατών.</a:t>
            </a:r>
            <a:endParaRPr lang="el-GR" sz="2400" b="1" dirty="0"/>
          </a:p>
          <a:p>
            <a:pPr marL="0" indent="-457200">
              <a:lnSpc>
                <a:spcPct val="100000"/>
              </a:lnSpc>
              <a:spcBef>
                <a:spcPts val="0"/>
              </a:spcBef>
              <a:buNone/>
            </a:pPr>
            <a:r>
              <a:rPr lang="el-GR" sz="2400" b="1" dirty="0" smtClean="0"/>
              <a:t>2) Εξασφάλιση </a:t>
            </a:r>
            <a:r>
              <a:rPr lang="el-GR" sz="2400" b="1" dirty="0"/>
              <a:t>ότι οι επιβάτες είναι κατάλληλα ντυμένοι και έχουν φορέσει με σωστό τρόπο τις σωσίβιες ζώνες τους.</a:t>
            </a:r>
            <a:endParaRPr lang="el-GR" sz="2400" b="1" dirty="0"/>
          </a:p>
          <a:p>
            <a:pPr marL="0" indent="-457200">
              <a:lnSpc>
                <a:spcPct val="100000"/>
              </a:lnSpc>
              <a:spcBef>
                <a:spcPts val="0"/>
              </a:spcBef>
              <a:buNone/>
            </a:pPr>
            <a:r>
              <a:rPr lang="el-GR" sz="2400" b="1" dirty="0" smtClean="0"/>
              <a:t>3) Καθοδήγηση </a:t>
            </a:r>
            <a:r>
              <a:rPr lang="el-GR" sz="2400" b="1" dirty="0"/>
              <a:t>των επιβατών για μετάβασή τους στους καθοριζόμενους χώρους </a:t>
            </a:r>
            <a:r>
              <a:rPr lang="el-GR" sz="2400" b="1" dirty="0" smtClean="0"/>
              <a:t>συγκεντρώσεως</a:t>
            </a:r>
            <a:r>
              <a:rPr lang="el-GR" sz="2400" b="1" dirty="0"/>
              <a:t>, ακολουθώντας τα ενδεικτικά βέλη </a:t>
            </a:r>
            <a:r>
              <a:rPr lang="el-GR" sz="2400" b="1" dirty="0" smtClean="0"/>
              <a:t>και</a:t>
            </a:r>
            <a:endParaRPr lang="el-GR" sz="2400" b="1" dirty="0" smtClean="0"/>
          </a:p>
          <a:p>
            <a:pPr marL="0" indent="-457200">
              <a:lnSpc>
                <a:spcPct val="100000"/>
              </a:lnSpc>
              <a:spcBef>
                <a:spcPts val="0"/>
              </a:spcBef>
              <a:buNone/>
            </a:pPr>
            <a:r>
              <a:rPr lang="el-GR" sz="2400" b="1" dirty="0" smtClean="0"/>
              <a:t>     </a:t>
            </a:r>
            <a:r>
              <a:rPr lang="el-GR" sz="2400" b="1" dirty="0"/>
              <a:t>τις </a:t>
            </a:r>
            <a:r>
              <a:rPr lang="el-GR" sz="2400" b="1" dirty="0" smtClean="0"/>
              <a:t>πινακίδες</a:t>
            </a:r>
            <a:r>
              <a:rPr lang="el-GR" sz="2400" b="1" dirty="0"/>
              <a:t>.</a:t>
            </a:r>
            <a:endParaRPr lang="el-GR" sz="2400" b="1" dirty="0"/>
          </a:p>
          <a:p>
            <a:pPr marL="0" indent="-457200">
              <a:lnSpc>
                <a:spcPct val="100000"/>
              </a:lnSpc>
              <a:spcBef>
                <a:spcPts val="0"/>
              </a:spcBef>
              <a:buNone/>
            </a:pPr>
            <a:r>
              <a:rPr lang="el-GR" sz="2400" b="1" dirty="0" smtClean="0"/>
              <a:t>4) Διατήρηση </a:t>
            </a:r>
            <a:r>
              <a:rPr lang="el-GR" sz="2400" b="1" dirty="0"/>
              <a:t>της τάξεως στους διαδρόμους και στις καθόδους και γενικά στον έλεγχο της </a:t>
            </a:r>
            <a:r>
              <a:rPr lang="el-GR" sz="2400" b="1" dirty="0" smtClean="0"/>
              <a:t>κινήσεως </a:t>
            </a:r>
            <a:r>
              <a:rPr lang="el-GR" sz="2400" b="1" dirty="0"/>
              <a:t>των επιβατών.</a:t>
            </a:r>
            <a:endParaRPr lang="el-GR" sz="2400" b="1" dirty="0"/>
          </a:p>
          <a:p>
            <a:pPr marL="0" indent="-457200">
              <a:lnSpc>
                <a:spcPct val="100000"/>
              </a:lnSpc>
              <a:spcBef>
                <a:spcPts val="0"/>
              </a:spcBef>
              <a:buNone/>
            </a:pPr>
            <a:r>
              <a:rPr lang="el-GR" sz="2400" b="1" dirty="0" smtClean="0"/>
              <a:t>5) Εξασφάλιση </a:t>
            </a:r>
            <a:r>
              <a:rPr lang="el-GR" sz="2400" b="1" dirty="0"/>
              <a:t>ότι μεταφέρθηκε επαρκής ποσότητα κλινοσκεπασμάτων στις σωσίβιες λέμβους.</a:t>
            </a:r>
            <a:endParaRPr lang="en-US" b="1"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0" indent="0" algn="ctr">
              <a:lnSpc>
                <a:spcPct val="100000"/>
              </a:lnSpc>
              <a:buNone/>
            </a:pPr>
            <a:r>
              <a:rPr lang="el-GR" sz="2400" b="1" u="sng" dirty="0" smtClean="0">
                <a:solidFill>
                  <a:srgbClr val="FF0000"/>
                </a:solidFill>
              </a:rPr>
              <a:t>Πίνακας συναγερμού </a:t>
            </a:r>
            <a:r>
              <a:rPr lang="el-GR" sz="2400" b="1" u="sng" dirty="0">
                <a:solidFill>
                  <a:srgbClr val="FF0000"/>
                </a:solidFill>
              </a:rPr>
              <a:t>ή διαιρέσεως </a:t>
            </a:r>
            <a:r>
              <a:rPr lang="el-GR" sz="2400" b="1" u="sng" dirty="0" smtClean="0">
                <a:solidFill>
                  <a:srgbClr val="FF0000"/>
                </a:solidFill>
              </a:rPr>
              <a:t>γυμνασίων</a:t>
            </a:r>
            <a:endParaRPr lang="el-GR" sz="2400" b="1" u="sng" dirty="0" smtClean="0">
              <a:solidFill>
                <a:srgbClr val="FF0000"/>
              </a:solidFill>
            </a:endParaRPr>
          </a:p>
          <a:p>
            <a:pPr marL="0" indent="0">
              <a:lnSpc>
                <a:spcPct val="100000"/>
              </a:lnSpc>
              <a:spcBef>
                <a:spcPts val="0"/>
              </a:spcBef>
              <a:buNone/>
            </a:pPr>
            <a:endParaRPr lang="el-GR" sz="2400" b="1" dirty="0" smtClean="0"/>
          </a:p>
          <a:p>
            <a:pPr marL="0" indent="0">
              <a:lnSpc>
                <a:spcPct val="100000"/>
              </a:lnSpc>
              <a:spcBef>
                <a:spcPts val="0"/>
              </a:spcBef>
              <a:buNone/>
            </a:pPr>
            <a:r>
              <a:rPr lang="el-GR" sz="3600" b="1" dirty="0" smtClean="0"/>
              <a:t>Εκτός </a:t>
            </a:r>
            <a:r>
              <a:rPr lang="el-GR" sz="3600" b="1" dirty="0"/>
              <a:t>από τον πίνακα συναγερμού, συντάσσεται για κάθε μέλος του πληρώματος Ατομικό Δελτίο Συναγερμού (καρτέλα), που αναρτάται στην καμπίνα του καθενός. </a:t>
            </a:r>
            <a:endParaRPr lang="el-GR" sz="3600" b="1" dirty="0" smtClean="0"/>
          </a:p>
          <a:p>
            <a:pPr marL="0" indent="0">
              <a:lnSpc>
                <a:spcPct val="100000"/>
              </a:lnSpc>
              <a:spcBef>
                <a:spcPts val="0"/>
              </a:spcBef>
              <a:buNone/>
            </a:pPr>
            <a:r>
              <a:rPr lang="el-GR" sz="3600" b="1" dirty="0" smtClean="0"/>
              <a:t>Στο </a:t>
            </a:r>
            <a:r>
              <a:rPr lang="el-GR" sz="3600" b="1" dirty="0"/>
              <a:t>Δελτίο αναγράφονται τα ατομικά στοιχεία και ειδικά σήματα συναγερμού με τη σημασία τους και τα ανατιθέμενα καθήκοντα.</a:t>
            </a:r>
            <a:endParaRPr lang="en-US" sz="3600" b="1"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70000" lnSpcReduction="20000"/>
          </a:bodyPr>
          <a:lstStyle/>
          <a:p>
            <a:pPr marL="0" indent="0" algn="ctr">
              <a:lnSpc>
                <a:spcPct val="100000"/>
              </a:lnSpc>
              <a:buNone/>
            </a:pPr>
            <a:r>
              <a:rPr lang="el-GR" sz="3300" b="1" u="sng" dirty="0" smtClean="0">
                <a:solidFill>
                  <a:srgbClr val="FF0000"/>
                </a:solidFill>
              </a:rPr>
              <a:t>Γυμνάσια</a:t>
            </a:r>
            <a:endParaRPr lang="el-GR" sz="3300" b="1" u="sng" dirty="0" smtClean="0">
              <a:solidFill>
                <a:srgbClr val="FF0000"/>
              </a:solidFill>
            </a:endParaRPr>
          </a:p>
          <a:p>
            <a:pPr marL="0" indent="0">
              <a:lnSpc>
                <a:spcPct val="100000"/>
              </a:lnSpc>
              <a:buNone/>
            </a:pPr>
            <a:r>
              <a:rPr lang="el-GR" sz="2400" b="1" dirty="0" smtClean="0"/>
              <a:t>Για την καλύτερη εκπαίδευση των πληρωμάτων των ελληνικών πλοίων και την ενημέρωσή τους στα ειδικά καθήκοντα που αναλαμβάνουν σε περίπτωση κινδύνου, ο Κανονισμός προβλέπει την εκτέλεση των εξής γυμνασίων:</a:t>
            </a:r>
            <a:endParaRPr lang="el-GR" sz="2400" b="1" dirty="0" smtClean="0"/>
          </a:p>
          <a:p>
            <a:pPr marL="0" indent="0">
              <a:lnSpc>
                <a:spcPct val="100000"/>
              </a:lnSpc>
              <a:buNone/>
            </a:pPr>
            <a:r>
              <a:rPr lang="el-GR" sz="2400" b="1" dirty="0" smtClean="0"/>
              <a:t>α</a:t>
            </a:r>
            <a:r>
              <a:rPr lang="el-GR" sz="2400" b="1" dirty="0"/>
              <a:t>) Γυμνάσιο συγκεντρώσεως επιβατών.</a:t>
            </a:r>
            <a:endParaRPr lang="el-GR" sz="2400" b="1" dirty="0"/>
          </a:p>
          <a:p>
            <a:pPr marL="0" indent="0">
              <a:lnSpc>
                <a:spcPct val="100000"/>
              </a:lnSpc>
              <a:buNone/>
            </a:pPr>
            <a:r>
              <a:rPr lang="el-GR" sz="2400" b="1" dirty="0"/>
              <a:t>β) Γυμνάσιο καθαιρέσεως σωσιβίων λέμβων για εγκατάλειψη πλοίου. </a:t>
            </a:r>
            <a:endParaRPr lang="el-GR" sz="2400" b="1" dirty="0" smtClean="0"/>
          </a:p>
          <a:p>
            <a:pPr marL="0" indent="0">
              <a:lnSpc>
                <a:spcPct val="100000"/>
              </a:lnSpc>
              <a:buNone/>
            </a:pPr>
            <a:r>
              <a:rPr lang="el-GR" sz="2400" b="1" dirty="0" smtClean="0"/>
              <a:t>γ</a:t>
            </a:r>
            <a:r>
              <a:rPr lang="el-GR" sz="2400" b="1" dirty="0"/>
              <a:t>) Γυμνάσιο κατασβέσεως πυρκαγιάς.</a:t>
            </a:r>
            <a:endParaRPr lang="el-GR" sz="2400" b="1" dirty="0"/>
          </a:p>
          <a:p>
            <a:pPr marL="0" indent="0">
              <a:lnSpc>
                <a:spcPct val="100000"/>
              </a:lnSpc>
              <a:buNone/>
            </a:pPr>
            <a:r>
              <a:rPr lang="el-GR" sz="2400" b="1" dirty="0"/>
              <a:t>δ) Γυμνάσιο αντιμετωπίσεως διαρροής.</a:t>
            </a:r>
            <a:endParaRPr lang="el-GR" sz="2400" b="1" dirty="0"/>
          </a:p>
          <a:p>
            <a:pPr marL="0" indent="0">
              <a:lnSpc>
                <a:spcPct val="100000"/>
              </a:lnSpc>
              <a:buNone/>
            </a:pPr>
            <a:r>
              <a:rPr lang="el-GR" sz="2400" b="1" dirty="0"/>
              <a:t>ε) Γυμνάσιο δοκιμής μηχανισμού κινήσεως πηδαλίου.</a:t>
            </a:r>
            <a:endParaRPr lang="el-GR" sz="2400" b="1" dirty="0"/>
          </a:p>
          <a:p>
            <a:pPr marL="0" indent="0">
              <a:lnSpc>
                <a:spcPct val="100000"/>
              </a:lnSpc>
              <a:buNone/>
            </a:pPr>
            <a:r>
              <a:rPr lang="el-GR" sz="2400" b="1" dirty="0"/>
              <a:t>Κάθε γυμνάσιο χαρακτηρίζεται από την εκπομπή του αντίστοιχου σήματος συναγερμού ως εξής: </a:t>
            </a:r>
            <a:endParaRPr lang="el-GR" sz="2400" b="1" dirty="0" smtClean="0"/>
          </a:p>
          <a:p>
            <a:pPr marL="0" indent="0">
              <a:lnSpc>
                <a:spcPct val="100000"/>
              </a:lnSpc>
              <a:buNone/>
            </a:pPr>
            <a:r>
              <a:rPr lang="el-GR" sz="2400" b="1" dirty="0" smtClean="0"/>
              <a:t>α</a:t>
            </a:r>
            <a:r>
              <a:rPr lang="el-GR" sz="2400" b="1" dirty="0"/>
              <a:t>) Γυμνάσιο συγκεντρώσεως επιβατών και καθαιρέσεως σωσιβίων λέμβων για </a:t>
            </a:r>
            <a:r>
              <a:rPr lang="el-GR" sz="2400" b="1" dirty="0" smtClean="0"/>
              <a:t>εγκατάλειψη πλοίου</a:t>
            </a:r>
            <a:r>
              <a:rPr lang="el-GR" sz="2400" b="1" dirty="0"/>
              <a:t>, με γενικό </a:t>
            </a:r>
            <a:r>
              <a:rPr lang="el-GR" sz="2400" b="1" dirty="0" smtClean="0"/>
              <a:t>σήμα</a:t>
            </a:r>
            <a:endParaRPr lang="el-GR" sz="2400" b="1" dirty="0" smtClean="0"/>
          </a:p>
          <a:p>
            <a:pPr marL="0" indent="0">
              <a:lnSpc>
                <a:spcPct val="100000"/>
              </a:lnSpc>
              <a:buNone/>
            </a:pPr>
            <a:r>
              <a:rPr lang="el-GR" sz="2400" b="1" dirty="0"/>
              <a:t> </a:t>
            </a:r>
            <a:r>
              <a:rPr lang="el-GR" sz="2400" b="1" dirty="0" smtClean="0"/>
              <a:t>    κινδύνου</a:t>
            </a:r>
            <a:r>
              <a:rPr lang="el-GR" sz="2400" b="1" dirty="0"/>
              <a:t>.</a:t>
            </a:r>
            <a:endParaRPr lang="el-GR" sz="2400" b="1" dirty="0"/>
          </a:p>
          <a:p>
            <a:pPr marL="0" indent="0">
              <a:lnSpc>
                <a:spcPct val="100000"/>
              </a:lnSpc>
              <a:buNone/>
            </a:pPr>
            <a:r>
              <a:rPr lang="el-GR" sz="2400" b="1" dirty="0"/>
              <a:t>β) Γυμνάσιο πυρκαγιάς με το σήμα πυρκαγιάς. </a:t>
            </a:r>
            <a:endParaRPr lang="el-GR" sz="2400" b="1" dirty="0" smtClean="0"/>
          </a:p>
          <a:p>
            <a:pPr marL="0" indent="0">
              <a:lnSpc>
                <a:spcPct val="100000"/>
              </a:lnSpc>
              <a:buNone/>
            </a:pPr>
            <a:r>
              <a:rPr lang="el-GR" sz="2400" b="1" dirty="0" smtClean="0"/>
              <a:t>γ</a:t>
            </a:r>
            <a:r>
              <a:rPr lang="el-GR" sz="2400" b="1" dirty="0"/>
              <a:t>) Γυμνάσιο διαρροής με το σήμα διαρροής</a:t>
            </a:r>
            <a:r>
              <a:rPr lang="el-GR" sz="2400" b="1" dirty="0" smtClean="0"/>
              <a:t>.</a:t>
            </a:r>
            <a:endParaRPr lang="el-GR" sz="2400" b="1" dirty="0" smtClean="0"/>
          </a:p>
          <a:p>
            <a:pPr marL="0" indent="0">
              <a:lnSpc>
                <a:spcPct val="100000"/>
              </a:lnSpc>
              <a:buNone/>
            </a:pPr>
            <a:endParaRPr lang="el-GR" sz="2400" b="1" dirty="0"/>
          </a:p>
          <a:p>
            <a:pPr marL="0" indent="0">
              <a:lnSpc>
                <a:spcPct val="100000"/>
              </a:lnSpc>
              <a:buNone/>
            </a:pPr>
            <a:r>
              <a:rPr lang="el-GR" sz="2400" b="1" dirty="0"/>
              <a:t>Το Γυμνάσιο δοκιμών μηχανισμού κινήσεως πηδαλίου δεν αναγγέλλεται με ειδικό σήμα και δεν αφορά στους επιβάτες. Επίσης, στα πλοία γίνεται και το Γυμνάσιο διασώσεως ανθρώπου που έπεσε στη θάλασσα, το οποίο όμως δεν προβλέπεται από τον Κανονισμό.</a:t>
            </a:r>
            <a:endParaRPr lang="el-GR" sz="2400" b="1"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207164"/>
            <a:ext cx="11257472" cy="5417388"/>
          </a:xfrm>
          <a:solidFill>
            <a:schemeClr val="bg1"/>
          </a:solidFill>
        </p:spPr>
        <p:txBody>
          <a:bodyPr>
            <a:normAutofit fontScale="92500" lnSpcReduction="20000"/>
          </a:bodyPr>
          <a:lstStyle/>
          <a:p>
            <a:pPr marL="457200" indent="-457200" algn="ctr">
              <a:lnSpc>
                <a:spcPct val="100000"/>
              </a:lnSpc>
              <a:buAutoNum type="arabicPeriod"/>
            </a:pPr>
            <a:r>
              <a:rPr lang="el-GR" sz="2000" b="1" u="sng" dirty="0" smtClean="0">
                <a:solidFill>
                  <a:srgbClr val="FF0000"/>
                </a:solidFill>
              </a:rPr>
              <a:t>Γυμνάσιο </a:t>
            </a:r>
            <a:r>
              <a:rPr lang="el-GR" sz="2000" b="1" u="sng" dirty="0">
                <a:solidFill>
                  <a:srgbClr val="FF0000"/>
                </a:solidFill>
              </a:rPr>
              <a:t>συγκεντρώσεως </a:t>
            </a:r>
            <a:r>
              <a:rPr lang="el-GR" sz="2000" b="1" u="sng" dirty="0" smtClean="0">
                <a:solidFill>
                  <a:srgbClr val="FF0000"/>
                </a:solidFill>
              </a:rPr>
              <a:t>επιβατών</a:t>
            </a:r>
            <a:endParaRPr lang="en-US" sz="2000" b="1" u="sng" dirty="0" smtClean="0">
              <a:solidFill>
                <a:srgbClr val="FF0000"/>
              </a:solidFill>
            </a:endParaRPr>
          </a:p>
          <a:p>
            <a:pPr marL="0" indent="0">
              <a:buNone/>
            </a:pPr>
            <a:r>
              <a:rPr lang="el-GR" sz="2000" b="1" dirty="0"/>
              <a:t>Όταν πρόκειται να πραγματοποιηθεί Γυμνάσιο συγκεντρώσεως επιβατών, γνωστοποιείται </a:t>
            </a:r>
            <a:r>
              <a:rPr lang="el-GR" sz="2000" b="1" dirty="0" smtClean="0"/>
              <a:t>έγκαιρα </a:t>
            </a:r>
            <a:r>
              <a:rPr lang="el-GR" sz="2000" b="1" dirty="0"/>
              <a:t>στα μέλη του πληρώματος και στους επιβάτες.</a:t>
            </a:r>
            <a:endParaRPr lang="en-US" sz="2000" b="1" dirty="0"/>
          </a:p>
          <a:p>
            <a:pPr marL="0" indent="0">
              <a:buNone/>
            </a:pPr>
            <a:r>
              <a:rPr lang="el-GR" sz="2000" b="1" dirty="0"/>
              <a:t>Η καθοδήγηση των επιβατών στους χώρους συγκεντρώσεως πραγματοποιείται από ειδικά </a:t>
            </a:r>
            <a:r>
              <a:rPr lang="el-GR" sz="2000" b="1" dirty="0" smtClean="0"/>
              <a:t>οριζόμενα </a:t>
            </a:r>
            <a:r>
              <a:rPr lang="el-GR" sz="2000" b="1" dirty="0"/>
              <a:t>από τον πλοίαρχο μέλη του πληρώματος, κατά προτίμηση του κλάδου Γενικών Υπηρεσιών.</a:t>
            </a:r>
            <a:endParaRPr lang="en-US" sz="2000" b="1" dirty="0"/>
          </a:p>
          <a:p>
            <a:pPr marL="0" indent="0">
              <a:buNone/>
            </a:pPr>
            <a:r>
              <a:rPr lang="el-GR" sz="2000" b="1" dirty="0"/>
              <a:t>Ο επικεφαλής αξιωματικός κάθε ομοχειρίας συγκεντρώσεως οφείλει να βεβαιώνεται έγκαιρα ότι καθένα από τα μέλη της γνωρίζει σε ικανοποιητικό βαθμό τα καθήκοντά του, τα οποία συνίστανται κυρίως:</a:t>
            </a:r>
            <a:endParaRPr lang="en-US" sz="2000" b="1" dirty="0"/>
          </a:p>
          <a:p>
            <a:pPr marL="0" indent="0">
              <a:buNone/>
            </a:pPr>
            <a:r>
              <a:rPr lang="el-GR" sz="2000" b="1" dirty="0"/>
              <a:t>α) Στην καθοδήγηση των επιβατών στους τόπους συγκεντρώσεως, στη διατήρηση της τάξεως στις σκάλες, τους διαδρόμους, στις διόδους και γενικά ό,τι είναι σχετικό με την κίνηση των επιβατών.</a:t>
            </a:r>
            <a:endParaRPr lang="en-US" sz="2000" b="1" dirty="0"/>
          </a:p>
          <a:p>
            <a:pPr marL="0" indent="0">
              <a:buNone/>
            </a:pPr>
            <a:r>
              <a:rPr lang="el-GR" sz="2000" b="1" dirty="0"/>
              <a:t>β) Στον έλεγχο ότι όλοι οι επιβάτες του τομέα του συγκεντρώθηκαν στο χώρο που καθορίσθηκε και φορούν σωστά τις σωσίβιες ζώνες τους.</a:t>
            </a:r>
            <a:endParaRPr lang="en-US" sz="2000" b="1" dirty="0"/>
          </a:p>
          <a:p>
            <a:pPr marL="0" indent="0">
              <a:buNone/>
            </a:pPr>
            <a:r>
              <a:rPr lang="el-GR" sz="2000" b="1" dirty="0"/>
              <a:t>γ) Στην ανακοίνωση προς τους επιβάτες των κινδύνων που διατρέχουν από τη μη ακριβή τήρηση των οδηγιών που δίνουν οι υπεύθυνοι του πλοίου.</a:t>
            </a:r>
            <a:endParaRPr lang="en-US" sz="2000" b="1" dirty="0"/>
          </a:p>
          <a:p>
            <a:pPr marL="0" indent="0">
              <a:buNone/>
            </a:pPr>
            <a:r>
              <a:rPr lang="el-GR" sz="2000" b="1" dirty="0"/>
              <a:t>Κατά την εκτέλεση του Γυμνασίου οι αξιωματικοί του πλοίου ενημερώνουν τους επιβάτες για τον τρόπο που πραγματοποιείται η εγκατάλειψη του πλοίου και επισημαίνουν σ’ αυτούς ότι το Γενικό σήμα συναγερμού δεν σημαίνει εγκατάλειψη του πλοίου, αλλά συγκέντρωση αυτών στους </a:t>
            </a:r>
            <a:r>
              <a:rPr lang="el-GR" sz="2000" b="1" dirty="0" smtClean="0"/>
              <a:t>καθοριζόμενους </a:t>
            </a:r>
            <a:r>
              <a:rPr lang="el-GR" sz="2000" b="1" dirty="0"/>
              <a:t>χώρους.</a:t>
            </a:r>
            <a:endParaRPr lang="en-US" sz="2000" b="1" dirty="0"/>
          </a:p>
          <a:p>
            <a:pPr marL="0" indent="0">
              <a:buNone/>
            </a:pPr>
            <a:r>
              <a:rPr lang="el-GR" sz="2000" b="1" dirty="0"/>
              <a:t>Στα επιβατηγά πλοία που εκτελούν διεθνείς πλόες πρέπει να εκτελείται Γυμνάσιο στις πρώτες 24 ώρες μετά τον απόπλου. Στα άλλα επιβατηγά η εκτέλεση γυμνασίου συγκεντρώσεως επιβατών αφήνεται στην κρίση του πλοιάρχου.</a:t>
            </a:r>
            <a:endParaRPr lang="en-US" sz="2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35785" y="793750"/>
            <a:ext cx="9060815" cy="5635625"/>
          </a:xfrm>
          <a:prstGeom prst="rect">
            <a:avLst/>
          </a:prstGeom>
        </p:spPr>
      </p:pic>
      <p:sp>
        <p:nvSpPr>
          <p:cNvPr id="2" name="Text Box 1"/>
          <p:cNvSpPr txBox="1"/>
          <p:nvPr/>
        </p:nvSpPr>
        <p:spPr>
          <a:xfrm>
            <a:off x="3483610" y="227965"/>
            <a:ext cx="4145280" cy="460375"/>
          </a:xfrm>
          <a:prstGeom prst="rect">
            <a:avLst/>
          </a:prstGeom>
          <a:noFill/>
        </p:spPr>
        <p:txBody>
          <a:bodyPr wrap="square" rtlCol="0">
            <a:spAutoFit/>
          </a:bodyPr>
          <a:p>
            <a:endParaRPr lang="en-US" altLang="en-US" sz="2400" b="1"/>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indent="-457200" algn="ctr">
              <a:lnSpc>
                <a:spcPct val="100000"/>
              </a:lnSpc>
              <a:buFont typeface="+mj-lt"/>
              <a:buAutoNum type="arabicPeriod" startAt="2"/>
            </a:pPr>
            <a:r>
              <a:rPr lang="el-GR" sz="2000" b="1" u="sng" dirty="0" smtClean="0">
                <a:solidFill>
                  <a:srgbClr val="FF0000"/>
                </a:solidFill>
              </a:rPr>
              <a:t>Γυμνάσιο </a:t>
            </a:r>
            <a:r>
              <a:rPr lang="el-GR" sz="2000" b="1" u="sng" dirty="0">
                <a:solidFill>
                  <a:srgbClr val="FF0000"/>
                </a:solidFill>
              </a:rPr>
              <a:t>καθαιρέσεως σωσιβίων </a:t>
            </a:r>
            <a:r>
              <a:rPr lang="el-GR" sz="2000" b="1" u="sng" dirty="0" smtClean="0">
                <a:solidFill>
                  <a:srgbClr val="FF0000"/>
                </a:solidFill>
              </a:rPr>
              <a:t>λέμβων</a:t>
            </a:r>
            <a:endParaRPr lang="el-GR" sz="2000" b="1" u="sng" dirty="0" smtClean="0">
              <a:solidFill>
                <a:srgbClr val="FF0000"/>
              </a:solidFill>
            </a:endParaRPr>
          </a:p>
          <a:p>
            <a:pPr marL="0" indent="0">
              <a:buNone/>
            </a:pPr>
            <a:r>
              <a:rPr lang="el-GR" sz="2000" b="1" dirty="0"/>
              <a:t>Όταν διαταχθεί η εκτέλεση Γυμνασίου καθαιρέσεως σωσιβίων λέμβων, τα μέλη του πληρώματος που είναι επιφορτισμένα με ειδικά καθήκοντα σε περίπτωση κινδύνου συγκεντρώνονται αμέσως στη σωσίβια λέμβο, στην οποία έχουν διαιρεθεί, φορώντας τα ατομικά τους σωσίβια. Κατά τη διάρκεια του Γυμνασίου η σωσίβια λέμβος καθαιρείται και κρέμεται στο ύψος του καταστρώματος </a:t>
            </a:r>
            <a:r>
              <a:rPr lang="el-GR" sz="2000" b="1" dirty="0" smtClean="0"/>
              <a:t>επιβιβάσεως</a:t>
            </a:r>
            <a:r>
              <a:rPr lang="el-GR" sz="2000" b="1" dirty="0"/>
              <a:t>. Ελέγχεται ο εξοπλισμός της λέμβου, καθώς και το σύστημα καθαιρέσεως και οι </a:t>
            </a:r>
            <a:r>
              <a:rPr lang="el-GR" sz="2000" b="1" dirty="0" smtClean="0"/>
              <a:t>επωτίδες</a:t>
            </a:r>
            <a:r>
              <a:rPr lang="el-GR" sz="2000" b="1" dirty="0"/>
              <a:t> </a:t>
            </a:r>
            <a:r>
              <a:rPr lang="el-GR" sz="2000" b="1" dirty="0" smtClean="0"/>
              <a:t>αυτών </a:t>
            </a:r>
            <a:r>
              <a:rPr lang="el-GR" sz="2000" b="1" dirty="0"/>
              <a:t>ως προς την καλή τους κατάσταση και ετοιμότητά τους. Το Γυμνάσιο πρέπει να εκτελείται εκ περιτροπής σε όλες τις σωσίβιες λέμβους και τουλάχιστον μία φορά κάθε τέσσερεις μήνες πρέπει οι λέμβοι να καθαιρούνται μέχρι τη θάλασσα. Κατά την εκτέλεση του Γυμνασίου ελέγχονται τα κυκλικά σωσίβια, τα ατομικά σωσίβια, η ορμιδοβόλος συσκευή και οι πλευστικές συσκευές. Το Γυμνάσιο καθαιρέσεως σωσιβίων λέμβων πρέπει να εκτελείται στα επιβατηγά πλοία μία φορά την εβδομάδα, ενώ στα φορτηγά πλοία μία φορά το μήνα</a:t>
            </a:r>
            <a:r>
              <a:rPr lang="el-GR" sz="2000" b="1" dirty="0" smtClean="0"/>
              <a:t>.</a:t>
            </a:r>
            <a:endParaRPr lang="en-US" sz="2000" b="1"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indent="-457200" algn="ctr">
              <a:lnSpc>
                <a:spcPct val="100000"/>
              </a:lnSpc>
              <a:buFont typeface="+mj-lt"/>
              <a:buAutoNum type="arabicPeriod" startAt="3"/>
            </a:pPr>
            <a:r>
              <a:rPr lang="el-GR" sz="2000" b="1" u="sng" dirty="0" smtClean="0">
                <a:solidFill>
                  <a:srgbClr val="FF0000"/>
                </a:solidFill>
              </a:rPr>
              <a:t>Γυμνάσιο </a:t>
            </a:r>
            <a:r>
              <a:rPr lang="el-GR" sz="2000" b="1" u="sng" dirty="0">
                <a:solidFill>
                  <a:srgbClr val="FF0000"/>
                </a:solidFill>
              </a:rPr>
              <a:t>κατασβέσεως </a:t>
            </a:r>
            <a:r>
              <a:rPr lang="el-GR" sz="2000" b="1" u="sng" dirty="0" smtClean="0">
                <a:solidFill>
                  <a:srgbClr val="FF0000"/>
                </a:solidFill>
              </a:rPr>
              <a:t>πυρκαγιάς</a:t>
            </a:r>
            <a:endParaRPr lang="en-US" sz="2000" b="1" u="sng" dirty="0">
              <a:solidFill>
                <a:srgbClr val="FF0000"/>
              </a:solidFill>
            </a:endParaRPr>
          </a:p>
          <a:p>
            <a:pPr marL="0" indent="0">
              <a:lnSpc>
                <a:spcPct val="100000"/>
              </a:lnSpc>
              <a:buNone/>
            </a:pPr>
            <a:r>
              <a:rPr lang="el-GR" sz="2000" b="1" dirty="0" smtClean="0"/>
              <a:t>Όταν </a:t>
            </a:r>
            <a:r>
              <a:rPr lang="el-GR" sz="2000" b="1" dirty="0"/>
              <a:t>πρόκειται να εκτελεσθεί Γυμνάσιο κατασβέσεως πυρκαγιάς καθορίζεται ένας χώρος του πλοίου όπου υποτίθεται ότι ξέσπασε πυρκαγιά. Συνήθως ο χώρος αυτός είναι είτε το μηχανοστάσιο, είτε το λεβητοστάσιο ή το μαγειρείο ή τα κύτη φορτίου ή οι δεξαμενές υγρού φορτίου ή ο χώρος </a:t>
            </a:r>
            <a:r>
              <a:rPr lang="el-GR" sz="2000" b="1" dirty="0" smtClean="0"/>
              <a:t>ενδιαιτήσεως </a:t>
            </a:r>
            <a:r>
              <a:rPr lang="el-GR" sz="2000" b="1" dirty="0"/>
              <a:t>πληρώματος ή επιβατών. Μόλις δοθεί το σήμα πυρκαγιάς, τα μέλη του πληρώματος που έχουν καθήκοντα κατασβέσεως πυρκαγιάς συγκεντρώνονται στις καθορισμένες θέσεις. Τα μέλη του πληρώματος που έχουν καθήκοντα πυροσβέστη φορούν τη σχετική ενδυμασία. Κατά την εκτέλεση του Γυμνασίου τα μέλη του πληρώματος εκπαιδεύονται στη χρήση του κατάλληλου τύπου </a:t>
            </a:r>
            <a:r>
              <a:rPr lang="el-GR" sz="2000" b="1" dirty="0" smtClean="0"/>
              <a:t>κατασβέσεως</a:t>
            </a:r>
            <a:r>
              <a:rPr lang="el-GR" sz="2000" b="1" dirty="0"/>
              <a:t>, ανάλογα με την κατηγορία της πυρκαγιάς και στο κλείσιμο των διαφόρων ανοιγμάτων του πλοίου (θυρίδων, θυρών, </a:t>
            </a:r>
            <a:r>
              <a:rPr lang="el-GR" sz="2000" b="1" dirty="0" err="1"/>
              <a:t>αναφωτίδων</a:t>
            </a:r>
            <a:r>
              <a:rPr lang="el-GR" sz="2000" b="1" dirty="0"/>
              <a:t> κ.λπ.), ώστε να απομονώνουν το χώρο της πυρκαγιάς από το υπόλοιπο πλοίο. Επίσης, ελέγχονται τα μόνιμα συστήματα κατασβέσεως πυρκαγιάς, τα συστήματα ανιχνεύσεως πυρκαγιάς, οι φορητοί πυροσβεστήρες κ.λπ.. Το Γυμνάσιο πυρκαγιάς πρέπει να </a:t>
            </a:r>
            <a:r>
              <a:rPr lang="el-GR" sz="2000" b="1" dirty="0" smtClean="0"/>
              <a:t>πραγματοποιείται </a:t>
            </a:r>
            <a:r>
              <a:rPr lang="el-GR" sz="2000" b="1" dirty="0"/>
              <a:t>στα επιβατηγά πλοία κάθε εβδομάδα και στα φορτηγά πλοία κάθε μήνα.</a:t>
            </a:r>
            <a:endParaRPr lang="en-US" sz="2000" b="1" dirty="0"/>
          </a:p>
          <a:p>
            <a:pPr marL="0" indent="0">
              <a:lnSpc>
                <a:spcPct val="100000"/>
              </a:lnSpc>
              <a:buNone/>
            </a:pPr>
            <a:endParaRPr lang="en-US" sz="2000" b="1" u="sng" dirty="0" smtClean="0">
              <a:solidFill>
                <a:srgbClr val="FF000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742950" indent="-742950" algn="ctr">
              <a:lnSpc>
                <a:spcPct val="100000"/>
              </a:lnSpc>
              <a:buFont typeface="+mj-lt"/>
              <a:buAutoNum type="arabicPeriod" startAt="4"/>
            </a:pPr>
            <a:r>
              <a:rPr lang="el-GR" sz="2000" b="1" u="sng" dirty="0" smtClean="0">
                <a:solidFill>
                  <a:srgbClr val="FF0000"/>
                </a:solidFill>
              </a:rPr>
              <a:t>Γυμνάσιο </a:t>
            </a:r>
            <a:r>
              <a:rPr lang="el-GR" sz="2000" b="1" u="sng" dirty="0">
                <a:solidFill>
                  <a:srgbClr val="FF0000"/>
                </a:solidFill>
              </a:rPr>
              <a:t>αντιμετωπίσεως </a:t>
            </a:r>
            <a:r>
              <a:rPr lang="el-GR" sz="2000" b="1" u="sng" dirty="0" smtClean="0">
                <a:solidFill>
                  <a:srgbClr val="FF0000"/>
                </a:solidFill>
              </a:rPr>
              <a:t>διαρροής</a:t>
            </a:r>
            <a:endParaRPr lang="el-GR" sz="2000" b="1" u="sng" dirty="0" smtClean="0">
              <a:solidFill>
                <a:srgbClr val="FF0000"/>
              </a:solidFill>
            </a:endParaRPr>
          </a:p>
          <a:p>
            <a:pPr marL="0" indent="0" algn="ctr">
              <a:lnSpc>
                <a:spcPct val="100000"/>
              </a:lnSpc>
              <a:buNone/>
            </a:pPr>
            <a:endParaRPr lang="el-GR" sz="2000" b="1" u="sng" dirty="0" smtClean="0">
              <a:solidFill>
                <a:srgbClr val="FF0000"/>
              </a:solidFill>
            </a:endParaRPr>
          </a:p>
          <a:p>
            <a:pPr marL="0" indent="0">
              <a:buNone/>
            </a:pPr>
            <a:r>
              <a:rPr lang="el-GR" sz="2000" b="1" dirty="0"/>
              <a:t>Όταν αναγγελθεί η εκτέλεση Γυμνασίου διαρροής, ορίζεται το διαμέρισμα του πλοίου στο οποίο υποτίθεται ότι έχει συμβεί διαρροή. Κατά τη διάρκεια αυτού ελέγχονται οι στεγανές πόρτες, οι </a:t>
            </a:r>
            <a:r>
              <a:rPr lang="el-GR" sz="2000" b="1" dirty="0" err="1" smtClean="0"/>
              <a:t>παραφωτίδες</a:t>
            </a:r>
            <a:r>
              <a:rPr lang="el-GR" sz="2000" b="1" dirty="0"/>
              <a:t>, τα επιστόμια και όλα τα ανοίγματα του πλοίου. Επίσης, δοκιμάζεται η λειτουργία της αντλίας </a:t>
            </a:r>
            <a:r>
              <a:rPr lang="el-GR" sz="2000" b="1" dirty="0" err="1"/>
              <a:t>απαντλήσεως</a:t>
            </a:r>
            <a:r>
              <a:rPr lang="el-GR" sz="2000" b="1" dirty="0"/>
              <a:t> των κυτών. Στα επιβατηγά πλοία το Γυμνάσιο πρέπει να εκτελείται μία φορά την εβδομάδα και στα φορτηγά μία φορά το μήνα.</a:t>
            </a:r>
            <a:endParaRPr lang="en-US" sz="2000" b="1"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2800" b="1" dirty="0">
                <a:solidFill>
                  <a:prstClr val="black"/>
                </a:solidFill>
                <a:latin typeface="Calibri" panose="020F0502020204030204"/>
              </a:rPr>
              <a:t>ΤΑΚΤΙΚΑ ΚΑΙ ΕΚΤΑΚΤΑ ΓΥΜΝΑΣΙΑ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a:bodyPr>
          <a:lstStyle/>
          <a:p>
            <a:pPr marL="457200" indent="-457200" algn="ctr">
              <a:lnSpc>
                <a:spcPct val="100000"/>
              </a:lnSpc>
              <a:buFont typeface="+mj-lt"/>
              <a:buAutoNum type="arabicPeriod" startAt="5"/>
            </a:pPr>
            <a:r>
              <a:rPr lang="el-GR" sz="2400" b="1" u="sng" dirty="0" smtClean="0">
                <a:solidFill>
                  <a:srgbClr val="FF0000"/>
                </a:solidFill>
              </a:rPr>
              <a:t>Γυμνάσιο </a:t>
            </a:r>
            <a:r>
              <a:rPr lang="el-GR" sz="2400" b="1" u="sng" dirty="0">
                <a:solidFill>
                  <a:srgbClr val="FF0000"/>
                </a:solidFill>
              </a:rPr>
              <a:t>δοκιμής μηχανισμού κινήσεως </a:t>
            </a:r>
            <a:r>
              <a:rPr lang="el-GR" sz="2400" b="1" u="sng" dirty="0" smtClean="0">
                <a:solidFill>
                  <a:srgbClr val="FF0000"/>
                </a:solidFill>
              </a:rPr>
              <a:t>πηδαλίου</a:t>
            </a:r>
            <a:endParaRPr lang="el-GR" sz="2400" b="1" u="sng" dirty="0" smtClean="0">
              <a:solidFill>
                <a:srgbClr val="FF0000"/>
              </a:solidFill>
            </a:endParaRPr>
          </a:p>
          <a:p>
            <a:pPr marL="0" indent="0" algn="ctr">
              <a:lnSpc>
                <a:spcPct val="100000"/>
              </a:lnSpc>
              <a:buNone/>
            </a:pPr>
            <a:endParaRPr lang="el-GR" sz="2400" b="1" u="sng" dirty="0" smtClean="0">
              <a:solidFill>
                <a:srgbClr val="FF0000"/>
              </a:solidFill>
            </a:endParaRPr>
          </a:p>
          <a:p>
            <a:pPr marL="0" indent="0">
              <a:lnSpc>
                <a:spcPct val="100000"/>
              </a:lnSpc>
              <a:buNone/>
            </a:pPr>
            <a:r>
              <a:rPr lang="el-GR" sz="2400" b="1" dirty="0"/>
              <a:t>Κατά τη διάρκεια του Γυμνασίου αυτού, ελέγχεται η επικοινωνία γέφυρας με το χώρο </a:t>
            </a:r>
            <a:r>
              <a:rPr lang="el-GR" sz="2400" b="1" dirty="0" smtClean="0"/>
              <a:t>μηχανήματος </a:t>
            </a:r>
            <a:r>
              <a:rPr lang="el-GR" sz="2400" b="1" dirty="0"/>
              <a:t>πηδαλίου, καθώς επίσης εάν οι αντίστοιχοι χειρισμοί από τη γέφυρα μεταδίδονται σωστά προς το χώρο μηχανήματος πηδαλίου. Τέλος ελέγχεται εάν η στρέψη του </a:t>
            </a:r>
            <a:r>
              <a:rPr lang="el-GR" sz="2400" b="1" dirty="0" err="1"/>
              <a:t>οίακα</a:t>
            </a:r>
            <a:r>
              <a:rPr lang="el-GR" sz="2400" b="1" dirty="0"/>
              <a:t> αντιστοιχεί με τη αντίστοιχη στροφή του πηδαλίου.</a:t>
            </a:r>
            <a:endParaRPr lang="en-US" sz="2400" b="1" dirty="0"/>
          </a:p>
          <a:p>
            <a:pPr marL="0" indent="0">
              <a:lnSpc>
                <a:spcPct val="100000"/>
              </a:lnSpc>
              <a:buNone/>
            </a:pPr>
            <a:endParaRPr lang="el-GR" sz="2400" b="1" u="sng" dirty="0">
              <a:solidFill>
                <a:srgbClr val="FF0000"/>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92D050"/>
          </a:solidFill>
        </p:spPr>
        <p:txBody>
          <a:bodyPr anchor="ctr">
            <a:normAutofit/>
          </a:bodyPr>
          <a:lstStyle/>
          <a:p>
            <a:r>
              <a:rPr lang="el-GR" sz="6600" b="1" dirty="0">
                <a:latin typeface="+mn-lt"/>
              </a:rPr>
              <a:t>ΣΤΟΙΧΕΙΑ ΝΑΥΤΙΚΗΣ ΤΕΧΝΗΣ</a:t>
            </a:r>
            <a:br>
              <a:rPr lang="en-US" sz="1100" dirty="0"/>
            </a:br>
            <a:br>
              <a:rPr lang="en-US" sz="1100" dirty="0"/>
            </a:br>
            <a:endParaRPr lang="en-US" sz="11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92D050"/>
          </a:solidFill>
        </p:spPr>
        <p:txBody>
          <a:bodyPr anchor="ctr">
            <a:normAutofit fontScale="90000"/>
          </a:bodyPr>
          <a:lstStyle/>
          <a:p>
            <a:br>
              <a:rPr lang="el-GR" sz="6600" b="1" dirty="0" smtClean="0">
                <a:solidFill>
                  <a:srgbClr val="FF0000"/>
                </a:solidFill>
                <a:latin typeface="+mn-lt"/>
              </a:rPr>
            </a:br>
            <a:br>
              <a:rPr lang="en-US" sz="6600" b="1" dirty="0" smtClean="0">
                <a:solidFill>
                  <a:srgbClr val="FF0000"/>
                </a:solidFill>
                <a:latin typeface="+mn-lt"/>
              </a:rPr>
            </a:br>
            <a:r>
              <a:rPr lang="en-US" sz="6600" b="1" dirty="0">
                <a:solidFill>
                  <a:srgbClr val="FF0000"/>
                </a:solidFill>
                <a:latin typeface="+mn-lt"/>
              </a:rPr>
              <a:t>ΚΕΦΑΛΑΙΟ </a:t>
            </a:r>
            <a:r>
              <a:rPr lang="en-US" sz="6600" b="1" dirty="0" smtClean="0">
                <a:solidFill>
                  <a:srgbClr val="FF0000"/>
                </a:solidFill>
                <a:latin typeface="+mn-lt"/>
              </a:rPr>
              <a:t>ΕΚΤΟ</a:t>
            </a:r>
            <a:br>
              <a:rPr lang="el-GR" b="1" dirty="0" smtClean="0">
                <a:latin typeface="+mn-lt"/>
              </a:rPr>
            </a:br>
            <a:br>
              <a:rPr lang="en-US" b="1" dirty="0">
                <a:latin typeface="+mn-lt"/>
              </a:rPr>
            </a:br>
            <a:r>
              <a:rPr lang="en-US" sz="8000" b="1" dirty="0">
                <a:latin typeface="+mn-lt"/>
              </a:rPr>
              <a:t>Η ΓΕΦΥΡΑ ΕΝΟΣ </a:t>
            </a:r>
            <a:br>
              <a:rPr lang="el-GR" sz="8000" b="1" dirty="0" smtClean="0">
                <a:latin typeface="+mn-lt"/>
              </a:rPr>
            </a:br>
            <a:r>
              <a:rPr lang="en-US" sz="8000" b="1" dirty="0" smtClean="0">
                <a:latin typeface="+mn-lt"/>
              </a:rPr>
              <a:t>ΣΥΓΧΡΟΝΟΥ </a:t>
            </a:r>
            <a:r>
              <a:rPr lang="en-US" sz="8000" b="1" dirty="0">
                <a:latin typeface="+mn-lt"/>
              </a:rPr>
              <a:t>ΠΛΟΙΟΥ</a:t>
            </a:r>
            <a:br>
              <a:rPr lang="en-US" dirty="0"/>
            </a:b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a:t>
            </a:r>
            <a:r>
              <a:rPr lang="el-GR" sz="2800" b="1" dirty="0" smtClean="0">
                <a:solidFill>
                  <a:prstClr val="black"/>
                </a:solidFill>
                <a:latin typeface="Calibri" panose="020F0502020204030204"/>
              </a:rPr>
              <a:t>ΣΥΓΧΡΟΝΟΥ </a:t>
            </a:r>
            <a:r>
              <a:rPr lang="el-GR" sz="2800" b="1" dirty="0">
                <a:solidFill>
                  <a:prstClr val="black"/>
                </a:solidFill>
                <a:latin typeface="Calibri" panose="020F0502020204030204"/>
              </a:rPr>
              <a:t>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600" b="1" dirty="0">
                <a:solidFill>
                  <a:srgbClr val="FF0000"/>
                </a:solidFill>
              </a:rPr>
              <a:t>Γέφυρα πλοίου </a:t>
            </a:r>
            <a:r>
              <a:rPr lang="el-GR" sz="3600" b="1" dirty="0"/>
              <a:t>(</a:t>
            </a:r>
            <a:r>
              <a:rPr lang="en-US" sz="3600" b="1" dirty="0"/>
              <a:t>bridge of the ship</a:t>
            </a:r>
            <a:r>
              <a:rPr lang="el-GR" sz="3600" b="1" dirty="0"/>
              <a:t>) ή γέφυρα ναυσιπλοΐας (</a:t>
            </a:r>
            <a:r>
              <a:rPr lang="en-US" sz="3600" b="1" dirty="0"/>
              <a:t>navigation bridge</a:t>
            </a:r>
            <a:r>
              <a:rPr lang="el-GR" sz="3600" b="1" dirty="0"/>
              <a:t>) καλείται το υψηλότερο σημείο ή κατάστρωμα του πλοίου, από το οποίο γίνεται η διακυβέρνηση και όλος ο έλεγχος του πλοίου. </a:t>
            </a:r>
            <a:endParaRPr lang="el-GR" sz="3600" b="1" dirty="0" smtClean="0"/>
          </a:p>
          <a:p>
            <a:pPr marL="0" indent="0">
              <a:buNone/>
            </a:pPr>
            <a:r>
              <a:rPr lang="el-GR" sz="3600" b="1" dirty="0" smtClean="0"/>
              <a:t>Η </a:t>
            </a:r>
            <a:r>
              <a:rPr lang="el-GR" sz="3600" b="1" dirty="0"/>
              <a:t>γέφυρα βρίσκεται στο ψηλότερο σημείο του πλοίου, έτσι ώστε να υπάρχει η μεγαλύτερη δυνατή ορατότητα του θαλάσσιου χώρου. Παλαιότερα, η γέφυρα βρισκόταν στο μέσο του πλοίου, ενώ σήμερα βρίσκεται στο πρυμναίο τμήμα του, επάνω από τους χώρους </a:t>
            </a:r>
            <a:r>
              <a:rPr lang="el-GR" sz="3600" b="1" dirty="0">
                <a:solidFill>
                  <a:srgbClr val="FF0000"/>
                </a:solidFill>
              </a:rPr>
              <a:t>ενδιαιτήσεως</a:t>
            </a:r>
            <a:r>
              <a:rPr lang="el-GR" sz="3600" b="1" dirty="0"/>
              <a:t> (</a:t>
            </a:r>
            <a:r>
              <a:rPr lang="en-US" sz="3600" b="1" dirty="0"/>
              <a:t>accommodation</a:t>
            </a:r>
            <a:r>
              <a:rPr lang="el-GR" sz="3600" b="1" dirty="0" smtClean="0"/>
              <a:t>).</a:t>
            </a:r>
            <a:endParaRPr lang="en-US" sz="3600" b="1"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4000" b="1" dirty="0" smtClean="0"/>
          </a:p>
          <a:p>
            <a:pPr marL="0" indent="0">
              <a:buNone/>
            </a:pPr>
            <a:r>
              <a:rPr lang="el-GR" sz="4000" b="1" dirty="0" smtClean="0"/>
              <a:t>Η </a:t>
            </a:r>
            <a:r>
              <a:rPr lang="el-GR" sz="4000" b="1" dirty="0"/>
              <a:t>γέφυρα του σύγχρονου πλοίου μοιάζει με πιλοτήριο αεριωθούμενου αεροπλάνου. </a:t>
            </a:r>
            <a:endParaRPr lang="el-GR" sz="4000" b="1" dirty="0" smtClean="0"/>
          </a:p>
          <a:p>
            <a:pPr marL="0" indent="0">
              <a:buNone/>
            </a:pPr>
            <a:r>
              <a:rPr lang="el-GR" sz="4000" b="1" dirty="0" smtClean="0"/>
              <a:t>Από </a:t>
            </a:r>
            <a:r>
              <a:rPr lang="el-GR" sz="4000" b="1" dirty="0"/>
              <a:t>αυτήν, ο πλοίαρχος ή ο αξιωματικός ναυσιπλοΐας του πλοίου (φυλακής) μπορεί να ελέγξει την όλη </a:t>
            </a:r>
            <a:r>
              <a:rPr lang="el-GR" sz="4000" b="1" dirty="0" smtClean="0"/>
              <a:t>κατάσταση </a:t>
            </a:r>
            <a:r>
              <a:rPr lang="el-GR" sz="4000" b="1" dirty="0"/>
              <a:t>του πλοίου και να δίνει τις κατάλληλες διαταγές για την ασφαλή διακυβέρνησή του</a:t>
            </a:r>
            <a:r>
              <a:rPr lang="el-GR" sz="4000" b="1" dirty="0" smtClean="0"/>
              <a:t>.</a:t>
            </a:r>
            <a:endParaRPr lang="en-US" sz="4000" b="1"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4800" b="1" dirty="0" smtClean="0"/>
          </a:p>
          <a:p>
            <a:pPr marL="0" indent="0">
              <a:buNone/>
            </a:pPr>
            <a:endParaRPr lang="el-GR" sz="4800" b="1" dirty="0"/>
          </a:p>
          <a:p>
            <a:pPr marL="0" indent="0">
              <a:buNone/>
            </a:pPr>
            <a:r>
              <a:rPr lang="el-GR" sz="4800" b="1" dirty="0" smtClean="0"/>
              <a:t>Στη </a:t>
            </a:r>
            <a:r>
              <a:rPr lang="el-GR" sz="4800" b="1" dirty="0"/>
              <a:t>γέφυρα βρίσκονται τα εξής ναυτιλιακά ηλεκτρονικά όργανα, ενδείκτες και χειριστήρια</a:t>
            </a:r>
            <a:r>
              <a:rPr lang="el-GR" sz="4800" b="1" dirty="0" smtClean="0"/>
              <a:t>:</a:t>
            </a:r>
            <a:endParaRPr lang="en-US" sz="4800" b="1"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03335" y="1232576"/>
            <a:ext cx="7008933" cy="52167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12763" y="666750"/>
            <a:ext cx="8766473" cy="5591175"/>
          </a:xfrm>
          <a:prstGeom prst="rect">
            <a:avLst/>
          </a:prstGeom>
        </p:spPr>
      </p:pic>
      <p:sp>
        <p:nvSpPr>
          <p:cNvPr id="3" name="Text Box 2"/>
          <p:cNvSpPr txBox="1"/>
          <p:nvPr/>
        </p:nvSpPr>
        <p:spPr>
          <a:xfrm>
            <a:off x="4064000" y="201295"/>
            <a:ext cx="4064000" cy="465455"/>
          </a:xfrm>
          <a:prstGeom prst="rect">
            <a:avLst/>
          </a:prstGeom>
          <a:noFill/>
        </p:spPr>
        <p:txBody>
          <a:bodyPr wrap="square" rtlCol="0">
            <a:noAutofit/>
          </a:bodyPr>
          <a:p>
            <a:r>
              <a:rPr lang="en-US" altLang="en-US" sz="2800" b="1"/>
              <a:t>LNG liquefied natural gas</a:t>
            </a:r>
            <a:endParaRPr lang="en-US" altLang="en-US" sz="2800" b="1"/>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3200" b="1" dirty="0" smtClean="0">
              <a:solidFill>
                <a:srgbClr val="FF0000"/>
              </a:solidFill>
            </a:endParaRPr>
          </a:p>
          <a:p>
            <a:pPr marL="0" indent="0">
              <a:buNone/>
            </a:pPr>
            <a:r>
              <a:rPr lang="el-GR" sz="3200" b="1" dirty="0" smtClean="0">
                <a:solidFill>
                  <a:srgbClr val="FF0000"/>
                </a:solidFill>
              </a:rPr>
              <a:t>α</a:t>
            </a:r>
            <a:r>
              <a:rPr lang="el-GR" sz="3200" b="1" dirty="0">
                <a:solidFill>
                  <a:srgbClr val="FF0000"/>
                </a:solidFill>
              </a:rPr>
              <a:t>) </a:t>
            </a:r>
            <a:r>
              <a:rPr lang="el-GR" sz="3200" b="1" dirty="0"/>
              <a:t>Το </a:t>
            </a:r>
            <a:r>
              <a:rPr lang="el-GR" sz="3200" b="1" dirty="0">
                <a:solidFill>
                  <a:srgbClr val="FF0000"/>
                </a:solidFill>
              </a:rPr>
              <a:t>οιακοστρόφιο</a:t>
            </a:r>
            <a:r>
              <a:rPr lang="el-GR" sz="3200" b="1" dirty="0"/>
              <a:t> (ρόδα) </a:t>
            </a:r>
            <a:r>
              <a:rPr lang="el-GR" sz="3200" b="1" dirty="0" smtClean="0"/>
              <a:t>σε </a:t>
            </a:r>
            <a:r>
              <a:rPr lang="el-GR" sz="3200" b="1" dirty="0"/>
              <a:t>χειροκίνητη λειτουργία. Το οιακοστρόφιο μπορεί να τεθεί σε αυτόματη διακυβέρνηση, όταν το πλοίο διαθέτει </a:t>
            </a:r>
            <a:r>
              <a:rPr lang="el-GR" sz="3200" b="1" dirty="0">
                <a:solidFill>
                  <a:srgbClr val="FF0000"/>
                </a:solidFill>
              </a:rPr>
              <a:t>αυτόματο πηδάλιο </a:t>
            </a:r>
            <a:r>
              <a:rPr lang="el-GR" sz="3200" b="1" dirty="0"/>
              <a:t>ή </a:t>
            </a:r>
            <a:r>
              <a:rPr lang="el-GR" sz="3200" b="1" dirty="0">
                <a:solidFill>
                  <a:srgbClr val="FF0000"/>
                </a:solidFill>
              </a:rPr>
              <a:t>αυτόματο πιλότο </a:t>
            </a:r>
            <a:r>
              <a:rPr lang="el-GR" sz="3200" b="1" dirty="0"/>
              <a:t>(</a:t>
            </a:r>
            <a:r>
              <a:rPr lang="en-US" sz="3200" b="1" dirty="0"/>
              <a:t>auto pilot</a:t>
            </a:r>
            <a:r>
              <a:rPr lang="el-GR" sz="3200" b="1" dirty="0"/>
              <a:t>), όπως αποκαλείται </a:t>
            </a:r>
            <a:r>
              <a:rPr lang="el-GR" sz="3200" b="1" dirty="0" smtClean="0"/>
              <a:t>συνήθως. </a:t>
            </a:r>
            <a:endParaRPr lang="el-GR" sz="3200" b="1" dirty="0" smtClean="0"/>
          </a:p>
          <a:p>
            <a:pPr marL="0" indent="0">
              <a:buNone/>
            </a:pPr>
            <a:r>
              <a:rPr lang="el-GR" sz="3200" b="1" dirty="0" smtClean="0"/>
              <a:t>Αλλά </a:t>
            </a:r>
            <a:r>
              <a:rPr lang="el-GR" sz="3200" b="1" dirty="0"/>
              <a:t>και σ’ αυτήν την περίπτωση είναι απαραίτητο ο πηδαλιούχος να είναι παρών, ώστε να επεμβαίνει και να επαναφέρει το πηδάλιο στη χειροκίνητη κατάσταση</a:t>
            </a:r>
            <a:r>
              <a:rPr lang="en-US" altLang="el-GR" sz="3200" b="1" dirty="0"/>
              <a:t> </a:t>
            </a:r>
            <a:r>
              <a:rPr lang="en-US" altLang="en-US" sz="3200" b="1" dirty="0" smtClean="0"/>
              <a:t>Non-follow up (NFU)</a:t>
            </a:r>
            <a:r>
              <a:rPr lang="el-GR" sz="3200" b="1" dirty="0" smtClean="0"/>
              <a:t>.</a:t>
            </a:r>
            <a:endParaRPr lang="el-GR" sz="3200" b="1" dirty="0" smtClean="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solidFill>
                  <a:srgbClr val="FF0000"/>
                </a:solidFill>
              </a:rPr>
              <a:t>β</a:t>
            </a:r>
            <a:r>
              <a:rPr lang="el-GR" sz="3200" b="1" dirty="0">
                <a:solidFill>
                  <a:srgbClr val="FF0000"/>
                </a:solidFill>
              </a:rPr>
              <a:t>) </a:t>
            </a:r>
            <a:r>
              <a:rPr lang="el-GR" sz="3200" b="1" dirty="0"/>
              <a:t>Μπροστά από το οιακοστρόφιο κατεβαίνει από τη μαγνητική πυξίδα που βρίσκεται στην </a:t>
            </a:r>
            <a:r>
              <a:rPr lang="el-GR" sz="3200" b="1" dirty="0" smtClean="0">
                <a:solidFill>
                  <a:srgbClr val="FF0000"/>
                </a:solidFill>
              </a:rPr>
              <a:t>κόντρα γέφυρα </a:t>
            </a:r>
            <a:r>
              <a:rPr lang="el-GR" sz="3200" b="1" dirty="0"/>
              <a:t>(διοπτήρια πυξίδα), </a:t>
            </a:r>
            <a:r>
              <a:rPr lang="el-GR" sz="3200" b="1" dirty="0">
                <a:solidFill>
                  <a:srgbClr val="FF0000"/>
                </a:solidFill>
              </a:rPr>
              <a:t>πρόβολος</a:t>
            </a:r>
            <a:r>
              <a:rPr lang="el-GR" sz="3200" b="1" dirty="0"/>
              <a:t> με μεγεθυντικό φακό. Ο πρόβολος που δείχνει τις μοίρες της πλώρης παίζει το ρόλο της ιθυντηρίας πυξίδας. </a:t>
            </a:r>
            <a:endParaRPr lang="el-GR" sz="3200" b="1" dirty="0" smtClean="0"/>
          </a:p>
          <a:p>
            <a:pPr marL="0" indent="0">
              <a:buNone/>
            </a:pPr>
            <a:r>
              <a:rPr lang="el-GR" sz="3200" b="1" dirty="0" smtClean="0"/>
              <a:t>Να </a:t>
            </a:r>
            <a:r>
              <a:rPr lang="el-GR" sz="3200" b="1" dirty="0"/>
              <a:t>σημειωθεί ότι και το πιο σύγχρονο πλοίο που διαθέτει μία ή δύο γυροσκοπικές πυξίδες πρέπει να φέρει και μαγνητική πυξίδα, για </a:t>
            </a:r>
            <a:r>
              <a:rPr lang="el-GR" sz="3200" b="1" dirty="0" smtClean="0"/>
              <a:t>λόγους </a:t>
            </a:r>
            <a:r>
              <a:rPr lang="el-GR" sz="3200" b="1" dirty="0"/>
              <a:t>ασφάλειας, καθώς η μαγνητική πυξίδα δεν παθαίνει ποτέ βλάβη. </a:t>
            </a:r>
            <a:endParaRPr lang="el-GR" sz="3200" b="1" dirty="0" smtClean="0"/>
          </a:p>
          <a:p>
            <a:pPr marL="0" indent="0">
              <a:buNone/>
            </a:pPr>
            <a:r>
              <a:rPr lang="el-GR" sz="3200" b="1" dirty="0" smtClean="0"/>
              <a:t>Η </a:t>
            </a:r>
            <a:r>
              <a:rPr lang="el-GR" sz="3200" b="1" dirty="0"/>
              <a:t>ύπαρξη μαγνητικής πυξίδας προβλέπεται και επιβάλλεται από τους Κανονισμούς του ΙΜΟ για την ασφάλεια της ναυσιπλοΐας</a:t>
            </a:r>
            <a:r>
              <a:rPr lang="el-GR" sz="3200" b="1" dirty="0" smtClean="0"/>
              <a:t>.</a:t>
            </a:r>
            <a:endParaRPr lang="en-US" sz="3200" b="1"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3200" dirty="0" smtClean="0"/>
          </a:p>
          <a:p>
            <a:pPr marL="0" indent="0">
              <a:buNone/>
            </a:pPr>
            <a:endParaRPr lang="el-GR" sz="3200" b="1" dirty="0" smtClean="0">
              <a:solidFill>
                <a:srgbClr val="FF0000"/>
              </a:solidFill>
            </a:endParaRPr>
          </a:p>
          <a:p>
            <a:pPr marL="0" indent="0">
              <a:buNone/>
            </a:pPr>
            <a:r>
              <a:rPr lang="el-GR" sz="3200" b="1" dirty="0" smtClean="0">
                <a:solidFill>
                  <a:srgbClr val="FF0000"/>
                </a:solidFill>
              </a:rPr>
              <a:t>γ</a:t>
            </a:r>
            <a:r>
              <a:rPr lang="el-GR" sz="3200" b="1" dirty="0">
                <a:solidFill>
                  <a:srgbClr val="FF0000"/>
                </a:solidFill>
              </a:rPr>
              <a:t>) </a:t>
            </a:r>
            <a:r>
              <a:rPr lang="el-GR" sz="3200" b="1" dirty="0"/>
              <a:t>Το </a:t>
            </a:r>
            <a:r>
              <a:rPr lang="el-GR" sz="3200" b="1" dirty="0" smtClean="0">
                <a:solidFill>
                  <a:srgbClr val="FF0000"/>
                </a:solidFill>
              </a:rPr>
              <a:t>ανεμολόγιο</a:t>
            </a:r>
            <a:r>
              <a:rPr lang="el-GR" sz="3200" b="1" dirty="0" smtClean="0"/>
              <a:t> </a:t>
            </a:r>
            <a:r>
              <a:rPr lang="el-GR" sz="3200" b="1" dirty="0"/>
              <a:t>της γυροσκοπικής πυξίδας, εφόσον αυτή είναι εγκατεστημένη στη γέφυρα ή το ανεμολόγιο του επαναλήπτη αν αυτή βρίσκεται πίσω από τη γέφυρα</a:t>
            </a:r>
            <a:r>
              <a:rPr lang="el-GR" sz="3200" b="1" dirty="0" smtClean="0"/>
              <a:t>.</a:t>
            </a:r>
            <a:endParaRPr lang="en-US" sz="3200" b="1"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l-GR" sz="3200" dirty="0" smtClean="0"/>
          </a:p>
          <a:p>
            <a:pPr marL="0" indent="0">
              <a:buNone/>
            </a:pPr>
            <a:r>
              <a:rPr lang="el-GR" sz="3200" b="1" dirty="0" smtClean="0">
                <a:solidFill>
                  <a:srgbClr val="FF0000"/>
                </a:solidFill>
              </a:rPr>
              <a:t>δ</a:t>
            </a:r>
            <a:r>
              <a:rPr lang="el-GR" sz="3200" b="1" dirty="0">
                <a:solidFill>
                  <a:srgbClr val="FF0000"/>
                </a:solidFill>
              </a:rPr>
              <a:t>) </a:t>
            </a:r>
            <a:r>
              <a:rPr lang="el-GR" sz="3200" b="1" dirty="0"/>
              <a:t>Ο </a:t>
            </a:r>
            <a:r>
              <a:rPr lang="el-GR" sz="3200" b="1" dirty="0">
                <a:solidFill>
                  <a:srgbClr val="FF0000"/>
                </a:solidFill>
              </a:rPr>
              <a:t>ραδιοεντοπιστής</a:t>
            </a:r>
            <a:r>
              <a:rPr lang="el-GR" sz="3200" b="1" dirty="0"/>
              <a:t> (</a:t>
            </a:r>
            <a:r>
              <a:rPr lang="en-US" sz="3200" b="1" dirty="0">
                <a:solidFill>
                  <a:srgbClr val="FF0000"/>
                </a:solidFill>
              </a:rPr>
              <a:t>radar</a:t>
            </a:r>
            <a:r>
              <a:rPr lang="el-GR" sz="3200" b="1" dirty="0" smtClean="0"/>
              <a:t>). </a:t>
            </a:r>
            <a:r>
              <a:rPr lang="el-GR" sz="3200" b="1" dirty="0"/>
              <a:t>Τα φορτηγά πλοία με χωρητικότητα μεγαλύτερη </a:t>
            </a:r>
            <a:r>
              <a:rPr lang="el-GR" sz="3200" b="1" dirty="0" smtClean="0"/>
              <a:t>από</a:t>
            </a:r>
            <a:r>
              <a:rPr lang="el-GR" sz="3200" b="1" dirty="0"/>
              <a:t> </a:t>
            </a:r>
            <a:r>
              <a:rPr lang="el-GR" sz="3200" b="1" dirty="0" smtClean="0"/>
              <a:t>3.000 </a:t>
            </a:r>
            <a:r>
              <a:rPr lang="en-US" sz="3200" b="1" dirty="0"/>
              <a:t>GT </a:t>
            </a:r>
            <a:r>
              <a:rPr lang="el-GR" sz="3200" b="1" dirty="0"/>
              <a:t>σύμφωνα με τη Διεθνή Σύμβαση </a:t>
            </a:r>
            <a:r>
              <a:rPr lang="en-US" sz="3200" b="1" dirty="0" smtClean="0"/>
              <a:t>SOLAS</a:t>
            </a:r>
            <a:r>
              <a:rPr lang="el-GR" sz="3200" b="1" dirty="0" smtClean="0"/>
              <a:t> </a:t>
            </a:r>
            <a:r>
              <a:rPr lang="el-GR" sz="3200" b="1" dirty="0"/>
              <a:t>διαθέτουν </a:t>
            </a:r>
            <a:r>
              <a:rPr lang="el-GR" sz="3200" b="1" u="sng" dirty="0">
                <a:solidFill>
                  <a:srgbClr val="FF0000"/>
                </a:solidFill>
              </a:rPr>
              <a:t>δύο </a:t>
            </a:r>
            <a:r>
              <a:rPr lang="en-US" sz="3200" b="1" u="sng" dirty="0">
                <a:solidFill>
                  <a:srgbClr val="FF0000"/>
                </a:solidFill>
              </a:rPr>
              <a:t>radar</a:t>
            </a:r>
            <a:r>
              <a:rPr lang="en-US" sz="3200" b="1" dirty="0"/>
              <a:t> </a:t>
            </a:r>
            <a:r>
              <a:rPr lang="el-GR" sz="3200" b="1" dirty="0"/>
              <a:t>ένα στην </a:t>
            </a:r>
            <a:r>
              <a:rPr lang="en-US" sz="3200" b="1" dirty="0">
                <a:solidFill>
                  <a:srgbClr val="FF0000"/>
                </a:solidFill>
              </a:rPr>
              <a:t>X </a:t>
            </a:r>
            <a:r>
              <a:rPr lang="el-GR" sz="3200" b="1" dirty="0">
                <a:solidFill>
                  <a:srgbClr val="FF0000"/>
                </a:solidFill>
              </a:rPr>
              <a:t>Β</a:t>
            </a:r>
            <a:r>
              <a:rPr lang="en-US" sz="3200" b="1" dirty="0">
                <a:solidFill>
                  <a:srgbClr val="FF0000"/>
                </a:solidFill>
              </a:rPr>
              <a:t>and </a:t>
            </a:r>
            <a:r>
              <a:rPr lang="el-GR" sz="3200" b="1" dirty="0"/>
              <a:t>(</a:t>
            </a:r>
            <a:r>
              <a:rPr lang="el-GR" sz="3200" b="1" dirty="0">
                <a:solidFill>
                  <a:srgbClr val="FF0000"/>
                </a:solidFill>
              </a:rPr>
              <a:t>9 </a:t>
            </a:r>
            <a:r>
              <a:rPr lang="en-US" sz="3200" b="1" dirty="0">
                <a:solidFill>
                  <a:srgbClr val="FF0000"/>
                </a:solidFill>
              </a:rPr>
              <a:t>GHz</a:t>
            </a:r>
            <a:r>
              <a:rPr lang="el-GR" sz="3200" b="1" dirty="0"/>
              <a:t>) για μακρινούς στόχους και ένα στην </a:t>
            </a:r>
            <a:r>
              <a:rPr lang="en-US" sz="3200" b="1" dirty="0">
                <a:solidFill>
                  <a:srgbClr val="FF0000"/>
                </a:solidFill>
              </a:rPr>
              <a:t>S Band</a:t>
            </a:r>
            <a:r>
              <a:rPr lang="en-US" sz="3200" b="1" dirty="0"/>
              <a:t> </a:t>
            </a:r>
            <a:r>
              <a:rPr lang="el-GR" sz="3200" b="1" dirty="0"/>
              <a:t>(</a:t>
            </a:r>
            <a:r>
              <a:rPr lang="el-GR" sz="3200" b="1" dirty="0">
                <a:solidFill>
                  <a:srgbClr val="FF0000"/>
                </a:solidFill>
              </a:rPr>
              <a:t>3 </a:t>
            </a:r>
            <a:r>
              <a:rPr lang="en-US" sz="3200" b="1" dirty="0">
                <a:solidFill>
                  <a:srgbClr val="FF0000"/>
                </a:solidFill>
              </a:rPr>
              <a:t>GHz</a:t>
            </a:r>
            <a:r>
              <a:rPr lang="el-GR" sz="3200" b="1" dirty="0"/>
              <a:t>) για κοντινούς στόχους. </a:t>
            </a:r>
            <a:endParaRPr lang="el-GR" sz="3200" b="1" dirty="0" smtClean="0"/>
          </a:p>
          <a:p>
            <a:pPr marL="0" indent="0">
              <a:buNone/>
            </a:pPr>
            <a:r>
              <a:rPr lang="el-GR" sz="3200" b="1" dirty="0" smtClean="0"/>
              <a:t>Όταν </a:t>
            </a:r>
            <a:r>
              <a:rPr lang="el-GR" sz="3200" b="1" dirty="0"/>
              <a:t>το πλοίο </a:t>
            </a:r>
            <a:r>
              <a:rPr lang="el-GR" sz="3200" b="1" dirty="0" smtClean="0"/>
              <a:t>βρίσκεται </a:t>
            </a:r>
            <a:r>
              <a:rPr lang="el-GR" sz="3200" b="1" dirty="0"/>
              <a:t>σε λειτουργία (εν πλω, σε δίαυλο, στην άγκυρα κ.λπ.) και τα δύο </a:t>
            </a:r>
            <a:r>
              <a:rPr lang="en-US" sz="3200" b="1" dirty="0"/>
              <a:t>radar </a:t>
            </a:r>
            <a:r>
              <a:rPr lang="el-GR" sz="3200" b="1" dirty="0"/>
              <a:t>πρέπει να βρίσκονται πάντοτε στη θέση </a:t>
            </a:r>
            <a:r>
              <a:rPr lang="el-GR" sz="3200" b="1" dirty="0" smtClean="0"/>
              <a:t>ΟΝ.</a:t>
            </a:r>
            <a:endParaRPr lang="en-US" sz="3200" b="1"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b="1" dirty="0" smtClean="0">
                <a:solidFill>
                  <a:srgbClr val="FF0000"/>
                </a:solidFill>
              </a:rPr>
              <a:t>ε</a:t>
            </a:r>
            <a:r>
              <a:rPr lang="el-GR" b="1" dirty="0">
                <a:solidFill>
                  <a:srgbClr val="FF0000"/>
                </a:solidFill>
              </a:rPr>
              <a:t>) Συσκευή </a:t>
            </a:r>
            <a:r>
              <a:rPr lang="en-US" b="1" dirty="0">
                <a:solidFill>
                  <a:srgbClr val="FF0000"/>
                </a:solidFill>
              </a:rPr>
              <a:t>ARPA </a:t>
            </a:r>
            <a:r>
              <a:rPr lang="el-GR" b="1" dirty="0"/>
              <a:t>(δηλ. Σύστημα Αυτόματης Υποτυπώσεως Στόχων) (</a:t>
            </a:r>
            <a:r>
              <a:rPr lang="en-US" b="1" dirty="0"/>
              <a:t>Automatic Radar Plotting Aid</a:t>
            </a:r>
            <a:r>
              <a:rPr lang="el-GR" b="1" dirty="0"/>
              <a:t>). </a:t>
            </a:r>
            <a:endParaRPr lang="el-GR" b="1" dirty="0" smtClean="0"/>
          </a:p>
          <a:p>
            <a:pPr marL="0" indent="0">
              <a:buNone/>
            </a:pPr>
            <a:r>
              <a:rPr lang="el-GR" b="1" dirty="0" smtClean="0"/>
              <a:t>Η </a:t>
            </a:r>
            <a:r>
              <a:rPr lang="el-GR" b="1" dirty="0"/>
              <a:t>χρήση και η τοποθέτηση της συσκευής </a:t>
            </a:r>
            <a:r>
              <a:rPr lang="en-US" b="1" dirty="0"/>
              <a:t>ARPA </a:t>
            </a:r>
            <a:r>
              <a:rPr lang="el-GR" b="1" dirty="0"/>
              <a:t>επιβλήθηκε από τον ΙΜΟ το 1985. Η συσκευή μπορεί να είναι </a:t>
            </a:r>
            <a:r>
              <a:rPr lang="el-GR" b="1" dirty="0" smtClean="0"/>
              <a:t>ξεχωριστή </a:t>
            </a:r>
            <a:r>
              <a:rPr lang="el-GR" b="1" dirty="0"/>
              <a:t>και να συνδέεται με το </a:t>
            </a:r>
            <a:r>
              <a:rPr lang="en-US" b="1" dirty="0"/>
              <a:t>X Band Radar </a:t>
            </a:r>
            <a:r>
              <a:rPr lang="el-GR" b="1" dirty="0"/>
              <a:t>και με το </a:t>
            </a:r>
            <a:r>
              <a:rPr lang="en-US" b="1" dirty="0"/>
              <a:t>S Band Radar </a:t>
            </a:r>
            <a:r>
              <a:rPr lang="el-GR" b="1" dirty="0"/>
              <a:t>ή να είναι ενσωματωμένη στα </a:t>
            </a:r>
            <a:r>
              <a:rPr lang="en-US" b="1" dirty="0"/>
              <a:t>radar</a:t>
            </a:r>
            <a:r>
              <a:rPr lang="el-GR" b="1" dirty="0"/>
              <a:t>. Ένα </a:t>
            </a:r>
            <a:r>
              <a:rPr lang="en-US" b="1" dirty="0"/>
              <a:t>radar </a:t>
            </a:r>
            <a:r>
              <a:rPr lang="el-GR" b="1" dirty="0"/>
              <a:t>που είναι εφοδιασμένο μ’ αυτήν τη συσκευή έχει τη δυνατότητα να καταγράφει την πορεία ενός αντικειμένου στη θάλασσα, την ταχύτητά του και το πλησιέστερο σημείο προσεγγίσεως, επιτρέποντας έτσι να προβλεφθεί εάν υπάρχει κίνδυνος συγκρούσεως με άλλο πλοίο ή προσαράξεως κ.λπ.. Για τη χρήση του όλοι οι αξιωματικοί Γέφυρας πρέπει να έχουν εκπαιδευτεί σε ειδική σχολή, σύμφωνα με τις Διεθνείς Συμβάσεις του ΙΜΟ </a:t>
            </a:r>
            <a:r>
              <a:rPr lang="en-US" b="1" dirty="0" smtClean="0"/>
              <a:t>STCW</a:t>
            </a:r>
            <a:r>
              <a:rPr lang="el-GR" b="1" dirty="0" smtClean="0"/>
              <a:t> </a:t>
            </a:r>
            <a:r>
              <a:rPr lang="el-GR" b="1" dirty="0"/>
              <a:t>και </a:t>
            </a:r>
            <a:r>
              <a:rPr lang="en-US" b="1" dirty="0"/>
              <a:t>SOLAS </a:t>
            </a:r>
            <a:r>
              <a:rPr lang="el-GR" b="1" dirty="0"/>
              <a:t>74/78 και να κατέχουν το αντίστοιχο δίπλωμα</a:t>
            </a:r>
            <a:r>
              <a:rPr lang="el-GR" b="1" dirty="0" smtClean="0"/>
              <a:t>.</a:t>
            </a:r>
            <a:endParaRPr lang="en-US" b="1"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3"/>
            <a:ext cx="11257472" cy="686372"/>
          </a:xfrm>
          <a:solidFill>
            <a:schemeClr val="bg1"/>
          </a:solidFill>
        </p:spPr>
        <p:txBody>
          <a:bodyPr>
            <a:noAutofit/>
          </a:bodyPr>
          <a:lstStyle/>
          <a:p>
            <a:pPr marL="0" indent="0">
              <a:buNone/>
            </a:pPr>
            <a:r>
              <a:rPr lang="el-GR" sz="2000" b="1" dirty="0" smtClean="0">
                <a:solidFill>
                  <a:srgbClr val="FF0000"/>
                </a:solidFill>
              </a:rPr>
              <a:t>ε</a:t>
            </a:r>
            <a:r>
              <a:rPr lang="el-GR" sz="2000" b="1" dirty="0">
                <a:solidFill>
                  <a:srgbClr val="FF0000"/>
                </a:solidFill>
              </a:rPr>
              <a:t>) Συσκευή </a:t>
            </a:r>
            <a:r>
              <a:rPr lang="en-US" sz="2000" b="1" dirty="0">
                <a:solidFill>
                  <a:srgbClr val="FF0000"/>
                </a:solidFill>
              </a:rPr>
              <a:t>ARPA </a:t>
            </a:r>
            <a:r>
              <a:rPr lang="el-GR" sz="2000" b="1" dirty="0"/>
              <a:t>(δηλ. Σύστημα Αυτόματης Υποτυπώσεως Στόχων) (</a:t>
            </a:r>
            <a:r>
              <a:rPr lang="en-US" sz="2000" b="1" dirty="0"/>
              <a:t>Automatic Radar Plotting Aid</a:t>
            </a:r>
            <a:r>
              <a:rPr lang="el-GR" sz="2000" b="1" dirty="0"/>
              <a:t>). </a:t>
            </a:r>
            <a:endParaRPr lang="el-GR" sz="2000" b="1" dirty="0" smtClean="0"/>
          </a:p>
        </p:txBody>
      </p:sp>
      <p:pic>
        <p:nvPicPr>
          <p:cNvPr id="3" name="Picture 2"/>
          <p:cNvPicPr>
            <a:picLocks noChangeAspect="1"/>
          </p:cNvPicPr>
          <p:nvPr/>
        </p:nvPicPr>
        <p:blipFill>
          <a:blip r:embed="rId1"/>
          <a:stretch>
            <a:fillRect/>
          </a:stretch>
        </p:blipFill>
        <p:spPr>
          <a:xfrm>
            <a:off x="3600956" y="2136298"/>
            <a:ext cx="3948071" cy="3901159"/>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b="1" dirty="0" smtClean="0">
                <a:solidFill>
                  <a:srgbClr val="FF0000"/>
                </a:solidFill>
              </a:rPr>
              <a:t>στ</a:t>
            </a:r>
            <a:r>
              <a:rPr lang="el-GR" b="1" dirty="0">
                <a:solidFill>
                  <a:srgbClr val="FF0000"/>
                </a:solidFill>
              </a:rPr>
              <a:t>) </a:t>
            </a:r>
            <a:r>
              <a:rPr lang="el-GR" b="1" dirty="0"/>
              <a:t>Μπροστά από τον πηδαλιούχο, στο μέσο της γέφυρας και πάνω από τους υαλοπίνακες του καθρέπτη του πλοίου υπάρχουν:</a:t>
            </a:r>
            <a:endParaRPr lang="en-US" b="1" dirty="0"/>
          </a:p>
          <a:p>
            <a:pPr marL="0" lvl="0" indent="0">
              <a:buNone/>
            </a:pPr>
            <a:r>
              <a:rPr lang="el-GR" b="1" dirty="0"/>
              <a:t>Το </a:t>
            </a:r>
            <a:r>
              <a:rPr lang="el-GR" b="1" dirty="0">
                <a:solidFill>
                  <a:srgbClr val="FF0000"/>
                </a:solidFill>
              </a:rPr>
              <a:t>κλισίμετρο</a:t>
            </a:r>
            <a:r>
              <a:rPr lang="el-GR" b="1" dirty="0"/>
              <a:t> (</a:t>
            </a:r>
            <a:r>
              <a:rPr lang="en-US" b="1" dirty="0"/>
              <a:t>clisimeter</a:t>
            </a:r>
            <a:r>
              <a:rPr lang="el-GR" b="1" dirty="0"/>
              <a:t>) ή </a:t>
            </a:r>
            <a:r>
              <a:rPr lang="el-GR" b="1" dirty="0">
                <a:solidFill>
                  <a:srgbClr val="FF0000"/>
                </a:solidFill>
              </a:rPr>
              <a:t>κλινόμετρο</a:t>
            </a:r>
            <a:r>
              <a:rPr lang="el-GR" b="1" dirty="0"/>
              <a:t> (</a:t>
            </a:r>
            <a:r>
              <a:rPr lang="en-US" b="1" dirty="0"/>
              <a:t>clinometer</a:t>
            </a:r>
            <a:r>
              <a:rPr lang="el-GR" b="1" dirty="0"/>
              <a:t>) που είναι ένα όργανο για τη </a:t>
            </a:r>
            <a:r>
              <a:rPr lang="el-GR" b="1" dirty="0" smtClean="0"/>
              <a:t>μέτρηση </a:t>
            </a:r>
            <a:r>
              <a:rPr lang="el-GR" b="1" dirty="0"/>
              <a:t>της κλίσεως του </a:t>
            </a:r>
            <a:r>
              <a:rPr lang="el-GR" b="1" dirty="0" smtClean="0"/>
              <a:t>πλοίου. </a:t>
            </a:r>
            <a:r>
              <a:rPr lang="el-GR" b="1" dirty="0"/>
              <a:t>Το κλισίμετρο μας δείχνει </a:t>
            </a:r>
            <a:r>
              <a:rPr lang="el-GR" b="1" dirty="0" smtClean="0"/>
              <a:t>εάν </a:t>
            </a:r>
            <a:r>
              <a:rPr lang="el-GR" b="1" dirty="0"/>
              <a:t>το πλοίο έχει κλίση δεξιά (</a:t>
            </a:r>
            <a:r>
              <a:rPr lang="en-US" b="1" dirty="0"/>
              <a:t>starboard</a:t>
            </a:r>
            <a:r>
              <a:rPr lang="el-GR" b="1" dirty="0"/>
              <a:t>) ή αριστερά (</a:t>
            </a:r>
            <a:r>
              <a:rPr lang="en-US" b="1" dirty="0"/>
              <a:t>port</a:t>
            </a:r>
            <a:r>
              <a:rPr lang="el-GR" b="1" dirty="0"/>
              <a:t>). Οι πληροφορίες σχετικά με την κλίση μπορούν είτε να αποθηκευτούν σ’ ένα καταγραφικό, είτε να προβάλλονται στον υπολογιστή ή και τα δύο.</a:t>
            </a:r>
            <a:endParaRPr lang="en-US" b="1" dirty="0"/>
          </a:p>
          <a:p>
            <a:pPr marL="0" lvl="0" indent="0">
              <a:buNone/>
            </a:pPr>
            <a:r>
              <a:rPr lang="el-GR" b="1" dirty="0"/>
              <a:t>Το </a:t>
            </a:r>
            <a:r>
              <a:rPr lang="el-GR" b="1" dirty="0">
                <a:solidFill>
                  <a:srgbClr val="FF0000"/>
                </a:solidFill>
              </a:rPr>
              <a:t>στροφόμετρο</a:t>
            </a:r>
            <a:r>
              <a:rPr lang="el-GR" b="1" dirty="0"/>
              <a:t> ή </a:t>
            </a:r>
            <a:r>
              <a:rPr lang="el-GR" b="1" dirty="0">
                <a:solidFill>
                  <a:srgbClr val="FF0000"/>
                </a:solidFill>
              </a:rPr>
              <a:t>στροφόμετρα</a:t>
            </a:r>
            <a:r>
              <a:rPr lang="el-GR" b="1" dirty="0"/>
              <a:t> (</a:t>
            </a:r>
            <a:r>
              <a:rPr lang="en-US" b="1" dirty="0"/>
              <a:t>revolution counter</a:t>
            </a:r>
            <a:r>
              <a:rPr lang="el-GR" b="1" dirty="0"/>
              <a:t>) (</a:t>
            </a:r>
            <a:r>
              <a:rPr lang="en-US" b="1" dirty="0"/>
              <a:t>Revolution Per </a:t>
            </a:r>
            <a:r>
              <a:rPr lang="en-US" b="1" dirty="0" smtClean="0"/>
              <a:t>Minute -</a:t>
            </a:r>
            <a:r>
              <a:rPr lang="el-GR" b="1" dirty="0" smtClean="0"/>
              <a:t> </a:t>
            </a:r>
            <a:r>
              <a:rPr lang="en-US" b="1" dirty="0"/>
              <a:t>RPM</a:t>
            </a:r>
            <a:r>
              <a:rPr lang="el-GR" b="1" dirty="0"/>
              <a:t>) της κύριας μηχανής ή των μηχανών είναι το όργανο που δείχνει τις στροφές της μηχανής ανά λεπτό ή των μηχανών εάν το πλοίο διαθέτει 2 έλικες, είναι δηλαδή </a:t>
            </a:r>
            <a:r>
              <a:rPr lang="el-GR" b="1" dirty="0">
                <a:solidFill>
                  <a:srgbClr val="FF0000"/>
                </a:solidFill>
              </a:rPr>
              <a:t>διπλέλικο</a:t>
            </a:r>
            <a:r>
              <a:rPr lang="el-GR" b="1" dirty="0" smtClean="0"/>
              <a:t>.</a:t>
            </a:r>
            <a:endParaRPr lang="en-US" b="1"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pic>
        <p:nvPicPr>
          <p:cNvPr id="3" name="Picture 2"/>
          <p:cNvPicPr>
            <a:picLocks noChangeAspect="1"/>
          </p:cNvPicPr>
          <p:nvPr/>
        </p:nvPicPr>
        <p:blipFill>
          <a:blip r:embed="rId1"/>
          <a:stretch>
            <a:fillRect/>
          </a:stretch>
        </p:blipFill>
        <p:spPr>
          <a:xfrm>
            <a:off x="3139709" y="1466109"/>
            <a:ext cx="4977276" cy="4977276"/>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b="1" dirty="0" smtClean="0">
                <a:solidFill>
                  <a:srgbClr val="FF0000"/>
                </a:solidFill>
              </a:rPr>
              <a:t>ζ</a:t>
            </a:r>
            <a:r>
              <a:rPr lang="el-GR" b="1" dirty="0">
                <a:solidFill>
                  <a:srgbClr val="FF0000"/>
                </a:solidFill>
              </a:rPr>
              <a:t>) </a:t>
            </a:r>
            <a:r>
              <a:rPr lang="el-GR" b="1" dirty="0"/>
              <a:t>Στη γέφυρα του σύγχρονου πλοίου υπάρχουν σε πίνακα ελέγχου (</a:t>
            </a:r>
            <a:r>
              <a:rPr lang="el-GR" b="1" dirty="0">
                <a:solidFill>
                  <a:srgbClr val="FF0000"/>
                </a:solidFill>
              </a:rPr>
              <a:t>κονσόλα</a:t>
            </a:r>
            <a:r>
              <a:rPr lang="el-GR" b="1" dirty="0"/>
              <a:t>) τα χειριστήρια της μηχανής ή των μηχανών, όταν το πλοίο είναι διπλέλικο, όπως επίσης και η βοηθητική </a:t>
            </a:r>
            <a:r>
              <a:rPr lang="el-GR" b="1" dirty="0">
                <a:solidFill>
                  <a:srgbClr val="FF0000"/>
                </a:solidFill>
              </a:rPr>
              <a:t>έλικα πλώρης </a:t>
            </a:r>
            <a:r>
              <a:rPr lang="el-GR" b="1" dirty="0"/>
              <a:t>(</a:t>
            </a:r>
            <a:r>
              <a:rPr lang="en-US" b="1" dirty="0">
                <a:solidFill>
                  <a:srgbClr val="FF0000"/>
                </a:solidFill>
              </a:rPr>
              <a:t>bow thrust</a:t>
            </a:r>
            <a:r>
              <a:rPr lang="el-GR" b="1" dirty="0"/>
              <a:t>). </a:t>
            </a:r>
            <a:endParaRPr lang="en-US" b="1" dirty="0" smtClean="0"/>
          </a:p>
          <a:p>
            <a:pPr marL="0" indent="0">
              <a:buNone/>
            </a:pPr>
            <a:r>
              <a:rPr lang="el-GR" b="1" dirty="0" smtClean="0"/>
              <a:t>Επίσης</a:t>
            </a:r>
            <a:r>
              <a:rPr lang="el-GR" b="1" dirty="0"/>
              <a:t>, στην κονσόλα εμφανίζονται οι ενδείξεις των στροφών των μηχανών, οι ενδείξεις της πραγματικής ταχύτητας με σύστημα </a:t>
            </a:r>
            <a:r>
              <a:rPr lang="en-US" b="1" dirty="0">
                <a:solidFill>
                  <a:srgbClr val="FF0000"/>
                </a:solidFill>
              </a:rPr>
              <a:t>Doppler</a:t>
            </a:r>
            <a:r>
              <a:rPr lang="el-GR" b="1" dirty="0"/>
              <a:t>, τα μέσα επικοινωνίας με το μηχανοστάσιο και το δωμάτιο αυτοματισμού </a:t>
            </a:r>
            <a:r>
              <a:rPr lang="el-GR" b="1" dirty="0" smtClean="0"/>
              <a:t>μηχανοστασίου</a:t>
            </a:r>
            <a:r>
              <a:rPr lang="el-GR" b="1" dirty="0"/>
              <a:t>, καθώς και ο τηλέγραφος κινήσεων των μηχανών. </a:t>
            </a:r>
            <a:endParaRPr lang="en-US" b="1" dirty="0" smtClean="0"/>
          </a:p>
          <a:p>
            <a:pPr marL="0" indent="0">
              <a:buNone/>
            </a:pPr>
            <a:r>
              <a:rPr lang="el-GR" b="1" dirty="0" smtClean="0"/>
              <a:t>Η </a:t>
            </a:r>
            <a:r>
              <a:rPr lang="el-GR" b="1" dirty="0"/>
              <a:t>αυτόματη σύνδεση με τη μηχανή </a:t>
            </a:r>
            <a:r>
              <a:rPr lang="el-GR" b="1" dirty="0" smtClean="0"/>
              <a:t>πραγματοποιείται </a:t>
            </a:r>
            <a:r>
              <a:rPr lang="el-GR" b="1" dirty="0"/>
              <a:t>μετά από επικοινωνία του Μηχανικού με τη γέφυρα, ο οποίος βρίσκεται σε ετοιμότητα εάν κάποια κίνηση δεν ανταποκριθεί στις εντολές της γέφυρας, ώστε να μπορεί να επέμβει χειροκίνητα από το </a:t>
            </a:r>
            <a:r>
              <a:rPr lang="el-GR" b="1" dirty="0" smtClean="0"/>
              <a:t>μηχανοστάσιο</a:t>
            </a:r>
            <a:r>
              <a:rPr lang="en-US" b="1" dirty="0" smtClean="0"/>
              <a:t>.</a:t>
            </a:r>
            <a:endParaRPr lang="en-US" b="1"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900" b="1" dirty="0">
                <a:solidFill>
                  <a:srgbClr val="FF0000"/>
                </a:solidFill>
              </a:rPr>
              <a:t>η) </a:t>
            </a:r>
            <a:r>
              <a:rPr lang="el-GR" sz="2900" b="1" dirty="0"/>
              <a:t>Σε ειδική κονσόλα υπάρχει το </a:t>
            </a:r>
            <a:r>
              <a:rPr lang="el-GR" sz="2900" b="1" dirty="0">
                <a:solidFill>
                  <a:srgbClr val="FF0000"/>
                </a:solidFill>
              </a:rPr>
              <a:t>Παγκόσμιο </a:t>
            </a:r>
            <a:r>
              <a:rPr lang="el-GR" sz="2900" b="1" dirty="0" smtClean="0">
                <a:solidFill>
                  <a:srgbClr val="FF0000"/>
                </a:solidFill>
              </a:rPr>
              <a:t>Ναυτιλιακό </a:t>
            </a:r>
            <a:r>
              <a:rPr lang="el-GR" sz="2900" b="1" dirty="0">
                <a:solidFill>
                  <a:srgbClr val="FF0000"/>
                </a:solidFill>
              </a:rPr>
              <a:t>Σύστημα Κινδύνου και Ασφάλειας </a:t>
            </a:r>
            <a:r>
              <a:rPr lang="en-US" sz="2900" b="1" dirty="0">
                <a:solidFill>
                  <a:srgbClr val="FF0000"/>
                </a:solidFill>
              </a:rPr>
              <a:t>GMDSS </a:t>
            </a:r>
            <a:r>
              <a:rPr lang="el-GR" sz="2900" b="1" dirty="0"/>
              <a:t>(</a:t>
            </a:r>
            <a:r>
              <a:rPr lang="en-US" sz="2900" b="1" dirty="0">
                <a:solidFill>
                  <a:srgbClr val="FF0000"/>
                </a:solidFill>
              </a:rPr>
              <a:t>Global Maritime Distress Safety System</a:t>
            </a:r>
            <a:r>
              <a:rPr lang="el-GR" sz="2900" b="1" dirty="0"/>
              <a:t>). </a:t>
            </a:r>
            <a:endParaRPr lang="en-US" sz="2900" b="1" dirty="0" smtClean="0"/>
          </a:p>
          <a:p>
            <a:pPr marL="0" indent="0">
              <a:buNone/>
            </a:pPr>
            <a:r>
              <a:rPr lang="el-GR" sz="2900" b="1" dirty="0" smtClean="0"/>
              <a:t>Η καθιέρωση </a:t>
            </a:r>
            <a:r>
              <a:rPr lang="el-GR" sz="2900" b="1" dirty="0"/>
              <a:t>του </a:t>
            </a:r>
            <a:r>
              <a:rPr lang="en-US" sz="2900" b="1" dirty="0">
                <a:solidFill>
                  <a:srgbClr val="FF0000"/>
                </a:solidFill>
              </a:rPr>
              <a:t>GMDSS</a:t>
            </a:r>
            <a:r>
              <a:rPr lang="el-GR" sz="2900" b="1" dirty="0"/>
              <a:t> οδήγησε στην κατάργηση του </a:t>
            </a:r>
            <a:r>
              <a:rPr lang="el-GR" sz="2900" b="1" dirty="0" smtClean="0"/>
              <a:t>ασυρμάτου </a:t>
            </a:r>
            <a:r>
              <a:rPr lang="el-GR" sz="2900" b="1" dirty="0"/>
              <a:t>και της ειδικότητας του Αξιωματικού </a:t>
            </a:r>
            <a:r>
              <a:rPr lang="el-GR" sz="2900" b="1" dirty="0" smtClean="0"/>
              <a:t>Ασυρμάτου. </a:t>
            </a:r>
            <a:endParaRPr lang="en-US" sz="2900" b="1" dirty="0" smtClean="0"/>
          </a:p>
          <a:p>
            <a:pPr marL="0" indent="0">
              <a:buNone/>
            </a:pPr>
            <a:r>
              <a:rPr lang="en-US" sz="2900" b="1" dirty="0" smtClean="0"/>
              <a:t>To </a:t>
            </a:r>
            <a:r>
              <a:rPr lang="en-US" sz="2900" b="1" dirty="0">
                <a:solidFill>
                  <a:srgbClr val="FF0000"/>
                </a:solidFill>
              </a:rPr>
              <a:t>GMDSS</a:t>
            </a:r>
            <a:r>
              <a:rPr lang="en-US" sz="2900" b="1" dirty="0"/>
              <a:t> </a:t>
            </a:r>
            <a:r>
              <a:rPr lang="el-GR" sz="2900" b="1" dirty="0"/>
              <a:t>σκοπό έχει να ενισχύσει την ασφάλεια και να καταστήσει ευκολότερη τη διάσωση στη θάλασσα. </a:t>
            </a:r>
            <a:endParaRPr lang="en-US" sz="2900" b="1" dirty="0" smtClean="0"/>
          </a:p>
          <a:p>
            <a:pPr marL="0" indent="0">
              <a:buNone/>
            </a:pPr>
            <a:r>
              <a:rPr lang="el-GR" sz="2900" b="1" dirty="0" smtClean="0"/>
              <a:t>Αποτελείται </a:t>
            </a:r>
            <a:r>
              <a:rPr lang="el-GR" sz="2900" b="1" dirty="0"/>
              <a:t>από διαφορετικά συστήματα και εκτελεί </a:t>
            </a:r>
            <a:r>
              <a:rPr lang="el-GR" sz="2900" b="1" dirty="0" smtClean="0"/>
              <a:t>διαφορετικές </a:t>
            </a:r>
            <a:r>
              <a:rPr lang="el-GR" sz="2900" b="1" dirty="0"/>
              <a:t>λειτουργίες, όπως το συναγερμό, το </a:t>
            </a:r>
            <a:r>
              <a:rPr lang="el-GR" sz="2900" b="1" dirty="0" smtClean="0"/>
              <a:t>συντονισμό </a:t>
            </a:r>
            <a:r>
              <a:rPr lang="el-GR" sz="2900" b="1" dirty="0"/>
              <a:t>της έρευνας και της διασώσεως, τον εντοπισμό της θέσεως, την εκπομπή πληροφοριών για την </a:t>
            </a:r>
            <a:r>
              <a:rPr lang="el-GR" sz="2900" b="1" dirty="0" smtClean="0"/>
              <a:t>ασφάλεια </a:t>
            </a:r>
            <a:r>
              <a:rPr lang="el-GR" sz="2900" b="1" dirty="0"/>
              <a:t>στη θάλασσα, την επικοινωνία μεταξύ πλοίων και την εκπομπή σήματος κινδύνου</a:t>
            </a:r>
            <a:r>
              <a:rPr lang="el-GR" sz="2900" b="1" dirty="0" smtClean="0"/>
              <a:t>.</a:t>
            </a:r>
            <a:endParaRPr lang="el-GR" sz="2900" b="1"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14449" y="552451"/>
            <a:ext cx="9477375" cy="5810250"/>
          </a:xfrm>
          <a:prstGeom prst="rect">
            <a:avLst/>
          </a:prstGeom>
        </p:spPr>
      </p:pic>
      <p:sp>
        <p:nvSpPr>
          <p:cNvPr id="3" name="Text Box 2"/>
          <p:cNvSpPr txBox="1"/>
          <p:nvPr/>
        </p:nvSpPr>
        <p:spPr>
          <a:xfrm>
            <a:off x="3989070" y="0"/>
            <a:ext cx="4749800" cy="953135"/>
          </a:xfrm>
          <a:prstGeom prst="rect">
            <a:avLst/>
          </a:prstGeom>
          <a:noFill/>
        </p:spPr>
        <p:txBody>
          <a:bodyPr wrap="square" rtlCol="0">
            <a:spAutoFit/>
          </a:bodyPr>
          <a:p>
            <a:r>
              <a:rPr lang="en-US" altLang="en-US" sz="2800" b="1">
                <a:sym typeface="+mn-ea"/>
              </a:rPr>
              <a:t>LPG Liquefied Petroleum Gas</a:t>
            </a:r>
            <a:endParaRPr lang="en-US" altLang="en-US" sz="2800" b="1"/>
          </a:p>
          <a:p>
            <a:endParaRPr lang="en-US" altLang="en-US" sz="2800" b="1"/>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700" b="1" dirty="0" smtClean="0">
                <a:solidFill>
                  <a:srgbClr val="FF0000"/>
                </a:solidFill>
              </a:rPr>
              <a:t>θ</a:t>
            </a:r>
            <a:r>
              <a:rPr lang="el-GR" sz="2700" b="1" dirty="0">
                <a:solidFill>
                  <a:srgbClr val="FF0000"/>
                </a:solidFill>
              </a:rPr>
              <a:t>) </a:t>
            </a:r>
            <a:r>
              <a:rPr lang="el-GR" sz="2700" b="1" dirty="0"/>
              <a:t>Δίπλα στο </a:t>
            </a:r>
            <a:r>
              <a:rPr lang="en-US" sz="2700" b="1" dirty="0"/>
              <a:t>GMDSS </a:t>
            </a:r>
            <a:r>
              <a:rPr lang="el-GR" sz="2700" b="1" dirty="0"/>
              <a:t>υπάρχει ο δείκτης της </a:t>
            </a:r>
            <a:r>
              <a:rPr lang="el-GR" sz="2700" b="1" dirty="0" smtClean="0"/>
              <a:t>συσκευής </a:t>
            </a:r>
            <a:r>
              <a:rPr lang="el-GR" sz="2700" b="1" dirty="0"/>
              <a:t>του </a:t>
            </a:r>
            <a:r>
              <a:rPr lang="el-GR" sz="2700" b="1" dirty="0">
                <a:solidFill>
                  <a:srgbClr val="FF0000"/>
                </a:solidFill>
              </a:rPr>
              <a:t>Παγκόσμιου Συστήματος Προσδιορισμού θέσεως πλοίου </a:t>
            </a:r>
            <a:r>
              <a:rPr lang="en-US" sz="2700" b="1" dirty="0">
                <a:solidFill>
                  <a:srgbClr val="FF0000"/>
                </a:solidFill>
              </a:rPr>
              <a:t>GPS </a:t>
            </a:r>
            <a:r>
              <a:rPr lang="el-GR" sz="2700" b="1" dirty="0"/>
              <a:t>(</a:t>
            </a:r>
            <a:r>
              <a:rPr lang="en-US" sz="2700" b="1" dirty="0">
                <a:solidFill>
                  <a:srgbClr val="FF0000"/>
                </a:solidFill>
              </a:rPr>
              <a:t>Global Positioning System</a:t>
            </a:r>
            <a:r>
              <a:rPr lang="el-GR" sz="2700" b="1" dirty="0"/>
              <a:t>). </a:t>
            </a:r>
            <a:endParaRPr lang="en-US" sz="2700" b="1" dirty="0" smtClean="0"/>
          </a:p>
          <a:p>
            <a:pPr marL="0" indent="0">
              <a:buNone/>
            </a:pPr>
            <a:r>
              <a:rPr lang="el-GR" sz="2700" b="1" dirty="0" smtClean="0"/>
              <a:t>Το</a:t>
            </a:r>
            <a:r>
              <a:rPr lang="el-GR" sz="2700" b="1" dirty="0" smtClean="0">
                <a:solidFill>
                  <a:srgbClr val="FF0000"/>
                </a:solidFill>
              </a:rPr>
              <a:t> </a:t>
            </a:r>
            <a:r>
              <a:rPr lang="en-US" sz="2700" b="1" dirty="0">
                <a:solidFill>
                  <a:srgbClr val="FF0000"/>
                </a:solidFill>
              </a:rPr>
              <a:t>GPS </a:t>
            </a:r>
            <a:r>
              <a:rPr lang="el-GR" sz="2700" b="1" dirty="0"/>
              <a:t>βασίζεται σ’ ένα πλέγμα 24 τεχνητών δορυφόρων που βρίσκονται σε τροχιά γύρω από τη γη και καλύπτουν όλη την επιφάνειά της. Στους δορυφόρους καταγράφονται σε ειδικές </a:t>
            </a:r>
            <a:r>
              <a:rPr lang="el-GR" sz="2700" b="1" dirty="0" smtClean="0"/>
              <a:t>συσκευές</a:t>
            </a:r>
            <a:r>
              <a:rPr lang="el-GR" sz="2700" b="1" dirty="0"/>
              <a:t>, (δέκτες </a:t>
            </a:r>
            <a:r>
              <a:rPr lang="en-US" sz="2700" b="1" dirty="0"/>
              <a:t>GPS</a:t>
            </a:r>
            <a:r>
              <a:rPr lang="el-GR" sz="2700" b="1" dirty="0"/>
              <a:t>) ακριβείς πληροφορίες για τη θέση ενός σημείου στην επιφάνεια της γης, το υψόμετρό του, την ταχύτητα και την κατεύθυνση της κινήσεώς του. </a:t>
            </a:r>
            <a:endParaRPr lang="en-US" sz="2700" b="1" dirty="0" smtClean="0"/>
          </a:p>
          <a:p>
            <a:pPr marL="0" indent="0">
              <a:buNone/>
            </a:pPr>
            <a:r>
              <a:rPr lang="el-GR" sz="2700" b="1" dirty="0" smtClean="0"/>
              <a:t>Οι </a:t>
            </a:r>
            <a:r>
              <a:rPr lang="el-GR" sz="2700" b="1" dirty="0"/>
              <a:t>δέκτες αυτοί σε συνδυασμό με ειδικό λογισμικό χαρτογραφήσεως μπορούν να απεικονίσουν γραφικά τις πληροφορίες αυτές. </a:t>
            </a:r>
            <a:endParaRPr lang="en-US" sz="2700" b="1" dirty="0" smtClean="0"/>
          </a:p>
          <a:p>
            <a:pPr marL="0" indent="0">
              <a:buNone/>
            </a:pPr>
            <a:r>
              <a:rPr lang="el-GR" sz="2700" b="1" dirty="0" smtClean="0"/>
              <a:t>Ο </a:t>
            </a:r>
            <a:r>
              <a:rPr lang="el-GR" sz="2700" b="1" dirty="0"/>
              <a:t>ενδείκτης </a:t>
            </a:r>
            <a:r>
              <a:rPr lang="en-US" sz="2700" b="1" dirty="0">
                <a:solidFill>
                  <a:srgbClr val="FF0000"/>
                </a:solidFill>
              </a:rPr>
              <a:t>GPS</a:t>
            </a:r>
            <a:r>
              <a:rPr lang="en-US" sz="2700" b="1" dirty="0"/>
              <a:t> </a:t>
            </a:r>
            <a:r>
              <a:rPr lang="el-GR" sz="2700" b="1" dirty="0"/>
              <a:t>εκτός από τις συντεταγμένες του στίγματος (γεωγραφικό πλάτος και μήκος) δίνει την πορεία και ταχύτητα του πλοίου στην επιφάνεια της γης</a:t>
            </a:r>
            <a:r>
              <a:rPr lang="el-GR" sz="2700" b="1" dirty="0" smtClean="0"/>
              <a:t>.</a:t>
            </a:r>
            <a:endParaRPr lang="en-US" sz="2700" b="1"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solidFill>
                  <a:srgbClr val="FF0000"/>
                </a:solidFill>
              </a:rPr>
              <a:t>ι</a:t>
            </a:r>
            <a:r>
              <a:rPr lang="el-GR" sz="3200" b="1" dirty="0">
                <a:solidFill>
                  <a:srgbClr val="FF0000"/>
                </a:solidFill>
              </a:rPr>
              <a:t>) </a:t>
            </a:r>
            <a:r>
              <a:rPr lang="el-GR" sz="3200" b="1" dirty="0"/>
              <a:t>Το </a:t>
            </a:r>
            <a:r>
              <a:rPr lang="en-US" sz="3200" b="1" dirty="0"/>
              <a:t>GPS </a:t>
            </a:r>
            <a:r>
              <a:rPr lang="el-GR" sz="3200" b="1" dirty="0"/>
              <a:t>μπορεί να είναι συνδεδεμένο με το </a:t>
            </a:r>
            <a:r>
              <a:rPr lang="el-GR" sz="3200" b="1" dirty="0">
                <a:solidFill>
                  <a:srgbClr val="FF0000"/>
                </a:solidFill>
              </a:rPr>
              <a:t>σύστημα Αυτόματης Αναγνωρίσεως Πλοίου </a:t>
            </a:r>
            <a:r>
              <a:rPr lang="en-US" sz="3200" b="1" u="sng" dirty="0">
                <a:solidFill>
                  <a:srgbClr val="FF0000"/>
                </a:solidFill>
              </a:rPr>
              <a:t>A</a:t>
            </a:r>
            <a:r>
              <a:rPr lang="el-GR" sz="3200" b="1" u="sng" dirty="0">
                <a:solidFill>
                  <a:srgbClr val="FF0000"/>
                </a:solidFill>
              </a:rPr>
              <a:t>Ι</a:t>
            </a:r>
            <a:r>
              <a:rPr lang="en-US" sz="3200" b="1" u="sng" dirty="0">
                <a:solidFill>
                  <a:srgbClr val="FF0000"/>
                </a:solidFill>
              </a:rPr>
              <a:t>S</a:t>
            </a:r>
            <a:r>
              <a:rPr lang="en-US" sz="3200" b="1" dirty="0">
                <a:solidFill>
                  <a:srgbClr val="FF0000"/>
                </a:solidFill>
              </a:rPr>
              <a:t> </a:t>
            </a:r>
            <a:r>
              <a:rPr lang="el-GR" sz="3200" b="1" dirty="0"/>
              <a:t>(</a:t>
            </a:r>
            <a:r>
              <a:rPr lang="en-US" sz="3200" b="1" dirty="0">
                <a:solidFill>
                  <a:srgbClr val="FF0000"/>
                </a:solidFill>
              </a:rPr>
              <a:t>Automatic Identification System</a:t>
            </a:r>
            <a:r>
              <a:rPr lang="el-GR" sz="3200" b="1" dirty="0"/>
              <a:t>), που είναι σχεδιασμένο να βοηθήσει στην αποφυγή </a:t>
            </a:r>
            <a:r>
              <a:rPr lang="el-GR" sz="3200" b="1" dirty="0" smtClean="0"/>
              <a:t>συγκρούσεων </a:t>
            </a:r>
            <a:r>
              <a:rPr lang="el-GR" sz="3200" b="1" dirty="0"/>
              <a:t>στη θάλασσα. </a:t>
            </a:r>
            <a:endParaRPr lang="en-US" sz="3200" b="1" dirty="0" smtClean="0"/>
          </a:p>
          <a:p>
            <a:pPr marL="0" indent="0">
              <a:buNone/>
            </a:pPr>
            <a:r>
              <a:rPr lang="el-GR" sz="3200" b="1" dirty="0" smtClean="0"/>
              <a:t>Το </a:t>
            </a:r>
            <a:r>
              <a:rPr lang="en-US" sz="3200" b="1" dirty="0">
                <a:solidFill>
                  <a:srgbClr val="FF0000"/>
                </a:solidFill>
              </a:rPr>
              <a:t>AIS</a:t>
            </a:r>
            <a:r>
              <a:rPr lang="en-US" sz="3200" b="1" dirty="0"/>
              <a:t> </a:t>
            </a:r>
            <a:r>
              <a:rPr lang="el-GR" sz="3200" b="1" dirty="0"/>
              <a:t>περιλαμβάνει το δέκτη εντοπισμού θέσεως </a:t>
            </a:r>
            <a:r>
              <a:rPr lang="en-US" sz="3200" b="1" dirty="0"/>
              <a:t>GPS </a:t>
            </a:r>
            <a:r>
              <a:rPr lang="el-GR" sz="3200" b="1" dirty="0"/>
              <a:t>και έναν πομπό </a:t>
            </a:r>
            <a:r>
              <a:rPr lang="en-US" sz="3200" b="1" dirty="0">
                <a:solidFill>
                  <a:srgbClr val="FF0000"/>
                </a:solidFill>
              </a:rPr>
              <a:t>VHF</a:t>
            </a:r>
            <a:r>
              <a:rPr lang="el-GR" sz="3200" b="1" dirty="0"/>
              <a:t>, που μεταδίδει περιοδικά πληροφορίες (συντεταγμένες του πλοίου, ταχύτητα, πορεία) σε δύο κανάλια </a:t>
            </a:r>
            <a:r>
              <a:rPr lang="en-US" sz="3200" b="1" dirty="0"/>
              <a:t>VHF </a:t>
            </a:r>
            <a:r>
              <a:rPr lang="el-GR" sz="3200" b="1" dirty="0"/>
              <a:t>(συχνότητες 161,975 </a:t>
            </a:r>
            <a:r>
              <a:rPr lang="en-US" sz="3200" b="1" dirty="0"/>
              <a:t>MHz </a:t>
            </a:r>
            <a:r>
              <a:rPr lang="el-GR" sz="3200" b="1" dirty="0"/>
              <a:t>και 162,025 </a:t>
            </a:r>
            <a:r>
              <a:rPr lang="en-US" sz="3200" b="1" dirty="0"/>
              <a:t>MHz</a:t>
            </a:r>
            <a:r>
              <a:rPr lang="el-GR" sz="3200" b="1" dirty="0"/>
              <a:t>). </a:t>
            </a:r>
            <a:endParaRPr lang="en-US" sz="3200" b="1" dirty="0" smtClean="0"/>
          </a:p>
          <a:p>
            <a:pPr marL="0" indent="0">
              <a:buNone/>
            </a:pPr>
            <a:r>
              <a:rPr lang="el-GR" sz="3200" b="1" dirty="0" smtClean="0"/>
              <a:t>Στη </a:t>
            </a:r>
            <a:r>
              <a:rPr lang="el-GR" sz="3200" b="1" dirty="0"/>
              <a:t>συνέχεια, με χρήση ειδικού </a:t>
            </a:r>
            <a:r>
              <a:rPr lang="el-GR" sz="3200" b="1" dirty="0" smtClean="0"/>
              <a:t>λογισμικού </a:t>
            </a:r>
            <a:r>
              <a:rPr lang="el-GR" sz="3200" b="1" dirty="0"/>
              <a:t>που επεξεργάζεται τα δεδομένα, τα πλοία εμφανίζονται στις οθόνες συστημάτων πλοηγήσεως ή σε υπολογιστή</a:t>
            </a:r>
            <a:r>
              <a:rPr lang="el-GR" sz="3200" b="1" dirty="0" smtClean="0"/>
              <a:t>.</a:t>
            </a:r>
            <a:endParaRPr lang="el-GR" sz="3200" b="1" dirty="0" smtClean="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700" b="1" dirty="0" smtClean="0">
                <a:solidFill>
                  <a:srgbClr val="FF0000"/>
                </a:solidFill>
              </a:rPr>
              <a:t>ια</a:t>
            </a:r>
            <a:r>
              <a:rPr lang="el-GR" sz="2700" b="1" dirty="0">
                <a:solidFill>
                  <a:srgbClr val="FF0000"/>
                </a:solidFill>
              </a:rPr>
              <a:t>) </a:t>
            </a:r>
            <a:r>
              <a:rPr lang="el-GR" sz="2700" b="1" dirty="0"/>
              <a:t>Εκτός από τους ενημερωμένους έντυπους ναυτικούς χάρτες, τα σύγχρονα πλοία διαθέτουν και </a:t>
            </a:r>
            <a:r>
              <a:rPr lang="el-GR" sz="2700" b="1" dirty="0">
                <a:solidFill>
                  <a:srgbClr val="FF0000"/>
                </a:solidFill>
              </a:rPr>
              <a:t>Ηλεκτρονικό Σύστημα </a:t>
            </a:r>
            <a:r>
              <a:rPr lang="el-GR" sz="2700" b="1" dirty="0" smtClean="0">
                <a:solidFill>
                  <a:srgbClr val="FF0000"/>
                </a:solidFill>
              </a:rPr>
              <a:t>Απεικονίσεως </a:t>
            </a:r>
            <a:r>
              <a:rPr lang="el-GR" sz="2700" b="1" dirty="0">
                <a:solidFill>
                  <a:srgbClr val="FF0000"/>
                </a:solidFill>
              </a:rPr>
              <a:t>Χαρτών και Πληροφοριών </a:t>
            </a:r>
            <a:r>
              <a:rPr lang="en-US" sz="2700" b="1" u="sng" dirty="0">
                <a:solidFill>
                  <a:srgbClr val="FF0000"/>
                </a:solidFill>
              </a:rPr>
              <a:t>ECDIS</a:t>
            </a:r>
            <a:r>
              <a:rPr lang="el-GR" sz="2700" b="1" dirty="0"/>
              <a:t>, (</a:t>
            </a:r>
            <a:r>
              <a:rPr lang="en-US" sz="2700" b="1" dirty="0">
                <a:solidFill>
                  <a:srgbClr val="FF0000"/>
                </a:solidFill>
              </a:rPr>
              <a:t>Electronic Chart Display and Information Systems</a:t>
            </a:r>
            <a:r>
              <a:rPr lang="el-GR" sz="2700" b="1" dirty="0"/>
              <a:t>). </a:t>
            </a:r>
            <a:endParaRPr lang="en-US" sz="2700" b="1" dirty="0" smtClean="0"/>
          </a:p>
          <a:p>
            <a:pPr marL="0" indent="0">
              <a:buNone/>
            </a:pPr>
            <a:r>
              <a:rPr lang="el-GR" sz="2700" b="1" dirty="0" smtClean="0"/>
              <a:t>Το </a:t>
            </a:r>
            <a:r>
              <a:rPr lang="el-GR" sz="2700" b="1" dirty="0"/>
              <a:t>σύστημα αυτό συνδέεται με τα διάφορα Δορυφορικά Συστήματα Προσδιορισμού Στίγματος και άλλα </a:t>
            </a:r>
            <a:r>
              <a:rPr lang="el-GR" sz="2700" b="1" dirty="0" smtClean="0"/>
              <a:t>ηλεκτρονικά </a:t>
            </a:r>
            <a:r>
              <a:rPr lang="el-GR" sz="2700" b="1" dirty="0"/>
              <a:t>όργανα του σκάφους που βοηθούν στην ομαλή ναυσιπλοΐα. </a:t>
            </a:r>
            <a:endParaRPr lang="en-US" sz="2700" b="1" dirty="0" smtClean="0"/>
          </a:p>
          <a:p>
            <a:pPr marL="0" indent="0">
              <a:buNone/>
            </a:pPr>
            <a:r>
              <a:rPr lang="el-GR" sz="2700" b="1" dirty="0" smtClean="0"/>
              <a:t>Το </a:t>
            </a:r>
            <a:r>
              <a:rPr lang="el-GR" sz="2700" b="1" dirty="0"/>
              <a:t>σύστημα επίσης παρέχει ηχητικά και οπτικά σήματα προειδοποιήσεως στην περίπτωση που το πλοίο παρεκκλίνει της πορείας του ή περνά από αβαθή νερά ή επίκειται σύγκρουση κ.λπ.. Οι ηλεκτρονικοί ναυτικοί </a:t>
            </a:r>
            <a:r>
              <a:rPr lang="el-GR" sz="2700" b="1" dirty="0" smtClean="0"/>
              <a:t>χάρτες</a:t>
            </a:r>
            <a:r>
              <a:rPr lang="el-GR" sz="2700" b="1" dirty="0"/>
              <a:t>, που απεικονίζονται σε οθόνη, ενημερώνονται αυτομάτως από τους δορυφόρους και από τις Αγγελίες προς Ναυτιλλόμενους που εκδίδει η υδρογραφική υπηρεσία όλων των κρατών (</a:t>
            </a:r>
            <a:r>
              <a:rPr lang="en-US" sz="2700" b="1" dirty="0"/>
              <a:t>Notices of Marines</a:t>
            </a:r>
            <a:r>
              <a:rPr lang="el-GR" sz="2700" b="1" dirty="0"/>
              <a:t>) γι’ αυτό και έχουν μεγάλη αξιοπιστία</a:t>
            </a:r>
            <a:r>
              <a:rPr lang="el-GR" sz="2700" b="1" dirty="0" smtClean="0"/>
              <a:t>.</a:t>
            </a:r>
            <a:endParaRPr lang="en-US" sz="2700" b="1"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n-US" sz="4000" b="1" dirty="0" smtClean="0"/>
          </a:p>
          <a:p>
            <a:pPr marL="0" indent="0">
              <a:buNone/>
            </a:pPr>
            <a:r>
              <a:rPr lang="el-GR" sz="4000" b="1" dirty="0" smtClean="0">
                <a:solidFill>
                  <a:srgbClr val="FF0000"/>
                </a:solidFill>
              </a:rPr>
              <a:t>ιβ</a:t>
            </a:r>
            <a:r>
              <a:rPr lang="el-GR" sz="4000" b="1" dirty="0">
                <a:solidFill>
                  <a:srgbClr val="FF0000"/>
                </a:solidFill>
              </a:rPr>
              <a:t>) Σύστημα παρακολουθήσεως και επικοινωνίας </a:t>
            </a:r>
            <a:r>
              <a:rPr lang="el-GR" sz="4000" b="1" dirty="0"/>
              <a:t>της γέφυρας του πλοίου με νευραλγικούς χώρους (</a:t>
            </a:r>
            <a:r>
              <a:rPr lang="el-GR" sz="4000" b="1" dirty="0" smtClean="0"/>
              <a:t>πρόστεγο</a:t>
            </a:r>
            <a:r>
              <a:rPr lang="en-US" sz="4000" b="1" dirty="0" smtClean="0"/>
              <a:t> (</a:t>
            </a:r>
            <a:r>
              <a:rPr lang="en-US" sz="4000" b="1" dirty="0">
                <a:solidFill>
                  <a:srgbClr val="FF0000"/>
                </a:solidFill>
              </a:rPr>
              <a:t>forecastle</a:t>
            </a:r>
            <a:r>
              <a:rPr lang="en-US" sz="4000" b="1" dirty="0"/>
              <a:t>)</a:t>
            </a:r>
            <a:r>
              <a:rPr lang="el-GR" sz="4000" b="1" dirty="0" smtClean="0"/>
              <a:t>, επίστεγο</a:t>
            </a:r>
            <a:r>
              <a:rPr lang="en-US" sz="4000" b="1" dirty="0" smtClean="0"/>
              <a:t> (</a:t>
            </a:r>
            <a:r>
              <a:rPr lang="en-US" sz="4000" b="1" dirty="0" smtClean="0">
                <a:solidFill>
                  <a:srgbClr val="FF0000"/>
                </a:solidFill>
              </a:rPr>
              <a:t>poop</a:t>
            </a:r>
            <a:r>
              <a:rPr lang="en-US" sz="4000" b="1" dirty="0" smtClean="0"/>
              <a:t>)</a:t>
            </a:r>
            <a:r>
              <a:rPr lang="el-GR" sz="4000" b="1" dirty="0" smtClean="0"/>
              <a:t>, μηχανοστάσιο</a:t>
            </a:r>
            <a:r>
              <a:rPr lang="el-GR" sz="4000" b="1" dirty="0"/>
              <a:t>, θάλαμός ελέγχου, φορτώσεως κ.λπ</a:t>
            </a:r>
            <a:r>
              <a:rPr lang="el-GR" sz="4000" b="1" dirty="0" smtClean="0"/>
              <a:t>.).</a:t>
            </a:r>
            <a:endParaRPr lang="en-US" sz="4000" b="1"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n-US" sz="4400" dirty="0" smtClean="0"/>
          </a:p>
          <a:p>
            <a:pPr marL="0" indent="0">
              <a:buNone/>
            </a:pPr>
            <a:r>
              <a:rPr lang="el-GR" sz="4400" b="1" dirty="0" smtClean="0">
                <a:solidFill>
                  <a:srgbClr val="FF0000"/>
                </a:solidFill>
              </a:rPr>
              <a:t>ιγ</a:t>
            </a:r>
            <a:r>
              <a:rPr lang="el-GR" sz="4400" b="1" dirty="0">
                <a:solidFill>
                  <a:srgbClr val="FF0000"/>
                </a:solidFill>
              </a:rPr>
              <a:t>) Σύστημα ανιχνεύσεως πυρκαγιάς</a:t>
            </a:r>
            <a:r>
              <a:rPr lang="el-GR" sz="4400" b="1" dirty="0"/>
              <a:t>, μέσω του οποίου σημαίνει συναγερμός στη γέφυρα, σε περίπτωση εκδηλώσεως πυρκαγιάς στο πλοίο. Επίσης, αυτό το σύστημα προσδιορίζει και το χώρο εκδηλώσεως της πυρκαγιάς</a:t>
            </a:r>
            <a:r>
              <a:rPr lang="el-GR" sz="4400" b="1" dirty="0" smtClean="0"/>
              <a:t>.</a:t>
            </a:r>
            <a:endParaRPr lang="en-US" sz="4400" b="1"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n-US" sz="4400" b="1" dirty="0" smtClean="0">
              <a:solidFill>
                <a:srgbClr val="FF0000"/>
              </a:solidFill>
            </a:endParaRPr>
          </a:p>
          <a:p>
            <a:pPr marL="0" indent="0">
              <a:buNone/>
            </a:pPr>
            <a:r>
              <a:rPr lang="en-US" sz="4400" b="1" dirty="0" smtClean="0">
                <a:solidFill>
                  <a:srgbClr val="FF0000"/>
                </a:solidFill>
              </a:rPr>
              <a:t>ιδ</a:t>
            </a:r>
            <a:r>
              <a:rPr lang="en-US" sz="4400" b="1" dirty="0">
                <a:solidFill>
                  <a:srgbClr val="FF0000"/>
                </a:solidFill>
              </a:rPr>
              <a:t>) Σύστημα ανιχνεύσεως μακρινών στόχων LRIT </a:t>
            </a:r>
            <a:r>
              <a:rPr lang="en-US" sz="4400" b="1" dirty="0"/>
              <a:t>(</a:t>
            </a:r>
            <a:r>
              <a:rPr lang="en-US" sz="4400" b="1" dirty="0">
                <a:solidFill>
                  <a:srgbClr val="FF0000"/>
                </a:solidFill>
              </a:rPr>
              <a:t>Long Range Identification and </a:t>
            </a:r>
            <a:r>
              <a:rPr lang="en-US" sz="4400" b="1" dirty="0" smtClean="0">
                <a:solidFill>
                  <a:srgbClr val="FF0000"/>
                </a:solidFill>
              </a:rPr>
              <a:t>Tracking</a:t>
            </a:r>
            <a:r>
              <a:rPr lang="en-US" sz="4400" b="1" dirty="0"/>
              <a:t>). </a:t>
            </a:r>
            <a:r>
              <a:rPr lang="el-GR" sz="4400" b="1" dirty="0"/>
              <a:t>Με το σύστημα αυτό καθίσταται δυνατός ο έγκαιρος εντοπισμός πλοίου που βρίσκεται σε </a:t>
            </a:r>
            <a:r>
              <a:rPr lang="el-GR" sz="4400" b="1" dirty="0" smtClean="0"/>
              <a:t>κίνδυνο</a:t>
            </a:r>
            <a:r>
              <a:rPr lang="el-GR" sz="4400" b="1" dirty="0"/>
              <a:t>. Επίσης, βοηθά τους παράκτιους σταθμούς, ώστε να κατευθύνουν τα πλοία που σπεύδουν για διάσωση</a:t>
            </a:r>
            <a:r>
              <a:rPr lang="el-GR" sz="4400" b="1" dirty="0" smtClean="0"/>
              <a:t>.</a:t>
            </a:r>
            <a:endParaRPr lang="en-US" sz="4400" b="1"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700" b="1" dirty="0" smtClean="0">
                <a:solidFill>
                  <a:srgbClr val="FF0000"/>
                </a:solidFill>
              </a:rPr>
              <a:t>ιε</a:t>
            </a:r>
            <a:r>
              <a:rPr lang="el-GR" sz="2700" b="1" dirty="0">
                <a:solidFill>
                  <a:srgbClr val="FF0000"/>
                </a:solidFill>
              </a:rPr>
              <a:t>) </a:t>
            </a:r>
            <a:r>
              <a:rPr lang="el-GR" sz="2700" b="1" dirty="0"/>
              <a:t>Κάθε σύγχρονο πλοίο φέρει στον ιστό της γέφυρας μόνιμη συσκευή </a:t>
            </a:r>
            <a:r>
              <a:rPr lang="en-US" sz="2700" b="1" dirty="0">
                <a:solidFill>
                  <a:srgbClr val="FF0000"/>
                </a:solidFill>
              </a:rPr>
              <a:t>EPIRB</a:t>
            </a:r>
            <a:r>
              <a:rPr lang="en-US" sz="2700" b="1" dirty="0"/>
              <a:t> </a:t>
            </a:r>
            <a:r>
              <a:rPr lang="el-GR" sz="2700" b="1" dirty="0"/>
              <a:t>(</a:t>
            </a:r>
            <a:r>
              <a:rPr lang="en-US" sz="2700" b="1" dirty="0">
                <a:solidFill>
                  <a:srgbClr val="FF0000"/>
                </a:solidFill>
              </a:rPr>
              <a:t>Emergency Position Indicating Radio Beacon</a:t>
            </a:r>
            <a:r>
              <a:rPr lang="el-GR" sz="2700" b="1" dirty="0"/>
              <a:t>) για τον εντοπισμό του από παράκτιο σταθμό, σε περίπτωση </a:t>
            </a:r>
            <a:r>
              <a:rPr lang="el-GR" sz="2700" b="1" dirty="0" smtClean="0"/>
              <a:t>κινδύνου. </a:t>
            </a:r>
            <a:endParaRPr lang="en-US" sz="2700" b="1" dirty="0" smtClean="0"/>
          </a:p>
          <a:p>
            <a:pPr marL="0" indent="0">
              <a:buNone/>
            </a:pPr>
            <a:r>
              <a:rPr lang="el-GR" sz="2700" b="1" dirty="0" smtClean="0"/>
              <a:t>Η </a:t>
            </a:r>
            <a:r>
              <a:rPr lang="el-GR" sz="2700" b="1" dirty="0"/>
              <a:t>συσκευή αυτή χρησιμοποιείται στη ναυτιλία για την εκπομπή σήματος κινδύνου. Εκτός από αυτή, υπάρχει και δεύτερη φορητή συσκευή </a:t>
            </a:r>
            <a:r>
              <a:rPr lang="en-US" sz="2700" b="1" dirty="0"/>
              <a:t>EPIRB </a:t>
            </a:r>
            <a:r>
              <a:rPr lang="el-GR" sz="2700" b="1" dirty="0"/>
              <a:t>στη γέφυρα, με σκοπό τον εντοπισμό του πλοίου και των σωσιβίων λέμβων μέσω δορυφόρων σε περίπτωση ατυχήματος. </a:t>
            </a:r>
            <a:endParaRPr lang="en-US" sz="2700" b="1" dirty="0" smtClean="0"/>
          </a:p>
          <a:p>
            <a:pPr marL="0" indent="0">
              <a:buNone/>
            </a:pPr>
            <a:r>
              <a:rPr lang="el-GR" sz="2700" b="1" dirty="0" smtClean="0"/>
              <a:t>Η </a:t>
            </a:r>
            <a:r>
              <a:rPr lang="el-GR" sz="2700" b="1" dirty="0"/>
              <a:t>συσκευή </a:t>
            </a:r>
            <a:r>
              <a:rPr lang="en-US" sz="2700" b="1" dirty="0">
                <a:solidFill>
                  <a:srgbClr val="FF0000"/>
                </a:solidFill>
              </a:rPr>
              <a:t>EPIRB</a:t>
            </a:r>
            <a:r>
              <a:rPr lang="en-US" sz="2700" b="1" dirty="0"/>
              <a:t> </a:t>
            </a:r>
            <a:r>
              <a:rPr lang="el-GR" sz="2700" b="1" dirty="0"/>
              <a:t>δίνει όλα τα στοιχεία του πλοίου (Διεθνές Διακριτικό Σήμα, όνομα, στίγμα κ.λπ.). </a:t>
            </a:r>
            <a:endParaRPr lang="en-US" sz="2700" b="1" dirty="0" smtClean="0"/>
          </a:p>
          <a:p>
            <a:pPr marL="0" indent="0">
              <a:buNone/>
            </a:pPr>
            <a:r>
              <a:rPr lang="el-GR" sz="2700" b="1" dirty="0" smtClean="0"/>
              <a:t>Η </a:t>
            </a:r>
            <a:r>
              <a:rPr lang="el-GR" sz="2700" b="1" dirty="0"/>
              <a:t>ύπαρξή της προβλέπεται από τον ΙΜΟ. </a:t>
            </a:r>
            <a:endParaRPr lang="en-US" sz="2700" b="1" dirty="0" smtClean="0"/>
          </a:p>
          <a:p>
            <a:pPr marL="0" indent="0">
              <a:buNone/>
            </a:pPr>
            <a:r>
              <a:rPr lang="el-GR" sz="2700" b="1" dirty="0" smtClean="0"/>
              <a:t>Η </a:t>
            </a:r>
            <a:r>
              <a:rPr lang="el-GR" sz="2700" b="1" dirty="0"/>
              <a:t>συσκευή ενεργοποιείται αυτόματα σε περίπτωση βυθίσεως του πλοίου, οπότε ανέρχεται στην επιφάνεια και αρχίζει να εκπέμπει σήμα</a:t>
            </a:r>
            <a:r>
              <a:rPr lang="el-GR" sz="2700" b="1" dirty="0" smtClean="0"/>
              <a:t>.</a:t>
            </a:r>
            <a:endParaRPr lang="en-US" sz="2700" b="1"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823937"/>
          </a:xfrm>
          <a:solidFill>
            <a:schemeClr val="bg1"/>
          </a:solidFill>
        </p:spPr>
        <p:txBody>
          <a:bodyPr>
            <a:noAutofit/>
          </a:bodyPr>
          <a:lstStyle/>
          <a:p>
            <a:pPr marL="0" indent="0" algn="ctr">
              <a:buNone/>
            </a:pPr>
            <a:r>
              <a:rPr lang="en-US" sz="2700" b="1" dirty="0" smtClean="0">
                <a:solidFill>
                  <a:srgbClr val="FF0000"/>
                </a:solidFill>
              </a:rPr>
              <a:t>EPIRB</a:t>
            </a:r>
            <a:r>
              <a:rPr lang="en-US" sz="2700" b="1" dirty="0" smtClean="0"/>
              <a:t> </a:t>
            </a:r>
            <a:r>
              <a:rPr lang="el-GR" sz="2700" b="1" dirty="0"/>
              <a:t>(</a:t>
            </a:r>
            <a:r>
              <a:rPr lang="en-US" sz="2700" b="1" dirty="0">
                <a:solidFill>
                  <a:srgbClr val="FF0000"/>
                </a:solidFill>
              </a:rPr>
              <a:t>Emergency Position Indicating Radio Beacon</a:t>
            </a:r>
            <a:r>
              <a:rPr lang="el-GR" sz="2700" b="1" dirty="0" smtClean="0"/>
              <a:t>)</a:t>
            </a:r>
            <a:endParaRPr lang="en-US" sz="2700" b="1" dirty="0"/>
          </a:p>
        </p:txBody>
      </p:sp>
      <p:pic>
        <p:nvPicPr>
          <p:cNvPr id="3" name="Picture 2"/>
          <p:cNvPicPr>
            <a:picLocks noChangeAspect="1"/>
          </p:cNvPicPr>
          <p:nvPr/>
        </p:nvPicPr>
        <p:blipFill>
          <a:blip r:embed="rId1"/>
          <a:stretch>
            <a:fillRect/>
          </a:stretch>
        </p:blipFill>
        <p:spPr>
          <a:xfrm>
            <a:off x="4224042" y="2349913"/>
            <a:ext cx="2540900" cy="3929505"/>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000" b="1" dirty="0" smtClean="0">
                <a:solidFill>
                  <a:srgbClr val="FF0000"/>
                </a:solidFill>
              </a:rPr>
              <a:t>ιστ</a:t>
            </a:r>
            <a:r>
              <a:rPr lang="el-GR" sz="4000" b="1" dirty="0">
                <a:solidFill>
                  <a:srgbClr val="FF0000"/>
                </a:solidFill>
              </a:rPr>
              <a:t>) Σύστημα αφής πλοηγικών φανών </a:t>
            </a:r>
            <a:r>
              <a:rPr lang="el-GR" sz="4000" b="1" dirty="0"/>
              <a:t>με πίνακα ενδείξεως και λειτουργίας. </a:t>
            </a:r>
            <a:endParaRPr lang="en-US" sz="4000" b="1" dirty="0" smtClean="0"/>
          </a:p>
          <a:p>
            <a:pPr marL="0" indent="0">
              <a:buNone/>
            </a:pPr>
            <a:r>
              <a:rPr lang="el-GR" sz="4000" b="1" dirty="0" smtClean="0"/>
              <a:t>Τα </a:t>
            </a:r>
            <a:r>
              <a:rPr lang="el-GR" sz="4000" b="1" dirty="0"/>
              <a:t>φώτα </a:t>
            </a:r>
            <a:r>
              <a:rPr lang="el-GR" sz="4000" b="1" dirty="0" smtClean="0"/>
              <a:t>ναυσιπλοΐας </a:t>
            </a:r>
            <a:r>
              <a:rPr lang="el-GR" sz="4000" b="1" dirty="0"/>
              <a:t>ανάβουν με τη φαινόμενη Δύση του Ηλίου και σβήνουν με τη φαινόμενη Ανατολή του. </a:t>
            </a:r>
            <a:endParaRPr lang="en-US" sz="4000" b="1" dirty="0" smtClean="0"/>
          </a:p>
          <a:p>
            <a:pPr marL="0" indent="0">
              <a:buNone/>
            </a:pPr>
            <a:r>
              <a:rPr lang="el-GR" sz="4000" b="1" dirty="0" smtClean="0"/>
              <a:t>Σε περίπτωση </a:t>
            </a:r>
            <a:r>
              <a:rPr lang="el-GR" sz="4000" b="1" dirty="0"/>
              <a:t>ομίχλης πρέπει να ανάβουν, σύμφωνα με το Διεθνή Κανονισμό Αποφυγής Συγκρούσεως</a:t>
            </a:r>
            <a:r>
              <a:rPr lang="el-GR" sz="4000" b="1" dirty="0" smtClean="0"/>
              <a:t>.</a:t>
            </a:r>
            <a:endParaRPr lang="en-US" sz="4000" b="1" dirty="0" smtClean="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smtClean="0">
                <a:solidFill>
                  <a:srgbClr val="FF0000"/>
                </a:solidFill>
              </a:rPr>
              <a:t>ιζ</a:t>
            </a:r>
            <a:r>
              <a:rPr lang="el-GR" sz="2400" b="1" dirty="0">
                <a:solidFill>
                  <a:srgbClr val="FF0000"/>
                </a:solidFill>
              </a:rPr>
              <a:t>) Σύστημα καταγραφής δεδομένων </a:t>
            </a:r>
            <a:r>
              <a:rPr lang="el-GR" sz="2400" b="1" dirty="0" smtClean="0">
                <a:solidFill>
                  <a:srgbClr val="FF0000"/>
                </a:solidFill>
              </a:rPr>
              <a:t>ταξιδιού </a:t>
            </a:r>
            <a:r>
              <a:rPr lang="en-US" sz="2400" b="1" dirty="0">
                <a:solidFill>
                  <a:srgbClr val="FF0000"/>
                </a:solidFill>
              </a:rPr>
              <a:t>VDR </a:t>
            </a:r>
            <a:r>
              <a:rPr lang="el-GR" sz="2400" b="1" dirty="0"/>
              <a:t>(</a:t>
            </a:r>
            <a:r>
              <a:rPr lang="en-US" sz="2400" b="1" dirty="0">
                <a:solidFill>
                  <a:srgbClr val="FF0000"/>
                </a:solidFill>
              </a:rPr>
              <a:t>Voyage Data Recorder</a:t>
            </a:r>
            <a:r>
              <a:rPr lang="el-GR" sz="2400" b="1" dirty="0"/>
              <a:t>). </a:t>
            </a:r>
            <a:endParaRPr lang="en-US" sz="2400" b="1" dirty="0" smtClean="0"/>
          </a:p>
          <a:p>
            <a:pPr marL="0" indent="0">
              <a:buNone/>
            </a:pPr>
            <a:r>
              <a:rPr lang="el-GR" sz="2400" b="1" dirty="0" smtClean="0"/>
              <a:t>Πρόκειται </a:t>
            </a:r>
            <a:r>
              <a:rPr lang="el-GR" sz="2400" b="1" dirty="0"/>
              <a:t>για ένα σύστημα το οποίο μπορεί να διαβάζει και να καταγράφει όλες τις πληροφορίες που αφορούν στο ταξίδι του πλοίου. Σε περίπτωση ατυχήματος με το σύστημα αυτό διευκολύνονται οι ερευνητές να βρουν τις αιτίες. Το σύστημα αυτό καταγράφει τις συνομιλίες της γέφυρας, τις επικοινωνίες της </a:t>
            </a:r>
            <a:r>
              <a:rPr lang="el-GR" sz="2400" b="1" dirty="0" smtClean="0"/>
              <a:t>γέφυρας </a:t>
            </a:r>
            <a:r>
              <a:rPr lang="el-GR" sz="2400" b="1" dirty="0"/>
              <a:t>μέσω της συχνότητας </a:t>
            </a:r>
            <a:r>
              <a:rPr lang="en-US" sz="2400" b="1" dirty="0"/>
              <a:t>VHF</a:t>
            </a:r>
            <a:r>
              <a:rPr lang="el-GR" sz="2400" b="1" dirty="0"/>
              <a:t>, την ημερομηνία, την ώρα και τη θέση του πλοίου, την κατεύθυνσή, την ταχύτητά του, την εικόνα του </a:t>
            </a:r>
            <a:r>
              <a:rPr lang="en-US" sz="2400" b="1" dirty="0"/>
              <a:t>Radar</a:t>
            </a:r>
            <a:r>
              <a:rPr lang="el-GR" sz="2400" b="1" dirty="0"/>
              <a:t>, το βύθισμα του πλοίου, την κατάσταση των μηχανών του και την ανταπόκρισή τους στις εντολές του πλοιάρχου, τους συναγερμούς που πιθανόν τέθηκαν σε </a:t>
            </a:r>
            <a:r>
              <a:rPr lang="el-GR" sz="2400" b="1" dirty="0" smtClean="0"/>
              <a:t>λειτουργία </a:t>
            </a:r>
            <a:r>
              <a:rPr lang="el-GR" sz="2400" b="1" dirty="0"/>
              <a:t>και την ανταπόκριση του πηδαλίου στις εντολές που δέχεται από το χειριστή. </a:t>
            </a:r>
            <a:endParaRPr lang="en-US" sz="2400" b="1" dirty="0" smtClean="0"/>
          </a:p>
          <a:p>
            <a:pPr marL="0" indent="0">
              <a:buNone/>
            </a:pPr>
            <a:r>
              <a:rPr lang="el-GR" sz="2400" b="1" dirty="0" smtClean="0"/>
              <a:t>Επίσης</a:t>
            </a:r>
            <a:r>
              <a:rPr lang="el-GR" sz="2400" b="1" dirty="0"/>
              <a:t>, έχει τη δυνατότητα να διαβάζει και δεδομένα εξωτερικά του πλοίου, όπως είναι η κατεύθυνση και η δύναμη του ανέμου και η κατάσταση της θάλασσας. </a:t>
            </a:r>
            <a:endParaRPr lang="en-US" sz="2400" b="1" dirty="0" smtClean="0"/>
          </a:p>
          <a:p>
            <a:pPr marL="0" indent="0">
              <a:buNone/>
            </a:pPr>
            <a:r>
              <a:rPr lang="el-GR" sz="2400" b="1" dirty="0" smtClean="0"/>
              <a:t>Από </a:t>
            </a:r>
            <a:r>
              <a:rPr lang="el-GR" sz="2400" b="1" dirty="0"/>
              <a:t>το 2000 κάθε πλοίο οφείλει να φέρει </a:t>
            </a:r>
            <a:r>
              <a:rPr lang="el-GR" sz="2400" b="1" dirty="0" smtClean="0"/>
              <a:t>εγκατεστημένο</a:t>
            </a:r>
            <a:r>
              <a:rPr lang="en-US" sz="2400" b="1" dirty="0"/>
              <a:t> </a:t>
            </a:r>
            <a:r>
              <a:rPr lang="el-GR" sz="2400" b="1" dirty="0" smtClean="0"/>
              <a:t>στη </a:t>
            </a:r>
            <a:r>
              <a:rPr lang="el-GR" sz="2400" b="1" dirty="0"/>
              <a:t>Γέφυρα ένα </a:t>
            </a:r>
            <a:r>
              <a:rPr lang="en-US" sz="2400" b="1" dirty="0"/>
              <a:t>VDR</a:t>
            </a:r>
            <a:r>
              <a:rPr lang="el-GR" sz="2400" b="1" dirty="0"/>
              <a:t> ή ένα </a:t>
            </a:r>
            <a:r>
              <a:rPr lang="en-US" sz="2400" b="1" dirty="0"/>
              <a:t>Simplified Voyage Data Recorder</a:t>
            </a:r>
            <a:r>
              <a:rPr lang="el-GR" sz="2400" b="1" dirty="0"/>
              <a:t>, ανάλογα με τον τύπο του</a:t>
            </a:r>
            <a:r>
              <a:rPr lang="el-GR" sz="2400" b="1" dirty="0" smtClean="0"/>
              <a:t>.</a:t>
            </a:r>
            <a:endParaRPr lang="en-US" sz="24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3000" y="514350"/>
            <a:ext cx="9705975" cy="5762625"/>
          </a:xfrm>
          <a:prstGeom prst="rect">
            <a:avLst/>
          </a:prstGeom>
        </p:spPr>
      </p:pic>
      <p:sp>
        <p:nvSpPr>
          <p:cNvPr id="2" name="Text Box 1"/>
          <p:cNvSpPr txBox="1"/>
          <p:nvPr/>
        </p:nvSpPr>
        <p:spPr>
          <a:xfrm>
            <a:off x="3286760" y="0"/>
            <a:ext cx="5189855" cy="521970"/>
          </a:xfrm>
          <a:prstGeom prst="rect">
            <a:avLst/>
          </a:prstGeom>
          <a:noFill/>
        </p:spPr>
        <p:txBody>
          <a:bodyPr wrap="square" rtlCol="0">
            <a:spAutoFit/>
          </a:bodyPr>
          <a:p>
            <a:r>
              <a:rPr lang="en-US" altLang="en-US" sz="2800" b="1"/>
              <a:t>Ro-ro (roll-on/roll-off) vessels</a:t>
            </a:r>
            <a:endParaRPr lang="en-US" altLang="en-US" sz="2800" b="1"/>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Η ΓΕΦΥΡΑ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endParaRPr lang="en-US" sz="3600" b="1" dirty="0" smtClean="0"/>
          </a:p>
          <a:p>
            <a:pPr marL="0" indent="0">
              <a:buNone/>
            </a:pPr>
            <a:r>
              <a:rPr lang="el-GR" sz="3600" b="1" dirty="0" smtClean="0"/>
              <a:t>Τα </a:t>
            </a:r>
            <a:r>
              <a:rPr lang="el-GR" sz="3600" b="1" dirty="0"/>
              <a:t>παραπάνω συστήματα και όργανα της γέφυρας του πλοίου και του θαλάμου ελέγχου </a:t>
            </a:r>
            <a:r>
              <a:rPr lang="el-GR" sz="3600" b="1" dirty="0" smtClean="0"/>
              <a:t>φορτώσεως </a:t>
            </a:r>
            <a:r>
              <a:rPr lang="el-GR" sz="3600" b="1" dirty="0"/>
              <a:t>και εκφορτώσεως καταγράφουν όλες τις πληροφορίες σε οθόνη που βρίσκεται σε κονσόλα μπροστά στη Γέφυρα, ώστε ο πλοίαρχος, με μια ματιά, να έχει πλήρη εικόνα της καταστάσεως του πλοίου και να πράττει ανάλογα.</a:t>
            </a:r>
            <a:endParaRPr lang="en-US" sz="3600" b="1"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92D050"/>
          </a:solidFill>
        </p:spPr>
        <p:txBody>
          <a:bodyPr anchor="ctr">
            <a:normAutofit fontScale="90000"/>
          </a:bodyPr>
          <a:lstStyle/>
          <a:p>
            <a:br>
              <a:rPr lang="el-GR" sz="6600" b="1" dirty="0" smtClean="0">
                <a:solidFill>
                  <a:srgbClr val="FF0000"/>
                </a:solidFill>
                <a:latin typeface="+mn-lt"/>
              </a:rPr>
            </a:br>
            <a:br>
              <a:rPr lang="en-US" sz="6600" b="1" dirty="0" smtClean="0">
                <a:solidFill>
                  <a:srgbClr val="FF0000"/>
                </a:solidFill>
                <a:latin typeface="+mn-lt"/>
              </a:rPr>
            </a:br>
            <a:r>
              <a:rPr lang="en-US" sz="6600" b="1" dirty="0">
                <a:solidFill>
                  <a:srgbClr val="FF0000"/>
                </a:solidFill>
                <a:latin typeface="+mn-lt"/>
              </a:rPr>
              <a:t>ΚΕΦΑΛΑΙΟ </a:t>
            </a:r>
            <a:r>
              <a:rPr lang="en-US" sz="6600" b="1" dirty="0" smtClean="0">
                <a:solidFill>
                  <a:srgbClr val="FF0000"/>
                </a:solidFill>
                <a:latin typeface="+mn-lt"/>
              </a:rPr>
              <a:t>Ε</a:t>
            </a:r>
            <a:r>
              <a:rPr lang="el-GR" sz="6600" b="1" dirty="0" smtClean="0">
                <a:solidFill>
                  <a:srgbClr val="FF0000"/>
                </a:solidFill>
                <a:latin typeface="+mn-lt"/>
              </a:rPr>
              <a:t>ΒΔΟΜΟ</a:t>
            </a:r>
            <a:br>
              <a:rPr lang="el-GR" b="1" dirty="0" smtClean="0">
                <a:latin typeface="+mn-lt"/>
              </a:rPr>
            </a:br>
            <a:br>
              <a:rPr lang="en-US" b="1" dirty="0">
                <a:latin typeface="+mn-lt"/>
              </a:rPr>
            </a:br>
            <a:r>
              <a:rPr lang="el-GR" sz="8000" b="1" dirty="0">
                <a:latin typeface="+mn-lt"/>
              </a:rPr>
              <a:t>ΤΟ ΜΗΧΑΝΟΣΤΑΣΙΟ ΕΝΟΣ ΣΥΓΧΡΟΝΟΥ ΠΛΟΙΟΥ</a:t>
            </a:r>
            <a:br>
              <a:rPr lang="en-US" dirty="0"/>
            </a:b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solidFill>
                  <a:srgbClr val="FF0000"/>
                </a:solidFill>
              </a:rPr>
              <a:t>Μηχανοστάσιο</a:t>
            </a:r>
            <a:r>
              <a:rPr lang="el-GR" sz="3200" b="1" dirty="0" smtClean="0"/>
              <a:t> (</a:t>
            </a:r>
            <a:r>
              <a:rPr lang="el-GR" sz="3200" b="1" dirty="0" smtClean="0">
                <a:solidFill>
                  <a:srgbClr val="FF0000"/>
                </a:solidFill>
              </a:rPr>
              <a:t>Engine Room</a:t>
            </a:r>
            <a:r>
              <a:rPr lang="el-GR" sz="3200" b="1" dirty="0" smtClean="0"/>
              <a:t>) </a:t>
            </a:r>
            <a:r>
              <a:rPr lang="el-GR" sz="3200" b="1" dirty="0"/>
              <a:t>χαρακτηρίζεται ο χώρος του πλοίου, στον οποίο είναι εγκατεστημένη η κύρια κινητήρια μηχανή (ή μηχανές) του πλοίου και οι λοιπές βοηθητικές </a:t>
            </a:r>
            <a:r>
              <a:rPr lang="el-GR" sz="3200" b="1" dirty="0" smtClean="0"/>
              <a:t>εγκαταστάσεις </a:t>
            </a:r>
            <a:r>
              <a:rPr lang="el-GR" sz="3200" b="1" dirty="0"/>
              <a:t>που είναι απαραίτητες για την πρόωσή του. Το μηχανοστάσιο, στα σύγχρονα φορτηγά και δεξαμενόπλοια, καταλαμβάνει συνήθως τμήμα του κύτους του πλοίου που βρίσκεται κατά κανόνα κάτω από την πρυμναία υπερκατασκευή της γέφυρας και κάτω από το κύριο κατάστρωμα. </a:t>
            </a:r>
            <a:endParaRPr lang="el-GR" sz="3200" b="1" dirty="0" smtClean="0"/>
          </a:p>
          <a:p>
            <a:pPr marL="0" indent="0">
              <a:buNone/>
            </a:pPr>
            <a:r>
              <a:rPr lang="el-GR" sz="3200" b="1" dirty="0" smtClean="0"/>
              <a:t>Στο πρυμναίο </a:t>
            </a:r>
            <a:r>
              <a:rPr lang="el-GR" sz="3200" b="1" dirty="0"/>
              <a:t>τμήμα του μηχανοστασίου, σε ξεχωριστό μικρότερο χώρο, είναι εγκατεστημένος ο μηχανισμός του πηδαλίου</a:t>
            </a:r>
            <a:r>
              <a:rPr lang="el-GR" sz="3200" b="1" dirty="0" smtClean="0"/>
              <a:t>.</a:t>
            </a:r>
            <a:endParaRPr lang="el-GR" sz="3200" b="1"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32624"/>
          </a:xfrm>
          <a:solidFill>
            <a:schemeClr val="bg1"/>
          </a:solidFill>
        </p:spPr>
        <p:txBody>
          <a:bodyPr>
            <a:noAutofit/>
          </a:bodyPr>
          <a:lstStyle/>
          <a:p>
            <a:pPr marL="0" indent="0" algn="ctr">
              <a:buNone/>
            </a:pPr>
            <a:r>
              <a:rPr lang="el-GR" sz="3200" b="1" dirty="0" smtClean="0">
                <a:solidFill>
                  <a:srgbClr val="FF0000"/>
                </a:solidFill>
              </a:rPr>
              <a:t>Engine Room</a:t>
            </a:r>
            <a:endParaRPr lang="el-GR" sz="3200" b="1" dirty="0"/>
          </a:p>
        </p:txBody>
      </p:sp>
      <p:pic>
        <p:nvPicPr>
          <p:cNvPr id="6" name="Picture 5"/>
          <p:cNvPicPr>
            <a:picLocks noChangeAspect="1"/>
          </p:cNvPicPr>
          <p:nvPr/>
        </p:nvPicPr>
        <p:blipFill>
          <a:blip r:embed="rId1"/>
          <a:stretch>
            <a:fillRect/>
          </a:stretch>
        </p:blipFill>
        <p:spPr>
          <a:xfrm>
            <a:off x="484679" y="1798455"/>
            <a:ext cx="5438691" cy="4572000"/>
          </a:xfrm>
          <a:prstGeom prst="rect">
            <a:avLst/>
          </a:prstGeom>
        </p:spPr>
      </p:pic>
      <p:pic>
        <p:nvPicPr>
          <p:cNvPr id="7" name="Picture 6"/>
          <p:cNvPicPr>
            <a:picLocks noChangeAspect="1"/>
          </p:cNvPicPr>
          <p:nvPr/>
        </p:nvPicPr>
        <p:blipFill>
          <a:blip r:embed="rId2"/>
          <a:stretch>
            <a:fillRect/>
          </a:stretch>
        </p:blipFill>
        <p:spPr>
          <a:xfrm>
            <a:off x="6044750" y="1798455"/>
            <a:ext cx="5756186" cy="4572000"/>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600" b="1" dirty="0" smtClean="0"/>
              <a:t>Στα </a:t>
            </a:r>
            <a:r>
              <a:rPr lang="el-GR" sz="3600" b="1" dirty="0"/>
              <a:t>σύγχρονα πλοία υπάρχει δωμάτιο ελέγχου και αυτοματισμών </a:t>
            </a:r>
            <a:r>
              <a:rPr lang="el-GR" sz="3600" b="1" dirty="0" smtClean="0"/>
              <a:t>(</a:t>
            </a:r>
            <a:r>
              <a:rPr lang="en-US" sz="3600" b="1" dirty="0" smtClean="0">
                <a:solidFill>
                  <a:srgbClr val="FF0000"/>
                </a:solidFill>
              </a:rPr>
              <a:t>Engine</a:t>
            </a:r>
            <a:r>
              <a:rPr lang="el-GR" sz="3600" b="1" dirty="0" smtClean="0"/>
              <a:t> </a:t>
            </a:r>
            <a:r>
              <a:rPr lang="el-GR" sz="3600" b="1" dirty="0" smtClean="0">
                <a:solidFill>
                  <a:srgbClr val="FF0000"/>
                </a:solidFill>
              </a:rPr>
              <a:t>Control Roοm</a:t>
            </a:r>
            <a:r>
              <a:rPr lang="el-GR" sz="3600" b="1" dirty="0" smtClean="0"/>
              <a:t>),από </a:t>
            </a:r>
            <a:r>
              <a:rPr lang="el-GR" sz="3600" b="1" dirty="0"/>
              <a:t>το οποίο παρακολουθείται η καλή λειτουργία των μηχανών και των βοηθητικών </a:t>
            </a:r>
            <a:r>
              <a:rPr lang="el-GR" sz="3600" b="1" dirty="0" smtClean="0"/>
              <a:t>μηχανημάτων</a:t>
            </a:r>
            <a:r>
              <a:rPr lang="el-GR" sz="3600" b="1" dirty="0"/>
              <a:t>. </a:t>
            </a:r>
            <a:endParaRPr lang="el-GR" sz="3600" b="1" dirty="0" smtClean="0"/>
          </a:p>
          <a:p>
            <a:pPr marL="0" indent="0">
              <a:buNone/>
            </a:pPr>
            <a:r>
              <a:rPr lang="el-GR" sz="3600" b="1" dirty="0" smtClean="0"/>
              <a:t>Μέσω </a:t>
            </a:r>
            <a:r>
              <a:rPr lang="el-GR" sz="3600" b="1" dirty="0"/>
              <a:t>των συστημάτων αυτών διαπιστώνεται η καλή λειτουργία ή εντοπίζεται η βλάβη, οπότε ειδοποιείται ο Αξιωματικός Μηχανής. </a:t>
            </a:r>
            <a:endParaRPr lang="el-GR" sz="3600" b="1" dirty="0" smtClean="0"/>
          </a:p>
          <a:p>
            <a:pPr marL="0" indent="0">
              <a:buNone/>
            </a:pPr>
            <a:r>
              <a:rPr lang="el-GR" sz="3600" b="1" dirty="0" smtClean="0"/>
              <a:t>Σύμφωνα </a:t>
            </a:r>
            <a:r>
              <a:rPr lang="el-GR" sz="3600" b="1" dirty="0"/>
              <a:t>με τις Δ.Σ. STCW και SOLAS προβλέπεται ειδική μετεκπαίδευση των Αξιωματικών Μηχανής σε αυτοματισμούς και σύγχρονα μέσα μηχανοστασίου.</a:t>
            </a:r>
            <a:endParaRPr lang="el-GR" sz="3600" b="1"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464" y="1956244"/>
            <a:ext cx="5347538" cy="4563112"/>
          </a:xfrm>
          <a:prstGeom prst="rect">
            <a:avLst/>
          </a:prstGeom>
        </p:spPr>
      </p:pic>
      <p:sp>
        <p:nvSpPr>
          <p:cNvPr id="6" name="Rectangle 5"/>
          <p:cNvSpPr/>
          <p:nvPr/>
        </p:nvSpPr>
        <p:spPr>
          <a:xfrm>
            <a:off x="3621569" y="1309913"/>
            <a:ext cx="4220579" cy="646331"/>
          </a:xfrm>
          <a:prstGeom prst="rect">
            <a:avLst/>
          </a:prstGeom>
        </p:spPr>
        <p:txBody>
          <a:bodyPr wrap="none">
            <a:spAutoFit/>
          </a:bodyPr>
          <a:lstStyle/>
          <a:p>
            <a:r>
              <a:rPr lang="en-US" sz="3600" b="1" dirty="0">
                <a:solidFill>
                  <a:srgbClr val="FF0000"/>
                </a:solidFill>
              </a:rPr>
              <a:t>Engine</a:t>
            </a:r>
            <a:r>
              <a:rPr lang="el-GR" sz="3600" b="1" dirty="0">
                <a:solidFill>
                  <a:prstClr val="black"/>
                </a:solidFill>
              </a:rPr>
              <a:t> </a:t>
            </a:r>
            <a:r>
              <a:rPr lang="el-GR" sz="3600" b="1" dirty="0">
                <a:solidFill>
                  <a:srgbClr val="FF0000"/>
                </a:solidFill>
              </a:rPr>
              <a:t>Control Roοm</a:t>
            </a:r>
            <a:endParaRPr lang="en-US" dirty="0"/>
          </a:p>
        </p:txBody>
      </p:sp>
      <p:pic>
        <p:nvPicPr>
          <p:cNvPr id="7" name="Picture 6"/>
          <p:cNvPicPr>
            <a:picLocks noChangeAspect="1"/>
          </p:cNvPicPr>
          <p:nvPr/>
        </p:nvPicPr>
        <p:blipFill>
          <a:blip r:embed="rId2"/>
          <a:stretch>
            <a:fillRect/>
          </a:stretch>
        </p:blipFill>
        <p:spPr>
          <a:xfrm>
            <a:off x="5988106" y="1951800"/>
            <a:ext cx="5812830" cy="457200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600" b="1" dirty="0">
                <a:solidFill>
                  <a:srgbClr val="FF0000"/>
                </a:solidFill>
              </a:rPr>
              <a:t>Λεβητοστάσιο</a:t>
            </a:r>
            <a:r>
              <a:rPr lang="el-GR" sz="3600" b="1" dirty="0"/>
              <a:t> </a:t>
            </a:r>
            <a:r>
              <a:rPr lang="el-GR" sz="3600" b="1" dirty="0" smtClean="0"/>
              <a:t>(</a:t>
            </a:r>
            <a:r>
              <a:rPr lang="el-GR" sz="3600" b="1" dirty="0" smtClean="0">
                <a:solidFill>
                  <a:srgbClr val="FF0000"/>
                </a:solidFill>
              </a:rPr>
              <a:t>Boiler Room</a:t>
            </a:r>
            <a:r>
              <a:rPr lang="el-GR" sz="3600" b="1" dirty="0" smtClean="0"/>
              <a:t>) </a:t>
            </a:r>
            <a:r>
              <a:rPr lang="el-GR" sz="3600" b="1" dirty="0"/>
              <a:t>ονομάζεται ο χώρος, στον οποίο είναι εγκατεστημένοι οι λέβητες (καζάνια) του πλοίου. </a:t>
            </a:r>
            <a:endParaRPr lang="el-GR" sz="3600" b="1" dirty="0" smtClean="0"/>
          </a:p>
          <a:p>
            <a:pPr marL="0" indent="0">
              <a:buNone/>
            </a:pPr>
            <a:r>
              <a:rPr lang="el-GR" sz="3600" b="1" dirty="0" smtClean="0"/>
              <a:t>Οι </a:t>
            </a:r>
            <a:r>
              <a:rPr lang="el-GR" sz="3600" b="1" dirty="0"/>
              <a:t>λέβητες αυτοί είναι απαραίτητοι για την παραγωγή ατμού και για τη λειτουργία των ατμοστροβίλων, οι οποίοι με τη σειρά τους κινούν την έλικα του πλοίου. Όταν το πλοίο κινείται με τουρμπίνες, χρησιμοποιώντας ατμοστροβίλους, διαθέτει λέβητες που είναι </a:t>
            </a:r>
            <a:r>
              <a:rPr lang="el-GR" sz="3600" b="1" dirty="0" smtClean="0"/>
              <a:t>τοποθετημένοι </a:t>
            </a:r>
            <a:r>
              <a:rPr lang="el-GR" sz="3600" b="1" dirty="0"/>
              <a:t>σ’ έναν ανεξάρτητο χώρο, το λεβητοστάσιο, ο οποίος επικοινωνεί με το μηχανοστάσιο</a:t>
            </a:r>
            <a:r>
              <a:rPr lang="el-GR" sz="3600" b="1" dirty="0" smtClean="0"/>
              <a:t>.</a:t>
            </a:r>
            <a:endParaRPr lang="el-GR" sz="3600" b="1"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pic>
        <p:nvPicPr>
          <p:cNvPr id="5" name="Picture 4"/>
          <p:cNvPicPr>
            <a:picLocks noChangeAspect="1"/>
          </p:cNvPicPr>
          <p:nvPr/>
        </p:nvPicPr>
        <p:blipFill>
          <a:blip r:embed="rId1"/>
          <a:stretch>
            <a:fillRect/>
          </a:stretch>
        </p:blipFill>
        <p:spPr>
          <a:xfrm>
            <a:off x="2291394" y="1316558"/>
            <a:ext cx="7010400" cy="5276850"/>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t>Σήμερα </a:t>
            </a:r>
            <a:r>
              <a:rPr lang="el-GR" sz="3200" b="1" dirty="0"/>
              <a:t>που τα περισσότερα πλοία κινούνται με μηχανές εσωτερικής καύσεως, ο ατμός χρειάζεται μόνο για δευτερεύουσες χρήσεις (π.χ. ζέσταμα του καυσίμου πετρελαίου, ζέσταμα του </a:t>
            </a:r>
            <a:r>
              <a:rPr lang="el-GR" sz="3200" b="1" dirty="0" smtClean="0"/>
              <a:t>πετρελαίου - </a:t>
            </a:r>
            <a:r>
              <a:rPr lang="el-GR" sz="3200" b="1" dirty="0"/>
              <a:t>φορτίου ενός δεξαμενόπλοιου κ.λπ.). Έτσι, υπάρχει μόνο ένας λέβητας, ο οποίος είναι </a:t>
            </a:r>
            <a:r>
              <a:rPr lang="el-GR" sz="3200" b="1" dirty="0" smtClean="0"/>
              <a:t>εγκατεστημένος </a:t>
            </a:r>
            <a:r>
              <a:rPr lang="el-GR" sz="3200" b="1" dirty="0"/>
              <a:t>στο μηχανοστάσιο του πλοίου. </a:t>
            </a:r>
            <a:endParaRPr lang="el-GR" sz="3200" b="1" dirty="0" smtClean="0"/>
          </a:p>
          <a:p>
            <a:pPr marL="0" indent="0">
              <a:buNone/>
            </a:pPr>
            <a:r>
              <a:rPr lang="el-GR" sz="3200" b="1" dirty="0" smtClean="0"/>
              <a:t>Σ</a:t>
            </a:r>
            <a:r>
              <a:rPr lang="el-GR" sz="3200" b="1" dirty="0"/>
              <a:t>’ αυτήν την περίπτωση το λεβητοστάσιο αποτελεί ενιαίο χώρο με το μηχανοστάσιο και ονομάζεται Μηχανολεβητοστάσιο. </a:t>
            </a:r>
            <a:endParaRPr lang="el-GR" sz="3200" b="1" dirty="0" smtClean="0"/>
          </a:p>
          <a:p>
            <a:pPr marL="0" indent="0">
              <a:buNone/>
            </a:pPr>
            <a:r>
              <a:rPr lang="el-GR" sz="3200" b="1" dirty="0" smtClean="0"/>
              <a:t>Για </a:t>
            </a:r>
            <a:r>
              <a:rPr lang="el-GR" sz="3200" b="1" dirty="0"/>
              <a:t>τη στελέχωση των θέσεων εργασίας του μηχανοστασίου χρησιμοποιείται το </a:t>
            </a:r>
            <a:r>
              <a:rPr lang="el-GR" sz="3200" b="1" dirty="0" smtClean="0"/>
              <a:t>προσωπικό </a:t>
            </a:r>
            <a:r>
              <a:rPr lang="el-GR" sz="3200" b="1" dirty="0"/>
              <a:t>μηχανής </a:t>
            </a:r>
            <a:r>
              <a:rPr lang="el-GR" sz="3200" b="1" dirty="0" smtClean="0"/>
              <a:t>(Engine Staff), </a:t>
            </a:r>
            <a:r>
              <a:rPr lang="el-GR" sz="3200" b="1" dirty="0"/>
              <a:t>δηλαδή </a:t>
            </a:r>
            <a:r>
              <a:rPr lang="el-GR" sz="3200" b="1" dirty="0" smtClean="0"/>
              <a:t>μηχανικοί</a:t>
            </a:r>
            <a:r>
              <a:rPr lang="el-GR" sz="3200" b="1" dirty="0"/>
              <a:t>, θερμαστές, λιπαντές κ.ά..</a:t>
            </a:r>
            <a:endParaRPr lang="el-GR" sz="3200" b="1"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smtClean="0"/>
              <a:t>Στο </a:t>
            </a:r>
            <a:r>
              <a:rPr lang="el-GR" sz="3200" b="1" dirty="0">
                <a:solidFill>
                  <a:srgbClr val="FF0000"/>
                </a:solidFill>
              </a:rPr>
              <a:t>ηλεκτροστάσιο</a:t>
            </a:r>
            <a:r>
              <a:rPr lang="el-GR" sz="3200" b="1" dirty="0"/>
              <a:t> </a:t>
            </a:r>
            <a:r>
              <a:rPr lang="el-GR" sz="3200" b="1" dirty="0" smtClean="0"/>
              <a:t>(</a:t>
            </a:r>
            <a:r>
              <a:rPr lang="el-GR" sz="3200" b="1" dirty="0" smtClean="0">
                <a:solidFill>
                  <a:srgbClr val="FF0000"/>
                </a:solidFill>
              </a:rPr>
              <a:t>Electric Generating Station</a:t>
            </a:r>
            <a:r>
              <a:rPr lang="el-GR" sz="3200" b="1" dirty="0" smtClean="0"/>
              <a:t>) </a:t>
            </a:r>
            <a:r>
              <a:rPr lang="el-GR" sz="3200" b="1" dirty="0"/>
              <a:t>στεγάζονται οι ηλεκτρογεννήτριες του πλοίου και οι πίνακες διανομής ηλεκτρικού </a:t>
            </a:r>
            <a:r>
              <a:rPr lang="el-GR" sz="3200" b="1" dirty="0" smtClean="0"/>
              <a:t>ρεύματος</a:t>
            </a:r>
            <a:r>
              <a:rPr lang="el-GR" sz="3200" b="1" dirty="0"/>
              <a:t>. </a:t>
            </a:r>
            <a:endParaRPr lang="el-GR" sz="3200" b="1" dirty="0" smtClean="0"/>
          </a:p>
          <a:p>
            <a:pPr marL="0" indent="0">
              <a:buNone/>
            </a:pPr>
            <a:r>
              <a:rPr lang="el-GR" sz="3200" b="1" dirty="0" smtClean="0"/>
              <a:t>Στα </a:t>
            </a:r>
            <a:r>
              <a:rPr lang="el-GR" sz="3200" b="1" dirty="0"/>
              <a:t>περισσότερα σύγχρονα πλοία δεν υπάρχει ξεχωριστός χώρος για τις </a:t>
            </a:r>
            <a:r>
              <a:rPr lang="el-GR" sz="3200" b="1" dirty="0" smtClean="0"/>
              <a:t>ηλεκτρογεννήτριες</a:t>
            </a:r>
            <a:r>
              <a:rPr lang="el-GR" sz="3200" b="1" dirty="0"/>
              <a:t>, αλλά αυτές βρίσκονται στον ίδιο χώρο με το μηχανοστάσιο και μάλιστα χωρίς </a:t>
            </a:r>
            <a:r>
              <a:rPr lang="el-GR" sz="3200" b="1" dirty="0" smtClean="0"/>
              <a:t>διαχωριστικά </a:t>
            </a:r>
            <a:r>
              <a:rPr lang="el-GR" sz="3200" b="1" dirty="0"/>
              <a:t>διαφράγματα. </a:t>
            </a:r>
            <a:endParaRPr lang="el-GR" sz="3200" b="1" dirty="0" smtClean="0"/>
          </a:p>
          <a:p>
            <a:pPr marL="0" indent="0">
              <a:buNone/>
            </a:pPr>
            <a:r>
              <a:rPr lang="el-GR" sz="3200" b="1" dirty="0" smtClean="0"/>
              <a:t>Επίσης</a:t>
            </a:r>
            <a:r>
              <a:rPr lang="el-GR" sz="3200" b="1" dirty="0"/>
              <a:t>, υπάρχουν και </a:t>
            </a:r>
            <a:r>
              <a:rPr lang="el-GR" sz="3200" b="1" dirty="0" smtClean="0"/>
              <a:t>βοηθητικές </a:t>
            </a:r>
            <a:r>
              <a:rPr lang="el-GR" sz="3200" b="1" dirty="0"/>
              <a:t>ηλεκτρογεννήτριες, οι οποίες βρίσκονται σε υψηλότερο </a:t>
            </a:r>
            <a:r>
              <a:rPr lang="el-GR" sz="3200" b="1" dirty="0" smtClean="0"/>
              <a:t>υπόφραγμα </a:t>
            </a:r>
            <a:r>
              <a:rPr lang="el-GR" sz="3200" b="1" dirty="0"/>
              <a:t>πάνω από το </a:t>
            </a:r>
            <a:r>
              <a:rPr lang="el-GR" sz="3200" b="1" dirty="0" smtClean="0"/>
              <a:t>μηχανοστάσιο </a:t>
            </a:r>
            <a:r>
              <a:rPr lang="el-GR" sz="3200" b="1" dirty="0"/>
              <a:t>για λόγους ασφαλείας.</a:t>
            </a:r>
            <a:endParaRPr lang="el-GR" sz="32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0149" y="838200"/>
            <a:ext cx="9286875" cy="5324475"/>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492163"/>
          </a:xfrm>
          <a:solidFill>
            <a:schemeClr val="bg1"/>
          </a:solidFill>
        </p:spPr>
        <p:txBody>
          <a:bodyPr>
            <a:noAutofit/>
          </a:bodyPr>
          <a:lstStyle/>
          <a:p>
            <a:pPr marL="0" indent="0" algn="ctr">
              <a:buNone/>
            </a:pPr>
            <a:r>
              <a:rPr lang="el-GR" sz="3200" b="1" dirty="0" smtClean="0">
                <a:solidFill>
                  <a:srgbClr val="FF0000"/>
                </a:solidFill>
              </a:rPr>
              <a:t>Ηλεκτροστάσιο</a:t>
            </a:r>
            <a:r>
              <a:rPr lang="el-GR" sz="3200" b="1" dirty="0" smtClean="0"/>
              <a:t> </a:t>
            </a:r>
            <a:r>
              <a:rPr lang="en-US" sz="3200" b="1" dirty="0" smtClean="0"/>
              <a:t>- </a:t>
            </a:r>
            <a:r>
              <a:rPr lang="el-GR" sz="3200" b="1" dirty="0" smtClean="0">
                <a:solidFill>
                  <a:srgbClr val="FF0000"/>
                </a:solidFill>
              </a:rPr>
              <a:t>Electric Generating Station</a:t>
            </a:r>
            <a:endParaRPr lang="el-GR" sz="3200" b="1" dirty="0"/>
          </a:p>
        </p:txBody>
      </p:sp>
      <p:pic>
        <p:nvPicPr>
          <p:cNvPr id="3" name="Picture 2"/>
          <p:cNvPicPr>
            <a:picLocks noChangeAspect="1"/>
          </p:cNvPicPr>
          <p:nvPr/>
        </p:nvPicPr>
        <p:blipFill>
          <a:blip r:embed="rId1"/>
          <a:stretch>
            <a:fillRect/>
          </a:stretch>
        </p:blipFill>
        <p:spPr>
          <a:xfrm>
            <a:off x="2168665" y="1990641"/>
            <a:ext cx="7015795" cy="4547723"/>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200" b="1" dirty="0"/>
              <a:t>Το </a:t>
            </a:r>
            <a:r>
              <a:rPr lang="el-GR" sz="3200" b="1" dirty="0">
                <a:solidFill>
                  <a:srgbClr val="FF0000"/>
                </a:solidFill>
              </a:rPr>
              <a:t>αντλιοστάσιο</a:t>
            </a:r>
            <a:r>
              <a:rPr lang="el-GR" sz="3200" b="1" dirty="0"/>
              <a:t> </a:t>
            </a:r>
            <a:r>
              <a:rPr lang="el-GR" sz="3200" b="1" dirty="0" smtClean="0"/>
              <a:t>(</a:t>
            </a:r>
            <a:r>
              <a:rPr lang="el-GR" sz="3200" b="1" dirty="0" smtClean="0">
                <a:solidFill>
                  <a:srgbClr val="FF0000"/>
                </a:solidFill>
              </a:rPr>
              <a:t>Pump Room</a:t>
            </a:r>
            <a:r>
              <a:rPr lang="el-GR" sz="3200" b="1" dirty="0" smtClean="0"/>
              <a:t>) είναι </a:t>
            </a:r>
            <a:r>
              <a:rPr lang="el-GR" sz="3200" b="1" dirty="0"/>
              <a:t>o χώρος, στον οποίο είναι εγκατεστημένες οι αντλίες. </a:t>
            </a:r>
            <a:endParaRPr lang="en-US" sz="3200" b="1" dirty="0" smtClean="0"/>
          </a:p>
          <a:p>
            <a:pPr marL="0" indent="0">
              <a:buNone/>
            </a:pPr>
            <a:r>
              <a:rPr lang="el-GR" sz="3200" b="1" dirty="0" smtClean="0"/>
              <a:t>Στα </a:t>
            </a:r>
            <a:r>
              <a:rPr lang="el-GR" sz="3200" b="1" dirty="0"/>
              <a:t>δεξαμενόπλοια, είναι ο χώρος στον οποίο βρίσκονται οι αντλίες που </a:t>
            </a:r>
            <a:r>
              <a:rPr lang="el-GR" sz="3200" b="1" dirty="0" smtClean="0"/>
              <a:t>χρησιμοποιούνται </a:t>
            </a:r>
            <a:r>
              <a:rPr lang="el-GR" sz="3200" b="1" dirty="0"/>
              <a:t>για τη φορτοεκφόρτωση του φορτίου. </a:t>
            </a:r>
            <a:endParaRPr lang="en-US" sz="3200" b="1" dirty="0" smtClean="0"/>
          </a:p>
          <a:p>
            <a:pPr marL="0" indent="0">
              <a:buNone/>
            </a:pPr>
            <a:r>
              <a:rPr lang="el-GR" sz="3200" b="1" dirty="0" smtClean="0"/>
              <a:t>Το </a:t>
            </a:r>
            <a:r>
              <a:rPr lang="el-GR" sz="3200" b="1" dirty="0"/>
              <a:t>αντλιοστάσιο αυτό συναντάται συνήθως στη μέση του πλοίου. </a:t>
            </a:r>
            <a:endParaRPr lang="en-US" sz="3200" b="1" dirty="0" smtClean="0"/>
          </a:p>
          <a:p>
            <a:pPr marL="0" indent="0">
              <a:buNone/>
            </a:pPr>
            <a:r>
              <a:rPr lang="el-GR" sz="3200" b="1" dirty="0" smtClean="0"/>
              <a:t>Τέλος</a:t>
            </a:r>
            <a:r>
              <a:rPr lang="el-GR" sz="3200" b="1" dirty="0"/>
              <a:t>, τα φορτηγά πλοία </a:t>
            </a:r>
            <a:r>
              <a:rPr lang="el-GR" sz="3200" b="1" dirty="0" smtClean="0"/>
              <a:t>μεταφοράς </a:t>
            </a:r>
            <a:r>
              <a:rPr lang="el-GR" sz="3200" b="1" dirty="0"/>
              <a:t>ξηρού φορτίου δεν διαθέτουν </a:t>
            </a:r>
            <a:r>
              <a:rPr lang="el-GR" sz="3200" b="1" dirty="0" smtClean="0"/>
              <a:t>αντλιοστάσιο </a:t>
            </a:r>
            <a:r>
              <a:rPr lang="el-GR" sz="3200" b="1" dirty="0"/>
              <a:t>και οι αντλίες που χρησιμοποιούνται για διάφορες εργασίες βρίσκονται συνήθως στο </a:t>
            </a:r>
            <a:r>
              <a:rPr lang="el-GR" sz="3200" b="1" dirty="0" smtClean="0"/>
              <a:t>μηχανοστάσιο</a:t>
            </a:r>
            <a:r>
              <a:rPr lang="el-GR" sz="3200" b="1" dirty="0"/>
              <a:t>.</a:t>
            </a:r>
            <a:endParaRPr lang="el-GR" sz="3200" b="1"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92D050"/>
          </a:solidFill>
        </p:spPr>
        <p:txBody>
          <a:bodyPr>
            <a:normAutofit/>
          </a:bodyPr>
          <a:lstStyle/>
          <a:p>
            <a:pPr algn="ctr"/>
            <a:r>
              <a:rPr lang="el-GR" sz="2800" b="1" dirty="0">
                <a:solidFill>
                  <a:prstClr val="black"/>
                </a:solidFill>
                <a:latin typeface="Calibri" panose="020F0502020204030204"/>
              </a:rPr>
              <a:t>ΤΟ ΜΗΧΑΝΟΣΤΑΣΙΟ ΕΝΟΣ ΣΥΓΧΡΟΝΟΥ ΠΛΟΙΟΥ</a:t>
            </a:r>
            <a:endParaRPr lang="en-US" sz="3100" b="1" dirty="0">
              <a:latin typeface="+mn-lt"/>
            </a:endParaRPr>
          </a:p>
        </p:txBody>
      </p:sp>
      <p:sp>
        <p:nvSpPr>
          <p:cNvPr id="4" name="Content Placeholder 3"/>
          <p:cNvSpPr>
            <a:spLocks noGrp="1"/>
          </p:cNvSpPr>
          <p:nvPr>
            <p:ph sz="half" idx="1"/>
          </p:nvPr>
        </p:nvSpPr>
        <p:spPr>
          <a:xfrm>
            <a:off x="543464" y="1199072"/>
            <a:ext cx="11257472" cy="629728"/>
          </a:xfrm>
          <a:solidFill>
            <a:schemeClr val="bg1"/>
          </a:solidFill>
        </p:spPr>
        <p:txBody>
          <a:bodyPr>
            <a:noAutofit/>
          </a:bodyPr>
          <a:lstStyle/>
          <a:p>
            <a:pPr marL="0" indent="0" algn="ctr">
              <a:buNone/>
            </a:pPr>
            <a:r>
              <a:rPr lang="el-GR" sz="3200" b="1" dirty="0" smtClean="0">
                <a:solidFill>
                  <a:srgbClr val="FF0000"/>
                </a:solidFill>
              </a:rPr>
              <a:t>Αντλιοστάσιο</a:t>
            </a:r>
            <a:r>
              <a:rPr lang="el-GR" sz="3200" b="1" dirty="0" smtClean="0"/>
              <a:t> </a:t>
            </a:r>
            <a:r>
              <a:rPr lang="en-US" sz="3200" b="1" dirty="0" smtClean="0"/>
              <a:t>- </a:t>
            </a:r>
            <a:r>
              <a:rPr lang="el-GR" sz="3200" b="1" dirty="0" smtClean="0">
                <a:solidFill>
                  <a:srgbClr val="FF0000"/>
                </a:solidFill>
              </a:rPr>
              <a:t>Pump Room</a:t>
            </a:r>
            <a:endParaRPr lang="el-GR" sz="3200" b="1" dirty="0"/>
          </a:p>
        </p:txBody>
      </p:sp>
      <p:pic>
        <p:nvPicPr>
          <p:cNvPr id="3" name="Picture 2"/>
          <p:cNvPicPr>
            <a:picLocks noChangeAspect="1"/>
          </p:cNvPicPr>
          <p:nvPr/>
        </p:nvPicPr>
        <p:blipFill>
          <a:blip r:embed="rId1"/>
          <a:stretch>
            <a:fillRect/>
          </a:stretch>
        </p:blipFill>
        <p:spPr>
          <a:xfrm>
            <a:off x="879459" y="2136297"/>
            <a:ext cx="4857793" cy="4135030"/>
          </a:xfrm>
          <a:prstGeom prst="rect">
            <a:avLst/>
          </a:prstGeom>
        </p:spPr>
      </p:pic>
      <p:pic>
        <p:nvPicPr>
          <p:cNvPr id="5" name="Picture 4"/>
          <p:cNvPicPr>
            <a:picLocks noChangeAspect="1"/>
          </p:cNvPicPr>
          <p:nvPr/>
        </p:nvPicPr>
        <p:blipFill>
          <a:blip r:embed="rId2"/>
          <a:stretch>
            <a:fillRect/>
          </a:stretch>
        </p:blipFill>
        <p:spPr>
          <a:xfrm>
            <a:off x="5799418" y="2136298"/>
            <a:ext cx="5278578" cy="4135030"/>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chemeClr val="accent2">
              <a:lumMod val="60000"/>
              <a:lumOff val="40000"/>
            </a:schemeClr>
          </a:solidFill>
        </p:spPr>
        <p:txBody>
          <a:bodyPr anchor="ctr">
            <a:normAutofit fontScale="90000"/>
          </a:bodyPr>
          <a:lstStyle/>
          <a:p>
            <a:br>
              <a:rPr lang="el-GR" sz="6600" b="1" dirty="0" smtClean="0">
                <a:solidFill>
                  <a:srgbClr val="FF0000"/>
                </a:solidFill>
                <a:latin typeface="+mn-lt"/>
              </a:rPr>
            </a:br>
            <a:br>
              <a:rPr lang="en-US" sz="6600" b="1" dirty="0" smtClean="0">
                <a:solidFill>
                  <a:srgbClr val="FF0000"/>
                </a:solidFill>
                <a:latin typeface="+mn-lt"/>
              </a:rPr>
            </a:br>
            <a:r>
              <a:rPr lang="en-US" sz="6600" b="1" dirty="0">
                <a:solidFill>
                  <a:srgbClr val="FF0000"/>
                </a:solidFill>
                <a:latin typeface="+mn-lt"/>
              </a:rPr>
              <a:t>ΚΕΦΑΛΑΙΟ </a:t>
            </a:r>
            <a:r>
              <a:rPr lang="el-GR" sz="6600" b="1" dirty="0" smtClean="0">
                <a:solidFill>
                  <a:srgbClr val="FF0000"/>
                </a:solidFill>
                <a:latin typeface="+mn-lt"/>
              </a:rPr>
              <a:t>ΔΕΚΑΤΟ ΟΓΔΟΟ</a:t>
            </a:r>
            <a:br>
              <a:rPr lang="el-GR" b="1" dirty="0" smtClean="0">
                <a:latin typeface="+mn-lt"/>
              </a:rPr>
            </a:br>
            <a:br>
              <a:rPr lang="en-US" b="1" dirty="0">
                <a:latin typeface="+mn-lt"/>
              </a:rPr>
            </a:br>
            <a:r>
              <a:rPr lang="el-GR" sz="8000" b="1" dirty="0">
                <a:latin typeface="+mn-lt"/>
              </a:rPr>
              <a:t>Η ΓΗ</a:t>
            </a:r>
            <a:br>
              <a:rPr lang="el-GR" sz="8000" b="1" dirty="0" smtClean="0">
                <a:latin typeface="+mn-lt"/>
              </a:rPr>
            </a:b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Ναυτικό </a:t>
            </a:r>
            <a:r>
              <a:rPr lang="el-GR" sz="2800" b="1" dirty="0">
                <a:solidFill>
                  <a:prstClr val="black"/>
                </a:solidFill>
                <a:latin typeface="Calibri" panose="020F0502020204030204"/>
              </a:rPr>
              <a:t>μίλι</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800" b="1" dirty="0" smtClean="0"/>
              <a:t>Ο </a:t>
            </a:r>
            <a:r>
              <a:rPr lang="el-GR" sz="4800" b="1" dirty="0"/>
              <a:t>περίπλους της γης ισούται με </a:t>
            </a:r>
            <a:r>
              <a:rPr lang="el-GR" sz="4800" b="1" dirty="0" smtClean="0"/>
              <a:t>360° Χ </a:t>
            </a:r>
            <a:r>
              <a:rPr lang="el-GR" sz="4800" b="1" dirty="0"/>
              <a:t>60' = 21.600 </a:t>
            </a:r>
            <a:r>
              <a:rPr lang="el-GR" sz="4800" b="1" dirty="0" err="1"/>
              <a:t>ν.μ</a:t>
            </a:r>
            <a:r>
              <a:rPr lang="el-GR" sz="4800" b="1" dirty="0"/>
              <a:t>.</a:t>
            </a:r>
            <a:endParaRPr lang="el-GR" sz="4800" b="1" dirty="0"/>
          </a:p>
          <a:p>
            <a:pPr marL="0" indent="0">
              <a:buNone/>
            </a:pPr>
            <a:r>
              <a:rPr lang="el-GR" sz="4800" b="1" dirty="0"/>
              <a:t>Επειδή το πραγματικό σχήμα της Γης είναι πεπλατυσμένο στους πόλους και εξογκωμένο στον Ισημερινό, το ναυτικό μίλι, </a:t>
            </a:r>
            <a:r>
              <a:rPr lang="el-GR" sz="4800" b="1" dirty="0" smtClean="0"/>
              <a:t>είναι </a:t>
            </a:r>
            <a:r>
              <a:rPr lang="el-GR" sz="4800" b="1" dirty="0"/>
              <a:t>ίσο με 1.864 m, ενώ στον Ισημερινό είναι περίπου 1.842,5 m.</a:t>
            </a:r>
            <a:endParaRPr lang="el-GR" sz="4800" b="1"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Κόμβος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800" b="1" dirty="0"/>
              <a:t>Ο κόμβος (</a:t>
            </a:r>
            <a:r>
              <a:rPr lang="el-GR" sz="4800" b="1" dirty="0" err="1"/>
              <a:t>knot</a:t>
            </a:r>
            <a:r>
              <a:rPr lang="el-GR" sz="4800" b="1" dirty="0"/>
              <a:t>) είναι η μονάδα μετρήσεως της ταχύτητας πλοίου γενικά σε υδάτινο χώρο (</a:t>
            </a:r>
            <a:r>
              <a:rPr lang="el-GR" sz="4800" b="1" dirty="0" smtClean="0"/>
              <a:t>θάλασσα</a:t>
            </a:r>
            <a:r>
              <a:rPr lang="el-GR" sz="4800" b="1" dirty="0"/>
              <a:t>, λίμνες, ποτάμια), επάνω και κάτω από την επιφάνεια και είναι ίση με 1 </a:t>
            </a:r>
            <a:r>
              <a:rPr lang="el-GR" sz="4800" b="1" dirty="0" err="1"/>
              <a:t>ν.μ</a:t>
            </a:r>
            <a:r>
              <a:rPr lang="el-GR" sz="4800" b="1" dirty="0"/>
              <a:t>./h. Για </a:t>
            </a:r>
            <a:r>
              <a:rPr lang="el-GR" sz="4800" b="1" dirty="0" smtClean="0"/>
              <a:t>παράδειγμα </a:t>
            </a:r>
            <a:r>
              <a:rPr lang="el-GR" sz="4800" b="1" dirty="0"/>
              <a:t>εάν η ταχύτητα ενός πλοίου ισούται με 15 κόμβους, αυτό σημαίνει ότι το πλοίο πλέει με ταχύτητα 15 </a:t>
            </a:r>
            <a:r>
              <a:rPr lang="el-GR" sz="4800" b="1" dirty="0" err="1"/>
              <a:t>ν.μ</a:t>
            </a:r>
            <a:r>
              <a:rPr lang="el-GR" sz="4800" b="1" dirty="0"/>
              <a:t>/h.</a:t>
            </a:r>
            <a:endParaRPr lang="el-GR" sz="4800" b="1"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chemeClr val="accent2">
              <a:lumMod val="60000"/>
              <a:lumOff val="40000"/>
            </a:schemeClr>
          </a:solidFill>
        </p:spPr>
        <p:txBody>
          <a:bodyPr anchor="ctr">
            <a:normAutofit fontScale="90000"/>
          </a:bodyPr>
          <a:lstStyle/>
          <a:p>
            <a:br>
              <a:rPr lang="el-GR" sz="6600" b="1" dirty="0" smtClean="0">
                <a:solidFill>
                  <a:srgbClr val="FF0000"/>
                </a:solidFill>
                <a:latin typeface="+mn-lt"/>
              </a:rPr>
            </a:br>
            <a:br>
              <a:rPr lang="en-US" sz="6600" b="1" dirty="0" smtClean="0">
                <a:solidFill>
                  <a:srgbClr val="FF0000"/>
                </a:solidFill>
                <a:latin typeface="+mn-lt"/>
              </a:rPr>
            </a:br>
            <a:r>
              <a:rPr lang="en-US" sz="6600" b="1" dirty="0">
                <a:solidFill>
                  <a:srgbClr val="FF0000"/>
                </a:solidFill>
                <a:latin typeface="+mn-lt"/>
              </a:rPr>
              <a:t>ΚΕΦΑΛΑΙΟ </a:t>
            </a:r>
            <a:r>
              <a:rPr lang="el-GR" sz="6600" b="1" dirty="0" smtClean="0">
                <a:solidFill>
                  <a:srgbClr val="FF0000"/>
                </a:solidFill>
                <a:latin typeface="+mn-lt"/>
              </a:rPr>
              <a:t>ΔΕΚΑΤΟ ΕΝΑΤΟ</a:t>
            </a:r>
            <a:br>
              <a:rPr lang="el-GR" b="1" dirty="0" smtClean="0">
                <a:latin typeface="+mn-lt"/>
              </a:rPr>
            </a:br>
            <a:br>
              <a:rPr lang="en-US" b="1" dirty="0">
                <a:latin typeface="+mn-lt"/>
              </a:rPr>
            </a:br>
            <a:r>
              <a:rPr lang="el-GR" sz="8000" b="1" dirty="0">
                <a:latin typeface="+mn-lt"/>
              </a:rPr>
              <a:t>ΣΗΜΕΙΑ ΤΟΥ ΟΡΙΖΟΝΤΑ</a:t>
            </a:r>
            <a:br>
              <a:rPr lang="el-GR" sz="8000" b="1" dirty="0" smtClean="0">
                <a:latin typeface="+mn-lt"/>
              </a:rPr>
            </a:b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ΣΗΜΕΙΑ ΤΟΥ ΟΡΙΖΟΝΤΑ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1600" b="1" dirty="0"/>
              <a:t>Ο ορίζοντας (</a:t>
            </a:r>
            <a:r>
              <a:rPr lang="el-GR" sz="1600" b="1" dirty="0" err="1"/>
              <a:t>horizon</a:t>
            </a:r>
            <a:r>
              <a:rPr lang="el-GR" sz="1600" b="1" dirty="0"/>
              <a:t>) είναι η νοητή κυκλική γραμμή, όπου ο ουράνιος θόλος φαίνεται να αγγίζει τη Γη. </a:t>
            </a:r>
            <a:endParaRPr lang="el-GR" sz="1600" b="1" dirty="0" smtClean="0"/>
          </a:p>
          <a:p>
            <a:pPr marL="0" indent="0">
              <a:buNone/>
            </a:pPr>
            <a:r>
              <a:rPr lang="el-GR" sz="1600" b="1" dirty="0" smtClean="0"/>
              <a:t>Σύμφωνα </a:t>
            </a:r>
            <a:r>
              <a:rPr lang="el-GR" sz="1600" b="1" dirty="0"/>
              <a:t>με αυτόν τον ορισμό διακρίνονται τέσσερα είδη οριζόντων:</a:t>
            </a:r>
            <a:endParaRPr lang="el-GR" sz="1600" b="1" dirty="0"/>
          </a:p>
          <a:p>
            <a:pPr marL="0" indent="0">
              <a:buNone/>
            </a:pPr>
            <a:r>
              <a:rPr lang="el-GR" sz="1600" b="1" dirty="0"/>
              <a:t>α) Νοητός ή φαινόμενος ορίζοντας (</a:t>
            </a:r>
            <a:r>
              <a:rPr lang="el-GR" sz="1600" b="1" dirty="0" err="1"/>
              <a:t>rational</a:t>
            </a:r>
            <a:r>
              <a:rPr lang="el-GR" sz="1600" b="1" dirty="0"/>
              <a:t> </a:t>
            </a:r>
            <a:r>
              <a:rPr lang="el-GR" sz="1600" b="1" dirty="0" err="1"/>
              <a:t>horizon</a:t>
            </a:r>
            <a:r>
              <a:rPr lang="el-GR" sz="1600" b="1" dirty="0"/>
              <a:t> ή </a:t>
            </a:r>
            <a:r>
              <a:rPr lang="el-GR" sz="1600" b="1" dirty="0" err="1"/>
              <a:t>apparent</a:t>
            </a:r>
            <a:r>
              <a:rPr lang="el-GR" sz="1600" b="1" dirty="0"/>
              <a:t> </a:t>
            </a:r>
            <a:r>
              <a:rPr lang="el-GR" sz="1600" b="1" dirty="0" err="1"/>
              <a:t>horizon</a:t>
            </a:r>
            <a:r>
              <a:rPr lang="el-GR" sz="1600" b="1" dirty="0"/>
              <a:t>) ονομάζεται το </a:t>
            </a:r>
            <a:r>
              <a:rPr lang="el-GR" sz="1600" b="1" dirty="0" smtClean="0"/>
              <a:t>κάθετο </a:t>
            </a:r>
            <a:r>
              <a:rPr lang="el-GR" sz="1600" b="1" dirty="0"/>
              <a:t>επίπεδο στην κατακόρυφη γραμμή του παρατηρητή που διέρχεται από τα μάτια του. Ο νοητός ορίζοντας διαφέρει από τον αισθητό ορίζοντα κατά το ύψος του ματιού του παρατηρητή από την επιφάνεια της θάλασσας.</a:t>
            </a:r>
            <a:endParaRPr lang="el-GR" sz="1600" b="1" dirty="0"/>
          </a:p>
          <a:p>
            <a:pPr marL="0" indent="0">
              <a:buNone/>
            </a:pPr>
            <a:r>
              <a:rPr lang="el-GR" sz="1600" b="1" dirty="0"/>
              <a:t>β) Ως αισθητός ορίζοντας (</a:t>
            </a:r>
            <a:r>
              <a:rPr lang="el-GR" sz="1600" b="1" dirty="0" err="1"/>
              <a:t>sensible</a:t>
            </a:r>
            <a:r>
              <a:rPr lang="el-GR" sz="1600" b="1" dirty="0"/>
              <a:t> </a:t>
            </a:r>
            <a:r>
              <a:rPr lang="el-GR" sz="1600" b="1" dirty="0" err="1"/>
              <a:t>horizon</a:t>
            </a:r>
            <a:r>
              <a:rPr lang="el-GR" sz="1600" b="1" dirty="0"/>
              <a:t>) χαρακτηρίζεται το εφαπτόμενο επίπεδο της </a:t>
            </a:r>
            <a:r>
              <a:rPr lang="el-GR" sz="1600" b="1" dirty="0" smtClean="0"/>
              <a:t>σφαιρικής </a:t>
            </a:r>
            <a:r>
              <a:rPr lang="el-GR" sz="1600" b="1" dirty="0"/>
              <a:t>επιφάνειας της Γης στο στίγμα του παρατηρητή. Στην πραγματικότητα είναι το κάθετο επίπεδο στην κατακόρυφο γραμμή του παρατηρητή που εφάπτεται στην επιφάνεια της Θάλασσας.</a:t>
            </a:r>
            <a:endParaRPr lang="el-GR" sz="1600" b="1" dirty="0"/>
          </a:p>
          <a:p>
            <a:pPr marL="0" indent="0">
              <a:buNone/>
            </a:pPr>
            <a:r>
              <a:rPr lang="el-GR" sz="1600" b="1" dirty="0"/>
              <a:t>γ) Ο ορατός ή γεωμετρικός ορίζοντας (</a:t>
            </a:r>
            <a:r>
              <a:rPr lang="el-GR" sz="1600" b="1" dirty="0" err="1"/>
              <a:t>visible</a:t>
            </a:r>
            <a:r>
              <a:rPr lang="el-GR" sz="1600" b="1" dirty="0"/>
              <a:t> ή </a:t>
            </a:r>
            <a:r>
              <a:rPr lang="el-GR" sz="1600" b="1" dirty="0" err="1"/>
              <a:t>geometrical</a:t>
            </a:r>
            <a:r>
              <a:rPr lang="el-GR" sz="1600" b="1" dirty="0"/>
              <a:t> </a:t>
            </a:r>
            <a:r>
              <a:rPr lang="el-GR" sz="1600" b="1" dirty="0" err="1"/>
              <a:t>horizon</a:t>
            </a:r>
            <a:r>
              <a:rPr lang="el-GR" sz="1600" b="1" dirty="0"/>
              <a:t>) είναι ο κύκλος στην επιφάνεια της θάλασσας που σχηματίζεται από τις εφαπτόμενες οπτικές ακτίνες στο σημείο της Γης που βρίσκεται ο παρατηρητής. Έτσι, ο ορατός ορίζοντας διαφέρει από πλοίο σε πλοίο ανάλογα με το ύψος του παρατηρητή. Απ’ αυτόν τον ορίζοντα λαμβάνονται τα ύψη των αστέρων με τον εξάντα και με απαραίτητο στοιχείο το ύψος του οφθαλμού του παρατηρητή από την επιφάνεια της θάλασσας τη στιγμή της παρατηρήσεως.</a:t>
            </a:r>
            <a:endParaRPr lang="el-GR" sz="1600" b="1" dirty="0"/>
          </a:p>
          <a:p>
            <a:pPr marL="0" indent="0">
              <a:buNone/>
            </a:pPr>
            <a:r>
              <a:rPr lang="el-GR" sz="1600" b="1" dirty="0"/>
              <a:t>δ) Ως αληθής ή μαθηματικός ή ουράνιος ορίζοντας (</a:t>
            </a:r>
            <a:r>
              <a:rPr lang="el-GR" sz="1600" b="1" dirty="0" err="1"/>
              <a:t>celestial</a:t>
            </a:r>
            <a:r>
              <a:rPr lang="el-GR" sz="1600" b="1" dirty="0"/>
              <a:t> </a:t>
            </a:r>
            <a:r>
              <a:rPr lang="el-GR" sz="1600" b="1" dirty="0" err="1"/>
              <a:t>horizon</a:t>
            </a:r>
            <a:r>
              <a:rPr lang="el-GR" sz="1600" b="1" dirty="0"/>
              <a:t>) χαρακτηρίζεται το </a:t>
            </a:r>
            <a:r>
              <a:rPr lang="el-GR" sz="1600" b="1" dirty="0" smtClean="0"/>
              <a:t>κάθετο </a:t>
            </a:r>
            <a:r>
              <a:rPr lang="el-GR" sz="1600" b="1" dirty="0"/>
              <a:t>επίπεδο προς την κατακόρυφο του παρατηρητή, που διέρχεται από το κέντρο της Γης και εκτεινόμενο τέμνει την ουράνια σφαίρα σε νοητή περιφέρεια κύκλου. Τα σημεία του αληθούς ορίζοντα απέχουν από το Ζενίθ του παρατηρητή γωνιακή απόσταση ίση με 90°. Ο αληθής ορίζοντας χωρίζει την ουράνια σφαίρα σε δύο ημισφαίρια. Το ένα ονομάζεται </a:t>
            </a:r>
            <a:r>
              <a:rPr lang="el-GR" sz="1600" b="1" dirty="0" smtClean="0"/>
              <a:t>ορατό ουράνιο </a:t>
            </a:r>
            <a:r>
              <a:rPr lang="el-GR" sz="1600" b="1" dirty="0"/>
              <a:t>ημισφαίριο, βρίσκεται πάνω από τον </a:t>
            </a:r>
            <a:r>
              <a:rPr lang="el-GR" sz="1600" b="1" dirty="0" smtClean="0"/>
              <a:t>παρατηρητή</a:t>
            </a:r>
            <a:r>
              <a:rPr lang="el-GR" sz="1600" b="1" dirty="0"/>
              <a:t>, </a:t>
            </a:r>
            <a:r>
              <a:rPr lang="el-GR" sz="1600" b="1" dirty="0" smtClean="0"/>
              <a:t>περιέχει </a:t>
            </a:r>
            <a:r>
              <a:rPr lang="el-GR" sz="1600" b="1" dirty="0"/>
              <a:t>το Ζενίθ και όλα τα ουράνια σώματα, που βρίσκονται σ’ αυτό, είναι ορατά απ’ τον </a:t>
            </a:r>
            <a:r>
              <a:rPr lang="el-GR" sz="1600" b="1" dirty="0" smtClean="0"/>
              <a:t>παρατηρητή</a:t>
            </a:r>
            <a:r>
              <a:rPr lang="el-GR" sz="1600" b="1" dirty="0"/>
              <a:t>. Το άλλο ονομάζεται αόρατο ουράνιο ημισφαίριο, περιέχει το Ναδίρ και όλα τα ουράνια σώματα που βρίσκονται σ’ αυτό είναι αόρατα απ’ τον παρατηρητή. </a:t>
            </a:r>
            <a:endParaRPr lang="el-GR" sz="1600" b="1" dirty="0" smtClean="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ΣΗΜΕΙΑ ΤΟΥ ΟΡΙΖΟΝΤΑ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smtClean="0"/>
              <a:t>Στον </a:t>
            </a:r>
            <a:r>
              <a:rPr lang="el-GR" sz="2400" b="1" dirty="0"/>
              <a:t>ορίζοντα προσδιορίζονται και τα σημεία του </a:t>
            </a:r>
            <a:r>
              <a:rPr lang="el-GR" sz="2400" b="1" dirty="0" smtClean="0"/>
              <a:t>ορίζοντα </a:t>
            </a:r>
            <a:r>
              <a:rPr lang="el-GR" sz="2400" b="1" dirty="0"/>
              <a:t>από τα οποία τα </a:t>
            </a:r>
            <a:r>
              <a:rPr lang="el-GR" sz="2400" b="1" dirty="0" smtClean="0"/>
              <a:t>κυριότερα </a:t>
            </a:r>
            <a:r>
              <a:rPr lang="el-GR" sz="2400" b="1" dirty="0"/>
              <a:t>είναι τα εξής: Βορράς (North), Νότος (</a:t>
            </a:r>
            <a:r>
              <a:rPr lang="el-GR" sz="2400" b="1" dirty="0" err="1"/>
              <a:t>South</a:t>
            </a:r>
            <a:r>
              <a:rPr lang="el-GR" sz="2400" b="1" dirty="0"/>
              <a:t>), Απηλιώτης ή Ανατολή (East) και Ζέφυρος ή Δύση (</a:t>
            </a:r>
            <a:r>
              <a:rPr lang="el-GR" sz="2400" b="1" dirty="0" err="1"/>
              <a:t>West</a:t>
            </a:r>
            <a:r>
              <a:rPr lang="el-GR" sz="2400" b="1" dirty="0"/>
              <a:t>). </a:t>
            </a:r>
            <a:endParaRPr lang="el-GR" sz="2400" b="1" dirty="0" smtClean="0"/>
          </a:p>
          <a:p>
            <a:pPr marL="0" indent="0">
              <a:buNone/>
            </a:pPr>
            <a:r>
              <a:rPr lang="el-GR" sz="2400" b="1" dirty="0" smtClean="0"/>
              <a:t>Ο άνθρωπος </a:t>
            </a:r>
            <a:r>
              <a:rPr lang="el-GR" sz="2400" b="1" dirty="0"/>
              <a:t>από την αρχαιότητα ήθελε να προσδιορίζει την κατεύθυνση του πλοίου στην ανοικτή θάλασσα, καθώς επίσης και την κατεύθυνση απ’ την οποία </a:t>
            </a:r>
            <a:r>
              <a:rPr lang="el-GR" sz="2400" b="1" dirty="0" smtClean="0"/>
              <a:t>φυσάει </a:t>
            </a:r>
            <a:r>
              <a:rPr lang="el-GR" sz="2400" b="1" dirty="0"/>
              <a:t>ο άνεμος, την κατεύθυνση από την οποία </a:t>
            </a:r>
            <a:r>
              <a:rPr lang="el-GR" sz="2400" b="1" dirty="0" smtClean="0"/>
              <a:t>έρχεται </a:t>
            </a:r>
            <a:r>
              <a:rPr lang="el-GR" sz="2400" b="1" dirty="0"/>
              <a:t>το κύμα κ.λπ. με </a:t>
            </a:r>
            <a:r>
              <a:rPr lang="el-GR" sz="2400" b="1" dirty="0" smtClean="0"/>
              <a:t>βάση </a:t>
            </a:r>
            <a:r>
              <a:rPr lang="el-GR" sz="2400" b="1" dirty="0"/>
              <a:t>το βορρά και το νότο ή με βάση την ανατολή και τη δύση του ήλιου</a:t>
            </a:r>
            <a:r>
              <a:rPr lang="el-GR" sz="2400" b="1" dirty="0" smtClean="0"/>
              <a:t>.</a:t>
            </a:r>
            <a:endParaRPr lang="el-GR" sz="2400" b="1" dirty="0" smtClean="0"/>
          </a:p>
          <a:p>
            <a:pPr marL="0" indent="0">
              <a:buNone/>
            </a:pPr>
            <a:r>
              <a:rPr lang="el-GR" sz="2400" b="1" dirty="0"/>
              <a:t>Για τον προσδιορισμό με μεγαλύτερη ακρίβεια της προελεύσεως του ανέμου ή της κατευθύνσεως του πλοίου, ο </a:t>
            </a:r>
            <a:r>
              <a:rPr lang="el-GR" sz="2400" b="1" dirty="0" err="1"/>
              <a:t>ναυτιλλόμενος</a:t>
            </a:r>
            <a:r>
              <a:rPr lang="el-GR" sz="2400" b="1" dirty="0"/>
              <a:t> χρησιμοποιεί το </a:t>
            </a:r>
            <a:r>
              <a:rPr lang="el-GR" sz="2400" b="1" dirty="0" smtClean="0"/>
              <a:t>Ανεμολόγιο, </a:t>
            </a:r>
            <a:r>
              <a:rPr lang="el-GR" sz="2400" b="1" dirty="0"/>
              <a:t>το οποίο παριστάνει κυκλικά τον ορίζοντα γύρω από το πλοίο. Επάνω σ’ αυτό τοποθετούνται τα σημεία του ορίζοντα, καθώς </a:t>
            </a:r>
            <a:r>
              <a:rPr lang="el-GR" sz="2400" b="1" dirty="0" smtClean="0"/>
              <a:t>επίσης </a:t>
            </a:r>
            <a:r>
              <a:rPr lang="el-GR" sz="2400" b="1" dirty="0"/>
              <a:t>και τα ενδιάμεσα σημεία ΒΑ-ΝΑ-ΝΔ-ΒΔ δηλαδή χρησιμοποιώντας και τις δύο ονομασίες που ενδιάμεσα έρχεται ο </a:t>
            </a:r>
            <a:r>
              <a:rPr lang="el-GR" sz="2400" b="1" dirty="0" smtClean="0"/>
              <a:t>άνεμος.</a:t>
            </a:r>
            <a:endParaRPr lang="el-GR" sz="2400" b="1" dirty="0" smtClean="0"/>
          </a:p>
          <a:p>
            <a:pPr marL="0" indent="0">
              <a:buNone/>
            </a:pPr>
            <a:r>
              <a:rPr lang="el-GR" sz="2400" b="1" dirty="0" smtClean="0"/>
              <a:t> </a:t>
            </a:r>
            <a:r>
              <a:rPr lang="el-GR" sz="2400" b="1" dirty="0"/>
              <a:t>Για πιο ακριβή προσδιορισμό της προελεύσεως του ανέμου, χρησιμοποιούνται οι ενδιάμεσες ονομασίες μεταξύ των οκτώ σημείων, όπως ΒΒΑ-ΑΒΑ-ΑΝΑ-ΝΝΑ- </a:t>
            </a:r>
            <a:r>
              <a:rPr lang="el-GR" sz="2400" b="1" dirty="0" smtClean="0"/>
              <a:t>ΝΝΔ-ΔΝΔ-ΔΒΔ-ΒΒΔ. </a:t>
            </a:r>
            <a:endParaRPr lang="el-GR" sz="2400" b="1"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ΣΗΜΕΙΑ ΤΟΥ ΟΡΙΖΟΝΤΑ</a:t>
            </a:r>
            <a:endParaRPr lang="en-US" sz="3100" b="1" dirty="0">
              <a:latin typeface="+mn-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87122" y="1479744"/>
            <a:ext cx="5370155" cy="51808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04925" y="847725"/>
            <a:ext cx="9525000" cy="592454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2329" y="561974"/>
            <a:ext cx="10327341" cy="5505451"/>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pic>
        <p:nvPicPr>
          <p:cNvPr id="3" name="Picture 2"/>
          <p:cNvPicPr>
            <a:picLocks noChangeAspect="1"/>
          </p:cNvPicPr>
          <p:nvPr/>
        </p:nvPicPr>
        <p:blipFill>
          <a:blip r:embed="rId1"/>
          <a:stretch>
            <a:fillRect/>
          </a:stretch>
        </p:blipFill>
        <p:spPr>
          <a:xfrm>
            <a:off x="994477" y="1828799"/>
            <a:ext cx="4230797" cy="4147463"/>
          </a:xfrm>
          <a:prstGeom prst="rect">
            <a:avLst/>
          </a:prstGeom>
        </p:spPr>
      </p:pic>
      <p:pic>
        <p:nvPicPr>
          <p:cNvPr id="4" name="Picture 3"/>
          <p:cNvPicPr>
            <a:picLocks noChangeAspect="1"/>
          </p:cNvPicPr>
          <p:nvPr/>
        </p:nvPicPr>
        <p:blipFill>
          <a:blip r:embed="rId2"/>
          <a:stretch>
            <a:fillRect/>
          </a:stretch>
        </p:blipFill>
        <p:spPr>
          <a:xfrm>
            <a:off x="6172200" y="1828799"/>
            <a:ext cx="4147463" cy="4147463"/>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pic>
        <p:nvPicPr>
          <p:cNvPr id="5" name="Picture 4"/>
          <p:cNvPicPr>
            <a:picLocks noChangeAspect="1"/>
          </p:cNvPicPr>
          <p:nvPr/>
        </p:nvPicPr>
        <p:blipFill>
          <a:blip r:embed="rId1"/>
          <a:stretch>
            <a:fillRect/>
          </a:stretch>
        </p:blipFill>
        <p:spPr>
          <a:xfrm>
            <a:off x="3784056" y="1365700"/>
            <a:ext cx="4776287" cy="4940592"/>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a:t>Άνεμος ονομάζεται το αποτέλεσμα της κινήσεως των αερίων </a:t>
            </a:r>
            <a:r>
              <a:rPr lang="el-GR" sz="2400" b="1" dirty="0" err="1"/>
              <a:t>μάζων</a:t>
            </a:r>
            <a:r>
              <a:rPr lang="el-GR" sz="2400" b="1" dirty="0"/>
              <a:t> μέσα στην ατμόσφαιρα. </a:t>
            </a:r>
            <a:endParaRPr lang="el-GR" sz="2400" b="1" dirty="0" smtClean="0"/>
          </a:p>
          <a:p>
            <a:pPr marL="0" indent="0">
              <a:buNone/>
            </a:pPr>
            <a:r>
              <a:rPr lang="el-GR" sz="2400" b="1" dirty="0" smtClean="0"/>
              <a:t>Η </a:t>
            </a:r>
            <a:r>
              <a:rPr lang="el-GR" sz="2400" b="1" dirty="0"/>
              <a:t>κίνηση αυτή οφείλεται στη διαφορά θερμοκρασίας των αερίων μαζών. </a:t>
            </a:r>
            <a:endParaRPr lang="el-GR" sz="2400" b="1" dirty="0" smtClean="0"/>
          </a:p>
          <a:p>
            <a:pPr marL="0" indent="0">
              <a:buNone/>
            </a:pPr>
            <a:r>
              <a:rPr lang="el-GR" sz="2400" b="1" dirty="0" smtClean="0"/>
              <a:t>Ο </a:t>
            </a:r>
            <a:r>
              <a:rPr lang="el-GR" sz="2400" b="1" dirty="0"/>
              <a:t>άνεμος αναφέρεται στην οριζόντια ή σχεδόν οριζόντια κίνηση των αερίων μαζών. </a:t>
            </a:r>
            <a:endParaRPr lang="el-GR" sz="2400" b="1" dirty="0" smtClean="0"/>
          </a:p>
          <a:p>
            <a:pPr marL="0" indent="0">
              <a:buNone/>
            </a:pPr>
            <a:r>
              <a:rPr lang="el-GR" sz="2400" b="1" dirty="0" smtClean="0"/>
              <a:t>Υπάρχουν </a:t>
            </a:r>
            <a:r>
              <a:rPr lang="el-GR" sz="2400" b="1" dirty="0"/>
              <a:t>όμως και κατακόρυφες κινήσεις, τα λεγόμενα ρεύματα. </a:t>
            </a:r>
            <a:endParaRPr lang="el-GR" sz="2400" b="1" dirty="0" smtClean="0"/>
          </a:p>
          <a:p>
            <a:pPr marL="0" indent="0">
              <a:buNone/>
            </a:pPr>
            <a:r>
              <a:rPr lang="el-GR" sz="2400" b="1" dirty="0" smtClean="0"/>
              <a:t>Η </a:t>
            </a:r>
            <a:r>
              <a:rPr lang="el-GR" sz="2400" b="1" dirty="0"/>
              <a:t>κίνηση του αέρα επηρεάζεται </a:t>
            </a:r>
            <a:r>
              <a:rPr lang="el-GR" sz="2400" b="1" dirty="0" smtClean="0"/>
              <a:t>– στα </a:t>
            </a:r>
            <a:r>
              <a:rPr lang="el-GR" sz="2400" b="1" dirty="0"/>
              <a:t>χαμηλά </a:t>
            </a:r>
            <a:r>
              <a:rPr lang="el-GR" sz="2400" b="1" dirty="0" smtClean="0"/>
              <a:t>στρώματα – </a:t>
            </a:r>
            <a:r>
              <a:rPr lang="el-GR" sz="2400" b="1" dirty="0"/>
              <a:t>από την τριβή με την επιφάνεια της ξηράς και της θάλασσας, από τα θερμά ανοδικά ρεύματα, από τη διαφορά της θερμοκρασίας μεταξύ θερμής επιφάνειας και ψυχρότερου </a:t>
            </a:r>
            <a:r>
              <a:rPr lang="el-GR" sz="2400" b="1" dirty="0" smtClean="0"/>
              <a:t>αέρα.</a:t>
            </a:r>
            <a:endParaRPr lang="el-GR" sz="2400" b="1" dirty="0" smtClean="0"/>
          </a:p>
          <a:p>
            <a:pPr marL="0" indent="0">
              <a:buNone/>
            </a:pPr>
            <a:r>
              <a:rPr lang="el-GR" sz="2400" b="1" dirty="0" smtClean="0"/>
              <a:t>Η </a:t>
            </a:r>
            <a:r>
              <a:rPr lang="el-GR" sz="2400" b="1" dirty="0"/>
              <a:t>διεύθυνση και η ταχύτητα του ανέμου μετρούνται και καταγράφονται με διάφορα όργανα. </a:t>
            </a:r>
            <a:endParaRPr lang="el-GR" sz="2400" b="1" dirty="0" smtClean="0"/>
          </a:p>
          <a:p>
            <a:pPr marL="0" indent="0">
              <a:buNone/>
            </a:pPr>
            <a:r>
              <a:rPr lang="el-GR" sz="2400" b="1" dirty="0" smtClean="0"/>
              <a:t>Για </a:t>
            </a:r>
            <a:r>
              <a:rPr lang="el-GR" sz="2400" b="1" dirty="0"/>
              <a:t>την καταγραφή της διευθύνσεως χρησιμοποιούνται οι </a:t>
            </a:r>
            <a:r>
              <a:rPr lang="el-GR" sz="2400" b="1" dirty="0">
                <a:solidFill>
                  <a:srgbClr val="FF0000"/>
                </a:solidFill>
              </a:rPr>
              <a:t>ανεμοδείκτες</a:t>
            </a:r>
            <a:r>
              <a:rPr lang="el-GR" sz="2400" b="1" dirty="0"/>
              <a:t>, ενώ για τη μέτρηση της ταχύτητας τα </a:t>
            </a:r>
            <a:r>
              <a:rPr lang="el-GR" sz="2400" b="1" dirty="0">
                <a:solidFill>
                  <a:srgbClr val="FF0000"/>
                </a:solidFill>
              </a:rPr>
              <a:t>ανεμόμετρα</a:t>
            </a:r>
            <a:r>
              <a:rPr lang="el-GR" sz="2400" b="1" dirty="0"/>
              <a:t>. Συνήθως αυτά τα δύο όργανα συνυπάρχουν σε ένα που ονομάζεται </a:t>
            </a:r>
            <a:r>
              <a:rPr lang="el-GR" sz="2400" b="1" dirty="0">
                <a:solidFill>
                  <a:srgbClr val="FF0000"/>
                </a:solidFill>
              </a:rPr>
              <a:t>ανεμόμετρο</a:t>
            </a:r>
            <a:r>
              <a:rPr lang="el-GR" sz="2400" b="1" dirty="0"/>
              <a:t>.</a:t>
            </a:r>
            <a:endParaRPr lang="el-GR" sz="2400" b="1" dirty="0"/>
          </a:p>
          <a:p>
            <a:pPr marL="0" indent="0">
              <a:buNone/>
            </a:pPr>
            <a:endParaRPr lang="el-GR" sz="1200" b="1"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000" b="1" dirty="0" smtClean="0"/>
              <a:t>Η </a:t>
            </a:r>
            <a:r>
              <a:rPr lang="el-GR" sz="4000" b="1" dirty="0"/>
              <a:t>διεύθυνση του ανέμου εκφράζεται σε μοίρες (από εκεί που πνέει ως προς τον παρατηρητή) ή με περιγραφικούς όρους και ονομασίες στα ελληνικά, </a:t>
            </a:r>
            <a:r>
              <a:rPr lang="el-GR" sz="4000" b="1" dirty="0" smtClean="0"/>
              <a:t>με </a:t>
            </a:r>
            <a:r>
              <a:rPr lang="el-GR" sz="4000" b="1" dirty="0"/>
              <a:t>ναυτικά και Διεθνή </a:t>
            </a:r>
            <a:r>
              <a:rPr lang="el-GR" sz="4000" b="1" dirty="0" smtClean="0"/>
              <a:t>Σύμβολα.</a:t>
            </a:r>
            <a:endParaRPr lang="el-GR" sz="4000" b="1" dirty="0"/>
          </a:p>
          <a:p>
            <a:pPr marL="0" indent="0">
              <a:buNone/>
            </a:pPr>
            <a:r>
              <a:rPr lang="el-GR" sz="4000" b="1" dirty="0"/>
              <a:t>Η ταχύτητα του ανέμου μετρείται σε κόμβους (</a:t>
            </a:r>
            <a:r>
              <a:rPr lang="el-GR" sz="4000" b="1" dirty="0" err="1"/>
              <a:t>knots</a:t>
            </a:r>
            <a:r>
              <a:rPr lang="el-GR" sz="4000" b="1" dirty="0"/>
              <a:t>), σε μέτρα ανά δευτερόλεπτο (m/</a:t>
            </a:r>
            <a:r>
              <a:rPr lang="el-GR" sz="4000" b="1" dirty="0" err="1"/>
              <a:t>sec</a:t>
            </a:r>
            <a:r>
              <a:rPr lang="el-GR" sz="4000" b="1" dirty="0"/>
              <a:t>), σε χιλιόμετρα ανά ώρα (</a:t>
            </a:r>
            <a:r>
              <a:rPr lang="el-GR" sz="4000" b="1" dirty="0" err="1"/>
              <a:t>km</a:t>
            </a:r>
            <a:r>
              <a:rPr lang="el-GR" sz="4000" b="1" dirty="0"/>
              <a:t>/h) και σε μίλια ανά ώρα (</a:t>
            </a:r>
            <a:r>
              <a:rPr lang="el-GR" sz="4000" b="1" dirty="0" err="1"/>
              <a:t>miles</a:t>
            </a:r>
            <a:r>
              <a:rPr lang="el-GR" sz="4000" b="1" dirty="0"/>
              <a:t>/h), ενώ η ένταση του ανέμου υπολογίζεται με την κλίμακα Μποφόρ (</a:t>
            </a:r>
            <a:r>
              <a:rPr lang="el-GR" sz="4000" b="1" dirty="0" err="1"/>
              <a:t>Beaufort</a:t>
            </a:r>
            <a:r>
              <a:rPr lang="el-GR" sz="4000" b="1" dirty="0"/>
              <a:t>). </a:t>
            </a:r>
            <a:endParaRPr lang="el-GR" sz="4000" b="1" dirty="0" smtClean="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85342" y="1140978"/>
            <a:ext cx="4773716" cy="5628010"/>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ΧΑΡΑΚΤΗΡΙΣΜΟΣ ΑΝΕΜΩΝ</a:t>
            </a:r>
            <a:endParaRPr lang="en-US" sz="3100" b="1" dirty="0">
              <a:latin typeface="+mn-lt"/>
            </a:endParaRPr>
          </a:p>
        </p:txBody>
      </p:sp>
      <p:pic>
        <p:nvPicPr>
          <p:cNvPr id="7" name="Picture 6"/>
          <p:cNvPicPr>
            <a:picLocks noChangeAspect="1"/>
          </p:cNvPicPr>
          <p:nvPr/>
        </p:nvPicPr>
        <p:blipFill>
          <a:blip r:embed="rId1"/>
          <a:stretch>
            <a:fillRect/>
          </a:stretch>
        </p:blipFill>
        <p:spPr>
          <a:xfrm>
            <a:off x="1962150" y="1480841"/>
            <a:ext cx="8267700" cy="5114168"/>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chemeClr val="accent2">
              <a:lumMod val="60000"/>
              <a:lumOff val="40000"/>
            </a:schemeClr>
          </a:solidFill>
        </p:spPr>
        <p:txBody>
          <a:bodyPr anchor="ctr">
            <a:normAutofit fontScale="90000"/>
          </a:bodyPr>
          <a:lstStyle/>
          <a:p>
            <a:br>
              <a:rPr lang="el-GR" sz="6600" b="1" dirty="0" smtClean="0">
                <a:solidFill>
                  <a:srgbClr val="FF0000"/>
                </a:solidFill>
                <a:latin typeface="+mn-lt"/>
              </a:rPr>
            </a:br>
            <a:br>
              <a:rPr lang="en-US" sz="6600" b="1" dirty="0" smtClean="0">
                <a:solidFill>
                  <a:srgbClr val="FF0000"/>
                </a:solidFill>
                <a:latin typeface="+mn-lt"/>
              </a:rPr>
            </a:br>
            <a:r>
              <a:rPr lang="en-US" sz="6600" b="1" dirty="0">
                <a:solidFill>
                  <a:srgbClr val="FF0000"/>
                </a:solidFill>
                <a:latin typeface="+mn-lt"/>
              </a:rPr>
              <a:t>ΚΕΦΑΛΑΙΟ </a:t>
            </a:r>
            <a:r>
              <a:rPr lang="el-GR" sz="6600" b="1" dirty="0" smtClean="0">
                <a:solidFill>
                  <a:srgbClr val="FF0000"/>
                </a:solidFill>
                <a:latin typeface="+mn-lt"/>
              </a:rPr>
              <a:t>ΕΙΚΟΣΤΟ</a:t>
            </a:r>
            <a:br>
              <a:rPr lang="el-GR" b="1" dirty="0" smtClean="0">
                <a:latin typeface="+mn-lt"/>
              </a:rPr>
            </a:br>
            <a:br>
              <a:rPr lang="en-US" b="1" dirty="0">
                <a:latin typeface="+mn-lt"/>
              </a:rPr>
            </a:br>
            <a:r>
              <a:rPr lang="el-GR" sz="8000" b="1" dirty="0">
                <a:latin typeface="+mn-lt"/>
              </a:rPr>
              <a:t>ΓΕΩΓΡΑΦΙΚΕΣ ΣΥΝΤΕΤΑΓΜΕΝΕΣ</a:t>
            </a:r>
            <a:br>
              <a:rPr lang="el-GR" sz="8000" b="1" dirty="0" smtClean="0">
                <a:latin typeface="+mn-lt"/>
              </a:rPr>
            </a:b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ΓΕΝΙΚΑ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800" b="1" dirty="0"/>
              <a:t>Ως γεωγραφικές συντεταγμένες χαρακτηρίζονται ως δύο μεγέθη που χρησιμοποιούνται για τον προσδιορισμό της ακριβούς θέσεως σημείου ή τόπου ή πλοίου στην επιφάνεια της Γης. </a:t>
            </a:r>
            <a:endParaRPr lang="el-GR" sz="4800" b="1" dirty="0" smtClean="0"/>
          </a:p>
          <a:p>
            <a:pPr marL="0" indent="0">
              <a:buNone/>
            </a:pPr>
            <a:r>
              <a:rPr lang="el-GR" sz="4800" b="1" dirty="0" smtClean="0"/>
              <a:t>Οι γεωγραφικές </a:t>
            </a:r>
            <a:r>
              <a:rPr lang="el-GR" sz="4800" b="1" dirty="0"/>
              <a:t>συντεταγμένες είναι το γεωγραφικό πλάτος και το γεωγραφικό </a:t>
            </a:r>
            <a:r>
              <a:rPr lang="el-GR" sz="4800" b="1" dirty="0" smtClean="0"/>
              <a:t>μήκος.</a:t>
            </a:r>
            <a:endParaRPr lang="el-GR" sz="4800" b="1" dirty="0" smtClean="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a:solidFill>
                  <a:prstClr val="black"/>
                </a:solidFill>
                <a:latin typeface="Calibri" panose="020F0502020204030204"/>
              </a:rPr>
              <a:t>Γεωγραφικό πλάτος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3000" b="1" dirty="0"/>
              <a:t>Γεωγραφικό πλάτος (</a:t>
            </a:r>
            <a:r>
              <a:rPr lang="el-GR" sz="3000" b="1" dirty="0" err="1">
                <a:solidFill>
                  <a:srgbClr val="FF0000"/>
                </a:solidFill>
              </a:rPr>
              <a:t>latitude</a:t>
            </a:r>
            <a:r>
              <a:rPr lang="el-GR" sz="3000" b="1" dirty="0"/>
              <a:t>) ονομάζεται η απόσταση ενός τόπου-σημείου της γήινης </a:t>
            </a:r>
            <a:r>
              <a:rPr lang="el-GR" sz="3000" b="1" dirty="0" smtClean="0"/>
              <a:t>επιφάνειας </a:t>
            </a:r>
            <a:r>
              <a:rPr lang="el-GR" sz="3000" b="1" dirty="0"/>
              <a:t>από τον Ισημερινό και συμβολίζεται με το γράμμα φ. </a:t>
            </a:r>
            <a:endParaRPr lang="el-GR" sz="3000" b="1" dirty="0" smtClean="0"/>
          </a:p>
          <a:p>
            <a:pPr marL="0" indent="0">
              <a:buNone/>
            </a:pPr>
            <a:r>
              <a:rPr lang="el-GR" sz="3000" b="1" dirty="0" smtClean="0"/>
              <a:t>Το </a:t>
            </a:r>
            <a:r>
              <a:rPr lang="el-GR" sz="3000" b="1" dirty="0"/>
              <a:t>γεωγραφικό πλάτος χαρακτηρίζεται ως </a:t>
            </a:r>
            <a:r>
              <a:rPr lang="el-GR" sz="3000" b="1" dirty="0" err="1"/>
              <a:t>Bόρειο</a:t>
            </a:r>
            <a:r>
              <a:rPr lang="el-GR" sz="3000" b="1" dirty="0"/>
              <a:t> (Β) ή Νότιο (Ν) ανάλογα με το ημισφαίριο στο οποίο βρίσκεται το σημείο και μετρείται σε μοίρες από 00°– 90°.</a:t>
            </a:r>
            <a:endParaRPr lang="el-GR" sz="3000" b="1" dirty="0"/>
          </a:p>
          <a:p>
            <a:pPr marL="0" indent="0">
              <a:buNone/>
            </a:pPr>
            <a:r>
              <a:rPr lang="el-GR" sz="3000" b="1" dirty="0"/>
              <a:t>Το γεωγραφικό πλάτος αποδίδεται σε μοίρες, πρώτα και δεύτερα της μοίρας ή και ως δεκαδικός αριθμός των προηγουμένων. </a:t>
            </a:r>
            <a:endParaRPr lang="el-GR" sz="3000" b="1" dirty="0" smtClean="0"/>
          </a:p>
          <a:p>
            <a:pPr marL="0" indent="0">
              <a:buNone/>
            </a:pPr>
            <a:r>
              <a:rPr lang="el-GR" sz="3000" b="1" dirty="0" smtClean="0"/>
              <a:t>Οι </a:t>
            </a:r>
            <a:r>
              <a:rPr lang="el-GR" sz="3000" b="1" dirty="0"/>
              <a:t>μοίρες του γεωγραφικού πλάτους αποδίδονται πάντα με διψήφιο αριθμό από 00°– 90° Β (Βόρειο) ή 00°– 90° Ν (Νότιο) και στην αγγλική Ν (North) ή S (</a:t>
            </a:r>
            <a:r>
              <a:rPr lang="el-GR" sz="3000" b="1" dirty="0" err="1"/>
              <a:t>South</a:t>
            </a:r>
            <a:r>
              <a:rPr lang="el-GR" sz="3000" b="1" dirty="0"/>
              <a:t>) αντίστοιχα.</a:t>
            </a:r>
            <a:endParaRPr lang="el-GR" sz="3000" b="1"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Γεωγραφικό </a:t>
            </a:r>
            <a:r>
              <a:rPr lang="el-GR" sz="2800" b="1" dirty="0">
                <a:solidFill>
                  <a:prstClr val="black"/>
                </a:solidFill>
                <a:latin typeface="Calibri" panose="020F0502020204030204"/>
              </a:rPr>
              <a:t>μήκος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a:t>Γεωγραφικό μήκος (</a:t>
            </a:r>
            <a:r>
              <a:rPr lang="el-GR" sz="2400" b="1" dirty="0" err="1">
                <a:solidFill>
                  <a:srgbClr val="FF0000"/>
                </a:solidFill>
              </a:rPr>
              <a:t>longitude</a:t>
            </a:r>
            <a:r>
              <a:rPr lang="el-GR" sz="2400" b="1" dirty="0"/>
              <a:t>) καλείται η κυκλική απόσταση κάθε σημείου της επιφάνειας της γης από τον πρώτο μεσημβρινό και συμβολίζεται με το γράμμα λ. </a:t>
            </a:r>
            <a:endParaRPr lang="el-GR" sz="2400" b="1" dirty="0" smtClean="0"/>
          </a:p>
          <a:p>
            <a:pPr marL="0" indent="0">
              <a:buNone/>
            </a:pPr>
            <a:r>
              <a:rPr lang="el-GR" sz="2400" b="1" dirty="0" smtClean="0"/>
              <a:t>Ο </a:t>
            </a:r>
            <a:r>
              <a:rPr lang="el-GR" sz="2400" b="1" dirty="0"/>
              <a:t>πρώτος μεσημβρινός χωρίζει τη γη σε δύο ημισφαίρια, το Ανατολικό και το Δυτικό. </a:t>
            </a:r>
            <a:endParaRPr lang="el-GR" sz="2400" b="1" dirty="0" smtClean="0"/>
          </a:p>
          <a:p>
            <a:pPr marL="0" indent="0">
              <a:buNone/>
            </a:pPr>
            <a:r>
              <a:rPr lang="el-GR" sz="2400" b="1" dirty="0" smtClean="0"/>
              <a:t>Το </a:t>
            </a:r>
            <a:r>
              <a:rPr lang="el-GR" sz="2400" b="1" dirty="0"/>
              <a:t>γεωγραφικό μήκος χαρακτηρίζεται ως </a:t>
            </a:r>
            <a:r>
              <a:rPr lang="el-GR" sz="2400" b="1" dirty="0" smtClean="0"/>
              <a:t>ανατολικό </a:t>
            </a:r>
            <a:r>
              <a:rPr lang="el-GR" sz="2400" b="1" dirty="0"/>
              <a:t>(Α) ή ως δυτικό (Δ), ανάλογα με το ημισφαίριο στο οποίο βρίσκεται το σημείο και μετρείται σε μοίρες από λ = 000° – 180°. </a:t>
            </a:r>
            <a:endParaRPr lang="el-GR" sz="2400" b="1" dirty="0" smtClean="0"/>
          </a:p>
          <a:p>
            <a:pPr marL="0" indent="0">
              <a:buNone/>
            </a:pPr>
            <a:r>
              <a:rPr lang="el-GR" sz="2400" b="1" dirty="0" smtClean="0"/>
              <a:t>Οι </a:t>
            </a:r>
            <a:r>
              <a:rPr lang="el-GR" sz="2400" b="1" dirty="0"/>
              <a:t>μεσημβρινοί είναι άπειροι και η μέτρηση του γεωγραφικού </a:t>
            </a:r>
            <a:r>
              <a:rPr lang="el-GR" sz="2400" b="1" dirty="0" smtClean="0"/>
              <a:t>μήκους </a:t>
            </a:r>
            <a:r>
              <a:rPr lang="el-GR" sz="2400" b="1" dirty="0"/>
              <a:t>έχει οριστεί συμβατικά να μετρείται από το Μεσημβρινό που διέρχεται από το Αστεροσκοπείο του </a:t>
            </a:r>
            <a:r>
              <a:rPr lang="el-GR" sz="2400" b="1" dirty="0" err="1"/>
              <a:t>Greenwich</a:t>
            </a:r>
            <a:r>
              <a:rPr lang="el-GR" sz="2400" b="1" dirty="0"/>
              <a:t> στη Μεγάλη Βρετανία που ονομάζεται πρώτος μεσημβρινός ή αριθμητικά 000° 00'00".</a:t>
            </a:r>
            <a:endParaRPr lang="el-GR" sz="2400" b="1" dirty="0"/>
          </a:p>
          <a:p>
            <a:pPr marL="0" indent="0">
              <a:buNone/>
            </a:pPr>
            <a:r>
              <a:rPr lang="el-GR" sz="2400" b="1" dirty="0"/>
              <a:t>Το γεωγραφικό μήκος αποδίδεται σε μοίρες, πρώτα και δεύτερα της μοίρας ή και ως δεκαδικός αριθμός των προηγουμένων. </a:t>
            </a:r>
            <a:endParaRPr lang="el-GR" sz="2400" b="1" dirty="0" smtClean="0"/>
          </a:p>
          <a:p>
            <a:pPr marL="0" indent="0">
              <a:buNone/>
            </a:pPr>
            <a:r>
              <a:rPr lang="el-GR" sz="2400" b="1" dirty="0" smtClean="0"/>
              <a:t>Οι </a:t>
            </a:r>
            <a:r>
              <a:rPr lang="el-GR" sz="2400" b="1" dirty="0"/>
              <a:t>μοίρες του γεωγραφικού μήκους, για να αποφεύγονται λάθη, </a:t>
            </a:r>
            <a:r>
              <a:rPr lang="el-GR" sz="2400" b="1" dirty="0" smtClean="0"/>
              <a:t>αποδίδονται </a:t>
            </a:r>
            <a:r>
              <a:rPr lang="el-GR" sz="2400" b="1" dirty="0"/>
              <a:t>πάντα με τριψήφιο αριθμό από 000° – 180° Α (Ανατολικό) ή 000° – 180° Δ (Δυτικό) και στην αγγλική γλώσσα E (East) ή W (</a:t>
            </a:r>
            <a:r>
              <a:rPr lang="el-GR" sz="2400" b="1" dirty="0" err="1"/>
              <a:t>West</a:t>
            </a:r>
            <a:r>
              <a:rPr lang="el-GR" sz="2400" b="1" dirty="0"/>
              <a:t>) αντίστοιχα</a:t>
            </a:r>
            <a:r>
              <a:rPr lang="el-GR" sz="2400" b="1" dirty="0" smtClean="0"/>
              <a:t>.</a:t>
            </a:r>
            <a:endParaRPr lang="el-GR"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6274" y="628650"/>
            <a:ext cx="10848975" cy="5953125"/>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a:solidFill>
                  <a:prstClr val="black"/>
                </a:solidFill>
                <a:latin typeface="Calibri" panose="020F0502020204030204"/>
              </a:rPr>
              <a:t>ΓΕΩΓΡΑΦΙΚΕΣ ΣΥΝΤΕΤΑΓΜΕΝΕΣ</a:t>
            </a:r>
            <a:endParaRPr lang="en-US" sz="3100" b="1" dirty="0">
              <a:latin typeface="+mn-lt"/>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58748" y="1310910"/>
            <a:ext cx="6226904" cy="5269870"/>
          </a:xfrm>
          <a:prstGeom prst="rect">
            <a:avLst/>
          </a:prstGeo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Στίγμα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b="1" dirty="0"/>
              <a:t>Ως στίγμα (</a:t>
            </a:r>
            <a:r>
              <a:rPr lang="el-GR" b="1" dirty="0" err="1">
                <a:solidFill>
                  <a:srgbClr val="FF0000"/>
                </a:solidFill>
              </a:rPr>
              <a:t>position</a:t>
            </a:r>
            <a:r>
              <a:rPr lang="el-GR" b="1" dirty="0"/>
              <a:t>) καλείται η θέση του πλοίου και κάθε σημείου επάνω στη γη ή στο ναυτικό χάρτη. </a:t>
            </a:r>
            <a:endParaRPr lang="el-GR" b="1" dirty="0" smtClean="0"/>
          </a:p>
          <a:p>
            <a:pPr marL="0" indent="0">
              <a:buNone/>
            </a:pPr>
            <a:r>
              <a:rPr lang="el-GR" b="1" dirty="0" smtClean="0"/>
              <a:t>Το </a:t>
            </a:r>
            <a:r>
              <a:rPr lang="el-GR" b="1" dirty="0"/>
              <a:t>στίγμα προσδιορίζεται από τις γεωγραφικές συντεταγμένες (φ = πλάτος και λ = μήκος). </a:t>
            </a:r>
            <a:endParaRPr lang="el-GR" b="1" dirty="0" smtClean="0"/>
          </a:p>
          <a:p>
            <a:pPr marL="0" indent="0">
              <a:buNone/>
            </a:pPr>
            <a:r>
              <a:rPr lang="el-GR" b="1" dirty="0" smtClean="0"/>
              <a:t>Η </a:t>
            </a:r>
            <a:r>
              <a:rPr lang="el-GR" b="1" dirty="0"/>
              <a:t>εύρεση του στίγματος στη ναυτιλία πραγματοποιείται με πολλούς τρόπους. </a:t>
            </a:r>
            <a:endParaRPr lang="el-GR" b="1" dirty="0" smtClean="0"/>
          </a:p>
          <a:p>
            <a:pPr marL="0" indent="0">
              <a:buNone/>
            </a:pPr>
            <a:r>
              <a:rPr lang="el-GR" b="1" dirty="0" smtClean="0"/>
              <a:t>Στην </a:t>
            </a:r>
            <a:r>
              <a:rPr lang="el-GR" b="1" dirty="0"/>
              <a:t>ακτοπλοΐα η εύρεση του στίγματος πραγματοποιείται με τη λήψη διοπτεύσεων από δύο ή τρία σημεία ή με το </a:t>
            </a:r>
            <a:r>
              <a:rPr lang="el-GR" b="1" dirty="0" smtClean="0"/>
              <a:t>συνδυασμό </a:t>
            </a:r>
            <a:r>
              <a:rPr lang="el-GR" b="1" dirty="0"/>
              <a:t>διοπτεύσεως και αποστάσεως ή μέσω του </a:t>
            </a:r>
            <a:r>
              <a:rPr lang="el-GR" b="1" dirty="0" err="1"/>
              <a:t>Radar</a:t>
            </a:r>
            <a:r>
              <a:rPr lang="el-GR" b="1" dirty="0"/>
              <a:t> κ.λπ.. </a:t>
            </a:r>
            <a:endParaRPr lang="el-GR" b="1" dirty="0" smtClean="0"/>
          </a:p>
          <a:p>
            <a:pPr marL="0" indent="0">
              <a:buNone/>
            </a:pPr>
            <a:r>
              <a:rPr lang="el-GR" b="1" dirty="0" smtClean="0"/>
              <a:t>Στο </a:t>
            </a:r>
            <a:r>
              <a:rPr lang="el-GR" b="1" dirty="0"/>
              <a:t>ανοικτό πέλαγος ή στον ωκεανό (ωκεανοπλοΐα) η εύρεση του στίγματος γίνεται με την παρατήρηση των αστέρων (</a:t>
            </a:r>
            <a:r>
              <a:rPr lang="el-GR" b="1" dirty="0" err="1"/>
              <a:t>αστροναυτιλία</a:t>
            </a:r>
            <a:r>
              <a:rPr lang="el-GR" b="1" dirty="0"/>
              <a:t>) ή με ηλεκτρονικά όργανα (ραδιοναυτιλία) (π.χ. </a:t>
            </a:r>
            <a:r>
              <a:rPr lang="el-GR" b="1" dirty="0" err="1"/>
              <a:t>Loran</a:t>
            </a:r>
            <a:r>
              <a:rPr lang="el-GR" b="1" dirty="0"/>
              <a:t> κ.ά</a:t>
            </a:r>
            <a:r>
              <a:rPr lang="el-GR" b="1" dirty="0" smtClean="0"/>
              <a:t>.).</a:t>
            </a:r>
            <a:endParaRPr lang="el-GR" b="1"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Στίγμα</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200" b="1" dirty="0" smtClean="0"/>
              <a:t>Σήμερα</a:t>
            </a:r>
            <a:r>
              <a:rPr lang="el-GR" sz="4200" b="1" dirty="0"/>
              <a:t>, η εύρεση του στίγματος του πλοίου γίνεται με ναυτιλιακούς δορυφόρους με τη χρήση του Παγκόσμιου Συστήματος Προσδιορισμού Θέσεως του πλοίου (</a:t>
            </a:r>
            <a:r>
              <a:rPr lang="el-GR" sz="4200" b="1" dirty="0" err="1"/>
              <a:t>Global</a:t>
            </a:r>
            <a:r>
              <a:rPr lang="el-GR" sz="4200" b="1" dirty="0"/>
              <a:t> </a:t>
            </a:r>
            <a:r>
              <a:rPr lang="el-GR" sz="4200" b="1" dirty="0" err="1"/>
              <a:t>Positioning</a:t>
            </a:r>
            <a:r>
              <a:rPr lang="el-GR" sz="4200" b="1" dirty="0"/>
              <a:t> </a:t>
            </a:r>
            <a:r>
              <a:rPr lang="el-GR" sz="4200" b="1" dirty="0" err="1" smtClean="0"/>
              <a:t>System</a:t>
            </a:r>
            <a:r>
              <a:rPr lang="el-GR" sz="4200" b="1" dirty="0" smtClean="0"/>
              <a:t> – </a:t>
            </a:r>
            <a:r>
              <a:rPr lang="el-GR" sz="4200" b="1" dirty="0"/>
              <a:t>GPS), όπου εκτός από τις γεωγραφικές συντεταγμένες σε Παγκόσμιο Χρόνο (GMT), </a:t>
            </a:r>
            <a:r>
              <a:rPr lang="el-GR" sz="4200" b="1" dirty="0" smtClean="0"/>
              <a:t>προσδιορίζεται </a:t>
            </a:r>
            <a:r>
              <a:rPr lang="el-GR" sz="4200" b="1" dirty="0"/>
              <a:t>και η πραγματική ταχύτητα του πλοίου με απόλυτη ακρίβεια.</a:t>
            </a:r>
            <a:endParaRPr lang="el-GR" sz="4200" b="1"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chemeClr val="accent2">
              <a:lumMod val="60000"/>
              <a:lumOff val="40000"/>
            </a:schemeClr>
          </a:solidFill>
        </p:spPr>
        <p:txBody>
          <a:bodyPr anchor="ctr">
            <a:normAutofit fontScale="90000"/>
          </a:bodyPr>
          <a:lstStyle/>
          <a:p>
            <a:br>
              <a:rPr lang="el-GR" sz="6600" b="1" dirty="0" smtClean="0">
                <a:solidFill>
                  <a:srgbClr val="FF0000"/>
                </a:solidFill>
                <a:latin typeface="+mn-lt"/>
              </a:rPr>
            </a:br>
            <a:br>
              <a:rPr lang="en-US" sz="6600" b="1" dirty="0" smtClean="0">
                <a:solidFill>
                  <a:srgbClr val="FF0000"/>
                </a:solidFill>
                <a:latin typeface="+mn-lt"/>
              </a:rPr>
            </a:br>
            <a:r>
              <a:rPr lang="en-US" sz="6600" b="1" dirty="0">
                <a:solidFill>
                  <a:srgbClr val="FF0000"/>
                </a:solidFill>
                <a:latin typeface="+mn-lt"/>
              </a:rPr>
              <a:t>ΚΕΦΑΛΑΙΟ </a:t>
            </a:r>
            <a:r>
              <a:rPr lang="el-GR" sz="6600" b="1" dirty="0" smtClean="0">
                <a:solidFill>
                  <a:srgbClr val="FF0000"/>
                </a:solidFill>
                <a:latin typeface="+mn-lt"/>
              </a:rPr>
              <a:t>ΕΙΚΟΣΤΟ ΠΡΩΤΟ</a:t>
            </a:r>
            <a:br>
              <a:rPr lang="el-GR" b="1" dirty="0" smtClean="0">
                <a:latin typeface="+mn-lt"/>
              </a:rPr>
            </a:br>
            <a:br>
              <a:rPr lang="en-US" b="1" dirty="0">
                <a:latin typeface="+mn-lt"/>
              </a:rPr>
            </a:br>
            <a:r>
              <a:rPr lang="el-GR" sz="8000" b="1" dirty="0">
                <a:latin typeface="+mn-lt"/>
              </a:rPr>
              <a:t>Ο ΒΟΡΡΑΣ</a:t>
            </a:r>
            <a:br>
              <a:rPr lang="el-GR" sz="8000" b="1" dirty="0" smtClean="0">
                <a:latin typeface="+mn-lt"/>
              </a:rPr>
            </a:b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Βορράς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100" b="1" dirty="0"/>
              <a:t>Στη ναυτιλία, για τον προσανατολισμό και για τις μετακινήσεις του πλοίου σημαντικός είναι ο όρος κατεύθυνση. </a:t>
            </a:r>
            <a:endParaRPr lang="el-GR" sz="4100" b="1" dirty="0" smtClean="0"/>
          </a:p>
          <a:p>
            <a:pPr marL="0" indent="0">
              <a:buNone/>
            </a:pPr>
            <a:r>
              <a:rPr lang="el-GR" sz="4100" b="1" dirty="0" smtClean="0"/>
              <a:t>Γενικά</a:t>
            </a:r>
            <a:r>
              <a:rPr lang="el-GR" sz="4100" b="1" dirty="0"/>
              <a:t>, ο όρος κατεύθυνση χαρακτηρίζει μία ακολουθούμενη γραμμή προς το σημείο, στο οποίο κάποιος κινείται. </a:t>
            </a:r>
            <a:endParaRPr lang="el-GR" sz="4100" b="1" dirty="0" smtClean="0"/>
          </a:p>
          <a:p>
            <a:pPr marL="0" indent="0">
              <a:buNone/>
            </a:pPr>
            <a:r>
              <a:rPr lang="el-GR" sz="4100" b="1" dirty="0" smtClean="0"/>
              <a:t>Η </a:t>
            </a:r>
            <a:r>
              <a:rPr lang="el-GR" sz="4100" b="1" dirty="0"/>
              <a:t>κατεύθυνση είναι η θέση ενός σημείου σε σχέση με ένα άλλο, χωρίς να λαμβάνεται υπόψη η μεταξύ τους απόσταση.</a:t>
            </a:r>
            <a:endParaRPr lang="el-GR" sz="4100" b="1"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Βορράς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4100" b="1" dirty="0"/>
              <a:t>Στη ναυσιπλοΐα η κατεύθυνση εκφράζεται σε </a:t>
            </a:r>
            <a:r>
              <a:rPr lang="el-GR" sz="4100" b="1" dirty="0" smtClean="0"/>
              <a:t>μοίρες με </a:t>
            </a:r>
            <a:r>
              <a:rPr lang="el-GR" sz="4100" b="1" dirty="0"/>
              <a:t>αρχή μετρήσεως την κατεύθυνση του Βορρά και την κατεύθυνση της πλώρης του πλοίου. </a:t>
            </a:r>
            <a:endParaRPr lang="el-GR" sz="4100" b="1" dirty="0" smtClean="0"/>
          </a:p>
          <a:p>
            <a:pPr marL="0" indent="0">
              <a:buNone/>
            </a:pPr>
            <a:r>
              <a:rPr lang="el-GR" sz="4100" b="1" dirty="0" smtClean="0"/>
              <a:t>Η </a:t>
            </a:r>
            <a:r>
              <a:rPr lang="el-GR" sz="4100" b="1" dirty="0"/>
              <a:t>κατεύθυνση της πλώρης του πλοίου αντιπροσωπεύεται από το διάμηκες αυτού, δηλαδή τη νοητή γραμμή μεταξύ πλώρης και πρύμνης ή και κάθε παράλληλη γραμμή προς αυτήν.</a:t>
            </a:r>
            <a:endParaRPr lang="el-GR" sz="4100" b="1"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chemeClr val="accent2">
              <a:lumMod val="60000"/>
              <a:lumOff val="40000"/>
            </a:schemeClr>
          </a:solidFill>
        </p:spPr>
        <p:txBody>
          <a:bodyPr>
            <a:normAutofit/>
          </a:bodyPr>
          <a:lstStyle/>
          <a:p>
            <a:pPr algn="ctr"/>
            <a:r>
              <a:rPr lang="el-GR" sz="2800" b="1" dirty="0" smtClean="0">
                <a:solidFill>
                  <a:prstClr val="black"/>
                </a:solidFill>
                <a:latin typeface="Calibri" panose="020F0502020204030204"/>
              </a:rPr>
              <a:t>Βορράς</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Autofit/>
          </a:bodyPr>
          <a:lstStyle/>
          <a:p>
            <a:pPr marL="0" indent="0">
              <a:buNone/>
            </a:pPr>
            <a:r>
              <a:rPr lang="el-GR" sz="2400" b="1" dirty="0"/>
              <a:t>Οι κατευθύνσεις του Βορρά είναι ο αληθής βορράς, ο μαγνητικός βορράς και ο βορράς πυξίδας. </a:t>
            </a:r>
            <a:endParaRPr lang="el-GR" sz="2400" b="1" dirty="0" smtClean="0"/>
          </a:p>
          <a:p>
            <a:pPr marL="0" indent="0">
              <a:buNone/>
            </a:pPr>
            <a:r>
              <a:rPr lang="el-GR" sz="2400" b="1" dirty="0" smtClean="0"/>
              <a:t>α</a:t>
            </a:r>
            <a:r>
              <a:rPr lang="el-GR" sz="2400" b="1" dirty="0"/>
              <a:t>) Ο αληθής βορράς (</a:t>
            </a:r>
            <a:r>
              <a:rPr lang="el-GR" sz="2400" b="1" dirty="0" err="1"/>
              <a:t>true</a:t>
            </a:r>
            <a:r>
              <a:rPr lang="el-GR" sz="2400" b="1" dirty="0"/>
              <a:t> </a:t>
            </a:r>
            <a:r>
              <a:rPr lang="el-GR" sz="2400" b="1" dirty="0" err="1"/>
              <a:t>north</a:t>
            </a:r>
            <a:r>
              <a:rPr lang="el-GR" sz="2400" b="1" dirty="0"/>
              <a:t>), είναι η κατεύθυνση του βόρειου πόλου της Γης, την οποία </a:t>
            </a:r>
            <a:r>
              <a:rPr lang="el-GR" sz="2400" b="1" dirty="0" smtClean="0"/>
              <a:t>για κάθε </a:t>
            </a:r>
            <a:r>
              <a:rPr lang="el-GR" sz="2400" b="1" dirty="0"/>
              <a:t>τόπο δείχνει ο μεσημβρινός του ίδιου του τόπου και συμβολίζεται ως Βλ.</a:t>
            </a:r>
            <a:endParaRPr lang="el-GR" sz="2400" b="1" dirty="0"/>
          </a:p>
          <a:p>
            <a:pPr marL="0" indent="0">
              <a:buNone/>
            </a:pPr>
            <a:r>
              <a:rPr lang="el-GR" sz="2400" b="1" dirty="0"/>
              <a:t>β) Ο μαγνητικός βορράς (</a:t>
            </a:r>
            <a:r>
              <a:rPr lang="el-GR" sz="2400" b="1" dirty="0" err="1"/>
              <a:t>magnetic</a:t>
            </a:r>
            <a:r>
              <a:rPr lang="el-GR" sz="2400" b="1" dirty="0"/>
              <a:t> </a:t>
            </a:r>
            <a:r>
              <a:rPr lang="el-GR" sz="2400" b="1" dirty="0" err="1"/>
              <a:t>north</a:t>
            </a:r>
            <a:r>
              <a:rPr lang="el-GR" sz="2400" b="1" dirty="0"/>
              <a:t>) είναι η κατεύθυνση, την οποία δείχνει η μαγνητική βελόνα της πυξίδας, όταν αυτή επηρεάζεται μόνο από το γήινο μαγνητικό πεδίο, δηλαδή όταν </a:t>
            </a:r>
            <a:r>
              <a:rPr lang="el-GR" sz="2400" b="1" dirty="0" smtClean="0"/>
              <a:t>βρίσκεται </a:t>
            </a:r>
            <a:r>
              <a:rPr lang="el-GR" sz="2400" b="1" dirty="0"/>
              <a:t>στην ξηρά ή επάνω σε ξύλινο πλοίο και συμβολίζεται ως </a:t>
            </a:r>
            <a:r>
              <a:rPr lang="el-GR" sz="2400" b="1" dirty="0" err="1"/>
              <a:t>Βμ</a:t>
            </a:r>
            <a:r>
              <a:rPr lang="el-GR" sz="2400" b="1" dirty="0"/>
              <a:t>.</a:t>
            </a:r>
            <a:endParaRPr lang="el-GR" sz="2400" b="1" dirty="0"/>
          </a:p>
          <a:p>
            <a:pPr marL="0" indent="0">
              <a:buNone/>
            </a:pPr>
            <a:r>
              <a:rPr lang="el-GR" sz="2400" b="1" dirty="0"/>
              <a:t>γ) Ο βορράς πυξίδας (</a:t>
            </a:r>
            <a:r>
              <a:rPr lang="el-GR" sz="2400" b="1" dirty="0" err="1"/>
              <a:t>compass</a:t>
            </a:r>
            <a:r>
              <a:rPr lang="el-GR" sz="2400" b="1" dirty="0"/>
              <a:t> </a:t>
            </a:r>
            <a:r>
              <a:rPr lang="el-GR" sz="2400" b="1" dirty="0" err="1"/>
              <a:t>north</a:t>
            </a:r>
            <a:r>
              <a:rPr lang="el-GR" sz="2400" b="1" dirty="0"/>
              <a:t>) είναι η κατεύθυνση που δείχνει η βελόνα της μαγνητικής πυξίδας επηρεαζόμενη από το γήινο μαγνητικό πεδίο και από το πεδίο του μαγνητισμού του σιδηρού πλοίου στο οποίο βρίσκεται. Ο βορράς πυξίδας συμβολίζεται ως </a:t>
            </a:r>
            <a:r>
              <a:rPr lang="el-GR" sz="2400" b="1" dirty="0" err="1"/>
              <a:t>Βπ</a:t>
            </a:r>
            <a:r>
              <a:rPr lang="el-GR" sz="2400" b="1" dirty="0"/>
              <a:t>.</a:t>
            </a:r>
            <a:endParaRPr lang="el-GR"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a:bodyPr>
          <a:lstStyle/>
          <a:p>
            <a:r>
              <a:rPr lang="en-US" sz="6600" b="1" dirty="0" smtClean="0">
                <a:latin typeface="+mn-lt"/>
              </a:rPr>
              <a:t>ΓΕΝΙΚΗ </a:t>
            </a:r>
            <a:r>
              <a:rPr lang="en-US" sz="6600" b="1" dirty="0">
                <a:latin typeface="+mn-lt"/>
              </a:rPr>
              <a:t>ΑΣΦΑΛΕΙΑ ΚΑΙ ΠΡΟΛΗΨΗ ΑΤΥΧΗΜΑΤΩΝ</a:t>
            </a:r>
            <a:br>
              <a:rPr lang="en-US" sz="1100" dirty="0"/>
            </a:br>
            <a:br>
              <a:rPr lang="en-US" sz="1100" dirty="0"/>
            </a:br>
            <a:endParaRPr lang="en-US"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6523" y="377610"/>
            <a:ext cx="10938294" cy="5805577"/>
          </a:xfrm>
          <a:solidFill>
            <a:srgbClr val="00B0F0"/>
          </a:solidFill>
        </p:spPr>
        <p:txBody>
          <a:bodyPr anchor="ctr">
            <a:normAutofit/>
          </a:bodyPr>
          <a:lstStyle/>
          <a:p>
            <a:r>
              <a:rPr lang="el-GR" sz="6600" b="1" dirty="0">
                <a:solidFill>
                  <a:srgbClr val="FF0000"/>
                </a:solidFill>
                <a:latin typeface="+mn-lt"/>
              </a:rPr>
              <a:t>ΚΕΦΑΛΑΙΟ ΔΕΚΑΤΟ </a:t>
            </a:r>
            <a:r>
              <a:rPr lang="el-GR" sz="6600" b="1" dirty="0" smtClean="0">
                <a:solidFill>
                  <a:srgbClr val="FF0000"/>
                </a:solidFill>
                <a:latin typeface="+mn-lt"/>
              </a:rPr>
              <a:t>ΤΡΙΤΟ </a:t>
            </a:r>
            <a:br>
              <a:rPr lang="en-US" sz="6600" b="1" dirty="0" smtClean="0">
                <a:latin typeface="+mn-lt"/>
              </a:rPr>
            </a:br>
            <a:br>
              <a:rPr lang="en-US" sz="6600" b="1" dirty="0">
                <a:latin typeface="+mn-lt"/>
              </a:rPr>
            </a:br>
            <a:r>
              <a:rPr lang="el-GR" sz="7200" b="1" dirty="0" smtClean="0">
                <a:latin typeface="+mn-lt"/>
              </a:rPr>
              <a:t>ΑΤΥΧΗΜΑΤΑ </a:t>
            </a:r>
            <a:r>
              <a:rPr lang="el-GR" sz="7200" b="1" dirty="0">
                <a:latin typeface="+mn-lt"/>
              </a:rPr>
              <a:t>ΚΑΙ ΑΙΤΙΕΣ ΠΡΟΚΛΗΣΕΩΣ </a:t>
            </a:r>
            <a:r>
              <a:rPr lang="el-GR" sz="7200" b="1" dirty="0" smtClean="0">
                <a:latin typeface="+mn-lt"/>
              </a:rPr>
              <a:t>ΤΟΥΣ</a:t>
            </a:r>
            <a:br>
              <a:rPr lang="en-US" sz="6600" dirty="0"/>
            </a:br>
            <a:br>
              <a:rPr lang="en-US" sz="1100" dirty="0"/>
            </a:br>
            <a:br>
              <a:rPr lang="en-US" sz="1100" dirty="0"/>
            </a:br>
            <a:endParaRPr lang="en-US" sz="11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457200" lvl="1" indent="0" algn="ctr">
              <a:buNone/>
            </a:pPr>
            <a:r>
              <a:rPr lang="en-US" sz="4000" b="1" u="sng" dirty="0" smtClean="0"/>
              <a:t>Γενικά</a:t>
            </a:r>
            <a:endParaRPr lang="en-US" sz="4000" b="1" u="sng" dirty="0"/>
          </a:p>
          <a:p>
            <a:pPr marL="0" indent="0">
              <a:buNone/>
            </a:pPr>
            <a:r>
              <a:rPr lang="el-GR" sz="4000" b="1" dirty="0"/>
              <a:t>Οι συνθήκες που επικρατούν σε κάθε επαγγελματική δραστηριότητα, δημιουργούν τις </a:t>
            </a:r>
            <a:r>
              <a:rPr lang="el-GR" sz="4000" b="1" dirty="0" smtClean="0"/>
              <a:t>προϋποθέσεις </a:t>
            </a:r>
            <a:r>
              <a:rPr lang="el-GR" sz="4000" b="1" dirty="0"/>
              <a:t>ώστε να εκδηλωθεί τόσο μια επαγγελματική ασθένεια, όσο και ένα εργατικό ατύχημα, (</a:t>
            </a:r>
            <a:r>
              <a:rPr lang="el-GR" sz="4000" b="1" dirty="0">
                <a:solidFill>
                  <a:srgbClr val="FF0000"/>
                </a:solidFill>
              </a:rPr>
              <a:t>π.χ. η εντατικοποίηση της εργασίας σ’ ένα εργασιακό περιβάλλον με υψηλά επίπεδα θορύβου εμπεριέχει τις προϋποθέσεις προκλήσεως ασθένειας ή ατυχήματος</a:t>
            </a:r>
            <a:r>
              <a:rPr lang="el-GR" sz="4000" b="1" dirty="0" smtClean="0"/>
              <a:t>).</a:t>
            </a:r>
            <a:endParaRPr lang="en-US" sz="4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457200" lvl="1" indent="0" algn="ctr">
              <a:buNone/>
            </a:pPr>
            <a:r>
              <a:rPr lang="en-US" sz="4000" b="1" u="sng" dirty="0" smtClean="0"/>
              <a:t>Γενικά</a:t>
            </a:r>
            <a:endParaRPr lang="en-US" sz="4000" b="1" u="sng" dirty="0"/>
          </a:p>
          <a:p>
            <a:pPr marL="0" indent="0">
              <a:buNone/>
            </a:pPr>
            <a:endParaRPr lang="en-US" sz="3600" b="1" dirty="0" smtClean="0"/>
          </a:p>
          <a:p>
            <a:pPr marL="0" indent="0">
              <a:buNone/>
            </a:pPr>
            <a:r>
              <a:rPr lang="el-GR" sz="7200" b="1" dirty="0" smtClean="0"/>
              <a:t>Οι </a:t>
            </a:r>
            <a:r>
              <a:rPr lang="el-GR" sz="7200" b="1" dirty="0"/>
              <a:t>κίνδυνοι είναι δυνατόν να ταξινομηθούν σε τρεις μεγάλες ομάδες</a:t>
            </a:r>
            <a:r>
              <a:rPr lang="el-GR" sz="7200" b="1" dirty="0" smtClean="0"/>
              <a:t>.</a:t>
            </a:r>
            <a:endParaRPr lang="en-US" sz="72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457200" lvl="1" indent="0" algn="ctr">
              <a:buNone/>
            </a:pPr>
            <a:r>
              <a:rPr lang="en-US" sz="4000" b="1" u="sng" dirty="0" smtClean="0"/>
              <a:t>Γενικά</a:t>
            </a:r>
            <a:endParaRPr lang="en-US" sz="4000" b="1" u="sng" dirty="0"/>
          </a:p>
          <a:p>
            <a:pPr marL="914400" lvl="2" indent="0">
              <a:buNone/>
            </a:pPr>
            <a:endParaRPr lang="en-US" sz="3600" b="1" dirty="0"/>
          </a:p>
          <a:p>
            <a:pPr marL="1428750" lvl="2" indent="-514350">
              <a:lnSpc>
                <a:spcPct val="200000"/>
              </a:lnSpc>
              <a:buClr>
                <a:srgbClr val="FF0000"/>
              </a:buClr>
              <a:buFont typeface="+mj-lt"/>
              <a:buAutoNum type="arabicPeriod"/>
            </a:pPr>
            <a:r>
              <a:rPr lang="el-GR" sz="3000" b="1" dirty="0" smtClean="0"/>
              <a:t>Κίνδυνοι </a:t>
            </a:r>
            <a:r>
              <a:rPr lang="el-GR" sz="3000" b="1" dirty="0"/>
              <a:t>ατυχήματος ή για την ασφάλεια της </a:t>
            </a:r>
            <a:r>
              <a:rPr lang="el-GR" sz="3000" b="1" dirty="0" smtClean="0"/>
              <a:t>ζωής</a:t>
            </a:r>
            <a:endParaRPr lang="en-US" sz="3000" b="1" dirty="0" smtClean="0"/>
          </a:p>
          <a:p>
            <a:pPr marL="1428750" lvl="2" indent="-514350">
              <a:lnSpc>
                <a:spcPct val="200000"/>
              </a:lnSpc>
              <a:buClr>
                <a:srgbClr val="FF0000"/>
              </a:buClr>
              <a:buFont typeface="+mj-lt"/>
              <a:buAutoNum type="arabicPeriod"/>
            </a:pPr>
            <a:r>
              <a:rPr lang="en-US" sz="3200" b="1" dirty="0"/>
              <a:t>Κίνδυνοι για την </a:t>
            </a:r>
            <a:r>
              <a:rPr lang="en-US" sz="3200" b="1" dirty="0" smtClean="0"/>
              <a:t>υγεία</a:t>
            </a:r>
            <a:endParaRPr lang="en-US" sz="3200" b="1" dirty="0" smtClean="0"/>
          </a:p>
          <a:p>
            <a:pPr marL="1428750" lvl="2" indent="-514350">
              <a:lnSpc>
                <a:spcPct val="200000"/>
              </a:lnSpc>
              <a:buClr>
                <a:srgbClr val="FF0000"/>
              </a:buClr>
              <a:buFont typeface="+mj-lt"/>
              <a:buAutoNum type="arabicPeriod"/>
            </a:pPr>
            <a:r>
              <a:rPr lang="en-US" sz="3200" b="1" dirty="0"/>
              <a:t>Εργονομικοί </a:t>
            </a:r>
            <a:r>
              <a:rPr lang="en-US" sz="3200" b="1" dirty="0" smtClean="0"/>
              <a:t>κίνδυνοι</a:t>
            </a:r>
            <a:endParaRPr lang="en-US" sz="3200" b="1" dirty="0"/>
          </a:p>
          <a:p>
            <a:pPr marL="914400" lvl="2" indent="0">
              <a:buNone/>
            </a:pPr>
            <a:endParaRPr lang="en-US" sz="30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92500"/>
          </a:bodyPr>
          <a:lstStyle/>
          <a:p>
            <a:pPr marL="1428750" lvl="2" indent="-514350" algn="ctr">
              <a:buFont typeface="+mj-lt"/>
              <a:buAutoNum type="arabicPeriod"/>
            </a:pPr>
            <a:r>
              <a:rPr lang="el-GR" sz="3000" b="1" u="sng" dirty="0" smtClean="0"/>
              <a:t>Κίνδυνοι </a:t>
            </a:r>
            <a:r>
              <a:rPr lang="el-GR" sz="3000" b="1" u="sng" dirty="0"/>
              <a:t>ατυχήματος ή για την ασφάλεια της </a:t>
            </a:r>
            <a:r>
              <a:rPr lang="el-GR" sz="3000" b="1" u="sng" dirty="0" smtClean="0"/>
              <a:t>ζωής</a:t>
            </a:r>
            <a:endParaRPr lang="en-US" sz="3000" b="1" u="sng" dirty="0" smtClean="0"/>
          </a:p>
          <a:p>
            <a:pPr marL="914400" lvl="2" indent="0" algn="ctr">
              <a:buNone/>
            </a:pPr>
            <a:endParaRPr lang="en-US" b="1" u="sng" dirty="0"/>
          </a:p>
          <a:p>
            <a:pPr marL="0" indent="0">
              <a:buNone/>
            </a:pPr>
            <a:r>
              <a:rPr lang="el-GR" sz="4400" dirty="0"/>
              <a:t>Οι κίνδυνοι ατυχήματος ή οι κίνδυνοι για την ασφάλεια της ζωής εμπεριέχουν την πιθανότητα να προκληθεί τραυματισμός του εργαζόμενου ως συνέπεια της εκθέσεώς του σ’ αυτούς. </a:t>
            </a:r>
            <a:endParaRPr lang="en-US" sz="4400" dirty="0" smtClean="0"/>
          </a:p>
          <a:p>
            <a:pPr marL="0" indent="0">
              <a:buNone/>
            </a:pPr>
            <a:r>
              <a:rPr lang="el-GR" sz="4400" dirty="0" smtClean="0"/>
              <a:t>Η </a:t>
            </a:r>
            <a:r>
              <a:rPr lang="el-GR" sz="4400" dirty="0"/>
              <a:t>φύση της πηγής του κινδύνου καθορίζει την αιτία και το είδος του τραυματισμού που μπορεί να είναι μηχανική, ηλεκτρική, χημική, θερμική κ.λπ</a:t>
            </a:r>
            <a:r>
              <a:rPr lang="el-GR" sz="4400" dirty="0" smtClean="0"/>
              <a:t>..</a:t>
            </a:r>
            <a:endParaRPr lang="en-US" sz="4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1428750" lvl="2" indent="-514350" algn="ctr">
              <a:buFont typeface="+mj-lt"/>
              <a:buAutoNum type="arabicPeriod"/>
            </a:pPr>
            <a:r>
              <a:rPr lang="el-GR" sz="2800" b="1" u="sng" dirty="0" smtClean="0"/>
              <a:t>Κίνδυνοι </a:t>
            </a:r>
            <a:r>
              <a:rPr lang="el-GR" sz="2800" b="1" u="sng" dirty="0"/>
              <a:t>ατυχήματος ή για την ασφάλεια της </a:t>
            </a:r>
            <a:r>
              <a:rPr lang="el-GR" sz="2800" b="1" u="sng" dirty="0" smtClean="0"/>
              <a:t>ζωής</a:t>
            </a:r>
            <a:endParaRPr lang="en-US" sz="2800" b="1" u="sng" dirty="0"/>
          </a:p>
          <a:p>
            <a:pPr marL="0" indent="0">
              <a:buNone/>
            </a:pPr>
            <a:endParaRPr lang="en-US" sz="1400" dirty="0" smtClean="0"/>
          </a:p>
          <a:p>
            <a:pPr marL="0" indent="0">
              <a:buNone/>
            </a:pPr>
            <a:r>
              <a:rPr lang="el-GR" dirty="0" smtClean="0"/>
              <a:t>Οι </a:t>
            </a:r>
            <a:r>
              <a:rPr lang="el-GR" dirty="0"/>
              <a:t>κίνδυνοι ατυχήματος ή για την ασφάλεια του εργαζόμενου οφείλονται σε: </a:t>
            </a:r>
            <a:endParaRPr lang="en-US" dirty="0" smtClean="0"/>
          </a:p>
          <a:p>
            <a:pPr marL="0" indent="0">
              <a:buNone/>
            </a:pPr>
            <a:r>
              <a:rPr lang="el-GR" b="1" dirty="0" smtClean="0">
                <a:solidFill>
                  <a:srgbClr val="FF0000"/>
                </a:solidFill>
              </a:rPr>
              <a:t>α</a:t>
            </a:r>
            <a:r>
              <a:rPr lang="el-GR" b="1" dirty="0">
                <a:solidFill>
                  <a:srgbClr val="FF0000"/>
                </a:solidFill>
              </a:rPr>
              <a:t>) </a:t>
            </a:r>
            <a:r>
              <a:rPr lang="el-GR" b="1" dirty="0"/>
              <a:t>Εργασία σε επικίνδυνα σημεία.</a:t>
            </a:r>
            <a:endParaRPr lang="en-US" b="1" dirty="0"/>
          </a:p>
          <a:p>
            <a:pPr marL="0" indent="0">
              <a:buNone/>
            </a:pPr>
            <a:r>
              <a:rPr lang="el-GR" b="1" dirty="0">
                <a:solidFill>
                  <a:srgbClr val="FF0000"/>
                </a:solidFill>
              </a:rPr>
              <a:t>β) </a:t>
            </a:r>
            <a:r>
              <a:rPr lang="el-GR" b="1" dirty="0"/>
              <a:t>Εργασία σε ύψος.</a:t>
            </a:r>
            <a:endParaRPr lang="en-US" b="1" dirty="0"/>
          </a:p>
          <a:p>
            <a:pPr marL="0" indent="0">
              <a:buNone/>
            </a:pPr>
            <a:r>
              <a:rPr lang="el-GR" b="1" dirty="0">
                <a:solidFill>
                  <a:srgbClr val="FF0000"/>
                </a:solidFill>
              </a:rPr>
              <a:t>γ) </a:t>
            </a:r>
            <a:r>
              <a:rPr lang="el-GR" b="1" dirty="0"/>
              <a:t>Εργασία σε κλειστούς ή περιορισμένους χώρους. </a:t>
            </a:r>
            <a:endParaRPr lang="en-US" b="1" dirty="0" smtClean="0"/>
          </a:p>
          <a:p>
            <a:pPr marL="0" indent="0">
              <a:buNone/>
            </a:pPr>
            <a:r>
              <a:rPr lang="el-GR" b="1" dirty="0" smtClean="0">
                <a:solidFill>
                  <a:srgbClr val="FF0000"/>
                </a:solidFill>
              </a:rPr>
              <a:t>δ</a:t>
            </a:r>
            <a:r>
              <a:rPr lang="el-GR" b="1" dirty="0">
                <a:solidFill>
                  <a:srgbClr val="FF0000"/>
                </a:solidFill>
              </a:rPr>
              <a:t>) </a:t>
            </a:r>
            <a:r>
              <a:rPr lang="el-GR" b="1" dirty="0"/>
              <a:t>Εργασία με μηχανές ή κοντά σ’ αυτές.</a:t>
            </a:r>
            <a:endParaRPr lang="en-US" b="1" dirty="0"/>
          </a:p>
          <a:p>
            <a:pPr marL="0" indent="0">
              <a:buNone/>
            </a:pPr>
            <a:r>
              <a:rPr lang="el-GR" b="1" dirty="0">
                <a:solidFill>
                  <a:srgbClr val="FF0000"/>
                </a:solidFill>
              </a:rPr>
              <a:t>ε) </a:t>
            </a:r>
            <a:r>
              <a:rPr lang="el-GR" b="1" dirty="0"/>
              <a:t>Εργασία σε ηλεκτρικές εγκαταστάσεις. </a:t>
            </a:r>
            <a:endParaRPr lang="en-US" b="1" dirty="0" smtClean="0"/>
          </a:p>
          <a:p>
            <a:pPr marL="0" indent="0">
              <a:buNone/>
            </a:pPr>
            <a:r>
              <a:rPr lang="el-GR" b="1" dirty="0" smtClean="0">
                <a:solidFill>
                  <a:srgbClr val="FF0000"/>
                </a:solidFill>
              </a:rPr>
              <a:t>στ</a:t>
            </a:r>
            <a:r>
              <a:rPr lang="el-GR" b="1" dirty="0">
                <a:solidFill>
                  <a:srgbClr val="FF0000"/>
                </a:solidFill>
              </a:rPr>
              <a:t>) </a:t>
            </a:r>
            <a:r>
              <a:rPr lang="el-GR" b="1" dirty="0"/>
              <a:t>Εργασία κοντά σε επικίνδυνες ουσίες.</a:t>
            </a:r>
            <a:endParaRPr lang="en-US" b="1" dirty="0"/>
          </a:p>
          <a:p>
            <a:pPr marL="0" indent="0">
              <a:buNone/>
            </a:pPr>
            <a:r>
              <a:rPr lang="el-GR" b="1" dirty="0">
                <a:solidFill>
                  <a:srgbClr val="FF0000"/>
                </a:solidFill>
              </a:rPr>
              <a:t>ζ) </a:t>
            </a:r>
            <a:r>
              <a:rPr lang="el-GR" b="1" dirty="0"/>
              <a:t>Εργασία σε χώρους που υπάρχουν εύφλεκτα ή εκρηκτικά υλικά</a:t>
            </a:r>
            <a:r>
              <a:rPr lang="el-GR" b="1" dirty="0" smtClean="0"/>
              <a:t>.</a:t>
            </a:r>
            <a:endParaRPr lang="en-US"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startAt="2"/>
            </a:pPr>
            <a:r>
              <a:rPr lang="en-US" sz="3600" b="1" u="sng" dirty="0" smtClean="0"/>
              <a:t>Κίνδυνοι </a:t>
            </a:r>
            <a:r>
              <a:rPr lang="en-US" sz="3600" b="1" u="sng" dirty="0"/>
              <a:t>για την </a:t>
            </a:r>
            <a:r>
              <a:rPr lang="en-US" sz="3600" b="1" u="sng" dirty="0" smtClean="0"/>
              <a:t>υγεία</a:t>
            </a:r>
            <a:endParaRPr lang="en-US" sz="3600" b="1" u="sng" dirty="0"/>
          </a:p>
          <a:p>
            <a:pPr marL="0" indent="0">
              <a:buNone/>
            </a:pPr>
            <a:r>
              <a:rPr lang="el-GR" sz="4800" dirty="0"/>
              <a:t>Οι κίνδυνοι για την υγεία περικλείουν την πιθανότητα να προκληθεί κάποια ασθένεια ως </a:t>
            </a:r>
            <a:r>
              <a:rPr lang="el-GR" sz="4800" dirty="0" smtClean="0"/>
              <a:t>συνέπεια </a:t>
            </a:r>
            <a:r>
              <a:rPr lang="el-GR" sz="4800" dirty="0"/>
              <a:t>της επαγγελματικής εκθέσεως σε </a:t>
            </a:r>
            <a:r>
              <a:rPr lang="el-GR" sz="4800" b="1" dirty="0">
                <a:solidFill>
                  <a:srgbClr val="FF0000"/>
                </a:solidFill>
              </a:rPr>
              <a:t>φυσικούς</a:t>
            </a:r>
            <a:r>
              <a:rPr lang="el-GR" sz="4800" b="1" dirty="0"/>
              <a:t>,</a:t>
            </a:r>
            <a:r>
              <a:rPr lang="el-GR" sz="4800" b="1" dirty="0">
                <a:solidFill>
                  <a:srgbClr val="FF0000"/>
                </a:solidFill>
              </a:rPr>
              <a:t> χημικούς </a:t>
            </a:r>
            <a:r>
              <a:rPr lang="el-GR" sz="4800" b="1" dirty="0"/>
              <a:t>και</a:t>
            </a:r>
            <a:r>
              <a:rPr lang="el-GR" sz="4800" b="1" dirty="0">
                <a:solidFill>
                  <a:srgbClr val="FF0000"/>
                </a:solidFill>
              </a:rPr>
              <a:t> βιολογικούς</a:t>
            </a:r>
            <a:r>
              <a:rPr lang="el-GR" sz="4800" dirty="0"/>
              <a:t> βλαπτικούς παράγοντες του εργασιακού περιβάλλοντος</a:t>
            </a:r>
            <a:r>
              <a:rPr lang="el-GR" sz="4800" dirty="0" smtClean="0"/>
              <a:t>.</a:t>
            </a:r>
            <a:endParaRPr lang="en-US" sz="4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04950" y="695324"/>
            <a:ext cx="8610600" cy="600722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92500" lnSpcReduction="20000"/>
          </a:bodyPr>
          <a:lstStyle/>
          <a:p>
            <a:pPr marL="742950" indent="-742950" algn="ctr">
              <a:buFont typeface="+mj-lt"/>
              <a:buAutoNum type="arabicPeriod" startAt="2"/>
            </a:pPr>
            <a:r>
              <a:rPr lang="en-US" sz="3600" b="1" u="sng" dirty="0" smtClean="0"/>
              <a:t>Κίνδυνοι </a:t>
            </a:r>
            <a:r>
              <a:rPr lang="en-US" sz="3600" b="1" u="sng" dirty="0"/>
              <a:t>για την </a:t>
            </a:r>
            <a:r>
              <a:rPr lang="en-US" sz="3600" b="1" u="sng" dirty="0" smtClean="0"/>
              <a:t>υγεία</a:t>
            </a:r>
            <a:endParaRPr lang="en-US" sz="36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α) </a:t>
            </a:r>
            <a:r>
              <a:rPr lang="el-GR" b="1" u="sng" dirty="0"/>
              <a:t>Χημικούς παράγοντες</a:t>
            </a:r>
            <a:r>
              <a:rPr lang="el-GR" u="sng" dirty="0"/>
              <a:t>.</a:t>
            </a:r>
            <a:r>
              <a:rPr lang="el-GR" dirty="0"/>
              <a:t> </a:t>
            </a:r>
            <a:endParaRPr lang="en-US" dirty="0" smtClean="0"/>
          </a:p>
          <a:p>
            <a:pPr marL="0" indent="0">
              <a:buNone/>
            </a:pPr>
            <a:r>
              <a:rPr lang="el-GR" sz="3300" dirty="0" smtClean="0"/>
              <a:t>Ο </a:t>
            </a:r>
            <a:r>
              <a:rPr lang="el-GR" sz="3300" dirty="0"/>
              <a:t>εργαζόμενος κατά τη διάρκεια της εργασίας του δεν πρέπει να </a:t>
            </a:r>
            <a:r>
              <a:rPr lang="el-GR" sz="3300" dirty="0" smtClean="0"/>
              <a:t>εκτίθεται </a:t>
            </a:r>
            <a:r>
              <a:rPr lang="el-GR" sz="3300" dirty="0"/>
              <a:t>σε χημικούς παράγοντες, οι οποίοι μπορεί να είναι υπό μορφή αερίων, ατμών ή αιωρουμένων σωματιδίων πέραν προκαθορισμένων οριακών τιμών (π.χ. υπέρβαση Οριακών Τιμών Εκθέσεως). Το επίπεδο εκθέσεως αναφέρεται στη συγκέντρωση του χημικού παράγοντα, στην οποία εκτίθεται ο εργαζόμενος σε ορισμένη χρονική περίοδο και η τιμή του εκφράζεται σε μέρη όγκου ατμού ή αερίου ανά εκατομμύριο, μέρη όγκου αέρα (</a:t>
            </a:r>
            <a:r>
              <a:rPr lang="en-US" sz="3300" dirty="0">
                <a:solidFill>
                  <a:srgbClr val="FF0000"/>
                </a:solidFill>
              </a:rPr>
              <a:t>ppm</a:t>
            </a:r>
            <a:r>
              <a:rPr lang="el-GR" sz="3300" dirty="0"/>
              <a:t>) ή σε χιλιοστά γραμμαρίου του χημικού παράγοντα ανά κυβικό μέτρο αέρα (</a:t>
            </a:r>
            <a:r>
              <a:rPr lang="en-US" sz="3300" dirty="0">
                <a:solidFill>
                  <a:srgbClr val="FF0000"/>
                </a:solidFill>
              </a:rPr>
              <a:t>mg</a:t>
            </a:r>
            <a:r>
              <a:rPr lang="el-GR" sz="3300" dirty="0">
                <a:solidFill>
                  <a:srgbClr val="FF0000"/>
                </a:solidFill>
              </a:rPr>
              <a:t>/</a:t>
            </a:r>
            <a:r>
              <a:rPr lang="en-US" sz="3300" dirty="0">
                <a:solidFill>
                  <a:srgbClr val="FF0000"/>
                </a:solidFill>
              </a:rPr>
              <a:t>m</a:t>
            </a:r>
            <a:r>
              <a:rPr lang="el-GR" sz="3300" dirty="0">
                <a:solidFill>
                  <a:srgbClr val="FF0000"/>
                </a:solidFill>
              </a:rPr>
              <a:t>3</a:t>
            </a:r>
            <a:r>
              <a:rPr lang="el-GR" sz="3300" dirty="0" smtClean="0"/>
              <a:t>).</a:t>
            </a:r>
            <a:endParaRPr lang="en-US" sz="1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85000" lnSpcReduction="10000"/>
          </a:bodyPr>
          <a:lstStyle/>
          <a:p>
            <a:pPr marL="742950" indent="-742950" algn="ctr">
              <a:buFont typeface="+mj-lt"/>
              <a:buAutoNum type="arabicPeriod" startAt="2"/>
            </a:pPr>
            <a:r>
              <a:rPr lang="en-US" sz="3900" b="1" u="sng" dirty="0" smtClean="0"/>
              <a:t>Κίνδυνοι </a:t>
            </a:r>
            <a:r>
              <a:rPr lang="en-US" sz="3900" b="1" u="sng" dirty="0"/>
              <a:t>για την </a:t>
            </a:r>
            <a:r>
              <a:rPr lang="en-US" sz="3900" b="1" u="sng" dirty="0" smtClean="0"/>
              <a:t>υγεία</a:t>
            </a:r>
            <a:endParaRPr lang="en-US" sz="39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α) </a:t>
            </a:r>
            <a:r>
              <a:rPr lang="el-GR" b="1" u="sng" dirty="0"/>
              <a:t>Χημικούς παράγοντες</a:t>
            </a:r>
            <a:r>
              <a:rPr lang="el-GR" u="sng" dirty="0"/>
              <a:t>.</a:t>
            </a:r>
            <a:r>
              <a:rPr lang="el-GR" dirty="0"/>
              <a:t> </a:t>
            </a:r>
            <a:endParaRPr lang="en-US" dirty="0" smtClean="0"/>
          </a:p>
          <a:p>
            <a:pPr marL="0" indent="0">
              <a:buNone/>
            </a:pPr>
            <a:r>
              <a:rPr lang="el-GR" sz="3300" dirty="0" smtClean="0"/>
              <a:t>Για </a:t>
            </a:r>
            <a:r>
              <a:rPr lang="el-GR" sz="3300" dirty="0"/>
              <a:t>τις περιπτώσεις ινωδών σωματιδίων (π.χ. υαλοβάμβακας) μπορεί να εκφράζεται και σε αριθμό ινών ανά μονάδα όγκου αέρα. Ως Οριακή Τιμή Εκθέσεως σε χημικό παράγοντα νοείται η τιμή, την οποία δεν επιτρέπεται να ξεπερνά η μέση 8ωρη χρονικά σταθμισμένη έκθεση του εργαζόμενου στο χημικό παράγοντα, κατά τη διάρκεια οποιασδήποτε 8ωρης ημερήσιας και </a:t>
            </a:r>
            <a:r>
              <a:rPr lang="el-GR" sz="3300" dirty="0" smtClean="0"/>
              <a:t>40/</a:t>
            </a:r>
            <a:r>
              <a:rPr lang="el-GR" sz="3300" dirty="0" err="1" smtClean="0"/>
              <a:t>ωρης</a:t>
            </a:r>
            <a:r>
              <a:rPr lang="el-GR" sz="3300" dirty="0" smtClean="0"/>
              <a:t> </a:t>
            </a:r>
            <a:r>
              <a:rPr lang="el-GR" sz="3300" dirty="0"/>
              <a:t>εβδομαδιαίας εργασίας του. </a:t>
            </a:r>
            <a:r>
              <a:rPr lang="el-GR" sz="3300" b="1" dirty="0">
                <a:solidFill>
                  <a:srgbClr val="FF0000"/>
                </a:solidFill>
              </a:rPr>
              <a:t>Για παράδειγμα</a:t>
            </a:r>
            <a:r>
              <a:rPr lang="el-GR" sz="3300" dirty="0"/>
              <a:t>, </a:t>
            </a:r>
            <a:r>
              <a:rPr lang="el-GR" sz="3300" dirty="0">
                <a:solidFill>
                  <a:srgbClr val="FF0000"/>
                </a:solidFill>
              </a:rPr>
              <a:t>οι ναυτικοί συχνά υποφέρουν από χρόνια βρογχίτιδα, άσθμα, ασθένειες που προκαλούνται από τη σκόνη που δημιουργείται κατά τη μεταφορά φορτίων που διακινούνται σε όλα τα συμβατικά λιμάνια, όπως είναι οι σπόροι, η σόγια, ο αρακάς, </a:t>
            </a:r>
            <a:r>
              <a:rPr lang="el-GR" sz="3300" dirty="0" smtClean="0">
                <a:solidFill>
                  <a:srgbClr val="FF0000"/>
                </a:solidFill>
              </a:rPr>
              <a:t>τα</a:t>
            </a:r>
            <a:r>
              <a:rPr lang="en-US" sz="3300" dirty="0" smtClean="0">
                <a:solidFill>
                  <a:srgbClr val="FF0000"/>
                </a:solidFill>
              </a:rPr>
              <a:t> </a:t>
            </a:r>
            <a:r>
              <a:rPr lang="el-GR" sz="3300" dirty="0" smtClean="0">
                <a:solidFill>
                  <a:srgbClr val="FF0000"/>
                </a:solidFill>
              </a:rPr>
              <a:t>φασόλια</a:t>
            </a:r>
            <a:r>
              <a:rPr lang="el-GR" sz="3300" dirty="0">
                <a:solidFill>
                  <a:srgbClr val="FF0000"/>
                </a:solidFill>
              </a:rPr>
              <a:t>, οι ζωοτροφές, τα ορυκτά, το κάρβουνο κ.λπ.</a:t>
            </a:r>
            <a:r>
              <a:rPr lang="el-GR" sz="3300" dirty="0"/>
              <a:t>.</a:t>
            </a:r>
            <a:endParaRPr lang="en-US" sz="3300" dirty="0"/>
          </a:p>
          <a:p>
            <a:endParaRPr lang="en-US"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92500" lnSpcReduction="20000"/>
          </a:bodyPr>
          <a:lstStyle/>
          <a:p>
            <a:pPr marL="742950" indent="-742950" algn="ctr">
              <a:buFont typeface="+mj-lt"/>
              <a:buAutoNum type="arabicPeriod" startAt="2"/>
            </a:pPr>
            <a:r>
              <a:rPr lang="en-US" sz="3600" b="1" u="sng" dirty="0" smtClean="0"/>
              <a:t>Κίνδυνοι </a:t>
            </a:r>
            <a:r>
              <a:rPr lang="en-US" sz="3600" b="1" u="sng" dirty="0"/>
              <a:t>για την </a:t>
            </a:r>
            <a:r>
              <a:rPr lang="en-US" sz="3600" b="1" u="sng" dirty="0" smtClean="0"/>
              <a:t>υγεία</a:t>
            </a:r>
            <a:endParaRPr lang="en-US" sz="36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β) </a:t>
            </a:r>
            <a:r>
              <a:rPr lang="el-GR" b="1" u="sng" dirty="0"/>
              <a:t>Φυσικούς παράγοντες</a:t>
            </a:r>
            <a:r>
              <a:rPr lang="el-GR" u="sng" dirty="0"/>
              <a:t>.</a:t>
            </a:r>
            <a:r>
              <a:rPr lang="el-GR" dirty="0"/>
              <a:t> </a:t>
            </a:r>
            <a:endParaRPr lang="en-US" dirty="0" smtClean="0"/>
          </a:p>
          <a:p>
            <a:pPr marL="0" indent="0">
              <a:buNone/>
            </a:pPr>
            <a:r>
              <a:rPr lang="el-GR" dirty="0" smtClean="0"/>
              <a:t>Ο </a:t>
            </a:r>
            <a:r>
              <a:rPr lang="el-GR" dirty="0"/>
              <a:t>εργαζόμενος κατά τη διάρκεια της παροχής της εργασίας δεν πρέπει να εκτίθεται σε κινδύνους που προέρχονται από φυσικούς παράγοντες, όπως είναι οι καιρικές </a:t>
            </a:r>
            <a:r>
              <a:rPr lang="el-GR" dirty="0" smtClean="0"/>
              <a:t>συνθήκες</a:t>
            </a:r>
            <a:r>
              <a:rPr lang="el-GR" dirty="0"/>
              <a:t>, ο θόρυβος κ.λπ.. </a:t>
            </a:r>
            <a:r>
              <a:rPr lang="el-GR" dirty="0">
                <a:solidFill>
                  <a:srgbClr val="FF0000"/>
                </a:solidFill>
              </a:rPr>
              <a:t>Οι ναυτικοί αντιμετωπίζουν αντίξοες καιρικές συνθήκες</a:t>
            </a:r>
            <a:r>
              <a:rPr lang="el-GR" dirty="0"/>
              <a:t> (</a:t>
            </a:r>
            <a:r>
              <a:rPr lang="el-GR" dirty="0">
                <a:solidFill>
                  <a:srgbClr val="FF0000"/>
                </a:solidFill>
              </a:rPr>
              <a:t>π.χ. βροχή, κρύο, ζέστη, ομίχλη, αέρα </a:t>
            </a:r>
            <a:r>
              <a:rPr lang="el-GR" dirty="0" smtClean="0">
                <a:solidFill>
                  <a:srgbClr val="FF0000"/>
                </a:solidFill>
              </a:rPr>
              <a:t>κ.λπ.</a:t>
            </a:r>
            <a:r>
              <a:rPr lang="en-US" dirty="0" smtClean="0">
                <a:solidFill>
                  <a:srgbClr val="FF0000"/>
                </a:solidFill>
              </a:rPr>
              <a:t>.</a:t>
            </a:r>
            <a:r>
              <a:rPr lang="el-GR" dirty="0" smtClean="0"/>
              <a:t>), </a:t>
            </a:r>
            <a:r>
              <a:rPr lang="el-GR" dirty="0"/>
              <a:t>καθώς είναι αναγκασμένοι να εργάζονται στο κατάστρωμα του πλοίου. Επίσης, </a:t>
            </a:r>
            <a:r>
              <a:rPr lang="el-GR" dirty="0">
                <a:solidFill>
                  <a:srgbClr val="FF0000"/>
                </a:solidFill>
              </a:rPr>
              <a:t>συχνά εκτίθενται σε επίπεδα θορύβου που υπερβαίνουν τις οριακές τιμές, ιδιαίτερα όταν </a:t>
            </a:r>
            <a:r>
              <a:rPr lang="el-GR" dirty="0" smtClean="0">
                <a:solidFill>
                  <a:srgbClr val="FF0000"/>
                </a:solidFill>
              </a:rPr>
              <a:t>εκτελούν </a:t>
            </a:r>
            <a:r>
              <a:rPr lang="el-GR" dirty="0">
                <a:solidFill>
                  <a:srgbClr val="FF0000"/>
                </a:solidFill>
              </a:rPr>
              <a:t>εργασίες μέσα στα αμπάρια του πλοίου</a:t>
            </a:r>
            <a:r>
              <a:rPr lang="el-GR" dirty="0"/>
              <a:t>. Οι επιπτώσεις του θορύβου στον ανθρώπινο οργανισμό μπορούν να διακριθούν σ’ αυτές που επιδρούν στην ακοή και στις μη ακουστικές επιδράσεις. Οι </a:t>
            </a:r>
            <a:r>
              <a:rPr lang="el-GR" dirty="0" smtClean="0"/>
              <a:t>τελευταίες </a:t>
            </a:r>
            <a:r>
              <a:rPr lang="el-GR" dirty="0"/>
              <a:t>αφορούν στο νευρικό σύστημα, στις ψυχικές λειτουργίες, στο κυκλοφοριακό, στο γαστρεντερικό, στο ενδοκρινικό και σε άλλα συστήματα του ανθρώπινου οργανισμού</a:t>
            </a:r>
            <a:r>
              <a:rPr lang="el-GR" dirty="0" smtClean="0"/>
              <a:t>.</a:t>
            </a:r>
            <a:endParaRPr lang="en-US" sz="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92500" lnSpcReduction="20000"/>
          </a:bodyPr>
          <a:lstStyle/>
          <a:p>
            <a:pPr marL="742950" indent="-742950" algn="ctr">
              <a:buFont typeface="+mj-lt"/>
              <a:buAutoNum type="arabicPeriod" startAt="2"/>
            </a:pPr>
            <a:r>
              <a:rPr lang="en-US" sz="3600" b="1" u="sng" dirty="0" smtClean="0"/>
              <a:t>Κίνδυνοι </a:t>
            </a:r>
            <a:r>
              <a:rPr lang="en-US" sz="3600" b="1" u="sng" dirty="0"/>
              <a:t>για την </a:t>
            </a:r>
            <a:r>
              <a:rPr lang="en-US" sz="3600" b="1" u="sng" dirty="0" smtClean="0"/>
              <a:t>υγεία</a:t>
            </a:r>
            <a:endParaRPr lang="en-US" sz="36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β) </a:t>
            </a:r>
            <a:r>
              <a:rPr lang="el-GR" b="1" u="sng" dirty="0"/>
              <a:t>Φυσικούς παράγοντες</a:t>
            </a:r>
            <a:r>
              <a:rPr lang="el-GR" u="sng" dirty="0"/>
              <a:t>.</a:t>
            </a:r>
            <a:r>
              <a:rPr lang="el-GR" dirty="0"/>
              <a:t> </a:t>
            </a:r>
            <a:endParaRPr lang="en-US" dirty="0" smtClean="0"/>
          </a:p>
          <a:p>
            <a:pPr marL="0" indent="0">
              <a:buNone/>
            </a:pPr>
            <a:r>
              <a:rPr lang="el-GR" dirty="0" smtClean="0"/>
              <a:t>Γενικά </a:t>
            </a:r>
            <a:r>
              <a:rPr lang="el-GR" dirty="0"/>
              <a:t>όσοι εκτίθενται στο </a:t>
            </a:r>
            <a:r>
              <a:rPr lang="el-GR" dirty="0" smtClean="0"/>
              <a:t>θόρυβο </a:t>
            </a:r>
            <a:r>
              <a:rPr lang="el-GR" dirty="0"/>
              <a:t>παρουσιάζουν συχνά υπέρταση, ταχυκαρδία, διαταραχές στην πέψη, πονοκεφάλους, διαταραχές στον ύπνο, σωματική κόπωση, εκνευρισμό, άγχος, υπερένταση κ.ά.. Ο θόρυβος επιδρά στο κεντρικό νευρικό σύστημα προκαλώντας επιβράδυνση του χρόνου της αντιδράσεως και αύξηση λαθών. Οι ακουστικές επιδράσεις αφορούν στην αίσθηση της ακοής και χαρακτηρίζονται από τη βαρηκοΐα που αναπτύσσεται </a:t>
            </a:r>
            <a:r>
              <a:rPr lang="el-GR" u="sng" dirty="0"/>
              <a:t>αργά και βαθμιαία</a:t>
            </a:r>
            <a:r>
              <a:rPr lang="el-GR" dirty="0"/>
              <a:t>. </a:t>
            </a:r>
            <a:endParaRPr lang="en-US" dirty="0" smtClean="0"/>
          </a:p>
          <a:p>
            <a:pPr marL="0" indent="0">
              <a:buNone/>
            </a:pPr>
            <a:r>
              <a:rPr lang="el-GR" dirty="0" smtClean="0"/>
              <a:t>Οι </a:t>
            </a:r>
            <a:r>
              <a:rPr lang="el-GR" dirty="0"/>
              <a:t>αρνητικές επιδράσεις του θορύβου περιορίζονται με τα μέσα ατομικής προστασία της ακοής. Επί πλέον, ο φωτισμός πολλές φορές, στα πλοία είναι πολύ χαμηλός με αποτέλεσμα να προκαλούνται προβλήματα, ιδιαίτερα κατά τις εργασίες φορτοεκφορτώσεως του πλοίου που οδηγούν σε ατυχήματα. Επίσης, συχνά στα αμπάρια όπου οι μετακινήσεις των </a:t>
            </a:r>
            <a:r>
              <a:rPr lang="el-GR" dirty="0" smtClean="0"/>
              <a:t>εργαζομένων </a:t>
            </a:r>
            <a:r>
              <a:rPr lang="el-GR" dirty="0"/>
              <a:t>γίνονται με σκάλες, λόγω ελλείψεως φωτισμού ελλοχεύει ο κίνδυνος ολισθήσεως, ανατροπής ή πτώσεως.</a:t>
            </a:r>
            <a:endParaRPr lang="en-US" dirty="0"/>
          </a:p>
          <a:p>
            <a:endParaRPr lang="en-US"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n-US" sz="1800" b="1" dirty="0" smtClean="0">
                <a:latin typeface="+mn-lt"/>
              </a:rPr>
              <a:t>ΓΕΝΙΚΗ </a:t>
            </a:r>
            <a:r>
              <a:rPr lang="en-US" sz="1800" b="1" dirty="0">
                <a:latin typeface="+mn-lt"/>
              </a:rPr>
              <a:t>ΑΣΦΑΛΕΙΑ ΚΑΙ ΠΡΟΛΗΨΗ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startAt="2"/>
            </a:pPr>
            <a:r>
              <a:rPr lang="en-US" sz="3300" b="1" u="sng" dirty="0" smtClean="0"/>
              <a:t>Κίνδυνοι </a:t>
            </a:r>
            <a:r>
              <a:rPr lang="en-US" sz="3300" b="1" u="sng" dirty="0"/>
              <a:t>για την </a:t>
            </a:r>
            <a:r>
              <a:rPr lang="en-US" sz="3300" b="1" u="sng" dirty="0" smtClean="0"/>
              <a:t>υγεία</a:t>
            </a:r>
            <a:endParaRPr lang="en-US" sz="3300" b="1" u="sng" dirty="0"/>
          </a:p>
          <a:p>
            <a:pPr marL="0" indent="0">
              <a:buNone/>
            </a:pPr>
            <a:r>
              <a:rPr lang="el-GR" dirty="0" smtClean="0"/>
              <a:t>Οι </a:t>
            </a:r>
            <a:r>
              <a:rPr lang="el-GR" dirty="0"/>
              <a:t>κίνδυνοι για την υγεία οφείλονται σε:</a:t>
            </a:r>
            <a:endParaRPr lang="en-US" dirty="0"/>
          </a:p>
          <a:p>
            <a:pPr marL="0" indent="0">
              <a:buNone/>
            </a:pPr>
            <a:r>
              <a:rPr lang="el-GR" b="1" dirty="0">
                <a:solidFill>
                  <a:srgbClr val="FF0000"/>
                </a:solidFill>
              </a:rPr>
              <a:t>γ) </a:t>
            </a:r>
            <a:r>
              <a:rPr lang="el-GR" b="1" u="sng" dirty="0"/>
              <a:t>Βιολογικούς παράγοντες</a:t>
            </a:r>
            <a:r>
              <a:rPr lang="el-GR" u="sng" dirty="0"/>
              <a:t>.</a:t>
            </a:r>
            <a:r>
              <a:rPr lang="el-GR" dirty="0"/>
              <a:t> </a:t>
            </a:r>
            <a:endParaRPr lang="en-US" dirty="0" smtClean="0"/>
          </a:p>
          <a:p>
            <a:pPr marL="0" indent="0">
              <a:buNone/>
            </a:pPr>
            <a:r>
              <a:rPr lang="el-GR" dirty="0" smtClean="0"/>
              <a:t>Η </a:t>
            </a:r>
            <a:r>
              <a:rPr lang="el-GR" dirty="0"/>
              <a:t>παρουσία μικροοργανισμών ή τοξινών στο εργασιακό </a:t>
            </a:r>
            <a:r>
              <a:rPr lang="el-GR" dirty="0" smtClean="0"/>
              <a:t>περιβάλλον </a:t>
            </a:r>
            <a:r>
              <a:rPr lang="el-GR" dirty="0"/>
              <a:t>εγκυμονεί κινδύνους για την υγεία των εργαζομένων. Συχνά μολυσματικές ασθένειες </a:t>
            </a:r>
            <a:r>
              <a:rPr lang="el-GR" dirty="0" smtClean="0"/>
              <a:t>προκαλούνται </a:t>
            </a:r>
            <a:r>
              <a:rPr lang="el-GR" dirty="0"/>
              <a:t>από ιούς, βακτήρια, έντομα ή ζώα. Κύριες πηγές μεταδόσεώς τους είναι οι ακατέργαστες πρώτες ύλες, το έδαφος, η σκόνη, το νερό, οι λερωμένες επιφάνειες εργασίας και τα μηχανήματα, το προσωπικό που δεν ακολουθεί τους κανόνες υγιεινής, ακόμα και τα έντομα ή τα ανεπιθύμητα ζώα στους χώρους επεξεργασίας.</a:t>
            </a:r>
            <a:endParaRPr lang="en-US" dirty="0"/>
          </a:p>
          <a:p>
            <a:endParaRPr lang="en-US"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63550" y="217805"/>
            <a:ext cx="10890250" cy="901700"/>
          </a:xfrm>
          <a:solidFill>
            <a:srgbClr val="00B0F0"/>
          </a:solidFill>
        </p:spPr>
        <p:txBody>
          <a:bodyPr>
            <a:normAutofit fontScale="90000"/>
          </a:bodyPr>
          <a:p>
            <a:pPr algn="ctr">
              <a:buClrTx/>
              <a:buSzTx/>
              <a:buFontTx/>
            </a:pPr>
            <a:r>
              <a:rPr lang="en-US" sz="1800" b="1" dirty="0" smtClean="0">
                <a:latin typeface="+mn-lt"/>
                <a:sym typeface="+mn-ea"/>
              </a:rPr>
              <a:t>ΓΕΝΙΚΗ ΑΣΦΑΛΕΙΑ ΚΑΙ ΠΡΟΛΗΨΗ ΑΤΥΧΗΜΑΤΩΝ</a:t>
            </a:r>
            <a:br>
              <a:rPr lang="en-US" sz="1800" b="1" dirty="0" smtClean="0">
                <a:latin typeface="+mn-lt"/>
                <a:sym typeface="+mn-ea"/>
              </a:rPr>
            </a:br>
            <a:br>
              <a:rPr lang="en-US" sz="1800" b="1" dirty="0" smtClean="0">
                <a:latin typeface="+mn-lt"/>
                <a:sym typeface="+mn-ea"/>
              </a:rPr>
            </a:br>
            <a:r>
              <a:rPr lang="en-US" sz="3100" b="1" dirty="0">
                <a:latin typeface="+mn-lt"/>
                <a:sym typeface="+mn-ea"/>
              </a:rPr>
              <a:t>ΑΤΥΧΗΜΑΤΑ ΚΑΙ ΑΙΤΙΕΣ ΠΡΟΚΛΗΣΕΩΣ ΤΟΥΣ</a:t>
            </a:r>
            <a:endParaRPr lang="en-US" sz="3100" b="1" dirty="0">
              <a:latin typeface="+mn-lt"/>
            </a:endParaRPr>
          </a:p>
        </p:txBody>
      </p:sp>
      <p:sp>
        <p:nvSpPr>
          <p:cNvPr id="3" name="Content Placeholder 2"/>
          <p:cNvSpPr>
            <a:spLocks noGrp="1"/>
          </p:cNvSpPr>
          <p:nvPr>
            <p:ph sz="half" idx="1"/>
          </p:nvPr>
        </p:nvSpPr>
        <p:spPr>
          <a:xfrm>
            <a:off x="838200" y="1825625"/>
            <a:ext cx="10516235" cy="4351655"/>
          </a:xfrm>
        </p:spPr>
        <p:txBody>
          <a:bodyPr/>
          <a:p>
            <a:pPr marL="0" indent="0">
              <a:buNone/>
            </a:pPr>
            <a:r>
              <a:rPr lang="el-GR" altLang="en-US" sz="3200"/>
              <a:t>Οι εργονομικοί κίνδυνοι χαρακτιρίζονται απο την σχέση εργαζομένου και οργανώσεως εργασια.</a:t>
            </a:r>
            <a:endParaRPr lang="el-GR" altLang="en-US" sz="3200"/>
          </a:p>
          <a:p>
            <a:pPr marL="0" indent="0">
              <a:buNone/>
            </a:pPr>
            <a:r>
              <a:rPr lang="el-GR" altLang="en-US"/>
              <a:t>α) </a:t>
            </a:r>
            <a:r>
              <a:rPr lang="el-GR" altLang="en-US" sz="3200" b="1" u="sng"/>
              <a:t>Οργάνωση της εργασίας</a:t>
            </a:r>
            <a:r>
              <a:rPr lang="el-GR" altLang="en-US"/>
              <a:t> γίνεται σε &lt;φυλακές&gt; (βάρδιες) που μεταβάλουν τα φυσικά ωράρια του ύπνου. Η κόπωση ειναι η συνηθισμένη αιτία ατυχήματος όταν ο εργαζόμενος εκτίθεται σε νυχτερινή εργασία, έντονη συγκέντρωση στην εργασία, αντίξοες καιρικές συνθήκες. Εκτώς της σωματικής κόπωσης υπάρχει και η νοητική κόπωση που οδηγεί σε εφαλμενες κρίσεις.</a:t>
            </a:r>
            <a:endParaRPr lang="en-US" altLang="en-US"/>
          </a:p>
        </p:txBody>
      </p:sp>
      <p:sp>
        <p:nvSpPr>
          <p:cNvPr id="5" name="Text Box 4"/>
          <p:cNvSpPr txBox="1"/>
          <p:nvPr/>
        </p:nvSpPr>
        <p:spPr>
          <a:xfrm>
            <a:off x="3385185" y="1119505"/>
            <a:ext cx="4064000" cy="521970"/>
          </a:xfrm>
          <a:prstGeom prst="rect">
            <a:avLst/>
          </a:prstGeom>
          <a:noFill/>
        </p:spPr>
        <p:txBody>
          <a:bodyPr wrap="square" rtlCol="0">
            <a:spAutoFit/>
          </a:bodyPr>
          <a:p>
            <a:r>
              <a:rPr lang="el-GR" altLang="en-US" sz="2800" b="1"/>
              <a:t>3. Εργονομικοί κίνδυνοι</a:t>
            </a:r>
            <a:endParaRPr lang="el-GR" altLang="en-US" sz="28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63550" y="217805"/>
            <a:ext cx="10890250" cy="901700"/>
          </a:xfrm>
          <a:solidFill>
            <a:srgbClr val="00B0F0"/>
          </a:solidFill>
        </p:spPr>
        <p:txBody>
          <a:bodyPr>
            <a:normAutofit fontScale="90000"/>
          </a:bodyPr>
          <a:p>
            <a:pPr algn="ctr">
              <a:buClrTx/>
              <a:buSzTx/>
              <a:buFontTx/>
            </a:pPr>
            <a:r>
              <a:rPr lang="en-US" sz="1800" b="1" dirty="0" smtClean="0">
                <a:latin typeface="+mn-lt"/>
                <a:sym typeface="+mn-ea"/>
              </a:rPr>
              <a:t>ΓΕΝΙΚΗ ΑΣΦΑΛΕΙΑ ΚΑΙ ΠΡΟΛΗΨΗ ΑΤΥΧΗΜΑΤΩΝ</a:t>
            </a:r>
            <a:br>
              <a:rPr lang="en-US" sz="1800" b="1" dirty="0" smtClean="0">
                <a:latin typeface="+mn-lt"/>
                <a:sym typeface="+mn-ea"/>
              </a:rPr>
            </a:br>
            <a:br>
              <a:rPr lang="en-US" sz="1800" b="1" dirty="0" smtClean="0">
                <a:latin typeface="+mn-lt"/>
                <a:sym typeface="+mn-ea"/>
              </a:rPr>
            </a:br>
            <a:r>
              <a:rPr lang="en-US" sz="3100" b="1" dirty="0">
                <a:latin typeface="+mn-lt"/>
                <a:sym typeface="+mn-ea"/>
              </a:rPr>
              <a:t>ΑΤΥΧΗΜΑΤΑ ΚΑΙ ΑΙΤΙΕΣ ΠΡΟΚΛΗΣΕΩΣ ΤΟΥΣ</a:t>
            </a:r>
            <a:endParaRPr lang="en-US" sz="3100" b="1" dirty="0">
              <a:latin typeface="+mn-lt"/>
            </a:endParaRPr>
          </a:p>
        </p:txBody>
      </p:sp>
      <p:sp>
        <p:nvSpPr>
          <p:cNvPr id="3" name="Content Placeholder 2"/>
          <p:cNvSpPr>
            <a:spLocks noGrp="1"/>
          </p:cNvSpPr>
          <p:nvPr>
            <p:ph sz="half" idx="1"/>
          </p:nvPr>
        </p:nvSpPr>
        <p:spPr>
          <a:xfrm>
            <a:off x="838200" y="1825625"/>
            <a:ext cx="10516235" cy="4351655"/>
          </a:xfrm>
        </p:spPr>
        <p:txBody>
          <a:bodyPr/>
          <a:p>
            <a:pPr marL="0" indent="0">
              <a:buNone/>
            </a:pPr>
            <a:r>
              <a:rPr lang="el-GR" altLang="en-US" sz="3200"/>
              <a:t>Οι εργονομικοί κίνδυνοι χαρακτιρίζονται απο την σχέση εργαζομένου και οργανώσεως εργασια.</a:t>
            </a:r>
            <a:endParaRPr lang="el-GR" altLang="en-US" sz="3200"/>
          </a:p>
          <a:p>
            <a:pPr marL="0" indent="0">
              <a:buNone/>
            </a:pPr>
            <a:r>
              <a:rPr lang="el-GR" altLang="en-US"/>
              <a:t>β) </a:t>
            </a:r>
            <a:r>
              <a:rPr lang="el-GR" altLang="en-US" sz="3200" b="1" u="sng"/>
              <a:t>Ψυχολογικούς παράγοντες</a:t>
            </a:r>
            <a:r>
              <a:rPr lang="en-US" altLang="en-US" sz="3200" b="1" u="sng"/>
              <a:t>: </a:t>
            </a:r>
            <a:r>
              <a:rPr lang="el-GR" altLang="en-US" sz="3200"/>
              <a:t>Ο εργαζόμενος για μεγάλο χρονικό διάστημα είναι απομονωμένος απο το κοινωνικό και οικογενειακό του περιβάλλον. Η απομόνωση εγκυμονεί κίνδυνο για την υγεια του ναυτικού.</a:t>
            </a:r>
            <a:endParaRPr lang="el-GR" altLang="en-US" sz="3200" u="sng"/>
          </a:p>
        </p:txBody>
      </p:sp>
      <p:sp>
        <p:nvSpPr>
          <p:cNvPr id="5" name="Text Box 4"/>
          <p:cNvSpPr txBox="1"/>
          <p:nvPr/>
        </p:nvSpPr>
        <p:spPr>
          <a:xfrm>
            <a:off x="3385185" y="1119505"/>
            <a:ext cx="4064000" cy="521970"/>
          </a:xfrm>
          <a:prstGeom prst="rect">
            <a:avLst/>
          </a:prstGeom>
          <a:noFill/>
        </p:spPr>
        <p:txBody>
          <a:bodyPr wrap="square" rtlCol="0">
            <a:spAutoFit/>
          </a:bodyPr>
          <a:p>
            <a:r>
              <a:rPr lang="el-GR" altLang="en-US" sz="2800" b="1"/>
              <a:t>3. Εργονομικοί κίνδυνοι</a:t>
            </a:r>
            <a:endParaRPr lang="el-GR" altLang="en-US" sz="28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fontScale="90000"/>
          </a:bodyPr>
          <a:lstStyle/>
          <a:p>
            <a:br>
              <a:rPr lang="en-US" sz="6600" b="1" dirty="0" smtClean="0">
                <a:solidFill>
                  <a:srgbClr val="FF0000"/>
                </a:solidFill>
                <a:latin typeface="+mn-lt"/>
              </a:rPr>
            </a:br>
            <a:r>
              <a:rPr lang="el-GR" sz="6600" b="1" dirty="0" smtClean="0">
                <a:solidFill>
                  <a:srgbClr val="FF0000"/>
                </a:solidFill>
                <a:latin typeface="+mn-lt"/>
              </a:rPr>
              <a:t>ΚΕΦΑΛΑΙΟ ΔΕΚΑΤΟ ΤΕΤΑΡΤΟ </a:t>
            </a:r>
            <a:br>
              <a:rPr lang="en-US" sz="6600" b="1" dirty="0" smtClean="0">
                <a:latin typeface="+mn-lt"/>
              </a:rPr>
            </a:br>
            <a:br>
              <a:rPr lang="en-US" sz="6600" b="1" dirty="0" smtClean="0">
                <a:latin typeface="+mn-lt"/>
              </a:rPr>
            </a:br>
            <a:r>
              <a:rPr lang="el-GR" sz="8000" b="1" dirty="0" smtClean="0">
                <a:latin typeface="+mn-lt"/>
              </a:rPr>
              <a:t>Ο ΑΝΘΡΩΠΙΝΟΣ ΠΑΡΑΓΟΝΤΑΣ ΣΤΗΝ ΠΡΟΚΛΗΣΗ ΑΤΥΧΗΜΑΤΩΝ</a:t>
            </a: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2200" b="1" u="sng"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a:pPr>
            <a:r>
              <a:rPr lang="en-US" sz="3600" b="1" u="sng" dirty="0" smtClean="0"/>
              <a:t>Γενικά</a:t>
            </a:r>
            <a:endParaRPr lang="en-US" sz="3600" b="1" u="sng" dirty="0"/>
          </a:p>
          <a:p>
            <a:pPr marL="0" indent="0">
              <a:buNone/>
            </a:pPr>
            <a:r>
              <a:rPr lang="el-GR" sz="3200" dirty="0"/>
              <a:t>Το πλοίο αποτελεί έναν ειδικό χώρο εργασίας, στον οποίο </a:t>
            </a:r>
            <a:r>
              <a:rPr lang="el-GR" sz="3200" b="1" dirty="0">
                <a:solidFill>
                  <a:srgbClr val="FF0000"/>
                </a:solidFill>
              </a:rPr>
              <a:t>ο</a:t>
            </a:r>
            <a:r>
              <a:rPr lang="el-GR" sz="3200" dirty="0">
                <a:solidFill>
                  <a:srgbClr val="FF0000"/>
                </a:solidFill>
              </a:rPr>
              <a:t> </a:t>
            </a:r>
            <a:r>
              <a:rPr lang="el-GR" sz="3200" b="1" dirty="0">
                <a:solidFill>
                  <a:srgbClr val="FF0000"/>
                </a:solidFill>
              </a:rPr>
              <a:t>ναυτικός παρέχει τις πνευματικές και σωματικές του υπηρεσίες</a:t>
            </a:r>
            <a:r>
              <a:rPr lang="el-GR" sz="3200" dirty="0"/>
              <a:t>. Αυτό οφείλεται στο γεγονός ότι το πλοίο βρίσκεται σε συνεχή κίνηση, γεγονός που καθιστά τη </a:t>
            </a:r>
            <a:r>
              <a:rPr lang="el-GR" sz="3200" b="1" dirty="0">
                <a:solidFill>
                  <a:srgbClr val="FF0000"/>
                </a:solidFill>
              </a:rPr>
              <a:t>ναυτική εργασία ιδιόμορφη</a:t>
            </a:r>
            <a:r>
              <a:rPr lang="el-GR" sz="3200" dirty="0"/>
              <a:t>, με πολλές βασικές διαφορές από την εργασία σε οποιοδήποτε χώρο της ξηράς. </a:t>
            </a:r>
            <a:r>
              <a:rPr lang="el-GR" sz="3200" b="1" dirty="0">
                <a:solidFill>
                  <a:srgbClr val="FF0000"/>
                </a:solidFill>
              </a:rPr>
              <a:t>Ο ναυτικός όχι μόνο εργάζεται στο πλοίο, αλλά είναι αναγκασμένος να διαμένει στο χώρο εργασίας του, δηλαδή στο πλοίο, και όταν δεν εργάζεται, όλες τις ώρες</a:t>
            </a:r>
            <a:r>
              <a:rPr lang="el-GR" sz="3200" dirty="0" smtClean="0"/>
              <a:t>.</a:t>
            </a:r>
            <a:endParaRPr lang="en-US" sz="3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a:pPr>
            <a:r>
              <a:rPr lang="en-US" sz="3600" b="1" u="sng" dirty="0" smtClean="0"/>
              <a:t>Γενικά</a:t>
            </a:r>
            <a:endParaRPr lang="en-US" sz="3600" b="1" u="sng" dirty="0"/>
          </a:p>
          <a:p>
            <a:pPr marL="0" indent="0">
              <a:buNone/>
            </a:pPr>
            <a:r>
              <a:rPr lang="el-GR" sz="3200" dirty="0" smtClean="0"/>
              <a:t>Η </a:t>
            </a:r>
            <a:r>
              <a:rPr lang="el-GR" sz="3200" dirty="0"/>
              <a:t>ιδιομορφία αυτή του ναυτικού επαγγέλματος, το γεγονός ότι ο ναυτικός είναι αναγκασμένος να βρίσκεται στον ίδιο χώρο, χωρίς τη δυνατότητα άλλης επιλογής, καθόλη την διάρκεια της </a:t>
            </a:r>
            <a:r>
              <a:rPr lang="el-GR" sz="3200" dirty="0" smtClean="0"/>
              <a:t>επαγγελματικής </a:t>
            </a:r>
            <a:r>
              <a:rPr lang="el-GR" sz="3200" dirty="0"/>
              <a:t>του προσφοράς, επέβαλλε τη διαφορετική ρύθμιση της ναυτικής εργασίας από την εργασία στην ξηρά και τη δημιουργία ειδικού κλάδου του εργατικού δικαίου, του </a:t>
            </a:r>
            <a:r>
              <a:rPr lang="el-GR" sz="3200" b="1" i="1" dirty="0"/>
              <a:t>ναυτεργατικού δικαίου </a:t>
            </a:r>
            <a:r>
              <a:rPr lang="el-GR" sz="3200" dirty="0"/>
              <a:t>ή </a:t>
            </a:r>
            <a:r>
              <a:rPr lang="el-GR" sz="3200" b="1" i="1" dirty="0"/>
              <a:t>δικαίου της ναυτικής εργασίας</a:t>
            </a:r>
            <a:r>
              <a:rPr lang="el-GR" sz="3200" dirty="0"/>
              <a:t>.</a:t>
            </a:r>
            <a:endParaRPr lang="en-US" sz="3200" dirty="0"/>
          </a:p>
          <a:p>
            <a:pPr marL="0" indent="0">
              <a:buNone/>
            </a:pPr>
            <a:r>
              <a:rPr lang="el-GR" sz="3200" b="1" dirty="0">
                <a:solidFill>
                  <a:srgbClr val="FF0000"/>
                </a:solidFill>
              </a:rPr>
              <a:t>Ο ναυτικός έχει να αντιμετωπίσει σοβαρά προβλήματα, τόσο ως εργαζόμενος στο πλοίο, όσο και ως διαμένων στο πλοίο</a:t>
            </a:r>
            <a:r>
              <a:rPr lang="el-GR" sz="3200" b="1" dirty="0" smtClean="0">
                <a:solidFill>
                  <a:srgbClr val="FF0000"/>
                </a:solidFill>
              </a:rPr>
              <a:t>.</a:t>
            </a:r>
            <a:endParaRPr lang="en-US" sz="3200" b="1"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800" y="466725"/>
            <a:ext cx="8496299" cy="60198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742950" indent="-742950" algn="ctr">
              <a:buFont typeface="+mj-lt"/>
              <a:buAutoNum type="arabicPeriod"/>
            </a:pPr>
            <a:r>
              <a:rPr lang="en-US" sz="3600" b="1" u="sng" dirty="0" smtClean="0"/>
              <a:t>Γενικά</a:t>
            </a:r>
            <a:endParaRPr lang="en-US" sz="3600" b="1" u="sng" dirty="0"/>
          </a:p>
          <a:p>
            <a:pPr marL="0" indent="0">
              <a:buNone/>
            </a:pPr>
            <a:r>
              <a:rPr lang="el-GR" b="1" u="sng" dirty="0" smtClean="0">
                <a:solidFill>
                  <a:srgbClr val="FF0000"/>
                </a:solidFill>
              </a:rPr>
              <a:t>Ως </a:t>
            </a:r>
            <a:r>
              <a:rPr lang="el-GR" b="1" u="sng" dirty="0">
                <a:solidFill>
                  <a:srgbClr val="FF0000"/>
                </a:solidFill>
              </a:rPr>
              <a:t>εργαζόμενος στο πλοίο</a:t>
            </a:r>
            <a:r>
              <a:rPr lang="el-GR" dirty="0"/>
              <a:t>, οφείλει να βρίσκεται πάντοτε σε </a:t>
            </a:r>
            <a:r>
              <a:rPr lang="el-GR" b="1" dirty="0">
                <a:solidFill>
                  <a:srgbClr val="FF0000"/>
                </a:solidFill>
              </a:rPr>
              <a:t>επαγγελματική ετοιμότητα, </a:t>
            </a:r>
            <a:r>
              <a:rPr lang="el-GR" b="1" dirty="0" smtClean="0">
                <a:solidFill>
                  <a:srgbClr val="FF0000"/>
                </a:solidFill>
              </a:rPr>
              <a:t>ανεξάρτητα </a:t>
            </a:r>
            <a:r>
              <a:rPr lang="el-GR" b="1" dirty="0">
                <a:solidFill>
                  <a:srgbClr val="FF0000"/>
                </a:solidFill>
              </a:rPr>
              <a:t>του ωραρίου εργασίας</a:t>
            </a:r>
            <a:r>
              <a:rPr lang="el-GR" dirty="0"/>
              <a:t>, για την αντιμετώπιση κάθε κινδύνου που μπορεί να παρουσιασθεί κατά τη διάρκεια του θαλάσσιου ταξιδιού, του πλου. Οφείλει να </a:t>
            </a:r>
            <a:r>
              <a:rPr lang="el-GR" b="1" dirty="0">
                <a:solidFill>
                  <a:srgbClr val="FF0000"/>
                </a:solidFill>
              </a:rPr>
              <a:t>εκτελεί τις εντολές των προϊσταμένων</a:t>
            </a:r>
            <a:r>
              <a:rPr lang="el-GR" dirty="0"/>
              <a:t> του και να πραγματοποιεί με υψηλό αίσθημα ευθύνης τα καθήκοντά του, διότι ακόμη και η παραμικρή αμέλεια στην εκτέλεση αυτών μπορεί να έχει δυσμενείς επιπτώσεις τόσο στο πλοίο, όσο και στη ζωή του ιδίου, των μελών του πληρώματος αλλά και γενικά των επιβαινόντων στο πλοίο. Επίσης, ο </a:t>
            </a:r>
            <a:r>
              <a:rPr lang="el-GR" dirty="0" smtClean="0"/>
              <a:t>ναυτικός </a:t>
            </a:r>
            <a:r>
              <a:rPr lang="el-GR" b="1" dirty="0">
                <a:solidFill>
                  <a:srgbClr val="FF0000"/>
                </a:solidFill>
              </a:rPr>
              <a:t>δεν έχει τη δυνατότητα να διακόπτει την προσφορά εργασίας του στο πλοίο και να το </a:t>
            </a:r>
            <a:r>
              <a:rPr lang="el-GR" b="1" dirty="0" smtClean="0">
                <a:solidFill>
                  <a:srgbClr val="FF0000"/>
                </a:solidFill>
              </a:rPr>
              <a:t>εγκαταλείπει </a:t>
            </a:r>
            <a:r>
              <a:rPr lang="el-GR" b="1" dirty="0">
                <a:solidFill>
                  <a:srgbClr val="FF0000"/>
                </a:solidFill>
              </a:rPr>
              <a:t>όποτε το θελήσει</a:t>
            </a:r>
            <a:r>
              <a:rPr lang="el-GR" dirty="0"/>
              <a:t>, ακόμη και αν πρόκειται για σοβαρούς λόγους, προσωπικούς ή οικογενειακούς, αν προηγουμένως δεν τηρηθούν κάποιες προϋποθέσεις</a:t>
            </a:r>
            <a:r>
              <a:rPr lang="el-GR" dirty="0" smtClean="0"/>
              <a:t>.</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742950" indent="-742950" algn="ctr">
              <a:buFont typeface="+mj-lt"/>
              <a:buAutoNum type="arabicPeriod"/>
            </a:pPr>
            <a:r>
              <a:rPr lang="en-US" sz="3600" b="1" u="sng" dirty="0" smtClean="0"/>
              <a:t>Γενικά</a:t>
            </a:r>
            <a:endParaRPr lang="en-US" sz="3600" b="1" u="sng" dirty="0"/>
          </a:p>
          <a:p>
            <a:pPr marL="0" indent="0">
              <a:buNone/>
            </a:pPr>
            <a:r>
              <a:rPr lang="el-GR" sz="3200" b="1" u="sng" dirty="0" smtClean="0">
                <a:solidFill>
                  <a:srgbClr val="FF0000"/>
                </a:solidFill>
              </a:rPr>
              <a:t>Ως </a:t>
            </a:r>
            <a:r>
              <a:rPr lang="el-GR" sz="3200" b="1" u="sng" dirty="0">
                <a:solidFill>
                  <a:srgbClr val="FF0000"/>
                </a:solidFill>
              </a:rPr>
              <a:t>διαμένων στο πλοίο</a:t>
            </a:r>
            <a:r>
              <a:rPr lang="el-GR" sz="3200" dirty="0"/>
              <a:t>, αντιμετωπίζει δύσκολες συνθήκες διαβιώσεως, όσο και αν τα τελευταία χρόνια αυτές βελτιώνονται συνεχώς. </a:t>
            </a:r>
            <a:r>
              <a:rPr lang="el-GR" sz="3200" b="1" dirty="0">
                <a:solidFill>
                  <a:srgbClr val="FF0000"/>
                </a:solidFill>
              </a:rPr>
              <a:t>Αντιμετωπίζει έντονη μονοτονία και πλήξη</a:t>
            </a:r>
            <a:r>
              <a:rPr lang="el-GR" sz="3200" dirty="0"/>
              <a:t>, βρίσκεται για </a:t>
            </a:r>
            <a:r>
              <a:rPr lang="el-GR" sz="3200" dirty="0" smtClean="0"/>
              <a:t>μεγάλο </a:t>
            </a:r>
            <a:r>
              <a:rPr lang="el-GR" sz="3200" dirty="0"/>
              <a:t>χρονικό διάστημα μακριά από την οικογένειά του, το φιλικό, το κοινωνικό του περιβάλλον και είναι αναγκασμένος να συναναστρέφεται και εκτός εργασίας τους ίδιους ανθρώπους. Αντιμετωπίζει διαφορετικές </a:t>
            </a:r>
            <a:r>
              <a:rPr lang="el-GR" sz="3200" b="1" dirty="0">
                <a:solidFill>
                  <a:srgbClr val="FF0000"/>
                </a:solidFill>
              </a:rPr>
              <a:t>κλιματολογικές συνθήκες</a:t>
            </a:r>
            <a:r>
              <a:rPr lang="el-GR" sz="3200" dirty="0"/>
              <a:t>, καθώς το πλοίο κινείται μέσα σε μικρό χρονικό διάστημα σε όλες τις ηπείρους και οι συνεχείς και γρήγορες κλιματολογικές μεταβολές επιδρούν δυσμενώς στην υγεία του.</a:t>
            </a:r>
            <a:endParaRPr lang="en-US" sz="3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r>
              <a:rPr lang="el-GR" dirty="0"/>
              <a:t>Για την πραγματοποίηση κάθε ταξιδιού και την αποτελεσματική λειτουργία του πλοίου ως </a:t>
            </a:r>
            <a:r>
              <a:rPr lang="el-GR" dirty="0" smtClean="0"/>
              <a:t>επιχειρηματικής </a:t>
            </a:r>
            <a:r>
              <a:rPr lang="el-GR" dirty="0"/>
              <a:t>οικονομικής μονάδας, ο ανθρώπινος παράγοντας είναι ο σημαντικότερος. Το πλοίο ανεξάρτητα από τον ιδιαίτερο τύπο του, είναι εργασιακός χώρος που από τη φύση του εγκυμονεί κινδύνους για την ανθρώπινη ζωή. Αυτό καθαυτό το πλοίο ως πλωτό κατασκεύασμα υπόκειται στους φυσικούς κινδύνους της θάλασσας. </a:t>
            </a:r>
            <a:r>
              <a:rPr lang="el-GR" b="1" dirty="0">
                <a:solidFill>
                  <a:srgbClr val="FF0000"/>
                </a:solidFill>
              </a:rPr>
              <a:t>Η ασφάλεια της εργασίας στο πλοίο καθίσταται πρωταρχική φροντίδα του ίδιου του ναυτικού, του πλοιοκτήτη-εφοπλιστή, του κράτους τη σημαία του οποίου </a:t>
            </a:r>
            <a:r>
              <a:rPr lang="el-GR" b="1" dirty="0" smtClean="0">
                <a:solidFill>
                  <a:srgbClr val="FF0000"/>
                </a:solidFill>
              </a:rPr>
              <a:t>φέρει </a:t>
            </a:r>
            <a:r>
              <a:rPr lang="el-GR" b="1" dirty="0">
                <a:solidFill>
                  <a:srgbClr val="FF0000"/>
                </a:solidFill>
              </a:rPr>
              <a:t>το πλοίο, καθώς και της διεθνούς ναυτιλιακής κοινότητας, όπως αυτή εκφράζεται από τον </a:t>
            </a:r>
            <a:r>
              <a:rPr lang="en-US" b="1" dirty="0">
                <a:solidFill>
                  <a:srgbClr val="FF0000"/>
                </a:solidFill>
              </a:rPr>
              <a:t>I</a:t>
            </a:r>
            <a:r>
              <a:rPr lang="el-GR" b="1" dirty="0">
                <a:solidFill>
                  <a:srgbClr val="FF0000"/>
                </a:solidFill>
              </a:rPr>
              <a:t>.</a:t>
            </a:r>
            <a:r>
              <a:rPr lang="en-US" b="1" dirty="0">
                <a:solidFill>
                  <a:srgbClr val="FF0000"/>
                </a:solidFill>
              </a:rPr>
              <a:t>M</a:t>
            </a:r>
            <a:r>
              <a:rPr lang="el-GR" b="1" dirty="0">
                <a:solidFill>
                  <a:srgbClr val="FF0000"/>
                </a:solidFill>
              </a:rPr>
              <a:t>.</a:t>
            </a:r>
            <a:r>
              <a:rPr lang="en-US" b="1" dirty="0">
                <a:solidFill>
                  <a:srgbClr val="FF0000"/>
                </a:solidFill>
              </a:rPr>
              <a:t>O</a:t>
            </a:r>
            <a:r>
              <a:rPr lang="el-GR" b="1" dirty="0">
                <a:solidFill>
                  <a:srgbClr val="FF0000"/>
                </a:solidFill>
              </a:rPr>
              <a:t>. και την Διεθνή Οργάνωση Εργασίας </a:t>
            </a:r>
            <a:r>
              <a:rPr lang="el-GR" dirty="0"/>
              <a:t>(</a:t>
            </a:r>
            <a:r>
              <a:rPr lang="en-US" dirty="0"/>
              <a:t>International Labor Organization</a:t>
            </a:r>
            <a:r>
              <a:rPr lang="el-GR" dirty="0"/>
              <a:t>–</a:t>
            </a:r>
            <a:r>
              <a:rPr lang="en-US" dirty="0"/>
              <a:t>I</a:t>
            </a:r>
            <a:r>
              <a:rPr lang="el-GR" dirty="0"/>
              <a:t>.</a:t>
            </a:r>
            <a:r>
              <a:rPr lang="en-US" dirty="0"/>
              <a:t>L</a:t>
            </a:r>
            <a:r>
              <a:rPr lang="el-GR" dirty="0"/>
              <a:t>.</a:t>
            </a:r>
            <a:r>
              <a:rPr lang="en-US" dirty="0"/>
              <a:t>O</a:t>
            </a:r>
            <a:r>
              <a:rPr lang="el-GR" dirty="0"/>
              <a:t>.</a:t>
            </a:r>
            <a:r>
              <a:rPr lang="en-US" altLang="el-GR" dirty="0"/>
              <a:t>, STCW-</a:t>
            </a:r>
            <a:r>
              <a:rPr lang="en-US" altLang="en-US" dirty="0"/>
              <a:t>International Convention on Standards of Training, Certification and Watchkeeping for Seafarers</a:t>
            </a:r>
            <a:r>
              <a:rPr lang="el-GR" dirty="0"/>
              <a:t>) κ.ά</a:t>
            </a:r>
            <a:r>
              <a:rPr lang="el-GR" dirty="0" smtClean="0"/>
              <a: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r>
              <a:rPr lang="el-GR" sz="3600" dirty="0" smtClean="0"/>
              <a:t>Η </a:t>
            </a:r>
            <a:r>
              <a:rPr lang="el-GR" sz="3600" b="1" dirty="0">
                <a:solidFill>
                  <a:srgbClr val="FF0000"/>
                </a:solidFill>
              </a:rPr>
              <a:t>ναυτική εργασία</a:t>
            </a:r>
            <a:r>
              <a:rPr lang="el-GR" sz="3600" dirty="0"/>
              <a:t>, δηλαδή η </a:t>
            </a:r>
            <a:r>
              <a:rPr lang="el-GR" sz="3600" b="1" dirty="0">
                <a:solidFill>
                  <a:srgbClr val="FF0000"/>
                </a:solidFill>
              </a:rPr>
              <a:t>εργασία που παρέχεται από το ναυτικό επάνω στο πλοίο</a:t>
            </a:r>
            <a:r>
              <a:rPr lang="el-GR" sz="3600" dirty="0"/>
              <a:t> </a:t>
            </a:r>
            <a:r>
              <a:rPr lang="el-GR" sz="3600" dirty="0" smtClean="0"/>
              <a:t>καθορίζεται </a:t>
            </a:r>
            <a:r>
              <a:rPr lang="el-GR" sz="3600" dirty="0"/>
              <a:t>από ιδιαίτερο αριθμό διατάξεων που περιλαμβάνονται σε Κανονισμό. Για τα φορτηγά πλοία, με χωρητικότητα άνω των 800 </a:t>
            </a:r>
            <a:r>
              <a:rPr lang="el-GR" sz="3600" dirty="0" err="1"/>
              <a:t>κ.ο.χ</a:t>
            </a:r>
            <a:r>
              <a:rPr lang="el-GR" sz="3600" dirty="0"/>
              <a:t>., εφαρμόζεται ο </a:t>
            </a:r>
            <a:r>
              <a:rPr lang="el-GR" sz="3600" b="1" i="1" dirty="0"/>
              <a:t>Κανονισμός Εργασίας Φορτηγών Πλοίων </a:t>
            </a:r>
            <a:r>
              <a:rPr lang="el-GR" sz="3600" dirty="0"/>
              <a:t>και για τα επιβατηγά πλοία, με χωρητικότητα άνω των 500 </a:t>
            </a:r>
            <a:r>
              <a:rPr lang="el-GR" sz="3600" dirty="0" err="1"/>
              <a:t>κ.ο.χ</a:t>
            </a:r>
            <a:r>
              <a:rPr lang="el-GR" sz="3600" dirty="0"/>
              <a:t>., εφαρμόζεται ο </a:t>
            </a:r>
            <a:r>
              <a:rPr lang="el-GR" sz="3600" b="1" i="1" dirty="0"/>
              <a:t>Κανονισμός </a:t>
            </a:r>
            <a:r>
              <a:rPr lang="el-GR" sz="3600" b="1" i="1" dirty="0" smtClean="0"/>
              <a:t>Εσωτερικής </a:t>
            </a:r>
            <a:r>
              <a:rPr lang="el-GR" sz="3600" b="1" i="1" dirty="0"/>
              <a:t>Υπηρεσίας Επιβατηγών Πλοίων</a:t>
            </a:r>
            <a:r>
              <a:rPr lang="el-GR" sz="3600" dirty="0"/>
              <a:t>.</a:t>
            </a:r>
            <a:endParaRPr lang="en-US" sz="3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l-GR" sz="3200" b="1" u="sng" dirty="0" smtClean="0"/>
          </a:p>
          <a:p>
            <a:pPr marL="457200" lvl="1" indent="0" algn="ctr">
              <a:buNone/>
            </a:pPr>
            <a:endParaRPr lang="en-US" sz="3200" b="1" u="sng" dirty="0"/>
          </a:p>
          <a:p>
            <a:pPr marL="0" indent="0">
              <a:buNone/>
            </a:pPr>
            <a:r>
              <a:rPr lang="el-GR" sz="3600" dirty="0"/>
              <a:t>Από το σύνολο των διατάξεων προκύπτει ότι τρία στοιχεία είναι αναγκαία για την ασφαλή παροχή της ναυτικής εργασίας:</a:t>
            </a:r>
            <a:endParaRPr lang="en-US" sz="3600" dirty="0"/>
          </a:p>
          <a:p>
            <a:pPr marL="0" indent="0">
              <a:buNone/>
            </a:pPr>
            <a:r>
              <a:rPr lang="el-GR" sz="3600" b="1" dirty="0">
                <a:solidFill>
                  <a:srgbClr val="FF0000"/>
                </a:solidFill>
              </a:rPr>
              <a:t>α) </a:t>
            </a:r>
            <a:r>
              <a:rPr lang="el-GR" sz="3600" b="1" dirty="0"/>
              <a:t>Εκπαίδευση. </a:t>
            </a:r>
            <a:endParaRPr lang="el-GR" sz="3600" b="1" dirty="0" smtClean="0"/>
          </a:p>
          <a:p>
            <a:pPr marL="0" indent="0">
              <a:buNone/>
            </a:pPr>
            <a:r>
              <a:rPr lang="el-GR" sz="3600" b="1" dirty="0" smtClean="0">
                <a:solidFill>
                  <a:srgbClr val="FF0000"/>
                </a:solidFill>
              </a:rPr>
              <a:t>β</a:t>
            </a:r>
            <a:r>
              <a:rPr lang="el-GR" sz="3600" b="1" dirty="0">
                <a:solidFill>
                  <a:srgbClr val="FF0000"/>
                </a:solidFill>
              </a:rPr>
              <a:t>) </a:t>
            </a:r>
            <a:r>
              <a:rPr lang="el-GR" sz="3600" b="1" dirty="0"/>
              <a:t>Επαγγελματική κατάρτιση</a:t>
            </a:r>
            <a:r>
              <a:rPr lang="el-GR" sz="3600" dirty="0" smtClean="0"/>
              <a:t>.</a:t>
            </a:r>
            <a:endParaRPr lang="el-GR" sz="3600" dirty="0" smtClean="0"/>
          </a:p>
          <a:p>
            <a:pPr marL="0" indent="0">
              <a:buNone/>
            </a:pPr>
            <a:r>
              <a:rPr lang="el-GR" sz="3600" b="1" dirty="0" smtClean="0">
                <a:solidFill>
                  <a:srgbClr val="FF0000"/>
                </a:solidFill>
              </a:rPr>
              <a:t> γ</a:t>
            </a:r>
            <a:r>
              <a:rPr lang="el-GR" sz="3600" b="1" dirty="0">
                <a:solidFill>
                  <a:srgbClr val="FF0000"/>
                </a:solidFill>
              </a:rPr>
              <a:t>) </a:t>
            </a:r>
            <a:r>
              <a:rPr lang="el-GR" sz="3600" b="1" dirty="0"/>
              <a:t>Πειθαρχία</a:t>
            </a:r>
            <a:r>
              <a:rPr lang="el-GR" sz="3600" dirty="0"/>
              <a:t>. </a:t>
            </a:r>
            <a:endParaRPr lang="en-US" sz="3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endParaRPr lang="el-GR" sz="3600" dirty="0" smtClean="0"/>
          </a:p>
          <a:p>
            <a:pPr marL="0" indent="0">
              <a:buNone/>
            </a:pPr>
            <a:r>
              <a:rPr lang="el-GR" sz="3600" b="1" dirty="0" smtClean="0">
                <a:solidFill>
                  <a:srgbClr val="FF0000"/>
                </a:solidFill>
              </a:rPr>
              <a:t>α</a:t>
            </a:r>
            <a:r>
              <a:rPr lang="el-GR" sz="3600" b="1" dirty="0">
                <a:solidFill>
                  <a:srgbClr val="FF0000"/>
                </a:solidFill>
              </a:rPr>
              <a:t>) Εκπαίδευση. </a:t>
            </a:r>
            <a:r>
              <a:rPr lang="el-GR" sz="3600" dirty="0"/>
              <a:t>Ο τομέας </a:t>
            </a:r>
            <a:r>
              <a:rPr lang="el-GR" sz="3600" b="1" dirty="0"/>
              <a:t>της ναυτικής εκπαιδεύσεως</a:t>
            </a:r>
            <a:r>
              <a:rPr lang="el-GR" sz="3600" dirty="0"/>
              <a:t> </a:t>
            </a:r>
            <a:r>
              <a:rPr lang="el-GR" sz="3600" b="1" dirty="0">
                <a:solidFill>
                  <a:srgbClr val="FF0000"/>
                </a:solidFill>
              </a:rPr>
              <a:t>είναι σημαντικότατος παράγοντας για την ασφαλή παροχή εργασίας στο πλοίο</a:t>
            </a:r>
            <a:r>
              <a:rPr lang="el-GR" sz="3600" dirty="0"/>
              <a:t>. Γι’ αυτό, ο διοικητικός φορέας της ναυτιλίας οφείλει να </a:t>
            </a:r>
            <a:r>
              <a:rPr lang="el-GR" sz="3600" dirty="0" smtClean="0"/>
              <a:t>αναβαθμίζει </a:t>
            </a:r>
            <a:r>
              <a:rPr lang="el-GR" sz="3600" dirty="0"/>
              <a:t>συνεχώς τη ναυτική εκπαίδευση και τη ναυτική κατάρτιση, ώστε τα μέλη του πληρώματος, ανάλογα με τη ναυτική ειδικότητα, να ανταποκρίνονται επιτυχώς στις εξελίξεις της ναυτικής </a:t>
            </a:r>
            <a:r>
              <a:rPr lang="el-GR" sz="3600" dirty="0" smtClean="0"/>
              <a:t>τεχνολογίας.</a:t>
            </a:r>
            <a:endParaRPr lang="en-US" sz="3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l-GR" sz="3200" b="1" u="sng" dirty="0" smtClean="0"/>
          </a:p>
          <a:p>
            <a:pPr marL="457200" lvl="1" indent="0" algn="ctr">
              <a:buNone/>
            </a:pPr>
            <a:endParaRPr lang="en-US" sz="3200" b="1" u="sng" dirty="0"/>
          </a:p>
          <a:p>
            <a:pPr marL="0" indent="0">
              <a:buNone/>
            </a:pPr>
            <a:r>
              <a:rPr lang="el-GR" sz="3600" b="1" dirty="0" smtClean="0">
                <a:solidFill>
                  <a:srgbClr val="FF0000"/>
                </a:solidFill>
              </a:rPr>
              <a:t>β</a:t>
            </a:r>
            <a:r>
              <a:rPr lang="el-GR" sz="3600" b="1" dirty="0">
                <a:solidFill>
                  <a:srgbClr val="FF0000"/>
                </a:solidFill>
              </a:rPr>
              <a:t>) Επαγγελματική κατάρτιση. </a:t>
            </a:r>
            <a:r>
              <a:rPr lang="el-GR" sz="3600" dirty="0"/>
              <a:t>Τόσο </a:t>
            </a:r>
            <a:r>
              <a:rPr lang="el-GR" sz="3600" b="1" dirty="0"/>
              <a:t>ο πλοιοκτήτης ως εργοδότης, όσο και ο ναυτικός ως </a:t>
            </a:r>
            <a:r>
              <a:rPr lang="el-GR" sz="3600" b="1" dirty="0" smtClean="0"/>
              <a:t>εργαζόμενος</a:t>
            </a:r>
            <a:r>
              <a:rPr lang="el-GR" sz="3600" dirty="0" smtClean="0"/>
              <a:t> </a:t>
            </a:r>
            <a:r>
              <a:rPr lang="el-GR" sz="3600" b="1" dirty="0">
                <a:solidFill>
                  <a:srgbClr val="FF0000"/>
                </a:solidFill>
              </a:rPr>
              <a:t>οφείλουν να επιδιώκουν τη βελτίωση του επιπέδου των υπηρεσιών που παρέχονται στο πλοίο</a:t>
            </a:r>
            <a:r>
              <a:rPr lang="el-GR" sz="3600" dirty="0"/>
              <a:t>. Έτσι ο ναυτικός, μέσω της επαγγελματικής καταρτίσεως θα αποκτά τις κατάλληλες δεξιότητες για την παροχή υπηρεσίας μέσα σ’ ένα ασφαλές περιβάλλον, με αποτέλεσμα η ναυτική εργασία να καθίσταται περισσότερο </a:t>
            </a:r>
            <a:r>
              <a:rPr lang="el-GR" sz="3600" u="sng" dirty="0"/>
              <a:t>παραγωγική, ασφαλής και ανταγωνιστική</a:t>
            </a:r>
            <a:r>
              <a:rPr lang="el-GR" sz="3600" u="sng" dirty="0" smtClean="0"/>
              <a:t>.</a:t>
            </a:r>
            <a:endParaRPr lang="en-US" sz="3600" u="sng"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l-GR" sz="3200" b="1" u="sng" dirty="0" smtClean="0"/>
          </a:p>
          <a:p>
            <a:pPr marL="457200" lvl="1" indent="0" algn="ctr">
              <a:buNone/>
            </a:pPr>
            <a:endParaRPr lang="en-US" sz="3200" b="1" u="sng" dirty="0"/>
          </a:p>
          <a:p>
            <a:pPr marL="0" indent="0">
              <a:buNone/>
            </a:pPr>
            <a:r>
              <a:rPr lang="el-GR" sz="3600" b="1" dirty="0" smtClean="0">
                <a:solidFill>
                  <a:srgbClr val="FF0000"/>
                </a:solidFill>
              </a:rPr>
              <a:t>γ</a:t>
            </a:r>
            <a:r>
              <a:rPr lang="el-GR" sz="3600" b="1" dirty="0">
                <a:solidFill>
                  <a:srgbClr val="FF0000"/>
                </a:solidFill>
              </a:rPr>
              <a:t>) Πειθαρχία. </a:t>
            </a:r>
            <a:r>
              <a:rPr lang="el-GR" sz="3600" dirty="0"/>
              <a:t>Για την ομαλή λειτουργία του πλοίου ως εργασιακού χώρου απαραίτητη </a:t>
            </a:r>
            <a:r>
              <a:rPr lang="el-GR" sz="3600" dirty="0" smtClean="0"/>
              <a:t>προϋπόθεση </a:t>
            </a:r>
            <a:r>
              <a:rPr lang="el-GR" sz="3600" dirty="0"/>
              <a:t>είναι </a:t>
            </a:r>
            <a:r>
              <a:rPr lang="el-GR" sz="3600" b="1" dirty="0">
                <a:solidFill>
                  <a:srgbClr val="FF0000"/>
                </a:solidFill>
              </a:rPr>
              <a:t>η εξασφάλιση της πειθαρχίας</a:t>
            </a:r>
            <a:r>
              <a:rPr lang="el-GR" sz="3600" dirty="0"/>
              <a:t>. Καθώς το πλοίο αποτελεί ιδιόμορφο κινητό εργασιακό χώρο, που βρίσκεται μακριά από τον έλεγχο της πλοιοκτήτριας εταιρείας και των κρατικών αρχών, τα μέλη του πληρώματος οφείλουν να συμπεριφέρονται και να πειθαρχούν σύμφωνα με τον </a:t>
            </a:r>
            <a:r>
              <a:rPr lang="el-GR" sz="3600" b="1" i="1" dirty="0" smtClean="0"/>
              <a:t>Κανονισμό </a:t>
            </a:r>
            <a:r>
              <a:rPr lang="el-GR" sz="3600" b="1" i="1" dirty="0"/>
              <a:t>Εργασίας </a:t>
            </a:r>
            <a:r>
              <a:rPr lang="el-GR" sz="3600" dirty="0"/>
              <a:t>που ισχύει στο πλοίο</a:t>
            </a:r>
            <a:r>
              <a:rPr lang="el-GR" sz="3600" dirty="0" smtClean="0"/>
              <a:t>.</a:t>
            </a:r>
            <a:endParaRPr lang="en-US" sz="3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77500" lnSpcReduction="20000"/>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r>
              <a:rPr lang="el-GR" sz="3900" b="1" dirty="0" smtClean="0">
                <a:solidFill>
                  <a:srgbClr val="FF0000"/>
                </a:solidFill>
              </a:rPr>
              <a:t>Αν </a:t>
            </a:r>
            <a:r>
              <a:rPr lang="el-GR" sz="3900" b="1" dirty="0">
                <a:solidFill>
                  <a:srgbClr val="FF0000"/>
                </a:solidFill>
              </a:rPr>
              <a:t>και η ναυτική τεχνολογία έχει βελτιώσει κατά πολύ τις συνθήκες της ανθρώπινης εργασίας στο πλοίο, η ασφάλεια παραμένει στο πλαίσιο του ανθρώπινου ενδιαφέροντος</a:t>
            </a:r>
            <a:r>
              <a:rPr lang="el-GR" sz="3900" dirty="0"/>
              <a:t>.</a:t>
            </a:r>
            <a:endParaRPr lang="en-US" sz="3900" dirty="0"/>
          </a:p>
          <a:p>
            <a:pPr marL="0" indent="0">
              <a:buNone/>
            </a:pPr>
            <a:r>
              <a:rPr lang="el-GR" sz="3900" dirty="0"/>
              <a:t>Σύμφωνα με τον Παγκόσμιο Οργανισμό Υγείας, η υγεία και η ασφάλεια των εργαζομένων </a:t>
            </a:r>
            <a:r>
              <a:rPr lang="el-GR" sz="3900" dirty="0" smtClean="0"/>
              <a:t>αφορούν </a:t>
            </a:r>
            <a:r>
              <a:rPr lang="el-GR" sz="3900" dirty="0"/>
              <a:t>στη σωματική, νοητική και στην κοινωνική ευεξία, καθώς και στη δυνατότητα προσωπικής </a:t>
            </a:r>
            <a:r>
              <a:rPr lang="el-GR" sz="3900" dirty="0" smtClean="0"/>
              <a:t>αναπτύξεως </a:t>
            </a:r>
            <a:r>
              <a:rPr lang="el-GR" sz="3900" dirty="0"/>
              <a:t>του ατόμου. Είναι έννοιες με θετικό περιεχόμενο και δεν περιορίζονται μόνο στην αποφυγή ατυχημάτων ή ασθενειών των εργαζομένων. Η υγεία και η ασφάλεια των εργαζομένων αποσκοπούν στην προσαρμογή της εργασίας στον άνθρωπο, στη διαμόρφωση των καταλλήλων εργασιακών </a:t>
            </a:r>
            <a:r>
              <a:rPr lang="el-GR" sz="3900" dirty="0" smtClean="0"/>
              <a:t>συνθηκών</a:t>
            </a:r>
            <a:r>
              <a:rPr lang="el-GR" sz="3900" dirty="0"/>
              <a:t>, στην προστασία από τους επαγγελματικούς κινδύνους και στην προαγωγή και διατήρηση υψηλού επιπέδου φυσικής, νοητικής και κοινωνικής ευεξίας των εργαζομένων σε όλα τα </a:t>
            </a:r>
            <a:r>
              <a:rPr lang="el-GR" sz="3900" dirty="0" smtClean="0"/>
              <a:t>επαγγέλματα </a:t>
            </a:r>
            <a:r>
              <a:rPr lang="el-GR" sz="3900" dirty="0"/>
              <a:t>και τις ειδικότητες</a:t>
            </a:r>
            <a:r>
              <a:rPr lang="el-GR" sz="3900" dirty="0" smtClean="0"/>
              <a:t>.</a:t>
            </a:r>
            <a:endParaRPr lang="en-US" sz="39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fontScale="90000"/>
          </a:bodyPr>
          <a:lstStyle/>
          <a:p>
            <a:pPr algn="ctr"/>
            <a:r>
              <a:rPr lang="el-GR" sz="1800" b="1" dirty="0">
                <a:latin typeface="+mn-lt"/>
              </a:rPr>
              <a:t>Ο ΑΝΘΡΩΠΙΝΟΣ ΠΑΡΑΓΟΝΤΑΣ ΣΤΗΝ ΠΡΟΚΛΗΣΗ ΑΤΥΧΗΜΑΤΩΝ</a:t>
            </a:r>
            <a:br>
              <a:rPr lang="en-US" sz="1100" dirty="0"/>
            </a:br>
            <a:br>
              <a:rPr lang="en-US" sz="1100" dirty="0"/>
            </a:br>
            <a:r>
              <a:rPr lang="en-US" sz="3100" b="1" dirty="0">
                <a:latin typeface="+mn-lt"/>
              </a:rPr>
              <a:t>ΑΤΥΧΗΜΑΤΑ ΚΑΙ ΑΙΤΙΕΣ ΠΡΟΚΛΗΣΕΩΣ ΤΟΥΣ</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85000" lnSpcReduction="10000"/>
          </a:bodyPr>
          <a:lstStyle/>
          <a:p>
            <a:pPr marL="914400" lvl="1" indent="-457200" algn="ctr">
              <a:buFont typeface="+mj-lt"/>
              <a:buAutoNum type="arabicPeriod" startAt="2"/>
            </a:pPr>
            <a:r>
              <a:rPr lang="el-GR" sz="3200" b="1" u="sng" dirty="0"/>
              <a:t>Ο ανθρώπινος παράγοντας στη λειτουργία του </a:t>
            </a:r>
            <a:r>
              <a:rPr lang="el-GR" sz="3200" b="1" u="sng" dirty="0" smtClean="0"/>
              <a:t>πλοίου</a:t>
            </a:r>
            <a:endParaRPr lang="en-US" sz="3200" b="1" u="sng" dirty="0"/>
          </a:p>
          <a:p>
            <a:pPr marL="0" indent="0">
              <a:buNone/>
            </a:pPr>
            <a:r>
              <a:rPr lang="el-GR" sz="3600" b="1" dirty="0" smtClean="0">
                <a:solidFill>
                  <a:srgbClr val="FF0000"/>
                </a:solidFill>
              </a:rPr>
              <a:t>Ως </a:t>
            </a:r>
            <a:r>
              <a:rPr lang="el-GR" sz="3600" b="1" dirty="0">
                <a:solidFill>
                  <a:srgbClr val="FF0000"/>
                </a:solidFill>
              </a:rPr>
              <a:t>βλαπτικοί παράγοντες</a:t>
            </a:r>
            <a:r>
              <a:rPr lang="el-GR" sz="3600" dirty="0"/>
              <a:t> στο εργασιακό περιβάλλον εννοούνται οι διάφορες συνιστώσες του συστήματος εργασίας, οι οποίες όταν αλληλεπιδρούν με το ανθρώπινο σύστημα, αν δεν ελεγχθούν μπορεί να προκαλέσουν βλάβη στην υγεία του ανθρώπου ή να απειλήσουν την ασφάλειά του. </a:t>
            </a:r>
            <a:r>
              <a:rPr lang="el-GR" sz="3600" b="1" dirty="0" smtClean="0">
                <a:solidFill>
                  <a:srgbClr val="FF0000"/>
                </a:solidFill>
              </a:rPr>
              <a:t>Τέτοιες </a:t>
            </a:r>
            <a:r>
              <a:rPr lang="el-GR" sz="3600" b="1" dirty="0">
                <a:solidFill>
                  <a:srgbClr val="FF0000"/>
                </a:solidFill>
              </a:rPr>
              <a:t>συνιστώσες είναι</a:t>
            </a:r>
            <a:r>
              <a:rPr lang="el-GR" sz="3600" b="1" dirty="0"/>
              <a:t> </a:t>
            </a:r>
            <a:r>
              <a:rPr lang="el-GR" sz="3600" b="1" dirty="0">
                <a:solidFill>
                  <a:srgbClr val="FF0000"/>
                </a:solidFill>
              </a:rPr>
              <a:t>ο εργασιακός χώρος</a:t>
            </a:r>
            <a:r>
              <a:rPr lang="el-GR" sz="3600" dirty="0"/>
              <a:t>, </a:t>
            </a:r>
            <a:r>
              <a:rPr lang="el-GR" sz="3600" b="1" dirty="0">
                <a:solidFill>
                  <a:srgbClr val="FF0000"/>
                </a:solidFill>
              </a:rPr>
              <a:t>ο εξοπλισμός εργασίας</a:t>
            </a:r>
            <a:r>
              <a:rPr lang="el-GR" sz="3600" dirty="0"/>
              <a:t> (π.χ. μηχανές), </a:t>
            </a:r>
            <a:r>
              <a:rPr lang="el-GR" sz="3600" b="1" dirty="0">
                <a:solidFill>
                  <a:srgbClr val="FF0000"/>
                </a:solidFill>
              </a:rPr>
              <a:t>οι φυσικοί </a:t>
            </a:r>
            <a:r>
              <a:rPr lang="el-GR" sz="3600" b="1" dirty="0" smtClean="0">
                <a:solidFill>
                  <a:srgbClr val="FF0000"/>
                </a:solidFill>
              </a:rPr>
              <a:t>παράγοντες</a:t>
            </a:r>
            <a:r>
              <a:rPr lang="el-GR" sz="3600" dirty="0" smtClean="0"/>
              <a:t> </a:t>
            </a:r>
            <a:r>
              <a:rPr lang="el-GR" sz="3600" dirty="0"/>
              <a:t>(π.χ. θόρυβος), </a:t>
            </a:r>
            <a:r>
              <a:rPr lang="el-GR" sz="3600" b="1" dirty="0">
                <a:solidFill>
                  <a:srgbClr val="FF0000"/>
                </a:solidFill>
              </a:rPr>
              <a:t>οι οργανωσιακοί παράγοντες</a:t>
            </a:r>
            <a:r>
              <a:rPr lang="el-GR" sz="3600" dirty="0"/>
              <a:t> (π.χ. ρυθμός εργασίας). Συνέπεια των </a:t>
            </a:r>
            <a:r>
              <a:rPr lang="el-GR" sz="3600" dirty="0" smtClean="0"/>
              <a:t>επιδράσεων </a:t>
            </a:r>
            <a:r>
              <a:rPr lang="el-GR" sz="3600" dirty="0"/>
              <a:t>είναι η πρόκληση εργατικών ατυχημάτων, ασθενειών κ.λπ..</a:t>
            </a:r>
            <a:endParaRPr lang="en-US" sz="3600" dirty="0"/>
          </a:p>
          <a:p>
            <a:pPr marL="0" indent="0">
              <a:buNone/>
            </a:pPr>
            <a:r>
              <a:rPr lang="el-GR" sz="3600" b="1" dirty="0">
                <a:solidFill>
                  <a:srgbClr val="FF0000"/>
                </a:solidFill>
              </a:rPr>
              <a:t>Η ικανότητα των ναυτικών να είναι αποτελεσματικοί στην εργασία τους εξαρτάται από την </a:t>
            </a:r>
            <a:r>
              <a:rPr lang="el-GR" sz="3600" b="1" dirty="0" smtClean="0">
                <a:solidFill>
                  <a:srgbClr val="FF0000"/>
                </a:solidFill>
              </a:rPr>
              <a:t>εκπαίδευση </a:t>
            </a:r>
            <a:r>
              <a:rPr lang="el-GR" sz="3600" b="1" dirty="0">
                <a:solidFill>
                  <a:srgbClr val="FF0000"/>
                </a:solidFill>
              </a:rPr>
              <a:t>και την κατάρτιση, από το εργασιακό περιβάλλον, από την ασφάλεια και την υγιεινή.</a:t>
            </a:r>
            <a:endParaRPr lang="en-US" sz="3600" b="1"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28849" y="714375"/>
            <a:ext cx="7915275" cy="55435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853" y="422695"/>
            <a:ext cx="10938294" cy="5805577"/>
          </a:xfrm>
          <a:solidFill>
            <a:srgbClr val="00B0F0"/>
          </a:solidFill>
        </p:spPr>
        <p:txBody>
          <a:bodyPr anchor="ctr">
            <a:normAutofit fontScale="90000"/>
          </a:bodyPr>
          <a:lstStyle/>
          <a:p>
            <a:br>
              <a:rPr lang="en-US" sz="6600" b="1" dirty="0" smtClean="0">
                <a:solidFill>
                  <a:srgbClr val="FF0000"/>
                </a:solidFill>
                <a:latin typeface="+mn-lt"/>
              </a:rPr>
            </a:br>
            <a:r>
              <a:rPr lang="el-GR" sz="6600" b="1" dirty="0" smtClean="0">
                <a:solidFill>
                  <a:srgbClr val="FF0000"/>
                </a:solidFill>
                <a:latin typeface="+mn-lt"/>
              </a:rPr>
              <a:t>ΚΕΦΑΛΑΙΟ ΔΕΚΑΤΟ ΠΕΜΠΤΟ </a:t>
            </a:r>
            <a:br>
              <a:rPr lang="en-US" sz="6600" b="1" dirty="0" smtClean="0">
                <a:latin typeface="+mn-lt"/>
              </a:rPr>
            </a:br>
            <a:br>
              <a:rPr lang="en-US" sz="6600" b="1" dirty="0" smtClean="0">
                <a:latin typeface="+mn-lt"/>
              </a:rPr>
            </a:br>
            <a:r>
              <a:rPr lang="en-US" sz="8000" b="1" dirty="0">
                <a:latin typeface="+mn-lt"/>
              </a:rPr>
              <a:t>ΕΡΓΑΣΙΑΚΟΙ ΚΙΝΔΥΝΟΙ ΣΤΟ </a:t>
            </a:r>
            <a:r>
              <a:rPr lang="en-US" sz="8000" b="1" dirty="0" smtClean="0">
                <a:latin typeface="+mn-lt"/>
              </a:rPr>
              <a:t>ΠΛΟΙΟ</a:t>
            </a:r>
            <a:br>
              <a:rPr lang="en-US" sz="7200" dirty="0" smtClean="0"/>
            </a:br>
            <a:br>
              <a:rPr lang="en-US" sz="6600" dirty="0" smtClean="0"/>
            </a:br>
            <a:br>
              <a:rPr lang="en-US" sz="1100" dirty="0" smtClean="0"/>
            </a:br>
            <a:br>
              <a:rPr lang="en-US" sz="1100" dirty="0" smtClean="0"/>
            </a:br>
            <a:endParaRPr lang="en-US" sz="11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smtClean="0">
                <a:latin typeface="+mn-lt"/>
              </a:rPr>
              <a:t>ΕΡΓΑΣΙΑΚΟΙ </a:t>
            </a:r>
            <a:r>
              <a:rPr lang="el-GR" sz="3100" b="1" dirty="0">
                <a:latin typeface="+mn-lt"/>
              </a:rPr>
              <a:t>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lnSpcReduction="10000"/>
          </a:bodyPr>
          <a:lstStyle/>
          <a:p>
            <a:pPr marL="971550" lvl="1" indent="-514350" algn="ctr">
              <a:buFont typeface="+mj-lt"/>
              <a:buAutoNum type="arabicPeriod"/>
            </a:pPr>
            <a:r>
              <a:rPr lang="en-US" sz="3100" b="1" u="sng" dirty="0" smtClean="0"/>
              <a:t>Η </a:t>
            </a:r>
            <a:r>
              <a:rPr lang="en-US" sz="3100" b="1" u="sng" dirty="0"/>
              <a:t>π</a:t>
            </a:r>
            <a:r>
              <a:rPr lang="en-US" sz="3100" b="1" u="sng" dirty="0" err="1"/>
              <a:t>ρόσ</a:t>
            </a:r>
            <a:r>
              <a:rPr lang="en-US" sz="3100" b="1" u="sng" dirty="0"/>
              <a:t>βαση στο </a:t>
            </a:r>
            <a:r>
              <a:rPr lang="en-US" sz="3100" b="1" u="sng" dirty="0" smtClean="0"/>
              <a:t>πλοίο</a:t>
            </a:r>
            <a:endParaRPr lang="en-US" sz="3100" b="1" u="sng" dirty="0"/>
          </a:p>
          <a:p>
            <a:pPr marL="0" indent="0">
              <a:buNone/>
            </a:pPr>
            <a:r>
              <a:rPr lang="el-GR" sz="3300" dirty="0"/>
              <a:t>Για την επιβίβαση ή την αποβίβαση στο πλοίο χρησιμοποιείται η </a:t>
            </a:r>
            <a:r>
              <a:rPr lang="el-GR" sz="3300" b="1" i="1" dirty="0"/>
              <a:t>σκάλα </a:t>
            </a:r>
            <a:r>
              <a:rPr lang="el-GR" sz="3300" b="1" i="1" dirty="0" smtClean="0"/>
              <a:t>επιβιβάσεως-αποβιβάσεως</a:t>
            </a:r>
            <a:r>
              <a:rPr lang="el-GR" sz="3300" dirty="0" smtClean="0"/>
              <a:t>, </a:t>
            </a:r>
            <a:r>
              <a:rPr lang="el-GR" sz="3300" dirty="0"/>
              <a:t>η οποία στη ναυτική ορολογία συνήθως καλείται και </a:t>
            </a:r>
            <a:r>
              <a:rPr lang="el-GR" sz="3300" b="1" i="1" dirty="0"/>
              <a:t>σκάλα ακομοδεσίου </a:t>
            </a:r>
            <a:r>
              <a:rPr lang="el-GR" sz="3300" dirty="0" smtClean="0"/>
              <a:t>(</a:t>
            </a:r>
            <a:r>
              <a:rPr lang="en-US" sz="3300" b="1" dirty="0" smtClean="0">
                <a:solidFill>
                  <a:srgbClr val="FF0000"/>
                </a:solidFill>
              </a:rPr>
              <a:t>accommodation </a:t>
            </a:r>
            <a:r>
              <a:rPr lang="en-US" sz="3300" b="1" dirty="0">
                <a:solidFill>
                  <a:srgbClr val="FF0000"/>
                </a:solidFill>
              </a:rPr>
              <a:t>ladder</a:t>
            </a:r>
            <a:r>
              <a:rPr lang="el-GR" sz="3300" dirty="0"/>
              <a:t>). </a:t>
            </a:r>
            <a:endParaRPr lang="en-US" sz="3300" dirty="0" smtClean="0"/>
          </a:p>
          <a:p>
            <a:pPr marL="0" indent="0">
              <a:buNone/>
            </a:pPr>
            <a:r>
              <a:rPr lang="el-GR" sz="3300" dirty="0" smtClean="0"/>
              <a:t>Η </a:t>
            </a:r>
            <a:r>
              <a:rPr lang="el-GR" sz="3300" dirty="0"/>
              <a:t>σκάλα επιβιβάσεως και αποβιβάσεως είναι κατασκευασμένη και </a:t>
            </a:r>
            <a:r>
              <a:rPr lang="el-GR" sz="3300" dirty="0" smtClean="0"/>
              <a:t>προσαρμοσμένη </a:t>
            </a:r>
            <a:r>
              <a:rPr lang="el-GR" sz="3300" dirty="0"/>
              <a:t>στο πλοίο με τέτοιον τρόπο, ώστε να ακολουθεί την κίνησή του. </a:t>
            </a:r>
            <a:endParaRPr lang="en-US" sz="3300" dirty="0" smtClean="0"/>
          </a:p>
          <a:p>
            <a:pPr marL="0" indent="0">
              <a:buNone/>
            </a:pPr>
            <a:r>
              <a:rPr lang="el-GR" sz="3300" dirty="0" smtClean="0"/>
              <a:t>Επίσης</a:t>
            </a:r>
            <a:r>
              <a:rPr lang="el-GR" sz="3300" dirty="0"/>
              <a:t>, η σκάλα αυτή πρέπει να είναι </a:t>
            </a:r>
            <a:r>
              <a:rPr lang="el-GR" sz="3300" b="1" dirty="0">
                <a:solidFill>
                  <a:srgbClr val="FF0000"/>
                </a:solidFill>
              </a:rPr>
              <a:t>κατάλληλα φωτισμένη</a:t>
            </a:r>
            <a:r>
              <a:rPr lang="el-GR" sz="3300" dirty="0"/>
              <a:t>. </a:t>
            </a:r>
            <a:endParaRPr lang="en-US" sz="3300" dirty="0" smtClean="0"/>
          </a:p>
          <a:p>
            <a:pPr marL="0" indent="0">
              <a:buNone/>
            </a:pPr>
            <a:r>
              <a:rPr lang="el-GR" sz="3300" dirty="0" smtClean="0"/>
              <a:t>Οι </a:t>
            </a:r>
            <a:r>
              <a:rPr lang="el-GR" sz="3300" dirty="0"/>
              <a:t>ναυτικοί οφείλουν κατά την επιβίβαση ή αποβίβαση από το πλοίο να χρησιμοποιούν τη σκάλα με σωστό τρόπο</a:t>
            </a:r>
            <a:r>
              <a:rPr lang="el-GR" sz="3300" dirty="0" smtClean="0"/>
              <a:t>.</a:t>
            </a:r>
            <a:endParaRPr lang="en-US" sz="33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71550" lvl="1" indent="-514350" algn="ctr">
              <a:buFont typeface="+mj-lt"/>
              <a:buAutoNum type="arabicPeriod"/>
            </a:pPr>
            <a:r>
              <a:rPr lang="en-US" sz="3100" b="1" u="sng" dirty="0" smtClean="0"/>
              <a:t>Η </a:t>
            </a:r>
            <a:r>
              <a:rPr lang="en-US" sz="3100" b="1" u="sng" dirty="0"/>
              <a:t>π</a:t>
            </a:r>
            <a:r>
              <a:rPr lang="en-US" sz="3100" b="1" u="sng" dirty="0" err="1"/>
              <a:t>ρόσ</a:t>
            </a:r>
            <a:r>
              <a:rPr lang="en-US" sz="3100" b="1" u="sng" dirty="0"/>
              <a:t>βαση στο </a:t>
            </a:r>
            <a:r>
              <a:rPr lang="en-US" sz="3100" b="1" u="sng" dirty="0" smtClean="0"/>
              <a:t>πλοίο</a:t>
            </a:r>
            <a:endParaRPr lang="en-US" sz="3100" b="1" u="sng" dirty="0" smtClean="0"/>
          </a:p>
          <a:p>
            <a:pPr marL="457200" lvl="1" indent="0" algn="ctr">
              <a:buNone/>
            </a:pPr>
            <a:endParaRPr lang="en-US" sz="3100" b="1" u="sng" dirty="0"/>
          </a:p>
          <a:p>
            <a:pPr marL="0" indent="0">
              <a:buNone/>
            </a:pPr>
            <a:r>
              <a:rPr lang="el-GR" dirty="0" smtClean="0"/>
              <a:t>Η </a:t>
            </a:r>
            <a:r>
              <a:rPr lang="el-GR" dirty="0"/>
              <a:t>ασφαλής πρόσβαση από την προβλήτα στο κατάστρωμα του πλοίου γίνεται κατά κανόνα μέσω της κύριας σκάλας. Για την πρόσβαση στο πλοίο χρησιμοποιούνται σκάλες διαφόρων τύπων όπως</a:t>
            </a:r>
            <a:r>
              <a:rPr lang="el-GR" dirty="0" smtClean="0"/>
              <a:t>:</a:t>
            </a:r>
            <a:endParaRPr lang="en-US" dirty="0" smtClean="0"/>
          </a:p>
          <a:p>
            <a:pPr marL="0" indent="0">
              <a:buNone/>
            </a:pPr>
            <a:endParaRPr lang="en-US" dirty="0"/>
          </a:p>
          <a:p>
            <a:pPr marL="0" indent="0">
              <a:buNone/>
            </a:pPr>
            <a:r>
              <a:rPr lang="el-GR" b="1" dirty="0">
                <a:solidFill>
                  <a:srgbClr val="FF0000"/>
                </a:solidFill>
              </a:rPr>
              <a:t>α) </a:t>
            </a:r>
            <a:r>
              <a:rPr lang="el-GR" b="1" i="1" dirty="0"/>
              <a:t>Διαβάθρα </a:t>
            </a:r>
            <a:r>
              <a:rPr lang="el-GR" dirty="0"/>
              <a:t>(</a:t>
            </a:r>
            <a:r>
              <a:rPr lang="en-US" b="1" dirty="0">
                <a:solidFill>
                  <a:srgbClr val="FF0000"/>
                </a:solidFill>
              </a:rPr>
              <a:t>gangway</a:t>
            </a:r>
            <a:r>
              <a:rPr lang="el-GR" dirty="0" smtClean="0"/>
              <a:t>) </a:t>
            </a:r>
            <a:r>
              <a:rPr lang="el-GR" dirty="0"/>
              <a:t>με δίχτυ ασφαλείας</a:t>
            </a:r>
            <a:r>
              <a:rPr lang="el-GR" dirty="0" smtClean="0"/>
              <a:t>.</a:t>
            </a:r>
            <a:endParaRPr lang="en-US" dirty="0" smtClean="0"/>
          </a:p>
          <a:p>
            <a:pPr marL="0" indent="0">
              <a:buNone/>
            </a:pPr>
            <a:endParaRPr lang="en-US" dirty="0" smtClean="0"/>
          </a:p>
          <a:p>
            <a:pPr marL="0" indent="0">
              <a:buNone/>
            </a:pPr>
            <a:r>
              <a:rPr lang="el-GR" b="1" dirty="0" smtClean="0">
                <a:solidFill>
                  <a:srgbClr val="FF0000"/>
                </a:solidFill>
              </a:rPr>
              <a:t> β</a:t>
            </a:r>
            <a:r>
              <a:rPr lang="el-GR" b="1" dirty="0">
                <a:solidFill>
                  <a:srgbClr val="FF0000"/>
                </a:solidFill>
              </a:rPr>
              <a:t>) </a:t>
            </a:r>
            <a:r>
              <a:rPr lang="el-GR" b="1" i="1" dirty="0"/>
              <a:t>Σκάλα πλοηγού </a:t>
            </a:r>
            <a:r>
              <a:rPr lang="el-GR" dirty="0"/>
              <a:t>(</a:t>
            </a:r>
            <a:r>
              <a:rPr lang="en-US" b="1" dirty="0">
                <a:solidFill>
                  <a:srgbClr val="FF0000"/>
                </a:solidFill>
              </a:rPr>
              <a:t>pilot ladder</a:t>
            </a:r>
            <a:r>
              <a:rPr lang="el-GR" dirty="0" smtClean="0"/>
              <a:t>).</a:t>
            </a:r>
            <a:endParaRPr lang="en-US" sz="7200"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227608" cy="5253486"/>
          </a:xfrm>
        </p:spPr>
        <p:txBody>
          <a:bodyPr>
            <a:normAutofit fontScale="92500"/>
          </a:bodyPr>
          <a:lstStyle/>
          <a:p>
            <a:pPr marL="971550" lvl="1" indent="-514350" algn="ctr">
              <a:buFont typeface="+mj-lt"/>
              <a:buAutoNum type="arabicPeriod"/>
            </a:pPr>
            <a:r>
              <a:rPr lang="en-US" sz="3100" b="1" u="sng" dirty="0" smtClean="0"/>
              <a:t>Η </a:t>
            </a:r>
            <a:r>
              <a:rPr lang="en-US" sz="3100" b="1" u="sng" dirty="0"/>
              <a:t>π</a:t>
            </a:r>
            <a:r>
              <a:rPr lang="en-US" sz="3100" b="1" u="sng" dirty="0" err="1"/>
              <a:t>ρόσ</a:t>
            </a:r>
            <a:r>
              <a:rPr lang="en-US" sz="3100" b="1" u="sng" dirty="0"/>
              <a:t>βαση στο </a:t>
            </a:r>
            <a:r>
              <a:rPr lang="en-US" sz="3100" b="1" u="sng" dirty="0" smtClean="0"/>
              <a:t>πλοίο</a:t>
            </a:r>
            <a:endParaRPr lang="en-US" sz="3100" b="1" u="sng" dirty="0"/>
          </a:p>
          <a:p>
            <a:pPr marL="0" indent="0">
              <a:buNone/>
            </a:pPr>
            <a:r>
              <a:rPr lang="el-GR" b="1" dirty="0" smtClean="0">
                <a:solidFill>
                  <a:srgbClr val="FF0000"/>
                </a:solidFill>
              </a:rPr>
              <a:t>α</a:t>
            </a:r>
            <a:r>
              <a:rPr lang="el-GR" b="1" dirty="0">
                <a:solidFill>
                  <a:srgbClr val="FF0000"/>
                </a:solidFill>
              </a:rPr>
              <a:t>) </a:t>
            </a:r>
            <a:r>
              <a:rPr lang="el-GR" b="1" i="1" dirty="0"/>
              <a:t>Διαβάθρα </a:t>
            </a:r>
            <a:r>
              <a:rPr lang="el-GR" dirty="0"/>
              <a:t>(</a:t>
            </a:r>
            <a:r>
              <a:rPr lang="en-US" b="1" dirty="0">
                <a:solidFill>
                  <a:srgbClr val="FF0000"/>
                </a:solidFill>
              </a:rPr>
              <a:t>gangway</a:t>
            </a:r>
            <a:r>
              <a:rPr lang="el-GR" dirty="0" smtClean="0"/>
              <a:t>) </a:t>
            </a:r>
            <a:r>
              <a:rPr lang="el-GR" dirty="0"/>
              <a:t>με δίχτυ ασφαλείας. Κάτω από τη διαβάθρα, όπως και κάτω από τη σκάλα ακομοδεσίου, υπάρχει δίχτυ για λόγους ασφαλείας από πτώση στην προβλήτα ή στο κενό που υπάρχει μεταξύ πλοίου και προβλήτας. Επίσης, για λόγους ασφαλείας και για τη </a:t>
            </a:r>
            <a:r>
              <a:rPr lang="el-GR" dirty="0" smtClean="0"/>
              <a:t>διάσωση </a:t>
            </a:r>
            <a:r>
              <a:rPr lang="el-GR" dirty="0"/>
              <a:t>του ανθρώπου σε περίπτωση πτώσεως, πρέπει δίπλα στη διαβάθρα να υπάρχει ένα κυκλικό σωσίβιο με σκοινί μήκους ανάλογου με το ύψος του πλοίου</a:t>
            </a:r>
            <a:r>
              <a:rPr lang="el-GR" dirty="0" smtClean="0"/>
              <a:t>.</a:t>
            </a:r>
            <a:endParaRPr lang="en-US" dirty="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00468" y="1292524"/>
            <a:ext cx="2751826" cy="2753265"/>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7955" y="1292523"/>
            <a:ext cx="2932981" cy="27532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820" y="4143645"/>
            <a:ext cx="3095625" cy="2308913"/>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003321" cy="5253486"/>
          </a:xfrm>
        </p:spPr>
        <p:txBody>
          <a:bodyPr>
            <a:normAutofit/>
          </a:bodyPr>
          <a:lstStyle/>
          <a:p>
            <a:pPr marL="971550" lvl="1" indent="-514350" algn="ctr">
              <a:buFont typeface="+mj-lt"/>
              <a:buAutoNum type="arabicPeriod"/>
            </a:pPr>
            <a:r>
              <a:rPr lang="en-US" sz="2900" b="1" u="sng" dirty="0" smtClean="0"/>
              <a:t>Η </a:t>
            </a:r>
            <a:r>
              <a:rPr lang="en-US" sz="2900" b="1" u="sng" dirty="0"/>
              <a:t>π</a:t>
            </a:r>
            <a:r>
              <a:rPr lang="en-US" sz="2900" b="1" u="sng" dirty="0" err="1"/>
              <a:t>ρόσ</a:t>
            </a:r>
            <a:r>
              <a:rPr lang="en-US" sz="2900" b="1" u="sng" dirty="0"/>
              <a:t>βαση στο </a:t>
            </a:r>
            <a:r>
              <a:rPr lang="en-US" sz="2900" b="1" u="sng" dirty="0" smtClean="0"/>
              <a:t>πλοίο</a:t>
            </a:r>
            <a:endParaRPr lang="en-US" sz="2900" b="1" u="sng" dirty="0"/>
          </a:p>
          <a:p>
            <a:pPr marL="0" indent="0">
              <a:buNone/>
            </a:pPr>
            <a:r>
              <a:rPr lang="el-GR" sz="3600" b="1" dirty="0" smtClean="0">
                <a:solidFill>
                  <a:srgbClr val="FF0000"/>
                </a:solidFill>
              </a:rPr>
              <a:t>β</a:t>
            </a:r>
            <a:r>
              <a:rPr lang="el-GR" sz="3600" b="1" dirty="0">
                <a:solidFill>
                  <a:srgbClr val="FF0000"/>
                </a:solidFill>
              </a:rPr>
              <a:t>) </a:t>
            </a:r>
            <a:r>
              <a:rPr lang="el-GR" sz="3600" b="1" i="1" dirty="0"/>
              <a:t>Σκάλα πλοηγού </a:t>
            </a:r>
            <a:r>
              <a:rPr lang="el-GR" sz="3600" dirty="0"/>
              <a:t>(</a:t>
            </a:r>
            <a:r>
              <a:rPr lang="en-US" sz="3600" b="1" dirty="0">
                <a:solidFill>
                  <a:srgbClr val="FF0000"/>
                </a:solidFill>
              </a:rPr>
              <a:t>pilot ladder</a:t>
            </a:r>
            <a:r>
              <a:rPr lang="el-GR" sz="3600" dirty="0" smtClean="0"/>
              <a:t>). </a:t>
            </a:r>
            <a:r>
              <a:rPr lang="el-GR" sz="3600" dirty="0"/>
              <a:t>Η σκάλα αυτή είναι σχοινένια και χρησιμοποιείται για την πρόσβαση του πλοηγού στο πλοίο, ιδιαίτερα όταν η επιβίβαση ή η αποβίβαση γίνεται από την πλοηγίδα.</a:t>
            </a:r>
            <a:endParaRPr lang="en-US" sz="3600" dirty="0">
              <a:solidFill>
                <a:srgbClr val="FF0000"/>
              </a:solidFill>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46785" y="1199072"/>
            <a:ext cx="3088419" cy="2605177"/>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3064" y="1199072"/>
            <a:ext cx="3027871" cy="26051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042" y="3968152"/>
            <a:ext cx="4779033" cy="2718397"/>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2"/>
            </a:pPr>
            <a:r>
              <a:rPr lang="en-US" sz="2800" b="1" u="sng" dirty="0"/>
              <a:t>Η α</a:t>
            </a:r>
            <a:r>
              <a:rPr lang="en-US" sz="2800" b="1" u="sng" dirty="0" err="1"/>
              <a:t>σφάλει</a:t>
            </a:r>
            <a:r>
              <a:rPr lang="en-US" sz="2800" b="1" u="sng" dirty="0"/>
              <a:t>α στο </a:t>
            </a:r>
            <a:r>
              <a:rPr lang="en-US" sz="2800" b="1" u="sng" dirty="0" smtClean="0"/>
              <a:t>κατάστρωμα</a:t>
            </a:r>
            <a:endParaRPr lang="en-US" sz="2800" b="1" u="sng" dirty="0"/>
          </a:p>
          <a:p>
            <a:pPr marL="0" indent="0">
              <a:buNone/>
            </a:pPr>
            <a:r>
              <a:rPr lang="el-GR" sz="4000" dirty="0"/>
              <a:t>Η μετακίνηση του πληρώματος πάνω στο πλοίο πραγματοποιείται μέσω των καταστρωμάτων. </a:t>
            </a:r>
            <a:endParaRPr lang="en-US" sz="4000" dirty="0" smtClean="0"/>
          </a:p>
          <a:p>
            <a:pPr marL="0" indent="0">
              <a:buNone/>
            </a:pPr>
            <a:r>
              <a:rPr lang="el-GR" sz="4000" dirty="0" smtClean="0"/>
              <a:t>Για </a:t>
            </a:r>
            <a:r>
              <a:rPr lang="el-GR" sz="4000" dirty="0"/>
              <a:t>τις ανάγκες της φορτώσεως και εκφορτώσεως του φορτίου χρησιμοποιείται το κύριο κατάστρωμα. Επομένως, είναι απαραίτητο να εξασφαλίζεται η ασφαλής και απρόσκοπτη μετακίνηση και εργασία του πληρώματος στο </a:t>
            </a:r>
            <a:r>
              <a:rPr lang="el-GR" sz="4000" dirty="0" smtClean="0"/>
              <a:t>κατάστρωμα</a:t>
            </a:r>
            <a:r>
              <a:rPr lang="en-US" sz="4000" dirty="0" smtClean="0"/>
              <a:t>.</a:t>
            </a:r>
            <a:endParaRPr lang="en-US" sz="40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85000" lnSpcReduction="10000"/>
          </a:bodyPr>
          <a:lstStyle/>
          <a:p>
            <a:pPr marL="914400" lvl="1" indent="-457200" algn="ctr">
              <a:buFont typeface="+mj-lt"/>
              <a:buAutoNum type="arabicPeriod" startAt="2"/>
            </a:pPr>
            <a:r>
              <a:rPr lang="en-US" sz="3300" b="1" u="sng" dirty="0"/>
              <a:t>Η α</a:t>
            </a:r>
            <a:r>
              <a:rPr lang="en-US" sz="3300" b="1" u="sng" dirty="0" err="1"/>
              <a:t>σφάλει</a:t>
            </a:r>
            <a:r>
              <a:rPr lang="en-US" sz="3300" b="1" u="sng" dirty="0"/>
              <a:t>α στο </a:t>
            </a:r>
            <a:r>
              <a:rPr lang="en-US" sz="3300" b="1" u="sng" dirty="0" smtClean="0"/>
              <a:t>κατάστρωμα</a:t>
            </a:r>
            <a:endParaRPr lang="en-US" sz="3300" b="1" u="sng" dirty="0"/>
          </a:p>
          <a:p>
            <a:pPr marL="0" indent="0">
              <a:buNone/>
            </a:pPr>
            <a:r>
              <a:rPr lang="el-GR" sz="4000" b="1" dirty="0">
                <a:solidFill>
                  <a:srgbClr val="FF0000"/>
                </a:solidFill>
              </a:rPr>
              <a:t>Ανάλογα με το είδος του πλοίου και το φορτίο ρυθμίζονται και οι συνθήκες μετακινήσεως στο κατάστρωμα</a:t>
            </a:r>
            <a:r>
              <a:rPr lang="el-GR" sz="4000" dirty="0"/>
              <a:t>. Για παράδειγμα, εάν το πλοίο είναι μεταφοράς ξηρού φορτίου, αυτό συχνά φορτώνεται στο κατάστρωμα και επομένως περιορίζεται ο ελεύθερος χώρος μετακινήσεως. Στην περίπτωση αυτή πρέπει να αφήνονται ελεύθεροι διάδρομοι κυκλοφορίας για την ασφαλή μετακίνηση του </a:t>
            </a:r>
            <a:r>
              <a:rPr lang="el-GR" sz="4000" dirty="0" smtClean="0"/>
              <a:t>πληρώματος</a:t>
            </a:r>
            <a:r>
              <a:rPr lang="el-GR" sz="4000" dirty="0"/>
              <a:t>. Οι διάδρομοι αυτοί πρέπει να έχουν πλάτος τουλάχιστον 1 </a:t>
            </a:r>
            <a:r>
              <a:rPr lang="en-US" sz="4000" dirty="0"/>
              <a:t>m </a:t>
            </a:r>
            <a:r>
              <a:rPr lang="el-GR" sz="4000" dirty="0"/>
              <a:t>και να μην τοποθετούνται εμπόδια σ’ αυτούς. Επίσης, πρέπει να αποφεύγονται χυμένα λάδια ή άλλα υλικά ή φορτίο που μπορεί να προκαλέσει ατύχημα</a:t>
            </a:r>
            <a:r>
              <a:rPr lang="el-GR" sz="4000" dirty="0" smtClean="0"/>
              <a:t>.</a:t>
            </a:r>
            <a:endParaRPr lang="en-US" sz="4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60717"/>
          </a:xfrm>
        </p:spPr>
        <p:txBody>
          <a:bodyPr>
            <a:normAutofit/>
          </a:bodyPr>
          <a:lstStyle/>
          <a:p>
            <a:pPr marL="914400" lvl="1" indent="-457200" algn="ctr">
              <a:buFont typeface="+mj-lt"/>
              <a:buAutoNum type="arabicPeriod" startAt="2"/>
            </a:pPr>
            <a:r>
              <a:rPr lang="en-US" sz="3300" b="1" u="sng" dirty="0"/>
              <a:t>Η α</a:t>
            </a:r>
            <a:r>
              <a:rPr lang="en-US" sz="3300" b="1" u="sng" dirty="0" err="1"/>
              <a:t>σφάλει</a:t>
            </a:r>
            <a:r>
              <a:rPr lang="en-US" sz="3300" b="1" u="sng" dirty="0"/>
              <a:t>α στο </a:t>
            </a:r>
            <a:r>
              <a:rPr lang="en-US" sz="3300" b="1" u="sng" dirty="0" smtClean="0"/>
              <a:t>κατάστρωμα</a:t>
            </a:r>
            <a:endParaRPr lang="en-US" sz="3300" b="1" u="sng"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82150" y="1923692"/>
            <a:ext cx="8850703" cy="4701395"/>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60717"/>
          </a:xfrm>
        </p:spPr>
        <p:txBody>
          <a:bodyPr>
            <a:normAutofit/>
          </a:bodyPr>
          <a:lstStyle/>
          <a:p>
            <a:pPr marL="914400" lvl="1" indent="-457200" algn="ctr">
              <a:buFont typeface="+mj-lt"/>
              <a:buAutoNum type="arabicPeriod" startAt="2"/>
            </a:pPr>
            <a:r>
              <a:rPr lang="en-US" sz="3300" b="1" u="sng" dirty="0"/>
              <a:t>Η α</a:t>
            </a:r>
            <a:r>
              <a:rPr lang="en-US" sz="3300" b="1" u="sng" dirty="0" err="1"/>
              <a:t>σφάλει</a:t>
            </a:r>
            <a:r>
              <a:rPr lang="en-US" sz="3300" b="1" u="sng" dirty="0"/>
              <a:t>α στο </a:t>
            </a:r>
            <a:r>
              <a:rPr lang="en-US" sz="3300" b="1" u="sng" dirty="0" smtClean="0"/>
              <a:t>κατάστρωμα</a:t>
            </a:r>
            <a:endParaRPr lang="en-US" sz="3300" b="1" u="sng"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14732" y="1923692"/>
            <a:ext cx="9523562" cy="458062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fontScale="85000" lnSpcReduction="20000"/>
          </a:bodyPr>
          <a:lstStyle/>
          <a:p>
            <a:pPr marL="914400" lvl="1" indent="-457200" algn="ctr">
              <a:buFont typeface="+mj-lt"/>
              <a:buAutoNum type="arabicPeriod" startAt="2"/>
            </a:pPr>
            <a:r>
              <a:rPr lang="en-US" sz="3300" b="1" u="sng" dirty="0"/>
              <a:t>Η α</a:t>
            </a:r>
            <a:r>
              <a:rPr lang="en-US" sz="3300" b="1" u="sng" dirty="0" err="1"/>
              <a:t>σφάλει</a:t>
            </a:r>
            <a:r>
              <a:rPr lang="en-US" sz="3300" b="1" u="sng" dirty="0"/>
              <a:t>α στο </a:t>
            </a:r>
            <a:r>
              <a:rPr lang="en-US" sz="3300" b="1" u="sng" dirty="0" smtClean="0"/>
              <a:t>κατάστρωμα</a:t>
            </a:r>
            <a:endParaRPr lang="en-US" sz="3300" b="1" u="sng" dirty="0"/>
          </a:p>
          <a:p>
            <a:pPr marL="0" indent="0">
              <a:buNone/>
            </a:pPr>
            <a:r>
              <a:rPr lang="el-GR" sz="4000" dirty="0" smtClean="0"/>
              <a:t>Κατά </a:t>
            </a:r>
            <a:r>
              <a:rPr lang="el-GR" sz="4000" dirty="0"/>
              <a:t>μήκος των διαδρόμων αυτών πρέπει να τοποθετούνται κιγκλιδώματα/ χειραγωγοί (συρμάτινα ή από σχοινί) ή προστατευτικά διαφράγματα, ώστε να στηρίζονται οι </a:t>
            </a:r>
            <a:r>
              <a:rPr lang="el-GR" sz="4000" dirty="0" smtClean="0"/>
              <a:t>ναυτικοί </a:t>
            </a:r>
            <a:r>
              <a:rPr lang="el-GR" sz="4000" dirty="0"/>
              <a:t>σε περίπτωση κακοκαιρίας. Ανάλογα προστατευτικά πρέπει να τοποθετούνται σε κάθε άνοιγμα, στο οποίο κινδυνεύει να πέσει κάποιος εργαζόμενος. Τα προστατευτικά αυτά πρέπει να έχουν ύψος τουλάχιστον 1 </a:t>
            </a:r>
            <a:r>
              <a:rPr lang="en-US" sz="4000" dirty="0"/>
              <a:t>m </a:t>
            </a:r>
            <a:r>
              <a:rPr lang="el-GR" sz="4000" dirty="0"/>
              <a:t>και να κατασκευάζονται από πασσάλους και σύρματα ή αλυσίδες ή σχοινιά που περνούν και σταθεροποιούνται σ’ αυτούς. Τα προστατευτικά αυτά πρέπει να είναι λεία, χωρίς </a:t>
            </a:r>
            <a:r>
              <a:rPr lang="el-GR" sz="4000" dirty="0" smtClean="0"/>
              <a:t>αιχμηρές </a:t>
            </a:r>
            <a:r>
              <a:rPr lang="el-GR" sz="4000" dirty="0"/>
              <a:t>απολήξεις, ώστε να αποφεύγονται τραυματισμοί και πρέπει επίσης να επιθεωρούνται και να συντηρούνται ή να αντικαθίστανται σε περίπτωση φθοράς</a:t>
            </a:r>
            <a:r>
              <a:rPr lang="el-GR" sz="4000" dirty="0" smtClean="0"/>
              <a:t>.</a:t>
            </a:r>
            <a:endParaRPr lang="en-US" sz="4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57301" y="304800"/>
            <a:ext cx="9410700" cy="596265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072332" cy="5253486"/>
          </a:xfrm>
        </p:spPr>
        <p:txBody>
          <a:bodyPr>
            <a:normAutofit fontScale="85000" lnSpcReduction="20000"/>
          </a:bodyPr>
          <a:lstStyle/>
          <a:p>
            <a:pPr marL="914400" lvl="1" indent="-457200" algn="ctr">
              <a:buFont typeface="+mj-lt"/>
              <a:buAutoNum type="arabicPeriod" startAt="2"/>
            </a:pPr>
            <a:r>
              <a:rPr lang="en-US" sz="2800" b="1" u="sng" dirty="0"/>
              <a:t>Η α</a:t>
            </a:r>
            <a:r>
              <a:rPr lang="en-US" sz="2800" b="1" u="sng" dirty="0" err="1"/>
              <a:t>σφάλει</a:t>
            </a:r>
            <a:r>
              <a:rPr lang="en-US" sz="2800" b="1" u="sng" dirty="0"/>
              <a:t>α στο </a:t>
            </a:r>
            <a:r>
              <a:rPr lang="en-US" sz="2800" b="1" u="sng" dirty="0" smtClean="0"/>
              <a:t>κατάστρωμα</a:t>
            </a:r>
            <a:endParaRPr lang="en-US" sz="2800" b="1" u="sng" dirty="0" smtClean="0"/>
          </a:p>
          <a:p>
            <a:pPr marL="457200" lvl="1" indent="0" algn="ctr">
              <a:buNone/>
            </a:pPr>
            <a:endParaRPr lang="en-US" sz="2800" b="1" u="sng" dirty="0"/>
          </a:p>
          <a:p>
            <a:pPr marL="0" indent="0">
              <a:buNone/>
            </a:pPr>
            <a:r>
              <a:rPr lang="el-GR" sz="4800" dirty="0" smtClean="0"/>
              <a:t>Στα </a:t>
            </a:r>
            <a:r>
              <a:rPr lang="el-GR" sz="4800" dirty="0"/>
              <a:t>πλοία μεταφοράς εμπορευματοκιβωτίων η στοιβασία του φορτίου πρέπει να εξασφαλίζει στους εργαζόμενους ελεύθερο χώρο τουλάχιστον 1 </a:t>
            </a:r>
            <a:r>
              <a:rPr lang="en-US" sz="4800" dirty="0"/>
              <a:t>m </a:t>
            </a:r>
            <a:r>
              <a:rPr lang="el-GR" sz="4800" dirty="0"/>
              <a:t>για το χειρισμό του φορτίου.</a:t>
            </a:r>
            <a:endParaRPr lang="en-US" sz="48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69479" y="1966824"/>
            <a:ext cx="5495027" cy="392501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r>
              <a:rPr lang="el-GR" sz="3400" dirty="0"/>
              <a:t>Τα κυριότερα ανοίγματα στα φορτηγά πλοία είναι τα ανοίγματα των </a:t>
            </a:r>
            <a:r>
              <a:rPr lang="el-GR" sz="3400" dirty="0" smtClean="0"/>
              <a:t>αμπαριών. </a:t>
            </a:r>
            <a:r>
              <a:rPr lang="el-GR" sz="3400" dirty="0"/>
              <a:t>Στα σύγχρονα πλοία τα ανοίγματα αυτά είναι συνήθως σιδερένια ή χαλύβδινα. Πρέπει να έχουν </a:t>
            </a:r>
            <a:r>
              <a:rPr lang="el-GR" sz="3400" dirty="0">
                <a:solidFill>
                  <a:srgbClr val="FF0000"/>
                </a:solidFill>
              </a:rPr>
              <a:t>ειδικά </a:t>
            </a:r>
            <a:r>
              <a:rPr lang="el-GR" sz="3400" b="1" dirty="0">
                <a:solidFill>
                  <a:srgbClr val="FF0000"/>
                </a:solidFill>
              </a:rPr>
              <a:t>υδατοστεγή</a:t>
            </a:r>
            <a:r>
              <a:rPr lang="el-GR" sz="3400" dirty="0">
                <a:solidFill>
                  <a:srgbClr val="FF0000"/>
                </a:solidFill>
              </a:rPr>
              <a:t> καλύμματα</a:t>
            </a:r>
            <a:r>
              <a:rPr lang="el-GR" sz="3400" dirty="0"/>
              <a:t>, ώστε να εξασφαλίζεται η προστασία του φορτίου που μεταφέρεται από το νερό, καθώς επίσης να είναι κλειστά, ώστε να αποφεύγονται ατυχήματα των ναυτικών. Ιδιαίτερα τα ανοίγματα που βρίσκονται στο επίπεδο του καταστρώματος πρέπει να φέρουν περίφραξη, ώστε να αποφεύγεται πτώση των εργαζομένων</a:t>
            </a:r>
            <a:r>
              <a:rPr lang="el-GR" sz="3400" dirty="0" smtClean="0"/>
              <a:t>.</a:t>
            </a:r>
            <a:endParaRPr lang="en-US" sz="3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r>
              <a:rPr lang="el-GR" sz="3200" dirty="0" smtClean="0"/>
              <a:t>Όλα </a:t>
            </a:r>
            <a:r>
              <a:rPr lang="el-GR" sz="3200" dirty="0"/>
              <a:t>τα καλύμματα των κυτών (μπουκαπόρτες) πρέπει να διατηρούνται σε καλή κατάσταση και οι ναυτικοί που τα χειρίζονται πρέπει να τηρούν τους κανονισμούς για την ασφαλή διαχείρισή τους (</a:t>
            </a:r>
            <a:r>
              <a:rPr lang="el-GR" sz="3200" b="1" dirty="0">
                <a:solidFill>
                  <a:srgbClr val="FF0000"/>
                </a:solidFill>
              </a:rPr>
              <a:t>χρήση </a:t>
            </a:r>
            <a:r>
              <a:rPr lang="el-GR" sz="3200" b="1" dirty="0" smtClean="0">
                <a:solidFill>
                  <a:srgbClr val="FF0000"/>
                </a:solidFill>
              </a:rPr>
              <a:t>ειδικού </a:t>
            </a:r>
            <a:r>
              <a:rPr lang="el-GR" sz="3200" b="1" dirty="0">
                <a:solidFill>
                  <a:srgbClr val="FF0000"/>
                </a:solidFill>
              </a:rPr>
              <a:t>εξοπλισμού, ειδικών γαντιών, τήρηση αποστάσεων ασφαλείας στο άνοιγμα κ.λπ</a:t>
            </a:r>
            <a:r>
              <a:rPr lang="el-GR" sz="3200" dirty="0"/>
              <a:t>.). Επίσης, σε όλα τα σημεία πρέπει να υπάρχει </a:t>
            </a:r>
            <a:r>
              <a:rPr lang="el-GR" sz="3200" b="1" dirty="0">
                <a:solidFill>
                  <a:srgbClr val="FF0000"/>
                </a:solidFill>
              </a:rPr>
              <a:t>κατάλληλος και επαρκής φωτισμός</a:t>
            </a:r>
            <a:r>
              <a:rPr lang="el-GR" sz="3200" dirty="0"/>
              <a:t>.</a:t>
            </a:r>
            <a:endParaRPr lang="en-US" sz="3200" dirty="0"/>
          </a:p>
          <a:p>
            <a:pPr marL="0" indent="0">
              <a:buNone/>
            </a:pPr>
            <a:r>
              <a:rPr lang="el-GR" sz="3200" dirty="0"/>
              <a:t>Για την </a:t>
            </a:r>
            <a:r>
              <a:rPr lang="el-GR" sz="3200" b="1" dirty="0"/>
              <a:t>πρόσβαση των ναυτικών στα αμπάρια πρέπει να χρησιμοποιούνται ειδικές σκάλες</a:t>
            </a:r>
            <a:r>
              <a:rPr lang="el-GR" sz="3200" dirty="0"/>
              <a:t>. </a:t>
            </a:r>
            <a:r>
              <a:rPr lang="el-GR" sz="3200" dirty="0" smtClean="0"/>
              <a:t>Απαγορεύεται </a:t>
            </a:r>
            <a:r>
              <a:rPr lang="el-GR" sz="3200" dirty="0"/>
              <a:t>η χρήση ανεμόσκαλας ή άλλων μέσων που είναι επικίνδυνα για το ναυτικό.</a:t>
            </a:r>
            <a:endParaRPr lang="en-US" sz="32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1"/>
            <a:ext cx="11257472" cy="5469147"/>
          </a:xfrm>
        </p:spPr>
        <p:txBody>
          <a:bodyPr>
            <a:normAutofit fontScale="92500" lnSpcReduction="10000"/>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r>
              <a:rPr lang="el-GR" sz="3500" dirty="0"/>
              <a:t>Οι εργαζόμενοι στα αμπάρια πρέπει να φέρουν κράνος ασφαλείας, ειδικό </a:t>
            </a:r>
            <a:r>
              <a:rPr lang="el-GR" sz="3500" dirty="0" smtClean="0"/>
              <a:t>ρουχισμό </a:t>
            </a:r>
            <a:r>
              <a:rPr lang="el-GR" sz="3500" dirty="0"/>
              <a:t>με χρώμα έντονο, ώστε να </a:t>
            </a:r>
            <a:r>
              <a:rPr lang="el-GR" sz="3500" dirty="0" smtClean="0"/>
              <a:t>εντοπίζονται </a:t>
            </a:r>
            <a:r>
              <a:rPr lang="el-GR" sz="3500" dirty="0"/>
              <a:t>εύκολα και να τηρούν αποστάσεις ασφαλείας κατά το χειρισμό του φορτίου (φόρτωση-εκφόρτωση).</a:t>
            </a:r>
            <a:endParaRPr lang="en-US" sz="3500" dirty="0"/>
          </a:p>
          <a:p>
            <a:pPr marL="0" indent="0">
              <a:buNone/>
            </a:pPr>
            <a:r>
              <a:rPr lang="el-GR" sz="3500" dirty="0"/>
              <a:t>Οι </a:t>
            </a:r>
            <a:r>
              <a:rPr lang="el-GR" sz="3500" dirty="0">
                <a:solidFill>
                  <a:srgbClr val="FF0000"/>
                </a:solidFill>
              </a:rPr>
              <a:t>σκάλες</a:t>
            </a:r>
            <a:r>
              <a:rPr lang="el-GR" sz="3500" dirty="0"/>
              <a:t> και ο </a:t>
            </a:r>
            <a:r>
              <a:rPr lang="el-GR" sz="3500" dirty="0">
                <a:solidFill>
                  <a:srgbClr val="FF0000"/>
                </a:solidFill>
              </a:rPr>
              <a:t>εξοπλισμός</a:t>
            </a:r>
            <a:r>
              <a:rPr lang="el-GR" sz="3500" dirty="0"/>
              <a:t> </a:t>
            </a:r>
            <a:r>
              <a:rPr lang="el-GR" sz="3500" b="1" dirty="0">
                <a:solidFill>
                  <a:srgbClr val="FF0000"/>
                </a:solidFill>
              </a:rPr>
              <a:t>πρέπει να επιθεωρούνται σε τακτά χρονικά </a:t>
            </a:r>
            <a:r>
              <a:rPr lang="el-GR" sz="3500" b="1" dirty="0" smtClean="0">
                <a:solidFill>
                  <a:srgbClr val="FF0000"/>
                </a:solidFill>
              </a:rPr>
              <a:t>διαστήματα</a:t>
            </a:r>
            <a:r>
              <a:rPr lang="el-GR" sz="3500" dirty="0" smtClean="0"/>
              <a:t> </a:t>
            </a:r>
            <a:r>
              <a:rPr lang="el-GR" sz="3500" dirty="0"/>
              <a:t>και </a:t>
            </a:r>
            <a:r>
              <a:rPr lang="el-GR" sz="3500" b="1" dirty="0">
                <a:solidFill>
                  <a:srgbClr val="FF0000"/>
                </a:solidFill>
              </a:rPr>
              <a:t>να αντικαθίστανται σε περίπτωση φθοράς ή βλάβης</a:t>
            </a:r>
            <a:r>
              <a:rPr lang="el-GR" sz="3500" dirty="0"/>
              <a:t>. </a:t>
            </a:r>
            <a:endParaRPr lang="en-US" sz="3500" dirty="0" smtClean="0"/>
          </a:p>
          <a:p>
            <a:pPr marL="0" indent="0">
              <a:buNone/>
            </a:pPr>
            <a:r>
              <a:rPr lang="el-GR" sz="3500" dirty="0" smtClean="0"/>
              <a:t>Επίσης</a:t>
            </a:r>
            <a:r>
              <a:rPr lang="el-GR" sz="3500" dirty="0"/>
              <a:t>, πριν την </a:t>
            </a:r>
            <a:r>
              <a:rPr lang="el-GR" sz="3500" dirty="0" smtClean="0"/>
              <a:t>κάθοδο </a:t>
            </a:r>
            <a:r>
              <a:rPr lang="el-GR" sz="3500" dirty="0"/>
              <a:t>οποιουδήποτε εργαζόμενου στο αμπάρι, πρέπει </a:t>
            </a:r>
            <a:r>
              <a:rPr lang="el-GR" sz="3500" b="1" dirty="0">
                <a:solidFill>
                  <a:srgbClr val="FF0000"/>
                </a:solidFill>
              </a:rPr>
              <a:t>να ενημερώνεται ο αρμόδιος </a:t>
            </a:r>
            <a:r>
              <a:rPr lang="el-GR" sz="3500" b="1" dirty="0" smtClean="0">
                <a:solidFill>
                  <a:srgbClr val="FF0000"/>
                </a:solidFill>
              </a:rPr>
              <a:t>αξιωματικός </a:t>
            </a:r>
            <a:r>
              <a:rPr lang="el-GR" sz="3500" b="1" dirty="0">
                <a:solidFill>
                  <a:srgbClr val="FF0000"/>
                </a:solidFill>
              </a:rPr>
              <a:t>του πλοίου</a:t>
            </a:r>
            <a:r>
              <a:rPr lang="el-GR" sz="3500" dirty="0"/>
              <a:t>, ώστε να λαμβάνονται όλα τα μέτρα ασφαλείας, ανάλογα με το είδος και τη φύση του φορτίου. </a:t>
            </a:r>
            <a:endParaRPr lang="en-US" sz="3500" dirty="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1"/>
            <a:ext cx="11257472" cy="5469147"/>
          </a:xfrm>
        </p:spPr>
        <p:txBody>
          <a:bodyPr>
            <a:normAutofit/>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endParaRPr lang="en-US" sz="3500" dirty="0" smtClean="0"/>
          </a:p>
        </p:txBody>
      </p:sp>
      <p:pic>
        <p:nvPicPr>
          <p:cNvPr id="3" name="Picture 2" descr="Screenshot 2025-10-16 181805"/>
          <p:cNvPicPr>
            <a:picLocks noChangeAspect="1"/>
          </p:cNvPicPr>
          <p:nvPr/>
        </p:nvPicPr>
        <p:blipFill>
          <a:blip r:embed="rId1"/>
          <a:stretch>
            <a:fillRect/>
          </a:stretch>
        </p:blipFill>
        <p:spPr>
          <a:xfrm>
            <a:off x="2513965" y="1577340"/>
            <a:ext cx="7624445" cy="509079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1"/>
            <a:ext cx="11257472" cy="5426015"/>
          </a:xfrm>
        </p:spPr>
        <p:txBody>
          <a:bodyPr>
            <a:normAutofit/>
          </a:bodyPr>
          <a:lstStyle/>
          <a:p>
            <a:pPr marL="914400" lvl="1" indent="-457200" algn="ctr">
              <a:buFont typeface="+mj-lt"/>
              <a:buAutoNum type="arabicPeriod" startAt="3"/>
            </a:pPr>
            <a:r>
              <a:rPr lang="el-GR" b="1" u="sng" dirty="0"/>
              <a:t>Η ασφαλής πρόσβαση και η εργασία στα αμπάρια (κύτη</a:t>
            </a:r>
            <a:r>
              <a:rPr lang="el-GR" b="1" u="sng" dirty="0" smtClean="0"/>
              <a:t>)</a:t>
            </a:r>
            <a:endParaRPr lang="en-US" b="1" u="sng" dirty="0"/>
          </a:p>
          <a:p>
            <a:pPr marL="0" indent="0">
              <a:buNone/>
            </a:pPr>
            <a:r>
              <a:rPr lang="el-GR" sz="3600" dirty="0" smtClean="0"/>
              <a:t>Τα κιγκλιδώματα </a:t>
            </a:r>
            <a:r>
              <a:rPr lang="el-GR" sz="3600" dirty="0"/>
              <a:t>ή τα προστατευτικά διαφράγματα στα στόμια των κυτών ή και σε άλλα </a:t>
            </a:r>
            <a:r>
              <a:rPr lang="el-GR" sz="3600" dirty="0" smtClean="0"/>
              <a:t>ανοίγματα </a:t>
            </a:r>
            <a:r>
              <a:rPr lang="el-GR" sz="3600" dirty="0"/>
              <a:t>του καταστρώματος του πλοίου και τα κιγκλιδώματα των καταστρωμάτων πρέπει να έχουν κατάλληλο ύψος και να είναι ασφαλούς κατασκευής και αντοχής.</a:t>
            </a:r>
            <a:endParaRPr lang="en-US" sz="3600" dirty="0"/>
          </a:p>
          <a:p>
            <a:pPr marL="0" indent="0">
              <a:buNone/>
            </a:pPr>
            <a:r>
              <a:rPr lang="el-GR" sz="3600" dirty="0"/>
              <a:t>Όταν εργάζονται άτομα μέσα στις </a:t>
            </a:r>
            <a:r>
              <a:rPr lang="el-GR" sz="3600" dirty="0" smtClean="0"/>
              <a:t>δεξαμενές </a:t>
            </a:r>
            <a:r>
              <a:rPr lang="el-GR" sz="3600" dirty="0"/>
              <a:t>ή σε άλλους κλειστούς χώρους στις εισόδους αυτών πρέπει να </a:t>
            </a:r>
            <a:r>
              <a:rPr lang="el-GR" sz="3600" dirty="0" smtClean="0"/>
              <a:t>τοποθετούνται</a:t>
            </a:r>
            <a:r>
              <a:rPr lang="en-US" sz="3600" dirty="0"/>
              <a:t> </a:t>
            </a:r>
            <a:r>
              <a:rPr lang="el-GR" sz="3600" dirty="0" smtClean="0"/>
              <a:t>προστατευτικά </a:t>
            </a:r>
            <a:r>
              <a:rPr lang="el-GR" sz="3600" dirty="0"/>
              <a:t>κιγκλιδώματα και πινακίδες ενδεικτικές της εκτελέσεως των εργασιών.</a:t>
            </a:r>
            <a:endParaRPr lang="en-US" sz="36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51894"/>
          </a:xfrm>
        </p:spPr>
        <p:txBody>
          <a:bodyPr>
            <a:normAutofit lnSpcReduction="10000"/>
          </a:bodyPr>
          <a:lstStyle/>
          <a:p>
            <a:pPr marL="914400" lvl="1" indent="-457200" algn="ctr">
              <a:buFont typeface="+mj-lt"/>
              <a:buAutoNum type="arabicPeriod" startAt="4"/>
            </a:pPr>
            <a:r>
              <a:rPr lang="el-GR" b="1" u="sng" dirty="0"/>
              <a:t>Η ασφάλεια στους χώρους </a:t>
            </a:r>
            <a:r>
              <a:rPr lang="el-GR" b="1" u="sng" dirty="0" smtClean="0"/>
              <a:t>ενδιαιτήσεως</a:t>
            </a:r>
            <a:endParaRPr lang="en-US" b="1" u="sng" dirty="0"/>
          </a:p>
          <a:p>
            <a:pPr marL="0" indent="0">
              <a:buNone/>
            </a:pPr>
            <a:r>
              <a:rPr lang="el-GR" sz="3200" dirty="0"/>
              <a:t>Οι </a:t>
            </a:r>
            <a:r>
              <a:rPr lang="el-GR" sz="3200" b="1" dirty="0">
                <a:solidFill>
                  <a:srgbClr val="FF0000"/>
                </a:solidFill>
              </a:rPr>
              <a:t>χώροι ενδιαιτήσεως</a:t>
            </a:r>
            <a:r>
              <a:rPr lang="el-GR" sz="3200" dirty="0"/>
              <a:t>, </a:t>
            </a:r>
            <a:r>
              <a:rPr lang="el-GR" sz="3200" b="1" dirty="0">
                <a:solidFill>
                  <a:srgbClr val="FF0000"/>
                </a:solidFill>
              </a:rPr>
              <a:t>ατομικοί και κοινόχρηστοι</a:t>
            </a:r>
            <a:r>
              <a:rPr lang="el-GR" sz="3200" dirty="0"/>
              <a:t>, πρέπει να διατηρούνται σε άριστη κατάσταση, τόσο από άποψη υγιεινής, όσο και ασφάλειας.</a:t>
            </a:r>
            <a:endParaRPr lang="en-US" sz="3200" dirty="0"/>
          </a:p>
          <a:p>
            <a:pPr marL="0" indent="0">
              <a:buNone/>
            </a:pPr>
            <a:r>
              <a:rPr lang="el-GR" sz="3200" dirty="0"/>
              <a:t>Ειδικότερα οι χώροι υγιεινής (</a:t>
            </a:r>
            <a:r>
              <a:rPr lang="en-US" sz="3200" dirty="0"/>
              <a:t>WC</a:t>
            </a:r>
            <a:r>
              <a:rPr lang="el-GR" sz="3200" dirty="0"/>
              <a:t>, ντους) πρέπει να διατηρούνται πάντοτε σε άριστη κατάσταση, με ανοιχτόχρωμες και λείες επιφάνειες που καθαρίζονται εύκολα, δάπεδα με κατάλληλη μόνωση και στεγανότητα και σε αριθμό ανάλογο με τον αριθμό των ναυτικών. </a:t>
            </a:r>
            <a:endParaRPr lang="en-US" sz="3200" dirty="0" smtClean="0"/>
          </a:p>
          <a:p>
            <a:pPr marL="0" indent="0">
              <a:buNone/>
            </a:pPr>
            <a:r>
              <a:rPr lang="el-GR" sz="3200" dirty="0" smtClean="0"/>
              <a:t>Επίσης</a:t>
            </a:r>
            <a:r>
              <a:rPr lang="el-GR" sz="3200" dirty="0"/>
              <a:t>, πρέπει να διαθέτουν όλα τα απαραίτητα μέσα υγιεινής (ζεστό νερό, σαπούνι, πετσέτες κ.λπ.). Εάν απασχολούνται και γυναίκες πρέπει να έχουν προβλεφθεί και οι ανάλογοι για χρήση χώροι υγιεινής</a:t>
            </a:r>
            <a:r>
              <a:rPr lang="el-GR" sz="3200" dirty="0" smtClean="0"/>
              <a:t>.</a:t>
            </a:r>
            <a:endParaRPr lang="en-US" sz="32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51894"/>
          </a:xfrm>
        </p:spPr>
        <p:txBody>
          <a:bodyPr>
            <a:normAutofit lnSpcReduction="10000"/>
          </a:bodyPr>
          <a:lstStyle/>
          <a:p>
            <a:pPr marL="914400" lvl="1" indent="-457200" algn="ctr">
              <a:buFont typeface="+mj-lt"/>
              <a:buAutoNum type="arabicPeriod" startAt="4"/>
            </a:pPr>
            <a:r>
              <a:rPr lang="el-GR" b="1" u="sng" dirty="0"/>
              <a:t>Η ασφάλεια στους χώρους </a:t>
            </a:r>
            <a:r>
              <a:rPr lang="el-GR" b="1" u="sng" dirty="0" smtClean="0"/>
              <a:t>ενδιαιτήσεως</a:t>
            </a:r>
            <a:endParaRPr lang="en-US" b="1" u="sng" dirty="0"/>
          </a:p>
          <a:p>
            <a:pPr marL="0" indent="0">
              <a:buNone/>
            </a:pPr>
            <a:endParaRPr lang="en-US" sz="3200" dirty="0"/>
          </a:p>
        </p:txBody>
      </p:sp>
      <p:pic>
        <p:nvPicPr>
          <p:cNvPr id="3" name="Picture 2" descr="Screenshot 2025-10-16 183401"/>
          <p:cNvPicPr>
            <a:picLocks noChangeAspect="1"/>
          </p:cNvPicPr>
          <p:nvPr/>
        </p:nvPicPr>
        <p:blipFill>
          <a:blip r:embed="rId1"/>
          <a:stretch>
            <a:fillRect/>
          </a:stretch>
        </p:blipFill>
        <p:spPr>
          <a:xfrm>
            <a:off x="543560" y="1504950"/>
            <a:ext cx="11245850" cy="505968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253486"/>
          </a:xfrm>
        </p:spPr>
        <p:txBody>
          <a:bodyPr>
            <a:normAutofit/>
          </a:bodyPr>
          <a:lstStyle/>
          <a:p>
            <a:pPr marL="914400" lvl="1" indent="-457200" algn="ctr">
              <a:buFont typeface="+mj-lt"/>
              <a:buAutoNum type="arabicPeriod" startAt="4"/>
            </a:pPr>
            <a:r>
              <a:rPr lang="el-GR" b="1" u="sng" dirty="0"/>
              <a:t>Η ασφάλεια στους χώρους </a:t>
            </a:r>
            <a:r>
              <a:rPr lang="el-GR" b="1" u="sng" dirty="0" smtClean="0"/>
              <a:t>ενδιαιτήσεως</a:t>
            </a:r>
            <a:endParaRPr lang="en-US" b="1" u="sng" dirty="0"/>
          </a:p>
          <a:p>
            <a:pPr marL="0" indent="0">
              <a:buNone/>
            </a:pPr>
            <a:r>
              <a:rPr lang="el-GR" sz="4000" dirty="0" smtClean="0"/>
              <a:t>Τα </a:t>
            </a:r>
            <a:r>
              <a:rPr lang="el-GR" sz="4000" b="1" dirty="0">
                <a:solidFill>
                  <a:srgbClr val="FF0000"/>
                </a:solidFill>
              </a:rPr>
              <a:t>αποδυτήρια</a:t>
            </a:r>
            <a:r>
              <a:rPr lang="el-GR" sz="4000" dirty="0"/>
              <a:t> πρέπει να είναι επαρκή σε αριθμό και κατάλληλα εξοπλισμένα (ντουλάπια, </a:t>
            </a:r>
            <a:r>
              <a:rPr lang="el-GR" sz="4000" dirty="0" smtClean="0"/>
              <a:t>αποθηκευτικοί </a:t>
            </a:r>
            <a:r>
              <a:rPr lang="el-GR" sz="4000" dirty="0"/>
              <a:t>χώροι κ.λπ.). </a:t>
            </a:r>
            <a:endParaRPr lang="en-US" sz="4000" dirty="0" smtClean="0"/>
          </a:p>
          <a:p>
            <a:pPr marL="0" indent="0">
              <a:buNone/>
            </a:pPr>
            <a:r>
              <a:rPr lang="el-GR" sz="4000" dirty="0" smtClean="0"/>
              <a:t>Πρέπει </a:t>
            </a:r>
            <a:r>
              <a:rPr lang="el-GR" sz="4000" dirty="0"/>
              <a:t>να εξασφαλισθεί κατάλληλος, ξεχωριστός χώρος στην περίπτωση που απασχολούνται γυναίκες στο πλοίο.</a:t>
            </a:r>
            <a:endParaRPr lang="en-US" sz="4000" dirty="0"/>
          </a:p>
          <a:p>
            <a:pPr marL="0" indent="0">
              <a:buNone/>
            </a:pPr>
            <a:r>
              <a:rPr lang="el-GR" sz="4000" dirty="0"/>
              <a:t>Όλοι οι χώροι πρέπει να απολυμαίνονται σε τακτά χρονικά διαστήματα</a:t>
            </a:r>
            <a:r>
              <a:rPr lang="el-GR" sz="4000" dirty="0" smtClean="0"/>
              <a:t>.</a:t>
            </a:r>
            <a:endParaRPr lang="en-US" sz="40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4"/>
            </a:pPr>
            <a:r>
              <a:rPr lang="el-GR" b="1" u="sng" dirty="0"/>
              <a:t>Η ασφάλεια στους χώρους </a:t>
            </a:r>
            <a:r>
              <a:rPr lang="el-GR" b="1" u="sng" dirty="0" smtClean="0"/>
              <a:t>ενδιαιτήσεως</a:t>
            </a:r>
            <a:endParaRPr lang="en-US" b="1" u="sng" dirty="0"/>
          </a:p>
          <a:p>
            <a:pPr marL="0" indent="0">
              <a:buNone/>
            </a:pPr>
            <a:r>
              <a:rPr lang="el-GR" sz="3000" dirty="0" smtClean="0"/>
              <a:t>Οι </a:t>
            </a:r>
            <a:r>
              <a:rPr lang="el-GR" sz="3000" b="1" dirty="0">
                <a:solidFill>
                  <a:srgbClr val="FF0000"/>
                </a:solidFill>
              </a:rPr>
              <a:t>χώροι ενδιαιτήσεως</a:t>
            </a:r>
            <a:r>
              <a:rPr lang="el-GR" sz="3000" dirty="0"/>
              <a:t> πρέπει να διαθέτουν εγκαταστάσεις φωτισμού, αερισμού και θερμάνσεως, οι οποίες πρέπει να ελέγχονται τακτικά και να λειτουργούν με σωστό τρόπο. </a:t>
            </a:r>
            <a:endParaRPr lang="en-US" sz="3000" dirty="0" smtClean="0"/>
          </a:p>
          <a:p>
            <a:pPr marL="0" indent="0">
              <a:buNone/>
            </a:pPr>
            <a:r>
              <a:rPr lang="el-GR" sz="3000" dirty="0" smtClean="0"/>
              <a:t>Επομένως</a:t>
            </a:r>
            <a:r>
              <a:rPr lang="el-GR" sz="3000" dirty="0"/>
              <a:t>, πρέπει να </a:t>
            </a:r>
            <a:r>
              <a:rPr lang="el-GR" sz="3000" dirty="0" smtClean="0"/>
              <a:t>αποφεύγεται </a:t>
            </a:r>
            <a:r>
              <a:rPr lang="el-GR" sz="3000" dirty="0"/>
              <a:t>η υπερφόρτωση των ηλεκτρικών εγκαταστάσεων με πολλές συσκευές, να αντικαθίστανται τα ελαττωματικά εξαρτήματα και να αποκαθίστανται οι βλάβες, να μην γίνεται χρήση γυμνής φλόγας (κεριά, γκαζάκια κ.λπ.) στους χώρους αυτούς, να μην γίνεται χρήση προεκτάσεων καλωδίων κ.λπ..</a:t>
            </a:r>
            <a:endParaRPr lang="en-US" sz="3000" dirty="0"/>
          </a:p>
          <a:p>
            <a:pPr marL="0" indent="0">
              <a:buNone/>
            </a:pPr>
            <a:r>
              <a:rPr lang="el-GR" sz="3000" dirty="0"/>
              <a:t>Τέλος, σε όλους τους ναυτικούς πρέπει να εξασφαλίζεται η παροχή επαρκούς ποσότητας πόσιμου νερού.</a:t>
            </a:r>
            <a:endParaRPr lang="en-US" sz="3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14449" y="542924"/>
            <a:ext cx="9591675" cy="586740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5"/>
            </a:pPr>
            <a:r>
              <a:rPr lang="el-GR" b="1" u="sng" dirty="0"/>
              <a:t>Ασφάλεια εργασίας στο μηχανοστάσιο και στο </a:t>
            </a:r>
            <a:r>
              <a:rPr lang="el-GR" b="1" u="sng" dirty="0" smtClean="0"/>
              <a:t>λεβητοστάσιο</a:t>
            </a:r>
            <a:endParaRPr lang="en-US" b="1" u="sng" dirty="0"/>
          </a:p>
          <a:p>
            <a:pPr marL="0" indent="0">
              <a:buNone/>
            </a:pPr>
            <a:r>
              <a:rPr lang="el-GR" sz="3200" dirty="0"/>
              <a:t>Το </a:t>
            </a:r>
            <a:r>
              <a:rPr lang="el-GR" sz="3200" b="1" dirty="0">
                <a:solidFill>
                  <a:srgbClr val="FF0000"/>
                </a:solidFill>
              </a:rPr>
              <a:t>μηχανοστάσιο</a:t>
            </a:r>
            <a:r>
              <a:rPr lang="el-GR" sz="3200" dirty="0"/>
              <a:t> και το </a:t>
            </a:r>
            <a:r>
              <a:rPr lang="el-GR" sz="3200" b="1" dirty="0">
                <a:solidFill>
                  <a:srgbClr val="FF0000"/>
                </a:solidFill>
              </a:rPr>
              <a:t>λεβητοστάσιο</a:t>
            </a:r>
            <a:r>
              <a:rPr lang="el-GR" sz="3200" dirty="0"/>
              <a:t> στα πλοία είναι οι χώροι όπου παραμονεύει</a:t>
            </a:r>
            <a:r>
              <a:rPr lang="el-GR" sz="3200" dirty="0" smtClean="0"/>
              <a:t> </a:t>
            </a:r>
            <a:r>
              <a:rPr lang="el-GR" sz="3200" dirty="0"/>
              <a:t>συστηματικός </a:t>
            </a:r>
            <a:r>
              <a:rPr lang="el-GR" sz="3200" dirty="0" smtClean="0"/>
              <a:t>κίνδυνος </a:t>
            </a:r>
            <a:r>
              <a:rPr lang="el-GR" sz="3200" dirty="0"/>
              <a:t>για ατυχήματα. Οι εγκαταστάσεις στους χώρους αυτούς, είτε πρόκειται για εγκαταστάσεις με παλινδρομική μηχανή</a:t>
            </a:r>
            <a:r>
              <a:rPr lang="el-GR" sz="3200" dirty="0">
                <a:sym typeface="+mn-ea"/>
              </a:rPr>
              <a:t> εσωτερικής καύσεως (Μ.Ε.Κ.)</a:t>
            </a:r>
            <a:r>
              <a:rPr lang="el-GR" sz="3200" dirty="0"/>
              <a:t>, είτε για εγκαταστάσεις με ατμοστρόβιλους </a:t>
            </a:r>
            <a:r>
              <a:rPr lang="el-GR" sz="3200" b="1" dirty="0">
                <a:solidFill>
                  <a:srgbClr val="FF0000"/>
                </a:solidFill>
              </a:rPr>
              <a:t>απαιτούν από τους ναυτικούς εξειδικευμένη εργασία και ιδιαίτερη προσοχή κατά την εκτέλεση των καθηκόντων τους</a:t>
            </a:r>
            <a:r>
              <a:rPr lang="el-GR" sz="3200" dirty="0"/>
              <a:t>. Είναι χώροι στους οποίους αναπτύσσεται υψηλή θερμοκρασία και πολλές φορές προκαλούνται εγκαύματα στους εργαζόμενους και εκδηλώνονται συχνά πυρκαγιές</a:t>
            </a:r>
            <a:r>
              <a:rPr lang="el-GR" sz="3200" dirty="0" smtClean="0"/>
              <a:t>.</a:t>
            </a:r>
            <a:endParaRPr lang="en-US" sz="32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5"/>
            </a:pPr>
            <a:r>
              <a:rPr lang="el-GR" b="1" u="sng" dirty="0"/>
              <a:t>Ασφάλεια εργασίας στο μηχανοστάσιο και στο </a:t>
            </a:r>
            <a:r>
              <a:rPr lang="el-GR" b="1" u="sng" dirty="0" smtClean="0"/>
              <a:t>λεβητοστάσιο</a:t>
            </a:r>
            <a:endParaRPr lang="en-US" b="1" u="sng" dirty="0"/>
          </a:p>
          <a:p>
            <a:pPr marL="0" indent="0">
              <a:buNone/>
            </a:pPr>
            <a:r>
              <a:rPr lang="el-GR" sz="3100" dirty="0" smtClean="0"/>
              <a:t>Είναι </a:t>
            </a:r>
            <a:r>
              <a:rPr lang="el-GR" sz="3100" dirty="0"/>
              <a:t>απαραίτητο για το ναυτικό που εργάζεται στο μηχανοστάσιο του πλοίου να γνωρίζει επαρκώς την τοποθέτηση και ορθή χρήση των </a:t>
            </a:r>
            <a:r>
              <a:rPr lang="el-GR" sz="3100" b="1" dirty="0">
                <a:solidFill>
                  <a:srgbClr val="FF0000"/>
                </a:solidFill>
              </a:rPr>
              <a:t>μέσων πυροσβέσεως</a:t>
            </a:r>
            <a:r>
              <a:rPr lang="el-GR" sz="3100" b="1" dirty="0"/>
              <a:t> </a:t>
            </a:r>
            <a:r>
              <a:rPr lang="en-US" sz="3100" dirty="0" smtClean="0"/>
              <a:t>(</a:t>
            </a:r>
            <a:r>
              <a:rPr lang="en-US" sz="3100" b="1" dirty="0" smtClean="0">
                <a:solidFill>
                  <a:srgbClr val="FF0000"/>
                </a:solidFill>
              </a:rPr>
              <a:t>Fire equipment</a:t>
            </a:r>
            <a:r>
              <a:rPr lang="en-US" sz="3100" dirty="0" smtClean="0"/>
              <a:t>)</a:t>
            </a:r>
            <a:r>
              <a:rPr lang="en-US" sz="3100" b="1" dirty="0" smtClean="0"/>
              <a:t> </a:t>
            </a:r>
            <a:r>
              <a:rPr lang="el-GR" sz="3100" dirty="0" smtClean="0"/>
              <a:t>και </a:t>
            </a:r>
            <a:r>
              <a:rPr lang="el-GR" sz="3100" dirty="0"/>
              <a:t>να εντοπίζει εύκολα τις </a:t>
            </a:r>
            <a:r>
              <a:rPr lang="el-GR" sz="3100" b="1" dirty="0">
                <a:solidFill>
                  <a:srgbClr val="FF0000"/>
                </a:solidFill>
              </a:rPr>
              <a:t>οδεύσεις </a:t>
            </a:r>
            <a:r>
              <a:rPr lang="el-GR" sz="3100" b="1" dirty="0" smtClean="0">
                <a:solidFill>
                  <a:srgbClr val="FF0000"/>
                </a:solidFill>
              </a:rPr>
              <a:t>διαφυγής</a:t>
            </a:r>
            <a:r>
              <a:rPr lang="en-US" sz="3100" b="1" dirty="0" smtClean="0">
                <a:solidFill>
                  <a:srgbClr val="FF0000"/>
                </a:solidFill>
              </a:rPr>
              <a:t> </a:t>
            </a:r>
            <a:r>
              <a:rPr lang="en-US" sz="3100" dirty="0" smtClean="0"/>
              <a:t>(</a:t>
            </a:r>
            <a:r>
              <a:rPr lang="en-US" sz="3100" b="1" dirty="0" smtClean="0">
                <a:solidFill>
                  <a:srgbClr val="FF0000"/>
                </a:solidFill>
              </a:rPr>
              <a:t>Emergency exit</a:t>
            </a:r>
            <a:r>
              <a:rPr lang="en-US" sz="3100" dirty="0" smtClean="0"/>
              <a:t>)</a:t>
            </a:r>
            <a:r>
              <a:rPr lang="el-GR" sz="3100" dirty="0" smtClean="0"/>
              <a:t>, </a:t>
            </a:r>
            <a:r>
              <a:rPr lang="el-GR" sz="3100" dirty="0"/>
              <a:t>οι οποίες βέβαια πρέπει να έχουν την κατάλληλη σήμανση. Επίσης, οφείλει ο εργαζόμενος να είναι πλήρως καταρτισμένος, ώστε να είναι σε θέση να αντιλαμβάνεται εγκαίρως τις βλάβες που εμφανίζονται στη λειτουργία των εγκαταστάσεων του μηχανοστασίου του πλοίου. </a:t>
            </a:r>
            <a:endParaRPr lang="en-US" sz="3100" dirty="0" smtClean="0"/>
          </a:p>
          <a:p>
            <a:pPr marL="0" indent="0">
              <a:buNone/>
            </a:pPr>
            <a:r>
              <a:rPr lang="el-GR" sz="3100" dirty="0" smtClean="0"/>
              <a:t>Τα μέτρα </a:t>
            </a:r>
            <a:r>
              <a:rPr lang="el-GR" sz="3100" dirty="0"/>
              <a:t>ασφαλείας που προδιαγράφονται για τους χώρους των εγκαταστάσεων ανάλογα με τον τύπο του μηχανοστασίου πρέπει να είναι αναρτημένα σε εμφανές σημείο και να τηρούνται με αυστηρότητα</a:t>
            </a:r>
            <a:r>
              <a:rPr lang="el-GR" sz="3100" dirty="0" smtClean="0"/>
              <a:t>.</a:t>
            </a:r>
            <a:endParaRPr lang="en-US" sz="31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5"/>
            </a:pPr>
            <a:r>
              <a:rPr lang="el-GR" b="1" u="sng" dirty="0"/>
              <a:t>Ασφάλεια εργασίας στο μηχανοστάσιο και στο </a:t>
            </a:r>
            <a:r>
              <a:rPr lang="el-GR" b="1" u="sng" dirty="0" smtClean="0"/>
              <a:t>λεβητοστάσιο</a:t>
            </a:r>
            <a:endParaRPr lang="en-US" b="1" u="sng" dirty="0"/>
          </a:p>
          <a:p>
            <a:pPr marL="0" indent="0">
              <a:buNone/>
            </a:pPr>
            <a:r>
              <a:rPr lang="el-GR" sz="3100" dirty="0" smtClean="0"/>
              <a:t>Στο </a:t>
            </a:r>
            <a:r>
              <a:rPr lang="el-GR" sz="3100" dirty="0"/>
              <a:t>μηχανοστάσιο και στο λεβητοστάσιο, όλες οι εργασίες πρέπει να εκτελούνται από τα μέλη του πληρώματος που έχουν την απαιτούμενη κατάρτιση και εμπειρία υπό την επίβλεψη του Αξιωματικού Μηχανής. Απαραίτητη είναι, </a:t>
            </a:r>
            <a:r>
              <a:rPr lang="el-GR" sz="3100" b="1" dirty="0">
                <a:solidFill>
                  <a:srgbClr val="FF0000"/>
                </a:solidFill>
              </a:rPr>
              <a:t>κατά τη διάρκεια εκτελέσεως των καθηκόντων</a:t>
            </a:r>
            <a:r>
              <a:rPr lang="el-GR" sz="3100" dirty="0"/>
              <a:t>, </a:t>
            </a:r>
            <a:r>
              <a:rPr lang="el-GR" sz="3100" b="1" dirty="0">
                <a:solidFill>
                  <a:srgbClr val="FF0000"/>
                </a:solidFill>
              </a:rPr>
              <a:t>η τήρηση των μέτρων ασφαλείας</a:t>
            </a:r>
            <a:r>
              <a:rPr lang="el-GR" sz="3100" dirty="0"/>
              <a:t>, όπως να φέρεται ο κατάλληλος προστατευτικός εξοπλισμός, δηλαδή κράνος, ωτασπίδες, αναπνευστικές προσωπίδες, αντιολισθητικά υποδήματα, ρουχισμός, γάντια, προστατευτικά γυαλιά κ.λπ..</a:t>
            </a:r>
            <a:endParaRPr lang="en-US" sz="3100" dirty="0"/>
          </a:p>
          <a:p>
            <a:pPr marL="0" indent="0">
              <a:buNone/>
            </a:pPr>
            <a:r>
              <a:rPr lang="el-GR" sz="3100" dirty="0"/>
              <a:t>Όλα τα εξαρτήματα, όπως σωλήνες ατμού, εξαγωγές συμπιεστών, εξατμίσεις μηχανών πρέπει να έχουν επαρκή μόνωση ή προφυλακτήρες. Επίσης, πρέπει να υπάρχουν αναρτημένες </a:t>
            </a:r>
            <a:r>
              <a:rPr lang="el-GR" sz="3100" dirty="0" smtClean="0"/>
              <a:t>προειδοποιητικές </a:t>
            </a:r>
            <a:r>
              <a:rPr lang="el-GR" sz="3100" dirty="0"/>
              <a:t>πινακίδες</a:t>
            </a:r>
            <a:r>
              <a:rPr lang="el-GR" sz="3100" dirty="0" smtClean="0"/>
              <a:t>.</a:t>
            </a:r>
            <a:endParaRPr lang="en-US" sz="31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5"/>
            </a:pPr>
            <a:r>
              <a:rPr lang="el-GR" b="1" u="sng" dirty="0"/>
              <a:t>Ασφάλεια εργασίας στο μηχανοστάσιο και στο </a:t>
            </a:r>
            <a:r>
              <a:rPr lang="el-GR" b="1" u="sng" dirty="0" smtClean="0"/>
              <a:t>λεβητοστάσιο</a:t>
            </a:r>
            <a:endParaRPr lang="en-US" b="1" u="sng" dirty="0"/>
          </a:p>
          <a:p>
            <a:pPr marL="0" indent="0">
              <a:buNone/>
            </a:pPr>
            <a:r>
              <a:rPr lang="el-GR" dirty="0" smtClean="0"/>
              <a:t>Τα </a:t>
            </a:r>
            <a:r>
              <a:rPr lang="el-GR" dirty="0"/>
              <a:t>δάπεδα (</a:t>
            </a:r>
            <a:r>
              <a:rPr lang="el-GR" b="1" dirty="0">
                <a:solidFill>
                  <a:srgbClr val="FF0000"/>
                </a:solidFill>
              </a:rPr>
              <a:t>πανιόλα</a:t>
            </a:r>
            <a:r>
              <a:rPr lang="el-GR" dirty="0"/>
              <a:t>) και οι σεντίνες πρέπει να καθαρίζονται από τα λάδια και να πλένονται ανά τακτά χρονικά διαστήματα. Οι χώροι του μηχανοστασίου πρέπει να έχουν κατάλληλο φωτισμό και αερισμό και οι επικίνδυνες περιοχές να χρωματίζονται με ανοικτά χρώματα, ώστε να είναι εμφανείς. Ιδιαίτερη προσοχή πρέπει να καταβάλλεται, ώστε η ένταση του θορύβου, να διατηρείται σε χαμηλό επίπεδο και να αποφεύγεται η διαρροή καυσαερίων. </a:t>
            </a:r>
            <a:r>
              <a:rPr lang="el-GR" b="1" dirty="0">
                <a:solidFill>
                  <a:srgbClr val="FF0000"/>
                </a:solidFill>
              </a:rPr>
              <a:t>Όλα τα υλικά και εργαλεία που βρίσκονται στο μηχανοστάσιο πρέπει να αποθηκεύονται κατάλληλα</a:t>
            </a:r>
            <a:r>
              <a:rPr lang="el-GR" dirty="0"/>
              <a:t>, ώστε να μην ελλοχεύει ο κίνδυνος </a:t>
            </a:r>
            <a:r>
              <a:rPr lang="el-GR" dirty="0" smtClean="0"/>
              <a:t>τραυματισμού </a:t>
            </a:r>
            <a:r>
              <a:rPr lang="el-GR" dirty="0"/>
              <a:t>του εργαζόμενου από πτώση σε περίπτωση θαλασσοταραχής.</a:t>
            </a:r>
            <a:endParaRPr lang="en-US" dirty="0"/>
          </a:p>
          <a:p>
            <a:pPr marL="0" indent="0">
              <a:buNone/>
            </a:pPr>
            <a:r>
              <a:rPr lang="el-GR" dirty="0"/>
              <a:t>Η πρόσβαση στα είδη πυροσβεστικού εξοπλισμού, οι οδεύσεις διαφυγής, οι στεγανές πόρτες πρέπει να είναι πάντοτε ελεύθερες.</a:t>
            </a:r>
            <a:endParaRPr lang="en-US" sz="66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6"/>
            </a:pPr>
            <a:r>
              <a:rPr lang="en-US" sz="3800" b="1" u="sng" dirty="0"/>
              <a:t>Ασφάλεια από τις </a:t>
            </a:r>
            <a:r>
              <a:rPr lang="en-US" sz="3800" b="1" u="sng" dirty="0" smtClean="0"/>
              <a:t>σωληνώσεις</a:t>
            </a:r>
            <a:endParaRPr lang="en-US" sz="3800" b="1" u="sng" dirty="0"/>
          </a:p>
          <a:p>
            <a:pPr marL="0" indent="0">
              <a:buNone/>
            </a:pPr>
            <a:r>
              <a:rPr lang="el-GR" sz="3800" dirty="0"/>
              <a:t>Στο πλοίο υπάρχουν σωληνώσεις, μέσα από τις οποίες διέρχεται καυτό υλικό, όπως ατμός, </a:t>
            </a:r>
            <a:r>
              <a:rPr lang="el-GR" sz="3800" dirty="0" smtClean="0"/>
              <a:t>καυσαέρια</a:t>
            </a:r>
            <a:r>
              <a:rPr lang="el-GR" sz="3800" dirty="0"/>
              <a:t>, νερό κ.λπ.. </a:t>
            </a:r>
            <a:endParaRPr lang="en-US" sz="3800" dirty="0" smtClean="0"/>
          </a:p>
          <a:p>
            <a:pPr marL="0" indent="0">
              <a:buNone/>
            </a:pPr>
            <a:r>
              <a:rPr lang="el-GR" sz="3800" dirty="0" smtClean="0"/>
              <a:t>Οι </a:t>
            </a:r>
            <a:r>
              <a:rPr lang="el-GR" sz="3800" dirty="0"/>
              <a:t>σωληνώσεις αυτές πρέπει </a:t>
            </a:r>
            <a:r>
              <a:rPr lang="el-GR" sz="3800" b="1" dirty="0">
                <a:solidFill>
                  <a:srgbClr val="FF0000"/>
                </a:solidFill>
              </a:rPr>
              <a:t>να έχουν κατάλληλη μόνωση και προστασία</a:t>
            </a:r>
            <a:r>
              <a:rPr lang="el-GR" sz="3800" dirty="0"/>
              <a:t>, ώστε να αποφεύγεται ο τραυματισμός των εργαζομένων που βρίσκονται κοντά σ’ αυτές. Πρέπει δε να επιθεωρούνται τακτικά και κάθε βλάβη ή φθορά τους να επισκευάζεται άμεσα.</a:t>
            </a:r>
            <a:endParaRPr lang="en-US" sz="3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7"/>
            </a:pPr>
            <a:r>
              <a:rPr lang="el-GR" b="1" u="sng" dirty="0"/>
              <a:t>Ασφάλεια εργασίας κοντά σε </a:t>
            </a:r>
            <a:r>
              <a:rPr lang="el-GR" b="1" u="sng" dirty="0" smtClean="0"/>
              <a:t>μηχανήματα</a:t>
            </a:r>
            <a:endParaRPr lang="en-US" b="1" u="sng" dirty="0"/>
          </a:p>
          <a:p>
            <a:pPr marL="0" indent="0">
              <a:buNone/>
            </a:pPr>
            <a:r>
              <a:rPr lang="el-GR" dirty="0"/>
              <a:t>Στο </a:t>
            </a:r>
            <a:r>
              <a:rPr lang="el-GR" b="1" dirty="0">
                <a:solidFill>
                  <a:srgbClr val="FF0000"/>
                </a:solidFill>
              </a:rPr>
              <a:t>κατάστρωμα</a:t>
            </a:r>
            <a:r>
              <a:rPr lang="el-GR" dirty="0"/>
              <a:t>, στο </a:t>
            </a:r>
            <a:r>
              <a:rPr lang="el-GR" b="1" dirty="0">
                <a:solidFill>
                  <a:srgbClr val="FF0000"/>
                </a:solidFill>
              </a:rPr>
              <a:t>μηχανοστάσιο</a:t>
            </a:r>
            <a:r>
              <a:rPr lang="el-GR" dirty="0"/>
              <a:t> και σε άλλα σημεία του πλοίου υπάρχουν μηχανήματα, των οποίων η μη ασφαλής χρήση μπορεί να προκαλέσει σοβαρά ατυχήματα ή και θάνατο. </a:t>
            </a:r>
            <a:endParaRPr lang="en-US" dirty="0" smtClean="0"/>
          </a:p>
          <a:p>
            <a:pPr marL="0" indent="0">
              <a:buNone/>
            </a:pPr>
            <a:r>
              <a:rPr lang="el-GR" dirty="0" smtClean="0"/>
              <a:t>Για </a:t>
            </a:r>
            <a:r>
              <a:rPr lang="el-GR" dirty="0"/>
              <a:t>το λόγο αυτό πρέπει να λαμβάνονται τα απαραίτητα μέτρα ασφαλείας, όπως είναι η τοποθέτηση </a:t>
            </a:r>
            <a:r>
              <a:rPr lang="el-GR" dirty="0" smtClean="0"/>
              <a:t>περιφραγμάτων </a:t>
            </a:r>
            <a:r>
              <a:rPr lang="el-GR" dirty="0"/>
              <a:t>γύρω από το μηχάνημα, προκειμένου να αποφεύγεται η επαφή των εργαζομένων με τα </a:t>
            </a:r>
            <a:r>
              <a:rPr lang="el-GR" dirty="0" smtClean="0"/>
              <a:t>κινούμενα </a:t>
            </a:r>
            <a:r>
              <a:rPr lang="el-GR" dirty="0"/>
              <a:t>μέρη του (π.χ. τροχούς, ιμάντες κ.λπ.). </a:t>
            </a:r>
            <a:endParaRPr lang="en-US" dirty="0" smtClean="0"/>
          </a:p>
          <a:p>
            <a:pPr marL="0" indent="0">
              <a:buNone/>
            </a:pPr>
            <a:r>
              <a:rPr lang="el-GR" dirty="0" smtClean="0"/>
              <a:t>Επίσης</a:t>
            </a:r>
            <a:r>
              <a:rPr lang="el-GR" dirty="0"/>
              <a:t>, τα εξαρτήματα των μηχανημάτων που είναι επικίνδυνα για την ασφάλεια των εργαζομένων, όπως οι σωλήνες ατμού, οι εξατμίσεις μηχανημάτων κ.λπ. πρέπει να είναι καταλλήλως μονωμένα. Εφόσον κρίνεται σκόπιμο, είναι δυνατή η τοποθέτηση και καταλλήλων προειδοποιητικών, ασφαλειών πινακίδων</a:t>
            </a:r>
            <a:r>
              <a:rPr lang="el-GR" dirty="0" smtClean="0"/>
              <a:t>.</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7"/>
            </a:pPr>
            <a:r>
              <a:rPr lang="el-GR" b="1" u="sng" dirty="0"/>
              <a:t>Ασφάλεια εργασίας κοντά σε </a:t>
            </a:r>
            <a:r>
              <a:rPr lang="el-GR" b="1" u="sng" dirty="0" smtClean="0"/>
              <a:t>μηχανήματα</a:t>
            </a:r>
            <a:endParaRPr lang="en-US" b="1" u="sng" dirty="0"/>
          </a:p>
          <a:p>
            <a:pPr marL="0" indent="0">
              <a:buNone/>
            </a:pPr>
            <a:r>
              <a:rPr lang="el-GR" sz="4400" dirty="0" smtClean="0"/>
              <a:t>Σε </a:t>
            </a:r>
            <a:r>
              <a:rPr lang="el-GR" sz="4400" dirty="0"/>
              <a:t>περίπτωση πραγματοποιήσεως εργασιών επισκευής ή συντηρήσεως μηχανημάτων που </a:t>
            </a:r>
            <a:r>
              <a:rPr lang="el-GR" sz="4400" dirty="0" smtClean="0"/>
              <a:t>χρησιμοποιούνται </a:t>
            </a:r>
            <a:r>
              <a:rPr lang="el-GR" sz="4400" dirty="0"/>
              <a:t>στο πλοίο, πρέπει με το πέρας των εργασιών και πριν το μηχάνημα τεθεί εκ νέου σε λειτουργία να ελέγχονται και να στερεώνονται όλα τα εξαρτήματα και τα προστατευτικά του.</a:t>
            </a:r>
            <a:endParaRPr lang="en-US" sz="4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8"/>
            </a:pPr>
            <a:r>
              <a:rPr lang="el-GR" b="1" u="sng" dirty="0"/>
              <a:t>Ασφάλεια από τη χρήση δικτύων ηλεκτρικού </a:t>
            </a:r>
            <a:r>
              <a:rPr lang="el-GR" b="1" u="sng" dirty="0" smtClean="0"/>
              <a:t>ρεύματος</a:t>
            </a:r>
            <a:endParaRPr lang="en-US" b="1" u="sng" dirty="0"/>
          </a:p>
          <a:p>
            <a:pPr marL="0" indent="0">
              <a:buNone/>
            </a:pPr>
            <a:r>
              <a:rPr lang="el-GR" dirty="0"/>
              <a:t>Σε όλους σχεδόν τους χώρους του πλοίου, εκτός των αμπαριών και των δεξαμενών, υπάρχει ηλεκτρικό ρεύμα για την παροχή φωτισμού, αλλά και για τη χρήση ηλεκτρικών συσκευών, </a:t>
            </a:r>
            <a:r>
              <a:rPr lang="el-GR" dirty="0" smtClean="0"/>
              <a:t>μηχανημάτων </a:t>
            </a:r>
            <a:r>
              <a:rPr lang="el-GR" dirty="0"/>
              <a:t>και άλλων εργαλείων.</a:t>
            </a:r>
            <a:endParaRPr lang="en-US" dirty="0"/>
          </a:p>
          <a:p>
            <a:pPr marL="0" indent="0">
              <a:buNone/>
            </a:pPr>
            <a:r>
              <a:rPr lang="el-GR" dirty="0"/>
              <a:t>Ο ηλεκτρικός εξοπλισμός πρέπει να προστατεύεται και να συντηρείται με τέτοιον τρόπο, ώστε να αποτρέπονται κίνδυνοι για τους εργαζόμενους στο πλοίο. Επίσης, οι ηλεκτρικές εγκαταστάσεις του πλοίου πρέπει να επιθεωρούνται τακτικά και κάθε φθορά ή βλάβη να αποκαθίσταται άμεσα, από ειδικευμένο τεχνικό και με τη χρήση των καταλλήλων ανταλλακτικών (π.χ. χρήση καταλλήλων </a:t>
            </a:r>
            <a:r>
              <a:rPr lang="el-GR" dirty="0" smtClean="0"/>
              <a:t>καλωδίων</a:t>
            </a:r>
            <a:r>
              <a:rPr lang="el-GR" dirty="0"/>
              <a:t>, ρευματοληπτών, ασφαλειών κ.λπ.).</a:t>
            </a:r>
            <a:endParaRPr lang="en-US" dirty="0"/>
          </a:p>
          <a:p>
            <a:pPr marL="0" indent="0">
              <a:buNone/>
            </a:pPr>
            <a:r>
              <a:rPr lang="el-GR" dirty="0"/>
              <a:t>Στα σημεία που βρίσκονται πίνακες διανομής ηλεκτρικού ρεύματος πρέπει να υπάρχουν οδηγίες για την πρόληψη ατυχημάτων και την παροχή πρώτων βοηθειών. Επίσης, μπροστά από τους πίνακες αυτούς πρέπει να υπάρχει </a:t>
            </a:r>
            <a:r>
              <a:rPr lang="el-GR" b="1" dirty="0">
                <a:solidFill>
                  <a:srgbClr val="FF0000"/>
                </a:solidFill>
              </a:rPr>
              <a:t>ελαστικός διάδρομος</a:t>
            </a:r>
            <a:r>
              <a:rPr lang="el-GR" dirty="0"/>
              <a:t> για την αποφυγή ηλεκτροπληξίας.</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514350" indent="-514350" algn="ctr">
              <a:buFont typeface="+mj-lt"/>
              <a:buAutoNum type="arabicPeriod" startAt="9"/>
            </a:pPr>
            <a:r>
              <a:rPr lang="el-GR" b="1" u="sng" dirty="0"/>
              <a:t> </a:t>
            </a:r>
            <a:r>
              <a:rPr lang="el-GR" b="1" u="sng" dirty="0" smtClean="0"/>
              <a:t>Ασφαλής </a:t>
            </a:r>
            <a:r>
              <a:rPr lang="el-GR" b="1" u="sng" dirty="0"/>
              <a:t>χρήση φορητών φώτων, κάπνισμα και γυμνή </a:t>
            </a:r>
            <a:r>
              <a:rPr lang="el-GR" b="1" u="sng" dirty="0" smtClean="0"/>
              <a:t>φλόγα</a:t>
            </a:r>
            <a:endParaRPr lang="en-US" b="1" u="sng" dirty="0" smtClean="0"/>
          </a:p>
          <a:p>
            <a:pPr marL="0" indent="0">
              <a:buNone/>
            </a:pPr>
            <a:r>
              <a:rPr lang="el-GR" dirty="0" smtClean="0"/>
              <a:t>Λόγω των ιδιαιτέρων συνθηκών που επικρατούν στο πλοίο απαγορεύεται η χρήση γυμνών φώτων και γυμνής φλόγας στα αμπάρια (κύτη). Ιδιαίτερα, απαγορεύεται η χρήση γυμνής φλόγας ή μηχανισμών που προκαλούν σπινθήρες σε πλοία μεταφοράς ευφλέκτων υγρών ή αερίων και γενικά επικινδύνων φορτίων. </a:t>
            </a:r>
            <a:endParaRPr lang="en-US" dirty="0" smtClean="0"/>
          </a:p>
          <a:p>
            <a:pPr marL="0" indent="0">
              <a:buNone/>
            </a:pPr>
            <a:r>
              <a:rPr lang="el-GR" dirty="0" smtClean="0"/>
              <a:t>Στα πλοία αυτά απαγορεύεται και το κάπνισμα, που επιτρέπεται μόνο σε ειδικούς χώρους, οι οποίοι φέρουν κατάλληλη σήμανση. Αναλόγως, στα μέρη όπου απαγορεύεται η χρήση γυμνής φλόγας και το κάπνισμα τοποθετούνται ειδικές πινακίδες.</a:t>
            </a:r>
            <a:endParaRPr lang="en-US" dirty="0" smtClean="0"/>
          </a:p>
          <a:p>
            <a:pPr marL="0" indent="0">
              <a:buNone/>
            </a:pPr>
            <a:r>
              <a:rPr lang="el-GR" dirty="0" smtClean="0"/>
              <a:t>Επίσης</a:t>
            </a:r>
            <a:r>
              <a:rPr lang="el-GR" dirty="0"/>
              <a:t>, τα φορητά φώτα </a:t>
            </a:r>
            <a:r>
              <a:rPr lang="en-US" dirty="0" smtClean="0"/>
              <a:t>(</a:t>
            </a:r>
            <a:r>
              <a:rPr lang="el-GR" b="1" dirty="0" smtClean="0">
                <a:solidFill>
                  <a:srgbClr val="FF0000"/>
                </a:solidFill>
              </a:rPr>
              <a:t>φακούς</a:t>
            </a:r>
            <a:r>
              <a:rPr lang="el-GR" dirty="0" smtClean="0"/>
              <a:t>) πρέπει </a:t>
            </a:r>
            <a:r>
              <a:rPr lang="el-GR" dirty="0"/>
              <a:t>να φέρουν επαρκή και κατάλληλη προστασία (μόνωση), ώστε να αποφεύγεται η θραύση των λαμπτήρων ή η επαφή τους με εύφλεκτα υλικά.</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0" indent="0">
              <a:buNone/>
            </a:pPr>
            <a:r>
              <a:rPr lang="el-GR" sz="3600" dirty="0" smtClean="0"/>
              <a:t>Τα </a:t>
            </a:r>
            <a:r>
              <a:rPr lang="el-GR" sz="3600" dirty="0"/>
              <a:t>πλοία, ανάλογα και με τον τύπο τους, μεταφέρουν ουσίες σε </a:t>
            </a:r>
            <a:r>
              <a:rPr lang="el-GR" sz="3600" b="1" dirty="0">
                <a:solidFill>
                  <a:srgbClr val="FF0000"/>
                </a:solidFill>
              </a:rPr>
              <a:t>υγρή ή αέρια</a:t>
            </a:r>
            <a:r>
              <a:rPr lang="el-GR" sz="3600" dirty="0"/>
              <a:t> κατάσταση, οι </a:t>
            </a:r>
            <a:r>
              <a:rPr lang="el-GR" sz="3600" dirty="0" smtClean="0"/>
              <a:t>οποίες </a:t>
            </a:r>
            <a:r>
              <a:rPr lang="el-GR" sz="3600" dirty="0"/>
              <a:t>εγκυμονούν κίνδυνο για την υγεία του ανθρώπου. Οι ουσίες αυτές μπορεί να τον βλάψουν είτε αν τις αναπνεύσει, είτε απλά αν έρθουν σε επαφή με το δέρμα του. Συχνά οι κίνδυνοι για την υγεία του ανθρώπου προέρχονται και από διάφορες άλλες αιτίες ή χημικές αντιδράσεις ή προκαλούνται από την εξάτμιση ή τα αέρια κάποιων υλικών</a:t>
            </a:r>
            <a:r>
              <a:rPr lang="el-GR" sz="3600" dirty="0" smtClean="0"/>
              <a:t>.</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RENA 2025-10-12 113005"/>
          <p:cNvPicPr>
            <a:picLocks noChangeAspect="1"/>
          </p:cNvPicPr>
          <p:nvPr>
            <p:ph idx="1"/>
          </p:nvPr>
        </p:nvPicPr>
        <p:blipFill>
          <a:blip r:embed="rId1"/>
          <a:stretch>
            <a:fillRect/>
          </a:stretch>
        </p:blipFill>
        <p:spPr>
          <a:xfrm>
            <a:off x="936625" y="365125"/>
            <a:ext cx="10417175" cy="611060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0" indent="0">
              <a:buNone/>
            </a:pPr>
            <a:r>
              <a:rPr lang="el-GR" dirty="0" smtClean="0"/>
              <a:t>Επομένως</a:t>
            </a:r>
            <a:r>
              <a:rPr lang="el-GR" dirty="0"/>
              <a:t>, είναι αναγκαίο </a:t>
            </a:r>
            <a:r>
              <a:rPr lang="el-GR" b="1" dirty="0">
                <a:solidFill>
                  <a:srgbClr val="FF0000"/>
                </a:solidFill>
              </a:rPr>
              <a:t>οι εργαζόμενοι στο πλοίο να γνωρίζουν για την ύπαρξη επικινδύνων φορτίων</a:t>
            </a:r>
            <a:r>
              <a:rPr lang="el-GR" dirty="0"/>
              <a:t>, αλλά και επιβλαβών ουσιών και να λαμβάνουν όλα τα απαραίτητα μέτρα για την αποφυγή βλάβης της υγείας τους ή και θανάτου. Αρχικά, όλα τα φορτία που περιέχουν επικίνδυνες ουσίες πρέπει να επισημαίνονται με ειδική σήμανση που προβλέπεται από το Διεθνή Ναυτιλιακό Κώδικα Συσκευασμένων Επικινδύνων Φορτίων, εν συνεχεία οι ίδιοι </a:t>
            </a:r>
            <a:r>
              <a:rPr lang="el-GR" b="1" dirty="0">
                <a:solidFill>
                  <a:srgbClr val="FF0000"/>
                </a:solidFill>
              </a:rPr>
              <a:t>οι εργαζόμενοι πρέπει να είναι </a:t>
            </a:r>
            <a:r>
              <a:rPr lang="el-GR" b="1" dirty="0" smtClean="0">
                <a:solidFill>
                  <a:srgbClr val="FF0000"/>
                </a:solidFill>
              </a:rPr>
              <a:t>εφοδιασμένοι </a:t>
            </a:r>
            <a:r>
              <a:rPr lang="el-GR" b="1" dirty="0">
                <a:solidFill>
                  <a:srgbClr val="FF0000"/>
                </a:solidFill>
              </a:rPr>
              <a:t>και να χρησιμοποιούν τον απαραίτητο εξοπλισμό για το χειρισμό τους</a:t>
            </a:r>
            <a:r>
              <a:rPr lang="el-GR" dirty="0"/>
              <a:t>, όπως να έχουν </a:t>
            </a:r>
            <a:r>
              <a:rPr lang="el-GR" dirty="0" smtClean="0"/>
              <a:t>προστατευτικό </a:t>
            </a:r>
            <a:r>
              <a:rPr lang="el-GR" dirty="0"/>
              <a:t>ρουχισμό, γάντια, γυαλιά και υποδήματα. Απαραίτητο είναι επίσης να μελετούν και να γνωρίζουν τις οδηγίες για τον ασφαλή χειρισμό των φορτίων, για παράδειγμα να φορούν </a:t>
            </a:r>
            <a:r>
              <a:rPr lang="el-GR" dirty="0" smtClean="0"/>
              <a:t>αναπνευστικές </a:t>
            </a:r>
            <a:r>
              <a:rPr lang="el-GR" dirty="0"/>
              <a:t>συσκευές σε περίπτωση υπάρξεως αναθυμιάσεων από τις ουσίες. Μάλιστα οι αναθυμιάσεις αυτές ανιχνεύονται και μετρούνται με ειδικά όργανα</a:t>
            </a:r>
            <a:r>
              <a:rPr lang="el-GR" dirty="0" smtClean="0"/>
              <a:t>.</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0" indent="0">
              <a:buNone/>
            </a:pPr>
            <a:r>
              <a:rPr lang="el-GR" sz="3200" dirty="0" smtClean="0"/>
              <a:t>Ως </a:t>
            </a:r>
            <a:r>
              <a:rPr lang="el-GR" sz="3200" b="1" i="1" dirty="0">
                <a:solidFill>
                  <a:srgbClr val="FF0000"/>
                </a:solidFill>
              </a:rPr>
              <a:t>επικίνδυνα</a:t>
            </a:r>
            <a:r>
              <a:rPr lang="el-GR" sz="3200" b="1" i="1" dirty="0"/>
              <a:t> </a:t>
            </a:r>
            <a:r>
              <a:rPr lang="el-GR" sz="3200" dirty="0"/>
              <a:t>χαρακτηρίζονται τα φορτία, τα οποία λόγω των φυσικών και χημικών τους </a:t>
            </a:r>
            <a:r>
              <a:rPr lang="el-GR" sz="3200" dirty="0" smtClean="0"/>
              <a:t>ιδιοτήτων</a:t>
            </a:r>
            <a:r>
              <a:rPr lang="el-GR" sz="3200" dirty="0"/>
              <a:t>, εγκυμονούν κινδύνους για την ασφάλεια του εργαζομένου και γι’ αυτό απαιτείται ιδιαίτερη προσοχή κατά τη συσκευασία, φόρτωση, στοιβασία, μεταφορά και εκφόρτωση.</a:t>
            </a:r>
            <a:endParaRPr lang="en-US" sz="3200" dirty="0"/>
          </a:p>
          <a:p>
            <a:pPr marL="0" indent="0">
              <a:buNone/>
            </a:pPr>
            <a:r>
              <a:rPr lang="el-GR" sz="3200" dirty="0"/>
              <a:t>Τα φορτία αυτά με τις επικίνδυνες φυσικοχημικές ιδιότητες διακρίνονται σε συσκευασμένα </a:t>
            </a:r>
            <a:r>
              <a:rPr lang="el-GR" sz="3200" dirty="0" smtClean="0"/>
              <a:t>επικίνδυνα </a:t>
            </a:r>
            <a:r>
              <a:rPr lang="el-GR" sz="3200" dirty="0"/>
              <a:t>φορτία, σε χύδην φορτία που μεταφέρονται με τα δεξαμενόπλοια και σε στερεά χύδην φορτία και αναλύονται παρακάτω.</a:t>
            </a:r>
            <a:endParaRPr lang="en-US" sz="32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dirty="0"/>
              <a:t>Στη θαλάσσια μεταφορά συσκευασμένων επικινδύνων φορτίων χρησιμοποιούνται κυρίως δύο είδη συσκευασίας, τα </a:t>
            </a:r>
            <a:r>
              <a:rPr lang="el-GR" b="1" i="1" dirty="0"/>
              <a:t>χαλύβδινα δοχεία </a:t>
            </a:r>
            <a:r>
              <a:rPr lang="el-GR" dirty="0"/>
              <a:t>και τα </a:t>
            </a:r>
            <a:r>
              <a:rPr lang="el-GR" b="1" i="1" dirty="0"/>
              <a:t>εμπορευματοκιβώτια</a:t>
            </a:r>
            <a:r>
              <a:rPr lang="el-GR" dirty="0"/>
              <a:t>. Τα χαλύβδινα δοχεία </a:t>
            </a:r>
            <a:r>
              <a:rPr lang="el-GR" dirty="0" smtClean="0"/>
              <a:t>διακρίνονται </a:t>
            </a:r>
            <a:r>
              <a:rPr lang="el-GR" dirty="0"/>
              <a:t>σε χαλύβδινα δοχεία με κινητό κάλυμμα, που χρησιμοποιούνται κυρίως για τη μεταφορά στερεών και σε χαλύβδινα δοχεία με σταθερό κάλυμμα, που χρησιμοποιούνται κυρίως για τη </a:t>
            </a:r>
            <a:r>
              <a:rPr lang="el-GR" dirty="0" smtClean="0"/>
              <a:t>μεταφορά </a:t>
            </a:r>
            <a:r>
              <a:rPr lang="el-GR" dirty="0"/>
              <a:t>υγρών χημικών. </a:t>
            </a:r>
            <a:endParaRPr lang="en-US" dirty="0" smtClean="0"/>
          </a:p>
          <a:p>
            <a:pPr marL="0" indent="0">
              <a:buNone/>
            </a:pPr>
            <a:r>
              <a:rPr lang="el-GR" dirty="0" smtClean="0"/>
              <a:t>Η </a:t>
            </a:r>
            <a:r>
              <a:rPr lang="el-GR" dirty="0"/>
              <a:t>συσκευασία πρέπει να είναι ασφαλής, ώστε να αποτρέπεται η διαρροή του περιεχομένου των δοχείων, ανεξάρτητα από μεταβολές στη θερμοκρασία, στην πίεση και στην υγρασία. Τα δοχεία με υγρές επικίνδυνες ουσίες πρέπει να είναι γεμάτα τόσο, ώστε να μην </a:t>
            </a:r>
            <a:r>
              <a:rPr lang="el-GR" dirty="0" smtClean="0"/>
              <a:t>υπερπληρούνται </a:t>
            </a:r>
            <a:r>
              <a:rPr lang="el-GR" dirty="0"/>
              <a:t>με την αύξηση της θερμοκρασίας του περιβάλλοντος</a:t>
            </a:r>
            <a:r>
              <a:rPr lang="el-GR" dirty="0" smtClean="0"/>
              <a:t>.</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fontScale="92500" lnSpcReduction="2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b="1" dirty="0" smtClean="0">
                <a:solidFill>
                  <a:srgbClr val="FF0000"/>
                </a:solidFill>
              </a:rPr>
              <a:t>Η </a:t>
            </a:r>
            <a:r>
              <a:rPr lang="el-GR" b="1" dirty="0">
                <a:solidFill>
                  <a:srgbClr val="FF0000"/>
                </a:solidFill>
              </a:rPr>
              <a:t>συσκευασία των επικινδύνων ειδών πρέπει να πιστοποιείται ότι έχει υποστεί τον ανάλογο </a:t>
            </a:r>
            <a:r>
              <a:rPr lang="el-GR" b="1" dirty="0" smtClean="0">
                <a:solidFill>
                  <a:srgbClr val="FF0000"/>
                </a:solidFill>
              </a:rPr>
              <a:t>έλεγχο </a:t>
            </a:r>
            <a:r>
              <a:rPr lang="el-GR" b="1" dirty="0">
                <a:solidFill>
                  <a:srgbClr val="FF0000"/>
                </a:solidFill>
              </a:rPr>
              <a:t>σε σχέση με τις προδιαγραφές</a:t>
            </a:r>
            <a:r>
              <a:rPr lang="el-GR" dirty="0"/>
              <a:t>, με βάση τις οποίες σχεδιάσθηκε. Το υλικό κατασκευής των </a:t>
            </a:r>
            <a:r>
              <a:rPr lang="el-GR" dirty="0" smtClean="0"/>
              <a:t>δοχείων </a:t>
            </a:r>
            <a:r>
              <a:rPr lang="el-GR" dirty="0"/>
              <a:t>πρέπει να είναι στεγανό στην είσοδο της υγρασίας, υδατοστεγανό και ανθεκτικό στο σχίσιμο. Κάθε συσκευασία έχει έναν κωδικό αριθμό που καταδεικνύει το είδος της (βαρέλι, κουτί κ.λπ.), το υλικό κατασκευής της και ορισμένα άλλα στοιχεία σχετικά με το περιεχόμενό της. Τα επικίνδυνα είδη σημαίνονται κατάλληλα, ώστε να τα αναγνωρίζουν οι εμπλεκόμενοι στη μεταφορά τους και να </a:t>
            </a:r>
            <a:r>
              <a:rPr lang="el-GR" dirty="0" smtClean="0"/>
              <a:t>λαμβάνουν </a:t>
            </a:r>
            <a:r>
              <a:rPr lang="el-GR" dirty="0"/>
              <a:t>τα ανάλογα μέτρα. Η σήμανση αυτή αναφέρει την τεχνική ονομασία του επικίνδυνου φορτίου, έναν αριθμό που χορηγεί ο Ο.Η.Ε. στα επικίνδυνα φορτία και μία πινακίδα που έχει σχήμα ρόμβου και ανάλογα με την κλάση του φορτίου φέρει αντίστοιχο χρώμα, εικονίδιο και αριθμό κλάσεως. Τα στοιχεία αυτά προβλέπονται από το </a:t>
            </a:r>
            <a:r>
              <a:rPr lang="el-GR" b="1" dirty="0">
                <a:solidFill>
                  <a:srgbClr val="FF0000"/>
                </a:solidFill>
              </a:rPr>
              <a:t>Διεθνή Ναυτιλιακό Κώδικα Συσκευασμένων Επικινδύνων </a:t>
            </a:r>
            <a:r>
              <a:rPr lang="el-GR" b="1" dirty="0" smtClean="0">
                <a:solidFill>
                  <a:srgbClr val="FF0000"/>
                </a:solidFill>
              </a:rPr>
              <a:t>Φορτίων</a:t>
            </a:r>
            <a:r>
              <a:rPr lang="en-US" sz="800" b="1" dirty="0">
                <a:solidFill>
                  <a:srgbClr val="FF0000"/>
                </a:solidFill>
              </a:rPr>
              <a:t> </a:t>
            </a:r>
            <a:r>
              <a:rPr lang="el-GR" sz="800" dirty="0" smtClean="0"/>
              <a:t> </a:t>
            </a:r>
            <a:r>
              <a:rPr lang="el-GR" dirty="0"/>
              <a:t>(</a:t>
            </a:r>
            <a:r>
              <a:rPr lang="en-US" dirty="0">
                <a:solidFill>
                  <a:srgbClr val="FF0000"/>
                </a:solidFill>
              </a:rPr>
              <a:t>International Maritime Dangerous Goods </a:t>
            </a:r>
            <a:r>
              <a:rPr lang="en-US" dirty="0" smtClean="0">
                <a:solidFill>
                  <a:srgbClr val="FF0000"/>
                </a:solidFill>
              </a:rPr>
              <a:t>Code </a:t>
            </a:r>
            <a:r>
              <a:rPr lang="el-GR" dirty="0" smtClean="0">
                <a:solidFill>
                  <a:srgbClr val="FF0000"/>
                </a:solidFill>
              </a:rPr>
              <a:t>–</a:t>
            </a:r>
            <a:r>
              <a:rPr lang="en-US" dirty="0" smtClean="0">
                <a:solidFill>
                  <a:srgbClr val="FF0000"/>
                </a:solidFill>
              </a:rPr>
              <a:t> I</a:t>
            </a:r>
            <a:r>
              <a:rPr lang="el-GR" dirty="0">
                <a:solidFill>
                  <a:srgbClr val="FF0000"/>
                </a:solidFill>
              </a:rPr>
              <a:t>.</a:t>
            </a:r>
            <a:r>
              <a:rPr lang="en-US" dirty="0">
                <a:solidFill>
                  <a:srgbClr val="FF0000"/>
                </a:solidFill>
              </a:rPr>
              <a:t>M</a:t>
            </a:r>
            <a:r>
              <a:rPr lang="el-GR" dirty="0">
                <a:solidFill>
                  <a:srgbClr val="FF0000"/>
                </a:solidFill>
              </a:rPr>
              <a:t>.</a:t>
            </a:r>
            <a:r>
              <a:rPr lang="en-US" dirty="0">
                <a:solidFill>
                  <a:srgbClr val="FF0000"/>
                </a:solidFill>
              </a:rPr>
              <a:t>D</a:t>
            </a:r>
            <a:r>
              <a:rPr lang="el-GR" dirty="0">
                <a:solidFill>
                  <a:srgbClr val="FF0000"/>
                </a:solidFill>
              </a:rPr>
              <a:t>.</a:t>
            </a:r>
            <a:r>
              <a:rPr lang="en-US" dirty="0">
                <a:solidFill>
                  <a:srgbClr val="FF0000"/>
                </a:solidFill>
              </a:rPr>
              <a:t>G</a:t>
            </a:r>
            <a:r>
              <a:rPr lang="el-GR" dirty="0">
                <a:solidFill>
                  <a:srgbClr val="FF0000"/>
                </a:solidFill>
              </a:rPr>
              <a:t>.</a:t>
            </a:r>
            <a:r>
              <a:rPr lang="en-US" dirty="0">
                <a:solidFill>
                  <a:srgbClr val="FF0000"/>
                </a:solidFill>
              </a:rPr>
              <a:t>Code</a:t>
            </a:r>
            <a:r>
              <a:rPr lang="el-GR" dirty="0"/>
              <a:t>) που υιοθετήθηκε από </a:t>
            </a:r>
            <a:r>
              <a:rPr lang="el-GR" dirty="0" smtClean="0"/>
              <a:t>τον</a:t>
            </a:r>
            <a:r>
              <a:rPr lang="en-US" dirty="0"/>
              <a:t> </a:t>
            </a:r>
            <a:r>
              <a:rPr lang="en-US" dirty="0" smtClean="0"/>
              <a:t>I.M.O. </a:t>
            </a:r>
            <a:r>
              <a:rPr lang="el-GR" dirty="0" smtClean="0"/>
              <a:t>το </a:t>
            </a:r>
            <a:r>
              <a:rPr lang="el-GR" dirty="0"/>
              <a:t>1965 και τη </a:t>
            </a:r>
            <a:r>
              <a:rPr lang="el-GR" b="1" dirty="0">
                <a:solidFill>
                  <a:srgbClr val="FF0000"/>
                </a:solidFill>
              </a:rPr>
              <a:t>Διεθνή Σύμβαση για την Ανθρώπινη Ασφάλεια στη Θάλασσα </a:t>
            </a:r>
            <a:r>
              <a:rPr lang="el-GR" dirty="0"/>
              <a:t>(</a:t>
            </a:r>
            <a:r>
              <a:rPr lang="en-US" b="1" dirty="0">
                <a:solidFill>
                  <a:srgbClr val="FF0000"/>
                </a:solidFill>
              </a:rPr>
              <a:t>SOLAS</a:t>
            </a:r>
            <a:r>
              <a:rPr lang="el-GR" dirty="0"/>
              <a:t>).</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p:spPr>
        <p:txBody>
          <a:bodyPr>
            <a:normAutofit lnSpcReduction="1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sz="2400" dirty="0"/>
              <a:t>Σύμφωνα με τη </a:t>
            </a:r>
            <a:r>
              <a:rPr lang="en-US" sz="2400" dirty="0"/>
              <a:t>SOLAS</a:t>
            </a:r>
            <a:r>
              <a:rPr lang="el-GR" sz="2400" dirty="0"/>
              <a:t> τα συσκευασμένα επικίνδυνα φορτία διακρίνονται στις ακόλουθες 9 κλάσεις:</a:t>
            </a:r>
            <a:endParaRPr lang="en-US" sz="2400" dirty="0"/>
          </a:p>
          <a:p>
            <a:pPr marL="0" indent="0">
              <a:buNone/>
            </a:pPr>
            <a:r>
              <a:rPr lang="el-GR" sz="2400" b="1" i="1" dirty="0"/>
              <a:t>α) Κλάση 1 </a:t>
            </a:r>
            <a:r>
              <a:rPr lang="el-GR" sz="2400" b="1" i="1" dirty="0" smtClean="0"/>
              <a:t>εκρηκτικά</a:t>
            </a:r>
            <a:endParaRPr lang="en-US" sz="2400" b="1" i="1" dirty="0"/>
          </a:p>
          <a:p>
            <a:pPr marL="0" indent="0">
              <a:buNone/>
            </a:pPr>
            <a:r>
              <a:rPr lang="el-GR" sz="2400" b="1" i="1" dirty="0" smtClean="0"/>
              <a:t>β</a:t>
            </a:r>
            <a:r>
              <a:rPr lang="el-GR" sz="2400" b="1" i="1" dirty="0"/>
              <a:t>) Κλάση 2 </a:t>
            </a:r>
            <a:r>
              <a:rPr lang="el-GR" sz="2400" b="1" i="1" dirty="0" smtClean="0"/>
              <a:t>αέρια</a:t>
            </a:r>
            <a:endParaRPr lang="en-US" sz="2400" b="1" i="1" dirty="0"/>
          </a:p>
          <a:p>
            <a:pPr marL="0" indent="0">
              <a:buNone/>
            </a:pPr>
            <a:r>
              <a:rPr lang="el-GR" sz="2400" b="1" i="1" dirty="0" smtClean="0"/>
              <a:t>γ</a:t>
            </a:r>
            <a:r>
              <a:rPr lang="el-GR" sz="2400" b="1" i="1" dirty="0"/>
              <a:t>) Κλάση 3 εύφλεκτα </a:t>
            </a:r>
            <a:r>
              <a:rPr lang="el-GR" sz="2400" b="1" i="1" dirty="0" smtClean="0"/>
              <a:t>υγρά</a:t>
            </a:r>
            <a:endParaRPr lang="en-US" sz="2400" b="1" i="1" dirty="0" smtClean="0"/>
          </a:p>
          <a:p>
            <a:pPr marL="0" indent="0">
              <a:buNone/>
            </a:pPr>
            <a:r>
              <a:rPr lang="el-GR" sz="2400" b="1" i="1" dirty="0"/>
              <a:t>δ) Κλάση 4 εύφλεκτα </a:t>
            </a:r>
            <a:r>
              <a:rPr lang="el-GR" sz="2400" b="1" i="1" dirty="0" smtClean="0"/>
              <a:t>στερεά</a:t>
            </a:r>
            <a:endParaRPr lang="en-US" sz="2400" b="1" i="1" dirty="0" smtClean="0"/>
          </a:p>
          <a:p>
            <a:pPr marL="0" indent="0">
              <a:buNone/>
            </a:pPr>
            <a:r>
              <a:rPr lang="el-GR" sz="2400" b="1" i="1" dirty="0"/>
              <a:t>ε) Κλάση 5 </a:t>
            </a:r>
            <a:r>
              <a:rPr lang="el-GR" sz="2400" b="1" i="1" dirty="0" smtClean="0"/>
              <a:t>οξειδωτικές ουσίες</a:t>
            </a:r>
            <a:endParaRPr lang="en-US" sz="2400" b="1" i="1" dirty="0" smtClean="0"/>
          </a:p>
          <a:p>
            <a:pPr marL="0" indent="0">
              <a:buNone/>
            </a:pPr>
            <a:r>
              <a:rPr lang="el-GR" sz="2400" b="1" i="1" dirty="0" smtClean="0"/>
              <a:t>στ</a:t>
            </a:r>
            <a:r>
              <a:rPr lang="el-GR" sz="2400" b="1" i="1" dirty="0"/>
              <a:t>) Κλάση 6 δηλητηριώδεις και </a:t>
            </a:r>
            <a:r>
              <a:rPr lang="el-GR" sz="2400" b="1" i="1" dirty="0" smtClean="0"/>
              <a:t>μολυσματικές ουσίες</a:t>
            </a:r>
            <a:endParaRPr lang="en-US" sz="2400" b="1" i="1" dirty="0" smtClean="0"/>
          </a:p>
          <a:p>
            <a:pPr marL="0" indent="0">
              <a:buNone/>
            </a:pPr>
            <a:r>
              <a:rPr lang="el-GR" sz="2400" b="1" i="1" dirty="0"/>
              <a:t>ζ) Κλάση 7 ραδιενεργά </a:t>
            </a:r>
            <a:r>
              <a:rPr lang="el-GR" sz="2400" b="1" i="1" dirty="0" smtClean="0"/>
              <a:t>υλικά</a:t>
            </a:r>
            <a:endParaRPr lang="en-US" sz="2400" b="1" i="1" dirty="0"/>
          </a:p>
          <a:p>
            <a:pPr marL="0" indent="0">
              <a:buNone/>
            </a:pPr>
            <a:r>
              <a:rPr lang="el-GR" sz="2400" b="1" i="1" dirty="0" smtClean="0"/>
              <a:t>η</a:t>
            </a:r>
            <a:r>
              <a:rPr lang="el-GR" sz="2400" b="1" i="1" dirty="0"/>
              <a:t>) Κλάση 8 διαβρωτικές </a:t>
            </a:r>
            <a:r>
              <a:rPr lang="el-GR" sz="2400" b="1" i="1" dirty="0" smtClean="0"/>
              <a:t>ουσίες</a:t>
            </a:r>
            <a:endParaRPr lang="en-US" sz="2400" b="1" i="1" dirty="0"/>
          </a:p>
          <a:p>
            <a:pPr marL="0" indent="0">
              <a:buNone/>
            </a:pPr>
            <a:r>
              <a:rPr lang="el-GR" sz="2400" b="1" i="1" dirty="0" smtClean="0"/>
              <a:t>θ</a:t>
            </a:r>
            <a:r>
              <a:rPr lang="el-GR" sz="2400" b="1" i="1" dirty="0"/>
              <a:t>) Κλάση 9 διάφορες επικίνδυνες ουσίες</a:t>
            </a:r>
            <a:endParaRPr lang="en-US" sz="2400" b="1" i="1"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900468" cy="5417388"/>
          </a:xfrm>
        </p:spPr>
        <p:txBody>
          <a:bodyPr>
            <a:normAutofit fontScale="85000" lnSpcReduction="2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sz="2400" b="1" i="1" dirty="0" smtClean="0"/>
              <a:t>α</a:t>
            </a:r>
            <a:r>
              <a:rPr lang="el-GR" sz="2400" b="1" i="1" dirty="0"/>
              <a:t>) Κλάση 1 </a:t>
            </a:r>
            <a:r>
              <a:rPr lang="el-GR" sz="2400" b="1" i="1" dirty="0" smtClean="0"/>
              <a:t>εκρηκτικά</a:t>
            </a:r>
            <a:endParaRPr lang="el-GR" sz="2400" b="1" i="1" dirty="0" smtClean="0"/>
          </a:p>
          <a:p>
            <a:pPr marL="0" indent="0">
              <a:buNone/>
            </a:pPr>
            <a:r>
              <a:rPr lang="el-GR" sz="2400" dirty="0"/>
              <a:t>ονομάζεται μία υγρή ή στερεή ουσία που από μόνη της είναι ικανή, μέσω </a:t>
            </a:r>
            <a:r>
              <a:rPr lang="el-GR" sz="2400" dirty="0" smtClean="0"/>
              <a:t>χημικής </a:t>
            </a:r>
            <a:r>
              <a:rPr lang="el-GR" sz="2400" dirty="0"/>
              <a:t>αντιδράσεως, να παράγει αέριο σε τέτοια θερμοκρασία, πίεση και ταχύτητα, ώστε να προκαλέσει καταστροφές στον περιβάλλοντα χώρο.</a:t>
            </a:r>
            <a:endParaRPr lang="en-US" sz="2400" dirty="0"/>
          </a:p>
          <a:p>
            <a:pPr marL="0" indent="0">
              <a:buNone/>
            </a:pPr>
            <a:r>
              <a:rPr lang="el-GR" sz="2400" dirty="0"/>
              <a:t>Η κλάση 1 περιλαμβάνει πέντε υποκλάσεις:</a:t>
            </a:r>
            <a:endParaRPr lang="en-US" sz="2400" dirty="0"/>
          </a:p>
          <a:p>
            <a:pPr marL="457200" lvl="3" indent="-457200">
              <a:buFont typeface="+mj-lt"/>
              <a:buAutoNum type="arabicPeriod"/>
            </a:pPr>
            <a:r>
              <a:rPr lang="el-GR" sz="2400" dirty="0"/>
              <a:t>Υποκλάση 1, ουσίες και είδη που εγκυμονούν κίνδυνο μαζικής εκρήξεως.</a:t>
            </a:r>
            <a:endParaRPr lang="en-US" sz="2400" dirty="0"/>
          </a:p>
          <a:p>
            <a:pPr marL="457200" lvl="3" indent="-457200">
              <a:buFont typeface="+mj-lt"/>
              <a:buAutoNum type="arabicPeriod"/>
            </a:pPr>
            <a:r>
              <a:rPr lang="el-GR" sz="2400" dirty="0"/>
              <a:t>Υποκλάση 2, ουσίες και είδη που εγκυμονούν κίνδυνο εκτινάξεως.</a:t>
            </a:r>
            <a:endParaRPr lang="en-US" sz="2400" dirty="0"/>
          </a:p>
          <a:p>
            <a:pPr marL="457200" lvl="3" indent="-457200">
              <a:buFont typeface="+mj-lt"/>
              <a:buAutoNum type="arabicPeriod"/>
            </a:pPr>
            <a:r>
              <a:rPr lang="el-GR" sz="2400" dirty="0"/>
              <a:t>Υποκλάση 3, ουσίες και είδη που εγκυμονούν κίνδυνο πυρκαγιάς.</a:t>
            </a:r>
            <a:endParaRPr lang="en-US" sz="2400" dirty="0"/>
          </a:p>
          <a:p>
            <a:pPr marL="457200" lvl="3" indent="-457200">
              <a:buFont typeface="+mj-lt"/>
              <a:buAutoNum type="arabicPeriod"/>
            </a:pPr>
            <a:r>
              <a:rPr lang="el-GR" sz="2400" dirty="0"/>
              <a:t>Υποκλάση 4, ουσίες και είδη που δεν παρουσιάζουν σημαντικό </a:t>
            </a:r>
            <a:r>
              <a:rPr lang="el-GR" sz="2400" dirty="0" smtClean="0"/>
              <a:t>κίνδυνο.</a:t>
            </a:r>
            <a:endParaRPr lang="en-US" sz="2400" dirty="0"/>
          </a:p>
          <a:p>
            <a:pPr marL="457200" indent="-457200">
              <a:buFont typeface="+mj-lt"/>
              <a:buAutoNum type="arabicPeriod" startAt="5"/>
            </a:pPr>
            <a:r>
              <a:rPr lang="el-GR" sz="2400" dirty="0" smtClean="0"/>
              <a:t>Υποκλάση </a:t>
            </a:r>
            <a:r>
              <a:rPr lang="el-GR" sz="2400" dirty="0"/>
              <a:t>5, μη ευαίσθητες ουσίες, δηλαδή ουσίες που δεν ενεργοποιούνται.</a:t>
            </a:r>
            <a:endParaRPr lang="en-US" sz="2400" b="1" i="1"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49042" y="2942006"/>
            <a:ext cx="5515708" cy="1526478"/>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115464" cy="5417388"/>
          </a:xfrm>
        </p:spPr>
        <p:txBody>
          <a:bodyPr>
            <a:normAutofit fontScale="77500" lnSpcReduction="2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b="1" i="1" dirty="0" smtClean="0"/>
              <a:t>β</a:t>
            </a:r>
            <a:r>
              <a:rPr lang="el-GR" b="1" i="1" dirty="0"/>
              <a:t>) Κλάση 2 </a:t>
            </a:r>
            <a:r>
              <a:rPr lang="el-GR" b="1" i="1" dirty="0" smtClean="0"/>
              <a:t>αέρια</a:t>
            </a:r>
            <a:endParaRPr lang="el-GR" b="1" i="1" dirty="0" smtClean="0"/>
          </a:p>
          <a:p>
            <a:pPr marL="0" indent="0">
              <a:buNone/>
            </a:pPr>
            <a:r>
              <a:rPr lang="el-GR" dirty="0"/>
              <a:t>ονομάζεται η ουσία εκείνη που στη θερμοκρασία των </a:t>
            </a:r>
            <a:r>
              <a:rPr lang="el-GR" dirty="0" smtClean="0"/>
              <a:t>37,8°</a:t>
            </a:r>
            <a:r>
              <a:rPr lang="en-US" dirty="0" smtClean="0"/>
              <a:t>C </a:t>
            </a:r>
            <a:r>
              <a:rPr lang="el-GR" dirty="0"/>
              <a:t>η απόλυτη τάση ατμών της ξεπερνά τα 2,8 </a:t>
            </a:r>
            <a:r>
              <a:rPr lang="en-US" dirty="0"/>
              <a:t>Bar</a:t>
            </a:r>
            <a:r>
              <a:rPr lang="el-GR" dirty="0"/>
              <a:t>. </a:t>
            </a:r>
            <a:endParaRPr lang="el-GR" dirty="0" smtClean="0"/>
          </a:p>
          <a:p>
            <a:pPr marL="0" indent="0">
              <a:buNone/>
            </a:pPr>
            <a:r>
              <a:rPr lang="en-US" dirty="0" smtClean="0"/>
              <a:t>Η </a:t>
            </a:r>
            <a:r>
              <a:rPr lang="en-US" dirty="0"/>
              <a:t>κλάση α</a:t>
            </a:r>
            <a:r>
              <a:rPr lang="en-US" dirty="0" err="1"/>
              <a:t>υτή</a:t>
            </a:r>
            <a:r>
              <a:rPr lang="en-US" dirty="0"/>
              <a:t> π</a:t>
            </a:r>
            <a:r>
              <a:rPr lang="en-US" dirty="0" err="1"/>
              <a:t>εριλ</a:t>
            </a:r>
            <a:r>
              <a:rPr lang="en-US" dirty="0"/>
              <a:t>αμβάνει:</a:t>
            </a:r>
            <a:endParaRPr lang="en-US" dirty="0"/>
          </a:p>
          <a:p>
            <a:pPr marL="514350" lvl="0" indent="-514350">
              <a:buFont typeface="+mj-lt"/>
              <a:buAutoNum type="arabicPeriod"/>
            </a:pPr>
            <a:r>
              <a:rPr lang="el-GR" dirty="0"/>
              <a:t>Μόνιμα αέρια που βρίσκονται υπό πίεση (αέρια που στις θερμοκρασίες περιβάλλοντος δεν υγροποιούνται).</a:t>
            </a:r>
            <a:endParaRPr lang="en-US" dirty="0"/>
          </a:p>
          <a:p>
            <a:pPr marL="514350" lvl="0" indent="-514350">
              <a:buFont typeface="+mj-lt"/>
              <a:buAutoNum type="arabicPeriod"/>
            </a:pPr>
            <a:r>
              <a:rPr lang="en-US" dirty="0"/>
              <a:t>Υγροποιημένα αέρια.</a:t>
            </a:r>
            <a:endParaRPr lang="en-US" dirty="0"/>
          </a:p>
          <a:p>
            <a:pPr marL="514350" lvl="0" indent="-514350">
              <a:buFont typeface="+mj-lt"/>
              <a:buAutoNum type="arabicPeriod"/>
            </a:pPr>
            <a:r>
              <a:rPr lang="en-US" dirty="0"/>
              <a:t>Διαλυμένα αέρια υπό πίεση.</a:t>
            </a:r>
            <a:endParaRPr lang="en-US" dirty="0"/>
          </a:p>
          <a:p>
            <a:pPr marL="0" indent="0">
              <a:buNone/>
            </a:pPr>
            <a:r>
              <a:rPr lang="el-GR" dirty="0"/>
              <a:t>Η κλάση αυτή περιλαμβάνει τις ακόλουθες τρεις υποκλάσεις:</a:t>
            </a:r>
            <a:endParaRPr lang="en-US" dirty="0"/>
          </a:p>
          <a:p>
            <a:pPr lvl="1">
              <a:buFont typeface="Wingdings" panose="05000000000000000000" pitchFamily="2" charset="2"/>
              <a:buChar char="Ø"/>
            </a:pPr>
            <a:r>
              <a:rPr lang="en-US" sz="2800" dirty="0"/>
              <a:t>Υπ</a:t>
            </a:r>
            <a:r>
              <a:rPr lang="en-US" sz="2800" dirty="0" err="1"/>
              <a:t>οκλάση</a:t>
            </a:r>
            <a:r>
              <a:rPr lang="en-US" sz="2800" dirty="0"/>
              <a:t> 1 </a:t>
            </a:r>
            <a:r>
              <a:rPr lang="en-US" sz="2800" dirty="0" err="1"/>
              <a:t>εύφλεκτ</a:t>
            </a:r>
            <a:r>
              <a:rPr lang="en-US" sz="2800" dirty="0"/>
              <a:t>α αέρια.</a:t>
            </a:r>
            <a:endParaRPr lang="en-US" sz="2800" dirty="0"/>
          </a:p>
          <a:p>
            <a:pPr lvl="1">
              <a:buFont typeface="Wingdings" panose="05000000000000000000" pitchFamily="2" charset="2"/>
              <a:buChar char="Ø"/>
            </a:pPr>
            <a:r>
              <a:rPr lang="en-US" sz="2800" dirty="0"/>
              <a:t>Υπ</a:t>
            </a:r>
            <a:r>
              <a:rPr lang="en-US" sz="2800" dirty="0" err="1"/>
              <a:t>οκλάση</a:t>
            </a:r>
            <a:r>
              <a:rPr lang="en-US" sz="2800" dirty="0"/>
              <a:t> 2 </a:t>
            </a:r>
            <a:r>
              <a:rPr lang="en-US" sz="2800" dirty="0" err="1"/>
              <a:t>άφλεκτ</a:t>
            </a:r>
            <a:r>
              <a:rPr lang="en-US" sz="2800" dirty="0"/>
              <a:t>α αέρια.</a:t>
            </a:r>
            <a:endParaRPr lang="en-US" sz="2800" dirty="0"/>
          </a:p>
          <a:p>
            <a:pPr lvl="1">
              <a:buFont typeface="Wingdings" panose="05000000000000000000" pitchFamily="2" charset="2"/>
              <a:buChar char="Ø"/>
            </a:pPr>
            <a:r>
              <a:rPr lang="en-US" sz="2800" dirty="0"/>
              <a:t>Υπ</a:t>
            </a:r>
            <a:r>
              <a:rPr lang="en-US" sz="2800" dirty="0" err="1"/>
              <a:t>οκλάση</a:t>
            </a:r>
            <a:r>
              <a:rPr lang="en-US" sz="2800" dirty="0"/>
              <a:t> 3 </a:t>
            </a:r>
            <a:r>
              <a:rPr lang="en-US" sz="2800" dirty="0" err="1" smtClean="0"/>
              <a:t>δηλητηριώδη</a:t>
            </a:r>
            <a:r>
              <a:rPr lang="el-GR" sz="2800" dirty="0" smtClean="0"/>
              <a:t> </a:t>
            </a:r>
            <a:r>
              <a:rPr lang="en-US" sz="2800" dirty="0" smtClean="0"/>
              <a:t>-</a:t>
            </a:r>
            <a:r>
              <a:rPr lang="el-GR" sz="2800" dirty="0" smtClean="0"/>
              <a:t> </a:t>
            </a:r>
            <a:r>
              <a:rPr lang="en-US" sz="2800" dirty="0" err="1" smtClean="0"/>
              <a:t>τοξικά</a:t>
            </a:r>
            <a:r>
              <a:rPr lang="en-US" sz="2800" dirty="0" smtClean="0"/>
              <a:t> </a:t>
            </a:r>
            <a:r>
              <a:rPr lang="en-US" sz="2800" dirty="0"/>
              <a:t>α</a:t>
            </a:r>
            <a:r>
              <a:rPr lang="en-US" sz="2800" dirty="0" err="1"/>
              <a:t>έρι</a:t>
            </a:r>
            <a:r>
              <a:rPr lang="en-US" sz="2800" dirty="0"/>
              <a:t>α.</a:t>
            </a:r>
            <a:endParaRPr lang="en-US" sz="2800" dirty="0"/>
          </a:p>
          <a:p>
            <a:pPr marL="0" indent="0">
              <a:buNone/>
            </a:pPr>
            <a:endParaRPr lang="en-US" sz="2400" b="1" i="1" dirty="0"/>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40422" y="2793350"/>
            <a:ext cx="4580952" cy="159047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4986067" cy="5417388"/>
          </a:xfrm>
        </p:spPr>
        <p:txBody>
          <a:bodyPr>
            <a:normAutofit/>
          </a:bodyPr>
          <a:lstStyle/>
          <a:p>
            <a:pPr marL="914400" lvl="1" indent="-457200" algn="ctr">
              <a:buFont typeface="+mj-lt"/>
              <a:buAutoNum type="arabicPeriod" startAt="10"/>
            </a:pPr>
            <a:r>
              <a:rPr lang="en-US" sz="2000" b="1" u="sng" dirty="0"/>
              <a:t>Κίνδυνοι από επ</a:t>
            </a:r>
            <a:r>
              <a:rPr lang="en-US" sz="2000" b="1" u="sng" dirty="0" err="1"/>
              <a:t>ικίνδυνες</a:t>
            </a:r>
            <a:r>
              <a:rPr lang="en-US" sz="2000" b="1" u="sng" dirty="0"/>
              <a:t> </a:t>
            </a:r>
            <a:r>
              <a:rPr lang="en-US" sz="2000" b="1" u="sng" dirty="0" smtClean="0"/>
              <a:t>ουσίες</a:t>
            </a:r>
            <a:endParaRPr lang="en-US" sz="2000" b="1" u="sng" dirty="0"/>
          </a:p>
          <a:p>
            <a:pPr marL="914400" lvl="2" indent="0" algn="ctr">
              <a:buNone/>
            </a:pPr>
            <a:r>
              <a:rPr lang="en-US" b="1" u="sng" dirty="0"/>
              <a:t>Συσκευασμένα επικίνδυνα </a:t>
            </a:r>
            <a:r>
              <a:rPr lang="en-US" b="1" u="sng" dirty="0" smtClean="0"/>
              <a:t>φορτία</a:t>
            </a:r>
            <a:endParaRPr lang="en-US" b="1" u="sng" dirty="0"/>
          </a:p>
          <a:p>
            <a:pPr marL="0" indent="0">
              <a:buNone/>
            </a:pPr>
            <a:r>
              <a:rPr lang="el-GR" sz="2200" b="1" i="1" dirty="0" smtClean="0"/>
              <a:t>γ</a:t>
            </a:r>
            <a:r>
              <a:rPr lang="el-GR" sz="2200" b="1" i="1" dirty="0"/>
              <a:t>) </a:t>
            </a:r>
            <a:r>
              <a:rPr lang="el-GR" sz="2200" b="1" i="1" dirty="0" smtClean="0"/>
              <a:t>Κλάση </a:t>
            </a:r>
            <a:r>
              <a:rPr lang="el-GR" sz="2200" b="1" i="1" dirty="0"/>
              <a:t>3 εύφλεκτα </a:t>
            </a:r>
            <a:r>
              <a:rPr lang="el-GR" sz="2200" b="1" i="1" dirty="0" smtClean="0"/>
              <a:t>υγρά</a:t>
            </a:r>
            <a:endParaRPr lang="en-US" sz="2200" b="1" i="1" dirty="0" smtClean="0"/>
          </a:p>
          <a:p>
            <a:pPr marL="0" indent="0">
              <a:buNone/>
            </a:pPr>
            <a:r>
              <a:rPr lang="el-GR" sz="2200" dirty="0" smtClean="0"/>
              <a:t>είναι </a:t>
            </a:r>
            <a:r>
              <a:rPr lang="el-GR" sz="2200" dirty="0"/>
              <a:t>υγρές ουσίες ή μείγματα υγρών ουσιών ή υγρές ουσίες που </a:t>
            </a:r>
            <a:r>
              <a:rPr lang="el-GR" sz="2200" dirty="0" smtClean="0"/>
              <a:t>περιέχουν</a:t>
            </a:r>
            <a:r>
              <a:rPr lang="en-US" sz="2200" dirty="0" smtClean="0"/>
              <a:t> </a:t>
            </a:r>
            <a:r>
              <a:rPr lang="el-GR" sz="2200" dirty="0"/>
              <a:t>στερεές ουσίες, διαλυμένες ή σε αιώρηση, οι οποίες έχουν σημείο αναφλέξεως ίσο ή μικρότερο των </a:t>
            </a:r>
            <a:r>
              <a:rPr lang="el-GR" sz="2200" dirty="0" smtClean="0"/>
              <a:t>6</a:t>
            </a:r>
            <a:r>
              <a:rPr lang="en-US" sz="2200" dirty="0" smtClean="0"/>
              <a:t>1°C</a:t>
            </a:r>
            <a:r>
              <a:rPr lang="el-GR" sz="2200" dirty="0"/>
              <a:t>. </a:t>
            </a:r>
            <a:r>
              <a:rPr lang="en-US" sz="2200" dirty="0"/>
              <a:t>Περιλαμβάνει τις ακόλουθες τρεις υποκλάσεις:</a:t>
            </a:r>
            <a:endParaRPr lang="en-US" sz="2200" dirty="0"/>
          </a:p>
          <a:p>
            <a:pPr marL="274320" lvl="1" indent="-457200">
              <a:buFont typeface="+mj-lt"/>
              <a:buAutoNum type="arabicPeriod"/>
            </a:pPr>
            <a:r>
              <a:rPr lang="el-GR" sz="2200" dirty="0"/>
              <a:t>Υποκλάση 1 υγρά με σημείο αναφλέξεως κάτω των –</a:t>
            </a:r>
            <a:r>
              <a:rPr lang="el-GR" sz="2200" dirty="0" smtClean="0"/>
              <a:t>1</a:t>
            </a:r>
            <a:r>
              <a:rPr lang="en-US" sz="2200" dirty="0" smtClean="0"/>
              <a:t>8°C</a:t>
            </a:r>
            <a:r>
              <a:rPr lang="el-GR" sz="2200" dirty="0"/>
              <a:t>.</a:t>
            </a:r>
            <a:endParaRPr lang="en-US" sz="2200" dirty="0"/>
          </a:p>
          <a:p>
            <a:pPr marL="274320" lvl="1" indent="-457200">
              <a:buFont typeface="+mj-lt"/>
              <a:buAutoNum type="arabicPeriod"/>
            </a:pPr>
            <a:r>
              <a:rPr lang="el-GR" sz="2200" dirty="0"/>
              <a:t>Υποκλάση 2 υγρά με σημείο αναφλέξεως </a:t>
            </a:r>
            <a:r>
              <a:rPr lang="el-GR" sz="2200" dirty="0" smtClean="0"/>
              <a:t>μεταξύ </a:t>
            </a:r>
            <a:r>
              <a:rPr lang="el-GR" sz="2200" dirty="0"/>
              <a:t>των –18 και </a:t>
            </a:r>
            <a:r>
              <a:rPr lang="el-GR" sz="2200" dirty="0" smtClean="0"/>
              <a:t>2</a:t>
            </a:r>
            <a:r>
              <a:rPr lang="en-US" sz="2200" dirty="0" smtClean="0"/>
              <a:t>3°C</a:t>
            </a:r>
            <a:r>
              <a:rPr lang="el-GR" sz="2200" dirty="0"/>
              <a:t>.</a:t>
            </a:r>
            <a:endParaRPr lang="en-US" sz="2200" dirty="0"/>
          </a:p>
          <a:p>
            <a:pPr marL="274320" lvl="1" indent="-457200">
              <a:buFont typeface="+mj-lt"/>
              <a:buAutoNum type="arabicPeriod"/>
            </a:pPr>
            <a:r>
              <a:rPr lang="en-US" sz="2200" dirty="0"/>
              <a:t>Y</a:t>
            </a:r>
            <a:r>
              <a:rPr lang="el-GR" sz="2200" dirty="0" err="1"/>
              <a:t>ποκλάση</a:t>
            </a:r>
            <a:r>
              <a:rPr lang="el-GR" sz="2200" dirty="0"/>
              <a:t> 3 υγρά με σημείο αναφλέξεως </a:t>
            </a:r>
            <a:r>
              <a:rPr lang="el-GR" sz="2200" dirty="0" smtClean="0"/>
              <a:t>μεταξύ </a:t>
            </a:r>
            <a:r>
              <a:rPr lang="el-GR" sz="2200" dirty="0"/>
              <a:t>23 και </a:t>
            </a:r>
            <a:r>
              <a:rPr lang="el-GR" sz="2200" dirty="0" smtClean="0"/>
              <a:t>6</a:t>
            </a:r>
            <a:r>
              <a:rPr lang="en-US" sz="2200" dirty="0" smtClean="0"/>
              <a:t>1°C</a:t>
            </a:r>
            <a:r>
              <a:rPr lang="el-GR" sz="2200" dirty="0"/>
              <a:t>.</a:t>
            </a:r>
            <a:endParaRPr lang="en-US" sz="2200" dirty="0"/>
          </a:p>
          <a:p>
            <a:pPr marL="0" indent="0">
              <a:buNone/>
            </a:pPr>
            <a:endParaRPr lang="en-US" sz="2400" b="1" i="1" dirty="0" smtClean="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2376" y="2303433"/>
            <a:ext cx="3208666" cy="320866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184476" cy="5417388"/>
          </a:xfrm>
        </p:spPr>
        <p:txBody>
          <a:bodyPr>
            <a:normAutofit fontScale="70000" lnSpcReduction="2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sz="2600" b="1" i="1" dirty="0" smtClean="0"/>
              <a:t>δ</a:t>
            </a:r>
            <a:r>
              <a:rPr lang="el-GR" sz="2600" b="1" i="1" dirty="0"/>
              <a:t>) Κλάση 4 εύφλεκτα </a:t>
            </a:r>
            <a:r>
              <a:rPr lang="el-GR" sz="2600" b="1" i="1" dirty="0" smtClean="0"/>
              <a:t>στερεά</a:t>
            </a:r>
            <a:endParaRPr lang="en-US" sz="2600" b="1" i="1" dirty="0" smtClean="0"/>
          </a:p>
          <a:p>
            <a:pPr marL="0" indent="0">
              <a:buNone/>
            </a:pPr>
            <a:r>
              <a:rPr lang="el-GR" sz="2600" dirty="0"/>
              <a:t>αποτελούν στερεές </a:t>
            </a:r>
            <a:r>
              <a:rPr lang="el-GR" sz="2600" dirty="0" smtClean="0"/>
              <a:t>ουσίες </a:t>
            </a:r>
            <a:r>
              <a:rPr lang="el-GR" sz="2600" dirty="0"/>
              <a:t>που έχουν την ιδιότητα της εύκολης αναφλέξεως από εξωτερική αιτία (σπινθήρας, φλόγα, τριβή). </a:t>
            </a:r>
            <a:endParaRPr lang="en-US" sz="2600" dirty="0" smtClean="0"/>
          </a:p>
          <a:p>
            <a:pPr marL="0" indent="0">
              <a:buNone/>
            </a:pPr>
            <a:r>
              <a:rPr lang="en-US" sz="2600" dirty="0" smtClean="0"/>
              <a:t>Περιλαμβ</a:t>
            </a:r>
            <a:r>
              <a:rPr lang="en-US" sz="2600" dirty="0" err="1" smtClean="0"/>
              <a:t>άνει</a:t>
            </a:r>
            <a:r>
              <a:rPr lang="en-US" sz="2600" dirty="0" smtClean="0"/>
              <a:t> </a:t>
            </a:r>
            <a:r>
              <a:rPr lang="en-US" sz="2600" dirty="0"/>
              <a:t>τις α</a:t>
            </a:r>
            <a:r>
              <a:rPr lang="en-US" sz="2600" dirty="0" err="1"/>
              <a:t>κόλουθες</a:t>
            </a:r>
            <a:r>
              <a:rPr lang="en-US" sz="2600" dirty="0"/>
              <a:t> τρεις υπ</a:t>
            </a:r>
            <a:r>
              <a:rPr lang="en-US" sz="2600" dirty="0" err="1"/>
              <a:t>οκλάσεις</a:t>
            </a:r>
            <a:r>
              <a:rPr lang="en-US" sz="2600" dirty="0"/>
              <a:t>:</a:t>
            </a:r>
            <a:endParaRPr lang="en-US" sz="2600" dirty="0"/>
          </a:p>
          <a:p>
            <a:pPr marL="274320" lvl="0" indent="-274320">
              <a:buFont typeface="+mj-lt"/>
              <a:buAutoNum type="arabicPeriod"/>
            </a:pPr>
            <a:r>
              <a:rPr lang="el-GR" sz="2600" dirty="0"/>
              <a:t>Υποκλάση 1, ουσίες που αναφλέγονται </a:t>
            </a:r>
            <a:r>
              <a:rPr lang="el-GR" sz="2600" dirty="0" smtClean="0"/>
              <a:t>ευχερώς </a:t>
            </a:r>
            <a:r>
              <a:rPr lang="el-GR" sz="2600" dirty="0"/>
              <a:t>από εξωτερική αιτία. Στην υποκλάση αυτή συμπεριλαμβάνονται και στερεές ουσίες με την </a:t>
            </a:r>
            <a:r>
              <a:rPr lang="el-GR" sz="2600" dirty="0" smtClean="0"/>
              <a:t>ιδιότητα </a:t>
            </a:r>
            <a:r>
              <a:rPr lang="el-GR" sz="2600" dirty="0"/>
              <a:t>της αυτοαντιδράσεως. Ως τέτοια εννοείται η ισχυρή εξώθερμη αποσύνθεση που προκαλείται από εξαιρετικά υψηλές θερμοκρασίες κατά τη μεταφορά ή από προσμείξεις που οι ίδιες περιέχουν.</a:t>
            </a:r>
            <a:endParaRPr lang="en-US" sz="2600" dirty="0"/>
          </a:p>
          <a:p>
            <a:pPr marL="274320" lvl="0" indent="-274320">
              <a:buFont typeface="+mj-lt"/>
              <a:buAutoNum type="arabicPeriod"/>
            </a:pPr>
            <a:r>
              <a:rPr lang="el-GR" sz="2600" dirty="0"/>
              <a:t>Υποκλάση 2, ουσίες που υπόκεινται σε </a:t>
            </a:r>
            <a:r>
              <a:rPr lang="el-GR" sz="2600" dirty="0" smtClean="0"/>
              <a:t>αυτανάφλεξη</a:t>
            </a:r>
            <a:r>
              <a:rPr lang="el-GR" sz="2600" dirty="0"/>
              <a:t>.</a:t>
            </a:r>
            <a:endParaRPr lang="en-US" sz="2600" dirty="0"/>
          </a:p>
          <a:p>
            <a:pPr marL="274320" lvl="0" indent="-274320">
              <a:buFont typeface="+mj-lt"/>
              <a:buAutoNum type="arabicPeriod"/>
            </a:pPr>
            <a:r>
              <a:rPr lang="el-GR" sz="2600" dirty="0"/>
              <a:t>Υποκλάση 3, ουσίες που εκλύουν εύφλεκτα αέρια όταν υγρανθούν, δηλαδή στερεές ή υγρές </a:t>
            </a:r>
            <a:r>
              <a:rPr lang="el-GR" sz="2600" dirty="0" smtClean="0"/>
              <a:t>ουσίες </a:t>
            </a:r>
            <a:r>
              <a:rPr lang="el-GR" sz="2600" dirty="0"/>
              <a:t>που έχουν την ιδιότητα όταν έλθουν σε επαφή με το νερό, να εκλύουν εύφλεκτα αέρια που σε </a:t>
            </a:r>
            <a:r>
              <a:rPr lang="el-GR" sz="2600" dirty="0" smtClean="0"/>
              <a:t>ορισμένες </a:t>
            </a:r>
            <a:r>
              <a:rPr lang="el-GR" sz="2600" dirty="0"/>
              <a:t>περιπτώσεις αυταναφλέγονται.</a:t>
            </a:r>
            <a:endParaRPr lang="en-US" sz="26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7668" y="2984741"/>
            <a:ext cx="5339031" cy="1651688"/>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5" y="1199072"/>
            <a:ext cx="6283894" cy="5417388"/>
          </a:xfrm>
        </p:spPr>
        <p:txBody>
          <a:bodyPr>
            <a:normAutofit fontScale="92500" lnSpcReduction="1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Συσκευασμένα επικίνδυνα </a:t>
            </a:r>
            <a:r>
              <a:rPr lang="en-US" sz="2600" b="1" u="sng" dirty="0" smtClean="0"/>
              <a:t>φορτία</a:t>
            </a:r>
            <a:endParaRPr lang="en-US" sz="2600" b="1" u="sng" dirty="0"/>
          </a:p>
          <a:p>
            <a:pPr marL="0" indent="0">
              <a:buNone/>
            </a:pPr>
            <a:r>
              <a:rPr lang="el-GR" sz="2400" b="1" i="1" dirty="0" smtClean="0"/>
              <a:t>ε</a:t>
            </a:r>
            <a:r>
              <a:rPr lang="el-GR" sz="2400" b="1" i="1" dirty="0"/>
              <a:t>) Κλάση 5 </a:t>
            </a:r>
            <a:r>
              <a:rPr lang="el-GR" sz="2400" b="1" i="1" dirty="0" smtClean="0"/>
              <a:t>οξειδωτικές ουσίες</a:t>
            </a:r>
            <a:endParaRPr lang="en-US" sz="2400" b="1" i="1" dirty="0" smtClean="0"/>
          </a:p>
          <a:p>
            <a:pPr marL="0" indent="0">
              <a:buNone/>
            </a:pPr>
            <a:r>
              <a:rPr lang="el-GR" sz="2400" dirty="0"/>
              <a:t>είναι οι ουσίες που αν και οι ίδιες δεν είναι καύσιμες, μπορούν να ενισχύσουν τον κίνδυνο ή τη σφοδρότητα της πυρκαγιάς άλλων υλικών, μέσω της παραγωγής οξυγόνου. </a:t>
            </a:r>
            <a:endParaRPr lang="en-US" sz="2400" dirty="0" smtClean="0"/>
          </a:p>
          <a:p>
            <a:pPr marL="0" indent="0">
              <a:buNone/>
            </a:pPr>
            <a:r>
              <a:rPr lang="el-GR" sz="2400" dirty="0" smtClean="0"/>
              <a:t>Στην κλάση </a:t>
            </a:r>
            <a:r>
              <a:rPr lang="el-GR" sz="2400" dirty="0"/>
              <a:t>αυτή ανήκουν και τα οργανικά υπεροξείδια που είναι θερμικά ασταθείς ενώσεις και έχουν τις εξής ιδιότητες:</a:t>
            </a:r>
            <a:endParaRPr lang="en-US" sz="2400" dirty="0"/>
          </a:p>
          <a:p>
            <a:pPr marL="182880" lvl="0" indent="-274320">
              <a:buFont typeface="+mj-lt"/>
              <a:buAutoNum type="arabicPeriod"/>
            </a:pPr>
            <a:r>
              <a:rPr lang="en-US" sz="2400" dirty="0"/>
              <a:t>Υφίστανται εκρηκτική αποσύνθεση.</a:t>
            </a:r>
            <a:endParaRPr lang="en-US" sz="2400" dirty="0"/>
          </a:p>
          <a:p>
            <a:pPr marL="182880" lvl="0" indent="-274320">
              <a:buFont typeface="+mj-lt"/>
              <a:buAutoNum type="arabicPeriod"/>
            </a:pPr>
            <a:r>
              <a:rPr lang="en-US" sz="2400" dirty="0"/>
              <a:t>Κα</a:t>
            </a:r>
            <a:r>
              <a:rPr lang="en-US" sz="2400" dirty="0" err="1"/>
              <a:t>ίγοντ</a:t>
            </a:r>
            <a:r>
              <a:rPr lang="en-US" sz="2400" dirty="0"/>
              <a:t>αι ταχέως.</a:t>
            </a:r>
            <a:endParaRPr lang="en-US" sz="2400" dirty="0"/>
          </a:p>
          <a:p>
            <a:pPr marL="182880" lvl="0" indent="-274320">
              <a:buFont typeface="+mj-lt"/>
              <a:buAutoNum type="arabicPeriod"/>
            </a:pPr>
            <a:r>
              <a:rPr lang="el-GR" sz="2400" dirty="0"/>
              <a:t>Είναι ευαίσθητα σε κρούση ή τριβή.</a:t>
            </a:r>
            <a:endParaRPr lang="en-US" sz="2400" dirty="0"/>
          </a:p>
          <a:p>
            <a:pPr marL="182880" lvl="0" indent="-274320">
              <a:buFont typeface="+mj-lt"/>
              <a:buAutoNum type="arabicPeriod"/>
            </a:pPr>
            <a:r>
              <a:rPr lang="el-GR" sz="2400" dirty="0"/>
              <a:t>Αντιδρούν βίαια με άλλες ουσίες.</a:t>
            </a:r>
            <a:endParaRPr lang="en-US" sz="2400" dirty="0"/>
          </a:p>
          <a:p>
            <a:pPr marL="182880" indent="-274320">
              <a:buFont typeface="+mj-lt"/>
              <a:buAutoNum type="arabicPeriod"/>
            </a:pPr>
            <a:r>
              <a:rPr lang="en-US" sz="2400" dirty="0"/>
              <a:t>Προκαλούν βλάβες στα μάτια.</a:t>
            </a:r>
            <a:endParaRPr lang="en-US" sz="2400" b="1" i="1" dirty="0" smtClean="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56754" y="2543354"/>
            <a:ext cx="2143125" cy="21336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9275" y="2562202"/>
            <a:ext cx="2095905" cy="20959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Content Placeholder 3" descr="RENA 2025-10-12 113004"/>
          <p:cNvPicPr>
            <a:picLocks noChangeAspect="1"/>
          </p:cNvPicPr>
          <p:nvPr>
            <p:ph idx="1"/>
          </p:nvPr>
        </p:nvPicPr>
        <p:blipFill>
          <a:blip r:embed="rId1"/>
          <a:stretch>
            <a:fillRect/>
          </a:stretch>
        </p:blipFill>
        <p:spPr>
          <a:xfrm>
            <a:off x="837565" y="259715"/>
            <a:ext cx="10516235" cy="646493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4876261" cy="5417388"/>
          </a:xfrm>
        </p:spPr>
        <p:txBody>
          <a:bodyPr>
            <a:normAutofit/>
          </a:bodyPr>
          <a:lstStyle/>
          <a:p>
            <a:pPr marL="914400" lvl="1" indent="-457200" algn="ctr">
              <a:buFont typeface="+mj-lt"/>
              <a:buAutoNum type="arabicPeriod" startAt="10"/>
            </a:pPr>
            <a:r>
              <a:rPr lang="en-US" sz="1800" b="1" u="sng" dirty="0"/>
              <a:t>Κίνδυνοι από επ</a:t>
            </a:r>
            <a:r>
              <a:rPr lang="en-US" sz="1800" b="1" u="sng" dirty="0" err="1"/>
              <a:t>ικίνδυνες</a:t>
            </a:r>
            <a:r>
              <a:rPr lang="en-US" sz="1800" b="1" u="sng" dirty="0"/>
              <a:t> </a:t>
            </a:r>
            <a:r>
              <a:rPr lang="en-US" sz="1800" b="1" u="sng" dirty="0" smtClean="0"/>
              <a:t>ουσίες</a:t>
            </a:r>
            <a:endParaRPr lang="en-US" sz="1800" b="1" u="sng" dirty="0"/>
          </a:p>
          <a:p>
            <a:pPr marL="914400" lvl="2" indent="0" algn="ctr">
              <a:buNone/>
            </a:pPr>
            <a:r>
              <a:rPr lang="en-US" sz="1800" b="1" u="sng" dirty="0"/>
              <a:t>Συσκευασμένα επικίνδυνα </a:t>
            </a:r>
            <a:r>
              <a:rPr lang="en-US" sz="1800" b="1" u="sng" dirty="0" smtClean="0"/>
              <a:t>φορτία</a:t>
            </a:r>
            <a:endParaRPr lang="en-US" sz="1800" b="1" u="sng" dirty="0"/>
          </a:p>
          <a:p>
            <a:pPr marL="0" indent="0">
              <a:buNone/>
            </a:pPr>
            <a:r>
              <a:rPr lang="el-GR" sz="2400" b="1" i="1" dirty="0" smtClean="0"/>
              <a:t>στ</a:t>
            </a:r>
            <a:r>
              <a:rPr lang="el-GR" sz="2400" b="1" i="1" dirty="0"/>
              <a:t>) Κλάση 6 δηλητηριώδεις και </a:t>
            </a:r>
            <a:r>
              <a:rPr lang="el-GR" sz="2400" b="1" i="1" dirty="0" smtClean="0"/>
              <a:t>μολυσματικές ουσίες</a:t>
            </a:r>
            <a:endParaRPr lang="en-US" sz="2400" b="1" i="1" dirty="0" smtClean="0"/>
          </a:p>
          <a:p>
            <a:pPr marL="0" indent="0">
              <a:buNone/>
            </a:pPr>
            <a:r>
              <a:rPr lang="el-GR" sz="2400" dirty="0"/>
              <a:t>ονομάζονται οι ουσίες που προκαλούν θάνατο ή σοβαρή βλάβη στην υγεία του ανθρώπου, σε περίπτωση καταπόσεως, εισπνοής ή επαφής με το δέρμα.</a:t>
            </a:r>
            <a:endParaRPr lang="en-US" sz="2400" dirty="0"/>
          </a:p>
          <a:p>
            <a:pPr marL="0" indent="0">
              <a:buNone/>
            </a:pPr>
            <a:r>
              <a:rPr lang="el-GR" sz="2400" b="1" i="1" dirty="0"/>
              <a:t>Μολυσματικές </a:t>
            </a:r>
            <a:r>
              <a:rPr lang="el-GR" sz="2400" dirty="0"/>
              <a:t>ονομάζονται οι ουσίες που </a:t>
            </a:r>
            <a:r>
              <a:rPr lang="el-GR" sz="2400" dirty="0" smtClean="0"/>
              <a:t>περιέχουν </a:t>
            </a:r>
            <a:r>
              <a:rPr lang="el-GR" sz="2400" dirty="0"/>
              <a:t>μικροοργανισμούς ή τις τοξίνες τους και που προκαλούν ασθένειες σε ζώα ή ανθρώπους.</a:t>
            </a:r>
            <a:endParaRPr lang="en-US" sz="2400" dirty="0"/>
          </a:p>
          <a:p>
            <a:pPr marL="0" indent="0">
              <a:buNone/>
            </a:pPr>
            <a:endParaRPr lang="en-US" sz="2400" b="1" i="1" dirty="0" smtClean="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34148" y="2087681"/>
            <a:ext cx="2200274" cy="2105025"/>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4474" y="2087680"/>
            <a:ext cx="2085975" cy="21050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461" y="4149841"/>
            <a:ext cx="2085975" cy="21907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028661" cy="5417388"/>
          </a:xfrm>
        </p:spPr>
        <p:txBody>
          <a:bodyPr>
            <a:normAutofit/>
          </a:bodyPr>
          <a:lstStyle/>
          <a:p>
            <a:pPr marL="914400" lvl="1" indent="-457200" algn="ctr">
              <a:buFont typeface="+mj-lt"/>
              <a:buAutoNum type="arabicPeriod" startAt="10"/>
            </a:pPr>
            <a:r>
              <a:rPr lang="en-US" sz="2000" b="1" u="sng" dirty="0"/>
              <a:t>Κίνδυνοι από επ</a:t>
            </a:r>
            <a:r>
              <a:rPr lang="en-US" sz="2000" b="1" u="sng" dirty="0" err="1"/>
              <a:t>ικίνδυνες</a:t>
            </a:r>
            <a:r>
              <a:rPr lang="en-US" sz="2000" b="1" u="sng" dirty="0"/>
              <a:t> </a:t>
            </a:r>
            <a:r>
              <a:rPr lang="en-US" sz="2000" b="1" u="sng" dirty="0" smtClean="0"/>
              <a:t>ουσίες</a:t>
            </a:r>
            <a:endParaRPr lang="en-US" sz="2000" b="1" u="sng" dirty="0"/>
          </a:p>
          <a:p>
            <a:pPr marL="914400" lvl="2" indent="0" algn="ctr">
              <a:buNone/>
            </a:pPr>
            <a:r>
              <a:rPr lang="en-US" b="1" u="sng" dirty="0"/>
              <a:t>Συσκευασμένα επικίνδυνα </a:t>
            </a:r>
            <a:r>
              <a:rPr lang="en-US" b="1" u="sng" dirty="0" smtClean="0"/>
              <a:t>φορτία</a:t>
            </a:r>
            <a:endParaRPr lang="en-US" b="1" u="sng" dirty="0"/>
          </a:p>
          <a:p>
            <a:pPr marL="0" indent="0">
              <a:buNone/>
            </a:pPr>
            <a:r>
              <a:rPr lang="el-GR" sz="4000" b="1" i="1" dirty="0" smtClean="0"/>
              <a:t>ζ</a:t>
            </a:r>
            <a:r>
              <a:rPr lang="el-GR" sz="4000" b="1" i="1" dirty="0"/>
              <a:t>) Κλάση 7 ραδιενεργά </a:t>
            </a:r>
            <a:r>
              <a:rPr lang="el-GR" sz="4000" b="1" i="1" dirty="0" smtClean="0"/>
              <a:t>υλικά</a:t>
            </a:r>
            <a:endParaRPr lang="en-US" sz="4000" b="1" i="1" dirty="0"/>
          </a:p>
          <a:p>
            <a:pPr marL="0" indent="0">
              <a:buNone/>
            </a:pPr>
            <a:r>
              <a:rPr lang="el-GR" sz="4000" dirty="0" smtClean="0"/>
              <a:t>χαρακτηρίζονται </a:t>
            </a:r>
            <a:r>
              <a:rPr lang="el-GR" sz="4000" dirty="0"/>
              <a:t>εκείνα που εκπέμπουν </a:t>
            </a:r>
            <a:r>
              <a:rPr lang="el-GR" sz="4000" dirty="0" smtClean="0"/>
              <a:t>ραδιενεργή </a:t>
            </a:r>
            <a:r>
              <a:rPr lang="el-GR" sz="4000" dirty="0"/>
              <a:t>ακτινοβολία.</a:t>
            </a:r>
            <a:endParaRPr lang="en-US" sz="4000" b="1" i="1"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58062" y="2359953"/>
            <a:ext cx="3095625" cy="309562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142961" cy="5417388"/>
          </a:xfrm>
        </p:spPr>
        <p:txBody>
          <a:bodyPr>
            <a:normAutofit/>
          </a:bodyPr>
          <a:lstStyle/>
          <a:p>
            <a:pPr marL="914400" lvl="1" indent="-457200" algn="ctr">
              <a:buFont typeface="+mj-lt"/>
              <a:buAutoNum type="arabicPeriod" startAt="10"/>
            </a:pPr>
            <a:r>
              <a:rPr lang="en-US" sz="2000" b="1" u="sng" dirty="0"/>
              <a:t>Κίνδυνοι από επ</a:t>
            </a:r>
            <a:r>
              <a:rPr lang="en-US" sz="2000" b="1" u="sng" dirty="0" err="1"/>
              <a:t>ικίνδυνες</a:t>
            </a:r>
            <a:r>
              <a:rPr lang="en-US" sz="2000" b="1" u="sng" dirty="0"/>
              <a:t> </a:t>
            </a:r>
            <a:r>
              <a:rPr lang="en-US" sz="2000" b="1" u="sng" dirty="0" smtClean="0"/>
              <a:t>ουσίες</a:t>
            </a:r>
            <a:endParaRPr lang="en-US" sz="2000" b="1" u="sng" dirty="0"/>
          </a:p>
          <a:p>
            <a:pPr marL="914400" lvl="2" indent="0" algn="ctr">
              <a:buNone/>
            </a:pPr>
            <a:r>
              <a:rPr lang="en-US" b="1" u="sng" dirty="0"/>
              <a:t>Συσκευασμένα επικίνδυνα </a:t>
            </a:r>
            <a:r>
              <a:rPr lang="en-US" b="1" u="sng" dirty="0" smtClean="0"/>
              <a:t>φορτία</a:t>
            </a:r>
            <a:endParaRPr lang="en-US" b="1" u="sng" dirty="0"/>
          </a:p>
          <a:p>
            <a:pPr marL="0" indent="0">
              <a:buNone/>
            </a:pPr>
            <a:r>
              <a:rPr lang="el-GR" sz="3200" b="1" i="1" dirty="0" smtClean="0"/>
              <a:t>η</a:t>
            </a:r>
            <a:r>
              <a:rPr lang="el-GR" sz="3200" b="1" i="1" dirty="0"/>
              <a:t>) Κλάση 8 διαβρωτικές </a:t>
            </a:r>
            <a:r>
              <a:rPr lang="el-GR" sz="3200" b="1" i="1" dirty="0" smtClean="0"/>
              <a:t>ουσίες</a:t>
            </a:r>
            <a:endParaRPr lang="en-US" sz="3200" b="1" i="1" dirty="0" smtClean="0"/>
          </a:p>
          <a:p>
            <a:pPr marL="0" indent="0">
              <a:buNone/>
            </a:pPr>
            <a:r>
              <a:rPr lang="el-GR" sz="3200" dirty="0"/>
              <a:t>ονομάζονται οι στερεές ή υγρές ουσίες που σε </a:t>
            </a:r>
            <a:r>
              <a:rPr lang="el-GR" sz="3200" dirty="0" smtClean="0"/>
              <a:t>φυσιολογική </a:t>
            </a:r>
            <a:r>
              <a:rPr lang="el-GR" sz="3200" dirty="0"/>
              <a:t>κατάσταση έχουν την ιδιότητα να καταστρέφουν τους ζωντανούς ιστούς.</a:t>
            </a:r>
            <a:endParaRPr lang="en-US" sz="32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4737" y="2359953"/>
            <a:ext cx="3095625" cy="309562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5238211" cy="5417388"/>
          </a:xfrm>
        </p:spPr>
        <p:txBody>
          <a:bodyPr>
            <a:normAutofit/>
          </a:bodyPr>
          <a:lstStyle/>
          <a:p>
            <a:pPr marL="914400" lvl="1" indent="-457200" algn="ctr">
              <a:buFont typeface="+mj-lt"/>
              <a:buAutoNum type="arabicPeriod" startAt="10"/>
            </a:pPr>
            <a:r>
              <a:rPr lang="en-US" sz="2000" b="1" u="sng" dirty="0"/>
              <a:t>Κίνδυνοι από επ</a:t>
            </a:r>
            <a:r>
              <a:rPr lang="en-US" sz="2000" b="1" u="sng" dirty="0" err="1"/>
              <a:t>ικίνδυνες</a:t>
            </a:r>
            <a:r>
              <a:rPr lang="en-US" sz="2000" b="1" u="sng" dirty="0"/>
              <a:t> </a:t>
            </a:r>
            <a:r>
              <a:rPr lang="en-US" sz="2000" b="1" u="sng" dirty="0" smtClean="0"/>
              <a:t>ουσίες</a:t>
            </a:r>
            <a:endParaRPr lang="en-US" sz="2000" b="1" u="sng" dirty="0"/>
          </a:p>
          <a:p>
            <a:pPr marL="914400" lvl="2" indent="0" algn="ctr">
              <a:buNone/>
            </a:pPr>
            <a:r>
              <a:rPr lang="en-US" b="1" u="sng" dirty="0"/>
              <a:t>Συσκευασμένα επικίνδυνα </a:t>
            </a:r>
            <a:r>
              <a:rPr lang="en-US" b="1" u="sng" dirty="0" smtClean="0"/>
              <a:t>φορτία</a:t>
            </a:r>
            <a:endParaRPr lang="en-US" b="1" u="sng" dirty="0"/>
          </a:p>
          <a:p>
            <a:pPr marL="0" indent="0">
              <a:buNone/>
            </a:pPr>
            <a:r>
              <a:rPr lang="el-GR" b="1" i="1" dirty="0" smtClean="0"/>
              <a:t>θ</a:t>
            </a:r>
            <a:r>
              <a:rPr lang="el-GR" b="1" i="1" dirty="0"/>
              <a:t>) Κλάση 9 διάφορες επικίνδυνες </a:t>
            </a:r>
            <a:r>
              <a:rPr lang="el-GR" b="1" i="1" dirty="0" smtClean="0"/>
              <a:t>ουσίες</a:t>
            </a:r>
            <a:endParaRPr lang="en-US" b="1" i="1" dirty="0" smtClean="0"/>
          </a:p>
          <a:p>
            <a:pPr marL="0" indent="0">
              <a:buNone/>
            </a:pPr>
            <a:r>
              <a:rPr lang="el-GR" dirty="0" smtClean="0"/>
              <a:t>Οι ουσίες </a:t>
            </a:r>
            <a:r>
              <a:rPr lang="el-GR" dirty="0"/>
              <a:t>αυτές δεν καλύπτονται από τις άλλες κλάσεις και η πείρα έχει αποδείξει ότι έχουν τέτοια επικίνδυνα χαρακτηριστικά, ώστε επιβάλλεται κατά τη φόρτωση και μεταφορά τους να εφαρμόζονται οι διατάξεις για τα επικίνδυνα φορτία της </a:t>
            </a:r>
            <a:r>
              <a:rPr lang="en-US" dirty="0"/>
              <a:t>SOLAS</a:t>
            </a:r>
            <a:r>
              <a:rPr lang="el-GR" dirty="0"/>
              <a:t>.</a:t>
            </a:r>
            <a:endParaRPr lang="en-US" b="1" i="1"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9499" y="2359953"/>
            <a:ext cx="3038475" cy="293118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4">
              <a:lumMod val="60000"/>
              <a:lumOff val="40000"/>
            </a:schemeClr>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r>
              <a:rPr lang="el-GR" sz="3200" dirty="0"/>
              <a:t>Τα φορτία αυτά διακρίνονται σε πετρελαιοειδή, χύδην υγρά χημικά και χύδην υγροποιημένα αέρια</a:t>
            </a:r>
            <a:r>
              <a:rPr lang="el-GR" sz="3200" dirty="0" smtClean="0"/>
              <a:t>.</a:t>
            </a:r>
            <a:endParaRPr lang="el-GR" sz="3200" dirty="0" smtClean="0"/>
          </a:p>
          <a:p>
            <a:pPr marL="0" indent="0">
              <a:buNone/>
            </a:pPr>
            <a:endParaRPr lang="en-US" sz="3200" dirty="0"/>
          </a:p>
          <a:p>
            <a:pPr marL="514350" indent="-514350">
              <a:buClr>
                <a:srgbClr val="FF0000"/>
              </a:buClr>
              <a:buFont typeface="+mj-lt"/>
              <a:buAutoNum type="arabicPeriod"/>
            </a:pPr>
            <a:r>
              <a:rPr lang="el-GR" sz="3200" dirty="0" smtClean="0"/>
              <a:t>Τα </a:t>
            </a:r>
            <a:r>
              <a:rPr lang="el-GR" sz="3200" b="1" i="1" dirty="0" smtClean="0"/>
              <a:t>Πετρελαιοειδή</a:t>
            </a:r>
            <a:endParaRPr lang="en-US" sz="3200" b="1" i="1" dirty="0" smtClean="0"/>
          </a:p>
          <a:p>
            <a:pPr marL="514350" indent="-514350">
              <a:buClr>
                <a:srgbClr val="FF0000"/>
              </a:buClr>
              <a:buFont typeface="+mj-lt"/>
              <a:buAutoNum type="arabicPeriod"/>
            </a:pPr>
            <a:r>
              <a:rPr lang="el-GR" sz="3200" dirty="0" smtClean="0"/>
              <a:t>Τα </a:t>
            </a:r>
            <a:r>
              <a:rPr lang="el-GR" sz="3200" i="1" dirty="0" smtClean="0"/>
              <a:t>Χύδην </a:t>
            </a:r>
            <a:r>
              <a:rPr lang="el-GR" sz="3200" b="1" i="1" dirty="0" smtClean="0"/>
              <a:t>Υγρά Χημικά</a:t>
            </a:r>
            <a:endParaRPr lang="en-US" sz="3200" b="1" dirty="0" smtClean="0"/>
          </a:p>
          <a:p>
            <a:pPr marL="514350" indent="-514350">
              <a:buClr>
                <a:srgbClr val="FF0000"/>
              </a:buClr>
              <a:buFont typeface="+mj-lt"/>
              <a:buAutoNum type="arabicPeriod"/>
            </a:pPr>
            <a:r>
              <a:rPr lang="el-GR" sz="3200" dirty="0" smtClean="0"/>
              <a:t>Τα Χύδην </a:t>
            </a:r>
            <a:r>
              <a:rPr lang="el-GR" sz="3200" b="1" i="1" dirty="0" smtClean="0"/>
              <a:t>Αέρια Υγροποιημένα</a:t>
            </a:r>
            <a:endParaRPr lang="en-US" sz="3200"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2">
              <a:lumMod val="60000"/>
              <a:lumOff val="40000"/>
            </a:schemeClr>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endParaRPr lang="el-GR" sz="4000" dirty="0" smtClean="0"/>
          </a:p>
          <a:p>
            <a:pPr marL="0" indent="0">
              <a:buNone/>
            </a:pPr>
            <a:r>
              <a:rPr lang="el-GR" sz="4000" dirty="0" smtClean="0"/>
              <a:t>Τα </a:t>
            </a:r>
            <a:r>
              <a:rPr lang="el-GR" sz="4000" b="1" i="1" dirty="0">
                <a:solidFill>
                  <a:srgbClr val="FF0000"/>
                </a:solidFill>
              </a:rPr>
              <a:t>πετρελαιοειδή</a:t>
            </a:r>
            <a:r>
              <a:rPr lang="el-GR" sz="4000" dirty="0"/>
              <a:t>, δηλαδή το αργό πετρέλαιο και τα παράγωγά του φορτώνονται στα πετρελαιοφόρα δεξαμενόπλοια, σύμφωνα με τους </a:t>
            </a:r>
            <a:r>
              <a:rPr lang="el-GR" sz="4000" dirty="0" smtClean="0"/>
              <a:t>κανονισμούς </a:t>
            </a:r>
            <a:r>
              <a:rPr lang="el-GR" sz="4000" dirty="0"/>
              <a:t>και τις απαιτήσεις της Δ.Σ. (</a:t>
            </a:r>
            <a:r>
              <a:rPr lang="en-US" sz="4000" dirty="0"/>
              <a:t>SOLAS</a:t>
            </a:r>
            <a:r>
              <a:rPr lang="el-GR" sz="4000" dirty="0" smtClean="0"/>
              <a:t>).</a:t>
            </a:r>
            <a:endParaRPr lang="en-US" sz="40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4"/>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r>
              <a:rPr lang="el-GR" sz="3200" dirty="0" smtClean="0"/>
              <a:t>Για τα </a:t>
            </a:r>
            <a:r>
              <a:rPr lang="el-GR" sz="3200" b="1" i="1" dirty="0" smtClean="0">
                <a:solidFill>
                  <a:srgbClr val="FF0000"/>
                </a:solidFill>
              </a:rPr>
              <a:t>χύδην υγρά χημικά</a:t>
            </a:r>
            <a:r>
              <a:rPr lang="el-GR" sz="3200" dirty="0" smtClean="0"/>
              <a:t>, τα οποία διακινούνται με δεξαμενόπλοια – τα λεγόμενα χημικά δεξαμενόπλοια – εφαρμόζεται ο </a:t>
            </a:r>
            <a:r>
              <a:rPr lang="el-GR" sz="3200" dirty="0" smtClean="0">
                <a:solidFill>
                  <a:srgbClr val="FF0000"/>
                </a:solidFill>
              </a:rPr>
              <a:t>Διεθνής Κώδικας για τα Χύδην Χημικά Φορτία</a:t>
            </a:r>
            <a:r>
              <a:rPr lang="el-GR" sz="3200" dirty="0" smtClean="0"/>
              <a:t> του ΙΜΟ (</a:t>
            </a:r>
            <a:r>
              <a:rPr lang="en-US" sz="3200" dirty="0" smtClean="0">
                <a:solidFill>
                  <a:srgbClr val="FF0000"/>
                </a:solidFill>
              </a:rPr>
              <a:t>International Bulk Chemical Code </a:t>
            </a:r>
            <a:r>
              <a:rPr lang="el-GR" sz="3200" dirty="0" smtClean="0">
                <a:solidFill>
                  <a:srgbClr val="FF0000"/>
                </a:solidFill>
              </a:rPr>
              <a:t>– </a:t>
            </a:r>
            <a:r>
              <a:rPr lang="en-US" sz="3200" dirty="0" smtClean="0">
                <a:solidFill>
                  <a:srgbClr val="FF0000"/>
                </a:solidFill>
              </a:rPr>
              <a:t>I</a:t>
            </a:r>
            <a:r>
              <a:rPr lang="el-GR" sz="3200" dirty="0" smtClean="0">
                <a:solidFill>
                  <a:srgbClr val="FF0000"/>
                </a:solidFill>
              </a:rPr>
              <a:t>.</a:t>
            </a:r>
            <a:r>
              <a:rPr lang="en-US" sz="3200" dirty="0" smtClean="0">
                <a:solidFill>
                  <a:srgbClr val="FF0000"/>
                </a:solidFill>
              </a:rPr>
              <a:t>B</a:t>
            </a:r>
            <a:r>
              <a:rPr lang="el-GR" sz="3200" dirty="0" smtClean="0">
                <a:solidFill>
                  <a:srgbClr val="FF0000"/>
                </a:solidFill>
              </a:rPr>
              <a:t>.</a:t>
            </a:r>
            <a:r>
              <a:rPr lang="en-US" sz="3200" dirty="0" smtClean="0">
                <a:solidFill>
                  <a:srgbClr val="FF0000"/>
                </a:solidFill>
              </a:rPr>
              <a:t>C</a:t>
            </a:r>
            <a:r>
              <a:rPr lang="el-GR" sz="3200" dirty="0" smtClean="0">
                <a:solidFill>
                  <a:srgbClr val="FF0000"/>
                </a:solidFill>
              </a:rPr>
              <a:t>.</a:t>
            </a:r>
            <a:r>
              <a:rPr lang="el-GR" sz="3200" dirty="0" smtClean="0"/>
              <a:t>), καθώς επίσης και οι διατάξεις της Δ.Σ. </a:t>
            </a:r>
            <a:r>
              <a:rPr lang="en-US" sz="3200" dirty="0" smtClean="0"/>
              <a:t>MARPOL (</a:t>
            </a:r>
            <a:r>
              <a:rPr lang="en-US" altLang="en-US" sz="3200" dirty="0" smtClean="0"/>
              <a:t>Διεθνής Σύμβαση για την Πρόληψη της Ρύπανσης από Πλοία)</a:t>
            </a:r>
            <a:r>
              <a:rPr lang="el-GR" sz="3200" dirty="0" smtClean="0"/>
              <a:t>. Κάθε ένα από τα επικίνδυνα προϊόντα που μεταφέρονται με τα χημικά δεξαμενόπλοια μπορεί να έχει μία ή περισσότερες επικίνδυνες ιδιότητες, όπως αναφλεξιμότητα, τοξικότητα, διαβρωτικότητα και δραστικότητα.</a:t>
            </a:r>
            <a:endParaRPr lang="en-US" sz="32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4"/>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r>
              <a:rPr lang="el-GR" sz="3200" dirty="0" smtClean="0"/>
              <a:t>Έτσι, οι κίνδυνοι που εγκυμονεί η μεταφορά των υγρών χημικών είναι: κίνδυνος πυρκαγιάς,</a:t>
            </a:r>
            <a:r>
              <a:rPr lang="en-US" sz="3200" dirty="0" smtClean="0"/>
              <a:t> </a:t>
            </a:r>
            <a:r>
              <a:rPr lang="el-GR" sz="3200" dirty="0"/>
              <a:t>κίνδυνοι για την υγεία του ανθρώπου και κίνδυνος ρυπάνσεως νερού και αέρα. Για να αποφευχθούν οι κίνδυνοι αυτοί έχουν περιληφθεί στον Κώδικα ειδικές αρχές ναυπηγικής και μηχανολογίας που σε συνδυασμό με το σύστημα εκπαιδεύσεως, λειτουργίας, ελέγχου κινήσεων και χειρισμών, </a:t>
            </a:r>
            <a:r>
              <a:rPr lang="el-GR" sz="3200" dirty="0" smtClean="0"/>
              <a:t>αποσκοπούν </a:t>
            </a:r>
            <a:r>
              <a:rPr lang="el-GR" sz="3200" dirty="0"/>
              <a:t>στην ασφαλέστερη λειτουργία των χημικών δεξαμενοπλοίων.</a:t>
            </a:r>
            <a:endParaRPr lang="en-US" sz="3200" dirty="0"/>
          </a:p>
          <a:p>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accent1">
              <a:lumMod val="60000"/>
              <a:lumOff val="40000"/>
            </a:schemeClr>
          </a:solidFill>
        </p:spPr>
        <p:txBody>
          <a:bodyPr>
            <a:normAutofit/>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Χύδην φορτία σε </a:t>
            </a:r>
            <a:r>
              <a:rPr lang="en-US" sz="2600" b="1" u="sng" dirty="0" smtClean="0"/>
              <a:t>δεξαμενόπλοια</a:t>
            </a:r>
            <a:endParaRPr lang="en-US" sz="2600" b="1" u="sng" dirty="0"/>
          </a:p>
          <a:p>
            <a:pPr marL="0" indent="0">
              <a:buNone/>
            </a:pPr>
            <a:r>
              <a:rPr lang="el-GR" sz="3600" dirty="0" smtClean="0"/>
              <a:t>Η </a:t>
            </a:r>
            <a:r>
              <a:rPr lang="el-GR" sz="3600" dirty="0"/>
              <a:t>μεταφορά χύδην </a:t>
            </a:r>
            <a:r>
              <a:rPr lang="el-GR" sz="3600" b="1" i="1" dirty="0">
                <a:solidFill>
                  <a:srgbClr val="FF0000"/>
                </a:solidFill>
              </a:rPr>
              <a:t>αερίων υγροποιημένων </a:t>
            </a:r>
            <a:r>
              <a:rPr lang="el-GR" sz="3600" u="sng" dirty="0">
                <a:solidFill>
                  <a:srgbClr val="FF0000"/>
                </a:solidFill>
              </a:rPr>
              <a:t>υπό ψύξη</a:t>
            </a:r>
            <a:r>
              <a:rPr lang="el-GR" sz="3600" dirty="0"/>
              <a:t>, </a:t>
            </a:r>
            <a:r>
              <a:rPr lang="el-GR" sz="3600" u="sng" dirty="0">
                <a:solidFill>
                  <a:srgbClr val="FF0000"/>
                </a:solidFill>
              </a:rPr>
              <a:t>πίεση ή πίεση και ψύξη</a:t>
            </a:r>
            <a:r>
              <a:rPr lang="el-GR" sz="3600" dirty="0"/>
              <a:t>, </a:t>
            </a:r>
            <a:r>
              <a:rPr lang="el-GR" sz="3600" dirty="0" smtClean="0"/>
              <a:t>πραγματοποιείται </a:t>
            </a:r>
            <a:r>
              <a:rPr lang="el-GR" sz="3600" dirty="0"/>
              <a:t>από </a:t>
            </a:r>
            <a:r>
              <a:rPr lang="el-GR" sz="3600" dirty="0" smtClean="0"/>
              <a:t>δεξαμενόπλοια / υγραεριοφόρα </a:t>
            </a:r>
            <a:r>
              <a:rPr lang="el-GR" sz="3600" dirty="0"/>
              <a:t>και διέπεται από τη Δ.Σ. </a:t>
            </a:r>
            <a:r>
              <a:rPr lang="en-US" sz="3600" dirty="0"/>
              <a:t>SOLAS </a:t>
            </a:r>
            <a:r>
              <a:rPr lang="el-GR" sz="3600" dirty="0"/>
              <a:t>και ιδιαίτερα από το </a:t>
            </a:r>
            <a:r>
              <a:rPr lang="el-GR" sz="3600" dirty="0">
                <a:solidFill>
                  <a:srgbClr val="FF0000"/>
                </a:solidFill>
              </a:rPr>
              <a:t>Διεθνή Κώδικα του ΙΜΟ για τη Μεταφορά Υγραερίων</a:t>
            </a:r>
            <a:r>
              <a:rPr lang="el-GR" sz="3600" dirty="0"/>
              <a:t> (</a:t>
            </a:r>
            <a:r>
              <a:rPr lang="en-US" sz="3600" dirty="0">
                <a:solidFill>
                  <a:srgbClr val="FF0000"/>
                </a:solidFill>
              </a:rPr>
              <a:t>International Gas Carrier Code </a:t>
            </a:r>
            <a:r>
              <a:rPr lang="el-GR" sz="3600" dirty="0">
                <a:solidFill>
                  <a:srgbClr val="FF0000"/>
                </a:solidFill>
              </a:rPr>
              <a:t>– </a:t>
            </a:r>
            <a:r>
              <a:rPr lang="en-US" sz="3600" dirty="0">
                <a:solidFill>
                  <a:srgbClr val="FF0000"/>
                </a:solidFill>
              </a:rPr>
              <a:t>I</a:t>
            </a:r>
            <a:r>
              <a:rPr lang="el-GR" sz="3600" dirty="0">
                <a:solidFill>
                  <a:srgbClr val="FF0000"/>
                </a:solidFill>
              </a:rPr>
              <a:t>.</a:t>
            </a:r>
            <a:r>
              <a:rPr lang="en-US" sz="3600" dirty="0">
                <a:solidFill>
                  <a:srgbClr val="FF0000"/>
                </a:solidFill>
              </a:rPr>
              <a:t>G</a:t>
            </a:r>
            <a:r>
              <a:rPr lang="el-GR" sz="3600" dirty="0">
                <a:solidFill>
                  <a:srgbClr val="FF0000"/>
                </a:solidFill>
              </a:rPr>
              <a:t>.</a:t>
            </a:r>
            <a:r>
              <a:rPr lang="en-US" sz="3600" dirty="0">
                <a:solidFill>
                  <a:srgbClr val="FF0000"/>
                </a:solidFill>
              </a:rPr>
              <a:t>C</a:t>
            </a:r>
            <a:r>
              <a:rPr lang="el-GR" sz="3600" dirty="0">
                <a:solidFill>
                  <a:srgbClr val="FF0000"/>
                </a:solidFill>
              </a:rPr>
              <a:t>.</a:t>
            </a:r>
            <a:r>
              <a:rPr lang="en-US" sz="3600" dirty="0">
                <a:solidFill>
                  <a:srgbClr val="FF0000"/>
                </a:solidFill>
              </a:rPr>
              <a:t>C</a:t>
            </a:r>
            <a:r>
              <a:rPr lang="el-GR" sz="3600" dirty="0">
                <a:solidFill>
                  <a:srgbClr val="FF0000"/>
                </a:solidFill>
              </a:rPr>
              <a:t>.</a:t>
            </a:r>
            <a:r>
              <a:rPr lang="el-GR" sz="3600" dirty="0"/>
              <a:t>). Οι κίνδυνοι που εγκυμονεί η μεταφορά τέτοιων φορτίων είναι: πυρκαγιά, τοξικότητα, διαβρωτικότητα και δραστικότητα χαμηλής θερμοκρασίας και </a:t>
            </a:r>
            <a:r>
              <a:rPr lang="el-GR" sz="3600" dirty="0" smtClean="0"/>
              <a:t>πιέσεως.</a:t>
            </a:r>
            <a:endParaRPr lang="en-US" sz="3600" dirty="0"/>
          </a:p>
          <a:p>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270234"/>
            <a:ext cx="11257472" cy="764935"/>
          </a:xfrm>
          <a:solidFill>
            <a:srgbClr val="00B0F0"/>
          </a:solidFill>
        </p:spPr>
        <p:txBody>
          <a:bodyPr>
            <a:normAutofit/>
          </a:bodyPr>
          <a:lstStyle/>
          <a:p>
            <a:pPr algn="ctr"/>
            <a:r>
              <a:rPr lang="el-GR" sz="3100" b="1" dirty="0">
                <a:solidFill>
                  <a:prstClr val="black"/>
                </a:solidFill>
                <a:latin typeface="Calibri" panose="020F0502020204030204"/>
              </a:rPr>
              <a:t>ΕΡΓΑΣΙΑΚΟΙ ΚΙΝΔΥΝΟΙ ΣΤΟ ΠΛΟΙΟ</a:t>
            </a:r>
            <a:endParaRPr lang="en-US" sz="3100" b="1" dirty="0">
              <a:latin typeface="+mn-lt"/>
            </a:endParaRPr>
          </a:p>
        </p:txBody>
      </p:sp>
      <p:sp>
        <p:nvSpPr>
          <p:cNvPr id="4" name="Content Placeholder 3"/>
          <p:cNvSpPr>
            <a:spLocks noGrp="1"/>
          </p:cNvSpPr>
          <p:nvPr>
            <p:ph sz="half" idx="1"/>
          </p:nvPr>
        </p:nvSpPr>
        <p:spPr>
          <a:xfrm>
            <a:off x="543464" y="1199072"/>
            <a:ext cx="11257472" cy="5417388"/>
          </a:xfrm>
          <a:solidFill>
            <a:schemeClr val="bg1"/>
          </a:solidFill>
        </p:spPr>
        <p:txBody>
          <a:bodyPr>
            <a:normAutofit fontScale="92500" lnSpcReduction="10000"/>
          </a:bodyPr>
          <a:lstStyle/>
          <a:p>
            <a:pPr marL="914400" lvl="1" indent="-457200" algn="ctr">
              <a:buFont typeface="+mj-lt"/>
              <a:buAutoNum type="arabicPeriod" startAt="10"/>
            </a:pPr>
            <a:r>
              <a:rPr lang="en-US" b="1" u="sng" dirty="0"/>
              <a:t>Κίνδυνοι από επ</a:t>
            </a:r>
            <a:r>
              <a:rPr lang="en-US" b="1" u="sng" dirty="0" err="1"/>
              <a:t>ικίνδυνες</a:t>
            </a:r>
            <a:r>
              <a:rPr lang="en-US" b="1" u="sng" dirty="0"/>
              <a:t> </a:t>
            </a:r>
            <a:r>
              <a:rPr lang="en-US" b="1" u="sng" dirty="0" smtClean="0"/>
              <a:t>ουσίες</a:t>
            </a:r>
            <a:endParaRPr lang="en-US" b="1" u="sng" dirty="0"/>
          </a:p>
          <a:p>
            <a:pPr marL="914400" lvl="2" indent="0" algn="ctr">
              <a:buNone/>
            </a:pPr>
            <a:r>
              <a:rPr lang="en-US" sz="2600" b="1" u="sng" dirty="0"/>
              <a:t>Στερεά χύδην </a:t>
            </a:r>
            <a:r>
              <a:rPr lang="en-US" sz="2600" b="1" u="sng" dirty="0" smtClean="0"/>
              <a:t>φορτία</a:t>
            </a:r>
            <a:endParaRPr lang="en-US" sz="2600" b="1" u="sng" dirty="0"/>
          </a:p>
          <a:p>
            <a:pPr marL="0" indent="0">
              <a:buNone/>
            </a:pPr>
            <a:r>
              <a:rPr lang="el-GR" dirty="0"/>
              <a:t>Τα </a:t>
            </a:r>
            <a:r>
              <a:rPr lang="el-GR" b="1" dirty="0">
                <a:solidFill>
                  <a:srgbClr val="FF0000"/>
                </a:solidFill>
              </a:rPr>
              <a:t>στερεά χημικά </a:t>
            </a:r>
            <a:r>
              <a:rPr lang="el-GR" dirty="0"/>
              <a:t>που μεταφέρονται χύμα μπορεί να παρουσιάσουν κίνδυνο κατά τη διάρκεια της μεταφοράς τους λόγω των χημικών τους ιδιοτήτων. Κατατάσσονται σε κλάσεις όπως και τα </a:t>
            </a:r>
            <a:r>
              <a:rPr lang="el-GR" dirty="0" smtClean="0"/>
              <a:t>συσκευασμένα </a:t>
            </a:r>
            <a:r>
              <a:rPr lang="el-GR" dirty="0"/>
              <a:t>επικίνδυνα φορτία, λαμβάνοντας υπόψη ότι γι’ αυτά δεν έχουν νόημα ορισμένες κλάσεις όπως οι 2 και 3 (αέρια, υγρά) ή η κλάση 1 (εκρηκτικά) που δεν μεταφέρεται χύδην. Ορισμένα χύδην φορτία οξειδώνονται, με αποτέλεσμα τη μείωση του οξυγόνου, την έκλυση τοξικών αναθυμιάσεων ή την αυτοθέρμανση και αυτανάφλεξη. </a:t>
            </a:r>
            <a:endParaRPr lang="el-GR" dirty="0" smtClean="0"/>
          </a:p>
          <a:p>
            <a:pPr marL="0" indent="0">
              <a:buNone/>
            </a:pPr>
            <a:r>
              <a:rPr lang="el-GR" dirty="0" smtClean="0"/>
              <a:t>Άλλα </a:t>
            </a:r>
            <a:r>
              <a:rPr lang="el-GR" dirty="0"/>
              <a:t>χύδην φορτία μπορεί να αναδίδουν τοξικά αέρια όταν βραχούν, ενώ άλλα αφήνουν σκόνη (π.χ. λεπτόκοκκο θειάφι) που πέρα απ’ το ότι μπορεί να </a:t>
            </a:r>
            <a:r>
              <a:rPr lang="el-GR" dirty="0" smtClean="0"/>
              <a:t>προκαλέσει </a:t>
            </a:r>
            <a:r>
              <a:rPr lang="el-GR" dirty="0"/>
              <a:t>έκρηξη, είναι επικίνδυνη για την υγεία του ανθρώπου. Όλες οι προφυλάξεις και η διαχείριση των χύδην στερεών φορτίων που παρουσιάζουν </a:t>
            </a:r>
            <a:r>
              <a:rPr lang="el-GR" b="1" i="1" dirty="0"/>
              <a:t>επικινδυνότητα </a:t>
            </a:r>
            <a:r>
              <a:rPr lang="el-GR" dirty="0"/>
              <a:t>(</a:t>
            </a:r>
            <a:r>
              <a:rPr lang="en-US" dirty="0"/>
              <a:t>hasardous</a:t>
            </a:r>
            <a:r>
              <a:rPr lang="el-GR" dirty="0"/>
              <a:t>) αναφέρονται στον </a:t>
            </a:r>
            <a:r>
              <a:rPr lang="el-GR" dirty="0">
                <a:solidFill>
                  <a:srgbClr val="FF0000"/>
                </a:solidFill>
              </a:rPr>
              <a:t>Κώδικα για την Ασφαλή Μεταφορά Χύδην Στερεών</a:t>
            </a:r>
            <a:r>
              <a:rPr lang="el-GR" dirty="0"/>
              <a:t> του ΙΜΟ (</a:t>
            </a:r>
            <a:r>
              <a:rPr lang="en-US" dirty="0">
                <a:solidFill>
                  <a:srgbClr val="FF0000"/>
                </a:solidFill>
              </a:rPr>
              <a:t>Code of Safe Practise for Solide and Bulk Cargo</a:t>
            </a:r>
            <a:r>
              <a:rPr lang="el-GR" dirty="0"/>
              <a:t>), γνωστός ως Β</a:t>
            </a:r>
            <a:r>
              <a:rPr lang="en-US" dirty="0"/>
              <a:t>C code</a:t>
            </a:r>
            <a:r>
              <a:rPr lang="el-GR" dirty="0" smtClean="0"/>
              <a:t>.</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94839</Words>
  <Application>WPS Presentation</Application>
  <PresentationFormat>Widescreen</PresentationFormat>
  <Paragraphs>1237</Paragraphs>
  <Slides>216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216</vt:i4>
      </vt:variant>
    </vt:vector>
  </HeadingPairs>
  <TitlesOfParts>
    <vt:vector size="225" baseType="lpstr">
      <vt:lpstr>Arial</vt:lpstr>
      <vt:lpstr>SimSun</vt:lpstr>
      <vt:lpstr>Wingdings</vt:lpstr>
      <vt:lpstr>Calibri</vt:lpstr>
      <vt:lpstr>Microsoft YaHei</vt:lpstr>
      <vt:lpstr>Arial Unicode MS</vt:lpstr>
      <vt:lpstr>Calibri Light</vt:lpstr>
      <vt:lpstr>Calibri</vt:lpstr>
      <vt:lpstr>Office Theme</vt:lpstr>
      <vt:lpstr>ΝΑΥΤΙΚΕΣ ΓΝΩΣΕΙΣ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ΓΕΝΙΚΗ ΑΣΦΑΛΕΙΑ ΚΑΙ ΠΡΟΛΗΨΗ ΑΤΥΧΗΜΑΤΩΝ  </vt:lpstr>
      <vt:lpstr>ΚΕΦΑΛΑΙΟ ΔΕΚΑΤΟ ΤΡΙΤΟ   ΑΤΥΧΗΜΑΤΑ ΚΑΙ ΑΙΤΙΕΣ ΠΡΟΚΛΗΣΕΩΣ ΤΟΥΣ   </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ΓΕΝΙΚΗ ΑΣΦΑΛΕΙΑ ΚΑΙ ΠΡΟΛΗΨΗ ΑΤΥΧΗΜΑΤΩΝ  ΑΤΥΧΗΜΑΤΑ ΚΑΙ ΑΙΤΙΕΣ ΠΡΟΚΛΗΣΕΩΣ ΤΟΥΣ</vt:lpstr>
      <vt:lpstr> ΚΕΦΑΛΑΙΟ ΔΕΚΑΤΟ ΤΕΤΑΡΤΟ   Ο ΑΝΘΡΩΠΙΝΟΣ ΠΑΡΑΓΟΝΤΑΣ ΣΤΗΝ ΠΡΟΚΛΗΣΗ ΑΤΥΧΗΜΑΤΩΝ    </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Ο ΑΝΘΡΩΠΙΝΟΣ ΠΑΡΑΓΟΝΤΑΣ ΣΤΗΝ ΠΡΟΚΛΗΣΗ ΑΤΥΧΗΜΑΤΩΝ  ΑΤΥΧΗΜΑΤΑ ΚΑΙ ΑΙΤΙΕΣ ΠΡΟΚΛΗΣΕΩΣ ΤΟΥΣ</vt:lpstr>
      <vt:lpstr> ΚΕΦΑΛΑΙΟ ΔΕΚΑΤΟ ΠΕΜΠΤΟ   ΕΡΓΑΣΙΑΚΟΙ ΚΙΝΔΥΝΟΙ ΣΤΟ ΠΛΟΙΟ    </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ΕΡΓΑΣΙΑΚΟΙ ΚΙΝΔΥΝΟΙ ΣΤΟ ΠΛΟΙΟ</vt:lpstr>
      <vt:lpstr> ΚΕΦΑΛΑΙΟ ΔΕΚΑΤΟ ΕΚΤΟ   ΟΡΓΑΝΩΣΗ ΑΣΦΑΛΕΙΑΣ ΣΤΟ ΠΛΟΙΟ    </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ΟΡΓΑΝΩΣΗ ΑΣΦΑΛΕΙΑΣ ΣΤΟ ΠΛΟΙΟ</vt:lpstr>
      <vt:lpstr> ΚΕΦΑΛΑΙΟ ΔΕΚΑΤΟ  ΕΒΔΟΜΟ  ΤΑΚΤΙΚΑ ΚΑΙ ΕΚΤΑΚΤΑ ΓΥΜΝΑΣΙΑ    </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ΤΑΚΤΙΚΑ ΚΑΙ ΕΚΤΑΚΤΑ ΓΥΜΝΑΣΙΑ</vt:lpstr>
      <vt:lpstr>ΣΤΟΙΧΕΙΑ ΝΑΥΤΙΚΗΣ ΤΕΧΝΗΣ  </vt:lpstr>
      <vt:lpstr>  ΚΕΦΑΛΑΙΟ ΕΚΤΟ  Η ΓΕΦΥΡΑ ΕΝΟΣ  ΣΥΓΧΡΟΝΟΥ ΠΛΟΙΟΥ     </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Η ΓΕΦΥΡΑ ΕΝΟΣ ΣΥΓΧΡΟΝΟΥ ΠΛΟΙΟΥ</vt:lpstr>
      <vt:lpstr>  ΚΕΦΑΛΑΙΟ ΕΒΔΟΜΟ  ΤΟ ΜΗΧΑΝΟΣΤΑΣΙΟ ΕΝΟΣ ΣΥΓΧΡΟΝΟΥ ΠΛΟΙΟΥ     </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ΤΟ ΜΗΧΑΝΟΣΤΑΣΙΟ ΕΝΟΣ ΣΥΓΧΡΟΝΟΥ ΠΛΟΙΟΥ</vt:lpstr>
      <vt:lpstr>  ΚΕΦΑΛΑΙΟ ΔΕΚΑΤΟ ΟΓΔΟΟ  Η ΓΗ     </vt:lpstr>
      <vt:lpstr>Ναυτικό μίλι</vt:lpstr>
      <vt:lpstr>Κόμβος</vt:lpstr>
      <vt:lpstr>  ΚΕΦΑΛΑΙΟ ΔΕΚΑΤΟ ΕΝΑΤΟ  ΣΗΜΕΙΑ ΤΟΥ ΟΡΙΖΟΝΤΑ     </vt:lpstr>
      <vt:lpstr>ΣΗΜΕΙΑ ΤΟΥ ΟΡΙΖΟΝΤΑ</vt:lpstr>
      <vt:lpstr>ΣΗΜΕΙΑ ΤΟΥ ΟΡΙΖΟΝΤΑ</vt:lpstr>
      <vt:lpstr>ΣΗΜΕΙΑ ΤΟΥ ΟΡΙΖΟΝΤΑ</vt:lpstr>
      <vt:lpstr>ΧΑΡΑΚΤΗΡΙΣΜΟΣ ΑΝΕΜΩΝ</vt:lpstr>
      <vt:lpstr>ΧΑΡΑΚΤΗΡΙΣΜΟΣ ΑΝΕΜΩΝ</vt:lpstr>
      <vt:lpstr>ΧΑΡΑΚΤΗΡΙΣΜΟΣ ΑΝΕΜΩΝ</vt:lpstr>
      <vt:lpstr>ΧΑΡΑΚΤΗΡΙΣΜΟΣ ΑΝΕΜΩΝ</vt:lpstr>
      <vt:lpstr>ΧΑΡΑΚΤΗΡΙΣΜΟΣ ΑΝΕΜΩΝ</vt:lpstr>
      <vt:lpstr>ΧΑΡΑΚΤΗΡΙΣΜΟΣ ΑΝΕΜΩΝ</vt:lpstr>
      <vt:lpstr>  ΚΕΦΑΛΑΙΟ ΕΙΚΟΣΤΟ  ΓΕΩΓΡΑΦΙΚΕΣ ΣΥΝΤΕΤΑΓΜΕΝΕΣ     </vt:lpstr>
      <vt:lpstr>ΓΕΝΙΚΑ</vt:lpstr>
      <vt:lpstr>Γεωγραφικό πλάτος</vt:lpstr>
      <vt:lpstr>Γεωγραφικό μήκος</vt:lpstr>
      <vt:lpstr>ΓΕΩΓΡΑΦΙΚΕΣ ΣΥΝΤΕΤΑΓΜΕΝΕΣ</vt:lpstr>
      <vt:lpstr>Στίγμα</vt:lpstr>
      <vt:lpstr>Στίγμα</vt:lpstr>
      <vt:lpstr>  ΚΕΦΑΛΑΙΟ ΕΙΚΟΣΤΟ ΠΡΩΤΟ  Ο ΒΟΡΡΑΣ     </vt:lpstr>
      <vt:lpstr>Βορράς</vt:lpstr>
      <vt:lpstr>Βορράς</vt:lpstr>
      <vt:lpstr>Βορράς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ΝΑΥΤΙΚΕΣ ΓΝΩΣΕΙΣ</dc:title>
  <dc:creator>fadi saad</dc:creator>
  <cp:lastModifiedBy>Lamoy</cp:lastModifiedBy>
  <cp:revision>135</cp:revision>
  <dcterms:created xsi:type="dcterms:W3CDTF">2017-10-13T15:05:00Z</dcterms:created>
  <dcterms:modified xsi:type="dcterms:W3CDTF">2025-10-16T18:39:34Z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CEDD43B67C4D433F8A8D46FD62D4F84A_12</vt:lpwstr>
  </property>
  <property fmtid="{D5CDD505-2E9C-101B-9397-08002B2CF9AE}" pid="3" name="KSOProductBuildVer">
    <vt:lpwstr>1033-12.2.0.22549</vt:lpwstr>
  </property>
</Properties>
</file>