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301" r:id="rId4"/>
    <p:sldId id="302" r:id="rId5"/>
    <p:sldId id="303" r:id="rId6"/>
    <p:sldId id="284" r:id="rId7"/>
    <p:sldId id="304" r:id="rId8"/>
    <p:sldId id="314" r:id="rId9"/>
    <p:sldId id="315" r:id="rId10"/>
    <p:sldId id="305" r:id="rId11"/>
    <p:sldId id="306" r:id="rId12"/>
    <p:sldId id="307" r:id="rId13"/>
    <p:sldId id="308" r:id="rId14"/>
    <p:sldId id="309" r:id="rId15"/>
    <p:sldId id="310" r:id="rId16"/>
    <p:sldId id="311" r:id="rId17"/>
    <p:sldId id="312" r:id="rId18"/>
    <p:sldId id="313" r:id="rId19"/>
    <p:sldId id="256" r:id="rId20"/>
    <p:sldId id="278" r:id="rId21"/>
    <p:sldId id="275" r:id="rId22"/>
    <p:sldId id="279" r:id="rId23"/>
    <p:sldId id="262" r:id="rId24"/>
    <p:sldId id="280" r:id="rId25"/>
    <p:sldId id="281" r:id="rId26"/>
    <p:sldId id="286" r:id="rId27"/>
    <p:sldId id="282" r:id="rId28"/>
    <p:sldId id="283" r:id="rId29"/>
    <p:sldId id="287" r:id="rId30"/>
    <p:sldId id="288" r:id="rId31"/>
    <p:sldId id="289" r:id="rId32"/>
    <p:sldId id="290" r:id="rId33"/>
    <p:sldId id="291" r:id="rId34"/>
    <p:sldId id="285" r:id="rId35"/>
    <p:sldId id="272" r:id="rId36"/>
    <p:sldId id="273" r:id="rId37"/>
    <p:sldId id="274" r:id="rId38"/>
    <p:sldId id="263" r:id="rId39"/>
    <p:sldId id="264" r:id="rId40"/>
    <p:sldId id="268" r:id="rId41"/>
    <p:sldId id="292" r:id="rId42"/>
    <p:sldId id="270" r:id="rId43"/>
    <p:sldId id="276" r:id="rId44"/>
    <p:sldId id="269" r:id="rId45"/>
    <p:sldId id="271" r:id="rId46"/>
    <p:sldId id="293" r:id="rId47"/>
    <p:sldId id="294" r:id="rId48"/>
    <p:sldId id="295" r:id="rId49"/>
    <p:sldId id="296" r:id="rId50"/>
    <p:sldId id="297" r:id="rId51"/>
    <p:sldId id="298"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3"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84C534-BB49-487C-BE5A-2044DF045DB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a:p>
        </p:txBody>
      </p:sp>
      <p:sp>
        <p:nvSpPr>
          <p:cNvPr id="3" name="Υπότιτλος 2">
            <a:extLst>
              <a:ext uri="{FF2B5EF4-FFF2-40B4-BE49-F238E27FC236}">
                <a16:creationId xmlns:a16="http://schemas.microsoft.com/office/drawing/2014/main" id="{E9DB7DBF-2F5C-4D78-AE15-8B2E4BAA96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a:extLst>
              <a:ext uri="{FF2B5EF4-FFF2-40B4-BE49-F238E27FC236}">
                <a16:creationId xmlns:a16="http://schemas.microsoft.com/office/drawing/2014/main" id="{5564B87E-9B26-41E3-9967-5DBD5DE82CDA}"/>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5" name="Θέση υποσέλιδου 4">
            <a:extLst>
              <a:ext uri="{FF2B5EF4-FFF2-40B4-BE49-F238E27FC236}">
                <a16:creationId xmlns:a16="http://schemas.microsoft.com/office/drawing/2014/main" id="{401B650E-A746-47EE-87CC-B415B41AEDA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C73F653-4DF0-436F-B9FF-4CF785989917}"/>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388135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DF0CD0-997F-4985-B388-165BECC8836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1A7871BB-A285-4CBD-8627-7C911A95D47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09B190CC-BCFF-4E97-9710-EA13EADF1439}"/>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5" name="Θέση υποσέλιδου 4">
            <a:extLst>
              <a:ext uri="{FF2B5EF4-FFF2-40B4-BE49-F238E27FC236}">
                <a16:creationId xmlns:a16="http://schemas.microsoft.com/office/drawing/2014/main" id="{F53D3682-53D4-43CD-B7FD-B533A6A08B00}"/>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6D045869-4573-4F9F-B567-56EB3F5A707F}"/>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46755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39D9E17-2B7E-47D7-AF6D-FB12438D36C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a:p>
        </p:txBody>
      </p:sp>
      <p:sp>
        <p:nvSpPr>
          <p:cNvPr id="3" name="Θέση κατακόρυφου κειμένου 2">
            <a:extLst>
              <a:ext uri="{FF2B5EF4-FFF2-40B4-BE49-F238E27FC236}">
                <a16:creationId xmlns:a16="http://schemas.microsoft.com/office/drawing/2014/main" id="{5C23B694-61EC-45B6-852E-4C64C1E58A4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84B0AA32-1030-4AF4-BA2B-C9ECFEB4B5B7}"/>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5" name="Θέση υποσέλιδου 4">
            <a:extLst>
              <a:ext uri="{FF2B5EF4-FFF2-40B4-BE49-F238E27FC236}">
                <a16:creationId xmlns:a16="http://schemas.microsoft.com/office/drawing/2014/main" id="{B7481EB9-CF9E-42AF-A58F-6E32E9D36582}"/>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2CE92642-541B-4395-92EC-685490BC0B0C}"/>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84605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76B69-9ED7-498E-97A4-2BAE92FE0AD3}"/>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A267085-D581-4CFA-84ED-7B83845CEFBA}"/>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F31E7F23-C8BF-439E-ABFB-B32B9721A886}"/>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5" name="Θέση υποσέλιδου 4">
            <a:extLst>
              <a:ext uri="{FF2B5EF4-FFF2-40B4-BE49-F238E27FC236}">
                <a16:creationId xmlns:a16="http://schemas.microsoft.com/office/drawing/2014/main" id="{E694DAA0-3F0B-4B3A-92E6-C18B80977B0A}"/>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81EAFF6B-F00B-4AD6-8453-DF13BB4E3F17}"/>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2484509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7F48E0-2EE0-42F5-A848-729F4F2F8CA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EE6C12BD-BDCD-40EA-8DE8-1C3616498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A4E82A6-59B0-4102-B9A0-6396324FDB6A}"/>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5" name="Θέση υποσέλιδου 4">
            <a:extLst>
              <a:ext uri="{FF2B5EF4-FFF2-40B4-BE49-F238E27FC236}">
                <a16:creationId xmlns:a16="http://schemas.microsoft.com/office/drawing/2014/main" id="{0DF6090B-F09F-494F-8C17-40867073F30D}"/>
              </a:ext>
            </a:extLst>
          </p:cNvPr>
          <p:cNvSpPr>
            <a:spLocks noGrp="1"/>
          </p:cNvSpPr>
          <p:nvPr>
            <p:ph type="ftr" sz="quarter" idx="11"/>
          </p:nvPr>
        </p:nvSpPr>
        <p:spPr/>
        <p:txBody>
          <a:bodyPr/>
          <a:lstStyle/>
          <a:p>
            <a:endParaRPr lang="en-US"/>
          </a:p>
        </p:txBody>
      </p:sp>
      <p:sp>
        <p:nvSpPr>
          <p:cNvPr id="6" name="Θέση αριθμού διαφάνειας 5">
            <a:extLst>
              <a:ext uri="{FF2B5EF4-FFF2-40B4-BE49-F238E27FC236}">
                <a16:creationId xmlns:a16="http://schemas.microsoft.com/office/drawing/2014/main" id="{18DCCEB8-AC7C-4FDD-BF38-D8D887D4E857}"/>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1852611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A9ECF3-655B-48BB-9F9B-264B66D64375}"/>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F95CBEBF-EDEE-4DD4-A7F5-65B6E6B30CC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a:extLst>
              <a:ext uri="{FF2B5EF4-FFF2-40B4-BE49-F238E27FC236}">
                <a16:creationId xmlns:a16="http://schemas.microsoft.com/office/drawing/2014/main" id="{3AC325B6-697A-4CA7-A02D-65E6588EA3C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4">
            <a:extLst>
              <a:ext uri="{FF2B5EF4-FFF2-40B4-BE49-F238E27FC236}">
                <a16:creationId xmlns:a16="http://schemas.microsoft.com/office/drawing/2014/main" id="{C1D70DD8-4880-43C3-8125-8DE581930729}"/>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6" name="Θέση υποσέλιδου 5">
            <a:extLst>
              <a:ext uri="{FF2B5EF4-FFF2-40B4-BE49-F238E27FC236}">
                <a16:creationId xmlns:a16="http://schemas.microsoft.com/office/drawing/2014/main" id="{007F4554-C2D3-42BF-9D6D-8F65E8B15A9F}"/>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CF84453E-C0DD-40B9-9A44-B8F66AFC2440}"/>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100391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023C20-462E-4916-8B57-B84D99525C2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D076F1ED-6E6E-4677-9B8D-497BDEE7E9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157DBA4-72FE-4F72-95AB-0D3CF2013F9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κειμένου 4">
            <a:extLst>
              <a:ext uri="{FF2B5EF4-FFF2-40B4-BE49-F238E27FC236}">
                <a16:creationId xmlns:a16="http://schemas.microsoft.com/office/drawing/2014/main" id="{2C0BE339-06E8-48BC-9B60-2D613977D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3659ECC-0876-4D1A-8B78-8F304108F26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Θέση ημερομηνίας 6">
            <a:extLst>
              <a:ext uri="{FF2B5EF4-FFF2-40B4-BE49-F238E27FC236}">
                <a16:creationId xmlns:a16="http://schemas.microsoft.com/office/drawing/2014/main" id="{98A41C34-CA85-4B33-B0A5-5C12F3181DFB}"/>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8" name="Θέση υποσέλιδου 7">
            <a:extLst>
              <a:ext uri="{FF2B5EF4-FFF2-40B4-BE49-F238E27FC236}">
                <a16:creationId xmlns:a16="http://schemas.microsoft.com/office/drawing/2014/main" id="{109A4010-65DD-419E-8A8E-3CBB7B038FA7}"/>
              </a:ext>
            </a:extLst>
          </p:cNvPr>
          <p:cNvSpPr>
            <a:spLocks noGrp="1"/>
          </p:cNvSpPr>
          <p:nvPr>
            <p:ph type="ftr" sz="quarter" idx="11"/>
          </p:nvPr>
        </p:nvSpPr>
        <p:spPr/>
        <p:txBody>
          <a:bodyPr/>
          <a:lstStyle/>
          <a:p>
            <a:endParaRPr lang="en-US"/>
          </a:p>
        </p:txBody>
      </p:sp>
      <p:sp>
        <p:nvSpPr>
          <p:cNvPr id="9" name="Θέση αριθμού διαφάνειας 8">
            <a:extLst>
              <a:ext uri="{FF2B5EF4-FFF2-40B4-BE49-F238E27FC236}">
                <a16:creationId xmlns:a16="http://schemas.microsoft.com/office/drawing/2014/main" id="{F4E8EB04-A8D5-4955-8C96-4F1986973BA2}"/>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343443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46935B-15C0-4FA4-A093-DFD9D3966122}"/>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2">
            <a:extLst>
              <a:ext uri="{FF2B5EF4-FFF2-40B4-BE49-F238E27FC236}">
                <a16:creationId xmlns:a16="http://schemas.microsoft.com/office/drawing/2014/main" id="{8DDF5765-1B7D-49AF-B11C-8F1479217F78}"/>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4" name="Θέση υποσέλιδου 3">
            <a:extLst>
              <a:ext uri="{FF2B5EF4-FFF2-40B4-BE49-F238E27FC236}">
                <a16:creationId xmlns:a16="http://schemas.microsoft.com/office/drawing/2014/main" id="{826B28E2-1863-454F-B378-E58AD262AAF7}"/>
              </a:ext>
            </a:extLst>
          </p:cNvPr>
          <p:cNvSpPr>
            <a:spLocks noGrp="1"/>
          </p:cNvSpPr>
          <p:nvPr>
            <p:ph type="ftr" sz="quarter" idx="11"/>
          </p:nvPr>
        </p:nvSpPr>
        <p:spPr/>
        <p:txBody>
          <a:bodyPr/>
          <a:lstStyle/>
          <a:p>
            <a:endParaRPr lang="en-US"/>
          </a:p>
        </p:txBody>
      </p:sp>
      <p:sp>
        <p:nvSpPr>
          <p:cNvPr id="5" name="Θέση αριθμού διαφάνειας 4">
            <a:extLst>
              <a:ext uri="{FF2B5EF4-FFF2-40B4-BE49-F238E27FC236}">
                <a16:creationId xmlns:a16="http://schemas.microsoft.com/office/drawing/2014/main" id="{0185A1D7-6C79-4525-AE52-59F522E73AC5}"/>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879110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E80F8F3-9AE1-4D06-AE95-7D30897E6676}"/>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3" name="Θέση υποσέλιδου 2">
            <a:extLst>
              <a:ext uri="{FF2B5EF4-FFF2-40B4-BE49-F238E27FC236}">
                <a16:creationId xmlns:a16="http://schemas.microsoft.com/office/drawing/2014/main" id="{BF3003B4-4956-4BC3-A139-BB44E904A7A9}"/>
              </a:ext>
            </a:extLst>
          </p:cNvPr>
          <p:cNvSpPr>
            <a:spLocks noGrp="1"/>
          </p:cNvSpPr>
          <p:nvPr>
            <p:ph type="ftr" sz="quarter" idx="11"/>
          </p:nvPr>
        </p:nvSpPr>
        <p:spPr/>
        <p:txBody>
          <a:bodyPr/>
          <a:lstStyle/>
          <a:p>
            <a:endParaRPr lang="en-US"/>
          </a:p>
        </p:txBody>
      </p:sp>
      <p:sp>
        <p:nvSpPr>
          <p:cNvPr id="4" name="Θέση αριθμού διαφάνειας 3">
            <a:extLst>
              <a:ext uri="{FF2B5EF4-FFF2-40B4-BE49-F238E27FC236}">
                <a16:creationId xmlns:a16="http://schemas.microsoft.com/office/drawing/2014/main" id="{4659C13B-D148-499F-B32A-8C024FF57207}"/>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1999635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D97900-5A52-44EF-A855-140D59FD6F1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BDF9E76F-7896-4EC9-B37F-67E22B9542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a:extLst>
              <a:ext uri="{FF2B5EF4-FFF2-40B4-BE49-F238E27FC236}">
                <a16:creationId xmlns:a16="http://schemas.microsoft.com/office/drawing/2014/main" id="{7FA12AB9-CF68-4DFF-AD89-775EB97D8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C093415-D2E3-4D4D-937B-EEAC43D907CF}"/>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6" name="Θέση υποσέλιδου 5">
            <a:extLst>
              <a:ext uri="{FF2B5EF4-FFF2-40B4-BE49-F238E27FC236}">
                <a16:creationId xmlns:a16="http://schemas.microsoft.com/office/drawing/2014/main" id="{7E9980D2-643A-4A85-84B7-DE1455392275}"/>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8B1D2994-41A1-44A5-AC09-2CC5BE8CF4F0}"/>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424115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EEB74C-05C7-42B5-A213-1F6CAADA18B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εικόνας 2">
            <a:extLst>
              <a:ext uri="{FF2B5EF4-FFF2-40B4-BE49-F238E27FC236}">
                <a16:creationId xmlns:a16="http://schemas.microsoft.com/office/drawing/2014/main" id="{25B63809-6AF8-4883-B519-DD7899E3F0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a:extLst>
              <a:ext uri="{FF2B5EF4-FFF2-40B4-BE49-F238E27FC236}">
                <a16:creationId xmlns:a16="http://schemas.microsoft.com/office/drawing/2014/main" id="{3CEC3F57-55DC-40EC-8041-B8ECC1D75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D934FF0-C2E5-449E-9C2C-BF814106904D}"/>
              </a:ext>
            </a:extLst>
          </p:cNvPr>
          <p:cNvSpPr>
            <a:spLocks noGrp="1"/>
          </p:cNvSpPr>
          <p:nvPr>
            <p:ph type="dt" sz="half" idx="10"/>
          </p:nvPr>
        </p:nvSpPr>
        <p:spPr/>
        <p:txBody>
          <a:bodyPr/>
          <a:lstStyle/>
          <a:p>
            <a:fld id="{B5548252-9430-4EF7-8670-017C9F72E62D}" type="datetimeFigureOut">
              <a:rPr lang="en-US" smtClean="0"/>
              <a:t>4/4/2024</a:t>
            </a:fld>
            <a:endParaRPr lang="en-US"/>
          </a:p>
        </p:txBody>
      </p:sp>
      <p:sp>
        <p:nvSpPr>
          <p:cNvPr id="6" name="Θέση υποσέλιδου 5">
            <a:extLst>
              <a:ext uri="{FF2B5EF4-FFF2-40B4-BE49-F238E27FC236}">
                <a16:creationId xmlns:a16="http://schemas.microsoft.com/office/drawing/2014/main" id="{32B5EAFA-57FB-48F8-B2C1-9BE8D0493EEE}"/>
              </a:ext>
            </a:extLst>
          </p:cNvPr>
          <p:cNvSpPr>
            <a:spLocks noGrp="1"/>
          </p:cNvSpPr>
          <p:nvPr>
            <p:ph type="ftr" sz="quarter" idx="11"/>
          </p:nvPr>
        </p:nvSpPr>
        <p:spPr/>
        <p:txBody>
          <a:bodyPr/>
          <a:lstStyle/>
          <a:p>
            <a:endParaRPr lang="en-US"/>
          </a:p>
        </p:txBody>
      </p:sp>
      <p:sp>
        <p:nvSpPr>
          <p:cNvPr id="7" name="Θέση αριθμού διαφάνειας 6">
            <a:extLst>
              <a:ext uri="{FF2B5EF4-FFF2-40B4-BE49-F238E27FC236}">
                <a16:creationId xmlns:a16="http://schemas.microsoft.com/office/drawing/2014/main" id="{592CB842-F111-4774-A052-46FB3A8DE4DC}"/>
              </a:ext>
            </a:extLst>
          </p:cNvPr>
          <p:cNvSpPr>
            <a:spLocks noGrp="1"/>
          </p:cNvSpPr>
          <p:nvPr>
            <p:ph type="sldNum" sz="quarter" idx="12"/>
          </p:nvPr>
        </p:nvSpPr>
        <p:spPr/>
        <p:txBody>
          <a:bodyPr/>
          <a:lstStyle/>
          <a:p>
            <a:fld id="{9E5CA6D3-DD76-42DC-966E-F7F2529EA0E8}" type="slidenum">
              <a:rPr lang="en-US" smtClean="0"/>
              <a:t>‹#›</a:t>
            </a:fld>
            <a:endParaRPr lang="en-US"/>
          </a:p>
        </p:txBody>
      </p:sp>
    </p:spTree>
    <p:extLst>
      <p:ext uri="{BB962C8B-B14F-4D97-AF65-F5344CB8AC3E}">
        <p14:creationId xmlns:p14="http://schemas.microsoft.com/office/powerpoint/2010/main" val="157518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727C36B-4168-4C3A-964C-53E8FF46DF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a:p>
        </p:txBody>
      </p:sp>
      <p:sp>
        <p:nvSpPr>
          <p:cNvPr id="3" name="Θέση κειμένου 2">
            <a:extLst>
              <a:ext uri="{FF2B5EF4-FFF2-40B4-BE49-F238E27FC236}">
                <a16:creationId xmlns:a16="http://schemas.microsoft.com/office/drawing/2014/main" id="{908ECF59-0C5F-46F6-8330-2AAA508B0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2E97A7B9-4962-4416-9724-6A57C0BDE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48252-9430-4EF7-8670-017C9F72E62D}" type="datetimeFigureOut">
              <a:rPr lang="en-US" smtClean="0"/>
              <a:t>4/4/2024</a:t>
            </a:fld>
            <a:endParaRPr lang="en-US"/>
          </a:p>
        </p:txBody>
      </p:sp>
      <p:sp>
        <p:nvSpPr>
          <p:cNvPr id="5" name="Θέση υποσέλιδου 4">
            <a:extLst>
              <a:ext uri="{FF2B5EF4-FFF2-40B4-BE49-F238E27FC236}">
                <a16:creationId xmlns:a16="http://schemas.microsoft.com/office/drawing/2014/main" id="{32BF068B-6762-4B03-AB8C-FE9C90E251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a:extLst>
              <a:ext uri="{FF2B5EF4-FFF2-40B4-BE49-F238E27FC236}">
                <a16:creationId xmlns:a16="http://schemas.microsoft.com/office/drawing/2014/main" id="{0F8A7F44-3E1B-4170-B4FB-705DDDB5B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CA6D3-DD76-42DC-966E-F7F2529EA0E8}" type="slidenum">
              <a:rPr lang="en-US" smtClean="0"/>
              <a:t>‹#›</a:t>
            </a:fld>
            <a:endParaRPr lang="en-US"/>
          </a:p>
        </p:txBody>
      </p:sp>
    </p:spTree>
    <p:extLst>
      <p:ext uri="{BB962C8B-B14F-4D97-AF65-F5344CB8AC3E}">
        <p14:creationId xmlns:p14="http://schemas.microsoft.com/office/powerpoint/2010/main" val="390481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jWD-IxjdFrs&amp;t=365s&amp;ab_channel=CasualNavig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ng.com/videos/riverview/relatedvideo?&amp;q=ram+type+rudder&amp;&amp;mid=F5BF85EDD6141C925A35F5BF85EDD6141C925A35&amp;&amp;FORM=VRDGA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E4146C-8BF6-494A-EA79-DAF2A4550FAE}"/>
              </a:ext>
            </a:extLst>
          </p:cNvPr>
          <p:cNvSpPr>
            <a:spLocks noGrp="1"/>
          </p:cNvSpPr>
          <p:nvPr>
            <p:ph type="ctrTitle"/>
          </p:nvPr>
        </p:nvSpPr>
        <p:spPr/>
        <p:txBody>
          <a:bodyPr>
            <a:noAutofit/>
          </a:bodyPr>
          <a:lstStyle/>
          <a:p>
            <a:r>
              <a:rPr lang="el-GR" sz="4800" dirty="0"/>
              <a:t>Γενική γνώση των διατάξεων του διαμερίσματος του εφεδρικού μηχανισμού πηδαλίου</a:t>
            </a:r>
          </a:p>
        </p:txBody>
      </p:sp>
      <p:sp>
        <p:nvSpPr>
          <p:cNvPr id="3" name="Υπότιτλος 2">
            <a:extLst>
              <a:ext uri="{FF2B5EF4-FFF2-40B4-BE49-F238E27FC236}">
                <a16:creationId xmlns:a16="http://schemas.microsoft.com/office/drawing/2014/main" id="{11632665-0BA6-235B-3AA1-D0A9AE08F6CE}"/>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Καρακαλπακίδης Κυριάκος</a:t>
            </a:r>
          </a:p>
        </p:txBody>
      </p:sp>
    </p:spTree>
    <p:extLst>
      <p:ext uri="{BB962C8B-B14F-4D97-AF65-F5344CB8AC3E}">
        <p14:creationId xmlns:p14="http://schemas.microsoft.com/office/powerpoint/2010/main" val="220012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5CEB9B53-D1EF-30A9-29E7-307E867B6571}"/>
              </a:ext>
            </a:extLst>
          </p:cNvPr>
          <p:cNvPicPr>
            <a:picLocks noChangeAspect="1"/>
          </p:cNvPicPr>
          <p:nvPr/>
        </p:nvPicPr>
        <p:blipFill rotWithShape="1">
          <a:blip r:embed="rId2"/>
          <a:srcRect l="38541" t="35062" r="47014" b="29382"/>
          <a:stretch/>
        </p:blipFill>
        <p:spPr>
          <a:xfrm rot="16200000">
            <a:off x="2663706" y="-1326700"/>
            <a:ext cx="6864587" cy="9504812"/>
          </a:xfrm>
          <a:prstGeom prst="rect">
            <a:avLst/>
          </a:prstGeom>
        </p:spPr>
      </p:pic>
    </p:spTree>
    <p:extLst>
      <p:ext uri="{BB962C8B-B14F-4D97-AF65-F5344CB8AC3E}">
        <p14:creationId xmlns:p14="http://schemas.microsoft.com/office/powerpoint/2010/main" val="192783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9E6FFA-CF7C-D6F0-F794-23A41C6168B2}"/>
              </a:ext>
            </a:extLst>
          </p:cNvPr>
          <p:cNvSpPr>
            <a:spLocks noGrp="1"/>
          </p:cNvSpPr>
          <p:nvPr>
            <p:ph idx="1"/>
          </p:nvPr>
        </p:nvSpPr>
        <p:spPr>
          <a:xfrm>
            <a:off x="838200" y="2311399"/>
            <a:ext cx="4224867" cy="3865563"/>
          </a:xfrm>
        </p:spPr>
        <p:txBody>
          <a:bodyPr/>
          <a:lstStyle/>
          <a:p>
            <a:pPr marL="0" indent="0">
              <a:buNone/>
            </a:pPr>
            <a:r>
              <a:rPr lang="el-GR" dirty="0"/>
              <a:t>Υπάρχουν πηδάλια που έχουν και ουραίο τμήμα, το οποίο στρέφεται περισσότερο από το βασικό.</a:t>
            </a:r>
          </a:p>
        </p:txBody>
      </p:sp>
      <p:pic>
        <p:nvPicPr>
          <p:cNvPr id="5" name="Εικόνα 4">
            <a:extLst>
              <a:ext uri="{FF2B5EF4-FFF2-40B4-BE49-F238E27FC236}">
                <a16:creationId xmlns:a16="http://schemas.microsoft.com/office/drawing/2014/main" id="{BE9CA0A7-641C-36A0-25F6-4537DCD4CA28}"/>
              </a:ext>
            </a:extLst>
          </p:cNvPr>
          <p:cNvPicPr>
            <a:picLocks noChangeAspect="1"/>
          </p:cNvPicPr>
          <p:nvPr/>
        </p:nvPicPr>
        <p:blipFill rotWithShape="1">
          <a:blip r:embed="rId2"/>
          <a:srcRect l="38681" t="45803" r="45069" b="38518"/>
          <a:stretch/>
        </p:blipFill>
        <p:spPr>
          <a:xfrm rot="16200000">
            <a:off x="5575550" y="1693579"/>
            <a:ext cx="5701804" cy="3094570"/>
          </a:xfrm>
          <a:prstGeom prst="rect">
            <a:avLst/>
          </a:prstGeom>
        </p:spPr>
      </p:pic>
    </p:spTree>
    <p:extLst>
      <p:ext uri="{BB962C8B-B14F-4D97-AF65-F5344CB8AC3E}">
        <p14:creationId xmlns:p14="http://schemas.microsoft.com/office/powerpoint/2010/main" val="240451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76073D-B147-FEDD-1CFE-1796A14ECDD6}"/>
              </a:ext>
            </a:extLst>
          </p:cNvPr>
          <p:cNvSpPr>
            <a:spLocks noGrp="1"/>
          </p:cNvSpPr>
          <p:nvPr>
            <p:ph type="title"/>
          </p:nvPr>
        </p:nvSpPr>
        <p:spPr/>
        <p:txBody>
          <a:bodyPr/>
          <a:lstStyle/>
          <a:p>
            <a:r>
              <a:rPr lang="el-GR" dirty="0"/>
              <a:t>Κυριότερα μέρη πηδαλίου</a:t>
            </a:r>
          </a:p>
        </p:txBody>
      </p:sp>
      <p:sp>
        <p:nvSpPr>
          <p:cNvPr id="3" name="Θέση περιεχομένου 2">
            <a:extLst>
              <a:ext uri="{FF2B5EF4-FFF2-40B4-BE49-F238E27FC236}">
                <a16:creationId xmlns:a16="http://schemas.microsoft.com/office/drawing/2014/main" id="{5200B07F-1AF1-385C-DF17-8F1154A9351B}"/>
              </a:ext>
            </a:extLst>
          </p:cNvPr>
          <p:cNvSpPr>
            <a:spLocks noGrp="1"/>
          </p:cNvSpPr>
          <p:nvPr>
            <p:ph idx="1"/>
          </p:nvPr>
        </p:nvSpPr>
        <p:spPr/>
        <p:txBody>
          <a:bodyPr/>
          <a:lstStyle/>
          <a:p>
            <a:pPr marL="0" indent="0">
              <a:buNone/>
            </a:pPr>
            <a:r>
              <a:rPr lang="el-GR" dirty="0"/>
              <a:t>Τα κυριότερα μέρη του πηδαλίου είναι:</a:t>
            </a:r>
          </a:p>
          <a:p>
            <a:pPr marL="514350" indent="-514350">
              <a:buFont typeface="+mj-lt"/>
              <a:buAutoNum type="arabicPeriod"/>
            </a:pPr>
            <a:r>
              <a:rPr lang="el-GR" dirty="0"/>
              <a:t>Η επιφάνεια του</a:t>
            </a:r>
          </a:p>
          <a:p>
            <a:pPr marL="514350" indent="-514350">
              <a:buFont typeface="+mj-lt"/>
              <a:buAutoNum type="arabicPeriod"/>
            </a:pPr>
            <a:r>
              <a:rPr lang="el-GR" dirty="0"/>
              <a:t>Ο άξονας του</a:t>
            </a:r>
          </a:p>
          <a:p>
            <a:pPr marL="514350" indent="-514350">
              <a:buFont typeface="+mj-lt"/>
              <a:buAutoNum type="arabicPeriod"/>
            </a:pPr>
            <a:r>
              <a:rPr lang="el-GR" dirty="0"/>
              <a:t>Το ποδόστημα</a:t>
            </a:r>
          </a:p>
          <a:p>
            <a:pPr marL="514350" indent="-514350">
              <a:buFont typeface="+mj-lt"/>
              <a:buAutoNum type="arabicPeriod"/>
            </a:pPr>
            <a:r>
              <a:rPr lang="el-GR" dirty="0"/>
              <a:t>Το </a:t>
            </a:r>
            <a:r>
              <a:rPr lang="el-GR" dirty="0" err="1"/>
              <a:t>υποβραχιόνιο</a:t>
            </a:r>
            <a:endParaRPr lang="el-GR" dirty="0"/>
          </a:p>
          <a:p>
            <a:pPr marL="514350" indent="-514350">
              <a:buFont typeface="+mj-lt"/>
              <a:buAutoNum type="arabicPeriod"/>
            </a:pPr>
            <a:r>
              <a:rPr lang="el-GR" dirty="0"/>
              <a:t>Ο τριβέας λαιμού</a:t>
            </a:r>
          </a:p>
          <a:p>
            <a:pPr marL="514350" indent="-514350">
              <a:buFont typeface="+mj-lt"/>
              <a:buAutoNum type="arabicPeriod"/>
            </a:pPr>
            <a:r>
              <a:rPr lang="el-GR" dirty="0"/>
              <a:t>Ο φορέας στήριξης πηδαλίου</a:t>
            </a:r>
          </a:p>
        </p:txBody>
      </p:sp>
    </p:spTree>
    <p:extLst>
      <p:ext uri="{BB962C8B-B14F-4D97-AF65-F5344CB8AC3E}">
        <p14:creationId xmlns:p14="http://schemas.microsoft.com/office/powerpoint/2010/main" val="265714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E34E3A3B-79F9-EF34-43D6-26DEBCB9ED4F}"/>
              </a:ext>
            </a:extLst>
          </p:cNvPr>
          <p:cNvPicPr>
            <a:picLocks noChangeAspect="1"/>
          </p:cNvPicPr>
          <p:nvPr/>
        </p:nvPicPr>
        <p:blipFill rotWithShape="1">
          <a:blip r:embed="rId2"/>
          <a:srcRect l="37708" t="31111" r="42222" b="30124"/>
          <a:stretch/>
        </p:blipFill>
        <p:spPr>
          <a:xfrm rot="16200000">
            <a:off x="4326735" y="-305069"/>
            <a:ext cx="6857463" cy="7450667"/>
          </a:xfrm>
          <a:prstGeom prst="rect">
            <a:avLst/>
          </a:prstGeom>
        </p:spPr>
      </p:pic>
      <p:sp>
        <p:nvSpPr>
          <p:cNvPr id="7" name="Θέση περιεχομένου 6">
            <a:extLst>
              <a:ext uri="{FF2B5EF4-FFF2-40B4-BE49-F238E27FC236}">
                <a16:creationId xmlns:a16="http://schemas.microsoft.com/office/drawing/2014/main" id="{F6FDC020-CB53-9493-5C92-126A9CA5A678}"/>
              </a:ext>
            </a:extLst>
          </p:cNvPr>
          <p:cNvSpPr>
            <a:spLocks noGrp="1"/>
          </p:cNvSpPr>
          <p:nvPr>
            <p:ph idx="1"/>
          </p:nvPr>
        </p:nvSpPr>
        <p:spPr>
          <a:xfrm>
            <a:off x="838200" y="2607733"/>
            <a:ext cx="2675467" cy="3569230"/>
          </a:xfrm>
        </p:spPr>
        <p:txBody>
          <a:bodyPr/>
          <a:lstStyle/>
          <a:p>
            <a:pPr marL="0" indent="0">
              <a:buNone/>
            </a:pPr>
            <a:r>
              <a:rPr lang="el-GR" dirty="0"/>
              <a:t>Δεν υπάρχουν όλα τα μέρη σε όλα τα είδη πηδαλίων.</a:t>
            </a:r>
          </a:p>
        </p:txBody>
      </p:sp>
    </p:spTree>
    <p:extLst>
      <p:ext uri="{BB962C8B-B14F-4D97-AF65-F5344CB8AC3E}">
        <p14:creationId xmlns:p14="http://schemas.microsoft.com/office/powerpoint/2010/main" val="2415429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5C9F02-47FD-7F42-90E5-AE65A62BF549}"/>
              </a:ext>
            </a:extLst>
          </p:cNvPr>
          <p:cNvSpPr>
            <a:spLocks noGrp="1"/>
          </p:cNvSpPr>
          <p:nvPr>
            <p:ph type="title"/>
          </p:nvPr>
        </p:nvSpPr>
        <p:spPr/>
        <p:txBody>
          <a:bodyPr/>
          <a:lstStyle/>
          <a:p>
            <a:r>
              <a:rPr lang="el-GR" dirty="0"/>
              <a:t>Έλικα (</a:t>
            </a:r>
            <a:r>
              <a:rPr lang="en-GB" dirty="0"/>
              <a:t>propeller)</a:t>
            </a:r>
            <a:endParaRPr lang="el-GR" dirty="0"/>
          </a:p>
        </p:txBody>
      </p:sp>
      <p:sp>
        <p:nvSpPr>
          <p:cNvPr id="3" name="Θέση περιεχομένου 2">
            <a:extLst>
              <a:ext uri="{FF2B5EF4-FFF2-40B4-BE49-F238E27FC236}">
                <a16:creationId xmlns:a16="http://schemas.microsoft.com/office/drawing/2014/main" id="{74A43DF7-764B-F5D6-1F62-37D11F2D9828}"/>
              </a:ext>
            </a:extLst>
          </p:cNvPr>
          <p:cNvSpPr>
            <a:spLocks noGrp="1"/>
          </p:cNvSpPr>
          <p:nvPr>
            <p:ph idx="1"/>
          </p:nvPr>
        </p:nvSpPr>
        <p:spPr>
          <a:xfrm>
            <a:off x="838200" y="2074333"/>
            <a:ext cx="10515600" cy="4102630"/>
          </a:xfrm>
        </p:spPr>
        <p:txBody>
          <a:bodyPr/>
          <a:lstStyle/>
          <a:p>
            <a:pPr marL="0" indent="0">
              <a:buNone/>
            </a:pPr>
            <a:r>
              <a:rPr lang="el-GR" dirty="0"/>
              <a:t>Η έλικα είναι το κυριότερο μέσο πρόωσης του πλοίου.</a:t>
            </a:r>
          </a:p>
          <a:p>
            <a:pPr marL="0" indent="0">
              <a:buNone/>
            </a:pPr>
            <a:r>
              <a:rPr lang="el-GR" dirty="0"/>
              <a:t>Η μορφή της διαφέρει από πλοίο σε πλοίο λόγω απαιτήσεων. </a:t>
            </a:r>
          </a:p>
          <a:p>
            <a:pPr marL="0" indent="0">
              <a:buNone/>
            </a:pPr>
            <a:r>
              <a:rPr lang="el-GR" dirty="0"/>
              <a:t>Η διάμετρος της μπορεί να φτάσει τα 10μ ως μέγιστο λόγω περιορισμών που προκύπτουν από τα υλικά κατασκευής της, τα οποία δεν αντέχουν σε μεγαλύτερες διαμέτρους.</a:t>
            </a:r>
          </a:p>
          <a:p>
            <a:pPr marL="0" indent="0">
              <a:buNone/>
            </a:pPr>
            <a:r>
              <a:rPr lang="el-GR" dirty="0"/>
              <a:t>Επίσης υπάρχουν περιορισμοί βυθίσματος της πρύμνης.</a:t>
            </a:r>
          </a:p>
        </p:txBody>
      </p:sp>
    </p:spTree>
    <p:extLst>
      <p:ext uri="{BB962C8B-B14F-4D97-AF65-F5344CB8AC3E}">
        <p14:creationId xmlns:p14="http://schemas.microsoft.com/office/powerpoint/2010/main" val="300193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7F956-C12F-2F40-567E-C9B47E60074D}"/>
              </a:ext>
            </a:extLst>
          </p:cNvPr>
          <p:cNvSpPr>
            <a:spLocks noGrp="1"/>
          </p:cNvSpPr>
          <p:nvPr>
            <p:ph type="title"/>
          </p:nvPr>
        </p:nvSpPr>
        <p:spPr/>
        <p:txBody>
          <a:bodyPr/>
          <a:lstStyle/>
          <a:p>
            <a:r>
              <a:rPr lang="el-GR" dirty="0"/>
              <a:t>Τα κυριότερα μέρη της είναι:</a:t>
            </a:r>
          </a:p>
        </p:txBody>
      </p:sp>
      <p:sp>
        <p:nvSpPr>
          <p:cNvPr id="3" name="Θέση περιεχομένου 2">
            <a:extLst>
              <a:ext uri="{FF2B5EF4-FFF2-40B4-BE49-F238E27FC236}">
                <a16:creationId xmlns:a16="http://schemas.microsoft.com/office/drawing/2014/main" id="{9019B8BD-2EEC-10E0-29B0-39444B72A216}"/>
              </a:ext>
            </a:extLst>
          </p:cNvPr>
          <p:cNvSpPr>
            <a:spLocks noGrp="1"/>
          </p:cNvSpPr>
          <p:nvPr>
            <p:ph idx="1"/>
          </p:nvPr>
        </p:nvSpPr>
        <p:spPr>
          <a:xfrm>
            <a:off x="838200" y="1825625"/>
            <a:ext cx="7069667" cy="4351338"/>
          </a:xfrm>
        </p:spPr>
        <p:txBody>
          <a:bodyPr/>
          <a:lstStyle/>
          <a:p>
            <a:pPr marL="514350" indent="-514350">
              <a:buFont typeface="+mj-lt"/>
              <a:buAutoNum type="arabicPeriod"/>
            </a:pPr>
            <a:r>
              <a:rPr lang="el-GR" b="1" dirty="0"/>
              <a:t>Τα πτερύγια</a:t>
            </a:r>
            <a:r>
              <a:rPr lang="el-GR" dirty="0"/>
              <a:t>: μπορεί να είναι από 3πτέρυγη </a:t>
            </a:r>
            <a:r>
              <a:rPr lang="el-GR" dirty="0" err="1"/>
              <a:t>ώς</a:t>
            </a:r>
            <a:r>
              <a:rPr lang="el-GR" dirty="0"/>
              <a:t> 6πτέρυγη. Συνήθως είναι 4πτέρυγη.</a:t>
            </a:r>
          </a:p>
          <a:p>
            <a:pPr marL="514350" indent="-514350">
              <a:buFont typeface="+mj-lt"/>
              <a:buAutoNum type="arabicPeriod"/>
            </a:pPr>
            <a:r>
              <a:rPr lang="el-GR" b="1" dirty="0"/>
              <a:t>Η πλήμνη</a:t>
            </a:r>
            <a:r>
              <a:rPr lang="el-GR" dirty="0"/>
              <a:t>: Είναι το κεντρικό μέρος της έλικας. Με αυτήν στηρίζεται στον άξονα.</a:t>
            </a:r>
          </a:p>
          <a:p>
            <a:pPr marL="514350" indent="-514350">
              <a:buFont typeface="+mj-lt"/>
              <a:buAutoNum type="arabicPeriod"/>
            </a:pPr>
            <a:r>
              <a:rPr lang="el-GR" b="1" dirty="0"/>
              <a:t>Η επιφάνεια του δίσκου </a:t>
            </a:r>
            <a:r>
              <a:rPr lang="el-GR" b="1" dirty="0" err="1"/>
              <a:t>Αο</a:t>
            </a:r>
            <a:r>
              <a:rPr lang="el-GR" dirty="0"/>
              <a:t>: Είναι η επιφάνεια όλης της διαμέτρου </a:t>
            </a:r>
            <a:r>
              <a:rPr lang="en-GB" dirty="0"/>
              <a:t>D</a:t>
            </a:r>
            <a:r>
              <a:rPr lang="el-GR" dirty="0"/>
              <a:t>.</a:t>
            </a:r>
          </a:p>
          <a:p>
            <a:pPr marL="514350" indent="-514350">
              <a:buFont typeface="+mj-lt"/>
              <a:buAutoNum type="arabicPeriod"/>
            </a:pPr>
            <a:r>
              <a:rPr lang="el-GR" b="1" dirty="0"/>
              <a:t>Ακμές πτερυγίων</a:t>
            </a:r>
            <a:r>
              <a:rPr lang="el-GR" dirty="0"/>
              <a:t>: Οι άκρες της έλικας.</a:t>
            </a:r>
          </a:p>
        </p:txBody>
      </p:sp>
      <p:pic>
        <p:nvPicPr>
          <p:cNvPr id="5" name="Εικόνα 4">
            <a:extLst>
              <a:ext uri="{FF2B5EF4-FFF2-40B4-BE49-F238E27FC236}">
                <a16:creationId xmlns:a16="http://schemas.microsoft.com/office/drawing/2014/main" id="{AE6C20E6-4738-20C3-D141-3D1BD2DB26FF}"/>
              </a:ext>
            </a:extLst>
          </p:cNvPr>
          <p:cNvPicPr>
            <a:picLocks noChangeAspect="1"/>
          </p:cNvPicPr>
          <p:nvPr/>
        </p:nvPicPr>
        <p:blipFill rotWithShape="1">
          <a:blip r:embed="rId2"/>
          <a:srcRect l="41110" t="28765" r="43820" b="50000"/>
          <a:stretch/>
        </p:blipFill>
        <p:spPr>
          <a:xfrm>
            <a:off x="7687734" y="1680632"/>
            <a:ext cx="4411576" cy="3496735"/>
          </a:xfrm>
          <a:prstGeom prst="rect">
            <a:avLst/>
          </a:prstGeom>
        </p:spPr>
      </p:pic>
    </p:spTree>
    <p:extLst>
      <p:ext uri="{BB962C8B-B14F-4D97-AF65-F5344CB8AC3E}">
        <p14:creationId xmlns:p14="http://schemas.microsoft.com/office/powerpoint/2010/main" val="4143935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3C84A51-7AAB-AD82-07A3-507C2DF8E32D}"/>
              </a:ext>
            </a:extLst>
          </p:cNvPr>
          <p:cNvSpPr>
            <a:spLocks noGrp="1"/>
          </p:cNvSpPr>
          <p:nvPr>
            <p:ph idx="1"/>
          </p:nvPr>
        </p:nvSpPr>
        <p:spPr>
          <a:xfrm>
            <a:off x="838200" y="821267"/>
            <a:ext cx="8339667" cy="5355696"/>
          </a:xfrm>
        </p:spPr>
        <p:txBody>
          <a:bodyPr>
            <a:normAutofit/>
          </a:bodyPr>
          <a:lstStyle/>
          <a:p>
            <a:pPr marL="0" indent="0">
              <a:buNone/>
            </a:pPr>
            <a:r>
              <a:rPr lang="el-GR" dirty="0"/>
              <a:t>Άλλα χαρακτηριστικά είναι:</a:t>
            </a:r>
          </a:p>
          <a:p>
            <a:pPr marL="514350" indent="-514350">
              <a:buFont typeface="+mj-lt"/>
              <a:buAutoNum type="arabicPeriod"/>
            </a:pPr>
            <a:r>
              <a:rPr lang="el-GR" b="1" dirty="0"/>
              <a:t>Το βήμα της έλικας </a:t>
            </a:r>
            <a:r>
              <a:rPr lang="el-GR" dirty="0"/>
              <a:t>που ορίζεται ως η αξονική της μετατόπιση σε μια πλήρη περιστροφή της.</a:t>
            </a:r>
          </a:p>
          <a:p>
            <a:pPr marL="514350" indent="-514350">
              <a:buFont typeface="+mj-lt"/>
              <a:buAutoNum type="arabicPeriod"/>
            </a:pPr>
            <a:r>
              <a:rPr lang="el-GR" b="1" dirty="0"/>
              <a:t>Η φορά περιστροφής</a:t>
            </a:r>
            <a:r>
              <a:rPr lang="el-GR" dirty="0"/>
              <a:t>, δεξιόστροφα ή αριστερόστροφα.</a:t>
            </a:r>
          </a:p>
          <a:p>
            <a:pPr marL="514350" indent="-514350">
              <a:buFont typeface="+mj-lt"/>
              <a:buAutoNum type="arabicPeriod"/>
            </a:pPr>
            <a:r>
              <a:rPr lang="el-GR" b="1" dirty="0"/>
              <a:t>Η μεταβολή του βήματος </a:t>
            </a:r>
            <a:r>
              <a:rPr lang="el-GR" dirty="0"/>
              <a:t>που σε κάποιες έλικες υπάρχει. Χρησιμοποιούνται περισσότερο σε πλοία με μεγάλες απαιτήσεις χειρισμών σε λιμάνια, όπως επιβατηγά οχηματαγωγά. Στις έλικες υπάρχει εσωτερικός μηχανισμός για την κίνηση πτερυγίων.</a:t>
            </a:r>
          </a:p>
          <a:p>
            <a:pPr marL="514350" indent="-514350">
              <a:buFont typeface="+mj-lt"/>
              <a:buAutoNum type="arabicPeriod"/>
            </a:pPr>
            <a:r>
              <a:rPr lang="el-GR" b="1" dirty="0"/>
              <a:t>Ταχύτητα περιστροφής</a:t>
            </a:r>
            <a:r>
              <a:rPr lang="el-GR" dirty="0"/>
              <a:t>. Η ταχύτητα περιστροφής στα συμβατικά πλοία είναι 80-180 </a:t>
            </a:r>
            <a:r>
              <a:rPr lang="en-GB" dirty="0"/>
              <a:t>rpm/s</a:t>
            </a:r>
            <a:endParaRPr lang="el-GR" dirty="0"/>
          </a:p>
        </p:txBody>
      </p:sp>
      <p:pic>
        <p:nvPicPr>
          <p:cNvPr id="4" name="Εικόνα 3">
            <a:extLst>
              <a:ext uri="{FF2B5EF4-FFF2-40B4-BE49-F238E27FC236}">
                <a16:creationId xmlns:a16="http://schemas.microsoft.com/office/drawing/2014/main" id="{C8E071D6-CE6F-7B22-115E-A7AB8EC6486B}"/>
              </a:ext>
            </a:extLst>
          </p:cNvPr>
          <p:cNvPicPr>
            <a:picLocks noChangeAspect="1"/>
          </p:cNvPicPr>
          <p:nvPr/>
        </p:nvPicPr>
        <p:blipFill rotWithShape="1">
          <a:blip r:embed="rId2"/>
          <a:srcRect l="33819" t="9930" r="36389" b="13333"/>
          <a:stretch/>
        </p:blipFill>
        <p:spPr>
          <a:xfrm>
            <a:off x="9050867" y="1253067"/>
            <a:ext cx="2863393" cy="4148666"/>
          </a:xfrm>
          <a:prstGeom prst="rect">
            <a:avLst/>
          </a:prstGeom>
        </p:spPr>
      </p:pic>
    </p:spTree>
    <p:extLst>
      <p:ext uri="{BB962C8B-B14F-4D97-AF65-F5344CB8AC3E}">
        <p14:creationId xmlns:p14="http://schemas.microsoft.com/office/powerpoint/2010/main" val="280793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630253-FB46-C9FC-A046-56305C5CFBC1}"/>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25742CD-AFE1-EC72-6AE1-513CF35F942C}"/>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40912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A9989E-A46E-D28A-19F9-C0CE07334942}"/>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F8F1A2CC-6B84-8E78-23A3-9BADD1C70685}"/>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220285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967FBA-29E7-4B16-9537-CF0DC3F96212}"/>
              </a:ext>
            </a:extLst>
          </p:cNvPr>
          <p:cNvSpPr>
            <a:spLocks noGrp="1"/>
          </p:cNvSpPr>
          <p:nvPr>
            <p:ph type="ctrTitle"/>
          </p:nvPr>
        </p:nvSpPr>
        <p:spPr/>
        <p:txBody>
          <a:bodyPr>
            <a:normAutofit/>
          </a:bodyPr>
          <a:lstStyle/>
          <a:p>
            <a:r>
              <a:rPr lang="el-GR" dirty="0"/>
              <a:t>Κύρια μέρη πηδαλίου και εφεδρικό σύστημα πηδαλίου</a:t>
            </a:r>
            <a:endParaRPr lang="en-US" dirty="0"/>
          </a:p>
        </p:txBody>
      </p:sp>
      <p:sp>
        <p:nvSpPr>
          <p:cNvPr id="3" name="Υπότιτλος 2">
            <a:extLst>
              <a:ext uri="{FF2B5EF4-FFF2-40B4-BE49-F238E27FC236}">
                <a16:creationId xmlns:a16="http://schemas.microsoft.com/office/drawing/2014/main" id="{17B4AE74-429F-463C-B032-849A821C9495}"/>
              </a:ext>
            </a:extLst>
          </p:cNvPr>
          <p:cNvSpPr>
            <a:spLocks noGrp="1"/>
          </p:cNvSpPr>
          <p:nvPr>
            <p:ph type="subTitle" idx="1"/>
          </p:nvPr>
        </p:nvSpPr>
        <p:spPr/>
        <p:txBody>
          <a:bodyPr>
            <a:normAutofit lnSpcReduction="10000"/>
          </a:bodyPr>
          <a:lstStyle/>
          <a:p>
            <a:endParaRPr lang="el-GR" dirty="0"/>
          </a:p>
          <a:p>
            <a:endParaRPr lang="el-GR" dirty="0"/>
          </a:p>
          <a:p>
            <a:endParaRPr lang="el-GR" dirty="0"/>
          </a:p>
          <a:p>
            <a:r>
              <a:rPr lang="el-GR" dirty="0"/>
              <a:t>Διδάσκων: </a:t>
            </a:r>
            <a:r>
              <a:rPr lang="el-GR" dirty="0" err="1"/>
              <a:t>Καρακαλπακίδης</a:t>
            </a:r>
            <a:r>
              <a:rPr lang="el-GR" dirty="0"/>
              <a:t> Κυριάκος</a:t>
            </a:r>
            <a:endParaRPr lang="en-US" dirty="0"/>
          </a:p>
        </p:txBody>
      </p:sp>
    </p:spTree>
    <p:extLst>
      <p:ext uri="{BB962C8B-B14F-4D97-AF65-F5344CB8AC3E}">
        <p14:creationId xmlns:p14="http://schemas.microsoft.com/office/powerpoint/2010/main" val="327832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1DA779A-8D8B-FB21-E8BD-82A940AEA812}"/>
              </a:ext>
            </a:extLst>
          </p:cNvPr>
          <p:cNvSpPr>
            <a:spLocks noGrp="1"/>
          </p:cNvSpPr>
          <p:nvPr>
            <p:ph idx="1"/>
          </p:nvPr>
        </p:nvSpPr>
        <p:spPr/>
        <p:txBody>
          <a:bodyPr/>
          <a:lstStyle/>
          <a:p>
            <a:pPr marL="0" indent="0">
              <a:buNone/>
            </a:pPr>
            <a:r>
              <a:rPr lang="el-GR" dirty="0"/>
              <a:t>Ο μηχανισμός πηδαλίου βρίσκεται στην πρύμνη πάνω από το πηδάλιο.</a:t>
            </a:r>
          </a:p>
          <a:p>
            <a:pPr marL="0" indent="0">
              <a:buNone/>
            </a:pPr>
            <a:r>
              <a:rPr lang="el-GR" dirty="0"/>
              <a:t>Για λόγους ασφαλείας, σε όλα τα πλοία απαιτείται η ύπαρξη εφεδρικού συστήματος πηδαλίου.</a:t>
            </a:r>
          </a:p>
          <a:p>
            <a:pPr marL="0" indent="0">
              <a:buNone/>
            </a:pPr>
            <a:r>
              <a:rPr lang="el-GR" dirty="0"/>
              <a:t>Στα σύγχρονα πλοία ο εφεδρικός μηχανισμός πηδαλίου είναι ουσιαστικά δεύτερος μηχανισμός που λειτουργεί ανεξάρτητα από τον βασικό, οπότε και διαθέτει και ξεχωριστή μονάδα ισχύος με υδραυλική πίεση, δίκτυο και χειρισμό.</a:t>
            </a:r>
          </a:p>
          <a:p>
            <a:pPr marL="0" indent="0">
              <a:buNone/>
            </a:pPr>
            <a:r>
              <a:rPr lang="el-GR" dirty="0"/>
              <a:t>Βρίσκεται στον χώρο του μηχανισμού του πηδαλίου στην πρύμνη.</a:t>
            </a:r>
          </a:p>
        </p:txBody>
      </p:sp>
    </p:spTree>
    <p:extLst>
      <p:ext uri="{BB962C8B-B14F-4D97-AF65-F5344CB8AC3E}">
        <p14:creationId xmlns:p14="http://schemas.microsoft.com/office/powerpoint/2010/main" val="1456760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A9F4C19A-5C1E-451E-91F7-3D22E15A5C0B}"/>
              </a:ext>
            </a:extLst>
          </p:cNvPr>
          <p:cNvPicPr>
            <a:picLocks noGrp="1" noChangeAspect="1"/>
          </p:cNvPicPr>
          <p:nvPr>
            <p:ph idx="1"/>
          </p:nvPr>
        </p:nvPicPr>
        <p:blipFill rotWithShape="1">
          <a:blip r:embed="rId2"/>
          <a:srcRect l="25005" t="11893" r="24142" b="21124"/>
          <a:stretch/>
        </p:blipFill>
        <p:spPr>
          <a:xfrm>
            <a:off x="1925062" y="338668"/>
            <a:ext cx="8341876" cy="6180663"/>
          </a:xfrm>
        </p:spPr>
      </p:pic>
    </p:spTree>
    <p:extLst>
      <p:ext uri="{BB962C8B-B14F-4D97-AF65-F5344CB8AC3E}">
        <p14:creationId xmlns:p14="http://schemas.microsoft.com/office/powerpoint/2010/main" val="4158154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C55318B-9E46-4A68-85F2-8A008DAF6657}"/>
              </a:ext>
            </a:extLst>
          </p:cNvPr>
          <p:cNvSpPr>
            <a:spLocks noGrp="1"/>
          </p:cNvSpPr>
          <p:nvPr>
            <p:ph idx="1"/>
          </p:nvPr>
        </p:nvSpPr>
        <p:spPr/>
        <p:txBody>
          <a:bodyPr/>
          <a:lstStyle/>
          <a:p>
            <a:pPr marL="0" indent="0">
              <a:buNone/>
            </a:pPr>
            <a:r>
              <a:rPr lang="el-GR" dirty="0">
                <a:solidFill>
                  <a:srgbClr val="FF0000"/>
                </a:solidFill>
              </a:rPr>
              <a:t>Το πηδάλιο είναι μία ενισχυμένη κατασκευή με υδροδυναμικό σχήμα (</a:t>
            </a:r>
            <a:r>
              <a:rPr lang="el-GR" dirty="0" err="1">
                <a:solidFill>
                  <a:srgbClr val="FF0000"/>
                </a:solidFill>
              </a:rPr>
              <a:t>hydrofoil</a:t>
            </a:r>
            <a:r>
              <a:rPr lang="el-GR" dirty="0">
                <a:solidFill>
                  <a:srgbClr val="FF0000"/>
                </a:solidFill>
              </a:rPr>
              <a:t>), έτσι ώστε να δημιουργεί τη μέγιστη απαιτούμενη δύναμη για την αλλαγή της πορείας του πλοίου με τη λιγότερη δυνατή κατανάλωση ισχύος.</a:t>
            </a:r>
          </a:p>
          <a:p>
            <a:pPr marL="0" indent="0">
              <a:buNone/>
            </a:pPr>
            <a:endParaRPr lang="el-GR" dirty="0">
              <a:solidFill>
                <a:srgbClr val="FF0000"/>
              </a:solidFill>
            </a:endParaRPr>
          </a:p>
          <a:p>
            <a:pPr marL="0" indent="0">
              <a:buNone/>
            </a:pPr>
            <a:endParaRPr lang="el-GR" dirty="0">
              <a:solidFill>
                <a:srgbClr val="FF0000"/>
              </a:solidFill>
            </a:endParaRPr>
          </a:p>
          <a:p>
            <a:pPr marL="0" indent="0">
              <a:buNone/>
            </a:pPr>
            <a:r>
              <a:rPr lang="en-US" dirty="0">
                <a:solidFill>
                  <a:srgbClr val="FF0000"/>
                </a:solidFill>
                <a:hlinkClick r:id="rId2"/>
              </a:rPr>
              <a:t>how rudder works</a:t>
            </a:r>
            <a:endParaRPr lang="en-US" dirty="0">
              <a:solidFill>
                <a:srgbClr val="FF0000"/>
              </a:solidFill>
            </a:endParaRPr>
          </a:p>
        </p:txBody>
      </p:sp>
    </p:spTree>
    <p:extLst>
      <p:ext uri="{BB962C8B-B14F-4D97-AF65-F5344CB8AC3E}">
        <p14:creationId xmlns:p14="http://schemas.microsoft.com/office/powerpoint/2010/main" val="2117763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90EAA47-F60D-49C5-839B-385E1247B791}"/>
              </a:ext>
            </a:extLst>
          </p:cNvPr>
          <p:cNvSpPr>
            <a:spLocks noGrp="1"/>
          </p:cNvSpPr>
          <p:nvPr>
            <p:ph idx="1"/>
          </p:nvPr>
        </p:nvSpPr>
        <p:spPr>
          <a:xfrm>
            <a:off x="838200" y="1181100"/>
            <a:ext cx="10515600" cy="4995863"/>
          </a:xfrm>
        </p:spPr>
        <p:txBody>
          <a:bodyPr>
            <a:normAutofit fontScale="92500" lnSpcReduction="10000"/>
          </a:bodyPr>
          <a:lstStyle/>
          <a:p>
            <a:pPr marL="0" indent="0">
              <a:buNone/>
            </a:pPr>
            <a:r>
              <a:rPr lang="el-GR" dirty="0">
                <a:solidFill>
                  <a:schemeClr val="accent2">
                    <a:lumMod val="75000"/>
                  </a:schemeClr>
                </a:solidFill>
              </a:rPr>
              <a:t>Το πηδάλιο αποτελείται βασικά από δύο μέρη, </a:t>
            </a:r>
          </a:p>
          <a:p>
            <a:r>
              <a:rPr lang="el-GR" dirty="0">
                <a:solidFill>
                  <a:schemeClr val="accent2">
                    <a:lumMod val="75000"/>
                  </a:schemeClr>
                </a:solidFill>
              </a:rPr>
              <a:t>το πτερύγιο και </a:t>
            </a:r>
          </a:p>
          <a:p>
            <a:r>
              <a:rPr lang="el-GR" dirty="0">
                <a:solidFill>
                  <a:schemeClr val="accent2">
                    <a:lumMod val="75000"/>
                  </a:schemeClr>
                </a:solidFill>
              </a:rPr>
              <a:t>τον άξονα, ο οποίος μεταδίδει την κίνηση στο πτερύγιο από το μηχανισμό του πηδαλίου.</a:t>
            </a:r>
          </a:p>
          <a:p>
            <a:pPr marL="0" indent="0">
              <a:buNone/>
            </a:pPr>
            <a:r>
              <a:rPr lang="el-GR" dirty="0">
                <a:solidFill>
                  <a:srgbClr val="FF0000"/>
                </a:solidFill>
              </a:rPr>
              <a:t>Το Πηδάλιο με την επιφάνειά του καθορίζεται από την επιθυμητή ευελιξία κάθε τύπου πλοίου</a:t>
            </a:r>
            <a:r>
              <a:rPr lang="el-GR" dirty="0"/>
              <a:t>. Η επιφάνεια του πηδαλίου προσδιορίζεται από τον λόγο της προς την επιφάνεια της διαμήκους τομής του πλοίου κάτω από την ίσαλο. </a:t>
            </a:r>
          </a:p>
          <a:p>
            <a:pPr marL="0" indent="0">
              <a:buNone/>
            </a:pPr>
            <a:r>
              <a:rPr lang="el-GR" dirty="0"/>
              <a:t>Φορτηγά περίπου 1/60 </a:t>
            </a:r>
          </a:p>
          <a:p>
            <a:pPr marL="0" indent="0">
              <a:buNone/>
            </a:pPr>
            <a:r>
              <a:rPr lang="el-GR" dirty="0"/>
              <a:t>Επιβατηγά περίπου 1/50 </a:t>
            </a:r>
          </a:p>
          <a:p>
            <a:pPr marL="0" indent="0">
              <a:buNone/>
            </a:pPr>
            <a:r>
              <a:rPr lang="el-GR" dirty="0"/>
              <a:t>Η κατανομή της επιφάνειας του πτερυγίου ως προς τον άξονα καθορίζει τον τύπο του πηδαλίου</a:t>
            </a:r>
            <a:endParaRPr lang="en-US" dirty="0"/>
          </a:p>
        </p:txBody>
      </p:sp>
    </p:spTree>
    <p:extLst>
      <p:ext uri="{BB962C8B-B14F-4D97-AF65-F5344CB8AC3E}">
        <p14:creationId xmlns:p14="http://schemas.microsoft.com/office/powerpoint/2010/main" val="2556819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5F5C6F-A928-432A-9605-154EF47F1D02}"/>
              </a:ext>
            </a:extLst>
          </p:cNvPr>
          <p:cNvSpPr>
            <a:spLocks noGrp="1"/>
          </p:cNvSpPr>
          <p:nvPr>
            <p:ph type="title"/>
          </p:nvPr>
        </p:nvSpPr>
        <p:spPr/>
        <p:txBody>
          <a:bodyPr/>
          <a:lstStyle/>
          <a:p>
            <a:r>
              <a:rPr lang="el-GR" dirty="0"/>
              <a:t>Μέγεθος επιφάνειας πηδαλίου</a:t>
            </a:r>
            <a:endParaRPr lang="en-US" dirty="0"/>
          </a:p>
        </p:txBody>
      </p:sp>
      <p:sp>
        <p:nvSpPr>
          <p:cNvPr id="3" name="Θέση περιεχομένου 2">
            <a:extLst>
              <a:ext uri="{FF2B5EF4-FFF2-40B4-BE49-F238E27FC236}">
                <a16:creationId xmlns:a16="http://schemas.microsoft.com/office/drawing/2014/main" id="{8582AC83-DD82-43BF-8C22-1C61B0F7FA23}"/>
              </a:ext>
            </a:extLst>
          </p:cNvPr>
          <p:cNvSpPr>
            <a:spLocks noGrp="1"/>
          </p:cNvSpPr>
          <p:nvPr>
            <p:ph idx="1"/>
          </p:nvPr>
        </p:nvSpPr>
        <p:spPr>
          <a:xfrm>
            <a:off x="381000" y="1825625"/>
            <a:ext cx="11506200" cy="4351338"/>
          </a:xfrm>
        </p:spPr>
        <p:txBody>
          <a:bodyPr>
            <a:normAutofit fontScale="92500" lnSpcReduction="10000"/>
          </a:bodyPr>
          <a:lstStyle/>
          <a:p>
            <a:pPr marL="0" indent="0">
              <a:buNone/>
            </a:pPr>
            <a:r>
              <a:rPr lang="el-GR" dirty="0">
                <a:solidFill>
                  <a:srgbClr val="FF0000"/>
                </a:solidFill>
              </a:rPr>
              <a:t>Η δύναμη που δημιουργεί ένα πηδάλιο είναι ανάλογη προς την επιφάνειά του</a:t>
            </a:r>
            <a:r>
              <a:rPr lang="el-GR" dirty="0"/>
              <a:t>. Επομένως όσο πιο μεγάλη είναι η επιφάνεια τόσο μεγαλύτερη είναι η δύναμη του πηδαλίου που δημιουργεί τη στροφή και επομένως η ευελιξία του πλοίου.</a:t>
            </a:r>
          </a:p>
          <a:p>
            <a:pPr marL="0" indent="0">
              <a:buNone/>
            </a:pPr>
            <a:r>
              <a:rPr lang="el-GR" dirty="0"/>
              <a:t>Γενικά η επιφάνεια του πηδαλίου επιλέγεται με βάση το γινόμενο του μήκους επί το βύθισμα του πλοίου (L × Η). </a:t>
            </a:r>
          </a:p>
          <a:p>
            <a:pPr marL="0" indent="0">
              <a:buNone/>
            </a:pPr>
            <a:r>
              <a:rPr lang="el-GR" dirty="0"/>
              <a:t>Συνήθεις τιμές είναι:</a:t>
            </a:r>
          </a:p>
          <a:p>
            <a:pPr marL="0" indent="0">
              <a:buNone/>
            </a:pPr>
            <a:r>
              <a:rPr lang="el-GR" dirty="0"/>
              <a:t>1) Για φορτηγά πλοία μήκους πάνω από 400 </a:t>
            </a:r>
            <a:r>
              <a:rPr lang="el-GR" dirty="0" err="1"/>
              <a:t>ft</a:t>
            </a:r>
            <a:r>
              <a:rPr lang="el-GR" dirty="0"/>
              <a:t>: Επιφάνεια πηδαλίου ≃ 0,02 L × Η</a:t>
            </a:r>
          </a:p>
          <a:p>
            <a:pPr marL="0" indent="0">
              <a:buNone/>
            </a:pPr>
            <a:r>
              <a:rPr lang="el-GR" dirty="0"/>
              <a:t>2) Για φορτηγά πλοία μήκους κάτω από 400 </a:t>
            </a:r>
            <a:r>
              <a:rPr lang="el-GR" dirty="0" err="1"/>
              <a:t>ft</a:t>
            </a:r>
            <a:r>
              <a:rPr lang="el-GR" dirty="0"/>
              <a:t>: Επιφάνεια πηδαλίου ≃ 0,02 L × Η ως     0,03 L × Η</a:t>
            </a:r>
          </a:p>
          <a:p>
            <a:pPr marL="0" indent="0">
              <a:buNone/>
            </a:pPr>
            <a:r>
              <a:rPr lang="el-GR" dirty="0"/>
              <a:t>3) Για ρυμουλκά ανοικτής θάλασσας: Επιφάνεια πηδαλίου ≃ 0,04 L × Η</a:t>
            </a:r>
          </a:p>
          <a:p>
            <a:pPr marL="0" indent="0">
              <a:buNone/>
            </a:pPr>
            <a:r>
              <a:rPr lang="el-GR" dirty="0"/>
              <a:t>4) Για ρυμουλκά λιμένα: Επιφάνεια πηδαλίου ≃ 0,06 L × Η έως 0,08 L × Η</a:t>
            </a:r>
            <a:endParaRPr lang="en-US" dirty="0"/>
          </a:p>
        </p:txBody>
      </p:sp>
    </p:spTree>
    <p:extLst>
      <p:ext uri="{BB962C8B-B14F-4D97-AF65-F5344CB8AC3E}">
        <p14:creationId xmlns:p14="http://schemas.microsoft.com/office/powerpoint/2010/main" val="373711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761CA8-8F4B-4CAD-B66E-757C12E258F8}"/>
              </a:ext>
            </a:extLst>
          </p:cNvPr>
          <p:cNvSpPr>
            <a:spLocks noGrp="1"/>
          </p:cNvSpPr>
          <p:nvPr>
            <p:ph type="title"/>
          </p:nvPr>
        </p:nvSpPr>
        <p:spPr/>
        <p:txBody>
          <a:bodyPr/>
          <a:lstStyle/>
          <a:p>
            <a:r>
              <a:rPr lang="el-GR" dirty="0"/>
              <a:t>Τύποι Πηδαλίων</a:t>
            </a:r>
            <a:endParaRPr lang="en-US" dirty="0"/>
          </a:p>
        </p:txBody>
      </p:sp>
      <p:sp>
        <p:nvSpPr>
          <p:cNvPr id="3" name="Θέση περιεχομένου 2">
            <a:extLst>
              <a:ext uri="{FF2B5EF4-FFF2-40B4-BE49-F238E27FC236}">
                <a16:creationId xmlns:a16="http://schemas.microsoft.com/office/drawing/2014/main" id="{D35A41B8-BA4D-40F6-9C1C-B02E3A9FFE2C}"/>
              </a:ext>
            </a:extLst>
          </p:cNvPr>
          <p:cNvSpPr>
            <a:spLocks noGrp="1"/>
          </p:cNvSpPr>
          <p:nvPr>
            <p:ph idx="1"/>
          </p:nvPr>
        </p:nvSpPr>
        <p:spPr/>
        <p:txBody>
          <a:bodyPr/>
          <a:lstStyle/>
          <a:p>
            <a:r>
              <a:rPr lang="el-GR" dirty="0"/>
              <a:t>Μη Ζυγοσταθμισμένο (</a:t>
            </a:r>
            <a:r>
              <a:rPr lang="en-US" dirty="0"/>
              <a:t>unbalanced rudder)</a:t>
            </a:r>
            <a:endParaRPr lang="el-GR" dirty="0"/>
          </a:p>
          <a:p>
            <a:r>
              <a:rPr lang="el-GR" dirty="0"/>
              <a:t>Ζυγοσταθμισμένο</a:t>
            </a:r>
            <a:r>
              <a:rPr lang="en-US" dirty="0"/>
              <a:t> (balanced rudder)</a:t>
            </a:r>
            <a:endParaRPr lang="el-GR" dirty="0"/>
          </a:p>
          <a:p>
            <a:r>
              <a:rPr lang="el-GR" dirty="0" err="1"/>
              <a:t>Ημιζυγοσταθμισμένο</a:t>
            </a:r>
            <a:r>
              <a:rPr lang="en-US" dirty="0"/>
              <a:t> (semi – balanced rudder)</a:t>
            </a:r>
            <a:endParaRPr lang="el-GR" dirty="0"/>
          </a:p>
          <a:p>
            <a:r>
              <a:rPr lang="el-GR" dirty="0"/>
              <a:t>Υδροδυναμικό πηδάλιο</a:t>
            </a:r>
            <a:r>
              <a:rPr lang="en-US" dirty="0"/>
              <a:t> (Hydrofoil rudder)</a:t>
            </a:r>
          </a:p>
          <a:p>
            <a:r>
              <a:rPr lang="el-GR" dirty="0"/>
              <a:t>Πρωτότυπα πηδάλια </a:t>
            </a:r>
            <a:endParaRPr lang="en-US" dirty="0"/>
          </a:p>
        </p:txBody>
      </p:sp>
    </p:spTree>
    <p:extLst>
      <p:ext uri="{BB962C8B-B14F-4D97-AF65-F5344CB8AC3E}">
        <p14:creationId xmlns:p14="http://schemas.microsoft.com/office/powerpoint/2010/main" val="18208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FAABEF-9136-44AA-8FE1-42257C47F017}"/>
              </a:ext>
            </a:extLst>
          </p:cNvPr>
          <p:cNvSpPr>
            <a:spLocks noGrp="1"/>
          </p:cNvSpPr>
          <p:nvPr>
            <p:ph type="title"/>
          </p:nvPr>
        </p:nvSpPr>
        <p:spPr/>
        <p:txBody>
          <a:bodyPr/>
          <a:lstStyle/>
          <a:p>
            <a:r>
              <a:rPr lang="el-GR" dirty="0"/>
              <a:t>Μη Ζυγοσταθμισμένο (</a:t>
            </a:r>
            <a:r>
              <a:rPr lang="en-US" dirty="0"/>
              <a:t>unbalanced rudder)</a:t>
            </a:r>
          </a:p>
        </p:txBody>
      </p:sp>
      <p:pic>
        <p:nvPicPr>
          <p:cNvPr id="5" name="Θέση περιεχομένου 4">
            <a:extLst>
              <a:ext uri="{FF2B5EF4-FFF2-40B4-BE49-F238E27FC236}">
                <a16:creationId xmlns:a16="http://schemas.microsoft.com/office/drawing/2014/main" id="{5AF80AD8-7093-48BB-A788-79A69079C555}"/>
              </a:ext>
            </a:extLst>
          </p:cNvPr>
          <p:cNvPicPr>
            <a:picLocks noGrp="1" noChangeAspect="1"/>
          </p:cNvPicPr>
          <p:nvPr>
            <p:ph sz="half" idx="1"/>
          </p:nvPr>
        </p:nvPicPr>
        <p:blipFill rotWithShape="1">
          <a:blip r:embed="rId2"/>
          <a:srcRect l="27941" t="30365" r="22610" b="17021"/>
          <a:stretch/>
        </p:blipFill>
        <p:spPr>
          <a:xfrm>
            <a:off x="250306" y="2103436"/>
            <a:ext cx="5731854" cy="3430589"/>
          </a:xfrm>
        </p:spPr>
      </p:pic>
      <p:sp>
        <p:nvSpPr>
          <p:cNvPr id="6" name="Θέση περιεχομένου 5">
            <a:extLst>
              <a:ext uri="{FF2B5EF4-FFF2-40B4-BE49-F238E27FC236}">
                <a16:creationId xmlns:a16="http://schemas.microsoft.com/office/drawing/2014/main" id="{FB49A0EA-8B74-47BC-B650-5B4965369D5E}"/>
              </a:ext>
            </a:extLst>
          </p:cNvPr>
          <p:cNvSpPr>
            <a:spLocks noGrp="1"/>
          </p:cNvSpPr>
          <p:nvPr>
            <p:ph sz="half" idx="2"/>
          </p:nvPr>
        </p:nvSpPr>
        <p:spPr>
          <a:xfrm>
            <a:off x="6172199" y="1825624"/>
            <a:ext cx="5514975" cy="4822825"/>
          </a:xfrm>
        </p:spPr>
        <p:txBody>
          <a:bodyPr>
            <a:normAutofit/>
          </a:bodyPr>
          <a:lstStyle/>
          <a:p>
            <a:pPr marL="0" indent="0">
              <a:buNone/>
            </a:pPr>
            <a:r>
              <a:rPr lang="el-GR" dirty="0"/>
              <a:t>Αυτός ο τύπος πηδαλίου απαιτεί τη μέγιστη ροπή </a:t>
            </a:r>
            <a:r>
              <a:rPr lang="el-GR" dirty="0" err="1"/>
              <a:t>στρέψεως</a:t>
            </a:r>
            <a:r>
              <a:rPr lang="el-GR" dirty="0"/>
              <a:t>, καθώς είναι μη ζυγοσταθμισμένο, δηλαδή όλη η επιφάνειά του βρίσκεται πίσω από τον άξονά του.</a:t>
            </a:r>
            <a:endParaRPr lang="en-US" dirty="0"/>
          </a:p>
          <a:p>
            <a:pPr marL="0" indent="0">
              <a:buNone/>
            </a:pPr>
            <a:r>
              <a:rPr lang="el-GR" dirty="0"/>
              <a:t>Επίσης, η ροπή κάμψεως στον άξονα του πηδαλίου είναι μεγαλύτερη σε σχέση με τους τύπους των πηδαλίων με </a:t>
            </a:r>
            <a:r>
              <a:rPr lang="el-GR" dirty="0" err="1"/>
              <a:t>υποβραχιόνιο</a:t>
            </a:r>
            <a:r>
              <a:rPr lang="en-US" dirty="0"/>
              <a:t>. </a:t>
            </a:r>
          </a:p>
        </p:txBody>
      </p:sp>
    </p:spTree>
    <p:extLst>
      <p:ext uri="{BB962C8B-B14F-4D97-AF65-F5344CB8AC3E}">
        <p14:creationId xmlns:p14="http://schemas.microsoft.com/office/powerpoint/2010/main" val="292409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CBF95BDC-1F10-4A58-A2DD-E92D156EACDB}"/>
              </a:ext>
            </a:extLst>
          </p:cNvPr>
          <p:cNvSpPr>
            <a:spLocks noGrp="1"/>
          </p:cNvSpPr>
          <p:nvPr>
            <p:ph idx="1"/>
          </p:nvPr>
        </p:nvSpPr>
        <p:spPr/>
        <p:txBody>
          <a:bodyPr/>
          <a:lstStyle/>
          <a:p>
            <a:pPr marL="0" indent="0">
              <a:buNone/>
            </a:pPr>
            <a:r>
              <a:rPr lang="el-GR" dirty="0"/>
              <a:t>Το σχήμα του πτερυγίου είναι περισσότερο τετράπλευρο παρά ημικυκλικό και δεν στηρίζεται με </a:t>
            </a:r>
            <a:r>
              <a:rPr lang="el-GR" dirty="0" err="1"/>
              <a:t>θαιρούς</a:t>
            </a:r>
            <a:r>
              <a:rPr lang="el-GR" dirty="0"/>
              <a:t> και γομφώσεις, αλλά στον κατακόρυφο άξονα, μέσα από το γοφό του πλοίου, όπου περνά ο άξονας περιστροφής (κορμός). </a:t>
            </a:r>
          </a:p>
          <a:p>
            <a:pPr marL="0" indent="0">
              <a:buNone/>
            </a:pPr>
            <a:r>
              <a:rPr lang="el-GR" dirty="0"/>
              <a:t>Τα ζυγοσταθμισμένα πηδάλια έχουν μεγάλη εφαρμογή στα </a:t>
            </a:r>
            <a:r>
              <a:rPr lang="el-GR" dirty="0" err="1"/>
              <a:t>μονέλικα</a:t>
            </a:r>
            <a:r>
              <a:rPr lang="el-GR" dirty="0"/>
              <a:t> και </a:t>
            </a:r>
            <a:r>
              <a:rPr lang="el-GR" dirty="0" err="1"/>
              <a:t>διπλέλικα</a:t>
            </a:r>
            <a:r>
              <a:rPr lang="el-GR" dirty="0"/>
              <a:t> πλοία του εμπορικού ναυτικού μικρής χωρητικότητας. Η μεγάλη ποικιλία τους </a:t>
            </a:r>
            <a:r>
              <a:rPr lang="el-GR" dirty="0" err="1"/>
              <a:t>επέδρασε</a:t>
            </a:r>
            <a:r>
              <a:rPr lang="el-GR" dirty="0"/>
              <a:t> στη διαμόρφωση του σχήματος της πρύμνης και του ποδοστήματος. </a:t>
            </a:r>
            <a:endParaRPr lang="en-US" dirty="0"/>
          </a:p>
          <a:p>
            <a:pPr marL="0" indent="0">
              <a:buNone/>
            </a:pPr>
            <a:endParaRPr lang="en-US" dirty="0"/>
          </a:p>
        </p:txBody>
      </p:sp>
    </p:spTree>
    <p:extLst>
      <p:ext uri="{BB962C8B-B14F-4D97-AF65-F5344CB8AC3E}">
        <p14:creationId xmlns:p14="http://schemas.microsoft.com/office/powerpoint/2010/main" val="1432363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C9B8CD-189A-40E8-A535-E4834917B896}"/>
              </a:ext>
            </a:extLst>
          </p:cNvPr>
          <p:cNvSpPr>
            <a:spLocks noGrp="1"/>
          </p:cNvSpPr>
          <p:nvPr>
            <p:ph type="title"/>
          </p:nvPr>
        </p:nvSpPr>
        <p:spPr/>
        <p:txBody>
          <a:bodyPr/>
          <a:lstStyle/>
          <a:p>
            <a:r>
              <a:rPr lang="el-GR" dirty="0"/>
              <a:t>Ζυγοσταθμισμένο</a:t>
            </a:r>
            <a:r>
              <a:rPr lang="en-US" dirty="0"/>
              <a:t> (balanced rudder)</a:t>
            </a:r>
          </a:p>
        </p:txBody>
      </p:sp>
      <p:sp>
        <p:nvSpPr>
          <p:cNvPr id="5" name="Θέση περιεχομένου 4">
            <a:extLst>
              <a:ext uri="{FF2B5EF4-FFF2-40B4-BE49-F238E27FC236}">
                <a16:creationId xmlns:a16="http://schemas.microsoft.com/office/drawing/2014/main" id="{78DF1026-D91C-49F3-8218-286FC7D4F01D}"/>
              </a:ext>
            </a:extLst>
          </p:cNvPr>
          <p:cNvSpPr>
            <a:spLocks noGrp="1"/>
          </p:cNvSpPr>
          <p:nvPr>
            <p:ph sz="half" idx="2"/>
          </p:nvPr>
        </p:nvSpPr>
        <p:spPr/>
        <p:txBody>
          <a:bodyPr>
            <a:normAutofit/>
          </a:bodyPr>
          <a:lstStyle/>
          <a:p>
            <a:pPr marL="0" indent="0">
              <a:buNone/>
            </a:pPr>
            <a:r>
              <a:rPr lang="el-GR" dirty="0"/>
              <a:t>Στο πηδάλιο αυτό η επιφάνεια του πηδαλίου εκτείνεται και στο μπροστινό τμήμα του άξονα. </a:t>
            </a:r>
            <a:endParaRPr lang="en-US" dirty="0"/>
          </a:p>
          <a:p>
            <a:pPr marL="0" indent="0">
              <a:buNone/>
            </a:pPr>
            <a:r>
              <a:rPr lang="el-GR" dirty="0"/>
              <a:t>Με αυτήν τη γεωμετρία χρειάζεται μικρότερη ροπή </a:t>
            </a:r>
            <a:r>
              <a:rPr lang="el-GR" dirty="0" err="1"/>
              <a:t>στρέψεως</a:t>
            </a:r>
            <a:r>
              <a:rPr lang="el-GR" dirty="0"/>
              <a:t> από τον μηχανισμό πηδαλίου. </a:t>
            </a:r>
            <a:endParaRPr lang="en-US" dirty="0"/>
          </a:p>
          <a:p>
            <a:pPr marL="0" indent="0">
              <a:buNone/>
            </a:pPr>
            <a:r>
              <a:rPr lang="el-GR" dirty="0"/>
              <a:t>Η </a:t>
            </a:r>
            <a:r>
              <a:rPr lang="el-GR" dirty="0" err="1"/>
              <a:t>καμπτική</a:t>
            </a:r>
            <a:r>
              <a:rPr lang="el-GR" dirty="0"/>
              <a:t> ροπή στον άξονα είναι όμοια με την προηγούμενη περίπτωση.</a:t>
            </a:r>
            <a:endParaRPr lang="en-US" dirty="0"/>
          </a:p>
        </p:txBody>
      </p:sp>
      <p:pic>
        <p:nvPicPr>
          <p:cNvPr id="7" name="Εικόνα 6">
            <a:extLst>
              <a:ext uri="{FF2B5EF4-FFF2-40B4-BE49-F238E27FC236}">
                <a16:creationId xmlns:a16="http://schemas.microsoft.com/office/drawing/2014/main" id="{B0E3AAC5-5D4E-448D-9EA6-6583A7B0F19A}"/>
              </a:ext>
            </a:extLst>
          </p:cNvPr>
          <p:cNvPicPr>
            <a:picLocks noChangeAspect="1"/>
          </p:cNvPicPr>
          <p:nvPr/>
        </p:nvPicPr>
        <p:blipFill rotWithShape="1">
          <a:blip r:embed="rId2"/>
          <a:srcRect l="27422" t="27916" r="22656" b="19444"/>
          <a:stretch/>
        </p:blipFill>
        <p:spPr>
          <a:xfrm>
            <a:off x="0" y="1825625"/>
            <a:ext cx="6086475" cy="3609975"/>
          </a:xfrm>
          <a:prstGeom prst="rect">
            <a:avLst/>
          </a:prstGeom>
        </p:spPr>
      </p:pic>
    </p:spTree>
    <p:extLst>
      <p:ext uri="{BB962C8B-B14F-4D97-AF65-F5344CB8AC3E}">
        <p14:creationId xmlns:p14="http://schemas.microsoft.com/office/powerpoint/2010/main" val="122935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1D613602-F10D-4F42-87FC-CCC9380C2F19}"/>
              </a:ext>
            </a:extLst>
          </p:cNvPr>
          <p:cNvSpPr>
            <a:spLocks noGrp="1"/>
          </p:cNvSpPr>
          <p:nvPr>
            <p:ph idx="1"/>
          </p:nvPr>
        </p:nvSpPr>
        <p:spPr>
          <a:xfrm>
            <a:off x="838200" y="857250"/>
            <a:ext cx="10515600" cy="5319713"/>
          </a:xfrm>
        </p:spPr>
        <p:txBody>
          <a:bodyPr>
            <a:normAutofit fontScale="92500" lnSpcReduction="10000"/>
          </a:bodyPr>
          <a:lstStyle/>
          <a:p>
            <a:pPr marL="0" indent="0">
              <a:buNone/>
            </a:pPr>
            <a:r>
              <a:rPr lang="el-GR" dirty="0"/>
              <a:t>Διαθέτει πτερύγιο που βρίσκεται κατά τα 2/3, περίπου, </a:t>
            </a:r>
            <a:r>
              <a:rPr lang="el-GR" dirty="0" err="1"/>
              <a:t>πρύμνηθεν</a:t>
            </a:r>
            <a:r>
              <a:rPr lang="el-GR" dirty="0"/>
              <a:t> του άξονα περιστροφής (κορμού), 1/3, περίπου, του </a:t>
            </a:r>
            <a:r>
              <a:rPr lang="el-GR" dirty="0" err="1"/>
              <a:t>πρώραθεν</a:t>
            </a:r>
            <a:r>
              <a:rPr lang="el-GR" dirty="0"/>
              <a:t> του άξονα περιστροφής. </a:t>
            </a:r>
          </a:p>
          <a:p>
            <a:pPr marL="0" indent="0">
              <a:buNone/>
            </a:pPr>
            <a:r>
              <a:rPr lang="el-GR" dirty="0"/>
              <a:t>Η κατασκευή αυτή έχει ως αποτέλεσμα να μειώνεται η απόσταση από το σημείο εφαρμογής της </a:t>
            </a:r>
            <a:r>
              <a:rPr lang="el-GR" dirty="0" err="1"/>
              <a:t>πίεσεως</a:t>
            </a:r>
            <a:r>
              <a:rPr lang="el-GR" dirty="0"/>
              <a:t> (π) του πηδαλίου και του άξονα περιστροφής του πτερυγίου και κατά συνέπεια να μειώνεται η ροπή στροφής του πηδαλίου και η μηχανική δύναμη που χρειάζεται να ασκηθεί. </a:t>
            </a:r>
          </a:p>
          <a:p>
            <a:pPr marL="0" indent="0">
              <a:buNone/>
            </a:pPr>
            <a:r>
              <a:rPr lang="el-GR" dirty="0"/>
              <a:t>Το σχήμα του πτερυγίου είναι περισσότερο τετράπλευρο παρά ημικυκλικό και δεν στηρίζεται με </a:t>
            </a:r>
            <a:r>
              <a:rPr lang="el-GR" dirty="0" err="1"/>
              <a:t>θαιρούς</a:t>
            </a:r>
            <a:r>
              <a:rPr lang="el-GR" dirty="0"/>
              <a:t> και γομφώσεις, αλλά στον κατακόρυφο άξονα, μέσα από το γοφό του πλοίου, όπου περνά ο άξονας περιστροφής (κορμός). </a:t>
            </a:r>
          </a:p>
          <a:p>
            <a:pPr marL="0" indent="0">
              <a:buNone/>
            </a:pPr>
            <a:r>
              <a:rPr lang="el-GR" dirty="0"/>
              <a:t>Τα ζυγοσταθμισμένα πηδάλια έχουν μεγάλη εφαρμογή στα </a:t>
            </a:r>
            <a:r>
              <a:rPr lang="el-GR" dirty="0" err="1"/>
              <a:t>μονέλικα</a:t>
            </a:r>
            <a:r>
              <a:rPr lang="el-GR" dirty="0"/>
              <a:t> και </a:t>
            </a:r>
            <a:r>
              <a:rPr lang="el-GR" dirty="0" err="1"/>
              <a:t>διπλέλικα</a:t>
            </a:r>
            <a:r>
              <a:rPr lang="el-GR" dirty="0"/>
              <a:t> πλοία του εμπορικού ναυτικού μικρής χωρητικότητας. Η μεγάλη ποικιλία τους </a:t>
            </a:r>
            <a:r>
              <a:rPr lang="el-GR" dirty="0" err="1"/>
              <a:t>επέδρασε</a:t>
            </a:r>
            <a:r>
              <a:rPr lang="el-GR" dirty="0"/>
              <a:t> στη διαμόρφωση του σχήματος της πρύμνης και του ποδοστήματος. </a:t>
            </a:r>
            <a:endParaRPr lang="en-US" dirty="0"/>
          </a:p>
        </p:txBody>
      </p:sp>
    </p:spTree>
    <p:extLst>
      <p:ext uri="{BB962C8B-B14F-4D97-AF65-F5344CB8AC3E}">
        <p14:creationId xmlns:p14="http://schemas.microsoft.com/office/powerpoint/2010/main" val="4930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45F4FBA-E678-48A9-971D-12D63007C333}"/>
              </a:ext>
            </a:extLst>
          </p:cNvPr>
          <p:cNvSpPr>
            <a:spLocks noGrp="1"/>
          </p:cNvSpPr>
          <p:nvPr>
            <p:ph type="title"/>
          </p:nvPr>
        </p:nvSpPr>
        <p:spPr/>
        <p:txBody>
          <a:bodyPr/>
          <a:lstStyle/>
          <a:p>
            <a:r>
              <a:rPr lang="el-GR" dirty="0" err="1"/>
              <a:t>Ημιζυγοσταθμισμένο</a:t>
            </a:r>
            <a:r>
              <a:rPr lang="el-GR" dirty="0"/>
              <a:t> πηδάλιο με ποδόστημα (</a:t>
            </a:r>
            <a:r>
              <a:rPr lang="el-GR" dirty="0" err="1"/>
              <a:t>semi</a:t>
            </a:r>
            <a:r>
              <a:rPr lang="el-GR" dirty="0"/>
              <a:t> </a:t>
            </a:r>
            <a:r>
              <a:rPr lang="el-GR" dirty="0" err="1"/>
              <a:t>balanced</a:t>
            </a:r>
            <a:r>
              <a:rPr lang="el-GR" dirty="0"/>
              <a:t> </a:t>
            </a:r>
            <a:r>
              <a:rPr lang="el-GR" dirty="0" err="1"/>
              <a:t>spade</a:t>
            </a:r>
            <a:r>
              <a:rPr lang="el-GR" dirty="0"/>
              <a:t> </a:t>
            </a:r>
            <a:r>
              <a:rPr lang="el-GR" dirty="0" err="1"/>
              <a:t>rudder</a:t>
            </a:r>
            <a:r>
              <a:rPr lang="el-GR" dirty="0"/>
              <a:t>)</a:t>
            </a:r>
            <a:endParaRPr lang="en-US" dirty="0"/>
          </a:p>
        </p:txBody>
      </p:sp>
      <p:sp>
        <p:nvSpPr>
          <p:cNvPr id="6" name="Θέση περιεχομένου 5">
            <a:extLst>
              <a:ext uri="{FF2B5EF4-FFF2-40B4-BE49-F238E27FC236}">
                <a16:creationId xmlns:a16="http://schemas.microsoft.com/office/drawing/2014/main" id="{EBA84C4F-F1F0-4E55-BFF4-62921497125B}"/>
              </a:ext>
            </a:extLst>
          </p:cNvPr>
          <p:cNvSpPr>
            <a:spLocks noGrp="1"/>
          </p:cNvSpPr>
          <p:nvPr>
            <p:ph sz="half" idx="2"/>
          </p:nvPr>
        </p:nvSpPr>
        <p:spPr/>
        <p:txBody>
          <a:bodyPr>
            <a:normAutofit/>
          </a:bodyPr>
          <a:lstStyle/>
          <a:p>
            <a:pPr marL="0" indent="0">
              <a:buNone/>
            </a:pPr>
            <a:r>
              <a:rPr lang="el-GR" dirty="0"/>
              <a:t>Σε αυτήν την περίπτωση, έχουμε μείωση τόσο της ροπής </a:t>
            </a:r>
            <a:r>
              <a:rPr lang="el-GR" dirty="0" err="1"/>
              <a:t>στρέψεως</a:t>
            </a:r>
            <a:r>
              <a:rPr lang="el-GR" dirty="0"/>
              <a:t> από τον μηχανισμό πηδαλίου, όσο και της </a:t>
            </a:r>
            <a:r>
              <a:rPr lang="el-GR" dirty="0" err="1"/>
              <a:t>καμπτικής</a:t>
            </a:r>
            <a:r>
              <a:rPr lang="el-GR" dirty="0"/>
              <a:t> ροπής στον άξονα λόγω του ποδοστήματος.</a:t>
            </a:r>
            <a:endParaRPr lang="en-US" dirty="0"/>
          </a:p>
        </p:txBody>
      </p:sp>
      <p:pic>
        <p:nvPicPr>
          <p:cNvPr id="8" name="Εικόνα 7">
            <a:extLst>
              <a:ext uri="{FF2B5EF4-FFF2-40B4-BE49-F238E27FC236}">
                <a16:creationId xmlns:a16="http://schemas.microsoft.com/office/drawing/2014/main" id="{830DF497-8BD9-4208-B8A5-59D01CF13A41}"/>
              </a:ext>
            </a:extLst>
          </p:cNvPr>
          <p:cNvPicPr>
            <a:picLocks noChangeAspect="1"/>
          </p:cNvPicPr>
          <p:nvPr/>
        </p:nvPicPr>
        <p:blipFill rotWithShape="1">
          <a:blip r:embed="rId2"/>
          <a:srcRect l="27344" t="29166" r="23750" b="15417"/>
          <a:stretch/>
        </p:blipFill>
        <p:spPr>
          <a:xfrm>
            <a:off x="0" y="1825625"/>
            <a:ext cx="5962650" cy="3800475"/>
          </a:xfrm>
          <a:prstGeom prst="rect">
            <a:avLst/>
          </a:prstGeom>
        </p:spPr>
      </p:pic>
    </p:spTree>
    <p:extLst>
      <p:ext uri="{BB962C8B-B14F-4D97-AF65-F5344CB8AC3E}">
        <p14:creationId xmlns:p14="http://schemas.microsoft.com/office/powerpoint/2010/main" val="302290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D7ED92A-9AA9-72B9-4A4C-D221403F3EB7}"/>
              </a:ext>
            </a:extLst>
          </p:cNvPr>
          <p:cNvSpPr>
            <a:spLocks noGrp="1"/>
          </p:cNvSpPr>
          <p:nvPr>
            <p:ph idx="1"/>
          </p:nvPr>
        </p:nvSpPr>
        <p:spPr>
          <a:xfrm>
            <a:off x="838200" y="1143000"/>
            <a:ext cx="10515600" cy="5033963"/>
          </a:xfrm>
        </p:spPr>
        <p:txBody>
          <a:bodyPr/>
          <a:lstStyle/>
          <a:p>
            <a:pPr marL="0" indent="0">
              <a:buNone/>
            </a:pPr>
            <a:r>
              <a:rPr lang="el-GR" dirty="0"/>
              <a:t>Υπάρχουν αρκετοί τύποι μηχανισμών πηδαλίου. </a:t>
            </a:r>
          </a:p>
          <a:p>
            <a:pPr marL="0" indent="0">
              <a:buNone/>
            </a:pPr>
            <a:r>
              <a:rPr lang="el-GR" dirty="0"/>
              <a:t>Ένας κοινός τύπος είναι ο μηχανισμός με 4 κυλίνδρους (</a:t>
            </a:r>
            <a:r>
              <a:rPr lang="en-GB" dirty="0"/>
              <a:t>RAM type)</a:t>
            </a:r>
            <a:r>
              <a:rPr lang="en-US" dirty="0"/>
              <a:t>.</a:t>
            </a:r>
            <a:r>
              <a:rPr lang="el-GR" dirty="0"/>
              <a:t> Αποτελείται από:</a:t>
            </a:r>
          </a:p>
          <a:p>
            <a:pPr marL="0" indent="0">
              <a:buNone/>
            </a:pPr>
            <a:endParaRPr lang="el-GR" dirty="0"/>
          </a:p>
          <a:p>
            <a:pPr marL="514350" indent="-514350">
              <a:buFont typeface="+mj-lt"/>
              <a:buAutoNum type="arabicPeriod"/>
            </a:pPr>
            <a:r>
              <a:rPr lang="el-GR" dirty="0"/>
              <a:t>2 κινητήρες με υδραυλικές αντλίες</a:t>
            </a:r>
          </a:p>
          <a:p>
            <a:pPr marL="514350" indent="-514350">
              <a:buFont typeface="+mj-lt"/>
              <a:buAutoNum type="arabicPeriod"/>
            </a:pPr>
            <a:r>
              <a:rPr lang="el-GR" dirty="0"/>
              <a:t>4 υδραυλικά έμβολα που περιστρέφουν τον άξονα πηδαλίου</a:t>
            </a:r>
          </a:p>
          <a:p>
            <a:pPr marL="514350" indent="-514350">
              <a:buFont typeface="+mj-lt"/>
              <a:buAutoNum type="arabicPeriod"/>
            </a:pPr>
            <a:r>
              <a:rPr lang="el-GR" dirty="0"/>
              <a:t>Τον τριβέα στον άξονα του πηδαλίου</a:t>
            </a:r>
          </a:p>
          <a:p>
            <a:pPr marL="514350" indent="-514350">
              <a:buFont typeface="+mj-lt"/>
              <a:buAutoNum type="arabicPeriod"/>
            </a:pPr>
            <a:r>
              <a:rPr lang="el-GR" dirty="0"/>
              <a:t>Την διάταξη χειροκίνητης αντλίας</a:t>
            </a:r>
          </a:p>
          <a:p>
            <a:pPr marL="514350" indent="-514350">
              <a:buFont typeface="+mj-lt"/>
              <a:buAutoNum type="arabicPeriod"/>
            </a:pPr>
            <a:r>
              <a:rPr lang="el-GR" dirty="0"/>
              <a:t>Δίκτυο υδραυλικής πίεσης</a:t>
            </a:r>
          </a:p>
        </p:txBody>
      </p:sp>
    </p:spTree>
    <p:extLst>
      <p:ext uri="{BB962C8B-B14F-4D97-AF65-F5344CB8AC3E}">
        <p14:creationId xmlns:p14="http://schemas.microsoft.com/office/powerpoint/2010/main" val="3314354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E8AD5212-9DE1-4153-88FB-AE67A600AD0A}"/>
              </a:ext>
            </a:extLst>
          </p:cNvPr>
          <p:cNvSpPr>
            <a:spLocks noGrp="1"/>
          </p:cNvSpPr>
          <p:nvPr>
            <p:ph idx="1"/>
          </p:nvPr>
        </p:nvSpPr>
        <p:spPr/>
        <p:txBody>
          <a:bodyPr>
            <a:normAutofit/>
          </a:bodyPr>
          <a:lstStyle/>
          <a:p>
            <a:pPr marL="0" indent="0">
              <a:buNone/>
            </a:pPr>
            <a:r>
              <a:rPr lang="el-GR" dirty="0"/>
              <a:t>Διαθέτει πτερύγιο που το προς την πρώρα τμήμα του βρίσκεται κάτω από τον άξονα περιστροφής και η στήριξή του είναι διαφορετική από εκείνη του ζυγοσταθμισμένου πηδαλίου. </a:t>
            </a:r>
          </a:p>
          <a:p>
            <a:pPr marL="0" indent="0">
              <a:buNone/>
            </a:pPr>
            <a:r>
              <a:rPr lang="el-GR" dirty="0"/>
              <a:t>Τα </a:t>
            </a:r>
            <a:r>
              <a:rPr lang="el-GR" dirty="0" err="1"/>
              <a:t>ημιζυγοσταθμισμένα</a:t>
            </a:r>
            <a:r>
              <a:rPr lang="el-GR" dirty="0"/>
              <a:t> πηδάλια εφαρμόζονται σε μικρά και ταχύπλοα πλοία. </a:t>
            </a:r>
          </a:p>
          <a:p>
            <a:pPr marL="0" indent="0">
              <a:buNone/>
            </a:pPr>
            <a:r>
              <a:rPr lang="el-GR" dirty="0"/>
              <a:t>Σ’ αυτά συναντώνται διάφορες μορφές πηδαλίου, αλλά και διαφορετική διαμόρφωση του ποδοστήματος κι αυτό διότι η μεγάλη ταχύτητα αυξάνει την απόδοση του πηδαλίου με μικρή επιφάνεια πτερυγίου και με μικρή πίεση πηδαλίου.</a:t>
            </a:r>
            <a:endParaRPr lang="en-US" dirty="0"/>
          </a:p>
        </p:txBody>
      </p:sp>
    </p:spTree>
    <p:extLst>
      <p:ext uri="{BB962C8B-B14F-4D97-AF65-F5344CB8AC3E}">
        <p14:creationId xmlns:p14="http://schemas.microsoft.com/office/powerpoint/2010/main" val="270575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4F941C-41E7-4B7C-AB44-000109090566}"/>
              </a:ext>
            </a:extLst>
          </p:cNvPr>
          <p:cNvSpPr>
            <a:spLocks noGrp="1"/>
          </p:cNvSpPr>
          <p:nvPr>
            <p:ph type="title"/>
          </p:nvPr>
        </p:nvSpPr>
        <p:spPr/>
        <p:txBody>
          <a:bodyPr/>
          <a:lstStyle/>
          <a:p>
            <a:r>
              <a:rPr lang="el-GR" dirty="0"/>
              <a:t>Υδροδυναμικό πηδάλιο</a:t>
            </a:r>
            <a:r>
              <a:rPr lang="en-US" dirty="0"/>
              <a:t> (streamlined rudder)</a:t>
            </a:r>
          </a:p>
        </p:txBody>
      </p:sp>
      <p:sp>
        <p:nvSpPr>
          <p:cNvPr id="3" name="Θέση περιεχομένου 2">
            <a:extLst>
              <a:ext uri="{FF2B5EF4-FFF2-40B4-BE49-F238E27FC236}">
                <a16:creationId xmlns:a16="http://schemas.microsoft.com/office/drawing/2014/main" id="{579F84FF-2CA0-4645-9A58-758BF9C046D7}"/>
              </a:ext>
            </a:extLst>
          </p:cNvPr>
          <p:cNvSpPr>
            <a:spLocks noGrp="1"/>
          </p:cNvSpPr>
          <p:nvPr>
            <p:ph idx="1"/>
          </p:nvPr>
        </p:nvSpPr>
        <p:spPr/>
        <p:txBody>
          <a:bodyPr>
            <a:normAutofit/>
          </a:bodyPr>
          <a:lstStyle/>
          <a:p>
            <a:pPr marL="0" indent="0">
              <a:buNone/>
            </a:pPr>
            <a:r>
              <a:rPr lang="el-GR" dirty="0"/>
              <a:t>Είναι κοίλο και έχει, όπως και το ποδόστημα, υδροδυναμική γραμμή, ώστε να επιτυγχάνεται καλύτερη απόδοση της έλικας. </a:t>
            </a:r>
          </a:p>
          <a:p>
            <a:pPr marL="0" indent="0">
              <a:buNone/>
            </a:pPr>
            <a:r>
              <a:rPr lang="el-GR" dirty="0"/>
              <a:t>Το εσωτερικό του είναι κενό και έτσι έχει εφεδρική άνωση με ελάττωση του βάρους του. </a:t>
            </a:r>
          </a:p>
          <a:p>
            <a:pPr marL="0" indent="0">
              <a:buNone/>
            </a:pPr>
            <a:r>
              <a:rPr lang="el-GR" dirty="0"/>
              <a:t>Η υδροδυναμική γραμμή του πηδαλίου μειώνει την αντίστασή του και την πίεση του πτερυγίου του, αφού το πηδάλιο βρίσκεται κοντά στον άξονα στροφής και μειώνει τη ροπή </a:t>
            </a:r>
            <a:r>
              <a:rPr lang="el-GR" dirty="0" err="1"/>
              <a:t>στρέψεως</a:t>
            </a:r>
            <a:r>
              <a:rPr lang="el-GR" dirty="0"/>
              <a:t>. </a:t>
            </a:r>
          </a:p>
          <a:p>
            <a:pPr marL="0" indent="0">
              <a:buNone/>
            </a:pPr>
            <a:r>
              <a:rPr lang="el-GR" dirty="0"/>
              <a:t>Τα υδροδυναμικά πηδάλια χρησιμοποιούνται σήμερα σε μεγάλα και γρήγορα πλοία, διότι έχουν μεγαλύτερη απόδοση και λιγότερα προβλήματα στη χρήση τους.</a:t>
            </a:r>
            <a:endParaRPr lang="en-US" dirty="0"/>
          </a:p>
        </p:txBody>
      </p:sp>
    </p:spTree>
    <p:extLst>
      <p:ext uri="{BB962C8B-B14F-4D97-AF65-F5344CB8AC3E}">
        <p14:creationId xmlns:p14="http://schemas.microsoft.com/office/powerpoint/2010/main" val="3385710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A0603C8-9FE2-4661-BF3C-B17F0290312D}"/>
              </a:ext>
            </a:extLst>
          </p:cNvPr>
          <p:cNvPicPr>
            <a:picLocks noChangeAspect="1"/>
          </p:cNvPicPr>
          <p:nvPr/>
        </p:nvPicPr>
        <p:blipFill rotWithShape="1">
          <a:blip r:embed="rId2"/>
          <a:srcRect l="12500" t="24028" r="38672" b="6944"/>
          <a:stretch/>
        </p:blipFill>
        <p:spPr>
          <a:xfrm>
            <a:off x="1781760" y="-3368"/>
            <a:ext cx="8628480" cy="6861368"/>
          </a:xfrm>
          <a:prstGeom prst="rect">
            <a:avLst/>
          </a:prstGeom>
        </p:spPr>
      </p:pic>
    </p:spTree>
    <p:extLst>
      <p:ext uri="{BB962C8B-B14F-4D97-AF65-F5344CB8AC3E}">
        <p14:creationId xmlns:p14="http://schemas.microsoft.com/office/powerpoint/2010/main" val="3130192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45BE1D-1DF6-444F-8923-00FE28C2738C}"/>
              </a:ext>
            </a:extLst>
          </p:cNvPr>
          <p:cNvSpPr>
            <a:spLocks noGrp="1"/>
          </p:cNvSpPr>
          <p:nvPr>
            <p:ph type="title"/>
          </p:nvPr>
        </p:nvSpPr>
        <p:spPr/>
        <p:txBody>
          <a:bodyPr/>
          <a:lstStyle/>
          <a:p>
            <a:r>
              <a:rPr lang="el-GR" dirty="0"/>
              <a:t>Πρωτότυπα πηδάλια </a:t>
            </a:r>
            <a:endParaRPr lang="en-US" dirty="0"/>
          </a:p>
        </p:txBody>
      </p:sp>
      <p:sp>
        <p:nvSpPr>
          <p:cNvPr id="3" name="Θέση περιεχομένου 2">
            <a:extLst>
              <a:ext uri="{FF2B5EF4-FFF2-40B4-BE49-F238E27FC236}">
                <a16:creationId xmlns:a16="http://schemas.microsoft.com/office/drawing/2014/main" id="{6404B2CC-D143-4D95-9BE6-77CCA1C72627}"/>
              </a:ext>
            </a:extLst>
          </p:cNvPr>
          <p:cNvSpPr>
            <a:spLocks noGrp="1"/>
          </p:cNvSpPr>
          <p:nvPr>
            <p:ph idx="1"/>
          </p:nvPr>
        </p:nvSpPr>
        <p:spPr/>
        <p:txBody>
          <a:bodyPr/>
          <a:lstStyle/>
          <a:p>
            <a:pPr marL="0" indent="0">
              <a:buNone/>
            </a:pPr>
            <a:r>
              <a:rPr lang="el-GR" dirty="0"/>
              <a:t>Υπάρχουν πολλά και φέρουν το όνομα του εφευρέτη που τα επινόησε. </a:t>
            </a:r>
          </a:p>
          <a:p>
            <a:pPr marL="0" indent="0">
              <a:buNone/>
            </a:pPr>
            <a:r>
              <a:rPr lang="el-GR" dirty="0"/>
              <a:t>Ένα παράδειγμα πρωτότυπου πηδαλίου είναι αυτό που έχει ένα επί πλέον μικρό πτερύγιο πάνω στο κύριο, με σκοπό την καλύτερη απόδοση στροφής του πλοίου σε ρηχά νερά όταν πλέει με μικρή ταχύτητα (π.χ. στη διώρυγα του Σουέζ). </a:t>
            </a:r>
          </a:p>
          <a:p>
            <a:pPr marL="0" indent="0">
              <a:buNone/>
            </a:pPr>
            <a:r>
              <a:rPr lang="el-GR" dirty="0"/>
              <a:t>Τα πηδάλια αυτά δεν χαίρουν γενικής αποδοχής και δεν συναντώνται στα πλοία του εμπορικού ναυτικού.</a:t>
            </a:r>
            <a:endParaRPr lang="en-US" dirty="0"/>
          </a:p>
        </p:txBody>
      </p:sp>
    </p:spTree>
    <p:extLst>
      <p:ext uri="{BB962C8B-B14F-4D97-AF65-F5344CB8AC3E}">
        <p14:creationId xmlns:p14="http://schemas.microsoft.com/office/powerpoint/2010/main" val="403698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9AEE81-153A-4CCB-B42A-65E6FE6AE8BF}"/>
              </a:ext>
            </a:extLst>
          </p:cNvPr>
          <p:cNvSpPr>
            <a:spLocks noGrp="1"/>
          </p:cNvSpPr>
          <p:nvPr>
            <p:ph type="title"/>
          </p:nvPr>
        </p:nvSpPr>
        <p:spPr/>
        <p:txBody>
          <a:bodyPr/>
          <a:lstStyle/>
          <a:p>
            <a:r>
              <a:rPr lang="el-GR" dirty="0"/>
              <a:t>Θέση του πηδαλίου σε σχέση με το πλοίο</a:t>
            </a:r>
            <a:endParaRPr lang="en-US" dirty="0"/>
          </a:p>
        </p:txBody>
      </p:sp>
      <p:sp>
        <p:nvSpPr>
          <p:cNvPr id="3" name="Θέση περιεχομένου 2">
            <a:extLst>
              <a:ext uri="{FF2B5EF4-FFF2-40B4-BE49-F238E27FC236}">
                <a16:creationId xmlns:a16="http://schemas.microsoft.com/office/drawing/2014/main" id="{253A4F0E-E972-4797-A39D-1BA8F37E6A56}"/>
              </a:ext>
            </a:extLst>
          </p:cNvPr>
          <p:cNvSpPr>
            <a:spLocks noGrp="1"/>
          </p:cNvSpPr>
          <p:nvPr>
            <p:ph idx="1"/>
          </p:nvPr>
        </p:nvSpPr>
        <p:spPr/>
        <p:txBody>
          <a:bodyPr>
            <a:normAutofit/>
          </a:bodyPr>
          <a:lstStyle/>
          <a:p>
            <a:pPr marL="0" indent="0">
              <a:buNone/>
            </a:pPr>
            <a:r>
              <a:rPr lang="el-GR" dirty="0"/>
              <a:t>Η συμπεριφορά του πηδαλίου ως προς τη δημιουργία δυνάμεων είναι διαφορετική όταν αυτό είναι τοποθετημένο στην πρύμνη του πλοίου από ό,τι θα ήταν, αν το πηδάλιο βρισκόταν σε ελεύθερο ρεύμα νερού. </a:t>
            </a:r>
            <a:endParaRPr lang="en-US" dirty="0"/>
          </a:p>
          <a:p>
            <a:pPr marL="0" indent="0">
              <a:buNone/>
            </a:pPr>
            <a:r>
              <a:rPr lang="el-GR" dirty="0"/>
              <a:t>Στην πραγματικότητα και το ίδιο το σκάφος συντελεί, όπως και το πηδάλιο, στη διαμόρφωση των </a:t>
            </a:r>
            <a:r>
              <a:rPr lang="el-GR" dirty="0" err="1"/>
              <a:t>ελικτικών</a:t>
            </a:r>
            <a:r>
              <a:rPr lang="el-GR" dirty="0"/>
              <a:t> ιδιοτήτων. </a:t>
            </a:r>
            <a:endParaRPr lang="en-US" dirty="0"/>
          </a:p>
          <a:p>
            <a:pPr marL="0" indent="0">
              <a:buNone/>
            </a:pPr>
            <a:r>
              <a:rPr lang="el-GR" dirty="0"/>
              <a:t>Ιδιαίτερη σημασία έχει η τοποθέτηση του πηδαλίου στα </a:t>
            </a:r>
            <a:r>
              <a:rPr lang="el-GR" dirty="0" err="1"/>
              <a:t>απόνερα</a:t>
            </a:r>
            <a:r>
              <a:rPr lang="el-GR" dirty="0"/>
              <a:t> της έλικας, γιατί οι δημιουργούμενες δυνάμεις είναι μεγαλύτερες και επιπλέον είναι δυνατή η δημιουργία δυνάμεων και όταν το πλοίο δεν κινείται (αλλά στρέφει η έλικα).</a:t>
            </a:r>
            <a:endParaRPr lang="en-US" dirty="0"/>
          </a:p>
        </p:txBody>
      </p:sp>
    </p:spTree>
    <p:extLst>
      <p:ext uri="{BB962C8B-B14F-4D97-AF65-F5344CB8AC3E}">
        <p14:creationId xmlns:p14="http://schemas.microsoft.com/office/powerpoint/2010/main" val="2544175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556E2C-75A1-40B9-80AA-31BF111AE40F}"/>
              </a:ext>
            </a:extLst>
          </p:cNvPr>
          <p:cNvSpPr>
            <a:spLocks noGrp="1"/>
          </p:cNvSpPr>
          <p:nvPr>
            <p:ph type="title"/>
          </p:nvPr>
        </p:nvSpPr>
        <p:spPr/>
        <p:txBody>
          <a:bodyPr/>
          <a:lstStyle/>
          <a:p>
            <a:r>
              <a:rPr lang="el-GR" dirty="0"/>
              <a:t>Ο μηχανισμός πηδαλίου (</a:t>
            </a:r>
            <a:r>
              <a:rPr lang="el-GR" dirty="0" err="1"/>
              <a:t>steering</a:t>
            </a:r>
            <a:r>
              <a:rPr lang="el-GR" dirty="0"/>
              <a:t> </a:t>
            </a:r>
            <a:r>
              <a:rPr lang="el-GR" dirty="0" err="1"/>
              <a:t>gear</a:t>
            </a:r>
            <a:r>
              <a:rPr lang="el-GR" dirty="0"/>
              <a:t>)</a:t>
            </a:r>
            <a:endParaRPr lang="en-US" dirty="0"/>
          </a:p>
        </p:txBody>
      </p:sp>
      <p:sp>
        <p:nvSpPr>
          <p:cNvPr id="3" name="Θέση περιεχομένου 2">
            <a:extLst>
              <a:ext uri="{FF2B5EF4-FFF2-40B4-BE49-F238E27FC236}">
                <a16:creationId xmlns:a16="http://schemas.microsoft.com/office/drawing/2014/main" id="{F44D4FDD-0D18-41CC-BAB6-B78E4D39C5A7}"/>
              </a:ext>
            </a:extLst>
          </p:cNvPr>
          <p:cNvSpPr>
            <a:spLocks noGrp="1"/>
          </p:cNvSpPr>
          <p:nvPr>
            <p:ph idx="1"/>
          </p:nvPr>
        </p:nvSpPr>
        <p:spPr/>
        <p:txBody>
          <a:bodyPr>
            <a:normAutofit/>
          </a:bodyPr>
          <a:lstStyle/>
          <a:p>
            <a:pPr marL="0" indent="0">
              <a:buNone/>
            </a:pPr>
            <a:r>
              <a:rPr lang="el-GR" dirty="0"/>
              <a:t>Ο μηχανισμός πηδαλίου (</a:t>
            </a:r>
            <a:r>
              <a:rPr lang="el-GR" dirty="0" err="1"/>
              <a:t>steering</a:t>
            </a:r>
            <a:r>
              <a:rPr lang="el-GR" dirty="0"/>
              <a:t> </a:t>
            </a:r>
            <a:r>
              <a:rPr lang="el-GR" dirty="0" err="1"/>
              <a:t>gear</a:t>
            </a:r>
            <a:r>
              <a:rPr lang="el-GR" dirty="0"/>
              <a:t>) στα πλοία είναι η διάταξη που εξασφαλίζει την περιστροφή του πηδαλίου και κατά συνέπεια την αλλαγή της πορείας του πλοίου. </a:t>
            </a:r>
          </a:p>
          <a:p>
            <a:pPr marL="0" indent="0">
              <a:buNone/>
            </a:pPr>
            <a:r>
              <a:rPr lang="el-GR" dirty="0"/>
              <a:t>Οι εντολές αλλαγής της πορείας δίνονται από τη γέφυρα (</a:t>
            </a:r>
            <a:r>
              <a:rPr lang="el-GR" dirty="0" err="1"/>
              <a:t>bridge</a:t>
            </a:r>
            <a:r>
              <a:rPr lang="el-GR" dirty="0"/>
              <a:t>) και εκτελούνται από τον θάλαμο μηχανισμού πηδαλίου κοινώς </a:t>
            </a:r>
            <a:r>
              <a:rPr lang="el-GR" dirty="0" err="1"/>
              <a:t>τιμονάκι</a:t>
            </a:r>
            <a:r>
              <a:rPr lang="el-GR" dirty="0"/>
              <a:t> (</a:t>
            </a:r>
            <a:r>
              <a:rPr lang="el-GR" dirty="0" err="1"/>
              <a:t>steering</a:t>
            </a:r>
            <a:r>
              <a:rPr lang="el-GR" dirty="0"/>
              <a:t> </a:t>
            </a:r>
            <a:r>
              <a:rPr lang="el-GR" dirty="0" err="1"/>
              <a:t>gear</a:t>
            </a:r>
            <a:r>
              <a:rPr lang="el-GR" dirty="0"/>
              <a:t> </a:t>
            </a:r>
            <a:r>
              <a:rPr lang="el-GR" dirty="0" err="1"/>
              <a:t>room</a:t>
            </a:r>
            <a:r>
              <a:rPr lang="el-GR" dirty="0"/>
              <a:t>), που βρίσκεται στο πρυμναίο τμήμα του πλοίου συνήθως πίσω από το μηχανοστάσιο. </a:t>
            </a:r>
          </a:p>
          <a:p>
            <a:pPr marL="0" indent="0">
              <a:buNone/>
            </a:pPr>
            <a:r>
              <a:rPr lang="el-GR" dirty="0"/>
              <a:t>Κάτω από τον μηχανισμό πηδαλίου και εξωτερικά της γάστρας του πλοίου βρίσκεται το πτερύγιο πηδαλίου (</a:t>
            </a:r>
            <a:r>
              <a:rPr lang="el-GR" dirty="0" err="1"/>
              <a:t>rudder</a:t>
            </a:r>
            <a:r>
              <a:rPr lang="el-GR" dirty="0"/>
              <a:t> ή </a:t>
            </a:r>
            <a:r>
              <a:rPr lang="el-GR" dirty="0" err="1"/>
              <a:t>rudder</a:t>
            </a:r>
            <a:r>
              <a:rPr lang="el-GR" dirty="0"/>
              <a:t> </a:t>
            </a:r>
            <a:r>
              <a:rPr lang="el-GR" dirty="0" err="1"/>
              <a:t>blade</a:t>
            </a:r>
            <a:r>
              <a:rPr lang="el-GR" dirty="0"/>
              <a:t>).</a:t>
            </a:r>
            <a:endParaRPr lang="en-US" dirty="0"/>
          </a:p>
        </p:txBody>
      </p:sp>
    </p:spTree>
    <p:extLst>
      <p:ext uri="{BB962C8B-B14F-4D97-AF65-F5344CB8AC3E}">
        <p14:creationId xmlns:p14="http://schemas.microsoft.com/office/powerpoint/2010/main" val="113657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78998CA8-D018-481C-AD13-AC35E0D9CA19}"/>
              </a:ext>
            </a:extLst>
          </p:cNvPr>
          <p:cNvPicPr>
            <a:picLocks noChangeAspect="1"/>
          </p:cNvPicPr>
          <p:nvPr/>
        </p:nvPicPr>
        <p:blipFill rotWithShape="1">
          <a:blip r:embed="rId2"/>
          <a:srcRect l="33594" t="22916" r="30469" b="19722"/>
          <a:stretch/>
        </p:blipFill>
        <p:spPr>
          <a:xfrm>
            <a:off x="2277536" y="0"/>
            <a:ext cx="7636927" cy="6856632"/>
          </a:xfrm>
          <a:prstGeom prst="rect">
            <a:avLst/>
          </a:prstGeom>
        </p:spPr>
      </p:pic>
    </p:spTree>
    <p:extLst>
      <p:ext uri="{BB962C8B-B14F-4D97-AF65-F5344CB8AC3E}">
        <p14:creationId xmlns:p14="http://schemas.microsoft.com/office/powerpoint/2010/main" val="798940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D31AF59-11AC-45F7-9296-0DD5616720A9}"/>
              </a:ext>
            </a:extLst>
          </p:cNvPr>
          <p:cNvSpPr>
            <a:spLocks noGrp="1"/>
          </p:cNvSpPr>
          <p:nvPr>
            <p:ph idx="1"/>
          </p:nvPr>
        </p:nvSpPr>
        <p:spPr>
          <a:xfrm>
            <a:off x="838200" y="1181100"/>
            <a:ext cx="10515600" cy="4995863"/>
          </a:xfrm>
        </p:spPr>
        <p:txBody>
          <a:bodyPr>
            <a:normAutofit lnSpcReduction="10000"/>
          </a:bodyPr>
          <a:lstStyle/>
          <a:p>
            <a:pPr marL="0" indent="0">
              <a:buNone/>
            </a:pPr>
            <a:r>
              <a:rPr lang="el-GR" dirty="0"/>
              <a:t>Το σύστημα της πηδαλιουχίας θεωρητικά απαρτίζεται από τρία υποσυστήματα: </a:t>
            </a:r>
          </a:p>
          <a:p>
            <a:pPr marL="514350" indent="-514350">
              <a:buFont typeface="+mj-lt"/>
              <a:buAutoNum type="arabicPeriod"/>
            </a:pPr>
            <a:r>
              <a:rPr lang="el-GR" dirty="0"/>
              <a:t>το σύστημα ελέγχου (</a:t>
            </a:r>
            <a:r>
              <a:rPr lang="el-GR" dirty="0" err="1"/>
              <a:t>control</a:t>
            </a:r>
            <a:r>
              <a:rPr lang="el-GR" dirty="0"/>
              <a:t> </a:t>
            </a:r>
            <a:r>
              <a:rPr lang="el-GR" dirty="0" err="1"/>
              <a:t>equipment</a:t>
            </a:r>
            <a:r>
              <a:rPr lang="el-GR" dirty="0"/>
              <a:t>), </a:t>
            </a:r>
          </a:p>
          <a:p>
            <a:pPr marL="514350" indent="-514350">
              <a:buFont typeface="+mj-lt"/>
              <a:buAutoNum type="arabicPeriod"/>
            </a:pPr>
            <a:r>
              <a:rPr lang="el-GR" dirty="0"/>
              <a:t>το σύστημα παραγωγής ισχύος (</a:t>
            </a:r>
            <a:r>
              <a:rPr lang="el-GR" dirty="0" err="1"/>
              <a:t>power</a:t>
            </a:r>
            <a:r>
              <a:rPr lang="el-GR" dirty="0"/>
              <a:t> </a:t>
            </a:r>
            <a:r>
              <a:rPr lang="el-GR" dirty="0" err="1"/>
              <a:t>unit</a:t>
            </a:r>
            <a:r>
              <a:rPr lang="el-GR" dirty="0"/>
              <a:t>)</a:t>
            </a:r>
          </a:p>
          <a:p>
            <a:pPr marL="514350" indent="-514350">
              <a:buFont typeface="+mj-lt"/>
              <a:buAutoNum type="arabicPeriod"/>
            </a:pPr>
            <a:r>
              <a:rPr lang="el-GR" dirty="0"/>
              <a:t>το σύστημα μεταφοράς της απαιτούμενης ροπής στον άξονα του πηδαλίου (</a:t>
            </a:r>
            <a:r>
              <a:rPr lang="el-GR" dirty="0" err="1"/>
              <a:t>transmission</a:t>
            </a:r>
            <a:r>
              <a:rPr lang="el-GR" dirty="0"/>
              <a:t> </a:t>
            </a:r>
            <a:r>
              <a:rPr lang="el-GR" dirty="0" err="1"/>
              <a:t>to</a:t>
            </a:r>
            <a:r>
              <a:rPr lang="el-GR" dirty="0"/>
              <a:t> the </a:t>
            </a:r>
            <a:r>
              <a:rPr lang="el-GR" dirty="0" err="1"/>
              <a:t>rudder</a:t>
            </a:r>
            <a:r>
              <a:rPr lang="el-GR" dirty="0"/>
              <a:t> </a:t>
            </a:r>
            <a:r>
              <a:rPr lang="el-GR" dirty="0" err="1"/>
              <a:t>stock</a:t>
            </a:r>
            <a:r>
              <a:rPr lang="el-GR" dirty="0"/>
              <a:t>). </a:t>
            </a:r>
          </a:p>
          <a:p>
            <a:pPr marL="0" indent="0">
              <a:buNone/>
            </a:pPr>
            <a:endParaRPr lang="el-GR" dirty="0"/>
          </a:p>
          <a:p>
            <a:pPr marL="0" indent="0">
              <a:buNone/>
            </a:pPr>
            <a:r>
              <a:rPr lang="el-GR" dirty="0"/>
              <a:t>Το σύστημα ελέγχου παράγει το επιθυμητό σήμα από τη γέφυρα του πλοίου. Στη συνέχεια, το σήμα ενεργοποιεί το σύστημα παραγωγής ισχύος και έτσι δημιουργείται η απαιτούμενη ροπή από το σύστημα μεταδόσεως, προκειμένου να </a:t>
            </a:r>
            <a:r>
              <a:rPr lang="el-GR" dirty="0" err="1"/>
              <a:t>περιστραφεί</a:t>
            </a:r>
            <a:r>
              <a:rPr lang="el-GR" dirty="0"/>
              <a:t> το πηδάλιο στην επιθυμητή γωνία.</a:t>
            </a:r>
            <a:endParaRPr lang="en-US" dirty="0"/>
          </a:p>
        </p:txBody>
      </p:sp>
    </p:spTree>
    <p:extLst>
      <p:ext uri="{BB962C8B-B14F-4D97-AF65-F5344CB8AC3E}">
        <p14:creationId xmlns:p14="http://schemas.microsoft.com/office/powerpoint/2010/main" val="2299974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07F85-292A-4AB1-8E2A-89D80839DA46}"/>
              </a:ext>
            </a:extLst>
          </p:cNvPr>
          <p:cNvSpPr>
            <a:spLocks noGrp="1"/>
          </p:cNvSpPr>
          <p:nvPr>
            <p:ph type="title"/>
          </p:nvPr>
        </p:nvSpPr>
        <p:spPr/>
        <p:txBody>
          <a:bodyPr>
            <a:normAutofit/>
          </a:bodyPr>
          <a:lstStyle/>
          <a:p>
            <a:r>
              <a:rPr lang="el-GR" dirty="0"/>
              <a:t>Μορφή της επιφάνειας του πηδαλίου και στήριξή του στο πλοίο</a:t>
            </a:r>
            <a:endParaRPr lang="en-US" dirty="0"/>
          </a:p>
        </p:txBody>
      </p:sp>
      <p:sp>
        <p:nvSpPr>
          <p:cNvPr id="3" name="Θέση περιεχομένου 2">
            <a:extLst>
              <a:ext uri="{FF2B5EF4-FFF2-40B4-BE49-F238E27FC236}">
                <a16:creationId xmlns:a16="http://schemas.microsoft.com/office/drawing/2014/main" id="{30FF8B77-9F41-4133-9CB3-50D8A1221C08}"/>
              </a:ext>
            </a:extLst>
          </p:cNvPr>
          <p:cNvSpPr>
            <a:spLocks noGrp="1"/>
          </p:cNvSpPr>
          <p:nvPr>
            <p:ph idx="1"/>
          </p:nvPr>
        </p:nvSpPr>
        <p:spPr/>
        <p:txBody>
          <a:bodyPr>
            <a:normAutofit/>
          </a:bodyPr>
          <a:lstStyle/>
          <a:p>
            <a:pPr marL="0" indent="0">
              <a:buNone/>
            </a:pPr>
            <a:r>
              <a:rPr lang="el-GR" dirty="0"/>
              <a:t>Η μορφή της επιφάνειας του πηδαλίου εξαρτάται σημαντικά από τη διαμόρφωση της πρύμνης του πλοίου. </a:t>
            </a:r>
          </a:p>
          <a:p>
            <a:pPr marL="0" indent="0">
              <a:buNone/>
            </a:pPr>
            <a:r>
              <a:rPr lang="el-GR" dirty="0"/>
              <a:t>Ένα πηδάλιο με μεγάλο βάθος και μικρό μήκος αποδίδει καλύτερα από ένα άλλο με μεγάλο μήκος και μικρό βάθος, έστω και αν έχει την ίδια επιφάνεια με το πρώτο. </a:t>
            </a:r>
          </a:p>
          <a:p>
            <a:pPr marL="0" indent="0">
              <a:buNone/>
            </a:pPr>
            <a:r>
              <a:rPr lang="el-GR" dirty="0"/>
              <a:t>Το μήκος του πηδαλίου μετριέται κατά τη διεύθυνση του διαμήκους επιπέδου συμμετρίας του πλοίου και το βάθος κάθετα προς το μήκος.</a:t>
            </a:r>
            <a:endParaRPr lang="en-US" dirty="0"/>
          </a:p>
        </p:txBody>
      </p:sp>
    </p:spTree>
    <p:extLst>
      <p:ext uri="{BB962C8B-B14F-4D97-AF65-F5344CB8AC3E}">
        <p14:creationId xmlns:p14="http://schemas.microsoft.com/office/powerpoint/2010/main" val="2461621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D12D04-DA61-47FB-902F-424B1F802D7F}"/>
              </a:ext>
            </a:extLst>
          </p:cNvPr>
          <p:cNvSpPr>
            <a:spLocks noGrp="1"/>
          </p:cNvSpPr>
          <p:nvPr>
            <p:ph type="title"/>
          </p:nvPr>
        </p:nvSpPr>
        <p:spPr/>
        <p:txBody>
          <a:bodyPr/>
          <a:lstStyle/>
          <a:p>
            <a:r>
              <a:rPr lang="el-GR" dirty="0"/>
              <a:t>Μορφή της τομής του πηδαλίου</a:t>
            </a:r>
            <a:endParaRPr lang="en-US" dirty="0"/>
          </a:p>
        </p:txBody>
      </p:sp>
      <p:sp>
        <p:nvSpPr>
          <p:cNvPr id="3" name="Θέση περιεχομένου 2">
            <a:extLst>
              <a:ext uri="{FF2B5EF4-FFF2-40B4-BE49-F238E27FC236}">
                <a16:creationId xmlns:a16="http://schemas.microsoft.com/office/drawing/2014/main" id="{62F9CF6C-9BE5-4BF0-A240-FCDC657C58C2}"/>
              </a:ext>
            </a:extLst>
          </p:cNvPr>
          <p:cNvSpPr>
            <a:spLocks noGrp="1"/>
          </p:cNvSpPr>
          <p:nvPr>
            <p:ph idx="1"/>
          </p:nvPr>
        </p:nvSpPr>
        <p:spPr>
          <a:xfrm>
            <a:off x="838200" y="2390775"/>
            <a:ext cx="10515600" cy="3786188"/>
          </a:xfrm>
        </p:spPr>
        <p:txBody>
          <a:bodyPr/>
          <a:lstStyle/>
          <a:p>
            <a:pPr marL="0" indent="0">
              <a:buNone/>
            </a:pPr>
            <a:r>
              <a:rPr lang="el-GR" dirty="0"/>
              <a:t>Στα παλαιότερα πλοία η τομή του πηδαλίου (με οριζόντια επίπεδα) είχε </a:t>
            </a:r>
            <a:r>
              <a:rPr lang="el-GR" dirty="0" err="1"/>
              <a:t>ορθογωνική</a:t>
            </a:r>
            <a:r>
              <a:rPr lang="el-GR" dirty="0"/>
              <a:t> διατομή. Στα πιο σύγχρονα πλοία όμως οι τομές του πηδαλίου (με οριζόντια επίπεδα) έχουν υδροδυναμική μορφή πτέρυγας. </a:t>
            </a:r>
          </a:p>
          <a:p>
            <a:pPr marL="0" indent="0">
              <a:buNone/>
            </a:pPr>
            <a:r>
              <a:rPr lang="el-GR" dirty="0"/>
              <a:t>Η μορφή αυτή επιτρέπει την ανάπτυξη μεγάλης δύναμης πηδαλίου κάθετα προς το επίπεδο συμμετρίας του πλοίου, χωρίς να αυξάνεται υπερβολικά η δύναμη αντίστασης του πηδαλίου.</a:t>
            </a:r>
            <a:endParaRPr lang="en-US" dirty="0"/>
          </a:p>
        </p:txBody>
      </p:sp>
    </p:spTree>
    <p:extLst>
      <p:ext uri="{BB962C8B-B14F-4D97-AF65-F5344CB8AC3E}">
        <p14:creationId xmlns:p14="http://schemas.microsoft.com/office/powerpoint/2010/main" val="165796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75DC44A-F258-1E78-5DB7-673F1EA21053}"/>
              </a:ext>
            </a:extLst>
          </p:cNvPr>
          <p:cNvPicPr>
            <a:picLocks noChangeAspect="1"/>
          </p:cNvPicPr>
          <p:nvPr/>
        </p:nvPicPr>
        <p:blipFill rotWithShape="1">
          <a:blip r:embed="rId2"/>
          <a:srcRect l="39236" t="25555" r="42153" b="19753"/>
          <a:stretch/>
        </p:blipFill>
        <p:spPr>
          <a:xfrm rot="16200000">
            <a:off x="2666011" y="-2239733"/>
            <a:ext cx="6859978" cy="11339444"/>
          </a:xfrm>
          <a:prstGeom prst="rect">
            <a:avLst/>
          </a:prstGeom>
        </p:spPr>
      </p:pic>
    </p:spTree>
    <p:extLst>
      <p:ext uri="{BB962C8B-B14F-4D97-AF65-F5344CB8AC3E}">
        <p14:creationId xmlns:p14="http://schemas.microsoft.com/office/powerpoint/2010/main" val="2134180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A17949-8EB3-4996-9B9C-B299FF37E502}"/>
              </a:ext>
            </a:extLst>
          </p:cNvPr>
          <p:cNvSpPr>
            <a:spLocks noGrp="1"/>
          </p:cNvSpPr>
          <p:nvPr>
            <p:ph type="title"/>
          </p:nvPr>
        </p:nvSpPr>
        <p:spPr/>
        <p:txBody>
          <a:bodyPr/>
          <a:lstStyle/>
          <a:p>
            <a:r>
              <a:rPr lang="el-GR" dirty="0"/>
              <a:t> Οι καταπονήσεις του πηδαλίου</a:t>
            </a:r>
            <a:endParaRPr lang="en-US" dirty="0"/>
          </a:p>
        </p:txBody>
      </p:sp>
      <p:sp>
        <p:nvSpPr>
          <p:cNvPr id="3" name="Θέση περιεχομένου 2">
            <a:extLst>
              <a:ext uri="{FF2B5EF4-FFF2-40B4-BE49-F238E27FC236}">
                <a16:creationId xmlns:a16="http://schemas.microsoft.com/office/drawing/2014/main" id="{B9C950C6-957C-4F84-89E2-71654A684523}"/>
              </a:ext>
            </a:extLst>
          </p:cNvPr>
          <p:cNvSpPr>
            <a:spLocks noGrp="1"/>
          </p:cNvSpPr>
          <p:nvPr>
            <p:ph idx="1"/>
          </p:nvPr>
        </p:nvSpPr>
        <p:spPr/>
        <p:txBody>
          <a:bodyPr>
            <a:normAutofit/>
          </a:bodyPr>
          <a:lstStyle/>
          <a:p>
            <a:pPr marL="0" indent="0">
              <a:buNone/>
            </a:pPr>
            <a:r>
              <a:rPr lang="el-GR" dirty="0"/>
              <a:t>Οι δυνάμεις που εφαρμόζονται στο πηδάλιο μεταβάλλονται όσο μεταβάλλεται η γωνία πηδαλίου. Επομένως για την πλήρη μελέτη των καταπονήσεων θα πρέπει να εξετασθεί η υδροδυναμική συμπεριφορά του πηδαλίου σε διάφορες γωνίες τόσο κατά την κίνηση του πλοίου πρόσω όσο και κατά την κίνηση ανάποδα.</a:t>
            </a:r>
          </a:p>
          <a:p>
            <a:pPr marL="0" indent="0">
              <a:buNone/>
            </a:pPr>
            <a:r>
              <a:rPr lang="el-GR" dirty="0"/>
              <a:t>Οι κύριες καταπονήσεις είναι:</a:t>
            </a:r>
          </a:p>
          <a:p>
            <a:r>
              <a:rPr lang="el-GR" dirty="0"/>
              <a:t>Κέντρο πίεσης</a:t>
            </a:r>
          </a:p>
          <a:p>
            <a:r>
              <a:rPr lang="el-GR" dirty="0"/>
              <a:t>Ροπή στρέψης πηδαλίου</a:t>
            </a:r>
          </a:p>
          <a:p>
            <a:r>
              <a:rPr lang="el-GR" dirty="0"/>
              <a:t>Ροπή κάμψης</a:t>
            </a:r>
            <a:endParaRPr lang="en-US" dirty="0"/>
          </a:p>
        </p:txBody>
      </p:sp>
    </p:spTree>
    <p:extLst>
      <p:ext uri="{BB962C8B-B14F-4D97-AF65-F5344CB8AC3E}">
        <p14:creationId xmlns:p14="http://schemas.microsoft.com/office/powerpoint/2010/main" val="3921885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5FDBAE-2FCB-4AA6-B05B-DE650856CF47}"/>
              </a:ext>
            </a:extLst>
          </p:cNvPr>
          <p:cNvSpPr>
            <a:spLocks noGrp="1"/>
          </p:cNvSpPr>
          <p:nvPr>
            <p:ph type="title"/>
          </p:nvPr>
        </p:nvSpPr>
        <p:spPr/>
        <p:txBody>
          <a:bodyPr/>
          <a:lstStyle/>
          <a:p>
            <a:r>
              <a:rPr lang="el-GR" dirty="0"/>
              <a:t>Κέντρο πίεσης</a:t>
            </a:r>
            <a:endParaRPr lang="en-US" dirty="0"/>
          </a:p>
        </p:txBody>
      </p:sp>
      <p:sp>
        <p:nvSpPr>
          <p:cNvPr id="3" name="Θέση περιεχομένου 2">
            <a:extLst>
              <a:ext uri="{FF2B5EF4-FFF2-40B4-BE49-F238E27FC236}">
                <a16:creationId xmlns:a16="http://schemas.microsoft.com/office/drawing/2014/main" id="{7F692920-DE18-49B0-AF43-C03F8294117B}"/>
              </a:ext>
            </a:extLst>
          </p:cNvPr>
          <p:cNvSpPr>
            <a:spLocks noGrp="1"/>
          </p:cNvSpPr>
          <p:nvPr>
            <p:ph idx="1"/>
          </p:nvPr>
        </p:nvSpPr>
        <p:spPr/>
        <p:txBody>
          <a:bodyPr/>
          <a:lstStyle/>
          <a:p>
            <a:pPr marL="0" indent="0">
              <a:buNone/>
            </a:pPr>
            <a:r>
              <a:rPr lang="el-GR" dirty="0"/>
              <a:t>Η δράση του πηδαλίου ενός πλοίου έχει ως σκοπό τη δημιουργία μιας δύναμης που δημιουργεί στροφή. Η δύναμη αυτή μπορεί να αναλυθεί σε δύο συνιστώσες και συγκεκριμένα μία κάθετη προς την επιφάνεια του πηδαλίου και μία παράλληλη προς αυτήν.</a:t>
            </a:r>
            <a:endParaRPr lang="en-US" dirty="0"/>
          </a:p>
        </p:txBody>
      </p:sp>
      <p:pic>
        <p:nvPicPr>
          <p:cNvPr id="5" name="Εικόνα 4">
            <a:extLst>
              <a:ext uri="{FF2B5EF4-FFF2-40B4-BE49-F238E27FC236}">
                <a16:creationId xmlns:a16="http://schemas.microsoft.com/office/drawing/2014/main" id="{5C3DF0F6-F7F9-459C-859C-5BA4534566F5}"/>
              </a:ext>
            </a:extLst>
          </p:cNvPr>
          <p:cNvPicPr>
            <a:picLocks noChangeAspect="1"/>
          </p:cNvPicPr>
          <p:nvPr/>
        </p:nvPicPr>
        <p:blipFill rotWithShape="1">
          <a:blip r:embed="rId2"/>
          <a:srcRect l="26875" t="53055" r="27265" b="15556"/>
          <a:stretch/>
        </p:blipFill>
        <p:spPr>
          <a:xfrm>
            <a:off x="1919372" y="3508575"/>
            <a:ext cx="8353256" cy="3216075"/>
          </a:xfrm>
          <a:prstGeom prst="rect">
            <a:avLst/>
          </a:prstGeom>
        </p:spPr>
      </p:pic>
    </p:spTree>
    <p:extLst>
      <p:ext uri="{BB962C8B-B14F-4D97-AF65-F5344CB8AC3E}">
        <p14:creationId xmlns:p14="http://schemas.microsoft.com/office/powerpoint/2010/main" val="1053608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628401-D3A8-4235-BA16-C29A6C662ADC}"/>
              </a:ext>
            </a:extLst>
          </p:cNvPr>
          <p:cNvSpPr>
            <a:spLocks noGrp="1"/>
          </p:cNvSpPr>
          <p:nvPr>
            <p:ph type="title"/>
          </p:nvPr>
        </p:nvSpPr>
        <p:spPr>
          <a:xfrm>
            <a:off x="838200" y="681038"/>
            <a:ext cx="10515600" cy="1243013"/>
          </a:xfrm>
        </p:spPr>
        <p:txBody>
          <a:bodyPr/>
          <a:lstStyle/>
          <a:p>
            <a:r>
              <a:rPr lang="el-GR" dirty="0"/>
              <a:t>Ροπή στρέψης πηδαλίου</a:t>
            </a:r>
            <a:endParaRPr lang="en-US" dirty="0"/>
          </a:p>
        </p:txBody>
      </p:sp>
      <p:sp>
        <p:nvSpPr>
          <p:cNvPr id="3" name="Θέση περιεχομένου 2">
            <a:extLst>
              <a:ext uri="{FF2B5EF4-FFF2-40B4-BE49-F238E27FC236}">
                <a16:creationId xmlns:a16="http://schemas.microsoft.com/office/drawing/2014/main" id="{E4C2288F-6D9F-414E-A2D0-C035B338AE4E}"/>
              </a:ext>
            </a:extLst>
          </p:cNvPr>
          <p:cNvSpPr>
            <a:spLocks noGrp="1"/>
          </p:cNvSpPr>
          <p:nvPr>
            <p:ph idx="1"/>
          </p:nvPr>
        </p:nvSpPr>
        <p:spPr>
          <a:xfrm>
            <a:off x="838200" y="2895599"/>
            <a:ext cx="10515600" cy="2747963"/>
          </a:xfrm>
        </p:spPr>
        <p:txBody>
          <a:bodyPr/>
          <a:lstStyle/>
          <a:p>
            <a:pPr marL="0" indent="0">
              <a:buNone/>
            </a:pPr>
            <a:r>
              <a:rPr lang="el-GR" dirty="0"/>
              <a:t>Το μηχάνημα πηδαλίου, για να είναι σε θέση να στρέψει το πηδάλιο, θα πρέπει να μπορεί να εφαρμόσει στον άξονά του ροπή στρέψης μεγαλύτερη από εκείνη που δημιουργείται από την υδροδυναμική δράση.</a:t>
            </a:r>
            <a:endParaRPr lang="en-US" dirty="0"/>
          </a:p>
        </p:txBody>
      </p:sp>
    </p:spTree>
    <p:extLst>
      <p:ext uri="{BB962C8B-B14F-4D97-AF65-F5344CB8AC3E}">
        <p14:creationId xmlns:p14="http://schemas.microsoft.com/office/powerpoint/2010/main" val="156020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827B61-E765-40D6-82B4-CB5EFDFB7993}"/>
              </a:ext>
            </a:extLst>
          </p:cNvPr>
          <p:cNvSpPr>
            <a:spLocks noGrp="1"/>
          </p:cNvSpPr>
          <p:nvPr>
            <p:ph type="title"/>
          </p:nvPr>
        </p:nvSpPr>
        <p:spPr/>
        <p:txBody>
          <a:bodyPr/>
          <a:lstStyle/>
          <a:p>
            <a:r>
              <a:rPr lang="el-GR" dirty="0"/>
              <a:t>Ροπή κάμψης</a:t>
            </a:r>
            <a:endParaRPr lang="en-US" dirty="0"/>
          </a:p>
        </p:txBody>
      </p:sp>
      <p:sp>
        <p:nvSpPr>
          <p:cNvPr id="3" name="Θέση περιεχομένου 2">
            <a:extLst>
              <a:ext uri="{FF2B5EF4-FFF2-40B4-BE49-F238E27FC236}">
                <a16:creationId xmlns:a16="http://schemas.microsoft.com/office/drawing/2014/main" id="{A1250EB1-C1D7-4DF0-B884-FAF35FB5330D}"/>
              </a:ext>
            </a:extLst>
          </p:cNvPr>
          <p:cNvSpPr>
            <a:spLocks noGrp="1"/>
          </p:cNvSpPr>
          <p:nvPr>
            <p:ph idx="1"/>
          </p:nvPr>
        </p:nvSpPr>
        <p:spPr/>
        <p:txBody>
          <a:bodyPr>
            <a:normAutofit fontScale="92500" lnSpcReduction="10000"/>
          </a:bodyPr>
          <a:lstStyle/>
          <a:p>
            <a:pPr marL="0" indent="0">
              <a:buNone/>
            </a:pPr>
            <a:r>
              <a:rPr lang="el-GR" dirty="0"/>
              <a:t>Για τον υπολογισμό των διαστάσεων του άξονα του πηδαλίου, ώστε να είναι κατασκευαστικά επαρκής, χρειάζεται να ληφθεί υπόψη εκτός από τη ροπή στρέψης και η ροπή κάμψης. </a:t>
            </a:r>
          </a:p>
          <a:p>
            <a:pPr marL="0" indent="0">
              <a:buNone/>
            </a:pPr>
            <a:r>
              <a:rPr lang="el-GR" dirty="0"/>
              <a:t>Με όλες τις άλλες παραμέτρους σταθερές, η ροπή κάμψης εξαρτάται σημαντικά από τον τρόπο </a:t>
            </a:r>
            <a:r>
              <a:rPr lang="el-GR" dirty="0" err="1"/>
              <a:t>εδράσης</a:t>
            </a:r>
            <a:r>
              <a:rPr lang="el-GR" dirty="0"/>
              <a:t> του πηδαλίου. Παραδείγματος χάρη ενώ στην περίπτωση (α) του σχήματος 14.3, η ροπή κάμψης που καταπονεί τον άξονα είναι ασήμαντη, στην περίπτωση (ε) του ίδιου σχήματος είναι πολύ σημαντική.</a:t>
            </a:r>
          </a:p>
          <a:p>
            <a:pPr marL="0" indent="0">
              <a:buNone/>
            </a:pPr>
            <a:r>
              <a:rPr lang="el-GR" dirty="0"/>
              <a:t>Η ροπή κάμψης εξαρτάται από το μέγεθος τόσο της κάθετης όσο και της </a:t>
            </a:r>
            <a:r>
              <a:rPr lang="el-GR" dirty="0" err="1"/>
              <a:t>εφαπτομενικής</a:t>
            </a:r>
            <a:r>
              <a:rPr lang="el-GR" dirty="0"/>
              <a:t> συνιστώσας της δύναμης του πηδαλίου και από το σημείο εφαρμογής τους κατά την κατακόρυφη έννοια και μπορεί να υπολογισθεί με στοιχειώδεις μεθόδους της μηχανικής.</a:t>
            </a:r>
            <a:endParaRPr lang="en-US" dirty="0"/>
          </a:p>
        </p:txBody>
      </p:sp>
    </p:spTree>
    <p:extLst>
      <p:ext uri="{BB962C8B-B14F-4D97-AF65-F5344CB8AC3E}">
        <p14:creationId xmlns:p14="http://schemas.microsoft.com/office/powerpoint/2010/main" val="3617805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B917D094-86F2-4112-ABE6-370C44CEF3F4}"/>
              </a:ext>
            </a:extLst>
          </p:cNvPr>
          <p:cNvPicPr>
            <a:picLocks noGrp="1" noChangeAspect="1"/>
          </p:cNvPicPr>
          <p:nvPr>
            <p:ph idx="1"/>
          </p:nvPr>
        </p:nvPicPr>
        <p:blipFill rotWithShape="1">
          <a:blip r:embed="rId2"/>
          <a:srcRect l="27960" t="36848" r="47045" b="21343"/>
          <a:stretch/>
        </p:blipFill>
        <p:spPr>
          <a:xfrm>
            <a:off x="2454507" y="5536"/>
            <a:ext cx="7282985" cy="6852464"/>
          </a:xfrm>
        </p:spPr>
      </p:pic>
    </p:spTree>
    <p:extLst>
      <p:ext uri="{BB962C8B-B14F-4D97-AF65-F5344CB8AC3E}">
        <p14:creationId xmlns:p14="http://schemas.microsoft.com/office/powerpoint/2010/main" val="24773451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7DA297B-A4F3-4FA2-A78A-1448F199108F}"/>
              </a:ext>
            </a:extLst>
          </p:cNvPr>
          <p:cNvSpPr>
            <a:spLocks noGrp="1"/>
          </p:cNvSpPr>
          <p:nvPr>
            <p:ph type="title"/>
          </p:nvPr>
        </p:nvSpPr>
        <p:spPr/>
        <p:txBody>
          <a:bodyPr/>
          <a:lstStyle/>
          <a:p>
            <a:r>
              <a:rPr lang="el-GR" dirty="0"/>
              <a:t>Συστήματα πηδαλιουχίας – </a:t>
            </a:r>
            <a:r>
              <a:rPr lang="el-GR" dirty="0" err="1"/>
              <a:t>Ελικτικά</a:t>
            </a:r>
            <a:r>
              <a:rPr lang="el-GR" dirty="0"/>
              <a:t> στοιχεία πλοίου</a:t>
            </a:r>
            <a:endParaRPr lang="en-US" dirty="0"/>
          </a:p>
        </p:txBody>
      </p:sp>
      <p:sp>
        <p:nvSpPr>
          <p:cNvPr id="3" name="Θέση περιεχομένου 2">
            <a:extLst>
              <a:ext uri="{FF2B5EF4-FFF2-40B4-BE49-F238E27FC236}">
                <a16:creationId xmlns:a16="http://schemas.microsoft.com/office/drawing/2014/main" id="{779F486C-4843-4C73-92CE-98966CF4B99E}"/>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el-GR" dirty="0"/>
              <a:t>Σε μικρά πλεούμενα και βάρκες, μέχρι και σήμερα, ο </a:t>
            </a:r>
            <a:r>
              <a:rPr lang="el-GR" dirty="0" err="1"/>
              <a:t>οίακας</a:t>
            </a:r>
            <a:r>
              <a:rPr lang="el-GR" dirty="0"/>
              <a:t> του πηδαλίου, στρέφεται χειροκίνητα ή με παλάγκο (σύσπαστο), θέτοντάς τον σε αντίθετη κατεύθυνση από εκείνη που επιδιώκεται να στρίψει το σκάφος. </a:t>
            </a:r>
          </a:p>
          <a:p>
            <a:pPr marL="0" indent="0">
              <a:buNone/>
            </a:pPr>
            <a:r>
              <a:rPr lang="el-GR" dirty="0"/>
              <a:t>Σε μεγάλα πλοία με μεγάλες ταχύτητες η στρέψη του πηδαλίου γίνεται με σύστημα πηδαλιουχίας που αποτελείται από τις παρακάτω μονάδες:</a:t>
            </a:r>
          </a:p>
          <a:p>
            <a:pPr marL="0" indent="0">
              <a:buNone/>
            </a:pPr>
            <a:r>
              <a:rPr lang="el-GR" dirty="0"/>
              <a:t>α) Το </a:t>
            </a:r>
            <a:r>
              <a:rPr lang="el-GR" dirty="0" err="1"/>
              <a:t>οιακοστρόφειο</a:t>
            </a:r>
            <a:r>
              <a:rPr lang="el-GR" dirty="0"/>
              <a:t> τιμόνι (Wheel), που στρέφεται δεξιά (</a:t>
            </a:r>
            <a:r>
              <a:rPr lang="el-GR" dirty="0" err="1"/>
              <a:t>starboard</a:t>
            </a:r>
            <a:r>
              <a:rPr lang="el-GR" dirty="0"/>
              <a:t>) ή αριστερά (</a:t>
            </a:r>
            <a:r>
              <a:rPr lang="el-GR" dirty="0" err="1"/>
              <a:t>port</a:t>
            </a:r>
            <a:r>
              <a:rPr lang="el-GR" dirty="0"/>
              <a:t>) μέχρι την επιθυμητή γωνία των 35</a:t>
            </a:r>
            <a:r>
              <a:rPr lang="el-GR" baseline="30000" dirty="0"/>
              <a:t>ο</a:t>
            </a:r>
            <a:r>
              <a:rPr lang="el-GR" dirty="0"/>
              <a:t> – 40</a:t>
            </a:r>
            <a:r>
              <a:rPr lang="el-GR" baseline="30000" dirty="0"/>
              <a:t>ο</a:t>
            </a:r>
            <a:r>
              <a:rPr lang="el-GR" dirty="0"/>
              <a:t>.</a:t>
            </a:r>
          </a:p>
          <a:p>
            <a:pPr marL="0" indent="0">
              <a:buNone/>
            </a:pPr>
            <a:r>
              <a:rPr lang="el-GR" dirty="0"/>
              <a:t>β) Το σύστημα μεταδόσεως στροφής του τιμονιού, στο βοηθητικό μηχάνημα πηδαλίου. Το σύστημα μπορεί να είναι υδραυλικό, ηλεκτρικό, </a:t>
            </a:r>
            <a:r>
              <a:rPr lang="el-GR" dirty="0" err="1"/>
              <a:t>ηλεκτροϋδραυλικό</a:t>
            </a:r>
            <a:r>
              <a:rPr lang="el-GR" dirty="0"/>
              <a:t>.</a:t>
            </a:r>
          </a:p>
          <a:p>
            <a:pPr marL="0" indent="0">
              <a:buNone/>
            </a:pPr>
            <a:r>
              <a:rPr lang="el-GR" dirty="0"/>
              <a:t>γ) Το βοηθητικό μηχάνημα πηδαλίου, που λαμβάνει την εντολή του </a:t>
            </a:r>
            <a:r>
              <a:rPr lang="el-GR" dirty="0" err="1"/>
              <a:t>οίακα</a:t>
            </a:r>
            <a:r>
              <a:rPr lang="el-GR" dirty="0"/>
              <a:t> και τη μεταδίδει στη μονάδα </a:t>
            </a:r>
            <a:r>
              <a:rPr lang="el-GR" dirty="0" err="1"/>
              <a:t>στρέψεως</a:t>
            </a:r>
            <a:r>
              <a:rPr lang="el-GR" dirty="0"/>
              <a:t> του πηδαλίου κατά την επιθυμητή στροφή του πηδαλιούχου (</a:t>
            </a:r>
            <a:r>
              <a:rPr lang="el-GR" dirty="0" err="1"/>
              <a:t>wheelsman</a:t>
            </a:r>
            <a:r>
              <a:rPr lang="el-GR" dirty="0"/>
              <a:t>). </a:t>
            </a:r>
            <a:endParaRPr lang="en-US" dirty="0"/>
          </a:p>
        </p:txBody>
      </p:sp>
    </p:spTree>
    <p:extLst>
      <p:ext uri="{BB962C8B-B14F-4D97-AF65-F5344CB8AC3E}">
        <p14:creationId xmlns:p14="http://schemas.microsoft.com/office/powerpoint/2010/main" val="641791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4C563DD-F005-4406-B0E0-59A66E42956C}"/>
              </a:ext>
            </a:extLst>
          </p:cNvPr>
          <p:cNvSpPr>
            <a:spLocks noGrp="1"/>
          </p:cNvSpPr>
          <p:nvPr>
            <p:ph idx="1"/>
          </p:nvPr>
        </p:nvSpPr>
        <p:spPr>
          <a:xfrm>
            <a:off x="838200" y="2409825"/>
            <a:ext cx="10515600" cy="3767138"/>
          </a:xfrm>
        </p:spPr>
        <p:txBody>
          <a:bodyPr>
            <a:normAutofit/>
          </a:bodyPr>
          <a:lstStyle/>
          <a:p>
            <a:pPr marL="0" indent="0">
              <a:buNone/>
            </a:pPr>
            <a:r>
              <a:rPr lang="el-GR" dirty="0"/>
              <a:t>Τα πηδάλια βρίσκονται </a:t>
            </a:r>
            <a:r>
              <a:rPr lang="el-GR" dirty="0" err="1"/>
              <a:t>πρύμνηθεν</a:t>
            </a:r>
            <a:r>
              <a:rPr lang="el-GR" dirty="0"/>
              <a:t> των ελίκων, έτσι αν το πλοίο είναι </a:t>
            </a:r>
            <a:r>
              <a:rPr lang="el-GR" dirty="0" err="1"/>
              <a:t>διπλέλικο</a:t>
            </a:r>
            <a:r>
              <a:rPr lang="el-GR" dirty="0"/>
              <a:t> υπάρχουν 2 πηδάλια. </a:t>
            </a:r>
          </a:p>
        </p:txBody>
      </p:sp>
    </p:spTree>
    <p:extLst>
      <p:ext uri="{BB962C8B-B14F-4D97-AF65-F5344CB8AC3E}">
        <p14:creationId xmlns:p14="http://schemas.microsoft.com/office/powerpoint/2010/main" val="3160364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FF85C8-952D-4AFD-8CE2-DA9DEF71AF03}"/>
              </a:ext>
            </a:extLst>
          </p:cNvPr>
          <p:cNvSpPr>
            <a:spLocks noGrp="1"/>
          </p:cNvSpPr>
          <p:nvPr>
            <p:ph type="title"/>
          </p:nvPr>
        </p:nvSpPr>
        <p:spPr/>
        <p:txBody>
          <a:bodyPr/>
          <a:lstStyle/>
          <a:p>
            <a:r>
              <a:rPr lang="el-GR" dirty="0"/>
              <a:t> Εφεδρικό σύστημα και αυτόματο πηδάλιο</a:t>
            </a:r>
            <a:endParaRPr lang="en-US" dirty="0"/>
          </a:p>
        </p:txBody>
      </p:sp>
      <p:sp>
        <p:nvSpPr>
          <p:cNvPr id="3" name="Θέση περιεχομένου 2">
            <a:extLst>
              <a:ext uri="{FF2B5EF4-FFF2-40B4-BE49-F238E27FC236}">
                <a16:creationId xmlns:a16="http://schemas.microsoft.com/office/drawing/2014/main" id="{9ADA7B03-1F08-421F-AE73-500B125C99CD}"/>
              </a:ext>
            </a:extLst>
          </p:cNvPr>
          <p:cNvSpPr>
            <a:spLocks noGrp="1"/>
          </p:cNvSpPr>
          <p:nvPr>
            <p:ph idx="1"/>
          </p:nvPr>
        </p:nvSpPr>
        <p:spPr>
          <a:xfrm>
            <a:off x="838200" y="2162175"/>
            <a:ext cx="8305800" cy="4014788"/>
          </a:xfrm>
        </p:spPr>
        <p:txBody>
          <a:bodyPr>
            <a:normAutofit lnSpcReduction="10000"/>
          </a:bodyPr>
          <a:lstStyle/>
          <a:p>
            <a:pPr marL="0" indent="0">
              <a:buNone/>
            </a:pPr>
            <a:r>
              <a:rPr lang="el-GR" dirty="0"/>
              <a:t>Σε όλα τα συστήματα πηδαλιουχίας, η Δ.Σ. SOLAS 74/78 (</a:t>
            </a:r>
            <a:r>
              <a:rPr lang="en-US" sz="2000" b="0" i="1" dirty="0">
                <a:solidFill>
                  <a:srgbClr val="202122"/>
                </a:solidFill>
                <a:effectLst/>
                <a:latin typeface="Arial" panose="020B0604020202020204" pitchFamily="34" charset="0"/>
              </a:rPr>
              <a:t>Safety of Life at Sea</a:t>
            </a:r>
            <a:r>
              <a:rPr lang="el-GR" b="0" i="1" dirty="0">
                <a:solidFill>
                  <a:srgbClr val="202122"/>
                </a:solidFill>
                <a:effectLst/>
                <a:latin typeface="Arial" panose="020B0604020202020204" pitchFamily="34" charset="0"/>
              </a:rPr>
              <a:t>)</a:t>
            </a:r>
            <a:r>
              <a:rPr lang="el-GR" dirty="0"/>
              <a:t>, απαιτεί να υπάρχει και εγκατάσταση εφεδρικού συστήματος πηδαλιουχίας, ώστε να μπορεί να τεθεί άμεσα σε λειτουργία σε περίπτωση ανάγκης, ακόμα και σε </a:t>
            </a:r>
            <a:r>
              <a:rPr lang="el-GR" dirty="0" err="1"/>
              <a:t>διπλέλικα</a:t>
            </a:r>
            <a:r>
              <a:rPr lang="el-GR" dirty="0"/>
              <a:t> πλοία.</a:t>
            </a:r>
          </a:p>
          <a:p>
            <a:pPr marL="0" indent="0">
              <a:buNone/>
            </a:pPr>
            <a:r>
              <a:rPr lang="el-GR" dirty="0"/>
              <a:t>Όλα τα σύγχρονα πλοία έχουν αυτόματο πηδάλιο (</a:t>
            </a:r>
            <a:r>
              <a:rPr lang="el-GR" dirty="0" err="1"/>
              <a:t>automatic</a:t>
            </a:r>
            <a:r>
              <a:rPr lang="el-GR" dirty="0"/>
              <a:t> </a:t>
            </a:r>
            <a:r>
              <a:rPr lang="el-GR" dirty="0" err="1"/>
              <a:t>pilot</a:t>
            </a:r>
            <a:r>
              <a:rPr lang="el-GR" dirty="0"/>
              <a:t>) που αδόκιμα αναφέρεται ως αυτόματος πιλότος (</a:t>
            </a:r>
            <a:r>
              <a:rPr lang="el-GR" dirty="0" err="1"/>
              <a:t>autopilot</a:t>
            </a:r>
            <a:r>
              <a:rPr lang="el-GR" dirty="0"/>
              <a:t>). Το σύστημα αυτό επιτρέπει στο πλοίο να διατηρεί την επιλεγείσα πορεία χωρίς την ανάγκη χειρισμού από άνθρωπο. </a:t>
            </a:r>
            <a:endParaRPr lang="en-US" dirty="0"/>
          </a:p>
        </p:txBody>
      </p:sp>
      <p:pic>
        <p:nvPicPr>
          <p:cNvPr id="5" name="Εικόνα 4">
            <a:extLst>
              <a:ext uri="{FF2B5EF4-FFF2-40B4-BE49-F238E27FC236}">
                <a16:creationId xmlns:a16="http://schemas.microsoft.com/office/drawing/2014/main" id="{3F268F26-3261-4006-A0F9-6C5FCB6CACB2}"/>
              </a:ext>
            </a:extLst>
          </p:cNvPr>
          <p:cNvPicPr>
            <a:picLocks noChangeAspect="1"/>
          </p:cNvPicPr>
          <p:nvPr/>
        </p:nvPicPr>
        <p:blipFill rotWithShape="1">
          <a:blip r:embed="rId2"/>
          <a:srcRect l="35859" t="40694" r="53594" b="20555"/>
          <a:stretch/>
        </p:blipFill>
        <p:spPr>
          <a:xfrm>
            <a:off x="9686924" y="1729103"/>
            <a:ext cx="2305051" cy="4763772"/>
          </a:xfrm>
          <a:prstGeom prst="rect">
            <a:avLst/>
          </a:prstGeom>
        </p:spPr>
      </p:pic>
    </p:spTree>
    <p:extLst>
      <p:ext uri="{BB962C8B-B14F-4D97-AF65-F5344CB8AC3E}">
        <p14:creationId xmlns:p14="http://schemas.microsoft.com/office/powerpoint/2010/main" val="3831891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7A2CAC6E-C8DC-4927-9896-8C943AB6AECE}"/>
              </a:ext>
            </a:extLst>
          </p:cNvPr>
          <p:cNvSpPr>
            <a:spLocks noGrp="1"/>
          </p:cNvSpPr>
          <p:nvPr>
            <p:ph idx="1"/>
          </p:nvPr>
        </p:nvSpPr>
        <p:spPr>
          <a:xfrm>
            <a:off x="800100" y="1171575"/>
            <a:ext cx="10553700" cy="5005388"/>
          </a:xfrm>
        </p:spPr>
        <p:txBody>
          <a:bodyPr>
            <a:normAutofit/>
          </a:bodyPr>
          <a:lstStyle/>
          <a:p>
            <a:pPr marL="0" indent="0">
              <a:buNone/>
            </a:pPr>
            <a:r>
              <a:rPr lang="el-GR" dirty="0"/>
              <a:t>Υπάρχουν διάφορες μορφές αυτόματου πηδαλίου, οι οποίες μπορούν να διακριθούν στα ηλεκτρονικά και στα μηχανικά. </a:t>
            </a:r>
          </a:p>
          <a:p>
            <a:pPr marL="0" indent="0">
              <a:buNone/>
            </a:pPr>
            <a:endParaRPr lang="el-GR" dirty="0"/>
          </a:p>
          <a:p>
            <a:pPr marL="0" indent="0">
              <a:buNone/>
            </a:pPr>
            <a:r>
              <a:rPr lang="el-GR" dirty="0"/>
              <a:t>Το εφεδρικό σύστημα έχει δύο κύριες μονάδες: </a:t>
            </a:r>
          </a:p>
          <a:p>
            <a:pPr marL="0" indent="0">
              <a:buNone/>
            </a:pPr>
            <a:r>
              <a:rPr lang="el-GR" dirty="0"/>
              <a:t>α) Τη μονάδα ελέγχου (</a:t>
            </a:r>
            <a:r>
              <a:rPr lang="el-GR" dirty="0" err="1"/>
              <a:t>bridge</a:t>
            </a:r>
            <a:r>
              <a:rPr lang="el-GR" dirty="0"/>
              <a:t> </a:t>
            </a:r>
            <a:r>
              <a:rPr lang="el-GR" dirty="0" err="1"/>
              <a:t>control</a:t>
            </a:r>
            <a:r>
              <a:rPr lang="el-GR" dirty="0"/>
              <a:t> </a:t>
            </a:r>
            <a:r>
              <a:rPr lang="el-GR" dirty="0" err="1"/>
              <a:t>unit</a:t>
            </a:r>
            <a:r>
              <a:rPr lang="el-GR" dirty="0"/>
              <a:t>), που βρίσκεται στη γέφυρα, απ’ όπου τίθεται η πλοήγηση αυτόματα ή χειροκίνητα (</a:t>
            </a:r>
            <a:r>
              <a:rPr lang="el-GR" dirty="0" err="1"/>
              <a:t>hand</a:t>
            </a:r>
            <a:r>
              <a:rPr lang="el-GR" dirty="0"/>
              <a:t>) με μοχλό, και </a:t>
            </a:r>
          </a:p>
          <a:p>
            <a:pPr marL="0" indent="0">
              <a:buNone/>
            </a:pPr>
            <a:r>
              <a:rPr lang="el-GR" dirty="0"/>
              <a:t>β) τη μονάδα ισχύος του συστήματος, που βρίσκεται στην πρύμνη και από την οποία κατευθύνεται ο μηχανισμός </a:t>
            </a:r>
            <a:r>
              <a:rPr lang="el-GR" dirty="0" err="1"/>
              <a:t>στρέψεως</a:t>
            </a:r>
            <a:r>
              <a:rPr lang="el-GR" dirty="0"/>
              <a:t> πηδαλίου. Το αυτόματο πηδάλιο χρησιμοποιείται συνήθως στην ανοικτή θάλασσα, χωρίς να αντικαθιστά τον πηδαλιούχο.</a:t>
            </a:r>
            <a:endParaRPr lang="en-US" dirty="0"/>
          </a:p>
        </p:txBody>
      </p:sp>
    </p:spTree>
    <p:extLst>
      <p:ext uri="{BB962C8B-B14F-4D97-AF65-F5344CB8AC3E}">
        <p14:creationId xmlns:p14="http://schemas.microsoft.com/office/powerpoint/2010/main" val="3980479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A2DCA5-B929-49AC-A362-5A9BFC5D3A19}"/>
              </a:ext>
            </a:extLst>
          </p:cNvPr>
          <p:cNvSpPr>
            <a:spLocks noGrp="1"/>
          </p:cNvSpPr>
          <p:nvPr>
            <p:ph idx="1"/>
          </p:nvPr>
        </p:nvSpPr>
        <p:spPr>
          <a:xfrm>
            <a:off x="838200" y="1143000"/>
            <a:ext cx="10515600" cy="5033963"/>
          </a:xfrm>
        </p:spPr>
        <p:txBody>
          <a:bodyPr>
            <a:normAutofit/>
          </a:bodyPr>
          <a:lstStyle/>
          <a:p>
            <a:pPr marL="0" indent="0">
              <a:buNone/>
            </a:pPr>
            <a:r>
              <a:rPr lang="el-GR" dirty="0"/>
              <a:t>Για όλα τα πλοία, η ΔΣ SOLAS 74/78 κεφάλαιο V ορίζει τον τύπο του εφεδρικού μηχανήματος του πηδαλίου που είναι ανάλογος με το μέγεθος του πλοίου, τον τύπο του πηδαλίου που διαθέτει, το μηχανισμό μεταδόσεως της κινήσεως και το μηχανισμό </a:t>
            </a:r>
            <a:r>
              <a:rPr lang="el-GR" dirty="0" err="1"/>
              <a:t>στρέψεως</a:t>
            </a:r>
            <a:r>
              <a:rPr lang="el-GR" dirty="0"/>
              <a:t> του πηδαλίου. </a:t>
            </a:r>
          </a:p>
          <a:p>
            <a:pPr marL="0" indent="0">
              <a:buNone/>
            </a:pPr>
            <a:r>
              <a:rPr lang="el-GR" dirty="0"/>
              <a:t>Σε όλες τις περιπτώσεις, το εφεδρικό μηχάνημα πηδαλίου θα πρέπει να είναι μηχανοκίνητο, όταν η διάμετρος του άξονα του πηδαλίου είναι μεγαλύτερη των 9 ιντσών για τα επιβατηγά πλοία και των 14 ιντσών και άνω για όλα τα φορτηγά πλοία. </a:t>
            </a:r>
          </a:p>
          <a:p>
            <a:pPr marL="0" indent="0">
              <a:buNone/>
            </a:pPr>
            <a:r>
              <a:rPr lang="el-GR" dirty="0"/>
              <a:t>Για μικρότερα πλοία και μεγέθη του άξονα του πηδαλίου επιτρέπεται η εγκατάσταση χειροκίνητου εφεδρικού συστήματος.</a:t>
            </a:r>
            <a:endParaRPr lang="en-US" dirty="0"/>
          </a:p>
        </p:txBody>
      </p:sp>
    </p:spTree>
    <p:extLst>
      <p:ext uri="{BB962C8B-B14F-4D97-AF65-F5344CB8AC3E}">
        <p14:creationId xmlns:p14="http://schemas.microsoft.com/office/powerpoint/2010/main" val="348443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6DDD83D9-3D32-0810-7E02-3F39BFCA3D3B}"/>
              </a:ext>
            </a:extLst>
          </p:cNvPr>
          <p:cNvSpPr>
            <a:spLocks noGrp="1"/>
          </p:cNvSpPr>
          <p:nvPr>
            <p:ph idx="1"/>
          </p:nvPr>
        </p:nvSpPr>
        <p:spPr/>
        <p:txBody>
          <a:bodyPr/>
          <a:lstStyle/>
          <a:p>
            <a:pPr marL="0" indent="0">
              <a:buNone/>
            </a:pPr>
            <a:r>
              <a:rPr lang="el-GR" dirty="0"/>
              <a:t>Η λειτουργία περιστροφής του πηδαλίου μπορεί να γίνει και μόνο από την μία αντλία και η άλλη να είναι εφεδρική.</a:t>
            </a:r>
          </a:p>
          <a:p>
            <a:pPr marL="0" indent="0">
              <a:buNone/>
            </a:pPr>
            <a:r>
              <a:rPr lang="en-GB" dirty="0">
                <a:hlinkClick r:id="rId2"/>
              </a:rPr>
              <a:t>rudder working </a:t>
            </a:r>
            <a:r>
              <a:rPr lang="en-GB" dirty="0" err="1">
                <a:hlinkClick r:id="rId2"/>
              </a:rPr>
              <a:t>princibles</a:t>
            </a:r>
            <a:endParaRPr lang="el-GR" dirty="0"/>
          </a:p>
          <a:p>
            <a:pPr marL="0" indent="0">
              <a:buNone/>
            </a:pPr>
            <a:r>
              <a:rPr lang="el-GR" dirty="0"/>
              <a:t>Υπάρχει η δυνατότητα χειροκίνητη λειτουργία σε περίπτωση ανάγκης από ειδική υδραυλική αντλία.</a:t>
            </a:r>
          </a:p>
          <a:p>
            <a:pPr marL="0" indent="0">
              <a:buNone/>
            </a:pPr>
            <a:r>
              <a:rPr lang="el-GR" dirty="0"/>
              <a:t>Αποκλειστικά χειροκίνητος μηχανισμός πηδαλίου υπάρχει μόνο στα μικρά πλοία.</a:t>
            </a:r>
          </a:p>
        </p:txBody>
      </p:sp>
    </p:spTree>
    <p:extLst>
      <p:ext uri="{BB962C8B-B14F-4D97-AF65-F5344CB8AC3E}">
        <p14:creationId xmlns:p14="http://schemas.microsoft.com/office/powerpoint/2010/main" val="1772878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9A0941BA-0BB8-43FF-96D6-9B4D4F814B9D}"/>
              </a:ext>
            </a:extLst>
          </p:cNvPr>
          <p:cNvSpPr>
            <a:spLocks noGrp="1"/>
          </p:cNvSpPr>
          <p:nvPr>
            <p:ph idx="1"/>
          </p:nvPr>
        </p:nvSpPr>
        <p:spPr>
          <a:xfrm>
            <a:off x="790575" y="1009650"/>
            <a:ext cx="10563225" cy="5167313"/>
          </a:xfrm>
        </p:spPr>
        <p:txBody>
          <a:bodyPr>
            <a:normAutofit fontScale="77500" lnSpcReduction="20000"/>
          </a:bodyPr>
          <a:lstStyle/>
          <a:p>
            <a:pPr marL="0" indent="0">
              <a:buNone/>
            </a:pPr>
            <a:r>
              <a:rPr lang="el-GR" dirty="0"/>
              <a:t>Για το μηχανοκίνητο μηχανισμό εφεδρικού συστήματος πηδαλίου, η όλη εγκατάσταση βρίσκεται μέσα ή κοντά στο διαμέρισμα του κυρίως μηχανισμού στην πρύμνη και πάνω από τον άξονα του πηδαλίου. </a:t>
            </a:r>
          </a:p>
          <a:p>
            <a:pPr marL="0" indent="0">
              <a:buNone/>
            </a:pPr>
            <a:r>
              <a:rPr lang="el-GR" dirty="0"/>
              <a:t>Πρέπει δε να εξασφαλίζονται τα εξής:</a:t>
            </a:r>
          </a:p>
          <a:p>
            <a:pPr marL="0" indent="0">
              <a:buNone/>
            </a:pPr>
            <a:r>
              <a:rPr lang="el-GR" dirty="0"/>
              <a:t>α) Καλή επικοινωνία γέφυρας πλοίου και διαμερίσματος, στο οποίο βρίσκεται το εφεδρικό μηχάνημα του πηδαλίου.</a:t>
            </a:r>
          </a:p>
          <a:p>
            <a:pPr marL="0" indent="0">
              <a:buNone/>
            </a:pPr>
            <a:endParaRPr lang="el-GR" dirty="0"/>
          </a:p>
          <a:p>
            <a:pPr marL="0" indent="0">
              <a:buNone/>
            </a:pPr>
            <a:r>
              <a:rPr lang="el-GR" dirty="0"/>
              <a:t>β) Καλή λειτουργία της αυτόματης συσκευής προειδοποιήσεως βλάβης στη γέφυρα του πλοίου και στο διαμέρισμα του εφεδρικού συστήματος. Όταν η μετάδοση στροφής πηδαλίου είναι ηλεκτρική πρέπει απαραίτητα να υπάρχει διπλό σύστημα καλωδίων μεταδόσεως, ώστε να γίνει αυτόματη διακοπή και </a:t>
            </a:r>
            <a:r>
              <a:rPr lang="el-GR" dirty="0" err="1"/>
              <a:t>μεταφόρα</a:t>
            </a:r>
            <a:r>
              <a:rPr lang="el-GR" dirty="0"/>
              <a:t> στην άλλη ηλεκτρική γραμμή.</a:t>
            </a:r>
          </a:p>
          <a:p>
            <a:pPr marL="0" indent="0">
              <a:buNone/>
            </a:pPr>
            <a:endParaRPr lang="el-GR" dirty="0"/>
          </a:p>
          <a:p>
            <a:pPr marL="0" indent="0">
              <a:buNone/>
            </a:pPr>
            <a:r>
              <a:rPr lang="el-GR" dirty="0"/>
              <a:t>γ) Ανάλογα με το μέγεθος του πλοίου, ιδιαίτερα στα πολύ μεγάλα και ανάλογα με τα ταξίδια που εκτελούνται, απαιτείται ο εφεδρικός μηχανισμός του πηδαλίου να συνδέεται αυτόματα με τον κύριο μηχανισμό και το σύστημα </a:t>
            </a:r>
            <a:r>
              <a:rPr lang="el-GR" dirty="0" err="1"/>
              <a:t>Alarm</a:t>
            </a:r>
            <a:r>
              <a:rPr lang="el-GR" dirty="0"/>
              <a:t>, ώστε αυτό να ειδοποιεί τη γέφυρα.</a:t>
            </a:r>
            <a:endParaRPr lang="en-US" dirty="0"/>
          </a:p>
        </p:txBody>
      </p:sp>
    </p:spTree>
    <p:extLst>
      <p:ext uri="{BB962C8B-B14F-4D97-AF65-F5344CB8AC3E}">
        <p14:creationId xmlns:p14="http://schemas.microsoft.com/office/powerpoint/2010/main" val="1508366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E0D181B-31D6-4727-865C-3F531ADBCFBB}"/>
              </a:ext>
            </a:extLst>
          </p:cNvPr>
          <p:cNvSpPr>
            <a:spLocks noGrp="1"/>
          </p:cNvSpPr>
          <p:nvPr>
            <p:ph idx="1"/>
          </p:nvPr>
        </p:nvSpPr>
        <p:spPr>
          <a:xfrm>
            <a:off x="838200" y="1123950"/>
            <a:ext cx="10515600" cy="5053013"/>
          </a:xfrm>
        </p:spPr>
        <p:txBody>
          <a:bodyPr>
            <a:normAutofit lnSpcReduction="10000"/>
          </a:bodyPr>
          <a:lstStyle/>
          <a:p>
            <a:pPr marL="0" indent="0">
              <a:buNone/>
            </a:pPr>
            <a:r>
              <a:rPr lang="el-GR" dirty="0"/>
              <a:t>δ) Για μικρότερα πλοία, επιτρέπεται ο εφεδρικός μηχανισμός πηδαλίου να είναι χειροκίνητος ή με σύστημα παλάγκων και </a:t>
            </a:r>
            <a:r>
              <a:rPr lang="el-GR" dirty="0" err="1"/>
              <a:t>εντατήρων</a:t>
            </a:r>
            <a:r>
              <a:rPr lang="el-GR" dirty="0"/>
              <a:t> χρησιμοποιώντας το πρυμιό βαρούλκο.</a:t>
            </a:r>
          </a:p>
          <a:p>
            <a:pPr marL="0" indent="0">
              <a:buNone/>
            </a:pPr>
            <a:endParaRPr lang="el-GR" dirty="0"/>
          </a:p>
          <a:p>
            <a:pPr marL="0" indent="0">
              <a:buNone/>
            </a:pPr>
            <a:r>
              <a:rPr lang="el-GR" dirty="0"/>
              <a:t>ε) Για όλα τα πλοία, θα πρέπει να υπάρχουν οδηγίες χρήσεως του εφεδρικού συστήματος πηδαλίου στη γέφυρα του πλοίου και όλοι οι αξιωματικοί γέφυρας να γνωρίζουν τη χρήση του. Επίσης, πρέπει να υπάρχει και σχεδιάγραμμα του όλου συστήματος πηδαλίου.</a:t>
            </a:r>
          </a:p>
          <a:p>
            <a:pPr marL="0" indent="0">
              <a:buNone/>
            </a:pPr>
            <a:endParaRPr lang="el-GR" dirty="0"/>
          </a:p>
          <a:p>
            <a:pPr marL="0" indent="0">
              <a:buNone/>
            </a:pPr>
            <a:r>
              <a:rPr lang="el-GR" dirty="0" err="1"/>
              <a:t>στ</a:t>
            </a:r>
            <a:r>
              <a:rPr lang="el-GR" dirty="0"/>
              <a:t>) Σε όλες τις περιπτώσεις, απαραίτητη προϋπόθεση χρήσεως του εφεδρικού πηδαλίου είναι η εξάσκηση του πληρώματος με τακτά γυμνάσια, τα οποία προβλέπονται από τον κανονισμό ασφάλειας ναυσιπλοΐας πλοίων.</a:t>
            </a:r>
            <a:endParaRPr lang="en-US" dirty="0"/>
          </a:p>
        </p:txBody>
      </p:sp>
    </p:spTree>
    <p:extLst>
      <p:ext uri="{BB962C8B-B14F-4D97-AF65-F5344CB8AC3E}">
        <p14:creationId xmlns:p14="http://schemas.microsoft.com/office/powerpoint/2010/main" val="111538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B647F0-F4B6-43DB-AC73-144FE6165A05}"/>
              </a:ext>
            </a:extLst>
          </p:cNvPr>
          <p:cNvSpPr>
            <a:spLocks noGrp="1"/>
          </p:cNvSpPr>
          <p:nvPr>
            <p:ph type="title"/>
          </p:nvPr>
        </p:nvSpPr>
        <p:spPr/>
        <p:txBody>
          <a:bodyPr/>
          <a:lstStyle/>
          <a:p>
            <a:r>
              <a:rPr lang="el-GR" dirty="0"/>
              <a:t> Ζυγοστάθμιση πηδαλίου</a:t>
            </a:r>
            <a:endParaRPr lang="en-US" dirty="0"/>
          </a:p>
        </p:txBody>
      </p:sp>
      <p:sp>
        <p:nvSpPr>
          <p:cNvPr id="3" name="Θέση περιεχομένου 2">
            <a:extLst>
              <a:ext uri="{FF2B5EF4-FFF2-40B4-BE49-F238E27FC236}">
                <a16:creationId xmlns:a16="http://schemas.microsoft.com/office/drawing/2014/main" id="{B472826B-2B3A-4F41-A174-580EF5977A24}"/>
              </a:ext>
            </a:extLst>
          </p:cNvPr>
          <p:cNvSpPr>
            <a:spLocks noGrp="1"/>
          </p:cNvSpPr>
          <p:nvPr>
            <p:ph idx="1"/>
          </p:nvPr>
        </p:nvSpPr>
        <p:spPr/>
        <p:txBody>
          <a:bodyPr>
            <a:normAutofit/>
          </a:bodyPr>
          <a:lstStyle/>
          <a:p>
            <a:pPr marL="0" indent="0">
              <a:buNone/>
            </a:pPr>
            <a:r>
              <a:rPr lang="el-GR" dirty="0">
                <a:solidFill>
                  <a:srgbClr val="FF0000"/>
                </a:solidFill>
              </a:rPr>
              <a:t>Ο σκοπός της ζυγοστάθμισης ενός πηδαλίου είναι να πλησιάζει το σημείο εφαρμογής της δύναμής του προς τον άξονα, έτσι ώστε η ροπή που χρειάζεται</a:t>
            </a:r>
            <a:r>
              <a:rPr lang="en-US" dirty="0">
                <a:solidFill>
                  <a:srgbClr val="FF0000"/>
                </a:solidFill>
              </a:rPr>
              <a:t> </a:t>
            </a:r>
            <a:r>
              <a:rPr lang="el-GR" dirty="0">
                <a:solidFill>
                  <a:srgbClr val="FF0000"/>
                </a:solidFill>
              </a:rPr>
              <a:t>για την περιστροφή του να είναι μικρότερη.</a:t>
            </a:r>
            <a:endParaRPr lang="en-US" dirty="0">
              <a:solidFill>
                <a:srgbClr val="FF0000"/>
              </a:solidFill>
            </a:endParaRPr>
          </a:p>
          <a:p>
            <a:pPr marL="0" indent="0">
              <a:buNone/>
            </a:pPr>
            <a:endParaRPr lang="en-US" dirty="0">
              <a:solidFill>
                <a:srgbClr val="FF0000"/>
              </a:solidFill>
            </a:endParaRPr>
          </a:p>
          <a:p>
            <a:pPr marL="0" indent="0">
              <a:buNone/>
            </a:pPr>
            <a:r>
              <a:rPr lang="el-GR" dirty="0">
                <a:solidFill>
                  <a:srgbClr val="FF0000"/>
                </a:solidFill>
              </a:rPr>
              <a:t>Ποσοστό ζυγοστάθμισης </a:t>
            </a:r>
            <a:r>
              <a:rPr lang="el-GR" dirty="0"/>
              <a:t>ονομάζουμε τον λόγο της επιφάνειας του πηδαλίου που βρίσκεται προς την πρωραία πλευρά του άξονά του προς την συνολική του επιφάνεια. Για ζυγοσταθμισμένα πηδάλια το ποσοστό αυτό είναι περίπου 20%.</a:t>
            </a:r>
            <a:endParaRPr lang="en-US" dirty="0"/>
          </a:p>
        </p:txBody>
      </p:sp>
    </p:spTree>
    <p:extLst>
      <p:ext uri="{BB962C8B-B14F-4D97-AF65-F5344CB8AC3E}">
        <p14:creationId xmlns:p14="http://schemas.microsoft.com/office/powerpoint/2010/main" val="369831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D95919-6E15-3D83-98BE-7F4171C8F71C}"/>
              </a:ext>
            </a:extLst>
          </p:cNvPr>
          <p:cNvSpPr>
            <a:spLocks noGrp="1"/>
          </p:cNvSpPr>
          <p:nvPr>
            <p:ph type="title"/>
          </p:nvPr>
        </p:nvSpPr>
        <p:spPr/>
        <p:txBody>
          <a:bodyPr/>
          <a:lstStyle/>
          <a:p>
            <a:r>
              <a:rPr lang="el-GR" dirty="0"/>
              <a:t>Αναγνώριση των κυριότερων μερών του πηδαλίου και της έλικας </a:t>
            </a:r>
          </a:p>
        </p:txBody>
      </p:sp>
      <p:sp>
        <p:nvSpPr>
          <p:cNvPr id="3" name="Θέση περιεχομένου 2">
            <a:extLst>
              <a:ext uri="{FF2B5EF4-FFF2-40B4-BE49-F238E27FC236}">
                <a16:creationId xmlns:a16="http://schemas.microsoft.com/office/drawing/2014/main" id="{7E0E5AAE-5026-D6A6-C7B9-2AB6E178AEE2}"/>
              </a:ext>
            </a:extLst>
          </p:cNvPr>
          <p:cNvSpPr>
            <a:spLocks noGrp="1"/>
          </p:cNvSpPr>
          <p:nvPr>
            <p:ph idx="1"/>
          </p:nvPr>
        </p:nvSpPr>
        <p:spPr/>
        <p:txBody>
          <a:bodyPr/>
          <a:lstStyle/>
          <a:p>
            <a:pPr marL="0" indent="0">
              <a:buNone/>
            </a:pPr>
            <a:r>
              <a:rPr lang="el-GR" dirty="0"/>
              <a:t>Το πηδάλιο </a:t>
            </a:r>
            <a:r>
              <a:rPr lang="en-GB" dirty="0"/>
              <a:t>(rudder)</a:t>
            </a:r>
            <a:r>
              <a:rPr lang="el-GR" dirty="0"/>
              <a:t> είναι το βασικό εξάρτημα πηδαλιουχίας. Υπάρχουν πολλά είδη πηδαλίων ανάλογα με την μορφή τους, όπως:</a:t>
            </a:r>
          </a:p>
          <a:p>
            <a:pPr marL="514350" indent="-514350">
              <a:buFont typeface="+mj-lt"/>
              <a:buAutoNum type="arabicPeriod"/>
            </a:pPr>
            <a:endParaRPr lang="el-GR" dirty="0"/>
          </a:p>
          <a:p>
            <a:pPr marL="514350" indent="-514350">
              <a:buFont typeface="+mj-lt"/>
              <a:buAutoNum type="arabicPeriod"/>
            </a:pPr>
            <a:r>
              <a:rPr lang="el-GR" dirty="0"/>
              <a:t>Μη ζυγοσταθμισμένο πηδάλιο πολλαπλής στήριξης</a:t>
            </a:r>
          </a:p>
          <a:p>
            <a:pPr marL="514350" indent="-514350">
              <a:buFont typeface="+mj-lt"/>
              <a:buAutoNum type="arabicPeriod"/>
            </a:pPr>
            <a:r>
              <a:rPr lang="el-GR" dirty="0" err="1"/>
              <a:t>Ζυγοσταθμίσμένο</a:t>
            </a:r>
            <a:r>
              <a:rPr lang="el-GR" dirty="0"/>
              <a:t> πηδάλιο διπλής στήριξης</a:t>
            </a:r>
          </a:p>
          <a:p>
            <a:pPr marL="514350" indent="-514350">
              <a:buFont typeface="+mj-lt"/>
              <a:buAutoNum type="arabicPeriod"/>
            </a:pPr>
            <a:r>
              <a:rPr lang="el-GR" dirty="0"/>
              <a:t>Κρεμαστό πηδάλιο με κατώτερη στήριξη</a:t>
            </a:r>
          </a:p>
          <a:p>
            <a:pPr marL="514350" indent="-514350">
              <a:buFont typeface="+mj-lt"/>
              <a:buAutoNum type="arabicPeriod"/>
            </a:pPr>
            <a:r>
              <a:rPr lang="el-GR" dirty="0" err="1"/>
              <a:t>Ημίζυγοσταθμισμένο</a:t>
            </a:r>
            <a:r>
              <a:rPr lang="el-GR" dirty="0"/>
              <a:t> πηδάλιο με ποδόστημα</a:t>
            </a:r>
          </a:p>
          <a:p>
            <a:pPr marL="514350" indent="-514350">
              <a:buFont typeface="+mj-lt"/>
              <a:buAutoNum type="arabicPeriod"/>
            </a:pPr>
            <a:r>
              <a:rPr lang="el-GR" dirty="0"/>
              <a:t>Ζυγοσταθμισμένο με διπλή στήριξη.</a:t>
            </a:r>
          </a:p>
        </p:txBody>
      </p:sp>
    </p:spTree>
    <p:extLst>
      <p:ext uri="{BB962C8B-B14F-4D97-AF65-F5344CB8AC3E}">
        <p14:creationId xmlns:p14="http://schemas.microsoft.com/office/powerpoint/2010/main" val="105010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FAABEF-9136-44AA-8FE1-42257C47F017}"/>
              </a:ext>
            </a:extLst>
          </p:cNvPr>
          <p:cNvSpPr>
            <a:spLocks noGrp="1"/>
          </p:cNvSpPr>
          <p:nvPr>
            <p:ph type="title"/>
          </p:nvPr>
        </p:nvSpPr>
        <p:spPr/>
        <p:txBody>
          <a:bodyPr/>
          <a:lstStyle/>
          <a:p>
            <a:r>
              <a:rPr lang="el-GR" dirty="0"/>
              <a:t>Μη Ζυγοσταθμισμένο (</a:t>
            </a:r>
            <a:r>
              <a:rPr lang="en-US" dirty="0"/>
              <a:t>unbalanced rudder)</a:t>
            </a:r>
          </a:p>
        </p:txBody>
      </p:sp>
      <p:pic>
        <p:nvPicPr>
          <p:cNvPr id="5" name="Θέση περιεχομένου 4">
            <a:extLst>
              <a:ext uri="{FF2B5EF4-FFF2-40B4-BE49-F238E27FC236}">
                <a16:creationId xmlns:a16="http://schemas.microsoft.com/office/drawing/2014/main" id="{5AF80AD8-7093-48BB-A788-79A69079C555}"/>
              </a:ext>
            </a:extLst>
          </p:cNvPr>
          <p:cNvPicPr>
            <a:picLocks noGrp="1" noChangeAspect="1"/>
          </p:cNvPicPr>
          <p:nvPr>
            <p:ph sz="half" idx="1"/>
          </p:nvPr>
        </p:nvPicPr>
        <p:blipFill rotWithShape="1">
          <a:blip r:embed="rId2"/>
          <a:srcRect l="27941" t="30365" r="22610" b="17021"/>
          <a:stretch/>
        </p:blipFill>
        <p:spPr>
          <a:xfrm>
            <a:off x="250306" y="2103436"/>
            <a:ext cx="5731854" cy="3430589"/>
          </a:xfrm>
        </p:spPr>
      </p:pic>
      <p:sp>
        <p:nvSpPr>
          <p:cNvPr id="6" name="Θέση περιεχομένου 5">
            <a:extLst>
              <a:ext uri="{FF2B5EF4-FFF2-40B4-BE49-F238E27FC236}">
                <a16:creationId xmlns:a16="http://schemas.microsoft.com/office/drawing/2014/main" id="{FB49A0EA-8B74-47BC-B650-5B4965369D5E}"/>
              </a:ext>
            </a:extLst>
          </p:cNvPr>
          <p:cNvSpPr>
            <a:spLocks noGrp="1"/>
          </p:cNvSpPr>
          <p:nvPr>
            <p:ph sz="half" idx="2"/>
          </p:nvPr>
        </p:nvSpPr>
        <p:spPr>
          <a:xfrm>
            <a:off x="6172199" y="1825624"/>
            <a:ext cx="5514975" cy="4822825"/>
          </a:xfrm>
        </p:spPr>
        <p:txBody>
          <a:bodyPr>
            <a:normAutofit/>
          </a:bodyPr>
          <a:lstStyle/>
          <a:p>
            <a:pPr marL="0" indent="0">
              <a:buNone/>
            </a:pPr>
            <a:r>
              <a:rPr lang="el-GR" dirty="0"/>
              <a:t>Αυτός ο τύπος πηδαλίου απαιτεί τη μέγιστη ροπή </a:t>
            </a:r>
            <a:r>
              <a:rPr lang="el-GR" dirty="0" err="1"/>
              <a:t>στρέψεως</a:t>
            </a:r>
            <a:r>
              <a:rPr lang="el-GR" dirty="0"/>
              <a:t>, καθώς είναι μη ζυγοσταθμισμένο, δηλαδή όλη η επιφάνειά του βρίσκεται πίσω από τον άξονά του.</a:t>
            </a:r>
            <a:endParaRPr lang="en-US" dirty="0"/>
          </a:p>
          <a:p>
            <a:pPr marL="0" indent="0">
              <a:buNone/>
            </a:pPr>
            <a:r>
              <a:rPr lang="el-GR" dirty="0"/>
              <a:t>Επίσης, η ροπή κάμψεως στον άξονα του πηδαλίου είναι μεγαλύτερη σε σχέση με τους τύπους των πηδαλίων με </a:t>
            </a:r>
            <a:r>
              <a:rPr lang="el-GR" dirty="0" err="1"/>
              <a:t>υποβραχιόνιο</a:t>
            </a:r>
            <a:r>
              <a:rPr lang="en-US" dirty="0"/>
              <a:t>. </a:t>
            </a:r>
          </a:p>
        </p:txBody>
      </p:sp>
    </p:spTree>
    <p:extLst>
      <p:ext uri="{BB962C8B-B14F-4D97-AF65-F5344CB8AC3E}">
        <p14:creationId xmlns:p14="http://schemas.microsoft.com/office/powerpoint/2010/main" val="32826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C9B8CD-189A-40E8-A535-E4834917B896}"/>
              </a:ext>
            </a:extLst>
          </p:cNvPr>
          <p:cNvSpPr>
            <a:spLocks noGrp="1"/>
          </p:cNvSpPr>
          <p:nvPr>
            <p:ph type="title"/>
          </p:nvPr>
        </p:nvSpPr>
        <p:spPr/>
        <p:txBody>
          <a:bodyPr/>
          <a:lstStyle/>
          <a:p>
            <a:r>
              <a:rPr lang="el-GR" dirty="0"/>
              <a:t>Ζυγοσταθμισμένο</a:t>
            </a:r>
            <a:r>
              <a:rPr lang="en-US" dirty="0"/>
              <a:t> (balanced rudder)</a:t>
            </a:r>
          </a:p>
        </p:txBody>
      </p:sp>
      <p:sp>
        <p:nvSpPr>
          <p:cNvPr id="5" name="Θέση περιεχομένου 4">
            <a:extLst>
              <a:ext uri="{FF2B5EF4-FFF2-40B4-BE49-F238E27FC236}">
                <a16:creationId xmlns:a16="http://schemas.microsoft.com/office/drawing/2014/main" id="{78DF1026-D91C-49F3-8218-286FC7D4F01D}"/>
              </a:ext>
            </a:extLst>
          </p:cNvPr>
          <p:cNvSpPr>
            <a:spLocks noGrp="1"/>
          </p:cNvSpPr>
          <p:nvPr>
            <p:ph sz="half" idx="2"/>
          </p:nvPr>
        </p:nvSpPr>
        <p:spPr/>
        <p:txBody>
          <a:bodyPr>
            <a:normAutofit/>
          </a:bodyPr>
          <a:lstStyle/>
          <a:p>
            <a:pPr marL="0" indent="0">
              <a:buNone/>
            </a:pPr>
            <a:r>
              <a:rPr lang="el-GR" dirty="0"/>
              <a:t>Στο πηδάλιο αυτό η επιφάνεια του πηδαλίου εκτείνεται και στο μπροστινό τμήμα του άξονα. </a:t>
            </a:r>
            <a:endParaRPr lang="en-US" dirty="0"/>
          </a:p>
          <a:p>
            <a:pPr marL="0" indent="0">
              <a:buNone/>
            </a:pPr>
            <a:r>
              <a:rPr lang="el-GR" dirty="0"/>
              <a:t>Με αυτήν τη γεωμετρία χρειάζεται μικρότερη ροπή </a:t>
            </a:r>
            <a:r>
              <a:rPr lang="el-GR" dirty="0" err="1"/>
              <a:t>στρέψεως</a:t>
            </a:r>
            <a:r>
              <a:rPr lang="el-GR" dirty="0"/>
              <a:t> από τον μηχανισμό πηδαλίου. </a:t>
            </a:r>
            <a:endParaRPr lang="en-US" dirty="0"/>
          </a:p>
          <a:p>
            <a:pPr marL="0" indent="0">
              <a:buNone/>
            </a:pPr>
            <a:r>
              <a:rPr lang="el-GR" dirty="0"/>
              <a:t>Η </a:t>
            </a:r>
            <a:r>
              <a:rPr lang="el-GR" dirty="0" err="1"/>
              <a:t>καμπτική</a:t>
            </a:r>
            <a:r>
              <a:rPr lang="el-GR" dirty="0"/>
              <a:t> ροπή στον άξονα είναι όμοια με την προηγούμενη περίπτωση.</a:t>
            </a:r>
            <a:endParaRPr lang="en-US" dirty="0"/>
          </a:p>
        </p:txBody>
      </p:sp>
      <p:pic>
        <p:nvPicPr>
          <p:cNvPr id="7" name="Εικόνα 6">
            <a:extLst>
              <a:ext uri="{FF2B5EF4-FFF2-40B4-BE49-F238E27FC236}">
                <a16:creationId xmlns:a16="http://schemas.microsoft.com/office/drawing/2014/main" id="{B0E3AAC5-5D4E-448D-9EA6-6583A7B0F19A}"/>
              </a:ext>
            </a:extLst>
          </p:cNvPr>
          <p:cNvPicPr>
            <a:picLocks noChangeAspect="1"/>
          </p:cNvPicPr>
          <p:nvPr/>
        </p:nvPicPr>
        <p:blipFill rotWithShape="1">
          <a:blip r:embed="rId2"/>
          <a:srcRect l="27422" t="27916" r="22656" b="19444"/>
          <a:stretch/>
        </p:blipFill>
        <p:spPr>
          <a:xfrm>
            <a:off x="0" y="1825625"/>
            <a:ext cx="6086475" cy="3609975"/>
          </a:xfrm>
          <a:prstGeom prst="rect">
            <a:avLst/>
          </a:prstGeom>
        </p:spPr>
      </p:pic>
    </p:spTree>
    <p:extLst>
      <p:ext uri="{BB962C8B-B14F-4D97-AF65-F5344CB8AC3E}">
        <p14:creationId xmlns:p14="http://schemas.microsoft.com/office/powerpoint/2010/main" val="38807925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1066</TotalTime>
  <Words>2940</Words>
  <Application>Microsoft Office PowerPoint</Application>
  <PresentationFormat>Ευρεία οθόνη</PresentationFormat>
  <Paragraphs>187</Paragraphs>
  <Slides>51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51</vt:i4>
      </vt:variant>
    </vt:vector>
  </HeadingPairs>
  <TitlesOfParts>
    <vt:vector size="55" baseType="lpstr">
      <vt:lpstr>Arial</vt:lpstr>
      <vt:lpstr>Calibri</vt:lpstr>
      <vt:lpstr>Calibri Light</vt:lpstr>
      <vt:lpstr>Θέμα του Office</vt:lpstr>
      <vt:lpstr>Γενική γνώση των διατάξεων του διαμερίσματος του εφεδρικού μηχανισμού πηδαλίου</vt:lpstr>
      <vt:lpstr>Παρουσίαση του PowerPoint</vt:lpstr>
      <vt:lpstr>Παρουσίαση του PowerPoint</vt:lpstr>
      <vt:lpstr>Παρουσίαση του PowerPoint</vt:lpstr>
      <vt:lpstr>Παρουσίαση του PowerPoint</vt:lpstr>
      <vt:lpstr> Ζυγοστάθμιση πηδαλίου</vt:lpstr>
      <vt:lpstr>Αναγνώριση των κυριότερων μερών του πηδαλίου και της έλικας </vt:lpstr>
      <vt:lpstr>Μη Ζυγοσταθμισμένο (unbalanced rudder)</vt:lpstr>
      <vt:lpstr>Ζυγοσταθμισμένο (balanced rudder)</vt:lpstr>
      <vt:lpstr>Παρουσίαση του PowerPoint</vt:lpstr>
      <vt:lpstr>Παρουσίαση του PowerPoint</vt:lpstr>
      <vt:lpstr>Κυριότερα μέρη πηδαλίου</vt:lpstr>
      <vt:lpstr>Παρουσίαση του PowerPoint</vt:lpstr>
      <vt:lpstr>Έλικα (propeller)</vt:lpstr>
      <vt:lpstr>Τα κυριότερα μέρη της είναι:</vt:lpstr>
      <vt:lpstr>Παρουσίαση του PowerPoint</vt:lpstr>
      <vt:lpstr>Παρουσίαση του PowerPoint</vt:lpstr>
      <vt:lpstr>Παρουσίαση του PowerPoint</vt:lpstr>
      <vt:lpstr>Κύρια μέρη πηδαλίου και εφεδρικό σύστημα πηδαλίου</vt:lpstr>
      <vt:lpstr>Παρουσίαση του PowerPoint</vt:lpstr>
      <vt:lpstr>Παρουσίαση του PowerPoint</vt:lpstr>
      <vt:lpstr>Παρουσίαση του PowerPoint</vt:lpstr>
      <vt:lpstr>Μέγεθος επιφάνειας πηδαλίου</vt:lpstr>
      <vt:lpstr>Τύποι Πηδαλίων</vt:lpstr>
      <vt:lpstr>Μη Ζυγοσταθμισμένο (unbalanced rudder)</vt:lpstr>
      <vt:lpstr>Παρουσίαση του PowerPoint</vt:lpstr>
      <vt:lpstr>Ζυγοσταθμισμένο (balanced rudder)</vt:lpstr>
      <vt:lpstr>Παρουσίαση του PowerPoint</vt:lpstr>
      <vt:lpstr>Ημιζυγοσταθμισμένο πηδάλιο με ποδόστημα (semi balanced spade rudder)</vt:lpstr>
      <vt:lpstr>Παρουσίαση του PowerPoint</vt:lpstr>
      <vt:lpstr>Υδροδυναμικό πηδάλιο (streamlined rudder)</vt:lpstr>
      <vt:lpstr>Παρουσίαση του PowerPoint</vt:lpstr>
      <vt:lpstr>Πρωτότυπα πηδάλια </vt:lpstr>
      <vt:lpstr>Θέση του πηδαλίου σε σχέση με το πλοίο</vt:lpstr>
      <vt:lpstr>Ο μηχανισμός πηδαλίου (steering gear)</vt:lpstr>
      <vt:lpstr>Παρουσίαση του PowerPoint</vt:lpstr>
      <vt:lpstr>Παρουσίαση του PowerPoint</vt:lpstr>
      <vt:lpstr>Μορφή της επιφάνειας του πηδαλίου και στήριξή του στο πλοίο</vt:lpstr>
      <vt:lpstr>Μορφή της τομής του πηδαλίου</vt:lpstr>
      <vt:lpstr> Οι καταπονήσεις του πηδαλίου</vt:lpstr>
      <vt:lpstr>Κέντρο πίεσης</vt:lpstr>
      <vt:lpstr>Ροπή στρέψης πηδαλίου</vt:lpstr>
      <vt:lpstr>Ροπή κάμψης</vt:lpstr>
      <vt:lpstr>Παρουσίαση του PowerPoint</vt:lpstr>
      <vt:lpstr>Συστήματα πηδαλιουχίας – Ελικτικά στοιχεία πλοίου</vt:lpstr>
      <vt:lpstr>Παρουσίαση του PowerPoint</vt:lpstr>
      <vt:lpstr> Εφεδρικό σύστημα και αυτόματο πηδάλιο</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Κύρια μέρη πηδαλίου και έλικας</dc:title>
  <dc:creator>kiriakos kiriakos</dc:creator>
  <cp:lastModifiedBy>Κυριάκος Καρακαλπακίδης</cp:lastModifiedBy>
  <cp:revision>10</cp:revision>
  <dcterms:created xsi:type="dcterms:W3CDTF">2022-04-25T15:56:47Z</dcterms:created>
  <dcterms:modified xsi:type="dcterms:W3CDTF">2024-04-04T07:59:13Z</dcterms:modified>
</cp:coreProperties>
</file>