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80" d="100"/>
          <a:sy n="180" d="100"/>
        </p:scale>
        <p:origin x="640"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4297C1-A86F-4967-6498-4B9F63E4BBCD}"/>
              </a:ext>
            </a:extLst>
          </p:cNvPr>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l-GR" sz="1400" b="0" i="0" u="none" strike="noStrike" kern="1200" cap="none">
              <a:ln>
                <a:noFill/>
              </a:ln>
              <a:latin typeface="Liberation Sans" pitchFamily="18"/>
              <a:ea typeface="Microsoft YaHei" pitchFamily="2"/>
              <a:cs typeface="Arial" pitchFamily="2"/>
            </a:endParaRPr>
          </a:p>
        </p:txBody>
      </p:sp>
      <p:sp>
        <p:nvSpPr>
          <p:cNvPr id="3" name="Date Placeholder 2">
            <a:extLst>
              <a:ext uri="{FF2B5EF4-FFF2-40B4-BE49-F238E27FC236}">
                <a16:creationId xmlns:a16="http://schemas.microsoft.com/office/drawing/2014/main" id="{45F34CB4-D717-2088-4BCE-7D28150658D0}"/>
              </a:ext>
            </a:extLst>
          </p:cNvPr>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l-GR" sz="1400" b="0" i="0" u="none" strike="noStrike" kern="1200" cap="none">
              <a:ln>
                <a:noFill/>
              </a:ln>
              <a:latin typeface="Liberation Sans" pitchFamily="18"/>
              <a:ea typeface="Microsoft YaHei" pitchFamily="2"/>
              <a:cs typeface="Arial" pitchFamily="2"/>
            </a:endParaRPr>
          </a:p>
        </p:txBody>
      </p:sp>
      <p:sp>
        <p:nvSpPr>
          <p:cNvPr id="4" name="Footer Placeholder 3">
            <a:extLst>
              <a:ext uri="{FF2B5EF4-FFF2-40B4-BE49-F238E27FC236}">
                <a16:creationId xmlns:a16="http://schemas.microsoft.com/office/drawing/2014/main" id="{C6ED50BA-1212-B5A5-0918-C0B23A979098}"/>
              </a:ext>
            </a:extLst>
          </p:cNvPr>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l-GR" sz="1400" b="0" i="0" u="none" strike="noStrike" kern="1200" cap="none">
              <a:ln>
                <a:noFill/>
              </a:ln>
              <a:latin typeface="Liberation Sans" pitchFamily="18"/>
              <a:ea typeface="Microsoft YaHei" pitchFamily="2"/>
              <a:cs typeface="Arial" pitchFamily="2"/>
            </a:endParaRPr>
          </a:p>
        </p:txBody>
      </p:sp>
      <p:sp>
        <p:nvSpPr>
          <p:cNvPr id="5" name="Slide Number Placeholder 4">
            <a:extLst>
              <a:ext uri="{FF2B5EF4-FFF2-40B4-BE49-F238E27FC236}">
                <a16:creationId xmlns:a16="http://schemas.microsoft.com/office/drawing/2014/main" id="{82C3EEE1-FFB0-366C-2ADD-77E6CCC3F037}"/>
              </a:ext>
            </a:extLst>
          </p:cNvPr>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F5E67B40-7825-4038-9276-AF1991EE4BF5}" type="slidenum">
              <a:t>‹#›</a:t>
            </a:fld>
            <a:endParaRPr lang="el-GR" sz="1400" b="0" i="0" u="none" strike="noStrike" kern="1200" cap="none">
              <a:ln>
                <a:noFill/>
              </a:ln>
              <a:latin typeface="Liberation Sans" pitchFamily="18"/>
              <a:ea typeface="Microsoft YaHei" pitchFamily="2"/>
              <a:cs typeface="Arial" pitchFamily="2"/>
            </a:endParaRPr>
          </a:p>
        </p:txBody>
      </p:sp>
    </p:spTree>
    <p:extLst>
      <p:ext uri="{BB962C8B-B14F-4D97-AF65-F5344CB8AC3E}">
        <p14:creationId xmlns:p14="http://schemas.microsoft.com/office/powerpoint/2010/main" val="2995076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0D2D4-EB29-F0A7-0DAE-20A91D1A7B7D}"/>
              </a:ext>
            </a:extLst>
          </p:cNvPr>
          <p:cNvSpPr>
            <a:spLocks noGrp="1" noRot="1" noChangeAspect="1"/>
          </p:cNvSpPr>
          <p:nvPr>
            <p:ph type="sldImg" idx="2"/>
          </p:nvPr>
        </p:nvSpPr>
        <p:spPr>
          <a:xfrm>
            <a:off x="216000" y="812520"/>
            <a:ext cx="7127279" cy="4008959"/>
          </a:xfrm>
          <a:prstGeom prst="rect">
            <a:avLst/>
          </a:prstGeom>
          <a:noFill/>
          <a:ln>
            <a:noFill/>
            <a:prstDash val="solid"/>
          </a:ln>
        </p:spPr>
      </p:sp>
      <p:sp>
        <p:nvSpPr>
          <p:cNvPr id="3" name="Notes Placeholder 2">
            <a:extLst>
              <a:ext uri="{FF2B5EF4-FFF2-40B4-BE49-F238E27FC236}">
                <a16:creationId xmlns:a16="http://schemas.microsoft.com/office/drawing/2014/main" id="{D3DF30D5-C371-21D2-9C72-D865AAEA929C}"/>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l-GR"/>
          </a:p>
        </p:txBody>
      </p:sp>
      <p:sp>
        <p:nvSpPr>
          <p:cNvPr id="4" name="Header Placeholder 3">
            <a:extLst>
              <a:ext uri="{FF2B5EF4-FFF2-40B4-BE49-F238E27FC236}">
                <a16:creationId xmlns:a16="http://schemas.microsoft.com/office/drawing/2014/main" id="{73242DA8-3844-E0F7-E5B7-A3B6834C2529}"/>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l-GR" sz="1400" kern="1200">
                <a:latin typeface="Liberation Serif" pitchFamily="18"/>
                <a:ea typeface="Segoe UI" pitchFamily="2"/>
                <a:cs typeface="Tahoma" pitchFamily="2"/>
              </a:defRPr>
            </a:lvl1pPr>
          </a:lstStyle>
          <a:p>
            <a:pPr lvl="0"/>
            <a:endParaRPr lang="el-GR"/>
          </a:p>
        </p:txBody>
      </p:sp>
      <p:sp>
        <p:nvSpPr>
          <p:cNvPr id="5" name="Date Placeholder 4">
            <a:extLst>
              <a:ext uri="{FF2B5EF4-FFF2-40B4-BE49-F238E27FC236}">
                <a16:creationId xmlns:a16="http://schemas.microsoft.com/office/drawing/2014/main" id="{43D7B90E-A6B4-28A7-D722-0C67DCDD6501}"/>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l-GR" sz="1400" kern="1200">
                <a:latin typeface="Liberation Serif" pitchFamily="18"/>
                <a:ea typeface="Segoe UI" pitchFamily="2"/>
                <a:cs typeface="Tahoma" pitchFamily="2"/>
              </a:defRPr>
            </a:lvl1pPr>
          </a:lstStyle>
          <a:p>
            <a:pPr lvl="0"/>
            <a:endParaRPr lang="el-GR"/>
          </a:p>
        </p:txBody>
      </p:sp>
      <p:sp>
        <p:nvSpPr>
          <p:cNvPr id="6" name="Footer Placeholder 5">
            <a:extLst>
              <a:ext uri="{FF2B5EF4-FFF2-40B4-BE49-F238E27FC236}">
                <a16:creationId xmlns:a16="http://schemas.microsoft.com/office/drawing/2014/main" id="{4608A681-E1C0-DC84-C5F7-9150497715B4}"/>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l-GR" sz="1400" kern="1200">
                <a:latin typeface="Liberation Serif" pitchFamily="18"/>
                <a:ea typeface="Segoe UI" pitchFamily="2"/>
                <a:cs typeface="Tahoma" pitchFamily="2"/>
              </a:defRPr>
            </a:lvl1pPr>
          </a:lstStyle>
          <a:p>
            <a:pPr lvl="0"/>
            <a:endParaRPr lang="el-GR"/>
          </a:p>
        </p:txBody>
      </p:sp>
      <p:sp>
        <p:nvSpPr>
          <p:cNvPr id="7" name="Slide Number Placeholder 6">
            <a:extLst>
              <a:ext uri="{FF2B5EF4-FFF2-40B4-BE49-F238E27FC236}">
                <a16:creationId xmlns:a16="http://schemas.microsoft.com/office/drawing/2014/main" id="{43008635-A3ED-2CDB-9327-16F05A3D98B0}"/>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l-GR" sz="1400" kern="1200">
                <a:latin typeface="Liberation Serif" pitchFamily="18"/>
                <a:ea typeface="Segoe UI" pitchFamily="2"/>
                <a:cs typeface="Tahoma" pitchFamily="2"/>
              </a:defRPr>
            </a:lvl1pPr>
          </a:lstStyle>
          <a:p>
            <a:pPr lvl="0"/>
            <a:fld id="{0EB3E637-58F8-49BC-B78B-FE092E61F8A4}" type="slidenum">
              <a:t>‹#›</a:t>
            </a:fld>
            <a:endParaRPr lang="el-GR"/>
          </a:p>
        </p:txBody>
      </p:sp>
    </p:spTree>
    <p:extLst>
      <p:ext uri="{BB962C8B-B14F-4D97-AF65-F5344CB8AC3E}">
        <p14:creationId xmlns:p14="http://schemas.microsoft.com/office/powerpoint/2010/main" val="1811657222"/>
      </p:ext>
    </p:extLst>
  </p:cSld>
  <p:clrMap bg1="lt1" tx1="dk1" bg2="lt2" tx2="dk2" accent1="accent1" accent2="accent2" accent3="accent3" accent4="accent4" accent5="accent5" accent6="accent6" hlink="hlink" folHlink="folHlink"/>
  <p:notesStyle>
    <a:lvl1pPr marL="216000" marR="0" indent="-216000" rtl="0" hangingPunct="0">
      <a:tabLst/>
      <a:defRPr lang="el-GR" sz="2000" b="0" i="0" u="none" strike="noStrike" kern="1200" cap="none">
        <a:ln>
          <a:noFill/>
        </a:ln>
        <a:highlight>
          <a:scrgbClr r="0" g="0" b="0">
            <a:alpha val="0"/>
          </a:scrgbClr>
        </a:highlight>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4ADA5B-F1E9-2B1C-7968-DC934148CB64}"/>
              </a:ext>
            </a:extLst>
          </p:cNvPr>
          <p:cNvSpPr txBox="1">
            <a:spLocks noGrp="1"/>
          </p:cNvSpPr>
          <p:nvPr>
            <p:ph type="sldNum" sz="quarter" idx="5"/>
          </p:nvPr>
        </p:nvSpPr>
        <p:spPr>
          <a:ln/>
        </p:spPr>
        <p:txBody>
          <a:bodyPr vert="horz" lIns="0" tIns="0" rIns="0" bIns="0" anchor="b" anchorCtr="0">
            <a:noAutofit/>
          </a:bodyPr>
          <a:lstStyle/>
          <a:p>
            <a:pPr lvl="0"/>
            <a:fld id="{1D49379A-6F54-42A5-B171-37DB7D16FBC4}" type="slidenum">
              <a:t>1</a:t>
            </a:fld>
            <a:endParaRPr lang="el-GR"/>
          </a:p>
        </p:txBody>
      </p:sp>
      <p:sp>
        <p:nvSpPr>
          <p:cNvPr id="2" name="Slide Image Placeholder 1">
            <a:extLst>
              <a:ext uri="{FF2B5EF4-FFF2-40B4-BE49-F238E27FC236}">
                <a16:creationId xmlns:a16="http://schemas.microsoft.com/office/drawing/2014/main" id="{AF700AF8-3113-C2C0-0E2E-7B3639A7A972}"/>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1459F7A-906D-E134-91CF-CDE0A9218F7B}"/>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38C4E80-42BB-F083-3378-EA234C45BF2A}"/>
              </a:ext>
            </a:extLst>
          </p:cNvPr>
          <p:cNvSpPr txBox="1">
            <a:spLocks noGrp="1"/>
          </p:cNvSpPr>
          <p:nvPr>
            <p:ph type="sldNum" sz="quarter" idx="5"/>
          </p:nvPr>
        </p:nvSpPr>
        <p:spPr>
          <a:ln/>
        </p:spPr>
        <p:txBody>
          <a:bodyPr vert="horz" lIns="0" tIns="0" rIns="0" bIns="0" anchor="b" anchorCtr="0">
            <a:noAutofit/>
          </a:bodyPr>
          <a:lstStyle/>
          <a:p>
            <a:pPr lvl="0"/>
            <a:fld id="{CFF08D80-B354-4B56-A409-82B240BEBFB4}" type="slidenum">
              <a:t>10</a:t>
            </a:fld>
            <a:endParaRPr lang="el-GR"/>
          </a:p>
        </p:txBody>
      </p:sp>
      <p:sp>
        <p:nvSpPr>
          <p:cNvPr id="2" name="Slide Image Placeholder 1">
            <a:extLst>
              <a:ext uri="{FF2B5EF4-FFF2-40B4-BE49-F238E27FC236}">
                <a16:creationId xmlns:a16="http://schemas.microsoft.com/office/drawing/2014/main" id="{39FB8065-D66A-3274-4209-E87F53E5A607}"/>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44ACF4-61D2-A188-EE62-10C2AE0F3A99}"/>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4D7069-1D42-A790-07EE-AC016F1A90D7}"/>
              </a:ext>
            </a:extLst>
          </p:cNvPr>
          <p:cNvSpPr txBox="1">
            <a:spLocks noGrp="1"/>
          </p:cNvSpPr>
          <p:nvPr>
            <p:ph type="sldNum" sz="quarter" idx="5"/>
          </p:nvPr>
        </p:nvSpPr>
        <p:spPr>
          <a:ln/>
        </p:spPr>
        <p:txBody>
          <a:bodyPr vert="horz" lIns="0" tIns="0" rIns="0" bIns="0" anchor="b" anchorCtr="0">
            <a:noAutofit/>
          </a:bodyPr>
          <a:lstStyle/>
          <a:p>
            <a:pPr lvl="0"/>
            <a:fld id="{2F921A7F-5E6C-42F6-B72F-DF1B908AEFA4}" type="slidenum">
              <a:t>11</a:t>
            </a:fld>
            <a:endParaRPr lang="el-GR"/>
          </a:p>
        </p:txBody>
      </p:sp>
      <p:sp>
        <p:nvSpPr>
          <p:cNvPr id="2" name="Slide Image Placeholder 1">
            <a:extLst>
              <a:ext uri="{FF2B5EF4-FFF2-40B4-BE49-F238E27FC236}">
                <a16:creationId xmlns:a16="http://schemas.microsoft.com/office/drawing/2014/main" id="{DFDE283E-1388-7C6E-C4BD-96140EAFF00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C2F61CE-7AEB-E1B8-379A-C829498C621E}"/>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07A548-AC25-1B60-F34B-38D9B86B73B1}"/>
              </a:ext>
            </a:extLst>
          </p:cNvPr>
          <p:cNvSpPr txBox="1">
            <a:spLocks noGrp="1"/>
          </p:cNvSpPr>
          <p:nvPr>
            <p:ph type="sldNum" sz="quarter" idx="5"/>
          </p:nvPr>
        </p:nvSpPr>
        <p:spPr>
          <a:ln/>
        </p:spPr>
        <p:txBody>
          <a:bodyPr vert="horz" lIns="0" tIns="0" rIns="0" bIns="0" anchor="b" anchorCtr="0">
            <a:noAutofit/>
          </a:bodyPr>
          <a:lstStyle/>
          <a:p>
            <a:pPr lvl="0"/>
            <a:fld id="{CBFA8A34-D791-4597-A53E-4661EC672C2F}" type="slidenum">
              <a:t>12</a:t>
            </a:fld>
            <a:endParaRPr lang="el-GR"/>
          </a:p>
        </p:txBody>
      </p:sp>
      <p:sp>
        <p:nvSpPr>
          <p:cNvPr id="2" name="Slide Image Placeholder 1">
            <a:extLst>
              <a:ext uri="{FF2B5EF4-FFF2-40B4-BE49-F238E27FC236}">
                <a16:creationId xmlns:a16="http://schemas.microsoft.com/office/drawing/2014/main" id="{E9358388-48B7-12A4-42F4-DC5449BB029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2656E89-A233-7CB0-F141-8E686E779A38}"/>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05E591-E11A-30C8-7589-4D4C3E0486A0}"/>
              </a:ext>
            </a:extLst>
          </p:cNvPr>
          <p:cNvSpPr txBox="1">
            <a:spLocks noGrp="1"/>
          </p:cNvSpPr>
          <p:nvPr>
            <p:ph type="sldNum" sz="quarter" idx="5"/>
          </p:nvPr>
        </p:nvSpPr>
        <p:spPr>
          <a:ln/>
        </p:spPr>
        <p:txBody>
          <a:bodyPr vert="horz" lIns="0" tIns="0" rIns="0" bIns="0" anchor="b" anchorCtr="0">
            <a:noAutofit/>
          </a:bodyPr>
          <a:lstStyle/>
          <a:p>
            <a:pPr lvl="0"/>
            <a:fld id="{E1274438-AF80-446F-BBAF-7DD2930BABA9}" type="slidenum">
              <a:t>13</a:t>
            </a:fld>
            <a:endParaRPr lang="el-GR"/>
          </a:p>
        </p:txBody>
      </p:sp>
      <p:sp>
        <p:nvSpPr>
          <p:cNvPr id="2" name="Slide Image Placeholder 1">
            <a:extLst>
              <a:ext uri="{FF2B5EF4-FFF2-40B4-BE49-F238E27FC236}">
                <a16:creationId xmlns:a16="http://schemas.microsoft.com/office/drawing/2014/main" id="{42DC2054-A104-C94A-6055-6CF58FFCF68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122538F-EEDD-5076-A00F-25DF56B3D7B7}"/>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012C399-A82D-A899-328B-5EDFCFF3D61C}"/>
              </a:ext>
            </a:extLst>
          </p:cNvPr>
          <p:cNvSpPr txBox="1">
            <a:spLocks noGrp="1"/>
          </p:cNvSpPr>
          <p:nvPr>
            <p:ph type="sldNum" sz="quarter" idx="5"/>
          </p:nvPr>
        </p:nvSpPr>
        <p:spPr>
          <a:ln/>
        </p:spPr>
        <p:txBody>
          <a:bodyPr vert="horz" lIns="0" tIns="0" rIns="0" bIns="0" anchor="b" anchorCtr="0">
            <a:noAutofit/>
          </a:bodyPr>
          <a:lstStyle/>
          <a:p>
            <a:pPr lvl="0"/>
            <a:fld id="{38A28110-552D-4DEB-92A2-3B65C54F84B3}" type="slidenum">
              <a:t>14</a:t>
            </a:fld>
            <a:endParaRPr lang="el-GR"/>
          </a:p>
        </p:txBody>
      </p:sp>
      <p:sp>
        <p:nvSpPr>
          <p:cNvPr id="2" name="Slide Image Placeholder 1">
            <a:extLst>
              <a:ext uri="{FF2B5EF4-FFF2-40B4-BE49-F238E27FC236}">
                <a16:creationId xmlns:a16="http://schemas.microsoft.com/office/drawing/2014/main" id="{09EFB6B7-8C57-4869-1F1A-D1CC2F041CA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E76166D-477C-5F5B-5EB9-9655C18858AF}"/>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D91AEA-CB08-7EDE-E31A-F8CBCCB6F7CD}"/>
              </a:ext>
            </a:extLst>
          </p:cNvPr>
          <p:cNvSpPr txBox="1">
            <a:spLocks noGrp="1"/>
          </p:cNvSpPr>
          <p:nvPr>
            <p:ph type="sldNum" sz="quarter" idx="5"/>
          </p:nvPr>
        </p:nvSpPr>
        <p:spPr>
          <a:ln/>
        </p:spPr>
        <p:txBody>
          <a:bodyPr vert="horz" lIns="0" tIns="0" rIns="0" bIns="0" anchor="b" anchorCtr="0">
            <a:noAutofit/>
          </a:bodyPr>
          <a:lstStyle/>
          <a:p>
            <a:pPr lvl="0"/>
            <a:fld id="{F00BB6CA-89A1-4F30-8E75-957890271326}" type="slidenum">
              <a:t>15</a:t>
            </a:fld>
            <a:endParaRPr lang="el-GR"/>
          </a:p>
        </p:txBody>
      </p:sp>
      <p:sp>
        <p:nvSpPr>
          <p:cNvPr id="2" name="Slide Image Placeholder 1">
            <a:extLst>
              <a:ext uri="{FF2B5EF4-FFF2-40B4-BE49-F238E27FC236}">
                <a16:creationId xmlns:a16="http://schemas.microsoft.com/office/drawing/2014/main" id="{11E0F18C-DB7B-347A-8280-2C616FD3546B}"/>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E1C08EB-7CE8-984B-20AD-EE37C9FB0B2B}"/>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00A884-BB1F-F92A-2301-82B01FBC512E}"/>
              </a:ext>
            </a:extLst>
          </p:cNvPr>
          <p:cNvSpPr txBox="1">
            <a:spLocks noGrp="1"/>
          </p:cNvSpPr>
          <p:nvPr>
            <p:ph type="sldNum" sz="quarter" idx="5"/>
          </p:nvPr>
        </p:nvSpPr>
        <p:spPr>
          <a:ln/>
        </p:spPr>
        <p:txBody>
          <a:bodyPr vert="horz" lIns="0" tIns="0" rIns="0" bIns="0" anchor="b" anchorCtr="0">
            <a:noAutofit/>
          </a:bodyPr>
          <a:lstStyle/>
          <a:p>
            <a:pPr lvl="0"/>
            <a:fld id="{B9845EB1-2956-4151-9B5A-3D63C989CA10}" type="slidenum">
              <a:t>16</a:t>
            </a:fld>
            <a:endParaRPr lang="el-GR"/>
          </a:p>
        </p:txBody>
      </p:sp>
      <p:sp>
        <p:nvSpPr>
          <p:cNvPr id="2" name="Slide Image Placeholder 1">
            <a:extLst>
              <a:ext uri="{FF2B5EF4-FFF2-40B4-BE49-F238E27FC236}">
                <a16:creationId xmlns:a16="http://schemas.microsoft.com/office/drawing/2014/main" id="{8CD32778-EF1B-A9EA-4AE5-71BB52D54715}"/>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E02611B-8F23-B4D4-4AA5-43C64301E704}"/>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010CA6-FD78-0561-FEFB-DD0EA06A654C}"/>
              </a:ext>
            </a:extLst>
          </p:cNvPr>
          <p:cNvSpPr txBox="1">
            <a:spLocks noGrp="1"/>
          </p:cNvSpPr>
          <p:nvPr>
            <p:ph type="sldNum" sz="quarter" idx="5"/>
          </p:nvPr>
        </p:nvSpPr>
        <p:spPr>
          <a:ln/>
        </p:spPr>
        <p:txBody>
          <a:bodyPr vert="horz" lIns="0" tIns="0" rIns="0" bIns="0" anchor="b" anchorCtr="0">
            <a:noAutofit/>
          </a:bodyPr>
          <a:lstStyle/>
          <a:p>
            <a:pPr lvl="0"/>
            <a:fld id="{8BD82B74-3DE3-4D86-972B-E799D12DCFB0}" type="slidenum">
              <a:t>17</a:t>
            </a:fld>
            <a:endParaRPr lang="el-GR"/>
          </a:p>
        </p:txBody>
      </p:sp>
      <p:sp>
        <p:nvSpPr>
          <p:cNvPr id="2" name="Slide Image Placeholder 1">
            <a:extLst>
              <a:ext uri="{FF2B5EF4-FFF2-40B4-BE49-F238E27FC236}">
                <a16:creationId xmlns:a16="http://schemas.microsoft.com/office/drawing/2014/main" id="{691C4FB8-D801-962D-A8D2-D73BC831CD5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178C9B-3BBB-7C0C-CA49-EA198A7B60AF}"/>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2A7D3C6-C23D-324E-4037-6920BF813A89}"/>
              </a:ext>
            </a:extLst>
          </p:cNvPr>
          <p:cNvSpPr txBox="1">
            <a:spLocks noGrp="1"/>
          </p:cNvSpPr>
          <p:nvPr>
            <p:ph type="sldNum" sz="quarter" idx="5"/>
          </p:nvPr>
        </p:nvSpPr>
        <p:spPr>
          <a:ln/>
        </p:spPr>
        <p:txBody>
          <a:bodyPr vert="horz" lIns="0" tIns="0" rIns="0" bIns="0" anchor="b" anchorCtr="0">
            <a:noAutofit/>
          </a:bodyPr>
          <a:lstStyle/>
          <a:p>
            <a:pPr lvl="0"/>
            <a:fld id="{532ACA34-4192-43DD-A903-DC7ECA0FE307}" type="slidenum">
              <a:t>18</a:t>
            </a:fld>
            <a:endParaRPr lang="el-GR"/>
          </a:p>
        </p:txBody>
      </p:sp>
      <p:sp>
        <p:nvSpPr>
          <p:cNvPr id="2" name="Slide Image Placeholder 1">
            <a:extLst>
              <a:ext uri="{FF2B5EF4-FFF2-40B4-BE49-F238E27FC236}">
                <a16:creationId xmlns:a16="http://schemas.microsoft.com/office/drawing/2014/main" id="{4E2DAC5E-7265-6E18-A2A0-A17D94F65E5E}"/>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78577A0-FFC6-45D8-A8C3-088E80C4766A}"/>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F9DD91-540E-020A-B4C4-4007A44C1659}"/>
              </a:ext>
            </a:extLst>
          </p:cNvPr>
          <p:cNvSpPr txBox="1">
            <a:spLocks noGrp="1"/>
          </p:cNvSpPr>
          <p:nvPr>
            <p:ph type="sldNum" sz="quarter" idx="5"/>
          </p:nvPr>
        </p:nvSpPr>
        <p:spPr>
          <a:ln/>
        </p:spPr>
        <p:txBody>
          <a:bodyPr vert="horz" lIns="0" tIns="0" rIns="0" bIns="0" anchor="b" anchorCtr="0">
            <a:noAutofit/>
          </a:bodyPr>
          <a:lstStyle/>
          <a:p>
            <a:pPr lvl="0"/>
            <a:fld id="{88F9DA66-CE17-4E1E-AB88-FB7B4FE201A2}" type="slidenum">
              <a:t>19</a:t>
            </a:fld>
            <a:endParaRPr lang="el-GR"/>
          </a:p>
        </p:txBody>
      </p:sp>
      <p:sp>
        <p:nvSpPr>
          <p:cNvPr id="2" name="Slide Image Placeholder 1">
            <a:extLst>
              <a:ext uri="{FF2B5EF4-FFF2-40B4-BE49-F238E27FC236}">
                <a16:creationId xmlns:a16="http://schemas.microsoft.com/office/drawing/2014/main" id="{D64D99A5-8FD0-1B57-1F59-69A1F2005E9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8CC993C-22EC-1B0F-77FD-6C02C6FF7088}"/>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0FE2EA-7A81-E259-A62F-29161C9BC329}"/>
              </a:ext>
            </a:extLst>
          </p:cNvPr>
          <p:cNvSpPr txBox="1">
            <a:spLocks noGrp="1"/>
          </p:cNvSpPr>
          <p:nvPr>
            <p:ph type="sldNum" sz="quarter" idx="5"/>
          </p:nvPr>
        </p:nvSpPr>
        <p:spPr>
          <a:ln/>
        </p:spPr>
        <p:txBody>
          <a:bodyPr vert="horz" lIns="0" tIns="0" rIns="0" bIns="0" anchor="b" anchorCtr="0">
            <a:noAutofit/>
          </a:bodyPr>
          <a:lstStyle/>
          <a:p>
            <a:pPr lvl="0"/>
            <a:fld id="{48CAE08A-2450-4F68-97F9-D7D08F74E7F9}" type="slidenum">
              <a:t>2</a:t>
            </a:fld>
            <a:endParaRPr lang="el-GR"/>
          </a:p>
        </p:txBody>
      </p:sp>
      <p:sp>
        <p:nvSpPr>
          <p:cNvPr id="2" name="Slide Image Placeholder 1">
            <a:extLst>
              <a:ext uri="{FF2B5EF4-FFF2-40B4-BE49-F238E27FC236}">
                <a16:creationId xmlns:a16="http://schemas.microsoft.com/office/drawing/2014/main" id="{646E1876-3907-6796-A1DA-88695EAE639A}"/>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68D5235-5359-DC76-F802-BFD786F54E5C}"/>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A5CA25-3005-2176-BE24-FE6299AFA3D7}"/>
              </a:ext>
            </a:extLst>
          </p:cNvPr>
          <p:cNvSpPr txBox="1">
            <a:spLocks noGrp="1"/>
          </p:cNvSpPr>
          <p:nvPr>
            <p:ph type="sldNum" sz="quarter" idx="5"/>
          </p:nvPr>
        </p:nvSpPr>
        <p:spPr>
          <a:ln/>
        </p:spPr>
        <p:txBody>
          <a:bodyPr vert="horz" lIns="0" tIns="0" rIns="0" bIns="0" anchor="b" anchorCtr="0">
            <a:noAutofit/>
          </a:bodyPr>
          <a:lstStyle/>
          <a:p>
            <a:pPr lvl="0"/>
            <a:fld id="{623E34E8-31B7-44BB-B14B-AC3CF9454EF8}" type="slidenum">
              <a:t>20</a:t>
            </a:fld>
            <a:endParaRPr lang="el-GR"/>
          </a:p>
        </p:txBody>
      </p:sp>
      <p:sp>
        <p:nvSpPr>
          <p:cNvPr id="2" name="Slide Image Placeholder 1">
            <a:extLst>
              <a:ext uri="{FF2B5EF4-FFF2-40B4-BE49-F238E27FC236}">
                <a16:creationId xmlns:a16="http://schemas.microsoft.com/office/drawing/2014/main" id="{EEA5719B-0587-32E7-31E5-4DA64D47191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8ACA669-8352-5397-3371-1351C9F8F7B7}"/>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7B05FCC-5B1E-99E0-F63E-64FBE3A670D8}"/>
              </a:ext>
            </a:extLst>
          </p:cNvPr>
          <p:cNvSpPr txBox="1">
            <a:spLocks noGrp="1"/>
          </p:cNvSpPr>
          <p:nvPr>
            <p:ph type="sldNum" sz="quarter" idx="5"/>
          </p:nvPr>
        </p:nvSpPr>
        <p:spPr>
          <a:ln/>
        </p:spPr>
        <p:txBody>
          <a:bodyPr vert="horz" lIns="0" tIns="0" rIns="0" bIns="0" anchor="b" anchorCtr="0">
            <a:noAutofit/>
          </a:bodyPr>
          <a:lstStyle/>
          <a:p>
            <a:pPr lvl="0"/>
            <a:fld id="{DEAAA096-D5C8-4A13-A5B8-D5F815766308}" type="slidenum">
              <a:t>3</a:t>
            </a:fld>
            <a:endParaRPr lang="el-GR"/>
          </a:p>
        </p:txBody>
      </p:sp>
      <p:sp>
        <p:nvSpPr>
          <p:cNvPr id="2" name="Slide Image Placeholder 1">
            <a:extLst>
              <a:ext uri="{FF2B5EF4-FFF2-40B4-BE49-F238E27FC236}">
                <a16:creationId xmlns:a16="http://schemas.microsoft.com/office/drawing/2014/main" id="{1A53FC03-FDEC-A85C-059A-E7255EAE4902}"/>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0855AE9-984D-1319-A9D7-383F3417A638}"/>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78799FD-55B9-092E-C9F4-D11E514939A4}"/>
              </a:ext>
            </a:extLst>
          </p:cNvPr>
          <p:cNvSpPr txBox="1">
            <a:spLocks noGrp="1"/>
          </p:cNvSpPr>
          <p:nvPr>
            <p:ph type="sldNum" sz="quarter" idx="5"/>
          </p:nvPr>
        </p:nvSpPr>
        <p:spPr>
          <a:ln/>
        </p:spPr>
        <p:txBody>
          <a:bodyPr vert="horz" lIns="0" tIns="0" rIns="0" bIns="0" anchor="b" anchorCtr="0">
            <a:noAutofit/>
          </a:bodyPr>
          <a:lstStyle/>
          <a:p>
            <a:pPr lvl="0"/>
            <a:fld id="{42EA4C3E-78F8-432C-9523-A3111C68AC62}" type="slidenum">
              <a:t>4</a:t>
            </a:fld>
            <a:endParaRPr lang="el-GR"/>
          </a:p>
        </p:txBody>
      </p:sp>
      <p:sp>
        <p:nvSpPr>
          <p:cNvPr id="2" name="Slide Image Placeholder 1">
            <a:extLst>
              <a:ext uri="{FF2B5EF4-FFF2-40B4-BE49-F238E27FC236}">
                <a16:creationId xmlns:a16="http://schemas.microsoft.com/office/drawing/2014/main" id="{AA7FAF18-E1AA-6EF0-C541-DEB6B273B926}"/>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F4950BD-7686-1C7B-75B0-F941CE56D8B3}"/>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40AD851-D082-7C08-E4DE-447E52E1FB53}"/>
              </a:ext>
            </a:extLst>
          </p:cNvPr>
          <p:cNvSpPr txBox="1">
            <a:spLocks noGrp="1"/>
          </p:cNvSpPr>
          <p:nvPr>
            <p:ph type="sldNum" sz="quarter" idx="5"/>
          </p:nvPr>
        </p:nvSpPr>
        <p:spPr>
          <a:ln/>
        </p:spPr>
        <p:txBody>
          <a:bodyPr vert="horz" lIns="0" tIns="0" rIns="0" bIns="0" anchor="b" anchorCtr="0">
            <a:noAutofit/>
          </a:bodyPr>
          <a:lstStyle/>
          <a:p>
            <a:pPr lvl="0"/>
            <a:fld id="{4CF798D5-1F00-46EC-8AA0-B697EDB63B77}" type="slidenum">
              <a:t>5</a:t>
            </a:fld>
            <a:endParaRPr lang="el-GR"/>
          </a:p>
        </p:txBody>
      </p:sp>
      <p:sp>
        <p:nvSpPr>
          <p:cNvPr id="2" name="Slide Image Placeholder 1">
            <a:extLst>
              <a:ext uri="{FF2B5EF4-FFF2-40B4-BE49-F238E27FC236}">
                <a16:creationId xmlns:a16="http://schemas.microsoft.com/office/drawing/2014/main" id="{A3D9F9BF-1E71-98EB-141B-39A4DA8748E2}"/>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EC284F6-79DC-089B-4906-53E3F93D3263}"/>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78F7674-0518-3F65-6AFD-4228738251D4}"/>
              </a:ext>
            </a:extLst>
          </p:cNvPr>
          <p:cNvSpPr txBox="1">
            <a:spLocks noGrp="1"/>
          </p:cNvSpPr>
          <p:nvPr>
            <p:ph type="sldNum" sz="quarter" idx="5"/>
          </p:nvPr>
        </p:nvSpPr>
        <p:spPr>
          <a:ln/>
        </p:spPr>
        <p:txBody>
          <a:bodyPr vert="horz" lIns="0" tIns="0" rIns="0" bIns="0" anchor="b" anchorCtr="0">
            <a:noAutofit/>
          </a:bodyPr>
          <a:lstStyle/>
          <a:p>
            <a:pPr lvl="0"/>
            <a:fld id="{B8BFB17E-99AA-4BFA-B621-FFE1EF41F879}" type="slidenum">
              <a:t>6</a:t>
            </a:fld>
            <a:endParaRPr lang="el-GR"/>
          </a:p>
        </p:txBody>
      </p:sp>
      <p:sp>
        <p:nvSpPr>
          <p:cNvPr id="2" name="Slide Image Placeholder 1">
            <a:extLst>
              <a:ext uri="{FF2B5EF4-FFF2-40B4-BE49-F238E27FC236}">
                <a16:creationId xmlns:a16="http://schemas.microsoft.com/office/drawing/2014/main" id="{C044E8F4-285C-7428-B5E3-28A7BFE05AD5}"/>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471CEBF-CB09-E5CD-3F14-E8E612E94E52}"/>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B7255E5-D4E7-36A9-4C55-823A372B955D}"/>
              </a:ext>
            </a:extLst>
          </p:cNvPr>
          <p:cNvSpPr txBox="1">
            <a:spLocks noGrp="1"/>
          </p:cNvSpPr>
          <p:nvPr>
            <p:ph type="sldNum" sz="quarter" idx="5"/>
          </p:nvPr>
        </p:nvSpPr>
        <p:spPr>
          <a:ln/>
        </p:spPr>
        <p:txBody>
          <a:bodyPr vert="horz" lIns="0" tIns="0" rIns="0" bIns="0" anchor="b" anchorCtr="0">
            <a:noAutofit/>
          </a:bodyPr>
          <a:lstStyle/>
          <a:p>
            <a:pPr lvl="0"/>
            <a:fld id="{C974CF68-E051-4917-9907-176C1918C12C}" type="slidenum">
              <a:t>7</a:t>
            </a:fld>
            <a:endParaRPr lang="el-GR"/>
          </a:p>
        </p:txBody>
      </p:sp>
      <p:sp>
        <p:nvSpPr>
          <p:cNvPr id="2" name="Slide Image Placeholder 1">
            <a:extLst>
              <a:ext uri="{FF2B5EF4-FFF2-40B4-BE49-F238E27FC236}">
                <a16:creationId xmlns:a16="http://schemas.microsoft.com/office/drawing/2014/main" id="{0ECB8B25-6E62-EC59-FEB2-B362A7513078}"/>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C5F64C7-D151-F74B-5F66-9E026CD917DD}"/>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E33E696-3C5E-B029-D8A9-970738D17296}"/>
              </a:ext>
            </a:extLst>
          </p:cNvPr>
          <p:cNvSpPr txBox="1">
            <a:spLocks noGrp="1"/>
          </p:cNvSpPr>
          <p:nvPr>
            <p:ph type="sldNum" sz="quarter" idx="5"/>
          </p:nvPr>
        </p:nvSpPr>
        <p:spPr>
          <a:ln/>
        </p:spPr>
        <p:txBody>
          <a:bodyPr vert="horz" lIns="0" tIns="0" rIns="0" bIns="0" anchor="b" anchorCtr="0">
            <a:noAutofit/>
          </a:bodyPr>
          <a:lstStyle/>
          <a:p>
            <a:pPr lvl="0"/>
            <a:fld id="{BDCCFAB3-DBA7-41FF-93BF-AB1325AA0BE2}" type="slidenum">
              <a:t>8</a:t>
            </a:fld>
            <a:endParaRPr lang="el-GR"/>
          </a:p>
        </p:txBody>
      </p:sp>
      <p:sp>
        <p:nvSpPr>
          <p:cNvPr id="2" name="Slide Image Placeholder 1">
            <a:extLst>
              <a:ext uri="{FF2B5EF4-FFF2-40B4-BE49-F238E27FC236}">
                <a16:creationId xmlns:a16="http://schemas.microsoft.com/office/drawing/2014/main" id="{4562157C-9A03-4E18-7992-B617C9313DBA}"/>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A79746B-84C8-A007-3CAE-BAC7BFE7CBCB}"/>
              </a:ext>
            </a:extLst>
          </p:cNvPr>
          <p:cNvSpPr txBox="1">
            <a:spLocks noGrp="1"/>
          </p:cNvSpPr>
          <p:nvPr>
            <p:ph type="body" sz="quarter" idx="1"/>
          </p:nvPr>
        </p:nvSpPr>
        <p:spPr/>
        <p:txBody>
          <a:bodyPr vert="horz"/>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1A1CFA3-3A0F-2D35-C146-D80A9FA9DDCE}"/>
              </a:ext>
            </a:extLst>
          </p:cNvPr>
          <p:cNvSpPr txBox="1">
            <a:spLocks noGrp="1"/>
          </p:cNvSpPr>
          <p:nvPr>
            <p:ph type="sldNum" sz="quarter" idx="5"/>
          </p:nvPr>
        </p:nvSpPr>
        <p:spPr>
          <a:ln/>
        </p:spPr>
        <p:txBody>
          <a:bodyPr vert="horz" lIns="0" tIns="0" rIns="0" bIns="0" anchor="b" anchorCtr="0">
            <a:noAutofit/>
          </a:bodyPr>
          <a:lstStyle/>
          <a:p>
            <a:pPr lvl="0"/>
            <a:fld id="{3ADE6170-0D7C-4B56-AE06-42B4780039D0}" type="slidenum">
              <a:t>9</a:t>
            </a:fld>
            <a:endParaRPr lang="el-GR"/>
          </a:p>
        </p:txBody>
      </p:sp>
      <p:sp>
        <p:nvSpPr>
          <p:cNvPr id="2" name="Slide Image Placeholder 1">
            <a:extLst>
              <a:ext uri="{FF2B5EF4-FFF2-40B4-BE49-F238E27FC236}">
                <a16:creationId xmlns:a16="http://schemas.microsoft.com/office/drawing/2014/main" id="{FA739C96-3E1D-F471-C3EA-935CCD2608D2}"/>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AD57908-4815-4134-6412-663B311383EE}"/>
              </a:ext>
            </a:extLst>
          </p:cNvPr>
          <p:cNvSpPr txBox="1">
            <a:spLocks noGrp="1"/>
          </p:cNvSpPr>
          <p:nvPr>
            <p:ph type="body" sz="quarter" idx="1"/>
          </p:nvPr>
        </p:nvSpPr>
        <p:spPr/>
        <p:txBody>
          <a:bodyPr vert="horz"/>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A478-F025-A774-4A0C-BDC442A49849}"/>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EA747-B75B-6B21-8B46-FE9C30DBFC18}"/>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88475E-D8EC-DDE9-90D4-65248B583787}"/>
              </a:ext>
            </a:extLst>
          </p:cNvPr>
          <p:cNvSpPr>
            <a:spLocks noGrp="1"/>
          </p:cNvSpPr>
          <p:nvPr>
            <p:ph type="dt" sz="half" idx="10"/>
          </p:nvPr>
        </p:nvSpPr>
        <p:spPr/>
        <p:txBody>
          <a:bodyPr/>
          <a:lstStyle/>
          <a:p>
            <a:pPr lvl="0"/>
            <a:endParaRPr lang="el-GR"/>
          </a:p>
        </p:txBody>
      </p:sp>
      <p:sp>
        <p:nvSpPr>
          <p:cNvPr id="5" name="Footer Placeholder 4">
            <a:extLst>
              <a:ext uri="{FF2B5EF4-FFF2-40B4-BE49-F238E27FC236}">
                <a16:creationId xmlns:a16="http://schemas.microsoft.com/office/drawing/2014/main" id="{B52E2A06-8D1C-6D96-2084-3FF30C3DBB0F}"/>
              </a:ext>
            </a:extLst>
          </p:cNvPr>
          <p:cNvSpPr>
            <a:spLocks noGrp="1"/>
          </p:cNvSpPr>
          <p:nvPr>
            <p:ph type="ftr" sz="quarter" idx="11"/>
          </p:nvPr>
        </p:nvSpPr>
        <p:spPr/>
        <p:txBody>
          <a:bodyPr/>
          <a:lstStyle/>
          <a:p>
            <a:pPr lvl="0"/>
            <a:endParaRPr lang="el-GR"/>
          </a:p>
        </p:txBody>
      </p:sp>
      <p:sp>
        <p:nvSpPr>
          <p:cNvPr id="6" name="Slide Number Placeholder 5">
            <a:extLst>
              <a:ext uri="{FF2B5EF4-FFF2-40B4-BE49-F238E27FC236}">
                <a16:creationId xmlns:a16="http://schemas.microsoft.com/office/drawing/2014/main" id="{14933BB0-44EF-AD23-0709-226ADB018143}"/>
              </a:ext>
            </a:extLst>
          </p:cNvPr>
          <p:cNvSpPr>
            <a:spLocks noGrp="1"/>
          </p:cNvSpPr>
          <p:nvPr>
            <p:ph type="sldNum" sz="quarter" idx="12"/>
          </p:nvPr>
        </p:nvSpPr>
        <p:spPr/>
        <p:txBody>
          <a:bodyPr/>
          <a:lstStyle/>
          <a:p>
            <a:pPr lvl="0"/>
            <a:fld id="{CB0CA55C-F3E1-483C-89E7-8709F37508A0}" type="slidenum">
              <a:t>‹#›</a:t>
            </a:fld>
            <a:endParaRPr lang="el-GR"/>
          </a:p>
        </p:txBody>
      </p:sp>
    </p:spTree>
    <p:extLst>
      <p:ext uri="{BB962C8B-B14F-4D97-AF65-F5344CB8AC3E}">
        <p14:creationId xmlns:p14="http://schemas.microsoft.com/office/powerpoint/2010/main" val="248941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2DCD-C476-A595-D254-108A6A04A2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81E4BE-9A11-9A6C-24AF-462487F7A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3BA28-E597-BD27-0D76-8ECE827E8266}"/>
              </a:ext>
            </a:extLst>
          </p:cNvPr>
          <p:cNvSpPr>
            <a:spLocks noGrp="1"/>
          </p:cNvSpPr>
          <p:nvPr>
            <p:ph type="dt" sz="half" idx="10"/>
          </p:nvPr>
        </p:nvSpPr>
        <p:spPr/>
        <p:txBody>
          <a:bodyPr/>
          <a:lstStyle/>
          <a:p>
            <a:pPr lvl="0"/>
            <a:endParaRPr lang="el-GR"/>
          </a:p>
        </p:txBody>
      </p:sp>
      <p:sp>
        <p:nvSpPr>
          <p:cNvPr id="5" name="Footer Placeholder 4">
            <a:extLst>
              <a:ext uri="{FF2B5EF4-FFF2-40B4-BE49-F238E27FC236}">
                <a16:creationId xmlns:a16="http://schemas.microsoft.com/office/drawing/2014/main" id="{D94A9601-977D-5135-3FB1-81FD91D3B7BD}"/>
              </a:ext>
            </a:extLst>
          </p:cNvPr>
          <p:cNvSpPr>
            <a:spLocks noGrp="1"/>
          </p:cNvSpPr>
          <p:nvPr>
            <p:ph type="ftr" sz="quarter" idx="11"/>
          </p:nvPr>
        </p:nvSpPr>
        <p:spPr/>
        <p:txBody>
          <a:bodyPr/>
          <a:lstStyle/>
          <a:p>
            <a:pPr lvl="0"/>
            <a:endParaRPr lang="el-GR"/>
          </a:p>
        </p:txBody>
      </p:sp>
      <p:sp>
        <p:nvSpPr>
          <p:cNvPr id="6" name="Slide Number Placeholder 5">
            <a:extLst>
              <a:ext uri="{FF2B5EF4-FFF2-40B4-BE49-F238E27FC236}">
                <a16:creationId xmlns:a16="http://schemas.microsoft.com/office/drawing/2014/main" id="{AEF31FF6-2C2E-BAC6-1952-0490072C2BFB}"/>
              </a:ext>
            </a:extLst>
          </p:cNvPr>
          <p:cNvSpPr>
            <a:spLocks noGrp="1"/>
          </p:cNvSpPr>
          <p:nvPr>
            <p:ph type="sldNum" sz="quarter" idx="12"/>
          </p:nvPr>
        </p:nvSpPr>
        <p:spPr/>
        <p:txBody>
          <a:bodyPr/>
          <a:lstStyle/>
          <a:p>
            <a:pPr lvl="0"/>
            <a:fld id="{A4998032-3821-4C8D-A3E6-1437E7A1E166}" type="slidenum">
              <a:t>‹#›</a:t>
            </a:fld>
            <a:endParaRPr lang="el-GR"/>
          </a:p>
        </p:txBody>
      </p:sp>
    </p:spTree>
    <p:extLst>
      <p:ext uri="{BB962C8B-B14F-4D97-AF65-F5344CB8AC3E}">
        <p14:creationId xmlns:p14="http://schemas.microsoft.com/office/powerpoint/2010/main" val="100834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277291-00A8-0A15-9FAF-413072E50396}"/>
              </a:ext>
            </a:extLst>
          </p:cNvPr>
          <p:cNvSpPr>
            <a:spLocks noGrp="1"/>
          </p:cNvSpPr>
          <p:nvPr>
            <p:ph type="title" orient="vert"/>
          </p:nvPr>
        </p:nvSpPr>
        <p:spPr>
          <a:xfrm>
            <a:off x="7308850" y="225425"/>
            <a:ext cx="2266950" cy="43894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6D31EE-70A8-3457-A404-BC4A145DA360}"/>
              </a:ext>
            </a:extLst>
          </p:cNvPr>
          <p:cNvSpPr>
            <a:spLocks noGrp="1"/>
          </p:cNvSpPr>
          <p:nvPr>
            <p:ph type="body" orient="vert" idx="1"/>
          </p:nvPr>
        </p:nvSpPr>
        <p:spPr>
          <a:xfrm>
            <a:off x="503238" y="225425"/>
            <a:ext cx="6653212" cy="438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CAC91-E7C8-EF5B-FE31-C0FAE34BA19C}"/>
              </a:ext>
            </a:extLst>
          </p:cNvPr>
          <p:cNvSpPr>
            <a:spLocks noGrp="1"/>
          </p:cNvSpPr>
          <p:nvPr>
            <p:ph type="dt" sz="half" idx="10"/>
          </p:nvPr>
        </p:nvSpPr>
        <p:spPr/>
        <p:txBody>
          <a:bodyPr/>
          <a:lstStyle/>
          <a:p>
            <a:pPr lvl="0"/>
            <a:endParaRPr lang="el-GR"/>
          </a:p>
        </p:txBody>
      </p:sp>
      <p:sp>
        <p:nvSpPr>
          <p:cNvPr id="5" name="Footer Placeholder 4">
            <a:extLst>
              <a:ext uri="{FF2B5EF4-FFF2-40B4-BE49-F238E27FC236}">
                <a16:creationId xmlns:a16="http://schemas.microsoft.com/office/drawing/2014/main" id="{9E6737B4-0146-CC81-6BB7-92CC22A61F7C}"/>
              </a:ext>
            </a:extLst>
          </p:cNvPr>
          <p:cNvSpPr>
            <a:spLocks noGrp="1"/>
          </p:cNvSpPr>
          <p:nvPr>
            <p:ph type="ftr" sz="quarter" idx="11"/>
          </p:nvPr>
        </p:nvSpPr>
        <p:spPr/>
        <p:txBody>
          <a:bodyPr/>
          <a:lstStyle/>
          <a:p>
            <a:pPr lvl="0"/>
            <a:endParaRPr lang="el-GR"/>
          </a:p>
        </p:txBody>
      </p:sp>
      <p:sp>
        <p:nvSpPr>
          <p:cNvPr id="6" name="Slide Number Placeholder 5">
            <a:extLst>
              <a:ext uri="{FF2B5EF4-FFF2-40B4-BE49-F238E27FC236}">
                <a16:creationId xmlns:a16="http://schemas.microsoft.com/office/drawing/2014/main" id="{B6B601D7-EF89-1077-6B43-93457A4DE7F2}"/>
              </a:ext>
            </a:extLst>
          </p:cNvPr>
          <p:cNvSpPr>
            <a:spLocks noGrp="1"/>
          </p:cNvSpPr>
          <p:nvPr>
            <p:ph type="sldNum" sz="quarter" idx="12"/>
          </p:nvPr>
        </p:nvSpPr>
        <p:spPr/>
        <p:txBody>
          <a:bodyPr/>
          <a:lstStyle/>
          <a:p>
            <a:pPr lvl="0"/>
            <a:fld id="{4110DF07-E371-479A-9BFA-7353C7C4EFFC}" type="slidenum">
              <a:t>‹#›</a:t>
            </a:fld>
            <a:endParaRPr lang="el-GR"/>
          </a:p>
        </p:txBody>
      </p:sp>
    </p:spTree>
    <p:extLst>
      <p:ext uri="{BB962C8B-B14F-4D97-AF65-F5344CB8AC3E}">
        <p14:creationId xmlns:p14="http://schemas.microsoft.com/office/powerpoint/2010/main" val="47034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A3DF-D7B7-59D1-DE62-A4D9D7115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17756-8571-68AE-578C-D7374DECD2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F03F9-5680-D2AB-ED4C-2999FC771CD1}"/>
              </a:ext>
            </a:extLst>
          </p:cNvPr>
          <p:cNvSpPr>
            <a:spLocks noGrp="1"/>
          </p:cNvSpPr>
          <p:nvPr>
            <p:ph type="dt" sz="half" idx="10"/>
          </p:nvPr>
        </p:nvSpPr>
        <p:spPr/>
        <p:txBody>
          <a:bodyPr/>
          <a:lstStyle/>
          <a:p>
            <a:pPr lvl="0"/>
            <a:endParaRPr lang="el-GR"/>
          </a:p>
        </p:txBody>
      </p:sp>
      <p:sp>
        <p:nvSpPr>
          <p:cNvPr id="5" name="Footer Placeholder 4">
            <a:extLst>
              <a:ext uri="{FF2B5EF4-FFF2-40B4-BE49-F238E27FC236}">
                <a16:creationId xmlns:a16="http://schemas.microsoft.com/office/drawing/2014/main" id="{50F1E50A-33F2-B64A-A74C-95D3A91CC826}"/>
              </a:ext>
            </a:extLst>
          </p:cNvPr>
          <p:cNvSpPr>
            <a:spLocks noGrp="1"/>
          </p:cNvSpPr>
          <p:nvPr>
            <p:ph type="ftr" sz="quarter" idx="11"/>
          </p:nvPr>
        </p:nvSpPr>
        <p:spPr/>
        <p:txBody>
          <a:bodyPr/>
          <a:lstStyle/>
          <a:p>
            <a:pPr lvl="0"/>
            <a:endParaRPr lang="el-GR"/>
          </a:p>
        </p:txBody>
      </p:sp>
      <p:sp>
        <p:nvSpPr>
          <p:cNvPr id="6" name="Slide Number Placeholder 5">
            <a:extLst>
              <a:ext uri="{FF2B5EF4-FFF2-40B4-BE49-F238E27FC236}">
                <a16:creationId xmlns:a16="http://schemas.microsoft.com/office/drawing/2014/main" id="{718F0190-5300-AA47-11E7-73F2A8719E13}"/>
              </a:ext>
            </a:extLst>
          </p:cNvPr>
          <p:cNvSpPr>
            <a:spLocks noGrp="1"/>
          </p:cNvSpPr>
          <p:nvPr>
            <p:ph type="sldNum" sz="quarter" idx="12"/>
          </p:nvPr>
        </p:nvSpPr>
        <p:spPr/>
        <p:txBody>
          <a:bodyPr/>
          <a:lstStyle/>
          <a:p>
            <a:pPr lvl="0"/>
            <a:fld id="{1E57C613-DBE2-48EB-92D4-250BCEF048BF}" type="slidenum">
              <a:t>‹#›</a:t>
            </a:fld>
            <a:endParaRPr lang="el-GR"/>
          </a:p>
        </p:txBody>
      </p:sp>
    </p:spTree>
    <p:extLst>
      <p:ext uri="{BB962C8B-B14F-4D97-AF65-F5344CB8AC3E}">
        <p14:creationId xmlns:p14="http://schemas.microsoft.com/office/powerpoint/2010/main" val="176078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6EC9-0AD1-08C7-B7B5-BA4AEF596128}"/>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88934A-A8E1-0DEE-A835-B742B9431524}"/>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1F9BE-19BE-F67B-E1F2-7F30F0306EB8}"/>
              </a:ext>
            </a:extLst>
          </p:cNvPr>
          <p:cNvSpPr>
            <a:spLocks noGrp="1"/>
          </p:cNvSpPr>
          <p:nvPr>
            <p:ph type="dt" sz="half" idx="10"/>
          </p:nvPr>
        </p:nvSpPr>
        <p:spPr/>
        <p:txBody>
          <a:bodyPr/>
          <a:lstStyle/>
          <a:p>
            <a:pPr lvl="0"/>
            <a:endParaRPr lang="el-GR"/>
          </a:p>
        </p:txBody>
      </p:sp>
      <p:sp>
        <p:nvSpPr>
          <p:cNvPr id="5" name="Footer Placeholder 4">
            <a:extLst>
              <a:ext uri="{FF2B5EF4-FFF2-40B4-BE49-F238E27FC236}">
                <a16:creationId xmlns:a16="http://schemas.microsoft.com/office/drawing/2014/main" id="{67F5B4E9-8892-0D78-941F-268E20933321}"/>
              </a:ext>
            </a:extLst>
          </p:cNvPr>
          <p:cNvSpPr>
            <a:spLocks noGrp="1"/>
          </p:cNvSpPr>
          <p:nvPr>
            <p:ph type="ftr" sz="quarter" idx="11"/>
          </p:nvPr>
        </p:nvSpPr>
        <p:spPr/>
        <p:txBody>
          <a:bodyPr/>
          <a:lstStyle/>
          <a:p>
            <a:pPr lvl="0"/>
            <a:endParaRPr lang="el-GR"/>
          </a:p>
        </p:txBody>
      </p:sp>
      <p:sp>
        <p:nvSpPr>
          <p:cNvPr id="6" name="Slide Number Placeholder 5">
            <a:extLst>
              <a:ext uri="{FF2B5EF4-FFF2-40B4-BE49-F238E27FC236}">
                <a16:creationId xmlns:a16="http://schemas.microsoft.com/office/drawing/2014/main" id="{30BC3D67-FB81-20D8-E7BF-E3B093A966A5}"/>
              </a:ext>
            </a:extLst>
          </p:cNvPr>
          <p:cNvSpPr>
            <a:spLocks noGrp="1"/>
          </p:cNvSpPr>
          <p:nvPr>
            <p:ph type="sldNum" sz="quarter" idx="12"/>
          </p:nvPr>
        </p:nvSpPr>
        <p:spPr/>
        <p:txBody>
          <a:bodyPr/>
          <a:lstStyle/>
          <a:p>
            <a:pPr lvl="0"/>
            <a:fld id="{725DEE9E-BC83-4094-A532-87688B958936}" type="slidenum">
              <a:t>‹#›</a:t>
            </a:fld>
            <a:endParaRPr lang="el-GR"/>
          </a:p>
        </p:txBody>
      </p:sp>
    </p:spTree>
    <p:extLst>
      <p:ext uri="{BB962C8B-B14F-4D97-AF65-F5344CB8AC3E}">
        <p14:creationId xmlns:p14="http://schemas.microsoft.com/office/powerpoint/2010/main" val="25787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D143-704E-CA31-9995-AFA1DE5DA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C1136-AFA0-877F-0F0F-05CBA9B33FA8}"/>
              </a:ext>
            </a:extLst>
          </p:cNvPr>
          <p:cNvSpPr>
            <a:spLocks noGrp="1"/>
          </p:cNvSpPr>
          <p:nvPr>
            <p:ph sz="half" idx="1"/>
          </p:nvPr>
        </p:nvSpPr>
        <p:spPr>
          <a:xfrm>
            <a:off x="503238" y="1327150"/>
            <a:ext cx="4459287" cy="328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EFD4D-D66B-59A3-BDC7-9AAF01399919}"/>
              </a:ext>
            </a:extLst>
          </p:cNvPr>
          <p:cNvSpPr>
            <a:spLocks noGrp="1"/>
          </p:cNvSpPr>
          <p:nvPr>
            <p:ph sz="half" idx="2"/>
          </p:nvPr>
        </p:nvSpPr>
        <p:spPr>
          <a:xfrm>
            <a:off x="5114925" y="1327150"/>
            <a:ext cx="4460875" cy="328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ED1951-C6E4-00B1-DCCC-981D54213FE2}"/>
              </a:ext>
            </a:extLst>
          </p:cNvPr>
          <p:cNvSpPr>
            <a:spLocks noGrp="1"/>
          </p:cNvSpPr>
          <p:nvPr>
            <p:ph type="dt" sz="half" idx="10"/>
          </p:nvPr>
        </p:nvSpPr>
        <p:spPr/>
        <p:txBody>
          <a:bodyPr/>
          <a:lstStyle/>
          <a:p>
            <a:pPr lvl="0"/>
            <a:endParaRPr lang="el-GR"/>
          </a:p>
        </p:txBody>
      </p:sp>
      <p:sp>
        <p:nvSpPr>
          <p:cNvPr id="6" name="Footer Placeholder 5">
            <a:extLst>
              <a:ext uri="{FF2B5EF4-FFF2-40B4-BE49-F238E27FC236}">
                <a16:creationId xmlns:a16="http://schemas.microsoft.com/office/drawing/2014/main" id="{17EA50E9-4C81-3611-DE43-5B3367861ACD}"/>
              </a:ext>
            </a:extLst>
          </p:cNvPr>
          <p:cNvSpPr>
            <a:spLocks noGrp="1"/>
          </p:cNvSpPr>
          <p:nvPr>
            <p:ph type="ftr" sz="quarter" idx="11"/>
          </p:nvPr>
        </p:nvSpPr>
        <p:spPr/>
        <p:txBody>
          <a:bodyPr/>
          <a:lstStyle/>
          <a:p>
            <a:pPr lvl="0"/>
            <a:endParaRPr lang="el-GR"/>
          </a:p>
        </p:txBody>
      </p:sp>
      <p:sp>
        <p:nvSpPr>
          <p:cNvPr id="7" name="Slide Number Placeholder 6">
            <a:extLst>
              <a:ext uri="{FF2B5EF4-FFF2-40B4-BE49-F238E27FC236}">
                <a16:creationId xmlns:a16="http://schemas.microsoft.com/office/drawing/2014/main" id="{A9D80413-DB17-D46D-70AD-441842A968AC}"/>
              </a:ext>
            </a:extLst>
          </p:cNvPr>
          <p:cNvSpPr>
            <a:spLocks noGrp="1"/>
          </p:cNvSpPr>
          <p:nvPr>
            <p:ph type="sldNum" sz="quarter" idx="12"/>
          </p:nvPr>
        </p:nvSpPr>
        <p:spPr/>
        <p:txBody>
          <a:bodyPr/>
          <a:lstStyle/>
          <a:p>
            <a:pPr lvl="0"/>
            <a:fld id="{F6B0AC86-3299-447F-BFC0-1451797758E9}" type="slidenum">
              <a:t>‹#›</a:t>
            </a:fld>
            <a:endParaRPr lang="el-GR"/>
          </a:p>
        </p:txBody>
      </p:sp>
    </p:spTree>
    <p:extLst>
      <p:ext uri="{BB962C8B-B14F-4D97-AF65-F5344CB8AC3E}">
        <p14:creationId xmlns:p14="http://schemas.microsoft.com/office/powerpoint/2010/main" val="205254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49BF-28B9-F66C-F264-2390474A1116}"/>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9BE81D-7737-B27A-03D4-64B5F3C8FCE0}"/>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D53856-3608-CCE7-79BD-C5998353A22D}"/>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D4562-67D8-CFFA-203D-A402D68E7587}"/>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B9406-5A5B-D660-CBDB-8FE724734BD4}"/>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B9D4AC-8154-A95A-52AD-CAA81B510F3E}"/>
              </a:ext>
            </a:extLst>
          </p:cNvPr>
          <p:cNvSpPr>
            <a:spLocks noGrp="1"/>
          </p:cNvSpPr>
          <p:nvPr>
            <p:ph type="dt" sz="half" idx="10"/>
          </p:nvPr>
        </p:nvSpPr>
        <p:spPr/>
        <p:txBody>
          <a:bodyPr/>
          <a:lstStyle/>
          <a:p>
            <a:pPr lvl="0"/>
            <a:endParaRPr lang="el-GR"/>
          </a:p>
        </p:txBody>
      </p:sp>
      <p:sp>
        <p:nvSpPr>
          <p:cNvPr id="8" name="Footer Placeholder 7">
            <a:extLst>
              <a:ext uri="{FF2B5EF4-FFF2-40B4-BE49-F238E27FC236}">
                <a16:creationId xmlns:a16="http://schemas.microsoft.com/office/drawing/2014/main" id="{ABBD42B2-055B-E126-27CA-D8A27E0E1DE3}"/>
              </a:ext>
            </a:extLst>
          </p:cNvPr>
          <p:cNvSpPr>
            <a:spLocks noGrp="1"/>
          </p:cNvSpPr>
          <p:nvPr>
            <p:ph type="ftr" sz="quarter" idx="11"/>
          </p:nvPr>
        </p:nvSpPr>
        <p:spPr/>
        <p:txBody>
          <a:bodyPr/>
          <a:lstStyle/>
          <a:p>
            <a:pPr lvl="0"/>
            <a:endParaRPr lang="el-GR"/>
          </a:p>
        </p:txBody>
      </p:sp>
      <p:sp>
        <p:nvSpPr>
          <p:cNvPr id="9" name="Slide Number Placeholder 8">
            <a:extLst>
              <a:ext uri="{FF2B5EF4-FFF2-40B4-BE49-F238E27FC236}">
                <a16:creationId xmlns:a16="http://schemas.microsoft.com/office/drawing/2014/main" id="{BB181B6D-7ED6-EA47-59CA-6A5DE9F5F689}"/>
              </a:ext>
            </a:extLst>
          </p:cNvPr>
          <p:cNvSpPr>
            <a:spLocks noGrp="1"/>
          </p:cNvSpPr>
          <p:nvPr>
            <p:ph type="sldNum" sz="quarter" idx="12"/>
          </p:nvPr>
        </p:nvSpPr>
        <p:spPr/>
        <p:txBody>
          <a:bodyPr/>
          <a:lstStyle/>
          <a:p>
            <a:pPr lvl="0"/>
            <a:fld id="{78792413-C209-4F7D-89A1-43CE46179706}" type="slidenum">
              <a:t>‹#›</a:t>
            </a:fld>
            <a:endParaRPr lang="el-GR"/>
          </a:p>
        </p:txBody>
      </p:sp>
    </p:spTree>
    <p:extLst>
      <p:ext uri="{BB962C8B-B14F-4D97-AF65-F5344CB8AC3E}">
        <p14:creationId xmlns:p14="http://schemas.microsoft.com/office/powerpoint/2010/main" val="11771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2F8E-F54A-1AE7-C57F-17BFA49A54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49A0CD-3A02-6299-8F85-C7F078A9D0C5}"/>
              </a:ext>
            </a:extLst>
          </p:cNvPr>
          <p:cNvSpPr>
            <a:spLocks noGrp="1"/>
          </p:cNvSpPr>
          <p:nvPr>
            <p:ph type="dt" sz="half" idx="10"/>
          </p:nvPr>
        </p:nvSpPr>
        <p:spPr/>
        <p:txBody>
          <a:bodyPr/>
          <a:lstStyle/>
          <a:p>
            <a:pPr lvl="0"/>
            <a:endParaRPr lang="el-GR"/>
          </a:p>
        </p:txBody>
      </p:sp>
      <p:sp>
        <p:nvSpPr>
          <p:cNvPr id="4" name="Footer Placeholder 3">
            <a:extLst>
              <a:ext uri="{FF2B5EF4-FFF2-40B4-BE49-F238E27FC236}">
                <a16:creationId xmlns:a16="http://schemas.microsoft.com/office/drawing/2014/main" id="{E8390483-3C90-9611-16BC-05CC740857CA}"/>
              </a:ext>
            </a:extLst>
          </p:cNvPr>
          <p:cNvSpPr>
            <a:spLocks noGrp="1"/>
          </p:cNvSpPr>
          <p:nvPr>
            <p:ph type="ftr" sz="quarter" idx="11"/>
          </p:nvPr>
        </p:nvSpPr>
        <p:spPr/>
        <p:txBody>
          <a:bodyPr/>
          <a:lstStyle/>
          <a:p>
            <a:pPr lvl="0"/>
            <a:endParaRPr lang="el-GR"/>
          </a:p>
        </p:txBody>
      </p:sp>
      <p:sp>
        <p:nvSpPr>
          <p:cNvPr id="5" name="Slide Number Placeholder 4">
            <a:extLst>
              <a:ext uri="{FF2B5EF4-FFF2-40B4-BE49-F238E27FC236}">
                <a16:creationId xmlns:a16="http://schemas.microsoft.com/office/drawing/2014/main" id="{E0D7835F-90C8-5F86-30F6-77A8B71CC37F}"/>
              </a:ext>
            </a:extLst>
          </p:cNvPr>
          <p:cNvSpPr>
            <a:spLocks noGrp="1"/>
          </p:cNvSpPr>
          <p:nvPr>
            <p:ph type="sldNum" sz="quarter" idx="12"/>
          </p:nvPr>
        </p:nvSpPr>
        <p:spPr/>
        <p:txBody>
          <a:bodyPr/>
          <a:lstStyle/>
          <a:p>
            <a:pPr lvl="0"/>
            <a:fld id="{1F3A68EA-714F-4A6B-8A4A-35D538E29ED9}" type="slidenum">
              <a:t>‹#›</a:t>
            </a:fld>
            <a:endParaRPr lang="el-GR"/>
          </a:p>
        </p:txBody>
      </p:sp>
    </p:spTree>
    <p:extLst>
      <p:ext uri="{BB962C8B-B14F-4D97-AF65-F5344CB8AC3E}">
        <p14:creationId xmlns:p14="http://schemas.microsoft.com/office/powerpoint/2010/main" val="245922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9799F-A13E-B04B-252F-8FDBCD4CFD96}"/>
              </a:ext>
            </a:extLst>
          </p:cNvPr>
          <p:cNvSpPr>
            <a:spLocks noGrp="1"/>
          </p:cNvSpPr>
          <p:nvPr>
            <p:ph type="dt" sz="half" idx="10"/>
          </p:nvPr>
        </p:nvSpPr>
        <p:spPr/>
        <p:txBody>
          <a:bodyPr/>
          <a:lstStyle/>
          <a:p>
            <a:pPr lvl="0"/>
            <a:endParaRPr lang="el-GR"/>
          </a:p>
        </p:txBody>
      </p:sp>
      <p:sp>
        <p:nvSpPr>
          <p:cNvPr id="3" name="Footer Placeholder 2">
            <a:extLst>
              <a:ext uri="{FF2B5EF4-FFF2-40B4-BE49-F238E27FC236}">
                <a16:creationId xmlns:a16="http://schemas.microsoft.com/office/drawing/2014/main" id="{20167B98-6B2E-B609-34D1-D32897E4942E}"/>
              </a:ext>
            </a:extLst>
          </p:cNvPr>
          <p:cNvSpPr>
            <a:spLocks noGrp="1"/>
          </p:cNvSpPr>
          <p:nvPr>
            <p:ph type="ftr" sz="quarter" idx="11"/>
          </p:nvPr>
        </p:nvSpPr>
        <p:spPr/>
        <p:txBody>
          <a:bodyPr/>
          <a:lstStyle/>
          <a:p>
            <a:pPr lvl="0"/>
            <a:endParaRPr lang="el-GR"/>
          </a:p>
        </p:txBody>
      </p:sp>
      <p:sp>
        <p:nvSpPr>
          <p:cNvPr id="4" name="Slide Number Placeholder 3">
            <a:extLst>
              <a:ext uri="{FF2B5EF4-FFF2-40B4-BE49-F238E27FC236}">
                <a16:creationId xmlns:a16="http://schemas.microsoft.com/office/drawing/2014/main" id="{96FA09E4-857D-F4BD-8E08-628CE6001A7A}"/>
              </a:ext>
            </a:extLst>
          </p:cNvPr>
          <p:cNvSpPr>
            <a:spLocks noGrp="1"/>
          </p:cNvSpPr>
          <p:nvPr>
            <p:ph type="sldNum" sz="quarter" idx="12"/>
          </p:nvPr>
        </p:nvSpPr>
        <p:spPr/>
        <p:txBody>
          <a:bodyPr/>
          <a:lstStyle/>
          <a:p>
            <a:pPr lvl="0"/>
            <a:fld id="{4873217D-1903-41E2-B7E9-7F634B290D82}" type="slidenum">
              <a:t>‹#›</a:t>
            </a:fld>
            <a:endParaRPr lang="el-GR"/>
          </a:p>
        </p:txBody>
      </p:sp>
    </p:spTree>
    <p:extLst>
      <p:ext uri="{BB962C8B-B14F-4D97-AF65-F5344CB8AC3E}">
        <p14:creationId xmlns:p14="http://schemas.microsoft.com/office/powerpoint/2010/main" val="5477679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4277-1C3F-3E1F-5E26-096157E8488A}"/>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96D1E2-7F27-7343-1FC8-D76A3E8F34D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96A195-F3BD-018A-E968-38FCDFD0D6BD}"/>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D7C7A-39E5-3982-56D2-B71178B76430}"/>
              </a:ext>
            </a:extLst>
          </p:cNvPr>
          <p:cNvSpPr>
            <a:spLocks noGrp="1"/>
          </p:cNvSpPr>
          <p:nvPr>
            <p:ph type="dt" sz="half" idx="10"/>
          </p:nvPr>
        </p:nvSpPr>
        <p:spPr/>
        <p:txBody>
          <a:bodyPr/>
          <a:lstStyle/>
          <a:p>
            <a:pPr lvl="0"/>
            <a:endParaRPr lang="el-GR"/>
          </a:p>
        </p:txBody>
      </p:sp>
      <p:sp>
        <p:nvSpPr>
          <p:cNvPr id="6" name="Footer Placeholder 5">
            <a:extLst>
              <a:ext uri="{FF2B5EF4-FFF2-40B4-BE49-F238E27FC236}">
                <a16:creationId xmlns:a16="http://schemas.microsoft.com/office/drawing/2014/main" id="{7C802E61-9711-233E-E9FB-71C9FD72F29E}"/>
              </a:ext>
            </a:extLst>
          </p:cNvPr>
          <p:cNvSpPr>
            <a:spLocks noGrp="1"/>
          </p:cNvSpPr>
          <p:nvPr>
            <p:ph type="ftr" sz="quarter" idx="11"/>
          </p:nvPr>
        </p:nvSpPr>
        <p:spPr/>
        <p:txBody>
          <a:bodyPr/>
          <a:lstStyle/>
          <a:p>
            <a:pPr lvl="0"/>
            <a:endParaRPr lang="el-GR"/>
          </a:p>
        </p:txBody>
      </p:sp>
      <p:sp>
        <p:nvSpPr>
          <p:cNvPr id="7" name="Slide Number Placeholder 6">
            <a:extLst>
              <a:ext uri="{FF2B5EF4-FFF2-40B4-BE49-F238E27FC236}">
                <a16:creationId xmlns:a16="http://schemas.microsoft.com/office/drawing/2014/main" id="{D5B177A1-AF70-2AE5-475F-FCDDD40ADB27}"/>
              </a:ext>
            </a:extLst>
          </p:cNvPr>
          <p:cNvSpPr>
            <a:spLocks noGrp="1"/>
          </p:cNvSpPr>
          <p:nvPr>
            <p:ph type="sldNum" sz="quarter" idx="12"/>
          </p:nvPr>
        </p:nvSpPr>
        <p:spPr/>
        <p:txBody>
          <a:bodyPr/>
          <a:lstStyle/>
          <a:p>
            <a:pPr lvl="0"/>
            <a:fld id="{0A0D2AB6-50BC-4B89-815E-A7F86D3123F8}" type="slidenum">
              <a:t>‹#›</a:t>
            </a:fld>
            <a:endParaRPr lang="el-GR"/>
          </a:p>
        </p:txBody>
      </p:sp>
    </p:spTree>
    <p:extLst>
      <p:ext uri="{BB962C8B-B14F-4D97-AF65-F5344CB8AC3E}">
        <p14:creationId xmlns:p14="http://schemas.microsoft.com/office/powerpoint/2010/main" val="8009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7C82-E7F4-25BC-9964-E9E027AA7E7A}"/>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7A53E-5E74-7FC4-1006-A82E05739E54}"/>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80145-3EBF-4319-56BE-696B90CBA94D}"/>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63460-C0CB-6D40-DBCF-45D67E5A2F70}"/>
              </a:ext>
            </a:extLst>
          </p:cNvPr>
          <p:cNvSpPr>
            <a:spLocks noGrp="1"/>
          </p:cNvSpPr>
          <p:nvPr>
            <p:ph type="dt" sz="half" idx="10"/>
          </p:nvPr>
        </p:nvSpPr>
        <p:spPr/>
        <p:txBody>
          <a:bodyPr/>
          <a:lstStyle/>
          <a:p>
            <a:pPr lvl="0"/>
            <a:endParaRPr lang="el-GR"/>
          </a:p>
        </p:txBody>
      </p:sp>
      <p:sp>
        <p:nvSpPr>
          <p:cNvPr id="6" name="Footer Placeholder 5">
            <a:extLst>
              <a:ext uri="{FF2B5EF4-FFF2-40B4-BE49-F238E27FC236}">
                <a16:creationId xmlns:a16="http://schemas.microsoft.com/office/drawing/2014/main" id="{29AF1F72-F9CF-682C-4564-3A880B61550E}"/>
              </a:ext>
            </a:extLst>
          </p:cNvPr>
          <p:cNvSpPr>
            <a:spLocks noGrp="1"/>
          </p:cNvSpPr>
          <p:nvPr>
            <p:ph type="ftr" sz="quarter" idx="11"/>
          </p:nvPr>
        </p:nvSpPr>
        <p:spPr/>
        <p:txBody>
          <a:bodyPr/>
          <a:lstStyle/>
          <a:p>
            <a:pPr lvl="0"/>
            <a:endParaRPr lang="el-GR"/>
          </a:p>
        </p:txBody>
      </p:sp>
      <p:sp>
        <p:nvSpPr>
          <p:cNvPr id="7" name="Slide Number Placeholder 6">
            <a:extLst>
              <a:ext uri="{FF2B5EF4-FFF2-40B4-BE49-F238E27FC236}">
                <a16:creationId xmlns:a16="http://schemas.microsoft.com/office/drawing/2014/main" id="{0F30C08C-FCA5-76AE-96C3-C014648C0A3A}"/>
              </a:ext>
            </a:extLst>
          </p:cNvPr>
          <p:cNvSpPr>
            <a:spLocks noGrp="1"/>
          </p:cNvSpPr>
          <p:nvPr>
            <p:ph type="sldNum" sz="quarter" idx="12"/>
          </p:nvPr>
        </p:nvSpPr>
        <p:spPr/>
        <p:txBody>
          <a:bodyPr/>
          <a:lstStyle/>
          <a:p>
            <a:pPr lvl="0"/>
            <a:fld id="{B2AB39D6-65B3-41C3-9543-7283056EB2D4}" type="slidenum">
              <a:t>‹#›</a:t>
            </a:fld>
            <a:endParaRPr lang="el-GR"/>
          </a:p>
        </p:txBody>
      </p:sp>
    </p:spTree>
    <p:extLst>
      <p:ext uri="{BB962C8B-B14F-4D97-AF65-F5344CB8AC3E}">
        <p14:creationId xmlns:p14="http://schemas.microsoft.com/office/powerpoint/2010/main" val="132477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C9CE6-879B-1BF0-7A66-84F30236AB3F}"/>
              </a:ext>
            </a:extLst>
          </p:cNvPr>
          <p:cNvSpPr txBox="1">
            <a:spLocks noGrp="1"/>
          </p:cNvSpPr>
          <p:nvPr>
            <p:ph type="title"/>
          </p:nvPr>
        </p:nvSpPr>
        <p:spPr>
          <a:xfrm>
            <a:off x="503999" y="226080"/>
            <a:ext cx="9071640" cy="946440"/>
          </a:xfrm>
          <a:prstGeom prst="rect">
            <a:avLst/>
          </a:prstGeom>
          <a:noFill/>
          <a:ln>
            <a:noFill/>
          </a:ln>
        </p:spPr>
        <p:txBody>
          <a:bodyPr lIns="0" tIns="0" rIns="0" bIns="0" anchor="ctr"/>
          <a:lstStyle/>
          <a:p>
            <a:endParaRPr lang="el-GR"/>
          </a:p>
        </p:txBody>
      </p:sp>
      <p:sp>
        <p:nvSpPr>
          <p:cNvPr id="3" name="Text Placeholder 2">
            <a:extLst>
              <a:ext uri="{FF2B5EF4-FFF2-40B4-BE49-F238E27FC236}">
                <a16:creationId xmlns:a16="http://schemas.microsoft.com/office/drawing/2014/main" id="{7A888773-1F71-C697-E8C5-9EB371E34466}"/>
              </a:ext>
            </a:extLst>
          </p:cNvPr>
          <p:cNvSpPr txBox="1">
            <a:spLocks noGrp="1"/>
          </p:cNvSpPr>
          <p:nvPr>
            <p:ph type="body" idx="1"/>
          </p:nvPr>
        </p:nvSpPr>
        <p:spPr>
          <a:xfrm>
            <a:off x="503999" y="1326600"/>
            <a:ext cx="9071640" cy="3288239"/>
          </a:xfrm>
          <a:prstGeom prst="rect">
            <a:avLst/>
          </a:prstGeom>
          <a:noFill/>
          <a:ln>
            <a:noFill/>
          </a:ln>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600E4B1-A946-D76A-7275-DB4ED074AFE1}"/>
              </a:ext>
            </a:extLst>
          </p:cNvPr>
          <p:cNvSpPr txBox="1">
            <a:spLocks noGrp="1"/>
          </p:cNvSpPr>
          <p:nvPr>
            <p:ph type="dt" sz="half" idx="2"/>
          </p:nvPr>
        </p:nvSpPr>
        <p:spPr>
          <a:xfrm>
            <a:off x="503999" y="5165280"/>
            <a:ext cx="2348280" cy="390600"/>
          </a:xfrm>
          <a:prstGeom prst="rect">
            <a:avLst/>
          </a:prstGeom>
          <a:noFill/>
          <a:ln>
            <a:noFill/>
          </a:ln>
        </p:spPr>
        <p:txBody>
          <a:bodyPr vert="horz" lIns="0" tIns="0" rIns="0" bIns="0" anchorCtr="0">
            <a:noAutofit/>
          </a:bodyPr>
          <a:lstStyle>
            <a:lvl1pPr lvl="0" rtl="0" hangingPunct="0">
              <a:buNone/>
              <a:tabLst/>
              <a:defRPr lang="el-GR" sz="1400" kern="1200">
                <a:latin typeface="Liberation Serif" pitchFamily="18"/>
                <a:ea typeface="Segoe UI" pitchFamily="2"/>
                <a:cs typeface="Tahoma" pitchFamily="2"/>
              </a:defRPr>
            </a:lvl1pPr>
          </a:lstStyle>
          <a:p>
            <a:pPr lvl="0"/>
            <a:endParaRPr lang="el-GR"/>
          </a:p>
        </p:txBody>
      </p:sp>
      <p:sp>
        <p:nvSpPr>
          <p:cNvPr id="5" name="Footer Placeholder 4">
            <a:extLst>
              <a:ext uri="{FF2B5EF4-FFF2-40B4-BE49-F238E27FC236}">
                <a16:creationId xmlns:a16="http://schemas.microsoft.com/office/drawing/2014/main" id="{699ED2EE-F005-9883-81AE-424863A5D78E}"/>
              </a:ext>
            </a:extLst>
          </p:cNvPr>
          <p:cNvSpPr txBox="1">
            <a:spLocks noGrp="1"/>
          </p:cNvSpPr>
          <p:nvPr>
            <p:ph type="ftr" sz="quarter" idx="3"/>
          </p:nvPr>
        </p:nvSpPr>
        <p:spPr>
          <a:xfrm>
            <a:off x="3447360" y="5165280"/>
            <a:ext cx="3195000" cy="390600"/>
          </a:xfrm>
          <a:prstGeom prst="rect">
            <a:avLst/>
          </a:prstGeom>
          <a:noFill/>
          <a:ln>
            <a:noFill/>
          </a:ln>
        </p:spPr>
        <p:txBody>
          <a:bodyPr vert="horz" lIns="0" tIns="0" rIns="0" bIns="0" anchorCtr="0">
            <a:noAutofit/>
          </a:bodyPr>
          <a:lstStyle>
            <a:lvl1pPr lvl="0" algn="ctr" rtl="0" hangingPunct="0">
              <a:buNone/>
              <a:tabLst/>
              <a:defRPr lang="el-GR" sz="1400" kern="1200">
                <a:latin typeface="Liberation Serif" pitchFamily="18"/>
                <a:ea typeface="Segoe UI" pitchFamily="2"/>
                <a:cs typeface="Tahoma" pitchFamily="2"/>
              </a:defRPr>
            </a:lvl1pPr>
          </a:lstStyle>
          <a:p>
            <a:pPr lvl="0"/>
            <a:endParaRPr lang="el-GR"/>
          </a:p>
        </p:txBody>
      </p:sp>
      <p:sp>
        <p:nvSpPr>
          <p:cNvPr id="6" name="Slide Number Placeholder 5">
            <a:extLst>
              <a:ext uri="{FF2B5EF4-FFF2-40B4-BE49-F238E27FC236}">
                <a16:creationId xmlns:a16="http://schemas.microsoft.com/office/drawing/2014/main" id="{C4CF6B80-4F3F-E48A-3996-2B3E67132035}"/>
              </a:ext>
            </a:extLst>
          </p:cNvPr>
          <p:cNvSpPr txBox="1">
            <a:spLocks noGrp="1"/>
          </p:cNvSpPr>
          <p:nvPr>
            <p:ph type="sldNum" sz="quarter" idx="4"/>
          </p:nvPr>
        </p:nvSpPr>
        <p:spPr>
          <a:xfrm>
            <a:off x="7227360" y="5165280"/>
            <a:ext cx="2348280" cy="390600"/>
          </a:xfrm>
          <a:prstGeom prst="rect">
            <a:avLst/>
          </a:prstGeom>
          <a:noFill/>
          <a:ln>
            <a:noFill/>
          </a:ln>
        </p:spPr>
        <p:txBody>
          <a:bodyPr vert="horz" lIns="0" tIns="0" rIns="0" bIns="0" anchorCtr="0">
            <a:noAutofit/>
          </a:bodyPr>
          <a:lstStyle>
            <a:lvl1pPr lvl="0" algn="r" rtl="0" hangingPunct="0">
              <a:buNone/>
              <a:tabLst/>
              <a:defRPr lang="el-GR" sz="1400" kern="1200">
                <a:latin typeface="Liberation Serif" pitchFamily="18"/>
                <a:ea typeface="Segoe UI" pitchFamily="2"/>
                <a:cs typeface="Tahoma" pitchFamily="2"/>
              </a:defRPr>
            </a:lvl1pPr>
          </a:lstStyle>
          <a:p>
            <a:pPr lvl="0"/>
            <a:fld id="{B8D0B2F6-92FE-44B6-9BC7-06C5BC28FDE2}" type="slidenum">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l-GR" sz="4400" b="0" i="0" u="none" strike="noStrike" kern="1200" cap="none">
          <a:ln>
            <a:noFill/>
          </a:ln>
          <a:highlight>
            <a:scrgbClr r="0" g="0" b="0">
              <a:alpha val="0"/>
            </a:scrgbClr>
          </a:highlight>
          <a:latin typeface="Liberation Sans" pitchFamily="18"/>
          <a:ea typeface="Microsoft YaHei" pitchFamily="2"/>
          <a:cs typeface="Arial" pitchFamily="2"/>
        </a:defRPr>
      </a:lvl1pPr>
    </p:titleStyle>
    <p:bodyStyle>
      <a:lvl1pPr rtl="0" hangingPunct="0">
        <a:spcBef>
          <a:spcPts val="1417"/>
        </a:spcBef>
        <a:spcAft>
          <a:spcPts val="0"/>
        </a:spcAft>
        <a:tabLst/>
        <a:defRPr lang="el-GR" sz="3200" b="0" i="0" u="none" strike="noStrike" kern="1200" cap="none">
          <a:ln>
            <a:noFill/>
          </a:ln>
          <a:highlight>
            <a:scrgbClr r="0" g="0" b="0">
              <a:alpha val="0"/>
            </a:scrgbClr>
          </a:highlight>
          <a:latin typeface="Liberation Sans" pitchFamily="18"/>
          <a:ea typeface="Microsoft YaHei" pitchFamily="2"/>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_tkZZVB3_VQ&amp;pp=ygUQYXhpYWwgcHJlY2Vzc2lvbg%3D%3D" TargetMode="External"/><Relationship Id="rId7" Type="http://schemas.openxmlformats.org/officeDocument/2006/relationships/hyperlink" Target="https://www.youtube.com/watch?v=6auDB3iKWM8&amp;pp=ygUQYXhpYWwgcHJlY2Vzc2lvbg%3D%3D"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science.nasa.gov/science-research/earth-science/why-milankovitch-orbital-cycles-cant-explain-earths-current-warming/" TargetMode="External"/><Relationship Id="rId5" Type="http://schemas.openxmlformats.org/officeDocument/2006/relationships/hyperlink" Target="https://science.nasa.gov/resource/axial-precession-wobble/" TargetMode="External"/><Relationship Id="rId4" Type="http://schemas.openxmlformats.org/officeDocument/2006/relationships/hyperlink" Target="https://i.ytimg.com/vi/RNWAiLY2UoQ/hq720.jpg?sqp=-oaymwEdCJUDENAFSFXyq4qpAw8IARUAAIhCcAHAAQbQAQE=&amp;rs=AOn4CLBa2T6nu8n5f0bcZ9jvjTe2LCyaH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astronomia.gr/wiki/index.php?title=&#923;&#972;&#958;&#969;&#963;&#951;_&#917;&#954;&#955;&#949;&#953;&#960;&#964;&#953;&#954;&#942;&#962;" TargetMode="External"/><Relationship Id="rId13" Type="http://schemas.openxmlformats.org/officeDocument/2006/relationships/hyperlink" Target="https://www.astrologicon.org/arthra/cosmographia/metaptosis-ton-isimerion.html" TargetMode="External"/><Relationship Id="rId3" Type="http://schemas.openxmlformats.org/officeDocument/2006/relationships/hyperlink" Target="https://science.nasa.gov/resource/axial-precession-wobble/" TargetMode="External"/><Relationship Id="rId7" Type="http://schemas.openxmlformats.org/officeDocument/2006/relationships/hyperlink" Target="https://en.wikipedia.org/wiki/Cenomanian-Turonian_boundary_event#Milankovic_cycles" TargetMode="External"/><Relationship Id="rId12" Type="http://schemas.openxmlformats.org/officeDocument/2006/relationships/hyperlink" Target="https://en.wikipedia.org/wiki/Ecliptic"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space.com/milankovitch-cycles" TargetMode="External"/><Relationship Id="rId11" Type="http://schemas.openxmlformats.org/officeDocument/2006/relationships/hyperlink" Target="https://el.wikipedia.org/wiki/&#917;&#954;&#955;&#949;&#953;&#960;&#964;&#953;&#954;&#942;" TargetMode="External"/><Relationship Id="rId5" Type="http://schemas.openxmlformats.org/officeDocument/2006/relationships/hyperlink" Target="https://science.nasa.gov/science-research/earth-science/why-milankovitch-orbital-cycles-cant-explain-earths-current-warming/" TargetMode="External"/><Relationship Id="rId10" Type="http://schemas.openxmlformats.org/officeDocument/2006/relationships/hyperlink" Target="https://www.slideserve.com/feryal/4953062" TargetMode="External"/><Relationship Id="rId4" Type="http://schemas.openxmlformats.org/officeDocument/2006/relationships/hyperlink" Target="https://science.nasa.gov/science-research/earth-science/milankovitch-orbital-cycles-and-their-role-in-earths-climate/" TargetMode="External"/><Relationship Id="rId9" Type="http://schemas.openxmlformats.org/officeDocument/2006/relationships/hyperlink" Target="https://el.wikipedia.org/wiki/&#928;&#949;&#961;&#953;&#963;&#964;&#961;&#959;&#966;&#942;_&#964;&#951;&#962;_&#915;&#951;&#96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5DB2-4085-974D-7794-5DB4D3EB7801}"/>
              </a:ext>
            </a:extLst>
          </p:cNvPr>
          <p:cNvSpPr txBox="1">
            <a:spLocks noGrp="1"/>
          </p:cNvSpPr>
          <p:nvPr>
            <p:ph type="title" idx="4294967295"/>
          </p:nvPr>
        </p:nvSpPr>
        <p:spPr>
          <a:xfrm>
            <a:off x="540000" y="360000"/>
            <a:ext cx="9071640" cy="946440"/>
          </a:xfrm>
        </p:spPr>
        <p:txBody>
          <a:bodyPr vert="horz"/>
          <a:lstStyle/>
          <a:p>
            <a:pPr lvl="0"/>
            <a:r>
              <a:rPr lang="el-GR" sz="1800" b="1">
                <a:latin typeface="Arial" pitchFamily="34"/>
              </a:rPr>
              <a:t>ΤΟ ΦΑΙΝΟΜΕΝΟ ΤΗΣ ΚΛΟΝΗΣΗΣ ΚΑΙ ΤΗΣ ΜΕΤΑΠΤΩΣΗΣ ΤΟΥ ΑΞΟΝΑ ΤΗΣ ΓΗΣ</a:t>
            </a:r>
          </a:p>
        </p:txBody>
      </p:sp>
      <p:pic>
        <p:nvPicPr>
          <p:cNvPr id="3" name="">
            <a:extLst>
              <a:ext uri="{FF2B5EF4-FFF2-40B4-BE49-F238E27FC236}">
                <a16:creationId xmlns:a16="http://schemas.microsoft.com/office/drawing/2014/main" id="{86FB2EC4-3F4B-B94B-BC2E-97557C79AF35}"/>
              </a:ext>
            </a:extLst>
          </p:cNvPr>
          <p:cNvPicPr>
            <a:picLocks noChangeAspect="1"/>
          </p:cNvPicPr>
          <p:nvPr/>
        </p:nvPicPr>
        <p:blipFill>
          <a:blip r:embed="rId3">
            <a:lum/>
            <a:alphaModFix/>
          </a:blip>
          <a:srcRect/>
          <a:stretch>
            <a:fillRect/>
          </a:stretch>
        </p:blipFill>
        <p:spPr>
          <a:xfrm>
            <a:off x="1080000" y="1172160"/>
            <a:ext cx="7740000" cy="396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B84A9-4E5F-A1FF-B10D-61D5998B88CF}"/>
              </a:ext>
            </a:extLst>
          </p:cNvPr>
          <p:cNvSpPr txBox="1">
            <a:spLocks noGrp="1"/>
          </p:cNvSpPr>
          <p:nvPr>
            <p:ph type="body" idx="4294967295"/>
          </p:nvPr>
        </p:nvSpPr>
        <p:spPr>
          <a:xfrm>
            <a:off x="613080" y="1506599"/>
            <a:ext cx="4426920" cy="2633400"/>
          </a:xfrm>
        </p:spPr>
        <p:txBody>
          <a:bodyPr vert="horz"/>
          <a:lstStyle/>
          <a:p>
            <a:pPr lvl="0">
              <a:spcBef>
                <a:spcPts val="1191"/>
              </a:spcBef>
              <a:spcAft>
                <a:spcPts val="992"/>
              </a:spcAft>
            </a:pPr>
            <a:r>
              <a:rPr lang="el-GR" sz="2000">
                <a:latin typeface="Arial" pitchFamily="34"/>
              </a:rPr>
              <a:t>Η Γη παράλληλα με την μετάπτωση της, εκτελεί και μια κίνηση κλόνησης.</a:t>
            </a:r>
          </a:p>
          <a:p>
            <a:pPr lvl="0">
              <a:spcBef>
                <a:spcPts val="1191"/>
              </a:spcBef>
              <a:spcAft>
                <a:spcPts val="992"/>
              </a:spcAft>
            </a:pPr>
            <a:r>
              <a:rPr lang="el-GR" sz="2000">
                <a:latin typeface="Arial" pitchFamily="34"/>
              </a:rPr>
              <a:t>Συνήθως με την έννοια "μετάπτωση του άξονα" εννοούμε μόνο την κυκλική κίνηση της μετάπτωσης χωρίς την κλόνηση.</a:t>
            </a:r>
          </a:p>
          <a:p>
            <a:pPr lvl="0">
              <a:spcBef>
                <a:spcPts val="1191"/>
              </a:spcBef>
              <a:spcAft>
                <a:spcPts val="992"/>
              </a:spcAft>
            </a:pPr>
            <a:endParaRPr lang="el-GR" sz="2000">
              <a:latin typeface="Arial" pitchFamily="34"/>
            </a:endParaRPr>
          </a:p>
        </p:txBody>
      </p:sp>
      <p:pic>
        <p:nvPicPr>
          <p:cNvPr id="3" name="">
            <a:extLst>
              <a:ext uri="{FF2B5EF4-FFF2-40B4-BE49-F238E27FC236}">
                <a16:creationId xmlns:a16="http://schemas.microsoft.com/office/drawing/2014/main" id="{3D8EDA03-8722-21AC-4808-14E8B540554A}"/>
              </a:ext>
            </a:extLst>
          </p:cNvPr>
          <p:cNvPicPr>
            <a:picLocks noGrp="1" noChangeAspect="1"/>
          </p:cNvPicPr>
          <p:nvPr>
            <p:ph type="pic" idx="4294967295"/>
          </p:nvPr>
        </p:nvPicPr>
        <p:blipFill>
          <a:blip r:embed="rId3">
            <a:lum/>
            <a:alphaModFix/>
          </a:blip>
          <a:srcRect/>
          <a:stretch>
            <a:fillRect/>
          </a:stretch>
        </p:blipFill>
        <p:spPr>
          <a:xfrm>
            <a:off x="6300000" y="900000"/>
            <a:ext cx="3196800" cy="3060000"/>
          </a:xfrm>
        </p:spPr>
      </p:pic>
      <p:sp>
        <p:nvSpPr>
          <p:cNvPr id="4" name="Title 3">
            <a:extLst>
              <a:ext uri="{FF2B5EF4-FFF2-40B4-BE49-F238E27FC236}">
                <a16:creationId xmlns:a16="http://schemas.microsoft.com/office/drawing/2014/main" id="{AEAE6118-C141-DBC5-2D9E-506F1AE282F7}"/>
              </a:ext>
            </a:extLst>
          </p:cNvPr>
          <p:cNvSpPr txBox="1">
            <a:spLocks noGrp="1"/>
          </p:cNvSpPr>
          <p:nvPr>
            <p:ph type="title" idx="4294967295"/>
          </p:nvPr>
        </p:nvSpPr>
        <p:spPr>
          <a:xfrm>
            <a:off x="5724360" y="4149719"/>
            <a:ext cx="3995640" cy="1250280"/>
          </a:xfrm>
        </p:spPr>
        <p:txBody>
          <a:bodyPr vert="horz"/>
          <a:lstStyle/>
          <a:p>
            <a:pPr lvl="0">
              <a:spcBef>
                <a:spcPts val="1191"/>
              </a:spcBef>
              <a:spcAft>
                <a:spcPts val="992"/>
              </a:spcAft>
            </a:pPr>
            <a:r>
              <a:rPr lang="el-GR" sz="1800">
                <a:latin typeface="Arial" pitchFamily="34"/>
              </a:rPr>
              <a:t>Περιστροφή άξονα (R)</a:t>
            </a:r>
            <a:br>
              <a:rPr lang="el-GR" sz="1800">
                <a:latin typeface="Arial" pitchFamily="34"/>
              </a:rPr>
            </a:br>
            <a:r>
              <a:rPr lang="el-GR" sz="1800">
                <a:latin typeface="Arial" pitchFamily="34"/>
              </a:rPr>
              <a:t>Μετάπτωση (Ρ)</a:t>
            </a:r>
            <a:br>
              <a:rPr lang="el-GR" sz="1800">
                <a:latin typeface="Arial" pitchFamily="34"/>
              </a:rPr>
            </a:br>
            <a:r>
              <a:rPr lang="el-GR" sz="1800">
                <a:latin typeface="Arial" pitchFamily="34"/>
              </a:rPr>
              <a:t>Κλόνηση (Ν)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7894-B32C-D924-551C-68F87C71A9E7}"/>
              </a:ext>
            </a:extLst>
          </p:cNvPr>
          <p:cNvSpPr txBox="1">
            <a:spLocks noGrp="1"/>
          </p:cNvSpPr>
          <p:nvPr>
            <p:ph type="title" idx="4294967295"/>
          </p:nvPr>
        </p:nvSpPr>
        <p:spPr/>
        <p:txBody>
          <a:bodyPr vert="horz">
            <a:spAutoFit/>
          </a:bodyPr>
          <a:lstStyle/>
          <a:p>
            <a:pPr lvl="0"/>
            <a:r>
              <a:rPr lang="el-GR" sz="2200" b="1">
                <a:latin typeface="Amiri Quran" pitchFamily="18"/>
              </a:rPr>
              <a:t>ΚΛΟΝΗΣΗ ΤΟΥ ΑΞΟΝΑ ΤΗΣ ΓΗΣ</a:t>
            </a:r>
          </a:p>
        </p:txBody>
      </p:sp>
      <p:sp>
        <p:nvSpPr>
          <p:cNvPr id="3" name="Text Placeholder 2">
            <a:extLst>
              <a:ext uri="{FF2B5EF4-FFF2-40B4-BE49-F238E27FC236}">
                <a16:creationId xmlns:a16="http://schemas.microsoft.com/office/drawing/2014/main" id="{78D0FC29-29CE-2A18-03BF-D6548DD7B467}"/>
              </a:ext>
            </a:extLst>
          </p:cNvPr>
          <p:cNvSpPr txBox="1">
            <a:spLocks noGrp="1"/>
          </p:cNvSpPr>
          <p:nvPr>
            <p:ph type="body" idx="4294967295"/>
          </p:nvPr>
        </p:nvSpPr>
        <p:spPr>
          <a:xfrm>
            <a:off x="370703" y="910869"/>
            <a:ext cx="4309296" cy="4688507"/>
          </a:xfrm>
        </p:spPr>
        <p:txBody>
          <a:bodyPr vert="horz">
            <a:normAutofit fontScale="92500" lnSpcReduction="20000"/>
          </a:bodyPr>
          <a:lstStyle/>
          <a:p>
            <a:pPr lvl="0">
              <a:spcBef>
                <a:spcPts val="1191"/>
              </a:spcBef>
              <a:spcAft>
                <a:spcPts val="992"/>
              </a:spcAft>
            </a:pPr>
            <a:r>
              <a:rPr lang="el-GR" sz="1800" dirty="0"/>
              <a:t>Με τον όρο </a:t>
            </a:r>
            <a:r>
              <a:rPr lang="el-GR" sz="1800" b="1" dirty="0" err="1"/>
              <a:t>Κλόνηση</a:t>
            </a:r>
            <a:r>
              <a:rPr lang="el-GR" sz="1800" dirty="0"/>
              <a:t> (</a:t>
            </a:r>
            <a:r>
              <a:rPr lang="el-GR" sz="1800" dirty="0" err="1"/>
              <a:t>nutation</a:t>
            </a:r>
            <a:r>
              <a:rPr lang="el-GR" sz="1800" dirty="0"/>
              <a:t>) αναφερόμαστε στην </a:t>
            </a:r>
            <a:r>
              <a:rPr lang="el-GR" sz="1800" dirty="0" err="1"/>
              <a:t>κλόνηση</a:t>
            </a:r>
            <a:r>
              <a:rPr lang="el-GR" sz="1800" dirty="0"/>
              <a:t> του άξονα της Γης, η οποία οφείλεται στη κίνηση των συνδέσμων της σεληνιακής τροχιάς επί της εκλειπτικής με περίοδο 18 και 2/3 ετών.</a:t>
            </a:r>
          </a:p>
          <a:p>
            <a:pPr lvl="0">
              <a:spcBef>
                <a:spcPts val="1191"/>
              </a:spcBef>
              <a:spcAft>
                <a:spcPts val="992"/>
              </a:spcAft>
            </a:pPr>
            <a:r>
              <a:rPr lang="el-GR" sz="1800" dirty="0"/>
              <a:t>Παρατηρείται μια αυξομείωση της απόστασης του άξονα της Γης από τον άξονα της εκλειπτικής κατά 9" εκατέρωθεν μιας μέσης θέσης.</a:t>
            </a:r>
            <a:endParaRPr lang="en-US" sz="1800" dirty="0"/>
          </a:p>
          <a:p>
            <a:pPr lvl="0">
              <a:spcBef>
                <a:spcPts val="1191"/>
              </a:spcBef>
              <a:spcAft>
                <a:spcPts val="992"/>
              </a:spcAft>
            </a:pPr>
            <a:r>
              <a:rPr lang="el-GR" sz="1800" dirty="0">
                <a:latin typeface="Arial" pitchFamily="34"/>
              </a:rPr>
              <a:t>Αποτέλεσμα της </a:t>
            </a:r>
            <a:r>
              <a:rPr lang="el-GR" sz="1800" dirty="0" err="1">
                <a:latin typeface="Arial" pitchFamily="34"/>
              </a:rPr>
              <a:t>κλόνησης</a:t>
            </a:r>
            <a:r>
              <a:rPr lang="el-GR" sz="1800" dirty="0">
                <a:latin typeface="Arial" pitchFamily="34"/>
              </a:rPr>
              <a:t> είναι ο πόλος του ισημερινού, αντί να διαγράφει περιφέρεια κύκλου με κέντρο τον πόλο της εκλειπτικής, εξαιτίας του φαινομένου της μετάπτωσης να διαγράφει τελικώς μια κυματοειδή καμπύλη.</a:t>
            </a:r>
          </a:p>
          <a:p>
            <a:pPr lvl="0">
              <a:spcBef>
                <a:spcPts val="1191"/>
              </a:spcBef>
              <a:spcAft>
                <a:spcPts val="992"/>
              </a:spcAft>
            </a:pPr>
            <a:r>
              <a:rPr lang="el-GR" sz="1800" dirty="0">
                <a:latin typeface="Arial" pitchFamily="34"/>
              </a:rPr>
              <a:t>Η </a:t>
            </a:r>
            <a:r>
              <a:rPr lang="el-GR" sz="1800" dirty="0" err="1">
                <a:latin typeface="Arial" pitchFamily="34"/>
              </a:rPr>
              <a:t>κλόνηση</a:t>
            </a:r>
            <a:r>
              <a:rPr lang="el-GR" sz="1800" dirty="0">
                <a:latin typeface="Arial" pitchFamily="34"/>
              </a:rPr>
              <a:t> ανακαλύφθηκε από τον Άγγλο αστρονόμο </a:t>
            </a:r>
            <a:r>
              <a:rPr lang="el-GR" sz="1800" dirty="0" err="1">
                <a:latin typeface="Arial" pitchFamily="34"/>
              </a:rPr>
              <a:t>Bradley</a:t>
            </a:r>
            <a:r>
              <a:rPr lang="el-GR" sz="1800" dirty="0">
                <a:latin typeface="Arial" pitchFamily="34"/>
              </a:rPr>
              <a:t> το 1728.</a:t>
            </a:r>
          </a:p>
          <a:p>
            <a:pPr lvl="0">
              <a:spcBef>
                <a:spcPts val="1191"/>
              </a:spcBef>
              <a:spcAft>
                <a:spcPts val="992"/>
              </a:spcAft>
            </a:pPr>
            <a:endParaRPr lang="el-GR" sz="1800" dirty="0"/>
          </a:p>
          <a:p>
            <a:pPr lvl="0">
              <a:spcBef>
                <a:spcPts val="1191"/>
              </a:spcBef>
              <a:spcAft>
                <a:spcPts val="992"/>
              </a:spcAft>
            </a:pPr>
            <a:endParaRPr lang="el-GR" sz="2000" dirty="0">
              <a:latin typeface="Arial" pitchFamily="34"/>
            </a:endParaRPr>
          </a:p>
          <a:p>
            <a:pPr lvl="0">
              <a:spcBef>
                <a:spcPts val="1191"/>
              </a:spcBef>
              <a:spcAft>
                <a:spcPts val="992"/>
              </a:spcAft>
            </a:pPr>
            <a:endParaRPr lang="el-GR" sz="2000" dirty="0">
              <a:latin typeface="Arial" pitchFamily="34"/>
            </a:endParaRPr>
          </a:p>
        </p:txBody>
      </p:sp>
      <p:pic>
        <p:nvPicPr>
          <p:cNvPr id="4" name="">
            <a:extLst>
              <a:ext uri="{FF2B5EF4-FFF2-40B4-BE49-F238E27FC236}">
                <a16:creationId xmlns:a16="http://schemas.microsoft.com/office/drawing/2014/main" id="{585A1F39-CD6A-8D44-AC34-7FFE22BF3292}"/>
              </a:ext>
            </a:extLst>
          </p:cNvPr>
          <p:cNvPicPr>
            <a:picLocks noChangeAspect="1"/>
          </p:cNvPicPr>
          <p:nvPr/>
        </p:nvPicPr>
        <p:blipFill>
          <a:blip r:embed="rId3">
            <a:lum/>
            <a:alphaModFix/>
          </a:blip>
          <a:srcRect/>
          <a:stretch>
            <a:fillRect/>
          </a:stretch>
        </p:blipFill>
        <p:spPr>
          <a:xfrm>
            <a:off x="5040000" y="1172520"/>
            <a:ext cx="4560120" cy="34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DDCFAB-86F8-2472-C34A-D6C15C537E73}"/>
              </a:ext>
            </a:extLst>
          </p:cNvPr>
          <p:cNvSpPr txBox="1"/>
          <p:nvPr/>
        </p:nvSpPr>
        <p:spPr>
          <a:xfrm>
            <a:off x="180000" y="862919"/>
            <a:ext cx="4568040" cy="3997080"/>
          </a:xfrm>
          <a:prstGeom prst="rect">
            <a:avLst/>
          </a:prstGeom>
          <a:noFill/>
          <a:ln>
            <a:noFill/>
          </a:ln>
        </p:spPr>
        <p:txBody>
          <a:bodyPr vert="horz" wrap="square" lIns="90000" tIns="45000" rIns="90000" bIns="45000" anchorCtr="0" compatLnSpc="0"/>
          <a:lstStyle/>
          <a:p>
            <a:pPr marL="0" marR="0" lvl="0" indent="0" algn="l" rtl="0" hangingPunct="0">
              <a:lnSpc>
                <a:spcPct val="100000"/>
              </a:lnSpc>
              <a:spcBef>
                <a:spcPts val="1191"/>
              </a:spcBef>
              <a:spcAft>
                <a:spcPts val="992"/>
              </a:spcAft>
              <a:buNone/>
              <a:tabLst/>
              <a:defRPr sz="1000"/>
            </a:pPr>
            <a:r>
              <a:rPr lang="el-GR" sz="1600" b="0" i="0" u="none" strike="noStrike" kern="1200" cap="none">
                <a:ln>
                  <a:noFill/>
                </a:ln>
                <a:latin typeface="Arial" pitchFamily="34"/>
                <a:ea typeface="Microsoft YaHei" pitchFamily="2"/>
                <a:cs typeface="Arial" pitchFamily="2"/>
              </a:rPr>
              <a:t>Τα αποτελέσματα της κλόνησης είναι:</a:t>
            </a:r>
          </a:p>
          <a:p>
            <a:pPr marL="0" marR="0" lvl="0" indent="0" algn="l" rtl="0" hangingPunct="0">
              <a:lnSpc>
                <a:spcPct val="100000"/>
              </a:lnSpc>
              <a:spcBef>
                <a:spcPts val="1191"/>
              </a:spcBef>
              <a:spcAft>
                <a:spcPts val="992"/>
              </a:spcAft>
              <a:buSzPct val="45000"/>
              <a:buFont typeface="OpenSymbol"/>
              <a:buChar char="➔"/>
              <a:tabLst/>
              <a:defRPr sz="1000"/>
            </a:pPr>
            <a:r>
              <a:rPr lang="el-GR" sz="1600" b="0" i="0" u="none" strike="noStrike" kern="1200" cap="none">
                <a:ln>
                  <a:noFill/>
                </a:ln>
                <a:latin typeface="Arial" pitchFamily="34"/>
                <a:ea typeface="Microsoft YaHei" pitchFamily="2"/>
                <a:cs typeface="Arial" pitchFamily="2"/>
              </a:rPr>
              <a:t>Η περιοδική αυξομείωση της μέσης τιμής λόξωσης της εκλειπτικής μέχρι 9,65΄΄ .</a:t>
            </a:r>
          </a:p>
          <a:p>
            <a:pPr marL="0" marR="0" lvl="0" indent="0" algn="l" rtl="0" hangingPunct="0">
              <a:lnSpc>
                <a:spcPct val="100000"/>
              </a:lnSpc>
              <a:spcBef>
                <a:spcPts val="1191"/>
              </a:spcBef>
              <a:spcAft>
                <a:spcPts val="992"/>
              </a:spcAft>
              <a:buSzPct val="45000"/>
              <a:buFont typeface="OpenSymbol"/>
              <a:buChar char="➔"/>
              <a:tabLst/>
              <a:defRPr sz="1000"/>
            </a:pPr>
            <a:r>
              <a:rPr lang="el-GR" sz="1600" b="0" i="0" u="none" strike="noStrike" kern="1200" cap="none">
                <a:ln>
                  <a:noFill/>
                </a:ln>
                <a:latin typeface="Arial" pitchFamily="34"/>
                <a:ea typeface="Microsoft YaHei" pitchFamily="2"/>
                <a:cs typeface="Arial" pitchFamily="2"/>
              </a:rPr>
              <a:t>Η περιοδική κύμανση του εαρινού ισημερινού σημείου κι απ' τις δυο μεριές της μέσης θέσης που θα είχε, λόγω της μετάπτωσης και συνεπώς η μεταβολή της ταχύτητας στην ανάδρομη κίνησή του πάνω στην εκλειπτική.</a:t>
            </a:r>
          </a:p>
          <a:p>
            <a:pPr marL="0" marR="0" lvl="0" indent="0" algn="l" rtl="0" hangingPunct="0">
              <a:lnSpc>
                <a:spcPct val="100000"/>
              </a:lnSpc>
              <a:spcBef>
                <a:spcPts val="1191"/>
              </a:spcBef>
              <a:spcAft>
                <a:spcPts val="992"/>
              </a:spcAft>
              <a:buSzPct val="45000"/>
              <a:buFont typeface="OpenSymbol"/>
              <a:buChar char="➔"/>
              <a:tabLst/>
              <a:defRPr sz="1000"/>
            </a:pPr>
            <a:r>
              <a:rPr lang="el-GR" sz="1600" b="0" i="0" u="none" strike="noStrike" kern="1200" cap="none">
                <a:ln>
                  <a:noFill/>
                </a:ln>
                <a:latin typeface="Arial" pitchFamily="34"/>
                <a:ea typeface="Microsoft YaHei" pitchFamily="2"/>
                <a:cs typeface="Arial" pitchFamily="2"/>
              </a:rPr>
              <a:t>Η μεταβολή των συντεταγμένων των αστεριών (απόκλισης, ορθής αναφοράς και μήκους, όχι όμως και του πλάτους). Εάν στους υπολογισμούς των συντεταγμένων λάβουμε υπόψη και την κλόνηση, τότε οι συντεταγμένες των αστεριών λέγονται αληθείς.</a:t>
            </a:r>
          </a:p>
          <a:p>
            <a:pPr marL="0" marR="0" lvl="0" indent="0" algn="l" rtl="0" hangingPunct="0">
              <a:lnSpc>
                <a:spcPct val="100000"/>
              </a:lnSpc>
              <a:spcBef>
                <a:spcPts val="1191"/>
              </a:spcBef>
              <a:spcAft>
                <a:spcPts val="992"/>
              </a:spcAft>
              <a:buNone/>
              <a:tabLst/>
              <a:defRPr sz="1000"/>
            </a:pPr>
            <a:endParaRPr lang="el-GR" sz="1000" b="0" i="0" u="none" strike="noStrike" kern="1200" cap="none">
              <a:ln>
                <a:noFill/>
              </a:ln>
              <a:latin typeface="Liberation Sans" pitchFamily="18"/>
              <a:ea typeface="Microsoft YaHei" pitchFamily="2"/>
              <a:cs typeface="Arial" pitchFamily="2"/>
            </a:endParaRPr>
          </a:p>
        </p:txBody>
      </p:sp>
      <p:pic>
        <p:nvPicPr>
          <p:cNvPr id="3" name="">
            <a:extLst>
              <a:ext uri="{FF2B5EF4-FFF2-40B4-BE49-F238E27FC236}">
                <a16:creationId xmlns:a16="http://schemas.microsoft.com/office/drawing/2014/main" id="{F645EE9A-868D-1B7B-D571-0676A4365E4F}"/>
              </a:ext>
            </a:extLst>
          </p:cNvPr>
          <p:cNvPicPr>
            <a:picLocks noChangeAspect="1"/>
          </p:cNvPicPr>
          <p:nvPr/>
        </p:nvPicPr>
        <p:blipFill>
          <a:blip r:embed="rId3">
            <a:lum/>
            <a:alphaModFix/>
          </a:blip>
          <a:srcRect/>
          <a:stretch>
            <a:fillRect/>
          </a:stretch>
        </p:blipFill>
        <p:spPr>
          <a:xfrm>
            <a:off x="5724720" y="900000"/>
            <a:ext cx="3635279" cy="36352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3D8C-AF62-B3D9-D2A6-64614FDE4E58}"/>
              </a:ext>
            </a:extLst>
          </p:cNvPr>
          <p:cNvSpPr txBox="1">
            <a:spLocks noGrp="1"/>
          </p:cNvSpPr>
          <p:nvPr>
            <p:ph type="title" idx="4294967295"/>
          </p:nvPr>
        </p:nvSpPr>
        <p:spPr/>
        <p:txBody>
          <a:bodyPr vert="horz"/>
          <a:lstStyle/>
          <a:p>
            <a:pPr lvl="0"/>
            <a:r>
              <a:rPr lang="el-GR" sz="2100" b="1">
                <a:latin typeface="Arial" pitchFamily="34"/>
              </a:rPr>
              <a:t>ΛΟΞΩΣΗ ΕΚΛΕΙΠΤΙΚΗΣ</a:t>
            </a:r>
          </a:p>
        </p:txBody>
      </p:sp>
      <p:sp>
        <p:nvSpPr>
          <p:cNvPr id="3" name="Text Placeholder 2">
            <a:extLst>
              <a:ext uri="{FF2B5EF4-FFF2-40B4-BE49-F238E27FC236}">
                <a16:creationId xmlns:a16="http://schemas.microsoft.com/office/drawing/2014/main" id="{A658E495-594D-80BB-0BB5-7FB274C5F6CD}"/>
              </a:ext>
            </a:extLst>
          </p:cNvPr>
          <p:cNvSpPr txBox="1">
            <a:spLocks noGrp="1"/>
          </p:cNvSpPr>
          <p:nvPr>
            <p:ph type="body" idx="4294967295"/>
          </p:nvPr>
        </p:nvSpPr>
        <p:spPr>
          <a:xfrm>
            <a:off x="613080" y="1800000"/>
            <a:ext cx="4426920" cy="2453400"/>
          </a:xfrm>
        </p:spPr>
        <p:txBody>
          <a:bodyPr vert="horz"/>
          <a:lstStyle/>
          <a:p>
            <a:pPr lvl="0" algn="l">
              <a:spcBef>
                <a:spcPts val="1191"/>
              </a:spcBef>
              <a:spcAft>
                <a:spcPts val="992"/>
              </a:spcAft>
            </a:pPr>
            <a:r>
              <a:rPr lang="el-GR" sz="2000"/>
              <a:t>Η γωνία που σχηματίζει το επίπεδο της εκλειπτικής με το επίπεδο του ουράνιου ισημερινού ονομάζεται </a:t>
            </a:r>
            <a:r>
              <a:rPr lang="el-GR" sz="2000" b="1"/>
              <a:t>γωνία λόξωσης</a:t>
            </a:r>
            <a:r>
              <a:rPr lang="el-GR" sz="2000"/>
              <a:t>, είναι ίση με </a:t>
            </a:r>
            <a:r>
              <a:rPr lang="el-GR" sz="2000" b="1"/>
              <a:t>23° 27΄</a:t>
            </a:r>
            <a:r>
              <a:rPr lang="el-GR" sz="2000"/>
              <a:t>.</a:t>
            </a:r>
          </a:p>
          <a:p>
            <a:pPr lvl="0" algn="l">
              <a:spcBef>
                <a:spcPts val="1191"/>
              </a:spcBef>
              <a:spcAft>
                <a:spcPts val="992"/>
              </a:spcAft>
            </a:pPr>
            <a:r>
              <a:rPr lang="el-GR" sz="2000"/>
              <a:t>Οι τέσσερις(4) εποχές του έτους οφείλονται στην λόξωση.</a:t>
            </a:r>
          </a:p>
        </p:txBody>
      </p:sp>
      <p:pic>
        <p:nvPicPr>
          <p:cNvPr id="4" name="">
            <a:extLst>
              <a:ext uri="{FF2B5EF4-FFF2-40B4-BE49-F238E27FC236}">
                <a16:creationId xmlns:a16="http://schemas.microsoft.com/office/drawing/2014/main" id="{A25C66FC-0A47-8F24-44E3-874AB9EEDB0F}"/>
              </a:ext>
            </a:extLst>
          </p:cNvPr>
          <p:cNvPicPr>
            <a:picLocks noChangeAspect="1"/>
          </p:cNvPicPr>
          <p:nvPr/>
        </p:nvPicPr>
        <p:blipFill>
          <a:blip r:embed="rId3">
            <a:lum/>
            <a:alphaModFix/>
          </a:blip>
          <a:srcRect/>
          <a:stretch>
            <a:fillRect/>
          </a:stretch>
        </p:blipFill>
        <p:spPr>
          <a:xfrm>
            <a:off x="5760000" y="1268640"/>
            <a:ext cx="3714480" cy="30513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DA38-9B7C-C53A-84E3-EB7921716F17}"/>
              </a:ext>
            </a:extLst>
          </p:cNvPr>
          <p:cNvSpPr txBox="1">
            <a:spLocks noGrp="1"/>
          </p:cNvSpPr>
          <p:nvPr>
            <p:ph type="title" idx="4294967295"/>
          </p:nvPr>
        </p:nvSpPr>
        <p:spPr/>
        <p:txBody>
          <a:bodyPr vert="horz"/>
          <a:lstStyle/>
          <a:p>
            <a:pPr lvl="0">
              <a:spcBef>
                <a:spcPts val="1191"/>
              </a:spcBef>
              <a:spcAft>
                <a:spcPts val="992"/>
              </a:spcAft>
            </a:pPr>
            <a:r>
              <a:rPr lang="el-GR" sz="2000" b="1">
                <a:latin typeface="Arial" pitchFamily="34"/>
              </a:rPr>
              <a:t>ΔΙΑΤΑΡΑΧΕΣ ΤΗΣ ΔΙΕΥΘΥΝΣΗΣ ΤΟΥ ΑΞΟΝΑ ΠΕΡΙΣΤΡΟΦΗΣ ΤΗΣ ΓΗΣ</a:t>
            </a:r>
          </a:p>
        </p:txBody>
      </p:sp>
      <p:sp>
        <p:nvSpPr>
          <p:cNvPr id="3" name="Text Placeholder 2">
            <a:extLst>
              <a:ext uri="{FF2B5EF4-FFF2-40B4-BE49-F238E27FC236}">
                <a16:creationId xmlns:a16="http://schemas.microsoft.com/office/drawing/2014/main" id="{C91D475D-1958-09C4-82FB-515FEB0AD667}"/>
              </a:ext>
            </a:extLst>
          </p:cNvPr>
          <p:cNvSpPr txBox="1">
            <a:spLocks noGrp="1"/>
          </p:cNvSpPr>
          <p:nvPr>
            <p:ph type="body" idx="4294967295"/>
          </p:nvPr>
        </p:nvSpPr>
        <p:spPr/>
        <p:txBody>
          <a:bodyPr vert="horz"/>
          <a:lstStyle/>
          <a:p>
            <a:pPr lvl="0">
              <a:spcBef>
                <a:spcPts val="1191"/>
              </a:spcBef>
              <a:spcAft>
                <a:spcPts val="992"/>
              </a:spcAft>
            </a:pPr>
            <a:r>
              <a:rPr lang="el-GR" sz="2000">
                <a:latin typeface="Arial" pitchFamily="34"/>
              </a:rPr>
              <a:t>Οι διαταραχές της διεύθυνσης του άξονα περιστροφής της Γης, είναι η μετάπτωση (precession) και η κλόνηση (nutation).</a:t>
            </a:r>
          </a:p>
          <a:p>
            <a:pPr lvl="0">
              <a:spcBef>
                <a:spcPts val="1191"/>
              </a:spcBef>
              <a:spcAft>
                <a:spcPts val="992"/>
              </a:spcAft>
            </a:pPr>
            <a:r>
              <a:rPr lang="el-GR" sz="2000">
                <a:latin typeface="Arial" pitchFamily="34"/>
              </a:rPr>
              <a:t>Η γνώση των φαινομένων αυτών είναι θεμελιώδους σημασίας γιατί ο άξονας περιστροφής της Γης αποτελεί την βασική διεύθυνση του ουρανογραφικού και του αστρονομικού συστήματος.</a:t>
            </a:r>
          </a:p>
          <a:p>
            <a:pPr lvl="0">
              <a:spcBef>
                <a:spcPts val="1191"/>
              </a:spcBef>
              <a:spcAft>
                <a:spcPts val="992"/>
              </a:spcAft>
            </a:pPr>
            <a:r>
              <a:rPr lang="el-GR" sz="2000">
                <a:latin typeface="Arial" pitchFamily="34"/>
              </a:rPr>
              <a:t>Το φαινόμενο της  μετάπτωσης και η κλόνησης του άξονα περιστροφής της Γης,εμφανίζεται ως το αποτέλεσμα ροπής που ενεργεί κάθετα προς την αρχική στροφορμή ενός σώματος.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65EE6-59ED-E3D3-3585-EAF5B12A9B9D}"/>
              </a:ext>
            </a:extLst>
          </p:cNvPr>
          <p:cNvSpPr txBox="1">
            <a:spLocks noGrp="1"/>
          </p:cNvSpPr>
          <p:nvPr>
            <p:ph type="body" idx="4294967295"/>
          </p:nvPr>
        </p:nvSpPr>
        <p:spPr>
          <a:xfrm>
            <a:off x="503999" y="900000"/>
            <a:ext cx="4426920" cy="3780000"/>
          </a:xfrm>
        </p:spPr>
        <p:txBody>
          <a:bodyPr vert="horz"/>
          <a:lstStyle/>
          <a:p>
            <a:pPr lvl="0" algn="l">
              <a:spcBef>
                <a:spcPts val="1191"/>
              </a:spcBef>
              <a:spcAft>
                <a:spcPts val="992"/>
              </a:spcAft>
            </a:pPr>
            <a:r>
              <a:rPr lang="el-GR" sz="2000">
                <a:latin typeface="Arial" pitchFamily="34"/>
              </a:rPr>
              <a:t>Παράδειγμα του φαινομένου της </a:t>
            </a:r>
            <a:r>
              <a:rPr lang="el-GR" sz="2000" b="1">
                <a:latin typeface="Arial" pitchFamily="34"/>
              </a:rPr>
              <a:t>μετάπτωσης</a:t>
            </a:r>
            <a:r>
              <a:rPr lang="el-GR" sz="2000">
                <a:latin typeface="Arial" pitchFamily="34"/>
              </a:rPr>
              <a:t> έχουμε σε μια σβούρα που περιστρέφεται γύρω από τον άξονα συμμετρίας της, όταν αυτός σχηματίζει γωνία φ με την κατακόρυφη διεύθυνση (άξονας ζ).</a:t>
            </a:r>
          </a:p>
          <a:p>
            <a:pPr lvl="0" algn="l">
              <a:spcBef>
                <a:spcPts val="1191"/>
              </a:spcBef>
              <a:spcAft>
                <a:spcPts val="992"/>
              </a:spcAft>
            </a:pPr>
            <a:r>
              <a:rPr lang="el-GR" sz="2000">
                <a:latin typeface="Arial" pitchFamily="34"/>
              </a:rPr>
              <a:t>Τότε, η ροπή Μ του ζεύγους δυνάμεων «βάρος σβούρας (mg) – αντίδραση επιπέδου (Ν)», κάθετα στην αρχική στροφορμή L, προκαλεί περιστροφή γύρω από τον άξονα ζ με γωνιακή ταχύτητα Ω.</a:t>
            </a:r>
          </a:p>
        </p:txBody>
      </p:sp>
      <p:pic>
        <p:nvPicPr>
          <p:cNvPr id="3" name="">
            <a:extLst>
              <a:ext uri="{FF2B5EF4-FFF2-40B4-BE49-F238E27FC236}">
                <a16:creationId xmlns:a16="http://schemas.microsoft.com/office/drawing/2014/main" id="{2281A7CC-2C12-A0F2-265B-D6F4A6762AED}"/>
              </a:ext>
            </a:extLst>
          </p:cNvPr>
          <p:cNvPicPr>
            <a:picLocks noChangeAspect="1"/>
          </p:cNvPicPr>
          <p:nvPr/>
        </p:nvPicPr>
        <p:blipFill>
          <a:blip r:embed="rId3">
            <a:lum/>
            <a:alphaModFix/>
          </a:blip>
          <a:srcRect/>
          <a:stretch>
            <a:fillRect/>
          </a:stretch>
        </p:blipFill>
        <p:spPr>
          <a:xfrm>
            <a:off x="5040000" y="720000"/>
            <a:ext cx="4917960" cy="414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C93201-5165-2BCD-7370-D8BED16F2710}"/>
              </a:ext>
            </a:extLst>
          </p:cNvPr>
          <p:cNvSpPr txBox="1">
            <a:spLocks noGrp="1"/>
          </p:cNvSpPr>
          <p:nvPr>
            <p:ph type="body" idx="4294967295"/>
          </p:nvPr>
        </p:nvSpPr>
        <p:spPr>
          <a:xfrm>
            <a:off x="503999" y="1326600"/>
            <a:ext cx="4426920" cy="3288239"/>
          </a:xfrm>
        </p:spPr>
        <p:txBody>
          <a:bodyPr vert="horz"/>
          <a:lstStyle/>
          <a:p>
            <a:pPr lvl="0" algn="l">
              <a:spcBef>
                <a:spcPts val="1191"/>
              </a:spcBef>
              <a:spcAft>
                <a:spcPts val="992"/>
              </a:spcAft>
            </a:pPr>
            <a:r>
              <a:rPr lang="el-GR" sz="2000">
                <a:latin typeface="Arial" pitchFamily="34"/>
              </a:rPr>
              <a:t>Η γωνία φ δεν μένει σταθερή κατά τη διάρκεια της μετάπτωσης αλλά μεταβάλλεται ανάμεσα σε δυο ακραίες τιμές. Η άκρη του διανύσματος L ταλαντώνεται ανάμεσα σε δύο κύκλους κάθετους στον άξονα ζ.</a:t>
            </a:r>
          </a:p>
          <a:p>
            <a:pPr lvl="0" algn="l">
              <a:spcBef>
                <a:spcPts val="1191"/>
              </a:spcBef>
              <a:spcAft>
                <a:spcPts val="992"/>
              </a:spcAft>
            </a:pPr>
            <a:r>
              <a:rPr lang="el-GR" sz="2000">
                <a:latin typeface="Arial" pitchFamily="34"/>
              </a:rPr>
              <a:t> Αυτή η ταλάντωση του άξονα είναι η </a:t>
            </a:r>
            <a:r>
              <a:rPr lang="el-GR" sz="2000" b="1">
                <a:latin typeface="Arial" pitchFamily="34"/>
              </a:rPr>
              <a:t>κλόνηση.</a:t>
            </a:r>
          </a:p>
          <a:p>
            <a:pPr lvl="0" algn="l">
              <a:spcBef>
                <a:spcPts val="1191"/>
              </a:spcBef>
              <a:spcAft>
                <a:spcPts val="992"/>
              </a:spcAft>
            </a:pPr>
            <a:endParaRPr lang="el-GR" sz="2000">
              <a:latin typeface="Arial" pitchFamily="34"/>
            </a:endParaRPr>
          </a:p>
        </p:txBody>
      </p:sp>
      <p:pic>
        <p:nvPicPr>
          <p:cNvPr id="3" name="">
            <a:extLst>
              <a:ext uri="{FF2B5EF4-FFF2-40B4-BE49-F238E27FC236}">
                <a16:creationId xmlns:a16="http://schemas.microsoft.com/office/drawing/2014/main" id="{BB6C23E9-B609-7F18-B274-E097988978ED}"/>
              </a:ext>
            </a:extLst>
          </p:cNvPr>
          <p:cNvPicPr>
            <a:picLocks noGrp="1" noChangeAspect="1"/>
          </p:cNvPicPr>
          <p:nvPr>
            <p:ph type="pic" idx="4294967295"/>
          </p:nvPr>
        </p:nvPicPr>
        <p:blipFill>
          <a:blip r:embed="rId3">
            <a:lum/>
            <a:alphaModFix/>
          </a:blip>
          <a:srcRect/>
          <a:stretch>
            <a:fillRect/>
          </a:stretch>
        </p:blipFill>
        <p:spPr>
          <a:xfrm>
            <a:off x="5605560" y="1326600"/>
            <a:ext cx="3520440" cy="328823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AF5AF6-7E23-F29A-9880-FCFF3588DA2F}"/>
              </a:ext>
            </a:extLst>
          </p:cNvPr>
          <p:cNvSpPr txBox="1">
            <a:spLocks noGrp="1"/>
          </p:cNvSpPr>
          <p:nvPr>
            <p:ph type="body" idx="4294967295"/>
          </p:nvPr>
        </p:nvSpPr>
        <p:spPr>
          <a:xfrm>
            <a:off x="503999" y="900000"/>
            <a:ext cx="5256000" cy="3714840"/>
          </a:xfrm>
        </p:spPr>
        <p:txBody>
          <a:bodyPr vert="horz"/>
          <a:lstStyle/>
          <a:p>
            <a:pPr lvl="0"/>
            <a:r>
              <a:rPr lang="el-GR" sz="2000"/>
              <a:t> Η μετάπτωση και η κλόνηση οφείλονται σε συνδυασμό ελκτικών δυνάμεων από τον Ήλιο και τη Σελήνη, οι οποίες προκαλούν ροπές κάθετες στην στροφορμή της Γης.</a:t>
            </a:r>
          </a:p>
          <a:p>
            <a:pPr lvl="0"/>
            <a:r>
              <a:rPr lang="el-GR" sz="2000"/>
              <a:t> Στην περίπτωση της γήινης κλόνησης όμως η γωνία λόξωσης της εκλειπτική δεν μεταβάλλεται ανάμεσα σε δυο σταθερές τιμές αλλά περισσότερο περίπλοκα, λόγω του συνδυασμού δυνάμεων που ασκούνται, λόγω του σχήματος της Γης που δεν είναι απόλυτα συμμετρικό, λόγω της εσωτερικής δομής της Γης και λόγω της ύπαρξης του ρευστού πυρήνα.</a:t>
            </a:r>
          </a:p>
          <a:p>
            <a:pPr lvl="0"/>
            <a:r>
              <a:rPr lang="el-GR" sz="2000"/>
              <a:t> Το πεπλατυσμένο σχήμα της Γης και η κλίση του άξονα περιστροφής της ως προς το επίπεδο της εκλειπτικής δημιουργούν τις συνθήκες ώστε οι ελκτικές δυνάμεις του Ήλιου και της Σελήνης να προκαλούν την εμφάνιση μιας ροπής στη Γη που τείνει να στρέψει τον άξονά της ώστε να γίνει κάθετος στο επίπεδο της τροχιάς.</a:t>
            </a:r>
          </a:p>
        </p:txBody>
      </p:sp>
      <p:pic>
        <p:nvPicPr>
          <p:cNvPr id="3" name="">
            <a:extLst>
              <a:ext uri="{FF2B5EF4-FFF2-40B4-BE49-F238E27FC236}">
                <a16:creationId xmlns:a16="http://schemas.microsoft.com/office/drawing/2014/main" id="{F450D659-5BF8-15CB-E722-32CB2DE5F819}"/>
              </a:ext>
            </a:extLst>
          </p:cNvPr>
          <p:cNvPicPr>
            <a:picLocks noChangeAspect="1"/>
          </p:cNvPicPr>
          <p:nvPr/>
        </p:nvPicPr>
        <p:blipFill>
          <a:blip r:embed="rId3">
            <a:lum/>
            <a:alphaModFix/>
          </a:blip>
          <a:srcRect/>
          <a:stretch>
            <a:fillRect/>
          </a:stretch>
        </p:blipFill>
        <p:spPr>
          <a:xfrm>
            <a:off x="5806440" y="900000"/>
            <a:ext cx="4093560" cy="342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8465-6CBC-0D9C-386A-1C617E1EC832}"/>
              </a:ext>
            </a:extLst>
          </p:cNvPr>
          <p:cNvSpPr txBox="1">
            <a:spLocks noGrp="1"/>
          </p:cNvSpPr>
          <p:nvPr>
            <p:ph type="title" idx="4294967295"/>
          </p:nvPr>
        </p:nvSpPr>
        <p:spPr/>
        <p:txBody>
          <a:bodyPr vert="horz"/>
          <a:lstStyle/>
          <a:p>
            <a:pPr lvl="0"/>
            <a:r>
              <a:rPr lang="el-GR" sz="2000" b="1">
                <a:latin typeface="Arial" pitchFamily="34"/>
              </a:rPr>
              <a:t> Ο ΡΟΛΟΣ ΤΩΝ ΦΑΙΝΟΜΕΝΩΝ ΣΤΟ ΚΛΙΜΑ ΤΗΣ ΓΗΣ</a:t>
            </a:r>
          </a:p>
        </p:txBody>
      </p:sp>
      <p:sp>
        <p:nvSpPr>
          <p:cNvPr id="3" name="Text Placeholder 2">
            <a:extLst>
              <a:ext uri="{FF2B5EF4-FFF2-40B4-BE49-F238E27FC236}">
                <a16:creationId xmlns:a16="http://schemas.microsoft.com/office/drawing/2014/main" id="{10966C53-5A6E-0CEC-0CFF-4EDF814B021D}"/>
              </a:ext>
            </a:extLst>
          </p:cNvPr>
          <p:cNvSpPr txBox="1">
            <a:spLocks noGrp="1"/>
          </p:cNvSpPr>
          <p:nvPr>
            <p:ph type="body" idx="4294967295"/>
          </p:nvPr>
        </p:nvSpPr>
        <p:spPr>
          <a:xfrm>
            <a:off x="503999" y="1172520"/>
            <a:ext cx="5256000" cy="3327479"/>
          </a:xfrm>
        </p:spPr>
        <p:txBody>
          <a:bodyPr vert="horz"/>
          <a:lstStyle/>
          <a:p>
            <a:pPr lvl="0">
              <a:spcBef>
                <a:spcPts val="1191"/>
              </a:spcBef>
              <a:spcAft>
                <a:spcPts val="992"/>
              </a:spcAft>
            </a:pPr>
            <a:endParaRPr lang="el-GR" sz="1000"/>
          </a:p>
          <a:p>
            <a:pPr lvl="0" algn="l">
              <a:spcBef>
                <a:spcPts val="1191"/>
              </a:spcBef>
              <a:spcAft>
                <a:spcPts val="992"/>
              </a:spcAft>
            </a:pPr>
            <a:r>
              <a:rPr lang="el-GR" sz="2000">
                <a:latin typeface="Arial" pitchFamily="34"/>
              </a:rPr>
              <a:t>Αν και οι κύκλοι του Milankovitch δεν έχουν καμία σχέση με την </a:t>
            </a:r>
            <a:r>
              <a:rPr lang="el-GR" sz="2000" u="sng">
                <a:latin typeface="Arial" pitchFamily="34"/>
              </a:rPr>
              <a:t>τρέχουσα κλιματική αλλαγή</a:t>
            </a:r>
            <a:r>
              <a:rPr lang="el-GR" sz="2000">
                <a:latin typeface="Arial" pitchFamily="34"/>
              </a:rPr>
              <a:t> , πιστεύεται ότι συμβάλλανε στο κλίμα της Γης για εκατομμύρια χρόνια, κάνοντας τον πλανήτη να ταλαντεύεται περιοδικά μεταξύ δεκάδων έως εκατοντάδων χιλιάδων ετών μακράς περιόδους παγετώνων και θερμότερων περιόδων που ονομάζονται </a:t>
            </a:r>
            <a:r>
              <a:rPr lang="el-GR" sz="2000" u="sng">
                <a:latin typeface="Arial" pitchFamily="34"/>
              </a:rPr>
              <a:t>μεσοπαγετώνες</a:t>
            </a:r>
            <a:r>
              <a:rPr lang="el-GR" sz="2000">
                <a:latin typeface="Arial" pitchFamily="34"/>
              </a:rPr>
              <a:t> όπως αυτή που ζούμε.</a:t>
            </a:r>
          </a:p>
          <a:p>
            <a:pPr lvl="0" algn="l">
              <a:spcBef>
                <a:spcPts val="1191"/>
              </a:spcBef>
              <a:spcAft>
                <a:spcPts val="992"/>
              </a:spcAft>
            </a:pPr>
            <a:endParaRPr lang="el-GR" sz="2000">
              <a:latin typeface="Arial" pitchFamily="34"/>
            </a:endParaRPr>
          </a:p>
        </p:txBody>
      </p:sp>
      <p:pic>
        <p:nvPicPr>
          <p:cNvPr id="4" name="">
            <a:extLst>
              <a:ext uri="{FF2B5EF4-FFF2-40B4-BE49-F238E27FC236}">
                <a16:creationId xmlns:a16="http://schemas.microsoft.com/office/drawing/2014/main" id="{2405DFC6-9A20-48D9-51D5-146F83FAD6B3}"/>
              </a:ext>
            </a:extLst>
          </p:cNvPr>
          <p:cNvPicPr>
            <a:picLocks noChangeAspect="1"/>
          </p:cNvPicPr>
          <p:nvPr/>
        </p:nvPicPr>
        <p:blipFill>
          <a:blip r:embed="rId3">
            <a:lum/>
            <a:alphaModFix/>
          </a:blip>
          <a:srcRect/>
          <a:stretch>
            <a:fillRect/>
          </a:stretch>
        </p:blipFill>
        <p:spPr>
          <a:xfrm>
            <a:off x="6335640" y="1172520"/>
            <a:ext cx="3384360" cy="30603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DCD1-5203-8791-EFC0-C25B1FDC70C7}"/>
              </a:ext>
            </a:extLst>
          </p:cNvPr>
          <p:cNvSpPr txBox="1">
            <a:spLocks noGrp="1"/>
          </p:cNvSpPr>
          <p:nvPr>
            <p:ph type="title" idx="4294967295"/>
          </p:nvPr>
        </p:nvSpPr>
        <p:spPr/>
        <p:txBody>
          <a:bodyPr vert="horz"/>
          <a:lstStyle/>
          <a:p>
            <a:pPr lvl="0"/>
            <a:r>
              <a:rPr lang="el-GR" sz="2200">
                <a:latin typeface="Arial" pitchFamily="34"/>
              </a:rPr>
              <a:t>ΣΧΕΤΙΚΑ ΒΙΝΤΕΟ</a:t>
            </a:r>
          </a:p>
        </p:txBody>
      </p:sp>
      <p:sp>
        <p:nvSpPr>
          <p:cNvPr id="3" name="Text Placeholder 2">
            <a:extLst>
              <a:ext uri="{FF2B5EF4-FFF2-40B4-BE49-F238E27FC236}">
                <a16:creationId xmlns:a16="http://schemas.microsoft.com/office/drawing/2014/main" id="{6585DAB9-9A98-EA1E-3FB3-70D37A79E4CF}"/>
              </a:ext>
            </a:extLst>
          </p:cNvPr>
          <p:cNvSpPr txBox="1">
            <a:spLocks noGrp="1"/>
          </p:cNvSpPr>
          <p:nvPr>
            <p:ph type="body" idx="4294967295"/>
          </p:nvPr>
        </p:nvSpPr>
        <p:spPr>
          <a:xfrm>
            <a:off x="503999" y="1326600"/>
            <a:ext cx="9071640" cy="3729079"/>
          </a:xfrm>
        </p:spPr>
        <p:txBody>
          <a:bodyPr vert="horz">
            <a:normAutofit lnSpcReduction="10000"/>
          </a:bodyPr>
          <a:lstStyle/>
          <a:p>
            <a:pPr lvl="0">
              <a:buSzPct val="45000"/>
              <a:buFont typeface="OpenSymbol"/>
              <a:buChar char="●"/>
            </a:pPr>
            <a:r>
              <a:rPr lang="el-GR" sz="1400" dirty="0">
                <a:hlinkClick r:id="rId3"/>
              </a:rPr>
              <a:t>https://www.youtube.com/watch?v=_tkZZVB3_VQ&amp;pp=ygUQYXhpYWwgcHJlY2Vzc2lvbg%3D%3D</a:t>
            </a:r>
            <a:endParaRPr lang="en-US" sz="1400" dirty="0">
              <a:hlinkClick r:id="rId3"/>
            </a:endParaRPr>
          </a:p>
          <a:p>
            <a:pPr lvl="0">
              <a:buSzPct val="45000"/>
              <a:buFont typeface="OpenSymbol"/>
              <a:buChar char="●"/>
            </a:pPr>
            <a:endParaRPr lang="el-GR" sz="1400" dirty="0">
              <a:hlinkClick r:id="rId3"/>
            </a:endParaRPr>
          </a:p>
          <a:p>
            <a:pPr lvl="0">
              <a:buSzPct val="45000"/>
              <a:buFont typeface="OpenSymbol"/>
              <a:buChar char="●"/>
            </a:pPr>
            <a:r>
              <a:rPr lang="el-GR" sz="1400" dirty="0">
                <a:hlinkClick r:id="rId4"/>
              </a:rPr>
              <a:t>https://i.ytimg.com/vi/RNWAiLY2UoQ/hq720.jpg?sqp=-oaymwEdCJUDENAFSFXyq4qpAw8IARUAAIhCcAHAAQbQAQE=&amp;rs=AOn4CLBa2T6nu8n5f0bcZ9jvjTe2LCyaHw</a:t>
            </a:r>
            <a:endParaRPr lang="en-US" sz="1400" dirty="0">
              <a:hlinkClick r:id="rId4"/>
            </a:endParaRPr>
          </a:p>
          <a:p>
            <a:pPr lvl="0">
              <a:buSzPct val="45000"/>
              <a:buFont typeface="OpenSymbol"/>
              <a:buChar char="●"/>
            </a:pPr>
            <a:endParaRPr lang="el-GR" sz="1400" dirty="0">
              <a:hlinkClick r:id="rId4"/>
            </a:endParaRPr>
          </a:p>
          <a:p>
            <a:pPr lvl="0">
              <a:buSzPct val="45000"/>
              <a:buFont typeface="OpenSymbol"/>
              <a:buChar char="●"/>
            </a:pPr>
            <a:r>
              <a:rPr lang="el-GR" sz="1400" dirty="0">
                <a:hlinkClick r:id="rId5"/>
              </a:rPr>
              <a:t>https://science.nasa.gov/resource/axial-precession-wobble/</a:t>
            </a:r>
            <a:endParaRPr lang="en-US" sz="1400" dirty="0">
              <a:hlinkClick r:id="rId5"/>
            </a:endParaRPr>
          </a:p>
          <a:p>
            <a:pPr lvl="0">
              <a:buSzPct val="45000"/>
              <a:buFont typeface="OpenSymbol"/>
              <a:buChar char="●"/>
            </a:pPr>
            <a:endParaRPr lang="el-GR" sz="1400" dirty="0">
              <a:hlinkClick r:id="rId5"/>
            </a:endParaRPr>
          </a:p>
          <a:p>
            <a:pPr lvl="0">
              <a:buSzPct val="45000"/>
              <a:buFont typeface="OpenSymbol"/>
              <a:buChar char="●"/>
            </a:pPr>
            <a:r>
              <a:rPr lang="el-GR" sz="1400" dirty="0">
                <a:hlinkClick r:id="rId6"/>
              </a:rPr>
              <a:t>https://science.nasa.gov/science-research/earth-science/why-milankovitch-orbital-cycles-cant-explain-earths-current-warming/</a:t>
            </a:r>
            <a:endParaRPr lang="en-US" sz="1400" dirty="0">
              <a:hlinkClick r:id="rId6"/>
            </a:endParaRPr>
          </a:p>
          <a:p>
            <a:pPr lvl="0">
              <a:buSzPct val="45000"/>
              <a:buFont typeface="OpenSymbol"/>
              <a:buChar char="●"/>
            </a:pPr>
            <a:endParaRPr lang="el-GR" sz="1400" dirty="0">
              <a:hlinkClick r:id="rId6"/>
            </a:endParaRPr>
          </a:p>
          <a:p>
            <a:pPr lvl="0">
              <a:buSzPct val="45000"/>
              <a:buFont typeface="OpenSymbol"/>
              <a:buChar char="●"/>
            </a:pPr>
            <a:r>
              <a:rPr lang="el-GR" sz="1400" dirty="0">
                <a:hlinkClick r:id="rId7"/>
              </a:rPr>
              <a:t>https://www.youtube.com/watch?v=6auDB3iKWM8&amp;pp=ygUQYXhpYWwgcHJlY2Vzc2lvbg%3D%3D</a:t>
            </a:r>
          </a:p>
          <a:p>
            <a:pPr lvl="0">
              <a:buSzPct val="45000"/>
              <a:buFont typeface="OpenSymbol"/>
              <a:buChar char="●"/>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FF079870-30C6-2C50-1EB3-6E6AD1F6A1BF}"/>
              </a:ext>
            </a:extLst>
          </p:cNvPr>
          <p:cNvPicPr>
            <a:picLocks noGrp="1" noChangeAspect="1"/>
          </p:cNvPicPr>
          <p:nvPr>
            <p:ph type="pic" idx="4294967295"/>
          </p:nvPr>
        </p:nvPicPr>
        <p:blipFill>
          <a:blip r:embed="rId3">
            <a:lum/>
            <a:alphaModFix/>
          </a:blip>
          <a:srcRect/>
          <a:stretch>
            <a:fillRect/>
          </a:stretch>
        </p:blipFill>
        <p:spPr>
          <a:xfrm>
            <a:off x="4500000" y="2340000"/>
            <a:ext cx="1260000" cy="1260000"/>
          </a:xfrm>
        </p:spPr>
      </p:pic>
      <p:sp>
        <p:nvSpPr>
          <p:cNvPr id="3" name="Title 2">
            <a:extLst>
              <a:ext uri="{FF2B5EF4-FFF2-40B4-BE49-F238E27FC236}">
                <a16:creationId xmlns:a16="http://schemas.microsoft.com/office/drawing/2014/main" id="{91BF399D-5CE6-CA17-7112-89E3517F271F}"/>
              </a:ext>
            </a:extLst>
          </p:cNvPr>
          <p:cNvSpPr txBox="1">
            <a:spLocks noGrp="1"/>
          </p:cNvSpPr>
          <p:nvPr>
            <p:ph type="title" idx="4294967295"/>
          </p:nvPr>
        </p:nvSpPr>
        <p:spPr>
          <a:xfrm>
            <a:off x="540000" y="1080000"/>
            <a:ext cx="9071640" cy="3271320"/>
          </a:xfrm>
        </p:spPr>
        <p:txBody>
          <a:bodyPr vert="horz"/>
          <a:lstStyle/>
          <a:p>
            <a:pPr lvl="0"/>
            <a:br>
              <a:rPr lang="el-GR" sz="2100"/>
            </a:br>
            <a:r>
              <a:rPr lang="el-GR" sz="2100"/>
              <a:t>ΣΠΟΥΔΑΣΤΡΙΕΣ: </a:t>
            </a:r>
            <a:br>
              <a:rPr lang="el-GR" sz="2100"/>
            </a:br>
            <a:r>
              <a:rPr lang="el-GR" sz="2100"/>
              <a:t>ΚΟΥΚΑΚΗ ΑΣΠΑΣΙΑ - ΚΡΗΤΙΚΟΥ ΜΑΡΙΑ </a:t>
            </a:r>
            <a:br>
              <a:rPr lang="el-GR" sz="2100"/>
            </a:br>
            <a:br>
              <a:rPr lang="el-GR" sz="2100"/>
            </a:br>
            <a:br>
              <a:rPr lang="el-GR" sz="2100"/>
            </a:br>
            <a:br>
              <a:rPr lang="el-GR" sz="2100"/>
            </a:br>
            <a:br>
              <a:rPr lang="el-GR" sz="2100"/>
            </a:br>
            <a:br>
              <a:rPr lang="el-GR" sz="2100"/>
            </a:br>
            <a:br>
              <a:rPr lang="el-GR" sz="2100"/>
            </a:br>
            <a:r>
              <a:rPr lang="el-GR" sz="2100"/>
              <a:t>ΑΚΑΔΗΜΙΑ ΕΜΠΟΡΙΚΟΥ ΝΑΥΤΙΚΟΥ ΚΡΗΤΗΣ</a:t>
            </a:r>
            <a:br>
              <a:rPr lang="el-GR" sz="2100"/>
            </a:br>
            <a:r>
              <a:rPr lang="el-GR" sz="2100"/>
              <a:t>ΧΑΝΙΑ 2024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F9E3-9B07-2A50-DD29-23408A529159}"/>
              </a:ext>
            </a:extLst>
          </p:cNvPr>
          <p:cNvSpPr txBox="1">
            <a:spLocks noGrp="1"/>
          </p:cNvSpPr>
          <p:nvPr>
            <p:ph type="title" idx="4294967295"/>
          </p:nvPr>
        </p:nvSpPr>
        <p:spPr/>
        <p:txBody>
          <a:bodyPr vert="horz">
            <a:spAutoFit/>
          </a:bodyPr>
          <a:lstStyle/>
          <a:p>
            <a:pPr lvl="0"/>
            <a:r>
              <a:rPr lang="el-GR" sz="2200" b="1">
                <a:latin typeface="Arial" pitchFamily="34"/>
              </a:rPr>
              <a:t>ΠΗΓΕΣ</a:t>
            </a:r>
          </a:p>
        </p:txBody>
      </p:sp>
      <p:sp>
        <p:nvSpPr>
          <p:cNvPr id="3" name="Text Placeholder 2">
            <a:extLst>
              <a:ext uri="{FF2B5EF4-FFF2-40B4-BE49-F238E27FC236}">
                <a16:creationId xmlns:a16="http://schemas.microsoft.com/office/drawing/2014/main" id="{0B69D925-27E6-49B8-230A-83837B4B11BE}"/>
              </a:ext>
            </a:extLst>
          </p:cNvPr>
          <p:cNvSpPr txBox="1">
            <a:spLocks noGrp="1"/>
          </p:cNvSpPr>
          <p:nvPr>
            <p:ph type="body" idx="4294967295"/>
          </p:nvPr>
        </p:nvSpPr>
        <p:spPr>
          <a:xfrm>
            <a:off x="148281" y="1079999"/>
            <a:ext cx="9751246" cy="4187509"/>
          </a:xfrm>
        </p:spPr>
        <p:txBody>
          <a:bodyPr vert="horz">
            <a:normAutofit fontScale="70000" lnSpcReduction="20000"/>
          </a:bodyPr>
          <a:lstStyle/>
          <a:p>
            <a:pPr lvl="0">
              <a:buSzPct val="45000"/>
              <a:buFont typeface="OpenSymbol"/>
              <a:buChar char="●"/>
            </a:pPr>
            <a:r>
              <a:rPr lang="el-GR" sz="1500" dirty="0">
                <a:hlinkClick r:id="rId3"/>
              </a:rPr>
              <a:t>https://science.nasa.gov/resource/axial-precession-wobble/</a:t>
            </a:r>
          </a:p>
          <a:p>
            <a:pPr lvl="0">
              <a:buSzPct val="45000"/>
              <a:buFont typeface="OpenSymbol"/>
              <a:buChar char="●"/>
            </a:pPr>
            <a:r>
              <a:rPr lang="el-GR" sz="1500" dirty="0">
                <a:hlinkClick r:id="rId4"/>
              </a:rPr>
              <a:t>https://science.nasa.gov/science-research/earth-science/milankovitch-orbital-cycles-and-their-role-in-earths-climate/</a:t>
            </a:r>
          </a:p>
          <a:p>
            <a:pPr lvl="0">
              <a:buSzPct val="45000"/>
              <a:buFont typeface="OpenSymbol"/>
              <a:buChar char="●"/>
            </a:pPr>
            <a:r>
              <a:rPr lang="el-GR" sz="1500" dirty="0">
                <a:hlinkClick r:id="rId5"/>
              </a:rPr>
              <a:t>https://science.nasa.gov/science-research/earth-science/why-milankovitch-orbital-cycles-cant-explain-earths-current-warming/</a:t>
            </a:r>
          </a:p>
          <a:p>
            <a:pPr lvl="0">
              <a:buSzPct val="45000"/>
              <a:buFont typeface="OpenSymbol"/>
              <a:buChar char="●"/>
            </a:pPr>
            <a:r>
              <a:rPr lang="el-GR" sz="1500" dirty="0">
                <a:hlinkClick r:id="rId6"/>
              </a:rPr>
              <a:t>https://www.space.com/milankovitch-cycles</a:t>
            </a:r>
          </a:p>
          <a:p>
            <a:pPr lvl="0">
              <a:buSzPct val="45000"/>
              <a:buFont typeface="OpenSymbol"/>
              <a:buChar char="●"/>
            </a:pPr>
            <a:r>
              <a:rPr lang="el-GR" sz="1500" dirty="0">
                <a:hlinkClick r:id="rId7"/>
              </a:rPr>
              <a:t>https://en.wikipedia.org/wiki/Cenomanian-Turonian_boundary_event#Milankovic_cycles</a:t>
            </a:r>
          </a:p>
          <a:p>
            <a:pPr lvl="0">
              <a:buSzPct val="45000"/>
              <a:buFont typeface="OpenSymbol"/>
              <a:buChar char="●"/>
            </a:pPr>
            <a:r>
              <a:rPr lang="el-GR" sz="1500" dirty="0">
                <a:hlinkClick r:id="rId8"/>
              </a:rPr>
              <a:t>https://www.astronomia.gr/wiki/index.php?title=%CE%9B%CF%8C%CE%BE%CF%89%CF%83%CE%B7_%CE%95%CE%BA%CE%BB%CE%B5%CE%B9%CF%80%CF%84%CE%B9%CE%BA%CE%AE%CF%82</a:t>
            </a:r>
          </a:p>
          <a:p>
            <a:pPr lvl="0">
              <a:buSzPct val="45000"/>
              <a:buFont typeface="OpenSymbol"/>
              <a:buChar char="●"/>
            </a:pPr>
            <a:r>
              <a:rPr lang="el-GR" sz="1500" dirty="0">
                <a:hlinkClick r:id="rId9"/>
              </a:rPr>
              <a:t>https://el.wikipedia.org/wiki/%CE%A0%CE%B5%CF%81%CE%B9%CF%83%CF%84%CF%81%CE%BF%CF%86%CE%AE_%CF%84%CE%B7%CF%82_%CE%93%CE%B7%CF%82</a:t>
            </a:r>
          </a:p>
          <a:p>
            <a:pPr lvl="0">
              <a:buSzPct val="45000"/>
              <a:buFont typeface="OpenSymbol"/>
              <a:buChar char="●"/>
            </a:pPr>
            <a:r>
              <a:rPr lang="el-GR" sz="1500" dirty="0">
                <a:hlinkClick r:id="rId10"/>
              </a:rPr>
              <a:t>https://www.slideserve.com/feryal/4953062</a:t>
            </a:r>
            <a:r>
              <a:rPr lang="el-GR" sz="1500" dirty="0"/>
              <a:t> </a:t>
            </a:r>
            <a:endParaRPr lang="en-US" sz="1500" dirty="0"/>
          </a:p>
          <a:p>
            <a:pPr lvl="0">
              <a:buSzPct val="45000"/>
              <a:buFont typeface="OpenSymbol"/>
              <a:buChar char="●"/>
            </a:pPr>
            <a:r>
              <a:rPr lang="el-GR" sz="1500" dirty="0">
                <a:hlinkClick r:id="rId11"/>
              </a:rPr>
              <a:t>https://el.wikipedia.org/wiki/%CE%95%CE%BA%CE%BB%CE%B5%CE%B9%CF%80%CF%84%CE%B9%CE%BA%CE%AE</a:t>
            </a:r>
          </a:p>
          <a:p>
            <a:pPr lvl="0">
              <a:buSzPct val="45000"/>
              <a:buFont typeface="OpenSymbol"/>
              <a:buChar char="●"/>
            </a:pPr>
            <a:r>
              <a:rPr lang="el-GR" sz="1500" dirty="0">
                <a:hlinkClick r:id="rId12"/>
              </a:rPr>
              <a:t>https://en.wikipedia.org/wiki/Ecliptic</a:t>
            </a:r>
          </a:p>
          <a:p>
            <a:pPr lvl="0">
              <a:buSzPct val="45000"/>
              <a:buFont typeface="OpenSymbol"/>
              <a:buChar char="●"/>
            </a:pPr>
            <a:r>
              <a:rPr lang="el-GR" sz="1500" dirty="0">
                <a:hlinkClick r:id="rId13"/>
              </a:rPr>
              <a:t>https://www.astrologicon.org/arthra/cosmographia/metaptosis-ton-isimerion.html</a:t>
            </a:r>
          </a:p>
          <a:p>
            <a:pPr lvl="0">
              <a:buSzPct val="45000"/>
              <a:buFont typeface="OpenSymbol"/>
              <a:buChar char="●"/>
            </a:pPr>
            <a:endParaRPr lang="el-GR" sz="1500" dirty="0"/>
          </a:p>
          <a:p>
            <a:pPr lvl="0">
              <a:buSzPct val="45000"/>
              <a:buFont typeface="OpenSymbol"/>
              <a:buChar char="●"/>
            </a:pPr>
            <a:r>
              <a:rPr lang="el-GR" sz="1500" dirty="0"/>
              <a:t>Βιβλίο Ναυτιλία Ι - Β’ έκδοση- Ύλη Β εξαμήνου (Σελίδες 368-369)</a:t>
            </a:r>
          </a:p>
          <a:p>
            <a:pPr lvl="0">
              <a:buSzPct val="45000"/>
              <a:buFont typeface="OpenSymbol"/>
              <a:buChar char="●"/>
            </a:pPr>
            <a:endParaRPr lang="el-GR"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62DF-01A2-EC3D-1E54-7D8D207CC562}"/>
              </a:ext>
            </a:extLst>
          </p:cNvPr>
          <p:cNvSpPr txBox="1">
            <a:spLocks noGrp="1"/>
          </p:cNvSpPr>
          <p:nvPr>
            <p:ph type="title" idx="4294967295"/>
          </p:nvPr>
        </p:nvSpPr>
        <p:spPr/>
        <p:txBody>
          <a:bodyPr vert="horz"/>
          <a:lstStyle/>
          <a:p>
            <a:pPr lvl="0"/>
            <a:r>
              <a:rPr lang="el-GR" sz="2200" b="1">
                <a:latin typeface="Arial" pitchFamily="34"/>
              </a:rPr>
              <a:t>ΑΞΟΝΑΣ ΤΗΣ ΓΗΣ</a:t>
            </a:r>
          </a:p>
        </p:txBody>
      </p:sp>
      <p:sp>
        <p:nvSpPr>
          <p:cNvPr id="3" name="Text Placeholder 2">
            <a:extLst>
              <a:ext uri="{FF2B5EF4-FFF2-40B4-BE49-F238E27FC236}">
                <a16:creationId xmlns:a16="http://schemas.microsoft.com/office/drawing/2014/main" id="{990366A7-4BDC-36A2-3B8A-7263450B7F45}"/>
              </a:ext>
            </a:extLst>
          </p:cNvPr>
          <p:cNvSpPr txBox="1">
            <a:spLocks noGrp="1"/>
          </p:cNvSpPr>
          <p:nvPr>
            <p:ph type="body" idx="4294967295"/>
          </p:nvPr>
        </p:nvSpPr>
        <p:spPr>
          <a:xfrm>
            <a:off x="503999" y="1326600"/>
            <a:ext cx="4426920" cy="3288239"/>
          </a:xfrm>
        </p:spPr>
        <p:txBody>
          <a:bodyPr vert="horz"/>
          <a:lstStyle/>
          <a:p>
            <a:pPr lvl="0" algn="just">
              <a:spcAft>
                <a:spcPts val="283"/>
              </a:spcAft>
            </a:pPr>
            <a:r>
              <a:rPr lang="el-GR" sz="2000">
                <a:latin typeface="Arial" pitchFamily="34"/>
              </a:rPr>
              <a:t>Η Γη περιστρέφεται γύρω από τον δικό της άξονα.</a:t>
            </a:r>
          </a:p>
          <a:p>
            <a:pPr lvl="0" algn="just">
              <a:spcAft>
                <a:spcPts val="283"/>
              </a:spcAft>
            </a:pPr>
            <a:r>
              <a:rPr lang="el-GR" sz="2000">
                <a:latin typeface="Arial" pitchFamily="34"/>
              </a:rPr>
              <a:t>Περιστρέφεται γύρω από τον Βόρειο Πολικό Αστέρα, αριστερόστροφα.  </a:t>
            </a:r>
          </a:p>
          <a:p>
            <a:pPr lvl="0" algn="just">
              <a:spcAft>
                <a:spcPts val="283"/>
              </a:spcAft>
            </a:pPr>
            <a:r>
              <a:rPr lang="el-GR" sz="2000">
                <a:latin typeface="Arial" pitchFamily="34"/>
              </a:rPr>
              <a:t>Περιστρέφεται μία φορά κάθε εικοσιτέσσερις (24) ώρες ως προς τον Ήλιο.</a:t>
            </a:r>
          </a:p>
        </p:txBody>
      </p:sp>
      <p:pic>
        <p:nvPicPr>
          <p:cNvPr id="4" name="">
            <a:extLst>
              <a:ext uri="{FF2B5EF4-FFF2-40B4-BE49-F238E27FC236}">
                <a16:creationId xmlns:a16="http://schemas.microsoft.com/office/drawing/2014/main" id="{2FD6142E-DF6B-60C8-37F1-8CFBBFE4A9DF}"/>
              </a:ext>
            </a:extLst>
          </p:cNvPr>
          <p:cNvPicPr>
            <a:picLocks noChangeAspect="1"/>
          </p:cNvPicPr>
          <p:nvPr/>
        </p:nvPicPr>
        <p:blipFill>
          <a:blip r:embed="rId3">
            <a:lum/>
            <a:alphaModFix/>
          </a:blip>
          <a:srcRect/>
          <a:stretch>
            <a:fillRect/>
          </a:stretch>
        </p:blipFill>
        <p:spPr>
          <a:xfrm>
            <a:off x="5940000" y="1172520"/>
            <a:ext cx="3351600" cy="342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29E6A-0B6D-25AF-7C6C-66F8C68E51DD}"/>
              </a:ext>
            </a:extLst>
          </p:cNvPr>
          <p:cNvSpPr txBox="1">
            <a:spLocks noGrp="1"/>
          </p:cNvSpPr>
          <p:nvPr>
            <p:ph type="body" idx="4294967295"/>
          </p:nvPr>
        </p:nvSpPr>
        <p:spPr>
          <a:xfrm>
            <a:off x="253080" y="1326600"/>
            <a:ext cx="5328644" cy="4018580"/>
          </a:xfrm>
        </p:spPr>
        <p:txBody>
          <a:bodyPr vert="horz">
            <a:normAutofit fontScale="92500" lnSpcReduction="10000"/>
          </a:bodyPr>
          <a:lstStyle/>
          <a:p>
            <a:pPr lvl="0">
              <a:spcBef>
                <a:spcPts val="1191"/>
              </a:spcBef>
              <a:spcAft>
                <a:spcPts val="992"/>
              </a:spcAft>
            </a:pPr>
            <a:r>
              <a:rPr lang="el-GR" sz="2000" dirty="0">
                <a:latin typeface="Arial" pitchFamily="34"/>
              </a:rPr>
              <a:t>Ο </a:t>
            </a:r>
            <a:r>
              <a:rPr lang="el-GR" sz="2000" dirty="0" err="1">
                <a:latin typeface="Arial" pitchFamily="34"/>
              </a:rPr>
              <a:t>Milutin</a:t>
            </a:r>
            <a:r>
              <a:rPr lang="el-GR" sz="2000" dirty="0">
                <a:latin typeface="Arial" pitchFamily="34"/>
              </a:rPr>
              <a:t> </a:t>
            </a:r>
            <a:r>
              <a:rPr lang="el-GR" sz="2000" dirty="0" err="1">
                <a:latin typeface="Arial" pitchFamily="34"/>
              </a:rPr>
              <a:t>Milankovitch</a:t>
            </a:r>
            <a:r>
              <a:rPr lang="el-GR" sz="2000" dirty="0">
                <a:latin typeface="Arial" pitchFamily="34"/>
              </a:rPr>
              <a:t> ήταν Σέρβος Μαθηματικός και Αστρονόμος.</a:t>
            </a:r>
          </a:p>
          <a:p>
            <a:pPr lvl="0" algn="l">
              <a:spcBef>
                <a:spcPts val="1191"/>
              </a:spcBef>
              <a:spcAft>
                <a:spcPts val="992"/>
              </a:spcAft>
            </a:pPr>
            <a:r>
              <a:rPr lang="el-GR" sz="2000" dirty="0">
                <a:latin typeface="Arial" pitchFamily="34"/>
              </a:rPr>
              <a:t>Ο </a:t>
            </a:r>
            <a:r>
              <a:rPr lang="el-GR" sz="2000" dirty="0" err="1">
                <a:latin typeface="Arial" pitchFamily="34"/>
              </a:rPr>
              <a:t>Milankovitch</a:t>
            </a:r>
            <a:r>
              <a:rPr lang="el-GR" sz="2000" dirty="0">
                <a:latin typeface="Arial" pitchFamily="34"/>
              </a:rPr>
              <a:t> εξήγησε  τις μακροπρόθεσμες κλιματικές αλλαγές της Γης που προκαλούνται από αλλαγές στη θέση της Γης σε σύγκριση με τον Ήλιο , γνωστοί πλέον ως </a:t>
            </a:r>
            <a:r>
              <a:rPr lang="el-GR" sz="2000" b="1" dirty="0">
                <a:latin typeface="Arial" pitchFamily="34"/>
              </a:rPr>
              <a:t>κύκλοι </a:t>
            </a:r>
            <a:r>
              <a:rPr lang="el-GR" sz="2000" b="1" dirty="0" err="1">
                <a:latin typeface="Arial" pitchFamily="34"/>
              </a:rPr>
              <a:t>Milankovitch</a:t>
            </a:r>
            <a:r>
              <a:rPr lang="el-GR" sz="2000" b="1" dirty="0">
                <a:latin typeface="Arial" pitchFamily="34"/>
              </a:rPr>
              <a:t>.</a:t>
            </a:r>
          </a:p>
          <a:p>
            <a:pPr lvl="0" algn="l">
              <a:spcBef>
                <a:spcPts val="1191"/>
              </a:spcBef>
              <a:spcAft>
                <a:spcPts val="992"/>
              </a:spcAft>
            </a:pPr>
            <a:r>
              <a:rPr lang="el-GR" sz="2000" dirty="0">
                <a:latin typeface="Arial" pitchFamily="34"/>
              </a:rPr>
              <a:t>Αυτοί οι κύκλοι είναι οι εξής:</a:t>
            </a:r>
          </a:p>
          <a:p>
            <a:pPr lvl="1" hangingPunct="0">
              <a:spcBef>
                <a:spcPts val="1417"/>
              </a:spcBef>
              <a:buSzPct val="75000"/>
              <a:buFont typeface="OpenSymbol"/>
              <a:buChar char="–"/>
            </a:pPr>
            <a:r>
              <a:rPr lang="el-GR" sz="2000" dirty="0">
                <a:highlight>
                  <a:scrgbClr r="0" g="0" b="0">
                    <a:alpha val="0"/>
                  </a:scrgbClr>
                </a:highlight>
                <a:latin typeface="Arial" pitchFamily="34"/>
                <a:ea typeface="Microsoft YaHei" pitchFamily="2"/>
                <a:cs typeface="Arial" pitchFamily="2"/>
              </a:rPr>
              <a:t>Εκκεντρότητα</a:t>
            </a:r>
            <a:endParaRPr lang="en-US" sz="2000" dirty="0">
              <a:highlight>
                <a:scrgbClr r="0" g="0" b="0">
                  <a:alpha val="0"/>
                </a:scrgbClr>
              </a:highlight>
              <a:latin typeface="Arial" pitchFamily="34"/>
              <a:ea typeface="Microsoft YaHei" pitchFamily="2"/>
              <a:cs typeface="Arial" pitchFamily="2"/>
            </a:endParaRPr>
          </a:p>
          <a:p>
            <a:pPr lvl="1" hangingPunct="0">
              <a:spcBef>
                <a:spcPts val="1417"/>
              </a:spcBef>
              <a:buSzPct val="75000"/>
              <a:buFont typeface="OpenSymbol"/>
              <a:buChar char="–"/>
            </a:pPr>
            <a:r>
              <a:rPr lang="el-GR" sz="2000" dirty="0">
                <a:highlight>
                  <a:scrgbClr r="0" g="0" b="0">
                    <a:alpha val="0"/>
                  </a:scrgbClr>
                </a:highlight>
                <a:latin typeface="Arial" pitchFamily="34"/>
                <a:ea typeface="Microsoft YaHei" pitchFamily="2"/>
                <a:cs typeface="Arial" pitchFamily="2"/>
              </a:rPr>
              <a:t>Μετάπτωση</a:t>
            </a:r>
          </a:p>
          <a:p>
            <a:pPr lvl="1" hangingPunct="0">
              <a:spcBef>
                <a:spcPts val="1417"/>
              </a:spcBef>
              <a:buSzPct val="75000"/>
              <a:buFont typeface="OpenSymbol"/>
              <a:buChar char="–"/>
            </a:pPr>
            <a:r>
              <a:rPr lang="el-GR" sz="2000" dirty="0">
                <a:highlight>
                  <a:scrgbClr r="0" g="0" b="0">
                    <a:alpha val="0"/>
                  </a:scrgbClr>
                </a:highlight>
                <a:latin typeface="Arial" pitchFamily="34"/>
                <a:ea typeface="Microsoft YaHei" pitchFamily="2"/>
                <a:cs typeface="Arial" pitchFamily="2"/>
              </a:rPr>
              <a:t>Λοξότητα</a:t>
            </a:r>
          </a:p>
          <a:p>
            <a:pPr marL="457200" lvl="1" indent="0" hangingPunct="0">
              <a:spcBef>
                <a:spcPts val="1417"/>
              </a:spcBef>
              <a:buSzPct val="75000"/>
              <a:buNone/>
            </a:pPr>
            <a:endParaRPr lang="el-GR" sz="2000" dirty="0">
              <a:highlight>
                <a:scrgbClr r="0" g="0" b="0">
                  <a:alpha val="0"/>
                </a:scrgbClr>
              </a:highlight>
              <a:latin typeface="Arial" pitchFamily="34"/>
              <a:ea typeface="Microsoft YaHei" pitchFamily="2"/>
              <a:cs typeface="Arial" pitchFamily="2"/>
            </a:endParaRPr>
          </a:p>
        </p:txBody>
      </p:sp>
      <p:pic>
        <p:nvPicPr>
          <p:cNvPr id="3" name="">
            <a:extLst>
              <a:ext uri="{FF2B5EF4-FFF2-40B4-BE49-F238E27FC236}">
                <a16:creationId xmlns:a16="http://schemas.microsoft.com/office/drawing/2014/main" id="{853486DD-BA27-EC14-5562-9D70419ED937}"/>
              </a:ext>
            </a:extLst>
          </p:cNvPr>
          <p:cNvPicPr>
            <a:picLocks noGrp="1" noChangeAspect="1"/>
          </p:cNvPicPr>
          <p:nvPr>
            <p:ph type="pic" idx="4294967295"/>
          </p:nvPr>
        </p:nvPicPr>
        <p:blipFill>
          <a:blip r:embed="rId3">
            <a:lum/>
            <a:alphaModFix/>
          </a:blip>
          <a:srcRect/>
          <a:stretch>
            <a:fillRect/>
          </a:stretch>
        </p:blipFill>
        <p:spPr>
          <a:xfrm>
            <a:off x="6563520" y="1080000"/>
            <a:ext cx="2796480" cy="3354840"/>
          </a:xfrm>
        </p:spPr>
      </p:pic>
      <p:sp>
        <p:nvSpPr>
          <p:cNvPr id="4" name="TextBox 3">
            <a:extLst>
              <a:ext uri="{FF2B5EF4-FFF2-40B4-BE49-F238E27FC236}">
                <a16:creationId xmlns:a16="http://schemas.microsoft.com/office/drawing/2014/main" id="{9BA62731-846F-5619-2596-55E744EA8015}"/>
              </a:ext>
            </a:extLst>
          </p:cNvPr>
          <p:cNvSpPr txBox="1"/>
          <p:nvPr/>
        </p:nvSpPr>
        <p:spPr>
          <a:xfrm>
            <a:off x="2982960" y="540000"/>
            <a:ext cx="4577039" cy="40032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el-GR" sz="2000" b="1" i="0" u="none" strike="noStrike" kern="1200" cap="none">
                <a:ln>
                  <a:noFill/>
                </a:ln>
                <a:latin typeface="Arial" pitchFamily="34"/>
                <a:ea typeface="Microsoft YaHei" pitchFamily="2"/>
                <a:cs typeface="Arial" pitchFamily="2"/>
              </a:rPr>
              <a:t>ΟΙ ΚΥΚΛΟΙ MILANKOVITCH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F3F1-A98E-9818-8198-4E3C6AC67B12}"/>
              </a:ext>
            </a:extLst>
          </p:cNvPr>
          <p:cNvSpPr txBox="1">
            <a:spLocks noGrp="1"/>
          </p:cNvSpPr>
          <p:nvPr>
            <p:ph type="title" idx="4294967295"/>
          </p:nvPr>
        </p:nvSpPr>
        <p:spPr/>
        <p:txBody>
          <a:bodyPr vert="horz"/>
          <a:lstStyle/>
          <a:p>
            <a:pPr lvl="0"/>
            <a:r>
              <a:rPr lang="el-GR" sz="2000" b="1">
                <a:latin typeface="Arial" pitchFamily="34"/>
              </a:rPr>
              <a:t>ΜΕΤΑΠΤΩΣΗ ΤΟΥ ΑΞΟΝΑ ΤΗΣ ΓΗΣ</a:t>
            </a:r>
          </a:p>
        </p:txBody>
      </p:sp>
      <p:sp>
        <p:nvSpPr>
          <p:cNvPr id="3" name="Text Placeholder 2">
            <a:extLst>
              <a:ext uri="{FF2B5EF4-FFF2-40B4-BE49-F238E27FC236}">
                <a16:creationId xmlns:a16="http://schemas.microsoft.com/office/drawing/2014/main" id="{A878D189-8670-060F-C5C3-7DB5BBA34865}"/>
              </a:ext>
            </a:extLst>
          </p:cNvPr>
          <p:cNvSpPr txBox="1">
            <a:spLocks noGrp="1"/>
          </p:cNvSpPr>
          <p:nvPr>
            <p:ph type="body" idx="4294967295"/>
          </p:nvPr>
        </p:nvSpPr>
        <p:spPr>
          <a:xfrm>
            <a:off x="503999" y="1080000"/>
            <a:ext cx="8640000" cy="3600000"/>
          </a:xfrm>
        </p:spPr>
        <p:txBody>
          <a:bodyPr vert="horz"/>
          <a:lstStyle/>
          <a:p>
            <a:pPr lvl="0" algn="just"/>
            <a:r>
              <a:rPr lang="el-GR" sz="2000">
                <a:latin typeface="Arial" pitchFamily="34"/>
              </a:rPr>
              <a:t> Η μετάπτωση (precession) του άξονα ενός ουράνιου σώματος οφείλεται στην βαρύτητα και είναι η αργή και συνεχής κίνηση του άξονα περιστροφής του.</a:t>
            </a:r>
          </a:p>
          <a:p>
            <a:pPr lvl="0" algn="just"/>
            <a:r>
              <a:rPr lang="el-GR" sz="2000">
                <a:latin typeface="Arial" pitchFamily="34"/>
              </a:rPr>
              <a:t> Η μετάπτωση του άξονα της Γης είναι η διαρκή μετακίνηση της κατεύθυνσή του ώστε σε 26.000 χρόνια να ολοκληρωθεί μια πλήρης περιφορά.</a:t>
            </a:r>
          </a:p>
          <a:p>
            <a:pPr lvl="0" algn="just"/>
            <a:r>
              <a:rPr lang="el-GR" sz="2000">
                <a:latin typeface="Arial" pitchFamily="34"/>
              </a:rPr>
              <a:t> Η μεταπτωτική κίνηση της Γης ονομάστηκε για ιστορικούς λόγους </a:t>
            </a:r>
            <a:r>
              <a:rPr lang="el-GR" sz="2000" b="1">
                <a:latin typeface="Arial" pitchFamily="34"/>
              </a:rPr>
              <a:t>μετάπτωση των ισημεριών</a:t>
            </a:r>
            <a:r>
              <a:rPr lang="el-GR" sz="2000">
                <a:latin typeface="Arial" pitchFamily="34"/>
              </a:rPr>
              <a:t> γιατί το σημείο της εαρινής και της φθινοπωρινής ισημερίας κινούνται δυτικά κατά μήκος της εκλειπτικής σχετικά με σταθερά άστρα στον ουράνιο θόλο και μάλιστα αντίθετα από την τροχιά του Ήλιου κατά μήκος της εκλειπτικής.</a:t>
            </a:r>
          </a:p>
          <a:p>
            <a:pPr lvl="0" algn="just"/>
            <a:r>
              <a:rPr lang="el-GR" sz="2000">
                <a:latin typeface="Arial" pitchFamily="34"/>
              </a:rPr>
              <a:t> Ο αρχαίος Έλληνας αστρονόμος Ίππαρχος ο Ρόδιος (190 - 120 π.Χ.) ήταν αυτός που ανακάλυψε την μετάπτωση των Ισημεριών.</a:t>
            </a:r>
          </a:p>
          <a:p>
            <a:pPr lvl="0" algn="l">
              <a:spcBef>
                <a:spcPts val="1191"/>
              </a:spcBef>
              <a:spcAft>
                <a:spcPts val="992"/>
              </a:spcAft>
            </a:pPr>
            <a:endParaRPr lang="el-G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87CB6AB8-FCB6-3239-1D6A-BC51AA97A6ED}"/>
              </a:ext>
            </a:extLst>
          </p:cNvPr>
          <p:cNvPicPr>
            <a:picLocks noChangeAspect="1"/>
          </p:cNvPicPr>
          <p:nvPr/>
        </p:nvPicPr>
        <p:blipFill>
          <a:blip r:embed="rId3">
            <a:lum/>
            <a:alphaModFix/>
          </a:blip>
          <a:srcRect/>
          <a:stretch>
            <a:fillRect/>
          </a:stretch>
        </p:blipFill>
        <p:spPr>
          <a:xfrm>
            <a:off x="5400000" y="540000"/>
            <a:ext cx="4140000" cy="4140000"/>
          </a:xfrm>
          <a:prstGeom prst="rect">
            <a:avLst/>
          </a:prstGeom>
          <a:noFill/>
          <a:ln>
            <a:noFill/>
          </a:ln>
        </p:spPr>
      </p:pic>
      <p:pic>
        <p:nvPicPr>
          <p:cNvPr id="3" name="">
            <a:extLst>
              <a:ext uri="{FF2B5EF4-FFF2-40B4-BE49-F238E27FC236}">
                <a16:creationId xmlns:a16="http://schemas.microsoft.com/office/drawing/2014/main" id="{94056C7F-1D53-7A30-66BA-2211C6AA3012}"/>
              </a:ext>
            </a:extLst>
          </p:cNvPr>
          <p:cNvPicPr>
            <a:picLocks noChangeAspect="1"/>
          </p:cNvPicPr>
          <p:nvPr/>
        </p:nvPicPr>
        <p:blipFill>
          <a:blip r:embed="rId4">
            <a:lum/>
            <a:alphaModFix/>
          </a:blip>
          <a:srcRect/>
          <a:stretch>
            <a:fillRect/>
          </a:stretch>
        </p:blipFill>
        <p:spPr>
          <a:xfrm>
            <a:off x="1240920" y="540000"/>
            <a:ext cx="3259080" cy="378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A8AC-D839-6618-0180-195AA922D65E}"/>
              </a:ext>
            </a:extLst>
          </p:cNvPr>
          <p:cNvSpPr txBox="1">
            <a:spLocks noGrp="1"/>
          </p:cNvSpPr>
          <p:nvPr>
            <p:ph type="title" idx="4294967295"/>
          </p:nvPr>
        </p:nvSpPr>
        <p:spPr/>
        <p:txBody>
          <a:bodyPr vert="horz"/>
          <a:lstStyle/>
          <a:p>
            <a:pPr lvl="0"/>
            <a:r>
              <a:rPr lang="el-GR" sz="2000" b="1">
                <a:latin typeface="Arial" pitchFamily="34"/>
              </a:rPr>
              <a:t>Μεταπτωτική κίνηση του άξονα της Γης</a:t>
            </a:r>
          </a:p>
        </p:txBody>
      </p:sp>
      <p:sp>
        <p:nvSpPr>
          <p:cNvPr id="3" name="Text Placeholder 2">
            <a:extLst>
              <a:ext uri="{FF2B5EF4-FFF2-40B4-BE49-F238E27FC236}">
                <a16:creationId xmlns:a16="http://schemas.microsoft.com/office/drawing/2014/main" id="{ECD097A1-3F7D-83F1-E17D-837DD1D9DE99}"/>
              </a:ext>
            </a:extLst>
          </p:cNvPr>
          <p:cNvSpPr txBox="1">
            <a:spLocks noGrp="1"/>
          </p:cNvSpPr>
          <p:nvPr>
            <p:ph type="body" idx="4294967295"/>
          </p:nvPr>
        </p:nvSpPr>
        <p:spPr>
          <a:xfrm>
            <a:off x="540000" y="2226600"/>
            <a:ext cx="4426920" cy="1373399"/>
          </a:xfrm>
        </p:spPr>
        <p:txBody>
          <a:bodyPr vert="horz"/>
          <a:lstStyle/>
          <a:p>
            <a:pPr lvl="0"/>
            <a:r>
              <a:rPr lang="el-GR" sz="2000"/>
              <a:t>Η Γη περιστρέφεται(λευκά βέλη) γύρω από τον άξονα της(κόκκινο βέλος) όπου κινείται πολύ αργά (λευκός κύκλος).</a:t>
            </a:r>
          </a:p>
        </p:txBody>
      </p:sp>
      <p:pic>
        <p:nvPicPr>
          <p:cNvPr id="4" name="">
            <a:extLst>
              <a:ext uri="{FF2B5EF4-FFF2-40B4-BE49-F238E27FC236}">
                <a16:creationId xmlns:a16="http://schemas.microsoft.com/office/drawing/2014/main" id="{2EF8DFC9-003C-B75C-43E7-A4D403F4D43D}"/>
              </a:ext>
            </a:extLst>
          </p:cNvPr>
          <p:cNvPicPr>
            <a:picLocks noGrp="1" noChangeAspect="1"/>
          </p:cNvPicPr>
          <p:nvPr>
            <p:ph type="pic" idx="4294967295"/>
          </p:nvPr>
        </p:nvPicPr>
        <p:blipFill>
          <a:blip r:embed="rId3">
            <a:lum/>
            <a:alphaModFix/>
          </a:blip>
          <a:srcRect/>
          <a:stretch>
            <a:fillRect/>
          </a:stretch>
        </p:blipFill>
        <p:spPr>
          <a:xfrm>
            <a:off x="5647320" y="1326600"/>
            <a:ext cx="3437279" cy="328823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158F-4B64-25BF-7C75-8CF52131E8E7}"/>
              </a:ext>
            </a:extLst>
          </p:cNvPr>
          <p:cNvSpPr txBox="1">
            <a:spLocks noGrp="1"/>
          </p:cNvSpPr>
          <p:nvPr>
            <p:ph type="title" idx="4294967295"/>
          </p:nvPr>
        </p:nvSpPr>
        <p:spPr/>
        <p:txBody>
          <a:bodyPr vert="horz"/>
          <a:lstStyle/>
          <a:p>
            <a:pPr lvl="0"/>
            <a:r>
              <a:rPr lang="el-GR" sz="2200" b="1">
                <a:latin typeface="Arial" pitchFamily="34"/>
              </a:rPr>
              <a:t>ΑΞΟΝΙΚΗ ΜΕΤΑΠΤΩΣΗ</a:t>
            </a:r>
          </a:p>
        </p:txBody>
      </p:sp>
      <p:sp>
        <p:nvSpPr>
          <p:cNvPr id="3" name="Text Placeholder 2">
            <a:extLst>
              <a:ext uri="{FF2B5EF4-FFF2-40B4-BE49-F238E27FC236}">
                <a16:creationId xmlns:a16="http://schemas.microsoft.com/office/drawing/2014/main" id="{78EB5D38-C358-4E74-781E-DE768171E5D7}"/>
              </a:ext>
            </a:extLst>
          </p:cNvPr>
          <p:cNvSpPr txBox="1">
            <a:spLocks noGrp="1"/>
          </p:cNvSpPr>
          <p:nvPr>
            <p:ph type="body" idx="4294967295"/>
          </p:nvPr>
        </p:nvSpPr>
        <p:spPr>
          <a:xfrm>
            <a:off x="503999" y="1326600"/>
            <a:ext cx="9071640" cy="4184514"/>
          </a:xfrm>
        </p:spPr>
        <p:txBody>
          <a:bodyPr vert="horz">
            <a:normAutofit fontScale="85000" lnSpcReduction="20000"/>
          </a:bodyPr>
          <a:lstStyle/>
          <a:p>
            <a:pPr lvl="0" algn="l">
              <a:spcBef>
                <a:spcPts val="1191"/>
              </a:spcBef>
              <a:spcAft>
                <a:spcPts val="992"/>
              </a:spcAft>
            </a:pPr>
            <a:r>
              <a:rPr lang="el-GR" sz="2000" dirty="0"/>
              <a:t> Η </a:t>
            </a:r>
            <a:r>
              <a:rPr lang="el-GR" sz="2000" b="1" dirty="0"/>
              <a:t>αξονική μετάπτωση</a:t>
            </a:r>
            <a:r>
              <a:rPr lang="el-GR" sz="2000" dirty="0"/>
              <a:t> κάνει τις εποχιακές αντιθέσεις πιο ακραίες στο ένα ημισφαίριο και λιγότερο ακραίες στο άλλο. Το περιήλιο εμφανίζεται κατά τη διάρκεια του χειμώνα στο βόρειο ημισφαίριο και το καλοκαίρι στο νότιο ημισφαίριο. Αυτό κάνει τα καλοκαίρια του νότιου ημισφαιρίου πιο ζεστά και μετριάζει τις εποχιακές διακυμάνσεις του βόρειου ημισφαιρίου.</a:t>
            </a:r>
          </a:p>
          <a:p>
            <a:pPr lvl="0" algn="l">
              <a:spcBef>
                <a:spcPts val="1191"/>
              </a:spcBef>
              <a:spcAft>
                <a:spcPts val="992"/>
              </a:spcAft>
            </a:pPr>
            <a:r>
              <a:rPr lang="el-GR" sz="2000" dirty="0"/>
              <a:t> Αλλά σε περίπου 13.000 χρόνια, η αξονική μετάπτωση θα αναγκάσει αυτές τις συνθήκες να ανατραπούν, με το βόρειο ημισφαίριο να βλέπει περισσότερα άκρα στην ηλιακή ακτινοβολία και το νότιο ημισφαίριο να αντιμετωπίζει πιο μέτριες εποχιακές διακυμάνσεις.</a:t>
            </a:r>
          </a:p>
          <a:p>
            <a:pPr lvl="0" algn="l">
              <a:spcBef>
                <a:spcPts val="1191"/>
              </a:spcBef>
              <a:spcAft>
                <a:spcPts val="992"/>
              </a:spcAft>
            </a:pPr>
            <a:r>
              <a:rPr lang="el-GR" sz="2000" dirty="0"/>
              <a:t>Σήμερα οι Βόρειοι Αστέρες της Γης είναι οι </a:t>
            </a:r>
            <a:r>
              <a:rPr lang="el-GR" sz="2000" dirty="0" err="1"/>
              <a:t>Polaris</a:t>
            </a:r>
            <a:r>
              <a:rPr lang="el-GR" sz="2000" dirty="0"/>
              <a:t> και </a:t>
            </a:r>
            <a:r>
              <a:rPr lang="el-GR" sz="2000" dirty="0" err="1"/>
              <a:t>Polaris</a:t>
            </a:r>
            <a:r>
              <a:rPr lang="el-GR" sz="2000" dirty="0"/>
              <a:t> </a:t>
            </a:r>
            <a:r>
              <a:rPr lang="el-GR" sz="2000" dirty="0" err="1"/>
              <a:t>Australis</a:t>
            </a:r>
            <a:r>
              <a:rPr lang="el-GR" sz="2000" dirty="0"/>
              <a:t>, αλλά πριν από μερικές χιλιάδες χρόνια ήταν ο </a:t>
            </a:r>
            <a:r>
              <a:rPr lang="el-GR" sz="2000" dirty="0" err="1"/>
              <a:t>Kochab</a:t>
            </a:r>
            <a:r>
              <a:rPr lang="el-GR" sz="2000" dirty="0"/>
              <a:t> και ο </a:t>
            </a:r>
            <a:r>
              <a:rPr lang="el-GR" sz="2000" dirty="0" err="1"/>
              <a:t>Pherkad</a:t>
            </a:r>
            <a:r>
              <a:rPr lang="el-GR" sz="2000" dirty="0"/>
              <a:t>.</a:t>
            </a:r>
          </a:p>
          <a:p>
            <a:pPr lvl="0" algn="l">
              <a:spcBef>
                <a:spcPts val="1191"/>
              </a:spcBef>
              <a:spcAft>
                <a:spcPts val="992"/>
              </a:spcAft>
            </a:pPr>
            <a:r>
              <a:rPr lang="el-GR" sz="2000" dirty="0"/>
              <a:t> Ο κύκλος της αξονικής μετάπτωσης εκτείνεται σε περίπου 25.771,5 χρόνια.</a:t>
            </a:r>
            <a:endParaRPr lang="en-US" sz="2000" dirty="0"/>
          </a:p>
          <a:p>
            <a:pPr algn="l">
              <a:spcBef>
                <a:spcPts val="1191"/>
              </a:spcBef>
              <a:spcAft>
                <a:spcPts val="992"/>
              </a:spcAft>
            </a:pPr>
            <a:r>
              <a:rPr lang="el-GR" sz="2000" dirty="0"/>
              <a:t>Η μετάπτωση επηρεάζει τον εποχιακό χρονισμό σε σχέση με τα πλησιέστερα/ακρινά σημεία της Γης γύρω από τον Ήλιο. Ωστόσο, το σύγχρονο ημερολογιακό σύστημα συνδέεται με τις εποχές και έτσι, ο χειμώνας του Βόρειου Ημισφαιρίου δεν θα συμβεί ποτέ τον Ιούλιο.</a:t>
            </a:r>
          </a:p>
          <a:p>
            <a:pPr lvl="0" algn="l">
              <a:spcBef>
                <a:spcPts val="1191"/>
              </a:spcBef>
              <a:spcAft>
                <a:spcPts val="992"/>
              </a:spcAft>
            </a:pPr>
            <a:endParaRPr lang="el-GR" sz="2000" dirty="0"/>
          </a:p>
          <a:p>
            <a:pPr lvl="0" algn="l">
              <a:spcBef>
                <a:spcPts val="1191"/>
              </a:spcBef>
              <a:spcAft>
                <a:spcPts val="992"/>
              </a:spcAft>
            </a:pPr>
            <a:endParaRPr lang="el-G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2CAA-2A64-4E34-BA83-D8A8B624F5B3}"/>
              </a:ext>
            </a:extLst>
          </p:cNvPr>
          <p:cNvSpPr txBox="1">
            <a:spLocks noGrp="1"/>
          </p:cNvSpPr>
          <p:nvPr>
            <p:ph type="title" idx="4294967295"/>
          </p:nvPr>
        </p:nvSpPr>
        <p:spPr/>
        <p:txBody>
          <a:bodyPr vert="horz"/>
          <a:lstStyle/>
          <a:p>
            <a:pPr lvl="0"/>
            <a:r>
              <a:rPr lang="el-GR" sz="2200" b="1">
                <a:latin typeface="Arial" pitchFamily="34"/>
              </a:rPr>
              <a:t>ΑΨΙΔΙΑΚΗ ΜΕΤΑΠΤΩΣΗ</a:t>
            </a:r>
          </a:p>
        </p:txBody>
      </p:sp>
      <p:sp>
        <p:nvSpPr>
          <p:cNvPr id="3" name="Text Placeholder 2">
            <a:extLst>
              <a:ext uri="{FF2B5EF4-FFF2-40B4-BE49-F238E27FC236}">
                <a16:creationId xmlns:a16="http://schemas.microsoft.com/office/drawing/2014/main" id="{EBD681D6-215D-F71C-F655-345AE1697282}"/>
              </a:ext>
            </a:extLst>
          </p:cNvPr>
          <p:cNvSpPr txBox="1">
            <a:spLocks noGrp="1"/>
          </p:cNvSpPr>
          <p:nvPr>
            <p:ph type="body" idx="4294967295"/>
          </p:nvPr>
        </p:nvSpPr>
        <p:spPr>
          <a:xfrm>
            <a:off x="503999" y="1326600"/>
            <a:ext cx="4716000" cy="3288239"/>
          </a:xfrm>
        </p:spPr>
        <p:txBody>
          <a:bodyPr vert="horz"/>
          <a:lstStyle/>
          <a:p>
            <a:pPr lvl="0" algn="l">
              <a:spcBef>
                <a:spcPts val="1191"/>
              </a:spcBef>
              <a:spcAft>
                <a:spcPts val="992"/>
              </a:spcAft>
            </a:pPr>
            <a:r>
              <a:rPr lang="el-GR" sz="2000"/>
              <a:t> Όχι μόνο η Γη ταλαντεύεται στον περιστροφικό της άξονα, αλλά ολόκληρη η τροχιακή έλλειψη της Γης – δηλαδή η ωοειδής διαδρομή που ακολουθεί η Γη στην τροχιά της γύρω από τον Ήλιο – ταλαντεύεται επίσης ακανόνιστα, κυρίως λόγω των αλληλεπιδράσεών της με τον Δία και τον Κρόνο. Ο κύκλος της αψιδιακής μετάπτωσης εκτείνεται σε περίπου 112.000 χρόνια.</a:t>
            </a:r>
          </a:p>
          <a:p>
            <a:pPr lvl="0" algn="l">
              <a:spcBef>
                <a:spcPts val="1191"/>
              </a:spcBef>
              <a:spcAft>
                <a:spcPts val="992"/>
              </a:spcAft>
            </a:pPr>
            <a:r>
              <a:rPr lang="el-GR" sz="2000"/>
              <a:t> Η αψιδιακή μετάπτωση αλλάζει τον προσανατολισμό της τροχιάς της Γης σε σχέση με το εκλειπτικό επίπεδο.</a:t>
            </a:r>
          </a:p>
          <a:p>
            <a:pPr lvl="0" algn="l">
              <a:spcBef>
                <a:spcPts val="1191"/>
              </a:spcBef>
              <a:spcAft>
                <a:spcPts val="992"/>
              </a:spcAft>
            </a:pPr>
            <a:r>
              <a:rPr lang="el-GR" sz="2000"/>
              <a:t>Οι συνδυασμένες επιδράσεις της αξονικής και της αψιδιακής μετάπτωσης έχουν ως αποτέλεσμα έναν συνολικό κύκλο μετάπτωσης που εκτείνεται σε περίπου 23.000 χρόνια κατά μέσο όρο.</a:t>
            </a:r>
          </a:p>
        </p:txBody>
      </p:sp>
      <p:pic>
        <p:nvPicPr>
          <p:cNvPr id="4" name="">
            <a:extLst>
              <a:ext uri="{FF2B5EF4-FFF2-40B4-BE49-F238E27FC236}">
                <a16:creationId xmlns:a16="http://schemas.microsoft.com/office/drawing/2014/main" id="{BA031AEF-1660-CF80-6A78-D0B523EFD12D}"/>
              </a:ext>
            </a:extLst>
          </p:cNvPr>
          <p:cNvPicPr>
            <a:picLocks noChangeAspect="1"/>
          </p:cNvPicPr>
          <p:nvPr/>
        </p:nvPicPr>
        <p:blipFill>
          <a:blip r:embed="rId3">
            <a:lum/>
            <a:alphaModFix/>
          </a:blip>
          <a:srcRect/>
          <a:stretch>
            <a:fillRect/>
          </a:stretch>
        </p:blipFill>
        <p:spPr>
          <a:xfrm>
            <a:off x="5988240" y="1172520"/>
            <a:ext cx="3731760" cy="3240000"/>
          </a:xfrm>
          <a:prstGeom prst="rect">
            <a:avLst/>
          </a:prstGeom>
          <a:noFill/>
          <a:ln>
            <a:noFill/>
          </a:ln>
        </p:spPr>
      </p:pic>
    </p:spTree>
  </p:cSld>
  <p:clrMapOvr>
    <a:masterClrMapping/>
  </p:clrMapOvr>
</p:sld>
</file>

<file path=ppt/theme/theme1.xml><?xml version="1.0" encoding="utf-8"?>
<a:theme xmlns:a="http://schemas.openxmlformats.org/drawingml/2006/main" name="Προεπιλογή">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1695</Words>
  <Application>Microsoft Office PowerPoint</Application>
  <PresentationFormat>Widescreen</PresentationFormat>
  <Paragraphs>104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Amiri Quran</vt:lpstr>
      <vt:lpstr>Arial</vt:lpstr>
      <vt:lpstr>Calibri</vt:lpstr>
      <vt:lpstr>Liberation Sans</vt:lpstr>
      <vt:lpstr>Liberation Serif</vt:lpstr>
      <vt:lpstr>OpenSymbol</vt:lpstr>
      <vt:lpstr>Προεπιλογή</vt:lpstr>
      <vt:lpstr>ΤΟ ΦΑΙΝΟΜΕΝΟ ΤΗΣ ΚΛΟΝΗΣΗΣ ΚΑΙ ΤΗΣ ΜΕΤΑΠΤΩΣΗΣ ΤΟΥ ΑΞΟΝΑ ΤΗΣ ΓΗΣ</vt:lpstr>
      <vt:lpstr> ΣΠΟΥΔΑΣΤΡΙΕΣ:  ΚΟΥΚΑΚΗ ΑΣΠΑΣΙΑ - ΚΡΗΤΙΚΟΥ ΜΑΡΙΑ        ΑΚΑΔΗΜΙΑ ΕΜΠΟΡΙΚΟΥ ΝΑΥΤΙΚΟΥ ΚΡΗΤΗΣ ΧΑΝΙΑ 2024</vt:lpstr>
      <vt:lpstr>ΑΞΟΝΑΣ ΤΗΣ ΓΗΣ</vt:lpstr>
      <vt:lpstr>PowerPoint Presentation</vt:lpstr>
      <vt:lpstr>ΜΕΤΑΠΤΩΣΗ ΤΟΥ ΑΞΟΝΑ ΤΗΣ ΓΗΣ</vt:lpstr>
      <vt:lpstr>PowerPoint Presentation</vt:lpstr>
      <vt:lpstr>Μεταπτωτική κίνηση του άξονα της Γης</vt:lpstr>
      <vt:lpstr>ΑΞΟΝΙΚΗ ΜΕΤΑΠΤΩΣΗ</vt:lpstr>
      <vt:lpstr>ΑΨΙΔΙΑΚΗ ΜΕΤΑΠΤΩΣΗ</vt:lpstr>
      <vt:lpstr>Περιστροφή άξονα (R) Μετάπτωση (Ρ) Κλόνηση (Ν)</vt:lpstr>
      <vt:lpstr>ΚΛΟΝΗΣΗ ΤΟΥ ΑΞΟΝΑ ΤΗΣ ΓΗΣ</vt:lpstr>
      <vt:lpstr>PowerPoint Presentation</vt:lpstr>
      <vt:lpstr>ΛΟΞΩΣΗ ΕΚΛΕΙΠΤΙΚΗΣ</vt:lpstr>
      <vt:lpstr>ΔΙΑΤΑΡΑΧΕΣ ΤΗΣ ΔΙΕΥΘΥΝΣΗΣ ΤΟΥ ΑΞΟΝΑ ΠΕΡΙΣΤΡΟΦΗΣ ΤΗΣ ΓΗΣ</vt:lpstr>
      <vt:lpstr>PowerPoint Presentation</vt:lpstr>
      <vt:lpstr>PowerPoint Presentation</vt:lpstr>
      <vt:lpstr>PowerPoint Presentation</vt:lpstr>
      <vt:lpstr> Ο ΡΟΛΟΣ ΤΩΝ ΦΑΙΝΟΜΕΝΩΝ ΣΤΟ ΚΛΙΜΑ ΤΗΣ ΓΗΣ</vt:lpstr>
      <vt:lpstr>ΣΧΕΤΙΚΑ ΒΙΝΤΕΟ</vt:lpstr>
      <vt:lpstr>ΠΗΓΕΣ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ΦΑΙΝΟΜΕΝΟ ΤΗΣ ΚΛΟΝΗΣΗΣ ΚΑΙ ΤΗΣ ΜΕΤΑΠΤΩΣΗΣ ΤΟΥ ΑΞΟΝΑ ΤΗΣ ΓΗΣ</dc:title>
  <dc:creator>Θρασύβουλος Κοτσιφάκης</dc:creator>
  <cp:lastModifiedBy>Θρασύβουλος Κοτσιφάκης</cp:lastModifiedBy>
  <cp:revision>5</cp:revision>
  <dcterms:created xsi:type="dcterms:W3CDTF">2024-04-02T20:52:34Z</dcterms:created>
  <dcterms:modified xsi:type="dcterms:W3CDTF">2024-04-20T09:05:56Z</dcterms:modified>
</cp:coreProperties>
</file>