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59"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656" y="-25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D965746C-8CF0-4E7F-95E8-31F398CD882B}" type="datetimeFigureOut">
              <a:rPr lang="el-GR" smtClean="0"/>
              <a:t>4/4/2020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C57849A-0710-45E6-A060-203FE93B68F1}"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965746C-8CF0-4E7F-95E8-31F398CD882B}" type="datetimeFigureOut">
              <a:rPr lang="el-GR" smtClean="0"/>
              <a:t>4/4/2020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C57849A-0710-45E6-A060-203FE93B68F1}"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965746C-8CF0-4E7F-95E8-31F398CD882B}" type="datetimeFigureOut">
              <a:rPr lang="el-GR" smtClean="0"/>
              <a:t>4/4/2020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C57849A-0710-45E6-A060-203FE93B68F1}"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965746C-8CF0-4E7F-95E8-31F398CD882B}" type="datetimeFigureOut">
              <a:rPr lang="el-GR" smtClean="0"/>
              <a:t>4/4/2020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C57849A-0710-45E6-A060-203FE93B68F1}"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D965746C-8CF0-4E7F-95E8-31F398CD882B}" type="datetimeFigureOut">
              <a:rPr lang="el-GR" smtClean="0"/>
              <a:t>4/4/2020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C57849A-0710-45E6-A060-203FE93B68F1}"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D965746C-8CF0-4E7F-95E8-31F398CD882B}" type="datetimeFigureOut">
              <a:rPr lang="el-GR" smtClean="0"/>
              <a:t>4/4/2020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C57849A-0710-45E6-A060-203FE93B68F1}"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D965746C-8CF0-4E7F-95E8-31F398CD882B}" type="datetimeFigureOut">
              <a:rPr lang="el-GR" smtClean="0"/>
              <a:t>4/4/2020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C57849A-0710-45E6-A060-203FE93B68F1}"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D965746C-8CF0-4E7F-95E8-31F398CD882B}" type="datetimeFigureOut">
              <a:rPr lang="el-GR" smtClean="0"/>
              <a:t>4/4/2020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C57849A-0710-45E6-A060-203FE93B68F1}"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D965746C-8CF0-4E7F-95E8-31F398CD882B}" type="datetimeFigureOut">
              <a:rPr lang="el-GR" smtClean="0"/>
              <a:t>4/4/2020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C57849A-0710-45E6-A060-203FE93B68F1}"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965746C-8CF0-4E7F-95E8-31F398CD882B}" type="datetimeFigureOut">
              <a:rPr lang="el-GR" smtClean="0"/>
              <a:t>4/4/2020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C57849A-0710-45E6-A060-203FE93B68F1}"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965746C-8CF0-4E7F-95E8-31F398CD882B}" type="datetimeFigureOut">
              <a:rPr lang="el-GR" smtClean="0"/>
              <a:t>4/4/2020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C57849A-0710-45E6-A060-203FE93B68F1}"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65746C-8CF0-4E7F-95E8-31F398CD882B}" type="datetimeFigureOut">
              <a:rPr lang="el-GR" smtClean="0"/>
              <a:t>4/4/2020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57849A-0710-45E6-A060-203FE93B68F1}"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011222"/>
          </a:xfrm>
        </p:spPr>
        <p:txBody>
          <a:bodyPr>
            <a:normAutofit fontScale="90000"/>
          </a:bodyPr>
          <a:lstStyle/>
          <a:p>
            <a:r>
              <a:rPr lang="en-US" sz="1800" b="1" dirty="0" smtClean="0"/>
              <a:t>ME</a:t>
            </a:r>
            <a:r>
              <a:rPr lang="el-GR" sz="1800" b="1" dirty="0" smtClean="0"/>
              <a:t>ΣΗΜΒΡΙΝΗ ΔΙΑΒΑΣΗ ΤΟΥ ΗΛΙΟΥ (Ακριβή μέθοδο)</a:t>
            </a:r>
            <a:br>
              <a:rPr lang="el-GR" sz="1800" b="1" dirty="0" smtClean="0"/>
            </a:br>
            <a:r>
              <a:rPr lang="el-GR" sz="2200" dirty="0" smtClean="0"/>
              <a:t>Στις  22  Μαρτίου  1984 από  το τελευταίο στίγμα μας υπολογίσαμε την θέση μας για τις 12</a:t>
            </a:r>
            <a:r>
              <a:rPr lang="en-US" sz="2200" dirty="0" smtClean="0"/>
              <a:t>:00 </a:t>
            </a:r>
            <a:r>
              <a:rPr lang="el-GR" sz="2200" dirty="0" smtClean="0"/>
              <a:t>ώρα πλοίου με στίγμα Φ 32◦ 46‘,0 </a:t>
            </a:r>
            <a:r>
              <a:rPr lang="en-US" sz="2200" dirty="0" smtClean="0"/>
              <a:t>S</a:t>
            </a:r>
            <a:r>
              <a:rPr lang="el-GR" sz="2200" dirty="0" smtClean="0"/>
              <a:t>ου</a:t>
            </a:r>
            <a:r>
              <a:rPr lang="en-US" sz="2200" dirty="0" err="1" smtClean="0"/>
              <a:t>th</a:t>
            </a:r>
            <a:r>
              <a:rPr lang="en-US" sz="2200" dirty="0" smtClean="0"/>
              <a:t>  </a:t>
            </a:r>
            <a:r>
              <a:rPr lang="el-GR" sz="2200" dirty="0" smtClean="0"/>
              <a:t>και λ 132◦18‘,0 </a:t>
            </a:r>
            <a:r>
              <a:rPr lang="en-US" sz="2200" dirty="0" smtClean="0"/>
              <a:t>w N</a:t>
            </a:r>
            <a:r>
              <a:rPr lang="el-GR" sz="2200" dirty="0" smtClean="0"/>
              <a:t>α βρεθεί η ώρα μεσημβρινής διάβασης του Ηλίου στον τόπο μας με την ακριβή μέθοδο. </a:t>
            </a:r>
            <a:r>
              <a:rPr lang="el-GR" sz="1800" b="1" dirty="0" smtClean="0"/>
              <a:t/>
            </a:r>
            <a:br>
              <a:rPr lang="el-GR" sz="1800" b="1" dirty="0" smtClean="0"/>
            </a:br>
            <a:endParaRPr lang="el-GR" sz="1800" b="1" dirty="0"/>
          </a:p>
        </p:txBody>
      </p:sp>
      <p:sp>
        <p:nvSpPr>
          <p:cNvPr id="8" name="7 - Ορθογώνιο"/>
          <p:cNvSpPr/>
          <p:nvPr/>
        </p:nvSpPr>
        <p:spPr>
          <a:xfrm>
            <a:off x="1142976" y="1500174"/>
            <a:ext cx="2571768" cy="1754326"/>
          </a:xfrm>
          <a:prstGeom prst="rect">
            <a:avLst/>
          </a:prstGeom>
        </p:spPr>
        <p:txBody>
          <a:bodyPr wrap="square">
            <a:spAutoFit/>
          </a:bodyPr>
          <a:lstStyle/>
          <a:p>
            <a:r>
              <a:rPr lang="el-GR" b="1" dirty="0" smtClean="0"/>
              <a:t>ΛΥΣΗ</a:t>
            </a:r>
            <a:r>
              <a:rPr lang="en-US" b="1" dirty="0" smtClean="0"/>
              <a:t>:  </a:t>
            </a:r>
            <a:endParaRPr lang="el-GR" b="1" dirty="0" smtClean="0"/>
          </a:p>
          <a:p>
            <a:r>
              <a:rPr lang="el-GR" b="1" dirty="0" smtClean="0"/>
              <a:t>ΤΥΠΟΙ</a:t>
            </a:r>
            <a:endParaRPr lang="el-GR" b="1" dirty="0" smtClean="0"/>
          </a:p>
          <a:p>
            <a:r>
              <a:rPr lang="en-US" dirty="0" smtClean="0"/>
              <a:t>ZT=GMT</a:t>
            </a:r>
            <a:r>
              <a:rPr lang="el-GR" dirty="0" smtClean="0"/>
              <a:t> </a:t>
            </a:r>
            <a:r>
              <a:rPr lang="en-US" dirty="0" smtClean="0"/>
              <a:t>±</a:t>
            </a:r>
            <a:r>
              <a:rPr lang="el-GR" dirty="0" smtClean="0"/>
              <a:t> </a:t>
            </a:r>
            <a:r>
              <a:rPr lang="en-US" dirty="0" smtClean="0"/>
              <a:t>ZD</a:t>
            </a:r>
            <a:r>
              <a:rPr lang="el-GR" dirty="0" smtClean="0"/>
              <a:t> </a:t>
            </a:r>
            <a:r>
              <a:rPr lang="en-US" dirty="0" smtClean="0"/>
              <a:t>(+A-</a:t>
            </a:r>
            <a:r>
              <a:rPr lang="el-GR" dirty="0" smtClean="0"/>
              <a:t>Δ</a:t>
            </a:r>
            <a:r>
              <a:rPr lang="el-GR" b="1" dirty="0" smtClean="0"/>
              <a:t>)</a:t>
            </a:r>
            <a:endParaRPr lang="en-US" b="1" dirty="0" smtClean="0"/>
          </a:p>
          <a:p>
            <a:r>
              <a:rPr lang="en-US" dirty="0" smtClean="0"/>
              <a:t>ZD</a:t>
            </a:r>
            <a:r>
              <a:rPr lang="el-GR" dirty="0" smtClean="0"/>
              <a:t> </a:t>
            </a:r>
            <a:r>
              <a:rPr lang="en-US" dirty="0" smtClean="0"/>
              <a:t>=</a:t>
            </a:r>
            <a:r>
              <a:rPr lang="el-GR" dirty="0" smtClean="0"/>
              <a:t> </a:t>
            </a:r>
            <a:r>
              <a:rPr lang="en-US" dirty="0" smtClean="0"/>
              <a:t>7◦,5 + </a:t>
            </a:r>
            <a:r>
              <a:rPr lang="el-GR" dirty="0" err="1" smtClean="0"/>
              <a:t>λ◦</a:t>
            </a:r>
            <a:endParaRPr lang="el-GR" dirty="0" smtClean="0"/>
          </a:p>
          <a:p>
            <a:r>
              <a:rPr lang="el-GR" dirty="0"/>
              <a:t> </a:t>
            </a:r>
            <a:r>
              <a:rPr lang="el-GR" dirty="0" smtClean="0"/>
              <a:t>             15</a:t>
            </a:r>
            <a:endParaRPr lang="el-GR" dirty="0" smtClean="0"/>
          </a:p>
          <a:p>
            <a:endParaRPr lang="el-GR" dirty="0" smtClean="0"/>
          </a:p>
        </p:txBody>
      </p:sp>
      <p:sp>
        <p:nvSpPr>
          <p:cNvPr id="10" name="9 - Ορθογώνιο"/>
          <p:cNvSpPr/>
          <p:nvPr/>
        </p:nvSpPr>
        <p:spPr>
          <a:xfrm>
            <a:off x="5000628" y="1500174"/>
            <a:ext cx="3714808" cy="3000396"/>
          </a:xfrm>
          <a:prstGeom prst="rect">
            <a:avLst/>
          </a:prstGeom>
          <a:ln>
            <a:solidFill>
              <a:schemeClr val="tx2">
                <a:lumMod val="60000"/>
                <a:lumOff val="4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2000" dirty="0" smtClean="0"/>
              <a:t>Θεωρούμε ότι η </a:t>
            </a:r>
            <a:r>
              <a:rPr lang="en-US" sz="2000" b="1" dirty="0" smtClean="0"/>
              <a:t>GHA /M</a:t>
            </a:r>
            <a:r>
              <a:rPr lang="el-GR" sz="2000" b="1" dirty="0" smtClean="0"/>
              <a:t>Δ </a:t>
            </a:r>
            <a:r>
              <a:rPr lang="el-GR" sz="2000" dirty="0" smtClean="0"/>
              <a:t>Είναι </a:t>
            </a:r>
            <a:r>
              <a:rPr lang="el-GR" sz="2000" dirty="0"/>
              <a:t>ί</a:t>
            </a:r>
            <a:r>
              <a:rPr lang="el-GR" sz="2000" dirty="0" smtClean="0"/>
              <a:t>ση  με το μήκος</a:t>
            </a:r>
            <a:r>
              <a:rPr lang="en-US" sz="2000" b="1" dirty="0" smtClean="0"/>
              <a:t> </a:t>
            </a:r>
            <a:r>
              <a:rPr lang="el-GR" sz="2000" b="1" dirty="0" smtClean="0"/>
              <a:t>λ  </a:t>
            </a:r>
            <a:r>
              <a:rPr lang="el-GR" sz="2000" dirty="0" smtClean="0"/>
              <a:t>του στίγματος που υπολογίσαμε αρά              </a:t>
            </a:r>
            <a:r>
              <a:rPr lang="en-US" sz="2000" b="1" dirty="0" smtClean="0"/>
              <a:t>GHA /M</a:t>
            </a:r>
            <a:r>
              <a:rPr lang="el-GR" sz="2000" b="1" dirty="0" smtClean="0"/>
              <a:t>Δ = λ    </a:t>
            </a:r>
          </a:p>
          <a:p>
            <a:pPr algn="ctr"/>
            <a:r>
              <a:rPr lang="el-GR" sz="2000" dirty="0" smtClean="0"/>
              <a:t>Αν το </a:t>
            </a:r>
            <a:r>
              <a:rPr lang="el-GR" sz="2000" b="1" dirty="0" smtClean="0"/>
              <a:t>λ</a:t>
            </a:r>
            <a:r>
              <a:rPr lang="el-GR" sz="2000" dirty="0" smtClean="0"/>
              <a:t> είναι δυτικό το αφήνουμε όπως είναι .  </a:t>
            </a:r>
            <a:r>
              <a:rPr lang="el-GR" sz="2000" dirty="0" smtClean="0"/>
              <a:t>Αν το </a:t>
            </a:r>
            <a:r>
              <a:rPr lang="el-GR" sz="2000" b="1" dirty="0" smtClean="0"/>
              <a:t>λ </a:t>
            </a:r>
            <a:r>
              <a:rPr lang="el-GR" sz="2000" dirty="0" smtClean="0"/>
              <a:t>είναι  Ανατολικό το αφαιρούμαι από </a:t>
            </a:r>
            <a:r>
              <a:rPr lang="el-GR" sz="2000" b="1" dirty="0" smtClean="0"/>
              <a:t>360◦, </a:t>
            </a:r>
            <a:r>
              <a:rPr lang="el-GR" sz="2000" dirty="0" smtClean="0"/>
              <a:t>για να έχουμε την </a:t>
            </a:r>
            <a:r>
              <a:rPr lang="en-US" sz="2000" b="1" dirty="0" smtClean="0"/>
              <a:t>G</a:t>
            </a:r>
            <a:r>
              <a:rPr lang="el-GR" sz="2000" b="1" dirty="0" smtClean="0"/>
              <a:t>ΗΑ/ΜΔ </a:t>
            </a:r>
            <a:r>
              <a:rPr lang="el-GR" sz="2000" dirty="0" smtClean="0"/>
              <a:t>μεσημβρινής διάβασης .</a:t>
            </a:r>
            <a:endParaRPr lang="el-GR" sz="2000" dirty="0"/>
          </a:p>
        </p:txBody>
      </p:sp>
      <p:sp>
        <p:nvSpPr>
          <p:cNvPr id="15" name="14 - Ορθογώνιο"/>
          <p:cNvSpPr/>
          <p:nvPr/>
        </p:nvSpPr>
        <p:spPr>
          <a:xfrm>
            <a:off x="4000496" y="5143512"/>
            <a:ext cx="4429156" cy="150019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2000" dirty="0"/>
              <a:t>Στην περίπτωση μας το</a:t>
            </a:r>
            <a:r>
              <a:rPr lang="el-GR" sz="2000" b="1" dirty="0"/>
              <a:t> λ </a:t>
            </a:r>
            <a:r>
              <a:rPr lang="el-GR" sz="2000" dirty="0"/>
              <a:t>είναι</a:t>
            </a:r>
            <a:r>
              <a:rPr lang="el-GR" sz="2000" b="1" dirty="0"/>
              <a:t> </a:t>
            </a:r>
            <a:r>
              <a:rPr lang="en-US" sz="2000" b="1" dirty="0"/>
              <a:t>west </a:t>
            </a:r>
            <a:r>
              <a:rPr lang="el-GR" sz="2000" dirty="0"/>
              <a:t>οπότε το αφήνουμε όπως είναι και το παίρνουμε σαν </a:t>
            </a:r>
            <a:r>
              <a:rPr lang="en-US" sz="2000" b="1" dirty="0"/>
              <a:t>GHA/M</a:t>
            </a:r>
            <a:r>
              <a:rPr lang="el-GR" sz="2000" b="1" dirty="0"/>
              <a:t>Δ </a:t>
            </a:r>
            <a:r>
              <a:rPr lang="el-GR" sz="2000" dirty="0" err="1"/>
              <a:t>ήλίου</a:t>
            </a:r>
            <a:r>
              <a:rPr lang="el-GR" dirty="0" smtClean="0"/>
              <a:t>. Οπότε έχουμε </a:t>
            </a:r>
            <a:r>
              <a:rPr lang="en-US" dirty="0" smtClean="0"/>
              <a:t>:</a:t>
            </a:r>
            <a:r>
              <a:rPr lang="en-US" b="1" dirty="0" smtClean="0"/>
              <a:t> GHA/M</a:t>
            </a:r>
            <a:r>
              <a:rPr lang="el-GR" b="1" dirty="0" smtClean="0"/>
              <a:t>Δ</a:t>
            </a:r>
            <a:r>
              <a:rPr lang="en-US" b="1" dirty="0" smtClean="0"/>
              <a:t> = </a:t>
            </a:r>
            <a:r>
              <a:rPr lang="el-GR" dirty="0" smtClean="0"/>
              <a:t> </a:t>
            </a:r>
            <a:r>
              <a:rPr lang="el-GR" b="1" dirty="0" smtClean="0"/>
              <a:t>132◦18‘,0 </a:t>
            </a:r>
            <a:r>
              <a:rPr lang="en-US" b="1" dirty="0" smtClean="0"/>
              <a:t>w </a:t>
            </a:r>
            <a:endParaRPr lang="el-GR" b="1" dirty="0" smtClean="0"/>
          </a:p>
          <a:p>
            <a:pPr algn="ctr"/>
            <a:endParaRPr lang="el-GR" dirty="0"/>
          </a:p>
        </p:txBody>
      </p:sp>
      <p:sp>
        <p:nvSpPr>
          <p:cNvPr id="17" name="16 - Ορθογώνιο"/>
          <p:cNvSpPr/>
          <p:nvPr/>
        </p:nvSpPr>
        <p:spPr>
          <a:xfrm>
            <a:off x="5643570" y="1071546"/>
            <a:ext cx="1143008" cy="369332"/>
          </a:xfrm>
          <a:prstGeom prst="rect">
            <a:avLst/>
          </a:prstGeom>
          <a:ln>
            <a:solidFill>
              <a:srgbClr val="FF0000"/>
            </a:solidFill>
          </a:ln>
        </p:spPr>
        <p:txBody>
          <a:bodyPr wrap="square">
            <a:spAutoFit/>
          </a:bodyPr>
          <a:lstStyle/>
          <a:p>
            <a:r>
              <a:rPr lang="en-US" dirty="0" smtClean="0"/>
              <a:t>1o BHMA</a:t>
            </a:r>
            <a:endParaRPr lang="el-GR" dirty="0"/>
          </a:p>
        </p:txBody>
      </p:sp>
      <p:sp>
        <p:nvSpPr>
          <p:cNvPr id="19" name="18 - Ορθογώνιο"/>
          <p:cNvSpPr/>
          <p:nvPr/>
        </p:nvSpPr>
        <p:spPr>
          <a:xfrm>
            <a:off x="3929058" y="4643446"/>
            <a:ext cx="1071570" cy="369332"/>
          </a:xfrm>
          <a:prstGeom prst="rect">
            <a:avLst/>
          </a:prstGeom>
          <a:ln>
            <a:solidFill>
              <a:srgbClr val="FF0000"/>
            </a:solidFill>
          </a:ln>
        </p:spPr>
        <p:txBody>
          <a:bodyPr wrap="square">
            <a:spAutoFit/>
          </a:bodyPr>
          <a:lstStyle/>
          <a:p>
            <a:r>
              <a:rPr lang="en-US" dirty="0"/>
              <a:t>2</a:t>
            </a:r>
            <a:r>
              <a:rPr lang="en-US" dirty="0" smtClean="0"/>
              <a:t>o BHMA</a:t>
            </a:r>
            <a:endParaRPr lang="el-GR" dirty="0"/>
          </a:p>
        </p:txBody>
      </p:sp>
      <p:cxnSp>
        <p:nvCxnSpPr>
          <p:cNvPr id="21" name="20 - Ευθύγραμμο βέλος σύνδεσης"/>
          <p:cNvCxnSpPr/>
          <p:nvPr/>
        </p:nvCxnSpPr>
        <p:spPr>
          <a:xfrm rot="5400000">
            <a:off x="6357950" y="4643446"/>
            <a:ext cx="857256" cy="42862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32 - Ευθεία γραμμή σύνδεσης"/>
          <p:cNvCxnSpPr/>
          <p:nvPr/>
        </p:nvCxnSpPr>
        <p:spPr>
          <a:xfrm>
            <a:off x="1643042" y="2643182"/>
            <a:ext cx="785818"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Grp="1" noChangeAspect="1" noChangeArrowheads="1"/>
          </p:cNvPicPr>
          <p:nvPr>
            <p:ph idx="1"/>
          </p:nvPr>
        </p:nvPicPr>
        <p:blipFill>
          <a:blip r:embed="rId2"/>
          <a:srcRect/>
          <a:stretch>
            <a:fillRect/>
          </a:stretch>
        </p:blipFill>
        <p:spPr bwMode="auto">
          <a:xfrm>
            <a:off x="214282" y="1928802"/>
            <a:ext cx="2928958" cy="2137171"/>
          </a:xfrm>
          <a:prstGeom prst="rect">
            <a:avLst/>
          </a:prstGeom>
          <a:noFill/>
          <a:ln w="9525">
            <a:noFill/>
            <a:miter lim="800000"/>
            <a:headEnd/>
            <a:tailEnd/>
          </a:ln>
          <a:effectLst/>
        </p:spPr>
      </p:pic>
      <p:pic>
        <p:nvPicPr>
          <p:cNvPr id="5" name="Picture 5"/>
          <p:cNvPicPr>
            <a:picLocks noChangeAspect="1" noChangeArrowheads="1"/>
          </p:cNvPicPr>
          <p:nvPr/>
        </p:nvPicPr>
        <p:blipFill>
          <a:blip r:embed="rId3"/>
          <a:srcRect/>
          <a:stretch>
            <a:fillRect/>
          </a:stretch>
        </p:blipFill>
        <p:spPr bwMode="auto">
          <a:xfrm>
            <a:off x="714348" y="4429132"/>
            <a:ext cx="2376254" cy="557393"/>
          </a:xfrm>
          <a:prstGeom prst="rect">
            <a:avLst/>
          </a:prstGeom>
          <a:noFill/>
          <a:ln w="9525">
            <a:noFill/>
            <a:miter lim="800000"/>
            <a:headEnd/>
            <a:tailEnd/>
          </a:ln>
          <a:effectLst/>
        </p:spPr>
      </p:pic>
      <p:sp>
        <p:nvSpPr>
          <p:cNvPr id="6" name="5 - Ορθογώνιο"/>
          <p:cNvSpPr/>
          <p:nvPr/>
        </p:nvSpPr>
        <p:spPr>
          <a:xfrm>
            <a:off x="4357686" y="1285860"/>
            <a:ext cx="3286148" cy="271464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2000" dirty="0" smtClean="0"/>
              <a:t>Πηγαίνουμε στις Αστρον. Εφημερίδες με την </a:t>
            </a:r>
            <a:r>
              <a:rPr lang="el-GR" sz="2000" b="1" dirty="0" smtClean="0"/>
              <a:t>ΗΜ/ΝΙΑ</a:t>
            </a:r>
            <a:r>
              <a:rPr lang="el-GR" sz="2000" dirty="0" smtClean="0"/>
              <a:t> στην στήλη </a:t>
            </a:r>
            <a:r>
              <a:rPr lang="en-US" sz="2000" b="1" dirty="0" smtClean="0"/>
              <a:t>SUN</a:t>
            </a:r>
            <a:r>
              <a:rPr lang="el-GR" sz="2000" dirty="0" smtClean="0"/>
              <a:t> και ψάχνουμε να βρούμε και  παίρνουμε την αμέσως μικρότερη  </a:t>
            </a:r>
            <a:r>
              <a:rPr lang="en-US" sz="2000" b="1" dirty="0" smtClean="0"/>
              <a:t>GHA</a:t>
            </a:r>
            <a:r>
              <a:rPr lang="el-GR" sz="2000" b="1" dirty="0" smtClean="0"/>
              <a:t> </a:t>
            </a:r>
            <a:r>
              <a:rPr lang="el-GR" sz="2000" dirty="0" smtClean="0"/>
              <a:t>ηλίου</a:t>
            </a:r>
            <a:r>
              <a:rPr lang="el-GR" dirty="0" smtClean="0"/>
              <a:t>. Οπότε έχουμε </a:t>
            </a:r>
            <a:r>
              <a:rPr lang="en-US" dirty="0" smtClean="0"/>
              <a:t>:</a:t>
            </a:r>
            <a:r>
              <a:rPr lang="en-US" b="1" dirty="0" smtClean="0"/>
              <a:t> GH</a:t>
            </a:r>
            <a:r>
              <a:rPr lang="el-GR" b="1" dirty="0" smtClean="0"/>
              <a:t>Α </a:t>
            </a:r>
            <a:r>
              <a:rPr lang="el-GR" b="1" dirty="0" smtClean="0"/>
              <a:t>αμέσως μικρότερη</a:t>
            </a:r>
            <a:r>
              <a:rPr lang="en-US" b="1" dirty="0" smtClean="0"/>
              <a:t> = </a:t>
            </a:r>
            <a:r>
              <a:rPr lang="el-GR" dirty="0" smtClean="0"/>
              <a:t> </a:t>
            </a:r>
            <a:r>
              <a:rPr lang="el-GR" b="1" dirty="0" smtClean="0"/>
              <a:t>118◦18‘,9 </a:t>
            </a:r>
            <a:r>
              <a:rPr lang="en-US" b="1" dirty="0" smtClean="0"/>
              <a:t>w </a:t>
            </a:r>
            <a:r>
              <a:rPr lang="el-GR" b="1" dirty="0" smtClean="0"/>
              <a:t> </a:t>
            </a:r>
            <a:endParaRPr lang="el-GR" b="1" dirty="0" smtClean="0"/>
          </a:p>
          <a:p>
            <a:pPr algn="ctr"/>
            <a:endParaRPr lang="el-GR" dirty="0"/>
          </a:p>
        </p:txBody>
      </p:sp>
      <p:sp>
        <p:nvSpPr>
          <p:cNvPr id="7" name="6 - Τίτλος"/>
          <p:cNvSpPr>
            <a:spLocks noGrp="1"/>
          </p:cNvSpPr>
          <p:nvPr>
            <p:ph type="title"/>
          </p:nvPr>
        </p:nvSpPr>
        <p:spPr>
          <a:xfrm>
            <a:off x="457200" y="274638"/>
            <a:ext cx="8229600" cy="769441"/>
          </a:xfrm>
          <a:prstGeom prst="rect">
            <a:avLst/>
          </a:prstGeom>
          <a:ln>
            <a:solidFill>
              <a:srgbClr val="FF0000"/>
            </a:solidFill>
          </a:ln>
        </p:spPr>
        <p:txBody>
          <a:bodyPr wrap="square">
            <a:spAutoFit/>
          </a:bodyPr>
          <a:lstStyle/>
          <a:p>
            <a:endParaRPr lang="el-GR" dirty="0"/>
          </a:p>
        </p:txBody>
      </p:sp>
      <p:cxnSp>
        <p:nvCxnSpPr>
          <p:cNvPr id="8" name="7 - Ευθύγραμμο βέλος σύνδεσης"/>
          <p:cNvCxnSpPr/>
          <p:nvPr/>
        </p:nvCxnSpPr>
        <p:spPr>
          <a:xfrm rot="10800000" flipV="1">
            <a:off x="2143108" y="3786190"/>
            <a:ext cx="4214842" cy="857256"/>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10 - Ελεύθερη σχεδίαση"/>
          <p:cNvSpPr/>
          <p:nvPr/>
        </p:nvSpPr>
        <p:spPr>
          <a:xfrm>
            <a:off x="1266885" y="4474663"/>
            <a:ext cx="983946" cy="397426"/>
          </a:xfrm>
          <a:custGeom>
            <a:avLst/>
            <a:gdLst>
              <a:gd name="connsiteX0" fmla="*/ 955810 w 983946"/>
              <a:gd name="connsiteY0" fmla="*/ 125472 h 397426"/>
              <a:gd name="connsiteX1" fmla="*/ 941743 w 983946"/>
              <a:gd name="connsiteY1" fmla="*/ 55134 h 397426"/>
              <a:gd name="connsiteX2" fmla="*/ 688524 w 983946"/>
              <a:gd name="connsiteY2" fmla="*/ 83269 h 397426"/>
              <a:gd name="connsiteX3" fmla="*/ 463441 w 983946"/>
              <a:gd name="connsiteY3" fmla="*/ 125472 h 397426"/>
              <a:gd name="connsiteX4" fmla="*/ 182087 w 983946"/>
              <a:gd name="connsiteY4" fmla="*/ 97337 h 397426"/>
              <a:gd name="connsiteX5" fmla="*/ 27343 w 983946"/>
              <a:gd name="connsiteY5" fmla="*/ 111405 h 397426"/>
              <a:gd name="connsiteX6" fmla="*/ 55478 w 983946"/>
              <a:gd name="connsiteY6" fmla="*/ 223946 h 397426"/>
              <a:gd name="connsiteX7" fmla="*/ 97681 w 983946"/>
              <a:gd name="connsiteY7" fmla="*/ 294285 h 397426"/>
              <a:gd name="connsiteX8" fmla="*/ 168020 w 983946"/>
              <a:gd name="connsiteY8" fmla="*/ 350555 h 397426"/>
              <a:gd name="connsiteX9" fmla="*/ 674457 w 983946"/>
              <a:gd name="connsiteY9" fmla="*/ 392759 h 397426"/>
              <a:gd name="connsiteX10" fmla="*/ 927675 w 983946"/>
              <a:gd name="connsiteY10" fmla="*/ 378691 h 397426"/>
              <a:gd name="connsiteX11" fmla="*/ 983946 w 983946"/>
              <a:gd name="connsiteY11" fmla="*/ 322420 h 397426"/>
              <a:gd name="connsiteX12" fmla="*/ 969878 w 983946"/>
              <a:gd name="connsiteY12" fmla="*/ 209879 h 397426"/>
              <a:gd name="connsiteX13" fmla="*/ 955810 w 983946"/>
              <a:gd name="connsiteY13" fmla="*/ 125472 h 39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83946" h="397426">
                <a:moveTo>
                  <a:pt x="955810" y="125472"/>
                </a:moveTo>
                <a:cubicBezTo>
                  <a:pt x="951121" y="99681"/>
                  <a:pt x="964939" y="60933"/>
                  <a:pt x="941743" y="55134"/>
                </a:cubicBezTo>
                <a:cubicBezTo>
                  <a:pt x="721203" y="0"/>
                  <a:pt x="796496" y="61675"/>
                  <a:pt x="688524" y="83269"/>
                </a:cubicBezTo>
                <a:cubicBezTo>
                  <a:pt x="375367" y="145900"/>
                  <a:pt x="617513" y="86956"/>
                  <a:pt x="463441" y="125472"/>
                </a:cubicBezTo>
                <a:cubicBezTo>
                  <a:pt x="369656" y="116094"/>
                  <a:pt x="276290" y="100376"/>
                  <a:pt x="182087" y="97337"/>
                </a:cubicBezTo>
                <a:cubicBezTo>
                  <a:pt x="130320" y="95667"/>
                  <a:pt x="63967" y="74781"/>
                  <a:pt x="27343" y="111405"/>
                </a:cubicBezTo>
                <a:cubicBezTo>
                  <a:pt x="0" y="138748"/>
                  <a:pt x="45304" y="186640"/>
                  <a:pt x="55478" y="223946"/>
                </a:cubicBezTo>
                <a:cubicBezTo>
                  <a:pt x="69174" y="274165"/>
                  <a:pt x="63145" y="259748"/>
                  <a:pt x="97681" y="294285"/>
                </a:cubicBezTo>
                <a:cubicBezTo>
                  <a:pt x="115713" y="348379"/>
                  <a:pt x="100167" y="341302"/>
                  <a:pt x="168020" y="350555"/>
                </a:cubicBezTo>
                <a:cubicBezTo>
                  <a:pt x="399881" y="382172"/>
                  <a:pt x="441337" y="379808"/>
                  <a:pt x="674457" y="392759"/>
                </a:cubicBezTo>
                <a:cubicBezTo>
                  <a:pt x="758863" y="388070"/>
                  <a:pt x="845241" y="397426"/>
                  <a:pt x="927675" y="378691"/>
                </a:cubicBezTo>
                <a:cubicBezTo>
                  <a:pt x="953542" y="372812"/>
                  <a:pt x="983946" y="322420"/>
                  <a:pt x="983946" y="322420"/>
                </a:cubicBezTo>
                <a:cubicBezTo>
                  <a:pt x="979257" y="284906"/>
                  <a:pt x="976641" y="247075"/>
                  <a:pt x="969878" y="209879"/>
                </a:cubicBezTo>
                <a:cubicBezTo>
                  <a:pt x="949879" y="99885"/>
                  <a:pt x="960499" y="151263"/>
                  <a:pt x="955810" y="125472"/>
                </a:cubicBezTo>
                <a:close/>
              </a:path>
            </a:pathLst>
          </a:cu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5" name="14 - Ευθεία γραμμή σύνδεσης"/>
          <p:cNvCxnSpPr/>
          <p:nvPr/>
        </p:nvCxnSpPr>
        <p:spPr>
          <a:xfrm>
            <a:off x="6215074" y="3714752"/>
            <a:ext cx="928694" cy="158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17 - Ορθογώνιο"/>
          <p:cNvSpPr/>
          <p:nvPr/>
        </p:nvSpPr>
        <p:spPr>
          <a:xfrm>
            <a:off x="1357290" y="1500174"/>
            <a:ext cx="955711" cy="369332"/>
          </a:xfrm>
          <a:prstGeom prst="rect">
            <a:avLst/>
          </a:prstGeom>
          <a:ln w="57150">
            <a:solidFill>
              <a:srgbClr val="FF0000"/>
            </a:solidFill>
          </a:ln>
        </p:spPr>
        <p:txBody>
          <a:bodyPr wrap="none">
            <a:spAutoFit/>
          </a:bodyPr>
          <a:lstStyle/>
          <a:p>
            <a:r>
              <a:rPr lang="el-GR" dirty="0" smtClean="0"/>
              <a:t>ΗΜ/ΝΙΑ</a:t>
            </a:r>
            <a:endParaRPr lang="el-GR" dirty="0"/>
          </a:p>
        </p:txBody>
      </p:sp>
      <p:sp>
        <p:nvSpPr>
          <p:cNvPr id="20" name="19 - Ορθογώνιο"/>
          <p:cNvSpPr/>
          <p:nvPr/>
        </p:nvSpPr>
        <p:spPr>
          <a:xfrm>
            <a:off x="428596" y="3429000"/>
            <a:ext cx="857256" cy="369332"/>
          </a:xfrm>
          <a:prstGeom prst="rect">
            <a:avLst/>
          </a:prstGeom>
          <a:ln w="57150">
            <a:solidFill>
              <a:srgbClr val="FF0000"/>
            </a:solidFill>
          </a:ln>
        </p:spPr>
        <p:txBody>
          <a:bodyPr wrap="square">
            <a:spAutoFit/>
          </a:bodyPr>
          <a:lstStyle/>
          <a:p>
            <a:endParaRPr lang="el-GR" dirty="0"/>
          </a:p>
        </p:txBody>
      </p:sp>
      <p:cxnSp>
        <p:nvCxnSpPr>
          <p:cNvPr id="21" name="20 - Ευθύγραμμο βέλος σύνδεσης"/>
          <p:cNvCxnSpPr/>
          <p:nvPr/>
        </p:nvCxnSpPr>
        <p:spPr>
          <a:xfrm rot="16200000" flipH="1" flipV="1">
            <a:off x="517905" y="2196683"/>
            <a:ext cx="1500174" cy="964413"/>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8" name="27 - Ορθογώνιο"/>
          <p:cNvSpPr/>
          <p:nvPr/>
        </p:nvSpPr>
        <p:spPr>
          <a:xfrm>
            <a:off x="3357554" y="5000636"/>
            <a:ext cx="3000396" cy="1477328"/>
          </a:xfrm>
          <a:prstGeom prst="rect">
            <a:avLst/>
          </a:prstGeom>
          <a:ln>
            <a:solidFill>
              <a:srgbClr val="C00000"/>
            </a:solidFill>
          </a:ln>
        </p:spPr>
        <p:txBody>
          <a:bodyPr wrap="square">
            <a:spAutoFit/>
          </a:bodyPr>
          <a:lstStyle/>
          <a:p>
            <a:r>
              <a:rPr lang="el-GR" dirty="0" smtClean="0"/>
              <a:t>Αυτή η </a:t>
            </a:r>
            <a:r>
              <a:rPr lang="en-US" b="1" dirty="0" smtClean="0"/>
              <a:t>GHA</a:t>
            </a:r>
            <a:r>
              <a:rPr lang="el-GR" dirty="0" smtClean="0"/>
              <a:t> η </a:t>
            </a:r>
            <a:r>
              <a:rPr lang="el-GR" b="1" dirty="0" smtClean="0"/>
              <a:t>αμέσως μικρότερη</a:t>
            </a:r>
            <a:r>
              <a:rPr lang="en-US" dirty="0" smtClean="0"/>
              <a:t> </a:t>
            </a:r>
            <a:r>
              <a:rPr lang="el-GR" dirty="0" smtClean="0"/>
              <a:t>αντιστοιχεί σε </a:t>
            </a:r>
            <a:r>
              <a:rPr lang="en-US" b="1" dirty="0" smtClean="0"/>
              <a:t>GMT </a:t>
            </a:r>
            <a:r>
              <a:rPr lang="en-US" dirty="0" smtClean="0"/>
              <a:t>20 hrs. A</a:t>
            </a:r>
            <a:r>
              <a:rPr lang="el-GR" dirty="0" smtClean="0"/>
              <a:t>ρα έχουμε </a:t>
            </a:r>
            <a:r>
              <a:rPr lang="en-US" b="1" dirty="0" smtClean="0"/>
              <a:t>GMT</a:t>
            </a:r>
            <a:r>
              <a:rPr lang="el-GR" b="1" dirty="0" smtClean="0"/>
              <a:t>/ΜΔ </a:t>
            </a:r>
            <a:r>
              <a:rPr lang="el-GR" dirty="0" smtClean="0"/>
              <a:t>μεσημβρινής διάβασης </a:t>
            </a:r>
            <a:r>
              <a:rPr lang="en-US" b="1" dirty="0" smtClean="0"/>
              <a:t>GMT / M</a:t>
            </a:r>
            <a:r>
              <a:rPr lang="el-GR" b="1" dirty="0" smtClean="0"/>
              <a:t>Δ </a:t>
            </a:r>
            <a:r>
              <a:rPr lang="el-GR" dirty="0" smtClean="0"/>
              <a:t>= 20 </a:t>
            </a:r>
            <a:r>
              <a:rPr lang="en-US" dirty="0" smtClean="0"/>
              <a:t>hrs</a:t>
            </a:r>
            <a:endParaRPr lang="el-GR" dirty="0"/>
          </a:p>
        </p:txBody>
      </p:sp>
      <p:cxnSp>
        <p:nvCxnSpPr>
          <p:cNvPr id="32" name="31 - Ευθύγραμμο βέλος σύνδεσης"/>
          <p:cNvCxnSpPr/>
          <p:nvPr/>
        </p:nvCxnSpPr>
        <p:spPr>
          <a:xfrm rot="10800000">
            <a:off x="1214414" y="4786322"/>
            <a:ext cx="2143140" cy="121444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5" name="34 - Ελεύθερη σχεδίαση"/>
          <p:cNvSpPr/>
          <p:nvPr/>
        </p:nvSpPr>
        <p:spPr>
          <a:xfrm>
            <a:off x="847898" y="4586068"/>
            <a:ext cx="378027" cy="225167"/>
          </a:xfrm>
          <a:custGeom>
            <a:avLst/>
            <a:gdLst>
              <a:gd name="connsiteX0" fmla="*/ 66502 w 378027"/>
              <a:gd name="connsiteY0" fmla="*/ 42203 h 225167"/>
              <a:gd name="connsiteX1" fmla="*/ 38367 w 378027"/>
              <a:gd name="connsiteY1" fmla="*/ 84406 h 225167"/>
              <a:gd name="connsiteX2" fmla="*/ 10231 w 378027"/>
              <a:gd name="connsiteY2" fmla="*/ 112541 h 225167"/>
              <a:gd name="connsiteX3" fmla="*/ 66502 w 378027"/>
              <a:gd name="connsiteY3" fmla="*/ 168812 h 225167"/>
              <a:gd name="connsiteX4" fmla="*/ 108705 w 378027"/>
              <a:gd name="connsiteY4" fmla="*/ 196947 h 225167"/>
              <a:gd name="connsiteX5" fmla="*/ 235314 w 378027"/>
              <a:gd name="connsiteY5" fmla="*/ 225083 h 225167"/>
              <a:gd name="connsiteX6" fmla="*/ 319720 w 378027"/>
              <a:gd name="connsiteY6" fmla="*/ 211015 h 225167"/>
              <a:gd name="connsiteX7" fmla="*/ 333788 w 378027"/>
              <a:gd name="connsiteY7" fmla="*/ 168812 h 225167"/>
              <a:gd name="connsiteX8" fmla="*/ 375991 w 378027"/>
              <a:gd name="connsiteY8" fmla="*/ 154744 h 225167"/>
              <a:gd name="connsiteX9" fmla="*/ 361924 w 378027"/>
              <a:gd name="connsiteY9" fmla="*/ 56270 h 225167"/>
              <a:gd name="connsiteX10" fmla="*/ 305653 w 378027"/>
              <a:gd name="connsiteY10" fmla="*/ 28135 h 225167"/>
              <a:gd name="connsiteX11" fmla="*/ 193111 w 378027"/>
              <a:gd name="connsiteY11" fmla="*/ 0 h 225167"/>
              <a:gd name="connsiteX12" fmla="*/ 66502 w 378027"/>
              <a:gd name="connsiteY12" fmla="*/ 42203 h 225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78027" h="225167">
                <a:moveTo>
                  <a:pt x="66502" y="42203"/>
                </a:moveTo>
                <a:cubicBezTo>
                  <a:pt x="40711" y="56271"/>
                  <a:pt x="48929" y="71204"/>
                  <a:pt x="38367" y="84406"/>
                </a:cubicBezTo>
                <a:cubicBezTo>
                  <a:pt x="30081" y="94763"/>
                  <a:pt x="12832" y="99535"/>
                  <a:pt x="10231" y="112541"/>
                </a:cubicBezTo>
                <a:cubicBezTo>
                  <a:pt x="0" y="163695"/>
                  <a:pt x="39220" y="155171"/>
                  <a:pt x="66502" y="168812"/>
                </a:cubicBezTo>
                <a:cubicBezTo>
                  <a:pt x="81624" y="176373"/>
                  <a:pt x="93583" y="189386"/>
                  <a:pt x="108705" y="196947"/>
                </a:cubicBezTo>
                <a:cubicBezTo>
                  <a:pt x="143338" y="214263"/>
                  <a:pt x="202893" y="219679"/>
                  <a:pt x="235314" y="225083"/>
                </a:cubicBezTo>
                <a:cubicBezTo>
                  <a:pt x="263449" y="220394"/>
                  <a:pt x="294955" y="225167"/>
                  <a:pt x="319720" y="211015"/>
                </a:cubicBezTo>
                <a:cubicBezTo>
                  <a:pt x="332595" y="203658"/>
                  <a:pt x="323303" y="179297"/>
                  <a:pt x="333788" y="168812"/>
                </a:cubicBezTo>
                <a:cubicBezTo>
                  <a:pt x="344273" y="158327"/>
                  <a:pt x="361923" y="159433"/>
                  <a:pt x="375991" y="154744"/>
                </a:cubicBezTo>
                <a:cubicBezTo>
                  <a:pt x="371302" y="121919"/>
                  <a:pt x="378027" y="85255"/>
                  <a:pt x="361924" y="56270"/>
                </a:cubicBezTo>
                <a:cubicBezTo>
                  <a:pt x="351740" y="37938"/>
                  <a:pt x="325548" y="34766"/>
                  <a:pt x="305653" y="28135"/>
                </a:cubicBezTo>
                <a:cubicBezTo>
                  <a:pt x="268969" y="15907"/>
                  <a:pt x="193111" y="0"/>
                  <a:pt x="193111" y="0"/>
                </a:cubicBezTo>
                <a:cubicBezTo>
                  <a:pt x="45931" y="29436"/>
                  <a:pt x="92293" y="28135"/>
                  <a:pt x="66502" y="42203"/>
                </a:cubicBezTo>
                <a:close/>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6" name="35 - Ορθογώνιο"/>
          <p:cNvSpPr/>
          <p:nvPr/>
        </p:nvSpPr>
        <p:spPr>
          <a:xfrm>
            <a:off x="3929058" y="4643446"/>
            <a:ext cx="1071570" cy="369332"/>
          </a:xfrm>
          <a:prstGeom prst="rect">
            <a:avLst/>
          </a:prstGeom>
          <a:ln>
            <a:solidFill>
              <a:srgbClr val="FF0000"/>
            </a:solidFill>
          </a:ln>
        </p:spPr>
        <p:txBody>
          <a:bodyPr wrap="square">
            <a:spAutoFit/>
          </a:bodyPr>
          <a:lstStyle/>
          <a:p>
            <a:r>
              <a:rPr lang="en-US" dirty="0"/>
              <a:t>2</a:t>
            </a:r>
            <a:r>
              <a:rPr lang="en-US" dirty="0" smtClean="0"/>
              <a:t>o BHMA</a:t>
            </a:r>
            <a:endParaRPr lang="el-GR" dirty="0"/>
          </a:p>
        </p:txBody>
      </p:sp>
      <p:sp>
        <p:nvSpPr>
          <p:cNvPr id="37" name="36 - Ορθογώνιο"/>
          <p:cNvSpPr/>
          <p:nvPr/>
        </p:nvSpPr>
        <p:spPr>
          <a:xfrm>
            <a:off x="3000364" y="1214422"/>
            <a:ext cx="1143008" cy="369332"/>
          </a:xfrm>
          <a:prstGeom prst="rect">
            <a:avLst/>
          </a:prstGeom>
          <a:ln>
            <a:solidFill>
              <a:srgbClr val="FF0000"/>
            </a:solidFill>
          </a:ln>
        </p:spPr>
        <p:txBody>
          <a:bodyPr wrap="square">
            <a:spAutoFit/>
          </a:bodyPr>
          <a:lstStyle/>
          <a:p>
            <a:r>
              <a:rPr lang="el-GR" dirty="0"/>
              <a:t>3</a:t>
            </a:r>
            <a:r>
              <a:rPr lang="en-US" dirty="0" smtClean="0"/>
              <a:t>o BHMA</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ln w="38100">
            <a:solidFill>
              <a:srgbClr val="FF0000"/>
            </a:solidFill>
          </a:ln>
        </p:spPr>
        <p:txBody>
          <a:bodyPr>
            <a:normAutofit fontScale="90000"/>
          </a:bodyPr>
          <a:lstStyle/>
          <a:p>
            <a:r>
              <a:rPr lang="el-GR" sz="1800" dirty="0" smtClean="0"/>
              <a:t> Πάμε να βρούμε την διαφορά των δυο </a:t>
            </a:r>
            <a:r>
              <a:rPr lang="en-US" sz="1800" dirty="0" smtClean="0"/>
              <a:t>GHA (K</a:t>
            </a:r>
            <a:r>
              <a:rPr lang="el-GR" sz="1800" dirty="0" smtClean="0"/>
              <a:t>κάνουμε αυτό ακριβώς που κάνουμε όταν μας δίνουν την </a:t>
            </a:r>
            <a:r>
              <a:rPr lang="en-US" sz="1800" dirty="0" smtClean="0"/>
              <a:t>GHA </a:t>
            </a:r>
            <a:r>
              <a:rPr lang="el-GR" sz="1800" dirty="0" smtClean="0"/>
              <a:t>ενός ουρανίου σώματος και μας ζητάνε να βρούμε το </a:t>
            </a:r>
            <a:r>
              <a:rPr lang="en-US" sz="1800" dirty="0" smtClean="0"/>
              <a:t>GMT</a:t>
            </a:r>
            <a:r>
              <a:rPr lang="el-GR" sz="1800" dirty="0" smtClean="0"/>
              <a:t> στο οποίο αντιστοιχεί αυτή η </a:t>
            </a:r>
            <a:r>
              <a:rPr lang="en-US" sz="1800" dirty="0" smtClean="0"/>
              <a:t>GHA (A</a:t>
            </a:r>
            <a:r>
              <a:rPr lang="el-GR" sz="1800" dirty="0" smtClean="0"/>
              <a:t>αντίστροφη είσοδος στις </a:t>
            </a:r>
            <a:r>
              <a:rPr lang="el-GR" sz="1800" dirty="0" err="1" smtClean="0"/>
              <a:t>Αστρον.Εφημερίδες</a:t>
            </a:r>
            <a:r>
              <a:rPr lang="el-GR" sz="1800" dirty="0" smtClean="0"/>
              <a:t> ) Έχουμε λοιπόν</a:t>
            </a:r>
            <a:r>
              <a:rPr lang="en-US" sz="1800" dirty="0" smtClean="0"/>
              <a:t> :</a:t>
            </a:r>
            <a:r>
              <a:rPr lang="el-GR" sz="1800" dirty="0" smtClean="0"/>
              <a:t> </a:t>
            </a:r>
            <a:endParaRPr lang="el-GR" sz="1800" dirty="0"/>
          </a:p>
        </p:txBody>
      </p:sp>
      <p:sp>
        <p:nvSpPr>
          <p:cNvPr id="4" name="3 - Ορθογώνιο"/>
          <p:cNvSpPr/>
          <p:nvPr/>
        </p:nvSpPr>
        <p:spPr>
          <a:xfrm>
            <a:off x="214282" y="1357298"/>
            <a:ext cx="8715436" cy="2585323"/>
          </a:xfrm>
          <a:prstGeom prst="rect">
            <a:avLst/>
          </a:prstGeom>
        </p:spPr>
        <p:txBody>
          <a:bodyPr wrap="square">
            <a:spAutoFit/>
          </a:bodyPr>
          <a:lstStyle/>
          <a:p>
            <a:r>
              <a:rPr lang="en-US" b="1" dirty="0" smtClean="0"/>
              <a:t>GHA /M</a:t>
            </a:r>
            <a:r>
              <a:rPr lang="el-GR" b="1" dirty="0" smtClean="0"/>
              <a:t>Δ = λ </a:t>
            </a:r>
            <a:r>
              <a:rPr lang="en-US" b="1" dirty="0" smtClean="0"/>
              <a:t>                   </a:t>
            </a:r>
            <a:r>
              <a:rPr lang="el-GR" b="1" dirty="0" smtClean="0"/>
              <a:t>                </a:t>
            </a:r>
            <a:r>
              <a:rPr lang="en-US" b="1" dirty="0" smtClean="0"/>
              <a:t>132◦18‘,0</a:t>
            </a:r>
          </a:p>
          <a:p>
            <a:r>
              <a:rPr lang="el-GR" b="1" dirty="0" smtClean="0"/>
              <a:t>Αμέσως μικρότερη </a:t>
            </a:r>
            <a:r>
              <a:rPr lang="en-US" b="1" dirty="0" smtClean="0"/>
              <a:t>GHA</a:t>
            </a:r>
            <a:r>
              <a:rPr lang="el-GR" b="1" dirty="0" smtClean="0"/>
              <a:t>                 </a:t>
            </a:r>
            <a:r>
              <a:rPr lang="en-US" b="1" dirty="0" smtClean="0"/>
              <a:t>1</a:t>
            </a:r>
            <a:r>
              <a:rPr lang="el-GR" b="1" dirty="0" smtClean="0"/>
              <a:t>18</a:t>
            </a:r>
            <a:r>
              <a:rPr lang="en-US" b="1" dirty="0" smtClean="0"/>
              <a:t>◦18‘,</a:t>
            </a:r>
            <a:r>
              <a:rPr lang="el-GR" b="1" dirty="0" smtClean="0"/>
              <a:t>9 </a:t>
            </a:r>
            <a:r>
              <a:rPr lang="el-GR" b="1" dirty="0" smtClean="0"/>
              <a:t>Αντιστοιχεί</a:t>
            </a:r>
            <a:r>
              <a:rPr lang="el-GR" b="1" dirty="0" smtClean="0"/>
              <a:t>  σε </a:t>
            </a:r>
            <a:r>
              <a:rPr lang="en-US" b="1" dirty="0" smtClean="0"/>
              <a:t>GMT 20hrs</a:t>
            </a:r>
          </a:p>
          <a:p>
            <a:endParaRPr lang="el-GR" b="1" dirty="0" smtClean="0"/>
          </a:p>
          <a:p>
            <a:r>
              <a:rPr lang="el-GR" b="1" dirty="0" smtClean="0"/>
              <a:t>Διαφορά       των      δυο</a:t>
            </a:r>
            <a:r>
              <a:rPr lang="en-US" b="1" dirty="0" smtClean="0"/>
              <a:t> </a:t>
            </a:r>
            <a:r>
              <a:rPr lang="el-GR" b="1" dirty="0" smtClean="0"/>
              <a:t>   </a:t>
            </a:r>
            <a:r>
              <a:rPr lang="en-US" b="1" dirty="0" smtClean="0"/>
              <a:t>GHA</a:t>
            </a:r>
            <a:r>
              <a:rPr lang="el-GR" b="1" dirty="0" smtClean="0"/>
              <a:t>  = 013◦59‘,1</a:t>
            </a:r>
            <a:endParaRPr lang="en-US" b="1" dirty="0" smtClean="0"/>
          </a:p>
          <a:p>
            <a:r>
              <a:rPr lang="el-GR" b="1" dirty="0" smtClean="0"/>
              <a:t> πάμε στις σελίδες </a:t>
            </a:r>
            <a:r>
              <a:rPr lang="en-US" b="1" dirty="0" smtClean="0"/>
              <a:t>incr. correction </a:t>
            </a:r>
            <a:r>
              <a:rPr lang="el-GR" b="1" dirty="0" smtClean="0"/>
              <a:t>και ψάχνουμε στην στήλη</a:t>
            </a:r>
          </a:p>
          <a:p>
            <a:r>
              <a:rPr lang="en-US" b="1" dirty="0" smtClean="0"/>
              <a:t>SUN</a:t>
            </a:r>
            <a:r>
              <a:rPr lang="el-GR" b="1" dirty="0" smtClean="0"/>
              <a:t> να βρούμε αυτή την διαφορά (</a:t>
            </a:r>
            <a:r>
              <a:rPr lang="el-GR" b="1" dirty="0" smtClean="0"/>
              <a:t>013◦59‘,1) η την πλησιέστερη</a:t>
            </a:r>
          </a:p>
          <a:p>
            <a:r>
              <a:rPr lang="el-GR" b="1" dirty="0" smtClean="0"/>
              <a:t>τιμή σε αυτή την διαφορά. Αυτή η διαφορά στην περίπτωση μας </a:t>
            </a:r>
          </a:p>
          <a:p>
            <a:r>
              <a:rPr lang="el-GR" b="1" dirty="0" smtClean="0"/>
              <a:t>αντιστοιχεί σε  55</a:t>
            </a:r>
            <a:r>
              <a:rPr lang="en-US" b="1" dirty="0" smtClean="0"/>
              <a:t> min </a:t>
            </a:r>
            <a:r>
              <a:rPr lang="el-GR" b="1" dirty="0" smtClean="0"/>
              <a:t>και 56</a:t>
            </a:r>
            <a:r>
              <a:rPr lang="en-US" b="1" dirty="0" smtClean="0"/>
              <a:t> sec . A</a:t>
            </a:r>
            <a:r>
              <a:rPr lang="el-GR" b="1" dirty="0" smtClean="0"/>
              <a:t>ρα </a:t>
            </a:r>
            <a:r>
              <a:rPr lang="en-US" b="1" dirty="0" smtClean="0"/>
              <a:t>GMT /M</a:t>
            </a:r>
            <a:r>
              <a:rPr lang="el-GR" b="1" dirty="0" smtClean="0"/>
              <a:t>Δ</a:t>
            </a:r>
            <a:r>
              <a:rPr lang="en-US" b="1" dirty="0" smtClean="0"/>
              <a:t> </a:t>
            </a:r>
            <a:r>
              <a:rPr lang="el-GR" b="1" dirty="0" smtClean="0"/>
              <a:t>= </a:t>
            </a:r>
            <a:r>
              <a:rPr lang="en-US" b="1" dirty="0" smtClean="0"/>
              <a:t>20hrs 55 min</a:t>
            </a:r>
            <a:r>
              <a:rPr lang="el-GR" b="1" dirty="0" smtClean="0"/>
              <a:t> 56 </a:t>
            </a:r>
            <a:r>
              <a:rPr lang="en-US" b="1" dirty="0" smtClean="0"/>
              <a:t>sec </a:t>
            </a:r>
            <a:r>
              <a:rPr lang="el-GR" b="1" dirty="0" smtClean="0"/>
              <a:t> </a:t>
            </a:r>
            <a:endParaRPr lang="en-US" b="1" dirty="0"/>
          </a:p>
          <a:p>
            <a:endParaRPr lang="el-GR" dirty="0"/>
          </a:p>
        </p:txBody>
      </p:sp>
      <p:cxnSp>
        <p:nvCxnSpPr>
          <p:cNvPr id="6" name="5 - Ευθύγραμμο βέλος σύνδεσης"/>
          <p:cNvCxnSpPr/>
          <p:nvPr/>
        </p:nvCxnSpPr>
        <p:spPr>
          <a:xfrm>
            <a:off x="2143108" y="1571612"/>
            <a:ext cx="928694"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9 - Ευθύγραμμο βέλος σύνδεσης"/>
          <p:cNvCxnSpPr/>
          <p:nvPr/>
        </p:nvCxnSpPr>
        <p:spPr>
          <a:xfrm>
            <a:off x="2643174" y="1785926"/>
            <a:ext cx="642942"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12 - Ευθεία γραμμή σύνδεσης"/>
          <p:cNvCxnSpPr/>
          <p:nvPr/>
        </p:nvCxnSpPr>
        <p:spPr>
          <a:xfrm>
            <a:off x="2471063" y="2019806"/>
            <a:ext cx="2428892" cy="1588"/>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4" name="Picture 2"/>
          <p:cNvPicPr>
            <a:picLocks noChangeAspect="1" noChangeArrowheads="1"/>
          </p:cNvPicPr>
          <p:nvPr/>
        </p:nvPicPr>
        <p:blipFill>
          <a:blip r:embed="rId2"/>
          <a:srcRect/>
          <a:stretch>
            <a:fillRect/>
          </a:stretch>
        </p:blipFill>
        <p:spPr bwMode="auto">
          <a:xfrm>
            <a:off x="642910" y="3786190"/>
            <a:ext cx="3000079" cy="1690692"/>
          </a:xfrm>
          <a:prstGeom prst="rect">
            <a:avLst/>
          </a:prstGeom>
          <a:noFill/>
          <a:ln w="9525">
            <a:noFill/>
            <a:miter lim="800000"/>
            <a:headEnd/>
            <a:tailEnd/>
          </a:ln>
          <a:effectLst/>
        </p:spPr>
      </p:pic>
      <p:pic>
        <p:nvPicPr>
          <p:cNvPr id="15" name="Picture 4"/>
          <p:cNvPicPr>
            <a:picLocks noChangeAspect="1" noChangeArrowheads="1"/>
          </p:cNvPicPr>
          <p:nvPr/>
        </p:nvPicPr>
        <p:blipFill>
          <a:blip r:embed="rId3"/>
          <a:srcRect/>
          <a:stretch>
            <a:fillRect/>
          </a:stretch>
        </p:blipFill>
        <p:spPr bwMode="auto">
          <a:xfrm>
            <a:off x="642910" y="5554140"/>
            <a:ext cx="3026327" cy="1303860"/>
          </a:xfrm>
          <a:prstGeom prst="rect">
            <a:avLst/>
          </a:prstGeom>
          <a:noFill/>
          <a:ln w="9525">
            <a:noFill/>
            <a:miter lim="800000"/>
            <a:headEnd/>
            <a:tailEnd/>
          </a:ln>
          <a:effectLst/>
        </p:spPr>
      </p:pic>
      <p:cxnSp>
        <p:nvCxnSpPr>
          <p:cNvPr id="18" name="17 - Ευθεία γραμμή σύνδεσης"/>
          <p:cNvCxnSpPr/>
          <p:nvPr/>
        </p:nvCxnSpPr>
        <p:spPr>
          <a:xfrm flipV="1">
            <a:off x="785786" y="6500834"/>
            <a:ext cx="1143008" cy="14218"/>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24 - Ελεύθερη σχεδίαση"/>
          <p:cNvSpPr/>
          <p:nvPr/>
        </p:nvSpPr>
        <p:spPr>
          <a:xfrm>
            <a:off x="610453" y="3820589"/>
            <a:ext cx="631007" cy="667005"/>
          </a:xfrm>
          <a:custGeom>
            <a:avLst/>
            <a:gdLst>
              <a:gd name="connsiteX0" fmla="*/ 360218 w 631007"/>
              <a:gd name="connsiteY0" fmla="*/ 76162 h 667005"/>
              <a:gd name="connsiteX1" fmla="*/ 261744 w 631007"/>
              <a:gd name="connsiteY1" fmla="*/ 118365 h 667005"/>
              <a:gd name="connsiteX2" fmla="*/ 121067 w 631007"/>
              <a:gd name="connsiteY2" fmla="*/ 160568 h 667005"/>
              <a:gd name="connsiteX3" fmla="*/ 64796 w 631007"/>
              <a:gd name="connsiteY3" fmla="*/ 188703 h 667005"/>
              <a:gd name="connsiteX4" fmla="*/ 22593 w 631007"/>
              <a:gd name="connsiteY4" fmla="*/ 202771 h 667005"/>
              <a:gd name="connsiteX5" fmla="*/ 8525 w 631007"/>
              <a:gd name="connsiteY5" fmla="*/ 244974 h 667005"/>
              <a:gd name="connsiteX6" fmla="*/ 64796 w 631007"/>
              <a:gd name="connsiteY6" fmla="*/ 498193 h 667005"/>
              <a:gd name="connsiteX7" fmla="*/ 92932 w 631007"/>
              <a:gd name="connsiteY7" fmla="*/ 526328 h 667005"/>
              <a:gd name="connsiteX8" fmla="*/ 149202 w 631007"/>
              <a:gd name="connsiteY8" fmla="*/ 540396 h 667005"/>
              <a:gd name="connsiteX9" fmla="*/ 191405 w 631007"/>
              <a:gd name="connsiteY9" fmla="*/ 582599 h 667005"/>
              <a:gd name="connsiteX10" fmla="*/ 219541 w 631007"/>
              <a:gd name="connsiteY10" fmla="*/ 624802 h 667005"/>
              <a:gd name="connsiteX11" fmla="*/ 261744 w 631007"/>
              <a:gd name="connsiteY11" fmla="*/ 638869 h 667005"/>
              <a:gd name="connsiteX12" fmla="*/ 318015 w 631007"/>
              <a:gd name="connsiteY12" fmla="*/ 667005 h 667005"/>
              <a:gd name="connsiteX13" fmla="*/ 388353 w 631007"/>
              <a:gd name="connsiteY13" fmla="*/ 652937 h 667005"/>
              <a:gd name="connsiteX14" fmla="*/ 430556 w 631007"/>
              <a:gd name="connsiteY14" fmla="*/ 638869 h 667005"/>
              <a:gd name="connsiteX15" fmla="*/ 543098 w 631007"/>
              <a:gd name="connsiteY15" fmla="*/ 624802 h 667005"/>
              <a:gd name="connsiteX16" fmla="*/ 557165 w 631007"/>
              <a:gd name="connsiteY16" fmla="*/ 582599 h 667005"/>
              <a:gd name="connsiteX17" fmla="*/ 585301 w 631007"/>
              <a:gd name="connsiteY17" fmla="*/ 554463 h 667005"/>
              <a:gd name="connsiteX18" fmla="*/ 599369 w 631007"/>
              <a:gd name="connsiteY18" fmla="*/ 427854 h 667005"/>
              <a:gd name="connsiteX19" fmla="*/ 627504 w 631007"/>
              <a:gd name="connsiteY19" fmla="*/ 301245 h 667005"/>
              <a:gd name="connsiteX20" fmla="*/ 613436 w 631007"/>
              <a:gd name="connsiteY20" fmla="*/ 174636 h 667005"/>
              <a:gd name="connsiteX21" fmla="*/ 472759 w 631007"/>
              <a:gd name="connsiteY21" fmla="*/ 132433 h 667005"/>
              <a:gd name="connsiteX22" fmla="*/ 458692 w 631007"/>
              <a:gd name="connsiteY22" fmla="*/ 76162 h 667005"/>
              <a:gd name="connsiteX23" fmla="*/ 360218 w 631007"/>
              <a:gd name="connsiteY23" fmla="*/ 76162 h 667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31007" h="667005">
                <a:moveTo>
                  <a:pt x="360218" y="76162"/>
                </a:moveTo>
                <a:cubicBezTo>
                  <a:pt x="327393" y="83196"/>
                  <a:pt x="365562" y="79433"/>
                  <a:pt x="261744" y="118365"/>
                </a:cubicBezTo>
                <a:cubicBezTo>
                  <a:pt x="130892" y="167434"/>
                  <a:pt x="292899" y="131929"/>
                  <a:pt x="121067" y="160568"/>
                </a:cubicBezTo>
                <a:cubicBezTo>
                  <a:pt x="102310" y="169946"/>
                  <a:pt x="84071" y="180442"/>
                  <a:pt x="64796" y="188703"/>
                </a:cubicBezTo>
                <a:cubicBezTo>
                  <a:pt x="51166" y="194544"/>
                  <a:pt x="33078" y="192286"/>
                  <a:pt x="22593" y="202771"/>
                </a:cubicBezTo>
                <a:cubicBezTo>
                  <a:pt x="12108" y="213256"/>
                  <a:pt x="13214" y="230906"/>
                  <a:pt x="8525" y="244974"/>
                </a:cubicBezTo>
                <a:cubicBezTo>
                  <a:pt x="27562" y="387746"/>
                  <a:pt x="0" y="417198"/>
                  <a:pt x="64796" y="498193"/>
                </a:cubicBezTo>
                <a:cubicBezTo>
                  <a:pt x="73081" y="508550"/>
                  <a:pt x="81069" y="520397"/>
                  <a:pt x="92932" y="526328"/>
                </a:cubicBezTo>
                <a:cubicBezTo>
                  <a:pt x="110225" y="534974"/>
                  <a:pt x="130445" y="535707"/>
                  <a:pt x="149202" y="540396"/>
                </a:cubicBezTo>
                <a:cubicBezTo>
                  <a:pt x="163270" y="554464"/>
                  <a:pt x="178669" y="567316"/>
                  <a:pt x="191405" y="582599"/>
                </a:cubicBezTo>
                <a:cubicBezTo>
                  <a:pt x="202229" y="595588"/>
                  <a:pt x="206338" y="614240"/>
                  <a:pt x="219541" y="624802"/>
                </a:cubicBezTo>
                <a:cubicBezTo>
                  <a:pt x="231120" y="634065"/>
                  <a:pt x="248114" y="633028"/>
                  <a:pt x="261744" y="638869"/>
                </a:cubicBezTo>
                <a:cubicBezTo>
                  <a:pt x="281019" y="647130"/>
                  <a:pt x="299258" y="657626"/>
                  <a:pt x="318015" y="667005"/>
                </a:cubicBezTo>
                <a:cubicBezTo>
                  <a:pt x="341461" y="662316"/>
                  <a:pt x="365157" y="658736"/>
                  <a:pt x="388353" y="652937"/>
                </a:cubicBezTo>
                <a:cubicBezTo>
                  <a:pt x="402739" y="649340"/>
                  <a:pt x="415967" y="641522"/>
                  <a:pt x="430556" y="638869"/>
                </a:cubicBezTo>
                <a:cubicBezTo>
                  <a:pt x="467752" y="632106"/>
                  <a:pt x="505584" y="629491"/>
                  <a:pt x="543098" y="624802"/>
                </a:cubicBezTo>
                <a:cubicBezTo>
                  <a:pt x="547787" y="610734"/>
                  <a:pt x="549536" y="595314"/>
                  <a:pt x="557165" y="582599"/>
                </a:cubicBezTo>
                <a:cubicBezTo>
                  <a:pt x="563989" y="571226"/>
                  <a:pt x="581811" y="567259"/>
                  <a:pt x="585301" y="554463"/>
                </a:cubicBezTo>
                <a:cubicBezTo>
                  <a:pt x="596474" y="513497"/>
                  <a:pt x="593364" y="469890"/>
                  <a:pt x="599369" y="427854"/>
                </a:cubicBezTo>
                <a:cubicBezTo>
                  <a:pt x="605323" y="386174"/>
                  <a:pt x="617263" y="342209"/>
                  <a:pt x="627504" y="301245"/>
                </a:cubicBezTo>
                <a:cubicBezTo>
                  <a:pt x="622815" y="259042"/>
                  <a:pt x="631007" y="213293"/>
                  <a:pt x="613436" y="174636"/>
                </a:cubicBezTo>
                <a:cubicBezTo>
                  <a:pt x="600028" y="145139"/>
                  <a:pt x="484851" y="134448"/>
                  <a:pt x="472759" y="132433"/>
                </a:cubicBezTo>
                <a:cubicBezTo>
                  <a:pt x="468070" y="113676"/>
                  <a:pt x="473372" y="88745"/>
                  <a:pt x="458692" y="76162"/>
                </a:cubicBezTo>
                <a:cubicBezTo>
                  <a:pt x="369837" y="0"/>
                  <a:pt x="393043" y="69128"/>
                  <a:pt x="360218" y="76162"/>
                </a:cubicBezTo>
                <a:close/>
              </a:path>
            </a:pathLst>
          </a:cu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1" name="30 - Ευθύγραμμο βέλος σύνδεσης"/>
          <p:cNvCxnSpPr/>
          <p:nvPr/>
        </p:nvCxnSpPr>
        <p:spPr>
          <a:xfrm rot="10800000" flipV="1">
            <a:off x="1000100" y="3500438"/>
            <a:ext cx="928694" cy="71438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33 - Ευθύγραμμο βέλος σύνδεσης"/>
          <p:cNvCxnSpPr/>
          <p:nvPr/>
        </p:nvCxnSpPr>
        <p:spPr>
          <a:xfrm rot="5400000">
            <a:off x="607203" y="4107649"/>
            <a:ext cx="2857496" cy="1928826"/>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6" name="45 - Ορθογώνιο"/>
          <p:cNvSpPr/>
          <p:nvPr/>
        </p:nvSpPr>
        <p:spPr>
          <a:xfrm>
            <a:off x="7358082" y="1500174"/>
            <a:ext cx="1214446" cy="369332"/>
          </a:xfrm>
          <a:prstGeom prst="rect">
            <a:avLst/>
          </a:prstGeom>
          <a:ln>
            <a:solidFill>
              <a:srgbClr val="FF0000"/>
            </a:solidFill>
          </a:ln>
        </p:spPr>
        <p:txBody>
          <a:bodyPr wrap="square">
            <a:spAutoFit/>
          </a:bodyPr>
          <a:lstStyle/>
          <a:p>
            <a:r>
              <a:rPr lang="el-GR" dirty="0" smtClean="0"/>
              <a:t>4</a:t>
            </a:r>
            <a:r>
              <a:rPr lang="en-US" dirty="0" smtClean="0"/>
              <a:t>o BHMA</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85728"/>
            <a:ext cx="8229600" cy="1643074"/>
          </a:xfrm>
        </p:spPr>
        <p:txBody>
          <a:bodyPr>
            <a:normAutofit/>
          </a:bodyPr>
          <a:lstStyle/>
          <a:p>
            <a:r>
              <a:rPr lang="el-GR" sz="1800" b="1" dirty="0" smtClean="0"/>
              <a:t/>
            </a:r>
            <a:br>
              <a:rPr lang="el-GR" sz="1800" b="1" dirty="0" smtClean="0"/>
            </a:br>
            <a:r>
              <a:rPr lang="el-GR" sz="1800" b="1" dirty="0" smtClean="0"/>
              <a:t>    </a:t>
            </a:r>
            <a:r>
              <a:rPr lang="el-GR" sz="1800" dirty="0" smtClean="0"/>
              <a:t/>
            </a:r>
            <a:br>
              <a:rPr lang="el-GR" sz="1800" dirty="0" smtClean="0"/>
            </a:br>
            <a:endParaRPr lang="el-GR" sz="1800" dirty="0"/>
          </a:p>
        </p:txBody>
      </p:sp>
      <p:sp>
        <p:nvSpPr>
          <p:cNvPr id="7" name="6 - Ορθογώνιο"/>
          <p:cNvSpPr/>
          <p:nvPr/>
        </p:nvSpPr>
        <p:spPr>
          <a:xfrm>
            <a:off x="4214810" y="2071678"/>
            <a:ext cx="4714908" cy="1200329"/>
          </a:xfrm>
          <a:prstGeom prst="rect">
            <a:avLst/>
          </a:prstGeom>
        </p:spPr>
        <p:txBody>
          <a:bodyPr wrap="square">
            <a:spAutoFit/>
          </a:bodyPr>
          <a:lstStyle/>
          <a:p>
            <a:r>
              <a:rPr lang="en-US" b="1" dirty="0" smtClean="0"/>
              <a:t>. A</a:t>
            </a:r>
            <a:r>
              <a:rPr lang="el-GR" b="1" dirty="0" smtClean="0"/>
              <a:t>ρα </a:t>
            </a:r>
            <a:r>
              <a:rPr lang="en-US" b="1" dirty="0" smtClean="0"/>
              <a:t>GMT /M</a:t>
            </a:r>
            <a:r>
              <a:rPr lang="el-GR" b="1" dirty="0" smtClean="0"/>
              <a:t>Δ</a:t>
            </a:r>
            <a:r>
              <a:rPr lang="en-US" b="1" dirty="0" smtClean="0"/>
              <a:t> </a:t>
            </a:r>
            <a:r>
              <a:rPr lang="el-GR" b="1" dirty="0" smtClean="0"/>
              <a:t>=    </a:t>
            </a:r>
            <a:r>
              <a:rPr lang="en-US" b="1" dirty="0" smtClean="0"/>
              <a:t>20hrs 55 min</a:t>
            </a:r>
            <a:r>
              <a:rPr lang="el-GR" b="1" dirty="0" smtClean="0"/>
              <a:t> 56 </a:t>
            </a:r>
            <a:r>
              <a:rPr lang="en-US" b="1" dirty="0" smtClean="0"/>
              <a:t>sec</a:t>
            </a:r>
            <a:endParaRPr lang="el-GR" b="1" dirty="0" smtClean="0"/>
          </a:p>
          <a:p>
            <a:r>
              <a:rPr lang="el-GR" b="1" dirty="0"/>
              <a:t> </a:t>
            </a:r>
            <a:r>
              <a:rPr lang="el-GR" b="1" dirty="0" smtClean="0"/>
              <a:t>           </a:t>
            </a:r>
            <a:r>
              <a:rPr lang="en-US" b="1" dirty="0" smtClean="0"/>
              <a:t>ZD(west) = </a:t>
            </a:r>
            <a:r>
              <a:rPr lang="el-GR" b="1" dirty="0" smtClean="0"/>
              <a:t>  -  0</a:t>
            </a:r>
            <a:r>
              <a:rPr lang="el-GR" b="1" dirty="0" smtClean="0"/>
              <a:t>9</a:t>
            </a:r>
            <a:r>
              <a:rPr lang="en-US" b="1" dirty="0" smtClean="0"/>
              <a:t>hrs </a:t>
            </a:r>
            <a:endParaRPr lang="el-GR" b="1" dirty="0" smtClean="0"/>
          </a:p>
          <a:p>
            <a:endParaRPr lang="el-GR" b="1" dirty="0"/>
          </a:p>
          <a:p>
            <a:r>
              <a:rPr lang="el-GR" b="1" dirty="0" err="1" smtClean="0"/>
              <a:t>Αρα</a:t>
            </a:r>
            <a:r>
              <a:rPr lang="el-GR" b="1" dirty="0" smtClean="0"/>
              <a:t>    </a:t>
            </a:r>
            <a:r>
              <a:rPr lang="en-US" b="1" dirty="0" smtClean="0"/>
              <a:t>    </a:t>
            </a:r>
            <a:r>
              <a:rPr lang="el-GR" b="1" dirty="0" smtClean="0"/>
              <a:t> </a:t>
            </a:r>
            <a:r>
              <a:rPr lang="en-US" b="1" dirty="0" smtClean="0"/>
              <a:t>ZT/M</a:t>
            </a:r>
            <a:r>
              <a:rPr lang="el-GR" b="1" dirty="0" smtClean="0"/>
              <a:t>Δ</a:t>
            </a:r>
            <a:r>
              <a:rPr lang="en-US" b="1" dirty="0" smtClean="0"/>
              <a:t> =</a:t>
            </a:r>
            <a:r>
              <a:rPr lang="el-GR" b="1" dirty="0" smtClean="0"/>
              <a:t>      11</a:t>
            </a:r>
            <a:r>
              <a:rPr lang="en-US" b="1" dirty="0" smtClean="0"/>
              <a:t>hrs 55min 56 sec  13/04</a:t>
            </a:r>
            <a:endParaRPr lang="el-GR" dirty="0"/>
          </a:p>
        </p:txBody>
      </p:sp>
      <p:cxnSp>
        <p:nvCxnSpPr>
          <p:cNvPr id="9" name="8 - Ευθεία γραμμή σύνδεσης"/>
          <p:cNvCxnSpPr/>
          <p:nvPr/>
        </p:nvCxnSpPr>
        <p:spPr>
          <a:xfrm>
            <a:off x="4643438" y="2857496"/>
            <a:ext cx="2643206"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11 - Ορθογώνιο"/>
          <p:cNvSpPr/>
          <p:nvPr/>
        </p:nvSpPr>
        <p:spPr>
          <a:xfrm>
            <a:off x="285720" y="5214950"/>
            <a:ext cx="3643338" cy="646331"/>
          </a:xfrm>
          <a:prstGeom prst="rect">
            <a:avLst/>
          </a:prstGeom>
          <a:ln>
            <a:solidFill>
              <a:srgbClr val="FF0000"/>
            </a:solidFill>
          </a:ln>
        </p:spPr>
        <p:txBody>
          <a:bodyPr wrap="square">
            <a:spAutoFit/>
          </a:bodyPr>
          <a:lstStyle/>
          <a:p>
            <a:r>
              <a:rPr lang="el-GR" dirty="0"/>
              <a:t>Άρα έχουμε </a:t>
            </a:r>
            <a:r>
              <a:rPr lang="en-US" dirty="0"/>
              <a:t>: ZT=GMT</a:t>
            </a:r>
            <a:r>
              <a:rPr lang="el-GR" dirty="0"/>
              <a:t> </a:t>
            </a:r>
            <a:r>
              <a:rPr lang="en-US" dirty="0"/>
              <a:t>±</a:t>
            </a:r>
            <a:r>
              <a:rPr lang="el-GR" dirty="0"/>
              <a:t> </a:t>
            </a:r>
            <a:r>
              <a:rPr lang="en-US" dirty="0"/>
              <a:t>ZD</a:t>
            </a:r>
            <a:r>
              <a:rPr lang="el-GR" dirty="0"/>
              <a:t> </a:t>
            </a:r>
            <a:r>
              <a:rPr lang="en-US" dirty="0" smtClean="0"/>
              <a:t>(+E-W</a:t>
            </a:r>
            <a:r>
              <a:rPr lang="el-GR" b="1" dirty="0" smtClean="0"/>
              <a:t>)</a:t>
            </a:r>
            <a:r>
              <a:rPr lang="en-US" b="1" dirty="0"/>
              <a:t/>
            </a:r>
            <a:br>
              <a:rPr lang="en-US" b="1" dirty="0"/>
            </a:br>
            <a:endParaRPr lang="el-GR" dirty="0"/>
          </a:p>
        </p:txBody>
      </p:sp>
      <p:sp>
        <p:nvSpPr>
          <p:cNvPr id="13" name="12 - Ορθογώνιο"/>
          <p:cNvSpPr/>
          <p:nvPr/>
        </p:nvSpPr>
        <p:spPr>
          <a:xfrm>
            <a:off x="214282" y="2500306"/>
            <a:ext cx="3786214" cy="2308324"/>
          </a:xfrm>
          <a:prstGeom prst="rect">
            <a:avLst/>
          </a:prstGeom>
          <a:ln>
            <a:solidFill>
              <a:srgbClr val="FF0000"/>
            </a:solidFill>
          </a:ln>
        </p:spPr>
        <p:txBody>
          <a:bodyPr wrap="square">
            <a:spAutoFit/>
          </a:bodyPr>
          <a:lstStyle/>
          <a:p>
            <a:r>
              <a:rPr lang="el-GR" dirty="0"/>
              <a:t/>
            </a:r>
            <a:br>
              <a:rPr lang="el-GR" dirty="0"/>
            </a:br>
            <a:r>
              <a:rPr lang="el-GR" dirty="0"/>
              <a:t> </a:t>
            </a:r>
            <a:r>
              <a:rPr lang="en-US" dirty="0" smtClean="0"/>
              <a:t>ZD</a:t>
            </a:r>
            <a:r>
              <a:rPr lang="el-GR" dirty="0" smtClean="0"/>
              <a:t> </a:t>
            </a:r>
            <a:r>
              <a:rPr lang="en-US" dirty="0" smtClean="0"/>
              <a:t>=</a:t>
            </a:r>
            <a:r>
              <a:rPr lang="el-GR" dirty="0" smtClean="0"/>
              <a:t>    </a:t>
            </a:r>
            <a:r>
              <a:rPr lang="en-US" dirty="0"/>
              <a:t>7◦,5 + </a:t>
            </a:r>
            <a:r>
              <a:rPr lang="el-GR" dirty="0"/>
              <a:t>λ</a:t>
            </a:r>
            <a:r>
              <a:rPr lang="el-GR" dirty="0" smtClean="0"/>
              <a:t>◦/15=</a:t>
            </a:r>
            <a:r>
              <a:rPr lang="en-US" dirty="0" smtClean="0"/>
              <a:t> 7◦,5</a:t>
            </a:r>
            <a:r>
              <a:rPr lang="el-GR" dirty="0" smtClean="0"/>
              <a:t> +132◦,3/15= </a:t>
            </a:r>
            <a:r>
              <a:rPr lang="el-GR" b="1" dirty="0" smtClean="0"/>
              <a:t>09</a:t>
            </a:r>
            <a:r>
              <a:rPr lang="en-US" b="1" dirty="0" smtClean="0"/>
              <a:t>hrs  </a:t>
            </a:r>
            <a:endParaRPr lang="el-GR" b="1" dirty="0" smtClean="0"/>
          </a:p>
          <a:p>
            <a:r>
              <a:rPr lang="en-US" dirty="0" smtClean="0"/>
              <a:t>(*</a:t>
            </a:r>
            <a:r>
              <a:rPr lang="el-GR" dirty="0" smtClean="0"/>
              <a:t>Μόνο το ακέραιο μέρος του αποτελέσματος)</a:t>
            </a:r>
            <a:endParaRPr lang="en-US" dirty="0" smtClean="0"/>
          </a:p>
          <a:p>
            <a:r>
              <a:rPr lang="en-US" dirty="0" smtClean="0"/>
              <a:t>(**O</a:t>
            </a:r>
            <a:r>
              <a:rPr lang="el-GR" dirty="0" smtClean="0"/>
              <a:t>ονομασία </a:t>
            </a:r>
            <a:r>
              <a:rPr lang="en-US" b="1" dirty="0" smtClean="0"/>
              <a:t>ZD </a:t>
            </a:r>
            <a:r>
              <a:rPr lang="el-GR" dirty="0" smtClean="0"/>
              <a:t>την ονομασία του μήκους </a:t>
            </a:r>
            <a:r>
              <a:rPr lang="el-GR" b="1" dirty="0" smtClean="0"/>
              <a:t>λ.)</a:t>
            </a:r>
            <a:r>
              <a:rPr lang="el-GR" dirty="0"/>
              <a:t/>
            </a:r>
            <a:br>
              <a:rPr lang="el-GR" dirty="0"/>
            </a:br>
            <a:endParaRPr lang="el-GR" dirty="0"/>
          </a:p>
        </p:txBody>
      </p:sp>
      <p:cxnSp>
        <p:nvCxnSpPr>
          <p:cNvPr id="19" name="18 - Ευθύγραμμο βέλος σύνδεσης"/>
          <p:cNvCxnSpPr/>
          <p:nvPr/>
        </p:nvCxnSpPr>
        <p:spPr>
          <a:xfrm flipV="1">
            <a:off x="928662" y="2500306"/>
            <a:ext cx="3929090" cy="78581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19 - Ευθύγραμμο βέλος σύνδεσης"/>
          <p:cNvCxnSpPr/>
          <p:nvPr/>
        </p:nvCxnSpPr>
        <p:spPr>
          <a:xfrm rot="5400000" flipH="1" flipV="1">
            <a:off x="3250397" y="3679033"/>
            <a:ext cx="2214578" cy="128588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3" name="22 - Ορθογώνιο"/>
          <p:cNvSpPr/>
          <p:nvPr/>
        </p:nvSpPr>
        <p:spPr>
          <a:xfrm>
            <a:off x="7358082" y="1500174"/>
            <a:ext cx="1214446" cy="369332"/>
          </a:xfrm>
          <a:prstGeom prst="rect">
            <a:avLst/>
          </a:prstGeom>
          <a:ln>
            <a:solidFill>
              <a:srgbClr val="FF0000"/>
            </a:solidFill>
          </a:ln>
        </p:spPr>
        <p:txBody>
          <a:bodyPr wrap="square">
            <a:spAutoFit/>
          </a:bodyPr>
          <a:lstStyle/>
          <a:p>
            <a:r>
              <a:rPr lang="en-US" dirty="0"/>
              <a:t>5</a:t>
            </a:r>
            <a:r>
              <a:rPr lang="en-US" dirty="0" smtClean="0"/>
              <a:t>o BHMA</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388</TotalTime>
  <Words>373</Words>
  <Application>Microsoft Office PowerPoint</Application>
  <PresentationFormat>Προβολή στην οθόνη (4:3)</PresentationFormat>
  <Paragraphs>36</Paragraphs>
  <Slides>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vt:i4>
      </vt:variant>
    </vt:vector>
  </HeadingPairs>
  <TitlesOfParts>
    <vt:vector size="5" baseType="lpstr">
      <vt:lpstr>Θέμα του Office</vt:lpstr>
      <vt:lpstr>MEΣΗΜΒΡΙΝΗ ΔΙΑΒΑΣΗ ΤΟΥ ΗΛΙΟΥ (Ακριβή μέθοδο) Στις  22  Μαρτίου  1984 από  το τελευταίο στίγμα μας υπολογίσαμε την θέση μας για τις 12:00 ώρα πλοίου με στίγμα Φ 32◦ 46‘,0 Sουth  και λ 132◦18‘,0 w Nα βρεθεί η ώρα μεσημβρινής διάβασης του Ηλίου στον τόπο μας με την ακριβή μέθοδο.  </vt:lpstr>
      <vt:lpstr>Διαφάνεια 2</vt:lpstr>
      <vt:lpstr> Πάμε να βρούμε την διαφορά των δυο GHA (Kκάνουμε αυτό ακριβώς που κάνουμε όταν μας δίνουν την GHA ενός ουρανίου σώματος και μας ζητάνε να βρούμε το GMT στο οποίο αντιστοιχεί αυτή η GHA (Aαντίστροφη είσοδος στις Αστρον.Εφημερίδες ) Έχουμε λοιπόν :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15</cp:revision>
  <dcterms:created xsi:type="dcterms:W3CDTF">2020-04-04T07:03:47Z</dcterms:created>
  <dcterms:modified xsi:type="dcterms:W3CDTF">2020-04-04T13:32:04Z</dcterms:modified>
</cp:coreProperties>
</file>