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slides/slide319.xml" ContentType="application/vnd.openxmlformats-officedocument.presentationml.slide+xml"/>
  <Override PartName="/ppt/slides/slide366.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344.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slides/slide33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slides/slide363.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slides/slide34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s/slide379.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slides/slide357.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335.xml" ContentType="application/vnd.openxmlformats-officedocument.presentationml.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slides/slide376.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slides/slide307.xml" ContentType="application/vnd.openxmlformats-officedocument.presentationml.slide+xml"/>
  <Override PartName="/ppt/slides/slide354.xml" ContentType="application/vnd.openxmlformats-officedocument.presentationml.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348.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326.xml" ContentType="application/vnd.openxmlformats-officedocument.presentationml.slide+xml"/>
  <Override PartName="/ppt/slides/slide373.xml" ContentType="application/vnd.openxmlformats-officedocument.presentationml.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351.xml" ContentType="application/vnd.openxmlformats-officedocument.presentationml.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s/slide367.xml" ContentType="application/vnd.openxmlformats-officedocument.presentationml.slide+xml"/>
  <Override PartName="/ppt/notesSlides/notesSlide243.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slides/slide200.xml" ContentType="application/vnd.openxmlformats-officedocument.presentationml.slide+xml"/>
  <Override PartName="/ppt/slides/slide345.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70.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36.xml" ContentType="application/vnd.openxmlformats-officedocument.presentationml.notesSlide+xml"/>
  <Override PartName="/ppt/notesSlides/notesSlide183.xml" ContentType="application/vnd.openxmlformats-officedocument.presentationml.notes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slideLayouts/slideLayout19.xml" ContentType="application/vnd.openxmlformats-officedocument.presentationml.slideLayout+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59.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58.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s/slide339.xml" ContentType="application/vnd.openxmlformats-officedocument.presentationml.slide+xml"/>
  <Override PartName="/ppt/slideLayouts/slideLayout22.xml" ContentType="application/vnd.openxmlformats-officedocument.presentationml.slideLayout+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240.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s/slide364.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67.xml" ContentType="application/vnd.openxmlformats-officedocument.presentationml.notesSlide+xml"/>
  <Override PartName="/ppt/notesSlides/notesSlide27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s/slide369.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358.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notesSlides/notesSlide270.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slides/slide372.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269.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slides/slide305.xml" ContentType="application/vnd.openxmlformats-officedocument.presentationml.slide+xml"/>
  <Override PartName="/ppt/slides/slide352.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slides/slide324.xml" ContentType="application/vnd.openxmlformats-officedocument.presentationml.slide+xml"/>
  <Override PartName="/ppt/slides/slide371.xml" ContentType="application/vnd.openxmlformats-officedocument.presentationml.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slides/slide34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notesSlides/notesSlide279.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s/slide359.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Layouts/slideLayout20.xml" ContentType="application/vnd.openxmlformats-officedocument.presentationml.slideLayout+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slides/slide362.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378.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notesSlides/notesSlide31.xml" ContentType="application/vnd.openxmlformats-officedocument.presentationml.notesSlide+xml"/>
  <Override PartName="/ppt/notesSlides/notesSlide210.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s/slide33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312.xml" ContentType="application/vnd.openxmlformats-officedocument.presentationml.slide+xml"/>
  <Override PartName="/ppt/notesSlides/notesSlide125.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248.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Layouts/slideLayout11.xml" ContentType="application/vnd.openxmlformats-officedocument.presentationml.slideLayout+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2"/>
  </p:notesMasterIdLst>
  <p:sldIdLst>
    <p:sldId id="256" r:id="rId3"/>
    <p:sldId id="1182" r:id="rId4"/>
    <p:sldId id="866" r:id="rId5"/>
    <p:sldId id="831" r:id="rId6"/>
    <p:sldId id="832" r:id="rId7"/>
    <p:sldId id="881" r:id="rId8"/>
    <p:sldId id="874" r:id="rId9"/>
    <p:sldId id="873" r:id="rId10"/>
    <p:sldId id="875" r:id="rId11"/>
    <p:sldId id="868" r:id="rId12"/>
    <p:sldId id="869" r:id="rId13"/>
    <p:sldId id="872" r:id="rId14"/>
    <p:sldId id="871" r:id="rId15"/>
    <p:sldId id="910" r:id="rId16"/>
    <p:sldId id="911" r:id="rId17"/>
    <p:sldId id="912" r:id="rId18"/>
    <p:sldId id="913" r:id="rId19"/>
    <p:sldId id="914" r:id="rId20"/>
    <p:sldId id="915" r:id="rId21"/>
    <p:sldId id="916" r:id="rId22"/>
    <p:sldId id="902" r:id="rId23"/>
    <p:sldId id="1137" r:id="rId24"/>
    <p:sldId id="1138" r:id="rId25"/>
    <p:sldId id="1136" r:id="rId26"/>
    <p:sldId id="1032" r:id="rId27"/>
    <p:sldId id="1033" r:id="rId28"/>
    <p:sldId id="903" r:id="rId29"/>
    <p:sldId id="901" r:id="rId30"/>
    <p:sldId id="876" r:id="rId31"/>
    <p:sldId id="880" r:id="rId32"/>
    <p:sldId id="883" r:id="rId33"/>
    <p:sldId id="884" r:id="rId34"/>
    <p:sldId id="882" r:id="rId35"/>
    <p:sldId id="909" r:id="rId36"/>
    <p:sldId id="878" r:id="rId37"/>
    <p:sldId id="879" r:id="rId38"/>
    <p:sldId id="885" r:id="rId39"/>
    <p:sldId id="894" r:id="rId40"/>
    <p:sldId id="889" r:id="rId41"/>
    <p:sldId id="895" r:id="rId42"/>
    <p:sldId id="893" r:id="rId43"/>
    <p:sldId id="1155" r:id="rId44"/>
    <p:sldId id="896" r:id="rId45"/>
    <p:sldId id="897" r:id="rId46"/>
    <p:sldId id="886" r:id="rId47"/>
    <p:sldId id="891" r:id="rId48"/>
    <p:sldId id="892" r:id="rId49"/>
    <p:sldId id="1157" r:id="rId50"/>
    <p:sldId id="890" r:id="rId51"/>
    <p:sldId id="888" r:id="rId52"/>
    <p:sldId id="917" r:id="rId53"/>
    <p:sldId id="1013" r:id="rId54"/>
    <p:sldId id="900" r:id="rId55"/>
    <p:sldId id="898" r:id="rId56"/>
    <p:sldId id="1140" r:id="rId57"/>
    <p:sldId id="1141" r:id="rId58"/>
    <p:sldId id="1142" r:id="rId59"/>
    <p:sldId id="1143" r:id="rId60"/>
    <p:sldId id="1144" r:id="rId61"/>
    <p:sldId id="1145" r:id="rId62"/>
    <p:sldId id="1147" r:id="rId63"/>
    <p:sldId id="1148" r:id="rId64"/>
    <p:sldId id="899" r:id="rId65"/>
    <p:sldId id="1012" r:id="rId66"/>
    <p:sldId id="1139" r:id="rId67"/>
    <p:sldId id="1149" r:id="rId68"/>
    <p:sldId id="1150" r:id="rId69"/>
    <p:sldId id="1151" r:id="rId70"/>
    <p:sldId id="1152" r:id="rId71"/>
    <p:sldId id="1153" r:id="rId72"/>
    <p:sldId id="1154" r:id="rId73"/>
    <p:sldId id="1160" r:id="rId74"/>
    <p:sldId id="1158" r:id="rId75"/>
    <p:sldId id="1224" r:id="rId76"/>
    <p:sldId id="1163" r:id="rId77"/>
    <p:sldId id="1225" r:id="rId78"/>
    <p:sldId id="1164" r:id="rId79"/>
    <p:sldId id="1226" r:id="rId80"/>
    <p:sldId id="1197" r:id="rId81"/>
    <p:sldId id="1198" r:id="rId82"/>
    <p:sldId id="1165" r:id="rId83"/>
    <p:sldId id="1204" r:id="rId84"/>
    <p:sldId id="1161" r:id="rId85"/>
    <p:sldId id="1159" r:id="rId86"/>
    <p:sldId id="1168" r:id="rId87"/>
    <p:sldId id="1166" r:id="rId88"/>
    <p:sldId id="1205" r:id="rId89"/>
    <p:sldId id="1227" r:id="rId90"/>
    <p:sldId id="1199" r:id="rId91"/>
    <p:sldId id="1228" r:id="rId92"/>
    <p:sldId id="1169" r:id="rId93"/>
    <p:sldId id="1203" r:id="rId94"/>
    <p:sldId id="1174" r:id="rId95"/>
    <p:sldId id="1175" r:id="rId96"/>
    <p:sldId id="1176" r:id="rId97"/>
    <p:sldId id="1180" r:id="rId98"/>
    <p:sldId id="1177" r:id="rId99"/>
    <p:sldId id="1179" r:id="rId100"/>
    <p:sldId id="1207" r:id="rId101"/>
    <p:sldId id="1206" r:id="rId102"/>
    <p:sldId id="1229" r:id="rId103"/>
    <p:sldId id="1162" r:id="rId104"/>
    <p:sldId id="1171" r:id="rId105"/>
    <p:sldId id="1185" r:id="rId106"/>
    <p:sldId id="1186" r:id="rId107"/>
    <p:sldId id="1187" r:id="rId108"/>
    <p:sldId id="1181" r:id="rId109"/>
    <p:sldId id="1170" r:id="rId110"/>
    <p:sldId id="1172" r:id="rId111"/>
    <p:sldId id="1178" r:id="rId112"/>
    <p:sldId id="1200" r:id="rId113"/>
    <p:sldId id="1211" r:id="rId114"/>
    <p:sldId id="1201" r:id="rId115"/>
    <p:sldId id="1212" r:id="rId116"/>
    <p:sldId id="1202" r:id="rId117"/>
    <p:sldId id="1213" r:id="rId118"/>
    <p:sldId id="1173" r:id="rId119"/>
    <p:sldId id="1208" r:id="rId120"/>
    <p:sldId id="1188" r:id="rId121"/>
    <p:sldId id="1189" r:id="rId122"/>
    <p:sldId id="1190" r:id="rId123"/>
    <p:sldId id="1191" r:id="rId124"/>
    <p:sldId id="1192" r:id="rId125"/>
    <p:sldId id="1215" r:id="rId126"/>
    <p:sldId id="1196" r:id="rId127"/>
    <p:sldId id="1209" r:id="rId128"/>
    <p:sldId id="1216" r:id="rId129"/>
    <p:sldId id="1218" r:id="rId130"/>
    <p:sldId id="1219" r:id="rId131"/>
    <p:sldId id="1214" r:id="rId132"/>
    <p:sldId id="1220" r:id="rId133"/>
    <p:sldId id="1221" r:id="rId134"/>
    <p:sldId id="1222" r:id="rId135"/>
    <p:sldId id="1223" r:id="rId136"/>
    <p:sldId id="1230" r:id="rId137"/>
    <p:sldId id="1231" r:id="rId138"/>
    <p:sldId id="1247" r:id="rId139"/>
    <p:sldId id="1233" r:id="rId140"/>
    <p:sldId id="1246" r:id="rId141"/>
    <p:sldId id="1234" r:id="rId142"/>
    <p:sldId id="1235" r:id="rId143"/>
    <p:sldId id="1232" r:id="rId144"/>
    <p:sldId id="1236" r:id="rId145"/>
    <p:sldId id="1237" r:id="rId146"/>
    <p:sldId id="1238" r:id="rId147"/>
    <p:sldId id="1248" r:id="rId148"/>
    <p:sldId id="1239" r:id="rId149"/>
    <p:sldId id="1249" r:id="rId150"/>
    <p:sldId id="1240" r:id="rId151"/>
    <p:sldId id="1241" r:id="rId152"/>
    <p:sldId id="1242" r:id="rId153"/>
    <p:sldId id="1250" r:id="rId154"/>
    <p:sldId id="1243" r:id="rId155"/>
    <p:sldId id="1251" r:id="rId156"/>
    <p:sldId id="1244" r:id="rId157"/>
    <p:sldId id="364" r:id="rId158"/>
    <p:sldId id="327" r:id="rId159"/>
    <p:sldId id="262" r:id="rId160"/>
    <p:sldId id="867" r:id="rId161"/>
    <p:sldId id="833" r:id="rId162"/>
    <p:sldId id="834" r:id="rId163"/>
    <p:sldId id="835" r:id="rId164"/>
    <p:sldId id="836" r:id="rId165"/>
    <p:sldId id="837" r:id="rId166"/>
    <p:sldId id="838" r:id="rId167"/>
    <p:sldId id="839" r:id="rId168"/>
    <p:sldId id="840" r:id="rId169"/>
    <p:sldId id="841" r:id="rId170"/>
    <p:sldId id="842" r:id="rId171"/>
    <p:sldId id="843" r:id="rId172"/>
    <p:sldId id="844" r:id="rId173"/>
    <p:sldId id="845" r:id="rId174"/>
    <p:sldId id="846" r:id="rId175"/>
    <p:sldId id="847" r:id="rId176"/>
    <p:sldId id="848" r:id="rId177"/>
    <p:sldId id="849" r:id="rId178"/>
    <p:sldId id="850" r:id="rId179"/>
    <p:sldId id="851" r:id="rId180"/>
    <p:sldId id="852" r:id="rId181"/>
    <p:sldId id="853" r:id="rId182"/>
    <p:sldId id="854" r:id="rId183"/>
    <p:sldId id="855" r:id="rId184"/>
    <p:sldId id="856" r:id="rId185"/>
    <p:sldId id="857" r:id="rId186"/>
    <p:sldId id="858" r:id="rId187"/>
    <p:sldId id="859" r:id="rId188"/>
    <p:sldId id="860" r:id="rId189"/>
    <p:sldId id="1015" r:id="rId190"/>
    <p:sldId id="1016" r:id="rId191"/>
    <p:sldId id="1017" r:id="rId192"/>
    <p:sldId id="1018" r:id="rId193"/>
    <p:sldId id="861" r:id="rId194"/>
    <p:sldId id="862" r:id="rId195"/>
    <p:sldId id="1021" r:id="rId196"/>
    <p:sldId id="863" r:id="rId197"/>
    <p:sldId id="864" r:id="rId198"/>
    <p:sldId id="1019" r:id="rId199"/>
    <p:sldId id="1022" r:id="rId200"/>
    <p:sldId id="1023" r:id="rId201"/>
    <p:sldId id="1020" r:id="rId202"/>
    <p:sldId id="1024" r:id="rId203"/>
    <p:sldId id="1025" r:id="rId204"/>
    <p:sldId id="1026" r:id="rId205"/>
    <p:sldId id="1027" r:id="rId206"/>
    <p:sldId id="1028" r:id="rId207"/>
    <p:sldId id="1029" r:id="rId208"/>
    <p:sldId id="1030" r:id="rId209"/>
    <p:sldId id="1031" r:id="rId210"/>
    <p:sldId id="356" r:id="rId211"/>
    <p:sldId id="264" r:id="rId212"/>
    <p:sldId id="1039" r:id="rId213"/>
    <p:sldId id="334" r:id="rId214"/>
    <p:sldId id="1040" r:id="rId215"/>
    <p:sldId id="1041" r:id="rId216"/>
    <p:sldId id="1035" r:id="rId217"/>
    <p:sldId id="1036" r:id="rId218"/>
    <p:sldId id="1037" r:id="rId219"/>
    <p:sldId id="1038" r:id="rId220"/>
    <p:sldId id="333" r:id="rId221"/>
    <p:sldId id="1034" r:id="rId222"/>
    <p:sldId id="336" r:id="rId223"/>
    <p:sldId id="678" r:id="rId224"/>
    <p:sldId id="626" r:id="rId225"/>
    <p:sldId id="627" r:id="rId226"/>
    <p:sldId id="628" r:id="rId227"/>
    <p:sldId id="629" r:id="rId228"/>
    <p:sldId id="630" r:id="rId229"/>
    <p:sldId id="631" r:id="rId230"/>
    <p:sldId id="632" r:id="rId231"/>
    <p:sldId id="633" r:id="rId232"/>
    <p:sldId id="634" r:id="rId233"/>
    <p:sldId id="638" r:id="rId234"/>
    <p:sldId id="636" r:id="rId235"/>
    <p:sldId id="635" r:id="rId236"/>
    <p:sldId id="637" r:id="rId237"/>
    <p:sldId id="640" r:id="rId238"/>
    <p:sldId id="641" r:id="rId239"/>
    <p:sldId id="642" r:id="rId240"/>
    <p:sldId id="643" r:id="rId241"/>
    <p:sldId id="644" r:id="rId242"/>
    <p:sldId id="645" r:id="rId243"/>
    <p:sldId id="646" r:id="rId244"/>
    <p:sldId id="648" r:id="rId245"/>
    <p:sldId id="1050" r:id="rId246"/>
    <p:sldId id="649" r:id="rId247"/>
    <p:sldId id="650" r:id="rId248"/>
    <p:sldId id="654" r:id="rId249"/>
    <p:sldId id="651" r:id="rId250"/>
    <p:sldId id="655" r:id="rId251"/>
    <p:sldId id="652" r:id="rId252"/>
    <p:sldId id="656" r:id="rId253"/>
    <p:sldId id="1051" r:id="rId254"/>
    <p:sldId id="653" r:id="rId255"/>
    <p:sldId id="657" r:id="rId256"/>
    <p:sldId id="658" r:id="rId257"/>
    <p:sldId id="659" r:id="rId258"/>
    <p:sldId id="660" r:id="rId259"/>
    <p:sldId id="661" r:id="rId260"/>
    <p:sldId id="670" r:id="rId261"/>
    <p:sldId id="662" r:id="rId262"/>
    <p:sldId id="663" r:id="rId263"/>
    <p:sldId id="664" r:id="rId264"/>
    <p:sldId id="667" r:id="rId265"/>
    <p:sldId id="668" r:id="rId266"/>
    <p:sldId id="669" r:id="rId267"/>
    <p:sldId id="1042" r:id="rId268"/>
    <p:sldId id="671" r:id="rId269"/>
    <p:sldId id="672" r:id="rId270"/>
    <p:sldId id="704" r:id="rId271"/>
    <p:sldId id="674" r:id="rId272"/>
    <p:sldId id="1043" r:id="rId273"/>
    <p:sldId id="1044" r:id="rId274"/>
    <p:sldId id="1045" r:id="rId275"/>
    <p:sldId id="1048" r:id="rId276"/>
    <p:sldId id="1049" r:id="rId277"/>
    <p:sldId id="1046" r:id="rId278"/>
    <p:sldId id="1060" r:id="rId279"/>
    <p:sldId id="1058" r:id="rId280"/>
    <p:sldId id="1059" r:id="rId281"/>
    <p:sldId id="1061" r:id="rId282"/>
    <p:sldId id="1062" r:id="rId283"/>
    <p:sldId id="1063" r:id="rId284"/>
    <p:sldId id="1064" r:id="rId285"/>
    <p:sldId id="1047" r:id="rId286"/>
    <p:sldId id="1065" r:id="rId287"/>
    <p:sldId id="1057" r:id="rId288"/>
    <p:sldId id="1053" r:id="rId289"/>
    <p:sldId id="1055" r:id="rId290"/>
    <p:sldId id="1054" r:id="rId291"/>
    <p:sldId id="1056" r:id="rId292"/>
    <p:sldId id="1067" r:id="rId293"/>
    <p:sldId id="357" r:id="rId294"/>
    <p:sldId id="1068" r:id="rId295"/>
    <p:sldId id="1069" r:id="rId296"/>
    <p:sldId id="1071" r:id="rId297"/>
    <p:sldId id="1070" r:id="rId298"/>
    <p:sldId id="1072" r:id="rId299"/>
    <p:sldId id="1078" r:id="rId300"/>
    <p:sldId id="1073" r:id="rId301"/>
    <p:sldId id="1079" r:id="rId302"/>
    <p:sldId id="1080" r:id="rId303"/>
    <p:sldId id="1075" r:id="rId304"/>
    <p:sldId id="1076" r:id="rId305"/>
    <p:sldId id="1077" r:id="rId306"/>
    <p:sldId id="1074" r:id="rId307"/>
    <p:sldId id="1082" r:id="rId308"/>
    <p:sldId id="1081" r:id="rId309"/>
    <p:sldId id="1083" r:id="rId310"/>
    <p:sldId id="1084" r:id="rId311"/>
    <p:sldId id="1085" r:id="rId312"/>
    <p:sldId id="1089" r:id="rId313"/>
    <p:sldId id="1086" r:id="rId314"/>
    <p:sldId id="1087" r:id="rId315"/>
    <p:sldId id="1093" r:id="rId316"/>
    <p:sldId id="1088" r:id="rId317"/>
    <p:sldId id="1090" r:id="rId318"/>
    <p:sldId id="1091" r:id="rId319"/>
    <p:sldId id="1094" r:id="rId320"/>
    <p:sldId id="1092" r:id="rId321"/>
    <p:sldId id="1183" r:id="rId322"/>
    <p:sldId id="1184" r:id="rId323"/>
    <p:sldId id="358" r:id="rId324"/>
    <p:sldId id="1066" r:id="rId325"/>
    <p:sldId id="676" r:id="rId326"/>
    <p:sldId id="680" r:id="rId327"/>
    <p:sldId id="681" r:id="rId328"/>
    <p:sldId id="682" r:id="rId329"/>
    <p:sldId id="683" r:id="rId330"/>
    <p:sldId id="684" r:id="rId331"/>
    <p:sldId id="685" r:id="rId332"/>
    <p:sldId id="686" r:id="rId333"/>
    <p:sldId id="687" r:id="rId334"/>
    <p:sldId id="688" r:id="rId335"/>
    <p:sldId id="689" r:id="rId336"/>
    <p:sldId id="1096" r:id="rId337"/>
    <p:sldId id="690" r:id="rId338"/>
    <p:sldId id="691" r:id="rId339"/>
    <p:sldId id="692" r:id="rId340"/>
    <p:sldId id="1095" r:id="rId341"/>
    <p:sldId id="1097" r:id="rId342"/>
    <p:sldId id="1098" r:id="rId343"/>
    <p:sldId id="1099" r:id="rId344"/>
    <p:sldId id="1100" r:id="rId345"/>
    <p:sldId id="1102" r:id="rId346"/>
    <p:sldId id="1103" r:id="rId347"/>
    <p:sldId id="1101" r:id="rId348"/>
    <p:sldId id="1104" r:id="rId349"/>
    <p:sldId id="1106" r:id="rId350"/>
    <p:sldId id="1108" r:id="rId351"/>
    <p:sldId id="1107" r:id="rId352"/>
    <p:sldId id="1112" r:id="rId353"/>
    <p:sldId id="1109" r:id="rId354"/>
    <p:sldId id="1111" r:id="rId355"/>
    <p:sldId id="1113" r:id="rId356"/>
    <p:sldId id="1115" r:id="rId357"/>
    <p:sldId id="1114" r:id="rId358"/>
    <p:sldId id="1117" r:id="rId359"/>
    <p:sldId id="1116" r:id="rId360"/>
    <p:sldId id="1118" r:id="rId361"/>
    <p:sldId id="1119" r:id="rId362"/>
    <p:sldId id="1120" r:id="rId363"/>
    <p:sldId id="1122" r:id="rId364"/>
    <p:sldId id="1123" r:id="rId365"/>
    <p:sldId id="1124" r:id="rId366"/>
    <p:sldId id="1125" r:id="rId367"/>
    <p:sldId id="1126" r:id="rId368"/>
    <p:sldId id="1127" r:id="rId369"/>
    <p:sldId id="1128" r:id="rId370"/>
    <p:sldId id="1121" r:id="rId371"/>
    <p:sldId id="1129" r:id="rId372"/>
    <p:sldId id="1130" r:id="rId373"/>
    <p:sldId id="1132" r:id="rId374"/>
    <p:sldId id="1133" r:id="rId375"/>
    <p:sldId id="1131" r:id="rId376"/>
    <p:sldId id="1134" r:id="rId377"/>
    <p:sldId id="1135" r:id="rId378"/>
    <p:sldId id="475" r:id="rId379"/>
    <p:sldId id="639" r:id="rId380"/>
    <p:sldId id="785" r:id="rId381"/>
  </p:sldIdLst>
  <p:sldSz cx="9144000" cy="6858000" type="screen4x3"/>
  <p:notesSz cx="7077075" cy="9028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57350" autoAdjust="0"/>
  </p:normalViewPr>
  <p:slideViewPr>
    <p:cSldViewPr>
      <p:cViewPr varScale="1">
        <p:scale>
          <a:sx n="69" d="100"/>
          <a:sy n="69" d="100"/>
        </p:scale>
        <p:origin x="-1356" y="-108"/>
      </p:cViewPr>
      <p:guideLst>
        <p:guide orient="horz" pos="2160"/>
        <p:guide pos="2880"/>
      </p:guideLst>
    </p:cSldViewPr>
  </p:slideViewPr>
  <p:outlineViewPr>
    <p:cViewPr>
      <p:scale>
        <a:sx n="33" d="100"/>
        <a:sy n="33" d="100"/>
      </p:scale>
      <p:origin x="0" y="113346"/>
    </p:cViewPr>
  </p:outlineViewPr>
  <p:notesTextViewPr>
    <p:cViewPr>
      <p:scale>
        <a:sx n="100" d="100"/>
        <a:sy n="100" d="100"/>
      </p:scale>
      <p:origin x="0" y="0"/>
    </p:cViewPr>
  </p:notesTextViewPr>
  <p:sorterViewPr>
    <p:cViewPr varScale="1">
      <p:scale>
        <a:sx n="1" d="1"/>
        <a:sy n="1" d="1"/>
      </p:scale>
      <p:origin x="0" y="40362"/>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324" Type="http://schemas.openxmlformats.org/officeDocument/2006/relationships/slide" Target="slides/slide322.xml"/><Relationship Id="rId345" Type="http://schemas.openxmlformats.org/officeDocument/2006/relationships/slide" Target="slides/slide343.xml"/><Relationship Id="rId366" Type="http://schemas.openxmlformats.org/officeDocument/2006/relationships/slide" Target="slides/slide364.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slide" Target="slides/slide287.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314" Type="http://schemas.openxmlformats.org/officeDocument/2006/relationships/slide" Target="slides/slide312.xml"/><Relationship Id="rId335" Type="http://schemas.openxmlformats.org/officeDocument/2006/relationships/slide" Target="slides/slide333.xml"/><Relationship Id="rId356" Type="http://schemas.openxmlformats.org/officeDocument/2006/relationships/slide" Target="slides/slide354.xml"/><Relationship Id="rId377" Type="http://schemas.openxmlformats.org/officeDocument/2006/relationships/slide" Target="slides/slide375.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25" Type="http://schemas.openxmlformats.org/officeDocument/2006/relationships/slide" Target="slides/slide323.xml"/><Relationship Id="rId346" Type="http://schemas.openxmlformats.org/officeDocument/2006/relationships/slide" Target="slides/slide344.xml"/><Relationship Id="rId367" Type="http://schemas.openxmlformats.org/officeDocument/2006/relationships/slide" Target="slides/slide365.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315" Type="http://schemas.openxmlformats.org/officeDocument/2006/relationships/slide" Target="slides/slide313.xml"/><Relationship Id="rId336" Type="http://schemas.openxmlformats.org/officeDocument/2006/relationships/slide" Target="slides/slide334.xml"/><Relationship Id="rId357" Type="http://schemas.openxmlformats.org/officeDocument/2006/relationships/slide" Target="slides/slide355.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378" Type="http://schemas.openxmlformats.org/officeDocument/2006/relationships/slide" Target="slides/slide376.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slide" Target="slides/slide303.xml"/><Relationship Id="rId326" Type="http://schemas.openxmlformats.org/officeDocument/2006/relationships/slide" Target="slides/slide324.xml"/><Relationship Id="rId347" Type="http://schemas.openxmlformats.org/officeDocument/2006/relationships/slide" Target="slides/slide345.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368" Type="http://schemas.openxmlformats.org/officeDocument/2006/relationships/slide" Target="slides/slide366.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16" Type="http://schemas.openxmlformats.org/officeDocument/2006/relationships/slide" Target="slides/slide314.xml"/><Relationship Id="rId337" Type="http://schemas.openxmlformats.org/officeDocument/2006/relationships/slide" Target="slides/slide335.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358" Type="http://schemas.openxmlformats.org/officeDocument/2006/relationships/slide" Target="slides/slide356.xml"/><Relationship Id="rId379" Type="http://schemas.openxmlformats.org/officeDocument/2006/relationships/slide" Target="slides/slide377.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slide" Target="slides/slide325.xml"/><Relationship Id="rId348" Type="http://schemas.openxmlformats.org/officeDocument/2006/relationships/slide" Target="slides/slide346.xml"/><Relationship Id="rId369" Type="http://schemas.openxmlformats.org/officeDocument/2006/relationships/slide" Target="slides/slide367.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380" Type="http://schemas.openxmlformats.org/officeDocument/2006/relationships/slide" Target="slides/slide378.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338" Type="http://schemas.openxmlformats.org/officeDocument/2006/relationships/slide" Target="slides/slide336.xml"/><Relationship Id="rId359" Type="http://schemas.openxmlformats.org/officeDocument/2006/relationships/slide" Target="slides/slide357.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70" Type="http://schemas.openxmlformats.org/officeDocument/2006/relationships/slide" Target="slides/slide368.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328" Type="http://schemas.openxmlformats.org/officeDocument/2006/relationships/slide" Target="slides/slide326.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381" Type="http://schemas.openxmlformats.org/officeDocument/2006/relationships/slide" Target="slides/slide379.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openxmlformats.org/officeDocument/2006/relationships/slide" Target="slides/slide337.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350" Type="http://schemas.openxmlformats.org/officeDocument/2006/relationships/slide" Target="slides/slide348.xml"/><Relationship Id="rId371" Type="http://schemas.openxmlformats.org/officeDocument/2006/relationships/slide" Target="slides/slide369.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slide" Target="slides/slide359.xml"/><Relationship Id="rId196" Type="http://schemas.openxmlformats.org/officeDocument/2006/relationships/slide" Target="slides/slide194.xml"/><Relationship Id="rId200" Type="http://schemas.openxmlformats.org/officeDocument/2006/relationships/slide" Target="slides/slide198.xml"/><Relationship Id="rId382" Type="http://schemas.openxmlformats.org/officeDocument/2006/relationships/notesMaster" Target="notesMasters/notesMaster1.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372" Type="http://schemas.openxmlformats.org/officeDocument/2006/relationships/slide" Target="slides/slide370.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presProps" Target="presProps.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viewProps" Target="viewProps.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theme" Target="theme/theme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tableStyles" Target="tableStyles.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1406"/>
          </a:xfrm>
          <a:prstGeom prst="rect">
            <a:avLst/>
          </a:prstGeom>
        </p:spPr>
        <p:txBody>
          <a:bodyPr vert="horz" lIns="96551" tIns="48276" rIns="96551" bIns="48276" rtlCol="0"/>
          <a:lstStyle>
            <a:lvl1pPr algn="l">
              <a:defRPr sz="1300"/>
            </a:lvl1pPr>
          </a:lstStyle>
          <a:p>
            <a:endParaRPr lang="en-US" dirty="0"/>
          </a:p>
        </p:txBody>
      </p:sp>
      <p:sp>
        <p:nvSpPr>
          <p:cNvPr id="3" name="Date Placeholder 2"/>
          <p:cNvSpPr>
            <a:spLocks noGrp="1"/>
          </p:cNvSpPr>
          <p:nvPr>
            <p:ph type="dt" idx="1"/>
          </p:nvPr>
        </p:nvSpPr>
        <p:spPr>
          <a:xfrm>
            <a:off x="4008706" y="0"/>
            <a:ext cx="3066733" cy="451406"/>
          </a:xfrm>
          <a:prstGeom prst="rect">
            <a:avLst/>
          </a:prstGeom>
        </p:spPr>
        <p:txBody>
          <a:bodyPr vert="horz" lIns="96551" tIns="48276" rIns="96551" bIns="48276" rtlCol="0"/>
          <a:lstStyle>
            <a:lvl1pPr algn="r">
              <a:defRPr sz="1300"/>
            </a:lvl1pPr>
          </a:lstStyle>
          <a:p>
            <a:fld id="{B8AF65DF-3265-4CAF-B46F-C2D20377D6AF}" type="datetimeFigureOut">
              <a:rPr lang="en-US" smtClean="0"/>
              <a:pPr/>
              <a:t>8/19/2018</a:t>
            </a:fld>
            <a:endParaRPr lang="en-US" dirty="0"/>
          </a:p>
        </p:txBody>
      </p:sp>
      <p:sp>
        <p:nvSpPr>
          <p:cNvPr id="4" name="Slide Image Placeholder 3"/>
          <p:cNvSpPr>
            <a:spLocks noGrp="1" noRot="1" noChangeAspect="1"/>
          </p:cNvSpPr>
          <p:nvPr>
            <p:ph type="sldImg" idx="2"/>
          </p:nvPr>
        </p:nvSpPr>
        <p:spPr>
          <a:xfrm>
            <a:off x="1281113" y="676275"/>
            <a:ext cx="4516437" cy="3386138"/>
          </a:xfrm>
          <a:prstGeom prst="rect">
            <a:avLst/>
          </a:prstGeom>
          <a:noFill/>
          <a:ln w="12700">
            <a:solidFill>
              <a:prstClr val="black"/>
            </a:solidFill>
          </a:ln>
        </p:spPr>
        <p:txBody>
          <a:bodyPr vert="horz" lIns="96551" tIns="48276" rIns="96551" bIns="48276" rtlCol="0" anchor="ctr"/>
          <a:lstStyle/>
          <a:p>
            <a:endParaRPr lang="en-US" dirty="0"/>
          </a:p>
        </p:txBody>
      </p:sp>
      <p:sp>
        <p:nvSpPr>
          <p:cNvPr id="5" name="Notes Placeholder 4"/>
          <p:cNvSpPr>
            <a:spLocks noGrp="1"/>
          </p:cNvSpPr>
          <p:nvPr>
            <p:ph type="body" sz="quarter" idx="3"/>
          </p:nvPr>
        </p:nvSpPr>
        <p:spPr>
          <a:xfrm>
            <a:off x="707708" y="4288354"/>
            <a:ext cx="5661660" cy="4062651"/>
          </a:xfrm>
          <a:prstGeom prst="rect">
            <a:avLst/>
          </a:prstGeom>
        </p:spPr>
        <p:txBody>
          <a:bodyPr vert="horz" lIns="96551" tIns="48276" rIns="96551" bIns="482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575141"/>
            <a:ext cx="3066733" cy="451406"/>
          </a:xfrm>
          <a:prstGeom prst="rect">
            <a:avLst/>
          </a:prstGeom>
        </p:spPr>
        <p:txBody>
          <a:bodyPr vert="horz" lIns="96551" tIns="48276" rIns="96551" bIns="48276"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08706" y="8575141"/>
            <a:ext cx="3066733" cy="451406"/>
          </a:xfrm>
          <a:prstGeom prst="rect">
            <a:avLst/>
          </a:prstGeom>
        </p:spPr>
        <p:txBody>
          <a:bodyPr vert="horz" lIns="96551" tIns="48276" rIns="96551" bIns="48276" rtlCol="0" anchor="b"/>
          <a:lstStyle>
            <a:lvl1pPr algn="r">
              <a:defRPr sz="1300"/>
            </a:lvl1pPr>
          </a:lstStyle>
          <a:p>
            <a:fld id="{03F123D2-294E-4B1D-BE44-A54697F14DC9}" type="slidenum">
              <a:rPr lang="en-US" smtClean="0"/>
              <a:pPr/>
              <a:t>‹#›</a:t>
            </a:fld>
            <a:endParaRPr lang="en-US" dirty="0"/>
          </a:p>
        </p:txBody>
      </p:sp>
    </p:spTree>
    <p:extLst>
      <p:ext uri="{BB962C8B-B14F-4D97-AF65-F5344CB8AC3E}">
        <p14:creationId xmlns="" xmlns:p14="http://schemas.microsoft.com/office/powerpoint/2010/main" val="397709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a:t>
            </a:fld>
            <a:endParaRPr lang="en-US" dirty="0"/>
          </a:p>
        </p:txBody>
      </p:sp>
    </p:spTree>
    <p:extLst>
      <p:ext uri="{BB962C8B-B14F-4D97-AF65-F5344CB8AC3E}">
        <p14:creationId xmlns="" xmlns:p14="http://schemas.microsoft.com/office/powerpoint/2010/main" val="1502236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10</a:t>
            </a:fld>
            <a:endParaRPr lang="en-US" dirty="0">
              <a:solidFill>
                <a:prstClr val="black"/>
              </a:solidFill>
            </a:endParaRPr>
          </a:p>
        </p:txBody>
      </p:sp>
    </p:spTree>
    <p:extLst>
      <p:ext uri="{BB962C8B-B14F-4D97-AF65-F5344CB8AC3E}">
        <p14:creationId xmlns="" xmlns:p14="http://schemas.microsoft.com/office/powerpoint/2010/main" val="1264130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100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1337017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101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1907465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102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3676635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103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0748187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104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6805742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105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948471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106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3403575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107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147759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108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8819978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109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340353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11</a:t>
            </a:fld>
            <a:endParaRPr lang="en-US" dirty="0">
              <a:solidFill>
                <a:prstClr val="black"/>
              </a:solidFill>
            </a:endParaRPr>
          </a:p>
        </p:txBody>
      </p:sp>
    </p:spTree>
    <p:extLst>
      <p:ext uri="{BB962C8B-B14F-4D97-AF65-F5344CB8AC3E}">
        <p14:creationId xmlns="" xmlns:p14="http://schemas.microsoft.com/office/powerpoint/2010/main" val="41547866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110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274638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111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0242172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112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4110428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113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5144826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114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25677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115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92984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116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7603978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117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7454235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118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9834114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119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498115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1644549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120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45843664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121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5852916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122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2780015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123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27832452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124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6960626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125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64476527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126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8786627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127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83184565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128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66485133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129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717258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E76A65-EFCB-4DCD-B093-C205AB93C27C}" type="slidenum">
              <a:rPr lang="en-US" altLang="en-US"/>
              <a:pPr>
                <a:spcBef>
                  <a:spcPct val="0"/>
                </a:spcBef>
              </a:pPr>
              <a:t>13</a:t>
            </a:fld>
            <a:endParaRPr lang="en-US" altLang="en-US"/>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1412326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130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400593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131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12015007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132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21565617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133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5717346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134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5115835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135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85160066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136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4701456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137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53034804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138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218625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139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200667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91980995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140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13141093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141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0994564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142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9463066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143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8575569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144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8057572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145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26839883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146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9947350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147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68229639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148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40712719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149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994670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94473977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150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339393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151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66082961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152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2854406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153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5063406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154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8627563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155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03391780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156</a:t>
            </a:fld>
            <a:endParaRPr lang="en-US" dirty="0"/>
          </a:p>
        </p:txBody>
      </p:sp>
    </p:spTree>
    <p:extLst>
      <p:ext uri="{BB962C8B-B14F-4D97-AF65-F5344CB8AC3E}">
        <p14:creationId xmlns="" xmlns:p14="http://schemas.microsoft.com/office/powerpoint/2010/main" val="291909200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157</a:t>
            </a:fld>
            <a:endParaRPr lang="en-US" dirty="0"/>
          </a:p>
        </p:txBody>
      </p:sp>
    </p:spTree>
    <p:extLst>
      <p:ext uri="{BB962C8B-B14F-4D97-AF65-F5344CB8AC3E}">
        <p14:creationId xmlns="" xmlns:p14="http://schemas.microsoft.com/office/powerpoint/2010/main" val="237115572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158</a:t>
            </a:fld>
            <a:endParaRPr lang="en-US" dirty="0"/>
          </a:p>
        </p:txBody>
      </p:sp>
    </p:spTree>
    <p:extLst>
      <p:ext uri="{BB962C8B-B14F-4D97-AF65-F5344CB8AC3E}">
        <p14:creationId xmlns="" xmlns:p14="http://schemas.microsoft.com/office/powerpoint/2010/main" val="377709526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159</a:t>
            </a:fld>
            <a:endParaRPr lang="en-US" dirty="0">
              <a:solidFill>
                <a:prstClr val="black"/>
              </a:solidFill>
            </a:endParaRPr>
          </a:p>
        </p:txBody>
      </p:sp>
    </p:spTree>
    <p:extLst>
      <p:ext uri="{BB962C8B-B14F-4D97-AF65-F5344CB8AC3E}">
        <p14:creationId xmlns="" xmlns:p14="http://schemas.microsoft.com/office/powerpoint/2010/main" val="1851695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25641667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160</a:t>
            </a:fld>
            <a:endParaRPr lang="en-US" dirty="0">
              <a:solidFill>
                <a:prstClr val="black"/>
              </a:solidFill>
            </a:endParaRPr>
          </a:p>
        </p:txBody>
      </p:sp>
    </p:spTree>
    <p:extLst>
      <p:ext uri="{BB962C8B-B14F-4D97-AF65-F5344CB8AC3E}">
        <p14:creationId xmlns="" xmlns:p14="http://schemas.microsoft.com/office/powerpoint/2010/main" val="37414417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161</a:t>
            </a:fld>
            <a:endParaRPr lang="en-US" dirty="0">
              <a:solidFill>
                <a:prstClr val="black"/>
              </a:solidFill>
            </a:endParaRPr>
          </a:p>
        </p:txBody>
      </p:sp>
    </p:spTree>
    <p:extLst>
      <p:ext uri="{BB962C8B-B14F-4D97-AF65-F5344CB8AC3E}">
        <p14:creationId xmlns="" xmlns:p14="http://schemas.microsoft.com/office/powerpoint/2010/main" val="174414437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162</a:t>
            </a:fld>
            <a:endParaRPr lang="en-US" dirty="0">
              <a:solidFill>
                <a:prstClr val="black"/>
              </a:solidFill>
            </a:endParaRPr>
          </a:p>
        </p:txBody>
      </p:sp>
    </p:spTree>
    <p:extLst>
      <p:ext uri="{BB962C8B-B14F-4D97-AF65-F5344CB8AC3E}">
        <p14:creationId xmlns="" xmlns:p14="http://schemas.microsoft.com/office/powerpoint/2010/main" val="261133291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163</a:t>
            </a:fld>
            <a:endParaRPr lang="en-US" dirty="0">
              <a:solidFill>
                <a:prstClr val="black"/>
              </a:solidFill>
            </a:endParaRPr>
          </a:p>
        </p:txBody>
      </p:sp>
    </p:spTree>
    <p:extLst>
      <p:ext uri="{BB962C8B-B14F-4D97-AF65-F5344CB8AC3E}">
        <p14:creationId xmlns="" xmlns:p14="http://schemas.microsoft.com/office/powerpoint/2010/main" val="223016999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164</a:t>
            </a:fld>
            <a:endParaRPr lang="en-US" dirty="0">
              <a:solidFill>
                <a:prstClr val="black"/>
              </a:solidFill>
            </a:endParaRPr>
          </a:p>
        </p:txBody>
      </p:sp>
    </p:spTree>
    <p:extLst>
      <p:ext uri="{BB962C8B-B14F-4D97-AF65-F5344CB8AC3E}">
        <p14:creationId xmlns="" xmlns:p14="http://schemas.microsoft.com/office/powerpoint/2010/main" val="50146154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165</a:t>
            </a:fld>
            <a:endParaRPr lang="en-US" dirty="0">
              <a:solidFill>
                <a:prstClr val="black"/>
              </a:solidFill>
            </a:endParaRPr>
          </a:p>
        </p:txBody>
      </p:sp>
    </p:spTree>
    <p:extLst>
      <p:ext uri="{BB962C8B-B14F-4D97-AF65-F5344CB8AC3E}">
        <p14:creationId xmlns="" xmlns:p14="http://schemas.microsoft.com/office/powerpoint/2010/main" val="166993496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166</a:t>
            </a:fld>
            <a:endParaRPr lang="en-US" dirty="0">
              <a:solidFill>
                <a:prstClr val="black"/>
              </a:solidFill>
            </a:endParaRPr>
          </a:p>
        </p:txBody>
      </p:sp>
    </p:spTree>
    <p:extLst>
      <p:ext uri="{BB962C8B-B14F-4D97-AF65-F5344CB8AC3E}">
        <p14:creationId xmlns="" xmlns:p14="http://schemas.microsoft.com/office/powerpoint/2010/main" val="25786795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167</a:t>
            </a:fld>
            <a:endParaRPr lang="en-US" dirty="0">
              <a:solidFill>
                <a:prstClr val="black"/>
              </a:solidFill>
            </a:endParaRPr>
          </a:p>
        </p:txBody>
      </p:sp>
    </p:spTree>
    <p:extLst>
      <p:ext uri="{BB962C8B-B14F-4D97-AF65-F5344CB8AC3E}">
        <p14:creationId xmlns="" xmlns:p14="http://schemas.microsoft.com/office/powerpoint/2010/main" val="168000654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168</a:t>
            </a:fld>
            <a:endParaRPr lang="en-US" dirty="0">
              <a:solidFill>
                <a:prstClr val="black"/>
              </a:solidFill>
            </a:endParaRPr>
          </a:p>
        </p:txBody>
      </p:sp>
    </p:spTree>
    <p:extLst>
      <p:ext uri="{BB962C8B-B14F-4D97-AF65-F5344CB8AC3E}">
        <p14:creationId xmlns="" xmlns:p14="http://schemas.microsoft.com/office/powerpoint/2010/main" val="145129371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169</a:t>
            </a:fld>
            <a:endParaRPr lang="en-US" dirty="0">
              <a:solidFill>
                <a:prstClr val="black"/>
              </a:solidFill>
            </a:endParaRPr>
          </a:p>
        </p:txBody>
      </p:sp>
    </p:spTree>
    <p:extLst>
      <p:ext uri="{BB962C8B-B14F-4D97-AF65-F5344CB8AC3E}">
        <p14:creationId xmlns="" xmlns:p14="http://schemas.microsoft.com/office/powerpoint/2010/main" val="2955368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698500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170</a:t>
            </a:fld>
            <a:endParaRPr lang="en-US" dirty="0">
              <a:solidFill>
                <a:prstClr val="black"/>
              </a:solidFill>
            </a:endParaRPr>
          </a:p>
        </p:txBody>
      </p:sp>
    </p:spTree>
    <p:extLst>
      <p:ext uri="{BB962C8B-B14F-4D97-AF65-F5344CB8AC3E}">
        <p14:creationId xmlns="" xmlns:p14="http://schemas.microsoft.com/office/powerpoint/2010/main" val="291809055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171</a:t>
            </a:fld>
            <a:endParaRPr lang="en-US" dirty="0">
              <a:solidFill>
                <a:prstClr val="black"/>
              </a:solidFill>
            </a:endParaRPr>
          </a:p>
        </p:txBody>
      </p:sp>
    </p:spTree>
    <p:extLst>
      <p:ext uri="{BB962C8B-B14F-4D97-AF65-F5344CB8AC3E}">
        <p14:creationId xmlns="" xmlns:p14="http://schemas.microsoft.com/office/powerpoint/2010/main" val="6894457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172</a:t>
            </a:fld>
            <a:endParaRPr lang="en-US" dirty="0">
              <a:solidFill>
                <a:prstClr val="black"/>
              </a:solidFill>
            </a:endParaRPr>
          </a:p>
        </p:txBody>
      </p:sp>
    </p:spTree>
    <p:extLst>
      <p:ext uri="{BB962C8B-B14F-4D97-AF65-F5344CB8AC3E}">
        <p14:creationId xmlns="" xmlns:p14="http://schemas.microsoft.com/office/powerpoint/2010/main" val="396225283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173</a:t>
            </a:fld>
            <a:endParaRPr lang="en-US" dirty="0">
              <a:solidFill>
                <a:prstClr val="black"/>
              </a:solidFill>
            </a:endParaRPr>
          </a:p>
        </p:txBody>
      </p:sp>
    </p:spTree>
    <p:extLst>
      <p:ext uri="{BB962C8B-B14F-4D97-AF65-F5344CB8AC3E}">
        <p14:creationId xmlns="" xmlns:p14="http://schemas.microsoft.com/office/powerpoint/2010/main" val="200792776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174</a:t>
            </a:fld>
            <a:endParaRPr lang="en-US" dirty="0">
              <a:solidFill>
                <a:prstClr val="black"/>
              </a:solidFill>
            </a:endParaRPr>
          </a:p>
        </p:txBody>
      </p:sp>
    </p:spTree>
    <p:extLst>
      <p:ext uri="{BB962C8B-B14F-4D97-AF65-F5344CB8AC3E}">
        <p14:creationId xmlns="" xmlns:p14="http://schemas.microsoft.com/office/powerpoint/2010/main" val="58072468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175</a:t>
            </a:fld>
            <a:endParaRPr lang="en-US" dirty="0">
              <a:solidFill>
                <a:prstClr val="black"/>
              </a:solidFill>
            </a:endParaRPr>
          </a:p>
        </p:txBody>
      </p:sp>
    </p:spTree>
    <p:extLst>
      <p:ext uri="{BB962C8B-B14F-4D97-AF65-F5344CB8AC3E}">
        <p14:creationId xmlns="" xmlns:p14="http://schemas.microsoft.com/office/powerpoint/2010/main" val="7842100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176</a:t>
            </a:fld>
            <a:endParaRPr lang="en-US" dirty="0">
              <a:solidFill>
                <a:prstClr val="black"/>
              </a:solidFill>
            </a:endParaRPr>
          </a:p>
        </p:txBody>
      </p:sp>
    </p:spTree>
    <p:extLst>
      <p:ext uri="{BB962C8B-B14F-4D97-AF65-F5344CB8AC3E}">
        <p14:creationId xmlns="" xmlns:p14="http://schemas.microsoft.com/office/powerpoint/2010/main" val="13027717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177</a:t>
            </a:fld>
            <a:endParaRPr lang="en-US" dirty="0">
              <a:solidFill>
                <a:prstClr val="black"/>
              </a:solidFill>
            </a:endParaRPr>
          </a:p>
        </p:txBody>
      </p:sp>
    </p:spTree>
    <p:extLst>
      <p:ext uri="{BB962C8B-B14F-4D97-AF65-F5344CB8AC3E}">
        <p14:creationId xmlns="" xmlns:p14="http://schemas.microsoft.com/office/powerpoint/2010/main" val="194807637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178</a:t>
            </a:fld>
            <a:endParaRPr lang="en-US" dirty="0">
              <a:solidFill>
                <a:prstClr val="black"/>
              </a:solidFill>
            </a:endParaRPr>
          </a:p>
        </p:txBody>
      </p:sp>
    </p:spTree>
    <p:extLst>
      <p:ext uri="{BB962C8B-B14F-4D97-AF65-F5344CB8AC3E}">
        <p14:creationId xmlns="" xmlns:p14="http://schemas.microsoft.com/office/powerpoint/2010/main" val="229640128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179</a:t>
            </a:fld>
            <a:endParaRPr lang="en-US" dirty="0">
              <a:solidFill>
                <a:prstClr val="black"/>
              </a:solidFill>
            </a:endParaRPr>
          </a:p>
        </p:txBody>
      </p:sp>
    </p:spTree>
    <p:extLst>
      <p:ext uri="{BB962C8B-B14F-4D97-AF65-F5344CB8AC3E}">
        <p14:creationId xmlns="" xmlns:p14="http://schemas.microsoft.com/office/powerpoint/2010/main" val="52524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04412884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180</a:t>
            </a:fld>
            <a:endParaRPr lang="en-US" dirty="0">
              <a:solidFill>
                <a:prstClr val="black"/>
              </a:solidFill>
            </a:endParaRPr>
          </a:p>
        </p:txBody>
      </p:sp>
    </p:spTree>
    <p:extLst>
      <p:ext uri="{BB962C8B-B14F-4D97-AF65-F5344CB8AC3E}">
        <p14:creationId xmlns="" xmlns:p14="http://schemas.microsoft.com/office/powerpoint/2010/main" val="404036823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181</a:t>
            </a:fld>
            <a:endParaRPr lang="en-US" dirty="0">
              <a:solidFill>
                <a:prstClr val="black"/>
              </a:solidFill>
            </a:endParaRPr>
          </a:p>
        </p:txBody>
      </p:sp>
    </p:spTree>
    <p:extLst>
      <p:ext uri="{BB962C8B-B14F-4D97-AF65-F5344CB8AC3E}">
        <p14:creationId xmlns="" xmlns:p14="http://schemas.microsoft.com/office/powerpoint/2010/main" val="309796472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182</a:t>
            </a:fld>
            <a:endParaRPr lang="en-US" dirty="0">
              <a:solidFill>
                <a:prstClr val="black"/>
              </a:solidFill>
            </a:endParaRPr>
          </a:p>
        </p:txBody>
      </p:sp>
    </p:spTree>
    <p:extLst>
      <p:ext uri="{BB962C8B-B14F-4D97-AF65-F5344CB8AC3E}">
        <p14:creationId xmlns="" xmlns:p14="http://schemas.microsoft.com/office/powerpoint/2010/main" val="205404545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183</a:t>
            </a:fld>
            <a:endParaRPr lang="en-US" dirty="0">
              <a:solidFill>
                <a:prstClr val="black"/>
              </a:solidFill>
            </a:endParaRPr>
          </a:p>
        </p:txBody>
      </p:sp>
    </p:spTree>
    <p:extLst>
      <p:ext uri="{BB962C8B-B14F-4D97-AF65-F5344CB8AC3E}">
        <p14:creationId xmlns="" xmlns:p14="http://schemas.microsoft.com/office/powerpoint/2010/main" val="247356843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184</a:t>
            </a:fld>
            <a:endParaRPr lang="en-US" dirty="0">
              <a:solidFill>
                <a:prstClr val="black"/>
              </a:solidFill>
            </a:endParaRPr>
          </a:p>
        </p:txBody>
      </p:sp>
    </p:spTree>
    <p:extLst>
      <p:ext uri="{BB962C8B-B14F-4D97-AF65-F5344CB8AC3E}">
        <p14:creationId xmlns="" xmlns:p14="http://schemas.microsoft.com/office/powerpoint/2010/main" val="72820500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185</a:t>
            </a:fld>
            <a:endParaRPr lang="en-US" dirty="0">
              <a:solidFill>
                <a:prstClr val="black"/>
              </a:solidFill>
            </a:endParaRPr>
          </a:p>
        </p:txBody>
      </p:sp>
    </p:spTree>
    <p:extLst>
      <p:ext uri="{BB962C8B-B14F-4D97-AF65-F5344CB8AC3E}">
        <p14:creationId xmlns="" xmlns:p14="http://schemas.microsoft.com/office/powerpoint/2010/main" val="251947818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186</a:t>
            </a:fld>
            <a:endParaRPr lang="en-US" dirty="0">
              <a:solidFill>
                <a:prstClr val="black"/>
              </a:solidFill>
            </a:endParaRPr>
          </a:p>
        </p:txBody>
      </p:sp>
    </p:spTree>
    <p:extLst>
      <p:ext uri="{BB962C8B-B14F-4D97-AF65-F5344CB8AC3E}">
        <p14:creationId xmlns="" xmlns:p14="http://schemas.microsoft.com/office/powerpoint/2010/main" val="156168323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187</a:t>
            </a:fld>
            <a:endParaRPr lang="en-US" dirty="0">
              <a:solidFill>
                <a:prstClr val="black"/>
              </a:solidFill>
            </a:endParaRPr>
          </a:p>
        </p:txBody>
      </p:sp>
    </p:spTree>
    <p:extLst>
      <p:ext uri="{BB962C8B-B14F-4D97-AF65-F5344CB8AC3E}">
        <p14:creationId xmlns="" xmlns:p14="http://schemas.microsoft.com/office/powerpoint/2010/main" val="7094459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188</a:t>
            </a:fld>
            <a:endParaRPr lang="en-US" dirty="0">
              <a:solidFill>
                <a:prstClr val="black"/>
              </a:solidFill>
            </a:endParaRPr>
          </a:p>
        </p:txBody>
      </p:sp>
    </p:spTree>
    <p:extLst>
      <p:ext uri="{BB962C8B-B14F-4D97-AF65-F5344CB8AC3E}">
        <p14:creationId xmlns="" xmlns:p14="http://schemas.microsoft.com/office/powerpoint/2010/main" val="124566123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189</a:t>
            </a:fld>
            <a:endParaRPr lang="en-US" dirty="0">
              <a:solidFill>
                <a:prstClr val="black"/>
              </a:solidFill>
            </a:endParaRPr>
          </a:p>
        </p:txBody>
      </p:sp>
    </p:spTree>
    <p:extLst>
      <p:ext uri="{BB962C8B-B14F-4D97-AF65-F5344CB8AC3E}">
        <p14:creationId xmlns="" xmlns:p14="http://schemas.microsoft.com/office/powerpoint/2010/main" val="94641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19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49962475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190</a:t>
            </a:fld>
            <a:endParaRPr lang="en-US" dirty="0">
              <a:solidFill>
                <a:prstClr val="black"/>
              </a:solidFill>
            </a:endParaRPr>
          </a:p>
        </p:txBody>
      </p:sp>
    </p:spTree>
    <p:extLst>
      <p:ext uri="{BB962C8B-B14F-4D97-AF65-F5344CB8AC3E}">
        <p14:creationId xmlns="" xmlns:p14="http://schemas.microsoft.com/office/powerpoint/2010/main" val="397115032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191</a:t>
            </a:fld>
            <a:endParaRPr lang="en-US" dirty="0">
              <a:solidFill>
                <a:prstClr val="black"/>
              </a:solidFill>
            </a:endParaRPr>
          </a:p>
        </p:txBody>
      </p:sp>
    </p:spTree>
    <p:extLst>
      <p:ext uri="{BB962C8B-B14F-4D97-AF65-F5344CB8AC3E}">
        <p14:creationId xmlns="" xmlns:p14="http://schemas.microsoft.com/office/powerpoint/2010/main" val="396245815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192</a:t>
            </a:fld>
            <a:endParaRPr lang="en-US" dirty="0">
              <a:solidFill>
                <a:prstClr val="black"/>
              </a:solidFill>
            </a:endParaRPr>
          </a:p>
        </p:txBody>
      </p:sp>
    </p:spTree>
    <p:extLst>
      <p:ext uri="{BB962C8B-B14F-4D97-AF65-F5344CB8AC3E}">
        <p14:creationId xmlns="" xmlns:p14="http://schemas.microsoft.com/office/powerpoint/2010/main" val="359816669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193</a:t>
            </a:fld>
            <a:endParaRPr lang="en-US" dirty="0">
              <a:solidFill>
                <a:prstClr val="black"/>
              </a:solidFill>
            </a:endParaRPr>
          </a:p>
        </p:txBody>
      </p:sp>
    </p:spTree>
    <p:extLst>
      <p:ext uri="{BB962C8B-B14F-4D97-AF65-F5344CB8AC3E}">
        <p14:creationId xmlns="" xmlns:p14="http://schemas.microsoft.com/office/powerpoint/2010/main" val="181941524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194</a:t>
            </a:fld>
            <a:endParaRPr lang="en-US" dirty="0">
              <a:solidFill>
                <a:prstClr val="black"/>
              </a:solidFill>
            </a:endParaRPr>
          </a:p>
        </p:txBody>
      </p:sp>
    </p:spTree>
    <p:extLst>
      <p:ext uri="{BB962C8B-B14F-4D97-AF65-F5344CB8AC3E}">
        <p14:creationId xmlns="" xmlns:p14="http://schemas.microsoft.com/office/powerpoint/2010/main" val="314845140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195</a:t>
            </a:fld>
            <a:endParaRPr lang="en-US" dirty="0">
              <a:solidFill>
                <a:prstClr val="black"/>
              </a:solidFill>
            </a:endParaRPr>
          </a:p>
        </p:txBody>
      </p:sp>
    </p:spTree>
    <p:extLst>
      <p:ext uri="{BB962C8B-B14F-4D97-AF65-F5344CB8AC3E}">
        <p14:creationId xmlns="" xmlns:p14="http://schemas.microsoft.com/office/powerpoint/2010/main" val="235064992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196</a:t>
            </a:fld>
            <a:endParaRPr lang="en-US" dirty="0">
              <a:solidFill>
                <a:prstClr val="black"/>
              </a:solidFill>
            </a:endParaRPr>
          </a:p>
        </p:txBody>
      </p:sp>
    </p:spTree>
    <p:extLst>
      <p:ext uri="{BB962C8B-B14F-4D97-AF65-F5344CB8AC3E}">
        <p14:creationId xmlns="" xmlns:p14="http://schemas.microsoft.com/office/powerpoint/2010/main" val="217696237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197</a:t>
            </a:fld>
            <a:endParaRPr lang="en-US" dirty="0">
              <a:solidFill>
                <a:prstClr val="black"/>
              </a:solidFill>
            </a:endParaRPr>
          </a:p>
        </p:txBody>
      </p:sp>
    </p:spTree>
    <p:extLst>
      <p:ext uri="{BB962C8B-B14F-4D97-AF65-F5344CB8AC3E}">
        <p14:creationId xmlns="" xmlns:p14="http://schemas.microsoft.com/office/powerpoint/2010/main" val="317203485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198</a:t>
            </a:fld>
            <a:endParaRPr lang="en-US" dirty="0">
              <a:solidFill>
                <a:prstClr val="black"/>
              </a:solidFill>
            </a:endParaRPr>
          </a:p>
        </p:txBody>
      </p:sp>
    </p:spTree>
    <p:extLst>
      <p:ext uri="{BB962C8B-B14F-4D97-AF65-F5344CB8AC3E}">
        <p14:creationId xmlns="" xmlns:p14="http://schemas.microsoft.com/office/powerpoint/2010/main" val="273729455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199</a:t>
            </a:fld>
            <a:endParaRPr lang="en-US" dirty="0">
              <a:solidFill>
                <a:prstClr val="black"/>
              </a:solidFill>
            </a:endParaRPr>
          </a:p>
        </p:txBody>
      </p:sp>
    </p:spTree>
    <p:extLst>
      <p:ext uri="{BB962C8B-B14F-4D97-AF65-F5344CB8AC3E}">
        <p14:creationId xmlns="" xmlns:p14="http://schemas.microsoft.com/office/powerpoint/2010/main" val="88752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a:t>
            </a:fld>
            <a:endParaRPr lang="en-US" dirty="0"/>
          </a:p>
        </p:txBody>
      </p:sp>
    </p:spTree>
    <p:extLst>
      <p:ext uri="{BB962C8B-B14F-4D97-AF65-F5344CB8AC3E}">
        <p14:creationId xmlns="" xmlns:p14="http://schemas.microsoft.com/office/powerpoint/2010/main" val="2072785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20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5388244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200</a:t>
            </a:fld>
            <a:endParaRPr lang="en-US" dirty="0">
              <a:solidFill>
                <a:prstClr val="black"/>
              </a:solidFill>
            </a:endParaRPr>
          </a:p>
        </p:txBody>
      </p:sp>
    </p:spTree>
    <p:extLst>
      <p:ext uri="{BB962C8B-B14F-4D97-AF65-F5344CB8AC3E}">
        <p14:creationId xmlns="" xmlns:p14="http://schemas.microsoft.com/office/powerpoint/2010/main" val="124099513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201</a:t>
            </a:fld>
            <a:endParaRPr lang="en-US" dirty="0">
              <a:solidFill>
                <a:prstClr val="black"/>
              </a:solidFill>
            </a:endParaRPr>
          </a:p>
        </p:txBody>
      </p:sp>
    </p:spTree>
    <p:extLst>
      <p:ext uri="{BB962C8B-B14F-4D97-AF65-F5344CB8AC3E}">
        <p14:creationId xmlns="" xmlns:p14="http://schemas.microsoft.com/office/powerpoint/2010/main" val="7191661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202</a:t>
            </a:fld>
            <a:endParaRPr lang="en-US" dirty="0">
              <a:solidFill>
                <a:prstClr val="black"/>
              </a:solidFill>
            </a:endParaRPr>
          </a:p>
        </p:txBody>
      </p:sp>
    </p:spTree>
    <p:extLst>
      <p:ext uri="{BB962C8B-B14F-4D97-AF65-F5344CB8AC3E}">
        <p14:creationId xmlns="" xmlns:p14="http://schemas.microsoft.com/office/powerpoint/2010/main" val="398821794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203</a:t>
            </a:fld>
            <a:endParaRPr lang="en-US" dirty="0">
              <a:solidFill>
                <a:prstClr val="black"/>
              </a:solidFill>
            </a:endParaRPr>
          </a:p>
        </p:txBody>
      </p:sp>
    </p:spTree>
    <p:extLst>
      <p:ext uri="{BB962C8B-B14F-4D97-AF65-F5344CB8AC3E}">
        <p14:creationId xmlns="" xmlns:p14="http://schemas.microsoft.com/office/powerpoint/2010/main" val="321554088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204</a:t>
            </a:fld>
            <a:endParaRPr lang="en-US" dirty="0">
              <a:solidFill>
                <a:prstClr val="black"/>
              </a:solidFill>
            </a:endParaRPr>
          </a:p>
        </p:txBody>
      </p:sp>
    </p:spTree>
    <p:extLst>
      <p:ext uri="{BB962C8B-B14F-4D97-AF65-F5344CB8AC3E}">
        <p14:creationId xmlns="" xmlns:p14="http://schemas.microsoft.com/office/powerpoint/2010/main" val="17785453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205</a:t>
            </a:fld>
            <a:endParaRPr lang="en-US" dirty="0">
              <a:solidFill>
                <a:prstClr val="black"/>
              </a:solidFill>
            </a:endParaRPr>
          </a:p>
        </p:txBody>
      </p:sp>
    </p:spTree>
    <p:extLst>
      <p:ext uri="{BB962C8B-B14F-4D97-AF65-F5344CB8AC3E}">
        <p14:creationId xmlns="" xmlns:p14="http://schemas.microsoft.com/office/powerpoint/2010/main" val="384324992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206</a:t>
            </a:fld>
            <a:endParaRPr lang="en-US" dirty="0">
              <a:solidFill>
                <a:prstClr val="black"/>
              </a:solidFill>
            </a:endParaRPr>
          </a:p>
        </p:txBody>
      </p:sp>
    </p:spTree>
    <p:extLst>
      <p:ext uri="{BB962C8B-B14F-4D97-AF65-F5344CB8AC3E}">
        <p14:creationId xmlns="" xmlns:p14="http://schemas.microsoft.com/office/powerpoint/2010/main" val="259548670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207</a:t>
            </a:fld>
            <a:endParaRPr lang="en-US" dirty="0">
              <a:solidFill>
                <a:prstClr val="black"/>
              </a:solidFill>
            </a:endParaRPr>
          </a:p>
        </p:txBody>
      </p:sp>
    </p:spTree>
    <p:extLst>
      <p:ext uri="{BB962C8B-B14F-4D97-AF65-F5344CB8AC3E}">
        <p14:creationId xmlns="" xmlns:p14="http://schemas.microsoft.com/office/powerpoint/2010/main" val="191115073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208</a:t>
            </a:fld>
            <a:endParaRPr lang="en-US" dirty="0">
              <a:solidFill>
                <a:prstClr val="black"/>
              </a:solidFill>
            </a:endParaRPr>
          </a:p>
        </p:txBody>
      </p:sp>
    </p:spTree>
    <p:extLst>
      <p:ext uri="{BB962C8B-B14F-4D97-AF65-F5344CB8AC3E}">
        <p14:creationId xmlns="" xmlns:p14="http://schemas.microsoft.com/office/powerpoint/2010/main" val="296720529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209</a:t>
            </a:fld>
            <a:endParaRPr lang="en-US" dirty="0"/>
          </a:p>
        </p:txBody>
      </p:sp>
    </p:spTree>
    <p:extLst>
      <p:ext uri="{BB962C8B-B14F-4D97-AF65-F5344CB8AC3E}">
        <p14:creationId xmlns="" xmlns:p14="http://schemas.microsoft.com/office/powerpoint/2010/main" val="3260356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21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58293032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210</a:t>
            </a:fld>
            <a:endParaRPr lang="en-US" dirty="0"/>
          </a:p>
        </p:txBody>
      </p:sp>
    </p:spTree>
    <p:extLst>
      <p:ext uri="{BB962C8B-B14F-4D97-AF65-F5344CB8AC3E}">
        <p14:creationId xmlns="" xmlns:p14="http://schemas.microsoft.com/office/powerpoint/2010/main" val="407721991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211</a:t>
            </a:fld>
            <a:endParaRPr lang="en-US" dirty="0"/>
          </a:p>
        </p:txBody>
      </p:sp>
    </p:spTree>
    <p:extLst>
      <p:ext uri="{BB962C8B-B14F-4D97-AF65-F5344CB8AC3E}">
        <p14:creationId xmlns="" xmlns:p14="http://schemas.microsoft.com/office/powerpoint/2010/main" val="263090481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212</a:t>
            </a:fld>
            <a:endParaRPr lang="en-US" dirty="0"/>
          </a:p>
        </p:txBody>
      </p:sp>
    </p:spTree>
    <p:extLst>
      <p:ext uri="{BB962C8B-B14F-4D97-AF65-F5344CB8AC3E}">
        <p14:creationId xmlns="" xmlns:p14="http://schemas.microsoft.com/office/powerpoint/2010/main" val="209615466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213</a:t>
            </a:fld>
            <a:endParaRPr lang="en-US" dirty="0"/>
          </a:p>
        </p:txBody>
      </p:sp>
    </p:spTree>
    <p:extLst>
      <p:ext uri="{BB962C8B-B14F-4D97-AF65-F5344CB8AC3E}">
        <p14:creationId xmlns="" xmlns:p14="http://schemas.microsoft.com/office/powerpoint/2010/main" val="52959548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214</a:t>
            </a:fld>
            <a:endParaRPr lang="en-US" dirty="0"/>
          </a:p>
        </p:txBody>
      </p:sp>
    </p:spTree>
    <p:extLst>
      <p:ext uri="{BB962C8B-B14F-4D97-AF65-F5344CB8AC3E}">
        <p14:creationId xmlns="" xmlns:p14="http://schemas.microsoft.com/office/powerpoint/2010/main" val="337117483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215</a:t>
            </a:fld>
            <a:endParaRPr lang="en-US" dirty="0"/>
          </a:p>
        </p:txBody>
      </p:sp>
    </p:spTree>
    <p:extLst>
      <p:ext uri="{BB962C8B-B14F-4D97-AF65-F5344CB8AC3E}">
        <p14:creationId xmlns="" xmlns:p14="http://schemas.microsoft.com/office/powerpoint/2010/main" val="82423604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216</a:t>
            </a:fld>
            <a:endParaRPr lang="en-US" dirty="0"/>
          </a:p>
        </p:txBody>
      </p:sp>
    </p:spTree>
    <p:extLst>
      <p:ext uri="{BB962C8B-B14F-4D97-AF65-F5344CB8AC3E}">
        <p14:creationId xmlns="" xmlns:p14="http://schemas.microsoft.com/office/powerpoint/2010/main" val="292064781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217</a:t>
            </a:fld>
            <a:endParaRPr lang="en-US" dirty="0"/>
          </a:p>
        </p:txBody>
      </p:sp>
    </p:spTree>
    <p:extLst>
      <p:ext uri="{BB962C8B-B14F-4D97-AF65-F5344CB8AC3E}">
        <p14:creationId xmlns="" xmlns:p14="http://schemas.microsoft.com/office/powerpoint/2010/main" val="32071465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218</a:t>
            </a:fld>
            <a:endParaRPr lang="en-US" dirty="0"/>
          </a:p>
        </p:txBody>
      </p:sp>
    </p:spTree>
    <p:extLst>
      <p:ext uri="{BB962C8B-B14F-4D97-AF65-F5344CB8AC3E}">
        <p14:creationId xmlns="" xmlns:p14="http://schemas.microsoft.com/office/powerpoint/2010/main" val="2429979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219</a:t>
            </a:fld>
            <a:endParaRPr lang="en-US" dirty="0"/>
          </a:p>
        </p:txBody>
      </p:sp>
    </p:spTree>
    <p:extLst>
      <p:ext uri="{BB962C8B-B14F-4D97-AF65-F5344CB8AC3E}">
        <p14:creationId xmlns="" xmlns:p14="http://schemas.microsoft.com/office/powerpoint/2010/main" val="2859398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22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09897179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220</a:t>
            </a:fld>
            <a:endParaRPr lang="en-US" dirty="0"/>
          </a:p>
        </p:txBody>
      </p:sp>
    </p:spTree>
    <p:extLst>
      <p:ext uri="{BB962C8B-B14F-4D97-AF65-F5344CB8AC3E}">
        <p14:creationId xmlns="" xmlns:p14="http://schemas.microsoft.com/office/powerpoint/2010/main" val="372022640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221</a:t>
            </a:fld>
            <a:endParaRPr lang="en-US" dirty="0"/>
          </a:p>
        </p:txBody>
      </p:sp>
    </p:spTree>
    <p:extLst>
      <p:ext uri="{BB962C8B-B14F-4D97-AF65-F5344CB8AC3E}">
        <p14:creationId xmlns="" xmlns:p14="http://schemas.microsoft.com/office/powerpoint/2010/main" val="158277903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02E225-0326-4879-BA52-DDA7F4AF6607}" type="slidenum">
              <a:rPr lang="en-US" smtClean="0"/>
              <a:pPr/>
              <a:t>222</a:t>
            </a:fld>
            <a:endParaRPr lang="en-US" dirty="0"/>
          </a:p>
        </p:txBody>
      </p:sp>
    </p:spTree>
    <p:extLst>
      <p:ext uri="{BB962C8B-B14F-4D97-AF65-F5344CB8AC3E}">
        <p14:creationId xmlns="" xmlns:p14="http://schemas.microsoft.com/office/powerpoint/2010/main" val="285883064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223</a:t>
            </a:fld>
            <a:endParaRPr lang="en-US" dirty="0"/>
          </a:p>
        </p:txBody>
      </p:sp>
    </p:spTree>
    <p:extLst>
      <p:ext uri="{BB962C8B-B14F-4D97-AF65-F5344CB8AC3E}">
        <p14:creationId xmlns="" xmlns:p14="http://schemas.microsoft.com/office/powerpoint/2010/main" val="171151777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224</a:t>
            </a:fld>
            <a:endParaRPr lang="en-US" dirty="0"/>
          </a:p>
        </p:txBody>
      </p:sp>
    </p:spTree>
    <p:extLst>
      <p:ext uri="{BB962C8B-B14F-4D97-AF65-F5344CB8AC3E}">
        <p14:creationId xmlns="" xmlns:p14="http://schemas.microsoft.com/office/powerpoint/2010/main" val="338364466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225</a:t>
            </a:fld>
            <a:endParaRPr lang="en-US" dirty="0"/>
          </a:p>
        </p:txBody>
      </p:sp>
    </p:spTree>
    <p:extLst>
      <p:ext uri="{BB962C8B-B14F-4D97-AF65-F5344CB8AC3E}">
        <p14:creationId xmlns="" xmlns:p14="http://schemas.microsoft.com/office/powerpoint/2010/main" val="361710657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226</a:t>
            </a:fld>
            <a:endParaRPr lang="en-US" dirty="0"/>
          </a:p>
        </p:txBody>
      </p:sp>
    </p:spTree>
    <p:extLst>
      <p:ext uri="{BB962C8B-B14F-4D97-AF65-F5344CB8AC3E}">
        <p14:creationId xmlns="" xmlns:p14="http://schemas.microsoft.com/office/powerpoint/2010/main" val="263190038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227</a:t>
            </a:fld>
            <a:endParaRPr lang="en-US" dirty="0"/>
          </a:p>
        </p:txBody>
      </p:sp>
    </p:spTree>
    <p:extLst>
      <p:ext uri="{BB962C8B-B14F-4D97-AF65-F5344CB8AC3E}">
        <p14:creationId xmlns="" xmlns:p14="http://schemas.microsoft.com/office/powerpoint/2010/main" val="227701145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228</a:t>
            </a:fld>
            <a:endParaRPr lang="en-US" dirty="0"/>
          </a:p>
        </p:txBody>
      </p:sp>
    </p:spTree>
    <p:extLst>
      <p:ext uri="{BB962C8B-B14F-4D97-AF65-F5344CB8AC3E}">
        <p14:creationId xmlns="" xmlns:p14="http://schemas.microsoft.com/office/powerpoint/2010/main" val="276033913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229</a:t>
            </a:fld>
            <a:endParaRPr lang="en-US" dirty="0"/>
          </a:p>
        </p:txBody>
      </p:sp>
    </p:spTree>
    <p:extLst>
      <p:ext uri="{BB962C8B-B14F-4D97-AF65-F5344CB8AC3E}">
        <p14:creationId xmlns="" xmlns:p14="http://schemas.microsoft.com/office/powerpoint/2010/main" val="2400168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23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64396767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230</a:t>
            </a:fld>
            <a:endParaRPr lang="en-US" dirty="0"/>
          </a:p>
        </p:txBody>
      </p:sp>
    </p:spTree>
    <p:extLst>
      <p:ext uri="{BB962C8B-B14F-4D97-AF65-F5344CB8AC3E}">
        <p14:creationId xmlns="" xmlns:p14="http://schemas.microsoft.com/office/powerpoint/2010/main" val="2769658968"/>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231</a:t>
            </a:fld>
            <a:endParaRPr lang="en-US" dirty="0"/>
          </a:p>
        </p:txBody>
      </p:sp>
    </p:spTree>
    <p:extLst>
      <p:ext uri="{BB962C8B-B14F-4D97-AF65-F5344CB8AC3E}">
        <p14:creationId xmlns="" xmlns:p14="http://schemas.microsoft.com/office/powerpoint/2010/main" val="107909106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232</a:t>
            </a:fld>
            <a:endParaRPr lang="en-US" dirty="0"/>
          </a:p>
        </p:txBody>
      </p:sp>
    </p:spTree>
    <p:extLst>
      <p:ext uri="{BB962C8B-B14F-4D97-AF65-F5344CB8AC3E}">
        <p14:creationId xmlns="" xmlns:p14="http://schemas.microsoft.com/office/powerpoint/2010/main" val="33471153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233</a:t>
            </a:fld>
            <a:endParaRPr lang="en-US" dirty="0"/>
          </a:p>
        </p:txBody>
      </p:sp>
    </p:spTree>
    <p:extLst>
      <p:ext uri="{BB962C8B-B14F-4D97-AF65-F5344CB8AC3E}">
        <p14:creationId xmlns="" xmlns:p14="http://schemas.microsoft.com/office/powerpoint/2010/main" val="257906285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234</a:t>
            </a:fld>
            <a:endParaRPr lang="en-US" dirty="0"/>
          </a:p>
        </p:txBody>
      </p:sp>
    </p:spTree>
    <p:extLst>
      <p:ext uri="{BB962C8B-B14F-4D97-AF65-F5344CB8AC3E}">
        <p14:creationId xmlns="" xmlns:p14="http://schemas.microsoft.com/office/powerpoint/2010/main" val="110516642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235</a:t>
            </a:fld>
            <a:endParaRPr lang="en-US" dirty="0"/>
          </a:p>
        </p:txBody>
      </p:sp>
    </p:spTree>
    <p:extLst>
      <p:ext uri="{BB962C8B-B14F-4D97-AF65-F5344CB8AC3E}">
        <p14:creationId xmlns="" xmlns:p14="http://schemas.microsoft.com/office/powerpoint/2010/main" val="209763343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236</a:t>
            </a:fld>
            <a:endParaRPr lang="en-US" dirty="0"/>
          </a:p>
        </p:txBody>
      </p:sp>
    </p:spTree>
    <p:extLst>
      <p:ext uri="{BB962C8B-B14F-4D97-AF65-F5344CB8AC3E}">
        <p14:creationId xmlns="" xmlns:p14="http://schemas.microsoft.com/office/powerpoint/2010/main" val="300512007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237</a:t>
            </a:fld>
            <a:endParaRPr lang="en-US" dirty="0"/>
          </a:p>
        </p:txBody>
      </p:sp>
    </p:spTree>
    <p:extLst>
      <p:ext uri="{BB962C8B-B14F-4D97-AF65-F5344CB8AC3E}">
        <p14:creationId xmlns="" xmlns:p14="http://schemas.microsoft.com/office/powerpoint/2010/main" val="325620090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238</a:t>
            </a:fld>
            <a:endParaRPr lang="en-US" dirty="0"/>
          </a:p>
        </p:txBody>
      </p:sp>
    </p:spTree>
    <p:extLst>
      <p:ext uri="{BB962C8B-B14F-4D97-AF65-F5344CB8AC3E}">
        <p14:creationId xmlns="" xmlns:p14="http://schemas.microsoft.com/office/powerpoint/2010/main" val="208253586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243</a:t>
            </a:fld>
            <a:endParaRPr lang="en-US" dirty="0"/>
          </a:p>
        </p:txBody>
      </p:sp>
    </p:spTree>
    <p:extLst>
      <p:ext uri="{BB962C8B-B14F-4D97-AF65-F5344CB8AC3E}">
        <p14:creationId xmlns="" xmlns:p14="http://schemas.microsoft.com/office/powerpoint/2010/main" val="3748728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24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165827585"/>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244</a:t>
            </a:fld>
            <a:endParaRPr lang="en-US" dirty="0"/>
          </a:p>
        </p:txBody>
      </p:sp>
    </p:spTree>
    <p:extLst>
      <p:ext uri="{BB962C8B-B14F-4D97-AF65-F5344CB8AC3E}">
        <p14:creationId xmlns="" xmlns:p14="http://schemas.microsoft.com/office/powerpoint/2010/main" val="28180430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245</a:t>
            </a:fld>
            <a:endParaRPr lang="en-US" dirty="0"/>
          </a:p>
        </p:txBody>
      </p:sp>
    </p:spTree>
    <p:extLst>
      <p:ext uri="{BB962C8B-B14F-4D97-AF65-F5344CB8AC3E}">
        <p14:creationId xmlns="" xmlns:p14="http://schemas.microsoft.com/office/powerpoint/2010/main" val="234977041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246</a:t>
            </a:fld>
            <a:endParaRPr lang="en-US" dirty="0"/>
          </a:p>
        </p:txBody>
      </p:sp>
    </p:spTree>
    <p:extLst>
      <p:ext uri="{BB962C8B-B14F-4D97-AF65-F5344CB8AC3E}">
        <p14:creationId xmlns="" xmlns:p14="http://schemas.microsoft.com/office/powerpoint/2010/main" val="25647445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248</a:t>
            </a:fld>
            <a:endParaRPr lang="en-US" dirty="0"/>
          </a:p>
        </p:txBody>
      </p:sp>
    </p:spTree>
    <p:extLst>
      <p:ext uri="{BB962C8B-B14F-4D97-AF65-F5344CB8AC3E}">
        <p14:creationId xmlns="" xmlns:p14="http://schemas.microsoft.com/office/powerpoint/2010/main" val="55746411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250</a:t>
            </a:fld>
            <a:endParaRPr lang="en-US" dirty="0"/>
          </a:p>
        </p:txBody>
      </p:sp>
    </p:spTree>
    <p:extLst>
      <p:ext uri="{BB962C8B-B14F-4D97-AF65-F5344CB8AC3E}">
        <p14:creationId xmlns="" xmlns:p14="http://schemas.microsoft.com/office/powerpoint/2010/main" val="333554764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253</a:t>
            </a:fld>
            <a:endParaRPr lang="en-US" dirty="0"/>
          </a:p>
        </p:txBody>
      </p:sp>
    </p:spTree>
    <p:extLst>
      <p:ext uri="{BB962C8B-B14F-4D97-AF65-F5344CB8AC3E}">
        <p14:creationId xmlns="" xmlns:p14="http://schemas.microsoft.com/office/powerpoint/2010/main" val="4016388484"/>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254</a:t>
            </a:fld>
            <a:endParaRPr lang="en-US" dirty="0"/>
          </a:p>
        </p:txBody>
      </p:sp>
    </p:spTree>
    <p:extLst>
      <p:ext uri="{BB962C8B-B14F-4D97-AF65-F5344CB8AC3E}">
        <p14:creationId xmlns="" xmlns:p14="http://schemas.microsoft.com/office/powerpoint/2010/main" val="54917664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255</a:t>
            </a:fld>
            <a:endParaRPr lang="en-US" dirty="0"/>
          </a:p>
        </p:txBody>
      </p:sp>
    </p:spTree>
    <p:extLst>
      <p:ext uri="{BB962C8B-B14F-4D97-AF65-F5344CB8AC3E}">
        <p14:creationId xmlns="" xmlns:p14="http://schemas.microsoft.com/office/powerpoint/2010/main" val="87761464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256</a:t>
            </a:fld>
            <a:endParaRPr lang="en-US" dirty="0"/>
          </a:p>
        </p:txBody>
      </p:sp>
    </p:spTree>
    <p:extLst>
      <p:ext uri="{BB962C8B-B14F-4D97-AF65-F5344CB8AC3E}">
        <p14:creationId xmlns="" xmlns:p14="http://schemas.microsoft.com/office/powerpoint/2010/main" val="266083315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257</a:t>
            </a:fld>
            <a:endParaRPr lang="en-US" dirty="0"/>
          </a:p>
        </p:txBody>
      </p:sp>
    </p:spTree>
    <p:extLst>
      <p:ext uri="{BB962C8B-B14F-4D97-AF65-F5344CB8AC3E}">
        <p14:creationId xmlns="" xmlns:p14="http://schemas.microsoft.com/office/powerpoint/2010/main" val="1409049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25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81871617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258</a:t>
            </a:fld>
            <a:endParaRPr lang="en-US" dirty="0"/>
          </a:p>
        </p:txBody>
      </p:sp>
    </p:spTree>
    <p:extLst>
      <p:ext uri="{BB962C8B-B14F-4D97-AF65-F5344CB8AC3E}">
        <p14:creationId xmlns="" xmlns:p14="http://schemas.microsoft.com/office/powerpoint/2010/main" val="349778084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259</a:t>
            </a:fld>
            <a:endParaRPr lang="en-US" dirty="0"/>
          </a:p>
        </p:txBody>
      </p:sp>
    </p:spTree>
    <p:extLst>
      <p:ext uri="{BB962C8B-B14F-4D97-AF65-F5344CB8AC3E}">
        <p14:creationId xmlns="" xmlns:p14="http://schemas.microsoft.com/office/powerpoint/2010/main" val="24656313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260</a:t>
            </a:fld>
            <a:endParaRPr lang="en-US" dirty="0"/>
          </a:p>
        </p:txBody>
      </p:sp>
    </p:spTree>
    <p:extLst>
      <p:ext uri="{BB962C8B-B14F-4D97-AF65-F5344CB8AC3E}">
        <p14:creationId xmlns="" xmlns:p14="http://schemas.microsoft.com/office/powerpoint/2010/main" val="9252649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263</a:t>
            </a:fld>
            <a:endParaRPr lang="en-US" dirty="0"/>
          </a:p>
        </p:txBody>
      </p:sp>
    </p:spTree>
    <p:extLst>
      <p:ext uri="{BB962C8B-B14F-4D97-AF65-F5344CB8AC3E}">
        <p14:creationId xmlns="" xmlns:p14="http://schemas.microsoft.com/office/powerpoint/2010/main" val="36946472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264</a:t>
            </a:fld>
            <a:endParaRPr lang="en-US" dirty="0"/>
          </a:p>
        </p:txBody>
      </p:sp>
    </p:spTree>
    <p:extLst>
      <p:ext uri="{BB962C8B-B14F-4D97-AF65-F5344CB8AC3E}">
        <p14:creationId xmlns="" xmlns:p14="http://schemas.microsoft.com/office/powerpoint/2010/main" val="322898655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265</a:t>
            </a:fld>
            <a:endParaRPr lang="en-US" dirty="0"/>
          </a:p>
        </p:txBody>
      </p:sp>
    </p:spTree>
    <p:extLst>
      <p:ext uri="{BB962C8B-B14F-4D97-AF65-F5344CB8AC3E}">
        <p14:creationId xmlns="" xmlns:p14="http://schemas.microsoft.com/office/powerpoint/2010/main" val="1965852788"/>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266</a:t>
            </a:fld>
            <a:endParaRPr lang="en-US" dirty="0"/>
          </a:p>
        </p:txBody>
      </p:sp>
    </p:spTree>
    <p:extLst>
      <p:ext uri="{BB962C8B-B14F-4D97-AF65-F5344CB8AC3E}">
        <p14:creationId xmlns="" xmlns:p14="http://schemas.microsoft.com/office/powerpoint/2010/main" val="167785955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267</a:t>
            </a:fld>
            <a:endParaRPr lang="en-US" dirty="0"/>
          </a:p>
        </p:txBody>
      </p:sp>
    </p:spTree>
    <p:extLst>
      <p:ext uri="{BB962C8B-B14F-4D97-AF65-F5344CB8AC3E}">
        <p14:creationId xmlns="" xmlns:p14="http://schemas.microsoft.com/office/powerpoint/2010/main" val="340480866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291</a:t>
            </a:fld>
            <a:endParaRPr lang="en-US" dirty="0"/>
          </a:p>
        </p:txBody>
      </p:sp>
    </p:spTree>
    <p:extLst>
      <p:ext uri="{BB962C8B-B14F-4D97-AF65-F5344CB8AC3E}">
        <p14:creationId xmlns="" xmlns:p14="http://schemas.microsoft.com/office/powerpoint/2010/main" val="69745053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292</a:t>
            </a:fld>
            <a:endParaRPr lang="en-US" dirty="0"/>
          </a:p>
        </p:txBody>
      </p:sp>
    </p:spTree>
    <p:extLst>
      <p:ext uri="{BB962C8B-B14F-4D97-AF65-F5344CB8AC3E}">
        <p14:creationId xmlns="" xmlns:p14="http://schemas.microsoft.com/office/powerpoint/2010/main" val="1486862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26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88882980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322</a:t>
            </a:fld>
            <a:endParaRPr lang="en-US" dirty="0"/>
          </a:p>
        </p:txBody>
      </p:sp>
    </p:spTree>
    <p:extLst>
      <p:ext uri="{BB962C8B-B14F-4D97-AF65-F5344CB8AC3E}">
        <p14:creationId xmlns="" xmlns:p14="http://schemas.microsoft.com/office/powerpoint/2010/main" val="345025809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323</a:t>
            </a:fld>
            <a:endParaRPr lang="en-US" dirty="0"/>
          </a:p>
        </p:txBody>
      </p:sp>
    </p:spTree>
    <p:extLst>
      <p:ext uri="{BB962C8B-B14F-4D97-AF65-F5344CB8AC3E}">
        <p14:creationId xmlns="" xmlns:p14="http://schemas.microsoft.com/office/powerpoint/2010/main" val="97374293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324</a:t>
            </a:fld>
            <a:endParaRPr lang="en-US" dirty="0"/>
          </a:p>
        </p:txBody>
      </p:sp>
    </p:spTree>
    <p:extLst>
      <p:ext uri="{BB962C8B-B14F-4D97-AF65-F5344CB8AC3E}">
        <p14:creationId xmlns="" xmlns:p14="http://schemas.microsoft.com/office/powerpoint/2010/main" val="3994653175"/>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325</a:t>
            </a:fld>
            <a:endParaRPr lang="en-US" dirty="0"/>
          </a:p>
        </p:txBody>
      </p:sp>
    </p:spTree>
    <p:extLst>
      <p:ext uri="{BB962C8B-B14F-4D97-AF65-F5344CB8AC3E}">
        <p14:creationId xmlns="" xmlns:p14="http://schemas.microsoft.com/office/powerpoint/2010/main" val="2334668180"/>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326</a:t>
            </a:fld>
            <a:endParaRPr lang="en-US" dirty="0"/>
          </a:p>
        </p:txBody>
      </p:sp>
    </p:spTree>
    <p:extLst>
      <p:ext uri="{BB962C8B-B14F-4D97-AF65-F5344CB8AC3E}">
        <p14:creationId xmlns="" xmlns:p14="http://schemas.microsoft.com/office/powerpoint/2010/main" val="609699622"/>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327</a:t>
            </a:fld>
            <a:endParaRPr lang="en-US" dirty="0"/>
          </a:p>
        </p:txBody>
      </p:sp>
    </p:spTree>
    <p:extLst>
      <p:ext uri="{BB962C8B-B14F-4D97-AF65-F5344CB8AC3E}">
        <p14:creationId xmlns="" xmlns:p14="http://schemas.microsoft.com/office/powerpoint/2010/main" val="3590600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328</a:t>
            </a:fld>
            <a:endParaRPr lang="en-US" dirty="0"/>
          </a:p>
        </p:txBody>
      </p:sp>
    </p:spTree>
    <p:extLst>
      <p:ext uri="{BB962C8B-B14F-4D97-AF65-F5344CB8AC3E}">
        <p14:creationId xmlns="" xmlns:p14="http://schemas.microsoft.com/office/powerpoint/2010/main" val="17187765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329</a:t>
            </a:fld>
            <a:endParaRPr lang="en-US" dirty="0"/>
          </a:p>
        </p:txBody>
      </p:sp>
    </p:spTree>
    <p:extLst>
      <p:ext uri="{BB962C8B-B14F-4D97-AF65-F5344CB8AC3E}">
        <p14:creationId xmlns="" xmlns:p14="http://schemas.microsoft.com/office/powerpoint/2010/main" val="135878497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330</a:t>
            </a:fld>
            <a:endParaRPr lang="en-US" dirty="0"/>
          </a:p>
        </p:txBody>
      </p:sp>
    </p:spTree>
    <p:extLst>
      <p:ext uri="{BB962C8B-B14F-4D97-AF65-F5344CB8AC3E}">
        <p14:creationId xmlns="" xmlns:p14="http://schemas.microsoft.com/office/powerpoint/2010/main" val="343916156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331</a:t>
            </a:fld>
            <a:endParaRPr lang="en-US" dirty="0"/>
          </a:p>
        </p:txBody>
      </p:sp>
    </p:spTree>
    <p:extLst>
      <p:ext uri="{BB962C8B-B14F-4D97-AF65-F5344CB8AC3E}">
        <p14:creationId xmlns="" xmlns:p14="http://schemas.microsoft.com/office/powerpoint/2010/main" val="3157186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27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7823766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332</a:t>
            </a:fld>
            <a:endParaRPr lang="en-US" dirty="0"/>
          </a:p>
        </p:txBody>
      </p:sp>
    </p:spTree>
    <p:extLst>
      <p:ext uri="{BB962C8B-B14F-4D97-AF65-F5344CB8AC3E}">
        <p14:creationId xmlns="" xmlns:p14="http://schemas.microsoft.com/office/powerpoint/2010/main" val="1481375566"/>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333</a:t>
            </a:fld>
            <a:endParaRPr lang="en-US" dirty="0"/>
          </a:p>
        </p:txBody>
      </p:sp>
    </p:spTree>
    <p:extLst>
      <p:ext uri="{BB962C8B-B14F-4D97-AF65-F5344CB8AC3E}">
        <p14:creationId xmlns="" xmlns:p14="http://schemas.microsoft.com/office/powerpoint/2010/main" val="2921226962"/>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334</a:t>
            </a:fld>
            <a:endParaRPr lang="en-US" dirty="0"/>
          </a:p>
        </p:txBody>
      </p:sp>
    </p:spTree>
    <p:extLst>
      <p:ext uri="{BB962C8B-B14F-4D97-AF65-F5344CB8AC3E}">
        <p14:creationId xmlns="" xmlns:p14="http://schemas.microsoft.com/office/powerpoint/2010/main" val="107573987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335</a:t>
            </a:fld>
            <a:endParaRPr lang="en-US" dirty="0"/>
          </a:p>
        </p:txBody>
      </p:sp>
    </p:spTree>
    <p:extLst>
      <p:ext uri="{BB962C8B-B14F-4D97-AF65-F5344CB8AC3E}">
        <p14:creationId xmlns="" xmlns:p14="http://schemas.microsoft.com/office/powerpoint/2010/main" val="2381781366"/>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336</a:t>
            </a:fld>
            <a:endParaRPr lang="en-US" dirty="0"/>
          </a:p>
        </p:txBody>
      </p:sp>
    </p:spTree>
    <p:extLst>
      <p:ext uri="{BB962C8B-B14F-4D97-AF65-F5344CB8AC3E}">
        <p14:creationId xmlns="" xmlns:p14="http://schemas.microsoft.com/office/powerpoint/2010/main" val="33162346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337</a:t>
            </a:fld>
            <a:endParaRPr lang="en-US" dirty="0"/>
          </a:p>
        </p:txBody>
      </p:sp>
    </p:spTree>
    <p:extLst>
      <p:ext uri="{BB962C8B-B14F-4D97-AF65-F5344CB8AC3E}">
        <p14:creationId xmlns="" xmlns:p14="http://schemas.microsoft.com/office/powerpoint/2010/main" val="2486847678"/>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338</a:t>
            </a:fld>
            <a:endParaRPr lang="en-US" dirty="0"/>
          </a:p>
        </p:txBody>
      </p:sp>
    </p:spTree>
    <p:extLst>
      <p:ext uri="{BB962C8B-B14F-4D97-AF65-F5344CB8AC3E}">
        <p14:creationId xmlns="" xmlns:p14="http://schemas.microsoft.com/office/powerpoint/2010/main" val="3401802226"/>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339</a:t>
            </a:fld>
            <a:endParaRPr lang="en-US" dirty="0"/>
          </a:p>
        </p:txBody>
      </p:sp>
    </p:spTree>
    <p:extLst>
      <p:ext uri="{BB962C8B-B14F-4D97-AF65-F5344CB8AC3E}">
        <p14:creationId xmlns="" xmlns:p14="http://schemas.microsoft.com/office/powerpoint/2010/main" val="137615833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340</a:t>
            </a:fld>
            <a:endParaRPr lang="en-US" dirty="0"/>
          </a:p>
        </p:txBody>
      </p:sp>
    </p:spTree>
    <p:extLst>
      <p:ext uri="{BB962C8B-B14F-4D97-AF65-F5344CB8AC3E}">
        <p14:creationId xmlns="" xmlns:p14="http://schemas.microsoft.com/office/powerpoint/2010/main" val="1313674503"/>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341</a:t>
            </a:fld>
            <a:endParaRPr lang="en-US" dirty="0"/>
          </a:p>
        </p:txBody>
      </p:sp>
    </p:spTree>
    <p:extLst>
      <p:ext uri="{BB962C8B-B14F-4D97-AF65-F5344CB8AC3E}">
        <p14:creationId xmlns="" xmlns:p14="http://schemas.microsoft.com/office/powerpoint/2010/main" val="2843214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28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55300872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342</a:t>
            </a:fld>
            <a:endParaRPr lang="en-US" dirty="0"/>
          </a:p>
        </p:txBody>
      </p:sp>
    </p:spTree>
    <p:extLst>
      <p:ext uri="{BB962C8B-B14F-4D97-AF65-F5344CB8AC3E}">
        <p14:creationId xmlns="" xmlns:p14="http://schemas.microsoft.com/office/powerpoint/2010/main" val="3523483552"/>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344</a:t>
            </a:fld>
            <a:endParaRPr lang="en-US" dirty="0"/>
          </a:p>
        </p:txBody>
      </p:sp>
    </p:spTree>
    <p:extLst>
      <p:ext uri="{BB962C8B-B14F-4D97-AF65-F5344CB8AC3E}">
        <p14:creationId xmlns="" xmlns:p14="http://schemas.microsoft.com/office/powerpoint/2010/main" val="115550176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345</a:t>
            </a:fld>
            <a:endParaRPr lang="en-US" dirty="0"/>
          </a:p>
        </p:txBody>
      </p:sp>
    </p:spTree>
    <p:extLst>
      <p:ext uri="{BB962C8B-B14F-4D97-AF65-F5344CB8AC3E}">
        <p14:creationId xmlns="" xmlns:p14="http://schemas.microsoft.com/office/powerpoint/2010/main" val="1292026510"/>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378</a:t>
            </a:fld>
            <a:endParaRPr lang="en-US"/>
          </a:p>
        </p:txBody>
      </p:sp>
    </p:spTree>
    <p:extLst>
      <p:ext uri="{BB962C8B-B14F-4D97-AF65-F5344CB8AC3E}">
        <p14:creationId xmlns="" xmlns:p14="http://schemas.microsoft.com/office/powerpoint/2010/main" val="375780510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379</a:t>
            </a:fld>
            <a:endParaRPr lang="en-US"/>
          </a:p>
        </p:txBody>
      </p:sp>
    </p:spTree>
    <p:extLst>
      <p:ext uri="{BB962C8B-B14F-4D97-AF65-F5344CB8AC3E}">
        <p14:creationId xmlns="" xmlns:p14="http://schemas.microsoft.com/office/powerpoint/2010/main" val="4008122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29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962649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04C56E40-978D-4B09-A1AF-84116EC6AD73}" type="slidenum">
              <a:rPr lang="en-US" smtClean="0"/>
              <a:pPr/>
              <a:t>3</a:t>
            </a:fld>
            <a:endParaRPr lang="en-US"/>
          </a:p>
        </p:txBody>
      </p:sp>
    </p:spTree>
    <p:extLst>
      <p:ext uri="{BB962C8B-B14F-4D97-AF65-F5344CB8AC3E}">
        <p14:creationId xmlns="" xmlns:p14="http://schemas.microsoft.com/office/powerpoint/2010/main" val="1192025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30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006897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31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819694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32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296524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33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025293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34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684237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35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540652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36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362225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37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070072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38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901914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39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52370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04C56E40-978D-4B09-A1AF-84116EC6AD73}" type="slidenum">
              <a:rPr lang="en-US" smtClean="0"/>
              <a:pPr/>
              <a:t>4</a:t>
            </a:fld>
            <a:endParaRPr lang="en-US"/>
          </a:p>
        </p:txBody>
      </p:sp>
    </p:spTree>
    <p:extLst>
      <p:ext uri="{BB962C8B-B14F-4D97-AF65-F5344CB8AC3E}">
        <p14:creationId xmlns="" xmlns:p14="http://schemas.microsoft.com/office/powerpoint/2010/main" val="3371429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40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0097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41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235141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42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884662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43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940510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44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967644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45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131034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46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065159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47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252622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48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210518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49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358308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5</a:t>
            </a:fld>
            <a:endParaRPr lang="en-US" dirty="0">
              <a:solidFill>
                <a:prstClr val="black"/>
              </a:solidFill>
            </a:endParaRPr>
          </a:p>
        </p:txBody>
      </p:sp>
    </p:spTree>
    <p:extLst>
      <p:ext uri="{BB962C8B-B14F-4D97-AF65-F5344CB8AC3E}">
        <p14:creationId xmlns="" xmlns:p14="http://schemas.microsoft.com/office/powerpoint/2010/main" val="3655607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50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57587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51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4467587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52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9368291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53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166900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54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4160052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55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701258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56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1893329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57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6856552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58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757171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59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956019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6</a:t>
            </a:fld>
            <a:endParaRPr lang="en-US" dirty="0">
              <a:solidFill>
                <a:prstClr val="black"/>
              </a:solidFill>
            </a:endParaRPr>
          </a:p>
        </p:txBody>
      </p:sp>
    </p:spTree>
    <p:extLst>
      <p:ext uri="{BB962C8B-B14F-4D97-AF65-F5344CB8AC3E}">
        <p14:creationId xmlns="" xmlns:p14="http://schemas.microsoft.com/office/powerpoint/2010/main" val="181332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60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9553274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61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465776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62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7263735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63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0851771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64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855823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65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7165683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66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1712330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67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9852688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68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9776673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69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70665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7</a:t>
            </a:fld>
            <a:endParaRPr lang="en-US" dirty="0">
              <a:solidFill>
                <a:prstClr val="black"/>
              </a:solidFill>
            </a:endParaRPr>
          </a:p>
        </p:txBody>
      </p:sp>
    </p:spTree>
    <p:extLst>
      <p:ext uri="{BB962C8B-B14F-4D97-AF65-F5344CB8AC3E}">
        <p14:creationId xmlns="" xmlns:p14="http://schemas.microsoft.com/office/powerpoint/2010/main" val="42263440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70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6027577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71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1325178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72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6362774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73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9521280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74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7268333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75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3532319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76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833224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77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9197315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78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5503039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79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334390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8</a:t>
            </a:fld>
            <a:endParaRPr lang="en-US" dirty="0">
              <a:solidFill>
                <a:prstClr val="black"/>
              </a:solidFill>
            </a:endParaRPr>
          </a:p>
        </p:txBody>
      </p:sp>
    </p:spTree>
    <p:extLst>
      <p:ext uri="{BB962C8B-B14F-4D97-AF65-F5344CB8AC3E}">
        <p14:creationId xmlns="" xmlns:p14="http://schemas.microsoft.com/office/powerpoint/2010/main" val="7568885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80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712797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81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5262172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82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2878803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83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3968915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84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9637613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85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4532328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86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4750395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87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1526339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88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39138540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89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182715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676275"/>
            <a:ext cx="4516437" cy="3386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solidFill>
                  <a:prstClr val="black"/>
                </a:solidFill>
              </a:rPr>
              <a:pPr/>
              <a:t>9</a:t>
            </a:fld>
            <a:endParaRPr lang="en-US" dirty="0">
              <a:solidFill>
                <a:prstClr val="black"/>
              </a:solidFill>
            </a:endParaRPr>
          </a:p>
        </p:txBody>
      </p:sp>
    </p:spTree>
    <p:extLst>
      <p:ext uri="{BB962C8B-B14F-4D97-AF65-F5344CB8AC3E}">
        <p14:creationId xmlns="" xmlns:p14="http://schemas.microsoft.com/office/powerpoint/2010/main" val="27225578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90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2325722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91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3713281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92</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7170264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93</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1309043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94</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6129308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95</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0903100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96</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0038124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97</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41565353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98</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15809746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E241-CF4E-4285-BFE4-6C0907F54B63}" type="slidenum">
              <a:rPr lang="en-US" altLang="en-US"/>
              <a:pPr>
                <a:spcBef>
                  <a:spcPct val="0"/>
                </a:spcBef>
              </a:pPr>
              <a:t>99</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 xmlns:p14="http://schemas.microsoft.com/office/powerpoint/2010/main" val="293060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65CA5-DC2A-49AA-B5FC-6603B140CEC9}" type="datetimeFigureOut">
              <a:rPr lang="en-US" smtClean="0"/>
              <a:pPr/>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1D0270-380E-49AD-9ECD-075C62BFD04D}" type="slidenum">
              <a:rPr lang="en-US" smtClean="0"/>
              <a:pPr/>
              <a:t>‹#›</a:t>
            </a:fld>
            <a:endParaRPr lang="en-US" dirty="0"/>
          </a:p>
        </p:txBody>
      </p:sp>
    </p:spTree>
  </p:cSld>
  <p:clrMapOvr>
    <a:masterClrMapping/>
  </p:clrMapOvr>
  <p:transition>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65CA5-DC2A-49AA-B5FC-6603B140CEC9}" type="datetimeFigureOut">
              <a:rPr lang="en-US" smtClean="0"/>
              <a:pPr/>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1D0270-380E-49AD-9ECD-075C62BFD04D}" type="slidenum">
              <a:rPr lang="en-US" smtClean="0"/>
              <a:pPr/>
              <a:t>‹#›</a:t>
            </a:fld>
            <a:endParaRPr lang="en-US" dirty="0"/>
          </a:p>
        </p:txBody>
      </p:sp>
    </p:spTree>
  </p:cSld>
  <p:clrMapOvr>
    <a:masterClrMapping/>
  </p:clrMapOvr>
  <p:transition>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65CA5-DC2A-49AA-B5FC-6603B140CEC9}" type="datetimeFigureOut">
              <a:rPr lang="en-US" smtClean="0"/>
              <a:pPr/>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1D0270-380E-49AD-9ECD-075C62BFD04D}" type="slidenum">
              <a:rPr lang="en-US" smtClean="0"/>
              <a:pPr/>
              <a:t>‹#›</a:t>
            </a:fld>
            <a:endParaRPr lang="en-US" dirty="0"/>
          </a:p>
        </p:txBody>
      </p:sp>
    </p:spTree>
  </p:cSld>
  <p:clrMapOvr>
    <a:masterClrMapping/>
  </p:clrMapOvr>
  <p:transition>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DAA79E-93BD-4E7C-9578-0F6AE48E7192}" type="datetimeFigureOut">
              <a:rPr lang="en-US" smtClean="0">
                <a:solidFill>
                  <a:prstClr val="black">
                    <a:tint val="75000"/>
                  </a:prstClr>
                </a:solidFill>
              </a:rPr>
              <a:pPr/>
              <a:t>8/19/2018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0457B76-23A5-4F54-A2D0-EDAC8E2FBD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244412594"/>
      </p:ext>
    </p:extLst>
  </p:cSld>
  <p:clrMapOvr>
    <a:masterClrMapping/>
  </p:clrMapOvr>
  <p:transition>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AA79E-93BD-4E7C-9578-0F6AE48E7192}" type="datetimeFigureOut">
              <a:rPr lang="en-US" smtClean="0">
                <a:solidFill>
                  <a:prstClr val="black">
                    <a:tint val="75000"/>
                  </a:prstClr>
                </a:solidFill>
              </a:rPr>
              <a:pPr/>
              <a:t>8/19/2018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0457B76-23A5-4F54-A2D0-EDAC8E2FBD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417522385"/>
      </p:ext>
    </p:extLst>
  </p:cSld>
  <p:clrMapOvr>
    <a:masterClrMapping/>
  </p:clrMapOvr>
  <p:transition>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AA79E-93BD-4E7C-9578-0F6AE48E7192}" type="datetimeFigureOut">
              <a:rPr lang="en-US" smtClean="0">
                <a:solidFill>
                  <a:prstClr val="black">
                    <a:tint val="75000"/>
                  </a:prstClr>
                </a:solidFill>
              </a:rPr>
              <a:pPr/>
              <a:t>8/19/2018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0457B76-23A5-4F54-A2D0-EDAC8E2FBD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697051180"/>
      </p:ext>
    </p:extLst>
  </p:cSld>
  <p:clrMapOvr>
    <a:masterClrMapping/>
  </p:clrMapOvr>
  <p:transition>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DAA79E-93BD-4E7C-9578-0F6AE48E7192}" type="datetimeFigureOut">
              <a:rPr lang="en-US" smtClean="0">
                <a:solidFill>
                  <a:prstClr val="black">
                    <a:tint val="75000"/>
                  </a:prstClr>
                </a:solidFill>
              </a:rPr>
              <a:pPr/>
              <a:t>8/19/2018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0457B76-23A5-4F54-A2D0-EDAC8E2FBD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894054747"/>
      </p:ext>
    </p:extLst>
  </p:cSld>
  <p:clrMapOvr>
    <a:masterClrMapping/>
  </p:clrMapOvr>
  <p:transition>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3"/>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3"/>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DAA79E-93BD-4E7C-9578-0F6AE48E7192}" type="datetimeFigureOut">
              <a:rPr lang="en-US" smtClean="0">
                <a:solidFill>
                  <a:prstClr val="black">
                    <a:tint val="75000"/>
                  </a:prstClr>
                </a:solidFill>
              </a:rPr>
              <a:pPr/>
              <a:t>8/19/2018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0457B76-23A5-4F54-A2D0-EDAC8E2FBD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083408360"/>
      </p:ext>
    </p:extLst>
  </p:cSld>
  <p:clrMapOvr>
    <a:masterClrMapping/>
  </p:clrMapOvr>
  <p:transition>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DAA79E-93BD-4E7C-9578-0F6AE48E7192}" type="datetimeFigureOut">
              <a:rPr lang="en-US" smtClean="0">
                <a:solidFill>
                  <a:prstClr val="black">
                    <a:tint val="75000"/>
                  </a:prstClr>
                </a:solidFill>
              </a:rPr>
              <a:pPr/>
              <a:t>8/19/2018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0457B76-23A5-4F54-A2D0-EDAC8E2FBD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154762092"/>
      </p:ext>
    </p:extLst>
  </p:cSld>
  <p:clrMapOvr>
    <a:masterClrMapping/>
  </p:clrMapOvr>
  <p:transition>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AA79E-93BD-4E7C-9578-0F6AE48E7192}" type="datetimeFigureOut">
              <a:rPr lang="en-US" smtClean="0">
                <a:solidFill>
                  <a:prstClr val="black">
                    <a:tint val="75000"/>
                  </a:prstClr>
                </a:solidFill>
              </a:rPr>
              <a:pPr/>
              <a:t>8/19/2018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0457B76-23A5-4F54-A2D0-EDAC8E2FBD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774453384"/>
      </p:ext>
    </p:extLst>
  </p:cSld>
  <p:clrMapOvr>
    <a:masterClrMapping/>
  </p:clrMapOvr>
  <p:transition>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2"/>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AA79E-93BD-4E7C-9578-0F6AE48E7192}" type="datetimeFigureOut">
              <a:rPr lang="en-US" smtClean="0">
                <a:solidFill>
                  <a:prstClr val="black">
                    <a:tint val="75000"/>
                  </a:prstClr>
                </a:solidFill>
              </a:rPr>
              <a:pPr/>
              <a:t>8/19/2018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0457B76-23A5-4F54-A2D0-EDAC8E2FBD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366675647"/>
      </p:ext>
    </p:extLst>
  </p:cSld>
  <p:clrMapOvr>
    <a:masterClrMapping/>
  </p:clrMapOvr>
  <p:transition>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65CA5-DC2A-49AA-B5FC-6603B140CEC9}" type="datetimeFigureOut">
              <a:rPr lang="en-US" smtClean="0"/>
              <a:pPr/>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1D0270-380E-49AD-9ECD-075C62BFD04D}" type="slidenum">
              <a:rPr lang="en-US" smtClean="0"/>
              <a:pPr/>
              <a:t>‹#›</a:t>
            </a:fld>
            <a:endParaRPr lang="en-US" dirty="0"/>
          </a:p>
        </p:txBody>
      </p:sp>
    </p:spTree>
  </p:cSld>
  <p:clrMapOvr>
    <a:masterClrMapping/>
  </p:clrMapOvr>
  <p:transition>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AA79E-93BD-4E7C-9578-0F6AE48E7192}" type="datetimeFigureOut">
              <a:rPr lang="en-US" smtClean="0">
                <a:solidFill>
                  <a:prstClr val="black">
                    <a:tint val="75000"/>
                  </a:prstClr>
                </a:solidFill>
              </a:rPr>
              <a:pPr/>
              <a:t>8/19/2018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0457B76-23A5-4F54-A2D0-EDAC8E2FBD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388369354"/>
      </p:ext>
    </p:extLst>
  </p:cSld>
  <p:clrMapOvr>
    <a:masterClrMapping/>
  </p:clrMapOvr>
  <p:transition>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AA79E-93BD-4E7C-9578-0F6AE48E7192}" type="datetimeFigureOut">
              <a:rPr lang="en-US" smtClean="0">
                <a:solidFill>
                  <a:prstClr val="black">
                    <a:tint val="75000"/>
                  </a:prstClr>
                </a:solidFill>
              </a:rPr>
              <a:pPr/>
              <a:t>8/19/2018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0457B76-23A5-4F54-A2D0-EDAC8E2FBD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052456773"/>
      </p:ext>
    </p:extLst>
  </p:cSld>
  <p:clrMapOvr>
    <a:masterClrMapping/>
  </p:clrMapOvr>
  <p:transition>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AA79E-93BD-4E7C-9578-0F6AE48E7192}" type="datetimeFigureOut">
              <a:rPr lang="en-US" smtClean="0">
                <a:solidFill>
                  <a:prstClr val="black">
                    <a:tint val="75000"/>
                  </a:prstClr>
                </a:solidFill>
              </a:rPr>
              <a:pPr/>
              <a:t>8/19/2018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0457B76-23A5-4F54-A2D0-EDAC8E2FBD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072553461"/>
      </p:ext>
    </p:extLst>
  </p:cSld>
  <p:clrMapOvr>
    <a:masterClrMapping/>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C65CA5-DC2A-49AA-B5FC-6603B140CEC9}" type="datetimeFigureOut">
              <a:rPr lang="en-US" smtClean="0"/>
              <a:pPr/>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1D0270-380E-49AD-9ECD-075C62BFD04D}" type="slidenum">
              <a:rPr lang="en-US" smtClean="0"/>
              <a:pPr/>
              <a:t>‹#›</a:t>
            </a:fld>
            <a:endParaRPr lang="en-US" dirty="0"/>
          </a:p>
        </p:txBody>
      </p:sp>
    </p:spTree>
  </p:cSld>
  <p:clrMapOvr>
    <a:masterClrMapping/>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C65CA5-DC2A-49AA-B5FC-6603B140CEC9}" type="datetimeFigureOut">
              <a:rPr lang="en-US" smtClean="0"/>
              <a:pPr/>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1D0270-380E-49AD-9ECD-075C62BFD04D}" type="slidenum">
              <a:rPr lang="en-US" smtClean="0"/>
              <a:pPr/>
              <a:t>‹#›</a:t>
            </a:fld>
            <a:endParaRPr lang="en-US" dirty="0"/>
          </a:p>
        </p:txBody>
      </p:sp>
    </p:spTree>
  </p:cSld>
  <p:clrMapOvr>
    <a:masterClrMapping/>
  </p:clrMapOvr>
  <p:transition>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C65CA5-DC2A-49AA-B5FC-6603B140CEC9}" type="datetimeFigureOut">
              <a:rPr lang="en-US" smtClean="0"/>
              <a:pPr/>
              <a:t>8/19/2018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1D0270-380E-49AD-9ECD-075C62BFD04D}" type="slidenum">
              <a:rPr lang="en-US" smtClean="0"/>
              <a:pPr/>
              <a:t>‹#›</a:t>
            </a:fld>
            <a:endParaRPr lang="en-US" dirty="0"/>
          </a:p>
        </p:txBody>
      </p:sp>
    </p:spTree>
  </p:cSld>
  <p:clrMapOvr>
    <a:masterClrMapping/>
  </p:clrMapOvr>
  <p:transition>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C65CA5-DC2A-49AA-B5FC-6603B140CEC9}" type="datetimeFigureOut">
              <a:rPr lang="en-US" smtClean="0"/>
              <a:pPr/>
              <a:t>8/19/2018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1D0270-380E-49AD-9ECD-075C62BFD04D}" type="slidenum">
              <a:rPr lang="en-US" smtClean="0"/>
              <a:pPr/>
              <a:t>‹#›</a:t>
            </a:fld>
            <a:endParaRPr lang="en-US" dirty="0"/>
          </a:p>
        </p:txBody>
      </p:sp>
    </p:spTree>
  </p:cSld>
  <p:clrMapOvr>
    <a:masterClrMapping/>
  </p:clrMapOvr>
  <p:transition>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65CA5-DC2A-49AA-B5FC-6603B140CEC9}" type="datetimeFigureOut">
              <a:rPr lang="en-US" smtClean="0"/>
              <a:pPr/>
              <a:t>8/19/2018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31D0270-380E-49AD-9ECD-075C62BFD04D}" type="slidenum">
              <a:rPr lang="en-US" smtClean="0"/>
              <a:pPr/>
              <a:t>‹#›</a:t>
            </a:fld>
            <a:endParaRPr lang="en-US" dirty="0"/>
          </a:p>
        </p:txBody>
      </p:sp>
    </p:spTree>
  </p:cSld>
  <p:clrMapOvr>
    <a:masterClrMapping/>
  </p:clrMapOvr>
  <p:transition>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65CA5-DC2A-49AA-B5FC-6603B140CEC9}" type="datetimeFigureOut">
              <a:rPr lang="en-US" smtClean="0"/>
              <a:pPr/>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1D0270-380E-49AD-9ECD-075C62BFD04D}" type="slidenum">
              <a:rPr lang="en-US" smtClean="0"/>
              <a:pPr/>
              <a:t>‹#›</a:t>
            </a:fld>
            <a:endParaRPr lang="en-US" dirty="0"/>
          </a:p>
        </p:txBody>
      </p:sp>
    </p:spTree>
  </p:cSld>
  <p:clrMapOvr>
    <a:masterClrMapping/>
  </p:clrMapOvr>
  <p:transition>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65CA5-DC2A-49AA-B5FC-6603B140CEC9}" type="datetimeFigureOut">
              <a:rPr lang="en-US" smtClean="0"/>
              <a:pPr/>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1D0270-380E-49AD-9ECD-075C62BFD04D}" type="slidenum">
              <a:rPr lang="en-US" smtClean="0"/>
              <a:pPr/>
              <a:t>‹#›</a:t>
            </a:fld>
            <a:endParaRPr lang="en-US" dirty="0"/>
          </a:p>
        </p:txBody>
      </p:sp>
    </p:spTree>
  </p:cSld>
  <p:clrMapOvr>
    <a:masterClrMapping/>
  </p:clrMapOvr>
  <p:transition>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65CA5-DC2A-49AA-B5FC-6603B140CEC9}" type="datetimeFigureOut">
              <a:rPr lang="en-US" smtClean="0"/>
              <a:pPr/>
              <a:t>8/19/2018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D0270-380E-49AD-9ECD-075C62BFD04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u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29" tIns="45715" rIns="91429"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29" tIns="45715" rIns="91429"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5"/>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pPr defTabSz="914293"/>
            <a:fld id="{AADAA79E-93BD-4E7C-9578-0F6AE48E7192}" type="datetimeFigureOut">
              <a:rPr lang="en-US" smtClean="0">
                <a:solidFill>
                  <a:prstClr val="black">
                    <a:tint val="75000"/>
                  </a:prstClr>
                </a:solidFill>
              </a:rPr>
              <a:pPr defTabSz="914293"/>
              <a:t>8/19/2018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pPr defTabSz="914293"/>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pPr defTabSz="914293"/>
            <a:fld id="{20457B76-23A5-4F54-A2D0-EDAC8E2FBDEF}" type="slidenum">
              <a:rPr lang="en-US" smtClean="0">
                <a:solidFill>
                  <a:prstClr val="black">
                    <a:tint val="75000"/>
                  </a:prstClr>
                </a:solidFill>
              </a:rPr>
              <a:pPr defTabSz="914293"/>
              <a:t>‹#›</a:t>
            </a:fld>
            <a:endParaRPr lang="en-US" dirty="0">
              <a:solidFill>
                <a:prstClr val="black">
                  <a:tint val="75000"/>
                </a:prstClr>
              </a:solidFill>
            </a:endParaRPr>
          </a:p>
        </p:txBody>
      </p:sp>
    </p:spTree>
    <p:extLst>
      <p:ext uri="{BB962C8B-B14F-4D97-AF65-F5344CB8AC3E}">
        <p14:creationId xmlns="" xmlns:p14="http://schemas.microsoft.com/office/powerpoint/2010/main" val="3328618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push/>
  </p:transition>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6"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6" indent="-228574"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7.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9.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9.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9.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9.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9.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9.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9.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9.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9.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9.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9.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9.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4.xml"/><Relationship Id="rId1" Type="http://schemas.openxmlformats.org/officeDocument/2006/relationships/slideLayout" Target="../slideLayouts/slideLayout19.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9.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9.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9.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9.xml"/></Relationships>
</file>

<file path=ppt/slides/_rels/slide20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1.xml"/><Relationship Id="rId1" Type="http://schemas.openxmlformats.org/officeDocument/2006/relationships/slideLayout" Target="../slideLayouts/slideLayout19.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9.xml"/></Relationships>
</file>

<file path=ppt/slides/_rels/slide2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3.xml"/><Relationship Id="rId1" Type="http://schemas.openxmlformats.org/officeDocument/2006/relationships/slideLayout" Target="../slideLayouts/slideLayout19.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9.xml"/></Relationships>
</file>

<file path=ppt/slides/_rels/slide20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5.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2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6.xml"/><Relationship Id="rId1" Type="http://schemas.openxmlformats.org/officeDocument/2006/relationships/slideLayout" Target="../slideLayouts/slideLayout19.xml"/></Relationships>
</file>

<file path=ppt/slides/_rels/slide2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7.xml"/><Relationship Id="rId1" Type="http://schemas.openxmlformats.org/officeDocument/2006/relationships/slideLayout" Target="../slideLayouts/slideLayout19.xml"/></Relationships>
</file>

<file path=ppt/slides/_rels/slide2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8.xml"/><Relationship Id="rId1" Type="http://schemas.openxmlformats.org/officeDocument/2006/relationships/slideLayout" Target="../slideLayouts/slideLayout19.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hyperlink" Target="http://en.wikipedia.org/wiki/File:Turbofan_operation.png" TargetMode="External"/><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1.xml"/><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2.xml"/><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0.xml"/><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6.xml"/><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3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2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32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3.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8.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3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9.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6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1.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34" y="285728"/>
            <a:ext cx="8286808" cy="3643337"/>
          </a:xfrm>
          <a:solidFill>
            <a:schemeClr val="accent2">
              <a:lumMod val="50000"/>
            </a:schemeClr>
          </a:solidFill>
        </p:spPr>
        <p:txBody>
          <a:bodyPr>
            <a:normAutofit/>
          </a:bodyPr>
          <a:lstStyle/>
          <a:p>
            <a:r>
              <a:rPr lang="el-GR" sz="5400" b="1" u="sng" dirty="0" smtClean="0">
                <a:solidFill>
                  <a:schemeClr val="bg1"/>
                </a:solidFill>
                <a:latin typeface="Arial" pitchFamily="34" charset="0"/>
                <a:cs typeface="Arial" pitchFamily="34" charset="0"/>
              </a:rPr>
              <a:t>ΜΗΧΑΝΕΣ ΕΣΩΤΕΡΙΚΗΣ ΚΑΥΣΗΣ ΙΙΙ &amp; ΔΙΑΧΕΙΡΙΣΗ ΠΟΡΩΝ ΜΗΧΑΝΟΣΤΑΣΙΟΥ</a:t>
            </a:r>
            <a:endParaRPr lang="en-US" sz="54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500034" y="4214818"/>
            <a:ext cx="8286808" cy="2214578"/>
          </a:xfrm>
          <a:solidFill>
            <a:srgbClr val="0070C0"/>
          </a:solidFill>
        </p:spPr>
        <p:txBody>
          <a:bodyPr anchor="ctr">
            <a:normAutofit/>
          </a:bodyPr>
          <a:lstStyle/>
          <a:p>
            <a:r>
              <a:rPr lang="el-GR" sz="6600" b="1" i="1" u="sng" dirty="0" smtClean="0">
                <a:solidFill>
                  <a:schemeClr val="bg1"/>
                </a:solidFill>
                <a:latin typeface="Arial" pitchFamily="34" charset="0"/>
                <a:cs typeface="Arial" pitchFamily="34" charset="0"/>
              </a:rPr>
              <a:t>ΕΞΑΜΗΝΟ  ΣΤ’</a:t>
            </a:r>
            <a:endParaRPr lang="en-US" sz="6600" b="1" i="1" u="sng" dirty="0">
              <a:solidFill>
                <a:schemeClr val="bg1"/>
              </a:solidFill>
              <a:latin typeface="Arial" pitchFamily="34" charset="0"/>
              <a:cs typeface="Arial" pitchFamily="34" charset="0"/>
            </a:endParaRPr>
          </a:p>
        </p:txBody>
      </p:sp>
    </p:spTree>
  </p:cSld>
  <p:clrMapOvr>
    <a:masterClrMapping/>
  </p:clrMapOvr>
  <p:transition>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2855"/>
            <a:ext cx="8496944" cy="714380"/>
          </a:xfrm>
          <a:solidFill>
            <a:srgbClr val="002060"/>
          </a:solidFill>
        </p:spPr>
        <p:txBody>
          <a:bodyPr anchor="ctr">
            <a:noAutofit/>
          </a:bodyPr>
          <a:lstStyle/>
          <a:p>
            <a:pPr algn="ctr"/>
            <a:r>
              <a:rPr lang="el-GR" sz="2400" u="sng" dirty="0">
                <a:solidFill>
                  <a:schemeClr val="bg1"/>
                </a:solidFill>
                <a:latin typeface="Arial" pitchFamily="34" charset="0"/>
                <a:cs typeface="Arial" pitchFamily="34" charset="0"/>
              </a:rPr>
              <a:t>Ωστικός </a:t>
            </a:r>
            <a:r>
              <a:rPr lang="el-GR" sz="2400" u="sng" dirty="0" smtClean="0">
                <a:solidFill>
                  <a:schemeClr val="bg1"/>
                </a:solidFill>
                <a:latin typeface="Arial" pitchFamily="34" charset="0"/>
                <a:cs typeface="Arial" pitchFamily="34" charset="0"/>
              </a:rPr>
              <a:t>τριβέας</a:t>
            </a:r>
            <a:endParaRPr lang="el-GR" sz="2400" u="sng" dirty="0">
              <a:solidFill>
                <a:schemeClr val="bg1"/>
              </a:solidFill>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1052736"/>
            <a:ext cx="8496944" cy="5616623"/>
          </a:xfrm>
          <a:prstGeom prst="rect">
            <a:avLst/>
          </a:prstGeom>
        </p:spPr>
      </p:pic>
    </p:spTree>
    <p:extLst>
      <p:ext uri="{BB962C8B-B14F-4D97-AF65-F5344CB8AC3E}">
        <p14:creationId xmlns="" xmlns:p14="http://schemas.microsoft.com/office/powerpoint/2010/main" val="3458913896"/>
      </p:ext>
    </p:extLst>
  </p:cSld>
  <p:clrMapOvr>
    <a:masterClrMapping/>
  </p:clrMapOvr>
  <p:transition>
    <p:push/>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b="1" dirty="0" smtClean="0">
                <a:latin typeface="Arial" panose="020B0604020202020204" pitchFamily="34" charset="0"/>
                <a:cs typeface="Arial" panose="020B0604020202020204" pitchFamily="34" charset="0"/>
              </a:rPr>
              <a:t>Μείωση </a:t>
            </a:r>
            <a:r>
              <a:rPr lang="el-GR" b="1" dirty="0">
                <a:latin typeface="Arial" panose="020B0604020202020204" pitchFamily="34" charset="0"/>
                <a:cs typeface="Arial" panose="020B0604020202020204" pitchFamily="34" charset="0"/>
              </a:rPr>
              <a:t>των ΝΟ</a:t>
            </a:r>
            <a:r>
              <a:rPr lang="el-GR" sz="2400" b="1" dirty="0">
                <a:latin typeface="Arial" panose="020B0604020202020204" pitchFamily="34" charset="0"/>
                <a:cs typeface="Arial" panose="020B0604020202020204" pitchFamily="34" charset="0"/>
              </a:rPr>
              <a:t>Χ</a:t>
            </a:r>
            <a:r>
              <a:rPr lang="el-GR" b="1" dirty="0">
                <a:latin typeface="Arial" panose="020B0604020202020204" pitchFamily="34" charset="0"/>
                <a:cs typeface="Arial" panose="020B0604020202020204" pitchFamily="34" charset="0"/>
              </a:rPr>
              <a:t> μπορεί να επιτευχθεί με την προσθήκη αμμωνίας ή ουρίας </a:t>
            </a:r>
            <a:r>
              <a:rPr lang="en-US" b="1" dirty="0" smtClean="0">
                <a:latin typeface="Arial" panose="020B0604020202020204" pitchFamily="34" charset="0"/>
                <a:cs typeface="Arial" panose="020B0604020202020204" pitchFamily="34" charset="0"/>
              </a:rPr>
              <a:t>(</a:t>
            </a:r>
            <a:r>
              <a:rPr lang="el-GR" b="1" dirty="0" smtClean="0">
                <a:solidFill>
                  <a:srgbClr val="FF0000"/>
                </a:solidFill>
                <a:latin typeface="Arial" panose="020B0604020202020204" pitchFamily="34" charset="0"/>
                <a:cs typeface="Arial" panose="020B0604020202020204" pitchFamily="34" charset="0"/>
              </a:rPr>
              <a:t>Η </a:t>
            </a:r>
            <a:r>
              <a:rPr lang="el-GR" b="1" dirty="0">
                <a:solidFill>
                  <a:srgbClr val="FF0000"/>
                </a:solidFill>
                <a:latin typeface="Arial" panose="020B0604020202020204" pitchFamily="34" charset="0"/>
                <a:cs typeface="Arial" panose="020B0604020202020204" pitchFamily="34" charset="0"/>
              </a:rPr>
              <a:t>Ουρία είναι μια οργανική ένωση με χημικό τύπο </a:t>
            </a:r>
            <a:r>
              <a:rPr lang="el-GR" b="1" dirty="0" smtClean="0">
                <a:solidFill>
                  <a:srgbClr val="FF0000"/>
                </a:solidFill>
                <a:latin typeface="Arial" panose="020B0604020202020204" pitchFamily="34" charset="0"/>
                <a:cs typeface="Arial" panose="020B0604020202020204" pitchFamily="34" charset="0"/>
              </a:rPr>
              <a:t>CO(NH2</a:t>
            </a:r>
            <a:r>
              <a:rPr lang="el-GR" b="1" dirty="0" smtClean="0">
                <a:latin typeface="Arial" panose="020B0604020202020204" pitchFamily="34" charset="0"/>
                <a:cs typeface="Arial" panose="020B0604020202020204" pitchFamily="34" charset="0"/>
              </a:rPr>
              <a:t>)</a:t>
            </a:r>
            <a:r>
              <a:rPr lang="en-US" b="1" dirty="0" smtClean="0">
                <a:latin typeface="Arial" panose="020B0604020202020204" pitchFamily="34" charset="0"/>
                <a:cs typeface="Arial" panose="020B0604020202020204" pitchFamily="34" charset="0"/>
              </a:rPr>
              <a:t> </a:t>
            </a:r>
            <a:r>
              <a:rPr lang="el-GR" b="1" dirty="0" smtClean="0">
                <a:latin typeface="Arial" panose="020B0604020202020204" pitchFamily="34" charset="0"/>
                <a:cs typeface="Arial" panose="020B0604020202020204" pitchFamily="34" charset="0"/>
              </a:rPr>
              <a:t>στα </a:t>
            </a:r>
            <a:r>
              <a:rPr lang="el-GR" b="1" dirty="0">
                <a:latin typeface="Arial" panose="020B0604020202020204" pitchFamily="34" charset="0"/>
                <a:cs typeface="Arial" panose="020B0604020202020204" pitchFamily="34" charset="0"/>
              </a:rPr>
              <a:t>καυσαέρια πριν το στρόβιλο του στροβιλοϋπερπληρωτή, σε </a:t>
            </a:r>
            <a:r>
              <a:rPr lang="el-GR" b="1" dirty="0" smtClean="0">
                <a:latin typeface="Arial" panose="020B0604020202020204" pitchFamily="34" charset="0"/>
                <a:cs typeface="Arial" panose="020B0604020202020204" pitchFamily="34" charset="0"/>
              </a:rPr>
              <a:t>θερμοκρασίες </a:t>
            </a:r>
            <a:r>
              <a:rPr lang="el-GR" b="1" dirty="0">
                <a:latin typeface="Arial" panose="020B0604020202020204" pitchFamily="34" charset="0"/>
                <a:cs typeface="Arial" panose="020B0604020202020204" pitchFamily="34" charset="0"/>
              </a:rPr>
              <a:t>της τάξεως των </a:t>
            </a:r>
            <a:r>
              <a:rPr lang="el-GR" b="1" dirty="0" smtClean="0">
                <a:latin typeface="Arial" panose="020B0604020202020204" pitchFamily="34" charset="0"/>
                <a:cs typeface="Arial" panose="020B0604020202020204" pitchFamily="34" charset="0"/>
              </a:rPr>
              <a:t>300°C </a:t>
            </a:r>
            <a:r>
              <a:rPr lang="el-GR" b="1" dirty="0">
                <a:latin typeface="Arial" panose="020B0604020202020204" pitchFamily="34" charset="0"/>
                <a:cs typeface="Arial" panose="020B0604020202020204" pitchFamily="34" charset="0"/>
              </a:rPr>
              <a:t>και με χρήση </a:t>
            </a:r>
            <a:r>
              <a:rPr lang="el-GR" b="1" dirty="0" smtClean="0">
                <a:latin typeface="Arial" panose="020B0604020202020204" pitchFamily="34" charset="0"/>
                <a:cs typeface="Arial" panose="020B0604020202020204" pitchFamily="34" charset="0"/>
              </a:rPr>
              <a:t>καταλύτη </a:t>
            </a:r>
            <a:r>
              <a:rPr lang="el-GR" b="1" dirty="0">
                <a:latin typeface="Arial" panose="020B0604020202020204" pitchFamily="34" charset="0"/>
                <a:cs typeface="Arial" panose="020B0604020202020204" pitchFamily="34" charset="0"/>
              </a:rPr>
              <a:t>(</a:t>
            </a:r>
            <a:r>
              <a:rPr lang="el-GR" b="1" dirty="0">
                <a:solidFill>
                  <a:srgbClr val="FF0000"/>
                </a:solidFill>
                <a:latin typeface="Arial" panose="020B0604020202020204" pitchFamily="34" charset="0"/>
                <a:cs typeface="Arial" panose="020B0604020202020204" pitchFamily="34" charset="0"/>
              </a:rPr>
              <a:t>Selective Catalytic Reduction - SCR</a:t>
            </a:r>
            <a:r>
              <a:rPr lang="el-GR" b="1" dirty="0">
                <a:latin typeface="Arial" panose="020B0604020202020204" pitchFamily="34" charset="0"/>
                <a:cs typeface="Arial" panose="020B0604020202020204" pitchFamily="34" charset="0"/>
              </a:rPr>
              <a:t>). </a:t>
            </a:r>
            <a:endParaRPr lang="el-GR"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b="1" dirty="0" smtClean="0">
                <a:latin typeface="Arial" panose="020B0604020202020204" pitchFamily="34" charset="0"/>
                <a:cs typeface="Arial" panose="020B0604020202020204" pitchFamily="34" charset="0"/>
              </a:rPr>
              <a:t>Εναλλακτικά </a:t>
            </a:r>
            <a:r>
              <a:rPr lang="el-GR" b="1" dirty="0">
                <a:latin typeface="Arial" panose="020B0604020202020204" pitchFamily="34" charset="0"/>
                <a:cs typeface="Arial" panose="020B0604020202020204" pitchFamily="34" charset="0"/>
              </a:rPr>
              <a:t>μπορεί να γίνει άμεση έγχυση αμμωνίας ή ουρίας στο θάλαμο καύσεως, χωρίς την ανάγκη καταλύτη. </a:t>
            </a:r>
            <a:endParaRPr lang="el-GR"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965220785"/>
      </p:ext>
    </p:extLst>
  </p:cSld>
  <p:clrMapOvr>
    <a:masterClrMapping/>
  </p:clrMapOvr>
  <p:transition>
    <p:push/>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2600" b="1" dirty="0" smtClean="0">
                <a:latin typeface="Arial" panose="020B0604020202020204" pitchFamily="34" charset="0"/>
                <a:cs typeface="Arial" panose="020B0604020202020204" pitchFamily="34" charset="0"/>
              </a:rPr>
              <a:t>Όμως </a:t>
            </a:r>
            <a:r>
              <a:rPr lang="el-GR" sz="2600" b="1" dirty="0">
                <a:latin typeface="Arial" panose="020B0604020202020204" pitchFamily="34" charset="0"/>
                <a:cs typeface="Arial" panose="020B0604020202020204" pitchFamily="34" charset="0"/>
              </a:rPr>
              <a:t>απαιτείται πολύ ακριβής ρύθμιση του χρόνου εγχύσεως, διότι πρόωρη έγχυση οδηγεί σε καύση της αμμωνίας χωρίς αντίδραση με τα </a:t>
            </a:r>
            <a:r>
              <a:rPr lang="el-GR" sz="2600" b="1" dirty="0" smtClean="0">
                <a:latin typeface="Arial" panose="020B0604020202020204" pitchFamily="34" charset="0"/>
                <a:cs typeface="Arial" panose="020B0604020202020204" pitchFamily="34" charset="0"/>
              </a:rPr>
              <a:t>οξείδια </a:t>
            </a:r>
            <a:r>
              <a:rPr lang="el-GR" sz="2600" b="1" dirty="0">
                <a:latin typeface="Arial" panose="020B0604020202020204" pitchFamily="34" charset="0"/>
                <a:cs typeface="Arial" panose="020B0604020202020204" pitchFamily="34" charset="0"/>
              </a:rPr>
              <a:t>του αζώτου, </a:t>
            </a:r>
            <a:r>
              <a:rPr lang="el-GR" sz="2600" b="1" dirty="0" smtClean="0">
                <a:latin typeface="Arial" panose="020B0604020202020204" pitchFamily="34" charset="0"/>
                <a:cs typeface="Arial" panose="020B0604020202020204" pitchFamily="34" charset="0"/>
              </a:rPr>
              <a:t>ενώ </a:t>
            </a:r>
            <a:r>
              <a:rPr lang="el-GR" sz="2600" b="1" dirty="0">
                <a:latin typeface="Arial" panose="020B0604020202020204" pitchFamily="34" charset="0"/>
                <a:cs typeface="Arial" panose="020B0604020202020204" pitchFamily="34" charset="0"/>
              </a:rPr>
              <a:t>καθυστερημένη έγχυση μειώνει το ρυθμό αντιδράσεως με τα οξείδια του αζώτου και συνεπώς την αποτελεσματικότητα της μεθόδου. </a:t>
            </a:r>
            <a:endParaRPr lang="el-GR" sz="26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600" b="1" dirty="0" smtClean="0">
                <a:latin typeface="Arial" panose="020B0604020202020204" pitchFamily="34" charset="0"/>
                <a:cs typeface="Arial" panose="020B0604020202020204" pitchFamily="34" charset="0"/>
              </a:rPr>
              <a:t>Η </a:t>
            </a:r>
            <a:r>
              <a:rPr lang="el-GR" sz="2600" b="1" dirty="0">
                <a:latin typeface="Arial" panose="020B0604020202020204" pitchFamily="34" charset="0"/>
                <a:cs typeface="Arial" panose="020B0604020202020204" pitchFamily="34" charset="0"/>
              </a:rPr>
              <a:t>αμμωνία αντιδρά με τα οξείδια του </a:t>
            </a:r>
            <a:r>
              <a:rPr lang="el-GR" sz="2600" b="1" dirty="0" smtClean="0">
                <a:latin typeface="Arial" panose="020B0604020202020204" pitchFamily="34" charset="0"/>
                <a:cs typeface="Arial" panose="020B0604020202020204" pitchFamily="34" charset="0"/>
              </a:rPr>
              <a:t>αζώτου </a:t>
            </a:r>
            <a:r>
              <a:rPr lang="el-GR" sz="2600" b="1" dirty="0">
                <a:latin typeface="Arial" panose="020B0604020202020204" pitchFamily="34" charset="0"/>
                <a:cs typeface="Arial" panose="020B0604020202020204" pitchFamily="34" charset="0"/>
              </a:rPr>
              <a:t>παράγοντας μοριακό άζωτο και νερό. </a:t>
            </a:r>
            <a:endParaRPr lang="el-GR" sz="26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600" b="1" dirty="0" smtClean="0">
                <a:latin typeface="Arial" panose="020B0604020202020204" pitchFamily="34" charset="0"/>
                <a:cs typeface="Arial" panose="020B0604020202020204" pitchFamily="34" charset="0"/>
              </a:rPr>
              <a:t>Θεωρώντας </a:t>
            </a:r>
            <a:r>
              <a:rPr lang="el-GR" sz="2600" b="1" dirty="0">
                <a:latin typeface="Arial" panose="020B0604020202020204" pitchFamily="34" charset="0"/>
                <a:cs typeface="Arial" panose="020B0604020202020204" pitchFamily="34" charset="0"/>
              </a:rPr>
              <a:t>περίπου ισοδύναμο το κόστος καυσίμου και </a:t>
            </a:r>
            <a:r>
              <a:rPr lang="el-GR" sz="2600" b="1" dirty="0" smtClean="0">
                <a:latin typeface="Arial" panose="020B0604020202020204" pitchFamily="34" charset="0"/>
                <a:cs typeface="Arial" panose="020B0604020202020204" pitchFamily="34" charset="0"/>
              </a:rPr>
              <a:t>αμμωνίας</a:t>
            </a:r>
            <a:r>
              <a:rPr lang="el-GR" sz="2600" b="1" dirty="0">
                <a:latin typeface="Arial" panose="020B0604020202020204" pitchFamily="34" charset="0"/>
                <a:cs typeface="Arial" panose="020B0604020202020204" pitchFamily="34" charset="0"/>
              </a:rPr>
              <a:t>, η παραπάνω μέθοδος έχει </a:t>
            </a:r>
            <a:r>
              <a:rPr lang="el-GR" sz="2600" b="1" dirty="0" smtClean="0">
                <a:latin typeface="Arial" panose="020B0604020202020204" pitchFamily="34" charset="0"/>
                <a:cs typeface="Arial" panose="020B0604020202020204" pitchFamily="34" charset="0"/>
              </a:rPr>
              <a:t>ως αποτέλεσμα </a:t>
            </a:r>
            <a:r>
              <a:rPr lang="el-GR" sz="2600" b="1" dirty="0">
                <a:latin typeface="Arial" panose="020B0604020202020204" pitchFamily="34" charset="0"/>
                <a:cs typeface="Arial" panose="020B0604020202020204" pitchFamily="34" charset="0"/>
              </a:rPr>
              <a:t>την αύξηση της καταναλώσεως κατά 10% - 12% για τυπική δίχρονη πετρελαιομηχανή, ενώ μπορεί να οδηγήσει σε μείωση των ΝΟχ έως το 50%.</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4265758603"/>
      </p:ext>
    </p:extLst>
  </p:cSld>
  <p:clrMapOvr>
    <a:masterClrMapping/>
  </p:clrMapOvr>
  <p:transition>
    <p:push/>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3600" b="1" dirty="0">
                <a:latin typeface="Arial" panose="020B0604020202020204" pitchFamily="34" charset="0"/>
                <a:cs typeface="Arial" panose="020B0604020202020204" pitchFamily="34" charset="0"/>
              </a:rPr>
              <a:t>Για μειώσεις της παραγωγής των ΝΟ</a:t>
            </a:r>
            <a:r>
              <a:rPr lang="el-GR" sz="2000" b="1" dirty="0">
                <a:latin typeface="Arial" panose="020B0604020202020204" pitchFamily="34" charset="0"/>
                <a:cs typeface="Arial" panose="020B0604020202020204" pitchFamily="34" charset="0"/>
              </a:rPr>
              <a:t>Χ</a:t>
            </a:r>
            <a:r>
              <a:rPr lang="el-GR" sz="3600" b="1" dirty="0">
                <a:latin typeface="Arial" panose="020B0604020202020204" pitchFamily="34" charset="0"/>
                <a:cs typeface="Arial" panose="020B0604020202020204" pitchFamily="34" charset="0"/>
              </a:rPr>
              <a:t> άνω του 50% έχουν δοκιμαστεί μέθοδοι επεξεργασίας των καυσαερίων μετά την έξοδο από τον κινητήρα με πρόσθεση αμμωνίας και χρήση καταλύτη (</a:t>
            </a:r>
            <a:r>
              <a:rPr lang="el-GR" sz="3600" b="1" dirty="0">
                <a:solidFill>
                  <a:srgbClr val="FF0000"/>
                </a:solidFill>
                <a:latin typeface="Arial" panose="020B0604020202020204" pitchFamily="34" charset="0"/>
                <a:cs typeface="Arial" panose="020B0604020202020204" pitchFamily="34" charset="0"/>
              </a:rPr>
              <a:t>Selective Catalytic Reduction - SCR</a:t>
            </a:r>
            <a:r>
              <a:rPr lang="el-GR" sz="3600" b="1" dirty="0" smtClean="0">
                <a:latin typeface="Arial" panose="020B0604020202020204" pitchFamily="34" charset="0"/>
                <a:cs typeface="Arial" panose="020B0604020202020204" pitchFamily="34" charset="0"/>
              </a:rPr>
              <a:t>). </a:t>
            </a:r>
            <a:endParaRPr lang="en-US" sz="36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3600" b="1" dirty="0" smtClean="0">
                <a:latin typeface="Arial" panose="020B0604020202020204" pitchFamily="34" charset="0"/>
                <a:cs typeface="Arial" panose="020B0604020202020204" pitchFamily="34" charset="0"/>
              </a:rPr>
              <a:t>Με </a:t>
            </a:r>
            <a:r>
              <a:rPr lang="el-GR" sz="3600" b="1" dirty="0">
                <a:latin typeface="Arial" panose="020B0604020202020204" pitchFamily="34" charset="0"/>
                <a:cs typeface="Arial" panose="020B0604020202020204" pitchFamily="34" charset="0"/>
              </a:rPr>
              <a:t>τη </a:t>
            </a:r>
            <a:r>
              <a:rPr lang="el-GR" sz="3600" b="1" dirty="0" smtClean="0">
                <a:latin typeface="Arial" panose="020B0604020202020204" pitchFamily="34" charset="0"/>
                <a:cs typeface="Arial" panose="020B0604020202020204" pitchFamily="34" charset="0"/>
              </a:rPr>
              <a:t>συγκεκριμένη </a:t>
            </a:r>
            <a:r>
              <a:rPr lang="el-GR" sz="3600" b="1" dirty="0">
                <a:latin typeface="Arial" panose="020B0604020202020204" pitchFamily="34" charset="0"/>
                <a:cs typeface="Arial" panose="020B0604020202020204" pitchFamily="34" charset="0"/>
              </a:rPr>
              <a:t>τεχνική είναι δυνατή η μείωση των </a:t>
            </a:r>
            <a:r>
              <a:rPr lang="el-GR" sz="3600" b="1" dirty="0" smtClean="0">
                <a:latin typeface="Arial" panose="020B0604020202020204" pitchFamily="34" charset="0"/>
                <a:cs typeface="Arial" panose="020B0604020202020204" pitchFamily="34" charset="0"/>
              </a:rPr>
              <a:t>εκπομπών </a:t>
            </a:r>
            <a:r>
              <a:rPr lang="el-GR" sz="3600" b="1" dirty="0">
                <a:latin typeface="Arial" panose="020B0604020202020204" pitchFamily="34" charset="0"/>
                <a:cs typeface="Arial" panose="020B0604020202020204" pitchFamily="34" charset="0"/>
              </a:rPr>
              <a:t>ΝΟ</a:t>
            </a:r>
            <a:r>
              <a:rPr lang="el-GR" sz="2000" b="1" dirty="0">
                <a:latin typeface="Arial" panose="020B0604020202020204" pitchFamily="34" charset="0"/>
                <a:cs typeface="Arial" panose="020B0604020202020204" pitchFamily="34" charset="0"/>
              </a:rPr>
              <a:t>Χ</a:t>
            </a:r>
            <a:r>
              <a:rPr lang="el-GR" sz="3600" b="1" dirty="0">
                <a:latin typeface="Arial" panose="020B0604020202020204" pitchFamily="34" charset="0"/>
                <a:cs typeface="Arial" panose="020B0604020202020204" pitchFamily="34" charset="0"/>
              </a:rPr>
              <a:t> </a:t>
            </a:r>
            <a:r>
              <a:rPr lang="el-GR" sz="3600" b="1" dirty="0" smtClean="0">
                <a:latin typeface="Arial" panose="020B0604020202020204" pitchFamily="34" charset="0"/>
                <a:cs typeface="Arial" panose="020B0604020202020204" pitchFamily="34" charset="0"/>
              </a:rPr>
              <a:t>έως </a:t>
            </a:r>
            <a:r>
              <a:rPr lang="el-GR" sz="3600" b="1" dirty="0">
                <a:latin typeface="Arial" panose="020B0604020202020204" pitchFamily="34" charset="0"/>
                <a:cs typeface="Arial" panose="020B0604020202020204" pitchFamily="34" charset="0"/>
              </a:rPr>
              <a:t>και 95%. </a:t>
            </a:r>
            <a:endParaRPr lang="el-GR" sz="36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297892438"/>
      </p:ext>
    </p:extLst>
  </p:cSld>
  <p:clrMapOvr>
    <a:masterClrMapping/>
  </p:clrMapOvr>
  <p:transition>
    <p:push/>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31640" y="980728"/>
            <a:ext cx="6480720" cy="5677392"/>
          </a:xfrm>
          <a:prstGeom prst="rect">
            <a:avLst/>
          </a:prstGeom>
        </p:spPr>
      </p:pic>
      <p:sp>
        <p:nvSpPr>
          <p:cNvPr id="6" name="Rectangle 5"/>
          <p:cNvSpPr/>
          <p:nvPr/>
        </p:nvSpPr>
        <p:spPr>
          <a:xfrm>
            <a:off x="4214523" y="6021288"/>
            <a:ext cx="4572000" cy="461665"/>
          </a:xfrm>
          <a:prstGeom prst="rect">
            <a:avLst/>
          </a:prstGeom>
          <a:solidFill>
            <a:srgbClr val="FFFF00"/>
          </a:solidFill>
        </p:spPr>
        <p:txBody>
          <a:bodyPr>
            <a:spAutoFit/>
          </a:bodyPr>
          <a:lstStyle/>
          <a:p>
            <a:r>
              <a:rPr lang="el-GR" sz="1200" b="1" dirty="0"/>
              <a:t>Τυπικό σύστημα επεξεργασίας καυσαερίων με τη χρήση αμμωνίας. </a:t>
            </a:r>
            <a:endParaRPr lang="en-US" sz="1200" b="1" dirty="0"/>
          </a:p>
        </p:txBody>
      </p:sp>
    </p:spTree>
    <p:extLst>
      <p:ext uri="{BB962C8B-B14F-4D97-AF65-F5344CB8AC3E}">
        <p14:creationId xmlns="" xmlns:p14="http://schemas.microsoft.com/office/powerpoint/2010/main" val="2824220381"/>
      </p:ext>
    </p:extLst>
  </p:cSld>
  <p:clrMapOvr>
    <a:masterClrMapping/>
  </p:clrMapOvr>
  <p:transition>
    <p:push/>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3" name="Picture 2"/>
          <p:cNvPicPr>
            <a:picLocks noChangeAspect="1"/>
          </p:cNvPicPr>
          <p:nvPr/>
        </p:nvPicPr>
        <p:blipFill>
          <a:blip r:embed="rId3" cstate="print"/>
          <a:stretch>
            <a:fillRect/>
          </a:stretch>
        </p:blipFill>
        <p:spPr>
          <a:xfrm>
            <a:off x="1187624" y="1052736"/>
            <a:ext cx="6768752" cy="5472608"/>
          </a:xfrm>
          <a:prstGeom prst="rect">
            <a:avLst/>
          </a:prstGeom>
        </p:spPr>
      </p:pic>
    </p:spTree>
    <p:extLst>
      <p:ext uri="{BB962C8B-B14F-4D97-AF65-F5344CB8AC3E}">
        <p14:creationId xmlns="" xmlns:p14="http://schemas.microsoft.com/office/powerpoint/2010/main" val="1217662777"/>
      </p:ext>
    </p:extLst>
  </p:cSld>
  <p:clrMapOvr>
    <a:masterClrMapping/>
  </p:clrMapOvr>
  <p:transition>
    <p:push/>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1052736"/>
            <a:ext cx="8496944" cy="5472608"/>
          </a:xfrm>
          <a:prstGeom prst="rect">
            <a:avLst/>
          </a:prstGeom>
        </p:spPr>
      </p:pic>
    </p:spTree>
    <p:extLst>
      <p:ext uri="{BB962C8B-B14F-4D97-AF65-F5344CB8AC3E}">
        <p14:creationId xmlns="" xmlns:p14="http://schemas.microsoft.com/office/powerpoint/2010/main" val="3820235704"/>
      </p:ext>
    </p:extLst>
  </p:cSld>
  <p:clrMapOvr>
    <a:masterClrMapping/>
  </p:clrMapOvr>
  <p:transition>
    <p:push/>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7" y="1073919"/>
            <a:ext cx="8496945" cy="5523433"/>
          </a:xfrm>
          <a:prstGeom prst="rect">
            <a:avLst/>
          </a:prstGeom>
        </p:spPr>
      </p:pic>
    </p:spTree>
    <p:extLst>
      <p:ext uri="{BB962C8B-B14F-4D97-AF65-F5344CB8AC3E}">
        <p14:creationId xmlns="" xmlns:p14="http://schemas.microsoft.com/office/powerpoint/2010/main" val="697513491"/>
      </p:ext>
    </p:extLst>
  </p:cSld>
  <p:clrMapOvr>
    <a:masterClrMapping/>
  </p:clrMapOvr>
  <p:transition>
    <p:push/>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1340768"/>
            <a:ext cx="8496944" cy="5400600"/>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55776" y="952472"/>
            <a:ext cx="3917019" cy="335309"/>
          </a:xfrm>
          <a:prstGeom prst="rect">
            <a:avLst/>
          </a:prstGeom>
        </p:spPr>
      </p:pic>
    </p:spTree>
    <p:extLst>
      <p:ext uri="{BB962C8B-B14F-4D97-AF65-F5344CB8AC3E}">
        <p14:creationId xmlns="" xmlns:p14="http://schemas.microsoft.com/office/powerpoint/2010/main" val="1951216286"/>
      </p:ext>
    </p:extLst>
  </p:cSld>
  <p:clrMapOvr>
    <a:masterClrMapping/>
  </p:clrMapOvr>
  <p:transition>
    <p:push/>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Επειδή </a:t>
            </a:r>
            <a:r>
              <a:rPr lang="el-GR" sz="2000" b="1" dirty="0">
                <a:latin typeface="Arial" panose="020B0604020202020204" pitchFamily="34" charset="0"/>
                <a:cs typeface="Arial" panose="020B0604020202020204" pitchFamily="34" charset="0"/>
              </a:rPr>
              <a:t>η αμμωνία είναι τοξική και απαιτεί διατάξεις ασφαλείας, είναι </a:t>
            </a:r>
            <a:r>
              <a:rPr lang="el-GR" sz="2000" b="1" dirty="0" smtClean="0">
                <a:latin typeface="Arial" panose="020B0604020202020204" pitchFamily="34" charset="0"/>
                <a:cs typeface="Arial" panose="020B0604020202020204" pitchFamily="34" charset="0"/>
              </a:rPr>
              <a:t>προτιμότερη </a:t>
            </a:r>
            <a:r>
              <a:rPr lang="el-GR" sz="2000" b="1" dirty="0">
                <a:latin typeface="Arial" panose="020B0604020202020204" pitchFamily="34" charset="0"/>
                <a:cs typeface="Arial" panose="020B0604020202020204" pitchFamily="34" charset="0"/>
              </a:rPr>
              <a:t>η χρήση </a:t>
            </a:r>
            <a:r>
              <a:rPr lang="el-GR" sz="2000" b="1" dirty="0" smtClean="0">
                <a:latin typeface="Arial" panose="020B0604020202020204" pitchFamily="34" charset="0"/>
                <a:cs typeface="Arial" panose="020B0604020202020204" pitchFamily="34" charset="0"/>
              </a:rPr>
              <a:t>ουρίας, </a:t>
            </a:r>
            <a:r>
              <a:rPr lang="el-GR" sz="2000" b="1" dirty="0">
                <a:latin typeface="Arial" panose="020B0604020202020204" pitchFamily="34" charset="0"/>
                <a:cs typeface="Arial" panose="020B0604020202020204" pitchFamily="34" charset="0"/>
              </a:rPr>
              <a:t>η οποία </a:t>
            </a:r>
            <a:r>
              <a:rPr lang="el-GR" sz="2000" b="1" dirty="0" smtClean="0">
                <a:latin typeface="Arial" panose="020B0604020202020204" pitchFamily="34" charset="0"/>
                <a:cs typeface="Arial" panose="020B0604020202020204" pitchFamily="34" charset="0"/>
              </a:rPr>
              <a:t>διασπάται </a:t>
            </a:r>
            <a:r>
              <a:rPr lang="el-GR" sz="2000" b="1" dirty="0">
                <a:latin typeface="Arial" panose="020B0604020202020204" pitchFamily="34" charset="0"/>
                <a:cs typeface="Arial" panose="020B0604020202020204" pitchFamily="34" charset="0"/>
              </a:rPr>
              <a:t>σε αμμωνία και υδροκυανικό οξύ μέσω θερμάνσεως. </a:t>
            </a:r>
            <a:endParaRPr lang="el-GR"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Το </a:t>
            </a:r>
            <a:r>
              <a:rPr lang="el-GR" sz="2000" b="1" dirty="0">
                <a:latin typeface="Arial" panose="020B0604020202020204" pitchFamily="34" charset="0"/>
                <a:cs typeface="Arial" panose="020B0604020202020204" pitchFamily="34" charset="0"/>
              </a:rPr>
              <a:t>οξύ αντιδρά στη συνέχεια με το νερό των καυσαερίων, παράγοντας επί πλέον </a:t>
            </a:r>
            <a:r>
              <a:rPr lang="el-GR" sz="2000" b="1" dirty="0" smtClean="0">
                <a:latin typeface="Arial" panose="020B0604020202020204" pitchFamily="34" charset="0"/>
                <a:cs typeface="Arial" panose="020B0604020202020204" pitchFamily="34" charset="0"/>
              </a:rPr>
              <a:t>αμμωνία </a:t>
            </a:r>
            <a:r>
              <a:rPr lang="el-GR" sz="2000" b="1" dirty="0">
                <a:latin typeface="Arial" panose="020B0604020202020204" pitchFamily="34" charset="0"/>
                <a:cs typeface="Arial" panose="020B0604020202020204" pitchFamily="34" charset="0"/>
              </a:rPr>
              <a:t>και διοξείδιο του άνθρακα. </a:t>
            </a:r>
            <a:endParaRPr lang="el-GR"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Το </a:t>
            </a:r>
            <a:r>
              <a:rPr lang="el-GR" sz="2000" b="1" dirty="0">
                <a:latin typeface="Arial" panose="020B0604020202020204" pitchFamily="34" charset="0"/>
                <a:cs typeface="Arial" panose="020B0604020202020204" pitchFamily="34" charset="0"/>
              </a:rPr>
              <a:t>κόστος της τεχνικής έγκειται στο υψηλό αρχικό κόστος της </a:t>
            </a:r>
            <a:r>
              <a:rPr lang="el-GR" sz="2000" b="1" dirty="0" smtClean="0">
                <a:latin typeface="Arial" panose="020B0604020202020204" pitchFamily="34" charset="0"/>
                <a:cs typeface="Arial" panose="020B0604020202020204" pitchFamily="34" charset="0"/>
              </a:rPr>
              <a:t>εγκαταστάσεως, στο κόστος περιοδικής αντικαταστάσεως του καταλύτη και στο κόστος της αμμωνίας ή της ουρίας αντίστοιχα.</a:t>
            </a: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Ο καταλύτης επηρεάζεται από τα πρόσθετα στο καύσιμο και ειδικά από την παρουσία θείου, οπότε η χρήση της τεχνικής πρέπει να συνδυαστεί με τη χρησιμοποίηση καυσίμου </a:t>
            </a:r>
            <a:r>
              <a:rPr lang="el-GR" sz="2000" b="1" dirty="0">
                <a:latin typeface="Arial" panose="020B0604020202020204" pitchFamily="34" charset="0"/>
                <a:cs typeface="Arial" panose="020B0604020202020204" pitchFamily="34" charset="0"/>
              </a:rPr>
              <a:t>υψηλής ποιότητας με μικρή περιεκτικότητα σε θείο. </a:t>
            </a:r>
            <a:endParaRPr lang="el-GR"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Επίσης </a:t>
            </a:r>
            <a:r>
              <a:rPr lang="el-GR" sz="2000" b="1" dirty="0">
                <a:latin typeface="Arial" panose="020B0604020202020204" pitchFamily="34" charset="0"/>
                <a:cs typeface="Arial" panose="020B0604020202020204" pitchFamily="34" charset="0"/>
              </a:rPr>
              <a:t>η εγκατάσταση έχει μεγάλο όγκο, </a:t>
            </a:r>
            <a:r>
              <a:rPr lang="el-GR" sz="2000" b="1" dirty="0" smtClean="0">
                <a:latin typeface="Arial" panose="020B0604020202020204" pitchFamily="34" charset="0"/>
                <a:cs typeface="Arial" panose="020B0604020202020204" pitchFamily="34" charset="0"/>
              </a:rPr>
              <a:t>οπότε </a:t>
            </a:r>
            <a:r>
              <a:rPr lang="el-GR" sz="2000" b="1" dirty="0">
                <a:latin typeface="Arial" panose="020B0604020202020204" pitchFamily="34" charset="0"/>
                <a:cs typeface="Arial" panose="020B0604020202020204" pitchFamily="34" charset="0"/>
              </a:rPr>
              <a:t>μπορεί να εφαρμοστεί μόνο σε νέες </a:t>
            </a:r>
            <a:r>
              <a:rPr lang="el-GR" sz="2000" b="1" dirty="0" smtClean="0">
                <a:latin typeface="Arial" panose="020B0604020202020204" pitchFamily="34" charset="0"/>
                <a:cs typeface="Arial" panose="020B0604020202020204" pitchFamily="34" charset="0"/>
              </a:rPr>
              <a:t>σχεδιάσεις </a:t>
            </a:r>
            <a:r>
              <a:rPr lang="el-GR" sz="2000" b="1" dirty="0">
                <a:latin typeface="Arial" panose="020B0604020202020204" pitchFamily="34" charset="0"/>
                <a:cs typeface="Arial" panose="020B0604020202020204" pitchFamily="34" charset="0"/>
              </a:rPr>
              <a:t>και δεν ενδείκνυται για εγκατάσταση σε </a:t>
            </a:r>
            <a:r>
              <a:rPr lang="el-GR" sz="2000" b="1" dirty="0" smtClean="0">
                <a:latin typeface="Arial" panose="020B0604020202020204" pitchFamily="34" charset="0"/>
                <a:cs typeface="Arial" panose="020B0604020202020204" pitchFamily="34" charset="0"/>
              </a:rPr>
              <a:t>υπάρχοντα </a:t>
            </a:r>
            <a:r>
              <a:rPr lang="el-GR" sz="2000" b="1" dirty="0">
                <a:latin typeface="Arial" panose="020B0604020202020204" pitchFamily="34" charset="0"/>
                <a:cs typeface="Arial" panose="020B0604020202020204" pitchFamily="34" charset="0"/>
              </a:rPr>
              <a:t>πλοία. </a:t>
            </a:r>
            <a:endParaRPr lang="el-GR"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Οι </a:t>
            </a:r>
            <a:r>
              <a:rPr lang="el-GR" sz="2000" b="1" dirty="0">
                <a:latin typeface="Arial" panose="020B0604020202020204" pitchFamily="34" charset="0"/>
                <a:cs typeface="Arial" panose="020B0604020202020204" pitchFamily="34" charset="0"/>
              </a:rPr>
              <a:t>περισσότερες εγκαταστάσεις έχουν υλοποιηθεί για τετράχρονες πετρελαιομηχανές. </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544046786"/>
      </p:ext>
    </p:extLst>
  </p:cSld>
  <p:clrMapOvr>
    <a:masterClrMapping/>
  </p:clrMapOvr>
  <p:transition>
    <p:push/>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1052736"/>
            <a:ext cx="8496945" cy="5532599"/>
          </a:xfrm>
          <a:prstGeom prst="rect">
            <a:avLst/>
          </a:prstGeom>
        </p:spPr>
      </p:pic>
      <p:sp>
        <p:nvSpPr>
          <p:cNvPr id="3" name="Rectangle 2"/>
          <p:cNvSpPr/>
          <p:nvPr/>
        </p:nvSpPr>
        <p:spPr>
          <a:xfrm>
            <a:off x="755576" y="5805264"/>
            <a:ext cx="4320480" cy="523220"/>
          </a:xfrm>
          <a:prstGeom prst="rect">
            <a:avLst/>
          </a:prstGeom>
          <a:solidFill>
            <a:srgbClr val="FFFF00"/>
          </a:solidFill>
        </p:spPr>
        <p:txBody>
          <a:bodyPr wrap="square">
            <a:spAutoFit/>
          </a:bodyPr>
          <a:lstStyle/>
          <a:p>
            <a:r>
              <a:rPr lang="el-GR" sz="1400" b="1" dirty="0"/>
              <a:t>Τυπικό σύστημα επεξεργασίας καυσαερίων μετά την έξοδο από τον κινητήρα με τη χρήση ουρίας. </a:t>
            </a:r>
            <a:endParaRPr lang="en-US" sz="1400" b="1" dirty="0"/>
          </a:p>
        </p:txBody>
      </p:sp>
    </p:spTree>
    <p:extLst>
      <p:ext uri="{BB962C8B-B14F-4D97-AF65-F5344CB8AC3E}">
        <p14:creationId xmlns="" xmlns:p14="http://schemas.microsoft.com/office/powerpoint/2010/main" val="4155501527"/>
      </p:ext>
    </p:extLst>
  </p:cSld>
  <p:clrMapOvr>
    <a:masterClrMapping/>
  </p:clrMapOvr>
  <p:transition>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2855"/>
            <a:ext cx="8496944" cy="714380"/>
          </a:xfrm>
          <a:solidFill>
            <a:srgbClr val="002060"/>
          </a:solidFill>
        </p:spPr>
        <p:txBody>
          <a:bodyPr anchor="ctr">
            <a:noAutofit/>
          </a:bodyPr>
          <a:lstStyle/>
          <a:p>
            <a:pPr algn="ctr"/>
            <a:r>
              <a:rPr lang="el-GR" sz="2400" u="sng" dirty="0">
                <a:solidFill>
                  <a:schemeClr val="bg1"/>
                </a:solidFill>
                <a:latin typeface="Arial" pitchFamily="34" charset="0"/>
                <a:cs typeface="Arial" pitchFamily="34" charset="0"/>
              </a:rPr>
              <a:t>Ωστικός </a:t>
            </a:r>
            <a:r>
              <a:rPr lang="el-GR" sz="2400" u="sng" dirty="0" smtClean="0">
                <a:solidFill>
                  <a:schemeClr val="bg1"/>
                </a:solidFill>
                <a:latin typeface="Arial" pitchFamily="34" charset="0"/>
                <a:cs typeface="Arial" pitchFamily="34" charset="0"/>
              </a:rPr>
              <a:t>τριβέας</a:t>
            </a:r>
            <a:endParaRPr lang="el-GR" sz="2400" u="sng" dirty="0">
              <a:solidFill>
                <a:schemeClr val="bg1"/>
              </a:solidFill>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15616" y="1124744"/>
            <a:ext cx="6840759" cy="5400599"/>
          </a:xfrm>
          <a:prstGeom prst="rect">
            <a:avLst/>
          </a:prstGeom>
        </p:spPr>
      </p:pic>
    </p:spTree>
    <p:extLst>
      <p:ext uri="{BB962C8B-B14F-4D97-AF65-F5344CB8AC3E}">
        <p14:creationId xmlns="" xmlns:p14="http://schemas.microsoft.com/office/powerpoint/2010/main" val="2720262464"/>
      </p:ext>
    </p:extLst>
  </p:cSld>
  <p:clrMapOvr>
    <a:masterClrMapping/>
  </p:clrMapOvr>
  <p:transition>
    <p:push/>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stretch>
            <a:fillRect/>
          </a:stretch>
        </p:blipFill>
        <p:spPr>
          <a:xfrm>
            <a:off x="755576" y="1196752"/>
            <a:ext cx="7704855" cy="5040560"/>
          </a:xfrm>
          <a:prstGeom prst="rect">
            <a:avLst/>
          </a:prstGeom>
        </p:spPr>
      </p:pic>
    </p:spTree>
    <p:extLst>
      <p:ext uri="{BB962C8B-B14F-4D97-AF65-F5344CB8AC3E}">
        <p14:creationId xmlns="" xmlns:p14="http://schemas.microsoft.com/office/powerpoint/2010/main" val="157203804"/>
      </p:ext>
    </p:extLst>
  </p:cSld>
  <p:clrMapOvr>
    <a:masterClrMapping/>
  </p:clrMapOvr>
  <p:transition>
    <p:push/>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2492896"/>
            <a:ext cx="8496944" cy="1584176"/>
          </a:xfrm>
          <a:solidFill>
            <a:srgbClr val="FFFF00"/>
          </a:solidFill>
        </p:spPr>
        <p:txBody>
          <a:bodyPr>
            <a:noAutofit/>
          </a:bodyPr>
          <a:lstStyle/>
          <a:p>
            <a:pPr marL="0" indent="0" algn="ctr">
              <a:lnSpc>
                <a:spcPct val="90000"/>
              </a:lnSpc>
              <a:buClr>
                <a:schemeClr val="hlink"/>
              </a:buClr>
              <a:buNone/>
              <a:defRPr/>
            </a:pPr>
            <a:r>
              <a:rPr lang="en-US" sz="4000" b="1" u="sng" dirty="0" smtClean="0">
                <a:latin typeface="Arial" panose="020B0604020202020204" pitchFamily="34" charset="0"/>
                <a:cs typeface="Arial" panose="020B0604020202020204" pitchFamily="34" charset="0"/>
              </a:rPr>
              <a:t>Scavange air moisturizing </a:t>
            </a:r>
            <a:endParaRPr lang="en-US" sz="4000" b="1" u="sng" dirty="0">
              <a:latin typeface="Arial" panose="020B0604020202020204" pitchFamily="34" charset="0"/>
              <a:cs typeface="Arial" panose="020B0604020202020204" pitchFamily="34" charset="0"/>
            </a:endParaRPr>
          </a:p>
          <a:p>
            <a:pPr marL="0" indent="0" algn="ctr">
              <a:lnSpc>
                <a:spcPct val="90000"/>
              </a:lnSpc>
              <a:buClr>
                <a:schemeClr val="hlink"/>
              </a:buClr>
              <a:buNone/>
              <a:defRPr/>
            </a:pPr>
            <a:r>
              <a:rPr lang="el-GR" sz="4000" b="1" u="sng" dirty="0" smtClean="0">
                <a:latin typeface="Arial" panose="020B0604020202020204" pitchFamily="34" charset="0"/>
                <a:cs typeface="Arial" panose="020B0604020202020204" pitchFamily="34" charset="0"/>
              </a:rPr>
              <a:t>Ενυδάτωση του αέρα</a:t>
            </a:r>
            <a:r>
              <a:rPr lang="en-US" sz="4000" b="1" u="sng" dirty="0" smtClean="0">
                <a:latin typeface="Arial" panose="020B0604020202020204" pitchFamily="34" charset="0"/>
                <a:cs typeface="Arial" panose="020B0604020202020204" pitchFamily="34" charset="0"/>
              </a:rPr>
              <a:t> </a:t>
            </a:r>
            <a:r>
              <a:rPr lang="el-GR" sz="4000" b="1" u="sng" dirty="0" smtClean="0">
                <a:latin typeface="Arial" panose="020B0604020202020204" pitchFamily="34" charset="0"/>
                <a:cs typeface="Arial" panose="020B0604020202020204" pitchFamily="34" charset="0"/>
              </a:rPr>
              <a:t>σαρώσεως</a:t>
            </a:r>
          </a:p>
          <a:p>
            <a:pPr marL="0" indent="0">
              <a:lnSpc>
                <a:spcPct val="90000"/>
              </a:lnSpc>
              <a:buClr>
                <a:schemeClr val="hlink"/>
              </a:buClr>
              <a:buNone/>
              <a:defRPr/>
            </a:pPr>
            <a:endParaRPr lang="el-GR" sz="11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966132241"/>
      </p:ext>
    </p:extLst>
  </p:cSld>
  <p:clrMapOvr>
    <a:masterClrMapping/>
  </p:clrMapOvr>
  <p:transition>
    <p:push/>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gn="ctr">
              <a:lnSpc>
                <a:spcPct val="90000"/>
              </a:lnSpc>
              <a:buClr>
                <a:schemeClr val="hlink"/>
              </a:buClr>
              <a:buNone/>
              <a:defRPr/>
            </a:pPr>
            <a:r>
              <a:rPr lang="en-US" sz="2000" b="1" u="sng" dirty="0" smtClean="0">
                <a:solidFill>
                  <a:srgbClr val="FF0000"/>
                </a:solidFill>
                <a:latin typeface="Arial" panose="020B0604020202020204" pitchFamily="34" charset="0"/>
                <a:cs typeface="Arial" panose="020B0604020202020204" pitchFamily="34" charset="0"/>
              </a:rPr>
              <a:t>Scavange air moisturizing - </a:t>
            </a:r>
            <a:r>
              <a:rPr lang="el-GR" sz="2000" b="1" u="sng" dirty="0" smtClean="0">
                <a:solidFill>
                  <a:srgbClr val="FF0000"/>
                </a:solidFill>
                <a:latin typeface="Arial" panose="020B0604020202020204" pitchFamily="34" charset="0"/>
                <a:cs typeface="Arial" panose="020B0604020202020204" pitchFamily="34" charset="0"/>
              </a:rPr>
              <a:t>Ενυδάτωση του αέρα</a:t>
            </a:r>
            <a:r>
              <a:rPr lang="en-US" sz="2000" b="1" u="sng" dirty="0" smtClean="0">
                <a:solidFill>
                  <a:srgbClr val="FF0000"/>
                </a:solidFill>
                <a:latin typeface="Arial" panose="020B0604020202020204" pitchFamily="34" charset="0"/>
                <a:cs typeface="Arial" panose="020B0604020202020204" pitchFamily="34" charset="0"/>
              </a:rPr>
              <a:t> </a:t>
            </a:r>
            <a:r>
              <a:rPr lang="el-GR" sz="2000" b="1" u="sng" dirty="0" smtClean="0">
                <a:solidFill>
                  <a:srgbClr val="FF0000"/>
                </a:solidFill>
                <a:latin typeface="Arial" panose="020B0604020202020204" pitchFamily="34" charset="0"/>
                <a:cs typeface="Arial" panose="020B0604020202020204" pitchFamily="34" charset="0"/>
              </a:rPr>
              <a:t>σαρώσεως</a:t>
            </a:r>
          </a:p>
          <a:p>
            <a:pPr marL="0" indent="0">
              <a:lnSpc>
                <a:spcPct val="90000"/>
              </a:lnSpc>
              <a:buClr>
                <a:schemeClr val="hlink"/>
              </a:buClr>
              <a:buNone/>
              <a:defRPr/>
            </a:pPr>
            <a:endParaRPr lang="el-GR" sz="11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200" b="1" dirty="0">
                <a:latin typeface="Arial" panose="020B0604020202020204" pitchFamily="34" charset="0"/>
                <a:cs typeface="Arial" panose="020B0604020202020204" pitchFamily="34" charset="0"/>
              </a:rPr>
              <a:t>Ο αέρας </a:t>
            </a:r>
            <a:r>
              <a:rPr lang="el-GR" sz="2200" b="1" dirty="0" smtClean="0">
                <a:latin typeface="Arial" panose="020B0604020202020204" pitchFamily="34" charset="0"/>
                <a:cs typeface="Arial" panose="020B0604020202020204" pitchFamily="34" charset="0"/>
              </a:rPr>
              <a:t>μετά </a:t>
            </a:r>
            <a:r>
              <a:rPr lang="el-GR" sz="2200" b="1" dirty="0">
                <a:latin typeface="Arial" panose="020B0604020202020204" pitchFamily="34" charset="0"/>
                <a:cs typeface="Arial" panose="020B0604020202020204" pitchFamily="34" charset="0"/>
              </a:rPr>
              <a:t>τον </a:t>
            </a:r>
            <a:r>
              <a:rPr lang="el-GR" sz="2200" b="1" dirty="0" smtClean="0">
                <a:latin typeface="Arial" panose="020B0604020202020204" pitchFamily="34" charset="0"/>
                <a:cs typeface="Arial" panose="020B0604020202020204" pitchFamily="34" charset="0"/>
              </a:rPr>
              <a:t>υπερσυμπιεστή έχει </a:t>
            </a:r>
            <a:r>
              <a:rPr lang="el-GR" sz="2200" b="1" dirty="0">
                <a:latin typeface="Arial" panose="020B0604020202020204" pitchFamily="34" charset="0"/>
                <a:cs typeface="Arial" panose="020B0604020202020204" pitchFamily="34" charset="0"/>
              </a:rPr>
              <a:t>υψηλή </a:t>
            </a:r>
            <a:r>
              <a:rPr lang="el-GR" sz="2200" b="1" dirty="0" smtClean="0">
                <a:latin typeface="Arial" panose="020B0604020202020204" pitchFamily="34" charset="0"/>
                <a:cs typeface="Arial" panose="020B0604020202020204" pitchFamily="34" charset="0"/>
              </a:rPr>
              <a:t>θερμοκρασία. Ψεκάζεται θαλασσινό </a:t>
            </a:r>
            <a:r>
              <a:rPr lang="el-GR" sz="2200" b="1" dirty="0">
                <a:latin typeface="Arial" panose="020B0604020202020204" pitchFamily="34" charset="0"/>
                <a:cs typeface="Arial" panose="020B0604020202020204" pitchFamily="34" charset="0"/>
              </a:rPr>
              <a:t>νερό </a:t>
            </a:r>
            <a:r>
              <a:rPr lang="el-GR" sz="2200" b="1" dirty="0" smtClean="0">
                <a:latin typeface="Arial" panose="020B0604020202020204" pitchFamily="34" charset="0"/>
                <a:cs typeface="Arial" panose="020B0604020202020204" pitchFamily="34" charset="0"/>
              </a:rPr>
              <a:t>στον </a:t>
            </a:r>
            <a:r>
              <a:rPr lang="el-GR" sz="2200" b="1" dirty="0">
                <a:latin typeface="Arial" panose="020B0604020202020204" pitchFamily="34" charset="0"/>
                <a:cs typeface="Arial" panose="020B0604020202020204" pitchFamily="34" charset="0"/>
              </a:rPr>
              <a:t>αέρα </a:t>
            </a:r>
            <a:r>
              <a:rPr lang="el-GR" sz="2200" b="1" dirty="0" smtClean="0">
                <a:latin typeface="Arial" panose="020B0604020202020204" pitchFamily="34" charset="0"/>
                <a:cs typeface="Arial" panose="020B0604020202020204" pitchFamily="34" charset="0"/>
              </a:rPr>
              <a:t>αυτό για </a:t>
            </a:r>
            <a:r>
              <a:rPr lang="el-GR" sz="2200" b="1" dirty="0">
                <a:latin typeface="Arial" panose="020B0604020202020204" pitchFamily="34" charset="0"/>
                <a:cs typeface="Arial" panose="020B0604020202020204" pitchFamily="34" charset="0"/>
              </a:rPr>
              <a:t>ψύξη και καθιστά κορεσμένο. </a:t>
            </a:r>
            <a:endParaRPr lang="el-GR" sz="22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200" b="1" dirty="0" smtClean="0">
                <a:latin typeface="Arial" panose="020B0604020202020204" pitchFamily="34" charset="0"/>
                <a:cs typeface="Arial" panose="020B0604020202020204" pitchFamily="34" charset="0"/>
              </a:rPr>
              <a:t>Η </a:t>
            </a:r>
            <a:r>
              <a:rPr lang="el-GR" sz="2200" b="1" dirty="0">
                <a:latin typeface="Arial" panose="020B0604020202020204" pitchFamily="34" charset="0"/>
                <a:cs typeface="Arial" panose="020B0604020202020204" pitchFamily="34" charset="0"/>
              </a:rPr>
              <a:t>διαδικασία απόσταξης καθιστά δυνατή τη χρήση θαλασσινού νερού αντί για γλυκό νερό. </a:t>
            </a:r>
            <a:endParaRPr lang="el-GR" sz="22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200" b="1" dirty="0" smtClean="0">
                <a:latin typeface="Arial" panose="020B0604020202020204" pitchFamily="34" charset="0"/>
                <a:cs typeface="Arial" panose="020B0604020202020204" pitchFamily="34" charset="0"/>
              </a:rPr>
              <a:t>Η </a:t>
            </a:r>
            <a:r>
              <a:rPr lang="el-GR" sz="2200" b="1" dirty="0">
                <a:latin typeface="Arial" panose="020B0604020202020204" pitchFamily="34" charset="0"/>
                <a:cs typeface="Arial" panose="020B0604020202020204" pitchFamily="34" charset="0"/>
              </a:rPr>
              <a:t>υγρασία του αέρα ελέγχεται με τη διατήρηση της θερμοκρασίας </a:t>
            </a:r>
            <a:r>
              <a:rPr lang="el-GR" sz="2200" b="1" dirty="0" smtClean="0">
                <a:latin typeface="Arial" panose="020B0604020202020204" pitchFamily="34" charset="0"/>
                <a:cs typeface="Arial" panose="020B0604020202020204" pitchFamily="34" charset="0"/>
              </a:rPr>
              <a:t>του αέρα σαρώσεως μεταξύ </a:t>
            </a:r>
            <a:r>
              <a:rPr lang="el-GR" sz="2200" b="1" dirty="0">
                <a:latin typeface="Arial" panose="020B0604020202020204" pitchFamily="34" charset="0"/>
                <a:cs typeface="Arial" panose="020B0604020202020204" pitchFamily="34" charset="0"/>
              </a:rPr>
              <a:t>60-70 </a:t>
            </a:r>
            <a:r>
              <a:rPr lang="el-GR" sz="2200" b="1" dirty="0" smtClean="0">
                <a:latin typeface="Arial" panose="020B0604020202020204" pitchFamily="34" charset="0"/>
                <a:cs typeface="Arial" panose="020B0604020202020204" pitchFamily="34" charset="0"/>
              </a:rPr>
              <a:t>°C</a:t>
            </a:r>
            <a:r>
              <a:rPr lang="el-GR" sz="2200" b="1" dirty="0">
                <a:latin typeface="Arial" panose="020B0604020202020204" pitchFamily="34" charset="0"/>
                <a:cs typeface="Arial" panose="020B0604020202020204" pitchFamily="34" charset="0"/>
              </a:rPr>
              <a:t>. </a:t>
            </a:r>
            <a:endParaRPr lang="el-GR" sz="22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200" b="1" dirty="0" smtClean="0">
                <a:latin typeface="Arial" panose="020B0604020202020204" pitchFamily="34" charset="0"/>
                <a:cs typeface="Arial" panose="020B0604020202020204" pitchFamily="34" charset="0"/>
              </a:rPr>
              <a:t>Το </a:t>
            </a:r>
            <a:r>
              <a:rPr lang="el-GR" sz="2200" b="1" dirty="0">
                <a:latin typeface="Arial" panose="020B0604020202020204" pitchFamily="34" charset="0"/>
                <a:cs typeface="Arial" panose="020B0604020202020204" pitchFamily="34" charset="0"/>
              </a:rPr>
              <a:t>νερό </a:t>
            </a:r>
            <a:r>
              <a:rPr lang="el-GR" sz="2200" b="1" dirty="0" smtClean="0">
                <a:latin typeface="Arial" panose="020B0604020202020204" pitchFamily="34" charset="0"/>
                <a:cs typeface="Arial" panose="020B0604020202020204" pitchFamily="34" charset="0"/>
              </a:rPr>
              <a:t>στον </a:t>
            </a:r>
            <a:r>
              <a:rPr lang="el-GR" sz="2200" b="1" dirty="0">
                <a:latin typeface="Arial" panose="020B0604020202020204" pitchFamily="34" charset="0"/>
                <a:cs typeface="Arial" panose="020B0604020202020204" pitchFamily="34" charset="0"/>
              </a:rPr>
              <a:t>κορεσμένο αέρα μειώνει τη μέγιστη θερμοκρασία καθώς το νερό έχει υψηλότερη θερμική ικανότητα από τον αέρα</a:t>
            </a:r>
            <a:r>
              <a:rPr lang="el-GR" sz="2200" b="1" dirty="0" smtClean="0">
                <a:latin typeface="Arial" panose="020B0604020202020204" pitchFamily="34" charset="0"/>
                <a:cs typeface="Arial" panose="020B0604020202020204" pitchFamily="34" charset="0"/>
              </a:rPr>
              <a:t>.</a:t>
            </a:r>
            <a:endParaRPr lang="el-GR" sz="22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200" b="1" dirty="0" smtClean="0">
                <a:latin typeface="Arial" panose="020B0604020202020204" pitchFamily="34" charset="0"/>
                <a:cs typeface="Arial" panose="020B0604020202020204" pitchFamily="34" charset="0"/>
              </a:rPr>
              <a:t>Μείωση περίπου </a:t>
            </a:r>
            <a:r>
              <a:rPr lang="el-GR" sz="2200" b="1" dirty="0">
                <a:latin typeface="Arial" panose="020B0604020202020204" pitchFamily="34" charset="0"/>
                <a:cs typeface="Arial" panose="020B0604020202020204" pitchFamily="34" charset="0"/>
              </a:rPr>
              <a:t>60</a:t>
            </a:r>
            <a:r>
              <a:rPr lang="el-GR" sz="2200" b="1" dirty="0" smtClean="0">
                <a:latin typeface="Arial" panose="020B0604020202020204" pitchFamily="34" charset="0"/>
                <a:cs typeface="Arial" panose="020B0604020202020204" pitchFamily="34" charset="0"/>
              </a:rPr>
              <a:t>% </a:t>
            </a:r>
            <a:r>
              <a:rPr lang="el-GR" sz="2200" b="1" dirty="0">
                <a:latin typeface="Arial" panose="020B0604020202020204" pitchFamily="34" charset="0"/>
                <a:cs typeface="Arial" panose="020B0604020202020204" pitchFamily="34" charset="0"/>
              </a:rPr>
              <a:t>NOx επιτυγχάνεται με αυτή τη μέθοδο. </a:t>
            </a:r>
            <a:endParaRPr lang="el-GR" sz="22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200" b="1" dirty="0" smtClean="0">
                <a:latin typeface="Arial" panose="020B0604020202020204" pitchFamily="34" charset="0"/>
                <a:cs typeface="Arial" panose="020B0604020202020204" pitchFamily="34" charset="0"/>
              </a:rPr>
              <a:t>Με </a:t>
            </a:r>
            <a:r>
              <a:rPr lang="el-GR" sz="2200" b="1" dirty="0">
                <a:latin typeface="Arial" panose="020B0604020202020204" pitchFamily="34" charset="0"/>
                <a:cs typeface="Arial" panose="020B0604020202020204" pitchFamily="34" charset="0"/>
              </a:rPr>
              <a:t>τη χρήση συνδυασμού άλλων τεχνολογιών όπως το EGR και το Scavange Air Moisturizing, μπορούν να επιτευχθούν πρότυπα NOx Tier III.</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815797566"/>
      </p:ext>
    </p:extLst>
  </p:cSld>
  <p:clrMapOvr>
    <a:masterClrMapping/>
  </p:clrMapOvr>
  <p:transition>
    <p:push/>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2204864"/>
            <a:ext cx="8496944" cy="2016224"/>
          </a:xfrm>
          <a:solidFill>
            <a:srgbClr val="FFFF00"/>
          </a:solidFill>
        </p:spPr>
        <p:txBody>
          <a:bodyPr>
            <a:noAutofit/>
          </a:bodyPr>
          <a:lstStyle/>
          <a:p>
            <a:pPr marL="0" indent="0" algn="ctr">
              <a:lnSpc>
                <a:spcPct val="90000"/>
              </a:lnSpc>
              <a:buClr>
                <a:schemeClr val="hlink"/>
              </a:buClr>
              <a:buNone/>
              <a:defRPr/>
            </a:pPr>
            <a:r>
              <a:rPr lang="el-GR" sz="4000" b="1" u="sng" dirty="0" smtClean="0">
                <a:latin typeface="Arial" panose="020B0604020202020204" pitchFamily="34" charset="0"/>
                <a:cs typeface="Arial" panose="020B0604020202020204" pitchFamily="34" charset="0"/>
              </a:rPr>
              <a:t>Μηχανές με </a:t>
            </a:r>
            <a:r>
              <a:rPr lang="el-GR" sz="4000" b="1" u="sng" dirty="0">
                <a:latin typeface="Arial" panose="020B0604020202020204" pitchFamily="34" charset="0"/>
                <a:cs typeface="Arial" panose="020B0604020202020204" pitchFamily="34" charset="0"/>
              </a:rPr>
              <a:t>καύσιμο </a:t>
            </a:r>
            <a:r>
              <a:rPr lang="el-GR" sz="4000" b="1" u="sng" dirty="0" smtClean="0">
                <a:latin typeface="Arial" panose="020B0604020202020204" pitchFamily="34" charset="0"/>
                <a:cs typeface="Arial" panose="020B0604020202020204" pitchFamily="34" charset="0"/>
              </a:rPr>
              <a:t>αέριο χαμηλής πίεσης</a:t>
            </a:r>
            <a:endParaRPr lang="en-US" sz="4000" b="1" u="sng" dirty="0" smtClean="0">
              <a:latin typeface="Arial" panose="020B0604020202020204" pitchFamily="34" charset="0"/>
              <a:cs typeface="Arial" panose="020B0604020202020204" pitchFamily="34" charset="0"/>
            </a:endParaRPr>
          </a:p>
          <a:p>
            <a:pPr marL="0" indent="0" algn="ctr">
              <a:lnSpc>
                <a:spcPct val="90000"/>
              </a:lnSpc>
              <a:buClr>
                <a:schemeClr val="hlink"/>
              </a:buClr>
              <a:buNone/>
              <a:defRPr/>
            </a:pPr>
            <a:r>
              <a:rPr lang="en-US" sz="4000" b="1" u="sng" dirty="0" smtClean="0">
                <a:latin typeface="Arial" panose="020B0604020202020204" pitchFamily="34" charset="0"/>
                <a:cs typeface="Arial" panose="020B0604020202020204" pitchFamily="34" charset="0"/>
              </a:rPr>
              <a:t>Low Pressure LNG Engines</a:t>
            </a:r>
            <a:endParaRPr lang="el-GR" sz="4000" b="1" u="sng"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4236765519"/>
      </p:ext>
    </p:extLst>
  </p:cSld>
  <p:clrMapOvr>
    <a:masterClrMapping/>
  </p:clrMapOvr>
  <p:transition>
    <p:push/>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gn="ctr">
              <a:lnSpc>
                <a:spcPct val="90000"/>
              </a:lnSpc>
              <a:buClr>
                <a:schemeClr val="hlink"/>
              </a:buClr>
              <a:buNone/>
              <a:defRPr/>
            </a:pPr>
            <a:r>
              <a:rPr lang="el-GR" sz="2000" b="1" u="sng" dirty="0" smtClean="0">
                <a:solidFill>
                  <a:srgbClr val="FF0000"/>
                </a:solidFill>
                <a:latin typeface="Arial" panose="020B0604020202020204" pitchFamily="34" charset="0"/>
                <a:cs typeface="Arial" panose="020B0604020202020204" pitchFamily="34" charset="0"/>
              </a:rPr>
              <a:t>Μηχανές με </a:t>
            </a:r>
            <a:r>
              <a:rPr lang="el-GR" sz="2000" b="1" u="sng" dirty="0">
                <a:solidFill>
                  <a:srgbClr val="FF0000"/>
                </a:solidFill>
                <a:latin typeface="Arial" panose="020B0604020202020204" pitchFamily="34" charset="0"/>
                <a:cs typeface="Arial" panose="020B0604020202020204" pitchFamily="34" charset="0"/>
              </a:rPr>
              <a:t>καύσιμο </a:t>
            </a:r>
            <a:r>
              <a:rPr lang="el-GR" sz="2000" b="1" u="sng" dirty="0" smtClean="0">
                <a:solidFill>
                  <a:srgbClr val="FF0000"/>
                </a:solidFill>
                <a:latin typeface="Arial" panose="020B0604020202020204" pitchFamily="34" charset="0"/>
                <a:cs typeface="Arial" panose="020B0604020202020204" pitchFamily="34" charset="0"/>
              </a:rPr>
              <a:t>αέριο χαμηλής πίεσης</a:t>
            </a:r>
          </a:p>
          <a:p>
            <a:pPr marL="0" indent="0">
              <a:lnSpc>
                <a:spcPct val="90000"/>
              </a:lnSpc>
              <a:buClr>
                <a:schemeClr val="hlink"/>
              </a:buClr>
              <a:buNone/>
              <a:defRPr/>
            </a:pPr>
            <a:r>
              <a:rPr lang="el-GR" sz="2400" b="1" dirty="0" smtClean="0">
                <a:latin typeface="Arial" panose="020B0604020202020204" pitchFamily="34" charset="0"/>
                <a:cs typeface="Arial" panose="020B0604020202020204" pitchFamily="34" charset="0"/>
              </a:rPr>
              <a:t>Οι </a:t>
            </a:r>
            <a:r>
              <a:rPr lang="el-GR" sz="2400" b="1" dirty="0">
                <a:latin typeface="Arial" panose="020B0604020202020204" pitchFamily="34" charset="0"/>
                <a:cs typeface="Arial" panose="020B0604020202020204" pitchFamily="34" charset="0"/>
              </a:rPr>
              <a:t>νέοι ναυτικοί κινητήρες που </a:t>
            </a:r>
            <a:r>
              <a:rPr lang="el-GR" sz="2400" b="1" dirty="0" smtClean="0">
                <a:latin typeface="Arial" panose="020B0604020202020204" pitchFamily="34" charset="0"/>
                <a:cs typeface="Arial" panose="020B0604020202020204" pitchFamily="34" charset="0"/>
              </a:rPr>
              <a:t>χρησιμοποιούν </a:t>
            </a:r>
            <a:r>
              <a:rPr lang="el-GR" sz="2400" b="1" dirty="0">
                <a:latin typeface="Arial" panose="020B0604020202020204" pitchFamily="34" charset="0"/>
                <a:cs typeface="Arial" panose="020B0604020202020204" pitchFamily="34" charset="0"/>
              </a:rPr>
              <a:t>χαμηλής πίεσης </a:t>
            </a:r>
            <a:r>
              <a:rPr lang="el-GR" sz="2400" b="1" dirty="0" smtClean="0">
                <a:latin typeface="Arial" panose="020B0604020202020204" pitchFamily="34" charset="0"/>
                <a:cs typeface="Arial" panose="020B0604020202020204" pitchFamily="34" charset="0"/>
              </a:rPr>
              <a:t>φυσικό αέριο ως καύσιμο </a:t>
            </a:r>
            <a:r>
              <a:rPr lang="el-GR" sz="2400" b="1" dirty="0">
                <a:latin typeface="Arial" panose="020B0604020202020204" pitchFamily="34" charset="0"/>
                <a:cs typeface="Arial" panose="020B0604020202020204" pitchFamily="34" charset="0"/>
              </a:rPr>
              <a:t>θα έχουν μεγαλύτερη σημασία για την εκπλήρωση των προτύπων Tier III. </a:t>
            </a:r>
            <a:endParaRPr lang="el-GR" sz="24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400" b="1" dirty="0" smtClean="0">
                <a:latin typeface="Arial" panose="020B0604020202020204" pitchFamily="34" charset="0"/>
                <a:cs typeface="Arial" panose="020B0604020202020204" pitchFamily="34" charset="0"/>
              </a:rPr>
              <a:t>Οι κατασκευαστές έχουν </a:t>
            </a:r>
            <a:r>
              <a:rPr lang="el-GR" sz="2400" b="1" dirty="0">
                <a:latin typeface="Arial" panose="020B0604020202020204" pitchFamily="34" charset="0"/>
                <a:cs typeface="Arial" panose="020B0604020202020204" pitchFamily="34" charset="0"/>
              </a:rPr>
              <a:t>αναπτύξει </a:t>
            </a:r>
            <a:r>
              <a:rPr lang="el-GR" sz="2400" b="1" dirty="0" smtClean="0">
                <a:latin typeface="Arial" panose="020B0604020202020204" pitchFamily="34" charset="0"/>
                <a:cs typeface="Arial" panose="020B0604020202020204" pitchFamily="34" charset="0"/>
              </a:rPr>
              <a:t>κινητήρες με  τεχνολογία </a:t>
            </a:r>
            <a:r>
              <a:rPr lang="el-GR" sz="2400" b="1" dirty="0">
                <a:latin typeface="Arial" panose="020B0604020202020204" pitchFamily="34" charset="0"/>
                <a:cs typeface="Arial" panose="020B0604020202020204" pitchFamily="34" charset="0"/>
              </a:rPr>
              <a:t>DF </a:t>
            </a:r>
            <a:r>
              <a:rPr lang="el-GR" sz="2400" b="1" dirty="0" smtClean="0">
                <a:latin typeface="Arial" panose="020B0604020202020204" pitchFamily="34" charset="0"/>
                <a:cs typeface="Arial" panose="020B0604020202020204" pitchFamily="34" charset="0"/>
              </a:rPr>
              <a:t>για </a:t>
            </a:r>
            <a:r>
              <a:rPr lang="el-GR" sz="2400" b="1" dirty="0">
                <a:latin typeface="Arial" panose="020B0604020202020204" pitchFamily="34" charset="0"/>
                <a:cs typeface="Arial" panose="020B0604020202020204" pitchFamily="34" charset="0"/>
              </a:rPr>
              <a:t>δίχρονους κινητήρες, </a:t>
            </a:r>
            <a:r>
              <a:rPr lang="el-GR" sz="2400" b="1" dirty="0" smtClean="0">
                <a:latin typeface="Arial" panose="020B0604020202020204" pitchFamily="34" charset="0"/>
                <a:cs typeface="Arial" panose="020B0604020202020204" pitchFamily="34" charset="0"/>
              </a:rPr>
              <a:t>οι οποίοι χρησιμοποιούν </a:t>
            </a:r>
            <a:r>
              <a:rPr lang="el-GR" sz="2400" b="1" dirty="0">
                <a:latin typeface="Arial" panose="020B0604020202020204" pitchFamily="34" charset="0"/>
                <a:cs typeface="Arial" panose="020B0604020202020204" pitchFamily="34" charset="0"/>
              </a:rPr>
              <a:t>καύσιμο </a:t>
            </a:r>
            <a:r>
              <a:rPr lang="el-GR" sz="2400" b="1" dirty="0" smtClean="0">
                <a:latin typeface="Arial" panose="020B0604020202020204" pitchFamily="34" charset="0"/>
                <a:cs typeface="Arial" panose="020B0604020202020204" pitchFamily="34" charset="0"/>
              </a:rPr>
              <a:t>φυσικό αέριο </a:t>
            </a:r>
            <a:r>
              <a:rPr lang="el-GR" sz="2400" b="1" dirty="0">
                <a:latin typeface="Arial" panose="020B0604020202020204" pitchFamily="34" charset="0"/>
                <a:cs typeface="Arial" panose="020B0604020202020204" pitchFamily="34" charset="0"/>
              </a:rPr>
              <a:t>χαμηλής πίεσης. Βασίζεται στην αρχή της "κακής καύσης" (σχετικά υψηλού λόγου αέρα / καυσίμου), στην οποία η </a:t>
            </a:r>
            <a:r>
              <a:rPr lang="el-GR" sz="2400" b="1" dirty="0" smtClean="0">
                <a:latin typeface="Arial" panose="020B0604020202020204" pitchFamily="34" charset="0"/>
                <a:cs typeface="Arial" panose="020B0604020202020204" pitchFamily="34" charset="0"/>
              </a:rPr>
              <a:t>προ-αναμεμιγμένο αέρα </a:t>
            </a:r>
            <a:r>
              <a:rPr lang="el-GR" sz="2400" b="1" dirty="0">
                <a:latin typeface="Arial" panose="020B0604020202020204" pitchFamily="34" charset="0"/>
                <a:cs typeface="Arial" panose="020B0604020202020204" pitchFamily="34" charset="0"/>
              </a:rPr>
              <a:t>/ καυσίμου </a:t>
            </a:r>
            <a:r>
              <a:rPr lang="el-GR" sz="2400" b="1" dirty="0" smtClean="0">
                <a:latin typeface="Arial" panose="020B0604020202020204" pitchFamily="34" charset="0"/>
                <a:cs typeface="Arial" panose="020B0604020202020204" pitchFamily="34" charset="0"/>
              </a:rPr>
              <a:t>αναφλέγεται </a:t>
            </a:r>
            <a:r>
              <a:rPr lang="el-GR" sz="2400" b="1" dirty="0">
                <a:latin typeface="Arial" panose="020B0604020202020204" pitchFamily="34" charset="0"/>
                <a:cs typeface="Arial" panose="020B0604020202020204" pitchFamily="34" charset="0"/>
              </a:rPr>
              <a:t>με </a:t>
            </a:r>
            <a:r>
              <a:rPr lang="el-GR" sz="2400" b="1" dirty="0" smtClean="0">
                <a:latin typeface="Arial" panose="020B0604020202020204" pitchFamily="34" charset="0"/>
                <a:cs typeface="Arial" panose="020B0604020202020204" pitchFamily="34" charset="0"/>
              </a:rPr>
              <a:t>πιλοτικό καύσιμο. </a:t>
            </a:r>
          </a:p>
          <a:p>
            <a:pPr marL="0" indent="0">
              <a:lnSpc>
                <a:spcPct val="90000"/>
              </a:lnSpc>
              <a:buClr>
                <a:schemeClr val="hlink"/>
              </a:buClr>
              <a:buNone/>
              <a:defRPr/>
            </a:pPr>
            <a:r>
              <a:rPr lang="el-GR" sz="2400" b="1" dirty="0" smtClean="0">
                <a:latin typeface="Arial" panose="020B0604020202020204" pitchFamily="34" charset="0"/>
                <a:cs typeface="Arial" panose="020B0604020202020204" pitchFamily="34" charset="0"/>
              </a:rPr>
              <a:t>Μία </a:t>
            </a:r>
            <a:r>
              <a:rPr lang="el-GR" sz="2400" b="1" dirty="0">
                <a:latin typeface="Arial" panose="020B0604020202020204" pitchFamily="34" charset="0"/>
                <a:cs typeface="Arial" panose="020B0604020202020204" pitchFamily="34" charset="0"/>
              </a:rPr>
              <a:t>από τις πιο σημαντικές πτυχές </a:t>
            </a:r>
            <a:r>
              <a:rPr lang="el-GR" sz="2400" b="1" dirty="0" smtClean="0">
                <a:latin typeface="Arial" panose="020B0604020202020204" pitchFamily="34" charset="0"/>
                <a:cs typeface="Arial" panose="020B0604020202020204" pitchFamily="34" charset="0"/>
              </a:rPr>
              <a:t>αυτών των κινητήρων </a:t>
            </a:r>
            <a:r>
              <a:rPr lang="el-GR" sz="2400" b="1" dirty="0">
                <a:latin typeface="Arial" panose="020B0604020202020204" pitchFamily="34" charset="0"/>
                <a:cs typeface="Arial" panose="020B0604020202020204" pitchFamily="34" charset="0"/>
              </a:rPr>
              <a:t>είναι ότι οι εκπομπές είναι κάτω από το όριο του NOx Tier, και αυτό επιτυγχάνεται χωρίς τη χρήση συστήματος επεξεργασίας καυσαερίων.</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146691012"/>
      </p:ext>
    </p:extLst>
  </p:cSld>
  <p:clrMapOvr>
    <a:masterClrMapping/>
  </p:clrMapOvr>
  <p:transition>
    <p:push/>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2924944"/>
            <a:ext cx="8496944" cy="1224136"/>
          </a:xfrm>
          <a:solidFill>
            <a:srgbClr val="FFFF00"/>
          </a:solidFill>
        </p:spPr>
        <p:txBody>
          <a:bodyPr>
            <a:noAutofit/>
          </a:bodyPr>
          <a:lstStyle/>
          <a:p>
            <a:pPr marL="0" indent="0" algn="ctr">
              <a:lnSpc>
                <a:spcPct val="90000"/>
              </a:lnSpc>
              <a:buClr>
                <a:schemeClr val="hlink"/>
              </a:buClr>
              <a:buNone/>
              <a:defRPr/>
            </a:pPr>
            <a:r>
              <a:rPr lang="el-GR" sz="6600" b="1" u="sng" dirty="0" smtClean="0">
                <a:latin typeface="Arial" panose="020B0604020202020204" pitchFamily="34" charset="0"/>
                <a:cs typeface="Arial" panose="020B0604020202020204" pitchFamily="34" charset="0"/>
              </a:rPr>
              <a:t>CSNOx</a:t>
            </a:r>
            <a:endParaRPr lang="en-US" sz="6600" b="1" u="sng"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1606307514"/>
      </p:ext>
    </p:extLst>
  </p:cSld>
  <p:clrMapOvr>
    <a:masterClrMapping/>
  </p:clrMapOvr>
  <p:transition>
    <p:push/>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gn="ctr">
              <a:lnSpc>
                <a:spcPct val="90000"/>
              </a:lnSpc>
              <a:buClr>
                <a:schemeClr val="hlink"/>
              </a:buClr>
              <a:buNone/>
              <a:defRPr/>
            </a:pPr>
            <a:r>
              <a:rPr lang="el-GR" sz="1800" b="1" u="sng" dirty="0" smtClean="0">
                <a:solidFill>
                  <a:srgbClr val="FF0000"/>
                </a:solidFill>
                <a:latin typeface="Arial" panose="020B0604020202020204" pitchFamily="34" charset="0"/>
                <a:cs typeface="Arial" panose="020B0604020202020204" pitchFamily="34" charset="0"/>
              </a:rPr>
              <a:t>CSNOx</a:t>
            </a:r>
            <a:endParaRPr lang="en-US" sz="1800" b="1" u="sng" dirty="0" smtClean="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Η </a:t>
            </a:r>
            <a:r>
              <a:rPr lang="el-GR" sz="2300" b="1" dirty="0">
                <a:latin typeface="Arial" panose="020B0604020202020204" pitchFamily="34" charset="0"/>
                <a:cs typeface="Arial" panose="020B0604020202020204" pitchFamily="34" charset="0"/>
              </a:rPr>
              <a:t>Ecospec έχει αναπτύξει ένα σύστημα γνωστό ως CSNOx το οποίο χρησιμοποιεί γλυκό νερό ή θαλασσινό νερό για να περάσει από το </a:t>
            </a:r>
            <a:r>
              <a:rPr lang="el-GR" sz="2300" b="1" dirty="0">
                <a:solidFill>
                  <a:srgbClr val="FF0000"/>
                </a:solidFill>
                <a:latin typeface="Arial" panose="020B0604020202020204" pitchFamily="34" charset="0"/>
                <a:cs typeface="Arial" panose="020B0604020202020204" pitchFamily="34" charset="0"/>
              </a:rPr>
              <a:t>σύστημα ηλεκτρολύσεως Ultra Low Frequency</a:t>
            </a:r>
            <a:r>
              <a:rPr lang="el-GR" sz="2300" b="1" dirty="0">
                <a:latin typeface="Arial" panose="020B0604020202020204" pitchFamily="34" charset="0"/>
                <a:cs typeface="Arial" panose="020B0604020202020204" pitchFamily="34" charset="0"/>
              </a:rPr>
              <a:t>. </a:t>
            </a:r>
            <a:endParaRPr lang="el-GR" sz="23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Αυτό </a:t>
            </a:r>
            <a:r>
              <a:rPr lang="el-GR" sz="2300" b="1" dirty="0">
                <a:latin typeface="Arial" panose="020B0604020202020204" pitchFamily="34" charset="0"/>
                <a:cs typeface="Arial" panose="020B0604020202020204" pitchFamily="34" charset="0"/>
              </a:rPr>
              <a:t>το επεξεργασμένο νερό αναμιγνύεται περαιτέρω για να αντιδράσει με τα καυσαέρια για να μειώσει την περιεκτικότητα σε NOx. </a:t>
            </a:r>
            <a:endParaRPr lang="el-GR" sz="23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Το </a:t>
            </a:r>
            <a:r>
              <a:rPr lang="el-GR" sz="2300" b="1" dirty="0">
                <a:latin typeface="Arial" panose="020B0604020202020204" pitchFamily="34" charset="0"/>
                <a:cs typeface="Arial" panose="020B0604020202020204" pitchFamily="34" charset="0"/>
              </a:rPr>
              <a:t>σύστημα μειώνει τα CO</a:t>
            </a:r>
            <a:r>
              <a:rPr lang="el-GR" sz="1800" b="1" dirty="0">
                <a:latin typeface="Arial" panose="020B0604020202020204" pitchFamily="34" charset="0"/>
                <a:cs typeface="Arial" panose="020B0604020202020204" pitchFamily="34" charset="0"/>
              </a:rPr>
              <a:t>2</a:t>
            </a:r>
            <a:r>
              <a:rPr lang="el-GR" sz="2300" b="1" dirty="0">
                <a:latin typeface="Arial" panose="020B0604020202020204" pitchFamily="34" charset="0"/>
                <a:cs typeface="Arial" panose="020B0604020202020204" pitchFamily="34" charset="0"/>
              </a:rPr>
              <a:t>, SOx και NOx </a:t>
            </a:r>
            <a:r>
              <a:rPr lang="el-GR" sz="2300" b="1" dirty="0" smtClean="0">
                <a:latin typeface="Arial" panose="020B0604020202020204" pitchFamily="34" charset="0"/>
                <a:cs typeface="Arial" panose="020B0604020202020204" pitchFamily="34" charset="0"/>
              </a:rPr>
              <a:t>με </a:t>
            </a:r>
            <a:r>
              <a:rPr lang="el-GR" sz="2300" b="1" dirty="0">
                <a:latin typeface="Arial" panose="020B0604020202020204" pitchFamily="34" charset="0"/>
                <a:cs typeface="Arial" panose="020B0604020202020204" pitchFamily="34" charset="0"/>
              </a:rPr>
              <a:t>έναν συμπαγή εξοπλισμό. </a:t>
            </a:r>
            <a:endParaRPr lang="el-GR" sz="23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Αυτή </a:t>
            </a:r>
            <a:r>
              <a:rPr lang="el-GR" sz="2300" b="1" dirty="0">
                <a:latin typeface="Arial" panose="020B0604020202020204" pitchFamily="34" charset="0"/>
                <a:cs typeface="Arial" panose="020B0604020202020204" pitchFamily="34" charset="0"/>
              </a:rPr>
              <a:t>η τεχνολογία μαζί με άλλες μεθόδους μείωσης των NOx που προαναφέρθηκαν μπορούν να χρησιμοποιηθούν για συμμόρφωση με τα πρότυπα Tier III. </a:t>
            </a:r>
            <a:endParaRPr lang="el-GR" sz="23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Το </a:t>
            </a:r>
            <a:r>
              <a:rPr lang="el-GR" sz="2300" b="1" dirty="0">
                <a:latin typeface="Arial" panose="020B0604020202020204" pitchFamily="34" charset="0"/>
                <a:cs typeface="Arial" panose="020B0604020202020204" pitchFamily="34" charset="0"/>
              </a:rPr>
              <a:t>CSNOx έχει το πλεονέκτημα ότι επιτυγχάνει υψηλή απόδοση με χαμηλή συντήρηση και κατανάλωση ενέργειας.</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39125826"/>
      </p:ext>
    </p:extLst>
  </p:cSld>
  <p:clrMapOvr>
    <a:masterClrMapping/>
  </p:clrMapOvr>
  <p:transition>
    <p:push/>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stretch>
            <a:fillRect/>
          </a:stretch>
        </p:blipFill>
        <p:spPr>
          <a:xfrm>
            <a:off x="611560" y="1268761"/>
            <a:ext cx="7776864" cy="5112568"/>
          </a:xfrm>
          <a:prstGeom prst="rect">
            <a:avLst/>
          </a:prstGeom>
        </p:spPr>
      </p:pic>
    </p:spTree>
    <p:extLst>
      <p:ext uri="{BB962C8B-B14F-4D97-AF65-F5344CB8AC3E}">
        <p14:creationId xmlns="" xmlns:p14="http://schemas.microsoft.com/office/powerpoint/2010/main" val="674649829"/>
      </p:ext>
    </p:extLst>
  </p:cSld>
  <p:clrMapOvr>
    <a:masterClrMapping/>
  </p:clrMapOvr>
  <p:transition>
    <p:push/>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7" y="980728"/>
            <a:ext cx="8496945" cy="5616624"/>
          </a:xfrm>
          <a:prstGeom prst="rect">
            <a:avLst/>
          </a:prstGeom>
        </p:spPr>
      </p:pic>
    </p:spTree>
    <p:extLst>
      <p:ext uri="{BB962C8B-B14F-4D97-AF65-F5344CB8AC3E}">
        <p14:creationId xmlns="" xmlns:p14="http://schemas.microsoft.com/office/powerpoint/2010/main" val="1358031128"/>
      </p:ext>
    </p:extLst>
  </p:cSld>
  <p:clrMapOvr>
    <a:masterClrMapping/>
  </p:clrMapOvr>
  <p:transition>
    <p:push/>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268760"/>
            <a:ext cx="8496944" cy="4032448"/>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3500" b="1" u="sng" dirty="0" smtClean="0">
                <a:solidFill>
                  <a:srgbClr val="FFFF00"/>
                </a:solidFill>
                <a:latin typeface="Arial" pitchFamily="34" charset="0"/>
                <a:cs typeface="Arial" pitchFamily="34" charset="0"/>
              </a:rPr>
              <a:t>Σχεδιαστικός </a:t>
            </a:r>
            <a:r>
              <a:rPr lang="el-GR" sz="3500" b="1" u="sng" dirty="0">
                <a:solidFill>
                  <a:srgbClr val="FFFF00"/>
                </a:solidFill>
                <a:latin typeface="Arial" pitchFamily="34" charset="0"/>
                <a:cs typeface="Arial" pitchFamily="34" charset="0"/>
              </a:rPr>
              <a:t>Δείκτης Ενεργειακής</a:t>
            </a:r>
          </a:p>
          <a:p>
            <a:r>
              <a:rPr lang="el-GR" sz="3500" b="1" u="sng" dirty="0">
                <a:solidFill>
                  <a:srgbClr val="FFFF00"/>
                </a:solidFill>
                <a:latin typeface="Arial" pitchFamily="34" charset="0"/>
                <a:cs typeface="Arial" pitchFamily="34" charset="0"/>
              </a:rPr>
              <a:t>Αποδοτικότητας </a:t>
            </a:r>
            <a:endParaRPr lang="en-US" sz="3500" b="1" u="sng" dirty="0" smtClean="0">
              <a:solidFill>
                <a:srgbClr val="FFFF00"/>
              </a:solidFill>
              <a:latin typeface="Arial" pitchFamily="34" charset="0"/>
              <a:cs typeface="Arial" pitchFamily="34" charset="0"/>
            </a:endParaRPr>
          </a:p>
          <a:p>
            <a:r>
              <a:rPr lang="el-GR" sz="3500" b="1" u="sng" dirty="0" smtClean="0">
                <a:solidFill>
                  <a:srgbClr val="FFFF00"/>
                </a:solidFill>
                <a:latin typeface="Arial" pitchFamily="34" charset="0"/>
                <a:cs typeface="Arial" pitchFamily="34" charset="0"/>
              </a:rPr>
              <a:t>Energy </a:t>
            </a:r>
            <a:r>
              <a:rPr lang="el-GR" sz="3500" b="1" u="sng" dirty="0">
                <a:solidFill>
                  <a:srgbClr val="FFFF00"/>
                </a:solidFill>
                <a:latin typeface="Arial" pitchFamily="34" charset="0"/>
                <a:cs typeface="Arial" pitchFamily="34" charset="0"/>
              </a:rPr>
              <a:t>Efficiency Design Index </a:t>
            </a:r>
            <a:r>
              <a:rPr lang="el-GR" sz="3500" b="1" u="sng" dirty="0" smtClean="0">
                <a:solidFill>
                  <a:srgbClr val="FFFF00"/>
                </a:solidFill>
                <a:latin typeface="Arial" pitchFamily="34" charset="0"/>
                <a:cs typeface="Arial" pitchFamily="34" charset="0"/>
              </a:rPr>
              <a:t>– EEDI</a:t>
            </a:r>
            <a:endParaRPr lang="en-US" sz="3500" b="1" u="sng" dirty="0" smtClean="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3429444031"/>
      </p:ext>
    </p:extLst>
  </p:cSld>
  <p:clrMapOvr>
    <a:masterClrMapping/>
  </p:clrMapOvr>
  <p:transition>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457200" y="1052736"/>
            <a:ext cx="8229600" cy="5544616"/>
          </a:xfrm>
        </p:spPr>
        <p:txBody>
          <a:bodyPr>
            <a:normAutofit/>
          </a:bodyPr>
          <a:lstStyle/>
          <a:p>
            <a:pPr>
              <a:lnSpc>
                <a:spcPct val="90000"/>
              </a:lnSpc>
              <a:buClr>
                <a:schemeClr val="hlink"/>
              </a:buClr>
              <a:buFont typeface="Wingdings" panose="05000000000000000000" pitchFamily="2" charset="2"/>
              <a:buChar char="Ø"/>
              <a:defRPr/>
            </a:pPr>
            <a:r>
              <a:rPr lang="el-GR" b="1" dirty="0" smtClean="0">
                <a:latin typeface="Arial" panose="020B0604020202020204" pitchFamily="34" charset="0"/>
                <a:cs typeface="Arial" panose="020B0604020202020204" pitchFamily="34" charset="0"/>
              </a:rPr>
              <a:t>Οι </a:t>
            </a:r>
            <a:r>
              <a:rPr lang="el-GR" b="1" dirty="0">
                <a:latin typeface="Arial" panose="020B0604020202020204" pitchFamily="34" charset="0"/>
                <a:cs typeface="Arial" panose="020B0604020202020204" pitchFamily="34" charset="0"/>
              </a:rPr>
              <a:t>επιφάνειες είναι </a:t>
            </a:r>
            <a:r>
              <a:rPr lang="el-GR" b="1" dirty="0" smtClean="0">
                <a:latin typeface="Arial" panose="020B0604020202020204" pitchFamily="34" charset="0"/>
                <a:cs typeface="Arial" panose="020B0604020202020204" pitchFamily="34" charset="0"/>
              </a:rPr>
              <a:t>σε </a:t>
            </a:r>
            <a:r>
              <a:rPr lang="el-GR" b="1" dirty="0">
                <a:latin typeface="Arial" panose="020B0604020202020204" pitchFamily="34" charset="0"/>
                <a:cs typeface="Arial" panose="020B0604020202020204" pitchFamily="34" charset="0"/>
              </a:rPr>
              <a:t>γωνία </a:t>
            </a:r>
            <a:r>
              <a:rPr lang="el-GR" b="1" dirty="0" smtClean="0">
                <a:latin typeface="Arial" panose="020B0604020202020204" pitchFamily="34" charset="0"/>
                <a:cs typeface="Arial" panose="020B0604020202020204" pitchFamily="34" charset="0"/>
              </a:rPr>
              <a:t>η μια προς την άλλη.</a:t>
            </a:r>
            <a:endParaRPr lang="el-GR" b="1" dirty="0">
              <a:latin typeface="Arial" panose="020B0604020202020204" pitchFamily="34" charset="0"/>
              <a:cs typeface="Arial" panose="020B0604020202020204" pitchFamily="34" charset="0"/>
            </a:endParaRPr>
          </a:p>
          <a:p>
            <a:pPr>
              <a:lnSpc>
                <a:spcPct val="90000"/>
              </a:lnSpc>
              <a:buClr>
                <a:schemeClr val="hlink"/>
              </a:buClr>
              <a:buFont typeface="Wingdings" panose="05000000000000000000" pitchFamily="2" charset="2"/>
              <a:buChar char="Ø"/>
              <a:defRPr/>
            </a:pPr>
            <a:r>
              <a:rPr lang="el-GR" b="1" dirty="0">
                <a:latin typeface="Arial" panose="020B0604020202020204" pitchFamily="34" charset="0"/>
                <a:cs typeface="Arial" panose="020B0604020202020204" pitchFamily="34" charset="0"/>
              </a:rPr>
              <a:t>Μία επιφάνεια είναι συνήθως </a:t>
            </a:r>
            <a:r>
              <a:rPr lang="el-GR" b="1" dirty="0" smtClean="0">
                <a:latin typeface="Arial" panose="020B0604020202020204" pitchFamily="34" charset="0"/>
                <a:cs typeface="Arial" panose="020B0604020202020204" pitchFamily="34" charset="0"/>
              </a:rPr>
              <a:t>ακίνητη </a:t>
            </a:r>
            <a:r>
              <a:rPr lang="el-GR" b="1" dirty="0">
                <a:latin typeface="Arial" panose="020B0604020202020204" pitchFamily="34" charset="0"/>
                <a:cs typeface="Arial" panose="020B0604020202020204" pitchFamily="34" charset="0"/>
              </a:rPr>
              <a:t>ενώ η</a:t>
            </a:r>
            <a:r>
              <a:rPr lang="el-GR" b="1" dirty="0" smtClean="0">
                <a:latin typeface="Arial" panose="020B0604020202020204" pitchFamily="34" charset="0"/>
                <a:cs typeface="Arial" panose="020B0604020202020204" pitchFamily="34" charset="0"/>
              </a:rPr>
              <a:t> άλλη είναι  κινητή.</a:t>
            </a:r>
            <a:endParaRPr lang="el-GR" b="1" dirty="0">
              <a:latin typeface="Arial" panose="020B0604020202020204" pitchFamily="34" charset="0"/>
              <a:cs typeface="Arial" panose="020B0604020202020204" pitchFamily="34" charset="0"/>
            </a:endParaRPr>
          </a:p>
          <a:p>
            <a:pPr>
              <a:lnSpc>
                <a:spcPct val="90000"/>
              </a:lnSpc>
              <a:buClr>
                <a:schemeClr val="hlink"/>
              </a:buClr>
              <a:buFont typeface="Wingdings" panose="05000000000000000000" pitchFamily="2" charset="2"/>
              <a:buChar char="Ø"/>
              <a:defRPr/>
            </a:pPr>
            <a:r>
              <a:rPr lang="el-GR" b="1" dirty="0">
                <a:latin typeface="Arial" panose="020B0604020202020204" pitchFamily="34" charset="0"/>
                <a:cs typeface="Arial" panose="020B0604020202020204" pitchFamily="34" charset="0"/>
              </a:rPr>
              <a:t>Υποβάλλεται υδροδυναμική λίπανση, ως εκ τούτου το σχηματισμό μίας </a:t>
            </a:r>
            <a:r>
              <a:rPr lang="el-GR" b="1" dirty="0" smtClean="0">
                <a:latin typeface="Arial" panose="020B0604020202020204" pitchFamily="34" charset="0"/>
                <a:cs typeface="Arial" panose="020B0604020202020204" pitchFamily="34" charset="0"/>
              </a:rPr>
              <a:t>λιπαντικής σφήνας υπό πίεση.</a:t>
            </a:r>
            <a:endParaRPr lang="el-GR" b="1" dirty="0">
              <a:latin typeface="Arial" panose="020B0604020202020204" pitchFamily="34" charset="0"/>
              <a:cs typeface="Arial" panose="020B0604020202020204" pitchFamily="34" charset="0"/>
            </a:endParaRPr>
          </a:p>
          <a:p>
            <a:pPr>
              <a:lnSpc>
                <a:spcPct val="90000"/>
              </a:lnSpc>
              <a:buClr>
                <a:schemeClr val="hlink"/>
              </a:buClr>
              <a:buFont typeface="Wingdings" panose="05000000000000000000" pitchFamily="2" charset="2"/>
              <a:buChar char="Ø"/>
              <a:defRPr/>
            </a:pPr>
            <a:r>
              <a:rPr lang="el-GR" b="1" dirty="0" smtClean="0">
                <a:latin typeface="Arial" panose="020B0604020202020204" pitchFamily="34" charset="0"/>
                <a:cs typeface="Arial" panose="020B0604020202020204" pitchFamily="34" charset="0"/>
              </a:rPr>
              <a:t>Το μέγεθος της </a:t>
            </a:r>
            <a:r>
              <a:rPr lang="el-GR" b="1" dirty="0">
                <a:latin typeface="Arial" panose="020B0604020202020204" pitchFamily="34" charset="0"/>
                <a:cs typeface="Arial" panose="020B0604020202020204" pitchFamily="34" charset="0"/>
              </a:rPr>
              <a:t>πίεσης </a:t>
            </a:r>
            <a:r>
              <a:rPr lang="el-GR" b="1" dirty="0" smtClean="0">
                <a:latin typeface="Arial" panose="020B0604020202020204" pitchFamily="34" charset="0"/>
                <a:cs typeface="Arial" panose="020B0604020202020204" pitchFamily="34" charset="0"/>
              </a:rPr>
              <a:t>εξαρτάται </a:t>
            </a:r>
            <a:r>
              <a:rPr lang="el-GR" b="1" dirty="0">
                <a:latin typeface="Arial" panose="020B0604020202020204" pitchFamily="34" charset="0"/>
                <a:cs typeface="Arial" panose="020B0604020202020204" pitchFamily="34" charset="0"/>
              </a:rPr>
              <a:t>από την ταχύτητα </a:t>
            </a:r>
            <a:r>
              <a:rPr lang="el-GR" b="1" dirty="0" smtClean="0">
                <a:latin typeface="Arial" panose="020B0604020202020204" pitchFamily="34" charset="0"/>
                <a:cs typeface="Arial" panose="020B0604020202020204" pitchFamily="34" charset="0"/>
              </a:rPr>
              <a:t>κινήσεως </a:t>
            </a:r>
            <a:r>
              <a:rPr lang="el-GR" b="1" dirty="0">
                <a:latin typeface="Arial" panose="020B0604020202020204" pitchFamily="34" charset="0"/>
                <a:cs typeface="Arial" panose="020B0604020202020204" pitchFamily="34" charset="0"/>
              </a:rPr>
              <a:t>και το </a:t>
            </a:r>
            <a:r>
              <a:rPr lang="el-GR" b="1" dirty="0" smtClean="0">
                <a:latin typeface="Arial" panose="020B0604020202020204" pitchFamily="34" charset="0"/>
                <a:cs typeface="Arial" panose="020B0604020202020204" pitchFamily="34" charset="0"/>
              </a:rPr>
              <a:t>ιξώδες.</a:t>
            </a:r>
            <a:endParaRPr lang="el-GR" b="1" dirty="0">
              <a:latin typeface="Arial" panose="020B0604020202020204" pitchFamily="34" charset="0"/>
              <a:cs typeface="Arial" panose="020B0604020202020204" pitchFamily="34" charset="0"/>
            </a:endParaRPr>
          </a:p>
          <a:p>
            <a:pPr>
              <a:lnSpc>
                <a:spcPct val="90000"/>
              </a:lnSpc>
              <a:buClr>
                <a:schemeClr val="hlink"/>
              </a:buClr>
              <a:buFont typeface="Wingdings" panose="05000000000000000000" pitchFamily="2" charset="2"/>
              <a:buChar char="Ø"/>
              <a:defRPr/>
            </a:pPr>
            <a:r>
              <a:rPr lang="el-GR" b="1" dirty="0">
                <a:latin typeface="Arial" panose="020B0604020202020204" pitchFamily="34" charset="0"/>
                <a:cs typeface="Arial" panose="020B0604020202020204" pitchFamily="34" charset="0"/>
              </a:rPr>
              <a:t>Η πίεση </a:t>
            </a:r>
            <a:r>
              <a:rPr lang="el-GR" b="1" dirty="0" smtClean="0">
                <a:latin typeface="Arial" panose="020B0604020202020204" pitchFamily="34" charset="0"/>
                <a:cs typeface="Arial" panose="020B0604020202020204" pitchFamily="34" charset="0"/>
              </a:rPr>
              <a:t>λαμβάνει τα </a:t>
            </a:r>
            <a:r>
              <a:rPr lang="el-GR" b="1" dirty="0">
                <a:latin typeface="Arial" panose="020B0604020202020204" pitchFamily="34" charset="0"/>
                <a:cs typeface="Arial" panose="020B0604020202020204" pitchFamily="34" charset="0"/>
              </a:rPr>
              <a:t>αξονικά </a:t>
            </a:r>
            <a:r>
              <a:rPr lang="el-GR" b="1" dirty="0" smtClean="0">
                <a:latin typeface="Arial" panose="020B0604020202020204" pitchFamily="34" charset="0"/>
                <a:cs typeface="Arial" panose="020B0604020202020204" pitchFamily="34" charset="0"/>
              </a:rPr>
              <a:t>φορτία.</a:t>
            </a:r>
            <a:endParaRPr lang="en-US"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977560219"/>
      </p:ext>
    </p:extLst>
  </p:cSld>
  <p:clrMapOvr>
    <a:masterClrMapping/>
  </p:clrMapOvr>
  <p:transition>
    <p:push/>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smtClean="0">
                <a:solidFill>
                  <a:srgbClr val="FFFF00"/>
                </a:solidFill>
                <a:latin typeface="Arial" pitchFamily="34" charset="0"/>
                <a:cs typeface="Arial" pitchFamily="34" charset="0"/>
              </a:rPr>
              <a:t>Σχεδιαστικός Δείκτης Ενεργειακής Αποδοτικότητας</a:t>
            </a:r>
          </a:p>
          <a:p>
            <a:r>
              <a:rPr lang="el-GR" sz="2000" b="1" u="sng" dirty="0" smtClean="0">
                <a:solidFill>
                  <a:srgbClr val="FFFF00"/>
                </a:solidFill>
                <a:latin typeface="Arial" pitchFamily="34" charset="0"/>
                <a:cs typeface="Arial" pitchFamily="34" charset="0"/>
              </a:rPr>
              <a:t>(</a:t>
            </a:r>
            <a:r>
              <a:rPr lang="el-GR" sz="2000" b="1" u="sng" dirty="0">
                <a:solidFill>
                  <a:srgbClr val="FFFF00"/>
                </a:solidFill>
                <a:latin typeface="Arial" pitchFamily="34" charset="0"/>
                <a:cs typeface="Arial" pitchFamily="34" charset="0"/>
              </a:rPr>
              <a:t>Energy Efficiency Design Index - EEDI)</a:t>
            </a:r>
          </a:p>
        </p:txBody>
      </p:sp>
      <p:sp>
        <p:nvSpPr>
          <p:cNvPr id="3" name="Rectangle 2"/>
          <p:cNvSpPr/>
          <p:nvPr/>
        </p:nvSpPr>
        <p:spPr>
          <a:xfrm>
            <a:off x="323528" y="1124744"/>
            <a:ext cx="8496944" cy="5447645"/>
          </a:xfrm>
          <a:prstGeom prst="rect">
            <a:avLst/>
          </a:prstGeom>
        </p:spPr>
        <p:txBody>
          <a:bodyPr wrap="square">
            <a:spAutoFit/>
          </a:bodyPr>
          <a:lstStyle/>
          <a:p>
            <a:r>
              <a:rPr lang="el-GR" sz="2900" b="1" dirty="0">
                <a:latin typeface="Arial" panose="020B0604020202020204" pitchFamily="34" charset="0"/>
                <a:cs typeface="Arial" panose="020B0604020202020204" pitchFamily="34" charset="0"/>
              </a:rPr>
              <a:t>Η ιδέα είναι ο EEDI για τα νεότευκτα πλοία να χρησιμεύσει ως ένα εργαλείο</a:t>
            </a:r>
          </a:p>
          <a:p>
            <a:r>
              <a:rPr lang="el-GR" sz="2900" b="1" dirty="0">
                <a:latin typeface="Arial" panose="020B0604020202020204" pitchFamily="34" charset="0"/>
                <a:cs typeface="Arial" panose="020B0604020202020204" pitchFamily="34" charset="0"/>
              </a:rPr>
              <a:t>"αποδοτικότητας καυσίμου" κατά το σχεδιαστικό στάδιο του πλοίου, </a:t>
            </a:r>
            <a:r>
              <a:rPr lang="el-GR" sz="2900" b="1" dirty="0" smtClean="0">
                <a:latin typeface="Arial" panose="020B0604020202020204" pitchFamily="34" charset="0"/>
                <a:cs typeface="Arial" panose="020B0604020202020204" pitchFamily="34" charset="0"/>
              </a:rPr>
              <a:t>καθιστώντας</a:t>
            </a:r>
            <a:r>
              <a:rPr lang="en-US" sz="2900" b="1" dirty="0" smtClean="0">
                <a:latin typeface="Arial" panose="020B0604020202020204" pitchFamily="34" charset="0"/>
                <a:cs typeface="Arial" panose="020B0604020202020204" pitchFamily="34" charset="0"/>
              </a:rPr>
              <a:t> </a:t>
            </a:r>
            <a:r>
              <a:rPr lang="el-GR" sz="2900" b="1" dirty="0" smtClean="0">
                <a:latin typeface="Arial" panose="020B0604020202020204" pitchFamily="34" charset="0"/>
                <a:cs typeface="Arial" panose="020B0604020202020204" pitchFamily="34" charset="0"/>
              </a:rPr>
              <a:t>δυνατή </a:t>
            </a:r>
            <a:r>
              <a:rPr lang="el-GR" sz="2900" b="1" dirty="0">
                <a:latin typeface="Arial" panose="020B0604020202020204" pitchFamily="34" charset="0"/>
                <a:cs typeface="Arial" panose="020B0604020202020204" pitchFamily="34" charset="0"/>
              </a:rPr>
              <a:t>τη μέτρηση της αποδοτικότητας του καυσίμου για διαφορετικά σχέδια </a:t>
            </a:r>
            <a:r>
              <a:rPr lang="el-GR" sz="2900" b="1" dirty="0" smtClean="0">
                <a:latin typeface="Arial" panose="020B0604020202020204" pitchFamily="34" charset="0"/>
                <a:cs typeface="Arial" panose="020B0604020202020204" pitchFamily="34" charset="0"/>
              </a:rPr>
              <a:t>πλοίων,</a:t>
            </a:r>
            <a:r>
              <a:rPr lang="en-US" sz="2900" b="1" dirty="0" smtClean="0">
                <a:latin typeface="Arial" panose="020B0604020202020204" pitchFamily="34" charset="0"/>
                <a:cs typeface="Arial" panose="020B0604020202020204" pitchFamily="34" charset="0"/>
              </a:rPr>
              <a:t> </a:t>
            </a:r>
            <a:r>
              <a:rPr lang="el-GR" sz="2900" b="1" dirty="0" smtClean="0">
                <a:latin typeface="Arial" panose="020B0604020202020204" pitchFamily="34" charset="0"/>
                <a:cs typeface="Arial" panose="020B0604020202020204" pitchFamily="34" charset="0"/>
              </a:rPr>
              <a:t>αλλά </a:t>
            </a:r>
            <a:r>
              <a:rPr lang="el-GR" sz="2900" b="1" dirty="0">
                <a:latin typeface="Arial" panose="020B0604020202020204" pitchFamily="34" charset="0"/>
                <a:cs typeface="Arial" panose="020B0604020202020204" pitchFamily="34" charset="0"/>
              </a:rPr>
              <a:t>και ενός συγκεκριμένου σχεδίου με την εναλλαγή διαφόρων παραμέτρων, </a:t>
            </a:r>
            <a:r>
              <a:rPr lang="el-GR" sz="2900" b="1" dirty="0" smtClean="0">
                <a:latin typeface="Arial" panose="020B0604020202020204" pitchFamily="34" charset="0"/>
                <a:cs typeface="Arial" panose="020B0604020202020204" pitchFamily="34" charset="0"/>
              </a:rPr>
              <a:t>όπως</a:t>
            </a:r>
            <a:r>
              <a:rPr lang="en-US" sz="2900" b="1" dirty="0" smtClean="0">
                <a:latin typeface="Arial" panose="020B0604020202020204" pitchFamily="34" charset="0"/>
                <a:cs typeface="Arial" panose="020B0604020202020204" pitchFamily="34" charset="0"/>
              </a:rPr>
              <a:t> </a:t>
            </a:r>
            <a:r>
              <a:rPr lang="el-GR" sz="2900" b="1" dirty="0" smtClean="0">
                <a:latin typeface="Arial" panose="020B0604020202020204" pitchFamily="34" charset="0"/>
                <a:cs typeface="Arial" panose="020B0604020202020204" pitchFamily="34" charset="0"/>
              </a:rPr>
              <a:t>η </a:t>
            </a:r>
            <a:r>
              <a:rPr lang="el-GR" sz="2900" b="1" dirty="0">
                <a:latin typeface="Arial" panose="020B0604020202020204" pitchFamily="34" charset="0"/>
                <a:cs typeface="Arial" panose="020B0604020202020204" pitchFamily="34" charset="0"/>
              </a:rPr>
              <a:t>σχεδιαστική ταχύτητα, η επιλογή σχεδίου προπέλας ή η χρήση </a:t>
            </a:r>
            <a:r>
              <a:rPr lang="el-GR" sz="2900" b="1" dirty="0" smtClean="0">
                <a:latin typeface="Arial" panose="020B0604020202020204" pitchFamily="34" charset="0"/>
                <a:cs typeface="Arial" panose="020B0604020202020204" pitchFamily="34" charset="0"/>
              </a:rPr>
              <a:t>συστημάτων</a:t>
            </a:r>
            <a:r>
              <a:rPr lang="en-US" sz="2900" b="1" dirty="0" smtClean="0">
                <a:latin typeface="Arial" panose="020B0604020202020204" pitchFamily="34" charset="0"/>
                <a:cs typeface="Arial" panose="020B0604020202020204" pitchFamily="34" charset="0"/>
              </a:rPr>
              <a:t> </a:t>
            </a:r>
            <a:r>
              <a:rPr lang="el-GR" sz="2900" b="1" dirty="0" smtClean="0">
                <a:latin typeface="Arial" panose="020B0604020202020204" pitchFamily="34" charset="0"/>
                <a:cs typeface="Arial" panose="020B0604020202020204" pitchFamily="34" charset="0"/>
              </a:rPr>
              <a:t>ανάκτησης </a:t>
            </a:r>
            <a:r>
              <a:rPr lang="el-GR" sz="2900" b="1" dirty="0">
                <a:latin typeface="Arial" panose="020B0604020202020204" pitchFamily="34" charset="0"/>
                <a:cs typeface="Arial" panose="020B0604020202020204" pitchFamily="34" charset="0"/>
              </a:rPr>
              <a:t>χαμένης θερμότητας </a:t>
            </a:r>
            <a:r>
              <a:rPr lang="el-GR" sz="2900" b="1" dirty="0" smtClean="0">
                <a:latin typeface="Arial" panose="020B0604020202020204" pitchFamily="34" charset="0"/>
                <a:cs typeface="Arial" panose="020B0604020202020204" pitchFamily="34" charset="0"/>
              </a:rPr>
              <a:t>(</a:t>
            </a:r>
            <a:r>
              <a:rPr lang="el-GR" sz="2900" b="1" dirty="0" smtClean="0">
                <a:solidFill>
                  <a:srgbClr val="FF0000"/>
                </a:solidFill>
                <a:latin typeface="Arial" panose="020B0604020202020204" pitchFamily="34" charset="0"/>
                <a:cs typeface="Arial" panose="020B0604020202020204" pitchFamily="34" charset="0"/>
              </a:rPr>
              <a:t>Waste Heat Recovery Systems</a:t>
            </a:r>
            <a:r>
              <a:rPr lang="el-GR" sz="2900" b="1" dirty="0" smtClean="0">
                <a:latin typeface="Arial" panose="020B0604020202020204" pitchFamily="34" charset="0"/>
                <a:cs typeface="Arial" panose="020B0604020202020204" pitchFamily="34" charset="0"/>
              </a:rPr>
              <a:t>).</a:t>
            </a:r>
            <a:endParaRPr lang="el-GR" sz="29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13403938"/>
      </p:ext>
    </p:extLst>
  </p:cSld>
  <p:clrMapOvr>
    <a:masterClrMapping/>
  </p:clrMapOvr>
  <p:transition>
    <p:push/>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smtClean="0">
                <a:solidFill>
                  <a:schemeClr val="bg1"/>
                </a:solidFill>
                <a:latin typeface="Arial" pitchFamily="34" charset="0"/>
                <a:cs typeface="Arial" pitchFamily="34" charset="0"/>
              </a:rPr>
              <a:t>Σχεδιαστικός Δείκτης Ενεργειακής Αποδοτικότητας </a:t>
            </a:r>
          </a:p>
          <a:p>
            <a:r>
              <a:rPr lang="el-GR" sz="2000" b="1" u="sng" dirty="0" smtClean="0">
                <a:solidFill>
                  <a:schemeClr val="bg1"/>
                </a:solidFill>
                <a:latin typeface="Arial" pitchFamily="34" charset="0"/>
                <a:cs typeface="Arial" pitchFamily="34" charset="0"/>
              </a:rPr>
              <a:t>(Energy </a:t>
            </a:r>
            <a:r>
              <a:rPr lang="el-GR" sz="2000" b="1" u="sng" dirty="0" err="1" smtClean="0">
                <a:solidFill>
                  <a:schemeClr val="bg1"/>
                </a:solidFill>
                <a:latin typeface="Arial" pitchFamily="34" charset="0"/>
                <a:cs typeface="Arial" pitchFamily="34" charset="0"/>
              </a:rPr>
              <a:t>Efficiency</a:t>
            </a:r>
            <a:r>
              <a:rPr lang="el-GR" sz="2000" b="1" u="sng" dirty="0" smtClean="0">
                <a:solidFill>
                  <a:schemeClr val="bg1"/>
                </a:solidFill>
                <a:latin typeface="Arial" pitchFamily="34" charset="0"/>
                <a:cs typeface="Arial" pitchFamily="34" charset="0"/>
              </a:rPr>
              <a:t> </a:t>
            </a:r>
            <a:r>
              <a:rPr lang="el-GR" sz="2000" b="1" u="sng" dirty="0" err="1" smtClean="0">
                <a:solidFill>
                  <a:schemeClr val="bg1"/>
                </a:solidFill>
                <a:latin typeface="Arial" pitchFamily="34" charset="0"/>
                <a:cs typeface="Arial" pitchFamily="34" charset="0"/>
              </a:rPr>
              <a:t>Design</a:t>
            </a:r>
            <a:r>
              <a:rPr lang="el-GR" sz="2000" b="1" u="sng" dirty="0" smtClean="0">
                <a:solidFill>
                  <a:schemeClr val="bg1"/>
                </a:solidFill>
                <a:latin typeface="Arial" pitchFamily="34" charset="0"/>
                <a:cs typeface="Arial" pitchFamily="34" charset="0"/>
              </a:rPr>
              <a:t> Index - EEDI)</a:t>
            </a:r>
            <a:endParaRPr lang="el-GR"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016758"/>
          </a:xfrm>
          <a:prstGeom prst="rect">
            <a:avLst/>
          </a:prstGeom>
        </p:spPr>
        <p:txBody>
          <a:bodyPr wrap="square">
            <a:spAutoFit/>
          </a:bodyPr>
          <a:lstStyle/>
          <a:p>
            <a:r>
              <a:rPr lang="el-GR" sz="3200" b="1" dirty="0" smtClean="0">
                <a:latin typeface="Arial" panose="020B0604020202020204" pitchFamily="34" charset="0"/>
                <a:cs typeface="Arial" panose="020B0604020202020204" pitchFamily="34" charset="0"/>
              </a:rPr>
              <a:t>Είναι </a:t>
            </a:r>
            <a:r>
              <a:rPr lang="el-GR" sz="3200" b="1" dirty="0">
                <a:latin typeface="Arial" panose="020B0604020202020204" pitchFamily="34" charset="0"/>
                <a:cs typeface="Arial" panose="020B0604020202020204" pitchFamily="34" charset="0"/>
              </a:rPr>
              <a:t>προφανές ότι οι περισσότερες τροποποιήσεις του σχεδίου ενός πλοίου, </a:t>
            </a:r>
            <a:r>
              <a:rPr lang="el-GR" sz="3200" b="1" dirty="0" smtClean="0">
                <a:latin typeface="Arial" panose="020B0604020202020204" pitchFamily="34" charset="0"/>
                <a:cs typeface="Arial" panose="020B0604020202020204" pitchFamily="34" charset="0"/>
              </a:rPr>
              <a:t>στις</a:t>
            </a:r>
            <a:r>
              <a:rPr lang="en-US" sz="3200" b="1" dirty="0" smtClean="0">
                <a:latin typeface="Arial" panose="020B0604020202020204" pitchFamily="34" charset="0"/>
                <a:cs typeface="Arial" panose="020B0604020202020204" pitchFamily="34" charset="0"/>
              </a:rPr>
              <a:t> </a:t>
            </a:r>
            <a:r>
              <a:rPr lang="el-GR" sz="3200" b="1" dirty="0" smtClean="0">
                <a:latin typeface="Arial" panose="020B0604020202020204" pitchFamily="34" charset="0"/>
                <a:cs typeface="Arial" panose="020B0604020202020204" pitchFamily="34" charset="0"/>
              </a:rPr>
              <a:t>οποίες </a:t>
            </a:r>
            <a:r>
              <a:rPr lang="el-GR" sz="3200" b="1" dirty="0">
                <a:latin typeface="Arial" panose="020B0604020202020204" pitchFamily="34" charset="0"/>
                <a:cs typeface="Arial" panose="020B0604020202020204" pitchFamily="34" charset="0"/>
              </a:rPr>
              <a:t>βασίζεται η βελτίωση του EEDI του, μπορούν να εφαρμοστούν πρωτίστως </a:t>
            </a:r>
            <a:r>
              <a:rPr lang="el-GR" sz="3200" b="1" dirty="0" smtClean="0">
                <a:latin typeface="Arial" panose="020B0604020202020204" pitchFamily="34" charset="0"/>
                <a:cs typeface="Arial" panose="020B0604020202020204" pitchFamily="34" charset="0"/>
              </a:rPr>
              <a:t>στα</a:t>
            </a:r>
            <a:r>
              <a:rPr lang="en-US" sz="3200" b="1" dirty="0" smtClean="0">
                <a:latin typeface="Arial" panose="020B0604020202020204" pitchFamily="34" charset="0"/>
                <a:cs typeface="Arial" panose="020B0604020202020204" pitchFamily="34" charset="0"/>
              </a:rPr>
              <a:t> </a:t>
            </a:r>
            <a:r>
              <a:rPr lang="el-GR" sz="3200" b="1" dirty="0" smtClean="0">
                <a:latin typeface="Arial" panose="020B0604020202020204" pitchFamily="34" charset="0"/>
                <a:cs typeface="Arial" panose="020B0604020202020204" pitchFamily="34" charset="0"/>
              </a:rPr>
              <a:t>νεότευκτα </a:t>
            </a:r>
            <a:r>
              <a:rPr lang="el-GR" sz="3200" b="1" dirty="0">
                <a:latin typeface="Arial" panose="020B0604020202020204" pitchFamily="34" charset="0"/>
                <a:cs typeface="Arial" panose="020B0604020202020204" pitchFamily="34" charset="0"/>
              </a:rPr>
              <a:t>πλοία, πράγμα που σημαίνει ότι οι μειώσεις στις εκπομπές αερίων </a:t>
            </a:r>
            <a:r>
              <a:rPr lang="el-GR" sz="3200" b="1" dirty="0" smtClean="0">
                <a:latin typeface="Arial" panose="020B0604020202020204" pitchFamily="34" charset="0"/>
                <a:cs typeface="Arial" panose="020B0604020202020204" pitchFamily="34" charset="0"/>
              </a:rPr>
              <a:t>του</a:t>
            </a:r>
            <a:r>
              <a:rPr lang="en-US" sz="3200" b="1" dirty="0" smtClean="0">
                <a:latin typeface="Arial" panose="020B0604020202020204" pitchFamily="34" charset="0"/>
                <a:cs typeface="Arial" panose="020B0604020202020204" pitchFamily="34" charset="0"/>
              </a:rPr>
              <a:t> </a:t>
            </a:r>
            <a:r>
              <a:rPr lang="el-GR" sz="3200" b="1" dirty="0" smtClean="0">
                <a:latin typeface="Arial" panose="020B0604020202020204" pitchFamily="34" charset="0"/>
                <a:cs typeface="Arial" panose="020B0604020202020204" pitchFamily="34" charset="0"/>
              </a:rPr>
              <a:t>θερμοκηπίου </a:t>
            </a:r>
            <a:r>
              <a:rPr lang="el-GR" sz="3200" b="1" dirty="0">
                <a:latin typeface="Arial" panose="020B0604020202020204" pitchFamily="34" charset="0"/>
                <a:cs typeface="Arial" panose="020B0604020202020204" pitchFamily="34" charset="0"/>
              </a:rPr>
              <a:t>από σχεδιαστικές βελτιώσεις στα πλοία θα είναι αργές λόγω της </a:t>
            </a:r>
            <a:r>
              <a:rPr lang="el-GR" sz="3200" b="1" dirty="0" smtClean="0">
                <a:latin typeface="Arial" panose="020B0604020202020204" pitchFamily="34" charset="0"/>
                <a:cs typeface="Arial" panose="020B0604020202020204" pitchFamily="34" charset="0"/>
              </a:rPr>
              <a:t>μεγάλης</a:t>
            </a:r>
            <a:r>
              <a:rPr lang="en-US" sz="3200" b="1" dirty="0" smtClean="0">
                <a:latin typeface="Arial" panose="020B0604020202020204" pitchFamily="34" charset="0"/>
                <a:cs typeface="Arial" panose="020B0604020202020204" pitchFamily="34" charset="0"/>
              </a:rPr>
              <a:t> </a:t>
            </a:r>
            <a:r>
              <a:rPr lang="el-GR" sz="3200" b="1" dirty="0" smtClean="0">
                <a:latin typeface="Arial" panose="020B0604020202020204" pitchFamily="34" charset="0"/>
                <a:cs typeface="Arial" panose="020B0604020202020204" pitchFamily="34" charset="0"/>
              </a:rPr>
              <a:t>ωφέλιμης </a:t>
            </a:r>
            <a:r>
              <a:rPr lang="el-GR" sz="3200" b="1" dirty="0">
                <a:latin typeface="Arial" panose="020B0604020202020204" pitchFamily="34" charset="0"/>
                <a:cs typeface="Arial" panose="020B0604020202020204" pitchFamily="34" charset="0"/>
              </a:rPr>
              <a:t>ζωής των πλοίων (15-20 χρόνια). </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961667885"/>
      </p:ext>
    </p:extLst>
  </p:cSld>
  <p:clrMapOvr>
    <a:masterClrMapping/>
  </p:clrMapOvr>
  <p:transition>
    <p:push/>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smtClean="0">
                <a:solidFill>
                  <a:schemeClr val="bg1"/>
                </a:solidFill>
                <a:latin typeface="Arial" pitchFamily="34" charset="0"/>
                <a:cs typeface="Arial" pitchFamily="34" charset="0"/>
              </a:rPr>
              <a:t>Σχεδιαστικός Δείκτης Ενεργειακής Αποδοτικότητας </a:t>
            </a:r>
          </a:p>
          <a:p>
            <a:r>
              <a:rPr lang="el-GR" sz="2000" b="1" u="sng" dirty="0" smtClean="0">
                <a:solidFill>
                  <a:schemeClr val="bg1"/>
                </a:solidFill>
                <a:latin typeface="Arial" pitchFamily="34" charset="0"/>
                <a:cs typeface="Arial" pitchFamily="34" charset="0"/>
              </a:rPr>
              <a:t>(Energy </a:t>
            </a:r>
            <a:r>
              <a:rPr lang="el-GR" sz="2000" b="1" u="sng" dirty="0" err="1" smtClean="0">
                <a:solidFill>
                  <a:schemeClr val="bg1"/>
                </a:solidFill>
                <a:latin typeface="Arial" pitchFamily="34" charset="0"/>
                <a:cs typeface="Arial" pitchFamily="34" charset="0"/>
              </a:rPr>
              <a:t>Efficiency</a:t>
            </a:r>
            <a:r>
              <a:rPr lang="el-GR" sz="2000" b="1" u="sng" dirty="0" smtClean="0">
                <a:solidFill>
                  <a:schemeClr val="bg1"/>
                </a:solidFill>
                <a:latin typeface="Arial" pitchFamily="34" charset="0"/>
                <a:cs typeface="Arial" pitchFamily="34" charset="0"/>
              </a:rPr>
              <a:t> </a:t>
            </a:r>
            <a:r>
              <a:rPr lang="el-GR" sz="2000" b="1" u="sng" dirty="0" err="1" smtClean="0">
                <a:solidFill>
                  <a:schemeClr val="bg1"/>
                </a:solidFill>
                <a:latin typeface="Arial" pitchFamily="34" charset="0"/>
                <a:cs typeface="Arial" pitchFamily="34" charset="0"/>
              </a:rPr>
              <a:t>Design</a:t>
            </a:r>
            <a:r>
              <a:rPr lang="el-GR" sz="2000" b="1" u="sng" dirty="0" smtClean="0">
                <a:solidFill>
                  <a:schemeClr val="bg1"/>
                </a:solidFill>
                <a:latin typeface="Arial" pitchFamily="34" charset="0"/>
                <a:cs typeface="Arial" pitchFamily="34" charset="0"/>
              </a:rPr>
              <a:t> Index - EEDI)</a:t>
            </a:r>
            <a:endParaRPr lang="el-GR"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078313"/>
          </a:xfrm>
          <a:prstGeom prst="rect">
            <a:avLst/>
          </a:prstGeom>
        </p:spPr>
        <p:txBody>
          <a:bodyPr wrap="square">
            <a:spAutoFit/>
          </a:bodyPr>
          <a:lstStyle/>
          <a:p>
            <a:r>
              <a:rPr lang="el-GR" sz="3600" b="1" dirty="0" smtClean="0">
                <a:latin typeface="Arial" panose="020B0604020202020204" pitchFamily="34" charset="0"/>
                <a:cs typeface="Arial" panose="020B0604020202020204" pitchFamily="34" charset="0"/>
              </a:rPr>
              <a:t>Επιπλέον</a:t>
            </a:r>
            <a:r>
              <a:rPr lang="el-GR" sz="3600" b="1" dirty="0">
                <a:latin typeface="Arial" panose="020B0604020202020204" pitchFamily="34" charset="0"/>
                <a:cs typeface="Arial" panose="020B0604020202020204" pitchFamily="34" charset="0"/>
              </a:rPr>
              <a:t>, οι βάσεις (δείκτες) </a:t>
            </a:r>
            <a:r>
              <a:rPr lang="el-GR" sz="3600" b="1" dirty="0">
                <a:solidFill>
                  <a:srgbClr val="FF0000"/>
                </a:solidFill>
                <a:latin typeface="Arial" panose="020B0604020202020204" pitchFamily="34" charset="0"/>
                <a:cs typeface="Arial" panose="020B0604020202020204" pitchFamily="34" charset="0"/>
              </a:rPr>
              <a:t>CO</a:t>
            </a:r>
            <a:r>
              <a:rPr lang="el-GR" sz="2800" b="1" dirty="0">
                <a:solidFill>
                  <a:srgbClr val="FF0000"/>
                </a:solidFill>
                <a:latin typeface="Arial" panose="020B0604020202020204" pitchFamily="34" charset="0"/>
                <a:cs typeface="Arial" panose="020B0604020202020204" pitchFamily="34" charset="0"/>
              </a:rPr>
              <a:t>2</a:t>
            </a:r>
            <a:r>
              <a:rPr lang="el-GR" sz="2800" b="1" dirty="0">
                <a:latin typeface="Arial" panose="020B0604020202020204" pitchFamily="34" charset="0"/>
                <a:cs typeface="Arial" panose="020B0604020202020204" pitchFamily="34" charset="0"/>
              </a:rPr>
              <a:t> </a:t>
            </a:r>
            <a:r>
              <a:rPr lang="el-GR" sz="3600" b="1" dirty="0" smtClean="0">
                <a:latin typeface="Arial" panose="020B0604020202020204" pitchFamily="34" charset="0"/>
                <a:cs typeface="Arial" panose="020B0604020202020204" pitchFamily="34" charset="0"/>
              </a:rPr>
              <a:t>του</a:t>
            </a:r>
            <a:r>
              <a:rPr lang="en-US" sz="3600" b="1" dirty="0" smtClean="0">
                <a:latin typeface="Arial" panose="020B0604020202020204" pitchFamily="34" charset="0"/>
                <a:cs typeface="Arial" panose="020B0604020202020204" pitchFamily="34" charset="0"/>
              </a:rPr>
              <a:t> </a:t>
            </a:r>
            <a:r>
              <a:rPr lang="el-GR" sz="3600" b="1" dirty="0" smtClean="0">
                <a:latin typeface="Arial" panose="020B0604020202020204" pitchFamily="34" charset="0"/>
                <a:cs typeface="Arial" panose="020B0604020202020204" pitchFamily="34" charset="0"/>
              </a:rPr>
              <a:t>EEDI </a:t>
            </a:r>
            <a:r>
              <a:rPr lang="el-GR" sz="3600" b="1" dirty="0">
                <a:latin typeface="Arial" panose="020B0604020202020204" pitchFamily="34" charset="0"/>
                <a:cs typeface="Arial" panose="020B0604020202020204" pitchFamily="34" charset="0"/>
              </a:rPr>
              <a:t>των πλοίων μπορούν αρχικά να προσδιοριστούν, με βάση τις </a:t>
            </a:r>
            <a:r>
              <a:rPr lang="el-GR" sz="3600" b="1" dirty="0" smtClean="0">
                <a:latin typeface="Arial" panose="020B0604020202020204" pitchFamily="34" charset="0"/>
                <a:cs typeface="Arial" panose="020B0604020202020204" pitchFamily="34" charset="0"/>
              </a:rPr>
              <a:t>ειδικές</a:t>
            </a:r>
            <a:r>
              <a:rPr lang="en-US" sz="3600" b="1" dirty="0" smtClean="0">
                <a:latin typeface="Arial" panose="020B0604020202020204" pitchFamily="34" charset="0"/>
                <a:cs typeface="Arial" panose="020B0604020202020204" pitchFamily="34" charset="0"/>
              </a:rPr>
              <a:t> </a:t>
            </a:r>
            <a:r>
              <a:rPr lang="el-GR" sz="3600" b="1" dirty="0" smtClean="0">
                <a:latin typeface="Arial" panose="020B0604020202020204" pitchFamily="34" charset="0"/>
                <a:cs typeface="Arial" panose="020B0604020202020204" pitchFamily="34" charset="0"/>
              </a:rPr>
              <a:t>παραμέτρους </a:t>
            </a:r>
            <a:r>
              <a:rPr lang="el-GR" sz="3600" b="1" dirty="0">
                <a:latin typeface="Arial" panose="020B0604020202020204" pitchFamily="34" charset="0"/>
                <a:cs typeface="Arial" panose="020B0604020202020204" pitchFamily="34" charset="0"/>
              </a:rPr>
              <a:t>κάθε τύπου πλοίου, για επτά </a:t>
            </a:r>
            <a:r>
              <a:rPr lang="el-GR" sz="3600" b="1" dirty="0" smtClean="0">
                <a:latin typeface="Arial" panose="020B0604020202020204" pitchFamily="34" charset="0"/>
                <a:cs typeface="Arial" panose="020B0604020202020204" pitchFamily="34" charset="0"/>
              </a:rPr>
              <a:t>διαφορετικών τύπων </a:t>
            </a:r>
            <a:r>
              <a:rPr lang="el-GR" sz="3600" b="1" dirty="0">
                <a:latin typeface="Arial" panose="020B0604020202020204" pitchFamily="34" charset="0"/>
                <a:cs typeface="Arial" panose="020B0604020202020204" pitchFamily="34" charset="0"/>
              </a:rPr>
              <a:t>πλοίων και </a:t>
            </a:r>
            <a:r>
              <a:rPr lang="el-GR" sz="3600" b="1" dirty="0" smtClean="0">
                <a:latin typeface="Arial" panose="020B0604020202020204" pitchFamily="34" charset="0"/>
                <a:cs typeface="Arial" panose="020B0604020202020204" pitchFamily="34" charset="0"/>
              </a:rPr>
              <a:t>αργότερα</a:t>
            </a:r>
            <a:r>
              <a:rPr lang="en-US" sz="3600" b="1" dirty="0" smtClean="0">
                <a:latin typeface="Arial" panose="020B0604020202020204" pitchFamily="34" charset="0"/>
                <a:cs typeface="Arial" panose="020B0604020202020204" pitchFamily="34" charset="0"/>
              </a:rPr>
              <a:t> </a:t>
            </a:r>
            <a:r>
              <a:rPr lang="el-GR" sz="3600" b="1" dirty="0" smtClean="0">
                <a:latin typeface="Arial" panose="020B0604020202020204" pitchFamily="34" charset="0"/>
                <a:cs typeface="Arial" panose="020B0604020202020204" pitchFamily="34" charset="0"/>
              </a:rPr>
              <a:t>να </a:t>
            </a:r>
            <a:r>
              <a:rPr lang="el-GR" sz="3600" b="1" dirty="0">
                <a:latin typeface="Arial" panose="020B0604020202020204" pitchFamily="34" charset="0"/>
                <a:cs typeface="Arial" panose="020B0604020202020204" pitchFamily="34" charset="0"/>
              </a:rPr>
              <a:t>επεκταθούν στους υπόλοιπους, καλύπτοντας με τον τρόπο αυτό το 81% </a:t>
            </a:r>
            <a:r>
              <a:rPr lang="el-GR" sz="3600" b="1" dirty="0" smtClean="0">
                <a:latin typeface="Arial" panose="020B0604020202020204" pitchFamily="34" charset="0"/>
                <a:cs typeface="Arial" panose="020B0604020202020204" pitchFamily="34" charset="0"/>
              </a:rPr>
              <a:t>των</a:t>
            </a:r>
            <a:r>
              <a:rPr lang="en-US" sz="3600" b="1" dirty="0" smtClean="0">
                <a:latin typeface="Arial" panose="020B0604020202020204" pitchFamily="34" charset="0"/>
                <a:cs typeface="Arial" panose="020B0604020202020204" pitchFamily="34" charset="0"/>
              </a:rPr>
              <a:t> </a:t>
            </a:r>
            <a:r>
              <a:rPr lang="el-GR" sz="3600" b="1" dirty="0" smtClean="0">
                <a:latin typeface="Arial" panose="020B0604020202020204" pitchFamily="34" charset="0"/>
                <a:cs typeface="Arial" panose="020B0604020202020204" pitchFamily="34" charset="0"/>
              </a:rPr>
              <a:t>συνολικών </a:t>
            </a:r>
            <a:r>
              <a:rPr lang="el-GR" sz="3600" b="1" dirty="0">
                <a:latin typeface="Arial" panose="020B0604020202020204" pitchFamily="34" charset="0"/>
                <a:cs typeface="Arial" panose="020B0604020202020204" pitchFamily="34" charset="0"/>
              </a:rPr>
              <a:t>εκπομπών του ναυτιλιακού </a:t>
            </a:r>
            <a:r>
              <a:rPr lang="el-GR" sz="3600" b="1" dirty="0" smtClean="0">
                <a:latin typeface="Arial" panose="020B0604020202020204" pitchFamily="34" charset="0"/>
                <a:cs typeface="Arial" panose="020B0604020202020204" pitchFamily="34" charset="0"/>
              </a:rPr>
              <a:t>τομέα.</a:t>
            </a:r>
            <a:endParaRPr lang="el-GR" sz="36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489977945"/>
      </p:ext>
    </p:extLst>
  </p:cSld>
  <p:clrMapOvr>
    <a:masterClrMapping/>
  </p:clrMapOvr>
  <p:transition>
    <p:push/>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smtClean="0">
                <a:solidFill>
                  <a:schemeClr val="bg1"/>
                </a:solidFill>
                <a:latin typeface="Arial" pitchFamily="34" charset="0"/>
                <a:cs typeface="Arial" pitchFamily="34" charset="0"/>
              </a:rPr>
              <a:t>Σχεδιαστικός Δείκτης Ενεργειακής Αποδοτικότητας </a:t>
            </a:r>
          </a:p>
          <a:p>
            <a:r>
              <a:rPr lang="el-GR" sz="2000" b="1" u="sng" dirty="0" smtClean="0">
                <a:solidFill>
                  <a:schemeClr val="bg1"/>
                </a:solidFill>
                <a:latin typeface="Arial" pitchFamily="34" charset="0"/>
                <a:cs typeface="Arial" pitchFamily="34" charset="0"/>
              </a:rPr>
              <a:t>(Energy </a:t>
            </a:r>
            <a:r>
              <a:rPr lang="el-GR" sz="2000" b="1" u="sng" dirty="0" err="1" smtClean="0">
                <a:solidFill>
                  <a:schemeClr val="bg1"/>
                </a:solidFill>
                <a:latin typeface="Arial" pitchFamily="34" charset="0"/>
                <a:cs typeface="Arial" pitchFamily="34" charset="0"/>
              </a:rPr>
              <a:t>Efficiency</a:t>
            </a:r>
            <a:r>
              <a:rPr lang="el-GR" sz="2000" b="1" u="sng" dirty="0" smtClean="0">
                <a:solidFill>
                  <a:schemeClr val="bg1"/>
                </a:solidFill>
                <a:latin typeface="Arial" pitchFamily="34" charset="0"/>
                <a:cs typeface="Arial" pitchFamily="34" charset="0"/>
              </a:rPr>
              <a:t> </a:t>
            </a:r>
            <a:r>
              <a:rPr lang="el-GR" sz="2000" b="1" u="sng" dirty="0" err="1" smtClean="0">
                <a:solidFill>
                  <a:schemeClr val="bg1"/>
                </a:solidFill>
                <a:latin typeface="Arial" pitchFamily="34" charset="0"/>
                <a:cs typeface="Arial" pitchFamily="34" charset="0"/>
              </a:rPr>
              <a:t>Design</a:t>
            </a:r>
            <a:r>
              <a:rPr lang="el-GR" sz="2000" b="1" u="sng" dirty="0" smtClean="0">
                <a:solidFill>
                  <a:schemeClr val="bg1"/>
                </a:solidFill>
                <a:latin typeface="Arial" pitchFamily="34" charset="0"/>
                <a:cs typeface="Arial" pitchFamily="34" charset="0"/>
              </a:rPr>
              <a:t> Index - EEDI)</a:t>
            </a:r>
            <a:endParaRPr lang="el-GR"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170646"/>
          </a:xfrm>
          <a:prstGeom prst="rect">
            <a:avLst/>
          </a:prstGeom>
        </p:spPr>
        <p:txBody>
          <a:bodyPr wrap="square">
            <a:spAutoFit/>
          </a:bodyPr>
          <a:lstStyle/>
          <a:p>
            <a:r>
              <a:rPr lang="el-GR" sz="3300" b="1" dirty="0" smtClean="0">
                <a:latin typeface="Arial" panose="020B0604020202020204" pitchFamily="34" charset="0"/>
                <a:cs typeface="Arial" panose="020B0604020202020204" pitchFamily="34" charset="0"/>
              </a:rPr>
              <a:t>Ένας </a:t>
            </a:r>
            <a:r>
              <a:rPr lang="el-GR" sz="3300" b="1" dirty="0">
                <a:latin typeface="Arial" panose="020B0604020202020204" pitchFamily="34" charset="0"/>
                <a:cs typeface="Arial" panose="020B0604020202020204" pitchFamily="34" charset="0"/>
              </a:rPr>
              <a:t>υποχρεωτικός EEDI για νέα πλοία είναι μια ενεργειακά αποδοτική λύση </a:t>
            </a:r>
            <a:r>
              <a:rPr lang="el-GR" sz="3300" b="1" dirty="0" smtClean="0">
                <a:latin typeface="Arial" panose="020B0604020202020204" pitchFamily="34" charset="0"/>
                <a:cs typeface="Arial" panose="020B0604020202020204" pitchFamily="34" charset="0"/>
              </a:rPr>
              <a:t>που</a:t>
            </a:r>
            <a:r>
              <a:rPr lang="en-US" sz="3300" b="1" dirty="0" smtClean="0">
                <a:latin typeface="Arial" panose="020B0604020202020204" pitchFamily="34" charset="0"/>
                <a:cs typeface="Arial" panose="020B0604020202020204" pitchFamily="34" charset="0"/>
              </a:rPr>
              <a:t> </a:t>
            </a:r>
            <a:r>
              <a:rPr lang="el-GR" sz="3300" b="1" dirty="0" smtClean="0">
                <a:latin typeface="Arial" panose="020B0604020202020204" pitchFamily="34" charset="0"/>
                <a:cs typeface="Arial" panose="020B0604020202020204" pitchFamily="34" charset="0"/>
              </a:rPr>
              <a:t>μπορεί </a:t>
            </a:r>
            <a:r>
              <a:rPr lang="el-GR" sz="3300" b="1" dirty="0">
                <a:latin typeface="Arial" panose="020B0604020202020204" pitchFamily="34" charset="0"/>
                <a:cs typeface="Arial" panose="020B0604020202020204" pitchFamily="34" charset="0"/>
              </a:rPr>
              <a:t>να παρέχει ισχυρό κίνητρο για τη μείωση των εκπομπών από τα </a:t>
            </a:r>
            <a:r>
              <a:rPr lang="el-GR" sz="3300" b="1" dirty="0" smtClean="0">
                <a:latin typeface="Arial" panose="020B0604020202020204" pitchFamily="34" charset="0"/>
                <a:cs typeface="Arial" panose="020B0604020202020204" pitchFamily="34" charset="0"/>
              </a:rPr>
              <a:t>νεότευκτα</a:t>
            </a:r>
            <a:r>
              <a:rPr lang="en-US" sz="3300" b="1" dirty="0" smtClean="0">
                <a:latin typeface="Arial" panose="020B0604020202020204" pitchFamily="34" charset="0"/>
                <a:cs typeface="Arial" panose="020B0604020202020204" pitchFamily="34" charset="0"/>
              </a:rPr>
              <a:t> </a:t>
            </a:r>
            <a:r>
              <a:rPr lang="el-GR" sz="3300" b="1" dirty="0" smtClean="0">
                <a:latin typeface="Arial" panose="020B0604020202020204" pitchFamily="34" charset="0"/>
                <a:cs typeface="Arial" panose="020B0604020202020204" pitchFamily="34" charset="0"/>
              </a:rPr>
              <a:t>πλοία</a:t>
            </a:r>
            <a:r>
              <a:rPr lang="el-GR" sz="3300" b="1" dirty="0">
                <a:latin typeface="Arial" panose="020B0604020202020204" pitchFamily="34" charset="0"/>
                <a:cs typeface="Arial" panose="020B0604020202020204" pitchFamily="34" charset="0"/>
              </a:rPr>
              <a:t>. </a:t>
            </a:r>
            <a:endParaRPr lang="el-GR" sz="3300" b="1" dirty="0" smtClean="0">
              <a:latin typeface="Arial" panose="020B0604020202020204" pitchFamily="34" charset="0"/>
              <a:cs typeface="Arial" panose="020B0604020202020204" pitchFamily="34" charset="0"/>
            </a:endParaRPr>
          </a:p>
          <a:p>
            <a:r>
              <a:rPr lang="el-GR" sz="3300" b="1" dirty="0" smtClean="0">
                <a:latin typeface="Arial" panose="020B0604020202020204" pitchFamily="34" charset="0"/>
                <a:cs typeface="Arial" panose="020B0604020202020204" pitchFamily="34" charset="0"/>
              </a:rPr>
              <a:t>Ο </a:t>
            </a:r>
            <a:r>
              <a:rPr lang="el-GR" sz="3300" b="1" dirty="0">
                <a:latin typeface="Arial" panose="020B0604020202020204" pitchFamily="34" charset="0"/>
                <a:cs typeface="Arial" panose="020B0604020202020204" pitchFamily="34" charset="0"/>
              </a:rPr>
              <a:t>κύριος περιορισμός του EEDI είναι ότι αφορά μόνο στο σχεδιασμό </a:t>
            </a:r>
            <a:r>
              <a:rPr lang="el-GR" sz="3300" b="1" dirty="0" smtClean="0">
                <a:latin typeface="Arial" panose="020B0604020202020204" pitchFamily="34" charset="0"/>
                <a:cs typeface="Arial" panose="020B0604020202020204" pitchFamily="34" charset="0"/>
              </a:rPr>
              <a:t>των</a:t>
            </a:r>
            <a:r>
              <a:rPr lang="en-US" sz="3300" b="1" dirty="0" smtClean="0">
                <a:latin typeface="Arial" panose="020B0604020202020204" pitchFamily="34" charset="0"/>
                <a:cs typeface="Arial" panose="020B0604020202020204" pitchFamily="34" charset="0"/>
              </a:rPr>
              <a:t> </a:t>
            </a:r>
            <a:r>
              <a:rPr lang="el-GR" sz="3300" b="1" dirty="0" smtClean="0">
                <a:latin typeface="Arial" panose="020B0604020202020204" pitchFamily="34" charset="0"/>
                <a:cs typeface="Arial" panose="020B0604020202020204" pitchFamily="34" charset="0"/>
              </a:rPr>
              <a:t>πλοίων</a:t>
            </a:r>
            <a:r>
              <a:rPr lang="el-GR" sz="3300" b="1" dirty="0">
                <a:latin typeface="Arial" panose="020B0604020202020204" pitchFamily="34" charset="0"/>
                <a:cs typeface="Arial" panose="020B0604020202020204" pitchFamily="34" charset="0"/>
              </a:rPr>
              <a:t>. Το περιβαλλοντικό αποτέλεσμα είναι επίσης περιορισμένο, δεδομένου ότι </a:t>
            </a:r>
            <a:r>
              <a:rPr lang="el-GR" sz="3300" b="1" dirty="0" smtClean="0">
                <a:latin typeface="Arial" panose="020B0604020202020204" pitchFamily="34" charset="0"/>
                <a:cs typeface="Arial" panose="020B0604020202020204" pitchFamily="34" charset="0"/>
              </a:rPr>
              <a:t>ο</a:t>
            </a:r>
            <a:r>
              <a:rPr lang="en-US" sz="3300" b="1" dirty="0" smtClean="0">
                <a:latin typeface="Arial" panose="020B0604020202020204" pitchFamily="34" charset="0"/>
                <a:cs typeface="Arial" panose="020B0604020202020204" pitchFamily="34" charset="0"/>
              </a:rPr>
              <a:t> </a:t>
            </a:r>
            <a:r>
              <a:rPr lang="el-GR" sz="3300" b="1" dirty="0" smtClean="0">
                <a:latin typeface="Arial" panose="020B0604020202020204" pitchFamily="34" charset="0"/>
                <a:cs typeface="Arial" panose="020B0604020202020204" pitchFamily="34" charset="0"/>
              </a:rPr>
              <a:t>EEDI </a:t>
            </a:r>
            <a:r>
              <a:rPr lang="el-GR" sz="3300" b="1" dirty="0">
                <a:latin typeface="Arial" panose="020B0604020202020204" pitchFamily="34" charset="0"/>
                <a:cs typeface="Arial" panose="020B0604020202020204" pitchFamily="34" charset="0"/>
              </a:rPr>
              <a:t>ισχύει μόνο για τα νεότευκτα πλοία. </a:t>
            </a:r>
            <a:endParaRPr lang="en-US" sz="33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862829342"/>
      </p:ext>
    </p:extLst>
  </p:cSld>
  <p:clrMapOvr>
    <a:masterClrMapping/>
  </p:clrMapOvr>
  <p:transition>
    <p:push/>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Σχεδιαστικός Δείκτης </a:t>
            </a:r>
            <a:r>
              <a:rPr lang="el-GR" sz="2000" b="1" u="sng" dirty="0" smtClean="0">
                <a:solidFill>
                  <a:schemeClr val="bg1"/>
                </a:solidFill>
                <a:latin typeface="Arial" pitchFamily="34" charset="0"/>
                <a:cs typeface="Arial" pitchFamily="34" charset="0"/>
              </a:rPr>
              <a:t>Ενεργειακής Αποδοτικότητας </a:t>
            </a:r>
          </a:p>
          <a:p>
            <a:r>
              <a:rPr lang="el-GR" sz="2000" b="1" u="sng" dirty="0" smtClean="0">
                <a:solidFill>
                  <a:schemeClr val="bg1"/>
                </a:solidFill>
                <a:latin typeface="Arial" pitchFamily="34" charset="0"/>
                <a:cs typeface="Arial" pitchFamily="34" charset="0"/>
              </a:rPr>
              <a:t>(</a:t>
            </a:r>
            <a:r>
              <a:rPr lang="el-GR" sz="2000" b="1" u="sng" dirty="0">
                <a:solidFill>
                  <a:schemeClr val="bg1"/>
                </a:solidFill>
                <a:latin typeface="Arial" pitchFamily="34" charset="0"/>
                <a:cs typeface="Arial" pitchFamily="34" charset="0"/>
              </a:rPr>
              <a:t>Energy Efficiency Design Index - EEDI)</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1052736"/>
            <a:ext cx="8496944" cy="5544616"/>
          </a:xfrm>
          <a:prstGeom prst="rect">
            <a:avLst/>
          </a:prstGeom>
        </p:spPr>
      </p:pic>
    </p:spTree>
    <p:extLst>
      <p:ext uri="{BB962C8B-B14F-4D97-AF65-F5344CB8AC3E}">
        <p14:creationId xmlns="" xmlns:p14="http://schemas.microsoft.com/office/powerpoint/2010/main" val="2465790617"/>
      </p:ext>
    </p:extLst>
  </p:cSld>
  <p:clrMapOvr>
    <a:masterClrMapping/>
  </p:clrMapOvr>
  <p:transition>
    <p:push/>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404664"/>
            <a:ext cx="8496944" cy="6048671"/>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3600" b="1" u="sng" dirty="0">
                <a:solidFill>
                  <a:srgbClr val="FFFF00"/>
                </a:solidFill>
                <a:latin typeface="Arial" pitchFamily="34" charset="0"/>
                <a:cs typeface="Arial" pitchFamily="34" charset="0"/>
              </a:rPr>
              <a:t>Λειτουργικός Δείκτης Ενεργειακής </a:t>
            </a:r>
            <a:r>
              <a:rPr lang="el-GR" sz="3600" b="1" u="sng" dirty="0" smtClean="0">
                <a:solidFill>
                  <a:srgbClr val="FFFF00"/>
                </a:solidFill>
                <a:latin typeface="Arial" pitchFamily="34" charset="0"/>
                <a:cs typeface="Arial" pitchFamily="34" charset="0"/>
              </a:rPr>
              <a:t>Αποδοτικότητας</a:t>
            </a:r>
            <a:endParaRPr lang="en-US" sz="3600" b="1" u="sng" dirty="0" smtClean="0">
              <a:solidFill>
                <a:srgbClr val="FFFF00"/>
              </a:solidFill>
              <a:latin typeface="Arial" pitchFamily="34" charset="0"/>
              <a:cs typeface="Arial" pitchFamily="34" charset="0"/>
            </a:endParaRPr>
          </a:p>
          <a:p>
            <a:r>
              <a:rPr lang="el-GR" sz="3600" b="1" u="sng" dirty="0" smtClean="0">
                <a:solidFill>
                  <a:srgbClr val="FFFF00"/>
                </a:solidFill>
                <a:latin typeface="Arial" pitchFamily="34" charset="0"/>
                <a:cs typeface="Arial" pitchFamily="34" charset="0"/>
              </a:rPr>
              <a:t>Energy </a:t>
            </a:r>
            <a:r>
              <a:rPr lang="el-GR" sz="3600" b="1" u="sng" dirty="0">
                <a:solidFill>
                  <a:srgbClr val="FFFF00"/>
                </a:solidFill>
                <a:latin typeface="Arial" pitchFamily="34" charset="0"/>
                <a:cs typeface="Arial" pitchFamily="34" charset="0"/>
              </a:rPr>
              <a:t>Efficiency </a:t>
            </a:r>
            <a:r>
              <a:rPr lang="en-US" sz="3600" b="1" u="sng" dirty="0" smtClean="0">
                <a:solidFill>
                  <a:srgbClr val="FFFF00"/>
                </a:solidFill>
                <a:latin typeface="Arial" pitchFamily="34" charset="0"/>
                <a:cs typeface="Arial" pitchFamily="34" charset="0"/>
              </a:rPr>
              <a:t>Operational</a:t>
            </a:r>
            <a:r>
              <a:rPr lang="el-GR" sz="3600" b="1" u="sng" dirty="0" smtClean="0">
                <a:solidFill>
                  <a:srgbClr val="FFFF00"/>
                </a:solidFill>
                <a:latin typeface="Arial" pitchFamily="34" charset="0"/>
                <a:cs typeface="Arial" pitchFamily="34" charset="0"/>
              </a:rPr>
              <a:t> Ind</a:t>
            </a:r>
            <a:r>
              <a:rPr lang="en-US" sz="3600" b="1" u="sng" dirty="0" smtClean="0">
                <a:solidFill>
                  <a:srgbClr val="FFFF00"/>
                </a:solidFill>
                <a:latin typeface="Arial" pitchFamily="34" charset="0"/>
                <a:cs typeface="Arial" pitchFamily="34" charset="0"/>
              </a:rPr>
              <a:t>icator</a:t>
            </a:r>
            <a:r>
              <a:rPr lang="el-GR" sz="3600" b="1" u="sng" dirty="0" smtClean="0">
                <a:solidFill>
                  <a:srgbClr val="FFFF00"/>
                </a:solidFill>
                <a:latin typeface="Arial" pitchFamily="34" charset="0"/>
                <a:cs typeface="Arial" pitchFamily="34" charset="0"/>
              </a:rPr>
              <a:t> – EE</a:t>
            </a:r>
            <a:r>
              <a:rPr lang="en-US" sz="3600" b="1" u="sng" dirty="0" smtClean="0">
                <a:solidFill>
                  <a:srgbClr val="FFFF00"/>
                </a:solidFill>
                <a:latin typeface="Arial" pitchFamily="34" charset="0"/>
                <a:cs typeface="Arial" pitchFamily="34" charset="0"/>
              </a:rPr>
              <a:t>O</a:t>
            </a:r>
            <a:r>
              <a:rPr lang="el-GR" sz="3600" b="1" u="sng" dirty="0" smtClean="0">
                <a:solidFill>
                  <a:srgbClr val="FFFF00"/>
                </a:solidFill>
                <a:latin typeface="Arial" pitchFamily="34" charset="0"/>
                <a:cs typeface="Arial" pitchFamily="34" charset="0"/>
              </a:rPr>
              <a:t>I</a:t>
            </a:r>
            <a:endParaRPr lang="en-US" sz="3600" b="1" u="sng" dirty="0" smtClean="0">
              <a:solidFill>
                <a:srgbClr val="FFFF00"/>
              </a:solidFill>
              <a:latin typeface="Arial" pitchFamily="34" charset="0"/>
              <a:cs typeface="Arial" pitchFamily="34" charset="0"/>
            </a:endParaRPr>
          </a:p>
          <a:p>
            <a:r>
              <a:rPr lang="en-US" sz="3600" b="1" u="sng" dirty="0" smtClean="0">
                <a:solidFill>
                  <a:srgbClr val="FFFF00"/>
                </a:solidFill>
                <a:latin typeface="Arial" pitchFamily="34" charset="0"/>
                <a:cs typeface="Arial" pitchFamily="34" charset="0"/>
              </a:rPr>
              <a:t>_____________________________</a:t>
            </a:r>
            <a:endParaRPr lang="en-US" sz="3600" b="1" u="sng" dirty="0">
              <a:solidFill>
                <a:srgbClr val="FFFF00"/>
              </a:solidFill>
              <a:latin typeface="Arial" pitchFamily="34" charset="0"/>
              <a:cs typeface="Arial" pitchFamily="34" charset="0"/>
            </a:endParaRPr>
          </a:p>
          <a:p>
            <a:endParaRPr lang="en-US" sz="3600" b="1" u="sng" dirty="0" smtClean="0">
              <a:solidFill>
                <a:srgbClr val="FFFF00"/>
              </a:solidFill>
              <a:latin typeface="Arial" pitchFamily="34" charset="0"/>
              <a:cs typeface="Arial" pitchFamily="34" charset="0"/>
            </a:endParaRPr>
          </a:p>
          <a:p>
            <a:r>
              <a:rPr lang="el-GR" sz="3600" b="1" u="sng" dirty="0">
                <a:solidFill>
                  <a:srgbClr val="FFFF00"/>
                </a:solidFill>
                <a:latin typeface="Arial" pitchFamily="34" charset="0"/>
                <a:cs typeface="Arial" pitchFamily="34" charset="0"/>
              </a:rPr>
              <a:t>Εργαλείο παρακολούθησης των επιδόσεων εκπομπών CO</a:t>
            </a:r>
            <a:r>
              <a:rPr lang="el-GR" sz="2800" b="1" u="sng" dirty="0">
                <a:solidFill>
                  <a:srgbClr val="FFFF00"/>
                </a:solidFill>
                <a:latin typeface="Arial" pitchFamily="34" charset="0"/>
                <a:cs typeface="Arial" pitchFamily="34" charset="0"/>
              </a:rPr>
              <a:t>2</a:t>
            </a:r>
            <a:r>
              <a:rPr lang="el-GR" sz="3600" b="1" u="sng" dirty="0">
                <a:solidFill>
                  <a:srgbClr val="FFFF00"/>
                </a:solidFill>
                <a:latin typeface="Arial" pitchFamily="34" charset="0"/>
                <a:cs typeface="Arial" pitchFamily="34" charset="0"/>
              </a:rPr>
              <a:t> των πλοίων</a:t>
            </a:r>
          </a:p>
        </p:txBody>
      </p:sp>
    </p:spTree>
    <p:extLst>
      <p:ext uri="{BB962C8B-B14F-4D97-AF65-F5344CB8AC3E}">
        <p14:creationId xmlns="" xmlns:p14="http://schemas.microsoft.com/office/powerpoint/2010/main" val="1573869331"/>
      </p:ext>
    </p:extLst>
  </p:cSld>
  <p:clrMapOvr>
    <a:masterClrMapping/>
  </p:clrMapOvr>
  <p:transition>
    <p:push/>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rgbClr val="FFFF00"/>
                </a:solidFill>
                <a:latin typeface="Arial" pitchFamily="34" charset="0"/>
                <a:cs typeface="Arial" pitchFamily="34" charset="0"/>
              </a:rPr>
              <a:t>Λειτουργικός Δείκτης Ενεργειακής Αποδοτικότητας</a:t>
            </a:r>
          </a:p>
          <a:p>
            <a:r>
              <a:rPr lang="el-GR" sz="2000" b="1" u="sng" dirty="0">
                <a:solidFill>
                  <a:srgbClr val="FFFF00"/>
                </a:solidFill>
                <a:latin typeface="Arial" pitchFamily="34" charset="0"/>
                <a:cs typeface="Arial" pitchFamily="34" charset="0"/>
              </a:rPr>
              <a:t>Energy </a:t>
            </a:r>
            <a:r>
              <a:rPr lang="el-GR" sz="2000" b="1" u="sng" dirty="0" err="1">
                <a:solidFill>
                  <a:srgbClr val="FFFF00"/>
                </a:solidFill>
                <a:latin typeface="Arial" pitchFamily="34" charset="0"/>
                <a:cs typeface="Arial" pitchFamily="34" charset="0"/>
              </a:rPr>
              <a:t>Efficiency</a:t>
            </a:r>
            <a:r>
              <a:rPr lang="el-GR" sz="2000" b="1" u="sng" dirty="0">
                <a:solidFill>
                  <a:srgbClr val="FFFF00"/>
                </a:solidFill>
                <a:latin typeface="Arial" pitchFamily="34" charset="0"/>
                <a:cs typeface="Arial" pitchFamily="34" charset="0"/>
              </a:rPr>
              <a:t> </a:t>
            </a:r>
            <a:r>
              <a:rPr lang="el-GR" sz="2000" b="1" u="sng" dirty="0" err="1">
                <a:solidFill>
                  <a:srgbClr val="FFFF00"/>
                </a:solidFill>
                <a:latin typeface="Arial" pitchFamily="34" charset="0"/>
                <a:cs typeface="Arial" pitchFamily="34" charset="0"/>
              </a:rPr>
              <a:t>Operational</a:t>
            </a:r>
            <a:r>
              <a:rPr lang="el-GR" sz="2000" b="1" u="sng" dirty="0">
                <a:solidFill>
                  <a:srgbClr val="FFFF00"/>
                </a:solidFill>
                <a:latin typeface="Arial" pitchFamily="34" charset="0"/>
                <a:cs typeface="Arial" pitchFamily="34" charset="0"/>
              </a:rPr>
              <a:t> </a:t>
            </a:r>
            <a:r>
              <a:rPr lang="el-GR" sz="2000" b="1" u="sng" dirty="0" err="1">
                <a:solidFill>
                  <a:srgbClr val="FFFF00"/>
                </a:solidFill>
                <a:latin typeface="Arial" pitchFamily="34" charset="0"/>
                <a:cs typeface="Arial" pitchFamily="34" charset="0"/>
              </a:rPr>
              <a:t>Indicator</a:t>
            </a:r>
            <a:r>
              <a:rPr lang="el-GR" sz="2000" b="1" u="sng" dirty="0">
                <a:solidFill>
                  <a:srgbClr val="FFFF00"/>
                </a:solidFill>
                <a:latin typeface="Arial" pitchFamily="34" charset="0"/>
                <a:cs typeface="Arial" pitchFamily="34" charset="0"/>
              </a:rPr>
              <a:t> - EEOI</a:t>
            </a:r>
          </a:p>
        </p:txBody>
      </p:sp>
      <p:sp>
        <p:nvSpPr>
          <p:cNvPr id="3" name="Rectangle 2"/>
          <p:cNvSpPr/>
          <p:nvPr/>
        </p:nvSpPr>
        <p:spPr>
          <a:xfrm>
            <a:off x="323528" y="1124744"/>
            <a:ext cx="8496944" cy="5078313"/>
          </a:xfrm>
          <a:prstGeom prst="rect">
            <a:avLst/>
          </a:prstGeom>
        </p:spPr>
        <p:txBody>
          <a:bodyPr wrap="square">
            <a:spAutoFit/>
          </a:bodyPr>
          <a:lstStyle/>
          <a:p>
            <a:r>
              <a:rPr lang="el-GR" sz="3600" b="1" dirty="0">
                <a:latin typeface="Arial" panose="020B0604020202020204" pitchFamily="34" charset="0"/>
                <a:cs typeface="Arial" panose="020B0604020202020204" pitchFamily="34" charset="0"/>
              </a:rPr>
              <a:t>Δείκτης CO</a:t>
            </a:r>
            <a:r>
              <a:rPr lang="el-GR" sz="2800" b="1" dirty="0">
                <a:latin typeface="Arial" panose="020B0604020202020204" pitchFamily="34" charset="0"/>
                <a:cs typeface="Arial" panose="020B0604020202020204" pitchFamily="34" charset="0"/>
              </a:rPr>
              <a:t>2</a:t>
            </a:r>
            <a:r>
              <a:rPr lang="el-GR" sz="3600" b="1" dirty="0">
                <a:latin typeface="Arial" panose="020B0604020202020204" pitchFamily="34" charset="0"/>
                <a:cs typeface="Arial" panose="020B0604020202020204" pitchFamily="34" charset="0"/>
              </a:rPr>
              <a:t> που στοχεύει στη χρήση των </a:t>
            </a:r>
            <a:r>
              <a:rPr lang="el-GR" sz="3600" b="1" dirty="0" smtClean="0">
                <a:latin typeface="Arial" panose="020B0604020202020204" pitchFamily="34" charset="0"/>
                <a:cs typeface="Arial" panose="020B0604020202020204" pitchFamily="34" charset="0"/>
              </a:rPr>
              <a:t>πλοιοκτητών</a:t>
            </a:r>
            <a:r>
              <a:rPr lang="en-US" sz="3600" b="1" dirty="0" smtClean="0">
                <a:latin typeface="Arial" panose="020B0604020202020204" pitchFamily="34" charset="0"/>
                <a:cs typeface="Arial" panose="020B0604020202020204" pitchFamily="34" charset="0"/>
              </a:rPr>
              <a:t>.</a:t>
            </a:r>
          </a:p>
          <a:p>
            <a:endParaRPr lang="en-US" sz="3600" b="1" dirty="0" smtClean="0">
              <a:latin typeface="Arial" panose="020B0604020202020204" pitchFamily="34" charset="0"/>
              <a:cs typeface="Arial" panose="020B0604020202020204" pitchFamily="34" charset="0"/>
            </a:endParaRPr>
          </a:p>
          <a:p>
            <a:r>
              <a:rPr lang="el-GR" sz="3600" b="1" dirty="0" smtClean="0">
                <a:latin typeface="Arial" panose="020B0604020202020204" pitchFamily="34" charset="0"/>
                <a:cs typeface="Arial" panose="020B0604020202020204" pitchFamily="34" charset="0"/>
              </a:rPr>
              <a:t>Υπολογισμός </a:t>
            </a:r>
            <a:r>
              <a:rPr lang="el-GR" sz="3600" b="1" dirty="0">
                <a:latin typeface="Arial" panose="020B0604020202020204" pitchFamily="34" charset="0"/>
                <a:cs typeface="Arial" panose="020B0604020202020204" pitchFamily="34" charset="0"/>
              </a:rPr>
              <a:t>του δείκτη με βάση:</a:t>
            </a:r>
          </a:p>
          <a:p>
            <a:pPr marL="571500" indent="-571500">
              <a:buFont typeface="Wingdings" panose="05000000000000000000" pitchFamily="2" charset="2"/>
              <a:buChar char="Ø"/>
            </a:pPr>
            <a:r>
              <a:rPr lang="el-GR" sz="3600" b="1" dirty="0" smtClean="0">
                <a:latin typeface="Arial" panose="020B0604020202020204" pitchFamily="34" charset="0"/>
                <a:cs typeface="Arial" panose="020B0604020202020204" pitchFamily="34" charset="0"/>
              </a:rPr>
              <a:t>Συνολική </a:t>
            </a:r>
            <a:r>
              <a:rPr lang="el-GR" sz="3600" b="1" dirty="0">
                <a:latin typeface="Arial" panose="020B0604020202020204" pitchFamily="34" charset="0"/>
                <a:cs typeface="Arial" panose="020B0604020202020204" pitchFamily="34" charset="0"/>
              </a:rPr>
              <a:t>κατανάλωση </a:t>
            </a:r>
            <a:r>
              <a:rPr lang="el-GR" sz="3600" b="1" dirty="0" smtClean="0">
                <a:latin typeface="Arial" panose="020B0604020202020204" pitchFamily="34" charset="0"/>
                <a:cs typeface="Arial" panose="020B0604020202020204" pitchFamily="34" charset="0"/>
              </a:rPr>
              <a:t>καυσίμου</a:t>
            </a:r>
            <a:r>
              <a:rPr lang="en-US" sz="3600" b="1" dirty="0" smtClean="0">
                <a:latin typeface="Arial" panose="020B0604020202020204" pitchFamily="34" charset="0"/>
                <a:cs typeface="Arial" panose="020B0604020202020204" pitchFamily="34" charset="0"/>
              </a:rPr>
              <a:t>.</a:t>
            </a:r>
            <a:endParaRPr lang="el-GR" sz="3600" b="1" dirty="0">
              <a:latin typeface="Arial" panose="020B0604020202020204" pitchFamily="34" charset="0"/>
              <a:cs typeface="Arial" panose="020B0604020202020204" pitchFamily="34" charset="0"/>
            </a:endParaRPr>
          </a:p>
          <a:p>
            <a:pPr marL="571500" indent="-571500">
              <a:buFont typeface="Wingdings" panose="05000000000000000000" pitchFamily="2" charset="2"/>
              <a:buChar char="Ø"/>
            </a:pPr>
            <a:r>
              <a:rPr lang="el-GR" sz="3600" b="1" dirty="0" smtClean="0">
                <a:latin typeface="Arial" panose="020B0604020202020204" pitchFamily="34" charset="0"/>
                <a:cs typeface="Arial" panose="020B0604020202020204" pitchFamily="34" charset="0"/>
              </a:rPr>
              <a:t>Πραγματική </a:t>
            </a:r>
            <a:r>
              <a:rPr lang="el-GR" sz="3600" b="1" dirty="0">
                <a:latin typeface="Arial" panose="020B0604020202020204" pitchFamily="34" charset="0"/>
                <a:cs typeface="Arial" panose="020B0604020202020204" pitchFamily="34" charset="0"/>
              </a:rPr>
              <a:t>διανυόμενη απόσταση (από το ημερολόγιο πλοίου</a:t>
            </a:r>
            <a:r>
              <a:rPr lang="el-GR" sz="3600" b="1" dirty="0" smtClean="0">
                <a:latin typeface="Arial" panose="020B0604020202020204" pitchFamily="34" charset="0"/>
                <a:cs typeface="Arial" panose="020B0604020202020204" pitchFamily="34" charset="0"/>
              </a:rPr>
              <a:t>)</a:t>
            </a:r>
            <a:r>
              <a:rPr lang="en-US" sz="3600" b="1" dirty="0" smtClean="0">
                <a:latin typeface="Arial" panose="020B0604020202020204" pitchFamily="34" charset="0"/>
                <a:cs typeface="Arial" panose="020B0604020202020204" pitchFamily="34" charset="0"/>
              </a:rPr>
              <a:t>.</a:t>
            </a:r>
            <a:endParaRPr lang="el-GR" sz="3600" b="1" dirty="0">
              <a:latin typeface="Arial" panose="020B0604020202020204" pitchFamily="34" charset="0"/>
              <a:cs typeface="Arial" panose="020B0604020202020204" pitchFamily="34" charset="0"/>
            </a:endParaRPr>
          </a:p>
          <a:p>
            <a:pPr marL="571500" indent="-571500">
              <a:buFont typeface="Wingdings" panose="05000000000000000000" pitchFamily="2" charset="2"/>
              <a:buChar char="Ø"/>
            </a:pPr>
            <a:r>
              <a:rPr lang="el-GR" sz="3600" b="1" dirty="0" smtClean="0">
                <a:latin typeface="Arial" panose="020B0604020202020204" pitchFamily="34" charset="0"/>
                <a:cs typeface="Arial" panose="020B0604020202020204" pitchFamily="34" charset="0"/>
              </a:rPr>
              <a:t>Μάζα </a:t>
            </a:r>
            <a:r>
              <a:rPr lang="el-GR" sz="3600" b="1" dirty="0">
                <a:latin typeface="Arial" panose="020B0604020202020204" pitchFamily="34" charset="0"/>
                <a:cs typeface="Arial" panose="020B0604020202020204" pitchFamily="34" charset="0"/>
              </a:rPr>
              <a:t>φορτίου ή </a:t>
            </a:r>
            <a:r>
              <a:rPr lang="el-GR" sz="3600" b="1" dirty="0" smtClean="0">
                <a:latin typeface="Arial" panose="020B0604020202020204" pitchFamily="34" charset="0"/>
                <a:cs typeface="Arial" panose="020B0604020202020204" pitchFamily="34" charset="0"/>
              </a:rPr>
              <a:t>εναλλακτικά είδος φορτίου</a:t>
            </a:r>
            <a:r>
              <a:rPr lang="en-US" sz="3600" b="1" dirty="0" smtClean="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928707577"/>
      </p:ext>
    </p:extLst>
  </p:cSld>
  <p:clrMapOvr>
    <a:masterClrMapping/>
  </p:clrMapOvr>
  <p:transition>
    <p:push/>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Λειτουργικός Δείκτης Ενεργειακής Αποδοτικότητας</a:t>
            </a:r>
          </a:p>
          <a:p>
            <a:r>
              <a:rPr lang="el-GR" sz="2000" b="1" u="sng" dirty="0">
                <a:solidFill>
                  <a:schemeClr val="bg1"/>
                </a:solidFill>
                <a:latin typeface="Arial" pitchFamily="34" charset="0"/>
                <a:cs typeface="Arial" pitchFamily="34" charset="0"/>
              </a:rPr>
              <a:t>Energy </a:t>
            </a:r>
            <a:r>
              <a:rPr lang="el-GR" sz="2000" b="1" u="sng" dirty="0" err="1">
                <a:solidFill>
                  <a:schemeClr val="bg1"/>
                </a:solidFill>
                <a:latin typeface="Arial" pitchFamily="34" charset="0"/>
                <a:cs typeface="Arial" pitchFamily="34" charset="0"/>
              </a:rPr>
              <a:t>Efficiency</a:t>
            </a:r>
            <a:r>
              <a:rPr lang="el-GR" sz="2000" b="1" u="sng" dirty="0">
                <a:solidFill>
                  <a:schemeClr val="bg1"/>
                </a:solidFill>
                <a:latin typeface="Arial" pitchFamily="34" charset="0"/>
                <a:cs typeface="Arial" pitchFamily="34" charset="0"/>
              </a:rPr>
              <a:t> </a:t>
            </a:r>
            <a:r>
              <a:rPr lang="el-GR" sz="2000" b="1" u="sng" dirty="0" err="1">
                <a:solidFill>
                  <a:schemeClr val="bg1"/>
                </a:solidFill>
                <a:latin typeface="Arial" pitchFamily="34" charset="0"/>
                <a:cs typeface="Arial" pitchFamily="34" charset="0"/>
              </a:rPr>
              <a:t>Operational</a:t>
            </a:r>
            <a:r>
              <a:rPr lang="el-GR" sz="2000" b="1" u="sng" dirty="0">
                <a:solidFill>
                  <a:schemeClr val="bg1"/>
                </a:solidFill>
                <a:latin typeface="Arial" pitchFamily="34" charset="0"/>
                <a:cs typeface="Arial" pitchFamily="34" charset="0"/>
              </a:rPr>
              <a:t> </a:t>
            </a:r>
            <a:r>
              <a:rPr lang="el-GR" sz="2000" b="1" u="sng" dirty="0" err="1">
                <a:solidFill>
                  <a:schemeClr val="bg1"/>
                </a:solidFill>
                <a:latin typeface="Arial" pitchFamily="34" charset="0"/>
                <a:cs typeface="Arial" pitchFamily="34" charset="0"/>
              </a:rPr>
              <a:t>Indicator</a:t>
            </a:r>
            <a:r>
              <a:rPr lang="el-GR" sz="2000" b="1" u="sng" dirty="0">
                <a:solidFill>
                  <a:schemeClr val="bg1"/>
                </a:solidFill>
                <a:latin typeface="Arial" pitchFamily="34" charset="0"/>
                <a:cs typeface="Arial" pitchFamily="34" charset="0"/>
              </a:rPr>
              <a:t> - EEOI</a:t>
            </a: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3998" y="2232556"/>
            <a:ext cx="8116003" cy="2392887"/>
          </a:xfrm>
          <a:prstGeom prst="rect">
            <a:avLst/>
          </a:prstGeom>
        </p:spPr>
      </p:pic>
    </p:spTree>
    <p:extLst>
      <p:ext uri="{BB962C8B-B14F-4D97-AF65-F5344CB8AC3E}">
        <p14:creationId xmlns="" xmlns:p14="http://schemas.microsoft.com/office/powerpoint/2010/main" val="2878847032"/>
      </p:ext>
    </p:extLst>
  </p:cSld>
  <p:clrMapOvr>
    <a:masterClrMapping/>
  </p:clrMapOvr>
  <p:transition>
    <p:push/>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Λειτουργικός Δείκτης Ενεργειακής Αποδοτικότητας</a:t>
            </a:r>
          </a:p>
          <a:p>
            <a:r>
              <a:rPr lang="el-GR" sz="2000" b="1" u="sng" dirty="0">
                <a:solidFill>
                  <a:schemeClr val="bg1"/>
                </a:solidFill>
                <a:latin typeface="Arial" pitchFamily="34" charset="0"/>
                <a:cs typeface="Arial" pitchFamily="34" charset="0"/>
              </a:rPr>
              <a:t>Energy </a:t>
            </a:r>
            <a:r>
              <a:rPr lang="el-GR" sz="2000" b="1" u="sng" dirty="0" err="1">
                <a:solidFill>
                  <a:schemeClr val="bg1"/>
                </a:solidFill>
                <a:latin typeface="Arial" pitchFamily="34" charset="0"/>
                <a:cs typeface="Arial" pitchFamily="34" charset="0"/>
              </a:rPr>
              <a:t>Efficiency</a:t>
            </a:r>
            <a:r>
              <a:rPr lang="el-GR" sz="2000" b="1" u="sng" dirty="0">
                <a:solidFill>
                  <a:schemeClr val="bg1"/>
                </a:solidFill>
                <a:latin typeface="Arial" pitchFamily="34" charset="0"/>
                <a:cs typeface="Arial" pitchFamily="34" charset="0"/>
              </a:rPr>
              <a:t> </a:t>
            </a:r>
            <a:r>
              <a:rPr lang="el-GR" sz="2000" b="1" u="sng" dirty="0" err="1">
                <a:solidFill>
                  <a:schemeClr val="bg1"/>
                </a:solidFill>
                <a:latin typeface="Arial" pitchFamily="34" charset="0"/>
                <a:cs typeface="Arial" pitchFamily="34" charset="0"/>
              </a:rPr>
              <a:t>Operational</a:t>
            </a:r>
            <a:r>
              <a:rPr lang="el-GR" sz="2000" b="1" u="sng" dirty="0">
                <a:solidFill>
                  <a:schemeClr val="bg1"/>
                </a:solidFill>
                <a:latin typeface="Arial" pitchFamily="34" charset="0"/>
                <a:cs typeface="Arial" pitchFamily="34" charset="0"/>
              </a:rPr>
              <a:t> </a:t>
            </a:r>
            <a:r>
              <a:rPr lang="el-GR" sz="2000" b="1" u="sng" dirty="0" err="1">
                <a:solidFill>
                  <a:schemeClr val="bg1"/>
                </a:solidFill>
                <a:latin typeface="Arial" pitchFamily="34" charset="0"/>
                <a:cs typeface="Arial" pitchFamily="34" charset="0"/>
              </a:rPr>
              <a:t>Indicator</a:t>
            </a:r>
            <a:r>
              <a:rPr lang="el-GR" sz="2000" b="1" u="sng" dirty="0">
                <a:solidFill>
                  <a:schemeClr val="bg1"/>
                </a:solidFill>
                <a:latin typeface="Arial" pitchFamily="34" charset="0"/>
                <a:cs typeface="Arial" pitchFamily="34" charset="0"/>
              </a:rPr>
              <a:t> - EEOI</a:t>
            </a:r>
          </a:p>
        </p:txBody>
      </p:sp>
      <p:sp>
        <p:nvSpPr>
          <p:cNvPr id="3" name="Rectangle 2"/>
          <p:cNvSpPr/>
          <p:nvPr/>
        </p:nvSpPr>
        <p:spPr>
          <a:xfrm>
            <a:off x="323528" y="1124744"/>
            <a:ext cx="8496944" cy="5709255"/>
          </a:xfrm>
          <a:prstGeom prst="rect">
            <a:avLst/>
          </a:prstGeom>
        </p:spPr>
        <p:txBody>
          <a:bodyPr wrap="square">
            <a:spAutoFit/>
          </a:bodyPr>
          <a:lstStyle/>
          <a:p>
            <a:pPr marL="342900" indent="-342900">
              <a:buFont typeface="Wingdings" panose="05000000000000000000" pitchFamily="2" charset="2"/>
              <a:buChar char="q"/>
            </a:pPr>
            <a:r>
              <a:rPr lang="el-GR" sz="1900" b="1" dirty="0">
                <a:latin typeface="Arial" panose="020B0604020202020204" pitchFamily="34" charset="0"/>
                <a:cs typeface="Arial" panose="020B0604020202020204" pitchFamily="34" charset="0"/>
              </a:rPr>
              <a:t>Εργαλείο διαχείρισης για την παρακολούθηση της απόδοσης εκπομπών CO</a:t>
            </a:r>
            <a:r>
              <a:rPr lang="el-GR" sz="1600" b="1" dirty="0">
                <a:latin typeface="Arial" panose="020B0604020202020204" pitchFamily="34" charset="0"/>
                <a:cs typeface="Arial" panose="020B0604020202020204" pitchFamily="34" charset="0"/>
              </a:rPr>
              <a:t>2</a:t>
            </a:r>
            <a:r>
              <a:rPr lang="el-GR" sz="1900" b="1" dirty="0">
                <a:latin typeface="Arial" panose="020B0604020202020204" pitchFamily="34" charset="0"/>
                <a:cs typeface="Arial" panose="020B0604020202020204" pitchFamily="34" charset="0"/>
              </a:rPr>
              <a:t> από πλοία ή στόλους όσον αφορά τις εκπομπές CO</a:t>
            </a:r>
            <a:r>
              <a:rPr lang="el-GR" sz="1600" b="1" dirty="0">
                <a:latin typeface="Arial" panose="020B0604020202020204" pitchFamily="34" charset="0"/>
                <a:cs typeface="Arial" panose="020B0604020202020204" pitchFamily="34" charset="0"/>
              </a:rPr>
              <a:t>2</a:t>
            </a:r>
            <a:r>
              <a:rPr lang="el-GR" sz="1900" b="1"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q"/>
            </a:pPr>
            <a:r>
              <a:rPr lang="el-GR" sz="1900" b="1" dirty="0" smtClean="0">
                <a:latin typeface="Arial" panose="020B0604020202020204" pitchFamily="34" charset="0"/>
                <a:cs typeface="Arial" panose="020B0604020202020204" pitchFamily="34" charset="0"/>
              </a:rPr>
              <a:t>Σχετίζεται </a:t>
            </a:r>
            <a:r>
              <a:rPr lang="el-GR" sz="1900" b="1" dirty="0">
                <a:latin typeface="Arial" panose="020B0604020202020204" pitchFamily="34" charset="0"/>
                <a:cs typeface="Arial" panose="020B0604020202020204" pitchFamily="34" charset="0"/>
              </a:rPr>
              <a:t>άμεσα με το λόγο της μάζας του εκπεμπόμενου CO</a:t>
            </a:r>
            <a:r>
              <a:rPr lang="el-GR" sz="1600" b="1" dirty="0">
                <a:latin typeface="Arial" panose="020B0604020202020204" pitchFamily="34" charset="0"/>
                <a:cs typeface="Arial" panose="020B0604020202020204" pitchFamily="34" charset="0"/>
              </a:rPr>
              <a:t>2</a:t>
            </a:r>
            <a:r>
              <a:rPr lang="el-GR" sz="1900" b="1" dirty="0">
                <a:latin typeface="Arial" panose="020B0604020202020204" pitchFamily="34" charset="0"/>
                <a:cs typeface="Arial" panose="020B0604020202020204" pitchFamily="34" charset="0"/>
              </a:rPr>
              <a:t> ανά μονάδα </a:t>
            </a:r>
            <a:r>
              <a:rPr lang="el-GR" sz="1900" b="1" dirty="0" smtClean="0">
                <a:latin typeface="Arial" panose="020B0604020202020204" pitchFamily="34" charset="0"/>
                <a:cs typeface="Arial" panose="020B0604020202020204" pitchFamily="34" charset="0"/>
              </a:rPr>
              <a:t>μεταφορικού έργου.</a:t>
            </a:r>
            <a:endParaRPr lang="el-GR" sz="1900" b="1" dirty="0">
              <a:latin typeface="Arial" panose="020B0604020202020204" pitchFamily="34" charset="0"/>
              <a:cs typeface="Arial" panose="020B0604020202020204" pitchFamily="34" charset="0"/>
            </a:endParaRPr>
          </a:p>
          <a:p>
            <a:r>
              <a:rPr lang="el-GR" sz="1900" b="1" dirty="0" smtClean="0">
                <a:latin typeface="Arial" panose="020B0604020202020204" pitchFamily="34" charset="0"/>
                <a:cs typeface="Arial" panose="020B0604020202020204" pitchFamily="34" charset="0"/>
              </a:rPr>
              <a:t>                     EEOI </a:t>
            </a:r>
            <a:r>
              <a:rPr lang="el-GR" sz="1900" b="1" dirty="0">
                <a:latin typeface="Arial" panose="020B0604020202020204" pitchFamily="34" charset="0"/>
                <a:cs typeface="Arial" panose="020B0604020202020204" pitchFamily="34" charset="0"/>
              </a:rPr>
              <a:t>= Μάζα CO</a:t>
            </a:r>
            <a:r>
              <a:rPr lang="el-GR" sz="1600" b="1" dirty="0">
                <a:latin typeface="Arial" panose="020B0604020202020204" pitchFamily="34" charset="0"/>
                <a:cs typeface="Arial" panose="020B0604020202020204" pitchFamily="34" charset="0"/>
              </a:rPr>
              <a:t>2</a:t>
            </a:r>
            <a:r>
              <a:rPr lang="el-GR" sz="1900" b="1" dirty="0">
                <a:latin typeface="Arial" panose="020B0604020202020204" pitchFamily="34" charset="0"/>
                <a:cs typeface="Arial" panose="020B0604020202020204" pitchFamily="34" charset="0"/>
              </a:rPr>
              <a:t> / </a:t>
            </a:r>
            <a:r>
              <a:rPr lang="el-GR" sz="1900" b="1" dirty="0" smtClean="0">
                <a:latin typeface="Arial" panose="020B0604020202020204" pitchFamily="34" charset="0"/>
                <a:cs typeface="Arial" panose="020B0604020202020204" pitchFamily="34" charset="0"/>
              </a:rPr>
              <a:t>(</a:t>
            </a:r>
            <a:r>
              <a:rPr lang="el-GR" sz="1900" b="1" dirty="0">
                <a:latin typeface="Arial" panose="020B0604020202020204" pitchFamily="34" charset="0"/>
                <a:cs typeface="Arial" panose="020B0604020202020204" pitchFamily="34" charset="0"/>
              </a:rPr>
              <a:t>μονάδα</a:t>
            </a:r>
            <a:r>
              <a:rPr lang="el-GR" sz="1900" b="1" dirty="0" smtClean="0">
                <a:latin typeface="Arial" panose="020B0604020202020204" pitchFamily="34" charset="0"/>
                <a:cs typeface="Arial" panose="020B0604020202020204" pitchFamily="34" charset="0"/>
              </a:rPr>
              <a:t> μεταφορικού έργου)</a:t>
            </a:r>
            <a:endParaRPr lang="el-GR" sz="19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l-GR" sz="1900" b="1" dirty="0" smtClean="0">
                <a:latin typeface="Arial" panose="020B0604020202020204" pitchFamily="34" charset="0"/>
                <a:cs typeface="Arial" panose="020B0604020202020204" pitchFamily="34" charset="0"/>
              </a:rPr>
              <a:t>Προσφέρει </a:t>
            </a:r>
            <a:r>
              <a:rPr lang="el-GR" sz="1900" b="1" dirty="0">
                <a:latin typeface="Arial" panose="020B0604020202020204" pitchFamily="34" charset="0"/>
                <a:cs typeface="Arial" panose="020B0604020202020204" pitchFamily="34" charset="0"/>
              </a:rPr>
              <a:t>υψηλό επίπεδο αναφοράς για την ενεργειακή απόδοση στο συνολικό επίπεδο (συνολικές εκπομπές), επιτρέποντας την εσωτερική συγκριτική αξιολόγηση των επιδόσεων του οργανισμού (συμπεριλαμβανομένων των εμπορικών)</a:t>
            </a:r>
          </a:p>
          <a:p>
            <a:r>
              <a:rPr lang="el-GR" sz="1900" b="1" dirty="0" smtClean="0">
                <a:latin typeface="Arial" panose="020B0604020202020204" pitchFamily="34" charset="0"/>
                <a:cs typeface="Arial" panose="020B0604020202020204" pitchFamily="34" charset="0"/>
              </a:rPr>
              <a:t>      Ωστόσο</a:t>
            </a:r>
            <a:r>
              <a:rPr lang="el-GR" sz="1900" b="1" dirty="0">
                <a:latin typeface="Arial" panose="020B0604020202020204" pitchFamily="34" charset="0"/>
                <a:cs typeface="Arial" panose="020B0604020202020204" pitchFamily="34" charset="0"/>
              </a:rPr>
              <a:t>, για την αποτελεσματική διαχείριση </a:t>
            </a:r>
            <a:r>
              <a:rPr lang="el-GR" sz="1900" b="1" dirty="0" smtClean="0">
                <a:latin typeface="Arial" panose="020B0604020202020204" pitchFamily="34" charset="0"/>
                <a:cs typeface="Arial" panose="020B0604020202020204" pitchFamily="34" charset="0"/>
              </a:rPr>
              <a:t>της χρήσης ενέργειας,</a:t>
            </a:r>
          </a:p>
          <a:p>
            <a:r>
              <a:rPr lang="el-GR" sz="1900" b="1" dirty="0">
                <a:latin typeface="Arial" panose="020B0604020202020204" pitchFamily="34" charset="0"/>
                <a:cs typeface="Arial" panose="020B0604020202020204" pitchFamily="34" charset="0"/>
              </a:rPr>
              <a:t> </a:t>
            </a:r>
            <a:r>
              <a:rPr lang="el-GR" sz="1900" b="1" dirty="0" smtClean="0">
                <a:latin typeface="Arial" panose="020B0604020202020204" pitchFamily="34" charset="0"/>
                <a:cs typeface="Arial" panose="020B0604020202020204" pitchFamily="34" charset="0"/>
              </a:rPr>
              <a:t>     αυτό </a:t>
            </a:r>
            <a:r>
              <a:rPr lang="el-GR" sz="1900" b="1" dirty="0">
                <a:latin typeface="Arial" panose="020B0604020202020204" pitchFamily="34" charset="0"/>
                <a:cs typeface="Arial" panose="020B0604020202020204" pitchFamily="34" charset="0"/>
              </a:rPr>
              <a:t>πρέπει </a:t>
            </a:r>
            <a:r>
              <a:rPr lang="el-GR" sz="1900" b="1" dirty="0" smtClean="0">
                <a:latin typeface="Arial" panose="020B0604020202020204" pitchFamily="34" charset="0"/>
                <a:cs typeface="Arial" panose="020B0604020202020204" pitchFamily="34" charset="0"/>
              </a:rPr>
              <a:t>να υποστηρίζεται από πιο συγκεκριμένη</a:t>
            </a:r>
          </a:p>
          <a:p>
            <a:r>
              <a:rPr lang="el-GR" sz="1900" b="1" dirty="0">
                <a:latin typeface="Arial" panose="020B0604020202020204" pitchFamily="34" charset="0"/>
                <a:cs typeface="Arial" panose="020B0604020202020204" pitchFamily="34" charset="0"/>
              </a:rPr>
              <a:t> </a:t>
            </a:r>
            <a:r>
              <a:rPr lang="el-GR" sz="1900" b="1" dirty="0" smtClean="0">
                <a:latin typeface="Arial" panose="020B0604020202020204" pitchFamily="34" charset="0"/>
                <a:cs typeface="Arial" panose="020B0604020202020204" pitchFamily="34" charset="0"/>
              </a:rPr>
              <a:t>     παρακολούθηση </a:t>
            </a:r>
            <a:r>
              <a:rPr lang="el-GR" sz="1900" b="1" dirty="0">
                <a:latin typeface="Arial" panose="020B0604020202020204" pitchFamily="34" charset="0"/>
                <a:cs typeface="Arial" panose="020B0604020202020204" pitchFamily="34" charset="0"/>
              </a:rPr>
              <a:t>της </a:t>
            </a:r>
            <a:r>
              <a:rPr lang="el-GR" sz="1900" b="1" dirty="0" smtClean="0">
                <a:latin typeface="Arial" panose="020B0604020202020204" pitchFamily="34" charset="0"/>
                <a:cs typeface="Arial" panose="020B0604020202020204" pitchFamily="34" charset="0"/>
              </a:rPr>
              <a:t>απόδοσης</a:t>
            </a:r>
          </a:p>
          <a:p>
            <a:pPr marL="342900" indent="-342900">
              <a:buFont typeface="Wingdings" panose="05000000000000000000" pitchFamily="2" charset="2"/>
              <a:buChar char="q"/>
            </a:pPr>
            <a:r>
              <a:rPr lang="el-GR" sz="1900" b="1" dirty="0">
                <a:latin typeface="Arial" panose="020B0604020202020204" pitchFamily="34" charset="0"/>
                <a:cs typeface="Arial" panose="020B0604020202020204" pitchFamily="34" charset="0"/>
              </a:rPr>
              <a:t> </a:t>
            </a:r>
            <a:r>
              <a:rPr lang="el-GR" sz="1900" b="1" dirty="0" smtClean="0">
                <a:latin typeface="Arial" panose="020B0604020202020204" pitchFamily="34" charset="0"/>
                <a:cs typeface="Arial" panose="020B0604020202020204" pitchFamily="34" charset="0"/>
              </a:rPr>
              <a:t>Προσφέρει </a:t>
            </a:r>
            <a:r>
              <a:rPr lang="el-GR" sz="1900" b="1" dirty="0">
                <a:latin typeface="Arial" panose="020B0604020202020204" pitchFamily="34" charset="0"/>
                <a:cs typeface="Arial" panose="020B0604020202020204" pitchFamily="34" charset="0"/>
              </a:rPr>
              <a:t>ευκαιρίες για:</a:t>
            </a:r>
          </a:p>
          <a:p>
            <a:pPr marL="731520" indent="-342900">
              <a:buFont typeface="Wingdings" panose="05000000000000000000" pitchFamily="2" charset="2"/>
              <a:buChar char="Ø"/>
            </a:pPr>
            <a:r>
              <a:rPr lang="el-GR" sz="1900" b="1" dirty="0" smtClean="0">
                <a:latin typeface="Arial" panose="020B0604020202020204" pitchFamily="34" charset="0"/>
                <a:cs typeface="Arial" panose="020B0604020202020204" pitchFamily="34" charset="0"/>
              </a:rPr>
              <a:t>Έλεγχος </a:t>
            </a:r>
            <a:r>
              <a:rPr lang="el-GR" sz="1900" b="1" dirty="0">
                <a:latin typeface="Arial" panose="020B0604020202020204" pitchFamily="34" charset="0"/>
                <a:cs typeface="Arial" panose="020B0604020202020204" pitchFamily="34" charset="0"/>
              </a:rPr>
              <a:t>ποιότητας / Βελτιωμένη αναφορά, καταγραφή και αξιολόγηση δεδομένων,</a:t>
            </a:r>
          </a:p>
          <a:p>
            <a:pPr marL="731520" indent="-342900">
              <a:buFont typeface="Wingdings" panose="05000000000000000000" pitchFamily="2" charset="2"/>
              <a:buChar char="Ø"/>
            </a:pPr>
            <a:r>
              <a:rPr lang="el-GR" sz="1900" b="1" dirty="0" smtClean="0">
                <a:latin typeface="Arial" panose="020B0604020202020204" pitchFamily="34" charset="0"/>
                <a:cs typeface="Arial" panose="020B0604020202020204" pitchFamily="34" charset="0"/>
              </a:rPr>
              <a:t>Συγκριτική </a:t>
            </a:r>
            <a:r>
              <a:rPr lang="el-GR" sz="1900" b="1" dirty="0">
                <a:latin typeface="Arial" panose="020B0604020202020204" pitchFamily="34" charset="0"/>
                <a:cs typeface="Arial" panose="020B0604020202020204" pitchFamily="34" charset="0"/>
              </a:rPr>
              <a:t>αξιολόγηση των επιδόσεων και </a:t>
            </a:r>
          </a:p>
          <a:p>
            <a:pPr marL="731520" indent="-342900">
              <a:buFont typeface="Wingdings" panose="05000000000000000000" pitchFamily="2" charset="2"/>
              <a:buChar char="Ø"/>
            </a:pPr>
            <a:r>
              <a:rPr lang="el-GR" sz="1900" b="1" dirty="0" smtClean="0">
                <a:latin typeface="Arial" panose="020B0604020202020204" pitchFamily="34" charset="0"/>
                <a:cs typeface="Arial" panose="020B0604020202020204" pitchFamily="34" charset="0"/>
              </a:rPr>
              <a:t>Επισκόπηση </a:t>
            </a:r>
            <a:r>
              <a:rPr lang="el-GR" sz="1900" b="1" dirty="0">
                <a:latin typeface="Arial" panose="020B0604020202020204" pitchFamily="34" charset="0"/>
                <a:cs typeface="Arial" panose="020B0604020202020204" pitchFamily="34" charset="0"/>
              </a:rPr>
              <a:t>των συνολικών εκπομπών</a:t>
            </a:r>
            <a:endParaRPr lang="el-GR" sz="1900" b="1" dirty="0" smtClean="0">
              <a:latin typeface="Arial" panose="020B0604020202020204" pitchFamily="34" charset="0"/>
              <a:cs typeface="Arial" panose="020B0604020202020204" pitchFamily="34" charset="0"/>
            </a:endParaRPr>
          </a:p>
          <a:p>
            <a:endParaRPr lang="en-US" sz="23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970557493"/>
      </p:ext>
    </p:extLst>
  </p:cSld>
  <p:clrMapOvr>
    <a:masterClrMapping/>
  </p:clrMapOvr>
  <p:transition>
    <p:push/>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Λειτουργικός Δείκτης Ενεργειακής Αποδοτικότητας</a:t>
            </a:r>
          </a:p>
          <a:p>
            <a:r>
              <a:rPr lang="el-GR" sz="2000" b="1" u="sng" dirty="0">
                <a:solidFill>
                  <a:schemeClr val="bg1"/>
                </a:solidFill>
                <a:latin typeface="Arial" pitchFamily="34" charset="0"/>
                <a:cs typeface="Arial" pitchFamily="34" charset="0"/>
              </a:rPr>
              <a:t>Energy </a:t>
            </a:r>
            <a:r>
              <a:rPr lang="el-GR" sz="2000" b="1" u="sng" dirty="0" err="1">
                <a:solidFill>
                  <a:schemeClr val="bg1"/>
                </a:solidFill>
                <a:latin typeface="Arial" pitchFamily="34" charset="0"/>
                <a:cs typeface="Arial" pitchFamily="34" charset="0"/>
              </a:rPr>
              <a:t>Efficiency</a:t>
            </a:r>
            <a:r>
              <a:rPr lang="el-GR" sz="2000" b="1" u="sng" dirty="0">
                <a:solidFill>
                  <a:schemeClr val="bg1"/>
                </a:solidFill>
                <a:latin typeface="Arial" pitchFamily="34" charset="0"/>
                <a:cs typeface="Arial" pitchFamily="34" charset="0"/>
              </a:rPr>
              <a:t> </a:t>
            </a:r>
            <a:r>
              <a:rPr lang="el-GR" sz="2000" b="1" u="sng" dirty="0" err="1">
                <a:solidFill>
                  <a:schemeClr val="bg1"/>
                </a:solidFill>
                <a:latin typeface="Arial" pitchFamily="34" charset="0"/>
                <a:cs typeface="Arial" pitchFamily="34" charset="0"/>
              </a:rPr>
              <a:t>Operational</a:t>
            </a:r>
            <a:r>
              <a:rPr lang="el-GR" sz="2000" b="1" u="sng" dirty="0">
                <a:solidFill>
                  <a:schemeClr val="bg1"/>
                </a:solidFill>
                <a:latin typeface="Arial" pitchFamily="34" charset="0"/>
                <a:cs typeface="Arial" pitchFamily="34" charset="0"/>
              </a:rPr>
              <a:t> </a:t>
            </a:r>
            <a:r>
              <a:rPr lang="el-GR" sz="2000" b="1" u="sng" dirty="0" err="1">
                <a:solidFill>
                  <a:schemeClr val="bg1"/>
                </a:solidFill>
                <a:latin typeface="Arial" pitchFamily="34" charset="0"/>
                <a:cs typeface="Arial" pitchFamily="34" charset="0"/>
              </a:rPr>
              <a:t>Indicator</a:t>
            </a:r>
            <a:r>
              <a:rPr lang="el-GR" sz="2000" b="1" u="sng" dirty="0">
                <a:solidFill>
                  <a:schemeClr val="bg1"/>
                </a:solidFill>
                <a:latin typeface="Arial" pitchFamily="34" charset="0"/>
                <a:cs typeface="Arial" pitchFamily="34" charset="0"/>
              </a:rPr>
              <a:t> - EEOI</a:t>
            </a:r>
          </a:p>
        </p:txBody>
      </p:sp>
      <p:sp>
        <p:nvSpPr>
          <p:cNvPr id="3" name="Rectangle 2"/>
          <p:cNvSpPr/>
          <p:nvPr/>
        </p:nvSpPr>
        <p:spPr>
          <a:xfrm>
            <a:off x="323528" y="1124744"/>
            <a:ext cx="8496944" cy="5632311"/>
          </a:xfrm>
          <a:prstGeom prst="rect">
            <a:avLst/>
          </a:prstGeom>
        </p:spPr>
        <p:txBody>
          <a:bodyPr wrap="square">
            <a:spAutoFit/>
          </a:bodyPr>
          <a:lstStyle/>
          <a:p>
            <a:pPr marL="342900" indent="-342900">
              <a:buFont typeface="Wingdings" panose="05000000000000000000" pitchFamily="2" charset="2"/>
              <a:buChar char="q"/>
            </a:pPr>
            <a:r>
              <a:rPr lang="el-GR" sz="2400" b="1" dirty="0">
                <a:latin typeface="Arial" panose="020B0604020202020204" pitchFamily="34" charset="0"/>
                <a:cs typeface="Arial" panose="020B0604020202020204" pitchFamily="34" charset="0"/>
              </a:rPr>
              <a:t>Ο EEOI πρέπει να είναι αντιπροσωπευτικός της ενεργειακής απόδοσης </a:t>
            </a:r>
            <a:r>
              <a:rPr lang="el-GR" sz="2400" b="1" dirty="0" smtClean="0">
                <a:latin typeface="Arial" panose="020B0604020202020204" pitchFamily="34" charset="0"/>
                <a:cs typeface="Arial" panose="020B0604020202020204" pitchFamily="34" charset="0"/>
              </a:rPr>
              <a:t>της λειτουργίας του πλοίου </a:t>
            </a:r>
            <a:r>
              <a:rPr lang="el-GR" sz="2400" b="1" dirty="0">
                <a:latin typeface="Arial" panose="020B0604020202020204" pitchFamily="34" charset="0"/>
                <a:cs typeface="Arial" panose="020B0604020202020204" pitchFamily="34" charset="0"/>
              </a:rPr>
              <a:t>και να </a:t>
            </a:r>
            <a:r>
              <a:rPr lang="el-GR" sz="2400" b="1" dirty="0" smtClean="0">
                <a:latin typeface="Arial" panose="020B0604020202020204" pitchFamily="34" charset="0"/>
                <a:cs typeface="Arial" panose="020B0604020202020204" pitchFamily="34" charset="0"/>
              </a:rPr>
              <a:t>μετριέται </a:t>
            </a:r>
            <a:r>
              <a:rPr lang="el-GR" sz="2400" b="1" dirty="0">
                <a:latin typeface="Arial" panose="020B0604020202020204" pitchFamily="34" charset="0"/>
                <a:cs typeface="Arial" panose="020B0604020202020204" pitchFamily="34" charset="0"/>
              </a:rPr>
              <a:t>για μια συνεχή χρονική περίοδο, η οποία αντιπροσωπεύει </a:t>
            </a:r>
            <a:r>
              <a:rPr lang="el-GR" sz="2400" b="1" dirty="0" smtClean="0">
                <a:latin typeface="Arial" panose="020B0604020202020204" pitchFamily="34" charset="0"/>
                <a:cs typeface="Arial" panose="020B0604020202020204" pitchFamily="34" charset="0"/>
              </a:rPr>
              <a:t>την εμπορική εκμετάλλευση του πλοίου.</a:t>
            </a:r>
          </a:p>
          <a:p>
            <a:pPr marL="342900" indent="-342900">
              <a:buFont typeface="Wingdings" panose="05000000000000000000" pitchFamily="2" charset="2"/>
              <a:buChar char="q"/>
            </a:pPr>
            <a:r>
              <a:rPr lang="el-GR" sz="2400" b="1" dirty="0">
                <a:latin typeface="Arial" panose="020B0604020202020204" pitchFamily="34" charset="0"/>
                <a:cs typeface="Arial" panose="020B0604020202020204" pitchFamily="34" charset="0"/>
              </a:rPr>
              <a:t>Για τον καθορισμό του EEOI, τα ακόλουθα </a:t>
            </a:r>
            <a:r>
              <a:rPr lang="el-GR" sz="2400" b="1" dirty="0" smtClean="0">
                <a:latin typeface="Arial" panose="020B0604020202020204" pitchFamily="34" charset="0"/>
                <a:cs typeface="Arial" panose="020B0604020202020204" pitchFamily="34" charset="0"/>
              </a:rPr>
              <a:t>βήματα είναι </a:t>
            </a:r>
            <a:r>
              <a:rPr lang="el-GR" sz="2400" b="1" dirty="0">
                <a:latin typeface="Arial" panose="020B0604020202020204" pitchFamily="34" charset="0"/>
                <a:cs typeface="Arial" panose="020B0604020202020204" pitchFamily="34" charset="0"/>
              </a:rPr>
              <a:t>απαραίτητα </a:t>
            </a:r>
            <a:r>
              <a:rPr lang="el-GR" sz="2400" b="1" dirty="0" smtClean="0">
                <a:latin typeface="Arial" panose="020B0604020202020204" pitchFamily="34" charset="0"/>
                <a:cs typeface="Arial" panose="020B0604020202020204" pitchFamily="34" charset="0"/>
              </a:rPr>
              <a:t>να περιγράφονται.</a:t>
            </a:r>
            <a:endParaRPr lang="el-GR" sz="2400" b="1" dirty="0">
              <a:latin typeface="Arial" panose="020B0604020202020204" pitchFamily="34" charset="0"/>
              <a:cs typeface="Arial" panose="020B0604020202020204" pitchFamily="34" charset="0"/>
            </a:endParaRPr>
          </a:p>
          <a:p>
            <a:pPr marL="822960" indent="-457200">
              <a:buFont typeface="+mj-lt"/>
              <a:buAutoNum type="arabicPeriod"/>
            </a:pPr>
            <a:r>
              <a:rPr lang="el-GR" sz="2400" b="1" dirty="0" smtClean="0">
                <a:latin typeface="Arial" panose="020B0604020202020204" pitchFamily="34" charset="0"/>
                <a:cs typeface="Arial" panose="020B0604020202020204" pitchFamily="34" charset="0"/>
              </a:rPr>
              <a:t>Καθορισμός της περίοδος </a:t>
            </a:r>
            <a:r>
              <a:rPr lang="el-GR" sz="2400" b="1" dirty="0">
                <a:latin typeface="Arial" panose="020B0604020202020204" pitchFamily="34" charset="0"/>
                <a:cs typeface="Arial" panose="020B0604020202020204" pitchFamily="34" charset="0"/>
              </a:rPr>
              <a:t>για την οποία υπολογίζεται ο </a:t>
            </a:r>
            <a:r>
              <a:rPr lang="el-GR" sz="2400" b="1" dirty="0" smtClean="0">
                <a:latin typeface="Arial" panose="020B0604020202020204" pitchFamily="34" charset="0"/>
                <a:cs typeface="Arial" panose="020B0604020202020204" pitchFamily="34" charset="0"/>
              </a:rPr>
              <a:t>EEOI (τύπος ταξιδιού</a:t>
            </a:r>
            <a:r>
              <a:rPr lang="en-US" sz="2400" b="1" dirty="0" smtClean="0">
                <a:latin typeface="Arial" panose="020B0604020202020204" pitchFamily="34" charset="0"/>
                <a:cs typeface="Arial" panose="020B0604020202020204" pitchFamily="34" charset="0"/>
              </a:rPr>
              <a:t> </a:t>
            </a:r>
            <a:r>
              <a:rPr lang="el-GR" sz="2400" b="1" dirty="0" smtClean="0">
                <a:latin typeface="Arial" panose="020B0604020202020204" pitchFamily="34" charset="0"/>
                <a:cs typeface="Arial" panose="020B0604020202020204" pitchFamily="34" charset="0"/>
              </a:rPr>
              <a:t>(</a:t>
            </a:r>
            <a:r>
              <a:rPr lang="el-GR" sz="2400" b="1" dirty="0" err="1" smtClean="0">
                <a:latin typeface="Arial" panose="020B0604020202020204" pitchFamily="34" charset="0"/>
                <a:cs typeface="Arial" panose="020B0604020202020204" pitchFamily="34" charset="0"/>
              </a:rPr>
              <a:t>έρματος</a:t>
            </a:r>
            <a:r>
              <a:rPr lang="en-US" sz="2400" b="1" dirty="0" smtClean="0">
                <a:latin typeface="Arial" panose="020B0604020202020204" pitchFamily="34" charset="0"/>
                <a:cs typeface="Arial" panose="020B0604020202020204" pitchFamily="34" charset="0"/>
              </a:rPr>
              <a:t>, </a:t>
            </a:r>
            <a:r>
              <a:rPr lang="el-GR" sz="2400" b="1" dirty="0" smtClean="0">
                <a:latin typeface="Arial" panose="020B0604020202020204" pitchFamily="34" charset="0"/>
                <a:cs typeface="Arial" panose="020B0604020202020204" pitchFamily="34" charset="0"/>
              </a:rPr>
              <a:t>για επισκευές, </a:t>
            </a:r>
            <a:r>
              <a:rPr lang="en-US" sz="2400" b="1" dirty="0" smtClean="0">
                <a:latin typeface="Arial" panose="020B0604020202020204" pitchFamily="34" charset="0"/>
                <a:cs typeface="Arial" panose="020B0604020202020204" pitchFamily="34" charset="0"/>
              </a:rPr>
              <a:t>…)</a:t>
            </a:r>
            <a:endParaRPr lang="el-GR" sz="2400" b="1" dirty="0">
              <a:latin typeface="Arial" panose="020B0604020202020204" pitchFamily="34" charset="0"/>
              <a:cs typeface="Arial" panose="020B0604020202020204" pitchFamily="34" charset="0"/>
            </a:endParaRPr>
          </a:p>
          <a:p>
            <a:pPr marL="822960" indent="-457200">
              <a:buFont typeface="+mj-lt"/>
              <a:buAutoNum type="arabicPeriod"/>
            </a:pPr>
            <a:r>
              <a:rPr lang="el-GR" sz="2400" b="1" dirty="0" smtClean="0">
                <a:latin typeface="Arial" panose="020B0604020202020204" pitchFamily="34" charset="0"/>
                <a:cs typeface="Arial" panose="020B0604020202020204" pitchFamily="34" charset="0"/>
              </a:rPr>
              <a:t>Να </a:t>
            </a:r>
            <a:r>
              <a:rPr lang="el-GR" sz="2400" b="1" dirty="0">
                <a:latin typeface="Arial" panose="020B0604020202020204" pitchFamily="34" charset="0"/>
                <a:cs typeface="Arial" panose="020B0604020202020204" pitchFamily="34" charset="0"/>
              </a:rPr>
              <a:t>ορίσετε πηγές δεδομένων για τη συλλογή </a:t>
            </a:r>
            <a:r>
              <a:rPr lang="el-GR" sz="2400" b="1" dirty="0" smtClean="0">
                <a:latin typeface="Arial" panose="020B0604020202020204" pitchFamily="34" charset="0"/>
                <a:cs typeface="Arial" panose="020B0604020202020204" pitchFamily="34" charset="0"/>
              </a:rPr>
              <a:t>δεδομένων</a:t>
            </a:r>
            <a:endParaRPr lang="el-GR" sz="2400" b="1" dirty="0">
              <a:latin typeface="Arial" panose="020B0604020202020204" pitchFamily="34" charset="0"/>
              <a:cs typeface="Arial" panose="020B0604020202020204" pitchFamily="34" charset="0"/>
            </a:endParaRPr>
          </a:p>
          <a:p>
            <a:pPr marL="822960" indent="-457200">
              <a:buFont typeface="+mj-lt"/>
              <a:buAutoNum type="arabicPeriod"/>
            </a:pPr>
            <a:r>
              <a:rPr lang="el-GR" sz="2400" b="1" dirty="0" smtClean="0">
                <a:latin typeface="Arial" panose="020B0604020202020204" pitchFamily="34" charset="0"/>
                <a:cs typeface="Arial" panose="020B0604020202020204" pitchFamily="34" charset="0"/>
              </a:rPr>
              <a:t>Συλλογή δεδομένων</a:t>
            </a:r>
            <a:endParaRPr lang="el-GR" sz="2400" b="1" dirty="0">
              <a:latin typeface="Arial" panose="020B0604020202020204" pitchFamily="34" charset="0"/>
              <a:cs typeface="Arial" panose="020B0604020202020204" pitchFamily="34" charset="0"/>
            </a:endParaRPr>
          </a:p>
          <a:p>
            <a:pPr marL="822960" indent="-457200">
              <a:buFont typeface="+mj-lt"/>
              <a:buAutoNum type="arabicPeriod"/>
            </a:pPr>
            <a:r>
              <a:rPr lang="el-GR" sz="2400" b="1" dirty="0" smtClean="0">
                <a:latin typeface="Arial" panose="020B0604020202020204" pitchFamily="34" charset="0"/>
                <a:cs typeface="Arial" panose="020B0604020202020204" pitchFamily="34" charset="0"/>
              </a:rPr>
              <a:t>Να </a:t>
            </a:r>
            <a:r>
              <a:rPr lang="el-GR" sz="2400" b="1" dirty="0">
                <a:latin typeface="Arial" panose="020B0604020202020204" pitchFamily="34" charset="0"/>
                <a:cs typeface="Arial" panose="020B0604020202020204" pitchFamily="34" charset="0"/>
              </a:rPr>
              <a:t>μετατρέπουν τα δεδομένα σε κατάλληλη </a:t>
            </a:r>
            <a:r>
              <a:rPr lang="el-GR" sz="2400" b="1" dirty="0" smtClean="0">
                <a:latin typeface="Arial" panose="020B0604020202020204" pitchFamily="34" charset="0"/>
                <a:cs typeface="Arial" panose="020B0604020202020204" pitchFamily="34" charset="0"/>
              </a:rPr>
              <a:t>μορφή </a:t>
            </a:r>
            <a:endParaRPr lang="el-GR" sz="2400" b="1" dirty="0">
              <a:latin typeface="Arial" panose="020B0604020202020204" pitchFamily="34" charset="0"/>
              <a:cs typeface="Arial" panose="020B0604020202020204" pitchFamily="34" charset="0"/>
            </a:endParaRPr>
          </a:p>
          <a:p>
            <a:pPr marL="822960" indent="-457200">
              <a:buFont typeface="+mj-lt"/>
              <a:buAutoNum type="arabicPeriod"/>
            </a:pPr>
            <a:r>
              <a:rPr lang="el-GR" sz="2400" b="1" dirty="0" smtClean="0">
                <a:latin typeface="Arial" panose="020B0604020202020204" pitchFamily="34" charset="0"/>
                <a:cs typeface="Arial" panose="020B0604020202020204" pitchFamily="34" charset="0"/>
              </a:rPr>
              <a:t>Υπολογισμός </a:t>
            </a:r>
            <a:r>
              <a:rPr lang="el-GR" sz="2400" b="1" dirty="0">
                <a:latin typeface="Arial" panose="020B0604020202020204" pitchFamily="34" charset="0"/>
                <a:cs typeface="Arial" panose="020B0604020202020204" pitchFamily="34" charset="0"/>
              </a:rPr>
              <a:t>του EEOI</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705361175"/>
      </p:ext>
    </p:extLst>
  </p:cSld>
  <p:clrMapOvr>
    <a:masterClrMapping/>
  </p:clrMapOvr>
  <p:transition>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val 2"/>
          <p:cNvSpPr>
            <a:spLocks noChangeArrowheads="1"/>
          </p:cNvSpPr>
          <p:nvPr/>
        </p:nvSpPr>
        <p:spPr bwMode="auto">
          <a:xfrm>
            <a:off x="685800" y="2895600"/>
            <a:ext cx="533400" cy="533400"/>
          </a:xfrm>
          <a:prstGeom prst="ellipse">
            <a:avLst/>
          </a:prstGeom>
          <a:solidFill>
            <a:schemeClr val="bg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9460" name="Rectangle 4"/>
          <p:cNvSpPr>
            <a:spLocks noChangeArrowheads="1"/>
          </p:cNvSpPr>
          <p:nvPr/>
        </p:nvSpPr>
        <p:spPr bwMode="auto">
          <a:xfrm>
            <a:off x="5943600" y="1752600"/>
            <a:ext cx="304800" cy="2895600"/>
          </a:xfrm>
          <a:prstGeom prst="rect">
            <a:avLst/>
          </a:prstGeom>
          <a:gradFill rotWithShape="1">
            <a:gsLst>
              <a:gs pos="0">
                <a:schemeClr val="tx2"/>
              </a:gs>
              <a:gs pos="100000">
                <a:schemeClr val="bg1"/>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9461" name="Rectangle 5"/>
          <p:cNvSpPr>
            <a:spLocks noChangeArrowheads="1"/>
          </p:cNvSpPr>
          <p:nvPr/>
        </p:nvSpPr>
        <p:spPr bwMode="auto">
          <a:xfrm rot="1347104">
            <a:off x="5388071" y="3286896"/>
            <a:ext cx="304800" cy="990600"/>
          </a:xfrm>
          <a:prstGeom prst="rect">
            <a:avLst/>
          </a:prstGeom>
          <a:solidFill>
            <a:srgbClr val="CC66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9462" name="Oval 6"/>
          <p:cNvSpPr>
            <a:spLocks noChangeArrowheads="1"/>
          </p:cNvSpPr>
          <p:nvPr/>
        </p:nvSpPr>
        <p:spPr bwMode="auto">
          <a:xfrm>
            <a:off x="5188073" y="3513511"/>
            <a:ext cx="228600" cy="228600"/>
          </a:xfrm>
          <a:prstGeom prst="ellipse">
            <a:avLst/>
          </a:prstGeom>
          <a:solidFill>
            <a:srgbClr val="CC66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9463" name="Text Box 7"/>
          <p:cNvSpPr txBox="1">
            <a:spLocks noChangeArrowheads="1"/>
          </p:cNvSpPr>
          <p:nvPr/>
        </p:nvSpPr>
        <p:spPr bwMode="auto">
          <a:xfrm>
            <a:off x="1676400" y="4114800"/>
            <a:ext cx="1371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l-GR" altLang="en-US" sz="1800" b="1" dirty="0" smtClean="0">
                <a:latin typeface="Arial" panose="020B0604020202020204" pitchFamily="34" charset="0"/>
              </a:rPr>
              <a:t>Άξονας</a:t>
            </a:r>
            <a:endParaRPr lang="en-US" altLang="en-US" sz="1800" b="1" dirty="0">
              <a:latin typeface="Arial" panose="020B0604020202020204" pitchFamily="34" charset="0"/>
            </a:endParaRPr>
          </a:p>
        </p:txBody>
      </p:sp>
      <p:sp>
        <p:nvSpPr>
          <p:cNvPr id="19464" name="Line 8"/>
          <p:cNvSpPr>
            <a:spLocks noChangeShapeType="1"/>
          </p:cNvSpPr>
          <p:nvPr/>
        </p:nvSpPr>
        <p:spPr bwMode="auto">
          <a:xfrm flipH="1" flipV="1">
            <a:off x="1905000" y="3124200"/>
            <a:ext cx="381000" cy="914400"/>
          </a:xfrm>
          <a:prstGeom prst="line">
            <a:avLst/>
          </a:prstGeom>
          <a:noFill/>
          <a:ln w="9525">
            <a:solidFill>
              <a:srgbClr val="FF505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9467" name="Text Box 11"/>
          <p:cNvSpPr txBox="1">
            <a:spLocks noChangeArrowheads="1"/>
          </p:cNvSpPr>
          <p:nvPr/>
        </p:nvSpPr>
        <p:spPr bwMode="auto">
          <a:xfrm>
            <a:off x="6483473" y="3009900"/>
            <a:ext cx="2508127"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l-GR" altLang="en-US" sz="2400" b="1" dirty="0">
                <a:latin typeface="Arial" panose="020B0604020202020204" pitchFamily="34" charset="0"/>
              </a:rPr>
              <a:t>Κάθε πέδιλο εδράζεται σε ειδική σφαιρική βάση, η οποία του επιτρέπει τόσο την περιστροφή του όσο και μικρή γωνιακή μετατόπιση</a:t>
            </a:r>
            <a:endParaRPr lang="en-US" altLang="en-US" sz="2400" b="1" dirty="0">
              <a:latin typeface="Arial" panose="020B0604020202020204" pitchFamily="34" charset="0"/>
            </a:endParaRPr>
          </a:p>
        </p:txBody>
      </p:sp>
      <p:sp>
        <p:nvSpPr>
          <p:cNvPr id="19469" name="Line 13"/>
          <p:cNvSpPr>
            <a:spLocks noChangeShapeType="1"/>
          </p:cNvSpPr>
          <p:nvPr/>
        </p:nvSpPr>
        <p:spPr bwMode="auto">
          <a:xfrm flipH="1">
            <a:off x="5562600" y="3257564"/>
            <a:ext cx="1025624" cy="315451"/>
          </a:xfrm>
          <a:prstGeom prst="line">
            <a:avLst/>
          </a:prstGeom>
          <a:noFill/>
          <a:ln w="9525">
            <a:solidFill>
              <a:srgbClr val="FF505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9471" name="Rectangle 15"/>
          <p:cNvSpPr>
            <a:spLocks noChangeArrowheads="1"/>
          </p:cNvSpPr>
          <p:nvPr/>
        </p:nvSpPr>
        <p:spPr bwMode="auto">
          <a:xfrm>
            <a:off x="4876800" y="1752600"/>
            <a:ext cx="304800" cy="2895600"/>
          </a:xfrm>
          <a:prstGeom prst="rect">
            <a:avLst/>
          </a:prstGeom>
          <a:gradFill rotWithShape="1">
            <a:gsLst>
              <a:gs pos="0">
                <a:schemeClr val="tx2"/>
              </a:gs>
              <a:gs pos="100000">
                <a:schemeClr val="bg1"/>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9472" name="Rectangle 16"/>
          <p:cNvSpPr>
            <a:spLocks noChangeArrowheads="1"/>
          </p:cNvSpPr>
          <p:nvPr/>
        </p:nvSpPr>
        <p:spPr bwMode="auto">
          <a:xfrm>
            <a:off x="1143000" y="2895600"/>
            <a:ext cx="3733800" cy="533400"/>
          </a:xfrm>
          <a:prstGeom prst="rect">
            <a:avLst/>
          </a:prstGeom>
          <a:gradFill rotWithShape="1">
            <a:gsLst>
              <a:gs pos="0">
                <a:schemeClr val="tx2"/>
              </a:gs>
              <a:gs pos="100000">
                <a:schemeClr val="bg1"/>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9474" name="AutoShape 18"/>
          <p:cNvSpPr>
            <a:spLocks noChangeArrowheads="1"/>
          </p:cNvSpPr>
          <p:nvPr/>
        </p:nvSpPr>
        <p:spPr bwMode="auto">
          <a:xfrm rot="16200000">
            <a:off x="5007498" y="3733800"/>
            <a:ext cx="1295400" cy="533400"/>
          </a:xfrm>
          <a:prstGeom prst="rtTriangle">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9475" name="Text Box 19"/>
          <p:cNvSpPr txBox="1">
            <a:spLocks noChangeArrowheads="1"/>
          </p:cNvSpPr>
          <p:nvPr/>
        </p:nvSpPr>
        <p:spPr bwMode="auto">
          <a:xfrm>
            <a:off x="3025068" y="4038599"/>
            <a:ext cx="1371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l-GR" altLang="en-US" sz="1800" b="1" dirty="0" smtClean="0">
                <a:latin typeface="Arial" panose="020B0604020202020204" pitchFamily="34" charset="0"/>
              </a:rPr>
              <a:t>Λιπαντική σφήνα</a:t>
            </a:r>
            <a:endParaRPr lang="en-US" altLang="en-US" sz="1800" b="1" dirty="0">
              <a:latin typeface="Arial" panose="020B0604020202020204" pitchFamily="34" charset="0"/>
            </a:endParaRPr>
          </a:p>
        </p:txBody>
      </p:sp>
      <p:sp>
        <p:nvSpPr>
          <p:cNvPr id="19476" name="Line 20"/>
          <p:cNvSpPr>
            <a:spLocks noChangeShapeType="1"/>
          </p:cNvSpPr>
          <p:nvPr/>
        </p:nvSpPr>
        <p:spPr bwMode="auto">
          <a:xfrm>
            <a:off x="4283969" y="4466401"/>
            <a:ext cx="1424558" cy="15111"/>
          </a:xfrm>
          <a:prstGeom prst="line">
            <a:avLst/>
          </a:prstGeom>
          <a:noFill/>
          <a:ln w="9525">
            <a:solidFill>
              <a:srgbClr val="FF505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9477" name="AutoShape 21"/>
          <p:cNvSpPr>
            <a:spLocks noChangeArrowheads="1"/>
          </p:cNvSpPr>
          <p:nvPr/>
        </p:nvSpPr>
        <p:spPr bwMode="auto">
          <a:xfrm>
            <a:off x="4343400" y="1600200"/>
            <a:ext cx="381000" cy="914400"/>
          </a:xfrm>
          <a:prstGeom prst="upArrow">
            <a:avLst>
              <a:gd name="adj1" fmla="val 50000"/>
              <a:gd name="adj2" fmla="val 60000"/>
            </a:avLst>
          </a:prstGeom>
          <a:solidFill>
            <a:schemeClr val="accent1"/>
          </a:solidFill>
          <a:ln w="9525">
            <a:solidFill>
              <a:schemeClr val="tx1"/>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9478" name="Text Box 22"/>
          <p:cNvSpPr txBox="1">
            <a:spLocks noChangeArrowheads="1"/>
          </p:cNvSpPr>
          <p:nvPr/>
        </p:nvSpPr>
        <p:spPr bwMode="auto">
          <a:xfrm>
            <a:off x="2133599" y="1416050"/>
            <a:ext cx="1682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n-US" sz="1800" b="1" dirty="0" smtClean="0">
                <a:latin typeface="Arial" panose="020B0604020202020204" pitchFamily="34" charset="0"/>
              </a:rPr>
              <a:t>Κατεύθυνση περιστροφής</a:t>
            </a:r>
            <a:endParaRPr lang="en-US" altLang="en-US" sz="1800" b="1" dirty="0">
              <a:latin typeface="Arial" panose="020B0604020202020204" pitchFamily="34" charset="0"/>
            </a:endParaRPr>
          </a:p>
        </p:txBody>
      </p:sp>
      <p:sp>
        <p:nvSpPr>
          <p:cNvPr id="19479" name="Line 23"/>
          <p:cNvSpPr>
            <a:spLocks noChangeShapeType="1"/>
          </p:cNvSpPr>
          <p:nvPr/>
        </p:nvSpPr>
        <p:spPr bwMode="auto">
          <a:xfrm>
            <a:off x="3276600" y="2057400"/>
            <a:ext cx="1066800" cy="0"/>
          </a:xfrm>
          <a:prstGeom prst="line">
            <a:avLst/>
          </a:prstGeom>
          <a:noFill/>
          <a:ln w="9525">
            <a:solidFill>
              <a:srgbClr val="FF505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9481" name="Freeform 25"/>
          <p:cNvSpPr>
            <a:spLocks/>
          </p:cNvSpPr>
          <p:nvPr/>
        </p:nvSpPr>
        <p:spPr bwMode="auto">
          <a:xfrm>
            <a:off x="762000" y="1473200"/>
            <a:ext cx="800100" cy="1727200"/>
          </a:xfrm>
          <a:custGeom>
            <a:avLst/>
            <a:gdLst>
              <a:gd name="T0" fmla="*/ 622300 w 504"/>
              <a:gd name="T1" fmla="*/ 76200 h 1088"/>
              <a:gd name="T2" fmla="*/ 165100 w 504"/>
              <a:gd name="T3" fmla="*/ 304800 h 1088"/>
              <a:gd name="T4" fmla="*/ 12700 w 504"/>
              <a:gd name="T5" fmla="*/ 914400 h 1088"/>
              <a:gd name="T6" fmla="*/ 241300 w 504"/>
              <a:gd name="T7" fmla="*/ 1524000 h 1088"/>
              <a:gd name="T8" fmla="*/ 469900 w 504"/>
              <a:gd name="T9" fmla="*/ 1600200 h 1088"/>
              <a:gd name="T10" fmla="*/ 774700 w 504"/>
              <a:gd name="T11" fmla="*/ 762000 h 1088"/>
              <a:gd name="T12" fmla="*/ 622300 w 504"/>
              <a:gd name="T13" fmla="*/ 76200 h 1088"/>
              <a:gd name="T14" fmla="*/ 0 60000 65536"/>
              <a:gd name="T15" fmla="*/ 0 60000 65536"/>
              <a:gd name="T16" fmla="*/ 0 60000 65536"/>
              <a:gd name="T17" fmla="*/ 0 60000 65536"/>
              <a:gd name="T18" fmla="*/ 0 60000 65536"/>
              <a:gd name="T19" fmla="*/ 0 60000 65536"/>
              <a:gd name="T20" fmla="*/ 0 60000 65536"/>
              <a:gd name="T21" fmla="*/ 0 w 504"/>
              <a:gd name="T22" fmla="*/ 0 h 1088"/>
              <a:gd name="T23" fmla="*/ 504 w 504"/>
              <a:gd name="T24" fmla="*/ 1088 h 10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4" h="1088">
                <a:moveTo>
                  <a:pt x="392" y="48"/>
                </a:moveTo>
                <a:cubicBezTo>
                  <a:pt x="328" y="0"/>
                  <a:pt x="168" y="104"/>
                  <a:pt x="104" y="192"/>
                </a:cubicBezTo>
                <a:cubicBezTo>
                  <a:pt x="40" y="280"/>
                  <a:pt x="0" y="448"/>
                  <a:pt x="8" y="576"/>
                </a:cubicBezTo>
                <a:cubicBezTo>
                  <a:pt x="16" y="704"/>
                  <a:pt x="104" y="888"/>
                  <a:pt x="152" y="960"/>
                </a:cubicBezTo>
                <a:cubicBezTo>
                  <a:pt x="200" y="1032"/>
                  <a:pt x="240" y="1088"/>
                  <a:pt x="296" y="1008"/>
                </a:cubicBezTo>
                <a:cubicBezTo>
                  <a:pt x="352" y="928"/>
                  <a:pt x="472" y="640"/>
                  <a:pt x="488" y="480"/>
                </a:cubicBezTo>
                <a:cubicBezTo>
                  <a:pt x="504" y="320"/>
                  <a:pt x="456" y="96"/>
                  <a:pt x="392" y="48"/>
                </a:cubicBezTo>
                <a:close/>
              </a:path>
            </a:pathLst>
          </a:custGeom>
          <a:solidFill>
            <a:schemeClr val="bg2"/>
          </a:solidFill>
          <a:ln w="9525">
            <a:solidFill>
              <a:schemeClr val="tx1"/>
            </a:solidFill>
            <a:round/>
            <a:headEnd/>
            <a:tailEnd/>
          </a:ln>
        </p:spPr>
        <p:txBody>
          <a:bodyPr/>
          <a:lstStyle/>
          <a:p>
            <a:endParaRPr lang="en-US"/>
          </a:p>
        </p:txBody>
      </p:sp>
      <p:sp>
        <p:nvSpPr>
          <p:cNvPr id="19482" name="Freeform 26"/>
          <p:cNvSpPr>
            <a:spLocks/>
          </p:cNvSpPr>
          <p:nvPr/>
        </p:nvSpPr>
        <p:spPr bwMode="auto">
          <a:xfrm flipV="1">
            <a:off x="762000" y="3124200"/>
            <a:ext cx="800100" cy="1727200"/>
          </a:xfrm>
          <a:custGeom>
            <a:avLst/>
            <a:gdLst>
              <a:gd name="T0" fmla="*/ 622300 w 504"/>
              <a:gd name="T1" fmla="*/ 76200 h 1088"/>
              <a:gd name="T2" fmla="*/ 165100 w 504"/>
              <a:gd name="T3" fmla="*/ 304800 h 1088"/>
              <a:gd name="T4" fmla="*/ 12700 w 504"/>
              <a:gd name="T5" fmla="*/ 914400 h 1088"/>
              <a:gd name="T6" fmla="*/ 241300 w 504"/>
              <a:gd name="T7" fmla="*/ 1524000 h 1088"/>
              <a:gd name="T8" fmla="*/ 469900 w 504"/>
              <a:gd name="T9" fmla="*/ 1600200 h 1088"/>
              <a:gd name="T10" fmla="*/ 774700 w 504"/>
              <a:gd name="T11" fmla="*/ 762000 h 1088"/>
              <a:gd name="T12" fmla="*/ 622300 w 504"/>
              <a:gd name="T13" fmla="*/ 76200 h 1088"/>
              <a:gd name="T14" fmla="*/ 0 60000 65536"/>
              <a:gd name="T15" fmla="*/ 0 60000 65536"/>
              <a:gd name="T16" fmla="*/ 0 60000 65536"/>
              <a:gd name="T17" fmla="*/ 0 60000 65536"/>
              <a:gd name="T18" fmla="*/ 0 60000 65536"/>
              <a:gd name="T19" fmla="*/ 0 60000 65536"/>
              <a:gd name="T20" fmla="*/ 0 60000 65536"/>
              <a:gd name="T21" fmla="*/ 0 w 504"/>
              <a:gd name="T22" fmla="*/ 0 h 1088"/>
              <a:gd name="T23" fmla="*/ 504 w 504"/>
              <a:gd name="T24" fmla="*/ 1088 h 10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4" h="1088">
                <a:moveTo>
                  <a:pt x="392" y="48"/>
                </a:moveTo>
                <a:cubicBezTo>
                  <a:pt x="328" y="0"/>
                  <a:pt x="168" y="104"/>
                  <a:pt x="104" y="192"/>
                </a:cubicBezTo>
                <a:cubicBezTo>
                  <a:pt x="40" y="280"/>
                  <a:pt x="0" y="448"/>
                  <a:pt x="8" y="576"/>
                </a:cubicBezTo>
                <a:cubicBezTo>
                  <a:pt x="16" y="704"/>
                  <a:pt x="104" y="888"/>
                  <a:pt x="152" y="960"/>
                </a:cubicBezTo>
                <a:cubicBezTo>
                  <a:pt x="200" y="1032"/>
                  <a:pt x="240" y="1088"/>
                  <a:pt x="296" y="1008"/>
                </a:cubicBezTo>
                <a:cubicBezTo>
                  <a:pt x="352" y="928"/>
                  <a:pt x="472" y="640"/>
                  <a:pt x="488" y="480"/>
                </a:cubicBezTo>
                <a:cubicBezTo>
                  <a:pt x="504" y="320"/>
                  <a:pt x="456" y="96"/>
                  <a:pt x="392" y="48"/>
                </a:cubicBezTo>
                <a:close/>
              </a:path>
            </a:pathLst>
          </a:custGeom>
          <a:solidFill>
            <a:schemeClr val="bg2"/>
          </a:solidFill>
          <a:ln w="9525">
            <a:solidFill>
              <a:schemeClr val="tx1"/>
            </a:solidFill>
            <a:round/>
            <a:headEnd/>
            <a:tailEnd/>
          </a:ln>
        </p:spPr>
        <p:txBody>
          <a:bodyPr/>
          <a:lstStyle/>
          <a:p>
            <a:endParaRPr lang="en-US"/>
          </a:p>
        </p:txBody>
      </p:sp>
      <p:sp>
        <p:nvSpPr>
          <p:cNvPr id="19483" name="Text Box 27"/>
          <p:cNvSpPr txBox="1">
            <a:spLocks noChangeArrowheads="1"/>
          </p:cNvSpPr>
          <p:nvPr/>
        </p:nvSpPr>
        <p:spPr bwMode="auto">
          <a:xfrm>
            <a:off x="6927387" y="2004468"/>
            <a:ext cx="1371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l-GR" altLang="en-US" sz="1800" b="1" dirty="0" smtClean="0">
                <a:latin typeface="Arial" panose="020B0604020202020204" pitchFamily="34" charset="0"/>
              </a:rPr>
              <a:t>Ωστικός δακτύλιος</a:t>
            </a:r>
            <a:endParaRPr lang="en-US" altLang="en-US" sz="1800" b="1" dirty="0">
              <a:latin typeface="Arial" panose="020B0604020202020204" pitchFamily="34" charset="0"/>
            </a:endParaRPr>
          </a:p>
        </p:txBody>
      </p:sp>
      <p:sp>
        <p:nvSpPr>
          <p:cNvPr id="19484" name="Line 28"/>
          <p:cNvSpPr>
            <a:spLocks noChangeShapeType="1"/>
          </p:cNvSpPr>
          <p:nvPr/>
        </p:nvSpPr>
        <p:spPr bwMode="auto">
          <a:xfrm flipH="1">
            <a:off x="6172200" y="2286000"/>
            <a:ext cx="762000" cy="0"/>
          </a:xfrm>
          <a:prstGeom prst="line">
            <a:avLst/>
          </a:prstGeom>
          <a:noFill/>
          <a:ln w="9525">
            <a:solidFill>
              <a:srgbClr val="FF505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9485" name="Text Box 29"/>
          <p:cNvSpPr txBox="1">
            <a:spLocks noChangeArrowheads="1"/>
          </p:cNvSpPr>
          <p:nvPr/>
        </p:nvSpPr>
        <p:spPr bwMode="auto">
          <a:xfrm>
            <a:off x="304800" y="1066800"/>
            <a:ext cx="1143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n-US" sz="1800" b="1" dirty="0" smtClean="0">
                <a:latin typeface="Arial" panose="020B0604020202020204" pitchFamily="34" charset="0"/>
              </a:rPr>
              <a:t>Έλικας</a:t>
            </a:r>
            <a:endParaRPr lang="en-US" altLang="en-US" sz="1800" b="1" dirty="0">
              <a:latin typeface="Arial" panose="020B0604020202020204" pitchFamily="34" charset="0"/>
            </a:endParaRPr>
          </a:p>
        </p:txBody>
      </p:sp>
      <p:sp>
        <p:nvSpPr>
          <p:cNvPr id="19486" name="Line 30"/>
          <p:cNvSpPr>
            <a:spLocks noChangeShapeType="1"/>
          </p:cNvSpPr>
          <p:nvPr/>
        </p:nvSpPr>
        <p:spPr bwMode="auto">
          <a:xfrm>
            <a:off x="609600" y="1447800"/>
            <a:ext cx="304800" cy="609600"/>
          </a:xfrm>
          <a:prstGeom prst="line">
            <a:avLst/>
          </a:prstGeom>
          <a:noFill/>
          <a:ln w="9525">
            <a:solidFill>
              <a:srgbClr val="FF505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9487" name="AutoShape 31"/>
          <p:cNvSpPr>
            <a:spLocks noChangeArrowheads="1"/>
          </p:cNvSpPr>
          <p:nvPr/>
        </p:nvSpPr>
        <p:spPr bwMode="auto">
          <a:xfrm>
            <a:off x="6324600" y="1066800"/>
            <a:ext cx="2667000" cy="762000"/>
          </a:xfrm>
          <a:prstGeom prst="rightArrow">
            <a:avLst>
              <a:gd name="adj1" fmla="val 50000"/>
              <a:gd name="adj2" fmla="val 85000"/>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1100" b="1" dirty="0" smtClean="0">
                <a:solidFill>
                  <a:schemeClr val="bg1"/>
                </a:solidFill>
                <a:latin typeface="Arial" panose="020B0604020202020204" pitchFamily="34" charset="0"/>
              </a:rPr>
              <a:t>       </a:t>
            </a:r>
            <a:r>
              <a:rPr lang="el-GR" altLang="en-US" sz="1100" b="1" dirty="0" smtClean="0">
                <a:solidFill>
                  <a:schemeClr val="bg1"/>
                </a:solidFill>
                <a:latin typeface="Arial" panose="020B0604020202020204" pitchFamily="34" charset="0"/>
              </a:rPr>
              <a:t>Σπρώχνει </a:t>
            </a:r>
            <a:r>
              <a:rPr lang="el-GR" altLang="en-US" sz="1100" b="1" dirty="0">
                <a:solidFill>
                  <a:schemeClr val="bg1"/>
                </a:solidFill>
                <a:latin typeface="Arial" panose="020B0604020202020204" pitchFamily="34" charset="0"/>
              </a:rPr>
              <a:t>το πλοίο προς τα εμπρός</a:t>
            </a:r>
            <a:endParaRPr lang="en-US" altLang="en-US" sz="1100" b="1" dirty="0">
              <a:solidFill>
                <a:schemeClr val="bg1"/>
              </a:solidFill>
              <a:latin typeface="Arial" panose="020B0604020202020204" pitchFamily="34" charset="0"/>
            </a:endParaRPr>
          </a:p>
        </p:txBody>
      </p:sp>
      <p:sp>
        <p:nvSpPr>
          <p:cNvPr id="33"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960576637"/>
      </p:ext>
    </p:extLst>
  </p:cSld>
  <p:clrMapOvr>
    <a:masterClrMapping/>
  </p:clrMapOvr>
  <p:transition>
    <p:push/>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Λειτουργικός Δείκτης Ενεργειακής Αποδοτικότητας</a:t>
            </a:r>
          </a:p>
          <a:p>
            <a:r>
              <a:rPr lang="el-GR" sz="2000" b="1" u="sng" dirty="0">
                <a:solidFill>
                  <a:schemeClr val="bg1"/>
                </a:solidFill>
                <a:latin typeface="Arial" pitchFamily="34" charset="0"/>
                <a:cs typeface="Arial" pitchFamily="34" charset="0"/>
              </a:rPr>
              <a:t>Energy </a:t>
            </a:r>
            <a:r>
              <a:rPr lang="el-GR" sz="2000" b="1" u="sng" dirty="0" err="1">
                <a:solidFill>
                  <a:schemeClr val="bg1"/>
                </a:solidFill>
                <a:latin typeface="Arial" pitchFamily="34" charset="0"/>
                <a:cs typeface="Arial" pitchFamily="34" charset="0"/>
              </a:rPr>
              <a:t>Efficiency</a:t>
            </a:r>
            <a:r>
              <a:rPr lang="el-GR" sz="2000" b="1" u="sng" dirty="0">
                <a:solidFill>
                  <a:schemeClr val="bg1"/>
                </a:solidFill>
                <a:latin typeface="Arial" pitchFamily="34" charset="0"/>
                <a:cs typeface="Arial" pitchFamily="34" charset="0"/>
              </a:rPr>
              <a:t> </a:t>
            </a:r>
            <a:r>
              <a:rPr lang="el-GR" sz="2000" b="1" u="sng" dirty="0" err="1">
                <a:solidFill>
                  <a:schemeClr val="bg1"/>
                </a:solidFill>
                <a:latin typeface="Arial" pitchFamily="34" charset="0"/>
                <a:cs typeface="Arial" pitchFamily="34" charset="0"/>
              </a:rPr>
              <a:t>Operational</a:t>
            </a:r>
            <a:r>
              <a:rPr lang="el-GR" sz="2000" b="1" u="sng" dirty="0">
                <a:solidFill>
                  <a:schemeClr val="bg1"/>
                </a:solidFill>
                <a:latin typeface="Arial" pitchFamily="34" charset="0"/>
                <a:cs typeface="Arial" pitchFamily="34" charset="0"/>
              </a:rPr>
              <a:t> </a:t>
            </a:r>
            <a:r>
              <a:rPr lang="el-GR" sz="2000" b="1" u="sng" dirty="0" err="1">
                <a:solidFill>
                  <a:schemeClr val="bg1"/>
                </a:solidFill>
                <a:latin typeface="Arial" pitchFamily="34" charset="0"/>
                <a:cs typeface="Arial" pitchFamily="34" charset="0"/>
              </a:rPr>
              <a:t>Indicator</a:t>
            </a:r>
            <a:r>
              <a:rPr lang="el-GR" sz="2000" b="1" u="sng" dirty="0">
                <a:solidFill>
                  <a:schemeClr val="bg1"/>
                </a:solidFill>
                <a:latin typeface="Arial" pitchFamily="34" charset="0"/>
                <a:cs typeface="Arial" pitchFamily="34" charset="0"/>
              </a:rPr>
              <a:t> - EEOI</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1052737"/>
            <a:ext cx="8496944" cy="5544616"/>
          </a:xfrm>
          <a:prstGeom prst="rect">
            <a:avLst/>
          </a:prstGeom>
        </p:spPr>
      </p:pic>
    </p:spTree>
    <p:extLst>
      <p:ext uri="{BB962C8B-B14F-4D97-AF65-F5344CB8AC3E}">
        <p14:creationId xmlns="" xmlns:p14="http://schemas.microsoft.com/office/powerpoint/2010/main" val="2399052345"/>
      </p:ext>
    </p:extLst>
  </p:cSld>
  <p:clrMapOvr>
    <a:masterClrMapping/>
  </p:clrMapOvr>
  <p:transition>
    <p:push/>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404664"/>
            <a:ext cx="8496944" cy="6048671"/>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3600" b="1" u="sng" dirty="0">
                <a:solidFill>
                  <a:srgbClr val="FFFF00"/>
                </a:solidFill>
                <a:latin typeface="Arial" pitchFamily="34" charset="0"/>
                <a:cs typeface="Arial" pitchFamily="34" charset="0"/>
              </a:rPr>
              <a:t>Σχέδιο διαχείρισης της ενεργειακής απόδοσης </a:t>
            </a:r>
            <a:r>
              <a:rPr lang="el-GR" sz="3600" b="1" u="sng" dirty="0" smtClean="0">
                <a:solidFill>
                  <a:srgbClr val="FFFF00"/>
                </a:solidFill>
                <a:latin typeface="Arial" pitchFamily="34" charset="0"/>
                <a:cs typeface="Arial" pitchFamily="34" charset="0"/>
              </a:rPr>
              <a:t>πλοίου</a:t>
            </a:r>
            <a:endParaRPr lang="en-US" sz="3600" b="1" u="sng" dirty="0" smtClean="0">
              <a:solidFill>
                <a:srgbClr val="FFFF00"/>
              </a:solidFill>
              <a:latin typeface="Arial" pitchFamily="34" charset="0"/>
              <a:cs typeface="Arial" pitchFamily="34" charset="0"/>
            </a:endParaRPr>
          </a:p>
          <a:p>
            <a:endParaRPr lang="en-US" sz="1100" dirty="0"/>
          </a:p>
          <a:p>
            <a:r>
              <a:rPr lang="en-US" sz="3600" b="1" u="sng" dirty="0">
                <a:solidFill>
                  <a:srgbClr val="FFFF00"/>
                </a:solidFill>
                <a:latin typeface="Arial" panose="020B0604020202020204" pitchFamily="34" charset="0"/>
                <a:cs typeface="Arial" panose="020B0604020202020204" pitchFamily="34" charset="0"/>
              </a:rPr>
              <a:t>Ship Energy Efficiency Management </a:t>
            </a:r>
            <a:r>
              <a:rPr lang="en-US" sz="3600" b="1" u="sng" dirty="0" smtClean="0">
                <a:solidFill>
                  <a:srgbClr val="FFFF00"/>
                </a:solidFill>
                <a:latin typeface="Arial" panose="020B0604020202020204" pitchFamily="34" charset="0"/>
                <a:cs typeface="Arial" panose="020B0604020202020204" pitchFamily="34" charset="0"/>
              </a:rPr>
              <a:t>Plan - SEEMP</a:t>
            </a:r>
            <a:endParaRPr lang="en-US" sz="36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4115556109"/>
      </p:ext>
    </p:extLst>
  </p:cSld>
  <p:clrMapOvr>
    <a:masterClrMapping/>
  </p:clrMapOvr>
  <p:transition>
    <p:push/>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rgbClr val="FFFF00"/>
                </a:solidFill>
                <a:latin typeface="Arial" pitchFamily="34" charset="0"/>
                <a:cs typeface="Arial" pitchFamily="34" charset="0"/>
              </a:rPr>
              <a:t>Σχέδιο διαχείρισης της ενεργειακής απόδοσης </a:t>
            </a:r>
            <a:r>
              <a:rPr lang="el-GR" sz="2000" b="1" u="sng" dirty="0" smtClean="0">
                <a:solidFill>
                  <a:srgbClr val="FFFF00"/>
                </a:solidFill>
                <a:latin typeface="Arial" pitchFamily="34" charset="0"/>
                <a:cs typeface="Arial" pitchFamily="34" charset="0"/>
              </a:rPr>
              <a:t>πλοίου</a:t>
            </a:r>
            <a:endParaRPr lang="en-US" sz="800" dirty="0"/>
          </a:p>
          <a:p>
            <a:r>
              <a:rPr lang="en-US" sz="2000" b="1" u="sng" dirty="0">
                <a:solidFill>
                  <a:srgbClr val="FFFF00"/>
                </a:solidFill>
                <a:latin typeface="Arial" panose="020B0604020202020204" pitchFamily="34" charset="0"/>
                <a:cs typeface="Arial" panose="020B0604020202020204" pitchFamily="34" charset="0"/>
              </a:rPr>
              <a:t>Ship Energy Efficiency Management Plan - SEEMP</a:t>
            </a:r>
          </a:p>
        </p:txBody>
      </p:sp>
      <p:sp>
        <p:nvSpPr>
          <p:cNvPr id="3" name="Rectangle 2"/>
          <p:cNvSpPr/>
          <p:nvPr/>
        </p:nvSpPr>
        <p:spPr>
          <a:xfrm>
            <a:off x="323528" y="1124744"/>
            <a:ext cx="8496944" cy="5262979"/>
          </a:xfrm>
          <a:prstGeom prst="rect">
            <a:avLst/>
          </a:prstGeom>
        </p:spPr>
        <p:txBody>
          <a:bodyPr wrap="square">
            <a:spAutoFit/>
          </a:bodyPr>
          <a:lstStyle/>
          <a:p>
            <a:pPr algn="ctr"/>
            <a:r>
              <a:rPr lang="el-GR" sz="2400" b="1" u="sng" dirty="0">
                <a:latin typeface="Arial" panose="020B0604020202020204" pitchFamily="34" charset="0"/>
                <a:cs typeface="Arial" panose="020B0604020202020204" pitchFamily="34" charset="0"/>
              </a:rPr>
              <a:t>Το </a:t>
            </a:r>
            <a:r>
              <a:rPr lang="el-GR" sz="2400" b="1" u="sng" dirty="0" smtClean="0">
                <a:latin typeface="Arial" panose="020B0604020202020204" pitchFamily="34" charset="0"/>
                <a:cs typeface="Arial" panose="020B0604020202020204" pitchFamily="34" charset="0"/>
              </a:rPr>
              <a:t>SEEMP</a:t>
            </a:r>
            <a:endParaRPr lang="el-GR" sz="2400" b="1" u="sng"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l-GR" sz="2400" b="1" dirty="0" smtClean="0">
                <a:latin typeface="Arial" panose="020B0604020202020204" pitchFamily="34" charset="0"/>
                <a:cs typeface="Arial" panose="020B0604020202020204" pitchFamily="34" charset="0"/>
              </a:rPr>
              <a:t>Προβλέπει </a:t>
            </a:r>
            <a:r>
              <a:rPr lang="el-GR" sz="2400" b="1" dirty="0">
                <a:latin typeface="Arial" panose="020B0604020202020204" pitchFamily="34" charset="0"/>
                <a:cs typeface="Arial" panose="020B0604020202020204" pitchFamily="34" charset="0"/>
              </a:rPr>
              <a:t>μια προσέγγιση για την παρακολούθηση της απόδοσης της ναυτιλίας και του στόλου με την πάροδο του χρόνου και ενθαρρύνει τον πλοιοκτήτη, σε κάθε στάδιο του σχεδίου, να εξετάζει νέες τεχνολογίες και πρακτικές όταν επιδιώκει να βελτιστοποιήσει την απόδοση των πλοίων.</a:t>
            </a:r>
          </a:p>
          <a:p>
            <a:pPr marL="342900" indent="-342900">
              <a:buFont typeface="Wingdings" panose="05000000000000000000" pitchFamily="2" charset="2"/>
              <a:buChar char="q"/>
            </a:pPr>
            <a:r>
              <a:rPr lang="en-US" sz="2400" b="1" dirty="0" smtClean="0">
                <a:latin typeface="Arial" panose="020B0604020202020204" pitchFamily="34" charset="0"/>
                <a:cs typeface="Arial" panose="020B0604020202020204" pitchFamily="34" charset="0"/>
              </a:rPr>
              <a:t>SEEMP</a:t>
            </a:r>
            <a:r>
              <a:rPr lang="el-GR" sz="2400" b="1" dirty="0" smtClean="0">
                <a:latin typeface="Arial" panose="020B0604020202020204" pitchFamily="34" charset="0"/>
                <a:cs typeface="Arial" panose="020B0604020202020204" pitchFamily="34" charset="0"/>
              </a:rPr>
              <a:t> </a:t>
            </a:r>
            <a:r>
              <a:rPr lang="el-GR" sz="2400" b="1" dirty="0">
                <a:latin typeface="Arial" panose="020B0604020202020204" pitchFamily="34" charset="0"/>
                <a:cs typeface="Arial" panose="020B0604020202020204" pitchFamily="34" charset="0"/>
              </a:rPr>
              <a:t>δεν θα υπόκειται στην έγκριση των κρατών σημαίας ή αναγνωρισμένων οργανισμών, όπως συμβαίνει στην κατηγορία, αλλά θα αποτελεί μέρος ενός νέου κεφαλαίου 4 του παραρτήματος 6 της MARPOL για τους κανονισμούς και θα απαιτείται βάσει του Διεθνούς Πιστοποιητικού Ενεργειακής Απόδοσης (IEEC).</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247736735"/>
      </p:ext>
    </p:extLst>
  </p:cSld>
  <p:clrMapOvr>
    <a:masterClrMapping/>
  </p:clrMapOvr>
  <p:transition>
    <p:push/>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Σχέδιο διαχείρισης της ενεργειακής απόδοσης </a:t>
            </a:r>
            <a:r>
              <a:rPr lang="el-GR" sz="2000" b="1" u="sng" dirty="0" smtClean="0">
                <a:solidFill>
                  <a:schemeClr val="bg1"/>
                </a:solidFill>
                <a:latin typeface="Arial" pitchFamily="34" charset="0"/>
                <a:cs typeface="Arial" pitchFamily="34" charset="0"/>
              </a:rPr>
              <a:t>πλοίου</a:t>
            </a:r>
            <a:endParaRPr lang="en-US" sz="800" dirty="0">
              <a:solidFill>
                <a:schemeClr val="bg1"/>
              </a:solidFill>
            </a:endParaRPr>
          </a:p>
          <a:p>
            <a:r>
              <a:rPr lang="en-US" sz="2000" b="1" u="sng" dirty="0">
                <a:solidFill>
                  <a:schemeClr val="bg1"/>
                </a:solidFill>
                <a:latin typeface="Arial" panose="020B0604020202020204" pitchFamily="34" charset="0"/>
                <a:cs typeface="Arial" panose="020B0604020202020204" pitchFamily="34" charset="0"/>
              </a:rPr>
              <a:t>Ship Energy Efficiency Management Plan - SEEMP</a:t>
            </a:r>
          </a:p>
        </p:txBody>
      </p:sp>
      <p:sp>
        <p:nvSpPr>
          <p:cNvPr id="3" name="Rectangle 2"/>
          <p:cNvSpPr/>
          <p:nvPr/>
        </p:nvSpPr>
        <p:spPr>
          <a:xfrm>
            <a:off x="323528" y="1124744"/>
            <a:ext cx="8496944" cy="5386090"/>
          </a:xfrm>
          <a:prstGeom prst="rect">
            <a:avLst/>
          </a:prstGeom>
        </p:spPr>
        <p:txBody>
          <a:bodyPr wrap="square">
            <a:spAutoFit/>
          </a:bodyPr>
          <a:lstStyle/>
          <a:p>
            <a:r>
              <a:rPr lang="el-GR" sz="4000" b="1" dirty="0">
                <a:latin typeface="Arial" panose="020B0604020202020204" pitchFamily="34" charset="0"/>
                <a:cs typeface="Arial" panose="020B0604020202020204" pitchFamily="34" charset="0"/>
              </a:rPr>
              <a:t>Κάθε πλοίο </a:t>
            </a:r>
            <a:r>
              <a:rPr lang="el-GR" sz="4000" b="1" dirty="0" smtClean="0">
                <a:latin typeface="Arial" panose="020B0604020202020204" pitchFamily="34" charset="0"/>
                <a:cs typeface="Arial" panose="020B0604020202020204" pitchFamily="34" charset="0"/>
              </a:rPr>
              <a:t>πρέπει να διατηρεί στην κατοχή του έναν ειδικό Σχέδιο Διαχείρισης της Ενεργειακής Απόδοσης του πλοίου </a:t>
            </a:r>
            <a:r>
              <a:rPr lang="el-GR" sz="4000" b="1" dirty="0">
                <a:latin typeface="Arial" panose="020B0604020202020204" pitchFamily="34" charset="0"/>
                <a:cs typeface="Arial" panose="020B0604020202020204" pitchFamily="34" charset="0"/>
              </a:rPr>
              <a:t>(SEEMP) </a:t>
            </a:r>
            <a:r>
              <a:rPr lang="el-GR" sz="4000" b="1" dirty="0" smtClean="0">
                <a:latin typeface="Arial" panose="020B0604020202020204" pitchFamily="34" charset="0"/>
                <a:cs typeface="Arial" panose="020B0604020202020204" pitchFamily="34" charset="0"/>
              </a:rPr>
              <a:t>και</a:t>
            </a:r>
            <a:r>
              <a:rPr lang="el-GR" sz="4000" b="1" dirty="0">
                <a:latin typeface="Arial" panose="020B0604020202020204" pitchFamily="34" charset="0"/>
                <a:cs typeface="Arial" panose="020B0604020202020204" pitchFamily="34" charset="0"/>
              </a:rPr>
              <a:t>, </a:t>
            </a:r>
            <a:r>
              <a:rPr lang="el-GR" sz="4000" b="1" dirty="0" smtClean="0">
                <a:latin typeface="Arial" panose="020B0604020202020204" pitchFamily="34" charset="0"/>
                <a:cs typeface="Arial" panose="020B0604020202020204" pitchFamily="34" charset="0"/>
              </a:rPr>
              <a:t>θα αναπτυχθεί </a:t>
            </a:r>
            <a:r>
              <a:rPr lang="el-GR" sz="4000" b="1" dirty="0">
                <a:latin typeface="Arial" panose="020B0604020202020204" pitchFamily="34" charset="0"/>
                <a:cs typeface="Arial" panose="020B0604020202020204" pitchFamily="34" charset="0"/>
              </a:rPr>
              <a:t>λαμβάνοντας υπόψη τις κατευθυντήριες γραμμές που έχει υιοθετήσει ο </a:t>
            </a:r>
            <a:r>
              <a:rPr lang="el-GR" sz="4000" b="1" dirty="0" smtClean="0">
                <a:latin typeface="Arial" panose="020B0604020202020204" pitchFamily="34" charset="0"/>
                <a:cs typeface="Arial" panose="020B0604020202020204" pitchFamily="34" charset="0"/>
              </a:rPr>
              <a:t>IMO.</a:t>
            </a:r>
            <a:endParaRPr lang="en-US" sz="4000" b="1" dirty="0" smtClean="0">
              <a:latin typeface="Arial" panose="020B0604020202020204" pitchFamily="34" charset="0"/>
              <a:cs typeface="Arial" panose="020B0604020202020204" pitchFamily="34" charset="0"/>
            </a:endParaRPr>
          </a:p>
          <a:p>
            <a:endParaRPr lang="en-US" sz="2400" b="1" dirty="0" smtClean="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570376496"/>
      </p:ext>
    </p:extLst>
  </p:cSld>
  <p:clrMapOvr>
    <a:masterClrMapping/>
  </p:clrMapOvr>
  <p:transition>
    <p:push/>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Σχέδιο διαχείρισης της ενεργειακής απόδοσης </a:t>
            </a:r>
            <a:r>
              <a:rPr lang="el-GR" sz="2000" b="1" u="sng" dirty="0" smtClean="0">
                <a:solidFill>
                  <a:schemeClr val="bg1"/>
                </a:solidFill>
                <a:latin typeface="Arial" pitchFamily="34" charset="0"/>
                <a:cs typeface="Arial" pitchFamily="34" charset="0"/>
              </a:rPr>
              <a:t>πλοίου</a:t>
            </a:r>
            <a:endParaRPr lang="en-US" sz="800" dirty="0">
              <a:solidFill>
                <a:schemeClr val="bg1"/>
              </a:solidFill>
            </a:endParaRPr>
          </a:p>
          <a:p>
            <a:r>
              <a:rPr lang="en-US" sz="2000" b="1" u="sng" dirty="0">
                <a:solidFill>
                  <a:schemeClr val="bg1"/>
                </a:solidFill>
                <a:latin typeface="Arial" panose="020B0604020202020204" pitchFamily="34" charset="0"/>
                <a:cs typeface="Arial" panose="020B0604020202020204" pitchFamily="34" charset="0"/>
              </a:rPr>
              <a:t>Ship Energy Efficiency Management Plan - SEEMP</a:t>
            </a:r>
          </a:p>
        </p:txBody>
      </p:sp>
      <p:sp>
        <p:nvSpPr>
          <p:cNvPr id="3" name="Rectangle 2"/>
          <p:cNvSpPr/>
          <p:nvPr/>
        </p:nvSpPr>
        <p:spPr>
          <a:xfrm>
            <a:off x="323528" y="1124744"/>
            <a:ext cx="8496944" cy="5324535"/>
          </a:xfrm>
          <a:prstGeom prst="rect">
            <a:avLst/>
          </a:prstGeom>
        </p:spPr>
        <p:txBody>
          <a:bodyPr wrap="square">
            <a:spAutoFit/>
          </a:bodyPr>
          <a:lstStyle/>
          <a:p>
            <a:r>
              <a:rPr lang="el-GR" sz="4000" b="1" dirty="0">
                <a:latin typeface="Arial" panose="020B0604020202020204" pitchFamily="34" charset="0"/>
                <a:cs typeface="Arial" panose="020B0604020202020204" pitchFamily="34" charset="0"/>
              </a:rPr>
              <a:t>Η ανάπτυξη του SEEMP αποτελείται από 4 </a:t>
            </a:r>
            <a:r>
              <a:rPr lang="el-GR" sz="4000" b="1" dirty="0" smtClean="0">
                <a:latin typeface="Arial" panose="020B0604020202020204" pitchFamily="34" charset="0"/>
                <a:cs typeface="Arial" panose="020B0604020202020204" pitchFamily="34" charset="0"/>
              </a:rPr>
              <a:t>φάσεις.</a:t>
            </a:r>
          </a:p>
          <a:p>
            <a:endParaRPr lang="el-GR" sz="2000" b="1" dirty="0" smtClean="0">
              <a:latin typeface="Arial" panose="020B0604020202020204" pitchFamily="34" charset="0"/>
              <a:cs typeface="Arial" panose="020B0604020202020204" pitchFamily="34" charset="0"/>
            </a:endParaRPr>
          </a:p>
          <a:p>
            <a:pPr marL="731520" indent="-731520">
              <a:lnSpc>
                <a:spcPct val="150000"/>
              </a:lnSpc>
              <a:buFont typeface="+mj-lt"/>
              <a:buAutoNum type="arabicPeriod"/>
            </a:pPr>
            <a:r>
              <a:rPr lang="el-GR" sz="4000" b="1" dirty="0" smtClean="0">
                <a:latin typeface="Arial" panose="020B0604020202020204" pitchFamily="34" charset="0"/>
                <a:cs typeface="Arial" panose="020B0604020202020204" pitchFamily="34" charset="0"/>
              </a:rPr>
              <a:t>Παρακολούθηση</a:t>
            </a:r>
          </a:p>
          <a:p>
            <a:pPr marL="731520" indent="-731520">
              <a:lnSpc>
                <a:spcPct val="150000"/>
              </a:lnSpc>
              <a:buFont typeface="+mj-lt"/>
              <a:buAutoNum type="arabicPeriod"/>
            </a:pPr>
            <a:r>
              <a:rPr lang="el-GR" sz="4000" b="1" dirty="0" smtClean="0">
                <a:latin typeface="Arial" panose="020B0604020202020204" pitchFamily="34" charset="0"/>
                <a:cs typeface="Arial" panose="020B0604020202020204" pitchFamily="34" charset="0"/>
              </a:rPr>
              <a:t>Σχεδίαση</a:t>
            </a:r>
          </a:p>
          <a:p>
            <a:pPr marL="731520" indent="-731520">
              <a:lnSpc>
                <a:spcPct val="150000"/>
              </a:lnSpc>
              <a:buFont typeface="+mj-lt"/>
              <a:buAutoNum type="arabicPeriod"/>
            </a:pPr>
            <a:r>
              <a:rPr lang="el-GR" sz="4000" b="1" dirty="0" smtClean="0">
                <a:latin typeface="Arial" panose="020B0604020202020204" pitchFamily="34" charset="0"/>
                <a:cs typeface="Arial" panose="020B0604020202020204" pitchFamily="34" charset="0"/>
              </a:rPr>
              <a:t>Εκτέλεση</a:t>
            </a:r>
          </a:p>
          <a:p>
            <a:pPr marL="731520" indent="-731520">
              <a:lnSpc>
                <a:spcPct val="150000"/>
              </a:lnSpc>
              <a:buFont typeface="+mj-lt"/>
              <a:buAutoNum type="arabicPeriod"/>
            </a:pPr>
            <a:r>
              <a:rPr lang="el-GR" sz="4000" b="1" dirty="0">
                <a:latin typeface="Arial" panose="020B0604020202020204" pitchFamily="34" charset="0"/>
                <a:cs typeface="Arial" panose="020B0604020202020204" pitchFamily="34" charset="0"/>
              </a:rPr>
              <a:t>Αυτοαξιολόγηση και </a:t>
            </a:r>
            <a:r>
              <a:rPr lang="el-GR" sz="4000" b="1" dirty="0" smtClean="0">
                <a:latin typeface="Arial" panose="020B0604020202020204" pitchFamily="34" charset="0"/>
                <a:cs typeface="Arial" panose="020B0604020202020204" pitchFamily="34" charset="0"/>
              </a:rPr>
              <a:t>βελτίωση</a:t>
            </a:r>
            <a:endParaRPr lang="el-GR" sz="40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48525565"/>
      </p:ext>
    </p:extLst>
  </p:cSld>
  <p:clrMapOvr>
    <a:masterClrMapping/>
  </p:clrMapOvr>
  <p:transition>
    <p:push/>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404664"/>
            <a:ext cx="8496944" cy="6048671"/>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3600" b="1" u="sng" dirty="0">
                <a:solidFill>
                  <a:srgbClr val="FFFF00"/>
                </a:solidFill>
                <a:latin typeface="Arial" pitchFamily="34" charset="0"/>
                <a:cs typeface="Arial" pitchFamily="34" charset="0"/>
              </a:rPr>
              <a:t>ENGINE ROOM RESOURCE </a:t>
            </a:r>
            <a:r>
              <a:rPr lang="en-US" sz="3600" b="1" u="sng" dirty="0" smtClean="0">
                <a:solidFill>
                  <a:srgbClr val="FFFF00"/>
                </a:solidFill>
                <a:latin typeface="Arial" pitchFamily="34" charset="0"/>
                <a:cs typeface="Arial" pitchFamily="34" charset="0"/>
              </a:rPr>
              <a:t>MANAGEMENT</a:t>
            </a:r>
          </a:p>
          <a:p>
            <a:endParaRPr lang="en-US" sz="3600" b="1" u="sng" dirty="0" smtClean="0">
              <a:solidFill>
                <a:srgbClr val="FFFF00"/>
              </a:solidFill>
              <a:latin typeface="Arial" pitchFamily="34" charset="0"/>
              <a:cs typeface="Arial" pitchFamily="34" charset="0"/>
            </a:endParaRPr>
          </a:p>
          <a:p>
            <a:r>
              <a:rPr lang="en-US" sz="3600" b="1" u="sng" dirty="0" smtClean="0">
                <a:solidFill>
                  <a:srgbClr val="FFFF00"/>
                </a:solidFill>
                <a:latin typeface="Arial" pitchFamily="34" charset="0"/>
                <a:cs typeface="Arial" pitchFamily="34" charset="0"/>
              </a:rPr>
              <a:t>ERM </a:t>
            </a:r>
            <a:endParaRPr lang="en-US" sz="36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3768472265"/>
      </p:ext>
    </p:extLst>
  </p:cSld>
  <p:clrMapOvr>
    <a:masterClrMapping/>
  </p:clrMapOvr>
  <p:transition>
    <p:push/>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4893647"/>
          </a:xfrm>
          <a:prstGeom prst="rect">
            <a:avLst/>
          </a:prstGeom>
        </p:spPr>
        <p:txBody>
          <a:bodyPr wrap="square">
            <a:spAutoFit/>
          </a:bodyPr>
          <a:lstStyle/>
          <a:p>
            <a:r>
              <a:rPr lang="el-GR" sz="3900" b="1" dirty="0">
                <a:latin typeface="Arial" panose="020B0604020202020204" pitchFamily="34" charset="0"/>
                <a:cs typeface="Arial" panose="020B0604020202020204" pitchFamily="34" charset="0"/>
              </a:rPr>
              <a:t>Ο σκοπός </a:t>
            </a:r>
            <a:r>
              <a:rPr lang="el-GR" sz="3900" b="1" dirty="0" smtClean="0">
                <a:latin typeface="Arial" panose="020B0604020202020204" pitchFamily="34" charset="0"/>
                <a:cs typeface="Arial" panose="020B0604020202020204" pitchFamily="34" charset="0"/>
              </a:rPr>
              <a:t>του</a:t>
            </a:r>
            <a:r>
              <a:rPr lang="en-US" sz="3900" b="1" dirty="0" smtClean="0">
                <a:latin typeface="Arial" panose="020B0604020202020204" pitchFamily="34" charset="0"/>
                <a:cs typeface="Arial" panose="020B0604020202020204" pitchFamily="34" charset="0"/>
              </a:rPr>
              <a:t> ERM</a:t>
            </a:r>
            <a:r>
              <a:rPr lang="el-GR" sz="3900" b="1" dirty="0" smtClean="0">
                <a:latin typeface="Arial" panose="020B0604020202020204" pitchFamily="34" charset="0"/>
                <a:cs typeface="Arial" panose="020B0604020202020204" pitchFamily="34" charset="0"/>
              </a:rPr>
              <a:t> </a:t>
            </a:r>
            <a:r>
              <a:rPr lang="el-GR" sz="3900" b="1" dirty="0">
                <a:latin typeface="Arial" panose="020B0604020202020204" pitchFamily="34" charset="0"/>
                <a:cs typeface="Arial" panose="020B0604020202020204" pitchFamily="34" charset="0"/>
              </a:rPr>
              <a:t>είναι η μείωση του κινδύνου ατυχημάτων στη θάλασσα.</a:t>
            </a:r>
          </a:p>
          <a:p>
            <a:r>
              <a:rPr lang="el-GR" sz="3900" b="1" dirty="0">
                <a:latin typeface="Arial" panose="020B0604020202020204" pitchFamily="34" charset="0"/>
                <a:cs typeface="Arial" panose="020B0604020202020204" pitchFamily="34" charset="0"/>
              </a:rPr>
              <a:t>Να επικεντρωθεί στην πρόληψη των ατυχημάτων και το ανθρώπινο λάθος, αλλά και στην αύξηση </a:t>
            </a:r>
            <a:r>
              <a:rPr lang="el-GR" sz="3900" b="1" dirty="0" smtClean="0">
                <a:latin typeface="Arial" panose="020B0604020202020204" pitchFamily="34" charset="0"/>
                <a:cs typeface="Arial" panose="020B0604020202020204" pitchFamily="34" charset="0"/>
              </a:rPr>
              <a:t>της λειτουργικής αξιοπιστίας </a:t>
            </a:r>
            <a:r>
              <a:rPr lang="el-GR" sz="3900" b="1" dirty="0">
                <a:latin typeface="Arial" panose="020B0604020202020204" pitchFamily="34" charset="0"/>
                <a:cs typeface="Arial" panose="020B0604020202020204" pitchFamily="34" charset="0"/>
              </a:rPr>
              <a:t>και της καθημερινής απόδοσης.</a:t>
            </a:r>
          </a:p>
        </p:txBody>
      </p:sp>
    </p:spTree>
    <p:extLst>
      <p:ext uri="{BB962C8B-B14F-4D97-AF65-F5344CB8AC3E}">
        <p14:creationId xmlns="" xmlns:p14="http://schemas.microsoft.com/office/powerpoint/2010/main" val="1451751454"/>
      </p:ext>
    </p:extLst>
  </p:cSld>
  <p:clrMapOvr>
    <a:masterClrMapping/>
  </p:clrMapOvr>
  <p:transition>
    <p:push/>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509200"/>
          </a:xfrm>
          <a:prstGeom prst="rect">
            <a:avLst/>
          </a:prstGeom>
        </p:spPr>
        <p:txBody>
          <a:bodyPr wrap="square">
            <a:spAutoFit/>
          </a:bodyPr>
          <a:lstStyle/>
          <a:p>
            <a:r>
              <a:rPr lang="el-GR" sz="3200" b="1" dirty="0">
                <a:latin typeface="Arial" panose="020B0604020202020204" pitchFamily="34" charset="0"/>
                <a:cs typeface="Arial" panose="020B0604020202020204" pitchFamily="34" charset="0"/>
              </a:rPr>
              <a:t>Τον Μάιο του 2005, </a:t>
            </a:r>
            <a:r>
              <a:rPr lang="en-US" sz="3200" b="1" dirty="0" smtClean="0">
                <a:latin typeface="Arial" panose="020B0604020202020204" pitchFamily="34" charset="0"/>
                <a:cs typeface="Arial" panose="020B0604020202020204" pitchFamily="34" charset="0"/>
              </a:rPr>
              <a:t>o</a:t>
            </a:r>
            <a:r>
              <a:rPr lang="el-GR" sz="3200" b="1" dirty="0" smtClean="0">
                <a:latin typeface="Arial" panose="020B0604020202020204" pitchFamily="34" charset="0"/>
                <a:cs typeface="Arial" panose="020B0604020202020204" pitchFamily="34" charset="0"/>
              </a:rPr>
              <a:t> </a:t>
            </a:r>
            <a:r>
              <a:rPr lang="el-GR" sz="3200" b="1" dirty="0">
                <a:latin typeface="Arial" panose="020B0604020202020204" pitchFamily="34" charset="0"/>
                <a:cs typeface="Arial" panose="020B0604020202020204" pitchFamily="34" charset="0"/>
              </a:rPr>
              <a:t>Διεθνής Οργανισμός </a:t>
            </a:r>
            <a:r>
              <a:rPr lang="el-GR" sz="3200" b="1" dirty="0" smtClean="0">
                <a:latin typeface="Arial" panose="020B0604020202020204" pitchFamily="34" charset="0"/>
                <a:cs typeface="Arial" panose="020B0604020202020204" pitchFamily="34" charset="0"/>
              </a:rPr>
              <a:t>Ναυσιπλοΐας</a:t>
            </a:r>
            <a:r>
              <a:rPr lang="en-US" sz="3200" b="1" dirty="0" smtClean="0">
                <a:latin typeface="Arial" panose="020B0604020202020204" pitchFamily="34" charset="0"/>
                <a:cs typeface="Arial" panose="020B0604020202020204" pitchFamily="34" charset="0"/>
              </a:rPr>
              <a:t> IMO </a:t>
            </a:r>
            <a:r>
              <a:rPr lang="el-GR" sz="3200" b="1" dirty="0" smtClean="0">
                <a:latin typeface="Arial" panose="020B0604020202020204" pitchFamily="34" charset="0"/>
                <a:cs typeface="Arial" panose="020B0604020202020204" pitchFamily="34" charset="0"/>
              </a:rPr>
              <a:t>ενέκρινε </a:t>
            </a:r>
            <a:r>
              <a:rPr lang="el-GR" sz="3200" b="1" dirty="0">
                <a:latin typeface="Arial" panose="020B0604020202020204" pitchFamily="34" charset="0"/>
                <a:cs typeface="Arial" panose="020B0604020202020204" pitchFamily="34" charset="0"/>
              </a:rPr>
              <a:t>το </a:t>
            </a:r>
            <a:r>
              <a:rPr lang="el-GR" sz="3200" b="1" dirty="0" smtClean="0">
                <a:latin typeface="Arial" panose="020B0604020202020204" pitchFamily="34" charset="0"/>
                <a:cs typeface="Arial" panose="020B0604020202020204" pitchFamily="34" charset="0"/>
              </a:rPr>
              <a:t>STCW.6/Circ.7 </a:t>
            </a:r>
            <a:r>
              <a:rPr lang="el-GR" sz="3200" b="1" dirty="0">
                <a:latin typeface="Arial" panose="020B0604020202020204" pitchFamily="34" charset="0"/>
                <a:cs typeface="Arial" panose="020B0604020202020204" pitchFamily="34" charset="0"/>
              </a:rPr>
              <a:t>για τις τροποποιήσεις του μέρους Β του κώδικα STCW, προκειμένου να παρέχει καθοδήγηση σχετικά με τη διαχείριση των πόρων των μηχανοστασίων. </a:t>
            </a:r>
            <a:endParaRPr lang="en-US" sz="3200" b="1" dirty="0" smtClean="0">
              <a:latin typeface="Arial" panose="020B0604020202020204" pitchFamily="34" charset="0"/>
              <a:cs typeface="Arial" panose="020B0604020202020204" pitchFamily="34" charset="0"/>
            </a:endParaRPr>
          </a:p>
          <a:p>
            <a:r>
              <a:rPr lang="el-GR" sz="3200" b="1" dirty="0" smtClean="0">
                <a:latin typeface="Arial" panose="020B0604020202020204" pitchFamily="34" charset="0"/>
                <a:cs typeface="Arial" panose="020B0604020202020204" pitchFamily="34" charset="0"/>
              </a:rPr>
              <a:t>Οι </a:t>
            </a:r>
            <a:r>
              <a:rPr lang="el-GR" sz="3200" b="1" dirty="0">
                <a:latin typeface="Arial" panose="020B0604020202020204" pitchFamily="34" charset="0"/>
                <a:cs typeface="Arial" panose="020B0604020202020204" pitchFamily="34" charset="0"/>
              </a:rPr>
              <a:t>μαθησιακοί στόχοι της διαχείρισης των πόρων του </a:t>
            </a:r>
            <a:r>
              <a:rPr lang="el-GR" sz="3200" b="1" dirty="0" smtClean="0">
                <a:latin typeface="Arial" panose="020B0604020202020204" pitchFamily="34" charset="0"/>
                <a:cs typeface="Arial" panose="020B0604020202020204" pitchFamily="34" charset="0"/>
              </a:rPr>
              <a:t>μηχανοστασίου είναι να </a:t>
            </a:r>
            <a:r>
              <a:rPr lang="el-GR" sz="3200" b="1" dirty="0">
                <a:latin typeface="Arial" panose="020B0604020202020204" pitchFamily="34" charset="0"/>
                <a:cs typeface="Arial" panose="020B0604020202020204" pitchFamily="34" charset="0"/>
              </a:rPr>
              <a:t>καλύπτουν όλες τις απαιτήσεις των τροποποιήσεων του STCW.</a:t>
            </a:r>
          </a:p>
        </p:txBody>
      </p:sp>
    </p:spTree>
    <p:extLst>
      <p:ext uri="{BB962C8B-B14F-4D97-AF65-F5344CB8AC3E}">
        <p14:creationId xmlns="" xmlns:p14="http://schemas.microsoft.com/office/powerpoint/2010/main" val="1940246114"/>
      </p:ext>
    </p:extLst>
  </p:cSld>
  <p:clrMapOvr>
    <a:masterClrMapping/>
  </p:clrMapOvr>
  <p:transition>
    <p:push/>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509200"/>
          </a:xfrm>
          <a:prstGeom prst="rect">
            <a:avLst/>
          </a:prstGeom>
          <a:solidFill>
            <a:schemeClr val="accent5">
              <a:lumMod val="40000"/>
              <a:lumOff val="60000"/>
            </a:schemeClr>
          </a:solidFill>
        </p:spPr>
        <p:txBody>
          <a:bodyPr wrap="square">
            <a:spAutoFit/>
          </a:bodyPr>
          <a:lstStyle/>
          <a:p>
            <a:r>
              <a:rPr lang="el-GR" sz="3200" b="1" dirty="0" smtClean="0">
                <a:latin typeface="Arial" panose="020B0604020202020204" pitchFamily="34" charset="0"/>
                <a:cs typeface="Arial" panose="020B0604020202020204" pitchFamily="34" charset="0"/>
              </a:rPr>
              <a:t>Το </a:t>
            </a:r>
            <a:r>
              <a:rPr lang="en-US" sz="3200" b="1" dirty="0" smtClean="0">
                <a:latin typeface="Arial" panose="020B0604020202020204" pitchFamily="34" charset="0"/>
                <a:cs typeface="Arial" panose="020B0604020202020204" pitchFamily="34" charset="0"/>
              </a:rPr>
              <a:t>ERM </a:t>
            </a:r>
            <a:r>
              <a:rPr lang="el-GR" sz="3200" b="1" dirty="0" smtClean="0">
                <a:latin typeface="Arial" panose="020B0604020202020204" pitchFamily="34" charset="0"/>
                <a:cs typeface="Arial" panose="020B0604020202020204" pitchFamily="34" charset="0"/>
              </a:rPr>
              <a:t>είναι </a:t>
            </a:r>
            <a:r>
              <a:rPr lang="el-GR" sz="3200" b="1" dirty="0">
                <a:latin typeface="Arial" panose="020B0604020202020204" pitchFamily="34" charset="0"/>
                <a:cs typeface="Arial" panose="020B0604020202020204" pitchFamily="34" charset="0"/>
              </a:rPr>
              <a:t>μια μέθοδος χρήσης όλων των διαθέσιμων πόρων για τη διεξαγωγή των εργασιών της μηχανικής </a:t>
            </a:r>
            <a:r>
              <a:rPr lang="el-GR" sz="3200" b="1" dirty="0" smtClean="0">
                <a:latin typeface="Arial" panose="020B0604020202020204" pitchFamily="34" charset="0"/>
                <a:cs typeface="Arial" panose="020B0604020202020204" pitchFamily="34" charset="0"/>
              </a:rPr>
              <a:t>λειτουργία</a:t>
            </a:r>
            <a:r>
              <a:rPr lang="el-GR" sz="3200" b="1" dirty="0">
                <a:latin typeface="Arial" panose="020B0604020202020204" pitchFamily="34" charset="0"/>
                <a:cs typeface="Arial" panose="020B0604020202020204" pitchFamily="34" charset="0"/>
              </a:rPr>
              <a:t>ς</a:t>
            </a:r>
            <a:r>
              <a:rPr lang="el-GR" sz="3200" b="1" dirty="0" smtClean="0">
                <a:latin typeface="Arial" panose="020B0604020202020204" pitchFamily="34" charset="0"/>
                <a:cs typeface="Arial" panose="020B0604020202020204" pitchFamily="34" charset="0"/>
              </a:rPr>
              <a:t> </a:t>
            </a:r>
            <a:r>
              <a:rPr lang="el-GR" sz="3200" b="1" dirty="0">
                <a:latin typeface="Arial" panose="020B0604020202020204" pitchFamily="34" charset="0"/>
                <a:cs typeface="Arial" panose="020B0604020202020204" pitchFamily="34" charset="0"/>
              </a:rPr>
              <a:t>ενός σκάφους. </a:t>
            </a:r>
            <a:endParaRPr lang="el-GR" sz="3200" b="1" dirty="0" smtClean="0">
              <a:latin typeface="Arial" panose="020B0604020202020204" pitchFamily="34" charset="0"/>
              <a:cs typeface="Arial" panose="020B0604020202020204" pitchFamily="34" charset="0"/>
            </a:endParaRPr>
          </a:p>
          <a:p>
            <a:r>
              <a:rPr lang="el-GR" sz="3200" b="1" dirty="0" smtClean="0">
                <a:latin typeface="Arial" panose="020B0604020202020204" pitchFamily="34" charset="0"/>
                <a:cs typeface="Arial" panose="020B0604020202020204" pitchFamily="34" charset="0"/>
              </a:rPr>
              <a:t>Οι </a:t>
            </a:r>
            <a:r>
              <a:rPr lang="el-GR" sz="3200" b="1" dirty="0">
                <a:latin typeface="Arial" panose="020B0604020202020204" pitchFamily="34" charset="0"/>
                <a:cs typeface="Arial" panose="020B0604020202020204" pitchFamily="34" charset="0"/>
              </a:rPr>
              <a:t>πόροι περιλαμβάνουν τόσο </a:t>
            </a:r>
            <a:r>
              <a:rPr lang="el-GR" sz="3200" b="1" dirty="0" smtClean="0">
                <a:latin typeface="Arial" panose="020B0604020202020204" pitchFamily="34" charset="0"/>
                <a:cs typeface="Arial" panose="020B0604020202020204" pitchFamily="34" charset="0"/>
              </a:rPr>
              <a:t>ΕΞΟΠΛΙΣΜΟ</a:t>
            </a:r>
            <a:r>
              <a:rPr lang="en-US" sz="3200" b="1" smtClean="0">
                <a:latin typeface="Arial" panose="020B0604020202020204" pitchFamily="34" charset="0"/>
                <a:cs typeface="Arial" panose="020B0604020202020204" pitchFamily="34" charset="0"/>
              </a:rPr>
              <a:t> </a:t>
            </a:r>
            <a:r>
              <a:rPr lang="el-GR" sz="3200" b="1" smtClean="0">
                <a:latin typeface="Arial" panose="020B0604020202020204" pitchFamily="34" charset="0"/>
                <a:cs typeface="Arial" panose="020B0604020202020204" pitchFamily="34" charset="0"/>
              </a:rPr>
              <a:t> </a:t>
            </a:r>
            <a:r>
              <a:rPr lang="el-GR" sz="3200" b="1" dirty="0">
                <a:latin typeface="Arial" panose="020B0604020202020204" pitchFamily="34" charset="0"/>
                <a:cs typeface="Arial" panose="020B0604020202020204" pitchFamily="34" charset="0"/>
              </a:rPr>
              <a:t>όσο και ΑΤΟΜΑ. </a:t>
            </a:r>
            <a:endParaRPr lang="el-GR" sz="3200" b="1" dirty="0" smtClean="0">
              <a:latin typeface="Arial" panose="020B0604020202020204" pitchFamily="34" charset="0"/>
              <a:cs typeface="Arial" panose="020B0604020202020204" pitchFamily="34" charset="0"/>
            </a:endParaRPr>
          </a:p>
          <a:p>
            <a:r>
              <a:rPr lang="el-GR" sz="3200" b="1" dirty="0" smtClean="0">
                <a:latin typeface="Arial" panose="020B0604020202020204" pitchFamily="34" charset="0"/>
                <a:cs typeface="Arial" panose="020B0604020202020204" pitchFamily="34" charset="0"/>
              </a:rPr>
              <a:t>Χρειάζεται </a:t>
            </a:r>
            <a:r>
              <a:rPr lang="el-GR" sz="3200" b="1" dirty="0">
                <a:latin typeface="Arial" panose="020B0604020202020204" pitchFamily="34" charset="0"/>
                <a:cs typeface="Arial" panose="020B0604020202020204" pitchFamily="34" charset="0"/>
              </a:rPr>
              <a:t>τόσο τις </a:t>
            </a:r>
            <a:r>
              <a:rPr lang="el-GR" sz="3200" b="1" dirty="0" smtClean="0">
                <a:latin typeface="Arial" panose="020B0604020202020204" pitchFamily="34" charset="0"/>
                <a:cs typeface="Arial" panose="020B0604020202020204" pitchFamily="34" charset="0"/>
              </a:rPr>
              <a:t>δεξιότητες </a:t>
            </a:r>
            <a:r>
              <a:rPr lang="el-GR" sz="3200" b="1" dirty="0">
                <a:latin typeface="Arial" panose="020B0604020202020204" pitchFamily="34" charset="0"/>
                <a:cs typeface="Arial" panose="020B0604020202020204" pitchFamily="34" charset="0"/>
              </a:rPr>
              <a:t>για να λειτουργήσει τον εξοπλισμό όσο και τις διοικητικές δεξιότητες για να χρησιμοποιήσει τους πόρους του προσωπικού για τις δυνατότητές τους.</a:t>
            </a:r>
          </a:p>
        </p:txBody>
      </p:sp>
    </p:spTree>
    <p:extLst>
      <p:ext uri="{BB962C8B-B14F-4D97-AF65-F5344CB8AC3E}">
        <p14:creationId xmlns="" xmlns:p14="http://schemas.microsoft.com/office/powerpoint/2010/main" val="1535228424"/>
      </p:ext>
    </p:extLst>
  </p:cSld>
  <p:clrMapOvr>
    <a:masterClrMapping/>
  </p:clrMapOvr>
  <p:transition>
    <p:push/>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509200"/>
          </a:xfrm>
          <a:prstGeom prst="rect">
            <a:avLst/>
          </a:prstGeom>
        </p:spPr>
        <p:txBody>
          <a:bodyPr wrap="square">
            <a:spAutoFit/>
          </a:bodyPr>
          <a:lstStyle/>
          <a:p>
            <a:r>
              <a:rPr lang="el-GR" sz="1600" b="1" u="sng" dirty="0" smtClean="0">
                <a:latin typeface="Arial" panose="020B0604020202020204" pitchFamily="34" charset="0"/>
                <a:cs typeface="Arial" panose="020B0604020202020204" pitchFamily="34" charset="0"/>
              </a:rPr>
              <a:t>Γενικές κατευθύνσεις του </a:t>
            </a:r>
            <a:r>
              <a:rPr lang="en-US" sz="1600" b="1" u="sng" dirty="0" smtClean="0">
                <a:latin typeface="Arial" panose="020B0604020202020204" pitchFamily="34" charset="0"/>
                <a:cs typeface="Arial" panose="020B0604020202020204" pitchFamily="34" charset="0"/>
              </a:rPr>
              <a:t>ERM</a:t>
            </a:r>
            <a:r>
              <a:rPr lang="el-GR" sz="1600" b="1" u="sng" dirty="0" smtClean="0">
                <a:latin typeface="Arial" panose="020B0604020202020204" pitchFamily="34" charset="0"/>
                <a:cs typeface="Arial" panose="020B0604020202020204" pitchFamily="34" charset="0"/>
              </a:rPr>
              <a:t>  </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Διαχείριση </a:t>
            </a:r>
            <a:r>
              <a:rPr lang="el-GR" sz="1600" b="1" dirty="0">
                <a:latin typeface="Arial" panose="020B0604020202020204" pitchFamily="34" charset="0"/>
                <a:cs typeface="Arial" panose="020B0604020202020204" pitchFamily="34" charset="0"/>
              </a:rPr>
              <a:t>προσωπικού μηχανοστασίου (Engine room team Management, ERTM).</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Διαχείριση </a:t>
            </a:r>
            <a:r>
              <a:rPr lang="el-GR" sz="1600" b="1" dirty="0">
                <a:latin typeface="Arial" panose="020B0604020202020204" pitchFamily="34" charset="0"/>
                <a:cs typeface="Arial" panose="020B0604020202020204" pitchFamily="34" charset="0"/>
              </a:rPr>
              <a:t>κινδύνου (Risk management).</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Αποτελεσματική </a:t>
            </a:r>
            <a:r>
              <a:rPr lang="el-GR" sz="1600" b="1" dirty="0">
                <a:latin typeface="Arial" panose="020B0604020202020204" pitchFamily="34" charset="0"/>
                <a:cs typeface="Arial" panose="020B0604020202020204" pitchFamily="34" charset="0"/>
              </a:rPr>
              <a:t>ασφάλεια </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Αποτελεσματικές </a:t>
            </a:r>
            <a:r>
              <a:rPr lang="el-GR" sz="1600" b="1" dirty="0">
                <a:latin typeface="Arial" panose="020B0604020202020204" pitchFamily="34" charset="0"/>
                <a:cs typeface="Arial" panose="020B0604020202020204" pitchFamily="34" charset="0"/>
              </a:rPr>
              <a:t>μέθοδοι </a:t>
            </a:r>
            <a:r>
              <a:rPr lang="el-GR" sz="1600" b="1" dirty="0" smtClean="0">
                <a:latin typeface="Arial" panose="020B0604020202020204" pitchFamily="34" charset="0"/>
                <a:cs typeface="Arial" panose="020B0604020202020204" pitchFamily="34" charset="0"/>
              </a:rPr>
              <a:t>επικοινωνίας.</a:t>
            </a:r>
            <a:endParaRPr lang="el-GR"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Αποτελεσματική </a:t>
            </a:r>
            <a:r>
              <a:rPr lang="el-GR" sz="1600" b="1" dirty="0">
                <a:latin typeface="Arial" panose="020B0604020202020204" pitchFamily="34" charset="0"/>
                <a:cs typeface="Arial" panose="020B0604020202020204" pitchFamily="34" charset="0"/>
              </a:rPr>
              <a:t>ομαδική </a:t>
            </a:r>
            <a:r>
              <a:rPr lang="el-GR" sz="1600" b="1" dirty="0" smtClean="0">
                <a:latin typeface="Arial" panose="020B0604020202020204" pitchFamily="34" charset="0"/>
                <a:cs typeface="Arial" panose="020B0604020202020204" pitchFamily="34" charset="0"/>
              </a:rPr>
              <a:t>εργασία.</a:t>
            </a:r>
            <a:endParaRPr lang="el-GR"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Διαχείριση </a:t>
            </a:r>
            <a:r>
              <a:rPr lang="el-GR" sz="1600" b="1" dirty="0">
                <a:latin typeface="Arial" panose="020B0604020202020204" pitchFamily="34" charset="0"/>
                <a:cs typeface="Arial" panose="020B0604020202020204" pitchFamily="34" charset="0"/>
              </a:rPr>
              <a:t>και ηγεσία εν πλω.</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Πολυπολιτισμική </a:t>
            </a:r>
            <a:r>
              <a:rPr lang="el-GR" sz="1600" b="1" dirty="0">
                <a:latin typeface="Arial" panose="020B0604020202020204" pitchFamily="34" charset="0"/>
                <a:cs typeface="Arial" panose="020B0604020202020204" pitchFamily="34" charset="0"/>
              </a:rPr>
              <a:t>επικοινωνία.</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Κρίση </a:t>
            </a:r>
            <a:r>
              <a:rPr lang="el-GR" sz="1600" b="1" dirty="0">
                <a:latin typeface="Arial" panose="020B0604020202020204" pitchFamily="34" charset="0"/>
                <a:cs typeface="Arial" panose="020B0604020202020204" pitchFamily="34" charset="0"/>
              </a:rPr>
              <a:t>και λήψη </a:t>
            </a:r>
            <a:r>
              <a:rPr lang="el-GR" sz="1600" b="1" dirty="0" smtClean="0">
                <a:latin typeface="Arial" panose="020B0604020202020204" pitchFamily="34" charset="0"/>
                <a:cs typeface="Arial" panose="020B0604020202020204" pitchFamily="34" charset="0"/>
              </a:rPr>
              <a:t>αποφάσεων.</a:t>
            </a:r>
            <a:endParaRPr lang="el-GR"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Συνειδητοποίηση καταστάσεων.</a:t>
            </a:r>
            <a:endParaRPr lang="el-GR"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Συνεργασία </a:t>
            </a:r>
            <a:r>
              <a:rPr lang="el-GR" sz="1600" b="1" dirty="0">
                <a:latin typeface="Arial" panose="020B0604020202020204" pitchFamily="34" charset="0"/>
                <a:cs typeface="Arial" panose="020B0604020202020204" pitchFamily="34" charset="0"/>
              </a:rPr>
              <a:t>και ομαδική </a:t>
            </a:r>
            <a:r>
              <a:rPr lang="el-GR" sz="1600" b="1" dirty="0" smtClean="0">
                <a:latin typeface="Arial" panose="020B0604020202020204" pitchFamily="34" charset="0"/>
                <a:cs typeface="Arial" panose="020B0604020202020204" pitchFamily="34" charset="0"/>
              </a:rPr>
              <a:t>εργασία.</a:t>
            </a:r>
            <a:endParaRPr lang="el-GR"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Ανθρώπινοι </a:t>
            </a:r>
            <a:r>
              <a:rPr lang="el-GR" sz="1600" b="1" dirty="0">
                <a:latin typeface="Arial" panose="020B0604020202020204" pitchFamily="34" charset="0"/>
                <a:cs typeface="Arial" panose="020B0604020202020204" pitchFamily="34" charset="0"/>
              </a:rPr>
              <a:t>παράγοντες και ανθρώπινο λάθος.</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Διαχείριση </a:t>
            </a:r>
            <a:r>
              <a:rPr lang="el-GR" sz="1600" b="1" dirty="0">
                <a:latin typeface="Arial" panose="020B0604020202020204" pitchFamily="34" charset="0"/>
                <a:cs typeface="Arial" panose="020B0604020202020204" pitchFamily="34" charset="0"/>
              </a:rPr>
              <a:t>κρίσης και ανθρώπινη συμπεριφορά.</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Αξιολόγηση </a:t>
            </a:r>
            <a:r>
              <a:rPr lang="el-GR" sz="1600" b="1" dirty="0">
                <a:latin typeface="Arial" panose="020B0604020202020204" pitchFamily="34" charset="0"/>
                <a:cs typeface="Arial" panose="020B0604020202020204" pitchFamily="34" charset="0"/>
              </a:rPr>
              <a:t>του κινδύνου και διαχείριση του </a:t>
            </a:r>
            <a:r>
              <a:rPr lang="el-GR" sz="1600" b="1" dirty="0" smtClean="0">
                <a:latin typeface="Arial" panose="020B0604020202020204" pitchFamily="34" charset="0"/>
                <a:cs typeface="Arial" panose="020B0604020202020204" pitchFamily="34" charset="0"/>
              </a:rPr>
              <a:t>κινδύνου.</a:t>
            </a:r>
            <a:endParaRPr lang="el-GR"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Προγραμματισμός προτεραιότητας.</a:t>
            </a:r>
            <a:endParaRPr lang="el-GR"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Συστηματική </a:t>
            </a:r>
            <a:r>
              <a:rPr lang="el-GR" sz="1600" b="1" dirty="0">
                <a:latin typeface="Arial" panose="020B0604020202020204" pitchFamily="34" charset="0"/>
                <a:cs typeface="Arial" panose="020B0604020202020204" pitchFamily="34" charset="0"/>
              </a:rPr>
              <a:t>και λογική προσέγγιση για την επίλυση των </a:t>
            </a:r>
            <a:r>
              <a:rPr lang="el-GR" sz="1600" b="1" dirty="0" smtClean="0">
                <a:latin typeface="Arial" panose="020B0604020202020204" pitchFamily="34" charset="0"/>
                <a:cs typeface="Arial" panose="020B0604020202020204" pitchFamily="34" charset="0"/>
              </a:rPr>
              <a:t>προβλημάτων.</a:t>
            </a:r>
            <a:endParaRPr lang="el-GR"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Αντιμετώπιση </a:t>
            </a:r>
            <a:r>
              <a:rPr lang="el-GR" sz="1600" b="1" dirty="0">
                <a:latin typeface="Arial" panose="020B0604020202020204" pitchFamily="34" charset="0"/>
                <a:cs typeface="Arial" panose="020B0604020202020204" pitchFamily="34" charset="0"/>
              </a:rPr>
              <a:t>εργασιακής </a:t>
            </a:r>
            <a:r>
              <a:rPr lang="el-GR" sz="1600" b="1" dirty="0" smtClean="0">
                <a:latin typeface="Arial" panose="020B0604020202020204" pitchFamily="34" charset="0"/>
                <a:cs typeface="Arial" panose="020B0604020202020204" pitchFamily="34" charset="0"/>
              </a:rPr>
              <a:t>πίεσης.</a:t>
            </a:r>
            <a:endParaRPr lang="el-GR" sz="16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Ικανότητα </a:t>
            </a:r>
            <a:r>
              <a:rPr lang="el-GR" sz="1600" b="1" dirty="0">
                <a:latin typeface="Arial" panose="020B0604020202020204" pitchFamily="34" charset="0"/>
                <a:cs typeface="Arial" panose="020B0604020202020204" pitchFamily="34" charset="0"/>
              </a:rPr>
              <a:t>διαχείρισης καθηκόντων και φόρτου εργασίας.</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Καθορισμός </a:t>
            </a:r>
            <a:r>
              <a:rPr lang="el-GR" sz="1600" b="1" dirty="0">
                <a:latin typeface="Arial" panose="020B0604020202020204" pitchFamily="34" charset="0"/>
                <a:cs typeface="Arial" panose="020B0604020202020204" pitchFamily="34" charset="0"/>
              </a:rPr>
              <a:t>προτεραιοτήτων.</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Δυναμισμός </a:t>
            </a:r>
            <a:r>
              <a:rPr lang="el-GR" sz="1600" b="1" dirty="0">
                <a:latin typeface="Arial" panose="020B0604020202020204" pitchFamily="34" charset="0"/>
                <a:cs typeface="Arial" panose="020B0604020202020204" pitchFamily="34" charset="0"/>
              </a:rPr>
              <a:t>και ηγεσία.</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Ικανότητα </a:t>
            </a:r>
            <a:r>
              <a:rPr lang="el-GR" sz="1600" b="1" dirty="0">
                <a:latin typeface="Arial" panose="020B0604020202020204" pitchFamily="34" charset="0"/>
                <a:cs typeface="Arial" panose="020B0604020202020204" pitchFamily="34" charset="0"/>
              </a:rPr>
              <a:t>λήψης αποφάσεων.</a:t>
            </a:r>
          </a:p>
          <a:p>
            <a:pPr marL="171450" indent="-171450">
              <a:buFont typeface="Wingdings" panose="05000000000000000000" pitchFamily="2" charset="2"/>
              <a:buChar char="§"/>
            </a:pPr>
            <a:r>
              <a:rPr lang="el-GR" sz="1600" b="1" dirty="0" smtClean="0">
                <a:latin typeface="Arial" panose="020B0604020202020204" pitchFamily="34" charset="0"/>
                <a:cs typeface="Arial" panose="020B0604020202020204" pitchFamily="34" charset="0"/>
              </a:rPr>
              <a:t>Διαδικασία </a:t>
            </a:r>
            <a:r>
              <a:rPr lang="el-GR" sz="1600" b="1" dirty="0">
                <a:latin typeface="Arial" panose="020B0604020202020204" pitchFamily="34" charset="0"/>
                <a:cs typeface="Arial" panose="020B0604020202020204" pitchFamily="34" charset="0"/>
              </a:rPr>
              <a:t>βάρδιας. Απαιτήσεις STCW 1995 - 2010.</a:t>
            </a:r>
          </a:p>
        </p:txBody>
      </p:sp>
    </p:spTree>
    <p:extLst>
      <p:ext uri="{BB962C8B-B14F-4D97-AF65-F5344CB8AC3E}">
        <p14:creationId xmlns="" xmlns:p14="http://schemas.microsoft.com/office/powerpoint/2010/main" val="1275879814"/>
      </p:ext>
    </p:extLst>
  </p:cSld>
  <p:clrMapOvr>
    <a:masterClrMapping/>
  </p:clrMapOvr>
  <p:transition>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03848" y="980728"/>
            <a:ext cx="5328592" cy="5688632"/>
          </a:xfrm>
          <a:prstGeom prst="rect">
            <a:avLst/>
          </a:prstGeom>
        </p:spPr>
      </p:pic>
      <p:sp>
        <p:nvSpPr>
          <p:cNvPr id="6" name="TextBox 5"/>
          <p:cNvSpPr txBox="1"/>
          <p:nvPr/>
        </p:nvSpPr>
        <p:spPr>
          <a:xfrm>
            <a:off x="323528" y="3573016"/>
            <a:ext cx="2735044" cy="584775"/>
          </a:xfrm>
          <a:prstGeom prst="rect">
            <a:avLst/>
          </a:prstGeom>
          <a:noFill/>
        </p:spPr>
        <p:txBody>
          <a:bodyPr wrap="none" rtlCol="0">
            <a:spAutoFit/>
          </a:bodyPr>
          <a:lstStyle/>
          <a:p>
            <a:r>
              <a:rPr lang="en-US" sz="1600" b="1" dirty="0" smtClean="0"/>
              <a:t>FOR HYUNDAI MAN B&amp;W </a:t>
            </a:r>
          </a:p>
          <a:p>
            <a:r>
              <a:rPr lang="en-US" sz="1600" b="1" dirty="0" smtClean="0"/>
              <a:t>MANUAL </a:t>
            </a:r>
            <a:r>
              <a:rPr lang="en-US" sz="1600" b="1" u="sng" dirty="0" smtClean="0">
                <a:solidFill>
                  <a:srgbClr val="FF0000"/>
                </a:solidFill>
              </a:rPr>
              <a:t>CODE BOOK </a:t>
            </a:r>
            <a:endParaRPr lang="en-US" sz="1600" b="1" u="sng" dirty="0">
              <a:solidFill>
                <a:srgbClr val="FF0000"/>
              </a:solidFill>
            </a:endParaRPr>
          </a:p>
        </p:txBody>
      </p:sp>
    </p:spTree>
    <p:extLst>
      <p:ext uri="{BB962C8B-B14F-4D97-AF65-F5344CB8AC3E}">
        <p14:creationId xmlns="" xmlns:p14="http://schemas.microsoft.com/office/powerpoint/2010/main" val="2253351795"/>
      </p:ext>
    </p:extLst>
  </p:cSld>
  <p:clrMapOvr>
    <a:masterClrMapping/>
  </p:clrMapOvr>
  <p:transition>
    <p:push/>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293757"/>
          </a:xfrm>
          <a:prstGeom prst="rect">
            <a:avLst/>
          </a:prstGeom>
          <a:solidFill>
            <a:schemeClr val="accent5">
              <a:lumMod val="40000"/>
              <a:lumOff val="60000"/>
            </a:schemeClr>
          </a:solidFill>
        </p:spPr>
        <p:txBody>
          <a:bodyPr wrap="square">
            <a:spAutoFit/>
          </a:bodyPr>
          <a:lstStyle/>
          <a:p>
            <a:r>
              <a:rPr lang="el-GR" sz="2400" b="1" dirty="0">
                <a:latin typeface="Arial" panose="020B0604020202020204" pitchFamily="34" charset="0"/>
                <a:cs typeface="Arial" panose="020B0604020202020204" pitchFamily="34" charset="0"/>
              </a:rPr>
              <a:t>Οι </a:t>
            </a:r>
            <a:r>
              <a:rPr lang="el-GR" sz="2400" b="1" dirty="0" smtClean="0">
                <a:latin typeface="Arial" panose="020B0604020202020204" pitchFamily="34" charset="0"/>
                <a:cs typeface="Arial" panose="020B0604020202020204" pitchFamily="34" charset="0"/>
              </a:rPr>
              <a:t>ανθρώπινοι παράγοντες </a:t>
            </a:r>
            <a:r>
              <a:rPr lang="el-GR" sz="2400" b="1" dirty="0">
                <a:latin typeface="Arial" panose="020B0604020202020204" pitchFamily="34" charset="0"/>
                <a:cs typeface="Arial" panose="020B0604020202020204" pitchFamily="34" charset="0"/>
              </a:rPr>
              <a:t>επηρεάζουν το προσωπικό του μηχανοστασίου και το περιβάλλον εργασίας του. </a:t>
            </a:r>
            <a:endParaRPr lang="el-GR" sz="2400" b="1" dirty="0" smtClean="0">
              <a:latin typeface="Arial" panose="020B0604020202020204" pitchFamily="34" charset="0"/>
              <a:cs typeface="Arial" panose="020B0604020202020204" pitchFamily="34" charset="0"/>
            </a:endParaRPr>
          </a:p>
          <a:p>
            <a:endParaRPr lang="el-GR" sz="1400" b="1" dirty="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Αυτοί </a:t>
            </a:r>
            <a:r>
              <a:rPr lang="el-GR" sz="2400" b="1" dirty="0">
                <a:latin typeface="Arial" panose="020B0604020202020204" pitchFamily="34" charset="0"/>
                <a:cs typeface="Arial" panose="020B0604020202020204" pitchFamily="34" charset="0"/>
              </a:rPr>
              <a:t>είναι</a:t>
            </a:r>
            <a:r>
              <a:rPr lang="el-GR" sz="2400" b="1" dirty="0" smtClean="0">
                <a:latin typeface="Arial" panose="020B0604020202020204" pitchFamily="34" charset="0"/>
                <a:cs typeface="Arial" panose="020B0604020202020204" pitchFamily="34" charset="0"/>
              </a:rPr>
              <a:t>:</a:t>
            </a:r>
            <a:endParaRPr lang="el-GR" sz="2400" b="1" dirty="0">
              <a:latin typeface="Arial" panose="020B0604020202020204" pitchFamily="34" charset="0"/>
              <a:cs typeface="Arial" panose="020B0604020202020204" pitchFamily="34" charset="0"/>
            </a:endParaRPr>
          </a:p>
          <a:p>
            <a:r>
              <a:rPr lang="el-GR" sz="2400" b="1" dirty="0">
                <a:latin typeface="Arial" panose="020B0604020202020204" pitchFamily="34" charset="0"/>
                <a:cs typeface="Arial" panose="020B0604020202020204" pitchFamily="34" charset="0"/>
              </a:rPr>
              <a:t>1. Ομαδική εργασία</a:t>
            </a:r>
          </a:p>
          <a:p>
            <a:r>
              <a:rPr lang="el-GR" sz="2400" b="1" dirty="0">
                <a:latin typeface="Arial" panose="020B0604020202020204" pitchFamily="34" charset="0"/>
                <a:cs typeface="Arial" panose="020B0604020202020204" pitchFamily="34" charset="0"/>
              </a:rPr>
              <a:t>2. Κατάσταση </a:t>
            </a:r>
            <a:r>
              <a:rPr lang="el-GR" sz="2400" b="1" dirty="0" smtClean="0">
                <a:latin typeface="Arial" panose="020B0604020202020204" pitchFamily="34" charset="0"/>
                <a:cs typeface="Arial" panose="020B0604020202020204" pitchFamily="34" charset="0"/>
              </a:rPr>
              <a:t>επίγνωσης (</a:t>
            </a:r>
            <a:r>
              <a:rPr lang="en-US" sz="2400" b="1" dirty="0" smtClean="0">
                <a:latin typeface="Arial" panose="020B0604020202020204" pitchFamily="34" charset="0"/>
                <a:cs typeface="Arial" panose="020B0604020202020204" pitchFamily="34" charset="0"/>
              </a:rPr>
              <a:t>awareness)</a:t>
            </a:r>
            <a:endParaRPr lang="el-GR" sz="2400" b="1" dirty="0">
              <a:latin typeface="Arial" panose="020B0604020202020204" pitchFamily="34" charset="0"/>
              <a:cs typeface="Arial" panose="020B0604020202020204" pitchFamily="34" charset="0"/>
            </a:endParaRPr>
          </a:p>
          <a:p>
            <a:r>
              <a:rPr lang="el-GR" sz="2400" b="1" dirty="0">
                <a:latin typeface="Arial" panose="020B0604020202020204" pitchFamily="34" charset="0"/>
                <a:cs typeface="Arial" panose="020B0604020202020204" pitchFamily="34" charset="0"/>
              </a:rPr>
              <a:t>3. Επικοινωνία</a:t>
            </a:r>
          </a:p>
          <a:p>
            <a:r>
              <a:rPr lang="el-GR" sz="2400" b="1" dirty="0">
                <a:latin typeface="Arial" panose="020B0604020202020204" pitchFamily="34" charset="0"/>
                <a:cs typeface="Arial" panose="020B0604020202020204" pitchFamily="34" charset="0"/>
              </a:rPr>
              <a:t>4. Άγχος</a:t>
            </a:r>
          </a:p>
          <a:p>
            <a:r>
              <a:rPr lang="el-GR" sz="2400" b="1" dirty="0">
                <a:latin typeface="Arial" panose="020B0604020202020204" pitchFamily="34" charset="0"/>
                <a:cs typeface="Arial" panose="020B0604020202020204" pitchFamily="34" charset="0"/>
              </a:rPr>
              <a:t>5. Κόπωση</a:t>
            </a:r>
          </a:p>
          <a:p>
            <a:r>
              <a:rPr lang="el-GR" sz="2400" b="1" dirty="0">
                <a:latin typeface="Arial" panose="020B0604020202020204" pitchFamily="34" charset="0"/>
                <a:cs typeface="Arial" panose="020B0604020202020204" pitchFamily="34" charset="0"/>
              </a:rPr>
              <a:t>6. Ηγεσία και λήψη αποφάσεων</a:t>
            </a:r>
          </a:p>
          <a:p>
            <a:r>
              <a:rPr lang="el-GR" sz="2400" b="1" dirty="0">
                <a:latin typeface="Arial" panose="020B0604020202020204" pitchFamily="34" charset="0"/>
                <a:cs typeface="Arial" panose="020B0604020202020204" pitchFamily="34" charset="0"/>
              </a:rPr>
              <a:t>7. Πολιτιστική πολυμορφία</a:t>
            </a:r>
          </a:p>
          <a:p>
            <a:endParaRPr lang="el-GR" sz="1200" b="1" dirty="0">
              <a:latin typeface="Arial" panose="020B0604020202020204" pitchFamily="34" charset="0"/>
              <a:cs typeface="Arial" panose="020B0604020202020204" pitchFamily="34" charset="0"/>
            </a:endParaRPr>
          </a:p>
          <a:p>
            <a:r>
              <a:rPr lang="el-GR" sz="2400" b="1" dirty="0">
                <a:latin typeface="Arial" panose="020B0604020202020204" pitchFamily="34" charset="0"/>
                <a:cs typeface="Arial" panose="020B0604020202020204" pitchFamily="34" charset="0"/>
              </a:rPr>
              <a:t>Πρόσφατες μελέτες έχουν δείξει ότι το 75-80% όλων των ναυτικών ατυχημάτων </a:t>
            </a:r>
            <a:r>
              <a:rPr lang="el-GR" sz="2400" b="1" dirty="0" smtClean="0">
                <a:latin typeface="Arial" panose="020B0604020202020204" pitchFamily="34" charset="0"/>
                <a:cs typeface="Arial" panose="020B0604020202020204" pitchFamily="34" charset="0"/>
              </a:rPr>
              <a:t>αναφέρουν </a:t>
            </a:r>
            <a:r>
              <a:rPr lang="el-GR" sz="2400" b="1" dirty="0">
                <a:latin typeface="Arial" panose="020B0604020202020204" pitchFamily="34" charset="0"/>
                <a:cs typeface="Arial" panose="020B0604020202020204" pitchFamily="34" charset="0"/>
              </a:rPr>
              <a:t>ως τον κύριο </a:t>
            </a:r>
            <a:r>
              <a:rPr lang="el-GR" sz="2400" b="1" dirty="0" smtClean="0">
                <a:latin typeface="Arial" panose="020B0604020202020204" pitchFamily="34" charset="0"/>
                <a:cs typeface="Arial" panose="020B0604020202020204" pitchFamily="34" charset="0"/>
              </a:rPr>
              <a:t>λόγο είναι ο ανθρώπινος παράγοντας</a:t>
            </a:r>
            <a:r>
              <a:rPr lang="el-GR" sz="2400" b="1" dirty="0">
                <a:latin typeface="Arial" panose="020B0604020202020204" pitchFamily="34" charset="0"/>
                <a:cs typeface="Arial" panose="020B0604020202020204" pitchFamily="34" charset="0"/>
              </a:rPr>
              <a:t>.</a:t>
            </a:r>
          </a:p>
        </p:txBody>
      </p:sp>
    </p:spTree>
    <p:extLst>
      <p:ext uri="{BB962C8B-B14F-4D97-AF65-F5344CB8AC3E}">
        <p14:creationId xmlns="" xmlns:p14="http://schemas.microsoft.com/office/powerpoint/2010/main" val="2215289573"/>
      </p:ext>
    </p:extLst>
  </p:cSld>
  <p:clrMapOvr>
    <a:masterClrMapping/>
  </p:clrMapOvr>
  <p:transition>
    <p:push/>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262979"/>
          </a:xfrm>
          <a:prstGeom prst="rect">
            <a:avLst/>
          </a:prstGeom>
          <a:solidFill>
            <a:schemeClr val="accent5">
              <a:lumMod val="40000"/>
              <a:lumOff val="60000"/>
            </a:schemeClr>
          </a:solidFill>
        </p:spPr>
        <p:txBody>
          <a:bodyPr wrap="square">
            <a:spAutoFit/>
          </a:bodyPr>
          <a:lstStyle/>
          <a:p>
            <a:r>
              <a:rPr lang="el-GR" sz="2800" b="1" dirty="0">
                <a:latin typeface="Arial" panose="020B0604020202020204" pitchFamily="34" charset="0"/>
                <a:cs typeface="Arial" panose="020B0604020202020204" pitchFamily="34" charset="0"/>
              </a:rPr>
              <a:t>Κλειδιά για αποτελεσματική διαχείριση πόρων χώρου </a:t>
            </a:r>
            <a:r>
              <a:rPr lang="el-GR" sz="2800" b="1" dirty="0" smtClean="0">
                <a:latin typeface="Arial" panose="020B0604020202020204" pitchFamily="34" charset="0"/>
                <a:cs typeface="Arial" panose="020B0604020202020204" pitchFamily="34" charset="0"/>
              </a:rPr>
              <a:t>μηχανοστασίου</a:t>
            </a:r>
          </a:p>
          <a:p>
            <a:endParaRPr lang="el-GR" sz="2800" b="1" dirty="0">
              <a:latin typeface="Arial" panose="020B0604020202020204" pitchFamily="34" charset="0"/>
              <a:cs typeface="Arial" panose="020B0604020202020204" pitchFamily="34" charset="0"/>
            </a:endParaRPr>
          </a:p>
          <a:p>
            <a:pPr marL="457200" indent="-457200">
              <a:buFont typeface="+mj-lt"/>
              <a:buAutoNum type="arabicPeriod"/>
            </a:pPr>
            <a:r>
              <a:rPr lang="el-GR" sz="2800" b="1" dirty="0" smtClean="0">
                <a:latin typeface="Arial" panose="020B0604020202020204" pitchFamily="34" charset="0"/>
                <a:cs typeface="Arial" panose="020B0604020202020204" pitchFamily="34" charset="0"/>
              </a:rPr>
              <a:t>Καλή </a:t>
            </a:r>
            <a:r>
              <a:rPr lang="el-GR" sz="2800" b="1" dirty="0">
                <a:latin typeface="Arial" panose="020B0604020202020204" pitchFamily="34" charset="0"/>
                <a:cs typeface="Arial" panose="020B0604020202020204" pitchFamily="34" charset="0"/>
              </a:rPr>
              <a:t>επίγνωση της κατάστασης (</a:t>
            </a:r>
            <a:r>
              <a:rPr lang="el-GR" sz="2800" b="1" dirty="0" smtClean="0">
                <a:latin typeface="Arial" panose="020B0604020202020204" pitchFamily="34" charset="0"/>
                <a:cs typeface="Arial" panose="020B0604020202020204" pitchFamily="34" charset="0"/>
              </a:rPr>
              <a:t>Πρόβλεψη καταστάσεων </a:t>
            </a:r>
            <a:r>
              <a:rPr lang="el-GR" sz="2800" b="1" dirty="0">
                <a:latin typeface="Arial" panose="020B0604020202020204" pitchFamily="34" charset="0"/>
                <a:cs typeface="Arial" panose="020B0604020202020204" pitchFamily="34" charset="0"/>
              </a:rPr>
              <a:t>στις </a:t>
            </a:r>
            <a:r>
              <a:rPr lang="el-GR" sz="2800" b="1" dirty="0" smtClean="0">
                <a:latin typeface="Arial" panose="020B0604020202020204" pitchFamily="34" charset="0"/>
                <a:cs typeface="Arial" panose="020B0604020202020204" pitchFamily="34" charset="0"/>
              </a:rPr>
              <a:t>λειτουργίες </a:t>
            </a:r>
            <a:r>
              <a:rPr lang="el-GR" sz="2800" b="1" dirty="0">
                <a:latin typeface="Arial" panose="020B0604020202020204" pitchFamily="34" charset="0"/>
                <a:cs typeface="Arial" panose="020B0604020202020204" pitchFamily="34" charset="0"/>
              </a:rPr>
              <a:t>του μηχανοστασίου)</a:t>
            </a:r>
          </a:p>
          <a:p>
            <a:pPr marL="457200" indent="-457200">
              <a:buFont typeface="+mj-lt"/>
              <a:buAutoNum type="arabicPeriod"/>
            </a:pPr>
            <a:r>
              <a:rPr lang="el-GR" sz="2800" b="1" dirty="0" smtClean="0">
                <a:latin typeface="Arial" panose="020B0604020202020204" pitchFamily="34" charset="0"/>
                <a:cs typeface="Arial" panose="020B0604020202020204" pitchFamily="34" charset="0"/>
              </a:rPr>
              <a:t>Έγκαιρη ενημέρωση</a:t>
            </a:r>
          </a:p>
          <a:p>
            <a:pPr marL="457200" indent="-457200">
              <a:buFont typeface="+mj-lt"/>
              <a:buAutoNum type="arabicPeriod"/>
            </a:pPr>
            <a:r>
              <a:rPr lang="el-GR" sz="2800" b="1" dirty="0" smtClean="0">
                <a:latin typeface="Arial" panose="020B0604020202020204" pitchFamily="34" charset="0"/>
                <a:cs typeface="Arial" panose="020B0604020202020204" pitchFamily="34" charset="0"/>
              </a:rPr>
              <a:t>Δημιουργία </a:t>
            </a:r>
            <a:r>
              <a:rPr lang="el-GR" sz="2800" b="1" dirty="0">
                <a:latin typeface="Arial" panose="020B0604020202020204" pitchFamily="34" charset="0"/>
                <a:cs typeface="Arial" panose="020B0604020202020204" pitchFamily="34" charset="0"/>
              </a:rPr>
              <a:t>ενός </a:t>
            </a:r>
            <a:r>
              <a:rPr lang="el-GR" sz="2800" b="1" dirty="0" smtClean="0">
                <a:latin typeface="Arial" panose="020B0604020202020204" pitchFamily="34" charset="0"/>
                <a:cs typeface="Arial" panose="020B0604020202020204" pitchFamily="34" charset="0"/>
              </a:rPr>
              <a:t>Πνευματικού μοντέλου</a:t>
            </a:r>
          </a:p>
          <a:p>
            <a:pPr marL="457200" indent="-457200">
              <a:buFont typeface="+mj-lt"/>
              <a:buAutoNum type="arabicPeriod"/>
            </a:pPr>
            <a:r>
              <a:rPr lang="el-GR" sz="2800" b="1" dirty="0" smtClean="0">
                <a:latin typeface="Arial" panose="020B0604020202020204" pitchFamily="34" charset="0"/>
                <a:cs typeface="Arial" panose="020B0604020202020204" pitchFamily="34" charset="0"/>
              </a:rPr>
              <a:t>Ετοιμότητα</a:t>
            </a:r>
            <a:endParaRPr lang="el-GR" sz="2800" b="1" dirty="0">
              <a:latin typeface="Arial" panose="020B0604020202020204" pitchFamily="34" charset="0"/>
              <a:cs typeface="Arial" panose="020B0604020202020204" pitchFamily="34" charset="0"/>
            </a:endParaRPr>
          </a:p>
          <a:p>
            <a:pPr marL="457200" indent="-457200">
              <a:buFont typeface="+mj-lt"/>
              <a:buAutoNum type="arabicPeriod"/>
            </a:pPr>
            <a:r>
              <a:rPr lang="el-GR" sz="2800" b="1" dirty="0" smtClean="0">
                <a:latin typeface="Arial" panose="020B0604020202020204" pitchFamily="34" charset="0"/>
                <a:cs typeface="Arial" panose="020B0604020202020204" pitchFamily="34" charset="0"/>
              </a:rPr>
              <a:t>Καθορισμένη Οργάνωση</a:t>
            </a:r>
            <a:endParaRPr lang="el-GR" sz="2800" b="1" dirty="0">
              <a:latin typeface="Arial" panose="020B0604020202020204" pitchFamily="34" charset="0"/>
              <a:cs typeface="Arial" panose="020B0604020202020204" pitchFamily="34" charset="0"/>
            </a:endParaRPr>
          </a:p>
          <a:p>
            <a:pPr marL="457200" indent="-457200">
              <a:buFont typeface="+mj-lt"/>
              <a:buAutoNum type="arabicPeriod"/>
            </a:pPr>
            <a:r>
              <a:rPr lang="el-GR" sz="2800" b="1" dirty="0" smtClean="0">
                <a:latin typeface="Arial" panose="020B0604020202020204" pitchFamily="34" charset="0"/>
                <a:cs typeface="Arial" panose="020B0604020202020204" pitchFamily="34" charset="0"/>
              </a:rPr>
              <a:t>Ρεαλιστικές </a:t>
            </a:r>
            <a:r>
              <a:rPr lang="el-GR" sz="2800" b="1" dirty="0">
                <a:latin typeface="Arial" panose="020B0604020202020204" pitchFamily="34" charset="0"/>
                <a:cs typeface="Arial" panose="020B0604020202020204" pitchFamily="34" charset="0"/>
              </a:rPr>
              <a:t>αποφάσεις</a:t>
            </a:r>
          </a:p>
          <a:p>
            <a:pPr marL="457200" indent="-457200">
              <a:buFont typeface="+mj-lt"/>
              <a:buAutoNum type="arabicPeriod"/>
            </a:pPr>
            <a:r>
              <a:rPr lang="el-GR" sz="2800" b="1" dirty="0" smtClean="0">
                <a:latin typeface="Arial" panose="020B0604020202020204" pitchFamily="34" charset="0"/>
                <a:cs typeface="Arial" panose="020B0604020202020204" pitchFamily="34" charset="0"/>
              </a:rPr>
              <a:t>Παρακολούθηση της προόδου</a:t>
            </a:r>
            <a:endParaRPr lang="el-GR" sz="28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640347903"/>
      </p:ext>
    </p:extLst>
  </p:cSld>
  <p:clrMapOvr>
    <a:masterClrMapping/>
  </p:clrMapOvr>
  <p:transition>
    <p:push/>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324535"/>
          </a:xfrm>
          <a:prstGeom prst="rect">
            <a:avLst/>
          </a:prstGeom>
          <a:solidFill>
            <a:schemeClr val="accent6">
              <a:lumMod val="60000"/>
              <a:lumOff val="40000"/>
            </a:schemeClr>
          </a:solidFill>
        </p:spPr>
        <p:txBody>
          <a:bodyPr wrap="square">
            <a:spAutoFit/>
          </a:bodyPr>
          <a:lstStyle/>
          <a:p>
            <a:pPr marL="457200" indent="-457200">
              <a:buFont typeface="Wingdings" panose="05000000000000000000" pitchFamily="2" charset="2"/>
              <a:buChar char="§"/>
            </a:pPr>
            <a:r>
              <a:rPr lang="el-GR" sz="3400" b="1" dirty="0" smtClean="0">
                <a:latin typeface="Arial" panose="020B0604020202020204" pitchFamily="34" charset="0"/>
                <a:cs typeface="Arial" panose="020B0604020202020204" pitchFamily="34" charset="0"/>
              </a:rPr>
              <a:t>Μηχανική </a:t>
            </a:r>
            <a:r>
              <a:rPr lang="el-GR" sz="3400" b="1" dirty="0">
                <a:latin typeface="Arial" panose="020B0604020202020204" pitchFamily="34" charset="0"/>
                <a:cs typeface="Arial" panose="020B0604020202020204" pitchFamily="34" charset="0"/>
              </a:rPr>
              <a:t>οργάνωση και διαδικασίες</a:t>
            </a:r>
          </a:p>
          <a:p>
            <a:pPr marL="457200" indent="-457200">
              <a:buFont typeface="Wingdings" panose="05000000000000000000" pitchFamily="2" charset="2"/>
              <a:buChar char="§"/>
            </a:pPr>
            <a:r>
              <a:rPr lang="el-GR" sz="3400" b="1" dirty="0" smtClean="0">
                <a:latin typeface="Arial" panose="020B0604020202020204" pitchFamily="34" charset="0"/>
                <a:cs typeface="Arial" panose="020B0604020202020204" pitchFamily="34" charset="0"/>
              </a:rPr>
              <a:t>Δημιουργία </a:t>
            </a:r>
            <a:r>
              <a:rPr lang="el-GR" sz="3400" b="1" dirty="0">
                <a:latin typeface="Arial" panose="020B0604020202020204" pitchFamily="34" charset="0"/>
                <a:cs typeface="Arial" panose="020B0604020202020204" pitchFamily="34" charset="0"/>
              </a:rPr>
              <a:t>ομάδας</a:t>
            </a:r>
          </a:p>
          <a:p>
            <a:pPr marL="457200" indent="-457200">
              <a:buFont typeface="Wingdings" panose="05000000000000000000" pitchFamily="2" charset="2"/>
              <a:buChar char="§"/>
            </a:pPr>
            <a:r>
              <a:rPr lang="el-GR" sz="3400" b="1" dirty="0" smtClean="0">
                <a:latin typeface="Arial" panose="020B0604020202020204" pitchFamily="34" charset="0"/>
                <a:cs typeface="Arial" panose="020B0604020202020204" pitchFamily="34" charset="0"/>
              </a:rPr>
              <a:t>Κατάσταση </a:t>
            </a:r>
            <a:r>
              <a:rPr lang="el-GR" sz="3400" b="1" dirty="0">
                <a:latin typeface="Arial" panose="020B0604020202020204" pitchFamily="34" charset="0"/>
                <a:cs typeface="Arial" panose="020B0604020202020204" pitchFamily="34" charset="0"/>
              </a:rPr>
              <a:t>ευαισθητοποίησης και </a:t>
            </a:r>
            <a:r>
              <a:rPr lang="el-GR" sz="3400" b="1" dirty="0" smtClean="0">
                <a:latin typeface="Arial" panose="020B0604020202020204" pitchFamily="34" charset="0"/>
                <a:cs typeface="Arial" panose="020B0604020202020204" pitchFamily="34" charset="0"/>
              </a:rPr>
              <a:t>εντοπισμός </a:t>
            </a:r>
            <a:r>
              <a:rPr lang="el-GR" sz="3400" b="1" dirty="0">
                <a:latin typeface="Arial" panose="020B0604020202020204" pitchFamily="34" charset="0"/>
                <a:cs typeface="Arial" panose="020B0604020202020204" pitchFamily="34" charset="0"/>
              </a:rPr>
              <a:t>σφαλμάτων</a:t>
            </a:r>
          </a:p>
          <a:p>
            <a:pPr marL="457200" indent="-457200">
              <a:buFont typeface="Wingdings" panose="05000000000000000000" pitchFamily="2" charset="2"/>
              <a:buChar char="§"/>
            </a:pPr>
            <a:r>
              <a:rPr lang="el-GR" sz="3400" b="1" dirty="0" smtClean="0">
                <a:latin typeface="Arial" panose="020B0604020202020204" pitchFamily="34" charset="0"/>
                <a:cs typeface="Arial" panose="020B0604020202020204" pitchFamily="34" charset="0"/>
              </a:rPr>
              <a:t>Επικοινωνία</a:t>
            </a:r>
            <a:endParaRPr lang="el-GR" sz="34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l-GR" sz="3400" b="1" dirty="0" smtClean="0">
                <a:latin typeface="Arial" panose="020B0604020202020204" pitchFamily="34" charset="0"/>
                <a:cs typeface="Arial" panose="020B0604020202020204" pitchFamily="34" charset="0"/>
              </a:rPr>
              <a:t>Άγχος</a:t>
            </a:r>
            <a:endParaRPr lang="el-GR" sz="34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l-GR" sz="3400" b="1" dirty="0" smtClean="0">
                <a:latin typeface="Arial" panose="020B0604020202020204" pitchFamily="34" charset="0"/>
                <a:cs typeface="Arial" panose="020B0604020202020204" pitchFamily="34" charset="0"/>
              </a:rPr>
              <a:t>Κόπωση</a:t>
            </a:r>
            <a:endParaRPr lang="el-GR" sz="34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l-GR" sz="3400" b="1" dirty="0" smtClean="0">
                <a:latin typeface="Arial" panose="020B0604020202020204" pitchFamily="34" charset="0"/>
                <a:cs typeface="Arial" panose="020B0604020202020204" pitchFamily="34" charset="0"/>
              </a:rPr>
              <a:t>Ηγεσία </a:t>
            </a:r>
            <a:r>
              <a:rPr lang="el-GR" sz="3400" b="1" dirty="0">
                <a:latin typeface="Arial" panose="020B0604020202020204" pitchFamily="34" charset="0"/>
                <a:cs typeface="Arial" panose="020B0604020202020204" pitchFamily="34" charset="0"/>
              </a:rPr>
              <a:t>και Λήψη Αποφάσεων</a:t>
            </a:r>
          </a:p>
          <a:p>
            <a:pPr marL="457200" indent="-457200">
              <a:buFont typeface="Wingdings" panose="05000000000000000000" pitchFamily="2" charset="2"/>
              <a:buChar char="§"/>
            </a:pPr>
            <a:r>
              <a:rPr lang="el-GR" sz="3400" b="1" dirty="0" smtClean="0">
                <a:latin typeface="Arial" panose="020B0604020202020204" pitchFamily="34" charset="0"/>
                <a:cs typeface="Arial" panose="020B0604020202020204" pitchFamily="34" charset="0"/>
              </a:rPr>
              <a:t>Πολιτιστική πολυμορφία</a:t>
            </a:r>
          </a:p>
          <a:p>
            <a:pPr marL="457200" indent="-457200">
              <a:buFont typeface="Wingdings" panose="05000000000000000000" pitchFamily="2" charset="2"/>
              <a:buChar char="§"/>
            </a:pPr>
            <a:r>
              <a:rPr lang="el-GR" sz="3400" b="1" dirty="0" smtClean="0">
                <a:latin typeface="Arial" panose="020B0604020202020204" pitchFamily="34" charset="0"/>
                <a:cs typeface="Arial" panose="020B0604020202020204" pitchFamily="34" charset="0"/>
              </a:rPr>
              <a:t>Πολιτιστική Ποικιλία</a:t>
            </a:r>
            <a:endParaRPr lang="el-GR" sz="34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028008675"/>
      </p:ext>
    </p:extLst>
  </p:cSld>
  <p:clrMapOvr>
    <a:masterClrMapping/>
  </p:clrMapOvr>
  <p:transition>
    <p:push/>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693866"/>
          </a:xfrm>
          <a:prstGeom prst="rect">
            <a:avLst/>
          </a:prstGeom>
          <a:solidFill>
            <a:schemeClr val="accent4">
              <a:lumMod val="40000"/>
              <a:lumOff val="60000"/>
            </a:schemeClr>
          </a:solidFill>
        </p:spPr>
        <p:txBody>
          <a:bodyPr wrap="square">
            <a:spAutoFit/>
          </a:bodyPr>
          <a:lstStyle/>
          <a:p>
            <a:pPr algn="ctr"/>
            <a:r>
              <a:rPr lang="el-GR" sz="2400" b="1" u="sng" dirty="0">
                <a:latin typeface="Arial" panose="020B0604020202020204" pitchFamily="34" charset="0"/>
                <a:cs typeface="Arial" panose="020B0604020202020204" pitchFamily="34" charset="0"/>
              </a:rPr>
              <a:t>Μηχανική οργάνωση και διαδικασίες</a:t>
            </a:r>
          </a:p>
          <a:p>
            <a:endParaRPr lang="el-GR" sz="2000" b="1" dirty="0">
              <a:latin typeface="Arial" panose="020B0604020202020204" pitchFamily="34" charset="0"/>
              <a:cs typeface="Arial" panose="020B0604020202020204" pitchFamily="34" charset="0"/>
            </a:endParaRPr>
          </a:p>
          <a:p>
            <a:r>
              <a:rPr lang="el-GR" sz="2000" b="1" dirty="0">
                <a:latin typeface="Arial" panose="020B0604020202020204" pitchFamily="34" charset="0"/>
                <a:cs typeface="Arial" panose="020B0604020202020204" pitchFamily="34" charset="0"/>
              </a:rPr>
              <a:t>Η απόδοση του Προσωπικού </a:t>
            </a:r>
            <a:r>
              <a:rPr lang="el-GR" sz="2000" b="1" dirty="0" smtClean="0">
                <a:latin typeface="Arial" panose="020B0604020202020204" pitchFamily="34" charset="0"/>
                <a:cs typeface="Arial" panose="020B0604020202020204" pitchFamily="34" charset="0"/>
              </a:rPr>
              <a:t>της </a:t>
            </a:r>
            <a:r>
              <a:rPr lang="el-GR" sz="2000" b="1" dirty="0">
                <a:latin typeface="Arial" panose="020B0604020202020204" pitchFamily="34" charset="0"/>
                <a:cs typeface="Arial" panose="020B0604020202020204" pitchFamily="34" charset="0"/>
              </a:rPr>
              <a:t>μηχανής είναι απαραίτητη για την ασφάλεια του σκάφους. </a:t>
            </a:r>
            <a:endParaRPr lang="el-GR" sz="2000" b="1" dirty="0" smtClean="0">
              <a:latin typeface="Arial" panose="020B0604020202020204" pitchFamily="34" charset="0"/>
              <a:cs typeface="Arial" panose="020B0604020202020204" pitchFamily="34" charset="0"/>
            </a:endParaRPr>
          </a:p>
          <a:p>
            <a:r>
              <a:rPr lang="el-GR" sz="2000" b="1" dirty="0" smtClean="0">
                <a:latin typeface="Arial" panose="020B0604020202020204" pitchFamily="34" charset="0"/>
                <a:cs typeface="Arial" panose="020B0604020202020204" pitchFamily="34" charset="0"/>
              </a:rPr>
              <a:t>Προκειμένου </a:t>
            </a:r>
            <a:r>
              <a:rPr lang="el-GR" sz="2000" b="1" dirty="0">
                <a:latin typeface="Arial" panose="020B0604020202020204" pitchFamily="34" charset="0"/>
                <a:cs typeface="Arial" panose="020B0604020202020204" pitchFamily="34" charset="0"/>
              </a:rPr>
              <a:t>να επιτευχθεί η σωστή και αποτελεσματική </a:t>
            </a:r>
            <a:r>
              <a:rPr lang="el-GR" sz="2000" b="1" dirty="0" smtClean="0">
                <a:latin typeface="Arial" panose="020B0604020202020204" pitchFamily="34" charset="0"/>
                <a:cs typeface="Arial" panose="020B0604020202020204" pitchFamily="34" charset="0"/>
              </a:rPr>
              <a:t>βάρδια </a:t>
            </a:r>
            <a:r>
              <a:rPr lang="el-GR" sz="2000" b="1" dirty="0">
                <a:latin typeface="Arial" panose="020B0604020202020204" pitchFamily="34" charset="0"/>
                <a:cs typeface="Arial" panose="020B0604020202020204" pitchFamily="34" charset="0"/>
              </a:rPr>
              <a:t>του </a:t>
            </a:r>
            <a:r>
              <a:rPr lang="el-GR" sz="2000" b="1" dirty="0" smtClean="0">
                <a:latin typeface="Arial" panose="020B0604020202020204" pitchFamily="34" charset="0"/>
                <a:cs typeface="Arial" panose="020B0604020202020204" pitchFamily="34" charset="0"/>
              </a:rPr>
              <a:t>μηχανοστασίου, </a:t>
            </a:r>
            <a:r>
              <a:rPr lang="el-GR" sz="2000" b="1" dirty="0">
                <a:latin typeface="Arial" panose="020B0604020202020204" pitchFamily="34" charset="0"/>
                <a:cs typeface="Arial" panose="020B0604020202020204" pitchFamily="34" charset="0"/>
              </a:rPr>
              <a:t>είναι απαραίτητες οι </a:t>
            </a:r>
            <a:r>
              <a:rPr lang="el-GR" sz="2000" b="1" dirty="0" smtClean="0">
                <a:latin typeface="Arial" panose="020B0604020202020204" pitchFamily="34" charset="0"/>
                <a:cs typeface="Arial" panose="020B0604020202020204" pitchFamily="34" charset="0"/>
              </a:rPr>
              <a:t>ΣΩΣΤΕΣ </a:t>
            </a:r>
            <a:r>
              <a:rPr lang="el-GR" sz="2000" b="1" dirty="0">
                <a:latin typeface="Arial" panose="020B0604020202020204" pitchFamily="34" charset="0"/>
                <a:cs typeface="Arial" panose="020B0604020202020204" pitchFamily="34" charset="0"/>
              </a:rPr>
              <a:t>ΔΙΑΔΙΚΑΣΙΕΣ καθώς και </a:t>
            </a:r>
            <a:r>
              <a:rPr lang="el-GR" sz="2000" b="1" dirty="0" smtClean="0">
                <a:latin typeface="Arial" panose="020B0604020202020204" pitchFamily="34" charset="0"/>
                <a:cs typeface="Arial" panose="020B0604020202020204" pitchFamily="34" charset="0"/>
              </a:rPr>
              <a:t>τα </a:t>
            </a:r>
            <a:r>
              <a:rPr lang="en-US" sz="2000" b="1" dirty="0">
                <a:latin typeface="Arial" panose="020B0604020202020204" pitchFamily="34" charset="0"/>
                <a:cs typeface="Arial" panose="020B0604020202020204" pitchFamily="34" charset="0"/>
              </a:rPr>
              <a:t>STANDING ORDERS </a:t>
            </a:r>
            <a:r>
              <a:rPr lang="el-GR" sz="2000" b="1" dirty="0" smtClean="0">
                <a:latin typeface="Arial" panose="020B0604020202020204" pitchFamily="34" charset="0"/>
                <a:cs typeface="Arial" panose="020B0604020202020204" pitchFamily="34" charset="0"/>
              </a:rPr>
              <a:t>του Α’ </a:t>
            </a:r>
            <a:r>
              <a:rPr lang="el-GR" sz="2000" b="1" dirty="0">
                <a:latin typeface="Arial" panose="020B0604020202020204" pitchFamily="34" charset="0"/>
                <a:cs typeface="Arial" panose="020B0604020202020204" pitchFamily="34" charset="0"/>
              </a:rPr>
              <a:t>Μηχανικού. </a:t>
            </a:r>
            <a:endParaRPr lang="el-GR" sz="2000" b="1" dirty="0" smtClean="0">
              <a:latin typeface="Arial" panose="020B0604020202020204" pitchFamily="34" charset="0"/>
              <a:cs typeface="Arial" panose="020B0604020202020204" pitchFamily="34" charset="0"/>
            </a:endParaRPr>
          </a:p>
          <a:p>
            <a:r>
              <a:rPr lang="el-GR" sz="2000" b="1" dirty="0" smtClean="0">
                <a:latin typeface="Arial" panose="020B0604020202020204" pitchFamily="34" charset="0"/>
                <a:cs typeface="Arial" panose="020B0604020202020204" pitchFamily="34" charset="0"/>
              </a:rPr>
              <a:t>Πρέπει </a:t>
            </a:r>
            <a:r>
              <a:rPr lang="el-GR" sz="2000" b="1" dirty="0">
                <a:latin typeface="Arial" panose="020B0604020202020204" pitchFamily="34" charset="0"/>
                <a:cs typeface="Arial" panose="020B0604020202020204" pitchFamily="34" charset="0"/>
              </a:rPr>
              <a:t>να θεσπιστούν διαδικασίες που να διασφαλίζουν ότι τα καθήκοντα και οι ευθύνες των μελών του μηχανοστασίου </a:t>
            </a:r>
            <a:r>
              <a:rPr lang="el-GR" sz="2000" b="1" dirty="0" smtClean="0">
                <a:latin typeface="Arial" panose="020B0604020202020204" pitchFamily="34" charset="0"/>
                <a:cs typeface="Arial" panose="020B0604020202020204" pitchFamily="34" charset="0"/>
              </a:rPr>
              <a:t>να καθορίζονται </a:t>
            </a:r>
            <a:r>
              <a:rPr lang="el-GR" sz="2000" b="1" dirty="0">
                <a:latin typeface="Arial" panose="020B0604020202020204" pitchFamily="34" charset="0"/>
                <a:cs typeface="Arial" panose="020B0604020202020204" pitchFamily="34" charset="0"/>
              </a:rPr>
              <a:t>σαφώς και </a:t>
            </a:r>
            <a:r>
              <a:rPr lang="el-GR" sz="2000" b="1" dirty="0" smtClean="0">
                <a:latin typeface="Arial" panose="020B0604020202020204" pitchFamily="34" charset="0"/>
                <a:cs typeface="Arial" panose="020B0604020202020204" pitchFamily="34" charset="0"/>
              </a:rPr>
              <a:t>να ανατίθενται </a:t>
            </a:r>
            <a:r>
              <a:rPr lang="el-GR" sz="2000" b="1" dirty="0">
                <a:latin typeface="Arial" panose="020B0604020202020204" pitchFamily="34" charset="0"/>
                <a:cs typeface="Arial" panose="020B0604020202020204" pitchFamily="34" charset="0"/>
              </a:rPr>
              <a:t>σε κάθε άτομο.</a:t>
            </a:r>
          </a:p>
          <a:p>
            <a:r>
              <a:rPr lang="el-GR" sz="2000" b="1" dirty="0">
                <a:latin typeface="Arial" panose="020B0604020202020204" pitchFamily="34" charset="0"/>
                <a:cs typeface="Arial" panose="020B0604020202020204" pitchFamily="34" charset="0"/>
              </a:rPr>
              <a:t>Οι αποτελεσματικές διαδικασίες του μηχανοστασίου θα ελαχιστοποιήσουν τον κίνδυνο σφάλματος που διαφορετικά θα μπορούσε να έχει καταστροφικές και μη αναστρέψιμες συνέπειες για το σκάφος.</a:t>
            </a:r>
          </a:p>
          <a:p>
            <a:r>
              <a:rPr lang="el-GR" sz="2000" b="1" dirty="0">
                <a:latin typeface="Arial" panose="020B0604020202020204" pitchFamily="34" charset="0"/>
                <a:cs typeface="Arial" panose="020B0604020202020204" pitchFamily="34" charset="0"/>
              </a:rPr>
              <a:t>Κανένα μέλος του μηχανοστασίου δεν πρέπει να αναλάβει καθήκοντα περισσότερο από ό, τι μπορεί να χειριστεί και δεν πρέπει να ανατεθεί καθήκον ή ευθύνη χωρίς να ειδοποιηθεί ο </a:t>
            </a:r>
            <a:r>
              <a:rPr lang="el-GR" sz="2000" b="1" dirty="0" smtClean="0">
                <a:latin typeface="Arial" panose="020B0604020202020204" pitchFamily="34" charset="0"/>
                <a:cs typeface="Arial" panose="020B0604020202020204" pitchFamily="34" charset="0"/>
              </a:rPr>
              <a:t>μηχανικός επιφυλακής. </a:t>
            </a:r>
            <a:endParaRPr lang="el-GR" sz="20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962313805"/>
      </p:ext>
    </p:extLst>
  </p:cSld>
  <p:clrMapOvr>
    <a:masterClrMapping/>
  </p:clrMapOvr>
  <p:transition>
    <p:push/>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262979"/>
          </a:xfrm>
          <a:prstGeom prst="rect">
            <a:avLst/>
          </a:prstGeom>
          <a:solidFill>
            <a:schemeClr val="accent4">
              <a:lumMod val="40000"/>
              <a:lumOff val="60000"/>
            </a:schemeClr>
          </a:solidFill>
        </p:spPr>
        <p:txBody>
          <a:bodyPr wrap="square">
            <a:spAutoFit/>
          </a:bodyPr>
          <a:lstStyle/>
          <a:p>
            <a:pPr algn="ctr"/>
            <a:r>
              <a:rPr lang="el-GR" sz="2400" b="1" u="sng" dirty="0">
                <a:latin typeface="Arial" panose="020B0604020202020204" pitchFamily="34" charset="0"/>
                <a:cs typeface="Arial" panose="020B0604020202020204" pitchFamily="34" charset="0"/>
              </a:rPr>
              <a:t>Μηχανική οργάνωση και διαδικασίες</a:t>
            </a:r>
          </a:p>
          <a:p>
            <a:endParaRPr lang="el-GR" sz="2400" b="1" dirty="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 </a:t>
            </a:r>
            <a:r>
              <a:rPr lang="el-GR" sz="2400" b="1" dirty="0">
                <a:latin typeface="Arial" panose="020B0604020202020204" pitchFamily="34" charset="0"/>
                <a:cs typeface="Arial" panose="020B0604020202020204" pitchFamily="34" charset="0"/>
              </a:rPr>
              <a:t>μηχανικός </a:t>
            </a:r>
            <a:r>
              <a:rPr lang="el-GR" sz="2400" b="1" dirty="0" smtClean="0">
                <a:latin typeface="Arial" panose="020B0604020202020204" pitchFamily="34" charset="0"/>
                <a:cs typeface="Arial" panose="020B0604020202020204" pitchFamily="34" charset="0"/>
              </a:rPr>
              <a:t>επιφυλακής θα </a:t>
            </a:r>
            <a:r>
              <a:rPr lang="el-GR" sz="2400" b="1" dirty="0">
                <a:latin typeface="Arial" panose="020B0604020202020204" pitchFamily="34" charset="0"/>
                <a:cs typeface="Arial" panose="020B0604020202020204" pitchFamily="34" charset="0"/>
              </a:rPr>
              <a:t>πρέπει να είναι σε επαγρύπνηση ιδιαίτερα σε σημαντικές καταστάσεις, όπως ελιγμούς άφιξης και αναχώρησης. </a:t>
            </a:r>
            <a:endParaRPr lang="el-GR" sz="2400" b="1"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Τα </a:t>
            </a:r>
            <a:r>
              <a:rPr lang="el-GR" sz="2400" b="1" dirty="0">
                <a:latin typeface="Arial" panose="020B0604020202020204" pitchFamily="34" charset="0"/>
                <a:cs typeface="Arial" panose="020B0604020202020204" pitchFamily="34" charset="0"/>
              </a:rPr>
              <a:t>μέλη του μηχανοστασίου πρέπει να έχουν συγκεκριμένη αρμοδιότητα στα καθήκοντά τους, ώστε να μην παρεμβαίνουν σε άλλα μέλη, αλλά μπορούν να μοιράζονται κρίσιμες πληροφορίες κατά τη διάρκεια της κατάστασης ελιγμών.</a:t>
            </a:r>
          </a:p>
          <a:p>
            <a:r>
              <a:rPr lang="el-GR" sz="2400" b="1" dirty="0">
                <a:latin typeface="Arial" panose="020B0604020202020204" pitchFamily="34" charset="0"/>
                <a:cs typeface="Arial" panose="020B0604020202020204" pitchFamily="34" charset="0"/>
              </a:rPr>
              <a:t>Τα μέλη του μηχανοστασίου θα μπορούσαν να χρησιμοποιήσουν ένα </a:t>
            </a:r>
            <a:r>
              <a:rPr lang="en-US" sz="2400" b="1" dirty="0" smtClean="0">
                <a:latin typeface="Arial" panose="020B0604020202020204" pitchFamily="34" charset="0"/>
                <a:cs typeface="Arial" panose="020B0604020202020204" pitchFamily="34" charset="0"/>
              </a:rPr>
              <a:t>CHECKLIST</a:t>
            </a:r>
            <a:r>
              <a:rPr lang="el-GR" sz="2400" b="1" dirty="0" smtClean="0">
                <a:latin typeface="Arial" panose="020B0604020202020204" pitchFamily="34" charset="0"/>
                <a:cs typeface="Arial" panose="020B0604020202020204" pitchFamily="34" charset="0"/>
              </a:rPr>
              <a:t> ως </a:t>
            </a:r>
            <a:r>
              <a:rPr lang="el-GR" sz="2400" b="1" dirty="0">
                <a:latin typeface="Arial" panose="020B0604020202020204" pitchFamily="34" charset="0"/>
                <a:cs typeface="Arial" panose="020B0604020202020204" pitchFamily="34" charset="0"/>
              </a:rPr>
              <a:t>εργαλείο για γραπτή βοήθεια μνήμης και να επιτελέσουν μια σειρά εργασιών ή εντολής.</a:t>
            </a:r>
          </a:p>
        </p:txBody>
      </p:sp>
    </p:spTree>
    <p:extLst>
      <p:ext uri="{BB962C8B-B14F-4D97-AF65-F5344CB8AC3E}">
        <p14:creationId xmlns="" xmlns:p14="http://schemas.microsoft.com/office/powerpoint/2010/main" val="3292011378"/>
      </p:ext>
    </p:extLst>
  </p:cSld>
  <p:clrMapOvr>
    <a:masterClrMapping/>
  </p:clrMapOvr>
  <p:transition>
    <p:push/>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740033"/>
          </a:xfrm>
          <a:prstGeom prst="rect">
            <a:avLst/>
          </a:prstGeom>
          <a:solidFill>
            <a:schemeClr val="accent3">
              <a:lumMod val="60000"/>
              <a:lumOff val="40000"/>
            </a:schemeClr>
          </a:solidFill>
        </p:spPr>
        <p:txBody>
          <a:bodyPr wrap="square">
            <a:spAutoFit/>
          </a:bodyPr>
          <a:lstStyle/>
          <a:p>
            <a:pPr algn="ctr"/>
            <a:r>
              <a:rPr lang="el-GR" sz="2400" b="1" u="sng" dirty="0" smtClean="0">
                <a:latin typeface="Arial" panose="020B0604020202020204" pitchFamily="34" charset="0"/>
                <a:cs typeface="Arial" panose="020B0604020202020204" pitchFamily="34" charset="0"/>
              </a:rPr>
              <a:t>Δημιουργία ομάδας</a:t>
            </a:r>
          </a:p>
          <a:p>
            <a:endParaRPr lang="el-GR" sz="1300" b="1" dirty="0">
              <a:latin typeface="Arial" panose="020B0604020202020204" pitchFamily="34" charset="0"/>
              <a:cs typeface="Arial" panose="020B0604020202020204" pitchFamily="34" charset="0"/>
            </a:endParaRPr>
          </a:p>
          <a:p>
            <a:r>
              <a:rPr lang="el-GR" sz="2150" b="1" dirty="0">
                <a:latin typeface="Arial" panose="020B0604020202020204" pitchFamily="34" charset="0"/>
                <a:cs typeface="Arial" panose="020B0604020202020204" pitchFamily="34" charset="0"/>
              </a:rPr>
              <a:t>Τα μέλη </a:t>
            </a:r>
            <a:r>
              <a:rPr lang="el-GR" sz="2150" b="1" dirty="0" smtClean="0">
                <a:latin typeface="Arial" panose="020B0604020202020204" pitchFamily="34" charset="0"/>
                <a:cs typeface="Arial" panose="020B0604020202020204" pitchFamily="34" charset="0"/>
              </a:rPr>
              <a:t>της βάρδιας του μηχανοστασίου είναι </a:t>
            </a:r>
            <a:r>
              <a:rPr lang="el-GR" sz="2150" b="1" dirty="0">
                <a:latin typeface="Arial" panose="020B0604020202020204" pitchFamily="34" charset="0"/>
                <a:cs typeface="Arial" panose="020B0604020202020204" pitchFamily="34" charset="0"/>
              </a:rPr>
              <a:t>μια ομάδα. Είναι ευθύνη τους να δουλεύουν μαζί </a:t>
            </a:r>
            <a:r>
              <a:rPr lang="el-GR" sz="2150" b="1" dirty="0" smtClean="0">
                <a:latin typeface="Arial" panose="020B0604020202020204" pitchFamily="34" charset="0"/>
                <a:cs typeface="Arial" panose="020B0604020202020204" pitchFamily="34" charset="0"/>
              </a:rPr>
              <a:t>σαν ομάδα. </a:t>
            </a:r>
            <a:r>
              <a:rPr lang="el-GR" sz="2150" b="1" dirty="0">
                <a:latin typeface="Arial" panose="020B0604020202020204" pitchFamily="34" charset="0"/>
                <a:cs typeface="Arial" panose="020B0604020202020204" pitchFamily="34" charset="0"/>
              </a:rPr>
              <a:t>Οι επιτυχημένες ομάδες έχουν μέλη που υποστηρίζουν ο</a:t>
            </a:r>
            <a:r>
              <a:rPr lang="el-GR" sz="2150" b="1" dirty="0" smtClean="0">
                <a:latin typeface="Arial" panose="020B0604020202020204" pitchFamily="34" charset="0"/>
                <a:cs typeface="Arial" panose="020B0604020202020204" pitchFamily="34" charset="0"/>
              </a:rPr>
              <a:t> </a:t>
            </a:r>
            <a:r>
              <a:rPr lang="el-GR" sz="2150" b="1" dirty="0">
                <a:latin typeface="Arial" panose="020B0604020202020204" pitchFamily="34" charset="0"/>
                <a:cs typeface="Arial" panose="020B0604020202020204" pitchFamily="34" charset="0"/>
              </a:rPr>
              <a:t>ένα το άλλο και ενισχύουν τις δεξιότητες του άλλου. Οι επιτυχημένες ομάδες είναι προσανατολισμένες στο στόχο και πάντοτε </a:t>
            </a:r>
            <a:r>
              <a:rPr lang="el-GR" sz="2150" b="1" dirty="0" smtClean="0">
                <a:latin typeface="Arial" panose="020B0604020202020204" pitchFamily="34" charset="0"/>
                <a:cs typeface="Arial" panose="020B0604020202020204" pitchFamily="34" charset="0"/>
              </a:rPr>
              <a:t>το πετυχαίνουν.</a:t>
            </a:r>
            <a:endParaRPr lang="el-GR" sz="2150" b="1" dirty="0">
              <a:latin typeface="Arial" panose="020B0604020202020204" pitchFamily="34" charset="0"/>
              <a:cs typeface="Arial" panose="020B0604020202020204" pitchFamily="34" charset="0"/>
            </a:endParaRPr>
          </a:p>
          <a:p>
            <a:endParaRPr lang="el-GR" sz="2150" b="1" dirty="0">
              <a:latin typeface="Arial" panose="020B0604020202020204" pitchFamily="34" charset="0"/>
              <a:cs typeface="Arial" panose="020B0604020202020204" pitchFamily="34" charset="0"/>
            </a:endParaRPr>
          </a:p>
          <a:p>
            <a:r>
              <a:rPr lang="el-GR" sz="2150" b="1" dirty="0">
                <a:latin typeface="Arial" panose="020B0604020202020204" pitchFamily="34" charset="0"/>
                <a:cs typeface="Arial" panose="020B0604020202020204" pitchFamily="34" charset="0"/>
              </a:rPr>
              <a:t>Καθώς οι άνθρωποι που ενδιαφέρονται ο ένας για τον άλλον </a:t>
            </a:r>
            <a:r>
              <a:rPr lang="el-GR" sz="2150" b="1" dirty="0" smtClean="0">
                <a:latin typeface="Arial" panose="020B0604020202020204" pitchFamily="34" charset="0"/>
                <a:cs typeface="Arial" panose="020B0604020202020204" pitchFamily="34" charset="0"/>
              </a:rPr>
              <a:t>και </a:t>
            </a:r>
            <a:r>
              <a:rPr lang="el-GR" sz="2150" b="1" dirty="0">
                <a:latin typeface="Arial" panose="020B0604020202020204" pitchFamily="34" charset="0"/>
                <a:cs typeface="Arial" panose="020B0604020202020204" pitchFamily="34" charset="0"/>
              </a:rPr>
              <a:t>εργάζονται μαζί μέσα στο μηχανοστάσιο και εργάζονται για τον κοινό στόχο μιας ασφαλούς και αποδοτικής λειτουργίας του μηχανοστασίου, γνωρίζονται καλύτερα μεταξύ τους. Τα μέλη του </a:t>
            </a:r>
            <a:r>
              <a:rPr lang="el-GR" sz="2150" b="1" dirty="0" smtClean="0">
                <a:latin typeface="Arial" panose="020B0604020202020204" pitchFamily="34" charset="0"/>
                <a:cs typeface="Arial" panose="020B0604020202020204" pitchFamily="34" charset="0"/>
              </a:rPr>
              <a:t>μηχανοστασίου αρχίζουν </a:t>
            </a:r>
            <a:r>
              <a:rPr lang="el-GR" sz="2150" b="1" dirty="0">
                <a:latin typeface="Arial" panose="020B0604020202020204" pitchFamily="34" charset="0"/>
                <a:cs typeface="Arial" panose="020B0604020202020204" pitchFamily="34" charset="0"/>
              </a:rPr>
              <a:t>να αναγνωρίζουν και να εκτιμούν τις μοναδικές ιδιότητες και τα προσόντα κάθε μέλους, γεγονός που οδηγεί στην ανάπτυξη της ομαδικής εργασίας και της αρμονίας μεταξύ τους</a:t>
            </a:r>
            <a:r>
              <a:rPr lang="el-GR" sz="2150" b="1" dirty="0" smtClean="0">
                <a:latin typeface="Arial" panose="020B0604020202020204" pitchFamily="34" charset="0"/>
                <a:cs typeface="Arial" panose="020B0604020202020204" pitchFamily="34" charset="0"/>
              </a:rPr>
              <a:t>.</a:t>
            </a:r>
            <a:endParaRPr lang="el-GR" sz="215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720036919"/>
      </p:ext>
    </p:extLst>
  </p:cSld>
  <p:clrMapOvr>
    <a:masterClrMapping/>
  </p:clrMapOvr>
  <p:transition>
    <p:push/>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23528" y="1124744"/>
            <a:ext cx="8496944" cy="5509200"/>
          </a:xfrm>
          <a:prstGeom prst="rect">
            <a:avLst/>
          </a:prstGeom>
          <a:solidFill>
            <a:schemeClr val="accent3">
              <a:lumMod val="60000"/>
              <a:lumOff val="40000"/>
            </a:schemeClr>
          </a:solidFill>
        </p:spPr>
        <p:txBody>
          <a:bodyPr wrap="square">
            <a:spAutoFit/>
          </a:bodyPr>
          <a:lstStyle/>
          <a:p>
            <a:pPr algn="ctr"/>
            <a:r>
              <a:rPr lang="el-GR" sz="2400" b="1" u="sng" dirty="0" smtClean="0">
                <a:latin typeface="Arial" panose="020B0604020202020204" pitchFamily="34" charset="0"/>
                <a:cs typeface="Arial" panose="020B0604020202020204" pitchFamily="34" charset="0"/>
              </a:rPr>
              <a:t>Δημιουργία ομάδας</a:t>
            </a:r>
          </a:p>
          <a:p>
            <a:endParaRPr lang="el-GR" sz="1300" b="1" dirty="0">
              <a:latin typeface="Arial" panose="020B0604020202020204" pitchFamily="34" charset="0"/>
              <a:cs typeface="Arial" panose="020B0604020202020204" pitchFamily="34" charset="0"/>
            </a:endParaRPr>
          </a:p>
          <a:p>
            <a:r>
              <a:rPr lang="el-GR" sz="1750" b="1" dirty="0">
                <a:latin typeface="Arial" panose="020B0604020202020204" pitchFamily="34" charset="0"/>
                <a:cs typeface="Arial" panose="020B0604020202020204" pitchFamily="34" charset="0"/>
              </a:rPr>
              <a:t>Μια καλή ομάδα μηχανοστασίων απαιτεί διάθεση</a:t>
            </a:r>
            <a:r>
              <a:rPr lang="el-GR" sz="1750" b="1" dirty="0" smtClean="0">
                <a:latin typeface="Arial" panose="020B0604020202020204" pitchFamily="34" charset="0"/>
                <a:cs typeface="Arial" panose="020B0604020202020204" pitchFamily="34" charset="0"/>
              </a:rPr>
              <a:t> </a:t>
            </a:r>
            <a:r>
              <a:rPr lang="el-GR" sz="1750" b="1" dirty="0">
                <a:latin typeface="Arial" panose="020B0604020202020204" pitchFamily="34" charset="0"/>
                <a:cs typeface="Arial" panose="020B0604020202020204" pitchFamily="34" charset="0"/>
              </a:rPr>
              <a:t>συνεργασίας. Κάθε μέλος του μηχανοστασίου πρέπει να σέβεται </a:t>
            </a:r>
            <a:r>
              <a:rPr lang="el-GR" sz="1750" b="1" dirty="0" smtClean="0">
                <a:latin typeface="Arial" panose="020B0604020202020204" pitchFamily="34" charset="0"/>
                <a:cs typeface="Arial" panose="020B0604020202020204" pitchFamily="34" charset="0"/>
              </a:rPr>
              <a:t>τα άλλα </a:t>
            </a:r>
            <a:r>
              <a:rPr lang="el-GR" sz="1750" b="1" dirty="0">
                <a:latin typeface="Arial" panose="020B0604020202020204" pitchFamily="34" charset="0"/>
                <a:cs typeface="Arial" panose="020B0604020202020204" pitchFamily="34" charset="0"/>
              </a:rPr>
              <a:t>μέλη της ομάδας. Όλοι πρέπει να επιθυμούν να συμβάλουν στην ασφαλή και αποτελεσματική λειτουργία του μηχανοστασίου. Πάνω </a:t>
            </a:r>
            <a:r>
              <a:rPr lang="el-GR" sz="1750" b="1" dirty="0" smtClean="0">
                <a:latin typeface="Arial" panose="020B0604020202020204" pitchFamily="34" charset="0"/>
                <a:cs typeface="Arial" panose="020B0604020202020204" pitchFamily="34" charset="0"/>
              </a:rPr>
              <a:t>απ' όλα</a:t>
            </a:r>
            <a:r>
              <a:rPr lang="el-GR" sz="1750" b="1" dirty="0">
                <a:latin typeface="Arial" panose="020B0604020202020204" pitchFamily="34" charset="0"/>
                <a:cs typeface="Arial" panose="020B0604020202020204" pitchFamily="34" charset="0"/>
              </a:rPr>
              <a:t>, πρέπει να μάθουν να εμπιστεύονται το ένα το άλλο. Αυτό επιτρέπει στα μέλη του μηχανοστασίου να βασίζονται </a:t>
            </a:r>
            <a:r>
              <a:rPr lang="el-GR" sz="1750" b="1" dirty="0" smtClean="0">
                <a:latin typeface="Arial" panose="020B0604020202020204" pitchFamily="34" charset="0"/>
                <a:cs typeface="Arial" panose="020B0604020202020204" pitchFamily="34" charset="0"/>
              </a:rPr>
              <a:t>ο ένας στον άλλον. </a:t>
            </a:r>
            <a:r>
              <a:rPr lang="el-GR" sz="1750" b="1" dirty="0">
                <a:latin typeface="Arial" panose="020B0604020202020204" pitchFamily="34" charset="0"/>
                <a:cs typeface="Arial" panose="020B0604020202020204" pitchFamily="34" charset="0"/>
              </a:rPr>
              <a:t>Τους επιτρέπει να αντισταθμίζουν τις αδυναμίες του άλλου αντί να προσπαθούν να τις </a:t>
            </a:r>
            <a:r>
              <a:rPr lang="el-GR" sz="1750" b="1" dirty="0" smtClean="0">
                <a:latin typeface="Arial" panose="020B0604020202020204" pitchFamily="34" charset="0"/>
                <a:cs typeface="Arial" panose="020B0604020202020204" pitchFamily="34" charset="0"/>
              </a:rPr>
              <a:t>εκμεταλλευτούν. </a:t>
            </a:r>
            <a:r>
              <a:rPr lang="el-GR" sz="1750" b="1" dirty="0">
                <a:latin typeface="Arial" panose="020B0604020202020204" pitchFamily="34" charset="0"/>
                <a:cs typeface="Arial" panose="020B0604020202020204" pitchFamily="34" charset="0"/>
              </a:rPr>
              <a:t>Η εμπιστοσύνη επιτρέπει στα μέλη του μηχανοστασίου να αρχίσουν να εργάζονται ως ενιαία μονάδα και να αρχίσουν να ολοκληρώνουν τα πράγματα που αναγνωρίζουν από κοινού ως σημαντικά.</a:t>
            </a:r>
          </a:p>
          <a:p>
            <a:endParaRPr lang="el-GR" sz="1750" b="1" dirty="0">
              <a:latin typeface="Arial" panose="020B0604020202020204" pitchFamily="34" charset="0"/>
              <a:cs typeface="Arial" panose="020B0604020202020204" pitchFamily="34" charset="0"/>
            </a:endParaRPr>
          </a:p>
          <a:p>
            <a:r>
              <a:rPr lang="el-GR" sz="1750" b="1" dirty="0">
                <a:latin typeface="Arial" panose="020B0604020202020204" pitchFamily="34" charset="0"/>
                <a:cs typeface="Arial" panose="020B0604020202020204" pitchFamily="34" charset="0"/>
              </a:rPr>
              <a:t>Κάθε μέλος του μηχανοστασίου έχει κάποιο ρόλο να </a:t>
            </a:r>
            <a:r>
              <a:rPr lang="el-GR" sz="1750" b="1" dirty="0" smtClean="0">
                <a:latin typeface="Arial" panose="020B0604020202020204" pitchFamily="34" charset="0"/>
                <a:cs typeface="Arial" panose="020B0604020202020204" pitchFamily="34" charset="0"/>
              </a:rPr>
              <a:t>συνεισφέρει στο </a:t>
            </a:r>
            <a:r>
              <a:rPr lang="el-GR" sz="1750" b="1" dirty="0">
                <a:latin typeface="Arial" panose="020B0604020202020204" pitchFamily="34" charset="0"/>
                <a:cs typeface="Arial" panose="020B0604020202020204" pitchFamily="34" charset="0"/>
              </a:rPr>
              <a:t>μηχανοστάσιο. Οι καλές </a:t>
            </a:r>
            <a:r>
              <a:rPr lang="el-GR" sz="1750" b="1" dirty="0" smtClean="0">
                <a:latin typeface="Arial" panose="020B0604020202020204" pitchFamily="34" charset="0"/>
                <a:cs typeface="Arial" panose="020B0604020202020204" pitchFamily="34" charset="0"/>
              </a:rPr>
              <a:t>ομάδες </a:t>
            </a:r>
            <a:r>
              <a:rPr lang="el-GR" sz="1750" b="1" dirty="0">
                <a:latin typeface="Arial" panose="020B0604020202020204" pitchFamily="34" charset="0"/>
                <a:cs typeface="Arial" panose="020B0604020202020204" pitchFamily="34" charset="0"/>
              </a:rPr>
              <a:t>χρησιμοποιούν κάθε ταλέντο και δεξιότητες κάθε μέλους για να μεγιστοποιήσουν τους πόρους τους για αποτελεσματική λειτουργία. Πρέπει πάντα να θυμόμαστε ότι κανένα μέλος της ομάδας δεν είναι λιγότερο σημαντικό από το άλλο. Παρόλο που τα μέλη του μηχανοστασίου είναι εξίσου σημαντικά, είναι επίσης </a:t>
            </a:r>
            <a:r>
              <a:rPr lang="el-GR" sz="1750" b="1" dirty="0" smtClean="0">
                <a:latin typeface="Arial" panose="020B0604020202020204" pitchFamily="34" charset="0"/>
                <a:cs typeface="Arial" panose="020B0604020202020204" pitchFamily="34" charset="0"/>
              </a:rPr>
              <a:t>διαφορετικά </a:t>
            </a:r>
            <a:r>
              <a:rPr lang="el-GR" sz="1750" b="1" dirty="0">
                <a:latin typeface="Arial" panose="020B0604020202020204" pitchFamily="34" charset="0"/>
                <a:cs typeface="Arial" panose="020B0604020202020204" pitchFamily="34" charset="0"/>
              </a:rPr>
              <a:t>σε πολλές πτυχές της ικανότητας. Τα μέλη </a:t>
            </a:r>
            <a:r>
              <a:rPr lang="el-GR" sz="1750" b="1" dirty="0" smtClean="0">
                <a:latin typeface="Arial" panose="020B0604020202020204" pitchFamily="34" charset="0"/>
                <a:cs typeface="Arial" panose="020B0604020202020204" pitchFamily="34" charset="0"/>
              </a:rPr>
              <a:t>του μηχανοστασίου δεν </a:t>
            </a:r>
            <a:r>
              <a:rPr lang="el-GR" sz="1750" b="1" dirty="0">
                <a:latin typeface="Arial" panose="020B0604020202020204" pitchFamily="34" charset="0"/>
                <a:cs typeface="Arial" panose="020B0604020202020204" pitchFamily="34" charset="0"/>
              </a:rPr>
              <a:t>πρέπει να </a:t>
            </a:r>
            <a:r>
              <a:rPr lang="el-GR" sz="1750" b="1" dirty="0" smtClean="0">
                <a:latin typeface="Arial" panose="020B0604020202020204" pitchFamily="34" charset="0"/>
                <a:cs typeface="Arial" panose="020B0604020202020204" pitchFamily="34" charset="0"/>
              </a:rPr>
              <a:t>συναγωνίζονται </a:t>
            </a:r>
            <a:r>
              <a:rPr lang="el-GR" sz="1750" b="1" dirty="0">
                <a:latin typeface="Arial" panose="020B0604020202020204" pitchFamily="34" charset="0"/>
                <a:cs typeface="Arial" panose="020B0604020202020204" pitchFamily="34" charset="0"/>
              </a:rPr>
              <a:t>μεταξύ τους, </a:t>
            </a:r>
            <a:r>
              <a:rPr lang="el-GR" sz="1750" b="1" dirty="0" smtClean="0">
                <a:latin typeface="Arial" panose="020B0604020202020204" pitchFamily="34" charset="0"/>
                <a:cs typeface="Arial" panose="020B0604020202020204" pitchFamily="34" charset="0"/>
              </a:rPr>
              <a:t>αλλά </a:t>
            </a:r>
            <a:r>
              <a:rPr lang="el-GR" sz="1750" b="1" dirty="0">
                <a:latin typeface="Arial" panose="020B0604020202020204" pitchFamily="34" charset="0"/>
                <a:cs typeface="Arial" panose="020B0604020202020204" pitchFamily="34" charset="0"/>
              </a:rPr>
              <a:t>πρέπει να </a:t>
            </a:r>
            <a:r>
              <a:rPr lang="el-GR" sz="1750" b="1" dirty="0" smtClean="0">
                <a:latin typeface="Arial" panose="020B0604020202020204" pitchFamily="34" charset="0"/>
                <a:cs typeface="Arial" panose="020B0604020202020204" pitchFamily="34" charset="0"/>
              </a:rPr>
              <a:t>ολοκληρώνονται </a:t>
            </a:r>
            <a:r>
              <a:rPr lang="el-GR" sz="1750" b="1" dirty="0">
                <a:latin typeface="Arial" panose="020B0604020202020204" pitchFamily="34" charset="0"/>
                <a:cs typeface="Arial" panose="020B0604020202020204" pitchFamily="34" charset="0"/>
              </a:rPr>
              <a:t>μεταξύ τους</a:t>
            </a:r>
            <a:r>
              <a:rPr lang="el-GR" sz="1750" b="1" dirty="0" smtClean="0">
                <a:latin typeface="Arial" panose="020B0604020202020204" pitchFamily="34" charset="0"/>
                <a:cs typeface="Arial" panose="020B0604020202020204" pitchFamily="34" charset="0"/>
              </a:rPr>
              <a:t>.</a:t>
            </a:r>
            <a:endParaRPr lang="en-US" sz="1750" b="1" dirty="0" smtClean="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891845042"/>
      </p:ext>
    </p:extLst>
  </p:cSld>
  <p:clrMapOvr>
    <a:masterClrMapping/>
  </p:clrMapOvr>
  <p:transition>
    <p:push/>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35343" y="1124744"/>
            <a:ext cx="8496944" cy="5432256"/>
          </a:xfrm>
          <a:prstGeom prst="rect">
            <a:avLst/>
          </a:prstGeom>
          <a:solidFill>
            <a:schemeClr val="accent1">
              <a:lumMod val="40000"/>
              <a:lumOff val="60000"/>
            </a:schemeClr>
          </a:solidFill>
        </p:spPr>
        <p:txBody>
          <a:bodyPr wrap="square">
            <a:spAutoFit/>
          </a:bodyPr>
          <a:lstStyle/>
          <a:p>
            <a:pPr algn="ctr"/>
            <a:r>
              <a:rPr lang="el-GR" sz="2000" b="1" u="sng" dirty="0">
                <a:latin typeface="Arial" panose="020B0604020202020204" pitchFamily="34" charset="0"/>
                <a:cs typeface="Arial" panose="020B0604020202020204" pitchFamily="34" charset="0"/>
              </a:rPr>
              <a:t>Κατάσταση επαγρύπνηση και εντοπισμός σφαλμάτων</a:t>
            </a:r>
          </a:p>
          <a:p>
            <a:endParaRPr lang="el-GR" sz="1200" b="1" dirty="0">
              <a:latin typeface="Arial" panose="020B0604020202020204" pitchFamily="34" charset="0"/>
              <a:cs typeface="Arial" panose="020B0604020202020204" pitchFamily="34" charset="0"/>
            </a:endParaRPr>
          </a:p>
          <a:p>
            <a:r>
              <a:rPr lang="el-GR" sz="2100" b="1" dirty="0">
                <a:latin typeface="Arial" panose="020B0604020202020204" pitchFamily="34" charset="0"/>
                <a:cs typeface="Arial" panose="020B0604020202020204" pitchFamily="34" charset="0"/>
              </a:rPr>
              <a:t>Η επίγνωση της κατάστασης είναι μια ακριβής αντίληψη των παραγόντων και των συνθηκών που επηρεάζουν το πλοίο και </a:t>
            </a:r>
            <a:r>
              <a:rPr lang="el-GR" sz="2100" b="1" dirty="0" smtClean="0">
                <a:latin typeface="Arial" panose="020B0604020202020204" pitchFamily="34" charset="0"/>
                <a:cs typeface="Arial" panose="020B0604020202020204" pitchFamily="34" charset="0"/>
              </a:rPr>
              <a:t>τις μηχανολογικές εγκαταστάσεις </a:t>
            </a:r>
            <a:r>
              <a:rPr lang="el-GR" sz="2100" b="1" dirty="0">
                <a:latin typeface="Arial" panose="020B0604020202020204" pitchFamily="34" charset="0"/>
                <a:cs typeface="Arial" panose="020B0604020202020204" pitchFamily="34" charset="0"/>
              </a:rPr>
              <a:t>κατά τη διάρκεια συγκεκριμένης χρονικής περιόδου και κατάστασης.</a:t>
            </a:r>
          </a:p>
          <a:p>
            <a:endParaRPr lang="el-GR" sz="2100" b="1" dirty="0">
              <a:latin typeface="Arial" panose="020B0604020202020204" pitchFamily="34" charset="0"/>
              <a:cs typeface="Arial" panose="020B0604020202020204" pitchFamily="34" charset="0"/>
            </a:endParaRPr>
          </a:p>
          <a:p>
            <a:r>
              <a:rPr lang="el-GR" sz="2100" b="1" dirty="0">
                <a:latin typeface="Arial" panose="020B0604020202020204" pitchFamily="34" charset="0"/>
                <a:cs typeface="Arial" panose="020B0604020202020204" pitchFamily="34" charset="0"/>
              </a:rPr>
              <a:t>Τα στοιχεία </a:t>
            </a:r>
            <a:r>
              <a:rPr lang="el-GR" sz="2100" b="1" dirty="0" smtClean="0">
                <a:latin typeface="Arial" panose="020B0604020202020204" pitchFamily="34" charset="0"/>
                <a:cs typeface="Arial" panose="020B0604020202020204" pitchFamily="34" charset="0"/>
              </a:rPr>
              <a:t>της Καλής </a:t>
            </a:r>
            <a:r>
              <a:rPr lang="el-GR" sz="2100" b="1" dirty="0">
                <a:latin typeface="Arial" panose="020B0604020202020204" pitchFamily="34" charset="0"/>
                <a:cs typeface="Arial" panose="020B0604020202020204" pitchFamily="34" charset="0"/>
              </a:rPr>
              <a:t>Κατάστασης </a:t>
            </a:r>
            <a:r>
              <a:rPr lang="el-GR" sz="2100" b="1" dirty="0" smtClean="0">
                <a:latin typeface="Arial" panose="020B0604020202020204" pitchFamily="34" charset="0"/>
                <a:cs typeface="Arial" panose="020B0604020202020204" pitchFamily="34" charset="0"/>
              </a:rPr>
              <a:t>Επαγρύπνηση</a:t>
            </a:r>
            <a:r>
              <a:rPr lang="el-GR" sz="2100" b="1" dirty="0">
                <a:latin typeface="Arial" panose="020B0604020202020204" pitchFamily="34" charset="0"/>
                <a:cs typeface="Arial" panose="020B0604020202020204" pitchFamily="34" charset="0"/>
              </a:rPr>
              <a:t>:</a:t>
            </a:r>
          </a:p>
          <a:p>
            <a:endParaRPr lang="el-GR" sz="2100" b="1" dirty="0">
              <a:latin typeface="Arial" panose="020B0604020202020204" pitchFamily="34" charset="0"/>
              <a:cs typeface="Arial" panose="020B0604020202020204" pitchFamily="34" charset="0"/>
            </a:endParaRPr>
          </a:p>
          <a:p>
            <a:pPr marL="228600" indent="-457200">
              <a:buFont typeface="+mj-lt"/>
              <a:buAutoNum type="arabicPeriod"/>
            </a:pPr>
            <a:r>
              <a:rPr lang="el-GR" sz="2100" b="1" dirty="0" smtClean="0">
                <a:latin typeface="Arial" panose="020B0604020202020204" pitchFamily="34" charset="0"/>
                <a:cs typeface="Arial" panose="020B0604020202020204" pitchFamily="34" charset="0"/>
              </a:rPr>
              <a:t>Το </a:t>
            </a:r>
            <a:r>
              <a:rPr lang="el-GR" sz="2100" b="1" dirty="0">
                <a:latin typeface="Arial" panose="020B0604020202020204" pitchFamily="34" charset="0"/>
                <a:cs typeface="Arial" panose="020B0604020202020204" pitchFamily="34" charset="0"/>
              </a:rPr>
              <a:t>πλοίο, τα μηχανήματα και </a:t>
            </a:r>
            <a:r>
              <a:rPr lang="el-GR" sz="2100" b="1" dirty="0" smtClean="0">
                <a:latin typeface="Arial" panose="020B0604020202020204" pitchFamily="34" charset="0"/>
                <a:cs typeface="Arial" panose="020B0604020202020204" pitchFamily="34" charset="0"/>
              </a:rPr>
              <a:t>ο χώρος τους</a:t>
            </a:r>
            <a:endParaRPr lang="el-GR" sz="2100" b="1" dirty="0">
              <a:latin typeface="Arial" panose="020B0604020202020204" pitchFamily="34" charset="0"/>
              <a:cs typeface="Arial" panose="020B0604020202020204" pitchFamily="34" charset="0"/>
            </a:endParaRPr>
          </a:p>
          <a:p>
            <a:pPr marL="228600" indent="-457200">
              <a:buFont typeface="+mj-lt"/>
              <a:buAutoNum type="arabicPeriod"/>
            </a:pPr>
            <a:r>
              <a:rPr lang="el-GR" sz="2100" b="1" dirty="0" smtClean="0">
                <a:latin typeface="Arial" panose="020B0604020202020204" pitchFamily="34" charset="0"/>
                <a:cs typeface="Arial" panose="020B0604020202020204" pitchFamily="34" charset="0"/>
              </a:rPr>
              <a:t>Οι </a:t>
            </a:r>
            <a:r>
              <a:rPr lang="el-GR" sz="2100" b="1" dirty="0">
                <a:latin typeface="Arial" panose="020B0604020202020204" pitchFamily="34" charset="0"/>
                <a:cs typeface="Arial" panose="020B0604020202020204" pitchFamily="34" charset="0"/>
              </a:rPr>
              <a:t>κανονικές </a:t>
            </a:r>
            <a:r>
              <a:rPr lang="el-GR" sz="2100" b="1" dirty="0" smtClean="0">
                <a:latin typeface="Arial" panose="020B0604020202020204" pitchFamily="34" charset="0"/>
                <a:cs typeface="Arial" panose="020B0604020202020204" pitchFamily="34" charset="0"/>
              </a:rPr>
              <a:t>συνθήκες </a:t>
            </a:r>
            <a:r>
              <a:rPr lang="el-GR" sz="2100" b="1" dirty="0">
                <a:latin typeface="Arial" panose="020B0604020202020204" pitchFamily="34" charset="0"/>
                <a:cs typeface="Arial" panose="020B0604020202020204" pitchFamily="34" charset="0"/>
              </a:rPr>
              <a:t>λειτουργίας</a:t>
            </a:r>
          </a:p>
          <a:p>
            <a:pPr marL="228600" indent="-457200">
              <a:buFont typeface="+mj-lt"/>
              <a:buAutoNum type="arabicPeriod"/>
            </a:pPr>
            <a:r>
              <a:rPr lang="el-GR" sz="2100" b="1" dirty="0" smtClean="0">
                <a:latin typeface="Arial" panose="020B0604020202020204" pitchFamily="34" charset="0"/>
                <a:cs typeface="Arial" panose="020B0604020202020204" pitchFamily="34" charset="0"/>
              </a:rPr>
              <a:t>Όλοι </a:t>
            </a:r>
            <a:r>
              <a:rPr lang="el-GR" sz="2100" b="1" dirty="0">
                <a:latin typeface="Arial" panose="020B0604020202020204" pitchFamily="34" charset="0"/>
                <a:cs typeface="Arial" panose="020B0604020202020204" pitchFamily="34" charset="0"/>
              </a:rPr>
              <a:t>οι κίνδυνοι για την ασφάλεια</a:t>
            </a:r>
          </a:p>
          <a:p>
            <a:pPr marL="228600" indent="-457200">
              <a:buFont typeface="+mj-lt"/>
              <a:buAutoNum type="arabicPeriod"/>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κατάσταση του </a:t>
            </a:r>
            <a:r>
              <a:rPr lang="el-GR" sz="2100" b="1" dirty="0" smtClean="0">
                <a:latin typeface="Arial" panose="020B0604020202020204" pitchFamily="34" charset="0"/>
                <a:cs typeface="Arial" panose="020B0604020202020204" pitchFamily="34" charset="0"/>
              </a:rPr>
              <a:t>μηχανοστασίου</a:t>
            </a:r>
            <a:endParaRPr lang="el-GR" sz="2100" b="1" dirty="0">
              <a:latin typeface="Arial" panose="020B0604020202020204" pitchFamily="34" charset="0"/>
              <a:cs typeface="Arial" panose="020B0604020202020204" pitchFamily="34" charset="0"/>
            </a:endParaRPr>
          </a:p>
          <a:p>
            <a:pPr marL="228600" indent="-457200">
              <a:buFont typeface="+mj-lt"/>
              <a:buAutoNum type="arabicPeriod"/>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κατάσταση του πληρώματος του </a:t>
            </a:r>
            <a:r>
              <a:rPr lang="el-GR" sz="2100" b="1" dirty="0" smtClean="0">
                <a:latin typeface="Arial" panose="020B0604020202020204" pitchFamily="34" charset="0"/>
                <a:cs typeface="Arial" panose="020B0604020202020204" pitchFamily="34" charset="0"/>
              </a:rPr>
              <a:t>μηχανοστασίου</a:t>
            </a:r>
          </a:p>
          <a:p>
            <a:r>
              <a:rPr lang="el-GR" sz="2100" b="1" dirty="0" smtClean="0">
                <a:latin typeface="Arial" panose="020B0604020202020204" pitchFamily="34" charset="0"/>
                <a:cs typeface="Arial" panose="020B0604020202020204" pitchFamily="34" charset="0"/>
              </a:rPr>
              <a:t>      περιλαμβάνει </a:t>
            </a:r>
            <a:r>
              <a:rPr lang="el-GR" sz="2100" b="1" dirty="0">
                <a:latin typeface="Arial" panose="020B0604020202020204" pitchFamily="34" charset="0"/>
                <a:cs typeface="Arial" panose="020B0604020202020204" pitchFamily="34" charset="0"/>
              </a:rPr>
              <a:t>κόπωση και ασθένεια</a:t>
            </a:r>
          </a:p>
          <a:p>
            <a:pPr marL="228600" indent="-457200">
              <a:buFont typeface="+mj-lt"/>
              <a:buAutoNum type="arabicPeriod" startAt="6"/>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γνώση του πληρώματος του </a:t>
            </a:r>
            <a:r>
              <a:rPr lang="el-GR" sz="2100" b="1" dirty="0" smtClean="0">
                <a:latin typeface="Arial" panose="020B0604020202020204" pitchFamily="34" charset="0"/>
                <a:cs typeface="Arial" panose="020B0604020202020204" pitchFamily="34" charset="0"/>
              </a:rPr>
              <a:t>μηχανοστασίου </a:t>
            </a:r>
            <a:r>
              <a:rPr lang="el-GR" sz="2100" b="1" dirty="0">
                <a:latin typeface="Arial" panose="020B0604020202020204" pitchFamily="34" charset="0"/>
                <a:cs typeface="Arial" panose="020B0604020202020204" pitchFamily="34" charset="0"/>
              </a:rPr>
              <a:t>και </a:t>
            </a:r>
            <a:r>
              <a:rPr lang="el-GR" sz="2100" b="1" dirty="0" smtClean="0">
                <a:latin typeface="Arial" panose="020B0604020202020204" pitchFamily="34" charset="0"/>
                <a:cs typeface="Arial" panose="020B0604020202020204" pitchFamily="34" charset="0"/>
              </a:rPr>
              <a:t>η</a:t>
            </a:r>
          </a:p>
          <a:p>
            <a:r>
              <a:rPr lang="el-GR" sz="2100" b="1" dirty="0">
                <a:latin typeface="Arial" panose="020B0604020202020204" pitchFamily="34" charset="0"/>
                <a:cs typeface="Arial" panose="020B0604020202020204" pitchFamily="34" charset="0"/>
              </a:rPr>
              <a:t> </a:t>
            </a:r>
            <a:r>
              <a:rPr lang="el-GR" sz="2100" b="1" dirty="0" smtClean="0">
                <a:latin typeface="Arial" panose="020B0604020202020204" pitchFamily="34" charset="0"/>
                <a:cs typeface="Arial" panose="020B0604020202020204" pitchFamily="34" charset="0"/>
              </a:rPr>
              <a:t>     </a:t>
            </a:r>
            <a:r>
              <a:rPr lang="el-GR" sz="2100" b="1" dirty="0">
                <a:latin typeface="Arial" panose="020B0604020202020204" pitchFamily="34" charset="0"/>
                <a:cs typeface="Arial" panose="020B0604020202020204" pitchFamily="34" charset="0"/>
              </a:rPr>
              <a:t>εξοικείωσή του με το </a:t>
            </a:r>
            <a:r>
              <a:rPr lang="el-GR" sz="2100" b="1" dirty="0" smtClean="0">
                <a:latin typeface="Arial" panose="020B0604020202020204" pitchFamily="34" charset="0"/>
                <a:cs typeface="Arial" panose="020B0604020202020204" pitchFamily="34" charset="0"/>
              </a:rPr>
              <a:t>πλοίο</a:t>
            </a:r>
            <a:endParaRPr lang="el-GR" sz="21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963552814"/>
      </p:ext>
    </p:extLst>
  </p:cSld>
  <p:clrMapOvr>
    <a:masterClrMapping/>
  </p:clrMapOvr>
  <p:transition>
    <p:push/>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35343" y="1124744"/>
            <a:ext cx="8496944" cy="5432256"/>
          </a:xfrm>
          <a:prstGeom prst="rect">
            <a:avLst/>
          </a:prstGeom>
          <a:solidFill>
            <a:schemeClr val="accent1">
              <a:lumMod val="40000"/>
              <a:lumOff val="60000"/>
            </a:schemeClr>
          </a:solidFill>
        </p:spPr>
        <p:txBody>
          <a:bodyPr wrap="square">
            <a:spAutoFit/>
          </a:bodyPr>
          <a:lstStyle/>
          <a:p>
            <a:pPr algn="ctr"/>
            <a:r>
              <a:rPr lang="el-GR" sz="2000" b="1" u="sng" dirty="0">
                <a:latin typeface="Arial" panose="020B0604020202020204" pitchFamily="34" charset="0"/>
                <a:cs typeface="Arial" panose="020B0604020202020204" pitchFamily="34" charset="0"/>
              </a:rPr>
              <a:t>Κατάσταση επαγρύπνηση και εντοπισμός σφαλμάτων</a:t>
            </a:r>
          </a:p>
          <a:p>
            <a:endParaRPr lang="el-GR" sz="1200" b="1" dirty="0">
              <a:latin typeface="Arial" panose="020B0604020202020204" pitchFamily="34" charset="0"/>
              <a:cs typeface="Arial" panose="020B0604020202020204" pitchFamily="34" charset="0"/>
            </a:endParaRPr>
          </a:p>
          <a:p>
            <a:r>
              <a:rPr lang="el-GR" sz="2100" b="1" dirty="0">
                <a:latin typeface="Arial" panose="020B0604020202020204" pitchFamily="34" charset="0"/>
                <a:cs typeface="Arial" panose="020B0604020202020204" pitchFamily="34" charset="0"/>
              </a:rPr>
              <a:t>Όταν τα μέλη του μηχανοστασίου χάσουν την επίγνωση της κατάστασης, αυξάνουν τις πιθανότητες για ανθρώπινο σφάλμα. </a:t>
            </a:r>
            <a:endParaRPr lang="el-GR" sz="2100" b="1" dirty="0" smtClean="0">
              <a:latin typeface="Arial" panose="020B0604020202020204" pitchFamily="34" charset="0"/>
              <a:cs typeface="Arial" panose="020B0604020202020204" pitchFamily="34" charset="0"/>
            </a:endParaRPr>
          </a:p>
          <a:p>
            <a:r>
              <a:rPr lang="el-GR" sz="2100" b="1" dirty="0" smtClean="0">
                <a:latin typeface="Arial" panose="020B0604020202020204" pitchFamily="34" charset="0"/>
                <a:cs typeface="Arial" panose="020B0604020202020204" pitchFamily="34" charset="0"/>
              </a:rPr>
              <a:t>Δείκτες </a:t>
            </a:r>
            <a:r>
              <a:rPr lang="el-GR" sz="2100" b="1" dirty="0">
                <a:latin typeface="Arial" panose="020B0604020202020204" pitchFamily="34" charset="0"/>
                <a:cs typeface="Arial" panose="020B0604020202020204" pitchFamily="34" charset="0"/>
              </a:rPr>
              <a:t>ότι η Κατάσταση </a:t>
            </a:r>
            <a:r>
              <a:rPr lang="el-GR" sz="2100" b="1" dirty="0" smtClean="0">
                <a:latin typeface="Arial" panose="020B0604020202020204" pitchFamily="34" charset="0"/>
                <a:cs typeface="Arial" panose="020B0604020202020204" pitchFamily="34" charset="0"/>
              </a:rPr>
              <a:t>Επαγρύπνηση </a:t>
            </a:r>
            <a:r>
              <a:rPr lang="el-GR" sz="2100" b="1" dirty="0">
                <a:latin typeface="Arial" panose="020B0604020202020204" pitchFamily="34" charset="0"/>
                <a:cs typeface="Arial" panose="020B0604020202020204" pitchFamily="34" charset="0"/>
              </a:rPr>
              <a:t>έχει </a:t>
            </a:r>
            <a:r>
              <a:rPr lang="el-GR" sz="2100" b="1" dirty="0" smtClean="0">
                <a:latin typeface="Arial" panose="020B0604020202020204" pitchFamily="34" charset="0"/>
                <a:cs typeface="Arial" panose="020B0604020202020204" pitchFamily="34" charset="0"/>
              </a:rPr>
              <a:t>μειωθεί:</a:t>
            </a:r>
            <a:endParaRPr lang="el-GR" sz="2100" b="1" dirty="0">
              <a:latin typeface="Arial" panose="020B0604020202020204" pitchFamily="34" charset="0"/>
              <a:cs typeface="Arial" panose="020B0604020202020204" pitchFamily="34" charset="0"/>
            </a:endParaRPr>
          </a:p>
          <a:p>
            <a:endParaRPr lang="el-GR" sz="2100" b="1" dirty="0">
              <a:latin typeface="Arial" panose="020B0604020202020204" pitchFamily="34" charset="0"/>
              <a:cs typeface="Arial" panose="020B0604020202020204" pitchFamily="34" charset="0"/>
            </a:endParaRPr>
          </a:p>
          <a:p>
            <a:pPr marL="228600" indent="-457200">
              <a:buFont typeface="+mj-lt"/>
              <a:buAutoNum type="arabicPeriod"/>
            </a:pPr>
            <a:r>
              <a:rPr lang="el-GR" sz="2100" b="1" dirty="0" smtClean="0">
                <a:latin typeface="Arial" panose="020B0604020202020204" pitchFamily="34" charset="0"/>
                <a:cs typeface="Arial" panose="020B0604020202020204" pitchFamily="34" charset="0"/>
              </a:rPr>
              <a:t>Η ασάφεια</a:t>
            </a:r>
            <a:endParaRPr lang="el-GR" sz="2100" b="1" dirty="0">
              <a:latin typeface="Arial" panose="020B0604020202020204" pitchFamily="34" charset="0"/>
              <a:cs typeface="Arial" panose="020B0604020202020204" pitchFamily="34" charset="0"/>
            </a:endParaRPr>
          </a:p>
          <a:p>
            <a:pPr marL="228600" indent="-457200">
              <a:buFont typeface="+mj-lt"/>
              <a:buAutoNum type="arabicPeriod"/>
            </a:pPr>
            <a:r>
              <a:rPr lang="el-GR" sz="2100" b="1" dirty="0" smtClean="0">
                <a:latin typeface="Arial" panose="020B0604020202020204" pitchFamily="34" charset="0"/>
                <a:cs typeface="Arial" panose="020B0604020202020204" pitchFamily="34" charset="0"/>
              </a:rPr>
              <a:t>Περισπασμός (</a:t>
            </a:r>
            <a:r>
              <a:rPr lang="en-US" sz="2100" b="1" dirty="0" smtClean="0">
                <a:latin typeface="Arial" panose="020B0604020202020204" pitchFamily="34" charset="0"/>
                <a:cs typeface="Arial" panose="020B0604020202020204" pitchFamily="34" charset="0"/>
              </a:rPr>
              <a:t>Distraction</a:t>
            </a:r>
            <a:r>
              <a:rPr lang="el-GR" sz="2100" b="1" dirty="0" smtClean="0">
                <a:latin typeface="Arial" panose="020B0604020202020204" pitchFamily="34" charset="0"/>
                <a:cs typeface="Arial" panose="020B0604020202020204" pitchFamily="34" charset="0"/>
              </a:rPr>
              <a:t>)</a:t>
            </a:r>
          </a:p>
          <a:p>
            <a:pPr marL="228600" indent="-457200">
              <a:buFont typeface="+mj-lt"/>
              <a:buAutoNum type="arabicPeriod"/>
            </a:pPr>
            <a:r>
              <a:rPr lang="el-GR" sz="2100" b="1" dirty="0">
                <a:latin typeface="Arial" panose="020B0604020202020204" pitchFamily="34" charset="0"/>
                <a:cs typeface="Arial" panose="020B0604020202020204" pitchFamily="34" charset="0"/>
              </a:rPr>
              <a:t>Α</a:t>
            </a:r>
            <a:r>
              <a:rPr lang="el-GR" sz="2100" b="1" dirty="0" smtClean="0">
                <a:latin typeface="Arial" panose="020B0604020202020204" pitchFamily="34" charset="0"/>
                <a:cs typeface="Arial" panose="020B0604020202020204" pitchFamily="34" charset="0"/>
              </a:rPr>
              <a:t>ίσθηση </a:t>
            </a:r>
            <a:r>
              <a:rPr lang="el-GR" sz="2100" b="1" dirty="0">
                <a:latin typeface="Arial" panose="020B0604020202020204" pitchFamily="34" charset="0"/>
                <a:cs typeface="Arial" panose="020B0604020202020204" pitchFamily="34" charset="0"/>
              </a:rPr>
              <a:t>αβεβαιότητας</a:t>
            </a:r>
          </a:p>
          <a:p>
            <a:pPr marL="228600" indent="-457200">
              <a:buFont typeface="+mj-lt"/>
              <a:buAutoNum type="arabicPeriod"/>
            </a:pPr>
            <a:r>
              <a:rPr lang="el-GR" sz="2100" b="1" dirty="0" smtClean="0">
                <a:latin typeface="Arial" panose="020B0604020202020204" pitchFamily="34" charset="0"/>
                <a:cs typeface="Arial" panose="020B0604020202020204" pitchFamily="34" charset="0"/>
              </a:rPr>
              <a:t>Κατάρρευση </a:t>
            </a:r>
            <a:r>
              <a:rPr lang="el-GR" sz="2100" b="1" dirty="0">
                <a:latin typeface="Arial" panose="020B0604020202020204" pitchFamily="34" charset="0"/>
                <a:cs typeface="Arial" panose="020B0604020202020204" pitchFamily="34" charset="0"/>
              </a:rPr>
              <a:t>στην επικοινωνία</a:t>
            </a:r>
          </a:p>
          <a:p>
            <a:pPr marL="228600" indent="-457200">
              <a:buFont typeface="+mj-lt"/>
              <a:buAutoNum type="arabicPeriod"/>
            </a:pPr>
            <a:r>
              <a:rPr lang="el-GR" sz="2100" b="1" dirty="0" smtClean="0">
                <a:latin typeface="Arial" panose="020B0604020202020204" pitchFamily="34" charset="0"/>
                <a:cs typeface="Arial" panose="020B0604020202020204" pitchFamily="34" charset="0"/>
              </a:rPr>
              <a:t>Παραβλέποντας </a:t>
            </a:r>
            <a:r>
              <a:rPr lang="el-GR" sz="2100" b="1" dirty="0">
                <a:latin typeface="Arial" panose="020B0604020202020204" pitchFamily="34" charset="0"/>
                <a:cs typeface="Arial" panose="020B0604020202020204" pitchFamily="34" charset="0"/>
              </a:rPr>
              <a:t>τις σωστές διαδικασίες παρακολούθησης</a:t>
            </a:r>
          </a:p>
          <a:p>
            <a:pPr marL="228600" indent="-457200">
              <a:buFont typeface="+mj-lt"/>
              <a:buAutoNum type="arabicPeriod"/>
            </a:pPr>
            <a:r>
              <a:rPr lang="el-GR" sz="2100" b="1" dirty="0" smtClean="0">
                <a:latin typeface="Arial" panose="020B0604020202020204" pitchFamily="34" charset="0"/>
                <a:cs typeface="Arial" panose="020B0604020202020204" pitchFamily="34" charset="0"/>
              </a:rPr>
              <a:t>Υπερβολική αυτοπεποίθηση</a:t>
            </a:r>
          </a:p>
          <a:p>
            <a:endParaRPr lang="el-GR" sz="2100" b="1" dirty="0">
              <a:latin typeface="Arial" panose="020B0604020202020204" pitchFamily="34" charset="0"/>
              <a:cs typeface="Arial" panose="020B0604020202020204" pitchFamily="34" charset="0"/>
            </a:endParaRPr>
          </a:p>
          <a:p>
            <a:r>
              <a:rPr lang="el-GR" sz="2100" b="1" dirty="0">
                <a:latin typeface="Arial" panose="020B0604020202020204" pitchFamily="34" charset="0"/>
                <a:cs typeface="Arial" panose="020B0604020202020204" pitchFamily="34" charset="0"/>
              </a:rPr>
              <a:t>Η πολυπλοκότητα της λειτουργίας ενός σύγχρονου πλοίου και η αλληλεπίδραση εντός </a:t>
            </a:r>
            <a:r>
              <a:rPr lang="el-GR" sz="2100" b="1" dirty="0" smtClean="0">
                <a:latin typeface="Arial" panose="020B0604020202020204" pitchFamily="34" charset="0"/>
                <a:cs typeface="Arial" panose="020B0604020202020204" pitchFamily="34" charset="0"/>
              </a:rPr>
              <a:t>και εκτός χώρου μηχανοστασίου παρέχει </a:t>
            </a:r>
            <a:r>
              <a:rPr lang="el-GR" sz="2100" b="1" dirty="0">
                <a:latin typeface="Arial" panose="020B0604020202020204" pitchFamily="34" charset="0"/>
                <a:cs typeface="Arial" panose="020B0604020202020204" pitchFamily="34" charset="0"/>
              </a:rPr>
              <a:t>την </a:t>
            </a:r>
            <a:r>
              <a:rPr lang="el-GR" sz="2100" b="1" dirty="0" smtClean="0">
                <a:latin typeface="Arial" panose="020B0604020202020204" pitchFamily="34" charset="0"/>
                <a:cs typeface="Arial" panose="020B0604020202020204" pitchFamily="34" charset="0"/>
              </a:rPr>
              <a:t>δυνατότητα </a:t>
            </a:r>
            <a:r>
              <a:rPr lang="el-GR" sz="2100" b="1" dirty="0">
                <a:latin typeface="Arial" panose="020B0604020202020204" pitchFamily="34" charset="0"/>
                <a:cs typeface="Arial" panose="020B0604020202020204" pitchFamily="34" charset="0"/>
              </a:rPr>
              <a:t>για σφάλματα </a:t>
            </a:r>
            <a:r>
              <a:rPr lang="el-GR" sz="2100" b="1" dirty="0" smtClean="0">
                <a:latin typeface="Arial" panose="020B0604020202020204" pitchFamily="34" charset="0"/>
                <a:cs typeface="Arial" panose="020B0604020202020204" pitchFamily="34" charset="0"/>
              </a:rPr>
              <a:t>από το προσωπικό </a:t>
            </a:r>
            <a:r>
              <a:rPr lang="el-GR" sz="2100" b="1" dirty="0">
                <a:latin typeface="Arial" panose="020B0604020202020204" pitchFamily="34" charset="0"/>
                <a:cs typeface="Arial" panose="020B0604020202020204" pitchFamily="34" charset="0"/>
              </a:rPr>
              <a:t>του </a:t>
            </a:r>
            <a:r>
              <a:rPr lang="el-GR" sz="2100" b="1" dirty="0" smtClean="0">
                <a:latin typeface="Arial" panose="020B0604020202020204" pitchFamily="34" charset="0"/>
                <a:cs typeface="Arial" panose="020B0604020202020204" pitchFamily="34" charset="0"/>
              </a:rPr>
              <a:t>μηχανοστασίου</a:t>
            </a:r>
            <a:r>
              <a:rPr lang="el-GR" sz="2100" b="1" dirty="0">
                <a:latin typeface="Arial" panose="020B0604020202020204" pitchFamily="34" charset="0"/>
                <a:cs typeface="Arial" panose="020B0604020202020204" pitchFamily="34" charset="0"/>
              </a:rPr>
              <a:t>.</a:t>
            </a:r>
            <a:endParaRPr lang="en-US" sz="21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009593150"/>
      </p:ext>
    </p:extLst>
  </p:cSld>
  <p:clrMapOvr>
    <a:masterClrMapping/>
  </p:clrMapOvr>
  <p:transition>
    <p:push/>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35343" y="1124744"/>
            <a:ext cx="8496944" cy="5524589"/>
          </a:xfrm>
          <a:prstGeom prst="rect">
            <a:avLst/>
          </a:prstGeom>
          <a:solidFill>
            <a:schemeClr val="accent6">
              <a:lumMod val="40000"/>
              <a:lumOff val="60000"/>
            </a:schemeClr>
          </a:solidFill>
        </p:spPr>
        <p:txBody>
          <a:bodyPr wrap="square">
            <a:spAutoFit/>
          </a:bodyPr>
          <a:lstStyle/>
          <a:p>
            <a:pPr algn="ctr"/>
            <a:r>
              <a:rPr lang="el-GR" sz="2400" b="1" u="sng" dirty="0" smtClean="0">
                <a:latin typeface="Arial" panose="020B0604020202020204" pitchFamily="34" charset="0"/>
                <a:cs typeface="Arial" panose="020B0604020202020204" pitchFamily="34" charset="0"/>
              </a:rPr>
              <a:t>Επικοινωνία</a:t>
            </a:r>
          </a:p>
          <a:p>
            <a:endParaRPr lang="el-GR" sz="1000" b="1" dirty="0">
              <a:latin typeface="Arial" panose="020B0604020202020204" pitchFamily="34" charset="0"/>
              <a:cs typeface="Arial" panose="020B0604020202020204" pitchFamily="34" charset="0"/>
            </a:endParaRPr>
          </a:p>
          <a:p>
            <a:r>
              <a:rPr lang="el-GR" sz="1450" b="1" dirty="0">
                <a:latin typeface="Arial" panose="020B0604020202020204" pitchFamily="34" charset="0"/>
                <a:cs typeface="Arial" panose="020B0604020202020204" pitchFamily="34" charset="0"/>
              </a:rPr>
              <a:t>Η επικοινωνία ορίζεται ως η ανταλλαγή πληροφοριών, σκέψεων και συναισθημάτων. Η αποτελεσματική επικοινωνία είναι η ανταλλαγή πληροφοριών κατά τρόπο σαφή και κατανοητό. Η αποτελεσματική επικοινωνία είναι πολύ σημαντική για την επιτυχία της οργάνωσης του μηχανοστασίου και για την επίτευξη των στόχων </a:t>
            </a:r>
            <a:r>
              <a:rPr lang="el-GR" sz="1450" b="1" dirty="0" smtClean="0">
                <a:latin typeface="Arial" panose="020B0604020202020204" pitchFamily="34" charset="0"/>
                <a:cs typeface="Arial" panose="020B0604020202020204" pitchFamily="34" charset="0"/>
              </a:rPr>
              <a:t>του πληρώματος του μηχανοστασίου. </a:t>
            </a:r>
            <a:r>
              <a:rPr lang="el-GR" sz="1450" b="1" dirty="0">
                <a:latin typeface="Arial" panose="020B0604020202020204" pitchFamily="34" charset="0"/>
                <a:cs typeface="Arial" panose="020B0604020202020204" pitchFamily="34" charset="0"/>
              </a:rPr>
              <a:t>Η αποτελεσματική επικοινωνία στο χώρο του μηχανοστασίου συνίσταται σε γλώσσες νοηματικής γλώσσας και γλώσσες του σώματος λόγω του θορύβου μέσα. Είναι σημαντικό να επιλέγετε τις λέξεις προσεκτικά και να τους μιλάτε δυνατά, σαφώς και συνοπτικά λόγω του θορύβου στο εσωτερικό του μηχανοστασίου.</a:t>
            </a:r>
          </a:p>
          <a:p>
            <a:endParaRPr lang="el-GR" sz="1450" b="1" dirty="0">
              <a:latin typeface="Arial" panose="020B0604020202020204" pitchFamily="34" charset="0"/>
              <a:cs typeface="Arial" panose="020B0604020202020204" pitchFamily="34" charset="0"/>
            </a:endParaRPr>
          </a:p>
          <a:p>
            <a:r>
              <a:rPr lang="el-GR" sz="1450" b="1" dirty="0">
                <a:latin typeface="Arial" panose="020B0604020202020204" pitchFamily="34" charset="0"/>
                <a:cs typeface="Arial" panose="020B0604020202020204" pitchFamily="34" charset="0"/>
              </a:rPr>
              <a:t>Μια αποτελεσματική διαδικασία επικοινωνίας περιλαμβάνει τον </a:t>
            </a:r>
            <a:r>
              <a:rPr lang="el-GR" sz="1450" b="1" dirty="0" smtClean="0">
                <a:latin typeface="Arial" panose="020B0604020202020204" pitchFamily="34" charset="0"/>
                <a:cs typeface="Arial" panose="020B0604020202020204" pitchFamily="34" charset="0"/>
              </a:rPr>
              <a:t>Αποστολέα, </a:t>
            </a:r>
            <a:r>
              <a:rPr lang="el-GR" sz="1450" b="1" dirty="0">
                <a:latin typeface="Arial" panose="020B0604020202020204" pitchFamily="34" charset="0"/>
                <a:cs typeface="Arial" panose="020B0604020202020204" pitchFamily="34" charset="0"/>
              </a:rPr>
              <a:t>το </a:t>
            </a:r>
            <a:r>
              <a:rPr lang="el-GR" sz="1450" b="1" dirty="0" smtClean="0">
                <a:latin typeface="Arial" panose="020B0604020202020204" pitchFamily="34" charset="0"/>
                <a:cs typeface="Arial" panose="020B0604020202020204" pitchFamily="34" charset="0"/>
              </a:rPr>
              <a:t>Μήνυμα, </a:t>
            </a:r>
            <a:r>
              <a:rPr lang="el-GR" sz="1450" b="1" dirty="0">
                <a:latin typeface="Arial" panose="020B0604020202020204" pitchFamily="34" charset="0"/>
                <a:cs typeface="Arial" panose="020B0604020202020204" pitchFamily="34" charset="0"/>
              </a:rPr>
              <a:t>το </a:t>
            </a:r>
            <a:r>
              <a:rPr lang="el-GR" sz="1450" b="1" dirty="0" smtClean="0">
                <a:latin typeface="Arial" panose="020B0604020202020204" pitchFamily="34" charset="0"/>
                <a:cs typeface="Arial" panose="020B0604020202020204" pitchFamily="34" charset="0"/>
              </a:rPr>
              <a:t>Παραλήπτη </a:t>
            </a:r>
            <a:r>
              <a:rPr lang="el-GR" sz="1450" b="1" dirty="0">
                <a:latin typeface="Arial" panose="020B0604020202020204" pitchFamily="34" charset="0"/>
                <a:cs typeface="Arial" panose="020B0604020202020204" pitchFamily="34" charset="0"/>
              </a:rPr>
              <a:t>και </a:t>
            </a:r>
            <a:r>
              <a:rPr lang="el-GR" sz="1450" b="1" dirty="0" smtClean="0">
                <a:latin typeface="Arial" panose="020B0604020202020204" pitchFamily="34" charset="0"/>
                <a:cs typeface="Arial" panose="020B0604020202020204" pitchFamily="34" charset="0"/>
              </a:rPr>
              <a:t>την Ανατροφοδότηση</a:t>
            </a:r>
            <a:r>
              <a:rPr lang="el-GR" sz="1450" b="1" dirty="0">
                <a:latin typeface="Arial" panose="020B0604020202020204" pitchFamily="34" charset="0"/>
                <a:cs typeface="Arial" panose="020B0604020202020204" pitchFamily="34" charset="0"/>
              </a:rPr>
              <a:t>. Το μήνυμα πρέπει να αποτελείται από σωστή ορολογία και να αποστέλλεται με σαφήνεια στον </a:t>
            </a:r>
            <a:r>
              <a:rPr lang="el-GR" sz="1450" b="1" dirty="0" smtClean="0">
                <a:latin typeface="Arial" panose="020B0604020202020204" pitchFamily="34" charset="0"/>
                <a:cs typeface="Arial" panose="020B0604020202020204" pitchFamily="34" charset="0"/>
              </a:rPr>
              <a:t>παραλήπτη</a:t>
            </a:r>
            <a:r>
              <a:rPr lang="el-GR" sz="1450" b="1" dirty="0">
                <a:latin typeface="Arial" panose="020B0604020202020204" pitchFamily="34" charset="0"/>
                <a:cs typeface="Arial" panose="020B0604020202020204" pitchFamily="34" charset="0"/>
              </a:rPr>
              <a:t>. Ο </a:t>
            </a:r>
            <a:r>
              <a:rPr lang="el-GR" sz="1450" b="1" dirty="0" smtClean="0">
                <a:latin typeface="Arial" panose="020B0604020202020204" pitchFamily="34" charset="0"/>
                <a:cs typeface="Arial" panose="020B0604020202020204" pitchFamily="34" charset="0"/>
              </a:rPr>
              <a:t>Παραλήπτης </a:t>
            </a:r>
            <a:r>
              <a:rPr lang="el-GR" sz="1450" b="1" dirty="0">
                <a:latin typeface="Arial" panose="020B0604020202020204" pitchFamily="34" charset="0"/>
                <a:cs typeface="Arial" panose="020B0604020202020204" pitchFamily="34" charset="0"/>
              </a:rPr>
              <a:t>πρέπει να είναι ενεργός στη διαδικασία επικοινωνίας και να είναι σε θέση να δίνει ανατροφοδότηση μηνυμάτων. Η ανατροφοδότηση περιλαμβάνει </a:t>
            </a:r>
            <a:r>
              <a:rPr lang="el-GR" sz="1450" b="1" dirty="0" smtClean="0">
                <a:latin typeface="Arial" panose="020B0604020202020204" pitchFamily="34" charset="0"/>
                <a:cs typeface="Arial" panose="020B0604020202020204" pitchFamily="34" charset="0"/>
              </a:rPr>
              <a:t>αναγνώριση</a:t>
            </a:r>
            <a:r>
              <a:rPr lang="el-GR" sz="1450" b="1" dirty="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και επανάληψη. </a:t>
            </a:r>
            <a:r>
              <a:rPr lang="el-GR" sz="1450" b="1" dirty="0">
                <a:latin typeface="Arial" panose="020B0604020202020204" pitchFamily="34" charset="0"/>
                <a:cs typeface="Arial" panose="020B0604020202020204" pitchFamily="34" charset="0"/>
              </a:rPr>
              <a:t>Μόλις ο Παραλήπτης δώσει την ανατροφοδότηση, η διαδικασία επικοινωνίας ολοκληρώνεται όταν ο αποστολέας αναγνωρίσει την ανατροφοδότηση του παραλήπτη.</a:t>
            </a:r>
          </a:p>
          <a:p>
            <a:endParaRPr lang="el-GR" sz="1450" b="1" dirty="0">
              <a:latin typeface="Arial" panose="020B0604020202020204" pitchFamily="34" charset="0"/>
              <a:cs typeface="Arial" panose="020B0604020202020204" pitchFamily="34" charset="0"/>
            </a:endParaRPr>
          </a:p>
          <a:p>
            <a:r>
              <a:rPr lang="el-GR" sz="1450" b="1" dirty="0">
                <a:latin typeface="Arial" panose="020B0604020202020204" pitchFamily="34" charset="0"/>
                <a:cs typeface="Arial" panose="020B0604020202020204" pitchFamily="34" charset="0"/>
              </a:rPr>
              <a:t>Η επιτυχία </a:t>
            </a:r>
            <a:r>
              <a:rPr lang="el-GR" sz="1450" b="1" dirty="0" smtClean="0">
                <a:latin typeface="Arial" panose="020B0604020202020204" pitchFamily="34" charset="0"/>
                <a:cs typeface="Arial" panose="020B0604020202020204" pitchFamily="34" charset="0"/>
              </a:rPr>
              <a:t>του πληρώματος μηχανοστασίου εξαρτάται </a:t>
            </a:r>
            <a:r>
              <a:rPr lang="el-GR" sz="1450" b="1" dirty="0">
                <a:latin typeface="Arial" panose="020B0604020202020204" pitchFamily="34" charset="0"/>
                <a:cs typeface="Arial" panose="020B0604020202020204" pitchFamily="34" charset="0"/>
              </a:rPr>
              <a:t>σε μεγάλο βαθμό από την αποτελεσματική επικοινωνία. Τα μέλη του μηχανοστασίου δεν θα ακολουθήσουν τους </a:t>
            </a:r>
            <a:r>
              <a:rPr lang="el-GR" sz="1450" b="1" dirty="0" smtClean="0">
                <a:latin typeface="Arial" panose="020B0604020202020204" pitchFamily="34" charset="0"/>
                <a:cs typeface="Arial" panose="020B0604020202020204" pitchFamily="34" charset="0"/>
              </a:rPr>
              <a:t>ανώτερους </a:t>
            </a:r>
            <a:r>
              <a:rPr lang="el-GR" sz="1450" b="1" dirty="0">
                <a:latin typeface="Arial" panose="020B0604020202020204" pitchFamily="34" charset="0"/>
                <a:cs typeface="Arial" panose="020B0604020202020204" pitchFamily="34" charset="0"/>
              </a:rPr>
              <a:t>τους εάν τα μέλη δεν γνωρίζουν τι θέλουν οι </a:t>
            </a:r>
            <a:r>
              <a:rPr lang="el-GR" sz="1450" b="1" dirty="0" smtClean="0">
                <a:latin typeface="Arial" panose="020B0604020202020204" pitchFamily="34" charset="0"/>
                <a:cs typeface="Arial" panose="020B0604020202020204" pitchFamily="34" charset="0"/>
              </a:rPr>
              <a:t>ανώτεροι </a:t>
            </a:r>
            <a:r>
              <a:rPr lang="el-GR" sz="1450" b="1" dirty="0">
                <a:latin typeface="Arial" panose="020B0604020202020204" pitchFamily="34" charset="0"/>
                <a:cs typeface="Arial" panose="020B0604020202020204" pitchFamily="34" charset="0"/>
              </a:rPr>
              <a:t>τους ή όπου οι ανώτεροι θέλουν να πάνε. Οι ανώτεροι και τα μέλη μπορούν να είναι </a:t>
            </a:r>
            <a:r>
              <a:rPr lang="el-GR" sz="1450" b="1" dirty="0" smtClean="0">
                <a:latin typeface="Arial" panose="020B0604020202020204" pitchFamily="34" charset="0"/>
                <a:cs typeface="Arial" panose="020B0604020202020204" pitchFamily="34" charset="0"/>
              </a:rPr>
              <a:t>αποτελεσματικοί </a:t>
            </a:r>
            <a:r>
              <a:rPr lang="el-GR" sz="1450" b="1" dirty="0">
                <a:latin typeface="Arial" panose="020B0604020202020204" pitchFamily="34" charset="0"/>
                <a:cs typeface="Arial" panose="020B0604020202020204" pitchFamily="34" charset="0"/>
              </a:rPr>
              <a:t>εάν ακολουθήσουν τις τέσσερις απλές αλήθειες</a:t>
            </a:r>
            <a:r>
              <a:rPr lang="el-GR" sz="1450" b="1" dirty="0" smtClean="0">
                <a:latin typeface="Arial" panose="020B0604020202020204" pitchFamily="34" charset="0"/>
                <a:cs typeface="Arial" panose="020B0604020202020204" pitchFamily="34" charset="0"/>
              </a:rPr>
              <a:t>.</a:t>
            </a:r>
          </a:p>
        </p:txBody>
      </p:sp>
    </p:spTree>
    <p:extLst>
      <p:ext uri="{BB962C8B-B14F-4D97-AF65-F5344CB8AC3E}">
        <p14:creationId xmlns="" xmlns:p14="http://schemas.microsoft.com/office/powerpoint/2010/main" val="3119602335"/>
      </p:ext>
    </p:extLst>
  </p:cSld>
  <p:clrMapOvr>
    <a:masterClrMapping/>
  </p:clrMapOvr>
  <p:transition>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sp>
        <p:nvSpPr>
          <p:cNvPr id="6" name="TextBox 5"/>
          <p:cNvSpPr txBox="1"/>
          <p:nvPr/>
        </p:nvSpPr>
        <p:spPr>
          <a:xfrm>
            <a:off x="323528" y="3573016"/>
            <a:ext cx="2735044" cy="584775"/>
          </a:xfrm>
          <a:prstGeom prst="rect">
            <a:avLst/>
          </a:prstGeom>
          <a:noFill/>
        </p:spPr>
        <p:txBody>
          <a:bodyPr wrap="none" rtlCol="0">
            <a:spAutoFit/>
          </a:bodyPr>
          <a:lstStyle/>
          <a:p>
            <a:r>
              <a:rPr lang="en-US" sz="1600" b="1" dirty="0" smtClean="0"/>
              <a:t>FOR HYUNDAI MAN B&amp;W </a:t>
            </a:r>
          </a:p>
          <a:p>
            <a:r>
              <a:rPr lang="en-US" sz="1600" b="1" dirty="0" smtClean="0"/>
              <a:t>MANUAL </a:t>
            </a:r>
            <a:r>
              <a:rPr lang="en-US" sz="1600" b="1" u="sng" dirty="0" smtClean="0">
                <a:solidFill>
                  <a:srgbClr val="FF0000"/>
                </a:solidFill>
              </a:rPr>
              <a:t>MAINTENANCE</a:t>
            </a:r>
            <a:r>
              <a:rPr lang="en-US" sz="1600" b="1" dirty="0" smtClean="0"/>
              <a:t> </a:t>
            </a:r>
            <a:endParaRPr lang="en-US" sz="1600" b="1" dirty="0"/>
          </a:p>
        </p:txBody>
      </p:sp>
      <p:pic>
        <p:nvPicPr>
          <p:cNvPr id="2" name="Picture 1"/>
          <p:cNvPicPr>
            <a:picLocks noChangeAspect="1"/>
          </p:cNvPicPr>
          <p:nvPr/>
        </p:nvPicPr>
        <p:blipFill>
          <a:blip r:embed="rId3" cstate="print"/>
          <a:stretch>
            <a:fillRect/>
          </a:stretch>
        </p:blipFill>
        <p:spPr>
          <a:xfrm>
            <a:off x="4572000" y="1052737"/>
            <a:ext cx="4248472" cy="5616623"/>
          </a:xfrm>
          <a:prstGeom prst="rect">
            <a:avLst/>
          </a:prstGeom>
        </p:spPr>
      </p:pic>
    </p:spTree>
    <p:extLst>
      <p:ext uri="{BB962C8B-B14F-4D97-AF65-F5344CB8AC3E}">
        <p14:creationId xmlns="" xmlns:p14="http://schemas.microsoft.com/office/powerpoint/2010/main" val="2432338046"/>
      </p:ext>
    </p:extLst>
  </p:cSld>
  <p:clrMapOvr>
    <a:masterClrMapping/>
  </p:clrMapOvr>
  <p:transition>
    <p:push/>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35343" y="1124744"/>
            <a:ext cx="8496944" cy="5309146"/>
          </a:xfrm>
          <a:prstGeom prst="rect">
            <a:avLst/>
          </a:prstGeom>
          <a:solidFill>
            <a:schemeClr val="accent4">
              <a:lumMod val="40000"/>
              <a:lumOff val="60000"/>
            </a:schemeClr>
          </a:solidFill>
        </p:spPr>
        <p:txBody>
          <a:bodyPr wrap="square">
            <a:spAutoFit/>
          </a:bodyPr>
          <a:lstStyle/>
          <a:p>
            <a:pPr algn="ctr"/>
            <a:r>
              <a:rPr lang="el-GR" sz="2400" b="1" u="sng" dirty="0" smtClean="0">
                <a:latin typeface="Arial" panose="020B0604020202020204" pitchFamily="34" charset="0"/>
                <a:cs typeface="Arial" panose="020B0604020202020204" pitchFamily="34" charset="0"/>
              </a:rPr>
              <a:t>Άγχος</a:t>
            </a:r>
          </a:p>
          <a:p>
            <a:endParaRPr lang="el-GR" sz="1100" b="1" dirty="0" smtClean="0">
              <a:latin typeface="Arial" panose="020B0604020202020204" pitchFamily="34" charset="0"/>
              <a:cs typeface="Arial" panose="020B0604020202020204" pitchFamily="34" charset="0"/>
            </a:endParaRPr>
          </a:p>
          <a:p>
            <a:r>
              <a:rPr lang="el-GR" sz="1600" b="1" dirty="0" smtClean="0">
                <a:latin typeface="Arial" panose="020B0604020202020204" pitchFamily="34" charset="0"/>
                <a:cs typeface="Arial" panose="020B0604020202020204" pitchFamily="34" charset="0"/>
              </a:rPr>
              <a:t>Το </a:t>
            </a:r>
            <a:r>
              <a:rPr lang="el-GR" sz="1600" b="1" dirty="0">
                <a:latin typeface="Arial" panose="020B0604020202020204" pitchFamily="34" charset="0"/>
                <a:cs typeface="Arial" panose="020B0604020202020204" pitchFamily="34" charset="0"/>
              </a:rPr>
              <a:t>άγχος είναι η επίδραση που έχει ένα ερέθισμα στο σώμα. Είναι κάτι που μπορεί να μας συγκινήσει, να ανησυχεί, να φοβίσει και να μας απειλήσει. Υπάρχουν τρία (3) αναγνωρισμένα στάδια του άγχους:</a:t>
            </a:r>
          </a:p>
          <a:p>
            <a:endParaRPr lang="el-GR" sz="1600" b="1" dirty="0">
              <a:latin typeface="Arial" panose="020B0604020202020204" pitchFamily="34" charset="0"/>
              <a:cs typeface="Arial" panose="020B0604020202020204" pitchFamily="34" charset="0"/>
            </a:endParaRPr>
          </a:p>
          <a:p>
            <a:pPr marL="228600" indent="-228600">
              <a:buClr>
                <a:schemeClr val="tx1"/>
              </a:buClr>
              <a:buFont typeface="+mj-lt"/>
              <a:buAutoNum type="arabicPeriod"/>
            </a:pPr>
            <a:r>
              <a:rPr lang="el-GR" sz="1600" b="1" dirty="0" smtClean="0">
                <a:solidFill>
                  <a:srgbClr val="FF0000"/>
                </a:solidFill>
                <a:latin typeface="Arial" panose="020B0604020202020204" pitchFamily="34" charset="0"/>
                <a:cs typeface="Arial" panose="020B0604020202020204" pitchFamily="34" charset="0"/>
              </a:rPr>
              <a:t>Στάδιο </a:t>
            </a:r>
            <a:r>
              <a:rPr lang="el-GR" sz="1600" b="1" dirty="0">
                <a:solidFill>
                  <a:srgbClr val="FF0000"/>
                </a:solidFill>
                <a:latin typeface="Arial" panose="020B0604020202020204" pitchFamily="34" charset="0"/>
                <a:cs typeface="Arial" panose="020B0604020202020204" pitchFamily="34" charset="0"/>
              </a:rPr>
              <a:t>συναγερμού </a:t>
            </a:r>
            <a:r>
              <a:rPr lang="el-GR" sz="1600" b="1" dirty="0">
                <a:latin typeface="Arial" panose="020B0604020202020204" pitchFamily="34" charset="0"/>
                <a:cs typeface="Arial" panose="020B0604020202020204" pitchFamily="34" charset="0"/>
              </a:rPr>
              <a:t>είναι όταν το άγχος συναντάται για πρώτη φορά, το σώμα </a:t>
            </a:r>
            <a:r>
              <a:rPr lang="el-GR" sz="1600" b="1" dirty="0" smtClean="0">
                <a:latin typeface="Arial" panose="020B0604020202020204" pitchFamily="34" charset="0"/>
                <a:cs typeface="Arial" panose="020B0604020202020204" pitchFamily="34" charset="0"/>
              </a:rPr>
              <a:t>αντιδρά με υψηλό </a:t>
            </a:r>
            <a:r>
              <a:rPr lang="el-GR" sz="1600" b="1" dirty="0">
                <a:latin typeface="Arial" panose="020B0604020202020204" pitchFamily="34" charset="0"/>
                <a:cs typeface="Arial" panose="020B0604020202020204" pitchFamily="34" charset="0"/>
              </a:rPr>
              <a:t>επίπεδο πίεσης</a:t>
            </a:r>
          </a:p>
          <a:p>
            <a:pPr marL="228600" indent="-228600">
              <a:buClr>
                <a:schemeClr val="tx1"/>
              </a:buClr>
              <a:buFont typeface="+mj-lt"/>
              <a:buAutoNum type="arabicPeriod"/>
            </a:pPr>
            <a:r>
              <a:rPr lang="el-GR" sz="1600" b="1" dirty="0" smtClean="0">
                <a:solidFill>
                  <a:srgbClr val="FF0000"/>
                </a:solidFill>
                <a:latin typeface="Arial" panose="020B0604020202020204" pitchFamily="34" charset="0"/>
                <a:cs typeface="Arial" panose="020B0604020202020204" pitchFamily="34" charset="0"/>
              </a:rPr>
              <a:t>Η </a:t>
            </a:r>
            <a:r>
              <a:rPr lang="el-GR" sz="1600" b="1" dirty="0">
                <a:solidFill>
                  <a:srgbClr val="FF0000"/>
                </a:solidFill>
                <a:latin typeface="Arial" panose="020B0604020202020204" pitchFamily="34" charset="0"/>
                <a:cs typeface="Arial" panose="020B0604020202020204" pitchFamily="34" charset="0"/>
              </a:rPr>
              <a:t>αντίσταση </a:t>
            </a:r>
            <a:r>
              <a:rPr lang="el-GR" sz="1600" b="1" dirty="0">
                <a:latin typeface="Arial" panose="020B0604020202020204" pitchFamily="34" charset="0"/>
                <a:cs typeface="Arial" panose="020B0604020202020204" pitchFamily="34" charset="0"/>
              </a:rPr>
              <a:t>ενεργοποιείται και, τέλος, είναι όταν εξαντλούνται οι πόροι του σώματος</a:t>
            </a:r>
          </a:p>
          <a:p>
            <a:pPr marL="228600" indent="-228600">
              <a:buClr>
                <a:schemeClr val="tx1"/>
              </a:buClr>
              <a:buFont typeface="+mj-lt"/>
              <a:buAutoNum type="arabicPeriod"/>
            </a:pPr>
            <a:r>
              <a:rPr lang="el-GR" sz="1600" b="1" dirty="0" smtClean="0">
                <a:solidFill>
                  <a:srgbClr val="FF0000"/>
                </a:solidFill>
                <a:latin typeface="Arial" panose="020B0604020202020204" pitchFamily="34" charset="0"/>
                <a:cs typeface="Arial" panose="020B0604020202020204" pitchFamily="34" charset="0"/>
              </a:rPr>
              <a:t>Εξάντληση</a:t>
            </a:r>
            <a:r>
              <a:rPr lang="el-GR" sz="1600" b="1" dirty="0" smtClean="0">
                <a:latin typeface="Arial" panose="020B0604020202020204" pitchFamily="34" charset="0"/>
                <a:cs typeface="Arial" panose="020B0604020202020204" pitchFamily="34" charset="0"/>
              </a:rPr>
              <a:t> εμφανίζεται</a:t>
            </a:r>
            <a:endParaRPr lang="el-GR" sz="1600" b="1" dirty="0">
              <a:latin typeface="Arial" panose="020B0604020202020204" pitchFamily="34" charset="0"/>
              <a:cs typeface="Arial" panose="020B0604020202020204" pitchFamily="34" charset="0"/>
            </a:endParaRPr>
          </a:p>
          <a:p>
            <a:endParaRPr lang="el-GR" sz="1600" b="1" dirty="0">
              <a:latin typeface="Arial" panose="020B0604020202020204" pitchFamily="34" charset="0"/>
              <a:cs typeface="Arial" panose="020B0604020202020204" pitchFamily="34" charset="0"/>
            </a:endParaRPr>
          </a:p>
          <a:p>
            <a:r>
              <a:rPr lang="el-GR" sz="1600" b="1" dirty="0" smtClean="0">
                <a:latin typeface="Arial" panose="020B0604020202020204" pitchFamily="34" charset="0"/>
                <a:cs typeface="Arial" panose="020B0604020202020204" pitchFamily="34" charset="0"/>
              </a:rPr>
              <a:t>Το άγχος δεν είναι πάντα κακό, </a:t>
            </a:r>
            <a:r>
              <a:rPr lang="el-GR" sz="1600" b="1" dirty="0">
                <a:latin typeface="Arial" panose="020B0604020202020204" pitchFamily="34" charset="0"/>
                <a:cs typeface="Arial" panose="020B0604020202020204" pitchFamily="34" charset="0"/>
              </a:rPr>
              <a:t>μελέτες δείχνουν ότι υπάρχει </a:t>
            </a:r>
            <a:r>
              <a:rPr lang="el-GR" sz="1600" b="1" dirty="0" smtClean="0">
                <a:latin typeface="Arial" panose="020B0604020202020204" pitchFamily="34" charset="0"/>
                <a:cs typeface="Arial" panose="020B0604020202020204" pitchFamily="34" charset="0"/>
              </a:rPr>
              <a:t>ένα καλό </a:t>
            </a:r>
            <a:r>
              <a:rPr lang="el-GR" sz="1600" b="1" dirty="0">
                <a:latin typeface="Arial" panose="020B0604020202020204" pitchFamily="34" charset="0"/>
                <a:cs typeface="Arial" panose="020B0604020202020204" pitchFamily="34" charset="0"/>
              </a:rPr>
              <a:t>επίπεδο </a:t>
            </a:r>
            <a:r>
              <a:rPr lang="el-GR" sz="1600" b="1" dirty="0" smtClean="0">
                <a:latin typeface="Arial" panose="020B0604020202020204" pitchFamily="34" charset="0"/>
                <a:cs typeface="Arial" panose="020B0604020202020204" pitchFamily="34" charset="0"/>
              </a:rPr>
              <a:t>άγχος </a:t>
            </a:r>
            <a:r>
              <a:rPr lang="el-GR" sz="1600" b="1" dirty="0">
                <a:latin typeface="Arial" panose="020B0604020202020204" pitchFamily="34" charset="0"/>
                <a:cs typeface="Arial" panose="020B0604020202020204" pitchFamily="34" charset="0"/>
              </a:rPr>
              <a:t>όπου το σώμα εκτελεί καλύτερα. Ωστόσο, πολύ λίγη </a:t>
            </a:r>
            <a:r>
              <a:rPr lang="el-GR" sz="1600" b="1" dirty="0" smtClean="0">
                <a:latin typeface="Arial" panose="020B0604020202020204" pitchFamily="34" charset="0"/>
                <a:cs typeface="Arial" panose="020B0604020202020204" pitchFamily="34" charset="0"/>
              </a:rPr>
              <a:t>άγχος </a:t>
            </a:r>
            <a:r>
              <a:rPr lang="el-GR" sz="1600" b="1" dirty="0">
                <a:latin typeface="Arial" panose="020B0604020202020204" pitchFamily="34" charset="0"/>
                <a:cs typeface="Arial" panose="020B0604020202020204" pitchFamily="34" charset="0"/>
              </a:rPr>
              <a:t>προκαλεί την πλήξη, ενώ το υπερβολικό άγχος μειώνει την επίγνωση της κατάστασης ενός ατόμου και προκαλεί πανικό.</a:t>
            </a:r>
          </a:p>
          <a:p>
            <a:r>
              <a:rPr lang="el-GR" sz="1600" b="1" dirty="0">
                <a:latin typeface="Arial" panose="020B0604020202020204" pitchFamily="34" charset="0"/>
                <a:cs typeface="Arial" panose="020B0604020202020204" pitchFamily="34" charset="0"/>
              </a:rPr>
              <a:t>Όταν το στάδιο συναγερμού </a:t>
            </a:r>
            <a:r>
              <a:rPr lang="el-GR" sz="1600" b="1" dirty="0" smtClean="0">
                <a:latin typeface="Arial" panose="020B0604020202020204" pitchFamily="34" charset="0"/>
                <a:cs typeface="Arial" panose="020B0604020202020204" pitchFamily="34" charset="0"/>
              </a:rPr>
              <a:t>αναγνωρίζεται </a:t>
            </a:r>
            <a:r>
              <a:rPr lang="el-GR" sz="1600" b="1" dirty="0">
                <a:latin typeface="Arial" panose="020B0604020202020204" pitchFamily="34" charset="0"/>
                <a:cs typeface="Arial" panose="020B0604020202020204" pitchFamily="34" charset="0"/>
              </a:rPr>
              <a:t>σε οποιοδήποτε μέλος του μηχανοστασίου, τα </a:t>
            </a:r>
            <a:r>
              <a:rPr lang="el-GR" sz="1600" b="1" dirty="0" smtClean="0">
                <a:latin typeface="Arial" panose="020B0604020202020204" pitchFamily="34" charset="0"/>
                <a:cs typeface="Arial" panose="020B0604020202020204" pitchFamily="34" charset="0"/>
              </a:rPr>
              <a:t>άλλα </a:t>
            </a:r>
            <a:r>
              <a:rPr lang="el-GR" sz="1600" b="1" dirty="0">
                <a:latin typeface="Arial" panose="020B0604020202020204" pitchFamily="34" charset="0"/>
                <a:cs typeface="Arial" panose="020B0604020202020204" pitchFamily="34" charset="0"/>
              </a:rPr>
              <a:t>μέλη </a:t>
            </a:r>
            <a:r>
              <a:rPr lang="el-GR" sz="1600" b="1" dirty="0" smtClean="0">
                <a:latin typeface="Arial" panose="020B0604020202020204" pitchFamily="34" charset="0"/>
                <a:cs typeface="Arial" panose="020B0604020202020204" pitchFamily="34" charset="0"/>
              </a:rPr>
              <a:t>του πληρώματος μηχανοστασίου πρέπει </a:t>
            </a:r>
            <a:r>
              <a:rPr lang="el-GR" sz="1600" b="1" dirty="0">
                <a:latin typeface="Arial" panose="020B0604020202020204" pitchFamily="34" charset="0"/>
                <a:cs typeface="Arial" panose="020B0604020202020204" pitchFamily="34" charset="0"/>
              </a:rPr>
              <a:t>να είναι σε θέση να αντιμετωπίζουν το άγχος άλλων μελών που υποφέρουν από άγχος. Αυτό περιλαμβάνει τη μείωση του ατομικού φόρτου εργασίας των άλλων μελών ή την ανάθεση </a:t>
            </a:r>
            <a:r>
              <a:rPr lang="el-GR" sz="1600" b="1" dirty="0" smtClean="0">
                <a:latin typeface="Arial" panose="020B0604020202020204" pitchFamily="34" charset="0"/>
                <a:cs typeface="Arial" panose="020B0604020202020204" pitchFamily="34" charset="0"/>
              </a:rPr>
              <a:t>καθηκόντων </a:t>
            </a:r>
            <a:r>
              <a:rPr lang="el-GR" sz="1600" b="1" dirty="0">
                <a:latin typeface="Arial" panose="020B0604020202020204" pitchFamily="34" charset="0"/>
                <a:cs typeface="Arial" panose="020B0604020202020204" pitchFamily="34" charset="0"/>
              </a:rPr>
              <a:t>με βάση την ικανότητα ή την εμπειρία</a:t>
            </a:r>
            <a:r>
              <a:rPr lang="el-GR" sz="1600" b="1" dirty="0" smtClean="0">
                <a:latin typeface="Arial" panose="020B0604020202020204" pitchFamily="34" charset="0"/>
                <a:cs typeface="Arial" panose="020B0604020202020204" pitchFamily="34" charset="0"/>
              </a:rPr>
              <a:t>.</a:t>
            </a:r>
            <a:endParaRPr lang="en-US" sz="1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175562946"/>
      </p:ext>
    </p:extLst>
  </p:cSld>
  <p:clrMapOvr>
    <a:masterClrMapping/>
  </p:clrMapOvr>
  <p:transition>
    <p:push/>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35343" y="1124744"/>
            <a:ext cx="8496944" cy="5386090"/>
          </a:xfrm>
          <a:prstGeom prst="rect">
            <a:avLst/>
          </a:prstGeom>
          <a:solidFill>
            <a:schemeClr val="bg2">
              <a:lumMod val="75000"/>
            </a:schemeClr>
          </a:solidFill>
        </p:spPr>
        <p:txBody>
          <a:bodyPr wrap="square">
            <a:spAutoFit/>
          </a:bodyPr>
          <a:lstStyle/>
          <a:p>
            <a:pPr algn="ctr"/>
            <a:r>
              <a:rPr lang="el-GR" sz="2400" b="1" u="sng" dirty="0" smtClean="0">
                <a:latin typeface="Arial" panose="020B0604020202020204" pitchFamily="34" charset="0"/>
                <a:cs typeface="Arial" panose="020B0604020202020204" pitchFamily="34" charset="0"/>
              </a:rPr>
              <a:t>Κούραση</a:t>
            </a:r>
          </a:p>
          <a:p>
            <a:endParaRPr lang="el-GR" sz="800" b="1" dirty="0">
              <a:latin typeface="Arial" panose="020B0604020202020204" pitchFamily="34" charset="0"/>
              <a:cs typeface="Arial" panose="020B0604020202020204" pitchFamily="34" charset="0"/>
            </a:endParaRPr>
          </a:p>
          <a:p>
            <a:r>
              <a:rPr lang="el-GR" sz="2400" b="1" dirty="0">
                <a:latin typeface="Arial" panose="020B0604020202020204" pitchFamily="34" charset="0"/>
                <a:cs typeface="Arial" panose="020B0604020202020204" pitchFamily="34" charset="0"/>
              </a:rPr>
              <a:t>Η </a:t>
            </a:r>
            <a:r>
              <a:rPr lang="el-GR" sz="2400" b="1" dirty="0" smtClean="0">
                <a:latin typeface="Arial" panose="020B0604020202020204" pitchFamily="34" charset="0"/>
                <a:cs typeface="Arial" panose="020B0604020202020204" pitchFamily="34" charset="0"/>
              </a:rPr>
              <a:t>κούραση </a:t>
            </a:r>
            <a:r>
              <a:rPr lang="el-GR" sz="2400" b="1" dirty="0">
                <a:latin typeface="Arial" panose="020B0604020202020204" pitchFamily="34" charset="0"/>
                <a:cs typeface="Arial" panose="020B0604020202020204" pitchFamily="34" charset="0"/>
              </a:rPr>
              <a:t>ορίζεται ως κόπωση ή εξάντληση από την εργασία, από την άσκηση, από τον </a:t>
            </a:r>
            <a:r>
              <a:rPr lang="el-GR" sz="2400" b="1" dirty="0" smtClean="0">
                <a:latin typeface="Arial" panose="020B0604020202020204" pitchFamily="34" charset="0"/>
                <a:cs typeface="Arial" panose="020B0604020202020204" pitchFamily="34" charset="0"/>
              </a:rPr>
              <a:t>ανεπαρκή </a:t>
            </a:r>
            <a:r>
              <a:rPr lang="el-GR" sz="2400" b="1" dirty="0">
                <a:latin typeface="Arial" panose="020B0604020202020204" pitchFamily="34" charset="0"/>
                <a:cs typeface="Arial" panose="020B0604020202020204" pitchFamily="34" charset="0"/>
              </a:rPr>
              <a:t>ύπνου ή από τις αθροιστικές επιπτώσεις του κακού ύπνου για αρκετές ημέρες. Η κόπωση επιβραδύνει την οπτική αντίληψη, τη λήψη αποφάσεων, </a:t>
            </a:r>
            <a:r>
              <a:rPr lang="el-GR" sz="2400" b="1" dirty="0" smtClean="0">
                <a:latin typeface="Arial" panose="020B0604020202020204" pitchFamily="34" charset="0"/>
                <a:cs typeface="Arial" panose="020B0604020202020204" pitchFamily="34" charset="0"/>
              </a:rPr>
              <a:t>την </a:t>
            </a:r>
            <a:r>
              <a:rPr lang="el-GR" sz="2400" b="1" dirty="0">
                <a:latin typeface="Arial" panose="020B0604020202020204" pitchFamily="34" charset="0"/>
                <a:cs typeface="Arial" panose="020B0604020202020204" pitchFamily="34" charset="0"/>
              </a:rPr>
              <a:t>μνήμης και </a:t>
            </a:r>
            <a:r>
              <a:rPr lang="el-GR" sz="2400" b="1" dirty="0" smtClean="0">
                <a:latin typeface="Arial" panose="020B0604020202020204" pitchFamily="34" charset="0"/>
                <a:cs typeface="Arial" panose="020B0604020202020204" pitchFamily="34" charset="0"/>
              </a:rPr>
              <a:t>τον </a:t>
            </a:r>
            <a:r>
              <a:rPr lang="el-GR" sz="2400" b="1" dirty="0">
                <a:latin typeface="Arial" panose="020B0604020202020204" pitchFamily="34" charset="0"/>
                <a:cs typeface="Arial" panose="020B0604020202020204" pitchFamily="34" charset="0"/>
              </a:rPr>
              <a:t>υπολογισμό</a:t>
            </a:r>
            <a:r>
              <a:rPr lang="el-GR" sz="2400" b="1" dirty="0" smtClean="0">
                <a:latin typeface="Arial" panose="020B0604020202020204" pitchFamily="34" charset="0"/>
                <a:cs typeface="Arial" panose="020B0604020202020204" pitchFamily="34" charset="0"/>
              </a:rPr>
              <a:t>.</a:t>
            </a:r>
            <a:endParaRPr lang="el-GR" sz="2400" b="1" dirty="0">
              <a:latin typeface="Arial" panose="020B0604020202020204" pitchFamily="34" charset="0"/>
              <a:cs typeface="Arial" panose="020B0604020202020204" pitchFamily="34" charset="0"/>
            </a:endParaRPr>
          </a:p>
          <a:p>
            <a:r>
              <a:rPr lang="el-GR" sz="2400" b="1" dirty="0">
                <a:latin typeface="Arial" panose="020B0604020202020204" pitchFamily="34" charset="0"/>
                <a:cs typeface="Arial" panose="020B0604020202020204" pitchFamily="34" charset="0"/>
              </a:rPr>
              <a:t>Σημάδια κόπωσης είναι:</a:t>
            </a:r>
          </a:p>
          <a:p>
            <a:endParaRPr lang="el-GR" sz="2400" b="1" dirty="0">
              <a:latin typeface="Arial" panose="020B0604020202020204" pitchFamily="34" charset="0"/>
              <a:cs typeface="Arial" panose="020B0604020202020204" pitchFamily="34" charset="0"/>
            </a:endParaRPr>
          </a:p>
          <a:p>
            <a:pPr marL="342900" indent="-342900">
              <a:buFont typeface="+mj-lt"/>
              <a:buAutoNum type="arabicPeriod"/>
            </a:pPr>
            <a:r>
              <a:rPr lang="el-GR" sz="2400" b="1" dirty="0" smtClean="0">
                <a:latin typeface="Arial" panose="020B0604020202020204" pitchFamily="34" charset="0"/>
                <a:cs typeface="Arial" panose="020B0604020202020204" pitchFamily="34" charset="0"/>
              </a:rPr>
              <a:t>Λάθη </a:t>
            </a:r>
            <a:r>
              <a:rPr lang="el-GR" sz="2400" b="1" dirty="0">
                <a:latin typeface="Arial" panose="020B0604020202020204" pitchFamily="34" charset="0"/>
                <a:cs typeface="Arial" panose="020B0604020202020204" pitchFamily="34" charset="0"/>
              </a:rPr>
              <a:t>της </a:t>
            </a:r>
            <a:r>
              <a:rPr lang="el-GR" sz="2400" b="1" dirty="0" smtClean="0">
                <a:latin typeface="Arial" panose="020B0604020202020204" pitchFamily="34" charset="0"/>
                <a:cs typeface="Arial" panose="020B0604020202020204" pitchFamily="34" charset="0"/>
              </a:rPr>
              <a:t>βούληση</a:t>
            </a:r>
          </a:p>
          <a:p>
            <a:pPr marL="342900" indent="-342900">
              <a:buFont typeface="+mj-lt"/>
              <a:buAutoNum type="arabicPeriod"/>
            </a:pPr>
            <a:r>
              <a:rPr lang="el-GR" sz="2400" b="1" dirty="0" smtClean="0">
                <a:latin typeface="Arial" panose="020B0604020202020204" pitchFamily="34" charset="0"/>
                <a:cs typeface="Arial" panose="020B0604020202020204" pitchFamily="34" charset="0"/>
              </a:rPr>
              <a:t>Επιδόσεις </a:t>
            </a:r>
            <a:r>
              <a:rPr lang="el-GR" sz="2400" b="1" dirty="0">
                <a:latin typeface="Arial" panose="020B0604020202020204" pitchFamily="34" charset="0"/>
                <a:cs typeface="Arial" panose="020B0604020202020204" pitchFamily="34" charset="0"/>
              </a:rPr>
              <a:t>βραδύτερης εργασίας</a:t>
            </a:r>
          </a:p>
          <a:p>
            <a:pPr marL="342900" indent="-342900">
              <a:buFont typeface="+mj-lt"/>
              <a:buAutoNum type="arabicPeriod"/>
            </a:pPr>
            <a:r>
              <a:rPr lang="el-GR" sz="2400" b="1" dirty="0" smtClean="0">
                <a:latin typeface="Arial" panose="020B0604020202020204" pitchFamily="34" charset="0"/>
                <a:cs typeface="Arial" panose="020B0604020202020204" pitchFamily="34" charset="0"/>
              </a:rPr>
              <a:t>Μειωμένο </a:t>
            </a:r>
            <a:r>
              <a:rPr lang="el-GR" sz="2400" b="1" dirty="0">
                <a:latin typeface="Arial" panose="020B0604020202020204" pitchFamily="34" charset="0"/>
                <a:cs typeface="Arial" panose="020B0604020202020204" pitchFamily="34" charset="0"/>
              </a:rPr>
              <a:t>ηθικό και κίνητρο</a:t>
            </a:r>
          </a:p>
          <a:p>
            <a:pPr marL="342900" indent="-342900">
              <a:buFont typeface="+mj-lt"/>
              <a:buAutoNum type="arabicPeriod"/>
            </a:pPr>
            <a:r>
              <a:rPr lang="el-GR" sz="2400" b="1" dirty="0" smtClean="0">
                <a:latin typeface="Arial" panose="020B0604020202020204" pitchFamily="34" charset="0"/>
                <a:cs typeface="Arial" panose="020B0604020202020204" pitchFamily="34" charset="0"/>
              </a:rPr>
              <a:t>Κακή </a:t>
            </a:r>
            <a:r>
              <a:rPr lang="el-GR" sz="2400" b="1" dirty="0">
                <a:latin typeface="Arial" panose="020B0604020202020204" pitchFamily="34" charset="0"/>
                <a:cs typeface="Arial" panose="020B0604020202020204" pitchFamily="34" charset="0"/>
              </a:rPr>
              <a:t>επικοινωνία</a:t>
            </a:r>
          </a:p>
          <a:p>
            <a:pPr marL="342900" indent="-342900">
              <a:buFont typeface="+mj-lt"/>
              <a:buAutoNum type="arabicPeriod"/>
            </a:pPr>
            <a:r>
              <a:rPr lang="el-GR" sz="2400" b="1" dirty="0" smtClean="0">
                <a:latin typeface="Arial" panose="020B0604020202020204" pitchFamily="34" charset="0"/>
                <a:cs typeface="Arial" panose="020B0604020202020204" pitchFamily="34" charset="0"/>
              </a:rPr>
              <a:t>Ύπνος στην βάρδια</a:t>
            </a:r>
            <a:endParaRPr lang="el-GR" sz="24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759417165"/>
      </p:ext>
    </p:extLst>
  </p:cSld>
  <p:clrMapOvr>
    <a:masterClrMapping/>
  </p:clrMapOvr>
  <p:transition>
    <p:push/>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35343" y="1124744"/>
            <a:ext cx="8496944" cy="5409173"/>
          </a:xfrm>
          <a:prstGeom prst="rect">
            <a:avLst/>
          </a:prstGeom>
          <a:solidFill>
            <a:schemeClr val="bg2">
              <a:lumMod val="75000"/>
            </a:schemeClr>
          </a:solidFill>
        </p:spPr>
        <p:txBody>
          <a:bodyPr wrap="square">
            <a:spAutoFit/>
          </a:bodyPr>
          <a:lstStyle/>
          <a:p>
            <a:pPr algn="ctr"/>
            <a:r>
              <a:rPr lang="el-GR" sz="2400" b="1" u="sng" dirty="0" smtClean="0">
                <a:latin typeface="Arial" panose="020B0604020202020204" pitchFamily="34" charset="0"/>
                <a:cs typeface="Arial" panose="020B0604020202020204" pitchFamily="34" charset="0"/>
              </a:rPr>
              <a:t>Κούραση</a:t>
            </a:r>
          </a:p>
          <a:p>
            <a:endParaRPr lang="el-GR" sz="800" b="1" dirty="0">
              <a:latin typeface="Arial" panose="020B0604020202020204" pitchFamily="34" charset="0"/>
              <a:cs typeface="Arial" panose="020B0604020202020204" pitchFamily="34" charset="0"/>
            </a:endParaRPr>
          </a:p>
          <a:p>
            <a:r>
              <a:rPr lang="el-GR" sz="1650" b="1" dirty="0">
                <a:latin typeface="Arial" panose="020B0604020202020204" pitchFamily="34" charset="0"/>
                <a:cs typeface="Arial" panose="020B0604020202020204" pitchFamily="34" charset="0"/>
              </a:rPr>
              <a:t>Οκτώ (8) ώρες ύπνου κανονικά απαιτούνται σε μια περίοδο 24 ωρών για να αποφευχθεί η δημιουργία </a:t>
            </a:r>
            <a:r>
              <a:rPr lang="el-GR" sz="1650" b="1" dirty="0" smtClean="0">
                <a:latin typeface="Arial" panose="020B0604020202020204" pitchFamily="34" charset="0"/>
                <a:cs typeface="Arial" panose="020B0604020202020204" pitchFamily="34" charset="0"/>
              </a:rPr>
              <a:t>έλλειψη ύπνου</a:t>
            </a:r>
            <a:r>
              <a:rPr lang="el-GR" sz="1650" b="1" dirty="0">
                <a:latin typeface="Arial" panose="020B0604020202020204" pitchFamily="34" charset="0"/>
                <a:cs typeface="Arial" panose="020B0604020202020204" pitchFamily="34" charset="0"/>
              </a:rPr>
              <a:t>. Αποκτήστε τον καλύτερο δυνατό ύπνο προτού αναφέρετε για καθήκοντα. Αν νιώθετε υπνηλία και ο χρόνος το επιτρέπει, τότε κοιμηθείτε. Αν ξυπνήσετε και δεν μπορείτε να κοιμηθείτε μετά από τριάντα (30) λεπτά, θα πρέπει να σηκωθείτε για λίγο. Οι καλές συνήθειες ύπνου αποτελούν μέρος της προληπτικής στρατηγικής για την αποφυγή της κόπωσης. </a:t>
            </a:r>
            <a:r>
              <a:rPr lang="el-GR" sz="1650" b="1" dirty="0" smtClean="0">
                <a:latin typeface="Arial" panose="020B0604020202020204" pitchFamily="34" charset="0"/>
                <a:cs typeface="Arial" panose="020B0604020202020204" pitchFamily="34" charset="0"/>
              </a:rPr>
              <a:t>Να πάρει κάποιος ένα μικρής διάρκειας ύπνο </a:t>
            </a:r>
            <a:r>
              <a:rPr lang="el-GR" sz="1650" b="1" dirty="0">
                <a:latin typeface="Arial" panose="020B0604020202020204" pitchFamily="34" charset="0"/>
                <a:cs typeface="Arial" panose="020B0604020202020204" pitchFamily="34" charset="0"/>
              </a:rPr>
              <a:t>κατά τη διάρκεια </a:t>
            </a:r>
            <a:r>
              <a:rPr lang="el-GR" sz="1650" b="1" dirty="0" smtClean="0">
                <a:latin typeface="Arial" panose="020B0604020202020204" pitchFamily="34" charset="0"/>
                <a:cs typeface="Arial" panose="020B0604020202020204" pitchFamily="34" charset="0"/>
              </a:rPr>
              <a:t>του διαλείμματος θα </a:t>
            </a:r>
            <a:r>
              <a:rPr lang="el-GR" sz="1650" b="1" dirty="0">
                <a:latin typeface="Arial" panose="020B0604020202020204" pitchFamily="34" charset="0"/>
                <a:cs typeface="Arial" panose="020B0604020202020204" pitchFamily="34" charset="0"/>
              </a:rPr>
              <a:t>ήταν επωφελής για το μυαλό και το σώμα σας. Μια καλή διατροφή και άσκηση θα σας επιτρέψει - να έχετε ποιοτικό ύπνο. Ένα ελαφρύ βραδινό σνακ θα ήταν κατάλληλο πριν </a:t>
            </a:r>
            <a:r>
              <a:rPr lang="el-GR" sz="1650" b="1" dirty="0" smtClean="0">
                <a:latin typeface="Arial" panose="020B0604020202020204" pitchFamily="34" charset="0"/>
                <a:cs typeface="Arial" panose="020B0604020202020204" pitchFamily="34" charset="0"/>
              </a:rPr>
              <a:t>πάτε για ύπνο τη </a:t>
            </a:r>
            <a:r>
              <a:rPr lang="el-GR" sz="1650" b="1" dirty="0">
                <a:latin typeface="Arial" panose="020B0604020202020204" pitchFamily="34" charset="0"/>
                <a:cs typeface="Arial" panose="020B0604020202020204" pitchFamily="34" charset="0"/>
              </a:rPr>
              <a:t>νύχτα. Η σωματική δραστηριότητα ή η άσκηση θα βελτιώσουν την αντοχή του σώματος από το στρες και την κόπωση. Τα παρακάτω θα μπορούσαν να αυξήσουν την εγρήγορση ενώ </a:t>
            </a:r>
            <a:r>
              <a:rPr lang="el-GR" sz="1650" b="1" dirty="0" smtClean="0">
                <a:latin typeface="Arial" panose="020B0604020202020204" pitchFamily="34" charset="0"/>
                <a:cs typeface="Arial" panose="020B0604020202020204" pitchFamily="34" charset="0"/>
              </a:rPr>
              <a:t>εκτελείτε βάρδια.</a:t>
            </a:r>
            <a:endParaRPr lang="el-GR" sz="1650" b="1" dirty="0">
              <a:latin typeface="Arial" panose="020B0604020202020204" pitchFamily="34" charset="0"/>
              <a:cs typeface="Arial" panose="020B0604020202020204" pitchFamily="34" charset="0"/>
            </a:endParaRPr>
          </a:p>
          <a:p>
            <a:endParaRPr lang="el-GR" sz="1650" b="1" dirty="0">
              <a:latin typeface="Arial" panose="020B0604020202020204" pitchFamily="34" charset="0"/>
              <a:cs typeface="Arial" panose="020B0604020202020204" pitchFamily="34" charset="0"/>
            </a:endParaRPr>
          </a:p>
          <a:p>
            <a:pPr marL="228600" indent="-228600">
              <a:buFont typeface="+mj-lt"/>
              <a:buAutoNum type="arabicPeriod"/>
            </a:pPr>
            <a:r>
              <a:rPr lang="el-GR" sz="1650" b="1" dirty="0" smtClean="0">
                <a:latin typeface="Arial" panose="020B0604020202020204" pitchFamily="34" charset="0"/>
                <a:cs typeface="Arial" panose="020B0604020202020204" pitchFamily="34" charset="0"/>
              </a:rPr>
              <a:t>Φυσική </a:t>
            </a:r>
            <a:r>
              <a:rPr lang="el-GR" sz="1650" b="1" dirty="0">
                <a:latin typeface="Arial" panose="020B0604020202020204" pitchFamily="34" charset="0"/>
                <a:cs typeface="Arial" panose="020B0604020202020204" pitchFamily="34" charset="0"/>
              </a:rPr>
              <a:t>δράση (περπάτημα</a:t>
            </a:r>
            <a:r>
              <a:rPr lang="el-GR" sz="1650" b="1" dirty="0" smtClean="0">
                <a:latin typeface="Arial" panose="020B0604020202020204" pitchFamily="34" charset="0"/>
                <a:cs typeface="Arial" panose="020B0604020202020204" pitchFamily="34" charset="0"/>
              </a:rPr>
              <a:t>, </a:t>
            </a:r>
            <a:r>
              <a:rPr lang="el-GR" sz="1650" b="1" dirty="0">
                <a:latin typeface="Arial" panose="020B0604020202020204" pitchFamily="34" charset="0"/>
                <a:cs typeface="Arial" panose="020B0604020202020204" pitchFamily="34" charset="0"/>
              </a:rPr>
              <a:t>κ.λπ.)</a:t>
            </a:r>
          </a:p>
          <a:p>
            <a:pPr marL="228600" indent="-228600">
              <a:buFont typeface="+mj-lt"/>
              <a:buAutoNum type="arabicPeriod"/>
            </a:pPr>
            <a:r>
              <a:rPr lang="el-GR" sz="1650" b="1" dirty="0" smtClean="0">
                <a:latin typeface="Arial" panose="020B0604020202020204" pitchFamily="34" charset="0"/>
                <a:cs typeface="Arial" panose="020B0604020202020204" pitchFamily="34" charset="0"/>
              </a:rPr>
              <a:t>Συνομιλία </a:t>
            </a:r>
            <a:r>
              <a:rPr lang="el-GR" sz="1650" b="1" dirty="0">
                <a:latin typeface="Arial" panose="020B0604020202020204" pitchFamily="34" charset="0"/>
                <a:cs typeface="Arial" panose="020B0604020202020204" pitchFamily="34" charset="0"/>
              </a:rPr>
              <a:t>σε επαγγελματικά θέματα</a:t>
            </a:r>
          </a:p>
          <a:p>
            <a:pPr marL="228600" indent="-228600">
              <a:buFont typeface="+mj-lt"/>
              <a:buAutoNum type="arabicPeriod"/>
            </a:pPr>
            <a:r>
              <a:rPr lang="el-GR" sz="1650" b="1" dirty="0" smtClean="0">
                <a:latin typeface="Arial" panose="020B0604020202020204" pitchFamily="34" charset="0"/>
                <a:cs typeface="Arial" panose="020B0604020202020204" pitchFamily="34" charset="0"/>
              </a:rPr>
              <a:t>Ισορροπημένη </a:t>
            </a:r>
            <a:r>
              <a:rPr lang="el-GR" sz="1650" b="1" dirty="0">
                <a:latin typeface="Arial" panose="020B0604020202020204" pitchFamily="34" charset="0"/>
                <a:cs typeface="Arial" panose="020B0604020202020204" pitchFamily="34" charset="0"/>
              </a:rPr>
              <a:t>διατροφή και δίαιτα (τρώνε πολλά φρούτα και λαχανικά και λιγότερα κρέατα και λίπη, τα λιπαρά τρόφιμα πρέπει να </a:t>
            </a:r>
            <a:r>
              <a:rPr lang="el-GR" sz="1650" b="1" dirty="0" smtClean="0">
                <a:latin typeface="Arial" panose="020B0604020202020204" pitchFamily="34" charset="0"/>
                <a:cs typeface="Arial" panose="020B0604020202020204" pitchFamily="34" charset="0"/>
              </a:rPr>
              <a:t>αποφεύγονται </a:t>
            </a:r>
            <a:r>
              <a:rPr lang="el-GR" sz="1650" b="1" dirty="0">
                <a:latin typeface="Arial" panose="020B0604020202020204" pitchFamily="34" charset="0"/>
                <a:cs typeface="Arial" panose="020B0604020202020204" pitchFamily="34" charset="0"/>
              </a:rPr>
              <a:t>αν είναι δυνατόν)</a:t>
            </a:r>
          </a:p>
          <a:p>
            <a:pPr marL="228600" indent="-228600">
              <a:buFont typeface="+mj-lt"/>
              <a:buAutoNum type="arabicPeriod"/>
            </a:pPr>
            <a:r>
              <a:rPr lang="el-GR" sz="1650" b="1" dirty="0" smtClean="0">
                <a:latin typeface="Arial" panose="020B0604020202020204" pitchFamily="34" charset="0"/>
                <a:cs typeface="Arial" panose="020B0604020202020204" pitchFamily="34" charset="0"/>
              </a:rPr>
              <a:t>Πίνετε </a:t>
            </a:r>
            <a:r>
              <a:rPr lang="el-GR" sz="1650" b="1" dirty="0">
                <a:latin typeface="Arial" panose="020B0604020202020204" pitchFamily="34" charset="0"/>
                <a:cs typeface="Arial" panose="020B0604020202020204" pitchFamily="34" charset="0"/>
              </a:rPr>
              <a:t>πολλά υγρά (οκτώ ποτήρια νερό κάθε μέρα</a:t>
            </a:r>
            <a:r>
              <a:rPr lang="el-GR" sz="1650" b="1" dirty="0" smtClean="0">
                <a:latin typeface="Arial" panose="020B0604020202020204" pitchFamily="34" charset="0"/>
                <a:cs typeface="Arial" panose="020B0604020202020204" pitchFamily="34" charset="0"/>
              </a:rPr>
              <a:t>)</a:t>
            </a:r>
            <a:endParaRPr lang="en-US" sz="165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929505566"/>
      </p:ext>
    </p:extLst>
  </p:cSld>
  <p:clrMapOvr>
    <a:masterClrMapping/>
  </p:clrMapOvr>
  <p:transition>
    <p:push/>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35343" y="1124744"/>
            <a:ext cx="8496944" cy="5016758"/>
          </a:xfrm>
          <a:prstGeom prst="rect">
            <a:avLst/>
          </a:prstGeom>
          <a:solidFill>
            <a:schemeClr val="accent4">
              <a:lumMod val="40000"/>
              <a:lumOff val="60000"/>
            </a:schemeClr>
          </a:solidFill>
        </p:spPr>
        <p:txBody>
          <a:bodyPr wrap="square">
            <a:spAutoFit/>
          </a:bodyPr>
          <a:lstStyle/>
          <a:p>
            <a:pPr algn="ctr"/>
            <a:r>
              <a:rPr lang="el-GR" sz="2400" b="1" u="sng" dirty="0">
                <a:latin typeface="Arial" panose="020B0604020202020204" pitchFamily="34" charset="0"/>
                <a:cs typeface="Arial" panose="020B0604020202020204" pitchFamily="34" charset="0"/>
              </a:rPr>
              <a:t>Ηγεσία και Λήψη Αποφάσεων</a:t>
            </a:r>
          </a:p>
          <a:p>
            <a:endParaRPr lang="el-GR" sz="800" b="1" dirty="0">
              <a:latin typeface="Arial" panose="020B0604020202020204" pitchFamily="34" charset="0"/>
              <a:cs typeface="Arial" panose="020B0604020202020204" pitchFamily="34" charset="0"/>
            </a:endParaRPr>
          </a:p>
          <a:p>
            <a:r>
              <a:rPr lang="el-GR" b="1" dirty="0">
                <a:latin typeface="Arial" panose="020B0604020202020204" pitchFamily="34" charset="0"/>
                <a:cs typeface="Arial" panose="020B0604020202020204" pitchFamily="34" charset="0"/>
              </a:rPr>
              <a:t>Η διαχείριση πόρων </a:t>
            </a:r>
            <a:r>
              <a:rPr lang="el-GR" b="1" dirty="0" smtClean="0">
                <a:latin typeface="Arial" panose="020B0604020202020204" pitchFamily="34" charset="0"/>
                <a:cs typeface="Arial" panose="020B0604020202020204" pitchFamily="34" charset="0"/>
              </a:rPr>
              <a:t>μηχανοστασίου </a:t>
            </a:r>
            <a:r>
              <a:rPr lang="el-GR" b="1" dirty="0">
                <a:latin typeface="Arial" panose="020B0604020202020204" pitchFamily="34" charset="0"/>
                <a:cs typeface="Arial" panose="020B0604020202020204" pitchFamily="34" charset="0"/>
              </a:rPr>
              <a:t>βασίζεται </a:t>
            </a:r>
            <a:r>
              <a:rPr lang="el-GR" b="1" dirty="0" smtClean="0">
                <a:latin typeface="Arial" panose="020B0604020202020204" pitchFamily="34" charset="0"/>
                <a:cs typeface="Arial" panose="020B0604020202020204" pitchFamily="34" charset="0"/>
              </a:rPr>
              <a:t>στη συνεργία την οποία </a:t>
            </a:r>
            <a:r>
              <a:rPr lang="el-GR" b="1" dirty="0">
                <a:latin typeface="Arial" panose="020B0604020202020204" pitchFamily="34" charset="0"/>
                <a:cs typeface="Arial" panose="020B0604020202020204" pitchFamily="34" charset="0"/>
              </a:rPr>
              <a:t>είναι: Το συνολικό αποτέλεσμα είναι μεγαλύτερο από το άθροισμα του ατόμου που λαμβάνεται από τον εαυτό του</a:t>
            </a:r>
            <a:r>
              <a:rPr lang="el-GR" b="1" dirty="0" smtClean="0">
                <a:latin typeface="Arial" panose="020B0604020202020204" pitchFamily="34" charset="0"/>
                <a:cs typeface="Arial" panose="020B0604020202020204" pitchFamily="34" charset="0"/>
              </a:rPr>
              <a:t>.</a:t>
            </a:r>
            <a:endParaRPr lang="el-GR" b="1" dirty="0">
              <a:latin typeface="Arial" panose="020B0604020202020204" pitchFamily="34" charset="0"/>
              <a:cs typeface="Arial" panose="020B0604020202020204" pitchFamily="34" charset="0"/>
            </a:endParaRPr>
          </a:p>
          <a:p>
            <a:r>
              <a:rPr lang="el-GR" b="1" dirty="0">
                <a:latin typeface="Arial" panose="020B0604020202020204" pitchFamily="34" charset="0"/>
                <a:cs typeface="Arial" panose="020B0604020202020204" pitchFamily="34" charset="0"/>
              </a:rPr>
              <a:t>Ο καλύτερος </a:t>
            </a:r>
            <a:r>
              <a:rPr lang="el-GR" b="1" dirty="0" smtClean="0">
                <a:latin typeface="Arial" panose="020B0604020202020204" pitchFamily="34" charset="0"/>
                <a:cs typeface="Arial" panose="020B0604020202020204" pitchFamily="34" charset="0"/>
              </a:rPr>
              <a:t>επικεφαλής </a:t>
            </a:r>
            <a:r>
              <a:rPr lang="el-GR" b="1" dirty="0">
                <a:latin typeface="Arial" panose="020B0604020202020204" pitchFamily="34" charset="0"/>
                <a:cs typeface="Arial" panose="020B0604020202020204" pitchFamily="34" charset="0"/>
              </a:rPr>
              <a:t>μοιράζεται πληροφορίες, επικοινωνεί ανοιχτά και ενθαρρύνει τη συμμετοχή. Ο σεβασμός των άλλων και η ικανότητα να μοιράζονται το φόρτο εργασίας είναι επίσης γνωρίσματα ενός, καλού </a:t>
            </a:r>
            <a:r>
              <a:rPr lang="el-GR" b="1" dirty="0" smtClean="0">
                <a:latin typeface="Arial" panose="020B0604020202020204" pitchFamily="34" charset="0"/>
                <a:cs typeface="Arial" panose="020B0604020202020204" pitchFamily="34" charset="0"/>
              </a:rPr>
              <a:t>επικεφαλής. </a:t>
            </a:r>
            <a:r>
              <a:rPr lang="el-GR" b="1" dirty="0">
                <a:latin typeface="Arial" panose="020B0604020202020204" pitchFamily="34" charset="0"/>
                <a:cs typeface="Arial" panose="020B0604020202020204" pitchFamily="34" charset="0"/>
              </a:rPr>
              <a:t>Η διατήρηση μιας εποικοδομητικής και θετικής στάσης και η διατήρηση μιας δεκτικής ατμόσφαιρας σε συνδυασμό με την ειλικρίνεια είναι απαραίτητες για παραγωγικούς </a:t>
            </a:r>
            <a:r>
              <a:rPr lang="el-GR" b="1" dirty="0" smtClean="0">
                <a:latin typeface="Arial" panose="020B0604020202020204" pitchFamily="34" charset="0"/>
                <a:cs typeface="Arial" panose="020B0604020202020204" pitchFamily="34" charset="0"/>
              </a:rPr>
              <a:t>υπευθύνους. </a:t>
            </a:r>
            <a:r>
              <a:rPr lang="el-GR" b="1" dirty="0">
                <a:latin typeface="Arial" panose="020B0604020202020204" pitchFamily="34" charset="0"/>
                <a:cs typeface="Arial" panose="020B0604020202020204" pitchFamily="34" charset="0"/>
              </a:rPr>
              <a:t>Η λήψη αποφάσεων αποτελεί βασική δεξιότητα για τους </a:t>
            </a:r>
            <a:r>
              <a:rPr lang="el-GR" b="1" dirty="0" smtClean="0">
                <a:latin typeface="Arial" panose="020B0604020202020204" pitchFamily="34" charset="0"/>
                <a:cs typeface="Arial" panose="020B0604020202020204" pitchFamily="34" charset="0"/>
              </a:rPr>
              <a:t>αρχηγούς ομάδων. </a:t>
            </a:r>
            <a:r>
              <a:rPr lang="el-GR" b="1" dirty="0">
                <a:latin typeface="Arial" panose="020B0604020202020204" pitchFamily="34" charset="0"/>
                <a:cs typeface="Arial" panose="020B0604020202020204" pitchFamily="34" charset="0"/>
              </a:rPr>
              <a:t>Τα μέλη της ομάδας μοιράζονται την ευθύνη για την επίλυση των προβλημάτων, συνεισφέροντας έγκαιρες και πολύτιμες πληροφορίες στον επικεφαλής της ομάδας</a:t>
            </a:r>
            <a:r>
              <a:rPr lang="el-GR" b="1" dirty="0" smtClean="0">
                <a:latin typeface="Arial" panose="020B0604020202020204" pitchFamily="34" charset="0"/>
                <a:cs typeface="Arial" panose="020B0604020202020204" pitchFamily="34" charset="0"/>
              </a:rPr>
              <a:t>.</a:t>
            </a:r>
            <a:endParaRPr lang="el-GR" b="1" dirty="0">
              <a:latin typeface="Arial" panose="020B0604020202020204" pitchFamily="34" charset="0"/>
              <a:cs typeface="Arial" panose="020B0604020202020204" pitchFamily="34" charset="0"/>
            </a:endParaRPr>
          </a:p>
          <a:p>
            <a:r>
              <a:rPr lang="el-GR" b="1" dirty="0" smtClean="0">
                <a:latin typeface="Arial" panose="020B0604020202020204" pitchFamily="34" charset="0"/>
                <a:cs typeface="Arial" panose="020B0604020202020204" pitchFamily="34" charset="0"/>
              </a:rPr>
              <a:t>Κάθε </a:t>
            </a:r>
            <a:r>
              <a:rPr lang="el-GR" b="1" dirty="0">
                <a:latin typeface="Arial" panose="020B0604020202020204" pitchFamily="34" charset="0"/>
                <a:cs typeface="Arial" panose="020B0604020202020204" pitchFamily="34" charset="0"/>
              </a:rPr>
              <a:t>αξιωματικός </a:t>
            </a:r>
            <a:r>
              <a:rPr lang="el-GR" b="1" dirty="0" smtClean="0">
                <a:latin typeface="Arial" panose="020B0604020202020204" pitchFamily="34" charset="0"/>
                <a:cs typeface="Arial" panose="020B0604020202020204" pitchFamily="34" charset="0"/>
              </a:rPr>
              <a:t>μηχανοστασίου σε βάρδια </a:t>
            </a:r>
            <a:r>
              <a:rPr lang="el-GR" b="1" dirty="0">
                <a:latin typeface="Arial" panose="020B0604020202020204" pitchFamily="34" charset="0"/>
                <a:cs typeface="Arial" panose="020B0604020202020204" pitchFamily="34" charset="0"/>
              </a:rPr>
              <a:t>έχει την </a:t>
            </a:r>
            <a:r>
              <a:rPr lang="el-GR" b="1" dirty="0" smtClean="0">
                <a:latin typeface="Arial" panose="020B0604020202020204" pitchFamily="34" charset="0"/>
                <a:cs typeface="Arial" panose="020B0604020202020204" pitchFamily="34" charset="0"/>
              </a:rPr>
              <a:t>ικανότητα </a:t>
            </a:r>
            <a:r>
              <a:rPr lang="el-GR" b="1" dirty="0">
                <a:latin typeface="Arial" panose="020B0604020202020204" pitchFamily="34" charset="0"/>
                <a:cs typeface="Arial" panose="020B0604020202020204" pitchFamily="34" charset="0"/>
              </a:rPr>
              <a:t>να συμμετάσχει σε διάφορες διαδικασίες μηχανικού χώρου και να μάθει την καθημερινή λειτουργία</a:t>
            </a:r>
            <a:r>
              <a:rPr lang="el-GR" b="1" dirty="0" smtClean="0">
                <a:latin typeface="Arial" panose="020B0604020202020204" pitchFamily="34" charset="0"/>
                <a:cs typeface="Arial" panose="020B0604020202020204" pitchFamily="34" charset="0"/>
              </a:rPr>
              <a:t>.</a:t>
            </a:r>
            <a:endParaRPr lang="el-GR"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547939363"/>
      </p:ext>
    </p:extLst>
  </p:cSld>
  <p:clrMapOvr>
    <a:masterClrMapping/>
  </p:clrMapOvr>
  <p:transition>
    <p:push/>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35343" y="1124744"/>
            <a:ext cx="8496944" cy="5293757"/>
          </a:xfrm>
          <a:prstGeom prst="rect">
            <a:avLst/>
          </a:prstGeom>
          <a:solidFill>
            <a:schemeClr val="accent4">
              <a:lumMod val="40000"/>
              <a:lumOff val="60000"/>
            </a:schemeClr>
          </a:solidFill>
        </p:spPr>
        <p:txBody>
          <a:bodyPr wrap="square">
            <a:spAutoFit/>
          </a:bodyPr>
          <a:lstStyle/>
          <a:p>
            <a:pPr algn="ctr"/>
            <a:r>
              <a:rPr lang="el-GR" sz="2400" b="1" u="sng" dirty="0">
                <a:latin typeface="Arial" panose="020B0604020202020204" pitchFamily="34" charset="0"/>
                <a:cs typeface="Arial" panose="020B0604020202020204" pitchFamily="34" charset="0"/>
              </a:rPr>
              <a:t>Ηγεσία και Λήψη Αποφάσεων</a:t>
            </a:r>
          </a:p>
          <a:p>
            <a:endParaRPr lang="el-GR" sz="800" b="1" dirty="0">
              <a:latin typeface="Arial" panose="020B0604020202020204" pitchFamily="34" charset="0"/>
              <a:cs typeface="Arial" panose="020B0604020202020204" pitchFamily="34" charset="0"/>
            </a:endParaRPr>
          </a:p>
          <a:p>
            <a:r>
              <a:rPr lang="el-GR" sz="1700" b="1" dirty="0" smtClean="0">
                <a:latin typeface="Arial" panose="020B0604020202020204" pitchFamily="34" charset="0"/>
                <a:cs typeface="Arial" panose="020B0604020202020204" pitchFamily="34" charset="0"/>
              </a:rPr>
              <a:t>Η </a:t>
            </a:r>
            <a:r>
              <a:rPr lang="el-GR" sz="1700" b="1" dirty="0">
                <a:latin typeface="Arial" panose="020B0604020202020204" pitchFamily="34" charset="0"/>
                <a:cs typeface="Arial" panose="020B0604020202020204" pitchFamily="34" charset="0"/>
              </a:rPr>
              <a:t>δύναμη </a:t>
            </a:r>
            <a:r>
              <a:rPr lang="el-GR" sz="1700" b="1" dirty="0" smtClean="0">
                <a:latin typeface="Arial" panose="020B0604020202020204" pitchFamily="34" charset="0"/>
                <a:cs typeface="Arial" panose="020B0604020202020204" pitchFamily="34" charset="0"/>
              </a:rPr>
              <a:t>του πληρώματος μηχανής </a:t>
            </a:r>
            <a:r>
              <a:rPr lang="el-GR" sz="1700" b="1" dirty="0">
                <a:latin typeface="Arial" panose="020B0604020202020204" pitchFamily="34" charset="0"/>
                <a:cs typeface="Arial" panose="020B0604020202020204" pitchFamily="34" charset="0"/>
              </a:rPr>
              <a:t>καθορίζεται από τη δύναμη των </a:t>
            </a:r>
            <a:r>
              <a:rPr lang="el-GR" sz="1700" b="1" dirty="0" smtClean="0">
                <a:latin typeface="Arial" panose="020B0604020202020204" pitchFamily="34" charset="0"/>
                <a:cs typeface="Arial" panose="020B0604020202020204" pitchFamily="34" charset="0"/>
              </a:rPr>
              <a:t>ανωτέρων </a:t>
            </a:r>
            <a:r>
              <a:rPr lang="el-GR" sz="1700" b="1" dirty="0">
                <a:latin typeface="Arial" panose="020B0604020202020204" pitchFamily="34" charset="0"/>
                <a:cs typeface="Arial" panose="020B0604020202020204" pitchFamily="34" charset="0"/>
              </a:rPr>
              <a:t>τους. Οι </a:t>
            </a:r>
            <a:r>
              <a:rPr lang="el-GR" sz="1700" b="1" dirty="0" smtClean="0">
                <a:latin typeface="Arial" panose="020B0604020202020204" pitchFamily="34" charset="0"/>
                <a:cs typeface="Arial" panose="020B0604020202020204" pitchFamily="34" charset="0"/>
              </a:rPr>
              <a:t>καλός επικεφαλής του μηχανοστασίου </a:t>
            </a:r>
            <a:r>
              <a:rPr lang="el-GR" sz="1700" b="1" dirty="0">
                <a:latin typeface="Arial" panose="020B0604020202020204" pitchFamily="34" charset="0"/>
                <a:cs typeface="Arial" panose="020B0604020202020204" pitchFamily="34" charset="0"/>
              </a:rPr>
              <a:t>θα </a:t>
            </a:r>
            <a:r>
              <a:rPr lang="el-GR" sz="1700" b="1" dirty="0" smtClean="0">
                <a:latin typeface="Arial" panose="020B0604020202020204" pitchFamily="34" charset="0"/>
                <a:cs typeface="Arial" panose="020B0604020202020204" pitchFamily="34" charset="0"/>
              </a:rPr>
              <a:t>παραμείνει ήρεμος </a:t>
            </a:r>
            <a:r>
              <a:rPr lang="el-GR" sz="1700" b="1" dirty="0">
                <a:latin typeface="Arial" panose="020B0604020202020204" pitchFamily="34" charset="0"/>
                <a:cs typeface="Arial" panose="020B0604020202020204" pitchFamily="34" charset="0"/>
              </a:rPr>
              <a:t>και </a:t>
            </a:r>
            <a:r>
              <a:rPr lang="el-GR" sz="1700" b="1" dirty="0" smtClean="0">
                <a:latin typeface="Arial" panose="020B0604020202020204" pitchFamily="34" charset="0"/>
                <a:cs typeface="Arial" panose="020B0604020202020204" pitchFamily="34" charset="0"/>
              </a:rPr>
              <a:t>συνεπής </a:t>
            </a:r>
            <a:r>
              <a:rPr lang="el-GR" sz="1700" b="1" dirty="0">
                <a:latin typeface="Arial" panose="020B0604020202020204" pitchFamily="34" charset="0"/>
                <a:cs typeface="Arial" panose="020B0604020202020204" pitchFamily="34" charset="0"/>
              </a:rPr>
              <a:t>ακόμη και σε περίπτωση κρίσης. </a:t>
            </a:r>
            <a:endParaRPr lang="el-GR" sz="1700" b="1" dirty="0" smtClean="0">
              <a:latin typeface="Arial" panose="020B0604020202020204" pitchFamily="34" charset="0"/>
              <a:cs typeface="Arial" panose="020B0604020202020204" pitchFamily="34" charset="0"/>
            </a:endParaRPr>
          </a:p>
          <a:p>
            <a:r>
              <a:rPr lang="el-GR" sz="1700" b="1" dirty="0" smtClean="0">
                <a:latin typeface="Arial" panose="020B0604020202020204" pitchFamily="34" charset="0"/>
                <a:cs typeface="Arial" panose="020B0604020202020204" pitchFamily="34" charset="0"/>
              </a:rPr>
              <a:t>Τα </a:t>
            </a:r>
            <a:r>
              <a:rPr lang="el-GR" sz="1700" b="1" dirty="0">
                <a:latin typeface="Arial" panose="020B0604020202020204" pitchFamily="34" charset="0"/>
                <a:cs typeface="Arial" panose="020B0604020202020204" pitchFamily="34" charset="0"/>
              </a:rPr>
              <a:t>ακόλουθα είναι τα χαρακτηριστικά </a:t>
            </a:r>
            <a:r>
              <a:rPr lang="el-GR" sz="1700" b="1" dirty="0" smtClean="0">
                <a:latin typeface="Arial" panose="020B0604020202020204" pitchFamily="34" charset="0"/>
                <a:cs typeface="Arial" panose="020B0604020202020204" pitchFamily="34" charset="0"/>
              </a:rPr>
              <a:t>του επικεφαλής </a:t>
            </a:r>
            <a:r>
              <a:rPr lang="el-GR" sz="1700" b="1" dirty="0">
                <a:latin typeface="Arial" panose="020B0604020202020204" pitchFamily="34" charset="0"/>
                <a:cs typeface="Arial" panose="020B0604020202020204" pitchFamily="34" charset="0"/>
              </a:rPr>
              <a:t>που </a:t>
            </a:r>
            <a:r>
              <a:rPr lang="el-GR" sz="1700" b="1" dirty="0" smtClean="0">
                <a:latin typeface="Arial" panose="020B0604020202020204" pitchFamily="34" charset="0"/>
                <a:cs typeface="Arial" panose="020B0604020202020204" pitchFamily="34" charset="0"/>
              </a:rPr>
              <a:t>μπορεί </a:t>
            </a:r>
            <a:r>
              <a:rPr lang="el-GR" sz="1700" b="1" dirty="0">
                <a:latin typeface="Arial" panose="020B0604020202020204" pitchFamily="34" charset="0"/>
                <a:cs typeface="Arial" panose="020B0604020202020204" pitchFamily="34" charset="0"/>
              </a:rPr>
              <a:t>να </a:t>
            </a:r>
            <a:r>
              <a:rPr lang="el-GR" sz="1700" b="1" dirty="0" smtClean="0">
                <a:latin typeface="Arial" panose="020B0604020202020204" pitchFamily="34" charset="0"/>
                <a:cs typeface="Arial" panose="020B0604020202020204" pitchFamily="34" charset="0"/>
              </a:rPr>
              <a:t>αντιμετωπίσει </a:t>
            </a:r>
            <a:r>
              <a:rPr lang="el-GR" sz="1700" b="1" dirty="0">
                <a:latin typeface="Arial" panose="020B0604020202020204" pitchFamily="34" charset="0"/>
                <a:cs typeface="Arial" panose="020B0604020202020204" pitchFamily="34" charset="0"/>
              </a:rPr>
              <a:t>την κατάσταση κρίσης.</a:t>
            </a:r>
          </a:p>
          <a:p>
            <a:endParaRPr lang="el-GR" sz="1700" b="1" dirty="0">
              <a:latin typeface="Arial" panose="020B0604020202020204" pitchFamily="34" charset="0"/>
              <a:cs typeface="Arial" panose="020B0604020202020204" pitchFamily="34" charset="0"/>
            </a:endParaRPr>
          </a:p>
          <a:p>
            <a:pPr marL="228600" indent="-457200">
              <a:buFont typeface="+mj-lt"/>
              <a:buAutoNum type="arabicPeriod"/>
            </a:pPr>
            <a:r>
              <a:rPr lang="el-GR" sz="1700" b="1" dirty="0" smtClean="0">
                <a:latin typeface="Arial" panose="020B0604020202020204" pitchFamily="34" charset="0"/>
                <a:cs typeface="Arial" panose="020B0604020202020204" pitchFamily="34" charset="0"/>
              </a:rPr>
              <a:t>Ακεραιότητα </a:t>
            </a:r>
          </a:p>
          <a:p>
            <a:pPr marL="228600" indent="-457200">
              <a:buFont typeface="+mj-lt"/>
              <a:buAutoNum type="arabicPeriod"/>
            </a:pPr>
            <a:r>
              <a:rPr lang="el-GR" sz="1700" b="1" dirty="0" smtClean="0">
                <a:latin typeface="Arial" panose="020B0604020202020204" pitchFamily="34" charset="0"/>
                <a:cs typeface="Arial" panose="020B0604020202020204" pitchFamily="34" charset="0"/>
              </a:rPr>
              <a:t>Καταδίκες </a:t>
            </a:r>
            <a:r>
              <a:rPr lang="el-GR" sz="1700" b="1" dirty="0">
                <a:latin typeface="Arial" panose="020B0604020202020204" pitchFamily="34" charset="0"/>
                <a:cs typeface="Arial" panose="020B0604020202020204" pitchFamily="34" charset="0"/>
              </a:rPr>
              <a:t>- Οι αξίες του ηγέτη δεν θα δεχθούν δωροδοκία</a:t>
            </a:r>
          </a:p>
          <a:p>
            <a:pPr marL="228600" indent="-457200">
              <a:buFont typeface="+mj-lt"/>
              <a:buAutoNum type="arabicPeriod"/>
            </a:pPr>
            <a:r>
              <a:rPr lang="el-GR" sz="1700" b="1" dirty="0" smtClean="0">
                <a:latin typeface="Arial" panose="020B0604020202020204" pitchFamily="34" charset="0"/>
                <a:cs typeface="Arial" panose="020B0604020202020204" pitchFamily="34" charset="0"/>
              </a:rPr>
              <a:t>Θετική </a:t>
            </a:r>
            <a:r>
              <a:rPr lang="el-GR" sz="1700" b="1" dirty="0">
                <a:latin typeface="Arial" panose="020B0604020202020204" pitchFamily="34" charset="0"/>
                <a:cs typeface="Arial" panose="020B0604020202020204" pitchFamily="34" charset="0"/>
              </a:rPr>
              <a:t>εστίαση - ο ηγέτης σκέφτεται μόνο θετικά πράγματα</a:t>
            </a:r>
          </a:p>
          <a:p>
            <a:pPr marL="228600" indent="-457200">
              <a:buFont typeface="+mj-lt"/>
              <a:buAutoNum type="arabicPeriod"/>
            </a:pPr>
            <a:r>
              <a:rPr lang="el-GR" sz="1700" b="1" dirty="0" smtClean="0">
                <a:latin typeface="Arial" panose="020B0604020202020204" pitchFamily="34" charset="0"/>
                <a:cs typeface="Arial" panose="020B0604020202020204" pitchFamily="34" charset="0"/>
              </a:rPr>
              <a:t>Καθαρός </a:t>
            </a:r>
            <a:r>
              <a:rPr lang="el-GR" sz="1700" b="1" dirty="0">
                <a:latin typeface="Arial" panose="020B0604020202020204" pitchFamily="34" charset="0"/>
                <a:cs typeface="Arial" panose="020B0604020202020204" pitchFamily="34" charset="0"/>
              </a:rPr>
              <a:t>- ο ηγέτης καθοδηγεί το μυαλό του να παραμείνει καθαρό </a:t>
            </a:r>
            <a:endParaRPr lang="el-GR" sz="1700" b="1" dirty="0" smtClean="0">
              <a:latin typeface="Arial" panose="020B0604020202020204" pitchFamily="34" charset="0"/>
              <a:cs typeface="Arial" panose="020B0604020202020204" pitchFamily="34" charset="0"/>
            </a:endParaRPr>
          </a:p>
          <a:p>
            <a:pPr marL="228600" indent="-457200">
              <a:buFont typeface="+mj-lt"/>
              <a:buAutoNum type="arabicPeriod"/>
            </a:pPr>
            <a:r>
              <a:rPr lang="el-GR" sz="1700" b="1" dirty="0" smtClean="0">
                <a:latin typeface="Arial" panose="020B0604020202020204" pitchFamily="34" charset="0"/>
                <a:cs typeface="Arial" panose="020B0604020202020204" pitchFamily="34" charset="0"/>
              </a:rPr>
              <a:t>Ασφαλής </a:t>
            </a:r>
            <a:r>
              <a:rPr lang="el-GR" sz="1700" b="1" dirty="0">
                <a:latin typeface="Arial" panose="020B0604020202020204" pitchFamily="34" charset="0"/>
                <a:cs typeface="Arial" panose="020B0604020202020204" pitchFamily="34" charset="0"/>
              </a:rPr>
              <a:t>- ο ηγέτης είναι </a:t>
            </a:r>
            <a:r>
              <a:rPr lang="el-GR" sz="1700" b="1" dirty="0" smtClean="0">
                <a:latin typeface="Arial" panose="020B0604020202020204" pitchFamily="34" charset="0"/>
                <a:cs typeface="Arial" panose="020B0604020202020204" pitchFamily="34" charset="0"/>
              </a:rPr>
              <a:t>σταθερός</a:t>
            </a:r>
          </a:p>
          <a:p>
            <a:pPr marL="228600" indent="-228600">
              <a:buFont typeface="+mj-lt"/>
              <a:buAutoNum type="arabicPeriod"/>
            </a:pPr>
            <a:endParaRPr lang="el-GR" sz="1700" b="1" dirty="0">
              <a:latin typeface="Arial" panose="020B0604020202020204" pitchFamily="34" charset="0"/>
              <a:cs typeface="Arial" panose="020B0604020202020204" pitchFamily="34" charset="0"/>
            </a:endParaRPr>
          </a:p>
          <a:p>
            <a:r>
              <a:rPr lang="el-GR" sz="1700" b="1" dirty="0">
                <a:latin typeface="Arial" panose="020B0604020202020204" pitchFamily="34" charset="0"/>
                <a:cs typeface="Arial" panose="020B0604020202020204" pitchFamily="34" charset="0"/>
              </a:rPr>
              <a:t>Οι καλύτεροι </a:t>
            </a:r>
            <a:r>
              <a:rPr lang="el-GR" sz="1700" b="1" dirty="0" smtClean="0">
                <a:latin typeface="Arial" panose="020B0604020202020204" pitchFamily="34" charset="0"/>
                <a:cs typeface="Arial" panose="020B0604020202020204" pitchFamily="34" charset="0"/>
              </a:rPr>
              <a:t>αρχηγοί μηχανοστασίων </a:t>
            </a:r>
            <a:r>
              <a:rPr lang="el-GR" sz="1700" b="1" dirty="0">
                <a:latin typeface="Arial" panose="020B0604020202020204" pitchFamily="34" charset="0"/>
                <a:cs typeface="Arial" panose="020B0604020202020204" pitchFamily="34" charset="0"/>
              </a:rPr>
              <a:t>επιθυμούν να εξυπηρετήσουν τα μέλη του μηχανοστασίου τους, όχι οι ίδιοι. Η ηγεσία των υπαλλήλων δεν αφορά τη θέση ή τις δεξιότητες. Πρόκειται για τη στάση. Η ηγεσία των υπαλλήλων δεν υποκινείται ποτέ από χειραγώγηση ή αυτοπροβολή. Η έκταση της επιρροής του ηγέτη εξαρτάται από τα βάθη της ανησυχίας του για άλλα μέλη. Είναι σημαντικό για τους ηγέτες της μηχανής να είναι πρόθυμοι να εξυπηρετήσουν</a:t>
            </a:r>
            <a:r>
              <a:rPr lang="el-GR" sz="1700" b="1" dirty="0" smtClean="0">
                <a:latin typeface="Arial" panose="020B0604020202020204" pitchFamily="34" charset="0"/>
                <a:cs typeface="Arial" panose="020B0604020202020204" pitchFamily="34" charset="0"/>
              </a:rPr>
              <a:t>.</a:t>
            </a:r>
          </a:p>
        </p:txBody>
      </p:sp>
    </p:spTree>
    <p:extLst>
      <p:ext uri="{BB962C8B-B14F-4D97-AF65-F5344CB8AC3E}">
        <p14:creationId xmlns="" xmlns:p14="http://schemas.microsoft.com/office/powerpoint/2010/main" val="3763605504"/>
      </p:ext>
    </p:extLst>
  </p:cSld>
  <p:clrMapOvr>
    <a:masterClrMapping/>
  </p:clrMapOvr>
  <p:transition>
    <p:push/>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000" b="1" u="sng" dirty="0">
                <a:solidFill>
                  <a:schemeClr val="bg1"/>
                </a:solidFill>
                <a:latin typeface="Arial" pitchFamily="34" charset="0"/>
                <a:cs typeface="Arial" pitchFamily="34" charset="0"/>
              </a:rPr>
              <a:t>ENGINE ROOM RESOURCE </a:t>
            </a:r>
            <a:r>
              <a:rPr lang="en-US" sz="2000" b="1" u="sng" dirty="0" smtClean="0">
                <a:solidFill>
                  <a:schemeClr val="bg1"/>
                </a:solidFill>
                <a:latin typeface="Arial" pitchFamily="34" charset="0"/>
                <a:cs typeface="Arial" pitchFamily="34" charset="0"/>
              </a:rPr>
              <a:t>MANAGEMENT</a:t>
            </a:r>
            <a:r>
              <a:rPr lang="el-GR" sz="2000" b="1" u="sng" dirty="0" smtClean="0">
                <a:solidFill>
                  <a:schemeClr val="bg1"/>
                </a:solidFill>
                <a:latin typeface="Arial" pitchFamily="34" charset="0"/>
                <a:cs typeface="Arial" pitchFamily="34" charset="0"/>
              </a:rPr>
              <a:t> - </a:t>
            </a:r>
            <a:r>
              <a:rPr lang="en-US" sz="2000" b="1" u="sng" dirty="0" smtClean="0">
                <a:solidFill>
                  <a:schemeClr val="bg1"/>
                </a:solidFill>
                <a:latin typeface="Arial" pitchFamily="34" charset="0"/>
                <a:cs typeface="Arial" pitchFamily="34" charset="0"/>
              </a:rPr>
              <a:t>ERM </a:t>
            </a:r>
            <a:endParaRPr lang="en-US" sz="2000" b="1" u="sng" dirty="0">
              <a:solidFill>
                <a:schemeClr val="bg1"/>
              </a:solidFill>
              <a:latin typeface="Arial" pitchFamily="34" charset="0"/>
              <a:cs typeface="Arial" pitchFamily="34" charset="0"/>
            </a:endParaRPr>
          </a:p>
        </p:txBody>
      </p:sp>
      <p:sp>
        <p:nvSpPr>
          <p:cNvPr id="3" name="Rectangle 2"/>
          <p:cNvSpPr/>
          <p:nvPr/>
        </p:nvSpPr>
        <p:spPr>
          <a:xfrm>
            <a:off x="335343" y="1124744"/>
            <a:ext cx="8496944" cy="5478423"/>
          </a:xfrm>
          <a:prstGeom prst="rect">
            <a:avLst/>
          </a:prstGeom>
          <a:solidFill>
            <a:schemeClr val="accent3">
              <a:lumMod val="60000"/>
              <a:lumOff val="40000"/>
            </a:schemeClr>
          </a:solidFill>
        </p:spPr>
        <p:txBody>
          <a:bodyPr wrap="square">
            <a:spAutoFit/>
          </a:bodyPr>
          <a:lstStyle/>
          <a:p>
            <a:pPr algn="ctr"/>
            <a:r>
              <a:rPr lang="el-GR" sz="2400" b="1" u="sng" dirty="0" smtClean="0">
                <a:latin typeface="Arial" panose="020B0604020202020204" pitchFamily="34" charset="0"/>
                <a:cs typeface="Arial" panose="020B0604020202020204" pitchFamily="34" charset="0"/>
              </a:rPr>
              <a:t>Διαφορετικότητα κουλτούρας </a:t>
            </a:r>
            <a:r>
              <a:rPr lang="el-GR" sz="2400" b="1" dirty="0" smtClean="0">
                <a:latin typeface="Arial" panose="020B0604020202020204" pitchFamily="34" charset="0"/>
                <a:cs typeface="Arial" panose="020B0604020202020204" pitchFamily="34" charset="0"/>
              </a:rPr>
              <a:t>(Πολιτιστική πολυμορφία)</a:t>
            </a:r>
            <a:endParaRPr lang="el-GR" sz="2400" b="1" dirty="0">
              <a:latin typeface="Arial" panose="020B0604020202020204" pitchFamily="34" charset="0"/>
              <a:cs typeface="Arial" panose="020B0604020202020204" pitchFamily="34" charset="0"/>
            </a:endParaRPr>
          </a:p>
          <a:p>
            <a:endParaRPr lang="el-GR" b="1" dirty="0">
              <a:solidFill>
                <a:srgbClr val="FF0000"/>
              </a:solidFill>
              <a:latin typeface="Arial" panose="020B0604020202020204" pitchFamily="34" charset="0"/>
              <a:cs typeface="Arial" panose="020B0604020202020204" pitchFamily="34" charset="0"/>
            </a:endParaRPr>
          </a:p>
          <a:p>
            <a:r>
              <a:rPr lang="el-GR" sz="2800" b="1" dirty="0">
                <a:latin typeface="Arial" panose="020B0604020202020204" pitchFamily="34" charset="0"/>
                <a:cs typeface="Arial" panose="020B0604020202020204" pitchFamily="34" charset="0"/>
              </a:rPr>
              <a:t>Ο αποτελεσματικός </a:t>
            </a:r>
            <a:r>
              <a:rPr lang="en-US" sz="2800" b="1" dirty="0">
                <a:latin typeface="Arial" panose="020B0604020202020204" pitchFamily="34" charset="0"/>
                <a:cs typeface="Arial" panose="020B0604020202020204" pitchFamily="34" charset="0"/>
              </a:rPr>
              <a:t>ERM</a:t>
            </a:r>
            <a:r>
              <a:rPr lang="el-GR" sz="2800" b="1" dirty="0" smtClean="0">
                <a:latin typeface="Arial" panose="020B0604020202020204" pitchFamily="34" charset="0"/>
                <a:cs typeface="Arial" panose="020B0604020202020204" pitchFamily="34" charset="0"/>
              </a:rPr>
              <a:t> </a:t>
            </a:r>
            <a:r>
              <a:rPr lang="el-GR" sz="2800" b="1" dirty="0">
                <a:latin typeface="Arial" panose="020B0604020202020204" pitchFamily="34" charset="0"/>
                <a:cs typeface="Arial" panose="020B0604020202020204" pitchFamily="34" charset="0"/>
              </a:rPr>
              <a:t>απαιτεί την κατανόηση και τον σεβασμό των διαφορετικών πολιτισμών των μελών του μηχανοστασίου. Είναι σημαντικό να αναγνωρίσουμε ότι ο </a:t>
            </a:r>
            <a:r>
              <a:rPr lang="en-US" sz="2800" b="1" dirty="0">
                <a:latin typeface="Arial" panose="020B0604020202020204" pitchFamily="34" charset="0"/>
                <a:cs typeface="Arial" panose="020B0604020202020204" pitchFamily="34" charset="0"/>
              </a:rPr>
              <a:t>ERM</a:t>
            </a:r>
            <a:r>
              <a:rPr lang="el-GR" sz="2800" b="1" dirty="0" smtClean="0">
                <a:latin typeface="Arial" panose="020B0604020202020204" pitchFamily="34" charset="0"/>
                <a:cs typeface="Arial" panose="020B0604020202020204" pitchFamily="34" charset="0"/>
              </a:rPr>
              <a:t> </a:t>
            </a:r>
            <a:r>
              <a:rPr lang="el-GR" sz="2800" b="1" dirty="0">
                <a:latin typeface="Arial" panose="020B0604020202020204" pitchFamily="34" charset="0"/>
                <a:cs typeface="Arial" panose="020B0604020202020204" pitchFamily="34" charset="0"/>
              </a:rPr>
              <a:t>είναι ο κοινός στόχος κάθε μέλους του μηχανοστασίου. Η ανοιχτή επικοινωνία θα μπορούσε να μειώσει τις συγκρούσεις εντός της οργάνωσης </a:t>
            </a:r>
            <a:r>
              <a:rPr lang="el-GR" sz="2800" b="1" dirty="0" smtClean="0">
                <a:latin typeface="Arial" panose="020B0604020202020204" pitchFamily="34" charset="0"/>
                <a:cs typeface="Arial" panose="020B0604020202020204" pitchFamily="34" charset="0"/>
              </a:rPr>
              <a:t>του μηχανοστασίου. </a:t>
            </a:r>
            <a:r>
              <a:rPr lang="el-GR" sz="2800" b="1" dirty="0">
                <a:latin typeface="Arial" panose="020B0604020202020204" pitchFamily="34" charset="0"/>
                <a:cs typeface="Arial" panose="020B0604020202020204" pitchFamily="34" charset="0"/>
              </a:rPr>
              <a:t>Πρέπει πάντα να θυμόμαστε ότι κάποιος ατομικισμός μπορεί να υπάρχει κατά τη διάρκεια της </a:t>
            </a:r>
            <a:r>
              <a:rPr lang="el-GR" sz="2800" b="1" dirty="0" smtClean="0">
                <a:latin typeface="Arial" panose="020B0604020202020204" pitchFamily="34" charset="0"/>
                <a:cs typeface="Arial" panose="020B0604020202020204" pitchFamily="34" charset="0"/>
              </a:rPr>
              <a:t>σχέσης </a:t>
            </a:r>
            <a:r>
              <a:rPr lang="el-GR" sz="2800" b="1" dirty="0">
                <a:latin typeface="Arial" panose="020B0604020202020204" pitchFamily="34" charset="0"/>
                <a:cs typeface="Arial" panose="020B0604020202020204" pitchFamily="34" charset="0"/>
              </a:rPr>
              <a:t>και της λειτουργίας μας στο μηχανοστάσιο</a:t>
            </a:r>
            <a:r>
              <a:rPr lang="el-GR" sz="2800" b="1" dirty="0" smtClean="0">
                <a:latin typeface="Arial" panose="020B0604020202020204" pitchFamily="34" charset="0"/>
                <a:cs typeface="Arial" panose="020B0604020202020204" pitchFamily="34" charset="0"/>
              </a:rPr>
              <a:t>.</a:t>
            </a:r>
          </a:p>
        </p:txBody>
      </p:sp>
    </p:spTree>
    <p:extLst>
      <p:ext uri="{BB962C8B-B14F-4D97-AF65-F5344CB8AC3E}">
        <p14:creationId xmlns="" xmlns:p14="http://schemas.microsoft.com/office/powerpoint/2010/main" val="953200276"/>
      </p:ext>
    </p:extLst>
  </p:cSld>
  <p:clrMapOvr>
    <a:masterClrMapping/>
  </p:clrMapOvr>
  <p:transition>
    <p:push/>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ΕΝΔΕΚΑΤΟ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ransition>
    <p:push/>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3939540"/>
          </a:xfrm>
          <a:prstGeom prst="rect">
            <a:avLst/>
          </a:prstGeom>
          <a:solidFill>
            <a:srgbClr val="00B0F0"/>
          </a:solidFill>
        </p:spPr>
        <p:txBody>
          <a:bodyPr wrap="square" rtlCol="0">
            <a:spAutoFit/>
          </a:bodyPr>
          <a:lstStyle/>
          <a:p>
            <a:pPr algn="ctr"/>
            <a:r>
              <a:rPr lang="en-US" sz="25000" b="1" dirty="0" smtClean="0">
                <a:solidFill>
                  <a:srgbClr val="FF0000"/>
                </a:solidFill>
                <a:latin typeface="Arial Black" pitchFamily="34" charset="0"/>
              </a:rPr>
              <a:t>11</a:t>
            </a:r>
            <a:endParaRPr lang="en-US" sz="25000" b="1" dirty="0">
              <a:solidFill>
                <a:srgbClr val="FF0000"/>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67"/>
            <a:ext cx="7772400" cy="2857520"/>
          </a:xfrm>
          <a:solidFill>
            <a:srgbClr val="002060"/>
          </a:solidFill>
        </p:spPr>
        <p:txBody>
          <a:bodyPr>
            <a:normAutofit/>
          </a:bodyPr>
          <a:lstStyle/>
          <a:p>
            <a:r>
              <a:rPr lang="el-GR" b="1" u="sng" dirty="0" smtClean="0">
                <a:solidFill>
                  <a:schemeClr val="bg1"/>
                </a:solidFill>
                <a:latin typeface="Arial" pitchFamily="34" charset="0"/>
                <a:cs typeface="Arial" pitchFamily="34" charset="0"/>
              </a:rPr>
              <a:t>Εκκίνηση – Λειτουργία  Έλεγχοι καλής λειτουργίας</a:t>
            </a:r>
            <a:endParaRPr lang="en-US"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42910" y="3429000"/>
            <a:ext cx="7858180" cy="3071834"/>
          </a:xfrm>
          <a:solidFill>
            <a:srgbClr val="FF0000"/>
          </a:solidFill>
        </p:spPr>
        <p:txBody>
          <a:bodyPr anchor="t" anchorCtr="0">
            <a:normAutofit fontScale="70000" lnSpcReduction="20000"/>
          </a:bodyPr>
          <a:lstStyle/>
          <a:p>
            <a:endParaRPr lang="el-GR" dirty="0" smtClean="0">
              <a:solidFill>
                <a:schemeClr val="bg1"/>
              </a:solidFill>
            </a:endParaRPr>
          </a:p>
          <a:p>
            <a:pPr>
              <a:lnSpc>
                <a:spcPct val="120000"/>
              </a:lnSpc>
              <a:spcBef>
                <a:spcPts val="0"/>
              </a:spcBef>
            </a:pPr>
            <a:r>
              <a:rPr lang="en-US" sz="7700" b="1" u="sng" dirty="0" smtClean="0">
                <a:solidFill>
                  <a:schemeClr val="bg1"/>
                </a:solidFill>
                <a:latin typeface="Arial" pitchFamily="34" charset="0"/>
                <a:cs typeface="Arial" pitchFamily="34" charset="0"/>
              </a:rPr>
              <a:t>Starting - Operating -</a:t>
            </a:r>
          </a:p>
          <a:p>
            <a:pPr>
              <a:lnSpc>
                <a:spcPct val="120000"/>
              </a:lnSpc>
              <a:spcBef>
                <a:spcPts val="0"/>
              </a:spcBef>
            </a:pPr>
            <a:r>
              <a:rPr lang="en-US" sz="7700" b="1" u="sng" dirty="0" smtClean="0">
                <a:solidFill>
                  <a:schemeClr val="bg1"/>
                </a:solidFill>
                <a:latin typeface="Arial" pitchFamily="34" charset="0"/>
                <a:cs typeface="Arial" pitchFamily="34" charset="0"/>
              </a:rPr>
              <a:t>Good working inspection</a:t>
            </a:r>
            <a:endParaRPr lang="el-GR" sz="7700" b="1" u="sng" dirty="0">
              <a:solidFill>
                <a:schemeClr val="bg1"/>
              </a:solidFill>
              <a:latin typeface="Arial" pitchFamily="34" charset="0"/>
              <a:cs typeface="Arial" pitchFamily="34" charset="0"/>
            </a:endParaRPr>
          </a:p>
        </p:txBody>
      </p:sp>
    </p:spTree>
  </p:cSld>
  <p:clrMapOvr>
    <a:masterClrMapping/>
  </p:clrMapOvr>
  <p:transition>
    <p:push/>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ΓΕΝΙΚΑ</a:t>
            </a:r>
            <a:endParaRPr lang="en-US" sz="2400"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marL="180000" indent="-180000">
              <a:buClr>
                <a:srgbClr val="FF0000"/>
              </a:buClr>
              <a:buFont typeface="Wingdings" pitchFamily="2" charset="2"/>
              <a:buChar char="q"/>
            </a:pPr>
            <a:r>
              <a:rPr lang="el-GR" sz="2300" b="1" dirty="0" smtClean="0">
                <a:cs typeface="Arial" pitchFamily="34" charset="0"/>
              </a:rPr>
              <a:t>Οι διαδικασίες και οι έλεγχοι που ακολουθούνται κατά τη διάρκεια της εκκινήσεως, της ανάστροφης, της λειτουργίας και της κρατήσεώς της μηχανής του πλοίου. </a:t>
            </a:r>
          </a:p>
          <a:p>
            <a:pPr marL="180000" indent="-180000">
              <a:buClr>
                <a:srgbClr val="FF0000"/>
              </a:buClr>
              <a:buFont typeface="Wingdings" pitchFamily="2" charset="2"/>
              <a:buChar char="q"/>
            </a:pPr>
            <a:r>
              <a:rPr lang="el-GR" sz="2300" b="1" dirty="0" smtClean="0">
                <a:cs typeface="Arial" pitchFamily="34" charset="0"/>
              </a:rPr>
              <a:t>Οι εμβολοφόρες παλινδρομικές μηχανές του πλοίου, ανεξαρτήτως τύπου και μεγέθους, </a:t>
            </a:r>
            <a:r>
              <a:rPr lang="el-GR" sz="2300" b="1" dirty="0" smtClean="0">
                <a:solidFill>
                  <a:srgbClr val="FF0000"/>
                </a:solidFill>
                <a:cs typeface="Arial" pitchFamily="34" charset="0"/>
              </a:rPr>
              <a:t>δεν μπορούν να εκκινήσουν αμέσως</a:t>
            </a:r>
            <a:r>
              <a:rPr lang="el-GR" sz="2300" b="1" dirty="0" smtClean="0">
                <a:cs typeface="Arial" pitchFamily="34" charset="0"/>
              </a:rPr>
              <a:t> και να αρχίσουν να παράγουν ισχύ προώσεως, χωρίς να προηγηθεί μια περίοδος προθερμάνσεως και προετοιμασίας, η οποία περιλαμβάνει συγκεκριμένες διαδικασίες και ελέγχους. </a:t>
            </a:r>
          </a:p>
          <a:p>
            <a:pPr marL="180000" indent="-180000">
              <a:buClr>
                <a:srgbClr val="FF0000"/>
              </a:buClr>
              <a:buFont typeface="Wingdings" pitchFamily="2" charset="2"/>
              <a:buChar char="q"/>
            </a:pPr>
            <a:r>
              <a:rPr lang="el-GR" sz="2300" b="1" dirty="0" smtClean="0">
                <a:cs typeface="Arial" pitchFamily="34" charset="0"/>
              </a:rPr>
              <a:t>Ο χρόνος προετοιμασίας της μηχανής για την εκκίνηση ποικίλλει ανάλογα με το μέγεθος και τον τύπο της, το καύσιμο που χρησιμοποιείται, ενώ εξαρτάται και από το χρονικό διάστημα και το είδος της ακινησίας που έχει προηγηθεί. </a:t>
            </a: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736970202"/>
      </p:ext>
    </p:extLst>
  </p:cSld>
  <p:clrMapOvr>
    <a:masterClrMapping/>
  </p:clrMapOvr>
  <p:transition>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sp>
        <p:nvSpPr>
          <p:cNvPr id="6" name="TextBox 5"/>
          <p:cNvSpPr txBox="1"/>
          <p:nvPr/>
        </p:nvSpPr>
        <p:spPr>
          <a:xfrm>
            <a:off x="323528" y="3573016"/>
            <a:ext cx="2735044" cy="584775"/>
          </a:xfrm>
          <a:prstGeom prst="rect">
            <a:avLst/>
          </a:prstGeom>
          <a:noFill/>
        </p:spPr>
        <p:txBody>
          <a:bodyPr wrap="none" rtlCol="0">
            <a:spAutoFit/>
          </a:bodyPr>
          <a:lstStyle/>
          <a:p>
            <a:r>
              <a:rPr lang="en-US" sz="1600" b="1" dirty="0" smtClean="0"/>
              <a:t>FOR HYUNDAI MAN B&amp;W </a:t>
            </a:r>
          </a:p>
          <a:p>
            <a:r>
              <a:rPr lang="en-US" sz="1600" b="1" dirty="0" smtClean="0"/>
              <a:t>MANUAL </a:t>
            </a:r>
            <a:r>
              <a:rPr lang="en-US" sz="1600" b="1" u="sng" dirty="0" smtClean="0">
                <a:solidFill>
                  <a:srgbClr val="FF0000"/>
                </a:solidFill>
              </a:rPr>
              <a:t>MAINTENANCE</a:t>
            </a:r>
            <a:r>
              <a:rPr lang="en-US" sz="1600" b="1" dirty="0" smtClean="0"/>
              <a:t> </a:t>
            </a:r>
            <a:endParaRPr lang="en-US" sz="1600" b="1" dirty="0"/>
          </a:p>
        </p:txBody>
      </p:sp>
      <p:pic>
        <p:nvPicPr>
          <p:cNvPr id="3" name="Picture 2"/>
          <p:cNvPicPr>
            <a:picLocks noChangeAspect="1"/>
          </p:cNvPicPr>
          <p:nvPr/>
        </p:nvPicPr>
        <p:blipFill>
          <a:blip r:embed="rId3" cstate="print"/>
          <a:stretch>
            <a:fillRect/>
          </a:stretch>
        </p:blipFill>
        <p:spPr>
          <a:xfrm>
            <a:off x="4769872" y="1052737"/>
            <a:ext cx="4050600" cy="5616624"/>
          </a:xfrm>
          <a:prstGeom prst="rect">
            <a:avLst/>
          </a:prstGeom>
        </p:spPr>
      </p:pic>
    </p:spTree>
    <p:extLst>
      <p:ext uri="{BB962C8B-B14F-4D97-AF65-F5344CB8AC3E}">
        <p14:creationId xmlns="" xmlns:p14="http://schemas.microsoft.com/office/powerpoint/2010/main" val="37969271"/>
      </p:ext>
    </p:extLst>
  </p:cSld>
  <p:clrMapOvr>
    <a:masterClrMapping/>
  </p:clrMapOvr>
  <p:transition>
    <p:push/>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ΓΕΝΙΚΑ</a:t>
            </a:r>
            <a:endParaRPr lang="en-US" sz="2400"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marL="144000" indent="-144000">
              <a:buClr>
                <a:srgbClr val="FF0000"/>
              </a:buClr>
              <a:buFont typeface="Wingdings" pitchFamily="2" charset="2"/>
              <a:buChar char="q"/>
            </a:pPr>
            <a:r>
              <a:rPr lang="el-GR" sz="2200" b="1" dirty="0" smtClean="0">
                <a:cs typeface="Arial" pitchFamily="34" charset="0"/>
              </a:rPr>
              <a:t>Έτσι διακρίνομε τις περιπτώσεις εκκινήσεως μετά από μικρό χρονικό διάστημα ακινησίας</a:t>
            </a:r>
            <a:r>
              <a:rPr lang="en-US" sz="2200" b="1" dirty="0" smtClean="0">
                <a:cs typeface="Arial" pitchFamily="34" charset="0"/>
              </a:rPr>
              <a:t>:</a:t>
            </a:r>
          </a:p>
          <a:p>
            <a:pPr marL="252000" indent="-252000">
              <a:buClr>
                <a:srgbClr val="FF0000"/>
              </a:buClr>
              <a:buFont typeface="Wingdings" pitchFamily="2" charset="2"/>
              <a:buChar char="Ø"/>
            </a:pPr>
            <a:r>
              <a:rPr lang="el-GR" sz="2200" b="1" dirty="0" smtClean="0">
                <a:cs typeface="Arial" pitchFamily="34" charset="0"/>
              </a:rPr>
              <a:t> Εκκινήσεως για πρώτη φορά μετά την εγκατάσταση της μηχανής στο πλοίο,</a:t>
            </a:r>
            <a:endParaRPr lang="en-US" sz="2200" b="1" dirty="0" smtClean="0">
              <a:cs typeface="Arial" pitchFamily="34" charset="0"/>
            </a:endParaRPr>
          </a:p>
          <a:p>
            <a:pPr marL="252000" indent="-252000">
              <a:buClr>
                <a:srgbClr val="FF0000"/>
              </a:buClr>
              <a:buFont typeface="Wingdings" pitchFamily="2" charset="2"/>
              <a:buChar char="Ø"/>
            </a:pPr>
            <a:r>
              <a:rPr lang="el-GR" sz="2200" b="1" dirty="0" smtClean="0">
                <a:cs typeface="Arial" pitchFamily="34" charset="0"/>
              </a:rPr>
              <a:t> Εκκινήσεως μετά από μακρό χρονικό διάστημα ακινησίας </a:t>
            </a:r>
            <a:endParaRPr lang="en-US" sz="2200" b="1" dirty="0" smtClean="0">
              <a:cs typeface="Arial" pitchFamily="34" charset="0"/>
            </a:endParaRPr>
          </a:p>
          <a:p>
            <a:pPr marL="252000" indent="-252000">
              <a:buClr>
                <a:srgbClr val="FF0000"/>
              </a:buClr>
              <a:buFont typeface="Wingdings" pitchFamily="2" charset="2"/>
              <a:buChar char="Ø"/>
            </a:pPr>
            <a:r>
              <a:rPr lang="el-GR" sz="2200" b="1" dirty="0" smtClean="0">
                <a:cs typeface="Arial" pitchFamily="34" charset="0"/>
              </a:rPr>
              <a:t>Και τέλος </a:t>
            </a:r>
            <a:r>
              <a:rPr lang="el-GR" sz="2200" b="1" dirty="0">
                <a:cs typeface="Arial" pitchFamily="34" charset="0"/>
              </a:rPr>
              <a:t>εκκινήσεως μετά </a:t>
            </a:r>
            <a:r>
              <a:rPr lang="el-GR" sz="2200" b="1" dirty="0" smtClean="0">
                <a:cs typeface="Arial" pitchFamily="34" charset="0"/>
              </a:rPr>
              <a:t>από γενική επισκευή της μηχανής. </a:t>
            </a:r>
            <a:endParaRPr lang="en-US" sz="2200" b="1" dirty="0" smtClean="0">
              <a:cs typeface="Arial" pitchFamily="34" charset="0"/>
            </a:endParaRPr>
          </a:p>
          <a:p>
            <a:pPr marL="252000" indent="-252000">
              <a:buClr>
                <a:srgbClr val="FF0000"/>
              </a:buClr>
            </a:pPr>
            <a:r>
              <a:rPr lang="en-US" sz="2200" b="1" dirty="0" smtClean="0">
                <a:cs typeface="Arial" pitchFamily="34" charset="0"/>
              </a:rPr>
              <a:t>   </a:t>
            </a:r>
            <a:r>
              <a:rPr lang="el-GR" sz="2200" b="1" dirty="0" smtClean="0">
                <a:cs typeface="Arial" pitchFamily="34" charset="0"/>
              </a:rPr>
              <a:t>Οι διαφορετικές διαδικασίες που ακολουθούνται σε κάθε μια από τις παραπάνω περιπτώσεις θα αναλυθούν στη συνέχεια του κεφαλαίου.</a:t>
            </a:r>
          </a:p>
          <a:p>
            <a:pPr marL="180000" indent="-180000">
              <a:buClr>
                <a:srgbClr val="FF0000"/>
              </a:buClr>
              <a:buFont typeface="Wingdings" pitchFamily="2" charset="2"/>
              <a:buChar char="q"/>
            </a:pPr>
            <a:r>
              <a:rPr lang="el-GR" sz="2200" b="1" dirty="0" smtClean="0">
                <a:cs typeface="Arial" pitchFamily="34" charset="0"/>
              </a:rPr>
              <a:t>Σημαντικότατοι παράγοντες για την αποφυγή σφαλμάτων και την πρόληψη πιθανών βλαβών είναι η σωστή εκπαίδευση των μηχανικών, η εμπειρία και η πιστή τήρηση των οδηγιών του κατασκευαστή.</a:t>
            </a:r>
            <a:endParaRPr lang="en-US" sz="2200" b="1" dirty="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3502977978"/>
      </p:ext>
    </p:extLst>
  </p:cSld>
  <p:clrMapOvr>
    <a:masterClrMapping/>
  </p:clrMapOvr>
  <p:transition>
    <p:push/>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rgbClr val="FFFF00"/>
                </a:solidFill>
                <a:latin typeface="Arial" pitchFamily="34" charset="0"/>
                <a:cs typeface="Arial" pitchFamily="34" charset="0"/>
              </a:rPr>
              <a:t>ΔΙΑΔΙΚΑΣΙΑ ΕΚΚΙΝΗΣΕΩΣ</a:t>
            </a:r>
            <a:endParaRPr lang="en-US" sz="2400" u="sng" dirty="0">
              <a:solidFill>
                <a:srgbClr val="FFFF00"/>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3000" b="1" dirty="0" smtClean="0">
                <a:cs typeface="Arial" pitchFamily="34" charset="0"/>
              </a:rPr>
              <a:t>Για να εκκινήσει μια εμβολοφόρος ΜΕΚ πρέπει να περιστραφεί με εξωτερικό μέσο ο στροφαλοφόρος άξονας της και στη συνέχεια αυτός να κινήσει το διωστήρα, το έμβολο κ.λπ.. </a:t>
            </a:r>
            <a:endParaRPr lang="en-US" sz="3000" b="1" dirty="0" smtClean="0">
              <a:cs typeface="Arial" pitchFamily="34" charset="0"/>
            </a:endParaRPr>
          </a:p>
          <a:p>
            <a:r>
              <a:rPr lang="el-GR" sz="3000" b="1" dirty="0" smtClean="0">
                <a:cs typeface="Arial" pitchFamily="34" charset="0"/>
              </a:rPr>
              <a:t>Το εξωτερικό μέσο που θα περιστρέψει το στροφαλοφόρο πρέπει να έχει την κατάλληλη ισχύ, ώστε να μπορέσει να υπερνικήσει την αδράνεια των κινούμενων μαζών, τις τριβές καθώς και την πίεση συμπιέσεως του αέρα εισαγωγής.</a:t>
            </a: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3034342611"/>
      </p:ext>
    </p:extLst>
  </p:cSld>
  <p:clrMapOvr>
    <a:masterClrMapping/>
  </p:clrMapOvr>
  <p:transition>
    <p:push/>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ΔΙΑΔΙΚΑΣΙΑ ΕΚΚΙΝΗΣΕΩΣ</a:t>
            </a:r>
            <a:endParaRPr lang="en-US"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400" b="1" dirty="0" smtClean="0">
                <a:cs typeface="Arial" pitchFamily="34" charset="0"/>
              </a:rPr>
              <a:t>Στις </a:t>
            </a:r>
            <a:r>
              <a:rPr lang="el-GR" sz="2400" b="1" dirty="0" smtClean="0">
                <a:solidFill>
                  <a:srgbClr val="FF0000"/>
                </a:solidFill>
                <a:cs typeface="Arial" pitchFamily="34" charset="0"/>
              </a:rPr>
              <a:t>μέσης και μεγάλης ισχύος πετρελαιομηχανές</a:t>
            </a:r>
            <a:r>
              <a:rPr lang="el-GR" sz="2400" b="1" dirty="0" smtClean="0">
                <a:cs typeface="Arial" pitchFamily="34" charset="0"/>
              </a:rPr>
              <a:t> η εκκίνηση πραγματοποιείται με την εισαγωγή αέρα υψηλής πιέσεως στους κυλίνδρους της μηχανής από το δίκτυο αέρα εκκινήσεως. Η πίεση του αέρα εκκινήσεως στα αεροφυλάκια του δικτύου κυμαίνεται μεταξύ 25 και 30 (όταν αυτά είναι πλήρη). </a:t>
            </a:r>
            <a:endParaRPr lang="en-US" sz="2400" b="1" dirty="0" smtClean="0">
              <a:cs typeface="Arial" pitchFamily="34" charset="0"/>
            </a:endParaRPr>
          </a:p>
          <a:p>
            <a:r>
              <a:rPr lang="el-GR" sz="2400" b="1" dirty="0" smtClean="0">
                <a:cs typeface="Arial" pitchFamily="34" charset="0"/>
              </a:rPr>
              <a:t>Κατάλληλη διάταξη παρέχει αέρα υψηλής πιέσεως στον κύλινδρο</a:t>
            </a:r>
            <a:r>
              <a:rPr lang="en-US" sz="2400" b="1" dirty="0" smtClean="0">
                <a:cs typeface="Arial" pitchFamily="34" charset="0"/>
              </a:rPr>
              <a:t>:</a:t>
            </a:r>
          </a:p>
          <a:p>
            <a:pPr>
              <a:buClr>
                <a:srgbClr val="FF0000"/>
              </a:buClr>
              <a:buFont typeface="Wingdings" pitchFamily="2" charset="2"/>
              <a:buChar char="q"/>
            </a:pPr>
            <a:r>
              <a:rPr lang="el-GR" sz="2400" b="1" dirty="0" smtClean="0">
                <a:cs typeface="Arial" pitchFamily="34" charset="0"/>
              </a:rPr>
              <a:t>Που βρίσκεται </a:t>
            </a:r>
            <a:r>
              <a:rPr lang="el-GR" sz="2400" b="1" dirty="0" smtClean="0">
                <a:solidFill>
                  <a:srgbClr val="FF0000"/>
                </a:solidFill>
                <a:cs typeface="Arial" pitchFamily="34" charset="0"/>
              </a:rPr>
              <a:t>αμέσως </a:t>
            </a:r>
            <a:r>
              <a:rPr lang="el-GR" sz="2400" b="1" u="sng" dirty="0" smtClean="0">
                <a:solidFill>
                  <a:srgbClr val="FF0000"/>
                </a:solidFill>
                <a:cs typeface="Arial" pitchFamily="34" charset="0"/>
              </a:rPr>
              <a:t>μετά</a:t>
            </a:r>
            <a:r>
              <a:rPr lang="el-GR" sz="2400" b="1" dirty="0" smtClean="0">
                <a:solidFill>
                  <a:srgbClr val="FF0000"/>
                </a:solidFill>
                <a:cs typeface="Arial" pitchFamily="34" charset="0"/>
              </a:rPr>
              <a:t> το ΑΝΣ </a:t>
            </a:r>
            <a:r>
              <a:rPr lang="el-GR" sz="2400" b="1" dirty="0" smtClean="0">
                <a:cs typeface="Arial" pitchFamily="34" charset="0"/>
              </a:rPr>
              <a:t>για την κίνηση</a:t>
            </a:r>
            <a:r>
              <a:rPr lang="el-GR" sz="2400" b="1" i="1" dirty="0" smtClean="0">
                <a:cs typeface="Arial" pitchFamily="34" charset="0"/>
              </a:rPr>
              <a:t> </a:t>
            </a:r>
            <a:r>
              <a:rPr lang="el-GR" sz="2400" b="1" i="1" u="sng" dirty="0" smtClean="0">
                <a:solidFill>
                  <a:srgbClr val="FF0000"/>
                </a:solidFill>
                <a:cs typeface="Arial" pitchFamily="34" charset="0"/>
              </a:rPr>
              <a:t>πρόσω</a:t>
            </a:r>
            <a:r>
              <a:rPr lang="el-GR" sz="2400" b="1" i="1" dirty="0" smtClean="0">
                <a:cs typeface="Arial" pitchFamily="34" charset="0"/>
              </a:rPr>
              <a:t>,</a:t>
            </a:r>
            <a:r>
              <a:rPr lang="el-GR" sz="2400" b="1" dirty="0" smtClean="0">
                <a:cs typeface="Arial" pitchFamily="34" charset="0"/>
              </a:rPr>
              <a:t> </a:t>
            </a:r>
            <a:endParaRPr lang="en-US" sz="2400" b="1" dirty="0" smtClean="0">
              <a:cs typeface="Arial" pitchFamily="34" charset="0"/>
            </a:endParaRPr>
          </a:p>
          <a:p>
            <a:pPr>
              <a:buClr>
                <a:srgbClr val="FF0000"/>
              </a:buClr>
              <a:buFont typeface="Wingdings" pitchFamily="2" charset="2"/>
              <a:buChar char="q"/>
            </a:pPr>
            <a:r>
              <a:rPr lang="el-GR" sz="2400" b="1" dirty="0" smtClean="0">
                <a:cs typeface="Arial" pitchFamily="34" charset="0"/>
              </a:rPr>
              <a:t>Ενώ στην περίπτωση που πρέπει να γίνει η κίνηση </a:t>
            </a:r>
            <a:r>
              <a:rPr lang="el-GR" sz="2400" b="1" i="1" u="sng" dirty="0" smtClean="0">
                <a:solidFill>
                  <a:srgbClr val="FF0000"/>
                </a:solidFill>
                <a:cs typeface="Arial" pitchFamily="34" charset="0"/>
              </a:rPr>
              <a:t>ανάποδα</a:t>
            </a:r>
            <a:r>
              <a:rPr lang="el-GR" sz="2400" b="1" dirty="0" smtClean="0">
                <a:cs typeface="Arial" pitchFamily="34" charset="0"/>
              </a:rPr>
              <a:t>, παρέχει αέρα στον κύλινδρο </a:t>
            </a:r>
            <a:r>
              <a:rPr lang="el-GR" sz="2400" b="1" dirty="0" smtClean="0">
                <a:solidFill>
                  <a:srgbClr val="FF0000"/>
                </a:solidFill>
                <a:cs typeface="Arial" pitchFamily="34" charset="0"/>
              </a:rPr>
              <a:t>που βρίσκεται λίγο </a:t>
            </a:r>
            <a:r>
              <a:rPr lang="el-GR" sz="2400" b="1" u="sng" dirty="0" smtClean="0">
                <a:solidFill>
                  <a:srgbClr val="FF0000"/>
                </a:solidFill>
                <a:cs typeface="Arial" pitchFamily="34" charset="0"/>
              </a:rPr>
              <a:t>πριν</a:t>
            </a:r>
            <a:r>
              <a:rPr lang="el-GR" sz="2400" b="1" dirty="0" smtClean="0">
                <a:solidFill>
                  <a:srgbClr val="FF0000"/>
                </a:solidFill>
                <a:cs typeface="Arial" pitchFamily="34" charset="0"/>
              </a:rPr>
              <a:t> το ΑΝΣ</a:t>
            </a:r>
            <a:r>
              <a:rPr lang="el-GR" sz="2400" b="1" dirty="0" smtClean="0">
                <a:cs typeface="Arial" pitchFamily="34" charset="0"/>
              </a:rPr>
              <a:t>.</a:t>
            </a:r>
            <a:endParaRPr lang="en-US" sz="2400" b="1" dirty="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857721221"/>
      </p:ext>
    </p:extLst>
  </p:cSld>
  <p:clrMapOvr>
    <a:masterClrMapping/>
  </p:clrMapOvr>
  <p:transition>
    <p:push/>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ΔΙΑΔΙΚΑΣΙΑ ΕΚΚΙΝΗΣΕΩΣ</a:t>
            </a:r>
            <a:endParaRPr lang="en-US"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032406" cy="5572164"/>
          </a:xfrm>
        </p:spPr>
        <p:txBody>
          <a:bodyPr>
            <a:noAutofit/>
          </a:bodyPr>
          <a:lstStyle/>
          <a:p>
            <a:r>
              <a:rPr lang="el-GR" sz="2100" b="1" dirty="0" smtClean="0">
                <a:cs typeface="Arial" pitchFamily="34" charset="0"/>
              </a:rPr>
              <a:t>Κατά την προετοιμασία εκκινήσεως της μηχανής του πλοίου είναι απαραίτητο να πραγματοποιούνται υποχρεωτικά από τους μηχανικούς του πλοίου συγκεκριμένοι έλεγχοι, ακολουθώντας </a:t>
            </a:r>
            <a:r>
              <a:rPr lang="el-GR" sz="2100" b="1" u="sng" dirty="0" smtClean="0">
                <a:solidFill>
                  <a:srgbClr val="FF0000"/>
                </a:solidFill>
                <a:cs typeface="Arial" pitchFamily="34" charset="0"/>
              </a:rPr>
              <a:t>πάντα τις οδηγίες του κατασκευαστή</a:t>
            </a:r>
            <a:r>
              <a:rPr lang="el-GR" sz="2100" b="1" dirty="0" smtClean="0">
                <a:cs typeface="Arial" pitchFamily="34" charset="0"/>
              </a:rPr>
              <a:t>. </a:t>
            </a:r>
            <a:endParaRPr lang="en-US" sz="2100" b="1" dirty="0" smtClean="0">
              <a:cs typeface="Arial" pitchFamily="34" charset="0"/>
            </a:endParaRPr>
          </a:p>
          <a:p>
            <a:r>
              <a:rPr lang="el-GR" sz="2100" b="1" dirty="0" smtClean="0">
                <a:cs typeface="Arial" pitchFamily="34" charset="0"/>
              </a:rPr>
              <a:t>Πολλοί από τους ελέγχους αυτούς είναι υποχρεωτικοί και κατά το διάστημα που η μηχανή δεν λειτουργεί όταν το πλοίο είναι</a:t>
            </a:r>
            <a:r>
              <a:rPr lang="el-GR" sz="2100" b="1" i="1" dirty="0" smtClean="0">
                <a:cs typeface="Arial" pitchFamily="34" charset="0"/>
              </a:rPr>
              <a:t> </a:t>
            </a:r>
            <a:r>
              <a:rPr lang="el-GR" sz="2100" b="1" i="1" dirty="0" smtClean="0">
                <a:solidFill>
                  <a:srgbClr val="FF0000"/>
                </a:solidFill>
                <a:cs typeface="Arial" pitchFamily="34" charset="0"/>
              </a:rPr>
              <a:t>εν ορμώ</a:t>
            </a:r>
            <a:r>
              <a:rPr lang="el-GR" sz="2100" b="1" i="1" dirty="0" smtClean="0">
                <a:cs typeface="Arial" pitchFamily="34" charset="0"/>
              </a:rPr>
              <a:t>.</a:t>
            </a:r>
            <a:r>
              <a:rPr lang="el-GR" sz="2100" b="1" dirty="0" smtClean="0">
                <a:cs typeface="Arial" pitchFamily="34" charset="0"/>
              </a:rPr>
              <a:t> Ιδιαίτερα αυξημένοι πρέπει να είναι οι έλεγχοι μετά το τέλος των εργασιών συντηρήσεως, για να αποφευχθεί η πιθανότητα να έχει ξεχασθεί κάποιο εργαλείο η άλλα αντικείμενα (στουπιά, πανιά, βίδες κλπ.) μέσα στη μηχανή. </a:t>
            </a:r>
            <a:endParaRPr lang="en-US" sz="2100" b="1" dirty="0" smtClean="0">
              <a:cs typeface="Arial" pitchFamily="34" charset="0"/>
            </a:endParaRPr>
          </a:p>
          <a:p>
            <a:r>
              <a:rPr lang="el-GR" sz="2100" b="1" dirty="0" smtClean="0">
                <a:cs typeface="Arial" pitchFamily="34" charset="0"/>
              </a:rPr>
              <a:t>Πρέπει να ελέγχεται εάν όλα τα αποσυναρμολογημένα τμήματα έχουν συναρμολογηθεί και συσφιχθεί κανονικά. Παράλληλα πρέπει να γίνεται συνεχώς έλεγχος της θερμοκρασίας του νερού ψύξεως, του λιπαντικού και του πετρελαίου, καθώς και των προθερμαντήρων, των ψυγείων και των υπόλοιπων βοηθητικών συσκευών της μηχανής</a:t>
            </a:r>
            <a:r>
              <a:rPr lang="en-US" sz="2100" dirty="0" smtClean="0"/>
              <a:t>.</a:t>
            </a:r>
            <a:endParaRPr lang="el-GR" sz="2100" dirty="0" smtClean="0"/>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3098468363"/>
      </p:ext>
    </p:extLst>
  </p:cSld>
  <p:clrMapOvr>
    <a:masterClrMapping/>
  </p:clrMapOvr>
  <p:transition>
    <p:push/>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ΠΡΟΘΕΡΜΑΝΣΗ ΤΗΣ ΜΗΧΑΝΗΣ</a:t>
            </a:r>
            <a:endParaRPr lang="en-US"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100" b="1" dirty="0" smtClean="0">
                <a:cs typeface="Arial" pitchFamily="34" charset="0"/>
              </a:rPr>
              <a:t>Πριν από τη φόρτιση της, η μηχανή πρέπει να προθερμαίνεται, για να μην δημιουργηθούν έντονες θερμοκρασιακές τάσεις στην περιοχή, ιδιαίτερα του χώρου καύσεως, από τις απότομες διαστολές των μετάλλων σε περίπτωση ψυχρής εκκινήσεως της.</a:t>
            </a:r>
          </a:p>
          <a:p>
            <a:r>
              <a:rPr lang="el-GR" sz="2100" b="1" dirty="0" smtClean="0">
                <a:cs typeface="Arial" pitchFamily="34" charset="0"/>
              </a:rPr>
              <a:t>Η προθέρμανση θα πρέπει να γίνει με τέτοιο τρόπο, ώστε τα επιμέρους τμήματα να αποκτήσουν με αργό ρυθμό τη θερμοκρασία λειτουργίας της μηχανής, </a:t>
            </a:r>
            <a:r>
              <a:rPr lang="el-GR" sz="2100" b="1" u="sng" dirty="0" smtClean="0">
                <a:solidFill>
                  <a:srgbClr val="FF0000"/>
                </a:solidFill>
                <a:cs typeface="Arial" pitchFamily="34" charset="0"/>
              </a:rPr>
              <a:t>σύμφωνα με τις οδηγίες του κατασκευαστή</a:t>
            </a:r>
            <a:r>
              <a:rPr lang="el-GR" sz="2100" b="1" dirty="0" smtClean="0">
                <a:cs typeface="Arial" pitchFamily="34" charset="0"/>
              </a:rPr>
              <a:t>. </a:t>
            </a:r>
            <a:endParaRPr lang="en-US" sz="2100" b="1" dirty="0" smtClean="0">
              <a:cs typeface="Arial" pitchFamily="34" charset="0"/>
            </a:endParaRPr>
          </a:p>
          <a:p>
            <a:endParaRPr lang="en-US" sz="2100" b="1" dirty="0" smtClean="0">
              <a:cs typeface="Arial" pitchFamily="34" charset="0"/>
            </a:endParaRPr>
          </a:p>
          <a:p>
            <a:r>
              <a:rPr lang="el-GR" sz="2100" b="1" dirty="0" smtClean="0">
                <a:cs typeface="Arial" pitchFamily="34" charset="0"/>
              </a:rPr>
              <a:t>Οι διάφορες μέθοδοι προθερμάνσεως που ακολουθούνται συνήθως, είναι οι εξής:</a:t>
            </a:r>
            <a:endParaRPr lang="en-US" sz="2100" b="1" dirty="0" smtClean="0">
              <a:cs typeface="Arial" pitchFamily="34" charset="0"/>
            </a:endParaRPr>
          </a:p>
          <a:p>
            <a:r>
              <a:rPr lang="el-GR" sz="2100" b="1" dirty="0" smtClean="0">
                <a:solidFill>
                  <a:srgbClr val="FF0000"/>
                </a:solidFill>
                <a:cs typeface="Arial" pitchFamily="34" charset="0"/>
              </a:rPr>
              <a:t>α) </a:t>
            </a:r>
            <a:r>
              <a:rPr lang="el-GR" sz="2100" b="1" dirty="0" smtClean="0">
                <a:cs typeface="Arial" pitchFamily="34" charset="0"/>
              </a:rPr>
              <a:t>Προθέρμανση της μηχανής εν λειτουργία χωρίς</a:t>
            </a:r>
            <a:r>
              <a:rPr lang="en-US" sz="2100" b="1" dirty="0" smtClean="0">
                <a:cs typeface="Arial" pitchFamily="34" charset="0"/>
              </a:rPr>
              <a:t> </a:t>
            </a:r>
            <a:r>
              <a:rPr lang="el-GR" sz="2100" b="1" dirty="0" smtClean="0">
                <a:cs typeface="Arial" pitchFamily="34" charset="0"/>
              </a:rPr>
              <a:t>φορτίο.</a:t>
            </a:r>
          </a:p>
          <a:p>
            <a:r>
              <a:rPr lang="el-GR" sz="2100" b="1" dirty="0" smtClean="0">
                <a:solidFill>
                  <a:srgbClr val="FF0000"/>
                </a:solidFill>
                <a:cs typeface="Arial" pitchFamily="34" charset="0"/>
              </a:rPr>
              <a:t>β) </a:t>
            </a:r>
            <a:r>
              <a:rPr lang="el-GR" sz="2100" b="1" dirty="0" smtClean="0">
                <a:cs typeface="Arial" pitchFamily="34" charset="0"/>
              </a:rPr>
              <a:t>προθέρμανση με το λιπαντ</a:t>
            </a:r>
            <a:r>
              <a:rPr lang="el-GR" sz="2100" b="1" dirty="0">
                <a:cs typeface="Arial" pitchFamily="34" charset="0"/>
              </a:rPr>
              <a:t>έ</a:t>
            </a:r>
            <a:r>
              <a:rPr lang="el-GR" sz="2100" b="1" dirty="0" smtClean="0">
                <a:cs typeface="Arial" pitchFamily="34" charset="0"/>
              </a:rPr>
              <a:t>λαιο.</a:t>
            </a:r>
          </a:p>
          <a:p>
            <a:r>
              <a:rPr lang="el-GR" sz="2100" b="1" dirty="0" smtClean="0">
                <a:solidFill>
                  <a:srgbClr val="FF0000"/>
                </a:solidFill>
                <a:cs typeface="Arial" pitchFamily="34" charset="0"/>
              </a:rPr>
              <a:t>γ) </a:t>
            </a:r>
            <a:r>
              <a:rPr lang="el-GR" sz="2100" b="1" dirty="0" smtClean="0">
                <a:cs typeface="Arial" pitchFamily="34" charset="0"/>
              </a:rPr>
              <a:t>προθέρμανση με κυκλοφορία θερμού νερού.</a:t>
            </a:r>
          </a:p>
          <a:p>
            <a:endParaRPr lang="en-US" sz="20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916873588"/>
      </p:ext>
    </p:extLst>
  </p:cSld>
  <p:clrMapOvr>
    <a:masterClrMapping/>
  </p:clrMapOvr>
  <p:transition>
    <p:push/>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rgbClr val="FFFF00"/>
                </a:solidFill>
                <a:latin typeface="Arial" pitchFamily="34" charset="0"/>
                <a:cs typeface="Arial" pitchFamily="34" charset="0"/>
              </a:rPr>
              <a:t>ΓΕΝΙΚΟΙ ΕΛΕΓΧΟΙ ΠΡΙΝ ΤΗΝ ΕΚΚΙΝΗΣΗ</a:t>
            </a:r>
            <a:endParaRPr lang="en-US" sz="2400" u="sng" dirty="0">
              <a:solidFill>
                <a:srgbClr val="FFFF00"/>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800" b="1" dirty="0" smtClean="0">
                <a:cs typeface="Arial" pitchFamily="34" charset="0"/>
              </a:rPr>
              <a:t>Οι βασικότεροι έλεγχοι που πρέπει να γίνονται πριν την εκκίνηση της μηχανής, ανεξάρτητα από το προηγηθέν διάστημα ακινησίας, είναι οι εξής:</a:t>
            </a:r>
            <a:endParaRPr lang="en-US" sz="2800" b="1" dirty="0" smtClean="0">
              <a:cs typeface="Arial" pitchFamily="34" charset="0"/>
            </a:endParaRPr>
          </a:p>
          <a:p>
            <a:endParaRPr lang="en-US" sz="2800" b="1" dirty="0" smtClean="0">
              <a:cs typeface="Arial" pitchFamily="34" charset="0"/>
            </a:endParaRPr>
          </a:p>
          <a:p>
            <a:r>
              <a:rPr lang="el-GR" sz="2800" b="1" dirty="0" smtClean="0">
                <a:solidFill>
                  <a:srgbClr val="FF0000"/>
                </a:solidFill>
                <a:cs typeface="Arial" pitchFamily="34" charset="0"/>
              </a:rPr>
              <a:t>α) </a:t>
            </a:r>
            <a:r>
              <a:rPr lang="el-GR" sz="2800" b="1" dirty="0" smtClean="0">
                <a:cs typeface="Arial" pitchFamily="34" charset="0"/>
              </a:rPr>
              <a:t>Έλεγχος του νερού ψύξεως.</a:t>
            </a:r>
            <a:endParaRPr lang="en-US" sz="2800" b="1" dirty="0" smtClean="0">
              <a:cs typeface="Arial" pitchFamily="34" charset="0"/>
            </a:endParaRPr>
          </a:p>
          <a:p>
            <a:r>
              <a:rPr lang="el-GR" sz="2800" b="1" dirty="0" smtClean="0">
                <a:solidFill>
                  <a:srgbClr val="FF0000"/>
                </a:solidFill>
                <a:cs typeface="Arial" pitchFamily="34" charset="0"/>
              </a:rPr>
              <a:t>β) </a:t>
            </a:r>
            <a:r>
              <a:rPr lang="el-GR" sz="2800" b="1" dirty="0" smtClean="0">
                <a:cs typeface="Arial" pitchFamily="34" charset="0"/>
              </a:rPr>
              <a:t>Έλεγχος του λαδιού ψύξεως.</a:t>
            </a:r>
          </a:p>
          <a:p>
            <a:r>
              <a:rPr lang="el-GR" sz="2800" b="1" dirty="0" smtClean="0">
                <a:solidFill>
                  <a:srgbClr val="FF0000"/>
                </a:solidFill>
                <a:cs typeface="Arial" pitchFamily="34" charset="0"/>
              </a:rPr>
              <a:t>γ) </a:t>
            </a:r>
            <a:r>
              <a:rPr lang="el-GR" sz="2800" b="1" dirty="0" smtClean="0">
                <a:cs typeface="Arial" pitchFamily="34" charset="0"/>
              </a:rPr>
              <a:t>Έλεγχος του νερού ψύξεως των εγχυτήρων.</a:t>
            </a:r>
          </a:p>
          <a:p>
            <a:r>
              <a:rPr lang="el-GR" sz="2800" b="1" dirty="0" smtClean="0">
                <a:solidFill>
                  <a:srgbClr val="FF0000"/>
                </a:solidFill>
                <a:cs typeface="Arial" pitchFamily="34" charset="0"/>
              </a:rPr>
              <a:t>δ) </a:t>
            </a:r>
            <a:r>
              <a:rPr lang="el-GR" sz="2800" b="1" dirty="0" smtClean="0">
                <a:cs typeface="Arial" pitchFamily="34" charset="0"/>
              </a:rPr>
              <a:t>Έλεγχος του πετρελαίου.</a:t>
            </a:r>
          </a:p>
          <a:p>
            <a:r>
              <a:rPr lang="el-GR" sz="2800" b="1" dirty="0" smtClean="0">
                <a:solidFill>
                  <a:srgbClr val="FF0000"/>
                </a:solidFill>
                <a:cs typeface="Arial" pitchFamily="34" charset="0"/>
              </a:rPr>
              <a:t>ε) </a:t>
            </a:r>
            <a:r>
              <a:rPr lang="el-GR" sz="2800" b="1" dirty="0" smtClean="0">
                <a:cs typeface="Arial" pitchFamily="34" charset="0"/>
              </a:rPr>
              <a:t>Εξαέρωση συστημάτων ψύξεως κτλ</a:t>
            </a:r>
            <a:r>
              <a:rPr lang="el-GR" sz="2600" b="1" dirty="0" smtClean="0">
                <a:cs typeface="Arial" pitchFamily="34" charset="0"/>
              </a:rPr>
              <a:t>.</a:t>
            </a:r>
          </a:p>
          <a:p>
            <a:endParaRPr lang="el-GR" sz="20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003808903"/>
      </p:ext>
    </p:extLst>
  </p:cSld>
  <p:clrMapOvr>
    <a:masterClrMapping/>
  </p:clrMapOvr>
  <p:transition>
    <p:push/>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ΓΕΝΙΚΟΙ ΕΛΕΓΧΟΙ ΠΡΙΝ ΤΗΝ ΕΚΚΙΝΗΣΗ</a:t>
            </a:r>
            <a:endParaRPr lang="en-US"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algn="ctr"/>
            <a:r>
              <a:rPr lang="el-GR" sz="2800" b="1" dirty="0" smtClean="0">
                <a:solidFill>
                  <a:srgbClr val="FF0000"/>
                </a:solidFill>
                <a:latin typeface="Arial" pitchFamily="34" charset="0"/>
                <a:cs typeface="Arial" pitchFamily="34" charset="0"/>
              </a:rPr>
              <a:t>α) </a:t>
            </a:r>
            <a:r>
              <a:rPr lang="el-GR" sz="2800" b="1" u="sng" dirty="0" smtClean="0">
                <a:cs typeface="Arial" pitchFamily="34" charset="0"/>
              </a:rPr>
              <a:t>Έλεγχος του νερού ψύξεως </a:t>
            </a:r>
          </a:p>
          <a:p>
            <a:pPr algn="ctr"/>
            <a:endParaRPr lang="en-US" sz="1200" b="1" u="sng" dirty="0" smtClean="0">
              <a:cs typeface="Arial" pitchFamily="34" charset="0"/>
            </a:endParaRPr>
          </a:p>
          <a:p>
            <a:pPr marL="216000" indent="-216000">
              <a:buClr>
                <a:srgbClr val="FF0000"/>
              </a:buClr>
              <a:buFont typeface="Wingdings" pitchFamily="2" charset="2"/>
              <a:buChar char="Ø"/>
            </a:pPr>
            <a:r>
              <a:rPr lang="el-GR" sz="2800" b="1" dirty="0" smtClean="0">
                <a:cs typeface="Arial" pitchFamily="34" charset="0"/>
              </a:rPr>
              <a:t>Ελέγχεται συνεχώς εάν το </a:t>
            </a:r>
            <a:r>
              <a:rPr lang="el-GR" sz="2800" b="1" dirty="0" smtClean="0">
                <a:solidFill>
                  <a:srgbClr val="FF0000"/>
                </a:solidFill>
                <a:cs typeface="Arial" pitchFamily="34" charset="0"/>
              </a:rPr>
              <a:t>νερό ψύξεως</a:t>
            </a:r>
            <a:r>
              <a:rPr lang="el-GR" sz="2800" b="1" dirty="0" smtClean="0">
                <a:cs typeface="Arial" pitchFamily="34" charset="0"/>
              </a:rPr>
              <a:t> διατηρείται </a:t>
            </a:r>
            <a:r>
              <a:rPr lang="el-GR" sz="2800" b="1" dirty="0" smtClean="0">
                <a:solidFill>
                  <a:srgbClr val="FF0000"/>
                </a:solidFill>
                <a:cs typeface="Arial" pitchFamily="34" charset="0"/>
              </a:rPr>
              <a:t>σε μια σταθερή θερμοκρασία</a:t>
            </a:r>
            <a:r>
              <a:rPr lang="en-US" sz="2800" b="1" dirty="0" smtClean="0">
                <a:cs typeface="Arial" pitchFamily="34" charset="0"/>
              </a:rPr>
              <a:t>.</a:t>
            </a:r>
          </a:p>
          <a:p>
            <a:pPr marL="216000" indent="-216000">
              <a:buClr>
                <a:srgbClr val="FF0000"/>
              </a:buClr>
              <a:buFont typeface="Wingdings" pitchFamily="2" charset="2"/>
              <a:buChar char="Ø"/>
            </a:pPr>
            <a:r>
              <a:rPr lang="el-GR" sz="2800" b="1" dirty="0" smtClean="0">
                <a:cs typeface="Arial" pitchFamily="34" charset="0"/>
              </a:rPr>
              <a:t>Ελέγχεται συνεχώς και </a:t>
            </a:r>
            <a:r>
              <a:rPr lang="el-GR" sz="2800" b="1" dirty="0" smtClean="0">
                <a:solidFill>
                  <a:srgbClr val="FF0000"/>
                </a:solidFill>
                <a:cs typeface="Arial" pitchFamily="34" charset="0"/>
              </a:rPr>
              <a:t>η πίεση του</a:t>
            </a:r>
            <a:r>
              <a:rPr lang="el-GR" sz="2800" b="1" dirty="0" smtClean="0">
                <a:cs typeface="Arial" pitchFamily="34" charset="0"/>
              </a:rPr>
              <a:t>. </a:t>
            </a:r>
            <a:endParaRPr lang="en-US" sz="2800" b="1" dirty="0" smtClean="0">
              <a:cs typeface="Arial" pitchFamily="34" charset="0"/>
            </a:endParaRPr>
          </a:p>
          <a:p>
            <a:pPr marL="216000" indent="-216000">
              <a:buClr>
                <a:srgbClr val="FF0000"/>
              </a:buClr>
              <a:buFont typeface="Wingdings" pitchFamily="2" charset="2"/>
              <a:buChar char="Ø"/>
            </a:pPr>
            <a:r>
              <a:rPr lang="el-GR" sz="2800" b="1" dirty="0" smtClean="0">
                <a:cs typeface="Arial" pitchFamily="34" charset="0"/>
              </a:rPr>
              <a:t>Μια συνηθής διαδικασία προθερμάνσεως της μηχανής διαρκεί περίπου τέσσερεις ώρες, εάν όμως το διάστημα ακινησίας είναι αρκετά μεγάλο και η θερμοκρασία της μηχανής έχει μειωθεί σημαντικά, τότε η διαδικασία προθερμάνσεως απαιτεί πολύ περισσότερο χρόνο</a:t>
            </a:r>
            <a:r>
              <a:rPr lang="el-GR" sz="2800" b="1" dirty="0" smtClean="0">
                <a:latin typeface="Arial" pitchFamily="34" charset="0"/>
                <a:cs typeface="Arial" pitchFamily="34" charset="0"/>
              </a:rPr>
              <a:t>.</a:t>
            </a:r>
          </a:p>
          <a:p>
            <a:endParaRPr lang="el-GR" sz="20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1435128233"/>
      </p:ext>
    </p:extLst>
  </p:cSld>
  <p:clrMapOvr>
    <a:masterClrMapping/>
  </p:clrMapOvr>
  <p:transition>
    <p:push/>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ΓΕΝΙΚΟΙ ΕΛΕΓΧΟΙ ΠΡΙΝ ΤΗΝ ΕΚΚΙΝΗΣΗ</a:t>
            </a:r>
            <a:endParaRPr lang="en-US"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algn="ctr"/>
            <a:r>
              <a:rPr lang="el-GR" sz="2800" b="1" dirty="0" smtClean="0">
                <a:solidFill>
                  <a:srgbClr val="FF0000"/>
                </a:solidFill>
                <a:latin typeface="Arial" pitchFamily="34" charset="0"/>
                <a:cs typeface="Arial" pitchFamily="34" charset="0"/>
              </a:rPr>
              <a:t>β) </a:t>
            </a:r>
            <a:r>
              <a:rPr lang="el-GR" sz="2800" b="1" u="sng" dirty="0" smtClean="0">
                <a:cs typeface="Arial" pitchFamily="34" charset="0"/>
              </a:rPr>
              <a:t>Έλεγχος του λαδιού ψύξεως</a:t>
            </a:r>
          </a:p>
          <a:p>
            <a:pPr algn="ctr"/>
            <a:endParaRPr lang="el-GR" sz="1200" b="1" u="sng" dirty="0" smtClean="0">
              <a:cs typeface="Arial" pitchFamily="34" charset="0"/>
            </a:endParaRPr>
          </a:p>
          <a:p>
            <a:r>
              <a:rPr lang="el-GR" sz="2800" b="1" dirty="0" smtClean="0">
                <a:cs typeface="Arial" pitchFamily="34" charset="0"/>
              </a:rPr>
              <a:t>Σε μηχανές που τα έμβολα τους ψύχονται με </a:t>
            </a:r>
            <a:r>
              <a:rPr lang="el-GR" sz="2800" b="1" dirty="0" err="1" smtClean="0">
                <a:cs typeface="Arial" pitchFamily="34" charset="0"/>
              </a:rPr>
              <a:t>λαδι</a:t>
            </a:r>
            <a:r>
              <a:rPr lang="el-GR" sz="2800" b="1" dirty="0" smtClean="0">
                <a:cs typeface="Arial" pitchFamily="34" charset="0"/>
              </a:rPr>
              <a:t>, </a:t>
            </a:r>
            <a:r>
              <a:rPr lang="el-GR" sz="2800" b="1" dirty="0" smtClean="0">
                <a:cs typeface="Arial" pitchFamily="34" charset="0"/>
              </a:rPr>
              <a:t>αυτό προθερμαίνεται και στη συνέχεια με τη βοήθεια της αντλίας λαδιού κυκλοφορεί μέσα στη μηχανή. Επιβάλλεται ο </a:t>
            </a:r>
            <a:r>
              <a:rPr lang="el-GR" sz="2800" b="1" dirty="0" smtClean="0">
                <a:solidFill>
                  <a:srgbClr val="FF0000"/>
                </a:solidFill>
                <a:cs typeface="Arial" pitchFamily="34" charset="0"/>
              </a:rPr>
              <a:t>συνεχής έλεγχος της πιέσεως και της θερμοκρασίας του</a:t>
            </a:r>
            <a:r>
              <a:rPr lang="el-GR" sz="2800" b="1" dirty="0" smtClean="0">
                <a:cs typeface="Arial" pitchFamily="34" charset="0"/>
              </a:rPr>
              <a:t>, ώστε κατά την επιστροφή του να έχει θερμοκρασία περίπου ίση με 32°</a:t>
            </a:r>
            <a:r>
              <a:rPr lang="en-US" sz="2800" b="1" dirty="0" smtClean="0">
                <a:cs typeface="Arial" pitchFamily="34" charset="0"/>
              </a:rPr>
              <a:t>C</a:t>
            </a:r>
            <a:r>
              <a:rPr lang="el-GR" sz="2800" b="1" dirty="0" smtClean="0">
                <a:cs typeface="Arial" pitchFamily="34" charset="0"/>
              </a:rPr>
              <a:t> - 35°</a:t>
            </a:r>
            <a:r>
              <a:rPr lang="en-US" sz="2800" b="1" dirty="0" smtClean="0">
                <a:cs typeface="Arial" pitchFamily="34" charset="0"/>
              </a:rPr>
              <a:t>C</a:t>
            </a:r>
            <a:r>
              <a:rPr lang="el-GR" sz="2800" b="1" dirty="0" smtClean="0">
                <a:cs typeface="Arial" pitchFamily="34" charset="0"/>
              </a:rPr>
              <a:t>. </a:t>
            </a:r>
          </a:p>
          <a:p>
            <a:r>
              <a:rPr lang="el-GR" sz="2800" b="1" dirty="0" smtClean="0">
                <a:cs typeface="Arial" pitchFamily="34" charset="0"/>
              </a:rPr>
              <a:t>Η διαδικασία αυτή αποτελεί το τελευταίο στάδιο προθερμάνσεως πριν την εκκίνηση της μηχανής και διαρκεί περίπου δυο ώρες.</a:t>
            </a:r>
          </a:p>
          <a:p>
            <a:endParaRPr lang="el-GR" sz="20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3497314290"/>
      </p:ext>
    </p:extLst>
  </p:cSld>
  <p:clrMapOvr>
    <a:masterClrMapping/>
  </p:clrMapOvr>
  <p:transition>
    <p:push/>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ΓΕΝΙΚΟΙ ΕΛΕΓΧΟΙ ΠΡΙΝ ΤΗΝ ΕΚΚΙΝΗΣΗ</a:t>
            </a:r>
            <a:endParaRPr lang="en-US"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algn="ctr"/>
            <a:r>
              <a:rPr lang="el-GR" sz="2800" b="1" dirty="0" smtClean="0">
                <a:solidFill>
                  <a:srgbClr val="FF0000"/>
                </a:solidFill>
                <a:latin typeface="Arial" pitchFamily="34" charset="0"/>
                <a:cs typeface="Arial" pitchFamily="34" charset="0"/>
              </a:rPr>
              <a:t>γ) </a:t>
            </a:r>
            <a:r>
              <a:rPr lang="el-GR" sz="2800" b="1" u="sng" dirty="0" smtClean="0">
                <a:cs typeface="Arial" pitchFamily="34" charset="0"/>
              </a:rPr>
              <a:t>Έλεγχος του νερού ψύξεως των εγχυτήρων</a:t>
            </a:r>
          </a:p>
          <a:p>
            <a:endParaRPr lang="el-GR" dirty="0" smtClean="0"/>
          </a:p>
          <a:p>
            <a:endParaRPr lang="en-US" dirty="0" smtClean="0"/>
          </a:p>
          <a:p>
            <a:r>
              <a:rPr lang="el-GR" sz="3200" b="1" dirty="0" smtClean="0">
                <a:cs typeface="Arial" pitchFamily="34" charset="0"/>
              </a:rPr>
              <a:t>Κατά τη διαδικασία προθερμάνσεως των εγχυτήρων, η θερμοκρασία του νερού ψύξεως διατηρείται στους 60°</a:t>
            </a:r>
            <a:r>
              <a:rPr lang="en-US" sz="3200" b="1" dirty="0" smtClean="0">
                <a:cs typeface="Arial" pitchFamily="34" charset="0"/>
              </a:rPr>
              <a:t>C</a:t>
            </a:r>
            <a:r>
              <a:rPr lang="el-GR" sz="3200" b="1" dirty="0" smtClean="0">
                <a:cs typeface="Arial" pitchFamily="34" charset="0"/>
              </a:rPr>
              <a:t> περίπου. Εάν η μηχανή ξεκινά με βαρύ πετρέλαιο, τότε το νερό ψύξεως προθερμαίνεται στους 77°- 82°</a:t>
            </a:r>
            <a:r>
              <a:rPr lang="en-US" sz="3200" b="1" dirty="0" smtClean="0">
                <a:cs typeface="Arial" pitchFamily="34" charset="0"/>
              </a:rPr>
              <a:t>C</a:t>
            </a:r>
            <a:r>
              <a:rPr lang="el-GR" sz="3200" b="1" dirty="0" smtClean="0">
                <a:cs typeface="Arial" pitchFamily="34" charset="0"/>
              </a:rPr>
              <a:t>. Η διάρκεια προθερμάνσεως των εγχυτήρων είναι περίπου τέσσερεις ώρες.</a:t>
            </a:r>
          </a:p>
          <a:p>
            <a:endParaRPr lang="el-GR" sz="20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659852403"/>
      </p:ext>
    </p:extLst>
  </p:cSld>
  <p:clrMapOvr>
    <a:masterClrMapping/>
  </p:clrMapOvr>
  <p:transition>
    <p:push/>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ΓΕΝΙΚΟΙ ΕΛΕΓΧΟΙ ΠΡΙΝ ΤΗΝ ΕΚΚΙΝΗΣΗ</a:t>
            </a:r>
            <a:endParaRPr lang="en-US"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algn="ctr"/>
            <a:r>
              <a:rPr lang="el-GR" sz="2800" b="1" dirty="0" smtClean="0">
                <a:solidFill>
                  <a:srgbClr val="FF0000"/>
                </a:solidFill>
                <a:latin typeface="Arial" pitchFamily="34" charset="0"/>
                <a:cs typeface="Arial" pitchFamily="34" charset="0"/>
              </a:rPr>
              <a:t>δ) </a:t>
            </a:r>
            <a:r>
              <a:rPr lang="el-GR" sz="2800" b="1" u="sng" dirty="0" smtClean="0">
                <a:cs typeface="Arial" pitchFamily="34" charset="0"/>
              </a:rPr>
              <a:t>Έλεγχος του πετρελαίου</a:t>
            </a:r>
          </a:p>
          <a:p>
            <a:pPr algn="ctr"/>
            <a:endParaRPr lang="el-GR" sz="1200" b="1" u="sng" dirty="0" smtClean="0">
              <a:cs typeface="Arial" pitchFamily="34" charset="0"/>
            </a:endParaRPr>
          </a:p>
          <a:p>
            <a:r>
              <a:rPr lang="el-GR" sz="2800" b="1" dirty="0" smtClean="0">
                <a:cs typeface="Arial" pitchFamily="34" charset="0"/>
              </a:rPr>
              <a:t>Πραγματοποιείται έλεγχος καλής λειτουργίας των αντλιών του δικτύου πετρελαίου, ενώ στη συνέχεια προθερμαίνεται το βαρύ πετρέλαιο στους 60° - 70°</a:t>
            </a:r>
            <a:r>
              <a:rPr lang="en-US" sz="2800" b="1" dirty="0" smtClean="0">
                <a:cs typeface="Arial" pitchFamily="34" charset="0"/>
              </a:rPr>
              <a:t>C</a:t>
            </a:r>
            <a:r>
              <a:rPr lang="el-GR" sz="2800" b="1" dirty="0" smtClean="0">
                <a:cs typeface="Arial" pitchFamily="34" charset="0"/>
              </a:rPr>
              <a:t> στις δεξαμενές καθιζήσεως και ημερήσιας καταναλώσεις, ώστε να μειωθεί το ιξώδες του σε επίπεδα καταλληλά για την απροβλημάτιστη άντληση και κυκλοφορία του στο δίκτυο πετρελαίου και το σωστό καθαρισμό του στους φυγοκεντρικούς διαχωριστήρες. </a:t>
            </a:r>
          </a:p>
          <a:p>
            <a:endParaRPr lang="el-GR" sz="20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1229329757"/>
      </p:ext>
    </p:extLst>
  </p:cSld>
  <p:clrMapOvr>
    <a:masterClrMapping/>
  </p:clrMapOvr>
  <p:transition>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sp>
        <p:nvSpPr>
          <p:cNvPr id="6" name="TextBox 5"/>
          <p:cNvSpPr txBox="1"/>
          <p:nvPr/>
        </p:nvSpPr>
        <p:spPr>
          <a:xfrm>
            <a:off x="323528" y="3573016"/>
            <a:ext cx="2735044" cy="584775"/>
          </a:xfrm>
          <a:prstGeom prst="rect">
            <a:avLst/>
          </a:prstGeom>
          <a:noFill/>
        </p:spPr>
        <p:txBody>
          <a:bodyPr wrap="none" rtlCol="0">
            <a:spAutoFit/>
          </a:bodyPr>
          <a:lstStyle/>
          <a:p>
            <a:r>
              <a:rPr lang="en-US" sz="1600" b="1" dirty="0" smtClean="0"/>
              <a:t>FOR HYUNDAI MAN B&amp;W </a:t>
            </a:r>
          </a:p>
          <a:p>
            <a:r>
              <a:rPr lang="en-US" sz="1600" b="1" dirty="0" smtClean="0"/>
              <a:t>MANUAL </a:t>
            </a:r>
            <a:r>
              <a:rPr lang="en-US" sz="1600" b="1" u="sng" dirty="0" smtClean="0">
                <a:solidFill>
                  <a:srgbClr val="FF0000"/>
                </a:solidFill>
              </a:rPr>
              <a:t>MAINTENANCE</a:t>
            </a:r>
            <a:r>
              <a:rPr lang="en-US" sz="1600" b="1" dirty="0" smtClean="0"/>
              <a:t> </a:t>
            </a:r>
            <a:endParaRPr lang="en-US" sz="1600" b="1" dirty="0"/>
          </a:p>
        </p:txBody>
      </p:sp>
      <p:pic>
        <p:nvPicPr>
          <p:cNvPr id="2" name="Picture 1"/>
          <p:cNvPicPr>
            <a:picLocks noChangeAspect="1"/>
          </p:cNvPicPr>
          <p:nvPr/>
        </p:nvPicPr>
        <p:blipFill>
          <a:blip r:embed="rId3" cstate="print"/>
          <a:stretch>
            <a:fillRect/>
          </a:stretch>
        </p:blipFill>
        <p:spPr>
          <a:xfrm>
            <a:off x="4769872" y="1021869"/>
            <a:ext cx="4050600" cy="5687067"/>
          </a:xfrm>
          <a:prstGeom prst="rect">
            <a:avLst/>
          </a:prstGeom>
        </p:spPr>
      </p:pic>
    </p:spTree>
    <p:extLst>
      <p:ext uri="{BB962C8B-B14F-4D97-AF65-F5344CB8AC3E}">
        <p14:creationId xmlns="" xmlns:p14="http://schemas.microsoft.com/office/powerpoint/2010/main" val="1062303949"/>
      </p:ext>
    </p:extLst>
  </p:cSld>
  <p:clrMapOvr>
    <a:masterClrMapping/>
  </p:clrMapOvr>
  <p:transition>
    <p:push/>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ΓΕΝΙΚΟΙ ΕΛΕΓΧΟΙ ΠΡΙΝ ΤΗΝ ΕΚΚΙΝΗΣΗ</a:t>
            </a:r>
            <a:endParaRPr lang="en-US"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algn="ctr"/>
            <a:r>
              <a:rPr lang="el-GR" sz="2800" b="1" dirty="0" smtClean="0">
                <a:solidFill>
                  <a:srgbClr val="FF0000"/>
                </a:solidFill>
                <a:latin typeface="Arial" pitchFamily="34" charset="0"/>
                <a:cs typeface="Arial" pitchFamily="34" charset="0"/>
              </a:rPr>
              <a:t>δ) </a:t>
            </a:r>
            <a:r>
              <a:rPr lang="el-GR" sz="2800" b="1" u="sng" dirty="0" smtClean="0">
                <a:cs typeface="Arial" pitchFamily="34" charset="0"/>
              </a:rPr>
              <a:t>Έλεγχος του πετρελαίου</a:t>
            </a:r>
          </a:p>
          <a:p>
            <a:r>
              <a:rPr lang="el-GR" sz="2800" b="1" dirty="0" smtClean="0">
                <a:cs typeface="Arial" pitchFamily="34" charset="0"/>
              </a:rPr>
              <a:t>Αντίστοιχα, η θερμοκρασία του πετρελαίου </a:t>
            </a:r>
            <a:r>
              <a:rPr lang="en-US" sz="2800" b="1" dirty="0" smtClean="0">
                <a:cs typeface="Arial" pitchFamily="34" charset="0"/>
              </a:rPr>
              <a:t>diesel</a:t>
            </a:r>
            <a:r>
              <a:rPr lang="el-GR" sz="2800" b="1" dirty="0" smtClean="0">
                <a:cs typeface="Arial" pitchFamily="34" charset="0"/>
              </a:rPr>
              <a:t> διατηρείται μεταξύ 20° και 40°</a:t>
            </a:r>
            <a:r>
              <a:rPr lang="en-US" sz="2800" b="1" dirty="0" smtClean="0">
                <a:cs typeface="Arial" pitchFamily="34" charset="0"/>
              </a:rPr>
              <a:t>C</a:t>
            </a:r>
            <a:r>
              <a:rPr lang="el-GR" sz="2800" b="1" dirty="0" smtClean="0">
                <a:cs typeface="Arial" pitchFamily="34" charset="0"/>
              </a:rPr>
              <a:t>. Η τελική προθέρμανση του πετρελαίου πριν τις αντλίες εγχύσεως πρέπει να είναι κατάλληλη (περίπου 95°- 98°</a:t>
            </a:r>
            <a:r>
              <a:rPr lang="en-US" sz="2800" b="1" dirty="0" smtClean="0">
                <a:cs typeface="Arial" pitchFamily="34" charset="0"/>
              </a:rPr>
              <a:t>C</a:t>
            </a:r>
            <a:r>
              <a:rPr lang="el-GR" sz="2800" b="1" dirty="0" smtClean="0">
                <a:cs typeface="Arial" pitchFamily="34" charset="0"/>
              </a:rPr>
              <a:t>) ώστε το ιξώδες του να κυμαίνεται συνήθως μεταξύ 13 και 17 </a:t>
            </a:r>
            <a:r>
              <a:rPr lang="en-US" sz="2800" b="1" dirty="0" smtClean="0">
                <a:cs typeface="Arial" pitchFamily="34" charset="0"/>
              </a:rPr>
              <a:t>Cst</a:t>
            </a:r>
            <a:r>
              <a:rPr lang="el-GR" sz="2800" b="1" dirty="0" smtClean="0">
                <a:cs typeface="Arial" pitchFamily="34" charset="0"/>
              </a:rPr>
              <a:t> (</a:t>
            </a:r>
            <a:r>
              <a:rPr lang="en-US" sz="2800" b="1" dirty="0" smtClean="0">
                <a:cs typeface="Arial" pitchFamily="34" charset="0"/>
              </a:rPr>
              <a:t>mm²/s</a:t>
            </a:r>
            <a:r>
              <a:rPr lang="el-GR" sz="2800" b="1" dirty="0" smtClean="0">
                <a:cs typeface="Arial" pitchFamily="34" charset="0"/>
              </a:rPr>
              <a:t>). Κατά την αρχική προθέρμανση του το πετρέλαιο ανακυκλοφορεί συνεχώς στο δίκτυο, επιστρέφοντας στο σύνολο του στη δεξαμενή ημερήσιας καταναλώσεως, έως ότου εκκινήσει η μηχανή.</a:t>
            </a:r>
          </a:p>
          <a:p>
            <a:endParaRPr lang="el-GR" sz="20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433689521"/>
      </p:ext>
    </p:extLst>
  </p:cSld>
  <p:clrMapOvr>
    <a:masterClrMapping/>
  </p:clrMapOvr>
  <p:transition>
    <p:push/>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ΓΕΝΙΚΟΙ ΕΛΕΓΧΟΙ ΠΡΙΝ ΤΗΝ ΕΚΚΙΝΗΣΗ</a:t>
            </a:r>
            <a:endParaRPr lang="en-US"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algn="ctr"/>
            <a:r>
              <a:rPr lang="el-GR" sz="2800" b="1" dirty="0" smtClean="0">
                <a:solidFill>
                  <a:srgbClr val="FF0000"/>
                </a:solidFill>
                <a:latin typeface="Arial" pitchFamily="34" charset="0"/>
                <a:cs typeface="Arial" pitchFamily="34" charset="0"/>
              </a:rPr>
              <a:t>ε) </a:t>
            </a:r>
            <a:r>
              <a:rPr lang="el-GR" sz="2800" b="1" u="sng" dirty="0" smtClean="0">
                <a:cs typeface="Arial" pitchFamily="34" charset="0"/>
              </a:rPr>
              <a:t>Εξαέρωση συστημάτων ψύξεως κτλ.</a:t>
            </a:r>
          </a:p>
          <a:p>
            <a:pPr algn="ctr"/>
            <a:endParaRPr lang="el-GR" sz="1100" b="1" u="sng" dirty="0" smtClean="0">
              <a:cs typeface="Arial" pitchFamily="34" charset="0"/>
            </a:endParaRPr>
          </a:p>
          <a:p>
            <a:r>
              <a:rPr lang="el-GR" sz="1900" b="1" dirty="0" smtClean="0">
                <a:cs typeface="Arial" pitchFamily="34" charset="0"/>
              </a:rPr>
              <a:t>Βασική προϋπόθεση για να λειτουργήσει σωστά η μηχανή και να αποφευχθούν σημαντικές βλάβες, είναι η εξαέρωση διάφορων συστημάτων.</a:t>
            </a:r>
          </a:p>
          <a:p>
            <a:r>
              <a:rPr lang="el-GR" sz="1900" b="1" dirty="0" smtClean="0">
                <a:cs typeface="Arial" pitchFamily="34" charset="0"/>
              </a:rPr>
              <a:t>Ανοίγονται όλα τα εξαερίστηκα του συστήματος ψύξεως των στροβιλουπερπληρωτων και των ψυγείων αέρα υπερπληρώσεως, αφού προηγουμένως έχουν τεθεί σε λειτουργία οι αντλίες κυκλοφορίας, ώστε να αποκλεισθεί η ύπαρξη αέρα, που πιθανώς είχε εγκλωβισθεί κατά τη διάρκεια των επισκευών η της προθερμάνσεως. Σε περίπτωση υπάρξεως εγκλωβισμένου αέρα παρουσιάζεται τοπική υπερθέρμανση καθώς χημική και μηχανική διάβρωση.</a:t>
            </a:r>
          </a:p>
          <a:p>
            <a:r>
              <a:rPr lang="el-GR" sz="1900" b="1" dirty="0" smtClean="0">
                <a:cs typeface="Arial" pitchFamily="34" charset="0"/>
              </a:rPr>
              <a:t>Πραγματοποιείται εξαέρωση των αντλιών κυλινδρελαίου </a:t>
            </a:r>
            <a:endParaRPr lang="en-US" sz="1900" b="1" dirty="0" smtClean="0">
              <a:cs typeface="Arial" pitchFamily="34" charset="0"/>
            </a:endParaRPr>
          </a:p>
          <a:p>
            <a:r>
              <a:rPr lang="el-GR" sz="1900" b="1" dirty="0" smtClean="0">
                <a:cs typeface="Arial" pitchFamily="34" charset="0"/>
              </a:rPr>
              <a:t>(λουμπρικέτες) και έλεγχος της στάθμης τους.</a:t>
            </a:r>
            <a:endParaRPr lang="en-US" sz="1900" b="1" dirty="0" smtClean="0">
              <a:cs typeface="Arial" pitchFamily="34" charset="0"/>
            </a:endParaRPr>
          </a:p>
          <a:p>
            <a:r>
              <a:rPr lang="el-GR" sz="1900" b="1" dirty="0" smtClean="0">
                <a:cs typeface="Arial" pitchFamily="34" charset="0"/>
              </a:rPr>
              <a:t>Εφόσον έχει προηγηθεί επισκευή η επιθεώρηση, πραγματοποιείται εξαέρωση των αντλιών εγχύσεως, των σωληνώσεων και των εγχυτήρων του συστήματος τροφοδοσίας καυσίμου.</a:t>
            </a:r>
          </a:p>
          <a:p>
            <a:endParaRPr lang="el-GR" sz="20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4097347304"/>
      </p:ext>
    </p:extLst>
  </p:cSld>
  <p:clrMapOvr>
    <a:masterClrMapping/>
  </p:clrMapOvr>
  <p:transition>
    <p:push/>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ΓΕΝΙΚΟΙ ΕΛΕΓΧΟΙ ΠΡΙΝ ΤΗΝ ΕΚΚΙΝΗΣΗ</a:t>
            </a:r>
            <a:endParaRPr lang="en-US"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algn="ctr"/>
            <a:r>
              <a:rPr lang="el-GR" sz="2800" b="1" dirty="0" smtClean="0">
                <a:solidFill>
                  <a:srgbClr val="FF0000"/>
                </a:solidFill>
                <a:latin typeface="Arial" pitchFamily="34" charset="0"/>
                <a:cs typeface="Arial" pitchFamily="34" charset="0"/>
              </a:rPr>
              <a:t>στ) </a:t>
            </a:r>
            <a:r>
              <a:rPr lang="el-GR" sz="2800" b="1" u="sng" dirty="0" smtClean="0">
                <a:cs typeface="Arial" pitchFamily="34" charset="0"/>
              </a:rPr>
              <a:t>Άλλοι </a:t>
            </a:r>
            <a:r>
              <a:rPr lang="el-GR" sz="2800" b="1" u="sng" dirty="0">
                <a:cs typeface="Arial" pitchFamily="34" charset="0"/>
              </a:rPr>
              <a:t>έλεγχοι</a:t>
            </a:r>
            <a:endParaRPr lang="el-GR" sz="2800" b="1" u="sng" dirty="0" smtClean="0">
              <a:cs typeface="Arial" pitchFamily="34" charset="0"/>
            </a:endParaRPr>
          </a:p>
          <a:p>
            <a:pPr algn="ctr"/>
            <a:endParaRPr lang="el-GR" sz="1100" b="1" u="sng" dirty="0" smtClean="0">
              <a:cs typeface="Arial" pitchFamily="34" charset="0"/>
            </a:endParaRPr>
          </a:p>
          <a:p>
            <a:r>
              <a:rPr lang="el-GR" sz="1450" b="1" dirty="0" smtClean="0">
                <a:cs typeface="Arial" pitchFamily="34" charset="0"/>
              </a:rPr>
              <a:t>Υπάρχουν και άλλοι έλεγχοι, οι οποίοι επίσης πρέπει να γίνονται υποχρεωτικά πριν την εκκίνηση της μηχανής και είναι οι ακόλουθοι:</a:t>
            </a:r>
          </a:p>
          <a:p>
            <a:pPr marL="285750" indent="-285750">
              <a:buClr>
                <a:srgbClr val="FF0000"/>
              </a:buClr>
              <a:buFont typeface="Wingdings" panose="05000000000000000000" pitchFamily="2" charset="2"/>
              <a:buChar char="Ø"/>
            </a:pPr>
            <a:r>
              <a:rPr lang="el-GR" sz="1450" b="1" dirty="0" smtClean="0">
                <a:cs typeface="Arial" pitchFamily="34" charset="0"/>
              </a:rPr>
              <a:t>Ελέγχονται ο τηλέγραφος και το τηλέφωνο που συνδέουν τη γέφυρα και το γραφείο του Α' μηχανικού με το μηχανοστάσιο.</a:t>
            </a:r>
          </a:p>
          <a:p>
            <a:pPr marL="285750" lvl="0" indent="-285750">
              <a:buClr>
                <a:srgbClr val="FF0000"/>
              </a:buClr>
              <a:buFont typeface="Wingdings" panose="05000000000000000000" pitchFamily="2" charset="2"/>
              <a:buChar char="Ø"/>
            </a:pPr>
            <a:r>
              <a:rPr lang="el-GR" sz="1450" b="1" dirty="0" smtClean="0">
                <a:cs typeface="Arial" pitchFamily="34" charset="0"/>
              </a:rPr>
              <a:t>Ελέγχονται αν λειτουργούν σωστά τα συστήματα συναγερμού και τα συστήματα αυτόματης κρατήσεως της μηχανής.</a:t>
            </a:r>
          </a:p>
          <a:p>
            <a:pPr marL="285750" lvl="0" indent="-285750">
              <a:buClr>
                <a:srgbClr val="FF0000"/>
              </a:buClr>
              <a:buFont typeface="Wingdings" panose="05000000000000000000" pitchFamily="2" charset="2"/>
              <a:buChar char="Ø"/>
            </a:pPr>
            <a:r>
              <a:rPr lang="el-GR" sz="1450" b="1" dirty="0" smtClean="0">
                <a:cs typeface="Arial" pitchFamily="34" charset="0"/>
              </a:rPr>
              <a:t>Πραγματοποιείται έλεγχος των συστημάτων συναγερμού όλων των συσκευών.</a:t>
            </a:r>
          </a:p>
          <a:p>
            <a:pPr marL="285750" lvl="0" indent="-285750">
              <a:buClr>
                <a:srgbClr val="FF0000"/>
              </a:buClr>
              <a:buFont typeface="Wingdings" panose="05000000000000000000" pitchFamily="2" charset="2"/>
              <a:buChar char="Ø"/>
            </a:pPr>
            <a:r>
              <a:rPr lang="el-GR" sz="1450" b="1" dirty="0" smtClean="0">
                <a:cs typeface="Arial" pitchFamily="34" charset="0"/>
              </a:rPr>
              <a:t>Ελέγχεται ο μηχανισμός ανάστροφης.</a:t>
            </a:r>
          </a:p>
          <a:p>
            <a:pPr marL="285750" lvl="0" indent="-285750">
              <a:buClr>
                <a:srgbClr val="FF0000"/>
              </a:buClr>
              <a:buFont typeface="Wingdings" panose="05000000000000000000" pitchFamily="2" charset="2"/>
              <a:buChar char="Ø"/>
            </a:pPr>
            <a:r>
              <a:rPr lang="el-GR" sz="1450" b="1" dirty="0" smtClean="0">
                <a:cs typeface="Arial" pitchFamily="34" charset="0"/>
              </a:rPr>
              <a:t>Πραγματοποιείται έλεγχος της πιέσεως του αέρα των αεριοφυλακίων και ακολούθως εκτελείται </a:t>
            </a:r>
            <a:r>
              <a:rPr lang="el-GR" sz="1450" b="1" dirty="0" err="1" smtClean="0">
                <a:cs typeface="Arial" pitchFamily="34" charset="0"/>
              </a:rPr>
              <a:t>εξυδάτωση</a:t>
            </a:r>
            <a:r>
              <a:rPr lang="el-GR" sz="1450" b="1" dirty="0" smtClean="0">
                <a:cs typeface="Arial" pitchFamily="34" charset="0"/>
              </a:rPr>
              <a:t>. Επίσης ελέγχεται η θέση της αυτόματης βαλβίδας του αέρα εκκινήσεως, η στεγανοποίηση των φιαλών και εάν ο αέρας τροφοδοτεί επαρκώς και με κανονική πίεση όλα τα υποσυστήματα.</a:t>
            </a:r>
          </a:p>
          <a:p>
            <a:pPr marL="285750" lvl="0" indent="-285750">
              <a:buClr>
                <a:srgbClr val="FF0000"/>
              </a:buClr>
              <a:buFont typeface="Wingdings" panose="05000000000000000000" pitchFamily="2" charset="2"/>
              <a:buChar char="Ø"/>
            </a:pPr>
            <a:r>
              <a:rPr lang="el-GR" sz="1450" b="1" dirty="0" smtClean="0">
                <a:cs typeface="Arial" pitchFamily="34" charset="0"/>
              </a:rPr>
              <a:t>Αποστραγγίζονται οι χώροι σαρώσεως και οι χώροι των στυπειοθλιπτών των βάκτρων.</a:t>
            </a:r>
          </a:p>
          <a:p>
            <a:pPr marL="285750" lvl="0" indent="-285750">
              <a:buClr>
                <a:srgbClr val="FF0000"/>
              </a:buClr>
              <a:buFont typeface="Wingdings" panose="05000000000000000000" pitchFamily="2" charset="2"/>
              <a:buChar char="Ø"/>
            </a:pPr>
            <a:r>
              <a:rPr lang="el-GR" sz="1450" b="1" dirty="0" smtClean="0">
                <a:cs typeface="Arial" pitchFamily="34" charset="0"/>
              </a:rPr>
              <a:t>Τίθεται στη θέση αυτόματης λειτουργίας ο βοηθητικός φυσητήρας του συστήματος σαρώσεως (εάν υπάρχει).</a:t>
            </a:r>
          </a:p>
          <a:p>
            <a:pPr marL="285750" lvl="0" indent="-285750">
              <a:buClr>
                <a:srgbClr val="FF0000"/>
              </a:buClr>
              <a:buFont typeface="Wingdings" panose="05000000000000000000" pitchFamily="2" charset="2"/>
              <a:buChar char="Ø"/>
            </a:pPr>
            <a:r>
              <a:rPr lang="el-GR" sz="1450" b="1" dirty="0" smtClean="0">
                <a:cs typeface="Arial" pitchFamily="34" charset="0"/>
              </a:rPr>
              <a:t>Τίθεται εκτός λειτουργίας ο κρίκος και ασφαλίζεται ο μοχλός του.</a:t>
            </a:r>
          </a:p>
          <a:p>
            <a:pPr marL="285750" lvl="0" indent="-285750">
              <a:buClr>
                <a:srgbClr val="FF0000"/>
              </a:buClr>
              <a:buFont typeface="Wingdings" panose="05000000000000000000" pitchFamily="2" charset="2"/>
              <a:buChar char="Ø"/>
            </a:pPr>
            <a:r>
              <a:rPr lang="el-GR" sz="1450" b="1" dirty="0" smtClean="0">
                <a:cs typeface="Arial" pitchFamily="34" charset="0"/>
              </a:rPr>
              <a:t>Αφού γίνουν όλοι οι παραπάνω έλεγχοι, οι μηχανικοί κλείνουν τους εξαεριστικούς κρουνούς των κυλίνδρων και ενημερώνουν τη γέφυρα, ότι η μηχανή είναι έτοιμη να λειτουργήσει (θέση </a:t>
            </a:r>
            <a:r>
              <a:rPr lang="en-US" sz="1450" b="1" dirty="0" smtClean="0">
                <a:solidFill>
                  <a:srgbClr val="FF0000"/>
                </a:solidFill>
                <a:cs typeface="Arial" pitchFamily="34" charset="0"/>
              </a:rPr>
              <a:t>Stand By</a:t>
            </a:r>
            <a:r>
              <a:rPr lang="el-GR" sz="1450" b="1" dirty="0" smtClean="0">
                <a:cs typeface="Arial" pitchFamily="34" charset="0"/>
              </a:rPr>
              <a:t>).</a:t>
            </a:r>
            <a:endParaRPr lang="el-GR" sz="1450" b="1" dirty="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828804020"/>
      </p:ext>
    </p:extLst>
  </p:cSld>
  <p:clrMapOvr>
    <a:masterClrMapping/>
  </p:clrMapOvr>
  <p:transition>
    <p:push/>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rgbClr val="FFFF00"/>
                </a:solidFill>
                <a:latin typeface="Arial" pitchFamily="34" charset="0"/>
                <a:cs typeface="Arial" pitchFamily="34" charset="0"/>
              </a:rPr>
              <a:t>ΕΚΚΙΝΗΣΗ ΜΕΤΑ ΑΠΟ ΠΕΡΙΟΡΙΣΜΕΝΗ ΑΚΙΝΗΣΙΑ</a:t>
            </a:r>
            <a:endParaRPr lang="el-GR" sz="2400" u="sng" dirty="0">
              <a:solidFill>
                <a:srgbClr val="FFFF00"/>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1900" b="1" u="sng" dirty="0" smtClean="0">
                <a:solidFill>
                  <a:srgbClr val="FF0000"/>
                </a:solidFill>
                <a:cs typeface="Arial" pitchFamily="34" charset="0"/>
              </a:rPr>
              <a:t>Πριν την εκκίνηση της μηχανής μετά από περιορισμένη ακινησία, τηρείται η ακόλουθη διαδικασία:</a:t>
            </a:r>
            <a:endParaRPr lang="en-US" sz="1900" b="1" u="sng" dirty="0" smtClean="0">
              <a:solidFill>
                <a:srgbClr val="FF0000"/>
              </a:solidFill>
              <a:cs typeface="Arial" pitchFamily="34" charset="0"/>
            </a:endParaRPr>
          </a:p>
          <a:p>
            <a:pPr marL="216000" indent="-216000">
              <a:buFont typeface="+mj-lt"/>
              <a:buAutoNum type="arabicPeriod"/>
            </a:pPr>
            <a:r>
              <a:rPr lang="el-GR" sz="1900" b="1" dirty="0" smtClean="0">
                <a:cs typeface="Arial" pitchFamily="34" charset="0"/>
              </a:rPr>
              <a:t>Πραγματοποιούνται οι ακόλουθοι έλεγχοι:</a:t>
            </a:r>
          </a:p>
          <a:p>
            <a:pPr marL="504000" lvl="0" indent="-216000">
              <a:buClr>
                <a:srgbClr val="FF0000"/>
              </a:buClr>
              <a:buFont typeface="Wingdings" pitchFamily="2" charset="2"/>
              <a:buChar char="Ø"/>
            </a:pPr>
            <a:r>
              <a:rPr lang="el-GR" sz="1900" b="1" dirty="0" smtClean="0">
                <a:cs typeface="Arial" pitchFamily="34" charset="0"/>
              </a:rPr>
              <a:t>Έλεγχος της στάθμης του λαδιού στη δεξαμενή λαδιού καθώς και στο μειωτήρα στροφών (αν υπάρχει).</a:t>
            </a:r>
          </a:p>
          <a:p>
            <a:pPr marL="504000" lvl="0" indent="-216000">
              <a:buClr>
                <a:srgbClr val="FF0000"/>
              </a:buClr>
              <a:buFont typeface="Wingdings" pitchFamily="2" charset="2"/>
              <a:buChar char="Ø"/>
            </a:pPr>
            <a:r>
              <a:rPr lang="el-GR" sz="1900" b="1" dirty="0" smtClean="0">
                <a:cs typeface="Arial" pitchFamily="34" charset="0"/>
              </a:rPr>
              <a:t>Έλεγχος της στάθμης του πετρελαίου στη δεξαμενή ημερήσιας καταναλώσεως και πλήρωση της.</a:t>
            </a:r>
          </a:p>
          <a:p>
            <a:pPr marL="504000" lvl="0" indent="-216000">
              <a:buClr>
                <a:srgbClr val="FF0000"/>
              </a:buClr>
              <a:buFont typeface="Wingdings" pitchFamily="2" charset="2"/>
              <a:buChar char="Ø"/>
            </a:pPr>
            <a:r>
              <a:rPr lang="el-GR" sz="1900" b="1" dirty="0" smtClean="0">
                <a:cs typeface="Arial" pitchFamily="34" charset="0"/>
              </a:rPr>
              <a:t>Έλεγχος της στάθμης του νερού στη δεξαμενή</a:t>
            </a:r>
            <a:r>
              <a:rPr lang="en-US" sz="1900" b="1" dirty="0" smtClean="0">
                <a:cs typeface="Arial" pitchFamily="34" charset="0"/>
              </a:rPr>
              <a:t> </a:t>
            </a:r>
            <a:r>
              <a:rPr lang="el-GR" sz="1900" b="1" dirty="0" smtClean="0">
                <a:cs typeface="Arial" pitchFamily="34" charset="0"/>
              </a:rPr>
              <a:t>του συστήματος ψύξεως της μηχανής.</a:t>
            </a:r>
          </a:p>
          <a:p>
            <a:pPr marL="504000" lvl="0" indent="-216000">
              <a:buClr>
                <a:srgbClr val="FF0000"/>
              </a:buClr>
              <a:buFont typeface="Wingdings" pitchFamily="2" charset="2"/>
              <a:buChar char="Ø"/>
            </a:pPr>
            <a:r>
              <a:rPr lang="el-GR" sz="1900" b="1" dirty="0" smtClean="0">
                <a:cs typeface="Arial" pitchFamily="34" charset="0"/>
              </a:rPr>
              <a:t>Έλεγχος της στάθμης του λαδιού στη δεξαμενή του στροβιλουπερπληρωτή.</a:t>
            </a:r>
          </a:p>
          <a:p>
            <a:pPr marL="504000" lvl="0" indent="-216000">
              <a:buClr>
                <a:srgbClr val="FF0000"/>
              </a:buClr>
              <a:buFont typeface="Wingdings" pitchFamily="2" charset="2"/>
              <a:buChar char="Ø"/>
            </a:pPr>
            <a:r>
              <a:rPr lang="el-GR" sz="1900" b="1" dirty="0" smtClean="0">
                <a:cs typeface="Arial" pitchFamily="34" charset="0"/>
              </a:rPr>
              <a:t>Έλεγχος της στάθμης του λαδιού στον αυτόματο</a:t>
            </a:r>
            <a:r>
              <a:rPr lang="el-GR" sz="1900" b="1" i="1" dirty="0" smtClean="0">
                <a:cs typeface="Arial" pitchFamily="34" charset="0"/>
              </a:rPr>
              <a:t> </a:t>
            </a:r>
            <a:r>
              <a:rPr lang="el-GR" sz="1900" b="1" dirty="0" smtClean="0">
                <a:solidFill>
                  <a:srgbClr val="FF0000"/>
                </a:solidFill>
                <a:cs typeface="Arial" pitchFamily="34" charset="0"/>
              </a:rPr>
              <a:t>ρυθμιστή στροφών</a:t>
            </a:r>
            <a:r>
              <a:rPr lang="el-GR" sz="1900" b="1" dirty="0" smtClean="0">
                <a:cs typeface="Arial" pitchFamily="34" charset="0"/>
              </a:rPr>
              <a:t> (</a:t>
            </a:r>
            <a:r>
              <a:rPr lang="en-US" sz="1900" b="1" dirty="0" smtClean="0">
                <a:solidFill>
                  <a:srgbClr val="FF0000"/>
                </a:solidFill>
                <a:cs typeface="Arial" pitchFamily="34" charset="0"/>
              </a:rPr>
              <a:t>governor</a:t>
            </a:r>
            <a:r>
              <a:rPr lang="el-GR" sz="1900" b="1" dirty="0" smtClean="0">
                <a:cs typeface="Arial" pitchFamily="34" charset="0"/>
              </a:rPr>
              <a:t>).</a:t>
            </a:r>
          </a:p>
          <a:p>
            <a:pPr marL="504000" indent="-216000">
              <a:buClr>
                <a:srgbClr val="FF0000"/>
              </a:buClr>
              <a:buFont typeface="Wingdings" pitchFamily="2" charset="2"/>
              <a:buChar char="Ø"/>
            </a:pPr>
            <a:r>
              <a:rPr lang="el-GR" sz="1900" b="1" dirty="0" smtClean="0">
                <a:cs typeface="Arial" pitchFamily="34" charset="0"/>
              </a:rPr>
              <a:t>Έλεγχος της πιέσεως του αέρα εκκινήσεως στα αεροφυλάκια.</a:t>
            </a:r>
          </a:p>
          <a:p>
            <a:pPr marL="504000" indent="-216000">
              <a:buClr>
                <a:srgbClr val="FF0000"/>
              </a:buClr>
              <a:buFont typeface="Wingdings" pitchFamily="2" charset="2"/>
              <a:buChar char="Ø"/>
            </a:pPr>
            <a:r>
              <a:rPr lang="el-GR" sz="1900" b="1" dirty="0" smtClean="0">
                <a:cs typeface="Arial" pitchFamily="34" charset="0"/>
              </a:rPr>
              <a:t>Έλεγχος της πιέσεως του αέρα εκκινήσεως μετα την αυτόματη βαλβίδα του συστήματος εκκινήσεως.</a:t>
            </a:r>
            <a:r>
              <a:rPr lang="en-US" sz="1900" b="1" dirty="0" smtClean="0">
                <a:cs typeface="Arial" pitchFamily="34" charset="0"/>
              </a:rPr>
              <a:t> </a:t>
            </a:r>
          </a:p>
          <a:p>
            <a:endParaRPr lang="el-GR" sz="18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4146786154"/>
      </p:ext>
    </p:extLst>
  </p:cSld>
  <p:clrMapOvr>
    <a:masterClrMapping/>
  </p:clrMapOvr>
  <p:transition>
    <p:push/>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ΕΚΚΙΝΗΣΗ ΜΕΤΑ ΑΠΟ ΠΕΡΙΟΡΙΣΜΕΝΗ ΑΚΙΝΗΣΙΑ</a:t>
            </a:r>
            <a:endParaRPr lang="el-GR"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1900" b="1" u="sng" dirty="0" smtClean="0">
                <a:solidFill>
                  <a:srgbClr val="FF0000"/>
                </a:solidFill>
                <a:cs typeface="Arial" pitchFamily="34" charset="0"/>
              </a:rPr>
              <a:t>Πριν την εκκίνηση της μηχανής μετα από περιορισμένη ακινησία, τηρείται η ακόλουθη διαδικασία:</a:t>
            </a:r>
            <a:endParaRPr lang="en-US" sz="1900" b="1" u="sng" dirty="0" smtClean="0">
              <a:solidFill>
                <a:srgbClr val="FF0000"/>
              </a:solidFill>
              <a:cs typeface="Arial" pitchFamily="34" charset="0"/>
            </a:endParaRPr>
          </a:p>
          <a:p>
            <a:pPr marL="342900" indent="-342900">
              <a:buFont typeface="+mj-lt"/>
              <a:buAutoNum type="arabicPeriod" startAt="2"/>
            </a:pPr>
            <a:r>
              <a:rPr lang="el-GR" sz="2200" b="1" dirty="0" smtClean="0">
                <a:cs typeface="Arial" pitchFamily="34" charset="0"/>
              </a:rPr>
              <a:t>Επιλέγεται </a:t>
            </a:r>
            <a:r>
              <a:rPr lang="el-GR" sz="2200" b="1" dirty="0" smtClean="0">
                <a:solidFill>
                  <a:srgbClr val="FF0000"/>
                </a:solidFill>
                <a:cs typeface="Arial" pitchFamily="34" charset="0"/>
              </a:rPr>
              <a:t>το καύσιμο </a:t>
            </a:r>
            <a:r>
              <a:rPr lang="el-GR" sz="2200" b="1" dirty="0" smtClean="0">
                <a:cs typeface="Arial" pitchFamily="34" charset="0"/>
              </a:rPr>
              <a:t>με το οποίο θα εκκινήσει η μηχανή και ρυθμίζεται η αντίστοιχη βάνα στο δίκτυο καυσίμου, εφόσον χρησιμοποιούνται διαφορετικοί τύποι καυσίμου.</a:t>
            </a:r>
            <a:r>
              <a:rPr lang="en-US" sz="2200" b="1" dirty="0" smtClean="0">
                <a:cs typeface="Arial" pitchFamily="34" charset="0"/>
              </a:rPr>
              <a:t> </a:t>
            </a:r>
          </a:p>
          <a:p>
            <a:pPr marL="342900" indent="-342900">
              <a:buFont typeface="+mj-lt"/>
              <a:buAutoNum type="arabicPeriod" startAt="2"/>
            </a:pPr>
            <a:r>
              <a:rPr lang="el-GR" sz="2200" b="1" dirty="0" smtClean="0">
                <a:cs typeface="Arial" pitchFamily="34" charset="0"/>
              </a:rPr>
              <a:t>Στην περίπτωση που χρησιμοποιείται </a:t>
            </a:r>
            <a:r>
              <a:rPr lang="el-GR" sz="2200" b="1" dirty="0" smtClean="0">
                <a:solidFill>
                  <a:srgbClr val="FF0000"/>
                </a:solidFill>
                <a:cs typeface="Arial" pitchFamily="34" charset="0"/>
              </a:rPr>
              <a:t>βαρύ καύσιμο</a:t>
            </a:r>
            <a:r>
              <a:rPr lang="el-GR" sz="2200" b="1" dirty="0" smtClean="0">
                <a:cs typeface="Arial" pitchFamily="34" charset="0"/>
              </a:rPr>
              <a:t>, τίθεται σε λειτουργία το σύστημα αρχικής προθερμάνσεως του καυσίμου, με τους διακόπτες παρακάμψεως ανοικτούς, ώστε να ανακυκλοφορεί πλήρως το πετρέλαιο προς την αντίστοιχη δεξαμενή καθιζήσεως. Τίθενται σε λειτουργία (εάν δεν λειτουργούν ήδη) οι </a:t>
            </a:r>
            <a:r>
              <a:rPr lang="el-GR" sz="2200" b="1" dirty="0" smtClean="0">
                <a:solidFill>
                  <a:srgbClr val="FF0000"/>
                </a:solidFill>
                <a:cs typeface="Arial" pitchFamily="34" charset="0"/>
              </a:rPr>
              <a:t>φυγοκεντρικοί διαχωριστήρες</a:t>
            </a:r>
            <a:r>
              <a:rPr lang="el-GR" sz="2200" b="1" dirty="0" smtClean="0">
                <a:cs typeface="Arial" pitchFamily="34" charset="0"/>
              </a:rPr>
              <a:t>, οι </a:t>
            </a:r>
            <a:r>
              <a:rPr lang="el-GR" sz="2200" b="1" dirty="0" smtClean="0">
                <a:solidFill>
                  <a:srgbClr val="FF0000"/>
                </a:solidFill>
                <a:cs typeface="Arial" pitchFamily="34" charset="0"/>
              </a:rPr>
              <a:t>τροφοδοτικές αντλίες πετρελαίου</a:t>
            </a:r>
            <a:r>
              <a:rPr lang="el-GR" sz="2200" b="1" dirty="0" smtClean="0">
                <a:cs typeface="Arial" pitchFamily="34" charset="0"/>
              </a:rPr>
              <a:t> και οι αντίστοιχοι </a:t>
            </a:r>
            <a:r>
              <a:rPr lang="el-GR" sz="2200" b="1" dirty="0" smtClean="0">
                <a:solidFill>
                  <a:srgbClr val="FF0000"/>
                </a:solidFill>
                <a:cs typeface="Arial" pitchFamily="34" charset="0"/>
              </a:rPr>
              <a:t>προθερμαντήρες</a:t>
            </a:r>
            <a:r>
              <a:rPr lang="el-GR" sz="2200" b="1" dirty="0" smtClean="0">
                <a:cs typeface="Arial" pitchFamily="34" charset="0"/>
              </a:rPr>
              <a:t>. Ελέγχεται το δίκτυο πετρελαίου χαμηλής πιέσεως για διαρροές, καθώς και η πτώση πιέσεως στα φίλτρα.</a:t>
            </a:r>
            <a:r>
              <a:rPr lang="en-US" sz="2200" b="1" dirty="0" smtClean="0">
                <a:cs typeface="Arial" pitchFamily="34" charset="0"/>
              </a:rPr>
              <a:t> </a:t>
            </a:r>
          </a:p>
          <a:p>
            <a:endParaRPr lang="el-GR" sz="18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3095475591"/>
      </p:ext>
    </p:extLst>
  </p:cSld>
  <p:clrMapOvr>
    <a:masterClrMapping/>
  </p:clrMapOvr>
  <p:transition>
    <p:push/>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ΕΚΚΙΝΗΣΗ ΜΕΤΑ ΑΠΟ ΠΕΡΙΟΡΙΣΜΕΝΗ ΑΚΙΝΗΣΙΑ</a:t>
            </a:r>
            <a:endParaRPr lang="el-GR"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000" b="1" u="sng" dirty="0" smtClean="0">
                <a:solidFill>
                  <a:srgbClr val="FF0000"/>
                </a:solidFill>
                <a:cs typeface="Arial" pitchFamily="34" charset="0"/>
              </a:rPr>
              <a:t>Πριν την εκκίνηση της μηχανής μετα από περιορισμένη ακινησία, τηρείται η ακόλουθη διαδικασία:</a:t>
            </a:r>
            <a:endParaRPr lang="en-US" sz="2000" b="1" u="sng" dirty="0" smtClean="0">
              <a:solidFill>
                <a:srgbClr val="FF0000"/>
              </a:solidFill>
              <a:cs typeface="Arial" pitchFamily="34" charset="0"/>
            </a:endParaRPr>
          </a:p>
          <a:p>
            <a:pPr marL="342900" indent="-342900">
              <a:buFont typeface="+mj-lt"/>
              <a:buAutoNum type="arabicPeriod" startAt="4"/>
            </a:pPr>
            <a:r>
              <a:rPr lang="el-GR" sz="2000" b="1" dirty="0" smtClean="0">
                <a:cs typeface="Arial" pitchFamily="34" charset="0"/>
              </a:rPr>
              <a:t>Εκτελείται αποστράγγιση στα ακόλουθα σημεία:</a:t>
            </a:r>
          </a:p>
          <a:p>
            <a:pPr marL="342900" lvl="0" indent="-342900">
              <a:buClr>
                <a:srgbClr val="FF0000"/>
              </a:buClr>
              <a:buFont typeface="Wingdings" pitchFamily="2" charset="2"/>
              <a:buChar char="Ø"/>
            </a:pPr>
            <a:r>
              <a:rPr lang="el-GR" sz="2000" b="1" dirty="0" smtClean="0">
                <a:cs typeface="Arial" pitchFamily="34" charset="0"/>
              </a:rPr>
              <a:t>Στη δεξαμενή καυσίμου ημερήσιας καταναλώσεως.</a:t>
            </a:r>
          </a:p>
          <a:p>
            <a:pPr marL="342900" indent="-342900">
              <a:buClr>
                <a:srgbClr val="FF0000"/>
              </a:buClr>
              <a:buFont typeface="Wingdings" pitchFamily="2" charset="2"/>
              <a:buChar char="Ø"/>
            </a:pPr>
            <a:r>
              <a:rPr lang="el-GR" sz="2000" b="1" dirty="0" smtClean="0">
                <a:cs typeface="Arial" pitchFamily="34" charset="0"/>
              </a:rPr>
              <a:t>Στο αεροφυλάκιο αέρα εκκινήσεως (αν δεν γίνεται αυτόματα).</a:t>
            </a:r>
          </a:p>
          <a:p>
            <a:pPr marL="342900" lvl="0" indent="-342900">
              <a:buClr>
                <a:srgbClr val="FF0000"/>
              </a:buClr>
              <a:buFont typeface="Wingdings" pitchFamily="2" charset="2"/>
              <a:buChar char="Ø"/>
            </a:pPr>
            <a:r>
              <a:rPr lang="el-GR" sz="2000" b="1" dirty="0" smtClean="0">
                <a:cs typeface="Arial" pitchFamily="34" charset="0"/>
              </a:rPr>
              <a:t>Στον οχετό εισαγωγής αέρα η αντίστοιχα στο χώρο σαρώσεως της μηχανής και στους χώρους των στυπειοθλιπτών των βάκτρων.</a:t>
            </a:r>
          </a:p>
          <a:p>
            <a:pPr marL="342900" lvl="0" indent="-342900">
              <a:buFont typeface="+mj-lt"/>
              <a:buAutoNum type="arabicPeriod" startAt="5"/>
            </a:pPr>
            <a:r>
              <a:rPr lang="el-GR" sz="2000" b="1" dirty="0" smtClean="0">
                <a:cs typeface="Arial" pitchFamily="34" charset="0"/>
              </a:rPr>
              <a:t>Τίθενται όλες οι βαλβίδες των δικτυών στην κατάσταση λειτουργίας (ενεργοποιούνται οι αυτοματισμοί τους στα αυτόματα συστήματα).</a:t>
            </a:r>
          </a:p>
          <a:p>
            <a:pPr marL="342900" lvl="0" indent="-342900">
              <a:buFont typeface="+mj-lt"/>
              <a:buAutoNum type="arabicPeriod" startAt="6"/>
            </a:pPr>
            <a:r>
              <a:rPr lang="el-GR" sz="2000" b="1" dirty="0" smtClean="0">
                <a:cs typeface="Arial" pitchFamily="34" charset="0"/>
              </a:rPr>
              <a:t>Πραγματοποιείται προλίπανση των κυλίνδρων.</a:t>
            </a:r>
          </a:p>
          <a:p>
            <a:pPr marL="342900" lvl="0" indent="-342900">
              <a:buFont typeface="+mj-lt"/>
              <a:buAutoNum type="arabicPeriod" startAt="7"/>
            </a:pPr>
            <a:r>
              <a:rPr lang="el-GR" sz="2000" b="1" dirty="0" smtClean="0">
                <a:cs typeface="Arial" pitchFamily="34" charset="0"/>
              </a:rPr>
              <a:t>Τίθενται σε λειτουργία και οι υπόλοιπες αντλίες των δικτυών. Εκτελείται έλεγχος για τυχόν διαρροές νερού η λαδιού. Ελέγχεται η πίεση λειτουργίας των αντλιών και η πτώσης πιέσεως στα φίλτρα.</a:t>
            </a:r>
          </a:p>
          <a:p>
            <a:endParaRPr lang="el-GR" sz="18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561033694"/>
      </p:ext>
    </p:extLst>
  </p:cSld>
  <p:clrMapOvr>
    <a:masterClrMapping/>
  </p:clrMapOvr>
  <p:transition>
    <p:push/>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ΕΚΚΙΝΗΣΗ ΜΕΤΑ ΑΠΟ ΠΕΡΙΟΡΙΣΜΕΝΗ ΑΚΙΝΗΣΙΑ</a:t>
            </a:r>
            <a:endParaRPr lang="el-GR"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150" b="1" u="sng" dirty="0" smtClean="0">
                <a:solidFill>
                  <a:srgbClr val="FF0000"/>
                </a:solidFill>
                <a:cs typeface="Arial" pitchFamily="34" charset="0"/>
              </a:rPr>
              <a:t>Πριν την εκκίνηση της μηχανής μετα από περιορισμένη ακινησία, τηρείται η ακόλουθη διαδικασία:</a:t>
            </a:r>
            <a:endParaRPr lang="en-US" sz="2150" b="1" u="sng" dirty="0" smtClean="0">
              <a:solidFill>
                <a:srgbClr val="FF0000"/>
              </a:solidFill>
              <a:cs typeface="Arial" pitchFamily="34" charset="0"/>
            </a:endParaRPr>
          </a:p>
          <a:p>
            <a:pPr marL="342900" lvl="0" indent="-342900">
              <a:buFont typeface="+mj-lt"/>
              <a:buAutoNum type="arabicPeriod" startAt="8"/>
            </a:pPr>
            <a:r>
              <a:rPr lang="el-GR" sz="2140" b="1" dirty="0" smtClean="0">
                <a:cs typeface="Arial" pitchFamily="34" charset="0"/>
              </a:rPr>
              <a:t>Ενεργοποιείται το τελικό σύστημα προθερμάνσεως του καυσίμου, ενώ το καύσιμο ανακυκλοφορεί, επιστρέφοντας στη δεξαμενή ημερήσιας καταναλώσεως. Ελέγχεται η τελική θερμοκρασία και το ιξώδες του καυσίμου.</a:t>
            </a:r>
          </a:p>
          <a:p>
            <a:pPr marL="342900" lvl="0" indent="-342900">
              <a:buFont typeface="+mj-lt"/>
              <a:buAutoNum type="arabicPeriod" startAt="9"/>
            </a:pPr>
            <a:r>
              <a:rPr lang="el-GR" sz="2140" b="1" dirty="0" smtClean="0">
                <a:cs typeface="Arial" pitchFamily="34" charset="0"/>
              </a:rPr>
              <a:t>Τίθεται σε λειτουργία το σύστημα αυτόματου ελέγχου της μηχανής και ενεργοποιούνται τα συστήματα ασφαλείας.</a:t>
            </a:r>
          </a:p>
          <a:p>
            <a:pPr marL="342900" lvl="0" indent="-342900">
              <a:buFont typeface="+mj-lt"/>
              <a:buAutoNum type="arabicPeriod" startAt="10"/>
            </a:pPr>
            <a:r>
              <a:rPr lang="el-GR" sz="2140" b="1" dirty="0" smtClean="0">
                <a:cs typeface="Arial" pitchFamily="34" charset="0"/>
              </a:rPr>
              <a:t>Ελέγχεται αν υπάρχουν αντικείμενα που εμποδίζουν την ελεύθερη περιστροφή της μηχανής.</a:t>
            </a:r>
          </a:p>
          <a:p>
            <a:pPr marL="342900" lvl="0" indent="-342900">
              <a:buFont typeface="+mj-lt"/>
              <a:buAutoNum type="arabicPeriod" startAt="10"/>
            </a:pPr>
            <a:r>
              <a:rPr lang="el-GR" sz="2140" b="1" dirty="0" smtClean="0">
                <a:cs typeface="Arial" pitchFamily="34" charset="0"/>
              </a:rPr>
              <a:t>Πραγματοποιείται έλεγχος της μεταβολής του βήματος των πτερυγίων της έλικας (σε πλοία με αντίστοιχο σύστημα).</a:t>
            </a:r>
          </a:p>
          <a:p>
            <a:pPr marL="342900" lvl="0" indent="-342900">
              <a:buFont typeface="+mj-lt"/>
              <a:buAutoNum type="arabicPeriod" startAt="10"/>
            </a:pPr>
            <a:r>
              <a:rPr lang="el-GR" sz="2140" b="1" dirty="0" smtClean="0">
                <a:cs typeface="Arial" pitchFamily="34" charset="0"/>
              </a:rPr>
              <a:t>Τίθεται στη θέση αυτόματης λειτουργίας ο βοηθητικός φυσητήρας του συστήματος σαρώσεως (εάν υπάρχει).</a:t>
            </a:r>
          </a:p>
          <a:p>
            <a:endParaRPr lang="el-GR" sz="18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3423455739"/>
      </p:ext>
    </p:extLst>
  </p:cSld>
  <p:clrMapOvr>
    <a:masterClrMapping/>
  </p:clrMapOvr>
  <p:transition>
    <p:push/>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ΕΚΚΙΝΗΣΗ ΜΕΤΑ ΑΠΟ ΠΕΡΙΟΡΙΣΜΕΝΗ ΑΚΙΝΗΣΙΑ</a:t>
            </a:r>
            <a:endParaRPr lang="el-GR"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150" b="1" u="sng" dirty="0" smtClean="0">
                <a:solidFill>
                  <a:srgbClr val="FF0000"/>
                </a:solidFill>
                <a:cs typeface="Arial" pitchFamily="34" charset="0"/>
              </a:rPr>
              <a:t>Η διαδικασία της εκκινήσεως είναι η ακόλουθη:</a:t>
            </a:r>
            <a:endParaRPr lang="en-US" sz="2150" b="1" u="sng" dirty="0" smtClean="0">
              <a:solidFill>
                <a:srgbClr val="FF0000"/>
              </a:solidFill>
              <a:cs typeface="Arial" pitchFamily="34" charset="0"/>
            </a:endParaRPr>
          </a:p>
          <a:p>
            <a:endParaRPr lang="el-GR" sz="2150" b="1" u="sng" dirty="0" smtClean="0">
              <a:solidFill>
                <a:srgbClr val="FF0000"/>
              </a:solidFill>
              <a:cs typeface="Arial" pitchFamily="34" charset="0"/>
            </a:endParaRPr>
          </a:p>
          <a:p>
            <a:pPr marL="324000" lvl="1" indent="-324000">
              <a:buFont typeface="+mj-lt"/>
              <a:buAutoNum type="arabicPeriod"/>
            </a:pPr>
            <a:r>
              <a:rPr lang="el-GR" sz="2150" b="1" dirty="0" smtClean="0">
                <a:cs typeface="Arial" pitchFamily="34" charset="0"/>
              </a:rPr>
              <a:t>Απελευθερώνεται ο κρίκος, ασφαλίζεται και κλείνουν οι δυναμοδεικτικοί κρουνοί. Πριν κλείσουν οι δυναμοδεικτικοί κρουνοί πραγματοποιείται περιστροφή της μηχανής με τον αέρα εκκινήσεως (εξαέρωση) για τη διαπίστωση τυχόν διαρροών και για έλεγχο της καθαρότητας των δυναμοδεικτικών κρουνών (φραγμένος κρουνός από εξανθρακώματα).</a:t>
            </a:r>
          </a:p>
          <a:p>
            <a:pPr marL="324000" lvl="1" indent="-324000">
              <a:buFont typeface="+mj-lt"/>
              <a:buAutoNum type="arabicPeriod"/>
            </a:pPr>
            <a:r>
              <a:rPr lang="el-GR" sz="2150" b="1" dirty="0" smtClean="0">
                <a:cs typeface="Arial" pitchFamily="34" charset="0"/>
              </a:rPr>
              <a:t>Στις μικρές, μη αυτοματοποιημένες μηχανές (και στις αντίστοιχες ηλεκτρομηχανές) ο μοχλός ελέγχου τίθεται στη</a:t>
            </a:r>
            <a:r>
              <a:rPr lang="el-GR" sz="2150" b="1" i="1" dirty="0" smtClean="0">
                <a:cs typeface="Arial" pitchFamily="34" charset="0"/>
              </a:rPr>
              <a:t> </a:t>
            </a:r>
            <a:r>
              <a:rPr lang="el-GR" sz="2150" b="1" dirty="0" smtClean="0">
                <a:solidFill>
                  <a:srgbClr val="FF0000"/>
                </a:solidFill>
                <a:cs typeface="Arial" pitchFamily="34" charset="0"/>
              </a:rPr>
              <a:t>θέση εκκινήσεως </a:t>
            </a:r>
            <a:r>
              <a:rPr lang="el-GR" sz="2150" b="1" dirty="0" smtClean="0">
                <a:cs typeface="Arial" pitchFamily="34" charset="0"/>
              </a:rPr>
              <a:t>(</a:t>
            </a:r>
            <a:r>
              <a:rPr lang="el-GR" sz="2150" b="1" dirty="0" smtClean="0">
                <a:solidFill>
                  <a:srgbClr val="FF0000"/>
                </a:solidFill>
                <a:cs typeface="Arial" pitchFamily="34" charset="0"/>
              </a:rPr>
              <a:t>θέση </a:t>
            </a:r>
            <a:r>
              <a:rPr lang="en-US" sz="2150" b="1" dirty="0" smtClean="0">
                <a:solidFill>
                  <a:srgbClr val="FF0000"/>
                </a:solidFill>
                <a:cs typeface="Arial" pitchFamily="34" charset="0"/>
              </a:rPr>
              <a:t>run</a:t>
            </a:r>
            <a:r>
              <a:rPr lang="el-GR" sz="2150" b="1" dirty="0" smtClean="0">
                <a:cs typeface="Arial" pitchFamily="34" charset="0"/>
              </a:rPr>
              <a:t>).</a:t>
            </a:r>
          </a:p>
          <a:p>
            <a:pPr marL="324000" lvl="1" indent="-324000">
              <a:buFont typeface="+mj-lt"/>
              <a:buAutoNum type="arabicPeriod"/>
            </a:pPr>
            <a:r>
              <a:rPr lang="el-GR" sz="2150" b="1" dirty="0" smtClean="0">
                <a:cs typeface="Arial" pitchFamily="34" charset="0"/>
              </a:rPr>
              <a:t>Ενεργοποιείται η αυτόματη βαλβίδα του αέρα εκκινήσεως. Σε περίπτωση αποτυχίας εκκινήσεως πραγματοποιείται έλεγχος για την εύρεση του προβλήματος.</a:t>
            </a:r>
          </a:p>
          <a:p>
            <a:endParaRPr lang="el-GR" sz="18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131183425"/>
      </p:ext>
    </p:extLst>
  </p:cSld>
  <p:clrMapOvr>
    <a:masterClrMapping/>
  </p:clrMapOvr>
  <p:transition>
    <p:push/>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ΕΚΚΙΝΗΣΗ ΜΕΤΑ ΑΠΟ ΠΕΡΙΟΡΙΣΜΕΝΗ ΑΚΙΝΗΣΙΑ</a:t>
            </a:r>
            <a:endParaRPr lang="el-GR"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1730" b="1" u="sng" dirty="0" smtClean="0">
                <a:solidFill>
                  <a:srgbClr val="FF0000"/>
                </a:solidFill>
                <a:cs typeface="Arial" pitchFamily="34" charset="0"/>
              </a:rPr>
              <a:t>Η διαδικασία της εκκινήσεως είναι η ακόλουθη:</a:t>
            </a:r>
          </a:p>
          <a:p>
            <a:pPr marL="228600" lvl="1" indent="-228600">
              <a:buFont typeface="+mj-lt"/>
              <a:buAutoNum type="arabicPeriod" startAt="4"/>
            </a:pPr>
            <a:r>
              <a:rPr lang="el-GR" sz="1730" b="1" dirty="0" smtClean="0">
                <a:cs typeface="Arial" pitchFamily="34" charset="0"/>
              </a:rPr>
              <a:t>Αμέσως μετα την εκκίνηση πραγματοποιούνται οι ακόλουθοι έλεγχοι:</a:t>
            </a:r>
          </a:p>
          <a:p>
            <a:pPr marL="216000" indent="-216000">
              <a:buClr>
                <a:srgbClr val="FF0000"/>
              </a:buClr>
              <a:buFont typeface="Wingdings" pitchFamily="2" charset="2"/>
              <a:buChar char="Ø"/>
            </a:pPr>
            <a:r>
              <a:rPr lang="el-GR" sz="1730" b="1" dirty="0" smtClean="0">
                <a:cs typeface="Arial" pitchFamily="34" charset="0"/>
              </a:rPr>
              <a:t>Έλεγχος της πιέσεως στο δίκτυο λιπάνσεως και στο δίκτυο νερού ψύξεως.</a:t>
            </a:r>
          </a:p>
          <a:p>
            <a:pPr marL="216000" indent="-216000">
              <a:buClr>
                <a:srgbClr val="FF0000"/>
              </a:buClr>
              <a:buFont typeface="Wingdings" pitchFamily="2" charset="2"/>
              <a:buChar char="Ø"/>
            </a:pPr>
            <a:r>
              <a:rPr lang="el-GR" sz="1730" b="1" dirty="0" smtClean="0">
                <a:cs typeface="Arial" pitchFamily="34" charset="0"/>
              </a:rPr>
              <a:t>Ελέγχονται οι θερμοκρασίες εξαγωγής καυσαερίων όλων των κυλίνδρων, ώστε να επιβεβαιωθεί ότι όλοι βρίσκονται σε σωστή λειτουργία. Δίδεται </a:t>
            </a:r>
            <a:r>
              <a:rPr lang="el-GR" sz="1730" b="1" dirty="0" smtClean="0">
                <a:solidFill>
                  <a:srgbClr val="FF0000"/>
                </a:solidFill>
                <a:cs typeface="Arial" pitchFamily="34" charset="0"/>
              </a:rPr>
              <a:t>προσοχή σε τυχόν μεγάλες αποκλίσεις θερμοκρασιών</a:t>
            </a:r>
            <a:r>
              <a:rPr lang="el-GR" sz="1730" b="1" dirty="0" smtClean="0">
                <a:cs typeface="Arial" pitchFamily="34" charset="0"/>
              </a:rPr>
              <a:t>.</a:t>
            </a:r>
          </a:p>
          <a:p>
            <a:pPr marL="216000" lvl="0" indent="-216000">
              <a:buClr>
                <a:srgbClr val="FF0000"/>
              </a:buClr>
              <a:buFont typeface="Wingdings" pitchFamily="2" charset="2"/>
              <a:buChar char="Ø"/>
            </a:pPr>
            <a:r>
              <a:rPr lang="el-GR" sz="1730" b="1" dirty="0" smtClean="0">
                <a:cs typeface="Arial" pitchFamily="34" charset="0"/>
              </a:rPr>
              <a:t>Ελέγχονται από έμπειρο μηχανικό οι ήχοι λειτουργίας της μηχανής, καθώς και η αίσθηση των κραδασμών.</a:t>
            </a:r>
          </a:p>
          <a:p>
            <a:pPr marL="216000" lvl="0" indent="-216000">
              <a:buClr>
                <a:srgbClr val="FF0000"/>
              </a:buClr>
              <a:buFont typeface="Wingdings" pitchFamily="2" charset="2"/>
              <a:buChar char="Ø"/>
            </a:pPr>
            <a:r>
              <a:rPr lang="el-GR" sz="1730" b="1" dirty="0" smtClean="0">
                <a:cs typeface="Arial" pitchFamily="34" charset="0"/>
              </a:rPr>
              <a:t>Ελέγχονται οι ενδεικτικές λυχνίες στο σύστημα ασφαλείας της μηχανής.</a:t>
            </a:r>
          </a:p>
          <a:p>
            <a:pPr marL="216000" lvl="0" indent="-216000">
              <a:buClr>
                <a:srgbClr val="FF0000"/>
              </a:buClr>
              <a:buFont typeface="Wingdings" pitchFamily="2" charset="2"/>
              <a:buChar char="Ø"/>
            </a:pPr>
            <a:r>
              <a:rPr lang="el-GR" sz="1730" b="1" dirty="0" smtClean="0">
                <a:cs typeface="Arial" pitchFamily="34" charset="0"/>
              </a:rPr>
              <a:t>Στις μικρές μηχανές, σε περίπτωση που εμφανισθεί μειωμένη πίεση στο δίκτυο λαδιού η στο δίκτυο νερού, η μηχανή σταματάει, βρίσκεται η αίτια της βλάβης και διορθώνεται.</a:t>
            </a:r>
          </a:p>
          <a:p>
            <a:pPr marL="216000" indent="-216000">
              <a:buClr>
                <a:srgbClr val="FF0000"/>
              </a:buClr>
              <a:buFont typeface="Wingdings" pitchFamily="2" charset="2"/>
              <a:buChar char="Ø"/>
            </a:pPr>
            <a:r>
              <a:rPr lang="el-GR" sz="1730" b="1" dirty="0" smtClean="0">
                <a:cs typeface="Arial" pitchFamily="34" charset="0"/>
              </a:rPr>
              <a:t>Στις μεγάλες μηχανές, επειδή συνήθως δεν υπάρχουν χρονικά περιθώρια επανεκκινήσεως και επειδή υπάρχουν εφεδρικά συστήματα στα δίκτυα νερού και λαδιού, ενεργοποιούνται αυτόματα η χειροκίνητα τα αντίστοιχα εφεδρικά συστήματα, ενώ παράλληλα οι μηχανικοί προσπαθούν να εντοπίσουν και (εάν είναι δυνατόν σύντομα) να αποκαταστήσουν τη βλάβη.</a:t>
            </a:r>
          </a:p>
          <a:p>
            <a:endParaRPr lang="el-GR" sz="18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996470402"/>
      </p:ext>
    </p:extLst>
  </p:cSld>
  <p:clrMapOvr>
    <a:masterClrMapping/>
  </p:clrMapOvr>
  <p:transition>
    <p:push/>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400" u="sng" dirty="0" smtClean="0">
                <a:solidFill>
                  <a:schemeClr val="bg1"/>
                </a:solidFill>
                <a:latin typeface="Arial" pitchFamily="34" charset="0"/>
                <a:cs typeface="Arial" pitchFamily="34" charset="0"/>
              </a:rPr>
              <a:t>ΕΚΚΙΝΗΣΗ ΜΕΤΑ ΑΠΟ ΠΕΡΙΟΡΙΣΜΕΝΗ ΑΚΙΝΗΣΙΑ</a:t>
            </a:r>
            <a:endParaRPr lang="el-GR"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400" b="1" u="sng" dirty="0" smtClean="0">
                <a:solidFill>
                  <a:srgbClr val="FF0000"/>
                </a:solidFill>
                <a:cs typeface="Arial" pitchFamily="34" charset="0"/>
              </a:rPr>
              <a:t>Η διαδικασία της εκκινήσεως είναι η ακόλουθη:</a:t>
            </a:r>
            <a:endParaRPr lang="en-US" sz="2400" b="1" u="sng" dirty="0" smtClean="0">
              <a:solidFill>
                <a:srgbClr val="FF0000"/>
              </a:solidFill>
              <a:cs typeface="Arial" pitchFamily="34" charset="0"/>
            </a:endParaRPr>
          </a:p>
          <a:p>
            <a:endParaRPr lang="el-GR" sz="2400" b="1" u="sng" dirty="0" smtClean="0">
              <a:solidFill>
                <a:srgbClr val="FF0000"/>
              </a:solidFill>
              <a:cs typeface="Arial" pitchFamily="34" charset="0"/>
            </a:endParaRPr>
          </a:p>
          <a:p>
            <a:pPr marL="216000" lvl="1" indent="-216000">
              <a:buFont typeface="+mj-lt"/>
              <a:buAutoNum type="arabicPeriod" startAt="5"/>
            </a:pPr>
            <a:r>
              <a:rPr lang="el-GR" sz="2400" b="1" dirty="0" smtClean="0">
                <a:cs typeface="Arial" pitchFamily="34" charset="0"/>
              </a:rPr>
              <a:t>Εάν δεν υπάρχει κανένα πρόβλημα μετά την εκκίνηση, αυξάνονται σταδιακά οι στροφές, ανάλογα με τις συνθήκες πλεύσεως και ανάλογα με τις οδηγίες του κατασκευαστή.</a:t>
            </a:r>
            <a:endParaRPr lang="en-US" sz="2400" b="1" dirty="0" smtClean="0">
              <a:cs typeface="Arial" pitchFamily="34" charset="0"/>
            </a:endParaRPr>
          </a:p>
          <a:p>
            <a:pPr marL="216000" lvl="1" indent="-216000">
              <a:buFont typeface="+mj-lt"/>
              <a:buAutoNum type="arabicPeriod" startAt="5"/>
            </a:pPr>
            <a:endParaRPr lang="el-GR" sz="2400" b="1" dirty="0" smtClean="0">
              <a:cs typeface="Arial" pitchFamily="34" charset="0"/>
            </a:endParaRPr>
          </a:p>
          <a:p>
            <a:pPr marL="216000" lvl="1" indent="-216000">
              <a:buFont typeface="+mj-lt"/>
              <a:buAutoNum type="arabicPeriod" startAt="5"/>
            </a:pPr>
            <a:r>
              <a:rPr lang="el-GR" sz="2400" b="1" dirty="0" smtClean="0">
                <a:cs typeface="Arial" pitchFamily="34" charset="0"/>
              </a:rPr>
              <a:t>Μετά το πέρας των ελιγμών και εφόσον το πλοίο έχει πάρει την κανονική πορεία του, απομονώνεται το σύστημα του αέρα εκκινήσεως. Αυξάνονται επίσης σταδιακά οι στροφές της μηχανής στην περιοχή κανονικής λειτουργίας.</a:t>
            </a:r>
          </a:p>
          <a:p>
            <a:endParaRPr lang="el-GR" sz="18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045758514"/>
      </p:ext>
    </p:extLst>
  </p:cSld>
  <p:clrMapOvr>
    <a:masterClrMapping/>
  </p:clrMapOvr>
  <p:transition>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sp>
        <p:nvSpPr>
          <p:cNvPr id="6" name="TextBox 5"/>
          <p:cNvSpPr txBox="1"/>
          <p:nvPr/>
        </p:nvSpPr>
        <p:spPr>
          <a:xfrm>
            <a:off x="323528" y="3573016"/>
            <a:ext cx="2735044" cy="584775"/>
          </a:xfrm>
          <a:prstGeom prst="rect">
            <a:avLst/>
          </a:prstGeom>
          <a:noFill/>
        </p:spPr>
        <p:txBody>
          <a:bodyPr wrap="none" rtlCol="0">
            <a:spAutoFit/>
          </a:bodyPr>
          <a:lstStyle/>
          <a:p>
            <a:r>
              <a:rPr lang="en-US" sz="1600" b="1" dirty="0" smtClean="0"/>
              <a:t>FOR HYUNDAI MAN B&amp;W </a:t>
            </a:r>
          </a:p>
          <a:p>
            <a:r>
              <a:rPr lang="en-US" sz="1600" b="1" dirty="0" smtClean="0"/>
              <a:t>MANUAL </a:t>
            </a:r>
            <a:r>
              <a:rPr lang="en-US" sz="1600" b="1" u="sng" dirty="0" smtClean="0">
                <a:solidFill>
                  <a:srgbClr val="FF0000"/>
                </a:solidFill>
              </a:rPr>
              <a:t>MAINTENANCE</a:t>
            </a:r>
            <a:r>
              <a:rPr lang="en-US" sz="1600" b="1" dirty="0" smtClean="0"/>
              <a:t> </a:t>
            </a:r>
            <a:endParaRPr lang="en-US" sz="1600" b="1" dirty="0"/>
          </a:p>
        </p:txBody>
      </p:sp>
      <p:pic>
        <p:nvPicPr>
          <p:cNvPr id="3" name="Picture 2"/>
          <p:cNvPicPr>
            <a:picLocks noChangeAspect="1"/>
          </p:cNvPicPr>
          <p:nvPr/>
        </p:nvPicPr>
        <p:blipFill>
          <a:blip r:embed="rId3" cstate="print"/>
          <a:stretch>
            <a:fillRect/>
          </a:stretch>
        </p:blipFill>
        <p:spPr>
          <a:xfrm>
            <a:off x="4769872" y="1021869"/>
            <a:ext cx="4050600" cy="5687067"/>
          </a:xfrm>
          <a:prstGeom prst="rect">
            <a:avLst/>
          </a:prstGeom>
        </p:spPr>
      </p:pic>
    </p:spTree>
    <p:extLst>
      <p:ext uri="{BB962C8B-B14F-4D97-AF65-F5344CB8AC3E}">
        <p14:creationId xmlns="" xmlns:p14="http://schemas.microsoft.com/office/powerpoint/2010/main" val="3445607267"/>
      </p:ext>
    </p:extLst>
  </p:cSld>
  <p:clrMapOvr>
    <a:masterClrMapping/>
  </p:clrMapOvr>
  <p:transition>
    <p:push/>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200" u="sng" dirty="0" smtClean="0">
                <a:solidFill>
                  <a:srgbClr val="FFFF00"/>
                </a:solidFill>
                <a:latin typeface="+mn-lt"/>
                <a:cs typeface="Arial" pitchFamily="34" charset="0"/>
              </a:rPr>
              <a:t>Εκκίνηση για πρώτη φορά η μετά από μακρά ακινησία η μετά από γενική επισκευή</a:t>
            </a:r>
            <a:endParaRPr lang="el-GR" sz="2200" u="sng" dirty="0">
              <a:solidFill>
                <a:srgbClr val="FFFF00"/>
              </a:solidFill>
              <a:latin typeface="+mn-lt"/>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endParaRPr lang="en-US" sz="1800" b="1" dirty="0" smtClean="0">
              <a:latin typeface="Arial" pitchFamily="34" charset="0"/>
              <a:cs typeface="Arial" pitchFamily="34" charset="0"/>
            </a:endParaRPr>
          </a:p>
          <a:p>
            <a:r>
              <a:rPr lang="el-GR" sz="4000" b="1" dirty="0" smtClean="0">
                <a:cs typeface="Arial" pitchFamily="34" charset="0"/>
              </a:rPr>
              <a:t>Εκτός από τις εργασίες, που περιγραφτήκαν προηγουμέν</a:t>
            </a:r>
            <a:r>
              <a:rPr lang="en-US" sz="4000" b="1" dirty="0" smtClean="0">
                <a:cs typeface="Arial" pitchFamily="34" charset="0"/>
              </a:rPr>
              <a:t>o</a:t>
            </a:r>
            <a:r>
              <a:rPr lang="el-GR" sz="4000" b="1" dirty="0">
                <a:cs typeface="Arial" pitchFamily="34" charset="0"/>
              </a:rPr>
              <a:t>ς</a:t>
            </a:r>
            <a:r>
              <a:rPr lang="el-GR" sz="4000" b="1" dirty="0" smtClean="0">
                <a:cs typeface="Arial" pitchFamily="34" charset="0"/>
              </a:rPr>
              <a:t>, σε περίπτωση που η μηχανή εκκινεί για πρώτη φορά η μετά από μακρά ακινησία η μετά από γενική επισκευή, εκτελούνται επιπλέον εργασίες</a:t>
            </a:r>
            <a:r>
              <a:rPr lang="en-US" sz="4000" b="1" dirty="0" smtClean="0">
                <a:cs typeface="Arial" pitchFamily="34" charset="0"/>
              </a:rPr>
              <a:t>.</a:t>
            </a:r>
            <a:endParaRPr lang="el-GR" sz="4000" b="1" dirty="0" smtClean="0">
              <a:cs typeface="Arial" pitchFamily="34" charset="0"/>
            </a:endParaRPr>
          </a:p>
          <a:p>
            <a:endParaRPr lang="el-GR" sz="1650" b="1" dirty="0" smtClean="0">
              <a:latin typeface="Arial" pitchFamily="34" charset="0"/>
              <a:cs typeface="Arial" pitchFamily="34" charset="0"/>
            </a:endParaRPr>
          </a:p>
          <a:p>
            <a:endParaRPr lang="el-GR" sz="18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4142542750"/>
      </p:ext>
    </p:extLst>
  </p:cSld>
  <p:clrMapOvr>
    <a:masterClrMapping/>
  </p:clrMapOvr>
  <p:transition>
    <p:push/>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200" u="sng" dirty="0" smtClean="0">
                <a:solidFill>
                  <a:schemeClr val="bg1"/>
                </a:solidFill>
                <a:latin typeface="Arial" pitchFamily="34" charset="0"/>
                <a:cs typeface="Arial" pitchFamily="34" charset="0"/>
              </a:rPr>
              <a:t>Εκκίνηση για πρώτη φορά η μετά από μακρά ακινησία η μετά από γενική επισκευή</a:t>
            </a:r>
            <a:endParaRPr lang="el-GR" sz="22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800" b="1" dirty="0" smtClean="0">
                <a:cs typeface="Arial" pitchFamily="34" charset="0"/>
              </a:rPr>
              <a:t>Μετά την ολοκλήρωση της διαδικασίας προθερμάνσεως και κατόπιν εντολής της γέφυρας, εκτελείται δοκιμαστική εκκίνηση. Εφαρμόζονται οι αντίστοιχες ενέργειες που αναλυθήκαν προηγούμενος για την εκκίνηση μετά από περιορισμένη ακινησία. </a:t>
            </a:r>
          </a:p>
          <a:p>
            <a:r>
              <a:rPr lang="el-GR" sz="2800" b="1" dirty="0" smtClean="0">
                <a:cs typeface="Arial" pitchFamily="34" charset="0"/>
              </a:rPr>
              <a:t>Με την παρουσία των μηχανικών του ναυπηγείου η του συνεργείου επισκευής, εκτελείται δοκιμαστικός πλους, όπου εκτελούνται όλοι οι έλεγχοι καλής λειτουργίας της μηχανής και των συστημάτων του μηχανοστασίου.</a:t>
            </a:r>
          </a:p>
          <a:p>
            <a:endParaRPr lang="el-GR" sz="18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173641532"/>
      </p:ext>
    </p:extLst>
  </p:cSld>
  <p:clrMapOvr>
    <a:masterClrMapping/>
  </p:clrMapOvr>
  <p:transition>
    <p:push/>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200" u="sng" dirty="0" smtClean="0">
                <a:solidFill>
                  <a:schemeClr val="bg1"/>
                </a:solidFill>
                <a:latin typeface="+mn-lt"/>
                <a:cs typeface="Arial" pitchFamily="34" charset="0"/>
              </a:rPr>
              <a:t>Εκκίνηση για πρώτη φορά η μετά από μακρά ακινησία η μετά από γενική επισκευή</a:t>
            </a:r>
            <a:endParaRPr lang="el-GR" sz="2200" u="sng" dirty="0">
              <a:solidFill>
                <a:schemeClr val="bg1"/>
              </a:solidFill>
              <a:latin typeface="+mn-lt"/>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400" b="1" dirty="0" smtClean="0">
                <a:cs typeface="Arial" pitchFamily="34" charset="0"/>
              </a:rPr>
              <a:t>Λαμβάνονται δυναμοδεικτικά διαγράμματα σε όλους τους κυλίνδρους, για να ελεγχθεί η σωστή λειτουργία της μηχανής (η των μηχανών). </a:t>
            </a:r>
          </a:p>
          <a:p>
            <a:r>
              <a:rPr lang="el-GR" sz="2400" b="1" dirty="0" smtClean="0">
                <a:cs typeface="Arial" pitchFamily="34" charset="0"/>
              </a:rPr>
              <a:t>Ολοκληρώνονται οι απαραίτητες ρυθμίσεις. Λαμβάνονται συνεχώς μετρήσεις των παραμέτρων λειτουργίας στη μηχανή και στα δίκτυα, ενώ οι έμπειροι μηχανικοί, ευρισκόμενοι στο χώρο της μηχανής, παρακολουθούν τους ήχους και τους κραδασμούς των μηχανήματων, ελέγχοντας συνεχώς τις διακυμάνσεις των θερμοκρασιών και των πιέσεων. </a:t>
            </a:r>
          </a:p>
          <a:p>
            <a:r>
              <a:rPr lang="el-GR" sz="2400" b="1" dirty="0" smtClean="0">
                <a:cs typeface="Arial" pitchFamily="34" charset="0"/>
              </a:rPr>
              <a:t>Σε περίπτωση που παρατηρηθεί κάτι ασυνήθιστο, αυτό αναφέρεται στον αρχιμηχανικό και στους μηχανικούς του ναυπηγείου η του συνεργείου επισκευής.</a:t>
            </a:r>
          </a:p>
          <a:p>
            <a:endParaRPr lang="el-GR" sz="18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3687115127"/>
      </p:ext>
    </p:extLst>
  </p:cSld>
  <p:clrMapOvr>
    <a:masterClrMapping/>
  </p:clrMapOvr>
  <p:transition>
    <p:push/>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800" u="sng" dirty="0" smtClean="0">
                <a:solidFill>
                  <a:srgbClr val="FFFF00"/>
                </a:solidFill>
                <a:latin typeface="Arial" pitchFamily="34" charset="0"/>
                <a:cs typeface="Arial" pitchFamily="34" charset="0"/>
              </a:rPr>
              <a:t>ΛΕΙΤΟΥΡΓΙΑ ΤΗΣ ΜΗΧΑΝΗΣ</a:t>
            </a:r>
            <a:endParaRPr lang="el-GR" sz="2800" u="sng" dirty="0">
              <a:solidFill>
                <a:srgbClr val="FFFF00"/>
              </a:solidFill>
              <a:latin typeface="Arial" pitchFamily="34" charset="0"/>
              <a:cs typeface="Arial" pitchFamily="34" charset="0"/>
            </a:endParaRPr>
          </a:p>
        </p:txBody>
      </p:sp>
      <p:sp>
        <p:nvSpPr>
          <p:cNvPr id="4" name="Text Placeholder 3"/>
          <p:cNvSpPr>
            <a:spLocks noGrp="1"/>
          </p:cNvSpPr>
          <p:nvPr>
            <p:ph type="body" sz="half" idx="2"/>
          </p:nvPr>
        </p:nvSpPr>
        <p:spPr>
          <a:xfrm>
            <a:off x="500034" y="1052736"/>
            <a:ext cx="8104414" cy="5572164"/>
          </a:xfrm>
        </p:spPr>
        <p:txBody>
          <a:bodyPr>
            <a:noAutofit/>
          </a:bodyPr>
          <a:lstStyle/>
          <a:p>
            <a:pPr algn="ctr"/>
            <a:r>
              <a:rPr lang="el-GR" sz="2000" b="1" u="sng" dirty="0" smtClean="0">
                <a:solidFill>
                  <a:srgbClr val="FF0000"/>
                </a:solidFill>
                <a:cs typeface="Arial" pitchFamily="34" charset="0"/>
              </a:rPr>
              <a:t>Έλεγχοι κατά τη διάρκεια της λειτουργίας της μηχανής</a:t>
            </a:r>
            <a:endParaRPr lang="en-US" sz="2000" b="1" u="sng" dirty="0" smtClean="0">
              <a:solidFill>
                <a:srgbClr val="FF0000"/>
              </a:solidFill>
              <a:cs typeface="Arial" pitchFamily="34" charset="0"/>
            </a:endParaRPr>
          </a:p>
          <a:p>
            <a:endParaRPr lang="en-US" sz="3200" b="1" dirty="0" smtClean="0">
              <a:cs typeface="Arial" pitchFamily="34" charset="0"/>
            </a:endParaRPr>
          </a:p>
          <a:p>
            <a:r>
              <a:rPr lang="el-GR" sz="3200" b="1" dirty="0" smtClean="0">
                <a:solidFill>
                  <a:srgbClr val="FF0000"/>
                </a:solidFill>
                <a:cs typeface="Arial" pitchFamily="34" charset="0"/>
              </a:rPr>
              <a:t>α) </a:t>
            </a:r>
            <a:r>
              <a:rPr lang="el-GR" sz="3200" b="1" dirty="0" smtClean="0">
                <a:cs typeface="Arial" pitchFamily="34" charset="0"/>
              </a:rPr>
              <a:t>Ακουστικός έλεγχος.</a:t>
            </a:r>
          </a:p>
          <a:p>
            <a:r>
              <a:rPr lang="el-GR" sz="3200" b="1" dirty="0" smtClean="0">
                <a:solidFill>
                  <a:srgbClr val="FF0000"/>
                </a:solidFill>
                <a:cs typeface="Arial" pitchFamily="34" charset="0"/>
              </a:rPr>
              <a:t>β) </a:t>
            </a:r>
            <a:r>
              <a:rPr lang="el-GR" sz="3200" b="1" dirty="0" smtClean="0">
                <a:cs typeface="Arial" pitchFamily="34" charset="0"/>
              </a:rPr>
              <a:t>Οπτικός έλεγχος - Έλεγχος δια της</a:t>
            </a:r>
            <a:endParaRPr lang="en-US" sz="3200" b="1" dirty="0" smtClean="0">
              <a:cs typeface="Arial" pitchFamily="34" charset="0"/>
            </a:endParaRPr>
          </a:p>
          <a:p>
            <a:r>
              <a:rPr lang="en-US" sz="3200" b="1" dirty="0" smtClean="0">
                <a:cs typeface="Arial" pitchFamily="34" charset="0"/>
              </a:rPr>
              <a:t>    </a:t>
            </a:r>
            <a:r>
              <a:rPr lang="el-GR" sz="3200" b="1" dirty="0" smtClean="0">
                <a:cs typeface="Arial" pitchFamily="34" charset="0"/>
              </a:rPr>
              <a:t> αφής.</a:t>
            </a:r>
          </a:p>
          <a:p>
            <a:r>
              <a:rPr lang="el-GR" sz="3200" b="1" dirty="0" smtClean="0">
                <a:solidFill>
                  <a:srgbClr val="FF0000"/>
                </a:solidFill>
                <a:cs typeface="Arial" pitchFamily="34" charset="0"/>
              </a:rPr>
              <a:t>γ) </a:t>
            </a:r>
            <a:r>
              <a:rPr lang="el-GR" sz="3200" b="1" dirty="0" smtClean="0">
                <a:cs typeface="Arial" pitchFamily="34" charset="0"/>
              </a:rPr>
              <a:t>Έλεγχος δια οργάνων.</a:t>
            </a:r>
          </a:p>
          <a:p>
            <a:r>
              <a:rPr lang="el-GR" sz="3200" b="1" dirty="0" smtClean="0">
                <a:solidFill>
                  <a:srgbClr val="FF0000"/>
                </a:solidFill>
                <a:cs typeface="Arial" pitchFamily="34" charset="0"/>
              </a:rPr>
              <a:t>δ) </a:t>
            </a:r>
            <a:r>
              <a:rPr lang="el-GR" sz="3200" b="1" dirty="0" smtClean="0">
                <a:cs typeface="Arial" pitchFamily="34" charset="0"/>
              </a:rPr>
              <a:t>Έλεγχός φορτίου - Εξίσωση φορτίου</a:t>
            </a:r>
            <a:endParaRPr lang="en-US" sz="3200" b="1" dirty="0" smtClean="0">
              <a:cs typeface="Arial" pitchFamily="34" charset="0"/>
            </a:endParaRPr>
          </a:p>
          <a:p>
            <a:r>
              <a:rPr lang="en-US" sz="3200" b="1" dirty="0" smtClean="0">
                <a:cs typeface="Arial" pitchFamily="34" charset="0"/>
              </a:rPr>
              <a:t>   </a:t>
            </a:r>
            <a:r>
              <a:rPr lang="el-GR" sz="3200" b="1" dirty="0" smtClean="0">
                <a:cs typeface="Arial" pitchFamily="34" charset="0"/>
              </a:rPr>
              <a:t> μεταξύ των</a:t>
            </a:r>
            <a:r>
              <a:rPr lang="en-US" sz="3200" b="1" dirty="0" smtClean="0">
                <a:cs typeface="Arial" pitchFamily="34" charset="0"/>
              </a:rPr>
              <a:t> </a:t>
            </a:r>
            <a:r>
              <a:rPr lang="el-GR" sz="3200" b="1" dirty="0" smtClean="0">
                <a:cs typeface="Arial" pitchFamily="34" charset="0"/>
              </a:rPr>
              <a:t>κυλίνδρων.</a:t>
            </a:r>
            <a:endParaRPr lang="el-GR" sz="3200" b="1" dirty="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695978222"/>
      </p:ext>
    </p:extLst>
  </p:cSld>
  <p:clrMapOvr>
    <a:masterClrMapping/>
  </p:clrMapOvr>
  <p:transition>
    <p:push/>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800" u="sng" dirty="0" smtClean="0">
                <a:solidFill>
                  <a:schemeClr val="bg1"/>
                </a:solidFill>
                <a:latin typeface="Arial" pitchFamily="34" charset="0"/>
                <a:cs typeface="Arial" pitchFamily="34" charset="0"/>
              </a:rPr>
              <a:t>ΛΕΙΤΟΥΡΓΙΑ ΤΗΣ ΜΗΧΑΝΗΣ</a:t>
            </a:r>
            <a:endParaRPr lang="el-GR" sz="28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algn="ctr"/>
            <a:r>
              <a:rPr lang="el-GR" sz="2400" b="1" dirty="0" smtClean="0">
                <a:solidFill>
                  <a:srgbClr val="FF0000"/>
                </a:solidFill>
                <a:cs typeface="Arial" pitchFamily="34" charset="0"/>
              </a:rPr>
              <a:t>α) </a:t>
            </a:r>
            <a:r>
              <a:rPr lang="el-GR" sz="2400" b="1" u="sng" dirty="0" smtClean="0">
                <a:cs typeface="Arial" pitchFamily="34" charset="0"/>
              </a:rPr>
              <a:t>Ακουστικός έλεγχος</a:t>
            </a:r>
            <a:endParaRPr lang="en-US" sz="2400" b="1" u="sng" dirty="0" smtClean="0">
              <a:cs typeface="Arial" pitchFamily="34" charset="0"/>
            </a:endParaRPr>
          </a:p>
          <a:p>
            <a:r>
              <a:rPr lang="el-GR" sz="1800" b="1" dirty="0" smtClean="0">
                <a:cs typeface="Arial" pitchFamily="34" charset="0"/>
              </a:rPr>
              <a:t>Είναι </a:t>
            </a:r>
            <a:r>
              <a:rPr lang="el-GR" sz="1800" b="1" dirty="0">
                <a:cs typeface="Arial" pitchFamily="34" charset="0"/>
              </a:rPr>
              <a:t>ο έλεγχος που κάνουν οι μηχανικοί για ασυνήθεις θορύβους της μηχανής, κατά τη </a:t>
            </a:r>
            <a:r>
              <a:rPr lang="el-GR" sz="1800" b="1" dirty="0" smtClean="0">
                <a:cs typeface="Arial" pitchFamily="34" charset="0"/>
              </a:rPr>
              <a:t>λειτουργία </a:t>
            </a:r>
            <a:r>
              <a:rPr lang="el-GR" sz="1800" b="1" dirty="0">
                <a:cs typeface="Arial" pitchFamily="34" charset="0"/>
              </a:rPr>
              <a:t>της. Για τον έλεγχο αυτό ο μηχανικός </a:t>
            </a:r>
            <a:r>
              <a:rPr lang="el-GR" sz="1800" b="1" dirty="0" smtClean="0">
                <a:cs typeface="Arial" pitchFamily="34" charset="0"/>
              </a:rPr>
              <a:t>περιφερόμενος </a:t>
            </a:r>
            <a:r>
              <a:rPr lang="el-GR" sz="1800" b="1" dirty="0">
                <a:cs typeface="Arial" pitchFamily="34" charset="0"/>
              </a:rPr>
              <a:t>στο μηχανοστάσιο πρέπει να αποκτήσει την εμπειρία να ξεχωρίζει τον κάθε θόρυβο της </a:t>
            </a:r>
            <a:r>
              <a:rPr lang="el-GR" sz="1800" b="1" dirty="0" smtClean="0">
                <a:cs typeface="Arial" pitchFamily="34" charset="0"/>
              </a:rPr>
              <a:t>μηχανής</a:t>
            </a:r>
            <a:r>
              <a:rPr lang="el-GR" sz="1800" b="1" dirty="0">
                <a:cs typeface="Arial" pitchFamily="34" charset="0"/>
              </a:rPr>
              <a:t>. Γι' αυτόν το λόγο απαγορεύεται μέσα στο </a:t>
            </a:r>
            <a:r>
              <a:rPr lang="el-GR" sz="1800" b="1" dirty="0" smtClean="0">
                <a:cs typeface="Arial" pitchFamily="34" charset="0"/>
              </a:rPr>
              <a:t>μηχανοστάσιο </a:t>
            </a:r>
            <a:r>
              <a:rPr lang="el-GR" sz="1800" b="1" dirty="0">
                <a:cs typeface="Arial" pitchFamily="34" charset="0"/>
              </a:rPr>
              <a:t>η δημιουργία από το προσωπικό θορύβων μη υποχρεωτικών, όπως τραγούδια, σφυρίγματα, </a:t>
            </a:r>
            <a:r>
              <a:rPr lang="el-GR" sz="1800" b="1" dirty="0" smtClean="0">
                <a:cs typeface="Arial" pitchFamily="34" charset="0"/>
              </a:rPr>
              <a:t>παίξιμο </a:t>
            </a:r>
            <a:r>
              <a:rPr lang="el-GR" sz="1800" b="1" dirty="0">
                <a:cs typeface="Arial" pitchFamily="34" charset="0"/>
              </a:rPr>
              <a:t>κλειδιών </a:t>
            </a:r>
            <a:r>
              <a:rPr lang="el-GR" sz="1800" b="1" dirty="0" err="1">
                <a:cs typeface="Arial" pitchFamily="34" charset="0"/>
              </a:rPr>
              <a:t>κ.λ.π</a:t>
            </a:r>
            <a:r>
              <a:rPr lang="el-GR" sz="1800" b="1" dirty="0">
                <a:cs typeface="Arial" pitchFamily="34" charset="0"/>
              </a:rPr>
              <a:t>. Όσο μεγαλύτερη εμπειρία </a:t>
            </a:r>
            <a:r>
              <a:rPr lang="el-GR" sz="1800" b="1" dirty="0" smtClean="0">
                <a:cs typeface="Arial" pitchFamily="34" charset="0"/>
              </a:rPr>
              <a:t>αποκτά </a:t>
            </a:r>
            <a:r>
              <a:rPr lang="el-GR" sz="1800" b="1" dirty="0">
                <a:cs typeface="Arial" pitchFamily="34" charset="0"/>
              </a:rPr>
              <a:t>ο μηχανικός σε συγκεκριμένο τύπο </a:t>
            </a:r>
            <a:r>
              <a:rPr lang="el-GR" sz="1800" b="1" dirty="0" smtClean="0">
                <a:cs typeface="Arial" pitchFamily="34" charset="0"/>
              </a:rPr>
              <a:t>μηχανοστασίου</a:t>
            </a:r>
            <a:r>
              <a:rPr lang="el-GR" sz="1800" b="1" dirty="0">
                <a:cs typeface="Arial" pitchFamily="34" charset="0"/>
              </a:rPr>
              <a:t>, τόσο ταχύτερη αντίδραση και αποδοτικότερη παρέμβαση έχει στον εντοπισμό και την αναγνώριση της αιτίας διαφοροποιήσεως των ήχων της μηχανής. Ένας έμπειρος μηχανικός μπορεί να αντιληφθεί </a:t>
            </a:r>
            <a:r>
              <a:rPr lang="el-GR" sz="1800" b="1" dirty="0" smtClean="0">
                <a:cs typeface="Arial" pitchFamily="34" charset="0"/>
              </a:rPr>
              <a:t>διαφοροποίηση </a:t>
            </a:r>
            <a:r>
              <a:rPr lang="el-GR" sz="1800" b="1" dirty="0">
                <a:cs typeface="Arial" pitchFamily="34" charset="0"/>
              </a:rPr>
              <a:t>ήχων στο μηχανοστάσιο και κατά το διάστημα της απουσίας του από το μηχανοστάσιο, ευρισκόμενος στους χώρους ενδιαιτήσεως.</a:t>
            </a:r>
          </a:p>
          <a:p>
            <a:r>
              <a:rPr lang="el-GR" sz="1800" b="1" dirty="0">
                <a:cs typeface="Arial" pitchFamily="34" charset="0"/>
              </a:rPr>
              <a:t>Σε πολλές περιπτώσεις (και ειδικά σε </a:t>
            </a:r>
            <a:r>
              <a:rPr lang="el-GR" sz="1800" b="1" dirty="0" smtClean="0">
                <a:cs typeface="Arial" pitchFamily="34" charset="0"/>
              </a:rPr>
              <a:t>πολύπλοκες </a:t>
            </a:r>
            <a:r>
              <a:rPr lang="el-GR" sz="1800" b="1" dirty="0">
                <a:cs typeface="Arial" pitchFamily="34" charset="0"/>
              </a:rPr>
              <a:t>διατάξεις) εάν ο μηχανικός δεν μπορεί να </a:t>
            </a:r>
            <a:r>
              <a:rPr lang="el-GR" sz="1800" b="1" dirty="0" smtClean="0">
                <a:cs typeface="Arial" pitchFamily="34" charset="0"/>
              </a:rPr>
              <a:t>εντοπίσει </a:t>
            </a:r>
            <a:r>
              <a:rPr lang="el-GR" sz="1800" b="1" dirty="0">
                <a:cs typeface="Arial" pitchFamily="34" charset="0"/>
              </a:rPr>
              <a:t>ακριβώς την πηγή του ασυνήθιστου θορύβου, χρησιμοποιεί ειδικά τροποποιημένα ακουστικά.</a:t>
            </a:r>
          </a:p>
          <a:p>
            <a:endParaRPr lang="el-GR" sz="1200" b="1" dirty="0" smtClean="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4067908604"/>
      </p:ext>
    </p:extLst>
  </p:cSld>
  <p:clrMapOvr>
    <a:masterClrMapping/>
  </p:clrMapOvr>
  <p:transition>
    <p:push/>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800" u="sng" dirty="0" smtClean="0">
                <a:solidFill>
                  <a:schemeClr val="bg1"/>
                </a:solidFill>
                <a:latin typeface="Arial" pitchFamily="34" charset="0"/>
                <a:cs typeface="Arial" pitchFamily="34" charset="0"/>
              </a:rPr>
              <a:t>ΛΕΙΤΟΥΡΓΙΑ ΤΗΣ ΜΗΧΑΝΗΣ</a:t>
            </a:r>
            <a:endParaRPr lang="el-GR" sz="28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algn="ctr"/>
            <a:r>
              <a:rPr lang="el-GR" sz="2400" b="1" dirty="0" smtClean="0">
                <a:solidFill>
                  <a:srgbClr val="FF0000"/>
                </a:solidFill>
                <a:cs typeface="Arial" pitchFamily="34" charset="0"/>
              </a:rPr>
              <a:t>β) </a:t>
            </a:r>
            <a:r>
              <a:rPr lang="el-GR" sz="2400" b="1" u="sng" dirty="0" smtClean="0">
                <a:cs typeface="Arial" pitchFamily="34" charset="0"/>
              </a:rPr>
              <a:t>Οπτικός έλεγχος - Έλεγχος δια της</a:t>
            </a:r>
            <a:r>
              <a:rPr lang="en-US" sz="2400" b="1" u="sng" dirty="0" smtClean="0">
                <a:cs typeface="Arial" pitchFamily="34" charset="0"/>
              </a:rPr>
              <a:t> </a:t>
            </a:r>
            <a:r>
              <a:rPr lang="el-GR" sz="2400" b="1" u="sng" dirty="0" smtClean="0">
                <a:cs typeface="Arial" pitchFamily="34" charset="0"/>
              </a:rPr>
              <a:t>αφής</a:t>
            </a:r>
          </a:p>
          <a:p>
            <a:r>
              <a:rPr lang="el-GR" sz="2000" b="1" dirty="0">
                <a:latin typeface="Arial" pitchFamily="34" charset="0"/>
                <a:cs typeface="Arial" pitchFamily="34" charset="0"/>
              </a:rPr>
              <a:t>Κατά το χρονικό διάστημα της βάρδιας του, ο </a:t>
            </a:r>
            <a:r>
              <a:rPr lang="el-GR" sz="2000" b="1" dirty="0" smtClean="0">
                <a:latin typeface="Arial" pitchFamily="34" charset="0"/>
                <a:cs typeface="Arial" pitchFamily="34" charset="0"/>
              </a:rPr>
              <a:t>μηχανικός </a:t>
            </a:r>
            <a:r>
              <a:rPr lang="el-GR" sz="2000" b="1" dirty="0">
                <a:latin typeface="Arial" pitchFamily="34" charset="0"/>
                <a:cs typeface="Arial" pitchFamily="34" charset="0"/>
              </a:rPr>
              <a:t>είναι υποχρεωμένος, ανεξάρτητα του </a:t>
            </a:r>
            <a:r>
              <a:rPr lang="el-GR" sz="2000" b="1" dirty="0" smtClean="0">
                <a:latin typeface="Arial" pitchFamily="34" charset="0"/>
                <a:cs typeface="Arial" pitchFamily="34" charset="0"/>
              </a:rPr>
              <a:t>βαθμού </a:t>
            </a:r>
            <a:r>
              <a:rPr lang="el-GR" sz="2000" b="1" dirty="0">
                <a:latin typeface="Arial" pitchFamily="34" charset="0"/>
                <a:cs typeface="Arial" pitchFamily="34" charset="0"/>
              </a:rPr>
              <a:t>αυτοματοποιήσεως, να εκτελεί οπτικό έλεγχο της καταστάσεως της μηχανής, των δικτύων και των βοηθητικών συσκευών του μηχανοστασίου. Οι </a:t>
            </a:r>
            <a:r>
              <a:rPr lang="el-GR" sz="2000" b="1" dirty="0" smtClean="0">
                <a:latin typeface="Arial" pitchFamily="34" charset="0"/>
                <a:cs typeface="Arial" pitchFamily="34" charset="0"/>
              </a:rPr>
              <a:t>οπτικοί </a:t>
            </a:r>
            <a:r>
              <a:rPr lang="el-GR" sz="2000" b="1" dirty="0">
                <a:latin typeface="Arial" pitchFamily="34" charset="0"/>
                <a:cs typeface="Arial" pitchFamily="34" charset="0"/>
              </a:rPr>
              <a:t>έλεγχοι περιλαμβάνουν έλεγχο διαρροών, </a:t>
            </a:r>
            <a:r>
              <a:rPr lang="el-GR" sz="2000" b="1" dirty="0" smtClean="0">
                <a:latin typeface="Arial" pitchFamily="34" charset="0"/>
                <a:cs typeface="Arial" pitchFamily="34" charset="0"/>
              </a:rPr>
              <a:t>υπερχειλίσεων</a:t>
            </a:r>
            <a:r>
              <a:rPr lang="el-GR" sz="2000" b="1" dirty="0">
                <a:latin typeface="Arial" pitchFamily="34" charset="0"/>
                <a:cs typeface="Arial" pitchFamily="34" charset="0"/>
              </a:rPr>
              <a:t>, έλεγχο για πιθανή χαλάρωση κοχλιών και συνδέσεων (ειδικά κατά τη διάρκεια έντονης </a:t>
            </a:r>
            <a:r>
              <a:rPr lang="el-GR" sz="2000" b="1" dirty="0" smtClean="0">
                <a:latin typeface="Arial" pitchFamily="34" charset="0"/>
                <a:cs typeface="Arial" pitchFamily="34" charset="0"/>
              </a:rPr>
              <a:t>θαλασσοταραχής</a:t>
            </a:r>
            <a:r>
              <a:rPr lang="el-GR" sz="2000" b="1" dirty="0">
                <a:latin typeface="Arial" pitchFamily="34" charset="0"/>
                <a:cs typeface="Arial" pitchFamily="34" charset="0"/>
              </a:rPr>
              <a:t>), έλεγχο για μετακίνηση </a:t>
            </a:r>
            <a:r>
              <a:rPr lang="el-GR" sz="2000" b="1" dirty="0" smtClean="0">
                <a:latin typeface="Arial" pitchFamily="34" charset="0"/>
                <a:cs typeface="Arial" pitchFamily="34" charset="0"/>
              </a:rPr>
              <a:t>ανασφαλίστων </a:t>
            </a:r>
            <a:r>
              <a:rPr lang="el-GR" sz="2000" b="1" dirty="0">
                <a:latin typeface="Arial" pitchFamily="34" charset="0"/>
                <a:cs typeface="Arial" pitchFamily="34" charset="0"/>
              </a:rPr>
              <a:t>αντικειμένων </a:t>
            </a:r>
            <a:r>
              <a:rPr lang="el-GR" sz="2000" b="1" dirty="0" err="1">
                <a:latin typeface="Arial" pitchFamily="34" charset="0"/>
                <a:cs typeface="Arial" pitchFamily="34" charset="0"/>
              </a:rPr>
              <a:t>κ.λ.π</a:t>
            </a:r>
            <a:r>
              <a:rPr lang="el-GR" sz="2000" b="1" dirty="0">
                <a:latin typeface="Arial" pitchFamily="34" charset="0"/>
                <a:cs typeface="Arial" pitchFamily="34" charset="0"/>
              </a:rPr>
              <a:t>.</a:t>
            </a:r>
          </a:p>
          <a:p>
            <a:r>
              <a:rPr lang="el-GR" sz="2000" b="1" dirty="0">
                <a:latin typeface="Arial" pitchFamily="34" charset="0"/>
                <a:cs typeface="Arial" pitchFamily="34" charset="0"/>
              </a:rPr>
              <a:t>Ο έλεγχος διά της αφής περιλαμβάνει τον </a:t>
            </a:r>
            <a:r>
              <a:rPr lang="el-GR" sz="2000" b="1" dirty="0" smtClean="0">
                <a:latin typeface="Arial" pitchFamily="34" charset="0"/>
                <a:cs typeface="Arial" pitchFamily="34" charset="0"/>
              </a:rPr>
              <a:t>εμπειρικό </a:t>
            </a:r>
            <a:r>
              <a:rPr lang="el-GR" sz="2000" b="1" dirty="0">
                <a:latin typeface="Arial" pitchFamily="34" charset="0"/>
                <a:cs typeface="Arial" pitchFamily="34" charset="0"/>
              </a:rPr>
              <a:t>έλεγχο της θερμοκρασίας σε διάφορα σημεία του μηχανοστασίου και διάφορα τμήματα της </a:t>
            </a:r>
            <a:r>
              <a:rPr lang="el-GR" sz="2000" b="1" dirty="0" smtClean="0">
                <a:latin typeface="Arial" pitchFamily="34" charset="0"/>
                <a:cs typeface="Arial" pitchFamily="34" charset="0"/>
              </a:rPr>
              <a:t>μηχανής </a:t>
            </a:r>
            <a:r>
              <a:rPr lang="el-GR" sz="2000" b="1" dirty="0">
                <a:latin typeface="Arial" pitchFamily="34" charset="0"/>
                <a:cs typeface="Arial" pitchFamily="34" charset="0"/>
              </a:rPr>
              <a:t>(π.χ. κελύφη εδράνων, εναλλάκτες θερμότητας </a:t>
            </a:r>
            <a:r>
              <a:rPr lang="el-GR" sz="2000" b="1" dirty="0" smtClean="0">
                <a:latin typeface="Arial" pitchFamily="34" charset="0"/>
                <a:cs typeface="Arial" pitchFamily="34" charset="0"/>
              </a:rPr>
              <a:t>κ</a:t>
            </a:r>
            <a:r>
              <a:rPr lang="en-US" sz="2000" b="1" dirty="0" smtClean="0">
                <a:latin typeface="Arial" pitchFamily="34" charset="0"/>
                <a:cs typeface="Arial" pitchFamily="34" charset="0"/>
              </a:rPr>
              <a:t>.</a:t>
            </a:r>
            <a:r>
              <a:rPr lang="el-GR" sz="2000" b="1" dirty="0" err="1" smtClean="0">
                <a:latin typeface="Arial" pitchFamily="34" charset="0"/>
                <a:cs typeface="Arial" pitchFamily="34" charset="0"/>
              </a:rPr>
              <a:t>λ.π</a:t>
            </a:r>
            <a:r>
              <a:rPr lang="el-GR" sz="2000" b="1" dirty="0">
                <a:latin typeface="Arial" pitchFamily="34" charset="0"/>
                <a:cs typeface="Arial" pitchFamily="34" charset="0"/>
              </a:rPr>
              <a:t>.). Ο έλεγχος διά της αφής περιλαμβάνει και έλεγχο ασυνήθιστων ταλαντώσεων και κραδασμών (σε συνδυασμό με τον ακουστικό έλεγχο). Ένας έμπειρος μηχανικός αντιλαμβάνεται τους </a:t>
            </a:r>
            <a:r>
              <a:rPr lang="el-GR" sz="2000" b="1" dirty="0" smtClean="0">
                <a:latin typeface="Arial" pitchFamily="34" charset="0"/>
                <a:cs typeface="Arial" pitchFamily="34" charset="0"/>
              </a:rPr>
              <a:t>ασυνήθιστους </a:t>
            </a:r>
            <a:r>
              <a:rPr lang="el-GR" sz="2000" b="1" dirty="0">
                <a:latin typeface="Arial" pitchFamily="34" charset="0"/>
                <a:cs typeface="Arial" pitchFamily="34" charset="0"/>
              </a:rPr>
              <a:t>κραδασμούς ακόμη και στα πόδια ή το σώμα του.</a:t>
            </a:r>
          </a:p>
          <a:p>
            <a:endParaRPr lang="el-GR"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852108352"/>
      </p:ext>
    </p:extLst>
  </p:cSld>
  <p:clrMapOvr>
    <a:masterClrMapping/>
  </p:clrMapOvr>
  <p:transition>
    <p:push/>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800" u="sng" dirty="0" smtClean="0">
                <a:solidFill>
                  <a:schemeClr val="bg1"/>
                </a:solidFill>
                <a:latin typeface="Arial" pitchFamily="34" charset="0"/>
                <a:cs typeface="Arial" pitchFamily="34" charset="0"/>
              </a:rPr>
              <a:t>ΛΕΙΤΟΥΡΓΙΑ ΤΗΣ ΜΗΧΑΝΗΣ</a:t>
            </a:r>
            <a:endParaRPr lang="el-GR" sz="28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pPr algn="ctr"/>
            <a:r>
              <a:rPr lang="el-GR" sz="2400" b="1" dirty="0" smtClean="0">
                <a:solidFill>
                  <a:srgbClr val="FF0000"/>
                </a:solidFill>
                <a:cs typeface="Arial" pitchFamily="34" charset="0"/>
              </a:rPr>
              <a:t>γ) </a:t>
            </a:r>
            <a:r>
              <a:rPr lang="el-GR" sz="2400" b="1" u="sng" dirty="0" smtClean="0">
                <a:cs typeface="Arial" pitchFamily="34" charset="0"/>
              </a:rPr>
              <a:t>Έλεγχος δια οργάνων</a:t>
            </a:r>
            <a:endParaRPr lang="en-US" sz="2400" b="1" u="sng" dirty="0" smtClean="0">
              <a:cs typeface="Arial" pitchFamily="34" charset="0"/>
            </a:endParaRPr>
          </a:p>
          <a:p>
            <a:pPr algn="ctr">
              <a:buClr>
                <a:srgbClr val="FF0000"/>
              </a:buClr>
            </a:pPr>
            <a:endParaRPr lang="en-US" sz="3200" b="1" u="sng" dirty="0" smtClean="0">
              <a:latin typeface="Arial" pitchFamily="34" charset="0"/>
              <a:cs typeface="Arial" pitchFamily="34" charset="0"/>
            </a:endParaRPr>
          </a:p>
          <a:p>
            <a:pPr marL="457200" lvl="0" indent="-457200">
              <a:buClr>
                <a:srgbClr val="FF0000"/>
              </a:buClr>
              <a:buFont typeface="+mj-lt"/>
              <a:buAutoNum type="arabicPeriod"/>
            </a:pPr>
            <a:r>
              <a:rPr lang="el-GR" sz="2200" b="1" dirty="0" smtClean="0">
                <a:cs typeface="Arial" pitchFamily="34" charset="0"/>
              </a:rPr>
              <a:t>Έλεγχοι στο δίκτυο πετρελαίου.</a:t>
            </a:r>
          </a:p>
          <a:p>
            <a:pPr marL="457200" lvl="0" indent="-457200">
              <a:buClr>
                <a:srgbClr val="FF0000"/>
              </a:buClr>
              <a:buFont typeface="+mj-lt"/>
              <a:buAutoNum type="arabicPeriod"/>
            </a:pPr>
            <a:r>
              <a:rPr lang="el-GR" sz="2200" b="1" dirty="0" smtClean="0">
                <a:cs typeface="Arial" pitchFamily="34" charset="0"/>
              </a:rPr>
              <a:t>Έλεγχοι στο δίκτυο ελαίου.</a:t>
            </a:r>
          </a:p>
          <a:p>
            <a:pPr marL="457200" lvl="0" indent="-457200">
              <a:buClr>
                <a:srgbClr val="FF0000"/>
              </a:buClr>
              <a:buFont typeface="+mj-lt"/>
              <a:buAutoNum type="arabicPeriod"/>
            </a:pPr>
            <a:r>
              <a:rPr lang="el-GR" sz="2200" b="1" dirty="0" smtClean="0">
                <a:cs typeface="Arial" pitchFamily="34" charset="0"/>
              </a:rPr>
              <a:t>Έλεγχοι στο δίκτυο ψύξεως με απεσταγμενο νερό.</a:t>
            </a:r>
          </a:p>
          <a:p>
            <a:pPr marL="457200" lvl="0" indent="-457200">
              <a:buClr>
                <a:srgbClr val="FF0000"/>
              </a:buClr>
              <a:buFont typeface="+mj-lt"/>
              <a:buAutoNum type="arabicPeriod"/>
            </a:pPr>
            <a:r>
              <a:rPr lang="el-GR" sz="2200" b="1" dirty="0" smtClean="0">
                <a:cs typeface="Arial" pitchFamily="34" charset="0"/>
              </a:rPr>
              <a:t>Έλεγχοι στο δίκτυο ψύξεως με θαλασσινό νερό.</a:t>
            </a:r>
          </a:p>
          <a:p>
            <a:pPr marL="457200" lvl="0" indent="-457200">
              <a:buClr>
                <a:srgbClr val="FF0000"/>
              </a:buClr>
              <a:buFont typeface="+mj-lt"/>
              <a:buAutoNum type="arabicPeriod"/>
            </a:pPr>
            <a:r>
              <a:rPr lang="el-GR" sz="2200" b="1" dirty="0" smtClean="0">
                <a:cs typeface="Arial" pitchFamily="34" charset="0"/>
              </a:rPr>
              <a:t>Έλεγχοι στο στροβιλουπερπληρωτη.</a:t>
            </a:r>
          </a:p>
          <a:p>
            <a:pPr marL="457200" indent="-457200">
              <a:buClr>
                <a:srgbClr val="FF0000"/>
              </a:buClr>
              <a:buFont typeface="+mj-lt"/>
              <a:buAutoNum type="arabicPeriod"/>
            </a:pPr>
            <a:r>
              <a:rPr lang="el-GR" sz="2200" b="1" dirty="0" smtClean="0">
                <a:cs typeface="Arial" pitchFamily="34" charset="0"/>
              </a:rPr>
              <a:t>Έλεγχος των στροφών της μηχανής.</a:t>
            </a:r>
            <a:endParaRPr lang="en-US" sz="2200" b="1" dirty="0" smtClean="0">
              <a:cs typeface="Arial" pitchFamily="34" charset="0"/>
            </a:endParaRPr>
          </a:p>
          <a:p>
            <a:pPr marL="457200" lvl="1" indent="-457200">
              <a:buClr>
                <a:srgbClr val="FF0000"/>
              </a:buClr>
              <a:buFont typeface="+mj-lt"/>
              <a:buAutoNum type="arabicPeriod" startAt="7"/>
            </a:pPr>
            <a:r>
              <a:rPr lang="el-GR" sz="2200" b="1" dirty="0" smtClean="0">
                <a:cs typeface="Arial" pitchFamily="34" charset="0"/>
              </a:rPr>
              <a:t>Έλεγχοι στον αέρα εκκινήσεως της μηχανής.</a:t>
            </a:r>
          </a:p>
          <a:p>
            <a:pPr marL="457200" lvl="1" indent="-457200">
              <a:buClr>
                <a:srgbClr val="FF0000"/>
              </a:buClr>
              <a:buFont typeface="+mj-lt"/>
              <a:buAutoNum type="arabicPeriod" startAt="7"/>
            </a:pPr>
            <a:r>
              <a:rPr lang="el-GR" sz="2200" b="1" dirty="0" smtClean="0">
                <a:cs typeface="Arial" pitchFamily="34" charset="0"/>
              </a:rPr>
              <a:t>Έλεγχοι στους τριβείς.</a:t>
            </a:r>
          </a:p>
          <a:p>
            <a:pPr marL="457200" lvl="1" indent="-457200">
              <a:buClr>
                <a:srgbClr val="FF0000"/>
              </a:buClr>
              <a:buFont typeface="+mj-lt"/>
              <a:buAutoNum type="arabicPeriod" startAt="7"/>
            </a:pPr>
            <a:r>
              <a:rPr lang="el-GR" sz="2200" b="1" dirty="0" smtClean="0">
                <a:cs typeface="Arial" pitchFamily="34" charset="0"/>
              </a:rPr>
              <a:t>Έλεγχοι στα συστήματα συναγερμού.</a:t>
            </a:r>
          </a:p>
          <a:p>
            <a:endParaRPr lang="el-GR" sz="2000" b="1" u="sng" dirty="0" smtClean="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313426768"/>
      </p:ext>
    </p:extLst>
  </p:cSld>
  <p:clrMapOvr>
    <a:masterClrMapping/>
  </p:clrMapOvr>
  <p:transition>
    <p:push/>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800" u="sng" dirty="0" smtClean="0">
                <a:solidFill>
                  <a:schemeClr val="bg1"/>
                </a:solidFill>
                <a:latin typeface="Arial" pitchFamily="34" charset="0"/>
                <a:cs typeface="Arial" pitchFamily="34" charset="0"/>
              </a:rPr>
              <a:t>ΛΕΙΤΟΥΡΓΙΑ ΤΗΣ ΜΗΧΑΝΗΣ</a:t>
            </a:r>
            <a:endParaRPr lang="el-GR" sz="28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400" b="1" dirty="0" smtClean="0">
                <a:solidFill>
                  <a:srgbClr val="FF0000"/>
                </a:solidFill>
                <a:cs typeface="Arial" pitchFamily="34" charset="0"/>
              </a:rPr>
              <a:t>δ) </a:t>
            </a:r>
            <a:r>
              <a:rPr lang="el-GR" sz="2400" b="1" u="sng" dirty="0" smtClean="0">
                <a:cs typeface="Arial" pitchFamily="34" charset="0"/>
              </a:rPr>
              <a:t>Έλεγχος φορτίου - Εξίσωση φορτιού</a:t>
            </a:r>
            <a:r>
              <a:rPr lang="en-US" sz="2400" b="1" u="sng" dirty="0" smtClean="0">
                <a:cs typeface="Arial" pitchFamily="34" charset="0"/>
              </a:rPr>
              <a:t> </a:t>
            </a:r>
            <a:r>
              <a:rPr lang="el-GR" sz="2400" b="1" u="sng" dirty="0" smtClean="0">
                <a:cs typeface="Arial" pitchFamily="34" charset="0"/>
              </a:rPr>
              <a:t>μεταξύ των</a:t>
            </a:r>
            <a:r>
              <a:rPr lang="en-US" sz="2400" b="1" u="sng" dirty="0" smtClean="0">
                <a:cs typeface="Arial" pitchFamily="34" charset="0"/>
              </a:rPr>
              <a:t> </a:t>
            </a:r>
            <a:r>
              <a:rPr lang="el-GR" sz="2400" b="1" u="sng" dirty="0" smtClean="0">
                <a:cs typeface="Arial" pitchFamily="34" charset="0"/>
              </a:rPr>
              <a:t>κυλίνδρων</a:t>
            </a:r>
            <a:endParaRPr lang="en-US" sz="2400" b="1" u="sng" dirty="0" smtClean="0">
              <a:cs typeface="Arial" pitchFamily="34" charset="0"/>
            </a:endParaRPr>
          </a:p>
          <a:p>
            <a:r>
              <a:rPr lang="el-GR" sz="2800" b="1" dirty="0" smtClean="0">
                <a:latin typeface="Arial" pitchFamily="34" charset="0"/>
                <a:cs typeface="Arial" pitchFamily="34" charset="0"/>
              </a:rPr>
              <a:t>Ο έλεγχος αυτός γίνεται με την παρακολούθηση των θερμοκρασιών και των πιέσεων των κυλίνδρων και κατά βάση με τη χρήση των δυναμοδεικτικων διαγραμμάτων. Επειδή παρατηρούνται τυχαίες μεταβολές κατά τη λειτουργία της μηχανής, δεν αρκεί η λήψη ενός δυναμοδεικτικου διαγράμματος για κάθε κύλινδρο, αλλά απαιτείται η λήψη διαδοχικών διαγραμμάτων, ώστε να εξαχθούν μέσες τιμές για κάθε κύλινδρο.</a:t>
            </a:r>
          </a:p>
          <a:p>
            <a:endParaRPr lang="el-GR" sz="1900" b="1" u="sng"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067855503"/>
      </p:ext>
    </p:extLst>
  </p:cSld>
  <p:clrMapOvr>
    <a:masterClrMapping/>
  </p:clrMapOvr>
  <p:transition>
    <p:push/>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800" u="sng" dirty="0" smtClean="0">
                <a:solidFill>
                  <a:schemeClr val="bg1"/>
                </a:solidFill>
                <a:latin typeface="Arial" pitchFamily="34" charset="0"/>
                <a:cs typeface="Arial" pitchFamily="34" charset="0"/>
              </a:rPr>
              <a:t>ΛΕΙΤΟΥΡΓΙΑ ΤΗΣ ΜΗΧΑΝΗΣ</a:t>
            </a:r>
            <a:endParaRPr lang="el-GR" sz="28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000" b="1" dirty="0" smtClean="0">
                <a:solidFill>
                  <a:srgbClr val="FF0000"/>
                </a:solidFill>
                <a:cs typeface="Arial" pitchFamily="34" charset="0"/>
              </a:rPr>
              <a:t>δ) </a:t>
            </a:r>
            <a:r>
              <a:rPr lang="el-GR" sz="2000" b="1" u="sng" dirty="0" smtClean="0">
                <a:cs typeface="Arial" pitchFamily="34" charset="0"/>
              </a:rPr>
              <a:t>Έλεγχος φορτίου - Εξίσωση φορτιού</a:t>
            </a:r>
            <a:r>
              <a:rPr lang="en-US" sz="2000" b="1" u="sng" dirty="0" smtClean="0">
                <a:cs typeface="Arial" pitchFamily="34" charset="0"/>
              </a:rPr>
              <a:t> </a:t>
            </a:r>
            <a:r>
              <a:rPr lang="el-GR" sz="2000" b="1" u="sng" dirty="0" smtClean="0">
                <a:cs typeface="Arial" pitchFamily="34" charset="0"/>
              </a:rPr>
              <a:t>μεταξύ των</a:t>
            </a:r>
            <a:r>
              <a:rPr lang="en-US" sz="2000" b="1" u="sng" dirty="0" smtClean="0">
                <a:cs typeface="Arial" pitchFamily="34" charset="0"/>
              </a:rPr>
              <a:t> </a:t>
            </a:r>
            <a:r>
              <a:rPr lang="el-GR" sz="2000" b="1" u="sng" dirty="0" smtClean="0">
                <a:cs typeface="Arial" pitchFamily="34" charset="0"/>
              </a:rPr>
              <a:t>κυλίνδρων</a:t>
            </a:r>
            <a:endParaRPr lang="en-US" sz="2000" b="1" u="sng" dirty="0" smtClean="0">
              <a:cs typeface="Arial" pitchFamily="34" charset="0"/>
            </a:endParaRPr>
          </a:p>
          <a:p>
            <a:r>
              <a:rPr lang="el-GR" sz="2800" b="1" dirty="0" smtClean="0">
                <a:latin typeface="Arial" pitchFamily="34" charset="0"/>
                <a:cs typeface="Arial" pitchFamily="34" charset="0"/>
              </a:rPr>
              <a:t>Στις μεσόστροφες πετρελαιομηχανές, η ομοιόμορφη φόρτιση των κυλίνδρων της μηχανής εξασφαλίζεται με τη διατήρηση της διαφοράς πιέσεως εξόδου των καυσαερίων ως προς τη μέση τιμή τους στο ±3%, με τη διατήρηση της μεταβολής των δεικτών (διαφοράς πιέσεως και παροχής) των αντλιών πετρελαίου, ως προς τη μέση τιμή στο ±1%, και με τη διαφορά της θερμοκρασίας καυσαερίων ανά κύλινδρο αλλά και συνολικά ως προς αυτήν των δοκιμών στους ±30° C.</a:t>
            </a:r>
          </a:p>
          <a:p>
            <a:endParaRPr lang="el-GR" sz="1900" b="1" u="sng"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1475087180"/>
      </p:ext>
    </p:extLst>
  </p:cSld>
  <p:clrMapOvr>
    <a:masterClrMapping/>
  </p:clrMapOvr>
  <p:transition>
    <p:push/>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800" u="sng" dirty="0" smtClean="0">
                <a:solidFill>
                  <a:schemeClr val="bg1"/>
                </a:solidFill>
                <a:latin typeface="Arial" pitchFamily="34" charset="0"/>
                <a:cs typeface="Arial" pitchFamily="34" charset="0"/>
              </a:rPr>
              <a:t>ΛΕΙΤΟΥΡΓΙΑ ΤΗΣ ΜΗΧΑΝΗΣ</a:t>
            </a:r>
            <a:endParaRPr lang="el-GR" sz="28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000" b="1" dirty="0" smtClean="0">
                <a:solidFill>
                  <a:srgbClr val="FF0000"/>
                </a:solidFill>
                <a:cs typeface="Arial" pitchFamily="34" charset="0"/>
              </a:rPr>
              <a:t>δ) </a:t>
            </a:r>
            <a:r>
              <a:rPr lang="el-GR" sz="2000" b="1" u="sng" dirty="0" smtClean="0">
                <a:cs typeface="Arial" pitchFamily="34" charset="0"/>
              </a:rPr>
              <a:t>Έλεγχος φορτίου - Εξίσωση φορτιού</a:t>
            </a:r>
            <a:r>
              <a:rPr lang="en-US" sz="2000" b="1" u="sng" dirty="0" smtClean="0">
                <a:cs typeface="Arial" pitchFamily="34" charset="0"/>
              </a:rPr>
              <a:t> </a:t>
            </a:r>
            <a:r>
              <a:rPr lang="el-GR" sz="2000" b="1" u="sng" dirty="0" smtClean="0">
                <a:cs typeface="Arial" pitchFamily="34" charset="0"/>
              </a:rPr>
              <a:t>μεταξύ των</a:t>
            </a:r>
            <a:r>
              <a:rPr lang="en-US" sz="2000" b="1" u="sng" dirty="0" smtClean="0">
                <a:cs typeface="Arial" pitchFamily="34" charset="0"/>
              </a:rPr>
              <a:t> </a:t>
            </a:r>
            <a:r>
              <a:rPr lang="el-GR" sz="2000" b="1" u="sng" dirty="0" smtClean="0">
                <a:cs typeface="Arial" pitchFamily="34" charset="0"/>
              </a:rPr>
              <a:t>κυλίνδρων</a:t>
            </a:r>
            <a:endParaRPr lang="en-US" sz="2000" b="1" u="sng" dirty="0" smtClean="0">
              <a:cs typeface="Arial" pitchFamily="34" charset="0"/>
            </a:endParaRPr>
          </a:p>
          <a:p>
            <a:r>
              <a:rPr lang="el-GR" sz="1900" b="1" dirty="0" smtClean="0">
                <a:cs typeface="Arial" pitchFamily="34" charset="0"/>
              </a:rPr>
              <a:t>Στις μεγάλης ισχύος πετρελαιομηχανές (αργόστροφες αλλά και μεσόστροφες) ο έλεγχος του φορτίου πραγματοποιείται με τη λήψη δυναμοδεικτικών διαγραμμάτων για κάθε κύλινδρο χωριστά. Από τη σύγκριση των διαγραμμάτων αυτών με τα πρότυπα διαγράμματα (που λαμβάνονται κατά την περίοδο των δοκιμών), αλλά και ελέγχοντας τις τυχόν διαφορές που παρουσιάζονται μεταξύ των κυλίνδρων, εξάγονται σημαντικά συμπεράσματα για τη λειτουργία του κάθε κυλίνδρου. Με τη λήψη των διαγραμμάτων ο μηχανικός γνωρίζει ανά πάσα στιγμή την παραγόμενη ισχύ από κάθε κύλινδρο, καθώς είναι εύκολο να υπολογισθεί η μέση πίεση λειτουργίας. Από τη μορφή και τις διαφοροποιήσεις των διαγραμμάτων είναι δυνατόν να εξαχθούν συμπεράσματα για την κατάσταση των ελατηρίων του εμβόλου, των βαλβίδων ή των θυρίδων, των αντλιών πετρελαίου, των εγχυτήρων καυσίμου καθώς και για τη σωστή λειτουργία του συστήματος σαρώσεως. Διαπιστώνοντας διαφορές, μπορεί να γνωρίζει εάν αυτές είναι μέσα στα επιτρεπόμενα όρια που ορίζει ο κατασκευαστής.</a:t>
            </a:r>
            <a:endParaRPr lang="el-GR" sz="1900" b="1" u="sng" dirty="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915487151"/>
      </p:ext>
    </p:extLst>
  </p:cSld>
  <p:clrMapOvr>
    <a:masterClrMapping/>
  </p:clrMapOvr>
  <p:transition>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sp>
        <p:nvSpPr>
          <p:cNvPr id="6" name="TextBox 5"/>
          <p:cNvSpPr txBox="1"/>
          <p:nvPr/>
        </p:nvSpPr>
        <p:spPr>
          <a:xfrm>
            <a:off x="323528" y="3573016"/>
            <a:ext cx="2735044" cy="584775"/>
          </a:xfrm>
          <a:prstGeom prst="rect">
            <a:avLst/>
          </a:prstGeom>
          <a:noFill/>
        </p:spPr>
        <p:txBody>
          <a:bodyPr wrap="none" rtlCol="0">
            <a:spAutoFit/>
          </a:bodyPr>
          <a:lstStyle/>
          <a:p>
            <a:r>
              <a:rPr lang="en-US" sz="1600" b="1" dirty="0" smtClean="0"/>
              <a:t>FOR HYUNDAI MAN B&amp;W </a:t>
            </a:r>
          </a:p>
          <a:p>
            <a:r>
              <a:rPr lang="en-US" sz="1600" b="1" dirty="0" smtClean="0"/>
              <a:t>MANUAL </a:t>
            </a:r>
            <a:r>
              <a:rPr lang="en-US" sz="1600" b="1" u="sng" dirty="0" smtClean="0">
                <a:solidFill>
                  <a:srgbClr val="FF0000"/>
                </a:solidFill>
              </a:rPr>
              <a:t>MAINTENANCE</a:t>
            </a:r>
            <a:r>
              <a:rPr lang="en-US" sz="1600" b="1" dirty="0" smtClean="0"/>
              <a:t> </a:t>
            </a:r>
            <a:endParaRPr lang="en-US" sz="1600" b="1" dirty="0"/>
          </a:p>
        </p:txBody>
      </p:sp>
      <p:pic>
        <p:nvPicPr>
          <p:cNvPr id="2" name="Picture 1"/>
          <p:cNvPicPr>
            <a:picLocks noChangeAspect="1"/>
          </p:cNvPicPr>
          <p:nvPr/>
        </p:nvPicPr>
        <p:blipFill>
          <a:blip r:embed="rId3" cstate="print"/>
          <a:stretch>
            <a:fillRect/>
          </a:stretch>
        </p:blipFill>
        <p:spPr>
          <a:xfrm>
            <a:off x="4769872" y="1021869"/>
            <a:ext cx="4050600" cy="5687067"/>
          </a:xfrm>
          <a:prstGeom prst="rect">
            <a:avLst/>
          </a:prstGeom>
        </p:spPr>
      </p:pic>
    </p:spTree>
    <p:extLst>
      <p:ext uri="{BB962C8B-B14F-4D97-AF65-F5344CB8AC3E}">
        <p14:creationId xmlns="" xmlns:p14="http://schemas.microsoft.com/office/powerpoint/2010/main" val="234002798"/>
      </p:ext>
    </p:extLst>
  </p:cSld>
  <p:clrMapOvr>
    <a:masterClrMapping/>
  </p:clrMapOvr>
  <p:transition>
    <p:push/>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800" u="sng" dirty="0" smtClean="0">
                <a:solidFill>
                  <a:schemeClr val="bg1"/>
                </a:solidFill>
                <a:latin typeface="Arial" pitchFamily="34" charset="0"/>
                <a:cs typeface="Arial" pitchFamily="34" charset="0"/>
              </a:rPr>
              <a:t>ΛΕΙΤΟΥΡΓΙΑ ΤΗΣ ΜΗΧΑΝΗΣ</a:t>
            </a:r>
            <a:endParaRPr lang="el-GR" sz="28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000" b="1" dirty="0" smtClean="0">
                <a:solidFill>
                  <a:srgbClr val="FF0000"/>
                </a:solidFill>
                <a:cs typeface="Arial" pitchFamily="34" charset="0"/>
              </a:rPr>
              <a:t>δ) </a:t>
            </a:r>
            <a:r>
              <a:rPr lang="el-GR" sz="2000" b="1" u="sng" dirty="0" smtClean="0">
                <a:cs typeface="Arial" pitchFamily="34" charset="0"/>
              </a:rPr>
              <a:t>Έλεγχος φορτίου - Εξίσωση φορτιού</a:t>
            </a:r>
            <a:r>
              <a:rPr lang="en-US" sz="2000" b="1" u="sng" dirty="0" smtClean="0">
                <a:cs typeface="Arial" pitchFamily="34" charset="0"/>
              </a:rPr>
              <a:t> </a:t>
            </a:r>
            <a:r>
              <a:rPr lang="el-GR" sz="2000" b="1" u="sng" dirty="0" smtClean="0">
                <a:cs typeface="Arial" pitchFamily="34" charset="0"/>
              </a:rPr>
              <a:t>μεταξύ των</a:t>
            </a:r>
            <a:r>
              <a:rPr lang="en-US" sz="2000" b="1" u="sng" dirty="0" smtClean="0">
                <a:cs typeface="Arial" pitchFamily="34" charset="0"/>
              </a:rPr>
              <a:t> </a:t>
            </a:r>
            <a:r>
              <a:rPr lang="el-GR" sz="2000" b="1" u="sng" dirty="0" smtClean="0">
                <a:cs typeface="Arial" pitchFamily="34" charset="0"/>
              </a:rPr>
              <a:t>κυλίνδρων</a:t>
            </a:r>
            <a:endParaRPr lang="en-US" sz="2000" b="1" u="sng" dirty="0" smtClean="0">
              <a:cs typeface="Arial" pitchFamily="34" charset="0"/>
            </a:endParaRPr>
          </a:p>
          <a:p>
            <a:r>
              <a:rPr lang="el-GR" sz="1500" b="1" dirty="0" smtClean="0">
                <a:cs typeface="Arial" pitchFamily="34" charset="0"/>
              </a:rPr>
              <a:t>Οι τυπικές επιτρεπόμενες τιμές αποκλίσεως από τη μέση τιμή είναι:</a:t>
            </a:r>
          </a:p>
          <a:p>
            <a:pPr marL="342900" indent="-342900">
              <a:buFont typeface="+mj-lt"/>
              <a:buAutoNum type="arabicPeriod"/>
            </a:pPr>
            <a:r>
              <a:rPr lang="el-GR" sz="1500" b="1" dirty="0" smtClean="0">
                <a:cs typeface="Arial" pitchFamily="34" charset="0"/>
              </a:rPr>
              <a:t>Για τη μέγιστη πίεση καύσεως από 1 έως 2 kp/cm2.</a:t>
            </a:r>
          </a:p>
          <a:p>
            <a:pPr marL="342900" indent="-342900">
              <a:buFont typeface="+mj-lt"/>
              <a:buAutoNum type="arabicPeriod"/>
            </a:pPr>
            <a:r>
              <a:rPr lang="el-GR" sz="1500" b="1" dirty="0" smtClean="0">
                <a:cs typeface="Arial" pitchFamily="34" charset="0"/>
              </a:rPr>
              <a:t>Η μέση ενδεικνύμενη πίεση δεν πρέπει να διαφοροποιείται μεταξύ των κυλίνδρων περισσότερο από 0,5 kp/cm2.</a:t>
            </a:r>
          </a:p>
          <a:p>
            <a:pPr marL="342900" indent="-342900">
              <a:buFont typeface="+mj-lt"/>
              <a:buAutoNum type="arabicPeriod"/>
            </a:pPr>
            <a:r>
              <a:rPr lang="el-GR" sz="1500" b="1" dirty="0" smtClean="0">
                <a:cs typeface="Arial" pitchFamily="34" charset="0"/>
              </a:rPr>
              <a:t>Για τη θερμοκρασία εξόδου των καυσαερίων ±30° c, με ανώτατο όριο διαφοράς τούς 50° c.</a:t>
            </a:r>
          </a:p>
          <a:p>
            <a:pPr marL="342900" indent="-342900">
              <a:buFont typeface="+mj-lt"/>
              <a:buAutoNum type="arabicPeriod"/>
            </a:pPr>
            <a:r>
              <a:rPr lang="el-GR" sz="1500" b="1" dirty="0" smtClean="0">
                <a:cs typeface="Arial" pitchFamily="34" charset="0"/>
              </a:rPr>
              <a:t>Για την πίεση ψεκασμού 0,5 kp/cm2, ενώ για τη μέγιστη πίεση συμπιέσεως από 1 έως 2 kp/cm2.</a:t>
            </a:r>
          </a:p>
          <a:p>
            <a:pPr marL="342900" indent="-342900">
              <a:buFont typeface="+mj-lt"/>
              <a:buAutoNum type="arabicPeriod"/>
            </a:pPr>
            <a:r>
              <a:rPr lang="el-GR" sz="1500" b="1" dirty="0" smtClean="0">
                <a:cs typeface="Arial" pitchFamily="34" charset="0"/>
              </a:rPr>
              <a:t>Με χαμηλή μέγιστη πίεση αλλά κανονική πίεση συμπιέσεως πρέπει να ελέγχονται οι αντλίες πετρελαίου, οι εγχυτήρες για πιθανή απόφραξη, να ελέγχεται μήπως η προπορεία εγχύσεως είναι μικρή και εάν η ποιότητα του καυσίμου είναι η κανονική.</a:t>
            </a:r>
          </a:p>
          <a:p>
            <a:pPr marL="342900" indent="-342900">
              <a:buFont typeface="+mj-lt"/>
              <a:buAutoNum type="arabicPeriod"/>
            </a:pPr>
            <a:r>
              <a:rPr lang="el-GR" sz="1500" b="1" dirty="0" smtClean="0">
                <a:cs typeface="Arial" pitchFamily="34" charset="0"/>
              </a:rPr>
              <a:t>Με μέγιστη πίεση υψηλή και ταυτόχρονα πίεση συμπιέσεως κανονική πρέπει να ελέγχεται, εάν υπάρχει μεγάλη προπορεία εγχύσεως.</a:t>
            </a:r>
          </a:p>
          <a:p>
            <a:pPr marL="342900" indent="-342900">
              <a:buFont typeface="+mj-lt"/>
              <a:buAutoNum type="arabicPeriod"/>
            </a:pPr>
            <a:r>
              <a:rPr lang="el-GR" sz="1500" b="1" dirty="0" smtClean="0">
                <a:cs typeface="Arial" pitchFamily="34" charset="0"/>
              </a:rPr>
              <a:t>Με χαμηλή τη μέγιστη πίεση αλλά και ταυτόχρονη χαμηλή πίεση συμπιέσεως, πρέπει να ελέγχονται τα ελατήρια του εμβόλου για τυχόν θραύση ή κόλλημα και η στεγανότητα στις βαλβίδες. Επιπλέον, πρέπει να γίνεται έλεγχος των θυρίδων σαρώσεως για πιθανή απόφραξη από </a:t>
            </a:r>
            <a:r>
              <a:rPr lang="el-GR" sz="1500" b="1" dirty="0" err="1" smtClean="0">
                <a:cs typeface="Arial" pitchFamily="34" charset="0"/>
              </a:rPr>
              <a:t>εξανθρακώματα</a:t>
            </a:r>
            <a:r>
              <a:rPr lang="el-GR" sz="1500" b="1" dirty="0" smtClean="0">
                <a:cs typeface="Arial" pitchFamily="34" charset="0"/>
              </a:rPr>
              <a:t>, της πιέσεως του αέρα υπερπληρώσεως, της καθαρότητας των φίλτρων και των ψυγείων του αέρα. Πιθανή αιτία είναι η μεταβολή (αύξηση) του διακένου συμπιέσεως μετά από επισκευή, λόγω λανθασμένης επιλογής προσθηκών.</a:t>
            </a: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820784629"/>
      </p:ext>
    </p:extLst>
  </p:cSld>
  <p:clrMapOvr>
    <a:masterClrMapping/>
  </p:clrMapOvr>
  <p:transition>
    <p:push/>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sz="2800" u="sng" dirty="0" smtClean="0">
                <a:solidFill>
                  <a:schemeClr val="bg1"/>
                </a:solidFill>
                <a:latin typeface="Arial" pitchFamily="34" charset="0"/>
                <a:cs typeface="Arial" pitchFamily="34" charset="0"/>
              </a:rPr>
              <a:t>ΛΕΙΤΟΥΡΓΙΑ ΤΗΣ ΜΗΧΑΝΗΣ</a:t>
            </a:r>
            <a:endParaRPr lang="el-GR" sz="28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r>
              <a:rPr lang="el-GR" sz="2000" b="1" dirty="0" smtClean="0">
                <a:solidFill>
                  <a:srgbClr val="FF0000"/>
                </a:solidFill>
                <a:cs typeface="Arial" pitchFamily="34" charset="0"/>
              </a:rPr>
              <a:t>δ) </a:t>
            </a:r>
            <a:r>
              <a:rPr lang="el-GR" sz="2000" b="1" u="sng" dirty="0" smtClean="0">
                <a:cs typeface="Arial" pitchFamily="34" charset="0"/>
              </a:rPr>
              <a:t>Έλεγχος φορτίου - Εξίσωση φορτιού</a:t>
            </a:r>
            <a:r>
              <a:rPr lang="en-US" sz="2000" b="1" u="sng" dirty="0" smtClean="0">
                <a:cs typeface="Arial" pitchFamily="34" charset="0"/>
              </a:rPr>
              <a:t> </a:t>
            </a:r>
            <a:r>
              <a:rPr lang="el-GR" sz="2000" b="1" u="sng" dirty="0" smtClean="0">
                <a:cs typeface="Arial" pitchFamily="34" charset="0"/>
              </a:rPr>
              <a:t>μεταξύ των</a:t>
            </a:r>
            <a:r>
              <a:rPr lang="en-US" sz="2000" b="1" u="sng" dirty="0" smtClean="0">
                <a:cs typeface="Arial" pitchFamily="34" charset="0"/>
              </a:rPr>
              <a:t> </a:t>
            </a:r>
            <a:r>
              <a:rPr lang="el-GR" sz="2000" b="1" u="sng" dirty="0" smtClean="0">
                <a:cs typeface="Arial" pitchFamily="34" charset="0"/>
              </a:rPr>
              <a:t>κυλίνδρων</a:t>
            </a:r>
            <a:endParaRPr lang="en-US" sz="2000" b="1" u="sng" dirty="0" smtClean="0">
              <a:cs typeface="Arial" pitchFamily="34" charset="0"/>
            </a:endParaRPr>
          </a:p>
          <a:p>
            <a:r>
              <a:rPr lang="el-GR" sz="2000" b="1" dirty="0" smtClean="0">
                <a:latin typeface="Arial" pitchFamily="34" charset="0"/>
                <a:cs typeface="Arial" pitchFamily="34" charset="0"/>
              </a:rPr>
              <a:t>Στο ημερολόγιο ελέγχων και επιθεωρήσεων της μηχανής, ο μηχανικός πρέπει να καταγράφει ό,τι ενέργειες έχει κάνει ή ό,τι έχει παρατηρήσει κατά τη διάρκεια της φυλακής του, καθώς και τα ακόλουθα στοιχεία: θερμοκρασίες, πιέσεις, διαφορές πιέσεων, καθώς και τις πιθανές αιτίες που τις προκαλούν, εάν οι διαφορές είναι μεγάλες. Για παράδειγμα, οι υψηλές θερμοκρασίες των καυσαερίων μπορεί να οφείλονται σε υπερφόρτιση της μηχανής, κακή έγχυση, κακή ποιότητα πετρελαίου, αυξημένη θερμοκρασία αέρα εισαγωγής </a:t>
            </a:r>
            <a:r>
              <a:rPr lang="el-GR" sz="2000" b="1" dirty="0" err="1" smtClean="0">
                <a:latin typeface="Arial" pitchFamily="34" charset="0"/>
                <a:cs typeface="Arial" pitchFamily="34" charset="0"/>
              </a:rPr>
              <a:t>κ.λ.π</a:t>
            </a:r>
            <a:r>
              <a:rPr lang="el-GR" sz="2000" b="1" dirty="0" smtClean="0">
                <a:latin typeface="Arial" pitchFamily="34" charset="0"/>
                <a:cs typeface="Arial" pitchFamily="34" charset="0"/>
              </a:rPr>
              <a:t>.</a:t>
            </a:r>
          </a:p>
          <a:p>
            <a:r>
              <a:rPr lang="el-GR" sz="2000" b="1" dirty="0" smtClean="0">
                <a:latin typeface="Arial" pitchFamily="34" charset="0"/>
                <a:cs typeface="Arial" pitchFamily="34" charset="0"/>
              </a:rPr>
              <a:t>Στο τέλος κάθε βάρδιας, καταγράφονται οι ενδείξεις στάθμης των δεξαμενών και με την ολοκλήρωση του εικοσιτετράωρου υπολογίζεται η κατανάλωση καυσίμων και λιπαντικών.</a:t>
            </a:r>
          </a:p>
          <a:p>
            <a:r>
              <a:rPr lang="el-GR" sz="2000" b="1" dirty="0" smtClean="0">
                <a:latin typeface="Arial" pitchFamily="34" charset="0"/>
                <a:cs typeface="Arial" pitchFamily="34" charset="0"/>
              </a:rPr>
              <a:t>Σε κάθε ταξίδι υπολογίζονται και καταγράφονται οι μέσες τιμές των πιέσεων καύσεως, συμπιέσεως, σαρώσεως, οι ενδείξεις των αντλιών εγχύσεως καθώς και οι ενδείξεις του μετρητή ιξώδους.</a:t>
            </a:r>
          </a:p>
          <a:p>
            <a:endParaRPr lang="el-GR" sz="1900" b="1" u="sng"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1614041520"/>
      </p:ext>
    </p:extLst>
  </p:cSld>
  <p:clrMapOvr>
    <a:masterClrMapping/>
  </p:clrMapOvr>
  <p:transition>
    <p:push/>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smtClean="0">
                <a:solidFill>
                  <a:srgbClr val="FFFF00"/>
                </a:solidFill>
                <a:latin typeface="Arial" pitchFamily="34" charset="0"/>
                <a:cs typeface="Arial" pitchFamily="34" charset="0"/>
              </a:rPr>
              <a:t>Προϋποθέσεις αποδοτικότερης και ασφαλέστερης λειτουργίας της μηχανής</a:t>
            </a:r>
            <a:endParaRPr lang="el-GR" u="sng" dirty="0">
              <a:solidFill>
                <a:srgbClr val="FFFF00"/>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p:spPr>
        <p:txBody>
          <a:bodyPr>
            <a:noAutofit/>
          </a:bodyPr>
          <a:lstStyle/>
          <a:p>
            <a:endParaRPr lang="en-US" sz="800" b="1" dirty="0" smtClean="0">
              <a:latin typeface="Arial" pitchFamily="34" charset="0"/>
              <a:cs typeface="Arial" pitchFamily="34" charset="0"/>
            </a:endParaRPr>
          </a:p>
          <a:p>
            <a:r>
              <a:rPr lang="el-GR" sz="3600" b="1" dirty="0" smtClean="0">
                <a:cs typeface="Arial" pitchFamily="34" charset="0"/>
              </a:rPr>
              <a:t>Η εξασφάλιση αποδοτικότερης και ασφαλέστερης λειτουργίας της μηχανής είναι απαραίτητη προϋπόθεση για την οικονομική εκμετάλλευση του πλοίου. </a:t>
            </a:r>
          </a:p>
          <a:p>
            <a:r>
              <a:rPr lang="el-GR" sz="3600" b="1" dirty="0" smtClean="0">
                <a:cs typeface="Arial" pitchFamily="34" charset="0"/>
              </a:rPr>
              <a:t>Οι προϋποθέσεις για την επίτευξη των προηγουμένων απαιτήσεων συνοψίζονται ως εξής:</a:t>
            </a:r>
          </a:p>
          <a:p>
            <a:endParaRPr lang="el-GR" sz="1900" b="1" u="sng"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439270947"/>
      </p:ext>
    </p:extLst>
  </p:cSld>
  <p:clrMapOvr>
    <a:masterClrMapping/>
  </p:clrMapOvr>
  <p:transition>
    <p:push/>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Προϋποθέσεις αποδοτικότερης και ασφαλέστερης λειτουργίας της μηχανής</a:t>
            </a:r>
          </a:p>
        </p:txBody>
      </p:sp>
      <p:sp>
        <p:nvSpPr>
          <p:cNvPr id="4" name="Text Placeholder 3"/>
          <p:cNvSpPr>
            <a:spLocks noGrp="1"/>
          </p:cNvSpPr>
          <p:nvPr>
            <p:ph type="body" sz="half" idx="2"/>
          </p:nvPr>
        </p:nvSpPr>
        <p:spPr>
          <a:xfrm>
            <a:off x="500034" y="1071547"/>
            <a:ext cx="8104414" cy="5572164"/>
          </a:xfrm>
        </p:spPr>
        <p:txBody>
          <a:bodyPr>
            <a:noAutofit/>
          </a:bodyPr>
          <a:lstStyle/>
          <a:p>
            <a:pPr marL="216000" lvl="1" indent="-216000">
              <a:buClr>
                <a:srgbClr val="FF0000"/>
              </a:buClr>
              <a:buFont typeface="+mj-lt"/>
              <a:buAutoNum type="arabicPeriod"/>
            </a:pPr>
            <a:r>
              <a:rPr lang="el-GR" sz="2200" b="1" dirty="0" smtClean="0">
                <a:cs typeface="Arial" pitchFamily="34" charset="0"/>
              </a:rPr>
              <a:t>Η ρύθμιση του συστήματος εγχύσεως πρέπει να είναι σύμφωνη με τις οδηγίες του κατασκευαστή, ώστε να επιτυγχάνεται η μέγιστη πίεση λειτουργίας περίπου 10°- 20° μετά το ΑΝΣ.</a:t>
            </a:r>
          </a:p>
          <a:p>
            <a:pPr marL="216000" lvl="1" indent="-216000">
              <a:buClr>
                <a:srgbClr val="FF0000"/>
              </a:buClr>
              <a:buFont typeface="+mj-lt"/>
              <a:buAutoNum type="arabicPeriod"/>
            </a:pPr>
            <a:r>
              <a:rPr lang="el-GR" sz="2200" b="1" dirty="0" smtClean="0">
                <a:cs typeface="Arial" pitchFamily="34" charset="0"/>
              </a:rPr>
              <a:t>Οι εγχυτήρες πρέπει να είναι καθαροί, συντηρημένοι και τοποθετημένοι σωστά, ενώ η πίεση εγχύσεως πρέπει να είναι ρυθμισμένη σύμφωνα με τις οδηγίες του κατασκευαστή. Φθαρμένα τμήματα τους πρέπει να αντικαθίστανται, ενώ επιβάλλεται ο περιοδικός έλεγχος της καλής λειτουργίας τους.</a:t>
            </a:r>
          </a:p>
          <a:p>
            <a:pPr marL="216000" lvl="1" indent="-216000">
              <a:buClr>
                <a:srgbClr val="FF0000"/>
              </a:buClr>
              <a:buFont typeface="+mj-lt"/>
              <a:buAutoNum type="arabicPeriod"/>
            </a:pPr>
            <a:r>
              <a:rPr lang="el-GR" sz="2200" b="1" dirty="0" smtClean="0">
                <a:cs typeface="Arial" pitchFamily="34" charset="0"/>
              </a:rPr>
              <a:t>Κατά τη ρύθμιση των βαλβίδων θα πρέπει να ακολουθούνται πιστά οι οδηγίες του κατασκευαστή ως προς τα διάκενα αλλά και τη θερμοκρασία των μετάλλων κατά τη ρύθμιση των διάκενων.</a:t>
            </a:r>
          </a:p>
          <a:p>
            <a:endParaRPr lang="el-GR" sz="1900" b="1" u="sng"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732014353"/>
      </p:ext>
    </p:extLst>
  </p:cSld>
  <p:clrMapOvr>
    <a:masterClrMapping/>
  </p:clrMapOvr>
  <p:transition>
    <p:push/>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Προϋποθέσεις αποδοτικότερης και ασφαλέστερης λειτουργίας της μηχανής</a:t>
            </a: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0034" y="1196752"/>
            <a:ext cx="8104414" cy="5184576"/>
          </a:xfrm>
          <a:prstGeom prst="rect">
            <a:avLst/>
          </a:prstGeom>
        </p:spPr>
      </p:pic>
    </p:spTree>
    <p:extLst>
      <p:ext uri="{BB962C8B-B14F-4D97-AF65-F5344CB8AC3E}">
        <p14:creationId xmlns="" xmlns:p14="http://schemas.microsoft.com/office/powerpoint/2010/main" val="802682640"/>
      </p:ext>
    </p:extLst>
  </p:cSld>
  <p:clrMapOvr>
    <a:masterClrMapping/>
  </p:clrMapOvr>
  <p:transition>
    <p:push/>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Προϋποθέσεις αποδοτικότερης και ασφαλέστερης λειτουργίας της μηχανής</a:t>
            </a:r>
          </a:p>
        </p:txBody>
      </p:sp>
      <p:sp>
        <p:nvSpPr>
          <p:cNvPr id="4" name="Text Placeholder 3"/>
          <p:cNvSpPr>
            <a:spLocks noGrp="1"/>
          </p:cNvSpPr>
          <p:nvPr>
            <p:ph type="body" sz="half" idx="2"/>
          </p:nvPr>
        </p:nvSpPr>
        <p:spPr>
          <a:xfrm>
            <a:off x="500034" y="1071547"/>
            <a:ext cx="8104414" cy="5572164"/>
          </a:xfrm>
        </p:spPr>
        <p:txBody>
          <a:bodyPr>
            <a:noAutofit/>
          </a:bodyPr>
          <a:lstStyle/>
          <a:p>
            <a:pPr marL="228600" lvl="1" indent="-228600">
              <a:buClr>
                <a:srgbClr val="FF0000"/>
              </a:buClr>
              <a:buFont typeface="+mj-lt"/>
              <a:buAutoNum type="arabicPeriod" startAt="4"/>
            </a:pPr>
            <a:r>
              <a:rPr lang="el-GR" sz="1700" b="1" dirty="0" smtClean="0">
                <a:cs typeface="Arial" pitchFamily="34" charset="0"/>
              </a:rPr>
              <a:t>Πρέπει να γίνεται σωστή προθέρμανση του πετρελαίου, ώστε το ιξώδες του στους εγχυτήρες να βρίσκεται εντός των προδιαγραφών του κατασκευαστή.</a:t>
            </a:r>
          </a:p>
          <a:p>
            <a:pPr marL="228600" lvl="1" indent="-228600">
              <a:buClr>
                <a:srgbClr val="FF0000"/>
              </a:buClr>
              <a:buFont typeface="+mj-lt"/>
              <a:buAutoNum type="arabicPeriod" startAt="4"/>
            </a:pPr>
            <a:r>
              <a:rPr lang="el-GR" sz="1700" b="1" dirty="0" smtClean="0">
                <a:cs typeface="Arial" pitchFamily="34" charset="0"/>
              </a:rPr>
              <a:t>Πρέπει να διατηρείται καθαρό το σύστημα εισαγωγής του αέρα (φίλτρα, πτερωτή συμπιεστή, σπειροειδές κέλυφος, εναλλάκτης θερμότητας, θυρίδες εισαγωγής) ώστε να εξασφαλίζεται η κανονική παροχή αέρα στη μηχανή. Η θερμοκρασία του αέρα σαρώσεως πρέπει να είναι η προδιαγεγραμμένη, γιατί αυξημένη θερμοκρασία του σημαίνει χαμηλότερη πυκνότητα, αρά μικρότερη μάζα αέρα στον κύλινδρο. Σε περίπτωση μεγάλης πτώσεως της θερμοκρασίας του αέρα μέσα στο ψυγείο υπάρχει κίνδυνος υγροποιήσεως της υγρασίας του αέρα.</a:t>
            </a:r>
          </a:p>
          <a:p>
            <a:pPr marL="228600" lvl="1" indent="-228600">
              <a:buClr>
                <a:srgbClr val="FF0000"/>
              </a:buClr>
              <a:buFont typeface="+mj-lt"/>
              <a:buAutoNum type="arabicPeriod" startAt="4"/>
            </a:pPr>
            <a:r>
              <a:rPr lang="el-GR" sz="1700" b="1" dirty="0" smtClean="0">
                <a:cs typeface="Arial" pitchFamily="34" charset="0"/>
              </a:rPr>
              <a:t>Πρέπει να διατηρείται καθαρό το σύστημα εξαγωγής των καυσαερίων (θυρίδες η βαλβίδες εξαγωγής, οχετοί καυσαερίων, ακροφύσια συστήματος καυσαερίων, πτερυγώσεις στροβίλου καυσαερίων κλπ.), για να εξασφαλίζεται απρόσκοπτη ροή των καυσαερίων και να αποφεύγονται φαινόμενα αντιθλίψεως (με συνέπεια την κακή σάρωση). Στην περίπτωση χρήσεως βαρέος πετρελαίου με μεγάλη περιεκτικότητα σε θείο και τέφρα, αυξάνεται σημαντικά η επικάθηση εξανθρακωμάτων στα πτερύγια του στροβίλου καυσαερίων.</a:t>
            </a:r>
          </a:p>
          <a:p>
            <a:endParaRPr lang="el-GR" sz="1900" b="1" u="sng"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1286678633"/>
      </p:ext>
    </p:extLst>
  </p:cSld>
  <p:clrMapOvr>
    <a:masterClrMapping/>
  </p:clrMapOvr>
  <p:transition>
    <p:push/>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Προϋποθέσεις αποδοτικότερης και ασφαλέστερης λειτουργίας της μηχανής</a:t>
            </a:r>
          </a:p>
        </p:txBody>
      </p:sp>
      <p:sp>
        <p:nvSpPr>
          <p:cNvPr id="4" name="Text Placeholder 3"/>
          <p:cNvSpPr>
            <a:spLocks noGrp="1"/>
          </p:cNvSpPr>
          <p:nvPr>
            <p:ph type="body" sz="half" idx="2"/>
          </p:nvPr>
        </p:nvSpPr>
        <p:spPr>
          <a:xfrm>
            <a:off x="500034" y="1071547"/>
            <a:ext cx="8104414" cy="5572164"/>
          </a:xfrm>
        </p:spPr>
        <p:txBody>
          <a:bodyPr>
            <a:noAutofit/>
          </a:bodyPr>
          <a:lstStyle/>
          <a:p>
            <a:pPr marL="228600" lvl="1" indent="-228600">
              <a:buClr>
                <a:srgbClr val="FF0000"/>
              </a:buClr>
              <a:buFont typeface="+mj-lt"/>
              <a:buAutoNum type="arabicPeriod" startAt="7"/>
            </a:pPr>
            <a:r>
              <a:rPr lang="el-GR" sz="1700" b="1" dirty="0" smtClean="0">
                <a:cs typeface="Arial" pitchFamily="34" charset="0"/>
              </a:rPr>
              <a:t>Είναι απαραίτητο να διατηρείται στα προδιαγεγραμμένα επίπεδα η πίεση και η θερμοκρασία συμπιέσεως. Αυτό επιτυγχάνεται με τη διατήρηση σε καλή κατάσταση των χιτωνίων, των ελατηρίων του εμβόλου και των βαλβίδων. Επίσης πρέπει να δίδεται προσοχή κατά την επισκευή, ώστε να μη μεταβάλλεται ο λόγος συμπιέσεως, με τη χρήση ακατάλληλων προσθηκών.</a:t>
            </a:r>
            <a:endParaRPr lang="en-US" sz="1700" b="1" dirty="0" smtClean="0">
              <a:cs typeface="Arial" pitchFamily="34" charset="0"/>
            </a:endParaRPr>
          </a:p>
          <a:p>
            <a:pPr marL="216000" lvl="1" indent="-216000">
              <a:buClr>
                <a:srgbClr val="FF0000"/>
              </a:buClr>
              <a:buFont typeface="+mj-lt"/>
              <a:buAutoNum type="arabicPeriod" startAt="8"/>
            </a:pPr>
            <a:r>
              <a:rPr lang="el-GR" sz="1700" b="1" dirty="0" smtClean="0">
                <a:cs typeface="Arial" pitchFamily="34" charset="0"/>
              </a:rPr>
              <a:t>Η μηχανή πρέπει να λειτουργεί</a:t>
            </a:r>
            <a:r>
              <a:rPr lang="en-US" sz="1700" b="1" dirty="0" smtClean="0">
                <a:cs typeface="Arial" pitchFamily="34" charset="0"/>
              </a:rPr>
              <a:t> </a:t>
            </a:r>
            <a:r>
              <a:rPr lang="el-GR" sz="1700" b="1" dirty="0" smtClean="0">
                <a:cs typeface="Arial" pitchFamily="34" charset="0"/>
              </a:rPr>
              <a:t>το μεγαλύτερο χρονικό διάστημα στην περιοχή του μέγιστου βαθμού αποδόσεως της, όπου εμφανίζεται και η μικρότερη ειδική κατανάλωση καυσίμου.</a:t>
            </a:r>
          </a:p>
          <a:p>
            <a:pPr marL="216000" lvl="1" indent="-216000">
              <a:buClr>
                <a:srgbClr val="FF0000"/>
              </a:buClr>
              <a:buFont typeface="+mj-lt"/>
              <a:buAutoNum type="arabicPeriod" startAt="8"/>
            </a:pPr>
            <a:r>
              <a:rPr lang="el-GR" sz="1700" b="1" dirty="0" smtClean="0">
                <a:cs typeface="Arial" pitchFamily="34" charset="0"/>
              </a:rPr>
              <a:t>Η μηχανή δεν πρέπει να λειτουργεί σε ακραίες συνθήκες στροφών και φορτίου για μεγάλα χρονικά διαστήματα, διότι, εκτός της μεγάλης καταναλώσεως καυσίμου και λιπαντικών, επιβαρύνεται και το κόστος συντηρήσεως και επισκευών, λόγω αυξημένων φθορών. Στην περίπτωση που υπάρχουν εγκατεστημένες περισσότερες από μια κυρίες μηχανές, πρέπει να ακολουθείται (όταν είναι αυτό δυνατόν) κυκλική λειτουργία τους, ώστε να φθείρονται ομοιόμορφα. Το ίδιο ισχύει και για τις ηλεκτρομηχανές, οι οποίες λειτουργούν κυκλικά σε εβδομαδιαία βάση. Η ίδια τακτική ακολουθείται για όλες τις συσκευές και διατάξεις, όπου υπάρχουν εφεδρικά συστήματα.</a:t>
            </a: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3730258221"/>
      </p:ext>
    </p:extLst>
  </p:cSld>
  <p:clrMapOvr>
    <a:masterClrMapping/>
  </p:clrMapOvr>
  <p:transition>
    <p:push/>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Προϋποθέσεις αποδοτικότερης και ασφαλέστερης λειτουργίας της μηχανής</a:t>
            </a:r>
          </a:p>
        </p:txBody>
      </p:sp>
      <p:sp>
        <p:nvSpPr>
          <p:cNvPr id="4" name="Text Placeholder 3"/>
          <p:cNvSpPr>
            <a:spLocks noGrp="1"/>
          </p:cNvSpPr>
          <p:nvPr>
            <p:ph type="body" sz="half" idx="2"/>
          </p:nvPr>
        </p:nvSpPr>
        <p:spPr>
          <a:xfrm>
            <a:off x="500034" y="1071547"/>
            <a:ext cx="8104414" cy="5572164"/>
          </a:xfrm>
        </p:spPr>
        <p:txBody>
          <a:bodyPr>
            <a:noAutofit/>
          </a:bodyPr>
          <a:lstStyle/>
          <a:p>
            <a:pPr marL="0" lvl="1">
              <a:buClr>
                <a:srgbClr val="FF0000"/>
              </a:buClr>
            </a:pPr>
            <a:endParaRPr lang="en-US" b="1" dirty="0" smtClean="0">
              <a:cs typeface="Arial" pitchFamily="34" charset="0"/>
            </a:endParaRPr>
          </a:p>
          <a:p>
            <a:pPr marL="0" lvl="1">
              <a:buClr>
                <a:srgbClr val="FF0000"/>
              </a:buClr>
            </a:pPr>
            <a:r>
              <a:rPr lang="el-GR" sz="3200" b="1" dirty="0" smtClean="0">
                <a:cs typeface="Arial" pitchFamily="34" charset="0"/>
              </a:rPr>
              <a:t>Στις </a:t>
            </a:r>
            <a:r>
              <a:rPr lang="el-GR" sz="3200" b="1" dirty="0">
                <a:cs typeface="Arial" pitchFamily="34" charset="0"/>
              </a:rPr>
              <a:t>υψηλές στροφές επιδεινώνεται η ποιότητα της σαρώσεως καθώς και η ποιότητα της αναμείξεως του αέρα με το εγχυόμενο καύσιμο, οπότε </a:t>
            </a:r>
            <a:r>
              <a:rPr lang="el-GR" sz="3200" b="1" dirty="0" smtClean="0">
                <a:cs typeface="Arial" pitchFamily="34" charset="0"/>
              </a:rPr>
              <a:t>υποβαθμίζεται </a:t>
            </a:r>
            <a:r>
              <a:rPr lang="el-GR" sz="3200" b="1" dirty="0">
                <a:cs typeface="Arial" pitchFamily="34" charset="0"/>
              </a:rPr>
              <a:t>η ποιότητα της καύσεως. Αυξάνονται επίσης οι απώλειες θερμότητας από το σύστημα ψύξεως και λόγω ακτινοβολίας προς το περιβάλλον, ενώ </a:t>
            </a:r>
            <a:r>
              <a:rPr lang="el-GR" sz="3200" b="1" dirty="0" smtClean="0">
                <a:cs typeface="Arial" pitchFamily="34" charset="0"/>
              </a:rPr>
              <a:t>αυξάνονται </a:t>
            </a:r>
            <a:r>
              <a:rPr lang="el-GR" sz="3200" b="1" dirty="0">
                <a:cs typeface="Arial" pitchFamily="34" charset="0"/>
              </a:rPr>
              <a:t>και οι απώλειες τριβών</a:t>
            </a:r>
            <a:r>
              <a:rPr lang="el-GR" sz="3200" b="1" dirty="0" smtClean="0">
                <a:cs typeface="Arial" pitchFamily="34" charset="0"/>
              </a:rPr>
              <a:t>.</a:t>
            </a:r>
            <a:endParaRPr lang="el-GR" sz="3200" b="1" dirty="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204185342"/>
      </p:ext>
    </p:extLst>
  </p:cSld>
  <p:clrMapOvr>
    <a:masterClrMapping/>
  </p:clrMapOvr>
  <p:transition>
    <p:push/>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Προϋποθέσεις αποδοτικότερης και ασφαλέστερης λειτουργίας της μηχανής</a:t>
            </a:r>
          </a:p>
        </p:txBody>
      </p:sp>
      <p:sp>
        <p:nvSpPr>
          <p:cNvPr id="4" name="Text Placeholder 3"/>
          <p:cNvSpPr>
            <a:spLocks noGrp="1"/>
          </p:cNvSpPr>
          <p:nvPr>
            <p:ph type="body" sz="half" idx="2"/>
          </p:nvPr>
        </p:nvSpPr>
        <p:spPr>
          <a:xfrm>
            <a:off x="500034" y="1071547"/>
            <a:ext cx="8104414" cy="5572164"/>
          </a:xfrm>
        </p:spPr>
        <p:txBody>
          <a:bodyPr>
            <a:noAutofit/>
          </a:bodyPr>
          <a:lstStyle/>
          <a:p>
            <a:pPr marL="0" lvl="1">
              <a:buClr>
                <a:srgbClr val="FF0000"/>
              </a:buClr>
            </a:pPr>
            <a:r>
              <a:rPr lang="el-GR" sz="2200" b="1" dirty="0" smtClean="0">
                <a:cs typeface="Arial" pitchFamily="34" charset="0"/>
              </a:rPr>
              <a:t>Αντίθετα </a:t>
            </a:r>
            <a:r>
              <a:rPr lang="el-GR" sz="2200" b="1" dirty="0">
                <a:cs typeface="Arial" pitchFamily="34" charset="0"/>
              </a:rPr>
              <a:t>στις χαμηλές στροφές οι </a:t>
            </a:r>
            <a:r>
              <a:rPr lang="el-GR" sz="2200" b="1" dirty="0" smtClean="0">
                <a:cs typeface="Arial" pitchFamily="34" charset="0"/>
              </a:rPr>
              <a:t>θερμοκρασίες </a:t>
            </a:r>
            <a:r>
              <a:rPr lang="el-GR" sz="2200" b="1" dirty="0">
                <a:cs typeface="Arial" pitchFamily="34" charset="0"/>
              </a:rPr>
              <a:t>στον κύλινδρο είναι χαμηλές, οπότε η εξαέρωση του καυσίμου και η ανάμειξή του με τον αέρα είναι κακή, η καύση είναι ατελής και συνεπώς αυξάνεται η ειδική κατανάλωση καυσίμου, ενώ παράλληλα </a:t>
            </a:r>
            <a:r>
              <a:rPr lang="el-GR" sz="2200" b="1" dirty="0" smtClean="0">
                <a:cs typeface="Arial" pitchFamily="34" charset="0"/>
              </a:rPr>
              <a:t>εμφανίζεται </a:t>
            </a:r>
            <a:r>
              <a:rPr lang="el-GR" sz="2200" b="1" dirty="0">
                <a:cs typeface="Arial" pitchFamily="34" charset="0"/>
              </a:rPr>
              <a:t>και μεγάλη αύξηση των εκλυομένων </a:t>
            </a:r>
            <a:r>
              <a:rPr lang="el-GR" sz="2200" b="1" dirty="0" smtClean="0">
                <a:cs typeface="Arial" pitchFamily="34" charset="0"/>
              </a:rPr>
              <a:t>ρύπων</a:t>
            </a:r>
            <a:r>
              <a:rPr lang="el-GR" sz="2200" b="1" dirty="0">
                <a:cs typeface="Arial" pitchFamily="34" charset="0"/>
              </a:rPr>
              <a:t>. Οι πετρελαιομηχανές όλων των τύπων, </a:t>
            </a:r>
            <a:r>
              <a:rPr lang="el-GR" sz="2200" b="1" dirty="0" smtClean="0">
                <a:cs typeface="Arial" pitchFamily="34" charset="0"/>
              </a:rPr>
              <a:t>ανεξάρτητα </a:t>
            </a:r>
            <a:r>
              <a:rPr lang="el-GR" sz="2200" b="1" dirty="0">
                <a:cs typeface="Arial" pitchFamily="34" charset="0"/>
              </a:rPr>
              <a:t>αν αυτές είναι κύριες ή ηλεκτρομηχανές, </a:t>
            </a:r>
            <a:r>
              <a:rPr lang="el-GR" sz="2200" b="1" dirty="0" smtClean="0">
                <a:cs typeface="Arial" pitchFamily="34" charset="0"/>
              </a:rPr>
              <a:t>απαγορεύεται </a:t>
            </a:r>
            <a:r>
              <a:rPr lang="el-GR" sz="2200" b="1" dirty="0">
                <a:cs typeface="Arial" pitchFamily="34" charset="0"/>
              </a:rPr>
              <a:t>να λειτουργούν σε χαμηλό φορτίο (</a:t>
            </a:r>
            <a:r>
              <a:rPr lang="el-GR" sz="2200" b="1" dirty="0">
                <a:solidFill>
                  <a:srgbClr val="FF0000"/>
                </a:solidFill>
                <a:cs typeface="Arial" pitchFamily="34" charset="0"/>
              </a:rPr>
              <a:t>κάτω του 30% του μέγιστου</a:t>
            </a:r>
            <a:r>
              <a:rPr lang="el-GR" sz="2200" b="1" dirty="0">
                <a:cs typeface="Arial" pitchFamily="34" charset="0"/>
              </a:rPr>
              <a:t>) γιατί, λόγω της κακής </a:t>
            </a:r>
            <a:r>
              <a:rPr lang="el-GR" sz="2200" b="1" dirty="0" smtClean="0">
                <a:cs typeface="Arial" pitchFamily="34" charset="0"/>
              </a:rPr>
              <a:t>καύσεως</a:t>
            </a:r>
            <a:r>
              <a:rPr lang="el-GR" sz="2200" b="1" dirty="0">
                <a:cs typeface="Arial" pitchFamily="34" charset="0"/>
              </a:rPr>
              <a:t>, προκαλείται έντονη δημιουργία </a:t>
            </a:r>
            <a:r>
              <a:rPr lang="el-GR" sz="2200" b="1" dirty="0" smtClean="0">
                <a:cs typeface="Arial" pitchFamily="34" charset="0"/>
              </a:rPr>
              <a:t>εξανθρακωμάτων</a:t>
            </a:r>
            <a:r>
              <a:rPr lang="el-GR" sz="2200" b="1" dirty="0">
                <a:cs typeface="Arial" pitchFamily="34" charset="0"/>
              </a:rPr>
              <a:t>, που συντελούν στη ρύπανση των κυλίνδρων, </a:t>
            </a:r>
            <a:r>
              <a:rPr lang="el-GR" sz="2200" b="1" dirty="0" smtClean="0">
                <a:cs typeface="Arial" pitchFamily="34" charset="0"/>
              </a:rPr>
              <a:t>μεγάλη </a:t>
            </a:r>
            <a:r>
              <a:rPr lang="el-GR" sz="2200" b="1" dirty="0">
                <a:cs typeface="Arial" pitchFamily="34" charset="0"/>
              </a:rPr>
              <a:t>φθορά των εδρών των βαλβίδων, κόλλημα των ελατηρίων του εμβόλου </a:t>
            </a:r>
            <a:r>
              <a:rPr lang="el-GR" sz="2200" b="1" dirty="0" smtClean="0">
                <a:cs typeface="Arial" pitchFamily="34" charset="0"/>
              </a:rPr>
              <a:t>κ.λπ. </a:t>
            </a:r>
            <a:r>
              <a:rPr lang="el-GR" sz="2200" b="1" dirty="0">
                <a:cs typeface="Arial" pitchFamily="34" charset="0"/>
              </a:rPr>
              <a:t>Επίσης παρουσιάζεται έντονος σχηματισμός οξέων του θείου, με συνέπεια να παρουσιάζονται αυξημένες διαβρώσεις</a:t>
            </a:r>
            <a:r>
              <a:rPr lang="el-GR" sz="2200" b="1" dirty="0" smtClean="0">
                <a:cs typeface="Arial" pitchFamily="34" charset="0"/>
              </a:rPr>
              <a:t>.</a:t>
            </a:r>
            <a:endParaRPr lang="el-GR" sz="2200" b="1" dirty="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903897629"/>
      </p:ext>
    </p:extLst>
  </p:cSld>
  <p:clrMapOvr>
    <a:masterClrMapping/>
  </p:clrMapOvr>
  <p:transition>
    <p:push/>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Προϋποθέσεις αποδοτικότερης και ασφαλέστερης λειτουργίας της μηχανής</a:t>
            </a:r>
          </a:p>
        </p:txBody>
      </p:sp>
      <p:sp>
        <p:nvSpPr>
          <p:cNvPr id="4" name="Text Placeholder 3"/>
          <p:cNvSpPr>
            <a:spLocks noGrp="1"/>
          </p:cNvSpPr>
          <p:nvPr>
            <p:ph type="body" sz="half" idx="2"/>
          </p:nvPr>
        </p:nvSpPr>
        <p:spPr>
          <a:xfrm>
            <a:off x="500034" y="1071547"/>
            <a:ext cx="8104414" cy="5572164"/>
          </a:xfrm>
        </p:spPr>
        <p:txBody>
          <a:bodyPr>
            <a:noAutofit/>
          </a:bodyPr>
          <a:lstStyle/>
          <a:p>
            <a:pPr marL="0" lvl="1">
              <a:buClr>
                <a:srgbClr val="FF0000"/>
              </a:buClr>
            </a:pPr>
            <a:r>
              <a:rPr lang="el-GR" sz="2000" b="1" dirty="0" smtClean="0">
                <a:cs typeface="Arial" pitchFamily="34" charset="0"/>
              </a:rPr>
              <a:t>Όταν η μηχανή υποχρεωτικά </a:t>
            </a:r>
            <a:r>
              <a:rPr lang="el-GR" sz="2000" b="1" dirty="0" smtClean="0">
                <a:solidFill>
                  <a:srgbClr val="FF0000"/>
                </a:solidFill>
                <a:cs typeface="Arial" pitchFamily="34" charset="0"/>
              </a:rPr>
              <a:t>πρέπει να λειτουργήσει για μεγάλο χρονικό διάστημα σε χαμηλά φορτία</a:t>
            </a:r>
            <a:r>
              <a:rPr lang="el-GR" sz="2000" b="1" dirty="0" smtClean="0">
                <a:cs typeface="Arial" pitchFamily="34" charset="0"/>
              </a:rPr>
              <a:t> και ιδιαίτερα όταν χρησιμοποιεί για </a:t>
            </a:r>
            <a:r>
              <a:rPr lang="el-GR" sz="2000" b="1" dirty="0" smtClean="0">
                <a:solidFill>
                  <a:srgbClr val="FF0000"/>
                </a:solidFill>
                <a:cs typeface="Arial" pitchFamily="34" charset="0"/>
              </a:rPr>
              <a:t>καύσιμο βαρύ πετρέλαιο</a:t>
            </a:r>
            <a:r>
              <a:rPr lang="el-GR" sz="2000" b="1" dirty="0" smtClean="0">
                <a:cs typeface="Arial" pitchFamily="34" charset="0"/>
              </a:rPr>
              <a:t>, πρέπει απαραιτήτως να ελαττώνεται η ψύξη των κυλίνδρων καθώς και η ψύξη του αέρα εισαγωγής, ώστε να αυξηθεί η θερμοκρασία συμπιέσεως, για να περιορισθεί το φαινόμενο της αργοπορίας εναύσεως και να διατηρείται η θερμοκρασία της μηχανής στα κανονικά επίπεδα.</a:t>
            </a:r>
          </a:p>
          <a:p>
            <a:pPr marL="0" lvl="1">
              <a:buClr>
                <a:srgbClr val="FF0000"/>
              </a:buClr>
            </a:pPr>
            <a:r>
              <a:rPr lang="el-GR" sz="2000" b="1" dirty="0" smtClean="0">
                <a:cs typeface="Arial" pitchFamily="34" charset="0"/>
              </a:rPr>
              <a:t>Σε </a:t>
            </a:r>
            <a:r>
              <a:rPr lang="el-GR" sz="2000" b="1" dirty="0">
                <a:cs typeface="Arial" pitchFamily="34" charset="0"/>
              </a:rPr>
              <a:t>παλαιότερες αργόστροφες πετρελαιομηχανές μεγάλης ισχύος, όταν το πλοίο ταξιδεύει με χαμηλές στροφές για μεγάλο χρονικό διάστημα, </a:t>
            </a:r>
            <a:r>
              <a:rPr lang="el-GR" sz="2000" b="1" dirty="0" smtClean="0">
                <a:cs typeface="Arial" pitchFamily="34" charset="0"/>
              </a:rPr>
              <a:t>χρησιμοποιούνται </a:t>
            </a:r>
            <a:r>
              <a:rPr lang="el-GR" sz="2000" b="1" dirty="0">
                <a:cs typeface="Arial" pitchFamily="34" charset="0"/>
              </a:rPr>
              <a:t>ειδικοί εγχυτήρες χαμηλού φορτίου. Στις </a:t>
            </a:r>
            <a:r>
              <a:rPr lang="el-GR" sz="2000" b="1" dirty="0" smtClean="0">
                <a:cs typeface="Arial" pitchFamily="34" charset="0"/>
              </a:rPr>
              <a:t>σύγχρονες </a:t>
            </a:r>
            <a:r>
              <a:rPr lang="el-GR" sz="2000" b="1" dirty="0">
                <a:cs typeface="Arial" pitchFamily="34" charset="0"/>
              </a:rPr>
              <a:t>μηχανές είναι εγκατεστημένα ηλεκτρονικά συστήματα ελέγχου, τα οποία βελτιστοποιούν τη </a:t>
            </a:r>
            <a:r>
              <a:rPr lang="el-GR" sz="2000" b="1" dirty="0" smtClean="0">
                <a:cs typeface="Arial" pitchFamily="34" charset="0"/>
              </a:rPr>
              <a:t>λειτουργία </a:t>
            </a:r>
            <a:r>
              <a:rPr lang="el-GR" sz="2000" b="1" dirty="0">
                <a:cs typeface="Arial" pitchFamily="34" charset="0"/>
              </a:rPr>
              <a:t>της μηχανής σε μεγάλο εύρος στροφών, </a:t>
            </a:r>
            <a:r>
              <a:rPr lang="el-GR" sz="2000" b="1" dirty="0" smtClean="0">
                <a:cs typeface="Arial" pitchFamily="34" charset="0"/>
              </a:rPr>
              <a:t>ρυθμίζοντας </a:t>
            </a:r>
            <a:r>
              <a:rPr lang="el-GR" sz="2000" b="1" dirty="0">
                <a:cs typeface="Arial" pitchFamily="34" charset="0"/>
              </a:rPr>
              <a:t>ταυτόχρονα διαφορετικές παραμέτρους της μηχανής, ενώ μπορούν να επεμβαίνουν και στο </a:t>
            </a:r>
            <a:r>
              <a:rPr lang="el-GR" sz="2000" b="1" dirty="0" smtClean="0">
                <a:cs typeface="Arial" pitchFamily="34" charset="0"/>
              </a:rPr>
              <a:t>χρονισμό </a:t>
            </a:r>
            <a:r>
              <a:rPr lang="el-GR" sz="2000" b="1" dirty="0">
                <a:cs typeface="Arial" pitchFamily="34" charset="0"/>
              </a:rPr>
              <a:t>της εγχύσεως και των βαλβίδων.</a:t>
            </a: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4274453090"/>
      </p:ext>
    </p:extLst>
  </p:cSld>
  <p:clrMapOvr>
    <a:masterClrMapping/>
  </p:clrMapOvr>
  <p:transition>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58370" y="260655"/>
            <a:ext cx="4336277" cy="1296135"/>
          </a:xfrm>
          <a:prstGeom prst="rect">
            <a:avLst/>
          </a:prstGeom>
          <a:solidFill>
            <a:srgbClr val="FFFF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l-GR" sz="2900" b="1" u="sng" dirty="0">
              <a:latin typeface="Arial" pitchFamily="34" charset="0"/>
              <a:cs typeface="Arial" pitchFamily="34" charset="0"/>
            </a:endParaRPr>
          </a:p>
        </p:txBody>
      </p:sp>
      <p:sp>
        <p:nvSpPr>
          <p:cNvPr id="14" name="Title 1"/>
          <p:cNvSpPr txBox="1">
            <a:spLocks/>
          </p:cNvSpPr>
          <p:nvPr/>
        </p:nvSpPr>
        <p:spPr>
          <a:xfrm>
            <a:off x="244252" y="3501008"/>
            <a:ext cx="4345818" cy="1440160"/>
          </a:xfrm>
          <a:prstGeom prst="rect">
            <a:avLst/>
          </a:prstGeom>
          <a:solidFill>
            <a:srgbClr val="FFFF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l-GR" sz="4100" b="1" u="sng" dirty="0">
              <a:latin typeface="Arial" pitchFamily="34" charset="0"/>
              <a:cs typeface="Arial" pitchFamily="34" charset="0"/>
            </a:endParaRPr>
          </a:p>
        </p:txBody>
      </p:sp>
      <p:sp>
        <p:nvSpPr>
          <p:cNvPr id="15" name="Title 1"/>
          <p:cNvSpPr txBox="1">
            <a:spLocks/>
          </p:cNvSpPr>
          <p:nvPr/>
        </p:nvSpPr>
        <p:spPr>
          <a:xfrm>
            <a:off x="4548830" y="3501008"/>
            <a:ext cx="4345818" cy="1440160"/>
          </a:xfrm>
          <a:prstGeom prst="rect">
            <a:avLst/>
          </a:prstGeom>
          <a:solidFill>
            <a:srgbClr val="FFFF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900" b="1" dirty="0" smtClean="0">
                <a:latin typeface="Arial" pitchFamily="34" charset="0"/>
                <a:cs typeface="Arial" pitchFamily="34" charset="0"/>
              </a:rPr>
              <a:t>      </a:t>
            </a:r>
            <a:endParaRPr lang="el-GR" sz="2900" b="1" u="sng" dirty="0">
              <a:latin typeface="Arial" pitchFamily="34" charset="0"/>
              <a:cs typeface="Arial" pitchFamily="34" charset="0"/>
            </a:endParaRPr>
          </a:p>
        </p:txBody>
      </p:sp>
      <p:sp>
        <p:nvSpPr>
          <p:cNvPr id="18" name="Title 1"/>
          <p:cNvSpPr txBox="1">
            <a:spLocks/>
          </p:cNvSpPr>
          <p:nvPr/>
        </p:nvSpPr>
        <p:spPr>
          <a:xfrm>
            <a:off x="254472" y="1772816"/>
            <a:ext cx="4345818" cy="1512167"/>
          </a:xfrm>
          <a:prstGeom prst="rect">
            <a:avLst/>
          </a:prstGeom>
          <a:solidFill>
            <a:srgbClr val="00B0F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l-GR" sz="4100" b="1" u="sng" dirty="0">
              <a:latin typeface="Arial" pitchFamily="34" charset="0"/>
              <a:cs typeface="Arial" pitchFamily="34" charset="0"/>
            </a:endParaRPr>
          </a:p>
        </p:txBody>
      </p:sp>
      <p:sp>
        <p:nvSpPr>
          <p:cNvPr id="19" name="Title 1"/>
          <p:cNvSpPr txBox="1">
            <a:spLocks/>
          </p:cNvSpPr>
          <p:nvPr/>
        </p:nvSpPr>
        <p:spPr>
          <a:xfrm>
            <a:off x="4548830" y="1772816"/>
            <a:ext cx="4345818" cy="1512166"/>
          </a:xfrm>
          <a:prstGeom prst="rect">
            <a:avLst/>
          </a:prstGeom>
          <a:solidFill>
            <a:srgbClr val="00B0F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l-GR" sz="2900" b="1" u="sng" dirty="0">
              <a:latin typeface="Arial" pitchFamily="34" charset="0"/>
              <a:cs typeface="Arial" pitchFamily="34" charset="0"/>
            </a:endParaRPr>
          </a:p>
        </p:txBody>
      </p:sp>
      <p:sp>
        <p:nvSpPr>
          <p:cNvPr id="8" name="Title 1"/>
          <p:cNvSpPr txBox="1">
            <a:spLocks/>
          </p:cNvSpPr>
          <p:nvPr/>
        </p:nvSpPr>
        <p:spPr>
          <a:xfrm>
            <a:off x="254000" y="5157192"/>
            <a:ext cx="4345818" cy="1440160"/>
          </a:xfrm>
          <a:prstGeom prst="rect">
            <a:avLst/>
          </a:prstGeom>
          <a:solidFill>
            <a:srgbClr val="00B0F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l-GR" sz="4100" b="1" u="sng" dirty="0">
              <a:latin typeface="Arial" pitchFamily="34" charset="0"/>
              <a:cs typeface="Arial" pitchFamily="34" charset="0"/>
            </a:endParaRPr>
          </a:p>
        </p:txBody>
      </p:sp>
      <p:sp>
        <p:nvSpPr>
          <p:cNvPr id="9" name="Title 1"/>
          <p:cNvSpPr txBox="1">
            <a:spLocks/>
          </p:cNvSpPr>
          <p:nvPr/>
        </p:nvSpPr>
        <p:spPr>
          <a:xfrm>
            <a:off x="4558370" y="5157192"/>
            <a:ext cx="4345818" cy="1440160"/>
          </a:xfrm>
          <a:prstGeom prst="rect">
            <a:avLst/>
          </a:prstGeom>
          <a:solidFill>
            <a:srgbClr val="00B0F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l-GR" sz="2900" b="1" u="sng" dirty="0">
              <a:latin typeface="Arial" pitchFamily="34" charset="0"/>
              <a:cs typeface="Arial" pitchFamily="34" charset="0"/>
            </a:endParaRPr>
          </a:p>
        </p:txBody>
      </p:sp>
      <p:sp>
        <p:nvSpPr>
          <p:cNvPr id="10" name="Title 1"/>
          <p:cNvSpPr txBox="1">
            <a:spLocks/>
          </p:cNvSpPr>
          <p:nvPr/>
        </p:nvSpPr>
        <p:spPr>
          <a:xfrm>
            <a:off x="222093" y="260654"/>
            <a:ext cx="4336277" cy="1296135"/>
          </a:xfrm>
          <a:prstGeom prst="rect">
            <a:avLst/>
          </a:prstGeom>
          <a:solidFill>
            <a:srgbClr val="FFFF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l-GR" sz="2900" b="1" u="sng" dirty="0">
              <a:latin typeface="Arial" pitchFamily="34" charset="0"/>
              <a:cs typeface="Arial" pitchFamily="34" charset="0"/>
            </a:endParaRPr>
          </a:p>
        </p:txBody>
      </p:sp>
    </p:spTree>
    <p:extLst>
      <p:ext uri="{BB962C8B-B14F-4D97-AF65-F5344CB8AC3E}">
        <p14:creationId xmlns="" xmlns:p14="http://schemas.microsoft.com/office/powerpoint/2010/main" val="2083903910"/>
      </p:ext>
    </p:extLst>
  </p:cSld>
  <p:clrMapOvr>
    <a:masterClrMapping/>
  </p:clrMapOvr>
  <p:transition>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sp>
        <p:nvSpPr>
          <p:cNvPr id="6" name="TextBox 5"/>
          <p:cNvSpPr txBox="1"/>
          <p:nvPr/>
        </p:nvSpPr>
        <p:spPr>
          <a:xfrm>
            <a:off x="323528" y="3573016"/>
            <a:ext cx="3127972" cy="584775"/>
          </a:xfrm>
          <a:prstGeom prst="rect">
            <a:avLst/>
          </a:prstGeom>
          <a:noFill/>
        </p:spPr>
        <p:txBody>
          <a:bodyPr wrap="none" rtlCol="0">
            <a:spAutoFit/>
          </a:bodyPr>
          <a:lstStyle/>
          <a:p>
            <a:r>
              <a:rPr lang="en-US" sz="1600" b="1" dirty="0" smtClean="0"/>
              <a:t>FOR HYUNDAI MAN B&amp;W </a:t>
            </a:r>
          </a:p>
          <a:p>
            <a:r>
              <a:rPr lang="en-US" sz="1600" b="1" dirty="0" smtClean="0"/>
              <a:t>MANUAL </a:t>
            </a:r>
            <a:r>
              <a:rPr lang="en-US" sz="1600" b="1" u="sng" dirty="0" smtClean="0">
                <a:solidFill>
                  <a:srgbClr val="FF0000"/>
                </a:solidFill>
              </a:rPr>
              <a:t>OPERATION &amp; DATA</a:t>
            </a:r>
            <a:endParaRPr lang="en-US" sz="1600" b="1"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451500" y="1042963"/>
            <a:ext cx="5368972" cy="2962101"/>
          </a:xfrm>
          <a:prstGeom prst="rect">
            <a:avLst/>
          </a:prstGeom>
        </p:spPr>
      </p:pic>
    </p:spTree>
    <p:extLst>
      <p:ext uri="{BB962C8B-B14F-4D97-AF65-F5344CB8AC3E}">
        <p14:creationId xmlns="" xmlns:p14="http://schemas.microsoft.com/office/powerpoint/2010/main" val="1152557026"/>
      </p:ext>
    </p:extLst>
  </p:cSld>
  <p:clrMapOvr>
    <a:masterClrMapping/>
  </p:clrMapOvr>
  <p:transition>
    <p:push/>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rgbClr val="FFFF00"/>
                </a:solidFill>
                <a:latin typeface="Arial" pitchFamily="34" charset="0"/>
                <a:cs typeface="Arial" pitchFamily="34" charset="0"/>
              </a:rPr>
              <a:t>Περιγραφή τυπικού συστήματος εκκινήσεως - αναστροφής δίχρονης </a:t>
            </a:r>
            <a:r>
              <a:rPr lang="el-GR" u="sng" dirty="0" smtClean="0">
                <a:solidFill>
                  <a:srgbClr val="FFFF00"/>
                </a:solidFill>
                <a:latin typeface="Arial" pitchFamily="34" charset="0"/>
                <a:cs typeface="Arial" pitchFamily="34" charset="0"/>
              </a:rPr>
              <a:t>πετρελαιομηχανής</a:t>
            </a:r>
            <a:endParaRPr lang="el-GR" u="sng" dirty="0">
              <a:solidFill>
                <a:srgbClr val="FFFF00"/>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a:solidFill>
            <a:schemeClr val="accent6">
              <a:lumMod val="40000"/>
              <a:lumOff val="60000"/>
            </a:schemeClr>
          </a:solidFill>
        </p:spPr>
        <p:txBody>
          <a:bodyPr>
            <a:noAutofit/>
          </a:bodyPr>
          <a:lstStyle/>
          <a:p>
            <a:pPr marL="0" lvl="1">
              <a:buClr>
                <a:srgbClr val="FF0000"/>
              </a:buClr>
            </a:pPr>
            <a:r>
              <a:rPr lang="el-GR" sz="1800" b="1" u="sng" dirty="0">
                <a:solidFill>
                  <a:srgbClr val="FF0000"/>
                </a:solidFill>
                <a:latin typeface="Arial" pitchFamily="34" charset="0"/>
                <a:cs typeface="Arial" pitchFamily="34" charset="0"/>
              </a:rPr>
              <a:t>Διάταξη εξωτερικού συστήματος αέρα </a:t>
            </a:r>
            <a:r>
              <a:rPr lang="el-GR" sz="1800" b="1" u="sng" dirty="0" smtClean="0">
                <a:solidFill>
                  <a:srgbClr val="FF0000"/>
                </a:solidFill>
                <a:latin typeface="Arial" pitchFamily="34" charset="0"/>
                <a:cs typeface="Arial" pitchFamily="34" charset="0"/>
              </a:rPr>
              <a:t>εκκινήσεως</a:t>
            </a:r>
            <a:endParaRPr lang="el-GR" sz="1800" b="1" u="sng" dirty="0">
              <a:solidFill>
                <a:srgbClr val="FF0000"/>
              </a:solidFill>
              <a:latin typeface="Arial" pitchFamily="34" charset="0"/>
              <a:cs typeface="Arial" pitchFamily="34" charset="0"/>
            </a:endParaRPr>
          </a:p>
          <a:p>
            <a:pPr marL="0" lvl="1">
              <a:buClr>
                <a:srgbClr val="FF0000"/>
              </a:buClr>
            </a:pPr>
            <a:r>
              <a:rPr lang="el-GR" sz="1700" b="1" dirty="0">
                <a:latin typeface="Arial" pitchFamily="34" charset="0"/>
                <a:cs typeface="Arial" pitchFamily="34" charset="0"/>
              </a:rPr>
              <a:t>Στο </a:t>
            </a:r>
            <a:r>
              <a:rPr lang="el-GR" sz="1700" b="1" dirty="0" smtClean="0">
                <a:latin typeface="Arial" pitchFamily="34" charset="0"/>
                <a:cs typeface="Arial" pitchFamily="34" charset="0"/>
              </a:rPr>
              <a:t>σχήμα</a:t>
            </a:r>
            <a:r>
              <a:rPr lang="en-US" sz="1700" b="1" dirty="0" smtClean="0">
                <a:latin typeface="Arial" pitchFamily="34" charset="0"/>
                <a:cs typeface="Arial" pitchFamily="34" charset="0"/>
              </a:rPr>
              <a:t> </a:t>
            </a:r>
            <a:r>
              <a:rPr lang="el-GR" sz="1700" b="1" dirty="0" smtClean="0">
                <a:latin typeface="Arial" pitchFamily="34" charset="0"/>
                <a:cs typeface="Arial" pitchFamily="34" charset="0"/>
              </a:rPr>
              <a:t>παρουσιάζεται </a:t>
            </a:r>
            <a:r>
              <a:rPr lang="el-GR" sz="1700" b="1" dirty="0">
                <a:latin typeface="Arial" pitchFamily="34" charset="0"/>
                <a:cs typeface="Arial" pitchFamily="34" charset="0"/>
              </a:rPr>
              <a:t>τυπικό </a:t>
            </a:r>
            <a:r>
              <a:rPr lang="el-GR" sz="1700" b="1" dirty="0" smtClean="0">
                <a:latin typeface="Arial" pitchFamily="34" charset="0"/>
                <a:cs typeface="Arial" pitchFamily="34" charset="0"/>
              </a:rPr>
              <a:t>σύστημα </a:t>
            </a:r>
            <a:r>
              <a:rPr lang="el-GR" sz="1700" b="1" dirty="0">
                <a:latin typeface="Arial" pitchFamily="34" charset="0"/>
                <a:cs typeface="Arial" pitchFamily="34" charset="0"/>
              </a:rPr>
              <a:t>αέρα εκκινήσεως κύριας μηχανής (δίχρονη </a:t>
            </a:r>
            <a:r>
              <a:rPr lang="el-GR" sz="1700" b="1" dirty="0" smtClean="0">
                <a:latin typeface="Arial" pitchFamily="34" charset="0"/>
                <a:cs typeface="Arial" pitchFamily="34" charset="0"/>
              </a:rPr>
              <a:t>αργόστροφη </a:t>
            </a:r>
            <a:r>
              <a:rPr lang="el-GR" sz="1700" b="1" dirty="0">
                <a:latin typeface="Arial" pitchFamily="34" charset="0"/>
                <a:cs typeface="Arial" pitchFamily="34" charset="0"/>
              </a:rPr>
              <a:t>με βαλβίδα εξαγωγής). Ο αέρας </a:t>
            </a:r>
            <a:r>
              <a:rPr lang="el-GR" sz="1700" b="1" dirty="0" smtClean="0">
                <a:latin typeface="Arial" pitchFamily="34" charset="0"/>
                <a:cs typeface="Arial" pitchFamily="34" charset="0"/>
              </a:rPr>
              <a:t>εκκινήσεως </a:t>
            </a:r>
            <a:r>
              <a:rPr lang="el-GR" sz="1700" b="1" dirty="0">
                <a:latin typeface="Arial" pitchFamily="34" charset="0"/>
                <a:cs typeface="Arial" pitchFamily="34" charset="0"/>
              </a:rPr>
              <a:t>συμπιέζεται έως τα 30 bar από δύο </a:t>
            </a:r>
            <a:r>
              <a:rPr lang="el-GR" sz="1700" b="1" dirty="0" smtClean="0">
                <a:latin typeface="Arial" pitchFamily="34" charset="0"/>
                <a:cs typeface="Arial" pitchFamily="34" charset="0"/>
              </a:rPr>
              <a:t>αεροσυμπιεστές </a:t>
            </a:r>
            <a:r>
              <a:rPr lang="el-GR" sz="1700" b="1" dirty="0">
                <a:latin typeface="Arial" pitchFamily="34" charset="0"/>
                <a:cs typeface="Arial" pitchFamily="34" charset="0"/>
              </a:rPr>
              <a:t>και αποθηκεύεται στα </a:t>
            </a:r>
            <a:r>
              <a:rPr lang="el-GR" sz="1700" b="1" dirty="0" smtClean="0">
                <a:latin typeface="Arial" pitchFamily="34" charset="0"/>
                <a:cs typeface="Arial" pitchFamily="34" charset="0"/>
              </a:rPr>
              <a:t>αεροφυλάκια, </a:t>
            </a:r>
            <a:r>
              <a:rPr lang="el-GR" sz="1700" b="1" dirty="0">
                <a:latin typeface="Arial" pitchFamily="34" charset="0"/>
                <a:cs typeface="Arial" pitchFamily="34" charset="0"/>
              </a:rPr>
              <a:t>αφού προηγουμένως διέλθει μέσα από </a:t>
            </a:r>
            <a:r>
              <a:rPr lang="el-GR" sz="1700" b="1" dirty="0" smtClean="0">
                <a:latin typeface="Arial" pitchFamily="34" charset="0"/>
                <a:cs typeface="Arial" pitchFamily="34" charset="0"/>
              </a:rPr>
              <a:t>διαχωριστήρα </a:t>
            </a:r>
            <a:r>
              <a:rPr lang="el-GR" sz="1700" b="1" dirty="0">
                <a:latin typeface="Arial" pitchFamily="34" charset="0"/>
                <a:cs typeface="Arial" pitchFamily="34" charset="0"/>
              </a:rPr>
              <a:t>υγρασίας και </a:t>
            </a:r>
            <a:r>
              <a:rPr lang="el-GR" sz="1700" b="1" dirty="0" smtClean="0">
                <a:latin typeface="Arial" pitchFamily="34" charset="0"/>
                <a:cs typeface="Arial" pitchFamily="34" charset="0"/>
              </a:rPr>
              <a:t>λαδιού</a:t>
            </a:r>
            <a:r>
              <a:rPr lang="en-US" sz="1700" b="1" dirty="0" smtClean="0">
                <a:latin typeface="Arial" pitchFamily="34" charset="0"/>
                <a:cs typeface="Arial" pitchFamily="34" charset="0"/>
              </a:rPr>
              <a:t> (</a:t>
            </a:r>
            <a:r>
              <a:rPr lang="en-US" sz="1700" b="1" dirty="0" smtClean="0">
                <a:solidFill>
                  <a:srgbClr val="FF0000"/>
                </a:solidFill>
                <a:latin typeface="Arial" pitchFamily="34" charset="0"/>
                <a:cs typeface="Arial" pitchFamily="34" charset="0"/>
              </a:rPr>
              <a:t>Air Dryer</a:t>
            </a:r>
            <a:r>
              <a:rPr lang="en-US" sz="1700" b="1" dirty="0" smtClean="0">
                <a:latin typeface="Arial" pitchFamily="34" charset="0"/>
                <a:cs typeface="Arial" pitchFamily="34" charset="0"/>
              </a:rPr>
              <a:t>)</a:t>
            </a:r>
            <a:r>
              <a:rPr lang="el-GR" sz="1700" b="1" dirty="0" smtClean="0">
                <a:latin typeface="Arial" pitchFamily="34" charset="0"/>
                <a:cs typeface="Arial" pitchFamily="34" charset="0"/>
              </a:rPr>
              <a:t>. </a:t>
            </a:r>
            <a:endParaRPr lang="en-US" sz="1700" b="1" dirty="0" smtClean="0">
              <a:latin typeface="Arial" pitchFamily="34" charset="0"/>
              <a:cs typeface="Arial" pitchFamily="34" charset="0"/>
            </a:endParaRPr>
          </a:p>
          <a:p>
            <a:pPr marL="0" lvl="1">
              <a:buClr>
                <a:srgbClr val="FF0000"/>
              </a:buClr>
            </a:pPr>
            <a:r>
              <a:rPr lang="el-GR" sz="1700" b="1" dirty="0" smtClean="0">
                <a:latin typeface="Arial" pitchFamily="34" charset="0"/>
                <a:cs typeface="Arial" pitchFamily="34" charset="0"/>
              </a:rPr>
              <a:t>Ο </a:t>
            </a:r>
            <a:r>
              <a:rPr lang="el-GR" sz="1700" b="1" dirty="0">
                <a:latin typeface="Arial" pitchFamily="34" charset="0"/>
                <a:cs typeface="Arial" pitchFamily="34" charset="0"/>
              </a:rPr>
              <a:t>αέρας από τα αεροφυλάκια μεταφέρεται στη βαλβίδα συνδέσεως </a:t>
            </a:r>
            <a:r>
              <a:rPr lang="el-GR" sz="1700" b="1" dirty="0">
                <a:solidFill>
                  <a:srgbClr val="FF0000"/>
                </a:solidFill>
                <a:latin typeface="Arial" pitchFamily="34" charset="0"/>
                <a:cs typeface="Arial" pitchFamily="34" charset="0"/>
              </a:rPr>
              <a:t>Α</a:t>
            </a:r>
            <a:r>
              <a:rPr lang="el-GR" sz="1700" b="1" dirty="0">
                <a:latin typeface="Arial" pitchFamily="34" charset="0"/>
                <a:cs typeface="Arial" pitchFamily="34" charset="0"/>
              </a:rPr>
              <a:t> για την εκκίνηση της μηχανής.</a:t>
            </a:r>
          </a:p>
          <a:p>
            <a:pPr marL="0" lvl="1">
              <a:buClr>
                <a:srgbClr val="FF0000"/>
              </a:buClr>
            </a:pPr>
            <a:r>
              <a:rPr lang="el-GR" sz="1700" b="1" dirty="0">
                <a:latin typeface="Arial" pitchFamily="34" charset="0"/>
                <a:cs typeface="Arial" pitchFamily="34" charset="0"/>
              </a:rPr>
              <a:t>Από τα αεροφυλάκια δεύτερο κύκλωμα αέρα οδηγείται σε σταθμό μειώσεως της </a:t>
            </a:r>
            <a:r>
              <a:rPr lang="el-GR" sz="1700" b="1" dirty="0" smtClean="0">
                <a:latin typeface="Arial" pitchFamily="34" charset="0"/>
                <a:cs typeface="Arial" pitchFamily="34" charset="0"/>
              </a:rPr>
              <a:t>πιέσεως, </a:t>
            </a:r>
            <a:r>
              <a:rPr lang="el-GR" sz="1700" b="1" dirty="0">
                <a:latin typeface="Arial" pitchFamily="34" charset="0"/>
                <a:cs typeface="Arial" pitchFamily="34" charset="0"/>
              </a:rPr>
              <a:t>όπου η πίεση μειώνεται στα 7 bar και στη συνέχεια οδηγείται στα σημεία συνδέσεως </a:t>
            </a:r>
            <a:r>
              <a:rPr lang="el-GR" sz="1700" b="1" dirty="0">
                <a:solidFill>
                  <a:srgbClr val="FF0000"/>
                </a:solidFill>
                <a:latin typeface="Arial" pitchFamily="34" charset="0"/>
                <a:cs typeface="Arial" pitchFamily="34" charset="0"/>
              </a:rPr>
              <a:t>B</a:t>
            </a:r>
            <a:r>
              <a:rPr lang="el-GR" sz="1700" b="1" dirty="0">
                <a:latin typeface="Arial" pitchFamily="34" charset="0"/>
                <a:cs typeface="Arial" pitchFamily="34" charset="0"/>
              </a:rPr>
              <a:t> και </a:t>
            </a:r>
            <a:r>
              <a:rPr lang="el-GR" sz="1700" b="1" dirty="0">
                <a:solidFill>
                  <a:srgbClr val="FF0000"/>
                </a:solidFill>
                <a:latin typeface="Arial" pitchFamily="34" charset="0"/>
                <a:cs typeface="Arial" pitchFamily="34" charset="0"/>
              </a:rPr>
              <a:t>C</a:t>
            </a:r>
            <a:r>
              <a:rPr lang="el-GR" sz="1700" b="1" dirty="0">
                <a:latin typeface="Arial" pitchFamily="34" charset="0"/>
                <a:cs typeface="Arial" pitchFamily="34" charset="0"/>
              </a:rPr>
              <a:t>. </a:t>
            </a:r>
            <a:endParaRPr lang="en-US" sz="1700" b="1" dirty="0" smtClean="0">
              <a:latin typeface="Arial" pitchFamily="34" charset="0"/>
              <a:cs typeface="Arial" pitchFamily="34" charset="0"/>
            </a:endParaRPr>
          </a:p>
          <a:p>
            <a:pPr marL="0" lvl="1">
              <a:buClr>
                <a:srgbClr val="FF0000"/>
              </a:buClr>
            </a:pPr>
            <a:r>
              <a:rPr lang="el-GR" sz="1700" b="1" dirty="0" smtClean="0">
                <a:latin typeface="Arial" pitchFamily="34" charset="0"/>
                <a:cs typeface="Arial" pitchFamily="34" charset="0"/>
              </a:rPr>
              <a:t>Από </a:t>
            </a:r>
            <a:r>
              <a:rPr lang="el-GR" sz="1700" b="1" dirty="0">
                <a:latin typeface="Arial" pitchFamily="34" charset="0"/>
                <a:cs typeface="Arial" pitchFamily="34" charset="0"/>
              </a:rPr>
              <a:t>το σημείο </a:t>
            </a:r>
            <a:r>
              <a:rPr lang="el-GR" sz="1700" b="1" dirty="0">
                <a:solidFill>
                  <a:srgbClr val="FF0000"/>
                </a:solidFill>
                <a:latin typeface="Arial" pitchFamily="34" charset="0"/>
                <a:cs typeface="Arial" pitchFamily="34" charset="0"/>
              </a:rPr>
              <a:t>B</a:t>
            </a:r>
            <a:r>
              <a:rPr lang="el-GR" sz="1700" b="1" dirty="0">
                <a:latin typeface="Arial" pitchFamily="34" charset="0"/>
                <a:cs typeface="Arial" pitchFamily="34" charset="0"/>
              </a:rPr>
              <a:t> τροφοδοτείται το κύκλωμα ελιγμών της μηχανής και το κύκλωμα ελατηρίων αέρα των </a:t>
            </a:r>
            <a:r>
              <a:rPr lang="el-GR" sz="1700" b="1" dirty="0" smtClean="0">
                <a:latin typeface="Arial" pitchFamily="34" charset="0"/>
                <a:cs typeface="Arial" pitchFamily="34" charset="0"/>
              </a:rPr>
              <a:t>βαλβίδων </a:t>
            </a:r>
            <a:r>
              <a:rPr lang="el-GR" sz="1700" b="1" dirty="0">
                <a:latin typeface="Arial" pitchFamily="34" charset="0"/>
                <a:cs typeface="Arial" pitchFamily="34" charset="0"/>
              </a:rPr>
              <a:t>εξαγωγής. </a:t>
            </a:r>
            <a:endParaRPr lang="en-US" sz="1700" b="1" dirty="0" smtClean="0">
              <a:latin typeface="Arial" pitchFamily="34" charset="0"/>
              <a:cs typeface="Arial" pitchFamily="34" charset="0"/>
            </a:endParaRPr>
          </a:p>
          <a:p>
            <a:pPr marL="0" lvl="1">
              <a:buClr>
                <a:srgbClr val="FF0000"/>
              </a:buClr>
            </a:pPr>
            <a:r>
              <a:rPr lang="el-GR" sz="1700" b="1" dirty="0" smtClean="0">
                <a:latin typeface="Arial" pitchFamily="34" charset="0"/>
                <a:cs typeface="Arial" pitchFamily="34" charset="0"/>
              </a:rPr>
              <a:t>Από </a:t>
            </a:r>
            <a:r>
              <a:rPr lang="el-GR" sz="1700" b="1" dirty="0">
                <a:latin typeface="Arial" pitchFamily="34" charset="0"/>
                <a:cs typeface="Arial" pitchFamily="34" charset="0"/>
              </a:rPr>
              <a:t>το σημείο </a:t>
            </a:r>
            <a:r>
              <a:rPr lang="el-GR" sz="1700" b="1" dirty="0">
                <a:solidFill>
                  <a:srgbClr val="FF0000"/>
                </a:solidFill>
                <a:latin typeface="Arial" pitchFamily="34" charset="0"/>
                <a:cs typeface="Arial" pitchFamily="34" charset="0"/>
              </a:rPr>
              <a:t>C</a:t>
            </a:r>
            <a:r>
              <a:rPr lang="el-GR" sz="1700" b="1" dirty="0">
                <a:latin typeface="Arial" pitchFamily="34" charset="0"/>
                <a:cs typeface="Arial" pitchFamily="34" charset="0"/>
              </a:rPr>
              <a:t> τροφοδοτείται το κύκλωμα αυτόματης κρατήσεως της μηχανής.</a:t>
            </a:r>
          </a:p>
          <a:p>
            <a:pPr marL="0" lvl="1">
              <a:buClr>
                <a:srgbClr val="FF0000"/>
              </a:buClr>
            </a:pPr>
            <a:r>
              <a:rPr lang="el-GR" sz="1700" b="1" dirty="0">
                <a:latin typeface="Arial" pitchFamily="34" charset="0"/>
                <a:cs typeface="Arial" pitchFamily="34" charset="0"/>
              </a:rPr>
              <a:t>Παράλληλα, από τα αεροφυλάκια, τρίτο </a:t>
            </a:r>
            <a:r>
              <a:rPr lang="el-GR" sz="1700" b="1" dirty="0" smtClean="0">
                <a:latin typeface="Arial" pitchFamily="34" charset="0"/>
                <a:cs typeface="Arial" pitchFamily="34" charset="0"/>
              </a:rPr>
              <a:t>κύκλωμα </a:t>
            </a:r>
            <a:r>
              <a:rPr lang="el-GR" sz="1700" b="1" dirty="0">
                <a:latin typeface="Arial" pitchFamily="34" charset="0"/>
                <a:cs typeface="Arial" pitchFamily="34" charset="0"/>
              </a:rPr>
              <a:t>αέρα, οδηγείται σε στραγγαλιστική </a:t>
            </a:r>
            <a:r>
              <a:rPr lang="el-GR" sz="1700" b="1" dirty="0" smtClean="0">
                <a:latin typeface="Arial" pitchFamily="34" charset="0"/>
                <a:cs typeface="Arial" pitchFamily="34" charset="0"/>
              </a:rPr>
              <a:t>βαλβίδα, </a:t>
            </a:r>
            <a:r>
              <a:rPr lang="el-GR" sz="1700" b="1" dirty="0">
                <a:latin typeface="Arial" pitchFamily="34" charset="0"/>
                <a:cs typeface="Arial" pitchFamily="34" charset="0"/>
              </a:rPr>
              <a:t>η οποία μειώνει την πίεση στα 10 bar. Ο αέρας μετά τη στραγγαλιστική βαλβίδα οδηγείται στο στροβιλοϋπερπληρωτή ΑΡ για τον καθαρισμό του, ενώ μικρή ποσότητα χρησιμοποιείται για τη </a:t>
            </a:r>
            <a:r>
              <a:rPr lang="el-GR" sz="1700" b="1" dirty="0" smtClean="0">
                <a:latin typeface="Arial" pitchFamily="34" charset="0"/>
                <a:cs typeface="Arial" pitchFamily="34" charset="0"/>
              </a:rPr>
              <a:t>μονάδα </a:t>
            </a:r>
            <a:r>
              <a:rPr lang="el-GR" sz="1700" b="1" dirty="0">
                <a:latin typeface="Arial" pitchFamily="34" charset="0"/>
                <a:cs typeface="Arial" pitchFamily="34" charset="0"/>
              </a:rPr>
              <a:t>δοκιμών των βαλβίδων καυσίμου.</a:t>
            </a:r>
          </a:p>
          <a:p>
            <a:pPr marL="0" lvl="1">
              <a:buClr>
                <a:srgbClr val="FF0000"/>
              </a:buClr>
            </a:pPr>
            <a:endParaRPr lang="el-GR" sz="14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304720534"/>
      </p:ext>
    </p:extLst>
  </p:cSld>
  <p:clrMapOvr>
    <a:masterClrMapping/>
  </p:clrMapOvr>
  <p:transition>
    <p:push/>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Περιγραφή τυπικού συστήματος εκκινήσεως - αναστροφής δίχρονης </a:t>
            </a:r>
            <a:r>
              <a:rPr lang="el-GR" u="sng" dirty="0" smtClean="0">
                <a:solidFill>
                  <a:schemeClr val="bg1"/>
                </a:solidFill>
                <a:latin typeface="Arial" pitchFamily="34" charset="0"/>
                <a:cs typeface="Arial" pitchFamily="34" charset="0"/>
              </a:rPr>
              <a:t>πετρελαιομηχανής</a:t>
            </a:r>
            <a:endParaRPr lang="el-GR" u="sng" dirty="0">
              <a:solidFill>
                <a:schemeClr val="bg1"/>
              </a:solidFill>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0034" y="1124744"/>
            <a:ext cx="8104414" cy="5552782"/>
          </a:xfrm>
          <a:prstGeom prst="rect">
            <a:avLst/>
          </a:prstGeom>
          <a:solidFill>
            <a:schemeClr val="accent6">
              <a:lumMod val="40000"/>
              <a:lumOff val="60000"/>
            </a:schemeClr>
          </a:solidFill>
        </p:spPr>
      </p:pic>
      <p:sp>
        <p:nvSpPr>
          <p:cNvPr id="8" name="TextBox 7"/>
          <p:cNvSpPr txBox="1"/>
          <p:nvPr/>
        </p:nvSpPr>
        <p:spPr>
          <a:xfrm>
            <a:off x="4860032" y="5733256"/>
            <a:ext cx="216024" cy="144016"/>
          </a:xfrm>
          <a:prstGeom prst="rect">
            <a:avLst/>
          </a:prstGeom>
          <a:solidFill>
            <a:schemeClr val="bg1"/>
          </a:solidFill>
        </p:spPr>
        <p:txBody>
          <a:bodyPr wrap="square" rtlCol="0">
            <a:spAutoFit/>
          </a:bodyPr>
          <a:lstStyle/>
          <a:p>
            <a:endParaRPr lang="en-US" dirty="0"/>
          </a:p>
        </p:txBody>
      </p:sp>
    </p:spTree>
    <p:extLst>
      <p:ext uri="{BB962C8B-B14F-4D97-AF65-F5344CB8AC3E}">
        <p14:creationId xmlns="" xmlns:p14="http://schemas.microsoft.com/office/powerpoint/2010/main" val="313985527"/>
      </p:ext>
    </p:extLst>
  </p:cSld>
  <p:clrMapOvr>
    <a:masterClrMapping/>
  </p:clrMapOvr>
  <p:transition>
    <p:push/>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Περιγραφή τυπικού συστήματος εκκινήσεως - αναστροφής δίχρονης </a:t>
            </a:r>
            <a:r>
              <a:rPr lang="el-GR" u="sng" dirty="0" smtClean="0">
                <a:solidFill>
                  <a:schemeClr val="bg1"/>
                </a:solidFill>
                <a:latin typeface="Arial" pitchFamily="34" charset="0"/>
                <a:cs typeface="Arial" pitchFamily="34" charset="0"/>
              </a:rPr>
              <a:t>πετρελαιομηχανής</a:t>
            </a:r>
            <a:endParaRPr lang="el-GR"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a:solidFill>
            <a:schemeClr val="accent6">
              <a:lumMod val="40000"/>
              <a:lumOff val="60000"/>
            </a:schemeClr>
          </a:solidFill>
        </p:spPr>
        <p:txBody>
          <a:bodyPr>
            <a:noAutofit/>
          </a:bodyPr>
          <a:lstStyle/>
          <a:p>
            <a:pPr marL="0" lvl="1">
              <a:buClr>
                <a:srgbClr val="FF0000"/>
              </a:buClr>
            </a:pPr>
            <a:r>
              <a:rPr lang="el-GR" sz="1900" b="1" u="sng" dirty="0">
                <a:solidFill>
                  <a:srgbClr val="FF0000"/>
                </a:solidFill>
                <a:latin typeface="Arial" pitchFamily="34" charset="0"/>
                <a:cs typeface="Arial" pitchFamily="34" charset="0"/>
              </a:rPr>
              <a:t>Διάταξη υποσυστήματος ελέγχου αέρα </a:t>
            </a:r>
            <a:r>
              <a:rPr lang="el-GR" sz="1900" b="1" u="sng" dirty="0" smtClean="0">
                <a:solidFill>
                  <a:srgbClr val="FF0000"/>
                </a:solidFill>
                <a:latin typeface="Arial" pitchFamily="34" charset="0"/>
                <a:cs typeface="Arial" pitchFamily="34" charset="0"/>
              </a:rPr>
              <a:t>εκκινήσεως</a:t>
            </a:r>
            <a:endParaRPr lang="el-GR" sz="1900" b="1" u="sng" dirty="0">
              <a:solidFill>
                <a:srgbClr val="FF0000"/>
              </a:solidFill>
              <a:latin typeface="Arial" pitchFamily="34" charset="0"/>
              <a:cs typeface="Arial" pitchFamily="34" charset="0"/>
            </a:endParaRPr>
          </a:p>
          <a:p>
            <a:pPr marL="0" lvl="1">
              <a:buClr>
                <a:srgbClr val="FF0000"/>
              </a:buClr>
            </a:pPr>
            <a:r>
              <a:rPr lang="el-GR" sz="1900" b="1" dirty="0">
                <a:latin typeface="Arial" pitchFamily="34" charset="0"/>
                <a:cs typeface="Arial" pitchFamily="34" charset="0"/>
              </a:rPr>
              <a:t>Η διοχέτευση του αέρα εκκινήσεως στον </a:t>
            </a:r>
            <a:r>
              <a:rPr lang="el-GR" sz="1900" b="1" dirty="0" smtClean="0">
                <a:latin typeface="Arial" pitchFamily="34" charset="0"/>
                <a:cs typeface="Arial" pitchFamily="34" charset="0"/>
              </a:rPr>
              <a:t>κατάλληλο </a:t>
            </a:r>
            <a:r>
              <a:rPr lang="el-GR" sz="1900" b="1" dirty="0">
                <a:latin typeface="Arial" pitchFamily="34" charset="0"/>
                <a:cs typeface="Arial" pitchFamily="34" charset="0"/>
              </a:rPr>
              <a:t>κύλινδρο, ο οποίος μόλις έχει περάσει το ΑΝΣ, ρυθμίζεται με τη διάταξη του </a:t>
            </a:r>
            <a:r>
              <a:rPr lang="el-GR" sz="1900" b="1" dirty="0" smtClean="0">
                <a:latin typeface="Arial" pitchFamily="34" charset="0"/>
                <a:cs typeface="Arial" pitchFamily="34" charset="0"/>
              </a:rPr>
              <a:t>σχήματος. </a:t>
            </a:r>
            <a:r>
              <a:rPr lang="el-GR" sz="1900" b="1" dirty="0">
                <a:latin typeface="Arial" pitchFamily="34" charset="0"/>
                <a:cs typeface="Arial" pitchFamily="34" charset="0"/>
              </a:rPr>
              <a:t>Η </a:t>
            </a:r>
            <a:r>
              <a:rPr lang="el-GR" sz="1900" b="1" dirty="0" smtClean="0">
                <a:latin typeface="Arial" pitchFamily="34" charset="0"/>
                <a:cs typeface="Arial" pitchFamily="34" charset="0"/>
              </a:rPr>
              <a:t>κύρια </a:t>
            </a:r>
            <a:r>
              <a:rPr lang="el-GR" sz="1900" b="1" dirty="0">
                <a:latin typeface="Arial" pitchFamily="34" charset="0"/>
                <a:cs typeface="Arial" pitchFamily="34" charset="0"/>
              </a:rPr>
              <a:t>βαλβίδα εκκινήσεως (</a:t>
            </a:r>
            <a:r>
              <a:rPr lang="el-GR" sz="1900" b="1" dirty="0">
                <a:solidFill>
                  <a:srgbClr val="FF0000"/>
                </a:solidFill>
                <a:latin typeface="Arial" pitchFamily="34" charset="0"/>
                <a:cs typeface="Arial" pitchFamily="34" charset="0"/>
              </a:rPr>
              <a:t>main starting valve</a:t>
            </a:r>
            <a:r>
              <a:rPr lang="el-GR" sz="1900" b="1" dirty="0">
                <a:latin typeface="Arial" pitchFamily="34" charset="0"/>
                <a:cs typeface="Arial" pitchFamily="34" charset="0"/>
              </a:rPr>
              <a:t>) (1) </a:t>
            </a:r>
            <a:r>
              <a:rPr lang="el-GR" sz="1900" b="1" dirty="0" smtClean="0">
                <a:latin typeface="Arial" pitchFamily="34" charset="0"/>
                <a:cs typeface="Arial" pitchFamily="34" charset="0"/>
              </a:rPr>
              <a:t>παραλαμβάνει </a:t>
            </a:r>
            <a:r>
              <a:rPr lang="el-GR" sz="1900" b="1" dirty="0">
                <a:latin typeface="Arial" pitchFamily="34" charset="0"/>
                <a:cs typeface="Arial" pitchFamily="34" charset="0"/>
              </a:rPr>
              <a:t>τον αέρα από το σύνδεσμο </a:t>
            </a:r>
            <a:r>
              <a:rPr lang="el-GR" sz="1900" b="1" dirty="0" smtClean="0">
                <a:solidFill>
                  <a:srgbClr val="FF0000"/>
                </a:solidFill>
                <a:latin typeface="Arial" pitchFamily="34" charset="0"/>
                <a:cs typeface="Arial" pitchFamily="34" charset="0"/>
              </a:rPr>
              <a:t>Α</a:t>
            </a:r>
            <a:r>
              <a:rPr lang="el-GR" sz="1900" b="1" dirty="0" smtClean="0">
                <a:latin typeface="Arial" pitchFamily="34" charset="0"/>
                <a:cs typeface="Arial" pitchFamily="34" charset="0"/>
              </a:rPr>
              <a:t>. </a:t>
            </a:r>
            <a:r>
              <a:rPr lang="el-GR" sz="1900" b="1" dirty="0">
                <a:latin typeface="Arial" pitchFamily="34" charset="0"/>
                <a:cs typeface="Arial" pitchFamily="34" charset="0"/>
              </a:rPr>
              <a:t>Παράλληλα με την κύρια βαλβίδα </a:t>
            </a:r>
            <a:r>
              <a:rPr lang="el-GR" sz="1900" b="1" dirty="0" smtClean="0">
                <a:latin typeface="Arial" pitchFamily="34" charset="0"/>
                <a:cs typeface="Arial" pitchFamily="34" charset="0"/>
              </a:rPr>
              <a:t>εκκινήσεως</a:t>
            </a:r>
            <a:r>
              <a:rPr lang="el-GR" sz="1900" b="1" dirty="0">
                <a:latin typeface="Arial" pitchFamily="34" charset="0"/>
                <a:cs typeface="Arial" pitchFamily="34" charset="0"/>
              </a:rPr>
              <a:t>, μπορεί να προστεθεί δεύτερη παρόμοια βαλβίδα για την αρχική περιστροφή της μηχανής σε χαμηλές στροφές (2). Μετά την κύρια βαλβίδα εκκινήσεως ακολουθεί ανεπίστροφος βαλβίδα (3) και </a:t>
            </a:r>
            <a:r>
              <a:rPr lang="el-GR" sz="1900" b="1" dirty="0" smtClean="0">
                <a:latin typeface="Arial" pitchFamily="34" charset="0"/>
                <a:cs typeface="Arial" pitchFamily="34" charset="0"/>
              </a:rPr>
              <a:t>ασφαλιστική </a:t>
            </a:r>
            <a:r>
              <a:rPr lang="el-GR" sz="1900" b="1" dirty="0">
                <a:latin typeface="Arial" pitchFamily="34" charset="0"/>
                <a:cs typeface="Arial" pitchFamily="34" charset="0"/>
              </a:rPr>
              <a:t>βαλβίδα υπερπιέσεως (4). Τμήμα του αέρα οδηγείται στο διανομέα αέρα (</a:t>
            </a:r>
            <a:r>
              <a:rPr lang="el-GR" sz="1900" b="1" dirty="0">
                <a:solidFill>
                  <a:srgbClr val="FF0000"/>
                </a:solidFill>
                <a:latin typeface="Arial" pitchFamily="34" charset="0"/>
                <a:cs typeface="Arial" pitchFamily="34" charset="0"/>
              </a:rPr>
              <a:t>starting air distributor</a:t>
            </a:r>
            <a:r>
              <a:rPr lang="el-GR" sz="1900" b="1" dirty="0">
                <a:latin typeface="Arial" pitchFamily="34" charset="0"/>
                <a:cs typeface="Arial" pitchFamily="34" charset="0"/>
              </a:rPr>
              <a:t>) (5) για τον έλεγχο του ανοίγματος των βαλβίδων </a:t>
            </a:r>
            <a:r>
              <a:rPr lang="el-GR" sz="1900" b="1" dirty="0" smtClean="0">
                <a:latin typeface="Arial" pitchFamily="34" charset="0"/>
                <a:cs typeface="Arial" pitchFamily="34" charset="0"/>
              </a:rPr>
              <a:t>εκκινήσεως </a:t>
            </a:r>
            <a:r>
              <a:rPr lang="el-GR" sz="1900" b="1" dirty="0">
                <a:latin typeface="Arial" pitchFamily="34" charset="0"/>
                <a:cs typeface="Arial" pitchFamily="34" charset="0"/>
              </a:rPr>
              <a:t>κάθε κυλίνδρου. Ο διανομέας αέρα </a:t>
            </a:r>
            <a:r>
              <a:rPr lang="el-GR" sz="1900" b="1" dirty="0" smtClean="0">
                <a:latin typeface="Arial" pitchFamily="34" charset="0"/>
                <a:cs typeface="Arial" pitchFamily="34" charset="0"/>
              </a:rPr>
              <a:t>περιστρέφεται </a:t>
            </a:r>
            <a:r>
              <a:rPr lang="el-GR" sz="1900" b="1" dirty="0">
                <a:latin typeface="Arial" pitchFamily="34" charset="0"/>
                <a:cs typeface="Arial" pitchFamily="34" charset="0"/>
              </a:rPr>
              <a:t>μαζί με τον εκκεντροφόρο άξονα και κάθε φορά που ένα έμβολο περνά από το ΑΝΣ ο </a:t>
            </a:r>
            <a:r>
              <a:rPr lang="el-GR" sz="1900" b="1" dirty="0" smtClean="0">
                <a:latin typeface="Arial" pitchFamily="34" charset="0"/>
                <a:cs typeface="Arial" pitchFamily="34" charset="0"/>
              </a:rPr>
              <a:t>διανομέας </a:t>
            </a:r>
            <a:r>
              <a:rPr lang="el-GR" sz="1900" b="1" dirty="0">
                <a:latin typeface="Arial" pitchFamily="34" charset="0"/>
                <a:cs typeface="Arial" pitchFamily="34" charset="0"/>
              </a:rPr>
              <a:t>παρέχει πεπιεσμένο αέρα ελέγχου στον αντίστοιχο κύλινδρο, για να ανοίξει η συγκεκριμένη βαλβίδα εκκινήσεως (</a:t>
            </a:r>
            <a:r>
              <a:rPr lang="el-GR" sz="1900" b="1" dirty="0">
                <a:solidFill>
                  <a:srgbClr val="FF0000"/>
                </a:solidFill>
                <a:latin typeface="Arial" pitchFamily="34" charset="0"/>
                <a:cs typeface="Arial" pitchFamily="34" charset="0"/>
              </a:rPr>
              <a:t>starting valve</a:t>
            </a:r>
            <a:r>
              <a:rPr lang="el-GR" sz="1900" b="1" dirty="0">
                <a:latin typeface="Arial" pitchFamily="34" charset="0"/>
                <a:cs typeface="Arial" pitchFamily="34" charset="0"/>
              </a:rPr>
              <a:t>) (6) του </a:t>
            </a:r>
            <a:r>
              <a:rPr lang="el-GR" sz="1900" b="1" dirty="0" smtClean="0">
                <a:latin typeface="Arial" pitchFamily="34" charset="0"/>
                <a:cs typeface="Arial" pitchFamily="34" charset="0"/>
              </a:rPr>
              <a:t>κυλίνδρου</a:t>
            </a:r>
            <a:r>
              <a:rPr lang="el-GR" sz="1900" b="1" dirty="0">
                <a:latin typeface="Arial" pitchFamily="34" charset="0"/>
                <a:cs typeface="Arial" pitchFamily="34" charset="0"/>
              </a:rPr>
              <a:t>. Στη συγκεκριμένη </a:t>
            </a:r>
            <a:r>
              <a:rPr lang="el-GR" sz="1900" b="1" dirty="0" smtClean="0">
                <a:latin typeface="Arial" pitchFamily="34" charset="0"/>
                <a:cs typeface="Arial" pitchFamily="34" charset="0"/>
              </a:rPr>
              <a:t>διάταξη, </a:t>
            </a:r>
            <a:r>
              <a:rPr lang="el-GR" sz="1900" b="1" dirty="0">
                <a:latin typeface="Arial" pitchFamily="34" charset="0"/>
                <a:cs typeface="Arial" pitchFamily="34" charset="0"/>
              </a:rPr>
              <a:t>ο διανομέας τροφοδοτεί με αέρα ελέγχου τη βαλβίδα εκκινήσεως του πρώτου κυλίνδρου</a:t>
            </a:r>
            <a:r>
              <a:rPr lang="el-GR" sz="1900" b="1" dirty="0" smtClean="0">
                <a:latin typeface="Arial" pitchFamily="34" charset="0"/>
                <a:cs typeface="Arial" pitchFamily="34" charset="0"/>
              </a:rPr>
              <a:t>.</a:t>
            </a:r>
            <a:endParaRPr lang="el-GR" sz="190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1893757755"/>
      </p:ext>
    </p:extLst>
  </p:cSld>
  <p:clrMapOvr>
    <a:masterClrMapping/>
  </p:clrMapOvr>
  <p:transition>
    <p:push/>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Περιγραφή τυπικού συστήματος εκκινήσεως - αναστροφής δίχρονης </a:t>
            </a:r>
            <a:r>
              <a:rPr lang="el-GR" u="sng" dirty="0" smtClean="0">
                <a:solidFill>
                  <a:schemeClr val="bg1"/>
                </a:solidFill>
                <a:latin typeface="Arial" pitchFamily="34" charset="0"/>
                <a:cs typeface="Arial" pitchFamily="34" charset="0"/>
              </a:rPr>
              <a:t>πετρελαιομηχανής</a:t>
            </a:r>
            <a:endParaRPr lang="el-GR" u="sng" dirty="0">
              <a:solidFill>
                <a:schemeClr val="bg1"/>
              </a:solidFill>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
        <p:nvSpPr>
          <p:cNvPr id="8" name="TextBox 7"/>
          <p:cNvSpPr txBox="1"/>
          <p:nvPr/>
        </p:nvSpPr>
        <p:spPr>
          <a:xfrm>
            <a:off x="4860032" y="5733256"/>
            <a:ext cx="216024" cy="144016"/>
          </a:xfrm>
          <a:prstGeom prst="rect">
            <a:avLst/>
          </a:prstGeom>
          <a:solidFill>
            <a:schemeClr val="bg1"/>
          </a:solidFill>
        </p:spPr>
        <p:txBody>
          <a:bodyPr wrap="square" rtlCol="0">
            <a:spAutoFit/>
          </a:bodyPr>
          <a:lstStyle/>
          <a:p>
            <a:endParaRPr lang="en-US"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0034" y="980728"/>
            <a:ext cx="8104414" cy="5544616"/>
          </a:xfrm>
          <a:prstGeom prst="rect">
            <a:avLst/>
          </a:prstGeom>
        </p:spPr>
      </p:pic>
    </p:spTree>
    <p:extLst>
      <p:ext uri="{BB962C8B-B14F-4D97-AF65-F5344CB8AC3E}">
        <p14:creationId xmlns="" xmlns:p14="http://schemas.microsoft.com/office/powerpoint/2010/main" val="2080184642"/>
      </p:ext>
    </p:extLst>
  </p:cSld>
  <p:clrMapOvr>
    <a:masterClrMapping/>
  </p:clrMapOvr>
  <p:transition>
    <p:push/>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Περιγραφή τυπικού συστήματος εκκινήσεως - αναστροφής δίχρονης </a:t>
            </a:r>
            <a:r>
              <a:rPr lang="el-GR" u="sng" dirty="0" smtClean="0">
                <a:solidFill>
                  <a:schemeClr val="bg1"/>
                </a:solidFill>
                <a:latin typeface="Arial" pitchFamily="34" charset="0"/>
                <a:cs typeface="Arial" pitchFamily="34" charset="0"/>
              </a:rPr>
              <a:t>πετρελαιομηχανής</a:t>
            </a:r>
            <a:endParaRPr lang="el-GR"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500034" y="1071547"/>
            <a:ext cx="8104414" cy="5572164"/>
          </a:xfrm>
          <a:solidFill>
            <a:schemeClr val="accent6">
              <a:lumMod val="40000"/>
              <a:lumOff val="60000"/>
            </a:schemeClr>
          </a:solidFill>
        </p:spPr>
        <p:txBody>
          <a:bodyPr>
            <a:noAutofit/>
          </a:bodyPr>
          <a:lstStyle/>
          <a:p>
            <a:pPr marL="0" lvl="1">
              <a:buClr>
                <a:srgbClr val="FF0000"/>
              </a:buClr>
            </a:pPr>
            <a:r>
              <a:rPr lang="el-GR" sz="1900" b="1" u="sng" dirty="0">
                <a:solidFill>
                  <a:srgbClr val="FF0000"/>
                </a:solidFill>
                <a:latin typeface="Arial" pitchFamily="34" charset="0"/>
                <a:cs typeface="Arial" pitchFamily="34" charset="0"/>
              </a:rPr>
              <a:t>Διάταξη υποσυστήματος ελατηρίων αέρα </a:t>
            </a:r>
            <a:r>
              <a:rPr lang="el-GR" sz="1900" b="1" u="sng" dirty="0" smtClean="0">
                <a:solidFill>
                  <a:srgbClr val="FF0000"/>
                </a:solidFill>
                <a:latin typeface="Arial" pitchFamily="34" charset="0"/>
                <a:cs typeface="Arial" pitchFamily="34" charset="0"/>
              </a:rPr>
              <a:t>βαλβίδων εξαγωγής</a:t>
            </a:r>
            <a:endParaRPr lang="el-GR" sz="1900" b="1" u="sng" dirty="0">
              <a:solidFill>
                <a:srgbClr val="FF0000"/>
              </a:solidFill>
              <a:latin typeface="Arial" pitchFamily="34" charset="0"/>
              <a:cs typeface="Arial" pitchFamily="34" charset="0"/>
            </a:endParaRPr>
          </a:p>
          <a:p>
            <a:pPr marL="0" lvl="1">
              <a:spcBef>
                <a:spcPts val="0"/>
              </a:spcBef>
              <a:buClr>
                <a:srgbClr val="FF0000"/>
              </a:buClr>
            </a:pPr>
            <a:r>
              <a:rPr lang="el-GR" sz="2000" b="1" dirty="0" smtClean="0">
                <a:latin typeface="Arial" pitchFamily="34" charset="0"/>
                <a:cs typeface="Arial" pitchFamily="34" charset="0"/>
              </a:rPr>
              <a:t>Η </a:t>
            </a:r>
            <a:r>
              <a:rPr lang="el-GR" sz="2000" b="1" dirty="0">
                <a:latin typeface="Arial" pitchFamily="34" charset="0"/>
                <a:cs typeface="Arial" pitchFamily="34" charset="0"/>
              </a:rPr>
              <a:t>διάταξη των </a:t>
            </a:r>
            <a:r>
              <a:rPr lang="el-GR" sz="2000" b="1" dirty="0" smtClean="0">
                <a:latin typeface="Arial" pitchFamily="34" charset="0"/>
                <a:cs typeface="Arial" pitchFamily="34" charset="0"/>
              </a:rPr>
              <a:t>ελατηρίων </a:t>
            </a:r>
            <a:r>
              <a:rPr lang="el-GR" sz="2000" b="1" dirty="0">
                <a:latin typeface="Arial" pitchFamily="34" charset="0"/>
                <a:cs typeface="Arial" pitchFamily="34" charset="0"/>
              </a:rPr>
              <a:t>αέρα των βαλβίδων εξαγωγής. Οι </a:t>
            </a:r>
            <a:r>
              <a:rPr lang="el-GR" sz="2000" b="1" dirty="0" smtClean="0">
                <a:latin typeface="Arial" pitchFamily="34" charset="0"/>
                <a:cs typeface="Arial" pitchFamily="34" charset="0"/>
              </a:rPr>
              <a:t>βαλβίδες</a:t>
            </a:r>
            <a:r>
              <a:rPr lang="en-US" sz="2000" b="1" dirty="0" smtClean="0">
                <a:latin typeface="Arial" pitchFamily="34" charset="0"/>
                <a:cs typeface="Arial" pitchFamily="34" charset="0"/>
              </a:rPr>
              <a:t> </a:t>
            </a:r>
            <a:r>
              <a:rPr lang="el-GR" sz="2000" b="1" dirty="0" smtClean="0">
                <a:latin typeface="Arial" pitchFamily="34" charset="0"/>
                <a:cs typeface="Arial" pitchFamily="34" charset="0"/>
              </a:rPr>
              <a:t>εξαγωγής </a:t>
            </a:r>
            <a:r>
              <a:rPr lang="el-GR" sz="2000" b="1" dirty="0">
                <a:latin typeface="Arial" pitchFamily="34" charset="0"/>
                <a:cs typeface="Arial" pitchFamily="34" charset="0"/>
              </a:rPr>
              <a:t>της συγκεκριμένης μηχανής ανοίγουν υδραυλικά. Το κλείσιμο τους γίνεται όχι με χρήση μηχανικών ελατηρίων, αλλά με χρήση ελατηρίων αέρα. Τα ελατήρια αέρα επιτρέπουν στη βαλβίδα </a:t>
            </a:r>
            <a:r>
              <a:rPr lang="el-GR" sz="2000" b="1" dirty="0" smtClean="0">
                <a:latin typeface="Arial" pitchFamily="34" charset="0"/>
                <a:cs typeface="Arial" pitchFamily="34" charset="0"/>
              </a:rPr>
              <a:t>να</a:t>
            </a:r>
            <a:r>
              <a:rPr lang="en-US" sz="2000" b="1" dirty="0" smtClean="0">
                <a:latin typeface="Arial" pitchFamily="34" charset="0"/>
                <a:cs typeface="Arial" pitchFamily="34" charset="0"/>
              </a:rPr>
              <a:t> </a:t>
            </a:r>
            <a:r>
              <a:rPr lang="el-GR" sz="2000" b="1" dirty="0">
                <a:latin typeface="Arial" pitchFamily="34" charset="0"/>
                <a:cs typeface="Arial" pitchFamily="34" charset="0"/>
              </a:rPr>
              <a:t>περιστρέφεται ελεύθερα, με τη χρήση των </a:t>
            </a:r>
            <a:r>
              <a:rPr lang="el-GR" sz="2000" b="1" dirty="0" smtClean="0">
                <a:latin typeface="Arial" pitchFamily="34" charset="0"/>
                <a:cs typeface="Arial" pitchFamily="34" charset="0"/>
              </a:rPr>
              <a:t>αντιστοίχων </a:t>
            </a:r>
            <a:r>
              <a:rPr lang="el-GR" sz="2000" b="1" dirty="0">
                <a:latin typeface="Arial" pitchFamily="34" charset="0"/>
                <a:cs typeface="Arial" pitchFamily="34" charset="0"/>
              </a:rPr>
              <a:t>πτερυγίων στο στέλεχος της βαλβίδας. Αέρας πιέσεως 7 bar από το σημείο B </a:t>
            </a:r>
            <a:r>
              <a:rPr lang="el-GR" sz="2000" b="1" dirty="0" smtClean="0">
                <a:latin typeface="Arial" pitchFamily="34" charset="0"/>
                <a:cs typeface="Arial" pitchFamily="34" charset="0"/>
              </a:rPr>
              <a:t>οδηγείται </a:t>
            </a:r>
            <a:r>
              <a:rPr lang="el-GR" sz="2000" b="1" dirty="0">
                <a:latin typeface="Arial" pitchFamily="34" charset="0"/>
                <a:cs typeface="Arial" pitchFamily="34" charset="0"/>
              </a:rPr>
              <a:t>σε κάθε κύλινδρο, μέσω ανεξαρτήτων ανεπίστροφων βαλβίδων </a:t>
            </a:r>
            <a:r>
              <a:rPr lang="el-GR" sz="2000" b="1" dirty="0" smtClean="0">
                <a:latin typeface="Arial" pitchFamily="34" charset="0"/>
                <a:cs typeface="Arial" pitchFamily="34" charset="0"/>
              </a:rPr>
              <a:t>(σημείο</a:t>
            </a:r>
            <a:r>
              <a:rPr lang="en-US" sz="2000" b="1" dirty="0" smtClean="0">
                <a:solidFill>
                  <a:schemeClr val="accent6">
                    <a:lumMod val="40000"/>
                    <a:lumOff val="60000"/>
                  </a:schemeClr>
                </a:solidFill>
                <a:latin typeface="Arial" pitchFamily="34" charset="0"/>
                <a:cs typeface="Arial" pitchFamily="34" charset="0"/>
              </a:rPr>
              <a:t>.</a:t>
            </a:r>
            <a:r>
              <a:rPr lang="el-GR" sz="2000" b="1" dirty="0" smtClean="0">
                <a:latin typeface="Arial" pitchFamily="34" charset="0"/>
                <a:cs typeface="Arial" pitchFamily="34" charset="0"/>
              </a:rPr>
              <a:t>1</a:t>
            </a:r>
            <a:r>
              <a:rPr lang="en-US" sz="2000" b="1" dirty="0" smtClean="0">
                <a:latin typeface="Arial" pitchFamily="34" charset="0"/>
                <a:cs typeface="Arial" pitchFamily="34" charset="0"/>
              </a:rPr>
              <a:t>)</a:t>
            </a:r>
            <a:r>
              <a:rPr lang="el-GR" sz="2000" b="1" dirty="0" smtClean="0">
                <a:latin typeface="Arial" pitchFamily="34" charset="0"/>
                <a:cs typeface="Arial" pitchFamily="34" charset="0"/>
              </a:rPr>
              <a:t>. </a:t>
            </a:r>
            <a:r>
              <a:rPr lang="el-GR" sz="2000" b="1" dirty="0">
                <a:latin typeface="Arial" pitchFamily="34" charset="0"/>
                <a:cs typeface="Arial" pitchFamily="34" charset="0"/>
              </a:rPr>
              <a:t>Ο </a:t>
            </a:r>
            <a:r>
              <a:rPr lang="el-GR" sz="2000" b="1" dirty="0" smtClean="0">
                <a:latin typeface="Arial" pitchFamily="34" charset="0"/>
                <a:cs typeface="Arial" pitchFamily="34" charset="0"/>
              </a:rPr>
              <a:t>αέρας </a:t>
            </a:r>
            <a:r>
              <a:rPr lang="el-GR" sz="2000" b="1" dirty="0">
                <a:latin typeface="Arial" pitchFamily="34" charset="0"/>
                <a:cs typeface="Arial" pitchFamily="34" charset="0"/>
              </a:rPr>
              <a:t>αυτός ανυψώνει τη βαλβίδα και τη διατηρεί κλειστή, κατά το διάστημα που δεν ενεργοποιείται το υδραυλικό σύστημα ανοίγματος της βαλβίδας. Μόλις ενεργοποιηθεί το υδραυλικό σύστημα, σήμα πεπιεσμένου αέρα από το σύστημα ελέγχου ελιγμών ενεργοποιεί κατάλληλη βαλβίδα (2), η οποία </a:t>
            </a:r>
            <a:r>
              <a:rPr lang="el-GR" sz="2000" b="1" dirty="0" smtClean="0">
                <a:latin typeface="Arial" pitchFamily="34" charset="0"/>
                <a:cs typeface="Arial" pitchFamily="34" charset="0"/>
              </a:rPr>
              <a:t>διοχετεύει </a:t>
            </a:r>
            <a:r>
              <a:rPr lang="el-GR" sz="2000" b="1" dirty="0">
                <a:latin typeface="Arial" pitchFamily="34" charset="0"/>
                <a:cs typeface="Arial" pitchFamily="34" charset="0"/>
              </a:rPr>
              <a:t>τον αέρα του ελατηρίου αέρα στο διάκενο </a:t>
            </a:r>
            <a:r>
              <a:rPr lang="el-GR" sz="2000" b="1" dirty="0" smtClean="0">
                <a:latin typeface="Arial" pitchFamily="34" charset="0"/>
                <a:cs typeface="Arial" pitchFamily="34" charset="0"/>
              </a:rPr>
              <a:t>μεταξύ </a:t>
            </a:r>
            <a:r>
              <a:rPr lang="el-GR" sz="2000" b="1" dirty="0">
                <a:latin typeface="Arial" pitchFamily="34" charset="0"/>
                <a:cs typeface="Arial" pitchFamily="34" charset="0"/>
              </a:rPr>
              <a:t>του στελέχους και του οδηγού της βαλβίδας εξαγωγής, επιτυγχάνοντας στεγανοποίηση.</a:t>
            </a: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2988494663"/>
      </p:ext>
    </p:extLst>
  </p:cSld>
  <p:clrMapOvr>
    <a:masterClrMapping/>
  </p:clrMapOvr>
  <p:transition>
    <p:push/>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Περιγραφή τυπικού συστήματος εκκινήσεως - αναστροφής δίχρονης </a:t>
            </a:r>
            <a:r>
              <a:rPr lang="el-GR" u="sng" dirty="0" smtClean="0">
                <a:solidFill>
                  <a:schemeClr val="bg1"/>
                </a:solidFill>
                <a:latin typeface="Arial" pitchFamily="34" charset="0"/>
                <a:cs typeface="Arial" pitchFamily="34" charset="0"/>
              </a:rPr>
              <a:t>πετρελαιομηχανής</a:t>
            </a:r>
            <a:endParaRPr lang="el-GR" u="sng" dirty="0">
              <a:solidFill>
                <a:schemeClr val="bg1"/>
              </a:solidFill>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
        <p:nvSpPr>
          <p:cNvPr id="8" name="TextBox 7"/>
          <p:cNvSpPr txBox="1"/>
          <p:nvPr/>
        </p:nvSpPr>
        <p:spPr>
          <a:xfrm>
            <a:off x="4860032" y="5733256"/>
            <a:ext cx="216024" cy="144016"/>
          </a:xfrm>
          <a:prstGeom prst="rect">
            <a:avLst/>
          </a:prstGeom>
          <a:solidFill>
            <a:schemeClr val="bg1"/>
          </a:solidFill>
        </p:spPr>
        <p:txBody>
          <a:bodyPr wrap="square" rtlCol="0">
            <a:spAutoFit/>
          </a:bodyPr>
          <a:lstStyle/>
          <a:p>
            <a:endParaRPr lang="en-US"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0034" y="1700808"/>
            <a:ext cx="8104414" cy="4896544"/>
          </a:xfrm>
          <a:prstGeom prst="rect">
            <a:avLst/>
          </a:prstGeom>
        </p:spPr>
      </p:pic>
      <p:sp>
        <p:nvSpPr>
          <p:cNvPr id="5" name="TextBox 4"/>
          <p:cNvSpPr txBox="1"/>
          <p:nvPr/>
        </p:nvSpPr>
        <p:spPr>
          <a:xfrm>
            <a:off x="8618215" y="1772816"/>
            <a:ext cx="288032" cy="369332"/>
          </a:xfrm>
          <a:prstGeom prst="rect">
            <a:avLst/>
          </a:prstGeom>
          <a:noFill/>
        </p:spPr>
        <p:txBody>
          <a:bodyPr wrap="square" rtlCol="0">
            <a:spAutoFit/>
          </a:bodyPr>
          <a:lstStyle/>
          <a:p>
            <a:r>
              <a:rPr lang="en-US" b="1" dirty="0"/>
              <a:t>A</a:t>
            </a:r>
          </a:p>
        </p:txBody>
      </p:sp>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915816" y="980728"/>
            <a:ext cx="4320480" cy="720080"/>
          </a:xfrm>
          <a:prstGeom prst="rect">
            <a:avLst/>
          </a:prstGeom>
        </p:spPr>
      </p:pic>
    </p:spTree>
    <p:extLst>
      <p:ext uri="{BB962C8B-B14F-4D97-AF65-F5344CB8AC3E}">
        <p14:creationId xmlns="" xmlns:p14="http://schemas.microsoft.com/office/powerpoint/2010/main" val="462329757"/>
      </p:ext>
    </p:extLst>
  </p:cSld>
  <p:clrMapOvr>
    <a:masterClrMapping/>
  </p:clrMapOvr>
  <p:transition>
    <p:push/>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Περιγραφή τυπικού συστήματος εκκινήσεως - αναστροφής δίχρονης </a:t>
            </a:r>
            <a:r>
              <a:rPr lang="el-GR" u="sng" dirty="0" smtClean="0">
                <a:solidFill>
                  <a:schemeClr val="bg1"/>
                </a:solidFill>
                <a:latin typeface="Arial" pitchFamily="34" charset="0"/>
                <a:cs typeface="Arial" pitchFamily="34" charset="0"/>
              </a:rPr>
              <a:t>πετρελαιομηχανής</a:t>
            </a:r>
            <a:endParaRPr lang="el-GR" u="sng" dirty="0">
              <a:solidFill>
                <a:schemeClr val="bg1"/>
              </a:solidFill>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
        <p:nvSpPr>
          <p:cNvPr id="8" name="TextBox 7"/>
          <p:cNvSpPr txBox="1"/>
          <p:nvPr/>
        </p:nvSpPr>
        <p:spPr>
          <a:xfrm>
            <a:off x="4860032" y="5733256"/>
            <a:ext cx="216024" cy="144016"/>
          </a:xfrm>
          <a:prstGeom prst="rect">
            <a:avLst/>
          </a:prstGeom>
          <a:solidFill>
            <a:schemeClr val="bg1"/>
          </a:solidFill>
        </p:spPr>
        <p:txBody>
          <a:bodyPr wrap="square" rtlCol="0">
            <a:spAutoFit/>
          </a:bodyPr>
          <a:lstStyle/>
          <a:p>
            <a:endParaRPr lang="en-US"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0034" y="1634554"/>
            <a:ext cx="8104414" cy="3954686"/>
          </a:xfrm>
          <a:prstGeom prst="rect">
            <a:avLst/>
          </a:prstGeom>
        </p:spPr>
      </p:pic>
    </p:spTree>
    <p:extLst>
      <p:ext uri="{BB962C8B-B14F-4D97-AF65-F5344CB8AC3E}">
        <p14:creationId xmlns="" xmlns:p14="http://schemas.microsoft.com/office/powerpoint/2010/main" val="206943529"/>
      </p:ext>
    </p:extLst>
  </p:cSld>
  <p:clrMapOvr>
    <a:masterClrMapping/>
  </p:clrMapOvr>
  <p:transition>
    <p:push/>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Περιγραφή τυπικού συστήματος εκκινήσεως - αναστροφής δίχρονης </a:t>
            </a:r>
            <a:r>
              <a:rPr lang="el-GR" u="sng" dirty="0" smtClean="0">
                <a:solidFill>
                  <a:schemeClr val="bg1"/>
                </a:solidFill>
                <a:latin typeface="Arial" pitchFamily="34" charset="0"/>
                <a:cs typeface="Arial" pitchFamily="34" charset="0"/>
              </a:rPr>
              <a:t>πετρελαιομηχανής</a:t>
            </a:r>
            <a:endParaRPr lang="el-GR" u="sng" dirty="0">
              <a:solidFill>
                <a:schemeClr val="bg1"/>
              </a:solidFill>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
        <p:nvSpPr>
          <p:cNvPr id="8" name="TextBox 7"/>
          <p:cNvSpPr txBox="1"/>
          <p:nvPr/>
        </p:nvSpPr>
        <p:spPr>
          <a:xfrm>
            <a:off x="4860032" y="5733256"/>
            <a:ext cx="216024" cy="144016"/>
          </a:xfrm>
          <a:prstGeom prst="rect">
            <a:avLst/>
          </a:prstGeom>
          <a:solidFill>
            <a:schemeClr val="bg1"/>
          </a:solidFill>
        </p:spPr>
        <p:txBody>
          <a:bodyPr wrap="square" rtlCol="0">
            <a:spAutoFit/>
          </a:bodyPr>
          <a:lstStyle/>
          <a:p>
            <a:endParaRPr lang="en-US"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0034" y="908720"/>
            <a:ext cx="8104414" cy="5688632"/>
          </a:xfrm>
          <a:prstGeom prst="rect">
            <a:avLst/>
          </a:prstGeom>
        </p:spPr>
      </p:pic>
    </p:spTree>
    <p:extLst>
      <p:ext uri="{BB962C8B-B14F-4D97-AF65-F5344CB8AC3E}">
        <p14:creationId xmlns="" xmlns:p14="http://schemas.microsoft.com/office/powerpoint/2010/main" val="1606119738"/>
      </p:ext>
    </p:extLst>
  </p:cSld>
  <p:clrMapOvr>
    <a:masterClrMapping/>
  </p:clrMapOvr>
  <p:transition>
    <p:push/>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5"/>
            <a:ext cx="8104414" cy="714380"/>
          </a:xfrm>
          <a:solidFill>
            <a:srgbClr val="002060"/>
          </a:solidFill>
        </p:spPr>
        <p:txBody>
          <a:bodyPr anchor="ctr">
            <a:noAutofit/>
          </a:bodyPr>
          <a:lstStyle/>
          <a:p>
            <a:pPr algn="ctr"/>
            <a:r>
              <a:rPr lang="el-GR" u="sng" dirty="0">
                <a:solidFill>
                  <a:schemeClr val="bg1"/>
                </a:solidFill>
                <a:latin typeface="Arial" pitchFamily="34" charset="0"/>
                <a:cs typeface="Arial" pitchFamily="34" charset="0"/>
              </a:rPr>
              <a:t>Περιγραφή τυπικού συστήματος εκκινήσεως - αναστροφής δίχρονης </a:t>
            </a:r>
            <a:r>
              <a:rPr lang="el-GR" u="sng" dirty="0" smtClean="0">
                <a:solidFill>
                  <a:schemeClr val="bg1"/>
                </a:solidFill>
                <a:latin typeface="Arial" pitchFamily="34" charset="0"/>
                <a:cs typeface="Arial" pitchFamily="34" charset="0"/>
              </a:rPr>
              <a:t>πετρελαιομηχανής</a:t>
            </a:r>
            <a:endParaRPr lang="el-GR" u="sng" dirty="0">
              <a:solidFill>
                <a:schemeClr val="bg1"/>
              </a:solidFill>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
        <p:nvSpPr>
          <p:cNvPr id="8" name="TextBox 7"/>
          <p:cNvSpPr txBox="1"/>
          <p:nvPr/>
        </p:nvSpPr>
        <p:spPr>
          <a:xfrm>
            <a:off x="4860032" y="5733256"/>
            <a:ext cx="216024" cy="144016"/>
          </a:xfrm>
          <a:prstGeom prst="rect">
            <a:avLst/>
          </a:prstGeom>
          <a:solidFill>
            <a:schemeClr val="bg1"/>
          </a:solidFill>
        </p:spPr>
        <p:txBody>
          <a:bodyPr wrap="square" rtlCol="0">
            <a:spAutoFit/>
          </a:bodyPr>
          <a:lstStyle/>
          <a:p>
            <a:endParaRPr lang="en-US"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0034" y="1052736"/>
            <a:ext cx="8104414" cy="5400600"/>
          </a:xfrm>
          <a:prstGeom prst="rect">
            <a:avLst/>
          </a:prstGeom>
        </p:spPr>
      </p:pic>
    </p:spTree>
    <p:extLst>
      <p:ext uri="{BB962C8B-B14F-4D97-AF65-F5344CB8AC3E}">
        <p14:creationId xmlns="" xmlns:p14="http://schemas.microsoft.com/office/powerpoint/2010/main" val="2457648183"/>
      </p:ext>
    </p:extLst>
  </p:cSld>
  <p:clrMapOvr>
    <a:masterClrMapping/>
  </p:clrMapOvr>
  <p:transition>
    <p:push/>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3939540"/>
          </a:xfrm>
          <a:prstGeom prst="rect">
            <a:avLst/>
          </a:prstGeom>
          <a:solidFill>
            <a:srgbClr val="00B0F0"/>
          </a:solidFill>
        </p:spPr>
        <p:txBody>
          <a:bodyPr wrap="square" rtlCol="0">
            <a:spAutoFit/>
          </a:bodyPr>
          <a:lstStyle/>
          <a:p>
            <a:pPr algn="ctr"/>
            <a:r>
              <a:rPr lang="en-US" sz="25000" b="1" dirty="0" smtClean="0">
                <a:solidFill>
                  <a:srgbClr val="FF0000"/>
                </a:solidFill>
                <a:latin typeface="Arial Black" pitchFamily="34" charset="0"/>
              </a:rPr>
              <a:t>17</a:t>
            </a:r>
            <a:endParaRPr lang="en-US" sz="25000" b="1" dirty="0">
              <a:solidFill>
                <a:srgbClr val="FF0000"/>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27584" y="1052736"/>
            <a:ext cx="7992888" cy="5472608"/>
          </a:xfrm>
          <a:prstGeom prst="rect">
            <a:avLst/>
          </a:prstGeom>
        </p:spPr>
      </p:pic>
    </p:spTree>
    <p:extLst>
      <p:ext uri="{BB962C8B-B14F-4D97-AF65-F5344CB8AC3E}">
        <p14:creationId xmlns="" xmlns:p14="http://schemas.microsoft.com/office/powerpoint/2010/main" val="2630132108"/>
      </p:ext>
    </p:extLst>
  </p:cSld>
  <p:clrMapOvr>
    <a:masterClrMapping/>
  </p:clrMapOvr>
  <p:transition>
    <p:push/>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67"/>
            <a:ext cx="7772400" cy="2857520"/>
          </a:xfrm>
          <a:solidFill>
            <a:srgbClr val="002060"/>
          </a:solidFill>
        </p:spPr>
        <p:txBody>
          <a:bodyPr>
            <a:normAutofit/>
          </a:bodyPr>
          <a:lstStyle/>
          <a:p>
            <a:r>
              <a:rPr lang="el-GR" sz="6600" b="1" u="sng" dirty="0">
                <a:solidFill>
                  <a:schemeClr val="bg1"/>
                </a:solidFill>
                <a:latin typeface="Arial" pitchFamily="34" charset="0"/>
                <a:cs typeface="Arial" pitchFamily="34" charset="0"/>
              </a:rPr>
              <a:t>ΑΕΡΙΟΣΤΡΟΒΙΛΟΙ</a:t>
            </a:r>
            <a:endParaRPr lang="en-US" sz="66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42910" y="3429000"/>
            <a:ext cx="7858180" cy="3071834"/>
          </a:xfrm>
          <a:solidFill>
            <a:srgbClr val="FF0000"/>
          </a:solidFill>
        </p:spPr>
        <p:txBody>
          <a:bodyPr anchor="ctr" anchorCtr="0">
            <a:normAutofit/>
          </a:bodyPr>
          <a:lstStyle/>
          <a:p>
            <a:pPr>
              <a:spcBef>
                <a:spcPts val="0"/>
              </a:spcBef>
            </a:pPr>
            <a:r>
              <a:rPr lang="en-US" sz="7100" b="1" u="sng" dirty="0" smtClean="0">
                <a:solidFill>
                  <a:schemeClr val="bg1"/>
                </a:solidFill>
                <a:latin typeface="Arial" pitchFamily="34" charset="0"/>
                <a:cs typeface="Arial" pitchFamily="34" charset="0"/>
              </a:rPr>
              <a:t>GAS TURBINES</a:t>
            </a:r>
            <a:endParaRPr lang="el-GR" sz="7100" b="1" u="sng" dirty="0">
              <a:solidFill>
                <a:schemeClr val="bg1"/>
              </a:solidFill>
              <a:latin typeface="Arial" pitchFamily="34" charset="0"/>
              <a:cs typeface="Arial" pitchFamily="34" charset="0"/>
            </a:endParaRPr>
          </a:p>
        </p:txBody>
      </p:sp>
    </p:spTree>
  </p:cSld>
  <p:clrMapOvr>
    <a:masterClrMapping/>
  </p:clrMapOvr>
  <p:transition>
    <p:push/>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lang="el-GR" sz="300" dirty="0" smtClean="0"/>
              <a:t>.</a:t>
            </a:r>
            <a:endParaRPr lang="en-US" sz="300" dirty="0"/>
          </a:p>
        </p:txBody>
      </p:sp>
      <p:sp>
        <p:nvSpPr>
          <p:cNvPr id="5" name="Title 1"/>
          <p:cNvSpPr txBox="1">
            <a:spLocks/>
          </p:cNvSpPr>
          <p:nvPr/>
        </p:nvSpPr>
        <p:spPr>
          <a:xfrm>
            <a:off x="285720" y="214290"/>
            <a:ext cx="8572500" cy="714357"/>
          </a:xfrm>
          <a:prstGeom prst="rect">
            <a:avLst/>
          </a:prstGeom>
          <a:solidFill>
            <a:schemeClr val="tx2">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Times New Roman" pitchFamily="18" charset="0"/>
              </a:rPr>
              <a:t>ΤΜΗΜΑΤΑ  ΑΕΡΙΟΣΤΡΟΒΙΛΟΥ</a:t>
            </a:r>
            <a:r>
              <a:rPr kumimoji="0" lang="en-US" sz="2400" b="1" i="0" u="sng" strike="noStrike" kern="1200" cap="none" spc="0" normalizeH="0" baseline="0" noProof="0" dirty="0" smtClean="0">
                <a:ln>
                  <a:noFill/>
                </a:ln>
                <a:solidFill>
                  <a:schemeClr val="bg1"/>
                </a:solidFill>
                <a:effectLst/>
                <a:uLnTx/>
                <a:uFillTx/>
                <a:latin typeface="Arial Black" pitchFamily="34" charset="0"/>
                <a:ea typeface="+mj-ea"/>
                <a:cs typeface="+mj-cs"/>
              </a:rPr>
              <a:t> </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1560" y="1340768"/>
            <a:ext cx="7920880" cy="4824536"/>
          </a:xfrm>
          <a:prstGeom prst="rect">
            <a:avLst/>
          </a:prstGeom>
        </p:spPr>
      </p:pic>
    </p:spTree>
    <p:extLst>
      <p:ext uri="{BB962C8B-B14F-4D97-AF65-F5344CB8AC3E}">
        <p14:creationId xmlns="" xmlns:p14="http://schemas.microsoft.com/office/powerpoint/2010/main" val="2535823280"/>
      </p:ext>
    </p:extLst>
  </p:cSld>
  <p:clrMapOvr>
    <a:masterClrMapping/>
  </p:clrMapOvr>
  <p:transition>
    <p:push/>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lang="el-GR" sz="300" dirty="0" smtClean="0"/>
              <a:t>.</a:t>
            </a:r>
            <a:endParaRPr lang="en-US" sz="300" dirty="0"/>
          </a:p>
        </p:txBody>
      </p:sp>
      <p:sp>
        <p:nvSpPr>
          <p:cNvPr id="5" name="Title 1"/>
          <p:cNvSpPr txBox="1">
            <a:spLocks/>
          </p:cNvSpPr>
          <p:nvPr/>
        </p:nvSpPr>
        <p:spPr>
          <a:xfrm>
            <a:off x="285720" y="214290"/>
            <a:ext cx="8572500" cy="714357"/>
          </a:xfrm>
          <a:prstGeom prst="rect">
            <a:avLst/>
          </a:prstGeom>
          <a:solidFill>
            <a:schemeClr val="tx2">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Times New Roman" pitchFamily="18" charset="0"/>
              </a:rPr>
              <a:t>ΤΜΗΜΑΤΑ  ΑΕΡΙΟΣΤΡΟΒΙΛΟΥ</a:t>
            </a:r>
            <a:r>
              <a:rPr kumimoji="0" lang="en-US" sz="2400" b="1" i="0" u="sng" strike="noStrike" kern="1200" cap="none" spc="0" normalizeH="0" baseline="0" noProof="0" dirty="0" smtClean="0">
                <a:ln>
                  <a:noFill/>
                </a:ln>
                <a:solidFill>
                  <a:schemeClr val="bg1"/>
                </a:solidFill>
                <a:effectLst/>
                <a:uLnTx/>
                <a:uFillTx/>
                <a:latin typeface="Arial Black" pitchFamily="34" charset="0"/>
                <a:ea typeface="+mj-ea"/>
                <a:cs typeface="+mj-cs"/>
              </a:rPr>
              <a:t> </a:t>
            </a:r>
          </a:p>
        </p:txBody>
      </p:sp>
      <p:pic>
        <p:nvPicPr>
          <p:cNvPr id="1026" name="Picture 2" descr="http://img.nauticexpo.com/images_ne/photo-g/21500-801074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5720" y="1484784"/>
            <a:ext cx="8572500" cy="424847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push/>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lang="el-GR" sz="300" dirty="0" smtClean="0"/>
              <a:t>.</a:t>
            </a:r>
            <a:endParaRPr lang="en-US" sz="300" dirty="0"/>
          </a:p>
        </p:txBody>
      </p:sp>
      <p:sp>
        <p:nvSpPr>
          <p:cNvPr id="5" name="Title 1"/>
          <p:cNvSpPr txBox="1">
            <a:spLocks/>
          </p:cNvSpPr>
          <p:nvPr/>
        </p:nvSpPr>
        <p:spPr>
          <a:xfrm>
            <a:off x="285720" y="214290"/>
            <a:ext cx="8572500" cy="714357"/>
          </a:xfrm>
          <a:prstGeom prst="rect">
            <a:avLst/>
          </a:prstGeom>
          <a:solidFill>
            <a:schemeClr val="tx2">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Times New Roman" pitchFamily="18" charset="0"/>
              </a:rPr>
              <a:t>ΤΜΗΜΑΤΑ  ΑΕΡΙΟΣΤΡΟΒΙΛΟΥ</a:t>
            </a:r>
            <a:r>
              <a:rPr kumimoji="0" lang="en-US" sz="2400" b="1" i="0" u="sng" strike="noStrike" kern="1200" cap="none" spc="0" normalizeH="0" baseline="0" noProof="0" dirty="0" smtClean="0">
                <a:ln>
                  <a:noFill/>
                </a:ln>
                <a:solidFill>
                  <a:schemeClr val="bg1"/>
                </a:solidFill>
                <a:effectLst/>
                <a:uLnTx/>
                <a:uFillTx/>
                <a:latin typeface="Arial Black" pitchFamily="34" charset="0"/>
                <a:ea typeface="+mj-ea"/>
                <a:cs typeface="+mj-cs"/>
              </a:rPr>
              <a:t> </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2000" y="1252537"/>
            <a:ext cx="7620000" cy="5056783"/>
          </a:xfrm>
          <a:prstGeom prst="rect">
            <a:avLst/>
          </a:prstGeom>
        </p:spPr>
      </p:pic>
    </p:spTree>
    <p:extLst>
      <p:ext uri="{BB962C8B-B14F-4D97-AF65-F5344CB8AC3E}">
        <p14:creationId xmlns="" xmlns:p14="http://schemas.microsoft.com/office/powerpoint/2010/main" val="154357283"/>
      </p:ext>
    </p:extLst>
  </p:cSld>
  <p:clrMapOvr>
    <a:masterClrMapping/>
  </p:clrMapOvr>
  <p:transition>
    <p:push/>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lang="el-GR" sz="300" dirty="0" smtClean="0"/>
              <a:t>.</a:t>
            </a:r>
            <a:endParaRPr lang="en-US" sz="300" dirty="0"/>
          </a:p>
        </p:txBody>
      </p:sp>
      <p:sp>
        <p:nvSpPr>
          <p:cNvPr id="5" name="Title 1"/>
          <p:cNvSpPr txBox="1">
            <a:spLocks/>
          </p:cNvSpPr>
          <p:nvPr/>
        </p:nvSpPr>
        <p:spPr>
          <a:xfrm>
            <a:off x="285720" y="214290"/>
            <a:ext cx="8572500" cy="714357"/>
          </a:xfrm>
          <a:prstGeom prst="rect">
            <a:avLst/>
          </a:prstGeom>
          <a:solidFill>
            <a:schemeClr val="tx2">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Times New Roman" pitchFamily="18" charset="0"/>
              </a:rPr>
              <a:t>ΤΜΗΜΑΤΑ  ΑΕΡΙΟΣΤΡΟΒΙΛΟΥ</a:t>
            </a:r>
            <a:r>
              <a:rPr kumimoji="0" lang="en-US" sz="2400" b="1" i="0" u="sng" strike="noStrike" kern="1200" cap="none" spc="0" normalizeH="0" baseline="0" noProof="0" dirty="0" smtClean="0">
                <a:ln>
                  <a:noFill/>
                </a:ln>
                <a:solidFill>
                  <a:schemeClr val="bg1"/>
                </a:solidFill>
                <a:effectLst/>
                <a:uLnTx/>
                <a:uFillTx/>
                <a:latin typeface="Arial Black" pitchFamily="34" charset="0"/>
                <a:ea typeface="+mj-ea"/>
                <a:cs typeface="+mj-cs"/>
              </a:rPr>
              <a:t> </a:t>
            </a: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5720" y="988394"/>
            <a:ext cx="5048280" cy="2897806"/>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987824" y="3645024"/>
            <a:ext cx="5855836" cy="2808311"/>
          </a:xfrm>
          <a:prstGeom prst="rect">
            <a:avLst/>
          </a:prstGeom>
        </p:spPr>
      </p:pic>
    </p:spTree>
    <p:extLst>
      <p:ext uri="{BB962C8B-B14F-4D97-AF65-F5344CB8AC3E}">
        <p14:creationId xmlns="" xmlns:p14="http://schemas.microsoft.com/office/powerpoint/2010/main" val="3537600561"/>
      </p:ext>
    </p:extLst>
  </p:cSld>
  <p:clrMapOvr>
    <a:masterClrMapping/>
  </p:clrMapOvr>
  <p:transition>
    <p:push/>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lang="el-GR" sz="300" dirty="0" smtClean="0"/>
              <a:t>.</a:t>
            </a:r>
            <a:endParaRPr lang="en-US" sz="300" dirty="0"/>
          </a:p>
        </p:txBody>
      </p:sp>
      <p:sp>
        <p:nvSpPr>
          <p:cNvPr id="5" name="Title 1"/>
          <p:cNvSpPr txBox="1">
            <a:spLocks/>
          </p:cNvSpPr>
          <p:nvPr/>
        </p:nvSpPr>
        <p:spPr>
          <a:xfrm>
            <a:off x="285720" y="214290"/>
            <a:ext cx="8572500" cy="714357"/>
          </a:xfrm>
          <a:prstGeom prst="rect">
            <a:avLst/>
          </a:prstGeom>
          <a:solidFill>
            <a:schemeClr val="tx2">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Times New Roman" pitchFamily="18" charset="0"/>
              </a:rPr>
              <a:t>ΤΜΗΜΑΤΑ  ΑΕΡΙΟΣΤΡΟΒΙΛΟΥ</a:t>
            </a:r>
            <a:r>
              <a:rPr kumimoji="0" lang="en-US" sz="2400" b="1" i="0" u="sng" strike="noStrike" kern="1200" cap="none" spc="0" normalizeH="0" baseline="0" noProof="0" dirty="0" smtClean="0">
                <a:ln>
                  <a:noFill/>
                </a:ln>
                <a:solidFill>
                  <a:schemeClr val="bg1"/>
                </a:solidFill>
                <a:effectLst/>
                <a:uLnTx/>
                <a:uFillTx/>
                <a:latin typeface="Arial Black" pitchFamily="34" charset="0"/>
                <a:ea typeface="+mj-ea"/>
                <a:cs typeface="+mj-cs"/>
              </a:rPr>
              <a:t> </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07704" y="1484784"/>
            <a:ext cx="5112568" cy="2736304"/>
          </a:xfrm>
          <a:prstGeom prst="rect">
            <a:avLst/>
          </a:prstGeom>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116824" y="4365104"/>
            <a:ext cx="4694327" cy="1615580"/>
          </a:xfrm>
          <a:prstGeom prst="rect">
            <a:avLst/>
          </a:prstGeom>
        </p:spPr>
      </p:pic>
    </p:spTree>
    <p:extLst>
      <p:ext uri="{BB962C8B-B14F-4D97-AF65-F5344CB8AC3E}">
        <p14:creationId xmlns="" xmlns:p14="http://schemas.microsoft.com/office/powerpoint/2010/main" val="1332162685"/>
      </p:ext>
    </p:extLst>
  </p:cSld>
  <p:clrMapOvr>
    <a:masterClrMapping/>
  </p:clrMapOvr>
  <p:transition>
    <p:push/>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lang="el-GR" sz="300" dirty="0" smtClean="0"/>
              <a:t>.</a:t>
            </a:r>
            <a:endParaRPr lang="en-US" sz="300" dirty="0"/>
          </a:p>
        </p:txBody>
      </p:sp>
      <p:sp>
        <p:nvSpPr>
          <p:cNvPr id="5" name="Title 1"/>
          <p:cNvSpPr txBox="1">
            <a:spLocks/>
          </p:cNvSpPr>
          <p:nvPr/>
        </p:nvSpPr>
        <p:spPr>
          <a:xfrm>
            <a:off x="285720" y="214290"/>
            <a:ext cx="8572500" cy="714357"/>
          </a:xfrm>
          <a:prstGeom prst="rect">
            <a:avLst/>
          </a:prstGeom>
          <a:solidFill>
            <a:schemeClr val="tx2">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Times New Roman" pitchFamily="18" charset="0"/>
              </a:rPr>
              <a:t>ΤΜΗΜΑΤΑ  ΑΕΡΙΟΣΤΡΟΒΙΛΟΥ</a:t>
            </a:r>
            <a:r>
              <a:rPr kumimoji="0" lang="en-US" sz="2400" b="1" i="0" u="sng" strike="noStrike" kern="1200" cap="none" spc="0" normalizeH="0" baseline="0" noProof="0" dirty="0" smtClean="0">
                <a:ln>
                  <a:noFill/>
                </a:ln>
                <a:solidFill>
                  <a:schemeClr val="bg1"/>
                </a:solidFill>
                <a:effectLst/>
                <a:uLnTx/>
                <a:uFillTx/>
                <a:latin typeface="Arial Black" pitchFamily="34" charset="0"/>
                <a:ea typeface="+mj-ea"/>
                <a:cs typeface="+mj-cs"/>
              </a:rPr>
              <a:t> </a:t>
            </a: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31610" y="1556792"/>
            <a:ext cx="6480720" cy="3019117"/>
          </a:xfrm>
          <a:prstGeom prst="rect">
            <a:avLst/>
          </a:prstGeo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91680" y="4797152"/>
            <a:ext cx="5544616" cy="1501270"/>
          </a:xfrm>
          <a:prstGeom prst="rect">
            <a:avLst/>
          </a:prstGeom>
        </p:spPr>
      </p:pic>
    </p:spTree>
    <p:extLst>
      <p:ext uri="{BB962C8B-B14F-4D97-AF65-F5344CB8AC3E}">
        <p14:creationId xmlns="" xmlns:p14="http://schemas.microsoft.com/office/powerpoint/2010/main" val="2734458285"/>
      </p:ext>
    </p:extLst>
  </p:cSld>
  <p:clrMapOvr>
    <a:masterClrMapping/>
  </p:clrMapOvr>
  <p:transition>
    <p:push/>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lang="el-GR" sz="300" dirty="0" smtClean="0"/>
              <a:t>.</a:t>
            </a:r>
            <a:endParaRPr lang="en-US" sz="300" dirty="0"/>
          </a:p>
        </p:txBody>
      </p:sp>
      <p:sp>
        <p:nvSpPr>
          <p:cNvPr id="5" name="Title 1"/>
          <p:cNvSpPr txBox="1">
            <a:spLocks/>
          </p:cNvSpPr>
          <p:nvPr/>
        </p:nvSpPr>
        <p:spPr>
          <a:xfrm>
            <a:off x="285720" y="214290"/>
            <a:ext cx="8572500" cy="714357"/>
          </a:xfrm>
          <a:prstGeom prst="rect">
            <a:avLst/>
          </a:prstGeom>
          <a:solidFill>
            <a:schemeClr val="tx2">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Times New Roman" pitchFamily="18" charset="0"/>
              </a:rPr>
              <a:t>ΤΜΗΜΑΤΑ  ΑΕΡΙΟΣΤΡΟΒΙΛΟΥ</a:t>
            </a:r>
            <a:r>
              <a:rPr kumimoji="0" lang="en-US" sz="2400" b="1" i="0" u="sng" strike="noStrike" kern="1200" cap="none" spc="0" normalizeH="0" baseline="0" noProof="0" dirty="0" smtClean="0">
                <a:ln>
                  <a:noFill/>
                </a:ln>
                <a:solidFill>
                  <a:schemeClr val="bg1"/>
                </a:solidFill>
                <a:effectLst/>
                <a:uLnTx/>
                <a:uFillTx/>
                <a:latin typeface="Arial Black" pitchFamily="34" charset="0"/>
                <a:ea typeface="+mj-ea"/>
                <a:cs typeface="+mj-cs"/>
              </a:rPr>
              <a:t> </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69074" y="1556792"/>
            <a:ext cx="5405792" cy="2664295"/>
          </a:xfrm>
          <a:prstGeom prst="rect">
            <a:avLst/>
          </a:prstGeom>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08339" y="4509120"/>
            <a:ext cx="5727261" cy="1371719"/>
          </a:xfrm>
          <a:prstGeom prst="rect">
            <a:avLst/>
          </a:prstGeom>
        </p:spPr>
      </p:pic>
    </p:spTree>
    <p:extLst>
      <p:ext uri="{BB962C8B-B14F-4D97-AF65-F5344CB8AC3E}">
        <p14:creationId xmlns="" xmlns:p14="http://schemas.microsoft.com/office/powerpoint/2010/main" val="3193232198"/>
      </p:ext>
    </p:extLst>
  </p:cSld>
  <p:clrMapOvr>
    <a:masterClrMapping/>
  </p:clrMapOvr>
  <p:transition>
    <p:push/>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lang="el-GR" sz="300" dirty="0" smtClean="0"/>
              <a:t>.</a:t>
            </a:r>
            <a:endParaRPr lang="en-US" sz="300" dirty="0"/>
          </a:p>
        </p:txBody>
      </p:sp>
      <p:sp>
        <p:nvSpPr>
          <p:cNvPr id="5" name="Title 1"/>
          <p:cNvSpPr txBox="1">
            <a:spLocks/>
          </p:cNvSpPr>
          <p:nvPr/>
        </p:nvSpPr>
        <p:spPr>
          <a:xfrm>
            <a:off x="285720" y="214290"/>
            <a:ext cx="8572500" cy="714357"/>
          </a:xfrm>
          <a:prstGeom prst="rect">
            <a:avLst/>
          </a:prstGeom>
          <a:solidFill>
            <a:schemeClr val="tx2">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Times New Roman" pitchFamily="18" charset="0"/>
              </a:rPr>
              <a:t>ΤΜΗΜΑΤΑ  ΑΕΡΙΟΣΤΡΟΒΙΛΟΥ</a:t>
            </a:r>
            <a:r>
              <a:rPr kumimoji="0" lang="en-US" sz="2400" b="1" i="0" u="sng" strike="noStrike" kern="1200" cap="none" spc="0" normalizeH="0" baseline="0" noProof="0" dirty="0" smtClean="0">
                <a:ln>
                  <a:noFill/>
                </a:ln>
                <a:solidFill>
                  <a:schemeClr val="bg1"/>
                </a:solidFill>
                <a:effectLst/>
                <a:uLnTx/>
                <a:uFillTx/>
                <a:latin typeface="Arial Black" pitchFamily="34" charset="0"/>
                <a:ea typeface="+mj-ea"/>
                <a:cs typeface="+mj-cs"/>
              </a:rPr>
              <a:t> </a:t>
            </a:r>
          </a:p>
        </p:txBody>
      </p:sp>
      <p:pic>
        <p:nvPicPr>
          <p:cNvPr id="1026" name="Picture 2" descr="Related imag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1970" y="1196752"/>
            <a:ext cx="7620000" cy="51125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7996960"/>
      </p:ext>
    </p:extLst>
  </p:cSld>
  <p:clrMapOvr>
    <a:masterClrMapping/>
  </p:clrMapOvr>
  <p:transition>
    <p:push/>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66"/>
            <a:ext cx="8229600" cy="225404"/>
          </a:xfrm>
        </p:spPr>
        <p:txBody>
          <a:bodyPr>
            <a:normAutofit/>
          </a:bodyPr>
          <a:lstStyle/>
          <a:p>
            <a:r>
              <a:rPr lang="el-GR" sz="300" dirty="0" smtClean="0"/>
              <a:t>.</a:t>
            </a:r>
            <a:br>
              <a:rPr lang="el-GR" sz="300" dirty="0" smtClean="0"/>
            </a:br>
            <a:endParaRPr lang="en-US" sz="300" dirty="0"/>
          </a:p>
        </p:txBody>
      </p:sp>
      <p:pic>
        <p:nvPicPr>
          <p:cNvPr id="4" name="Content Placeholder 3" descr="Basic components of a jet engine (Axial flow design)">
            <a:hlinkClick r:id="rId3" tooltip="&quot;Basic components of a jet engine (Axial flow design)&quot;"/>
          </p:cNvPr>
          <p:cNvPicPr>
            <a:picLocks noGrp="1"/>
          </p:cNvPicPr>
          <p:nvPr>
            <p:ph idx="1"/>
          </p:nvPr>
        </p:nvPicPr>
        <p:blipFill>
          <a:blip r:embed="rId4" cstate="print"/>
          <a:srcRect/>
          <a:stretch>
            <a:fillRect/>
          </a:stretch>
        </p:blipFill>
        <p:spPr bwMode="auto">
          <a:xfrm>
            <a:off x="357158" y="1357298"/>
            <a:ext cx="8501122" cy="4929222"/>
          </a:xfrm>
          <a:prstGeom prst="rect">
            <a:avLst/>
          </a:prstGeom>
          <a:noFill/>
          <a:ln w="9525">
            <a:noFill/>
            <a:miter lim="800000"/>
            <a:headEnd/>
            <a:tailEnd/>
          </a:ln>
        </p:spPr>
      </p:pic>
      <p:sp>
        <p:nvSpPr>
          <p:cNvPr id="5" name="Title 1"/>
          <p:cNvSpPr txBox="1">
            <a:spLocks/>
          </p:cNvSpPr>
          <p:nvPr/>
        </p:nvSpPr>
        <p:spPr>
          <a:xfrm>
            <a:off x="285720" y="214290"/>
            <a:ext cx="8572500" cy="714357"/>
          </a:xfrm>
          <a:prstGeom prst="rect">
            <a:avLst/>
          </a:prstGeom>
          <a:solidFill>
            <a:schemeClr val="tx2">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Times New Roman" pitchFamily="18" charset="0"/>
              </a:rPr>
              <a:t>ΤΜΗΜΑΤΑ  ΑΕΡΙΟΣΤΡΟΒΙΛΟΥ</a:t>
            </a:r>
            <a:r>
              <a:rPr kumimoji="0" lang="en-US" sz="2400" b="1" i="0" u="sng" strike="noStrike" kern="1200" cap="none" spc="0" normalizeH="0" baseline="0" noProof="0" dirty="0" smtClean="0">
                <a:ln>
                  <a:noFill/>
                </a:ln>
                <a:solidFill>
                  <a:schemeClr val="bg1"/>
                </a:solidFill>
                <a:effectLst/>
                <a:uLnTx/>
                <a:uFillTx/>
                <a:latin typeface="Arial Black" pitchFamily="34" charset="0"/>
                <a:ea typeface="+mj-ea"/>
                <a:cs typeface="+mj-cs"/>
              </a:rPr>
              <a:t> </a:t>
            </a:r>
          </a:p>
        </p:txBody>
      </p:sp>
    </p:spTree>
  </p:cSld>
  <p:clrMapOvr>
    <a:masterClrMapping/>
  </p:clrMapOvr>
  <p:transition>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1484784"/>
            <a:ext cx="6759526" cy="5044877"/>
          </a:xfrm>
          <a:prstGeom prst="rect">
            <a:avLst/>
          </a:prstGeom>
        </p:spPr>
      </p:pic>
    </p:spTree>
    <p:extLst>
      <p:ext uri="{BB962C8B-B14F-4D97-AF65-F5344CB8AC3E}">
        <p14:creationId xmlns="" xmlns:p14="http://schemas.microsoft.com/office/powerpoint/2010/main" val="2387437558"/>
      </p:ext>
    </p:extLst>
  </p:cSld>
  <p:clrMapOvr>
    <a:masterClrMapping/>
  </p:clrMapOvr>
  <p:transition>
    <p:push/>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lang="el-GR" sz="300" dirty="0" smtClean="0"/>
              <a:t>.</a:t>
            </a:r>
            <a:endParaRPr lang="en-US" sz="300" dirty="0"/>
          </a:p>
        </p:txBody>
      </p:sp>
      <p:pic>
        <p:nvPicPr>
          <p:cNvPr id="4" name="Content Placeholder 3" descr="800px-Jet_engine_numbered_svg.png"/>
          <p:cNvPicPr>
            <a:picLocks noGrp="1" noChangeAspect="1"/>
          </p:cNvPicPr>
          <p:nvPr>
            <p:ph idx="1"/>
          </p:nvPr>
        </p:nvPicPr>
        <p:blipFill>
          <a:blip r:embed="rId3" cstate="print"/>
          <a:stretch>
            <a:fillRect/>
          </a:stretch>
        </p:blipFill>
        <p:spPr>
          <a:xfrm>
            <a:off x="285720" y="1285860"/>
            <a:ext cx="8572560" cy="5214974"/>
          </a:xfrm>
        </p:spPr>
      </p:pic>
      <p:sp>
        <p:nvSpPr>
          <p:cNvPr id="5" name="Title 1"/>
          <p:cNvSpPr txBox="1">
            <a:spLocks/>
          </p:cNvSpPr>
          <p:nvPr/>
        </p:nvSpPr>
        <p:spPr>
          <a:xfrm>
            <a:off x="285720" y="214290"/>
            <a:ext cx="8572500" cy="714357"/>
          </a:xfrm>
          <a:prstGeom prst="rect">
            <a:avLst/>
          </a:prstGeom>
          <a:solidFill>
            <a:schemeClr val="tx2">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Times New Roman" pitchFamily="18" charset="0"/>
              </a:rPr>
              <a:t>ΤΜΗΜΑΤΑ  ΑΕΡΙΟΣΤΡΟΒΙΛΟΥ</a:t>
            </a:r>
            <a:r>
              <a:rPr kumimoji="0" lang="en-US" sz="2400" b="1" i="0" u="sng" strike="noStrike" kern="1200" cap="none" spc="0" normalizeH="0" baseline="0" noProof="0" dirty="0" smtClean="0">
                <a:ln>
                  <a:noFill/>
                </a:ln>
                <a:solidFill>
                  <a:schemeClr val="bg1"/>
                </a:solidFill>
                <a:effectLst/>
                <a:uLnTx/>
                <a:uFillTx/>
                <a:latin typeface="Arial Black" pitchFamily="34" charset="0"/>
                <a:ea typeface="+mj-ea"/>
                <a:cs typeface="+mj-cs"/>
              </a:rPr>
              <a:t> </a:t>
            </a:r>
          </a:p>
        </p:txBody>
      </p:sp>
    </p:spTree>
    <p:extLst>
      <p:ext uri="{BB962C8B-B14F-4D97-AF65-F5344CB8AC3E}">
        <p14:creationId xmlns="" xmlns:p14="http://schemas.microsoft.com/office/powerpoint/2010/main" val="848441935"/>
      </p:ext>
    </p:extLst>
  </p:cSld>
  <p:clrMapOvr>
    <a:masterClrMapping/>
  </p:clrMapOvr>
  <p:transition>
    <p:push/>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fontScale="90000"/>
          </a:bodyPr>
          <a:lstStyle/>
          <a:p>
            <a:r>
              <a:rPr lang="el-GR" dirty="0" smtClean="0"/>
              <a:t>ΑΕΡΙΟΣΤΡΟΒΙΛΟΙ</a:t>
            </a:r>
            <a:endParaRPr lang="en-US" dirty="0"/>
          </a:p>
        </p:txBody>
      </p:sp>
      <p:pic>
        <p:nvPicPr>
          <p:cNvPr id="5" name="Content Placeholder 4" descr="800px-Jet_engine_numbered_svg.png"/>
          <p:cNvPicPr>
            <a:picLocks noGrp="1" noChangeAspect="1"/>
          </p:cNvPicPr>
          <p:nvPr>
            <p:ph sz="half" idx="1"/>
          </p:nvPr>
        </p:nvPicPr>
        <p:blipFill>
          <a:blip r:embed="rId3" cstate="print"/>
          <a:stretch>
            <a:fillRect/>
          </a:stretch>
        </p:blipFill>
        <p:spPr>
          <a:xfrm>
            <a:off x="2071670" y="1071546"/>
            <a:ext cx="5214974" cy="2357454"/>
          </a:xfrm>
        </p:spPr>
      </p:pic>
      <p:sp>
        <p:nvSpPr>
          <p:cNvPr id="4" name="Content Placeholder 3"/>
          <p:cNvSpPr>
            <a:spLocks noGrp="1"/>
          </p:cNvSpPr>
          <p:nvPr>
            <p:ph sz="half" idx="2"/>
          </p:nvPr>
        </p:nvSpPr>
        <p:spPr>
          <a:xfrm>
            <a:off x="357158" y="3500438"/>
            <a:ext cx="8572560" cy="3143272"/>
          </a:xfrm>
        </p:spPr>
        <p:txBody>
          <a:bodyPr>
            <a:normAutofit fontScale="25000" lnSpcReduction="20000"/>
          </a:bodyPr>
          <a:lstStyle/>
          <a:p>
            <a:pPr marL="0" indent="0">
              <a:buNone/>
            </a:pPr>
            <a:r>
              <a:rPr lang="el-GR" sz="6000" b="1" dirty="0" smtClean="0"/>
              <a:t>ΣΧΕΔΙΟ ΤΥΠΙΚΟΥ ΑΕΡΙΟΣΤΡΟΒΙΛΟΥ ΑΕΡΟΣΚΑΦΩΝ. Ο ΑΕΡΑΣ ΣΥΜΠΙΕΖΕΤΑΙ ΑΠΟ ΠΤΕΡΥΓΙΑ ΟΠΩΣ ΕΙΣΕΡΧΕΤΑΙ ΣΤΗΝ ΜΗΧΑΝΗ,</a:t>
            </a:r>
            <a:r>
              <a:rPr lang="en-US" sz="6000" b="1" dirty="0" smtClean="0"/>
              <a:t> </a:t>
            </a:r>
            <a:r>
              <a:rPr lang="el-GR" sz="6000" b="1" dirty="0" smtClean="0"/>
              <a:t>ΑΝΑΜΕΙΓΝΥΕΤΑΙ ΜΕ ΤΟΝ ΚΑΥΣΙΜΟ ΚΑΙ ΚΑΙΓΕΤΑΙ ΜΕΣΑ ΣΤΟΥΣ ΘΑΛΑΜΟΥΣ ΚΑΥΣΕΩΣ.</a:t>
            </a:r>
            <a:r>
              <a:rPr lang="en-US" sz="6000" b="1" dirty="0" smtClean="0"/>
              <a:t> </a:t>
            </a:r>
            <a:r>
              <a:rPr lang="el-GR" sz="6000" b="1" dirty="0" smtClean="0"/>
              <a:t>ΤΑ ΚΑΥΣΑΕΡΙΑ ΑΝΑΠΤΥΣΟΥΝ ΩΣΗ ΚΑΙ ΠΕΡΙΣΤΡΕΦΟΥΝ ΤΟΝ ΣΤΡΟΒΙΛΟ Ο ΟΠΟΙΟΣ ΠΕΡΙΣΤΡΕΦΕΙ ΤΑ ΠΤΕΡΥΓΙΑ ΤΟΥ ΣΥΜΠΙΕΣΤΗ.</a:t>
            </a:r>
          </a:p>
          <a:p>
            <a:pPr>
              <a:buNone/>
            </a:pPr>
            <a:endParaRPr lang="en-US" sz="6000" b="1" dirty="0" smtClean="0"/>
          </a:p>
          <a:p>
            <a:pPr marL="180000" indent="-180000">
              <a:buNone/>
            </a:pPr>
            <a:r>
              <a:rPr lang="en-US" sz="6000" b="1" dirty="0" smtClean="0"/>
              <a:t>1. </a:t>
            </a:r>
            <a:r>
              <a:rPr lang="el-GR" sz="6000" b="1" dirty="0" smtClean="0"/>
              <a:t>ΕΙΣΑΓΩΓΗ.</a:t>
            </a:r>
            <a:endParaRPr lang="en-US" sz="6000" b="1" dirty="0" smtClean="0"/>
          </a:p>
          <a:p>
            <a:pPr marL="180000" indent="-180000">
              <a:buNone/>
            </a:pPr>
            <a:r>
              <a:rPr lang="en-US" sz="6000" b="1" dirty="0" smtClean="0"/>
              <a:t>2. </a:t>
            </a:r>
            <a:r>
              <a:rPr lang="el-GR" sz="6000" b="1" dirty="0" smtClean="0"/>
              <a:t>ΣΥΜΠΙΕΣΗ ΧΑΜΗΛΗΣ ΠΙΕΣΕΩΣ.</a:t>
            </a:r>
            <a:endParaRPr lang="en-US" sz="6000" b="1" dirty="0" smtClean="0"/>
          </a:p>
          <a:p>
            <a:pPr marL="180000" indent="-180000">
              <a:buNone/>
            </a:pPr>
            <a:r>
              <a:rPr lang="en-US" sz="6000" b="1" dirty="0" smtClean="0"/>
              <a:t>3. </a:t>
            </a:r>
            <a:r>
              <a:rPr lang="el-GR" sz="6000" b="1" dirty="0" smtClean="0"/>
              <a:t>ΣΥΜΠΙΕΣΗ ΥΨΗΛΗΣ ΠΙΕΣΕΩΣ.</a:t>
            </a:r>
            <a:endParaRPr lang="en-US" sz="6000" b="1" dirty="0" smtClean="0"/>
          </a:p>
          <a:p>
            <a:pPr marL="180000" indent="-180000">
              <a:buNone/>
            </a:pPr>
            <a:r>
              <a:rPr lang="en-US" sz="6000" b="1" dirty="0" smtClean="0"/>
              <a:t>4. </a:t>
            </a:r>
            <a:r>
              <a:rPr lang="el-GR" sz="6000" b="1" dirty="0" smtClean="0"/>
              <a:t>ΚΑΥΣΗ.</a:t>
            </a:r>
            <a:endParaRPr lang="en-US" sz="6000" b="1" dirty="0" smtClean="0"/>
          </a:p>
          <a:p>
            <a:pPr marL="180000" indent="-180000">
              <a:buNone/>
            </a:pPr>
            <a:r>
              <a:rPr lang="en-US" sz="6000" b="1" dirty="0" smtClean="0"/>
              <a:t>5. </a:t>
            </a:r>
            <a:r>
              <a:rPr lang="el-GR" sz="6000" b="1" dirty="0" smtClean="0"/>
              <a:t>ΕΞΑΓΩΓΗ.</a:t>
            </a:r>
            <a:endParaRPr lang="en-US" sz="6000" b="1" dirty="0" smtClean="0"/>
          </a:p>
          <a:p>
            <a:pPr marL="180000" indent="-180000">
              <a:buNone/>
            </a:pPr>
            <a:r>
              <a:rPr lang="en-US" sz="6000" b="1" dirty="0" smtClean="0"/>
              <a:t>6. </a:t>
            </a:r>
            <a:r>
              <a:rPr lang="el-GR" sz="6000" b="1" dirty="0" smtClean="0"/>
              <a:t>ΘΕΡΜΟ ΤΜΗΜΑ.</a:t>
            </a:r>
            <a:endParaRPr lang="en-US" sz="6000" b="1" dirty="0" smtClean="0"/>
          </a:p>
          <a:p>
            <a:pPr marL="180000" indent="-180000">
              <a:buNone/>
            </a:pPr>
            <a:r>
              <a:rPr lang="en-US" sz="6000" b="1" dirty="0" smtClean="0"/>
              <a:t>7. </a:t>
            </a:r>
            <a:r>
              <a:rPr lang="el-GR" sz="6000" b="1" dirty="0" smtClean="0"/>
              <a:t>ΣΤΡΟΒΙΛΟΙ ΧΑΜΗΛΗΣ ΚΑΙ ΥΨΗΛΗΣ ΠΙΕΣΕΩΣ.</a:t>
            </a:r>
            <a:endParaRPr lang="en-US" sz="6000" b="1" dirty="0" smtClean="0"/>
          </a:p>
          <a:p>
            <a:pPr marL="180000" indent="-180000">
              <a:buNone/>
            </a:pPr>
            <a:r>
              <a:rPr lang="en-US" sz="6000" b="1" dirty="0" smtClean="0"/>
              <a:t>8. </a:t>
            </a:r>
            <a:r>
              <a:rPr lang="el-GR" sz="6000" b="1" dirty="0" smtClean="0"/>
              <a:t>ΘΑΛΑΜΟΙ ΚΑΥΣΕΩΣ.</a:t>
            </a:r>
            <a:endParaRPr lang="en-US" sz="6000" b="1" dirty="0" smtClean="0"/>
          </a:p>
          <a:p>
            <a:pPr marL="180000" indent="-180000">
              <a:buNone/>
            </a:pPr>
            <a:r>
              <a:rPr lang="en-US" sz="6000" b="1" dirty="0" smtClean="0"/>
              <a:t>9. </a:t>
            </a:r>
            <a:r>
              <a:rPr lang="el-GR" sz="6000" b="1" dirty="0" smtClean="0"/>
              <a:t>ΨΥΧΡΟ ΤΜΗΜΑ.</a:t>
            </a:r>
            <a:endParaRPr lang="en-US" sz="6000" b="1" dirty="0" smtClean="0"/>
          </a:p>
          <a:p>
            <a:pPr marL="180000" indent="-180000">
              <a:buNone/>
            </a:pPr>
            <a:r>
              <a:rPr lang="en-US" sz="6000" b="1" dirty="0" smtClean="0"/>
              <a:t>10. </a:t>
            </a:r>
            <a:r>
              <a:rPr lang="el-GR" sz="6000" b="1" dirty="0" smtClean="0"/>
              <a:t>ΕΙΣΑΓΩΓΗ ΑΕΡΑΣ</a:t>
            </a:r>
            <a:endParaRPr lang="en-US" sz="6000" b="1" dirty="0" smtClean="0"/>
          </a:p>
          <a:p>
            <a:endParaRPr lang="en-US" dirty="0"/>
          </a:p>
        </p:txBody>
      </p:sp>
      <p:sp>
        <p:nvSpPr>
          <p:cNvPr id="6" name="Title 1"/>
          <p:cNvSpPr txBox="1">
            <a:spLocks/>
          </p:cNvSpPr>
          <p:nvPr/>
        </p:nvSpPr>
        <p:spPr>
          <a:xfrm>
            <a:off x="285720" y="214290"/>
            <a:ext cx="8572560" cy="714380"/>
          </a:xfrm>
          <a:prstGeom prst="rect">
            <a:avLst/>
          </a:prstGeom>
          <a:solidFill>
            <a:schemeClr val="tx2">
              <a:lumMod val="75000"/>
            </a:schemeClr>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mj-cs"/>
              </a:rPr>
              <a:t>ΑΕΡΙΟΣΤΡΟΒΙΛΟ</a:t>
            </a:r>
            <a:endParaRPr kumimoji="0" lang="en-US" sz="2000" b="1" i="0" u="sng" strike="noStrike" kern="1200" cap="none" spc="0" normalizeH="0" baseline="0" noProof="0" dirty="0" smtClean="0">
              <a:ln>
                <a:noFill/>
              </a:ln>
              <a:solidFill>
                <a:schemeClr val="bg1"/>
              </a:solidFill>
              <a:effectLst/>
              <a:uLnTx/>
              <a:uFillTx/>
              <a:latin typeface="Arial Black" pitchFamily="34" charset="0"/>
              <a:ea typeface="+mj-ea"/>
              <a:cs typeface="+mj-cs"/>
            </a:endParaRPr>
          </a:p>
        </p:txBody>
      </p:sp>
    </p:spTree>
  </p:cSld>
  <p:clrMapOvr>
    <a:masterClrMapping/>
  </p:clrMapOvr>
  <p:transition>
    <p:push/>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fontScale="90000"/>
          </a:bodyPr>
          <a:lstStyle/>
          <a:p>
            <a:r>
              <a:rPr lang="el-GR" dirty="0" smtClean="0"/>
              <a:t>ΑΕΡΙΟΣΤΡΟΒΙΛΟΙ</a:t>
            </a:r>
            <a:endParaRPr lang="en-US" dirty="0"/>
          </a:p>
        </p:txBody>
      </p:sp>
      <p:pic>
        <p:nvPicPr>
          <p:cNvPr id="5" name="Content Placeholder 4" descr="800px-Jet_engine_numbered_svg.png"/>
          <p:cNvPicPr>
            <a:picLocks noGrp="1" noChangeAspect="1"/>
          </p:cNvPicPr>
          <p:nvPr>
            <p:ph sz="half" idx="1"/>
          </p:nvPr>
        </p:nvPicPr>
        <p:blipFill>
          <a:blip r:embed="rId3" cstate="print"/>
          <a:stretch>
            <a:fillRect/>
          </a:stretch>
        </p:blipFill>
        <p:spPr>
          <a:xfrm>
            <a:off x="2071670" y="1071546"/>
            <a:ext cx="5214974" cy="2357454"/>
          </a:xfrm>
        </p:spPr>
      </p:pic>
      <p:sp>
        <p:nvSpPr>
          <p:cNvPr id="4" name="Content Placeholder 3"/>
          <p:cNvSpPr>
            <a:spLocks noGrp="1"/>
          </p:cNvSpPr>
          <p:nvPr>
            <p:ph sz="half" idx="2"/>
          </p:nvPr>
        </p:nvSpPr>
        <p:spPr>
          <a:xfrm>
            <a:off x="357158" y="3500438"/>
            <a:ext cx="8572560" cy="3143272"/>
          </a:xfrm>
        </p:spPr>
        <p:txBody>
          <a:bodyPr>
            <a:normAutofit fontScale="25000" lnSpcReduction="20000"/>
          </a:bodyPr>
          <a:lstStyle/>
          <a:p>
            <a:pPr marL="0" indent="0">
              <a:buNone/>
            </a:pPr>
            <a:r>
              <a:rPr lang="en-US" sz="6000" b="1" dirty="0" smtClean="0"/>
              <a:t>Diagram of a typical gas turbine jet engine. Air is compressed by the fan blades as it enters the engine, and it is mixed and burned with fuel in the combustion section. The hot exhaust gases provide forward thrust and turn the turbines which drive the compressor fan blades.</a:t>
            </a:r>
            <a:endParaRPr lang="el-GR" sz="6000" b="1" dirty="0" smtClean="0"/>
          </a:p>
          <a:p>
            <a:pPr marL="0" indent="0">
              <a:buNone/>
            </a:pPr>
            <a:endParaRPr lang="en-US" sz="6000" b="1" dirty="0" smtClean="0"/>
          </a:p>
          <a:p>
            <a:pPr>
              <a:buNone/>
            </a:pPr>
            <a:r>
              <a:rPr lang="en-US" sz="6000" b="1" dirty="0" smtClean="0"/>
              <a:t>1. Intake</a:t>
            </a:r>
          </a:p>
          <a:p>
            <a:pPr>
              <a:buNone/>
            </a:pPr>
            <a:r>
              <a:rPr lang="en-US" sz="6000" b="1" dirty="0" smtClean="0"/>
              <a:t>2. Low pressure compression</a:t>
            </a:r>
          </a:p>
          <a:p>
            <a:pPr>
              <a:buNone/>
            </a:pPr>
            <a:r>
              <a:rPr lang="en-US" sz="6000" b="1" dirty="0" smtClean="0"/>
              <a:t>3. High pressure compression</a:t>
            </a:r>
          </a:p>
          <a:p>
            <a:pPr>
              <a:buNone/>
            </a:pPr>
            <a:r>
              <a:rPr lang="en-US" sz="6000" b="1" dirty="0" smtClean="0"/>
              <a:t>4. Combustion</a:t>
            </a:r>
          </a:p>
          <a:p>
            <a:pPr>
              <a:buNone/>
            </a:pPr>
            <a:r>
              <a:rPr lang="en-US" sz="6000" b="1" dirty="0" smtClean="0"/>
              <a:t>5. Exhaust</a:t>
            </a:r>
          </a:p>
          <a:p>
            <a:pPr>
              <a:buNone/>
            </a:pPr>
            <a:r>
              <a:rPr lang="en-US" sz="6000" b="1" dirty="0" smtClean="0"/>
              <a:t>6. Hot section</a:t>
            </a:r>
          </a:p>
          <a:p>
            <a:pPr>
              <a:buNone/>
            </a:pPr>
            <a:r>
              <a:rPr lang="en-US" sz="6000" b="1" dirty="0" smtClean="0"/>
              <a:t>7. Turbines Low and High pressure</a:t>
            </a:r>
          </a:p>
          <a:p>
            <a:pPr>
              <a:buNone/>
            </a:pPr>
            <a:r>
              <a:rPr lang="en-US" sz="6000" b="1" dirty="0" smtClean="0"/>
              <a:t>8. Combustion chambers</a:t>
            </a:r>
          </a:p>
          <a:p>
            <a:pPr>
              <a:buNone/>
            </a:pPr>
            <a:r>
              <a:rPr lang="en-US" sz="6000" b="1" dirty="0" smtClean="0"/>
              <a:t>9. Cold section</a:t>
            </a:r>
          </a:p>
          <a:p>
            <a:pPr>
              <a:buNone/>
            </a:pPr>
            <a:r>
              <a:rPr lang="en-US" sz="6000" b="1" dirty="0" smtClean="0"/>
              <a:t>10. Air inlet</a:t>
            </a:r>
          </a:p>
          <a:p>
            <a:endParaRPr lang="en-US" dirty="0"/>
          </a:p>
        </p:txBody>
      </p:sp>
      <p:sp>
        <p:nvSpPr>
          <p:cNvPr id="6" name="Title 1"/>
          <p:cNvSpPr txBox="1">
            <a:spLocks/>
          </p:cNvSpPr>
          <p:nvPr/>
        </p:nvSpPr>
        <p:spPr>
          <a:xfrm>
            <a:off x="285720" y="214290"/>
            <a:ext cx="8572560" cy="714380"/>
          </a:xfrm>
          <a:prstGeom prst="rect">
            <a:avLst/>
          </a:prstGeom>
          <a:solidFill>
            <a:schemeClr val="tx2">
              <a:lumMod val="75000"/>
            </a:schemeClr>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sng" strike="noStrike" kern="1200" cap="none" spc="0" normalizeH="0" baseline="0" noProof="0" dirty="0" smtClean="0">
                <a:ln>
                  <a:noFill/>
                </a:ln>
                <a:solidFill>
                  <a:schemeClr val="bg1"/>
                </a:solidFill>
                <a:effectLst/>
                <a:uLnTx/>
                <a:uFillTx/>
                <a:latin typeface="Arial Black" pitchFamily="34" charset="0"/>
                <a:ea typeface="+mj-ea"/>
                <a:cs typeface="+mj-cs"/>
              </a:rPr>
              <a:t>ΑΕΡΙΟΣΤΡΟΒΙΛΟ</a:t>
            </a:r>
            <a:endParaRPr kumimoji="0" lang="en-US" sz="2000" b="1" i="0" u="sng" strike="noStrike" kern="1200" cap="none" spc="0" normalizeH="0" baseline="0" noProof="0" dirty="0" smtClean="0">
              <a:ln>
                <a:noFill/>
              </a:ln>
              <a:solidFill>
                <a:schemeClr val="bg1"/>
              </a:solidFill>
              <a:effectLst/>
              <a:uLnTx/>
              <a:uFillTx/>
              <a:latin typeface="Arial Black" pitchFamily="34" charset="0"/>
              <a:ea typeface="+mj-ea"/>
              <a:cs typeface="+mj-cs"/>
            </a:endParaRPr>
          </a:p>
        </p:txBody>
      </p:sp>
    </p:spTree>
  </p:cSld>
  <p:clrMapOvr>
    <a:masterClrMapping/>
  </p:clrMapOvr>
  <p:transition>
    <p:push/>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a:bodyPr>
          <a:lstStyle/>
          <a:p>
            <a:pPr algn="l"/>
            <a:endParaRPr lang="en-US"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000" b="1" dirty="0" smtClean="0">
                <a:solidFill>
                  <a:schemeClr val="tx1"/>
                </a:solidFill>
                <a:latin typeface="Arial Black" pitchFamily="34" charset="0"/>
              </a:rPr>
              <a:t>ΑΝ ΚΑΙ ΟΙ ΒΑΣΙΚΕΣ ΑΡΧΕΣ ΛΕΙΤΟΥΡΓΙΑΣ ΤΩΝ ΑΕΡΙΟΣΤΡΟΒΙΛΩΝ ΗΤΑΝ ΓΝΩΣΤΕΣ ΑΠΟ ΤΑ ΤΕΛΗ ΤΟΥ 18</a:t>
            </a:r>
            <a:r>
              <a:rPr lang="el-GR" sz="1100" b="1" dirty="0" smtClean="0">
                <a:solidFill>
                  <a:schemeClr val="tx1"/>
                </a:solidFill>
                <a:latin typeface="Arial Black" pitchFamily="34" charset="0"/>
              </a:rPr>
              <a:t>ου</a:t>
            </a:r>
            <a:r>
              <a:rPr lang="el-GR" sz="2000" b="1" dirty="0" smtClean="0">
                <a:solidFill>
                  <a:schemeClr val="tx1"/>
                </a:solidFill>
                <a:latin typeface="Arial Black" pitchFamily="34" charset="0"/>
              </a:rPr>
              <a:t> ΑΙΩΝΑ, ΔΕΝ ΚΑΤΕΣΤΗ ΔΥΝΑΤΗ Η ΚΑΤΑΣΚΕΥΗ ΤΟΥΣ ΠΑΡΑ ΜΟΝΟ ΣΤΟΝ 2</a:t>
            </a:r>
            <a:r>
              <a:rPr lang="en-US" sz="2000" b="1" dirty="0" smtClean="0">
                <a:solidFill>
                  <a:schemeClr val="tx1"/>
                </a:solidFill>
                <a:latin typeface="Arial Black" pitchFamily="34" charset="0"/>
              </a:rPr>
              <a:t>O</a:t>
            </a:r>
            <a:r>
              <a:rPr lang="el-GR" sz="2000" b="1" dirty="0" smtClean="0">
                <a:solidFill>
                  <a:schemeClr val="tx1"/>
                </a:solidFill>
                <a:latin typeface="Arial Black" pitchFamily="34" charset="0"/>
              </a:rPr>
              <a:t>Ο ΑΙΩΝΑ, ΛΟΓΩ ΤΗΣ ΑΠΟΥΣΙΑΣ ΚΑΤΑΛΛΗΛΩΝ ΥΛΙΚΩΝ ΚΑΙ ΤΗΣ ΑΓΝΟΙΑΣ ΤΩΝ ΑΡΧΩΝ ΤΗΣ ΜΗΧΑΝΙΚΗΣ ΤΩΝ ΡΕΥΣΤΩΝ.</a:t>
            </a:r>
            <a:endParaRPr lang="en-US" sz="20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l-GR" sz="20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000" b="1" dirty="0" smtClean="0">
                <a:solidFill>
                  <a:schemeClr val="tx1"/>
                </a:solidFill>
                <a:latin typeface="Arial Black" pitchFamily="34" charset="0"/>
              </a:rPr>
              <a:t>Η ΕΤΑΙΡΕΙΑ </a:t>
            </a:r>
            <a:r>
              <a:rPr lang="en-US" sz="2000" b="1" dirty="0" smtClean="0">
                <a:solidFill>
                  <a:srgbClr val="FF0000"/>
                </a:solidFill>
                <a:latin typeface="Arial Black" pitchFamily="34" charset="0"/>
              </a:rPr>
              <a:t>BROWN-BOVERI</a:t>
            </a:r>
            <a:r>
              <a:rPr lang="el-GR" sz="2000" b="1" dirty="0" smtClean="0">
                <a:solidFill>
                  <a:srgbClr val="FF0000"/>
                </a:solidFill>
                <a:latin typeface="Arial Black" pitchFamily="34" charset="0"/>
              </a:rPr>
              <a:t> </a:t>
            </a:r>
            <a:r>
              <a:rPr lang="el-GR" sz="2000" b="1" dirty="0" smtClean="0">
                <a:solidFill>
                  <a:schemeClr val="tx1"/>
                </a:solidFill>
                <a:latin typeface="Arial Black" pitchFamily="34" charset="0"/>
              </a:rPr>
              <a:t>ΣΤΗΝ ΕΛΒΕΤΙΑ ΠΡΩΤΟΠΟΡΗΣΕ ΣΤΗ ΒΙΟΜΗΧΑΝΙΚΗ ΣΧΕΔΙΑΣΗ ΚΑΙ ΚΑΤΑΣΚΕΥΗ ΑΕΡΙΟΣΤΡΟΒΙΛΩΝ.</a:t>
            </a:r>
            <a:endParaRPr lang="en-US" sz="20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n-US" sz="20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000" b="1" dirty="0" smtClean="0">
                <a:solidFill>
                  <a:schemeClr val="tx1"/>
                </a:solidFill>
                <a:latin typeface="Arial Black" pitchFamily="34" charset="0"/>
              </a:rPr>
              <a:t>ΟΙ ΠΡΩΤΟΙ ΑΕΡΙΟΣΤΡΟΒΙΛΟΙ</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ΤΗΣ ΕΤΑΙΡΕΙΑΣ ΧΡΗΣΙΜΟΠΟΙΗΘΗΚΑΝ ΓΙΑ ΤΗΝ ΠΑΡΟΧΗ ΣΥΜΠΙΕΣΜΕΝΟΥ ΑΕΡΑ ΣΕ ΛΕΒΗΤΕΣ. </a:t>
            </a:r>
            <a:endParaRPr lang="en-US" sz="2000" b="1" dirty="0" smtClean="0">
              <a:solidFill>
                <a:schemeClr val="tx1"/>
              </a:solidFill>
              <a:latin typeface="Arial Black" pitchFamily="34" charset="0"/>
            </a:endParaRPr>
          </a:p>
          <a:p>
            <a:endParaRPr lang="en-US" sz="2000" b="1" dirty="0" smtClean="0">
              <a:solidFill>
                <a:schemeClr val="tx1"/>
              </a:solidFill>
            </a:endParaRPr>
          </a:p>
          <a:p>
            <a:pPr marL="457200" indent="-457200" algn="l"/>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a:bodyPr>
          <a:lstStyle/>
          <a:p>
            <a:r>
              <a:rPr lang="el-GR" sz="2400" b="1" u="sng" dirty="0" smtClean="0">
                <a:solidFill>
                  <a:schemeClr val="bg1"/>
                </a:solidFill>
                <a:latin typeface="Arial Black" pitchFamily="34" charset="0"/>
              </a:rPr>
              <a:t>ΙΣΤΟΡΙΚΗ ΕΞΕΛΙΞΗ </a:t>
            </a:r>
            <a:r>
              <a:rPr lang="el-GR" sz="2400" b="1" u="sng" dirty="0" smtClean="0">
                <a:solidFill>
                  <a:srgbClr val="FFFF00"/>
                </a:solidFill>
                <a:latin typeface="Times New Roman" pitchFamily="18" charset="0"/>
                <a:cs typeface="Times New Roman" pitchFamily="18" charset="0"/>
              </a:rPr>
              <a:t>ΑΕΡΙΟΣΤΡΟΒΙΛΩΝ</a:t>
            </a:r>
            <a:r>
              <a:rPr lang="en-US" sz="2400" b="1" u="sng" dirty="0" smtClean="0">
                <a:solidFill>
                  <a:srgbClr val="FF0000"/>
                </a:solidFill>
                <a:latin typeface="Arial Black" pitchFamily="34" charset="0"/>
              </a:rPr>
              <a:t> </a:t>
            </a:r>
            <a:endParaRPr lang="en-US" sz="2400" b="1" u="sng" dirty="0" smtClean="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fontScale="85000" lnSpcReduction="20000"/>
          </a:bodyPr>
          <a:lstStyle/>
          <a:p>
            <a:pPr algn="l"/>
            <a:endParaRPr lang="en-US"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900" b="1" dirty="0" smtClean="0">
                <a:solidFill>
                  <a:schemeClr val="tx1"/>
                </a:solidFill>
                <a:latin typeface="Arial Black" pitchFamily="34" charset="0"/>
              </a:rPr>
              <a:t>ΤΟ 1939 Η </a:t>
            </a:r>
            <a:r>
              <a:rPr lang="en-US" sz="1900" b="1" dirty="0" smtClean="0">
                <a:solidFill>
                  <a:srgbClr val="FF0000"/>
                </a:solidFill>
                <a:latin typeface="Arial Black" pitchFamily="34" charset="0"/>
              </a:rPr>
              <a:t>BROWN-BOVERI</a:t>
            </a:r>
            <a:r>
              <a:rPr lang="el-GR" sz="1900" b="1" dirty="0" smtClean="0">
                <a:solidFill>
                  <a:schemeClr val="tx1"/>
                </a:solidFill>
                <a:latin typeface="Arial Black" pitchFamily="34" charset="0"/>
              </a:rPr>
              <a:t> ΚΑΤΑΣΚΕΥΑΣΕ ΤΟΝ ΠΡΩΤΟ ΣΤΑΘΜΟ ΠΑΡΑΓΩΓΗΣ ΙΣΧΥΟΣ ΚΙΝΟΥΜΕΝΟ ΜΕ ΑΕΡΙΟΣΤΡΟΒΙΛΟ, ΜΕ ΠΑΡΑΓΟΜΕΝΗ ΙΣΧΥ 4000</a:t>
            </a:r>
            <a:r>
              <a:rPr lang="en-US" sz="1900" b="1" dirty="0" smtClean="0">
                <a:solidFill>
                  <a:schemeClr val="tx1"/>
                </a:solidFill>
                <a:latin typeface="Arial Black" pitchFamily="34" charset="0"/>
              </a:rPr>
              <a:t> KW</a:t>
            </a:r>
            <a:r>
              <a:rPr lang="el-GR" sz="1900" b="1" dirty="0" smtClean="0">
                <a:solidFill>
                  <a:schemeClr val="tx1"/>
                </a:solidFill>
                <a:latin typeface="Arial Black" pitchFamily="34" charset="0"/>
              </a:rPr>
              <a:t>. </a:t>
            </a:r>
            <a:endParaRPr lang="en-US" sz="19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n-US" sz="19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900" b="1" dirty="0" smtClean="0">
                <a:solidFill>
                  <a:schemeClr val="tx1"/>
                </a:solidFill>
                <a:latin typeface="Arial Black" pitchFamily="34" charset="0"/>
              </a:rPr>
              <a:t>ΤΗΝ ΙΔΙΑ ΕΠΟΧΗ ΣΤΗΝ ΑΓΓΛΙΑ ΔΥΟ ΔΙΑΦΟΡΕΤΙΚΕΣ ΟΜΑΔΕΣ ΠΕΙΡΑΜΑΤΙΖΟΤΑΝ ΣΤΗΝ ΚΑΤΑΣΚΕΥΗ ΑΕΡΙΟΣΤΡΟΒΙΛΩΝ ΓΙΑ ΠΡΟΩΣΗ ΑΕΡΟΣΚΑΦΩΝ.</a:t>
            </a:r>
            <a:endParaRPr lang="en-US" sz="1900" b="1" dirty="0" smtClean="0">
              <a:solidFill>
                <a:schemeClr val="tx1"/>
              </a:solidFill>
              <a:latin typeface="Arial Black" pitchFamily="34" charset="0"/>
            </a:endParaRPr>
          </a:p>
          <a:p>
            <a:pPr marL="180000" indent="-180000" algn="l">
              <a:buClr>
                <a:srgbClr val="FF0000"/>
              </a:buClr>
            </a:pPr>
            <a:endParaRPr lang="en-US" sz="1900" b="1" dirty="0" smtClean="0">
              <a:solidFill>
                <a:schemeClr val="tx1"/>
              </a:solidFill>
            </a:endParaRPr>
          </a:p>
          <a:p>
            <a:pPr marL="180000" indent="-180000" algn="l">
              <a:buClr>
                <a:srgbClr val="FF0000"/>
              </a:buClr>
              <a:buFont typeface="Wingdings" pitchFamily="2" charset="2"/>
              <a:buChar char="q"/>
            </a:pPr>
            <a:r>
              <a:rPr lang="el-GR" sz="1900" b="1" dirty="0" smtClean="0">
                <a:solidFill>
                  <a:schemeClr val="tx1"/>
                </a:solidFill>
                <a:latin typeface="Arial Black" pitchFamily="34" charset="0"/>
              </a:rPr>
              <a:t>Ο ΠΡΩΤΟΣ ΑΕΡΙΟΣΤΡΟΒΙΛΟΣ (ΚΑΤΑΣΚΕΥΑΣΜΕΝΟΣ ΑΠΟ ΤΗΝ </a:t>
            </a:r>
            <a:r>
              <a:rPr lang="en-US" sz="1900" b="1" dirty="0" smtClean="0">
                <a:solidFill>
                  <a:srgbClr val="FF0000"/>
                </a:solidFill>
                <a:latin typeface="Arial Black" pitchFamily="34" charset="0"/>
              </a:rPr>
              <a:t>BROWN-BOVERI</a:t>
            </a:r>
            <a:r>
              <a:rPr lang="el-GR" sz="1900" b="1" dirty="0" smtClean="0">
                <a:solidFill>
                  <a:schemeClr val="tx1"/>
                </a:solidFill>
                <a:latin typeface="Arial Black" pitchFamily="34" charset="0"/>
              </a:rPr>
              <a:t>), ΤΟΠΟΘΕΤΕΙΤΑΙ ΣΕ ΤΡΕΝΟ ΣΤΗΝ ΕΛΒΕΤΙΑ ΚΑΙ ΛΕΙΤΟΥΡΓΕΙ ΓΙΑ ΠΡΩΤΗ ΦΟΡΑ ΤΟΝ ΙΑΝΟΥΑΡΙΟ ΤΟΥ 1941.</a:t>
            </a:r>
            <a:endParaRPr lang="en-US" sz="1900" b="1" dirty="0" smtClean="0">
              <a:solidFill>
                <a:schemeClr val="tx1"/>
              </a:solidFill>
              <a:latin typeface="Arial Black" pitchFamily="34" charset="0"/>
            </a:endParaRPr>
          </a:p>
          <a:p>
            <a:pPr marL="180000" indent="-180000" algn="l">
              <a:buClr>
                <a:srgbClr val="FF0000"/>
              </a:buClr>
            </a:pPr>
            <a:r>
              <a:rPr lang="el-GR" sz="1900" b="1" dirty="0" smtClean="0">
                <a:solidFill>
                  <a:schemeClr val="tx1"/>
                </a:solidFill>
                <a:latin typeface="Arial Black" pitchFamily="34" charset="0"/>
              </a:rPr>
              <a:t> </a:t>
            </a:r>
            <a:endParaRPr lang="en-US" sz="19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900" b="1" dirty="0" smtClean="0">
                <a:solidFill>
                  <a:schemeClr val="tx1"/>
                </a:solidFill>
                <a:latin typeface="Arial Black" pitchFamily="34" charset="0"/>
              </a:rPr>
              <a:t>ΣΤΙΣ 14 ΙΟΥΛΙΟΥ 1947 ΚΑΘΕΛΚΥΕΤΑΙ ΤΟ ΣΚΑΦΟΣ ΤΟΥ ΒΡΕΤΑΝΙΚΟΥ ΝΑΥΤΙΚΟΥ Μ</a:t>
            </a:r>
            <a:r>
              <a:rPr lang="en-US" sz="1900" b="1" dirty="0" smtClean="0">
                <a:solidFill>
                  <a:schemeClr val="tx1"/>
                </a:solidFill>
                <a:latin typeface="Arial Black" pitchFamily="34" charset="0"/>
              </a:rPr>
              <a:t>GB 2009</a:t>
            </a:r>
            <a:r>
              <a:rPr lang="el-GR" sz="1900" b="1" dirty="0" smtClean="0">
                <a:solidFill>
                  <a:schemeClr val="tx1"/>
                </a:solidFill>
                <a:latin typeface="Arial Black" pitchFamily="34" charset="0"/>
              </a:rPr>
              <a:t>, ΤΟ ΟΠΟΙΟ ΦΕΡΕΙ ΑΕΡΙΟΣΤΡΟΒΙΛΟ ΠΟΥ ΠΑΡΕΧΕΙ ΜΕΡΟΣ ΤΗΣ ΙΣΧΥΟΣ ΠΡΟΩΣΕΩΣ. </a:t>
            </a:r>
            <a:endParaRPr lang="en-US" sz="19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n-US" sz="19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900" b="1" dirty="0" smtClean="0">
                <a:solidFill>
                  <a:schemeClr val="tx1"/>
                </a:solidFill>
                <a:latin typeface="Arial Black" pitchFamily="34" charset="0"/>
              </a:rPr>
              <a:t>ΤΟ ΠΡΩΤΟ ΣΚΑΦΟΣ ΚΙΝΟΥΜΕΝΟ ΑΠΟΚΛΕΙΣΤΙΚΑ ΜΕ ΑΕΡΙΟΣΤΡΟΒΙΛΟ, ΕΙΧΕ ΜΗΚΟΣ 24 ΠΟΔΙΑ, ΕΦΕΡΕ ΚΙΝΗΤΗΡΑ ΤΗΣ </a:t>
            </a:r>
            <a:r>
              <a:rPr lang="el-GR" sz="1900" b="1" dirty="0" smtClean="0">
                <a:solidFill>
                  <a:srgbClr val="FF0000"/>
                </a:solidFill>
                <a:latin typeface="Arial Black" pitchFamily="34" charset="0"/>
              </a:rPr>
              <a:t>ΒΟΕΙ</a:t>
            </a:r>
            <a:r>
              <a:rPr lang="en-US" sz="1900" b="1" dirty="0" smtClean="0">
                <a:solidFill>
                  <a:srgbClr val="FF0000"/>
                </a:solidFill>
                <a:latin typeface="Arial Black" pitchFamily="34" charset="0"/>
              </a:rPr>
              <a:t>NG </a:t>
            </a:r>
            <a:r>
              <a:rPr lang="el-GR" sz="1900" b="1" dirty="0" smtClean="0">
                <a:solidFill>
                  <a:schemeClr val="tx1"/>
                </a:solidFill>
                <a:latin typeface="Arial Black" pitchFamily="34" charset="0"/>
              </a:rPr>
              <a:t>ΚΑΙ ΞΕΚΙΝΗΣΕ ΔΟΚΙΜΕΣ ΤΟ ΜΑΙΟ ΤΟΥ 1950. </a:t>
            </a:r>
            <a:endParaRPr lang="en-US" sz="19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n-US" sz="19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900" b="1" dirty="0" smtClean="0">
                <a:solidFill>
                  <a:schemeClr val="tx1"/>
                </a:solidFill>
                <a:latin typeface="Arial Black" pitchFamily="34" charset="0"/>
              </a:rPr>
              <a:t>ΑΕΡΟΠΟΡΙΚΟΥ ΤΥΠΟΥ ΑΕΡΙΟΣΤΡΟΒΙΛΟΙ (</a:t>
            </a:r>
            <a:r>
              <a:rPr lang="en-US" sz="1900" b="1" dirty="0" smtClean="0">
                <a:solidFill>
                  <a:srgbClr val="FF0000"/>
                </a:solidFill>
                <a:latin typeface="Arial Black" pitchFamily="34" charset="0"/>
              </a:rPr>
              <a:t>Rolls-Royce Proteus</a:t>
            </a:r>
            <a:r>
              <a:rPr lang="el-GR" sz="1900" b="1" dirty="0" smtClean="0">
                <a:solidFill>
                  <a:schemeClr val="tx1"/>
                </a:solidFill>
                <a:latin typeface="Arial Black" pitchFamily="34" charset="0"/>
              </a:rPr>
              <a:t>) ΤΟΠΟΘΕΤΗΘΗΚΑΝ ΑΡΓΟΤΕΡΑ ΣΕ ΤΑΧΥΠΛΟΑ ΠΕΡΙΠΟΛΙΚΑ ΣΚΑΦΗ ΤΟ 1958.</a:t>
            </a:r>
          </a:p>
          <a:p>
            <a:pPr marL="457200" indent="-457200" algn="l"/>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a:bodyPr>
          <a:lstStyle/>
          <a:p>
            <a:r>
              <a:rPr lang="el-GR" sz="2400" b="1" u="sng" dirty="0" smtClean="0">
                <a:solidFill>
                  <a:schemeClr val="bg1"/>
                </a:solidFill>
                <a:latin typeface="Arial Black" pitchFamily="34" charset="0"/>
              </a:rPr>
              <a:t>ΙΣΤΟΡΙΚΗ ΕΞΕΛΙΞΗ </a:t>
            </a:r>
            <a:r>
              <a:rPr lang="el-GR" sz="2400" b="1" u="sng" dirty="0" smtClean="0">
                <a:solidFill>
                  <a:srgbClr val="FFFF00"/>
                </a:solidFill>
                <a:latin typeface="Times New Roman" pitchFamily="18" charset="0"/>
                <a:cs typeface="Times New Roman" pitchFamily="18" charset="0"/>
              </a:rPr>
              <a:t>ΑΕΡΙΟΣΤΡΟΒΙΛΩΝ</a:t>
            </a:r>
            <a:r>
              <a:rPr lang="en-US" sz="2400" b="1" u="sng" dirty="0" smtClean="0">
                <a:solidFill>
                  <a:srgbClr val="FF0000"/>
                </a:solidFill>
                <a:latin typeface="Arial Black" pitchFamily="34" charset="0"/>
              </a:rPr>
              <a:t> </a:t>
            </a:r>
            <a:endParaRPr lang="en-US" sz="2400" b="1" u="sng" dirty="0" smtClean="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fontScale="92500" lnSpcReduction="20000"/>
          </a:bodyPr>
          <a:lstStyle/>
          <a:p>
            <a:pPr marL="180000" indent="-180000" algn="l">
              <a:buClr>
                <a:srgbClr val="FF0000"/>
              </a:buClr>
              <a:buFont typeface="Wingdings" pitchFamily="2" charset="2"/>
              <a:buChar char="q"/>
            </a:pPr>
            <a:r>
              <a:rPr lang="el-GR" sz="1600" b="1" dirty="0" smtClean="0">
                <a:solidFill>
                  <a:schemeClr val="tx1"/>
                </a:solidFill>
                <a:latin typeface="Arial Black" pitchFamily="34" charset="0"/>
              </a:rPr>
              <a:t>ΑΠΟ ΤΟ 1950 ΚΑΙ ΜΕΤΑ Η ΑΝΑΠΤΥΞΗ ΤΩΝ ΑΕΡΙΟΣΤΡΟΒΙΛΩΝ ΗΤΑΝ ΡΑΓΔΑΙΑ. </a:t>
            </a:r>
          </a:p>
          <a:p>
            <a:pPr marL="180000" indent="-180000" algn="l">
              <a:buClr>
                <a:srgbClr val="FF0000"/>
              </a:buClr>
              <a:buFont typeface="Wingdings" pitchFamily="2" charset="2"/>
              <a:buChar char="q"/>
            </a:pPr>
            <a:endParaRPr lang="el-GR" sz="16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600" b="1" dirty="0" smtClean="0">
                <a:solidFill>
                  <a:schemeClr val="tx1"/>
                </a:solidFill>
                <a:latin typeface="Arial Black" pitchFamily="34" charset="0"/>
              </a:rPr>
              <a:t>Η ΣΗΜΑΝΤΙΚΟΤΕΡΗ ΕΦΑΡΜΟΓΗ ΤΟΥΣ ΗΤΑΝ ΑΡΧΙΚΑ Η ΚΙΝΗΣΗ ΤΩΝ ΑΕΡΟΣΚΑΦΩΝ, ΕΚΤΟΠΙΖΟΝΤΑΣ ΣΧΕΔΟΝ ΟΛΟΚΛΗΡΩΤΙΚΑ ΤΟΥΣ ΕΜΒΟΛΟΦΟΡΟΥΣ ΚΙΝΗΤΗΡΕΣ, ΟΙ ΟΠΟΙΟΙ ΒΡΙΣΚΟΥΝ ΕΦΑΡΜΟΓΗ ΠΛΕΟΝ ΜΟΝΟ ΣΕ ΜΙΚΡΑ ΕΛΙΚΟΦΟΡΑ ΑΕΡΟΣΚΑΦΗ. </a:t>
            </a:r>
          </a:p>
          <a:p>
            <a:pPr marL="180000" indent="-180000" algn="l">
              <a:buClr>
                <a:srgbClr val="FF0000"/>
              </a:buClr>
              <a:buFont typeface="Wingdings" pitchFamily="2" charset="2"/>
              <a:buChar char="q"/>
            </a:pPr>
            <a:endParaRPr lang="el-GR" sz="16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600" b="1" dirty="0" smtClean="0">
                <a:solidFill>
                  <a:schemeClr val="tx1"/>
                </a:solidFill>
                <a:latin typeface="Arial Black" pitchFamily="34" charset="0"/>
              </a:rPr>
              <a:t>ΣΗΜΑΝΤΙΚΗ ΕΦΑΡΜΟΓΗ ΒΡΙΣΚΟΥΝ ΟΙ ΕΠΙΓΕΙΟΙ ΑΕΡΙΟΣΤΡΟΒΙΛΟΙ ΓΙΑ ΤΗΝ ΠΑΡΑΓΩΓΗ ΗΛΕΚΤΡΙΚΗΣ ΙΣΧΥΟΣ, ΓΙΑ ΤΗΝ ΚΙΝΗΣΗ ΣΥΜΠΙΕΣΤΩΝ ΦΥΣΙΚΟΥ ΑΕΡΙΟΥ, ΚΑΘΩΣ ΚΑΙ ΑΝΤΛΙΩΝ. ΤΗ ΔΕΚΑΕΤΙΑ ΤΟΥ 1990, ΟΙ ΕΓΚΑΤΑΣΤΑΣΕΙΣ ΑΕΡΙΟΣΤΡΟΒΙΛΩΝ ΠΟΥ ΠΩΛΗΘΗΚΑΝ ΞΕΠΕΡΝΟΥΣΑΝ ΣΕ ΙΣΧΥ ΤΙΣ ΑΝΤΙΣΤΟΙΧΕΣ ΜΕ ΑΤΜΟΣΤΡΟΒΙΛΟΥΣ.</a:t>
            </a:r>
          </a:p>
          <a:p>
            <a:pPr marL="180000" indent="-180000" algn="l">
              <a:buClr>
                <a:srgbClr val="FF0000"/>
              </a:buClr>
              <a:buFont typeface="Wingdings" pitchFamily="2" charset="2"/>
              <a:buChar char="q"/>
            </a:pPr>
            <a:endParaRPr lang="el-GR" sz="16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600" b="1" dirty="0" smtClean="0">
                <a:solidFill>
                  <a:srgbClr val="FF0000"/>
                </a:solidFill>
                <a:latin typeface="Arial Black" pitchFamily="34" charset="0"/>
              </a:rPr>
              <a:t>Η ΠΡΟΩΣΗ ΤΩΝ ΠΛΟΙΩΝ ΜΕ ΧΡΗΣΗ ΑΕΡΙΟΣΤΡΟΒΙΛΩΝ, ΞΕΚΙΝΗΣΕ ΑΠΟ ΤΙΣ ΣΤΡΑΤΙΩΤΙΚΕΣ ΕΦΑΡΜΟΓΕΣ ΣΕ ΠΛΟΙΑ ΜΙΚΡΟΥ ΕΚΤΟΠΙΣΜΑΤΟΣ ΚΑΙ ΜΕΓΑΛΗΣ ΤΑΧΥΤΗΤΑΣ.</a:t>
            </a:r>
          </a:p>
          <a:p>
            <a:pPr marL="180000" indent="-180000" algn="l">
              <a:buClr>
                <a:srgbClr val="FF0000"/>
              </a:buClr>
              <a:buFont typeface="Wingdings" pitchFamily="2" charset="2"/>
              <a:buChar char="q"/>
            </a:pPr>
            <a:endParaRPr lang="el-GR" sz="1600" b="1" dirty="0" smtClean="0">
              <a:solidFill>
                <a:srgbClr val="FF0000"/>
              </a:solidFill>
              <a:latin typeface="Arial Black" pitchFamily="34" charset="0"/>
            </a:endParaRPr>
          </a:p>
          <a:p>
            <a:pPr marL="180000" indent="-180000" algn="l">
              <a:buClr>
                <a:srgbClr val="FF0000"/>
              </a:buClr>
              <a:buFont typeface="Wingdings" pitchFamily="2" charset="2"/>
              <a:buChar char="q"/>
            </a:pPr>
            <a:r>
              <a:rPr lang="el-GR" sz="1600" b="1" dirty="0" smtClean="0">
                <a:solidFill>
                  <a:srgbClr val="FF0000"/>
                </a:solidFill>
                <a:latin typeface="Arial Black" pitchFamily="34" charset="0"/>
              </a:rPr>
              <a:t>ΤΑ ΠΛΕΟΝΕΚΤΗΜΑΤΑ ΟΜΩΣ ΤΟΥ ΑΕΡΙΟΣΤΡΟΒΙΛΟΥ ΓΙΑ ΣΤΡΑΤΙΩΤΙΚΕΣ ΕΦΑΡΜΟΓΕΣ ΕΓΙΝΑΝ ΓΡΗΓΟΡΑ ΦΑΝΕΡΑ ΚΑΙ ΑΡΧΙΣΑΝ ΝΑ ΤΟΠΟΘΕΤΟΥΝΤΑΙ ΑΕΡΙΟΣΤΡΟΒΙΛΟΙ ΠΡΟΩΣΕΩΣ ΚΑΙ ΣΕ ΠΛΟΙΑ ΜΕΓΑΛΥΤΕΡΟΥ ΕΚΤΟΠΙΣΜΑΤΟΣ.</a:t>
            </a:r>
          </a:p>
          <a:p>
            <a:pPr marL="180000" indent="-180000" algn="l">
              <a:buClr>
                <a:srgbClr val="FF0000"/>
              </a:buClr>
            </a:pPr>
            <a:r>
              <a:rPr lang="el-GR" sz="1600" b="1" dirty="0" smtClean="0">
                <a:solidFill>
                  <a:srgbClr val="FF0000"/>
                </a:solidFill>
                <a:latin typeface="Arial Black" pitchFamily="34" charset="0"/>
              </a:rPr>
              <a:t> </a:t>
            </a:r>
          </a:p>
          <a:p>
            <a:pPr marL="180000" indent="-180000" algn="l">
              <a:buClr>
                <a:srgbClr val="FF0000"/>
              </a:buClr>
              <a:buFont typeface="Wingdings" pitchFamily="2" charset="2"/>
              <a:buChar char="q"/>
            </a:pPr>
            <a:r>
              <a:rPr lang="el-GR" sz="1600" b="1" dirty="0" smtClean="0">
                <a:solidFill>
                  <a:srgbClr val="FF0000"/>
                </a:solidFill>
                <a:latin typeface="Arial Black" pitchFamily="34" charset="0"/>
              </a:rPr>
              <a:t>ΕΝΑ ΚΑΘΟΡΙΣΤΙΚΟ ΜΕΙΟΝΕΚΤΗΜΑ ΤΟΥ ΑΕΡΙΟΣΤΡΟΒΙΛΟΥ ΓΙΑ ΝΑΥΤΙΚΗ ΧΡΗΣΗ ΕΙΝΑΙ Ο ΜΙΚΡΟΣ ΒΑΘΜΟΣ ΑΠΟΔΟΣΕΩΣ (ΑΡΑ Η ΜΕΓΑΛΗ ΚΑΤΑΝΑΛΩΣΗ ΚΑΥΣΙΜΟΥ).</a:t>
            </a:r>
          </a:p>
          <a:p>
            <a:pPr algn="l"/>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a:bodyPr>
          <a:lstStyle/>
          <a:p>
            <a:r>
              <a:rPr lang="el-GR" sz="2400" b="1" u="sng" dirty="0" smtClean="0">
                <a:solidFill>
                  <a:schemeClr val="bg1"/>
                </a:solidFill>
                <a:latin typeface="Arial Black" pitchFamily="34" charset="0"/>
              </a:rPr>
              <a:t>ΙΣΤΟΡΙΚΗ ΕΞΕΛΙΞΗ </a:t>
            </a:r>
            <a:r>
              <a:rPr lang="el-GR" sz="2400" b="1" u="sng" dirty="0" smtClean="0">
                <a:solidFill>
                  <a:srgbClr val="FFFF00"/>
                </a:solidFill>
                <a:latin typeface="Times New Roman" pitchFamily="18" charset="0"/>
                <a:cs typeface="Times New Roman" pitchFamily="18" charset="0"/>
              </a:rPr>
              <a:t>ΑΕΡΙΟΣΤΡΟΒΙΛΩΝ</a:t>
            </a:r>
            <a:r>
              <a:rPr lang="en-US" sz="2400" b="1" u="sng" dirty="0" smtClean="0">
                <a:solidFill>
                  <a:srgbClr val="FF0000"/>
                </a:solidFill>
                <a:latin typeface="Arial Black" pitchFamily="34" charset="0"/>
              </a:rPr>
              <a:t> </a:t>
            </a:r>
            <a:endParaRPr lang="en-US" sz="2400" b="1" u="sng" dirty="0" smtClean="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a:bodyPr>
          <a:lstStyle/>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ΣΗΜΕΡΑ ΟΙ ΝΑΥΤΙΚΟΙ ΑΕΡΙΟΣΤΡΟΒΙΛΟΙ ΒΡΙΣΚΟΥΝ ΕΦΑΡΜΟΓΗ ΚΥΡΙΩΣ ΣΕ ΠΟΛΕΜΙΚΑ ΣΚΑΦΗ.</a:t>
            </a:r>
          </a:p>
          <a:p>
            <a:pPr marL="180000" indent="-180000" algn="l">
              <a:buClr>
                <a:srgbClr val="FF0000"/>
              </a:buClr>
            </a:pPr>
            <a:r>
              <a:rPr lang="el-GR" sz="1800" b="1"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b="1" dirty="0" smtClean="0">
                <a:solidFill>
                  <a:srgbClr val="FF0000"/>
                </a:solidFill>
                <a:latin typeface="Arial Black" pitchFamily="34" charset="0"/>
              </a:rPr>
              <a:t>ΤΟ ΜΙΚΡΟ ΤΟΥΣ ΜΕΓΕΘΟΣ ΚΑΙ ΒΑΡΟΣ ΓΙΑ ΔΕΔΟΜΕΝΗ ΙΣΧΥ</a:t>
            </a:r>
            <a:r>
              <a:rPr lang="el-GR" sz="1800" b="1" dirty="0" smtClean="0">
                <a:solidFill>
                  <a:schemeClr val="tx1"/>
                </a:solidFill>
                <a:latin typeface="Arial Black" pitchFamily="34" charset="0"/>
              </a:rPr>
              <a:t>, Η ΙΔΙΑΙΤΕΡΑ </a:t>
            </a:r>
            <a:r>
              <a:rPr lang="el-GR" sz="1800" b="1" dirty="0" smtClean="0">
                <a:solidFill>
                  <a:srgbClr val="FF0000"/>
                </a:solidFill>
                <a:latin typeface="Arial Black" pitchFamily="34" charset="0"/>
              </a:rPr>
              <a:t>ΜΕΓΑΛΗ ΑΞΙΟΠΙΣΤΙΑ ΤΟΥΣ</a:t>
            </a:r>
            <a:r>
              <a:rPr lang="el-GR" sz="1800" b="1" dirty="0" smtClean="0">
                <a:solidFill>
                  <a:schemeClr val="tx1"/>
                </a:solidFill>
                <a:latin typeface="Arial Black" pitchFamily="34" charset="0"/>
              </a:rPr>
              <a:t>, Η ΤΑΧΕΙΑ ΕΙΣΟΔΟΣ ΣΕ ΛΕΙΤΟΥΡΓΙΑ, Η ΛΕΙΤΟΥΡΓΙΑ ΧΩΡΙΣ ΚΡΑΔΑΣΜΟΥΣ, Ο ΠΟΛΥ ΜΕΓΑΛΟΣ ΧΡΟΝΟΣ ΜΕΤΑΞΥ ΕΠΙΣΚΕΥΩΝ ΚΑΙ ΤΟ ΜΙΚΡΟ ΚΟΣΤΟΣ ΣΥΝΤΗΡΗΣΕΩΣ, ΑΠΟΤΕΛΟΥΝ ΠΑΡΑΓΟΝΤΕΣ ΠΟΥ ΥΠΕΡΚΑΛΥΠΤΟΥΝ ΣΤΗ ΣΥΓΚΕΚΡΙΜΕΝΗ ΧΡΗΣΗ ΤΟ ΜΕΙΟΝΕΚΤΗΜΑ ΤΟΥ ΧΕΙΡΟΤΕΡΟΥ ΒΑΘΜΟΥ ΑΠΟΔΟΣΕΩΣ ΣΕ ΣΧΕΣΗ ΜΕ ΤΟΥΣ ΚΙΝΗΤΗΡΕΣ </a:t>
            </a:r>
            <a:r>
              <a:rPr lang="en-US" sz="1800" b="1" dirty="0" smtClean="0">
                <a:solidFill>
                  <a:schemeClr val="tx1"/>
                </a:solidFill>
                <a:latin typeface="Arial Black" pitchFamily="34" charset="0"/>
              </a:rPr>
              <a:t>DIESEL</a:t>
            </a:r>
            <a:r>
              <a:rPr lang="el-GR" sz="1800" b="1" dirty="0" smtClean="0">
                <a:solidFill>
                  <a:schemeClr val="tx1"/>
                </a:solidFill>
                <a:latin typeface="Arial Black" pitchFamily="34" charset="0"/>
              </a:rPr>
              <a:t>. </a:t>
            </a:r>
          </a:p>
          <a:p>
            <a:pPr marL="180000" indent="-180000" algn="l">
              <a:buClr>
                <a:srgbClr val="FF0000"/>
              </a:buClr>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ΟΙ ΑΕΡΙΟΣΤΡΟΒΙΛΟΙ ΒΡΙΣΚΟΥΝ ΕΠΙΣΗΣ ΕΦΑΡΜΟΓΗ ΣΕ ΠΛΟΙΑ ΑΝΑΨΥΧΗΣ ΚΑΙ ΕΠΙΒΑΤΗΓΑ ΠΛΟΙΑ, ΟΠΟΥ Η ΜΕΓΑΛΗ ΤΑΧΥΤΗΤΑ ΠΟΥ ΕΠΙΤΥΓΧΑΝΟΥΝ, ΤΟ ΜΙΚΡΟ ΜΕΓΕΘΟΣ ΜΗΧΑΝΟΣΤΑΣΙΟΥ,Η ΑΘΟΡΥΒΗ ΛΕΙΤΟΥΡΓΙΑ ΚΑΙ ΟΙ ΧΑΜΗΛΕΣ ΕΚΠΟΜΠΕΣ ΡΥΠΩΝ ΕΙΝΑΙ ΠΑΡΑΓΟΝΤΕΣ ΣΗΜΑΝΤΙΚΟΙ.</a:t>
            </a: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a:bodyPr>
          <a:lstStyle/>
          <a:p>
            <a:r>
              <a:rPr lang="el-GR" sz="2400" b="1" u="sng" dirty="0" smtClean="0">
                <a:solidFill>
                  <a:schemeClr val="bg1"/>
                </a:solidFill>
                <a:latin typeface="Arial Black" pitchFamily="34" charset="0"/>
              </a:rPr>
              <a:t>ΙΣΤΟΡΙΚΗ ΕΞΕΛΙΞΗ </a:t>
            </a:r>
            <a:r>
              <a:rPr lang="el-GR" sz="2400" b="1" u="sng" dirty="0" smtClean="0">
                <a:solidFill>
                  <a:srgbClr val="FFFF00"/>
                </a:solidFill>
                <a:latin typeface="Times New Roman" pitchFamily="18" charset="0"/>
                <a:cs typeface="Times New Roman" pitchFamily="18" charset="0"/>
              </a:rPr>
              <a:t>ΑΕΡΙΟΣΤΡΟΒΙΛΩΝ</a:t>
            </a:r>
            <a:r>
              <a:rPr lang="en-US" sz="2400" b="1" u="sng" dirty="0" smtClean="0">
                <a:solidFill>
                  <a:srgbClr val="FF0000"/>
                </a:solidFill>
                <a:latin typeface="Arial Black" pitchFamily="34" charset="0"/>
              </a:rPr>
              <a:t> </a:t>
            </a:r>
            <a:endParaRPr lang="en-US" sz="2400" b="1" u="sng" dirty="0" smtClean="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a:bodyPr>
          <a:lstStyle/>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ΚΥΡΙΑ ΤΜΗΜΑΤΑ ΠΟΥ ΑΠΑΡΤΙΖΟΥΝ ΕΝΑΝ ΑΕΡΙΟΣΤΡΟΒΙΛΟ ΕΙΝΑΙ Ο </a:t>
            </a:r>
            <a:r>
              <a:rPr lang="el-GR" sz="1800" b="1" dirty="0" smtClean="0">
                <a:solidFill>
                  <a:srgbClr val="FF0000"/>
                </a:solidFill>
                <a:latin typeface="Arial Black" pitchFamily="34" charset="0"/>
              </a:rPr>
              <a:t>ΣΥΜΠΙΕΣΤΗΣ</a:t>
            </a:r>
            <a:r>
              <a:rPr lang="el-GR" sz="1800" b="1" dirty="0" smtClean="0">
                <a:solidFill>
                  <a:schemeClr val="tx1"/>
                </a:solidFill>
                <a:latin typeface="Arial Black" pitchFamily="34" charset="0"/>
              </a:rPr>
              <a:t>, </a:t>
            </a:r>
            <a:r>
              <a:rPr lang="el-GR" sz="1800" b="1" dirty="0" smtClean="0">
                <a:solidFill>
                  <a:srgbClr val="FF0000"/>
                </a:solidFill>
                <a:latin typeface="Arial Black" pitchFamily="34" charset="0"/>
              </a:rPr>
              <a:t>Ο ΘΑΛΑΜΟΣ ΚΑΥΣΕΩΣ</a:t>
            </a:r>
            <a:r>
              <a:rPr lang="el-GR" sz="1800" b="1" dirty="0" smtClean="0">
                <a:solidFill>
                  <a:schemeClr val="tx1"/>
                </a:solidFill>
                <a:latin typeface="Arial Black" pitchFamily="34" charset="0"/>
              </a:rPr>
              <a:t> ΚΑΙ Ο </a:t>
            </a:r>
            <a:r>
              <a:rPr lang="el-GR" sz="1800" b="1" dirty="0" smtClean="0">
                <a:solidFill>
                  <a:srgbClr val="FF0000"/>
                </a:solidFill>
                <a:latin typeface="Arial Black" pitchFamily="34" charset="0"/>
              </a:rPr>
              <a:t>ΣΤΡΟΒΙΛΟΣ</a:t>
            </a:r>
            <a:r>
              <a:rPr lang="el-GR" sz="1800" b="1" dirty="0" smtClean="0">
                <a:solidFill>
                  <a:schemeClr val="tx1"/>
                </a:solidFill>
                <a:latin typeface="Arial Black" pitchFamily="34" charset="0"/>
              </a:rPr>
              <a:t>. </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ΣΥΜΠΙΕΣΤΗΣ ΚΑΙ Ο ΣΤΡΟΒΙΛΟΣ ΣΥΝΔΕΟΝΤΑΙ ΜΕ ΜΙΑ Η ΠΕΡΙΣΣΟΤΕΡΕΣ ΑΤΡΑΚΤΟΥΣ, ΠΟΥ ΜΕΤΑΔΙΔΟΥΝ ΤΗΝ ΚΙΝΗΣΗ ΑΠΟ ΤΟ ΣΤΡΟΒΙΛΟ ΣΤΟ ΣΥΜΠΙΕΣΤΗ. </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ΜΕΤΑ ΑΠΟ ΤΟ ΣΤΡΟΒΙΛΟ ΣΤΟΥΣ </a:t>
            </a:r>
            <a:r>
              <a:rPr lang="el-GR" sz="1800" b="1" dirty="0" smtClean="0">
                <a:solidFill>
                  <a:srgbClr val="0070C0"/>
                </a:solidFill>
                <a:latin typeface="Arial Black" pitchFamily="34" charset="0"/>
              </a:rPr>
              <a:t>ΑΕΡΟΠΟΡΙΚΟΥΣ ΚΙΝΗΤΗΡΕΣ </a:t>
            </a:r>
            <a:r>
              <a:rPr lang="el-GR" sz="1800" b="1" dirty="0" smtClean="0">
                <a:solidFill>
                  <a:schemeClr val="tx1"/>
                </a:solidFill>
                <a:latin typeface="Arial Black" pitchFamily="34" charset="0"/>
              </a:rPr>
              <a:t>ΑΚΟΛΟΥΘΕΙ ΤΟ </a:t>
            </a:r>
            <a:r>
              <a:rPr lang="el-GR" sz="1800" b="1" dirty="0" smtClean="0">
                <a:solidFill>
                  <a:srgbClr val="FF0000"/>
                </a:solidFill>
                <a:latin typeface="Arial Black" pitchFamily="34" charset="0"/>
              </a:rPr>
              <a:t>ΑΚΡΟΦΥΣΙΟ</a:t>
            </a:r>
            <a:r>
              <a:rPr lang="el-GR" sz="1800" b="1" dirty="0" smtClean="0">
                <a:solidFill>
                  <a:schemeClr val="tx1"/>
                </a:solidFill>
                <a:latin typeface="Arial Black" pitchFamily="34" charset="0"/>
              </a:rPr>
              <a:t>, ΤΟ ΟΠΟΙΟ ΕΠΙΤΑΧΥΝΕΙ ΤΗ ΡΟΗ ΤΩΝ ΚΑΥΣΑΕΡΙΩΝ, ΩΣΤΕ ΝΑ ΠΡΟΣΔΩΣΕΙ ΤΗΝ ΑΠΑΡΑΙΤΗΤΗ ΩΣΗ ΓΙΑ ΤΗΝ ΚΙΝΗΣΗ ΤΟΥ ΑΕΡΟΣΚΑΦΟΥΣ. </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ΣΤΟΥΣ </a:t>
            </a:r>
            <a:r>
              <a:rPr lang="el-GR" sz="1800" b="1" dirty="0" smtClean="0">
                <a:solidFill>
                  <a:srgbClr val="0070C0"/>
                </a:solidFill>
                <a:latin typeface="Arial Black" pitchFamily="34" charset="0"/>
              </a:rPr>
              <a:t>ΕΠΙΓΕΙΟΥΣ Η ΝΑΥΤΙΚΟΥΣ ΑΕΡΙΟΣΤΡΟΒΙΛΟΥΣ </a:t>
            </a:r>
            <a:r>
              <a:rPr lang="el-GR" sz="1800" b="1" dirty="0" smtClean="0">
                <a:solidFill>
                  <a:schemeClr val="tx1"/>
                </a:solidFill>
                <a:latin typeface="Arial Black" pitchFamily="34" charset="0"/>
              </a:rPr>
              <a:t>ΣΤΗ ΘΕΣΗ ΤΟΥ ΑΚΡΟΦΥΣΙΟΥ ΥΠΑΡΧΕΙ Ο </a:t>
            </a:r>
            <a:r>
              <a:rPr lang="el-GR" sz="1800" b="1" dirty="0" smtClean="0">
                <a:solidFill>
                  <a:srgbClr val="FF0000"/>
                </a:solidFill>
                <a:latin typeface="Arial Black" pitchFamily="34" charset="0"/>
              </a:rPr>
              <a:t>ΣΤΡΟΒΙΛΟΣ ΙΣΧΥΟΣ</a:t>
            </a:r>
            <a:r>
              <a:rPr lang="el-GR" sz="1800" b="1" dirty="0" smtClean="0">
                <a:solidFill>
                  <a:schemeClr val="tx1"/>
                </a:solidFill>
                <a:latin typeface="Arial Black" pitchFamily="34" charset="0"/>
              </a:rPr>
              <a:t>, Ο ΟΠΟΙΟΣ ΑΠΟΡΡΟΦΑ ΤΗΝ ΕΝΕΡΓΕΙΑ ΤΩΝ ΚΑΥΣΑΕΡΙΩΝ ΠΟΥ ΑΠΟΜΕΝΕΙ, ΓΙΑ ΝΑ ΤΗ ΜΕΤΑΤΡΕΨΕΙ ΣΕ ΜΗΧΑΝΙΚΗ ΙΣΧΥ.</a:t>
            </a: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1600" b="1" u="sng" dirty="0" smtClean="0">
                <a:solidFill>
                  <a:srgbClr val="FFFF00"/>
                </a:solidFill>
                <a:latin typeface="Arial Black" pitchFamily="34" charset="0"/>
              </a:rPr>
              <a:t>ΒΑΣΙΚΕΣ ΑΡΧΕΣ ΛΕΙΤΟΥΡΓΙΑΣ ΑΕΡΙΟΣΤΡΟΒΙΛΩΝ</a:t>
            </a:r>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700" b="1" u="sng" dirty="0" smtClean="0">
                <a:solidFill>
                  <a:srgbClr val="FFFF00"/>
                </a:solidFill>
                <a:latin typeface="Arial Black" pitchFamily="34" charset="0"/>
              </a:rPr>
              <a:t>ΛΕΙΤΟΥΡΓΙΑ ΤΩΝ ΑΕΡΙΟΣΤΡΟΒΙΛΩΝ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lnSpcReduction="10000"/>
          </a:bodyPr>
          <a:lstStyle/>
          <a:p>
            <a:pPr marL="180000" indent="-180000" algn="l">
              <a:buClr>
                <a:srgbClr val="FF0000"/>
              </a:buClr>
              <a:buFont typeface="Wingdings" pitchFamily="2" charset="2"/>
              <a:buChar char="q"/>
            </a:pPr>
            <a:endParaRPr lang="el-GR" sz="1800"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ΣΤΟΥΣ ΑΕΡΙΟΣΤΡΟΒΙΛΟΥΣ Ο ΑΕΡΑΣ ΕΙΣΕΡΧΕΤΑΙ ΑΠΟ ΚΑΤΑΛΛΗΛΑ ΔΙΑΜΟΡΦΩΜΕΝΟ ΑΓΩΓΟ (ΑΓΩΓΟΣ ΕΙΣΟΔΟΥ) </a:t>
            </a:r>
            <a:r>
              <a:rPr lang="el-GR" sz="1800" dirty="0" smtClean="0">
                <a:solidFill>
                  <a:srgbClr val="FF0000"/>
                </a:solidFill>
                <a:latin typeface="Arial Black" pitchFamily="34" charset="0"/>
              </a:rPr>
              <a:t>ΣΤΟ</a:t>
            </a:r>
            <a:r>
              <a:rPr lang="el-GR" sz="1800" dirty="0" smtClean="0">
                <a:solidFill>
                  <a:schemeClr val="tx1"/>
                </a:solidFill>
                <a:latin typeface="Arial Black" pitchFamily="34" charset="0"/>
              </a:rPr>
              <a:t> </a:t>
            </a:r>
            <a:r>
              <a:rPr lang="el-GR" sz="1800" dirty="0" smtClean="0">
                <a:solidFill>
                  <a:srgbClr val="FF0000"/>
                </a:solidFill>
                <a:latin typeface="Arial Black" pitchFamily="34" charset="0"/>
              </a:rPr>
              <a:t>ΣΥΜΠΙΕΣΤΗ</a:t>
            </a:r>
            <a:r>
              <a:rPr lang="el-GR" sz="1800"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Ο </a:t>
            </a:r>
            <a:r>
              <a:rPr lang="el-GR" sz="1800" dirty="0" smtClean="0">
                <a:solidFill>
                  <a:srgbClr val="FF0000"/>
                </a:solidFill>
                <a:latin typeface="Arial Black" pitchFamily="34" charset="0"/>
              </a:rPr>
              <a:t>ΣΥΜΠΙΕΣΤΗΣ</a:t>
            </a:r>
            <a:r>
              <a:rPr lang="el-GR" sz="1800" dirty="0" smtClean="0">
                <a:solidFill>
                  <a:schemeClr val="tx1"/>
                </a:solidFill>
                <a:latin typeface="Arial Black" pitchFamily="34" charset="0"/>
              </a:rPr>
              <a:t> ΜΠΟΡΕΙ ΝΑ ΕΙΝΑΙ ΦΥΓΟΚΕΝΤΡΙΚΟΣ (ΣΤΙΣ ΜΙΚΡΕΣ ΜΗΧΑΝΕΣ) Η ΑΞΟΝΙΚΟΣ (ΣΤΙΣ ΠΕΡΙΣΣΟΤΕΡΕΣ ΤΩΝ ΠΕΡΙΠΤΩΣΕΩΝ), ΜΕ ΜΙΑ Η ΠΕΡΙΣΣΟΤΕΡΕΣ ΒΑΘΜΙΔΕΣ ΣΥΜΠΙΕΣΕΩΣ.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ΚΑΘΕ ΒΑΘΜΙΔΑ ΑΠΟΤΕΛΕΙΤΑΙ ΑΠΟ ΜΙΑ ΣΕΙΡΑ ΚΙΝΗΤΩΝ ΠΤΕΡΥΓΙΩΝ (ΡΟΤΟΡΑΣ) ΚΑΙ ΜΙΑ ΣΕΙΡΑ ΣΤΑΘΕΡΩΝ ΠΤΕΡΥΓΙΩΝ (ΣΤΑΤΟΡΑΣ).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ΟΙ </a:t>
            </a:r>
            <a:r>
              <a:rPr lang="el-GR" sz="1800" u="sng" dirty="0" smtClean="0">
                <a:solidFill>
                  <a:srgbClr val="FF0000"/>
                </a:solidFill>
                <a:latin typeface="Arial Black" pitchFamily="34" charset="0"/>
              </a:rPr>
              <a:t>ΡΟΤΟΡΕΣ</a:t>
            </a:r>
            <a:r>
              <a:rPr lang="el-GR" sz="1800" dirty="0" smtClean="0">
                <a:solidFill>
                  <a:schemeClr val="tx1"/>
                </a:solidFill>
                <a:latin typeface="Arial Black" pitchFamily="34" charset="0"/>
              </a:rPr>
              <a:t> ΤΩΝ ΒΑΘΜΙΔΩΝ ΣΥΝΔΕΟΝΤΑΙ ΣΤΟΝ ΑΞΟΝΑ (Η ΤΟΥΣ ΑΞΟΝΕΣ) ΤΗΣ ΜΗΧΑΝΗΣ ΚΑΙ ΠΕΡΙΣΤΡΕΦΟΜΕΝΟΙ ΠΡΟΣΔΙΔΟΥΝ ΚΙΝΗΤΙΚΗ ΕΝΕΡΓΕΙΑ ΣΤΟΝ ΑΕΡΑ, ΕΝΩ ΑΥΞΑΝΟΥΝ ΚΑΙ ΤΗΝ ΠΙΕΣΗ.</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ΣΤΟ </a:t>
            </a:r>
            <a:r>
              <a:rPr lang="el-GR" sz="1800" u="sng" dirty="0" smtClean="0">
                <a:solidFill>
                  <a:srgbClr val="FF0000"/>
                </a:solidFill>
                <a:latin typeface="Arial Black" pitchFamily="34" charset="0"/>
              </a:rPr>
              <a:t>ΣΤΑΤΟΡΑ</a:t>
            </a:r>
            <a:r>
              <a:rPr lang="el-GR" sz="1800" dirty="0" smtClean="0">
                <a:solidFill>
                  <a:schemeClr val="tx1"/>
                </a:solidFill>
                <a:latin typeface="Arial Black" pitchFamily="34" charset="0"/>
              </a:rPr>
              <a:t> ΠΟΥ ΑΚΟΛΟΥΘΕΙ, ΜΕΡΟΣ ΤΗΣ ΚΙΝΗΤΙΚΗΣ ΕΝΕΡΓΕΙΑΣ ΤΟΥ ΑΕΡΑ ΜΕΤΑΤΡΕΠΕΤΑΙ ΣΕ ΠΙΕΣΗ.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ΣΤΑΔΙΑΚΑ, Η ΠΙΕΣΗ ΤΟΥ ΑΕΡΑ ΑΥΞΑΝΕΤΑΙ ΜΕΣΑ ΣΤΟ ΣΥΜΠΙΕΣΤΗ ΚΑΙ Ο ΑΕΡΑΣ ΕΞΕΡΧΕΤΑΙ ΑΠΟ ΤΟ ΣΥΜΠΙΕΣΤΗ ΜΕ ΜΕΓΑΛΥΤΕΡΗ ΠΙΕΣΗ ΚΑΙ ΜΕΓΑΛΥΤΕΡΗ ΠΥΚΝΟΤΗΤΑ, ΑΠΟ Ο,ΤΙ ΣΤΗΝ ΕΙΣΟΔΟ ΤΟΥ.</a:t>
            </a:r>
            <a:endParaRPr lang="el-GR" sz="1800"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1600" b="1" u="sng" dirty="0" smtClean="0">
                <a:solidFill>
                  <a:schemeClr val="bg1"/>
                </a:solidFill>
                <a:latin typeface="Arial Black" pitchFamily="34" charset="0"/>
              </a:rPr>
              <a:t>ΒΑΣΙΚΕΣ ΑΡΧΕΣ ΛΕΙΤΟΥΡΓΙΑΣ ΑΕΡΙΟΣΤΡΟΒΙΛΩΝ</a:t>
            </a:r>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Black" pitchFamily="34" charset="0"/>
              </a:rPr>
              <a:t>ΛΕΙΤΟΥΡΓΙΑ ΤΩΝ ΑΕΡΙΟΣΤΡΟΒΙΛΩΝ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a:bodyPr>
          <a:lstStyle/>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ΜΕΤΑ ΤΟ ΣΥΜΠΙΕΣΤΗ, Ο ΑΕΡΑΣ ΟΔΗΓΕΙΤΑΙ </a:t>
            </a:r>
            <a:r>
              <a:rPr lang="el-GR" sz="1800" b="1" dirty="0" smtClean="0">
                <a:solidFill>
                  <a:srgbClr val="FF0000"/>
                </a:solidFill>
                <a:latin typeface="Arial Black" pitchFamily="34" charset="0"/>
              </a:rPr>
              <a:t>ΣΤΟ ΘΑΛΑΜΟ ΚΑΥΣΕΩΣ</a:t>
            </a:r>
            <a:r>
              <a:rPr lang="el-GR" sz="1800" b="1" dirty="0" smtClean="0">
                <a:solidFill>
                  <a:schemeClr val="tx1"/>
                </a:solidFill>
                <a:latin typeface="Arial Black" pitchFamily="34" charset="0"/>
              </a:rPr>
              <a:t>.</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 ΕΚΕΙ ΕΓΧΥΕΤΑΙ ΑΠΟ ΚΑΤΑΛΛΗΛΕΣ ΔΙΑΤΑΞΕΙΣ ΤΟ ΚΑΥΣΙΜΟ ΚΑΙ ΑΝΑΜΕΙΓΝΥΕΤΑΙ ΜΕ ΤΟΝ ΕΙΣΕΡΧΟΜΕΝΟ ΣΥΜΠΙΕΣΜΕΝΟ ΑΕΡΑ.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ΘΑΛΑΜΟΣ ΚΑΥΣΕΩΣ ΜΠΟΡΕΙ ΝΑ ΕΧΕΙ ΔΙΑΦΟΡΕΤΙΚΕΣ ΜΟΡΦΕΣ, ΑΛΛΑ ΚΑΤΑ ΒΑΣΗ ΜΠΟΡΕΙ ΝΑ ΘΕΩΡΗΘΕΙ ΣΑΝ ΕΝΑΣ ΔΙΠΛΟΣ ΣΩΛΗΝΑΣ.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ΕΞΩΤΕΡΙΚΟΣ ΣΩΛΗΝΑΣ ΔΙΑΧΩΡΙΖΕΙ ΤΟ ΡΕΥΣΤΟ ΑΠΟ ΤΟ ΠΕΡΙΒΑΛΛΟΝ ΚΑΙ ΑΠΟΤΕΛΕΙ ΤΟ ΚΕΛΥΦΟΣ ΤΟΥ ΘΑΛΑΜΟΥ ΚΑΥΣΕΩΣ. ΣΕ ΑΥΤΟΝ ΟΔΗΓΕΙΤΑΙ Ο ΣΥΜΠΙΕΣΜΕΝΟΣ ΑΕΡΑΣ ΜΕΤΑ ΤΗΝ ΕΞΟΔΟ ΤΟΥ ΑΠΟ ΤΟ ΣΥΜΠΙΕΣΤΗ.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ΕΣΩΤΕΡΙΚΟΣ ΣΩΛΗΝΑΣ (ΦΛΟΓΟΣΩΛΗΝΑΣ) ΕΙΝΑΙ ΔΙΑΤΡΗΤΟΣ ΩΣΤΕ ΝΑ ΕΙΣΕΡΧΕΤΑΙ Ο ΑΕΡΑΣ ΣΤΟ ΕΣΩΤΕΡΙΚΟ ΤΟΥ, ΣΤΡΟΒΙΛΙΖΟΜΕΝΟΣ.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ΕΚΕΙ ΠΡΑΓΜΑΤΟΠΟΙΕΙΤΑΙ Η ΚΑΥΣΗ, ΕΝΩ ΤΑ ΚΑΥΣΑΕΡΙΑ ΕΞΕΡΧΟΝΤΑΙ ΑΠΟ ΤΟ ΠΙΣΩ ΑΝΟΙΓΜΑ ΤΟΥ ΦΛΟΓΟΣΩΛΗΝΑ. </a:t>
            </a: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1600" b="1" u="sng" dirty="0" smtClean="0">
                <a:solidFill>
                  <a:schemeClr val="bg1"/>
                </a:solidFill>
                <a:latin typeface="Arial Black" pitchFamily="34" charset="0"/>
              </a:rPr>
              <a:t>ΒΑΣΙΚΕΣ ΑΡΧΕΣ ΛΕΙΤΟΥΡΓΙΑΣ ΑΕΡΙΟΣΤΡΟΒΙΛΩΝ</a:t>
            </a:r>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Black" pitchFamily="34" charset="0"/>
              </a:rPr>
              <a:t>ΛΕΙΤΟΥΡΓΙΑ ΤΩΝ ΑΕΡΙΟΣΤΡΟΒΙΛΩΝ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1124744"/>
            <a:ext cx="6204092" cy="5429115"/>
          </a:xfrm>
          <a:prstGeom prst="rect">
            <a:avLst/>
          </a:prstGeom>
        </p:spPr>
      </p:pic>
    </p:spTree>
    <p:extLst>
      <p:ext uri="{BB962C8B-B14F-4D97-AF65-F5344CB8AC3E}">
        <p14:creationId xmlns="" xmlns:p14="http://schemas.microsoft.com/office/powerpoint/2010/main" val="791849139"/>
      </p:ext>
    </p:extLst>
  </p:cSld>
  <p:clrMapOvr>
    <a:masterClrMapping/>
  </p:clrMapOvr>
  <p:transition>
    <p:push/>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34722" cy="5643602"/>
          </a:xfrm>
        </p:spPr>
        <p:txBody>
          <a:bodyPr>
            <a:normAutofit/>
          </a:bodyPr>
          <a:lstStyle/>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Η ΚΑΥΣΗ ΤΟΥ ΚΑΥΣΙΜΟΥ ΠΡΑΓΜΑΤΟΠΟΙΕΙΤΑΙ ΣΧΕΔΟΝ </a:t>
            </a:r>
            <a:r>
              <a:rPr lang="el-GR" sz="1800" b="1" u="sng" dirty="0" smtClean="0">
                <a:solidFill>
                  <a:srgbClr val="FF0000"/>
                </a:solidFill>
                <a:latin typeface="Arial Black" pitchFamily="34" charset="0"/>
              </a:rPr>
              <a:t>ΥΠΟ ΣΤΑΘΕΡΗ ΠΙΕΣΗ</a:t>
            </a:r>
            <a:r>
              <a:rPr lang="el-GR" sz="1800" b="1" dirty="0" smtClean="0">
                <a:solidFill>
                  <a:schemeClr val="tx1"/>
                </a:solidFill>
                <a:latin typeface="Arial Black" pitchFamily="34" charset="0"/>
              </a:rPr>
              <a:t>, ΕΝΩ ΛΑΜΒΑΝΕΙ ΧΩΡΑ ΣΥΝΕΧΩΣ. ΑΥΤΟ ΕΧΕΙ ΩΣ ΑΠΟΤΕΛΕΣΜΑ ΝΑ ΜΗΝ ΕΠΙΤΡΕΠΕΤΑΙ ΝΑ ΑΥΞΗΘΕΙ Η ΘΕΡΜΟΚΡΑΣΙΑ ΤΩΝ ΚΑΥΣΑΕΡΙΩΝ ΣΕ ΠΟΛΥ ΥΨΗΛΑ ΕΠΙΠΕΔΑ, ΛΟΓΩ ΤΟΥ ΚΙΝΔΥΝΟΥ ΚΑΤΑΣΤΡΟΦΗΣ ΤΩΝ ΥΛΙΚΩΝ ΤΟΥ ΘΑΛΑΜΟΥ ΚΑΥΣΕΩΣ ΚΑΙ ΚΥΡΙΩΣ ΤΟΥ ΣΤΡΟΒΙΛΟΥ ΠΟΥ ΑΚΟΛΟΥΘΕΙ.</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 ΑΝΤΙΘΕΤΩΣ, ΣΤΙΣ ΕΜΒΟΛΟΦΟΡΕΣ ΜΕΚ, ΛΟΓΩ ΤΗΣ ΠΑΡΕΜΒΟΛΗΣ ΤΩΝ ΦΑΣΕΩΝ ΕΙΣΑΓΩΓΗΣ ΚΑΙ ΕΞΑΓΩΓΗΣ, ΤΑ ΧΙΤΩΝΙΑ ΕΧΟΥΝ ΤΗ ΔΥΝΑΤΟΤΗΤΑ ΝΑ ΨΥΧΘΟΥΝ, ΟΠΟΤΕ ΟΙ ΑΝΑΠΤΥΣΣΟΜΕΝΕΣ ΘΕΡΜΟΚΡΑΣΙΕΣ ΣΤΟ ΕΣΩΤΕΡΙΚΟ ΤΟΥΣ ΜΠΟΡΕΙ ΝΑ ΕΙΝΑΙ ΜΕΓΑΛΥΤΕΡΕΣ. </a:t>
            </a: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1600" b="1" u="sng" dirty="0" smtClean="0">
                <a:solidFill>
                  <a:schemeClr val="bg1"/>
                </a:solidFill>
                <a:latin typeface="Arial Black" pitchFamily="34" charset="0"/>
              </a:rPr>
              <a:t>ΒΑΣΙΚΕΣ ΑΡΧΕΣ ΛΕΙΤΟΥΡΓΙΑΣ ΑΕΡΙΟΣΤΡΟΒΙΛΩΝ</a:t>
            </a:r>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Black" pitchFamily="34" charset="0"/>
              </a:rPr>
              <a:t>ΛΕΙΤΟΥΡΓΙΑ ΤΩΝ ΑΕΡΙΟΣΤΡΟΒΙΛΩΝ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92500"/>
          </a:bodyPr>
          <a:lstStyle/>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ΜΕΤΑ ΤΟ ΘΑΛΑΜΟ ΚΑΥΣΕΩΣ ΤΟ ΚΑΥΣΑΕΡΙΟ ΟΔΗΓΕΙΤΑΙ </a:t>
            </a:r>
            <a:r>
              <a:rPr lang="el-GR" sz="1800" b="1" dirty="0" smtClean="0">
                <a:solidFill>
                  <a:srgbClr val="FF0000"/>
                </a:solidFill>
                <a:latin typeface="Arial Black" pitchFamily="34" charset="0"/>
              </a:rPr>
              <a:t>ΣΤΟ ΣΤΡΟΒΙΛΟ ΚΑΥΣΑΕΡΙΩΝ</a:t>
            </a:r>
            <a:r>
              <a:rPr lang="el-GR" sz="1800" b="1"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ΣΤΡΟΒΙΛΟΣ ΕΙΝΑΙ ΣΥΝΗΘΩΣ ΑΞΟΝΙΚΗΣ ΡΟΗΣ, ΠΑΡΟΜΟΙΟΣ ΜΕ ΤΟΥΣ ΣΤΡΟΒΙΛΟΥΣ ΚΑΥΣΑΕΡΙΩΝ ΤΩΝ ΣΤΡΟΒΙΛΟΥΠΕΡΠΛΗΡΩΤΩΝ. ΑΠΟΤΕΛΕΙΤΑΙ ΑΠΟ ΜΙΑ Η (ΣΥΝΗΘΩΣ) ΠΕΡΙΣΣΟΤΕΡΕΣ ΒΑΘΜΙΔΕΣ.</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ΚΑΘΕ ΒΑΘΜΙΔΑ ΑΠΟΤΕΛΕΙΤΑΙ ΑΠΟ ΜΙΑ ΣΕΙΡΑ ΣΤΑΘΕΡΩΝ ΠΤΕΡΥΓΙΩΝ (</a:t>
            </a:r>
            <a:r>
              <a:rPr lang="el-GR" sz="1800" b="1" dirty="0" smtClean="0">
                <a:solidFill>
                  <a:srgbClr val="FF0000"/>
                </a:solidFill>
                <a:latin typeface="Arial Black" pitchFamily="34" charset="0"/>
              </a:rPr>
              <a:t>ΟΔΗΓΑ ΠΤΕΡΥΓΙΑ – </a:t>
            </a:r>
            <a:r>
              <a:rPr lang="en-US" sz="1800" b="1" dirty="0" smtClean="0">
                <a:solidFill>
                  <a:srgbClr val="FF0000"/>
                </a:solidFill>
                <a:latin typeface="Arial Black" pitchFamily="34" charset="0"/>
              </a:rPr>
              <a:t>GUIDE VANES </a:t>
            </a:r>
            <a:r>
              <a:rPr lang="el-GR" sz="1800" b="1" dirty="0" smtClean="0">
                <a:solidFill>
                  <a:srgbClr val="FF0000"/>
                </a:solidFill>
                <a:latin typeface="Arial Black" pitchFamily="34" charset="0"/>
              </a:rPr>
              <a:t>η</a:t>
            </a:r>
            <a:r>
              <a:rPr lang="en-US" sz="1800" b="1" dirty="0" smtClean="0">
                <a:solidFill>
                  <a:srgbClr val="FF0000"/>
                </a:solidFill>
                <a:latin typeface="Arial Black" pitchFamily="34" charset="0"/>
              </a:rPr>
              <a:t> NOZZLES</a:t>
            </a:r>
            <a:r>
              <a:rPr lang="el-GR" sz="1800" b="1" dirty="0" smtClean="0">
                <a:solidFill>
                  <a:schemeClr val="tx1"/>
                </a:solidFill>
                <a:latin typeface="Arial Black" pitchFamily="34" charset="0"/>
              </a:rPr>
              <a:t>), ΑΚΟΛΟΥΘΟΥΜΕΝΗ ΑΠΟ ΜΙΑ ΣΕΙΡΑ ΚΙΝΗΤΩΝ ΠΤΕΡΥΓΙΩΝ (ΡΟΤΟΡΑΣ).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ΟΔΗΓΑ ΠΤΕΡΥΓΙΑ ΠΑΡΑΛΑΜΒΑΝΟΥΝ ΤΟ ΚΑΥΣΑΕΡΙΟ ΚΑΙ ΤΟ ΕΠΙΤΑΧΥΝΟΥΝ, ΠΡΟΣΔΙΔΟΝΤΑΣ ΤΟΥ ΣΥΣΤΡΟΦΗ (ΠΕΡΙΦΕΡΕΙΑΚΗ ΣΥΝΙΣΤΩΣΑ ΤΑΧΥΤΗΤΑΣ).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ΤΟ ΚΑΥΣΑΕΡΙΟ ΠΕΡΙΣΤΡΕΦΟΜΕΝΟ ΠΡΟΣΠΙΠΤΕΙ ΣΤΑ ΠΤΕΡΥΓΙΑ ΤΟΥ ΡΟΤΟΡΑ ΚΑΙ ΠΡΟΚΑΛΕΙ ΤΗΝ ΠΕΡΙΣΤΡΟΦΗ ΤΟΥΣ. Ο ΡΟΤΟΡΑΣ, ΛΟΓΩ ΤΗΣ ΣΧΕΔΙΑΣΕΩΣ ΤΟΥ, ΑΦΑΙΡΕΙ ΤΗ ΣΥΣΤΡΟΦΗ ΑΠΟ ΤΟ ΚΑΥΣΑΕΡΙΟ ΚΑΙ ΜΑΖΙ ΑΦΑΙΡΕΙ ΚΑΙ ΜΕΡΟΣ ΤΗΣ ΕΝΕΡΓΕΙΑΣ ΤΟΥ.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ΕΤΣΙ ΜΕΙΩΝΕΤΑΙ ΣΤΑΔΙΑΚΑ Η ΕΝΕΡΓΕΙΑΚΗ ΣΤΑΘΜΗ ΤΩΝ ΚΑΥΣΑΕΡΙΩΝ ΣΕ ΚΑΘΕ ΒΑΘΜΙΔΑ ΤΟΥ ΣΤΡΟΒΙΛΟΥ.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Η ΠΤΩΣΗ ΑΥΤΗ ΤΗΣ ΕΝΕΡΓΕΙΑΚΗΣ ΣΤΑΘΜΕΩΣ ΕΜΦΑΝΙΖΕΤΑΙ ΩΣ ΜΕΙΩΣΗ ΤΗΣ ΠΙΕΣΕΩΣ ΚΑΙ ΤΗΣ ΘΕΡΜΟΚΡΑΣΙΑΣ ΤΩΝ ΚΑΥΣΑΕΡΙΩΝ.</a:t>
            </a: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1600" b="1" u="sng" dirty="0" smtClean="0">
                <a:solidFill>
                  <a:schemeClr val="bg1"/>
                </a:solidFill>
                <a:latin typeface="Arial Black" pitchFamily="34" charset="0"/>
              </a:rPr>
              <a:t>ΒΑΣΙΚΕΣ ΑΡΧΕΣ ΛΕΙΤΟΥΡΓΙΑΣ ΑΕΡΙΟΣΤΡΟΒΙΛΩΝ</a:t>
            </a:r>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Black" pitchFamily="34" charset="0"/>
              </a:rPr>
              <a:t>ΛΕΙΤΟΥΡΓΙΑ ΤΩΝ ΑΕΡΙΟΣΤΡΟΒΙΛΩΝ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a:bodyPr>
          <a:lstStyle/>
          <a:p>
            <a:pPr algn="l"/>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ΣΤΟΥΣ ΚΙΝΗΤΗΡΕΣ ΑΝΤΙΔΡΑΣΕΩΣ (ΚΙΝΗΤΗΡΕΣ </a:t>
            </a:r>
            <a:r>
              <a:rPr lang="en-US" sz="2400" b="1" dirty="0" smtClean="0">
                <a:solidFill>
                  <a:schemeClr val="tx1"/>
                </a:solidFill>
                <a:latin typeface="Arial Black" pitchFamily="34" charset="0"/>
              </a:rPr>
              <a:t>jet</a:t>
            </a:r>
            <a:r>
              <a:rPr lang="el-GR" sz="2400" b="1" dirty="0" smtClean="0">
                <a:solidFill>
                  <a:schemeClr val="tx1"/>
                </a:solidFill>
                <a:latin typeface="Arial Black" pitchFamily="34" charset="0"/>
              </a:rPr>
              <a:t>), Η ΙΣΧΥΣ ΠΟΥ ΑΠΟΡΡΟΦΑ Ο ΣΤΡΟΒΙΛΟΣ ΑΠΟ ΤΑ ΚΑΥΣΑΕΡΙΑ ΕΙΝΑΙ ΑΚΡΙΒΩΣ ΑΥΤΗ ΠΟΥ ΧΡΕΙΑΖΕΤΑΙ Ο ΣΥΜΠΙΕΣΤΗΣ ΓΙΑ ΤΗΝ ΠΕΡΙΣΤΡΟΦΗ ΤΟΥ ΚΑΙ ΤΗ ΣΥΜΠΙΕΣΗ ΤΟΥ. </a:t>
            </a:r>
            <a:endParaRPr lang="en-US" sz="24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n-US" sz="24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ΑΥΤΟΣ ΕΙΝΑΙ Ο ΛΟΓΟΣ ΥΠΑΡΞΕΩΣ ΤΟΥ ΣΤΡΟΒΙΛΟΥ, ΔΗΛΑΔΗ ΝΑ ΑΠΟΡΡΟΦΑ ΤΟΣΗ ΕΝΕΡΓΕΙΑ ΑΠΟ ΤΑ ΚΑΥΣΑΕΡΙΑ ΟΣΗ ΑΠΑΙΤΕΙΤΑΙ ΓΙΑ ΤΗΝ ΠΕΡΙΣΤΡΟΦΗ ΤΟΥ ΣΥΜΠΙΕΣΤΗ.</a:t>
            </a:r>
            <a:endParaRPr lang="el-GR" sz="24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1600" b="1" u="sng" dirty="0" smtClean="0">
                <a:solidFill>
                  <a:schemeClr val="bg1"/>
                </a:solidFill>
                <a:latin typeface="Arial Black" pitchFamily="34" charset="0"/>
              </a:rPr>
              <a:t>ΒΑΣΙΚΕΣ ΑΡΧΕΣ ΛΕΙΤΟΥΡΓΙΑΣ ΑΕΡΙΟΣΤΡΟΒΙΛΩΝ</a:t>
            </a:r>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Black" pitchFamily="34" charset="0"/>
              </a:rPr>
              <a:t>ΛΕΙΤΟΥΡΓΙΑ ΤΩΝ ΑΕΡΙΟΣΤΡΟΒΙΛΩΝ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446" y="1052736"/>
            <a:ext cx="8566026" cy="5643602"/>
          </a:xfrm>
        </p:spPr>
        <p:txBody>
          <a:bodyPr>
            <a:normAutofit/>
          </a:bodyPr>
          <a:lstStyle/>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ΚΑΥΣΑΕΡΙΑ ΕΞΕΡΧΟΜΕΝΑ ΑΠΟ ΤΟ ΣΤΡΟΒΙΛΟ ΕΧΟΥΝ ΑΚΟΜΗ ΠΟΛΥ ΥΨΗΛΗ ΕΝΕΡΓΕΙΑΚΗ ΣΤΑΘΜΗ. ΑΥΤΗ ΤΟΥΣ Η ΕΝΕΡΓΕΙΑ ΕΙΝΑΙ Η ΩΦΕΛΙΜΗ ΕΝΕΡΓΕΙΑ ΠΟΥ ΠΑΡΑΓΕΙ Ο ΑΕΡΙΟΣΤΡΟΒΙΛΟΣ.</a:t>
            </a:r>
          </a:p>
          <a:p>
            <a:pPr marL="180000" indent="-180000" algn="l">
              <a:buClr>
                <a:srgbClr val="FF0000"/>
              </a:buClr>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ΣΤΗΝ ΠΕΡΙΠΤΩΣΗ ΕΝΟΣ ΚΙΝΗΤΗΡΑ ΑΕΡΟΣΚΑΦΟΥΣ, ΤΑ ΘΕΡΜΑ ΚΑΥΣΑΕΡΙΑ ΟΔΗΓΟΥΝΤΑΙ ΣΕ ΕΝΑ ΑΚΡΟΦΥΣΙΟ, ΟΠΟΥ ΕΠΙΤΑΧΥΝΟΝΤΑΙ ΚΑΙ ΕΞΕΡΧΟΝΤΑΙ ΑΠΟ ΤΟ ΠΙΣΩ ΜΕΡΟΣ ΤΟΥ ΑΚΡΟΦΥΣΙΟΥ ΣΤΗΝ ΑΤΜΟΣΦΑΙΡΑ ΜΕ ΠΟΛΥ ΥΨΗΛΗ ΤΑΧΥΤΗΤΑ ΚΑΙ ΟΡΜΗ.</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 Η ΜΕΤΑΒΟΛΗ ΤΗΣ ΟΡΜΗΣ ΠΟΥ ΠΡΑΓΜΑΤΟΠΟΙΕΙΤΑΙ ΣΤΟ ΕΡΓΑΖΟΜΕΝΟ ΜΕΣΟ (ΑΕΡΑΣ-ΚΑΥΣΑΕΡΙΑ) ΜΕΤΑΞΥ ΤΗΣ ΕΙΣΟΔΟΥ ΚΑΙ ΤΗΣ ΕΞΟΔΟΥ ΤΟΥ ΚΙΝΗΤΗΡΑ </a:t>
            </a:r>
            <a:r>
              <a:rPr lang="el-GR" sz="1800" dirty="0" smtClean="0">
                <a:solidFill>
                  <a:schemeClr val="tx1"/>
                </a:solidFill>
                <a:latin typeface="Arial Black" pitchFamily="34" charset="0"/>
              </a:rPr>
              <a:t>ΠΡΟΚΑΛΕΙ ΤΗΝ ΩΣΤΙΚΗ ΔΥΝΑΜΗ ΠΟΥ ΚΙΝΕΙ ΤΟ ΑΕΡΟΣΚΑΦΟΣ.</a:t>
            </a:r>
            <a:endParaRPr lang="el-GR" sz="1800"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1600" b="1" u="sng" dirty="0" smtClean="0">
                <a:solidFill>
                  <a:schemeClr val="bg1"/>
                </a:solidFill>
                <a:latin typeface="Arial Black" pitchFamily="34" charset="0"/>
              </a:rPr>
              <a:t>ΒΑΣΙΚΕΣ ΑΡΧΕΣ ΛΕΙΤΟΥΡΓΙΑΣ ΑΕΡΙΟΣΤΡΟΒΙΛΩΝ</a:t>
            </a:r>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Black" pitchFamily="34" charset="0"/>
              </a:rPr>
              <a:t>ΛΕΙΤΟΥΡΓΙΑ ΤΩΝ ΑΕΡΙΟΣΤΡΟΒΙΛΩΝ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a:bodyPr>
          <a:lstStyle/>
          <a:p>
            <a:pPr algn="l"/>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ΣΤΗΝ ΠΕΡΙΠΤΩΣΗ ΠΟΥ Ο ΑΕΡΙΟΣΤΡΟΒΙΛΟΣ ΧΡΗΣΙΜΟΠΟΙΕΙΤΑΙ ΓΙΑ ΤΗΝ ΠΑΡΑΓΩΓΗ ΜΗΧΑΝΙΚΗΣ ΙΣΧΥΟΣ (ΚΙΝΗΣΗ ΕΛΙΚΑΣ Η ΗΛΕΚΤΡΟΓΕΝΝΗΤΡΙΑΣ), ΤΑ ΚΑΥΣΑΕΡΙΑ ΔΙΕΡΧΟΝΤΑΙ ΜΕΣΑ ΑΠΟ ΔΕΥΤΕΡΟ ΣΤΡΟΒΙΛΟ (ΣΤΡΟΒΙΛΟΣ ΙΣΧ</a:t>
            </a:r>
            <a:r>
              <a:rPr lang="en-US" sz="1800" b="1" dirty="0" smtClean="0">
                <a:solidFill>
                  <a:schemeClr val="tx1"/>
                </a:solidFill>
                <a:latin typeface="Arial Black" pitchFamily="34" charset="0"/>
              </a:rPr>
              <a:t>Y</a:t>
            </a:r>
            <a:r>
              <a:rPr lang="el-GR" sz="1800" b="1" dirty="0" smtClean="0">
                <a:solidFill>
                  <a:schemeClr val="tx1"/>
                </a:solidFill>
                <a:latin typeface="Arial Black" pitchFamily="34" charset="0"/>
              </a:rPr>
              <a:t>ΟΣ), Ο ΟΠΟΙΟΣ ΑΠΟΡΡΟΦΑ ΕΠΙΠΛΕΟΝ ΤΜΗΜΑ ΤΗΣ ΕΝΕΡΓΕΙΑΣ ΤΟΥΣ, ΤΟ ΟΠΟΙΟ ΑΠΟΔΙΔΕΙ ΩΣ ΜΗΧΑΝΙΚΗ ΙΣΧΥ ΣΤΟΝ ΑΞΟΝΑ ΠΕΡΙΣΤΡΟΦΗΣ ΤΟΥ.</a:t>
            </a:r>
          </a:p>
          <a:p>
            <a:pPr marL="180000" indent="-180000" algn="l">
              <a:buClr>
                <a:srgbClr val="FF0000"/>
              </a:buClr>
            </a:pPr>
            <a:r>
              <a:rPr lang="el-GR" sz="1800" b="1"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ΣΤΡΟΒΙΛΟΣ ΙΣΧΥΟΣ ΜΠΟΡΕΙ ΝΑ ΕΙΝΑΙ ΣΥΝΔΕΔΕΜΕΝΟΣ ΣΤΟΝ ΙΔΙΟ Η ΣΕ ΔΙΑΦΟΡΕΤΙΚΟ ΑΞΟΝΑ ΑΠΟ ΤΟ ΣΤΡΟΒΙΛΟ ΠΟΥ ΚΙΝΕΙ ΤΟ ΣΥΜΠΙΕΣΤΗ. </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ΚΑΥΣΑΕΡΙΑ ΜΕΤΑ ΤΟ ΣΤΡΟΒΙΛΟ ΙΣΧΥΟΣ ΕΧΟΥΝ ΧΑΜΗΛΗ ΠΙΕΣΗ (ΛΙΓΟ ΠΑΝΩ ΑΠΟ ΤΗΝ ΑΤΜΟΣΦΑΙΡΙΚΗ) ΚΑΙ ΑΡΚΕΤΑ ΧΑΜΗΛΟΤΕΡΗ ΘΕΡΜΟΚΡΑΣΙΑ ΑΠΟ ΑΥΤΗΝ ΤΟΥ ΘΑΛΑΜΟΥ ΚΑΥΣΕΩΣ, ΚΑΙ ΟΔΗΓΟΥΝΤΑΙ ΜΕΣΩ ΚΑΤΑΛΛΗΛΟΥ ΑΓΩΓΟΥ ΣΤΗΝ ΑΤΜΟΣΦΑΙΡΑ.</a:t>
            </a: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1600" b="1" u="sng" dirty="0" smtClean="0">
                <a:solidFill>
                  <a:schemeClr val="bg1"/>
                </a:solidFill>
                <a:latin typeface="Arial Black" pitchFamily="34" charset="0"/>
              </a:rPr>
              <a:t>ΒΑΣΙΚΕΣ ΑΡΧΕΣ ΛΕΙΤΟΥΡΓΙΑΣ ΑΕΡΙΟΣΤΡΟΒΙΛΩΝ</a:t>
            </a:r>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Black" pitchFamily="34" charset="0"/>
              </a:rPr>
              <a:t>ΛΕΙΤΟΥΡΓΙΑ ΤΩΝ ΑΕΡΙΟΣΤΡΟΒΙΛΩΝ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77500" lnSpcReduction="20000"/>
          </a:bodyPr>
          <a:lstStyle/>
          <a:p>
            <a:pPr algn="l">
              <a:buClr>
                <a:srgbClr val="FF0000"/>
              </a:buClr>
              <a:buFont typeface="Wingdings" pitchFamily="2" charset="2"/>
              <a:buChar char="q"/>
            </a:pPr>
            <a:r>
              <a:rPr lang="el-GR" sz="2100" b="1" dirty="0" smtClean="0">
                <a:solidFill>
                  <a:schemeClr val="tx1"/>
                </a:solidFill>
                <a:latin typeface="Arial Black" pitchFamily="34" charset="0"/>
              </a:rPr>
              <a:t>ΟΙ </a:t>
            </a:r>
            <a:r>
              <a:rPr lang="el-GR" sz="2100" b="1" dirty="0" smtClean="0">
                <a:solidFill>
                  <a:srgbClr val="0070C0"/>
                </a:solidFill>
                <a:latin typeface="Arial Black" pitchFamily="34" charset="0"/>
              </a:rPr>
              <a:t>ΑΕΡΙΟΣΤΡΟΒΙΛΟΙ</a:t>
            </a:r>
            <a:r>
              <a:rPr lang="el-GR" sz="2100" b="1" dirty="0" smtClean="0">
                <a:solidFill>
                  <a:schemeClr val="tx1"/>
                </a:solidFill>
                <a:latin typeface="Arial Black" pitchFamily="34" charset="0"/>
              </a:rPr>
              <a:t> ΕΙΝΑΙ </a:t>
            </a:r>
            <a:r>
              <a:rPr lang="el-GR" sz="2100" b="1" dirty="0" smtClean="0">
                <a:solidFill>
                  <a:srgbClr val="FF0000"/>
                </a:solidFill>
                <a:latin typeface="Arial Black" pitchFamily="34" charset="0"/>
              </a:rPr>
              <a:t>ΘΕΡΜΙΚΕΣ ΜΗΧΑΝΕΣ ΕΣΩΤΕΡΙΚΗΣ ΚΑΥΣΕΩΣ </a:t>
            </a:r>
            <a:r>
              <a:rPr lang="el-GR" sz="2100" b="1" dirty="0" smtClean="0">
                <a:solidFill>
                  <a:schemeClr val="tx1"/>
                </a:solidFill>
                <a:latin typeface="Arial Black" pitchFamily="34" charset="0"/>
              </a:rPr>
              <a:t>ΜΕ ΔΙΑΦΟΡΕΤΙΚΗ ΟΜΩΣ ΛΕΙΤΟΥΡΓΙΑ ΑΠΟ ΤΙΣ </a:t>
            </a:r>
            <a:r>
              <a:rPr lang="el-GR" sz="2100" b="1" dirty="0" smtClean="0">
                <a:solidFill>
                  <a:srgbClr val="0070C0"/>
                </a:solidFill>
                <a:latin typeface="Arial Black" pitchFamily="34" charset="0"/>
              </a:rPr>
              <a:t>ΕΜΒΟΛΟΦΟΡΕΣ Μ.Ε.Κ</a:t>
            </a:r>
            <a:r>
              <a:rPr lang="el-GR" sz="2100" b="1" dirty="0" smtClean="0">
                <a:solidFill>
                  <a:schemeClr val="tx1"/>
                </a:solidFill>
                <a:latin typeface="Arial Black" pitchFamily="34" charset="0"/>
              </a:rPr>
              <a:t>.</a:t>
            </a:r>
          </a:p>
          <a:p>
            <a:pPr algn="l">
              <a:buClr>
                <a:srgbClr val="FF0000"/>
              </a:buClr>
            </a:pPr>
            <a:r>
              <a:rPr lang="el-GR" sz="2100" dirty="0" smtClean="0"/>
              <a:t> </a:t>
            </a:r>
          </a:p>
          <a:p>
            <a:pPr algn="l">
              <a:buClr>
                <a:srgbClr val="FF0000"/>
              </a:buClr>
              <a:buFont typeface="Wingdings" pitchFamily="2" charset="2"/>
              <a:buChar char="q"/>
            </a:pPr>
            <a:r>
              <a:rPr lang="el-GR" sz="2100" b="1" dirty="0" smtClean="0">
                <a:solidFill>
                  <a:schemeClr val="tx1"/>
                </a:solidFill>
                <a:latin typeface="Arial Black" pitchFamily="34" charset="0"/>
              </a:rPr>
              <a:t>ΕΝΩ ΣΤΙΣ </a:t>
            </a:r>
            <a:r>
              <a:rPr lang="el-GR" sz="2100" b="1" dirty="0" smtClean="0">
                <a:solidFill>
                  <a:srgbClr val="0070C0"/>
                </a:solidFill>
                <a:latin typeface="Arial Black" pitchFamily="34" charset="0"/>
              </a:rPr>
              <a:t>ΕΜΒΟΛΟΦΟΡΕΣ ΜΕΚ </a:t>
            </a:r>
            <a:r>
              <a:rPr lang="el-GR" sz="2100" b="1" dirty="0" smtClean="0">
                <a:solidFill>
                  <a:schemeClr val="tx1"/>
                </a:solidFill>
                <a:latin typeface="Arial Black" pitchFamily="34" charset="0"/>
              </a:rPr>
              <a:t>ΟΙ ΦΑΣΕΙΣ ΛΕΙΤΟΥΡΓΙΑΣ </a:t>
            </a:r>
            <a:r>
              <a:rPr lang="el-GR" sz="2100" b="1" dirty="0" smtClean="0">
                <a:solidFill>
                  <a:srgbClr val="FF0000"/>
                </a:solidFill>
                <a:latin typeface="Arial Black" pitchFamily="34" charset="0"/>
              </a:rPr>
              <a:t>ΕΠΑΝΑΛΑΜΒΑΝΟΝΤΑΙ ΚΥΚΛΙΚΑ ΕΝΤΟΣ ΣΥΓΚΕΚΡΙΜΕΝΟΥ ΧΩΡΟΥ</a:t>
            </a:r>
            <a:r>
              <a:rPr lang="el-GR" sz="2100" b="1" dirty="0" smtClean="0">
                <a:solidFill>
                  <a:schemeClr val="tx1"/>
                </a:solidFill>
                <a:latin typeface="Arial Black" pitchFamily="34" charset="0"/>
              </a:rPr>
              <a:t>, ΤΟΥ </a:t>
            </a:r>
            <a:r>
              <a:rPr lang="el-GR" sz="2100" b="1" dirty="0" smtClean="0">
                <a:solidFill>
                  <a:srgbClr val="00B050"/>
                </a:solidFill>
                <a:latin typeface="Arial Black" pitchFamily="34" charset="0"/>
              </a:rPr>
              <a:t>ΚΥΛΙΝΔΡΟΥ</a:t>
            </a:r>
            <a:r>
              <a:rPr lang="el-GR" sz="2100" b="1" dirty="0" smtClean="0">
                <a:solidFill>
                  <a:schemeClr val="tx1"/>
                </a:solidFill>
                <a:latin typeface="Arial Black" pitchFamily="34" charset="0"/>
              </a:rPr>
              <a:t>, ΣΤΟΥΣ </a:t>
            </a:r>
            <a:r>
              <a:rPr lang="el-GR" sz="2100" b="1" dirty="0" smtClean="0">
                <a:solidFill>
                  <a:srgbClr val="0070C0"/>
                </a:solidFill>
                <a:latin typeface="Arial Black" pitchFamily="34" charset="0"/>
              </a:rPr>
              <a:t>ΑΕΡΙΟΣΤΡΟΒΙΛΟΥΣ</a:t>
            </a:r>
            <a:r>
              <a:rPr lang="el-GR" sz="2100" b="1" dirty="0" smtClean="0">
                <a:solidFill>
                  <a:schemeClr val="tx1"/>
                </a:solidFill>
                <a:latin typeface="Arial Black" pitchFamily="34" charset="0"/>
              </a:rPr>
              <a:t> ΟΙ ΔΙΑΦΟΡΕΤΙΚΕΣ ΛΕΙΤΟΥΡΓΙΕΣ </a:t>
            </a:r>
            <a:r>
              <a:rPr lang="el-GR" sz="2100" b="1" dirty="0" smtClean="0">
                <a:solidFill>
                  <a:srgbClr val="FF0000"/>
                </a:solidFill>
                <a:latin typeface="Arial Black" pitchFamily="34" charset="0"/>
              </a:rPr>
              <a:t>ΠΡΑΓΜΑΤΟΠΟΙΟΥΝΤΑΙ ΤΑΥΤΟΧΡΟΝΑ</a:t>
            </a:r>
            <a:r>
              <a:rPr lang="el-GR" sz="2100" b="1" dirty="0" smtClean="0">
                <a:solidFill>
                  <a:schemeClr val="tx1"/>
                </a:solidFill>
                <a:latin typeface="Arial Black" pitchFamily="34" charset="0"/>
              </a:rPr>
              <a:t>, ΑΛΛΑ </a:t>
            </a:r>
            <a:r>
              <a:rPr lang="el-GR" sz="2100" b="1" dirty="0" smtClean="0">
                <a:solidFill>
                  <a:srgbClr val="00B050"/>
                </a:solidFill>
                <a:latin typeface="Arial Black" pitchFamily="34" charset="0"/>
              </a:rPr>
              <a:t>ΣΕ ΔΙΑΦΟΡΕΤΙΚΑ ΤΜΗΜΑΤΑ ΤΗΣ ΜΗΧΑΝΗΣ</a:t>
            </a:r>
            <a:r>
              <a:rPr lang="el-GR" sz="2100" b="1" dirty="0" smtClean="0">
                <a:solidFill>
                  <a:schemeClr val="tx1"/>
                </a:solidFill>
                <a:latin typeface="Arial Black" pitchFamily="34" charset="0"/>
              </a:rPr>
              <a:t>, ΚΑΘΩΣ ΤΟ ΕΡΓΑΖΟΜΕΝΟ ΜΕΣΟ ΠΕΡΝΑ ΔΙΑΔΟΧΙΚΑ ΑΠΟ ΤΟ ΕΝΑ ΤΜΗΜΑ ΣΤΟ ΕΠΟΜΕΝΟ.</a:t>
            </a:r>
          </a:p>
          <a:p>
            <a:pPr algn="l">
              <a:buClr>
                <a:srgbClr val="FF0000"/>
              </a:buClr>
            </a:pPr>
            <a:r>
              <a:rPr lang="el-GR" sz="2100" b="1" dirty="0" smtClean="0">
                <a:solidFill>
                  <a:schemeClr val="tx1"/>
                </a:solidFill>
                <a:latin typeface="Arial Black" pitchFamily="34" charset="0"/>
              </a:rPr>
              <a:t> </a:t>
            </a:r>
          </a:p>
          <a:p>
            <a:pPr algn="l">
              <a:buClr>
                <a:srgbClr val="FF0000"/>
              </a:buClr>
              <a:buFont typeface="Wingdings" pitchFamily="2" charset="2"/>
              <a:buChar char="q"/>
            </a:pPr>
            <a:r>
              <a:rPr lang="el-GR" sz="2100" b="1" dirty="0" smtClean="0">
                <a:solidFill>
                  <a:schemeClr val="tx1"/>
                </a:solidFill>
                <a:latin typeface="Arial Black" pitchFamily="34" charset="0"/>
              </a:rPr>
              <a:t>ΕΤΣΙ ΣΕ ΑΛΛΟ ΤΜΗΜΑ ΤΗΣ ΜΗΧΑΝΗΣ ΠΡΑΓΜΑΤΟΠΟΙΕΙΤΑΙ Η ΕΙΣΑΓΩΓΗ ΤΟΥ ΑΕΡΑ, ΣΕ ΑΛΛΟ Η ΣΥΜΠΙΕΣΗ ΤΟΥ (ΣΥΜΠΙΕΣΤΗΣ), ΣΕ ΑΛΛΟ Η ΚΑΥΣΗ ΤΟΥ ΚΑΥΣΙΜΟΥ (ΘΑΛΑΜΟΣ ΚΑΥΣΕΩΣ), ΣΕ ΔΙΑΦΟΡΕΤΙΚΟ Η ΕΚΤΟΝΩΣΗ ΤΩΝ ΚΑΥΣΑΕΡΙΩΝ (ΣΤΡΟΒΙΛΟΣ) ΚΑΙ ΣΕ ΑΛΛΟ Η ΕΞΑΓΩΓΗ ΤΟΥΣ.</a:t>
            </a:r>
          </a:p>
          <a:p>
            <a:pPr algn="l">
              <a:buClr>
                <a:srgbClr val="FF0000"/>
              </a:buClr>
            </a:pPr>
            <a:r>
              <a:rPr lang="el-GR" sz="2100" b="1" dirty="0" smtClean="0">
                <a:solidFill>
                  <a:schemeClr val="tx1"/>
                </a:solidFill>
                <a:latin typeface="Arial Black" pitchFamily="34" charset="0"/>
              </a:rPr>
              <a:t> </a:t>
            </a:r>
          </a:p>
          <a:p>
            <a:pPr algn="l">
              <a:buClr>
                <a:srgbClr val="FF0000"/>
              </a:buClr>
              <a:buFont typeface="Wingdings" pitchFamily="2" charset="2"/>
              <a:buChar char="q"/>
            </a:pPr>
            <a:r>
              <a:rPr lang="el-GR" sz="2100" b="1" dirty="0" smtClean="0">
                <a:solidFill>
                  <a:schemeClr val="tx1"/>
                </a:solidFill>
                <a:latin typeface="Arial Black" pitchFamily="34" charset="0"/>
              </a:rPr>
              <a:t>ΣΤΙΣ </a:t>
            </a:r>
            <a:r>
              <a:rPr lang="el-GR" sz="2100" b="1" dirty="0" smtClean="0">
                <a:solidFill>
                  <a:srgbClr val="0070C0"/>
                </a:solidFill>
                <a:latin typeface="Arial Black" pitchFamily="34" charset="0"/>
              </a:rPr>
              <a:t>ΕΜΒΟΛΟΦΟΡΕΣ ΜΕΚ </a:t>
            </a:r>
            <a:r>
              <a:rPr lang="el-GR" sz="2100" b="1" dirty="0" smtClean="0">
                <a:solidFill>
                  <a:schemeClr val="tx1"/>
                </a:solidFill>
                <a:latin typeface="Arial Black" pitchFamily="34" charset="0"/>
              </a:rPr>
              <a:t>ΟΙ ΠΡΟΗΓΟΥΜΕΝΕΣ ΛΕΙΤΟΥΡΓΙΕΣ ΠΡΑΓΜΑΤΟΠΟΙΟΥΝΤΑΙ </a:t>
            </a:r>
            <a:r>
              <a:rPr lang="el-GR" sz="2100" b="1" dirty="0" smtClean="0">
                <a:solidFill>
                  <a:srgbClr val="FF0000"/>
                </a:solidFill>
                <a:latin typeface="Arial Black" pitchFamily="34" charset="0"/>
              </a:rPr>
              <a:t>ΔΙΑΚΟΠΤΟΜΕΝΕΣ</a:t>
            </a:r>
            <a:r>
              <a:rPr lang="el-GR" sz="2100" b="1" dirty="0" smtClean="0">
                <a:solidFill>
                  <a:schemeClr val="tx1"/>
                </a:solidFill>
                <a:latin typeface="Arial Black" pitchFamily="34" charset="0"/>
              </a:rPr>
              <a:t>, ΣΤΟΥΣ </a:t>
            </a:r>
            <a:r>
              <a:rPr lang="el-GR" sz="2100" b="1" dirty="0" smtClean="0">
                <a:solidFill>
                  <a:srgbClr val="0070C0"/>
                </a:solidFill>
                <a:latin typeface="Arial Black" pitchFamily="34" charset="0"/>
              </a:rPr>
              <a:t>ΑΕΡΙΟΣΤΡΟΒΙΛΟΥΣ</a:t>
            </a:r>
            <a:r>
              <a:rPr lang="el-GR" sz="2100" b="1" dirty="0" smtClean="0">
                <a:solidFill>
                  <a:schemeClr val="tx1"/>
                </a:solidFill>
                <a:latin typeface="Arial Black" pitchFamily="34" charset="0"/>
              </a:rPr>
              <a:t> ΠΡΑΓΜΑΤΟΠΟΙΟΥΝΤΑΙ </a:t>
            </a:r>
            <a:r>
              <a:rPr lang="el-GR" sz="2100" b="1" dirty="0" smtClean="0">
                <a:solidFill>
                  <a:srgbClr val="FF0000"/>
                </a:solidFill>
                <a:latin typeface="Arial Black" pitchFamily="34" charset="0"/>
              </a:rPr>
              <a:t>ΣΥΝΕΧΩΣ</a:t>
            </a:r>
            <a:r>
              <a:rPr lang="el-GR" sz="2100" b="1" dirty="0" smtClean="0">
                <a:solidFill>
                  <a:schemeClr val="tx1"/>
                </a:solidFill>
                <a:latin typeface="Arial Black" pitchFamily="34" charset="0"/>
              </a:rPr>
              <a:t>.</a:t>
            </a:r>
          </a:p>
          <a:p>
            <a:pPr algn="l">
              <a:buClr>
                <a:srgbClr val="FF0000"/>
              </a:buClr>
            </a:pPr>
            <a:endParaRPr lang="el-GR" sz="2100" b="1" dirty="0" smtClean="0">
              <a:solidFill>
                <a:schemeClr val="tx1"/>
              </a:solidFill>
              <a:latin typeface="Arial Black" pitchFamily="34" charset="0"/>
            </a:endParaRPr>
          </a:p>
          <a:p>
            <a:pPr algn="l">
              <a:buClr>
                <a:srgbClr val="FF0000"/>
              </a:buClr>
              <a:buFont typeface="Wingdings" pitchFamily="2" charset="2"/>
              <a:buChar char="q"/>
            </a:pPr>
            <a:r>
              <a:rPr lang="el-GR" sz="2100" b="1" dirty="0" smtClean="0">
                <a:solidFill>
                  <a:schemeClr val="tx1"/>
                </a:solidFill>
                <a:latin typeface="Arial Black" pitchFamily="34" charset="0"/>
              </a:rPr>
              <a:t>ΣΕ ΜΟΝΙΜΟ ΣΗΜΕΙΟ ΛΕΙΤΟΥΡΓΙΑΣ ΤΗΣ ΜΗΧΑΝΗΣ Ο ΑΕΡΑΣ ΕΙΣΕΡΧΕΤΑΙ ΜΕ ΣΤΑΘΕΡΗ ΠΑΡΟΧΗ, ΚΑΘΕ ΧΡΟΝΙΚΗ ΣΤΙΓΜΗ ΚΑΙ ΟΧΙ ΔΙΑΚΟΠΤΟΜΕΝΑ, ΟΠΩΣ ΣΥΜΒΑΙΝΕΙ ΣΤΙΣ ΕΜΒΟΛΟΦΟΡΕΣ ΜΕΚ.</a:t>
            </a:r>
          </a:p>
          <a:p>
            <a:pPr algn="l"/>
            <a:endParaRPr lang="el-GR" sz="1800" b="1" dirty="0" smtClean="0">
              <a:solidFill>
                <a:schemeClr val="tx1"/>
              </a:solidFill>
              <a:latin typeface="Arial Black" pitchFamily="34" charset="0"/>
            </a:endParaRPr>
          </a:p>
          <a:p>
            <a:r>
              <a:rPr lang="el-GR" sz="1800" dirty="0" smtClean="0"/>
              <a:t/>
            </a:r>
            <a:br>
              <a:rPr lang="el-GR" sz="1800" dirty="0" smtClean="0"/>
            </a:b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1600" b="1" u="sng" dirty="0" smtClean="0">
                <a:solidFill>
                  <a:srgbClr val="FFFF00"/>
                </a:solidFill>
                <a:latin typeface="Arial Black" pitchFamily="34" charset="0"/>
              </a:rPr>
              <a:t>ΒΑΣΙΚΕΣ ΑΡΧΕΣ ΛΕΙΤΟΥΡΓΙΑΣ ΑΕΡΙΟΣΤΡΟΒΙΛΩΝ</a:t>
            </a:r>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000" b="1" u="sng" dirty="0" smtClean="0">
                <a:solidFill>
                  <a:srgbClr val="FFFF00"/>
                </a:solidFill>
                <a:latin typeface="Arial Black" pitchFamily="34" charset="0"/>
              </a:rPr>
              <a:t>ΣΥΓΚΡΙΣΗ ΤΩΝ ΑΕΡΙΟΣΤΡΟΒΙΛΩΝ ΜΕ ΤΙΣ ΕΜΒΟΛΟΦΟΡΕΣ ΜΕΚ</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buClr>
                <a:srgbClr val="FF0000"/>
              </a:buClr>
            </a:pPr>
            <a:endParaRPr lang="el-GR" sz="20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ΕΠΕΙΔΗ ΣΤΟΥΣ </a:t>
            </a:r>
            <a:r>
              <a:rPr lang="el-GR" sz="2400" b="1" dirty="0" smtClean="0">
                <a:solidFill>
                  <a:srgbClr val="0070C0"/>
                </a:solidFill>
                <a:latin typeface="Arial Black" pitchFamily="34" charset="0"/>
              </a:rPr>
              <a:t>ΑΕΡΙΟΣΤΡΟΒΙΛΟΥΣ</a:t>
            </a:r>
            <a:r>
              <a:rPr lang="el-GR" sz="2400" b="1" dirty="0" smtClean="0">
                <a:solidFill>
                  <a:schemeClr val="tx1"/>
                </a:solidFill>
                <a:latin typeface="Arial Black" pitchFamily="34" charset="0"/>
              </a:rPr>
              <a:t> Η </a:t>
            </a:r>
            <a:r>
              <a:rPr lang="el-GR" sz="2400" b="1" dirty="0" smtClean="0">
                <a:solidFill>
                  <a:srgbClr val="FF0000"/>
                </a:solidFill>
                <a:latin typeface="Arial Black" pitchFamily="34" charset="0"/>
              </a:rPr>
              <a:t>ΙΣΧΥΣ</a:t>
            </a:r>
            <a:r>
              <a:rPr lang="el-GR" sz="2400" b="1" dirty="0" smtClean="0">
                <a:solidFill>
                  <a:schemeClr val="tx1"/>
                </a:solidFill>
                <a:latin typeface="Arial Black" pitchFamily="34" charset="0"/>
              </a:rPr>
              <a:t> ΠΑΡΑΓΕΤΑΙ ΣΥΝΕΧΩΣ, ΑΦΟΥ ΔΕΝ ΥΠΑΡΧΟΥΝ ΝΕΚΡΟΙ ΧΡΟΝΟΙ, ΑΠΟ ΔΕΔΟΜΕΝΟ ΟΓΚΟ ΜΗΧΑΝΗΣ ΠΑΡΑΓΕΤΑΙ ΠΟΛΥ ΜΕΓΑΛΥΤΕΡΗ ΙΣΧΥΣ ΣΕ ΣΧΕΣΗ ΜΕ ΤΙΣ </a:t>
            </a:r>
            <a:r>
              <a:rPr lang="el-GR" sz="2400" b="1" dirty="0" smtClean="0">
                <a:solidFill>
                  <a:srgbClr val="0070C0"/>
                </a:solidFill>
                <a:latin typeface="Arial Black" pitchFamily="34" charset="0"/>
              </a:rPr>
              <a:t>ΕΜΒΟΛΟΦΟΡΕΣ ΜΕΚ</a:t>
            </a:r>
            <a:r>
              <a:rPr lang="el-GR" sz="2400" b="1" dirty="0" smtClean="0">
                <a:solidFill>
                  <a:schemeClr val="tx1"/>
                </a:solidFill>
                <a:latin typeface="Arial Black" pitchFamily="34" charset="0"/>
              </a:rPr>
              <a:t>.</a:t>
            </a:r>
          </a:p>
          <a:p>
            <a:pPr marL="180000" indent="-180000" algn="l">
              <a:buClr>
                <a:srgbClr val="FF0000"/>
              </a:buClr>
              <a:buFont typeface="Wingdings" pitchFamily="2" charset="2"/>
              <a:buChar char="q"/>
            </a:pPr>
            <a:endParaRPr lang="el-GR" sz="24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ΓΙΑ ΤΟ ΛΟΓΟ ΑΥΤΟ, ΓΙΑ ΔΕΔΟΜΕΝΗ ΠΑΡΑΓΟΜΕΝΗ ΙΣΧΥ ΕΝΑΣ </a:t>
            </a:r>
            <a:r>
              <a:rPr lang="el-GR" sz="2400" b="1" dirty="0" smtClean="0">
                <a:solidFill>
                  <a:srgbClr val="0070C0"/>
                </a:solidFill>
                <a:latin typeface="Arial Black" pitchFamily="34" charset="0"/>
              </a:rPr>
              <a:t>ΑΕΡΙΟΣΤΡΟΒΙΛΟΣ</a:t>
            </a:r>
            <a:r>
              <a:rPr lang="el-GR" sz="2400" b="1" dirty="0" smtClean="0">
                <a:solidFill>
                  <a:schemeClr val="tx1"/>
                </a:solidFill>
                <a:latin typeface="Arial Black" pitchFamily="34" charset="0"/>
              </a:rPr>
              <a:t> ΕΧΕΙ </a:t>
            </a:r>
            <a:r>
              <a:rPr lang="el-GR" sz="2400" b="1" dirty="0" smtClean="0">
                <a:solidFill>
                  <a:srgbClr val="FF0000"/>
                </a:solidFill>
                <a:latin typeface="Arial Black" pitchFamily="34" charset="0"/>
              </a:rPr>
              <a:t>ΠΟΛΥ ΜΙΚΡΟΤΕΡΟ ΟΓΚΟ ΚΑΙ ΒΑΡΟΣ</a:t>
            </a:r>
            <a:r>
              <a:rPr lang="el-GR" sz="2400" b="1" dirty="0" smtClean="0">
                <a:solidFill>
                  <a:schemeClr val="tx1"/>
                </a:solidFill>
                <a:latin typeface="Arial Black" pitchFamily="34" charset="0"/>
              </a:rPr>
              <a:t> ΑΠΟ ΜΙΑ </a:t>
            </a:r>
            <a:r>
              <a:rPr lang="el-GR" sz="2400" b="1" dirty="0" smtClean="0">
                <a:solidFill>
                  <a:srgbClr val="0070C0"/>
                </a:solidFill>
                <a:latin typeface="Arial Black" pitchFamily="34" charset="0"/>
              </a:rPr>
              <a:t>ΕΜΒΟΛΟΦΟΡΟ ΜΕΚ</a:t>
            </a:r>
            <a:r>
              <a:rPr lang="el-GR" sz="2400" b="1" dirty="0" smtClean="0">
                <a:solidFill>
                  <a:schemeClr val="tx1"/>
                </a:solidFill>
                <a:latin typeface="Arial Black" pitchFamily="34" charset="0"/>
              </a:rPr>
              <a:t>, ΠΑΡ' ΟΛΟ ΤΟ ΜΙΚΡΟΤΕΡΟ ΒΑΘΜΟ ΑΠΟΔΟΣΕΩΣ ΤΩΝ ΑΕΡΙΟΣΤΡΟΒΙΛΩΝ.</a:t>
            </a:r>
          </a:p>
          <a:p>
            <a:r>
              <a:rPr lang="el-GR" sz="1800" dirty="0" smtClean="0"/>
              <a:t/>
            </a:r>
            <a:br>
              <a:rPr lang="el-GR" sz="1800" dirty="0" smtClean="0"/>
            </a:b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1600" b="1" u="sng" dirty="0" smtClean="0">
                <a:solidFill>
                  <a:schemeClr val="bg1"/>
                </a:solidFill>
                <a:latin typeface="Arial Black" pitchFamily="34" charset="0"/>
              </a:rPr>
              <a:t>ΒΑΣΙΚΕΣ ΑΡΧΕΣ ΛΕΙΤΟΥΡΓΙΑΣ ΑΕΡΙΟΣΤΡΟΒΙΛΩΝ</a:t>
            </a:r>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000" b="1" u="sng" dirty="0" smtClean="0">
                <a:solidFill>
                  <a:schemeClr val="bg1"/>
                </a:solidFill>
                <a:latin typeface="Arial Black" pitchFamily="34" charset="0"/>
              </a:rPr>
              <a:t>ΣΥΓΚΡΙΣΗ ΤΩΝ ΑΕΡΙΟΣΤΡΟΒΙΛΩΝ ΜΕ ΤΙΣ ΕΜΒΟΛΟΦΟΡΕΣ ΜΕΚ</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lnSpcReduction="10000"/>
          </a:bodyPr>
          <a:lstStyle/>
          <a:p>
            <a:pPr algn="l">
              <a:buClr>
                <a:srgbClr val="FF0000"/>
              </a:buClr>
            </a:pPr>
            <a:endParaRPr lang="el-GR" sz="20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000" b="1" dirty="0" smtClean="0">
                <a:solidFill>
                  <a:schemeClr val="tx1"/>
                </a:solidFill>
                <a:latin typeface="Arial Black" pitchFamily="34" charset="0"/>
              </a:rPr>
              <a:t>ΣΤΙΣ </a:t>
            </a:r>
            <a:r>
              <a:rPr lang="el-GR" sz="2000" b="1" dirty="0" smtClean="0">
                <a:solidFill>
                  <a:srgbClr val="0070C0"/>
                </a:solidFill>
                <a:latin typeface="Arial Black" pitchFamily="34" charset="0"/>
              </a:rPr>
              <a:t>ΕΜΒΟΛΟΦΟΡΕΣ ΜΕΚ </a:t>
            </a:r>
            <a:r>
              <a:rPr lang="el-GR" sz="2000" b="1" dirty="0" smtClean="0">
                <a:solidFill>
                  <a:schemeClr val="tx1"/>
                </a:solidFill>
                <a:latin typeface="Arial Black" pitchFamily="34" charset="0"/>
              </a:rPr>
              <a:t>Η ΚΑΥΣΗ ΓΙΝΕΤΑΙ ΚΟΝΤΑ ΣΤΗ ΣΤΟΙΧΕΙΟΜΕΤΡΙΚΗ </a:t>
            </a:r>
            <a:r>
              <a:rPr lang="el-GR" sz="2000" b="1" dirty="0" smtClean="0">
                <a:solidFill>
                  <a:srgbClr val="FF0000"/>
                </a:solidFill>
                <a:latin typeface="Arial Black" pitchFamily="34" charset="0"/>
              </a:rPr>
              <a:t>ΑΝΑΛΟΓΙΑ ΑΕΡΑ/ ΚΑΥΣΙΜΟΥ</a:t>
            </a:r>
            <a:r>
              <a:rPr lang="el-GR" sz="2000" b="1" dirty="0" smtClean="0">
                <a:solidFill>
                  <a:schemeClr val="tx1"/>
                </a:solidFill>
                <a:latin typeface="Arial Black" pitchFamily="34" charset="0"/>
              </a:rPr>
              <a:t>, ΣΤΟΥΣ </a:t>
            </a:r>
            <a:r>
              <a:rPr lang="el-GR" sz="2000" b="1" dirty="0" smtClean="0">
                <a:solidFill>
                  <a:srgbClr val="0070C0"/>
                </a:solidFill>
                <a:latin typeface="Arial Black" pitchFamily="34" charset="0"/>
              </a:rPr>
              <a:t>ΑΕΡΙΟΣΤΡΟΒΙΛΟΥΣ </a:t>
            </a:r>
            <a:r>
              <a:rPr lang="el-GR" sz="2000" b="1" dirty="0" smtClean="0">
                <a:solidFill>
                  <a:schemeClr val="tx1"/>
                </a:solidFill>
                <a:latin typeface="Arial Black" pitchFamily="34" charset="0"/>
              </a:rPr>
              <a:t>Η ΚΑΥΣΗ ΠΡΑΓΜΑΤΟΠΟΙΕΙΤΑΙ ΜΕ </a:t>
            </a:r>
            <a:r>
              <a:rPr lang="el-GR" sz="2000" b="1" dirty="0" smtClean="0">
                <a:solidFill>
                  <a:srgbClr val="FF0000"/>
                </a:solidFill>
                <a:latin typeface="Arial Black" pitchFamily="34" charset="0"/>
              </a:rPr>
              <a:t>ΜΕΓΑΛΗ ΠΕΡΙΣΣΕΙΑ ΑΕΡΑ </a:t>
            </a:r>
            <a:r>
              <a:rPr lang="el-GR" sz="2000" b="1" dirty="0" smtClean="0">
                <a:solidFill>
                  <a:schemeClr val="tx1"/>
                </a:solidFill>
                <a:latin typeface="Arial Black" pitchFamily="34" charset="0"/>
              </a:rPr>
              <a:t>.</a:t>
            </a:r>
          </a:p>
          <a:p>
            <a:pPr marL="180000" indent="-180000" algn="l">
              <a:buClr>
                <a:srgbClr val="FF0000"/>
              </a:buClr>
            </a:pPr>
            <a:endParaRPr lang="el-GR" sz="20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000" b="1" dirty="0" smtClean="0">
                <a:solidFill>
                  <a:schemeClr val="tx1"/>
                </a:solidFill>
                <a:latin typeface="Arial Black" pitchFamily="34" charset="0"/>
              </a:rPr>
              <a:t>ΣΤΙΣ </a:t>
            </a:r>
            <a:r>
              <a:rPr lang="el-GR" sz="2000" b="1" dirty="0" smtClean="0">
                <a:solidFill>
                  <a:srgbClr val="0070C0"/>
                </a:solidFill>
                <a:latin typeface="Arial Black" pitchFamily="34" charset="0"/>
              </a:rPr>
              <a:t>ΕΜΒΟΛΟΦΟΡΕΣ ΜΕΚ </a:t>
            </a:r>
            <a:r>
              <a:rPr lang="el-GR" sz="2000" b="1" dirty="0" smtClean="0">
                <a:solidFill>
                  <a:schemeClr val="tx1"/>
                </a:solidFill>
                <a:latin typeface="Arial Black" pitchFamily="34" charset="0"/>
              </a:rPr>
              <a:t>ΚΑΤΑ ΤΗΝ ΚΑΥΣΗ ΑΥΞΑΝΕΤΑΙ ΙΔΙΑΙΤΕΡΑ Η </a:t>
            </a:r>
            <a:r>
              <a:rPr lang="el-GR" sz="2000" b="1" dirty="0" smtClean="0">
                <a:solidFill>
                  <a:srgbClr val="FF0000"/>
                </a:solidFill>
                <a:latin typeface="Arial Black" pitchFamily="34" charset="0"/>
              </a:rPr>
              <a:t>ΠΙΕΣΗ ΤΟΥ ΚΑΥΣΑΕΡΙΟΥ</a:t>
            </a:r>
            <a:r>
              <a:rPr lang="el-GR" sz="2000" b="1" dirty="0" smtClean="0">
                <a:solidFill>
                  <a:schemeClr val="tx1"/>
                </a:solidFill>
                <a:latin typeface="Arial Black" pitchFamily="34" charset="0"/>
              </a:rPr>
              <a:t>, ΛΟΓΩ ΤΟΥ ΟΤΙ Η ΚΑΥΣΗ ΣΥΝΤΕΛΕΙΤΑΙ ΣΕ ΚΛΕΙΣΤΟ ΧΩΡΟ. ΤΟ ΓΕΓΟΝΟΣ ΑΥΤΟ ΟΔΗΓΕΙ ΣΕ ΙΣΧΥΡΗ ΚΑΤΑΣΚΕΥΗ ΤΩΝ ΧΙΤΩΝΙΩΝ, ΜΕ ΜΕΓΑΛΟ ΒΑΡΟΣ ΚΑΙ ΙΔΙΑΙΤΕΡΑ ΣΥΣΤΗΜΑΤΑ ΨΥΞΕΩΣ. ΑΝΤΙΘΕΤΩΣ ΣΤΟΥΣ </a:t>
            </a:r>
            <a:r>
              <a:rPr lang="el-GR" sz="2000" b="1" dirty="0" smtClean="0">
                <a:solidFill>
                  <a:srgbClr val="0070C0"/>
                </a:solidFill>
                <a:latin typeface="Arial Black" pitchFamily="34" charset="0"/>
              </a:rPr>
              <a:t>ΑΕΡΙΟΣΤΡΟΒΙΛΟΥΣ</a:t>
            </a:r>
            <a:r>
              <a:rPr lang="el-GR" sz="2000" b="1" dirty="0" smtClean="0">
                <a:solidFill>
                  <a:schemeClr val="tx1"/>
                </a:solidFill>
                <a:latin typeface="Arial Black" pitchFamily="34" charset="0"/>
              </a:rPr>
              <a:t>, Ο ΘΑΛΑΜΟΣ ΚΑΥΣΕΩΣ ΕΙΝΑΙ ΑΝΟΙΚΤΟΣ (ΠΡΑΚΤΙΚΑ ΕΝΑΣ ΣΩΛΗΝΑΣ) ΚΑΙ Η </a:t>
            </a:r>
            <a:r>
              <a:rPr lang="el-GR" sz="2000" b="1" dirty="0" smtClean="0">
                <a:solidFill>
                  <a:srgbClr val="FF0000"/>
                </a:solidFill>
                <a:latin typeface="Arial Black" pitchFamily="34" charset="0"/>
              </a:rPr>
              <a:t>ΠΙΕΣΗ ΠΑΡΑΜΕΝΕΙ ΠΡΑΚΤΙΚΑ ΣΤΑΘΕΡΗ</a:t>
            </a:r>
            <a:r>
              <a:rPr lang="el-GR" sz="2000" b="1" dirty="0" smtClean="0">
                <a:solidFill>
                  <a:schemeClr val="tx1"/>
                </a:solidFill>
                <a:latin typeface="Arial Black" pitchFamily="34" charset="0"/>
              </a:rPr>
              <a:t>, ΟΠΟΤΕ Η ΚΑΤΑΣΚΕΥΗ ΤΟΥ ΕΙΝΑΙ ΙΔΙΑΙΤΕΡΑ ΕΛΑΦΡΙΑ, </a:t>
            </a:r>
            <a:r>
              <a:rPr lang="el-GR" sz="2000" dirty="0" smtClean="0">
                <a:solidFill>
                  <a:schemeClr val="tx1"/>
                </a:solidFill>
                <a:latin typeface="Arial Black" pitchFamily="34" charset="0"/>
              </a:rPr>
              <a:t>ΜΕ ΜΟΝΗ ΑΝΑΓΚΗ ΤΗ ΧΡΗΣΗ ΥΛΙΚΩΝ ΙΔΙΑΙΤΕΡΑ ΑΝΘΕΚΤΙΚΩΝ ΣΤΙΣ ΥΨΗΛΕΣ ΘΕΡΜΟΚΡΑΣΙΕΣ.</a:t>
            </a:r>
          </a:p>
          <a:p>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1600" b="1" u="sng" dirty="0" smtClean="0">
                <a:solidFill>
                  <a:schemeClr val="bg1"/>
                </a:solidFill>
                <a:latin typeface="Arial Black" pitchFamily="34" charset="0"/>
              </a:rPr>
              <a:t>ΒΑΣΙΚΕΣ ΑΡΧΕΣ ΛΕΙΤΟΥΡΓΙΑΣ ΑΕΡΙΟΣΤΡΟΒΙΛΩΝ</a:t>
            </a:r>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000" b="1" u="sng" dirty="0" smtClean="0">
                <a:solidFill>
                  <a:schemeClr val="bg1"/>
                </a:solidFill>
                <a:latin typeface="Arial Black" pitchFamily="34" charset="0"/>
              </a:rPr>
              <a:t>ΣΥΓΚΡΙΣΗ ΤΩΝ ΑΕΡΙΟΣΤΡΟΒΙΛΩΝ ΜΕ ΤΙΣ ΕΜΒΟΛΟΦΟΡΕΣ ΜΕΚ</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buClr>
                <a:srgbClr val="FF0000"/>
              </a:buClr>
            </a:pPr>
            <a:endParaRPr lang="en-US" sz="20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000" b="1" dirty="0" smtClean="0">
                <a:solidFill>
                  <a:schemeClr val="tx1"/>
                </a:solidFill>
                <a:latin typeface="Arial Black" pitchFamily="34" charset="0"/>
              </a:rPr>
              <a:t>Ο ΠΙΟ ΑΠΛΟΣ ΤΥΠΟΣ ΑΕΡΙΟΣΤΡΟΒΙΛΟΥ ΕΙΝΑΙ Ο ΣΤΡΟΒΙΛΟΑΝ</a:t>
            </a:r>
            <a:r>
              <a:rPr lang="en-US" sz="2000" b="1" dirty="0" smtClean="0">
                <a:solidFill>
                  <a:schemeClr val="tx1"/>
                </a:solidFill>
                <a:latin typeface="Arial Black" pitchFamily="34" charset="0"/>
              </a:rPr>
              <a:t>TI</a:t>
            </a:r>
            <a:r>
              <a:rPr lang="el-GR" sz="2000" b="1" dirty="0" smtClean="0">
                <a:solidFill>
                  <a:schemeClr val="tx1"/>
                </a:solidFill>
                <a:latin typeface="Arial Black" pitchFamily="34" charset="0"/>
              </a:rPr>
              <a:t>ΔΡΑΣΤΗΡΑΣ ΑΠΛΗΣ ΡΟΗΣ ΑΠΛΟΥ ΤΥΜΠΑΝΟ</a:t>
            </a:r>
            <a:r>
              <a:rPr lang="en-US" sz="2000" b="1" dirty="0" smtClean="0">
                <a:solidFill>
                  <a:schemeClr val="tx1"/>
                </a:solidFill>
                <a:latin typeface="Arial Black" pitchFamily="34" charset="0"/>
              </a:rPr>
              <a:t>Y</a:t>
            </a:r>
            <a:r>
              <a:rPr lang="el-GR" sz="2000" b="1" dirty="0" smtClean="0">
                <a:solidFill>
                  <a:schemeClr val="tx1"/>
                </a:solidFill>
                <a:latin typeface="Arial Black" pitchFamily="34" charset="0"/>
              </a:rPr>
              <a:t> </a:t>
            </a:r>
            <a:r>
              <a:rPr lang="en-US" sz="2000" b="1" dirty="0" smtClean="0">
                <a:solidFill>
                  <a:schemeClr val="tx1"/>
                </a:solidFill>
                <a:latin typeface="Arial Black" pitchFamily="34" charset="0"/>
              </a:rPr>
              <a:t>(</a:t>
            </a:r>
            <a:r>
              <a:rPr lang="en-US" sz="2000" b="1" dirty="0" smtClean="0">
                <a:solidFill>
                  <a:srgbClr val="FF0000"/>
                </a:solidFill>
                <a:latin typeface="Arial Black" pitchFamily="34" charset="0"/>
              </a:rPr>
              <a:t>SINGLE SPOOL TURBOJET ENGINE</a:t>
            </a:r>
            <a:r>
              <a:rPr lang="en-US" sz="2000" b="1" dirty="0" smtClean="0">
                <a:solidFill>
                  <a:schemeClr val="tx1"/>
                </a:solidFill>
                <a:latin typeface="Arial Black" pitchFamily="34" charset="0"/>
              </a:rPr>
              <a:t>).</a:t>
            </a:r>
          </a:p>
          <a:p>
            <a:pPr marL="180000" indent="-180000" algn="l">
              <a:buClr>
                <a:srgbClr val="FF0000"/>
              </a:buClr>
            </a:pPr>
            <a:endParaRPr lang="en-US" sz="20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000" b="1" dirty="0" smtClean="0">
                <a:solidFill>
                  <a:schemeClr val="tx1"/>
                </a:solidFill>
                <a:latin typeface="Arial Black" pitchFamily="34" charset="0"/>
              </a:rPr>
              <a:t>Ο ΔΕΥΤΕΡΟΣ ΤΥΠΟΣ ΑΕΡΙΟΣΤΡΟΒΙΛΟΥ, ΠΟΥ ΧΡΗΣΙΜΟΠΟΙΕΙΤΑΙ ΓΙΑ ΤΗΝ ΠΡΟΩΣΗ ΑΕΡΟΣΚΑΦΩΝ ΕΙΝΑΙ Ο ΣΤΡΟΒΙΛΟΑΝΤΙΔΡΑΣΤΗΡΑΣ ΔΙΠΛΗΣ ΡΟΗΣ (ΠΑΡΑΚΑΜΠΤΙΚΟΣ ΣΤΡΟΒΙΛ</a:t>
            </a:r>
            <a:r>
              <a:rPr lang="en-US" sz="2000" b="1" dirty="0" smtClean="0">
                <a:solidFill>
                  <a:schemeClr val="tx1"/>
                </a:solidFill>
                <a:latin typeface="Arial Black" pitchFamily="34" charset="0"/>
              </a:rPr>
              <a:t>O</a:t>
            </a:r>
            <a:r>
              <a:rPr lang="el-GR" sz="2000" b="1" dirty="0" smtClean="0">
                <a:solidFill>
                  <a:schemeClr val="tx1"/>
                </a:solidFill>
                <a:latin typeface="Arial Black" pitchFamily="34" charset="0"/>
              </a:rPr>
              <a:t>ΑΝΤΙΔΡΑΣΤΗΡΑΣ</a:t>
            </a:r>
            <a:r>
              <a:rPr lang="en-US" sz="2000" b="1" dirty="0" smtClean="0">
                <a:solidFill>
                  <a:schemeClr val="tx1"/>
                </a:solidFill>
                <a:latin typeface="Arial Black" pitchFamily="34" charset="0"/>
              </a:rPr>
              <a:t> –                </a:t>
            </a:r>
            <a:r>
              <a:rPr lang="en-US" sz="2000" b="1" dirty="0" smtClean="0">
                <a:solidFill>
                  <a:srgbClr val="FF0000"/>
                </a:solidFill>
                <a:latin typeface="Arial Black" pitchFamily="34" charset="0"/>
              </a:rPr>
              <a:t>BY - PASS TURBOJET ENGINE</a:t>
            </a:r>
            <a:r>
              <a:rPr lang="en-US" sz="2000" b="1" dirty="0" smtClean="0">
                <a:solidFill>
                  <a:schemeClr val="tx1"/>
                </a:solidFill>
                <a:latin typeface="Arial Black" pitchFamily="34" charset="0"/>
              </a:rPr>
              <a:t>).</a:t>
            </a:r>
          </a:p>
          <a:p>
            <a:pPr marL="180000" indent="-180000" algn="l">
              <a:buClr>
                <a:srgbClr val="FF0000"/>
              </a:buClr>
              <a:buFont typeface="Wingdings" pitchFamily="2" charset="2"/>
              <a:buChar char="q"/>
            </a:pPr>
            <a:endParaRPr lang="en-US" sz="20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000" b="1" dirty="0" smtClean="0">
                <a:solidFill>
                  <a:schemeClr val="tx1"/>
                </a:solidFill>
                <a:latin typeface="Arial Black" pitchFamily="34" charset="0"/>
              </a:rPr>
              <a:t>Ο ΤΡΙΤΟΣ ΤΥΠΟΣ ΑΕΡΟΣΤΡΟΒΙΛΟΥ ΠΟΥ ΧΡΗΣΙΜΟΠΟΙΕΙΤΑΙ ΓΙΑ ΤΗΝ ΠΡΟΩΣΗ ΑΕΡΟΣΚΑΦΩΝ ΕΙΝΑΙ Ο ΕΛΙΚΟΦΟΡΟΣ ΑΕΡΙΟΣΤΡΟΒΙΛΟΣ </a:t>
            </a:r>
            <a:r>
              <a:rPr lang="en-US" sz="2000" b="1" dirty="0" smtClean="0">
                <a:solidFill>
                  <a:schemeClr val="tx1"/>
                </a:solidFill>
                <a:latin typeface="Arial Black" pitchFamily="34" charset="0"/>
              </a:rPr>
              <a:t>(</a:t>
            </a:r>
            <a:r>
              <a:rPr lang="en-US" sz="2000" b="1" dirty="0" smtClean="0">
                <a:solidFill>
                  <a:srgbClr val="FF0000"/>
                </a:solidFill>
                <a:latin typeface="Arial Black" pitchFamily="34" charset="0"/>
              </a:rPr>
              <a:t>TURBO-PROPELLER ENGINE </a:t>
            </a:r>
            <a:r>
              <a:rPr lang="el-GR" sz="2000" b="1" dirty="0" smtClean="0">
                <a:solidFill>
                  <a:srgbClr val="FF0000"/>
                </a:solidFill>
                <a:latin typeface="Arial Black" pitchFamily="34" charset="0"/>
              </a:rPr>
              <a:t>η</a:t>
            </a:r>
            <a:r>
              <a:rPr lang="en-US" sz="2000" b="1" dirty="0" smtClean="0">
                <a:solidFill>
                  <a:srgbClr val="FF0000"/>
                </a:solidFill>
                <a:latin typeface="Arial Black" pitchFamily="34" charset="0"/>
              </a:rPr>
              <a:t> TURBO-PROP</a:t>
            </a:r>
            <a:r>
              <a:rPr lang="en-US" sz="2000" b="1" dirty="0" smtClean="0">
                <a:solidFill>
                  <a:schemeClr val="tx1"/>
                </a:solidFill>
                <a:latin typeface="Arial Black" pitchFamily="34" charset="0"/>
              </a:rPr>
              <a:t> ).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1800" b="1" u="sng" dirty="0" smtClean="0">
                <a:solidFill>
                  <a:srgbClr val="FFFF00"/>
                </a:solidFill>
                <a:latin typeface="Arial Black" pitchFamily="34" charset="0"/>
              </a:rPr>
              <a:t>ΒΑΣΙΚΕΣ ΑΡΧΕΣ ΛΕΙΤΟΥΡΓΙΑΣ ΑΕΡΙΟΣΤΡΟΒΙΛΩΝ</a:t>
            </a:r>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000" dirty="0" smtClean="0">
                <a:solidFill>
                  <a:srgbClr val="FFFF00"/>
                </a:solidFill>
              </a:rPr>
              <a:t> </a:t>
            </a:r>
            <a:r>
              <a:rPr lang="el-GR" sz="2000" b="1" u="sng" dirty="0" smtClean="0">
                <a:solidFill>
                  <a:srgbClr val="FFFF00"/>
                </a:solidFill>
                <a:latin typeface="Arial Black" pitchFamily="34" charset="0"/>
              </a:rPr>
              <a:t>ΤΥΠΟΙ  ΑΕΡΙΟΣΤΡΟΒΙΛΩΝ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08.jpg"/>
          <p:cNvPicPr>
            <a:picLocks noGrp="1" noChangeAspect="1"/>
          </p:cNvPicPr>
          <p:nvPr>
            <p:ph sz="half" idx="1"/>
          </p:nvPr>
        </p:nvPicPr>
        <p:blipFill>
          <a:blip r:embed="rId2" cstate="print">
            <a:lum bright="-33000" contrast="55000"/>
          </a:blip>
          <a:stretch>
            <a:fillRect/>
          </a:stretch>
        </p:blipFill>
        <p:spPr>
          <a:xfrm>
            <a:off x="285720" y="1285860"/>
            <a:ext cx="8501122" cy="3500462"/>
          </a:xfrm>
        </p:spPr>
      </p:pic>
      <p:sp>
        <p:nvSpPr>
          <p:cNvPr id="7" name="Title 1"/>
          <p:cNvSpPr>
            <a:spLocks noGrp="1"/>
          </p:cNvSpPr>
          <p:nvPr>
            <p:ph type="title"/>
          </p:nvPr>
        </p:nvSpPr>
        <p:spPr>
          <a:xfrm>
            <a:off x="285720" y="214290"/>
            <a:ext cx="8572560" cy="714380"/>
          </a:xfrm>
          <a:solidFill>
            <a:schemeClr val="tx2">
              <a:lumMod val="75000"/>
            </a:schemeClr>
          </a:solidFill>
        </p:spPr>
        <p:txBody>
          <a:bodyPr>
            <a:normAutofit/>
          </a:bodyPr>
          <a:lstStyle/>
          <a:p>
            <a:r>
              <a:rPr lang="el-GR" sz="1600" b="1" u="sng" dirty="0" smtClean="0">
                <a:solidFill>
                  <a:schemeClr val="bg1"/>
                </a:solidFill>
                <a:latin typeface="Arial Black" pitchFamily="34" charset="0"/>
              </a:rPr>
              <a:t>ΒΑΣΙΚΕΣ ΑΡΧΕΣ ΛΕΙΤΟΥΡΓΙΑΣ ΑΕΡΙΟΣΤΡΟΒΙΛΩΝ</a:t>
            </a:r>
            <a:r>
              <a:rPr lang="el-GR" sz="2000" b="1" u="sng" dirty="0" smtClean="0">
                <a:solidFill>
                  <a:schemeClr val="bg1"/>
                </a:solidFill>
                <a:latin typeface="Arial Black" pitchFamily="34" charset="0"/>
              </a:rPr>
              <a:t/>
            </a:r>
            <a:br>
              <a:rPr lang="el-GR" sz="2000" b="1" u="sng" dirty="0" smtClean="0">
                <a:solidFill>
                  <a:schemeClr val="bg1"/>
                </a:solidFill>
                <a:latin typeface="Arial Black" pitchFamily="34" charset="0"/>
              </a:rPr>
            </a:br>
            <a:r>
              <a:rPr lang="el-GR" sz="1800" dirty="0" smtClean="0"/>
              <a:t> </a:t>
            </a:r>
            <a:r>
              <a:rPr lang="el-GR" sz="1800" b="1" u="sng" dirty="0" smtClean="0">
                <a:solidFill>
                  <a:schemeClr val="bg1"/>
                </a:solidFill>
                <a:latin typeface="Arial Black" pitchFamily="34" charset="0"/>
              </a:rPr>
              <a:t>ΤΥΠΟΙ  ΑΕΡΙΟΣΤΡΟΒΙΛΩΝ</a:t>
            </a:r>
            <a:endParaRPr lang="en-US" sz="18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428596" y="5357826"/>
            <a:ext cx="8358246" cy="642942"/>
          </a:xfrm>
        </p:spPr>
        <p:txBody>
          <a:bodyPr>
            <a:normAutofit/>
          </a:bodyPr>
          <a:lstStyle/>
          <a:p>
            <a:pPr marL="0" indent="0">
              <a:buNone/>
            </a:pPr>
            <a:r>
              <a:rPr lang="el-GR" sz="1600" b="1" dirty="0" smtClean="0">
                <a:latin typeface="Arial Black" pitchFamily="34" charset="0"/>
              </a:rPr>
              <a:t>ΣΤΡΟΒΙΛΟΑΝ</a:t>
            </a:r>
            <a:r>
              <a:rPr lang="en-US" sz="1600" b="1" dirty="0" smtClean="0">
                <a:latin typeface="Arial Black" pitchFamily="34" charset="0"/>
              </a:rPr>
              <a:t>TI</a:t>
            </a:r>
            <a:r>
              <a:rPr lang="el-GR" sz="1600" b="1" dirty="0" smtClean="0">
                <a:latin typeface="Arial Black" pitchFamily="34" charset="0"/>
              </a:rPr>
              <a:t>ΔΡΑΣΤΗΡΑΣ ΑΠΛΗΣ ΡΟΗΣ ΑΠΛΟΥ ΤΥΜΠΑΝΟ</a:t>
            </a:r>
            <a:r>
              <a:rPr lang="en-US" sz="1600" b="1" dirty="0" smtClean="0">
                <a:latin typeface="Arial Black" pitchFamily="34" charset="0"/>
              </a:rPr>
              <a:t>Y</a:t>
            </a:r>
            <a:r>
              <a:rPr lang="el-GR" sz="1600" b="1" dirty="0" smtClean="0">
                <a:latin typeface="Arial Black" pitchFamily="34" charset="0"/>
              </a:rPr>
              <a:t> </a:t>
            </a:r>
            <a:r>
              <a:rPr lang="en-US" sz="1600" b="1" dirty="0" smtClean="0">
                <a:latin typeface="Arial Black" pitchFamily="34" charset="0"/>
              </a:rPr>
              <a:t>(</a:t>
            </a:r>
            <a:r>
              <a:rPr lang="en-US" sz="1600" b="1" dirty="0" smtClean="0">
                <a:solidFill>
                  <a:srgbClr val="FF0000"/>
                </a:solidFill>
                <a:latin typeface="Arial Black" pitchFamily="34" charset="0"/>
              </a:rPr>
              <a:t>SINGLE SPOOL TURBOJET ENGINE</a:t>
            </a:r>
            <a:r>
              <a:rPr lang="en-US" sz="1600" b="1" dirty="0" smtClean="0">
                <a:latin typeface="Arial Black" pitchFamily="34" charset="0"/>
              </a:rPr>
              <a:t>)</a:t>
            </a:r>
            <a:endParaRPr lang="el-GR" sz="1600" b="1" dirty="0"/>
          </a:p>
        </p:txBody>
      </p:sp>
    </p:spTree>
  </p:cSld>
  <p:clrMapOvr>
    <a:masterClrMapping/>
  </p:clrMapOvr>
  <p:transition>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1043608" y="1124745"/>
            <a:ext cx="7056784" cy="5514180"/>
          </a:xfrm>
          <a:prstGeom prst="rect">
            <a:avLst/>
          </a:prstGeom>
          <a:noFill/>
          <a:ln w="9525">
            <a:noFill/>
            <a:miter lim="800000"/>
            <a:headEnd/>
            <a:tailEnd/>
          </a:ln>
        </p:spPr>
      </p:pic>
    </p:spTree>
    <p:extLst>
      <p:ext uri="{BB962C8B-B14F-4D97-AF65-F5344CB8AC3E}">
        <p14:creationId xmlns="" xmlns:p14="http://schemas.microsoft.com/office/powerpoint/2010/main" val="3616061940"/>
      </p:ext>
    </p:extLst>
  </p:cSld>
  <p:clrMapOvr>
    <a:masterClrMapping/>
  </p:clrMapOvr>
  <p:transition>
    <p:push/>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08.jpg"/>
          <p:cNvPicPr>
            <a:picLocks noGrp="1" noChangeAspect="1"/>
          </p:cNvPicPr>
          <p:nvPr>
            <p:ph sz="half" idx="1"/>
          </p:nvPr>
        </p:nvPicPr>
        <p:blipFill>
          <a:blip r:embed="rId2" cstate="print">
            <a:lum bright="-29000" contrast="49000"/>
          </a:blip>
          <a:stretch>
            <a:fillRect/>
          </a:stretch>
        </p:blipFill>
        <p:spPr>
          <a:xfrm>
            <a:off x="285720" y="1445985"/>
            <a:ext cx="8501122" cy="3180212"/>
          </a:xfrm>
        </p:spPr>
      </p:pic>
      <p:sp>
        <p:nvSpPr>
          <p:cNvPr id="7" name="Title 1"/>
          <p:cNvSpPr>
            <a:spLocks noGrp="1"/>
          </p:cNvSpPr>
          <p:nvPr>
            <p:ph type="title"/>
          </p:nvPr>
        </p:nvSpPr>
        <p:spPr>
          <a:xfrm>
            <a:off x="285720" y="214290"/>
            <a:ext cx="8572560" cy="714380"/>
          </a:xfrm>
          <a:solidFill>
            <a:schemeClr val="tx2">
              <a:lumMod val="75000"/>
            </a:schemeClr>
          </a:solidFill>
        </p:spPr>
        <p:txBody>
          <a:bodyPr>
            <a:normAutofit/>
          </a:bodyPr>
          <a:lstStyle/>
          <a:p>
            <a:r>
              <a:rPr lang="el-GR" sz="1600" b="1" u="sng" dirty="0" smtClean="0">
                <a:solidFill>
                  <a:schemeClr val="bg1"/>
                </a:solidFill>
                <a:latin typeface="Arial Black" pitchFamily="34" charset="0"/>
              </a:rPr>
              <a:t>ΒΑΣΙΚΕΣ ΑΡΧΕΣ ΛΕΙΤΟΥΡΓΙΑΣ ΑΕΡΙΟΣΤΡΟΒΙΛΩΝ</a:t>
            </a:r>
            <a:r>
              <a:rPr lang="el-GR" sz="2000" b="1" u="sng" dirty="0" smtClean="0">
                <a:solidFill>
                  <a:schemeClr val="bg1"/>
                </a:solidFill>
                <a:latin typeface="Arial Black" pitchFamily="34" charset="0"/>
              </a:rPr>
              <a:t/>
            </a:r>
            <a:br>
              <a:rPr lang="el-GR" sz="2000" b="1" u="sng" dirty="0" smtClean="0">
                <a:solidFill>
                  <a:schemeClr val="bg1"/>
                </a:solidFill>
                <a:latin typeface="Arial Black" pitchFamily="34" charset="0"/>
              </a:rPr>
            </a:br>
            <a:r>
              <a:rPr lang="el-GR" sz="1800" dirty="0" smtClean="0"/>
              <a:t> </a:t>
            </a:r>
            <a:r>
              <a:rPr lang="el-GR" sz="1800" b="1" u="sng" dirty="0" smtClean="0">
                <a:solidFill>
                  <a:schemeClr val="bg1"/>
                </a:solidFill>
                <a:latin typeface="Arial Black" pitchFamily="34" charset="0"/>
              </a:rPr>
              <a:t>ΤΥΠΟΙ  ΑΕΡΙΟΣΤΡΟΒΙΛΩΝ</a:t>
            </a:r>
            <a:endParaRPr lang="en-US" sz="18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142844" y="5357826"/>
            <a:ext cx="8858312" cy="642942"/>
          </a:xfrm>
        </p:spPr>
        <p:txBody>
          <a:bodyPr>
            <a:normAutofit/>
          </a:bodyPr>
          <a:lstStyle/>
          <a:p>
            <a:pPr marL="0" indent="0" algn="ctr">
              <a:buNone/>
            </a:pPr>
            <a:r>
              <a:rPr lang="el-GR" sz="1300" b="1" dirty="0" smtClean="0">
                <a:latin typeface="Arial Black" pitchFamily="34" charset="0"/>
              </a:rPr>
              <a:t>ΣΤΡΟΒΙΛΟΑΝΤΙΔΡΑΣΤΗΡΑΣ ΔΙΠΛΗΣ ΡΟΗΣ</a:t>
            </a:r>
            <a:r>
              <a:rPr lang="en-US" sz="1300" b="1" dirty="0" smtClean="0">
                <a:latin typeface="Arial Black" pitchFamily="34" charset="0"/>
              </a:rPr>
              <a:t> </a:t>
            </a:r>
            <a:r>
              <a:rPr lang="el-GR" sz="1300" b="1" dirty="0" smtClean="0">
                <a:latin typeface="Arial Black" pitchFamily="34" charset="0"/>
              </a:rPr>
              <a:t>(ΠΑΡΑΚΑΜΠΤΙΚΟΣ</a:t>
            </a:r>
            <a:r>
              <a:rPr lang="en-US" sz="1300" b="1" dirty="0" smtClean="0">
                <a:latin typeface="Arial Black" pitchFamily="34" charset="0"/>
              </a:rPr>
              <a:t> </a:t>
            </a:r>
            <a:r>
              <a:rPr lang="el-GR" sz="1300" b="1" dirty="0" smtClean="0">
                <a:latin typeface="Arial Black" pitchFamily="34" charset="0"/>
              </a:rPr>
              <a:t>ΣΤΡΟΒΙΛ</a:t>
            </a:r>
            <a:r>
              <a:rPr lang="en-US" sz="1300" b="1" dirty="0" smtClean="0">
                <a:latin typeface="Arial Black" pitchFamily="34" charset="0"/>
              </a:rPr>
              <a:t>O</a:t>
            </a:r>
            <a:r>
              <a:rPr lang="el-GR" sz="1300" b="1" dirty="0" smtClean="0">
                <a:latin typeface="Arial Black" pitchFamily="34" charset="0"/>
              </a:rPr>
              <a:t>ΑΝΤΙΔΡΑΣΤΗΡΑΣ</a:t>
            </a:r>
            <a:r>
              <a:rPr lang="en-US" sz="1300" b="1" dirty="0" smtClean="0">
                <a:latin typeface="Arial Black" pitchFamily="34" charset="0"/>
              </a:rPr>
              <a:t>)                                  (</a:t>
            </a:r>
            <a:r>
              <a:rPr lang="en-US" sz="1600" b="1" dirty="0" smtClean="0">
                <a:solidFill>
                  <a:srgbClr val="FF0000"/>
                </a:solidFill>
                <a:latin typeface="Arial Black" pitchFamily="34" charset="0"/>
              </a:rPr>
              <a:t>BY - PASS TURBOJET ENGINE</a:t>
            </a:r>
            <a:r>
              <a:rPr lang="en-US" sz="1600" b="1" dirty="0" smtClean="0">
                <a:latin typeface="Arial Black" pitchFamily="34" charset="0"/>
              </a:rPr>
              <a:t>)</a:t>
            </a:r>
            <a:endParaRPr lang="el-GR" sz="1600" b="1" dirty="0"/>
          </a:p>
        </p:txBody>
      </p:sp>
    </p:spTree>
  </p:cSld>
  <p:clrMapOvr>
    <a:masterClrMapping/>
  </p:clrMapOvr>
  <p:transition>
    <p:push/>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08.jpg"/>
          <p:cNvPicPr>
            <a:picLocks noGrp="1" noChangeAspect="1"/>
          </p:cNvPicPr>
          <p:nvPr>
            <p:ph sz="half" idx="1"/>
          </p:nvPr>
        </p:nvPicPr>
        <p:blipFill>
          <a:blip r:embed="rId2" cstate="print">
            <a:lum bright="-31000" contrast="48000"/>
          </a:blip>
          <a:stretch>
            <a:fillRect/>
          </a:stretch>
        </p:blipFill>
        <p:spPr>
          <a:xfrm>
            <a:off x="285720" y="1691857"/>
            <a:ext cx="8501122" cy="2688468"/>
          </a:xfrm>
        </p:spPr>
      </p:pic>
      <p:sp>
        <p:nvSpPr>
          <p:cNvPr id="7" name="Title 1"/>
          <p:cNvSpPr>
            <a:spLocks noGrp="1"/>
          </p:cNvSpPr>
          <p:nvPr>
            <p:ph type="title"/>
          </p:nvPr>
        </p:nvSpPr>
        <p:spPr>
          <a:xfrm>
            <a:off x="285720" y="214290"/>
            <a:ext cx="8572560" cy="714380"/>
          </a:xfrm>
          <a:solidFill>
            <a:schemeClr val="tx2">
              <a:lumMod val="75000"/>
            </a:schemeClr>
          </a:solidFill>
        </p:spPr>
        <p:txBody>
          <a:bodyPr>
            <a:normAutofit/>
          </a:bodyPr>
          <a:lstStyle/>
          <a:p>
            <a:r>
              <a:rPr lang="el-GR" sz="1600" b="1" u="sng" dirty="0" smtClean="0">
                <a:solidFill>
                  <a:schemeClr val="bg1"/>
                </a:solidFill>
                <a:latin typeface="Arial Black" pitchFamily="34" charset="0"/>
              </a:rPr>
              <a:t>ΒΑΣΙΚΕΣ ΑΡΧΕΣ ΛΕΙΤΟΥΡΓΙΑΣ ΑΕΡΙΟΣΤΡΟΒΙΛΩΝ</a:t>
            </a:r>
            <a:r>
              <a:rPr lang="el-GR" sz="2000" b="1" u="sng" dirty="0" smtClean="0">
                <a:solidFill>
                  <a:schemeClr val="bg1"/>
                </a:solidFill>
                <a:latin typeface="Arial Black" pitchFamily="34" charset="0"/>
              </a:rPr>
              <a:t/>
            </a:r>
            <a:br>
              <a:rPr lang="el-GR" sz="2000" b="1" u="sng" dirty="0" smtClean="0">
                <a:solidFill>
                  <a:schemeClr val="bg1"/>
                </a:solidFill>
                <a:latin typeface="Arial Black" pitchFamily="34" charset="0"/>
              </a:rPr>
            </a:br>
            <a:r>
              <a:rPr lang="el-GR" sz="1800" dirty="0" smtClean="0"/>
              <a:t> </a:t>
            </a:r>
            <a:r>
              <a:rPr lang="el-GR" sz="1800" b="1" u="sng" dirty="0" smtClean="0">
                <a:solidFill>
                  <a:schemeClr val="bg1"/>
                </a:solidFill>
                <a:latin typeface="Arial Black" pitchFamily="34" charset="0"/>
              </a:rPr>
              <a:t>ΤΥΠΟΙ  ΑΕΡΙΟΣΤΡΟΒΙΛΩΝ</a:t>
            </a:r>
            <a:endParaRPr lang="en-US" sz="18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142844" y="4500570"/>
            <a:ext cx="8858312" cy="1500198"/>
          </a:xfrm>
        </p:spPr>
        <p:txBody>
          <a:bodyPr>
            <a:normAutofit/>
          </a:bodyPr>
          <a:lstStyle/>
          <a:p>
            <a:pPr marL="0" indent="0" algn="ctr">
              <a:buNone/>
            </a:pPr>
            <a:r>
              <a:rPr lang="el-GR" sz="1300" b="1" i="1" dirty="0" smtClean="0">
                <a:latin typeface="Arial Black" pitchFamily="34" charset="0"/>
              </a:rPr>
              <a:t>Σ</a:t>
            </a:r>
            <a:r>
              <a:rPr lang="el-GR" sz="1300" i="1" dirty="0" smtClean="0">
                <a:latin typeface="Arial Black" pitchFamily="34" charset="0"/>
              </a:rPr>
              <a:t>τροβιλοαντιδραστηρας διπλης ροης </a:t>
            </a:r>
            <a:r>
              <a:rPr lang="el-GR" sz="1300" i="1" dirty="0" smtClean="0">
                <a:solidFill>
                  <a:srgbClr val="FF0000"/>
                </a:solidFill>
                <a:latin typeface="Arial Black" pitchFamily="34" charset="0"/>
              </a:rPr>
              <a:t>υψηλου λογου παρακαμψεως </a:t>
            </a:r>
            <a:r>
              <a:rPr lang="en-US" sz="1300" i="1" dirty="0" smtClean="0">
                <a:latin typeface="Arial Black" pitchFamily="34" charset="0"/>
              </a:rPr>
              <a:t>(turbofan) </a:t>
            </a:r>
            <a:r>
              <a:rPr lang="el-GR" sz="1300" i="1" dirty="0" smtClean="0">
                <a:latin typeface="Arial Black" pitchFamily="34" charset="0"/>
              </a:rPr>
              <a:t>τριπλου τυμπανου</a:t>
            </a:r>
            <a:endParaRPr lang="en-US" sz="1300" i="1" dirty="0" smtClean="0">
              <a:latin typeface="Arial Black" pitchFamily="34" charset="0"/>
            </a:endParaRPr>
          </a:p>
          <a:p>
            <a:pPr marL="0" indent="0" algn="ctr">
              <a:buNone/>
            </a:pPr>
            <a:endParaRPr lang="en-US" sz="1300" b="1" dirty="0" smtClean="0">
              <a:latin typeface="Arial Black" pitchFamily="34" charset="0"/>
            </a:endParaRPr>
          </a:p>
          <a:p>
            <a:pPr marL="0" indent="0" algn="ctr">
              <a:buNone/>
            </a:pPr>
            <a:endParaRPr lang="en-US" sz="1300" b="1" dirty="0" smtClean="0">
              <a:latin typeface="Arial Black" pitchFamily="34" charset="0"/>
            </a:endParaRPr>
          </a:p>
          <a:p>
            <a:pPr marL="0" indent="0" algn="ctr">
              <a:buNone/>
            </a:pPr>
            <a:endParaRPr lang="en-US" sz="1300" b="1" dirty="0" smtClean="0">
              <a:latin typeface="Arial Black" pitchFamily="34" charset="0"/>
            </a:endParaRPr>
          </a:p>
          <a:p>
            <a:pPr marL="0" indent="0" algn="ctr">
              <a:buNone/>
            </a:pPr>
            <a:r>
              <a:rPr lang="el-GR" sz="1300" b="1" dirty="0" smtClean="0">
                <a:latin typeface="Arial Black" pitchFamily="34" charset="0"/>
              </a:rPr>
              <a:t>ΣΤΡΟΒΙΛΟΑΝΤΙΔΡΑΣΤΗΡΑΣ ΔΙΠΛΗΣ ΡΟΗΣ</a:t>
            </a:r>
            <a:r>
              <a:rPr lang="en-US" sz="1300" b="1" dirty="0" smtClean="0">
                <a:latin typeface="Arial Black" pitchFamily="34" charset="0"/>
              </a:rPr>
              <a:t> </a:t>
            </a:r>
            <a:r>
              <a:rPr lang="el-GR" sz="1300" b="1" dirty="0" smtClean="0">
                <a:latin typeface="Arial Black" pitchFamily="34" charset="0"/>
              </a:rPr>
              <a:t>(ΠΑΡΑΚΑΜΠΤΙΚΟΣ</a:t>
            </a:r>
            <a:r>
              <a:rPr lang="en-US" sz="1300" b="1" dirty="0" smtClean="0">
                <a:latin typeface="Arial Black" pitchFamily="34" charset="0"/>
              </a:rPr>
              <a:t> </a:t>
            </a:r>
            <a:r>
              <a:rPr lang="el-GR" sz="1300" b="1" dirty="0" smtClean="0">
                <a:latin typeface="Arial Black" pitchFamily="34" charset="0"/>
              </a:rPr>
              <a:t>ΣΤΡΟΒΙΛ</a:t>
            </a:r>
            <a:r>
              <a:rPr lang="en-US" sz="1300" b="1" dirty="0" smtClean="0">
                <a:latin typeface="Arial Black" pitchFamily="34" charset="0"/>
              </a:rPr>
              <a:t>O</a:t>
            </a:r>
            <a:r>
              <a:rPr lang="el-GR" sz="1300" b="1" dirty="0" smtClean="0">
                <a:latin typeface="Arial Black" pitchFamily="34" charset="0"/>
              </a:rPr>
              <a:t>ΑΝΤΙΔΡΑΣΤΗΡΑΣ</a:t>
            </a:r>
            <a:r>
              <a:rPr lang="en-US" sz="1300" b="1" dirty="0" smtClean="0">
                <a:latin typeface="Arial Black" pitchFamily="34" charset="0"/>
              </a:rPr>
              <a:t>)                                  (</a:t>
            </a:r>
            <a:r>
              <a:rPr lang="en-US" sz="1600" b="1" dirty="0" smtClean="0">
                <a:solidFill>
                  <a:srgbClr val="FF0000"/>
                </a:solidFill>
                <a:latin typeface="Arial Black" pitchFamily="34" charset="0"/>
              </a:rPr>
              <a:t>BY - PASS TURBOJET ENGINE</a:t>
            </a:r>
            <a:r>
              <a:rPr lang="en-US" sz="1600" b="1" dirty="0" smtClean="0">
                <a:latin typeface="Arial Black" pitchFamily="34" charset="0"/>
              </a:rPr>
              <a:t>)</a:t>
            </a:r>
            <a:endParaRPr lang="el-GR" sz="1600" b="1" dirty="0"/>
          </a:p>
        </p:txBody>
      </p:sp>
    </p:spTree>
  </p:cSld>
  <p:clrMapOvr>
    <a:masterClrMapping/>
  </p:clrMapOvr>
  <p:transition>
    <p:push/>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08.jpg"/>
          <p:cNvPicPr>
            <a:picLocks noGrp="1" noChangeAspect="1"/>
          </p:cNvPicPr>
          <p:nvPr>
            <p:ph sz="half" idx="1"/>
          </p:nvPr>
        </p:nvPicPr>
        <p:blipFill>
          <a:blip r:embed="rId2" cstate="print">
            <a:lum bright="-38000" contrast="55000"/>
          </a:blip>
          <a:stretch>
            <a:fillRect/>
          </a:stretch>
        </p:blipFill>
        <p:spPr>
          <a:xfrm>
            <a:off x="285720" y="1071546"/>
            <a:ext cx="8572560" cy="3857652"/>
          </a:xfrm>
        </p:spPr>
      </p:pic>
      <p:sp>
        <p:nvSpPr>
          <p:cNvPr id="7" name="Title 1"/>
          <p:cNvSpPr>
            <a:spLocks noGrp="1"/>
          </p:cNvSpPr>
          <p:nvPr>
            <p:ph type="title"/>
          </p:nvPr>
        </p:nvSpPr>
        <p:spPr>
          <a:xfrm>
            <a:off x="285720" y="214290"/>
            <a:ext cx="8572560" cy="714380"/>
          </a:xfrm>
          <a:solidFill>
            <a:schemeClr val="tx2">
              <a:lumMod val="75000"/>
            </a:schemeClr>
          </a:solidFill>
        </p:spPr>
        <p:txBody>
          <a:bodyPr>
            <a:normAutofit/>
          </a:bodyPr>
          <a:lstStyle/>
          <a:p>
            <a:r>
              <a:rPr lang="el-GR" sz="1600" b="1" u="sng" dirty="0" smtClean="0">
                <a:solidFill>
                  <a:schemeClr val="bg1"/>
                </a:solidFill>
                <a:latin typeface="Arial Black" pitchFamily="34" charset="0"/>
              </a:rPr>
              <a:t>ΒΑΣΙΚΕΣ ΑΡΧΕΣ ΛΕΙΤΟΥΡΓΙΑΣ ΑΕΡΙΟΣΤΡΟΒΙΛΩΝ</a:t>
            </a:r>
            <a:r>
              <a:rPr lang="el-GR" sz="2000" b="1" u="sng" dirty="0" smtClean="0">
                <a:solidFill>
                  <a:schemeClr val="bg1"/>
                </a:solidFill>
                <a:latin typeface="Arial Black" pitchFamily="34" charset="0"/>
              </a:rPr>
              <a:t/>
            </a:r>
            <a:br>
              <a:rPr lang="el-GR" sz="2000" b="1" u="sng" dirty="0" smtClean="0">
                <a:solidFill>
                  <a:schemeClr val="bg1"/>
                </a:solidFill>
                <a:latin typeface="Arial Black" pitchFamily="34" charset="0"/>
              </a:rPr>
            </a:br>
            <a:r>
              <a:rPr lang="el-GR" sz="1800" dirty="0" smtClean="0"/>
              <a:t> </a:t>
            </a:r>
            <a:r>
              <a:rPr lang="el-GR" sz="1800" b="1" u="sng" dirty="0" smtClean="0">
                <a:solidFill>
                  <a:schemeClr val="bg1"/>
                </a:solidFill>
                <a:latin typeface="Arial Black" pitchFamily="34" charset="0"/>
              </a:rPr>
              <a:t>ΤΥΠΟΙ  ΑΕΡΙΟΣΤΡΟΒΙΛΩΝ</a:t>
            </a:r>
            <a:endParaRPr lang="en-US" sz="18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142844" y="5572140"/>
            <a:ext cx="8858312" cy="428628"/>
          </a:xfrm>
        </p:spPr>
        <p:txBody>
          <a:bodyPr>
            <a:normAutofit/>
          </a:bodyPr>
          <a:lstStyle/>
          <a:p>
            <a:pPr marL="0" indent="0" algn="ctr">
              <a:buNone/>
            </a:pPr>
            <a:r>
              <a:rPr lang="el-GR" sz="1400" b="1" dirty="0" smtClean="0">
                <a:latin typeface="Arial Black" pitchFamily="34" charset="0"/>
              </a:rPr>
              <a:t>Ο ΕΛΙΚΟΦΟΡΟΣ ΑΕΡΙΟΣΤΡΟΒΙΛΟΣ </a:t>
            </a:r>
            <a:r>
              <a:rPr lang="en-US" sz="1400" b="1" dirty="0" smtClean="0">
                <a:latin typeface="Arial Black" pitchFamily="34" charset="0"/>
              </a:rPr>
              <a:t>(</a:t>
            </a:r>
            <a:r>
              <a:rPr lang="en-US" sz="1400" b="1" dirty="0" smtClean="0">
                <a:solidFill>
                  <a:srgbClr val="FF0000"/>
                </a:solidFill>
                <a:latin typeface="Arial Black" pitchFamily="34" charset="0"/>
              </a:rPr>
              <a:t>TURBO-PROPELLER ENGINE </a:t>
            </a:r>
            <a:r>
              <a:rPr lang="el-GR" sz="1400" b="1" dirty="0" smtClean="0">
                <a:solidFill>
                  <a:srgbClr val="FF0000"/>
                </a:solidFill>
                <a:latin typeface="Arial Black" pitchFamily="34" charset="0"/>
              </a:rPr>
              <a:t>η</a:t>
            </a:r>
            <a:r>
              <a:rPr lang="en-US" sz="1400" b="1" dirty="0" smtClean="0">
                <a:solidFill>
                  <a:srgbClr val="FF0000"/>
                </a:solidFill>
                <a:latin typeface="Arial Black" pitchFamily="34" charset="0"/>
              </a:rPr>
              <a:t> TURBO-PROP</a:t>
            </a:r>
            <a:r>
              <a:rPr lang="en-US" sz="1400" b="1" dirty="0" smtClean="0">
                <a:latin typeface="Arial Black" pitchFamily="34" charset="0"/>
              </a:rPr>
              <a:t> )</a:t>
            </a:r>
            <a:endParaRPr lang="el-GR" sz="1600" b="1" dirty="0"/>
          </a:p>
        </p:txBody>
      </p:sp>
    </p:spTree>
  </p:cSld>
  <p:clrMapOvr>
    <a:masterClrMapping/>
  </p:clrMapOvr>
  <p:transition>
    <p:push/>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rmAutofit/>
          </a:bodyPr>
          <a:lstStyle/>
          <a:p>
            <a:r>
              <a:rPr lang="el-GR" sz="1600" b="1" u="sng" dirty="0" smtClean="0">
                <a:solidFill>
                  <a:schemeClr val="bg1"/>
                </a:solidFill>
                <a:latin typeface="Arial Black" pitchFamily="34" charset="0"/>
              </a:rPr>
              <a:t>ΒΑΣΙΚΕΣ ΑΡΧΕΣ ΛΕΙΤΟΥΡΓΙΑΣ ΑΕΡΙΟΣΤΡΟΒΙΛΩΝ</a:t>
            </a:r>
            <a:r>
              <a:rPr lang="el-GR" sz="2000" b="1" u="sng" dirty="0" smtClean="0">
                <a:solidFill>
                  <a:schemeClr val="bg1"/>
                </a:solidFill>
                <a:latin typeface="Arial Black" pitchFamily="34" charset="0"/>
              </a:rPr>
              <a:t/>
            </a:r>
            <a:br>
              <a:rPr lang="el-GR" sz="2000" b="1" u="sng" dirty="0" smtClean="0">
                <a:solidFill>
                  <a:schemeClr val="bg1"/>
                </a:solidFill>
                <a:latin typeface="Arial Black" pitchFamily="34" charset="0"/>
              </a:rPr>
            </a:br>
            <a:r>
              <a:rPr lang="el-GR" sz="1800" dirty="0" smtClean="0"/>
              <a:t> </a:t>
            </a:r>
            <a:r>
              <a:rPr lang="el-GR" sz="1800" b="1" u="sng" dirty="0" smtClean="0">
                <a:solidFill>
                  <a:schemeClr val="bg1"/>
                </a:solidFill>
                <a:latin typeface="Arial Black" pitchFamily="34" charset="0"/>
              </a:rPr>
              <a:t>ΤΥΠΟΙ  ΑΕΡΙΟΣΤΡΟΒΙΛΩΝ</a:t>
            </a:r>
            <a:endParaRPr lang="en-US" sz="18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142844" y="6500834"/>
            <a:ext cx="8858312" cy="214314"/>
          </a:xfrm>
        </p:spPr>
        <p:txBody>
          <a:bodyPr>
            <a:normAutofit fontScale="55000" lnSpcReduction="20000"/>
          </a:bodyPr>
          <a:lstStyle/>
          <a:p>
            <a:pPr marL="0" indent="0" algn="ctr">
              <a:buNone/>
            </a:pPr>
            <a:r>
              <a:rPr lang="el-GR" sz="1600" b="1" dirty="0" smtClean="0"/>
              <a:t>.</a:t>
            </a:r>
            <a:endParaRPr lang="el-GR" sz="1600" b="1" dirty="0"/>
          </a:p>
        </p:txBody>
      </p:sp>
      <p:sp>
        <p:nvSpPr>
          <p:cNvPr id="10" name="Content Placeholder 9"/>
          <p:cNvSpPr>
            <a:spLocks noGrp="1"/>
          </p:cNvSpPr>
          <p:nvPr>
            <p:ph sz="half" idx="1"/>
          </p:nvPr>
        </p:nvSpPr>
        <p:spPr>
          <a:xfrm>
            <a:off x="457200" y="1000108"/>
            <a:ext cx="8329642" cy="5715040"/>
          </a:xfrm>
        </p:spPr>
        <p:txBody>
          <a:bodyPr>
            <a:normAutofit fontScale="55000" lnSpcReduction="20000"/>
          </a:bodyPr>
          <a:lstStyle/>
          <a:p>
            <a:pPr marL="0" indent="0">
              <a:buClr>
                <a:srgbClr val="FF0000"/>
              </a:buClr>
              <a:buFont typeface="Wingdings" pitchFamily="2" charset="2"/>
              <a:buChar char="ü"/>
            </a:pPr>
            <a:r>
              <a:rPr lang="el-GR" sz="2900" b="1" dirty="0" smtClean="0">
                <a:latin typeface="Arial Black" pitchFamily="34" charset="0"/>
              </a:rPr>
              <a:t>ΟΙ </a:t>
            </a:r>
            <a:r>
              <a:rPr lang="el-GR" sz="2900" b="1" dirty="0" smtClean="0">
                <a:solidFill>
                  <a:srgbClr val="FF0000"/>
                </a:solidFill>
                <a:latin typeface="Arial Black" pitchFamily="34" charset="0"/>
              </a:rPr>
              <a:t>ΕΠΙΓΕΙΟΙ </a:t>
            </a:r>
            <a:r>
              <a:rPr lang="el-GR" sz="2900" b="1" dirty="0" smtClean="0">
                <a:latin typeface="Arial Black" pitchFamily="34" charset="0"/>
              </a:rPr>
              <a:t>ΚΑΙ </a:t>
            </a:r>
            <a:r>
              <a:rPr lang="el-GR" sz="2900" b="1" dirty="0" smtClean="0">
                <a:solidFill>
                  <a:srgbClr val="FF0000"/>
                </a:solidFill>
                <a:latin typeface="Arial Black" pitchFamily="34" charset="0"/>
              </a:rPr>
              <a:t>ΝΑΥΤΙΚΟ</a:t>
            </a:r>
            <a:r>
              <a:rPr lang="el-GR" sz="2900" b="1" dirty="0" smtClean="0">
                <a:latin typeface="Arial Black" pitchFamily="34" charset="0"/>
              </a:rPr>
              <a:t>Ι ΑΕΡΙΟΣΤΡΟΒΙΛΟΙ ΒΑΣΙΖΟΝΤΑΙ ΣΤΗΝ ΙΔΙΑ ΑΡΧΗ ΛΕΙΤΟΥΡΓΙΑΣ ΜΕ ΤΟΥΣ ΑΕΡΟΠΟΡΙΚΟΥΣ ΑΕΡΙΟΣΤΡΟΒΙΛΟΥΣ, ΜΟΝΟ ΠΟΥ </a:t>
            </a:r>
            <a:r>
              <a:rPr lang="el-GR" sz="2900" b="1" dirty="0" smtClean="0">
                <a:solidFill>
                  <a:srgbClr val="FF0000"/>
                </a:solidFill>
                <a:latin typeface="Arial Black" pitchFamily="34" charset="0"/>
              </a:rPr>
              <a:t>Η ΩΦΕΛΙΜΗ ΙΣΧΥΣ </a:t>
            </a:r>
            <a:r>
              <a:rPr lang="el-GR" sz="2900" b="1" dirty="0" smtClean="0">
                <a:latin typeface="Arial Black" pitchFamily="34" charset="0"/>
              </a:rPr>
              <a:t>ΔΕΝ ΠΡΟΕΡΧΕΤΑΙ ΑΠΟ ΤΗΝ ΩΣΗ ΑΛΛΑ ΔΙΔΕΤΑΙ </a:t>
            </a:r>
            <a:r>
              <a:rPr lang="el-GR" sz="2900" b="1" dirty="0" smtClean="0">
                <a:solidFill>
                  <a:srgbClr val="FF0000"/>
                </a:solidFill>
                <a:latin typeface="Arial Black" pitchFamily="34" charset="0"/>
              </a:rPr>
              <a:t>ΩΣ ΠΕΡΙΣΤΡΟΦΙΚΗ ΙΣΧΥΣ</a:t>
            </a:r>
            <a:r>
              <a:rPr lang="el-GR" sz="2900" b="1" dirty="0" smtClean="0">
                <a:latin typeface="Arial Black" pitchFamily="34" charset="0"/>
              </a:rPr>
              <a:t> ΣΕ ΑΞΟΝΑ. </a:t>
            </a:r>
            <a:endParaRPr lang="en-US" sz="2900" b="1" dirty="0" smtClean="0">
              <a:latin typeface="Arial Black" pitchFamily="34" charset="0"/>
            </a:endParaRPr>
          </a:p>
          <a:p>
            <a:pPr marL="0" indent="0">
              <a:buClr>
                <a:srgbClr val="FF0000"/>
              </a:buClr>
              <a:buFont typeface="Wingdings" pitchFamily="2" charset="2"/>
              <a:buChar char="ü"/>
            </a:pPr>
            <a:r>
              <a:rPr lang="el-GR" sz="2900" b="1" dirty="0" smtClean="0">
                <a:latin typeface="Arial Black" pitchFamily="34" charset="0"/>
              </a:rPr>
              <a:t>ΓΙΑ ΤΗΝ ΠΕΡΙΣΤΡΟΦΗ ΤΟΥ ΑΞΟΝΑ ΓΙΝΕΤΑΙ ΠΛΗΡΗΣ ΕΚΜΕΤΑΛΛΕΥΣΗ ΤΗΣ </a:t>
            </a:r>
            <a:r>
              <a:rPr lang="el-GR" sz="2900" b="1" dirty="0" smtClean="0">
                <a:solidFill>
                  <a:srgbClr val="FF0000"/>
                </a:solidFill>
                <a:latin typeface="Arial Black" pitchFamily="34" charset="0"/>
              </a:rPr>
              <a:t>ΙΣΧΥΟΣ ΤΩΝ ΚΑΥΣΑΕΡΙΩΝ</a:t>
            </a:r>
            <a:r>
              <a:rPr lang="el-GR" sz="2900" b="1" dirty="0" smtClean="0">
                <a:latin typeface="Arial Black" pitchFamily="34" charset="0"/>
              </a:rPr>
              <a:t>, ΩΣΤΕ ΣΤΗΝ ΕΞΟΔΟ ΤΟΥΣ ΑΠΟ ΤΟ ΣΤΡΟΒΙΛΟ ΝΑ ΔΙΑΘΕΤΟΥΝ ΠΛΕΟΝ ΤΗ ΜΙΚΡΟΤΕΡΗ ΔΥΝΑΤΗ ΕΝΕΡΓΕΙΑ. </a:t>
            </a:r>
            <a:endParaRPr lang="en-US" sz="2900" b="1" dirty="0" smtClean="0">
              <a:latin typeface="Arial Black" pitchFamily="34" charset="0"/>
            </a:endParaRPr>
          </a:p>
          <a:p>
            <a:pPr>
              <a:buNone/>
            </a:pPr>
            <a:endParaRPr lang="el-GR" sz="2900" b="1" dirty="0" smtClean="0">
              <a:latin typeface="Arial Black" pitchFamily="34" charset="0"/>
            </a:endParaRPr>
          </a:p>
          <a:p>
            <a:pPr>
              <a:buNone/>
            </a:pPr>
            <a:r>
              <a:rPr lang="el-GR" sz="2900" b="1" dirty="0" smtClean="0">
                <a:latin typeface="Arial Black" pitchFamily="34" charset="0"/>
              </a:rPr>
              <a:t>ΑΥΤΟ ΕΠΙΤΥΓΧΑΝΕΤΑΙ ΜΕ ΔΥΟ ΤΡΟΠΟΥΣ</a:t>
            </a:r>
            <a:r>
              <a:rPr lang="en-US" sz="2900" b="1" dirty="0" smtClean="0">
                <a:latin typeface="Arial Black" pitchFamily="34" charset="0"/>
              </a:rPr>
              <a:t>: </a:t>
            </a:r>
          </a:p>
          <a:p>
            <a:pPr marL="180000" indent="-180000">
              <a:buClr>
                <a:srgbClr val="FF0000"/>
              </a:buClr>
              <a:buFont typeface="Wingdings" pitchFamily="2" charset="2"/>
              <a:buChar char="Ø"/>
            </a:pPr>
            <a:r>
              <a:rPr lang="el-GR" sz="2900" b="1" dirty="0" smtClean="0">
                <a:latin typeface="Arial Black" pitchFamily="34" charset="0"/>
              </a:rPr>
              <a:t>ΕΙΤΕ ΜΕ ΤΗΝ ΤΟΠΟΘΕΤΗΣΗ ΑΝΕΞΑΡΤΗΤΟΥ ΣΤΡΟΒΙΛΟΥ ΚΑΥΣΑΕΡΙΩΝ (</a:t>
            </a:r>
            <a:r>
              <a:rPr lang="el-GR" sz="2900" b="1" dirty="0" smtClean="0">
                <a:solidFill>
                  <a:srgbClr val="FF0000"/>
                </a:solidFill>
                <a:latin typeface="Arial Black" pitchFamily="34" charset="0"/>
              </a:rPr>
              <a:t>ΕΛΕΥΘΕΡΟΣ ΣΤΡΟΒΙΛΟΣ ΙΣΧΥΟΣ - </a:t>
            </a:r>
            <a:r>
              <a:rPr lang="en-US" sz="2900" b="1" dirty="0" smtClean="0">
                <a:solidFill>
                  <a:srgbClr val="FF0000"/>
                </a:solidFill>
                <a:latin typeface="Arial Black" pitchFamily="34" charset="0"/>
              </a:rPr>
              <a:t>FR</a:t>
            </a:r>
            <a:r>
              <a:rPr lang="el-GR" sz="2900" b="1" dirty="0" smtClean="0">
                <a:solidFill>
                  <a:srgbClr val="FF0000"/>
                </a:solidFill>
                <a:latin typeface="Arial Black" pitchFamily="34" charset="0"/>
              </a:rPr>
              <a:t>ΕΕ ΡΟ</a:t>
            </a:r>
            <a:r>
              <a:rPr lang="en-US" sz="2900" b="1" dirty="0" smtClean="0">
                <a:solidFill>
                  <a:srgbClr val="FF0000"/>
                </a:solidFill>
                <a:latin typeface="Arial Black" pitchFamily="34" charset="0"/>
              </a:rPr>
              <a:t>WER TURBINE</a:t>
            </a:r>
            <a:r>
              <a:rPr lang="el-GR" sz="2900" b="1" dirty="0" smtClean="0">
                <a:latin typeface="Arial Black" pitchFamily="34" charset="0"/>
              </a:rPr>
              <a:t>) ΠΟΥ ΚΙΝΕΙ ΤΟΝ ΑΞΟΝΑ ΙΣΧΥΟΣ</a:t>
            </a:r>
            <a:r>
              <a:rPr lang="en-US" sz="2900" b="1" dirty="0" smtClean="0">
                <a:latin typeface="Arial Black" pitchFamily="34" charset="0"/>
              </a:rPr>
              <a:t>.</a:t>
            </a:r>
          </a:p>
          <a:p>
            <a:pPr marL="180000" indent="-180000">
              <a:buClr>
                <a:srgbClr val="FF0000"/>
              </a:buClr>
              <a:buFont typeface="Wingdings" pitchFamily="2" charset="2"/>
              <a:buChar char="Ø"/>
            </a:pPr>
            <a:r>
              <a:rPr lang="el-GR" sz="2900" b="1" dirty="0" smtClean="0">
                <a:latin typeface="Arial Black" pitchFamily="34" charset="0"/>
              </a:rPr>
              <a:t>ΕΙΤΕ ΜΕ </a:t>
            </a:r>
            <a:r>
              <a:rPr lang="el-GR" sz="2900" b="1" dirty="0" smtClean="0">
                <a:solidFill>
                  <a:srgbClr val="FF0000"/>
                </a:solidFill>
                <a:latin typeface="Arial Black" pitchFamily="34" charset="0"/>
              </a:rPr>
              <a:t>ΤΗΝ ΑΥΞΗΣΗ ΤΩΝ ΒΑΘΜΙΔΩΝ ΤΟΥ ΣΤΡΟΒΙΛΟΥ </a:t>
            </a:r>
            <a:r>
              <a:rPr lang="el-GR" sz="2900" b="1" dirty="0" smtClean="0">
                <a:latin typeface="Arial Black" pitchFamily="34" charset="0"/>
              </a:rPr>
              <a:t>ΣΕ ΚΟΙΝΟ ΑΞΟΝΑ ΠΟΥ ΚΙΝΕΙ ΤΟΣΟ ΤΟ ΣΥΜΠΙΕΣΤΗ ΟΣΟ ΚΑΙ ΤΟΝ ΑΞΟΝΑ ΙΣΧΥΟΣ. Η ΠΡΩΤΗ ΠΡΑΚΤΙΚΗ ΑΚΟΛΟΥΘΕΙΤΑΙ ΟΤΑΝ ΕΝΑΣ ΑΕΡΟΠΟΡΙΚΟΣ ΚΙΝΗΤΗΡΑΣ ΜΕΤΑΤΡΕΠΕΤΑΙ ΣΕ ΕΠΙΓΕΙΟ,</a:t>
            </a:r>
            <a:r>
              <a:rPr lang="el-GR" sz="2900" dirty="0" smtClean="0">
                <a:latin typeface="Arial Black" pitchFamily="34" charset="0"/>
              </a:rPr>
              <a:t> </a:t>
            </a:r>
            <a:r>
              <a:rPr lang="el-GR" sz="2900" b="1" dirty="0" smtClean="0">
                <a:latin typeface="Arial Black" pitchFamily="34" charset="0"/>
              </a:rPr>
              <a:t>ΕΝΩ Η ΔΕΥΤΕΡΗ ΠΡΑΚΤΙΚΗ ΑΚΟΛΟΥΘΕΙΤΑΙ ΣΕ ΕΞ' ΑΡΧΗΣ ΣΧΕΔΙΑΣΕΙΣ ΕΠΙΓΕΙΩΝ ΑΕΡΙΟΣΤΡΟΒΙΛΩΝ ΠΑΡΑΓΩΓΗΣ ΙΣΧΥΟΣ.</a:t>
            </a:r>
          </a:p>
          <a:p>
            <a:pPr marL="180000" indent="-180000">
              <a:buClr>
                <a:srgbClr val="FF0000"/>
              </a:buClr>
              <a:buNone/>
            </a:pPr>
            <a:r>
              <a:rPr lang="el-GR" sz="2900" b="1" dirty="0" smtClean="0">
                <a:latin typeface="Arial Black" pitchFamily="34" charset="0"/>
              </a:rPr>
              <a:t> </a:t>
            </a:r>
          </a:p>
          <a:p>
            <a:pPr marL="180000" indent="-180000">
              <a:buClr>
                <a:srgbClr val="FF0000"/>
              </a:buClr>
              <a:buFont typeface="Wingdings" pitchFamily="2" charset="2"/>
              <a:buChar char="§"/>
            </a:pPr>
            <a:r>
              <a:rPr lang="el-GR" sz="2900" b="1" dirty="0" smtClean="0">
                <a:solidFill>
                  <a:srgbClr val="FF0000"/>
                </a:solidFill>
                <a:latin typeface="Arial Black" pitchFamily="34" charset="0"/>
              </a:rPr>
              <a:t>ΟΙ ΝΑΥΤΙΚΟΙ ΑΕΡΙΟΣΤΡΟΒΙΛΟΙ </a:t>
            </a:r>
            <a:r>
              <a:rPr lang="el-GR" sz="2900" b="1" dirty="0" smtClean="0">
                <a:latin typeface="Arial Black" pitchFamily="34" charset="0"/>
              </a:rPr>
              <a:t>ΑΠΟΤΕΛΟΥΝ ΣΥΝΗΘΩΣ ΠΑΡΑΓΩΓΑ ΑΕΡΟΠΟΡΙΚΩΝ ΑΕΡΙΟΣΤΡΟΒΙΛΩΝ. ΟΙ ΝΑΥΤΙΚΟΙ ΚΑΙ ΟΙ ΕΠΙΓΕΙΟΙ ΑΕΡΙΟΣΤΡΟΒΙΛΟΙ ΕΙΝΑΙ ΑΠΛΗΣ ΡΟΗΣ.</a:t>
            </a:r>
          </a:p>
          <a:p>
            <a:pPr marL="180000" indent="-180000">
              <a:buClr>
                <a:srgbClr val="FF0000"/>
              </a:buClr>
              <a:buFont typeface="Wingdings" pitchFamily="2" charset="2"/>
              <a:buChar char="§"/>
            </a:pPr>
            <a:r>
              <a:rPr lang="el-GR" sz="2900" b="1" dirty="0" smtClean="0">
                <a:latin typeface="Arial Black" pitchFamily="34" charset="0"/>
              </a:rPr>
              <a:t>ΟΙ ΑΕΡΙΟΣΤΡΟΒΙΛΟΙ ΣΤΙΣ ΕΠΙΓΕΙΕΣ ΚΑΙ ΝΑΥΤΙΚΕΣ ΕΦΑΡΜΟΓΕΣ ΣΥΝΔΥΑΖΟΝΤΑΙ ΚΑΙ ΜΕ ΑΛΛΟΥΣ ΤΥΠΟΥΣ ΚΙΝΗΤΗΡΩΝ, ΕΝΩ ΓΙΑ ΤΗΝ ΑΥΞΗΣΗ ΤΟΥ ΒΑΘΜΟΥ ΑΠΟΔΟΣΕΩΣ ΣΥΝΔΥΑΖΟΝΤΑΙ ΚΑΙ ΜΕ ΑΛΛΟΥΣ ΘΕΡΜΙΚΟΥΣ ΚΥΚΛΟΥΣ (ΕΓΚΑΤΑΣΤΑΣΕΙΣ ΣΥΝΔΥΑΣΜΕΝΟΥ ΚΥΚΛΟΥ).</a:t>
            </a:r>
          </a:p>
          <a:p>
            <a:pPr>
              <a:buNone/>
            </a:pPr>
            <a:endParaRPr lang="el-GR" b="1" dirty="0"/>
          </a:p>
        </p:txBody>
      </p:sp>
    </p:spTree>
  </p:cSld>
  <p:clrMapOvr>
    <a:masterClrMapping/>
  </p:clrMapOvr>
  <p:transition>
    <p:push/>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rmAutofit/>
          </a:bodyPr>
          <a:lstStyle/>
          <a:p>
            <a:r>
              <a:rPr lang="el-GR" sz="1600" b="1" u="sng" dirty="0" smtClean="0">
                <a:solidFill>
                  <a:schemeClr val="bg1"/>
                </a:solidFill>
                <a:latin typeface="Arial Black" pitchFamily="34" charset="0"/>
              </a:rPr>
              <a:t>ΒΑΣΙΚΕΣ ΑΡΧΕΣ ΛΕΙΤΟΥΡΓΙΑΣ ΑΕΡΙΟΣΤΡΟΒΙΛΩΝ</a:t>
            </a:r>
            <a:r>
              <a:rPr lang="el-GR" sz="2000" b="1" u="sng" dirty="0" smtClean="0">
                <a:solidFill>
                  <a:schemeClr val="bg1"/>
                </a:solidFill>
                <a:latin typeface="Arial Black" pitchFamily="34" charset="0"/>
              </a:rPr>
              <a:t/>
            </a:r>
            <a:br>
              <a:rPr lang="el-GR" sz="2000" b="1" u="sng" dirty="0" smtClean="0">
                <a:solidFill>
                  <a:schemeClr val="bg1"/>
                </a:solidFill>
                <a:latin typeface="Arial Black" pitchFamily="34" charset="0"/>
              </a:rPr>
            </a:br>
            <a:r>
              <a:rPr lang="el-GR" sz="1800" dirty="0" smtClean="0"/>
              <a:t> </a:t>
            </a:r>
            <a:r>
              <a:rPr lang="el-GR" sz="1800" b="1" u="sng" dirty="0" smtClean="0">
                <a:solidFill>
                  <a:schemeClr val="bg1"/>
                </a:solidFill>
                <a:latin typeface="Arial Black" pitchFamily="34" charset="0"/>
              </a:rPr>
              <a:t>ΤΥΠΟΙ  ΑΕΡΙΟΣΤΡΟΒΙΛΩΝ</a:t>
            </a:r>
            <a:endParaRPr lang="en-US" sz="18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142844" y="6500834"/>
            <a:ext cx="8858312" cy="214314"/>
          </a:xfrm>
        </p:spPr>
        <p:txBody>
          <a:bodyPr>
            <a:normAutofit fontScale="62500" lnSpcReduction="20000"/>
          </a:bodyPr>
          <a:lstStyle/>
          <a:p>
            <a:pPr marL="0" indent="0" algn="ctr">
              <a:buNone/>
            </a:pPr>
            <a:r>
              <a:rPr lang="el-GR" sz="1600" b="1" dirty="0" smtClean="0"/>
              <a:t>.</a:t>
            </a:r>
            <a:endParaRPr lang="el-GR" sz="1600" b="1"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5720" y="1760351"/>
            <a:ext cx="8572560" cy="4332945"/>
          </a:xfrm>
          <a:prstGeom prst="rect">
            <a:avLst/>
          </a:prstGeom>
        </p:spPr>
      </p:pic>
    </p:spTree>
    <p:extLst>
      <p:ext uri="{BB962C8B-B14F-4D97-AF65-F5344CB8AC3E}">
        <p14:creationId xmlns="" xmlns:p14="http://schemas.microsoft.com/office/powerpoint/2010/main" val="3438767971"/>
      </p:ext>
    </p:extLst>
  </p:cSld>
  <p:clrMapOvr>
    <a:masterClrMapping/>
  </p:clrMapOvr>
  <p:transition>
    <p:push/>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92500" lnSpcReduction="20000"/>
          </a:bodyPr>
          <a:lstStyle/>
          <a:p>
            <a:pPr algn="l"/>
            <a:endParaRPr lang="el-GR" sz="20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Η ΑΝΑΓΚΑΙΑ ΣΥΜΠΙΕΣΗ ΤΟΥ ΑΕΡΑ ΕΝΤΟΣ ΤΟΥ ΑΕΡΙΟΣΤΡΟΒΙΛΟΥ ΠΡΑΓΜΑΤΟΠΟΙΕΙΤΑΙ ΣΤΟ ΣΥΜΠΙΕΣΤΗ. </a:t>
            </a:r>
          </a:p>
          <a:p>
            <a:pPr marL="180000" indent="-180000" algn="l">
              <a:buClr>
                <a:srgbClr val="FF0000"/>
              </a:buClr>
              <a:buFont typeface="Wingdings" pitchFamily="2" charset="2"/>
              <a:buChar char="q"/>
            </a:pPr>
            <a:endParaRPr lang="el-GR" sz="24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Ο ΣΥΜΠΙΕΣΤΗΣ ΠΑΙΡΝΕΙ ΚΙΝΗΣΗ ΜΕΣΩ ΕΝΟΣ Η ΠΕΡΙΣΣΟΤΕΡΩΝ ΑΤΡΑΚΤΩΝ ΑΠΟ ΤΟ ΣΤΡΟΒΙΛΟ. </a:t>
            </a:r>
          </a:p>
          <a:p>
            <a:pPr marL="180000" indent="-180000" algn="l">
              <a:buClr>
                <a:srgbClr val="FF0000"/>
              </a:buClr>
              <a:buFont typeface="Wingdings" pitchFamily="2" charset="2"/>
              <a:buChar char="q"/>
            </a:pPr>
            <a:endParaRPr lang="el-GR" sz="24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ΕΝΤΟΣ ΤΟΥ ΣΥΜΠΙΕΣΤΗ, Η ΜΗΧΑΝΙΚΗ ΕΝΕΡΓΕΙΑ ΣΤΗΝ ΑΤΡΑΚΤΟ ΤΟΥ ΣΥΜΠΙΕΣΤΗ ΜΕΤΑΤΡΕΠΕΤΑΙ ΣΤΑΔΙΑΚΑ ΣΕ ΚΙΝΗΤΙΚΗ ΕΝΕΡΓΕΙΑ ΚΑΙ ΚΥΡΙΩΣ ΔΥΝΑΜΙΚΗ ΕΝΕΡΓΕΙΑ ΠΙΕΣΕΩΣ ΤΟΥ ΕΡΓΑΖΟΜΕΝΟΥ ΜΕΣΟΥ, ΠΟΥ ΕΙΝΑΙ Ο ΑΕΡΑΣ. </a:t>
            </a:r>
          </a:p>
          <a:p>
            <a:pPr marL="180000" indent="-180000" algn="l">
              <a:buClr>
                <a:srgbClr val="FF0000"/>
              </a:buClr>
              <a:buFont typeface="Wingdings" pitchFamily="2" charset="2"/>
              <a:buChar char="q"/>
            </a:pPr>
            <a:endParaRPr lang="el-GR" sz="24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ΥΠΑΡΧΟΥΝ ΔΥΟ ΕΙΔΗ ΣΥΜΠΙΕΣΤΩΝ, </a:t>
            </a:r>
            <a:r>
              <a:rPr lang="el-GR" sz="2400" b="1" dirty="0" smtClean="0">
                <a:solidFill>
                  <a:srgbClr val="FF0000"/>
                </a:solidFill>
                <a:latin typeface="Arial Black" pitchFamily="34" charset="0"/>
              </a:rPr>
              <a:t>Ο ΑΚΤΙΝΙΚΟΣ </a:t>
            </a:r>
            <a:r>
              <a:rPr lang="el-GR" sz="2400" b="1" dirty="0" smtClean="0">
                <a:solidFill>
                  <a:schemeClr val="tx1"/>
                </a:solidFill>
                <a:latin typeface="Arial Black" pitchFamily="34" charset="0"/>
              </a:rPr>
              <a:t>Η ΦΥΓΟΚΕΝΤΡΙΚΟΣ ΚΑΙ </a:t>
            </a:r>
            <a:r>
              <a:rPr lang="el-GR" sz="2400" b="1" dirty="0" smtClean="0">
                <a:solidFill>
                  <a:srgbClr val="FF0000"/>
                </a:solidFill>
                <a:latin typeface="Arial Black" pitchFamily="34" charset="0"/>
              </a:rPr>
              <a:t>Ο ΑΞΟΝΙΚΟΣ </a:t>
            </a:r>
            <a:r>
              <a:rPr lang="el-GR" sz="2400" b="1" dirty="0" smtClean="0">
                <a:solidFill>
                  <a:schemeClr val="tx1"/>
                </a:solidFill>
                <a:latin typeface="Arial Black" pitchFamily="34" charset="0"/>
              </a:rPr>
              <a:t>ΣΥΜΠΙΕΣΤΗΣ.</a:t>
            </a:r>
          </a:p>
          <a:p>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rgbClr val="FFFF00"/>
                </a:solidFill>
                <a:latin typeface="Arial Black" pitchFamily="34" charset="0"/>
              </a:rPr>
              <a:t>ΣΥΜΠΙΕΣΤΕΣ (</a:t>
            </a:r>
            <a:r>
              <a:rPr lang="en-US" sz="2700" b="1" u="sng" dirty="0" smtClean="0">
                <a:solidFill>
                  <a:srgbClr val="FFFF00"/>
                </a:solidFill>
                <a:latin typeface="Arial Black" pitchFamily="34" charset="0"/>
              </a:rPr>
              <a:t> COMPRESSORS)</a:t>
            </a:r>
            <a:r>
              <a:rPr lang="en-US" sz="1800" b="1" u="sng" dirty="0" smtClean="0">
                <a:solidFill>
                  <a:srgbClr val="FFFF00"/>
                </a:solidFill>
                <a:latin typeface="Arial Black" pitchFamily="34" charset="0"/>
              </a:rPr>
              <a:t/>
            </a:r>
            <a:br>
              <a:rPr lang="en-US" sz="1800" b="1" u="sng" dirty="0" smtClean="0">
                <a:solidFill>
                  <a:srgbClr val="FFFF00"/>
                </a:solidFill>
                <a:latin typeface="Arial Black" pitchFamily="34" charset="0"/>
              </a:rPr>
            </a:br>
            <a:r>
              <a:rPr lang="el-GR" sz="2000" b="1" u="sng" dirty="0" smtClean="0">
                <a:solidFill>
                  <a:srgbClr val="FFFF00"/>
                </a:solidFill>
                <a:latin typeface="Arial Black" pitchFamily="34" charset="0"/>
              </a:rPr>
              <a:t>ΕΙΔΗ ΣΥΜΠΙΕΣΤΩΝ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25000" lnSpcReduction="20000"/>
          </a:bodyPr>
          <a:lstStyle/>
          <a:p>
            <a:pPr marL="194400" indent="-194400" algn="l">
              <a:buClr>
                <a:srgbClr val="FF0000"/>
              </a:buClr>
              <a:buFont typeface="+mj-lt"/>
              <a:buAutoNum type="arabicParenR"/>
            </a:pPr>
            <a:endParaRPr lang="en-US" sz="5000" b="1" dirty="0" smtClean="0">
              <a:solidFill>
                <a:schemeClr val="tx1"/>
              </a:solidFill>
              <a:latin typeface="Arial Black" pitchFamily="34" charset="0"/>
            </a:endParaRPr>
          </a:p>
          <a:p>
            <a:pPr marL="194400" indent="-194400" algn="l">
              <a:lnSpc>
                <a:spcPct val="120000"/>
              </a:lnSpc>
              <a:buClr>
                <a:srgbClr val="FF0000"/>
              </a:buClr>
              <a:buFont typeface="+mj-lt"/>
              <a:buAutoNum type="arabicParenR"/>
            </a:pPr>
            <a:r>
              <a:rPr lang="en-US" sz="8000" b="1" dirty="0" smtClean="0">
                <a:solidFill>
                  <a:schemeClr val="tx1"/>
                </a:solidFill>
                <a:latin typeface="Arial Black" pitchFamily="34" charset="0"/>
              </a:rPr>
              <a:t> </a:t>
            </a:r>
            <a:r>
              <a:rPr lang="el-GR" sz="8000" b="1" dirty="0" smtClean="0">
                <a:solidFill>
                  <a:schemeClr val="tx1"/>
                </a:solidFill>
                <a:latin typeface="Arial Black" pitchFamily="34" charset="0"/>
              </a:rPr>
              <a:t>Ο </a:t>
            </a:r>
            <a:r>
              <a:rPr lang="el-GR" sz="8000" b="1" u="sng" dirty="0" smtClean="0">
                <a:solidFill>
                  <a:srgbClr val="FF0000"/>
                </a:solidFill>
                <a:latin typeface="Arial Black" pitchFamily="34" charset="0"/>
              </a:rPr>
              <a:t>ΑΚΤΙΝΙΚΟΣ η ΦΥΓΟΚΕΝΤΡΙΚΟΣ ΣΥΜΠΙΕΣΤΗΣ </a:t>
            </a:r>
            <a:r>
              <a:rPr lang="el-GR" sz="8000" b="1" dirty="0" smtClean="0">
                <a:solidFill>
                  <a:schemeClr val="tx1"/>
                </a:solidFill>
                <a:latin typeface="Arial Black" pitchFamily="34" charset="0"/>
              </a:rPr>
              <a:t>ΚΑΛΕΙΤΑΙ ΕΤΣΙ ΓΙΑΤΙ ΣΤΟ ΕΣΩΤΕΡΙΚΟ ΤΟΥ Ο ΑΕΡΑΣ, ΚΙΝΕΙΤΑΙ ΚΥΡΙΩΣ ΑΚΤΙΝΙΚΑ. </a:t>
            </a:r>
          </a:p>
          <a:p>
            <a:pPr marL="180000" indent="-180000" algn="l">
              <a:lnSpc>
                <a:spcPct val="120000"/>
              </a:lnSpc>
              <a:buClr>
                <a:srgbClr val="FF0000"/>
              </a:buClr>
              <a:buFont typeface="Wingdings" pitchFamily="2" charset="2"/>
              <a:buChar char="§"/>
            </a:pPr>
            <a:r>
              <a:rPr lang="el-GR" sz="8000" b="1" dirty="0" smtClean="0">
                <a:solidFill>
                  <a:schemeClr val="tx1"/>
                </a:solidFill>
                <a:latin typeface="Arial Black" pitchFamily="34" charset="0"/>
              </a:rPr>
              <a:t>ΑΠΟΤΕΛΕΙΤΑΙ ΣΥΝΗΘΩΣ ΑΠΟ </a:t>
            </a:r>
            <a:r>
              <a:rPr lang="el-GR" sz="8000" b="1" dirty="0" smtClean="0">
                <a:solidFill>
                  <a:srgbClr val="FF0000"/>
                </a:solidFill>
                <a:latin typeface="Arial Black" pitchFamily="34" charset="0"/>
              </a:rPr>
              <a:t>ΜΙΑ η ΔΥΟ ΒΑΘΜΙΔΕΣ</a:t>
            </a:r>
            <a:r>
              <a:rPr lang="el-GR" sz="8000" b="1" dirty="0" smtClean="0">
                <a:solidFill>
                  <a:schemeClr val="tx1"/>
                </a:solidFill>
                <a:latin typeface="Arial Black" pitchFamily="34" charset="0"/>
              </a:rPr>
              <a:t>. </a:t>
            </a:r>
          </a:p>
          <a:p>
            <a:pPr marL="180000" indent="-180000" algn="l">
              <a:lnSpc>
                <a:spcPct val="120000"/>
              </a:lnSpc>
              <a:buClr>
                <a:srgbClr val="FF0000"/>
              </a:buClr>
              <a:buFont typeface="Wingdings" pitchFamily="2" charset="2"/>
              <a:buChar char="§"/>
            </a:pPr>
            <a:r>
              <a:rPr lang="el-GR" sz="8000" b="1" dirty="0" smtClean="0">
                <a:solidFill>
                  <a:schemeClr val="tx1"/>
                </a:solidFill>
                <a:latin typeface="Arial Black" pitchFamily="34" charset="0"/>
              </a:rPr>
              <a:t>ΚΑΘΕ ΒΑΘΜΙΔΑ ΠΕΡΙΛΑΜΒΑΝΕΙ ΜΙΑ ΠΕΡΙΣΤΡΕΦΟΜΕΝΗ ΠΤΕΡΩΤΗ (</a:t>
            </a:r>
            <a:r>
              <a:rPr lang="en-US" sz="8000" b="1" dirty="0" smtClean="0">
                <a:solidFill>
                  <a:srgbClr val="FF0000"/>
                </a:solidFill>
                <a:latin typeface="Arial Black" pitchFamily="34" charset="0"/>
              </a:rPr>
              <a:t>IMPELLER</a:t>
            </a:r>
            <a:r>
              <a:rPr lang="el-GR" sz="8000" b="1" dirty="0" smtClean="0">
                <a:solidFill>
                  <a:schemeClr val="tx1"/>
                </a:solidFill>
                <a:latin typeface="Arial Black" pitchFamily="34" charset="0"/>
              </a:rPr>
              <a:t>), Η ΟΠΟΙΑ ΠΡΟΣΔΙΔΕΙ ΚΙΝΗΤΙΚΗ ΕΝΕΡΓΕΙΑ ΣΤΟΝ ΑΕΡΑ ΚΑΙ ΕΝΑ ΣΤΑΘΕΡΟ ΔΙΑΧΥΤΗ (</a:t>
            </a:r>
            <a:r>
              <a:rPr lang="en-US" sz="8000" b="1" dirty="0" smtClean="0">
                <a:solidFill>
                  <a:srgbClr val="FF0000"/>
                </a:solidFill>
                <a:latin typeface="Arial Black" pitchFamily="34" charset="0"/>
              </a:rPr>
              <a:t>DIFFUSER</a:t>
            </a:r>
            <a:r>
              <a:rPr lang="el-GR" sz="8000" b="1" dirty="0" smtClean="0">
                <a:solidFill>
                  <a:schemeClr val="tx1"/>
                </a:solidFill>
                <a:latin typeface="Arial Black" pitchFamily="34" charset="0"/>
              </a:rPr>
              <a:t>), ΣΤΟ ΕΣΩΤΕΡΙΚΟ ΤΟΥ ΟΠΟΙΟΥ </a:t>
            </a:r>
            <a:r>
              <a:rPr lang="el-GR" sz="8000" b="1" dirty="0" smtClean="0">
                <a:solidFill>
                  <a:srgbClr val="0070C0"/>
                </a:solidFill>
                <a:latin typeface="Arial Black" pitchFamily="34" charset="0"/>
              </a:rPr>
              <a:t>Ο ΑΕΡΑΣ ΕΠΙΒΡΑΔΥΝΕΤΑΙ, ΠΡΟΚΑΛΩΝΤΑΣ ΕΤΣΙ ΑΥΞΗΣΗ ΤΗΣ ΠΙΕΣΕΩΣ</a:t>
            </a:r>
            <a:r>
              <a:rPr lang="el-GR" sz="8000" b="1" dirty="0" smtClean="0">
                <a:solidFill>
                  <a:schemeClr val="tx1"/>
                </a:solidFill>
                <a:latin typeface="Arial Black" pitchFamily="34" charset="0"/>
              </a:rPr>
              <a:t>. </a:t>
            </a:r>
            <a:endParaRPr lang="en-US" sz="80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
            </a:pPr>
            <a:r>
              <a:rPr lang="el-GR" sz="8000" b="1" dirty="0" smtClean="0">
                <a:solidFill>
                  <a:schemeClr val="tx1"/>
                </a:solidFill>
                <a:latin typeface="Arial Black" pitchFamily="34" charset="0"/>
              </a:rPr>
              <a:t>Η ΠΕΡΙΣΤΡΕΦΟΜΕΝΗ ΠΤΕΡΩΤΗ ΠΕΡΙΒΑΛΛΕΤΑΙ ΑΠΟ ΤΟ ΑΚΙΝΗΤΟ ΚΕΛΥΦΟΣ ΤΟΥ ΣΥΜΠΙΕΣΤΗ. </a:t>
            </a:r>
            <a:endParaRPr lang="en-US" sz="80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
            </a:pPr>
            <a:r>
              <a:rPr lang="el-GR" sz="8000" b="1" dirty="0" smtClean="0">
                <a:solidFill>
                  <a:schemeClr val="tx1"/>
                </a:solidFill>
                <a:latin typeface="Arial Black" pitchFamily="34" charset="0"/>
              </a:rPr>
              <a:t>Ο ΑΕΡΑΣ ΠΟΥ ΕΞΕΡΧΕΤΑΙ ΑΠΟ ΤΗΝ ΠΡΩΤΗ ΒΑΘΜΙΔΑ ΜΕ ΟΡΙΣΜΕΝΗ ΠΙΕΣΗ ΕΙΣΕΡΧΕΤΑΙ ΣΤΗΝ ΕΠΟΜΕΝΗ, ΜΕ ΑΠΟΤΕΛΕΣΜΑ ΤΗΝ ΕΠΙΠΛΕΟΝ ΑΥΞΗΣΗ ΤΗΣ ΠΙΕΣΕΩΣ ΤΟΥ.</a:t>
            </a:r>
          </a:p>
          <a:p>
            <a:pPr marL="194400" indent="-194400" algn="l">
              <a:buClr>
                <a:srgbClr val="FF0000"/>
              </a:buClr>
            </a:pPr>
            <a:endParaRPr lang="en-US" sz="5000" b="1" dirty="0" smtClean="0">
              <a:solidFill>
                <a:schemeClr val="tx1"/>
              </a:solidFill>
              <a:latin typeface="Arial Black" pitchFamily="34" charset="0"/>
            </a:endParaRPr>
          </a:p>
          <a:p>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Black" pitchFamily="34" charset="0"/>
              </a:rPr>
              <a:t>ΣΥΜΠΙΕΣΤΕΣ (</a:t>
            </a:r>
            <a:r>
              <a:rPr lang="en-US" sz="2700" b="1" u="sng" dirty="0" smtClean="0">
                <a:solidFill>
                  <a:schemeClr val="bg1"/>
                </a:solidFill>
                <a:latin typeface="Arial Black" pitchFamily="34" charset="0"/>
              </a:rPr>
              <a:t> COMPRESSORS)</a:t>
            </a:r>
            <a:r>
              <a:rPr lang="en-US" sz="1800" b="1" u="sng" dirty="0" smtClean="0">
                <a:solidFill>
                  <a:schemeClr val="bg1"/>
                </a:solidFill>
                <a:latin typeface="Arial Black" pitchFamily="34" charset="0"/>
              </a:rPr>
              <a:t/>
            </a:r>
            <a:br>
              <a:rPr lang="en-US" sz="1800" b="1" u="sng" dirty="0" smtClean="0">
                <a:solidFill>
                  <a:schemeClr val="bg1"/>
                </a:solidFill>
                <a:latin typeface="Arial Black" pitchFamily="34" charset="0"/>
              </a:rPr>
            </a:br>
            <a:r>
              <a:rPr lang="el-GR" sz="2000" b="1" u="sng" dirty="0" smtClean="0">
                <a:solidFill>
                  <a:schemeClr val="bg1"/>
                </a:solidFill>
                <a:latin typeface="Arial Black" pitchFamily="34" charset="0"/>
              </a:rPr>
              <a:t>ΕΙΔΗ ΣΥΜΠΙΕΣΤΩΝ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2700" b="1" u="sng" dirty="0" smtClean="0">
                <a:solidFill>
                  <a:schemeClr val="bg1"/>
                </a:solidFill>
                <a:latin typeface="Arial Black" pitchFamily="34" charset="0"/>
              </a:rPr>
              <a:t>ΣΥΜΠΙΕΣΤΕΣ (</a:t>
            </a:r>
            <a:r>
              <a:rPr lang="en-US" sz="2700" b="1" u="sng" dirty="0" smtClean="0">
                <a:solidFill>
                  <a:schemeClr val="bg1"/>
                </a:solidFill>
                <a:latin typeface="Arial Black" pitchFamily="34" charset="0"/>
              </a:rPr>
              <a:t> COMPRESSORS)</a:t>
            </a:r>
            <a:r>
              <a:rPr lang="en-US" sz="1100" b="1" u="sng" dirty="0" smtClean="0">
                <a:solidFill>
                  <a:schemeClr val="bg1"/>
                </a:solidFill>
                <a:latin typeface="Arial Black" pitchFamily="34" charset="0"/>
              </a:rPr>
              <a:t/>
            </a:r>
            <a:br>
              <a:rPr lang="en-US" sz="1100" b="1" u="sng" dirty="0" smtClean="0">
                <a:solidFill>
                  <a:schemeClr val="bg1"/>
                </a:solidFill>
                <a:latin typeface="Arial Black" pitchFamily="34" charset="0"/>
              </a:rPr>
            </a:br>
            <a:r>
              <a:rPr lang="el-GR" sz="2000" b="1" u="sng" dirty="0" smtClean="0">
                <a:solidFill>
                  <a:schemeClr val="bg1"/>
                </a:solidFill>
                <a:latin typeface="Arial Black" pitchFamily="34" charset="0"/>
              </a:rPr>
              <a:t>ΕΙΔΗ ΣΥΜΠΙΕΣΤΩΝ</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142844" y="6286520"/>
            <a:ext cx="8858312" cy="357190"/>
          </a:xfrm>
        </p:spPr>
        <p:txBody>
          <a:bodyPr>
            <a:normAutofit/>
          </a:bodyPr>
          <a:lstStyle/>
          <a:p>
            <a:pPr marL="0" indent="0" algn="ctr">
              <a:buNone/>
            </a:pPr>
            <a:r>
              <a:rPr lang="el-GR" sz="1400" b="1" u="sng" dirty="0" smtClean="0">
                <a:solidFill>
                  <a:srgbClr val="FF0000"/>
                </a:solidFill>
                <a:latin typeface="Arial Black" pitchFamily="34" charset="0"/>
              </a:rPr>
              <a:t>ΑΚΤΙΝΙΚΟΣ η ΦΥΓΟΚΕΝΤΡΙΚΟΣ ΣΥΜΠΙΕΣΤΗΣ</a:t>
            </a:r>
            <a:endParaRPr lang="el-GR" sz="1600" b="1" dirty="0"/>
          </a:p>
        </p:txBody>
      </p:sp>
      <p:pic>
        <p:nvPicPr>
          <p:cNvPr id="2050" name="Picture 2" descr="image7"/>
          <p:cNvPicPr>
            <a:picLocks noGrp="1" noChangeAspect="1" noChangeArrowheads="1"/>
          </p:cNvPicPr>
          <p:nvPr>
            <p:ph sz="half" idx="1"/>
          </p:nvPr>
        </p:nvPicPr>
        <p:blipFill>
          <a:blip r:embed="rId2" cstate="print">
            <a:lum bright="-21000" contrast="35000"/>
          </a:blip>
          <a:stretch>
            <a:fillRect/>
          </a:stretch>
        </p:blipFill>
        <p:spPr bwMode="auto">
          <a:xfrm>
            <a:off x="2714612" y="1228725"/>
            <a:ext cx="3714776" cy="4700605"/>
          </a:xfrm>
          <a:prstGeom prst="rect">
            <a:avLst/>
          </a:prstGeom>
          <a:noFill/>
          <a:ln w="9525">
            <a:noFill/>
            <a:miter lim="800000"/>
            <a:headEnd/>
            <a:tailEnd/>
          </a:ln>
        </p:spPr>
      </p:pic>
    </p:spTree>
  </p:cSld>
  <p:clrMapOvr>
    <a:masterClrMapping/>
  </p:clrMapOvr>
  <p:transition>
    <p:push/>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fontScale="25000" lnSpcReduction="20000"/>
          </a:bodyPr>
          <a:lstStyle/>
          <a:p>
            <a:pPr marL="180000" indent="-180000" algn="l">
              <a:lnSpc>
                <a:spcPct val="120000"/>
              </a:lnSpc>
              <a:buClr>
                <a:srgbClr val="FF0000"/>
              </a:buClr>
            </a:pPr>
            <a:r>
              <a:rPr lang="en-US" sz="2000" b="1" dirty="0" smtClean="0">
                <a:solidFill>
                  <a:schemeClr val="tx1"/>
                </a:solidFill>
                <a:latin typeface="Arial Black" pitchFamily="34" charset="0"/>
              </a:rPr>
              <a:t> </a:t>
            </a:r>
          </a:p>
          <a:p>
            <a:pPr marL="180000" indent="-180000" algn="l">
              <a:lnSpc>
                <a:spcPct val="120000"/>
              </a:lnSpc>
              <a:buClr>
                <a:srgbClr val="FF0000"/>
              </a:buClr>
              <a:buFont typeface="+mj-lt"/>
              <a:buAutoNum type="arabicParenR" startAt="2"/>
            </a:pPr>
            <a:r>
              <a:rPr lang="el-GR" sz="8000" b="1" dirty="0" smtClean="0">
                <a:solidFill>
                  <a:schemeClr val="tx1"/>
                </a:solidFill>
                <a:latin typeface="Arial Black" pitchFamily="34" charset="0"/>
              </a:rPr>
              <a:t>Ο </a:t>
            </a:r>
            <a:r>
              <a:rPr lang="el-GR" sz="8000" b="1" u="sng" dirty="0" smtClean="0">
                <a:solidFill>
                  <a:srgbClr val="FF0000"/>
                </a:solidFill>
                <a:latin typeface="Arial Black" pitchFamily="34" charset="0"/>
              </a:rPr>
              <a:t>ΑΞΟΝΙΚΟΣ ΣΥΜΠΙΕΣΤΗΣ</a:t>
            </a:r>
            <a:r>
              <a:rPr lang="el-GR" sz="8000" b="1" dirty="0" smtClean="0">
                <a:solidFill>
                  <a:schemeClr val="tx1"/>
                </a:solidFill>
                <a:latin typeface="Arial Black" pitchFamily="34" charset="0"/>
              </a:rPr>
              <a:t>, ΑΠΟΤΕΛΕΙΤΑΙ ΑΠΟ ΠΟΛΛΕΣ ΔΙΑΔΟΧΙΚΕΣ ΒΑΘΜΙΔΕΣ ΣΥΜΠΙΕΣΕΩΣ. ΚΑΘΕ ΒΑΘΜΙΔΑ ΑΠΟΤΕΛΕΙΤΑΙ ΑΠΟ ΜΙΑ ΣΕΙΡΑ ΚΙΝΗΤΩΝ ΠΤΕΡΥΓΙΩΝ (</a:t>
            </a:r>
            <a:r>
              <a:rPr lang="el-GR" sz="8000" b="1" dirty="0" smtClean="0">
                <a:solidFill>
                  <a:srgbClr val="FF0000"/>
                </a:solidFill>
                <a:latin typeface="Arial Black" pitchFamily="34" charset="0"/>
              </a:rPr>
              <a:t>ΡΟΤΟΡΑΣ</a:t>
            </a:r>
            <a:r>
              <a:rPr lang="el-GR" sz="8000" b="1" dirty="0" smtClean="0">
                <a:solidFill>
                  <a:schemeClr val="tx1"/>
                </a:solidFill>
                <a:latin typeface="Arial Black" pitchFamily="34" charset="0"/>
              </a:rPr>
              <a:t>), Η ΟΠΟΙΑ ΑΚΟΛΟΥΘΕΙΤΑΙ ΑΠΟ ΜΙΑ ΣΕΙΡΑ ΣΤΑΘΕΡΩΝ ΠΤΕΡΥΓΙΩΝ (</a:t>
            </a:r>
            <a:r>
              <a:rPr lang="el-GR" sz="8000" b="1" dirty="0" smtClean="0">
                <a:solidFill>
                  <a:srgbClr val="FF0000"/>
                </a:solidFill>
                <a:latin typeface="Arial Black" pitchFamily="34" charset="0"/>
              </a:rPr>
              <a:t>ΣΤΑΤΟΡΑΣ</a:t>
            </a:r>
            <a:r>
              <a:rPr lang="el-GR" sz="8000" b="1" dirty="0" smtClean="0">
                <a:solidFill>
                  <a:schemeClr val="tx1"/>
                </a:solidFill>
                <a:latin typeface="Arial Black" pitchFamily="34" charset="0"/>
              </a:rPr>
              <a:t>). </a:t>
            </a:r>
            <a:endParaRPr lang="en-US" sz="80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
            </a:pPr>
            <a:r>
              <a:rPr lang="el-GR" sz="8000" b="1" dirty="0" smtClean="0">
                <a:solidFill>
                  <a:schemeClr val="tx1"/>
                </a:solidFill>
                <a:latin typeface="Arial Black" pitchFamily="34" charset="0"/>
              </a:rPr>
              <a:t>ΣΤΑ ΚΙΝΗΤΑ ΠΤΕΡΥΓΙΑ ΓΙΝΕΤΑΙ ΚΥΡΙΟΥΣ ΑΥΞΗΣΗ ΤΗΣ ΚΙΝΗΤΙΚΗΣ ΕΝΕΡΓΕΙΑΣ ΣΤΟΝ ΑΕΡΑ, ΕΝΩ ΣΤΑ ΣΤΑΘΕΡΑ ΠΤΕΡΥΓΙΑ ΠΟΥ ΑΚΟΛΟΥΘΟΥΝ, Η ΚΙΝΗΤΙΚΗ ΕΝΕΡΓΕΙΑ ΤΟΥ ΑΕΡΑ ΜΕΤΑΤΡΕΠΕΤΑΙ ΣΕ ΠΙΕΣΗ, ΜΕ ΚΑΤΑΛΛΗΛΗ ΕΠΙΒΡΑΔΥΝΣΗ ΤΗΣ ΡΟΗΣ. </a:t>
            </a:r>
            <a:endParaRPr lang="en-US" sz="80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
            </a:pPr>
            <a:r>
              <a:rPr lang="el-GR" sz="8000" b="1" dirty="0" smtClean="0">
                <a:solidFill>
                  <a:schemeClr val="tx1"/>
                </a:solidFill>
                <a:latin typeface="Arial Black" pitchFamily="34" charset="0"/>
              </a:rPr>
              <a:t>Η ΔΙΑΔΟΧΙΚΗ ΧΡΗΣΙΜΟΠΟΙΗΣΗ ΚΙΝΗΤΩΝ ΚΑΙ ΣΤΑΘΕΡΩΝ ΠΤΕΡΥΓΙΩΝ, ΕΠΙΤΡΕΠΕΙ ΤΗ ΣΤΑΔΙΑΚΗ ΑΥΞΗΣΗ ΤΗΣ ΠΙΕΣΕΩΣ ΕΝΤΟΣ ΤΟΥ ΣΥΜΠΙΕΣΤΗ, ΔΙΑΤΗΡΩΝΤΑΣ ΤΟ ΒΑΘΜΟ ΑΠΟΔΟΣΕΩΣ ΣΕ ΙΚΑΝΟΠΟΙΗΤΙΚΑ ΕΠΙΠΕΔΑ. </a:t>
            </a:r>
            <a:endParaRPr lang="en-US" sz="80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
            </a:pPr>
            <a:r>
              <a:rPr lang="el-GR" sz="8000" b="1" dirty="0" smtClean="0">
                <a:solidFill>
                  <a:schemeClr val="tx1"/>
                </a:solidFill>
                <a:latin typeface="Arial Black" pitchFamily="34" charset="0"/>
              </a:rPr>
              <a:t>ΟΙ ΣΥΓΧΡΟΝΟΙ ΠΟΛΥΒΑΘΜΙΟΙ ΑΞΟΝΙΚΟΙ ΣΥΜΠΙΕΣΤΕΣ ΠΕΤΥΧΑΙΝΟΥΝ ΛΟΓΟΥΣ ΣΥΜΠΙΕΣΕΩΣ ΜΕΓΑΛΥΤΕΡΟΥΣ ΤΟΥ 30:1.</a:t>
            </a:r>
          </a:p>
          <a:p>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Black" pitchFamily="34" charset="0"/>
              </a:rPr>
              <a:t>ΣΥΜΠΙΕΣΤΕΣ (</a:t>
            </a:r>
            <a:r>
              <a:rPr lang="en-US" sz="2700" b="1" u="sng" dirty="0" smtClean="0">
                <a:solidFill>
                  <a:schemeClr val="bg1"/>
                </a:solidFill>
                <a:latin typeface="Arial Black" pitchFamily="34" charset="0"/>
              </a:rPr>
              <a:t> COMPRESSORS)</a:t>
            </a:r>
            <a:r>
              <a:rPr lang="en-US" sz="1800" b="1" u="sng" dirty="0" smtClean="0">
                <a:solidFill>
                  <a:schemeClr val="bg1"/>
                </a:solidFill>
                <a:latin typeface="Arial Black" pitchFamily="34" charset="0"/>
              </a:rPr>
              <a:t/>
            </a:r>
            <a:br>
              <a:rPr lang="en-US" sz="1800" b="1" u="sng" dirty="0" smtClean="0">
                <a:solidFill>
                  <a:schemeClr val="bg1"/>
                </a:solidFill>
                <a:latin typeface="Arial Black" pitchFamily="34" charset="0"/>
              </a:rPr>
            </a:br>
            <a:r>
              <a:rPr lang="el-GR" sz="2000" b="1" u="sng" dirty="0" smtClean="0">
                <a:solidFill>
                  <a:schemeClr val="bg1"/>
                </a:solidFill>
                <a:latin typeface="Arial Black" pitchFamily="34" charset="0"/>
              </a:rPr>
              <a:t>ΕΙΔΗ ΣΥΜΠΙΕΣΤΩΝ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2700" b="1" u="sng" dirty="0" smtClean="0">
                <a:solidFill>
                  <a:schemeClr val="bg1"/>
                </a:solidFill>
                <a:latin typeface="Arial Black" pitchFamily="34" charset="0"/>
              </a:rPr>
              <a:t>ΣΥΜΠΙΕΣΤΕΣ (</a:t>
            </a:r>
            <a:r>
              <a:rPr lang="en-US" sz="2700" b="1" u="sng" dirty="0" smtClean="0">
                <a:solidFill>
                  <a:schemeClr val="bg1"/>
                </a:solidFill>
                <a:latin typeface="Arial Black" pitchFamily="34" charset="0"/>
              </a:rPr>
              <a:t> COMPRESSORS)</a:t>
            </a:r>
            <a:r>
              <a:rPr lang="en-US" sz="1100" b="1" u="sng" dirty="0" smtClean="0">
                <a:solidFill>
                  <a:schemeClr val="bg1"/>
                </a:solidFill>
                <a:latin typeface="Arial Black" pitchFamily="34" charset="0"/>
              </a:rPr>
              <a:t/>
            </a:r>
            <a:br>
              <a:rPr lang="en-US" sz="1100" b="1" u="sng" dirty="0" smtClean="0">
                <a:solidFill>
                  <a:schemeClr val="bg1"/>
                </a:solidFill>
                <a:latin typeface="Arial Black" pitchFamily="34" charset="0"/>
              </a:rPr>
            </a:br>
            <a:r>
              <a:rPr lang="el-GR" sz="2000" b="1" u="sng" dirty="0" smtClean="0">
                <a:solidFill>
                  <a:schemeClr val="bg1"/>
                </a:solidFill>
                <a:latin typeface="Arial Black" pitchFamily="34" charset="0"/>
              </a:rPr>
              <a:t>ΕΙΔΗ ΣΥΜΠΙΕΣΤΩΝ</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142844" y="6286520"/>
            <a:ext cx="8858312" cy="357190"/>
          </a:xfrm>
        </p:spPr>
        <p:txBody>
          <a:bodyPr>
            <a:normAutofit/>
          </a:bodyPr>
          <a:lstStyle/>
          <a:p>
            <a:pPr marL="0" indent="0" algn="ctr">
              <a:buNone/>
            </a:pPr>
            <a:r>
              <a:rPr lang="el-GR" sz="1400" b="1" u="sng" dirty="0" smtClean="0">
                <a:solidFill>
                  <a:srgbClr val="FF0000"/>
                </a:solidFill>
                <a:latin typeface="Arial Black" pitchFamily="34" charset="0"/>
              </a:rPr>
              <a:t>ΑΞΟΝΙΚΟΣ ΣΥΜΠΙΕΣΤΗΣ</a:t>
            </a:r>
            <a:endParaRPr lang="el-GR" sz="1600" b="1" dirty="0"/>
          </a:p>
        </p:txBody>
      </p:sp>
      <p:pic>
        <p:nvPicPr>
          <p:cNvPr id="2050" name="Picture 2" descr="image7"/>
          <p:cNvPicPr>
            <a:picLocks noGrp="1" noChangeAspect="1" noChangeArrowheads="1"/>
          </p:cNvPicPr>
          <p:nvPr>
            <p:ph sz="half" idx="1"/>
          </p:nvPr>
        </p:nvPicPr>
        <p:blipFill>
          <a:blip r:embed="rId2" cstate="print">
            <a:lum bright="-26000" contrast="39000"/>
          </a:blip>
          <a:stretch>
            <a:fillRect/>
          </a:stretch>
        </p:blipFill>
        <p:spPr bwMode="auto">
          <a:xfrm>
            <a:off x="785786" y="1428736"/>
            <a:ext cx="7358114" cy="4572032"/>
          </a:xfrm>
          <a:prstGeom prst="rect">
            <a:avLst/>
          </a:prstGeom>
          <a:noFill/>
          <a:ln w="9525">
            <a:noFill/>
            <a:miter lim="800000"/>
            <a:headEnd/>
            <a:tailEnd/>
          </a:ln>
        </p:spPr>
      </p:pic>
    </p:spTree>
  </p:cSld>
  <p:clrMapOvr>
    <a:masterClrMapping/>
  </p:clrMapOvr>
  <p:transition>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79712" y="980728"/>
            <a:ext cx="4968552" cy="5688632"/>
          </a:xfrm>
          <a:prstGeom prst="rect">
            <a:avLst/>
          </a:prstGeom>
        </p:spPr>
      </p:pic>
    </p:spTree>
    <p:extLst>
      <p:ext uri="{BB962C8B-B14F-4D97-AF65-F5344CB8AC3E}">
        <p14:creationId xmlns="" xmlns:p14="http://schemas.microsoft.com/office/powerpoint/2010/main" val="266024513"/>
      </p:ext>
    </p:extLst>
  </p:cSld>
  <p:clrMapOvr>
    <a:masterClrMapping/>
  </p:clrMapOvr>
  <p:transition>
    <p:push/>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endParaRPr lang="en-US" sz="2100" b="1" dirty="0" smtClean="0">
              <a:solidFill>
                <a:schemeClr val="tx1"/>
              </a:solidFill>
              <a:latin typeface="Arial Black" pitchFamily="34" charset="0"/>
            </a:endParaRPr>
          </a:p>
          <a:p>
            <a:pPr algn="l"/>
            <a:endParaRPr lang="en-US" sz="21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100" b="1" dirty="0" smtClean="0">
                <a:solidFill>
                  <a:schemeClr val="tx1"/>
                </a:solidFill>
                <a:latin typeface="Arial Black" pitchFamily="34" charset="0"/>
              </a:rPr>
              <a:t>ΣΕ ΜΙΚΡΟΥΣ ΑΕΡΙΟΣΤΡΟΒΙΛΟΥΣ (ΚΙΝΗΤΗΡΕΣ ΕΛΙΚΟΠΤΕΡΩΝ, ΚΙΝΗΤΗΡΕΣ ΑΡΜΑΤΩΝ ΜΑΧΗΣ Η ΜΙΚΡΑ ΗΛΕΚΤΡΟΠΑΡΑΓΩΓΟ ΖΕΥΓΗ), ΣΥΝΔΥΑΖΟΝΤΑΙ ΚΑΙ ΟΙ ΔΥΟ ΤΥΠΟΙ ΣΥΜΠΙΕΣΤΩΝ. </a:t>
            </a:r>
            <a:endParaRPr lang="en-US" sz="21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n-US" sz="21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100" b="1" dirty="0" smtClean="0">
                <a:solidFill>
                  <a:schemeClr val="tx1"/>
                </a:solidFill>
                <a:latin typeface="Arial Black" pitchFamily="34" charset="0"/>
              </a:rPr>
              <a:t>ΕΝΑΣ ΠΟΛΥΒΑΘΜΙΟΣ ΑΞΟΝΙΚΟΣ ΣΥΜΠΙΕΣΤΗΣ ΧΡΗΣΙΜΕΥΕΙ ΓΙΑ ΤΗΝ ΑΡΧΙΚΗ ΑΥΞΗΣΗ ΤΗΣ ΠΙΕΣΕΩΣ, ΕΝΩ ΤΗΝ ΤΕΛΙΚΗ ΑΥΞΗΣΗ ΤΗΝ ΠΡΟΣΔΙΔΕΙ ΕΝΑΣ ΦΥΓΟΚΕΝΤΡΙΚΟΣ ΣΥΜΠΙΕΣΤΗΣ .</a:t>
            </a:r>
          </a:p>
          <a:p>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Black" pitchFamily="34" charset="0"/>
              </a:rPr>
              <a:t>ΣΥΜΠΙΕΣΤΕΣ (</a:t>
            </a:r>
            <a:r>
              <a:rPr lang="en-US" sz="2700" b="1" u="sng" dirty="0" smtClean="0">
                <a:solidFill>
                  <a:schemeClr val="bg1"/>
                </a:solidFill>
                <a:latin typeface="Arial Black" pitchFamily="34" charset="0"/>
              </a:rPr>
              <a:t> COMPRESSORS)</a:t>
            </a:r>
            <a:r>
              <a:rPr lang="en-US" sz="1800" b="1" u="sng" dirty="0" smtClean="0">
                <a:solidFill>
                  <a:schemeClr val="bg1"/>
                </a:solidFill>
                <a:latin typeface="Arial Black" pitchFamily="34" charset="0"/>
              </a:rPr>
              <a:t/>
            </a:r>
            <a:br>
              <a:rPr lang="en-US" sz="1800" b="1" u="sng" dirty="0" smtClean="0">
                <a:solidFill>
                  <a:schemeClr val="bg1"/>
                </a:solidFill>
                <a:latin typeface="Arial Black" pitchFamily="34" charset="0"/>
              </a:rPr>
            </a:br>
            <a:r>
              <a:rPr lang="el-GR" sz="2000" b="1" u="sng" dirty="0" smtClean="0">
                <a:solidFill>
                  <a:schemeClr val="bg1"/>
                </a:solidFill>
                <a:latin typeface="Arial Black" pitchFamily="34" charset="0"/>
              </a:rPr>
              <a:t>ΕΙΔΗ ΣΥΜΠΙΕΣΤΩΝ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2700" b="1" u="sng" dirty="0" smtClean="0">
                <a:solidFill>
                  <a:schemeClr val="bg1"/>
                </a:solidFill>
                <a:latin typeface="Arial Black" pitchFamily="34" charset="0"/>
              </a:rPr>
              <a:t>ΣΥΜΠΙΕΣΤΕΣ (</a:t>
            </a:r>
            <a:r>
              <a:rPr lang="en-US" sz="2700" b="1" u="sng" dirty="0" smtClean="0">
                <a:solidFill>
                  <a:schemeClr val="bg1"/>
                </a:solidFill>
                <a:latin typeface="Arial Black" pitchFamily="34" charset="0"/>
              </a:rPr>
              <a:t> COMPRESSORS)</a:t>
            </a:r>
            <a:r>
              <a:rPr lang="en-US" sz="1100" b="1" u="sng" dirty="0" smtClean="0">
                <a:solidFill>
                  <a:schemeClr val="bg1"/>
                </a:solidFill>
                <a:latin typeface="Arial Black" pitchFamily="34" charset="0"/>
              </a:rPr>
              <a:t/>
            </a:r>
            <a:br>
              <a:rPr lang="en-US" sz="1100" b="1" u="sng" dirty="0" smtClean="0">
                <a:solidFill>
                  <a:schemeClr val="bg1"/>
                </a:solidFill>
                <a:latin typeface="Arial Black" pitchFamily="34" charset="0"/>
              </a:rPr>
            </a:br>
            <a:r>
              <a:rPr lang="el-GR" sz="2000" b="1" u="sng" dirty="0" smtClean="0">
                <a:solidFill>
                  <a:schemeClr val="bg1"/>
                </a:solidFill>
                <a:latin typeface="Arial Black" pitchFamily="34" charset="0"/>
              </a:rPr>
              <a:t>ΕΙΔΗ ΣΥΜΠΙΕΣΤΩΝ</a:t>
            </a:r>
            <a:endParaRPr lang="en-US" sz="2000" b="1" u="sng" dirty="0" smtClean="0">
              <a:solidFill>
                <a:schemeClr val="bg1"/>
              </a:solidFill>
              <a:latin typeface="Arial Black" pitchFamily="34" charset="0"/>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92237" y="1268760"/>
            <a:ext cx="6759526" cy="5128704"/>
          </a:xfrm>
          <a:prstGeom prst="rect">
            <a:avLst/>
          </a:prstGeom>
        </p:spPr>
      </p:pic>
    </p:spTree>
  </p:cSld>
  <p:clrMapOvr>
    <a:masterClrMapping/>
  </p:clrMapOvr>
  <p:transition>
    <p:push/>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2700" b="1" u="sng" dirty="0" smtClean="0">
                <a:solidFill>
                  <a:schemeClr val="bg1"/>
                </a:solidFill>
                <a:latin typeface="Arial Black" pitchFamily="34" charset="0"/>
              </a:rPr>
              <a:t>ΣΥΜΠΙΕΣΤΕΣ (</a:t>
            </a:r>
            <a:r>
              <a:rPr lang="en-US" sz="2700" b="1" u="sng" dirty="0" smtClean="0">
                <a:solidFill>
                  <a:schemeClr val="bg1"/>
                </a:solidFill>
                <a:latin typeface="Arial Black" pitchFamily="34" charset="0"/>
              </a:rPr>
              <a:t> COMPRESSORS)</a:t>
            </a:r>
            <a:r>
              <a:rPr lang="en-US" sz="1100" b="1" u="sng" dirty="0" smtClean="0">
                <a:solidFill>
                  <a:schemeClr val="bg1"/>
                </a:solidFill>
                <a:latin typeface="Arial Black" pitchFamily="34" charset="0"/>
              </a:rPr>
              <a:t/>
            </a:r>
            <a:br>
              <a:rPr lang="en-US" sz="1100" b="1" u="sng" dirty="0" smtClean="0">
                <a:solidFill>
                  <a:schemeClr val="bg1"/>
                </a:solidFill>
                <a:latin typeface="Arial Black" pitchFamily="34" charset="0"/>
              </a:rPr>
            </a:br>
            <a:r>
              <a:rPr lang="el-GR" sz="2000" b="1" u="sng" dirty="0" smtClean="0">
                <a:solidFill>
                  <a:schemeClr val="bg1"/>
                </a:solidFill>
                <a:latin typeface="Arial Black" pitchFamily="34" charset="0"/>
              </a:rPr>
              <a:t>ΕΙΔΗ ΣΥΜΠΙΕΣΤΩΝ</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142844" y="5857892"/>
            <a:ext cx="8858312" cy="785818"/>
          </a:xfrm>
        </p:spPr>
        <p:txBody>
          <a:bodyPr>
            <a:normAutofit/>
          </a:bodyPr>
          <a:lstStyle/>
          <a:p>
            <a:pPr algn="ctr">
              <a:buNone/>
            </a:pPr>
            <a:r>
              <a:rPr lang="el-GR" sz="1200" b="1" dirty="0" smtClean="0">
                <a:solidFill>
                  <a:srgbClr val="FF0000"/>
                </a:solidFill>
                <a:latin typeface="Arial Black" pitchFamily="34" charset="0"/>
              </a:rPr>
              <a:t> Ο ΣΥΜΠΙΕΣΤΗΣ ΔΙΑΘΕΤΕΙ 7 ΒΑΘΜΙΔΕΣ ΑΞΟΝΙΚΗΣ ΡΟΗΣ ΚΑΙ ΜΙΑ ΒΑΘΜΙΔΑ ΑΚΤΙΝΙΚΗΣ ΡΟΗΣ. </a:t>
            </a:r>
          </a:p>
          <a:p>
            <a:pPr algn="ctr">
              <a:buNone/>
            </a:pPr>
            <a:r>
              <a:rPr lang="el-GR" sz="1200" b="1" dirty="0" smtClean="0">
                <a:solidFill>
                  <a:srgbClr val="FF0000"/>
                </a:solidFill>
                <a:latin typeface="Arial Black" pitchFamily="34" charset="0"/>
              </a:rPr>
              <a:t>Ο ΣΤΡΟΒΙΛΟΣ ΔΙΑΘΕΤΕΙ 4 ΒΑΘΜΙΔΕΣ ΑΞΟΝΙΚΗΣ ΡΟΗΣ</a:t>
            </a:r>
            <a:endParaRPr lang="el-GR" sz="1200" b="1" dirty="0">
              <a:solidFill>
                <a:srgbClr val="FF0000"/>
              </a:solidFill>
              <a:latin typeface="Arial Black" pitchFamily="34" charset="0"/>
            </a:endParaRPr>
          </a:p>
        </p:txBody>
      </p:sp>
      <p:pic>
        <p:nvPicPr>
          <p:cNvPr id="2050" name="Picture 2" descr="image7"/>
          <p:cNvPicPr>
            <a:picLocks noGrp="1" noChangeAspect="1" noChangeArrowheads="1"/>
          </p:cNvPicPr>
          <p:nvPr>
            <p:ph sz="half" idx="1"/>
          </p:nvPr>
        </p:nvPicPr>
        <p:blipFill>
          <a:blip r:embed="rId2" cstate="print">
            <a:lum bright="-16000" contrast="32000"/>
          </a:blip>
          <a:stretch>
            <a:fillRect/>
          </a:stretch>
        </p:blipFill>
        <p:spPr bwMode="auto">
          <a:xfrm>
            <a:off x="785786" y="1285860"/>
            <a:ext cx="7358114" cy="4424908"/>
          </a:xfrm>
          <a:prstGeom prst="rect">
            <a:avLst/>
          </a:prstGeom>
          <a:noFill/>
          <a:ln w="9525">
            <a:noFill/>
            <a:miter lim="800000"/>
            <a:headEnd/>
            <a:tailEnd/>
          </a:ln>
        </p:spPr>
      </p:pic>
    </p:spTree>
    <p:extLst>
      <p:ext uri="{BB962C8B-B14F-4D97-AF65-F5344CB8AC3E}">
        <p14:creationId xmlns="" xmlns:p14="http://schemas.microsoft.com/office/powerpoint/2010/main" val="4274196166"/>
      </p:ext>
    </p:extLst>
  </p:cSld>
  <p:clrMapOvr>
    <a:masterClrMapping/>
  </p:clrMapOvr>
  <p:transition>
    <p:push/>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25000" lnSpcReduction="20000"/>
          </a:bodyPr>
          <a:lstStyle/>
          <a:p>
            <a:pPr algn="l"/>
            <a:r>
              <a:rPr lang="el-GR" sz="8000" b="1" dirty="0" smtClean="0">
                <a:solidFill>
                  <a:schemeClr val="tx1"/>
                </a:solidFill>
                <a:latin typeface="Arial Black" pitchFamily="34" charset="0"/>
              </a:rPr>
              <a:t>Συγκρίνοντας τους δυο τύπους συμπιεστών</a:t>
            </a:r>
            <a:r>
              <a:rPr lang="en-US" sz="8000" b="1" dirty="0" smtClean="0">
                <a:solidFill>
                  <a:schemeClr val="tx1"/>
                </a:solidFill>
                <a:latin typeface="Arial Black" pitchFamily="34" charset="0"/>
              </a:rPr>
              <a:t>:</a:t>
            </a:r>
          </a:p>
          <a:p>
            <a:pPr algn="l"/>
            <a:endParaRPr lang="en-US" sz="8000" b="1" dirty="0" smtClean="0">
              <a:solidFill>
                <a:schemeClr val="tx1"/>
              </a:solidFill>
              <a:latin typeface="Arial Black" pitchFamily="34" charset="0"/>
            </a:endParaRPr>
          </a:p>
          <a:p>
            <a:pPr algn="l"/>
            <a:r>
              <a:rPr lang="el-GR" sz="8000" b="1" dirty="0" smtClean="0">
                <a:solidFill>
                  <a:schemeClr val="tx1"/>
                </a:solidFill>
                <a:latin typeface="Arial Black" pitchFamily="34" charset="0"/>
              </a:rPr>
              <a:t>Ο </a:t>
            </a:r>
            <a:r>
              <a:rPr lang="el-GR" sz="8000" b="1" dirty="0" smtClean="0">
                <a:solidFill>
                  <a:srgbClr val="FF0000"/>
                </a:solidFill>
                <a:latin typeface="Arial Black" pitchFamily="34" charset="0"/>
              </a:rPr>
              <a:t>φυγοκεντρικός</a:t>
            </a:r>
            <a:r>
              <a:rPr lang="el-GR" sz="8000" b="1" dirty="0" smtClean="0">
                <a:solidFill>
                  <a:schemeClr val="tx1"/>
                </a:solidFill>
                <a:latin typeface="Arial Black" pitchFamily="34" charset="0"/>
              </a:rPr>
              <a:t> είναι πιο συμπαγής, πετυχαίνει μεγάλη αύξηση της πιέσεως με μικρό όγκο και βάρος, επειδή εμφανίζει μεγαλύτερη αύξηση της πιέσεως ανά βαθμίδα</a:t>
            </a:r>
            <a:r>
              <a:rPr lang="en-US" sz="8000" b="1" dirty="0" smtClean="0">
                <a:solidFill>
                  <a:schemeClr val="tx1"/>
                </a:solidFill>
                <a:latin typeface="Arial Black" pitchFamily="34" charset="0"/>
              </a:rPr>
              <a:t>. </a:t>
            </a:r>
            <a:r>
              <a:rPr lang="el-GR" sz="8000" b="1" dirty="0" smtClean="0">
                <a:solidFill>
                  <a:schemeClr val="tx1"/>
                </a:solidFill>
                <a:latin typeface="Arial Black" pitchFamily="34" charset="0"/>
              </a:rPr>
              <a:t>Είναι επίσης πιο εύκολος στη σχεδίαση και την κατασκευή του, ενώ εμφανίζει μικρότερη ευαισθησία στην εισρ</a:t>
            </a:r>
            <a:r>
              <a:rPr lang="el-GR" sz="8000" b="1" dirty="0">
                <a:solidFill>
                  <a:schemeClr val="tx1"/>
                </a:solidFill>
                <a:latin typeface="Arial Black" pitchFamily="34" charset="0"/>
              </a:rPr>
              <a:t>ό</a:t>
            </a:r>
            <a:r>
              <a:rPr lang="el-GR" sz="8000" b="1" dirty="0" smtClean="0">
                <a:solidFill>
                  <a:schemeClr val="tx1"/>
                </a:solidFill>
                <a:latin typeface="Arial Black" pitchFamily="34" charset="0"/>
              </a:rPr>
              <a:t>φηση ξένων αντικειμένων και στις επικαθήσεις ακαθαρσιών πάνω στα πτερύγια του.</a:t>
            </a:r>
            <a:endParaRPr lang="en-US" sz="8000" b="1" dirty="0" smtClean="0">
              <a:solidFill>
                <a:schemeClr val="tx1"/>
              </a:solidFill>
              <a:latin typeface="Arial Black" pitchFamily="34" charset="0"/>
            </a:endParaRPr>
          </a:p>
          <a:p>
            <a:pPr algn="l"/>
            <a:r>
              <a:rPr lang="el-GR" sz="8000" b="1" dirty="0" smtClean="0">
                <a:solidFill>
                  <a:schemeClr val="tx1"/>
                </a:solidFill>
                <a:latin typeface="Arial Black" pitchFamily="34" charset="0"/>
              </a:rPr>
              <a:t> </a:t>
            </a:r>
            <a:endParaRPr lang="en-US" sz="8000" b="1" dirty="0" smtClean="0">
              <a:solidFill>
                <a:schemeClr val="tx1"/>
              </a:solidFill>
              <a:latin typeface="Arial Black" pitchFamily="34" charset="0"/>
            </a:endParaRPr>
          </a:p>
          <a:p>
            <a:pPr algn="l"/>
            <a:r>
              <a:rPr lang="el-GR" sz="8000" b="1" dirty="0" smtClean="0">
                <a:solidFill>
                  <a:schemeClr val="tx1"/>
                </a:solidFill>
                <a:latin typeface="Arial Black" pitchFamily="34" charset="0"/>
              </a:rPr>
              <a:t>Ο </a:t>
            </a:r>
            <a:r>
              <a:rPr lang="el-GR" sz="8000" b="1" dirty="0" smtClean="0">
                <a:solidFill>
                  <a:srgbClr val="FF0000"/>
                </a:solidFill>
                <a:latin typeface="Arial Black" pitchFamily="34" charset="0"/>
              </a:rPr>
              <a:t>αξονικός</a:t>
            </a:r>
            <a:r>
              <a:rPr lang="el-GR" sz="8000" b="1" dirty="0" smtClean="0">
                <a:solidFill>
                  <a:schemeClr val="tx1"/>
                </a:solidFill>
                <a:latin typeface="Arial Black" pitchFamily="34" charset="0"/>
              </a:rPr>
              <a:t> συμπιεστής μπορεί να δώσει</a:t>
            </a:r>
            <a:r>
              <a:rPr lang="en-US" sz="8000" b="1" dirty="0" smtClean="0">
                <a:solidFill>
                  <a:schemeClr val="tx1"/>
                </a:solidFill>
                <a:latin typeface="Arial Black" pitchFamily="34" charset="0"/>
              </a:rPr>
              <a:t> </a:t>
            </a:r>
            <a:r>
              <a:rPr lang="el-GR" sz="8000" b="1" dirty="0" smtClean="0">
                <a:solidFill>
                  <a:schemeClr val="tx1"/>
                </a:solidFill>
                <a:latin typeface="Arial Black" pitchFamily="34" charset="0"/>
              </a:rPr>
              <a:t>πολύ μεγαλύτερες παροχές αέρα από τον ακτινικό και συνεπώς ο αντίστοιχος αεριοστρόβιλος θα παρέχει και μεγαλύτερη ώση. Η αύξηση της συμπιέσεως μπορεί να επιτευχθεί εύκολα στον αξονικό συμπιεστή με προσθήκη επιπλέον βαθμίδων, οδηγώντας σε συμπιεστές μεγάλων λόγων πιέσεως. Επίσης ο βαθμός αποδόσεως των αξονικών συμπιεστών είναι μεγαλύτερος του βαθμού αποδόσεως των φυγοκεντρικών, με αποτέλεσμα οι αντίστοιχοι αεριοστρόβιλοι να έχουν μικρότερη κατανάλωση καυσίμου για δεδομένη ώση. </a:t>
            </a:r>
            <a:endParaRPr lang="en-US" sz="8000" b="1" dirty="0" smtClean="0">
              <a:solidFill>
                <a:schemeClr val="tx1"/>
              </a:solidFill>
              <a:latin typeface="Arial Black" pitchFamily="34" charset="0"/>
            </a:endParaRPr>
          </a:p>
          <a:p>
            <a:endParaRPr lang="el-GR" sz="2400" dirty="0" smtClean="0"/>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Black" pitchFamily="34" charset="0"/>
              </a:rPr>
              <a:t>ΣΥΜΠΙΕΣΤΕΣ (</a:t>
            </a:r>
            <a:r>
              <a:rPr lang="en-US" sz="2700" b="1" u="sng" dirty="0" smtClean="0">
                <a:solidFill>
                  <a:schemeClr val="bg1"/>
                </a:solidFill>
                <a:latin typeface="Arial Black" pitchFamily="34" charset="0"/>
              </a:rPr>
              <a:t> COMPRESSORS)</a:t>
            </a:r>
            <a:r>
              <a:rPr lang="en-US" sz="1800" b="1" u="sng" dirty="0" smtClean="0">
                <a:solidFill>
                  <a:schemeClr val="bg1"/>
                </a:solidFill>
                <a:latin typeface="Arial Black" pitchFamily="34" charset="0"/>
              </a:rPr>
              <a:t/>
            </a:r>
            <a:br>
              <a:rPr lang="en-US" sz="1800" b="1" u="sng" dirty="0" smtClean="0">
                <a:solidFill>
                  <a:schemeClr val="bg1"/>
                </a:solidFill>
                <a:latin typeface="Arial Black" pitchFamily="34" charset="0"/>
              </a:rPr>
            </a:br>
            <a:r>
              <a:rPr lang="el-GR" sz="2000" b="1" u="sng" dirty="0" smtClean="0">
                <a:solidFill>
                  <a:schemeClr val="bg1"/>
                </a:solidFill>
                <a:latin typeface="Arial Black" pitchFamily="34" charset="0"/>
              </a:rPr>
              <a:t>ΕΙΔΗ ΣΥΜΠΙΕΣΤΩΝ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endParaRPr lang="en-US" sz="2200" b="1" dirty="0" smtClean="0">
              <a:solidFill>
                <a:schemeClr val="tx1"/>
              </a:solidFill>
              <a:latin typeface="Arial Black" pitchFamily="34" charset="0"/>
            </a:endParaRPr>
          </a:p>
          <a:p>
            <a:pPr algn="l"/>
            <a:endParaRPr lang="en-US" sz="22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200" b="1" dirty="0" smtClean="0">
                <a:solidFill>
                  <a:schemeClr val="tx1"/>
                </a:solidFill>
                <a:latin typeface="Arial Black" pitchFamily="34" charset="0"/>
              </a:rPr>
              <a:t>ΤΑ ΚΑΥΣΑΕΡΙΑ ΕΞΕΡΧΟΜΕΝΑ ΑΠΟ ΤΟ ΘΑΛΑΜΟ ΚΑΥΣΕΩΣ, ΕΙΣΕΡΧΟΝΤΑΙ ΣΤΟ ΣΤΡΟΒΙΛΟ. </a:t>
            </a:r>
            <a:endParaRPr lang="en-US" sz="22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n-US" sz="22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200" b="1" dirty="0" smtClean="0">
                <a:solidFill>
                  <a:schemeClr val="tx1"/>
                </a:solidFill>
                <a:latin typeface="Arial Black" pitchFamily="34" charset="0"/>
              </a:rPr>
              <a:t>ΕΚΕΙ ΑΠΟΡΡΟΦΑΤΑΙ ΜΕΡΟΣ ΤΗΣ ΕΝΕΡΓΕΙΑΣ ΤΩΝ ΚΑΥΣΑΕΡΙΩΝ, Η ΟΠΟΙΑ ΧΡΗΣΙΜΟΠΟΙΕΙΤΑΙ ΓΙΑ ΤΗΝ ΚΙΝΗΣΗ ΤΟΥ ΣΥΜΠΙΕΣΤΗ, ΤΗΝ ΚΙΝΗΣΗ ΒΟΗΘΗΤΙΚΩΝ ΜΗΧΑΝΙΣΜΩΝ ΚΑΙ ΤΕΛΟΣ ΤΗΝ ΚΙΝΗΣΗ ΤΗΣ ΑΤΡΑΚΤΟΥ ΠΟΥ ΜΕΤΑΦΕΡΕΙ ΤΗΝ ΩΦΕΛΙΜΗ ΙΣΧΥ. </a:t>
            </a:r>
            <a:endParaRPr lang="en-US" sz="2200" b="1" dirty="0" smtClean="0">
              <a:solidFill>
                <a:schemeClr val="tx1"/>
              </a:solidFill>
              <a:latin typeface="Arial Black" pitchFamily="34" charset="0"/>
            </a:endParaRPr>
          </a:p>
          <a:p>
            <a:pPr algn="l"/>
            <a:endParaRPr lang="el-GR" sz="2200" b="1" dirty="0" smtClean="0">
              <a:solidFill>
                <a:schemeClr val="tx1"/>
              </a:solidFill>
              <a:latin typeface="Arial Black" pitchFamily="34" charset="0"/>
            </a:endParaRPr>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dirty="0" smtClean="0">
                <a:solidFill>
                  <a:srgbClr val="FFFF00"/>
                </a:solidFill>
                <a:latin typeface="Arial Black" pitchFamily="34" charset="0"/>
              </a:rPr>
              <a:t> </a:t>
            </a:r>
            <a:r>
              <a:rPr lang="el-GR" sz="2400" b="1" u="sng" dirty="0" smtClean="0">
                <a:solidFill>
                  <a:srgbClr val="FFFF00"/>
                </a:solidFill>
                <a:latin typeface="Arial Black" pitchFamily="34" charset="0"/>
              </a:rPr>
              <a:t>ΣΤΡΟΒΙΛΟΣ – </a:t>
            </a:r>
            <a:r>
              <a:rPr lang="en-US" sz="2400" b="1" u="sng" dirty="0" smtClean="0">
                <a:solidFill>
                  <a:srgbClr val="FFFF00"/>
                </a:solidFill>
                <a:latin typeface="Arial Black" pitchFamily="34" charset="0"/>
              </a:rPr>
              <a:t>TURBINE</a:t>
            </a:r>
            <a:br>
              <a:rPr lang="en-US" sz="2400" b="1" u="sng" dirty="0" smtClean="0">
                <a:solidFill>
                  <a:srgbClr val="FFFF00"/>
                </a:solidFill>
                <a:latin typeface="Arial Black" pitchFamily="34" charset="0"/>
              </a:rPr>
            </a:br>
            <a:r>
              <a:rPr lang="el-GR" sz="2000" dirty="0" smtClean="0">
                <a:solidFill>
                  <a:srgbClr val="FFFF00"/>
                </a:solidFill>
              </a:rPr>
              <a:t> </a:t>
            </a:r>
            <a:r>
              <a:rPr lang="el-GR" sz="2000" b="1" u="sng" dirty="0" smtClean="0">
                <a:solidFill>
                  <a:srgbClr val="FFFF00"/>
                </a:solidFill>
                <a:latin typeface="Arial Black" pitchFamily="34" charset="0"/>
              </a:rPr>
              <a:t>ΒΑΣΙΚΕΣ ΑΡΧΕΣ ΛΕΙΤΟΥΡΓΙΑΣ</a:t>
            </a:r>
            <a:r>
              <a:rPr lang="el-GR" sz="2400" b="1" u="sng" dirty="0" smtClean="0">
                <a:solidFill>
                  <a:srgbClr val="FFFF00"/>
                </a:solidFill>
                <a:latin typeface="Arial Black" pitchFamily="34" charset="0"/>
              </a:rPr>
              <a:t> </a:t>
            </a:r>
            <a:r>
              <a:rPr lang="el-GR" sz="1400" dirty="0" smtClean="0">
                <a:solidFill>
                  <a:srgbClr val="FFFF00"/>
                </a:solidFill>
              </a:rPr>
              <a:t/>
            </a:r>
            <a:br>
              <a:rPr lang="el-GR" sz="1400" dirty="0" smtClean="0">
                <a:solidFill>
                  <a:srgbClr val="FFFF00"/>
                </a:solidFill>
              </a:rPr>
            </a:br>
            <a:endParaRPr lang="el-GR" sz="1400" b="1" u="sng" dirty="0">
              <a:solidFill>
                <a:srgbClr val="FFFF00"/>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endParaRPr lang="en-US" sz="22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200" b="1" dirty="0" smtClean="0">
                <a:solidFill>
                  <a:schemeClr val="tx1"/>
                </a:solidFill>
                <a:latin typeface="Arial Black" pitchFamily="34" charset="0"/>
              </a:rPr>
              <a:t>Η ΑΠΟΡΡΟΦΗΣΗ ΜΕΡΟΥΣ ΤΗΣ ΕΝΕΡΓΕΙΑΣ ΤΩΝ ΚΑΥΣΑΕΡΙΩΝ ΣΥΝΟΔΕΥΕΤΑΙ ΑΠΟ ΣΗΜΑΝΤΙΚΗ ΠΤΩΣΗ ΤΗΣ ΠΙΕΣΕΩΣ ΚΑΙ ΤΗΣ ΘΕΡΜΟΚΡΑΣΙΑΣ ΤΟΥΣ. </a:t>
            </a:r>
            <a:endParaRPr lang="en-US" sz="22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n-US" sz="22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200" b="1" dirty="0" smtClean="0">
                <a:solidFill>
                  <a:schemeClr val="tx1"/>
                </a:solidFill>
                <a:latin typeface="Arial Black" pitchFamily="34" charset="0"/>
              </a:rPr>
              <a:t>Ο ΣΤΡΟΒΙΛΟΣ, ΟΠΩΣ ΚΑΙ Ο ΣΥΜΠΙΕΣΤΗΣ, ΑΠΟΤΕΛΕΙΤΑΙ ΑΠΟ ΣΕΙΡΕΣ ΣΤΑΘΕΡΩΝ ΚΑΙ ΚΙΝΗΤΩΝ ΠΤΕΡΥΓΙΩΝ, ΤΑ ΟΠΟΙΑ ΒΡΙΣΚΟΝΤΑΙ ΣΕ ΠΕΡΙΒΑΛΛΟΝ ΠΟΛΥ ΥΨΗΛΩΝ ΘΕΡΜΟΚΡΑΣΙΩΝ, ΟΙ ΟΠΟΙΕΣ ΣΤΗΝ ΕΙΣΟΔΟ ΤΟΥ ΣΤΡΟΒΙΛΟΥ ΚΥΜΑΙΝΟΝΤΑΙ ΜΕΤΑΞΥ 850 ΚΑΙ 1700°</a:t>
            </a:r>
            <a:r>
              <a:rPr lang="en-US" sz="2200" b="1" dirty="0" smtClean="0">
                <a:solidFill>
                  <a:schemeClr val="tx1"/>
                </a:solidFill>
                <a:latin typeface="Arial Black" pitchFamily="34" charset="0"/>
              </a:rPr>
              <a:t>C</a:t>
            </a:r>
            <a:r>
              <a:rPr lang="el-GR" sz="2200" b="1" dirty="0" smtClean="0">
                <a:solidFill>
                  <a:schemeClr val="tx1"/>
                </a:solidFill>
                <a:latin typeface="Arial Black" pitchFamily="34" charset="0"/>
              </a:rPr>
              <a:t>. </a:t>
            </a:r>
            <a:endParaRPr lang="en-US" sz="2200" b="1" dirty="0" smtClean="0">
              <a:solidFill>
                <a:schemeClr val="tx1"/>
              </a:solidFill>
              <a:latin typeface="Arial Black" pitchFamily="34" charset="0"/>
            </a:endParaRPr>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ΣΤΡΟΒΙΛΟΣ – </a:t>
            </a:r>
            <a:r>
              <a:rPr lang="en-US" sz="2400" b="1" u="sng" dirty="0" smtClean="0">
                <a:solidFill>
                  <a:schemeClr val="bg1"/>
                </a:solidFill>
                <a:latin typeface="Arial Black" pitchFamily="34" charset="0"/>
              </a:rPr>
              <a:t>TURBINE</a:t>
            </a:r>
            <a:br>
              <a:rPr lang="en-US" sz="2400" b="1" u="sng" dirty="0" smtClean="0">
                <a:solidFill>
                  <a:schemeClr val="bg1"/>
                </a:solidFill>
                <a:latin typeface="Arial Black" pitchFamily="34" charset="0"/>
              </a:rPr>
            </a:br>
            <a:r>
              <a:rPr lang="el-GR" sz="2000" dirty="0" smtClean="0"/>
              <a:t> </a:t>
            </a:r>
            <a:r>
              <a:rPr lang="el-GR" sz="2000" b="1" u="sng" dirty="0" smtClean="0">
                <a:solidFill>
                  <a:schemeClr val="bg1"/>
                </a:solidFill>
                <a:latin typeface="Arial Black" pitchFamily="34" charset="0"/>
              </a:rPr>
              <a:t>ΒΑΣΙΚΕΣ ΑΡΧΕΣ ΛΕΙΤΟΥΡΓΙΑΣ</a:t>
            </a:r>
            <a:r>
              <a:rPr lang="el-GR" sz="2400" b="1" u="sng" dirty="0" smtClean="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endParaRPr lang="en-US" sz="22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200" b="1" dirty="0" smtClean="0">
                <a:solidFill>
                  <a:schemeClr val="tx1"/>
                </a:solidFill>
                <a:latin typeface="Arial Black" pitchFamily="34" charset="0"/>
              </a:rPr>
              <a:t>ΕΙΔΙΚΑ ΤΑ ΚΙΝΗΤΑ ΠΤΕΡΥΓΙΑ, ΛΟΓΩ ΤΗΣ ΥΨΗΛΗΣ ΤΑΧΥΤΗΤΑΣ ΠΕΡΙΣΤΡΟΦΗΣ ΤΟΥ ΣΤΡΟΒΙΛΟΥ, ΚΑΤΑΠΟΝΟΥΝΤΑΙ ΣΕ ΦΥΓΟΚΕΝΤΡΕΣ ΔΥΝΑΜΕΙΣ, ΠΟΥ ΠΡΟΚΑΛΟΥΝ ΕΦΕΛΚΥΣΤΙΚΕΣ ΤΑΣΕΙΣ. </a:t>
            </a:r>
            <a:endParaRPr lang="en-US" sz="22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n-US" sz="22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2200" b="1" dirty="0" smtClean="0">
                <a:solidFill>
                  <a:schemeClr val="tx1"/>
                </a:solidFill>
                <a:latin typeface="Arial Black" pitchFamily="34" charset="0"/>
              </a:rPr>
              <a:t>ΟΙ ΤΑΣΕΙΣ ΑΥΤΕΣ, ΣΕ ΣΥΝΔΥΑΣΜΟ ΜΕ ΤΗ ΜΕΙΩΣΗ ΤΗΣ ΑΝΤΟΧΗΣ ΤΩΝ ΜΕΤΑΛΛΩΝ ΑΠΟ ΤΗΝ ΥΨΗΛΗ ΘΕΡΜΟΚΡΑΣΙΑ, ΠΡΟΚΑΛΟΥΝ ΤΟ ΦΑΙΝΟΜΕΝΟ ΤΟΥ </a:t>
            </a:r>
            <a:r>
              <a:rPr lang="el-GR" sz="2200" b="1" dirty="0" smtClean="0">
                <a:solidFill>
                  <a:srgbClr val="FF0000"/>
                </a:solidFill>
                <a:latin typeface="Arial Black" pitchFamily="34" charset="0"/>
              </a:rPr>
              <a:t>ΕΡΠΥΣΜΟΥ</a:t>
            </a:r>
            <a:r>
              <a:rPr lang="el-GR" sz="2200" b="1" dirty="0" smtClean="0">
                <a:solidFill>
                  <a:schemeClr val="tx1"/>
                </a:solidFill>
                <a:latin typeface="Arial Black" pitchFamily="34" charset="0"/>
              </a:rPr>
              <a:t>, ΣΤΟ ΟΠΟΙΟ ΟΦΕΙΛΕΤΑΙ ΚΥΡΙΩΣ Ο ΚΙΝΔΥΝΟΣ ΚΑΤΑΣΤΡΟΦΗΣ ΤΩΝ ΚΙΝΗΤΩΝ ΠΤΕΡΥΓΙΩΝ ΤΟΥ ΣΤΡΟΒΙΛΟΥ.</a:t>
            </a:r>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ΣΤΡΟΒΙΛΟΣ – </a:t>
            </a:r>
            <a:r>
              <a:rPr lang="en-US" sz="2400" b="1" u="sng" dirty="0" smtClean="0">
                <a:solidFill>
                  <a:schemeClr val="bg1"/>
                </a:solidFill>
                <a:latin typeface="Arial Black" pitchFamily="34" charset="0"/>
              </a:rPr>
              <a:t>TURBINE</a:t>
            </a:r>
            <a:br>
              <a:rPr lang="en-US" sz="2400" b="1" u="sng" dirty="0" smtClean="0">
                <a:solidFill>
                  <a:schemeClr val="bg1"/>
                </a:solidFill>
                <a:latin typeface="Arial Black" pitchFamily="34" charset="0"/>
              </a:rPr>
            </a:br>
            <a:r>
              <a:rPr lang="el-GR" sz="2000" dirty="0" smtClean="0"/>
              <a:t> </a:t>
            </a:r>
            <a:r>
              <a:rPr lang="el-GR" sz="2000" b="1" u="sng" dirty="0" smtClean="0">
                <a:solidFill>
                  <a:schemeClr val="bg1"/>
                </a:solidFill>
                <a:latin typeface="Arial Black" pitchFamily="34" charset="0"/>
              </a:rPr>
              <a:t>ΒΑΣΙΚΕΣ ΑΡΧΕΣ ΛΕΙΤΟΥΡΓΙΑΣ</a:t>
            </a:r>
            <a:r>
              <a:rPr lang="el-GR" sz="2400" b="1" u="sng" dirty="0" smtClean="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25000" lnSpcReduction="20000"/>
          </a:bodyPr>
          <a:lstStyle/>
          <a:p>
            <a:pPr marL="180000" indent="-180000" algn="l">
              <a:lnSpc>
                <a:spcPct val="120000"/>
              </a:lnSpc>
              <a:buClr>
                <a:srgbClr val="FF0000"/>
              </a:buClr>
              <a:buFont typeface="Wingdings" pitchFamily="2" charset="2"/>
              <a:buChar char="q"/>
            </a:pPr>
            <a:endParaRPr lang="el-GR" sz="49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q"/>
            </a:pPr>
            <a:r>
              <a:rPr lang="el-GR" sz="6800" b="1" dirty="0" smtClean="0">
                <a:solidFill>
                  <a:schemeClr val="tx1"/>
                </a:solidFill>
                <a:latin typeface="Arial Black" pitchFamily="34" charset="0"/>
              </a:rPr>
              <a:t>ΟΠΩΣ ΚΑΙ ΣΤΗΝ ΠΕΡΙΠΤΩΣΗ ΤΩΝ ΣΥΜΠΙΕΣΤΩΝ, ΟΙ ΣΤΡΟΒΙΛΟΙ ΔΙΑΚΡΙΝΟΝΤΑΙ ΣΕ </a:t>
            </a:r>
            <a:r>
              <a:rPr lang="el-GR" sz="6800" b="1" dirty="0" smtClean="0">
                <a:solidFill>
                  <a:srgbClr val="FF0000"/>
                </a:solidFill>
                <a:latin typeface="Arial Black" pitchFamily="34" charset="0"/>
              </a:rPr>
              <a:t>ΑΚΤΙΝΙΚΟΥΣ </a:t>
            </a:r>
            <a:r>
              <a:rPr lang="el-GR" sz="6800" b="1" dirty="0" smtClean="0">
                <a:solidFill>
                  <a:schemeClr val="tx1"/>
                </a:solidFill>
                <a:latin typeface="Arial Black" pitchFamily="34" charset="0"/>
              </a:rPr>
              <a:t>ΚΑΙ</a:t>
            </a:r>
            <a:r>
              <a:rPr lang="el-GR" sz="6800" b="1" dirty="0" smtClean="0">
                <a:solidFill>
                  <a:srgbClr val="FF0000"/>
                </a:solidFill>
                <a:latin typeface="Arial Black" pitchFamily="34" charset="0"/>
              </a:rPr>
              <a:t> ΑΞΟΝΙΚΟΥΣ</a:t>
            </a:r>
            <a:r>
              <a:rPr lang="el-GR" sz="6800" b="1" dirty="0" smtClean="0">
                <a:solidFill>
                  <a:schemeClr val="tx1"/>
                </a:solidFill>
                <a:latin typeface="Arial Black" pitchFamily="34" charset="0"/>
              </a:rPr>
              <a:t>. </a:t>
            </a:r>
          </a:p>
          <a:p>
            <a:pPr marL="180000" indent="-180000" algn="l">
              <a:lnSpc>
                <a:spcPct val="120000"/>
              </a:lnSpc>
              <a:buClr>
                <a:srgbClr val="FF0000"/>
              </a:buClr>
              <a:buFont typeface="Wingdings" pitchFamily="2" charset="2"/>
              <a:buChar char="q"/>
            </a:pPr>
            <a:endParaRPr lang="el-GR" sz="68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q"/>
            </a:pPr>
            <a:r>
              <a:rPr lang="el-GR" sz="6800" b="1" dirty="0" smtClean="0">
                <a:solidFill>
                  <a:schemeClr val="tx1"/>
                </a:solidFill>
                <a:latin typeface="Arial Black" pitchFamily="34" charset="0"/>
              </a:rPr>
              <a:t>Η ΧΡΗΣΗ ΤΩΝ </a:t>
            </a:r>
            <a:r>
              <a:rPr lang="el-GR" sz="6800" b="1" dirty="0" smtClean="0">
                <a:solidFill>
                  <a:srgbClr val="FF0000"/>
                </a:solidFill>
                <a:latin typeface="Arial Black" pitchFamily="34" charset="0"/>
              </a:rPr>
              <a:t>ΑΚΤΙΝΙΚΩΝ ΣΤΡΟΒΙΛΩΝ </a:t>
            </a:r>
            <a:r>
              <a:rPr lang="el-GR" sz="6800" b="1" dirty="0" smtClean="0">
                <a:solidFill>
                  <a:schemeClr val="tx1"/>
                </a:solidFill>
                <a:latin typeface="Arial Black" pitchFamily="34" charset="0"/>
              </a:rPr>
              <a:t>ΠΕΡΙΟΡΙΖΕΤΑΙ ΜΟΝΟ ΣΕ ΠΟΛΥ ΜΙΚΡΕΣ ΜΗΧΑΝΕΣ, ΠΟΥ ΧΡΗΣΙΜΟΠΟΙΟΥΝΤΑΙ ΩΣ ΜΟΝΑΔΕΣ ΠΑΡΟΧΗΣ ΒΟΗΘΗΤΙΚΗΣ ΙΣΧΥΟΣ Η ΜΗΧΑΝΕΣ ΕΚΚΙΝΗΣΕΩΣ ΤΩΝ ΚΥΡΙΩΝ ΚΙΝΗΤΗΡΩΝ ΤΩΝ ΑΕΡΟΣΚΑΦΩΝ.</a:t>
            </a:r>
          </a:p>
          <a:p>
            <a:pPr marL="180000" indent="-180000" algn="l">
              <a:lnSpc>
                <a:spcPct val="120000"/>
              </a:lnSpc>
              <a:buClr>
                <a:srgbClr val="FF0000"/>
              </a:buClr>
              <a:buFont typeface="Wingdings" pitchFamily="2" charset="2"/>
              <a:buChar char="q"/>
            </a:pPr>
            <a:endParaRPr lang="el-GR" sz="68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q"/>
            </a:pPr>
            <a:r>
              <a:rPr lang="el-GR" sz="6800" b="1" dirty="0" smtClean="0">
                <a:solidFill>
                  <a:schemeClr val="tx1"/>
                </a:solidFill>
                <a:latin typeface="Arial Black" pitchFamily="34" charset="0"/>
              </a:rPr>
              <a:t>Η ΣΥΝΤΡΙΠΤΙΚΗ ΠΛΕΙΟΨΗΦΙΑ ΤΩΝ ΣΤΡΟΒΙΛΩΝ ΠΟΥ ΧΡΗΣΙΜΟΠΟΙΟΥΝΤΑΙ ΣΤΟΥΣ ΑΕΡΙΟΣΤΡΟΒΙΛΟΥΣ ΕΙΝΑΙ ΑΞΟΝΙΚΗΣ ΡΟΗΣ.</a:t>
            </a:r>
          </a:p>
          <a:p>
            <a:pPr marL="180000" indent="-180000" algn="l">
              <a:lnSpc>
                <a:spcPct val="120000"/>
              </a:lnSpc>
              <a:buClr>
                <a:srgbClr val="FF0000"/>
              </a:buClr>
              <a:buFont typeface="Wingdings" pitchFamily="2" charset="2"/>
              <a:buChar char="q"/>
            </a:pPr>
            <a:endParaRPr lang="el-GR" sz="68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q"/>
            </a:pPr>
            <a:r>
              <a:rPr lang="el-GR" sz="6800" b="1" dirty="0" smtClean="0">
                <a:solidFill>
                  <a:schemeClr val="tx1"/>
                </a:solidFill>
                <a:latin typeface="Arial Black" pitchFamily="34" charset="0"/>
              </a:rPr>
              <a:t>Η ΑΠΟΡΡΟΦΗΣΗ ΤΗΣ ΕΝΕΡΓΕΙΑΣ ΤΩΝ ΚΑΥΣΑΕΡΙΩΝ ΠΡΑΓΜΑΤΟΠΟΙΕΙΤΑΙ ΜΕ ΤΗ ΔΙΟΔΟ ΤΟΥΣ ΜΕΣΑ ΑΠΟ ΔΙΑΔΟΧΙΚΕΣ ΣΕΙΡΕΣ ΣΤΑΘΕΡΩΝ ΚΑΙ ΚΙΝΗΤΩΝ ΠΤΕΡΥΓΙΩΝ. ΣΤΗΝ ΠΕΡΙΠΤΩΣΗ ΤΟΥ ΣΤΡΟΒΙΛΟΥ, ΣΕ ΚΑΘΕ ΒΑΘΜΙΔΑ ΠΡΟΗΓΕΙΤΑΙ Η ΣΕΙΡΑ ΤΩΝ ΣΤΑΘΕΡΩΝ ΠΤΕΡΥΓΙΩΝ, ΠΟΥ ΟΝΟΜΑΖΟΝΤΑΙ </a:t>
            </a:r>
            <a:r>
              <a:rPr lang="el-GR" sz="6800" b="1" dirty="0" smtClean="0">
                <a:solidFill>
                  <a:srgbClr val="FF0000"/>
                </a:solidFill>
                <a:latin typeface="Arial Black" pitchFamily="34" charset="0"/>
              </a:rPr>
              <a:t>ΟΔΗΓΑ ΠΤΕΡΥΓΙΑ </a:t>
            </a:r>
            <a:r>
              <a:rPr lang="el-GR" sz="6800" b="1" dirty="0" smtClean="0">
                <a:solidFill>
                  <a:schemeClr val="tx1"/>
                </a:solidFill>
                <a:latin typeface="Arial Black" pitchFamily="34" charset="0"/>
              </a:rPr>
              <a:t>(</a:t>
            </a:r>
            <a:r>
              <a:rPr lang="en-US" sz="6800" b="1" dirty="0" smtClean="0">
                <a:solidFill>
                  <a:srgbClr val="FF0000"/>
                </a:solidFill>
                <a:latin typeface="Arial Black" pitchFamily="34" charset="0"/>
              </a:rPr>
              <a:t>GUIDE VANES </a:t>
            </a:r>
            <a:r>
              <a:rPr lang="el-GR" sz="6800" b="1" dirty="0" smtClean="0">
                <a:solidFill>
                  <a:srgbClr val="FF0000"/>
                </a:solidFill>
                <a:latin typeface="Arial Black" pitchFamily="34" charset="0"/>
              </a:rPr>
              <a:t>η</a:t>
            </a:r>
            <a:r>
              <a:rPr lang="en-US" sz="6800" b="1" dirty="0" smtClean="0">
                <a:solidFill>
                  <a:srgbClr val="FF0000"/>
                </a:solidFill>
                <a:latin typeface="Arial Black" pitchFamily="34" charset="0"/>
              </a:rPr>
              <a:t> NOZZLES</a:t>
            </a:r>
            <a:r>
              <a:rPr lang="el-GR" sz="6800" b="1" dirty="0" smtClean="0">
                <a:solidFill>
                  <a:schemeClr val="tx1"/>
                </a:solidFill>
                <a:latin typeface="Arial Black" pitchFamily="34" charset="0"/>
              </a:rPr>
              <a:t>) ΚΑΙ ΑΚΟΛΟΥΘΕΙ ΜΙΑ ΣΕΙΡΑ ΚΙΝΗΤΩΝ ΠΤΕΡΥΓΙΩΝ</a:t>
            </a:r>
            <a:r>
              <a:rPr lang="el-GR" sz="4900" b="1" dirty="0" smtClean="0">
                <a:solidFill>
                  <a:schemeClr val="tx1"/>
                </a:solidFill>
                <a:latin typeface="Arial Black" pitchFamily="34" charset="0"/>
              </a:rPr>
              <a:t>.</a:t>
            </a:r>
          </a:p>
          <a:p>
            <a:endParaRPr lang="el-GR" sz="1800" dirty="0" smtClean="0"/>
          </a:p>
          <a:p>
            <a:pPr algn="l"/>
            <a:endParaRPr lang="el-GR" sz="2200" b="1" dirty="0" smtClean="0">
              <a:solidFill>
                <a:schemeClr val="tx1"/>
              </a:solidFill>
              <a:latin typeface="Arial Black" pitchFamily="34" charset="0"/>
            </a:endParaRPr>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ΣΤΡΟΒΙΛΟΣ – </a:t>
            </a:r>
            <a:r>
              <a:rPr lang="en-US" sz="2400" b="1" u="sng" dirty="0" smtClean="0">
                <a:solidFill>
                  <a:schemeClr val="bg1"/>
                </a:solidFill>
                <a:latin typeface="Arial Black" pitchFamily="34" charset="0"/>
              </a:rPr>
              <a:t>TURBINE</a:t>
            </a:r>
            <a:br>
              <a:rPr lang="en-US" sz="2400" b="1" u="sng" dirty="0" smtClean="0">
                <a:solidFill>
                  <a:schemeClr val="bg1"/>
                </a:solidFill>
                <a:latin typeface="Arial Black" pitchFamily="34" charset="0"/>
              </a:rPr>
            </a:br>
            <a:r>
              <a:rPr lang="el-GR" sz="2000" dirty="0" smtClean="0"/>
              <a:t> </a:t>
            </a:r>
            <a:r>
              <a:rPr lang="el-GR" sz="2000" b="1" u="sng" dirty="0" smtClean="0">
                <a:solidFill>
                  <a:schemeClr val="bg1"/>
                </a:solidFill>
                <a:latin typeface="Arial Black" pitchFamily="34" charset="0"/>
              </a:rPr>
              <a:t>ΒΑΣΙΚΕΣ ΑΡΧΕΣ ΛΕΙΤΟΥΡΓΙΑΣ</a:t>
            </a:r>
            <a:r>
              <a:rPr lang="el-GR" sz="2400" b="1" u="sng" dirty="0" smtClean="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32500" lnSpcReduction="20000"/>
          </a:bodyPr>
          <a:lstStyle/>
          <a:p>
            <a:pPr marL="180000" indent="-180000" algn="l">
              <a:buClr>
                <a:srgbClr val="FF0000"/>
              </a:buClr>
              <a:buFont typeface="Wingdings" pitchFamily="2" charset="2"/>
              <a:buChar char="q"/>
            </a:pPr>
            <a:endParaRPr lang="el-GR" sz="49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q"/>
            </a:pPr>
            <a:r>
              <a:rPr lang="el-GR" sz="7400" b="1" dirty="0" smtClean="0">
                <a:solidFill>
                  <a:schemeClr val="tx1"/>
                </a:solidFill>
                <a:latin typeface="Arial Black" pitchFamily="34" charset="0"/>
              </a:rPr>
              <a:t>ΣΤΗΝ ΠΡΩΤΗ ΣΕΙΡΑ ΟΔΗΓΩΝ ΠΤΕΡΥΓΙΩΝ ΤΑ ΚΑΥΣΑΕΡΙΑ ΕΙΣΕΡΧΟΝΤΑΙ ΚΑΤΑ ΤΗΝ ΑΞΟΝΙΚΗ ΔΙΕΥΘΥΝΣΗ. </a:t>
            </a:r>
          </a:p>
          <a:p>
            <a:pPr marL="180000" indent="-180000" algn="l">
              <a:lnSpc>
                <a:spcPct val="120000"/>
              </a:lnSpc>
              <a:buClr>
                <a:srgbClr val="FF0000"/>
              </a:buClr>
              <a:buFont typeface="Wingdings" pitchFamily="2" charset="2"/>
              <a:buChar char="q"/>
            </a:pPr>
            <a:r>
              <a:rPr lang="el-GR" sz="7400" b="1" dirty="0" smtClean="0">
                <a:solidFill>
                  <a:schemeClr val="tx1"/>
                </a:solidFill>
                <a:latin typeface="Arial Black" pitchFamily="34" charset="0"/>
              </a:rPr>
              <a:t>ΕΝΤΟΣ ΤΩΝ ΠΤΕΡΥΓΙΩΝ Η ΡΟΗ ΣΤΡΕΦΕΤΑΙ ΠΡΟΣ ΤΗΝ ΠΕΡΙΦΕΡΕΙΑΚΗ ΔΙΕΥΘΥΝΣΗ, ΟΠΟΤΕ ΑΠΟΚΤΑ ΣΥΣΤΡΟΦΗ (ΣΤΡΟΦΟΡΜΗ), ΕΝΩ ΤΑΥΤΟΧΡΟΝΑ ΕΠΙΤΑΧΥΝΕΤΑΙ. </a:t>
            </a:r>
          </a:p>
          <a:p>
            <a:pPr marL="180000" indent="-180000" algn="l">
              <a:lnSpc>
                <a:spcPct val="120000"/>
              </a:lnSpc>
              <a:buClr>
                <a:srgbClr val="FF0000"/>
              </a:buClr>
              <a:buFont typeface="Wingdings" pitchFamily="2" charset="2"/>
              <a:buChar char="q"/>
            </a:pPr>
            <a:r>
              <a:rPr lang="el-GR" sz="7400" b="1" dirty="0" smtClean="0">
                <a:solidFill>
                  <a:schemeClr val="tx1"/>
                </a:solidFill>
                <a:latin typeface="Arial Black" pitchFamily="34" charset="0"/>
              </a:rPr>
              <a:t>Η ΕΠΙΤΑΧΥΝΣΗ ΣΥΝΟΔΕΥΕΤΑΙ ΚΑΙ ΑΠΟ ΜΕΙΩΣΗ ΤΗΣ ΠΙΕΣΕΩΣ.</a:t>
            </a:r>
          </a:p>
          <a:p>
            <a:pPr marL="180000" indent="-180000" algn="l">
              <a:lnSpc>
                <a:spcPct val="120000"/>
              </a:lnSpc>
              <a:buClr>
                <a:srgbClr val="FF0000"/>
              </a:buClr>
              <a:buFont typeface="Wingdings" pitchFamily="2" charset="2"/>
              <a:buChar char="q"/>
            </a:pPr>
            <a:r>
              <a:rPr lang="el-GR" sz="7400" b="1" dirty="0" smtClean="0">
                <a:solidFill>
                  <a:schemeClr val="tx1"/>
                </a:solidFill>
                <a:latin typeface="Arial Black" pitchFamily="34" charset="0"/>
              </a:rPr>
              <a:t>ΕΞΕΡΧΟΜΕΝΗ Η ΡΟΗ ΑΠΟ ΤΑ ΟΔΗΓΑ ΠΤΕΡΥΓΙΑ ΠΡΟΣΠΙΠΤΕΙ ΣΤΑ ΚΙΝΗΤΑ ΠΤΕΡΥΓΙΑ ΤΗΣ ΠΡΩΤΗΣ ΒΑΘΜΙΔΑΣ. </a:t>
            </a:r>
          </a:p>
          <a:p>
            <a:endParaRPr lang="el-GR" sz="1800" dirty="0" smtClean="0"/>
          </a:p>
          <a:p>
            <a:pPr algn="l"/>
            <a:endParaRPr lang="el-GR" sz="2200" b="1" dirty="0" smtClean="0">
              <a:solidFill>
                <a:schemeClr val="tx1"/>
              </a:solidFill>
              <a:latin typeface="Arial Black" pitchFamily="34" charset="0"/>
            </a:endParaRPr>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ΣΤΡΟΒΙΛΟΣ – </a:t>
            </a:r>
            <a:r>
              <a:rPr lang="en-US" sz="2400" b="1" u="sng" dirty="0" smtClean="0">
                <a:solidFill>
                  <a:schemeClr val="bg1"/>
                </a:solidFill>
                <a:latin typeface="Arial Black" pitchFamily="34" charset="0"/>
              </a:rPr>
              <a:t>TURBINE</a:t>
            </a:r>
            <a:br>
              <a:rPr lang="en-US" sz="2400" b="1" u="sng" dirty="0" smtClean="0">
                <a:solidFill>
                  <a:schemeClr val="bg1"/>
                </a:solidFill>
                <a:latin typeface="Arial Black" pitchFamily="34" charset="0"/>
              </a:rPr>
            </a:br>
            <a:r>
              <a:rPr lang="el-GR" sz="2000" dirty="0" smtClean="0"/>
              <a:t> </a:t>
            </a:r>
            <a:r>
              <a:rPr lang="el-GR" sz="2000" b="1" u="sng" dirty="0" smtClean="0">
                <a:solidFill>
                  <a:schemeClr val="bg1"/>
                </a:solidFill>
                <a:latin typeface="Arial Black" pitchFamily="34" charset="0"/>
              </a:rPr>
              <a:t>ΒΑΣΙΚΕΣ ΑΡΧΕΣ ΛΕΙΤΟΥΡΓΙΑΣ</a:t>
            </a:r>
            <a:r>
              <a:rPr lang="el-GR" sz="2400" b="1" u="sng" dirty="0" smtClean="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25000" lnSpcReduction="20000"/>
          </a:bodyPr>
          <a:lstStyle/>
          <a:p>
            <a:pPr marL="180000" indent="-180000" algn="l">
              <a:buClr>
                <a:srgbClr val="FF0000"/>
              </a:buClr>
              <a:buFont typeface="Wingdings" pitchFamily="2" charset="2"/>
              <a:buChar char="q"/>
            </a:pPr>
            <a:endParaRPr lang="el-GR" sz="49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q"/>
            </a:pPr>
            <a:r>
              <a:rPr lang="el-GR" sz="7200" b="1" dirty="0" smtClean="0">
                <a:solidFill>
                  <a:schemeClr val="tx1"/>
                </a:solidFill>
                <a:latin typeface="Arial Black" pitchFamily="34" charset="0"/>
              </a:rPr>
              <a:t>ΕΠΕΙΔΗ Η ΡΟΗ ΕΙΣΕΡΧΕΤΑΙ ΣΥΣΤΡΕΦΟΜΕΝΗ, ΤΑ ΑΝΑΓΚΑΖΕΙ ΝΑ ΠΕΡΙΣΤΡΑΦΟΥΝ. ΕΝΤΟΣ ΤΩΝ ΚΙΝΗΤΩΝ ΠΤΕΡΥΓΙΩΝ ΑΦΑΙΡΕΙΤΑΙ Η ΚΙΝΗΤΙΚΗ ΕΝΕΡΓΕΙΑ ΤΗΣ ΣΥΣΤΡΟΦΗΣ ΚΑΙ ΜΕΤΑΤΡΕΠΕΤΑΙ ΣΕ ΩΦΕΛΙΜΗ ΜΗΧΑΝΙΚΗ ΕΝΕΡΓΕΙΑ ΣΤΗΝ ΑΤΡΑΚΤΟ ΤΟΥ ΣΤΡΟΒΙΛΟΥ. ΣΤΗ ΣΥΝΕΧΕΙΑ Η ΡΟΗ ΕΙΣΕΡΧΕΤΑΙ ΣΤΗ ΔΕΥΤΕΡΗ ΒΑΘΜΙΔΑ ΚΑΙ ΣΥΝΕΧΙΖΕΤΑΙ Η ΙΔΙΑ ΔΙΑΔΙΚΑΣΙΑ, ΜΕΧΡΙ ΤΗΝ ΕΞΟΔΟ ΑΠΟ ΤΟ ΣΤΡΟΒΙΛΟ.</a:t>
            </a:r>
          </a:p>
          <a:p>
            <a:pPr marL="180000" indent="-180000" algn="l">
              <a:lnSpc>
                <a:spcPct val="120000"/>
              </a:lnSpc>
              <a:buClr>
                <a:srgbClr val="FF0000"/>
              </a:buClr>
              <a:buFont typeface="Wingdings" pitchFamily="2" charset="2"/>
              <a:buChar char="q"/>
            </a:pPr>
            <a:r>
              <a:rPr lang="el-GR" sz="7200" b="1" dirty="0" smtClean="0">
                <a:solidFill>
                  <a:schemeClr val="tx1"/>
                </a:solidFill>
                <a:latin typeface="Arial Black" pitchFamily="34" charset="0"/>
              </a:rPr>
              <a:t>Η ΜΕΤΑΒΟΛΗ ΤΗΣ ΣΤΡΟΦΟΡΜΗΣ ΤΗΣ ΡΟΗΣ ΜΕΣΑ ΣΤΑ ΠΤΕΡΥΓΙΑ ΣΥΝΟΔΕΥΕΤΑΙ ΑΠΟ ΤΗΝ ΕΜΦΑΝΙΣΗ ΡΟΠΗΣ. ΣΤΑ ΣΤΑΘΕΡΑ ΠΤΕΡΥΓΙΑ Η ΡΟΠΗ ΜΕΤΑΦΕΡΕΤΑΙ ΣΤΙΣ ΕΔΡΑΣΕΙΣ ΤΟΥΣ ΚΑΙ ΣΤΟ ΚΕΛΥΦΟΣ ΤΟΥ ΣΤΡΟΒΙΛΟΥ. ΣΤΑ ΚΙΝΗΤΑ ΠΤΕΡΥΓΙΑ Η ΡΟΠΗ ΠΟΥ ΕΜΦΑΝΙΖΕΤΑΙ ΣΥΝΔΕΕΤΑΙ ΜΕ ΤΗΝ ΠΑΡΑΓΩΓΗ ΤΗΣ ΙΣΧΥΟΣ ΤΟΥ ΣΤΡΟΒΙΛΟΥ, ΑΦΟΥ ΤΟ ΓΙΝΟΜΕΝΟ ΤΗΣ ΡΟΠΗΣ ΜΕ ΤΗ ΓΩΝΙΑΚΗ ΤΑΧΥΤΗΤΑ ΠΕΡΙΣΤΡΟΦΗΣ ΔΙΝΕΙ ΙΣΧΥ. </a:t>
            </a:r>
          </a:p>
          <a:p>
            <a:pPr marL="180000" indent="-180000" algn="l">
              <a:lnSpc>
                <a:spcPct val="120000"/>
              </a:lnSpc>
              <a:buClr>
                <a:srgbClr val="FF0000"/>
              </a:buClr>
              <a:buFont typeface="Wingdings" pitchFamily="2" charset="2"/>
              <a:buChar char="q"/>
            </a:pPr>
            <a:r>
              <a:rPr lang="el-GR" sz="7200" b="1" dirty="0" smtClean="0">
                <a:solidFill>
                  <a:schemeClr val="tx1"/>
                </a:solidFill>
                <a:latin typeface="Arial Black" pitchFamily="34" charset="0"/>
              </a:rPr>
              <a:t>Η ΡΟΠΗ ΚΑΙ Η ΙΣΧΥΣ ΜΕΤΑΦΕΡΟΝΤΑΙ ΜΕΣΑ ΑΠΟ ΤΟΝ ΑΞΟΝΑ ΤΟΥ ΣΤΡΟΒΙΛΟΥ ΠΡΟΣ ΤΟ ΣΥΜΠΙΕΣΤΗ ΚΑΙ ΠΡΟΣ ΤΙΣ ΚΙΝΟΥΜΕΝΕΣ ΔΙΑΤΑΞΕΙΣ (ΕΑΝ ΥΠΑΡΧΟΥΝ), ΟΠΩΣ ΕΛΙΚΑ, ΗΛΕΚΤΡΟΓΕΝΝΗΤΡΙΑ ΚΛΠ.</a:t>
            </a:r>
          </a:p>
          <a:p>
            <a:endParaRPr lang="el-GR" sz="1800" dirty="0" smtClean="0"/>
          </a:p>
          <a:p>
            <a:pPr algn="l"/>
            <a:endParaRPr lang="el-GR" sz="2200" b="1" dirty="0" smtClean="0">
              <a:solidFill>
                <a:schemeClr val="tx1"/>
              </a:solidFill>
              <a:latin typeface="Arial Black" pitchFamily="34" charset="0"/>
            </a:endParaRPr>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ΣΤΡΟΒΙΛΟΣ – </a:t>
            </a:r>
            <a:r>
              <a:rPr lang="en-US" sz="2400" b="1" u="sng" dirty="0" smtClean="0">
                <a:solidFill>
                  <a:schemeClr val="bg1"/>
                </a:solidFill>
                <a:latin typeface="Arial Black" pitchFamily="34" charset="0"/>
              </a:rPr>
              <a:t>TURBINE</a:t>
            </a:r>
            <a:br>
              <a:rPr lang="en-US" sz="2400" b="1" u="sng" dirty="0" smtClean="0">
                <a:solidFill>
                  <a:schemeClr val="bg1"/>
                </a:solidFill>
                <a:latin typeface="Arial Black" pitchFamily="34" charset="0"/>
              </a:rPr>
            </a:br>
            <a:r>
              <a:rPr lang="el-GR" sz="2000" dirty="0" smtClean="0"/>
              <a:t> </a:t>
            </a:r>
            <a:r>
              <a:rPr lang="el-GR" sz="2000" b="1" u="sng" dirty="0" smtClean="0">
                <a:solidFill>
                  <a:schemeClr val="bg1"/>
                </a:solidFill>
                <a:latin typeface="Arial Black" pitchFamily="34" charset="0"/>
              </a:rPr>
              <a:t>ΒΑΣΙΚΕΣ ΑΡΧΕΣ ΛΕΙΤΟΥΡΓΙΑΣ</a:t>
            </a:r>
            <a:r>
              <a:rPr lang="el-GR" sz="2400" b="1" u="sng" dirty="0" smtClean="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43709" y="1124744"/>
            <a:ext cx="6056582" cy="5544617"/>
          </a:xfrm>
          <a:prstGeom prst="rect">
            <a:avLst/>
          </a:prstGeom>
        </p:spPr>
      </p:pic>
    </p:spTree>
    <p:extLst>
      <p:ext uri="{BB962C8B-B14F-4D97-AF65-F5344CB8AC3E}">
        <p14:creationId xmlns="" xmlns:p14="http://schemas.microsoft.com/office/powerpoint/2010/main" val="897233721"/>
      </p:ext>
    </p:extLst>
  </p:cSld>
  <p:clrMapOvr>
    <a:masterClrMapping/>
  </p:clrMapOvr>
  <p:transition>
    <p:push/>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25000" lnSpcReduction="20000"/>
          </a:bodyPr>
          <a:lstStyle/>
          <a:p>
            <a:pPr marL="180000" indent="-180000" algn="l">
              <a:spcBef>
                <a:spcPts val="600"/>
              </a:spcBef>
              <a:buClr>
                <a:srgbClr val="FF0000"/>
              </a:buClr>
              <a:buFont typeface="Wingdings" pitchFamily="2" charset="2"/>
              <a:buChar char="q"/>
            </a:pPr>
            <a:r>
              <a:rPr lang="el-GR" sz="7200" b="1" dirty="0" smtClean="0">
                <a:solidFill>
                  <a:schemeClr val="tx1"/>
                </a:solidFill>
                <a:latin typeface="Arial Black" pitchFamily="34" charset="0"/>
              </a:rPr>
              <a:t>ΤΑ </a:t>
            </a:r>
            <a:r>
              <a:rPr lang="el-GR" sz="7200" b="1" dirty="0" smtClean="0">
                <a:solidFill>
                  <a:srgbClr val="FF0000"/>
                </a:solidFill>
                <a:latin typeface="Arial Black" pitchFamily="34" charset="0"/>
              </a:rPr>
              <a:t>ΣΤΑΘΕΡΑ</a:t>
            </a:r>
            <a:r>
              <a:rPr lang="el-GR" sz="7200" b="1" dirty="0" smtClean="0">
                <a:solidFill>
                  <a:schemeClr val="tx1"/>
                </a:solidFill>
                <a:latin typeface="Arial Black" pitchFamily="34" charset="0"/>
              </a:rPr>
              <a:t> ΠΤΕΡΥΓΙΑ ΤΟΥ ΣΤΡΟΒΙΛΟΥ ΕΔΡΑΖΟΝΤΑΙ ΣΤΟ </a:t>
            </a:r>
            <a:r>
              <a:rPr lang="el-GR" sz="7200" b="1" dirty="0" smtClean="0">
                <a:solidFill>
                  <a:srgbClr val="FF0000"/>
                </a:solidFill>
                <a:latin typeface="Arial Black" pitchFamily="34" charset="0"/>
              </a:rPr>
              <a:t>ΚΕΛΥΦΟΣ</a:t>
            </a:r>
            <a:r>
              <a:rPr lang="el-GR" sz="7200" b="1" dirty="0" smtClean="0">
                <a:solidFill>
                  <a:schemeClr val="tx1"/>
                </a:solidFill>
                <a:latin typeface="Arial Black" pitchFamily="34" charset="0"/>
              </a:rPr>
              <a:t> ΤΟΥ ΣΤΡΟΒΙΛΟΥ.</a:t>
            </a:r>
          </a:p>
          <a:p>
            <a:pPr marL="180000" indent="-180000" algn="l">
              <a:spcBef>
                <a:spcPts val="600"/>
              </a:spcBef>
              <a:buClr>
                <a:srgbClr val="FF0000"/>
              </a:buClr>
              <a:buFont typeface="Wingdings" pitchFamily="2" charset="2"/>
              <a:buChar char="q"/>
            </a:pPr>
            <a:r>
              <a:rPr lang="el-GR" sz="7200" b="1" dirty="0" smtClean="0">
                <a:solidFill>
                  <a:schemeClr val="tx1"/>
                </a:solidFill>
                <a:latin typeface="Arial Black" pitchFamily="34" charset="0"/>
              </a:rPr>
              <a:t>ΕΝΩ ΤΑ </a:t>
            </a:r>
            <a:r>
              <a:rPr lang="el-GR" sz="7200" b="1" dirty="0" smtClean="0">
                <a:solidFill>
                  <a:srgbClr val="FF0000"/>
                </a:solidFill>
                <a:latin typeface="Arial Black" pitchFamily="34" charset="0"/>
              </a:rPr>
              <a:t>ΚΙΝΗΤΑ</a:t>
            </a:r>
            <a:r>
              <a:rPr lang="el-GR" sz="7200" b="1" dirty="0" smtClean="0">
                <a:solidFill>
                  <a:schemeClr val="tx1"/>
                </a:solidFill>
                <a:latin typeface="Arial Black" pitchFamily="34" charset="0"/>
              </a:rPr>
              <a:t> ΠΤΕΡΥΓΙΑ ΕΔΡΑΖΟΝΤΑΙ ΣΕ </a:t>
            </a:r>
            <a:r>
              <a:rPr lang="el-GR" sz="7200" b="1" dirty="0" smtClean="0">
                <a:solidFill>
                  <a:srgbClr val="FF0000"/>
                </a:solidFill>
                <a:latin typeface="Arial Black" pitchFamily="34" charset="0"/>
              </a:rPr>
              <a:t>ΔΙΣΚΟ</a:t>
            </a:r>
            <a:r>
              <a:rPr lang="el-GR" sz="7200" b="1" dirty="0" smtClean="0">
                <a:solidFill>
                  <a:schemeClr val="tx1"/>
                </a:solidFill>
                <a:latin typeface="Arial Black" pitchFamily="34" charset="0"/>
              </a:rPr>
              <a:t> ΣΥΝΔΕΔΕΜΕΝΟ ΜΕ ΤΗΝ ΑΤΡΑΚΤΟ ΤΗΣ ΜΗΧΑΝΗΣ. </a:t>
            </a:r>
          </a:p>
          <a:p>
            <a:pPr marL="180000" indent="-180000" algn="l">
              <a:spcBef>
                <a:spcPts val="600"/>
              </a:spcBef>
              <a:buClr>
                <a:srgbClr val="FF0000"/>
              </a:buClr>
              <a:buFont typeface="Wingdings" pitchFamily="2" charset="2"/>
              <a:buChar char="q"/>
            </a:pPr>
            <a:r>
              <a:rPr lang="el-GR" sz="7200" b="1" dirty="0" smtClean="0">
                <a:solidFill>
                  <a:schemeClr val="tx1"/>
                </a:solidFill>
                <a:latin typeface="Arial Black" pitchFamily="34" charset="0"/>
              </a:rPr>
              <a:t>ΤΟΣΟ ΤΑ ΣΤΑΘΕΡΑ ΟΣΟ ΚΑΙ ΤΑ ΚΙΝΗΤΑ ΠΤΕΡΥΓΙΑ ΕΧΟΥΝ ΜΟΡΦΗ </a:t>
            </a:r>
            <a:r>
              <a:rPr lang="el-GR" sz="7200" b="1" dirty="0" smtClean="0">
                <a:solidFill>
                  <a:srgbClr val="FF0000"/>
                </a:solidFill>
                <a:latin typeface="Arial Black" pitchFamily="34" charset="0"/>
              </a:rPr>
              <a:t>ΑΕΡΟΤΟΜΗΣ</a:t>
            </a:r>
            <a:r>
              <a:rPr lang="el-GR" sz="7200" b="1" dirty="0" smtClean="0">
                <a:solidFill>
                  <a:schemeClr val="tx1"/>
                </a:solidFill>
                <a:latin typeface="Arial Black" pitchFamily="34" charset="0"/>
              </a:rPr>
              <a:t>.</a:t>
            </a:r>
          </a:p>
          <a:p>
            <a:pPr marL="180000" indent="-180000" algn="l">
              <a:spcBef>
                <a:spcPts val="600"/>
              </a:spcBef>
              <a:buClr>
                <a:srgbClr val="FF0000"/>
              </a:buClr>
              <a:buFont typeface="Wingdings" pitchFamily="2" charset="2"/>
              <a:buChar char="q"/>
            </a:pPr>
            <a:r>
              <a:rPr lang="el-GR" sz="7200" b="1" dirty="0" smtClean="0">
                <a:solidFill>
                  <a:schemeClr val="tx1"/>
                </a:solidFill>
                <a:latin typeface="Arial Black" pitchFamily="34" charset="0"/>
              </a:rPr>
              <a:t>ΤΑ ΠΡΩΤΑ ΣΤΗΡΙΖΟΝΤΑΙ ΜΕ ΤΕΤΟΙΟ ΤΡΟΠΟ ΣΤΟ ΚΕΛΥΦΟΣ, ΩΣΤΕ ΝΑ ΕΠΙΤΡΕΠΕΤΑΙ Η ΕΛΕΥΘΕΡΗ ΔΙΑΣΤΟΛΗ ΤΟΥΣ ΜΕ ΤΗΝ ΑΝΟΔΟ ΤΗΣ ΘΕΡΜΟΚΡΑΣΙΑΣ. </a:t>
            </a:r>
          </a:p>
          <a:p>
            <a:pPr marL="180000" indent="-180000" algn="l">
              <a:spcBef>
                <a:spcPts val="600"/>
              </a:spcBef>
              <a:buClr>
                <a:srgbClr val="FF0000"/>
              </a:buClr>
              <a:buFont typeface="Wingdings" pitchFamily="2" charset="2"/>
              <a:buChar char="q"/>
            </a:pPr>
            <a:r>
              <a:rPr lang="el-GR" sz="7200" b="1" dirty="0" smtClean="0">
                <a:solidFill>
                  <a:schemeClr val="tx1"/>
                </a:solidFill>
                <a:latin typeface="Arial Black" pitchFamily="34" charset="0"/>
              </a:rPr>
              <a:t>Η ΔΙΟΔΟΣ ΠΟΥ ΥΠΑΡΧΕΙ ΜΕΤΑΞΥ ΔΥΟ ΔΙΑΔΟΧΙΚΩΝ ΠΤΕΡΥΓΙΩΝ ΣΧΗΜΑΤΙΖΕΙ </a:t>
            </a:r>
            <a:r>
              <a:rPr lang="el-GR" sz="7200" b="1" dirty="0" smtClean="0">
                <a:solidFill>
                  <a:srgbClr val="FF0000"/>
                </a:solidFill>
                <a:latin typeface="Arial Black" pitchFamily="34" charset="0"/>
              </a:rPr>
              <a:t>ΣΥΓΚΛΙΝΟΝ ΑΚΡΟΦΥΣΙΟ</a:t>
            </a:r>
            <a:r>
              <a:rPr lang="el-GR" sz="7200" b="1" dirty="0" smtClean="0">
                <a:solidFill>
                  <a:schemeClr val="tx1"/>
                </a:solidFill>
                <a:latin typeface="Arial Black" pitchFamily="34" charset="0"/>
              </a:rPr>
              <a:t>, ΤΟ ΟΠΟΙΟ ΕΠΙΤΑΧΥΝΕΙ ΤΗ ΡΟΗ. </a:t>
            </a:r>
          </a:p>
          <a:p>
            <a:pPr marL="180000" indent="-180000" algn="l">
              <a:spcBef>
                <a:spcPts val="600"/>
              </a:spcBef>
              <a:buClr>
                <a:srgbClr val="FF0000"/>
              </a:buClr>
              <a:buFont typeface="Wingdings" pitchFamily="2" charset="2"/>
              <a:buChar char="q"/>
            </a:pPr>
            <a:r>
              <a:rPr lang="el-GR" sz="7200" b="1" dirty="0" smtClean="0">
                <a:solidFill>
                  <a:schemeClr val="tx1"/>
                </a:solidFill>
                <a:latin typeface="Arial Black" pitchFamily="34" charset="0"/>
              </a:rPr>
              <a:t>ΣΤΟ ΕΣΩΤΕΡΙΚΟ ΤΟΥΣ ΕΙΝΑΙ ΣΥΝΗΘΩΣ </a:t>
            </a:r>
            <a:r>
              <a:rPr lang="el-GR" sz="7200" b="1" dirty="0" smtClean="0">
                <a:solidFill>
                  <a:srgbClr val="FF0000"/>
                </a:solidFill>
                <a:latin typeface="Arial Black" pitchFamily="34" charset="0"/>
              </a:rPr>
              <a:t>ΚΟΙΛΑ</a:t>
            </a:r>
            <a:r>
              <a:rPr lang="el-GR" sz="7200" b="1" dirty="0" smtClean="0">
                <a:solidFill>
                  <a:schemeClr val="tx1"/>
                </a:solidFill>
                <a:latin typeface="Arial Black" pitchFamily="34" charset="0"/>
              </a:rPr>
              <a:t>, ΩΣΤΕ ΝΑ ΚΥΚΛΟΦΟΡΕΙ ΨΥΧΡΟΣ ΑΕΡΑΣ ΑΠΟ ΤΟ ΣΥΜΠΙΕΣΤΗ, </a:t>
            </a:r>
            <a:r>
              <a:rPr lang="el-GR" sz="7200" b="1" dirty="0" smtClean="0">
                <a:solidFill>
                  <a:srgbClr val="FF0000"/>
                </a:solidFill>
                <a:latin typeface="Arial Black" pitchFamily="34" charset="0"/>
              </a:rPr>
              <a:t>ΓΙΑ ΤΗΝ ΨΥΞΗ ΤΟΥΣ</a:t>
            </a:r>
            <a:r>
              <a:rPr lang="el-GR" sz="7200" b="1" dirty="0" smtClean="0">
                <a:solidFill>
                  <a:schemeClr val="tx1"/>
                </a:solidFill>
                <a:latin typeface="Arial Black" pitchFamily="34" charset="0"/>
              </a:rPr>
              <a:t>. </a:t>
            </a:r>
          </a:p>
          <a:p>
            <a:pPr marL="180000" indent="-180000" algn="l">
              <a:spcBef>
                <a:spcPts val="600"/>
              </a:spcBef>
              <a:buClr>
                <a:srgbClr val="FF0000"/>
              </a:buClr>
              <a:buFont typeface="Wingdings" pitchFamily="2" charset="2"/>
              <a:buChar char="q"/>
            </a:pPr>
            <a:r>
              <a:rPr lang="el-GR" sz="7200" b="1" dirty="0" smtClean="0">
                <a:solidFill>
                  <a:schemeClr val="tx1"/>
                </a:solidFill>
                <a:latin typeface="Arial Black" pitchFamily="34" charset="0"/>
              </a:rPr>
              <a:t>Ο ΑΕΡΑΣ ΑΥΤΟΣ ΕΙΝΑΙ ΔΥΝΑΤΟΝ ΝΑ ΕΞΕΡΧΕΤΑΙ ΣΤΗΝ ΕΞΩΤΕΡΙΚΗ ΤΟΥΣ ΕΠΙΦΑΝΕΙΑ, ΜΕΣΑ ΑΠΟ ΜΙΚΡΟΣΚΟΠΙΚΕΣ </a:t>
            </a:r>
            <a:r>
              <a:rPr lang="el-GR" sz="7200" b="1" dirty="0" smtClean="0">
                <a:solidFill>
                  <a:srgbClr val="FF0000"/>
                </a:solidFill>
                <a:latin typeface="Arial Black" pitchFamily="34" charset="0"/>
              </a:rPr>
              <a:t>ΟΠΕΣ</a:t>
            </a:r>
            <a:r>
              <a:rPr lang="el-GR" sz="7200" b="1" dirty="0" smtClean="0">
                <a:solidFill>
                  <a:schemeClr val="tx1"/>
                </a:solidFill>
                <a:latin typeface="Arial Black" pitchFamily="34" charset="0"/>
              </a:rPr>
              <a:t> ΚΑΤΑΛΛΗΛΑ ΔΙΑΤΕΤΑΓΜΕΝΕΣ ΣΤΗΝ ΕΠΙΦΑΝΕΙΑ ΤΩΝ ΠΤΕΡΥΓΙΩΝ. </a:t>
            </a:r>
          </a:p>
          <a:p>
            <a:pPr marL="180000" indent="-180000" algn="l">
              <a:spcBef>
                <a:spcPts val="600"/>
              </a:spcBef>
              <a:buClr>
                <a:srgbClr val="FF0000"/>
              </a:buClr>
              <a:buFont typeface="Wingdings" pitchFamily="2" charset="2"/>
              <a:buChar char="q"/>
            </a:pPr>
            <a:r>
              <a:rPr lang="el-GR" sz="7200" b="1" dirty="0" smtClean="0">
                <a:solidFill>
                  <a:schemeClr val="tx1"/>
                </a:solidFill>
                <a:latin typeface="Arial Black" pitchFamily="34" charset="0"/>
              </a:rPr>
              <a:t>Ο ΕΞΕΡΧΟΜΕΝΟΣ ΑΕΡΑΣ ΣΧΗΜΑΤΙΖΕΙ ΜΙΑ</a:t>
            </a:r>
            <a:r>
              <a:rPr lang="el-GR" sz="7200" b="1" dirty="0" smtClean="0">
                <a:solidFill>
                  <a:srgbClr val="FF0000"/>
                </a:solidFill>
                <a:latin typeface="Arial Black" pitchFamily="34" charset="0"/>
              </a:rPr>
              <a:t> ΠΡΟΣΤΑΤΕΥΤΙΚΗ ΜΕΜΒΡΑΝΗ ΨΥΧΡΟΥ ΑΕΡΑ </a:t>
            </a:r>
            <a:r>
              <a:rPr lang="el-GR" sz="7200" b="1" dirty="0" smtClean="0">
                <a:solidFill>
                  <a:schemeClr val="tx1"/>
                </a:solidFill>
                <a:latin typeface="Arial Black" pitchFamily="34" charset="0"/>
              </a:rPr>
              <a:t>ΠΑΝΩ ΣΤΗΝ ΕΠΙΦΑΝΕΙΑ ΤΩΝ ΠΤΕΡΥΓΙΩΝ, ΕΠΙΤΡΕΠΟΝΤΑΣ ΣΕ ΑΥΤΑ ΝΑ ΑΝΤΕΧΟΥΝ ΣΕ ΙΔΙΑΙΤΕΡΑ ΥΨΗΛΕΣ ΘΕΡΜΟΚΡΑΣΙΕΣ ΚΑΥΣΑΕΡΙΩΝ, ΑΚΟΜΗ ΚΑΙ ΚΟΝΤΑ ΣΤΟ ΣΗΜΕΙΟ ΤΗΞΕΩΣ ΤΟΥ ΜΕΤΑΛΛΟΥ ΤΟΥΣ.</a:t>
            </a:r>
          </a:p>
          <a:p>
            <a:r>
              <a:rPr lang="el-GR" sz="1800" dirty="0" smtClean="0"/>
              <a:t/>
            </a:r>
            <a:br>
              <a:rPr lang="el-GR" sz="1800" dirty="0" smtClean="0"/>
            </a:br>
            <a:r>
              <a:rPr lang="el-GR" sz="1800" dirty="0" smtClean="0"/>
              <a:t> </a:t>
            </a:r>
          </a:p>
          <a:p>
            <a:pPr marL="180000" indent="-180000" algn="l">
              <a:buClr>
                <a:srgbClr val="FF0000"/>
              </a:buClr>
              <a:buFont typeface="Wingdings" pitchFamily="2" charset="2"/>
              <a:buChar char="q"/>
            </a:pPr>
            <a:endParaRPr lang="el-GR" sz="1800" dirty="0" smtClean="0"/>
          </a:p>
          <a:p>
            <a:pPr algn="l"/>
            <a:endParaRPr lang="el-GR" sz="2200" b="1" dirty="0" smtClean="0">
              <a:solidFill>
                <a:schemeClr val="tx1"/>
              </a:solidFill>
              <a:latin typeface="Arial Black" pitchFamily="34" charset="0"/>
            </a:endParaRPr>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dirty="0" smtClean="0">
                <a:solidFill>
                  <a:srgbClr val="FFFF00"/>
                </a:solidFill>
                <a:latin typeface="Arial Black" pitchFamily="34" charset="0"/>
              </a:rPr>
              <a:t> </a:t>
            </a:r>
            <a:r>
              <a:rPr lang="el-GR" sz="2400" b="1" u="sng" dirty="0" smtClean="0">
                <a:solidFill>
                  <a:srgbClr val="FFFF00"/>
                </a:solidFill>
                <a:latin typeface="Arial Black" pitchFamily="34" charset="0"/>
              </a:rPr>
              <a:t>ΣΤΡΟΒΙΛΟΣ – </a:t>
            </a:r>
            <a:r>
              <a:rPr lang="en-US" sz="2400" b="1" u="sng" dirty="0" smtClean="0">
                <a:solidFill>
                  <a:srgbClr val="FFFF00"/>
                </a:solidFill>
                <a:latin typeface="Arial Black" pitchFamily="34" charset="0"/>
              </a:rPr>
              <a:t>TURBINE</a:t>
            </a:r>
            <a:br>
              <a:rPr lang="en-US" sz="2400" b="1" u="sng" dirty="0" smtClean="0">
                <a:solidFill>
                  <a:srgbClr val="FFFF00"/>
                </a:solidFill>
                <a:latin typeface="Arial Black" pitchFamily="34" charset="0"/>
              </a:rPr>
            </a:br>
            <a:r>
              <a:rPr lang="el-GR" sz="2000" b="1" u="sng" dirty="0" smtClean="0">
                <a:solidFill>
                  <a:srgbClr val="FFFF00"/>
                </a:solidFill>
                <a:latin typeface="Arial Black" pitchFamily="34" charset="0"/>
              </a:rPr>
              <a:t>ΚΑΤΑΣΚΕΥΑΣΤΙΚΑ ΧΑΡΑΚΤΗΡΙΣΤΙΚΑ</a:t>
            </a:r>
            <a:r>
              <a:rPr lang="el-GR" sz="1400" dirty="0" smtClean="0">
                <a:solidFill>
                  <a:srgbClr val="FFFF00"/>
                </a:solidFill>
              </a:rPr>
              <a:t/>
            </a:r>
            <a:br>
              <a:rPr lang="el-GR" sz="1400" dirty="0" smtClean="0">
                <a:solidFill>
                  <a:srgbClr val="FFFF00"/>
                </a:solidFill>
              </a:rPr>
            </a:br>
            <a:endParaRPr lang="el-GR" sz="1400" b="1" u="sng" dirty="0">
              <a:solidFill>
                <a:srgbClr val="FFFF00"/>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200" b="1" u="sng" dirty="0" smtClean="0">
                <a:solidFill>
                  <a:schemeClr val="bg1"/>
                </a:solidFill>
                <a:latin typeface="Arial Black" pitchFamily="34" charset="0"/>
              </a:rPr>
              <a:t>ΣΤΡΟΒΙΛΟΣ – </a:t>
            </a:r>
            <a:r>
              <a:rPr lang="en-US" sz="2200" b="1" u="sng" dirty="0" smtClean="0">
                <a:solidFill>
                  <a:schemeClr val="bg1"/>
                </a:solidFill>
                <a:latin typeface="Arial Black" pitchFamily="34" charset="0"/>
              </a:rPr>
              <a:t>TURBINE</a:t>
            </a:r>
            <a:br>
              <a:rPr lang="en-US" sz="2200" b="1" u="sng" dirty="0" smtClean="0">
                <a:solidFill>
                  <a:schemeClr val="bg1"/>
                </a:solidFill>
                <a:latin typeface="Arial Black" pitchFamily="34" charset="0"/>
              </a:rPr>
            </a:br>
            <a:r>
              <a:rPr lang="el-GR" sz="1800" b="1" u="sng" dirty="0" smtClean="0">
                <a:solidFill>
                  <a:schemeClr val="bg1"/>
                </a:solidFill>
                <a:latin typeface="Arial Black" pitchFamily="34" charset="0"/>
              </a:rPr>
              <a:t>ΚΑΤΑΣΚΕΥΑΣΤΙΚΑ ΧΑΡΑΚΤΗΡΙΣΤΙΚΑ</a:t>
            </a:r>
            <a:endParaRPr lang="en-US" sz="18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571472" y="1214422"/>
            <a:ext cx="3357586" cy="5072098"/>
          </a:xfrm>
        </p:spPr>
        <p:txBody>
          <a:bodyPr>
            <a:normAutofit lnSpcReduction="10000"/>
          </a:bodyPr>
          <a:lstStyle/>
          <a:p>
            <a:pPr marL="180000" indent="-180000">
              <a:buClr>
                <a:srgbClr val="FF0000"/>
              </a:buClr>
              <a:buFont typeface="Wingdings" pitchFamily="2" charset="2"/>
              <a:buChar char="q"/>
            </a:pPr>
            <a:r>
              <a:rPr lang="el-GR" sz="1400" b="1" dirty="0" smtClean="0">
                <a:solidFill>
                  <a:srgbClr val="FF0000"/>
                </a:solidFill>
                <a:latin typeface="Arial Black" pitchFamily="34" charset="0"/>
              </a:rPr>
              <a:t> </a:t>
            </a:r>
            <a:r>
              <a:rPr lang="el-GR" sz="1400" b="1" dirty="0" smtClean="0">
                <a:latin typeface="Arial Black" pitchFamily="34" charset="0"/>
              </a:rPr>
              <a:t>ΣΤΟ ΕΣΩΤΕΡΙΚΟ ΤΟΥΣ ΕΙΝΑΙ ΣΥΝΗΘΩΣ </a:t>
            </a:r>
            <a:r>
              <a:rPr lang="el-GR" sz="1400" b="1" dirty="0" smtClean="0">
                <a:solidFill>
                  <a:srgbClr val="FF0000"/>
                </a:solidFill>
                <a:latin typeface="Arial Black" pitchFamily="34" charset="0"/>
              </a:rPr>
              <a:t>ΚΟΙΛΑ</a:t>
            </a:r>
            <a:r>
              <a:rPr lang="el-GR" sz="1400" b="1" dirty="0" smtClean="0">
                <a:latin typeface="Arial Black" pitchFamily="34" charset="0"/>
              </a:rPr>
              <a:t>, ΩΣΤΕ ΝΑ ΚΥΚΛΟΦΟΡΕΙ ΨΥΧΡΟΣ ΑΕΡΑΣ ΑΠΟ ΤΟ ΣΥΜΠΙΕΣΤΗ, </a:t>
            </a:r>
            <a:r>
              <a:rPr lang="el-GR" sz="1400" b="1" dirty="0" smtClean="0">
                <a:solidFill>
                  <a:srgbClr val="FF0000"/>
                </a:solidFill>
                <a:latin typeface="Arial Black" pitchFamily="34" charset="0"/>
              </a:rPr>
              <a:t>ΓΙΑ ΤΗΝ ΨΥΞΗ ΤΟΥΣ</a:t>
            </a:r>
            <a:r>
              <a:rPr lang="el-GR" sz="1400" b="1" dirty="0" smtClean="0">
                <a:latin typeface="Arial Black" pitchFamily="34" charset="0"/>
              </a:rPr>
              <a:t>. </a:t>
            </a:r>
          </a:p>
          <a:p>
            <a:pPr marL="180000" indent="-180000">
              <a:buClr>
                <a:srgbClr val="FF0000"/>
              </a:buClr>
              <a:buFont typeface="Wingdings" pitchFamily="2" charset="2"/>
              <a:buChar char="q"/>
            </a:pPr>
            <a:r>
              <a:rPr lang="el-GR" sz="1400" b="1" dirty="0" smtClean="0">
                <a:latin typeface="Arial Black" pitchFamily="34" charset="0"/>
              </a:rPr>
              <a:t>Ο ΑΕΡΑΣ ΑΥΤΟΣ ΕΙΝΑΙ ΔΥΝΑΤΟΝ ΝΑ ΕΞΕΡΧΕΤΑΙ ΣΤΗΝ ΕΞΩΤΕΡΙΚΗ ΤΟΥΣ ΕΠΙΦΑΝΕΙΑ, ΜΕΣΑ ΑΠΟ ΜΙΚΡΟΣΚΟΠΙΚΕΣ </a:t>
            </a:r>
            <a:r>
              <a:rPr lang="el-GR" sz="1400" b="1" dirty="0" smtClean="0">
                <a:solidFill>
                  <a:srgbClr val="FF0000"/>
                </a:solidFill>
                <a:latin typeface="Arial Black" pitchFamily="34" charset="0"/>
              </a:rPr>
              <a:t>ΟΠΕΣ</a:t>
            </a:r>
            <a:r>
              <a:rPr lang="el-GR" sz="1400" b="1" dirty="0" smtClean="0">
                <a:latin typeface="Arial Black" pitchFamily="34" charset="0"/>
              </a:rPr>
              <a:t> ΚΑΤΑΛΛΗΛΑ ΔΙΑΤΕΤΑΓΜΕΝΕΣ ΣΤΗΝ ΕΠΙΦΑΝΕΙΑ ΤΩΝ ΠΤΕΡΥΓΙΩΝ. </a:t>
            </a:r>
          </a:p>
          <a:p>
            <a:pPr marL="180000" indent="-180000">
              <a:buClr>
                <a:srgbClr val="FF0000"/>
              </a:buClr>
              <a:buFont typeface="Wingdings" pitchFamily="2" charset="2"/>
              <a:buChar char="q"/>
            </a:pPr>
            <a:r>
              <a:rPr lang="el-GR" sz="1400" b="1" dirty="0" smtClean="0">
                <a:latin typeface="Arial Black" pitchFamily="34" charset="0"/>
              </a:rPr>
              <a:t>Ο ΕΞΕΡΧΟΜΕΝΟΣ ΑΕΡΑΣ ΣΧΗΜΑΤΙΖΕΙ ΜΙΑ </a:t>
            </a:r>
            <a:r>
              <a:rPr lang="el-GR" sz="1400" b="1" dirty="0" smtClean="0">
                <a:solidFill>
                  <a:srgbClr val="FF0000"/>
                </a:solidFill>
                <a:latin typeface="Arial Black" pitchFamily="34" charset="0"/>
              </a:rPr>
              <a:t>ΠΡΟΣΤΑΤΕΥΤΙΚΗ ΜΕΜΒΡΑΝΗ ΨΥΧΡΟΥ ΑΕΡΑ</a:t>
            </a:r>
            <a:r>
              <a:rPr lang="el-GR" sz="1400" b="1" dirty="0" smtClean="0">
                <a:latin typeface="Arial Black" pitchFamily="34" charset="0"/>
              </a:rPr>
              <a:t> ΠΑΝΩ ΣΤΗΝ ΕΠΙΦΑΝΕΙΑ ΤΩΝ ΠΤΕΡΥΓΙΩΝ, ΕΠΙΤΡΕΠΟΝΤΑΣ ΣΕ ΑΥΤΑ ΝΑ ΑΝΤΕΧΟΥΝ ΣΕ ΙΔΙΑΙΤΕΡΑ ΥΨΗΛΕΣ ΘΕΡΜΟΚΡΑΣΙΕΣ ΚΑΥΣΑΕΡΙΩΝ, ΑΚΟΜΗ ΚΑΙ ΚΟΝΤΑ ΣΤΟ ΣΗΜΕΙΟ ΤΗΞΕΩΣ ΤΟΥ ΜΕΤΑΛΛΟΥ ΤΟΥΣ.</a:t>
            </a:r>
          </a:p>
          <a:p>
            <a:pPr algn="ctr">
              <a:buNone/>
            </a:pPr>
            <a:endParaRPr lang="el-GR" sz="1200" b="1" dirty="0">
              <a:solidFill>
                <a:srgbClr val="FF0000"/>
              </a:solidFill>
              <a:latin typeface="Arial Black" pitchFamily="34" charset="0"/>
            </a:endParaRPr>
          </a:p>
        </p:txBody>
      </p:sp>
      <p:pic>
        <p:nvPicPr>
          <p:cNvPr id="2050" name="Picture 2" descr="image7"/>
          <p:cNvPicPr>
            <a:picLocks noGrp="1" noChangeAspect="1" noChangeArrowheads="1"/>
          </p:cNvPicPr>
          <p:nvPr>
            <p:ph sz="half" idx="1"/>
          </p:nvPr>
        </p:nvPicPr>
        <p:blipFill>
          <a:blip r:embed="rId2" cstate="print"/>
          <a:stretch>
            <a:fillRect/>
          </a:stretch>
        </p:blipFill>
        <p:spPr bwMode="auto">
          <a:xfrm>
            <a:off x="5143504" y="1142984"/>
            <a:ext cx="3286148" cy="5357850"/>
          </a:xfrm>
          <a:prstGeom prst="rect">
            <a:avLst/>
          </a:prstGeom>
          <a:noFill/>
          <a:ln w="9525">
            <a:noFill/>
            <a:miter lim="800000"/>
            <a:headEnd/>
            <a:tailEnd/>
          </a:ln>
        </p:spPr>
      </p:pic>
    </p:spTree>
  </p:cSld>
  <p:clrMapOvr>
    <a:masterClrMapping/>
  </p:clrMapOvr>
  <p:transition>
    <p:push/>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200" b="1" u="sng" dirty="0" smtClean="0">
                <a:solidFill>
                  <a:schemeClr val="bg1"/>
                </a:solidFill>
                <a:latin typeface="Arial Black" pitchFamily="34" charset="0"/>
              </a:rPr>
              <a:t>ΣΤΡΟΒΙΛΟΣ – </a:t>
            </a:r>
            <a:r>
              <a:rPr lang="en-US" sz="2200" b="1" u="sng" dirty="0" smtClean="0">
                <a:solidFill>
                  <a:schemeClr val="bg1"/>
                </a:solidFill>
                <a:latin typeface="Arial Black" pitchFamily="34" charset="0"/>
              </a:rPr>
              <a:t>TURBINE</a:t>
            </a:r>
            <a:br>
              <a:rPr lang="en-US" sz="2200" b="1" u="sng" dirty="0" smtClean="0">
                <a:solidFill>
                  <a:schemeClr val="bg1"/>
                </a:solidFill>
                <a:latin typeface="Arial Black" pitchFamily="34" charset="0"/>
              </a:rPr>
            </a:br>
            <a:r>
              <a:rPr lang="el-GR" sz="1800" b="1" u="sng" dirty="0" smtClean="0">
                <a:solidFill>
                  <a:schemeClr val="bg1"/>
                </a:solidFill>
                <a:latin typeface="Arial Black" pitchFamily="34" charset="0"/>
              </a:rPr>
              <a:t>ΚΑΤΑΣΚΕΥΑΣΤΙΚΑ ΧΑΡΑΚΤΗΡΙΣΤΙΚΑ</a:t>
            </a:r>
            <a:endParaRPr lang="en-US" sz="18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928662" y="1214422"/>
            <a:ext cx="1143008" cy="5214974"/>
          </a:xfrm>
        </p:spPr>
        <p:txBody>
          <a:bodyPr>
            <a:normAutofit/>
          </a:bodyPr>
          <a:lstStyle/>
          <a:p>
            <a:pPr algn="ctr">
              <a:buNone/>
            </a:pPr>
            <a:endParaRPr lang="el-GR" sz="1200" b="1" dirty="0">
              <a:solidFill>
                <a:srgbClr val="FF0000"/>
              </a:solidFill>
              <a:latin typeface="Arial Black" pitchFamily="34" charset="0"/>
            </a:endParaRPr>
          </a:p>
        </p:txBody>
      </p:sp>
      <p:pic>
        <p:nvPicPr>
          <p:cNvPr id="2050" name="Picture 2" descr="image7"/>
          <p:cNvPicPr>
            <a:picLocks noGrp="1" noChangeAspect="1" noChangeArrowheads="1"/>
          </p:cNvPicPr>
          <p:nvPr>
            <p:ph sz="half" idx="1"/>
          </p:nvPr>
        </p:nvPicPr>
        <p:blipFill>
          <a:blip r:embed="rId2" cstate="print">
            <a:lum bright="-13000" contrast="26000"/>
          </a:blip>
          <a:stretch>
            <a:fillRect/>
          </a:stretch>
        </p:blipFill>
        <p:spPr bwMode="auto">
          <a:xfrm>
            <a:off x="285720" y="1142984"/>
            <a:ext cx="8572560" cy="5429288"/>
          </a:xfrm>
          <a:prstGeom prst="rect">
            <a:avLst/>
          </a:prstGeom>
          <a:noFill/>
          <a:ln w="9525">
            <a:noFill/>
            <a:miter lim="800000"/>
            <a:headEnd/>
            <a:tailEnd/>
          </a:ln>
        </p:spPr>
      </p:pic>
    </p:spTree>
  </p:cSld>
  <p:clrMapOvr>
    <a:masterClrMapping/>
  </p:clrMapOvr>
  <p:transition>
    <p:push/>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25000" lnSpcReduction="20000"/>
          </a:bodyPr>
          <a:lstStyle/>
          <a:p>
            <a:pPr marL="180000" indent="-180000" algn="l">
              <a:lnSpc>
                <a:spcPct val="120000"/>
              </a:lnSpc>
              <a:buClr>
                <a:srgbClr val="FF0000"/>
              </a:buClr>
              <a:buFont typeface="Wingdings" pitchFamily="2" charset="2"/>
              <a:buChar char="q"/>
            </a:pPr>
            <a:r>
              <a:rPr lang="el-GR" sz="7200" b="1" dirty="0" smtClean="0">
                <a:solidFill>
                  <a:schemeClr val="tx1"/>
                </a:solidFill>
                <a:latin typeface="Arial Black" pitchFamily="34" charset="0"/>
              </a:rPr>
              <a:t>Η ΙΣΧΥΣ ΠΟΥ ΑΠΟΡΡΟΦΑ Ο ΣΤΡΟΒΙΛΟΣ ΧΡΗΣΙΜΟΠΟΙΕΙΤΑΙ ΓΙΑ ΝΑ ΚΙΝΗΣΕΙ ΤΟ ΣΥΜΠΙΕΣΤΗ, ΚΑΘΩΣ ΚΑΙ ΤΑ ΒΟΗΘΗΤΙΚΑ ΣΥΣΤΗΜΑΤΑ ΤΟΥ ΚΙΝΗΤΗΡΑ. </a:t>
            </a:r>
          </a:p>
          <a:p>
            <a:pPr marL="180000" indent="-180000" algn="l">
              <a:lnSpc>
                <a:spcPct val="120000"/>
              </a:lnSpc>
              <a:buClr>
                <a:srgbClr val="FF0000"/>
              </a:buClr>
              <a:buFont typeface="Wingdings" pitchFamily="2" charset="2"/>
              <a:buChar char="q"/>
            </a:pPr>
            <a:endParaRPr lang="en-US" sz="72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q"/>
            </a:pPr>
            <a:r>
              <a:rPr lang="el-GR" sz="7200" b="1" dirty="0" smtClean="0">
                <a:solidFill>
                  <a:schemeClr val="tx1"/>
                </a:solidFill>
                <a:latin typeface="Arial Black" pitchFamily="34" charset="0"/>
              </a:rPr>
              <a:t>ΤΑ ΚΑΥΣΑΕΡΙΑ, ΕΞΕΡΧΟΜΕΝΑ ΤΟΥ ΣΤΡΟΒΙΛΟΥ, ΕΧΟΥΝ ΑΚΟΜΗ ΜΕΓΑΛΗ ΔΙΑΘΕΣΙΜΗ ΕΝΕΡΓΕΙΑ.</a:t>
            </a:r>
          </a:p>
          <a:p>
            <a:pPr marL="180000" indent="-180000" algn="l">
              <a:lnSpc>
                <a:spcPct val="120000"/>
              </a:lnSpc>
              <a:buClr>
                <a:srgbClr val="FF0000"/>
              </a:buClr>
            </a:pPr>
            <a:r>
              <a:rPr lang="el-GR" sz="7200" b="1" dirty="0" smtClean="0">
                <a:solidFill>
                  <a:schemeClr val="tx1"/>
                </a:solidFill>
                <a:latin typeface="Arial Black" pitchFamily="34" charset="0"/>
              </a:rPr>
              <a:t> </a:t>
            </a:r>
            <a:endParaRPr lang="en-US" sz="72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q"/>
            </a:pPr>
            <a:r>
              <a:rPr lang="el-GR" sz="7200" b="1" dirty="0" smtClean="0">
                <a:solidFill>
                  <a:schemeClr val="tx1"/>
                </a:solidFill>
                <a:latin typeface="Arial Black" pitchFamily="34" charset="0"/>
              </a:rPr>
              <a:t>ΟΔΗΓΟΥΝΤΑΙ ΣΕ ΑΚΡΟΦΥΣΙΟ</a:t>
            </a:r>
            <a:r>
              <a:rPr lang="en-US" sz="7200" b="1" dirty="0" smtClean="0">
                <a:solidFill>
                  <a:schemeClr val="tx1"/>
                </a:solidFill>
                <a:latin typeface="Arial Black" pitchFamily="34" charset="0"/>
              </a:rPr>
              <a:t> (</a:t>
            </a:r>
            <a:r>
              <a:rPr lang="el-GR" sz="7200" b="1" dirty="0" smtClean="0">
                <a:solidFill>
                  <a:schemeClr val="tx1"/>
                </a:solidFill>
                <a:latin typeface="Arial Black" pitchFamily="34" charset="0"/>
              </a:rPr>
              <a:t>ΣΕ ΠΕΡΙΠΤΩΣΗ ΑΕΡΟΣΚΑΦΟΣ), ΟΠΟΥ ΕΠΙΤΑΧΥΝΟΝΤΑΙ ΚΑΙ ΣΤΗ ΣΥΝΕΧΕΙΑ ΕΞΕΡΧΟΝΤΑΙ ΣΤΗΝ ΑΤΜΟΣΦΑΙΡΑ. Η ΜΕΓΑΛΗ ΟΡΜΗ ΤΩΝ ΚΑΥΣΑΕΡΙΩΝ ΕΙΝΑΙ ΑΥΤΗ ΠΟΥ ΩΘΕΙ ΤΟΝ ΚΙΝΗΤΗΡΑ (ΚΑΙ ΤΟ ΑΕΡΟΣΚΑΦΟΣ) ΠΡΟΣ ΤΑ ΕΜΠΡΟΣ.</a:t>
            </a:r>
          </a:p>
          <a:p>
            <a:pPr marL="180000" indent="-180000" algn="l">
              <a:lnSpc>
                <a:spcPct val="120000"/>
              </a:lnSpc>
              <a:buClr>
                <a:srgbClr val="FF0000"/>
              </a:buClr>
              <a:buFont typeface="Wingdings" pitchFamily="2" charset="2"/>
              <a:buChar char="q"/>
            </a:pPr>
            <a:endParaRPr lang="el-GR" sz="7200" b="1" dirty="0" smtClean="0">
              <a:solidFill>
                <a:schemeClr val="tx1"/>
              </a:solidFill>
              <a:latin typeface="Arial Black" pitchFamily="34" charset="0"/>
            </a:endParaRPr>
          </a:p>
          <a:p>
            <a:pPr marL="180000" indent="-180000" algn="l">
              <a:lnSpc>
                <a:spcPct val="120000"/>
              </a:lnSpc>
              <a:buClr>
                <a:srgbClr val="FF0000"/>
              </a:buClr>
              <a:buFont typeface="Wingdings" pitchFamily="2" charset="2"/>
              <a:buChar char="q"/>
            </a:pPr>
            <a:r>
              <a:rPr lang="el-GR" sz="7200" b="1" dirty="0" smtClean="0">
                <a:solidFill>
                  <a:schemeClr val="tx1"/>
                </a:solidFill>
                <a:latin typeface="Arial Black" pitchFamily="34" charset="0"/>
              </a:rPr>
              <a:t>ΣΤΗΝ ΠΕΡΙΠΤΩΣΗ ΧΡΗΣΙΜΟΠΟΙΗΣΗ ΤΟΥ ΑΕΡΙΟΣΤΡΟΒΙΛΟΥ ΓΙΑ ΤΗΝ ΠΑΡΑΓΩΓΗ ΜΗΧΑΝΙΚΗΣ ΙΣΧΥΟΣ ΣΕ ΠΕΡΙΣΤΡΕΦΟΜΕΝΟ ΑΞΟΝΑ, ΠΡΕΠΕΙ ΝΑ ΓΙΝΕΙ ΕΚΜΕΤΑΛΛΕΥΣΗ ΤΗΣ ΕΝΕΡΓΕΙΑΣ ΤΩΝ ΚΑΥΣΑΕΡΙΩΝ. </a:t>
            </a:r>
            <a:endParaRPr lang="en-US" sz="7200" b="1" dirty="0" smtClean="0">
              <a:solidFill>
                <a:schemeClr val="tx1"/>
              </a:solidFill>
              <a:latin typeface="Arial Black" pitchFamily="34" charset="0"/>
            </a:endParaRPr>
          </a:p>
          <a:p>
            <a:pPr marL="180000" indent="-180000" algn="l">
              <a:lnSpc>
                <a:spcPct val="120000"/>
              </a:lnSpc>
              <a:buClr>
                <a:srgbClr val="FF0000"/>
              </a:buClr>
            </a:pPr>
            <a:r>
              <a:rPr lang="en-US" sz="5600" b="1" dirty="0" smtClean="0">
                <a:solidFill>
                  <a:schemeClr val="tx1"/>
                </a:solidFill>
                <a:latin typeface="Arial Black" pitchFamily="34" charset="0"/>
              </a:rPr>
              <a:t> </a:t>
            </a:r>
            <a:endParaRPr lang="el-GR" sz="5600" b="1" dirty="0" smtClean="0">
              <a:solidFill>
                <a:schemeClr val="tx1"/>
              </a:solidFill>
              <a:latin typeface="Arial Black" pitchFamily="34" charset="0"/>
            </a:endParaRPr>
          </a:p>
          <a:p>
            <a:r>
              <a:rPr lang="el-GR" sz="1200" dirty="0" smtClean="0"/>
              <a:t/>
            </a:r>
            <a:br>
              <a:rPr lang="el-GR" sz="1200" dirty="0" smtClean="0"/>
            </a:br>
            <a:r>
              <a:rPr lang="el-GR" sz="1800" dirty="0" smtClean="0"/>
              <a:t/>
            </a:r>
            <a:br>
              <a:rPr lang="el-GR" sz="1800" dirty="0" smtClean="0"/>
            </a:br>
            <a:r>
              <a:rPr lang="el-GR" sz="1800" dirty="0" smtClean="0"/>
              <a:t> </a:t>
            </a:r>
          </a:p>
          <a:p>
            <a:pPr marL="180000" indent="-180000" algn="l">
              <a:buClr>
                <a:srgbClr val="FF0000"/>
              </a:buClr>
              <a:buFont typeface="Wingdings" pitchFamily="2" charset="2"/>
              <a:buChar char="q"/>
            </a:pPr>
            <a:endParaRPr lang="el-GR" sz="1800" dirty="0" smtClean="0"/>
          </a:p>
          <a:p>
            <a:pPr algn="l"/>
            <a:endParaRPr lang="el-GR" sz="2200" b="1" dirty="0" smtClean="0">
              <a:solidFill>
                <a:schemeClr val="tx1"/>
              </a:solidFill>
              <a:latin typeface="Arial Black" pitchFamily="34" charset="0"/>
            </a:endParaRPr>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dirty="0" smtClean="0">
                <a:solidFill>
                  <a:srgbClr val="FFFF00"/>
                </a:solidFill>
                <a:latin typeface="Arial Black" pitchFamily="34" charset="0"/>
              </a:rPr>
              <a:t> </a:t>
            </a:r>
            <a:r>
              <a:rPr lang="el-GR" sz="2400" b="1" u="sng" dirty="0">
                <a:solidFill>
                  <a:srgbClr val="FFFF00"/>
                </a:solidFill>
                <a:latin typeface="Arial Black" pitchFamily="34" charset="0"/>
              </a:rPr>
              <a:t>Στρόβιλος – </a:t>
            </a:r>
            <a:r>
              <a:rPr lang="en-US" sz="2400" b="1" u="sng" dirty="0">
                <a:solidFill>
                  <a:srgbClr val="FFFF00"/>
                </a:solidFill>
                <a:latin typeface="Arial Black" pitchFamily="34" charset="0"/>
              </a:rPr>
              <a:t>Turbine</a:t>
            </a:r>
            <a:br>
              <a:rPr lang="en-US" sz="2400" b="1" u="sng" dirty="0">
                <a:solidFill>
                  <a:srgbClr val="FFFF00"/>
                </a:solidFill>
                <a:latin typeface="Arial Black" pitchFamily="34" charset="0"/>
              </a:rPr>
            </a:br>
            <a:r>
              <a:rPr lang="el-GR" sz="2400" b="1" u="sng" dirty="0">
                <a:solidFill>
                  <a:srgbClr val="FFFF00"/>
                </a:solidFill>
                <a:latin typeface="Arial Black" pitchFamily="34" charset="0"/>
              </a:rPr>
              <a:t>Στρόβιλος ισχύος</a:t>
            </a:r>
            <a:r>
              <a:rPr lang="el-GR" sz="1400" dirty="0" smtClean="0">
                <a:solidFill>
                  <a:srgbClr val="FFFF00"/>
                </a:solidFill>
              </a:rPr>
              <a:t/>
            </a:r>
            <a:br>
              <a:rPr lang="el-GR" sz="1400" dirty="0" smtClean="0">
                <a:solidFill>
                  <a:srgbClr val="FFFF00"/>
                </a:solidFill>
              </a:rPr>
            </a:br>
            <a:endParaRPr lang="el-GR" sz="1400" b="1" u="sng" dirty="0">
              <a:solidFill>
                <a:srgbClr val="FFFF00"/>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25000" lnSpcReduction="20000"/>
          </a:bodyPr>
          <a:lstStyle/>
          <a:p>
            <a:pPr marL="180000" indent="-180000" algn="l">
              <a:lnSpc>
                <a:spcPct val="120000"/>
              </a:lnSpc>
              <a:buClr>
                <a:srgbClr val="FF0000"/>
              </a:buClr>
              <a:buFont typeface="Wingdings" pitchFamily="2" charset="2"/>
              <a:buChar char="q"/>
            </a:pPr>
            <a:r>
              <a:rPr lang="el-GR" sz="7200" b="1" dirty="0" smtClean="0">
                <a:solidFill>
                  <a:schemeClr val="tx1"/>
                </a:solidFill>
                <a:latin typeface="Arial" panose="020B0604020202020204" pitchFamily="34" charset="0"/>
                <a:cs typeface="Arial" panose="020B0604020202020204" pitchFamily="34" charset="0"/>
              </a:rPr>
              <a:t> Για το σκοπό αυτό χρησιμοποιείται ο λεγόμενος </a:t>
            </a:r>
            <a:r>
              <a:rPr lang="el-GR" sz="7200" b="1" dirty="0" smtClean="0">
                <a:solidFill>
                  <a:srgbClr val="FF0000"/>
                </a:solidFill>
                <a:latin typeface="Arial" panose="020B0604020202020204" pitchFamily="34" charset="0"/>
                <a:cs typeface="Arial" panose="020B0604020202020204" pitchFamily="34" charset="0"/>
              </a:rPr>
              <a:t>στρόβιλος ισχύος</a:t>
            </a:r>
            <a:r>
              <a:rPr lang="el-GR" sz="7200" b="1" dirty="0" smtClean="0">
                <a:solidFill>
                  <a:schemeClr val="tx1"/>
                </a:solidFill>
                <a:latin typeface="Arial" panose="020B0604020202020204" pitchFamily="34" charset="0"/>
                <a:cs typeface="Arial" panose="020B0604020202020204" pitchFamily="34" charset="0"/>
              </a:rPr>
              <a:t>. </a:t>
            </a:r>
          </a:p>
          <a:p>
            <a:pPr marL="180000" indent="-180000" algn="l">
              <a:lnSpc>
                <a:spcPct val="120000"/>
              </a:lnSpc>
              <a:buClr>
                <a:srgbClr val="FF0000"/>
              </a:buClr>
              <a:buFont typeface="Wingdings" pitchFamily="2" charset="2"/>
              <a:buChar char="q"/>
            </a:pPr>
            <a:endParaRPr lang="en-US" sz="7200" b="1" dirty="0" smtClean="0">
              <a:solidFill>
                <a:schemeClr val="tx1"/>
              </a:solidFill>
              <a:latin typeface="Arial" panose="020B0604020202020204" pitchFamily="34" charset="0"/>
              <a:cs typeface="Arial" panose="020B0604020202020204" pitchFamily="34" charset="0"/>
            </a:endParaRPr>
          </a:p>
          <a:p>
            <a:pPr marL="180000" indent="-180000" algn="l">
              <a:lnSpc>
                <a:spcPct val="120000"/>
              </a:lnSpc>
              <a:buClr>
                <a:srgbClr val="FF0000"/>
              </a:buClr>
              <a:buFont typeface="Wingdings" pitchFamily="2" charset="2"/>
              <a:buChar char="q"/>
            </a:pPr>
            <a:r>
              <a:rPr lang="el-GR" sz="7200" b="1" dirty="0" smtClean="0">
                <a:solidFill>
                  <a:schemeClr val="tx1"/>
                </a:solidFill>
                <a:latin typeface="Arial" panose="020B0604020202020204" pitchFamily="34" charset="0"/>
                <a:cs typeface="Arial" panose="020B0604020202020204" pitchFamily="34" charset="0"/>
              </a:rPr>
              <a:t>Για να γίνεται διάκριση μεταξύ των δυο, ο στρόβιλος που κινεί το συμπιεστή ονομάζεται </a:t>
            </a:r>
            <a:r>
              <a:rPr lang="el-GR" sz="7200" b="1" dirty="0" smtClean="0">
                <a:solidFill>
                  <a:srgbClr val="FF0000"/>
                </a:solidFill>
                <a:latin typeface="Arial" panose="020B0604020202020204" pitchFamily="34" charset="0"/>
                <a:cs typeface="Arial" panose="020B0604020202020204" pitchFamily="34" charset="0"/>
              </a:rPr>
              <a:t>στρόβιλος αεριογόνου</a:t>
            </a:r>
            <a:r>
              <a:rPr lang="el-GR" sz="7200" b="1" dirty="0" smtClean="0">
                <a:solidFill>
                  <a:schemeClr val="tx1"/>
                </a:solidFill>
                <a:latin typeface="Arial" panose="020B0604020202020204" pitchFamily="34" charset="0"/>
                <a:cs typeface="Arial" panose="020B0604020202020204" pitchFamily="34" charset="0"/>
              </a:rPr>
              <a:t>. </a:t>
            </a:r>
          </a:p>
          <a:p>
            <a:pPr marL="180000" indent="-180000" algn="l">
              <a:lnSpc>
                <a:spcPct val="120000"/>
              </a:lnSpc>
              <a:buClr>
                <a:srgbClr val="FF0000"/>
              </a:buClr>
              <a:buFont typeface="Wingdings" pitchFamily="2" charset="2"/>
              <a:buChar char="q"/>
            </a:pPr>
            <a:endParaRPr lang="en-US" sz="7200" b="1" dirty="0" smtClean="0">
              <a:solidFill>
                <a:schemeClr val="tx1"/>
              </a:solidFill>
              <a:latin typeface="Arial" panose="020B0604020202020204" pitchFamily="34" charset="0"/>
              <a:cs typeface="Arial" panose="020B0604020202020204" pitchFamily="34" charset="0"/>
            </a:endParaRPr>
          </a:p>
          <a:p>
            <a:pPr marL="180000" indent="-180000" algn="l">
              <a:lnSpc>
                <a:spcPct val="120000"/>
              </a:lnSpc>
              <a:buClr>
                <a:srgbClr val="FF0000"/>
              </a:buClr>
              <a:buFont typeface="Wingdings" pitchFamily="2" charset="2"/>
              <a:buChar char="q"/>
            </a:pPr>
            <a:r>
              <a:rPr lang="el-GR" sz="7200" b="1" dirty="0" smtClean="0">
                <a:solidFill>
                  <a:schemeClr val="tx1"/>
                </a:solidFill>
                <a:latin typeface="Arial" panose="020B0604020202020204" pitchFamily="34" charset="0"/>
                <a:cs typeface="Arial" panose="020B0604020202020204" pitchFamily="34" charset="0"/>
              </a:rPr>
              <a:t>Η σχεδίαση των δυο στροβίλων δεν διαφέρει ως προς την αρχή λειτουργίας, παρά μόνο στο γεγονός ότι ο στρόβιλος αεριογόνου </a:t>
            </a:r>
            <a:r>
              <a:rPr lang="el-GR" sz="7200" b="1" dirty="0" smtClean="0">
                <a:solidFill>
                  <a:srgbClr val="FF0000"/>
                </a:solidFill>
                <a:latin typeface="Arial" panose="020B0604020202020204" pitchFamily="34" charset="0"/>
                <a:cs typeface="Arial" panose="020B0604020202020204" pitchFamily="34" charset="0"/>
              </a:rPr>
              <a:t>λειτουργεί σε υψηλότερες πιέσεις και θερμοκρασίες</a:t>
            </a:r>
            <a:r>
              <a:rPr lang="el-GR" sz="7200" b="1" dirty="0" smtClean="0">
                <a:solidFill>
                  <a:schemeClr val="tx1"/>
                </a:solidFill>
                <a:latin typeface="Arial" panose="020B0604020202020204" pitchFamily="34" charset="0"/>
                <a:cs typeface="Arial" panose="020B0604020202020204" pitchFamily="34" charset="0"/>
              </a:rPr>
              <a:t>.</a:t>
            </a:r>
          </a:p>
          <a:p>
            <a:pPr marL="180000" indent="-180000" algn="l">
              <a:lnSpc>
                <a:spcPct val="120000"/>
              </a:lnSpc>
              <a:buClr>
                <a:srgbClr val="FF0000"/>
              </a:buClr>
              <a:buFont typeface="Wingdings" pitchFamily="2" charset="2"/>
              <a:buChar char="q"/>
            </a:pPr>
            <a:endParaRPr lang="el-GR" sz="7200" b="1" dirty="0" smtClean="0">
              <a:solidFill>
                <a:schemeClr val="tx1"/>
              </a:solidFill>
              <a:latin typeface="Arial" panose="020B0604020202020204" pitchFamily="34" charset="0"/>
              <a:cs typeface="Arial" panose="020B0604020202020204" pitchFamily="34" charset="0"/>
            </a:endParaRPr>
          </a:p>
          <a:p>
            <a:pPr marL="180000" indent="-180000" algn="l">
              <a:lnSpc>
                <a:spcPct val="120000"/>
              </a:lnSpc>
              <a:buClr>
                <a:srgbClr val="FF0000"/>
              </a:buClr>
              <a:buFont typeface="Wingdings" pitchFamily="2" charset="2"/>
              <a:buChar char="q"/>
            </a:pPr>
            <a:r>
              <a:rPr lang="el-GR" sz="7200" b="1" dirty="0" smtClean="0">
                <a:solidFill>
                  <a:schemeClr val="tx1"/>
                </a:solidFill>
                <a:latin typeface="Arial" panose="020B0604020202020204" pitchFamily="34" charset="0"/>
                <a:cs typeface="Arial" panose="020B0604020202020204" pitchFamily="34" charset="0"/>
              </a:rPr>
              <a:t>Ο στρόβιλος ισχύος μπορεί να είναι συνδεδεμένος σε ενιαίο άξονα με το στρόβιλο αεριογόνου η να περιστρέφεται σε ανεξάρτητο άξονα, ο οποίος συνδέεται με το φορτίο (ηλεκτρογεννήτρια, έλικα κλπ.). </a:t>
            </a:r>
          </a:p>
          <a:p>
            <a:pPr marL="180000" indent="-180000" algn="l">
              <a:lnSpc>
                <a:spcPct val="120000"/>
              </a:lnSpc>
              <a:buClr>
                <a:srgbClr val="FF0000"/>
              </a:buClr>
              <a:buFont typeface="Wingdings" pitchFamily="2" charset="2"/>
              <a:buChar char="q"/>
            </a:pPr>
            <a:endParaRPr lang="en-US" sz="7200" b="1" dirty="0" smtClean="0">
              <a:solidFill>
                <a:schemeClr val="tx1"/>
              </a:solidFill>
              <a:latin typeface="Arial" panose="020B0604020202020204" pitchFamily="34" charset="0"/>
              <a:cs typeface="Arial" panose="020B0604020202020204" pitchFamily="34" charset="0"/>
            </a:endParaRPr>
          </a:p>
          <a:p>
            <a:pPr marL="180000" indent="-180000" algn="l">
              <a:lnSpc>
                <a:spcPct val="120000"/>
              </a:lnSpc>
              <a:buClr>
                <a:srgbClr val="FF0000"/>
              </a:buClr>
              <a:buFont typeface="Wingdings" pitchFamily="2" charset="2"/>
              <a:buChar char="q"/>
            </a:pPr>
            <a:r>
              <a:rPr lang="el-GR" sz="7200" b="1" dirty="0" smtClean="0">
                <a:solidFill>
                  <a:schemeClr val="tx1"/>
                </a:solidFill>
                <a:latin typeface="Arial" panose="020B0604020202020204" pitchFamily="34" charset="0"/>
                <a:cs typeface="Arial" panose="020B0604020202020204" pitchFamily="34" charset="0"/>
              </a:rPr>
              <a:t>Είναι συνήθης πρακτική να χρησιμοποιείται ένας (τροποποιημένος) αεροπορικός κινητήρας ως </a:t>
            </a:r>
            <a:r>
              <a:rPr lang="el-GR" sz="7200" b="1" dirty="0" err="1" smtClean="0">
                <a:solidFill>
                  <a:schemeClr val="tx1"/>
                </a:solidFill>
                <a:latin typeface="Arial" panose="020B0604020202020204" pitchFamily="34" charset="0"/>
                <a:cs typeface="Arial" panose="020B0604020202020204" pitchFamily="34" charset="0"/>
              </a:rPr>
              <a:t>αεριογόνος</a:t>
            </a:r>
            <a:r>
              <a:rPr lang="el-GR" sz="7200" b="1" dirty="0" smtClean="0">
                <a:solidFill>
                  <a:schemeClr val="tx1"/>
                </a:solidFill>
                <a:latin typeface="Arial" panose="020B0604020202020204" pitchFamily="34" charset="0"/>
                <a:cs typeface="Arial" panose="020B0604020202020204" pitchFamily="34" charset="0"/>
              </a:rPr>
              <a:t> (για την παραγωγή δηλαδή καυσαερίων), στο πίσω μέρος του οποίου τοποθετείται ανεξάρτητος στρόβιλος ισχύος για την παραλαβή της ωφέλιμης ισχύος.</a:t>
            </a:r>
            <a:r>
              <a:rPr lang="en-US" sz="7200" b="1" dirty="0" smtClean="0">
                <a:solidFill>
                  <a:schemeClr val="tx1"/>
                </a:solidFill>
                <a:latin typeface="Arial" panose="020B0604020202020204" pitchFamily="34" charset="0"/>
                <a:cs typeface="Arial" panose="020B0604020202020204" pitchFamily="34" charset="0"/>
              </a:rPr>
              <a:t> </a:t>
            </a:r>
            <a:endParaRPr lang="el-GR" sz="7200" b="1" dirty="0" smtClean="0">
              <a:solidFill>
                <a:schemeClr val="tx1"/>
              </a:solidFill>
              <a:latin typeface="Arial" panose="020B0604020202020204" pitchFamily="34" charset="0"/>
              <a:cs typeface="Arial" panose="020B0604020202020204" pitchFamily="34" charset="0"/>
            </a:endParaRPr>
          </a:p>
          <a:p>
            <a:r>
              <a:rPr lang="el-GR" sz="1200" dirty="0" smtClean="0"/>
              <a:t/>
            </a:r>
            <a:br>
              <a:rPr lang="el-GR" sz="1200" dirty="0" smtClean="0"/>
            </a:br>
            <a:r>
              <a:rPr lang="el-GR" sz="1800" dirty="0" smtClean="0"/>
              <a:t/>
            </a:r>
            <a:br>
              <a:rPr lang="el-GR" sz="1800" dirty="0" smtClean="0"/>
            </a:br>
            <a:r>
              <a:rPr lang="el-GR" sz="1800" dirty="0" smtClean="0"/>
              <a:t> </a:t>
            </a:r>
          </a:p>
          <a:p>
            <a:pPr marL="180000" indent="-180000" algn="l">
              <a:buClr>
                <a:srgbClr val="FF0000"/>
              </a:buClr>
              <a:buFont typeface="Wingdings" pitchFamily="2" charset="2"/>
              <a:buChar char="q"/>
            </a:pPr>
            <a:endParaRPr lang="el-GR" sz="1800" dirty="0" smtClean="0"/>
          </a:p>
          <a:p>
            <a:pPr algn="l"/>
            <a:endParaRPr lang="el-GR" sz="2200" b="1" dirty="0" smtClean="0">
              <a:solidFill>
                <a:schemeClr val="tx1"/>
              </a:solidFill>
              <a:latin typeface="Arial Black" pitchFamily="34" charset="0"/>
            </a:endParaRPr>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Στρόβιλος – </a:t>
            </a:r>
            <a:r>
              <a:rPr lang="en-US" sz="2400" b="1" u="sng" dirty="0" smtClean="0">
                <a:solidFill>
                  <a:schemeClr val="bg1"/>
                </a:solidFill>
                <a:latin typeface="Arial Black" pitchFamily="34" charset="0"/>
              </a:rPr>
              <a:t>Turbine</a:t>
            </a:r>
            <a:br>
              <a:rPr lang="en-US" sz="2400" b="1" u="sng" dirty="0" smtClean="0">
                <a:solidFill>
                  <a:schemeClr val="bg1"/>
                </a:solidFill>
                <a:latin typeface="Arial Black" pitchFamily="34" charset="0"/>
              </a:rPr>
            </a:br>
            <a:r>
              <a:rPr lang="el-GR" sz="2400" b="1" u="sng" dirty="0" smtClean="0">
                <a:solidFill>
                  <a:schemeClr val="bg1"/>
                </a:solidFill>
                <a:latin typeface="Arial Black" pitchFamily="34" charset="0"/>
              </a:rPr>
              <a:t>Στρόβιλος ισχύος</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fontScale="25000" lnSpcReduction="20000"/>
          </a:bodyPr>
          <a:lstStyle/>
          <a:p>
            <a:pPr marL="180000" indent="-180000" algn="l">
              <a:lnSpc>
                <a:spcPct val="120000"/>
              </a:lnSpc>
              <a:buClr>
                <a:srgbClr val="FF0000"/>
              </a:buClr>
              <a:buFont typeface="Wingdings" pitchFamily="2" charset="2"/>
              <a:buChar char="q"/>
            </a:pPr>
            <a:r>
              <a:rPr lang="el-GR" sz="8800" b="1" dirty="0" smtClean="0">
                <a:solidFill>
                  <a:schemeClr val="tx1"/>
                </a:solidFill>
                <a:latin typeface="Arial" panose="020B0604020202020204" pitchFamily="34" charset="0"/>
                <a:cs typeface="Arial" panose="020B0604020202020204" pitchFamily="34" charset="0"/>
              </a:rPr>
              <a:t>Μετά το συμπιεστή ο αέρας οδηγείται στο θάλαμο καύσεως.</a:t>
            </a:r>
          </a:p>
          <a:p>
            <a:pPr marL="180000" indent="-180000" algn="l">
              <a:lnSpc>
                <a:spcPct val="120000"/>
              </a:lnSpc>
              <a:buClr>
                <a:srgbClr val="FF0000"/>
              </a:buClr>
              <a:buFont typeface="Wingdings" pitchFamily="2" charset="2"/>
              <a:buChar char="q"/>
            </a:pPr>
            <a:r>
              <a:rPr lang="el-GR" sz="8800" b="1" dirty="0" smtClean="0">
                <a:solidFill>
                  <a:schemeClr val="tx1"/>
                </a:solidFill>
                <a:latin typeface="Arial" panose="020B0604020202020204" pitchFamily="34" charset="0"/>
                <a:cs typeface="Arial" panose="020B0604020202020204" pitchFamily="34" charset="0"/>
              </a:rPr>
              <a:t>Μέσα από κατάλληλες διατάξεις, γίνεται προσαγωγή του καυσίμου, το οποίο (σε αέρια μορφή) αναμειγνύεται με το συμπιεσμένο αέρα και καίγεται.</a:t>
            </a:r>
          </a:p>
          <a:p>
            <a:pPr marL="180000" indent="-180000" algn="l">
              <a:lnSpc>
                <a:spcPct val="120000"/>
              </a:lnSpc>
              <a:buClr>
                <a:srgbClr val="FF0000"/>
              </a:buClr>
              <a:buFont typeface="Wingdings" pitchFamily="2" charset="2"/>
              <a:buChar char="q"/>
            </a:pPr>
            <a:r>
              <a:rPr lang="el-GR" sz="8800" b="1" dirty="0" smtClean="0">
                <a:solidFill>
                  <a:schemeClr val="tx1"/>
                </a:solidFill>
                <a:latin typeface="Arial" panose="020B0604020202020204" pitchFamily="34" charset="0"/>
                <a:cs typeface="Arial" panose="020B0604020202020204" pitchFamily="34" charset="0"/>
              </a:rPr>
              <a:t> Ο θάλαμος καύσεως πρέπει να έχει κατάλληλη μορφή, ώστε μέσα σε μικρό όγκο να πραγματοποιείται η καύση μεγάλων ποσοτήτων καυσίμου με μεγάλες ποσότητες αέρα, χωρίς να εμφανίζεται σημαντική πτώση της πιέσεως και χωρίς σημαντικές απώλειες θερμότητας προς το περιβάλλον. </a:t>
            </a:r>
          </a:p>
          <a:p>
            <a:pPr marL="180000" indent="-180000" algn="l">
              <a:lnSpc>
                <a:spcPct val="120000"/>
              </a:lnSpc>
              <a:buClr>
                <a:srgbClr val="FF0000"/>
              </a:buClr>
              <a:buFont typeface="Wingdings" pitchFamily="2" charset="2"/>
              <a:buChar char="q"/>
            </a:pPr>
            <a:r>
              <a:rPr lang="el-GR" sz="8800" b="1" dirty="0" smtClean="0">
                <a:solidFill>
                  <a:schemeClr val="tx1"/>
                </a:solidFill>
                <a:latin typeface="Arial" panose="020B0604020202020204" pitchFamily="34" charset="0"/>
                <a:cs typeface="Arial" panose="020B0604020202020204" pitchFamily="34" charset="0"/>
              </a:rPr>
              <a:t>Μια πολύ σοβαρή απαίτηση είναι επίσης η επίτευξη ομοιόμορφης διανομής της θερμοκρασίας στην έξοδο του θαλάμου καύσεως, ώστε τα πτερύγια του στροβίλου που ακολουθεί, να μην καταπονούνται σε ισχυρές θερμικές τάσεις, λόγω ανομοιόμορφου θερμοκρασιακού πεδίου.</a:t>
            </a:r>
            <a:endParaRPr lang="el-GR" sz="8800" b="1" dirty="0" smtClean="0">
              <a:solidFill>
                <a:schemeClr val="tx1"/>
              </a:solidFill>
              <a:latin typeface="Arial Black" pitchFamily="34" charset="0"/>
            </a:endParaRPr>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3100" b="1" u="sng" dirty="0" smtClean="0">
                <a:solidFill>
                  <a:srgbClr val="FFFF00"/>
                </a:solidFill>
                <a:latin typeface="Arial Black" pitchFamily="34" charset="0"/>
              </a:rPr>
              <a:t>ΘΑΛΑΜΟΣ ΚΑΥΣΕΩΣ </a:t>
            </a:r>
            <a:r>
              <a:rPr lang="el-GR" sz="1400" dirty="0" smtClean="0">
                <a:solidFill>
                  <a:srgbClr val="FFFF00"/>
                </a:solidFill>
              </a:rPr>
              <a:t/>
            </a:r>
            <a:br>
              <a:rPr lang="el-GR" sz="1400" dirty="0" smtClean="0">
                <a:solidFill>
                  <a:srgbClr val="FFFF00"/>
                </a:solidFill>
              </a:rPr>
            </a:br>
            <a:endParaRPr lang="el-GR" sz="1400" b="1" u="sng" dirty="0">
              <a:solidFill>
                <a:srgbClr val="FFFF00"/>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3100" b="1" u="sng" dirty="0" smtClean="0">
                <a:solidFill>
                  <a:schemeClr val="bg1"/>
                </a:solidFill>
                <a:latin typeface="Arial Black" pitchFamily="34" charset="0"/>
              </a:rPr>
              <a:t>ΘΑΛΑΜΟΣ ΚΑΥΣΕΩΣ </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0289" y="1484784"/>
            <a:ext cx="7163421" cy="4884843"/>
          </a:xfrm>
          <a:prstGeom prst="rect">
            <a:avLst/>
          </a:prstGeom>
        </p:spPr>
      </p:pic>
    </p:spTree>
    <p:extLst>
      <p:ext uri="{BB962C8B-B14F-4D97-AF65-F5344CB8AC3E}">
        <p14:creationId xmlns="" xmlns:p14="http://schemas.microsoft.com/office/powerpoint/2010/main" val="662022803"/>
      </p:ext>
    </p:extLst>
  </p:cSld>
  <p:clrMapOvr>
    <a:masterClrMapping/>
  </p:clrMapOvr>
  <p:transition>
    <p:push/>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fontScale="25000" lnSpcReduction="20000"/>
          </a:bodyPr>
          <a:lstStyle/>
          <a:p>
            <a:pPr algn="l"/>
            <a:r>
              <a:rPr lang="el-GR" sz="12800" b="1" dirty="0" smtClean="0">
                <a:solidFill>
                  <a:schemeClr val="tx1"/>
                </a:solidFill>
                <a:latin typeface="Arial" panose="020B0604020202020204" pitchFamily="34" charset="0"/>
                <a:cs typeface="Arial" panose="020B0604020202020204" pitchFamily="34" charset="0"/>
              </a:rPr>
              <a:t>Οι θάλαμοι καύσεως διακρίνονται σε τρεις κύριους τύπους:</a:t>
            </a:r>
            <a:endParaRPr lang="en-US" sz="12800" b="1" dirty="0" smtClean="0">
              <a:solidFill>
                <a:schemeClr val="tx1"/>
              </a:solidFill>
              <a:latin typeface="Arial" panose="020B0604020202020204" pitchFamily="34" charset="0"/>
              <a:cs typeface="Arial" panose="020B0604020202020204" pitchFamily="34" charset="0"/>
            </a:endParaRPr>
          </a:p>
          <a:p>
            <a:pPr algn="l"/>
            <a:endParaRPr lang="el-GR" sz="12800" b="1" dirty="0" smtClean="0">
              <a:solidFill>
                <a:schemeClr val="tx1"/>
              </a:solidFill>
              <a:latin typeface="Arial" panose="020B0604020202020204" pitchFamily="34" charset="0"/>
              <a:cs typeface="Arial" panose="020B0604020202020204" pitchFamily="34" charset="0"/>
            </a:endParaRPr>
          </a:p>
          <a:p>
            <a:pPr marL="514350" indent="-514350" algn="l">
              <a:buClr>
                <a:srgbClr val="FF0000"/>
              </a:buClr>
              <a:buFont typeface="+mj-lt"/>
              <a:buAutoNum type="arabicPeriod"/>
            </a:pPr>
            <a:r>
              <a:rPr lang="el-GR" sz="12800" b="1" dirty="0" smtClean="0">
                <a:solidFill>
                  <a:schemeClr val="tx1"/>
                </a:solidFill>
                <a:latin typeface="Arial" panose="020B0604020202020204" pitchFamily="34" charset="0"/>
                <a:cs typeface="Arial" panose="020B0604020202020204" pitchFamily="34" charset="0"/>
              </a:rPr>
              <a:t>Τον </a:t>
            </a:r>
            <a:r>
              <a:rPr lang="el-GR" sz="12800" b="1" dirty="0" smtClean="0">
                <a:solidFill>
                  <a:srgbClr val="FF0000"/>
                </a:solidFill>
                <a:latin typeface="Arial" panose="020B0604020202020204" pitchFamily="34" charset="0"/>
                <a:cs typeface="Arial" panose="020B0604020202020204" pitchFamily="34" charset="0"/>
              </a:rPr>
              <a:t>πολλαπλό θάλαμο καύσεως </a:t>
            </a:r>
            <a:r>
              <a:rPr lang="el-GR" sz="12800" b="1" dirty="0" smtClean="0">
                <a:solidFill>
                  <a:schemeClr val="tx1"/>
                </a:solidFill>
                <a:latin typeface="Arial" panose="020B0604020202020204" pitchFamily="34" charset="0"/>
                <a:cs typeface="Arial" panose="020B0604020202020204" pitchFamily="34" charset="0"/>
              </a:rPr>
              <a:t>(</a:t>
            </a:r>
            <a:r>
              <a:rPr lang="en-US" sz="12800" b="1" dirty="0" smtClean="0">
                <a:solidFill>
                  <a:schemeClr val="tx1"/>
                </a:solidFill>
                <a:latin typeface="Arial" panose="020B0604020202020204" pitchFamily="34" charset="0"/>
                <a:cs typeface="Arial" panose="020B0604020202020204" pitchFamily="34" charset="0"/>
              </a:rPr>
              <a:t>Multiple Chamber </a:t>
            </a:r>
            <a:r>
              <a:rPr lang="el-GR" sz="12800" b="1" dirty="0" smtClean="0">
                <a:solidFill>
                  <a:schemeClr val="tx1"/>
                </a:solidFill>
                <a:latin typeface="Arial" panose="020B0604020202020204" pitchFamily="34" charset="0"/>
                <a:cs typeface="Arial" panose="020B0604020202020204" pitchFamily="34" charset="0"/>
              </a:rPr>
              <a:t>η </a:t>
            </a:r>
            <a:r>
              <a:rPr lang="en-US" sz="12800" b="1" dirty="0" smtClean="0">
                <a:solidFill>
                  <a:schemeClr val="tx1"/>
                </a:solidFill>
                <a:latin typeface="Arial" panose="020B0604020202020204" pitchFamily="34" charset="0"/>
                <a:cs typeface="Arial" panose="020B0604020202020204" pitchFamily="34" charset="0"/>
              </a:rPr>
              <a:t>Tubular </a:t>
            </a:r>
            <a:r>
              <a:rPr lang="el-GR" sz="12800" b="1" dirty="0" smtClean="0">
                <a:solidFill>
                  <a:schemeClr val="tx1"/>
                </a:solidFill>
                <a:latin typeface="Arial" panose="020B0604020202020204" pitchFamily="34" charset="0"/>
                <a:cs typeface="Arial" panose="020B0604020202020204" pitchFamily="34" charset="0"/>
              </a:rPr>
              <a:t>η </a:t>
            </a:r>
            <a:r>
              <a:rPr lang="en-US" sz="12800" b="1" dirty="0" smtClean="0">
                <a:solidFill>
                  <a:schemeClr val="tx1"/>
                </a:solidFill>
                <a:latin typeface="Arial" panose="020B0604020202020204" pitchFamily="34" charset="0"/>
                <a:cs typeface="Arial" panose="020B0604020202020204" pitchFamily="34" charset="0"/>
              </a:rPr>
              <a:t>Can Combustor</a:t>
            </a:r>
            <a:r>
              <a:rPr lang="el-GR" sz="12800" b="1" dirty="0" smtClean="0">
                <a:solidFill>
                  <a:schemeClr val="tx1"/>
                </a:solidFill>
                <a:latin typeface="Arial" panose="020B0604020202020204" pitchFamily="34" charset="0"/>
                <a:cs typeface="Arial" panose="020B0604020202020204" pitchFamily="34" charset="0"/>
              </a:rPr>
              <a:t>)</a:t>
            </a:r>
            <a:endParaRPr lang="en-US" sz="12800" b="1" dirty="0" smtClean="0">
              <a:solidFill>
                <a:schemeClr val="tx1"/>
              </a:solidFill>
              <a:latin typeface="Arial" panose="020B0604020202020204" pitchFamily="34" charset="0"/>
              <a:cs typeface="Arial" panose="020B0604020202020204" pitchFamily="34" charset="0"/>
            </a:endParaRPr>
          </a:p>
          <a:p>
            <a:pPr marL="514350" indent="-514350" algn="l">
              <a:buClr>
                <a:srgbClr val="FF0000"/>
              </a:buClr>
              <a:buFont typeface="+mj-lt"/>
              <a:buAutoNum type="arabicPeriod"/>
            </a:pPr>
            <a:endParaRPr lang="el-GR" sz="12800" b="1" dirty="0" smtClean="0">
              <a:solidFill>
                <a:schemeClr val="tx1"/>
              </a:solidFill>
              <a:latin typeface="Arial" panose="020B0604020202020204" pitchFamily="34" charset="0"/>
              <a:cs typeface="Arial" panose="020B0604020202020204" pitchFamily="34" charset="0"/>
            </a:endParaRPr>
          </a:p>
          <a:p>
            <a:pPr marL="514350" indent="-514350" algn="l">
              <a:buClr>
                <a:srgbClr val="FF0000"/>
              </a:buClr>
              <a:buFont typeface="+mj-lt"/>
              <a:buAutoNum type="arabicPeriod"/>
            </a:pPr>
            <a:r>
              <a:rPr lang="el-GR" sz="12800" b="1" dirty="0" smtClean="0">
                <a:solidFill>
                  <a:schemeClr val="tx1"/>
                </a:solidFill>
                <a:latin typeface="Arial" panose="020B0604020202020204" pitchFamily="34" charset="0"/>
                <a:cs typeface="Arial" panose="020B0604020202020204" pitchFamily="34" charset="0"/>
              </a:rPr>
              <a:t>Το </a:t>
            </a:r>
            <a:r>
              <a:rPr lang="el-GR" sz="12800" b="1" dirty="0" smtClean="0">
                <a:solidFill>
                  <a:srgbClr val="FF0000"/>
                </a:solidFill>
                <a:latin typeface="Arial" panose="020B0604020202020204" pitchFamily="34" charset="0"/>
                <a:cs typeface="Arial" panose="020B0604020202020204" pitchFamily="34" charset="0"/>
              </a:rPr>
              <a:t>δακτυλιοειδή θάλαμο καύσεως</a:t>
            </a:r>
            <a:r>
              <a:rPr lang="el-GR" sz="12800" b="1" dirty="0" smtClean="0">
                <a:solidFill>
                  <a:schemeClr val="tx1"/>
                </a:solidFill>
                <a:latin typeface="Arial" panose="020B0604020202020204" pitchFamily="34" charset="0"/>
                <a:cs typeface="Arial" panose="020B0604020202020204" pitchFamily="34" charset="0"/>
              </a:rPr>
              <a:t> (</a:t>
            </a:r>
            <a:r>
              <a:rPr lang="en-US" sz="12800" b="1" dirty="0" smtClean="0">
                <a:solidFill>
                  <a:schemeClr val="tx1"/>
                </a:solidFill>
                <a:latin typeface="Arial" panose="020B0604020202020204" pitchFamily="34" charset="0"/>
                <a:cs typeface="Arial" panose="020B0604020202020204" pitchFamily="34" charset="0"/>
              </a:rPr>
              <a:t>Annular Chamber</a:t>
            </a:r>
            <a:r>
              <a:rPr lang="el-GR" sz="12800" b="1" dirty="0" smtClean="0">
                <a:solidFill>
                  <a:schemeClr val="tx1"/>
                </a:solidFill>
                <a:latin typeface="Arial" panose="020B0604020202020204" pitchFamily="34" charset="0"/>
                <a:cs typeface="Arial" panose="020B0604020202020204" pitchFamily="34" charset="0"/>
              </a:rPr>
              <a:t>) </a:t>
            </a:r>
            <a:endParaRPr lang="en-US" sz="12800" b="1" dirty="0" smtClean="0">
              <a:solidFill>
                <a:schemeClr val="tx1"/>
              </a:solidFill>
              <a:latin typeface="Arial" panose="020B0604020202020204" pitchFamily="34" charset="0"/>
              <a:cs typeface="Arial" panose="020B0604020202020204" pitchFamily="34" charset="0"/>
            </a:endParaRPr>
          </a:p>
          <a:p>
            <a:pPr marL="514350" indent="-514350" algn="l">
              <a:buClr>
                <a:srgbClr val="FF0000"/>
              </a:buClr>
              <a:buFont typeface="+mj-lt"/>
              <a:buAutoNum type="arabicPeriod"/>
            </a:pPr>
            <a:endParaRPr lang="el-GR" sz="12800" b="1" dirty="0" smtClean="0">
              <a:solidFill>
                <a:schemeClr val="tx1"/>
              </a:solidFill>
              <a:latin typeface="Arial" panose="020B0604020202020204" pitchFamily="34" charset="0"/>
              <a:cs typeface="Arial" panose="020B0604020202020204" pitchFamily="34" charset="0"/>
            </a:endParaRPr>
          </a:p>
          <a:p>
            <a:pPr marL="514350" indent="-514350" algn="l">
              <a:buClr>
                <a:srgbClr val="FF0000"/>
              </a:buClr>
              <a:buFont typeface="+mj-lt"/>
              <a:buAutoNum type="arabicPeriod"/>
            </a:pPr>
            <a:r>
              <a:rPr lang="el-GR" sz="12800" b="1" dirty="0" smtClean="0">
                <a:solidFill>
                  <a:schemeClr val="tx1"/>
                </a:solidFill>
                <a:latin typeface="Arial" panose="020B0604020202020204" pitchFamily="34" charset="0"/>
                <a:cs typeface="Arial" panose="020B0604020202020204" pitchFamily="34" charset="0"/>
              </a:rPr>
              <a:t>Και το </a:t>
            </a:r>
            <a:r>
              <a:rPr lang="el-GR" sz="12800" b="1" dirty="0" smtClean="0">
                <a:solidFill>
                  <a:srgbClr val="FF0000"/>
                </a:solidFill>
                <a:latin typeface="Arial" panose="020B0604020202020204" pitchFamily="34" charset="0"/>
                <a:cs typeface="Arial" panose="020B0604020202020204" pitchFamily="34" charset="0"/>
              </a:rPr>
              <a:t>συνδυασμό των δυο</a:t>
            </a:r>
            <a:r>
              <a:rPr lang="el-GR" sz="12800" b="1" dirty="0" smtClean="0">
                <a:solidFill>
                  <a:schemeClr val="tx1"/>
                </a:solidFill>
                <a:latin typeface="Arial" panose="020B0604020202020204" pitchFamily="34" charset="0"/>
                <a:cs typeface="Arial" panose="020B0604020202020204" pitchFamily="34" charset="0"/>
              </a:rPr>
              <a:t> παραπάνω (</a:t>
            </a:r>
            <a:r>
              <a:rPr lang="en-US" sz="12800" b="1" dirty="0" smtClean="0">
                <a:solidFill>
                  <a:schemeClr val="tx1"/>
                </a:solidFill>
                <a:latin typeface="Arial" panose="020B0604020202020204" pitchFamily="34" charset="0"/>
                <a:cs typeface="Arial" panose="020B0604020202020204" pitchFamily="34" charset="0"/>
              </a:rPr>
              <a:t>Tuboannular </a:t>
            </a:r>
            <a:r>
              <a:rPr lang="el-GR" sz="12800" b="1" dirty="0" smtClean="0">
                <a:solidFill>
                  <a:schemeClr val="tx1"/>
                </a:solidFill>
                <a:latin typeface="Arial" panose="020B0604020202020204" pitchFamily="34" charset="0"/>
                <a:cs typeface="Arial" panose="020B0604020202020204" pitchFamily="34" charset="0"/>
              </a:rPr>
              <a:t>η </a:t>
            </a:r>
            <a:r>
              <a:rPr lang="en-US" sz="12800" b="1" dirty="0" smtClean="0">
                <a:solidFill>
                  <a:schemeClr val="tx1"/>
                </a:solidFill>
                <a:latin typeface="Arial" panose="020B0604020202020204" pitchFamily="34" charset="0"/>
                <a:cs typeface="Arial" panose="020B0604020202020204" pitchFamily="34" charset="0"/>
              </a:rPr>
              <a:t>Cannular</a:t>
            </a:r>
            <a:r>
              <a:rPr lang="el-GR" sz="12800" b="1" dirty="0" smtClean="0">
                <a:solidFill>
                  <a:schemeClr val="tx1"/>
                </a:solidFill>
                <a:latin typeface="Arial" panose="020B0604020202020204" pitchFamily="34" charset="0"/>
                <a:cs typeface="Arial" panose="020B0604020202020204" pitchFamily="34" charset="0"/>
              </a:rPr>
              <a:t>)</a:t>
            </a:r>
          </a:p>
          <a:p>
            <a:r>
              <a:rPr lang="el-GR" sz="1200" dirty="0" smtClean="0"/>
              <a:t/>
            </a:r>
            <a:br>
              <a:rPr lang="el-GR" sz="1200" dirty="0" smtClean="0"/>
            </a:br>
            <a:r>
              <a:rPr lang="el-GR" sz="1800" dirty="0" smtClean="0"/>
              <a:t/>
            </a:r>
            <a:br>
              <a:rPr lang="el-GR" sz="1800" dirty="0" smtClean="0"/>
            </a:br>
            <a:r>
              <a:rPr lang="el-GR" sz="1800" dirty="0" smtClean="0"/>
              <a:t> </a:t>
            </a:r>
          </a:p>
          <a:p>
            <a:pPr marL="180000" indent="-180000" algn="l">
              <a:buClr>
                <a:srgbClr val="FF0000"/>
              </a:buClr>
              <a:buFont typeface="Wingdings" pitchFamily="2" charset="2"/>
              <a:buChar char="q"/>
            </a:pPr>
            <a:endParaRPr lang="el-GR" sz="1800" dirty="0" smtClean="0"/>
          </a:p>
          <a:p>
            <a:pPr algn="l"/>
            <a:endParaRPr lang="el-GR" sz="2200" b="1" dirty="0" smtClean="0">
              <a:solidFill>
                <a:schemeClr val="tx1"/>
              </a:solidFill>
              <a:latin typeface="Arial Black" pitchFamily="34" charset="0"/>
            </a:endParaRPr>
          </a:p>
          <a:p>
            <a:r>
              <a:rPr lang="el-GR" sz="2400" dirty="0" smtClean="0"/>
              <a:t/>
            </a:r>
            <a:br>
              <a:rPr lang="el-GR" sz="2400" dirty="0" smtClean="0"/>
            </a:br>
            <a:r>
              <a:rPr lang="el-GR" sz="2000" dirty="0" smtClean="0"/>
              <a:t/>
            </a:r>
            <a:br>
              <a:rPr lang="el-GR" sz="2000" dirty="0" smtClean="0"/>
            </a:br>
            <a:r>
              <a:rPr lang="el-GR" sz="2000" dirty="0" smtClean="0"/>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700" b="1" u="sng" dirty="0" smtClean="0">
                <a:solidFill>
                  <a:srgbClr val="FFFF00"/>
                </a:solidFill>
                <a:latin typeface="Arial Black" pitchFamily="34" charset="0"/>
              </a:rPr>
              <a:t>Θάλαμος καύσεως</a:t>
            </a:r>
            <a:r>
              <a:rPr lang="el-GR" sz="3100" b="1" u="sng" dirty="0" smtClean="0">
                <a:solidFill>
                  <a:srgbClr val="FFFF00"/>
                </a:solidFill>
                <a:latin typeface="Arial Black" pitchFamily="34" charset="0"/>
              </a:rPr>
              <a:t/>
            </a:r>
            <a:br>
              <a:rPr lang="el-GR" sz="3100" b="1" u="sng" dirty="0" smtClean="0">
                <a:solidFill>
                  <a:srgbClr val="FFFF00"/>
                </a:solidFill>
                <a:latin typeface="Arial Black" pitchFamily="34" charset="0"/>
              </a:rPr>
            </a:br>
            <a:r>
              <a:rPr lang="el-GR" sz="2200" b="1" u="sng" dirty="0" smtClean="0">
                <a:solidFill>
                  <a:srgbClr val="FFFF00"/>
                </a:solidFill>
                <a:latin typeface="Arial Black" pitchFamily="34" charset="0"/>
              </a:rPr>
              <a:t>Τύποι θαλάμων καύσεως </a:t>
            </a:r>
            <a:r>
              <a:rPr lang="el-GR" sz="1400" dirty="0" smtClean="0">
                <a:solidFill>
                  <a:srgbClr val="FFFF00"/>
                </a:solidFill>
              </a:rPr>
              <a:t/>
            </a:r>
            <a:br>
              <a:rPr lang="el-GR" sz="1400" dirty="0" smtClean="0">
                <a:solidFill>
                  <a:srgbClr val="FFFF00"/>
                </a:solidFill>
              </a:rPr>
            </a:br>
            <a:endParaRPr lang="el-GR" sz="1400" b="1" u="sng" dirty="0">
              <a:solidFill>
                <a:srgbClr val="FFFF00"/>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Θάλαμος καύσεως</a:t>
            </a:r>
            <a:r>
              <a:rPr lang="el-GR" sz="3100" b="1" u="sng" dirty="0" smtClean="0">
                <a:solidFill>
                  <a:schemeClr val="bg1"/>
                </a:solidFill>
                <a:latin typeface="Arial Black" pitchFamily="34" charset="0"/>
              </a:rPr>
              <a:t/>
            </a:r>
            <a:br>
              <a:rPr lang="el-GR" sz="3100" b="1" u="sng" dirty="0" smtClean="0">
                <a:solidFill>
                  <a:schemeClr val="bg1"/>
                </a:solidFill>
                <a:latin typeface="Arial Black" pitchFamily="34" charset="0"/>
              </a:rPr>
            </a:br>
            <a:r>
              <a:rPr lang="el-GR" sz="2000" b="1" u="sng" dirty="0" smtClean="0">
                <a:solidFill>
                  <a:schemeClr val="bg1"/>
                </a:solidFill>
                <a:latin typeface="Arial Black" pitchFamily="34" charset="0"/>
              </a:rPr>
              <a:t>Τύποι θαλάμων καύσεως</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142844" y="1000108"/>
            <a:ext cx="6085340" cy="5643602"/>
          </a:xfrm>
        </p:spPr>
        <p:txBody>
          <a:bodyPr>
            <a:noAutofit/>
          </a:bodyPr>
          <a:lstStyle/>
          <a:p>
            <a:pPr>
              <a:lnSpc>
                <a:spcPct val="120000"/>
              </a:lnSpc>
              <a:buClr>
                <a:srgbClr val="FF0000"/>
              </a:buClr>
              <a:buFont typeface="+mj-lt"/>
              <a:buAutoNum type="arabicPeriod"/>
            </a:pPr>
            <a:r>
              <a:rPr lang="el-GR" sz="1300" b="1" u="sng" dirty="0" smtClean="0">
                <a:solidFill>
                  <a:srgbClr val="FF0000"/>
                </a:solidFill>
                <a:latin typeface="Arial" panose="020B0604020202020204" pitchFamily="34" charset="0"/>
                <a:cs typeface="Arial" panose="020B0604020202020204" pitchFamily="34" charset="0"/>
              </a:rPr>
              <a:t>Ο πολλαπλός θάλαμος καύσεως </a:t>
            </a:r>
          </a:p>
          <a:p>
            <a:pPr>
              <a:lnSpc>
                <a:spcPct val="120000"/>
              </a:lnSpc>
              <a:buClr>
                <a:srgbClr val="FF0000"/>
              </a:buClr>
              <a:buFont typeface="Wingdings" pitchFamily="2" charset="2"/>
              <a:buChar char="q"/>
            </a:pPr>
            <a:r>
              <a:rPr lang="el-GR" sz="1300" b="1" dirty="0" smtClean="0">
                <a:latin typeface="Arial" panose="020B0604020202020204" pitchFamily="34" charset="0"/>
                <a:cs typeface="Arial" panose="020B0604020202020204" pitchFamily="34" charset="0"/>
              </a:rPr>
              <a:t>Απαρτίζεται από επιμέρους ανεξάρτητους θαλάμους καύσεως, περιφερειακά τοποθετημένους γύρω από τον άξονα που συνδέει το στρόβιλο με το συμπιεστή. </a:t>
            </a:r>
          </a:p>
          <a:p>
            <a:pPr>
              <a:lnSpc>
                <a:spcPct val="120000"/>
              </a:lnSpc>
              <a:buClr>
                <a:srgbClr val="FF0000"/>
              </a:buClr>
              <a:buFont typeface="Wingdings" pitchFamily="2" charset="2"/>
              <a:buChar char="q"/>
            </a:pPr>
            <a:r>
              <a:rPr lang="el-GR" sz="1300" b="1" dirty="0" smtClean="0">
                <a:latin typeface="Arial" panose="020B0604020202020204" pitchFamily="34" charset="0"/>
                <a:cs typeface="Arial" panose="020B0604020202020204" pitchFamily="34" charset="0"/>
              </a:rPr>
              <a:t> Κάθε ένας από τους θαλάμους αυτούς απαρτίζεται από έναν εξωτερικό σωλήνα και έναν εσωτερικό διάτρητο σωλήνα. </a:t>
            </a:r>
          </a:p>
          <a:p>
            <a:pPr>
              <a:lnSpc>
                <a:spcPct val="120000"/>
              </a:lnSpc>
              <a:buClr>
                <a:srgbClr val="FF0000"/>
              </a:buClr>
              <a:buFont typeface="Wingdings" pitchFamily="2" charset="2"/>
              <a:buChar char="q"/>
            </a:pPr>
            <a:r>
              <a:rPr lang="el-GR" sz="1300" b="1" dirty="0" smtClean="0">
                <a:latin typeface="Arial" panose="020B0604020202020204" pitchFamily="34" charset="0"/>
                <a:cs typeface="Arial" panose="020B0604020202020204" pitchFamily="34" charset="0"/>
              </a:rPr>
              <a:t> Ο εξωτερικός σωλήνας διαχωρίζει το εργαζόμενο μέσο από το περιβάλλον.</a:t>
            </a:r>
          </a:p>
          <a:p>
            <a:pPr>
              <a:lnSpc>
                <a:spcPct val="120000"/>
              </a:lnSpc>
              <a:buClr>
                <a:srgbClr val="FF0000"/>
              </a:buClr>
              <a:buFont typeface="Wingdings" pitchFamily="2" charset="2"/>
              <a:buChar char="q"/>
            </a:pPr>
            <a:r>
              <a:rPr lang="el-GR" sz="1300" b="1" dirty="0" smtClean="0">
                <a:latin typeface="Arial" panose="020B0604020202020204" pitchFamily="34" charset="0"/>
                <a:cs typeface="Arial" panose="020B0604020202020204" pitchFamily="34" charset="0"/>
              </a:rPr>
              <a:t> Συνδέεται με κατάλληλο αγωγό με το συμπιεστή και εντός του προσάγεται ο συμπιεσμένος αέρας. </a:t>
            </a:r>
          </a:p>
          <a:p>
            <a:pPr>
              <a:lnSpc>
                <a:spcPct val="120000"/>
              </a:lnSpc>
              <a:buClr>
                <a:srgbClr val="FF0000"/>
              </a:buClr>
              <a:buFont typeface="Wingdings" pitchFamily="2" charset="2"/>
              <a:buChar char="q"/>
            </a:pPr>
            <a:r>
              <a:rPr lang="el-GR" sz="1300" b="1" dirty="0" smtClean="0">
                <a:latin typeface="Arial" panose="020B0604020202020204" pitchFamily="34" charset="0"/>
                <a:cs typeface="Arial" panose="020B0604020202020204" pitchFamily="34" charset="0"/>
              </a:rPr>
              <a:t> Ο αέρας στη συνέχεια εισέρχεται στον ομοαξονικό εσωτερικό σωλήνα (φλογοσωλήνας), από κατάλληλες οπές περιφερειακά διατεταγμένες στο τοίχωμα του εσωτερικού σωλήνα. Εντός του εισέρχεται και το καύσιμο, αναμειγνύεται με τον εισερχόμενο αέρα και καίγεται. </a:t>
            </a:r>
          </a:p>
          <a:p>
            <a:pPr>
              <a:lnSpc>
                <a:spcPct val="120000"/>
              </a:lnSpc>
              <a:buClr>
                <a:srgbClr val="FF0000"/>
              </a:buClr>
              <a:buFont typeface="Wingdings" pitchFamily="2" charset="2"/>
              <a:buChar char="q"/>
            </a:pPr>
            <a:r>
              <a:rPr lang="el-GR" sz="1300" b="1" dirty="0" smtClean="0">
                <a:latin typeface="Arial" panose="020B0604020202020204" pitchFamily="34" charset="0"/>
                <a:cs typeface="Arial" panose="020B0604020202020204" pitchFamily="34" charset="0"/>
              </a:rPr>
              <a:t> Τα καυσαέρια οδηγούνται από το πίσω μέρος του φλογοσωλήνα στο στρόβιλο. Οι οπές του φλογοσωλήνα έχουν κατάλληλο μέγεθος και βρίσκονται σε συγκεκριμένες θέσεις, ώστε ο εισερχόμενος αέρας να στροβιλίζεται και να αναμειγνύεται καλύτερα με το καύσιμο, ώστε να επιτυγχάνεται ομοιόμορφη καύση. Οι ξεχωριστοί θάλαμοι καύσεως συνδέονται μεταξύ τους με αγωγούς, ώστε να επιτυγχάνεται ομοιόμορφη πίεση λειτουργίας.</a:t>
            </a:r>
            <a:endParaRPr lang="el-GR" sz="1300" b="1" dirty="0">
              <a:latin typeface="Arial" panose="020B0604020202020204" pitchFamily="34" charset="0"/>
              <a:cs typeface="Arial" panose="020B0604020202020204" pitchFamily="34" charset="0"/>
            </a:endParaRPr>
          </a:p>
        </p:txBody>
      </p:sp>
      <p:sp>
        <p:nvSpPr>
          <p:cNvPr id="11" name="Content Placeholder 10"/>
          <p:cNvSpPr>
            <a:spLocks noGrp="1"/>
          </p:cNvSpPr>
          <p:nvPr>
            <p:ph sz="half" idx="1"/>
          </p:nvPr>
        </p:nvSpPr>
        <p:spPr>
          <a:xfrm>
            <a:off x="6372200" y="1268761"/>
            <a:ext cx="2304256" cy="144015"/>
          </a:xfrm>
        </p:spPr>
        <p:txBody>
          <a:bodyPr>
            <a:normAutofit/>
          </a:bodyPr>
          <a:lstStyle/>
          <a:p>
            <a:pPr>
              <a:buNone/>
            </a:pPr>
            <a:r>
              <a:rPr lang="en-US" sz="300" dirty="0" smtClean="0"/>
              <a:t>.</a:t>
            </a:r>
            <a:endParaRPr lang="el-GR" sz="300" dirty="0"/>
          </a:p>
        </p:txBody>
      </p:sp>
      <p:pic>
        <p:nvPicPr>
          <p:cNvPr id="1026" name="Picture 2" descr="C:\Users\Fadi\Desktop\1.jpg"/>
          <p:cNvPicPr>
            <a:picLocks noChangeAspect="1" noChangeArrowheads="1"/>
          </p:cNvPicPr>
          <p:nvPr/>
        </p:nvPicPr>
        <p:blipFill>
          <a:blip r:embed="rId2" cstate="print"/>
          <a:srcRect/>
          <a:stretch>
            <a:fillRect/>
          </a:stretch>
        </p:blipFill>
        <p:spPr bwMode="auto">
          <a:xfrm>
            <a:off x="6300192" y="2723013"/>
            <a:ext cx="2538611" cy="2600718"/>
          </a:xfrm>
          <a:prstGeom prst="rect">
            <a:avLst/>
          </a:prstGeom>
          <a:noFill/>
        </p:spPr>
      </p:pic>
    </p:spTree>
  </p:cSld>
  <p:clrMapOvr>
    <a:masterClrMapping/>
  </p:clrMapOvr>
  <p:transition>
    <p:push/>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Θάλαμος καύσεως</a:t>
            </a:r>
            <a:r>
              <a:rPr lang="el-GR" sz="3100" b="1" u="sng" dirty="0" smtClean="0">
                <a:solidFill>
                  <a:schemeClr val="bg1"/>
                </a:solidFill>
                <a:latin typeface="Arial Black" pitchFamily="34" charset="0"/>
              </a:rPr>
              <a:t/>
            </a:r>
            <a:br>
              <a:rPr lang="el-GR" sz="3100" b="1" u="sng" dirty="0" smtClean="0">
                <a:solidFill>
                  <a:schemeClr val="bg1"/>
                </a:solidFill>
                <a:latin typeface="Arial Black" pitchFamily="34" charset="0"/>
              </a:rPr>
            </a:br>
            <a:r>
              <a:rPr lang="el-GR" sz="2000" b="1" u="sng" dirty="0" smtClean="0">
                <a:solidFill>
                  <a:schemeClr val="bg1"/>
                </a:solidFill>
                <a:latin typeface="Arial Black" pitchFamily="34" charset="0"/>
              </a:rPr>
              <a:t>Τύποι θαλάμων καύσεως</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142844" y="1000108"/>
            <a:ext cx="6157348" cy="5643602"/>
          </a:xfrm>
        </p:spPr>
        <p:txBody>
          <a:bodyPr>
            <a:noAutofit/>
          </a:bodyPr>
          <a:lstStyle/>
          <a:p>
            <a:pPr>
              <a:buClr>
                <a:srgbClr val="FF0000"/>
              </a:buClr>
              <a:buFont typeface="+mj-lt"/>
              <a:buAutoNum type="arabicPeriod" startAt="2"/>
            </a:pPr>
            <a:r>
              <a:rPr lang="el-GR" sz="1250" b="1" u="sng" dirty="0" smtClean="0">
                <a:solidFill>
                  <a:srgbClr val="FF0000"/>
                </a:solidFill>
                <a:latin typeface="Arial" panose="020B0604020202020204" pitchFamily="34" charset="0"/>
                <a:cs typeface="Arial" panose="020B0604020202020204" pitchFamily="34" charset="0"/>
              </a:rPr>
              <a:t>Ο δακτυλιοειδής θάλαμος καύσεως </a:t>
            </a:r>
            <a:endParaRPr lang="en-US" sz="1250" b="1" u="sng" dirty="0" smtClean="0">
              <a:solidFill>
                <a:srgbClr val="FF0000"/>
              </a:solidFill>
              <a:latin typeface="Arial" panose="020B0604020202020204" pitchFamily="34" charset="0"/>
              <a:cs typeface="Arial" panose="020B0604020202020204" pitchFamily="34" charset="0"/>
            </a:endParaRPr>
          </a:p>
          <a:p>
            <a:pPr>
              <a:buClr>
                <a:srgbClr val="FF0000"/>
              </a:buClr>
              <a:buFont typeface="Wingdings" panose="05000000000000000000" pitchFamily="2" charset="2"/>
              <a:buChar char="q"/>
            </a:pPr>
            <a:r>
              <a:rPr lang="en-US" sz="1250" b="1" dirty="0" smtClean="0">
                <a:solidFill>
                  <a:srgbClr val="FF0000"/>
                </a:solidFill>
                <a:latin typeface="Arial" panose="020B0604020202020204" pitchFamily="34" charset="0"/>
                <a:cs typeface="Arial" panose="020B0604020202020204" pitchFamily="34" charset="0"/>
              </a:rPr>
              <a:t> </a:t>
            </a:r>
            <a:r>
              <a:rPr lang="el-GR" sz="1250" b="1" dirty="0" smtClean="0">
                <a:latin typeface="Arial" panose="020B0604020202020204" pitchFamily="34" charset="0"/>
                <a:cs typeface="Arial" panose="020B0604020202020204" pitchFamily="34" charset="0"/>
              </a:rPr>
              <a:t>Αποτελείται από μοναδικό φλογοσωλήνα δακτυλιοειδούς μορφής.</a:t>
            </a:r>
            <a:endParaRPr lang="en-US" sz="1250" b="1" dirty="0" smtClean="0">
              <a:latin typeface="Arial" panose="020B0604020202020204" pitchFamily="34" charset="0"/>
              <a:cs typeface="Arial" panose="020B0604020202020204" pitchFamily="34" charset="0"/>
            </a:endParaRPr>
          </a:p>
          <a:p>
            <a:pPr>
              <a:buClr>
                <a:srgbClr val="FF0000"/>
              </a:buClr>
              <a:buFont typeface="Wingdings" panose="05000000000000000000" pitchFamily="2" charset="2"/>
              <a:buChar char="q"/>
            </a:pPr>
            <a:r>
              <a:rPr lang="en-US" sz="1250" b="1" dirty="0" smtClean="0">
                <a:latin typeface="Arial" panose="020B0604020202020204" pitchFamily="34" charset="0"/>
                <a:cs typeface="Arial" panose="020B0604020202020204" pitchFamily="34" charset="0"/>
              </a:rPr>
              <a:t> </a:t>
            </a:r>
            <a:r>
              <a:rPr lang="el-GR" sz="1250" b="1" dirty="0" smtClean="0">
                <a:latin typeface="Arial" panose="020B0604020202020204" pitchFamily="34" charset="0"/>
                <a:cs typeface="Arial" panose="020B0604020202020204" pitchFamily="34" charset="0"/>
              </a:rPr>
              <a:t>Περιβάλλεται από δυο κυλινδρικούς σωλήνες, έναν εξωτερικά και έναν εσωτερικά, προς την πλευρά της ατράκτου της μηχανής, σχηματίζοντας το κέλυφος του θαλάμου καύσεως. </a:t>
            </a:r>
            <a:endParaRPr lang="en-US" sz="1250" b="1" dirty="0" smtClean="0">
              <a:latin typeface="Arial" panose="020B0604020202020204" pitchFamily="34" charset="0"/>
              <a:cs typeface="Arial" panose="020B0604020202020204" pitchFamily="34" charset="0"/>
            </a:endParaRPr>
          </a:p>
          <a:p>
            <a:pPr>
              <a:buClr>
                <a:srgbClr val="FF0000"/>
              </a:buClr>
              <a:buFont typeface="Wingdings" panose="05000000000000000000" pitchFamily="2" charset="2"/>
              <a:buChar char="q"/>
            </a:pPr>
            <a:r>
              <a:rPr lang="el-GR" sz="1250" b="1" dirty="0" smtClean="0">
                <a:latin typeface="Arial" panose="020B0604020202020204" pitchFamily="34" charset="0"/>
                <a:cs typeface="Arial" panose="020B0604020202020204" pitchFamily="34" charset="0"/>
              </a:rPr>
              <a:t>Ο αέρας από το συμπιεστή οδηγείται στον εξωτερικό χώρο που περιβάλλει το φλογοσωλήνα και εισέρχεται στο φλογοσωλήνα από οπές στη </a:t>
            </a:r>
            <a:r>
              <a:rPr lang="el-GR" sz="1250" b="1" dirty="0">
                <a:latin typeface="Arial" panose="020B0604020202020204" pitchFamily="34" charset="0"/>
                <a:cs typeface="Arial" panose="020B0604020202020204" pitchFamily="34" charset="0"/>
              </a:rPr>
              <a:t>μετωπική </a:t>
            </a:r>
            <a:r>
              <a:rPr lang="el-GR" sz="1250" b="1" dirty="0" smtClean="0">
                <a:latin typeface="Arial" panose="020B0604020202020204" pitchFamily="34" charset="0"/>
                <a:cs typeface="Arial" panose="020B0604020202020204" pitchFamily="34" charset="0"/>
              </a:rPr>
              <a:t>του επιφάνεια, αλλά κυρίως από περιφερειακές οπές. Ταυτόχρονα εισέρχεται και το καύσιμο, από ειδικές</a:t>
            </a:r>
            <a:r>
              <a:rPr lang="el-GR" sz="1250" dirty="0" smtClean="0">
                <a:latin typeface="Arial" panose="020B0604020202020204" pitchFamily="34" charset="0"/>
                <a:cs typeface="Arial" panose="020B0604020202020204" pitchFamily="34" charset="0"/>
              </a:rPr>
              <a:t> </a:t>
            </a:r>
            <a:r>
              <a:rPr lang="el-GR" sz="1250" b="1" dirty="0" smtClean="0">
                <a:latin typeface="Arial" panose="020B0604020202020204" pitchFamily="34" charset="0"/>
                <a:cs typeface="Arial" panose="020B0604020202020204" pitchFamily="34" charset="0"/>
              </a:rPr>
              <a:t>διατάξεις στη μετωπική (συνήθως) επιφάνεια του φλογοσωλήνα. Η έξοδος των καυσαερίων προς το στρόβιλο πραγματοποιείται από το πίσω μέρος του φλογοσωλήνα, ενώ ο περιφερειακός χώρος μεταξύ του κελύφους και του φλογοσωλήνα είναι κλειστός προς το στρόβιλο, ώστε ολόκληρη η ποσότητα του αέρα να εισέρχεται εντός του φλογοσωλήνα.</a:t>
            </a:r>
          </a:p>
          <a:p>
            <a:pPr>
              <a:buClr>
                <a:srgbClr val="FF0000"/>
              </a:buClr>
              <a:buFont typeface="Wingdings" panose="05000000000000000000" pitchFamily="2" charset="2"/>
              <a:buChar char="q"/>
            </a:pPr>
            <a:r>
              <a:rPr lang="el-GR" sz="1250" b="1" dirty="0" smtClean="0">
                <a:latin typeface="Arial" panose="020B0604020202020204" pitchFamily="34" charset="0"/>
                <a:cs typeface="Arial" panose="020B0604020202020204" pitchFamily="34" charset="0"/>
              </a:rPr>
              <a:t>Ο συγκεκριμένος τύπος θαλάμου καύσεως εμφανίζει τα περισσότερα πλεονεκτήματα. Η ροή είναι αρκετά καθαρή, εμφανίζονται δηλαδή μικρές απώλειες πιέσεως, ενώ το απαιτούμενο μήκος είναι πολύ μικρότερο από τα άλλα δυο είδη. </a:t>
            </a:r>
          </a:p>
          <a:p>
            <a:pPr>
              <a:buClr>
                <a:srgbClr val="FF0000"/>
              </a:buClr>
              <a:buFont typeface="Wingdings" panose="05000000000000000000" pitchFamily="2" charset="2"/>
              <a:buChar char="q"/>
            </a:pPr>
            <a:r>
              <a:rPr lang="el-GR" sz="1250" b="1" dirty="0" smtClean="0">
                <a:latin typeface="Arial" panose="020B0604020202020204" pitchFamily="34" charset="0"/>
                <a:cs typeface="Arial" panose="020B0604020202020204" pitchFamily="34" charset="0"/>
              </a:rPr>
              <a:t>Το τελευταίο χαρακτηριστικό οδηγεί σε μείωση του βάρους και του κόστους κατασκευής. Η μικρή επιφάνεια του φλογοσωλήνα απαιτεί μικρότερη ποσότητα αέρα για την ψύξη της, οπότε η μείωση του αέρα ψύξεως επιτρέπει την καλύτερη καύση του καυσίμου, μειώνοντας τους παραγόμενους ρύπους. Όμως το μεγάλο μέγεθος του κελύφους του θαλάμου καύσεως καταπονείται ιδιαίτερα στις υψηλές πιέσεις του αέρα και απαιτεί ισχυρότερη κατασκευή σε σχέση με τα μικρού μεγέθους κελύφη στον πολλαπλό θάλαμο καύσεως. Όλοι οι σύγχρονοι αεροπορικοί κινητήρες και τα επίγεια η ναυτικά παράγωγα τους, κατασκευάζονται πλέον με αυτόν τον τύπο θαλάμων καύσεως</a:t>
            </a:r>
            <a:r>
              <a:rPr lang="en-US" sz="1250" b="1" dirty="0" smtClean="0">
                <a:latin typeface="Arial" panose="020B0604020202020204" pitchFamily="34" charset="0"/>
                <a:cs typeface="Arial" panose="020B0604020202020204" pitchFamily="34" charset="0"/>
              </a:rPr>
              <a:t>.</a:t>
            </a:r>
            <a:endParaRPr lang="el-GR" sz="1250" b="1" dirty="0">
              <a:latin typeface="Arial" panose="020B0604020202020204" pitchFamily="34" charset="0"/>
              <a:cs typeface="Arial" panose="020B0604020202020204" pitchFamily="34" charset="0"/>
            </a:endParaRPr>
          </a:p>
        </p:txBody>
      </p:sp>
      <p:sp>
        <p:nvSpPr>
          <p:cNvPr id="11" name="Content Placeholder 10"/>
          <p:cNvSpPr>
            <a:spLocks noGrp="1"/>
          </p:cNvSpPr>
          <p:nvPr>
            <p:ph sz="half" idx="1"/>
          </p:nvPr>
        </p:nvSpPr>
        <p:spPr>
          <a:xfrm>
            <a:off x="6372200" y="1268761"/>
            <a:ext cx="2304256" cy="144015"/>
          </a:xfrm>
        </p:spPr>
        <p:txBody>
          <a:bodyPr>
            <a:normAutofit/>
          </a:bodyPr>
          <a:lstStyle/>
          <a:p>
            <a:pPr>
              <a:buNone/>
            </a:pPr>
            <a:r>
              <a:rPr lang="en-US" sz="300" dirty="0" smtClean="0"/>
              <a:t>.</a:t>
            </a:r>
            <a:endParaRPr lang="el-GR" sz="300" dirty="0"/>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300192" y="2672935"/>
            <a:ext cx="2558088" cy="2700281"/>
          </a:xfrm>
          <a:prstGeom prst="rect">
            <a:avLst/>
          </a:prstGeom>
        </p:spPr>
      </p:pic>
    </p:spTree>
  </p:cSld>
  <p:clrMapOvr>
    <a:masterClrMapping/>
  </p:clrMapOvr>
  <p:transition>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pic>
        <p:nvPicPr>
          <p:cNvPr id="6" name="Picture 5" descr="C:\Users\Fadi\Desktop\5.jpg"/>
          <p:cNvPicPr>
            <a:picLocks noChangeAspect="1" noChangeArrowheads="1"/>
          </p:cNvPicPr>
          <p:nvPr/>
        </p:nvPicPr>
        <p:blipFill>
          <a:blip r:embed="rId3" cstate="print"/>
          <a:srcRect/>
          <a:stretch>
            <a:fillRect/>
          </a:stretch>
        </p:blipFill>
        <p:spPr bwMode="auto">
          <a:xfrm>
            <a:off x="323528" y="1412776"/>
            <a:ext cx="4104456" cy="4896544"/>
          </a:xfrm>
          <a:prstGeom prst="rect">
            <a:avLst/>
          </a:prstGeom>
          <a:noFill/>
        </p:spPr>
      </p:pic>
      <p:pic>
        <p:nvPicPr>
          <p:cNvPr id="7" name="Picture 6" descr="C:\Users\Fadi\Desktop\7.jpg"/>
          <p:cNvPicPr>
            <a:picLocks noChangeAspect="1" noChangeArrowheads="1"/>
          </p:cNvPicPr>
          <p:nvPr/>
        </p:nvPicPr>
        <p:blipFill>
          <a:blip r:embed="rId4" cstate="print"/>
          <a:srcRect/>
          <a:stretch>
            <a:fillRect/>
          </a:stretch>
        </p:blipFill>
        <p:spPr bwMode="auto">
          <a:xfrm>
            <a:off x="4644008" y="1412776"/>
            <a:ext cx="4176464" cy="4845149"/>
          </a:xfrm>
          <a:prstGeom prst="rect">
            <a:avLst/>
          </a:prstGeom>
          <a:noFill/>
        </p:spPr>
      </p:pic>
    </p:spTree>
    <p:extLst>
      <p:ext uri="{BB962C8B-B14F-4D97-AF65-F5344CB8AC3E}">
        <p14:creationId xmlns="" xmlns:p14="http://schemas.microsoft.com/office/powerpoint/2010/main" val="3362318794"/>
      </p:ext>
    </p:extLst>
  </p:cSld>
  <p:clrMapOvr>
    <a:masterClrMapping/>
  </p:clrMapOvr>
  <p:transition>
    <p:push/>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Θάλαμος καύσεως</a:t>
            </a:r>
            <a:r>
              <a:rPr lang="el-GR" sz="3100" b="1" u="sng" dirty="0" smtClean="0">
                <a:solidFill>
                  <a:schemeClr val="bg1"/>
                </a:solidFill>
                <a:latin typeface="Arial Black" pitchFamily="34" charset="0"/>
              </a:rPr>
              <a:t/>
            </a:r>
            <a:br>
              <a:rPr lang="el-GR" sz="3100" b="1" u="sng" dirty="0" smtClean="0">
                <a:solidFill>
                  <a:schemeClr val="bg1"/>
                </a:solidFill>
                <a:latin typeface="Arial Black" pitchFamily="34" charset="0"/>
              </a:rPr>
            </a:br>
            <a:r>
              <a:rPr lang="el-GR" sz="2000" b="1" u="sng" dirty="0" smtClean="0">
                <a:solidFill>
                  <a:schemeClr val="bg1"/>
                </a:solidFill>
                <a:latin typeface="Arial Black" pitchFamily="34" charset="0"/>
              </a:rPr>
              <a:t>Τύποι θαλάμων καύσεως</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142844" y="1000108"/>
            <a:ext cx="5653292" cy="5643602"/>
          </a:xfrm>
        </p:spPr>
        <p:txBody>
          <a:bodyPr>
            <a:noAutofit/>
          </a:bodyPr>
          <a:lstStyle/>
          <a:p>
            <a:pPr>
              <a:buClr>
                <a:srgbClr val="FF0000"/>
              </a:buClr>
              <a:buFont typeface="+mj-lt"/>
              <a:buAutoNum type="arabicPeriod" startAt="3"/>
            </a:pPr>
            <a:r>
              <a:rPr lang="el-GR" sz="1400" b="1" u="sng" dirty="0" smtClean="0">
                <a:solidFill>
                  <a:srgbClr val="FF0000"/>
                </a:solidFill>
                <a:latin typeface="Arial" panose="020B0604020202020204" pitchFamily="34" charset="0"/>
                <a:cs typeface="Arial" panose="020B0604020202020204" pitchFamily="34" charset="0"/>
              </a:rPr>
              <a:t>Συνδυασμό των δυο</a:t>
            </a:r>
            <a:endParaRPr lang="en-US" sz="1400" b="1" u="sng" dirty="0" smtClean="0">
              <a:latin typeface="Arial" panose="020B0604020202020204" pitchFamily="34" charset="0"/>
              <a:cs typeface="Arial" panose="020B0604020202020204" pitchFamily="34" charset="0"/>
            </a:endParaRPr>
          </a:p>
          <a:p>
            <a:pPr>
              <a:buClr>
                <a:srgbClr val="FF0000"/>
              </a:buClr>
              <a:buFont typeface="Wingdings" pitchFamily="2" charset="2"/>
              <a:buChar char="q"/>
            </a:pP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Οι προηγούμενοι δυο τύποι θαλάμων καύσεως συνδυάζονται στον τρίτο τύπο. </a:t>
            </a:r>
            <a:endParaRPr lang="en-US" sz="1400" b="1" dirty="0" smtClean="0">
              <a:latin typeface="Arial" panose="020B0604020202020204" pitchFamily="34" charset="0"/>
              <a:cs typeface="Arial" panose="020B0604020202020204" pitchFamily="34" charset="0"/>
            </a:endParaRPr>
          </a:p>
          <a:p>
            <a:pPr>
              <a:buClr>
                <a:srgbClr val="FF0000"/>
              </a:buClr>
              <a:buFont typeface="Wingdings" pitchFamily="2" charset="2"/>
              <a:buChar char="q"/>
            </a:pP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Σε αυτόν, αριθμός κυλινδρικών φλογοσωληνών διατάσσεται περιφερειακά μέσα σε κοινό δακτυλιοειδές κέλυφος, που περιβάλλει τον άξονα της μηχανής. </a:t>
            </a:r>
            <a:endParaRPr lang="en-US" sz="1400" b="1" dirty="0" smtClean="0">
              <a:latin typeface="Arial" panose="020B0604020202020204" pitchFamily="34" charset="0"/>
              <a:cs typeface="Arial" panose="020B0604020202020204" pitchFamily="34" charset="0"/>
            </a:endParaRPr>
          </a:p>
          <a:p>
            <a:pPr>
              <a:buClr>
                <a:srgbClr val="FF0000"/>
              </a:buClr>
              <a:buFont typeface="Wingdings" pitchFamily="2" charset="2"/>
              <a:buChar char="q"/>
            </a:pPr>
            <a:r>
              <a:rPr lang="el-GR" sz="1400" b="1" dirty="0" smtClean="0">
                <a:latin typeface="Arial" panose="020B0604020202020204" pitchFamily="34" charset="0"/>
                <a:cs typeface="Arial" panose="020B0604020202020204" pitchFamily="34" charset="0"/>
              </a:rPr>
              <a:t>Ο συγκεκριμένος τύπος βρίσκεται τεχνολογικά ανάμεσα στους δυο προηγούμενους και συνδυάζει πλεονεκτήματα και μειονεκτήματα και από τους δυο. </a:t>
            </a:r>
            <a:endParaRPr lang="en-US" sz="1400" b="1" dirty="0" smtClean="0">
              <a:latin typeface="Arial" panose="020B0604020202020204" pitchFamily="34" charset="0"/>
              <a:cs typeface="Arial" panose="020B0604020202020204" pitchFamily="34" charset="0"/>
            </a:endParaRPr>
          </a:p>
          <a:p>
            <a:pPr>
              <a:buClr>
                <a:srgbClr val="FF0000"/>
              </a:buClr>
              <a:buFont typeface="Wingdings" pitchFamily="2" charset="2"/>
              <a:buChar char="q"/>
            </a:pP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Απαιτεί μεγαλύτερο μήκος φλογοσωλήνα από το δακτυλιοειδή θάλαμο καύσεως, καθώς και μεγαλύτερη ποσότητα αέρα ψύξεως.</a:t>
            </a:r>
            <a:endParaRPr lang="en-US" sz="1400" b="1" dirty="0" smtClean="0">
              <a:latin typeface="Arial" panose="020B0604020202020204" pitchFamily="34" charset="0"/>
              <a:cs typeface="Arial" panose="020B0604020202020204" pitchFamily="34" charset="0"/>
            </a:endParaRPr>
          </a:p>
          <a:p>
            <a:pPr>
              <a:buClr>
                <a:srgbClr val="FF0000"/>
              </a:buClr>
              <a:buFont typeface="Wingdings" pitchFamily="2" charset="2"/>
              <a:buChar char="q"/>
            </a:pPr>
            <a:r>
              <a:rPr lang="el-GR" sz="1400" b="1" dirty="0" smtClean="0">
                <a:latin typeface="Arial" panose="020B0604020202020204" pitchFamily="34" charset="0"/>
                <a:cs typeface="Arial" panose="020B0604020202020204" pitchFamily="34" charset="0"/>
              </a:rPr>
              <a:t>Εμφανίζει μεγαλύτερες απώλειες πιέσεως από το δακτυλιοειδή και μικρότερες από τον πολλαπλό θάλαμο καύσεως. </a:t>
            </a:r>
            <a:endParaRPr lang="en-US" sz="1400" b="1" dirty="0" smtClean="0">
              <a:latin typeface="Arial" panose="020B0604020202020204" pitchFamily="34" charset="0"/>
              <a:cs typeface="Arial" panose="020B0604020202020204" pitchFamily="34" charset="0"/>
            </a:endParaRPr>
          </a:p>
          <a:p>
            <a:pPr>
              <a:buClr>
                <a:srgbClr val="FF0000"/>
              </a:buClr>
              <a:buFont typeface="Wingdings" pitchFamily="2" charset="2"/>
              <a:buChar char="q"/>
            </a:pPr>
            <a:r>
              <a:rPr lang="el-GR" sz="1400" b="1" dirty="0" smtClean="0">
                <a:latin typeface="Arial" panose="020B0604020202020204" pitchFamily="34" charset="0"/>
                <a:cs typeface="Arial" panose="020B0604020202020204" pitchFamily="34" charset="0"/>
              </a:rPr>
              <a:t>Συνδυάζει την ευκολία συντηρήσεως και τη μηχανική αντοχή του πολλαπλού θαλάμου καύσεως με το μικρότερο μέγεθος του δακτυλιοειδούς. Όπως και στην περίπτωση του πολλαπλού θαλάμου καύσεως, οι φλογοσωλήνες συνδέονται μεταξύ τους με αγωγούς, για την εξομοίωση της πιέσεως και τη διάδοση της φλόγας κατά την </a:t>
            </a:r>
            <a:r>
              <a:rPr lang="el-GR" sz="1400" b="1" dirty="0">
                <a:latin typeface="Arial" panose="020B0604020202020204" pitchFamily="34" charset="0"/>
                <a:cs typeface="Arial" panose="020B0604020202020204" pitchFamily="34" charset="0"/>
              </a:rPr>
              <a:t>έ</a:t>
            </a:r>
            <a:r>
              <a:rPr lang="el-GR" sz="1400" b="1" dirty="0" smtClean="0">
                <a:latin typeface="Arial" panose="020B0604020202020204" pitchFamily="34" charset="0"/>
                <a:cs typeface="Arial" panose="020B0604020202020204" pitchFamily="34" charset="0"/>
              </a:rPr>
              <a:t>ναυση. Ο τύπος αυτός συναντάται πλέον κυρίως σε επίγειες μηχανές παραγωγής ισχύος, λόγω των πολύ καλών χαρακτηριστικών αντοχής και συντηρήσεως.</a:t>
            </a:r>
          </a:p>
          <a:p>
            <a:pPr>
              <a:buClr>
                <a:srgbClr val="FF0000"/>
              </a:buClr>
              <a:buNone/>
            </a:pPr>
            <a:r>
              <a:rPr lang="en-US" sz="1100" b="1" dirty="0" smtClean="0">
                <a:latin typeface="Arial Black" pitchFamily="34" charset="0"/>
              </a:rPr>
              <a:t> </a:t>
            </a:r>
            <a:endParaRPr lang="el-GR" sz="1100" dirty="0"/>
          </a:p>
        </p:txBody>
      </p:sp>
      <p:sp>
        <p:nvSpPr>
          <p:cNvPr id="5" name="Content Placeholder 4"/>
          <p:cNvSpPr>
            <a:spLocks noGrp="1"/>
          </p:cNvSpPr>
          <p:nvPr>
            <p:ph sz="half" idx="1"/>
          </p:nvPr>
        </p:nvSpPr>
        <p:spPr>
          <a:xfrm>
            <a:off x="5796136" y="1196753"/>
            <a:ext cx="2952328" cy="216023"/>
          </a:xfrm>
        </p:spPr>
        <p:txBody>
          <a:bodyPr>
            <a:normAutofit/>
          </a:bodyPr>
          <a:lstStyle/>
          <a:p>
            <a:pPr lvl="8">
              <a:buNone/>
            </a:pPr>
            <a:r>
              <a:rPr lang="en-US" sz="300" dirty="0" smtClean="0"/>
              <a:t>.</a:t>
            </a:r>
            <a:endParaRPr lang="el-GR" sz="300" dirty="0"/>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796136" y="2368925"/>
            <a:ext cx="3062144" cy="3148308"/>
          </a:xfrm>
          <a:prstGeom prst="rect">
            <a:avLst/>
          </a:prstGeom>
        </p:spPr>
      </p:pic>
    </p:spTree>
  </p:cSld>
  <p:clrMapOvr>
    <a:masterClrMapping/>
  </p:clrMapOvr>
  <p:transition>
    <p:push/>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Θάλαμος καύσεως</a:t>
            </a:r>
            <a:r>
              <a:rPr lang="el-GR" sz="3100" b="1" u="sng" dirty="0" smtClean="0">
                <a:solidFill>
                  <a:srgbClr val="FFFF00"/>
                </a:solidFill>
                <a:latin typeface="Arial Black" pitchFamily="34" charset="0"/>
              </a:rPr>
              <a:t/>
            </a:r>
            <a:br>
              <a:rPr lang="el-GR" sz="3100" b="1" u="sng" dirty="0" smtClean="0">
                <a:solidFill>
                  <a:srgbClr val="FFFF00"/>
                </a:solidFill>
                <a:latin typeface="Arial Black" pitchFamily="34" charset="0"/>
              </a:rPr>
            </a:br>
            <a:r>
              <a:rPr lang="el-GR" sz="2400" b="1" u="sng" dirty="0" smtClean="0">
                <a:solidFill>
                  <a:srgbClr val="FFFF00"/>
                </a:solidFill>
                <a:latin typeface="Arial Black" pitchFamily="34" charset="0"/>
              </a:rPr>
              <a:t>η λειτουργία του</a:t>
            </a:r>
            <a:endParaRPr lang="en-US" sz="2000" b="1" u="sng" dirty="0" smtClean="0">
              <a:solidFill>
                <a:srgbClr val="FFFF00"/>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1600" b="1" dirty="0">
                <a:latin typeface="Arial" panose="020B0604020202020204" pitchFamily="34" charset="0"/>
                <a:cs typeface="Arial" panose="020B0604020202020204" pitchFamily="34" charset="0"/>
              </a:rPr>
              <a:t>Η διαδικασία της καύσεως απαιτεί την εισαγωγή του καυσίμου στο φλογοσωλήνα, τη διάσπασή του σε σταγονίδια, την εξαέρωσή τους, το σπάσιμο των </a:t>
            </a:r>
            <a:r>
              <a:rPr lang="el-GR" sz="1600" b="1" dirty="0" smtClean="0">
                <a:latin typeface="Arial" panose="020B0604020202020204" pitchFamily="34" charset="0"/>
                <a:cs typeface="Arial" panose="020B0604020202020204" pitchFamily="34" charset="0"/>
              </a:rPr>
              <a:t>αλυσίδων υδρογονανθράκων </a:t>
            </a:r>
            <a:r>
              <a:rPr lang="el-GR" sz="1600" b="1" dirty="0">
                <a:latin typeface="Arial" panose="020B0604020202020204" pitchFamily="34" charset="0"/>
                <a:cs typeface="Arial" panose="020B0604020202020204" pitchFamily="34" charset="0"/>
              </a:rPr>
              <a:t>σε απλούστερους </a:t>
            </a:r>
            <a:r>
              <a:rPr lang="el-GR" sz="1600" b="1" dirty="0" smtClean="0">
                <a:latin typeface="Arial" panose="020B0604020202020204" pitchFamily="34" charset="0"/>
                <a:cs typeface="Arial" panose="020B0604020202020204" pitchFamily="34" charset="0"/>
              </a:rPr>
              <a:t>υδρογονάνθρακες </a:t>
            </a:r>
            <a:r>
              <a:rPr lang="el-GR" sz="1600" b="1" dirty="0">
                <a:latin typeface="Arial" panose="020B0604020202020204" pitchFamily="34" charset="0"/>
                <a:cs typeface="Arial" panose="020B0604020202020204" pitchFamily="34" charset="0"/>
              </a:rPr>
              <a:t>και την αντίδραση των τελευταίων με το οξυγόνο του συμπιεσμένου αέρα. Για να </a:t>
            </a:r>
            <a:r>
              <a:rPr lang="el-GR" sz="1600" b="1" dirty="0" smtClean="0">
                <a:latin typeface="Arial" panose="020B0604020202020204" pitchFamily="34" charset="0"/>
                <a:cs typeface="Arial" panose="020B0604020202020204" pitchFamily="34" charset="0"/>
              </a:rPr>
              <a:t>πραγματοποιηθεί </a:t>
            </a:r>
            <a:r>
              <a:rPr lang="el-GR" sz="1600" b="1" dirty="0">
                <a:latin typeface="Arial" panose="020B0604020202020204" pitchFamily="34" charset="0"/>
                <a:cs typeface="Arial" panose="020B0604020202020204" pitchFamily="34" charset="0"/>
              </a:rPr>
              <a:t>τέλεια καύση των υδρογονανθράκων με το οξυγόνο απαιτείται κατάλληλη θερμοκρασία και στοιχειομετρική αναλογία καυσίμου-αέρα.</a:t>
            </a:r>
          </a:p>
          <a:p>
            <a:pPr marL="0" indent="0">
              <a:buClr>
                <a:srgbClr val="FF0000"/>
              </a:buClr>
              <a:buNone/>
            </a:pPr>
            <a:r>
              <a:rPr lang="el-GR" sz="1600" b="1" dirty="0">
                <a:latin typeface="Arial" panose="020B0604020202020204" pitchFamily="34" charset="0"/>
                <a:cs typeface="Arial" panose="020B0604020202020204" pitchFamily="34" charset="0"/>
              </a:rPr>
              <a:t>Ο αέρας εξέρχεται από το συμπιεστή με αρκετά μεγάλη ταχύτητα, της τάξεως των 150 m/s, η οποία είναι ακατάλληλη για την πραγματοποίηση της </a:t>
            </a:r>
            <a:r>
              <a:rPr lang="el-GR" sz="1600" b="1" dirty="0" smtClean="0">
                <a:latin typeface="Arial" panose="020B0604020202020204" pitchFamily="34" charset="0"/>
                <a:cs typeface="Arial" panose="020B0604020202020204" pitchFamily="34" charset="0"/>
              </a:rPr>
              <a:t>καύσεως</a:t>
            </a:r>
            <a:r>
              <a:rPr lang="el-GR" sz="1600" b="1" dirty="0">
                <a:latin typeface="Arial" panose="020B0604020202020204" pitchFamily="34" charset="0"/>
                <a:cs typeface="Arial" panose="020B0604020202020204" pitchFamily="34" charset="0"/>
              </a:rPr>
              <a:t>, αφού σε τέτοια ταχύτητα η φλόγα θα έσβηνε. Η κατάλληλη ταχύτητα για την καύση του καυσίμου είναι μόλις μερικά μέτρα το δευτερόλεπτο. Για την αρχική επιβράδυνση του αέρα, το τμήμα εισόδου στο θάλαμο καύσεως είναι διαμορφωμένο ως διαχύτης, δηλαδή με ομαλά αυξανόμενη διατομή. Ακόμη όμως και μετά το διαχύτη, η ταχύτητα του αέρα είναι </a:t>
            </a:r>
            <a:r>
              <a:rPr lang="el-GR" sz="1600" b="1" dirty="0" smtClean="0">
                <a:latin typeface="Arial" panose="020B0604020202020204" pitchFamily="34" charset="0"/>
                <a:cs typeface="Arial" panose="020B0604020202020204" pitchFamily="34" charset="0"/>
              </a:rPr>
              <a:t>αρκετά </a:t>
            </a:r>
            <a:r>
              <a:rPr lang="el-GR" sz="1600" b="1" dirty="0">
                <a:latin typeface="Arial" panose="020B0604020202020204" pitchFamily="34" charset="0"/>
                <a:cs typeface="Arial" panose="020B0604020202020204" pitchFamily="34" charset="0"/>
              </a:rPr>
              <a:t>μεγάλη για να μπορεί να συγκρατηθεί η φλόγα. Έτσι πρέπει να διαμορφωθεί μία κατάλληλη </a:t>
            </a:r>
            <a:r>
              <a:rPr lang="el-GR" sz="1600" b="1" dirty="0" smtClean="0">
                <a:latin typeface="Arial" panose="020B0604020202020204" pitchFamily="34" charset="0"/>
                <a:cs typeface="Arial" panose="020B0604020202020204" pitchFamily="34" charset="0"/>
              </a:rPr>
              <a:t>διάταξη</a:t>
            </a:r>
            <a:r>
              <a:rPr lang="el-GR" sz="1600" b="1" dirty="0">
                <a:latin typeface="Arial" panose="020B0604020202020204" pitchFamily="34" charset="0"/>
                <a:cs typeface="Arial" panose="020B0604020202020204" pitchFamily="34" charset="0"/>
              </a:rPr>
              <a:t>, η οποία να επιτρέπει τη διατήρηση της καύσεως.</a:t>
            </a:r>
          </a:p>
          <a:p>
            <a:pPr marL="0" indent="0">
              <a:buClr>
                <a:srgbClr val="FF0000"/>
              </a:buClr>
              <a:buNone/>
            </a:pPr>
            <a:r>
              <a:rPr lang="el-GR" sz="1600" b="1" dirty="0">
                <a:latin typeface="Arial" panose="020B0604020202020204" pitchFamily="34" charset="0"/>
                <a:cs typeface="Arial" panose="020B0604020202020204" pitchFamily="34" charset="0"/>
              </a:rPr>
              <a:t>Ένα κύριο χαρακτηριστικό των </a:t>
            </a:r>
            <a:r>
              <a:rPr lang="el-GR" sz="1600" b="1" dirty="0" err="1">
                <a:latin typeface="Arial" panose="020B0604020202020204" pitchFamily="34" charset="0"/>
                <a:cs typeface="Arial" panose="020B0604020202020204" pitchFamily="34" charset="0"/>
              </a:rPr>
              <a:t>αεριοστροβίλων</a:t>
            </a:r>
            <a:r>
              <a:rPr lang="el-GR" sz="1600" b="1" dirty="0">
                <a:latin typeface="Arial" panose="020B0604020202020204" pitchFamily="34" charset="0"/>
                <a:cs typeface="Arial" panose="020B0604020202020204" pitchFamily="34" charset="0"/>
              </a:rPr>
              <a:t> είναι η μεγάλη περίσσεια αέρα με την οποία </a:t>
            </a:r>
            <a:r>
              <a:rPr lang="el-GR" sz="1600" b="1" dirty="0" smtClean="0">
                <a:latin typeface="Arial" panose="020B0604020202020204" pitchFamily="34" charset="0"/>
                <a:cs typeface="Arial" panose="020B0604020202020204" pitchFamily="34" charset="0"/>
              </a:rPr>
              <a:t>λειτουργούν</a:t>
            </a:r>
            <a:r>
              <a:rPr lang="el-GR" sz="1600" b="1" dirty="0">
                <a:latin typeface="Arial" panose="020B0604020202020204" pitchFamily="34" charset="0"/>
                <a:cs typeface="Arial" panose="020B0604020202020204" pitchFamily="34" charset="0"/>
              </a:rPr>
              <a:t>. Έτσι, σε κανονική λειτουργία, ο λόγος αέρα-καυσίμου κυμαίνεται μεταξύ του 45:1 και του 130:1. Για να επιτευχθεί τέλεια καύση του καυσίμου απαιτείται σχεδόν στοιχειομετρικός λόγος αέρα καυσίμου, δηλαδή της τάξεως του 15:1. Συνεπώς θα πρέπει το καύσιμο να αναμειγνύεται με μέρος μόνο του εισερχόμενου αέρα, ώστε να πραγματοποιείται η καύση, και στη συνέχεια να εισέρχεται ο </a:t>
            </a:r>
            <a:r>
              <a:rPr lang="el-GR" sz="1600" b="1" dirty="0" smtClean="0">
                <a:latin typeface="Arial" panose="020B0604020202020204" pitchFamily="34" charset="0"/>
                <a:cs typeface="Arial" panose="020B0604020202020204" pitchFamily="34" charset="0"/>
              </a:rPr>
              <a:t>υπόλοιπος </a:t>
            </a:r>
            <a:r>
              <a:rPr lang="el-GR" sz="1600" b="1" dirty="0">
                <a:latin typeface="Arial" panose="020B0604020202020204" pitchFamily="34" charset="0"/>
                <a:cs typeface="Arial" panose="020B0604020202020204" pitchFamily="34" charset="0"/>
              </a:rPr>
              <a:t>αέρας και να αναμειγνύεται με τα καυσαέρια</a:t>
            </a:r>
            <a:r>
              <a:rPr lang="el-GR" sz="1600" b="1" dirty="0" smtClean="0">
                <a:latin typeface="Arial" panose="020B0604020202020204" pitchFamily="34" charset="0"/>
                <a:cs typeface="Arial" panose="020B0604020202020204" pitchFamily="34" charset="0"/>
              </a:rPr>
              <a:t>.</a:t>
            </a:r>
            <a:endParaRPr lang="el-GR" sz="1600" b="1" dirty="0">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a:xfrm>
            <a:off x="5796136" y="1196753"/>
            <a:ext cx="2952328" cy="216023"/>
          </a:xfrm>
        </p:spPr>
        <p:txBody>
          <a:bodyPr>
            <a:normAutofit/>
          </a:bodyPr>
          <a:lstStyle/>
          <a:p>
            <a:pPr lvl="8">
              <a:buNone/>
            </a:pPr>
            <a:r>
              <a:rPr lang="en-US" sz="300" dirty="0" smtClean="0"/>
              <a:t>.</a:t>
            </a:r>
            <a:endParaRPr lang="el-GR" sz="300" dirty="0"/>
          </a:p>
        </p:txBody>
      </p:sp>
    </p:spTree>
    <p:extLst>
      <p:ext uri="{BB962C8B-B14F-4D97-AF65-F5344CB8AC3E}">
        <p14:creationId xmlns="" xmlns:p14="http://schemas.microsoft.com/office/powerpoint/2010/main" val="3009489930"/>
      </p:ext>
    </p:extLst>
  </p:cSld>
  <p:clrMapOvr>
    <a:masterClrMapping/>
  </p:clrMapOvr>
  <p:transition>
    <p:push/>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Θάλαμος καύσεως</a:t>
            </a:r>
            <a:r>
              <a:rPr lang="el-GR" sz="3100" b="1" u="sng" dirty="0" smtClean="0">
                <a:solidFill>
                  <a:schemeClr val="bg1"/>
                </a:solidFill>
                <a:latin typeface="Arial Black" pitchFamily="34" charset="0"/>
              </a:rPr>
              <a:t/>
            </a:r>
            <a:br>
              <a:rPr lang="el-GR" sz="3100" b="1" u="sng" dirty="0" smtClean="0">
                <a:solidFill>
                  <a:schemeClr val="bg1"/>
                </a:solidFill>
                <a:latin typeface="Arial Black" pitchFamily="34" charset="0"/>
              </a:rPr>
            </a:br>
            <a:r>
              <a:rPr lang="el-GR" sz="2400" b="1" u="sng" dirty="0" smtClean="0">
                <a:solidFill>
                  <a:schemeClr val="bg1"/>
                </a:solidFill>
                <a:latin typeface="Arial Black" pitchFamily="34" charset="0"/>
              </a:rPr>
              <a:t>η λειτουργία του</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1400" b="1" dirty="0" smtClean="0">
                <a:latin typeface="Arial" panose="020B0604020202020204" pitchFamily="34" charset="0"/>
                <a:cs typeface="Arial" panose="020B0604020202020204" pitchFamily="34" charset="0"/>
              </a:rPr>
              <a:t>Η </a:t>
            </a:r>
            <a:r>
              <a:rPr lang="el-GR" sz="1400" b="1" dirty="0">
                <a:latin typeface="Arial" panose="020B0604020202020204" pitchFamily="34" charset="0"/>
                <a:cs typeface="Arial" panose="020B0604020202020204" pitchFamily="34" charset="0"/>
              </a:rPr>
              <a:t>διάταξη που επιτυγχάνει τον παραπάνω απαιτούμενο διαχωρισμό του εισερχόμενου αέρα, καθώς και τη συγκράτηση της φλόγας, είναι ο </a:t>
            </a:r>
            <a:r>
              <a:rPr lang="el-GR" sz="1400" b="1" dirty="0" smtClean="0">
                <a:latin typeface="Arial" panose="020B0604020202020204" pitchFamily="34" charset="0"/>
                <a:cs typeface="Arial" panose="020B0604020202020204" pitchFamily="34" charset="0"/>
              </a:rPr>
              <a:t>φλογοσωλήνας</a:t>
            </a:r>
            <a:r>
              <a:rPr lang="el-GR" sz="1400" b="1" dirty="0">
                <a:latin typeface="Arial" panose="020B0604020202020204" pitchFamily="34" charset="0"/>
                <a:cs typeface="Arial" panose="020B0604020202020204" pitchFamily="34" charset="0"/>
              </a:rPr>
              <a:t>. Στο μέτωπο του φλογοσωλήνα </a:t>
            </a:r>
            <a:r>
              <a:rPr lang="el-GR" sz="1400" b="1" dirty="0" smtClean="0">
                <a:latin typeface="Arial" panose="020B0604020202020204" pitchFamily="34" charset="0"/>
                <a:cs typeface="Arial" panose="020B0604020202020204" pitchFamily="34" charset="0"/>
              </a:rPr>
              <a:t>υπάρχουν </a:t>
            </a:r>
            <a:r>
              <a:rPr lang="el-GR" sz="1400" b="1" dirty="0">
                <a:latin typeface="Arial" panose="020B0604020202020204" pitchFamily="34" charset="0"/>
                <a:cs typeface="Arial" panose="020B0604020202020204" pitchFamily="34" charset="0"/>
              </a:rPr>
              <a:t>κατάλληλες οπές, απ' όπου εισέρχεται </a:t>
            </a:r>
            <a:r>
              <a:rPr lang="el-GR" sz="1400" b="1" dirty="0" smtClean="0">
                <a:latin typeface="Arial" panose="020B0604020202020204" pitchFamily="34" charset="0"/>
                <a:cs typeface="Arial" panose="020B0604020202020204" pitchFamily="34" charset="0"/>
              </a:rPr>
              <a:t>περίπου </a:t>
            </a:r>
            <a:r>
              <a:rPr lang="el-GR" sz="1400" b="1" dirty="0">
                <a:latin typeface="Arial" panose="020B0604020202020204" pitchFamily="34" charset="0"/>
                <a:cs typeface="Arial" panose="020B0604020202020204" pitchFamily="34" charset="0"/>
              </a:rPr>
              <a:t>το </a:t>
            </a:r>
            <a:r>
              <a:rPr lang="el-GR" sz="1400" b="1" dirty="0">
                <a:solidFill>
                  <a:srgbClr val="FF0000"/>
                </a:solidFill>
                <a:latin typeface="Arial" panose="020B0604020202020204" pitchFamily="34" charset="0"/>
                <a:cs typeface="Arial" panose="020B0604020202020204" pitchFamily="34" charset="0"/>
              </a:rPr>
              <a:t>15% - 20% </a:t>
            </a:r>
            <a:r>
              <a:rPr lang="el-GR" sz="1400" b="1" dirty="0">
                <a:latin typeface="Arial" panose="020B0604020202020204" pitchFamily="34" charset="0"/>
                <a:cs typeface="Arial" panose="020B0604020202020204" pitchFamily="34" charset="0"/>
              </a:rPr>
              <a:t>της παροχής μάζας αέρα. </a:t>
            </a:r>
            <a:endParaRPr lang="el-GR" sz="1400" b="1" dirty="0" smtClean="0">
              <a:latin typeface="Arial" panose="020B0604020202020204" pitchFamily="34" charset="0"/>
              <a:cs typeface="Arial" panose="020B0604020202020204" pitchFamily="34" charset="0"/>
            </a:endParaRPr>
          </a:p>
          <a:p>
            <a:pPr marL="0" indent="0">
              <a:buClr>
                <a:srgbClr val="FF0000"/>
              </a:buClr>
              <a:buNone/>
            </a:pPr>
            <a:r>
              <a:rPr lang="el-GR" sz="1400" b="1" dirty="0" smtClean="0">
                <a:latin typeface="Arial" panose="020B0604020202020204" pitchFamily="34" charset="0"/>
                <a:cs typeface="Arial" panose="020B0604020202020204" pitchFamily="34" charset="0"/>
              </a:rPr>
              <a:t>Αμέσως </a:t>
            </a:r>
            <a:r>
              <a:rPr lang="el-GR" sz="1400" b="1" dirty="0">
                <a:latin typeface="Arial" panose="020B0604020202020204" pitchFamily="34" charset="0"/>
                <a:cs typeface="Arial" panose="020B0604020202020204" pitchFamily="34" charset="0"/>
              </a:rPr>
              <a:t>μετά τις οπές αυτές ακολουθούν πτερύγια, </a:t>
            </a:r>
            <a:r>
              <a:rPr lang="el-GR" sz="1400" b="1" dirty="0" smtClean="0">
                <a:latin typeface="Arial" panose="020B0604020202020204" pitchFamily="34" charset="0"/>
                <a:cs typeface="Arial" panose="020B0604020202020204" pitchFamily="34" charset="0"/>
              </a:rPr>
              <a:t>τα οποία </a:t>
            </a:r>
            <a:r>
              <a:rPr lang="el-GR" sz="1400" b="1" dirty="0">
                <a:latin typeface="Arial" panose="020B0604020202020204" pitchFamily="34" charset="0"/>
                <a:cs typeface="Arial" panose="020B0604020202020204" pitchFamily="34" charset="0"/>
              </a:rPr>
              <a:t>στροβιλίζουν τον εισερχόμενο αέρα, ώστε να επιτευχθεί καλύτερη ανάμειξη με το </a:t>
            </a:r>
            <a:r>
              <a:rPr lang="el-GR" sz="1400" b="1" dirty="0" smtClean="0">
                <a:latin typeface="Arial" panose="020B0604020202020204" pitchFamily="34" charset="0"/>
                <a:cs typeface="Arial" panose="020B0604020202020204" pitchFamily="34" charset="0"/>
              </a:rPr>
              <a:t>καύσιμο. </a:t>
            </a:r>
          </a:p>
          <a:p>
            <a:pPr marL="0" indent="0">
              <a:buClr>
                <a:srgbClr val="FF0000"/>
              </a:buClr>
              <a:buNone/>
            </a:pPr>
            <a:r>
              <a:rPr lang="el-GR" sz="1400" b="1" dirty="0" smtClean="0">
                <a:latin typeface="Arial" panose="020B0604020202020204" pitchFamily="34" charset="0"/>
                <a:cs typeface="Arial" panose="020B0604020202020204" pitchFamily="34" charset="0"/>
              </a:rPr>
              <a:t>Μετά </a:t>
            </a:r>
            <a:r>
              <a:rPr lang="el-GR" sz="1400" b="1" dirty="0">
                <a:latin typeface="Arial" panose="020B0604020202020204" pitchFamily="34" charset="0"/>
                <a:cs typeface="Arial" panose="020B0604020202020204" pitchFamily="34" charset="0"/>
              </a:rPr>
              <a:t>τα πτερύγια ο αέρας εισέρχεται στην κύρια ζώνη της καύσεως (primary combustion zone). </a:t>
            </a:r>
            <a:endParaRPr lang="el-GR" sz="1400" b="1" dirty="0" smtClean="0">
              <a:latin typeface="Arial" panose="020B0604020202020204" pitchFamily="34" charset="0"/>
              <a:cs typeface="Arial" panose="020B0604020202020204" pitchFamily="34" charset="0"/>
            </a:endParaRPr>
          </a:p>
          <a:p>
            <a:pPr marL="0" indent="0">
              <a:buClr>
                <a:srgbClr val="FF0000"/>
              </a:buClr>
              <a:buNone/>
            </a:pPr>
            <a:r>
              <a:rPr lang="el-GR" sz="1400" b="1" dirty="0" smtClean="0">
                <a:latin typeface="Arial" panose="020B0604020202020204" pitchFamily="34" charset="0"/>
                <a:cs typeface="Arial" panose="020B0604020202020204" pitchFamily="34" charset="0"/>
              </a:rPr>
              <a:t>Εκεί </a:t>
            </a:r>
            <a:r>
              <a:rPr lang="el-GR" sz="1400" b="1" dirty="0">
                <a:latin typeface="Arial" panose="020B0604020202020204" pitchFamily="34" charset="0"/>
                <a:cs typeface="Arial" panose="020B0604020202020204" pitchFamily="34" charset="0"/>
              </a:rPr>
              <a:t>η αναλογία αέρα-καυσίμου βρίσκεται κοντά στη στοιχειομετρική και επιτυγχάνεται η </a:t>
            </a:r>
            <a:r>
              <a:rPr lang="el-GR" sz="1400" b="1" dirty="0" smtClean="0">
                <a:latin typeface="Arial" panose="020B0604020202020204" pitchFamily="34" charset="0"/>
                <a:cs typeface="Arial" panose="020B0604020202020204" pitchFamily="34" charset="0"/>
              </a:rPr>
              <a:t>μέγιστη </a:t>
            </a:r>
            <a:r>
              <a:rPr lang="el-GR" sz="1400" b="1" dirty="0">
                <a:latin typeface="Arial" panose="020B0604020202020204" pitchFamily="34" charset="0"/>
                <a:cs typeface="Arial" panose="020B0604020202020204" pitchFamily="34" charset="0"/>
              </a:rPr>
              <a:t>θερμοκρασία </a:t>
            </a:r>
            <a:r>
              <a:rPr lang="el-GR" sz="1400" b="1" dirty="0" smtClean="0">
                <a:latin typeface="Arial" panose="020B0604020202020204" pitchFamily="34" charset="0"/>
                <a:cs typeface="Arial" panose="020B0604020202020204" pitchFamily="34" charset="0"/>
              </a:rPr>
              <a:t>καύσεως.</a:t>
            </a:r>
            <a:endParaRPr lang="el-GR" sz="1400" b="1" dirty="0">
              <a:latin typeface="Arial" panose="020B0604020202020204" pitchFamily="34" charset="0"/>
              <a:cs typeface="Arial" panose="020B0604020202020204" pitchFamily="34" charset="0"/>
            </a:endParaRPr>
          </a:p>
          <a:p>
            <a:pPr marL="0" indent="0">
              <a:buClr>
                <a:srgbClr val="FF0000"/>
              </a:buClr>
              <a:buNone/>
            </a:pPr>
            <a:r>
              <a:rPr lang="el-GR" sz="1400" b="1" dirty="0">
                <a:latin typeface="Arial" panose="020B0604020202020204" pitchFamily="34" charset="0"/>
                <a:cs typeface="Arial" panose="020B0604020202020204" pitchFamily="34" charset="0"/>
              </a:rPr>
              <a:t>Το υπόλοιπο ποσοστό του αέρα, που δεν εισήλθε στην κύρια ζώνη της καύσεως, οδηγείται </a:t>
            </a:r>
            <a:r>
              <a:rPr lang="el-GR" sz="1400" b="1" dirty="0" smtClean="0">
                <a:latin typeface="Arial" panose="020B0604020202020204" pitchFamily="34" charset="0"/>
                <a:cs typeface="Arial" panose="020B0604020202020204" pitchFamily="34" charset="0"/>
              </a:rPr>
              <a:t>περιφερειακά </a:t>
            </a:r>
            <a:r>
              <a:rPr lang="el-GR" sz="1400" b="1" dirty="0">
                <a:latin typeface="Arial" panose="020B0604020202020204" pitchFamily="34" charset="0"/>
                <a:cs typeface="Arial" panose="020B0604020202020204" pitchFamily="34" charset="0"/>
              </a:rPr>
              <a:t>του φλογοσωλήνα, στο χώρο μεταξύ του </a:t>
            </a:r>
            <a:r>
              <a:rPr lang="el-GR" sz="1400" b="1" dirty="0" smtClean="0">
                <a:latin typeface="Arial" panose="020B0604020202020204" pitchFamily="34" charset="0"/>
                <a:cs typeface="Arial" panose="020B0604020202020204" pitchFamily="34" charset="0"/>
              </a:rPr>
              <a:t>φλογοσωλήνα </a:t>
            </a:r>
            <a:r>
              <a:rPr lang="el-GR" sz="1400" b="1" dirty="0">
                <a:latin typeface="Arial" panose="020B0604020202020204" pitchFamily="34" charset="0"/>
                <a:cs typeface="Arial" panose="020B0604020202020204" pitchFamily="34" charset="0"/>
              </a:rPr>
              <a:t>και του κελύφους του θαλάμου καύσεως. </a:t>
            </a:r>
            <a:endParaRPr lang="el-GR" sz="1400" b="1" dirty="0" smtClean="0">
              <a:latin typeface="Arial" panose="020B0604020202020204" pitchFamily="34" charset="0"/>
              <a:cs typeface="Arial" panose="020B0604020202020204" pitchFamily="34" charset="0"/>
            </a:endParaRPr>
          </a:p>
          <a:p>
            <a:pPr marL="0" indent="0">
              <a:buClr>
                <a:srgbClr val="FF0000"/>
              </a:buClr>
              <a:buNone/>
            </a:pPr>
            <a:r>
              <a:rPr lang="el-GR" sz="1400" b="1" dirty="0" smtClean="0">
                <a:latin typeface="Arial" panose="020B0604020202020204" pitchFamily="34" charset="0"/>
                <a:cs typeface="Arial" panose="020B0604020202020204" pitchFamily="34" charset="0"/>
              </a:rPr>
              <a:t>Ένα </a:t>
            </a:r>
            <a:r>
              <a:rPr lang="el-GR" sz="1400" b="1" dirty="0">
                <a:latin typeface="Arial" panose="020B0604020202020204" pitchFamily="34" charset="0"/>
                <a:cs typeface="Arial" panose="020B0604020202020204" pitchFamily="34" charset="0"/>
              </a:rPr>
              <a:t>επιπλέον </a:t>
            </a:r>
            <a:r>
              <a:rPr lang="el-GR" sz="1400" b="1" dirty="0">
                <a:solidFill>
                  <a:srgbClr val="FF0000"/>
                </a:solidFill>
                <a:latin typeface="Arial" panose="020B0604020202020204" pitchFamily="34" charset="0"/>
                <a:cs typeface="Arial" panose="020B0604020202020204" pitchFamily="34" charset="0"/>
              </a:rPr>
              <a:t>20% </a:t>
            </a:r>
            <a:r>
              <a:rPr lang="el-GR" sz="1400" b="1" dirty="0">
                <a:latin typeface="Arial" panose="020B0604020202020204" pitchFamily="34" charset="0"/>
                <a:cs typeface="Arial" panose="020B0604020202020204" pitchFamily="34" charset="0"/>
              </a:rPr>
              <a:t>του αέρα αυτού, εισέρχεται προς την κύρια ζώνη καύσεως, από περιφερειακές οπές του φλογοσωλήνα. </a:t>
            </a:r>
            <a:endParaRPr lang="el-GR" sz="1400" b="1" dirty="0" smtClean="0">
              <a:latin typeface="Arial" panose="020B0604020202020204" pitchFamily="34" charset="0"/>
              <a:cs typeface="Arial" panose="020B0604020202020204" pitchFamily="34" charset="0"/>
            </a:endParaRPr>
          </a:p>
          <a:p>
            <a:pPr marL="0" indent="0">
              <a:buClr>
                <a:srgbClr val="FF0000"/>
              </a:buClr>
              <a:buNone/>
            </a:pPr>
            <a:r>
              <a:rPr lang="el-GR" sz="1400" b="1" dirty="0" smtClean="0">
                <a:latin typeface="Arial" panose="020B0604020202020204" pitchFamily="34" charset="0"/>
                <a:cs typeface="Arial" panose="020B0604020202020204" pitchFamily="34" charset="0"/>
              </a:rPr>
              <a:t>Ο στροβιλιζόμενος </a:t>
            </a:r>
            <a:r>
              <a:rPr lang="el-GR" sz="1400" b="1" dirty="0">
                <a:latin typeface="Arial" panose="020B0604020202020204" pitchFamily="34" charset="0"/>
                <a:cs typeface="Arial" panose="020B0604020202020204" pitchFamily="34" charset="0"/>
              </a:rPr>
              <a:t>αέρας που εισέρχεται μετωπικά, αλληλεπιδρά με τον αέρα που εισέρχεται περιφερειακά, δημιουργώντας </a:t>
            </a:r>
            <a:r>
              <a:rPr lang="el-GR" sz="1400" b="1" dirty="0" smtClean="0">
                <a:latin typeface="Arial" panose="020B0604020202020204" pitchFamily="34" charset="0"/>
                <a:cs typeface="Arial" panose="020B0604020202020204" pitchFamily="34" charset="0"/>
              </a:rPr>
              <a:t>περιοχές </a:t>
            </a:r>
            <a:r>
              <a:rPr lang="el-GR" sz="1400" b="1" dirty="0">
                <a:latin typeface="Arial" panose="020B0604020202020204" pitchFamily="34" charset="0"/>
                <a:cs typeface="Arial" panose="020B0604020202020204" pitchFamily="34" charset="0"/>
              </a:rPr>
              <a:t>ανακυκλοφορίας, όπου οι ταχύτητες της ροής είναι χαμηλές, οπότε μπορεί να συντηρηθεί η φλόγα. </a:t>
            </a:r>
            <a:endParaRPr lang="el-GR" sz="1400" b="1" dirty="0" smtClean="0">
              <a:latin typeface="Arial" panose="020B0604020202020204" pitchFamily="34" charset="0"/>
              <a:cs typeface="Arial" panose="020B0604020202020204" pitchFamily="34" charset="0"/>
            </a:endParaRPr>
          </a:p>
          <a:p>
            <a:pPr marL="0" indent="0">
              <a:buClr>
                <a:srgbClr val="FF0000"/>
              </a:buClr>
              <a:buNone/>
            </a:pPr>
            <a:r>
              <a:rPr lang="el-GR" sz="1400" b="1" dirty="0" smtClean="0">
                <a:latin typeface="Arial" panose="020B0604020202020204" pitchFamily="34" charset="0"/>
                <a:cs typeface="Arial" panose="020B0604020202020204" pitchFamily="34" charset="0"/>
              </a:rPr>
              <a:t>Η </a:t>
            </a:r>
            <a:r>
              <a:rPr lang="el-GR" sz="1400" b="1" dirty="0">
                <a:latin typeface="Arial" panose="020B0604020202020204" pitchFamily="34" charset="0"/>
                <a:cs typeface="Arial" panose="020B0604020202020204" pitchFamily="34" charset="0"/>
              </a:rPr>
              <a:t>μορφή της περιοχής ανακυκλοφορίας είναι </a:t>
            </a:r>
            <a:r>
              <a:rPr lang="el-GR" sz="1400" b="1" dirty="0" smtClean="0">
                <a:latin typeface="Arial" panose="020B0604020202020204" pitchFamily="34" charset="0"/>
                <a:cs typeface="Arial" panose="020B0604020202020204" pitchFamily="34" charset="0"/>
              </a:rPr>
              <a:t>δακτυλιοειδής </a:t>
            </a:r>
            <a:r>
              <a:rPr lang="el-GR" sz="1400" b="1" dirty="0">
                <a:latin typeface="Arial" panose="020B0604020202020204" pitchFamily="34" charset="0"/>
                <a:cs typeface="Arial" panose="020B0604020202020204" pitchFamily="34" charset="0"/>
              </a:rPr>
              <a:t>και στο εσωτερικό της συγκρατείται η φλόγα. Η ανακυκλοφορία και ο έντονος </a:t>
            </a:r>
            <a:r>
              <a:rPr lang="el-GR" sz="1400" b="1" dirty="0" smtClean="0">
                <a:latin typeface="Arial" panose="020B0604020202020204" pitchFamily="34" charset="0"/>
                <a:cs typeface="Arial" panose="020B0604020202020204" pitchFamily="34" charset="0"/>
              </a:rPr>
              <a:t>στροβιλισμός </a:t>
            </a:r>
            <a:r>
              <a:rPr lang="el-GR" sz="1400" b="1" dirty="0">
                <a:latin typeface="Arial" panose="020B0604020202020204" pitchFamily="34" charset="0"/>
                <a:cs typeface="Arial" panose="020B0604020202020204" pitchFamily="34" charset="0"/>
              </a:rPr>
              <a:t>του αέρα, μαζί με την έντονα τυρβώδη ροή, </a:t>
            </a:r>
            <a:r>
              <a:rPr lang="el-GR" sz="1400" b="1" dirty="0" smtClean="0">
                <a:latin typeface="Arial" panose="020B0604020202020204" pitchFamily="34" charset="0"/>
                <a:cs typeface="Arial" panose="020B0604020202020204" pitchFamily="34" charset="0"/>
              </a:rPr>
              <a:t>διασπούν </a:t>
            </a:r>
            <a:r>
              <a:rPr lang="el-GR" sz="1400" b="1" dirty="0">
                <a:latin typeface="Arial" panose="020B0604020202020204" pitchFamily="34" charset="0"/>
                <a:cs typeface="Arial" panose="020B0604020202020204" pitchFamily="34" charset="0"/>
              </a:rPr>
              <a:t>τα σταγονίδια του καυσίμου που εγχύονται από τους κατάλληλους εγχυτήρες στην περιοχή της ανακυκλοφορίας. </a:t>
            </a:r>
            <a:endParaRPr lang="el-GR" sz="1400" b="1" dirty="0" smtClean="0">
              <a:latin typeface="Arial" panose="020B0604020202020204" pitchFamily="34" charset="0"/>
              <a:cs typeface="Arial" panose="020B0604020202020204" pitchFamily="34" charset="0"/>
            </a:endParaRPr>
          </a:p>
          <a:p>
            <a:pPr marL="0" indent="0">
              <a:buClr>
                <a:srgbClr val="FF0000"/>
              </a:buClr>
              <a:buNone/>
            </a:pPr>
            <a:r>
              <a:rPr lang="el-GR" sz="1400" b="1" dirty="0" smtClean="0">
                <a:latin typeface="Arial" panose="020B0604020202020204" pitchFamily="34" charset="0"/>
                <a:cs typeface="Arial" panose="020B0604020202020204" pitchFamily="34" charset="0"/>
              </a:rPr>
              <a:t>Τα </a:t>
            </a:r>
            <a:r>
              <a:rPr lang="el-GR" sz="1400" b="1" dirty="0">
                <a:latin typeface="Arial" panose="020B0604020202020204" pitchFamily="34" charset="0"/>
                <a:cs typeface="Arial" panose="020B0604020202020204" pitchFamily="34" charset="0"/>
              </a:rPr>
              <a:t>θερμά καυσαέρια στην κύρια ζώνη της καύσεως εξατμίζουν τα σταγονίδια του καυσίμου, οπότε το καύσιμο έρχεται γρήγορα σε </a:t>
            </a:r>
            <a:r>
              <a:rPr lang="el-GR" sz="1400" b="1" dirty="0" smtClean="0">
                <a:latin typeface="Arial" panose="020B0604020202020204" pitchFamily="34" charset="0"/>
                <a:cs typeface="Arial" panose="020B0604020202020204" pitchFamily="34" charset="0"/>
              </a:rPr>
              <a:t>αέρια </a:t>
            </a:r>
            <a:r>
              <a:rPr lang="el-GR" sz="1400" b="1" dirty="0">
                <a:latin typeface="Arial" panose="020B0604020202020204" pitchFamily="34" charset="0"/>
                <a:cs typeface="Arial" panose="020B0604020202020204" pitchFamily="34" charset="0"/>
              </a:rPr>
              <a:t>φάση και σε θερμοκρασία κατάλληλη για την πραγματοποίηση της καύσεως. Ο έντονος </a:t>
            </a:r>
            <a:r>
              <a:rPr lang="el-GR" sz="1400" b="1" dirty="0" smtClean="0">
                <a:latin typeface="Arial" panose="020B0604020202020204" pitchFamily="34" charset="0"/>
                <a:cs typeface="Arial" panose="020B0604020202020204" pitchFamily="34" charset="0"/>
              </a:rPr>
              <a:t>στροβιλισμός </a:t>
            </a:r>
            <a:r>
              <a:rPr lang="el-GR" sz="1400" b="1" dirty="0">
                <a:latin typeface="Arial" panose="020B0604020202020204" pitchFamily="34" charset="0"/>
                <a:cs typeface="Arial" panose="020B0604020202020204" pitchFamily="34" charset="0"/>
              </a:rPr>
              <a:t>επιτρέπει την ομοιόμορφη ανάμειξη του αέρα με το εγχυόμενο καύσιμο</a:t>
            </a:r>
            <a:r>
              <a:rPr lang="el-GR" sz="1400" b="1" dirty="0" smtClean="0">
                <a:latin typeface="Arial" panose="020B0604020202020204" pitchFamily="34" charset="0"/>
                <a:cs typeface="Arial" panose="020B0604020202020204" pitchFamily="34" charset="0"/>
              </a:rPr>
              <a:t>.</a:t>
            </a:r>
            <a:endParaRPr lang="el-GR" sz="1400" b="1" dirty="0">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a:xfrm>
            <a:off x="5796136" y="1196753"/>
            <a:ext cx="2952328" cy="216023"/>
          </a:xfrm>
        </p:spPr>
        <p:txBody>
          <a:bodyPr>
            <a:normAutofit/>
          </a:bodyPr>
          <a:lstStyle/>
          <a:p>
            <a:pPr lvl="8">
              <a:buNone/>
            </a:pPr>
            <a:r>
              <a:rPr lang="en-US" sz="300" dirty="0" smtClean="0"/>
              <a:t>.</a:t>
            </a:r>
            <a:endParaRPr lang="el-GR" sz="300" dirty="0"/>
          </a:p>
        </p:txBody>
      </p:sp>
    </p:spTree>
    <p:extLst>
      <p:ext uri="{BB962C8B-B14F-4D97-AF65-F5344CB8AC3E}">
        <p14:creationId xmlns="" xmlns:p14="http://schemas.microsoft.com/office/powerpoint/2010/main" val="691221596"/>
      </p:ext>
    </p:extLst>
  </p:cSld>
  <p:clrMapOvr>
    <a:masterClrMapping/>
  </p:clrMapOvr>
  <p:transition>
    <p:push/>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Θάλαμος καύσεως</a:t>
            </a:r>
            <a:r>
              <a:rPr lang="el-GR" sz="3100" b="1" u="sng" dirty="0" smtClean="0">
                <a:solidFill>
                  <a:schemeClr val="bg1"/>
                </a:solidFill>
                <a:latin typeface="Arial Black" pitchFamily="34" charset="0"/>
              </a:rPr>
              <a:t/>
            </a:r>
            <a:br>
              <a:rPr lang="el-GR" sz="3100" b="1" u="sng" dirty="0" smtClean="0">
                <a:solidFill>
                  <a:schemeClr val="bg1"/>
                </a:solidFill>
                <a:latin typeface="Arial Black" pitchFamily="34" charset="0"/>
              </a:rPr>
            </a:br>
            <a:r>
              <a:rPr lang="el-GR" sz="2400" b="1" u="sng" dirty="0" smtClean="0">
                <a:solidFill>
                  <a:schemeClr val="bg1"/>
                </a:solidFill>
                <a:latin typeface="Arial Black" pitchFamily="34" charset="0"/>
              </a:rPr>
              <a:t>η λειτουργία του</a:t>
            </a:r>
            <a:endParaRPr lang="en-US" sz="2000" b="1" u="sng" dirty="0" smtClean="0">
              <a:solidFill>
                <a:schemeClr val="bg1"/>
              </a:solidFill>
              <a:latin typeface="Arial Black" pitchFamily="34" charset="0"/>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23528" y="1196752"/>
            <a:ext cx="8496944" cy="5184576"/>
          </a:xfrm>
          <a:prstGeom prst="rect">
            <a:avLst/>
          </a:prstGeom>
        </p:spPr>
      </p:pic>
    </p:spTree>
    <p:extLst>
      <p:ext uri="{BB962C8B-B14F-4D97-AF65-F5344CB8AC3E}">
        <p14:creationId xmlns="" xmlns:p14="http://schemas.microsoft.com/office/powerpoint/2010/main" val="1653298029"/>
      </p:ext>
    </p:extLst>
  </p:cSld>
  <p:clrMapOvr>
    <a:masterClrMapping/>
  </p:clrMapOvr>
  <p:transition>
    <p:push/>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Θάλαμος καύσεως</a:t>
            </a:r>
            <a:r>
              <a:rPr lang="el-GR" sz="3100" b="1" u="sng" dirty="0" smtClean="0">
                <a:solidFill>
                  <a:schemeClr val="bg1"/>
                </a:solidFill>
                <a:latin typeface="Arial Black" pitchFamily="34" charset="0"/>
              </a:rPr>
              <a:t/>
            </a:r>
            <a:br>
              <a:rPr lang="el-GR" sz="3100" b="1" u="sng" dirty="0" smtClean="0">
                <a:solidFill>
                  <a:schemeClr val="bg1"/>
                </a:solidFill>
                <a:latin typeface="Arial Black" pitchFamily="34" charset="0"/>
              </a:rPr>
            </a:br>
            <a:r>
              <a:rPr lang="el-GR" sz="2400" b="1" u="sng" dirty="0" smtClean="0">
                <a:solidFill>
                  <a:schemeClr val="bg1"/>
                </a:solidFill>
                <a:latin typeface="Arial Black" pitchFamily="34" charset="0"/>
              </a:rPr>
              <a:t>η λειτουργία του</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741260"/>
          </a:xfrm>
        </p:spPr>
        <p:txBody>
          <a:bodyPr>
            <a:noAutofit/>
          </a:bodyPr>
          <a:lstStyle/>
          <a:p>
            <a:pPr marL="0" indent="0">
              <a:buClr>
                <a:srgbClr val="FF0000"/>
              </a:buClr>
              <a:buNone/>
            </a:pPr>
            <a:r>
              <a:rPr lang="el-GR" sz="1600" b="1" dirty="0" smtClean="0">
                <a:latin typeface="Arial" panose="020B0604020202020204" pitchFamily="34" charset="0"/>
                <a:cs typeface="Arial" panose="020B0604020202020204" pitchFamily="34" charset="0"/>
              </a:rPr>
              <a:t>Η </a:t>
            </a:r>
            <a:r>
              <a:rPr lang="el-GR" sz="1600" b="1" dirty="0">
                <a:latin typeface="Arial" panose="020B0604020202020204" pitchFamily="34" charset="0"/>
                <a:cs typeface="Arial" panose="020B0604020202020204" pitchFamily="34" charset="0"/>
              </a:rPr>
              <a:t>θερμοκρασία των παραγομένων καυσαερίων στην κύρια ζώνη καύσεως μπορεί να ξεπεράσει τα 2000 Κ. Η θερμοκρασία αυτή είναι ιδιαίτερα </a:t>
            </a:r>
            <a:r>
              <a:rPr lang="el-GR" sz="1600" b="1" dirty="0" smtClean="0">
                <a:latin typeface="Arial" panose="020B0604020202020204" pitchFamily="34" charset="0"/>
                <a:cs typeface="Arial" panose="020B0604020202020204" pitchFamily="34" charset="0"/>
              </a:rPr>
              <a:t>υψηλή και </a:t>
            </a:r>
            <a:r>
              <a:rPr lang="el-GR" sz="1600" b="1" dirty="0">
                <a:latin typeface="Arial" panose="020B0604020202020204" pitchFamily="34" charset="0"/>
                <a:cs typeface="Arial" panose="020B0604020202020204" pitchFamily="34" charset="0"/>
              </a:rPr>
              <a:t>πολύ μεγαλύτερη από αυτή που μπορούν να αντέξουν τα πτερύγια του στροβίλου. </a:t>
            </a:r>
            <a:endParaRPr lang="el-GR"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Για </a:t>
            </a:r>
            <a:r>
              <a:rPr lang="el-GR" sz="1600" b="1" dirty="0">
                <a:latin typeface="Arial" panose="020B0604020202020204" pitchFamily="34" charset="0"/>
                <a:cs typeface="Arial" panose="020B0604020202020204" pitchFamily="34" charset="0"/>
              </a:rPr>
              <a:t>τη μείωση της θερμοκρασίας των καυσαερίων χρησιμοποιείται το υπόλοιπο </a:t>
            </a:r>
            <a:r>
              <a:rPr lang="el-GR" sz="1600" b="1" dirty="0">
                <a:solidFill>
                  <a:srgbClr val="FF0000"/>
                </a:solidFill>
                <a:latin typeface="Arial" panose="020B0604020202020204" pitchFamily="34" charset="0"/>
                <a:cs typeface="Arial" panose="020B0604020202020204" pitchFamily="34" charset="0"/>
              </a:rPr>
              <a:t>60% </a:t>
            </a:r>
            <a:r>
              <a:rPr lang="el-GR" sz="1600" b="1" dirty="0">
                <a:latin typeface="Arial" panose="020B0604020202020204" pitchFamily="34" charset="0"/>
                <a:cs typeface="Arial" panose="020B0604020202020204" pitchFamily="34" charset="0"/>
              </a:rPr>
              <a:t>του αέρα, το οποίο κυκλοφορεί περιφερειακά του φλογοσωλήνα και εισέρχεται προοδευτικά στο εσωτερικό του, στη ζώνη </a:t>
            </a:r>
            <a:r>
              <a:rPr lang="el-GR" sz="1600" b="1" dirty="0" smtClean="0">
                <a:latin typeface="Arial" panose="020B0604020202020204" pitchFamily="34" charset="0"/>
                <a:cs typeface="Arial" panose="020B0604020202020204" pitchFamily="34" charset="0"/>
              </a:rPr>
              <a:t>αναμείξεως</a:t>
            </a:r>
            <a:r>
              <a:rPr lang="el-GR" sz="1600" b="1" dirty="0">
                <a:latin typeface="Arial" panose="020B0604020202020204" pitchFamily="34" charset="0"/>
                <a:cs typeface="Arial" panose="020B0604020202020204" pitchFamily="34" charset="0"/>
              </a:rPr>
              <a:t>, από κατάλληλες περιφερειακές οπές, πίσω από την κύρια ζώνη καύσεως. </a:t>
            </a:r>
            <a:endParaRPr lang="el-GR"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Το </a:t>
            </a:r>
            <a:r>
              <a:rPr lang="el-GR" sz="1600" b="1" dirty="0">
                <a:solidFill>
                  <a:srgbClr val="FF0000"/>
                </a:solidFill>
                <a:latin typeface="Arial" panose="020B0604020202020204" pitchFamily="34" charset="0"/>
                <a:cs typeface="Arial" panose="020B0604020202020204" pitchFamily="34" charset="0"/>
              </a:rPr>
              <a:t>20%</a:t>
            </a:r>
            <a:r>
              <a:rPr lang="el-GR" sz="1600" b="1" dirty="0">
                <a:latin typeface="Arial" panose="020B0604020202020204" pitchFamily="34" charset="0"/>
                <a:cs typeface="Arial" panose="020B0604020202020204" pitchFamily="34" charset="0"/>
              </a:rPr>
              <a:t> του αέρα </a:t>
            </a:r>
            <a:r>
              <a:rPr lang="el-GR" sz="1600" b="1" dirty="0" smtClean="0">
                <a:latin typeface="Arial" panose="020B0604020202020204" pitchFamily="34" charset="0"/>
                <a:cs typeface="Arial" panose="020B0604020202020204" pitchFamily="34" charset="0"/>
              </a:rPr>
              <a:t>χρησιμοποιείται </a:t>
            </a:r>
            <a:r>
              <a:rPr lang="el-GR" sz="1600" b="1" dirty="0">
                <a:latin typeface="Arial" panose="020B0604020202020204" pitchFamily="34" charset="0"/>
                <a:cs typeface="Arial" panose="020B0604020202020204" pitchFamily="34" charset="0"/>
              </a:rPr>
              <a:t>για τη μείωση της θερμοκρασίας των καυσαερίων, ενώ το υπόλοιπο </a:t>
            </a:r>
            <a:r>
              <a:rPr lang="el-GR" sz="1600" b="1" dirty="0">
                <a:solidFill>
                  <a:srgbClr val="FF0000"/>
                </a:solidFill>
                <a:latin typeface="Arial" panose="020B0604020202020204" pitchFamily="34" charset="0"/>
                <a:cs typeface="Arial" panose="020B0604020202020204" pitchFamily="34" charset="0"/>
              </a:rPr>
              <a:t>40% </a:t>
            </a:r>
            <a:r>
              <a:rPr lang="el-GR" sz="1600" b="1" dirty="0">
                <a:latin typeface="Arial" panose="020B0604020202020204" pitchFamily="34" charset="0"/>
                <a:cs typeface="Arial" panose="020B0604020202020204" pitchFamily="34" charset="0"/>
              </a:rPr>
              <a:t>χρησιμοποιείται για την ψύξη των τοιχωμάτων του </a:t>
            </a:r>
            <a:r>
              <a:rPr lang="el-GR" sz="1600" b="1" dirty="0" smtClean="0">
                <a:latin typeface="Arial" panose="020B0604020202020204" pitchFamily="34" charset="0"/>
                <a:cs typeface="Arial" panose="020B0604020202020204" pitchFamily="34" charset="0"/>
              </a:rPr>
              <a:t>φλογοσωλήνα.</a:t>
            </a:r>
            <a:endParaRPr lang="el-GR" sz="1600" b="1" dirty="0">
              <a:latin typeface="Arial" panose="020B0604020202020204" pitchFamily="34" charset="0"/>
              <a:cs typeface="Arial" panose="020B0604020202020204" pitchFamily="34" charset="0"/>
            </a:endParaRPr>
          </a:p>
          <a:p>
            <a:pPr marL="0" indent="0">
              <a:buClr>
                <a:srgbClr val="FF0000"/>
              </a:buClr>
              <a:buNone/>
            </a:pPr>
            <a:r>
              <a:rPr lang="el-GR" sz="1600" b="1" dirty="0">
                <a:latin typeface="Arial" panose="020B0604020202020204" pitchFamily="34" charset="0"/>
                <a:cs typeface="Arial" panose="020B0604020202020204" pitchFamily="34" charset="0"/>
              </a:rPr>
              <a:t>Εάν η θερμοκρασία στην κύρια ζώνη καύσεως ξεπερνά τα 2000 Κ, εμφανίζεται διάσταση των </a:t>
            </a:r>
            <a:r>
              <a:rPr lang="el-GR" sz="1600" b="1" dirty="0" smtClean="0">
                <a:latin typeface="Arial" panose="020B0604020202020204" pitchFamily="34" charset="0"/>
                <a:cs typeface="Arial" panose="020B0604020202020204" pitchFamily="34" charset="0"/>
              </a:rPr>
              <a:t>καυσαερίων</a:t>
            </a:r>
            <a:r>
              <a:rPr lang="el-GR" sz="1600" b="1" dirty="0">
                <a:latin typeface="Arial" panose="020B0604020202020204" pitchFamily="34" charset="0"/>
                <a:cs typeface="Arial" panose="020B0604020202020204" pitchFamily="34" charset="0"/>
              </a:rPr>
              <a:t>, οπότε εμφανίζονται σημαντικές ποσότητες υδρογόνου και μονοξειδίου του άνθρακα στα </a:t>
            </a:r>
            <a:r>
              <a:rPr lang="el-GR" sz="1600" b="1" dirty="0" smtClean="0">
                <a:latin typeface="Arial" panose="020B0604020202020204" pitchFamily="34" charset="0"/>
                <a:cs typeface="Arial" panose="020B0604020202020204" pitchFamily="34" charset="0"/>
              </a:rPr>
              <a:t>προϊόντα </a:t>
            </a:r>
            <a:r>
              <a:rPr lang="el-GR" sz="1600" b="1" dirty="0">
                <a:latin typeface="Arial" panose="020B0604020202020204" pitchFamily="34" charset="0"/>
                <a:cs typeface="Arial" panose="020B0604020202020204" pitchFamily="34" charset="0"/>
              </a:rPr>
              <a:t>της καύσεως. </a:t>
            </a:r>
            <a:endParaRPr lang="el-GR"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Αν </a:t>
            </a:r>
            <a:r>
              <a:rPr lang="el-GR" sz="1600" b="1" dirty="0">
                <a:latin typeface="Arial" panose="020B0604020202020204" pitchFamily="34" charset="0"/>
                <a:cs typeface="Arial" panose="020B0604020202020204" pitchFamily="34" charset="0"/>
              </a:rPr>
              <a:t>τα αέρια αυτά οδηγηθούν </a:t>
            </a:r>
            <a:r>
              <a:rPr lang="el-GR" sz="1600" b="1" dirty="0" smtClean="0">
                <a:latin typeface="Arial" panose="020B0604020202020204" pitchFamily="34" charset="0"/>
                <a:cs typeface="Arial" panose="020B0604020202020204" pitchFamily="34" charset="0"/>
              </a:rPr>
              <a:t>κατευθείαν </a:t>
            </a:r>
            <a:r>
              <a:rPr lang="el-GR" sz="1600" b="1" dirty="0">
                <a:latin typeface="Arial" panose="020B0604020202020204" pitchFamily="34" charset="0"/>
                <a:cs typeface="Arial" panose="020B0604020202020204" pitchFamily="34" charset="0"/>
              </a:rPr>
              <a:t>στο πίσω μέρος του φλογοσωλήνα, </a:t>
            </a:r>
            <a:r>
              <a:rPr lang="el-GR" sz="1600" b="1" dirty="0" smtClean="0">
                <a:latin typeface="Arial" panose="020B0604020202020204" pitchFamily="34" charset="0"/>
                <a:cs typeface="Arial" panose="020B0604020202020204" pitchFamily="34" charset="0"/>
              </a:rPr>
              <a:t>όπου </a:t>
            </a:r>
            <a:r>
              <a:rPr lang="el-GR" sz="1600" b="1" dirty="0">
                <a:latin typeface="Arial" panose="020B0604020202020204" pitchFamily="34" charset="0"/>
                <a:cs typeface="Arial" panose="020B0604020202020204" pitchFamily="34" charset="0"/>
              </a:rPr>
              <a:t>η θερμοκρασία έχει πέσει </a:t>
            </a:r>
            <a:r>
              <a:rPr lang="el-GR" sz="1600" b="1" dirty="0" smtClean="0">
                <a:latin typeface="Arial" panose="020B0604020202020204" pitchFamily="34" charset="0"/>
                <a:cs typeface="Arial" panose="020B0604020202020204" pitchFamily="34" charset="0"/>
              </a:rPr>
              <a:t>σημαντικά</a:t>
            </a:r>
            <a:r>
              <a:rPr lang="el-GR" sz="1600" b="1" dirty="0">
                <a:latin typeface="Arial" panose="020B0604020202020204" pitchFamily="34" charset="0"/>
                <a:cs typeface="Arial" panose="020B0604020202020204" pitchFamily="34" charset="0"/>
              </a:rPr>
              <a:t>, παραμένουν άκαυστα και εξέρχονται μαζί με τα καυσαέρια. </a:t>
            </a:r>
            <a:endParaRPr lang="el-GR"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Αυτό </a:t>
            </a:r>
            <a:r>
              <a:rPr lang="el-GR" sz="1600" b="1" dirty="0">
                <a:latin typeface="Arial" panose="020B0604020202020204" pitchFamily="34" charset="0"/>
                <a:cs typeface="Arial" panose="020B0604020202020204" pitchFamily="34" charset="0"/>
              </a:rPr>
              <a:t>θα είχε ως αποτέλεσμα τη </a:t>
            </a:r>
            <a:r>
              <a:rPr lang="el-GR" sz="1600" b="1" dirty="0" smtClean="0">
                <a:latin typeface="Arial" panose="020B0604020202020204" pitchFamily="34" charset="0"/>
                <a:cs typeface="Arial" panose="020B0604020202020204" pitchFamily="34" charset="0"/>
              </a:rPr>
              <a:t>σημαντική </a:t>
            </a:r>
            <a:r>
              <a:rPr lang="el-GR" sz="1600" b="1" dirty="0">
                <a:latin typeface="Arial" panose="020B0604020202020204" pitchFamily="34" charset="0"/>
                <a:cs typeface="Arial" panose="020B0604020202020204" pitchFamily="34" charset="0"/>
              </a:rPr>
              <a:t>αύξηση των ρύπων και τη μείωση της </a:t>
            </a:r>
            <a:r>
              <a:rPr lang="el-GR" sz="1600" b="1" dirty="0" smtClean="0">
                <a:latin typeface="Arial" panose="020B0604020202020204" pitchFamily="34" charset="0"/>
                <a:cs typeface="Arial" panose="020B0604020202020204" pitchFamily="34" charset="0"/>
              </a:rPr>
              <a:t>αποδόσεως </a:t>
            </a:r>
            <a:r>
              <a:rPr lang="el-GR" sz="1600" b="1" dirty="0">
                <a:latin typeface="Arial" panose="020B0604020202020204" pitchFamily="34" charset="0"/>
                <a:cs typeface="Arial" panose="020B0604020202020204" pitchFamily="34" charset="0"/>
              </a:rPr>
              <a:t>του κινητήρα. </a:t>
            </a:r>
            <a:endParaRPr lang="el-GR"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Για </a:t>
            </a:r>
            <a:r>
              <a:rPr lang="el-GR" sz="1600" b="1" dirty="0">
                <a:latin typeface="Arial" panose="020B0604020202020204" pitchFamily="34" charset="0"/>
                <a:cs typeface="Arial" panose="020B0604020202020204" pitchFamily="34" charset="0"/>
              </a:rPr>
              <a:t>το λόγο αυτό </a:t>
            </a:r>
            <a:r>
              <a:rPr lang="el-GR" sz="1600" b="1" dirty="0" smtClean="0">
                <a:latin typeface="Arial" panose="020B0604020202020204" pitchFamily="34" charset="0"/>
                <a:cs typeface="Arial" panose="020B0604020202020204" pitchFamily="34" charset="0"/>
              </a:rPr>
              <a:t>χρησιμοποιείται </a:t>
            </a:r>
            <a:r>
              <a:rPr lang="el-GR" sz="1600" b="1" dirty="0">
                <a:latin typeface="Arial" panose="020B0604020202020204" pitchFamily="34" charset="0"/>
                <a:cs typeface="Arial" panose="020B0604020202020204" pitchFamily="34" charset="0"/>
              </a:rPr>
              <a:t>μία ενδιάμεση ζώνη, η δευτερεύουσα ζώνη </a:t>
            </a:r>
            <a:r>
              <a:rPr lang="el-GR" sz="1600" b="1" dirty="0" smtClean="0">
                <a:latin typeface="Arial" panose="020B0604020202020204" pitchFamily="34" charset="0"/>
                <a:cs typeface="Arial" panose="020B0604020202020204" pitchFamily="34" charset="0"/>
              </a:rPr>
              <a:t>καύσεως</a:t>
            </a:r>
            <a:r>
              <a:rPr lang="el-GR" sz="1600" b="1" dirty="0">
                <a:latin typeface="Arial" panose="020B0604020202020204" pitchFamily="34" charset="0"/>
                <a:cs typeface="Arial" panose="020B0604020202020204" pitchFamily="34" charset="0"/>
              </a:rPr>
              <a:t>, στην οποία εισέρχεται αέρας από </a:t>
            </a:r>
            <a:r>
              <a:rPr lang="el-GR" sz="1600" b="1" dirty="0" smtClean="0">
                <a:latin typeface="Arial" panose="020B0604020202020204" pitchFamily="34" charset="0"/>
                <a:cs typeface="Arial" panose="020B0604020202020204" pitchFamily="34" charset="0"/>
              </a:rPr>
              <a:t>περιφερειακές </a:t>
            </a:r>
            <a:r>
              <a:rPr lang="el-GR" sz="1600" b="1" dirty="0">
                <a:latin typeface="Arial" panose="020B0604020202020204" pitchFamily="34" charset="0"/>
                <a:cs typeface="Arial" panose="020B0604020202020204" pitchFamily="34" charset="0"/>
              </a:rPr>
              <a:t>οπές, ρίχνοντας σταδιακά τη θερμοκρασία των καυσαερίων και επιτρέποντας την καύση των </a:t>
            </a:r>
            <a:r>
              <a:rPr lang="el-GR" sz="1600" b="1" dirty="0" smtClean="0">
                <a:latin typeface="Arial" panose="020B0604020202020204" pitchFamily="34" charset="0"/>
                <a:cs typeface="Arial" panose="020B0604020202020204" pitchFamily="34" charset="0"/>
              </a:rPr>
              <a:t>παραπάνω αερίων. </a:t>
            </a:r>
            <a:r>
              <a:rPr lang="el-GR" sz="1600" b="1" dirty="0">
                <a:latin typeface="Arial" panose="020B0604020202020204" pitchFamily="34" charset="0"/>
                <a:cs typeface="Arial" panose="020B0604020202020204" pitchFamily="34" charset="0"/>
              </a:rPr>
              <a:t>Η ζώνη αυτή στις </a:t>
            </a:r>
            <a:r>
              <a:rPr lang="el-GR" sz="1600" b="1" dirty="0" smtClean="0">
                <a:latin typeface="Arial" panose="020B0604020202020204" pitchFamily="34" charset="0"/>
                <a:cs typeface="Arial" panose="020B0604020202020204" pitchFamily="34" charset="0"/>
              </a:rPr>
              <a:t>τελευταίες </a:t>
            </a:r>
            <a:r>
              <a:rPr lang="el-GR" sz="1600" b="1" dirty="0">
                <a:latin typeface="Arial" panose="020B0604020202020204" pitchFamily="34" charset="0"/>
                <a:cs typeface="Arial" panose="020B0604020202020204" pitchFamily="34" charset="0"/>
              </a:rPr>
              <a:t>σχεδιάσεις τείνει να εκλείψει</a:t>
            </a:r>
            <a:r>
              <a:rPr lang="el-GR" sz="1600" b="1" dirty="0" smtClean="0">
                <a:latin typeface="Arial" panose="020B0604020202020204" pitchFamily="34" charset="0"/>
                <a:cs typeface="Arial" panose="020B0604020202020204" pitchFamily="34" charset="0"/>
              </a:rPr>
              <a:t>.</a:t>
            </a:r>
            <a:r>
              <a:rPr lang="en-US" sz="1600" b="1" dirty="0" smtClean="0">
                <a:latin typeface="Arial" panose="020B0604020202020204" pitchFamily="34" charset="0"/>
                <a:cs typeface="Arial" panose="020B0604020202020204" pitchFamily="34" charset="0"/>
              </a:rPr>
              <a:t> </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177304810"/>
      </p:ext>
    </p:extLst>
  </p:cSld>
  <p:clrMapOvr>
    <a:masterClrMapping/>
  </p:clrMapOvr>
  <p:transition>
    <p:push/>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Θάλαμος καύσεως</a:t>
            </a:r>
            <a:r>
              <a:rPr lang="el-GR" sz="3100" b="1" u="sng" dirty="0" smtClean="0">
                <a:solidFill>
                  <a:schemeClr val="bg1"/>
                </a:solidFill>
                <a:latin typeface="Arial Black" pitchFamily="34" charset="0"/>
              </a:rPr>
              <a:t/>
            </a:r>
            <a:br>
              <a:rPr lang="el-GR" sz="3100" b="1" u="sng" dirty="0" smtClean="0">
                <a:solidFill>
                  <a:schemeClr val="bg1"/>
                </a:solidFill>
                <a:latin typeface="Arial Black" pitchFamily="34" charset="0"/>
              </a:rPr>
            </a:br>
            <a:r>
              <a:rPr lang="el-GR" sz="2400" b="1" u="sng" dirty="0" smtClean="0">
                <a:solidFill>
                  <a:schemeClr val="bg1"/>
                </a:solidFill>
                <a:latin typeface="Arial Black" pitchFamily="34" charset="0"/>
              </a:rPr>
              <a:t>η λειτουργία του</a:t>
            </a:r>
            <a:endParaRPr lang="en-US" sz="2000" b="1" u="sng" dirty="0" smtClean="0">
              <a:solidFill>
                <a:schemeClr val="bg1"/>
              </a:solidFill>
              <a:latin typeface="Arial Black" pitchFamily="34" charset="0"/>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1268760"/>
            <a:ext cx="8572560" cy="5184576"/>
          </a:xfrm>
          <a:prstGeom prst="rect">
            <a:avLst/>
          </a:prstGeom>
        </p:spPr>
      </p:pic>
    </p:spTree>
    <p:extLst>
      <p:ext uri="{BB962C8B-B14F-4D97-AF65-F5344CB8AC3E}">
        <p14:creationId xmlns="" xmlns:p14="http://schemas.microsoft.com/office/powerpoint/2010/main" val="1258726094"/>
      </p:ext>
    </p:extLst>
  </p:cSld>
  <p:clrMapOvr>
    <a:masterClrMapping/>
  </p:clrMapOvr>
  <p:transition>
    <p:push/>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Θάλαμος καύσεως</a:t>
            </a:r>
            <a:r>
              <a:rPr lang="el-GR" sz="3100" b="1" u="sng" dirty="0" smtClean="0">
                <a:solidFill>
                  <a:schemeClr val="bg1"/>
                </a:solidFill>
                <a:latin typeface="Arial Black" pitchFamily="34" charset="0"/>
              </a:rPr>
              <a:t/>
            </a:r>
            <a:br>
              <a:rPr lang="el-GR" sz="3100" b="1" u="sng" dirty="0" smtClean="0">
                <a:solidFill>
                  <a:schemeClr val="bg1"/>
                </a:solidFill>
                <a:latin typeface="Arial Black" pitchFamily="34" charset="0"/>
              </a:rPr>
            </a:br>
            <a:r>
              <a:rPr lang="el-GR" sz="2400" b="1" u="sng" dirty="0" smtClean="0">
                <a:solidFill>
                  <a:schemeClr val="bg1"/>
                </a:solidFill>
                <a:latin typeface="Arial Black" pitchFamily="34" charset="0"/>
              </a:rPr>
              <a:t>η λειτουργία του</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ψύξη των τοιχωμάτων του φλογοσωλήνα </a:t>
            </a:r>
            <a:r>
              <a:rPr lang="el-GR" sz="2100" b="1" dirty="0" smtClean="0">
                <a:latin typeface="Arial" panose="020B0604020202020204" pitchFamily="34" charset="0"/>
                <a:cs typeface="Arial" panose="020B0604020202020204" pitchFamily="34" charset="0"/>
              </a:rPr>
              <a:t>πραγματοποιείται </a:t>
            </a:r>
            <a:r>
              <a:rPr lang="el-GR" sz="2100" b="1" dirty="0">
                <a:latin typeface="Arial" panose="020B0604020202020204" pitchFamily="34" charset="0"/>
                <a:cs typeface="Arial" panose="020B0604020202020204" pitchFamily="34" charset="0"/>
              </a:rPr>
              <a:t>με δύο μεθόδους. Η πρώτη αφορά στο σχηματισμό μεμβράνης ψυχρού αέρα μεταξύ των εσωτερικών τοιχωμάτων του φλογοσωλήνα και των καυσαερίων, εισάγοντας τον αέρα από κατάλληλες εφαπτομενικές οπές εντός </a:t>
            </a:r>
            <a:r>
              <a:rPr lang="el-GR" sz="2100" b="1" dirty="0" smtClean="0">
                <a:latin typeface="Arial" panose="020B0604020202020204" pitchFamily="34" charset="0"/>
                <a:cs typeface="Arial" panose="020B0604020202020204" pitchFamily="34" charset="0"/>
              </a:rPr>
              <a:t>του. </a:t>
            </a:r>
            <a:r>
              <a:rPr lang="el-GR" sz="2100" b="1" dirty="0">
                <a:latin typeface="Arial" panose="020B0604020202020204" pitchFamily="34" charset="0"/>
                <a:cs typeface="Arial" panose="020B0604020202020204" pitchFamily="34" charset="0"/>
              </a:rPr>
              <a:t>Η δεύτερη (πιο σύγχρονη) μέθοδος χρησιμοποιεί </a:t>
            </a:r>
            <a:r>
              <a:rPr lang="el-GR" sz="2100" b="1" dirty="0" smtClean="0">
                <a:latin typeface="Arial" panose="020B0604020202020204" pitchFamily="34" charset="0"/>
                <a:cs typeface="Arial" panose="020B0604020202020204" pitchFamily="34" charset="0"/>
              </a:rPr>
              <a:t>διπλά </a:t>
            </a:r>
            <a:r>
              <a:rPr lang="el-GR" sz="2100" b="1" dirty="0">
                <a:latin typeface="Arial" panose="020B0604020202020204" pitchFamily="34" charset="0"/>
                <a:cs typeface="Arial" panose="020B0604020202020204" pitchFamily="34" charset="0"/>
              </a:rPr>
              <a:t>τοιχώματα φλογοσωλήνα, μεταξύ των οποίων κυκλοφορεί ο ψυχρός αέρας πριν εξέλθει στο </a:t>
            </a:r>
            <a:r>
              <a:rPr lang="el-GR" sz="2100" b="1" dirty="0" smtClean="0">
                <a:latin typeface="Arial" panose="020B0604020202020204" pitchFamily="34" charset="0"/>
                <a:cs typeface="Arial" panose="020B0604020202020204" pitchFamily="34" charset="0"/>
              </a:rPr>
              <a:t>εσωτερικό </a:t>
            </a:r>
            <a:r>
              <a:rPr lang="el-GR" sz="2100" b="1" dirty="0">
                <a:latin typeface="Arial" panose="020B0604020202020204" pitchFamily="34" charset="0"/>
                <a:cs typeface="Arial" panose="020B0604020202020204" pitchFamily="34" charset="0"/>
              </a:rPr>
              <a:t>του φλογοσωλήνα και σχηματίσει τη </a:t>
            </a:r>
            <a:r>
              <a:rPr lang="el-GR" sz="2100" b="1" dirty="0" smtClean="0">
                <a:latin typeface="Arial" panose="020B0604020202020204" pitchFamily="34" charset="0"/>
                <a:cs typeface="Arial" panose="020B0604020202020204" pitchFamily="34" charset="0"/>
              </a:rPr>
              <a:t>μονωτική </a:t>
            </a:r>
            <a:r>
              <a:rPr lang="el-GR" sz="2100" b="1" dirty="0">
                <a:latin typeface="Arial" panose="020B0604020202020204" pitchFamily="34" charset="0"/>
                <a:cs typeface="Arial" panose="020B0604020202020204" pitchFamily="34" charset="0"/>
              </a:rPr>
              <a:t>μεμβράνη ψυχρού </a:t>
            </a:r>
            <a:r>
              <a:rPr lang="el-GR" sz="2100" b="1" dirty="0" smtClean="0">
                <a:latin typeface="Arial" panose="020B0604020202020204" pitchFamily="34" charset="0"/>
                <a:cs typeface="Arial" panose="020B0604020202020204" pitchFamily="34" charset="0"/>
              </a:rPr>
              <a:t>αέρα. </a:t>
            </a:r>
            <a:r>
              <a:rPr lang="el-GR" sz="2100" b="1" dirty="0">
                <a:latin typeface="Arial" panose="020B0604020202020204" pitchFamily="34" charset="0"/>
                <a:cs typeface="Arial" panose="020B0604020202020204" pitchFamily="34" charset="0"/>
              </a:rPr>
              <a:t>Με τη </a:t>
            </a:r>
            <a:r>
              <a:rPr lang="el-GR" sz="2100" b="1" dirty="0" smtClean="0">
                <a:latin typeface="Arial" panose="020B0604020202020204" pitchFamily="34" charset="0"/>
                <a:cs typeface="Arial" panose="020B0604020202020204" pitchFamily="34" charset="0"/>
              </a:rPr>
              <a:t>δεύτερη </a:t>
            </a:r>
            <a:r>
              <a:rPr lang="el-GR" sz="2100" b="1" dirty="0">
                <a:latin typeface="Arial" panose="020B0604020202020204" pitchFamily="34" charset="0"/>
                <a:cs typeface="Arial" panose="020B0604020202020204" pitchFamily="34" charset="0"/>
              </a:rPr>
              <a:t>μέθοδο είναι δυνατόν να μειωθεί η αναγκαία ποσότητα αέρα για την ψύξη έως και 50%.</a:t>
            </a:r>
          </a:p>
          <a:p>
            <a:pPr marL="0" indent="0">
              <a:buClr>
                <a:srgbClr val="FF0000"/>
              </a:buClr>
              <a:buNone/>
            </a:pPr>
            <a:r>
              <a:rPr lang="el-GR" sz="2100" b="1" dirty="0">
                <a:latin typeface="Arial" panose="020B0604020202020204" pitchFamily="34" charset="0"/>
                <a:cs typeface="Arial" panose="020B0604020202020204" pitchFamily="34" charset="0"/>
              </a:rPr>
              <a:t>Το μήκος του φλογοσωλήνα και η θέση των οπών ψύξεως υπολογίζονται έτσι ώστε η καύση να έχει ολοκληρωθεί πλήρως εντός της κύριας ζώνης καύσεως, πριν ο αέρας ψύξεως εισέλθει στο </a:t>
            </a:r>
            <a:r>
              <a:rPr lang="el-GR" sz="2100" b="1" dirty="0" smtClean="0">
                <a:latin typeface="Arial" panose="020B0604020202020204" pitchFamily="34" charset="0"/>
                <a:cs typeface="Arial" panose="020B0604020202020204" pitchFamily="34" charset="0"/>
              </a:rPr>
              <a:t>εσωτερικό </a:t>
            </a:r>
            <a:r>
              <a:rPr lang="el-GR" sz="2100" b="1" dirty="0">
                <a:latin typeface="Arial" panose="020B0604020202020204" pitchFamily="34" charset="0"/>
                <a:cs typeface="Arial" panose="020B0604020202020204" pitchFamily="34" charset="0"/>
              </a:rPr>
              <a:t>του φλογοσωλήνα.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Σε </a:t>
            </a:r>
            <a:r>
              <a:rPr lang="el-GR" sz="2100" b="1" dirty="0">
                <a:latin typeface="Arial" panose="020B0604020202020204" pitchFamily="34" charset="0"/>
                <a:cs typeface="Arial" panose="020B0604020202020204" pitchFamily="34" charset="0"/>
              </a:rPr>
              <a:t>αντίθετη περίπτωση, ο εισερχόμενος αέρας θα ψύξει τη φλόγα και δεν θα επιτευχθεί πλήρης καύση του καυσίμου</a:t>
            </a:r>
            <a:r>
              <a:rPr lang="el-GR" sz="2100" b="1" dirty="0" smtClean="0">
                <a:latin typeface="Arial" panose="020B0604020202020204" pitchFamily="34" charset="0"/>
                <a:cs typeface="Arial" panose="020B0604020202020204" pitchFamily="34" charset="0"/>
              </a:rPr>
              <a:t>.</a:t>
            </a:r>
            <a:endParaRPr lang="el-GR" sz="2100" b="1" dirty="0">
              <a:latin typeface="Arial" panose="020B0604020202020204" pitchFamily="34" charset="0"/>
              <a:cs typeface="Arial" panose="020B0604020202020204" pitchFamily="34" charset="0"/>
            </a:endParaRPr>
          </a:p>
          <a:p>
            <a:pPr marL="0" indent="0">
              <a:buClr>
                <a:srgbClr val="FF0000"/>
              </a:buClr>
              <a:buNone/>
            </a:pPr>
            <a:r>
              <a:rPr lang="en-US" sz="1400" b="1" dirty="0" smtClean="0">
                <a:latin typeface="Arial Black" pitchFamily="34" charset="0"/>
              </a:rPr>
              <a:t> </a:t>
            </a:r>
            <a:endParaRPr lang="el-GR" sz="1400" dirty="0"/>
          </a:p>
        </p:txBody>
      </p:sp>
    </p:spTree>
    <p:extLst>
      <p:ext uri="{BB962C8B-B14F-4D97-AF65-F5344CB8AC3E}">
        <p14:creationId xmlns="" xmlns:p14="http://schemas.microsoft.com/office/powerpoint/2010/main" val="3741363782"/>
      </p:ext>
    </p:extLst>
  </p:cSld>
  <p:clrMapOvr>
    <a:masterClrMapping/>
  </p:clrMapOvr>
  <p:transition>
    <p:push/>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rgbClr val="FFFF00"/>
                </a:solidFill>
                <a:latin typeface="Arial Black" pitchFamily="34" charset="0"/>
              </a:rPr>
              <a:t>Βασικοί παράμετροι λειτουργίας των θαλάμων </a:t>
            </a:r>
            <a:r>
              <a:rPr lang="el-GR" sz="2400" b="1" u="sng" dirty="0" smtClean="0">
                <a:solidFill>
                  <a:srgbClr val="FFFF00"/>
                </a:solidFill>
                <a:latin typeface="Arial Black" pitchFamily="34" charset="0"/>
              </a:rPr>
              <a:t>καύσεως</a:t>
            </a:r>
            <a:endParaRPr lang="en-US" sz="2000" b="1" u="sng" dirty="0" smtClean="0">
              <a:solidFill>
                <a:srgbClr val="FFFF00"/>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1550" b="1" dirty="0">
                <a:latin typeface="Arial" panose="020B0604020202020204" pitchFamily="34" charset="0"/>
                <a:cs typeface="Arial" panose="020B0604020202020204" pitchFamily="34" charset="0"/>
              </a:rPr>
              <a:t>Η </a:t>
            </a:r>
            <a:r>
              <a:rPr lang="el-GR" sz="1550" b="1" dirty="0">
                <a:solidFill>
                  <a:srgbClr val="FF0000"/>
                </a:solidFill>
                <a:latin typeface="Arial" panose="020B0604020202020204" pitchFamily="34" charset="0"/>
                <a:cs typeface="Arial" panose="020B0604020202020204" pitchFamily="34" charset="0"/>
              </a:rPr>
              <a:t>Θερμοκρασία εξόδου</a:t>
            </a:r>
            <a:r>
              <a:rPr lang="el-GR" sz="1550" b="1" dirty="0">
                <a:latin typeface="Arial" panose="020B0604020202020204" pitchFamily="34" charset="0"/>
                <a:cs typeface="Arial" panose="020B0604020202020204" pitchFamily="34" charset="0"/>
              </a:rPr>
              <a:t> των </a:t>
            </a:r>
            <a:r>
              <a:rPr lang="el-GR" sz="1550" b="1" dirty="0">
                <a:solidFill>
                  <a:srgbClr val="FF0000"/>
                </a:solidFill>
                <a:latin typeface="Arial" panose="020B0604020202020204" pitchFamily="34" charset="0"/>
                <a:cs typeface="Arial" panose="020B0604020202020204" pitchFamily="34" charset="0"/>
              </a:rPr>
              <a:t>καυσαερίων</a:t>
            </a:r>
            <a:r>
              <a:rPr lang="el-GR" sz="1550" b="1" dirty="0">
                <a:latin typeface="Arial" panose="020B0604020202020204" pitchFamily="34" charset="0"/>
                <a:cs typeface="Arial" panose="020B0604020202020204" pitchFamily="34" charset="0"/>
              </a:rPr>
              <a:t> από το Θάλαμο καύσεως καθορίζεται από την αντοχή των μετάλλων, από τα οποία κατασκευάζονται τα </a:t>
            </a:r>
            <a:r>
              <a:rPr lang="el-GR" sz="1550" b="1" dirty="0" smtClean="0">
                <a:latin typeface="Arial" panose="020B0604020202020204" pitchFamily="34" charset="0"/>
                <a:cs typeface="Arial" panose="020B0604020202020204" pitchFamily="34" charset="0"/>
              </a:rPr>
              <a:t>πτερύγια </a:t>
            </a:r>
            <a:r>
              <a:rPr lang="el-GR" sz="1550" b="1" dirty="0">
                <a:latin typeface="Arial" panose="020B0604020202020204" pitchFamily="34" charset="0"/>
                <a:cs typeface="Arial" panose="020B0604020202020204" pitchFamily="34" charset="0"/>
              </a:rPr>
              <a:t>του στροβίλου. </a:t>
            </a:r>
            <a:endParaRPr lang="el-GR" sz="1550" b="1" dirty="0" smtClean="0">
              <a:latin typeface="Arial" panose="020B0604020202020204" pitchFamily="34" charset="0"/>
              <a:cs typeface="Arial" panose="020B0604020202020204" pitchFamily="34" charset="0"/>
            </a:endParaRPr>
          </a:p>
          <a:p>
            <a:pPr marL="0" indent="0">
              <a:buClr>
                <a:srgbClr val="FF0000"/>
              </a:buClr>
              <a:buNone/>
            </a:pPr>
            <a:r>
              <a:rPr lang="el-GR" sz="1550" b="1" dirty="0" smtClean="0">
                <a:latin typeface="Arial" panose="020B0604020202020204" pitchFamily="34" charset="0"/>
                <a:cs typeface="Arial" panose="020B0604020202020204" pitchFamily="34" charset="0"/>
              </a:rPr>
              <a:t>Με </a:t>
            </a:r>
            <a:r>
              <a:rPr lang="el-GR" sz="1550" b="1" dirty="0">
                <a:latin typeface="Arial" panose="020B0604020202020204" pitchFamily="34" charset="0"/>
                <a:cs typeface="Arial" panose="020B0604020202020204" pitchFamily="34" charset="0"/>
              </a:rPr>
              <a:t>τη </a:t>
            </a:r>
            <a:r>
              <a:rPr lang="el-GR" sz="1550" b="1" dirty="0">
                <a:solidFill>
                  <a:srgbClr val="FF0000"/>
                </a:solidFill>
                <a:latin typeface="Arial" panose="020B0604020202020204" pitchFamily="34" charset="0"/>
                <a:cs typeface="Arial" panose="020B0604020202020204" pitchFamily="34" charset="0"/>
              </a:rPr>
              <a:t>χρήση ειδικών κραμάτων</a:t>
            </a:r>
            <a:r>
              <a:rPr lang="el-GR" sz="1550" b="1" dirty="0">
                <a:latin typeface="Arial" panose="020B0604020202020204" pitchFamily="34" charset="0"/>
                <a:cs typeface="Arial" panose="020B0604020202020204" pitchFamily="34" charset="0"/>
              </a:rPr>
              <a:t> </a:t>
            </a:r>
            <a:r>
              <a:rPr lang="el-GR" sz="1550" b="1" dirty="0" smtClean="0">
                <a:latin typeface="Arial" panose="020B0604020202020204" pitchFamily="34" charset="0"/>
                <a:cs typeface="Arial" panose="020B0604020202020204" pitchFamily="34" charset="0"/>
              </a:rPr>
              <a:t>(</a:t>
            </a:r>
            <a:r>
              <a:rPr lang="el-GR" sz="1550" b="1" dirty="0" smtClean="0">
                <a:solidFill>
                  <a:srgbClr val="FF0000"/>
                </a:solidFill>
                <a:latin typeface="Arial" panose="020B0604020202020204" pitchFamily="34" charset="0"/>
                <a:cs typeface="Arial" panose="020B0604020202020204" pitchFamily="34" charset="0"/>
              </a:rPr>
              <a:t>Superalloys</a:t>
            </a:r>
            <a:r>
              <a:rPr lang="el-GR" sz="1550" b="1" dirty="0" smtClean="0">
                <a:latin typeface="Arial" panose="020B0604020202020204" pitchFamily="34" charset="0"/>
                <a:cs typeface="Arial" panose="020B0604020202020204" pitchFamily="34" charset="0"/>
              </a:rPr>
              <a:t>) </a:t>
            </a:r>
            <a:r>
              <a:rPr lang="el-GR" sz="1550" b="1" dirty="0">
                <a:latin typeface="Arial" panose="020B0604020202020204" pitchFamily="34" charset="0"/>
                <a:cs typeface="Arial" panose="020B0604020202020204" pitchFamily="34" charset="0"/>
              </a:rPr>
              <a:t>και με την εφαρμογή ψύξεως στα </a:t>
            </a:r>
            <a:r>
              <a:rPr lang="el-GR" sz="1550" b="1" dirty="0" smtClean="0">
                <a:latin typeface="Arial" panose="020B0604020202020204" pitchFamily="34" charset="0"/>
                <a:cs typeface="Arial" panose="020B0604020202020204" pitchFamily="34" charset="0"/>
              </a:rPr>
              <a:t>πτερύγια </a:t>
            </a:r>
            <a:r>
              <a:rPr lang="el-GR" sz="1550" b="1" dirty="0">
                <a:latin typeface="Arial" panose="020B0604020202020204" pitchFamily="34" charset="0"/>
                <a:cs typeface="Arial" panose="020B0604020202020204" pitchFamily="34" charset="0"/>
              </a:rPr>
              <a:t>του στροβίλου, έγινε δυνατή η αύξηση της </a:t>
            </a:r>
            <a:r>
              <a:rPr lang="el-GR" sz="1550" b="1" dirty="0" smtClean="0">
                <a:latin typeface="Arial" panose="020B0604020202020204" pitchFamily="34" charset="0"/>
                <a:cs typeface="Arial" panose="020B0604020202020204" pitchFamily="34" charset="0"/>
              </a:rPr>
              <a:t>θερμοκρασίας </a:t>
            </a:r>
            <a:r>
              <a:rPr lang="el-GR" sz="1550" b="1" dirty="0">
                <a:latin typeface="Arial" panose="020B0604020202020204" pitchFamily="34" charset="0"/>
                <a:cs typeface="Arial" panose="020B0604020202020204" pitchFamily="34" charset="0"/>
              </a:rPr>
              <a:t>εξόδου των καυσαερίων από το θάλαμο καύσεως από τα 1100 Κ στα 1850 Κ στους </a:t>
            </a:r>
            <a:r>
              <a:rPr lang="el-GR" sz="1550" b="1" dirty="0" smtClean="0">
                <a:latin typeface="Arial" panose="020B0604020202020204" pitchFamily="34" charset="0"/>
                <a:cs typeface="Arial" panose="020B0604020202020204" pitchFamily="34" charset="0"/>
              </a:rPr>
              <a:t>σύγχρονους </a:t>
            </a:r>
            <a:r>
              <a:rPr lang="el-GR" sz="1550" b="1" dirty="0">
                <a:latin typeface="Arial" panose="020B0604020202020204" pitchFamily="34" charset="0"/>
                <a:cs typeface="Arial" panose="020B0604020202020204" pitchFamily="34" charset="0"/>
              </a:rPr>
              <a:t>αεροπορικούς κινητήρες. </a:t>
            </a:r>
            <a:endParaRPr lang="el-GR" sz="1550" b="1" dirty="0" smtClean="0">
              <a:latin typeface="Arial" panose="020B0604020202020204" pitchFamily="34" charset="0"/>
              <a:cs typeface="Arial" panose="020B0604020202020204" pitchFamily="34" charset="0"/>
            </a:endParaRPr>
          </a:p>
          <a:p>
            <a:pPr marL="0" indent="0">
              <a:buClr>
                <a:srgbClr val="FF0000"/>
              </a:buClr>
              <a:buNone/>
            </a:pPr>
            <a:r>
              <a:rPr lang="el-GR" sz="1550" b="1" dirty="0" smtClean="0">
                <a:latin typeface="Arial" panose="020B0604020202020204" pitchFamily="34" charset="0"/>
                <a:cs typeface="Arial" panose="020B0604020202020204" pitchFamily="34" charset="0"/>
              </a:rPr>
              <a:t>Η </a:t>
            </a:r>
            <a:r>
              <a:rPr lang="el-GR" sz="1550" b="1" dirty="0">
                <a:solidFill>
                  <a:srgbClr val="FF0000"/>
                </a:solidFill>
                <a:latin typeface="Arial" panose="020B0604020202020204" pitchFamily="34" charset="0"/>
                <a:cs typeface="Arial" panose="020B0604020202020204" pitchFamily="34" charset="0"/>
              </a:rPr>
              <a:t>αύξηση της </a:t>
            </a:r>
            <a:r>
              <a:rPr lang="el-GR" sz="1550" b="1" dirty="0" smtClean="0">
                <a:solidFill>
                  <a:srgbClr val="FF0000"/>
                </a:solidFill>
                <a:latin typeface="Arial" panose="020B0604020202020204" pitchFamily="34" charset="0"/>
                <a:cs typeface="Arial" panose="020B0604020202020204" pitchFamily="34" charset="0"/>
              </a:rPr>
              <a:t>θερμοκρασίας </a:t>
            </a:r>
            <a:r>
              <a:rPr lang="el-GR" sz="1550" b="1" dirty="0">
                <a:solidFill>
                  <a:srgbClr val="FF0000"/>
                </a:solidFill>
                <a:latin typeface="Arial" panose="020B0604020202020204" pitchFamily="34" charset="0"/>
                <a:cs typeface="Arial" panose="020B0604020202020204" pitchFamily="34" charset="0"/>
              </a:rPr>
              <a:t>αυτής είναι ουσιαστική για την επίτευξη υψηλού βαθμού αποδόσεως</a:t>
            </a:r>
            <a:r>
              <a:rPr lang="el-GR" sz="1550" b="1" dirty="0">
                <a:latin typeface="Arial" panose="020B0604020202020204" pitchFamily="34" charset="0"/>
                <a:cs typeface="Arial" panose="020B0604020202020204" pitchFamily="34" charset="0"/>
              </a:rPr>
              <a:t> της μηχανής.</a:t>
            </a:r>
          </a:p>
          <a:p>
            <a:pPr marL="0" indent="0">
              <a:buClr>
                <a:srgbClr val="FF0000"/>
              </a:buClr>
              <a:buNone/>
            </a:pPr>
            <a:r>
              <a:rPr lang="el-GR" sz="1550" b="1" dirty="0" smtClean="0">
                <a:solidFill>
                  <a:srgbClr val="7030A0"/>
                </a:solidFill>
                <a:latin typeface="Arial" panose="020B0604020202020204" pitchFamily="34" charset="0"/>
                <a:cs typeface="Arial" panose="020B0604020202020204" pitchFamily="34" charset="0"/>
              </a:rPr>
              <a:t>Μεγάλες </a:t>
            </a:r>
            <a:r>
              <a:rPr lang="el-GR" sz="1550" b="1" dirty="0">
                <a:solidFill>
                  <a:srgbClr val="7030A0"/>
                </a:solidFill>
                <a:latin typeface="Arial" panose="020B0604020202020204" pitchFamily="34" charset="0"/>
                <a:cs typeface="Arial" panose="020B0604020202020204" pitchFamily="34" charset="0"/>
              </a:rPr>
              <a:t>όμως μεταβολές της θερμοκρασίας δημιουργούν ισχυρές θερμικές τάσεις που καταπονούν ιδιαίτερα τα πτερύγια</a:t>
            </a:r>
            <a:r>
              <a:rPr lang="el-GR" sz="1550" b="1" dirty="0">
                <a:latin typeface="Arial" panose="020B0604020202020204" pitchFamily="34" charset="0"/>
                <a:cs typeface="Arial" panose="020B0604020202020204" pitchFamily="34" charset="0"/>
              </a:rPr>
              <a:t>. </a:t>
            </a:r>
            <a:endParaRPr lang="el-GR" sz="1550" b="1" dirty="0" smtClean="0">
              <a:latin typeface="Arial" panose="020B0604020202020204" pitchFamily="34" charset="0"/>
              <a:cs typeface="Arial" panose="020B0604020202020204" pitchFamily="34" charset="0"/>
            </a:endParaRPr>
          </a:p>
          <a:p>
            <a:pPr marL="0" indent="0">
              <a:buClr>
                <a:srgbClr val="FF0000"/>
              </a:buClr>
              <a:buNone/>
            </a:pPr>
            <a:r>
              <a:rPr lang="el-GR" sz="1550" b="1" dirty="0" smtClean="0">
                <a:latin typeface="Arial" panose="020B0604020202020204" pitchFamily="34" charset="0"/>
                <a:cs typeface="Arial" panose="020B0604020202020204" pitchFamily="34" charset="0"/>
              </a:rPr>
              <a:t>Ειδικά</a:t>
            </a:r>
            <a:r>
              <a:rPr lang="el-GR" sz="1550" b="1" dirty="0">
                <a:latin typeface="Arial" panose="020B0604020202020204" pitchFamily="34" charset="0"/>
                <a:cs typeface="Arial" panose="020B0604020202020204" pitchFamily="34" charset="0"/>
              </a:rPr>
              <a:t>, στην περίπτωση </a:t>
            </a:r>
            <a:r>
              <a:rPr lang="el-GR" sz="1550" b="1" dirty="0" smtClean="0">
                <a:solidFill>
                  <a:srgbClr val="FF0000"/>
                </a:solidFill>
                <a:latin typeface="Arial" panose="020B0604020202020204" pitchFamily="34" charset="0"/>
                <a:cs typeface="Arial" panose="020B0604020202020204" pitchFamily="34" charset="0"/>
              </a:rPr>
              <a:t>ανομοιόμορφης </a:t>
            </a:r>
            <a:r>
              <a:rPr lang="el-GR" sz="1550" b="1" dirty="0">
                <a:solidFill>
                  <a:srgbClr val="FF0000"/>
                </a:solidFill>
                <a:latin typeface="Arial" panose="020B0604020202020204" pitchFamily="34" charset="0"/>
                <a:cs typeface="Arial" panose="020B0604020202020204" pitchFamily="34" charset="0"/>
              </a:rPr>
              <a:t>προσαγωγής καυσίμου στους καυστήρες </a:t>
            </a:r>
            <a:r>
              <a:rPr lang="el-GR" sz="1550" b="1" dirty="0">
                <a:latin typeface="Arial" panose="020B0604020202020204" pitchFamily="34" charset="0"/>
                <a:cs typeface="Arial" panose="020B0604020202020204" pitchFamily="34" charset="0"/>
              </a:rPr>
              <a:t>και ανομοιόμορφης καύσεως, είναι δυνατόν οι τοπικές θερμοκρασίες να υπερβούν τις μέγιστες </a:t>
            </a:r>
            <a:r>
              <a:rPr lang="el-GR" sz="1550" b="1" dirty="0" smtClean="0">
                <a:latin typeface="Arial" panose="020B0604020202020204" pitchFamily="34" charset="0"/>
                <a:cs typeface="Arial" panose="020B0604020202020204" pitchFamily="34" charset="0"/>
              </a:rPr>
              <a:t>επιτρεπόμενες</a:t>
            </a:r>
            <a:r>
              <a:rPr lang="el-GR" sz="1550" b="1" dirty="0">
                <a:latin typeface="Arial" panose="020B0604020202020204" pitchFamily="34" charset="0"/>
                <a:cs typeface="Arial" panose="020B0604020202020204" pitchFamily="34" charset="0"/>
              </a:rPr>
              <a:t>, με αποτέλεσμα την καταστροφή των πτερυγίων του στροβίλου. Η καύση πρέπει να γίνεται κατά τέτοιον τρόπο ώστε να αποφεύγεται η δημιουργία </a:t>
            </a:r>
            <a:r>
              <a:rPr lang="el-GR" sz="1550" b="1" dirty="0" smtClean="0">
                <a:latin typeface="Arial" panose="020B0604020202020204" pitchFamily="34" charset="0"/>
                <a:cs typeface="Arial" panose="020B0604020202020204" pitchFamily="34" charset="0"/>
              </a:rPr>
              <a:t>εξανθρακωμάτων </a:t>
            </a:r>
            <a:r>
              <a:rPr lang="el-GR" sz="1550" b="1" dirty="0">
                <a:latin typeface="Arial" panose="020B0604020202020204" pitchFamily="34" charset="0"/>
                <a:cs typeface="Arial" panose="020B0604020202020204" pitchFamily="34" charset="0"/>
              </a:rPr>
              <a:t>(άκαυστου άνθρακα). </a:t>
            </a:r>
            <a:endParaRPr lang="el-GR" sz="1550" b="1" dirty="0" smtClean="0">
              <a:latin typeface="Arial" panose="020B0604020202020204" pitchFamily="34" charset="0"/>
              <a:cs typeface="Arial" panose="020B0604020202020204" pitchFamily="34" charset="0"/>
            </a:endParaRPr>
          </a:p>
          <a:p>
            <a:pPr marL="0" indent="0">
              <a:buClr>
                <a:srgbClr val="FF0000"/>
              </a:buClr>
              <a:buNone/>
            </a:pPr>
            <a:r>
              <a:rPr lang="el-GR" sz="1550" b="1" dirty="0" smtClean="0">
                <a:latin typeface="Arial" panose="020B0604020202020204" pitchFamily="34" charset="0"/>
                <a:cs typeface="Arial" panose="020B0604020202020204" pitchFamily="34" charset="0"/>
              </a:rPr>
              <a:t>Τα </a:t>
            </a:r>
            <a:r>
              <a:rPr lang="el-GR" sz="1550" b="1" dirty="0">
                <a:latin typeface="Arial" panose="020B0604020202020204" pitchFamily="34" charset="0"/>
                <a:cs typeface="Arial" panose="020B0604020202020204" pitchFamily="34" charset="0"/>
              </a:rPr>
              <a:t>σωματίδια του </a:t>
            </a:r>
            <a:r>
              <a:rPr lang="el-GR" sz="1550" b="1" dirty="0" smtClean="0">
                <a:latin typeface="Arial" panose="020B0604020202020204" pitchFamily="34" charset="0"/>
                <a:cs typeface="Arial" panose="020B0604020202020204" pitchFamily="34" charset="0"/>
              </a:rPr>
              <a:t>άνθρακα </a:t>
            </a:r>
            <a:r>
              <a:rPr lang="el-GR" sz="1550" b="1" dirty="0">
                <a:latin typeface="Arial" panose="020B0604020202020204" pitchFamily="34" charset="0"/>
                <a:cs typeface="Arial" panose="020B0604020202020204" pitchFamily="34" charset="0"/>
              </a:rPr>
              <a:t>μεταφέρονται με τη ροή και προσκολλώνται στις επιφάνειες των πτερυγίων του στροβίλου ή </a:t>
            </a:r>
            <a:r>
              <a:rPr lang="el-GR" sz="1550" b="1" dirty="0" smtClean="0">
                <a:latin typeface="Arial" panose="020B0604020202020204" pitchFamily="34" charset="0"/>
                <a:cs typeface="Arial" panose="020B0604020202020204" pitchFamily="34" charset="0"/>
              </a:rPr>
              <a:t>φράσσουν </a:t>
            </a:r>
            <a:r>
              <a:rPr lang="el-GR" sz="1550" b="1" dirty="0">
                <a:latin typeface="Arial" panose="020B0604020202020204" pitchFamily="34" charset="0"/>
                <a:cs typeface="Arial" panose="020B0604020202020204" pitchFamily="34" charset="0"/>
              </a:rPr>
              <a:t>τις οπές </a:t>
            </a:r>
            <a:r>
              <a:rPr lang="el-GR" sz="1550" b="1" dirty="0" smtClean="0">
                <a:latin typeface="Arial" panose="020B0604020202020204" pitchFamily="34" charset="0"/>
                <a:cs typeface="Arial" panose="020B0604020202020204" pitchFamily="34" charset="0"/>
              </a:rPr>
              <a:t>ψύξεώς </a:t>
            </a:r>
            <a:r>
              <a:rPr lang="el-GR" sz="1550" b="1" dirty="0">
                <a:latin typeface="Arial" panose="020B0604020202020204" pitchFamily="34" charset="0"/>
                <a:cs typeface="Arial" panose="020B0604020202020204" pitchFamily="34" charset="0"/>
              </a:rPr>
              <a:t>τους. </a:t>
            </a:r>
            <a:endParaRPr lang="el-GR" sz="1550" b="1" dirty="0" smtClean="0">
              <a:latin typeface="Arial" panose="020B0604020202020204" pitchFamily="34" charset="0"/>
              <a:cs typeface="Arial" panose="020B0604020202020204" pitchFamily="34" charset="0"/>
            </a:endParaRPr>
          </a:p>
          <a:p>
            <a:pPr marL="0" indent="0">
              <a:buClr>
                <a:srgbClr val="FF0000"/>
              </a:buClr>
              <a:buNone/>
            </a:pPr>
            <a:r>
              <a:rPr lang="el-GR" sz="1550" b="1" dirty="0" smtClean="0">
                <a:latin typeface="Arial" panose="020B0604020202020204" pitchFamily="34" charset="0"/>
                <a:cs typeface="Arial" panose="020B0604020202020204" pitchFamily="34" charset="0"/>
              </a:rPr>
              <a:t>Ως </a:t>
            </a:r>
            <a:r>
              <a:rPr lang="el-GR" sz="1550" b="1" dirty="0">
                <a:latin typeface="Arial" panose="020B0604020202020204" pitchFamily="34" charset="0"/>
                <a:cs typeface="Arial" panose="020B0604020202020204" pitchFamily="34" charset="0"/>
              </a:rPr>
              <a:t>αποτέλεσμα, </a:t>
            </a:r>
            <a:r>
              <a:rPr lang="el-GR" sz="1550" b="1" dirty="0" smtClean="0">
                <a:latin typeface="Arial" panose="020B0604020202020204" pitchFamily="34" charset="0"/>
                <a:cs typeface="Arial" panose="020B0604020202020204" pitchFamily="34" charset="0"/>
              </a:rPr>
              <a:t>αυξάνεται </a:t>
            </a:r>
            <a:r>
              <a:rPr lang="el-GR" sz="1550" b="1" dirty="0">
                <a:latin typeface="Arial" panose="020B0604020202020204" pitchFamily="34" charset="0"/>
                <a:cs typeface="Arial" panose="020B0604020202020204" pitchFamily="34" charset="0"/>
              </a:rPr>
              <a:t>ο κίνδυνος διαβρώσεως και υπερθερμάνσεως των πτερυγίων, ενώ μειώνεται και η αεροδυναμική τους απόδοση. </a:t>
            </a:r>
            <a:endParaRPr lang="el-GR" sz="1550" b="1" dirty="0" smtClean="0">
              <a:latin typeface="Arial" panose="020B0604020202020204" pitchFamily="34" charset="0"/>
              <a:cs typeface="Arial" panose="020B0604020202020204" pitchFamily="34" charset="0"/>
            </a:endParaRPr>
          </a:p>
          <a:p>
            <a:pPr marL="0" indent="0">
              <a:buClr>
                <a:srgbClr val="FF0000"/>
              </a:buClr>
              <a:buNone/>
            </a:pPr>
            <a:r>
              <a:rPr lang="el-GR" sz="1550" b="1" dirty="0" smtClean="0">
                <a:latin typeface="Arial" panose="020B0604020202020204" pitchFamily="34" charset="0"/>
                <a:cs typeface="Arial" panose="020B0604020202020204" pitchFamily="34" charset="0"/>
              </a:rPr>
              <a:t>Ειδικότερα</a:t>
            </a:r>
            <a:r>
              <a:rPr lang="el-GR" sz="1550" b="1" dirty="0">
                <a:latin typeface="Arial" panose="020B0604020202020204" pitchFamily="34" charset="0"/>
                <a:cs typeface="Arial" panose="020B0604020202020204" pitchFamily="34" charset="0"/>
              </a:rPr>
              <a:t>, λόγω των ταλαντώσεων της ροής εντός του θαλάμου καύσεως, τεμάχια </a:t>
            </a:r>
            <a:r>
              <a:rPr lang="el-GR" sz="1550" b="1" dirty="0" smtClean="0">
                <a:latin typeface="Arial" panose="020B0604020202020204" pitchFamily="34" charset="0"/>
                <a:cs typeface="Arial" panose="020B0604020202020204" pitchFamily="34" charset="0"/>
              </a:rPr>
              <a:t>εξανθρακωμάτων </a:t>
            </a:r>
            <a:r>
              <a:rPr lang="el-GR" sz="1550" b="1" dirty="0">
                <a:latin typeface="Arial" panose="020B0604020202020204" pitchFamily="34" charset="0"/>
                <a:cs typeface="Arial" panose="020B0604020202020204" pitchFamily="34" charset="0"/>
              </a:rPr>
              <a:t>αποκολλώνται από τα πτερύγια και </a:t>
            </a:r>
            <a:r>
              <a:rPr lang="el-GR" sz="1550" b="1" dirty="0" smtClean="0">
                <a:latin typeface="Arial" panose="020B0604020202020204" pitchFamily="34" charset="0"/>
                <a:cs typeface="Arial" panose="020B0604020202020204" pitchFamily="34" charset="0"/>
              </a:rPr>
              <a:t>προκαλούν </a:t>
            </a:r>
            <a:r>
              <a:rPr lang="el-GR" sz="1550" b="1" dirty="0">
                <a:latin typeface="Arial" panose="020B0604020202020204" pitchFamily="34" charset="0"/>
                <a:cs typeface="Arial" panose="020B0604020202020204" pitchFamily="34" charset="0"/>
              </a:rPr>
              <a:t>μεγαλύτερες ζημιές στις επόμενες βαθμίδες του στροβίλου</a:t>
            </a:r>
            <a:r>
              <a:rPr lang="el-GR" sz="1550" b="1" dirty="0" smtClean="0">
                <a:latin typeface="Arial" panose="020B0604020202020204" pitchFamily="34" charset="0"/>
                <a:cs typeface="Arial" panose="020B0604020202020204" pitchFamily="34" charset="0"/>
              </a:rPr>
              <a:t>.</a:t>
            </a:r>
            <a:endParaRPr lang="el-GR" sz="155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68984628"/>
      </p:ext>
    </p:extLst>
  </p:cSld>
  <p:clrMapOvr>
    <a:masterClrMapping/>
  </p:clrMapOvr>
  <p:transition>
    <p:push/>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Βασικοί παράμετροι λειτουργίας των θαλάμων </a:t>
            </a:r>
            <a:r>
              <a:rPr lang="el-GR" sz="2400" b="1" u="sng" dirty="0" smtClean="0">
                <a:solidFill>
                  <a:schemeClr val="bg1"/>
                </a:solidFill>
                <a:latin typeface="Arial Black" pitchFamily="34" charset="0"/>
              </a:rPr>
              <a:t>καύσεως</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2000" b="1" dirty="0" smtClean="0">
                <a:solidFill>
                  <a:srgbClr val="FF0000"/>
                </a:solidFill>
                <a:latin typeface="Arial" panose="020B0604020202020204" pitchFamily="34" charset="0"/>
                <a:cs typeface="Arial" panose="020B0604020202020204" pitchFamily="34" charset="0"/>
              </a:rPr>
              <a:t>Λόγω </a:t>
            </a:r>
            <a:r>
              <a:rPr lang="el-GR" sz="2000" b="1" dirty="0">
                <a:solidFill>
                  <a:srgbClr val="FF0000"/>
                </a:solidFill>
                <a:latin typeface="Arial" panose="020B0604020202020204" pitchFamily="34" charset="0"/>
                <a:cs typeface="Arial" panose="020B0604020202020204" pitchFamily="34" charset="0"/>
              </a:rPr>
              <a:t>των μεγάλων απαιτήσεων, όσον αφορά την προστασία του περιβάλλοντος</a:t>
            </a:r>
            <a:r>
              <a:rPr lang="el-GR" sz="2000" b="1" dirty="0">
                <a:latin typeface="Arial" panose="020B0604020202020204" pitchFamily="34" charset="0"/>
                <a:cs typeface="Arial" panose="020B0604020202020204" pitchFamily="34" charset="0"/>
              </a:rPr>
              <a:t>, η καύση πρέπει να πραγματοποιείται με την ελάχιστη δυνατή </a:t>
            </a:r>
            <a:r>
              <a:rPr lang="el-GR" sz="2000" b="1" dirty="0" smtClean="0">
                <a:latin typeface="Arial" panose="020B0604020202020204" pitchFamily="34" charset="0"/>
                <a:cs typeface="Arial" panose="020B0604020202020204" pitchFamily="34" charset="0"/>
              </a:rPr>
              <a:t>παραγωγή </a:t>
            </a:r>
            <a:r>
              <a:rPr lang="el-GR" sz="2000" b="1" dirty="0">
                <a:latin typeface="Arial" panose="020B0604020202020204" pitchFamily="34" charset="0"/>
                <a:cs typeface="Arial" panose="020B0604020202020204" pitchFamily="34" charset="0"/>
              </a:rPr>
              <a:t>καπνού. </a:t>
            </a:r>
            <a:endParaRPr lang="el-GR"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latin typeface="Arial" panose="020B0604020202020204" pitchFamily="34" charset="0"/>
                <a:cs typeface="Arial" panose="020B0604020202020204" pitchFamily="34" charset="0"/>
              </a:rPr>
              <a:t>Η </a:t>
            </a:r>
            <a:r>
              <a:rPr lang="el-GR" sz="2000" b="1" dirty="0">
                <a:latin typeface="Arial" panose="020B0604020202020204" pitchFamily="34" charset="0"/>
                <a:cs typeface="Arial" panose="020B0604020202020204" pitchFamily="34" charset="0"/>
              </a:rPr>
              <a:t>απαίτηση αυτή ισχύει τόσο για τους αεροπορικούς κινητήρες, όσο και για τους επίγειους και τους ναυτικούς. </a:t>
            </a:r>
            <a:endParaRPr lang="el-GR"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latin typeface="Arial" panose="020B0604020202020204" pitchFamily="34" charset="0"/>
                <a:cs typeface="Arial" panose="020B0604020202020204" pitchFamily="34" charset="0"/>
              </a:rPr>
              <a:t>Εκτός </a:t>
            </a:r>
            <a:r>
              <a:rPr lang="el-GR" sz="2000" b="1" dirty="0">
                <a:latin typeface="Arial" panose="020B0604020202020204" pitchFamily="34" charset="0"/>
                <a:cs typeface="Arial" panose="020B0604020202020204" pitchFamily="34" charset="0"/>
              </a:rPr>
              <a:t>όμως από τον καπνό, η καύση </a:t>
            </a:r>
            <a:r>
              <a:rPr lang="el-GR" sz="2000" b="1" dirty="0" smtClean="0">
                <a:latin typeface="Arial" panose="020B0604020202020204" pitchFamily="34" charset="0"/>
                <a:cs typeface="Arial" panose="020B0604020202020204" pitchFamily="34" charset="0"/>
              </a:rPr>
              <a:t>συνοδεύεται </a:t>
            </a:r>
            <a:r>
              <a:rPr lang="el-GR" sz="2000" b="1" dirty="0">
                <a:latin typeface="Arial" panose="020B0604020202020204" pitchFamily="34" charset="0"/>
                <a:cs typeface="Arial" panose="020B0604020202020204" pitchFamily="34" charset="0"/>
              </a:rPr>
              <a:t>από την παραγωγή οξειδίων του αζώτου, </a:t>
            </a:r>
            <a:r>
              <a:rPr lang="el-GR" sz="2000" b="1" dirty="0" smtClean="0">
                <a:latin typeface="Arial" panose="020B0604020202020204" pitchFamily="34" charset="0"/>
                <a:cs typeface="Arial" panose="020B0604020202020204" pitchFamily="34" charset="0"/>
              </a:rPr>
              <a:t>μονοξειδίου </a:t>
            </a:r>
            <a:r>
              <a:rPr lang="el-GR" sz="2000" b="1" dirty="0">
                <a:latin typeface="Arial" panose="020B0604020202020204" pitchFamily="34" charset="0"/>
                <a:cs typeface="Arial" panose="020B0604020202020204" pitchFamily="34" charset="0"/>
              </a:rPr>
              <a:t>του άνθρακα και ακαύστων </a:t>
            </a:r>
            <a:r>
              <a:rPr lang="el-GR" sz="2000" b="1" dirty="0" smtClean="0">
                <a:latin typeface="Arial" panose="020B0604020202020204" pitchFamily="34" charset="0"/>
                <a:cs typeface="Arial" panose="020B0604020202020204" pitchFamily="34" charset="0"/>
              </a:rPr>
              <a:t>υδρογονανθράκων</a:t>
            </a:r>
            <a:r>
              <a:rPr lang="el-GR" sz="2000" b="1" dirty="0">
                <a:latin typeface="Arial" panose="020B0604020202020204" pitchFamily="34" charset="0"/>
                <a:cs typeface="Arial" panose="020B0604020202020204" pitchFamily="34" charset="0"/>
              </a:rPr>
              <a:t>, επικινδύνων για το περιβάλλον. </a:t>
            </a:r>
            <a:endParaRPr lang="el-GR"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latin typeface="Arial" panose="020B0604020202020204" pitchFamily="34" charset="0"/>
                <a:cs typeface="Arial" panose="020B0604020202020204" pitchFamily="34" charset="0"/>
              </a:rPr>
              <a:t>Ειδικότερα </a:t>
            </a:r>
            <a:r>
              <a:rPr lang="el-GR" sz="2000" b="1" dirty="0">
                <a:latin typeface="Arial" panose="020B0604020202020204" pitchFamily="34" charset="0"/>
                <a:cs typeface="Arial" panose="020B0604020202020204" pitchFamily="34" charset="0"/>
              </a:rPr>
              <a:t>τα τελευταία χρόνια, με την αύξηση του λόγου πιέσεως των συμπιεστών και την αύξηση της μέγιστης </a:t>
            </a:r>
            <a:r>
              <a:rPr lang="el-GR" sz="2000" b="1" dirty="0" smtClean="0">
                <a:latin typeface="Arial" panose="020B0604020202020204" pitchFamily="34" charset="0"/>
                <a:cs typeface="Arial" panose="020B0604020202020204" pitchFamily="34" charset="0"/>
              </a:rPr>
              <a:t>θερμοκρασίας </a:t>
            </a:r>
            <a:r>
              <a:rPr lang="el-GR" sz="2000" b="1" dirty="0">
                <a:latin typeface="Arial" panose="020B0604020202020204" pitchFamily="34" charset="0"/>
                <a:cs typeface="Arial" panose="020B0604020202020204" pitchFamily="34" charset="0"/>
              </a:rPr>
              <a:t>εισόδου στο στρόβιλο, το πρόβλημα της </a:t>
            </a:r>
            <a:r>
              <a:rPr lang="el-GR" sz="2000" b="1" dirty="0" smtClean="0">
                <a:latin typeface="Arial" panose="020B0604020202020204" pitchFamily="34" charset="0"/>
                <a:cs typeface="Arial" panose="020B0604020202020204" pitchFamily="34" charset="0"/>
              </a:rPr>
              <a:t>παραγωγής </a:t>
            </a:r>
            <a:r>
              <a:rPr lang="el-GR" sz="2000" b="1" dirty="0">
                <a:latin typeface="Arial" panose="020B0604020202020204" pitchFamily="34" charset="0"/>
                <a:cs typeface="Arial" panose="020B0604020202020204" pitchFamily="34" charset="0"/>
              </a:rPr>
              <a:t>οξειδίων του αζώτου επιτείνεται και </a:t>
            </a:r>
            <a:r>
              <a:rPr lang="el-GR" sz="2000" b="1" dirty="0" smtClean="0">
                <a:latin typeface="Arial" panose="020B0604020202020204" pitchFamily="34" charset="0"/>
                <a:cs typeface="Arial" panose="020B0604020202020204" pitchFamily="34" charset="0"/>
              </a:rPr>
              <a:t>απαιτούνται </a:t>
            </a:r>
            <a:r>
              <a:rPr lang="el-GR" sz="2000" b="1" dirty="0">
                <a:latin typeface="Arial" panose="020B0604020202020204" pitchFamily="34" charset="0"/>
                <a:cs typeface="Arial" panose="020B0604020202020204" pitchFamily="34" charset="0"/>
              </a:rPr>
              <a:t>ειδικές σχεδιάσεις θαλάμου καύσεως για την αντιμετώπισή του. </a:t>
            </a:r>
            <a:endParaRPr lang="el-GR"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solidFill>
                  <a:srgbClr val="FF0000"/>
                </a:solidFill>
                <a:latin typeface="Arial" panose="020B0604020202020204" pitchFamily="34" charset="0"/>
                <a:cs typeface="Arial" panose="020B0604020202020204" pitchFamily="34" charset="0"/>
              </a:rPr>
              <a:t>Όσο </a:t>
            </a:r>
            <a:r>
              <a:rPr lang="el-GR" sz="2000" b="1" dirty="0">
                <a:solidFill>
                  <a:srgbClr val="FF0000"/>
                </a:solidFill>
                <a:latin typeface="Arial" panose="020B0604020202020204" pitchFamily="34" charset="0"/>
                <a:cs typeface="Arial" panose="020B0604020202020204" pitchFamily="34" charset="0"/>
              </a:rPr>
              <a:t>πιο γρήγορα μειώνεται η θερμοκρασία έξω από την κύρια ζώνη της καύσεως, τόσο μειώνεται η παραγωγή ανεπιθυμήτων ρύπων.</a:t>
            </a:r>
            <a:r>
              <a:rPr lang="el-GR" sz="2000" b="1" dirty="0">
                <a:latin typeface="Arial" panose="020B0604020202020204" pitchFamily="34" charset="0"/>
                <a:cs typeface="Arial" panose="020B0604020202020204" pitchFamily="34" charset="0"/>
              </a:rPr>
              <a:t> </a:t>
            </a:r>
            <a:endParaRPr lang="el-GR"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latin typeface="Arial" panose="020B0604020202020204" pitchFamily="34" charset="0"/>
                <a:cs typeface="Arial" panose="020B0604020202020204" pitchFamily="34" charset="0"/>
              </a:rPr>
              <a:t>Επίσης </a:t>
            </a:r>
            <a:r>
              <a:rPr lang="el-GR" sz="2000" b="1" dirty="0">
                <a:latin typeface="Arial" panose="020B0604020202020204" pitchFamily="34" charset="0"/>
                <a:cs typeface="Arial" panose="020B0604020202020204" pitchFamily="34" charset="0"/>
              </a:rPr>
              <a:t>η παραγωγή ρύπων μειώνεται με τη μείωση του χρόνου της καύσεως</a:t>
            </a:r>
            <a:r>
              <a:rPr lang="el-GR" sz="2000" b="1" dirty="0" smtClean="0">
                <a:latin typeface="Arial" panose="020B0604020202020204" pitchFamily="34" charset="0"/>
                <a:cs typeface="Arial" panose="020B0604020202020204" pitchFamily="34" charset="0"/>
              </a:rPr>
              <a:t>.</a:t>
            </a:r>
            <a:endParaRPr lang="el-GR" sz="20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380145230"/>
      </p:ext>
    </p:extLst>
  </p:cSld>
  <p:clrMapOvr>
    <a:masterClrMapping/>
  </p:clrMapOvr>
  <p:transition>
    <p:push/>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Βασικοί παράμετροι λειτουργίας των θαλάμων </a:t>
            </a:r>
            <a:r>
              <a:rPr lang="el-GR" sz="2400" b="1" u="sng" dirty="0" smtClean="0">
                <a:solidFill>
                  <a:schemeClr val="bg1"/>
                </a:solidFill>
                <a:latin typeface="Arial Black" pitchFamily="34" charset="0"/>
              </a:rPr>
              <a:t>καύσεως</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1900" b="1" dirty="0" smtClean="0">
                <a:latin typeface="Arial" panose="020B0604020202020204" pitchFamily="34" charset="0"/>
                <a:cs typeface="Arial" panose="020B0604020202020204" pitchFamily="34" charset="0"/>
              </a:rPr>
              <a:t>Είναι </a:t>
            </a:r>
            <a:r>
              <a:rPr lang="el-GR" sz="1900" b="1" dirty="0">
                <a:latin typeface="Arial" panose="020B0604020202020204" pitchFamily="34" charset="0"/>
                <a:cs typeface="Arial" panose="020B0604020202020204" pitchFamily="34" charset="0"/>
              </a:rPr>
              <a:t>σημαντικό, ο </a:t>
            </a:r>
            <a:r>
              <a:rPr lang="el-GR" sz="1900" b="1" dirty="0">
                <a:solidFill>
                  <a:srgbClr val="FF0000"/>
                </a:solidFill>
                <a:latin typeface="Arial" panose="020B0604020202020204" pitchFamily="34" charset="0"/>
                <a:cs typeface="Arial" panose="020B0604020202020204" pitchFamily="34" charset="0"/>
              </a:rPr>
              <a:t>θάλαμος καύσεως να </a:t>
            </a:r>
            <a:r>
              <a:rPr lang="el-GR" sz="1900" b="1" dirty="0" smtClean="0">
                <a:solidFill>
                  <a:srgbClr val="FF0000"/>
                </a:solidFill>
                <a:latin typeface="Arial" panose="020B0604020202020204" pitchFamily="34" charset="0"/>
                <a:cs typeface="Arial" panose="020B0604020202020204" pitchFamily="34" charset="0"/>
              </a:rPr>
              <a:t>λειτουργεί </a:t>
            </a:r>
            <a:r>
              <a:rPr lang="el-GR" sz="1900" b="1" dirty="0">
                <a:solidFill>
                  <a:srgbClr val="FF0000"/>
                </a:solidFill>
                <a:latin typeface="Arial" panose="020B0604020202020204" pitchFamily="34" charset="0"/>
                <a:cs typeface="Arial" panose="020B0604020202020204" pitchFamily="34" charset="0"/>
              </a:rPr>
              <a:t>με το μέγιστο δυνατό βαθμό αποδόσεως σε μεγάλο εύρος των στροφών λειτουργίας και </a:t>
            </a:r>
            <a:r>
              <a:rPr lang="el-GR" sz="1900" b="1" dirty="0" smtClean="0">
                <a:solidFill>
                  <a:srgbClr val="FF0000"/>
                </a:solidFill>
                <a:latin typeface="Arial" panose="020B0604020202020204" pitchFamily="34" charset="0"/>
                <a:cs typeface="Arial" panose="020B0604020202020204" pitchFamily="34" charset="0"/>
              </a:rPr>
              <a:t>παροχών </a:t>
            </a:r>
            <a:r>
              <a:rPr lang="el-GR" sz="1900" b="1" dirty="0">
                <a:solidFill>
                  <a:srgbClr val="FF0000"/>
                </a:solidFill>
                <a:latin typeface="Arial" panose="020B0604020202020204" pitchFamily="34" charset="0"/>
                <a:cs typeface="Arial" panose="020B0604020202020204" pitchFamily="34" charset="0"/>
              </a:rPr>
              <a:t>αέρα</a:t>
            </a:r>
            <a:r>
              <a:rPr lang="el-GR" sz="1900" b="1" dirty="0">
                <a:latin typeface="Arial" panose="020B0604020202020204" pitchFamily="34" charset="0"/>
                <a:cs typeface="Arial" panose="020B0604020202020204" pitchFamily="34" charset="0"/>
              </a:rPr>
              <a:t>.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Επιπλέον </a:t>
            </a:r>
            <a:r>
              <a:rPr lang="el-GR" sz="1900" b="1" dirty="0">
                <a:latin typeface="Arial" panose="020B0604020202020204" pitchFamily="34" charset="0"/>
                <a:cs typeface="Arial" panose="020B0604020202020204" pitchFamily="34" charset="0"/>
              </a:rPr>
              <a:t>πρέπει να προκαλείται η ελάχιστη δυνατή πτώση της πιέσεως στο εσωτερικό του.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Η </a:t>
            </a:r>
            <a:r>
              <a:rPr lang="el-GR" sz="1900" b="1" dirty="0">
                <a:latin typeface="Arial" panose="020B0604020202020204" pitchFamily="34" charset="0"/>
                <a:cs typeface="Arial" panose="020B0604020202020204" pitchFamily="34" charset="0"/>
              </a:rPr>
              <a:t>πτώση της πιέσεως οφείλεται σε δύο λόγους. Η </a:t>
            </a:r>
            <a:r>
              <a:rPr lang="el-GR" sz="1900" b="1" dirty="0">
                <a:solidFill>
                  <a:srgbClr val="FF0000"/>
                </a:solidFill>
                <a:latin typeface="Arial" panose="020B0604020202020204" pitchFamily="34" charset="0"/>
                <a:cs typeface="Arial" panose="020B0604020202020204" pitchFamily="34" charset="0"/>
              </a:rPr>
              <a:t>τριβή</a:t>
            </a:r>
            <a:r>
              <a:rPr lang="el-GR" sz="1900" b="1" dirty="0">
                <a:latin typeface="Arial" panose="020B0604020202020204" pitchFamily="34" charset="0"/>
                <a:cs typeface="Arial" panose="020B0604020202020204" pitchFamily="34" charset="0"/>
              </a:rPr>
              <a:t> και η </a:t>
            </a:r>
            <a:r>
              <a:rPr lang="el-GR" sz="1900" b="1" dirty="0">
                <a:solidFill>
                  <a:srgbClr val="FF0000"/>
                </a:solidFill>
                <a:latin typeface="Arial" panose="020B0604020202020204" pitchFamily="34" charset="0"/>
                <a:cs typeface="Arial" panose="020B0604020202020204" pitchFamily="34" charset="0"/>
              </a:rPr>
              <a:t>παρουσία έντονα </a:t>
            </a:r>
            <a:r>
              <a:rPr lang="el-GR" sz="1900" b="1" dirty="0" smtClean="0">
                <a:solidFill>
                  <a:srgbClr val="FF0000"/>
                </a:solidFill>
                <a:latin typeface="Arial" panose="020B0604020202020204" pitchFamily="34" charset="0"/>
                <a:cs typeface="Arial" panose="020B0604020202020204" pitchFamily="34" charset="0"/>
              </a:rPr>
              <a:t>τυρβώδους </a:t>
            </a:r>
            <a:r>
              <a:rPr lang="el-GR" sz="1900" b="1" dirty="0">
                <a:solidFill>
                  <a:srgbClr val="FF0000"/>
                </a:solidFill>
                <a:latin typeface="Arial" panose="020B0604020202020204" pitchFamily="34" charset="0"/>
                <a:cs typeface="Arial" panose="020B0604020202020204" pitchFamily="34" charset="0"/>
              </a:rPr>
              <a:t>ροής</a:t>
            </a:r>
            <a:r>
              <a:rPr lang="el-GR" sz="1900" b="1" dirty="0">
                <a:latin typeface="Arial" panose="020B0604020202020204" pitchFamily="34" charset="0"/>
                <a:cs typeface="Arial" panose="020B0604020202020204" pitchFamily="34" charset="0"/>
              </a:rPr>
              <a:t> είναι </a:t>
            </a:r>
            <a:r>
              <a:rPr lang="el-GR" sz="1900" b="1" u="sng" dirty="0">
                <a:solidFill>
                  <a:srgbClr val="FF0000"/>
                </a:solidFill>
                <a:latin typeface="Arial" panose="020B0604020202020204" pitchFamily="34" charset="0"/>
                <a:cs typeface="Arial" panose="020B0604020202020204" pitchFamily="34" charset="0"/>
              </a:rPr>
              <a:t>ο πρώτος λόγος</a:t>
            </a:r>
            <a:r>
              <a:rPr lang="el-GR" sz="1900" b="1" dirty="0">
                <a:latin typeface="Arial" panose="020B0604020202020204" pitchFamily="34" charset="0"/>
                <a:cs typeface="Arial" panose="020B0604020202020204" pitchFamily="34" charset="0"/>
              </a:rPr>
              <a:t>, ενώ ο </a:t>
            </a:r>
            <a:r>
              <a:rPr lang="el-GR" sz="1900" b="1" u="sng" dirty="0">
                <a:solidFill>
                  <a:srgbClr val="FF0000"/>
                </a:solidFill>
                <a:latin typeface="Arial" panose="020B0604020202020204" pitchFamily="34" charset="0"/>
                <a:cs typeface="Arial" panose="020B0604020202020204" pitchFamily="34" charset="0"/>
              </a:rPr>
              <a:t>δεύτερος</a:t>
            </a:r>
            <a:r>
              <a:rPr lang="el-GR" sz="1900" b="1" dirty="0">
                <a:latin typeface="Arial" panose="020B0604020202020204" pitchFamily="34" charset="0"/>
                <a:cs typeface="Arial" panose="020B0604020202020204" pitchFamily="34" charset="0"/>
              </a:rPr>
              <a:t> είναι η </a:t>
            </a:r>
            <a:r>
              <a:rPr lang="el-GR" sz="1900" b="1" dirty="0">
                <a:solidFill>
                  <a:srgbClr val="FF0000"/>
                </a:solidFill>
                <a:latin typeface="Arial" panose="020B0604020202020204" pitchFamily="34" charset="0"/>
                <a:cs typeface="Arial" panose="020B0604020202020204" pitchFamily="34" charset="0"/>
              </a:rPr>
              <a:t>αύξηση της θερμοκρασίας λόγω της </a:t>
            </a:r>
            <a:r>
              <a:rPr lang="el-GR" sz="1900" b="1" dirty="0" smtClean="0">
                <a:solidFill>
                  <a:srgbClr val="FF0000"/>
                </a:solidFill>
                <a:latin typeface="Arial" panose="020B0604020202020204" pitchFamily="34" charset="0"/>
                <a:cs typeface="Arial" panose="020B0604020202020204" pitchFamily="34" charset="0"/>
              </a:rPr>
              <a:t>καύσεως</a:t>
            </a:r>
            <a:r>
              <a:rPr lang="el-GR" sz="1900" b="1" dirty="0">
                <a:latin typeface="Arial" panose="020B0604020202020204" pitchFamily="34" charset="0"/>
                <a:cs typeface="Arial" panose="020B0604020202020204" pitchFamily="34" charset="0"/>
              </a:rPr>
              <a:t>.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Η </a:t>
            </a:r>
            <a:r>
              <a:rPr lang="el-GR" sz="1900" b="1" dirty="0">
                <a:latin typeface="Arial" panose="020B0604020202020204" pitchFamily="34" charset="0"/>
                <a:cs typeface="Arial" panose="020B0604020202020204" pitchFamily="34" charset="0"/>
              </a:rPr>
              <a:t>αύξηση της θερμοκρασίας συνοδεύεται και από μείωση της πυκνότητας, άρα αύξηση της </a:t>
            </a:r>
            <a:r>
              <a:rPr lang="el-GR" sz="1900" b="1" dirty="0" smtClean="0">
                <a:latin typeface="Arial" panose="020B0604020202020204" pitchFamily="34" charset="0"/>
                <a:cs typeface="Arial" panose="020B0604020202020204" pitchFamily="34" charset="0"/>
              </a:rPr>
              <a:t>ταχύτητας </a:t>
            </a:r>
            <a:r>
              <a:rPr lang="el-GR" sz="1900" b="1" dirty="0">
                <a:latin typeface="Arial" panose="020B0604020202020204" pitchFamily="34" charset="0"/>
                <a:cs typeface="Arial" panose="020B0604020202020204" pitchFamily="34" charset="0"/>
              </a:rPr>
              <a:t>(για να διατηρηθεί η παροχή σταθερή). Η αύξηση της ταχύτητας συνδέεται με αύξηση της </a:t>
            </a:r>
            <a:r>
              <a:rPr lang="el-GR" sz="1900" b="1" dirty="0" smtClean="0">
                <a:latin typeface="Arial" panose="020B0604020202020204" pitchFamily="34" charset="0"/>
                <a:cs typeface="Arial" panose="020B0604020202020204" pitchFamily="34" charset="0"/>
              </a:rPr>
              <a:t>ορμής</a:t>
            </a:r>
            <a:r>
              <a:rPr lang="el-GR" sz="1900" b="1" dirty="0">
                <a:latin typeface="Arial" panose="020B0604020202020204" pitchFamily="34" charset="0"/>
                <a:cs typeface="Arial" panose="020B0604020202020204" pitchFamily="34" charset="0"/>
              </a:rPr>
              <a:t>, οπότε (όπως απαιτεί το θεώρημα της ορμής) εμφανίζεται μία πτώση της πιέσεως κατά μήκος του θαλάμου καύσεως.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solidFill>
                  <a:srgbClr val="FF0000"/>
                </a:solidFill>
                <a:latin typeface="Arial" panose="020B0604020202020204" pitchFamily="34" charset="0"/>
                <a:cs typeface="Arial" panose="020B0604020202020204" pitchFamily="34" charset="0"/>
              </a:rPr>
              <a:t>Η </a:t>
            </a:r>
            <a:r>
              <a:rPr lang="el-GR" sz="1900" b="1" dirty="0">
                <a:solidFill>
                  <a:srgbClr val="FF0000"/>
                </a:solidFill>
                <a:latin typeface="Arial" panose="020B0604020202020204" pitchFamily="34" charset="0"/>
                <a:cs typeface="Arial" panose="020B0604020202020204" pitchFamily="34" charset="0"/>
              </a:rPr>
              <a:t>πτώση πιέσεως λόγω </a:t>
            </a:r>
            <a:r>
              <a:rPr lang="el-GR" sz="1900" b="1" dirty="0" smtClean="0">
                <a:solidFill>
                  <a:srgbClr val="FF0000"/>
                </a:solidFill>
                <a:latin typeface="Arial" panose="020B0604020202020204" pitchFamily="34" charset="0"/>
                <a:cs typeface="Arial" panose="020B0604020202020204" pitchFamily="34" charset="0"/>
              </a:rPr>
              <a:t>αυξήσεως </a:t>
            </a:r>
            <a:r>
              <a:rPr lang="el-GR" sz="1900" b="1" dirty="0">
                <a:solidFill>
                  <a:srgbClr val="FF0000"/>
                </a:solidFill>
                <a:latin typeface="Arial" panose="020B0604020202020204" pitchFamily="34" charset="0"/>
                <a:cs typeface="Arial" panose="020B0604020202020204" pitchFamily="34" charset="0"/>
              </a:rPr>
              <a:t>της θερμοκρασίας είναι πολύ μικρότερη από την πτώση πιέσεως λόγω τριβής και τύρβης. </a:t>
            </a:r>
            <a:endParaRPr lang="el-GR" sz="1900" b="1" dirty="0" smtClean="0">
              <a:solidFill>
                <a:srgbClr val="FF0000"/>
              </a:solidFill>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Οι </a:t>
            </a:r>
            <a:r>
              <a:rPr lang="el-GR" sz="1900" b="1" dirty="0">
                <a:latin typeface="Arial" panose="020B0604020202020204" pitchFamily="34" charset="0"/>
                <a:cs typeface="Arial" panose="020B0604020202020204" pitchFamily="34" charset="0"/>
              </a:rPr>
              <a:t>στροβιλισμοί μεγάλου μεγέθους που απαιτούνται για τη συγκράτηση της φλόγας ευθύνονται κατά </a:t>
            </a:r>
            <a:r>
              <a:rPr lang="el-GR" sz="1900" b="1" dirty="0" smtClean="0">
                <a:latin typeface="Arial" panose="020B0604020202020204" pitchFamily="34" charset="0"/>
                <a:cs typeface="Arial" panose="020B0604020202020204" pitchFamily="34" charset="0"/>
              </a:rPr>
              <a:t>κύριο </a:t>
            </a:r>
            <a:r>
              <a:rPr lang="el-GR" sz="1900" b="1" dirty="0">
                <a:latin typeface="Arial" panose="020B0604020202020204" pitchFamily="34" charset="0"/>
                <a:cs typeface="Arial" panose="020B0604020202020204" pitchFamily="34" charset="0"/>
              </a:rPr>
              <a:t>λόγο για τις απώλειες αυτές, που προφανώς δεν μπορούν να αποφευχθούν</a:t>
            </a:r>
            <a:r>
              <a:rPr lang="el-GR" sz="1900" b="1" dirty="0" smtClean="0">
                <a:latin typeface="Arial" panose="020B0604020202020204" pitchFamily="34" charset="0"/>
                <a:cs typeface="Arial" panose="020B0604020202020204" pitchFamily="34" charset="0"/>
              </a:rPr>
              <a:t>.</a:t>
            </a:r>
            <a:endParaRPr lang="el-GR" sz="19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079565744"/>
      </p:ext>
    </p:extLst>
  </p:cSld>
  <p:clrMapOvr>
    <a:masterClrMapping/>
  </p:clrMapOvr>
  <p:transition>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3284984"/>
            <a:ext cx="8496944" cy="648072"/>
          </a:xfrm>
        </p:spPr>
        <p:txBody>
          <a:bodyPr>
            <a:normAutofit/>
          </a:bodyPr>
          <a:lstStyle/>
          <a:p>
            <a:pPr marL="0" indent="0">
              <a:buNone/>
            </a:pPr>
            <a:r>
              <a:rPr lang="en-US" sz="2200" b="1" dirty="0" smtClean="0">
                <a:solidFill>
                  <a:srgbClr val="FF0000"/>
                </a:solidFill>
                <a:latin typeface="Arial Black" pitchFamily="34" charset="0"/>
              </a:rPr>
              <a:t>http</a:t>
            </a:r>
            <a:r>
              <a:rPr lang="en-US" sz="2200" b="1" dirty="0">
                <a:solidFill>
                  <a:srgbClr val="FF0000"/>
                </a:solidFill>
                <a:latin typeface="Arial Black" pitchFamily="34" charset="0"/>
              </a:rPr>
              <a:t>://www.marinediesels.info/repairs/main_thrust.htm</a:t>
            </a:r>
            <a:endParaRPr lang="el-GR" sz="2200" b="1" dirty="0">
              <a:solidFill>
                <a:srgbClr val="FF0000"/>
              </a:solidFill>
              <a:latin typeface="Arial Black"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Ωστικός τριβέας</a:t>
            </a:r>
            <a:endParaRPr lang="el-GR" sz="2400" b="1" u="sng" dirty="0">
              <a:solidFill>
                <a:schemeClr val="bg1"/>
              </a:solidFill>
              <a:latin typeface="Arial" pitchFamily="34" charset="0"/>
              <a:cs typeface="Arial" pitchFamily="34" charset="0"/>
            </a:endParaRPr>
          </a:p>
        </p:txBody>
      </p:sp>
      <p:sp>
        <p:nvSpPr>
          <p:cNvPr id="2" name="TextBox 1"/>
          <p:cNvSpPr txBox="1"/>
          <p:nvPr/>
        </p:nvSpPr>
        <p:spPr>
          <a:xfrm>
            <a:off x="323528" y="1628800"/>
            <a:ext cx="8496944" cy="830997"/>
          </a:xfrm>
          <a:prstGeom prst="rect">
            <a:avLst/>
          </a:prstGeom>
          <a:solidFill>
            <a:srgbClr val="FFFF00"/>
          </a:solidFill>
        </p:spPr>
        <p:txBody>
          <a:bodyPr wrap="square" rtlCol="0">
            <a:spAutoFit/>
          </a:bodyPr>
          <a:lstStyle/>
          <a:p>
            <a:pPr algn="ctr"/>
            <a:r>
              <a:rPr lang="en-US" sz="2400" b="1" dirty="0"/>
              <a:t>Maintenance and Repairs</a:t>
            </a:r>
          </a:p>
          <a:p>
            <a:pPr algn="ctr"/>
            <a:r>
              <a:rPr lang="en-US" sz="2400" b="1" dirty="0"/>
              <a:t>Main Thrust Bearing</a:t>
            </a:r>
          </a:p>
        </p:txBody>
      </p:sp>
    </p:spTree>
    <p:extLst>
      <p:ext uri="{BB962C8B-B14F-4D97-AF65-F5344CB8AC3E}">
        <p14:creationId xmlns="" xmlns:p14="http://schemas.microsoft.com/office/powerpoint/2010/main" val="804746548"/>
      </p:ext>
    </p:extLst>
  </p:cSld>
  <p:clrMapOvr>
    <a:masterClrMapping/>
  </p:clrMapOvr>
  <p:transition>
    <p:push/>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Βασικοί παράμετροι λειτουργίας των θαλάμων </a:t>
            </a:r>
            <a:r>
              <a:rPr lang="el-GR" sz="2400" b="1" u="sng" dirty="0" smtClean="0">
                <a:solidFill>
                  <a:schemeClr val="bg1"/>
                </a:solidFill>
                <a:latin typeface="Arial Black" pitchFamily="34" charset="0"/>
              </a:rPr>
              <a:t>καύσεως</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1600" b="1" dirty="0" smtClean="0">
                <a:latin typeface="Arial" panose="020B0604020202020204" pitchFamily="34" charset="0"/>
                <a:cs typeface="Arial" panose="020B0604020202020204" pitchFamily="34" charset="0"/>
              </a:rPr>
              <a:t>Η </a:t>
            </a:r>
            <a:r>
              <a:rPr lang="el-GR" sz="1600" b="1" dirty="0">
                <a:solidFill>
                  <a:srgbClr val="FF0000"/>
                </a:solidFill>
                <a:latin typeface="Arial" panose="020B0604020202020204" pitchFamily="34" charset="0"/>
                <a:cs typeface="Arial" panose="020B0604020202020204" pitchFamily="34" charset="0"/>
              </a:rPr>
              <a:t>καύση εντός του θαλάμου καύσεως πρέπει να είναι ευσταθής</a:t>
            </a:r>
            <a:r>
              <a:rPr lang="el-GR" sz="1600" b="1" dirty="0">
                <a:latin typeface="Arial" panose="020B0604020202020204" pitchFamily="34" charset="0"/>
                <a:cs typeface="Arial" panose="020B0604020202020204" pitchFamily="34" charset="0"/>
              </a:rPr>
              <a:t>. </a:t>
            </a:r>
            <a:endParaRPr lang="el-GR"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Αυτό </a:t>
            </a:r>
            <a:r>
              <a:rPr lang="el-GR" sz="1600" b="1" dirty="0">
                <a:latin typeface="Arial" panose="020B0604020202020204" pitchFamily="34" charset="0"/>
                <a:cs typeface="Arial" panose="020B0604020202020204" pitchFamily="34" charset="0"/>
              </a:rPr>
              <a:t>σημαίνει ότι η καύση δεν πρέπει να παρουσιάζει μεταβολές ως προς την ένταση στο ίδιο σημείο λειτουργίας, ενώ η φλόγα πρέπει να διατηρείται σε όλο το εύρος λειτουργίας της μηχανής. </a:t>
            </a:r>
            <a:endParaRPr lang="el-GR"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solidFill>
                  <a:srgbClr val="FF0000"/>
                </a:solidFill>
                <a:latin typeface="Arial" panose="020B0604020202020204" pitchFamily="34" charset="0"/>
                <a:cs typeface="Arial" panose="020B0604020202020204" pitchFamily="34" charset="0"/>
              </a:rPr>
              <a:t>Για </a:t>
            </a:r>
            <a:r>
              <a:rPr lang="el-GR" sz="1600" b="1" dirty="0">
                <a:solidFill>
                  <a:srgbClr val="FF0000"/>
                </a:solidFill>
                <a:latin typeface="Arial" panose="020B0604020202020204" pitchFamily="34" charset="0"/>
                <a:cs typeface="Arial" panose="020B0604020202020204" pitchFamily="34" charset="0"/>
              </a:rPr>
              <a:t>κάθε τύπο θαλάμου καύσεως</a:t>
            </a:r>
            <a:r>
              <a:rPr lang="el-GR" sz="1600" b="1" dirty="0">
                <a:latin typeface="Arial" panose="020B0604020202020204" pitchFamily="34" charset="0"/>
                <a:cs typeface="Arial" panose="020B0604020202020204" pitchFamily="34" charset="0"/>
              </a:rPr>
              <a:t> και για κάθε παροχή μάζας, υπάρχει ένα άνω και ένα κάτω όριο στο λόγο </a:t>
            </a:r>
            <a:r>
              <a:rPr lang="el-GR" sz="1600" b="1" dirty="0" smtClean="0">
                <a:latin typeface="Arial" panose="020B0604020202020204" pitchFamily="34" charset="0"/>
                <a:cs typeface="Arial" panose="020B0604020202020204" pitchFamily="34" charset="0"/>
              </a:rPr>
              <a:t>αέρα - καυσίμου</a:t>
            </a:r>
            <a:r>
              <a:rPr lang="el-GR" sz="1600" b="1" dirty="0">
                <a:latin typeface="Arial" panose="020B0604020202020204" pitchFamily="34" charset="0"/>
                <a:cs typeface="Arial" panose="020B0604020202020204" pitchFamily="34" charset="0"/>
              </a:rPr>
              <a:t>, έξω από τα οποία η φλόγα δεν μπορεί να συντηρηθεί και </a:t>
            </a:r>
            <a:r>
              <a:rPr lang="el-GR" sz="1600" b="1" dirty="0" smtClean="0">
                <a:latin typeface="Arial" panose="020B0604020202020204" pitchFamily="34" charset="0"/>
                <a:cs typeface="Arial" panose="020B0604020202020204" pitchFamily="34" charset="0"/>
              </a:rPr>
              <a:t>σβήνει</a:t>
            </a:r>
            <a:r>
              <a:rPr lang="el-GR" sz="1600" b="1" dirty="0">
                <a:latin typeface="Arial" panose="020B0604020202020204" pitchFamily="34" charset="0"/>
                <a:cs typeface="Arial" panose="020B0604020202020204" pitchFamily="34" charset="0"/>
              </a:rPr>
              <a:t>. </a:t>
            </a:r>
            <a:endParaRPr lang="el-GR"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Πάνω </a:t>
            </a:r>
            <a:r>
              <a:rPr lang="el-GR" sz="1600" b="1" dirty="0">
                <a:latin typeface="Arial" panose="020B0604020202020204" pitchFamily="34" charset="0"/>
                <a:cs typeface="Arial" panose="020B0604020202020204" pitchFamily="34" charset="0"/>
              </a:rPr>
              <a:t>από μία δεδομένη παροχή μάζας (συγκεκριμένη για κάθε τύπο θαλάμου </a:t>
            </a:r>
            <a:r>
              <a:rPr lang="el-GR" sz="1600" b="1" dirty="0" smtClean="0">
                <a:latin typeface="Arial" panose="020B0604020202020204" pitchFamily="34" charset="0"/>
                <a:cs typeface="Arial" panose="020B0604020202020204" pitchFamily="34" charset="0"/>
              </a:rPr>
              <a:t>καύσεως</a:t>
            </a:r>
            <a:r>
              <a:rPr lang="el-GR" sz="1600" b="1" dirty="0">
                <a:latin typeface="Arial" panose="020B0604020202020204" pitchFamily="34" charset="0"/>
                <a:cs typeface="Arial" panose="020B0604020202020204" pitchFamily="34" charset="0"/>
              </a:rPr>
              <a:t>) δεν μπορεί να συντηρηθεί η φλόγα για </a:t>
            </a:r>
            <a:r>
              <a:rPr lang="el-GR" sz="1600" b="1" dirty="0" smtClean="0">
                <a:latin typeface="Arial" panose="020B0604020202020204" pitchFamily="34" charset="0"/>
                <a:cs typeface="Arial" panose="020B0604020202020204" pitchFamily="34" charset="0"/>
              </a:rPr>
              <a:t>κανένα </a:t>
            </a:r>
            <a:r>
              <a:rPr lang="el-GR" sz="1600" b="1" dirty="0">
                <a:latin typeface="Arial" panose="020B0604020202020204" pitchFamily="34" charset="0"/>
                <a:cs typeface="Arial" panose="020B0604020202020204" pitchFamily="34" charset="0"/>
              </a:rPr>
              <a:t>λόγο </a:t>
            </a:r>
            <a:r>
              <a:rPr lang="el-GR" sz="1600" b="1" dirty="0" smtClean="0">
                <a:latin typeface="Arial" panose="020B0604020202020204" pitchFamily="34" charset="0"/>
                <a:cs typeface="Arial" panose="020B0604020202020204" pitchFamily="34" charset="0"/>
              </a:rPr>
              <a:t>αέρα - καυσίμου</a:t>
            </a:r>
            <a:r>
              <a:rPr lang="el-GR" sz="1600" b="1" dirty="0">
                <a:latin typeface="Arial" panose="020B0604020202020204" pitchFamily="34" charset="0"/>
                <a:cs typeface="Arial" panose="020B0604020202020204" pitchFamily="34" charset="0"/>
              </a:rPr>
              <a:t>. Αντίστοιχα όρια </a:t>
            </a:r>
            <a:r>
              <a:rPr lang="el-GR" sz="1600" b="1" dirty="0" smtClean="0">
                <a:latin typeface="Arial" panose="020B0604020202020204" pitchFamily="34" charset="0"/>
                <a:cs typeface="Arial" panose="020B0604020202020204" pitchFamily="34" charset="0"/>
              </a:rPr>
              <a:t>υπάρχουν </a:t>
            </a:r>
            <a:r>
              <a:rPr lang="el-GR" sz="1600" b="1" dirty="0">
                <a:latin typeface="Arial" panose="020B0604020202020204" pitchFamily="34" charset="0"/>
                <a:cs typeface="Arial" panose="020B0604020202020204" pitchFamily="34" charset="0"/>
              </a:rPr>
              <a:t>και για την έναυση του κινητήρα, μόνο που </a:t>
            </a:r>
            <a:r>
              <a:rPr lang="el-GR" sz="1600" b="1" dirty="0" smtClean="0">
                <a:latin typeface="Arial" panose="020B0604020202020204" pitchFamily="34" charset="0"/>
                <a:cs typeface="Arial" panose="020B0604020202020204" pitchFamily="34" charset="0"/>
              </a:rPr>
              <a:t>είναι </a:t>
            </a:r>
            <a:r>
              <a:rPr lang="el-GR" sz="1600" b="1" dirty="0">
                <a:latin typeface="Arial" panose="020B0604020202020204" pitchFamily="34" charset="0"/>
                <a:cs typeface="Arial" panose="020B0604020202020204" pitchFamily="34" charset="0"/>
              </a:rPr>
              <a:t>πιο </a:t>
            </a:r>
            <a:r>
              <a:rPr lang="el-GR" sz="1600" b="1" dirty="0" smtClean="0">
                <a:latin typeface="Arial" panose="020B0604020202020204" pitchFamily="34" charset="0"/>
                <a:cs typeface="Arial" panose="020B0604020202020204" pitchFamily="34" charset="0"/>
              </a:rPr>
              <a:t>στενά. </a:t>
            </a:r>
            <a:r>
              <a:rPr lang="el-GR" sz="1600" b="1" dirty="0">
                <a:latin typeface="Arial" panose="020B0604020202020204" pitchFamily="34" charset="0"/>
                <a:cs typeface="Arial" panose="020B0604020202020204" pitchFamily="34" charset="0"/>
              </a:rPr>
              <a:t>Αυτό είναι λογικό, αφού είναι δυσκολότερο να ξεκινήσει η καύση από κρύα κατάσταση του θαλάμου καύσεως, παρά να </a:t>
            </a:r>
            <a:r>
              <a:rPr lang="el-GR" sz="1600" b="1" dirty="0" smtClean="0">
                <a:latin typeface="Arial" panose="020B0604020202020204" pitchFamily="34" charset="0"/>
                <a:cs typeface="Arial" panose="020B0604020202020204" pitchFamily="34" charset="0"/>
              </a:rPr>
              <a:t>συντηρηθεί </a:t>
            </a:r>
            <a:r>
              <a:rPr lang="el-GR" sz="1600" b="1" dirty="0">
                <a:latin typeface="Arial" panose="020B0604020202020204" pitchFamily="34" charset="0"/>
                <a:cs typeface="Arial" panose="020B0604020202020204" pitchFamily="34" charset="0"/>
              </a:rPr>
              <a:t>η φλόγα, οπότε απαιτούνται πιο αυστηροί περιορισμοί στο λόγο </a:t>
            </a:r>
            <a:r>
              <a:rPr lang="el-GR" sz="1600" b="1" dirty="0" smtClean="0">
                <a:latin typeface="Arial" panose="020B0604020202020204" pitchFamily="34" charset="0"/>
                <a:cs typeface="Arial" panose="020B0604020202020204" pitchFamily="34" charset="0"/>
              </a:rPr>
              <a:t>αέρα - καυσίμου</a:t>
            </a:r>
            <a:r>
              <a:rPr lang="el-GR" sz="1600" b="1" dirty="0">
                <a:latin typeface="Arial" panose="020B0604020202020204" pitchFamily="34" charset="0"/>
                <a:cs typeface="Arial" panose="020B0604020202020204" pitchFamily="34" charset="0"/>
              </a:rPr>
              <a:t>.</a:t>
            </a:r>
          </a:p>
          <a:p>
            <a:pPr marL="0" indent="0">
              <a:buClr>
                <a:srgbClr val="FF0000"/>
              </a:buClr>
              <a:buNone/>
            </a:pPr>
            <a:r>
              <a:rPr lang="el-GR" sz="1600" b="1" dirty="0">
                <a:latin typeface="Arial" panose="020B0604020202020204" pitchFamily="34" charset="0"/>
                <a:cs typeface="Arial" panose="020B0604020202020204" pitchFamily="34" charset="0"/>
              </a:rPr>
              <a:t>Όσο μικρότερο είναι το μέγεθος του θαλάμου καύσεως, τόσο δυσκολότερο είναι να επιτευχθούν οι στόχοι που αναπτύχθηκαν προηγουμένως. Έτσι οι επίγειοι αεριοστρόβιλοι, στους οποίους δεν υπάρχει πρόβλημα μεγέθους και βάρους, μπορούν να </a:t>
            </a:r>
            <a:r>
              <a:rPr lang="el-GR" sz="1600" b="1" dirty="0" smtClean="0">
                <a:latin typeface="Arial" panose="020B0604020202020204" pitchFamily="34" charset="0"/>
                <a:cs typeface="Arial" panose="020B0604020202020204" pitchFamily="34" charset="0"/>
              </a:rPr>
              <a:t>εφοδιαστούν </a:t>
            </a:r>
            <a:r>
              <a:rPr lang="el-GR" sz="1600" b="1" dirty="0">
                <a:latin typeface="Arial" panose="020B0604020202020204" pitchFamily="34" charset="0"/>
                <a:cs typeface="Arial" panose="020B0604020202020204" pitchFamily="34" charset="0"/>
              </a:rPr>
              <a:t>με θαλάμους καύσεως καλυτέρων </a:t>
            </a:r>
            <a:r>
              <a:rPr lang="el-GR" sz="1600" b="1" dirty="0" smtClean="0">
                <a:latin typeface="Arial" panose="020B0604020202020204" pitchFamily="34" charset="0"/>
                <a:cs typeface="Arial" panose="020B0604020202020204" pitchFamily="34" charset="0"/>
              </a:rPr>
              <a:t>χαρακτηριστικών </a:t>
            </a:r>
            <a:r>
              <a:rPr lang="el-GR" sz="1600" b="1" dirty="0">
                <a:latin typeface="Arial" panose="020B0604020202020204" pitchFamily="34" charset="0"/>
                <a:cs typeface="Arial" panose="020B0604020202020204" pitchFamily="34" charset="0"/>
              </a:rPr>
              <a:t>λειτουργίας, από τους αντίστοιχους </a:t>
            </a:r>
            <a:r>
              <a:rPr lang="el-GR" sz="1600" b="1" dirty="0" smtClean="0">
                <a:latin typeface="Arial" panose="020B0604020202020204" pitchFamily="34" charset="0"/>
                <a:cs typeface="Arial" panose="020B0604020202020204" pitchFamily="34" charset="0"/>
              </a:rPr>
              <a:t>αεροπορικούς</a:t>
            </a:r>
            <a:r>
              <a:rPr lang="el-GR" sz="1600" b="1" dirty="0">
                <a:latin typeface="Arial" panose="020B0604020202020204" pitchFamily="34" charset="0"/>
                <a:cs typeface="Arial" panose="020B0604020202020204" pitchFamily="34" charset="0"/>
              </a:rPr>
              <a:t>. </a:t>
            </a:r>
            <a:endParaRPr lang="el-GR"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Στους </a:t>
            </a:r>
            <a:r>
              <a:rPr lang="el-GR" sz="1600" b="1" dirty="0">
                <a:latin typeface="Arial" panose="020B0604020202020204" pitchFamily="34" charset="0"/>
                <a:cs typeface="Arial" panose="020B0604020202020204" pitchFamily="34" charset="0"/>
              </a:rPr>
              <a:t>τελευταίους, το μέγεθος και το </a:t>
            </a:r>
            <a:r>
              <a:rPr lang="el-GR" sz="1600" b="1" dirty="0" smtClean="0">
                <a:latin typeface="Arial" panose="020B0604020202020204" pitchFamily="34" charset="0"/>
                <a:cs typeface="Arial" panose="020B0604020202020204" pitchFamily="34" charset="0"/>
              </a:rPr>
              <a:t>βάρος </a:t>
            </a:r>
            <a:r>
              <a:rPr lang="el-GR" sz="1600" b="1" dirty="0">
                <a:latin typeface="Arial" panose="020B0604020202020204" pitchFamily="34" charset="0"/>
                <a:cs typeface="Arial" panose="020B0604020202020204" pitchFamily="34" charset="0"/>
              </a:rPr>
              <a:t>είναι κρίσιμες παράμετροι σχεδιάσεως, οπότε οι θάλαμοι καύσεως κατασκευάζονται κατά το </a:t>
            </a:r>
            <a:r>
              <a:rPr lang="el-GR" sz="1600" b="1" dirty="0" smtClean="0">
                <a:latin typeface="Arial" panose="020B0604020202020204" pitchFamily="34" charset="0"/>
                <a:cs typeface="Arial" panose="020B0604020202020204" pitchFamily="34" charset="0"/>
              </a:rPr>
              <a:t>δυνατόν </a:t>
            </a:r>
            <a:r>
              <a:rPr lang="el-GR" sz="1600" b="1" dirty="0">
                <a:latin typeface="Arial" panose="020B0604020202020204" pitchFamily="34" charset="0"/>
                <a:cs typeface="Arial" panose="020B0604020202020204" pitchFamily="34" charset="0"/>
              </a:rPr>
              <a:t>μικρότεροι και ελαφρύτεροι.</a:t>
            </a:r>
          </a:p>
        </p:txBody>
      </p:sp>
    </p:spTree>
    <p:extLst>
      <p:ext uri="{BB962C8B-B14F-4D97-AF65-F5344CB8AC3E}">
        <p14:creationId xmlns="" xmlns:p14="http://schemas.microsoft.com/office/powerpoint/2010/main" val="2631554218"/>
      </p:ext>
    </p:extLst>
  </p:cSld>
  <p:clrMapOvr>
    <a:masterClrMapping/>
  </p:clrMapOvr>
  <p:transition>
    <p:push/>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rgbClr val="FFFF00"/>
                </a:solidFill>
                <a:latin typeface="Arial Black" pitchFamily="34" charset="0"/>
              </a:rPr>
              <a:t>Καταπόνηση των θαλάμων </a:t>
            </a:r>
            <a:r>
              <a:rPr lang="el-GR" sz="2400" b="1" u="sng" dirty="0" smtClean="0">
                <a:solidFill>
                  <a:srgbClr val="FFFF00"/>
                </a:solidFill>
                <a:latin typeface="Arial Black" pitchFamily="34" charset="0"/>
              </a:rPr>
              <a:t>καύσεως</a:t>
            </a:r>
            <a:endParaRPr lang="en-US" sz="2000" b="1" u="sng" dirty="0" smtClean="0">
              <a:solidFill>
                <a:srgbClr val="FFFF00"/>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1800" b="1" dirty="0">
                <a:latin typeface="Arial" panose="020B0604020202020204" pitchFamily="34" charset="0"/>
                <a:cs typeface="Arial" panose="020B0604020202020204" pitchFamily="34" charset="0"/>
              </a:rPr>
              <a:t>Ειδικά στην κύρια ζώνη καύσεως, οι </a:t>
            </a:r>
            <a:r>
              <a:rPr lang="el-GR" sz="1800" b="1" dirty="0" smtClean="0">
                <a:latin typeface="Arial" panose="020B0604020202020204" pitchFamily="34" charset="0"/>
                <a:cs typeface="Arial" panose="020B0604020202020204" pitchFamily="34" charset="0"/>
              </a:rPr>
              <a:t>αναπτυσσόμενες </a:t>
            </a:r>
            <a:r>
              <a:rPr lang="el-GR" sz="1800" b="1" dirty="0">
                <a:latin typeface="Arial" panose="020B0604020202020204" pitchFamily="34" charset="0"/>
                <a:cs typeface="Arial" panose="020B0604020202020204" pitchFamily="34" charset="0"/>
              </a:rPr>
              <a:t>θερμοκρασίες είναι ιδιαίτερα υψηλές. Τα υλικά κατασκευής θα πρέπει να αντέχουν στις </a:t>
            </a:r>
            <a:r>
              <a:rPr lang="el-GR" sz="1800" b="1" dirty="0" smtClean="0">
                <a:latin typeface="Arial" panose="020B0604020202020204" pitchFamily="34" charset="0"/>
                <a:cs typeface="Arial" panose="020B0604020202020204" pitchFamily="34" charset="0"/>
              </a:rPr>
              <a:t>υψηλές </a:t>
            </a:r>
            <a:r>
              <a:rPr lang="el-GR" sz="1800" b="1" dirty="0">
                <a:latin typeface="Arial" panose="020B0604020202020204" pitchFamily="34" charset="0"/>
                <a:cs typeface="Arial" panose="020B0604020202020204" pitchFamily="34" charset="0"/>
              </a:rPr>
              <a:t>αυτές θερμοκρασίες και για το λόγο αυτό </a:t>
            </a:r>
            <a:r>
              <a:rPr lang="el-GR" sz="1800" b="1" dirty="0" smtClean="0">
                <a:latin typeface="Arial" panose="020B0604020202020204" pitchFamily="34" charset="0"/>
                <a:cs typeface="Arial" panose="020B0604020202020204" pitchFamily="34" charset="0"/>
              </a:rPr>
              <a:t>χρησιμοποιούνται </a:t>
            </a:r>
            <a:r>
              <a:rPr lang="el-GR" sz="1800" b="1" dirty="0">
                <a:latin typeface="Arial" panose="020B0604020202020204" pitchFamily="34" charset="0"/>
                <a:cs typeface="Arial" panose="020B0604020202020204" pitchFamily="34" charset="0"/>
              </a:rPr>
              <a:t>τα ανθεκτικότερα στη θερμοκρασία υλικά που είναι διαθέσιμα.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Τέτοια </a:t>
            </a:r>
            <a:r>
              <a:rPr lang="el-GR" sz="1800" b="1" dirty="0">
                <a:latin typeface="Arial" panose="020B0604020202020204" pitchFamily="34" charset="0"/>
                <a:cs typeface="Arial" panose="020B0604020202020204" pitchFamily="34" charset="0"/>
              </a:rPr>
              <a:t>υλικά είναι </a:t>
            </a:r>
            <a:r>
              <a:rPr lang="el-GR" sz="1800" b="1" dirty="0" smtClean="0">
                <a:solidFill>
                  <a:srgbClr val="FF0000"/>
                </a:solidFill>
                <a:latin typeface="Arial" panose="020B0604020202020204" pitchFamily="34" charset="0"/>
                <a:cs typeface="Arial" panose="020B0604020202020204" pitchFamily="34" charset="0"/>
              </a:rPr>
              <a:t>κράματα </a:t>
            </a:r>
            <a:r>
              <a:rPr lang="el-GR" sz="1800" b="1" dirty="0">
                <a:solidFill>
                  <a:srgbClr val="FF0000"/>
                </a:solidFill>
                <a:latin typeface="Arial" panose="020B0604020202020204" pitchFamily="34" charset="0"/>
                <a:cs typeface="Arial" panose="020B0604020202020204" pitchFamily="34" charset="0"/>
              </a:rPr>
              <a:t>του νικελίου και του κοβαλτίου</a:t>
            </a:r>
            <a:r>
              <a:rPr lang="el-GR" sz="1800" b="1" dirty="0">
                <a:latin typeface="Arial" panose="020B0604020202020204" pitchFamily="34" charset="0"/>
                <a:cs typeface="Arial" panose="020B0604020202020204" pitchFamily="34" charset="0"/>
              </a:rPr>
              <a:t>, ενώ </a:t>
            </a:r>
            <a:r>
              <a:rPr lang="el-GR" sz="1800" b="1" dirty="0" smtClean="0">
                <a:latin typeface="Arial" panose="020B0604020202020204" pitchFamily="34" charset="0"/>
                <a:cs typeface="Arial" panose="020B0604020202020204" pitchFamily="34" charset="0"/>
              </a:rPr>
              <a:t>χρησιμοποιούνται </a:t>
            </a:r>
            <a:r>
              <a:rPr lang="el-GR" sz="1800" b="1" dirty="0">
                <a:latin typeface="Arial" panose="020B0604020202020204" pitchFamily="34" charset="0"/>
                <a:cs typeface="Arial" panose="020B0604020202020204" pitchFamily="34" charset="0"/>
              </a:rPr>
              <a:t>και ειδικές επιστρώσεις που αυξάνουν την αντοχή, αλλά και την αντίσταση στη διάβρωση.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Το </a:t>
            </a:r>
            <a:r>
              <a:rPr lang="el-GR" sz="1800" b="1" dirty="0">
                <a:latin typeface="Arial" panose="020B0604020202020204" pitchFamily="34" charset="0"/>
                <a:cs typeface="Arial" panose="020B0604020202020204" pitchFamily="34" charset="0"/>
              </a:rPr>
              <a:t>τελευταίο είναι ιδιαίτερα σημαντική απαίτηση για τα υλικά κατασκευής των θαλάμων καύσεως, λόγω του ιδιαίτερα διαβρωτικού περιβάλλοντος των θερμών καυσαερίων και των χημικών </a:t>
            </a:r>
            <a:r>
              <a:rPr lang="el-GR" sz="1800" b="1" dirty="0" smtClean="0">
                <a:latin typeface="Arial" panose="020B0604020202020204" pitchFamily="34" charset="0"/>
                <a:cs typeface="Arial" panose="020B0604020202020204" pitchFamily="34" charset="0"/>
              </a:rPr>
              <a:t>αντιδράσεων </a:t>
            </a:r>
            <a:r>
              <a:rPr lang="el-GR" sz="1800" b="1" dirty="0">
                <a:latin typeface="Arial" panose="020B0604020202020204" pitchFamily="34" charset="0"/>
                <a:cs typeface="Arial" panose="020B0604020202020204" pitchFamily="34" charset="0"/>
              </a:rPr>
              <a:t>που πραγματοποιούνται εντός του </a:t>
            </a:r>
            <a:r>
              <a:rPr lang="el-GR" sz="1800" b="1" dirty="0" smtClean="0">
                <a:latin typeface="Arial" panose="020B0604020202020204" pitchFamily="34" charset="0"/>
                <a:cs typeface="Arial" panose="020B0604020202020204" pitchFamily="34" charset="0"/>
              </a:rPr>
              <a:t>φλογοσωλήνα</a:t>
            </a:r>
            <a:r>
              <a:rPr lang="el-GR" sz="1800" b="1" dirty="0">
                <a:latin typeface="Arial" panose="020B0604020202020204" pitchFamily="34" charset="0"/>
                <a:cs typeface="Arial" panose="020B0604020202020204" pitchFamily="34" charset="0"/>
              </a:rPr>
              <a:t>.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Τα </a:t>
            </a:r>
            <a:r>
              <a:rPr lang="el-GR" sz="1800" b="1" dirty="0">
                <a:latin typeface="Arial" panose="020B0604020202020204" pitchFamily="34" charset="0"/>
                <a:cs typeface="Arial" panose="020B0604020202020204" pitchFamily="34" charset="0"/>
              </a:rPr>
              <a:t>κράματα του νικελίου που έχουν κυρίως χρησιμοποιηθεί στην κατασκευή θαλάμων </a:t>
            </a:r>
            <a:r>
              <a:rPr lang="el-GR" sz="1800" b="1" dirty="0" smtClean="0">
                <a:latin typeface="Arial" panose="020B0604020202020204" pitchFamily="34" charset="0"/>
                <a:cs typeface="Arial" panose="020B0604020202020204" pitchFamily="34" charset="0"/>
              </a:rPr>
              <a:t>καύσεως </a:t>
            </a:r>
            <a:r>
              <a:rPr lang="el-GR" sz="1800" b="1" dirty="0">
                <a:latin typeface="Arial" panose="020B0604020202020204" pitchFamily="34" charset="0"/>
                <a:cs typeface="Arial" panose="020B0604020202020204" pitchFamily="34" charset="0"/>
              </a:rPr>
              <a:t>είναι τα </a:t>
            </a:r>
            <a:r>
              <a:rPr lang="el-GR" sz="1800" b="1" u="sng" dirty="0">
                <a:solidFill>
                  <a:srgbClr val="FF0000"/>
                </a:solidFill>
                <a:latin typeface="Arial" panose="020B0604020202020204" pitchFamily="34" charset="0"/>
                <a:cs typeface="Arial" panose="020B0604020202020204" pitchFamily="34" charset="0"/>
              </a:rPr>
              <a:t>Nimonic 75</a:t>
            </a:r>
            <a:r>
              <a:rPr lang="el-GR" sz="1800" b="1" dirty="0">
                <a:solidFill>
                  <a:srgbClr val="FF0000"/>
                </a:solidFill>
                <a:latin typeface="Arial" panose="020B0604020202020204" pitchFamily="34" charset="0"/>
                <a:cs typeface="Arial" panose="020B0604020202020204" pitchFamily="34" charset="0"/>
              </a:rPr>
              <a:t> </a:t>
            </a:r>
            <a:r>
              <a:rPr lang="el-GR" sz="1800" b="1" dirty="0">
                <a:latin typeface="Arial" panose="020B0604020202020204" pitchFamily="34" charset="0"/>
                <a:cs typeface="Arial" panose="020B0604020202020204" pitchFamily="34" charset="0"/>
              </a:rPr>
              <a:t>και </a:t>
            </a:r>
            <a:r>
              <a:rPr lang="el-GR" sz="1800" b="1" u="sng" dirty="0">
                <a:solidFill>
                  <a:srgbClr val="FF0000"/>
                </a:solidFill>
                <a:latin typeface="Arial" panose="020B0604020202020204" pitchFamily="34" charset="0"/>
                <a:cs typeface="Arial" panose="020B0604020202020204" pitchFamily="34" charset="0"/>
              </a:rPr>
              <a:t>Hastelloy Χ</a:t>
            </a:r>
            <a:r>
              <a:rPr lang="el-GR" sz="1800" b="1" dirty="0">
                <a:latin typeface="Arial" panose="020B0604020202020204" pitchFamily="34" charset="0"/>
                <a:cs typeface="Arial" panose="020B0604020202020204" pitchFamily="34" charset="0"/>
              </a:rPr>
              <a:t>, με αντοχή μέχρι τα 1100 Κ.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Στις </a:t>
            </a:r>
            <a:r>
              <a:rPr lang="el-GR" sz="1800" b="1" dirty="0">
                <a:latin typeface="Arial" panose="020B0604020202020204" pitchFamily="34" charset="0"/>
                <a:cs typeface="Arial" panose="020B0604020202020204" pitchFamily="34" charset="0"/>
              </a:rPr>
              <a:t>σύγχρονες κατασκευές </a:t>
            </a:r>
            <a:r>
              <a:rPr lang="el-GR" sz="1800" b="1" dirty="0" smtClean="0">
                <a:latin typeface="Arial" panose="020B0604020202020204" pitchFamily="34" charset="0"/>
                <a:cs typeface="Arial" panose="020B0604020202020204" pitchFamily="34" charset="0"/>
              </a:rPr>
              <a:t>χρησιμοποιούνται </a:t>
            </a:r>
            <a:r>
              <a:rPr lang="el-GR" sz="1800" b="1" dirty="0">
                <a:latin typeface="Arial" panose="020B0604020202020204" pitchFamily="34" charset="0"/>
                <a:cs typeface="Arial" panose="020B0604020202020204" pitchFamily="34" charset="0"/>
              </a:rPr>
              <a:t>κυρίως το </a:t>
            </a:r>
            <a:r>
              <a:rPr lang="el-GR" sz="1800" b="1" u="sng" dirty="0">
                <a:solidFill>
                  <a:srgbClr val="FF0000"/>
                </a:solidFill>
                <a:latin typeface="Arial" panose="020B0604020202020204" pitchFamily="34" charset="0"/>
                <a:cs typeface="Arial" panose="020B0604020202020204" pitchFamily="34" charset="0"/>
              </a:rPr>
              <a:t>Nimonic 263</a:t>
            </a:r>
            <a:r>
              <a:rPr lang="el-GR" sz="1800" b="1" dirty="0">
                <a:latin typeface="Arial" panose="020B0604020202020204" pitchFamily="34" charset="0"/>
                <a:cs typeface="Arial" panose="020B0604020202020204" pitchFamily="34" charset="0"/>
              </a:rPr>
              <a:t>, το </a:t>
            </a:r>
            <a:r>
              <a:rPr lang="el-GR" sz="1800" b="1" dirty="0">
                <a:solidFill>
                  <a:srgbClr val="FF0000"/>
                </a:solidFill>
                <a:latin typeface="Arial" panose="020B0604020202020204" pitchFamily="34" charset="0"/>
                <a:cs typeface="Arial" panose="020B0604020202020204" pitchFamily="34" charset="0"/>
              </a:rPr>
              <a:t>Nimonic 86</a:t>
            </a:r>
            <a:r>
              <a:rPr lang="el-GR" sz="1800" b="1" dirty="0">
                <a:latin typeface="Arial" panose="020B0604020202020204" pitchFamily="34" charset="0"/>
                <a:cs typeface="Arial" panose="020B0604020202020204" pitchFamily="34" charset="0"/>
              </a:rPr>
              <a:t> και το </a:t>
            </a:r>
            <a:r>
              <a:rPr lang="el-GR" sz="1800" b="1" u="sng" dirty="0">
                <a:solidFill>
                  <a:srgbClr val="FF0000"/>
                </a:solidFill>
                <a:latin typeface="Arial" panose="020B0604020202020204" pitchFamily="34" charset="0"/>
                <a:cs typeface="Arial" panose="020B0604020202020204" pitchFamily="34" charset="0"/>
              </a:rPr>
              <a:t>Haynes 188</a:t>
            </a:r>
            <a:r>
              <a:rPr lang="el-GR" sz="1800" b="1" dirty="0">
                <a:latin typeface="Arial" panose="020B0604020202020204" pitchFamily="34" charset="0"/>
                <a:cs typeface="Arial" panose="020B0604020202020204" pitchFamily="34" charset="0"/>
              </a:rPr>
              <a:t> (κράμα κοβαλτίου).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Όλα </a:t>
            </a:r>
            <a:r>
              <a:rPr lang="el-GR" sz="1800" b="1" dirty="0">
                <a:latin typeface="Arial" panose="020B0604020202020204" pitchFamily="34" charset="0"/>
                <a:cs typeface="Arial" panose="020B0604020202020204" pitchFamily="34" charset="0"/>
              </a:rPr>
              <a:t>τα παραπάνω κράματα εμφανίζουν υψηλή αντοχή στη θερμοκρασία και στη διάβρωση και υψηλή </a:t>
            </a:r>
            <a:r>
              <a:rPr lang="el-GR" sz="1800" b="1" dirty="0" smtClean="0">
                <a:latin typeface="Arial" panose="020B0604020202020204" pitchFamily="34" charset="0"/>
                <a:cs typeface="Arial" panose="020B0604020202020204" pitchFamily="34" charset="0"/>
              </a:rPr>
              <a:t>ικανότητα </a:t>
            </a:r>
            <a:r>
              <a:rPr lang="el-GR" sz="1800" b="1" dirty="0">
                <a:latin typeface="Arial" panose="020B0604020202020204" pitchFamily="34" charset="0"/>
                <a:cs typeface="Arial" panose="020B0604020202020204" pitchFamily="34" charset="0"/>
              </a:rPr>
              <a:t>διαμορφώσεως και συγκολλήσεως</a:t>
            </a:r>
            <a:r>
              <a:rPr lang="el-GR" sz="1800" b="1" dirty="0" smtClean="0">
                <a:latin typeface="Arial" panose="020B0604020202020204" pitchFamily="34" charset="0"/>
                <a:cs typeface="Arial" panose="020B0604020202020204" pitchFamily="34" charset="0"/>
              </a:rPr>
              <a:t>.</a:t>
            </a:r>
            <a:endParaRPr lang="el-GR" sz="18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658310825"/>
      </p:ext>
    </p:extLst>
  </p:cSld>
  <p:clrMapOvr>
    <a:masterClrMapping/>
  </p:clrMapOvr>
  <p:transition>
    <p:push/>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Καταπόνηση των θαλάμων </a:t>
            </a:r>
            <a:r>
              <a:rPr lang="el-GR" sz="2400" b="1" u="sng" dirty="0" smtClean="0">
                <a:solidFill>
                  <a:schemeClr val="bg1"/>
                </a:solidFill>
                <a:latin typeface="Arial Black" pitchFamily="34" charset="0"/>
              </a:rPr>
              <a:t>καύσεως</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1850" b="1" dirty="0" smtClean="0">
                <a:latin typeface="Arial" panose="020B0604020202020204" pitchFamily="34" charset="0"/>
                <a:cs typeface="Arial" panose="020B0604020202020204" pitchFamily="34" charset="0"/>
              </a:rPr>
              <a:t>Ιδιαίτερες </a:t>
            </a:r>
            <a:r>
              <a:rPr lang="el-GR" sz="1850" b="1" dirty="0">
                <a:latin typeface="Arial" panose="020B0604020202020204" pitchFamily="34" charset="0"/>
                <a:cs typeface="Arial" panose="020B0604020202020204" pitchFamily="34" charset="0"/>
              </a:rPr>
              <a:t>έρευνες πραγματοποιούνται προς την κατεύθυνση της χρησιμοποιήσεως κεραμικών υλικών ή κεραμικών επιστρώσεων στην κατασκευή των θαλάμων καύσεως (νιτρίδια και καρβίδια του πυριτίου). </a:t>
            </a:r>
            <a:endParaRPr lang="el-GR" sz="1850" b="1" dirty="0" smtClean="0">
              <a:latin typeface="Arial" panose="020B0604020202020204" pitchFamily="34" charset="0"/>
              <a:cs typeface="Arial" panose="020B0604020202020204" pitchFamily="34" charset="0"/>
            </a:endParaRPr>
          </a:p>
          <a:p>
            <a:pPr marL="0" indent="0">
              <a:buClr>
                <a:srgbClr val="FF0000"/>
              </a:buClr>
              <a:buNone/>
            </a:pPr>
            <a:r>
              <a:rPr lang="el-GR" sz="1850" b="1" dirty="0" smtClean="0">
                <a:latin typeface="Arial" panose="020B0604020202020204" pitchFamily="34" charset="0"/>
                <a:cs typeface="Arial" panose="020B0604020202020204" pitchFamily="34" charset="0"/>
              </a:rPr>
              <a:t>Το </a:t>
            </a:r>
            <a:r>
              <a:rPr lang="el-GR" sz="1850" b="1" dirty="0">
                <a:latin typeface="Arial" panose="020B0604020202020204" pitchFamily="34" charset="0"/>
                <a:cs typeface="Arial" panose="020B0604020202020204" pitchFamily="34" charset="0"/>
              </a:rPr>
              <a:t>κύριο πρόβλημα των υλικών αυτών είναι η ψαθυρότητά τους, αν και διακρίνονται από πολύ υψηλότερο σημείο τήξεως σε σχέση με τα κλασσικά μεταλλικά υλικά. </a:t>
            </a:r>
            <a:endParaRPr lang="el-GR" sz="1850" b="1" dirty="0" smtClean="0">
              <a:latin typeface="Arial" panose="020B0604020202020204" pitchFamily="34" charset="0"/>
              <a:cs typeface="Arial" panose="020B0604020202020204" pitchFamily="34" charset="0"/>
            </a:endParaRPr>
          </a:p>
          <a:p>
            <a:pPr marL="0" indent="0">
              <a:buClr>
                <a:srgbClr val="FF0000"/>
              </a:buClr>
              <a:buNone/>
            </a:pPr>
            <a:r>
              <a:rPr lang="el-GR" sz="1850" b="1" dirty="0" smtClean="0">
                <a:latin typeface="Arial" panose="020B0604020202020204" pitchFamily="34" charset="0"/>
                <a:cs typeface="Arial" panose="020B0604020202020204" pitchFamily="34" charset="0"/>
              </a:rPr>
              <a:t>Είναι </a:t>
            </a:r>
            <a:r>
              <a:rPr lang="el-GR" sz="1850" b="1" dirty="0">
                <a:latin typeface="Arial" panose="020B0604020202020204" pitchFamily="34" charset="0"/>
                <a:cs typeface="Arial" panose="020B0604020202020204" pitchFamily="34" charset="0"/>
              </a:rPr>
              <a:t>χαρακτηριστικό ότι διατηρούν την αντοχή τους μέχρι και τα 1880 Κ. </a:t>
            </a:r>
            <a:endParaRPr lang="el-GR" sz="1850" b="1" dirty="0" smtClean="0">
              <a:latin typeface="Arial" panose="020B0604020202020204" pitchFamily="34" charset="0"/>
              <a:cs typeface="Arial" panose="020B0604020202020204" pitchFamily="34" charset="0"/>
            </a:endParaRPr>
          </a:p>
          <a:p>
            <a:pPr marL="0" indent="0">
              <a:buClr>
                <a:srgbClr val="FF0000"/>
              </a:buClr>
              <a:buNone/>
            </a:pPr>
            <a:r>
              <a:rPr lang="el-GR" sz="1850" b="1" dirty="0" smtClean="0">
                <a:latin typeface="Arial" panose="020B0604020202020204" pitchFamily="34" charset="0"/>
                <a:cs typeface="Arial" panose="020B0604020202020204" pitchFamily="34" charset="0"/>
              </a:rPr>
              <a:t>Για </a:t>
            </a:r>
            <a:r>
              <a:rPr lang="el-GR" sz="1850" b="1" dirty="0">
                <a:latin typeface="Arial" panose="020B0604020202020204" pitchFamily="34" charset="0"/>
                <a:cs typeface="Arial" panose="020B0604020202020204" pitchFamily="34" charset="0"/>
              </a:rPr>
              <a:t>την επίλυση του προβλήματος της ψαθυρότητας χρησιμοποιούνται εσωτερικές ενισχύσεις του </a:t>
            </a:r>
            <a:r>
              <a:rPr lang="el-GR" sz="1850" b="1" dirty="0" smtClean="0">
                <a:latin typeface="Arial" panose="020B0604020202020204" pitchFamily="34" charset="0"/>
                <a:cs typeface="Arial" panose="020B0604020202020204" pitchFamily="34" charset="0"/>
              </a:rPr>
              <a:t>υλικού </a:t>
            </a:r>
            <a:r>
              <a:rPr lang="el-GR" sz="1850" b="1" dirty="0">
                <a:latin typeface="Arial" panose="020B0604020202020204" pitchFamily="34" charset="0"/>
                <a:cs typeface="Arial" panose="020B0604020202020204" pitchFamily="34" charset="0"/>
              </a:rPr>
              <a:t>με ίνες άνθρακα. Η αντοχή τους στην υψηλή θερμοκρασία δείχνει ότι στο μέλλον θα </a:t>
            </a:r>
            <a:r>
              <a:rPr lang="el-GR" sz="1850" b="1" dirty="0" smtClean="0">
                <a:latin typeface="Arial" panose="020B0604020202020204" pitchFamily="34" charset="0"/>
                <a:cs typeface="Arial" panose="020B0604020202020204" pitchFamily="34" charset="0"/>
              </a:rPr>
              <a:t>εδραιωθούν</a:t>
            </a:r>
            <a:r>
              <a:rPr lang="el-GR" sz="1850" b="1" dirty="0">
                <a:latin typeface="Arial" panose="020B0604020202020204" pitchFamily="34" charset="0"/>
                <a:cs typeface="Arial" panose="020B0604020202020204" pitchFamily="34" charset="0"/>
              </a:rPr>
              <a:t>, αφού λυθούν τα τωρινά τους προβλήματα.</a:t>
            </a:r>
          </a:p>
          <a:p>
            <a:pPr marL="0" indent="0">
              <a:buClr>
                <a:srgbClr val="FF0000"/>
              </a:buClr>
              <a:buNone/>
            </a:pPr>
            <a:r>
              <a:rPr lang="el-GR" sz="1850" b="1" dirty="0">
                <a:solidFill>
                  <a:srgbClr val="FF0000"/>
                </a:solidFill>
                <a:latin typeface="Arial" panose="020B0604020202020204" pitchFamily="34" charset="0"/>
                <a:cs typeface="Arial" panose="020B0604020202020204" pitchFamily="34" charset="0"/>
              </a:rPr>
              <a:t>Οι θάλαμοι καύσεως εκτός από την καταπόνηση λόγω των υψηλών θερμοκρασιών, καταπονούνται και σε θερμικές τάσεις, λόγω των μεγάλων </a:t>
            </a:r>
            <a:r>
              <a:rPr lang="el-GR" sz="1850" b="1" dirty="0" smtClean="0">
                <a:solidFill>
                  <a:srgbClr val="FF0000"/>
                </a:solidFill>
                <a:latin typeface="Arial" panose="020B0604020202020204" pitchFamily="34" charset="0"/>
                <a:cs typeface="Arial" panose="020B0604020202020204" pitchFamily="34" charset="0"/>
              </a:rPr>
              <a:t>μεταβολών </a:t>
            </a:r>
            <a:r>
              <a:rPr lang="el-GR" sz="1850" b="1" dirty="0">
                <a:solidFill>
                  <a:srgbClr val="FF0000"/>
                </a:solidFill>
                <a:latin typeface="Arial" panose="020B0604020202020204" pitchFamily="34" charset="0"/>
                <a:cs typeface="Arial" panose="020B0604020202020204" pitchFamily="34" charset="0"/>
              </a:rPr>
              <a:t>της θερμοκρασίας</a:t>
            </a:r>
            <a:r>
              <a:rPr lang="el-GR" sz="1850" b="1" dirty="0">
                <a:latin typeface="Arial" panose="020B0604020202020204" pitchFamily="34" charset="0"/>
                <a:cs typeface="Arial" panose="020B0604020202020204" pitchFamily="34" charset="0"/>
              </a:rPr>
              <a:t>, από σημείο σε σημείο. Οι θερμικές τάσεις, προκαλούν ερπυσμό του μετάλλου με αποτέλεσμα την αστοχία του. Παράλληλα, λόγω των ταλαντώσεων και των ασταθειών της ροής και λόγω των επαναλαμβανομένων κύκλων </a:t>
            </a:r>
            <a:r>
              <a:rPr lang="el-GR" sz="1850" b="1" dirty="0" smtClean="0">
                <a:latin typeface="Arial" panose="020B0604020202020204" pitchFamily="34" charset="0"/>
                <a:cs typeface="Arial" panose="020B0604020202020204" pitchFamily="34" charset="0"/>
              </a:rPr>
              <a:t>λειτουργίας </a:t>
            </a:r>
            <a:r>
              <a:rPr lang="el-GR" sz="1850" b="1" dirty="0">
                <a:latin typeface="Arial" panose="020B0604020202020204" pitchFamily="34" charset="0"/>
                <a:cs typeface="Arial" panose="020B0604020202020204" pitchFamily="34" charset="0"/>
              </a:rPr>
              <a:t>(έναυση, σβήσιμο κλπ.) υπάρχει σοβαρός </a:t>
            </a:r>
            <a:r>
              <a:rPr lang="el-GR" sz="1850" b="1" dirty="0" smtClean="0">
                <a:latin typeface="Arial" panose="020B0604020202020204" pitchFamily="34" charset="0"/>
                <a:cs typeface="Arial" panose="020B0604020202020204" pitchFamily="34" charset="0"/>
              </a:rPr>
              <a:t>κίνδυνος </a:t>
            </a:r>
            <a:r>
              <a:rPr lang="el-GR" sz="1850" b="1" dirty="0">
                <a:latin typeface="Arial" panose="020B0604020202020204" pitchFamily="34" charset="0"/>
                <a:cs typeface="Arial" panose="020B0604020202020204" pitchFamily="34" charset="0"/>
              </a:rPr>
              <a:t>αστοχίας από κόπωση των υλικών</a:t>
            </a:r>
            <a:r>
              <a:rPr lang="el-GR" sz="1850" b="1" dirty="0" smtClean="0">
                <a:latin typeface="Arial" panose="020B0604020202020204" pitchFamily="34" charset="0"/>
                <a:cs typeface="Arial" panose="020B0604020202020204" pitchFamily="34" charset="0"/>
              </a:rPr>
              <a:t>.</a:t>
            </a:r>
            <a:endParaRPr lang="el-GR" sz="185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247991284"/>
      </p:ext>
    </p:extLst>
  </p:cSld>
  <p:clrMapOvr>
    <a:masterClrMapping/>
  </p:clrMapOvr>
  <p:transition>
    <p:push/>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Καταπόνηση των θαλάμων </a:t>
            </a:r>
            <a:r>
              <a:rPr lang="el-GR" sz="2400" b="1" u="sng" dirty="0" smtClean="0">
                <a:solidFill>
                  <a:schemeClr val="bg1"/>
                </a:solidFill>
                <a:latin typeface="Arial Black" pitchFamily="34" charset="0"/>
              </a:rPr>
              <a:t>καύσεως</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2320" b="1" dirty="0" smtClean="0">
                <a:latin typeface="Arial" panose="020B0604020202020204" pitchFamily="34" charset="0"/>
                <a:cs typeface="Arial" panose="020B0604020202020204" pitchFamily="34" charset="0"/>
              </a:rPr>
              <a:t>Σε </a:t>
            </a:r>
            <a:r>
              <a:rPr lang="el-GR" sz="2320" b="1" dirty="0">
                <a:latin typeface="Arial" panose="020B0604020202020204" pitchFamily="34" charset="0"/>
                <a:cs typeface="Arial" panose="020B0604020202020204" pitchFamily="34" charset="0"/>
              </a:rPr>
              <a:t>σχέση όμως με τις εμβολοφόρες μηχανές εσωτερικής καύσεως, οι αναπτυσσόμενες πιέσεις είναι πολύ χαμηλότερες, επιτρέποντας την πολύ ελαφρύτερη κατασκευή τους σε σχέση με τα </a:t>
            </a:r>
            <a:r>
              <a:rPr lang="el-GR" sz="2320" b="1" dirty="0" smtClean="0">
                <a:latin typeface="Arial" panose="020B0604020202020204" pitchFamily="34" charset="0"/>
                <a:cs typeface="Arial" panose="020B0604020202020204" pitchFamily="34" charset="0"/>
              </a:rPr>
              <a:t>χιτώνια </a:t>
            </a:r>
            <a:r>
              <a:rPr lang="el-GR" sz="2320" b="1" dirty="0">
                <a:latin typeface="Arial" panose="020B0604020202020204" pitchFamily="34" charset="0"/>
                <a:cs typeface="Arial" panose="020B0604020202020204" pitchFamily="34" charset="0"/>
              </a:rPr>
              <a:t>των εμβολοφόρων ΜΕΚ. </a:t>
            </a:r>
            <a:endParaRPr lang="el-GR" sz="2320" b="1" dirty="0" smtClean="0">
              <a:latin typeface="Arial" panose="020B0604020202020204" pitchFamily="34" charset="0"/>
              <a:cs typeface="Arial" panose="020B0604020202020204" pitchFamily="34" charset="0"/>
            </a:endParaRPr>
          </a:p>
          <a:p>
            <a:pPr marL="0" indent="0">
              <a:buClr>
                <a:srgbClr val="FF0000"/>
              </a:buClr>
              <a:buNone/>
            </a:pPr>
            <a:r>
              <a:rPr lang="el-GR" sz="2320" b="1" dirty="0" smtClean="0">
                <a:latin typeface="Arial" panose="020B0604020202020204" pitchFamily="34" charset="0"/>
                <a:cs typeface="Arial" panose="020B0604020202020204" pitchFamily="34" charset="0"/>
              </a:rPr>
              <a:t>Όμως</a:t>
            </a:r>
            <a:r>
              <a:rPr lang="el-GR" sz="2320" b="1" dirty="0">
                <a:latin typeface="Arial" panose="020B0604020202020204" pitchFamily="34" charset="0"/>
                <a:cs typeface="Arial" panose="020B0604020202020204" pitchFamily="34" charset="0"/>
              </a:rPr>
              <a:t>, ενώ στις </a:t>
            </a:r>
            <a:r>
              <a:rPr lang="el-GR" sz="2320" b="1" dirty="0" smtClean="0">
                <a:latin typeface="Arial" panose="020B0604020202020204" pitchFamily="34" charset="0"/>
                <a:cs typeface="Arial" panose="020B0604020202020204" pitchFamily="34" charset="0"/>
              </a:rPr>
              <a:t>εμβολοφόρες </a:t>
            </a:r>
            <a:r>
              <a:rPr lang="el-GR" sz="2320" b="1" dirty="0">
                <a:latin typeface="Arial" panose="020B0604020202020204" pitchFamily="34" charset="0"/>
                <a:cs typeface="Arial" panose="020B0604020202020204" pitchFamily="34" charset="0"/>
              </a:rPr>
              <a:t>ΜΕΚ η καταπόνηση είναι διακοπτόμενη (μόνο σε συγκεκριμένες φάσεις), επιτρέποντας την ενδιάμεση ψύξη των κυλίνδρων, εδώ η καταπόνηση είναι συνεχής, ενώ οι απαιτήσεις βάρους και όγκου είναι πολύ αυστηρότερες. </a:t>
            </a:r>
            <a:endParaRPr lang="el-GR" sz="2320" b="1" dirty="0" smtClean="0">
              <a:latin typeface="Arial" panose="020B0604020202020204" pitchFamily="34" charset="0"/>
              <a:cs typeface="Arial" panose="020B0604020202020204" pitchFamily="34" charset="0"/>
            </a:endParaRPr>
          </a:p>
          <a:p>
            <a:pPr marL="0" indent="0">
              <a:buClr>
                <a:srgbClr val="FF0000"/>
              </a:buClr>
              <a:buNone/>
            </a:pPr>
            <a:r>
              <a:rPr lang="el-GR" sz="2320" b="1" dirty="0" smtClean="0">
                <a:latin typeface="Arial" panose="020B0604020202020204" pitchFamily="34" charset="0"/>
                <a:cs typeface="Arial" panose="020B0604020202020204" pitchFamily="34" charset="0"/>
              </a:rPr>
              <a:t>Για </a:t>
            </a:r>
            <a:r>
              <a:rPr lang="el-GR" sz="2320" b="1" dirty="0">
                <a:latin typeface="Arial" panose="020B0604020202020204" pitchFamily="34" charset="0"/>
                <a:cs typeface="Arial" panose="020B0604020202020204" pitchFamily="34" charset="0"/>
              </a:rPr>
              <a:t>το λόγο αυτό τα υλικά και οι μέθοδοι κατασκευής των θαλάμων καύσεως των </a:t>
            </a:r>
            <a:r>
              <a:rPr lang="el-GR" sz="2320" b="1" dirty="0" err="1">
                <a:latin typeface="Arial" panose="020B0604020202020204" pitchFamily="34" charset="0"/>
                <a:cs typeface="Arial" panose="020B0604020202020204" pitchFamily="34" charset="0"/>
              </a:rPr>
              <a:t>αεριοστροβίλων</a:t>
            </a:r>
            <a:r>
              <a:rPr lang="el-GR" sz="2320" b="1" dirty="0">
                <a:latin typeface="Arial" panose="020B0604020202020204" pitchFamily="34" charset="0"/>
                <a:cs typeface="Arial" panose="020B0604020202020204" pitchFamily="34" charset="0"/>
              </a:rPr>
              <a:t> είναι αρκετά πιο εξελιγμένα και απαιτητικά σε σχέση με τα </a:t>
            </a:r>
            <a:r>
              <a:rPr lang="el-GR" sz="2320" b="1" dirty="0" smtClean="0">
                <a:latin typeface="Arial" panose="020B0604020202020204" pitchFamily="34" charset="0"/>
                <a:cs typeface="Arial" panose="020B0604020202020204" pitchFamily="34" charset="0"/>
              </a:rPr>
              <a:t>αντίστοιχα </a:t>
            </a:r>
            <a:r>
              <a:rPr lang="el-GR" sz="2320" b="1" dirty="0">
                <a:latin typeface="Arial" panose="020B0604020202020204" pitchFamily="34" charset="0"/>
                <a:cs typeface="Arial" panose="020B0604020202020204" pitchFamily="34" charset="0"/>
              </a:rPr>
              <a:t>των εμβολοφόρων ΜΕΚ.</a:t>
            </a:r>
          </a:p>
        </p:txBody>
      </p:sp>
    </p:spTree>
    <p:extLst>
      <p:ext uri="{BB962C8B-B14F-4D97-AF65-F5344CB8AC3E}">
        <p14:creationId xmlns="" xmlns:p14="http://schemas.microsoft.com/office/powerpoint/2010/main" val="3806659936"/>
      </p:ext>
    </p:extLst>
  </p:cSld>
  <p:clrMapOvr>
    <a:masterClrMapping/>
  </p:clrMapOvr>
  <p:transition>
    <p:push/>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rgbClr val="FFFF00"/>
                </a:solidFill>
                <a:latin typeface="Arial Black" pitchFamily="34" charset="0"/>
              </a:rPr>
              <a:t>Έγχυση του </a:t>
            </a:r>
            <a:r>
              <a:rPr lang="el-GR" sz="2400" b="1" u="sng" dirty="0" smtClean="0">
                <a:solidFill>
                  <a:srgbClr val="FFFF00"/>
                </a:solidFill>
                <a:latin typeface="Arial Black" pitchFamily="34" charset="0"/>
              </a:rPr>
              <a:t>καυσίμου</a:t>
            </a:r>
            <a:endParaRPr lang="en-US" sz="2000" b="1" u="sng" dirty="0" smtClean="0">
              <a:solidFill>
                <a:srgbClr val="FFFF00"/>
              </a:solidFill>
              <a:latin typeface="Arial Black" pitchFamily="34" charset="0"/>
            </a:endParaRPr>
          </a:p>
        </p:txBody>
      </p:sp>
      <p:sp>
        <p:nvSpPr>
          <p:cNvPr id="8" name="Content Placeholder 7"/>
          <p:cNvSpPr>
            <a:spLocks noGrp="1"/>
          </p:cNvSpPr>
          <p:nvPr>
            <p:ph sz="half" idx="2"/>
          </p:nvPr>
        </p:nvSpPr>
        <p:spPr>
          <a:xfrm>
            <a:off x="285720" y="1124744"/>
            <a:ext cx="8572560" cy="5472608"/>
          </a:xfrm>
        </p:spPr>
        <p:txBody>
          <a:bodyPr>
            <a:noAutofit/>
          </a:bodyPr>
          <a:lstStyle/>
          <a:p>
            <a:pPr marL="0" indent="0">
              <a:buClr>
                <a:srgbClr val="FF0000"/>
              </a:buClr>
              <a:buNone/>
            </a:pPr>
            <a:r>
              <a:rPr lang="el-GR" sz="2300" b="1" dirty="0">
                <a:latin typeface="Arial" panose="020B0604020202020204" pitchFamily="34" charset="0"/>
                <a:cs typeface="Arial" panose="020B0604020202020204" pitchFamily="34" charset="0"/>
              </a:rPr>
              <a:t>Η </a:t>
            </a:r>
            <a:r>
              <a:rPr lang="el-GR" sz="2300" b="1" dirty="0">
                <a:solidFill>
                  <a:srgbClr val="FF0000"/>
                </a:solidFill>
                <a:latin typeface="Arial" panose="020B0604020202020204" pitchFamily="34" charset="0"/>
                <a:cs typeface="Arial" panose="020B0604020202020204" pitchFamily="34" charset="0"/>
              </a:rPr>
              <a:t>πλήρης εξάτμιση</a:t>
            </a:r>
            <a:r>
              <a:rPr lang="el-GR" sz="2300" b="1" dirty="0">
                <a:latin typeface="Arial" panose="020B0604020202020204" pitchFamily="34" charset="0"/>
                <a:cs typeface="Arial" panose="020B0604020202020204" pitchFamily="34" charset="0"/>
              </a:rPr>
              <a:t>, ο </a:t>
            </a:r>
            <a:r>
              <a:rPr lang="el-GR" sz="2300" b="1" dirty="0">
                <a:solidFill>
                  <a:srgbClr val="FF0000"/>
                </a:solidFill>
                <a:latin typeface="Arial" panose="020B0604020202020204" pitchFamily="34" charset="0"/>
                <a:cs typeface="Arial" panose="020B0604020202020204" pitchFamily="34" charset="0"/>
              </a:rPr>
              <a:t>σωστός διασκορπισμός</a:t>
            </a:r>
            <a:r>
              <a:rPr lang="el-GR" sz="2300" b="1" dirty="0">
                <a:latin typeface="Arial" panose="020B0604020202020204" pitchFamily="34" charset="0"/>
                <a:cs typeface="Arial" panose="020B0604020202020204" pitchFamily="34" charset="0"/>
              </a:rPr>
              <a:t> και η </a:t>
            </a:r>
            <a:r>
              <a:rPr lang="el-GR" sz="2300" b="1" dirty="0">
                <a:solidFill>
                  <a:srgbClr val="FF0000"/>
                </a:solidFill>
                <a:latin typeface="Arial" panose="020B0604020202020204" pitchFamily="34" charset="0"/>
                <a:cs typeface="Arial" panose="020B0604020202020204" pitchFamily="34" charset="0"/>
              </a:rPr>
              <a:t>ομοιόμορφη ανάμειξη του καυσίμου με τον αέρα</a:t>
            </a:r>
            <a:r>
              <a:rPr lang="el-GR" sz="2300" b="1" dirty="0">
                <a:latin typeface="Arial" panose="020B0604020202020204" pitchFamily="34" charset="0"/>
                <a:cs typeface="Arial" panose="020B0604020202020204" pitchFamily="34" charset="0"/>
              </a:rPr>
              <a:t> εντός του φλογοσωλήνα είναι απαραίτητη </a:t>
            </a:r>
            <a:r>
              <a:rPr lang="el-GR" sz="2300" b="1" dirty="0" smtClean="0">
                <a:latin typeface="Arial" panose="020B0604020202020204" pitchFamily="34" charset="0"/>
                <a:cs typeface="Arial" panose="020B0604020202020204" pitchFamily="34" charset="0"/>
              </a:rPr>
              <a:t>προϋπόθεση </a:t>
            </a:r>
            <a:r>
              <a:rPr lang="el-GR" sz="2300" b="1" dirty="0">
                <a:latin typeface="Arial" panose="020B0604020202020204" pitchFamily="34" charset="0"/>
                <a:cs typeface="Arial" panose="020B0604020202020204" pitchFamily="34" charset="0"/>
              </a:rPr>
              <a:t>για την επίτευξη σωστής καύσεως. </a:t>
            </a:r>
            <a:endParaRPr lang="el-GR" sz="2300" b="1" dirty="0" smtClean="0">
              <a:latin typeface="Arial" panose="020B0604020202020204" pitchFamily="34" charset="0"/>
              <a:cs typeface="Arial" panose="020B0604020202020204" pitchFamily="34" charset="0"/>
            </a:endParaRPr>
          </a:p>
          <a:p>
            <a:pPr marL="0" indent="0">
              <a:buClr>
                <a:srgbClr val="FF0000"/>
              </a:buClr>
              <a:buNone/>
            </a:pPr>
            <a:r>
              <a:rPr lang="el-GR" sz="2300" b="1" dirty="0" smtClean="0">
                <a:latin typeface="Arial" panose="020B0604020202020204" pitchFamily="34" charset="0"/>
                <a:cs typeface="Arial" panose="020B0604020202020204" pitchFamily="34" charset="0"/>
              </a:rPr>
              <a:t>Πρέπει </a:t>
            </a:r>
            <a:r>
              <a:rPr lang="el-GR" sz="2300" b="1" dirty="0">
                <a:latin typeface="Arial" panose="020B0604020202020204" pitchFamily="34" charset="0"/>
                <a:cs typeface="Arial" panose="020B0604020202020204" pitchFamily="34" charset="0"/>
              </a:rPr>
              <a:t>να σημειωθεί ότι οι συνθήκες που επικρατούν εντός του θαλάμου καύσεως, με την υψηλή ταχύτητα του </a:t>
            </a:r>
            <a:r>
              <a:rPr lang="el-GR" sz="2300" b="1" dirty="0" smtClean="0">
                <a:latin typeface="Arial" panose="020B0604020202020204" pitchFamily="34" charset="0"/>
                <a:cs typeface="Arial" panose="020B0604020202020204" pitchFamily="34" charset="0"/>
              </a:rPr>
              <a:t>συμπιεσμένου </a:t>
            </a:r>
            <a:r>
              <a:rPr lang="el-GR" sz="2300" b="1" dirty="0">
                <a:latin typeface="Arial" panose="020B0604020202020204" pitchFamily="34" charset="0"/>
                <a:cs typeface="Arial" panose="020B0604020202020204" pitchFamily="34" charset="0"/>
              </a:rPr>
              <a:t>αέρα και το μικρό διαθέσιμο χώρο, </a:t>
            </a:r>
            <a:r>
              <a:rPr lang="el-GR" sz="2300" b="1" dirty="0" smtClean="0">
                <a:latin typeface="Arial" panose="020B0604020202020204" pitchFamily="34" charset="0"/>
                <a:cs typeface="Arial" panose="020B0604020202020204" pitchFamily="34" charset="0"/>
              </a:rPr>
              <a:t>δυσκολεύουν </a:t>
            </a:r>
            <a:r>
              <a:rPr lang="el-GR" sz="2300" b="1" dirty="0">
                <a:latin typeface="Arial" panose="020B0604020202020204" pitchFamily="34" charset="0"/>
                <a:cs typeface="Arial" panose="020B0604020202020204" pitchFamily="34" charset="0"/>
              </a:rPr>
              <a:t>ιδιαίτερα την έγκαιρη διάσπαση και </a:t>
            </a:r>
            <a:r>
              <a:rPr lang="el-GR" sz="2300" b="1" dirty="0" smtClean="0">
                <a:latin typeface="Arial" panose="020B0604020202020204" pitchFamily="34" charset="0"/>
                <a:cs typeface="Arial" panose="020B0604020202020204" pitchFamily="34" charset="0"/>
              </a:rPr>
              <a:t>εξάτμιση </a:t>
            </a:r>
            <a:r>
              <a:rPr lang="el-GR" sz="2300" b="1" dirty="0">
                <a:latin typeface="Arial" panose="020B0604020202020204" pitchFamily="34" charset="0"/>
                <a:cs typeface="Arial" panose="020B0604020202020204" pitchFamily="34" charset="0"/>
              </a:rPr>
              <a:t>του καυσίμου. </a:t>
            </a:r>
            <a:endParaRPr lang="el-GR" sz="2300" b="1" dirty="0" smtClean="0">
              <a:latin typeface="Arial" panose="020B0604020202020204" pitchFamily="34" charset="0"/>
              <a:cs typeface="Arial" panose="020B0604020202020204" pitchFamily="34" charset="0"/>
            </a:endParaRPr>
          </a:p>
          <a:p>
            <a:pPr marL="0" indent="0">
              <a:buClr>
                <a:srgbClr val="FF0000"/>
              </a:buClr>
              <a:buNone/>
            </a:pPr>
            <a:r>
              <a:rPr lang="el-GR" sz="2300" b="1" dirty="0" smtClean="0">
                <a:latin typeface="Arial" panose="020B0604020202020204" pitchFamily="34" charset="0"/>
                <a:cs typeface="Arial" panose="020B0604020202020204" pitchFamily="34" charset="0"/>
              </a:rPr>
              <a:t>Τα </a:t>
            </a:r>
            <a:r>
              <a:rPr lang="el-GR" sz="2300" b="1" dirty="0">
                <a:latin typeface="Arial" panose="020B0604020202020204" pitchFamily="34" charset="0"/>
                <a:cs typeface="Arial" panose="020B0604020202020204" pitchFamily="34" charset="0"/>
              </a:rPr>
              <a:t>συνήθη καύσιμα των </a:t>
            </a:r>
            <a:r>
              <a:rPr lang="el-GR" sz="2300" b="1" dirty="0" err="1" smtClean="0">
                <a:latin typeface="Arial" panose="020B0604020202020204" pitchFamily="34" charset="0"/>
                <a:cs typeface="Arial" panose="020B0604020202020204" pitchFamily="34" charset="0"/>
              </a:rPr>
              <a:t>αεριοστροβίλων</a:t>
            </a:r>
            <a:r>
              <a:rPr lang="el-GR" sz="2300" b="1" dirty="0" smtClean="0">
                <a:latin typeface="Arial" panose="020B0604020202020204" pitchFamily="34" charset="0"/>
                <a:cs typeface="Arial" panose="020B0604020202020204" pitchFamily="34" charset="0"/>
              </a:rPr>
              <a:t> </a:t>
            </a:r>
            <a:r>
              <a:rPr lang="el-GR" sz="2300" b="1" dirty="0">
                <a:latin typeface="Arial" panose="020B0604020202020204" pitchFamily="34" charset="0"/>
                <a:cs typeface="Arial" panose="020B0604020202020204" pitchFamily="34" charset="0"/>
              </a:rPr>
              <a:t>εξατμίζονται δύσκολα. </a:t>
            </a:r>
            <a:endParaRPr lang="el-GR" sz="2300" b="1" dirty="0" smtClean="0">
              <a:latin typeface="Arial" panose="020B0604020202020204" pitchFamily="34" charset="0"/>
              <a:cs typeface="Arial" panose="020B0604020202020204" pitchFamily="34" charset="0"/>
            </a:endParaRPr>
          </a:p>
          <a:p>
            <a:pPr marL="0" indent="0">
              <a:buClr>
                <a:srgbClr val="FF0000"/>
              </a:buClr>
              <a:buNone/>
            </a:pPr>
            <a:r>
              <a:rPr lang="el-GR" sz="2300" b="1" dirty="0" smtClean="0">
                <a:latin typeface="Arial" panose="020B0604020202020204" pitchFamily="34" charset="0"/>
                <a:cs typeface="Arial" panose="020B0604020202020204" pitchFamily="34" charset="0"/>
              </a:rPr>
              <a:t>Για </a:t>
            </a:r>
            <a:r>
              <a:rPr lang="el-GR" sz="2300" b="1" dirty="0">
                <a:latin typeface="Arial" panose="020B0604020202020204" pitchFamily="34" charset="0"/>
                <a:cs typeface="Arial" panose="020B0604020202020204" pitchFamily="34" charset="0"/>
              </a:rPr>
              <a:t>το λόγο αυτό απαιτείται ο πολύ καλός διασκορπισμός τους σε </a:t>
            </a:r>
            <a:r>
              <a:rPr lang="el-GR" sz="2300" b="1" dirty="0" smtClean="0">
                <a:latin typeface="Arial" panose="020B0604020202020204" pitchFamily="34" charset="0"/>
                <a:cs typeface="Arial" panose="020B0604020202020204" pitchFamily="34" charset="0"/>
              </a:rPr>
              <a:t>μεγάλο </a:t>
            </a:r>
            <a:r>
              <a:rPr lang="el-GR" sz="2300" b="1" dirty="0">
                <a:latin typeface="Arial" panose="020B0604020202020204" pitchFamily="34" charset="0"/>
                <a:cs typeface="Arial" panose="020B0604020202020204" pitchFamily="34" charset="0"/>
              </a:rPr>
              <a:t>αριθμό σταγονιδίων με μεγάλη επιφάνεια </a:t>
            </a:r>
            <a:r>
              <a:rPr lang="el-GR" sz="2300" b="1" dirty="0" smtClean="0">
                <a:latin typeface="Arial" panose="020B0604020202020204" pitchFamily="34" charset="0"/>
                <a:cs typeface="Arial" panose="020B0604020202020204" pitchFamily="34" charset="0"/>
              </a:rPr>
              <a:t>επαφής </a:t>
            </a:r>
            <a:r>
              <a:rPr lang="el-GR" sz="2300" b="1" dirty="0">
                <a:latin typeface="Arial" panose="020B0604020202020204" pitchFamily="34" charset="0"/>
                <a:cs typeface="Arial" panose="020B0604020202020204" pitchFamily="34" charset="0"/>
              </a:rPr>
              <a:t>με τον αέρα, ώστε να επιταχυνθεί η εξάτμισή τους. </a:t>
            </a:r>
            <a:r>
              <a:rPr lang="en-US" sz="2300" b="1" dirty="0" smtClean="0">
                <a:latin typeface="Arial" panose="020B0604020202020204" pitchFamily="34" charset="0"/>
                <a:cs typeface="Arial" panose="020B0604020202020204" pitchFamily="34" charset="0"/>
              </a:rPr>
              <a:t> </a:t>
            </a:r>
            <a:endParaRPr lang="el-GR" sz="23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508044261"/>
      </p:ext>
    </p:extLst>
  </p:cSld>
  <p:clrMapOvr>
    <a:masterClrMapping/>
  </p:clrMapOvr>
  <p:transition>
    <p:push/>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Έγχυση του </a:t>
            </a:r>
            <a:r>
              <a:rPr lang="el-GR" sz="2400" b="1" u="sng" dirty="0" smtClean="0">
                <a:solidFill>
                  <a:schemeClr val="bg1"/>
                </a:solidFill>
                <a:latin typeface="Arial Black" pitchFamily="34" charset="0"/>
              </a:rPr>
              <a:t>καυσίμου</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124744"/>
            <a:ext cx="8572560" cy="5472608"/>
          </a:xfrm>
        </p:spPr>
        <p:txBody>
          <a:bodyPr>
            <a:noAutofit/>
          </a:bodyPr>
          <a:lstStyle/>
          <a:p>
            <a:pPr marL="0" indent="0">
              <a:buClr>
                <a:srgbClr val="FF0000"/>
              </a:buClr>
              <a:buNone/>
            </a:pPr>
            <a:r>
              <a:rPr lang="el-GR" sz="2400" b="1" dirty="0" smtClean="0">
                <a:latin typeface="Arial" panose="020B0604020202020204" pitchFamily="34" charset="0"/>
                <a:cs typeface="Arial" panose="020B0604020202020204" pitchFamily="34" charset="0"/>
              </a:rPr>
              <a:t>Το </a:t>
            </a:r>
            <a:r>
              <a:rPr lang="el-GR" sz="2400" b="1" dirty="0">
                <a:latin typeface="Arial" panose="020B0604020202020204" pitchFamily="34" charset="0"/>
                <a:cs typeface="Arial" panose="020B0604020202020204" pitchFamily="34" charset="0"/>
              </a:rPr>
              <a:t>μέγεθος των σταγονιδίων είναι πολύ </a:t>
            </a:r>
            <a:r>
              <a:rPr lang="el-GR" sz="2400" b="1" dirty="0" smtClean="0">
                <a:latin typeface="Arial" panose="020B0604020202020204" pitchFamily="34" charset="0"/>
                <a:cs typeface="Arial" panose="020B0604020202020204" pitchFamily="34" charset="0"/>
              </a:rPr>
              <a:t>σημαντικό </a:t>
            </a:r>
            <a:r>
              <a:rPr lang="el-GR" sz="2400" b="1" dirty="0">
                <a:latin typeface="Arial" panose="020B0604020202020204" pitchFamily="34" charset="0"/>
                <a:cs typeface="Arial" panose="020B0604020202020204" pitchFamily="34" charset="0"/>
              </a:rPr>
              <a:t>και για την έναυση του κινητήρα. </a:t>
            </a:r>
            <a:endParaRPr lang="el-GR" sz="2400" b="1" dirty="0" smtClean="0">
              <a:latin typeface="Arial" panose="020B0604020202020204" pitchFamily="34" charset="0"/>
              <a:cs typeface="Arial" panose="020B0604020202020204" pitchFamily="34" charset="0"/>
            </a:endParaRPr>
          </a:p>
          <a:p>
            <a:pPr marL="0" indent="0">
              <a:buClr>
                <a:srgbClr val="FF0000"/>
              </a:buClr>
              <a:buNone/>
            </a:pPr>
            <a:r>
              <a:rPr lang="el-GR" sz="2400" b="1" dirty="0" smtClean="0">
                <a:solidFill>
                  <a:srgbClr val="FF0000"/>
                </a:solidFill>
                <a:latin typeface="Arial" panose="020B0604020202020204" pitchFamily="34" charset="0"/>
                <a:cs typeface="Arial" panose="020B0604020202020204" pitchFamily="34" charset="0"/>
              </a:rPr>
              <a:t>Μικρή αύξηση </a:t>
            </a:r>
            <a:r>
              <a:rPr lang="el-GR" sz="2400" b="1" dirty="0">
                <a:solidFill>
                  <a:srgbClr val="FF0000"/>
                </a:solidFill>
                <a:latin typeface="Arial" panose="020B0604020202020204" pitchFamily="34" charset="0"/>
                <a:cs typeface="Arial" panose="020B0604020202020204" pitchFamily="34" charset="0"/>
              </a:rPr>
              <a:t>του μεγέθους των σταγονιδίων προκαλεί </a:t>
            </a:r>
            <a:r>
              <a:rPr lang="el-GR" sz="2400" b="1" dirty="0" smtClean="0">
                <a:solidFill>
                  <a:srgbClr val="FF0000"/>
                </a:solidFill>
                <a:latin typeface="Arial" panose="020B0604020202020204" pitchFamily="34" charset="0"/>
                <a:cs typeface="Arial" panose="020B0604020202020204" pitchFamily="34" charset="0"/>
              </a:rPr>
              <a:t>δυσανάλογη </a:t>
            </a:r>
            <a:r>
              <a:rPr lang="el-GR" sz="2400" b="1" dirty="0">
                <a:solidFill>
                  <a:srgbClr val="FF0000"/>
                </a:solidFill>
                <a:latin typeface="Arial" panose="020B0604020202020204" pitchFamily="34" charset="0"/>
                <a:cs typeface="Arial" panose="020B0604020202020204" pitchFamily="34" charset="0"/>
              </a:rPr>
              <a:t>αύξηση της απαιτούμενης ηλεκτρικής ισχύος εναύσεως</a:t>
            </a:r>
            <a:r>
              <a:rPr lang="el-GR" sz="2400" b="1" dirty="0">
                <a:latin typeface="Arial" panose="020B0604020202020204" pitchFamily="34" charset="0"/>
                <a:cs typeface="Arial" panose="020B0604020202020204" pitchFamily="34" charset="0"/>
              </a:rPr>
              <a:t>. </a:t>
            </a:r>
            <a:endParaRPr lang="el-GR" sz="2400" b="1" dirty="0" smtClean="0">
              <a:latin typeface="Arial" panose="020B0604020202020204" pitchFamily="34" charset="0"/>
              <a:cs typeface="Arial" panose="020B0604020202020204" pitchFamily="34" charset="0"/>
            </a:endParaRPr>
          </a:p>
          <a:p>
            <a:pPr marL="0" indent="0">
              <a:buClr>
                <a:srgbClr val="FF0000"/>
              </a:buClr>
              <a:buNone/>
            </a:pPr>
            <a:r>
              <a:rPr lang="el-GR" sz="2400" b="1" dirty="0" smtClean="0">
                <a:latin typeface="Arial" panose="020B0604020202020204" pitchFamily="34" charset="0"/>
                <a:cs typeface="Arial" panose="020B0604020202020204" pitchFamily="34" charset="0"/>
              </a:rPr>
              <a:t>Το </a:t>
            </a:r>
            <a:r>
              <a:rPr lang="el-GR" sz="2400" b="1" dirty="0">
                <a:solidFill>
                  <a:srgbClr val="FF0000"/>
                </a:solidFill>
                <a:latin typeface="Arial" panose="020B0604020202020204" pitchFamily="34" charset="0"/>
                <a:cs typeface="Arial" panose="020B0604020202020204" pitchFamily="34" charset="0"/>
              </a:rPr>
              <a:t>μέγεθος των σταγονιδίων επιδρά </a:t>
            </a:r>
            <a:r>
              <a:rPr lang="el-GR" sz="2400" b="1" dirty="0" smtClean="0">
                <a:solidFill>
                  <a:srgbClr val="FF0000"/>
                </a:solidFill>
                <a:latin typeface="Arial" panose="020B0604020202020204" pitchFamily="34" charset="0"/>
                <a:cs typeface="Arial" panose="020B0604020202020204" pitchFamily="34" charset="0"/>
              </a:rPr>
              <a:t>επίσης </a:t>
            </a:r>
            <a:r>
              <a:rPr lang="el-GR" sz="2400" b="1" dirty="0">
                <a:solidFill>
                  <a:srgbClr val="FF0000"/>
                </a:solidFill>
                <a:latin typeface="Arial" panose="020B0604020202020204" pitchFamily="34" charset="0"/>
                <a:cs typeface="Arial" panose="020B0604020202020204" pitchFamily="34" charset="0"/>
              </a:rPr>
              <a:t>στην ευστάθεια της καύσεως, στο βαθμό </a:t>
            </a:r>
            <a:r>
              <a:rPr lang="el-GR" sz="2400" b="1" dirty="0" smtClean="0">
                <a:solidFill>
                  <a:srgbClr val="FF0000"/>
                </a:solidFill>
                <a:latin typeface="Arial" panose="020B0604020202020204" pitchFamily="34" charset="0"/>
                <a:cs typeface="Arial" panose="020B0604020202020204" pitchFamily="34" charset="0"/>
              </a:rPr>
              <a:t>αποδόσεως </a:t>
            </a:r>
            <a:r>
              <a:rPr lang="el-GR" sz="2400" b="1" dirty="0">
                <a:solidFill>
                  <a:srgbClr val="FF0000"/>
                </a:solidFill>
                <a:latin typeface="Arial" panose="020B0604020202020204" pitchFamily="34" charset="0"/>
                <a:cs typeface="Arial" panose="020B0604020202020204" pitchFamily="34" charset="0"/>
              </a:rPr>
              <a:t>της καύσεως και στην παραγωγή ρύπων</a:t>
            </a:r>
            <a:r>
              <a:rPr lang="el-GR" sz="2400" b="1" dirty="0">
                <a:latin typeface="Arial" panose="020B0604020202020204" pitchFamily="34" charset="0"/>
                <a:cs typeface="Arial" panose="020B0604020202020204" pitchFamily="34" charset="0"/>
              </a:rPr>
              <a:t>. </a:t>
            </a:r>
            <a:endParaRPr lang="el-GR" sz="2400" b="1" dirty="0" smtClean="0">
              <a:latin typeface="Arial" panose="020B0604020202020204" pitchFamily="34" charset="0"/>
              <a:cs typeface="Arial" panose="020B0604020202020204" pitchFamily="34" charset="0"/>
            </a:endParaRPr>
          </a:p>
          <a:p>
            <a:pPr marL="0" indent="0">
              <a:buClr>
                <a:srgbClr val="FF0000"/>
              </a:buClr>
              <a:buNone/>
            </a:pPr>
            <a:r>
              <a:rPr lang="el-GR" sz="2400" b="1" dirty="0" smtClean="0">
                <a:latin typeface="Arial" panose="020B0604020202020204" pitchFamily="34" charset="0"/>
                <a:cs typeface="Arial" panose="020B0604020202020204" pitchFamily="34" charset="0"/>
              </a:rPr>
              <a:t>Τα </a:t>
            </a:r>
            <a:r>
              <a:rPr lang="el-GR" sz="2400" b="1" dirty="0">
                <a:latin typeface="Arial" panose="020B0604020202020204" pitchFamily="34" charset="0"/>
                <a:cs typeface="Arial" panose="020B0604020202020204" pitchFamily="34" charset="0"/>
              </a:rPr>
              <a:t>υγρά καύσιμα που χρησιμοποιούνται στους </a:t>
            </a:r>
            <a:r>
              <a:rPr lang="el-GR" sz="2400" b="1" dirty="0" smtClean="0">
                <a:latin typeface="Arial" panose="020B0604020202020204" pitchFamily="34" charset="0"/>
                <a:cs typeface="Arial" panose="020B0604020202020204" pitchFamily="34" charset="0"/>
              </a:rPr>
              <a:t>αεριοστροβίλους </a:t>
            </a:r>
            <a:r>
              <a:rPr lang="el-GR" sz="2400" b="1" dirty="0">
                <a:latin typeface="Arial" panose="020B0604020202020204" pitchFamily="34" charset="0"/>
                <a:cs typeface="Arial" panose="020B0604020202020204" pitchFamily="34" charset="0"/>
              </a:rPr>
              <a:t>είναι διάφοροι τύποι κηροζίνης (</a:t>
            </a:r>
            <a:r>
              <a:rPr lang="el-GR" sz="2400" b="1" dirty="0" smtClean="0">
                <a:latin typeface="Arial" panose="020B0604020202020204" pitchFamily="34" charset="0"/>
                <a:cs typeface="Arial" panose="020B0604020202020204" pitchFamily="34" charset="0"/>
              </a:rPr>
              <a:t>φωτιστικό </a:t>
            </a:r>
            <a:r>
              <a:rPr lang="el-GR" sz="2400" b="1" dirty="0">
                <a:latin typeface="Arial" panose="020B0604020202020204" pitchFamily="34" charset="0"/>
                <a:cs typeface="Arial" panose="020B0604020202020204" pitchFamily="34" charset="0"/>
              </a:rPr>
              <a:t>πετρέλαιο). </a:t>
            </a:r>
            <a:endParaRPr lang="el-GR" sz="2400" b="1" dirty="0" smtClean="0">
              <a:latin typeface="Arial" panose="020B0604020202020204" pitchFamily="34" charset="0"/>
              <a:cs typeface="Arial" panose="020B0604020202020204" pitchFamily="34" charset="0"/>
            </a:endParaRPr>
          </a:p>
          <a:p>
            <a:pPr marL="0" indent="0">
              <a:buClr>
                <a:srgbClr val="FF0000"/>
              </a:buClr>
              <a:buNone/>
            </a:pPr>
            <a:r>
              <a:rPr lang="el-GR" sz="2400" b="1" dirty="0" smtClean="0">
                <a:latin typeface="Arial" panose="020B0604020202020204" pitchFamily="34" charset="0"/>
                <a:cs typeface="Arial" panose="020B0604020202020204" pitchFamily="34" charset="0"/>
              </a:rPr>
              <a:t>Οι </a:t>
            </a:r>
            <a:r>
              <a:rPr lang="el-GR" sz="2400" b="1" dirty="0">
                <a:latin typeface="Arial" panose="020B0604020202020204" pitchFamily="34" charset="0"/>
                <a:cs typeface="Arial" panose="020B0604020202020204" pitchFamily="34" charset="0"/>
              </a:rPr>
              <a:t>επίγειοι αεριοστρόβιλοι </a:t>
            </a:r>
            <a:r>
              <a:rPr lang="el-GR" sz="2400" b="1" dirty="0" smtClean="0">
                <a:latin typeface="Arial" panose="020B0604020202020204" pitchFamily="34" charset="0"/>
                <a:cs typeface="Arial" panose="020B0604020202020204" pitchFamily="34" charset="0"/>
              </a:rPr>
              <a:t>παραγωγής </a:t>
            </a:r>
            <a:r>
              <a:rPr lang="el-GR" sz="2400" b="1" dirty="0">
                <a:latin typeface="Arial" panose="020B0604020202020204" pitchFamily="34" charset="0"/>
                <a:cs typeface="Arial" panose="020B0604020202020204" pitchFamily="34" charset="0"/>
              </a:rPr>
              <a:t>ισχύος κατασκευάζονται συνήθως με </a:t>
            </a:r>
            <a:r>
              <a:rPr lang="el-GR" sz="2400" b="1" dirty="0" smtClean="0">
                <a:latin typeface="Arial" panose="020B0604020202020204" pitchFamily="34" charset="0"/>
                <a:cs typeface="Arial" panose="020B0604020202020204" pitchFamily="34" charset="0"/>
              </a:rPr>
              <a:t>δυνατότητα </a:t>
            </a:r>
            <a:r>
              <a:rPr lang="el-GR" sz="2400" b="1" dirty="0">
                <a:latin typeface="Arial" panose="020B0604020202020204" pitchFamily="34" charset="0"/>
                <a:cs typeface="Arial" panose="020B0604020202020204" pitchFamily="34" charset="0"/>
              </a:rPr>
              <a:t>καύσεως εναλλακτικά υγρών καυσίμων ή </a:t>
            </a:r>
            <a:r>
              <a:rPr lang="el-GR" sz="2400" b="1" dirty="0" smtClean="0">
                <a:latin typeface="Arial" panose="020B0604020202020204" pitchFamily="34" charset="0"/>
                <a:cs typeface="Arial" panose="020B0604020202020204" pitchFamily="34" charset="0"/>
              </a:rPr>
              <a:t>φυσικού </a:t>
            </a:r>
            <a:r>
              <a:rPr lang="el-GR" sz="2400" b="1" dirty="0">
                <a:latin typeface="Arial" panose="020B0604020202020204" pitchFamily="34" charset="0"/>
                <a:cs typeface="Arial" panose="020B0604020202020204" pitchFamily="34" charset="0"/>
              </a:rPr>
              <a:t>αερίου.</a:t>
            </a:r>
          </a:p>
          <a:p>
            <a:pPr marL="0" indent="0">
              <a:buClr>
                <a:srgbClr val="FF0000"/>
              </a:buClr>
              <a:buNone/>
            </a:pPr>
            <a:r>
              <a:rPr lang="en-US" sz="1400" b="1" dirty="0" smtClean="0">
                <a:latin typeface="Arial Black" pitchFamily="34" charset="0"/>
              </a:rPr>
              <a:t> </a:t>
            </a:r>
            <a:endParaRPr lang="el-GR" sz="1400" dirty="0"/>
          </a:p>
        </p:txBody>
      </p:sp>
    </p:spTree>
    <p:extLst>
      <p:ext uri="{BB962C8B-B14F-4D97-AF65-F5344CB8AC3E}">
        <p14:creationId xmlns="" xmlns:p14="http://schemas.microsoft.com/office/powerpoint/2010/main" val="3970770323"/>
      </p:ext>
    </p:extLst>
  </p:cSld>
  <p:clrMapOvr>
    <a:masterClrMapping/>
  </p:clrMapOvr>
  <p:transition>
    <p:push/>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Έγχυση του καυσίμου</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2500" b="1" u="sng" dirty="0" smtClean="0">
                <a:solidFill>
                  <a:srgbClr val="FF0000"/>
                </a:solidFill>
                <a:latin typeface="Arial" panose="020B0604020202020204" pitchFamily="34" charset="0"/>
                <a:cs typeface="Arial" panose="020B0604020202020204" pitchFamily="34" charset="0"/>
              </a:rPr>
              <a:t>Η </a:t>
            </a:r>
            <a:r>
              <a:rPr lang="el-GR" sz="2500" b="1" u="sng" dirty="0">
                <a:solidFill>
                  <a:srgbClr val="FF0000"/>
                </a:solidFill>
                <a:latin typeface="Arial" panose="020B0604020202020204" pitchFamily="34" charset="0"/>
                <a:cs typeface="Arial" panose="020B0604020202020204" pitchFamily="34" charset="0"/>
              </a:rPr>
              <a:t>εισαγωγή του καυσίμου γίνεται με δύο </a:t>
            </a:r>
            <a:r>
              <a:rPr lang="el-GR" sz="2500" b="1" u="sng" dirty="0" smtClean="0">
                <a:solidFill>
                  <a:srgbClr val="FF0000"/>
                </a:solidFill>
                <a:latin typeface="Arial" panose="020B0604020202020204" pitchFamily="34" charset="0"/>
                <a:cs typeface="Arial" panose="020B0604020202020204" pitchFamily="34" charset="0"/>
              </a:rPr>
              <a:t>μεθόδους</a:t>
            </a:r>
            <a:endParaRPr lang="en-US" sz="2500" b="1" dirty="0">
              <a:latin typeface="Arial" panose="020B0604020202020204" pitchFamily="34" charset="0"/>
              <a:cs typeface="Arial" panose="020B0604020202020204" pitchFamily="34" charset="0"/>
            </a:endParaRPr>
          </a:p>
          <a:p>
            <a:pPr marL="0" indent="0">
              <a:buClr>
                <a:srgbClr val="FF0000"/>
              </a:buClr>
              <a:buNone/>
            </a:pPr>
            <a:r>
              <a:rPr lang="el-GR" sz="3200" b="1" dirty="0" smtClean="0">
                <a:latin typeface="Arial" panose="020B0604020202020204" pitchFamily="34" charset="0"/>
                <a:cs typeface="Arial" panose="020B0604020202020204" pitchFamily="34" charset="0"/>
              </a:rPr>
              <a:t>Η </a:t>
            </a:r>
            <a:r>
              <a:rPr lang="el-GR" sz="3200" b="1" dirty="0">
                <a:solidFill>
                  <a:srgbClr val="FF0000"/>
                </a:solidFill>
                <a:latin typeface="Arial" panose="020B0604020202020204" pitchFamily="34" charset="0"/>
                <a:cs typeface="Arial" panose="020B0604020202020204" pitchFamily="34" charset="0"/>
              </a:rPr>
              <a:t>πρώτη μέθοδος</a:t>
            </a:r>
            <a:r>
              <a:rPr lang="el-GR" sz="3200" b="1" dirty="0">
                <a:latin typeface="Arial" panose="020B0604020202020204" pitchFamily="34" charset="0"/>
                <a:cs typeface="Arial" panose="020B0604020202020204" pitchFamily="34" charset="0"/>
              </a:rPr>
              <a:t> (η πιο διαδεδομένη) είναι αντίστοιχη με την έγχυση στις εμβολοφόρες </a:t>
            </a:r>
            <a:r>
              <a:rPr lang="el-GR" sz="3200" b="1" dirty="0" smtClean="0">
                <a:latin typeface="Arial" panose="020B0604020202020204" pitchFamily="34" charset="0"/>
                <a:cs typeface="Arial" panose="020B0604020202020204" pitchFamily="34" charset="0"/>
              </a:rPr>
              <a:t>πετρελαιομηχανές</a:t>
            </a:r>
            <a:r>
              <a:rPr lang="el-GR" sz="3200" b="1" dirty="0">
                <a:latin typeface="Arial" panose="020B0604020202020204" pitchFamily="34" charset="0"/>
                <a:cs typeface="Arial" panose="020B0604020202020204" pitchFamily="34" charset="0"/>
              </a:rPr>
              <a:t>. </a:t>
            </a:r>
            <a:endParaRPr lang="el-GR" sz="3200" b="1" dirty="0" smtClean="0">
              <a:latin typeface="Arial" panose="020B0604020202020204" pitchFamily="34" charset="0"/>
              <a:cs typeface="Arial" panose="020B0604020202020204" pitchFamily="34" charset="0"/>
            </a:endParaRPr>
          </a:p>
          <a:p>
            <a:pPr marL="0" indent="0">
              <a:buClr>
                <a:srgbClr val="FF0000"/>
              </a:buClr>
              <a:buNone/>
            </a:pPr>
            <a:r>
              <a:rPr lang="el-GR" sz="3200" b="1" dirty="0" smtClean="0">
                <a:latin typeface="Arial" panose="020B0604020202020204" pitchFamily="34" charset="0"/>
                <a:cs typeface="Arial" panose="020B0604020202020204" pitchFamily="34" charset="0"/>
              </a:rPr>
              <a:t>Το </a:t>
            </a:r>
            <a:r>
              <a:rPr lang="el-GR" sz="3200" b="1" dirty="0">
                <a:latin typeface="Arial" panose="020B0604020202020204" pitchFamily="34" charset="0"/>
                <a:cs typeface="Arial" panose="020B0604020202020204" pitchFamily="34" charset="0"/>
              </a:rPr>
              <a:t>καύσιμο ψεκάζεται στο </a:t>
            </a:r>
            <a:r>
              <a:rPr lang="el-GR" sz="3200" b="1" dirty="0" smtClean="0">
                <a:latin typeface="Arial" panose="020B0604020202020204" pitchFamily="34" charset="0"/>
                <a:cs typeface="Arial" panose="020B0604020202020204" pitchFamily="34" charset="0"/>
              </a:rPr>
              <a:t>εσωτερικό </a:t>
            </a:r>
            <a:r>
              <a:rPr lang="el-GR" sz="3200" b="1" dirty="0">
                <a:latin typeface="Arial" panose="020B0604020202020204" pitchFamily="34" charset="0"/>
                <a:cs typeface="Arial" panose="020B0604020202020204" pitchFamily="34" charset="0"/>
              </a:rPr>
              <a:t>του φλογοσωλήνα με τη χρήση καταλλήλων </a:t>
            </a:r>
            <a:r>
              <a:rPr lang="el-GR" sz="3200" b="1" dirty="0" smtClean="0">
                <a:latin typeface="Arial" panose="020B0604020202020204" pitchFamily="34" charset="0"/>
                <a:cs typeface="Arial" panose="020B0604020202020204" pitchFamily="34" charset="0"/>
              </a:rPr>
              <a:t>εγχυτήρων. </a:t>
            </a:r>
          </a:p>
          <a:p>
            <a:pPr marL="0" indent="0">
              <a:buClr>
                <a:srgbClr val="FF0000"/>
              </a:buClr>
              <a:buNone/>
            </a:pPr>
            <a:r>
              <a:rPr lang="el-GR" sz="3200" b="1" dirty="0" smtClean="0">
                <a:latin typeface="Arial" panose="020B0604020202020204" pitchFamily="34" charset="0"/>
                <a:cs typeface="Arial" panose="020B0604020202020204" pitchFamily="34" charset="0"/>
              </a:rPr>
              <a:t>Το </a:t>
            </a:r>
            <a:r>
              <a:rPr lang="el-GR" sz="3200" b="1" dirty="0">
                <a:latin typeface="Arial" panose="020B0604020202020204" pitchFamily="34" charset="0"/>
                <a:cs typeface="Arial" panose="020B0604020202020204" pitchFamily="34" charset="0"/>
              </a:rPr>
              <a:t>διασκορπισμένο καύσιμο, λόγω της υψηλής θερμοκρασίας των καυσαερίων εξατμίζεται και καίγεται με τον εισερχόμενο αέρα.</a:t>
            </a:r>
          </a:p>
          <a:p>
            <a:pPr marL="0" indent="0">
              <a:buClr>
                <a:srgbClr val="FF0000"/>
              </a:buClr>
              <a:buNone/>
            </a:pPr>
            <a:endParaRPr lang="el-GR" sz="1400" b="1" dirty="0">
              <a:latin typeface="Arial Black" pitchFamily="34" charset="0"/>
            </a:endParaRPr>
          </a:p>
          <a:p>
            <a:pPr marL="0" indent="0">
              <a:buClr>
                <a:srgbClr val="FF0000"/>
              </a:buClr>
              <a:buNone/>
            </a:pPr>
            <a:endParaRPr lang="el-GR" sz="1400" b="1" dirty="0">
              <a:latin typeface="Arial Black" pitchFamily="34" charset="0"/>
            </a:endParaRPr>
          </a:p>
          <a:p>
            <a:pPr marL="0" indent="0">
              <a:buClr>
                <a:srgbClr val="FF0000"/>
              </a:buClr>
              <a:buNone/>
            </a:pPr>
            <a:r>
              <a:rPr lang="en-US" sz="1400" b="1" dirty="0" smtClean="0">
                <a:latin typeface="Arial Black" pitchFamily="34" charset="0"/>
              </a:rPr>
              <a:t> </a:t>
            </a:r>
            <a:endParaRPr lang="el-GR" sz="1400" dirty="0"/>
          </a:p>
        </p:txBody>
      </p:sp>
    </p:spTree>
    <p:extLst>
      <p:ext uri="{BB962C8B-B14F-4D97-AF65-F5344CB8AC3E}">
        <p14:creationId xmlns="" xmlns:p14="http://schemas.microsoft.com/office/powerpoint/2010/main" val="3128768160"/>
      </p:ext>
    </p:extLst>
  </p:cSld>
  <p:clrMapOvr>
    <a:masterClrMapping/>
  </p:clrMapOvr>
  <p:transition>
    <p:push/>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Έγχυση του καυσίμου</a:t>
            </a:r>
            <a:endParaRPr lang="en-US" sz="2000" b="1" u="sng" dirty="0" smtClean="0">
              <a:solidFill>
                <a:schemeClr val="bg1"/>
              </a:solidFill>
              <a:latin typeface="Arial Black" pitchFamily="34" charset="0"/>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67597" y="1484784"/>
            <a:ext cx="5608806" cy="4480948"/>
          </a:xfrm>
          <a:prstGeom prst="rect">
            <a:avLst/>
          </a:prstGeom>
        </p:spPr>
      </p:pic>
    </p:spTree>
    <p:extLst>
      <p:ext uri="{BB962C8B-B14F-4D97-AF65-F5344CB8AC3E}">
        <p14:creationId xmlns="" xmlns:p14="http://schemas.microsoft.com/office/powerpoint/2010/main" val="4242195814"/>
      </p:ext>
    </p:extLst>
  </p:cSld>
  <p:clrMapOvr>
    <a:masterClrMapping/>
  </p:clrMapOvr>
  <p:transition>
    <p:push/>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Έγχυση του καυσίμου</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r>
              <a:rPr lang="el-GR" sz="2400" b="1" u="sng" dirty="0" smtClean="0">
                <a:solidFill>
                  <a:srgbClr val="FF0000"/>
                </a:solidFill>
                <a:latin typeface="Arial" panose="020B0604020202020204" pitchFamily="34" charset="0"/>
                <a:cs typeface="Arial" panose="020B0604020202020204" pitchFamily="34" charset="0"/>
              </a:rPr>
              <a:t>Η </a:t>
            </a:r>
            <a:r>
              <a:rPr lang="el-GR" sz="2400" b="1" u="sng" dirty="0">
                <a:solidFill>
                  <a:srgbClr val="FF0000"/>
                </a:solidFill>
                <a:latin typeface="Arial" panose="020B0604020202020204" pitchFamily="34" charset="0"/>
                <a:cs typeface="Arial" panose="020B0604020202020204" pitchFamily="34" charset="0"/>
              </a:rPr>
              <a:t>εισαγωγή του καυσίμου γίνεται με δύο </a:t>
            </a:r>
            <a:r>
              <a:rPr lang="el-GR" sz="2400" b="1" u="sng" dirty="0" smtClean="0">
                <a:solidFill>
                  <a:srgbClr val="FF0000"/>
                </a:solidFill>
                <a:latin typeface="Arial" panose="020B0604020202020204" pitchFamily="34" charset="0"/>
                <a:cs typeface="Arial" panose="020B0604020202020204" pitchFamily="34" charset="0"/>
              </a:rPr>
              <a:t>μεθόδους</a:t>
            </a:r>
            <a:endParaRPr lang="en-US" sz="18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latin typeface="Arial" panose="020B0604020202020204" pitchFamily="34" charset="0"/>
                <a:cs typeface="Arial" panose="020B0604020202020204" pitchFamily="34" charset="0"/>
              </a:rPr>
              <a:t>Στη </a:t>
            </a:r>
            <a:r>
              <a:rPr lang="el-GR" sz="2000" b="1" dirty="0">
                <a:solidFill>
                  <a:srgbClr val="FF0000"/>
                </a:solidFill>
                <a:latin typeface="Arial" panose="020B0604020202020204" pitchFamily="34" charset="0"/>
                <a:cs typeface="Arial" panose="020B0604020202020204" pitchFamily="34" charset="0"/>
              </a:rPr>
              <a:t>δεύτερη μέθοδο</a:t>
            </a:r>
            <a:r>
              <a:rPr lang="el-GR" sz="2000" b="1" dirty="0">
                <a:latin typeface="Arial" panose="020B0604020202020204" pitchFamily="34" charset="0"/>
                <a:cs typeface="Arial" panose="020B0604020202020204" pitchFamily="34" charset="0"/>
              </a:rPr>
              <a:t> το καύσιμο εισέρχεται σε αέρια φάση στο εσωτερικό του φλογοσωλήνα. Για το σκοπό αυτό χρησιμοποιούνται ειδικοί σωλήνες, εντός των οποίων πραγματοποιείται εξαέρωση του καυσίμου, λόγω της υψηλής θερμοκρασίας του </a:t>
            </a:r>
            <a:r>
              <a:rPr lang="el-GR" sz="2000" b="1" dirty="0" smtClean="0">
                <a:latin typeface="Arial" panose="020B0604020202020204" pitchFamily="34" charset="0"/>
                <a:cs typeface="Arial" panose="020B0604020202020204" pitchFamily="34" charset="0"/>
              </a:rPr>
              <a:t>θαλάμου καύσεως. </a:t>
            </a:r>
          </a:p>
          <a:p>
            <a:pPr marL="0" indent="0">
              <a:buClr>
                <a:srgbClr val="FF0000"/>
              </a:buClr>
              <a:buNone/>
            </a:pPr>
            <a:r>
              <a:rPr lang="el-GR" sz="2000" b="1" dirty="0" smtClean="0">
                <a:latin typeface="Arial" panose="020B0604020202020204" pitchFamily="34" charset="0"/>
                <a:cs typeface="Arial" panose="020B0604020202020204" pitchFamily="34" charset="0"/>
              </a:rPr>
              <a:t>Οι </a:t>
            </a:r>
            <a:r>
              <a:rPr lang="el-GR" sz="2000" b="1" dirty="0">
                <a:latin typeface="Arial" panose="020B0604020202020204" pitchFamily="34" charset="0"/>
                <a:cs typeface="Arial" panose="020B0604020202020204" pitchFamily="34" charset="0"/>
              </a:rPr>
              <a:t>σωλήνες αυτοί έχουν σχήμα διπλού Π και στρέψουν τη ροή του καυσίμου προς την είσοδο του θαλάμου καύσεως. Το καύσιμο ψεκάζεται στο εσωτερικό των σωλήνων και </a:t>
            </a:r>
            <a:r>
              <a:rPr lang="el-GR" sz="2000" b="1" dirty="0" smtClean="0">
                <a:latin typeface="Arial" panose="020B0604020202020204" pitchFamily="34" charset="0"/>
                <a:cs typeface="Arial" panose="020B0604020202020204" pitchFamily="34" charset="0"/>
              </a:rPr>
              <a:t>εξατμίζεται</a:t>
            </a:r>
            <a:r>
              <a:rPr lang="el-GR" sz="2000" b="1" dirty="0">
                <a:latin typeface="Arial" panose="020B0604020202020204" pitchFamily="34" charset="0"/>
                <a:cs typeface="Arial" panose="020B0604020202020204" pitchFamily="34" charset="0"/>
              </a:rPr>
              <a:t>, λόγω της υψηλής θερμοκρασίας του θαλάμου καύσεως. Μαζί με το ψεκαζόμενο καύσιμο στους σωλήνες εισέρχεται και αέρας, από το μέτωπο του φλογοσωλήνα. Το μείγμα αερίου καυσίμου και αέρα εξέρχεται από τους σωλήνες εξαερώσεως σε </a:t>
            </a:r>
            <a:r>
              <a:rPr lang="el-GR" sz="2000" b="1" dirty="0" smtClean="0">
                <a:latin typeface="Arial" panose="020B0604020202020204" pitchFamily="34" charset="0"/>
                <a:cs typeface="Arial" panose="020B0604020202020204" pitchFamily="34" charset="0"/>
              </a:rPr>
              <a:t>αντίθετη </a:t>
            </a:r>
            <a:r>
              <a:rPr lang="el-GR" sz="2000" b="1" dirty="0">
                <a:latin typeface="Arial" panose="020B0604020202020204" pitchFamily="34" charset="0"/>
                <a:cs typeface="Arial" panose="020B0604020202020204" pitchFamily="34" charset="0"/>
              </a:rPr>
              <a:t>διεύθυνση, προς το μέτωπο του φλογοσωλήνα. Εκεί αναμειγνύεται έντονα με τον αέρα που </a:t>
            </a:r>
            <a:r>
              <a:rPr lang="el-GR" sz="2000" b="1" dirty="0" smtClean="0">
                <a:latin typeface="Arial" panose="020B0604020202020204" pitchFamily="34" charset="0"/>
                <a:cs typeface="Arial" panose="020B0604020202020204" pitchFamily="34" charset="0"/>
              </a:rPr>
              <a:t>εισέρχεται </a:t>
            </a:r>
            <a:r>
              <a:rPr lang="el-GR" sz="2000" b="1" dirty="0">
                <a:latin typeface="Arial" panose="020B0604020202020204" pitchFamily="34" charset="0"/>
                <a:cs typeface="Arial" panose="020B0604020202020204" pitchFamily="34" charset="0"/>
              </a:rPr>
              <a:t>στροβιλιζόμενος από τις μετωπικές οπές και οδηγείται στην κύρια ζώνη της καύσεως</a:t>
            </a:r>
            <a:r>
              <a:rPr lang="el-GR" sz="2000" b="1" dirty="0" smtClean="0">
                <a:latin typeface="Arial" panose="020B0604020202020204" pitchFamily="34" charset="0"/>
                <a:cs typeface="Arial" panose="020B0604020202020204" pitchFamily="34" charset="0"/>
              </a:rPr>
              <a:t>.</a:t>
            </a:r>
            <a:endParaRPr lang="en-US"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latin typeface="Arial" panose="020B0604020202020204" pitchFamily="34" charset="0"/>
                <a:cs typeface="Arial" panose="020B0604020202020204" pitchFamily="34" charset="0"/>
              </a:rPr>
              <a:t>Το σύστημα </a:t>
            </a:r>
            <a:r>
              <a:rPr lang="el-GR" sz="2000" b="1" dirty="0">
                <a:latin typeface="Arial" panose="020B0604020202020204" pitchFamily="34" charset="0"/>
                <a:cs typeface="Arial" panose="020B0604020202020204" pitchFamily="34" charset="0"/>
              </a:rPr>
              <a:t>αυτό είναι πολύ λιγότερο διαδεδομένο, αν και </a:t>
            </a:r>
            <a:r>
              <a:rPr lang="el-GR" sz="2000" b="1" dirty="0" smtClean="0">
                <a:latin typeface="Arial" panose="020B0604020202020204" pitchFamily="34" charset="0"/>
                <a:cs typeface="Arial" panose="020B0604020202020204" pitchFamily="34" charset="0"/>
              </a:rPr>
              <a:t>διακρίνεται </a:t>
            </a:r>
            <a:r>
              <a:rPr lang="el-GR" sz="2000" b="1" dirty="0">
                <a:latin typeface="Arial" panose="020B0604020202020204" pitchFamily="34" charset="0"/>
                <a:cs typeface="Arial" panose="020B0604020202020204" pitchFamily="34" charset="0"/>
              </a:rPr>
              <a:t>από απλότητα κατασκευής.</a:t>
            </a:r>
          </a:p>
          <a:p>
            <a:pPr marL="0" indent="0">
              <a:buClr>
                <a:srgbClr val="FF0000"/>
              </a:buClr>
              <a:buNone/>
            </a:pPr>
            <a:endParaRPr lang="el-GR" sz="1400" b="1" dirty="0">
              <a:latin typeface="Arial Black" pitchFamily="34" charset="0"/>
            </a:endParaRPr>
          </a:p>
          <a:p>
            <a:pPr marL="0" indent="0">
              <a:buClr>
                <a:srgbClr val="FF0000"/>
              </a:buClr>
              <a:buNone/>
            </a:pPr>
            <a:endParaRPr lang="el-GR" sz="1400" b="1" dirty="0">
              <a:latin typeface="Arial Black" pitchFamily="34" charset="0"/>
            </a:endParaRPr>
          </a:p>
          <a:p>
            <a:pPr marL="0" indent="0">
              <a:buClr>
                <a:srgbClr val="FF0000"/>
              </a:buClr>
              <a:buNone/>
            </a:pPr>
            <a:r>
              <a:rPr lang="en-US" sz="1400" b="1" dirty="0" smtClean="0">
                <a:latin typeface="Arial Black" pitchFamily="34" charset="0"/>
              </a:rPr>
              <a:t> </a:t>
            </a:r>
            <a:endParaRPr lang="el-GR" sz="1400" dirty="0"/>
          </a:p>
        </p:txBody>
      </p:sp>
    </p:spTree>
    <p:extLst>
      <p:ext uri="{BB962C8B-B14F-4D97-AF65-F5344CB8AC3E}">
        <p14:creationId xmlns="" xmlns:p14="http://schemas.microsoft.com/office/powerpoint/2010/main" val="3258486218"/>
      </p:ext>
    </p:extLst>
  </p:cSld>
  <p:clrMapOvr>
    <a:masterClrMapping/>
  </p:clrMapOvr>
  <p:transition>
    <p:push/>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Έγχυση του καυσίμου</a:t>
            </a:r>
            <a:endParaRPr lang="en-US" sz="2000" b="1" u="sng" dirty="0" smtClean="0">
              <a:solidFill>
                <a:schemeClr val="bg1"/>
              </a:solidFill>
              <a:latin typeface="Arial Black" pitchFamily="34" charset="0"/>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1844824"/>
            <a:ext cx="8572560" cy="3932261"/>
          </a:xfrm>
          <a:prstGeom prst="rect">
            <a:avLst/>
          </a:prstGeom>
        </p:spPr>
      </p:pic>
    </p:spTree>
    <p:extLst>
      <p:ext uri="{BB962C8B-B14F-4D97-AF65-F5344CB8AC3E}">
        <p14:creationId xmlns="" xmlns:p14="http://schemas.microsoft.com/office/powerpoint/2010/main" val="2633187596"/>
      </p:ext>
    </p:extLst>
  </p:cSld>
  <p:clrMapOvr>
    <a:masterClrMapping/>
  </p:clrMapOvr>
  <p:transition>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268761"/>
            <a:ext cx="8496944" cy="396044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endParaRPr lang="en-US" sz="3600" b="1" u="sng" dirty="0" smtClean="0">
              <a:solidFill>
                <a:srgbClr val="FFFF00"/>
              </a:solidFill>
              <a:latin typeface="Arial" pitchFamily="34" charset="0"/>
              <a:cs typeface="Arial" pitchFamily="34" charset="0"/>
            </a:endParaRPr>
          </a:p>
          <a:p>
            <a:r>
              <a:rPr lang="el-GR" sz="3600" b="1" u="sng" dirty="0" smtClean="0">
                <a:solidFill>
                  <a:srgbClr val="FFFF00"/>
                </a:solidFill>
                <a:latin typeface="Arial" pitchFamily="34" charset="0"/>
                <a:cs typeface="Arial" pitchFamily="34" charset="0"/>
              </a:rPr>
              <a:t>Χαρακτηριστικές Καμπύλες Μηχανής</a:t>
            </a:r>
          </a:p>
          <a:p>
            <a:r>
              <a:rPr lang="en-US" sz="3600" b="1" u="sng" dirty="0" smtClean="0">
                <a:solidFill>
                  <a:srgbClr val="FFFF00"/>
                </a:solidFill>
                <a:latin typeface="Arial" pitchFamily="34" charset="0"/>
                <a:cs typeface="Arial" pitchFamily="34" charset="0"/>
              </a:rPr>
              <a:t>Engine Performance Curves</a:t>
            </a:r>
          </a:p>
          <a:p>
            <a:endParaRPr lang="el-GR" sz="36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799394714"/>
      </p:ext>
    </p:extLst>
  </p:cSld>
  <p:clrMapOvr>
    <a:masterClrMapping/>
  </p:clrMapOvr>
  <p:transition>
    <p:push/>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Έγχυση του καυσίμου</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endParaRPr lang="en-US" sz="1400" b="1" dirty="0" smtClean="0">
              <a:latin typeface="Arial Black" pitchFamily="34" charset="0"/>
            </a:endParaRPr>
          </a:p>
          <a:p>
            <a:pPr marL="0" indent="0">
              <a:buClr>
                <a:srgbClr val="FF0000"/>
              </a:buClr>
              <a:buNone/>
            </a:pPr>
            <a:r>
              <a:rPr lang="el-GR" sz="4000" b="1" dirty="0" smtClean="0">
                <a:latin typeface="Arial" panose="020B0604020202020204" pitchFamily="34" charset="0"/>
                <a:cs typeface="Arial" panose="020B0604020202020204" pitchFamily="34" charset="0"/>
              </a:rPr>
              <a:t>Η </a:t>
            </a:r>
            <a:r>
              <a:rPr lang="el-GR" sz="4000" b="1" dirty="0">
                <a:latin typeface="Arial" panose="020B0604020202020204" pitchFamily="34" charset="0"/>
                <a:cs typeface="Arial" panose="020B0604020202020204" pitchFamily="34" charset="0"/>
              </a:rPr>
              <a:t>έναρξη της καύσεως πραγματοποιείται με τη χρήση ηλεκτρικού σπινθηριστή. </a:t>
            </a:r>
            <a:endParaRPr lang="en-US" sz="4000" b="1" dirty="0" smtClean="0">
              <a:latin typeface="Arial" panose="020B0604020202020204" pitchFamily="34" charset="0"/>
              <a:cs typeface="Arial" panose="020B0604020202020204" pitchFamily="34" charset="0"/>
            </a:endParaRPr>
          </a:p>
          <a:p>
            <a:pPr marL="0" indent="0">
              <a:buClr>
                <a:srgbClr val="FF0000"/>
              </a:buClr>
              <a:buNone/>
            </a:pPr>
            <a:r>
              <a:rPr lang="el-GR" sz="4000" b="1" dirty="0" smtClean="0">
                <a:latin typeface="Arial" panose="020B0604020202020204" pitchFamily="34" charset="0"/>
                <a:cs typeface="Arial" panose="020B0604020202020204" pitchFamily="34" charset="0"/>
              </a:rPr>
              <a:t>Μετά </a:t>
            </a:r>
            <a:r>
              <a:rPr lang="el-GR" sz="4000" b="1" dirty="0">
                <a:latin typeface="Arial" panose="020B0604020202020204" pitchFamily="34" charset="0"/>
                <a:cs typeface="Arial" panose="020B0604020202020204" pitchFamily="34" charset="0"/>
              </a:rPr>
              <a:t>την έναυση η φλόγα διατηρείται μόνη της, αφού η καύση είναι συνεχής και όχι διακοπτόμενη, όπως στις </a:t>
            </a:r>
            <a:r>
              <a:rPr lang="el-GR" sz="4000" b="1" dirty="0" smtClean="0">
                <a:latin typeface="Arial" panose="020B0604020202020204" pitchFamily="34" charset="0"/>
                <a:cs typeface="Arial" panose="020B0604020202020204" pitchFamily="34" charset="0"/>
              </a:rPr>
              <a:t>εμβολοφόρες </a:t>
            </a:r>
            <a:r>
              <a:rPr lang="el-GR" sz="4000" b="1" dirty="0">
                <a:latin typeface="Arial" panose="020B0604020202020204" pitchFamily="34" charset="0"/>
                <a:cs typeface="Arial" panose="020B0604020202020204" pitchFamily="34" charset="0"/>
              </a:rPr>
              <a:t>ΜΕΚ.</a:t>
            </a:r>
          </a:p>
          <a:p>
            <a:pPr marL="0" indent="0">
              <a:buClr>
                <a:srgbClr val="FF0000"/>
              </a:buClr>
              <a:buNone/>
            </a:pPr>
            <a:endParaRPr lang="el-GR" sz="1400" b="1" dirty="0">
              <a:latin typeface="Arial Black" pitchFamily="34" charset="0"/>
            </a:endParaRPr>
          </a:p>
          <a:p>
            <a:pPr marL="0" indent="0">
              <a:buClr>
                <a:srgbClr val="FF0000"/>
              </a:buClr>
              <a:buNone/>
            </a:pPr>
            <a:endParaRPr lang="el-GR" sz="1400" b="1" dirty="0">
              <a:latin typeface="Arial Black" pitchFamily="34" charset="0"/>
            </a:endParaRPr>
          </a:p>
          <a:p>
            <a:pPr marL="0" indent="0">
              <a:buClr>
                <a:srgbClr val="FF0000"/>
              </a:buClr>
              <a:buNone/>
            </a:pPr>
            <a:r>
              <a:rPr lang="en-US" sz="1400" b="1" dirty="0" smtClean="0">
                <a:latin typeface="Arial Black" pitchFamily="34" charset="0"/>
              </a:rPr>
              <a:t> </a:t>
            </a:r>
            <a:endParaRPr lang="el-GR" sz="1400" dirty="0"/>
          </a:p>
        </p:txBody>
      </p:sp>
    </p:spTree>
    <p:extLst>
      <p:ext uri="{BB962C8B-B14F-4D97-AF65-F5344CB8AC3E}">
        <p14:creationId xmlns="" xmlns:p14="http://schemas.microsoft.com/office/powerpoint/2010/main" val="2276577583"/>
      </p:ext>
    </p:extLst>
  </p:cSld>
  <p:clrMapOvr>
    <a:masterClrMapping/>
  </p:clrMapOvr>
  <p:transition>
    <p:push/>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3939540"/>
          </a:xfrm>
          <a:prstGeom prst="rect">
            <a:avLst/>
          </a:prstGeom>
          <a:solidFill>
            <a:srgbClr val="00B0F0"/>
          </a:solidFill>
        </p:spPr>
        <p:txBody>
          <a:bodyPr wrap="square" rtlCol="0">
            <a:spAutoFit/>
          </a:bodyPr>
          <a:lstStyle/>
          <a:p>
            <a:pPr algn="ctr"/>
            <a:r>
              <a:rPr lang="en-US" sz="25000" b="1" dirty="0" smtClean="0">
                <a:solidFill>
                  <a:srgbClr val="FF0000"/>
                </a:solidFill>
                <a:latin typeface="Arial Black" pitchFamily="34" charset="0"/>
              </a:rPr>
              <a:t>1</a:t>
            </a:r>
            <a:r>
              <a:rPr lang="el-GR" sz="25000" b="1" dirty="0" smtClean="0">
                <a:solidFill>
                  <a:srgbClr val="FF0000"/>
                </a:solidFill>
                <a:latin typeface="Arial Black" pitchFamily="34" charset="0"/>
              </a:rPr>
              <a:t>8</a:t>
            </a:r>
            <a:endParaRPr lang="en-US" sz="25000" b="1" dirty="0">
              <a:solidFill>
                <a:srgbClr val="FF0000"/>
              </a:solidFill>
              <a:latin typeface="Arial Black" pitchFamily="34" charset="0"/>
            </a:endParaRPr>
          </a:p>
        </p:txBody>
      </p:sp>
    </p:spTree>
    <p:extLst>
      <p:ext uri="{BB962C8B-B14F-4D97-AF65-F5344CB8AC3E}">
        <p14:creationId xmlns="" xmlns:p14="http://schemas.microsoft.com/office/powerpoint/2010/main" val="3095020508"/>
      </p:ext>
    </p:extLst>
  </p:cSld>
  <p:clrMapOvr>
    <a:masterClrMapping/>
  </p:clrMapOvr>
  <p:transition>
    <p:push/>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67"/>
            <a:ext cx="7772400" cy="2857520"/>
          </a:xfrm>
          <a:solidFill>
            <a:srgbClr val="002060"/>
          </a:solidFill>
        </p:spPr>
        <p:txBody>
          <a:bodyPr>
            <a:normAutofit/>
          </a:bodyPr>
          <a:lstStyle/>
          <a:p>
            <a:r>
              <a:rPr lang="el-GR" sz="6600" b="1" u="sng" dirty="0" smtClean="0">
                <a:solidFill>
                  <a:schemeClr val="bg1"/>
                </a:solidFill>
                <a:latin typeface="Arial" pitchFamily="34" charset="0"/>
                <a:cs typeface="Arial" pitchFamily="34" charset="0"/>
              </a:rPr>
              <a:t>Κύκλοι Αεριοστροβίλων</a:t>
            </a:r>
            <a:endParaRPr lang="en-US" sz="66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42910" y="3429000"/>
            <a:ext cx="7858180" cy="3071834"/>
          </a:xfrm>
          <a:solidFill>
            <a:srgbClr val="FF0000"/>
          </a:solidFill>
        </p:spPr>
        <p:txBody>
          <a:bodyPr anchor="ctr" anchorCtr="0">
            <a:normAutofit/>
          </a:bodyPr>
          <a:lstStyle/>
          <a:p>
            <a:pPr>
              <a:spcBef>
                <a:spcPts val="0"/>
              </a:spcBef>
            </a:pPr>
            <a:r>
              <a:rPr lang="en-US" sz="7100" b="1" u="sng" dirty="0" smtClean="0">
                <a:solidFill>
                  <a:schemeClr val="bg1"/>
                </a:solidFill>
                <a:latin typeface="Arial" pitchFamily="34" charset="0"/>
                <a:cs typeface="Arial" pitchFamily="34" charset="0"/>
              </a:rPr>
              <a:t>Gas Turbine Cycles</a:t>
            </a:r>
            <a:endParaRPr lang="el-GR" sz="7100" b="1" u="sng" dirty="0">
              <a:solidFill>
                <a:schemeClr val="bg1"/>
              </a:solidFill>
              <a:latin typeface="Arial" pitchFamily="34" charset="0"/>
              <a:cs typeface="Arial" pitchFamily="34" charset="0"/>
            </a:endParaRPr>
          </a:p>
        </p:txBody>
      </p:sp>
    </p:spTree>
  </p:cSld>
  <p:clrMapOvr>
    <a:masterClrMapping/>
  </p:clrMapOvr>
  <p:transition>
    <p:push/>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Τροποποιημένοι κύκλοι </a:t>
            </a:r>
            <a:r>
              <a:rPr lang="el-GR" sz="2400" b="1" u="sng" dirty="0" err="1" smtClean="0">
                <a:solidFill>
                  <a:schemeClr val="bg1"/>
                </a:solidFill>
                <a:latin typeface="Arial Black" pitchFamily="34" charset="0"/>
              </a:rPr>
              <a:t>αεριοστροβίλων</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p:spPr>
        <p:txBody>
          <a:bodyPr>
            <a:noAutofit/>
          </a:bodyPr>
          <a:lstStyle/>
          <a:p>
            <a:pPr marL="0" indent="0">
              <a:buClr>
                <a:srgbClr val="FF0000"/>
              </a:buClr>
              <a:buNone/>
            </a:pPr>
            <a:endParaRPr lang="en-US" sz="1400" b="1" dirty="0" smtClean="0">
              <a:latin typeface="Arial Black" pitchFamily="34" charset="0"/>
            </a:endParaRPr>
          </a:p>
          <a:p>
            <a:pPr marL="0" indent="0">
              <a:buClr>
                <a:srgbClr val="FF0000"/>
              </a:buClr>
              <a:buNone/>
            </a:pPr>
            <a:r>
              <a:rPr lang="el-GR" sz="4800" b="1" dirty="0" smtClean="0">
                <a:latin typeface="Arial" panose="020B0604020202020204" pitchFamily="34" charset="0"/>
                <a:cs typeface="Arial" panose="020B0604020202020204" pitchFamily="34" charset="0"/>
              </a:rPr>
              <a:t>θα </a:t>
            </a:r>
            <a:r>
              <a:rPr lang="el-GR" sz="4800" b="1" dirty="0">
                <a:latin typeface="Arial" panose="020B0604020202020204" pitchFamily="34" charset="0"/>
                <a:cs typeface="Arial" panose="020B0604020202020204" pitchFamily="34" charset="0"/>
              </a:rPr>
              <a:t>αναλυθούν οι </a:t>
            </a:r>
            <a:r>
              <a:rPr lang="el-GR" sz="4800" b="1" dirty="0" smtClean="0">
                <a:latin typeface="Arial" panose="020B0604020202020204" pitchFamily="34" charset="0"/>
                <a:cs typeface="Arial" panose="020B0604020202020204" pitchFamily="34" charset="0"/>
              </a:rPr>
              <a:t>θερμοδυναμικοί </a:t>
            </a:r>
            <a:r>
              <a:rPr lang="el-GR" sz="4800" b="1" dirty="0">
                <a:latin typeface="Arial" panose="020B0604020202020204" pitchFamily="34" charset="0"/>
                <a:cs typeface="Arial" panose="020B0604020202020204" pitchFamily="34" charset="0"/>
              </a:rPr>
              <a:t>κύκλοι που μοντελοποιούν ειδικές </a:t>
            </a:r>
            <a:r>
              <a:rPr lang="el-GR" sz="4800" b="1" dirty="0" smtClean="0">
                <a:latin typeface="Arial" panose="020B0604020202020204" pitchFamily="34" charset="0"/>
                <a:cs typeface="Arial" panose="020B0604020202020204" pitchFamily="34" charset="0"/>
              </a:rPr>
              <a:t>εγκαταστάσεις </a:t>
            </a:r>
            <a:r>
              <a:rPr lang="el-GR" sz="4800" b="1" dirty="0" err="1">
                <a:latin typeface="Arial" panose="020B0604020202020204" pitchFamily="34" charset="0"/>
                <a:cs typeface="Arial" panose="020B0604020202020204" pitchFamily="34" charset="0"/>
              </a:rPr>
              <a:t>αεριοστροβίλων</a:t>
            </a:r>
            <a:r>
              <a:rPr lang="el-GR" sz="4800" b="1" dirty="0">
                <a:latin typeface="Arial" panose="020B0604020202020204" pitchFamily="34" charset="0"/>
                <a:cs typeface="Arial" panose="020B0604020202020204" pitchFamily="34" charset="0"/>
              </a:rPr>
              <a:t> παραγωγής ισχύος.</a:t>
            </a:r>
          </a:p>
          <a:p>
            <a:pPr marL="0" indent="0">
              <a:buClr>
                <a:srgbClr val="FF0000"/>
              </a:buClr>
              <a:buNone/>
            </a:pPr>
            <a:endParaRPr lang="el-GR" sz="1400" b="1" dirty="0">
              <a:latin typeface="Arial Black" pitchFamily="34" charset="0"/>
            </a:endParaRPr>
          </a:p>
          <a:p>
            <a:pPr marL="0" indent="0">
              <a:buClr>
                <a:srgbClr val="FF0000"/>
              </a:buClr>
              <a:buNone/>
            </a:pPr>
            <a:r>
              <a:rPr lang="en-US" sz="1400" b="1" dirty="0" smtClean="0">
                <a:latin typeface="Arial Black" pitchFamily="34" charset="0"/>
              </a:rPr>
              <a:t> </a:t>
            </a:r>
            <a:endParaRPr lang="el-GR" sz="1400" dirty="0"/>
          </a:p>
        </p:txBody>
      </p:sp>
    </p:spTree>
    <p:extLst>
      <p:ext uri="{BB962C8B-B14F-4D97-AF65-F5344CB8AC3E}">
        <p14:creationId xmlns="" xmlns:p14="http://schemas.microsoft.com/office/powerpoint/2010/main" val="2054458352"/>
      </p:ext>
    </p:extLst>
  </p:cSld>
  <p:clrMapOvr>
    <a:masterClrMapping/>
  </p:clrMapOvr>
  <p:transition>
    <p:push/>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85728"/>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1. Αεριοστρόβιλος </a:t>
            </a:r>
            <a:r>
              <a:rPr lang="el-GR" sz="2400" b="1" u="sng" dirty="0">
                <a:solidFill>
                  <a:srgbClr val="FFFF00"/>
                </a:solidFill>
                <a:latin typeface="Arial Black" pitchFamily="34" charset="0"/>
              </a:rPr>
              <a:t>με προθέρμανση </a:t>
            </a:r>
            <a:r>
              <a:rPr lang="el-GR" sz="2400" b="1" u="sng" dirty="0" smtClean="0">
                <a:solidFill>
                  <a:srgbClr val="FFFF00"/>
                </a:solidFill>
                <a:latin typeface="Arial Black" pitchFamily="34" charset="0"/>
              </a:rPr>
              <a:t>του συμπιεσμένου αέρα</a:t>
            </a:r>
            <a:endParaRPr lang="en-US" sz="2000" b="1" u="sng" dirty="0" smtClean="0">
              <a:solidFill>
                <a:srgbClr val="FFFF00"/>
              </a:solidFill>
              <a:latin typeface="Arial Black" pitchFamily="34" charset="0"/>
            </a:endParaRPr>
          </a:p>
        </p:txBody>
      </p:sp>
      <p:sp>
        <p:nvSpPr>
          <p:cNvPr id="8" name="Content Placeholder 7"/>
          <p:cNvSpPr>
            <a:spLocks noGrp="1"/>
          </p:cNvSpPr>
          <p:nvPr>
            <p:ph sz="half" idx="2"/>
          </p:nvPr>
        </p:nvSpPr>
        <p:spPr>
          <a:xfrm>
            <a:off x="285720" y="1000108"/>
            <a:ext cx="8572560" cy="5643602"/>
          </a:xfrm>
          <a:solidFill>
            <a:schemeClr val="accent6">
              <a:lumMod val="40000"/>
              <a:lumOff val="60000"/>
            </a:schemeClr>
          </a:solidFill>
        </p:spPr>
        <p:txBody>
          <a:bodyPr>
            <a:noAutofit/>
          </a:bodyPr>
          <a:lstStyle/>
          <a:p>
            <a:pPr marL="0" indent="0">
              <a:buClr>
                <a:srgbClr val="FF0000"/>
              </a:buClr>
              <a:buNone/>
            </a:pPr>
            <a:r>
              <a:rPr lang="el-GR" sz="1800" b="1" dirty="0">
                <a:solidFill>
                  <a:srgbClr val="FF0000"/>
                </a:solidFill>
                <a:latin typeface="Arial" panose="020B0604020202020204" pitchFamily="34" charset="0"/>
                <a:cs typeface="Arial" panose="020B0604020202020204" pitchFamily="34" charset="0"/>
              </a:rPr>
              <a:t>Ένα από τα κύρια χαρακτηριστικά των </a:t>
            </a:r>
            <a:r>
              <a:rPr lang="el-GR" sz="1800" b="1" dirty="0" err="1" smtClean="0">
                <a:solidFill>
                  <a:srgbClr val="FF0000"/>
                </a:solidFill>
                <a:latin typeface="Arial" panose="020B0604020202020204" pitchFamily="34" charset="0"/>
                <a:cs typeface="Arial" panose="020B0604020202020204" pitchFamily="34" charset="0"/>
              </a:rPr>
              <a:t>αεριοστροβίλων</a:t>
            </a:r>
            <a:r>
              <a:rPr lang="el-GR" sz="1800" b="1" dirty="0" smtClean="0">
                <a:latin typeface="Arial" panose="020B0604020202020204" pitchFamily="34" charset="0"/>
                <a:cs typeface="Arial" panose="020B0604020202020204" pitchFamily="34" charset="0"/>
              </a:rPr>
              <a:t> </a:t>
            </a:r>
            <a:r>
              <a:rPr lang="el-GR" sz="1800" b="1" dirty="0">
                <a:latin typeface="Arial" panose="020B0604020202020204" pitchFamily="34" charset="0"/>
                <a:cs typeface="Arial" panose="020B0604020202020204" pitchFamily="34" charset="0"/>
              </a:rPr>
              <a:t>είναι ο </a:t>
            </a:r>
            <a:r>
              <a:rPr lang="el-GR" sz="1800" b="1" u="sng" dirty="0">
                <a:solidFill>
                  <a:srgbClr val="FF0000"/>
                </a:solidFill>
                <a:latin typeface="Arial" panose="020B0604020202020204" pitchFamily="34" charset="0"/>
                <a:cs typeface="Arial" panose="020B0604020202020204" pitchFamily="34" charset="0"/>
              </a:rPr>
              <a:t>χαμηλός θερμικός βαθμός </a:t>
            </a:r>
            <a:r>
              <a:rPr lang="el-GR" sz="1800" b="1" u="sng" dirty="0" smtClean="0">
                <a:solidFill>
                  <a:srgbClr val="FF0000"/>
                </a:solidFill>
                <a:latin typeface="Arial" panose="020B0604020202020204" pitchFamily="34" charset="0"/>
                <a:cs typeface="Arial" panose="020B0604020202020204" pitchFamily="34" charset="0"/>
              </a:rPr>
              <a:t>αποδόσεώς</a:t>
            </a:r>
            <a:r>
              <a:rPr lang="el-GR" sz="1800" b="1" dirty="0" smtClean="0">
                <a:latin typeface="Arial" panose="020B0604020202020204" pitchFamily="34" charset="0"/>
                <a:cs typeface="Arial" panose="020B0604020202020204" pitchFamily="34" charset="0"/>
              </a:rPr>
              <a:t> </a:t>
            </a:r>
            <a:r>
              <a:rPr lang="el-GR" sz="1800" b="1" dirty="0">
                <a:latin typeface="Arial" panose="020B0604020202020204" pitchFamily="34" charset="0"/>
                <a:cs typeface="Arial" panose="020B0604020202020204" pitchFamily="34" charset="0"/>
              </a:rPr>
              <a:t>τους.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Αυτό </a:t>
            </a:r>
            <a:r>
              <a:rPr lang="el-GR" sz="1800" b="1" dirty="0">
                <a:latin typeface="Arial" panose="020B0604020202020204" pitchFamily="34" charset="0"/>
                <a:cs typeface="Arial" panose="020B0604020202020204" pitchFamily="34" charset="0"/>
              </a:rPr>
              <a:t>είναι </a:t>
            </a:r>
            <a:r>
              <a:rPr lang="el-GR" sz="1800" b="1" u="sng" dirty="0">
                <a:solidFill>
                  <a:srgbClr val="FF0000"/>
                </a:solidFill>
                <a:latin typeface="Arial" panose="020B0604020202020204" pitchFamily="34" charset="0"/>
                <a:cs typeface="Arial" panose="020B0604020202020204" pitchFamily="34" charset="0"/>
              </a:rPr>
              <a:t>αποτέλεσμα των χαμηλών πιέσεων</a:t>
            </a:r>
            <a:r>
              <a:rPr lang="el-GR" sz="1800" b="1" dirty="0">
                <a:latin typeface="Arial" panose="020B0604020202020204" pitchFamily="34" charset="0"/>
                <a:cs typeface="Arial" panose="020B0604020202020204" pitchFamily="34" charset="0"/>
              </a:rPr>
              <a:t>, στις οποίες γίνεται η πρόσδοση </a:t>
            </a:r>
            <a:r>
              <a:rPr lang="el-GR" sz="1800" b="1" dirty="0" smtClean="0">
                <a:latin typeface="Arial" panose="020B0604020202020204" pitchFamily="34" charset="0"/>
                <a:cs typeface="Arial" panose="020B0604020202020204" pitchFamily="34" charset="0"/>
              </a:rPr>
              <a:t>θερμότητας </a:t>
            </a:r>
            <a:r>
              <a:rPr lang="el-GR" sz="1800" b="1" dirty="0">
                <a:latin typeface="Arial" panose="020B0604020202020204" pitchFamily="34" charset="0"/>
                <a:cs typeface="Arial" panose="020B0604020202020204" pitchFamily="34" charset="0"/>
              </a:rPr>
              <a:t>στο θάλαμο καύσεως, καθώς και των </a:t>
            </a:r>
            <a:r>
              <a:rPr lang="el-GR" sz="1800" b="1" dirty="0">
                <a:solidFill>
                  <a:srgbClr val="FF0000"/>
                </a:solidFill>
                <a:latin typeface="Arial" panose="020B0604020202020204" pitchFamily="34" charset="0"/>
                <a:cs typeface="Arial" panose="020B0604020202020204" pitchFamily="34" charset="0"/>
              </a:rPr>
              <a:t>χαμηλών μεγίστων θερμοκρασιών</a:t>
            </a:r>
            <a:r>
              <a:rPr lang="el-GR" sz="1800" b="1" dirty="0">
                <a:latin typeface="Arial" panose="020B0604020202020204" pitchFamily="34" charset="0"/>
                <a:cs typeface="Arial" panose="020B0604020202020204" pitchFamily="34" charset="0"/>
              </a:rPr>
              <a:t> του κύκλου (λόγω </a:t>
            </a:r>
            <a:r>
              <a:rPr lang="el-GR" sz="1800" b="1" dirty="0" smtClean="0">
                <a:latin typeface="Arial" panose="020B0604020202020204" pitchFamily="34" charset="0"/>
                <a:cs typeface="Arial" panose="020B0604020202020204" pitchFamily="34" charset="0"/>
              </a:rPr>
              <a:t>περιορισμών </a:t>
            </a:r>
            <a:r>
              <a:rPr lang="el-GR" sz="1800" b="1" dirty="0">
                <a:latin typeface="Arial" panose="020B0604020202020204" pitchFamily="34" charset="0"/>
                <a:cs typeface="Arial" panose="020B0604020202020204" pitchFamily="34" charset="0"/>
              </a:rPr>
              <a:t>αντοχής των πτερυγίων του στροβίλου).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Τα </a:t>
            </a:r>
            <a:r>
              <a:rPr lang="el-GR" sz="1800" b="1" dirty="0">
                <a:latin typeface="Arial" panose="020B0604020202020204" pitchFamily="34" charset="0"/>
                <a:cs typeface="Arial" panose="020B0604020202020204" pitchFamily="34" charset="0"/>
              </a:rPr>
              <a:t>καυσαέρια, εξερχόμενα από το στρόβιλο ισχύος, διαθέτουν χαμηλή πίεση, αλλά αρκετά υψηλή </a:t>
            </a:r>
            <a:r>
              <a:rPr lang="el-GR" sz="1800" b="1" dirty="0" smtClean="0">
                <a:latin typeface="Arial" panose="020B0604020202020204" pitchFamily="34" charset="0"/>
                <a:cs typeface="Arial" panose="020B0604020202020204" pitchFamily="34" charset="0"/>
              </a:rPr>
              <a:t>θερμοκρασία</a:t>
            </a:r>
            <a:r>
              <a:rPr lang="el-GR" sz="1800" b="1" dirty="0">
                <a:latin typeface="Arial" panose="020B0604020202020204" pitchFamily="34" charset="0"/>
                <a:cs typeface="Arial" panose="020B0604020202020204" pitchFamily="34" charset="0"/>
              </a:rPr>
              <a:t>, δηλαδή αρκετά υψηλή ενθαλπία.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Η </a:t>
            </a:r>
            <a:r>
              <a:rPr lang="el-GR" sz="1800" b="1" dirty="0" smtClean="0">
                <a:solidFill>
                  <a:srgbClr val="FF0000"/>
                </a:solidFill>
                <a:latin typeface="Arial" panose="020B0604020202020204" pitchFamily="34" charset="0"/>
                <a:cs typeface="Arial" panose="020B0604020202020204" pitchFamily="34" charset="0"/>
              </a:rPr>
              <a:t>ενθαλπία </a:t>
            </a:r>
            <a:r>
              <a:rPr lang="el-GR" sz="1800" b="1" dirty="0">
                <a:solidFill>
                  <a:srgbClr val="FF0000"/>
                </a:solidFill>
                <a:latin typeface="Arial" panose="020B0604020202020204" pitchFamily="34" charset="0"/>
                <a:cs typeface="Arial" panose="020B0604020202020204" pitchFamily="34" charset="0"/>
              </a:rPr>
              <a:t>αυτή δεν μπορεί να χρησιμοποιηθεί για την παραγωγή έργου, λόγω της χαμηλής τους πιέσεως</a:t>
            </a:r>
            <a:r>
              <a:rPr lang="el-GR" sz="1800" b="1" dirty="0">
                <a:latin typeface="Arial" panose="020B0604020202020204" pitchFamily="34" charset="0"/>
                <a:cs typeface="Arial" panose="020B0604020202020204" pitchFamily="34" charset="0"/>
              </a:rPr>
              <a:t>.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Είναι </a:t>
            </a:r>
            <a:r>
              <a:rPr lang="el-GR" sz="1800" b="1" dirty="0">
                <a:latin typeface="Arial" panose="020B0604020202020204" pitchFamily="34" charset="0"/>
                <a:cs typeface="Arial" panose="020B0604020202020204" pitchFamily="34" charset="0"/>
              </a:rPr>
              <a:t>δυνατόν όμως μέρος αυτής της ενέργειας να επιστρέψει στον κύκλο, αυξάνοντας έτσι το βαθμό αποδόσεως του.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Ο </a:t>
            </a:r>
            <a:r>
              <a:rPr lang="el-GR" sz="1800" b="1" dirty="0">
                <a:latin typeface="Arial" panose="020B0604020202020204" pitchFamily="34" charset="0"/>
                <a:cs typeface="Arial" panose="020B0604020202020204" pitchFamily="34" charset="0"/>
              </a:rPr>
              <a:t>τρόπος με τον οποίο μπορεί να γίνει εκμετάλλευση της διαθέσιμης ενέργειας των καυσαερίων είναι η χρησιμοποίησή τους για την προθέρμανση του συμπιεσμένου αέρα, πριν αυτός εισέλθει στο θάλαμο </a:t>
            </a:r>
            <a:r>
              <a:rPr lang="el-GR" sz="1800" b="1" dirty="0" smtClean="0">
                <a:latin typeface="Arial" panose="020B0604020202020204" pitchFamily="34" charset="0"/>
                <a:cs typeface="Arial" panose="020B0604020202020204" pitchFamily="34" charset="0"/>
              </a:rPr>
              <a:t>καύσεως.</a:t>
            </a:r>
            <a:endParaRPr lang="el-GR" sz="1800" b="1" dirty="0">
              <a:latin typeface="Arial" panose="020B0604020202020204" pitchFamily="34" charset="0"/>
              <a:cs typeface="Arial" panose="020B0604020202020204" pitchFamily="34" charset="0"/>
            </a:endParaRPr>
          </a:p>
          <a:p>
            <a:pPr marL="0" indent="0">
              <a:buClr>
                <a:srgbClr val="FF0000"/>
              </a:buClr>
              <a:buNone/>
            </a:pPr>
            <a:r>
              <a:rPr lang="el-GR" sz="1800" b="1" dirty="0">
                <a:latin typeface="Arial" panose="020B0604020202020204" pitchFamily="34" charset="0"/>
                <a:cs typeface="Arial" panose="020B0604020202020204" pitchFamily="34" charset="0"/>
              </a:rPr>
              <a:t>Η προθέρμανση του συμπιεσμένου αέρα </a:t>
            </a:r>
            <a:r>
              <a:rPr lang="el-GR" sz="1800" b="1" dirty="0" smtClean="0">
                <a:latin typeface="Arial" panose="020B0604020202020204" pitchFamily="34" charset="0"/>
                <a:cs typeface="Arial" panose="020B0604020202020204" pitchFamily="34" charset="0"/>
              </a:rPr>
              <a:t>πραγματοποιείται </a:t>
            </a:r>
            <a:r>
              <a:rPr lang="el-GR" sz="1800" b="1" dirty="0">
                <a:latin typeface="Arial" panose="020B0604020202020204" pitchFamily="34" charset="0"/>
                <a:cs typeface="Arial" panose="020B0604020202020204" pitchFamily="34" charset="0"/>
              </a:rPr>
              <a:t>με δύο μεθόδους, με τη χρήση </a:t>
            </a:r>
            <a:r>
              <a:rPr lang="el-GR" sz="1800" b="1" u="sng" dirty="0" smtClean="0">
                <a:solidFill>
                  <a:srgbClr val="FF0000"/>
                </a:solidFill>
                <a:latin typeface="Arial" panose="020B0604020202020204" pitchFamily="34" charset="0"/>
                <a:cs typeface="Arial" panose="020B0604020202020204" pitchFamily="34" charset="0"/>
              </a:rPr>
              <a:t>αναγεννητή</a:t>
            </a:r>
            <a:r>
              <a:rPr lang="el-GR" sz="1800" b="1" dirty="0" smtClean="0">
                <a:latin typeface="Arial" panose="020B0604020202020204" pitchFamily="34" charset="0"/>
                <a:cs typeface="Arial" panose="020B0604020202020204" pitchFamily="34" charset="0"/>
              </a:rPr>
              <a:t> (</a:t>
            </a:r>
            <a:r>
              <a:rPr lang="el-GR" sz="1800" b="1" dirty="0" smtClean="0">
                <a:solidFill>
                  <a:srgbClr val="FF0000"/>
                </a:solidFill>
                <a:latin typeface="Arial" panose="020B0604020202020204" pitchFamily="34" charset="0"/>
                <a:cs typeface="Arial" panose="020B0604020202020204" pitchFamily="34" charset="0"/>
              </a:rPr>
              <a:t>Regenerator</a:t>
            </a:r>
            <a:r>
              <a:rPr lang="el-GR" sz="1800" b="1" dirty="0" smtClean="0">
                <a:latin typeface="Arial" panose="020B0604020202020204" pitchFamily="34" charset="0"/>
                <a:cs typeface="Arial" panose="020B0604020202020204" pitchFamily="34" charset="0"/>
              </a:rPr>
              <a:t>) </a:t>
            </a:r>
            <a:r>
              <a:rPr lang="el-GR" sz="1800" b="1" dirty="0">
                <a:latin typeface="Arial" panose="020B0604020202020204" pitchFamily="34" charset="0"/>
                <a:cs typeface="Arial" panose="020B0604020202020204" pitchFamily="34" charset="0"/>
              </a:rPr>
              <a:t>και με τη χρήση </a:t>
            </a:r>
            <a:r>
              <a:rPr lang="el-GR" sz="1800" b="1" u="sng" dirty="0">
                <a:solidFill>
                  <a:srgbClr val="FF0000"/>
                </a:solidFill>
                <a:latin typeface="Arial" panose="020B0604020202020204" pitchFamily="34" charset="0"/>
                <a:cs typeface="Arial" panose="020B0604020202020204" pitchFamily="34" charset="0"/>
              </a:rPr>
              <a:t>εναλλάκτη </a:t>
            </a:r>
            <a:r>
              <a:rPr lang="el-GR" sz="1800" b="1" u="sng" dirty="0" smtClean="0">
                <a:solidFill>
                  <a:srgbClr val="FF0000"/>
                </a:solidFill>
                <a:latin typeface="Arial" panose="020B0604020202020204" pitchFamily="34" charset="0"/>
                <a:cs typeface="Arial" panose="020B0604020202020204" pitchFamily="34" charset="0"/>
              </a:rPr>
              <a:t>θερμότητας</a:t>
            </a:r>
            <a:r>
              <a:rPr lang="el-GR" sz="1800" b="1" dirty="0" smtClean="0">
                <a:latin typeface="Arial" panose="020B0604020202020204" pitchFamily="34" charset="0"/>
                <a:cs typeface="Arial" panose="020B0604020202020204" pitchFamily="34" charset="0"/>
              </a:rPr>
              <a:t> (</a:t>
            </a:r>
            <a:r>
              <a:rPr lang="el-GR" sz="1800" b="1" dirty="0" smtClean="0">
                <a:solidFill>
                  <a:srgbClr val="FF0000"/>
                </a:solidFill>
                <a:latin typeface="Arial" panose="020B0604020202020204" pitchFamily="34" charset="0"/>
                <a:cs typeface="Arial" panose="020B0604020202020204" pitchFamily="34" charset="0"/>
              </a:rPr>
              <a:t>Recuperator</a:t>
            </a:r>
            <a:r>
              <a:rPr lang="el-GR" sz="1800" b="1" dirty="0" smtClean="0">
                <a:latin typeface="Arial" panose="020B0604020202020204" pitchFamily="34" charset="0"/>
                <a:cs typeface="Arial" panose="020B0604020202020204" pitchFamily="34" charset="0"/>
              </a:rPr>
              <a:t>).</a:t>
            </a:r>
            <a:endParaRPr lang="el-GR" sz="18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197560936"/>
      </p:ext>
    </p:extLst>
  </p:cSld>
  <p:clrMapOvr>
    <a:masterClrMapping/>
  </p:clrMapOvr>
  <p:transition>
    <p:push/>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προθέρμανση </a:t>
            </a:r>
            <a:r>
              <a:rPr lang="el-GR" sz="2400" b="1" u="sng" dirty="0" smtClean="0">
                <a:solidFill>
                  <a:schemeClr val="bg1"/>
                </a:solidFill>
                <a:latin typeface="Arial Black" pitchFamily="34" charset="0"/>
              </a:rPr>
              <a:t>του συμπιεσμένου αέρα</a:t>
            </a:r>
            <a:endParaRPr lang="en-US" sz="2000" b="1" u="sng" dirty="0" smtClean="0">
              <a:solidFill>
                <a:schemeClr val="bg1"/>
              </a:solidFill>
              <a:latin typeface="Arial Black" pitchFamily="34" charset="0"/>
            </a:endParaRPr>
          </a:p>
        </p:txBody>
      </p:sp>
      <p:sp>
        <p:nvSpPr>
          <p:cNvPr id="5" name="TextBox 4"/>
          <p:cNvSpPr txBox="1"/>
          <p:nvPr/>
        </p:nvSpPr>
        <p:spPr>
          <a:xfrm>
            <a:off x="683568" y="5445224"/>
            <a:ext cx="7488832" cy="523220"/>
          </a:xfrm>
          <a:prstGeom prst="rect">
            <a:avLst/>
          </a:prstGeom>
          <a:solidFill>
            <a:srgbClr val="FFFF00"/>
          </a:solidFill>
        </p:spPr>
        <p:txBody>
          <a:bodyPr wrap="square" rtlCol="0">
            <a:spAutoFit/>
          </a:bodyPr>
          <a:lstStyle/>
          <a:p>
            <a:r>
              <a:rPr lang="el-GR" sz="1400" b="1" dirty="0"/>
              <a:t>Σχηματικό διάγραμμα αεριοστροβίλου με διάταξη προθερμάνσεως τον </a:t>
            </a:r>
            <a:r>
              <a:rPr lang="el-GR" sz="1400" b="1" dirty="0" smtClean="0"/>
              <a:t>αέρα</a:t>
            </a:r>
            <a:endParaRPr lang="en-US" sz="1400" b="1" dirty="0" smtClean="0"/>
          </a:p>
          <a:p>
            <a:r>
              <a:rPr lang="el-GR" sz="1400" b="1" dirty="0" smtClean="0"/>
              <a:t>πριν </a:t>
            </a:r>
            <a:r>
              <a:rPr lang="el-GR" sz="1400" b="1" dirty="0"/>
              <a:t>την είσοδο τον στο θάλαμο </a:t>
            </a:r>
            <a:r>
              <a:rPr lang="el-GR" sz="1400" b="1" dirty="0" smtClean="0"/>
              <a:t>καύσεως</a:t>
            </a:r>
            <a:r>
              <a:rPr lang="el-GR" sz="1400" b="1" dirty="0"/>
              <a:t>, με χρήση της θερμότητας των </a:t>
            </a:r>
            <a:r>
              <a:rPr lang="el-GR" sz="1400" b="1" dirty="0" smtClean="0"/>
              <a:t>καυσαερίων</a:t>
            </a:r>
            <a:endParaRPr lang="el-GR" sz="1400" b="1" dirty="0"/>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1196752"/>
            <a:ext cx="8572560" cy="4118361"/>
          </a:xfrm>
          <a:prstGeom prst="rect">
            <a:avLst/>
          </a:prstGeom>
        </p:spPr>
      </p:pic>
    </p:spTree>
    <p:extLst>
      <p:ext uri="{BB962C8B-B14F-4D97-AF65-F5344CB8AC3E}">
        <p14:creationId xmlns="" xmlns:p14="http://schemas.microsoft.com/office/powerpoint/2010/main" val="1148285175"/>
      </p:ext>
    </p:extLst>
  </p:cSld>
  <p:clrMapOvr>
    <a:masterClrMapping/>
  </p:clrMapOvr>
  <p:transition>
    <p:push/>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προθέρμανση </a:t>
            </a:r>
            <a:r>
              <a:rPr lang="el-GR" sz="2400" b="1" u="sng" dirty="0" smtClean="0">
                <a:solidFill>
                  <a:schemeClr val="bg1"/>
                </a:solidFill>
                <a:latin typeface="Arial Black" pitchFamily="34" charset="0"/>
              </a:rPr>
              <a:t>του συμπιεσμένου αέρα</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a:solidFill>
            <a:schemeClr val="accent6">
              <a:lumMod val="40000"/>
              <a:lumOff val="60000"/>
            </a:schemeClr>
          </a:solidFill>
        </p:spPr>
        <p:txBody>
          <a:bodyPr>
            <a:noAutofit/>
          </a:bodyPr>
          <a:lstStyle/>
          <a:p>
            <a:pPr marL="0" indent="0">
              <a:buClr>
                <a:srgbClr val="FF0000"/>
              </a:buClr>
              <a:buNone/>
            </a:pPr>
            <a:r>
              <a:rPr lang="el-GR" sz="3800" b="1" dirty="0" smtClean="0">
                <a:latin typeface="Arial" panose="020B0604020202020204" pitchFamily="34" charset="0"/>
                <a:cs typeface="Arial" panose="020B0604020202020204" pitchFamily="34" charset="0"/>
              </a:rPr>
              <a:t>Ο </a:t>
            </a:r>
            <a:r>
              <a:rPr lang="el-GR" sz="3800" b="1" dirty="0">
                <a:solidFill>
                  <a:srgbClr val="FF0000"/>
                </a:solidFill>
                <a:latin typeface="Arial" panose="020B0604020202020204" pitchFamily="34" charset="0"/>
                <a:cs typeface="Arial" panose="020B0604020202020204" pitchFamily="34" charset="0"/>
              </a:rPr>
              <a:t>αναγεννητής</a:t>
            </a:r>
            <a:r>
              <a:rPr lang="el-GR" sz="3800" b="1" dirty="0">
                <a:latin typeface="Arial" panose="020B0604020202020204" pitchFamily="34" charset="0"/>
                <a:cs typeface="Arial" panose="020B0604020202020204" pitchFamily="34" charset="0"/>
              </a:rPr>
              <a:t> είναι μία διάταξη η οποία </a:t>
            </a:r>
            <a:r>
              <a:rPr lang="el-GR" sz="3800" b="1" dirty="0" smtClean="0">
                <a:latin typeface="Arial" panose="020B0604020202020204" pitchFamily="34" charset="0"/>
                <a:cs typeface="Arial" panose="020B0604020202020204" pitchFamily="34" charset="0"/>
              </a:rPr>
              <a:t>διαβρέχεται </a:t>
            </a:r>
            <a:r>
              <a:rPr lang="el-GR" sz="3800" b="1" dirty="0">
                <a:latin typeface="Arial" panose="020B0604020202020204" pitchFamily="34" charset="0"/>
                <a:cs typeface="Arial" panose="020B0604020202020204" pitchFamily="34" charset="0"/>
              </a:rPr>
              <a:t>μερικώς από τα καυσαέρια και μερικώς από το συμπιεσμένο αέρα. Θερμαινόμενη από τα καυσαέρια, μεταφέρει θερμότητα προς τον ψυχρό αέρα, ανεβάζοντας τη θερμοκρασία του. Οι </a:t>
            </a:r>
            <a:r>
              <a:rPr lang="el-GR" sz="3800" b="1" dirty="0" smtClean="0">
                <a:latin typeface="Arial" panose="020B0604020202020204" pitchFamily="34" charset="0"/>
                <a:cs typeface="Arial" panose="020B0604020202020204" pitchFamily="34" charset="0"/>
              </a:rPr>
              <a:t>αναγεννητές </a:t>
            </a:r>
            <a:r>
              <a:rPr lang="el-GR" sz="3800" b="1" dirty="0">
                <a:latin typeface="Arial" panose="020B0604020202020204" pitchFamily="34" charset="0"/>
                <a:cs typeface="Arial" panose="020B0604020202020204" pitchFamily="34" charset="0"/>
              </a:rPr>
              <a:t>κατασκευάζονται σε </a:t>
            </a:r>
            <a:r>
              <a:rPr lang="el-GR" sz="3800" b="1" dirty="0">
                <a:solidFill>
                  <a:srgbClr val="FF0000"/>
                </a:solidFill>
                <a:latin typeface="Arial" panose="020B0604020202020204" pitchFamily="34" charset="0"/>
                <a:cs typeface="Arial" panose="020B0604020202020204" pitchFamily="34" charset="0"/>
              </a:rPr>
              <a:t>μορφή δίσκου</a:t>
            </a:r>
            <a:r>
              <a:rPr lang="el-GR" sz="3800" b="1" dirty="0">
                <a:latin typeface="Arial" panose="020B0604020202020204" pitchFamily="34" charset="0"/>
                <a:cs typeface="Arial" panose="020B0604020202020204" pitchFamily="34" charset="0"/>
              </a:rPr>
              <a:t> ή </a:t>
            </a:r>
            <a:r>
              <a:rPr lang="el-GR" sz="3800" b="1" dirty="0" smtClean="0">
                <a:solidFill>
                  <a:srgbClr val="FF0000"/>
                </a:solidFill>
                <a:latin typeface="Arial" panose="020B0604020202020204" pitchFamily="34" charset="0"/>
                <a:cs typeface="Arial" panose="020B0604020202020204" pitchFamily="34" charset="0"/>
              </a:rPr>
              <a:t>τυμπάνου</a:t>
            </a:r>
            <a:r>
              <a:rPr lang="el-GR" sz="3800" b="1" dirty="0">
                <a:latin typeface="Arial" panose="020B0604020202020204" pitchFamily="34" charset="0"/>
                <a:cs typeface="Arial" panose="020B0604020202020204" pitchFamily="34" charset="0"/>
              </a:rPr>
              <a:t>. </a:t>
            </a:r>
            <a:endParaRPr lang="en-US" sz="3800" b="1" dirty="0" smtClean="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089457811"/>
      </p:ext>
    </p:extLst>
  </p:cSld>
  <p:clrMapOvr>
    <a:masterClrMapping/>
  </p:clrMapOvr>
  <p:transition>
    <p:push/>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προθέρμανση </a:t>
            </a:r>
            <a:r>
              <a:rPr lang="el-GR" sz="2400" b="1" u="sng" dirty="0" smtClean="0">
                <a:solidFill>
                  <a:schemeClr val="bg1"/>
                </a:solidFill>
                <a:latin typeface="Arial Black" pitchFamily="34" charset="0"/>
              </a:rPr>
              <a:t>του συμπιεσμένου αέρα</a:t>
            </a:r>
            <a:endParaRPr lang="en-US" sz="2000" b="1" u="sng" dirty="0" smtClean="0">
              <a:solidFill>
                <a:schemeClr val="bg1"/>
              </a:solidFill>
              <a:latin typeface="Arial Black" pitchFamily="34" charset="0"/>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38120" y="2141240"/>
            <a:ext cx="8572560" cy="3816424"/>
          </a:xfrm>
          <a:prstGeom prst="rect">
            <a:avLst/>
          </a:prstGeom>
        </p:spPr>
      </p:pic>
    </p:spTree>
    <p:extLst>
      <p:ext uri="{BB962C8B-B14F-4D97-AF65-F5344CB8AC3E}">
        <p14:creationId xmlns="" xmlns:p14="http://schemas.microsoft.com/office/powerpoint/2010/main" val="638938280"/>
      </p:ext>
    </p:extLst>
  </p:cSld>
  <p:clrMapOvr>
    <a:masterClrMapping/>
  </p:clrMapOvr>
  <p:transition>
    <p:push/>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προθέρμανση </a:t>
            </a:r>
            <a:r>
              <a:rPr lang="el-GR" sz="2400" b="1" u="sng" dirty="0" smtClean="0">
                <a:solidFill>
                  <a:schemeClr val="bg1"/>
                </a:solidFill>
                <a:latin typeface="Arial Black" pitchFamily="34" charset="0"/>
              </a:rPr>
              <a:t>του συμπιεσμένου αέρα</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a:solidFill>
            <a:schemeClr val="accent6">
              <a:lumMod val="40000"/>
              <a:lumOff val="60000"/>
            </a:schemeClr>
          </a:solidFill>
        </p:spPr>
        <p:txBody>
          <a:bodyPr>
            <a:noAutofit/>
          </a:bodyPr>
          <a:lstStyle/>
          <a:p>
            <a:pPr marL="0" indent="0">
              <a:buClr>
                <a:srgbClr val="FF0000"/>
              </a:buClr>
              <a:buNone/>
            </a:pPr>
            <a:r>
              <a:rPr lang="el-GR" sz="1800" b="1" dirty="0" smtClean="0">
                <a:latin typeface="Arial" panose="020B0604020202020204" pitchFamily="34" charset="0"/>
                <a:cs typeface="Arial" panose="020B0604020202020204" pitchFamily="34" charset="0"/>
              </a:rPr>
              <a:t>Στη </a:t>
            </a:r>
            <a:r>
              <a:rPr lang="el-GR" sz="1800" b="1" dirty="0">
                <a:latin typeface="Arial" panose="020B0604020202020204" pitchFamily="34" charset="0"/>
                <a:cs typeface="Arial" panose="020B0604020202020204" pitchFamily="34" charset="0"/>
              </a:rPr>
              <a:t>μορφή δίσκου, αποτελούνται από μία </a:t>
            </a:r>
            <a:r>
              <a:rPr lang="el-GR" sz="1800" b="1" dirty="0" smtClean="0">
                <a:latin typeface="Arial" panose="020B0604020202020204" pitchFamily="34" charset="0"/>
                <a:cs typeface="Arial" panose="020B0604020202020204" pitchFamily="34" charset="0"/>
              </a:rPr>
              <a:t>πορώδη </a:t>
            </a:r>
            <a:r>
              <a:rPr lang="el-GR" sz="1800" b="1" dirty="0">
                <a:latin typeface="Arial" panose="020B0604020202020204" pitchFamily="34" charset="0"/>
                <a:cs typeface="Arial" panose="020B0604020202020204" pitchFamily="34" charset="0"/>
              </a:rPr>
              <a:t>δισκοειδή επιφάνεια, η οποία περιστρέφεται αργά. Τα καυσαέρια, εξερχόμενα του στροβίλου, </a:t>
            </a:r>
            <a:r>
              <a:rPr lang="el-GR" sz="1800" b="1" dirty="0" smtClean="0">
                <a:latin typeface="Arial" panose="020B0604020202020204" pitchFamily="34" charset="0"/>
                <a:cs typeface="Arial" panose="020B0604020202020204" pitchFamily="34" charset="0"/>
              </a:rPr>
              <a:t>διαπερνούν </a:t>
            </a:r>
            <a:r>
              <a:rPr lang="el-GR" sz="1800" b="1" dirty="0">
                <a:latin typeface="Arial" panose="020B0604020202020204" pitchFamily="34" charset="0"/>
                <a:cs typeface="Arial" panose="020B0604020202020204" pitchFamily="34" charset="0"/>
              </a:rPr>
              <a:t>κάθετα το δίσκο, μέσα από την πορώδη επιφάνεια τμήματος του αναγεννητή, ενώ στη </a:t>
            </a:r>
            <a:r>
              <a:rPr lang="el-GR" sz="1800" b="1" dirty="0" smtClean="0">
                <a:latin typeface="Arial" panose="020B0604020202020204" pitchFamily="34" charset="0"/>
                <a:cs typeface="Arial" panose="020B0604020202020204" pitchFamily="34" charset="0"/>
              </a:rPr>
              <a:t>συνέχεια </a:t>
            </a:r>
            <a:r>
              <a:rPr lang="el-GR" sz="1800" b="1" dirty="0">
                <a:latin typeface="Arial" panose="020B0604020202020204" pitchFamily="34" charset="0"/>
                <a:cs typeface="Arial" panose="020B0604020202020204" pitchFamily="34" charset="0"/>
              </a:rPr>
              <a:t>εξέρχονται στην ατμόσφαιρα. Ο συμπιεσμένος αέρας, μετά την έξοδο του στροβίλου περνά μέσα από την υπόλοιπη επιφάνεια του αναγεννητή. Καθώς ο δίσκος περιστρέφεται, το τμήμα του που </a:t>
            </a:r>
            <a:r>
              <a:rPr lang="el-GR" sz="1800" b="1" dirty="0" smtClean="0">
                <a:latin typeface="Arial" panose="020B0604020202020204" pitchFamily="34" charset="0"/>
                <a:cs typeface="Arial" panose="020B0604020202020204" pitchFamily="34" charset="0"/>
              </a:rPr>
              <a:t>διαβρέχεται </a:t>
            </a:r>
            <a:r>
              <a:rPr lang="el-GR" sz="1800" b="1" dirty="0">
                <a:latin typeface="Arial" panose="020B0604020202020204" pitchFamily="34" charset="0"/>
                <a:cs typeface="Arial" panose="020B0604020202020204" pitchFamily="34" charset="0"/>
              </a:rPr>
              <a:t>από τα καυσαέρια θερμαίνεται, ενώ το τμήμα του που διαβρέχεται από τον αέρα ψύχεται. Κατ' αυτό τον τρόπο θερμότητα μεταφέρεται από το ένα ρεύμα στο </a:t>
            </a:r>
            <a:r>
              <a:rPr lang="el-GR" sz="1800" b="1" dirty="0" smtClean="0">
                <a:latin typeface="Arial" panose="020B0604020202020204" pitchFamily="34" charset="0"/>
                <a:cs typeface="Arial" panose="020B0604020202020204" pitchFamily="34" charset="0"/>
              </a:rPr>
              <a:t>άλλο.</a:t>
            </a:r>
            <a:endParaRPr lang="el-GR" sz="1800" b="1" dirty="0">
              <a:latin typeface="Arial" panose="020B0604020202020204" pitchFamily="34" charset="0"/>
              <a:cs typeface="Arial" panose="020B0604020202020204" pitchFamily="34" charset="0"/>
            </a:endParaRPr>
          </a:p>
          <a:p>
            <a:pPr marL="0" indent="0">
              <a:buClr>
                <a:srgbClr val="FF0000"/>
              </a:buClr>
              <a:buNone/>
            </a:pPr>
            <a:r>
              <a:rPr lang="el-GR" sz="1800" b="1" dirty="0">
                <a:latin typeface="Arial" panose="020B0604020202020204" pitchFamily="34" charset="0"/>
                <a:cs typeface="Arial" panose="020B0604020202020204" pitchFamily="34" charset="0"/>
              </a:rPr>
              <a:t>Τα δύο ρεύματα (του αέρα και των καυσαερίων) είναι ανεξάρτητα μεταξύ τους. Όμως, λόγω των </a:t>
            </a:r>
            <a:r>
              <a:rPr lang="el-GR" sz="1800" b="1" dirty="0" smtClean="0">
                <a:latin typeface="Arial" panose="020B0604020202020204" pitchFamily="34" charset="0"/>
                <a:cs typeface="Arial" panose="020B0604020202020204" pitchFamily="34" charset="0"/>
              </a:rPr>
              <a:t>συστολών </a:t>
            </a:r>
            <a:r>
              <a:rPr lang="el-GR" sz="1800" b="1" dirty="0">
                <a:latin typeface="Arial" panose="020B0604020202020204" pitchFamily="34" charset="0"/>
                <a:cs typeface="Arial" panose="020B0604020202020204" pitchFamily="34" charset="0"/>
              </a:rPr>
              <a:t>και διαστολών του δίσκου, δεν μπορεί να εξασφαλισθεί απόλυτη στεγανότητα μεταξύ των δύο ρευμάτων. Σε αυτό συντείνει και η μεγάλη διαφορά πιέσεως μεταξύ των δύο ρευμάτων (το ρεύμα του αέρα έχει υψηλή πίεση, ενώ αυτό των καυσαερίων διαθέτει πίεση λίγο πάνω από την ατμοσφαιρική). Έτσι, το 3% έως 4% της παροχής μάζας του </a:t>
            </a:r>
            <a:r>
              <a:rPr lang="el-GR" sz="1800" b="1" dirty="0" smtClean="0">
                <a:latin typeface="Arial" panose="020B0604020202020204" pitchFamily="34" charset="0"/>
                <a:cs typeface="Arial" panose="020B0604020202020204" pitchFamily="34" charset="0"/>
              </a:rPr>
              <a:t>συμπιεσμένου </a:t>
            </a:r>
            <a:r>
              <a:rPr lang="el-GR" sz="1800" b="1" dirty="0">
                <a:latin typeface="Arial" panose="020B0604020202020204" pitchFamily="34" charset="0"/>
                <a:cs typeface="Arial" panose="020B0604020202020204" pitchFamily="34" charset="0"/>
              </a:rPr>
              <a:t>αέρα διαρρέει προς το ρεύμα καυσαερίων. </a:t>
            </a:r>
            <a:endParaRPr lang="en-US"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solidFill>
                  <a:srgbClr val="FF0000"/>
                </a:solidFill>
                <a:latin typeface="Arial" panose="020B0604020202020204" pitchFamily="34" charset="0"/>
                <a:cs typeface="Arial" panose="020B0604020202020204" pitchFamily="34" charset="0"/>
              </a:rPr>
              <a:t>Όσο </a:t>
            </a:r>
            <a:r>
              <a:rPr lang="el-GR" sz="1800" b="1" dirty="0">
                <a:solidFill>
                  <a:srgbClr val="FF0000"/>
                </a:solidFill>
                <a:latin typeface="Arial" panose="020B0604020202020204" pitchFamily="34" charset="0"/>
                <a:cs typeface="Arial" panose="020B0604020202020204" pitchFamily="34" charset="0"/>
              </a:rPr>
              <a:t>μεγαλύτερος είναι ο λόγος πιέσεων του </a:t>
            </a:r>
            <a:r>
              <a:rPr lang="el-GR" sz="1800" b="1" dirty="0" smtClean="0">
                <a:solidFill>
                  <a:srgbClr val="FF0000"/>
                </a:solidFill>
                <a:latin typeface="Arial" panose="020B0604020202020204" pitchFamily="34" charset="0"/>
                <a:cs typeface="Arial" panose="020B0604020202020204" pitchFamily="34" charset="0"/>
              </a:rPr>
              <a:t>συμπιεστή</a:t>
            </a:r>
            <a:r>
              <a:rPr lang="el-GR" sz="1800" b="1" dirty="0">
                <a:solidFill>
                  <a:srgbClr val="FF0000"/>
                </a:solidFill>
                <a:latin typeface="Arial" panose="020B0604020202020204" pitchFamily="34" charset="0"/>
                <a:cs typeface="Arial" panose="020B0604020202020204" pitchFamily="34" charset="0"/>
              </a:rPr>
              <a:t>, τόσο μεγαλύτερη είναι η διαρροή αέρα προς τα καυσαέρια</a:t>
            </a:r>
            <a:r>
              <a:rPr lang="el-GR" sz="1800" b="1" dirty="0">
                <a:latin typeface="Arial" panose="020B0604020202020204" pitchFamily="34" charset="0"/>
                <a:cs typeface="Arial" panose="020B0604020202020204" pitchFamily="34" charset="0"/>
              </a:rPr>
              <a:t>. Αντίστοιχη είναι και η λειτουργία του αναγεννητή τύπου </a:t>
            </a:r>
            <a:r>
              <a:rPr lang="el-GR" sz="1800" b="1" dirty="0" smtClean="0">
                <a:latin typeface="Arial" panose="020B0604020202020204" pitchFamily="34" charset="0"/>
                <a:cs typeface="Arial" panose="020B0604020202020204" pitchFamily="34" charset="0"/>
              </a:rPr>
              <a:t>τυμπάνου.</a:t>
            </a:r>
            <a:r>
              <a:rPr lang="en-US" sz="1800" b="1" dirty="0" smtClean="0">
                <a:latin typeface="Arial" panose="020B0604020202020204" pitchFamily="34" charset="0"/>
                <a:cs typeface="Arial" panose="020B0604020202020204" pitchFamily="34" charset="0"/>
              </a:rPr>
              <a:t> </a:t>
            </a:r>
            <a:endParaRPr lang="el-GR" sz="18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851987126"/>
      </p:ext>
    </p:extLst>
  </p:cSld>
  <p:clrMapOvr>
    <a:masterClrMapping/>
  </p:clrMapOvr>
  <p:transition>
    <p:push/>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προθέρμανση </a:t>
            </a:r>
            <a:r>
              <a:rPr lang="el-GR" sz="2400" b="1" u="sng" dirty="0" smtClean="0">
                <a:solidFill>
                  <a:schemeClr val="bg1"/>
                </a:solidFill>
                <a:latin typeface="Arial Black" pitchFamily="34" charset="0"/>
              </a:rPr>
              <a:t>του συμπιεσμένου αέρα</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a:solidFill>
            <a:schemeClr val="accent6">
              <a:lumMod val="40000"/>
              <a:lumOff val="60000"/>
            </a:schemeClr>
          </a:solidFill>
        </p:spPr>
        <p:txBody>
          <a:bodyPr>
            <a:noAutofit/>
          </a:bodyPr>
          <a:lstStyle/>
          <a:p>
            <a:pPr marL="0" indent="0">
              <a:buClr>
                <a:srgbClr val="FF0000"/>
              </a:buClr>
              <a:buNone/>
            </a:pPr>
            <a:r>
              <a:rPr lang="el-GR" sz="2400" b="1" dirty="0">
                <a:latin typeface="Arial" panose="020B0604020202020204" pitchFamily="34" charset="0"/>
                <a:cs typeface="Arial" panose="020B0604020202020204" pitchFamily="34" charset="0"/>
              </a:rPr>
              <a:t>Μεγάλη ώθηση στη χρήση </a:t>
            </a:r>
            <a:r>
              <a:rPr lang="el-GR" sz="2400" b="1" dirty="0">
                <a:solidFill>
                  <a:srgbClr val="FF0000"/>
                </a:solidFill>
                <a:latin typeface="Arial" panose="020B0604020202020204" pitchFamily="34" charset="0"/>
                <a:cs typeface="Arial" panose="020B0604020202020204" pitchFamily="34" charset="0"/>
              </a:rPr>
              <a:t>αναγεννητών</a:t>
            </a:r>
            <a:r>
              <a:rPr lang="el-GR" sz="2400" b="1" dirty="0">
                <a:latin typeface="Arial" panose="020B0604020202020204" pitchFamily="34" charset="0"/>
                <a:cs typeface="Arial" panose="020B0604020202020204" pitchFamily="34" charset="0"/>
              </a:rPr>
              <a:t> δόθηκε με τη χρησιμοποίηση </a:t>
            </a:r>
            <a:r>
              <a:rPr lang="el-GR" sz="2400" b="1" dirty="0">
                <a:solidFill>
                  <a:srgbClr val="FF0000"/>
                </a:solidFill>
                <a:latin typeface="Arial" panose="020B0604020202020204" pitchFamily="34" charset="0"/>
                <a:cs typeface="Arial" panose="020B0604020202020204" pitchFamily="34" charset="0"/>
              </a:rPr>
              <a:t>κεραμικών υλικών</a:t>
            </a:r>
            <a:r>
              <a:rPr lang="el-GR" sz="2400" b="1" dirty="0">
                <a:latin typeface="Arial" panose="020B0604020202020204" pitchFamily="34" charset="0"/>
                <a:cs typeface="Arial" panose="020B0604020202020204" pitchFamily="34" charset="0"/>
              </a:rPr>
              <a:t> για την </a:t>
            </a:r>
            <a:r>
              <a:rPr lang="el-GR" sz="2400" b="1" dirty="0" smtClean="0">
                <a:latin typeface="Arial" panose="020B0604020202020204" pitchFamily="34" charset="0"/>
                <a:cs typeface="Arial" panose="020B0604020202020204" pitchFamily="34" charset="0"/>
              </a:rPr>
              <a:t>κατασκευή </a:t>
            </a:r>
            <a:r>
              <a:rPr lang="el-GR" sz="2400" b="1" dirty="0">
                <a:latin typeface="Arial" panose="020B0604020202020204" pitchFamily="34" charset="0"/>
                <a:cs typeface="Arial" panose="020B0604020202020204" pitchFamily="34" charset="0"/>
              </a:rPr>
              <a:t>του δίσκου ή του τυμπάνου τους. </a:t>
            </a:r>
            <a:endParaRPr lang="en-US" sz="2400" b="1" dirty="0" smtClean="0">
              <a:latin typeface="Arial" panose="020B0604020202020204" pitchFamily="34" charset="0"/>
              <a:cs typeface="Arial" panose="020B0604020202020204" pitchFamily="34" charset="0"/>
            </a:endParaRPr>
          </a:p>
          <a:p>
            <a:pPr marL="0" indent="0">
              <a:buClr>
                <a:srgbClr val="FF0000"/>
              </a:buClr>
              <a:buNone/>
            </a:pPr>
            <a:r>
              <a:rPr lang="el-GR" sz="2400" b="1" dirty="0" smtClean="0">
                <a:latin typeface="Arial" panose="020B0604020202020204" pitchFamily="34" charset="0"/>
                <a:cs typeface="Arial" panose="020B0604020202020204" pitchFamily="34" charset="0"/>
              </a:rPr>
              <a:t>Τα κεραμικά </a:t>
            </a:r>
            <a:r>
              <a:rPr lang="el-GR" sz="2400" b="1" dirty="0">
                <a:latin typeface="Arial" panose="020B0604020202020204" pitchFamily="34" charset="0"/>
                <a:cs typeface="Arial" panose="020B0604020202020204" pitchFamily="34" charset="0"/>
              </a:rPr>
              <a:t>υλικά εμφανίζουν </a:t>
            </a:r>
            <a:r>
              <a:rPr lang="el-GR" sz="2400" b="1" dirty="0">
                <a:solidFill>
                  <a:srgbClr val="7030A0"/>
                </a:solidFill>
                <a:latin typeface="Arial" panose="020B0604020202020204" pitchFamily="34" charset="0"/>
                <a:cs typeface="Arial" panose="020B0604020202020204" pitchFamily="34" charset="0"/>
              </a:rPr>
              <a:t>μεγάλη αντοχή στη </a:t>
            </a:r>
            <a:r>
              <a:rPr lang="el-GR" sz="2400" b="1" dirty="0" smtClean="0">
                <a:solidFill>
                  <a:srgbClr val="7030A0"/>
                </a:solidFill>
                <a:latin typeface="Arial" panose="020B0604020202020204" pitchFamily="34" charset="0"/>
                <a:cs typeface="Arial" panose="020B0604020202020204" pitchFamily="34" charset="0"/>
              </a:rPr>
              <a:t>θερμοκρασία</a:t>
            </a:r>
            <a:r>
              <a:rPr lang="el-GR" sz="2400" b="1" dirty="0">
                <a:solidFill>
                  <a:srgbClr val="7030A0"/>
                </a:solidFill>
                <a:latin typeface="Arial" panose="020B0604020202020204" pitchFamily="34" charset="0"/>
                <a:cs typeface="Arial" panose="020B0604020202020204" pitchFamily="34" charset="0"/>
              </a:rPr>
              <a:t>, έχουν μικρό κόστος, διαθέτουν αρκετά </a:t>
            </a:r>
            <a:r>
              <a:rPr lang="el-GR" sz="2400" b="1" dirty="0" smtClean="0">
                <a:solidFill>
                  <a:srgbClr val="7030A0"/>
                </a:solidFill>
                <a:latin typeface="Arial" panose="020B0604020202020204" pitchFamily="34" charset="0"/>
                <a:cs typeface="Arial" panose="020B0604020202020204" pitchFamily="34" charset="0"/>
              </a:rPr>
              <a:t>καλή </a:t>
            </a:r>
            <a:r>
              <a:rPr lang="el-GR" sz="2400" b="1" dirty="0">
                <a:solidFill>
                  <a:srgbClr val="7030A0"/>
                </a:solidFill>
                <a:latin typeface="Arial" panose="020B0604020202020204" pitchFamily="34" charset="0"/>
                <a:cs typeface="Arial" panose="020B0604020202020204" pitchFamily="34" charset="0"/>
              </a:rPr>
              <a:t>συμπεριφορά σε θερμικά σοκ και το κυριότερο εμφανίζουν πρακτικά μηδενική θερμική διαστολή</a:t>
            </a:r>
            <a:r>
              <a:rPr lang="el-GR" sz="2400" b="1" dirty="0">
                <a:latin typeface="Arial" panose="020B0604020202020204" pitchFamily="34" charset="0"/>
                <a:cs typeface="Arial" panose="020B0604020202020204" pitchFamily="34" charset="0"/>
              </a:rPr>
              <a:t>. </a:t>
            </a:r>
            <a:endParaRPr lang="en-US" sz="2400" b="1" dirty="0" smtClean="0">
              <a:latin typeface="Arial" panose="020B0604020202020204" pitchFamily="34" charset="0"/>
              <a:cs typeface="Arial" panose="020B0604020202020204" pitchFamily="34" charset="0"/>
            </a:endParaRPr>
          </a:p>
          <a:p>
            <a:pPr marL="0" indent="0">
              <a:buClr>
                <a:srgbClr val="FF0000"/>
              </a:buClr>
              <a:buNone/>
            </a:pPr>
            <a:r>
              <a:rPr lang="el-GR" sz="2400" b="1" dirty="0" smtClean="0">
                <a:latin typeface="Arial" panose="020B0604020202020204" pitchFamily="34" charset="0"/>
                <a:cs typeface="Arial" panose="020B0604020202020204" pitchFamily="34" charset="0"/>
              </a:rPr>
              <a:t>Αυτό </a:t>
            </a:r>
            <a:r>
              <a:rPr lang="el-GR" sz="2400" b="1" dirty="0">
                <a:latin typeface="Arial" panose="020B0604020202020204" pitchFamily="34" charset="0"/>
                <a:cs typeface="Arial" panose="020B0604020202020204" pitchFamily="34" charset="0"/>
              </a:rPr>
              <a:t>επιτρέπει την επίτευξη πολύ καλύτερης </a:t>
            </a:r>
            <a:r>
              <a:rPr lang="el-GR" sz="2400" b="1" dirty="0" smtClean="0">
                <a:latin typeface="Arial" panose="020B0604020202020204" pitchFamily="34" charset="0"/>
                <a:cs typeface="Arial" panose="020B0604020202020204" pitchFamily="34" charset="0"/>
              </a:rPr>
              <a:t>στεγανότητας </a:t>
            </a:r>
            <a:r>
              <a:rPr lang="el-GR" sz="2400" b="1" dirty="0">
                <a:latin typeface="Arial" panose="020B0604020202020204" pitchFamily="34" charset="0"/>
                <a:cs typeface="Arial" panose="020B0604020202020204" pitchFamily="34" charset="0"/>
              </a:rPr>
              <a:t>μεταξύ των δύο ρευμάτων και συνεπώς τη μείωση των διαρροών αέρα. </a:t>
            </a:r>
            <a:endParaRPr lang="en-US" sz="2400" b="1" dirty="0" smtClean="0">
              <a:latin typeface="Arial" panose="020B0604020202020204" pitchFamily="34" charset="0"/>
              <a:cs typeface="Arial" panose="020B0604020202020204" pitchFamily="34" charset="0"/>
            </a:endParaRPr>
          </a:p>
          <a:p>
            <a:pPr marL="0" indent="0">
              <a:buClr>
                <a:srgbClr val="FF0000"/>
              </a:buClr>
              <a:buNone/>
            </a:pPr>
            <a:r>
              <a:rPr lang="el-GR" sz="2400" b="1" dirty="0" smtClean="0">
                <a:latin typeface="Arial" panose="020B0604020202020204" pitchFamily="34" charset="0"/>
                <a:cs typeface="Arial" panose="020B0604020202020204" pitchFamily="34" charset="0"/>
              </a:rPr>
              <a:t>Επιπλέον</a:t>
            </a:r>
            <a:r>
              <a:rPr lang="el-GR" sz="2400" b="1" dirty="0">
                <a:latin typeface="Arial" panose="020B0604020202020204" pitchFamily="34" charset="0"/>
                <a:cs typeface="Arial" panose="020B0604020202020204" pitchFamily="34" charset="0"/>
              </a:rPr>
              <a:t>, διαθέτουν πολύ μικρότερη πυκνότητα από τα μεταλλικά υλικά (περίπου το 1/5), επιτρέποντας τη δραστική μείωση του βάρους της κατασκευής</a:t>
            </a:r>
            <a:r>
              <a:rPr lang="el-GR" sz="2400" b="1" dirty="0" smtClean="0">
                <a:latin typeface="Arial" panose="020B0604020202020204" pitchFamily="34" charset="0"/>
                <a:cs typeface="Arial" panose="020B0604020202020204" pitchFamily="34" charset="0"/>
              </a:rPr>
              <a:t>.</a:t>
            </a:r>
            <a:endParaRPr lang="el-GR" sz="24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3874260"/>
      </p:ext>
    </p:extLst>
  </p:cSld>
  <p:clrMapOvr>
    <a:masterClrMapping/>
  </p:clrMapOvr>
  <p:transition>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6632"/>
            <a:ext cx="8784976" cy="6552728"/>
          </a:xfrm>
          <a:solidFill>
            <a:srgbClr val="FFFF00"/>
          </a:solidFill>
        </p:spPr>
        <p:txBody>
          <a:bodyPr numCol="3">
            <a:noAutofit/>
          </a:bodyPr>
          <a:lstStyle/>
          <a:p>
            <a:pPr algn="l"/>
            <a:r>
              <a:rPr lang="el-GR" sz="800" b="1" dirty="0" smtClean="0">
                <a:solidFill>
                  <a:srgbClr val="FF0000"/>
                </a:solidFill>
              </a:rPr>
              <a:t>1. </a:t>
            </a:r>
            <a:r>
              <a:rPr lang="el-GR" sz="800" b="1" u="sng" dirty="0" smtClean="0">
                <a:solidFill>
                  <a:srgbClr val="FF0000"/>
                </a:solidFill>
              </a:rPr>
              <a:t>ΑΛΛΗΛΕΠΙΔΡΑΣΗ </a:t>
            </a:r>
            <a:r>
              <a:rPr lang="el-GR" sz="800" b="1" u="sng" dirty="0">
                <a:solidFill>
                  <a:srgbClr val="FF0000"/>
                </a:solidFill>
              </a:rPr>
              <a:t>ΜΗΧΑΝΗΣ - ΕΛΙΚΑΣ</a:t>
            </a:r>
          </a:p>
          <a:p>
            <a:pPr algn="l"/>
            <a:r>
              <a:rPr lang="el-GR" sz="800" b="1" dirty="0" smtClean="0">
                <a:solidFill>
                  <a:schemeClr val="tx1"/>
                </a:solidFill>
              </a:rPr>
              <a:t>1.1 Τριβέας </a:t>
            </a:r>
            <a:r>
              <a:rPr lang="el-GR" sz="800" b="1" dirty="0">
                <a:solidFill>
                  <a:schemeClr val="tx1"/>
                </a:solidFill>
              </a:rPr>
              <a:t>Michel.</a:t>
            </a:r>
          </a:p>
          <a:p>
            <a:pPr algn="l"/>
            <a:r>
              <a:rPr lang="el-GR" sz="800" b="1" dirty="0" smtClean="0">
                <a:solidFill>
                  <a:schemeClr val="tx1"/>
                </a:solidFill>
              </a:rPr>
              <a:t>1.2 Συστήματα </a:t>
            </a:r>
            <a:r>
              <a:rPr lang="el-GR" sz="800" b="1" dirty="0">
                <a:solidFill>
                  <a:schemeClr val="tx1"/>
                </a:solidFill>
              </a:rPr>
              <a:t>μετάδοσης κίνησης.</a:t>
            </a:r>
          </a:p>
          <a:p>
            <a:pPr algn="l"/>
            <a:r>
              <a:rPr lang="el-GR" sz="800" b="1" dirty="0" smtClean="0">
                <a:solidFill>
                  <a:schemeClr val="tx1"/>
                </a:solidFill>
              </a:rPr>
              <a:t>1.3 Χαρακτηριστικές </a:t>
            </a:r>
            <a:r>
              <a:rPr lang="el-GR" sz="800" b="1" dirty="0">
                <a:solidFill>
                  <a:schemeClr val="tx1"/>
                </a:solidFill>
              </a:rPr>
              <a:t>καμπύλες μηχανής.</a:t>
            </a:r>
          </a:p>
          <a:p>
            <a:pPr algn="l"/>
            <a:r>
              <a:rPr lang="el-GR" sz="800" b="1" dirty="0" smtClean="0">
                <a:solidFill>
                  <a:schemeClr val="tx1"/>
                </a:solidFill>
              </a:rPr>
              <a:t>1.4 Χαρακτηριστική </a:t>
            </a:r>
            <a:r>
              <a:rPr lang="el-GR" sz="800" b="1" dirty="0">
                <a:solidFill>
                  <a:schemeClr val="tx1"/>
                </a:solidFill>
              </a:rPr>
              <a:t>καμπύλη έλικας.</a:t>
            </a:r>
          </a:p>
          <a:p>
            <a:pPr algn="l"/>
            <a:r>
              <a:rPr lang="el-GR" sz="800" b="1" dirty="0" smtClean="0">
                <a:solidFill>
                  <a:schemeClr val="tx1"/>
                </a:solidFill>
              </a:rPr>
              <a:t>1.5 Αντίσταση </a:t>
            </a:r>
            <a:r>
              <a:rPr lang="el-GR" sz="800" b="1" dirty="0">
                <a:solidFill>
                  <a:schemeClr val="tx1"/>
                </a:solidFill>
              </a:rPr>
              <a:t>πλοίου - Ώση έλικας - Ολίσθηση - Έλικες σταθερού και μεταβλητού βήματος.</a:t>
            </a:r>
          </a:p>
          <a:p>
            <a:pPr algn="l"/>
            <a:r>
              <a:rPr lang="el-GR" sz="800" b="1" dirty="0" smtClean="0">
                <a:solidFill>
                  <a:srgbClr val="FF0000"/>
                </a:solidFill>
              </a:rPr>
              <a:t>1.6 Διάταξη </a:t>
            </a:r>
            <a:r>
              <a:rPr lang="el-GR" sz="800" b="1" dirty="0">
                <a:solidFill>
                  <a:srgbClr val="FF0000"/>
                </a:solidFill>
              </a:rPr>
              <a:t>συστημάτων πρόωσης</a:t>
            </a:r>
            <a:r>
              <a:rPr lang="el-GR" sz="800" b="1" dirty="0" smtClean="0">
                <a:solidFill>
                  <a:srgbClr val="FF0000"/>
                </a:solidFill>
              </a:rPr>
              <a:t>.</a:t>
            </a:r>
          </a:p>
          <a:p>
            <a:pPr algn="l"/>
            <a:endParaRPr lang="el-GR" sz="800" b="1" dirty="0">
              <a:solidFill>
                <a:srgbClr val="FF0000"/>
              </a:solidFill>
            </a:endParaRPr>
          </a:p>
          <a:p>
            <a:pPr algn="l"/>
            <a:r>
              <a:rPr lang="el-GR" sz="800" b="1" dirty="0" smtClean="0">
                <a:solidFill>
                  <a:srgbClr val="FF0000"/>
                </a:solidFill>
              </a:rPr>
              <a:t>2. </a:t>
            </a:r>
            <a:r>
              <a:rPr lang="el-GR" sz="800" b="1" u="sng" dirty="0" smtClean="0">
                <a:solidFill>
                  <a:srgbClr val="FF0000"/>
                </a:solidFill>
              </a:rPr>
              <a:t>ΕΙΔΙΚΕΣ </a:t>
            </a:r>
            <a:r>
              <a:rPr lang="el-GR" sz="800" b="1" u="sng" dirty="0">
                <a:solidFill>
                  <a:srgbClr val="FF0000"/>
                </a:solidFill>
              </a:rPr>
              <a:t>ΚΑΤΑΣΤΑΣΕΙΣ ΛΕΙΤΟΥΡΓΙΑΣ</a:t>
            </a:r>
          </a:p>
          <a:p>
            <a:pPr algn="l"/>
            <a:r>
              <a:rPr lang="el-GR" sz="800" b="1" dirty="0" smtClean="0">
                <a:solidFill>
                  <a:schemeClr val="tx1"/>
                </a:solidFill>
              </a:rPr>
              <a:t>2.1 Εκκίνηση </a:t>
            </a:r>
            <a:r>
              <a:rPr lang="el-GR" sz="800" b="1" dirty="0">
                <a:solidFill>
                  <a:schemeClr val="tx1"/>
                </a:solidFill>
              </a:rPr>
              <a:t>προωστήριας μηχανής Diesel και θέση σε κατάσταση αναμονής.</a:t>
            </a:r>
          </a:p>
          <a:p>
            <a:pPr algn="l"/>
            <a:r>
              <a:rPr lang="el-GR" sz="800" b="1" dirty="0" smtClean="0">
                <a:solidFill>
                  <a:schemeClr val="tx1"/>
                </a:solidFill>
              </a:rPr>
              <a:t>2.2 Λειτουργία </a:t>
            </a:r>
            <a:r>
              <a:rPr lang="el-GR" sz="800" b="1" dirty="0">
                <a:solidFill>
                  <a:schemeClr val="tx1"/>
                </a:solidFill>
              </a:rPr>
              <a:t>- Απόπλους από λιμένα - Απόπλους από ναυπηγείο - Λειτουργία με μειωμένη ταχύτητα.</a:t>
            </a:r>
          </a:p>
          <a:p>
            <a:pPr algn="l"/>
            <a:r>
              <a:rPr lang="el-GR" sz="800" b="1" dirty="0" smtClean="0">
                <a:solidFill>
                  <a:schemeClr val="tx1"/>
                </a:solidFill>
              </a:rPr>
              <a:t>2.3 Θερμικό </a:t>
            </a:r>
            <a:r>
              <a:rPr lang="el-GR" sz="800" b="1" dirty="0">
                <a:solidFill>
                  <a:schemeClr val="tx1"/>
                </a:solidFill>
              </a:rPr>
              <a:t>φορτίο στα εξαρτήματα μηχανής - Θερμοκρασίες καυσαερίων</a:t>
            </a:r>
            <a:r>
              <a:rPr lang="el-GR" sz="800" b="1" dirty="0" smtClean="0">
                <a:solidFill>
                  <a:schemeClr val="tx1"/>
                </a:solidFill>
              </a:rPr>
              <a:t>.</a:t>
            </a:r>
            <a:endParaRPr lang="el-GR" sz="800" b="1" dirty="0">
              <a:solidFill>
                <a:schemeClr val="tx1"/>
              </a:solidFill>
            </a:endParaRPr>
          </a:p>
          <a:p>
            <a:pPr algn="l"/>
            <a:r>
              <a:rPr lang="el-GR" sz="800" b="1" dirty="0" smtClean="0">
                <a:solidFill>
                  <a:schemeClr val="tx1"/>
                </a:solidFill>
              </a:rPr>
              <a:t>2.4 Ταχύτητα </a:t>
            </a:r>
            <a:r>
              <a:rPr lang="el-GR" sz="800" b="1" dirty="0">
                <a:solidFill>
                  <a:schemeClr val="tx1"/>
                </a:solidFill>
              </a:rPr>
              <a:t>ανοικτής θαλάσσης - Δοκιμές δεξαμενής</a:t>
            </a:r>
            <a:r>
              <a:rPr lang="el-GR" sz="800" b="1" dirty="0" smtClean="0">
                <a:solidFill>
                  <a:schemeClr val="tx1"/>
                </a:solidFill>
              </a:rPr>
              <a:t>.</a:t>
            </a:r>
            <a:endParaRPr lang="en-US" sz="800" b="1" dirty="0" smtClean="0">
              <a:solidFill>
                <a:schemeClr val="tx1"/>
              </a:solidFill>
            </a:endParaRPr>
          </a:p>
          <a:p>
            <a:pPr algn="l"/>
            <a:endParaRPr lang="el-GR" sz="800" b="1" dirty="0" smtClean="0">
              <a:solidFill>
                <a:schemeClr val="tx1"/>
              </a:solidFill>
            </a:endParaRPr>
          </a:p>
          <a:p>
            <a:pPr algn="l"/>
            <a:r>
              <a:rPr lang="el-GR" sz="800" b="1" dirty="0" smtClean="0">
                <a:solidFill>
                  <a:srgbClr val="FF0000"/>
                </a:solidFill>
              </a:rPr>
              <a:t>3. </a:t>
            </a:r>
            <a:r>
              <a:rPr lang="el-GR" sz="800" b="1" u="sng" dirty="0" smtClean="0">
                <a:solidFill>
                  <a:srgbClr val="FF0000"/>
                </a:solidFill>
              </a:rPr>
              <a:t>ΑΕΡΙΟΣΤΡΟΒΙΛΟΙ</a:t>
            </a:r>
            <a:endParaRPr lang="el-GR" sz="800" b="1" u="sng" dirty="0">
              <a:solidFill>
                <a:srgbClr val="FF0000"/>
              </a:solidFill>
            </a:endParaRPr>
          </a:p>
          <a:p>
            <a:pPr algn="l"/>
            <a:r>
              <a:rPr lang="el-GR" sz="800" b="1" dirty="0" smtClean="0">
                <a:solidFill>
                  <a:schemeClr val="tx1"/>
                </a:solidFill>
              </a:rPr>
              <a:t>3.1 Οι </a:t>
            </a:r>
            <a:r>
              <a:rPr lang="el-GR" sz="800" b="1" dirty="0">
                <a:solidFill>
                  <a:schemeClr val="tx1"/>
                </a:solidFill>
              </a:rPr>
              <a:t>έννοιες θερμοδυναμικού συστήματος, φορέα, διεργασιών, καταστάσεων, μεταφοράς φαινομένων.</a:t>
            </a:r>
          </a:p>
          <a:p>
            <a:pPr algn="l"/>
            <a:r>
              <a:rPr lang="el-GR" sz="800" b="1" dirty="0" smtClean="0">
                <a:solidFill>
                  <a:schemeClr val="tx1"/>
                </a:solidFill>
              </a:rPr>
              <a:t>3.2 Ανοικτός </a:t>
            </a:r>
            <a:r>
              <a:rPr lang="el-GR" sz="800" b="1" dirty="0">
                <a:solidFill>
                  <a:schemeClr val="tx1"/>
                </a:solidFill>
              </a:rPr>
              <a:t>και κλειστός κύκλος Brayton με αναγεννητήρα και αναθέρμανση, ανάλυση διεργασιών, απόδοση.</a:t>
            </a:r>
          </a:p>
          <a:p>
            <a:pPr algn="l"/>
            <a:r>
              <a:rPr lang="el-GR" sz="800" b="1" dirty="0" smtClean="0">
                <a:solidFill>
                  <a:schemeClr val="tx1"/>
                </a:solidFill>
              </a:rPr>
              <a:t>3.3 Ανοικτός </a:t>
            </a:r>
            <a:r>
              <a:rPr lang="el-GR" sz="800" b="1" dirty="0">
                <a:solidFill>
                  <a:schemeClr val="tx1"/>
                </a:solidFill>
              </a:rPr>
              <a:t>και κλειστός κύκλος Brayton με αναγεννητήρα, αναθερμαντήρα και ενδιάμεση ψύξη, ανάλυση και απόδοση.</a:t>
            </a:r>
          </a:p>
          <a:p>
            <a:pPr algn="l"/>
            <a:r>
              <a:rPr lang="el-GR" sz="800" b="1" dirty="0" smtClean="0">
                <a:solidFill>
                  <a:schemeClr val="tx1"/>
                </a:solidFill>
              </a:rPr>
              <a:t>3.4 Συντελεστές </a:t>
            </a:r>
            <a:r>
              <a:rPr lang="el-GR" sz="800" b="1" dirty="0">
                <a:solidFill>
                  <a:schemeClr val="tx1"/>
                </a:solidFill>
              </a:rPr>
              <a:t>συμπεριφοράς των κύκλων (περίσσεια αέρα, </a:t>
            </a:r>
            <a:r>
              <a:rPr lang="el-GR" sz="800" b="1" dirty="0" smtClean="0">
                <a:solidFill>
                  <a:schemeClr val="tx1"/>
                </a:solidFill>
              </a:rPr>
              <a:t>κατανάλωση </a:t>
            </a:r>
            <a:r>
              <a:rPr lang="el-GR" sz="800" b="1" dirty="0">
                <a:solidFill>
                  <a:schemeClr val="tx1"/>
                </a:solidFill>
              </a:rPr>
              <a:t>καυσίμου, λόγος αέρα/καυσίμου</a:t>
            </a:r>
            <a:r>
              <a:rPr lang="el-GR" sz="800" b="1" dirty="0" smtClean="0">
                <a:solidFill>
                  <a:schemeClr val="tx1"/>
                </a:solidFill>
              </a:rPr>
              <a:t>).</a:t>
            </a:r>
          </a:p>
          <a:p>
            <a:pPr algn="l"/>
            <a:endParaRPr lang="el-GR" sz="800" b="1" dirty="0">
              <a:solidFill>
                <a:schemeClr val="tx1"/>
              </a:solidFill>
            </a:endParaRPr>
          </a:p>
          <a:p>
            <a:pPr algn="l"/>
            <a:r>
              <a:rPr lang="el-GR" sz="800" b="1" dirty="0" smtClean="0">
                <a:solidFill>
                  <a:srgbClr val="FF0000"/>
                </a:solidFill>
              </a:rPr>
              <a:t>4. </a:t>
            </a:r>
            <a:r>
              <a:rPr lang="el-GR" sz="800" b="1" u="sng" dirty="0" smtClean="0">
                <a:solidFill>
                  <a:srgbClr val="FF0000"/>
                </a:solidFill>
              </a:rPr>
              <a:t>ΛΕΙΤΟΥΡΓΙΑ </a:t>
            </a:r>
            <a:r>
              <a:rPr lang="el-GR" sz="800" b="1" u="sng" dirty="0">
                <a:solidFill>
                  <a:srgbClr val="FF0000"/>
                </a:solidFill>
              </a:rPr>
              <a:t>ΑΕΡΙΟΣΤΡΟΒΙΛΩΝ</a:t>
            </a:r>
          </a:p>
          <a:p>
            <a:pPr algn="l"/>
            <a:r>
              <a:rPr lang="el-GR" sz="800" b="1" dirty="0" smtClean="0">
                <a:solidFill>
                  <a:schemeClr val="tx1"/>
                </a:solidFill>
              </a:rPr>
              <a:t>4.1 Βασικές </a:t>
            </a:r>
            <a:r>
              <a:rPr lang="el-GR" sz="800" b="1" dirty="0">
                <a:solidFill>
                  <a:schemeClr val="tx1"/>
                </a:solidFill>
              </a:rPr>
              <a:t>αρχές λειτουργίας.</a:t>
            </a:r>
          </a:p>
          <a:p>
            <a:pPr algn="l"/>
            <a:r>
              <a:rPr lang="el-GR" sz="800" b="1" dirty="0" smtClean="0">
                <a:solidFill>
                  <a:schemeClr val="tx1"/>
                </a:solidFill>
              </a:rPr>
              <a:t>4.2 Τύποι </a:t>
            </a:r>
            <a:r>
              <a:rPr lang="el-GR" sz="800" b="1" dirty="0" err="1">
                <a:solidFill>
                  <a:schemeClr val="tx1"/>
                </a:solidFill>
              </a:rPr>
              <a:t>αεριοστροβίλων</a:t>
            </a:r>
            <a:r>
              <a:rPr lang="el-GR" sz="800" b="1" dirty="0">
                <a:solidFill>
                  <a:schemeClr val="tx1"/>
                </a:solidFill>
              </a:rPr>
              <a:t>.</a:t>
            </a:r>
          </a:p>
          <a:p>
            <a:pPr algn="l"/>
            <a:r>
              <a:rPr lang="el-GR" sz="800" b="1" dirty="0" smtClean="0">
                <a:solidFill>
                  <a:schemeClr val="tx1"/>
                </a:solidFill>
              </a:rPr>
              <a:t>4.3 Συμπιεστές </a:t>
            </a:r>
            <a:r>
              <a:rPr lang="el-GR" sz="800" b="1" dirty="0" err="1">
                <a:solidFill>
                  <a:schemeClr val="tx1"/>
                </a:solidFill>
              </a:rPr>
              <a:t>αεριοστροβίλων</a:t>
            </a:r>
            <a:r>
              <a:rPr lang="el-GR" sz="800" b="1" dirty="0">
                <a:solidFill>
                  <a:schemeClr val="tx1"/>
                </a:solidFill>
              </a:rPr>
              <a:t>.</a:t>
            </a:r>
          </a:p>
          <a:p>
            <a:pPr algn="l"/>
            <a:r>
              <a:rPr lang="el-GR" sz="800" b="1" dirty="0" smtClean="0">
                <a:solidFill>
                  <a:schemeClr val="tx1"/>
                </a:solidFill>
              </a:rPr>
              <a:t>4.4 Στρόβιλος </a:t>
            </a:r>
            <a:r>
              <a:rPr lang="el-GR" sz="800" b="1" dirty="0" err="1">
                <a:solidFill>
                  <a:schemeClr val="tx1"/>
                </a:solidFill>
              </a:rPr>
              <a:t>αεριοστροβίλων</a:t>
            </a:r>
            <a:r>
              <a:rPr lang="el-GR" sz="800" b="1" dirty="0">
                <a:solidFill>
                  <a:schemeClr val="tx1"/>
                </a:solidFill>
              </a:rPr>
              <a:t>.</a:t>
            </a:r>
          </a:p>
          <a:p>
            <a:pPr algn="l"/>
            <a:r>
              <a:rPr lang="el-GR" sz="800" b="1" dirty="0" smtClean="0">
                <a:solidFill>
                  <a:schemeClr val="tx1"/>
                </a:solidFill>
              </a:rPr>
              <a:t>4.5 Θάλαμος </a:t>
            </a:r>
            <a:r>
              <a:rPr lang="el-GR" sz="800" b="1" dirty="0">
                <a:solidFill>
                  <a:schemeClr val="tx1"/>
                </a:solidFill>
              </a:rPr>
              <a:t>καύσεως </a:t>
            </a:r>
            <a:r>
              <a:rPr lang="el-GR" sz="800" b="1" dirty="0" err="1">
                <a:solidFill>
                  <a:schemeClr val="tx1"/>
                </a:solidFill>
              </a:rPr>
              <a:t>αεριοστροβίλων</a:t>
            </a:r>
            <a:r>
              <a:rPr lang="el-GR" sz="800" b="1" dirty="0">
                <a:solidFill>
                  <a:schemeClr val="tx1"/>
                </a:solidFill>
              </a:rPr>
              <a:t>.</a:t>
            </a:r>
          </a:p>
          <a:p>
            <a:pPr algn="l"/>
            <a:r>
              <a:rPr lang="el-GR" sz="800" b="1" dirty="0" smtClean="0">
                <a:solidFill>
                  <a:schemeClr val="tx1"/>
                </a:solidFill>
              </a:rPr>
              <a:t>4.6 Κατασκευαστικά </a:t>
            </a:r>
            <a:r>
              <a:rPr lang="el-GR" sz="800" b="1" dirty="0">
                <a:solidFill>
                  <a:schemeClr val="tx1"/>
                </a:solidFill>
              </a:rPr>
              <a:t>χαρακτηριστικά.</a:t>
            </a:r>
          </a:p>
          <a:p>
            <a:pPr algn="l"/>
            <a:r>
              <a:rPr lang="el-GR" sz="800" b="1" dirty="0" smtClean="0">
                <a:solidFill>
                  <a:schemeClr val="tx1"/>
                </a:solidFill>
              </a:rPr>
              <a:t>4.7 Μετρήσεις </a:t>
            </a:r>
            <a:r>
              <a:rPr lang="el-GR" sz="800" b="1" dirty="0">
                <a:solidFill>
                  <a:schemeClr val="tx1"/>
                </a:solidFill>
              </a:rPr>
              <a:t>που πρέπει να ληφθούν κατά την έναρξη </a:t>
            </a:r>
            <a:endParaRPr lang="en-US" sz="800" b="1" dirty="0" smtClean="0">
              <a:solidFill>
                <a:schemeClr val="tx1"/>
              </a:solidFill>
            </a:endParaRPr>
          </a:p>
          <a:p>
            <a:pPr algn="l"/>
            <a:r>
              <a:rPr lang="el-GR" sz="800" b="1" dirty="0" smtClean="0">
                <a:solidFill>
                  <a:schemeClr val="tx1"/>
                </a:solidFill>
              </a:rPr>
              <a:t>και </a:t>
            </a:r>
            <a:r>
              <a:rPr lang="el-GR" sz="800" b="1" dirty="0">
                <a:solidFill>
                  <a:schemeClr val="tx1"/>
                </a:solidFill>
              </a:rPr>
              <a:t>το σβήσιμο των </a:t>
            </a:r>
            <a:r>
              <a:rPr lang="el-GR" sz="800" b="1" dirty="0" err="1">
                <a:solidFill>
                  <a:schemeClr val="tx1"/>
                </a:solidFill>
              </a:rPr>
              <a:t>αεριοστροβίλων</a:t>
            </a:r>
            <a:r>
              <a:rPr lang="el-GR" sz="800" b="1" dirty="0">
                <a:solidFill>
                  <a:schemeClr val="tx1"/>
                </a:solidFill>
              </a:rPr>
              <a:t>.</a:t>
            </a:r>
          </a:p>
          <a:p>
            <a:pPr algn="l"/>
            <a:r>
              <a:rPr lang="el-GR" sz="800" b="1" dirty="0" smtClean="0">
                <a:solidFill>
                  <a:schemeClr val="tx1"/>
                </a:solidFill>
              </a:rPr>
              <a:t>4.8 Χαρακτηριστική </a:t>
            </a:r>
            <a:r>
              <a:rPr lang="el-GR" sz="800" b="1" dirty="0">
                <a:solidFill>
                  <a:schemeClr val="tx1"/>
                </a:solidFill>
              </a:rPr>
              <a:t>καμπύλη ροπής/στροφών.</a:t>
            </a:r>
          </a:p>
          <a:p>
            <a:pPr algn="l"/>
            <a:r>
              <a:rPr lang="el-GR" sz="800" b="1" dirty="0" smtClean="0">
                <a:solidFill>
                  <a:schemeClr val="tx1"/>
                </a:solidFill>
              </a:rPr>
              <a:t>4.9 Διαδικασία </a:t>
            </a:r>
            <a:r>
              <a:rPr lang="el-GR" sz="800" b="1" dirty="0">
                <a:solidFill>
                  <a:schemeClr val="tx1"/>
                </a:solidFill>
              </a:rPr>
              <a:t>παρακολούθησης - Σημαντικές βλάβες - Συντήρηση και επισκευή </a:t>
            </a:r>
            <a:r>
              <a:rPr lang="el-GR" sz="800" b="1" dirty="0" err="1">
                <a:solidFill>
                  <a:schemeClr val="tx1"/>
                </a:solidFill>
              </a:rPr>
              <a:t>αεριοστροβίλων</a:t>
            </a:r>
            <a:r>
              <a:rPr lang="el-GR" sz="800" b="1" dirty="0" smtClean="0">
                <a:solidFill>
                  <a:schemeClr val="tx1"/>
                </a:solidFill>
              </a:rPr>
              <a:t>.</a:t>
            </a:r>
          </a:p>
          <a:p>
            <a:pPr algn="l"/>
            <a:endParaRPr lang="el-GR" sz="800" b="1" dirty="0">
              <a:solidFill>
                <a:schemeClr val="tx1"/>
              </a:solidFill>
            </a:endParaRPr>
          </a:p>
          <a:p>
            <a:pPr algn="l"/>
            <a:r>
              <a:rPr lang="el-GR" sz="800" b="1" dirty="0" smtClean="0">
                <a:solidFill>
                  <a:srgbClr val="FF0000"/>
                </a:solidFill>
              </a:rPr>
              <a:t>5. </a:t>
            </a:r>
            <a:r>
              <a:rPr lang="el-GR" sz="800" b="1" u="sng" dirty="0" smtClean="0">
                <a:solidFill>
                  <a:srgbClr val="FF0000"/>
                </a:solidFill>
              </a:rPr>
              <a:t>ΝΕΕΣ </a:t>
            </a:r>
            <a:r>
              <a:rPr lang="el-GR" sz="800" b="1" u="sng" dirty="0">
                <a:solidFill>
                  <a:srgbClr val="FF0000"/>
                </a:solidFill>
              </a:rPr>
              <a:t>ΤΕΧΝΟΛΟΓΙΕΣ ΤΩΝ ΜΕΚ</a:t>
            </a:r>
          </a:p>
          <a:p>
            <a:pPr algn="l"/>
            <a:r>
              <a:rPr lang="el-GR" sz="800" b="1" dirty="0" smtClean="0">
                <a:solidFill>
                  <a:srgbClr val="FF0000"/>
                </a:solidFill>
              </a:rPr>
              <a:t>5.1 Αναλυτική </a:t>
            </a:r>
            <a:r>
              <a:rPr lang="el-GR" sz="800" b="1" dirty="0">
                <a:solidFill>
                  <a:srgbClr val="FF0000"/>
                </a:solidFill>
              </a:rPr>
              <a:t>αναφορά στο Common Rail</a:t>
            </a:r>
            <a:r>
              <a:rPr lang="el-GR" sz="800" b="1" dirty="0" smtClean="0">
                <a:solidFill>
                  <a:srgbClr val="FF0000"/>
                </a:solidFill>
              </a:rPr>
              <a:t>.</a:t>
            </a:r>
            <a:endParaRPr lang="en-US" sz="800" b="1" dirty="0">
              <a:solidFill>
                <a:srgbClr val="FF0000"/>
              </a:solidFill>
            </a:endParaRPr>
          </a:p>
          <a:p>
            <a:pPr algn="l"/>
            <a:endParaRPr lang="el-GR" sz="800" b="1" dirty="0">
              <a:solidFill>
                <a:schemeClr val="tx1"/>
              </a:solidFill>
            </a:endParaRPr>
          </a:p>
          <a:p>
            <a:pPr algn="l"/>
            <a:r>
              <a:rPr lang="el-GR" sz="800" b="1" dirty="0" smtClean="0">
                <a:solidFill>
                  <a:schemeClr val="tx1"/>
                </a:solidFill>
              </a:rPr>
              <a:t>5.2 Έγχυση </a:t>
            </a:r>
            <a:r>
              <a:rPr lang="el-GR" sz="800" b="1" dirty="0">
                <a:solidFill>
                  <a:schemeClr val="tx1"/>
                </a:solidFill>
              </a:rPr>
              <a:t>νερού για μείωση ρύπων, καταλύτες, έλεγχος ατμοσφαιρικών εκπομπών πλοίου.</a:t>
            </a:r>
          </a:p>
          <a:p>
            <a:pPr algn="l"/>
            <a:r>
              <a:rPr lang="el-GR" sz="800" b="1" dirty="0" smtClean="0">
                <a:solidFill>
                  <a:schemeClr val="tx1"/>
                </a:solidFill>
              </a:rPr>
              <a:t>5.3 Τεχνικά </a:t>
            </a:r>
            <a:r>
              <a:rPr lang="el-GR" sz="800" b="1" dirty="0">
                <a:solidFill>
                  <a:schemeClr val="tx1"/>
                </a:solidFill>
              </a:rPr>
              <a:t>και λειτουργικά μέτρα για τη μείωση των εκπομπών </a:t>
            </a:r>
            <a:r>
              <a:rPr lang="el-GR" sz="800" b="1" dirty="0" smtClean="0">
                <a:solidFill>
                  <a:schemeClr val="tx1"/>
                </a:solidFill>
              </a:rPr>
              <a:t>CO2</a:t>
            </a:r>
            <a:r>
              <a:rPr lang="en-US" sz="800" b="1" dirty="0" smtClean="0">
                <a:solidFill>
                  <a:schemeClr val="tx1"/>
                </a:solidFill>
              </a:rPr>
              <a:t> </a:t>
            </a:r>
            <a:r>
              <a:rPr lang="el-GR" sz="800" b="1" dirty="0" smtClean="0">
                <a:solidFill>
                  <a:schemeClr val="tx1"/>
                </a:solidFill>
              </a:rPr>
              <a:t>από </a:t>
            </a:r>
            <a:r>
              <a:rPr lang="el-GR" sz="800" b="1" dirty="0">
                <a:solidFill>
                  <a:schemeClr val="tx1"/>
                </a:solidFill>
              </a:rPr>
              <a:t>τα πλοία [Σχεδιαστικός δείκτης ενεργειακής αποδοτικότητας </a:t>
            </a:r>
            <a:r>
              <a:rPr lang="el-GR" sz="800" b="1" dirty="0" smtClean="0">
                <a:solidFill>
                  <a:schemeClr val="tx1"/>
                </a:solidFill>
              </a:rPr>
              <a:t>– Energy </a:t>
            </a:r>
            <a:r>
              <a:rPr lang="el-GR" sz="800" b="1" dirty="0">
                <a:solidFill>
                  <a:schemeClr val="tx1"/>
                </a:solidFill>
              </a:rPr>
              <a:t>Efficient Design </a:t>
            </a:r>
            <a:r>
              <a:rPr lang="el-GR" sz="800" b="1" dirty="0" smtClean="0">
                <a:solidFill>
                  <a:schemeClr val="tx1"/>
                </a:solidFill>
              </a:rPr>
              <a:t>In</a:t>
            </a:r>
            <a:r>
              <a:rPr lang="en-US" sz="800" b="1" dirty="0" smtClean="0">
                <a:solidFill>
                  <a:schemeClr val="tx1"/>
                </a:solidFill>
              </a:rPr>
              <a:t>d</a:t>
            </a:r>
            <a:r>
              <a:rPr lang="el-GR" sz="800" b="1" dirty="0" err="1" smtClean="0">
                <a:solidFill>
                  <a:schemeClr val="tx1"/>
                </a:solidFill>
              </a:rPr>
              <a:t>ex</a:t>
            </a:r>
            <a:r>
              <a:rPr lang="el-GR" sz="800" b="1" dirty="0" smtClean="0">
                <a:solidFill>
                  <a:schemeClr val="tx1"/>
                </a:solidFill>
              </a:rPr>
              <a:t> </a:t>
            </a:r>
            <a:r>
              <a:rPr lang="el-GR" sz="800" b="1" dirty="0">
                <a:solidFill>
                  <a:schemeClr val="tx1"/>
                </a:solidFill>
              </a:rPr>
              <a:t>(EEDI)].</a:t>
            </a:r>
          </a:p>
          <a:p>
            <a:pPr algn="l"/>
            <a:r>
              <a:rPr lang="el-GR" sz="800" b="1" dirty="0" smtClean="0">
                <a:solidFill>
                  <a:schemeClr val="tx1"/>
                </a:solidFill>
              </a:rPr>
              <a:t>5.4 Ηλεκτρονικά </a:t>
            </a:r>
            <a:r>
              <a:rPr lang="el-GR" sz="800" b="1" dirty="0">
                <a:solidFill>
                  <a:schemeClr val="tx1"/>
                </a:solidFill>
              </a:rPr>
              <a:t>Governors.</a:t>
            </a:r>
          </a:p>
          <a:p>
            <a:pPr algn="l"/>
            <a:r>
              <a:rPr lang="el-GR" sz="800" b="1" dirty="0" smtClean="0">
                <a:solidFill>
                  <a:schemeClr val="tx1"/>
                </a:solidFill>
              </a:rPr>
              <a:t>5.5 Dual </a:t>
            </a:r>
            <a:r>
              <a:rPr lang="el-GR" sz="800" b="1" dirty="0">
                <a:solidFill>
                  <a:schemeClr val="tx1"/>
                </a:solidFill>
              </a:rPr>
              <a:t>Engines, αρχές λειτουργίας με αέριο καύσιμο και συνδυασμός, επανυγροποιητής, ρυθμιστικές μονάδες, ασφαλιστικές διατάξεις.</a:t>
            </a:r>
          </a:p>
          <a:p>
            <a:pPr algn="l"/>
            <a:r>
              <a:rPr lang="el-GR" sz="800" b="1" dirty="0" smtClean="0">
                <a:solidFill>
                  <a:schemeClr val="tx1"/>
                </a:solidFill>
              </a:rPr>
              <a:t>5.6 Μηχανή </a:t>
            </a:r>
            <a:r>
              <a:rPr lang="el-GR" sz="800" b="1" dirty="0">
                <a:solidFill>
                  <a:schemeClr val="tx1"/>
                </a:solidFill>
              </a:rPr>
              <a:t>διπλής καύσεως (</a:t>
            </a:r>
            <a:r>
              <a:rPr lang="el-GR" sz="800" b="1" dirty="0" err="1">
                <a:solidFill>
                  <a:schemeClr val="tx1"/>
                </a:solidFill>
              </a:rPr>
              <a:t>dual</a:t>
            </a:r>
            <a:r>
              <a:rPr lang="el-GR" sz="800" b="1" dirty="0">
                <a:solidFill>
                  <a:schemeClr val="tx1"/>
                </a:solidFill>
              </a:rPr>
              <a:t> </a:t>
            </a:r>
            <a:r>
              <a:rPr lang="el-GR" sz="800" b="1" dirty="0" err="1">
                <a:solidFill>
                  <a:schemeClr val="tx1"/>
                </a:solidFill>
              </a:rPr>
              <a:t>engines</a:t>
            </a:r>
            <a:r>
              <a:rPr lang="el-GR" sz="800" b="1" dirty="0">
                <a:solidFill>
                  <a:schemeClr val="tx1"/>
                </a:solidFill>
              </a:rPr>
              <a:t>) ταυτόχρονης λειτουργίας </a:t>
            </a:r>
            <a:r>
              <a:rPr lang="el-GR" sz="800" b="1" dirty="0" smtClean="0">
                <a:solidFill>
                  <a:schemeClr val="tx1"/>
                </a:solidFill>
              </a:rPr>
              <a:t>αερίου </a:t>
            </a:r>
            <a:r>
              <a:rPr lang="el-GR" sz="800" b="1" dirty="0">
                <a:solidFill>
                  <a:schemeClr val="tx1"/>
                </a:solidFill>
              </a:rPr>
              <a:t>και ελεγχόμενου πετρελαίου (</a:t>
            </a:r>
            <a:r>
              <a:rPr lang="el-GR" sz="800" b="1" dirty="0" err="1">
                <a:solidFill>
                  <a:schemeClr val="tx1"/>
                </a:solidFill>
              </a:rPr>
              <a:t>gas</a:t>
            </a:r>
            <a:r>
              <a:rPr lang="el-GR" sz="800" b="1" dirty="0">
                <a:solidFill>
                  <a:schemeClr val="tx1"/>
                </a:solidFill>
              </a:rPr>
              <a:t> και </a:t>
            </a:r>
            <a:r>
              <a:rPr lang="el-GR" sz="800" b="1" dirty="0" err="1">
                <a:solidFill>
                  <a:schemeClr val="tx1"/>
                </a:solidFill>
              </a:rPr>
              <a:t>pilotdiesel</a:t>
            </a:r>
            <a:r>
              <a:rPr lang="el-GR" sz="800" b="1" dirty="0">
                <a:solidFill>
                  <a:schemeClr val="tx1"/>
                </a:solidFill>
              </a:rPr>
              <a:t>).</a:t>
            </a:r>
          </a:p>
          <a:p>
            <a:pPr algn="l"/>
            <a:r>
              <a:rPr lang="el-GR" sz="800" b="1" dirty="0" smtClean="0">
                <a:solidFill>
                  <a:schemeClr val="tx1"/>
                </a:solidFill>
              </a:rPr>
              <a:t>5.7 </a:t>
            </a:r>
            <a:r>
              <a:rPr lang="el-GR" sz="800" b="1" dirty="0" err="1" smtClean="0">
                <a:solidFill>
                  <a:schemeClr val="tx1"/>
                </a:solidFill>
              </a:rPr>
              <a:t>Mηχαvή</a:t>
            </a:r>
            <a:r>
              <a:rPr lang="el-GR" sz="800" b="1" dirty="0" smtClean="0">
                <a:solidFill>
                  <a:schemeClr val="tx1"/>
                </a:solidFill>
              </a:rPr>
              <a:t> </a:t>
            </a:r>
            <a:r>
              <a:rPr lang="el-GR" sz="800" b="1" dirty="0">
                <a:solidFill>
                  <a:schemeClr val="tx1"/>
                </a:solidFill>
              </a:rPr>
              <a:t>που λειτουργεί με ελαφρύ πετρέλαιο και ελεγχόμενο </a:t>
            </a:r>
            <a:r>
              <a:rPr lang="el-GR" sz="800" b="1" dirty="0" smtClean="0">
                <a:solidFill>
                  <a:schemeClr val="tx1"/>
                </a:solidFill>
              </a:rPr>
              <a:t>πετρέλαιο </a:t>
            </a:r>
            <a:r>
              <a:rPr lang="el-GR" sz="800" b="1" dirty="0">
                <a:solidFill>
                  <a:schemeClr val="tx1"/>
                </a:solidFill>
              </a:rPr>
              <a:t>(</a:t>
            </a:r>
            <a:r>
              <a:rPr lang="el-GR" sz="800" b="1" dirty="0" err="1" smtClean="0">
                <a:solidFill>
                  <a:schemeClr val="tx1"/>
                </a:solidFill>
              </a:rPr>
              <a:t>lightf</a:t>
            </a:r>
            <a:r>
              <a:rPr lang="en-US" sz="800" b="1" dirty="0" smtClean="0">
                <a:solidFill>
                  <a:schemeClr val="tx1"/>
                </a:solidFill>
              </a:rPr>
              <a:t>u</a:t>
            </a:r>
            <a:r>
              <a:rPr lang="el-GR" sz="800" b="1" dirty="0" err="1" smtClean="0">
                <a:solidFill>
                  <a:schemeClr val="tx1"/>
                </a:solidFill>
              </a:rPr>
              <a:t>el</a:t>
            </a:r>
            <a:r>
              <a:rPr lang="el-GR" sz="800" b="1" dirty="0" smtClean="0">
                <a:solidFill>
                  <a:schemeClr val="tx1"/>
                </a:solidFill>
              </a:rPr>
              <a:t> </a:t>
            </a:r>
            <a:r>
              <a:rPr lang="el-GR" sz="800" b="1" dirty="0">
                <a:solidFill>
                  <a:schemeClr val="tx1"/>
                </a:solidFill>
              </a:rPr>
              <a:t>και </a:t>
            </a:r>
            <a:r>
              <a:rPr lang="el-GR" sz="800" b="1" dirty="0" err="1">
                <a:solidFill>
                  <a:schemeClr val="tx1"/>
                </a:solidFill>
              </a:rPr>
              <a:t>pilotfuel</a:t>
            </a:r>
            <a:r>
              <a:rPr lang="el-GR" sz="800" b="1" dirty="0">
                <a:solidFill>
                  <a:schemeClr val="tx1"/>
                </a:solidFill>
              </a:rPr>
              <a:t>), βαρύ πετρέλαιο και ελεγχόμενο πετρέλαιο (</a:t>
            </a:r>
            <a:r>
              <a:rPr lang="el-GR" sz="800" b="1" dirty="0" err="1">
                <a:solidFill>
                  <a:schemeClr val="tx1"/>
                </a:solidFill>
              </a:rPr>
              <a:t>heavyfuel</a:t>
            </a:r>
            <a:r>
              <a:rPr lang="el-GR" sz="800" b="1" dirty="0">
                <a:solidFill>
                  <a:schemeClr val="tx1"/>
                </a:solidFill>
              </a:rPr>
              <a:t> και </a:t>
            </a:r>
            <a:r>
              <a:rPr lang="el-GR" sz="800" b="1" dirty="0" err="1">
                <a:solidFill>
                  <a:schemeClr val="tx1"/>
                </a:solidFill>
              </a:rPr>
              <a:t>pilotfuel</a:t>
            </a:r>
            <a:r>
              <a:rPr lang="el-GR" sz="800" b="1" dirty="0">
                <a:solidFill>
                  <a:schemeClr val="tx1"/>
                </a:solidFill>
              </a:rPr>
              <a:t>).</a:t>
            </a:r>
          </a:p>
          <a:p>
            <a:pPr algn="l"/>
            <a:r>
              <a:rPr lang="el-GR" sz="800" b="1" dirty="0" smtClean="0">
                <a:solidFill>
                  <a:schemeClr val="tx1"/>
                </a:solidFill>
              </a:rPr>
              <a:t>5.8 </a:t>
            </a:r>
            <a:r>
              <a:rPr lang="el-GR" sz="800" b="1" dirty="0" err="1" smtClean="0">
                <a:solidFill>
                  <a:schemeClr val="tx1"/>
                </a:solidFill>
              </a:rPr>
              <a:t>Eco-friendly</a:t>
            </a:r>
            <a:r>
              <a:rPr lang="el-GR" sz="800" b="1" dirty="0" smtClean="0">
                <a:solidFill>
                  <a:schemeClr val="tx1"/>
                </a:solidFill>
              </a:rPr>
              <a:t> </a:t>
            </a:r>
            <a:r>
              <a:rPr lang="el-GR" sz="800" b="1" dirty="0" err="1">
                <a:solidFill>
                  <a:schemeClr val="tx1"/>
                </a:solidFill>
              </a:rPr>
              <a:t>engines</a:t>
            </a:r>
            <a:r>
              <a:rPr lang="el-GR" sz="800" b="1" dirty="0">
                <a:solidFill>
                  <a:schemeClr val="tx1"/>
                </a:solidFill>
              </a:rPr>
              <a:t>.</a:t>
            </a:r>
          </a:p>
          <a:p>
            <a:pPr algn="l"/>
            <a:r>
              <a:rPr lang="el-GR" sz="800" b="1" dirty="0" smtClean="0">
                <a:solidFill>
                  <a:schemeClr val="tx1"/>
                </a:solidFill>
              </a:rPr>
              <a:t>5.9 Κινητήρες </a:t>
            </a:r>
            <a:r>
              <a:rPr lang="el-GR" sz="800" b="1" dirty="0">
                <a:solidFill>
                  <a:schemeClr val="tx1"/>
                </a:solidFill>
              </a:rPr>
              <a:t>υδρογόνου.</a:t>
            </a:r>
          </a:p>
          <a:p>
            <a:pPr algn="l"/>
            <a:r>
              <a:rPr lang="el-GR" sz="800" b="1" dirty="0" smtClean="0">
                <a:solidFill>
                  <a:schemeClr val="tx1"/>
                </a:solidFill>
              </a:rPr>
              <a:t>5.10 Κινητήρες </a:t>
            </a:r>
            <a:r>
              <a:rPr lang="el-GR" sz="800" b="1" dirty="0">
                <a:solidFill>
                  <a:schemeClr val="tx1"/>
                </a:solidFill>
              </a:rPr>
              <a:t>εσωτερικής καύσεως με καύσιμα από φυτά και </a:t>
            </a:r>
            <a:r>
              <a:rPr lang="el-GR" sz="800" b="1" dirty="0" err="1">
                <a:solidFill>
                  <a:schemeClr val="tx1"/>
                </a:solidFill>
              </a:rPr>
              <a:t>Bio-Diesel</a:t>
            </a:r>
            <a:r>
              <a:rPr lang="el-GR" sz="800" b="1" dirty="0">
                <a:solidFill>
                  <a:schemeClr val="tx1"/>
                </a:solidFill>
              </a:rPr>
              <a:t>.</a:t>
            </a:r>
          </a:p>
          <a:p>
            <a:pPr algn="l"/>
            <a:r>
              <a:rPr lang="el-GR" sz="800" b="1" dirty="0" smtClean="0">
                <a:solidFill>
                  <a:schemeClr val="tx1"/>
                </a:solidFill>
              </a:rPr>
              <a:t>5.11 Αναφορά </a:t>
            </a:r>
            <a:r>
              <a:rPr lang="el-GR" sz="800" b="1" dirty="0">
                <a:solidFill>
                  <a:schemeClr val="tx1"/>
                </a:solidFill>
              </a:rPr>
              <a:t>στους σύγχρονους αυτοματισμούς (Wartsila, </a:t>
            </a:r>
            <a:r>
              <a:rPr lang="el-GR" sz="800" b="1" dirty="0" err="1">
                <a:solidFill>
                  <a:schemeClr val="tx1"/>
                </a:solidFill>
              </a:rPr>
              <a:t>Sulzer</a:t>
            </a:r>
            <a:r>
              <a:rPr lang="el-GR" sz="800" b="1" dirty="0">
                <a:solidFill>
                  <a:schemeClr val="tx1"/>
                </a:solidFill>
              </a:rPr>
              <a:t>, </a:t>
            </a:r>
            <a:r>
              <a:rPr lang="el-GR" sz="800" b="1" dirty="0" err="1" smtClean="0">
                <a:solidFill>
                  <a:schemeClr val="tx1"/>
                </a:solidFill>
              </a:rPr>
              <a:t>Man</a:t>
            </a:r>
            <a:r>
              <a:rPr lang="el-GR" sz="800" b="1" dirty="0" smtClean="0">
                <a:solidFill>
                  <a:schemeClr val="tx1"/>
                </a:solidFill>
              </a:rPr>
              <a:t> </a:t>
            </a:r>
            <a:r>
              <a:rPr lang="el-GR" sz="800" b="1" dirty="0">
                <a:solidFill>
                  <a:schemeClr val="tx1"/>
                </a:solidFill>
              </a:rPr>
              <a:t>B&amp;W).</a:t>
            </a:r>
          </a:p>
          <a:p>
            <a:pPr algn="l"/>
            <a:r>
              <a:rPr lang="el-GR" sz="800" b="1" dirty="0" smtClean="0">
                <a:solidFill>
                  <a:schemeClr val="tx1"/>
                </a:solidFill>
              </a:rPr>
              <a:t>5.12 Αυτοματισμοί </a:t>
            </a:r>
            <a:r>
              <a:rPr lang="el-GR" sz="800" b="1" dirty="0">
                <a:solidFill>
                  <a:schemeClr val="tx1"/>
                </a:solidFill>
              </a:rPr>
              <a:t>με προγραμματιζόμενους λογικούς ελεγκτές PLC</a:t>
            </a:r>
            <a:r>
              <a:rPr lang="el-GR" sz="800" b="1" dirty="0" smtClean="0">
                <a:solidFill>
                  <a:schemeClr val="tx1"/>
                </a:solidFill>
              </a:rPr>
              <a:t>.</a:t>
            </a:r>
          </a:p>
          <a:p>
            <a:pPr algn="l"/>
            <a:endParaRPr lang="el-GR" sz="800" b="1" dirty="0">
              <a:solidFill>
                <a:schemeClr val="tx1"/>
              </a:solidFill>
            </a:endParaRPr>
          </a:p>
          <a:p>
            <a:pPr algn="l"/>
            <a:r>
              <a:rPr lang="el-GR" sz="800" b="1" dirty="0" smtClean="0">
                <a:solidFill>
                  <a:srgbClr val="FF0000"/>
                </a:solidFill>
              </a:rPr>
              <a:t>6. </a:t>
            </a:r>
            <a:r>
              <a:rPr lang="el-GR" sz="800" b="1" u="sng" dirty="0" smtClean="0">
                <a:solidFill>
                  <a:srgbClr val="FF0000"/>
                </a:solidFill>
              </a:rPr>
              <a:t>ΔΥΝΑΜΙΚΗ </a:t>
            </a:r>
            <a:r>
              <a:rPr lang="el-GR" sz="800" b="1" u="sng" dirty="0">
                <a:solidFill>
                  <a:srgbClr val="FF0000"/>
                </a:solidFill>
              </a:rPr>
              <a:t>ΜΗΧΑΝΩΝ</a:t>
            </a:r>
          </a:p>
          <a:p>
            <a:pPr algn="l"/>
            <a:r>
              <a:rPr lang="el-GR" sz="800" b="1" dirty="0" smtClean="0">
                <a:solidFill>
                  <a:schemeClr val="tx1"/>
                </a:solidFill>
              </a:rPr>
              <a:t>6.1 Εισαγωγή </a:t>
            </a:r>
            <a:r>
              <a:rPr lang="el-GR" sz="800" b="1" dirty="0">
                <a:solidFill>
                  <a:schemeClr val="tx1"/>
                </a:solidFill>
              </a:rPr>
              <a:t>στις ταλαντώσεις.</a:t>
            </a:r>
          </a:p>
          <a:p>
            <a:pPr algn="l"/>
            <a:r>
              <a:rPr lang="el-GR" sz="800" b="1" dirty="0" smtClean="0">
                <a:solidFill>
                  <a:schemeClr val="tx1"/>
                </a:solidFill>
              </a:rPr>
              <a:t>6.2 Περιοδικές </a:t>
            </a:r>
            <a:r>
              <a:rPr lang="el-GR" sz="800" b="1" dirty="0">
                <a:solidFill>
                  <a:schemeClr val="tx1"/>
                </a:solidFill>
              </a:rPr>
              <a:t>ταλαντώσεις.</a:t>
            </a:r>
          </a:p>
          <a:p>
            <a:pPr algn="l"/>
            <a:r>
              <a:rPr lang="el-GR" sz="800" b="1" dirty="0" smtClean="0">
                <a:solidFill>
                  <a:schemeClr val="tx1"/>
                </a:solidFill>
              </a:rPr>
              <a:t>6.3 Προστασία </a:t>
            </a:r>
            <a:r>
              <a:rPr lang="el-GR" sz="800" b="1" dirty="0">
                <a:solidFill>
                  <a:schemeClr val="tx1"/>
                </a:solidFill>
              </a:rPr>
              <a:t>μηχανών από ταλαντώσεις, δυναμικός υπολογισμός θεμελιώσεων μηχανών, μέτρηση και αξιολόγηση ταλαντώσεων.</a:t>
            </a:r>
          </a:p>
          <a:p>
            <a:pPr algn="l"/>
            <a:r>
              <a:rPr lang="el-GR" sz="800" b="1" dirty="0" smtClean="0">
                <a:solidFill>
                  <a:schemeClr val="tx1"/>
                </a:solidFill>
              </a:rPr>
              <a:t>6.4 Στρεπτικές </a:t>
            </a:r>
            <a:r>
              <a:rPr lang="el-GR" sz="800" b="1" dirty="0">
                <a:solidFill>
                  <a:schemeClr val="tx1"/>
                </a:solidFill>
              </a:rPr>
              <a:t>ταλαντώσεις σε εμβολοφόρες μηχανές, καμπτικές ταλαντώσεις, σύστημα 2 και 3 μαζών, μέθοδοι </a:t>
            </a:r>
            <a:r>
              <a:rPr lang="el-GR" sz="800" b="1" dirty="0" err="1">
                <a:solidFill>
                  <a:schemeClr val="tx1"/>
                </a:solidFill>
              </a:rPr>
              <a:t>Baranow</a:t>
            </a:r>
            <a:r>
              <a:rPr lang="el-GR" sz="800" b="1" dirty="0">
                <a:solidFill>
                  <a:schemeClr val="tx1"/>
                </a:solidFill>
              </a:rPr>
              <a:t>, </a:t>
            </a:r>
            <a:r>
              <a:rPr lang="el-GR" sz="800" b="1" dirty="0" err="1">
                <a:solidFill>
                  <a:schemeClr val="tx1"/>
                </a:solidFill>
              </a:rPr>
              <a:t>Holzer</a:t>
            </a:r>
            <a:r>
              <a:rPr lang="el-GR" sz="800" b="1" dirty="0">
                <a:solidFill>
                  <a:schemeClr val="tx1"/>
                </a:solidFill>
              </a:rPr>
              <a:t> και </a:t>
            </a:r>
            <a:r>
              <a:rPr lang="el-GR" sz="800" b="1" dirty="0" err="1">
                <a:solidFill>
                  <a:schemeClr val="tx1"/>
                </a:solidFill>
              </a:rPr>
              <a:t>Tolle</a:t>
            </a:r>
            <a:r>
              <a:rPr lang="el-GR" sz="800" b="1" dirty="0">
                <a:solidFill>
                  <a:schemeClr val="tx1"/>
                </a:solidFill>
              </a:rPr>
              <a:t>, ελατήρια στρέψης, προσδιορισμός σχέσεων, μετάδοσης κίνησης, συντελεστές και μορφές φυσικών ταλαντώσεων, κρίσιμες ταχύτητες, ιδιοσυχνότητες, διάγραμμα </a:t>
            </a:r>
            <a:r>
              <a:rPr lang="el-GR" sz="800" b="1" dirty="0" err="1">
                <a:solidFill>
                  <a:schemeClr val="tx1"/>
                </a:solidFill>
              </a:rPr>
              <a:t>Campbell</a:t>
            </a:r>
            <a:r>
              <a:rPr lang="el-GR" sz="800" b="1" dirty="0">
                <a:solidFill>
                  <a:schemeClr val="tx1"/>
                </a:solidFill>
              </a:rPr>
              <a:t>.</a:t>
            </a:r>
          </a:p>
          <a:p>
            <a:pPr algn="l"/>
            <a:r>
              <a:rPr lang="el-GR" sz="800" b="1" dirty="0" smtClean="0">
                <a:solidFill>
                  <a:schemeClr val="tx1"/>
                </a:solidFill>
              </a:rPr>
              <a:t>6.5 Έλεγχος </a:t>
            </a:r>
            <a:r>
              <a:rPr lang="el-GR" sz="800" b="1" dirty="0">
                <a:solidFill>
                  <a:schemeClr val="tx1"/>
                </a:solidFill>
              </a:rPr>
              <a:t>βαλβίδων, μορφές έκκεντρων, επίδραση εσωτερικής </a:t>
            </a:r>
            <a:r>
              <a:rPr lang="el-GR" sz="800" b="1" dirty="0" smtClean="0">
                <a:solidFill>
                  <a:schemeClr val="tx1"/>
                </a:solidFill>
              </a:rPr>
              <a:t>απόσβεσης </a:t>
            </a:r>
            <a:r>
              <a:rPr lang="el-GR" sz="800" b="1" dirty="0">
                <a:solidFill>
                  <a:schemeClr val="tx1"/>
                </a:solidFill>
              </a:rPr>
              <a:t>και τριβών.</a:t>
            </a:r>
          </a:p>
          <a:p>
            <a:pPr algn="l"/>
            <a:r>
              <a:rPr lang="el-GR" sz="800" b="1" dirty="0" smtClean="0">
                <a:solidFill>
                  <a:schemeClr val="tx1"/>
                </a:solidFill>
              </a:rPr>
              <a:t>6.6 Στατική </a:t>
            </a:r>
            <a:r>
              <a:rPr lang="el-GR" sz="800" b="1" dirty="0">
                <a:solidFill>
                  <a:schemeClr val="tx1"/>
                </a:solidFill>
              </a:rPr>
              <a:t>και δυναμική ζυγοστάθμιση, </a:t>
            </a:r>
            <a:r>
              <a:rPr lang="el-GR" sz="800" b="1" dirty="0" smtClean="0">
                <a:solidFill>
                  <a:schemeClr val="tx1"/>
                </a:solidFill>
              </a:rPr>
              <a:t>δυναμική </a:t>
            </a:r>
            <a:r>
              <a:rPr lang="el-GR" sz="800" b="1" dirty="0">
                <a:solidFill>
                  <a:schemeClr val="tx1"/>
                </a:solidFill>
              </a:rPr>
              <a:t>απόκριση </a:t>
            </a:r>
            <a:r>
              <a:rPr lang="el-GR" sz="800" b="1" dirty="0" smtClean="0">
                <a:solidFill>
                  <a:schemeClr val="tx1"/>
                </a:solidFill>
              </a:rPr>
              <a:t>μηχανισμών </a:t>
            </a:r>
            <a:r>
              <a:rPr lang="el-GR" sz="800" b="1" dirty="0">
                <a:solidFill>
                  <a:schemeClr val="tx1"/>
                </a:solidFill>
              </a:rPr>
              <a:t>με στερεά μέλη</a:t>
            </a:r>
            <a:r>
              <a:rPr lang="el-GR" sz="800" b="1" dirty="0" smtClean="0">
                <a:solidFill>
                  <a:schemeClr val="tx1"/>
                </a:solidFill>
              </a:rPr>
              <a:t>.</a:t>
            </a:r>
            <a:endParaRPr lang="en-US" sz="800" b="1" dirty="0" smtClean="0">
              <a:solidFill>
                <a:schemeClr val="tx1"/>
              </a:solidFill>
            </a:endParaRPr>
          </a:p>
          <a:p>
            <a:pPr algn="l"/>
            <a:endParaRPr lang="el-GR" sz="800" b="1" dirty="0" smtClean="0">
              <a:solidFill>
                <a:schemeClr val="tx1"/>
              </a:solidFill>
            </a:endParaRPr>
          </a:p>
          <a:p>
            <a:pPr algn="l"/>
            <a:r>
              <a:rPr lang="el-GR" sz="800" b="1" dirty="0" smtClean="0">
                <a:solidFill>
                  <a:srgbClr val="FF0000"/>
                </a:solidFill>
              </a:rPr>
              <a:t>7. </a:t>
            </a:r>
            <a:r>
              <a:rPr lang="el-GR" sz="800" b="1" u="sng" dirty="0" smtClean="0">
                <a:solidFill>
                  <a:srgbClr val="FF0000"/>
                </a:solidFill>
              </a:rPr>
              <a:t>ΕΓΚΑΤΑΣΤΑΣΕΙΣ </a:t>
            </a:r>
            <a:r>
              <a:rPr lang="el-GR" sz="800" b="1" u="sng" dirty="0">
                <a:solidFill>
                  <a:srgbClr val="FF0000"/>
                </a:solidFill>
              </a:rPr>
              <a:t>ΠΡΟΩΣΤΗΡΙΩΝ ΜΗΧΑΝΩΝ</a:t>
            </a:r>
          </a:p>
          <a:p>
            <a:pPr algn="l"/>
            <a:r>
              <a:rPr lang="el-GR" sz="800" b="1" dirty="0" smtClean="0">
                <a:solidFill>
                  <a:srgbClr val="FF0000"/>
                </a:solidFill>
              </a:rPr>
              <a:t>7.1 Κριτήρια </a:t>
            </a:r>
            <a:r>
              <a:rPr lang="el-GR" sz="800" b="1" dirty="0">
                <a:solidFill>
                  <a:srgbClr val="FF0000"/>
                </a:solidFill>
              </a:rPr>
              <a:t>επιλογής προωστηρίου μηχανής.</a:t>
            </a:r>
          </a:p>
          <a:p>
            <a:pPr algn="l"/>
            <a:r>
              <a:rPr lang="el-GR" sz="800" b="1" dirty="0" smtClean="0">
                <a:solidFill>
                  <a:srgbClr val="FF0000"/>
                </a:solidFill>
              </a:rPr>
              <a:t>7.2 Γενικές </a:t>
            </a:r>
            <a:r>
              <a:rPr lang="el-GR" sz="800" b="1" dirty="0">
                <a:solidFill>
                  <a:srgbClr val="FF0000"/>
                </a:solidFill>
              </a:rPr>
              <a:t>αρχές και εξοπλισμός προωστηρίου εγκατάστασης ΜΕΚ.</a:t>
            </a:r>
          </a:p>
          <a:p>
            <a:pPr algn="l"/>
            <a:r>
              <a:rPr lang="el-GR" sz="800" b="1" dirty="0" smtClean="0">
                <a:solidFill>
                  <a:srgbClr val="FF0000"/>
                </a:solidFill>
              </a:rPr>
              <a:t>7.3 Μετάδοση </a:t>
            </a:r>
            <a:r>
              <a:rPr lang="el-GR" sz="800" b="1" dirty="0">
                <a:solidFill>
                  <a:srgbClr val="FF0000"/>
                </a:solidFill>
              </a:rPr>
              <a:t>κίνησης προς την έλικα. (Άμεση - Έμμεση).</a:t>
            </a:r>
          </a:p>
          <a:p>
            <a:pPr algn="l"/>
            <a:r>
              <a:rPr lang="el-GR" sz="800" b="1" dirty="0" smtClean="0">
                <a:solidFill>
                  <a:srgbClr val="FF0000"/>
                </a:solidFill>
              </a:rPr>
              <a:t>7.4 Σύνδεσμοι</a:t>
            </a:r>
            <a:r>
              <a:rPr lang="el-GR" sz="800" b="1" dirty="0">
                <a:solidFill>
                  <a:srgbClr val="FF0000"/>
                </a:solidFill>
              </a:rPr>
              <a:t>, είδη συνδέσμων (υδραυλικός - ηλεκτρομαγνητικός, τύπου Vulcan Airflex), μειωτήρες.</a:t>
            </a:r>
          </a:p>
          <a:p>
            <a:pPr algn="l"/>
            <a:r>
              <a:rPr lang="el-GR" sz="800" b="1" dirty="0" smtClean="0">
                <a:solidFill>
                  <a:srgbClr val="FF0000"/>
                </a:solidFill>
              </a:rPr>
              <a:t>7.5 Όργανα </a:t>
            </a:r>
            <a:r>
              <a:rPr lang="el-GR" sz="800" b="1" dirty="0">
                <a:solidFill>
                  <a:srgbClr val="FF0000"/>
                </a:solidFill>
              </a:rPr>
              <a:t>ελέγχου, ασφαλιστικές διατάξεις.</a:t>
            </a:r>
          </a:p>
          <a:p>
            <a:pPr algn="l"/>
            <a:r>
              <a:rPr lang="el-GR" sz="800" b="1" dirty="0" smtClean="0">
                <a:solidFill>
                  <a:srgbClr val="FF0000"/>
                </a:solidFill>
              </a:rPr>
              <a:t>7.6 Ωστικός </a:t>
            </a:r>
            <a:r>
              <a:rPr lang="el-GR" sz="800" b="1" dirty="0">
                <a:solidFill>
                  <a:srgbClr val="FF0000"/>
                </a:solidFill>
              </a:rPr>
              <a:t>τριβέας - Ελικοφόροι άξονες - Έλικες - ακροπρυμναία έδρανα</a:t>
            </a:r>
            <a:r>
              <a:rPr lang="el-GR" sz="800" b="1" dirty="0" smtClean="0">
                <a:solidFill>
                  <a:srgbClr val="FF0000"/>
                </a:solidFill>
              </a:rPr>
              <a:t>.</a:t>
            </a:r>
          </a:p>
          <a:p>
            <a:pPr algn="l"/>
            <a:endParaRPr lang="el-GR" sz="800" b="1" dirty="0">
              <a:solidFill>
                <a:schemeClr val="tx1"/>
              </a:solidFill>
            </a:endParaRPr>
          </a:p>
          <a:p>
            <a:pPr algn="l"/>
            <a:r>
              <a:rPr lang="el-GR" sz="800" b="1" dirty="0" smtClean="0">
                <a:solidFill>
                  <a:srgbClr val="FF0000"/>
                </a:solidFill>
              </a:rPr>
              <a:t>8. </a:t>
            </a:r>
            <a:r>
              <a:rPr lang="el-GR" sz="800" b="1" u="sng" dirty="0" smtClean="0">
                <a:solidFill>
                  <a:srgbClr val="FF0000"/>
                </a:solidFill>
              </a:rPr>
              <a:t>ΣΤΟΙΧΕΙΑ </a:t>
            </a:r>
            <a:r>
              <a:rPr lang="el-GR" sz="800" b="1" u="sng" dirty="0">
                <a:solidFill>
                  <a:srgbClr val="FF0000"/>
                </a:solidFill>
              </a:rPr>
              <a:t>ΔΥΝΑΜΙΚΩΝ ΦΑΙΝΟΜΕΝΩΝ</a:t>
            </a:r>
          </a:p>
          <a:p>
            <a:pPr algn="l"/>
            <a:r>
              <a:rPr lang="el-GR" sz="800" b="1" dirty="0" smtClean="0">
                <a:solidFill>
                  <a:schemeClr val="tx1"/>
                </a:solidFill>
              </a:rPr>
              <a:t>8.1 Ζυγοστάθμιση </a:t>
            </a:r>
            <a:r>
              <a:rPr lang="el-GR" sz="800" b="1" dirty="0">
                <a:solidFill>
                  <a:schemeClr val="tx1"/>
                </a:solidFill>
              </a:rPr>
              <a:t>ΜΕΚ - Ανάλυση δυνάμεων επί του εμβόλου </a:t>
            </a:r>
            <a:r>
              <a:rPr lang="el-GR" sz="800" b="1" dirty="0" smtClean="0">
                <a:solidFill>
                  <a:schemeClr val="tx1"/>
                </a:solidFill>
              </a:rPr>
              <a:t>– Στρεπτικό </a:t>
            </a:r>
            <a:r>
              <a:rPr lang="el-GR" sz="800" b="1" dirty="0">
                <a:solidFill>
                  <a:schemeClr val="tx1"/>
                </a:solidFill>
              </a:rPr>
              <a:t>ζεύγος.</a:t>
            </a:r>
          </a:p>
          <a:p>
            <a:pPr algn="l"/>
            <a:r>
              <a:rPr lang="el-GR" sz="800" b="1" dirty="0" smtClean="0">
                <a:solidFill>
                  <a:schemeClr val="tx1"/>
                </a:solidFill>
              </a:rPr>
              <a:t>8.2 Κρίσιμος </a:t>
            </a:r>
            <a:r>
              <a:rPr lang="el-GR" sz="800" b="1" dirty="0">
                <a:solidFill>
                  <a:schemeClr val="tx1"/>
                </a:solidFill>
              </a:rPr>
              <a:t>αριθμός στροφών, υπολογισμός.</a:t>
            </a:r>
          </a:p>
          <a:p>
            <a:pPr algn="l"/>
            <a:r>
              <a:rPr lang="el-GR" sz="800" b="1" dirty="0" smtClean="0">
                <a:solidFill>
                  <a:schemeClr val="tx1"/>
                </a:solidFill>
              </a:rPr>
              <a:t>8.3 Αποσβεστήρες </a:t>
            </a:r>
            <a:r>
              <a:rPr lang="el-GR" sz="800" b="1" dirty="0">
                <a:solidFill>
                  <a:schemeClr val="tx1"/>
                </a:solidFill>
              </a:rPr>
              <a:t>κραδασμών</a:t>
            </a:r>
            <a:r>
              <a:rPr lang="el-GR" sz="800" b="1" dirty="0" smtClean="0">
                <a:solidFill>
                  <a:schemeClr val="tx1"/>
                </a:solidFill>
              </a:rPr>
              <a:t>.</a:t>
            </a:r>
          </a:p>
          <a:p>
            <a:pPr algn="l"/>
            <a:endParaRPr lang="el-GR" sz="800" b="1" dirty="0">
              <a:solidFill>
                <a:schemeClr val="tx1"/>
              </a:solidFill>
            </a:endParaRPr>
          </a:p>
          <a:p>
            <a:pPr algn="l"/>
            <a:r>
              <a:rPr lang="el-GR" sz="800" b="1" dirty="0" smtClean="0">
                <a:solidFill>
                  <a:srgbClr val="FF0000"/>
                </a:solidFill>
              </a:rPr>
              <a:t>9. </a:t>
            </a:r>
            <a:r>
              <a:rPr lang="el-GR" sz="800" b="1" u="sng" dirty="0" smtClean="0">
                <a:solidFill>
                  <a:srgbClr val="FF0000"/>
                </a:solidFill>
              </a:rPr>
              <a:t>ΣΥΣΤΗΜΑΤΑ </a:t>
            </a:r>
            <a:r>
              <a:rPr lang="el-GR" sz="800" b="1" u="sng" dirty="0">
                <a:solidFill>
                  <a:srgbClr val="FF0000"/>
                </a:solidFill>
              </a:rPr>
              <a:t>ΜΕΤΑΔΟΣΗΣ ΚΙΝΗΣΗΣ</a:t>
            </a:r>
          </a:p>
          <a:p>
            <a:pPr algn="l"/>
            <a:r>
              <a:rPr lang="el-GR" sz="800" b="1" dirty="0" smtClean="0">
                <a:solidFill>
                  <a:schemeClr val="tx1"/>
                </a:solidFill>
              </a:rPr>
              <a:t>9.1 Αναλυτική </a:t>
            </a:r>
            <a:r>
              <a:rPr lang="el-GR" sz="800" b="1" dirty="0">
                <a:solidFill>
                  <a:schemeClr val="tx1"/>
                </a:solidFill>
              </a:rPr>
              <a:t>αναφορά στον στροφαλοφόρο άξονα - έλεγχος ευθυγράμμισης (deflection).</a:t>
            </a:r>
          </a:p>
          <a:p>
            <a:pPr algn="l"/>
            <a:r>
              <a:rPr lang="el-GR" sz="800" b="1" dirty="0" smtClean="0">
                <a:solidFill>
                  <a:schemeClr val="tx1"/>
                </a:solidFill>
              </a:rPr>
              <a:t>9.2 Τριβείς</a:t>
            </a:r>
            <a:r>
              <a:rPr lang="el-GR" sz="800" b="1" dirty="0">
                <a:solidFill>
                  <a:schemeClr val="tx1"/>
                </a:solidFill>
              </a:rPr>
              <a:t>, είδη τριβέων (αναλυτική αναφορά), ενδιάμεσοι τριβείς άξονα.</a:t>
            </a:r>
          </a:p>
          <a:p>
            <a:pPr algn="l"/>
            <a:r>
              <a:rPr lang="el-GR" sz="800" b="1" dirty="0" smtClean="0">
                <a:solidFill>
                  <a:schemeClr val="tx1"/>
                </a:solidFill>
              </a:rPr>
              <a:t>9.3 Ωστικός </a:t>
            </a:r>
            <a:r>
              <a:rPr lang="el-GR" sz="800" b="1" dirty="0">
                <a:solidFill>
                  <a:schemeClr val="tx1"/>
                </a:solidFill>
              </a:rPr>
              <a:t>τριβέας (αναλυτική αναφορά).</a:t>
            </a:r>
          </a:p>
          <a:p>
            <a:pPr algn="l"/>
            <a:r>
              <a:rPr lang="el-GR" sz="800" b="1" dirty="0" smtClean="0">
                <a:solidFill>
                  <a:schemeClr val="tx1"/>
                </a:solidFill>
              </a:rPr>
              <a:t>9.4 Ενδιάμεσος </a:t>
            </a:r>
            <a:r>
              <a:rPr lang="el-GR" sz="800" b="1" dirty="0">
                <a:solidFill>
                  <a:schemeClr val="tx1"/>
                </a:solidFill>
              </a:rPr>
              <a:t>άξονας - έλεγχος ευθυγράμμισης (τελικός άξονας, συστήματα στεγανοποίησης</a:t>
            </a:r>
            <a:r>
              <a:rPr lang="el-GR" sz="800" b="1" dirty="0" smtClean="0">
                <a:solidFill>
                  <a:schemeClr val="tx1"/>
                </a:solidFill>
              </a:rPr>
              <a:t>).</a:t>
            </a:r>
            <a:endParaRPr lang="el-GR" sz="800" b="1" dirty="0">
              <a:solidFill>
                <a:schemeClr val="tx1"/>
              </a:solidFill>
            </a:endParaRPr>
          </a:p>
          <a:p>
            <a:pPr algn="l"/>
            <a:r>
              <a:rPr lang="el-GR" sz="800" b="1" dirty="0" smtClean="0">
                <a:solidFill>
                  <a:schemeClr val="tx1"/>
                </a:solidFill>
              </a:rPr>
              <a:t>9.5 Αναλυτική </a:t>
            </a:r>
            <a:r>
              <a:rPr lang="el-GR" sz="800" b="1" dirty="0">
                <a:solidFill>
                  <a:schemeClr val="tx1"/>
                </a:solidFill>
              </a:rPr>
              <a:t>αναφορά στα σύγχρονα συστήματα POD.</a:t>
            </a:r>
          </a:p>
          <a:p>
            <a:pPr algn="l"/>
            <a:r>
              <a:rPr lang="el-GR" sz="800" b="1" dirty="0" smtClean="0">
                <a:solidFill>
                  <a:schemeClr val="tx1"/>
                </a:solidFill>
              </a:rPr>
              <a:t>9.6 Υδροδυναμική </a:t>
            </a:r>
            <a:r>
              <a:rPr lang="el-GR" sz="800" b="1" dirty="0">
                <a:solidFill>
                  <a:schemeClr val="tx1"/>
                </a:solidFill>
              </a:rPr>
              <a:t>και κόστος συστήματος POD.</a:t>
            </a:r>
          </a:p>
          <a:p>
            <a:pPr algn="l"/>
            <a:r>
              <a:rPr lang="el-GR" sz="800" b="1" dirty="0" smtClean="0">
                <a:solidFill>
                  <a:schemeClr val="tx1"/>
                </a:solidFill>
              </a:rPr>
              <a:t>9.7 Τρόποι </a:t>
            </a:r>
            <a:r>
              <a:rPr lang="el-GR" sz="800" b="1" dirty="0">
                <a:solidFill>
                  <a:schemeClr val="tx1"/>
                </a:solidFill>
              </a:rPr>
              <a:t>μετάδοσης κίνησης στον κνωδακοφόρο άξονα - κοινό άξονα (Common rail).</a:t>
            </a:r>
          </a:p>
          <a:p>
            <a:pPr algn="l"/>
            <a:r>
              <a:rPr lang="el-GR" sz="800" b="1" dirty="0" smtClean="0">
                <a:solidFill>
                  <a:schemeClr val="tx1"/>
                </a:solidFill>
              </a:rPr>
              <a:t>9.8 Αναλυτική </a:t>
            </a:r>
            <a:r>
              <a:rPr lang="el-GR" sz="800" b="1" dirty="0">
                <a:solidFill>
                  <a:schemeClr val="tx1"/>
                </a:solidFill>
              </a:rPr>
              <a:t>αναφορά στην έλικα.</a:t>
            </a:r>
          </a:p>
          <a:p>
            <a:pPr algn="l"/>
            <a:r>
              <a:rPr lang="el-GR" sz="800" b="1" dirty="0" smtClean="0">
                <a:solidFill>
                  <a:schemeClr val="tx1"/>
                </a:solidFill>
              </a:rPr>
              <a:t>9.9 Αποσβεστήρες </a:t>
            </a:r>
            <a:r>
              <a:rPr lang="el-GR" sz="800" b="1" dirty="0">
                <a:solidFill>
                  <a:schemeClr val="tx1"/>
                </a:solidFill>
              </a:rPr>
              <a:t>ταλαντώσεων επί των μηχανών</a:t>
            </a:r>
            <a:r>
              <a:rPr lang="el-GR" sz="800" b="1" dirty="0" smtClean="0">
                <a:solidFill>
                  <a:schemeClr val="tx1"/>
                </a:solidFill>
              </a:rPr>
              <a:t>.</a:t>
            </a:r>
          </a:p>
          <a:p>
            <a:pPr algn="l"/>
            <a:endParaRPr lang="el-GR" sz="800" b="1" dirty="0">
              <a:solidFill>
                <a:schemeClr val="tx1"/>
              </a:solidFill>
            </a:endParaRPr>
          </a:p>
          <a:p>
            <a:pPr algn="l"/>
            <a:r>
              <a:rPr lang="el-GR" sz="800" b="1" dirty="0" smtClean="0">
                <a:solidFill>
                  <a:srgbClr val="FF0000"/>
                </a:solidFill>
              </a:rPr>
              <a:t>10. </a:t>
            </a:r>
            <a:r>
              <a:rPr lang="el-GR" sz="800" b="1" u="sng" dirty="0" smtClean="0">
                <a:solidFill>
                  <a:srgbClr val="FF0000"/>
                </a:solidFill>
              </a:rPr>
              <a:t>ΣΥΝΔΥΑΣΜΕΝΑ </a:t>
            </a:r>
            <a:r>
              <a:rPr lang="el-GR" sz="800" b="1" u="sng" dirty="0">
                <a:solidFill>
                  <a:srgbClr val="FF0000"/>
                </a:solidFill>
              </a:rPr>
              <a:t>ΚΥΚΛΩΜΑΤΑ ΕΓΚΑΤΑΣΤΑΣΕΩΝ</a:t>
            </a:r>
          </a:p>
          <a:p>
            <a:pPr algn="l"/>
            <a:r>
              <a:rPr lang="el-GR" sz="800" b="1" dirty="0" smtClean="0">
                <a:solidFill>
                  <a:schemeClr val="tx1"/>
                </a:solidFill>
              </a:rPr>
              <a:t>10.1 DIESEL </a:t>
            </a:r>
            <a:r>
              <a:rPr lang="el-GR" sz="800" b="1" dirty="0">
                <a:solidFill>
                  <a:schemeClr val="tx1"/>
                </a:solidFill>
              </a:rPr>
              <a:t>και αεριοστρόβιλοι (CODAG), COSAG, COGAG, CODOG, COGOG.</a:t>
            </a:r>
          </a:p>
          <a:p>
            <a:pPr algn="l"/>
            <a:r>
              <a:rPr lang="el-GR" sz="800" b="1" dirty="0" smtClean="0">
                <a:solidFill>
                  <a:schemeClr val="tx1"/>
                </a:solidFill>
              </a:rPr>
              <a:t>10.2 Καμπύλες </a:t>
            </a:r>
            <a:r>
              <a:rPr lang="el-GR" sz="800" b="1" dirty="0">
                <a:solidFill>
                  <a:schemeClr val="tx1"/>
                </a:solidFill>
              </a:rPr>
              <a:t>λειτουργίας συστήματος CODOG και CODAG.</a:t>
            </a:r>
          </a:p>
          <a:p>
            <a:pPr algn="l"/>
            <a:r>
              <a:rPr lang="el-GR" sz="800" b="1" dirty="0" smtClean="0">
                <a:solidFill>
                  <a:schemeClr val="tx1"/>
                </a:solidFill>
              </a:rPr>
              <a:t>10.3 Συνδυασμός </a:t>
            </a:r>
            <a:r>
              <a:rPr lang="el-GR" sz="800" b="1" dirty="0">
                <a:solidFill>
                  <a:schemeClr val="tx1"/>
                </a:solidFill>
              </a:rPr>
              <a:t>πετρελαιοκινητήρων και δέσμης νερού.</a:t>
            </a:r>
          </a:p>
          <a:p>
            <a:pPr algn="l"/>
            <a:r>
              <a:rPr lang="el-GR" sz="800" b="1" dirty="0" smtClean="0">
                <a:solidFill>
                  <a:schemeClr val="tx1"/>
                </a:solidFill>
              </a:rPr>
              <a:t>10.4 Συνδυασμός </a:t>
            </a:r>
            <a:r>
              <a:rPr lang="el-GR" sz="800" b="1" dirty="0" err="1">
                <a:solidFill>
                  <a:schemeClr val="tx1"/>
                </a:solidFill>
              </a:rPr>
              <a:t>αεριοστροβίλων</a:t>
            </a:r>
            <a:r>
              <a:rPr lang="el-GR" sz="800" b="1" dirty="0">
                <a:solidFill>
                  <a:schemeClr val="tx1"/>
                </a:solidFill>
              </a:rPr>
              <a:t> και ατμοστροβίλων (COGES).</a:t>
            </a:r>
          </a:p>
          <a:p>
            <a:pPr algn="l"/>
            <a:r>
              <a:rPr lang="el-GR" sz="800" b="1" dirty="0" smtClean="0">
                <a:solidFill>
                  <a:schemeClr val="tx1"/>
                </a:solidFill>
              </a:rPr>
              <a:t>10.5 Συνδυασμός </a:t>
            </a:r>
            <a:r>
              <a:rPr lang="el-GR" sz="800" b="1" dirty="0">
                <a:solidFill>
                  <a:schemeClr val="tx1"/>
                </a:solidFill>
              </a:rPr>
              <a:t>λεβήτων με αέριο καύσεως φορτίου (LNG) και ατμοστροβίλων.</a:t>
            </a:r>
          </a:p>
          <a:p>
            <a:pPr algn="l"/>
            <a:r>
              <a:rPr lang="el-GR" sz="800" b="1" dirty="0" smtClean="0">
                <a:solidFill>
                  <a:schemeClr val="tx1"/>
                </a:solidFill>
              </a:rPr>
              <a:t>10.6 Συνδυασμός </a:t>
            </a:r>
            <a:r>
              <a:rPr lang="el-GR" sz="800" b="1" dirty="0">
                <a:solidFill>
                  <a:schemeClr val="tx1"/>
                </a:solidFill>
              </a:rPr>
              <a:t>πυρηνικού αντιδραστήρα και ατμού (CONAS).</a:t>
            </a:r>
          </a:p>
          <a:p>
            <a:pPr algn="l"/>
            <a:r>
              <a:rPr lang="el-GR" sz="800" b="1" dirty="0" smtClean="0">
                <a:solidFill>
                  <a:schemeClr val="tx1"/>
                </a:solidFill>
              </a:rPr>
              <a:t>10.7 Συνδυασμός </a:t>
            </a:r>
            <a:r>
              <a:rPr lang="el-GR" sz="800" b="1" dirty="0">
                <a:solidFill>
                  <a:schemeClr val="tx1"/>
                </a:solidFill>
              </a:rPr>
              <a:t>πετρελαιοκινητήρων και κυψελών καυσίμου</a:t>
            </a:r>
            <a:r>
              <a:rPr lang="el-GR" sz="800" b="1" dirty="0" smtClean="0">
                <a:solidFill>
                  <a:schemeClr val="tx1"/>
                </a:solidFill>
              </a:rPr>
              <a:t>.</a:t>
            </a:r>
          </a:p>
        </p:txBody>
      </p:sp>
    </p:spTree>
    <p:extLst>
      <p:ext uri="{BB962C8B-B14F-4D97-AF65-F5344CB8AC3E}">
        <p14:creationId xmlns="" xmlns:p14="http://schemas.microsoft.com/office/powerpoint/2010/main" val="2664005336"/>
      </p:ext>
    </p:extLst>
  </p:cSld>
  <p:clrMapOvr>
    <a:masterClrMapping/>
  </p:clrMapOvr>
  <p:transition>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p:spPr>
        <p:txBody>
          <a:bodyPr>
            <a:noAutofit/>
          </a:bodyPr>
          <a:lstStyle/>
          <a:p>
            <a:pPr marL="0" indent="0">
              <a:lnSpc>
                <a:spcPct val="90000"/>
              </a:lnSpc>
              <a:buClr>
                <a:schemeClr val="hlink"/>
              </a:buClr>
              <a:buNone/>
              <a:defRPr/>
            </a:pPr>
            <a:r>
              <a:rPr lang="el-GR" sz="3400" b="1" dirty="0">
                <a:latin typeface="Arial" panose="020B0604020202020204" pitchFamily="34" charset="0"/>
                <a:cs typeface="Arial" panose="020B0604020202020204" pitchFamily="34" charset="0"/>
              </a:rPr>
              <a:t>Μετά από </a:t>
            </a:r>
            <a:r>
              <a:rPr lang="el-GR" sz="3400" b="1" dirty="0" smtClean="0">
                <a:latin typeface="Arial" panose="020B0604020202020204" pitchFamily="34" charset="0"/>
                <a:cs typeface="Arial" panose="020B0604020202020204" pitchFamily="34" charset="0"/>
              </a:rPr>
              <a:t>τη ολοκλήρωση κτισίματος </a:t>
            </a:r>
            <a:r>
              <a:rPr lang="el-GR" sz="3400" b="1" dirty="0">
                <a:latin typeface="Arial" panose="020B0604020202020204" pitchFamily="34" charset="0"/>
                <a:cs typeface="Arial" panose="020B0604020202020204" pitchFamily="34" charset="0"/>
              </a:rPr>
              <a:t>του </a:t>
            </a:r>
            <a:r>
              <a:rPr lang="el-GR" sz="3400" b="1" dirty="0" smtClean="0">
                <a:latin typeface="Arial" panose="020B0604020202020204" pitchFamily="34" charset="0"/>
                <a:cs typeface="Arial" panose="020B0604020202020204" pitchFamily="34" charset="0"/>
              </a:rPr>
              <a:t>πλοίου </a:t>
            </a:r>
            <a:r>
              <a:rPr lang="el-GR" sz="3400" b="1" dirty="0">
                <a:latin typeface="Arial" panose="020B0604020202020204" pitchFamily="34" charset="0"/>
                <a:cs typeface="Arial" panose="020B0604020202020204" pitchFamily="34" charset="0"/>
              </a:rPr>
              <a:t>και πριν από την </a:t>
            </a:r>
            <a:r>
              <a:rPr lang="el-GR" sz="3400" b="1" dirty="0" smtClean="0">
                <a:latin typeface="Arial" panose="020B0604020202020204" pitchFamily="34" charset="0"/>
                <a:cs typeface="Arial" panose="020B0604020202020204" pitchFamily="34" charset="0"/>
              </a:rPr>
              <a:t>παράδοση στους </a:t>
            </a:r>
            <a:r>
              <a:rPr lang="el-GR" sz="3400" b="1" dirty="0">
                <a:latin typeface="Arial" panose="020B0604020202020204" pitchFamily="34" charset="0"/>
                <a:cs typeface="Arial" panose="020B0604020202020204" pitchFamily="34" charset="0"/>
              </a:rPr>
              <a:t>ιδιοκτήτες, οι θαλάσσιες </a:t>
            </a:r>
            <a:r>
              <a:rPr lang="el-GR" sz="3400" b="1" dirty="0" smtClean="0">
                <a:latin typeface="Arial" panose="020B0604020202020204" pitchFamily="34" charset="0"/>
                <a:cs typeface="Arial" panose="020B0604020202020204" pitchFamily="34" charset="0"/>
              </a:rPr>
              <a:t>δοκιμές (</a:t>
            </a:r>
            <a:r>
              <a:rPr lang="en-US" sz="3400" b="1" dirty="0" smtClean="0">
                <a:solidFill>
                  <a:srgbClr val="FF0000"/>
                </a:solidFill>
                <a:latin typeface="Arial" panose="020B0604020202020204" pitchFamily="34" charset="0"/>
                <a:cs typeface="Arial" panose="020B0604020202020204" pitchFamily="34" charset="0"/>
              </a:rPr>
              <a:t>Sea Trials</a:t>
            </a:r>
            <a:r>
              <a:rPr lang="en-US" sz="3400" b="1" dirty="0" smtClean="0">
                <a:latin typeface="Arial" panose="020B0604020202020204" pitchFamily="34" charset="0"/>
                <a:cs typeface="Arial" panose="020B0604020202020204" pitchFamily="34" charset="0"/>
              </a:rPr>
              <a:t>)</a:t>
            </a:r>
            <a:r>
              <a:rPr lang="el-GR" sz="3400" b="1" dirty="0" smtClean="0">
                <a:latin typeface="Arial" panose="020B0604020202020204" pitchFamily="34" charset="0"/>
                <a:cs typeface="Arial" panose="020B0604020202020204" pitchFamily="34" charset="0"/>
              </a:rPr>
              <a:t> </a:t>
            </a:r>
            <a:r>
              <a:rPr lang="el-GR" sz="3400" b="1" dirty="0">
                <a:latin typeface="Arial" panose="020B0604020202020204" pitchFamily="34" charset="0"/>
                <a:cs typeface="Arial" panose="020B0604020202020204" pitchFamily="34" charset="0"/>
              </a:rPr>
              <a:t>γίνονται για να </a:t>
            </a:r>
            <a:r>
              <a:rPr lang="el-GR" sz="3400" b="1" dirty="0" smtClean="0">
                <a:latin typeface="Arial" panose="020B0604020202020204" pitchFamily="34" charset="0"/>
                <a:cs typeface="Arial" panose="020B0604020202020204" pitchFamily="34" charset="0"/>
              </a:rPr>
              <a:t>ελεγχθεί </a:t>
            </a:r>
            <a:r>
              <a:rPr lang="el-GR" sz="3400" b="1" dirty="0">
                <a:latin typeface="Arial" panose="020B0604020202020204" pitchFamily="34" charset="0"/>
                <a:cs typeface="Arial" panose="020B0604020202020204" pitchFamily="34" charset="0"/>
              </a:rPr>
              <a:t>ότι το πλοίο είναι σε θέση να παραδώσει </a:t>
            </a:r>
            <a:r>
              <a:rPr lang="el-GR" sz="3400" b="1" dirty="0" smtClean="0">
                <a:latin typeface="Arial" panose="020B0604020202020204" pitchFamily="34" charset="0"/>
                <a:cs typeface="Arial" panose="020B0604020202020204" pitchFamily="34" charset="0"/>
              </a:rPr>
              <a:t>τις </a:t>
            </a:r>
            <a:r>
              <a:rPr lang="el-GR" sz="3400" b="1" dirty="0">
                <a:latin typeface="Arial" panose="020B0604020202020204" pitchFamily="34" charset="0"/>
                <a:cs typeface="Arial" panose="020B0604020202020204" pitchFamily="34" charset="0"/>
              </a:rPr>
              <a:t>συμβατικά εγγυημένες </a:t>
            </a:r>
            <a:r>
              <a:rPr lang="el-GR" sz="3400" b="1" dirty="0" smtClean="0">
                <a:latin typeface="Arial" panose="020B0604020202020204" pitchFamily="34" charset="0"/>
                <a:cs typeface="Arial" panose="020B0604020202020204" pitchFamily="34" charset="0"/>
              </a:rPr>
              <a:t>ταχύτητες. </a:t>
            </a:r>
          </a:p>
          <a:p>
            <a:pPr marL="0" indent="0">
              <a:lnSpc>
                <a:spcPct val="90000"/>
              </a:lnSpc>
              <a:buClr>
                <a:schemeClr val="hlink"/>
              </a:buClr>
              <a:buNone/>
              <a:defRPr/>
            </a:pPr>
            <a:r>
              <a:rPr lang="el-GR" sz="3400" b="1" dirty="0" smtClean="0">
                <a:latin typeface="Arial" panose="020B0604020202020204" pitchFamily="34" charset="0"/>
                <a:cs typeface="Arial" panose="020B0604020202020204" pitchFamily="34" charset="0"/>
              </a:rPr>
              <a:t>Ο </a:t>
            </a:r>
            <a:r>
              <a:rPr lang="el-GR" sz="3400" b="1" dirty="0">
                <a:latin typeface="Arial" panose="020B0604020202020204" pitchFamily="34" charset="0"/>
                <a:cs typeface="Arial" panose="020B0604020202020204" pitchFamily="34" charset="0"/>
              </a:rPr>
              <a:t>πρωταρχικός σκοπός της δοκιμής στη θάλασσα είναι να καθοριστεί η ταχύτητα του πλοίου σε σχέση με το </a:t>
            </a:r>
            <a:r>
              <a:rPr lang="el-GR" sz="3400" b="1" dirty="0" smtClean="0">
                <a:latin typeface="Arial" panose="020B0604020202020204" pitchFamily="34" charset="0"/>
                <a:cs typeface="Arial" panose="020B0604020202020204" pitchFamily="34" charset="0"/>
              </a:rPr>
              <a:t>αριθμό στροφών (</a:t>
            </a:r>
            <a:r>
              <a:rPr lang="el-GR" sz="3400" b="1" dirty="0" smtClean="0">
                <a:solidFill>
                  <a:srgbClr val="FF0000"/>
                </a:solidFill>
                <a:latin typeface="Arial" panose="020B0604020202020204" pitchFamily="34" charset="0"/>
                <a:cs typeface="Arial" panose="020B0604020202020204" pitchFamily="34" charset="0"/>
              </a:rPr>
              <a:t>RPM</a:t>
            </a:r>
            <a:r>
              <a:rPr lang="el-GR" sz="3400" b="1" dirty="0" smtClean="0">
                <a:latin typeface="Arial" panose="020B0604020202020204" pitchFamily="34" charset="0"/>
                <a:cs typeface="Arial" panose="020B0604020202020204" pitchFamily="34" charset="0"/>
              </a:rPr>
              <a:t>) </a:t>
            </a:r>
            <a:r>
              <a:rPr lang="el-GR" sz="3400" b="1" dirty="0">
                <a:latin typeface="Arial" panose="020B0604020202020204" pitchFamily="34" charset="0"/>
                <a:cs typeface="Arial" panose="020B0604020202020204" pitchFamily="34" charset="0"/>
              </a:rPr>
              <a:t>και η ισχύς που </a:t>
            </a:r>
            <a:r>
              <a:rPr lang="el-GR" sz="3400" b="1" dirty="0" smtClean="0">
                <a:latin typeface="Arial" panose="020B0604020202020204" pitchFamily="34" charset="0"/>
                <a:cs typeface="Arial" panose="020B0604020202020204" pitchFamily="34" charset="0"/>
              </a:rPr>
              <a:t>παράγεται.</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rgbClr val="FFFF00"/>
                </a:solidFill>
                <a:latin typeface="Arial" pitchFamily="34" charset="0"/>
                <a:cs typeface="Arial" pitchFamily="34" charset="0"/>
              </a:rPr>
              <a:t>Χαρακτηριστικές Καμπύλες Μηχανής</a:t>
            </a:r>
            <a:endParaRPr lang="el-GR" sz="24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1497539816"/>
      </p:ext>
    </p:extLst>
  </p:cSld>
  <p:clrMapOvr>
    <a:masterClrMapping/>
  </p:clrMapOvr>
  <p:transition>
    <p:push/>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προθέρμανση </a:t>
            </a:r>
            <a:r>
              <a:rPr lang="el-GR" sz="2400" b="1" u="sng" dirty="0" smtClean="0">
                <a:solidFill>
                  <a:schemeClr val="bg1"/>
                </a:solidFill>
                <a:latin typeface="Arial Black" pitchFamily="34" charset="0"/>
              </a:rPr>
              <a:t>του συμπιεσμένου αέρα</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a:solidFill>
            <a:schemeClr val="accent6">
              <a:lumMod val="40000"/>
              <a:lumOff val="60000"/>
            </a:schemeClr>
          </a:solidFill>
        </p:spPr>
        <p:txBody>
          <a:bodyPr>
            <a:noAutofit/>
          </a:bodyPr>
          <a:lstStyle/>
          <a:p>
            <a:pPr marL="0" indent="0">
              <a:buClr>
                <a:srgbClr val="FF0000"/>
              </a:buClr>
              <a:buNone/>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δεύτερη μέθοδος </a:t>
            </a:r>
            <a:r>
              <a:rPr lang="el-GR" sz="2100" b="1" dirty="0">
                <a:solidFill>
                  <a:srgbClr val="FF0000"/>
                </a:solidFill>
                <a:latin typeface="Arial" panose="020B0604020202020204" pitchFamily="34" charset="0"/>
                <a:cs typeface="Arial" panose="020B0604020202020204" pitchFamily="34" charset="0"/>
              </a:rPr>
              <a:t>προθερμάνσεως του αέρα</a:t>
            </a:r>
            <a:r>
              <a:rPr lang="el-GR" sz="2100" b="1" dirty="0">
                <a:latin typeface="Arial" panose="020B0604020202020204" pitchFamily="34" charset="0"/>
                <a:cs typeface="Arial" panose="020B0604020202020204" pitchFamily="34" charset="0"/>
              </a:rPr>
              <a:t> βασίζεται στη χρήση κοινών εναλλακτών </a:t>
            </a:r>
            <a:r>
              <a:rPr lang="el-GR" sz="2100" b="1" dirty="0" smtClean="0">
                <a:latin typeface="Arial" panose="020B0604020202020204" pitchFamily="34" charset="0"/>
                <a:cs typeface="Arial" panose="020B0604020202020204" pitchFamily="34" charset="0"/>
              </a:rPr>
              <a:t>θερμότητας</a:t>
            </a:r>
            <a:r>
              <a:rPr lang="el-GR" sz="2100" b="1" dirty="0">
                <a:latin typeface="Arial" panose="020B0604020202020204" pitchFamily="34" charset="0"/>
                <a:cs typeface="Arial" panose="020B0604020202020204" pitchFamily="34" charset="0"/>
              </a:rPr>
              <a:t>. </a:t>
            </a:r>
            <a:endParaRPr lang="en-US"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Οι </a:t>
            </a:r>
            <a:r>
              <a:rPr lang="el-GR" sz="2100" b="1" dirty="0">
                <a:latin typeface="Arial" panose="020B0604020202020204" pitchFamily="34" charset="0"/>
                <a:cs typeface="Arial" panose="020B0604020202020204" pitchFamily="34" charset="0"/>
              </a:rPr>
              <a:t>εναλλάκτες θερμότητας που </a:t>
            </a:r>
            <a:r>
              <a:rPr lang="el-GR" sz="2100" b="1" dirty="0" smtClean="0">
                <a:latin typeface="Arial" panose="020B0604020202020204" pitchFamily="34" charset="0"/>
                <a:cs typeface="Arial" panose="020B0604020202020204" pitchFamily="34" charset="0"/>
              </a:rPr>
              <a:t>χρησιμοποιούνται </a:t>
            </a:r>
            <a:r>
              <a:rPr lang="el-GR" sz="2100" b="1" dirty="0">
                <a:latin typeface="Arial" panose="020B0604020202020204" pitchFamily="34" charset="0"/>
                <a:cs typeface="Arial" panose="020B0604020202020204" pitchFamily="34" charset="0"/>
              </a:rPr>
              <a:t>είναι αυλωτοί, ενώ τελευταία </a:t>
            </a:r>
            <a:r>
              <a:rPr lang="el-GR" sz="2100" b="1" dirty="0" smtClean="0">
                <a:latin typeface="Arial" panose="020B0604020202020204" pitchFamily="34" charset="0"/>
                <a:cs typeface="Arial" panose="020B0604020202020204" pitchFamily="34" charset="0"/>
              </a:rPr>
              <a:t>χρησιμοποιούνται </a:t>
            </a:r>
            <a:r>
              <a:rPr lang="el-GR" sz="2100" b="1" dirty="0">
                <a:latin typeface="Arial" panose="020B0604020202020204" pitchFamily="34" charset="0"/>
                <a:cs typeface="Arial" panose="020B0604020202020204" pitchFamily="34" charset="0"/>
              </a:rPr>
              <a:t>και εναλλάκτες επιπέδων επιφανειών με </a:t>
            </a:r>
            <a:r>
              <a:rPr lang="el-GR" sz="2100" b="1" dirty="0" smtClean="0">
                <a:latin typeface="Arial" panose="020B0604020202020204" pitchFamily="34" charset="0"/>
                <a:cs typeface="Arial" panose="020B0604020202020204" pitchFamily="34" charset="0"/>
              </a:rPr>
              <a:t>πτερύγια</a:t>
            </a:r>
            <a:r>
              <a:rPr lang="el-GR" sz="2100" b="1" dirty="0">
                <a:latin typeface="Arial" panose="020B0604020202020204" pitchFamily="34" charset="0"/>
                <a:cs typeface="Arial" panose="020B0604020202020204" pitchFamily="34" charset="0"/>
              </a:rPr>
              <a:t>. </a:t>
            </a:r>
            <a:endParaRPr lang="en-US"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Ο </a:t>
            </a:r>
            <a:r>
              <a:rPr lang="el-GR" sz="2100" b="1" dirty="0">
                <a:latin typeface="Arial" panose="020B0604020202020204" pitchFamily="34" charset="0"/>
                <a:cs typeface="Arial" panose="020B0604020202020204" pitchFamily="34" charset="0"/>
              </a:rPr>
              <a:t>συμπιεσμένος αέρας κυκλοφορεί στο </a:t>
            </a:r>
            <a:r>
              <a:rPr lang="el-GR" sz="2100" b="1" dirty="0" smtClean="0">
                <a:latin typeface="Arial" panose="020B0604020202020204" pitchFamily="34" charset="0"/>
                <a:cs typeface="Arial" panose="020B0604020202020204" pitchFamily="34" charset="0"/>
              </a:rPr>
              <a:t>εσωτερικό </a:t>
            </a:r>
            <a:r>
              <a:rPr lang="el-GR" sz="2100" b="1" dirty="0">
                <a:latin typeface="Arial" panose="020B0604020202020204" pitchFamily="34" charset="0"/>
                <a:cs typeface="Arial" panose="020B0604020202020204" pitchFamily="34" charset="0"/>
              </a:rPr>
              <a:t>των αυλών, οι οποίοι εξωτερικά </a:t>
            </a:r>
            <a:r>
              <a:rPr lang="el-GR" sz="2100" b="1" dirty="0" smtClean="0">
                <a:latin typeface="Arial" panose="020B0604020202020204" pitchFamily="34" charset="0"/>
                <a:cs typeface="Arial" panose="020B0604020202020204" pitchFamily="34" charset="0"/>
              </a:rPr>
              <a:t>διαβρέχονται </a:t>
            </a:r>
            <a:r>
              <a:rPr lang="el-GR" sz="2100" b="1" dirty="0">
                <a:latin typeface="Arial" panose="020B0604020202020204" pitchFamily="34" charset="0"/>
                <a:cs typeface="Arial" panose="020B0604020202020204" pitchFamily="34" charset="0"/>
              </a:rPr>
              <a:t>από τα θερμά καυσαέρια. </a:t>
            </a:r>
            <a:endParaRPr lang="en-US"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Για </a:t>
            </a:r>
            <a:r>
              <a:rPr lang="el-GR" sz="2100" b="1" dirty="0">
                <a:latin typeface="Arial" panose="020B0604020202020204" pitchFamily="34" charset="0"/>
                <a:cs typeface="Arial" panose="020B0604020202020204" pitchFamily="34" charset="0"/>
              </a:rPr>
              <a:t>την αύξηση της αποδόσεως, οι εναλλάκτες είναι τύπου αντιρροής. </a:t>
            </a:r>
            <a:endParaRPr lang="en-US"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απόδοσή τους αυξάνεται με τη δημιουργία </a:t>
            </a:r>
            <a:r>
              <a:rPr lang="el-GR" sz="2100" b="1" dirty="0" smtClean="0">
                <a:latin typeface="Arial" panose="020B0604020202020204" pitchFamily="34" charset="0"/>
                <a:cs typeface="Arial" panose="020B0604020202020204" pitchFamily="34" charset="0"/>
              </a:rPr>
              <a:t>στενών </a:t>
            </a:r>
            <a:r>
              <a:rPr lang="el-GR" sz="2100" b="1" dirty="0">
                <a:latin typeface="Arial" panose="020B0604020202020204" pitchFamily="34" charset="0"/>
                <a:cs typeface="Arial" panose="020B0604020202020204" pitchFamily="34" charset="0"/>
              </a:rPr>
              <a:t>διόδων μεταξύ των αυλών ή των επιπέδων </a:t>
            </a:r>
            <a:r>
              <a:rPr lang="el-GR" sz="2100" b="1" dirty="0" smtClean="0">
                <a:latin typeface="Arial" panose="020B0604020202020204" pitchFamily="34" charset="0"/>
                <a:cs typeface="Arial" panose="020B0604020202020204" pitchFamily="34" charset="0"/>
              </a:rPr>
              <a:t>επιφανειών</a:t>
            </a:r>
            <a:r>
              <a:rPr lang="el-GR" sz="2100" b="1" dirty="0">
                <a:latin typeface="Arial" panose="020B0604020202020204" pitchFamily="34" charset="0"/>
                <a:cs typeface="Arial" panose="020B0604020202020204" pitchFamily="34" charset="0"/>
              </a:rPr>
              <a:t>, αλλά αυτό προκαλεί αύξηση των </a:t>
            </a:r>
            <a:r>
              <a:rPr lang="el-GR" sz="2100" b="1" dirty="0" smtClean="0">
                <a:latin typeface="Arial" panose="020B0604020202020204" pitchFamily="34" charset="0"/>
                <a:cs typeface="Arial" panose="020B0604020202020204" pitchFamily="34" charset="0"/>
              </a:rPr>
              <a:t>απωλειών </a:t>
            </a:r>
            <a:r>
              <a:rPr lang="el-GR" sz="2100" b="1" dirty="0">
                <a:latin typeface="Arial" panose="020B0604020202020204" pitchFamily="34" charset="0"/>
                <a:cs typeface="Arial" panose="020B0604020202020204" pitchFamily="34" charset="0"/>
              </a:rPr>
              <a:t>πιέσεως. </a:t>
            </a:r>
            <a:endParaRPr lang="en-US"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κατασκευή τους πρέπει να γίνεται από υλικά ανθεκτικά στην υψηλή θερμοκρασία, τα θερμικά σοκ και τη διάβρωση, ενώ οι δίοδοι των καυσαερίων πρέπει να διατηρούνται καθαροί από τις εναποθέσεις εξανθρακωμάτων</a:t>
            </a:r>
            <a:r>
              <a:rPr lang="el-GR" sz="2100" b="1" dirty="0" smtClean="0">
                <a:latin typeface="Arial" panose="020B0604020202020204" pitchFamily="34" charset="0"/>
                <a:cs typeface="Arial" panose="020B0604020202020204" pitchFamily="34" charset="0"/>
              </a:rPr>
              <a:t>.</a:t>
            </a:r>
            <a:endParaRPr lang="el-GR" sz="21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214014100"/>
      </p:ext>
    </p:extLst>
  </p:cSld>
  <p:clrMapOvr>
    <a:masterClrMapping/>
  </p:clrMapOvr>
  <p:transition>
    <p:push/>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προθέρμανση </a:t>
            </a:r>
            <a:r>
              <a:rPr lang="el-GR" sz="2400" b="1" u="sng" dirty="0" smtClean="0">
                <a:solidFill>
                  <a:schemeClr val="bg1"/>
                </a:solidFill>
                <a:latin typeface="Arial Black" pitchFamily="34" charset="0"/>
              </a:rPr>
              <a:t>του συμπιεσμένου αέρα</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a:solidFill>
            <a:schemeClr val="accent6">
              <a:lumMod val="40000"/>
              <a:lumOff val="60000"/>
            </a:schemeClr>
          </a:solidFill>
        </p:spPr>
        <p:txBody>
          <a:bodyPr>
            <a:noAutofit/>
          </a:bodyPr>
          <a:lstStyle/>
          <a:p>
            <a:pPr marL="0" indent="0">
              <a:buClr>
                <a:srgbClr val="FF0000"/>
              </a:buClr>
              <a:buNone/>
            </a:pPr>
            <a:r>
              <a:rPr lang="el-GR" sz="1900" b="1" dirty="0" smtClean="0">
                <a:latin typeface="Arial" panose="020B0604020202020204" pitchFamily="34" charset="0"/>
                <a:cs typeface="Arial" panose="020B0604020202020204" pitchFamily="34" charset="0"/>
              </a:rPr>
              <a:t>Σε </a:t>
            </a:r>
            <a:r>
              <a:rPr lang="el-GR" sz="1900" b="1" dirty="0">
                <a:latin typeface="Arial" panose="020B0604020202020204" pitchFamily="34" charset="0"/>
                <a:cs typeface="Arial" panose="020B0604020202020204" pitchFamily="34" charset="0"/>
              </a:rPr>
              <a:t>γενικές γραμμές, </a:t>
            </a:r>
            <a:r>
              <a:rPr lang="el-GR" sz="1900" b="1" u="sng" dirty="0">
                <a:solidFill>
                  <a:srgbClr val="FF0000"/>
                </a:solidFill>
                <a:latin typeface="Arial" panose="020B0604020202020204" pitchFamily="34" charset="0"/>
                <a:cs typeface="Arial" panose="020B0604020202020204" pitchFamily="34" charset="0"/>
              </a:rPr>
              <a:t>οι αναγεννητές </a:t>
            </a:r>
            <a:r>
              <a:rPr lang="el-GR" sz="1900" b="1" u="sng" dirty="0" smtClean="0">
                <a:solidFill>
                  <a:srgbClr val="FF0000"/>
                </a:solidFill>
                <a:latin typeface="Arial" panose="020B0604020202020204" pitchFamily="34" charset="0"/>
                <a:cs typeface="Arial" panose="020B0604020202020204" pitchFamily="34" charset="0"/>
              </a:rPr>
              <a:t>επιτυγχάνουν </a:t>
            </a:r>
            <a:r>
              <a:rPr lang="el-GR" sz="1900" b="1" u="sng" dirty="0">
                <a:solidFill>
                  <a:srgbClr val="FF0000"/>
                </a:solidFill>
                <a:latin typeface="Arial" panose="020B0604020202020204" pitchFamily="34" charset="0"/>
                <a:cs typeface="Arial" panose="020B0604020202020204" pitchFamily="34" charset="0"/>
              </a:rPr>
              <a:t>υψηλότερη απόδοση από τους εναλλάκτες</a:t>
            </a:r>
            <a:r>
              <a:rPr lang="el-GR" sz="1900" b="1" dirty="0">
                <a:latin typeface="Arial" panose="020B0604020202020204" pitchFamily="34" charset="0"/>
                <a:cs typeface="Arial" panose="020B0604020202020204" pitchFamily="34" charset="0"/>
              </a:rPr>
              <a:t>, </a:t>
            </a:r>
            <a:r>
              <a:rPr lang="el-GR" sz="1900" b="1" dirty="0" smtClean="0">
                <a:latin typeface="Arial" panose="020B0604020202020204" pitchFamily="34" charset="0"/>
                <a:cs typeface="Arial" panose="020B0604020202020204" pitchFamily="34" charset="0"/>
              </a:rPr>
              <a:t>διότι </a:t>
            </a:r>
            <a:r>
              <a:rPr lang="el-GR" sz="1900" b="1" dirty="0">
                <a:latin typeface="Arial" panose="020B0604020202020204" pitchFamily="34" charset="0"/>
                <a:cs typeface="Arial" panose="020B0604020202020204" pitchFamily="34" charset="0"/>
              </a:rPr>
              <a:t>σε αυτούς η μέση διαφορά θερμοκρασίας μεταξύ του θερμού και του ψυχρού ρεύματος είναι </a:t>
            </a:r>
            <a:r>
              <a:rPr lang="el-GR" sz="1900" b="1" dirty="0" smtClean="0">
                <a:latin typeface="Arial" panose="020B0604020202020204" pitchFamily="34" charset="0"/>
                <a:cs typeface="Arial" panose="020B0604020202020204" pitchFamily="34" charset="0"/>
              </a:rPr>
              <a:t>μεγαλύτερη</a:t>
            </a:r>
            <a:r>
              <a:rPr lang="el-GR" sz="1900" b="1" dirty="0">
                <a:latin typeface="Arial" panose="020B0604020202020204" pitchFamily="34" charset="0"/>
                <a:cs typeface="Arial" panose="020B0604020202020204" pitchFamily="34" charset="0"/>
              </a:rPr>
              <a:t>, ενώ έχουν μικρότερο κόστος κατασκευής, </a:t>
            </a:r>
            <a:r>
              <a:rPr lang="el-GR" sz="1900" b="1" dirty="0" smtClean="0">
                <a:latin typeface="Arial" panose="020B0604020202020204" pitchFamily="34" charset="0"/>
                <a:cs typeface="Arial" panose="020B0604020202020204" pitchFamily="34" charset="0"/>
              </a:rPr>
              <a:t>καθώς </a:t>
            </a:r>
            <a:r>
              <a:rPr lang="el-GR" sz="1900" b="1" dirty="0">
                <a:latin typeface="Arial" panose="020B0604020202020204" pitchFamily="34" charset="0"/>
                <a:cs typeface="Arial" panose="020B0604020202020204" pitchFamily="34" charset="0"/>
              </a:rPr>
              <a:t>και μικρότερο μέγεθος και βάρος. </a:t>
            </a:r>
            <a:endParaRPr lang="en-US"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solidFill>
                  <a:srgbClr val="FF0000"/>
                </a:solidFill>
                <a:latin typeface="Arial" panose="020B0604020202020204" pitchFamily="34" charset="0"/>
                <a:cs typeface="Arial" panose="020B0604020202020204" pitchFamily="34" charset="0"/>
              </a:rPr>
              <a:t>Όμως εμφανίζουν </a:t>
            </a:r>
            <a:r>
              <a:rPr lang="el-GR" sz="1900" b="1" dirty="0">
                <a:solidFill>
                  <a:srgbClr val="FF0000"/>
                </a:solidFill>
                <a:latin typeface="Arial" panose="020B0604020202020204" pitchFamily="34" charset="0"/>
                <a:cs typeface="Arial" panose="020B0604020202020204" pitchFamily="34" charset="0"/>
              </a:rPr>
              <a:t>διαρροές</a:t>
            </a:r>
            <a:r>
              <a:rPr lang="el-GR" sz="1900" b="1" dirty="0">
                <a:latin typeface="Arial" panose="020B0604020202020204" pitchFamily="34" charset="0"/>
                <a:cs typeface="Arial" panose="020B0604020202020204" pitchFamily="34" charset="0"/>
              </a:rPr>
              <a:t>, καταπονούνται σε ισχυρά θερμικά σοκ, λόγω της ταχείας μεταβολής της θερμοκρασίας τους, ενώ η περιστροφή του δίσκου ή του τυμπάνου τους αποτελεί σοβαρό πρόβλημα για μεγάλους </a:t>
            </a:r>
            <a:r>
              <a:rPr lang="el-GR" sz="1900" b="1" dirty="0" smtClean="0">
                <a:latin typeface="Arial" panose="020B0604020202020204" pitchFamily="34" charset="0"/>
                <a:cs typeface="Arial" panose="020B0604020202020204" pitchFamily="34" charset="0"/>
              </a:rPr>
              <a:t>κινητήρες</a:t>
            </a:r>
            <a:r>
              <a:rPr lang="el-GR" sz="1900" b="1" dirty="0">
                <a:latin typeface="Arial" panose="020B0604020202020204" pitchFamily="34" charset="0"/>
                <a:cs typeface="Arial" panose="020B0604020202020204" pitchFamily="34" charset="0"/>
              </a:rPr>
              <a:t>. </a:t>
            </a:r>
            <a:endParaRPr lang="en-US"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solidFill>
                  <a:srgbClr val="FF0000"/>
                </a:solidFill>
                <a:latin typeface="Arial" panose="020B0604020202020204" pitchFamily="34" charset="0"/>
                <a:cs typeface="Arial" panose="020B0604020202020204" pitchFamily="34" charset="0"/>
              </a:rPr>
              <a:t>Οι </a:t>
            </a:r>
            <a:r>
              <a:rPr lang="el-GR" sz="1900" b="1" dirty="0">
                <a:solidFill>
                  <a:srgbClr val="FF0000"/>
                </a:solidFill>
                <a:latin typeface="Arial" panose="020B0604020202020204" pitchFamily="34" charset="0"/>
                <a:cs typeface="Arial" panose="020B0604020202020204" pitchFamily="34" charset="0"/>
              </a:rPr>
              <a:t>εναλλάκτες θερμότητας έχουν πολύ πιο απλή κατασκευή</a:t>
            </a:r>
            <a:r>
              <a:rPr lang="el-GR" sz="1900" b="1" dirty="0">
                <a:latin typeface="Arial" panose="020B0604020202020204" pitchFamily="34" charset="0"/>
                <a:cs typeface="Arial" panose="020B0604020202020204" pitchFamily="34" charset="0"/>
              </a:rPr>
              <a:t>, ενώ η τεχνολογία τους είναι τελειοποιημένη, λόγω των πολλών εφαρμογών τους. </a:t>
            </a:r>
            <a:endParaRPr lang="en-US"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Όμως </a:t>
            </a:r>
            <a:r>
              <a:rPr lang="el-GR" sz="1900" b="1" dirty="0">
                <a:latin typeface="Arial" panose="020B0604020202020204" pitchFamily="34" charset="0"/>
                <a:cs typeface="Arial" panose="020B0604020202020204" pitchFamily="34" charset="0"/>
              </a:rPr>
              <a:t>για να φθάσουν σε υψηλές αποδόσεις </a:t>
            </a:r>
            <a:r>
              <a:rPr lang="el-GR" sz="1900" b="1" dirty="0" smtClean="0">
                <a:latin typeface="Arial" panose="020B0604020202020204" pitchFamily="34" charset="0"/>
                <a:cs typeface="Arial" panose="020B0604020202020204" pitchFamily="34" charset="0"/>
              </a:rPr>
              <a:t>απαιτείται </a:t>
            </a:r>
            <a:r>
              <a:rPr lang="el-GR" sz="1900" b="1" dirty="0">
                <a:latin typeface="Arial" panose="020B0604020202020204" pitchFamily="34" charset="0"/>
                <a:cs typeface="Arial" panose="020B0604020202020204" pitchFamily="34" charset="0"/>
              </a:rPr>
              <a:t>μεγάλο μέγεθος και βάρος. </a:t>
            </a:r>
            <a:endParaRPr lang="en-US"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Γενικά </a:t>
            </a:r>
            <a:r>
              <a:rPr lang="el-GR" sz="1900" b="1" dirty="0">
                <a:latin typeface="Arial" panose="020B0604020202020204" pitchFamily="34" charset="0"/>
                <a:cs typeface="Arial" panose="020B0604020202020204" pitchFamily="34" charset="0"/>
              </a:rPr>
              <a:t>οι </a:t>
            </a:r>
            <a:r>
              <a:rPr lang="el-GR" sz="1900" b="1" dirty="0" smtClean="0">
                <a:latin typeface="Arial" panose="020B0604020202020204" pitchFamily="34" charset="0"/>
                <a:cs typeface="Arial" panose="020B0604020202020204" pitchFamily="34" charset="0"/>
              </a:rPr>
              <a:t>αναγεννητές </a:t>
            </a:r>
            <a:r>
              <a:rPr lang="el-GR" sz="1900" b="1" dirty="0">
                <a:latin typeface="Arial" panose="020B0604020202020204" pitchFamily="34" charset="0"/>
                <a:cs typeface="Arial" panose="020B0604020202020204" pitchFamily="34" charset="0"/>
              </a:rPr>
              <a:t>βρίσκουν εφαρμογή σε μικρούς </a:t>
            </a:r>
            <a:r>
              <a:rPr lang="el-GR" sz="1900" b="1" dirty="0" smtClean="0">
                <a:latin typeface="Arial" panose="020B0604020202020204" pitchFamily="34" charset="0"/>
                <a:cs typeface="Arial" panose="020B0604020202020204" pitchFamily="34" charset="0"/>
              </a:rPr>
              <a:t>αεριοστροβίλους </a:t>
            </a:r>
            <a:r>
              <a:rPr lang="el-GR" sz="1900" b="1" dirty="0">
                <a:latin typeface="Arial" panose="020B0604020202020204" pitchFamily="34" charset="0"/>
                <a:cs typeface="Arial" panose="020B0604020202020204" pitchFamily="34" charset="0"/>
              </a:rPr>
              <a:t>(μικρά ηλεκτροπαραγωγό ζεύγη, κινητήρες </a:t>
            </a:r>
            <a:r>
              <a:rPr lang="el-GR" sz="1900" b="1" dirty="0" smtClean="0">
                <a:latin typeface="Arial" panose="020B0604020202020204" pitchFamily="34" charset="0"/>
                <a:cs typeface="Arial" panose="020B0604020202020204" pitchFamily="34" charset="0"/>
              </a:rPr>
              <a:t>αρμάτων </a:t>
            </a:r>
            <a:r>
              <a:rPr lang="el-GR" sz="1900" b="1" dirty="0">
                <a:latin typeface="Arial" panose="020B0604020202020204" pitchFamily="34" charset="0"/>
                <a:cs typeface="Arial" panose="020B0604020202020204" pitchFamily="34" charset="0"/>
              </a:rPr>
              <a:t>μάχης), ενώ οι εναλλάκτες θερμότητας σε </a:t>
            </a:r>
            <a:r>
              <a:rPr lang="el-GR" sz="1900" b="1" dirty="0" smtClean="0">
                <a:latin typeface="Arial" panose="020B0604020202020204" pitchFamily="34" charset="0"/>
                <a:cs typeface="Arial" panose="020B0604020202020204" pitchFamily="34" charset="0"/>
              </a:rPr>
              <a:t>μεγάλου </a:t>
            </a:r>
            <a:r>
              <a:rPr lang="el-GR" sz="1900" b="1" dirty="0">
                <a:latin typeface="Arial" panose="020B0604020202020204" pitchFamily="34" charset="0"/>
                <a:cs typeface="Arial" panose="020B0604020202020204" pitchFamily="34" charset="0"/>
              </a:rPr>
              <a:t>μεγέθους αεριοστροβίλους (μεγάλα </a:t>
            </a:r>
            <a:r>
              <a:rPr lang="el-GR" sz="1900" b="1" dirty="0" smtClean="0">
                <a:latin typeface="Arial" panose="020B0604020202020204" pitchFamily="34" charset="0"/>
                <a:cs typeface="Arial" panose="020B0604020202020204" pitchFamily="34" charset="0"/>
              </a:rPr>
              <a:t>ηλεκτροπαραγωγό </a:t>
            </a:r>
            <a:r>
              <a:rPr lang="el-GR" sz="1900" b="1" dirty="0">
                <a:latin typeface="Arial" panose="020B0604020202020204" pitchFamily="34" charset="0"/>
                <a:cs typeface="Arial" panose="020B0604020202020204" pitchFamily="34" charset="0"/>
              </a:rPr>
              <a:t>ζεύγη, κινητήρες πλοίων).</a:t>
            </a:r>
          </a:p>
        </p:txBody>
      </p:sp>
    </p:spTree>
    <p:extLst>
      <p:ext uri="{BB962C8B-B14F-4D97-AF65-F5344CB8AC3E}">
        <p14:creationId xmlns="" xmlns:p14="http://schemas.microsoft.com/office/powerpoint/2010/main" val="3375459666"/>
      </p:ext>
    </p:extLst>
  </p:cSld>
  <p:clrMapOvr>
    <a:masterClrMapping/>
  </p:clrMapOvr>
  <p:transition>
    <p:push/>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προθέρμανση </a:t>
            </a:r>
            <a:r>
              <a:rPr lang="el-GR" sz="2400" b="1" u="sng" dirty="0" smtClean="0">
                <a:solidFill>
                  <a:schemeClr val="bg1"/>
                </a:solidFill>
                <a:latin typeface="Arial Black" pitchFamily="34" charset="0"/>
              </a:rPr>
              <a:t>του συμπιεσμένου αέρα</a:t>
            </a:r>
            <a:endParaRPr lang="en-US" sz="2000" b="1" u="sng" dirty="0" smtClean="0">
              <a:solidFill>
                <a:schemeClr val="bg1"/>
              </a:solidFill>
              <a:latin typeface="Arial Black" pitchFamily="34" charset="0"/>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1" y="1124745"/>
            <a:ext cx="8572559" cy="4700704"/>
          </a:xfrm>
          <a:prstGeom prst="rect">
            <a:avLst/>
          </a:prstGeom>
        </p:spPr>
      </p:pic>
      <p:sp>
        <p:nvSpPr>
          <p:cNvPr id="2" name="Rectangle 1"/>
          <p:cNvSpPr/>
          <p:nvPr/>
        </p:nvSpPr>
        <p:spPr>
          <a:xfrm>
            <a:off x="431540" y="5877272"/>
            <a:ext cx="8280920" cy="461665"/>
          </a:xfrm>
          <a:prstGeom prst="rect">
            <a:avLst/>
          </a:prstGeom>
          <a:solidFill>
            <a:srgbClr val="FFFF00"/>
          </a:solidFill>
        </p:spPr>
        <p:txBody>
          <a:bodyPr wrap="square">
            <a:spAutoFit/>
          </a:bodyPr>
          <a:lstStyle/>
          <a:p>
            <a:r>
              <a:rPr lang="el-GR" sz="1200" b="1" dirty="0"/>
              <a:t>Ναυτικός αεριοστρόβιλος με εναλλάκτη </a:t>
            </a:r>
            <a:r>
              <a:rPr lang="el-GR" sz="1200" b="1" dirty="0" smtClean="0"/>
              <a:t>θερμότητας </a:t>
            </a:r>
            <a:r>
              <a:rPr lang="el-GR" sz="1200" b="1" dirty="0"/>
              <a:t>για την προθέρμανση τον συμπιεσμένου αέρα και ενδιάμεση </a:t>
            </a:r>
            <a:r>
              <a:rPr lang="el-GR" sz="1200" b="1" dirty="0" smtClean="0"/>
              <a:t>-</a:t>
            </a:r>
            <a:r>
              <a:rPr lang="en-US" sz="1200" b="1" dirty="0" smtClean="0"/>
              <a:t> </a:t>
            </a:r>
            <a:r>
              <a:rPr lang="el-GR" sz="1200" b="1" dirty="0" smtClean="0"/>
              <a:t>ψύξη </a:t>
            </a:r>
            <a:r>
              <a:rPr lang="el-GR" sz="1200" b="1" dirty="0"/>
              <a:t>του αέρα μεταξύ του συμπιεστή χαμηλής πιέσεως και του συμπιεστή υψηλής πιέσεως.</a:t>
            </a:r>
          </a:p>
        </p:txBody>
      </p:sp>
    </p:spTree>
    <p:extLst>
      <p:ext uri="{BB962C8B-B14F-4D97-AF65-F5344CB8AC3E}">
        <p14:creationId xmlns="" xmlns:p14="http://schemas.microsoft.com/office/powerpoint/2010/main" val="2520370512"/>
      </p:ext>
    </p:extLst>
  </p:cSld>
  <p:clrMapOvr>
    <a:masterClrMapping/>
  </p:clrMapOvr>
  <p:transition>
    <p:push/>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προθέρμανση </a:t>
            </a:r>
            <a:r>
              <a:rPr lang="el-GR" sz="2400" b="1" u="sng" dirty="0" smtClean="0">
                <a:solidFill>
                  <a:schemeClr val="bg1"/>
                </a:solidFill>
                <a:latin typeface="Arial Black" pitchFamily="34" charset="0"/>
              </a:rPr>
              <a:t>του συμπιεσμένου αέρα</a:t>
            </a:r>
            <a:endParaRPr lang="en-US" sz="2000" b="1" u="sng" dirty="0" smtClean="0">
              <a:solidFill>
                <a:schemeClr val="bg1"/>
              </a:solidFill>
              <a:latin typeface="Arial Black" pitchFamily="34" charset="0"/>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1124744"/>
            <a:ext cx="8572559" cy="5400600"/>
          </a:xfrm>
          <a:prstGeom prst="rect">
            <a:avLst/>
          </a:prstGeom>
        </p:spPr>
      </p:pic>
    </p:spTree>
    <p:extLst>
      <p:ext uri="{BB962C8B-B14F-4D97-AF65-F5344CB8AC3E}">
        <p14:creationId xmlns="" xmlns:p14="http://schemas.microsoft.com/office/powerpoint/2010/main" val="3302681133"/>
      </p:ext>
    </p:extLst>
  </p:cSld>
  <p:clrMapOvr>
    <a:masterClrMapping/>
  </p:clrMapOvr>
  <p:transition>
    <p:push/>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προθέρμανση </a:t>
            </a:r>
            <a:r>
              <a:rPr lang="el-GR" sz="2400" b="1" u="sng" dirty="0" smtClean="0">
                <a:solidFill>
                  <a:schemeClr val="bg1"/>
                </a:solidFill>
                <a:latin typeface="Arial Black" pitchFamily="34" charset="0"/>
              </a:rPr>
              <a:t>του συμπιεσμένου αέρα</a:t>
            </a:r>
            <a:endParaRPr lang="en-US" sz="2000" b="1" u="sng" dirty="0" smtClean="0">
              <a:solidFill>
                <a:schemeClr val="bg1"/>
              </a:solidFill>
              <a:latin typeface="Arial Black" pitchFamily="34" charset="0"/>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1052736"/>
            <a:ext cx="8572559" cy="4752528"/>
          </a:xfrm>
          <a:prstGeom prst="rect">
            <a:avLst/>
          </a:prstGeom>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7376" y="6021288"/>
            <a:ext cx="7689246" cy="251482"/>
          </a:xfrm>
          <a:prstGeom prst="rect">
            <a:avLst/>
          </a:prstGeom>
          <a:solidFill>
            <a:srgbClr val="FFFF00"/>
          </a:solidFill>
        </p:spPr>
      </p:pic>
    </p:spTree>
    <p:extLst>
      <p:ext uri="{BB962C8B-B14F-4D97-AF65-F5344CB8AC3E}">
        <p14:creationId xmlns="" xmlns:p14="http://schemas.microsoft.com/office/powerpoint/2010/main" val="2230621230"/>
      </p:ext>
    </p:extLst>
  </p:cSld>
  <p:clrMapOvr>
    <a:masterClrMapping/>
  </p:clrMapOvr>
  <p:transition>
    <p:push/>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2. Αεριοστρόβιλος </a:t>
            </a:r>
            <a:r>
              <a:rPr lang="el-GR" sz="2400" b="1" u="sng" dirty="0">
                <a:solidFill>
                  <a:srgbClr val="FFFF00"/>
                </a:solidFill>
                <a:latin typeface="Arial Black" pitchFamily="34" charset="0"/>
              </a:rPr>
              <a:t>με έγχυση ατμού</a:t>
            </a:r>
            <a:endParaRPr lang="en-US" sz="2000" b="1" u="sng" dirty="0" smtClean="0">
              <a:solidFill>
                <a:srgbClr val="FFFF00"/>
              </a:solidFill>
              <a:latin typeface="Arial Black" pitchFamily="34" charset="0"/>
            </a:endParaRPr>
          </a:p>
        </p:txBody>
      </p:sp>
      <p:sp>
        <p:nvSpPr>
          <p:cNvPr id="8" name="Content Placeholder 7"/>
          <p:cNvSpPr>
            <a:spLocks noGrp="1"/>
          </p:cNvSpPr>
          <p:nvPr>
            <p:ph sz="half" idx="2"/>
          </p:nvPr>
        </p:nvSpPr>
        <p:spPr>
          <a:xfrm>
            <a:off x="285720" y="1000108"/>
            <a:ext cx="8572560" cy="5643602"/>
          </a:xfrm>
          <a:solidFill>
            <a:schemeClr val="accent5">
              <a:lumMod val="40000"/>
              <a:lumOff val="60000"/>
            </a:schemeClr>
          </a:solidFill>
        </p:spPr>
        <p:txBody>
          <a:bodyPr>
            <a:noAutofit/>
          </a:bodyPr>
          <a:lstStyle/>
          <a:p>
            <a:pPr marL="0" indent="0">
              <a:buClr>
                <a:srgbClr val="FF0000"/>
              </a:buClr>
              <a:buNone/>
            </a:pPr>
            <a:r>
              <a:rPr lang="el-GR" sz="1800" b="1" dirty="0">
                <a:latin typeface="Arial" panose="020B0604020202020204" pitchFamily="34" charset="0"/>
                <a:cs typeface="Arial" panose="020B0604020202020204" pitchFamily="34" charset="0"/>
              </a:rPr>
              <a:t>Στη διάταξη μίας εγκαταστάσεως </a:t>
            </a:r>
            <a:r>
              <a:rPr lang="el-GR" sz="1800" b="1" dirty="0" smtClean="0">
                <a:latin typeface="Arial" panose="020B0604020202020204" pitchFamily="34" charset="0"/>
                <a:cs typeface="Arial" panose="020B0604020202020204" pitchFamily="34" charset="0"/>
              </a:rPr>
              <a:t>αεριοστροβίλου </a:t>
            </a:r>
            <a:r>
              <a:rPr lang="el-GR" sz="1800" b="1" dirty="0">
                <a:solidFill>
                  <a:srgbClr val="FF0000"/>
                </a:solidFill>
                <a:latin typeface="Arial" panose="020B0604020202020204" pitchFamily="34" charset="0"/>
                <a:cs typeface="Arial" panose="020B0604020202020204" pitchFamily="34" charset="0"/>
              </a:rPr>
              <a:t>με έγχυση ατμού στο θάλαμο </a:t>
            </a:r>
            <a:r>
              <a:rPr lang="el-GR" sz="1800" b="1" dirty="0" smtClean="0">
                <a:solidFill>
                  <a:srgbClr val="FF0000"/>
                </a:solidFill>
                <a:latin typeface="Arial" panose="020B0604020202020204" pitchFamily="34" charset="0"/>
                <a:cs typeface="Arial" panose="020B0604020202020204" pitchFamily="34" charset="0"/>
              </a:rPr>
              <a:t>καύσεως</a:t>
            </a:r>
            <a:r>
              <a:rPr lang="el-GR" sz="1800" b="1" dirty="0" smtClean="0">
                <a:latin typeface="Arial" panose="020B0604020202020204" pitchFamily="34" charset="0"/>
                <a:cs typeface="Arial" panose="020B0604020202020204" pitchFamily="34" charset="0"/>
              </a:rPr>
              <a:t> </a:t>
            </a:r>
            <a:r>
              <a:rPr lang="el-GR" sz="1800" b="1" dirty="0">
                <a:latin typeface="Arial" panose="020B0604020202020204" pitchFamily="34" charset="0"/>
                <a:cs typeface="Arial" panose="020B0604020202020204" pitchFamily="34" charset="0"/>
              </a:rPr>
              <a:t>τα </a:t>
            </a:r>
            <a:r>
              <a:rPr lang="el-GR" sz="1800" b="1" dirty="0" smtClean="0">
                <a:latin typeface="Arial" panose="020B0604020202020204" pitchFamily="34" charset="0"/>
                <a:cs typeface="Arial" panose="020B0604020202020204" pitchFamily="34" charset="0"/>
              </a:rPr>
              <a:t>καυσαέρια</a:t>
            </a:r>
            <a:r>
              <a:rPr lang="el-GR" sz="1800" b="1" dirty="0">
                <a:latin typeface="Arial" panose="020B0604020202020204" pitchFamily="34" charset="0"/>
                <a:cs typeface="Arial" panose="020B0604020202020204" pitchFamily="34" charset="0"/>
              </a:rPr>
              <a:t>, μετά την έξοδο τους από το στρόβιλο </a:t>
            </a:r>
            <a:r>
              <a:rPr lang="el-GR" sz="1800" b="1" dirty="0" smtClean="0">
                <a:latin typeface="Arial" panose="020B0604020202020204" pitchFamily="34" charset="0"/>
                <a:cs typeface="Arial" panose="020B0604020202020204" pitchFamily="34" charset="0"/>
              </a:rPr>
              <a:t>ισχύος</a:t>
            </a:r>
            <a:r>
              <a:rPr lang="el-GR" sz="1800" b="1" dirty="0">
                <a:latin typeface="Arial" panose="020B0604020202020204" pitchFamily="34" charset="0"/>
                <a:cs typeface="Arial" panose="020B0604020202020204" pitchFamily="34" charset="0"/>
              </a:rPr>
              <a:t>, οδηγούνται σε λέβητα καυσαερίων.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Εκεί </a:t>
            </a:r>
            <a:r>
              <a:rPr lang="el-GR" sz="1800" b="1" dirty="0">
                <a:latin typeface="Arial" panose="020B0604020202020204" pitchFamily="34" charset="0"/>
                <a:cs typeface="Arial" panose="020B0604020202020204" pitchFamily="34" charset="0"/>
              </a:rPr>
              <a:t>μέρος της ενέργειάς τους χρησιμοποιείται για την </a:t>
            </a:r>
            <a:r>
              <a:rPr lang="el-GR" sz="1800" b="1" dirty="0" smtClean="0">
                <a:latin typeface="Arial" panose="020B0604020202020204" pitchFamily="34" charset="0"/>
                <a:cs typeface="Arial" panose="020B0604020202020204" pitchFamily="34" charset="0"/>
              </a:rPr>
              <a:t>ατμοποίηση </a:t>
            </a:r>
            <a:r>
              <a:rPr lang="el-GR" sz="1800" b="1" dirty="0">
                <a:latin typeface="Arial" panose="020B0604020202020204" pitchFamily="34" charset="0"/>
                <a:cs typeface="Arial" panose="020B0604020202020204" pitchFamily="34" charset="0"/>
              </a:rPr>
              <a:t>νερού, το οποίο οδηγείται στο λέβητα υπό υψηλή πίεση, από κατάλληλη αντλία.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Ο παραγόμενος </a:t>
            </a:r>
            <a:r>
              <a:rPr lang="el-GR" sz="1800" b="1" dirty="0">
                <a:latin typeface="Arial" panose="020B0604020202020204" pitchFamily="34" charset="0"/>
                <a:cs typeface="Arial" panose="020B0604020202020204" pitchFamily="34" charset="0"/>
              </a:rPr>
              <a:t>ατμός στη συνέχεια οδηγείται στο θάλαμο </a:t>
            </a:r>
            <a:r>
              <a:rPr lang="el-GR" sz="1800" b="1" dirty="0" smtClean="0">
                <a:latin typeface="Arial" panose="020B0604020202020204" pitchFamily="34" charset="0"/>
                <a:cs typeface="Arial" panose="020B0604020202020204" pitchFamily="34" charset="0"/>
              </a:rPr>
              <a:t>καύσεως </a:t>
            </a:r>
            <a:r>
              <a:rPr lang="el-GR" sz="1800" b="1" dirty="0">
                <a:latin typeface="Arial" panose="020B0604020202020204" pitchFamily="34" charset="0"/>
                <a:cs typeface="Arial" panose="020B0604020202020204" pitchFamily="34" charset="0"/>
              </a:rPr>
              <a:t>και εγχύεται παράλληλα με το καύσιμο</a:t>
            </a:r>
            <a:r>
              <a:rPr lang="el-GR" sz="1800" b="1" dirty="0" smtClean="0">
                <a:latin typeface="Arial" panose="020B0604020202020204" pitchFamily="34" charset="0"/>
                <a:cs typeface="Arial" panose="020B0604020202020204" pitchFamily="34" charset="0"/>
              </a:rPr>
              <a:t>.</a:t>
            </a:r>
          </a:p>
          <a:p>
            <a:pPr marL="0" indent="0">
              <a:buClr>
                <a:srgbClr val="FF0000"/>
              </a:buClr>
              <a:buNone/>
            </a:pPr>
            <a:r>
              <a:rPr lang="el-GR" sz="1800" b="1" dirty="0" smtClean="0">
                <a:latin typeface="Arial" panose="020B0604020202020204" pitchFamily="34" charset="0"/>
                <a:cs typeface="Arial" panose="020B0604020202020204" pitchFamily="34" charset="0"/>
              </a:rPr>
              <a:t>Είναι </a:t>
            </a:r>
            <a:r>
              <a:rPr lang="el-GR" sz="1800" b="1" dirty="0">
                <a:latin typeface="Arial" panose="020B0604020202020204" pitchFamily="34" charset="0"/>
                <a:cs typeface="Arial" panose="020B0604020202020204" pitchFamily="34" charset="0"/>
              </a:rPr>
              <a:t>επίσης δυνατόν, μέρος του ατμού να εγχυθεί μεταξύ του στροβίλου της αεριογόνου και του στροβίλου ισχύος.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Επειδή </a:t>
            </a:r>
            <a:r>
              <a:rPr lang="el-GR" sz="1800" b="1" dirty="0">
                <a:latin typeface="Arial" panose="020B0604020202020204" pitchFamily="34" charset="0"/>
                <a:cs typeface="Arial" panose="020B0604020202020204" pitchFamily="34" charset="0"/>
              </a:rPr>
              <a:t>μέρος της ενέργειας των </a:t>
            </a:r>
            <a:r>
              <a:rPr lang="el-GR" sz="1800" b="1" dirty="0" smtClean="0">
                <a:latin typeface="Arial" panose="020B0604020202020204" pitchFamily="34" charset="0"/>
                <a:cs typeface="Arial" panose="020B0604020202020204" pitchFamily="34" charset="0"/>
              </a:rPr>
              <a:t>καυσαερίων </a:t>
            </a:r>
            <a:r>
              <a:rPr lang="el-GR" sz="1800" b="1" dirty="0">
                <a:latin typeface="Arial" panose="020B0604020202020204" pitchFamily="34" charset="0"/>
                <a:cs typeface="Arial" panose="020B0604020202020204" pitchFamily="34" charset="0"/>
              </a:rPr>
              <a:t>επιστρέφει στο θερμικό κύκλο μέσω του ατμού, ο θερμικός βαθμός αποδόσεως του κύκλου </a:t>
            </a:r>
            <a:r>
              <a:rPr lang="el-GR" sz="1800" b="1" dirty="0" smtClean="0">
                <a:latin typeface="Arial" panose="020B0604020202020204" pitchFamily="34" charset="0"/>
                <a:cs typeface="Arial" panose="020B0604020202020204" pitchFamily="34" charset="0"/>
              </a:rPr>
              <a:t>αυξάνεται</a:t>
            </a:r>
            <a:r>
              <a:rPr lang="el-GR" sz="1800" b="1" dirty="0">
                <a:latin typeface="Arial" panose="020B0604020202020204" pitchFamily="34" charset="0"/>
                <a:cs typeface="Arial" panose="020B0604020202020204" pitchFamily="34" charset="0"/>
              </a:rPr>
              <a:t>.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Η </a:t>
            </a:r>
            <a:r>
              <a:rPr lang="el-GR" sz="1800" b="1" dirty="0">
                <a:latin typeface="Arial" panose="020B0604020202020204" pitchFamily="34" charset="0"/>
                <a:cs typeface="Arial" panose="020B0604020202020204" pitchFamily="34" charset="0"/>
              </a:rPr>
              <a:t>παροχή μάζας του ατμού που εγχύεται στην έξοδο του συμπιεστή κυμαίνεται μεταξύ του 2% και του 5% της παροχής μάζας αέρα του συμπιεστή.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Ο </a:t>
            </a:r>
            <a:r>
              <a:rPr lang="el-GR" sz="1800" b="1" dirty="0">
                <a:latin typeface="Arial" panose="020B0604020202020204" pitchFamily="34" charset="0"/>
                <a:cs typeface="Arial" panose="020B0604020202020204" pitchFamily="34" charset="0"/>
              </a:rPr>
              <a:t>παραγόμενος ατμός πρέπει να εγχύεται σε πίεση μεγαλύτερη από την πίεση του συμπιεσμένου αέρα, ενώ πρέπει να είναι υπέρθερμος σε όλα τα σημεία λειτουργίας της εγκαταστάσεως, ώστε να μην </a:t>
            </a:r>
            <a:r>
              <a:rPr lang="el-GR" sz="1800" b="1" dirty="0" smtClean="0">
                <a:latin typeface="Arial" panose="020B0604020202020204" pitchFamily="34" charset="0"/>
                <a:cs typeface="Arial" panose="020B0604020202020204" pitchFamily="34" charset="0"/>
              </a:rPr>
              <a:t>υπάρχει </a:t>
            </a:r>
            <a:r>
              <a:rPr lang="el-GR" sz="1800" b="1" dirty="0">
                <a:latin typeface="Arial" panose="020B0604020202020204" pitchFamily="34" charset="0"/>
                <a:cs typeface="Arial" panose="020B0604020202020204" pitchFamily="34" charset="0"/>
              </a:rPr>
              <a:t>κίνδυνος μερικής υγροποιήσεώς του κατά την είσοδος του στα θάλαμο καύσεως</a:t>
            </a:r>
            <a:r>
              <a:rPr lang="el-GR" sz="1800" b="1" dirty="0" smtClean="0">
                <a:latin typeface="Arial" panose="020B0604020202020204" pitchFamily="34" charset="0"/>
                <a:cs typeface="Arial" panose="020B0604020202020204" pitchFamily="34" charset="0"/>
              </a:rPr>
              <a:t>.</a:t>
            </a:r>
            <a:endParaRPr lang="el-GR" sz="18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048438256"/>
      </p:ext>
    </p:extLst>
  </p:cSld>
  <p:clrMapOvr>
    <a:masterClrMapping/>
  </p:clrMapOvr>
  <p:transition>
    <p:push/>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έγχυση ατμού</a:t>
            </a:r>
            <a:endParaRPr lang="en-US" sz="2000" b="1" u="sng" dirty="0" smtClean="0">
              <a:solidFill>
                <a:schemeClr val="bg1"/>
              </a:solidFill>
              <a:latin typeface="Arial Black" pitchFamily="34" charset="0"/>
            </a:endParaRPr>
          </a:p>
        </p:txBody>
      </p:sp>
      <p:sp>
        <p:nvSpPr>
          <p:cNvPr id="8" name="Content Placeholder 7"/>
          <p:cNvSpPr>
            <a:spLocks noGrp="1"/>
          </p:cNvSpPr>
          <p:nvPr>
            <p:ph sz="half" idx="2"/>
          </p:nvPr>
        </p:nvSpPr>
        <p:spPr>
          <a:xfrm>
            <a:off x="285720" y="1000108"/>
            <a:ext cx="8572560" cy="5643602"/>
          </a:xfrm>
          <a:solidFill>
            <a:schemeClr val="accent5">
              <a:lumMod val="40000"/>
              <a:lumOff val="60000"/>
            </a:schemeClr>
          </a:solidFill>
        </p:spPr>
        <p:txBody>
          <a:bodyPr>
            <a:noAutofit/>
          </a:bodyPr>
          <a:lstStyle/>
          <a:p>
            <a:pPr marL="0" indent="0">
              <a:buClr>
                <a:srgbClr val="FF0000"/>
              </a:buClr>
              <a:buNone/>
            </a:pPr>
            <a:r>
              <a:rPr lang="el-GR" sz="1800" b="1" dirty="0" smtClean="0">
                <a:latin typeface="Arial" panose="020B0604020202020204" pitchFamily="34" charset="0"/>
                <a:cs typeface="Arial" panose="020B0604020202020204" pitchFamily="34" charset="0"/>
              </a:rPr>
              <a:t>Τα </a:t>
            </a:r>
            <a:r>
              <a:rPr lang="el-GR" sz="1800" b="1" dirty="0">
                <a:latin typeface="Arial" panose="020B0604020202020204" pitchFamily="34" charset="0"/>
                <a:cs typeface="Arial" panose="020B0604020202020204" pitchFamily="34" charset="0"/>
              </a:rPr>
              <a:t>κύρια </a:t>
            </a:r>
            <a:r>
              <a:rPr lang="el-GR" sz="1800" b="1" u="sng" dirty="0">
                <a:solidFill>
                  <a:srgbClr val="FF0000"/>
                </a:solidFill>
                <a:latin typeface="Arial" panose="020B0604020202020204" pitchFamily="34" charset="0"/>
                <a:cs typeface="Arial" panose="020B0604020202020204" pitchFamily="34" charset="0"/>
              </a:rPr>
              <a:t>πλεονεκτήματα</a:t>
            </a:r>
            <a:r>
              <a:rPr lang="el-GR" sz="1800" b="1" dirty="0">
                <a:latin typeface="Arial" panose="020B0604020202020204" pitchFamily="34" charset="0"/>
                <a:cs typeface="Arial" panose="020B0604020202020204" pitchFamily="34" charset="0"/>
              </a:rPr>
              <a:t> του κύκλου με έγχυση ατμού είναι τα εξής:</a:t>
            </a:r>
          </a:p>
          <a:p>
            <a:pPr>
              <a:buClr>
                <a:srgbClr val="FF0000"/>
              </a:buClr>
              <a:buFont typeface="Wingdings" panose="05000000000000000000" pitchFamily="2" charset="2"/>
              <a:buChar char="q"/>
            </a:pPr>
            <a:r>
              <a:rPr lang="el-GR" sz="1800" b="1" dirty="0" smtClean="0">
                <a:latin typeface="Arial" panose="020B0604020202020204" pitchFamily="34" charset="0"/>
                <a:cs typeface="Arial" panose="020B0604020202020204" pitchFamily="34" charset="0"/>
              </a:rPr>
              <a:t>Αύξηση </a:t>
            </a:r>
            <a:r>
              <a:rPr lang="el-GR" sz="1800" b="1" dirty="0">
                <a:latin typeface="Arial" panose="020B0604020202020204" pitchFamily="34" charset="0"/>
                <a:cs typeface="Arial" panose="020B0604020202020204" pitchFamily="34" charset="0"/>
              </a:rPr>
              <a:t>της ισχύος της εγκαταστάσεως.</a:t>
            </a:r>
          </a:p>
          <a:p>
            <a:pPr>
              <a:buClr>
                <a:srgbClr val="FF0000"/>
              </a:buClr>
              <a:buFont typeface="Wingdings" panose="05000000000000000000" pitchFamily="2" charset="2"/>
              <a:buChar char="q"/>
            </a:pPr>
            <a:r>
              <a:rPr lang="el-GR" sz="1800" b="1" dirty="0" smtClean="0">
                <a:latin typeface="Arial" panose="020B0604020202020204" pitchFamily="34" charset="0"/>
                <a:cs typeface="Arial" panose="020B0604020202020204" pitchFamily="34" charset="0"/>
              </a:rPr>
              <a:t>Αύξηση </a:t>
            </a:r>
            <a:r>
              <a:rPr lang="el-GR" sz="1800" b="1" dirty="0">
                <a:latin typeface="Arial" panose="020B0604020202020204" pitchFamily="34" charset="0"/>
                <a:cs typeface="Arial" panose="020B0604020202020204" pitchFamily="34" charset="0"/>
              </a:rPr>
              <a:t>του θερμικού βαθμού αποδόσεως.</a:t>
            </a:r>
          </a:p>
          <a:p>
            <a:pPr>
              <a:buClr>
                <a:srgbClr val="FF0000"/>
              </a:buClr>
              <a:buFont typeface="Wingdings" panose="05000000000000000000" pitchFamily="2" charset="2"/>
              <a:buChar char="q"/>
            </a:pPr>
            <a:r>
              <a:rPr lang="el-GR" sz="1800" b="1" dirty="0" smtClean="0">
                <a:latin typeface="Arial" panose="020B0604020202020204" pitchFamily="34" charset="0"/>
                <a:cs typeface="Arial" panose="020B0604020202020204" pitchFamily="34" charset="0"/>
              </a:rPr>
              <a:t>Μείωση </a:t>
            </a:r>
            <a:r>
              <a:rPr lang="el-GR" sz="1800" b="1" dirty="0">
                <a:latin typeface="Arial" panose="020B0604020202020204" pitchFamily="34" charset="0"/>
                <a:cs typeface="Arial" panose="020B0604020202020204" pitchFamily="34" charset="0"/>
              </a:rPr>
              <a:t>της εκπομπής οξειδίων του αζώτου.</a:t>
            </a:r>
          </a:p>
          <a:p>
            <a:pPr>
              <a:buClr>
                <a:srgbClr val="FF0000"/>
              </a:buClr>
              <a:buFont typeface="Wingdings" panose="05000000000000000000" pitchFamily="2" charset="2"/>
              <a:buChar char="q"/>
            </a:pPr>
            <a:r>
              <a:rPr lang="el-GR" sz="1800" b="1" dirty="0" smtClean="0">
                <a:latin typeface="Arial" panose="020B0604020202020204" pitchFamily="34" charset="0"/>
                <a:cs typeface="Arial" panose="020B0604020202020204" pitchFamily="34" charset="0"/>
              </a:rPr>
              <a:t>Ταχεία </a:t>
            </a:r>
            <a:r>
              <a:rPr lang="el-GR" sz="1800" b="1" dirty="0">
                <a:latin typeface="Arial" panose="020B0604020202020204" pitchFamily="34" charset="0"/>
                <a:cs typeface="Arial" panose="020B0604020202020204" pitchFamily="34" charset="0"/>
              </a:rPr>
              <a:t>εκκίνηση σε σχέση με τους </a:t>
            </a:r>
            <a:r>
              <a:rPr lang="el-GR" sz="1800" b="1" dirty="0" smtClean="0">
                <a:latin typeface="Arial" panose="020B0604020202020204" pitchFamily="34" charset="0"/>
                <a:cs typeface="Arial" panose="020B0604020202020204" pitchFamily="34" charset="0"/>
              </a:rPr>
              <a:t>συνδυασμένους </a:t>
            </a:r>
            <a:r>
              <a:rPr lang="el-GR" sz="1800" b="1" dirty="0">
                <a:latin typeface="Arial" panose="020B0604020202020204" pitchFamily="34" charset="0"/>
                <a:cs typeface="Arial" panose="020B0604020202020204" pitchFamily="34" charset="0"/>
              </a:rPr>
              <a:t>κύκλους.</a:t>
            </a:r>
          </a:p>
          <a:p>
            <a:pPr>
              <a:buClr>
                <a:srgbClr val="FF0000"/>
              </a:buClr>
              <a:buFont typeface="Wingdings" panose="05000000000000000000" pitchFamily="2" charset="2"/>
              <a:buChar char="q"/>
            </a:pPr>
            <a:r>
              <a:rPr lang="el-GR" sz="1800" b="1" dirty="0" smtClean="0">
                <a:latin typeface="Arial" panose="020B0604020202020204" pitchFamily="34" charset="0"/>
                <a:cs typeface="Arial" panose="020B0604020202020204" pitchFamily="34" charset="0"/>
              </a:rPr>
              <a:t>Μικρότερο </a:t>
            </a:r>
            <a:r>
              <a:rPr lang="el-GR" sz="1800" b="1" dirty="0">
                <a:latin typeface="Arial" panose="020B0604020202020204" pitchFamily="34" charset="0"/>
                <a:cs typeface="Arial" panose="020B0604020202020204" pitchFamily="34" charset="0"/>
              </a:rPr>
              <a:t>κόστος επενδύσεως σε σχέση με τους συνδυασμένους κύκλους.</a:t>
            </a:r>
          </a:p>
          <a:p>
            <a:pPr>
              <a:buClr>
                <a:srgbClr val="FF0000"/>
              </a:buClr>
              <a:buFont typeface="Wingdings" panose="05000000000000000000" pitchFamily="2" charset="2"/>
              <a:buChar char="q"/>
            </a:pPr>
            <a:r>
              <a:rPr lang="el-GR" sz="1800" b="1" dirty="0" smtClean="0">
                <a:latin typeface="Arial" panose="020B0604020202020204" pitchFamily="34" charset="0"/>
                <a:cs typeface="Arial" panose="020B0604020202020204" pitchFamily="34" charset="0"/>
              </a:rPr>
              <a:t>Μπορεί </a:t>
            </a:r>
            <a:r>
              <a:rPr lang="el-GR" sz="1800" b="1" dirty="0">
                <a:latin typeface="Arial" panose="020B0604020202020204" pitchFamily="34" charset="0"/>
                <a:cs typeface="Arial" panose="020B0604020202020204" pitchFamily="34" charset="0"/>
              </a:rPr>
              <a:t>να μετατραπεί σε συνδυασμένο κύκλο</a:t>
            </a:r>
            <a:r>
              <a:rPr lang="el-GR" sz="1800" b="1" dirty="0" smtClean="0">
                <a:latin typeface="Arial" panose="020B0604020202020204" pitchFamily="34" charset="0"/>
                <a:cs typeface="Arial" panose="020B0604020202020204" pitchFamily="34" charset="0"/>
              </a:rPr>
              <a:t>.</a:t>
            </a:r>
          </a:p>
          <a:p>
            <a:pPr marL="0" indent="0">
              <a:buClr>
                <a:srgbClr val="FF0000"/>
              </a:buClr>
              <a:buNone/>
            </a:pPr>
            <a:endParaRPr lang="el-GR" sz="1800" b="1" dirty="0">
              <a:latin typeface="Arial" panose="020B0604020202020204" pitchFamily="34" charset="0"/>
              <a:cs typeface="Arial" panose="020B0604020202020204" pitchFamily="34" charset="0"/>
            </a:endParaRPr>
          </a:p>
          <a:p>
            <a:pPr marL="0" indent="0">
              <a:buClr>
                <a:srgbClr val="FF0000"/>
              </a:buClr>
              <a:buNone/>
            </a:pPr>
            <a:r>
              <a:rPr lang="el-GR" sz="1800" b="1" dirty="0">
                <a:latin typeface="Arial" panose="020B0604020202020204" pitchFamily="34" charset="0"/>
                <a:cs typeface="Arial" panose="020B0604020202020204" pitchFamily="34" charset="0"/>
              </a:rPr>
              <a:t>Τα κύρια </a:t>
            </a:r>
            <a:r>
              <a:rPr lang="el-GR" sz="1800" b="1" u="sng" dirty="0">
                <a:solidFill>
                  <a:srgbClr val="FF0000"/>
                </a:solidFill>
                <a:latin typeface="Arial" panose="020B0604020202020204" pitchFamily="34" charset="0"/>
                <a:cs typeface="Arial" panose="020B0604020202020204" pitchFamily="34" charset="0"/>
              </a:rPr>
              <a:t>μειονεκτήματα</a:t>
            </a:r>
            <a:r>
              <a:rPr lang="el-GR" sz="1800" b="1" dirty="0">
                <a:latin typeface="Arial" panose="020B0604020202020204" pitchFamily="34" charset="0"/>
                <a:cs typeface="Arial" panose="020B0604020202020204" pitchFamily="34" charset="0"/>
              </a:rPr>
              <a:t> του συγκεκριμένου </a:t>
            </a:r>
            <a:r>
              <a:rPr lang="el-GR" sz="1800" b="1" dirty="0" smtClean="0">
                <a:latin typeface="Arial" panose="020B0604020202020204" pitchFamily="34" charset="0"/>
                <a:cs typeface="Arial" panose="020B0604020202020204" pitchFamily="34" charset="0"/>
              </a:rPr>
              <a:t>κύκλου </a:t>
            </a:r>
            <a:r>
              <a:rPr lang="el-GR" sz="1800" b="1" dirty="0">
                <a:latin typeface="Arial" panose="020B0604020202020204" pitchFamily="34" charset="0"/>
                <a:cs typeface="Arial" panose="020B0604020202020204" pitchFamily="34" charset="0"/>
              </a:rPr>
              <a:t>είναι τα εξής:</a:t>
            </a:r>
          </a:p>
          <a:p>
            <a:pPr>
              <a:buClr>
                <a:srgbClr val="FF0000"/>
              </a:buClr>
              <a:buFont typeface="Wingdings" panose="05000000000000000000" pitchFamily="2" charset="2"/>
              <a:buChar char="q"/>
            </a:pPr>
            <a:r>
              <a:rPr lang="el-GR" sz="1800" b="1" dirty="0" smtClean="0">
                <a:latin typeface="Arial" panose="020B0604020202020204" pitchFamily="34" charset="0"/>
                <a:cs typeface="Arial" panose="020B0604020202020204" pitchFamily="34" charset="0"/>
              </a:rPr>
              <a:t>Απαιτείται </a:t>
            </a:r>
            <a:r>
              <a:rPr lang="el-GR" sz="1800" b="1" dirty="0">
                <a:latin typeface="Arial" panose="020B0604020202020204" pitchFamily="34" charset="0"/>
                <a:cs typeface="Arial" panose="020B0604020202020204" pitchFamily="34" charset="0"/>
              </a:rPr>
              <a:t>συνεχής τροφοδοσία με </a:t>
            </a:r>
            <a:r>
              <a:rPr lang="el-GR" sz="1800" b="1" dirty="0" smtClean="0">
                <a:latin typeface="Arial" panose="020B0604020202020204" pitchFamily="34" charset="0"/>
                <a:cs typeface="Arial" panose="020B0604020202020204" pitchFamily="34" charset="0"/>
              </a:rPr>
              <a:t>απεσταγμένο </a:t>
            </a:r>
            <a:r>
              <a:rPr lang="el-GR" sz="1800" b="1" dirty="0">
                <a:latin typeface="Arial" panose="020B0604020202020204" pitchFamily="34" charset="0"/>
                <a:cs typeface="Arial" panose="020B0604020202020204" pitchFamily="34" charset="0"/>
              </a:rPr>
              <a:t>νερό, αφού αυτό αποβάλλεται συνεχώς στην ατμόσφαιρα μαζί με τα καυσαέρια και δεν μπορεί να ανακυκλωθεί.</a:t>
            </a:r>
          </a:p>
          <a:p>
            <a:pPr>
              <a:buClr>
                <a:srgbClr val="FF0000"/>
              </a:buClr>
              <a:buFont typeface="Wingdings" panose="05000000000000000000" pitchFamily="2" charset="2"/>
              <a:buChar char="q"/>
            </a:pPr>
            <a:r>
              <a:rPr lang="el-GR" sz="1800" b="1" dirty="0" smtClean="0">
                <a:latin typeface="Arial" panose="020B0604020202020204" pitchFamily="34" charset="0"/>
                <a:cs typeface="Arial" panose="020B0604020202020204" pitchFamily="34" charset="0"/>
              </a:rPr>
              <a:t>Απαιτείται </a:t>
            </a:r>
            <a:r>
              <a:rPr lang="el-GR" sz="1800" b="1" dirty="0">
                <a:latin typeface="Arial" panose="020B0604020202020204" pitchFamily="34" charset="0"/>
                <a:cs typeface="Arial" panose="020B0604020202020204" pitchFamily="34" charset="0"/>
              </a:rPr>
              <a:t>η κατασκευή λέβητα καυσαερίων, ο οποίος αυξάνει το κόστος και το μέγεθος της εγκαταστάσεως.</a:t>
            </a:r>
          </a:p>
          <a:p>
            <a:pPr>
              <a:buClr>
                <a:srgbClr val="FF0000"/>
              </a:buClr>
              <a:buFont typeface="Wingdings" panose="05000000000000000000" pitchFamily="2" charset="2"/>
              <a:buChar char="q"/>
            </a:pPr>
            <a:r>
              <a:rPr lang="el-GR" sz="1800" b="1" dirty="0" smtClean="0">
                <a:latin typeface="Arial" panose="020B0604020202020204" pitchFamily="34" charset="0"/>
                <a:cs typeface="Arial" panose="020B0604020202020204" pitchFamily="34" charset="0"/>
              </a:rPr>
              <a:t>Χρειάζεται </a:t>
            </a:r>
            <a:r>
              <a:rPr lang="el-GR" sz="1800" b="1" dirty="0">
                <a:latin typeface="Arial" panose="020B0604020202020204" pitchFamily="34" charset="0"/>
                <a:cs typeface="Arial" panose="020B0604020202020204" pitchFamily="34" charset="0"/>
              </a:rPr>
              <a:t>ιδιαίτερη προσοχή να μην εγχυθεί στο θάλαμο καύσεως υγροποιημένο νερό, διότι στην περίπτωση αυτή μπορεί να σβήσει η φλόγα.</a:t>
            </a:r>
          </a:p>
        </p:txBody>
      </p:sp>
    </p:spTree>
    <p:extLst>
      <p:ext uri="{BB962C8B-B14F-4D97-AF65-F5344CB8AC3E}">
        <p14:creationId xmlns="" xmlns:p14="http://schemas.microsoft.com/office/powerpoint/2010/main" val="2673133079"/>
      </p:ext>
    </p:extLst>
  </p:cSld>
  <p:clrMapOvr>
    <a:masterClrMapping/>
  </p:clrMapOvr>
  <p:transition>
    <p:push/>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έγχυση ατμού</a:t>
            </a:r>
            <a:endParaRPr lang="en-US" sz="2000" b="1" u="sng" dirty="0" smtClean="0">
              <a:solidFill>
                <a:schemeClr val="bg1"/>
              </a:solidFill>
              <a:latin typeface="Arial Black" pitchFamily="34" charset="0"/>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1" y="1047543"/>
            <a:ext cx="8572560" cy="4762913"/>
          </a:xfrm>
          <a:prstGeom prst="rect">
            <a:avLst/>
          </a:prstGeom>
        </p:spPr>
      </p:pic>
      <p:sp>
        <p:nvSpPr>
          <p:cNvPr id="4" name="Rectangle 3"/>
          <p:cNvSpPr/>
          <p:nvPr/>
        </p:nvSpPr>
        <p:spPr>
          <a:xfrm>
            <a:off x="683568" y="5929329"/>
            <a:ext cx="7632848" cy="307777"/>
          </a:xfrm>
          <a:prstGeom prst="rect">
            <a:avLst/>
          </a:prstGeom>
          <a:solidFill>
            <a:srgbClr val="FFFF00"/>
          </a:solidFill>
        </p:spPr>
        <p:txBody>
          <a:bodyPr wrap="square">
            <a:spAutoFit/>
          </a:bodyPr>
          <a:lstStyle/>
          <a:p>
            <a:r>
              <a:rPr lang="el-GR" sz="1400" b="1" dirty="0"/>
              <a:t>Γενική διάταξη εγκαταστάσεως </a:t>
            </a:r>
            <a:r>
              <a:rPr lang="el-GR" sz="1400" b="1" dirty="0" smtClean="0"/>
              <a:t>αεριοστροβίλου </a:t>
            </a:r>
            <a:r>
              <a:rPr lang="el-GR" sz="1400" b="1" dirty="0"/>
              <a:t>με </a:t>
            </a:r>
            <a:r>
              <a:rPr lang="el-GR" sz="1400" b="1" dirty="0" smtClean="0"/>
              <a:t>έγχυση </a:t>
            </a:r>
            <a:r>
              <a:rPr lang="el-GR" sz="1400" b="1" dirty="0"/>
              <a:t>ατμού </a:t>
            </a:r>
            <a:r>
              <a:rPr lang="el-GR" sz="1400" b="1" dirty="0" smtClean="0"/>
              <a:t>στο </a:t>
            </a:r>
            <a:r>
              <a:rPr lang="el-GR" sz="1400" b="1" dirty="0"/>
              <a:t>θάλαμο </a:t>
            </a:r>
            <a:r>
              <a:rPr lang="el-GR" sz="1400" b="1" dirty="0" smtClean="0"/>
              <a:t>καύσεως</a:t>
            </a:r>
            <a:r>
              <a:rPr lang="el-GR" sz="1400" b="1" dirty="0"/>
              <a:t>.</a:t>
            </a:r>
            <a:endParaRPr lang="en-US" sz="1400" b="1" dirty="0"/>
          </a:p>
        </p:txBody>
      </p:sp>
    </p:spTree>
    <p:extLst>
      <p:ext uri="{BB962C8B-B14F-4D97-AF65-F5344CB8AC3E}">
        <p14:creationId xmlns="" xmlns:p14="http://schemas.microsoft.com/office/powerpoint/2010/main" val="3679486502"/>
      </p:ext>
    </p:extLst>
  </p:cSld>
  <p:clrMapOvr>
    <a:masterClrMapping/>
  </p:clrMapOvr>
  <p:transition>
    <p:push/>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3. Αεριοστρόβιλος </a:t>
            </a:r>
            <a:r>
              <a:rPr lang="el-GR" sz="2400" b="1" u="sng" dirty="0">
                <a:solidFill>
                  <a:srgbClr val="FFFF00"/>
                </a:solidFill>
                <a:latin typeface="Arial Black" pitchFamily="34" charset="0"/>
              </a:rPr>
              <a:t>με ψεκασμό νερού και </a:t>
            </a:r>
            <a:r>
              <a:rPr lang="el-GR" sz="2400" b="1" u="sng" dirty="0" smtClean="0">
                <a:solidFill>
                  <a:srgbClr val="FFFF00"/>
                </a:solidFill>
                <a:latin typeface="Arial Black" pitchFamily="34" charset="0"/>
              </a:rPr>
              <a:t>προθερμαντήρα</a:t>
            </a:r>
            <a:endParaRPr lang="en-US" sz="2000" b="1" u="sng" dirty="0" smtClean="0">
              <a:solidFill>
                <a:srgbClr val="FFFF00"/>
              </a:solidFill>
              <a:latin typeface="Arial Black" pitchFamily="34" charset="0"/>
            </a:endParaRPr>
          </a:p>
        </p:txBody>
      </p:sp>
      <p:sp>
        <p:nvSpPr>
          <p:cNvPr id="8" name="Content Placeholder 7"/>
          <p:cNvSpPr>
            <a:spLocks noGrp="1"/>
          </p:cNvSpPr>
          <p:nvPr>
            <p:ph sz="half" idx="2"/>
          </p:nvPr>
        </p:nvSpPr>
        <p:spPr>
          <a:xfrm>
            <a:off x="285720" y="1124744"/>
            <a:ext cx="8572560" cy="5518966"/>
          </a:xfrm>
          <a:solidFill>
            <a:schemeClr val="accent3">
              <a:lumMod val="40000"/>
              <a:lumOff val="60000"/>
            </a:schemeClr>
          </a:solidFill>
        </p:spPr>
        <p:txBody>
          <a:bodyPr>
            <a:noAutofit/>
          </a:bodyPr>
          <a:lstStyle/>
          <a:p>
            <a:pPr marL="0" indent="0">
              <a:buClr>
                <a:srgbClr val="FF0000"/>
              </a:buClr>
              <a:buNone/>
            </a:pPr>
            <a:r>
              <a:rPr lang="el-GR" sz="1900" b="1" dirty="0" smtClean="0">
                <a:latin typeface="Arial" panose="020B0604020202020204" pitchFamily="34" charset="0"/>
                <a:cs typeface="Arial" panose="020B0604020202020204" pitchFamily="34" charset="0"/>
              </a:rPr>
              <a:t>Στη </a:t>
            </a:r>
            <a:r>
              <a:rPr lang="el-GR" sz="1900" b="1" dirty="0">
                <a:latin typeface="Arial" panose="020B0604020202020204" pitchFamily="34" charset="0"/>
                <a:cs typeface="Arial" panose="020B0604020202020204" pitchFamily="34" charset="0"/>
              </a:rPr>
              <a:t>συγκεκριμένη εγκατάσταση </a:t>
            </a:r>
            <a:r>
              <a:rPr lang="el-GR" sz="1900" b="1" dirty="0">
                <a:solidFill>
                  <a:srgbClr val="FF0000"/>
                </a:solidFill>
                <a:latin typeface="Arial" panose="020B0604020202020204" pitchFamily="34" charset="0"/>
                <a:cs typeface="Arial" panose="020B0604020202020204" pitchFamily="34" charset="0"/>
              </a:rPr>
              <a:t>ψεκάζεται νερό στο ρεύμα του αέρα</a:t>
            </a:r>
            <a:r>
              <a:rPr lang="el-GR" sz="1900" b="1" dirty="0">
                <a:latin typeface="Arial" panose="020B0604020202020204" pitchFamily="34" charset="0"/>
                <a:cs typeface="Arial" panose="020B0604020202020204" pitchFamily="34" charset="0"/>
              </a:rPr>
              <a:t>, αμέσως μετά την έξοδό του από το συμπιεστή.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Ο ψεκασμός </a:t>
            </a:r>
            <a:r>
              <a:rPr lang="el-GR" sz="1900" b="1" dirty="0">
                <a:latin typeface="Arial" panose="020B0604020202020204" pitchFamily="34" charset="0"/>
                <a:cs typeface="Arial" panose="020B0604020202020204" pitchFamily="34" charset="0"/>
              </a:rPr>
              <a:t>του νερού έχει ως αποτέλεσμα την ψύξη του αέρα. Πρέπει εδώ να σημειωθεί ότι η συμπίεση του αέρα εντός του συμπιεστή συνοδεύεται από άνοδο της θερμοκρασίας του.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Η </a:t>
            </a:r>
            <a:r>
              <a:rPr lang="el-GR" sz="1900" b="1" dirty="0">
                <a:latin typeface="Arial" panose="020B0604020202020204" pitchFamily="34" charset="0"/>
                <a:cs typeface="Arial" panose="020B0604020202020204" pitchFamily="34" charset="0"/>
              </a:rPr>
              <a:t>ψύξη του αέρα έχει ως αποτέλεσμα τη μείωση της θερμοκρασίας εισόδου του στον προθερμαντήρα, οπότε αυξάνεται η </a:t>
            </a:r>
            <a:r>
              <a:rPr lang="el-GR" sz="1900" b="1" dirty="0" smtClean="0">
                <a:latin typeface="Arial" panose="020B0604020202020204" pitchFamily="34" charset="0"/>
                <a:cs typeface="Arial" panose="020B0604020202020204" pitchFamily="34" charset="0"/>
              </a:rPr>
              <a:t>διαφορά </a:t>
            </a:r>
            <a:r>
              <a:rPr lang="el-GR" sz="1900" b="1" dirty="0">
                <a:latin typeface="Arial" panose="020B0604020202020204" pitchFamily="34" charset="0"/>
                <a:cs typeface="Arial" panose="020B0604020202020204" pitchFamily="34" charset="0"/>
              </a:rPr>
              <a:t>θερμοκρασίας μεταξύ των εισερχομένων καυσαερίων και του εισερχόμενου αέρα στον </a:t>
            </a:r>
            <a:r>
              <a:rPr lang="el-GR" sz="1900" b="1" dirty="0" smtClean="0">
                <a:latin typeface="Arial" panose="020B0604020202020204" pitchFamily="34" charset="0"/>
                <a:cs typeface="Arial" panose="020B0604020202020204" pitchFamily="34" charset="0"/>
              </a:rPr>
              <a:t>προθερμαντήρα</a:t>
            </a:r>
            <a:r>
              <a:rPr lang="el-GR" sz="1900" b="1" dirty="0">
                <a:latin typeface="Arial" panose="020B0604020202020204" pitchFamily="34" charset="0"/>
                <a:cs typeface="Arial" panose="020B0604020202020204" pitchFamily="34" charset="0"/>
              </a:rPr>
              <a:t>.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solidFill>
                  <a:srgbClr val="FF0000"/>
                </a:solidFill>
                <a:latin typeface="Arial" panose="020B0604020202020204" pitchFamily="34" charset="0"/>
                <a:cs typeface="Arial" panose="020B0604020202020204" pitchFamily="34" charset="0"/>
              </a:rPr>
              <a:t>Με </a:t>
            </a:r>
            <a:r>
              <a:rPr lang="el-GR" sz="1900" b="1" dirty="0">
                <a:solidFill>
                  <a:srgbClr val="FF0000"/>
                </a:solidFill>
                <a:latin typeface="Arial" panose="020B0604020202020204" pitchFamily="34" charset="0"/>
                <a:cs typeface="Arial" panose="020B0604020202020204" pitchFamily="34" charset="0"/>
              </a:rPr>
              <a:t>τον τρόπο αυτό γίνεται πιο </a:t>
            </a:r>
            <a:r>
              <a:rPr lang="el-GR" sz="1900" b="1" dirty="0" smtClean="0">
                <a:solidFill>
                  <a:srgbClr val="FF0000"/>
                </a:solidFill>
                <a:latin typeface="Arial" panose="020B0604020202020204" pitchFamily="34" charset="0"/>
                <a:cs typeface="Arial" panose="020B0604020202020204" pitchFamily="34" charset="0"/>
              </a:rPr>
              <a:t>αποδοτική </a:t>
            </a:r>
            <a:r>
              <a:rPr lang="el-GR" sz="1900" b="1" dirty="0">
                <a:solidFill>
                  <a:srgbClr val="FF0000"/>
                </a:solidFill>
                <a:latin typeface="Arial" panose="020B0604020202020204" pitchFamily="34" charset="0"/>
                <a:cs typeface="Arial" panose="020B0604020202020204" pitchFamily="34" charset="0"/>
              </a:rPr>
              <a:t>η χρησιμοποίηση του προθερμαντήρα.</a:t>
            </a:r>
          </a:p>
          <a:p>
            <a:pPr marL="0" indent="0">
              <a:buClr>
                <a:srgbClr val="FF0000"/>
              </a:buClr>
              <a:buNone/>
            </a:pPr>
            <a:r>
              <a:rPr lang="el-GR" sz="1900" b="1" dirty="0">
                <a:latin typeface="Arial" panose="020B0604020202020204" pitchFamily="34" charset="0"/>
                <a:cs typeface="Arial" panose="020B0604020202020204" pitchFamily="34" charset="0"/>
              </a:rPr>
              <a:t>Απαιτείται ιδιαίτερη προσοχή, ώστε όλο το </a:t>
            </a:r>
            <a:r>
              <a:rPr lang="el-GR" sz="1900" b="1" dirty="0" smtClean="0">
                <a:latin typeface="Arial" panose="020B0604020202020204" pitchFamily="34" charset="0"/>
                <a:cs typeface="Arial" panose="020B0604020202020204" pitchFamily="34" charset="0"/>
              </a:rPr>
              <a:t>ψεκαζόμενο </a:t>
            </a:r>
            <a:r>
              <a:rPr lang="el-GR" sz="1900" b="1" dirty="0">
                <a:latin typeface="Arial" panose="020B0604020202020204" pitchFamily="34" charset="0"/>
                <a:cs typeface="Arial" panose="020B0604020202020204" pitchFamily="34" charset="0"/>
              </a:rPr>
              <a:t>νερό να εξατμίζεται πλήρως πριν την </a:t>
            </a:r>
            <a:r>
              <a:rPr lang="el-GR" sz="1900" b="1" dirty="0" smtClean="0">
                <a:latin typeface="Arial" panose="020B0604020202020204" pitchFamily="34" charset="0"/>
                <a:cs typeface="Arial" panose="020B0604020202020204" pitchFamily="34" charset="0"/>
              </a:rPr>
              <a:t>είσοδο </a:t>
            </a:r>
            <a:r>
              <a:rPr lang="el-GR" sz="1900" b="1" dirty="0">
                <a:latin typeface="Arial" panose="020B0604020202020204" pitchFamily="34" charset="0"/>
                <a:cs typeface="Arial" panose="020B0604020202020204" pitchFamily="34" charset="0"/>
              </a:rPr>
              <a:t>του στον προθερμαντήρα. Θεωρητικά, η μέγιστη ποσότητα του ψεκαζόμενου νερού προκύπτει για </a:t>
            </a:r>
            <a:r>
              <a:rPr lang="el-GR" sz="1900" b="1" dirty="0" smtClean="0">
                <a:latin typeface="Arial" panose="020B0604020202020204" pitchFamily="34" charset="0"/>
                <a:cs typeface="Arial" panose="020B0604020202020204" pitchFamily="34" charset="0"/>
              </a:rPr>
              <a:t>κατάσταση </a:t>
            </a:r>
            <a:r>
              <a:rPr lang="el-GR" sz="1900" b="1" dirty="0">
                <a:latin typeface="Arial" panose="020B0604020202020204" pitchFamily="34" charset="0"/>
                <a:cs typeface="Arial" panose="020B0604020202020204" pitchFamily="34" charset="0"/>
              </a:rPr>
              <a:t>κεκορεσμένου σε υγρασία αέρα πριν την είσοδο του στον προθερμαντήρα, ή ισοδύναμα, όταν η θερμοκρασία του μείγματος πριν την είσοδο στον προθερμαντήρα ισούται με τη θερμοκρασία του </a:t>
            </a:r>
            <a:r>
              <a:rPr lang="el-GR" sz="1900" b="1" dirty="0" smtClean="0">
                <a:latin typeface="Arial" panose="020B0604020202020204" pitchFamily="34" charset="0"/>
                <a:cs typeface="Arial" panose="020B0604020202020204" pitchFamily="34" charset="0"/>
              </a:rPr>
              <a:t>ψεκαζόμενου </a:t>
            </a:r>
            <a:r>
              <a:rPr lang="el-GR" sz="1900" b="1" dirty="0">
                <a:latin typeface="Arial" panose="020B0604020202020204" pitchFamily="34" charset="0"/>
                <a:cs typeface="Arial" panose="020B0604020202020204" pitchFamily="34" charset="0"/>
              </a:rPr>
              <a:t>νερού</a:t>
            </a:r>
            <a:r>
              <a:rPr lang="el-GR" sz="1900" b="1" dirty="0" smtClean="0">
                <a:latin typeface="Arial" panose="020B0604020202020204" pitchFamily="34" charset="0"/>
                <a:cs typeface="Arial" panose="020B0604020202020204" pitchFamily="34" charset="0"/>
              </a:rPr>
              <a:t>.</a:t>
            </a:r>
            <a:endParaRPr lang="el-GR" sz="19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456702784"/>
      </p:ext>
    </p:extLst>
  </p:cSld>
  <p:clrMapOvr>
    <a:masterClrMapping/>
  </p:clrMapOvr>
  <p:transition>
    <p:push/>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18864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ψεκασμό νερού και προθερμαντήρα</a:t>
            </a:r>
            <a:endParaRPr lang="en-US" sz="2000" b="1" u="sng" dirty="0" smtClean="0">
              <a:solidFill>
                <a:schemeClr val="bg1"/>
              </a:solidFill>
              <a:latin typeface="Arial Black" pitchFamily="34" charset="0"/>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95963" y="1052736"/>
            <a:ext cx="7552074" cy="5189670"/>
          </a:xfrm>
          <a:prstGeom prst="rect">
            <a:avLst/>
          </a:prstGeom>
        </p:spPr>
      </p:pic>
      <p:sp>
        <p:nvSpPr>
          <p:cNvPr id="5" name="TextBox 4"/>
          <p:cNvSpPr txBox="1"/>
          <p:nvPr/>
        </p:nvSpPr>
        <p:spPr>
          <a:xfrm>
            <a:off x="5364088" y="1556792"/>
            <a:ext cx="1988045" cy="430887"/>
          </a:xfrm>
          <a:prstGeom prst="rect">
            <a:avLst/>
          </a:prstGeom>
          <a:noFill/>
        </p:spPr>
        <p:txBody>
          <a:bodyPr wrap="none" rtlCol="0">
            <a:spAutoFit/>
          </a:bodyPr>
          <a:lstStyle/>
          <a:p>
            <a:r>
              <a:rPr lang="el-GR" sz="1100" b="1" dirty="0" smtClean="0"/>
              <a:t>Έξοδος καυσαερίων προς </a:t>
            </a:r>
          </a:p>
          <a:p>
            <a:r>
              <a:rPr lang="el-GR" sz="1100" b="1" dirty="0" smtClean="0"/>
              <a:t>την ατμόσφαιρα</a:t>
            </a:r>
            <a:endParaRPr lang="en-US" sz="1100" b="1" dirty="0"/>
          </a:p>
        </p:txBody>
      </p:sp>
      <p:sp>
        <p:nvSpPr>
          <p:cNvPr id="6" name="TextBox 5"/>
          <p:cNvSpPr txBox="1"/>
          <p:nvPr/>
        </p:nvSpPr>
        <p:spPr>
          <a:xfrm>
            <a:off x="4283968" y="2708920"/>
            <a:ext cx="1342034" cy="600164"/>
          </a:xfrm>
          <a:prstGeom prst="rect">
            <a:avLst/>
          </a:prstGeom>
          <a:noFill/>
        </p:spPr>
        <p:txBody>
          <a:bodyPr wrap="none" rtlCol="0">
            <a:spAutoFit/>
          </a:bodyPr>
          <a:lstStyle/>
          <a:p>
            <a:r>
              <a:rPr lang="el-GR" sz="1100" b="1" dirty="0" smtClean="0"/>
              <a:t>Εναλλάκτης </a:t>
            </a:r>
          </a:p>
          <a:p>
            <a:r>
              <a:rPr lang="el-GR" sz="1100" b="1" dirty="0" smtClean="0"/>
              <a:t>προθερμάνσεως </a:t>
            </a:r>
          </a:p>
          <a:p>
            <a:r>
              <a:rPr lang="el-GR" sz="1100" b="1" dirty="0" smtClean="0"/>
              <a:t>αέρα</a:t>
            </a:r>
            <a:endParaRPr lang="en-US" sz="1100" b="1" dirty="0"/>
          </a:p>
        </p:txBody>
      </p:sp>
      <p:sp>
        <p:nvSpPr>
          <p:cNvPr id="8" name="TextBox 7"/>
          <p:cNvSpPr txBox="1"/>
          <p:nvPr/>
        </p:nvSpPr>
        <p:spPr>
          <a:xfrm>
            <a:off x="1515199" y="3216684"/>
            <a:ext cx="873957" cy="430887"/>
          </a:xfrm>
          <a:prstGeom prst="rect">
            <a:avLst/>
          </a:prstGeom>
          <a:noFill/>
        </p:spPr>
        <p:txBody>
          <a:bodyPr wrap="none" rtlCol="0">
            <a:spAutoFit/>
          </a:bodyPr>
          <a:lstStyle/>
          <a:p>
            <a:r>
              <a:rPr lang="el-GR" sz="1100" b="1" dirty="0" smtClean="0"/>
              <a:t>Ψεκασμός</a:t>
            </a:r>
          </a:p>
          <a:p>
            <a:r>
              <a:rPr lang="el-GR" sz="1100" b="1" dirty="0" smtClean="0"/>
              <a:t>νερού</a:t>
            </a:r>
            <a:endParaRPr lang="en-US" sz="1100" b="1" dirty="0"/>
          </a:p>
        </p:txBody>
      </p:sp>
      <p:sp>
        <p:nvSpPr>
          <p:cNvPr id="9" name="TextBox 8"/>
          <p:cNvSpPr txBox="1"/>
          <p:nvPr/>
        </p:nvSpPr>
        <p:spPr>
          <a:xfrm>
            <a:off x="3635896" y="4437112"/>
            <a:ext cx="792205" cy="430887"/>
          </a:xfrm>
          <a:prstGeom prst="rect">
            <a:avLst/>
          </a:prstGeom>
          <a:noFill/>
        </p:spPr>
        <p:txBody>
          <a:bodyPr wrap="none" rtlCol="0">
            <a:spAutoFit/>
          </a:bodyPr>
          <a:lstStyle/>
          <a:p>
            <a:r>
              <a:rPr lang="el-GR" sz="1100" b="1" dirty="0" smtClean="0"/>
              <a:t>Θάλαμος</a:t>
            </a:r>
          </a:p>
          <a:p>
            <a:r>
              <a:rPr lang="el-GR" sz="1100" b="1" dirty="0" smtClean="0"/>
              <a:t>καύσεως</a:t>
            </a:r>
            <a:endParaRPr lang="en-US" sz="1100" b="1" dirty="0"/>
          </a:p>
        </p:txBody>
      </p:sp>
      <p:sp>
        <p:nvSpPr>
          <p:cNvPr id="10" name="TextBox 9"/>
          <p:cNvSpPr txBox="1"/>
          <p:nvPr/>
        </p:nvSpPr>
        <p:spPr>
          <a:xfrm>
            <a:off x="4788024" y="3611488"/>
            <a:ext cx="763351" cy="261610"/>
          </a:xfrm>
          <a:prstGeom prst="rect">
            <a:avLst/>
          </a:prstGeom>
          <a:noFill/>
        </p:spPr>
        <p:txBody>
          <a:bodyPr wrap="none" rtlCol="0">
            <a:spAutoFit/>
          </a:bodyPr>
          <a:lstStyle/>
          <a:p>
            <a:r>
              <a:rPr lang="el-GR" sz="1100" b="1" dirty="0"/>
              <a:t>Κ</a:t>
            </a:r>
            <a:r>
              <a:rPr lang="el-GR" sz="1100" b="1" dirty="0" smtClean="0"/>
              <a:t>αύσιμο</a:t>
            </a:r>
            <a:endParaRPr lang="en-US" sz="1100" b="1" dirty="0"/>
          </a:p>
        </p:txBody>
      </p:sp>
      <p:sp>
        <p:nvSpPr>
          <p:cNvPr id="11" name="TextBox 10"/>
          <p:cNvSpPr txBox="1"/>
          <p:nvPr/>
        </p:nvSpPr>
        <p:spPr>
          <a:xfrm>
            <a:off x="5169699" y="5661248"/>
            <a:ext cx="962123" cy="430887"/>
          </a:xfrm>
          <a:prstGeom prst="rect">
            <a:avLst/>
          </a:prstGeom>
          <a:noFill/>
        </p:spPr>
        <p:txBody>
          <a:bodyPr wrap="none" rtlCol="0">
            <a:spAutoFit/>
          </a:bodyPr>
          <a:lstStyle/>
          <a:p>
            <a:r>
              <a:rPr lang="el-GR" sz="1100" b="1" dirty="0" smtClean="0"/>
              <a:t>Στρόβιλος </a:t>
            </a:r>
          </a:p>
          <a:p>
            <a:r>
              <a:rPr lang="el-GR" sz="1100" b="1" dirty="0" smtClean="0"/>
              <a:t>αεριογόνου</a:t>
            </a:r>
            <a:endParaRPr lang="en-US" sz="1100" b="1" dirty="0"/>
          </a:p>
        </p:txBody>
      </p:sp>
      <p:sp>
        <p:nvSpPr>
          <p:cNvPr id="12" name="TextBox 11"/>
          <p:cNvSpPr txBox="1"/>
          <p:nvPr/>
        </p:nvSpPr>
        <p:spPr>
          <a:xfrm>
            <a:off x="7440416" y="5662072"/>
            <a:ext cx="907621" cy="430887"/>
          </a:xfrm>
          <a:prstGeom prst="rect">
            <a:avLst/>
          </a:prstGeom>
          <a:noFill/>
        </p:spPr>
        <p:txBody>
          <a:bodyPr wrap="none" rtlCol="0">
            <a:spAutoFit/>
          </a:bodyPr>
          <a:lstStyle/>
          <a:p>
            <a:r>
              <a:rPr lang="el-GR" sz="1100" b="1" dirty="0" smtClean="0"/>
              <a:t>Στρόβιλος </a:t>
            </a:r>
          </a:p>
          <a:p>
            <a:r>
              <a:rPr lang="el-GR" sz="1100" b="1" dirty="0" smtClean="0"/>
              <a:t>ισχύος</a:t>
            </a:r>
            <a:endParaRPr lang="en-US" sz="1100" b="1" dirty="0"/>
          </a:p>
        </p:txBody>
      </p:sp>
      <p:sp>
        <p:nvSpPr>
          <p:cNvPr id="13" name="Rectangle 12"/>
          <p:cNvSpPr/>
          <p:nvPr/>
        </p:nvSpPr>
        <p:spPr>
          <a:xfrm>
            <a:off x="999562" y="6334411"/>
            <a:ext cx="7144876" cy="276999"/>
          </a:xfrm>
          <a:prstGeom prst="rect">
            <a:avLst/>
          </a:prstGeom>
          <a:solidFill>
            <a:srgbClr val="FFFF00"/>
          </a:solidFill>
        </p:spPr>
        <p:txBody>
          <a:bodyPr wrap="square">
            <a:spAutoFit/>
          </a:bodyPr>
          <a:lstStyle/>
          <a:p>
            <a:r>
              <a:rPr lang="el-GR" sz="1200" b="1" dirty="0"/>
              <a:t>Διάγραμμα λειτουργίας εγκαταστάσεως αεριοστροβίλου με ψεκασμό νερού και </a:t>
            </a:r>
            <a:r>
              <a:rPr lang="el-GR" sz="1200" b="1" dirty="0" smtClean="0"/>
              <a:t>προθερμαντήρα</a:t>
            </a:r>
            <a:endParaRPr lang="en-US" sz="1200" b="1" dirty="0"/>
          </a:p>
        </p:txBody>
      </p:sp>
    </p:spTree>
    <p:extLst>
      <p:ext uri="{BB962C8B-B14F-4D97-AF65-F5344CB8AC3E}">
        <p14:creationId xmlns="" xmlns:p14="http://schemas.microsoft.com/office/powerpoint/2010/main" val="3762769042"/>
      </p:ext>
    </p:extLst>
  </p:cSld>
  <p:clrMapOvr>
    <a:masterClrMapping/>
  </p:clrMapOvr>
  <p:transition>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p:spPr>
        <p:txBody>
          <a:bodyPr>
            <a:noAutofit/>
          </a:bodyPr>
          <a:lstStyle/>
          <a:p>
            <a:pPr marL="0" indent="0">
              <a:lnSpc>
                <a:spcPct val="90000"/>
              </a:lnSpc>
              <a:buClr>
                <a:schemeClr val="hlink"/>
              </a:buClr>
              <a:buNone/>
              <a:defRPr/>
            </a:pPr>
            <a:r>
              <a:rPr lang="el-GR" sz="4200" b="1" dirty="0">
                <a:latin typeface="Arial" panose="020B0604020202020204" pitchFamily="34" charset="0"/>
                <a:cs typeface="Arial" panose="020B0604020202020204" pitchFamily="34" charset="0"/>
              </a:rPr>
              <a:t>Τα δεδομένα </a:t>
            </a:r>
            <a:r>
              <a:rPr lang="el-GR" sz="4200" b="1" dirty="0" smtClean="0">
                <a:latin typeface="Arial" panose="020B0604020202020204" pitchFamily="34" charset="0"/>
                <a:cs typeface="Arial" panose="020B0604020202020204" pitchFamily="34" charset="0"/>
              </a:rPr>
              <a:t>της μηχανής που </a:t>
            </a:r>
            <a:r>
              <a:rPr lang="el-GR" sz="4200" b="1" dirty="0">
                <a:latin typeface="Arial" panose="020B0604020202020204" pitchFamily="34" charset="0"/>
                <a:cs typeface="Arial" panose="020B0604020202020204" pitchFamily="34" charset="0"/>
              </a:rPr>
              <a:t>αφορούν </a:t>
            </a:r>
            <a:r>
              <a:rPr lang="el-GR" sz="4200" b="1" dirty="0" smtClean="0">
                <a:latin typeface="Arial" panose="020B0604020202020204" pitchFamily="34" charset="0"/>
                <a:cs typeface="Arial" panose="020B0604020202020204" pitchFamily="34" charset="0"/>
              </a:rPr>
              <a:t>τις δοκιμές στη θάλασσα </a:t>
            </a:r>
            <a:r>
              <a:rPr lang="en-US" sz="4200" b="1" dirty="0" smtClean="0">
                <a:latin typeface="Arial" panose="020B0604020202020204" pitchFamily="34" charset="0"/>
                <a:cs typeface="Arial" panose="020B0604020202020204" pitchFamily="34" charset="0"/>
              </a:rPr>
              <a:t>(</a:t>
            </a:r>
            <a:r>
              <a:rPr lang="en-US" sz="4200" b="1" dirty="0">
                <a:solidFill>
                  <a:srgbClr val="FF0000"/>
                </a:solidFill>
                <a:latin typeface="Arial" panose="020B0604020202020204" pitchFamily="34" charset="0"/>
                <a:cs typeface="Arial" panose="020B0604020202020204" pitchFamily="34" charset="0"/>
              </a:rPr>
              <a:t>Sea Trials</a:t>
            </a:r>
            <a:r>
              <a:rPr lang="en-US" sz="4200" b="1" dirty="0" smtClean="0">
                <a:latin typeface="Arial" panose="020B0604020202020204" pitchFamily="34" charset="0"/>
                <a:cs typeface="Arial" panose="020B0604020202020204" pitchFamily="34" charset="0"/>
              </a:rPr>
              <a:t>)</a:t>
            </a:r>
            <a:r>
              <a:rPr lang="el-GR" sz="4200" b="1" dirty="0" smtClean="0">
                <a:latin typeface="Arial" panose="020B0604020202020204" pitchFamily="34" charset="0"/>
                <a:cs typeface="Arial" panose="020B0604020202020204" pitchFamily="34" charset="0"/>
              </a:rPr>
              <a:t>, </a:t>
            </a:r>
            <a:r>
              <a:rPr lang="el-GR" sz="4200" b="1" dirty="0">
                <a:latin typeface="Arial" panose="020B0604020202020204" pitchFamily="34" charset="0"/>
                <a:cs typeface="Arial" panose="020B0604020202020204" pitchFamily="34" charset="0"/>
              </a:rPr>
              <a:t>δοκιμές </a:t>
            </a:r>
            <a:r>
              <a:rPr lang="el-GR" sz="4200" b="1" dirty="0" smtClean="0">
                <a:latin typeface="Arial" panose="020B0604020202020204" pitchFamily="34" charset="0"/>
                <a:cs typeface="Arial" panose="020B0604020202020204" pitchFamily="34" charset="0"/>
              </a:rPr>
              <a:t>εντός εργοστασίου </a:t>
            </a:r>
            <a:r>
              <a:rPr lang="en-US" sz="4200" b="1" dirty="0">
                <a:latin typeface="Arial" panose="020B0604020202020204" pitchFamily="34" charset="0"/>
                <a:cs typeface="Arial" panose="020B0604020202020204" pitchFamily="34" charset="0"/>
              </a:rPr>
              <a:t>(</a:t>
            </a:r>
            <a:r>
              <a:rPr lang="en-US" sz="4200" b="1" dirty="0" smtClean="0">
                <a:solidFill>
                  <a:srgbClr val="FF0000"/>
                </a:solidFill>
                <a:latin typeface="Arial" panose="020B0604020202020204" pitchFamily="34" charset="0"/>
                <a:cs typeface="Arial" panose="020B0604020202020204" pitchFamily="34" charset="0"/>
              </a:rPr>
              <a:t>Shop Trials</a:t>
            </a:r>
            <a:r>
              <a:rPr lang="en-US" sz="4200" b="1" dirty="0" smtClean="0">
                <a:latin typeface="Arial" panose="020B0604020202020204" pitchFamily="34" charset="0"/>
                <a:cs typeface="Arial" panose="020B0604020202020204" pitchFamily="34" charset="0"/>
              </a:rPr>
              <a:t>) </a:t>
            </a:r>
            <a:r>
              <a:rPr lang="el-GR" sz="4200" b="1" dirty="0" smtClean="0">
                <a:latin typeface="Arial" panose="020B0604020202020204" pitchFamily="34" charset="0"/>
                <a:cs typeface="Arial" panose="020B0604020202020204" pitchFamily="34" charset="0"/>
              </a:rPr>
              <a:t>και τις λαμβανόμενες </a:t>
            </a:r>
            <a:r>
              <a:rPr lang="el-GR" sz="4200" b="1" dirty="0">
                <a:latin typeface="Arial" panose="020B0604020202020204" pitchFamily="34" charset="0"/>
                <a:cs typeface="Arial" panose="020B0604020202020204" pitchFamily="34" charset="0"/>
              </a:rPr>
              <a:t>καμπύλες απόδοσης </a:t>
            </a:r>
            <a:r>
              <a:rPr lang="el-GR" sz="4200" b="1" dirty="0" smtClean="0">
                <a:latin typeface="Arial" panose="020B0604020202020204" pitchFamily="34" charset="0"/>
                <a:cs typeface="Arial" panose="020B0604020202020204" pitchFamily="34" charset="0"/>
              </a:rPr>
              <a:t>επιτρέπουν στον πρώτο μηχανικό </a:t>
            </a:r>
            <a:r>
              <a:rPr lang="el-GR" sz="4200" b="1" dirty="0">
                <a:latin typeface="Arial" panose="020B0604020202020204" pitchFamily="34" charset="0"/>
                <a:cs typeface="Arial" panose="020B0604020202020204" pitchFamily="34" charset="0"/>
              </a:rPr>
              <a:t>να τρέξει το πλοίο με ασφάλεια και </a:t>
            </a:r>
            <a:r>
              <a:rPr lang="el-GR" sz="4200" b="1" dirty="0" smtClean="0">
                <a:latin typeface="Arial" panose="020B0604020202020204" pitchFamily="34" charset="0"/>
                <a:cs typeface="Arial" panose="020B0604020202020204" pitchFamily="34" charset="0"/>
              </a:rPr>
              <a:t>οικονομία.</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Χαρακτηριστικές Καμπύλες Μηχανής</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617173742"/>
      </p:ext>
    </p:extLst>
  </p:cSld>
  <p:clrMapOvr>
    <a:masterClrMapping/>
  </p:clrMapOvr>
  <p:transition>
    <p:push/>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4. Αεριοστρόβιλος </a:t>
            </a:r>
            <a:r>
              <a:rPr lang="el-GR" sz="2400" b="1" u="sng" dirty="0">
                <a:solidFill>
                  <a:srgbClr val="FFFF00"/>
                </a:solidFill>
                <a:latin typeface="Arial Black" pitchFamily="34" charset="0"/>
              </a:rPr>
              <a:t>με ενδιάμεση </a:t>
            </a:r>
            <a:r>
              <a:rPr lang="el-GR" sz="2400" b="1" u="sng" dirty="0" smtClean="0">
                <a:solidFill>
                  <a:srgbClr val="FFFF00"/>
                </a:solidFill>
                <a:latin typeface="Arial Black" pitchFamily="34" charset="0"/>
              </a:rPr>
              <a:t>ψύξη του αέρα</a:t>
            </a:r>
            <a:endParaRPr lang="el-GR" sz="2400" b="1" u="sng" dirty="0">
              <a:solidFill>
                <a:srgbClr val="FFFF00"/>
              </a:solidFill>
              <a:latin typeface="Arial Black" pitchFamily="34" charset="0"/>
            </a:endParaRPr>
          </a:p>
        </p:txBody>
      </p:sp>
      <p:sp>
        <p:nvSpPr>
          <p:cNvPr id="8" name="Content Placeholder 7"/>
          <p:cNvSpPr>
            <a:spLocks noGrp="1"/>
          </p:cNvSpPr>
          <p:nvPr>
            <p:ph sz="half" idx="2"/>
          </p:nvPr>
        </p:nvSpPr>
        <p:spPr>
          <a:xfrm>
            <a:off x="285720" y="1124744"/>
            <a:ext cx="8572560" cy="5518966"/>
          </a:xfrm>
          <a:solidFill>
            <a:schemeClr val="accent4">
              <a:lumMod val="40000"/>
              <a:lumOff val="60000"/>
            </a:schemeClr>
          </a:solidFill>
        </p:spPr>
        <p:txBody>
          <a:bodyPr>
            <a:noAutofit/>
          </a:bodyPr>
          <a:lstStyle/>
          <a:p>
            <a:pPr marL="0" indent="0">
              <a:buClr>
                <a:srgbClr val="FF0000"/>
              </a:buClr>
              <a:buNone/>
            </a:pPr>
            <a:r>
              <a:rPr lang="el-GR" sz="2100" b="1" dirty="0">
                <a:latin typeface="Arial" panose="020B0604020202020204" pitchFamily="34" charset="0"/>
                <a:cs typeface="Arial" panose="020B0604020202020204" pitchFamily="34" charset="0"/>
              </a:rPr>
              <a:t>Η χρήση </a:t>
            </a:r>
            <a:r>
              <a:rPr lang="el-GR" sz="2100" b="1" dirty="0" smtClean="0">
                <a:latin typeface="Arial" panose="020B0604020202020204" pitchFamily="34" charset="0"/>
                <a:cs typeface="Arial" panose="020B0604020202020204" pitchFamily="34" charset="0"/>
              </a:rPr>
              <a:t>προθερμαντήρα </a:t>
            </a:r>
            <a:r>
              <a:rPr lang="el-GR" sz="2100" b="1" dirty="0">
                <a:latin typeface="Arial" panose="020B0604020202020204" pitchFamily="34" charset="0"/>
                <a:cs typeface="Arial" panose="020B0604020202020204" pitchFamily="34" charset="0"/>
              </a:rPr>
              <a:t>οδηγεί σε μείωση της </a:t>
            </a:r>
            <a:r>
              <a:rPr lang="el-GR" sz="2100" b="1" dirty="0" smtClean="0">
                <a:latin typeface="Arial" panose="020B0604020202020204" pitchFamily="34" charset="0"/>
                <a:cs typeface="Arial" panose="020B0604020202020204" pitchFamily="34" charset="0"/>
              </a:rPr>
              <a:t>προσδιδόμενης </a:t>
            </a:r>
            <a:r>
              <a:rPr lang="el-GR" sz="2100" b="1" dirty="0">
                <a:latin typeface="Arial" panose="020B0604020202020204" pitchFamily="34" charset="0"/>
                <a:cs typeface="Arial" panose="020B0604020202020204" pitchFamily="34" charset="0"/>
              </a:rPr>
              <a:t>θερμότητας, αλλά δεν επηρεάζει το έργο του συμπιεστή ή το έργο του στροβίλου, για δεδομένο λόγο πιέσεων του συμπιεστή.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Το </a:t>
            </a:r>
            <a:r>
              <a:rPr lang="el-GR" sz="2100" b="1" dirty="0">
                <a:latin typeface="Arial" panose="020B0604020202020204" pitchFamily="34" charset="0"/>
                <a:cs typeface="Arial" panose="020B0604020202020204" pitchFamily="34" charset="0"/>
              </a:rPr>
              <a:t>έργο του συμπιεστή μπορεί να μειωθεί με τη χρήση </a:t>
            </a:r>
            <a:r>
              <a:rPr lang="el-GR" sz="2100" b="1" dirty="0" smtClean="0">
                <a:latin typeface="Arial" panose="020B0604020202020204" pitchFamily="34" charset="0"/>
                <a:cs typeface="Arial" panose="020B0604020202020204" pitchFamily="34" charset="0"/>
              </a:rPr>
              <a:t>ενδιάμεσης </a:t>
            </a:r>
            <a:r>
              <a:rPr lang="el-GR" sz="2100" b="1" dirty="0">
                <a:latin typeface="Arial" panose="020B0604020202020204" pitchFamily="34" charset="0"/>
                <a:cs typeface="Arial" panose="020B0604020202020204" pitchFamily="34" charset="0"/>
              </a:rPr>
              <a:t>ψύξεως του αέρα, ώστε με τη μείωση του έργου του συμπιεστή αυξάνεται το καθαρό αποδιδόμενο έργο από το στρόβιλο, οπότε αυξάνεται επιπλέον και ο βαθμός αποδόσεως της εγκαταστάσεως.</a:t>
            </a:r>
          </a:p>
          <a:p>
            <a:pPr marL="0" indent="0">
              <a:buClr>
                <a:srgbClr val="FF0000"/>
              </a:buClr>
              <a:buNone/>
            </a:pPr>
            <a:r>
              <a:rPr lang="el-GR" sz="2100" b="1" dirty="0">
                <a:latin typeface="Arial" panose="020B0604020202020204" pitchFamily="34" charset="0"/>
                <a:cs typeface="Arial" panose="020B0604020202020204" pitchFamily="34" charset="0"/>
              </a:rPr>
              <a:t>Η συμπίεση του αέρα εντός του συμπιεστή είναι πρακτικά αδιαβατική (χωρίς δηλ. απώλειες </a:t>
            </a:r>
            <a:r>
              <a:rPr lang="el-GR" sz="2100" b="1" dirty="0" smtClean="0">
                <a:latin typeface="Arial" panose="020B0604020202020204" pitchFamily="34" charset="0"/>
                <a:cs typeface="Arial" panose="020B0604020202020204" pitchFamily="34" charset="0"/>
              </a:rPr>
              <a:t>θερμότητας</a:t>
            </a:r>
            <a:r>
              <a:rPr lang="el-GR" sz="2100" b="1" dirty="0">
                <a:latin typeface="Arial" panose="020B0604020202020204" pitchFamily="34" charset="0"/>
                <a:cs typeface="Arial" panose="020B0604020202020204" pitchFamily="34" charset="0"/>
              </a:rPr>
              <a:t>). Αν θεωρήσομε ότι επιπλέον </a:t>
            </a:r>
            <a:r>
              <a:rPr lang="el-GR" sz="2100" b="1" dirty="0" smtClean="0">
                <a:latin typeface="Arial" panose="020B0604020202020204" pitchFamily="34" charset="0"/>
                <a:cs typeface="Arial" panose="020B0604020202020204" pitchFamily="34" charset="0"/>
              </a:rPr>
              <a:t>πραγματοποιείται </a:t>
            </a:r>
            <a:r>
              <a:rPr lang="el-GR" sz="2100" b="1" dirty="0">
                <a:latin typeface="Arial" panose="020B0604020202020204" pitchFamily="34" charset="0"/>
                <a:cs typeface="Arial" panose="020B0604020202020204" pitchFamily="34" charset="0"/>
              </a:rPr>
              <a:t>αντιστρεπτά, τότε είναι και ισεντροπική.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Τότε</a:t>
            </a:r>
            <a:r>
              <a:rPr lang="el-GR" sz="2100" b="1" dirty="0">
                <a:latin typeface="Arial" panose="020B0604020202020204" pitchFamily="34" charset="0"/>
                <a:cs typeface="Arial" panose="020B0604020202020204" pitchFamily="34" charset="0"/>
              </a:rPr>
              <a:t>, για αμελητέα μεταβολή της κινητικής και της </a:t>
            </a:r>
            <a:r>
              <a:rPr lang="el-GR" sz="2100" b="1" dirty="0" smtClean="0">
                <a:latin typeface="Arial" panose="020B0604020202020204" pitchFamily="34" charset="0"/>
                <a:cs typeface="Arial" panose="020B0604020202020204" pitchFamily="34" charset="0"/>
              </a:rPr>
              <a:t>δυναμικής </a:t>
            </a:r>
            <a:r>
              <a:rPr lang="el-GR" sz="2100" b="1" dirty="0">
                <a:latin typeface="Arial" panose="020B0604020202020204" pitchFamily="34" charset="0"/>
                <a:cs typeface="Arial" panose="020B0604020202020204" pitchFamily="34" charset="0"/>
              </a:rPr>
              <a:t>ενέργειας μεταξύ εισόδου και εξόδου από το συμπιεστή, το αναγκαίο ειδικό έργο του συμπιεστή (έργο ανά μονάδα μάζας) θα δίδεται από το </a:t>
            </a:r>
            <a:r>
              <a:rPr lang="el-GR" sz="2100" b="1" dirty="0" smtClean="0">
                <a:latin typeface="Arial" panose="020B0604020202020204" pitchFamily="34" charset="0"/>
                <a:cs typeface="Arial" panose="020B0604020202020204" pitchFamily="34" charset="0"/>
              </a:rPr>
              <a:t>ειδικό </a:t>
            </a:r>
            <a:r>
              <a:rPr lang="el-GR" sz="2100" b="1" dirty="0">
                <a:latin typeface="Arial" panose="020B0604020202020204" pitchFamily="34" charset="0"/>
                <a:cs typeface="Arial" panose="020B0604020202020204" pitchFamily="34" charset="0"/>
              </a:rPr>
              <a:t>τεχνικό </a:t>
            </a:r>
            <a:r>
              <a:rPr lang="el-GR" sz="2100" b="1" dirty="0" smtClean="0">
                <a:latin typeface="Arial" panose="020B0604020202020204" pitchFamily="34" charset="0"/>
                <a:cs typeface="Arial" panose="020B0604020202020204" pitchFamily="34" charset="0"/>
              </a:rPr>
              <a:t>έργο.</a:t>
            </a:r>
            <a:endParaRPr lang="el-GR" sz="21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018501618"/>
      </p:ext>
    </p:extLst>
  </p:cSld>
  <p:clrMapOvr>
    <a:masterClrMapping/>
  </p:clrMapOvr>
  <p:transition>
    <p:push/>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ενδιάμεση </a:t>
            </a:r>
            <a:r>
              <a:rPr lang="el-GR" sz="2400" b="1" u="sng" dirty="0" smtClean="0">
                <a:solidFill>
                  <a:schemeClr val="bg1"/>
                </a:solidFill>
                <a:latin typeface="Arial Black" pitchFamily="34" charset="0"/>
              </a:rPr>
              <a:t>ψύξη του αέρα</a:t>
            </a:r>
            <a:endParaRPr lang="el-GR" sz="2400" b="1" u="sng" dirty="0">
              <a:solidFill>
                <a:schemeClr val="bg1"/>
              </a:solidFill>
              <a:latin typeface="Arial Black" pitchFamily="34" charset="0"/>
            </a:endParaRPr>
          </a:p>
        </p:txBody>
      </p:sp>
      <p:sp>
        <p:nvSpPr>
          <p:cNvPr id="8" name="Content Placeholder 7"/>
          <p:cNvSpPr>
            <a:spLocks noGrp="1"/>
          </p:cNvSpPr>
          <p:nvPr>
            <p:ph sz="half" idx="2"/>
          </p:nvPr>
        </p:nvSpPr>
        <p:spPr>
          <a:xfrm>
            <a:off x="285720" y="1124744"/>
            <a:ext cx="8572560" cy="5518966"/>
          </a:xfrm>
          <a:solidFill>
            <a:schemeClr val="accent4">
              <a:lumMod val="40000"/>
              <a:lumOff val="60000"/>
            </a:schemeClr>
          </a:solidFill>
        </p:spPr>
        <p:txBody>
          <a:bodyPr>
            <a:noAutofit/>
          </a:bodyPr>
          <a:lstStyle/>
          <a:p>
            <a:pPr marL="0" indent="0">
              <a:buClr>
                <a:srgbClr val="FF0000"/>
              </a:buClr>
              <a:buNone/>
            </a:pPr>
            <a:r>
              <a:rPr lang="el-GR" sz="1500" b="1" dirty="0" smtClean="0">
                <a:latin typeface="Arial" panose="020B0604020202020204" pitchFamily="34" charset="0"/>
                <a:cs typeface="Arial" panose="020B0604020202020204" pitchFamily="34" charset="0"/>
              </a:rPr>
              <a:t>Είναι </a:t>
            </a:r>
            <a:r>
              <a:rPr lang="el-GR" sz="1500" b="1" dirty="0">
                <a:latin typeface="Arial" panose="020B0604020202020204" pitchFamily="34" charset="0"/>
                <a:cs typeface="Arial" panose="020B0604020202020204" pitchFamily="34" charset="0"/>
              </a:rPr>
              <a:t>όμως δυνατόν να γίνει η ενδιάμεση ψύξη του αέρα. Αυτό προϋποθέτει την εφαρμογή της συμπιέσεως σε δύο ή περισσότερα στάδια, με ενδιάμεση ψύξη μεταξύ των σταδίων. </a:t>
            </a:r>
            <a:endParaRPr lang="el-GR" sz="1500" b="1" dirty="0" smtClean="0">
              <a:latin typeface="Arial" panose="020B0604020202020204" pitchFamily="34" charset="0"/>
              <a:cs typeface="Arial" panose="020B0604020202020204" pitchFamily="34" charset="0"/>
            </a:endParaRPr>
          </a:p>
          <a:p>
            <a:pPr marL="0" indent="0">
              <a:buClr>
                <a:srgbClr val="FF0000"/>
              </a:buClr>
              <a:buNone/>
            </a:pPr>
            <a:r>
              <a:rPr lang="el-GR" sz="1500" b="1" dirty="0" smtClean="0">
                <a:latin typeface="Arial" panose="020B0604020202020204" pitchFamily="34" charset="0"/>
                <a:cs typeface="Arial" panose="020B0604020202020204" pitchFamily="34" charset="0"/>
              </a:rPr>
              <a:t>Μία </a:t>
            </a:r>
            <a:r>
              <a:rPr lang="el-GR" sz="1500" b="1" dirty="0">
                <a:latin typeface="Arial" panose="020B0604020202020204" pitchFamily="34" charset="0"/>
                <a:cs typeface="Arial" panose="020B0604020202020204" pitchFamily="34" charset="0"/>
              </a:rPr>
              <a:t>τέτοια εγκατάσταση, στην οποία η συμπίεση </a:t>
            </a:r>
            <a:r>
              <a:rPr lang="el-GR" sz="1500" b="1" dirty="0" smtClean="0">
                <a:latin typeface="Arial" panose="020B0604020202020204" pitchFamily="34" charset="0"/>
                <a:cs typeface="Arial" panose="020B0604020202020204" pitchFamily="34" charset="0"/>
              </a:rPr>
              <a:t>πραγματοποιείται </a:t>
            </a:r>
            <a:r>
              <a:rPr lang="el-GR" sz="1500" b="1" dirty="0">
                <a:latin typeface="Arial" panose="020B0604020202020204" pitchFamily="34" charset="0"/>
                <a:cs typeface="Arial" panose="020B0604020202020204" pitchFamily="34" charset="0"/>
              </a:rPr>
              <a:t>σε δύο στάδια. Και οι δύο συμπιεστές κινούνται από το στρόβιλο αεριογόνου. </a:t>
            </a:r>
            <a:endParaRPr lang="el-GR" sz="1500" b="1" dirty="0" smtClean="0">
              <a:latin typeface="Arial" panose="020B0604020202020204" pitchFamily="34" charset="0"/>
              <a:cs typeface="Arial" panose="020B0604020202020204" pitchFamily="34" charset="0"/>
            </a:endParaRPr>
          </a:p>
          <a:p>
            <a:pPr marL="0" indent="0">
              <a:buClr>
                <a:srgbClr val="FF0000"/>
              </a:buClr>
              <a:buNone/>
            </a:pPr>
            <a:r>
              <a:rPr lang="el-GR" sz="1500" b="1" dirty="0" smtClean="0">
                <a:latin typeface="Arial" panose="020B0604020202020204" pitchFamily="34" charset="0"/>
                <a:cs typeface="Arial" panose="020B0604020202020204" pitchFamily="34" charset="0"/>
              </a:rPr>
              <a:t>Ο </a:t>
            </a:r>
            <a:r>
              <a:rPr lang="el-GR" sz="1500" b="1" dirty="0">
                <a:latin typeface="Arial" panose="020B0604020202020204" pitchFamily="34" charset="0"/>
                <a:cs typeface="Arial" panose="020B0604020202020204" pitchFamily="34" charset="0"/>
              </a:rPr>
              <a:t>αέρας, εξερχόμενος από τον πρώτο συμπιεστή, οδηγείται σε εναλλάκτη θερμότητας, όπου και ψύχεται. Ο εναλλάκτης θερμότητας μπορεί να είναι αέρα-αέρα ή νερού-αέρα (στην περίπτωση ναυτικών </a:t>
            </a:r>
            <a:r>
              <a:rPr lang="el-GR" sz="1500" b="1" dirty="0" smtClean="0">
                <a:latin typeface="Arial" panose="020B0604020202020204" pitchFamily="34" charset="0"/>
                <a:cs typeface="Arial" panose="020B0604020202020204" pitchFamily="34" charset="0"/>
              </a:rPr>
              <a:t>κινητήρων</a:t>
            </a:r>
            <a:r>
              <a:rPr lang="el-GR" sz="1500" b="1" dirty="0">
                <a:latin typeface="Arial" panose="020B0604020202020204" pitchFamily="34" charset="0"/>
                <a:cs typeface="Arial" panose="020B0604020202020204" pitchFamily="34" charset="0"/>
              </a:rPr>
              <a:t>). </a:t>
            </a:r>
            <a:endParaRPr lang="el-GR" sz="1500" b="1" dirty="0" smtClean="0">
              <a:latin typeface="Arial" panose="020B0604020202020204" pitchFamily="34" charset="0"/>
              <a:cs typeface="Arial" panose="020B0604020202020204" pitchFamily="34" charset="0"/>
            </a:endParaRPr>
          </a:p>
          <a:p>
            <a:pPr marL="0" indent="0">
              <a:buClr>
                <a:srgbClr val="FF0000"/>
              </a:buClr>
              <a:buNone/>
            </a:pPr>
            <a:r>
              <a:rPr lang="el-GR" sz="1500" b="1" dirty="0" smtClean="0">
                <a:latin typeface="Arial" panose="020B0604020202020204" pitchFamily="34" charset="0"/>
                <a:cs typeface="Arial" panose="020B0604020202020204" pitchFamily="34" charset="0"/>
              </a:rPr>
              <a:t>Στη </a:t>
            </a:r>
            <a:r>
              <a:rPr lang="el-GR" sz="1500" b="1" dirty="0">
                <a:latin typeface="Arial" panose="020B0604020202020204" pitchFamily="34" charset="0"/>
                <a:cs typeface="Arial" panose="020B0604020202020204" pitchFamily="34" charset="0"/>
              </a:rPr>
              <a:t>συνέχεια, ο αέρας με χαμηλότερη </a:t>
            </a:r>
            <a:r>
              <a:rPr lang="el-GR" sz="1500" b="1" dirty="0" smtClean="0">
                <a:latin typeface="Arial" panose="020B0604020202020204" pitchFamily="34" charset="0"/>
                <a:cs typeface="Arial" panose="020B0604020202020204" pitchFamily="34" charset="0"/>
              </a:rPr>
              <a:t>θερμοκρασία</a:t>
            </a:r>
            <a:r>
              <a:rPr lang="el-GR" sz="1500" b="1" dirty="0">
                <a:latin typeface="Arial" panose="020B0604020202020204" pitchFamily="34" charset="0"/>
                <a:cs typeface="Arial" panose="020B0604020202020204" pitchFamily="34" charset="0"/>
              </a:rPr>
              <a:t>, εισέρχεται στο δεύτερο συμπιεστή. Η ροή μέσα από τον εναλλάκτη για ευκολία μπορεί να </a:t>
            </a:r>
            <a:r>
              <a:rPr lang="el-GR" sz="1500" b="1" dirty="0" smtClean="0">
                <a:latin typeface="Arial" panose="020B0604020202020204" pitchFamily="34" charset="0"/>
                <a:cs typeface="Arial" panose="020B0604020202020204" pitchFamily="34" charset="0"/>
              </a:rPr>
              <a:t>θεωρηθεί </a:t>
            </a:r>
            <a:r>
              <a:rPr lang="el-GR" sz="1500" b="1" dirty="0">
                <a:latin typeface="Arial" panose="020B0604020202020204" pitchFamily="34" charset="0"/>
                <a:cs typeface="Arial" panose="020B0604020202020204" pitchFamily="34" charset="0"/>
              </a:rPr>
              <a:t>ισόθλιπτη, αν και στην πραγματικότητα </a:t>
            </a:r>
            <a:r>
              <a:rPr lang="el-GR" sz="1500" b="1" dirty="0" smtClean="0">
                <a:latin typeface="Arial" panose="020B0604020202020204" pitchFamily="34" charset="0"/>
                <a:cs typeface="Arial" panose="020B0604020202020204" pitchFamily="34" charset="0"/>
              </a:rPr>
              <a:t>συνοδεύεται </a:t>
            </a:r>
            <a:r>
              <a:rPr lang="el-GR" sz="1500" b="1" dirty="0">
                <a:latin typeface="Arial" panose="020B0604020202020204" pitchFamily="34" charset="0"/>
                <a:cs typeface="Arial" panose="020B0604020202020204" pitchFamily="34" charset="0"/>
              </a:rPr>
              <a:t>από πτώση της πιέσεως λόγω απωλειών. </a:t>
            </a:r>
            <a:endParaRPr lang="el-GR" sz="1500" b="1" dirty="0" smtClean="0">
              <a:latin typeface="Arial" panose="020B0604020202020204" pitchFamily="34" charset="0"/>
              <a:cs typeface="Arial" panose="020B0604020202020204" pitchFamily="34" charset="0"/>
            </a:endParaRPr>
          </a:p>
          <a:p>
            <a:pPr marL="0" indent="0">
              <a:buClr>
                <a:srgbClr val="FF0000"/>
              </a:buClr>
              <a:buNone/>
            </a:pPr>
            <a:r>
              <a:rPr lang="el-GR" sz="1500" b="1" dirty="0" smtClean="0">
                <a:latin typeface="Arial" panose="020B0604020202020204" pitchFamily="34" charset="0"/>
                <a:cs typeface="Arial" panose="020B0604020202020204" pitchFamily="34" charset="0"/>
              </a:rPr>
              <a:t>Λόγω </a:t>
            </a:r>
            <a:r>
              <a:rPr lang="el-GR" sz="1500" b="1" dirty="0">
                <a:latin typeface="Arial" panose="020B0604020202020204" pitchFamily="34" charset="0"/>
                <a:cs typeface="Arial" panose="020B0604020202020204" pitchFamily="34" charset="0"/>
              </a:rPr>
              <a:t>της πολυπλοκότητας, του κόστους και του βάρους της εγκαταστάσεως, δεν έχει εφαρμοσθεί ενδιάμεση ψύξη σε περισσότερα από ένα στάδια. </a:t>
            </a:r>
            <a:endParaRPr lang="el-GR" sz="1500" b="1" dirty="0" smtClean="0">
              <a:latin typeface="Arial" panose="020B0604020202020204" pitchFamily="34" charset="0"/>
              <a:cs typeface="Arial" panose="020B0604020202020204" pitchFamily="34" charset="0"/>
            </a:endParaRPr>
          </a:p>
          <a:p>
            <a:pPr marL="0" indent="0">
              <a:buClr>
                <a:srgbClr val="FF0000"/>
              </a:buClr>
              <a:buNone/>
            </a:pPr>
            <a:r>
              <a:rPr lang="el-GR" sz="1500" b="1" dirty="0" smtClean="0">
                <a:latin typeface="Arial" panose="020B0604020202020204" pitchFamily="34" charset="0"/>
                <a:cs typeface="Arial" panose="020B0604020202020204" pitchFamily="34" charset="0"/>
              </a:rPr>
              <a:t>Η ψύξη </a:t>
            </a:r>
            <a:r>
              <a:rPr lang="el-GR" sz="1500" b="1" dirty="0">
                <a:latin typeface="Arial" panose="020B0604020202020204" pitchFamily="34" charset="0"/>
                <a:cs typeface="Arial" panose="020B0604020202020204" pitchFamily="34" charset="0"/>
              </a:rPr>
              <a:t>του αέρα πραγματοποιείται από δίκτυο νερού, οπότε μπορεί να επιτευχθεί σημαντική μείωση της θερμοκρασίας του.</a:t>
            </a:r>
          </a:p>
          <a:p>
            <a:pPr marL="0" indent="0">
              <a:buClr>
                <a:srgbClr val="FF0000"/>
              </a:buClr>
              <a:buNone/>
            </a:pPr>
            <a:r>
              <a:rPr lang="el-GR" sz="1500" b="1" dirty="0">
                <a:latin typeface="Arial" panose="020B0604020202020204" pitchFamily="34" charset="0"/>
                <a:cs typeface="Arial" panose="020B0604020202020204" pitchFamily="34" charset="0"/>
              </a:rPr>
              <a:t>Το κέρδος από την ενδιάμεση ψύξη του αέρα </a:t>
            </a:r>
            <a:r>
              <a:rPr lang="el-GR" sz="1500" b="1" dirty="0" smtClean="0">
                <a:latin typeface="Arial" panose="020B0604020202020204" pitchFamily="34" charset="0"/>
                <a:cs typeface="Arial" panose="020B0604020202020204" pitchFamily="34" charset="0"/>
              </a:rPr>
              <a:t>είναι </a:t>
            </a:r>
            <a:r>
              <a:rPr lang="el-GR" sz="1500" b="1" dirty="0">
                <a:latin typeface="Arial" panose="020B0604020202020204" pitchFamily="34" charset="0"/>
                <a:cs typeface="Arial" panose="020B0604020202020204" pitchFamily="34" charset="0"/>
              </a:rPr>
              <a:t>γενικά μικρό, όσον αφορά στη μείωση του </a:t>
            </a:r>
            <a:r>
              <a:rPr lang="el-GR" sz="1500" b="1" dirty="0" smtClean="0">
                <a:latin typeface="Arial" panose="020B0604020202020204" pitchFamily="34" charset="0"/>
                <a:cs typeface="Arial" panose="020B0604020202020204" pitchFamily="34" charset="0"/>
              </a:rPr>
              <a:t>έργου </a:t>
            </a:r>
            <a:r>
              <a:rPr lang="el-GR" sz="1500" b="1" dirty="0">
                <a:latin typeface="Arial" panose="020B0604020202020204" pitchFamily="34" charset="0"/>
                <a:cs typeface="Arial" panose="020B0604020202020204" pitchFamily="34" charset="0"/>
              </a:rPr>
              <a:t>του συμπιεστή και από μόνο του συνήθως δεν δικαιολογεί το κόστος και την αυξημένη </a:t>
            </a:r>
            <a:r>
              <a:rPr lang="el-GR" sz="1500" b="1" dirty="0" smtClean="0">
                <a:latin typeface="Arial" panose="020B0604020202020204" pitchFamily="34" charset="0"/>
                <a:cs typeface="Arial" panose="020B0604020202020204" pitchFamily="34" charset="0"/>
              </a:rPr>
              <a:t>πολυπλοκότητα </a:t>
            </a:r>
            <a:r>
              <a:rPr lang="el-GR" sz="1500" b="1" dirty="0">
                <a:latin typeface="Arial" panose="020B0604020202020204" pitchFamily="34" charset="0"/>
                <a:cs typeface="Arial" panose="020B0604020202020204" pitchFamily="34" charset="0"/>
              </a:rPr>
              <a:t>της εγκαταστάσεως. </a:t>
            </a:r>
            <a:endParaRPr lang="el-GR" sz="1500" b="1" dirty="0" smtClean="0">
              <a:latin typeface="Arial" panose="020B0604020202020204" pitchFamily="34" charset="0"/>
              <a:cs typeface="Arial" panose="020B0604020202020204" pitchFamily="34" charset="0"/>
            </a:endParaRPr>
          </a:p>
          <a:p>
            <a:pPr marL="0" indent="0">
              <a:buClr>
                <a:srgbClr val="FF0000"/>
              </a:buClr>
              <a:buNone/>
            </a:pPr>
            <a:r>
              <a:rPr lang="el-GR" sz="1500" b="1" dirty="0" smtClean="0">
                <a:latin typeface="Arial" panose="020B0604020202020204" pitchFamily="34" charset="0"/>
                <a:cs typeface="Arial" panose="020B0604020202020204" pitchFamily="34" charset="0"/>
              </a:rPr>
              <a:t>Επιπλέον</a:t>
            </a:r>
            <a:r>
              <a:rPr lang="el-GR" sz="1500" b="1" dirty="0">
                <a:latin typeface="Arial" panose="020B0604020202020204" pitchFamily="34" charset="0"/>
                <a:cs typeface="Arial" panose="020B0604020202020204" pitchFamily="34" charset="0"/>
              </a:rPr>
              <a:t>, λόγω της αυξημένης απορρίψεως θερμότητας προς το </a:t>
            </a:r>
            <a:r>
              <a:rPr lang="el-GR" sz="1500" b="1" dirty="0" smtClean="0">
                <a:latin typeface="Arial" panose="020B0604020202020204" pitchFamily="34" charset="0"/>
                <a:cs typeface="Arial" panose="020B0604020202020204" pitchFamily="34" charset="0"/>
              </a:rPr>
              <a:t>περιβάλλον</a:t>
            </a:r>
            <a:r>
              <a:rPr lang="el-GR" sz="1500" b="1" dirty="0">
                <a:latin typeface="Arial" panose="020B0604020202020204" pitchFamily="34" charset="0"/>
                <a:cs typeface="Arial" panose="020B0604020202020204" pitchFamily="34" charset="0"/>
              </a:rPr>
              <a:t>, μειώνει το θερμικό βαθμό αποδόσεως της εγκαταστάσεως. </a:t>
            </a:r>
            <a:endParaRPr lang="el-GR" sz="1500" b="1" dirty="0" smtClean="0">
              <a:latin typeface="Arial" panose="020B0604020202020204" pitchFamily="34" charset="0"/>
              <a:cs typeface="Arial" panose="020B0604020202020204" pitchFamily="34" charset="0"/>
            </a:endParaRPr>
          </a:p>
          <a:p>
            <a:pPr marL="0" indent="0">
              <a:buClr>
                <a:srgbClr val="FF0000"/>
              </a:buClr>
              <a:buNone/>
            </a:pPr>
            <a:r>
              <a:rPr lang="el-GR" sz="1500" b="1" dirty="0" smtClean="0">
                <a:latin typeface="Arial" panose="020B0604020202020204" pitchFamily="34" charset="0"/>
                <a:cs typeface="Arial" panose="020B0604020202020204" pitchFamily="34" charset="0"/>
              </a:rPr>
              <a:t>Για </a:t>
            </a:r>
            <a:r>
              <a:rPr lang="el-GR" sz="1500" b="1" dirty="0">
                <a:latin typeface="Arial" panose="020B0604020202020204" pitchFamily="34" charset="0"/>
                <a:cs typeface="Arial" panose="020B0604020202020204" pitchFamily="34" charset="0"/>
              </a:rPr>
              <a:t>το λόγο αυτό δεν </a:t>
            </a:r>
            <a:r>
              <a:rPr lang="el-GR" sz="1500" b="1" dirty="0" smtClean="0">
                <a:latin typeface="Arial" panose="020B0604020202020204" pitchFamily="34" charset="0"/>
                <a:cs typeface="Arial" panose="020B0604020202020204" pitchFamily="34" charset="0"/>
              </a:rPr>
              <a:t>χρησιμοποιείται </a:t>
            </a:r>
            <a:r>
              <a:rPr lang="el-GR" sz="1500" b="1" dirty="0">
                <a:latin typeface="Arial" panose="020B0604020202020204" pitchFamily="34" charset="0"/>
                <a:cs typeface="Arial" panose="020B0604020202020204" pitchFamily="34" charset="0"/>
              </a:rPr>
              <a:t>ποτέ μόνη της αλλά σε συνδυασμό με </a:t>
            </a:r>
            <a:r>
              <a:rPr lang="el-GR" sz="1500" b="1" dirty="0" smtClean="0">
                <a:latin typeface="Arial" panose="020B0604020202020204" pitchFamily="34" charset="0"/>
                <a:cs typeface="Arial" panose="020B0604020202020204" pitchFamily="34" charset="0"/>
              </a:rPr>
              <a:t>προθέρμανση </a:t>
            </a:r>
            <a:r>
              <a:rPr lang="el-GR" sz="1500" b="1" dirty="0">
                <a:latin typeface="Arial" panose="020B0604020202020204" pitchFamily="34" charset="0"/>
                <a:cs typeface="Arial" panose="020B0604020202020204" pitchFamily="34" charset="0"/>
              </a:rPr>
              <a:t>του συμπιεσμένου αέρα</a:t>
            </a:r>
            <a:r>
              <a:rPr lang="el-GR" sz="1500" b="1" dirty="0" smtClean="0">
                <a:latin typeface="Arial" panose="020B0604020202020204" pitchFamily="34" charset="0"/>
                <a:cs typeface="Arial" panose="020B0604020202020204" pitchFamily="34" charset="0"/>
              </a:rPr>
              <a:t>.</a:t>
            </a:r>
            <a:endParaRPr lang="el-GR" sz="15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998495181"/>
      </p:ext>
    </p:extLst>
  </p:cSld>
  <p:clrMapOvr>
    <a:masterClrMapping/>
  </p:clrMapOvr>
  <p:transition>
    <p:push/>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18864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ενδιάμεση </a:t>
            </a:r>
            <a:r>
              <a:rPr lang="el-GR" sz="2400" b="1" u="sng" dirty="0" smtClean="0">
                <a:solidFill>
                  <a:schemeClr val="bg1"/>
                </a:solidFill>
                <a:latin typeface="Arial Black" pitchFamily="34" charset="0"/>
              </a:rPr>
              <a:t>ψύξη του αέρα</a:t>
            </a:r>
            <a:endParaRPr lang="en-US" sz="2000" b="1" u="sng" dirty="0" smtClean="0">
              <a:solidFill>
                <a:schemeClr val="bg1"/>
              </a:solidFill>
              <a:latin typeface="Arial Black" pitchFamily="34" charset="0"/>
            </a:endParaRPr>
          </a:p>
        </p:txBody>
      </p:sp>
      <p:pic>
        <p:nvPicPr>
          <p:cNvPr id="14" name="Picture 1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1196752"/>
            <a:ext cx="8572560" cy="4464496"/>
          </a:xfrm>
          <a:prstGeom prst="rect">
            <a:avLst/>
          </a:prstGeom>
        </p:spPr>
      </p:pic>
      <p:sp>
        <p:nvSpPr>
          <p:cNvPr id="15" name="Rectangle 14"/>
          <p:cNvSpPr/>
          <p:nvPr/>
        </p:nvSpPr>
        <p:spPr>
          <a:xfrm>
            <a:off x="793383" y="5969127"/>
            <a:ext cx="7114483" cy="276999"/>
          </a:xfrm>
          <a:prstGeom prst="rect">
            <a:avLst/>
          </a:prstGeom>
          <a:solidFill>
            <a:srgbClr val="FFFF00"/>
          </a:solidFill>
        </p:spPr>
        <p:txBody>
          <a:bodyPr wrap="square">
            <a:spAutoFit/>
          </a:bodyPr>
          <a:lstStyle/>
          <a:p>
            <a:r>
              <a:rPr lang="el-GR" sz="1200" b="1" dirty="0"/>
              <a:t>Εγκατάσταση </a:t>
            </a:r>
            <a:r>
              <a:rPr lang="el-GR" sz="1200" b="1" dirty="0" smtClean="0"/>
              <a:t>αεριοστροβίλου </a:t>
            </a:r>
            <a:r>
              <a:rPr lang="el-GR" sz="1200" b="1" dirty="0"/>
              <a:t>με εφαρμογή της </a:t>
            </a:r>
            <a:r>
              <a:rPr lang="el-GR" sz="1200" b="1" dirty="0" smtClean="0"/>
              <a:t>συμπιέσεως </a:t>
            </a:r>
            <a:r>
              <a:rPr lang="el-GR" sz="1200" b="1" dirty="0"/>
              <a:t>σε </a:t>
            </a:r>
            <a:r>
              <a:rPr lang="el-GR" sz="1200" b="1" dirty="0" smtClean="0"/>
              <a:t>δύο </a:t>
            </a:r>
            <a:r>
              <a:rPr lang="el-GR" sz="1200" b="1" dirty="0"/>
              <a:t>στάδια και ενδιάμεση </a:t>
            </a:r>
            <a:r>
              <a:rPr lang="el-GR" sz="1200" b="1" dirty="0" smtClean="0"/>
              <a:t>ψύξη</a:t>
            </a:r>
            <a:endParaRPr lang="en-US" sz="1200" b="1" dirty="0"/>
          </a:p>
        </p:txBody>
      </p:sp>
    </p:spTree>
    <p:extLst>
      <p:ext uri="{BB962C8B-B14F-4D97-AF65-F5344CB8AC3E}">
        <p14:creationId xmlns="" xmlns:p14="http://schemas.microsoft.com/office/powerpoint/2010/main" val="3277546854"/>
      </p:ext>
    </p:extLst>
  </p:cSld>
  <p:clrMapOvr>
    <a:masterClrMapping/>
  </p:clrMapOvr>
  <p:transition>
    <p:push/>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5. Αεριοστρόβιλος </a:t>
            </a:r>
            <a:r>
              <a:rPr lang="el-GR" sz="2400" b="1" u="sng" dirty="0">
                <a:solidFill>
                  <a:srgbClr val="FFFF00"/>
                </a:solidFill>
                <a:latin typeface="Arial Black" pitchFamily="34" charset="0"/>
              </a:rPr>
              <a:t>με αναθέρμανση των </a:t>
            </a:r>
            <a:r>
              <a:rPr lang="el-GR" sz="2400" b="1" u="sng" dirty="0" smtClean="0">
                <a:solidFill>
                  <a:srgbClr val="FFFF00"/>
                </a:solidFill>
                <a:latin typeface="Arial Black" pitchFamily="34" charset="0"/>
              </a:rPr>
              <a:t>καυσαερίων</a:t>
            </a:r>
            <a:endParaRPr lang="el-GR" sz="2400" b="1" u="sng" dirty="0">
              <a:solidFill>
                <a:srgbClr val="FFFF00"/>
              </a:solidFill>
              <a:latin typeface="Arial Black" pitchFamily="34" charset="0"/>
            </a:endParaRPr>
          </a:p>
        </p:txBody>
      </p:sp>
      <p:sp>
        <p:nvSpPr>
          <p:cNvPr id="8" name="Content Placeholder 7"/>
          <p:cNvSpPr>
            <a:spLocks noGrp="1"/>
          </p:cNvSpPr>
          <p:nvPr>
            <p:ph sz="half" idx="2"/>
          </p:nvPr>
        </p:nvSpPr>
        <p:spPr>
          <a:xfrm>
            <a:off x="285720" y="1124744"/>
            <a:ext cx="8572560" cy="5518966"/>
          </a:xfrm>
          <a:solidFill>
            <a:schemeClr val="bg2">
              <a:lumMod val="75000"/>
            </a:schemeClr>
          </a:solidFill>
        </p:spPr>
        <p:txBody>
          <a:bodyPr>
            <a:noAutofit/>
          </a:bodyPr>
          <a:lstStyle/>
          <a:p>
            <a:pPr marL="0" indent="0">
              <a:buClr>
                <a:srgbClr val="FF0000"/>
              </a:buClr>
              <a:buNone/>
            </a:pPr>
            <a:r>
              <a:rPr lang="el-GR" sz="2000" b="1" dirty="0" smtClean="0">
                <a:latin typeface="Arial" panose="020B0604020202020204" pitchFamily="34" charset="0"/>
                <a:cs typeface="Arial" panose="020B0604020202020204" pitchFamily="34" charset="0"/>
              </a:rPr>
              <a:t>Το </a:t>
            </a:r>
            <a:r>
              <a:rPr lang="el-GR" sz="2000" b="1" dirty="0">
                <a:latin typeface="Arial" panose="020B0604020202020204" pitchFamily="34" charset="0"/>
                <a:cs typeface="Arial" panose="020B0604020202020204" pitchFamily="34" charset="0"/>
              </a:rPr>
              <a:t>έργο του </a:t>
            </a:r>
            <a:r>
              <a:rPr lang="el-GR" sz="2000" b="1" dirty="0" smtClean="0">
                <a:latin typeface="Arial" panose="020B0604020202020204" pitchFamily="34" charset="0"/>
                <a:cs typeface="Arial" panose="020B0604020202020204" pitchFamily="34" charset="0"/>
              </a:rPr>
              <a:t>στροβίλου </a:t>
            </a:r>
            <a:r>
              <a:rPr lang="el-GR" sz="2000" b="1" dirty="0">
                <a:latin typeface="Arial" panose="020B0604020202020204" pitchFamily="34" charset="0"/>
                <a:cs typeface="Arial" panose="020B0604020202020204" pitchFamily="34" charset="0"/>
              </a:rPr>
              <a:t>μπορεί να μεγιστοποιηθεί, εάν η εκτόνωση δεν είναι ισεντροπική (στην ιδανική περίπτωση) αλλά ισοθερμοκρασιακή (μεταξύ της ίδιας αρχικής και τελικής πιέσεως).</a:t>
            </a:r>
          </a:p>
          <a:p>
            <a:pPr marL="0" indent="0">
              <a:buClr>
                <a:srgbClr val="FF0000"/>
              </a:buClr>
              <a:buNone/>
            </a:pPr>
            <a:r>
              <a:rPr lang="el-GR" sz="2000" b="1" dirty="0">
                <a:latin typeface="Arial" panose="020B0604020202020204" pitchFamily="34" charset="0"/>
                <a:cs typeface="Arial" panose="020B0604020202020204" pitchFamily="34" charset="0"/>
              </a:rPr>
              <a:t>Επειδή η πραγματοποίηση ισοθερμοκρασιακής εκτονώσεως είναι πρακτικά αδύνατη, αυτό που μπορεί να γίνει είναι η εκτόνωση του καυσαερίου σε πολλά στάδια και η ενδιάμεση αναθέρμανσή τους, μέχρι τη μέγιστη θερμοκρασία του κύκλου. </a:t>
            </a:r>
            <a:endParaRPr lang="el-GR"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latin typeface="Arial" panose="020B0604020202020204" pitchFamily="34" charset="0"/>
                <a:cs typeface="Arial" panose="020B0604020202020204" pitchFamily="34" charset="0"/>
              </a:rPr>
              <a:t>Όσο </a:t>
            </a:r>
            <a:r>
              <a:rPr lang="el-GR" sz="2000" b="1" dirty="0">
                <a:latin typeface="Arial" panose="020B0604020202020204" pitchFamily="34" charset="0"/>
                <a:cs typeface="Arial" panose="020B0604020202020204" pitchFamily="34" charset="0"/>
              </a:rPr>
              <a:t>οδεύομε προς υψηλότερες θερμοκρασίες, αυξάνεται η κατακόρυφη απόσταση μεταξύ δύο ισοθλίπτων, δηλαδή η θερμοκρασιακή διαφορά τους. </a:t>
            </a:r>
            <a:endParaRPr lang="el-GR"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latin typeface="Arial" panose="020B0604020202020204" pitchFamily="34" charset="0"/>
                <a:cs typeface="Arial" panose="020B0604020202020204" pitchFamily="34" charset="0"/>
              </a:rPr>
              <a:t>Αυτή </a:t>
            </a:r>
            <a:r>
              <a:rPr lang="el-GR" sz="2000" b="1" dirty="0">
                <a:latin typeface="Arial" panose="020B0604020202020204" pitchFamily="34" charset="0"/>
                <a:cs typeface="Arial" panose="020B0604020202020204" pitchFamily="34" charset="0"/>
              </a:rPr>
              <a:t>όμως η θερμοκρασιακή </a:t>
            </a:r>
            <a:r>
              <a:rPr lang="el-GR" sz="2000" b="1" dirty="0" smtClean="0">
                <a:latin typeface="Arial" panose="020B0604020202020204" pitchFamily="34" charset="0"/>
                <a:cs typeface="Arial" panose="020B0604020202020204" pitchFamily="34" charset="0"/>
              </a:rPr>
              <a:t>διαφορά </a:t>
            </a:r>
            <a:r>
              <a:rPr lang="el-GR" sz="2000" b="1" dirty="0">
                <a:latin typeface="Arial" panose="020B0604020202020204" pitchFamily="34" charset="0"/>
                <a:cs typeface="Arial" panose="020B0604020202020204" pitchFamily="34" charset="0"/>
              </a:rPr>
              <a:t>είναι ανάλογη του έργου του στροβίλου κατά την εκτόνωση μεταξύ των δύο ισοθλίπτων. </a:t>
            </a:r>
            <a:endParaRPr lang="el-GR"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solidFill>
                  <a:srgbClr val="FF0000"/>
                </a:solidFill>
                <a:latin typeface="Arial" panose="020B0604020202020204" pitchFamily="34" charset="0"/>
                <a:cs typeface="Arial" panose="020B0604020202020204" pitchFamily="34" charset="0"/>
              </a:rPr>
              <a:t>Έτσι </a:t>
            </a:r>
            <a:r>
              <a:rPr lang="el-GR" sz="2000" b="1" dirty="0">
                <a:solidFill>
                  <a:srgbClr val="FF0000"/>
                </a:solidFill>
                <a:latin typeface="Arial" panose="020B0604020202020204" pitchFamily="34" charset="0"/>
                <a:cs typeface="Arial" panose="020B0604020202020204" pitchFamily="34" charset="0"/>
              </a:rPr>
              <a:t>χρησιμοποιώντας την αναθέρμανση, αυξάνεται το αποδιδόμενο έργο του δεύτερου στροβίλου (</a:t>
            </a:r>
            <a:r>
              <a:rPr lang="el-GR" sz="2000" b="1" dirty="0" smtClean="0">
                <a:solidFill>
                  <a:srgbClr val="FF0000"/>
                </a:solidFill>
                <a:latin typeface="Arial" panose="020B0604020202020204" pitchFamily="34" charset="0"/>
                <a:cs typeface="Arial" panose="020B0604020202020204" pitchFamily="34" charset="0"/>
              </a:rPr>
              <a:t>του στροβίλου </a:t>
            </a:r>
            <a:r>
              <a:rPr lang="el-GR" sz="2000" b="1" dirty="0">
                <a:solidFill>
                  <a:srgbClr val="FF0000"/>
                </a:solidFill>
                <a:latin typeface="Arial" panose="020B0604020202020204" pitchFamily="34" charset="0"/>
                <a:cs typeface="Arial" panose="020B0604020202020204" pitchFamily="34" charset="0"/>
              </a:rPr>
              <a:t>ισχύος), χωρίς να αυξηθεί αντίστοιχα το αναγκαίο έργο για την κίνηση του συμπιεστή</a:t>
            </a:r>
            <a:r>
              <a:rPr lang="el-GR" sz="2000" b="1" dirty="0" smtClean="0">
                <a:latin typeface="Arial" panose="020B0604020202020204" pitchFamily="34" charset="0"/>
                <a:cs typeface="Arial" panose="020B0604020202020204" pitchFamily="34" charset="0"/>
              </a:rPr>
              <a:t>.</a:t>
            </a:r>
            <a:endParaRPr lang="el-GR" sz="20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120131228"/>
      </p:ext>
    </p:extLst>
  </p:cSld>
  <p:clrMapOvr>
    <a:masterClrMapping/>
  </p:clrMapOvr>
  <p:transition>
    <p:push/>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αναθέρμανση των </a:t>
            </a:r>
            <a:r>
              <a:rPr lang="el-GR" sz="2400" b="1" u="sng" dirty="0" smtClean="0">
                <a:solidFill>
                  <a:schemeClr val="bg1"/>
                </a:solidFill>
                <a:latin typeface="Arial Black" pitchFamily="34" charset="0"/>
              </a:rPr>
              <a:t>καυσαερίων</a:t>
            </a:r>
            <a:endParaRPr lang="el-GR" sz="2400" b="1" u="sng" dirty="0">
              <a:solidFill>
                <a:schemeClr val="bg1"/>
              </a:solidFill>
              <a:latin typeface="Arial Black" pitchFamily="34" charset="0"/>
            </a:endParaRPr>
          </a:p>
        </p:txBody>
      </p:sp>
      <p:sp>
        <p:nvSpPr>
          <p:cNvPr id="8" name="Content Placeholder 7"/>
          <p:cNvSpPr>
            <a:spLocks noGrp="1"/>
          </p:cNvSpPr>
          <p:nvPr>
            <p:ph sz="half" idx="2"/>
          </p:nvPr>
        </p:nvSpPr>
        <p:spPr>
          <a:xfrm>
            <a:off x="285720" y="1124744"/>
            <a:ext cx="8572560" cy="5518966"/>
          </a:xfrm>
          <a:solidFill>
            <a:schemeClr val="bg2">
              <a:lumMod val="75000"/>
            </a:schemeClr>
          </a:solidFill>
        </p:spPr>
        <p:txBody>
          <a:bodyPr>
            <a:noAutofit/>
          </a:bodyPr>
          <a:lstStyle/>
          <a:p>
            <a:pPr marL="0" indent="0">
              <a:buClr>
                <a:srgbClr val="FF0000"/>
              </a:buClr>
              <a:buNone/>
            </a:pPr>
            <a:r>
              <a:rPr lang="el-GR" sz="3400" b="1" dirty="0" smtClean="0">
                <a:latin typeface="Arial" panose="020B0604020202020204" pitchFamily="34" charset="0"/>
                <a:cs typeface="Arial" panose="020B0604020202020204" pitchFamily="34" charset="0"/>
              </a:rPr>
              <a:t>Η </a:t>
            </a:r>
            <a:r>
              <a:rPr lang="el-GR" sz="3400" b="1" dirty="0">
                <a:latin typeface="Arial" panose="020B0604020202020204" pitchFamily="34" charset="0"/>
                <a:cs typeface="Arial" panose="020B0604020202020204" pitchFamily="34" charset="0"/>
              </a:rPr>
              <a:t>αναθέρμανση από μόνη της δεν </a:t>
            </a:r>
            <a:r>
              <a:rPr lang="el-GR" sz="3400" b="1" dirty="0" smtClean="0">
                <a:latin typeface="Arial" panose="020B0604020202020204" pitchFamily="34" charset="0"/>
                <a:cs typeface="Arial" panose="020B0604020202020204" pitchFamily="34" charset="0"/>
              </a:rPr>
              <a:t>δικαιολογεί </a:t>
            </a:r>
            <a:r>
              <a:rPr lang="el-GR" sz="3400" b="1" dirty="0">
                <a:latin typeface="Arial" panose="020B0604020202020204" pitchFamily="34" charset="0"/>
                <a:cs typeface="Arial" panose="020B0604020202020204" pitchFamily="34" charset="0"/>
              </a:rPr>
              <a:t>την πολυπλοκότητα και το κόστος της εγκαταστάσεως</a:t>
            </a:r>
            <a:r>
              <a:rPr lang="el-GR" sz="3400" b="1" dirty="0" smtClean="0">
                <a:latin typeface="Arial" panose="020B0604020202020204" pitchFamily="34" charset="0"/>
                <a:cs typeface="Arial" panose="020B0604020202020204" pitchFamily="34" charset="0"/>
              </a:rPr>
              <a:t>.</a:t>
            </a:r>
            <a:endParaRPr lang="en-US" sz="3400" b="1" dirty="0" smtClean="0">
              <a:latin typeface="Arial" panose="020B0604020202020204" pitchFamily="34" charset="0"/>
              <a:cs typeface="Arial" panose="020B0604020202020204" pitchFamily="34" charset="0"/>
            </a:endParaRPr>
          </a:p>
          <a:p>
            <a:pPr marL="0" indent="0">
              <a:buClr>
                <a:srgbClr val="FF0000"/>
              </a:buClr>
              <a:buNone/>
            </a:pPr>
            <a:r>
              <a:rPr lang="el-GR" sz="3400" b="1" dirty="0" smtClean="0">
                <a:latin typeface="Arial" panose="020B0604020202020204" pitchFamily="34" charset="0"/>
                <a:cs typeface="Arial" panose="020B0604020202020204" pitchFamily="34" charset="0"/>
              </a:rPr>
              <a:t>Επίσης</a:t>
            </a:r>
            <a:r>
              <a:rPr lang="el-GR" sz="3400" b="1" dirty="0">
                <a:latin typeface="Arial" panose="020B0604020202020204" pitchFamily="34" charset="0"/>
                <a:cs typeface="Arial" panose="020B0604020202020204" pitchFamily="34" charset="0"/>
              </a:rPr>
              <a:t>, λόγω του επιπλέον ποσού θερμότητας που προσδίδεται στο εργαζόμενο </a:t>
            </a:r>
            <a:r>
              <a:rPr lang="el-GR" sz="3400" b="1" dirty="0" smtClean="0">
                <a:latin typeface="Arial" panose="020B0604020202020204" pitchFamily="34" charset="0"/>
                <a:cs typeface="Arial" panose="020B0604020202020204" pitchFamily="34" charset="0"/>
              </a:rPr>
              <a:t>μέσο</a:t>
            </a:r>
            <a:r>
              <a:rPr lang="el-GR" sz="3400" b="1" dirty="0">
                <a:latin typeface="Arial" panose="020B0604020202020204" pitchFamily="34" charset="0"/>
                <a:cs typeface="Arial" panose="020B0604020202020204" pitchFamily="34" charset="0"/>
              </a:rPr>
              <a:t>, μειώνεται ο βαθμός αποδόσεως της </a:t>
            </a:r>
            <a:r>
              <a:rPr lang="el-GR" sz="3400" b="1" dirty="0" smtClean="0">
                <a:latin typeface="Arial" panose="020B0604020202020204" pitchFamily="34" charset="0"/>
                <a:cs typeface="Arial" panose="020B0604020202020204" pitchFamily="34" charset="0"/>
              </a:rPr>
              <a:t>εγκαταστάσεως</a:t>
            </a:r>
            <a:r>
              <a:rPr lang="el-GR" sz="3400" b="1" dirty="0">
                <a:latin typeface="Arial" panose="020B0604020202020204" pitchFamily="34" charset="0"/>
                <a:cs typeface="Arial" panose="020B0604020202020204" pitchFamily="34" charset="0"/>
              </a:rPr>
              <a:t>. Πρέπει να συνδυασθεί με προθέρμανση του αέρα, για να καταστεί αποτελεσματική.</a:t>
            </a:r>
          </a:p>
        </p:txBody>
      </p:sp>
    </p:spTree>
    <p:extLst>
      <p:ext uri="{BB962C8B-B14F-4D97-AF65-F5344CB8AC3E}">
        <p14:creationId xmlns="" xmlns:p14="http://schemas.microsoft.com/office/powerpoint/2010/main" val="754995746"/>
      </p:ext>
    </p:extLst>
  </p:cSld>
  <p:clrMapOvr>
    <a:masterClrMapping/>
  </p:clrMapOvr>
  <p:transition>
    <p:push/>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18864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αναθέρμανση των καυσαερίων</a:t>
            </a:r>
            <a:endParaRPr lang="en-US" sz="2000" b="1" u="sng" dirty="0" smtClean="0">
              <a:solidFill>
                <a:schemeClr val="bg1"/>
              </a:solidFill>
              <a:latin typeface="Arial Black" pitchFamily="34" charset="0"/>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47245" y="1340768"/>
            <a:ext cx="8572560" cy="3783108"/>
          </a:xfrm>
          <a:prstGeom prst="rect">
            <a:avLst/>
          </a:prstGeom>
        </p:spPr>
      </p:pic>
      <p:sp>
        <p:nvSpPr>
          <p:cNvPr id="4" name="Rectangle 3"/>
          <p:cNvSpPr/>
          <p:nvPr/>
        </p:nvSpPr>
        <p:spPr>
          <a:xfrm>
            <a:off x="1717574" y="5805264"/>
            <a:ext cx="5631901" cy="276999"/>
          </a:xfrm>
          <a:prstGeom prst="rect">
            <a:avLst/>
          </a:prstGeom>
          <a:solidFill>
            <a:srgbClr val="FFFF00"/>
          </a:solidFill>
        </p:spPr>
        <p:txBody>
          <a:bodyPr wrap="square">
            <a:spAutoFit/>
          </a:bodyPr>
          <a:lstStyle/>
          <a:p>
            <a:r>
              <a:rPr lang="el-GR" sz="1200" b="1" dirty="0"/>
              <a:t>Διάγραμμα λειτουργίας αεριοστροβίλου με αναθέρμανση των </a:t>
            </a:r>
            <a:r>
              <a:rPr lang="el-GR" sz="1200" b="1" dirty="0" smtClean="0"/>
              <a:t>καυσαερίων</a:t>
            </a:r>
            <a:endParaRPr lang="en-US" sz="1200" b="1" dirty="0"/>
          </a:p>
        </p:txBody>
      </p:sp>
    </p:spTree>
    <p:extLst>
      <p:ext uri="{BB962C8B-B14F-4D97-AF65-F5344CB8AC3E}">
        <p14:creationId xmlns="" xmlns:p14="http://schemas.microsoft.com/office/powerpoint/2010/main" val="685695264"/>
      </p:ext>
    </p:extLst>
  </p:cSld>
  <p:clrMapOvr>
    <a:masterClrMapping/>
  </p:clrMapOvr>
  <p:transition>
    <p:push/>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6. Αεριοστρόβιλος </a:t>
            </a:r>
            <a:r>
              <a:rPr lang="el-GR" sz="2400" b="1" u="sng" dirty="0">
                <a:solidFill>
                  <a:srgbClr val="FFFF00"/>
                </a:solidFill>
                <a:latin typeface="Arial Black" pitchFamily="34" charset="0"/>
              </a:rPr>
              <a:t>με ενδιάμεση ψύξη, </a:t>
            </a:r>
            <a:r>
              <a:rPr lang="el-GR" sz="2400" b="1" u="sng" dirty="0" smtClean="0">
                <a:solidFill>
                  <a:srgbClr val="FFFF00"/>
                </a:solidFill>
                <a:latin typeface="Arial Black" pitchFamily="34" charset="0"/>
              </a:rPr>
              <a:t>προθέρμανση </a:t>
            </a:r>
            <a:r>
              <a:rPr lang="el-GR" sz="2400" b="1" u="sng" dirty="0">
                <a:solidFill>
                  <a:srgbClr val="FFFF00"/>
                </a:solidFill>
                <a:latin typeface="Arial Black" pitchFamily="34" charset="0"/>
              </a:rPr>
              <a:t>και αναθέρμανση των καυσαερίων</a:t>
            </a:r>
          </a:p>
        </p:txBody>
      </p:sp>
      <p:sp>
        <p:nvSpPr>
          <p:cNvPr id="8" name="Content Placeholder 7"/>
          <p:cNvSpPr>
            <a:spLocks noGrp="1"/>
          </p:cNvSpPr>
          <p:nvPr>
            <p:ph sz="half" idx="2"/>
          </p:nvPr>
        </p:nvSpPr>
        <p:spPr>
          <a:xfrm>
            <a:off x="285720" y="1124744"/>
            <a:ext cx="8572560" cy="5518966"/>
          </a:xfrm>
          <a:solidFill>
            <a:schemeClr val="accent2">
              <a:lumMod val="40000"/>
              <a:lumOff val="60000"/>
            </a:schemeClr>
          </a:solidFill>
        </p:spPr>
        <p:txBody>
          <a:bodyPr>
            <a:noAutofit/>
          </a:bodyPr>
          <a:lstStyle/>
          <a:p>
            <a:pPr marL="0" indent="0">
              <a:buClr>
                <a:srgbClr val="FF0000"/>
              </a:buClr>
              <a:buNone/>
            </a:pPr>
            <a:r>
              <a:rPr lang="el-GR" sz="2200" b="1" dirty="0" smtClean="0">
                <a:latin typeface="Arial" panose="020B0604020202020204" pitchFamily="34" charset="0"/>
                <a:cs typeface="Arial" panose="020B0604020202020204" pitchFamily="34" charset="0"/>
              </a:rPr>
              <a:t>Σε μια εγκατάσταση </a:t>
            </a:r>
            <a:r>
              <a:rPr lang="el-GR" sz="2200" b="1" dirty="0">
                <a:latin typeface="Arial" panose="020B0604020202020204" pitchFamily="34" charset="0"/>
                <a:cs typeface="Arial" panose="020B0604020202020204" pitchFamily="34" charset="0"/>
              </a:rPr>
              <a:t>αεριοστροβίλου με </a:t>
            </a:r>
            <a:r>
              <a:rPr lang="el-GR" sz="2200" b="1" dirty="0" smtClean="0">
                <a:latin typeface="Arial" panose="020B0604020202020204" pitchFamily="34" charset="0"/>
                <a:cs typeface="Arial" panose="020B0604020202020204" pitchFamily="34" charset="0"/>
              </a:rPr>
              <a:t>ενδιάμεση </a:t>
            </a:r>
            <a:r>
              <a:rPr lang="el-GR" sz="2200" b="1" dirty="0">
                <a:latin typeface="Arial" panose="020B0604020202020204" pitchFamily="34" charset="0"/>
                <a:cs typeface="Arial" panose="020B0604020202020204" pitchFamily="34" charset="0"/>
              </a:rPr>
              <a:t>ψύξη του συμπιεσμένου αέρα, προθέρμανσή του πριν την είσοδο στο θάλαμο καύσεως και </a:t>
            </a:r>
            <a:r>
              <a:rPr lang="el-GR" sz="2200" b="1" dirty="0" smtClean="0">
                <a:latin typeface="Arial" panose="020B0604020202020204" pitchFamily="34" charset="0"/>
                <a:cs typeface="Arial" panose="020B0604020202020204" pitchFamily="34" charset="0"/>
              </a:rPr>
              <a:t>αναθέρμανση </a:t>
            </a:r>
            <a:r>
              <a:rPr lang="el-GR" sz="2200" b="1" dirty="0">
                <a:latin typeface="Arial" panose="020B0604020202020204" pitchFamily="34" charset="0"/>
                <a:cs typeface="Arial" panose="020B0604020202020204" pitchFamily="34" charset="0"/>
              </a:rPr>
              <a:t>των καυσαερίων. </a:t>
            </a:r>
            <a:r>
              <a:rPr lang="el-GR" sz="2200" b="1" dirty="0" smtClean="0">
                <a:solidFill>
                  <a:srgbClr val="FF0000"/>
                </a:solidFill>
                <a:latin typeface="Arial" panose="020B0604020202020204" pitchFamily="34" charset="0"/>
                <a:cs typeface="Arial" panose="020B0604020202020204" pitchFamily="34" charset="0"/>
              </a:rPr>
              <a:t>Λόγω </a:t>
            </a:r>
            <a:r>
              <a:rPr lang="el-GR" sz="2200" b="1" dirty="0">
                <a:solidFill>
                  <a:srgbClr val="FF0000"/>
                </a:solidFill>
                <a:latin typeface="Arial" panose="020B0604020202020204" pitchFamily="34" charset="0"/>
                <a:cs typeface="Arial" panose="020B0604020202020204" pitchFamily="34" charset="0"/>
              </a:rPr>
              <a:t>της υπάρξεως της προθερμάνσεως</a:t>
            </a:r>
            <a:r>
              <a:rPr lang="el-GR" sz="2200" b="1" dirty="0">
                <a:latin typeface="Arial" panose="020B0604020202020204" pitchFamily="34" charset="0"/>
                <a:cs typeface="Arial" panose="020B0604020202020204" pitchFamily="34" charset="0"/>
              </a:rPr>
              <a:t>, </a:t>
            </a:r>
            <a:r>
              <a:rPr lang="el-GR" sz="2200" b="1" dirty="0" smtClean="0">
                <a:latin typeface="Arial" panose="020B0604020202020204" pitchFamily="34" charset="0"/>
                <a:cs typeface="Arial" panose="020B0604020202020204" pitchFamily="34" charset="0"/>
              </a:rPr>
              <a:t>μεγάλο </a:t>
            </a:r>
            <a:r>
              <a:rPr lang="el-GR" sz="2200" b="1" dirty="0">
                <a:latin typeface="Arial" panose="020B0604020202020204" pitchFamily="34" charset="0"/>
                <a:cs typeface="Arial" panose="020B0604020202020204" pitchFamily="34" charset="0"/>
              </a:rPr>
              <a:t>τμήμα της προσδιδόμενης θερμότητας δεν </a:t>
            </a:r>
            <a:r>
              <a:rPr lang="el-GR" sz="2200" b="1" dirty="0" smtClean="0">
                <a:latin typeface="Arial" panose="020B0604020202020204" pitchFamily="34" charset="0"/>
                <a:cs typeface="Arial" panose="020B0604020202020204" pitchFamily="34" charset="0"/>
              </a:rPr>
              <a:t>απορρίπτεται </a:t>
            </a:r>
            <a:r>
              <a:rPr lang="el-GR" sz="2200" b="1" dirty="0">
                <a:latin typeface="Arial" panose="020B0604020202020204" pitchFamily="34" charset="0"/>
                <a:cs typeface="Arial" panose="020B0604020202020204" pitchFamily="34" charset="0"/>
              </a:rPr>
              <a:t>στο περιβάλλον, αλλά επιστρέφει στον </a:t>
            </a:r>
            <a:r>
              <a:rPr lang="el-GR" sz="2200" b="1" dirty="0" smtClean="0">
                <a:latin typeface="Arial" panose="020B0604020202020204" pitchFamily="34" charset="0"/>
                <a:cs typeface="Arial" panose="020B0604020202020204" pitchFamily="34" charset="0"/>
              </a:rPr>
              <a:t>κύκλο </a:t>
            </a:r>
            <a:r>
              <a:rPr lang="el-GR" sz="2200" b="1" dirty="0">
                <a:latin typeface="Arial" panose="020B0604020202020204" pitchFamily="34" charset="0"/>
                <a:cs typeface="Arial" panose="020B0604020202020204" pitchFamily="34" charset="0"/>
              </a:rPr>
              <a:t>για την προθέρμανση του αέρα. </a:t>
            </a:r>
            <a:endParaRPr lang="el-GR" sz="2200" b="1" dirty="0" smtClean="0">
              <a:latin typeface="Arial" panose="020B0604020202020204" pitchFamily="34" charset="0"/>
              <a:cs typeface="Arial" panose="020B0604020202020204" pitchFamily="34" charset="0"/>
            </a:endParaRPr>
          </a:p>
          <a:p>
            <a:pPr marL="0" indent="0">
              <a:buClr>
                <a:srgbClr val="FF0000"/>
              </a:buClr>
              <a:buNone/>
            </a:pPr>
            <a:r>
              <a:rPr lang="el-GR" sz="2200" b="1" dirty="0" smtClean="0">
                <a:latin typeface="Arial" panose="020B0604020202020204" pitchFamily="34" charset="0"/>
                <a:cs typeface="Arial" panose="020B0604020202020204" pitchFamily="34" charset="0"/>
              </a:rPr>
              <a:t>Έτσι δικαιολογείται </a:t>
            </a:r>
            <a:r>
              <a:rPr lang="el-GR" sz="2200" b="1" dirty="0">
                <a:latin typeface="Arial" panose="020B0604020202020204" pitchFamily="34" charset="0"/>
                <a:cs typeface="Arial" panose="020B0604020202020204" pitchFamily="34" charset="0"/>
              </a:rPr>
              <a:t>και η πρόσδοση επιπλέον θερμότητας </a:t>
            </a:r>
            <a:r>
              <a:rPr lang="el-GR" sz="2200" b="1" dirty="0" smtClean="0">
                <a:latin typeface="Arial" panose="020B0604020202020204" pitchFamily="34" charset="0"/>
                <a:cs typeface="Arial" panose="020B0604020202020204" pitchFamily="34" charset="0"/>
              </a:rPr>
              <a:t>κατά </a:t>
            </a:r>
            <a:r>
              <a:rPr lang="el-GR" sz="2200" b="1" dirty="0">
                <a:latin typeface="Arial" panose="020B0604020202020204" pitchFamily="34" charset="0"/>
                <a:cs typeface="Arial" panose="020B0604020202020204" pitchFamily="34" charset="0"/>
              </a:rPr>
              <a:t>την αναθέρμανση.</a:t>
            </a:r>
          </a:p>
          <a:p>
            <a:pPr marL="0" indent="0">
              <a:buClr>
                <a:srgbClr val="FF0000"/>
              </a:buClr>
              <a:buNone/>
            </a:pPr>
            <a:r>
              <a:rPr lang="el-GR" sz="2200" b="1" dirty="0" smtClean="0">
                <a:latin typeface="Arial" panose="020B0604020202020204" pitchFamily="34" charset="0"/>
                <a:cs typeface="Arial" panose="020B0604020202020204" pitchFamily="34" charset="0"/>
              </a:rPr>
              <a:t>Η </a:t>
            </a:r>
            <a:r>
              <a:rPr lang="el-GR" sz="2200" b="1" dirty="0">
                <a:latin typeface="Arial" panose="020B0604020202020204" pitchFamily="34" charset="0"/>
                <a:cs typeface="Arial" panose="020B0604020202020204" pitchFamily="34" charset="0"/>
              </a:rPr>
              <a:t>σημαντική αύξηση τόσο του θερμικού βαθμού </a:t>
            </a:r>
            <a:r>
              <a:rPr lang="el-GR" sz="2200" b="1" dirty="0" smtClean="0">
                <a:latin typeface="Arial" panose="020B0604020202020204" pitchFamily="34" charset="0"/>
                <a:cs typeface="Arial" panose="020B0604020202020204" pitchFamily="34" charset="0"/>
              </a:rPr>
              <a:t>αποδόσεως </a:t>
            </a:r>
            <a:r>
              <a:rPr lang="el-GR" sz="2200" b="1" dirty="0">
                <a:latin typeface="Arial" panose="020B0604020202020204" pitchFamily="34" charset="0"/>
                <a:cs typeface="Arial" panose="020B0604020202020204" pitchFamily="34" charset="0"/>
              </a:rPr>
              <a:t>όσο και του αποδιδόμενου έργου, σε σχέση με το βασικό κύκλο. </a:t>
            </a:r>
            <a:endParaRPr lang="el-GR" sz="2200" b="1" dirty="0" smtClean="0">
              <a:latin typeface="Arial" panose="020B0604020202020204" pitchFamily="34" charset="0"/>
              <a:cs typeface="Arial" panose="020B0604020202020204" pitchFamily="34" charset="0"/>
            </a:endParaRPr>
          </a:p>
          <a:p>
            <a:pPr marL="0" indent="0">
              <a:buClr>
                <a:srgbClr val="FF0000"/>
              </a:buClr>
              <a:buNone/>
            </a:pPr>
            <a:r>
              <a:rPr lang="el-GR" sz="2200" b="1" dirty="0" smtClean="0">
                <a:latin typeface="Arial" panose="020B0604020202020204" pitchFamily="34" charset="0"/>
                <a:cs typeface="Arial" panose="020B0604020202020204" pitchFamily="34" charset="0"/>
              </a:rPr>
              <a:t>Οι </a:t>
            </a:r>
            <a:r>
              <a:rPr lang="el-GR" sz="2200" b="1" dirty="0">
                <a:latin typeface="Arial" panose="020B0604020202020204" pitchFamily="34" charset="0"/>
                <a:cs typeface="Arial" panose="020B0604020202020204" pitchFamily="34" charset="0"/>
              </a:rPr>
              <a:t>συγκρινόμενοι κύκλοι </a:t>
            </a:r>
            <a:r>
              <a:rPr lang="el-GR" sz="2200" b="1" dirty="0" smtClean="0">
                <a:latin typeface="Arial" panose="020B0604020202020204" pitchFamily="34" charset="0"/>
                <a:cs typeface="Arial" panose="020B0604020202020204" pitchFamily="34" charset="0"/>
              </a:rPr>
              <a:t>διαθέτουν </a:t>
            </a:r>
            <a:r>
              <a:rPr lang="el-GR" sz="2200" b="1" dirty="0">
                <a:latin typeface="Arial" panose="020B0604020202020204" pitchFamily="34" charset="0"/>
                <a:cs typeface="Arial" panose="020B0604020202020204" pitchFamily="34" charset="0"/>
              </a:rPr>
              <a:t>ίδιες θερμοκρασίες εισόδου στο συμπιεστή και στο στρόβιλο και ίδιους ισεντροπικούς βαθμούς αποδόσεως συμπιεστή και στροβίλου.</a:t>
            </a:r>
          </a:p>
        </p:txBody>
      </p:sp>
    </p:spTree>
    <p:extLst>
      <p:ext uri="{BB962C8B-B14F-4D97-AF65-F5344CB8AC3E}">
        <p14:creationId xmlns="" xmlns:p14="http://schemas.microsoft.com/office/powerpoint/2010/main" val="954704813"/>
      </p:ext>
    </p:extLst>
  </p:cSld>
  <p:clrMapOvr>
    <a:masterClrMapping/>
  </p:clrMapOvr>
  <p:transition>
    <p:push/>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18864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με ενδιάμεση ψύξη, </a:t>
            </a:r>
            <a:r>
              <a:rPr lang="el-GR" sz="2400" b="1" u="sng" dirty="0" smtClean="0">
                <a:solidFill>
                  <a:schemeClr val="bg1"/>
                </a:solidFill>
                <a:latin typeface="Arial Black" pitchFamily="34" charset="0"/>
              </a:rPr>
              <a:t>προθέρμανση </a:t>
            </a:r>
            <a:r>
              <a:rPr lang="el-GR" sz="2400" b="1" u="sng" dirty="0">
                <a:solidFill>
                  <a:schemeClr val="bg1"/>
                </a:solidFill>
                <a:latin typeface="Arial Black" pitchFamily="34" charset="0"/>
              </a:rPr>
              <a:t>και αναθέρμανση των καυσαερίων</a:t>
            </a:r>
            <a:endParaRPr lang="en-US" sz="2000" b="1" u="sng" dirty="0" smtClean="0">
              <a:solidFill>
                <a:schemeClr val="bg1"/>
              </a:solidFill>
              <a:latin typeface="Arial Black" pitchFamily="34" charset="0"/>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1052736"/>
            <a:ext cx="8572560" cy="4971802"/>
          </a:xfrm>
          <a:prstGeom prst="rect">
            <a:avLst/>
          </a:prstGeom>
        </p:spPr>
      </p:pic>
      <p:sp>
        <p:nvSpPr>
          <p:cNvPr id="5" name="Rectangle 4"/>
          <p:cNvSpPr/>
          <p:nvPr/>
        </p:nvSpPr>
        <p:spPr>
          <a:xfrm>
            <a:off x="592656" y="6165304"/>
            <a:ext cx="7958688" cy="461665"/>
          </a:xfrm>
          <a:prstGeom prst="rect">
            <a:avLst/>
          </a:prstGeom>
          <a:solidFill>
            <a:srgbClr val="FFFF00"/>
          </a:solidFill>
        </p:spPr>
        <p:txBody>
          <a:bodyPr wrap="square">
            <a:spAutoFit/>
          </a:bodyPr>
          <a:lstStyle/>
          <a:p>
            <a:r>
              <a:rPr lang="el-GR" sz="1200" b="1" dirty="0"/>
              <a:t>Διάγραμμα λειτουργίας μίας εγκαταστάσεως αεριοστροβίλου με ενδιάμεση ψύξη του </a:t>
            </a:r>
            <a:r>
              <a:rPr lang="el-GR" sz="1200" b="1" dirty="0" smtClean="0"/>
              <a:t>συμπιεσμένου </a:t>
            </a:r>
            <a:r>
              <a:rPr lang="el-GR" sz="1200" b="1" dirty="0"/>
              <a:t>αέρα, </a:t>
            </a:r>
            <a:r>
              <a:rPr lang="el-GR" sz="1200" b="1" dirty="0" smtClean="0"/>
              <a:t>προθέρμανση </a:t>
            </a:r>
            <a:r>
              <a:rPr lang="el-GR" sz="1200" b="1" dirty="0"/>
              <a:t>τον πριν την είσοδο στο θάλαμο καύσεως και αναθέρμανση των </a:t>
            </a:r>
            <a:r>
              <a:rPr lang="el-GR" sz="1200" b="1" dirty="0" smtClean="0"/>
              <a:t>καυσαερίων</a:t>
            </a:r>
            <a:endParaRPr lang="el-GR" sz="1200" b="1" dirty="0"/>
          </a:p>
        </p:txBody>
      </p:sp>
    </p:spTree>
    <p:extLst>
      <p:ext uri="{BB962C8B-B14F-4D97-AF65-F5344CB8AC3E}">
        <p14:creationId xmlns="" xmlns:p14="http://schemas.microsoft.com/office/powerpoint/2010/main" val="3523792369"/>
      </p:ext>
    </p:extLst>
  </p:cSld>
  <p:clrMapOvr>
    <a:masterClrMapping/>
  </p:clrMapOvr>
  <p:transition>
    <p:push/>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7. Αεριοστρόβιλος </a:t>
            </a:r>
            <a:r>
              <a:rPr lang="el-GR" sz="2400" b="1" u="sng" dirty="0">
                <a:solidFill>
                  <a:srgbClr val="FFFF00"/>
                </a:solidFill>
                <a:latin typeface="Arial Black" pitchFamily="34" charset="0"/>
              </a:rPr>
              <a:t>κλειστού </a:t>
            </a:r>
            <a:r>
              <a:rPr lang="el-GR" sz="2400" b="1" u="sng" dirty="0" smtClean="0">
                <a:solidFill>
                  <a:srgbClr val="FFFF00"/>
                </a:solidFill>
                <a:latin typeface="Arial Black" pitchFamily="34" charset="0"/>
              </a:rPr>
              <a:t>κυκλώματος</a:t>
            </a:r>
            <a:endParaRPr lang="el-GR" sz="2400" b="1" u="sng" dirty="0">
              <a:solidFill>
                <a:srgbClr val="FFFF00"/>
              </a:solidFill>
              <a:latin typeface="Arial Black" pitchFamily="34" charset="0"/>
            </a:endParaRPr>
          </a:p>
        </p:txBody>
      </p:sp>
      <p:sp>
        <p:nvSpPr>
          <p:cNvPr id="8" name="Content Placeholder 7"/>
          <p:cNvSpPr>
            <a:spLocks noGrp="1"/>
          </p:cNvSpPr>
          <p:nvPr>
            <p:ph sz="half" idx="2"/>
          </p:nvPr>
        </p:nvSpPr>
        <p:spPr>
          <a:xfrm>
            <a:off x="285720" y="1124744"/>
            <a:ext cx="8572560" cy="5518966"/>
          </a:xfrm>
          <a:solidFill>
            <a:schemeClr val="accent2">
              <a:lumMod val="40000"/>
              <a:lumOff val="60000"/>
            </a:schemeClr>
          </a:solidFill>
        </p:spPr>
        <p:txBody>
          <a:bodyPr>
            <a:noAutofit/>
          </a:bodyPr>
          <a:lstStyle/>
          <a:p>
            <a:pPr marL="0" indent="0">
              <a:buClr>
                <a:srgbClr val="FF0000"/>
              </a:buClr>
              <a:buNone/>
            </a:pPr>
            <a:r>
              <a:rPr lang="el-GR" sz="1800" b="1" dirty="0" smtClean="0">
                <a:latin typeface="Arial" panose="020B0604020202020204" pitchFamily="34" charset="0"/>
                <a:cs typeface="Arial" panose="020B0604020202020204" pitchFamily="34" charset="0"/>
              </a:rPr>
              <a:t>Στον </a:t>
            </a:r>
            <a:r>
              <a:rPr lang="el-GR" sz="1800" b="1" dirty="0">
                <a:latin typeface="Arial" panose="020B0604020202020204" pitchFamily="34" charset="0"/>
                <a:cs typeface="Arial" panose="020B0604020202020204" pitchFamily="34" charset="0"/>
              </a:rPr>
              <a:t>αεριοστρόβιλο κλειστού κυκλώματος το εργαζόμενο μέσο, μετά την εκτόνωσή του στο </a:t>
            </a:r>
            <a:r>
              <a:rPr lang="el-GR" sz="1800" b="1" dirty="0" smtClean="0">
                <a:latin typeface="Arial" panose="020B0604020202020204" pitchFamily="34" charset="0"/>
                <a:cs typeface="Arial" panose="020B0604020202020204" pitchFamily="34" charset="0"/>
              </a:rPr>
              <a:t>στρόβιλο</a:t>
            </a:r>
            <a:r>
              <a:rPr lang="el-GR" sz="1800" b="1" dirty="0">
                <a:latin typeface="Arial" panose="020B0604020202020204" pitchFamily="34" charset="0"/>
                <a:cs typeface="Arial" panose="020B0604020202020204" pitchFamily="34" charset="0"/>
              </a:rPr>
              <a:t>, δεν ελευθερώνεται στην ατμόσφαιρα αλλά οδηγείται σε εναλλάκτη θερμότητας, όπου ψύχεται και στη συνέχεια εισέρχεται ξανά στο συμπιεστή.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Επειδή </a:t>
            </a:r>
            <a:r>
              <a:rPr lang="el-GR" sz="1800" b="1" dirty="0">
                <a:latin typeface="Arial" panose="020B0604020202020204" pitchFamily="34" charset="0"/>
                <a:cs typeface="Arial" panose="020B0604020202020204" pitchFamily="34" charset="0"/>
              </a:rPr>
              <a:t>το κύκλωμα είναι κλειστό, η προσδιδόμενη θερμότητα δεν μπορεί να δοθεί με καύση, αλλά </a:t>
            </a:r>
            <a:r>
              <a:rPr lang="el-GR" sz="1800" b="1" dirty="0" smtClean="0">
                <a:latin typeface="Arial" panose="020B0604020202020204" pitchFamily="34" charset="0"/>
                <a:cs typeface="Arial" panose="020B0604020202020204" pitchFamily="34" charset="0"/>
              </a:rPr>
              <a:t>δίδεται </a:t>
            </a:r>
            <a:r>
              <a:rPr lang="el-GR" sz="1800" b="1" dirty="0">
                <a:latin typeface="Arial" panose="020B0604020202020204" pitchFamily="34" charset="0"/>
                <a:cs typeface="Arial" panose="020B0604020202020204" pitchFamily="34" charset="0"/>
              </a:rPr>
              <a:t>με τη χρήση εναλλάκτη θερμότητας.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Στην περίπτωση </a:t>
            </a:r>
            <a:r>
              <a:rPr lang="el-GR" sz="1800" b="1" dirty="0">
                <a:latin typeface="Arial" panose="020B0604020202020204" pitchFamily="34" charset="0"/>
                <a:cs typeface="Arial" panose="020B0604020202020204" pitchFamily="34" charset="0"/>
              </a:rPr>
              <a:t>αεριοστροβίλου κλειστού κυκλώματος η μηχανή ακολουθεί πραγματικό θερμοδυναμικό </a:t>
            </a:r>
            <a:r>
              <a:rPr lang="el-GR" sz="1800" b="1" dirty="0" smtClean="0">
                <a:latin typeface="Arial" panose="020B0604020202020204" pitchFamily="34" charset="0"/>
                <a:cs typeface="Arial" panose="020B0604020202020204" pitchFamily="34" charset="0"/>
              </a:rPr>
              <a:t>κύκλο</a:t>
            </a:r>
            <a:r>
              <a:rPr lang="el-GR" sz="1800" b="1" dirty="0">
                <a:latin typeface="Arial" panose="020B0604020202020204" pitchFamily="34" charset="0"/>
                <a:cs typeface="Arial" panose="020B0604020202020204" pitchFamily="34" charset="0"/>
              </a:rPr>
              <a:t>, αφού το κύκλωμα είναι κλειστό, ενώ δεν υπάρχει μεταβολή του εργαζόμενου μέσου.</a:t>
            </a:r>
          </a:p>
          <a:p>
            <a:pPr marL="0" indent="0">
              <a:buClr>
                <a:srgbClr val="FF0000"/>
              </a:buClr>
              <a:buNone/>
            </a:pPr>
            <a:r>
              <a:rPr lang="el-GR" sz="1800" b="1" dirty="0">
                <a:latin typeface="Arial" panose="020B0604020202020204" pitchFamily="34" charset="0"/>
                <a:cs typeface="Arial" panose="020B0604020202020204" pitchFamily="34" charset="0"/>
              </a:rPr>
              <a:t>Αφού το κύκλωμα είναι κλειστό και δεν </a:t>
            </a:r>
            <a:r>
              <a:rPr lang="el-GR" sz="1800" b="1" dirty="0" smtClean="0">
                <a:latin typeface="Arial" panose="020B0604020202020204" pitchFamily="34" charset="0"/>
                <a:cs typeface="Arial" panose="020B0604020202020204" pitchFamily="34" charset="0"/>
              </a:rPr>
              <a:t>απαιτείται </a:t>
            </a:r>
            <a:r>
              <a:rPr lang="el-GR" sz="1800" b="1" dirty="0">
                <a:latin typeface="Arial" panose="020B0604020202020204" pitchFamily="34" charset="0"/>
                <a:cs typeface="Arial" panose="020B0604020202020204" pitchFamily="34" charset="0"/>
              </a:rPr>
              <a:t>συναλλαγή μάζας με το περιβάλλον, μπορεί να χρησιμοποιηθεί ως εργαζόμενο μέσο κάποιο αέριο διαφορετικό από τον αέρα, το οποίο </a:t>
            </a:r>
            <a:r>
              <a:rPr lang="el-GR" sz="1800" b="1" dirty="0" smtClean="0">
                <a:latin typeface="Arial" panose="020B0604020202020204" pitchFamily="34" charset="0"/>
                <a:cs typeface="Arial" panose="020B0604020202020204" pitchFamily="34" charset="0"/>
              </a:rPr>
              <a:t>εμφανίζει </a:t>
            </a:r>
            <a:r>
              <a:rPr lang="el-GR" sz="1800" b="1" dirty="0">
                <a:latin typeface="Arial" panose="020B0604020202020204" pitchFamily="34" charset="0"/>
                <a:cs typeface="Arial" panose="020B0604020202020204" pitchFamily="34" charset="0"/>
              </a:rPr>
              <a:t>και καλύτερα χαρακτηριστικά μεταδόσεως </a:t>
            </a:r>
            <a:r>
              <a:rPr lang="el-GR" sz="1800" b="1" dirty="0" smtClean="0">
                <a:latin typeface="Arial" panose="020B0604020202020204" pitchFamily="34" charset="0"/>
                <a:cs typeface="Arial" panose="020B0604020202020204" pitchFamily="34" charset="0"/>
              </a:rPr>
              <a:t>θερμότητας </a:t>
            </a:r>
            <a:r>
              <a:rPr lang="el-GR" sz="1800" b="1" dirty="0">
                <a:latin typeface="Arial" panose="020B0604020202020204" pitchFamily="34" charset="0"/>
                <a:cs typeface="Arial" panose="020B0604020202020204" pitchFamily="34" charset="0"/>
              </a:rPr>
              <a:t>(όπως ήλιο, διοξείδιο του άνθρακα, </a:t>
            </a:r>
            <a:r>
              <a:rPr lang="el-GR" sz="1800" b="1" dirty="0" smtClean="0">
                <a:latin typeface="Arial" panose="020B0604020202020204" pitchFamily="34" charset="0"/>
                <a:cs typeface="Arial" panose="020B0604020202020204" pitchFamily="34" charset="0"/>
              </a:rPr>
              <a:t>υδρογόνο </a:t>
            </a:r>
            <a:r>
              <a:rPr lang="el-GR" sz="1800" b="1" dirty="0">
                <a:latin typeface="Arial" panose="020B0604020202020204" pitchFamily="34" charset="0"/>
                <a:cs typeface="Arial" panose="020B0604020202020204" pitchFamily="34" charset="0"/>
              </a:rPr>
              <a:t>ή άζωτο).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Επίσης</a:t>
            </a:r>
            <a:r>
              <a:rPr lang="el-GR" sz="1800" b="1" dirty="0">
                <a:latin typeface="Arial" panose="020B0604020202020204" pitchFamily="34" charset="0"/>
                <a:cs typeface="Arial" panose="020B0604020202020204" pitchFamily="34" charset="0"/>
              </a:rPr>
              <a:t>, επειδή η πρόσδοση </a:t>
            </a:r>
            <a:r>
              <a:rPr lang="el-GR" sz="1800" b="1" dirty="0" smtClean="0">
                <a:latin typeface="Arial" panose="020B0604020202020204" pitchFamily="34" charset="0"/>
                <a:cs typeface="Arial" panose="020B0604020202020204" pitchFamily="34" charset="0"/>
              </a:rPr>
              <a:t>θερμότητας </a:t>
            </a:r>
            <a:r>
              <a:rPr lang="el-GR" sz="1800" b="1" dirty="0">
                <a:latin typeface="Arial" panose="020B0604020202020204" pitchFamily="34" charset="0"/>
                <a:cs typeface="Arial" panose="020B0604020202020204" pitchFamily="34" charset="0"/>
              </a:rPr>
              <a:t>πραγματοποιείται μέσω εναλλάκτη </a:t>
            </a:r>
            <a:r>
              <a:rPr lang="el-GR" sz="1800" b="1" dirty="0" smtClean="0">
                <a:latin typeface="Arial" panose="020B0604020202020204" pitchFamily="34" charset="0"/>
                <a:cs typeface="Arial" panose="020B0604020202020204" pitchFamily="34" charset="0"/>
              </a:rPr>
              <a:t>θερμότητας</a:t>
            </a:r>
            <a:r>
              <a:rPr lang="el-GR" sz="1800" b="1" dirty="0">
                <a:latin typeface="Arial" panose="020B0604020202020204" pitchFamily="34" charset="0"/>
                <a:cs typeface="Arial" panose="020B0604020202020204" pitchFamily="34" charset="0"/>
              </a:rPr>
              <a:t>, μπορούν να χρησιμοποιηθούν ως πηγές </a:t>
            </a:r>
            <a:r>
              <a:rPr lang="el-GR" sz="1800" b="1" dirty="0" smtClean="0">
                <a:latin typeface="Arial" panose="020B0604020202020204" pitchFamily="34" charset="0"/>
                <a:cs typeface="Arial" panose="020B0604020202020204" pitchFamily="34" charset="0"/>
              </a:rPr>
              <a:t>θερμότητας </a:t>
            </a:r>
            <a:r>
              <a:rPr lang="el-GR" sz="1800" b="1" dirty="0">
                <a:latin typeface="Arial" panose="020B0604020202020204" pitchFamily="34" charset="0"/>
                <a:cs typeface="Arial" panose="020B0604020202020204" pitchFamily="34" charset="0"/>
              </a:rPr>
              <a:t>όχι μόνον υγρά καύσιμα, αλλά και </a:t>
            </a:r>
            <a:r>
              <a:rPr lang="el-GR" sz="1800" b="1" dirty="0" smtClean="0">
                <a:latin typeface="Arial" panose="020B0604020202020204" pitchFamily="34" charset="0"/>
                <a:cs typeface="Arial" panose="020B0604020202020204" pitchFamily="34" charset="0"/>
              </a:rPr>
              <a:t>άνθρακας, αέρια </a:t>
            </a:r>
            <a:r>
              <a:rPr lang="el-GR" sz="1800" b="1" dirty="0">
                <a:latin typeface="Arial" panose="020B0604020202020204" pitchFamily="34" charset="0"/>
                <a:cs typeface="Arial" panose="020B0604020202020204" pitchFamily="34" charset="0"/>
              </a:rPr>
              <a:t>καύσιμα, πυρηνική ενέργεια, ηλιακή </a:t>
            </a:r>
            <a:r>
              <a:rPr lang="el-GR" sz="1800" b="1" dirty="0" smtClean="0">
                <a:latin typeface="Arial" panose="020B0604020202020204" pitchFamily="34" charset="0"/>
                <a:cs typeface="Arial" panose="020B0604020202020204" pitchFamily="34" charset="0"/>
              </a:rPr>
              <a:t>ενέργεια </a:t>
            </a:r>
            <a:r>
              <a:rPr lang="el-GR" sz="1800" b="1" dirty="0">
                <a:latin typeface="Arial" panose="020B0604020202020204" pitchFamily="34" charset="0"/>
                <a:cs typeface="Arial" panose="020B0604020202020204" pitchFamily="34" charset="0"/>
              </a:rPr>
              <a:t>ή γεωθερμική ενέργεια</a:t>
            </a:r>
            <a:r>
              <a:rPr lang="el-GR" sz="1800" b="1" dirty="0" smtClean="0">
                <a:latin typeface="Arial" panose="020B0604020202020204" pitchFamily="34" charset="0"/>
                <a:cs typeface="Arial" panose="020B0604020202020204" pitchFamily="34" charset="0"/>
              </a:rPr>
              <a:t>.</a:t>
            </a:r>
            <a:endParaRPr lang="el-GR" sz="18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078684357"/>
      </p:ext>
    </p:extLst>
  </p:cSld>
  <p:clrMapOvr>
    <a:masterClrMapping/>
  </p:clrMapOvr>
  <p:transition>
    <p:push/>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κλειστού </a:t>
            </a:r>
            <a:r>
              <a:rPr lang="el-GR" sz="2400" b="1" u="sng" dirty="0" smtClean="0">
                <a:solidFill>
                  <a:schemeClr val="bg1"/>
                </a:solidFill>
                <a:latin typeface="Arial Black" pitchFamily="34" charset="0"/>
              </a:rPr>
              <a:t>κυκλώματος</a:t>
            </a:r>
            <a:endParaRPr lang="el-GR" sz="2400" b="1" u="sng" dirty="0">
              <a:solidFill>
                <a:schemeClr val="bg1"/>
              </a:solidFill>
              <a:latin typeface="Arial Black" pitchFamily="34" charset="0"/>
            </a:endParaRPr>
          </a:p>
        </p:txBody>
      </p:sp>
      <p:sp>
        <p:nvSpPr>
          <p:cNvPr id="8" name="Content Placeholder 7"/>
          <p:cNvSpPr>
            <a:spLocks noGrp="1"/>
          </p:cNvSpPr>
          <p:nvPr>
            <p:ph sz="half" idx="2"/>
          </p:nvPr>
        </p:nvSpPr>
        <p:spPr>
          <a:xfrm>
            <a:off x="285720" y="1124744"/>
            <a:ext cx="8572560" cy="5518966"/>
          </a:xfrm>
          <a:solidFill>
            <a:schemeClr val="accent2">
              <a:lumMod val="40000"/>
              <a:lumOff val="60000"/>
            </a:schemeClr>
          </a:solidFill>
        </p:spPr>
        <p:txBody>
          <a:bodyPr>
            <a:noAutofit/>
          </a:bodyPr>
          <a:lstStyle/>
          <a:p>
            <a:pPr marL="0" indent="0">
              <a:buClr>
                <a:srgbClr val="FF0000"/>
              </a:buClr>
              <a:buNone/>
            </a:pPr>
            <a:r>
              <a:rPr lang="el-GR" sz="1690" b="1" dirty="0" smtClean="0">
                <a:latin typeface="Arial" panose="020B0604020202020204" pitchFamily="34" charset="0"/>
                <a:cs typeface="Arial" panose="020B0604020202020204" pitchFamily="34" charset="0"/>
              </a:rPr>
              <a:t>Επειδή </a:t>
            </a:r>
            <a:r>
              <a:rPr lang="el-GR" sz="1690" b="1" dirty="0">
                <a:latin typeface="Arial" panose="020B0604020202020204" pitchFamily="34" charset="0"/>
                <a:cs typeface="Arial" panose="020B0604020202020204" pitchFamily="34" charset="0"/>
              </a:rPr>
              <a:t>το κύκλωμα είναι κλειστό, η πίεση </a:t>
            </a:r>
            <a:r>
              <a:rPr lang="el-GR" sz="1690" b="1" dirty="0" smtClean="0">
                <a:latin typeface="Arial" panose="020B0604020202020204" pitchFamily="34" charset="0"/>
                <a:cs typeface="Arial" panose="020B0604020202020204" pitchFamily="34" charset="0"/>
              </a:rPr>
              <a:t>λειτουργίας </a:t>
            </a:r>
            <a:r>
              <a:rPr lang="el-GR" sz="1690" b="1" dirty="0">
                <a:latin typeface="Arial" panose="020B0604020202020204" pitchFamily="34" charset="0"/>
                <a:cs typeface="Arial" panose="020B0604020202020204" pitchFamily="34" charset="0"/>
              </a:rPr>
              <a:t>μπορεί να είναι υψηλότερη, οπότε </a:t>
            </a:r>
            <a:r>
              <a:rPr lang="el-GR" sz="1690" b="1" dirty="0" smtClean="0">
                <a:latin typeface="Arial" panose="020B0604020202020204" pitchFamily="34" charset="0"/>
                <a:cs typeface="Arial" panose="020B0604020202020204" pitchFamily="34" charset="0"/>
              </a:rPr>
              <a:t>αυξάνεται </a:t>
            </a:r>
            <a:r>
              <a:rPr lang="el-GR" sz="1690" b="1" dirty="0">
                <a:latin typeface="Arial" panose="020B0604020202020204" pitchFamily="34" charset="0"/>
                <a:cs typeface="Arial" panose="020B0604020202020204" pitchFamily="34" charset="0"/>
              </a:rPr>
              <a:t>η πυκνότητα του εργαζόμενου μέσου και </a:t>
            </a:r>
            <a:r>
              <a:rPr lang="el-GR" sz="1690" b="1" dirty="0" smtClean="0">
                <a:latin typeface="Arial" panose="020B0604020202020204" pitchFamily="34" charset="0"/>
                <a:cs typeface="Arial" panose="020B0604020202020204" pitchFamily="34" charset="0"/>
              </a:rPr>
              <a:t>συνεπώς </a:t>
            </a:r>
            <a:r>
              <a:rPr lang="el-GR" sz="1690" b="1" dirty="0">
                <a:latin typeface="Arial" panose="020B0604020202020204" pitchFamily="34" charset="0"/>
                <a:cs typeface="Arial" panose="020B0604020202020204" pitchFamily="34" charset="0"/>
              </a:rPr>
              <a:t>και η αποθηκευμένη ενέργεια ανά μονάδα όγκου εργαζόμενου μέσου. </a:t>
            </a:r>
            <a:endParaRPr lang="el-GR" sz="1690" b="1" dirty="0" smtClean="0">
              <a:latin typeface="Arial" panose="020B0604020202020204" pitchFamily="34" charset="0"/>
              <a:cs typeface="Arial" panose="020B0604020202020204" pitchFamily="34" charset="0"/>
            </a:endParaRPr>
          </a:p>
          <a:p>
            <a:pPr marL="0" indent="0">
              <a:buClr>
                <a:srgbClr val="FF0000"/>
              </a:buClr>
              <a:buNone/>
            </a:pPr>
            <a:r>
              <a:rPr lang="el-GR" sz="1690" b="1" dirty="0" smtClean="0">
                <a:latin typeface="Arial" panose="020B0604020202020204" pitchFamily="34" charset="0"/>
                <a:cs typeface="Arial" panose="020B0604020202020204" pitchFamily="34" charset="0"/>
              </a:rPr>
              <a:t>Έτσι </a:t>
            </a:r>
            <a:r>
              <a:rPr lang="el-GR" sz="1690" b="1" dirty="0">
                <a:latin typeface="Arial" panose="020B0604020202020204" pitchFamily="34" charset="0"/>
                <a:cs typeface="Arial" panose="020B0604020202020204" pitchFamily="34" charset="0"/>
              </a:rPr>
              <a:t>μπορεί να </a:t>
            </a:r>
            <a:r>
              <a:rPr lang="el-GR" sz="1690" b="1" dirty="0" smtClean="0">
                <a:latin typeface="Arial" panose="020B0604020202020204" pitchFamily="34" charset="0"/>
                <a:cs typeface="Arial" panose="020B0604020202020204" pitchFamily="34" charset="0"/>
              </a:rPr>
              <a:t>παραχθεί </a:t>
            </a:r>
            <a:r>
              <a:rPr lang="el-GR" sz="1690" b="1" dirty="0">
                <a:latin typeface="Arial" panose="020B0604020202020204" pitchFamily="34" charset="0"/>
                <a:cs typeface="Arial" panose="020B0604020202020204" pitchFamily="34" charset="0"/>
              </a:rPr>
              <a:t>η ίδια ισχύς με μικρότερο όγκο </a:t>
            </a:r>
            <a:r>
              <a:rPr lang="el-GR" sz="1690" b="1" dirty="0" smtClean="0">
                <a:latin typeface="Arial" panose="020B0604020202020204" pitchFamily="34" charset="0"/>
                <a:cs typeface="Arial" panose="020B0604020202020204" pitchFamily="34" charset="0"/>
              </a:rPr>
              <a:t>εγκαταστάσεως</a:t>
            </a:r>
            <a:r>
              <a:rPr lang="el-GR" sz="1690" b="1" dirty="0">
                <a:latin typeface="Arial" panose="020B0604020202020204" pitchFamily="34" charset="0"/>
                <a:cs typeface="Arial" panose="020B0604020202020204" pitchFamily="34" charset="0"/>
              </a:rPr>
              <a:t>. </a:t>
            </a:r>
            <a:endParaRPr lang="el-GR" sz="1690" b="1" dirty="0" smtClean="0">
              <a:latin typeface="Arial" panose="020B0604020202020204" pitchFamily="34" charset="0"/>
              <a:cs typeface="Arial" panose="020B0604020202020204" pitchFamily="34" charset="0"/>
            </a:endParaRPr>
          </a:p>
          <a:p>
            <a:pPr marL="0" indent="0">
              <a:buClr>
                <a:srgbClr val="FF0000"/>
              </a:buClr>
              <a:buNone/>
            </a:pPr>
            <a:r>
              <a:rPr lang="el-GR" sz="1690" b="1" dirty="0" smtClean="0">
                <a:latin typeface="Arial" panose="020B0604020202020204" pitchFamily="34" charset="0"/>
                <a:cs typeface="Arial" panose="020B0604020202020204" pitchFamily="34" charset="0"/>
              </a:rPr>
              <a:t>Παράλληλα</a:t>
            </a:r>
            <a:r>
              <a:rPr lang="el-GR" sz="1690" b="1" dirty="0">
                <a:latin typeface="Arial" panose="020B0604020202020204" pitchFamily="34" charset="0"/>
                <a:cs typeface="Arial" panose="020B0604020202020204" pitchFamily="34" charset="0"/>
              </a:rPr>
              <a:t>, με την αύξηση της πυκνότητας βελτιώνονται και τα χαρακτηριστικά μεταδόσεως θερμότητας του εργαζόμενου μέσου. Το κλειστό κύκλωμα δίνει τη δυνατότητα μεταβολής της </a:t>
            </a:r>
            <a:r>
              <a:rPr lang="el-GR" sz="1690" b="1" dirty="0" smtClean="0">
                <a:latin typeface="Arial" panose="020B0604020202020204" pitchFamily="34" charset="0"/>
                <a:cs typeface="Arial" panose="020B0604020202020204" pitchFamily="34" charset="0"/>
              </a:rPr>
              <a:t>πιέσεως </a:t>
            </a:r>
            <a:r>
              <a:rPr lang="el-GR" sz="1690" b="1" dirty="0">
                <a:latin typeface="Arial" panose="020B0604020202020204" pitchFamily="34" charset="0"/>
                <a:cs typeface="Arial" panose="020B0604020202020204" pitchFamily="34" charset="0"/>
              </a:rPr>
              <a:t>λειτουργίας της εγκαταστάσεως, </a:t>
            </a:r>
            <a:r>
              <a:rPr lang="el-GR" sz="1690" b="1" dirty="0" smtClean="0">
                <a:latin typeface="Arial" panose="020B0604020202020204" pitchFamily="34" charset="0"/>
                <a:cs typeface="Arial" panose="020B0604020202020204" pitchFamily="34" charset="0"/>
              </a:rPr>
              <a:t>προσθαφαιρώντας </a:t>
            </a:r>
            <a:r>
              <a:rPr lang="el-GR" sz="1690" b="1" dirty="0">
                <a:latin typeface="Arial" panose="020B0604020202020204" pitchFamily="34" charset="0"/>
                <a:cs typeface="Arial" panose="020B0604020202020204" pitchFamily="34" charset="0"/>
              </a:rPr>
              <a:t>εργαζόμενο μέσο. </a:t>
            </a:r>
            <a:endParaRPr lang="el-GR" sz="1690" b="1" dirty="0" smtClean="0">
              <a:latin typeface="Arial" panose="020B0604020202020204" pitchFamily="34" charset="0"/>
              <a:cs typeface="Arial" panose="020B0604020202020204" pitchFamily="34" charset="0"/>
            </a:endParaRPr>
          </a:p>
          <a:p>
            <a:pPr marL="0" indent="0">
              <a:buClr>
                <a:srgbClr val="FF0000"/>
              </a:buClr>
              <a:buNone/>
            </a:pPr>
            <a:r>
              <a:rPr lang="el-GR" sz="1690" b="1" dirty="0" smtClean="0">
                <a:latin typeface="Arial" panose="020B0604020202020204" pitchFamily="34" charset="0"/>
                <a:cs typeface="Arial" panose="020B0604020202020204" pitchFamily="34" charset="0"/>
              </a:rPr>
              <a:t>Με </a:t>
            </a:r>
            <a:r>
              <a:rPr lang="el-GR" sz="1690" b="1" dirty="0">
                <a:latin typeface="Arial" panose="020B0604020202020204" pitchFamily="34" charset="0"/>
                <a:cs typeface="Arial" panose="020B0604020202020204" pitchFamily="34" charset="0"/>
              </a:rPr>
              <a:t>τη μέθοδο αυτή </a:t>
            </a:r>
            <a:r>
              <a:rPr lang="el-GR" sz="1690" b="1" dirty="0" smtClean="0">
                <a:latin typeface="Arial" panose="020B0604020202020204" pitchFamily="34" charset="0"/>
                <a:cs typeface="Arial" panose="020B0604020202020204" pitchFamily="34" charset="0"/>
              </a:rPr>
              <a:t>πραγματοποιείται </a:t>
            </a:r>
            <a:r>
              <a:rPr lang="el-GR" sz="1690" b="1" dirty="0">
                <a:latin typeface="Arial" panose="020B0604020202020204" pitchFamily="34" charset="0"/>
                <a:cs typeface="Arial" panose="020B0604020202020204" pitchFamily="34" charset="0"/>
              </a:rPr>
              <a:t>έλεγχος της ισχύος σε μερικά φορτία, χωρίς να απαιτείται να μειωθεί η μέγιστη </a:t>
            </a:r>
            <a:r>
              <a:rPr lang="el-GR" sz="1690" b="1" dirty="0" smtClean="0">
                <a:latin typeface="Arial" panose="020B0604020202020204" pitchFamily="34" charset="0"/>
                <a:cs typeface="Arial" panose="020B0604020202020204" pitchFamily="34" charset="0"/>
              </a:rPr>
              <a:t>θερμοκρασία </a:t>
            </a:r>
            <a:r>
              <a:rPr lang="el-GR" sz="1690" b="1" dirty="0">
                <a:latin typeface="Arial" panose="020B0604020202020204" pitchFamily="34" charset="0"/>
                <a:cs typeface="Arial" panose="020B0604020202020204" pitchFamily="34" charset="0"/>
              </a:rPr>
              <a:t>του κύκλου, οπότε διατηρείται υψηλά ο βαθμός αποδόσεως. </a:t>
            </a:r>
            <a:endParaRPr lang="el-GR" sz="1690" b="1" dirty="0" smtClean="0">
              <a:latin typeface="Arial" panose="020B0604020202020204" pitchFamily="34" charset="0"/>
              <a:cs typeface="Arial" panose="020B0604020202020204" pitchFamily="34" charset="0"/>
            </a:endParaRPr>
          </a:p>
          <a:p>
            <a:pPr marL="0" indent="0">
              <a:buClr>
                <a:srgbClr val="FF0000"/>
              </a:buClr>
              <a:buNone/>
            </a:pPr>
            <a:r>
              <a:rPr lang="el-GR" sz="1690" b="1" dirty="0" smtClean="0">
                <a:latin typeface="Arial" panose="020B0604020202020204" pitchFamily="34" charset="0"/>
                <a:cs typeface="Arial" panose="020B0604020202020204" pitchFamily="34" charset="0"/>
              </a:rPr>
              <a:t>Η </a:t>
            </a:r>
            <a:r>
              <a:rPr lang="el-GR" sz="1690" b="1" dirty="0">
                <a:latin typeface="Arial" panose="020B0604020202020204" pitchFamily="34" charset="0"/>
                <a:cs typeface="Arial" panose="020B0604020202020204" pitchFamily="34" charset="0"/>
              </a:rPr>
              <a:t>ψύξη του εργαζόμενου </a:t>
            </a:r>
            <a:r>
              <a:rPr lang="el-GR" sz="1690" b="1" dirty="0" smtClean="0">
                <a:latin typeface="Arial" panose="020B0604020202020204" pitchFamily="34" charset="0"/>
                <a:cs typeface="Arial" panose="020B0604020202020204" pitchFamily="34" charset="0"/>
              </a:rPr>
              <a:t>μέσου </a:t>
            </a:r>
            <a:r>
              <a:rPr lang="el-GR" sz="1690" b="1" dirty="0">
                <a:latin typeface="Arial" panose="020B0604020202020204" pitchFamily="34" charset="0"/>
                <a:cs typeface="Arial" panose="020B0604020202020204" pitchFamily="34" charset="0"/>
              </a:rPr>
              <a:t>μετά την έξοδο από το στρόβιλο ισχύος μπορεί να πραγματοποιηθεί είτε με χρήση νερού ως </a:t>
            </a:r>
            <a:r>
              <a:rPr lang="el-GR" sz="1690" b="1" dirty="0" smtClean="0">
                <a:latin typeface="Arial" panose="020B0604020202020204" pitchFamily="34" charset="0"/>
                <a:cs typeface="Arial" panose="020B0604020202020204" pitchFamily="34" charset="0"/>
              </a:rPr>
              <a:t>ψυκτικού </a:t>
            </a:r>
            <a:r>
              <a:rPr lang="el-GR" sz="1690" b="1" dirty="0">
                <a:latin typeface="Arial" panose="020B0604020202020204" pitchFamily="34" charset="0"/>
                <a:cs typeface="Arial" panose="020B0604020202020204" pitchFamily="34" charset="0"/>
              </a:rPr>
              <a:t>μέσου είτε με τη χρήση αέρα. </a:t>
            </a:r>
            <a:endParaRPr lang="el-GR" sz="1690" b="1" dirty="0" smtClean="0">
              <a:latin typeface="Arial" panose="020B0604020202020204" pitchFamily="34" charset="0"/>
              <a:cs typeface="Arial" panose="020B0604020202020204" pitchFamily="34" charset="0"/>
            </a:endParaRPr>
          </a:p>
          <a:p>
            <a:pPr marL="0" indent="0">
              <a:buClr>
                <a:srgbClr val="FF0000"/>
              </a:buClr>
              <a:buNone/>
            </a:pPr>
            <a:r>
              <a:rPr lang="el-GR" sz="1690" b="1" dirty="0" smtClean="0">
                <a:latin typeface="Arial" panose="020B0604020202020204" pitchFamily="34" charset="0"/>
                <a:cs typeface="Arial" panose="020B0604020202020204" pitchFamily="34" charset="0"/>
              </a:rPr>
              <a:t>Η </a:t>
            </a:r>
            <a:r>
              <a:rPr lang="el-GR" sz="1690" b="1" dirty="0">
                <a:latin typeface="Arial" panose="020B0604020202020204" pitchFamily="34" charset="0"/>
                <a:cs typeface="Arial" panose="020B0604020202020204" pitchFamily="34" charset="0"/>
              </a:rPr>
              <a:t>θερμότητα που αποβάλλεται μπορεί να χρησιμοποιηθεί για </a:t>
            </a:r>
            <a:r>
              <a:rPr lang="el-GR" sz="1690" b="1" dirty="0" smtClean="0">
                <a:latin typeface="Arial" panose="020B0604020202020204" pitchFamily="34" charset="0"/>
                <a:cs typeface="Arial" panose="020B0604020202020204" pitchFamily="34" charset="0"/>
              </a:rPr>
              <a:t>βιομηχανική </a:t>
            </a:r>
            <a:r>
              <a:rPr lang="el-GR" sz="1690" b="1" dirty="0">
                <a:latin typeface="Arial" panose="020B0604020202020204" pitchFamily="34" charset="0"/>
                <a:cs typeface="Arial" panose="020B0604020202020204" pitchFamily="34" charset="0"/>
              </a:rPr>
              <a:t>ή οικιακή χρήση. </a:t>
            </a:r>
            <a:endParaRPr lang="el-GR" sz="1690" b="1" dirty="0" smtClean="0">
              <a:latin typeface="Arial" panose="020B0604020202020204" pitchFamily="34" charset="0"/>
              <a:cs typeface="Arial" panose="020B0604020202020204" pitchFamily="34" charset="0"/>
            </a:endParaRPr>
          </a:p>
          <a:p>
            <a:pPr marL="0" indent="0">
              <a:buClr>
                <a:srgbClr val="FF0000"/>
              </a:buClr>
              <a:buNone/>
            </a:pPr>
            <a:r>
              <a:rPr lang="el-GR" sz="1690" b="1" dirty="0" smtClean="0">
                <a:latin typeface="Arial" panose="020B0604020202020204" pitchFamily="34" charset="0"/>
                <a:cs typeface="Arial" panose="020B0604020202020204" pitchFamily="34" charset="0"/>
              </a:rPr>
              <a:t>Εγκαταστάσεις </a:t>
            </a:r>
            <a:r>
              <a:rPr lang="el-GR" sz="1690" b="1" dirty="0">
                <a:latin typeface="Arial" panose="020B0604020202020204" pitchFamily="34" charset="0"/>
                <a:cs typeface="Arial" panose="020B0604020202020204" pitchFamily="34" charset="0"/>
              </a:rPr>
              <a:t>του τύπου αυτού χρησιμοποιούνται κυρίως στη Γερμανία και την Ελβετία, για την παραγωγή ηλεκτρικής ισχύος.</a:t>
            </a:r>
          </a:p>
        </p:txBody>
      </p:sp>
    </p:spTree>
    <p:extLst>
      <p:ext uri="{BB962C8B-B14F-4D97-AF65-F5344CB8AC3E}">
        <p14:creationId xmlns="" xmlns:p14="http://schemas.microsoft.com/office/powerpoint/2010/main" val="1925347747"/>
      </p:ext>
    </p:extLst>
  </p:cSld>
  <p:clrMapOvr>
    <a:masterClrMapping/>
  </p:clrMapOvr>
  <p:transition>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p:spPr>
        <p:txBody>
          <a:bodyPr>
            <a:noAutofit/>
          </a:bodyPr>
          <a:lstStyle/>
          <a:p>
            <a:pPr marL="0" indent="0">
              <a:lnSpc>
                <a:spcPct val="90000"/>
              </a:lnSpc>
              <a:buClr>
                <a:schemeClr val="hlink"/>
              </a:buClr>
              <a:buNone/>
              <a:defRPr/>
            </a:pPr>
            <a:r>
              <a:rPr lang="el-GR" sz="3350" b="1" dirty="0">
                <a:latin typeface="Arial" panose="020B0604020202020204" pitchFamily="34" charset="0"/>
                <a:cs typeface="Arial" panose="020B0604020202020204" pitchFamily="34" charset="0"/>
              </a:rPr>
              <a:t>Σύμφωνα με το </a:t>
            </a:r>
            <a:r>
              <a:rPr lang="el-GR" sz="3350" b="1" dirty="0" smtClean="0">
                <a:latin typeface="Arial" panose="020B0604020202020204" pitchFamily="34" charset="0"/>
                <a:cs typeface="Arial" panose="020B0604020202020204" pitchFamily="34" charset="0"/>
              </a:rPr>
              <a:t>ναυλοσύμφωνο, </a:t>
            </a:r>
            <a:r>
              <a:rPr lang="en-US" sz="3350" b="1" dirty="0" smtClean="0">
                <a:latin typeface="Arial" panose="020B0604020202020204" pitchFamily="34" charset="0"/>
                <a:cs typeface="Arial" panose="020B0604020202020204" pitchFamily="34" charset="0"/>
              </a:rPr>
              <a:t>               </a:t>
            </a:r>
            <a:r>
              <a:rPr lang="el-GR" sz="3350" b="1" u="sng" dirty="0" smtClean="0">
                <a:solidFill>
                  <a:srgbClr val="FF0000"/>
                </a:solidFill>
                <a:latin typeface="Arial" panose="020B0604020202020204" pitchFamily="34" charset="0"/>
                <a:cs typeface="Arial" panose="020B0604020202020204" pitchFamily="34" charset="0"/>
              </a:rPr>
              <a:t>η </a:t>
            </a:r>
            <a:r>
              <a:rPr lang="el-GR" sz="3350" b="1" u="sng" dirty="0">
                <a:solidFill>
                  <a:srgbClr val="FF0000"/>
                </a:solidFill>
                <a:latin typeface="Arial" panose="020B0604020202020204" pitchFamily="34" charset="0"/>
                <a:cs typeface="Arial" panose="020B0604020202020204" pitchFamily="34" charset="0"/>
              </a:rPr>
              <a:t>ταχύτητα </a:t>
            </a:r>
            <a:r>
              <a:rPr lang="el-GR" sz="3350" b="1" u="sng" dirty="0" smtClean="0">
                <a:solidFill>
                  <a:srgbClr val="FF0000"/>
                </a:solidFill>
                <a:latin typeface="Arial" panose="020B0604020202020204" pitchFamily="34" charset="0"/>
                <a:cs typeface="Arial" panose="020B0604020202020204" pitchFamily="34" charset="0"/>
              </a:rPr>
              <a:t>και η κατανάλωση των </a:t>
            </a:r>
            <a:r>
              <a:rPr lang="el-GR" sz="3350" b="1" u="sng" dirty="0">
                <a:solidFill>
                  <a:srgbClr val="FF0000"/>
                </a:solidFill>
                <a:latin typeface="Arial" panose="020B0604020202020204" pitchFamily="34" charset="0"/>
                <a:cs typeface="Arial" panose="020B0604020202020204" pitchFamily="34" charset="0"/>
              </a:rPr>
              <a:t>καυσίμων </a:t>
            </a:r>
            <a:r>
              <a:rPr lang="el-GR" sz="3350" b="1" u="sng" dirty="0" smtClean="0">
                <a:solidFill>
                  <a:srgbClr val="FF0000"/>
                </a:solidFill>
                <a:latin typeface="Arial" panose="020B0604020202020204" pitchFamily="34" charset="0"/>
                <a:cs typeface="Arial" panose="020B0604020202020204" pitchFamily="34" charset="0"/>
              </a:rPr>
              <a:t>είναι καθορισμένες</a:t>
            </a:r>
            <a:r>
              <a:rPr lang="el-GR" sz="3350" b="1" dirty="0" smtClean="0">
                <a:latin typeface="Arial" panose="020B0604020202020204" pitchFamily="34" charset="0"/>
                <a:cs typeface="Arial" panose="020B0604020202020204" pitchFamily="34" charset="0"/>
              </a:rPr>
              <a:t>. </a:t>
            </a:r>
          </a:p>
          <a:p>
            <a:pPr marL="0" indent="0">
              <a:lnSpc>
                <a:spcPct val="90000"/>
              </a:lnSpc>
              <a:buClr>
                <a:schemeClr val="hlink"/>
              </a:buClr>
              <a:buNone/>
              <a:defRPr/>
            </a:pPr>
            <a:r>
              <a:rPr lang="el-GR" sz="3350" b="1" dirty="0" smtClean="0">
                <a:latin typeface="Arial" panose="020B0604020202020204" pitchFamily="34" charset="0"/>
                <a:cs typeface="Arial" panose="020B0604020202020204" pitchFamily="34" charset="0"/>
              </a:rPr>
              <a:t>Υπάρχει </a:t>
            </a:r>
            <a:r>
              <a:rPr lang="el-GR" sz="3350" b="1" dirty="0">
                <a:latin typeface="Arial" panose="020B0604020202020204" pitchFamily="34" charset="0"/>
                <a:cs typeface="Arial" panose="020B0604020202020204" pitchFamily="34" charset="0"/>
              </a:rPr>
              <a:t>μικρό περιθώριο λάθους και εάν η ταχύτητα δεν είναι </a:t>
            </a:r>
            <a:r>
              <a:rPr lang="el-GR" sz="3350" b="1" dirty="0" smtClean="0">
                <a:latin typeface="Arial" panose="020B0604020202020204" pitchFamily="34" charset="0"/>
                <a:cs typeface="Arial" panose="020B0604020202020204" pitchFamily="34" charset="0"/>
              </a:rPr>
              <a:t>αρκετή, </a:t>
            </a:r>
            <a:r>
              <a:rPr lang="el-GR" sz="3350" b="1" dirty="0">
                <a:latin typeface="Arial" panose="020B0604020202020204" pitchFamily="34" charset="0"/>
                <a:cs typeface="Arial" panose="020B0604020202020204" pitchFamily="34" charset="0"/>
              </a:rPr>
              <a:t>τότε υπάρχει μια απαίτηση </a:t>
            </a:r>
            <a:r>
              <a:rPr lang="el-GR" sz="3350" b="1" dirty="0" smtClean="0">
                <a:latin typeface="Arial" panose="020B0604020202020204" pitchFamily="34" charset="0"/>
                <a:cs typeface="Arial" panose="020B0604020202020204" pitchFamily="34" charset="0"/>
              </a:rPr>
              <a:t>(</a:t>
            </a:r>
            <a:r>
              <a:rPr lang="en-US" sz="3350" b="1" dirty="0" smtClean="0">
                <a:solidFill>
                  <a:srgbClr val="FF0000"/>
                </a:solidFill>
                <a:latin typeface="Arial" panose="020B0604020202020204" pitchFamily="34" charset="0"/>
                <a:cs typeface="Arial" panose="020B0604020202020204" pitchFamily="34" charset="0"/>
              </a:rPr>
              <a:t>claim</a:t>
            </a:r>
            <a:r>
              <a:rPr lang="en-US" sz="3350" b="1" dirty="0" smtClean="0">
                <a:latin typeface="Arial" panose="020B0604020202020204" pitchFamily="34" charset="0"/>
                <a:cs typeface="Arial" panose="020B0604020202020204" pitchFamily="34" charset="0"/>
              </a:rPr>
              <a:t>) </a:t>
            </a:r>
            <a:r>
              <a:rPr lang="el-GR" sz="3350" b="1" dirty="0" smtClean="0">
                <a:latin typeface="Arial" panose="020B0604020202020204" pitchFamily="34" charset="0"/>
                <a:cs typeface="Arial" panose="020B0604020202020204" pitchFamily="34" charset="0"/>
              </a:rPr>
              <a:t>ταχύτητας. </a:t>
            </a:r>
          </a:p>
          <a:p>
            <a:pPr marL="0" indent="0">
              <a:lnSpc>
                <a:spcPct val="90000"/>
              </a:lnSpc>
              <a:buClr>
                <a:schemeClr val="hlink"/>
              </a:buClr>
              <a:buNone/>
              <a:defRPr/>
            </a:pPr>
            <a:r>
              <a:rPr lang="el-GR" sz="3350" b="1" dirty="0" smtClean="0">
                <a:latin typeface="Arial" panose="020B0604020202020204" pitchFamily="34" charset="0"/>
                <a:cs typeface="Arial" panose="020B0604020202020204" pitchFamily="34" charset="0"/>
              </a:rPr>
              <a:t>Επιπλέον</a:t>
            </a:r>
            <a:r>
              <a:rPr lang="el-GR" sz="3350" b="1" dirty="0">
                <a:latin typeface="Arial" panose="020B0604020202020204" pitchFamily="34" charset="0"/>
                <a:cs typeface="Arial" panose="020B0604020202020204" pitchFamily="34" charset="0"/>
              </a:rPr>
              <a:t>, αν </a:t>
            </a:r>
            <a:r>
              <a:rPr lang="el-GR" sz="3350" b="1" dirty="0" smtClean="0">
                <a:latin typeface="Arial" panose="020B0604020202020204" pitchFamily="34" charset="0"/>
                <a:cs typeface="Arial" panose="020B0604020202020204" pitchFamily="34" charset="0"/>
              </a:rPr>
              <a:t>η κατανάλωση αυξηθεί πάνω </a:t>
            </a:r>
            <a:r>
              <a:rPr lang="el-GR" sz="3350" b="1" dirty="0">
                <a:latin typeface="Arial" panose="020B0604020202020204" pitchFamily="34" charset="0"/>
                <a:cs typeface="Arial" panose="020B0604020202020204" pitchFamily="34" charset="0"/>
              </a:rPr>
              <a:t>από την </a:t>
            </a:r>
            <a:r>
              <a:rPr lang="el-GR" sz="3350" b="1" dirty="0" smtClean="0">
                <a:latin typeface="Arial" panose="020B0604020202020204" pitchFamily="34" charset="0"/>
                <a:cs typeface="Arial" panose="020B0604020202020204" pitchFamily="34" charset="0"/>
              </a:rPr>
              <a:t>καθορισμένη κατανάλωση </a:t>
            </a:r>
            <a:r>
              <a:rPr lang="el-GR" sz="3350" b="1" dirty="0">
                <a:latin typeface="Arial" panose="020B0604020202020204" pitchFamily="34" charset="0"/>
                <a:cs typeface="Arial" panose="020B0604020202020204" pitchFamily="34" charset="0"/>
              </a:rPr>
              <a:t>για να διατηρήσει την ταχύτητα και τότε υπάρχει μια απαίτηση </a:t>
            </a:r>
            <a:r>
              <a:rPr lang="en-US" sz="3350" b="1" dirty="0">
                <a:latin typeface="Arial" panose="020B0604020202020204" pitchFamily="34" charset="0"/>
                <a:cs typeface="Arial" panose="020B0604020202020204" pitchFamily="34" charset="0"/>
              </a:rPr>
              <a:t>(</a:t>
            </a:r>
            <a:r>
              <a:rPr lang="en-US" sz="3350" b="1" dirty="0">
                <a:solidFill>
                  <a:srgbClr val="FF0000"/>
                </a:solidFill>
                <a:latin typeface="Arial" panose="020B0604020202020204" pitchFamily="34" charset="0"/>
                <a:cs typeface="Arial" panose="020B0604020202020204" pitchFamily="34" charset="0"/>
              </a:rPr>
              <a:t>claim</a:t>
            </a:r>
            <a:r>
              <a:rPr lang="en-US" sz="3350" b="1" dirty="0">
                <a:latin typeface="Arial" panose="020B0604020202020204" pitchFamily="34" charset="0"/>
                <a:cs typeface="Arial" panose="020B0604020202020204" pitchFamily="34" charset="0"/>
              </a:rPr>
              <a:t>) </a:t>
            </a:r>
            <a:r>
              <a:rPr lang="el-GR" sz="3350" b="1" dirty="0" smtClean="0">
                <a:latin typeface="Arial" panose="020B0604020202020204" pitchFamily="34" charset="0"/>
                <a:cs typeface="Arial" panose="020B0604020202020204" pitchFamily="34" charset="0"/>
              </a:rPr>
              <a:t>καυσίμου</a:t>
            </a:r>
            <a:r>
              <a:rPr lang="el-GR" sz="3350" b="1" dirty="0">
                <a:latin typeface="Arial" panose="020B0604020202020204" pitchFamily="34" charset="0"/>
                <a:cs typeface="Arial" panose="020B0604020202020204" pitchFamily="34" charset="0"/>
              </a:rPr>
              <a:t>.</a:t>
            </a:r>
            <a:endParaRPr lang="el-GR" sz="335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Χαρακτηριστικές Καμπύλες Μηχανής</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002045507"/>
      </p:ext>
    </p:extLst>
  </p:cSld>
  <p:clrMapOvr>
    <a:masterClrMapping/>
  </p:clrMapOvr>
  <p:transition>
    <p:push/>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κλειστού </a:t>
            </a:r>
            <a:r>
              <a:rPr lang="el-GR" sz="2400" b="1" u="sng" dirty="0" smtClean="0">
                <a:solidFill>
                  <a:schemeClr val="bg1"/>
                </a:solidFill>
                <a:latin typeface="Arial Black" pitchFamily="34" charset="0"/>
              </a:rPr>
              <a:t>κυκλώματος</a:t>
            </a:r>
            <a:endParaRPr lang="el-GR" sz="2400" b="1" u="sng" dirty="0">
              <a:solidFill>
                <a:schemeClr val="bg1"/>
              </a:solidFill>
              <a:latin typeface="Arial Black" pitchFamily="34" charset="0"/>
            </a:endParaRPr>
          </a:p>
        </p:txBody>
      </p:sp>
      <p:pic>
        <p:nvPicPr>
          <p:cNvPr id="3" name="Picture 2"/>
          <p:cNvPicPr>
            <a:picLocks noChangeAspect="1"/>
          </p:cNvPicPr>
          <p:nvPr/>
        </p:nvPicPr>
        <p:blipFill>
          <a:blip r:embed="rId2" cstate="print"/>
          <a:stretch>
            <a:fillRect/>
          </a:stretch>
        </p:blipFill>
        <p:spPr>
          <a:xfrm>
            <a:off x="323528" y="1268760"/>
            <a:ext cx="8496944" cy="5184576"/>
          </a:xfrm>
          <a:prstGeom prst="rect">
            <a:avLst/>
          </a:prstGeom>
        </p:spPr>
      </p:pic>
    </p:spTree>
    <p:extLst>
      <p:ext uri="{BB962C8B-B14F-4D97-AF65-F5344CB8AC3E}">
        <p14:creationId xmlns="" xmlns:p14="http://schemas.microsoft.com/office/powerpoint/2010/main" val="574814518"/>
      </p:ext>
    </p:extLst>
  </p:cSld>
  <p:clrMapOvr>
    <a:masterClrMapping/>
  </p:clrMapOvr>
  <p:transition>
    <p:push/>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a:solidFill>
                  <a:schemeClr val="bg1"/>
                </a:solidFill>
                <a:latin typeface="Arial Black" pitchFamily="34" charset="0"/>
              </a:rPr>
              <a:t>Αεριοστρόβιλος κλειστού </a:t>
            </a:r>
            <a:r>
              <a:rPr lang="el-GR" sz="2400" b="1" u="sng" dirty="0" smtClean="0">
                <a:solidFill>
                  <a:schemeClr val="bg1"/>
                </a:solidFill>
                <a:latin typeface="Arial Black" pitchFamily="34" charset="0"/>
              </a:rPr>
              <a:t>κυκλώματος</a:t>
            </a:r>
            <a:endParaRPr lang="el-GR" sz="2400" b="1" u="sng" dirty="0">
              <a:solidFill>
                <a:schemeClr val="bg1"/>
              </a:solidFill>
              <a:latin typeface="Arial Black" pitchFamily="34" charset="0"/>
            </a:endParaRPr>
          </a:p>
        </p:txBody>
      </p:sp>
      <p:pic>
        <p:nvPicPr>
          <p:cNvPr id="2" name="Picture 1"/>
          <p:cNvPicPr>
            <a:picLocks noChangeAspect="1"/>
          </p:cNvPicPr>
          <p:nvPr/>
        </p:nvPicPr>
        <p:blipFill>
          <a:blip r:embed="rId2" cstate="print"/>
          <a:stretch>
            <a:fillRect/>
          </a:stretch>
        </p:blipFill>
        <p:spPr>
          <a:xfrm>
            <a:off x="285720" y="1268760"/>
            <a:ext cx="8572560" cy="5112567"/>
          </a:xfrm>
          <a:prstGeom prst="rect">
            <a:avLst/>
          </a:prstGeom>
        </p:spPr>
      </p:pic>
    </p:spTree>
    <p:extLst>
      <p:ext uri="{BB962C8B-B14F-4D97-AF65-F5344CB8AC3E}">
        <p14:creationId xmlns="" xmlns:p14="http://schemas.microsoft.com/office/powerpoint/2010/main" val="2716848969"/>
      </p:ext>
    </p:extLst>
  </p:cSld>
  <p:clrMapOvr>
    <a:masterClrMapping/>
  </p:clrMapOvr>
  <p:transition>
    <p:push/>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3939540"/>
          </a:xfrm>
          <a:prstGeom prst="rect">
            <a:avLst/>
          </a:prstGeom>
          <a:solidFill>
            <a:srgbClr val="00B0F0"/>
          </a:solidFill>
        </p:spPr>
        <p:txBody>
          <a:bodyPr wrap="square" rtlCol="0">
            <a:spAutoFit/>
          </a:bodyPr>
          <a:lstStyle/>
          <a:p>
            <a:pPr algn="ctr"/>
            <a:r>
              <a:rPr lang="en-US" sz="25000" b="1" dirty="0" smtClean="0">
                <a:solidFill>
                  <a:srgbClr val="FF0000"/>
                </a:solidFill>
                <a:latin typeface="Arial Black" pitchFamily="34" charset="0"/>
              </a:rPr>
              <a:t>19</a:t>
            </a:r>
            <a:endParaRPr lang="en-US" sz="25000" b="1" dirty="0">
              <a:solidFill>
                <a:srgbClr val="FF0000"/>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67"/>
            <a:ext cx="7772400" cy="2857520"/>
          </a:xfrm>
          <a:solidFill>
            <a:srgbClr val="002060"/>
          </a:solidFill>
        </p:spPr>
        <p:txBody>
          <a:bodyPr>
            <a:normAutofit fontScale="90000"/>
          </a:bodyPr>
          <a:lstStyle/>
          <a:p>
            <a:r>
              <a:rPr lang="el-GR" sz="6600" b="1" u="sng" dirty="0" smtClean="0">
                <a:solidFill>
                  <a:schemeClr val="bg1"/>
                </a:solidFill>
                <a:latin typeface="Arial" pitchFamily="34" charset="0"/>
                <a:cs typeface="Arial" pitchFamily="34" charset="0"/>
              </a:rPr>
              <a:t>Συνδυασμένα κυκλώματα εγκαταστάσεων</a:t>
            </a:r>
            <a:endParaRPr lang="en-US" sz="66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42910" y="3429000"/>
            <a:ext cx="7858180" cy="3071834"/>
          </a:xfrm>
          <a:solidFill>
            <a:srgbClr val="FF0000"/>
          </a:solidFill>
        </p:spPr>
        <p:txBody>
          <a:bodyPr anchor="ctr" anchorCtr="0">
            <a:normAutofit/>
          </a:bodyPr>
          <a:lstStyle/>
          <a:p>
            <a:pPr>
              <a:spcBef>
                <a:spcPts val="0"/>
              </a:spcBef>
            </a:pPr>
            <a:r>
              <a:rPr lang="en-US" sz="7100" b="1" u="sng" dirty="0" smtClean="0">
                <a:solidFill>
                  <a:schemeClr val="bg1"/>
                </a:solidFill>
                <a:latin typeface="Arial" pitchFamily="34" charset="0"/>
                <a:cs typeface="Arial" pitchFamily="34" charset="0"/>
              </a:rPr>
              <a:t>Combined Propulsion Plants</a:t>
            </a:r>
            <a:endParaRPr lang="el-GR" sz="71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633025018"/>
      </p:ext>
    </p:extLst>
  </p:cSld>
  <p:clrMapOvr>
    <a:masterClrMapping/>
  </p:clrMapOvr>
  <p:transition>
    <p:push/>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a:bodyPr>
          <a:lstStyle/>
          <a:p>
            <a:pPr algn="l">
              <a:buClr>
                <a:srgbClr val="FF0000"/>
              </a:buClr>
            </a:pPr>
            <a:endParaRPr lang="en-US" sz="1600" b="1" dirty="0" smtClean="0">
              <a:solidFill>
                <a:schemeClr val="tx1"/>
              </a:solidFill>
              <a:latin typeface="Arial Black" pitchFamily="34" charset="0"/>
            </a:endParaRPr>
          </a:p>
          <a:p>
            <a:pPr algn="l">
              <a:buClr>
                <a:srgbClr val="FF0000"/>
              </a:buClr>
            </a:pPr>
            <a:r>
              <a:rPr lang="el-GR" sz="4400" b="1" dirty="0" smtClean="0">
                <a:solidFill>
                  <a:schemeClr val="tx1"/>
                </a:solidFill>
                <a:latin typeface="Arial" panose="020B0604020202020204" pitchFamily="34" charset="0"/>
                <a:cs typeface="Arial" panose="020B0604020202020204" pitchFamily="34" charset="0"/>
              </a:rPr>
              <a:t>Το κεφάλαιο αυτό θα αναπτυχθούν τα συστήματα προώσεως πλοίων, τα οποία συνδυάζουν διαφορετικούς τύπους μηχανών, όπως για παράδειγμα αεριοστρόβιλους και πετρελαιοκινητήρες.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a:bodyPr>
          <a:lstStyle/>
          <a:p>
            <a:pPr algn="l">
              <a:buClr>
                <a:srgbClr val="FF0000"/>
              </a:buClr>
            </a:pPr>
            <a:r>
              <a:rPr lang="el-GR" sz="4000" b="1" dirty="0" smtClean="0">
                <a:solidFill>
                  <a:schemeClr val="tx1"/>
                </a:solidFill>
                <a:latin typeface="Arial" panose="020B0604020202020204" pitchFamily="34" charset="0"/>
                <a:cs typeface="Arial" panose="020B0604020202020204" pitchFamily="34" charset="0"/>
              </a:rPr>
              <a:t>Με το συνδυασμό των διαφορετικών τύπων κινητήρων γίνεται προσπάθεια </a:t>
            </a:r>
            <a:r>
              <a:rPr lang="el-GR" sz="4000" b="1" dirty="0" smtClean="0">
                <a:solidFill>
                  <a:srgbClr val="FF0000"/>
                </a:solidFill>
                <a:latin typeface="Arial" panose="020B0604020202020204" pitchFamily="34" charset="0"/>
                <a:cs typeface="Arial" panose="020B0604020202020204" pitchFamily="34" charset="0"/>
              </a:rPr>
              <a:t>εκμεταλλεύσεως των προτερημάτων του εκάστοτε τύπου μηχανής</a:t>
            </a:r>
            <a:r>
              <a:rPr lang="el-GR" sz="4000" b="1" dirty="0" smtClean="0">
                <a:solidFill>
                  <a:schemeClr val="tx1"/>
                </a:solidFill>
                <a:latin typeface="Arial" panose="020B0604020202020204" pitchFamily="34" charset="0"/>
                <a:cs typeface="Arial" panose="020B0604020202020204" pitchFamily="34" charset="0"/>
              </a:rPr>
              <a:t>, σε διαφορετικές </a:t>
            </a:r>
            <a:r>
              <a:rPr lang="el-GR" sz="4000" b="1" dirty="0" smtClean="0">
                <a:solidFill>
                  <a:srgbClr val="0070C0"/>
                </a:solidFill>
                <a:latin typeface="Arial" panose="020B0604020202020204" pitchFamily="34" charset="0"/>
                <a:cs typeface="Arial" panose="020B0604020202020204" pitchFamily="34" charset="0"/>
              </a:rPr>
              <a:t>περιοχές λειτουργίας </a:t>
            </a:r>
            <a:r>
              <a:rPr lang="el-GR" sz="4000" b="1" dirty="0" smtClean="0">
                <a:solidFill>
                  <a:schemeClr val="tx1"/>
                </a:solidFill>
                <a:latin typeface="Arial" panose="020B0604020202020204" pitchFamily="34" charset="0"/>
                <a:cs typeface="Arial" panose="020B0604020202020204" pitchFamily="34" charset="0"/>
              </a:rPr>
              <a:t>και απαιτήσεις </a:t>
            </a:r>
            <a:r>
              <a:rPr lang="el-GR" sz="4000" b="1" dirty="0" smtClean="0">
                <a:solidFill>
                  <a:srgbClr val="0070C0"/>
                </a:solidFill>
                <a:latin typeface="Arial" panose="020B0604020202020204" pitchFamily="34" charset="0"/>
                <a:cs typeface="Arial" panose="020B0604020202020204" pitchFamily="34" charset="0"/>
              </a:rPr>
              <a:t>ισχύος</a:t>
            </a:r>
            <a:r>
              <a:rPr lang="el-GR" sz="4000" b="1" dirty="0" smtClean="0">
                <a:solidFill>
                  <a:schemeClr val="tx1"/>
                </a:solidFill>
                <a:latin typeface="Arial" panose="020B0604020202020204" pitchFamily="34" charset="0"/>
                <a:cs typeface="Arial" panose="020B0604020202020204" pitchFamily="34" charset="0"/>
              </a:rPr>
              <a:t>. </a:t>
            </a:r>
            <a:endParaRPr lang="el-GR" sz="4000" dirty="0" smtClean="0">
              <a:latin typeface="Arial" panose="020B0604020202020204" pitchFamily="34" charset="0"/>
              <a:cs typeface="Arial" panose="020B0604020202020204"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700" b="1" u="sng" dirty="0" smtClean="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fontScale="92500" lnSpcReduction="10000"/>
          </a:bodyPr>
          <a:lstStyle/>
          <a:p>
            <a:pPr algn="l">
              <a:lnSpc>
                <a:spcPct val="110000"/>
              </a:lnSpc>
              <a:buClr>
                <a:srgbClr val="FF0000"/>
              </a:buClr>
            </a:pPr>
            <a:r>
              <a:rPr lang="el-GR" sz="4400" b="1" dirty="0" smtClean="0">
                <a:solidFill>
                  <a:schemeClr val="tx1"/>
                </a:solidFill>
                <a:latin typeface="Arial" panose="020B0604020202020204" pitchFamily="34" charset="0"/>
                <a:cs typeface="Arial" panose="020B0604020202020204" pitchFamily="34" charset="0"/>
              </a:rPr>
              <a:t>Οι </a:t>
            </a:r>
            <a:r>
              <a:rPr lang="el-GR" sz="4400" b="1" dirty="0" smtClean="0">
                <a:solidFill>
                  <a:srgbClr val="FF0000"/>
                </a:solidFill>
                <a:latin typeface="Arial" panose="020B0604020202020204" pitchFamily="34" charset="0"/>
                <a:cs typeface="Arial" panose="020B0604020202020204" pitchFamily="34" charset="0"/>
              </a:rPr>
              <a:t>αεριοστρόβιλοι</a:t>
            </a:r>
            <a:r>
              <a:rPr lang="el-GR" sz="4400" b="1" dirty="0" smtClean="0">
                <a:solidFill>
                  <a:schemeClr val="tx1"/>
                </a:solidFill>
                <a:latin typeface="Arial" panose="020B0604020202020204" pitchFamily="34" charset="0"/>
                <a:cs typeface="Arial" panose="020B0604020202020204" pitchFamily="34" charset="0"/>
              </a:rPr>
              <a:t> έχουν </a:t>
            </a:r>
            <a:r>
              <a:rPr lang="el-GR" sz="4400" b="1" dirty="0" smtClean="0">
                <a:solidFill>
                  <a:srgbClr val="0070C0"/>
                </a:solidFill>
                <a:latin typeface="Arial" panose="020B0604020202020204" pitchFamily="34" charset="0"/>
                <a:cs typeface="Arial" panose="020B0604020202020204" pitchFamily="34" charset="0"/>
              </a:rPr>
              <a:t>υψηλή απόδοση σε υψηλές ταχύτητες</a:t>
            </a:r>
            <a:r>
              <a:rPr lang="el-GR" sz="4400" b="1" dirty="0" smtClean="0">
                <a:solidFill>
                  <a:schemeClr val="tx1"/>
                </a:solidFill>
                <a:latin typeface="Arial" panose="020B0604020202020204" pitchFamily="34" charset="0"/>
                <a:cs typeface="Arial" panose="020B0604020202020204" pitchFamily="34" charset="0"/>
              </a:rPr>
              <a:t>, αλλά </a:t>
            </a:r>
            <a:r>
              <a:rPr lang="el-GR" sz="4400" b="1" dirty="0" smtClean="0">
                <a:solidFill>
                  <a:srgbClr val="0070C0"/>
                </a:solidFill>
                <a:latin typeface="Arial" panose="020B0604020202020204" pitchFamily="34" charset="0"/>
                <a:cs typeface="Arial" panose="020B0604020202020204" pitchFamily="34" charset="0"/>
              </a:rPr>
              <a:t>σε χαμηλές ταχύτητες εμφανίζουν χαμηλό βαθμό αποδόσεως</a:t>
            </a:r>
            <a:r>
              <a:rPr lang="el-GR" sz="4400" b="1" dirty="0" smtClean="0">
                <a:solidFill>
                  <a:schemeClr val="tx1"/>
                </a:solidFill>
                <a:latin typeface="Arial" panose="020B0604020202020204" pitchFamily="34" charset="0"/>
                <a:cs typeface="Arial" panose="020B0604020202020204" pitchFamily="34" charset="0"/>
              </a:rPr>
              <a:t>, ενώ συνολικά έχουν χαμηλότερο βαθμό αποδόσεως σε σχέση με τους </a:t>
            </a:r>
            <a:r>
              <a:rPr lang="el-GR" sz="4400" b="1" dirty="0" smtClean="0">
                <a:solidFill>
                  <a:srgbClr val="FF0000"/>
                </a:solidFill>
                <a:latin typeface="Arial" panose="020B0604020202020204" pitchFamily="34" charset="0"/>
                <a:cs typeface="Arial" panose="020B0604020202020204" pitchFamily="34" charset="0"/>
              </a:rPr>
              <a:t>πετρελαιοκινητήρες</a:t>
            </a:r>
            <a:r>
              <a:rPr lang="el-GR" sz="4400" b="1" dirty="0" smtClean="0">
                <a:solidFill>
                  <a:schemeClr val="tx1"/>
                </a:solidFill>
                <a:latin typeface="Arial" panose="020B0604020202020204" pitchFamily="34" charset="0"/>
                <a:cs typeface="Arial" panose="020B0604020202020204" pitchFamily="34" charset="0"/>
              </a:rPr>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a:bodyPr>
          <a:lstStyle/>
          <a:p>
            <a:pPr algn="l">
              <a:buClr>
                <a:srgbClr val="FF0000"/>
              </a:buClr>
            </a:pPr>
            <a:r>
              <a:rPr lang="el-GR" sz="4700" b="1" dirty="0" smtClean="0">
                <a:solidFill>
                  <a:schemeClr val="tx1"/>
                </a:solidFill>
                <a:latin typeface="Arial" panose="020B0604020202020204" pitchFamily="34" charset="0"/>
                <a:cs typeface="Arial" panose="020B0604020202020204" pitchFamily="34" charset="0"/>
              </a:rPr>
              <a:t>Οι </a:t>
            </a:r>
            <a:r>
              <a:rPr lang="el-GR" sz="4700" b="1" dirty="0" smtClean="0">
                <a:solidFill>
                  <a:srgbClr val="FF0000"/>
                </a:solidFill>
                <a:latin typeface="Arial" panose="020B0604020202020204" pitchFamily="34" charset="0"/>
                <a:cs typeface="Arial" panose="020B0604020202020204" pitchFamily="34" charset="0"/>
              </a:rPr>
              <a:t>πετρελαιοκινητήρες</a:t>
            </a:r>
            <a:r>
              <a:rPr lang="el-GR" sz="4700" b="1" dirty="0" smtClean="0">
                <a:solidFill>
                  <a:schemeClr val="tx1"/>
                </a:solidFill>
                <a:latin typeface="Arial" panose="020B0604020202020204" pitchFamily="34" charset="0"/>
                <a:cs typeface="Arial" panose="020B0604020202020204" pitchFamily="34" charset="0"/>
              </a:rPr>
              <a:t> εμφανίζουν </a:t>
            </a:r>
            <a:r>
              <a:rPr lang="el-GR" sz="4700" b="1" dirty="0" smtClean="0">
                <a:solidFill>
                  <a:srgbClr val="7030A0"/>
                </a:solidFill>
                <a:latin typeface="Arial" panose="020B0604020202020204" pitchFamily="34" charset="0"/>
                <a:cs typeface="Arial" panose="020B0604020202020204" pitchFamily="34" charset="0"/>
              </a:rPr>
              <a:t>υψηλό θερμικό βαθμό αποδόσεως </a:t>
            </a:r>
            <a:r>
              <a:rPr lang="el-GR" sz="4700" b="1" dirty="0" smtClean="0">
                <a:solidFill>
                  <a:srgbClr val="FF0000"/>
                </a:solidFill>
                <a:latin typeface="Arial" panose="020B0604020202020204" pitchFamily="34" charset="0"/>
                <a:cs typeface="Arial" panose="020B0604020202020204" pitchFamily="34" charset="0"/>
              </a:rPr>
              <a:t>σε ολόκληρο το εύρος των στροφών</a:t>
            </a:r>
            <a:r>
              <a:rPr lang="el-GR" sz="4700" b="1" dirty="0" smtClean="0">
                <a:solidFill>
                  <a:schemeClr val="tx1"/>
                </a:solidFill>
                <a:latin typeface="Arial" panose="020B0604020202020204" pitchFamily="34" charset="0"/>
                <a:cs typeface="Arial" panose="020B0604020202020204" pitchFamily="34" charset="0"/>
              </a:rPr>
              <a:t>, αλλά για </a:t>
            </a:r>
            <a:r>
              <a:rPr lang="el-GR" sz="4700" b="1" dirty="0" smtClean="0">
                <a:solidFill>
                  <a:srgbClr val="0070C0"/>
                </a:solidFill>
                <a:latin typeface="Arial" panose="020B0604020202020204" pitchFamily="34" charset="0"/>
                <a:cs typeface="Arial" panose="020B0604020202020204" pitchFamily="34" charset="0"/>
              </a:rPr>
              <a:t>δεδομένη ισχύ εμφανίζουν μεγάλο όγκο και βάρος</a:t>
            </a:r>
            <a:r>
              <a:rPr lang="el-GR" sz="4700" b="1" dirty="0" smtClean="0">
                <a:solidFill>
                  <a:schemeClr val="tx1"/>
                </a:solidFill>
                <a:latin typeface="Arial" panose="020B0604020202020204" pitchFamily="34" charset="0"/>
                <a:cs typeface="Arial" panose="020B0604020202020204" pitchFamily="34" charset="0"/>
              </a:rPr>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fontScale="85000" lnSpcReduction="20000"/>
          </a:bodyPr>
          <a:lstStyle/>
          <a:p>
            <a:pPr algn="l">
              <a:lnSpc>
                <a:spcPct val="120000"/>
              </a:lnSpc>
              <a:buClr>
                <a:srgbClr val="FF0000"/>
              </a:buClr>
            </a:pPr>
            <a:r>
              <a:rPr lang="el-GR" sz="4900" b="1" dirty="0" smtClean="0">
                <a:solidFill>
                  <a:schemeClr val="tx1"/>
                </a:solidFill>
                <a:latin typeface="Arial" panose="020B0604020202020204" pitchFamily="34" charset="0"/>
                <a:cs typeface="Arial" panose="020B0604020202020204" pitchFamily="34" charset="0"/>
              </a:rPr>
              <a:t>Οι </a:t>
            </a:r>
            <a:r>
              <a:rPr lang="el-GR" sz="4900" b="1" dirty="0" smtClean="0">
                <a:solidFill>
                  <a:srgbClr val="0070C0"/>
                </a:solidFill>
                <a:latin typeface="Arial" panose="020B0604020202020204" pitchFamily="34" charset="0"/>
                <a:cs typeface="Arial" panose="020B0604020202020204" pitchFamily="34" charset="0"/>
              </a:rPr>
              <a:t>πυρηνικοί αντιδραστήρες </a:t>
            </a:r>
            <a:r>
              <a:rPr lang="el-GR" sz="4900" b="1" dirty="0" smtClean="0">
                <a:solidFill>
                  <a:schemeClr val="tx1"/>
                </a:solidFill>
                <a:latin typeface="Arial" panose="020B0604020202020204" pitchFamily="34" charset="0"/>
                <a:cs typeface="Arial" panose="020B0604020202020204" pitchFamily="34" charset="0"/>
              </a:rPr>
              <a:t>εμφανίζουν πρακτικά </a:t>
            </a:r>
            <a:r>
              <a:rPr lang="el-GR" sz="4900" b="1" dirty="0" smtClean="0">
                <a:solidFill>
                  <a:srgbClr val="FF0000"/>
                </a:solidFill>
                <a:latin typeface="Arial" panose="020B0604020202020204" pitchFamily="34" charset="0"/>
                <a:cs typeface="Arial" panose="020B0604020202020204" pitchFamily="34" charset="0"/>
              </a:rPr>
              <a:t>απεριόριστη αυτονομία</a:t>
            </a:r>
            <a:r>
              <a:rPr lang="el-GR" sz="4900" b="1" dirty="0" smtClean="0">
                <a:solidFill>
                  <a:schemeClr val="tx1"/>
                </a:solidFill>
                <a:latin typeface="Arial" panose="020B0604020202020204" pitchFamily="34" charset="0"/>
                <a:cs typeface="Arial" panose="020B0604020202020204" pitchFamily="34" charset="0"/>
              </a:rPr>
              <a:t>, αλλά με </a:t>
            </a:r>
            <a:r>
              <a:rPr lang="el-GR" sz="4900" b="1" dirty="0" smtClean="0">
                <a:solidFill>
                  <a:srgbClr val="FF0000"/>
                </a:solidFill>
                <a:latin typeface="Arial" panose="020B0604020202020204" pitchFamily="34" charset="0"/>
                <a:cs typeface="Arial" panose="020B0604020202020204" pitchFamily="34" charset="0"/>
              </a:rPr>
              <a:t>μεγάλο βάρος, κόστος και επικινδυνότητα</a:t>
            </a:r>
            <a:r>
              <a:rPr lang="el-GR" sz="4900" b="1" dirty="0" smtClean="0">
                <a:solidFill>
                  <a:schemeClr val="tx1"/>
                </a:solidFill>
                <a:latin typeface="Arial" panose="020B0604020202020204" pitchFamily="34" charset="0"/>
                <a:cs typeface="Arial" panose="020B0604020202020204" pitchFamily="34" charset="0"/>
              </a:rPr>
              <a:t>, ενώ η εφαρμογή τους περιορίζεται σε πολεμικά πλοία τεχνολογικά προηγμένων χωρών.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a:bodyPr>
          <a:lstStyle/>
          <a:p>
            <a:pPr algn="l">
              <a:buClr>
                <a:srgbClr val="FF0000"/>
              </a:buClr>
            </a:pPr>
            <a:r>
              <a:rPr lang="el-GR" sz="4800" b="1" dirty="0" smtClean="0">
                <a:solidFill>
                  <a:schemeClr val="tx1"/>
                </a:solidFill>
                <a:latin typeface="Arial" panose="020B0604020202020204" pitchFamily="34" charset="0"/>
                <a:cs typeface="Arial" panose="020B0604020202020204" pitchFamily="34" charset="0"/>
              </a:rPr>
              <a:t>Οι διαφορετικού τύπου μηχανές μπορούν να συνδυασθούν είτε με </a:t>
            </a:r>
            <a:r>
              <a:rPr lang="el-GR" sz="4800" b="1" dirty="0" smtClean="0">
                <a:solidFill>
                  <a:srgbClr val="FF0000"/>
                </a:solidFill>
                <a:latin typeface="Arial" panose="020B0604020202020204" pitchFamily="34" charset="0"/>
                <a:cs typeface="Arial" panose="020B0604020202020204" pitchFamily="34" charset="0"/>
              </a:rPr>
              <a:t>μηχανική σύζευξη</a:t>
            </a:r>
            <a:r>
              <a:rPr lang="el-GR" sz="4800" b="1" dirty="0" smtClean="0">
                <a:solidFill>
                  <a:schemeClr val="tx1"/>
                </a:solidFill>
                <a:latin typeface="Arial" panose="020B0604020202020204" pitchFamily="34" charset="0"/>
                <a:cs typeface="Arial" panose="020B0604020202020204" pitchFamily="34" charset="0"/>
              </a:rPr>
              <a:t> (</a:t>
            </a:r>
            <a:r>
              <a:rPr lang="el-GR" sz="4800" b="1" dirty="0" smtClean="0">
                <a:solidFill>
                  <a:srgbClr val="0070C0"/>
                </a:solidFill>
                <a:latin typeface="Arial" panose="020B0604020202020204" pitchFamily="34" charset="0"/>
                <a:cs typeface="Arial" panose="020B0604020202020204" pitchFamily="34" charset="0"/>
              </a:rPr>
              <a:t>μειωτήρες</a:t>
            </a:r>
            <a:r>
              <a:rPr lang="el-GR" sz="4800" b="1" dirty="0" smtClean="0">
                <a:solidFill>
                  <a:schemeClr val="tx1"/>
                </a:solidFill>
                <a:latin typeface="Arial" panose="020B0604020202020204" pitchFamily="34" charset="0"/>
                <a:cs typeface="Arial" panose="020B0604020202020204" pitchFamily="34" charset="0"/>
              </a:rPr>
              <a:t> στροφών) είτε με </a:t>
            </a:r>
            <a:r>
              <a:rPr lang="el-GR" sz="4800" b="1" dirty="0" smtClean="0">
                <a:solidFill>
                  <a:srgbClr val="FF0000"/>
                </a:solidFill>
                <a:latin typeface="Arial" panose="020B0604020202020204" pitchFamily="34" charset="0"/>
                <a:cs typeface="Arial" panose="020B0604020202020204" pitchFamily="34" charset="0"/>
              </a:rPr>
              <a:t>ηλεκτρική σύζευξη</a:t>
            </a:r>
            <a:r>
              <a:rPr lang="el-GR" sz="4800" b="1" dirty="0" smtClean="0">
                <a:solidFill>
                  <a:schemeClr val="tx1"/>
                </a:solidFill>
                <a:latin typeface="Arial" panose="020B0604020202020204" pitchFamily="34" charset="0"/>
                <a:cs typeface="Arial" panose="020B0604020202020204" pitchFamily="34" charset="0"/>
              </a:rPr>
              <a:t> (</a:t>
            </a:r>
            <a:r>
              <a:rPr lang="el-GR" sz="4800" b="1" dirty="0" smtClean="0">
                <a:solidFill>
                  <a:srgbClr val="0070C0"/>
                </a:solidFill>
                <a:latin typeface="Arial" panose="020B0604020202020204" pitchFamily="34" charset="0"/>
                <a:cs typeface="Arial" panose="020B0604020202020204" pitchFamily="34" charset="0"/>
              </a:rPr>
              <a:t>ηλεκτρική πρόωση</a:t>
            </a:r>
            <a:r>
              <a:rPr lang="el-GR" sz="4800" b="1" dirty="0" smtClean="0">
                <a:solidFill>
                  <a:schemeClr val="tx1"/>
                </a:solidFill>
                <a:latin typeface="Arial" panose="020B0604020202020204" pitchFamily="34" charset="0"/>
                <a:cs typeface="Arial" panose="020B0604020202020204" pitchFamily="34" charset="0"/>
              </a:rPr>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p:spPr>
        <p:txBody>
          <a:bodyPr>
            <a:noAutofit/>
          </a:bodyPr>
          <a:lstStyle/>
          <a:p>
            <a:pPr marL="0" indent="0">
              <a:lnSpc>
                <a:spcPct val="90000"/>
              </a:lnSpc>
              <a:buClr>
                <a:schemeClr val="hlink"/>
              </a:buClr>
              <a:buNone/>
              <a:defRPr/>
            </a:pPr>
            <a:r>
              <a:rPr lang="el-GR" sz="3900" b="1" dirty="0" smtClean="0">
                <a:latin typeface="Arial" panose="020B0604020202020204" pitchFamily="34" charset="0"/>
                <a:cs typeface="Arial" panose="020B0604020202020204" pitchFamily="34" charset="0"/>
              </a:rPr>
              <a:t>Κατά τη διάρκεια </a:t>
            </a:r>
            <a:r>
              <a:rPr lang="el-GR" sz="3900" b="1" dirty="0">
                <a:latin typeface="Arial" panose="020B0604020202020204" pitchFamily="34" charset="0"/>
                <a:cs typeface="Arial" panose="020B0604020202020204" pitchFamily="34" charset="0"/>
              </a:rPr>
              <a:t>των </a:t>
            </a:r>
            <a:r>
              <a:rPr lang="el-GR" sz="3900" b="1" dirty="0" smtClean="0">
                <a:latin typeface="Arial" panose="020B0604020202020204" pitchFamily="34" charset="0"/>
                <a:cs typeface="Arial" panose="020B0604020202020204" pitchFamily="34" charset="0"/>
              </a:rPr>
              <a:t>δοκιμών εντός </a:t>
            </a:r>
            <a:r>
              <a:rPr lang="el-GR" sz="3900" b="1" dirty="0">
                <a:latin typeface="Arial" panose="020B0604020202020204" pitchFamily="34" charset="0"/>
                <a:cs typeface="Arial" panose="020B0604020202020204" pitchFamily="34" charset="0"/>
              </a:rPr>
              <a:t>εργοστασίου </a:t>
            </a:r>
            <a:r>
              <a:rPr lang="el-GR" sz="3900" b="1" dirty="0" smtClean="0">
                <a:latin typeface="Arial" panose="020B0604020202020204" pitchFamily="34" charset="0"/>
                <a:cs typeface="Arial" panose="020B0604020202020204" pitchFamily="34" charset="0"/>
              </a:rPr>
              <a:t>(</a:t>
            </a:r>
            <a:r>
              <a:rPr lang="en-US" sz="3900" b="1" dirty="0" smtClean="0">
                <a:solidFill>
                  <a:srgbClr val="FF0000"/>
                </a:solidFill>
                <a:latin typeface="Arial" panose="020B0604020202020204" pitchFamily="34" charset="0"/>
                <a:cs typeface="Arial" panose="020B0604020202020204" pitchFamily="34" charset="0"/>
              </a:rPr>
              <a:t>Shop Trials</a:t>
            </a:r>
            <a:r>
              <a:rPr lang="el-GR" sz="3900" b="1" dirty="0" smtClean="0">
                <a:latin typeface="Arial" panose="020B0604020202020204" pitchFamily="34" charset="0"/>
                <a:cs typeface="Arial" panose="020B0604020202020204" pitchFamily="34" charset="0"/>
              </a:rPr>
              <a:t>),</a:t>
            </a:r>
            <a:r>
              <a:rPr lang="en-US" sz="3900" b="1" dirty="0" smtClean="0">
                <a:latin typeface="Arial" panose="020B0604020202020204" pitchFamily="34" charset="0"/>
                <a:cs typeface="Arial" panose="020B0604020202020204" pitchFamily="34" charset="0"/>
              </a:rPr>
              <a:t> </a:t>
            </a:r>
            <a:r>
              <a:rPr lang="el-GR" sz="3900" b="1" dirty="0" smtClean="0">
                <a:latin typeface="Arial" panose="020B0604020202020204" pitchFamily="34" charset="0"/>
                <a:cs typeface="Arial" panose="020B0604020202020204" pitchFamily="34" charset="0"/>
              </a:rPr>
              <a:t>οι καμπύλες απόδοσης του κινητήρα καταγράφονται. </a:t>
            </a:r>
          </a:p>
          <a:p>
            <a:pPr marL="0" indent="0">
              <a:lnSpc>
                <a:spcPct val="90000"/>
              </a:lnSpc>
              <a:buClr>
                <a:schemeClr val="hlink"/>
              </a:buClr>
              <a:buNone/>
              <a:defRPr/>
            </a:pPr>
            <a:r>
              <a:rPr lang="el-GR" sz="3900" b="1" dirty="0" smtClean="0">
                <a:latin typeface="Arial" panose="020B0604020202020204" pitchFamily="34" charset="0"/>
                <a:cs typeface="Arial" panose="020B0604020202020204" pitchFamily="34" charset="0"/>
              </a:rPr>
              <a:t>Οι καμπύλες απόδοσης είναι οι γραφικές παραστάσεις των διαφόρων παραμέτρων επί του    X-άξονα συναρτήσει της ισχύς ή του φορτίου του κινητήρα στο       Y-άξονα.</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Χαρακτηριστικές Καμπύλες Μηχανής</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862793835"/>
      </p:ext>
    </p:extLst>
  </p:cSld>
  <p:clrMapOvr>
    <a:masterClrMapping/>
  </p:clrMapOvr>
  <p:transition>
    <p:push/>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rmAutofit fontScale="92500" lnSpcReduction="10000"/>
          </a:bodyPr>
          <a:lstStyle/>
          <a:p>
            <a:pPr algn="l">
              <a:buClr>
                <a:srgbClr val="FF0000"/>
              </a:buClr>
            </a:pPr>
            <a:r>
              <a:rPr lang="el-GR" sz="4800" b="1" dirty="0" smtClean="0">
                <a:solidFill>
                  <a:schemeClr val="tx1"/>
                </a:solidFill>
                <a:latin typeface="Arial" panose="020B0604020202020204" pitchFamily="34" charset="0"/>
                <a:cs typeface="Arial" panose="020B0604020202020204" pitchFamily="34" charset="0"/>
              </a:rPr>
              <a:t>Τα συνδυασμένα συστήματα προώσεως εφαρμόσθηκαν σε μεγάλη έκταση αρχικά σε πολεμικά πλοία, στη συνέχεια όμως εφαρμόσθηκαν σε πλοία αναψυχής και σε σκάφη ακτοπλοΐας υψηλών επιδόσεων.</a:t>
            </a:r>
          </a:p>
          <a:p>
            <a:pPr algn="l">
              <a:buClr>
                <a:srgbClr val="FF0000"/>
              </a:buClr>
            </a:pP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Autofit/>
          </a:bodyPr>
          <a:lstStyle/>
          <a:p>
            <a:pPr algn="l">
              <a:lnSpc>
                <a:spcPct val="120000"/>
              </a:lnSpc>
            </a:pPr>
            <a:r>
              <a:rPr lang="el-GR" sz="1800" b="1" dirty="0" smtClean="0">
                <a:solidFill>
                  <a:schemeClr val="tx1"/>
                </a:solidFill>
                <a:latin typeface="Arial" panose="020B0604020202020204" pitchFamily="34" charset="0"/>
                <a:cs typeface="Arial" panose="020B0604020202020204" pitchFamily="34" charset="0"/>
              </a:rPr>
              <a:t>Για την περιγραφή των διαφόρων συνδυασμένων συστημάτων προώσεως ακολουθείται διεθνώς συγκεκριμένη ονοματολογία. </a:t>
            </a:r>
            <a:endParaRPr lang="en-US" sz="1800" b="1" dirty="0" smtClean="0">
              <a:solidFill>
                <a:schemeClr val="tx1"/>
              </a:solidFill>
              <a:latin typeface="Arial" panose="020B0604020202020204" pitchFamily="34" charset="0"/>
              <a:cs typeface="Arial" panose="020B0604020202020204" pitchFamily="34" charset="0"/>
            </a:endParaRPr>
          </a:p>
          <a:p>
            <a:pPr marL="180000" indent="-180000" algn="l">
              <a:lnSpc>
                <a:spcPct val="120000"/>
              </a:lnSpc>
              <a:buClr>
                <a:srgbClr val="FF0000"/>
              </a:buClr>
              <a:buFont typeface="Wingdings" pitchFamily="2" charset="2"/>
              <a:buChar char="q"/>
            </a:pPr>
            <a:r>
              <a:rPr lang="el-GR" sz="1800" b="1" dirty="0" smtClean="0">
                <a:solidFill>
                  <a:schemeClr val="tx1"/>
                </a:solidFill>
                <a:latin typeface="Arial" panose="020B0604020202020204" pitchFamily="34" charset="0"/>
                <a:cs typeface="Arial" panose="020B0604020202020204" pitchFamily="34" charset="0"/>
              </a:rPr>
              <a:t>Αρχικά τοποθετείται το πρόθεμα </a:t>
            </a:r>
            <a:r>
              <a:rPr lang="en-US" sz="1800" b="1" dirty="0" smtClean="0">
                <a:solidFill>
                  <a:srgbClr val="FF0000"/>
                </a:solidFill>
                <a:latin typeface="Arial" panose="020B0604020202020204" pitchFamily="34" charset="0"/>
                <a:cs typeface="Arial" panose="020B0604020202020204" pitchFamily="34" charset="0"/>
              </a:rPr>
              <a:t>C</a:t>
            </a:r>
            <a:r>
              <a:rPr lang="el-GR" sz="1800" b="1" dirty="0" smtClean="0">
                <a:solidFill>
                  <a:srgbClr val="FF0000"/>
                </a:solidFill>
                <a:latin typeface="Arial" panose="020B0604020202020204" pitchFamily="34" charset="0"/>
                <a:cs typeface="Arial" panose="020B0604020202020204" pitchFamily="34" charset="0"/>
              </a:rPr>
              <a:t>Ο </a:t>
            </a:r>
            <a:r>
              <a:rPr lang="el-GR" sz="1800" b="1" dirty="0" smtClean="0">
                <a:solidFill>
                  <a:schemeClr val="tx1"/>
                </a:solidFill>
                <a:latin typeface="Arial" panose="020B0604020202020204" pitchFamily="34" charset="0"/>
                <a:cs typeface="Arial" panose="020B0604020202020204" pitchFamily="34" charset="0"/>
              </a:rPr>
              <a:t>από τον αγγλικό ορό </a:t>
            </a:r>
            <a:r>
              <a:rPr lang="en-US" sz="1800" b="1" dirty="0" smtClean="0">
                <a:solidFill>
                  <a:srgbClr val="FF0000"/>
                </a:solidFill>
                <a:latin typeface="Arial" panose="020B0604020202020204" pitchFamily="34" charset="0"/>
                <a:cs typeface="Arial" panose="020B0604020202020204" pitchFamily="34" charset="0"/>
              </a:rPr>
              <a:t>Combined</a:t>
            </a:r>
            <a:r>
              <a:rPr lang="el-GR" sz="1800" b="1" dirty="0" smtClean="0">
                <a:solidFill>
                  <a:schemeClr val="tx1"/>
                </a:solidFill>
                <a:latin typeface="Arial" panose="020B0604020202020204" pitchFamily="34" charset="0"/>
                <a:cs typeface="Arial" panose="020B0604020202020204" pitchFamily="34" charset="0"/>
              </a:rPr>
              <a:t> (συνδυασμένο). </a:t>
            </a:r>
            <a:endParaRPr lang="en-US" sz="1800" b="1" dirty="0" smtClean="0">
              <a:solidFill>
                <a:schemeClr val="tx1"/>
              </a:solidFill>
              <a:latin typeface="Arial" panose="020B0604020202020204" pitchFamily="34" charset="0"/>
              <a:cs typeface="Arial" panose="020B0604020202020204" pitchFamily="34" charset="0"/>
            </a:endParaRPr>
          </a:p>
          <a:p>
            <a:pPr marL="180000" indent="-180000" algn="l">
              <a:lnSpc>
                <a:spcPct val="120000"/>
              </a:lnSpc>
              <a:buClr>
                <a:srgbClr val="FF0000"/>
              </a:buClr>
              <a:buFont typeface="Wingdings" pitchFamily="2" charset="2"/>
              <a:buChar char="q"/>
            </a:pPr>
            <a:r>
              <a:rPr lang="el-GR" sz="1800" b="1" dirty="0" smtClean="0">
                <a:solidFill>
                  <a:schemeClr val="tx1"/>
                </a:solidFill>
                <a:latin typeface="Arial" panose="020B0604020202020204" pitchFamily="34" charset="0"/>
                <a:cs typeface="Arial" panose="020B0604020202020204" pitchFamily="34" charset="0"/>
              </a:rPr>
              <a:t>Ακολουθεί ένα γράμμα, που αντιστοιχεί στο είδος της προώσεως που χρησιμοποιείται για την οικονομική ταχύτητα πλεύσεως (</a:t>
            </a:r>
            <a:r>
              <a:rPr lang="en-US" sz="1800" b="1" dirty="0" smtClean="0">
                <a:solidFill>
                  <a:srgbClr val="FF0000"/>
                </a:solidFill>
                <a:latin typeface="Arial" panose="020B0604020202020204" pitchFamily="34" charset="0"/>
                <a:cs typeface="Arial" panose="020B0604020202020204" pitchFamily="34" charset="0"/>
              </a:rPr>
              <a:t>D</a:t>
            </a:r>
            <a:r>
              <a:rPr lang="en-US" sz="1800" b="1" dirty="0" smtClean="0">
                <a:solidFill>
                  <a:schemeClr val="tx1"/>
                </a:solidFill>
                <a:latin typeface="Arial" panose="020B0604020202020204" pitchFamily="34" charset="0"/>
                <a:cs typeface="Arial" panose="020B0604020202020204" pitchFamily="34" charset="0"/>
              </a:rPr>
              <a:t> </a:t>
            </a:r>
            <a:r>
              <a:rPr lang="el-GR" sz="1800" b="1" dirty="0" smtClean="0">
                <a:solidFill>
                  <a:schemeClr val="tx1"/>
                </a:solidFill>
                <a:latin typeface="Arial" panose="020B0604020202020204" pitchFamily="34" charset="0"/>
                <a:cs typeface="Arial" panose="020B0604020202020204" pitchFamily="34" charset="0"/>
              </a:rPr>
              <a:t>=</a:t>
            </a:r>
            <a:r>
              <a:rPr lang="en-US" sz="1800" b="1" dirty="0" smtClean="0">
                <a:solidFill>
                  <a:schemeClr val="tx1"/>
                </a:solidFill>
                <a:latin typeface="Arial" panose="020B0604020202020204" pitchFamily="34" charset="0"/>
                <a:cs typeface="Arial" panose="020B0604020202020204" pitchFamily="34" charset="0"/>
              </a:rPr>
              <a:t> Diesel</a:t>
            </a:r>
            <a:r>
              <a:rPr lang="el-GR" sz="1800" b="1" dirty="0" smtClean="0">
                <a:solidFill>
                  <a:schemeClr val="tx1"/>
                </a:solidFill>
                <a:latin typeface="Arial" panose="020B0604020202020204" pitchFamily="34" charset="0"/>
                <a:cs typeface="Arial" panose="020B0604020202020204" pitchFamily="34" charset="0"/>
              </a:rPr>
              <a:t> - πετρελαιοκινητήρας, </a:t>
            </a:r>
            <a:r>
              <a:rPr lang="en-US" sz="1800" b="1" dirty="0" smtClean="0">
                <a:solidFill>
                  <a:srgbClr val="FF0000"/>
                </a:solidFill>
                <a:latin typeface="Arial" panose="020B0604020202020204" pitchFamily="34" charset="0"/>
                <a:cs typeface="Arial" panose="020B0604020202020204" pitchFamily="34" charset="0"/>
              </a:rPr>
              <a:t>G</a:t>
            </a:r>
            <a:r>
              <a:rPr lang="en-US" sz="1800" b="1" dirty="0" smtClean="0">
                <a:solidFill>
                  <a:schemeClr val="tx1"/>
                </a:solidFill>
                <a:latin typeface="Arial" panose="020B0604020202020204" pitchFamily="34" charset="0"/>
                <a:cs typeface="Arial" panose="020B0604020202020204" pitchFamily="34" charset="0"/>
              </a:rPr>
              <a:t> </a:t>
            </a:r>
            <a:r>
              <a:rPr lang="el-GR" sz="1800" b="1" dirty="0" smtClean="0">
                <a:solidFill>
                  <a:schemeClr val="tx1"/>
                </a:solidFill>
                <a:latin typeface="Arial" panose="020B0604020202020204" pitchFamily="34" charset="0"/>
                <a:cs typeface="Arial" panose="020B0604020202020204" pitchFamily="34" charset="0"/>
              </a:rPr>
              <a:t>=</a:t>
            </a:r>
            <a:r>
              <a:rPr lang="en-US" sz="1800" b="1" dirty="0" smtClean="0">
                <a:solidFill>
                  <a:schemeClr val="tx1"/>
                </a:solidFill>
                <a:latin typeface="Arial" panose="020B0604020202020204" pitchFamily="34" charset="0"/>
                <a:cs typeface="Arial" panose="020B0604020202020204" pitchFamily="34" charset="0"/>
              </a:rPr>
              <a:t> Gas turbine</a:t>
            </a:r>
            <a:r>
              <a:rPr lang="el-GR" sz="1800" b="1" dirty="0" smtClean="0">
                <a:solidFill>
                  <a:schemeClr val="tx1"/>
                </a:solidFill>
                <a:latin typeface="Arial" panose="020B0604020202020204" pitchFamily="34" charset="0"/>
                <a:cs typeface="Arial" panose="020B0604020202020204" pitchFamily="34" charset="0"/>
              </a:rPr>
              <a:t>- αεριοστρόβιλος, </a:t>
            </a:r>
            <a:r>
              <a:rPr lang="el-GR" sz="1800" b="1" dirty="0" smtClean="0">
                <a:solidFill>
                  <a:srgbClr val="FF0000"/>
                </a:solidFill>
                <a:latin typeface="Arial" panose="020B0604020202020204" pitchFamily="34" charset="0"/>
                <a:cs typeface="Arial" panose="020B0604020202020204" pitchFamily="34" charset="0"/>
              </a:rPr>
              <a:t>Ν</a:t>
            </a:r>
            <a:r>
              <a:rPr lang="en-US" sz="1800" b="1" dirty="0" smtClean="0">
                <a:solidFill>
                  <a:schemeClr val="tx1"/>
                </a:solidFill>
                <a:latin typeface="Arial" panose="020B0604020202020204" pitchFamily="34" charset="0"/>
                <a:cs typeface="Arial" panose="020B0604020202020204" pitchFamily="34" charset="0"/>
              </a:rPr>
              <a:t> </a:t>
            </a:r>
            <a:r>
              <a:rPr lang="el-GR" sz="1800" b="1" dirty="0" smtClean="0">
                <a:solidFill>
                  <a:schemeClr val="tx1"/>
                </a:solidFill>
                <a:latin typeface="Arial" panose="020B0604020202020204" pitchFamily="34" charset="0"/>
                <a:cs typeface="Arial" panose="020B0604020202020204" pitchFamily="34" charset="0"/>
              </a:rPr>
              <a:t>=</a:t>
            </a:r>
            <a:r>
              <a:rPr lang="en-US" sz="1800" b="1" dirty="0" smtClean="0">
                <a:solidFill>
                  <a:schemeClr val="tx1"/>
                </a:solidFill>
                <a:latin typeface="Arial" panose="020B0604020202020204" pitchFamily="34" charset="0"/>
                <a:cs typeface="Arial" panose="020B0604020202020204" pitchFamily="34" charset="0"/>
              </a:rPr>
              <a:t> </a:t>
            </a:r>
            <a:r>
              <a:rPr lang="el-GR" sz="1800" b="1" dirty="0" smtClean="0">
                <a:solidFill>
                  <a:schemeClr val="tx1"/>
                </a:solidFill>
                <a:latin typeface="Arial" panose="020B0604020202020204" pitchFamily="34" charset="0"/>
                <a:cs typeface="Arial" panose="020B0604020202020204" pitchFamily="34" charset="0"/>
              </a:rPr>
              <a:t>Ν</a:t>
            </a:r>
            <a:r>
              <a:rPr lang="en-US" sz="1800" b="1" dirty="0" smtClean="0">
                <a:solidFill>
                  <a:schemeClr val="tx1"/>
                </a:solidFill>
                <a:latin typeface="Arial" panose="020B0604020202020204" pitchFamily="34" charset="0"/>
                <a:cs typeface="Arial" panose="020B0604020202020204" pitchFamily="34" charset="0"/>
              </a:rPr>
              <a:t>uclear</a:t>
            </a:r>
            <a:r>
              <a:rPr lang="el-GR" sz="1800" b="1" dirty="0" smtClean="0">
                <a:solidFill>
                  <a:schemeClr val="tx1"/>
                </a:solidFill>
                <a:latin typeface="Arial" panose="020B0604020202020204" pitchFamily="34" charset="0"/>
                <a:cs typeface="Arial" panose="020B0604020202020204" pitchFamily="34" charset="0"/>
              </a:rPr>
              <a:t> - πυρηνικός αντιδραστήρας, </a:t>
            </a:r>
            <a:r>
              <a:rPr lang="en-US" sz="1800" b="1" dirty="0" smtClean="0">
                <a:solidFill>
                  <a:srgbClr val="FF0000"/>
                </a:solidFill>
                <a:latin typeface="Arial" panose="020B0604020202020204" pitchFamily="34" charset="0"/>
                <a:cs typeface="Arial" panose="020B0604020202020204" pitchFamily="34" charset="0"/>
              </a:rPr>
              <a:t>S</a:t>
            </a:r>
            <a:r>
              <a:rPr lang="en-US" sz="1800" b="1" dirty="0" smtClean="0">
                <a:solidFill>
                  <a:schemeClr val="tx1"/>
                </a:solidFill>
                <a:latin typeface="Arial" panose="020B0604020202020204" pitchFamily="34" charset="0"/>
                <a:cs typeface="Arial" panose="020B0604020202020204" pitchFamily="34" charset="0"/>
              </a:rPr>
              <a:t> </a:t>
            </a:r>
            <a:r>
              <a:rPr lang="el-GR" sz="1800" b="1" dirty="0" smtClean="0">
                <a:solidFill>
                  <a:schemeClr val="tx1"/>
                </a:solidFill>
                <a:latin typeface="Arial" panose="020B0604020202020204" pitchFamily="34" charset="0"/>
                <a:cs typeface="Arial" panose="020B0604020202020204" pitchFamily="34" charset="0"/>
              </a:rPr>
              <a:t>=</a:t>
            </a:r>
            <a:r>
              <a:rPr lang="en-US" sz="1800" b="1" dirty="0" smtClean="0">
                <a:solidFill>
                  <a:schemeClr val="tx1"/>
                </a:solidFill>
                <a:latin typeface="Arial" panose="020B0604020202020204" pitchFamily="34" charset="0"/>
                <a:cs typeface="Arial" panose="020B0604020202020204" pitchFamily="34" charset="0"/>
              </a:rPr>
              <a:t> Steam</a:t>
            </a:r>
            <a:r>
              <a:rPr lang="el-GR" sz="1800" b="1" dirty="0" smtClean="0">
                <a:solidFill>
                  <a:schemeClr val="tx1"/>
                </a:solidFill>
                <a:latin typeface="Arial" panose="020B0604020202020204" pitchFamily="34" charset="0"/>
                <a:cs typeface="Arial" panose="020B0604020202020204" pitchFamily="34" charset="0"/>
              </a:rPr>
              <a:t> - ατμοστρόβιλος). </a:t>
            </a:r>
            <a:endParaRPr lang="en-US" sz="1800" b="1" dirty="0" smtClean="0">
              <a:solidFill>
                <a:schemeClr val="tx1"/>
              </a:solidFill>
              <a:latin typeface="Arial" panose="020B0604020202020204" pitchFamily="34" charset="0"/>
              <a:cs typeface="Arial" panose="020B0604020202020204" pitchFamily="34" charset="0"/>
            </a:endParaRPr>
          </a:p>
          <a:p>
            <a:pPr marL="180000" indent="-180000" algn="l">
              <a:lnSpc>
                <a:spcPct val="120000"/>
              </a:lnSpc>
              <a:buClr>
                <a:srgbClr val="FF0000"/>
              </a:buClr>
              <a:buFont typeface="Wingdings" pitchFamily="2" charset="2"/>
              <a:buChar char="q"/>
            </a:pPr>
            <a:r>
              <a:rPr lang="el-GR" sz="1800" b="1" dirty="0" smtClean="0">
                <a:solidFill>
                  <a:schemeClr val="tx1"/>
                </a:solidFill>
                <a:latin typeface="Arial" panose="020B0604020202020204" pitchFamily="34" charset="0"/>
                <a:cs typeface="Arial" panose="020B0604020202020204" pitchFamily="34" charset="0"/>
              </a:rPr>
              <a:t>Στη συνέχεια ένα γράμμα που δείχνει εάν η λειτουργία των συνδυασμένων συστημάτων είναι ταυτόχρονη η όχι (</a:t>
            </a:r>
            <a:r>
              <a:rPr lang="el-GR" sz="1800" b="1" dirty="0" smtClean="0">
                <a:solidFill>
                  <a:srgbClr val="FF0000"/>
                </a:solidFill>
                <a:latin typeface="Arial" panose="020B0604020202020204" pitchFamily="34" charset="0"/>
                <a:cs typeface="Arial" panose="020B0604020202020204" pitchFamily="34" charset="0"/>
              </a:rPr>
              <a:t>Α</a:t>
            </a:r>
            <a:r>
              <a:rPr lang="en-US" sz="1800" b="1" dirty="0" smtClean="0">
                <a:solidFill>
                  <a:srgbClr val="FF0000"/>
                </a:solidFill>
                <a:latin typeface="Arial" panose="020B0604020202020204" pitchFamily="34" charset="0"/>
                <a:cs typeface="Arial" panose="020B0604020202020204" pitchFamily="34" charset="0"/>
              </a:rPr>
              <a:t> </a:t>
            </a:r>
            <a:r>
              <a:rPr lang="el-GR" sz="1800" b="1" dirty="0" smtClean="0">
                <a:solidFill>
                  <a:srgbClr val="FF0000"/>
                </a:solidFill>
                <a:latin typeface="Arial" panose="020B0604020202020204" pitchFamily="34" charset="0"/>
                <a:cs typeface="Arial" panose="020B0604020202020204" pitchFamily="34" charset="0"/>
              </a:rPr>
              <a:t>=</a:t>
            </a:r>
            <a:r>
              <a:rPr lang="en-US" sz="1800" b="1" dirty="0" smtClean="0">
                <a:solidFill>
                  <a:srgbClr val="FF0000"/>
                </a:solidFill>
                <a:latin typeface="Arial" panose="020B0604020202020204" pitchFamily="34" charset="0"/>
                <a:cs typeface="Arial" panose="020B0604020202020204" pitchFamily="34" charset="0"/>
              </a:rPr>
              <a:t> </a:t>
            </a:r>
            <a:r>
              <a:rPr lang="el-GR" sz="1800" b="1" dirty="0" smtClean="0">
                <a:solidFill>
                  <a:srgbClr val="FF0000"/>
                </a:solidFill>
                <a:latin typeface="Arial" panose="020B0604020202020204" pitchFamily="34" charset="0"/>
                <a:cs typeface="Arial" panose="020B0604020202020204" pitchFamily="34" charset="0"/>
              </a:rPr>
              <a:t>Α</a:t>
            </a:r>
            <a:r>
              <a:rPr lang="en-US" sz="1800" b="1" dirty="0" smtClean="0">
                <a:solidFill>
                  <a:srgbClr val="FF0000"/>
                </a:solidFill>
                <a:latin typeface="Arial" panose="020B0604020202020204" pitchFamily="34" charset="0"/>
                <a:cs typeface="Arial" panose="020B0604020202020204" pitchFamily="34" charset="0"/>
              </a:rPr>
              <a:t>nd </a:t>
            </a:r>
            <a:r>
              <a:rPr lang="el-GR" sz="1800" b="1" dirty="0" smtClean="0">
                <a:solidFill>
                  <a:srgbClr val="FF0000"/>
                </a:solidFill>
                <a:latin typeface="Arial" panose="020B0604020202020204" pitchFamily="34" charset="0"/>
                <a:cs typeface="Arial" panose="020B0604020202020204" pitchFamily="34" charset="0"/>
              </a:rPr>
              <a:t>-</a:t>
            </a:r>
            <a:r>
              <a:rPr lang="en-US" sz="1800" b="1" dirty="0" smtClean="0">
                <a:solidFill>
                  <a:srgbClr val="FF0000"/>
                </a:solidFill>
                <a:latin typeface="Arial" panose="020B0604020202020204" pitchFamily="34" charset="0"/>
                <a:cs typeface="Arial" panose="020B0604020202020204" pitchFamily="34" charset="0"/>
              </a:rPr>
              <a:t> </a:t>
            </a:r>
            <a:r>
              <a:rPr lang="el-GR" sz="1800" b="1" dirty="0" smtClean="0">
                <a:solidFill>
                  <a:srgbClr val="FF0000"/>
                </a:solidFill>
                <a:latin typeface="Arial" panose="020B0604020202020204" pitchFamily="34" charset="0"/>
                <a:cs typeface="Arial" panose="020B0604020202020204" pitchFamily="34" charset="0"/>
              </a:rPr>
              <a:t>και, </a:t>
            </a:r>
            <a:r>
              <a:rPr lang="en-US" sz="1800" b="1" dirty="0" smtClean="0">
                <a:solidFill>
                  <a:srgbClr val="FF0000"/>
                </a:solidFill>
                <a:latin typeface="Arial" panose="020B0604020202020204" pitchFamily="34" charset="0"/>
                <a:cs typeface="Arial" panose="020B0604020202020204" pitchFamily="34" charset="0"/>
              </a:rPr>
              <a:t>O </a:t>
            </a:r>
            <a:r>
              <a:rPr lang="el-GR" sz="1800" b="1" dirty="0" smtClean="0">
                <a:solidFill>
                  <a:srgbClr val="FF0000"/>
                </a:solidFill>
                <a:latin typeface="Arial" panose="020B0604020202020204" pitchFamily="34" charset="0"/>
                <a:cs typeface="Arial" panose="020B0604020202020204" pitchFamily="34" charset="0"/>
              </a:rPr>
              <a:t>=</a:t>
            </a:r>
            <a:r>
              <a:rPr lang="en-US" sz="1800" b="1" dirty="0" smtClean="0">
                <a:solidFill>
                  <a:srgbClr val="FF0000"/>
                </a:solidFill>
                <a:latin typeface="Arial" panose="020B0604020202020204" pitchFamily="34" charset="0"/>
                <a:cs typeface="Arial" panose="020B0604020202020204" pitchFamily="34" charset="0"/>
              </a:rPr>
              <a:t> Or</a:t>
            </a:r>
            <a:r>
              <a:rPr lang="el-GR" sz="1800" b="1" dirty="0" smtClean="0">
                <a:solidFill>
                  <a:srgbClr val="FF0000"/>
                </a:solidFill>
                <a:latin typeface="Arial" panose="020B0604020202020204" pitchFamily="34" charset="0"/>
                <a:cs typeface="Arial" panose="020B0604020202020204" pitchFamily="34" charset="0"/>
              </a:rPr>
              <a:t> -</a:t>
            </a:r>
            <a:r>
              <a:rPr lang="en-US" sz="1800" b="1" dirty="0" smtClean="0">
                <a:solidFill>
                  <a:srgbClr val="FF0000"/>
                </a:solidFill>
                <a:latin typeface="Arial" panose="020B0604020202020204" pitchFamily="34" charset="0"/>
                <a:cs typeface="Arial" panose="020B0604020202020204" pitchFamily="34" charset="0"/>
              </a:rPr>
              <a:t> </a:t>
            </a:r>
            <a:r>
              <a:rPr lang="el-GR" sz="1800" b="1" dirty="0" smtClean="0">
                <a:solidFill>
                  <a:srgbClr val="FF0000"/>
                </a:solidFill>
                <a:latin typeface="Arial" panose="020B0604020202020204" pitchFamily="34" charset="0"/>
                <a:cs typeface="Arial" panose="020B0604020202020204" pitchFamily="34" charset="0"/>
              </a:rPr>
              <a:t>η</a:t>
            </a:r>
            <a:r>
              <a:rPr lang="el-GR" sz="1800" b="1" dirty="0" smtClean="0">
                <a:solidFill>
                  <a:schemeClr val="tx1"/>
                </a:solidFill>
                <a:latin typeface="Arial" panose="020B0604020202020204" pitchFamily="34" charset="0"/>
                <a:cs typeface="Arial" panose="020B0604020202020204" pitchFamily="34" charset="0"/>
              </a:rPr>
              <a:t>). </a:t>
            </a:r>
          </a:p>
          <a:p>
            <a:pPr marL="180000" indent="-180000" algn="l">
              <a:lnSpc>
                <a:spcPct val="120000"/>
              </a:lnSpc>
              <a:buClr>
                <a:srgbClr val="FF0000"/>
              </a:buClr>
              <a:buFont typeface="Wingdings" pitchFamily="2" charset="2"/>
              <a:buChar char="q"/>
            </a:pPr>
            <a:r>
              <a:rPr lang="el-GR" sz="1800" b="1" dirty="0" smtClean="0">
                <a:solidFill>
                  <a:schemeClr val="tx1"/>
                </a:solidFill>
                <a:latin typeface="Arial" panose="020B0604020202020204" pitchFamily="34" charset="0"/>
                <a:cs typeface="Arial" panose="020B0604020202020204" pitchFamily="34" charset="0"/>
              </a:rPr>
              <a:t>Μετα ακολουθεί ένα γράμμα που δηλώνει το είδος του συστήματος προώσεως που χρησιμοποιείται για τις υψηλές ταχύτητες (</a:t>
            </a:r>
            <a:r>
              <a:rPr lang="en-US" sz="1800" b="1" dirty="0" smtClean="0">
                <a:solidFill>
                  <a:srgbClr val="FF0000"/>
                </a:solidFill>
                <a:latin typeface="Arial" panose="020B0604020202020204" pitchFamily="34" charset="0"/>
                <a:cs typeface="Arial" panose="020B0604020202020204" pitchFamily="34" charset="0"/>
              </a:rPr>
              <a:t>D</a:t>
            </a:r>
            <a:r>
              <a:rPr lang="el-GR" sz="1800" b="1" dirty="0" smtClean="0">
                <a:solidFill>
                  <a:srgbClr val="FF0000"/>
                </a:solidFill>
                <a:latin typeface="Arial" panose="020B0604020202020204" pitchFamily="34" charset="0"/>
                <a:cs typeface="Arial" panose="020B0604020202020204" pitchFamily="34" charset="0"/>
              </a:rPr>
              <a:t>, </a:t>
            </a:r>
            <a:r>
              <a:rPr lang="en-US" sz="1800" b="1" dirty="0" smtClean="0">
                <a:solidFill>
                  <a:srgbClr val="FF0000"/>
                </a:solidFill>
                <a:latin typeface="Arial" panose="020B0604020202020204" pitchFamily="34" charset="0"/>
                <a:cs typeface="Arial" panose="020B0604020202020204" pitchFamily="34" charset="0"/>
              </a:rPr>
              <a:t>G</a:t>
            </a:r>
            <a:r>
              <a:rPr lang="el-GR" sz="1800" b="1" dirty="0" smtClean="0">
                <a:solidFill>
                  <a:srgbClr val="FF0000"/>
                </a:solidFill>
                <a:latin typeface="Arial" panose="020B0604020202020204" pitchFamily="34" charset="0"/>
                <a:cs typeface="Arial" panose="020B0604020202020204" pitchFamily="34" charset="0"/>
              </a:rPr>
              <a:t>, Ν, </a:t>
            </a:r>
            <a:r>
              <a:rPr lang="en-US" sz="1800" b="1" dirty="0" smtClean="0">
                <a:solidFill>
                  <a:srgbClr val="FF0000"/>
                </a:solidFill>
                <a:latin typeface="Arial" panose="020B0604020202020204" pitchFamily="34" charset="0"/>
                <a:cs typeface="Arial" panose="020B0604020202020204" pitchFamily="34" charset="0"/>
              </a:rPr>
              <a:t>S</a:t>
            </a:r>
            <a:r>
              <a:rPr lang="el-GR" sz="1800" b="1" dirty="0" smtClean="0">
                <a:solidFill>
                  <a:schemeClr val="tx1"/>
                </a:solidFill>
                <a:latin typeface="Arial" panose="020B0604020202020204" pitchFamily="34" charset="0"/>
                <a:cs typeface="Arial" panose="020B0604020202020204" pitchFamily="34" charset="0"/>
              </a:rPr>
              <a:t>). </a:t>
            </a:r>
          </a:p>
          <a:p>
            <a:pPr marL="180000" indent="-180000" algn="l">
              <a:lnSpc>
                <a:spcPct val="120000"/>
              </a:lnSpc>
              <a:buClr>
                <a:srgbClr val="FF0000"/>
              </a:buClr>
              <a:buFont typeface="Wingdings" pitchFamily="2" charset="2"/>
              <a:buChar char="q"/>
            </a:pPr>
            <a:r>
              <a:rPr lang="el-GR" sz="1800" b="1" dirty="0" smtClean="0">
                <a:solidFill>
                  <a:schemeClr val="tx1"/>
                </a:solidFill>
                <a:latin typeface="Arial" panose="020B0604020202020204" pitchFamily="34" charset="0"/>
                <a:cs typeface="Arial" panose="020B0604020202020204" pitchFamily="34" charset="0"/>
              </a:rPr>
              <a:t>Στο τέλος, εάν υφίσταται διαγώνια σύνδεση των συστημάτων προώσεως με τους απέναντι ελικοφόρους άξονες (</a:t>
            </a:r>
            <a:r>
              <a:rPr lang="en-US" sz="1800" b="1" dirty="0" smtClean="0">
                <a:solidFill>
                  <a:schemeClr val="tx1"/>
                </a:solidFill>
                <a:latin typeface="Arial" panose="020B0604020202020204" pitchFamily="34" charset="0"/>
                <a:cs typeface="Arial" panose="020B0604020202020204" pitchFamily="34" charset="0"/>
              </a:rPr>
              <a:t>cross </a:t>
            </a:r>
            <a:r>
              <a:rPr lang="el-GR" sz="1800" b="1" dirty="0" smtClean="0">
                <a:solidFill>
                  <a:schemeClr val="tx1"/>
                </a:solidFill>
                <a:latin typeface="Arial" panose="020B0604020202020204" pitchFamily="34" charset="0"/>
                <a:cs typeface="Arial" panose="020B0604020202020204" pitchFamily="34" charset="0"/>
              </a:rPr>
              <a:t>- </a:t>
            </a:r>
            <a:r>
              <a:rPr lang="en-US" sz="1800" b="1" dirty="0" smtClean="0">
                <a:solidFill>
                  <a:schemeClr val="tx1"/>
                </a:solidFill>
                <a:latin typeface="Arial" panose="020B0604020202020204" pitchFamily="34" charset="0"/>
                <a:cs typeface="Arial" panose="020B0604020202020204" pitchFamily="34" charset="0"/>
              </a:rPr>
              <a:t>connected</a:t>
            </a:r>
            <a:r>
              <a:rPr lang="el-GR" sz="1800" b="1" dirty="0" smtClean="0">
                <a:solidFill>
                  <a:schemeClr val="tx1"/>
                </a:solidFill>
                <a:latin typeface="Arial" panose="020B0604020202020204" pitchFamily="34" charset="0"/>
                <a:cs typeface="Arial" panose="020B0604020202020204" pitchFamily="34" charset="0"/>
              </a:rPr>
              <a:t>), τοποθετείται το γράμμα </a:t>
            </a:r>
            <a:r>
              <a:rPr lang="el-GR" sz="1800" b="1" dirty="0" smtClean="0">
                <a:solidFill>
                  <a:srgbClr val="FF0000"/>
                </a:solidFill>
                <a:latin typeface="Arial" panose="020B0604020202020204" pitchFamily="34" charset="0"/>
                <a:cs typeface="Arial" panose="020B0604020202020204" pitchFamily="34" charset="0"/>
              </a:rPr>
              <a:t>Χ</a:t>
            </a:r>
            <a:r>
              <a:rPr lang="el-GR" sz="1800" b="1" dirty="0" smtClean="0">
                <a:solidFill>
                  <a:schemeClr val="tx1"/>
                </a:solidFill>
                <a:latin typeface="Arial" panose="020B0604020202020204" pitchFamily="34" charset="0"/>
                <a:cs typeface="Arial" panose="020B0604020202020204" pitchFamily="34" charset="0"/>
              </a:rPr>
              <a:t>.</a:t>
            </a:r>
          </a:p>
          <a:p>
            <a:pPr algn="l">
              <a:buClr>
                <a:srgbClr val="FF0000"/>
              </a:buClr>
            </a:pP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71546"/>
            <a:ext cx="8572500" cy="5643602"/>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C</a:t>
            </a:r>
            <a:r>
              <a:rPr lang="el-GR" sz="1800" b="1" dirty="0" smtClean="0">
                <a:solidFill>
                  <a:srgbClr val="FF0000"/>
                </a:solidFill>
                <a:latin typeface="Arial" panose="020B0604020202020204" pitchFamily="34" charset="0"/>
                <a:cs typeface="Arial" panose="020B0604020202020204" pitchFamily="34" charset="0"/>
              </a:rPr>
              <a:t>Ο</a:t>
            </a:r>
            <a:r>
              <a:rPr lang="en-US" sz="1800" b="1" dirty="0" smtClean="0">
                <a:solidFill>
                  <a:srgbClr val="FF0000"/>
                </a:solidFill>
                <a:latin typeface="Arial" panose="020B0604020202020204" pitchFamily="34" charset="0"/>
                <a:cs typeface="Arial" panose="020B0604020202020204" pitchFamily="34" charset="0"/>
              </a:rPr>
              <a:t>    </a:t>
            </a:r>
            <a:r>
              <a:rPr lang="en-US" sz="1800" b="1" dirty="0" smtClean="0">
                <a:solidFill>
                  <a:schemeClr val="tx1"/>
                </a:solidFill>
                <a:latin typeface="Arial" panose="020B0604020202020204" pitchFamily="34" charset="0"/>
                <a:cs typeface="Arial" panose="020B0604020202020204" pitchFamily="34" charset="0"/>
              </a:rPr>
              <a:t>Combined – </a:t>
            </a:r>
            <a:r>
              <a:rPr lang="el-GR" sz="1800" b="1" dirty="0" smtClean="0">
                <a:solidFill>
                  <a:schemeClr val="tx1"/>
                </a:solidFill>
                <a:latin typeface="Arial" panose="020B0604020202020204" pitchFamily="34" charset="0"/>
                <a:cs typeface="Arial" panose="020B0604020202020204" pitchFamily="34" charset="0"/>
              </a:rPr>
              <a:t>Συνδυασμένο</a:t>
            </a:r>
          </a:p>
          <a:p>
            <a:pPr algn="l"/>
            <a:endParaRPr lang="en-US" sz="1800" b="1" dirty="0" smtClean="0">
              <a:solidFill>
                <a:schemeClr val="tx1"/>
              </a:solidFill>
              <a:latin typeface="Arial" panose="020B0604020202020204" pitchFamily="34" charset="0"/>
              <a:cs typeface="Arial" panose="020B0604020202020204" pitchFamily="34" charset="0"/>
            </a:endParaRPr>
          </a:p>
          <a:p>
            <a:pPr algn="l"/>
            <a:r>
              <a:rPr lang="el-GR" sz="1800" b="1" u="sng" dirty="0" smtClean="0">
                <a:solidFill>
                  <a:srgbClr val="7030A0"/>
                </a:solidFill>
                <a:latin typeface="Arial" panose="020B0604020202020204" pitchFamily="34" charset="0"/>
                <a:cs typeface="Arial" panose="020B0604020202020204" pitchFamily="34" charset="0"/>
              </a:rPr>
              <a:t>Είδος για χρήση σε οικονομική ταχύτητα</a:t>
            </a:r>
            <a:endParaRPr lang="en-US" sz="1800" b="1" u="sng" dirty="0" smtClean="0">
              <a:solidFill>
                <a:srgbClr val="7030A0"/>
              </a:solidFill>
              <a:latin typeface="Arial" panose="020B0604020202020204" pitchFamily="34" charset="0"/>
              <a:cs typeface="Arial" panose="020B0604020202020204" pitchFamily="34" charset="0"/>
            </a:endParaRPr>
          </a:p>
          <a:p>
            <a:pPr algn="l"/>
            <a:r>
              <a:rPr lang="en-US" sz="1800" b="1" dirty="0" smtClean="0">
                <a:solidFill>
                  <a:schemeClr val="tx1"/>
                </a:solidFill>
                <a:latin typeface="Arial" panose="020B0604020202020204" pitchFamily="34" charset="0"/>
                <a:cs typeface="Arial" panose="020B0604020202020204" pitchFamily="34" charset="0"/>
              </a:rPr>
              <a:t>D </a:t>
            </a:r>
            <a:r>
              <a:rPr lang="el-GR" sz="1800" b="1" dirty="0" smtClean="0">
                <a:solidFill>
                  <a:schemeClr val="tx1"/>
                </a:solidFill>
                <a:latin typeface="Arial" panose="020B0604020202020204" pitchFamily="34" charset="0"/>
                <a:cs typeface="Arial" panose="020B0604020202020204" pitchFamily="34" charset="0"/>
              </a:rPr>
              <a:t>=</a:t>
            </a:r>
            <a:r>
              <a:rPr lang="en-US" sz="1800" b="1" dirty="0" smtClean="0">
                <a:solidFill>
                  <a:schemeClr val="tx1"/>
                </a:solidFill>
                <a:latin typeface="Arial" panose="020B0604020202020204" pitchFamily="34" charset="0"/>
                <a:cs typeface="Arial" panose="020B0604020202020204" pitchFamily="34" charset="0"/>
              </a:rPr>
              <a:t> Diesel</a:t>
            </a:r>
            <a:r>
              <a:rPr lang="el-GR" sz="1800" b="1" dirty="0" smtClean="0">
                <a:solidFill>
                  <a:schemeClr val="tx1"/>
                </a:solidFill>
                <a:latin typeface="Arial" panose="020B0604020202020204" pitchFamily="34" charset="0"/>
                <a:cs typeface="Arial" panose="020B0604020202020204" pitchFamily="34" charset="0"/>
              </a:rPr>
              <a:t> - ΠΕΤΡΕΛΑΙΟΚΙΝΗΤΗΡΑΣ</a:t>
            </a:r>
            <a:endParaRPr lang="en-US" sz="1800" b="1" dirty="0" smtClean="0">
              <a:solidFill>
                <a:schemeClr val="tx1"/>
              </a:solidFill>
              <a:latin typeface="Arial" panose="020B0604020202020204" pitchFamily="34" charset="0"/>
              <a:cs typeface="Arial" panose="020B0604020202020204" pitchFamily="34" charset="0"/>
            </a:endParaRPr>
          </a:p>
          <a:p>
            <a:pPr algn="l"/>
            <a:r>
              <a:rPr lang="en-US" sz="1800" b="1" dirty="0" smtClean="0">
                <a:solidFill>
                  <a:schemeClr val="tx1"/>
                </a:solidFill>
                <a:latin typeface="Arial" panose="020B0604020202020204" pitchFamily="34" charset="0"/>
                <a:cs typeface="Arial" panose="020B0604020202020204" pitchFamily="34" charset="0"/>
              </a:rPr>
              <a:t>G </a:t>
            </a:r>
            <a:r>
              <a:rPr lang="el-GR" sz="1800" b="1" dirty="0" smtClean="0">
                <a:solidFill>
                  <a:schemeClr val="tx1"/>
                </a:solidFill>
                <a:latin typeface="Arial" panose="020B0604020202020204" pitchFamily="34" charset="0"/>
                <a:cs typeface="Arial" panose="020B0604020202020204" pitchFamily="34" charset="0"/>
              </a:rPr>
              <a:t>=</a:t>
            </a:r>
            <a:r>
              <a:rPr lang="en-US" sz="1800" b="1" dirty="0" smtClean="0">
                <a:solidFill>
                  <a:schemeClr val="tx1"/>
                </a:solidFill>
                <a:latin typeface="Arial" panose="020B0604020202020204" pitchFamily="34" charset="0"/>
                <a:cs typeface="Arial" panose="020B0604020202020204" pitchFamily="34" charset="0"/>
              </a:rPr>
              <a:t> Gas turbine</a:t>
            </a:r>
            <a:r>
              <a:rPr lang="el-GR" sz="1800" b="1" dirty="0" smtClean="0">
                <a:solidFill>
                  <a:schemeClr val="tx1"/>
                </a:solidFill>
                <a:latin typeface="Arial" panose="020B0604020202020204" pitchFamily="34" charset="0"/>
                <a:cs typeface="Arial" panose="020B0604020202020204" pitchFamily="34" charset="0"/>
              </a:rPr>
              <a:t>- ΑΕΡΙΟΣΤΡΟΒΙΛΟΣ</a:t>
            </a:r>
            <a:endParaRPr lang="en-US" sz="1800" b="1" dirty="0" smtClean="0">
              <a:solidFill>
                <a:schemeClr val="tx1"/>
              </a:solidFill>
              <a:latin typeface="Arial" panose="020B0604020202020204" pitchFamily="34" charset="0"/>
              <a:cs typeface="Arial" panose="020B0604020202020204" pitchFamily="34" charset="0"/>
            </a:endParaRPr>
          </a:p>
          <a:p>
            <a:pPr algn="l"/>
            <a:r>
              <a:rPr lang="el-GR" sz="1800" b="1" dirty="0" smtClean="0">
                <a:solidFill>
                  <a:schemeClr val="tx1"/>
                </a:solidFill>
                <a:latin typeface="Arial" panose="020B0604020202020204" pitchFamily="34" charset="0"/>
                <a:cs typeface="Arial" panose="020B0604020202020204" pitchFamily="34" charset="0"/>
              </a:rPr>
              <a:t>Ν</a:t>
            </a:r>
            <a:r>
              <a:rPr lang="en-US" sz="1800" b="1" dirty="0" smtClean="0">
                <a:solidFill>
                  <a:schemeClr val="tx1"/>
                </a:solidFill>
                <a:latin typeface="Arial" panose="020B0604020202020204" pitchFamily="34" charset="0"/>
                <a:cs typeface="Arial" panose="020B0604020202020204" pitchFamily="34" charset="0"/>
              </a:rPr>
              <a:t> </a:t>
            </a:r>
            <a:r>
              <a:rPr lang="el-GR" sz="1800" b="1" dirty="0" smtClean="0">
                <a:solidFill>
                  <a:schemeClr val="tx1"/>
                </a:solidFill>
                <a:latin typeface="Arial" panose="020B0604020202020204" pitchFamily="34" charset="0"/>
                <a:cs typeface="Arial" panose="020B0604020202020204" pitchFamily="34" charset="0"/>
              </a:rPr>
              <a:t>=</a:t>
            </a:r>
            <a:r>
              <a:rPr lang="en-US" sz="1800" b="1" dirty="0" smtClean="0">
                <a:solidFill>
                  <a:schemeClr val="tx1"/>
                </a:solidFill>
                <a:latin typeface="Arial" panose="020B0604020202020204" pitchFamily="34" charset="0"/>
                <a:cs typeface="Arial" panose="020B0604020202020204" pitchFamily="34" charset="0"/>
              </a:rPr>
              <a:t> </a:t>
            </a:r>
            <a:r>
              <a:rPr lang="el-GR" sz="1800" b="1" dirty="0" smtClean="0">
                <a:solidFill>
                  <a:schemeClr val="tx1"/>
                </a:solidFill>
                <a:latin typeface="Arial" panose="020B0604020202020204" pitchFamily="34" charset="0"/>
                <a:cs typeface="Arial" panose="020B0604020202020204" pitchFamily="34" charset="0"/>
              </a:rPr>
              <a:t>Ν</a:t>
            </a:r>
            <a:r>
              <a:rPr lang="en-US" sz="1800" b="1" dirty="0" smtClean="0">
                <a:solidFill>
                  <a:schemeClr val="tx1"/>
                </a:solidFill>
                <a:latin typeface="Arial" panose="020B0604020202020204" pitchFamily="34" charset="0"/>
                <a:cs typeface="Arial" panose="020B0604020202020204" pitchFamily="34" charset="0"/>
              </a:rPr>
              <a:t>uclear</a:t>
            </a:r>
            <a:r>
              <a:rPr lang="el-GR" sz="1800" b="1" dirty="0" smtClean="0">
                <a:solidFill>
                  <a:schemeClr val="tx1"/>
                </a:solidFill>
                <a:latin typeface="Arial" panose="020B0604020202020204" pitchFamily="34" charset="0"/>
                <a:cs typeface="Arial" panose="020B0604020202020204" pitchFamily="34" charset="0"/>
              </a:rPr>
              <a:t> - ΠΥΡΗΝΙΚΟΣ ΑΝΤΙΔΡΑΣΤΗΡΑΣ </a:t>
            </a:r>
            <a:endParaRPr lang="en-US" sz="1800" b="1" dirty="0" smtClean="0">
              <a:solidFill>
                <a:schemeClr val="tx1"/>
              </a:solidFill>
              <a:latin typeface="Arial" panose="020B0604020202020204" pitchFamily="34" charset="0"/>
              <a:cs typeface="Arial" panose="020B0604020202020204" pitchFamily="34" charset="0"/>
            </a:endParaRPr>
          </a:p>
          <a:p>
            <a:pPr algn="l"/>
            <a:r>
              <a:rPr lang="en-US" sz="1800" b="1" dirty="0" smtClean="0">
                <a:solidFill>
                  <a:schemeClr val="tx1"/>
                </a:solidFill>
                <a:latin typeface="Arial" panose="020B0604020202020204" pitchFamily="34" charset="0"/>
                <a:cs typeface="Arial" panose="020B0604020202020204" pitchFamily="34" charset="0"/>
              </a:rPr>
              <a:t>S </a:t>
            </a:r>
            <a:r>
              <a:rPr lang="el-GR" sz="1800" b="1" dirty="0" smtClean="0">
                <a:solidFill>
                  <a:schemeClr val="tx1"/>
                </a:solidFill>
                <a:latin typeface="Arial" panose="020B0604020202020204" pitchFamily="34" charset="0"/>
                <a:cs typeface="Arial" panose="020B0604020202020204" pitchFamily="34" charset="0"/>
              </a:rPr>
              <a:t>=</a:t>
            </a:r>
            <a:r>
              <a:rPr lang="en-US" sz="1800" b="1" dirty="0" smtClean="0">
                <a:solidFill>
                  <a:schemeClr val="tx1"/>
                </a:solidFill>
                <a:latin typeface="Arial" panose="020B0604020202020204" pitchFamily="34" charset="0"/>
                <a:cs typeface="Arial" panose="020B0604020202020204" pitchFamily="34" charset="0"/>
              </a:rPr>
              <a:t> Steam</a:t>
            </a:r>
            <a:r>
              <a:rPr lang="el-GR" sz="1800" b="1" dirty="0" smtClean="0">
                <a:solidFill>
                  <a:schemeClr val="tx1"/>
                </a:solidFill>
                <a:latin typeface="Arial" panose="020B0604020202020204" pitchFamily="34" charset="0"/>
                <a:cs typeface="Arial" panose="020B0604020202020204" pitchFamily="34" charset="0"/>
              </a:rPr>
              <a:t> – ΑΤΜΟΣΤΡΟΒΙΛΟΣ</a:t>
            </a:r>
          </a:p>
          <a:p>
            <a:pPr algn="l"/>
            <a:endParaRPr lang="en-US" sz="1800" b="1" dirty="0" smtClean="0">
              <a:solidFill>
                <a:schemeClr val="tx1"/>
              </a:solidFill>
              <a:latin typeface="Arial" panose="020B0604020202020204" pitchFamily="34" charset="0"/>
              <a:cs typeface="Arial" panose="020B0604020202020204" pitchFamily="34" charset="0"/>
            </a:endParaRPr>
          </a:p>
          <a:p>
            <a:pPr algn="l"/>
            <a:r>
              <a:rPr lang="el-GR" sz="1800" b="1" u="sng" dirty="0" smtClean="0">
                <a:solidFill>
                  <a:srgbClr val="7030A0"/>
                </a:solidFill>
                <a:latin typeface="Arial" panose="020B0604020202020204" pitchFamily="34" charset="0"/>
                <a:cs typeface="Arial" panose="020B0604020202020204" pitchFamily="34" charset="0"/>
              </a:rPr>
              <a:t>Λειτουργία συνδυασμένων συστημάτων είναι ταυτόχρονα η όχι</a:t>
            </a:r>
            <a:endParaRPr lang="en-US" sz="1800" b="1" u="sng" dirty="0" smtClean="0">
              <a:solidFill>
                <a:srgbClr val="7030A0"/>
              </a:solidFill>
              <a:latin typeface="Arial" panose="020B0604020202020204" pitchFamily="34" charset="0"/>
              <a:cs typeface="Arial" panose="020B0604020202020204" pitchFamily="34" charset="0"/>
            </a:endParaRPr>
          </a:p>
          <a:p>
            <a:pPr algn="l"/>
            <a:r>
              <a:rPr lang="el-GR" sz="1800" b="1" dirty="0" smtClean="0">
                <a:solidFill>
                  <a:schemeClr val="tx1"/>
                </a:solidFill>
                <a:latin typeface="Arial" panose="020B0604020202020204" pitchFamily="34" charset="0"/>
                <a:cs typeface="Arial" panose="020B0604020202020204" pitchFamily="34" charset="0"/>
              </a:rPr>
              <a:t>Α</a:t>
            </a:r>
            <a:r>
              <a:rPr lang="en-US" sz="1800" b="1" dirty="0" smtClean="0">
                <a:solidFill>
                  <a:schemeClr val="tx1"/>
                </a:solidFill>
                <a:latin typeface="Arial" panose="020B0604020202020204" pitchFamily="34" charset="0"/>
                <a:cs typeface="Arial" panose="020B0604020202020204" pitchFamily="34" charset="0"/>
              </a:rPr>
              <a:t> </a:t>
            </a:r>
            <a:r>
              <a:rPr lang="el-GR" sz="1800" b="1" dirty="0" smtClean="0">
                <a:solidFill>
                  <a:schemeClr val="tx1"/>
                </a:solidFill>
                <a:latin typeface="Arial" panose="020B0604020202020204" pitchFamily="34" charset="0"/>
                <a:cs typeface="Arial" panose="020B0604020202020204" pitchFamily="34" charset="0"/>
              </a:rPr>
              <a:t>=</a:t>
            </a:r>
            <a:r>
              <a:rPr lang="en-US" sz="1800" b="1" dirty="0" smtClean="0">
                <a:solidFill>
                  <a:schemeClr val="tx1"/>
                </a:solidFill>
                <a:latin typeface="Arial" panose="020B0604020202020204" pitchFamily="34" charset="0"/>
                <a:cs typeface="Arial" panose="020B0604020202020204" pitchFamily="34" charset="0"/>
              </a:rPr>
              <a:t> </a:t>
            </a:r>
            <a:r>
              <a:rPr lang="el-GR" sz="1800" b="1" dirty="0" smtClean="0">
                <a:solidFill>
                  <a:schemeClr val="tx1"/>
                </a:solidFill>
                <a:latin typeface="Arial" panose="020B0604020202020204" pitchFamily="34" charset="0"/>
                <a:cs typeface="Arial" panose="020B0604020202020204" pitchFamily="34" charset="0"/>
              </a:rPr>
              <a:t>Α</a:t>
            </a:r>
            <a:r>
              <a:rPr lang="en-US" sz="1800" b="1" dirty="0" smtClean="0">
                <a:solidFill>
                  <a:schemeClr val="tx1"/>
                </a:solidFill>
                <a:latin typeface="Arial" panose="020B0604020202020204" pitchFamily="34" charset="0"/>
                <a:cs typeface="Arial" panose="020B0604020202020204" pitchFamily="34" charset="0"/>
              </a:rPr>
              <a:t>nd </a:t>
            </a:r>
            <a:r>
              <a:rPr lang="el-GR" sz="1800" b="1" dirty="0" smtClean="0">
                <a:solidFill>
                  <a:schemeClr val="tx1"/>
                </a:solidFill>
                <a:latin typeface="Arial" panose="020B0604020202020204" pitchFamily="34" charset="0"/>
                <a:cs typeface="Arial" panose="020B0604020202020204" pitchFamily="34" charset="0"/>
              </a:rPr>
              <a:t>-</a:t>
            </a:r>
            <a:r>
              <a:rPr lang="en-US" sz="1800" b="1" dirty="0" smtClean="0">
                <a:solidFill>
                  <a:schemeClr val="tx1"/>
                </a:solidFill>
                <a:latin typeface="Arial" panose="020B0604020202020204" pitchFamily="34" charset="0"/>
                <a:cs typeface="Arial" panose="020B0604020202020204" pitchFamily="34" charset="0"/>
              </a:rPr>
              <a:t> </a:t>
            </a:r>
            <a:r>
              <a:rPr lang="el-GR" sz="1800" b="1" dirty="0" smtClean="0">
                <a:solidFill>
                  <a:schemeClr val="tx1"/>
                </a:solidFill>
                <a:latin typeface="Arial" panose="020B0604020202020204" pitchFamily="34" charset="0"/>
                <a:cs typeface="Arial" panose="020B0604020202020204" pitchFamily="34" charset="0"/>
              </a:rPr>
              <a:t>Και </a:t>
            </a:r>
            <a:endParaRPr lang="en-US" sz="1800" b="1" dirty="0" smtClean="0">
              <a:solidFill>
                <a:schemeClr val="tx1"/>
              </a:solidFill>
              <a:latin typeface="Arial" panose="020B0604020202020204" pitchFamily="34" charset="0"/>
              <a:cs typeface="Arial" panose="020B0604020202020204" pitchFamily="34" charset="0"/>
            </a:endParaRPr>
          </a:p>
          <a:p>
            <a:pPr algn="l"/>
            <a:r>
              <a:rPr lang="en-US" sz="1800" b="1" dirty="0" smtClean="0">
                <a:solidFill>
                  <a:schemeClr val="tx1"/>
                </a:solidFill>
                <a:latin typeface="Arial" panose="020B0604020202020204" pitchFamily="34" charset="0"/>
                <a:cs typeface="Arial" panose="020B0604020202020204" pitchFamily="34" charset="0"/>
              </a:rPr>
              <a:t>O </a:t>
            </a:r>
            <a:r>
              <a:rPr lang="el-GR" sz="1800" b="1" dirty="0" smtClean="0">
                <a:solidFill>
                  <a:schemeClr val="tx1"/>
                </a:solidFill>
                <a:latin typeface="Arial" panose="020B0604020202020204" pitchFamily="34" charset="0"/>
                <a:cs typeface="Arial" panose="020B0604020202020204" pitchFamily="34" charset="0"/>
              </a:rPr>
              <a:t>=</a:t>
            </a:r>
            <a:r>
              <a:rPr lang="en-US" sz="1800" b="1" dirty="0" smtClean="0">
                <a:solidFill>
                  <a:schemeClr val="tx1"/>
                </a:solidFill>
                <a:latin typeface="Arial" panose="020B0604020202020204" pitchFamily="34" charset="0"/>
                <a:cs typeface="Arial" panose="020B0604020202020204" pitchFamily="34" charset="0"/>
              </a:rPr>
              <a:t> Or</a:t>
            </a:r>
            <a:r>
              <a:rPr lang="el-GR" sz="1800" b="1" dirty="0" smtClean="0">
                <a:solidFill>
                  <a:schemeClr val="tx1"/>
                </a:solidFill>
                <a:latin typeface="Arial" panose="020B0604020202020204" pitchFamily="34" charset="0"/>
                <a:cs typeface="Arial" panose="020B0604020202020204" pitchFamily="34" charset="0"/>
              </a:rPr>
              <a:t> -</a:t>
            </a:r>
            <a:r>
              <a:rPr lang="en-US" sz="1800" b="1" dirty="0" smtClean="0">
                <a:solidFill>
                  <a:schemeClr val="tx1"/>
                </a:solidFill>
                <a:latin typeface="Arial" panose="020B0604020202020204" pitchFamily="34" charset="0"/>
                <a:cs typeface="Arial" panose="020B0604020202020204" pitchFamily="34" charset="0"/>
              </a:rPr>
              <a:t> </a:t>
            </a:r>
            <a:r>
              <a:rPr lang="el-GR" sz="1800" b="1" dirty="0" smtClean="0">
                <a:solidFill>
                  <a:schemeClr val="tx1"/>
                </a:solidFill>
                <a:latin typeface="Arial" panose="020B0604020202020204" pitchFamily="34" charset="0"/>
                <a:cs typeface="Arial" panose="020B0604020202020204" pitchFamily="34" charset="0"/>
              </a:rPr>
              <a:t>η </a:t>
            </a:r>
            <a:endParaRPr lang="en-US" sz="1800" b="1" dirty="0" smtClean="0">
              <a:solidFill>
                <a:schemeClr val="tx1"/>
              </a:solidFill>
              <a:latin typeface="Arial" panose="020B0604020202020204" pitchFamily="34" charset="0"/>
              <a:cs typeface="Arial" panose="020B0604020202020204" pitchFamily="34" charset="0"/>
            </a:endParaRPr>
          </a:p>
          <a:p>
            <a:pPr algn="l"/>
            <a:endParaRPr lang="el-GR" sz="1800" b="1" u="sng" dirty="0" smtClean="0">
              <a:solidFill>
                <a:srgbClr val="7030A0"/>
              </a:solidFill>
              <a:latin typeface="Arial" panose="020B0604020202020204" pitchFamily="34" charset="0"/>
              <a:cs typeface="Arial" panose="020B0604020202020204" pitchFamily="34" charset="0"/>
            </a:endParaRPr>
          </a:p>
          <a:p>
            <a:pPr algn="l"/>
            <a:r>
              <a:rPr lang="el-GR" sz="1800" b="1" u="sng" dirty="0" smtClean="0">
                <a:solidFill>
                  <a:srgbClr val="7030A0"/>
                </a:solidFill>
                <a:latin typeface="Arial" panose="020B0604020202020204" pitchFamily="34" charset="0"/>
                <a:cs typeface="Arial" panose="020B0604020202020204" pitchFamily="34" charset="0"/>
              </a:rPr>
              <a:t>Είδος για χρήση σε υψηλές ταχύτητες</a:t>
            </a:r>
          </a:p>
          <a:p>
            <a:pPr algn="l"/>
            <a:r>
              <a:rPr lang="en-US" sz="1800" b="1" dirty="0" smtClean="0">
                <a:solidFill>
                  <a:schemeClr val="tx1"/>
                </a:solidFill>
                <a:latin typeface="Arial" panose="020B0604020202020204" pitchFamily="34" charset="0"/>
                <a:cs typeface="Arial" panose="020B0604020202020204" pitchFamily="34" charset="0"/>
              </a:rPr>
              <a:t>D</a:t>
            </a:r>
            <a:r>
              <a:rPr lang="el-GR" sz="1800" b="1" dirty="0" smtClean="0">
                <a:solidFill>
                  <a:schemeClr val="tx1"/>
                </a:solidFill>
                <a:latin typeface="Arial" panose="020B0604020202020204" pitchFamily="34" charset="0"/>
                <a:cs typeface="Arial" panose="020B0604020202020204" pitchFamily="34" charset="0"/>
              </a:rPr>
              <a:t>, </a:t>
            </a:r>
            <a:r>
              <a:rPr lang="en-US" sz="1800" b="1" dirty="0" smtClean="0">
                <a:solidFill>
                  <a:schemeClr val="tx1"/>
                </a:solidFill>
                <a:latin typeface="Arial" panose="020B0604020202020204" pitchFamily="34" charset="0"/>
                <a:cs typeface="Arial" panose="020B0604020202020204" pitchFamily="34" charset="0"/>
              </a:rPr>
              <a:t>G</a:t>
            </a:r>
            <a:r>
              <a:rPr lang="el-GR" sz="1800" b="1" dirty="0" smtClean="0">
                <a:solidFill>
                  <a:schemeClr val="tx1"/>
                </a:solidFill>
                <a:latin typeface="Arial" panose="020B0604020202020204" pitchFamily="34" charset="0"/>
                <a:cs typeface="Arial" panose="020B0604020202020204" pitchFamily="34" charset="0"/>
              </a:rPr>
              <a:t>, Ν, </a:t>
            </a:r>
            <a:r>
              <a:rPr lang="en-US" sz="1800" b="1" dirty="0" smtClean="0">
                <a:solidFill>
                  <a:schemeClr val="tx1"/>
                </a:solidFill>
                <a:latin typeface="Arial" panose="020B0604020202020204" pitchFamily="34" charset="0"/>
                <a:cs typeface="Arial" panose="020B0604020202020204" pitchFamily="34" charset="0"/>
              </a:rPr>
              <a:t>S</a:t>
            </a:r>
            <a:r>
              <a:rPr lang="el-GR" sz="1800" b="1" dirty="0" smtClean="0">
                <a:solidFill>
                  <a:schemeClr val="tx1"/>
                </a:solidFill>
                <a:latin typeface="Arial" panose="020B0604020202020204" pitchFamily="34" charset="0"/>
                <a:cs typeface="Arial" panose="020B0604020202020204" pitchFamily="34" charset="0"/>
              </a:rPr>
              <a:t> </a:t>
            </a:r>
            <a:endParaRPr lang="en-US" sz="1800" b="1" dirty="0" smtClean="0">
              <a:solidFill>
                <a:schemeClr val="tx1"/>
              </a:solidFill>
              <a:latin typeface="Arial" panose="020B0604020202020204" pitchFamily="34" charset="0"/>
              <a:cs typeface="Arial" panose="020B0604020202020204" pitchFamily="34" charset="0"/>
            </a:endParaRPr>
          </a:p>
          <a:p>
            <a:pPr algn="l"/>
            <a:endParaRPr lang="el-GR" sz="1800" b="1" dirty="0" smtClean="0">
              <a:solidFill>
                <a:schemeClr val="tx1"/>
              </a:solidFill>
              <a:latin typeface="Arial" panose="020B0604020202020204" pitchFamily="34" charset="0"/>
              <a:cs typeface="Arial" panose="020B0604020202020204" pitchFamily="34" charset="0"/>
            </a:endParaRPr>
          </a:p>
          <a:p>
            <a:pPr algn="l"/>
            <a:r>
              <a:rPr lang="el-GR" sz="1800" b="1" u="sng" dirty="0" smtClean="0">
                <a:solidFill>
                  <a:srgbClr val="7030A0"/>
                </a:solidFill>
                <a:latin typeface="Arial" panose="020B0604020202020204" pitchFamily="34" charset="0"/>
                <a:cs typeface="Arial" panose="020B0604020202020204" pitchFamily="34" charset="0"/>
              </a:rPr>
              <a:t>Αν διαγώνια σύνδεση με τους απέναντι ελικοφόρους άξονες</a:t>
            </a:r>
            <a:endParaRPr lang="en-US" sz="1800" b="1" u="sng" dirty="0" smtClean="0">
              <a:solidFill>
                <a:srgbClr val="7030A0"/>
              </a:solidFill>
              <a:latin typeface="Arial" panose="020B0604020202020204" pitchFamily="34" charset="0"/>
              <a:cs typeface="Arial" panose="020B0604020202020204" pitchFamily="34" charset="0"/>
            </a:endParaRPr>
          </a:p>
          <a:p>
            <a:pPr algn="l"/>
            <a:r>
              <a:rPr lang="el-GR" sz="1800" b="1" dirty="0" smtClean="0">
                <a:solidFill>
                  <a:schemeClr val="tx1"/>
                </a:solidFill>
                <a:latin typeface="Arial" panose="020B0604020202020204" pitchFamily="34" charset="0"/>
                <a:cs typeface="Arial" panose="020B0604020202020204" pitchFamily="34" charset="0"/>
              </a:rPr>
              <a:t>Χ</a:t>
            </a:r>
          </a:p>
          <a:p>
            <a:pPr algn="l">
              <a:buClr>
                <a:srgbClr val="FF0000"/>
              </a:buClr>
            </a:pP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00108"/>
            <a:ext cx="8572500" cy="5715040"/>
          </a:xfrm>
        </p:spPr>
        <p:txBody>
          <a:bodyPr>
            <a:noAutofit/>
          </a:bodyPr>
          <a:lstStyle/>
          <a:p>
            <a:pPr algn="l"/>
            <a:r>
              <a:rPr lang="el-GR" sz="1600" b="1" dirty="0" smtClean="0">
                <a:solidFill>
                  <a:schemeClr val="tx1"/>
                </a:solidFill>
                <a:latin typeface="Arial" panose="020B0604020202020204" pitchFamily="34" charset="0"/>
                <a:cs typeface="Arial" panose="020B0604020202020204" pitchFamily="34" charset="0"/>
              </a:rPr>
              <a:t>Τα συστήματα που συνήθως απαντώνται είναι τα ακόλουθα:</a:t>
            </a:r>
            <a:endParaRPr lang="en-US" sz="1600" b="1" dirty="0" smtClean="0">
              <a:solidFill>
                <a:schemeClr val="tx1"/>
              </a:solidFill>
              <a:latin typeface="Arial" panose="020B0604020202020204" pitchFamily="34" charset="0"/>
              <a:cs typeface="Arial" panose="020B0604020202020204" pitchFamily="34" charset="0"/>
            </a:endParaRPr>
          </a:p>
          <a:p>
            <a:pPr algn="l"/>
            <a:endParaRPr lang="el-GR" sz="1600" b="1" dirty="0" smtClean="0">
              <a:solidFill>
                <a:schemeClr val="tx1"/>
              </a:solidFill>
              <a:latin typeface="Arial" panose="020B0604020202020204" pitchFamily="34" charset="0"/>
              <a:cs typeface="Arial" panose="020B0604020202020204" pitchFamily="34" charset="0"/>
            </a:endParaRPr>
          </a:p>
          <a:p>
            <a:r>
              <a:rPr lang="el-GR" sz="1600" b="1" u="sng" dirty="0" smtClean="0">
                <a:solidFill>
                  <a:srgbClr val="FF0000"/>
                </a:solidFill>
                <a:latin typeface="Arial" panose="020B0604020202020204" pitchFamily="34" charset="0"/>
                <a:cs typeface="Arial" panose="020B0604020202020204" pitchFamily="34" charset="0"/>
              </a:rPr>
              <a:t>ΜΕ ΕΝΑΝ ΤΥΠΟ ΜΗΧΑΝΩΝ:</a:t>
            </a:r>
          </a:p>
          <a:p>
            <a:pPr lvl="0"/>
            <a:r>
              <a:rPr lang="en-US" sz="1600" b="1" dirty="0" smtClean="0">
                <a:solidFill>
                  <a:schemeClr val="tx1"/>
                </a:solidFill>
                <a:latin typeface="Arial" panose="020B0604020202020204" pitchFamily="34" charset="0"/>
                <a:cs typeface="Arial" panose="020B0604020202020204" pitchFamily="34" charset="0"/>
              </a:rPr>
              <a:t>CODAD</a:t>
            </a:r>
            <a:endParaRPr lang="el-GR" sz="1600" b="1" dirty="0" smtClean="0">
              <a:solidFill>
                <a:schemeClr val="tx1"/>
              </a:solidFill>
              <a:latin typeface="Arial" panose="020B0604020202020204" pitchFamily="34" charset="0"/>
              <a:cs typeface="Arial" panose="020B0604020202020204" pitchFamily="34" charset="0"/>
            </a:endParaRPr>
          </a:p>
          <a:p>
            <a:pPr lvl="0"/>
            <a:r>
              <a:rPr lang="en-US" sz="1600" b="1" dirty="0" smtClean="0">
                <a:solidFill>
                  <a:schemeClr val="tx1"/>
                </a:solidFill>
                <a:latin typeface="Arial" panose="020B0604020202020204" pitchFamily="34" charset="0"/>
                <a:cs typeface="Arial" panose="020B0604020202020204" pitchFamily="34" charset="0"/>
              </a:rPr>
              <a:t>COGAG</a:t>
            </a:r>
            <a:endParaRPr lang="el-GR" sz="1600" b="1" dirty="0" smtClean="0">
              <a:solidFill>
                <a:schemeClr val="tx1"/>
              </a:solidFill>
              <a:latin typeface="Arial" panose="020B0604020202020204" pitchFamily="34" charset="0"/>
              <a:cs typeface="Arial" panose="020B0604020202020204" pitchFamily="34" charset="0"/>
            </a:endParaRPr>
          </a:p>
          <a:p>
            <a:pPr lvl="0"/>
            <a:r>
              <a:rPr lang="en-US" sz="1600" b="1" dirty="0" smtClean="0">
                <a:solidFill>
                  <a:schemeClr val="tx1"/>
                </a:solidFill>
                <a:latin typeface="Arial" panose="020B0604020202020204" pitchFamily="34" charset="0"/>
                <a:cs typeface="Arial" panose="020B0604020202020204" pitchFamily="34" charset="0"/>
              </a:rPr>
              <a:t>CONAN</a:t>
            </a:r>
            <a:endParaRPr lang="el-GR" sz="1600" b="1" dirty="0" smtClean="0">
              <a:solidFill>
                <a:schemeClr val="tx1"/>
              </a:solidFill>
              <a:latin typeface="Arial" panose="020B0604020202020204" pitchFamily="34" charset="0"/>
              <a:cs typeface="Arial" panose="020B0604020202020204" pitchFamily="34" charset="0"/>
            </a:endParaRPr>
          </a:p>
          <a:p>
            <a:r>
              <a:rPr lang="el-GR" sz="1600" b="1" u="sng" dirty="0" smtClean="0">
                <a:solidFill>
                  <a:srgbClr val="FF0000"/>
                </a:solidFill>
                <a:latin typeface="Arial" panose="020B0604020202020204" pitchFamily="34" charset="0"/>
                <a:cs typeface="Arial" panose="020B0604020202020204" pitchFamily="34" charset="0"/>
              </a:rPr>
              <a:t>ΜΕ ΔΥΟ ΤΥΠΟΥΣ ΜΗΧΑΝΩΝ:</a:t>
            </a:r>
            <a:endParaRPr lang="en-US" sz="1600" b="1" u="sng" dirty="0" smtClean="0">
              <a:solidFill>
                <a:srgbClr val="FF0000"/>
              </a:solidFill>
              <a:latin typeface="Arial" panose="020B0604020202020204" pitchFamily="34" charset="0"/>
              <a:cs typeface="Arial" panose="020B0604020202020204" pitchFamily="34" charset="0"/>
            </a:endParaRPr>
          </a:p>
          <a:p>
            <a:r>
              <a:rPr lang="en-US" sz="1600" b="1" dirty="0" smtClean="0">
                <a:solidFill>
                  <a:schemeClr val="tx1"/>
                </a:solidFill>
                <a:latin typeface="Arial" panose="020B0604020202020204" pitchFamily="34" charset="0"/>
                <a:cs typeface="Arial" panose="020B0604020202020204" pitchFamily="34" charset="0"/>
              </a:rPr>
              <a:t>CODOG</a:t>
            </a:r>
          </a:p>
          <a:p>
            <a:r>
              <a:rPr lang="en-US" sz="1600" b="1" dirty="0" smtClean="0">
                <a:solidFill>
                  <a:schemeClr val="tx1"/>
                </a:solidFill>
                <a:latin typeface="Arial" panose="020B0604020202020204" pitchFamily="34" charset="0"/>
                <a:cs typeface="Arial" panose="020B0604020202020204" pitchFamily="34" charset="0"/>
              </a:rPr>
              <a:t>CODAG</a:t>
            </a:r>
          </a:p>
          <a:p>
            <a:r>
              <a:rPr lang="en-US" sz="1600" b="1" dirty="0" smtClean="0">
                <a:solidFill>
                  <a:schemeClr val="tx1"/>
                </a:solidFill>
                <a:latin typeface="Arial" panose="020B0604020202020204" pitchFamily="34" charset="0"/>
                <a:cs typeface="Arial" panose="020B0604020202020204" pitchFamily="34" charset="0"/>
              </a:rPr>
              <a:t>COGAS</a:t>
            </a:r>
          </a:p>
          <a:p>
            <a:r>
              <a:rPr lang="en-US" sz="1600" b="1" dirty="0" smtClean="0">
                <a:solidFill>
                  <a:schemeClr val="tx1"/>
                </a:solidFill>
                <a:latin typeface="Arial" panose="020B0604020202020204" pitchFamily="34" charset="0"/>
                <a:cs typeface="Arial" panose="020B0604020202020204" pitchFamily="34" charset="0"/>
              </a:rPr>
              <a:t>CONAS</a:t>
            </a:r>
          </a:p>
          <a:p>
            <a:r>
              <a:rPr lang="en-US" sz="1600" b="1" dirty="0" smtClean="0">
                <a:solidFill>
                  <a:schemeClr val="tx1"/>
                </a:solidFill>
                <a:latin typeface="Arial" panose="020B0604020202020204" pitchFamily="34" charset="0"/>
                <a:cs typeface="Arial" panose="020B0604020202020204" pitchFamily="34" charset="0"/>
              </a:rPr>
              <a:t>CONAG</a:t>
            </a:r>
          </a:p>
          <a:p>
            <a:r>
              <a:rPr lang="en-US" sz="1600" b="1" dirty="0" smtClean="0">
                <a:solidFill>
                  <a:schemeClr val="tx1"/>
                </a:solidFill>
                <a:latin typeface="Arial" panose="020B0604020202020204" pitchFamily="34" charset="0"/>
                <a:cs typeface="Arial" panose="020B0604020202020204" pitchFamily="34" charset="0"/>
              </a:rPr>
              <a:t>COSAG</a:t>
            </a:r>
            <a:endParaRPr lang="el-GR" sz="1600" b="1" dirty="0" smtClean="0">
              <a:solidFill>
                <a:schemeClr val="tx1"/>
              </a:solidFill>
              <a:latin typeface="Arial" panose="020B0604020202020204" pitchFamily="34" charset="0"/>
              <a:cs typeface="Arial" panose="020B0604020202020204" pitchFamily="34" charset="0"/>
            </a:endParaRPr>
          </a:p>
          <a:p>
            <a:r>
              <a:rPr lang="el-GR" sz="1600" b="1" u="sng" dirty="0" smtClean="0">
                <a:solidFill>
                  <a:srgbClr val="FF0000"/>
                </a:solidFill>
                <a:latin typeface="Arial" panose="020B0604020202020204" pitchFamily="34" charset="0"/>
                <a:cs typeface="Arial" panose="020B0604020202020204" pitchFamily="34" charset="0"/>
              </a:rPr>
              <a:t>ΜΕ ΔΙΑΓΩΝΙΑ ΣΥΝΔΕΣΗ ΜΗΧΑΝΩΝ:</a:t>
            </a:r>
            <a:endParaRPr lang="en-US" sz="1600" b="1" u="sng" dirty="0" smtClean="0">
              <a:solidFill>
                <a:srgbClr val="FF0000"/>
              </a:solidFill>
              <a:latin typeface="Arial" panose="020B0604020202020204" pitchFamily="34" charset="0"/>
              <a:cs typeface="Arial" panose="020B0604020202020204" pitchFamily="34" charset="0"/>
            </a:endParaRPr>
          </a:p>
          <a:p>
            <a:r>
              <a:rPr lang="en-US" sz="1600" b="1" dirty="0" smtClean="0">
                <a:solidFill>
                  <a:schemeClr val="tx1"/>
                </a:solidFill>
                <a:latin typeface="Arial" panose="020B0604020202020204" pitchFamily="34" charset="0"/>
                <a:cs typeface="Arial" panose="020B0604020202020204" pitchFamily="34" charset="0"/>
              </a:rPr>
              <a:t>CODOGX</a:t>
            </a:r>
          </a:p>
          <a:p>
            <a:r>
              <a:rPr lang="en-US" sz="1600" b="1" dirty="0" smtClean="0">
                <a:solidFill>
                  <a:schemeClr val="tx1"/>
                </a:solidFill>
                <a:latin typeface="Arial" panose="020B0604020202020204" pitchFamily="34" charset="0"/>
                <a:cs typeface="Arial" panose="020B0604020202020204" pitchFamily="34" charset="0"/>
              </a:rPr>
              <a:t>CODAGX</a:t>
            </a:r>
          </a:p>
          <a:p>
            <a:r>
              <a:rPr lang="en-US" sz="1600" b="1" dirty="0" smtClean="0">
                <a:solidFill>
                  <a:schemeClr val="tx1"/>
                </a:solidFill>
                <a:latin typeface="Arial" panose="020B0604020202020204" pitchFamily="34" charset="0"/>
                <a:cs typeface="Arial" panose="020B0604020202020204" pitchFamily="34" charset="0"/>
              </a:rPr>
              <a:t>CODADX</a:t>
            </a:r>
          </a:p>
          <a:p>
            <a:r>
              <a:rPr lang="en-US" sz="1600" b="1" dirty="0" smtClean="0">
                <a:solidFill>
                  <a:schemeClr val="tx1"/>
                </a:solidFill>
                <a:latin typeface="Arial" panose="020B0604020202020204" pitchFamily="34" charset="0"/>
                <a:cs typeface="Arial" panose="020B0604020202020204" pitchFamily="34" charset="0"/>
              </a:rPr>
              <a:t>COGAGX</a:t>
            </a:r>
          </a:p>
          <a:p>
            <a:r>
              <a:rPr lang="en-US" sz="1600" b="1" dirty="0" smtClean="0">
                <a:solidFill>
                  <a:schemeClr val="tx1"/>
                </a:solidFill>
                <a:latin typeface="Arial" panose="020B0604020202020204" pitchFamily="34" charset="0"/>
                <a:cs typeface="Arial" panose="020B0604020202020204" pitchFamily="34" charset="0"/>
              </a:rPr>
              <a:t>COGAGX-DX</a:t>
            </a:r>
            <a:endParaRPr lang="el-GR" sz="16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00108"/>
            <a:ext cx="8572500" cy="5715040"/>
          </a:xfrm>
        </p:spPr>
        <p:txBody>
          <a:bodyPr>
            <a:noAutofit/>
          </a:bodyPr>
          <a:lstStyle/>
          <a:p>
            <a:r>
              <a:rPr lang="en-US" sz="2400" b="1" u="sng" dirty="0" smtClean="0">
                <a:solidFill>
                  <a:schemeClr val="tx1"/>
                </a:solidFill>
                <a:latin typeface="Arial Black" pitchFamily="34" charset="0"/>
              </a:rPr>
              <a:t>CODAD</a:t>
            </a:r>
          </a:p>
          <a:p>
            <a:pPr marL="180000" indent="-180000" algn="l">
              <a:buClr>
                <a:srgbClr val="FF0000"/>
              </a:buClr>
              <a:buFont typeface="Wingdings" pitchFamily="2" charset="2"/>
              <a:buChar char="Ø"/>
            </a:pPr>
            <a:r>
              <a:rPr lang="en-US" sz="1900" b="1" dirty="0" smtClean="0">
                <a:solidFill>
                  <a:schemeClr val="tx1"/>
                </a:solidFill>
                <a:latin typeface="Arial" panose="020B0604020202020204" pitchFamily="34" charset="0"/>
                <a:cs typeface="Arial" panose="020B0604020202020204" pitchFamily="34" charset="0"/>
              </a:rPr>
              <a:t>To </a:t>
            </a:r>
            <a:r>
              <a:rPr lang="el-GR" sz="1900" b="1" dirty="0" smtClean="0">
                <a:solidFill>
                  <a:schemeClr val="tx1"/>
                </a:solidFill>
                <a:latin typeface="Arial" panose="020B0604020202020204" pitchFamily="34" charset="0"/>
                <a:cs typeface="Arial" panose="020B0604020202020204" pitchFamily="34" charset="0"/>
              </a:rPr>
              <a:t>σύστημα </a:t>
            </a:r>
            <a:r>
              <a:rPr lang="en-US" sz="1900" b="1" dirty="0" smtClean="0">
                <a:solidFill>
                  <a:srgbClr val="FF0000"/>
                </a:solidFill>
                <a:latin typeface="Arial" panose="020B0604020202020204" pitchFamily="34" charset="0"/>
                <a:cs typeface="Arial" panose="020B0604020202020204" pitchFamily="34" charset="0"/>
              </a:rPr>
              <a:t>CODAD</a:t>
            </a:r>
            <a:r>
              <a:rPr lang="el-GR" sz="1900" b="1" dirty="0" smtClean="0">
                <a:solidFill>
                  <a:schemeClr val="tx1"/>
                </a:solidFill>
                <a:latin typeface="Arial" panose="020B0604020202020204" pitchFamily="34" charset="0"/>
                <a:cs typeface="Arial" panose="020B0604020202020204" pitchFamily="34" charset="0"/>
              </a:rPr>
              <a:t> αποτελεί το κλασικό σύστημα προώσεως, όταν χρησιμοποιούνται αποκλειστικά πετρελαιοκινητήρες. Ως παράδειγμα, στην περίπτωση που το πλοίο διαθέτει δυο έλικες, κάθε μια κινείται από ένα ζεύγος πετρελαιοκινητήρων, μέσω μειωτήρα</a:t>
            </a:r>
            <a:r>
              <a:rPr lang="en-US" sz="1900" b="1" dirty="0" smtClean="0">
                <a:solidFill>
                  <a:schemeClr val="tx1"/>
                </a:solidFill>
                <a:latin typeface="Arial" panose="020B0604020202020204" pitchFamily="34" charset="0"/>
                <a:cs typeface="Arial" panose="020B0604020202020204" pitchFamily="34" charset="0"/>
              </a:rPr>
              <a:t>.</a:t>
            </a:r>
            <a:r>
              <a:rPr lang="el-GR" sz="1900" b="1" dirty="0" smtClean="0">
                <a:solidFill>
                  <a:schemeClr val="tx1"/>
                </a:solidFill>
                <a:latin typeface="Arial" panose="020B0604020202020204" pitchFamily="34" charset="0"/>
                <a:cs typeface="Arial" panose="020B0604020202020204" pitchFamily="34" charset="0"/>
              </a:rPr>
              <a:t> </a:t>
            </a:r>
            <a:endParaRPr lang="en-US" sz="1900" b="1" dirty="0" smtClean="0">
              <a:solidFill>
                <a:schemeClr val="tx1"/>
              </a:solidFill>
              <a:latin typeface="Arial" panose="020B0604020202020204" pitchFamily="34" charset="0"/>
              <a:cs typeface="Arial" panose="020B0604020202020204" pitchFamily="34" charset="0"/>
            </a:endParaRPr>
          </a:p>
          <a:p>
            <a:pPr marL="180000" indent="-180000" algn="l">
              <a:buClr>
                <a:srgbClr val="FF0000"/>
              </a:buClr>
              <a:buFont typeface="Wingdings" pitchFamily="2" charset="2"/>
              <a:buChar char="Ø"/>
            </a:pPr>
            <a:r>
              <a:rPr lang="el-GR" sz="1900" b="1" dirty="0" smtClean="0">
                <a:solidFill>
                  <a:schemeClr val="tx1"/>
                </a:solidFill>
                <a:latin typeface="Arial" panose="020B0604020202020204" pitchFamily="34" charset="0"/>
                <a:cs typeface="Arial" panose="020B0604020202020204" pitchFamily="34" charset="0"/>
              </a:rPr>
              <a:t>Για τις ταχύτητες οικονομικής πλεύσεως, κάθε έλικα κινείται από έναν μόνο πετρελαιοκινητήρα, ενώ για την επίτευξη υψηλών ταχυτήτων ενεργοποιείται και ο δεύτερος πετρελαιοκινητήρας κάθε ζεύγους. </a:t>
            </a:r>
            <a:endParaRPr lang="en-US" sz="1900" b="1" dirty="0" smtClean="0">
              <a:solidFill>
                <a:schemeClr val="tx1"/>
              </a:solidFill>
              <a:latin typeface="Arial" panose="020B0604020202020204" pitchFamily="34" charset="0"/>
              <a:cs typeface="Arial" panose="020B0604020202020204" pitchFamily="34" charset="0"/>
            </a:endParaRPr>
          </a:p>
          <a:p>
            <a:pPr marL="180000" indent="-180000" algn="l">
              <a:buClr>
                <a:srgbClr val="FF0000"/>
              </a:buClr>
              <a:buFont typeface="Wingdings" pitchFamily="2" charset="2"/>
              <a:buChar char="Ø"/>
            </a:pPr>
            <a:r>
              <a:rPr lang="el-GR" sz="1900" b="1" dirty="0" smtClean="0">
                <a:solidFill>
                  <a:schemeClr val="tx1"/>
                </a:solidFill>
                <a:latin typeface="Arial" panose="020B0604020202020204" pitchFamily="34" charset="0"/>
                <a:cs typeface="Arial" panose="020B0604020202020204" pitchFamily="34" charset="0"/>
              </a:rPr>
              <a:t>Οι πετρελαιοκινητήρες κάθε ζεύγους μπορεί να είναι όμοιοι η ανόμοιοι (διάταξη </a:t>
            </a:r>
            <a:r>
              <a:rPr lang="en-US" sz="1900" b="1" dirty="0" smtClean="0">
                <a:solidFill>
                  <a:srgbClr val="FF0000"/>
                </a:solidFill>
                <a:latin typeface="Arial" panose="020B0604020202020204" pitchFamily="34" charset="0"/>
                <a:cs typeface="Arial" panose="020B0604020202020204" pitchFamily="34" charset="0"/>
              </a:rPr>
              <a:t>Mother</a:t>
            </a:r>
            <a:r>
              <a:rPr lang="el-GR" sz="1900" b="1" dirty="0" smtClean="0">
                <a:solidFill>
                  <a:srgbClr val="FF0000"/>
                </a:solidFill>
                <a:latin typeface="Arial" panose="020B0604020202020204" pitchFamily="34" charset="0"/>
                <a:cs typeface="Arial" panose="020B0604020202020204" pitchFamily="34" charset="0"/>
              </a:rPr>
              <a:t> </a:t>
            </a:r>
            <a:r>
              <a:rPr lang="en-US" sz="1900" b="1" dirty="0" smtClean="0">
                <a:solidFill>
                  <a:srgbClr val="FF0000"/>
                </a:solidFill>
                <a:latin typeface="Arial" panose="020B0604020202020204" pitchFamily="34" charset="0"/>
                <a:cs typeface="Arial" panose="020B0604020202020204" pitchFamily="34" charset="0"/>
              </a:rPr>
              <a:t>-</a:t>
            </a:r>
            <a:r>
              <a:rPr lang="el-GR" sz="1900" b="1" dirty="0" smtClean="0">
                <a:solidFill>
                  <a:srgbClr val="FF0000"/>
                </a:solidFill>
                <a:latin typeface="Arial" panose="020B0604020202020204" pitchFamily="34" charset="0"/>
                <a:cs typeface="Arial" panose="020B0604020202020204" pitchFamily="34" charset="0"/>
              </a:rPr>
              <a:t> </a:t>
            </a:r>
            <a:r>
              <a:rPr lang="en-US" sz="1900" b="1" dirty="0" smtClean="0">
                <a:solidFill>
                  <a:srgbClr val="FF0000"/>
                </a:solidFill>
                <a:latin typeface="Arial" panose="020B0604020202020204" pitchFamily="34" charset="0"/>
                <a:cs typeface="Arial" panose="020B0604020202020204" pitchFamily="34" charset="0"/>
              </a:rPr>
              <a:t>Daughter</a:t>
            </a:r>
            <a:r>
              <a:rPr lang="en-US" sz="1900" b="1" dirty="0" smtClean="0">
                <a:solidFill>
                  <a:schemeClr val="tx1"/>
                </a:solidFill>
                <a:latin typeface="Arial" panose="020B0604020202020204" pitchFamily="34" charset="0"/>
                <a:cs typeface="Arial" panose="020B0604020202020204" pitchFamily="34" charset="0"/>
              </a:rPr>
              <a:t>). </a:t>
            </a:r>
          </a:p>
          <a:p>
            <a:pPr marL="180000" indent="-180000" algn="l">
              <a:buClr>
                <a:srgbClr val="FF0000"/>
              </a:buClr>
              <a:buFont typeface="Wingdings" pitchFamily="2" charset="2"/>
              <a:buChar char="Ø"/>
            </a:pPr>
            <a:r>
              <a:rPr lang="el-GR" sz="1900" b="1" dirty="0" smtClean="0">
                <a:solidFill>
                  <a:schemeClr val="tx1"/>
                </a:solidFill>
                <a:latin typeface="Arial" panose="020B0604020202020204" pitchFamily="34" charset="0"/>
                <a:cs typeface="Arial" panose="020B0604020202020204" pitchFamily="34" charset="0"/>
              </a:rPr>
              <a:t>Στη δεύτερη περίπτωση επιτυγχάνονται περισσότεροι συνδυασμοί ισχύος. </a:t>
            </a:r>
            <a:endParaRPr lang="en-US" sz="1900" b="1" dirty="0" smtClean="0">
              <a:solidFill>
                <a:schemeClr val="tx1"/>
              </a:solidFill>
              <a:latin typeface="Arial" panose="020B0604020202020204" pitchFamily="34" charset="0"/>
              <a:cs typeface="Arial" panose="020B0604020202020204" pitchFamily="34" charset="0"/>
            </a:endParaRPr>
          </a:p>
          <a:p>
            <a:pPr marL="180000" indent="-180000" algn="l">
              <a:buClr>
                <a:srgbClr val="FF0000"/>
              </a:buClr>
              <a:buFont typeface="Wingdings" pitchFamily="2" charset="2"/>
              <a:buChar char="Ø"/>
            </a:pPr>
            <a:r>
              <a:rPr lang="el-GR" sz="1900" b="1" dirty="0" smtClean="0">
                <a:solidFill>
                  <a:schemeClr val="tx1"/>
                </a:solidFill>
                <a:latin typeface="Arial" panose="020B0604020202020204" pitchFamily="34" charset="0"/>
                <a:cs typeface="Arial" panose="020B0604020202020204" pitchFamily="34" charset="0"/>
              </a:rPr>
              <a:t>Το σύστημα </a:t>
            </a:r>
            <a:r>
              <a:rPr lang="en-US" sz="1900" b="1" dirty="0" smtClean="0">
                <a:solidFill>
                  <a:srgbClr val="FF0000"/>
                </a:solidFill>
                <a:latin typeface="Arial" panose="020B0604020202020204" pitchFamily="34" charset="0"/>
                <a:cs typeface="Arial" panose="020B0604020202020204" pitchFamily="34" charset="0"/>
              </a:rPr>
              <a:t>CODAD</a:t>
            </a:r>
            <a:r>
              <a:rPr lang="el-GR" sz="1900" b="1" dirty="0" smtClean="0">
                <a:solidFill>
                  <a:schemeClr val="tx1"/>
                </a:solidFill>
                <a:latin typeface="Arial" panose="020B0604020202020204" pitchFamily="34" charset="0"/>
                <a:cs typeface="Arial" panose="020B0604020202020204" pitchFamily="34" charset="0"/>
              </a:rPr>
              <a:t> αποτελεί συνήθως το μέτρο συγκρίσεως των διαφόρων συνδυασμένων συστημάτων προώσεως. </a:t>
            </a:r>
            <a:endParaRPr lang="en-US" sz="1900" b="1" dirty="0" smtClean="0">
              <a:solidFill>
                <a:schemeClr val="tx1"/>
              </a:solidFill>
              <a:latin typeface="Arial" panose="020B0604020202020204" pitchFamily="34" charset="0"/>
              <a:cs typeface="Arial" panose="020B0604020202020204" pitchFamily="34" charset="0"/>
            </a:endParaRPr>
          </a:p>
          <a:p>
            <a:pPr marL="180000" indent="-180000" algn="l">
              <a:buClr>
                <a:srgbClr val="FF0000"/>
              </a:buClr>
              <a:buFont typeface="Wingdings" pitchFamily="2" charset="2"/>
              <a:buChar char="Ø"/>
            </a:pPr>
            <a:r>
              <a:rPr lang="el-GR" sz="1900" b="1" dirty="0" smtClean="0">
                <a:solidFill>
                  <a:schemeClr val="tx1"/>
                </a:solidFill>
                <a:latin typeface="Arial" panose="020B0604020202020204" pitchFamily="34" charset="0"/>
                <a:cs typeface="Arial" panose="020B0604020202020204" pitchFamily="34" charset="0"/>
              </a:rPr>
              <a:t>Εξέλιξη του συστήματος </a:t>
            </a:r>
            <a:r>
              <a:rPr lang="en-US" sz="1900" b="1" dirty="0" smtClean="0">
                <a:solidFill>
                  <a:srgbClr val="FF0000"/>
                </a:solidFill>
                <a:latin typeface="Arial" panose="020B0604020202020204" pitchFamily="34" charset="0"/>
                <a:cs typeface="Arial" panose="020B0604020202020204" pitchFamily="34" charset="0"/>
              </a:rPr>
              <a:t>CODAD</a:t>
            </a:r>
            <a:r>
              <a:rPr lang="en-US" sz="1900" b="1" dirty="0" smtClean="0">
                <a:solidFill>
                  <a:schemeClr val="tx1"/>
                </a:solidFill>
                <a:latin typeface="Arial" panose="020B0604020202020204" pitchFamily="34" charset="0"/>
                <a:cs typeface="Arial" panose="020B0604020202020204" pitchFamily="34" charset="0"/>
              </a:rPr>
              <a:t> </a:t>
            </a:r>
            <a:r>
              <a:rPr lang="el-GR" sz="1900" b="1" dirty="0" smtClean="0">
                <a:solidFill>
                  <a:schemeClr val="tx1"/>
                </a:solidFill>
                <a:latin typeface="Arial" panose="020B0604020202020204" pitchFamily="34" charset="0"/>
                <a:cs typeface="Arial" panose="020B0604020202020204" pitchFamily="34" charset="0"/>
              </a:rPr>
              <a:t>αποτελεί το σύστημα ντηζελοηλεκτρικής προώσεως (Σύστημα </a:t>
            </a:r>
            <a:r>
              <a:rPr lang="en-US" sz="1900" b="1" dirty="0" smtClean="0">
                <a:solidFill>
                  <a:srgbClr val="FF0000"/>
                </a:solidFill>
                <a:latin typeface="Arial" panose="020B0604020202020204" pitchFamily="34" charset="0"/>
                <a:cs typeface="Arial" panose="020B0604020202020204" pitchFamily="34" charset="0"/>
              </a:rPr>
              <a:t>Integrated Diesel Electric</a:t>
            </a:r>
            <a:r>
              <a:rPr lang="el-GR" sz="1900" b="1" dirty="0" smtClean="0">
                <a:solidFill>
                  <a:srgbClr val="FF0000"/>
                </a:solidFill>
                <a:latin typeface="Arial" panose="020B0604020202020204" pitchFamily="34" charset="0"/>
                <a:cs typeface="Arial" panose="020B0604020202020204" pitchFamily="34" charset="0"/>
              </a:rPr>
              <a:t> - </a:t>
            </a:r>
            <a:r>
              <a:rPr lang="en-US" sz="1900" b="1" dirty="0" smtClean="0">
                <a:solidFill>
                  <a:srgbClr val="FF0000"/>
                </a:solidFill>
                <a:latin typeface="Arial" panose="020B0604020202020204" pitchFamily="34" charset="0"/>
                <a:cs typeface="Arial" panose="020B0604020202020204" pitchFamily="34" charset="0"/>
              </a:rPr>
              <a:t>ID</a:t>
            </a:r>
            <a:r>
              <a:rPr lang="el-GR" sz="1900" b="1" dirty="0" smtClean="0">
                <a:solidFill>
                  <a:srgbClr val="FF0000"/>
                </a:solidFill>
                <a:latin typeface="Arial" panose="020B0604020202020204" pitchFamily="34" charset="0"/>
                <a:cs typeface="Arial" panose="020B0604020202020204" pitchFamily="34" charset="0"/>
              </a:rPr>
              <a:t>Ε</a:t>
            </a:r>
            <a:r>
              <a:rPr lang="el-GR" sz="1900" b="1" dirty="0" smtClean="0">
                <a:solidFill>
                  <a:schemeClr val="tx1"/>
                </a:solidFill>
                <a:latin typeface="Arial" panose="020B0604020202020204" pitchFamily="34" charset="0"/>
                <a:cs typeface="Arial" panose="020B0604020202020204" pitchFamily="34" charset="0"/>
              </a:rPr>
              <a:t>.</a:t>
            </a:r>
          </a:p>
          <a:p>
            <a:pPr algn="l">
              <a:buClr>
                <a:srgbClr val="FF0000"/>
              </a:buClr>
            </a:pP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chemeClr val="bg1"/>
                </a:solidFill>
                <a:latin typeface="Arial Black" pitchFamily="34" charset="0"/>
              </a:rPr>
              <a:t>Συνδυασμένα κυκλώματα εγκαταστάσεων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79612" y="1772816"/>
            <a:ext cx="6984776" cy="3816424"/>
          </a:xfrm>
          <a:prstGeom prst="rect">
            <a:avLst/>
          </a:prstGeom>
        </p:spPr>
      </p:pic>
      <p:pic>
        <p:nvPicPr>
          <p:cNvPr id="6" name="Picture 5"/>
          <p:cNvPicPr>
            <a:picLocks noChangeAspect="1"/>
          </p:cNvPicPr>
          <p:nvPr/>
        </p:nvPicPr>
        <p:blipFill>
          <a:blip r:embed="rId4" cstate="print"/>
          <a:stretch>
            <a:fillRect/>
          </a:stretch>
        </p:blipFill>
        <p:spPr>
          <a:xfrm>
            <a:off x="3791644" y="1132681"/>
            <a:ext cx="1560711" cy="640135"/>
          </a:xfrm>
          <a:prstGeom prst="rect">
            <a:avLst/>
          </a:prstGeom>
        </p:spPr>
      </p:pic>
    </p:spTree>
    <p:extLst>
      <p:ext uri="{BB962C8B-B14F-4D97-AF65-F5344CB8AC3E}">
        <p14:creationId xmlns="" xmlns:p14="http://schemas.microsoft.com/office/powerpoint/2010/main" val="271758215"/>
      </p:ext>
    </p:extLst>
  </p:cSld>
  <p:clrMapOvr>
    <a:masterClrMapping/>
  </p:clrMapOvr>
  <p:transition>
    <p:push/>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00108"/>
            <a:ext cx="8572500" cy="5715040"/>
          </a:xfrm>
        </p:spPr>
        <p:txBody>
          <a:bodyPr>
            <a:noAutofit/>
          </a:bodyPr>
          <a:lstStyle/>
          <a:p>
            <a:pPr algn="l"/>
            <a:r>
              <a:rPr lang="el-GR" sz="2250" b="1" dirty="0" smtClean="0">
                <a:solidFill>
                  <a:schemeClr val="tx1"/>
                </a:solidFill>
                <a:latin typeface="Arial" panose="020B0604020202020204" pitchFamily="34" charset="0"/>
                <a:cs typeface="Arial" panose="020B0604020202020204" pitchFamily="34" charset="0"/>
              </a:rPr>
              <a:t>Οι αεριοστρόβιλοι σε σχέση με τους πετρελαιοκινητήρες προσφέρουν μερικά σημαντικά πλεονεκτήματα, όσον αφορά στην πρόωση πλοίων, αλλά και σοβαρά μειονεκτήματα. </a:t>
            </a:r>
            <a:endParaRPr lang="en-US" sz="2250" b="1" dirty="0" smtClean="0">
              <a:solidFill>
                <a:schemeClr val="tx1"/>
              </a:solidFill>
              <a:latin typeface="Arial" panose="020B0604020202020204" pitchFamily="34" charset="0"/>
              <a:cs typeface="Arial" panose="020B0604020202020204" pitchFamily="34" charset="0"/>
            </a:endParaRPr>
          </a:p>
          <a:p>
            <a:pPr algn="l"/>
            <a:endParaRPr lang="en-US" sz="2250" b="1" dirty="0" smtClean="0">
              <a:solidFill>
                <a:schemeClr val="tx1"/>
              </a:solidFill>
              <a:latin typeface="Arial" panose="020B0604020202020204" pitchFamily="34" charset="0"/>
              <a:cs typeface="Arial" panose="020B0604020202020204" pitchFamily="34" charset="0"/>
            </a:endParaRPr>
          </a:p>
          <a:p>
            <a:pPr algn="l"/>
            <a:r>
              <a:rPr lang="el-GR" sz="2250" b="1" dirty="0" smtClean="0">
                <a:solidFill>
                  <a:schemeClr val="tx1"/>
                </a:solidFill>
                <a:latin typeface="Arial" panose="020B0604020202020204" pitchFamily="34" charset="0"/>
                <a:cs typeface="Arial" panose="020B0604020202020204" pitchFamily="34" charset="0"/>
              </a:rPr>
              <a:t>Τα κυριότερα </a:t>
            </a:r>
            <a:r>
              <a:rPr lang="el-GR" sz="2250" b="1" dirty="0" smtClean="0">
                <a:solidFill>
                  <a:srgbClr val="FF0000"/>
                </a:solidFill>
                <a:latin typeface="Arial" panose="020B0604020202020204" pitchFamily="34" charset="0"/>
                <a:cs typeface="Arial" panose="020B0604020202020204" pitchFamily="34" charset="0"/>
              </a:rPr>
              <a:t>πλεονεκτήματα</a:t>
            </a:r>
            <a:r>
              <a:rPr lang="el-GR" sz="2250" b="1" dirty="0" smtClean="0">
                <a:solidFill>
                  <a:schemeClr val="tx1"/>
                </a:solidFill>
                <a:latin typeface="Arial" panose="020B0604020202020204" pitchFamily="34" charset="0"/>
                <a:cs typeface="Arial" panose="020B0604020202020204" pitchFamily="34" charset="0"/>
              </a:rPr>
              <a:t>:</a:t>
            </a:r>
          </a:p>
          <a:p>
            <a:pPr marL="180000" lvl="0" indent="-180000" algn="l">
              <a:buClr>
                <a:srgbClr val="FF0000"/>
              </a:buClr>
              <a:buFont typeface="Wingdings" pitchFamily="2" charset="2"/>
              <a:buChar char="q"/>
            </a:pPr>
            <a:r>
              <a:rPr lang="el-GR" sz="2250" b="1" dirty="0" smtClean="0">
                <a:solidFill>
                  <a:schemeClr val="tx1"/>
                </a:solidFill>
                <a:latin typeface="Arial" panose="020B0604020202020204" pitchFamily="34" charset="0"/>
                <a:cs typeface="Arial" panose="020B0604020202020204" pitchFamily="34" charset="0"/>
              </a:rPr>
              <a:t>Υψηλή συγκέντρωση ισχύος (μεγάλη ισχύ από κινητήρα με μικρό όγκο και βάρος).</a:t>
            </a:r>
          </a:p>
          <a:p>
            <a:pPr marL="180000" lvl="0" indent="-180000" algn="l">
              <a:buClr>
                <a:srgbClr val="FF0000"/>
              </a:buClr>
              <a:buFont typeface="Wingdings" pitchFamily="2" charset="2"/>
              <a:buChar char="q"/>
            </a:pPr>
            <a:r>
              <a:rPr lang="el-GR" sz="2250" b="1" dirty="0" smtClean="0">
                <a:solidFill>
                  <a:schemeClr val="tx1"/>
                </a:solidFill>
                <a:latin typeface="Arial" panose="020B0604020202020204" pitchFamily="34" charset="0"/>
                <a:cs typeface="Arial" panose="020B0604020202020204" pitchFamily="34" charset="0"/>
              </a:rPr>
              <a:t>Ταχεία εκκίνηση χωρίς ανάγκη προθερμάνσεως και απόδοση της μέγιστης ισχύος σε ελάχιστο χρονικό διάστημα.</a:t>
            </a:r>
          </a:p>
          <a:p>
            <a:pPr marL="180000" lvl="0" indent="-180000" algn="l">
              <a:buClr>
                <a:srgbClr val="FF0000"/>
              </a:buClr>
              <a:buFont typeface="Wingdings" pitchFamily="2" charset="2"/>
              <a:buChar char="q"/>
            </a:pPr>
            <a:r>
              <a:rPr lang="el-GR" sz="2250" b="1" dirty="0" smtClean="0">
                <a:solidFill>
                  <a:schemeClr val="tx1"/>
                </a:solidFill>
                <a:latin typeface="Arial" panose="020B0604020202020204" pitchFamily="34" charset="0"/>
                <a:cs typeface="Arial" panose="020B0604020202020204" pitchFamily="34" charset="0"/>
              </a:rPr>
              <a:t>Αθόρυβη και χωρίς κραδασμούς λειτουργία.</a:t>
            </a:r>
          </a:p>
          <a:p>
            <a:pPr marL="180000" lvl="0" indent="-180000" algn="l">
              <a:buClr>
                <a:srgbClr val="FF0000"/>
              </a:buClr>
              <a:buFont typeface="Wingdings" pitchFamily="2" charset="2"/>
              <a:buChar char="q"/>
            </a:pPr>
            <a:r>
              <a:rPr lang="el-GR" sz="2250" b="1" dirty="0" smtClean="0">
                <a:solidFill>
                  <a:schemeClr val="tx1"/>
                </a:solidFill>
                <a:latin typeface="Arial" panose="020B0604020202020204" pitchFamily="34" charset="0"/>
                <a:cs typeface="Arial" panose="020B0604020202020204" pitchFamily="34" charset="0"/>
              </a:rPr>
              <a:t>Μειωμένη ανάγκη συντηρήσεως και ευκολία αντικαταστάσεως του κινητήρα.</a:t>
            </a:r>
          </a:p>
          <a:p>
            <a:pPr marL="180000" lvl="0" indent="-180000" algn="l">
              <a:buClr>
                <a:srgbClr val="FF0000"/>
              </a:buClr>
              <a:buFont typeface="Wingdings" pitchFamily="2" charset="2"/>
              <a:buChar char="q"/>
            </a:pPr>
            <a:r>
              <a:rPr lang="el-GR" sz="2250" b="1" dirty="0" smtClean="0">
                <a:solidFill>
                  <a:schemeClr val="tx1"/>
                </a:solidFill>
                <a:latin typeface="Arial" panose="020B0604020202020204" pitchFamily="34" charset="0"/>
                <a:cs typeface="Arial" panose="020B0604020202020204" pitchFamily="34" charset="0"/>
              </a:rPr>
              <a:t>Μειωμένη εκπομπή καπνού.</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smtClean="0">
                <a:solidFill>
                  <a:srgbClr val="FFFF00"/>
                </a:solidFill>
                <a:latin typeface="Arial Black" pitchFamily="34" charset="0"/>
              </a:rPr>
              <a:t>Συνδυασμοί πετρελαιοκινητήρων και </a:t>
            </a:r>
            <a:r>
              <a:rPr lang="el-GR" sz="2400" b="1" u="sng" dirty="0" err="1" smtClean="0">
                <a:solidFill>
                  <a:srgbClr val="FFFF00"/>
                </a:solidFill>
                <a:latin typeface="Arial Black" pitchFamily="34" charset="0"/>
              </a:rPr>
              <a:t>αεριοστροβίλων</a:t>
            </a:r>
            <a:r>
              <a:rPr lang="en-US" sz="2400" b="1" u="sng" dirty="0" smtClean="0">
                <a:latin typeface="Arial Black" pitchFamily="34" charset="0"/>
              </a:rPr>
              <a:t/>
            </a:r>
            <a:br>
              <a:rPr lang="en-US" sz="2400" b="1" u="sng" dirty="0" smtClean="0">
                <a:latin typeface="Arial Black" pitchFamily="34" charset="0"/>
              </a:rPr>
            </a:br>
            <a:r>
              <a:rPr lang="el-GR" sz="1400" dirty="0" smtClean="0">
                <a:solidFill>
                  <a:srgbClr val="FFFF00"/>
                </a:solidFill>
              </a:rPr>
              <a:t/>
            </a:r>
            <a:br>
              <a:rPr lang="el-GR" sz="1400" dirty="0" smtClean="0">
                <a:solidFill>
                  <a:srgbClr val="FFFF00"/>
                </a:solidFill>
              </a:rPr>
            </a:br>
            <a:endParaRPr lang="el-GR" sz="1400" b="1" u="sng" dirty="0">
              <a:solidFill>
                <a:srgbClr val="FFFF00"/>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00108"/>
            <a:ext cx="8572500" cy="5715040"/>
          </a:xfrm>
        </p:spPr>
        <p:txBody>
          <a:bodyPr>
            <a:noAutofit/>
          </a:bodyPr>
          <a:lstStyle/>
          <a:p>
            <a:pPr algn="l"/>
            <a:r>
              <a:rPr lang="el-GR" sz="2400" b="1" dirty="0" smtClean="0">
                <a:solidFill>
                  <a:schemeClr val="tx1"/>
                </a:solidFill>
                <a:latin typeface="Arial" panose="020B0604020202020204" pitchFamily="34" charset="0"/>
                <a:cs typeface="Arial" panose="020B0604020202020204" pitchFamily="34" charset="0"/>
              </a:rPr>
              <a:t>Τα κυριότερα </a:t>
            </a:r>
            <a:r>
              <a:rPr lang="el-GR" sz="2400" b="1" dirty="0" smtClean="0">
                <a:solidFill>
                  <a:srgbClr val="FF0000"/>
                </a:solidFill>
                <a:latin typeface="Arial" panose="020B0604020202020204" pitchFamily="34" charset="0"/>
                <a:cs typeface="Arial" panose="020B0604020202020204" pitchFamily="34" charset="0"/>
              </a:rPr>
              <a:t>μειονεκτήματα</a:t>
            </a:r>
            <a:r>
              <a:rPr lang="el-GR" sz="2400" b="1" dirty="0" smtClean="0">
                <a:solidFill>
                  <a:schemeClr val="tx1"/>
                </a:solidFill>
                <a:latin typeface="Arial" panose="020B0604020202020204" pitchFamily="34" charset="0"/>
                <a:cs typeface="Arial" panose="020B0604020202020204" pitchFamily="34" charset="0"/>
              </a:rPr>
              <a:t>:</a:t>
            </a:r>
          </a:p>
          <a:p>
            <a:pPr marL="180000" lvl="0" indent="-180000" algn="l">
              <a:buClr>
                <a:srgbClr val="FF0000"/>
              </a:buClr>
              <a:buFont typeface="Wingdings" pitchFamily="2" charset="2"/>
              <a:buChar char="q"/>
            </a:pPr>
            <a:r>
              <a:rPr lang="el-GR" sz="2400" b="1" dirty="0" smtClean="0">
                <a:solidFill>
                  <a:schemeClr val="tx1"/>
                </a:solidFill>
                <a:latin typeface="Arial" panose="020B0604020202020204" pitchFamily="34" charset="0"/>
                <a:cs typeface="Arial" panose="020B0604020202020204" pitchFamily="34" charset="0"/>
              </a:rPr>
              <a:t>Πολύ χαμηλός θερμικός βαθμός αποδόσεως, με αποτέλεσμα την υψηλή κατανάλωση καυσίμου και τη μειωμένη αυτονομία του πλοίου.</a:t>
            </a:r>
          </a:p>
          <a:p>
            <a:pPr marL="180000" lvl="0" indent="-180000" algn="l">
              <a:buClr>
                <a:srgbClr val="FF0000"/>
              </a:buClr>
              <a:buFont typeface="Wingdings" pitchFamily="2" charset="2"/>
              <a:buChar char="q"/>
            </a:pPr>
            <a:r>
              <a:rPr lang="el-GR" sz="2400" b="1" dirty="0" smtClean="0">
                <a:solidFill>
                  <a:schemeClr val="tx1"/>
                </a:solidFill>
                <a:latin typeface="Arial" panose="020B0604020202020204" pitchFamily="34" charset="0"/>
                <a:cs typeface="Arial" panose="020B0604020202020204" pitchFamily="34" charset="0"/>
              </a:rPr>
              <a:t>Αδυναμία καύσεως πετρελαίου χαμηλής ποιότητας.</a:t>
            </a:r>
          </a:p>
          <a:p>
            <a:pPr marL="180000" indent="-180000" algn="l">
              <a:buClr>
                <a:srgbClr val="FF0000"/>
              </a:buClr>
              <a:buFont typeface="Wingdings" pitchFamily="2" charset="2"/>
              <a:buChar char="q"/>
            </a:pPr>
            <a:r>
              <a:rPr lang="el-GR" sz="2400" b="1" dirty="0" smtClean="0">
                <a:solidFill>
                  <a:schemeClr val="tx1"/>
                </a:solidFill>
                <a:latin typeface="Arial" panose="020B0604020202020204" pitchFamily="34" charset="0"/>
                <a:cs typeface="Arial" panose="020B0604020202020204" pitchFamily="34" charset="0"/>
              </a:rPr>
              <a:t>Ανάγκη χρησιμοποιήσεως πολύπλοκων και ακριβών συστημάτων μειώσεως των στροφών, αφού η ταχύτητα περιστροφής τους είναι ιδιαίτερα υψηλή.</a:t>
            </a:r>
          </a:p>
          <a:p>
            <a:pPr marL="180000" indent="-180000" algn="l">
              <a:buClr>
                <a:srgbClr val="FF0000"/>
              </a:buClr>
              <a:buFont typeface="Wingdings" pitchFamily="2" charset="2"/>
              <a:buChar char="q"/>
            </a:pPr>
            <a:r>
              <a:rPr lang="el-GR" sz="2400" b="1" dirty="0" smtClean="0">
                <a:solidFill>
                  <a:schemeClr val="tx1"/>
                </a:solidFill>
                <a:latin typeface="Arial" panose="020B0604020202020204" pitchFamily="34" charset="0"/>
                <a:cs typeface="Arial" panose="020B0604020202020204" pitchFamily="34" charset="0"/>
              </a:rPr>
              <a:t>Ανάγκη χρησιμοποιήσεως ελίκων μεταβλητού βήματος η μειωτήρα με αναστροφή (</a:t>
            </a:r>
            <a:r>
              <a:rPr lang="el-GR" sz="2400" b="1" dirty="0" err="1" smtClean="0">
                <a:solidFill>
                  <a:schemeClr val="tx1"/>
                </a:solidFill>
                <a:latin typeface="Arial" panose="020B0604020202020204" pitchFamily="34" charset="0"/>
                <a:cs typeface="Arial" panose="020B0604020202020204" pitchFamily="34" charset="0"/>
              </a:rPr>
              <a:t>ρεβέρσα</a:t>
            </a:r>
            <a:r>
              <a:rPr lang="el-GR" sz="2400" b="1" dirty="0" smtClean="0">
                <a:solidFill>
                  <a:schemeClr val="tx1"/>
                </a:solidFill>
                <a:latin typeface="Arial" panose="020B0604020202020204" pitchFamily="34" charset="0"/>
                <a:cs typeface="Arial" panose="020B0604020202020204" pitchFamily="34" charset="0"/>
              </a:rPr>
              <a:t>), αφού οι αεριοστρόβιλοι δεν είναι αναστρεφόμενες μηχανές.</a:t>
            </a:r>
          </a:p>
          <a:p>
            <a:pPr marL="180000" indent="-180000" algn="l">
              <a:buClr>
                <a:srgbClr val="FF0000"/>
              </a:buClr>
              <a:buFont typeface="Wingdings" pitchFamily="2" charset="2"/>
              <a:buChar char="q"/>
            </a:pPr>
            <a:r>
              <a:rPr lang="el-GR" sz="2400" b="1" dirty="0" smtClean="0">
                <a:solidFill>
                  <a:schemeClr val="tx1"/>
                </a:solidFill>
                <a:latin typeface="Arial" panose="020B0604020202020204" pitchFamily="34" charset="0"/>
                <a:cs typeface="Arial" panose="020B0604020202020204" pitchFamily="34" charset="0"/>
              </a:rPr>
              <a:t>Μεγάλος όγκος οχετών αναρροφήσεως και οχετών καυσαερίων.</a:t>
            </a:r>
          </a:p>
          <a:p>
            <a:pPr algn="l"/>
            <a:r>
              <a:rPr lang="el-GR" sz="1600" b="1" dirty="0" smtClean="0">
                <a:solidFill>
                  <a:schemeClr val="tx1"/>
                </a:solidFill>
                <a:latin typeface="Arial Black" pitchFamily="34" charset="0"/>
              </a:rPr>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a:solidFill>
                  <a:schemeClr val="bg1"/>
                </a:solidFill>
                <a:latin typeface="Arial Black" pitchFamily="34" charset="0"/>
              </a:rPr>
              <a:t>Συνδυασμοί πετρελαιοκινητήρων και </a:t>
            </a:r>
            <a:r>
              <a:rPr lang="el-GR" sz="2400" b="1" u="sng" dirty="0" err="1">
                <a:solidFill>
                  <a:schemeClr val="bg1"/>
                </a:solidFill>
                <a:latin typeface="Arial Black" pitchFamily="34" charset="0"/>
              </a:rPr>
              <a:t>αεριοστροβίλων</a:t>
            </a:r>
            <a:r>
              <a:rPr lang="en-US" sz="2400" b="1" u="sng" dirty="0" smtClean="0">
                <a:solidFill>
                  <a:srgbClr val="FFFF00"/>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00108"/>
            <a:ext cx="8534722" cy="5715040"/>
          </a:xfrm>
        </p:spPr>
        <p:txBody>
          <a:bodyPr>
            <a:noAutofit/>
          </a:bodyPr>
          <a:lstStyle/>
          <a:p>
            <a:pPr marL="342900" indent="-342900" algn="l">
              <a:buClr>
                <a:srgbClr val="FF0000"/>
              </a:buClr>
              <a:buFont typeface="Wingdings" panose="05000000000000000000" pitchFamily="2" charset="2"/>
              <a:buChar char="q"/>
            </a:pPr>
            <a:r>
              <a:rPr lang="el-GR" sz="2600" b="1" dirty="0" smtClean="0">
                <a:solidFill>
                  <a:schemeClr val="tx1"/>
                </a:solidFill>
                <a:latin typeface="Arial" panose="020B0604020202020204" pitchFamily="34" charset="0"/>
                <a:cs typeface="Arial" panose="020B0604020202020204" pitchFamily="34" charset="0"/>
              </a:rPr>
              <a:t>Ο συνδυασμός </a:t>
            </a:r>
            <a:r>
              <a:rPr lang="el-GR" sz="2600" b="1" dirty="0" err="1" smtClean="0">
                <a:solidFill>
                  <a:srgbClr val="FF0000"/>
                </a:solidFill>
                <a:latin typeface="Arial" panose="020B0604020202020204" pitchFamily="34" charset="0"/>
                <a:cs typeface="Arial" panose="020B0604020202020204" pitchFamily="34" charset="0"/>
              </a:rPr>
              <a:t>αεριοστροβίλων</a:t>
            </a:r>
            <a:r>
              <a:rPr lang="el-GR" sz="2600" b="1" dirty="0" smtClean="0">
                <a:solidFill>
                  <a:srgbClr val="FF0000"/>
                </a:solidFill>
                <a:latin typeface="Arial" panose="020B0604020202020204" pitchFamily="34" charset="0"/>
                <a:cs typeface="Arial" panose="020B0604020202020204" pitchFamily="34" charset="0"/>
              </a:rPr>
              <a:t> και πετρελαιοκινητήρων </a:t>
            </a:r>
            <a:r>
              <a:rPr lang="el-GR" sz="2600" b="1" dirty="0" smtClean="0">
                <a:solidFill>
                  <a:schemeClr val="tx1"/>
                </a:solidFill>
                <a:latin typeface="Arial" panose="020B0604020202020204" pitchFamily="34" charset="0"/>
                <a:cs typeface="Arial" panose="020B0604020202020204" pitchFamily="34" charset="0"/>
              </a:rPr>
              <a:t>επιτρέπει την εκμετάλλευση των πλεονεκτημάτων και των δυο τύπων μηχανών, σε διαφορετικές όμως συνθήκες και περιοχές λειτουργίας. </a:t>
            </a:r>
          </a:p>
          <a:p>
            <a:pPr marL="342900" indent="-342900" algn="l">
              <a:buClr>
                <a:srgbClr val="FF0000"/>
              </a:buClr>
              <a:buFont typeface="Wingdings" panose="05000000000000000000" pitchFamily="2" charset="2"/>
              <a:buChar char="q"/>
            </a:pPr>
            <a:r>
              <a:rPr lang="el-GR" sz="2600" b="1" dirty="0" smtClean="0">
                <a:solidFill>
                  <a:schemeClr val="tx1"/>
                </a:solidFill>
                <a:latin typeface="Arial" panose="020B0604020202020204" pitchFamily="34" charset="0"/>
                <a:cs typeface="Arial" panose="020B0604020202020204" pitchFamily="34" charset="0"/>
              </a:rPr>
              <a:t>Μπορούν να χρησιμοποιηθούν οι αεριοστρόβιλοι για την </a:t>
            </a:r>
            <a:r>
              <a:rPr lang="el-GR" sz="2600" b="1" dirty="0" smtClean="0">
                <a:solidFill>
                  <a:srgbClr val="FF0000"/>
                </a:solidFill>
                <a:latin typeface="Arial" panose="020B0604020202020204" pitchFamily="34" charset="0"/>
                <a:cs typeface="Arial" panose="020B0604020202020204" pitchFamily="34" charset="0"/>
              </a:rPr>
              <a:t>επίτευξη υψηλών ταχυτήτων </a:t>
            </a:r>
            <a:r>
              <a:rPr lang="el-GR" sz="2600" b="1" dirty="0" smtClean="0">
                <a:solidFill>
                  <a:schemeClr val="tx1"/>
                </a:solidFill>
                <a:latin typeface="Arial" panose="020B0604020202020204" pitchFamily="34" charset="0"/>
                <a:cs typeface="Arial" panose="020B0604020202020204" pitchFamily="34" charset="0"/>
              </a:rPr>
              <a:t>(η για ταχεία εκκίνηση).</a:t>
            </a:r>
          </a:p>
          <a:p>
            <a:pPr marL="342900" indent="-342900" algn="l">
              <a:buClr>
                <a:srgbClr val="FF0000"/>
              </a:buClr>
              <a:buFont typeface="Wingdings" panose="05000000000000000000" pitchFamily="2" charset="2"/>
              <a:buChar char="q"/>
            </a:pPr>
            <a:r>
              <a:rPr lang="el-GR" sz="2600" b="1" dirty="0" smtClean="0">
                <a:solidFill>
                  <a:schemeClr val="tx1"/>
                </a:solidFill>
                <a:latin typeface="Arial" panose="020B0604020202020204" pitchFamily="34" charset="0"/>
                <a:cs typeface="Arial" panose="020B0604020202020204" pitchFamily="34" charset="0"/>
              </a:rPr>
              <a:t>Ενώ οι πετρελαιοκινητήρες μπορούν να χρησιμοποιηθούν κατά την </a:t>
            </a:r>
            <a:r>
              <a:rPr lang="el-GR" sz="2600" b="1" dirty="0" smtClean="0">
                <a:solidFill>
                  <a:srgbClr val="FF0000"/>
                </a:solidFill>
                <a:latin typeface="Arial" panose="020B0604020202020204" pitchFamily="34" charset="0"/>
                <a:cs typeface="Arial" panose="020B0604020202020204" pitchFamily="34" charset="0"/>
              </a:rPr>
              <a:t>πλεύση με οικονομική ταχύτητα</a:t>
            </a:r>
            <a:r>
              <a:rPr lang="el-GR" sz="2600" b="1" dirty="0" smtClean="0">
                <a:solidFill>
                  <a:schemeClr val="tx1"/>
                </a:solidFill>
                <a:latin typeface="Arial" panose="020B0604020202020204" pitchFamily="34" charset="0"/>
                <a:cs typeface="Arial" panose="020B0604020202020204" pitchFamily="34" charset="0"/>
              </a:rPr>
              <a:t>, επιτυγχάνοντας οικονομία καυσίμου και τη μέγιστη αυτονομία. </a:t>
            </a:r>
          </a:p>
          <a:p>
            <a:pPr algn="l"/>
            <a:r>
              <a:rPr lang="el-GR" sz="1600" b="1" dirty="0" smtClean="0">
                <a:solidFill>
                  <a:schemeClr val="tx1"/>
                </a:solidFill>
                <a:latin typeface="Arial Black" pitchFamily="34" charset="0"/>
              </a:rPr>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a:solidFill>
                  <a:schemeClr val="bg1"/>
                </a:solidFill>
                <a:latin typeface="Arial Black" pitchFamily="34" charset="0"/>
              </a:rPr>
              <a:t>Συνδυασμοί πετρελαιοκινητήρων και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00108"/>
            <a:ext cx="8534722" cy="5715040"/>
          </a:xfrm>
        </p:spPr>
        <p:txBody>
          <a:bodyPr>
            <a:noAutofit/>
          </a:bodyPr>
          <a:lstStyle/>
          <a:p>
            <a:pPr>
              <a:buClr>
                <a:srgbClr val="FF0000"/>
              </a:buClr>
            </a:pPr>
            <a:r>
              <a:rPr lang="el-GR" sz="1500" b="1" dirty="0" smtClean="0">
                <a:solidFill>
                  <a:schemeClr val="tx1"/>
                </a:solidFill>
                <a:latin typeface="Arial Black" pitchFamily="34" charset="0"/>
              </a:rPr>
              <a:t>(</a:t>
            </a:r>
            <a:r>
              <a:rPr lang="el-GR" sz="1500" b="1" dirty="0" smtClean="0">
                <a:solidFill>
                  <a:srgbClr val="FF0000"/>
                </a:solidFill>
                <a:latin typeface="Arial Black" pitchFamily="34" charset="0"/>
              </a:rPr>
              <a:t>CODAG</a:t>
            </a:r>
            <a:r>
              <a:rPr lang="el-GR" sz="1500" b="1" dirty="0" smtClean="0">
                <a:solidFill>
                  <a:schemeClr val="tx1"/>
                </a:solidFill>
                <a:latin typeface="Arial Black" pitchFamily="34" charset="0"/>
              </a:rPr>
              <a:t> </a:t>
            </a:r>
            <a:r>
              <a:rPr lang="el-GR" sz="1500" b="1" dirty="0">
                <a:solidFill>
                  <a:schemeClr val="tx1"/>
                </a:solidFill>
                <a:latin typeface="Arial Black" pitchFamily="34" charset="0"/>
              </a:rPr>
              <a:t>- </a:t>
            </a:r>
            <a:r>
              <a:rPr lang="el-GR" sz="1500" b="1" dirty="0" smtClean="0">
                <a:solidFill>
                  <a:schemeClr val="tx1"/>
                </a:solidFill>
                <a:latin typeface="Arial Black" pitchFamily="34" charset="0"/>
              </a:rPr>
              <a:t>Combined </a:t>
            </a:r>
            <a:r>
              <a:rPr lang="el-GR" sz="1500" b="1" dirty="0">
                <a:solidFill>
                  <a:schemeClr val="tx1"/>
                </a:solidFill>
                <a:latin typeface="Arial Black" pitchFamily="34" charset="0"/>
              </a:rPr>
              <a:t>Diesel And Gas</a:t>
            </a:r>
            <a:r>
              <a:rPr lang="el-GR" sz="1500" b="1" dirty="0" smtClean="0">
                <a:solidFill>
                  <a:schemeClr val="tx1"/>
                </a:solidFill>
                <a:latin typeface="Arial Black" pitchFamily="34" charset="0"/>
              </a:rPr>
              <a:t>).</a:t>
            </a:r>
          </a:p>
          <a:p>
            <a:pPr algn="l">
              <a:buClr>
                <a:srgbClr val="FF0000"/>
              </a:buClr>
            </a:pPr>
            <a:r>
              <a:rPr lang="el-GR" sz="1600" b="1" dirty="0">
                <a:solidFill>
                  <a:schemeClr val="tx1"/>
                </a:solidFill>
                <a:latin typeface="Arial" panose="020B0604020202020204" pitchFamily="34" charset="0"/>
                <a:cs typeface="Arial" panose="020B0604020202020204" pitchFamily="34" charset="0"/>
              </a:rPr>
              <a:t>Στο σύστημα αυτό συνυπάρχουν </a:t>
            </a:r>
            <a:r>
              <a:rPr lang="el-GR" sz="1600" b="1" dirty="0" smtClean="0">
                <a:solidFill>
                  <a:schemeClr val="tx1"/>
                </a:solidFill>
                <a:latin typeface="Arial" panose="020B0604020202020204" pitchFamily="34" charset="0"/>
                <a:cs typeface="Arial" panose="020B0604020202020204" pitchFamily="34" charset="0"/>
              </a:rPr>
              <a:t>πετρελαιοκινητήρες </a:t>
            </a:r>
            <a:r>
              <a:rPr lang="el-GR" sz="1600" b="1" dirty="0">
                <a:solidFill>
                  <a:schemeClr val="tx1"/>
                </a:solidFill>
                <a:latin typeface="Arial" panose="020B0604020202020204" pitchFamily="34" charset="0"/>
                <a:cs typeface="Arial" panose="020B0604020202020204" pitchFamily="34" charset="0"/>
              </a:rPr>
              <a:t>και αεριοστρόβιλοι, οι οποίοι κινούν τις έλικες του πλοίου μέσω μειωτήρων </a:t>
            </a:r>
            <a:r>
              <a:rPr lang="el-GR" sz="1600" b="1" dirty="0" smtClean="0">
                <a:solidFill>
                  <a:schemeClr val="tx1"/>
                </a:solidFill>
                <a:latin typeface="Arial" panose="020B0604020202020204" pitchFamily="34" charset="0"/>
                <a:cs typeface="Arial" panose="020B0604020202020204" pitchFamily="34" charset="0"/>
              </a:rPr>
              <a:t>στροφών. </a:t>
            </a:r>
          </a:p>
          <a:p>
            <a:pPr algn="l">
              <a:buClr>
                <a:srgbClr val="FF0000"/>
              </a:buClr>
            </a:pPr>
            <a:r>
              <a:rPr lang="el-GR" sz="1600" b="1" dirty="0" smtClean="0">
                <a:solidFill>
                  <a:schemeClr val="tx1"/>
                </a:solidFill>
                <a:latin typeface="Arial" panose="020B0604020202020204" pitchFamily="34" charset="0"/>
                <a:cs typeface="Arial" panose="020B0604020202020204" pitchFamily="34" charset="0"/>
              </a:rPr>
              <a:t>Οι πετρελαιοκινητήρες </a:t>
            </a:r>
            <a:r>
              <a:rPr lang="el-GR" sz="1600" b="1" dirty="0">
                <a:solidFill>
                  <a:schemeClr val="tx1"/>
                </a:solidFill>
                <a:latin typeface="Arial" panose="020B0604020202020204" pitchFamily="34" charset="0"/>
                <a:cs typeface="Arial" panose="020B0604020202020204" pitchFamily="34" charset="0"/>
              </a:rPr>
              <a:t>κινούν αυτόνομα τις έλικες </a:t>
            </a:r>
            <a:r>
              <a:rPr lang="el-GR" sz="1600" b="1" dirty="0" smtClean="0">
                <a:solidFill>
                  <a:schemeClr val="tx1"/>
                </a:solidFill>
                <a:latin typeface="Arial" panose="020B0604020202020204" pitchFamily="34" charset="0"/>
                <a:cs typeface="Arial" panose="020B0604020202020204" pitchFamily="34" charset="0"/>
              </a:rPr>
              <a:t>μέχρι </a:t>
            </a:r>
            <a:r>
              <a:rPr lang="el-GR" sz="1600" b="1" dirty="0">
                <a:solidFill>
                  <a:schemeClr val="tx1"/>
                </a:solidFill>
                <a:latin typeface="Arial" panose="020B0604020202020204" pitchFamily="34" charset="0"/>
                <a:cs typeface="Arial" panose="020B0604020202020204" pitchFamily="34" charset="0"/>
              </a:rPr>
              <a:t>ένα όριο ταχύτητας. </a:t>
            </a:r>
            <a:endParaRPr lang="el-GR" sz="16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1600" b="1" dirty="0" smtClean="0">
                <a:solidFill>
                  <a:schemeClr val="tx1"/>
                </a:solidFill>
                <a:latin typeface="Arial" panose="020B0604020202020204" pitchFamily="34" charset="0"/>
                <a:cs typeface="Arial" panose="020B0604020202020204" pitchFamily="34" charset="0"/>
              </a:rPr>
              <a:t>Για </a:t>
            </a:r>
            <a:r>
              <a:rPr lang="el-GR" sz="1600" b="1" dirty="0">
                <a:solidFill>
                  <a:schemeClr val="tx1"/>
                </a:solidFill>
                <a:latin typeface="Arial" panose="020B0604020202020204" pitchFamily="34" charset="0"/>
                <a:cs typeface="Arial" panose="020B0604020202020204" pitchFamily="34" charset="0"/>
              </a:rPr>
              <a:t>να επιτευχθούν </a:t>
            </a:r>
            <a:r>
              <a:rPr lang="el-GR" sz="1600" b="1" dirty="0" smtClean="0">
                <a:solidFill>
                  <a:schemeClr val="tx1"/>
                </a:solidFill>
                <a:latin typeface="Arial" panose="020B0604020202020204" pitchFamily="34" charset="0"/>
                <a:cs typeface="Arial" panose="020B0604020202020204" pitchFamily="34" charset="0"/>
              </a:rPr>
              <a:t>υψηλότερες </a:t>
            </a:r>
            <a:r>
              <a:rPr lang="el-GR" sz="1600" b="1" dirty="0">
                <a:solidFill>
                  <a:schemeClr val="tx1"/>
                </a:solidFill>
                <a:latin typeface="Arial" panose="020B0604020202020204" pitchFamily="34" charset="0"/>
                <a:cs typeface="Arial" panose="020B0604020202020204" pitchFamily="34" charset="0"/>
              </a:rPr>
              <a:t>ταχύτητες συμπλέκονται και οι </a:t>
            </a:r>
            <a:r>
              <a:rPr lang="el-GR" sz="1600" b="1" dirty="0" smtClean="0">
                <a:solidFill>
                  <a:schemeClr val="tx1"/>
                </a:solidFill>
                <a:latin typeface="Arial" panose="020B0604020202020204" pitchFamily="34" charset="0"/>
                <a:cs typeface="Arial" panose="020B0604020202020204" pitchFamily="34" charset="0"/>
              </a:rPr>
              <a:t>αεριοστρόβιλοι</a:t>
            </a:r>
            <a:r>
              <a:rPr lang="el-GR" sz="1600" b="1" dirty="0">
                <a:solidFill>
                  <a:schemeClr val="tx1"/>
                </a:solidFill>
                <a:latin typeface="Arial" panose="020B0604020202020204" pitchFamily="34" charset="0"/>
                <a:cs typeface="Arial" panose="020B0604020202020204" pitchFamily="34" charset="0"/>
              </a:rPr>
              <a:t>, χωρίς όμως να σταματήσει η λειτουργία των </a:t>
            </a:r>
            <a:r>
              <a:rPr lang="el-GR" sz="1600" b="1" dirty="0" smtClean="0">
                <a:solidFill>
                  <a:schemeClr val="tx1"/>
                </a:solidFill>
                <a:latin typeface="Arial" panose="020B0604020202020204" pitchFamily="34" charset="0"/>
                <a:cs typeface="Arial" panose="020B0604020202020204" pitchFamily="34" charset="0"/>
              </a:rPr>
              <a:t>πετρελαιοκινητήρων</a:t>
            </a:r>
            <a:r>
              <a:rPr lang="el-GR" sz="1600" b="1" dirty="0">
                <a:solidFill>
                  <a:schemeClr val="tx1"/>
                </a:solidFill>
                <a:latin typeface="Arial" panose="020B0604020202020204" pitchFamily="34" charset="0"/>
                <a:cs typeface="Arial" panose="020B0604020202020204" pitchFamily="34" charset="0"/>
              </a:rPr>
              <a:t>, οπότε στις υψηλές ταχύτητες η ισχύς παρέχεται τόσο από τους πετρελαιοκινητήρες όσο και από τους αεριοστροβίλους.</a:t>
            </a:r>
          </a:p>
          <a:p>
            <a:pPr algn="l">
              <a:buClr>
                <a:srgbClr val="FF0000"/>
              </a:buClr>
            </a:pPr>
            <a:r>
              <a:rPr lang="el-GR" sz="1600" b="1" dirty="0">
                <a:solidFill>
                  <a:schemeClr val="tx1"/>
                </a:solidFill>
                <a:latin typeface="Arial" panose="020B0604020202020204" pitchFamily="34" charset="0"/>
                <a:cs typeface="Arial" panose="020B0604020202020204" pitchFamily="34" charset="0"/>
              </a:rPr>
              <a:t>Η σύνδεση των διαφόρων μηχανών με τους </a:t>
            </a:r>
            <a:r>
              <a:rPr lang="el-GR" sz="1600" b="1" dirty="0" smtClean="0">
                <a:solidFill>
                  <a:schemeClr val="tx1"/>
                </a:solidFill>
                <a:latin typeface="Arial" panose="020B0604020202020204" pitchFamily="34" charset="0"/>
                <a:cs typeface="Arial" panose="020B0604020202020204" pitchFamily="34" charset="0"/>
              </a:rPr>
              <a:t>άξονες </a:t>
            </a:r>
            <a:r>
              <a:rPr lang="el-GR" sz="1600" b="1" dirty="0">
                <a:solidFill>
                  <a:schemeClr val="tx1"/>
                </a:solidFill>
                <a:latin typeface="Arial" panose="020B0604020202020204" pitchFamily="34" charset="0"/>
                <a:cs typeface="Arial" panose="020B0604020202020204" pitchFamily="34" charset="0"/>
              </a:rPr>
              <a:t>των ελίκων πραγματοποιείται με την παρεμβολή μειωτήρων στροφών και των αντιστοίχων </a:t>
            </a:r>
            <a:r>
              <a:rPr lang="el-GR" sz="1600" b="1" dirty="0" smtClean="0">
                <a:solidFill>
                  <a:schemeClr val="tx1"/>
                </a:solidFill>
                <a:latin typeface="Arial" panose="020B0604020202020204" pitchFamily="34" charset="0"/>
                <a:cs typeface="Arial" panose="020B0604020202020204" pitchFamily="34" charset="0"/>
              </a:rPr>
              <a:t>συμπλεκτών</a:t>
            </a:r>
            <a:r>
              <a:rPr lang="el-GR" sz="1600" b="1" dirty="0">
                <a:solidFill>
                  <a:schemeClr val="tx1"/>
                </a:solidFill>
                <a:latin typeface="Arial" panose="020B0604020202020204" pitchFamily="34" charset="0"/>
                <a:cs typeface="Arial" panose="020B0604020202020204" pitchFamily="34" charset="0"/>
              </a:rPr>
              <a:t>. </a:t>
            </a:r>
            <a:endParaRPr lang="el-GR" sz="16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1600" b="1" dirty="0" smtClean="0">
                <a:solidFill>
                  <a:schemeClr val="tx1"/>
                </a:solidFill>
                <a:latin typeface="Arial" panose="020B0604020202020204" pitchFamily="34" charset="0"/>
                <a:cs typeface="Arial" panose="020B0604020202020204" pitchFamily="34" charset="0"/>
              </a:rPr>
              <a:t>Με </a:t>
            </a:r>
            <a:r>
              <a:rPr lang="el-GR" sz="1600" b="1" dirty="0">
                <a:solidFill>
                  <a:schemeClr val="tx1"/>
                </a:solidFill>
                <a:latin typeface="Arial" panose="020B0604020202020204" pitchFamily="34" charset="0"/>
                <a:cs typeface="Arial" panose="020B0604020202020204" pitchFamily="34" charset="0"/>
              </a:rPr>
              <a:t>τη χρήση πολλαπλών μηχανών υπάρχουν πολλαπλές επιλογές, όσον αφορά στους πιθανούς συνδυασμούς μηχανών. </a:t>
            </a:r>
            <a:endParaRPr lang="el-GR" sz="16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1600" b="1" dirty="0" smtClean="0">
                <a:solidFill>
                  <a:schemeClr val="tx1"/>
                </a:solidFill>
                <a:latin typeface="Arial" panose="020B0604020202020204" pitchFamily="34" charset="0"/>
                <a:cs typeface="Arial" panose="020B0604020202020204" pitchFamily="34" charset="0"/>
              </a:rPr>
              <a:t>Θα </a:t>
            </a:r>
            <a:r>
              <a:rPr lang="el-GR" sz="1600" b="1" dirty="0">
                <a:solidFill>
                  <a:schemeClr val="tx1"/>
                </a:solidFill>
                <a:latin typeface="Arial" panose="020B0604020202020204" pitchFamily="34" charset="0"/>
                <a:cs typeface="Arial" panose="020B0604020202020204" pitchFamily="34" charset="0"/>
              </a:rPr>
              <a:t>εξεταστεί η συνήθης </a:t>
            </a:r>
            <a:r>
              <a:rPr lang="el-GR" sz="1600" b="1" dirty="0" smtClean="0">
                <a:solidFill>
                  <a:schemeClr val="tx1"/>
                </a:solidFill>
                <a:latin typeface="Arial" panose="020B0604020202020204" pitchFamily="34" charset="0"/>
                <a:cs typeface="Arial" panose="020B0604020202020204" pitchFamily="34" charset="0"/>
              </a:rPr>
              <a:t>περίπτωση </a:t>
            </a:r>
            <a:r>
              <a:rPr lang="el-GR" sz="1600" b="1" dirty="0">
                <a:solidFill>
                  <a:schemeClr val="tx1"/>
                </a:solidFill>
                <a:latin typeface="Arial" panose="020B0604020202020204" pitchFamily="34" charset="0"/>
                <a:cs typeface="Arial" panose="020B0604020202020204" pitchFamily="34" charset="0"/>
              </a:rPr>
              <a:t>δύο ελίκων μεταβλητού βήματος, που </a:t>
            </a:r>
            <a:r>
              <a:rPr lang="el-GR" sz="1600" b="1" dirty="0" smtClean="0">
                <a:solidFill>
                  <a:schemeClr val="tx1"/>
                </a:solidFill>
                <a:latin typeface="Arial" panose="020B0604020202020204" pitchFamily="34" charset="0"/>
                <a:cs typeface="Arial" panose="020B0604020202020204" pitchFamily="34" charset="0"/>
              </a:rPr>
              <a:t>κινούνται </a:t>
            </a:r>
            <a:r>
              <a:rPr lang="el-GR" sz="1600" b="1" dirty="0">
                <a:solidFill>
                  <a:schemeClr val="tx1"/>
                </a:solidFill>
                <a:latin typeface="Arial" panose="020B0604020202020204" pitchFamily="34" charset="0"/>
                <a:cs typeface="Arial" panose="020B0604020202020204" pitchFamily="34" charset="0"/>
              </a:rPr>
              <a:t>από δύο πετρελαιοκινητήρες και έναν </a:t>
            </a:r>
            <a:r>
              <a:rPr lang="el-GR" sz="1600" b="1" dirty="0" smtClean="0">
                <a:solidFill>
                  <a:schemeClr val="tx1"/>
                </a:solidFill>
                <a:latin typeface="Arial" panose="020B0604020202020204" pitchFamily="34" charset="0"/>
                <a:cs typeface="Arial" panose="020B0604020202020204" pitchFamily="34" charset="0"/>
              </a:rPr>
              <a:t>αεριοστρόβιλο. </a:t>
            </a:r>
          </a:p>
          <a:p>
            <a:pPr algn="l">
              <a:buClr>
                <a:srgbClr val="FF0000"/>
              </a:buClr>
            </a:pPr>
            <a:r>
              <a:rPr lang="el-GR" sz="1600" b="1" dirty="0" smtClean="0">
                <a:solidFill>
                  <a:schemeClr val="tx1"/>
                </a:solidFill>
                <a:latin typeface="Arial" panose="020B0604020202020204" pitchFamily="34" charset="0"/>
                <a:cs typeface="Arial" panose="020B0604020202020204" pitchFamily="34" charset="0"/>
              </a:rPr>
              <a:t>Μία </a:t>
            </a:r>
            <a:r>
              <a:rPr lang="el-GR" sz="1600" b="1" dirty="0">
                <a:solidFill>
                  <a:schemeClr val="tx1"/>
                </a:solidFill>
                <a:latin typeface="Arial" panose="020B0604020202020204" pitchFamily="34" charset="0"/>
                <a:cs typeface="Arial" panose="020B0604020202020204" pitchFamily="34" charset="0"/>
              </a:rPr>
              <a:t>επιλογή είναι η κίνηση των δύο ελίκων με τη λειτουργία μόνο του ενός </a:t>
            </a:r>
            <a:r>
              <a:rPr lang="el-GR" sz="1600" b="1" dirty="0" smtClean="0">
                <a:solidFill>
                  <a:schemeClr val="tx1"/>
                </a:solidFill>
                <a:latin typeface="Arial" panose="020B0604020202020204" pitchFamily="34" charset="0"/>
                <a:cs typeface="Arial" panose="020B0604020202020204" pitchFamily="34" charset="0"/>
              </a:rPr>
              <a:t>πετρελαιοκινητήρα</a:t>
            </a:r>
            <a:r>
              <a:rPr lang="el-GR" sz="1600" b="1" dirty="0">
                <a:solidFill>
                  <a:schemeClr val="tx1"/>
                </a:solidFill>
                <a:latin typeface="Arial" panose="020B0604020202020204" pitchFamily="34" charset="0"/>
                <a:cs typeface="Arial" panose="020B0604020202020204" pitchFamily="34" charset="0"/>
              </a:rPr>
              <a:t>. </a:t>
            </a:r>
            <a:endParaRPr lang="el-GR" sz="16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1600" b="1" dirty="0" smtClean="0">
                <a:solidFill>
                  <a:schemeClr val="tx1"/>
                </a:solidFill>
                <a:latin typeface="Arial" panose="020B0604020202020204" pitchFamily="34" charset="0"/>
                <a:cs typeface="Arial" panose="020B0604020202020204" pitchFamily="34" charset="0"/>
              </a:rPr>
              <a:t>Η </a:t>
            </a:r>
            <a:r>
              <a:rPr lang="el-GR" sz="1600" b="1" dirty="0">
                <a:solidFill>
                  <a:srgbClr val="FF0000"/>
                </a:solidFill>
                <a:latin typeface="Arial" panose="020B0604020202020204" pitchFamily="34" charset="0"/>
                <a:cs typeface="Arial" panose="020B0604020202020204" pitchFamily="34" charset="0"/>
              </a:rPr>
              <a:t>δεύτερη περίπτωση </a:t>
            </a:r>
            <a:r>
              <a:rPr lang="el-GR" sz="1600" b="1" dirty="0">
                <a:solidFill>
                  <a:schemeClr val="tx1"/>
                </a:solidFill>
                <a:latin typeface="Arial" panose="020B0604020202020204" pitchFamily="34" charset="0"/>
                <a:cs typeface="Arial" panose="020B0604020202020204" pitchFamily="34" charset="0"/>
              </a:rPr>
              <a:t>είναι η </a:t>
            </a:r>
            <a:r>
              <a:rPr lang="el-GR" sz="1600" b="1" dirty="0" smtClean="0">
                <a:solidFill>
                  <a:schemeClr val="tx1"/>
                </a:solidFill>
                <a:latin typeface="Arial" panose="020B0604020202020204" pitchFamily="34" charset="0"/>
                <a:cs typeface="Arial" panose="020B0604020202020204" pitchFamily="34" charset="0"/>
              </a:rPr>
              <a:t>λειτουργία </a:t>
            </a:r>
            <a:r>
              <a:rPr lang="el-GR" sz="1600" b="1" dirty="0">
                <a:solidFill>
                  <a:schemeClr val="tx1"/>
                </a:solidFill>
                <a:latin typeface="Arial" panose="020B0604020202020204" pitchFamily="34" charset="0"/>
                <a:cs typeface="Arial" panose="020B0604020202020204" pitchFamily="34" charset="0"/>
              </a:rPr>
              <a:t>και των δύο πετρελαιοκινητήρων, για την κίνηση των δύο ελίκων. Στην περίπτωση αυτή κάθε έλικα κινείται από έναν πετρελαιοκινητήρα, </a:t>
            </a:r>
            <a:r>
              <a:rPr lang="el-GR" sz="1600" b="1" dirty="0" smtClean="0">
                <a:solidFill>
                  <a:schemeClr val="tx1"/>
                </a:solidFill>
                <a:latin typeface="Arial" panose="020B0604020202020204" pitchFamily="34" charset="0"/>
                <a:cs typeface="Arial" panose="020B0604020202020204" pitchFamily="34" charset="0"/>
              </a:rPr>
              <a:t>ανεξάρτητα </a:t>
            </a:r>
            <a:r>
              <a:rPr lang="el-GR" sz="1600" b="1" dirty="0">
                <a:solidFill>
                  <a:schemeClr val="tx1"/>
                </a:solidFill>
                <a:latin typeface="Arial" panose="020B0604020202020204" pitchFamily="34" charset="0"/>
                <a:cs typeface="Arial" panose="020B0604020202020204" pitchFamily="34" charset="0"/>
              </a:rPr>
              <a:t>από τη δεύτερη έλικα, δίνοντας τη </a:t>
            </a:r>
            <a:r>
              <a:rPr lang="el-GR" sz="1600" b="1" dirty="0" smtClean="0">
                <a:solidFill>
                  <a:schemeClr val="tx1"/>
                </a:solidFill>
                <a:latin typeface="Arial" panose="020B0604020202020204" pitchFamily="34" charset="0"/>
                <a:cs typeface="Arial" panose="020B0604020202020204" pitchFamily="34" charset="0"/>
              </a:rPr>
              <a:t>δυνατότητα </a:t>
            </a:r>
            <a:r>
              <a:rPr lang="el-GR" sz="1600" b="1" dirty="0">
                <a:solidFill>
                  <a:schemeClr val="tx1"/>
                </a:solidFill>
                <a:latin typeface="Arial" panose="020B0604020202020204" pitchFamily="34" charset="0"/>
                <a:cs typeface="Arial" panose="020B0604020202020204" pitchFamily="34" charset="0"/>
              </a:rPr>
              <a:t>λειτουργίας σε διαφορετικό αριθμό στροφών, οπότε παρέχεται υψηλή ικανότητα ελιγμών, σε </a:t>
            </a:r>
            <a:r>
              <a:rPr lang="el-GR" sz="1600" b="1" dirty="0" smtClean="0">
                <a:solidFill>
                  <a:schemeClr val="tx1"/>
                </a:solidFill>
                <a:latin typeface="Arial" panose="020B0604020202020204" pitchFamily="34" charset="0"/>
                <a:cs typeface="Arial" panose="020B0604020202020204" pitchFamily="34" charset="0"/>
              </a:rPr>
              <a:t>συνδυασμό </a:t>
            </a:r>
            <a:r>
              <a:rPr lang="el-GR" sz="1600" b="1" dirty="0">
                <a:solidFill>
                  <a:schemeClr val="tx1"/>
                </a:solidFill>
                <a:latin typeface="Arial" panose="020B0604020202020204" pitchFamily="34" charset="0"/>
                <a:cs typeface="Arial" panose="020B0604020202020204" pitchFamily="34" charset="0"/>
              </a:rPr>
              <a:t>και με τις έλικες μεταβλητού βήματος.</a:t>
            </a:r>
          </a:p>
          <a:p>
            <a:pPr algn="l">
              <a:buClr>
                <a:srgbClr val="FF0000"/>
              </a:buClr>
            </a:pPr>
            <a:r>
              <a:rPr lang="el-GR" sz="1600" b="1" dirty="0" smtClean="0">
                <a:solidFill>
                  <a:schemeClr val="tx1"/>
                </a:solidFill>
                <a:latin typeface="Arial Black" pitchFamily="34" charset="0"/>
              </a:rPr>
              <a:t> </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a:solidFill>
                  <a:schemeClr val="bg1"/>
                </a:solidFill>
                <a:latin typeface="Arial Black" pitchFamily="34" charset="0"/>
              </a:rPr>
              <a:t>Συνδυασμοί πετρελαιοκινητήρων και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extLst>
      <p:ext uri="{BB962C8B-B14F-4D97-AF65-F5344CB8AC3E}">
        <p14:creationId xmlns="" xmlns:p14="http://schemas.microsoft.com/office/powerpoint/2010/main" val="57649354"/>
      </p:ext>
    </p:extLst>
  </p:cSld>
  <p:clrMapOvr>
    <a:masterClrMapping/>
  </p:clrMapOvr>
  <p:transition>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712968" cy="5544616"/>
          </a:xfrm>
        </p:spPr>
        <p:txBody>
          <a:bodyPr>
            <a:noAutofit/>
          </a:bodyPr>
          <a:lstStyle/>
          <a:p>
            <a:pPr marL="0" indent="0">
              <a:lnSpc>
                <a:spcPct val="90000"/>
              </a:lnSpc>
              <a:buClr>
                <a:schemeClr val="hlink"/>
              </a:buClr>
              <a:buNone/>
              <a:defRPr/>
            </a:pPr>
            <a:r>
              <a:rPr lang="el-GR" sz="1900" b="1" dirty="0" smtClean="0">
                <a:latin typeface="Arial" panose="020B0604020202020204" pitchFamily="34" charset="0"/>
                <a:cs typeface="Arial" panose="020B0604020202020204" pitchFamily="34" charset="0"/>
              </a:rPr>
              <a:t>Αυτές οι διαφορετικές συναρτώμενες καμπύλες έχουν ως ακολούθως:</a:t>
            </a:r>
          </a:p>
          <a:p>
            <a:pPr marL="182880" indent="-182880">
              <a:lnSpc>
                <a:spcPct val="90000"/>
              </a:lnSpc>
              <a:spcBef>
                <a:spcPts val="0"/>
              </a:spcBef>
              <a:buClr>
                <a:schemeClr val="hlink"/>
              </a:buClr>
              <a:buFont typeface="Wingdings" panose="05000000000000000000" pitchFamily="2" charset="2"/>
              <a:buChar char="Ø"/>
              <a:defRPr/>
            </a:pPr>
            <a:r>
              <a:rPr lang="el-GR" sz="1900" b="1" u="sng" dirty="0" smtClean="0">
                <a:solidFill>
                  <a:srgbClr val="7030A0"/>
                </a:solidFill>
                <a:latin typeface="Arial" panose="020B0604020202020204" pitchFamily="34" charset="0"/>
                <a:cs typeface="Arial" panose="020B0604020202020204" pitchFamily="34" charset="0"/>
              </a:rPr>
              <a:t>Στροφές κινητήρας </a:t>
            </a:r>
            <a:r>
              <a:rPr lang="en-US" sz="1900" b="1" u="sng" dirty="0" smtClean="0">
                <a:solidFill>
                  <a:srgbClr val="7030A0"/>
                </a:solidFill>
                <a:latin typeface="Arial" panose="020B0604020202020204" pitchFamily="34" charset="0"/>
                <a:cs typeface="Arial" panose="020B0604020202020204" pitchFamily="34" charset="0"/>
              </a:rPr>
              <a:t>vs</a:t>
            </a:r>
            <a:r>
              <a:rPr lang="el-GR" sz="1900" b="1" u="sng" dirty="0" smtClean="0">
                <a:solidFill>
                  <a:srgbClr val="7030A0"/>
                </a:solidFill>
                <a:latin typeface="Arial" panose="020B0604020202020204" pitchFamily="34" charset="0"/>
                <a:cs typeface="Arial" panose="020B0604020202020204" pitchFamily="34" charset="0"/>
              </a:rPr>
              <a:t>. φορτίου</a:t>
            </a:r>
            <a:r>
              <a:rPr lang="en-US" sz="1900" b="1" dirty="0" smtClean="0">
                <a:latin typeface="Arial" panose="020B0604020202020204" pitchFamily="34" charset="0"/>
                <a:cs typeface="Arial" panose="020B0604020202020204" pitchFamily="34" charset="0"/>
              </a:rPr>
              <a:t> (</a:t>
            </a:r>
            <a:r>
              <a:rPr lang="en-US" sz="1900" b="1" dirty="0" smtClean="0">
                <a:solidFill>
                  <a:srgbClr val="FF0000"/>
                </a:solidFill>
                <a:latin typeface="Arial" panose="020B0604020202020204" pitchFamily="34" charset="0"/>
                <a:cs typeface="Arial" panose="020B0604020202020204" pitchFamily="34" charset="0"/>
              </a:rPr>
              <a:t>Engine RPM vs. Load</a:t>
            </a:r>
            <a:r>
              <a:rPr lang="en-US" sz="1900" b="1" dirty="0" smtClean="0">
                <a:latin typeface="Arial" panose="020B0604020202020204" pitchFamily="34" charset="0"/>
                <a:cs typeface="Arial" panose="020B0604020202020204" pitchFamily="34" charset="0"/>
              </a:rPr>
              <a:t>)</a:t>
            </a:r>
            <a:r>
              <a:rPr lang="el-GR" sz="1900" b="1" dirty="0" smtClean="0">
                <a:latin typeface="Arial" panose="020B0604020202020204" pitchFamily="34" charset="0"/>
                <a:cs typeface="Arial" panose="020B0604020202020204" pitchFamily="34" charset="0"/>
              </a:rPr>
              <a:t>: Αυτή η καμπύλη βοηθά στην εξακρίβωση εάν η κύρια μηχανή είναι υπερφορτωμένη ή όχι. Μια υψηλότερη παραγόμενη ισχύς σε χαμηλότερες στροφές δείχνει μια υπερφορτωμένη κύρια μηχανή.</a:t>
            </a:r>
          </a:p>
          <a:p>
            <a:pPr marL="182880" indent="-182880">
              <a:lnSpc>
                <a:spcPct val="90000"/>
              </a:lnSpc>
              <a:spcBef>
                <a:spcPts val="0"/>
              </a:spcBef>
              <a:buClr>
                <a:schemeClr val="hlink"/>
              </a:buClr>
              <a:buFont typeface="Wingdings" panose="05000000000000000000" pitchFamily="2" charset="2"/>
              <a:buChar char="Ø"/>
              <a:defRPr/>
            </a:pPr>
            <a:r>
              <a:rPr lang="el-GR" sz="1900" b="1" u="sng" dirty="0" smtClean="0">
                <a:solidFill>
                  <a:srgbClr val="7030A0"/>
                </a:solidFill>
                <a:latin typeface="Arial" panose="020B0604020202020204" pitchFamily="34" charset="0"/>
                <a:cs typeface="Arial" panose="020B0604020202020204" pitchFamily="34" charset="0"/>
              </a:rPr>
              <a:t>Μέση πραγματική πίεση </a:t>
            </a:r>
            <a:r>
              <a:rPr lang="en-US" sz="1900" b="1" u="sng" dirty="0" smtClean="0">
                <a:solidFill>
                  <a:srgbClr val="7030A0"/>
                </a:solidFill>
                <a:latin typeface="Arial" panose="020B0604020202020204" pitchFamily="34" charset="0"/>
                <a:cs typeface="Arial" panose="020B0604020202020204" pitchFamily="34" charset="0"/>
              </a:rPr>
              <a:t>vs</a:t>
            </a:r>
            <a:r>
              <a:rPr lang="el-GR" sz="1900" b="1" u="sng" dirty="0" smtClean="0">
                <a:solidFill>
                  <a:srgbClr val="7030A0"/>
                </a:solidFill>
                <a:latin typeface="Arial" panose="020B0604020202020204" pitchFamily="34" charset="0"/>
                <a:cs typeface="Arial" panose="020B0604020202020204" pitchFamily="34" charset="0"/>
              </a:rPr>
              <a:t>. φορτίου</a:t>
            </a:r>
            <a:r>
              <a:rPr lang="en-US" sz="1900" b="1" dirty="0" smtClean="0">
                <a:latin typeface="Arial" panose="020B0604020202020204" pitchFamily="34" charset="0"/>
                <a:cs typeface="Arial" panose="020B0604020202020204" pitchFamily="34" charset="0"/>
              </a:rPr>
              <a:t> (</a:t>
            </a:r>
            <a:r>
              <a:rPr lang="en-US" sz="1900" b="1" dirty="0" smtClean="0">
                <a:solidFill>
                  <a:srgbClr val="FF0000"/>
                </a:solidFill>
                <a:latin typeface="Arial" panose="020B0604020202020204" pitchFamily="34" charset="0"/>
                <a:cs typeface="Arial" panose="020B0604020202020204" pitchFamily="34" charset="0"/>
              </a:rPr>
              <a:t>Mean effective pressure vs. Load</a:t>
            </a:r>
            <a:r>
              <a:rPr lang="en-US" sz="1900" b="1" dirty="0" smtClean="0">
                <a:latin typeface="Arial" panose="020B0604020202020204" pitchFamily="34" charset="0"/>
                <a:cs typeface="Arial" panose="020B0604020202020204" pitchFamily="34" charset="0"/>
              </a:rPr>
              <a:t>)</a:t>
            </a:r>
            <a:r>
              <a:rPr lang="el-GR" sz="1900" b="1" dirty="0" smtClean="0">
                <a:latin typeface="Arial" panose="020B0604020202020204" pitchFamily="34" charset="0"/>
                <a:cs typeface="Arial" panose="020B0604020202020204" pitchFamily="34" charset="0"/>
              </a:rPr>
              <a:t>: Η μέση πραγματική πίεση χρησιμοποιείται για τον υπολογισμό της ιπποδύναμης ως εκ τούτου, οι δύο αυτές τιμές θα πρέπει να </a:t>
            </a:r>
            <a:r>
              <a:rPr lang="el-GR" sz="1900" b="1" dirty="0" err="1" smtClean="0">
                <a:latin typeface="Arial" panose="020B0604020202020204" pitchFamily="34" charset="0"/>
                <a:cs typeface="Arial" panose="020B0604020202020204" pitchFamily="34" charset="0"/>
              </a:rPr>
              <a:t>εξαρτωνται</a:t>
            </a:r>
            <a:r>
              <a:rPr lang="el-GR" sz="1900" b="1" dirty="0" smtClean="0">
                <a:latin typeface="Arial" panose="020B0604020202020204" pitchFamily="34" charset="0"/>
                <a:cs typeface="Arial" panose="020B0604020202020204" pitchFamily="34" charset="0"/>
              </a:rPr>
              <a:t> η μια από την άλλη. Σε περίπτωση που δεν, τότε μπορεί να υπάρχει κάποιο λάθος στον υπολογισμό ή στα όργανα μετρήσεως.</a:t>
            </a:r>
          </a:p>
          <a:p>
            <a:pPr marL="182880" indent="-182880">
              <a:lnSpc>
                <a:spcPct val="90000"/>
              </a:lnSpc>
              <a:spcBef>
                <a:spcPts val="0"/>
              </a:spcBef>
              <a:buClr>
                <a:schemeClr val="hlink"/>
              </a:buClr>
              <a:buFont typeface="Wingdings" panose="05000000000000000000" pitchFamily="2" charset="2"/>
              <a:buChar char="Ø"/>
              <a:defRPr/>
            </a:pPr>
            <a:r>
              <a:rPr lang="el-GR" sz="1900" b="1" u="sng" dirty="0" smtClean="0">
                <a:solidFill>
                  <a:srgbClr val="7030A0"/>
                </a:solidFill>
                <a:latin typeface="Arial" panose="020B0604020202020204" pitchFamily="34" charset="0"/>
                <a:cs typeface="Arial" panose="020B0604020202020204" pitchFamily="34" charset="0"/>
              </a:rPr>
              <a:t>Μέγιστη πίεση </a:t>
            </a:r>
            <a:r>
              <a:rPr lang="en-US" sz="1900" b="1" u="sng" dirty="0" smtClean="0">
                <a:solidFill>
                  <a:srgbClr val="7030A0"/>
                </a:solidFill>
                <a:latin typeface="Arial" panose="020B0604020202020204" pitchFamily="34" charset="0"/>
                <a:cs typeface="Arial" panose="020B0604020202020204" pitchFamily="34" charset="0"/>
              </a:rPr>
              <a:t>vs</a:t>
            </a:r>
            <a:r>
              <a:rPr lang="el-GR" sz="1900" b="1" u="sng" dirty="0" smtClean="0">
                <a:solidFill>
                  <a:srgbClr val="7030A0"/>
                </a:solidFill>
                <a:latin typeface="Arial" panose="020B0604020202020204" pitchFamily="34" charset="0"/>
                <a:cs typeface="Arial" panose="020B0604020202020204" pitchFamily="34" charset="0"/>
              </a:rPr>
              <a:t>. φορτίου</a:t>
            </a:r>
            <a:r>
              <a:rPr lang="en-US" sz="1900" b="1" dirty="0" smtClean="0">
                <a:latin typeface="Arial" panose="020B0604020202020204" pitchFamily="34" charset="0"/>
                <a:cs typeface="Arial" panose="020B0604020202020204" pitchFamily="34" charset="0"/>
              </a:rPr>
              <a:t> (</a:t>
            </a:r>
            <a:r>
              <a:rPr lang="en-US" sz="1900" b="1" dirty="0" smtClean="0">
                <a:solidFill>
                  <a:srgbClr val="FF0000"/>
                </a:solidFill>
                <a:latin typeface="Arial" panose="020B0604020202020204" pitchFamily="34" charset="0"/>
                <a:cs typeface="Arial" panose="020B0604020202020204" pitchFamily="34" charset="0"/>
              </a:rPr>
              <a:t>Maximum pressure vs. Load</a:t>
            </a:r>
            <a:r>
              <a:rPr lang="en-US" sz="1900" b="1" dirty="0" smtClean="0">
                <a:latin typeface="Arial" panose="020B0604020202020204" pitchFamily="34" charset="0"/>
                <a:cs typeface="Arial" panose="020B0604020202020204" pitchFamily="34" charset="0"/>
              </a:rPr>
              <a:t>)</a:t>
            </a:r>
            <a:r>
              <a:rPr lang="el-GR" sz="1900" b="1" dirty="0" smtClean="0">
                <a:latin typeface="Arial" panose="020B0604020202020204" pitchFamily="34" charset="0"/>
                <a:cs typeface="Arial" panose="020B0604020202020204" pitchFamily="34" charset="0"/>
              </a:rPr>
              <a:t>: Αυτή η καμπύλη βοηθά στην αναγνώριση της κατάστασης του εξοπλισμού ψεκασμού καυσίμου, χρονισμός έγχυσης και τη συμπίεση στον κύλινδρο κ.λπ.</a:t>
            </a:r>
          </a:p>
          <a:p>
            <a:pPr marL="182880" indent="-182880">
              <a:lnSpc>
                <a:spcPct val="90000"/>
              </a:lnSpc>
              <a:spcBef>
                <a:spcPts val="0"/>
              </a:spcBef>
              <a:buClr>
                <a:schemeClr val="hlink"/>
              </a:buClr>
              <a:buFont typeface="Wingdings" panose="05000000000000000000" pitchFamily="2" charset="2"/>
              <a:buChar char="Ø"/>
              <a:defRPr/>
            </a:pPr>
            <a:r>
              <a:rPr lang="el-GR" sz="1900" b="1" u="sng" dirty="0" smtClean="0">
                <a:solidFill>
                  <a:srgbClr val="7030A0"/>
                </a:solidFill>
                <a:latin typeface="Arial" panose="020B0604020202020204" pitchFamily="34" charset="0"/>
                <a:cs typeface="Arial" panose="020B0604020202020204" pitchFamily="34" charset="0"/>
              </a:rPr>
              <a:t>Πίεση συμπίεσης </a:t>
            </a:r>
            <a:r>
              <a:rPr lang="en-US" sz="1900" b="1" u="sng" dirty="0" smtClean="0">
                <a:solidFill>
                  <a:srgbClr val="7030A0"/>
                </a:solidFill>
                <a:latin typeface="Arial" panose="020B0604020202020204" pitchFamily="34" charset="0"/>
                <a:cs typeface="Arial" panose="020B0604020202020204" pitchFamily="34" charset="0"/>
              </a:rPr>
              <a:t>vs</a:t>
            </a:r>
            <a:r>
              <a:rPr lang="el-GR" sz="1900" b="1" u="sng" dirty="0" smtClean="0">
                <a:solidFill>
                  <a:srgbClr val="7030A0"/>
                </a:solidFill>
                <a:latin typeface="Arial" panose="020B0604020202020204" pitchFamily="34" charset="0"/>
                <a:cs typeface="Arial" panose="020B0604020202020204" pitchFamily="34" charset="0"/>
              </a:rPr>
              <a:t>. φορτίου</a:t>
            </a:r>
            <a:r>
              <a:rPr lang="en-US" sz="1900" b="1" dirty="0" smtClean="0">
                <a:latin typeface="Arial" panose="020B0604020202020204" pitchFamily="34" charset="0"/>
                <a:cs typeface="Arial" panose="020B0604020202020204" pitchFamily="34" charset="0"/>
              </a:rPr>
              <a:t> (</a:t>
            </a:r>
            <a:r>
              <a:rPr lang="en-US" sz="1900" b="1" dirty="0" smtClean="0">
                <a:solidFill>
                  <a:srgbClr val="FF0000"/>
                </a:solidFill>
                <a:latin typeface="Arial" panose="020B0604020202020204" pitchFamily="34" charset="0"/>
                <a:cs typeface="Arial" panose="020B0604020202020204" pitchFamily="34" charset="0"/>
              </a:rPr>
              <a:t>Compression pressure vs. Load</a:t>
            </a:r>
            <a:r>
              <a:rPr lang="en-US" sz="1900" b="1" dirty="0" smtClean="0">
                <a:latin typeface="Arial" panose="020B0604020202020204" pitchFamily="34" charset="0"/>
                <a:cs typeface="Arial" panose="020B0604020202020204" pitchFamily="34" charset="0"/>
              </a:rPr>
              <a:t>)</a:t>
            </a:r>
            <a:r>
              <a:rPr lang="el-GR" sz="1900" b="1" dirty="0" smtClean="0">
                <a:latin typeface="Arial" panose="020B0604020202020204" pitchFamily="34" charset="0"/>
                <a:cs typeface="Arial" panose="020B0604020202020204" pitchFamily="34" charset="0"/>
              </a:rPr>
              <a:t>: Αυτή η καμπύλη δείχνει την κατάσταση των εξαρτημάτων διατήρησης της συμπίεσης όπως το έμβολο, τα ελατήρια του εμβόλου και των βαλβίδων εξαγωγής.</a:t>
            </a:r>
          </a:p>
          <a:p>
            <a:pPr marL="182880" indent="-182880">
              <a:lnSpc>
                <a:spcPct val="90000"/>
              </a:lnSpc>
              <a:spcBef>
                <a:spcPts val="0"/>
              </a:spcBef>
              <a:buClr>
                <a:schemeClr val="hlink"/>
              </a:buClr>
              <a:buFont typeface="Wingdings" panose="05000000000000000000" pitchFamily="2" charset="2"/>
              <a:buChar char="Ø"/>
              <a:defRPr/>
            </a:pPr>
            <a:r>
              <a:rPr lang="el-GR" sz="1900" b="1" u="sng" dirty="0" smtClean="0">
                <a:solidFill>
                  <a:srgbClr val="7030A0"/>
                </a:solidFill>
                <a:latin typeface="Arial" panose="020B0604020202020204" pitchFamily="34" charset="0"/>
                <a:cs typeface="Arial" panose="020B0604020202020204" pitchFamily="34" charset="0"/>
              </a:rPr>
              <a:t>Πίεση σάρωσης αέρας </a:t>
            </a:r>
            <a:r>
              <a:rPr lang="en-US" sz="1900" b="1" u="sng" dirty="0" smtClean="0">
                <a:solidFill>
                  <a:srgbClr val="7030A0"/>
                </a:solidFill>
                <a:latin typeface="Arial" panose="020B0604020202020204" pitchFamily="34" charset="0"/>
                <a:cs typeface="Arial" panose="020B0604020202020204" pitchFamily="34" charset="0"/>
              </a:rPr>
              <a:t>vs</a:t>
            </a:r>
            <a:r>
              <a:rPr lang="el-GR" sz="1900" b="1" u="sng" dirty="0" smtClean="0">
                <a:solidFill>
                  <a:srgbClr val="7030A0"/>
                </a:solidFill>
                <a:latin typeface="Arial" panose="020B0604020202020204" pitchFamily="34" charset="0"/>
                <a:cs typeface="Arial" panose="020B0604020202020204" pitchFamily="34" charset="0"/>
              </a:rPr>
              <a:t>. φορτίου</a:t>
            </a:r>
            <a:r>
              <a:rPr lang="en-US" sz="1900" b="1" dirty="0" smtClean="0">
                <a:solidFill>
                  <a:srgbClr val="7030A0"/>
                </a:solidFill>
                <a:latin typeface="Arial" panose="020B0604020202020204" pitchFamily="34" charset="0"/>
                <a:cs typeface="Arial" panose="020B0604020202020204" pitchFamily="34" charset="0"/>
              </a:rPr>
              <a:t> </a:t>
            </a:r>
            <a:r>
              <a:rPr lang="en-US" sz="1900" b="1" dirty="0" smtClean="0">
                <a:latin typeface="Arial" panose="020B0604020202020204" pitchFamily="34" charset="0"/>
                <a:cs typeface="Arial" panose="020B0604020202020204" pitchFamily="34" charset="0"/>
              </a:rPr>
              <a:t>(</a:t>
            </a:r>
            <a:r>
              <a:rPr lang="en-US" sz="1900" b="1" dirty="0" smtClean="0">
                <a:solidFill>
                  <a:srgbClr val="FF0000"/>
                </a:solidFill>
                <a:latin typeface="Arial" panose="020B0604020202020204" pitchFamily="34" charset="0"/>
                <a:cs typeface="Arial" panose="020B0604020202020204" pitchFamily="34" charset="0"/>
              </a:rPr>
              <a:t>Scavenge air pressure vs. Load</a:t>
            </a:r>
            <a:r>
              <a:rPr lang="en-US" sz="1900" b="1" dirty="0" smtClean="0">
                <a:latin typeface="Arial" panose="020B0604020202020204" pitchFamily="34" charset="0"/>
                <a:cs typeface="Arial" panose="020B0604020202020204" pitchFamily="34" charset="0"/>
              </a:rPr>
              <a:t>)</a:t>
            </a:r>
            <a:r>
              <a:rPr lang="el-GR" sz="1900" b="1" dirty="0" smtClean="0">
                <a:latin typeface="Arial" panose="020B0604020202020204" pitchFamily="34" charset="0"/>
                <a:cs typeface="Arial" panose="020B0604020202020204" pitchFamily="34" charset="0"/>
              </a:rPr>
              <a:t>: Δείχνει την κατάσταση του στροβιλοσυμπιεστή και του σχετικού εξοπλισμού.</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Χαρακτηριστικές Καμπύλες Μηχανής</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041767333"/>
      </p:ext>
    </p:extLst>
  </p:cSld>
  <p:clrMapOvr>
    <a:masterClrMapping/>
  </p:clrMapOvr>
  <p:transition>
    <p:push/>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a:solidFill>
                  <a:schemeClr val="bg1"/>
                </a:solidFill>
                <a:latin typeface="Arial Black" pitchFamily="34" charset="0"/>
              </a:rPr>
              <a:t>Συνδυασμοί πετρελαιοκινητήρων και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55576" y="1988840"/>
            <a:ext cx="7632848" cy="4147168"/>
          </a:xfrm>
          <a:prstGeom prst="rect">
            <a:avLst/>
          </a:prstGeom>
        </p:spPr>
      </p:pic>
      <p:pic>
        <p:nvPicPr>
          <p:cNvPr id="6" name="Picture 5"/>
          <p:cNvPicPr>
            <a:picLocks noChangeAspect="1"/>
          </p:cNvPicPr>
          <p:nvPr/>
        </p:nvPicPr>
        <p:blipFill>
          <a:blip r:embed="rId4" cstate="print"/>
          <a:stretch>
            <a:fillRect/>
          </a:stretch>
        </p:blipFill>
        <p:spPr>
          <a:xfrm>
            <a:off x="3644062" y="1168327"/>
            <a:ext cx="1855875" cy="587255"/>
          </a:xfrm>
          <a:prstGeom prst="rect">
            <a:avLst/>
          </a:prstGeom>
        </p:spPr>
      </p:pic>
    </p:spTree>
    <p:extLst>
      <p:ext uri="{BB962C8B-B14F-4D97-AF65-F5344CB8AC3E}">
        <p14:creationId xmlns="" xmlns:p14="http://schemas.microsoft.com/office/powerpoint/2010/main" val="2305526216"/>
      </p:ext>
    </p:extLst>
  </p:cSld>
  <p:clrMapOvr>
    <a:masterClrMapping/>
  </p:clrMapOvr>
  <p:transition>
    <p:push/>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a:solidFill>
                  <a:schemeClr val="bg1"/>
                </a:solidFill>
                <a:latin typeface="Arial Black" pitchFamily="34" charset="0"/>
              </a:rPr>
              <a:t>Συνδυασμοί πετρελαιοκινητήρων και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pic>
        <p:nvPicPr>
          <p:cNvPr id="6" name="Picture 5"/>
          <p:cNvPicPr>
            <a:picLocks noChangeAspect="1"/>
          </p:cNvPicPr>
          <p:nvPr/>
        </p:nvPicPr>
        <p:blipFill>
          <a:blip r:embed="rId3" cstate="print"/>
          <a:stretch>
            <a:fillRect/>
          </a:stretch>
        </p:blipFill>
        <p:spPr>
          <a:xfrm>
            <a:off x="3644060" y="979592"/>
            <a:ext cx="1855875" cy="587255"/>
          </a:xfrm>
          <a:prstGeom prst="rect">
            <a:avLst/>
          </a:prstGeom>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31752" y="1484784"/>
            <a:ext cx="7880493" cy="5256584"/>
          </a:xfrm>
          <a:prstGeom prst="rect">
            <a:avLst/>
          </a:prstGeom>
        </p:spPr>
      </p:pic>
    </p:spTree>
    <p:extLst>
      <p:ext uri="{BB962C8B-B14F-4D97-AF65-F5344CB8AC3E}">
        <p14:creationId xmlns="" xmlns:p14="http://schemas.microsoft.com/office/powerpoint/2010/main" val="1060331002"/>
      </p:ext>
    </p:extLst>
  </p:cSld>
  <p:clrMapOvr>
    <a:masterClrMapping/>
  </p:clrMapOvr>
  <p:transition>
    <p:push/>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00108"/>
            <a:ext cx="8534722" cy="5715040"/>
          </a:xfrm>
        </p:spPr>
        <p:txBody>
          <a:bodyPr>
            <a:noAutofit/>
          </a:bodyPr>
          <a:lstStyle/>
          <a:p>
            <a:pPr>
              <a:buClr>
                <a:srgbClr val="FF0000"/>
              </a:buClr>
            </a:pPr>
            <a:r>
              <a:rPr lang="el-GR" sz="1500" b="1" dirty="0" smtClean="0">
                <a:solidFill>
                  <a:schemeClr val="tx1"/>
                </a:solidFill>
                <a:latin typeface="Arial Black" pitchFamily="34" charset="0"/>
              </a:rPr>
              <a:t>(</a:t>
            </a:r>
            <a:r>
              <a:rPr lang="el-GR" sz="1500" b="1" dirty="0" smtClean="0">
                <a:solidFill>
                  <a:srgbClr val="FF0000"/>
                </a:solidFill>
                <a:latin typeface="Arial Black" pitchFamily="34" charset="0"/>
              </a:rPr>
              <a:t>CODAG</a:t>
            </a:r>
            <a:r>
              <a:rPr lang="el-GR" sz="1500" b="1" dirty="0" smtClean="0">
                <a:solidFill>
                  <a:schemeClr val="tx1"/>
                </a:solidFill>
                <a:latin typeface="Arial Black" pitchFamily="34" charset="0"/>
              </a:rPr>
              <a:t> </a:t>
            </a:r>
            <a:r>
              <a:rPr lang="el-GR" sz="1500" b="1" dirty="0">
                <a:solidFill>
                  <a:schemeClr val="tx1"/>
                </a:solidFill>
                <a:latin typeface="Arial Black" pitchFamily="34" charset="0"/>
              </a:rPr>
              <a:t>- </a:t>
            </a:r>
            <a:r>
              <a:rPr lang="el-GR" sz="1500" b="1" dirty="0" smtClean="0">
                <a:solidFill>
                  <a:schemeClr val="tx1"/>
                </a:solidFill>
                <a:latin typeface="Arial Black" pitchFamily="34" charset="0"/>
              </a:rPr>
              <a:t>Combined </a:t>
            </a:r>
            <a:r>
              <a:rPr lang="el-GR" sz="1500" b="1" dirty="0">
                <a:solidFill>
                  <a:schemeClr val="tx1"/>
                </a:solidFill>
                <a:latin typeface="Arial Black" pitchFamily="34" charset="0"/>
              </a:rPr>
              <a:t>Diesel And Gas</a:t>
            </a:r>
            <a:r>
              <a:rPr lang="el-GR" sz="1500" b="1" dirty="0" smtClean="0">
                <a:solidFill>
                  <a:schemeClr val="tx1"/>
                </a:solidFill>
                <a:latin typeface="Arial Black" pitchFamily="34" charset="0"/>
              </a:rPr>
              <a:t>).</a:t>
            </a:r>
          </a:p>
          <a:p>
            <a:pPr algn="l">
              <a:buClr>
                <a:srgbClr val="FF0000"/>
              </a:buClr>
            </a:pPr>
            <a:r>
              <a:rPr lang="el-GR" sz="1700" b="1" dirty="0">
                <a:solidFill>
                  <a:schemeClr val="tx1"/>
                </a:solidFill>
                <a:latin typeface="Arial" panose="020B0604020202020204" pitchFamily="34" charset="0"/>
                <a:cs typeface="Arial" panose="020B0604020202020204" pitchFamily="34" charset="0"/>
              </a:rPr>
              <a:t>Η </a:t>
            </a:r>
            <a:r>
              <a:rPr lang="el-GR" sz="1700" b="1" dirty="0">
                <a:solidFill>
                  <a:srgbClr val="FF0000"/>
                </a:solidFill>
                <a:latin typeface="Arial" panose="020B0604020202020204" pitchFamily="34" charset="0"/>
                <a:cs typeface="Arial" panose="020B0604020202020204" pitchFamily="34" charset="0"/>
              </a:rPr>
              <a:t>τρίτη περίπτωση </a:t>
            </a:r>
            <a:r>
              <a:rPr lang="el-GR" sz="1700" b="1" dirty="0">
                <a:solidFill>
                  <a:schemeClr val="tx1"/>
                </a:solidFill>
                <a:latin typeface="Arial" panose="020B0604020202020204" pitchFamily="34" charset="0"/>
                <a:cs typeface="Arial" panose="020B0604020202020204" pitchFamily="34" charset="0"/>
              </a:rPr>
              <a:t>αφορά στην κίνηση των δύο ελίκων με τη χρήση μόνο του αεριοστροβίλου. </a:t>
            </a:r>
            <a:endParaRPr lang="el-GR" sz="17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1700" b="1" dirty="0" smtClean="0">
                <a:solidFill>
                  <a:schemeClr val="tx1"/>
                </a:solidFill>
                <a:latin typeface="Arial" panose="020B0604020202020204" pitchFamily="34" charset="0"/>
                <a:cs typeface="Arial" panose="020B0604020202020204" pitchFamily="34" charset="0"/>
              </a:rPr>
              <a:t>Στην </a:t>
            </a:r>
            <a:r>
              <a:rPr lang="el-GR" sz="1700" b="1" dirty="0">
                <a:solidFill>
                  <a:schemeClr val="tx1"/>
                </a:solidFill>
                <a:latin typeface="Arial" panose="020B0604020202020204" pitchFamily="34" charset="0"/>
                <a:cs typeface="Arial" panose="020B0604020202020204" pitchFamily="34" charset="0"/>
              </a:rPr>
              <a:t>περίπτωση αυτή, η ταχύτητα περιστροφής των δύο ελίκων είναι αναγκαστικά </a:t>
            </a:r>
            <a:r>
              <a:rPr lang="el-GR" sz="1700" b="1" dirty="0" smtClean="0">
                <a:solidFill>
                  <a:schemeClr val="tx1"/>
                </a:solidFill>
                <a:latin typeface="Arial" panose="020B0604020202020204" pitchFamily="34" charset="0"/>
                <a:cs typeface="Arial" panose="020B0604020202020204" pitchFamily="34" charset="0"/>
              </a:rPr>
              <a:t>η ίδια</a:t>
            </a:r>
            <a:r>
              <a:rPr lang="el-GR" sz="1700" b="1" dirty="0">
                <a:solidFill>
                  <a:schemeClr val="tx1"/>
                </a:solidFill>
                <a:latin typeface="Arial" panose="020B0604020202020204" pitchFamily="34" charset="0"/>
                <a:cs typeface="Arial" panose="020B0604020202020204" pitchFamily="34" charset="0"/>
              </a:rPr>
              <a:t>, ενώ οι ελιγμοί πραγματοποιούνται με τη </a:t>
            </a:r>
            <a:r>
              <a:rPr lang="el-GR" sz="1700" b="1" dirty="0" smtClean="0">
                <a:solidFill>
                  <a:schemeClr val="tx1"/>
                </a:solidFill>
                <a:latin typeface="Arial" panose="020B0604020202020204" pitchFamily="34" charset="0"/>
                <a:cs typeface="Arial" panose="020B0604020202020204" pitchFamily="34" charset="0"/>
              </a:rPr>
              <a:t>βοήθεια </a:t>
            </a:r>
            <a:r>
              <a:rPr lang="el-GR" sz="1700" b="1" dirty="0">
                <a:solidFill>
                  <a:schemeClr val="tx1"/>
                </a:solidFill>
                <a:latin typeface="Arial" panose="020B0604020202020204" pitchFamily="34" charset="0"/>
                <a:cs typeface="Arial" panose="020B0604020202020204" pitchFamily="34" charset="0"/>
              </a:rPr>
              <a:t>του μεταβλητού βήματος της κάθε έλικας (και των πηδαλίων). </a:t>
            </a:r>
            <a:endParaRPr lang="el-GR" sz="17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1700" b="1" dirty="0" smtClean="0">
                <a:solidFill>
                  <a:schemeClr val="tx1"/>
                </a:solidFill>
                <a:latin typeface="Arial" panose="020B0604020202020204" pitchFamily="34" charset="0"/>
                <a:cs typeface="Arial" panose="020B0604020202020204" pitchFamily="34" charset="0"/>
              </a:rPr>
              <a:t>Ο </a:t>
            </a:r>
            <a:r>
              <a:rPr lang="el-GR" sz="1700" b="1" dirty="0">
                <a:solidFill>
                  <a:schemeClr val="tx1"/>
                </a:solidFill>
                <a:latin typeface="Arial" panose="020B0604020202020204" pitchFamily="34" charset="0"/>
                <a:cs typeface="Arial" panose="020B0604020202020204" pitchFamily="34" charset="0"/>
              </a:rPr>
              <a:t>αεριοστρόβιλος λειτουργεί στην περιοχή βέλτιστης αποδόσεως και όχι στην </a:t>
            </a:r>
            <a:r>
              <a:rPr lang="el-GR" sz="1700" b="1" dirty="0" smtClean="0">
                <a:solidFill>
                  <a:schemeClr val="tx1"/>
                </a:solidFill>
                <a:latin typeface="Arial" panose="020B0604020202020204" pitchFamily="34" charset="0"/>
                <a:cs typeface="Arial" panose="020B0604020202020204" pitchFamily="34" charset="0"/>
              </a:rPr>
              <a:t>περιοχή </a:t>
            </a:r>
            <a:r>
              <a:rPr lang="el-GR" sz="1700" b="1" dirty="0">
                <a:solidFill>
                  <a:schemeClr val="tx1"/>
                </a:solidFill>
                <a:latin typeface="Arial" panose="020B0604020202020204" pitchFamily="34" charset="0"/>
                <a:cs typeface="Arial" panose="020B0604020202020204" pitchFamily="34" charset="0"/>
              </a:rPr>
              <a:t>μεγίστων στροφών</a:t>
            </a:r>
            <a:r>
              <a:rPr lang="el-GR" sz="1700" b="1" dirty="0" smtClean="0">
                <a:solidFill>
                  <a:schemeClr val="tx1"/>
                </a:solidFill>
                <a:latin typeface="Arial" panose="020B0604020202020204" pitchFamily="34" charset="0"/>
                <a:cs typeface="Arial" panose="020B0604020202020204" pitchFamily="34" charset="0"/>
              </a:rPr>
              <a:t>.</a:t>
            </a:r>
          </a:p>
          <a:p>
            <a:pPr algn="l">
              <a:buClr>
                <a:srgbClr val="FF0000"/>
              </a:buClr>
            </a:pPr>
            <a:endParaRPr lang="el-GR" sz="1700" b="1" dirty="0">
              <a:solidFill>
                <a:schemeClr val="tx1"/>
              </a:solidFill>
              <a:latin typeface="Arial" panose="020B0604020202020204" pitchFamily="34" charset="0"/>
              <a:cs typeface="Arial" panose="020B0604020202020204" pitchFamily="34" charset="0"/>
            </a:endParaRPr>
          </a:p>
          <a:p>
            <a:pPr algn="l">
              <a:buClr>
                <a:srgbClr val="FF0000"/>
              </a:buClr>
            </a:pPr>
            <a:r>
              <a:rPr lang="el-GR" sz="1700" b="1" dirty="0">
                <a:solidFill>
                  <a:schemeClr val="tx1"/>
                </a:solidFill>
                <a:latin typeface="Arial" panose="020B0604020202020204" pitchFamily="34" charset="0"/>
                <a:cs typeface="Arial" panose="020B0604020202020204" pitchFamily="34" charset="0"/>
              </a:rPr>
              <a:t>Η </a:t>
            </a:r>
            <a:r>
              <a:rPr lang="el-GR" sz="1700" b="1" dirty="0">
                <a:solidFill>
                  <a:srgbClr val="FF0000"/>
                </a:solidFill>
                <a:latin typeface="Arial" panose="020B0604020202020204" pitchFamily="34" charset="0"/>
                <a:cs typeface="Arial" panose="020B0604020202020204" pitchFamily="34" charset="0"/>
              </a:rPr>
              <a:t>τέταρτη περίπτωση </a:t>
            </a:r>
            <a:r>
              <a:rPr lang="el-GR" sz="1700" b="1" dirty="0">
                <a:solidFill>
                  <a:schemeClr val="tx1"/>
                </a:solidFill>
                <a:latin typeface="Arial" panose="020B0604020202020204" pitchFamily="34" charset="0"/>
                <a:cs typeface="Arial" panose="020B0604020202020204" pitchFamily="34" charset="0"/>
              </a:rPr>
              <a:t>αφορά στην εμπλοκή τόσο των πετρελαιοκινητήρων όσο και του </a:t>
            </a:r>
            <a:r>
              <a:rPr lang="el-GR" sz="1700" b="1" dirty="0" smtClean="0">
                <a:solidFill>
                  <a:schemeClr val="tx1"/>
                </a:solidFill>
                <a:latin typeface="Arial" panose="020B0604020202020204" pitchFamily="34" charset="0"/>
                <a:cs typeface="Arial" panose="020B0604020202020204" pitchFamily="34" charset="0"/>
              </a:rPr>
              <a:t>αεριοστροβίλου</a:t>
            </a:r>
            <a:r>
              <a:rPr lang="el-GR" sz="1700" b="1" dirty="0">
                <a:solidFill>
                  <a:schemeClr val="tx1"/>
                </a:solidFill>
                <a:latin typeface="Arial" panose="020B0604020202020204" pitchFamily="34" charset="0"/>
                <a:cs typeface="Arial" panose="020B0604020202020204" pitchFamily="34" charset="0"/>
              </a:rPr>
              <a:t>, για την επίτευξη της μέγιστης ταχύτητας του πλοίου. </a:t>
            </a:r>
            <a:endParaRPr lang="el-GR" sz="1700" b="1" dirty="0" smtClean="0">
              <a:solidFill>
                <a:schemeClr val="tx1"/>
              </a:solidFill>
              <a:latin typeface="Arial" panose="020B0604020202020204" pitchFamily="34" charset="0"/>
              <a:cs typeface="Arial" panose="020B0604020202020204" pitchFamily="34" charset="0"/>
            </a:endParaRPr>
          </a:p>
          <a:p>
            <a:pPr algn="l">
              <a:buClr>
                <a:srgbClr val="FF0000"/>
              </a:buClr>
            </a:pPr>
            <a:endParaRPr lang="el-GR" sz="17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1700" b="1" dirty="0" smtClean="0">
                <a:solidFill>
                  <a:schemeClr val="tx1"/>
                </a:solidFill>
                <a:latin typeface="Arial" panose="020B0604020202020204" pitchFamily="34" charset="0"/>
                <a:cs typeface="Arial" panose="020B0604020202020204" pitchFamily="34" charset="0"/>
              </a:rPr>
              <a:t>Το </a:t>
            </a:r>
            <a:r>
              <a:rPr lang="el-GR" sz="1700" b="1" dirty="0">
                <a:solidFill>
                  <a:schemeClr val="tx1"/>
                </a:solidFill>
                <a:latin typeface="Arial" panose="020B0604020202020204" pitchFamily="34" charset="0"/>
                <a:cs typeface="Arial" panose="020B0604020202020204" pitchFamily="34" charset="0"/>
              </a:rPr>
              <a:t>σύστημα CODAG έχει μειωμένο συνολικό βάρος εγκαταστάσεως σε σχέση με το CODOG</a:t>
            </a:r>
            <a:r>
              <a:rPr lang="el-GR" sz="1700" b="1" dirty="0" smtClean="0">
                <a:solidFill>
                  <a:schemeClr val="tx1"/>
                </a:solidFill>
                <a:latin typeface="Arial" panose="020B0604020202020204" pitchFamily="34" charset="0"/>
                <a:cs typeface="Arial" panose="020B0604020202020204" pitchFamily="34" charset="0"/>
              </a:rPr>
              <a:t>, </a:t>
            </a:r>
            <a:r>
              <a:rPr lang="el-GR" sz="1700" b="1" dirty="0">
                <a:solidFill>
                  <a:schemeClr val="tx1"/>
                </a:solidFill>
                <a:latin typeface="Arial" panose="020B0604020202020204" pitchFamily="34" charset="0"/>
                <a:cs typeface="Arial" panose="020B0604020202020204" pitchFamily="34" charset="0"/>
              </a:rPr>
              <a:t>προσφέροντας υψηλό λόγο ισχύος προς βάρος. </a:t>
            </a:r>
            <a:endParaRPr lang="el-GR" sz="17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1700" b="1" dirty="0" smtClean="0">
                <a:solidFill>
                  <a:schemeClr val="tx1"/>
                </a:solidFill>
                <a:latin typeface="Arial" panose="020B0604020202020204" pitchFamily="34" charset="0"/>
                <a:cs typeface="Arial" panose="020B0604020202020204" pitchFamily="34" charset="0"/>
              </a:rPr>
              <a:t>Ακόμη </a:t>
            </a:r>
            <a:r>
              <a:rPr lang="el-GR" sz="1700" b="1" dirty="0">
                <a:solidFill>
                  <a:schemeClr val="tx1"/>
                </a:solidFill>
                <a:latin typeface="Arial" panose="020B0604020202020204" pitchFamily="34" charset="0"/>
                <a:cs typeface="Arial" panose="020B0604020202020204" pitchFamily="34" charset="0"/>
              </a:rPr>
              <a:t>απαιτεί σε μειωμένο κόστος και μειωμένο όγκο μηχανοστασίου και για το λόγο αυτό </a:t>
            </a:r>
            <a:r>
              <a:rPr lang="el-GR" sz="1700" b="1" dirty="0" smtClean="0">
                <a:solidFill>
                  <a:schemeClr val="tx1"/>
                </a:solidFill>
                <a:latin typeface="Arial" panose="020B0604020202020204" pitchFamily="34" charset="0"/>
                <a:cs typeface="Arial" panose="020B0604020202020204" pitchFamily="34" charset="0"/>
              </a:rPr>
              <a:t>προτιμάται </a:t>
            </a:r>
            <a:r>
              <a:rPr lang="el-GR" sz="1700" b="1" dirty="0">
                <a:solidFill>
                  <a:schemeClr val="tx1"/>
                </a:solidFill>
                <a:latin typeface="Arial" panose="020B0604020202020204" pitchFamily="34" charset="0"/>
                <a:cs typeface="Arial" panose="020B0604020202020204" pitchFamily="34" charset="0"/>
              </a:rPr>
              <a:t>σε σκάφη μικρού εκτοπίσματος (ταχέα </a:t>
            </a:r>
            <a:r>
              <a:rPr lang="el-GR" sz="1700" b="1" dirty="0" smtClean="0">
                <a:solidFill>
                  <a:schemeClr val="tx1"/>
                </a:solidFill>
                <a:latin typeface="Arial" panose="020B0604020202020204" pitchFamily="34" charset="0"/>
                <a:cs typeface="Arial" panose="020B0604020202020204" pitchFamily="34" charset="0"/>
              </a:rPr>
              <a:t>περιπολικά </a:t>
            </a:r>
            <a:r>
              <a:rPr lang="el-GR" sz="1700" b="1" dirty="0">
                <a:solidFill>
                  <a:schemeClr val="tx1"/>
                </a:solidFill>
                <a:latin typeface="Arial" panose="020B0604020202020204" pitchFamily="34" charset="0"/>
                <a:cs typeface="Arial" panose="020B0604020202020204" pitchFamily="34" charset="0"/>
              </a:rPr>
              <a:t>σκάφη, κορβέτες). </a:t>
            </a:r>
            <a:endParaRPr lang="el-GR" sz="17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1700" b="1" dirty="0" smtClean="0">
                <a:solidFill>
                  <a:schemeClr val="tx1"/>
                </a:solidFill>
                <a:latin typeface="Arial" panose="020B0604020202020204" pitchFamily="34" charset="0"/>
                <a:cs typeface="Arial" panose="020B0604020202020204" pitchFamily="34" charset="0"/>
              </a:rPr>
              <a:t>Επιτρέπει </a:t>
            </a:r>
            <a:r>
              <a:rPr lang="el-GR" sz="1700" b="1" dirty="0">
                <a:solidFill>
                  <a:schemeClr val="tx1"/>
                </a:solidFill>
                <a:latin typeface="Arial" panose="020B0604020202020204" pitchFamily="34" charset="0"/>
                <a:cs typeface="Arial" panose="020B0604020202020204" pitchFamily="34" charset="0"/>
              </a:rPr>
              <a:t>την ανεξάρτητη κίνηση των ελικοφόρων αξόνων μόνο στις χαμηλές ταχύτητες, όταν λειτουργούν μόνον οι </a:t>
            </a:r>
            <a:r>
              <a:rPr lang="el-GR" sz="1700" b="1" dirty="0" smtClean="0">
                <a:solidFill>
                  <a:schemeClr val="tx1"/>
                </a:solidFill>
                <a:latin typeface="Arial" panose="020B0604020202020204" pitchFamily="34" charset="0"/>
                <a:cs typeface="Arial" panose="020B0604020202020204" pitchFamily="34" charset="0"/>
              </a:rPr>
              <a:t>πετρελαιοκινητήρες</a:t>
            </a:r>
            <a:r>
              <a:rPr lang="el-GR" sz="1700" b="1" dirty="0">
                <a:solidFill>
                  <a:schemeClr val="tx1"/>
                </a:solidFill>
                <a:latin typeface="Arial" panose="020B0604020202020204" pitchFamily="34" charset="0"/>
                <a:cs typeface="Arial" panose="020B0604020202020204" pitchFamily="34" charset="0"/>
              </a:rPr>
              <a:t>.</a:t>
            </a:r>
            <a:r>
              <a:rPr lang="el-GR" sz="1800" dirty="0" smtClean="0"/>
              <a:t/>
            </a:r>
            <a:br>
              <a:rPr lang="el-GR" sz="1800" dirty="0" smtClean="0"/>
            </a:br>
            <a:r>
              <a:rPr lang="el-GR" sz="1800" dirty="0" smtClean="0"/>
              <a:t> </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a:solidFill>
                  <a:schemeClr val="bg1"/>
                </a:solidFill>
                <a:latin typeface="Arial Black" pitchFamily="34" charset="0"/>
              </a:rPr>
              <a:t>Συνδυασμοί πετρελαιοκινητήρων και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extLst>
      <p:ext uri="{BB962C8B-B14F-4D97-AF65-F5344CB8AC3E}">
        <p14:creationId xmlns="" xmlns:p14="http://schemas.microsoft.com/office/powerpoint/2010/main" val="1660556492"/>
      </p:ext>
    </p:extLst>
  </p:cSld>
  <p:clrMapOvr>
    <a:masterClrMapping/>
  </p:clrMapOvr>
  <p:transition>
    <p:push/>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a:solidFill>
                  <a:schemeClr val="bg1"/>
                </a:solidFill>
                <a:latin typeface="Arial Black" pitchFamily="34" charset="0"/>
              </a:rPr>
              <a:t>Συνδυασμοί πετρελαιοκινητήρων και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a:t>
            </a:r>
            <a:r>
              <a:rPr lang="el-GR" sz="1400" dirty="0" smtClean="0">
                <a:solidFill>
                  <a:srgbClr val="FFFF00"/>
                </a:solidFill>
              </a:rPr>
              <a:t/>
            </a:r>
            <a:br>
              <a:rPr lang="el-GR" sz="1400" dirty="0" smtClean="0">
                <a:solidFill>
                  <a:srgbClr val="FFFF00"/>
                </a:solidFill>
              </a:rPr>
            </a:br>
            <a:endParaRPr lang="el-GR" sz="1400" b="1" u="sng" dirty="0">
              <a:solidFill>
                <a:srgbClr val="FFFF00"/>
              </a:solidFill>
              <a:latin typeface="Arial Black" pitchFamily="34" charset="0"/>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44502" y="1052736"/>
            <a:ext cx="6654996" cy="5616624"/>
          </a:xfrm>
          <a:prstGeom prst="rect">
            <a:avLst/>
          </a:prstGeom>
        </p:spPr>
      </p:pic>
    </p:spTree>
    <p:extLst>
      <p:ext uri="{BB962C8B-B14F-4D97-AF65-F5344CB8AC3E}">
        <p14:creationId xmlns="" xmlns:p14="http://schemas.microsoft.com/office/powerpoint/2010/main" val="4223288191"/>
      </p:ext>
    </p:extLst>
  </p:cSld>
  <p:clrMapOvr>
    <a:masterClrMapping/>
  </p:clrMapOvr>
  <p:transition>
    <p:push/>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00108"/>
            <a:ext cx="8534722" cy="5715040"/>
          </a:xfrm>
        </p:spPr>
        <p:txBody>
          <a:bodyPr>
            <a:noAutofit/>
          </a:bodyPr>
          <a:lstStyle/>
          <a:p>
            <a:pPr>
              <a:buClr>
                <a:srgbClr val="FF0000"/>
              </a:buClr>
            </a:pPr>
            <a:r>
              <a:rPr lang="el-GR" sz="1500" b="1" dirty="0" smtClean="0">
                <a:solidFill>
                  <a:schemeClr val="tx1"/>
                </a:solidFill>
                <a:latin typeface="Arial Black" pitchFamily="34" charset="0"/>
              </a:rPr>
              <a:t>(</a:t>
            </a:r>
            <a:r>
              <a:rPr lang="en-US" sz="1500" b="1" dirty="0">
                <a:solidFill>
                  <a:srgbClr val="FF0000"/>
                </a:solidFill>
                <a:latin typeface="Arial Black" pitchFamily="34" charset="0"/>
              </a:rPr>
              <a:t>CODOG</a:t>
            </a:r>
            <a:r>
              <a:rPr lang="en-US" sz="1500" b="1" dirty="0">
                <a:solidFill>
                  <a:schemeClr val="tx1"/>
                </a:solidFill>
                <a:latin typeface="Arial Black" pitchFamily="34" charset="0"/>
              </a:rPr>
              <a:t> - </a:t>
            </a:r>
            <a:r>
              <a:rPr lang="en-US" sz="1500" b="1" dirty="0" smtClean="0">
                <a:solidFill>
                  <a:schemeClr val="tx1"/>
                </a:solidFill>
                <a:latin typeface="Arial Black" pitchFamily="34" charset="0"/>
              </a:rPr>
              <a:t>Combined </a:t>
            </a:r>
            <a:r>
              <a:rPr lang="en-US" sz="1500" b="1" dirty="0">
                <a:solidFill>
                  <a:schemeClr val="tx1"/>
                </a:solidFill>
                <a:latin typeface="Arial Black" pitchFamily="34" charset="0"/>
              </a:rPr>
              <a:t>Diesel Or Gas</a:t>
            </a:r>
            <a:r>
              <a:rPr lang="en-US" sz="1500" b="1" dirty="0" smtClean="0">
                <a:solidFill>
                  <a:schemeClr val="tx1"/>
                </a:solidFill>
                <a:latin typeface="Arial Black" pitchFamily="34" charset="0"/>
              </a:rPr>
              <a:t>)</a:t>
            </a:r>
            <a:endParaRPr lang="el-GR" sz="1500" b="1" dirty="0" smtClean="0">
              <a:solidFill>
                <a:schemeClr val="tx1"/>
              </a:solidFill>
              <a:latin typeface="Arial Black" pitchFamily="34" charset="0"/>
            </a:endParaRPr>
          </a:p>
          <a:p>
            <a:pPr algn="l">
              <a:buClr>
                <a:srgbClr val="FF0000"/>
              </a:buClr>
            </a:pPr>
            <a:r>
              <a:rPr lang="el-GR" sz="2250" b="1" dirty="0" smtClean="0">
                <a:solidFill>
                  <a:schemeClr val="tx1"/>
                </a:solidFill>
                <a:latin typeface="Arial" panose="020B0604020202020204" pitchFamily="34" charset="0"/>
                <a:cs typeface="Arial" panose="020B0604020202020204" pitchFamily="34" charset="0"/>
              </a:rPr>
              <a:t>Οι αεριοστρόβιλοι </a:t>
            </a:r>
            <a:r>
              <a:rPr lang="el-GR" sz="2250" b="1" dirty="0">
                <a:solidFill>
                  <a:schemeClr val="tx1"/>
                </a:solidFill>
                <a:latin typeface="Arial" panose="020B0604020202020204" pitchFamily="34" charset="0"/>
                <a:cs typeface="Arial" panose="020B0604020202020204" pitchFamily="34" charset="0"/>
              </a:rPr>
              <a:t>χρησιμοποιούνται ανεξάρτητα από τους </a:t>
            </a:r>
            <a:r>
              <a:rPr lang="el-GR" sz="2250" b="1" dirty="0" smtClean="0">
                <a:solidFill>
                  <a:schemeClr val="tx1"/>
                </a:solidFill>
                <a:latin typeface="Arial" panose="020B0604020202020204" pitchFamily="34" charset="0"/>
                <a:cs typeface="Arial" panose="020B0604020202020204" pitchFamily="34" charset="0"/>
              </a:rPr>
              <a:t>πετρελαιοκινητήρες</a:t>
            </a:r>
            <a:r>
              <a:rPr lang="el-GR" sz="2250" b="1" dirty="0">
                <a:solidFill>
                  <a:schemeClr val="tx1"/>
                </a:solidFill>
                <a:latin typeface="Arial" panose="020B0604020202020204" pitchFamily="34" charset="0"/>
                <a:cs typeface="Arial" panose="020B0604020202020204" pitchFamily="34" charset="0"/>
              </a:rPr>
              <a:t>. Έτσι στις χαμηλές ταχύτητες </a:t>
            </a:r>
            <a:r>
              <a:rPr lang="el-GR" sz="2250" b="1" dirty="0" smtClean="0">
                <a:solidFill>
                  <a:schemeClr val="tx1"/>
                </a:solidFill>
                <a:latin typeface="Arial" panose="020B0604020202020204" pitchFamily="34" charset="0"/>
                <a:cs typeface="Arial" panose="020B0604020202020204" pitchFamily="34" charset="0"/>
              </a:rPr>
              <a:t>χρησιμοποιούνται </a:t>
            </a:r>
            <a:r>
              <a:rPr lang="el-GR" sz="2250" b="1" dirty="0">
                <a:solidFill>
                  <a:schemeClr val="tx1"/>
                </a:solidFill>
                <a:latin typeface="Arial" panose="020B0604020202020204" pitchFamily="34" charset="0"/>
                <a:cs typeface="Arial" panose="020B0604020202020204" pitchFamily="34" charset="0"/>
              </a:rPr>
              <a:t>αποκλειστικά οι πετρελαιοκινητήρες, ενώ για την επίτευξη των υψηλών ταχυτήτων </a:t>
            </a:r>
            <a:r>
              <a:rPr lang="el-GR" sz="2250" b="1" dirty="0" smtClean="0">
                <a:solidFill>
                  <a:schemeClr val="tx1"/>
                </a:solidFill>
                <a:latin typeface="Arial" panose="020B0604020202020204" pitchFamily="34" charset="0"/>
                <a:cs typeface="Arial" panose="020B0604020202020204" pitchFamily="34" charset="0"/>
              </a:rPr>
              <a:t>χρησιμοποιούνται </a:t>
            </a:r>
            <a:r>
              <a:rPr lang="el-GR" sz="2250" b="1" dirty="0">
                <a:solidFill>
                  <a:schemeClr val="tx1"/>
                </a:solidFill>
                <a:latin typeface="Arial" panose="020B0604020202020204" pitchFamily="34" charset="0"/>
                <a:cs typeface="Arial" panose="020B0604020202020204" pitchFamily="34" charset="0"/>
              </a:rPr>
              <a:t>αποκλειστικά οι αεριοστρόβιλοι. </a:t>
            </a:r>
            <a:endParaRPr lang="el-GR" sz="225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2250" b="1" dirty="0" smtClean="0">
                <a:solidFill>
                  <a:schemeClr val="tx1"/>
                </a:solidFill>
                <a:latin typeface="Arial" panose="020B0604020202020204" pitchFamily="34" charset="0"/>
                <a:cs typeface="Arial" panose="020B0604020202020204" pitchFamily="34" charset="0"/>
              </a:rPr>
              <a:t>Επειδή </a:t>
            </a:r>
            <a:r>
              <a:rPr lang="el-GR" sz="2250" b="1" dirty="0">
                <a:solidFill>
                  <a:schemeClr val="tx1"/>
                </a:solidFill>
                <a:latin typeface="Arial" panose="020B0604020202020204" pitchFamily="34" charset="0"/>
                <a:cs typeface="Arial" panose="020B0604020202020204" pitchFamily="34" charset="0"/>
              </a:rPr>
              <a:t>οι πετρελαιοκινητήρες δεν </a:t>
            </a:r>
            <a:r>
              <a:rPr lang="el-GR" sz="2250" b="1" dirty="0" smtClean="0">
                <a:solidFill>
                  <a:schemeClr val="tx1"/>
                </a:solidFill>
                <a:latin typeface="Arial" panose="020B0604020202020204" pitchFamily="34" charset="0"/>
                <a:cs typeface="Arial" panose="020B0604020202020204" pitchFamily="34" charset="0"/>
              </a:rPr>
              <a:t>χρησιμοποιούνται </a:t>
            </a:r>
            <a:r>
              <a:rPr lang="el-GR" sz="2250" b="1" dirty="0">
                <a:solidFill>
                  <a:schemeClr val="tx1"/>
                </a:solidFill>
                <a:latin typeface="Arial" panose="020B0604020202020204" pitchFamily="34" charset="0"/>
                <a:cs typeface="Arial" panose="020B0604020202020204" pitchFamily="34" charset="0"/>
              </a:rPr>
              <a:t>μετά την εμπλοκή των </a:t>
            </a:r>
            <a:r>
              <a:rPr lang="el-GR" sz="2250" b="1" dirty="0" err="1">
                <a:solidFill>
                  <a:schemeClr val="tx1"/>
                </a:solidFill>
                <a:latin typeface="Arial" panose="020B0604020202020204" pitchFamily="34" charset="0"/>
                <a:cs typeface="Arial" panose="020B0604020202020204" pitchFamily="34" charset="0"/>
              </a:rPr>
              <a:t>αεριοστροβίλων</a:t>
            </a:r>
            <a:r>
              <a:rPr lang="el-GR" sz="2250" b="1" dirty="0">
                <a:solidFill>
                  <a:schemeClr val="tx1"/>
                </a:solidFill>
                <a:latin typeface="Arial" panose="020B0604020202020204" pitchFamily="34" charset="0"/>
                <a:cs typeface="Arial" panose="020B0604020202020204" pitchFamily="34" charset="0"/>
              </a:rPr>
              <a:t> </a:t>
            </a:r>
            <a:r>
              <a:rPr lang="el-GR" sz="2250" b="1" dirty="0" smtClean="0">
                <a:solidFill>
                  <a:schemeClr val="tx1"/>
                </a:solidFill>
                <a:latin typeface="Arial" panose="020B0604020202020204" pitchFamily="34" charset="0"/>
                <a:cs typeface="Arial" panose="020B0604020202020204" pitchFamily="34" charset="0"/>
              </a:rPr>
              <a:t>απαιτείται </a:t>
            </a:r>
            <a:r>
              <a:rPr lang="el-GR" sz="2250" b="1" dirty="0">
                <a:solidFill>
                  <a:schemeClr val="tx1"/>
                </a:solidFill>
                <a:latin typeface="Arial" panose="020B0604020202020204" pitchFamily="34" charset="0"/>
                <a:cs typeface="Arial" panose="020B0604020202020204" pitchFamily="34" charset="0"/>
              </a:rPr>
              <a:t>μεγαλύτερο μέγεθος </a:t>
            </a:r>
            <a:r>
              <a:rPr lang="el-GR" sz="2250" b="1" dirty="0" err="1">
                <a:solidFill>
                  <a:schemeClr val="tx1"/>
                </a:solidFill>
                <a:latin typeface="Arial" panose="020B0604020202020204" pitchFamily="34" charset="0"/>
                <a:cs typeface="Arial" panose="020B0604020202020204" pitchFamily="34" charset="0"/>
              </a:rPr>
              <a:t>αεριοστροβίλων</a:t>
            </a:r>
            <a:r>
              <a:rPr lang="el-GR" sz="2250" b="1" dirty="0">
                <a:solidFill>
                  <a:schemeClr val="tx1"/>
                </a:solidFill>
                <a:latin typeface="Arial" panose="020B0604020202020204" pitchFamily="34" charset="0"/>
                <a:cs typeface="Arial" panose="020B0604020202020204" pitchFamily="34" charset="0"/>
              </a:rPr>
              <a:t> από </a:t>
            </a:r>
            <a:r>
              <a:rPr lang="el-GR" sz="2250" b="1" dirty="0" smtClean="0">
                <a:solidFill>
                  <a:schemeClr val="tx1"/>
                </a:solidFill>
                <a:latin typeface="Arial" panose="020B0604020202020204" pitchFamily="34" charset="0"/>
                <a:cs typeface="Arial" panose="020B0604020202020204" pitchFamily="34" charset="0"/>
              </a:rPr>
              <a:t>εκείνους </a:t>
            </a:r>
            <a:r>
              <a:rPr lang="el-GR" sz="2250" b="1" dirty="0">
                <a:solidFill>
                  <a:schemeClr val="tx1"/>
                </a:solidFill>
                <a:latin typeface="Arial" panose="020B0604020202020204" pitchFamily="34" charset="0"/>
                <a:cs typeface="Arial" panose="020B0604020202020204" pitchFamily="34" charset="0"/>
              </a:rPr>
              <a:t>του συστήματος CODAG. </a:t>
            </a:r>
            <a:endParaRPr lang="el-GR" sz="225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2250" b="1" dirty="0" smtClean="0">
                <a:solidFill>
                  <a:schemeClr val="tx1"/>
                </a:solidFill>
                <a:latin typeface="Arial" panose="020B0604020202020204" pitchFamily="34" charset="0"/>
                <a:cs typeface="Arial" panose="020B0604020202020204" pitchFamily="34" charset="0"/>
              </a:rPr>
              <a:t>Αυτό </a:t>
            </a:r>
            <a:r>
              <a:rPr lang="el-GR" sz="2250" b="1" dirty="0">
                <a:solidFill>
                  <a:schemeClr val="tx1"/>
                </a:solidFill>
                <a:latin typeface="Arial" panose="020B0604020202020204" pitchFamily="34" charset="0"/>
                <a:cs typeface="Arial" panose="020B0604020202020204" pitchFamily="34" charset="0"/>
              </a:rPr>
              <a:t>συνεπάγεται μεγαλύτερο κόστος εγκαταστάσεως προώσεως και μεγαλύτερο μέγεθος μηχανοστασίου. </a:t>
            </a:r>
            <a:endParaRPr lang="el-GR" sz="225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2250" b="1" dirty="0" smtClean="0">
                <a:solidFill>
                  <a:schemeClr val="tx1"/>
                </a:solidFill>
                <a:latin typeface="Arial" panose="020B0604020202020204" pitchFamily="34" charset="0"/>
                <a:cs typeface="Arial" panose="020B0604020202020204" pitchFamily="34" charset="0"/>
              </a:rPr>
              <a:t>Συνήθως </a:t>
            </a:r>
            <a:r>
              <a:rPr lang="el-GR" sz="2250" b="1" dirty="0">
                <a:solidFill>
                  <a:schemeClr val="tx1"/>
                </a:solidFill>
                <a:latin typeface="Arial" panose="020B0604020202020204" pitchFamily="34" charset="0"/>
                <a:cs typeface="Arial" panose="020B0604020202020204" pitchFamily="34" charset="0"/>
              </a:rPr>
              <a:t>όμως, στο σύστημα CODOG υπάρχει μεγαλύτερη απλοποίηση στους μειωτήρες, μικρότερος όγκος, βάρος και κόστος σε αυτούς, ενώ μειώνεται και ο παραγόμενος θόρυβος</a:t>
            </a:r>
            <a:r>
              <a:rPr lang="el-GR" sz="2250" b="1" dirty="0" smtClean="0">
                <a:solidFill>
                  <a:schemeClr val="tx1"/>
                </a:solidFill>
                <a:latin typeface="Arial" panose="020B0604020202020204" pitchFamily="34" charset="0"/>
                <a:cs typeface="Arial" panose="020B0604020202020204" pitchFamily="34" charset="0"/>
              </a:rPr>
              <a:t>.</a:t>
            </a:r>
            <a:endParaRPr lang="el-GR" sz="2250" b="1" dirty="0">
              <a:solidFill>
                <a:schemeClr val="tx1"/>
              </a:solidFill>
              <a:latin typeface="Arial" panose="020B0604020202020204" pitchFamily="34" charset="0"/>
              <a:cs typeface="Arial" panose="020B0604020202020204"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a:solidFill>
                  <a:schemeClr val="bg1"/>
                </a:solidFill>
                <a:latin typeface="Arial Black" pitchFamily="34" charset="0"/>
              </a:rPr>
              <a:t>Συνδυασμοί πετρελαιοκινητήρων και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extLst>
      <p:ext uri="{BB962C8B-B14F-4D97-AF65-F5344CB8AC3E}">
        <p14:creationId xmlns="" xmlns:p14="http://schemas.microsoft.com/office/powerpoint/2010/main" val="3757511286"/>
      </p:ext>
    </p:extLst>
  </p:cSld>
  <p:clrMapOvr>
    <a:masterClrMapping/>
  </p:clrMapOvr>
  <p:transition>
    <p:push/>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000108"/>
            <a:ext cx="8534722" cy="5715040"/>
          </a:xfrm>
        </p:spPr>
        <p:txBody>
          <a:bodyPr>
            <a:noAutofit/>
          </a:bodyPr>
          <a:lstStyle/>
          <a:p>
            <a:pPr>
              <a:buClr>
                <a:srgbClr val="FF0000"/>
              </a:buClr>
            </a:pPr>
            <a:r>
              <a:rPr lang="el-GR" sz="1500" b="1" dirty="0" smtClean="0">
                <a:solidFill>
                  <a:schemeClr val="tx1"/>
                </a:solidFill>
                <a:latin typeface="Arial Black" pitchFamily="34" charset="0"/>
              </a:rPr>
              <a:t>(</a:t>
            </a:r>
            <a:r>
              <a:rPr lang="en-US" sz="1500" b="1" dirty="0">
                <a:solidFill>
                  <a:srgbClr val="FF0000"/>
                </a:solidFill>
                <a:latin typeface="Arial Black" pitchFamily="34" charset="0"/>
              </a:rPr>
              <a:t>CODOG</a:t>
            </a:r>
            <a:r>
              <a:rPr lang="en-US" sz="1500" b="1" dirty="0">
                <a:solidFill>
                  <a:schemeClr val="tx1"/>
                </a:solidFill>
                <a:latin typeface="Arial Black" pitchFamily="34" charset="0"/>
              </a:rPr>
              <a:t> - </a:t>
            </a:r>
            <a:r>
              <a:rPr lang="en-US" sz="1500" b="1" dirty="0" smtClean="0">
                <a:solidFill>
                  <a:schemeClr val="tx1"/>
                </a:solidFill>
                <a:latin typeface="Arial Black" pitchFamily="34" charset="0"/>
              </a:rPr>
              <a:t>Combined </a:t>
            </a:r>
            <a:r>
              <a:rPr lang="en-US" sz="1500" b="1" dirty="0">
                <a:solidFill>
                  <a:schemeClr val="tx1"/>
                </a:solidFill>
                <a:latin typeface="Arial Black" pitchFamily="34" charset="0"/>
              </a:rPr>
              <a:t>Diesel Or Gas</a:t>
            </a:r>
            <a:r>
              <a:rPr lang="en-US" sz="1500" b="1" dirty="0" smtClean="0">
                <a:solidFill>
                  <a:schemeClr val="tx1"/>
                </a:solidFill>
                <a:latin typeface="Arial Black" pitchFamily="34" charset="0"/>
              </a:rPr>
              <a:t>)</a:t>
            </a:r>
            <a:endParaRPr lang="el-GR" sz="1500" b="1" dirty="0" smtClean="0">
              <a:solidFill>
                <a:schemeClr val="tx1"/>
              </a:solidFill>
              <a:latin typeface="Arial Black" pitchFamily="34" charset="0"/>
            </a:endParaRPr>
          </a:p>
          <a:p>
            <a:pPr algn="l">
              <a:buClr>
                <a:srgbClr val="FF0000"/>
              </a:buClr>
            </a:pPr>
            <a:r>
              <a:rPr lang="el-GR" sz="2100" b="1" dirty="0" smtClean="0">
                <a:solidFill>
                  <a:schemeClr val="tx1"/>
                </a:solidFill>
                <a:latin typeface="Arial" panose="020B0604020202020204" pitchFamily="34" charset="0"/>
                <a:cs typeface="Arial" panose="020B0604020202020204" pitchFamily="34" charset="0"/>
              </a:rPr>
              <a:t>Η </a:t>
            </a:r>
            <a:r>
              <a:rPr lang="el-GR" sz="2100" b="1" dirty="0">
                <a:solidFill>
                  <a:schemeClr val="tx1"/>
                </a:solidFill>
                <a:latin typeface="Arial" panose="020B0604020202020204" pitchFamily="34" charset="0"/>
                <a:cs typeface="Arial" panose="020B0604020202020204" pitchFamily="34" charset="0"/>
              </a:rPr>
              <a:t>εμπλοκή των </a:t>
            </a:r>
            <a:r>
              <a:rPr lang="el-GR" sz="2100" b="1" dirty="0" smtClean="0">
                <a:solidFill>
                  <a:schemeClr val="tx1"/>
                </a:solidFill>
                <a:latin typeface="Arial" panose="020B0604020202020204" pitchFamily="34" charset="0"/>
                <a:cs typeface="Arial" panose="020B0604020202020204" pitchFamily="34" charset="0"/>
              </a:rPr>
              <a:t>πετρελαιοκινητήρων </a:t>
            </a:r>
            <a:r>
              <a:rPr lang="el-GR" sz="2100" b="1" dirty="0">
                <a:solidFill>
                  <a:schemeClr val="tx1"/>
                </a:solidFill>
                <a:latin typeface="Arial" panose="020B0604020202020204" pitchFamily="34" charset="0"/>
                <a:cs typeface="Arial" panose="020B0604020202020204" pitchFamily="34" charset="0"/>
              </a:rPr>
              <a:t>στις χαμηλές ταχύτητες εξασφαλίζει </a:t>
            </a:r>
            <a:r>
              <a:rPr lang="el-GR" sz="2100" b="1" dirty="0" smtClean="0">
                <a:solidFill>
                  <a:schemeClr val="tx1"/>
                </a:solidFill>
                <a:latin typeface="Arial" panose="020B0604020202020204" pitchFamily="34" charset="0"/>
                <a:cs typeface="Arial" panose="020B0604020202020204" pitchFamily="34" charset="0"/>
              </a:rPr>
              <a:t>μεγάλη </a:t>
            </a:r>
            <a:r>
              <a:rPr lang="el-GR" sz="2100" b="1" dirty="0">
                <a:solidFill>
                  <a:schemeClr val="tx1"/>
                </a:solidFill>
                <a:latin typeface="Arial" panose="020B0604020202020204" pitchFamily="34" charset="0"/>
                <a:cs typeface="Arial" panose="020B0604020202020204" pitchFamily="34" charset="0"/>
              </a:rPr>
              <a:t>οικονομία και μεγάλη αυτονομία, ενώ η εμπλοκή των </a:t>
            </a:r>
            <a:r>
              <a:rPr lang="el-GR" sz="2100" b="1" dirty="0" err="1">
                <a:solidFill>
                  <a:schemeClr val="tx1"/>
                </a:solidFill>
                <a:latin typeface="Arial" panose="020B0604020202020204" pitchFamily="34" charset="0"/>
                <a:cs typeface="Arial" panose="020B0604020202020204" pitchFamily="34" charset="0"/>
              </a:rPr>
              <a:t>αεριοστροβίλων</a:t>
            </a:r>
            <a:r>
              <a:rPr lang="el-GR" sz="2100" b="1" dirty="0">
                <a:solidFill>
                  <a:schemeClr val="tx1"/>
                </a:solidFill>
                <a:latin typeface="Arial" panose="020B0604020202020204" pitchFamily="34" charset="0"/>
                <a:cs typeface="Arial" panose="020B0604020202020204" pitchFamily="34" charset="0"/>
              </a:rPr>
              <a:t> στις υψηλές ταχύτητες </a:t>
            </a:r>
            <a:r>
              <a:rPr lang="el-GR" sz="2100" b="1" dirty="0" smtClean="0">
                <a:solidFill>
                  <a:schemeClr val="tx1"/>
                </a:solidFill>
                <a:latin typeface="Arial" panose="020B0604020202020204" pitchFamily="34" charset="0"/>
                <a:cs typeface="Arial" panose="020B0604020202020204" pitchFamily="34" charset="0"/>
              </a:rPr>
              <a:t>εξασφαλίζει </a:t>
            </a:r>
            <a:r>
              <a:rPr lang="el-GR" sz="2100" b="1" dirty="0">
                <a:solidFill>
                  <a:schemeClr val="tx1"/>
                </a:solidFill>
                <a:latin typeface="Arial" panose="020B0604020202020204" pitchFamily="34" charset="0"/>
                <a:cs typeface="Arial" panose="020B0604020202020204" pitchFamily="34" charset="0"/>
              </a:rPr>
              <a:t>μεγάλες ταχύτητες πλεύσεως, αλλά εις βάρος της οικονομίας και της αυτονομίας. </a:t>
            </a:r>
            <a:endParaRPr lang="el-GR" sz="21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2100" b="1" dirty="0" smtClean="0">
                <a:solidFill>
                  <a:schemeClr val="tx1"/>
                </a:solidFill>
                <a:latin typeface="Arial" panose="020B0604020202020204" pitchFamily="34" charset="0"/>
                <a:cs typeface="Arial" panose="020B0604020202020204" pitchFamily="34" charset="0"/>
              </a:rPr>
              <a:t>Η </a:t>
            </a:r>
            <a:r>
              <a:rPr lang="el-GR" sz="2100" b="1" dirty="0">
                <a:solidFill>
                  <a:schemeClr val="tx1"/>
                </a:solidFill>
                <a:latin typeface="Arial" panose="020B0604020202020204" pitchFamily="34" charset="0"/>
                <a:cs typeface="Arial" panose="020B0604020202020204" pitchFamily="34" charset="0"/>
              </a:rPr>
              <a:t>εμπλοκή των </a:t>
            </a:r>
            <a:r>
              <a:rPr lang="el-GR" sz="2100" b="1" dirty="0" err="1">
                <a:solidFill>
                  <a:schemeClr val="tx1"/>
                </a:solidFill>
                <a:latin typeface="Arial" panose="020B0604020202020204" pitchFamily="34" charset="0"/>
                <a:cs typeface="Arial" panose="020B0604020202020204" pitchFamily="34" charset="0"/>
              </a:rPr>
              <a:t>αεριοστροβίλων</a:t>
            </a:r>
            <a:r>
              <a:rPr lang="el-GR" sz="2100" b="1" dirty="0">
                <a:solidFill>
                  <a:schemeClr val="tx1"/>
                </a:solidFill>
                <a:latin typeface="Arial" panose="020B0604020202020204" pitchFamily="34" charset="0"/>
                <a:cs typeface="Arial" panose="020B0604020202020204" pitchFamily="34" charset="0"/>
              </a:rPr>
              <a:t> απαιτείται συνήθως σε λιγότερο από το 15% του συνολικού χρόνου πλεύσεως για τα πολεμικά πλοία.</a:t>
            </a:r>
          </a:p>
          <a:p>
            <a:pPr algn="l">
              <a:buClr>
                <a:srgbClr val="FF0000"/>
              </a:buClr>
            </a:pPr>
            <a:r>
              <a:rPr lang="el-GR" sz="2100" b="1" dirty="0">
                <a:solidFill>
                  <a:schemeClr val="tx1"/>
                </a:solidFill>
                <a:latin typeface="Arial" panose="020B0604020202020204" pitchFamily="34" charset="0"/>
                <a:cs typeface="Arial" panose="020B0604020202020204" pitchFamily="34" charset="0"/>
              </a:rPr>
              <a:t>Το σύστημα παρουσιάζει υψηλή απόδοση σε όλο το φάσμα ισχύος. Η αποσυζευγμένη </a:t>
            </a:r>
            <a:r>
              <a:rPr lang="el-GR" sz="2100" b="1" dirty="0" smtClean="0">
                <a:solidFill>
                  <a:schemeClr val="tx1"/>
                </a:solidFill>
                <a:latin typeface="Arial" panose="020B0604020202020204" pitchFamily="34" charset="0"/>
                <a:cs typeface="Arial" panose="020B0604020202020204" pitchFamily="34" charset="0"/>
              </a:rPr>
              <a:t>περιστροφή </a:t>
            </a:r>
            <a:r>
              <a:rPr lang="el-GR" sz="2100" b="1" dirty="0">
                <a:solidFill>
                  <a:schemeClr val="tx1"/>
                </a:solidFill>
                <a:latin typeface="Arial" panose="020B0604020202020204" pitchFamily="34" charset="0"/>
                <a:cs typeface="Arial" panose="020B0604020202020204" pitchFamily="34" charset="0"/>
              </a:rPr>
              <a:t>των αξόνων επιτρέπει την ανεξάρτητη </a:t>
            </a:r>
            <a:r>
              <a:rPr lang="el-GR" sz="2100" b="1" dirty="0" smtClean="0">
                <a:solidFill>
                  <a:schemeClr val="tx1"/>
                </a:solidFill>
                <a:latin typeface="Arial" panose="020B0604020202020204" pitchFamily="34" charset="0"/>
                <a:cs typeface="Arial" panose="020B0604020202020204" pitchFamily="34" charset="0"/>
              </a:rPr>
              <a:t>περιστροφή </a:t>
            </a:r>
            <a:r>
              <a:rPr lang="el-GR" sz="2100" b="1" dirty="0">
                <a:solidFill>
                  <a:schemeClr val="tx1"/>
                </a:solidFill>
                <a:latin typeface="Arial" panose="020B0604020202020204" pitchFamily="34" charset="0"/>
                <a:cs typeface="Arial" panose="020B0604020202020204" pitchFamily="34" charset="0"/>
              </a:rPr>
              <a:t>τους, αυξάνοντας την ικανότητα ελιγμών. </a:t>
            </a:r>
            <a:endParaRPr lang="el-GR" sz="2100" b="1" dirty="0" smtClean="0">
              <a:solidFill>
                <a:schemeClr val="tx1"/>
              </a:solidFill>
              <a:latin typeface="Arial" panose="020B0604020202020204" pitchFamily="34" charset="0"/>
              <a:cs typeface="Arial" panose="020B0604020202020204" pitchFamily="34" charset="0"/>
            </a:endParaRPr>
          </a:p>
          <a:p>
            <a:pPr algn="l">
              <a:buClr>
                <a:srgbClr val="FF0000"/>
              </a:buClr>
            </a:pPr>
            <a:r>
              <a:rPr lang="el-GR" sz="2100" b="1" dirty="0" smtClean="0">
                <a:solidFill>
                  <a:schemeClr val="tx1"/>
                </a:solidFill>
                <a:latin typeface="Arial" panose="020B0604020202020204" pitchFamily="34" charset="0"/>
                <a:cs typeface="Arial" panose="020B0604020202020204" pitchFamily="34" charset="0"/>
              </a:rPr>
              <a:t>Σε </a:t>
            </a:r>
            <a:r>
              <a:rPr lang="el-GR" sz="2100" b="1" dirty="0">
                <a:solidFill>
                  <a:schemeClr val="tx1"/>
                </a:solidFill>
                <a:latin typeface="Arial" panose="020B0604020202020204" pitchFamily="34" charset="0"/>
                <a:cs typeface="Arial" panose="020B0604020202020204" pitchFamily="34" charset="0"/>
              </a:rPr>
              <a:t>ειδικές περιπτώσεις μπορούν να </a:t>
            </a:r>
            <a:r>
              <a:rPr lang="el-GR" sz="2100" b="1" dirty="0" smtClean="0">
                <a:solidFill>
                  <a:schemeClr val="tx1"/>
                </a:solidFill>
                <a:latin typeface="Arial" panose="020B0604020202020204" pitchFamily="34" charset="0"/>
                <a:cs typeface="Arial" panose="020B0604020202020204" pitchFamily="34" charset="0"/>
              </a:rPr>
              <a:t>χρησιμοποιηθούν </a:t>
            </a:r>
            <a:r>
              <a:rPr lang="el-GR" sz="2100" b="1" dirty="0">
                <a:solidFill>
                  <a:schemeClr val="tx1"/>
                </a:solidFill>
                <a:latin typeface="Arial" panose="020B0604020202020204" pitchFamily="34" charset="0"/>
                <a:cs typeface="Arial" panose="020B0604020202020204" pitchFamily="34" charset="0"/>
              </a:rPr>
              <a:t>οι αεριοστρόβιλοι ακόμη και για την </a:t>
            </a:r>
            <a:r>
              <a:rPr lang="el-GR" sz="2100" b="1" dirty="0" smtClean="0">
                <a:solidFill>
                  <a:schemeClr val="tx1"/>
                </a:solidFill>
                <a:latin typeface="Arial" panose="020B0604020202020204" pitchFamily="34" charset="0"/>
                <a:cs typeface="Arial" panose="020B0604020202020204" pitchFamily="34" charset="0"/>
              </a:rPr>
              <a:t>εκκίνηση </a:t>
            </a:r>
            <a:r>
              <a:rPr lang="el-GR" sz="2100" b="1" dirty="0">
                <a:solidFill>
                  <a:schemeClr val="tx1"/>
                </a:solidFill>
                <a:latin typeface="Arial" panose="020B0604020202020204" pitchFamily="34" charset="0"/>
                <a:cs typeface="Arial" panose="020B0604020202020204" pitchFamily="34" charset="0"/>
              </a:rPr>
              <a:t>του σκάφους, ώστε να επιτευχθεί ταχεία </a:t>
            </a:r>
            <a:r>
              <a:rPr lang="el-GR" sz="2100" b="1" dirty="0" smtClean="0">
                <a:solidFill>
                  <a:schemeClr val="tx1"/>
                </a:solidFill>
                <a:latin typeface="Arial" panose="020B0604020202020204" pitchFamily="34" charset="0"/>
                <a:cs typeface="Arial" panose="020B0604020202020204" pitchFamily="34" charset="0"/>
              </a:rPr>
              <a:t>απόκριση </a:t>
            </a:r>
            <a:r>
              <a:rPr lang="el-GR" sz="2100" b="1" dirty="0">
                <a:solidFill>
                  <a:schemeClr val="tx1"/>
                </a:solidFill>
                <a:latin typeface="Arial" panose="020B0604020202020204" pitchFamily="34" charset="0"/>
                <a:cs typeface="Arial" panose="020B0604020202020204" pitchFamily="34" charset="0"/>
              </a:rPr>
              <a:t>και η μέγιστη ταχύτητα στο ελάχιστο χρονικό διάστημα.</a:t>
            </a:r>
          </a:p>
          <a:p>
            <a:pPr algn="l">
              <a:buClr>
                <a:srgbClr val="FF0000"/>
              </a:buClr>
            </a:pPr>
            <a:endParaRPr lang="el-GR" sz="1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400" b="1" u="sng" dirty="0">
                <a:solidFill>
                  <a:schemeClr val="bg1"/>
                </a:solidFill>
                <a:latin typeface="Arial Black" pitchFamily="34" charset="0"/>
              </a:rPr>
              <a:t>Συνδυασμοί πετρελαιοκινητήρων και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a:t>
            </a:r>
            <a:r>
              <a:rPr lang="el-GR" sz="1400" dirty="0" smtClean="0"/>
              <a:t/>
            </a:r>
            <a:br>
              <a:rPr lang="el-GR" sz="1400" dirty="0" smtClean="0"/>
            </a:br>
            <a:endParaRPr lang="el-GR" sz="1400" b="1" u="sng" dirty="0">
              <a:solidFill>
                <a:schemeClr val="bg1"/>
              </a:solidFill>
              <a:latin typeface="Arial Black" pitchFamily="34" charset="0"/>
            </a:endParaRPr>
          </a:p>
        </p:txBody>
      </p:sp>
    </p:spTree>
    <p:extLst>
      <p:ext uri="{BB962C8B-B14F-4D97-AF65-F5344CB8AC3E}">
        <p14:creationId xmlns="" xmlns:p14="http://schemas.microsoft.com/office/powerpoint/2010/main" val="3995695744"/>
      </p:ext>
    </p:extLst>
  </p:cSld>
  <p:clrMapOvr>
    <a:masterClrMapping/>
  </p:clrMapOvr>
  <p:transition>
    <p:push/>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400" b="1" u="sng" dirty="0">
                <a:solidFill>
                  <a:schemeClr val="bg1"/>
                </a:solidFill>
                <a:latin typeface="Arial Black" pitchFamily="34" charset="0"/>
              </a:rPr>
              <a:t>Συνδυασμοί πετρελαιοκινητήρων και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pic>
        <p:nvPicPr>
          <p:cNvPr id="2" name="Picture 1"/>
          <p:cNvPicPr>
            <a:picLocks noChangeAspect="1"/>
          </p:cNvPicPr>
          <p:nvPr/>
        </p:nvPicPr>
        <p:blipFill>
          <a:blip r:embed="rId2" cstate="print"/>
          <a:stretch>
            <a:fillRect/>
          </a:stretch>
        </p:blipFill>
        <p:spPr>
          <a:xfrm>
            <a:off x="1007603" y="1556792"/>
            <a:ext cx="7128792" cy="4824536"/>
          </a:xfrm>
          <a:prstGeom prst="rect">
            <a:avLst/>
          </a:prstGeom>
        </p:spPr>
      </p:pic>
      <p:sp>
        <p:nvSpPr>
          <p:cNvPr id="6" name="Rectangle 5"/>
          <p:cNvSpPr/>
          <p:nvPr/>
        </p:nvSpPr>
        <p:spPr>
          <a:xfrm>
            <a:off x="4062886" y="1268760"/>
            <a:ext cx="1414170" cy="461665"/>
          </a:xfrm>
          <a:prstGeom prst="rect">
            <a:avLst/>
          </a:prstGeom>
        </p:spPr>
        <p:txBody>
          <a:bodyPr wrap="none">
            <a:spAutoFit/>
          </a:bodyPr>
          <a:lstStyle/>
          <a:p>
            <a:r>
              <a:rPr lang="en-US" sz="2400" b="1" dirty="0" smtClean="0">
                <a:latin typeface="Arial Black" panose="020B0A04020102020204" pitchFamily="34" charset="0"/>
              </a:rPr>
              <a:t>COD</a:t>
            </a:r>
            <a:r>
              <a:rPr lang="el-GR" sz="2400" b="1" dirty="0" smtClean="0">
                <a:latin typeface="Arial Black" panose="020B0A04020102020204" pitchFamily="34" charset="0"/>
              </a:rPr>
              <a:t>Ο</a:t>
            </a:r>
            <a:r>
              <a:rPr lang="en-US" sz="2400" b="1" dirty="0" smtClean="0">
                <a:latin typeface="Arial Black" panose="020B0A04020102020204" pitchFamily="34" charset="0"/>
              </a:rPr>
              <a:t>D</a:t>
            </a:r>
            <a:endParaRPr lang="en-US" sz="2400" b="1" dirty="0">
              <a:latin typeface="Arial Black" panose="020B0A04020102020204" pitchFamily="34" charset="0"/>
            </a:endParaRPr>
          </a:p>
        </p:txBody>
      </p:sp>
    </p:spTree>
    <p:extLst>
      <p:ext uri="{BB962C8B-B14F-4D97-AF65-F5344CB8AC3E}">
        <p14:creationId xmlns="" xmlns:p14="http://schemas.microsoft.com/office/powerpoint/2010/main" val="1848916944"/>
      </p:ext>
    </p:extLst>
  </p:cSld>
  <p:clrMapOvr>
    <a:masterClrMapping/>
  </p:clrMapOvr>
  <p:transition>
    <p:push/>
  </p:transition>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200" b="1" u="sng" dirty="0">
                <a:solidFill>
                  <a:srgbClr val="FFFF00"/>
                </a:solidFill>
                <a:latin typeface="Arial Black" pitchFamily="34" charset="0"/>
              </a:rPr>
              <a:t>Συνδυασμός πετρελαιοκινητήρων και </a:t>
            </a:r>
            <a:r>
              <a:rPr lang="el-GR" sz="2200" b="1" u="sng" dirty="0" err="1" smtClean="0">
                <a:solidFill>
                  <a:srgbClr val="FFFF00"/>
                </a:solidFill>
                <a:latin typeface="Arial Black" pitchFamily="34" charset="0"/>
              </a:rPr>
              <a:t>αεριοστροβίλων</a:t>
            </a:r>
            <a:r>
              <a:rPr lang="el-GR" sz="2200" b="1" u="sng" dirty="0" smtClean="0">
                <a:solidFill>
                  <a:srgbClr val="FFFF00"/>
                </a:solidFill>
                <a:latin typeface="Arial Black" pitchFamily="34" charset="0"/>
              </a:rPr>
              <a:t> </a:t>
            </a:r>
            <a:r>
              <a:rPr lang="el-GR" sz="2200" b="1" u="sng" dirty="0">
                <a:solidFill>
                  <a:srgbClr val="FFFF00"/>
                </a:solidFill>
                <a:latin typeface="Arial Black" pitchFamily="34" charset="0"/>
              </a:rPr>
              <a:t>με χρήση </a:t>
            </a:r>
            <a:r>
              <a:rPr lang="el-GR" sz="2200" b="1" u="sng" dirty="0" smtClean="0">
                <a:solidFill>
                  <a:srgbClr val="FFFF00"/>
                </a:solidFill>
                <a:latin typeface="Arial Black" pitchFamily="34" charset="0"/>
              </a:rPr>
              <a:t>ηλεκτροκινητήρων</a:t>
            </a:r>
            <a:r>
              <a:rPr lang="el-GR" sz="1400" dirty="0" smtClean="0">
                <a:solidFill>
                  <a:srgbClr val="FFFF00"/>
                </a:solidFill>
              </a:rPr>
              <a:t/>
            </a:r>
            <a:br>
              <a:rPr lang="el-GR" sz="1400" dirty="0" smtClean="0">
                <a:solidFill>
                  <a:srgbClr val="FFFF00"/>
                </a:solidFill>
              </a:rPr>
            </a:br>
            <a:endParaRPr lang="el-GR" sz="1400" b="1" u="sng" dirty="0">
              <a:solidFill>
                <a:srgbClr val="FFFF00"/>
              </a:solidFill>
              <a:latin typeface="Arial Black" pitchFamily="34" charset="0"/>
            </a:endParaRPr>
          </a:p>
        </p:txBody>
      </p:sp>
      <p:sp>
        <p:nvSpPr>
          <p:cNvPr id="6" name="Subtitle 2"/>
          <p:cNvSpPr txBox="1">
            <a:spLocks/>
          </p:cNvSpPr>
          <p:nvPr/>
        </p:nvSpPr>
        <p:spPr>
          <a:xfrm>
            <a:off x="285750" y="1196752"/>
            <a:ext cx="8572530" cy="540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n-US" sz="2000" b="1" dirty="0">
                <a:latin typeface="Arial Black" pitchFamily="34" charset="0"/>
              </a:rPr>
              <a:t>( COD-LAG -- COmbined Diesel eLectric And Gas )</a:t>
            </a:r>
          </a:p>
          <a:p>
            <a:pPr marL="0" indent="0">
              <a:buClr>
                <a:srgbClr val="FF0000"/>
              </a:buClr>
              <a:buNone/>
            </a:pPr>
            <a:endParaRPr lang="el-GR" sz="1200" b="1" dirty="0" smtClean="0">
              <a:latin typeface="Arial Black"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ανάπτυξη της ηλεκτρική προώσεως τα </a:t>
            </a:r>
            <a:r>
              <a:rPr lang="el-GR" sz="2100" b="1" dirty="0" smtClean="0">
                <a:latin typeface="Arial" panose="020B0604020202020204" pitchFamily="34" charset="0"/>
                <a:cs typeface="Arial" panose="020B0604020202020204" pitchFamily="34" charset="0"/>
              </a:rPr>
              <a:t>τελευταία </a:t>
            </a:r>
            <a:r>
              <a:rPr lang="el-GR" sz="2100" b="1" dirty="0">
                <a:latin typeface="Arial" panose="020B0604020202020204" pitchFamily="34" charset="0"/>
                <a:cs typeface="Arial" panose="020B0604020202020204" pitchFamily="34" charset="0"/>
              </a:rPr>
              <a:t>χρόνια επέτρεψε την εισαγωγή της και στην περίπτωση των συνδυασμένων συστημάτων </a:t>
            </a:r>
            <a:r>
              <a:rPr lang="el-GR" sz="2100" b="1" dirty="0" smtClean="0">
                <a:latin typeface="Arial" panose="020B0604020202020204" pitchFamily="34" charset="0"/>
                <a:cs typeface="Arial" panose="020B0604020202020204" pitchFamily="34" charset="0"/>
              </a:rPr>
              <a:t>προώσεως</a:t>
            </a:r>
            <a:r>
              <a:rPr lang="el-GR" sz="2100" b="1" dirty="0">
                <a:latin typeface="Arial" panose="020B0604020202020204" pitchFamily="34" charset="0"/>
                <a:cs typeface="Arial" panose="020B0604020202020204" pitchFamily="34" charset="0"/>
              </a:rPr>
              <a:t>, τόσο για στρατιωτικές όσο και για πολιτικές εφαρμογές.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Το </a:t>
            </a:r>
            <a:r>
              <a:rPr lang="el-GR" sz="2100" b="1" dirty="0">
                <a:latin typeface="Arial" panose="020B0604020202020204" pitchFamily="34" charset="0"/>
                <a:cs typeface="Arial" panose="020B0604020202020204" pitchFamily="34" charset="0"/>
              </a:rPr>
              <a:t>σύστημα </a:t>
            </a:r>
            <a:r>
              <a:rPr lang="el-GR" sz="2100" b="1" dirty="0">
                <a:solidFill>
                  <a:srgbClr val="FF0000"/>
                </a:solidFill>
                <a:latin typeface="Arial" panose="020B0604020202020204" pitchFamily="34" charset="0"/>
                <a:cs typeface="Arial" panose="020B0604020202020204" pitchFamily="34" charset="0"/>
              </a:rPr>
              <a:t>CODLAG</a:t>
            </a:r>
            <a:r>
              <a:rPr lang="el-GR" sz="2100" b="1" dirty="0">
                <a:latin typeface="Arial" panose="020B0604020202020204" pitchFamily="34" charset="0"/>
                <a:cs typeface="Arial" panose="020B0604020202020204" pitchFamily="34" charset="0"/>
              </a:rPr>
              <a:t> αποτελείται από πετρελαιοκινητήρες, που συνεργάζονται με </a:t>
            </a:r>
            <a:r>
              <a:rPr lang="el-GR" sz="2100" b="1" dirty="0" smtClean="0">
                <a:latin typeface="Arial" panose="020B0604020202020204" pitchFamily="34" charset="0"/>
                <a:cs typeface="Arial" panose="020B0604020202020204" pitchFamily="34" charset="0"/>
              </a:rPr>
              <a:t>ηλεκτρογεννήτριες </a:t>
            </a:r>
            <a:r>
              <a:rPr lang="el-GR" sz="2100" b="1" dirty="0">
                <a:latin typeface="Arial" panose="020B0604020202020204" pitchFamily="34" charset="0"/>
                <a:cs typeface="Arial" panose="020B0604020202020204" pitchFamily="34" charset="0"/>
              </a:rPr>
              <a:t>για την παραγωγή ηλεκτρικού </a:t>
            </a:r>
            <a:r>
              <a:rPr lang="el-GR" sz="2100" b="1" dirty="0" smtClean="0">
                <a:latin typeface="Arial" panose="020B0604020202020204" pitchFamily="34" charset="0"/>
                <a:cs typeface="Arial" panose="020B0604020202020204" pitchFamily="34" charset="0"/>
              </a:rPr>
              <a:t>ρεύματος</a:t>
            </a:r>
            <a:r>
              <a:rPr lang="el-GR" sz="2100" b="1" dirty="0">
                <a:latin typeface="Arial" panose="020B0604020202020204" pitchFamily="34" charset="0"/>
                <a:cs typeface="Arial" panose="020B0604020202020204" pitchFamily="34" charset="0"/>
              </a:rPr>
              <a:t>. Αυτό οδηγείται σε ηλεκτροκινητήρες </a:t>
            </a:r>
            <a:r>
              <a:rPr lang="el-GR" sz="2100" b="1" dirty="0" smtClean="0">
                <a:latin typeface="Arial" panose="020B0604020202020204" pitchFamily="34" charset="0"/>
                <a:cs typeface="Arial" panose="020B0604020202020204" pitchFamily="34" charset="0"/>
              </a:rPr>
              <a:t>συνδεδεμένους </a:t>
            </a:r>
            <a:r>
              <a:rPr lang="el-GR" sz="2100" b="1" dirty="0">
                <a:latin typeface="Arial" panose="020B0604020202020204" pitchFamily="34" charset="0"/>
                <a:cs typeface="Arial" panose="020B0604020202020204" pitchFamily="34" charset="0"/>
              </a:rPr>
              <a:t>με τους ελικοφόρους άξονες, για την </a:t>
            </a:r>
            <a:r>
              <a:rPr lang="el-GR" sz="2100" b="1" dirty="0" smtClean="0">
                <a:latin typeface="Arial" panose="020B0604020202020204" pitchFamily="34" charset="0"/>
                <a:cs typeface="Arial" panose="020B0604020202020204" pitchFamily="34" charset="0"/>
              </a:rPr>
              <a:t>επίτευξη </a:t>
            </a:r>
            <a:r>
              <a:rPr lang="el-GR" sz="2100" b="1" dirty="0">
                <a:latin typeface="Arial" panose="020B0604020202020204" pitchFamily="34" charset="0"/>
                <a:cs typeface="Arial" panose="020B0604020202020204" pitchFamily="34" charset="0"/>
              </a:rPr>
              <a:t>οικονομικών ταχυτήτων πλεύσεως.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Το παραγόμενο </a:t>
            </a:r>
            <a:r>
              <a:rPr lang="el-GR" sz="2100" b="1" dirty="0">
                <a:latin typeface="Arial" panose="020B0604020202020204" pitchFamily="34" charset="0"/>
                <a:cs typeface="Arial" panose="020B0604020202020204" pitchFamily="34" charset="0"/>
              </a:rPr>
              <a:t>ηλεκτρικό ρεύμα μπορεί να </a:t>
            </a:r>
            <a:r>
              <a:rPr lang="el-GR" sz="2100" b="1" dirty="0" smtClean="0">
                <a:latin typeface="Arial" panose="020B0604020202020204" pitchFamily="34" charset="0"/>
                <a:cs typeface="Arial" panose="020B0604020202020204" pitchFamily="34" charset="0"/>
              </a:rPr>
              <a:t>χρησιμοποιηθεί </a:t>
            </a:r>
            <a:r>
              <a:rPr lang="el-GR" sz="2100" b="1" dirty="0">
                <a:latin typeface="Arial" panose="020B0604020202020204" pitchFamily="34" charset="0"/>
                <a:cs typeface="Arial" panose="020B0604020202020204" pitchFamily="34" charset="0"/>
              </a:rPr>
              <a:t>και για τις υπόλοιπες ανάγκες του πλοίου, </a:t>
            </a:r>
            <a:r>
              <a:rPr lang="el-GR" sz="2100" b="1" dirty="0" smtClean="0">
                <a:latin typeface="Arial" panose="020B0604020202020204" pitchFamily="34" charset="0"/>
                <a:cs typeface="Arial" panose="020B0604020202020204" pitchFamily="34" charset="0"/>
              </a:rPr>
              <a:t>χωρίς </a:t>
            </a:r>
            <a:r>
              <a:rPr lang="el-GR" sz="2100" b="1" dirty="0">
                <a:latin typeface="Arial" panose="020B0604020202020204" pitchFamily="34" charset="0"/>
                <a:cs typeface="Arial" panose="020B0604020202020204" pitchFamily="34" charset="0"/>
              </a:rPr>
              <a:t>να απαιτείται η εγκατάσταση ειδικών </a:t>
            </a:r>
            <a:r>
              <a:rPr lang="el-GR" sz="2100" b="1" dirty="0" smtClean="0">
                <a:latin typeface="Arial" panose="020B0604020202020204" pitchFamily="34" charset="0"/>
                <a:cs typeface="Arial" panose="020B0604020202020204" pitchFamily="34" charset="0"/>
              </a:rPr>
              <a:t>ηλεκτρομηχανών</a:t>
            </a:r>
            <a:r>
              <a:rPr lang="el-GR" sz="2100" b="1" dirty="0">
                <a:latin typeface="Arial" panose="020B0604020202020204" pitchFamily="34" charset="0"/>
                <a:cs typeface="Arial" panose="020B0604020202020204" pitchFamily="34" charset="0"/>
              </a:rPr>
              <a:t>.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Για </a:t>
            </a:r>
            <a:r>
              <a:rPr lang="el-GR" sz="2100" b="1" dirty="0">
                <a:latin typeface="Arial" panose="020B0604020202020204" pitchFamily="34" charset="0"/>
                <a:cs typeface="Arial" panose="020B0604020202020204" pitchFamily="34" charset="0"/>
              </a:rPr>
              <a:t>την επίτευξη υψηλών ταχυτήτων </a:t>
            </a:r>
            <a:r>
              <a:rPr lang="el-GR" sz="2100" b="1" dirty="0" smtClean="0">
                <a:latin typeface="Arial" panose="020B0604020202020204" pitchFamily="34" charset="0"/>
                <a:cs typeface="Arial" panose="020B0604020202020204" pitchFamily="34" charset="0"/>
              </a:rPr>
              <a:t>πρόσθετη </a:t>
            </a:r>
            <a:r>
              <a:rPr lang="el-GR" sz="2100" b="1" dirty="0">
                <a:latin typeface="Arial" panose="020B0604020202020204" pitchFamily="34" charset="0"/>
                <a:cs typeface="Arial" panose="020B0604020202020204" pitchFamily="34" charset="0"/>
              </a:rPr>
              <a:t>ισχύς δίδεται κατευθείαν στους άξονες με τη χρήση </a:t>
            </a:r>
            <a:r>
              <a:rPr lang="el-GR" sz="2100" b="1" dirty="0" err="1" smtClean="0">
                <a:latin typeface="Arial" panose="020B0604020202020204" pitchFamily="34" charset="0"/>
                <a:cs typeface="Arial" panose="020B0604020202020204" pitchFamily="34" charset="0"/>
              </a:rPr>
              <a:t>αεριοστροβίλων</a:t>
            </a:r>
            <a:r>
              <a:rPr lang="el-GR" sz="2100" b="1" dirty="0" smtClean="0">
                <a:latin typeface="Arial" panose="020B0604020202020204" pitchFamily="34" charset="0"/>
                <a:cs typeface="Arial" panose="020B0604020202020204" pitchFamily="34" charset="0"/>
              </a:rPr>
              <a:t>.</a:t>
            </a:r>
            <a:endParaRPr lang="el-GR" sz="21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627530814"/>
      </p:ext>
    </p:extLst>
  </p:cSld>
  <p:clrMapOvr>
    <a:masterClrMapping/>
  </p:clrMapOvr>
  <p:transition>
    <p:push/>
  </p:transition>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200" b="1" u="sng" dirty="0">
                <a:solidFill>
                  <a:schemeClr val="bg1"/>
                </a:solidFill>
                <a:latin typeface="Arial Black" pitchFamily="34" charset="0"/>
              </a:rPr>
              <a:t>Συνδυασμός πετρελαιοκινητήρων και </a:t>
            </a:r>
            <a:r>
              <a:rPr lang="el-GR" sz="2200" b="1" u="sng" dirty="0" err="1" smtClean="0">
                <a:solidFill>
                  <a:schemeClr val="bg1"/>
                </a:solidFill>
                <a:latin typeface="Arial Black" pitchFamily="34" charset="0"/>
              </a:rPr>
              <a:t>αεριοστροβίλων</a:t>
            </a:r>
            <a:r>
              <a:rPr lang="el-GR" sz="2200" b="1" u="sng" dirty="0" smtClean="0">
                <a:solidFill>
                  <a:schemeClr val="bg1"/>
                </a:solidFill>
                <a:latin typeface="Arial Black" pitchFamily="34" charset="0"/>
              </a:rPr>
              <a:t> </a:t>
            </a:r>
            <a:r>
              <a:rPr lang="el-GR" sz="2200" b="1" u="sng" dirty="0">
                <a:solidFill>
                  <a:schemeClr val="bg1"/>
                </a:solidFill>
                <a:latin typeface="Arial Black" pitchFamily="34" charset="0"/>
              </a:rPr>
              <a:t>με χρήση </a:t>
            </a:r>
            <a:r>
              <a:rPr lang="el-GR" sz="2200" b="1" u="sng" dirty="0" smtClean="0">
                <a:solidFill>
                  <a:schemeClr val="bg1"/>
                </a:solidFill>
                <a:latin typeface="Arial Black" pitchFamily="34" charset="0"/>
              </a:rPr>
              <a:t>ηλεκτροκινητήρων</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sp>
        <p:nvSpPr>
          <p:cNvPr id="6" name="Subtitle 2"/>
          <p:cNvSpPr txBox="1">
            <a:spLocks/>
          </p:cNvSpPr>
          <p:nvPr/>
        </p:nvSpPr>
        <p:spPr>
          <a:xfrm>
            <a:off x="285750" y="1196752"/>
            <a:ext cx="8572530" cy="54726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n-US" sz="2000" b="1" dirty="0">
                <a:latin typeface="Arial Black" pitchFamily="34" charset="0"/>
              </a:rPr>
              <a:t>( COD-LAG -- COmbined Diesel eLectric And Gas )</a:t>
            </a:r>
          </a:p>
          <a:p>
            <a:pPr marL="0" indent="0">
              <a:buClr>
                <a:srgbClr val="FF0000"/>
              </a:buClr>
              <a:buNone/>
            </a:pPr>
            <a:endParaRPr lang="el-GR" sz="1200" b="1" dirty="0" smtClean="0">
              <a:latin typeface="Arial Black"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Επειδή </a:t>
            </a:r>
            <a:r>
              <a:rPr lang="el-GR" sz="1800" b="1" dirty="0">
                <a:latin typeface="Arial" panose="020B0604020202020204" pitchFamily="34" charset="0"/>
                <a:cs typeface="Arial" panose="020B0604020202020204" pitchFamily="34" charset="0"/>
              </a:rPr>
              <a:t>η χρήση των </a:t>
            </a:r>
            <a:r>
              <a:rPr lang="el-GR" sz="1800" b="1" dirty="0" err="1">
                <a:latin typeface="Arial" panose="020B0604020202020204" pitchFamily="34" charset="0"/>
                <a:cs typeface="Arial" panose="020B0604020202020204" pitchFamily="34" charset="0"/>
              </a:rPr>
              <a:t>αεριοστροβίλων</a:t>
            </a:r>
            <a:r>
              <a:rPr lang="el-GR" sz="1800" b="1" dirty="0">
                <a:latin typeface="Arial" panose="020B0604020202020204" pitchFamily="34" charset="0"/>
                <a:cs typeface="Arial" panose="020B0604020202020204" pitchFamily="34" charset="0"/>
              </a:rPr>
              <a:t> </a:t>
            </a:r>
            <a:r>
              <a:rPr lang="el-GR" sz="1800" b="1" dirty="0" smtClean="0">
                <a:latin typeface="Arial" panose="020B0604020202020204" pitchFamily="34" charset="0"/>
                <a:cs typeface="Arial" panose="020B0604020202020204" pitchFamily="34" charset="0"/>
              </a:rPr>
              <a:t>περιορίζεται </a:t>
            </a:r>
            <a:r>
              <a:rPr lang="el-GR" sz="1800" b="1" dirty="0">
                <a:latin typeface="Arial" panose="020B0604020202020204" pitchFamily="34" charset="0"/>
                <a:cs typeface="Arial" panose="020B0604020202020204" pitchFamily="34" charset="0"/>
              </a:rPr>
              <a:t>σε λιγότερο του 15% του συνολικού χρόνου πλεύσεως, οι πετρελαιοκινητήρες είναι εκείνοι που καταπονούνται κυρίως κατά την πλεύση του πλοίου.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Με </a:t>
            </a:r>
            <a:r>
              <a:rPr lang="el-GR" sz="1800" b="1" dirty="0">
                <a:latin typeface="Arial" panose="020B0604020202020204" pitchFamily="34" charset="0"/>
                <a:cs typeface="Arial" panose="020B0604020202020204" pitchFamily="34" charset="0"/>
              </a:rPr>
              <a:t>τη σύνδεση των πετρελαιοκινητήρων με ηλεκτρογεννήτριες, αυτοί πλέον λειτουργούν σε σταθερές στροφές, οπότε καταπονούνται πολύ </a:t>
            </a:r>
            <a:r>
              <a:rPr lang="el-GR" sz="1800" b="1" dirty="0" smtClean="0">
                <a:latin typeface="Arial" panose="020B0604020202020204" pitchFamily="34" charset="0"/>
                <a:cs typeface="Arial" panose="020B0604020202020204" pitchFamily="34" charset="0"/>
              </a:rPr>
              <a:t>λιγότερο </a:t>
            </a:r>
            <a:r>
              <a:rPr lang="el-GR" sz="1800" b="1" dirty="0">
                <a:latin typeface="Arial" panose="020B0604020202020204" pitchFamily="34" charset="0"/>
                <a:cs typeface="Arial" panose="020B0604020202020204" pitchFamily="34" charset="0"/>
              </a:rPr>
              <a:t>και εμφανίζουν υψηλότερη απόδοση και </a:t>
            </a:r>
            <a:r>
              <a:rPr lang="el-GR" sz="1800" b="1" dirty="0" smtClean="0">
                <a:latin typeface="Arial" panose="020B0604020202020204" pitchFamily="34" charset="0"/>
                <a:cs typeface="Arial" panose="020B0604020202020204" pitchFamily="34" charset="0"/>
              </a:rPr>
              <a:t>λιγότερους </a:t>
            </a:r>
            <a:r>
              <a:rPr lang="el-GR" sz="1800" b="1" dirty="0">
                <a:latin typeface="Arial" panose="020B0604020202020204" pitchFamily="34" charset="0"/>
                <a:cs typeface="Arial" panose="020B0604020202020204" pitchFamily="34" charset="0"/>
              </a:rPr>
              <a:t>ρύπους.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Επιπλέον </a:t>
            </a:r>
            <a:r>
              <a:rPr lang="el-GR" sz="1800" b="1" dirty="0">
                <a:latin typeface="Arial" panose="020B0604020202020204" pitchFamily="34" charset="0"/>
                <a:cs typeface="Arial" panose="020B0604020202020204" pitchFamily="34" charset="0"/>
              </a:rPr>
              <a:t>δεν είναι απαραίτητο να είναι αναστρέψιμοι, με αποτέλεσμα τη μείωση της πολυπλοκότητας της κατασκευής.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Ένα </a:t>
            </a:r>
            <a:r>
              <a:rPr lang="el-GR" sz="1800" b="1" dirty="0">
                <a:latin typeface="Arial" panose="020B0604020202020204" pitchFamily="34" charset="0"/>
                <a:cs typeface="Arial" panose="020B0604020202020204" pitchFamily="34" charset="0"/>
              </a:rPr>
              <a:t>άλλο σημαντικό </a:t>
            </a:r>
            <a:r>
              <a:rPr lang="el-GR" sz="1800" b="1" dirty="0">
                <a:solidFill>
                  <a:srgbClr val="FF0000"/>
                </a:solidFill>
                <a:latin typeface="Arial" panose="020B0604020202020204" pitchFamily="34" charset="0"/>
                <a:cs typeface="Arial" panose="020B0604020202020204" pitchFamily="34" charset="0"/>
              </a:rPr>
              <a:t>πλεονέκτημα</a:t>
            </a:r>
            <a:r>
              <a:rPr lang="el-GR" sz="1800" b="1" dirty="0">
                <a:latin typeface="Arial" panose="020B0604020202020204" pitchFamily="34" charset="0"/>
                <a:cs typeface="Arial" panose="020B0604020202020204" pitchFamily="34" charset="0"/>
              </a:rPr>
              <a:t> της ηλεκτρικής προώσεως είναι η δυνατότητα πλεύσεως με πολύ χαμηλές </a:t>
            </a:r>
            <a:r>
              <a:rPr lang="el-GR" sz="1800" b="1" dirty="0" smtClean="0">
                <a:latin typeface="Arial" panose="020B0604020202020204" pitchFamily="34" charset="0"/>
                <a:cs typeface="Arial" panose="020B0604020202020204" pitchFamily="34" charset="0"/>
              </a:rPr>
              <a:t>ταχύτητες</a:t>
            </a:r>
            <a:r>
              <a:rPr lang="el-GR" sz="1800" b="1" dirty="0">
                <a:latin typeface="Arial" panose="020B0604020202020204" pitchFamily="34" charset="0"/>
                <a:cs typeface="Arial" panose="020B0604020202020204" pitchFamily="34" charset="0"/>
              </a:rPr>
              <a:t>, χωρίς να μειώνεται η απόδοση των </a:t>
            </a:r>
            <a:r>
              <a:rPr lang="el-GR" sz="1800" b="1" dirty="0" smtClean="0">
                <a:latin typeface="Arial" panose="020B0604020202020204" pitchFamily="34" charset="0"/>
                <a:cs typeface="Arial" panose="020B0604020202020204" pitchFamily="34" charset="0"/>
              </a:rPr>
              <a:t>πετρελαιοκινητήρων</a:t>
            </a:r>
            <a:r>
              <a:rPr lang="el-GR" sz="1800" b="1" dirty="0">
                <a:latin typeface="Arial" panose="020B0604020202020204" pitchFamily="34" charset="0"/>
                <a:cs typeface="Arial" panose="020B0604020202020204" pitchFamily="34" charset="0"/>
              </a:rPr>
              <a:t>, αφού αυτοί περιστρέφονται σε σταθερές στροφές.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Το </a:t>
            </a:r>
            <a:r>
              <a:rPr lang="el-GR" sz="1800" b="1" dirty="0">
                <a:latin typeface="Arial" panose="020B0604020202020204" pitchFamily="34" charset="0"/>
                <a:cs typeface="Arial" panose="020B0604020202020204" pitchFamily="34" charset="0"/>
              </a:rPr>
              <a:t>χαρακτηριστικό αυτό είναι ουσιαστικό για την περίπτωση πολεμικών πλοίων, που εκτελούν έρευνα με ρυμουλκούμενη διάταξη σόναρ.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Επιπλέον </a:t>
            </a:r>
            <a:r>
              <a:rPr lang="el-GR" sz="1800" b="1" dirty="0">
                <a:latin typeface="Arial" panose="020B0604020202020204" pitchFamily="34" charset="0"/>
                <a:cs typeface="Arial" panose="020B0604020202020204" pitchFamily="34" charset="0"/>
              </a:rPr>
              <a:t>η ηλεκτρική πρόωση προσφέρει ιδιαίτερα χαμηλά επίπεδα θορύβου, επίσης </a:t>
            </a:r>
            <a:r>
              <a:rPr lang="el-GR" sz="1800" b="1" dirty="0" smtClean="0">
                <a:latin typeface="Arial" panose="020B0604020202020204" pitchFamily="34" charset="0"/>
                <a:cs typeface="Arial" panose="020B0604020202020204" pitchFamily="34" charset="0"/>
              </a:rPr>
              <a:t>σημαντικό </a:t>
            </a:r>
            <a:r>
              <a:rPr lang="el-GR" sz="1800" b="1" dirty="0">
                <a:latin typeface="Arial" panose="020B0604020202020204" pitchFamily="34" charset="0"/>
                <a:cs typeface="Arial" panose="020B0604020202020204" pitchFamily="34" charset="0"/>
              </a:rPr>
              <a:t>για τα πολεμικά πλοία.</a:t>
            </a:r>
          </a:p>
          <a:p>
            <a:pPr marL="0" indent="0">
              <a:buClr>
                <a:srgbClr val="FF0000"/>
              </a:buClr>
              <a:buNone/>
            </a:pPr>
            <a:endParaRPr lang="el-GR" sz="1800" b="1" dirty="0">
              <a:latin typeface="Arial Black" pitchFamily="34" charset="0"/>
            </a:endParaRPr>
          </a:p>
        </p:txBody>
      </p:sp>
    </p:spTree>
    <p:extLst>
      <p:ext uri="{BB962C8B-B14F-4D97-AF65-F5344CB8AC3E}">
        <p14:creationId xmlns="" xmlns:p14="http://schemas.microsoft.com/office/powerpoint/2010/main" val="2700163215"/>
      </p:ext>
    </p:extLst>
  </p:cSld>
  <p:clrMapOvr>
    <a:masterClrMapping/>
  </p:clrMapOvr>
  <p:transition>
    <p:push/>
  </p:transition>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200" b="1" u="sng" dirty="0">
                <a:solidFill>
                  <a:schemeClr val="bg1"/>
                </a:solidFill>
                <a:latin typeface="Arial Black" pitchFamily="34" charset="0"/>
              </a:rPr>
              <a:t>Συνδυασμός πετρελαιοκινητήρων και </a:t>
            </a:r>
            <a:r>
              <a:rPr lang="el-GR" sz="2200" b="1" u="sng" dirty="0" err="1" smtClean="0">
                <a:solidFill>
                  <a:schemeClr val="bg1"/>
                </a:solidFill>
                <a:latin typeface="Arial Black" pitchFamily="34" charset="0"/>
              </a:rPr>
              <a:t>αεριοστροβίλων</a:t>
            </a:r>
            <a:r>
              <a:rPr lang="el-GR" sz="2200" b="1" u="sng" dirty="0" smtClean="0">
                <a:solidFill>
                  <a:schemeClr val="bg1"/>
                </a:solidFill>
                <a:latin typeface="Arial Black" pitchFamily="34" charset="0"/>
              </a:rPr>
              <a:t> </a:t>
            </a:r>
            <a:r>
              <a:rPr lang="el-GR" sz="2200" b="1" u="sng" dirty="0">
                <a:solidFill>
                  <a:schemeClr val="bg1"/>
                </a:solidFill>
                <a:latin typeface="Arial Black" pitchFamily="34" charset="0"/>
              </a:rPr>
              <a:t>με χρήση </a:t>
            </a:r>
            <a:r>
              <a:rPr lang="el-GR" sz="2200" b="1" u="sng" dirty="0" smtClean="0">
                <a:solidFill>
                  <a:schemeClr val="bg1"/>
                </a:solidFill>
                <a:latin typeface="Arial Black" pitchFamily="34" charset="0"/>
              </a:rPr>
              <a:t>ηλεκτροκινητήρων</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sp>
        <p:nvSpPr>
          <p:cNvPr id="6" name="Subtitle 2"/>
          <p:cNvSpPr txBox="1">
            <a:spLocks/>
          </p:cNvSpPr>
          <p:nvPr/>
        </p:nvSpPr>
        <p:spPr>
          <a:xfrm>
            <a:off x="285750" y="1196752"/>
            <a:ext cx="8572530"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n-US" sz="2000" b="1" dirty="0">
                <a:latin typeface="Arial Black" pitchFamily="34" charset="0"/>
              </a:rPr>
              <a:t>( COD-LAG -- COmbined Diesel eLectric And Gas )</a:t>
            </a:r>
          </a:p>
          <a:p>
            <a:pPr marL="0" indent="0">
              <a:buClr>
                <a:srgbClr val="FF0000"/>
              </a:buClr>
              <a:buNone/>
            </a:pPr>
            <a:endParaRPr lang="el-GR" sz="1200" b="1" dirty="0" smtClean="0">
              <a:latin typeface="Arial Black" pitchFamily="34" charset="0"/>
            </a:endParaRPr>
          </a:p>
          <a:p>
            <a:pPr marL="0" indent="0">
              <a:buClr>
                <a:srgbClr val="FF0000"/>
              </a:buClr>
              <a:buNone/>
            </a:pPr>
            <a:endParaRPr lang="el-GR" sz="1800" b="1" dirty="0">
              <a:latin typeface="Arial Black" pitchFamily="34" charset="0"/>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6" y="2420888"/>
            <a:ext cx="8116003" cy="3093988"/>
          </a:xfrm>
          <a:prstGeom prst="rect">
            <a:avLst/>
          </a:prstGeom>
        </p:spPr>
      </p:pic>
    </p:spTree>
    <p:extLst>
      <p:ext uri="{BB962C8B-B14F-4D97-AF65-F5344CB8AC3E}">
        <p14:creationId xmlns="" xmlns:p14="http://schemas.microsoft.com/office/powerpoint/2010/main" val="4235072700"/>
      </p:ext>
    </p:extLst>
  </p:cSld>
  <p:clrMapOvr>
    <a:masterClrMapping/>
  </p:clrMapOvr>
  <p:transition>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p:spPr>
        <p:txBody>
          <a:bodyPr>
            <a:noAutofit/>
          </a:bodyPr>
          <a:lstStyle/>
          <a:p>
            <a:pPr marL="182880" indent="-182880">
              <a:lnSpc>
                <a:spcPct val="90000"/>
              </a:lnSpc>
              <a:buClr>
                <a:schemeClr val="hlink"/>
              </a:buClr>
              <a:buFont typeface="Wingdings" panose="05000000000000000000" pitchFamily="2" charset="2"/>
              <a:buChar char="Ø"/>
              <a:defRPr/>
            </a:pPr>
            <a:r>
              <a:rPr lang="el-GR" sz="1550" b="1" u="sng" dirty="0" smtClean="0">
                <a:solidFill>
                  <a:srgbClr val="7030A0"/>
                </a:solidFill>
                <a:latin typeface="Arial" panose="020B0604020202020204" pitchFamily="34" charset="0"/>
                <a:cs typeface="Arial" panose="020B0604020202020204" pitchFamily="34" charset="0"/>
              </a:rPr>
              <a:t>Θερμοκρασία καυσαερίων στον οχετό </a:t>
            </a:r>
            <a:r>
              <a:rPr lang="en-US" sz="1550" b="1" u="sng" dirty="0" smtClean="0">
                <a:solidFill>
                  <a:srgbClr val="7030A0"/>
                </a:solidFill>
                <a:latin typeface="Arial" panose="020B0604020202020204" pitchFamily="34" charset="0"/>
                <a:cs typeface="Arial" panose="020B0604020202020204" pitchFamily="34" charset="0"/>
              </a:rPr>
              <a:t>vs</a:t>
            </a:r>
            <a:r>
              <a:rPr lang="el-GR" sz="1550" b="1" u="sng" dirty="0" smtClean="0">
                <a:solidFill>
                  <a:srgbClr val="7030A0"/>
                </a:solidFill>
                <a:latin typeface="Arial" panose="020B0604020202020204" pitchFamily="34" charset="0"/>
                <a:cs typeface="Arial" panose="020B0604020202020204" pitchFamily="34" charset="0"/>
              </a:rPr>
              <a:t>. φορτίου</a:t>
            </a:r>
            <a:r>
              <a:rPr lang="el-GR" sz="1550" b="1" dirty="0" smtClean="0">
                <a:solidFill>
                  <a:srgbClr val="7030A0"/>
                </a:solidFill>
                <a:latin typeface="Arial" panose="020B0604020202020204" pitchFamily="34" charset="0"/>
                <a:cs typeface="Arial" panose="020B0604020202020204" pitchFamily="34" charset="0"/>
              </a:rPr>
              <a:t> </a:t>
            </a:r>
            <a:r>
              <a:rPr lang="el-GR" sz="1550" b="1" dirty="0" smtClean="0">
                <a:latin typeface="Arial" panose="020B0604020202020204" pitchFamily="34" charset="0"/>
                <a:cs typeface="Arial" panose="020B0604020202020204" pitchFamily="34" charset="0"/>
              </a:rPr>
              <a:t>(</a:t>
            </a:r>
            <a:r>
              <a:rPr lang="en-US" sz="1550" b="1" dirty="0" smtClean="0">
                <a:solidFill>
                  <a:srgbClr val="FF0000"/>
                </a:solidFill>
                <a:latin typeface="Arial" panose="020B0604020202020204" pitchFamily="34" charset="0"/>
                <a:cs typeface="Arial" panose="020B0604020202020204" pitchFamily="34" charset="0"/>
              </a:rPr>
              <a:t>Exhaust gas temperature in receiver vs. Load</a:t>
            </a:r>
            <a:r>
              <a:rPr lang="el-GR" sz="1550" b="1" dirty="0" smtClean="0">
                <a:latin typeface="Arial" panose="020B0604020202020204" pitchFamily="34" charset="0"/>
                <a:cs typeface="Arial" panose="020B0604020202020204" pitchFamily="34" charset="0"/>
              </a:rPr>
              <a:t>): Δείχνει την ενθαλπία των καυσαερίων πριν από την είσοδο στον στροβιλοσυμπιεστή, η τιμή αυτή συγκρίνεται με την τιμή των καυσαερίων μετά τον στροβι/πιεστή δείχνει την πτώση της θερμοκρασίας, είναι ένας δείκτης της απόδοσης του.</a:t>
            </a:r>
          </a:p>
          <a:p>
            <a:pPr marL="182880" indent="-182880">
              <a:lnSpc>
                <a:spcPct val="90000"/>
              </a:lnSpc>
              <a:buClr>
                <a:schemeClr val="hlink"/>
              </a:buClr>
              <a:buFont typeface="Wingdings" panose="05000000000000000000" pitchFamily="2" charset="2"/>
              <a:buChar char="Ø"/>
              <a:defRPr/>
            </a:pPr>
            <a:r>
              <a:rPr lang="el-GR" sz="1550" b="1" u="sng" dirty="0" smtClean="0">
                <a:solidFill>
                  <a:srgbClr val="7030A0"/>
                </a:solidFill>
                <a:latin typeface="Arial" panose="020B0604020202020204" pitchFamily="34" charset="0"/>
                <a:cs typeface="Arial" panose="020B0604020202020204" pitchFamily="34" charset="0"/>
              </a:rPr>
              <a:t>Θερμοκρασία καυσαερίων μετά την βαλβίδα εξαγωγής </a:t>
            </a:r>
            <a:r>
              <a:rPr lang="en-US" sz="1550" b="1" u="sng" dirty="0" smtClean="0">
                <a:solidFill>
                  <a:srgbClr val="7030A0"/>
                </a:solidFill>
                <a:latin typeface="Arial" panose="020B0604020202020204" pitchFamily="34" charset="0"/>
                <a:cs typeface="Arial" panose="020B0604020202020204" pitchFamily="34" charset="0"/>
              </a:rPr>
              <a:t>vs</a:t>
            </a:r>
            <a:r>
              <a:rPr lang="el-GR" sz="1550" b="1" u="sng" dirty="0" smtClean="0">
                <a:solidFill>
                  <a:srgbClr val="7030A0"/>
                </a:solidFill>
                <a:latin typeface="Arial" panose="020B0604020202020204" pitchFamily="34" charset="0"/>
                <a:cs typeface="Arial" panose="020B0604020202020204" pitchFamily="34" charset="0"/>
              </a:rPr>
              <a:t>. φορτίου</a:t>
            </a:r>
            <a:r>
              <a:rPr lang="el-GR" sz="1550" b="1" dirty="0" smtClean="0">
                <a:solidFill>
                  <a:srgbClr val="7030A0"/>
                </a:solidFill>
                <a:latin typeface="Arial" panose="020B0604020202020204" pitchFamily="34" charset="0"/>
                <a:cs typeface="Arial" panose="020B0604020202020204" pitchFamily="34" charset="0"/>
              </a:rPr>
              <a:t> </a:t>
            </a:r>
            <a:r>
              <a:rPr lang="el-GR" sz="1550" b="1" dirty="0" smtClean="0">
                <a:latin typeface="Arial" panose="020B0604020202020204" pitchFamily="34" charset="0"/>
                <a:cs typeface="Arial" panose="020B0604020202020204" pitchFamily="34" charset="0"/>
              </a:rPr>
              <a:t>(</a:t>
            </a:r>
            <a:r>
              <a:rPr lang="en-US" sz="1550" b="1" dirty="0" smtClean="0">
                <a:solidFill>
                  <a:srgbClr val="FF0000"/>
                </a:solidFill>
                <a:latin typeface="Arial" panose="020B0604020202020204" pitchFamily="34" charset="0"/>
                <a:cs typeface="Arial" panose="020B0604020202020204" pitchFamily="34" charset="0"/>
              </a:rPr>
              <a:t>Exhaust gas temperature after exhaust valve vs. Load</a:t>
            </a:r>
            <a:r>
              <a:rPr lang="el-GR" sz="1550" b="1" dirty="0" smtClean="0">
                <a:latin typeface="Arial" panose="020B0604020202020204" pitchFamily="34" charset="0"/>
                <a:cs typeface="Arial" panose="020B0604020202020204" pitchFamily="34" charset="0"/>
              </a:rPr>
              <a:t>): Αυτή η καμπύλη δείχνει την ποιότητα της καύσης, ψεκασμού καυσίμου, το χρονισμό και τη συμπίεση κλπ.. Υψηλότερη θερμοκρασία μπορεί να προκληθεί λόγω της μετάκαυσης.</a:t>
            </a:r>
          </a:p>
          <a:p>
            <a:pPr marL="182880" indent="-182880">
              <a:lnSpc>
                <a:spcPct val="90000"/>
              </a:lnSpc>
              <a:buClr>
                <a:schemeClr val="hlink"/>
              </a:buClr>
              <a:buFont typeface="Wingdings" panose="05000000000000000000" pitchFamily="2" charset="2"/>
              <a:buChar char="Ø"/>
              <a:defRPr/>
            </a:pPr>
            <a:r>
              <a:rPr lang="el-GR" sz="1550" b="1" u="sng" dirty="0" smtClean="0">
                <a:solidFill>
                  <a:srgbClr val="7030A0"/>
                </a:solidFill>
                <a:latin typeface="Arial" panose="020B0604020202020204" pitchFamily="34" charset="0"/>
                <a:cs typeface="Arial" panose="020B0604020202020204" pitchFamily="34" charset="0"/>
              </a:rPr>
              <a:t>Θερμοκρασίας καυσαερίων μετά στροβιλοσυμπιεστή </a:t>
            </a:r>
            <a:r>
              <a:rPr lang="en-US" sz="1550" b="1" u="sng" dirty="0" smtClean="0">
                <a:solidFill>
                  <a:srgbClr val="7030A0"/>
                </a:solidFill>
                <a:latin typeface="Arial" panose="020B0604020202020204" pitchFamily="34" charset="0"/>
                <a:cs typeface="Arial" panose="020B0604020202020204" pitchFamily="34" charset="0"/>
              </a:rPr>
              <a:t>vs</a:t>
            </a:r>
            <a:r>
              <a:rPr lang="el-GR" sz="1550" b="1" u="sng" dirty="0" smtClean="0">
                <a:solidFill>
                  <a:srgbClr val="7030A0"/>
                </a:solidFill>
                <a:latin typeface="Arial" panose="020B0604020202020204" pitchFamily="34" charset="0"/>
                <a:cs typeface="Arial" panose="020B0604020202020204" pitchFamily="34" charset="0"/>
              </a:rPr>
              <a:t>. φορτίου</a:t>
            </a:r>
            <a:r>
              <a:rPr lang="en-US" sz="1550" b="1" dirty="0" smtClean="0">
                <a:solidFill>
                  <a:srgbClr val="7030A0"/>
                </a:solidFill>
                <a:latin typeface="Arial" panose="020B0604020202020204" pitchFamily="34" charset="0"/>
                <a:cs typeface="Arial" panose="020B0604020202020204" pitchFamily="34" charset="0"/>
              </a:rPr>
              <a:t> </a:t>
            </a:r>
            <a:r>
              <a:rPr lang="en-US" sz="1550" b="1" dirty="0" smtClean="0">
                <a:latin typeface="Arial" panose="020B0604020202020204" pitchFamily="34" charset="0"/>
                <a:cs typeface="Arial" panose="020B0604020202020204" pitchFamily="34" charset="0"/>
              </a:rPr>
              <a:t>(</a:t>
            </a:r>
            <a:r>
              <a:rPr lang="en-US" sz="1550" b="1" dirty="0" smtClean="0">
                <a:solidFill>
                  <a:srgbClr val="FF0000"/>
                </a:solidFill>
                <a:latin typeface="Arial" panose="020B0604020202020204" pitchFamily="34" charset="0"/>
                <a:cs typeface="Arial" panose="020B0604020202020204" pitchFamily="34" charset="0"/>
              </a:rPr>
              <a:t>Exhaust gas temperature after turbocharger vs. Load</a:t>
            </a:r>
            <a:r>
              <a:rPr lang="en-US" sz="1550" b="1" dirty="0" smtClean="0">
                <a:latin typeface="Arial" panose="020B0604020202020204" pitchFamily="34" charset="0"/>
                <a:cs typeface="Arial" panose="020B0604020202020204" pitchFamily="34" charset="0"/>
              </a:rPr>
              <a:t>)</a:t>
            </a:r>
            <a:r>
              <a:rPr lang="el-GR" sz="1550" b="1" dirty="0" smtClean="0">
                <a:latin typeface="Arial" panose="020B0604020202020204" pitchFamily="34" charset="0"/>
                <a:cs typeface="Arial" panose="020B0604020202020204" pitchFamily="34" charset="0"/>
              </a:rPr>
              <a:t>: Αυτή η καμπύλη είναι πολύ χρήσιμη, δεδομένου ότι δείχνει την ενθαλπία που λαμβάνεται </a:t>
            </a:r>
            <a:r>
              <a:rPr lang="el-GR" sz="1550" b="1" dirty="0">
                <a:latin typeface="Arial" panose="020B0604020202020204" pitchFamily="34" charset="0"/>
                <a:cs typeface="Arial" panose="020B0604020202020204" pitchFamily="34" charset="0"/>
              </a:rPr>
              <a:t>σ</a:t>
            </a:r>
            <a:r>
              <a:rPr lang="el-GR" sz="1550" b="1" dirty="0" smtClean="0">
                <a:latin typeface="Arial" panose="020B0604020202020204" pitchFamily="34" charset="0"/>
                <a:cs typeface="Arial" panose="020B0604020202020204" pitchFamily="34" charset="0"/>
              </a:rPr>
              <a:t>την εξαγωγή από τον </a:t>
            </a:r>
            <a:r>
              <a:rPr lang="el-GR" sz="1550" b="1" dirty="0">
                <a:latin typeface="Arial" panose="020B0604020202020204" pitchFamily="34" charset="0"/>
                <a:cs typeface="Arial" panose="020B0604020202020204" pitchFamily="34" charset="0"/>
              </a:rPr>
              <a:t>στροβι/πιεστή </a:t>
            </a:r>
            <a:r>
              <a:rPr lang="el-GR" sz="1550" b="1" dirty="0" smtClean="0">
                <a:latin typeface="Arial" panose="020B0604020202020204" pitchFamily="34" charset="0"/>
                <a:cs typeface="Arial" panose="020B0604020202020204" pitchFamily="34" charset="0"/>
              </a:rPr>
              <a:t>και ως εκ τούτου την κατάστασή του. Σε περίπτωση που η θερμοκρασία στον οχετό βρίσκεται εντός της επιτρεπτής εμβέλειας, αλλά η θερμοκρασία εξόδου είναι υψηλότερη αυτό μπορεί να υποδεικνύει ρύπανση του στροβιλοσυμπιεστή και επομένως χαμηλότερη πίεση αέρα σαρώσεως και η υψηλή θερμοκρασία εξαγωγής.</a:t>
            </a:r>
          </a:p>
          <a:p>
            <a:pPr marL="182880" indent="-182880">
              <a:lnSpc>
                <a:spcPct val="90000"/>
              </a:lnSpc>
              <a:buClr>
                <a:schemeClr val="hlink"/>
              </a:buClr>
              <a:buFont typeface="Wingdings" panose="05000000000000000000" pitchFamily="2" charset="2"/>
              <a:buChar char="Ø"/>
              <a:defRPr/>
            </a:pPr>
            <a:r>
              <a:rPr lang="el-GR" sz="1550" b="1" u="sng" dirty="0" smtClean="0">
                <a:solidFill>
                  <a:srgbClr val="7030A0"/>
                </a:solidFill>
                <a:latin typeface="Arial" panose="020B0604020202020204" pitchFamily="34" charset="0"/>
                <a:cs typeface="Arial" panose="020B0604020202020204" pitchFamily="34" charset="0"/>
              </a:rPr>
              <a:t>Σύνολο λόγου περίσσειας αέρα </a:t>
            </a:r>
            <a:r>
              <a:rPr lang="en-US" sz="1550" b="1" u="sng" dirty="0" smtClean="0">
                <a:solidFill>
                  <a:srgbClr val="7030A0"/>
                </a:solidFill>
                <a:latin typeface="Arial" panose="020B0604020202020204" pitchFamily="34" charset="0"/>
                <a:cs typeface="Arial" panose="020B0604020202020204" pitchFamily="34" charset="0"/>
              </a:rPr>
              <a:t>vs</a:t>
            </a:r>
            <a:r>
              <a:rPr lang="el-GR" sz="1550" b="1" u="sng" dirty="0" smtClean="0">
                <a:solidFill>
                  <a:srgbClr val="7030A0"/>
                </a:solidFill>
                <a:latin typeface="Arial" panose="020B0604020202020204" pitchFamily="34" charset="0"/>
                <a:cs typeface="Arial" panose="020B0604020202020204" pitchFamily="34" charset="0"/>
              </a:rPr>
              <a:t>. φορτίου</a:t>
            </a:r>
            <a:r>
              <a:rPr lang="el-GR" sz="1550" b="1" dirty="0" smtClean="0">
                <a:solidFill>
                  <a:srgbClr val="7030A0"/>
                </a:solidFill>
                <a:latin typeface="Arial" panose="020B0604020202020204" pitchFamily="34" charset="0"/>
                <a:cs typeface="Arial" panose="020B0604020202020204" pitchFamily="34" charset="0"/>
              </a:rPr>
              <a:t> </a:t>
            </a:r>
            <a:r>
              <a:rPr lang="el-GR" sz="1550" b="1" dirty="0" smtClean="0">
                <a:latin typeface="Arial" panose="020B0604020202020204" pitchFamily="34" charset="0"/>
                <a:cs typeface="Arial" panose="020B0604020202020204" pitchFamily="34" charset="0"/>
              </a:rPr>
              <a:t>(</a:t>
            </a:r>
            <a:r>
              <a:rPr lang="en-US" sz="1550" b="1" dirty="0" smtClean="0">
                <a:solidFill>
                  <a:srgbClr val="FF0000"/>
                </a:solidFill>
                <a:latin typeface="Arial" panose="020B0604020202020204" pitchFamily="34" charset="0"/>
                <a:cs typeface="Arial" panose="020B0604020202020204" pitchFamily="34" charset="0"/>
              </a:rPr>
              <a:t>Total excess air ratio vs. Load</a:t>
            </a:r>
            <a:r>
              <a:rPr lang="el-GR" sz="1550" b="1" dirty="0" smtClean="0">
                <a:latin typeface="Arial" panose="020B0604020202020204" pitchFamily="34" charset="0"/>
                <a:cs typeface="Arial" panose="020B0604020202020204" pitchFamily="34" charset="0"/>
              </a:rPr>
              <a:t>): Αυτή η καμπύλη ελάχιστα χρησιμοποιείται από το προσωπικό του πλοίου και είναι χρήσιμη για τους μηχανικούς σχεδιασμού. Αυτή η καμπύλη δείχνει τη σάρωση και την ικανότητα </a:t>
            </a:r>
            <a:r>
              <a:rPr lang="el-GR" sz="1550" b="1" dirty="0">
                <a:latin typeface="Arial" panose="020B0604020202020204" pitchFamily="34" charset="0"/>
                <a:cs typeface="Arial" panose="020B0604020202020204" pitchFamily="34" charset="0"/>
              </a:rPr>
              <a:t>στροβι/πιεστή </a:t>
            </a:r>
            <a:r>
              <a:rPr lang="el-GR" sz="1550" b="1" dirty="0" smtClean="0">
                <a:latin typeface="Arial" panose="020B0604020202020204" pitchFamily="34" charset="0"/>
                <a:cs typeface="Arial" panose="020B0604020202020204" pitchFamily="34" charset="0"/>
              </a:rPr>
              <a:t>και την κατάσταση του. Δείχνει ότι καθώς η ισχύς αυξάνεται η περίσσεια αέρα μειώνεται λόγω της κατανάλωσης.</a:t>
            </a:r>
          </a:p>
          <a:p>
            <a:pPr marL="182880" indent="-182880">
              <a:lnSpc>
                <a:spcPct val="90000"/>
              </a:lnSpc>
              <a:buClr>
                <a:schemeClr val="hlink"/>
              </a:buClr>
              <a:buFont typeface="Wingdings" panose="05000000000000000000" pitchFamily="2" charset="2"/>
              <a:buChar char="Ø"/>
              <a:defRPr/>
            </a:pPr>
            <a:r>
              <a:rPr lang="el-GR" sz="1550" b="1" u="sng" dirty="0" smtClean="0">
                <a:solidFill>
                  <a:srgbClr val="7030A0"/>
                </a:solidFill>
                <a:latin typeface="Arial" panose="020B0604020202020204" pitchFamily="34" charset="0"/>
                <a:cs typeface="Arial" panose="020B0604020202020204" pitchFamily="34" charset="0"/>
              </a:rPr>
              <a:t>Ειδική κατανάλωση καυσίμου </a:t>
            </a:r>
            <a:r>
              <a:rPr lang="en-US" sz="1550" b="1" u="sng" dirty="0">
                <a:solidFill>
                  <a:srgbClr val="7030A0"/>
                </a:solidFill>
                <a:latin typeface="Arial" panose="020B0604020202020204" pitchFamily="34" charset="0"/>
                <a:cs typeface="Arial" panose="020B0604020202020204" pitchFamily="34" charset="0"/>
              </a:rPr>
              <a:t>vs.</a:t>
            </a:r>
            <a:r>
              <a:rPr lang="el-GR" sz="1550" b="1" u="sng" dirty="0" smtClean="0">
                <a:solidFill>
                  <a:srgbClr val="7030A0"/>
                </a:solidFill>
                <a:latin typeface="Arial" panose="020B0604020202020204" pitchFamily="34" charset="0"/>
                <a:cs typeface="Arial" panose="020B0604020202020204" pitchFamily="34" charset="0"/>
              </a:rPr>
              <a:t> φορτίου</a:t>
            </a:r>
            <a:r>
              <a:rPr lang="el-GR" sz="1550" b="1" dirty="0" smtClean="0">
                <a:solidFill>
                  <a:srgbClr val="7030A0"/>
                </a:solidFill>
                <a:latin typeface="Arial" panose="020B0604020202020204" pitchFamily="34" charset="0"/>
                <a:cs typeface="Arial" panose="020B0604020202020204" pitchFamily="34" charset="0"/>
              </a:rPr>
              <a:t> </a:t>
            </a:r>
            <a:r>
              <a:rPr lang="el-GR" sz="1550" b="1" dirty="0" smtClean="0">
                <a:latin typeface="Arial" panose="020B0604020202020204" pitchFamily="34" charset="0"/>
                <a:cs typeface="Arial" panose="020B0604020202020204" pitchFamily="34" charset="0"/>
              </a:rPr>
              <a:t>(</a:t>
            </a:r>
            <a:r>
              <a:rPr lang="en-US" sz="1550" b="1" dirty="0" smtClean="0">
                <a:solidFill>
                  <a:srgbClr val="FF0000"/>
                </a:solidFill>
                <a:latin typeface="Arial" panose="020B0604020202020204" pitchFamily="34" charset="0"/>
                <a:cs typeface="Arial" panose="020B0604020202020204" pitchFamily="34" charset="0"/>
              </a:rPr>
              <a:t>Specific </a:t>
            </a:r>
            <a:r>
              <a:rPr lang="en-US" sz="1550" b="1" dirty="0">
                <a:solidFill>
                  <a:srgbClr val="FF0000"/>
                </a:solidFill>
                <a:latin typeface="Arial" panose="020B0604020202020204" pitchFamily="34" charset="0"/>
                <a:cs typeface="Arial" panose="020B0604020202020204" pitchFamily="34" charset="0"/>
              </a:rPr>
              <a:t>fuel oil consumption vs. </a:t>
            </a:r>
            <a:r>
              <a:rPr lang="en-US" sz="1550" b="1" dirty="0" smtClean="0">
                <a:solidFill>
                  <a:srgbClr val="FF0000"/>
                </a:solidFill>
                <a:latin typeface="Arial" panose="020B0604020202020204" pitchFamily="34" charset="0"/>
                <a:cs typeface="Arial" panose="020B0604020202020204" pitchFamily="34" charset="0"/>
              </a:rPr>
              <a:t>Load</a:t>
            </a:r>
            <a:r>
              <a:rPr lang="el-GR" sz="1550" b="1" dirty="0" smtClean="0">
                <a:latin typeface="Arial" panose="020B0604020202020204" pitchFamily="34" charset="0"/>
                <a:cs typeface="Arial" panose="020B0604020202020204" pitchFamily="34" charset="0"/>
              </a:rPr>
              <a:t>): Αυτή η καμπύλη βοηθά στον έλεγχο αν ο κινητήρας καταναλώνει πετρέλαιο σωστά σύμφωνα με το φορτίο.</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Χαρακτηριστικές Καμπύλες Μηχανής</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401797446"/>
      </p:ext>
    </p:extLst>
  </p:cSld>
  <p:clrMapOvr>
    <a:masterClrMapping/>
  </p:clrMapOvr>
  <p:transition>
    <p:push/>
  </p:transition>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200" b="1" u="sng" dirty="0">
                <a:solidFill>
                  <a:schemeClr val="bg1"/>
                </a:solidFill>
                <a:latin typeface="Arial Black" pitchFamily="34" charset="0"/>
              </a:rPr>
              <a:t>Συνδυασμός πετρελαιοκινητήρων και </a:t>
            </a:r>
            <a:r>
              <a:rPr lang="el-GR" sz="2200" b="1" u="sng" dirty="0" err="1" smtClean="0">
                <a:solidFill>
                  <a:schemeClr val="bg1"/>
                </a:solidFill>
                <a:latin typeface="Arial Black" pitchFamily="34" charset="0"/>
              </a:rPr>
              <a:t>αεριοστροβίλων</a:t>
            </a:r>
            <a:r>
              <a:rPr lang="el-GR" sz="2200" b="1" u="sng" dirty="0" smtClean="0">
                <a:solidFill>
                  <a:schemeClr val="bg1"/>
                </a:solidFill>
                <a:latin typeface="Arial Black" pitchFamily="34" charset="0"/>
              </a:rPr>
              <a:t> </a:t>
            </a:r>
            <a:r>
              <a:rPr lang="el-GR" sz="2200" b="1" u="sng" dirty="0">
                <a:solidFill>
                  <a:schemeClr val="bg1"/>
                </a:solidFill>
                <a:latin typeface="Arial Black" pitchFamily="34" charset="0"/>
              </a:rPr>
              <a:t>με χρήση </a:t>
            </a:r>
            <a:r>
              <a:rPr lang="el-GR" sz="2200" b="1" u="sng" dirty="0" smtClean="0">
                <a:solidFill>
                  <a:schemeClr val="bg1"/>
                </a:solidFill>
                <a:latin typeface="Arial Black" pitchFamily="34" charset="0"/>
              </a:rPr>
              <a:t>ηλεκτροκινητήρων</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sp>
        <p:nvSpPr>
          <p:cNvPr id="6" name="Subtitle 2"/>
          <p:cNvSpPr txBox="1">
            <a:spLocks/>
          </p:cNvSpPr>
          <p:nvPr/>
        </p:nvSpPr>
        <p:spPr>
          <a:xfrm>
            <a:off x="285750" y="1196752"/>
            <a:ext cx="8572530" cy="540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n-US" sz="2000" b="1" dirty="0">
                <a:latin typeface="Arial Black" pitchFamily="34" charset="0"/>
              </a:rPr>
              <a:t>( COD-LAG -- COmbined Diesel eLectric And Gas )</a:t>
            </a:r>
          </a:p>
          <a:p>
            <a:pPr marL="0" indent="0">
              <a:buClr>
                <a:srgbClr val="FF0000"/>
              </a:buClr>
              <a:buNone/>
            </a:pPr>
            <a:endParaRPr lang="el-GR" sz="1200" b="1" dirty="0" smtClean="0">
              <a:latin typeface="Arial Black"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Η </a:t>
            </a:r>
            <a:r>
              <a:rPr lang="el-GR" sz="1700" b="1" dirty="0">
                <a:latin typeface="Arial" panose="020B0604020202020204" pitchFamily="34" charset="0"/>
                <a:cs typeface="Arial" panose="020B0604020202020204" pitchFamily="34" charset="0"/>
              </a:rPr>
              <a:t>σύνδεση των πετρελαιοκινητήρων με </a:t>
            </a:r>
            <a:r>
              <a:rPr lang="el-GR" sz="1700" b="1" dirty="0" smtClean="0">
                <a:latin typeface="Arial" panose="020B0604020202020204" pitchFamily="34" charset="0"/>
                <a:cs typeface="Arial" panose="020B0604020202020204" pitchFamily="34" charset="0"/>
              </a:rPr>
              <a:t>ηλεκτρογεννήτριες </a:t>
            </a:r>
            <a:r>
              <a:rPr lang="el-GR" sz="1700" b="1" dirty="0">
                <a:latin typeface="Arial" panose="020B0604020202020204" pitchFamily="34" charset="0"/>
                <a:cs typeface="Arial" panose="020B0604020202020204" pitchFamily="34" charset="0"/>
              </a:rPr>
              <a:t>παρέχει πολύ μεγαλύτερη ευχέρεια στη σχεδίαση του μηχανοστασίου, ενώ δίδεται η </a:t>
            </a:r>
            <a:r>
              <a:rPr lang="el-GR" sz="1700" b="1" dirty="0" smtClean="0">
                <a:latin typeface="Arial" panose="020B0604020202020204" pitchFamily="34" charset="0"/>
                <a:cs typeface="Arial" panose="020B0604020202020204" pitchFamily="34" charset="0"/>
              </a:rPr>
              <a:t>επιπρόσθετη </a:t>
            </a:r>
            <a:r>
              <a:rPr lang="el-GR" sz="1700" b="1" dirty="0">
                <a:latin typeface="Arial" panose="020B0604020202020204" pitchFamily="34" charset="0"/>
                <a:cs typeface="Arial" panose="020B0604020202020204" pitchFamily="34" charset="0"/>
              </a:rPr>
              <a:t>δυνατότητα να τοποθετούνται περισσότεροι μικρότεροι πετρελαιοκινητήρες (</a:t>
            </a:r>
            <a:r>
              <a:rPr lang="el-GR" sz="1700" b="1" dirty="0" smtClean="0">
                <a:latin typeface="Arial" panose="020B0604020202020204" pitchFamily="34" charset="0"/>
                <a:cs typeface="Arial" panose="020B0604020202020204" pitchFamily="34" charset="0"/>
              </a:rPr>
              <a:t>ηλεκτροπαραγωγό </a:t>
            </a:r>
            <a:r>
              <a:rPr lang="el-GR" sz="1700" b="1" dirty="0">
                <a:latin typeface="Arial" panose="020B0604020202020204" pitchFamily="34" charset="0"/>
                <a:cs typeface="Arial" panose="020B0604020202020204" pitchFamily="34" charset="0"/>
              </a:rPr>
              <a:t>ζεύγη) σε διαφορετικά σημεία του σκάφους. </a:t>
            </a:r>
            <a:endParaRPr lang="el-GR"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Αυτά </a:t>
            </a:r>
            <a:r>
              <a:rPr lang="el-GR" sz="1700" b="1" dirty="0">
                <a:latin typeface="Arial" panose="020B0604020202020204" pitchFamily="34" charset="0"/>
                <a:cs typeface="Arial" panose="020B0604020202020204" pitchFamily="34" charset="0"/>
              </a:rPr>
              <a:t>χρησιμοποιούνται τόσο για την παροχή ισχύος προώσεως όσο και της υπόλοιπης </a:t>
            </a:r>
            <a:r>
              <a:rPr lang="el-GR" sz="1700" b="1" dirty="0" smtClean="0">
                <a:latin typeface="Arial" panose="020B0604020202020204" pitchFamily="34" charset="0"/>
                <a:cs typeface="Arial" panose="020B0604020202020204" pitchFamily="34" charset="0"/>
              </a:rPr>
              <a:t>ηλεκτρικής </a:t>
            </a:r>
            <a:r>
              <a:rPr lang="el-GR" sz="1700" b="1" dirty="0">
                <a:latin typeface="Arial" panose="020B0604020202020204" pitchFamily="34" charset="0"/>
                <a:cs typeface="Arial" panose="020B0604020202020204" pitchFamily="34" charset="0"/>
              </a:rPr>
              <a:t>ισχύος του σκάφους. </a:t>
            </a:r>
            <a:endParaRPr lang="el-GR"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Συνεπώς</a:t>
            </a:r>
            <a:r>
              <a:rPr lang="el-GR" sz="1700" b="1" dirty="0">
                <a:latin typeface="Arial" panose="020B0604020202020204" pitchFamily="34" charset="0"/>
                <a:cs typeface="Arial" panose="020B0604020202020204" pitchFamily="34" charset="0"/>
              </a:rPr>
              <a:t>, δεν απαιτείται διαφορετικός τύπος κινητήρων προώσεως και </a:t>
            </a:r>
            <a:r>
              <a:rPr lang="el-GR" sz="1700" b="1" dirty="0" smtClean="0">
                <a:latin typeface="Arial" panose="020B0604020202020204" pitchFamily="34" charset="0"/>
                <a:cs typeface="Arial" panose="020B0604020202020204" pitchFamily="34" charset="0"/>
              </a:rPr>
              <a:t>ηλεκτρομηχανών</a:t>
            </a:r>
            <a:r>
              <a:rPr lang="el-GR" sz="1700" b="1" dirty="0">
                <a:latin typeface="Arial" panose="020B0604020202020204" pitchFamily="34" charset="0"/>
                <a:cs typeface="Arial" panose="020B0604020202020204" pitchFamily="34" charset="0"/>
              </a:rPr>
              <a:t>. </a:t>
            </a:r>
            <a:endParaRPr lang="el-GR"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Έτσι </a:t>
            </a:r>
            <a:r>
              <a:rPr lang="el-GR" sz="1700" b="1" dirty="0">
                <a:latin typeface="Arial" panose="020B0604020202020204" pitchFamily="34" charset="0"/>
                <a:cs typeface="Arial" panose="020B0604020202020204" pitchFamily="34" charset="0"/>
              </a:rPr>
              <a:t>δεν απαιτούνται διαφορετικοί τύποι καυσίμων και λιπαντικών, ενώ, λόγω της ομοιοτυπίας, μειώνεται το κόστος συντηρήσεως και το κόστος του αποθέματος ανταλλακτικών. </a:t>
            </a:r>
            <a:endParaRPr lang="el-GR"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Τα παραπάνω </a:t>
            </a:r>
            <a:r>
              <a:rPr lang="el-GR" sz="1700" b="1" dirty="0">
                <a:latin typeface="Arial" panose="020B0604020202020204" pitchFamily="34" charset="0"/>
                <a:cs typeface="Arial" panose="020B0604020202020204" pitchFamily="34" charset="0"/>
              </a:rPr>
              <a:t>χαρακτηριστικά είναι ουσιώδη για τα </a:t>
            </a:r>
            <a:r>
              <a:rPr lang="el-GR" sz="1700" b="1" dirty="0" smtClean="0">
                <a:latin typeface="Arial" panose="020B0604020202020204" pitchFamily="34" charset="0"/>
                <a:cs typeface="Arial" panose="020B0604020202020204" pitchFamily="34" charset="0"/>
              </a:rPr>
              <a:t>πολεμικά </a:t>
            </a:r>
            <a:r>
              <a:rPr lang="el-GR" sz="1700" b="1" dirty="0">
                <a:latin typeface="Arial" panose="020B0604020202020204" pitchFamily="34" charset="0"/>
                <a:cs typeface="Arial" panose="020B0604020202020204" pitchFamily="34" charset="0"/>
              </a:rPr>
              <a:t>σκάφη, αφού εξασφαλίζουν αυξημένη </a:t>
            </a:r>
            <a:r>
              <a:rPr lang="el-GR" sz="1700" b="1" dirty="0" smtClean="0">
                <a:latin typeface="Arial" panose="020B0604020202020204" pitchFamily="34" charset="0"/>
                <a:cs typeface="Arial" panose="020B0604020202020204" pitchFamily="34" charset="0"/>
              </a:rPr>
              <a:t>επιβιωσιμότητα </a:t>
            </a:r>
            <a:r>
              <a:rPr lang="el-GR" sz="1700" b="1" dirty="0">
                <a:latin typeface="Arial" panose="020B0604020202020204" pitchFamily="34" charset="0"/>
                <a:cs typeface="Arial" panose="020B0604020202020204" pitchFamily="34" charset="0"/>
              </a:rPr>
              <a:t>σε περίπτωση </a:t>
            </a:r>
            <a:r>
              <a:rPr lang="el-GR" sz="1700" b="1" dirty="0" smtClean="0">
                <a:latin typeface="Arial" panose="020B0604020202020204" pitchFamily="34" charset="0"/>
                <a:cs typeface="Arial" panose="020B0604020202020204" pitchFamily="34" charset="0"/>
              </a:rPr>
              <a:t>πλήγματος.</a:t>
            </a:r>
          </a:p>
          <a:p>
            <a:pPr marL="0" indent="0">
              <a:buClr>
                <a:srgbClr val="FF0000"/>
              </a:buClr>
              <a:buNone/>
            </a:pPr>
            <a:r>
              <a:rPr lang="el-GR" sz="1700" b="1" dirty="0" smtClean="0">
                <a:latin typeface="Arial" panose="020B0604020202020204" pitchFamily="34" charset="0"/>
                <a:cs typeface="Arial" panose="020B0604020202020204" pitchFamily="34" charset="0"/>
              </a:rPr>
              <a:t>Μία </a:t>
            </a:r>
            <a:r>
              <a:rPr lang="el-GR" sz="1700" b="1" dirty="0">
                <a:latin typeface="Arial" panose="020B0604020202020204" pitchFamily="34" charset="0"/>
                <a:cs typeface="Arial" panose="020B0604020202020204" pitchFamily="34" charset="0"/>
              </a:rPr>
              <a:t>άλλη δυνατότητα που παρέχεται με το συνδυασμό των πετρελαιοκινητήρων με ηλεκτρογεννήτριες είναι ο συνδυασμός τους με βοηθητικά συστήματα </a:t>
            </a:r>
            <a:r>
              <a:rPr lang="el-GR" sz="1700" b="1" dirty="0" smtClean="0">
                <a:latin typeface="Arial" panose="020B0604020202020204" pitchFamily="34" charset="0"/>
                <a:cs typeface="Arial" panose="020B0604020202020204" pitchFamily="34" charset="0"/>
              </a:rPr>
              <a:t>προώσεως-ελιγμών </a:t>
            </a:r>
            <a:r>
              <a:rPr lang="el-GR" sz="1700" b="1" dirty="0">
                <a:latin typeface="Arial" panose="020B0604020202020204" pitchFamily="34" charset="0"/>
                <a:cs typeface="Arial" panose="020B0604020202020204" pitchFamily="34" charset="0"/>
              </a:rPr>
              <a:t>με ηλεκτροκίνητες έλικες σε </a:t>
            </a:r>
            <a:r>
              <a:rPr lang="el-GR" sz="1700" b="1" dirty="0" smtClean="0">
                <a:latin typeface="Arial" panose="020B0604020202020204" pitchFamily="34" charset="0"/>
                <a:cs typeface="Arial" panose="020B0604020202020204" pitchFamily="34" charset="0"/>
              </a:rPr>
              <a:t>εξωτερικούς βολβούς.</a:t>
            </a:r>
            <a:endParaRPr lang="el-GR" sz="1700" b="1" dirty="0">
              <a:latin typeface="Arial" panose="020B0604020202020204" pitchFamily="34" charset="0"/>
              <a:cs typeface="Arial" panose="020B0604020202020204" pitchFamily="34" charset="0"/>
            </a:endParaRPr>
          </a:p>
          <a:p>
            <a:pPr marL="0" indent="0">
              <a:buClr>
                <a:srgbClr val="FF0000"/>
              </a:buClr>
              <a:buNone/>
            </a:pPr>
            <a:endParaRPr lang="el-GR" sz="1000" b="1" dirty="0">
              <a:latin typeface="Arial Black" pitchFamily="34" charset="0"/>
            </a:endParaRPr>
          </a:p>
        </p:txBody>
      </p:sp>
    </p:spTree>
    <p:extLst>
      <p:ext uri="{BB962C8B-B14F-4D97-AF65-F5344CB8AC3E}">
        <p14:creationId xmlns="" xmlns:p14="http://schemas.microsoft.com/office/powerpoint/2010/main" val="3760103963"/>
      </p:ext>
    </p:extLst>
  </p:cSld>
  <p:clrMapOvr>
    <a:masterClrMapping/>
  </p:clrMapOvr>
  <p:transition>
    <p:push/>
  </p:transition>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200" b="1" u="sng" dirty="0">
                <a:solidFill>
                  <a:schemeClr val="bg1"/>
                </a:solidFill>
                <a:latin typeface="Arial Black" pitchFamily="34" charset="0"/>
              </a:rPr>
              <a:t>Συνδυασμός πετρελαιοκινητήρων και </a:t>
            </a:r>
            <a:r>
              <a:rPr lang="el-GR" sz="2200" b="1" u="sng" dirty="0" err="1" smtClean="0">
                <a:solidFill>
                  <a:schemeClr val="bg1"/>
                </a:solidFill>
                <a:latin typeface="Arial Black" pitchFamily="34" charset="0"/>
              </a:rPr>
              <a:t>αεριοστροβίλων</a:t>
            </a:r>
            <a:r>
              <a:rPr lang="el-GR" sz="2200" b="1" u="sng" dirty="0" smtClean="0">
                <a:solidFill>
                  <a:schemeClr val="bg1"/>
                </a:solidFill>
                <a:latin typeface="Arial Black" pitchFamily="34" charset="0"/>
              </a:rPr>
              <a:t> </a:t>
            </a:r>
            <a:r>
              <a:rPr lang="el-GR" sz="2200" b="1" u="sng" dirty="0">
                <a:solidFill>
                  <a:schemeClr val="bg1"/>
                </a:solidFill>
                <a:latin typeface="Arial Black" pitchFamily="34" charset="0"/>
              </a:rPr>
              <a:t>με χρήση </a:t>
            </a:r>
            <a:r>
              <a:rPr lang="el-GR" sz="2200" b="1" u="sng" dirty="0" smtClean="0">
                <a:solidFill>
                  <a:schemeClr val="bg1"/>
                </a:solidFill>
                <a:latin typeface="Arial Black" pitchFamily="34" charset="0"/>
              </a:rPr>
              <a:t>ηλεκτροκινητήρων</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sp>
        <p:nvSpPr>
          <p:cNvPr id="6" name="Subtitle 2"/>
          <p:cNvSpPr txBox="1">
            <a:spLocks/>
          </p:cNvSpPr>
          <p:nvPr/>
        </p:nvSpPr>
        <p:spPr>
          <a:xfrm>
            <a:off x="285750" y="1196752"/>
            <a:ext cx="8572530"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n-US" sz="2000" b="1" dirty="0">
                <a:latin typeface="Arial Black" pitchFamily="34" charset="0"/>
              </a:rPr>
              <a:t>( COD-LAG -- COmbined Diesel eLectric And Gas </a:t>
            </a:r>
            <a:r>
              <a:rPr lang="en-US" sz="2000" b="1" dirty="0" smtClean="0">
                <a:latin typeface="Arial Black" pitchFamily="34" charset="0"/>
              </a:rPr>
              <a:t>)</a:t>
            </a:r>
            <a:endParaRPr lang="en-US" sz="2000" b="1" dirty="0">
              <a:latin typeface="Arial Black" pitchFamily="34" charset="0"/>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15616" y="1700808"/>
            <a:ext cx="6904318" cy="4896544"/>
          </a:xfrm>
          <a:prstGeom prst="rect">
            <a:avLst/>
          </a:prstGeom>
        </p:spPr>
      </p:pic>
    </p:spTree>
    <p:extLst>
      <p:ext uri="{BB962C8B-B14F-4D97-AF65-F5344CB8AC3E}">
        <p14:creationId xmlns="" xmlns:p14="http://schemas.microsoft.com/office/powerpoint/2010/main" val="1966528787"/>
      </p:ext>
    </p:extLst>
  </p:cSld>
  <p:clrMapOvr>
    <a:masterClrMapping/>
  </p:clrMapOvr>
  <p:transition>
    <p:push/>
  </p:transition>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200" b="1" u="sng" dirty="0">
                <a:solidFill>
                  <a:schemeClr val="bg1"/>
                </a:solidFill>
                <a:latin typeface="Arial Black" pitchFamily="34" charset="0"/>
              </a:rPr>
              <a:t>Συνδυασμός πετρελαιοκινητήρων και </a:t>
            </a:r>
            <a:r>
              <a:rPr lang="el-GR" sz="2200" b="1" u="sng" dirty="0" err="1" smtClean="0">
                <a:solidFill>
                  <a:schemeClr val="bg1"/>
                </a:solidFill>
                <a:latin typeface="Arial Black" pitchFamily="34" charset="0"/>
              </a:rPr>
              <a:t>αεριοστροβίλων</a:t>
            </a:r>
            <a:r>
              <a:rPr lang="el-GR" sz="2200" b="1" u="sng" dirty="0" smtClean="0">
                <a:solidFill>
                  <a:schemeClr val="bg1"/>
                </a:solidFill>
                <a:latin typeface="Arial Black" pitchFamily="34" charset="0"/>
              </a:rPr>
              <a:t> </a:t>
            </a:r>
            <a:r>
              <a:rPr lang="el-GR" sz="2200" b="1" u="sng" dirty="0">
                <a:solidFill>
                  <a:schemeClr val="bg1"/>
                </a:solidFill>
                <a:latin typeface="Arial Black" pitchFamily="34" charset="0"/>
              </a:rPr>
              <a:t>με χρήση </a:t>
            </a:r>
            <a:r>
              <a:rPr lang="el-GR" sz="2200" b="1" u="sng" dirty="0" smtClean="0">
                <a:solidFill>
                  <a:schemeClr val="bg1"/>
                </a:solidFill>
                <a:latin typeface="Arial Black" pitchFamily="34" charset="0"/>
              </a:rPr>
              <a:t>ηλεκτροκινητήρων</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sp>
        <p:nvSpPr>
          <p:cNvPr id="6" name="Subtitle 2"/>
          <p:cNvSpPr txBox="1">
            <a:spLocks/>
          </p:cNvSpPr>
          <p:nvPr/>
        </p:nvSpPr>
        <p:spPr>
          <a:xfrm>
            <a:off x="285750" y="1196752"/>
            <a:ext cx="8572530" cy="540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n-US" sz="2000" b="1" dirty="0">
                <a:latin typeface="Arial Black" pitchFamily="34" charset="0"/>
              </a:rPr>
              <a:t>( COD-LAG -- COmbined Diesel eLectric And Gas )</a:t>
            </a:r>
          </a:p>
          <a:p>
            <a:pPr marL="0" indent="0">
              <a:buClr>
                <a:srgbClr val="FF0000"/>
              </a:buClr>
              <a:buNone/>
            </a:pPr>
            <a:endParaRPr lang="el-GR" sz="1200" b="1" dirty="0" smtClean="0">
              <a:latin typeface="Arial Black"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Στο προηγούμενο σχήμα, οι </a:t>
            </a:r>
            <a:r>
              <a:rPr lang="el-GR" sz="1900" b="1" dirty="0">
                <a:latin typeface="Arial" panose="020B0604020202020204" pitchFamily="34" charset="0"/>
                <a:cs typeface="Arial" panose="020B0604020202020204" pitchFamily="34" charset="0"/>
              </a:rPr>
              <a:t>δυο ηλεκτροκινητήρες είναι </a:t>
            </a:r>
            <a:r>
              <a:rPr lang="el-GR" sz="1900" b="1" dirty="0" smtClean="0">
                <a:latin typeface="Arial" panose="020B0604020202020204" pitchFamily="34" charset="0"/>
                <a:cs typeface="Arial" panose="020B0604020202020204" pitchFamily="34" charset="0"/>
              </a:rPr>
              <a:t>μεταβαλλόμενης </a:t>
            </a:r>
            <a:r>
              <a:rPr lang="el-GR" sz="1900" b="1" dirty="0">
                <a:latin typeface="Arial" panose="020B0604020202020204" pitchFamily="34" charset="0"/>
                <a:cs typeface="Arial" panose="020B0604020202020204" pitchFamily="34" charset="0"/>
              </a:rPr>
              <a:t>ταχύτητας περιστροφής και παρέχουν την αναγκαία </a:t>
            </a:r>
            <a:r>
              <a:rPr lang="el-GR" sz="1900" b="1" dirty="0" smtClean="0">
                <a:latin typeface="Arial" panose="020B0604020202020204" pitchFamily="34" charset="0"/>
                <a:cs typeface="Arial" panose="020B0604020202020204" pitchFamily="34" charset="0"/>
              </a:rPr>
              <a:t>ισχύ </a:t>
            </a:r>
            <a:r>
              <a:rPr lang="el-GR" sz="1900" b="1" dirty="0">
                <a:latin typeface="Arial" panose="020B0604020202020204" pitchFamily="34" charset="0"/>
                <a:cs typeface="Arial" panose="020B0604020202020204" pitchFamily="34" charset="0"/>
              </a:rPr>
              <a:t>για την κίνηση σε χαμηλές ταχύτητες.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Κάθε </a:t>
            </a:r>
            <a:r>
              <a:rPr lang="el-GR" sz="1900" b="1" dirty="0">
                <a:latin typeface="Arial" panose="020B0604020202020204" pitchFamily="34" charset="0"/>
                <a:cs typeface="Arial" panose="020B0604020202020204" pitchFamily="34" charset="0"/>
              </a:rPr>
              <a:t>ηλεκτροκινητήρας είναι συνδεδεμένος (μέσω </a:t>
            </a:r>
            <a:r>
              <a:rPr lang="el-GR" sz="1900" b="1" dirty="0" smtClean="0">
                <a:latin typeface="Arial" panose="020B0604020202020204" pitchFamily="34" charset="0"/>
                <a:cs typeface="Arial" panose="020B0604020202020204" pitchFamily="34" charset="0"/>
              </a:rPr>
              <a:t>συμπλέκτη</a:t>
            </a:r>
            <a:r>
              <a:rPr lang="el-GR" sz="1900" b="1" dirty="0">
                <a:latin typeface="Arial" panose="020B0604020202020204" pitchFamily="34" charset="0"/>
                <a:cs typeface="Arial" panose="020B0604020202020204" pitchFamily="34" charset="0"/>
              </a:rPr>
              <a:t>) με τον αντίστοιχο ελικοφόρο άξονα.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Κάθε </a:t>
            </a:r>
            <a:r>
              <a:rPr lang="el-GR" sz="1900" b="1" dirty="0">
                <a:latin typeface="Arial" panose="020B0604020202020204" pitchFamily="34" charset="0"/>
                <a:cs typeface="Arial" panose="020B0604020202020204" pitchFamily="34" charset="0"/>
              </a:rPr>
              <a:t>άξονας διέρχεται από το κέντρο του </a:t>
            </a:r>
            <a:r>
              <a:rPr lang="el-GR" sz="1900" b="1" dirty="0" smtClean="0">
                <a:latin typeface="Arial" panose="020B0604020202020204" pitchFamily="34" charset="0"/>
                <a:cs typeface="Arial" panose="020B0604020202020204" pitchFamily="34" charset="0"/>
              </a:rPr>
              <a:t>αντίστοιχου </a:t>
            </a:r>
            <a:r>
              <a:rPr lang="el-GR" sz="1900" b="1" dirty="0">
                <a:latin typeface="Arial" panose="020B0604020202020204" pitchFamily="34" charset="0"/>
                <a:cs typeface="Arial" panose="020B0604020202020204" pitchFamily="34" charset="0"/>
              </a:rPr>
              <a:t>οδοντωτού </a:t>
            </a:r>
            <a:r>
              <a:rPr lang="el-GR" sz="1900" b="1" dirty="0" smtClean="0">
                <a:latin typeface="Arial" panose="020B0604020202020204" pitchFamily="34" charset="0"/>
                <a:cs typeface="Arial" panose="020B0604020202020204" pitchFamily="34" charset="0"/>
              </a:rPr>
              <a:t>τροχού </a:t>
            </a:r>
            <a:r>
              <a:rPr lang="el-GR" sz="1900" b="1" dirty="0">
                <a:latin typeface="Arial" panose="020B0604020202020204" pitchFamily="34" charset="0"/>
                <a:cs typeface="Arial" panose="020B0604020202020204" pitchFamily="34" charset="0"/>
              </a:rPr>
              <a:t>του μειωτήρα στροφών του αεριοστροβίλου.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Ο </a:t>
            </a:r>
            <a:r>
              <a:rPr lang="el-GR" sz="1900" b="1" dirty="0">
                <a:latin typeface="Arial" panose="020B0604020202020204" pitchFamily="34" charset="0"/>
                <a:cs typeface="Arial" panose="020B0604020202020204" pitchFamily="34" charset="0"/>
              </a:rPr>
              <a:t>άξονας συνδέεται με τον </a:t>
            </a:r>
            <a:r>
              <a:rPr lang="el-GR" sz="1900" b="1" dirty="0" smtClean="0">
                <a:latin typeface="Arial" panose="020B0604020202020204" pitchFamily="34" charset="0"/>
                <a:cs typeface="Arial" panose="020B0604020202020204" pitchFamily="34" charset="0"/>
              </a:rPr>
              <a:t>αντίστοιχο </a:t>
            </a:r>
            <a:r>
              <a:rPr lang="el-GR" sz="1900" b="1" dirty="0">
                <a:latin typeface="Arial" panose="020B0604020202020204" pitchFamily="34" charset="0"/>
                <a:cs typeface="Arial" panose="020B0604020202020204" pitchFamily="34" charset="0"/>
              </a:rPr>
              <a:t>οδοντωτό τροχό μέσω </a:t>
            </a:r>
            <a:r>
              <a:rPr lang="el-GR" sz="1900" b="1" dirty="0" smtClean="0">
                <a:latin typeface="Arial" panose="020B0604020202020204" pitchFamily="34" charset="0"/>
                <a:cs typeface="Arial" panose="020B0604020202020204" pitchFamily="34" charset="0"/>
              </a:rPr>
              <a:t>ειδικού </a:t>
            </a:r>
            <a:r>
              <a:rPr lang="el-GR" sz="1900" b="1" dirty="0">
                <a:latin typeface="Arial" panose="020B0604020202020204" pitchFamily="34" charset="0"/>
                <a:cs typeface="Arial" panose="020B0604020202020204" pitchFamily="34" charset="0"/>
              </a:rPr>
              <a:t>συμπλέκτη.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Όταν </a:t>
            </a:r>
            <a:r>
              <a:rPr lang="el-GR" sz="1900" b="1" dirty="0">
                <a:latin typeface="Arial" panose="020B0604020202020204" pitchFamily="34" charset="0"/>
                <a:cs typeface="Arial" panose="020B0604020202020204" pitchFamily="34" charset="0"/>
              </a:rPr>
              <a:t>ο αεριοστρόβιλος είναι εκτός λειτουργίας, ο άξονας της έλικας δεν εμπλέκεται καθόλου με το μειωτήρα, μειώνοντας έτσι το θόρυβο λειτουργίας και τις απώλειες λόγω τριβών.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Με </a:t>
            </a:r>
            <a:r>
              <a:rPr lang="el-GR" sz="1900" b="1" dirty="0">
                <a:latin typeface="Arial" panose="020B0604020202020204" pitchFamily="34" charset="0"/>
                <a:cs typeface="Arial" panose="020B0604020202020204" pitchFamily="34" charset="0"/>
              </a:rPr>
              <a:t>την εμπλοκή </a:t>
            </a:r>
            <a:r>
              <a:rPr lang="el-GR" sz="1900" b="1" dirty="0" smtClean="0">
                <a:latin typeface="Arial" panose="020B0604020202020204" pitchFamily="34" charset="0"/>
                <a:cs typeface="Arial" panose="020B0604020202020204" pitchFamily="34" charset="0"/>
              </a:rPr>
              <a:t>του αεριοστροβίλου </a:t>
            </a:r>
            <a:r>
              <a:rPr lang="el-GR" sz="1900" b="1" dirty="0">
                <a:latin typeface="Arial" panose="020B0604020202020204" pitchFamily="34" charset="0"/>
                <a:cs typeface="Arial" panose="020B0604020202020204" pitchFamily="34" charset="0"/>
              </a:rPr>
              <a:t>αυτόματα εμπλέκεται ο άξονας κάθε έλικας με τον αντίστοιχο οδοντωτό τροχό του μειωτήρα στροφών του αεριοστροβίλου. </a:t>
            </a:r>
            <a:endParaRPr lang="el-GR" sz="1900" b="1" dirty="0" smtClean="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085207371"/>
      </p:ext>
    </p:extLst>
  </p:cSld>
  <p:clrMapOvr>
    <a:masterClrMapping/>
  </p:clrMapOvr>
  <p:transition>
    <p:push/>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200" b="1" u="sng" dirty="0">
                <a:solidFill>
                  <a:schemeClr val="bg1"/>
                </a:solidFill>
                <a:latin typeface="Arial Black" pitchFamily="34" charset="0"/>
              </a:rPr>
              <a:t>Συνδυασμός πετρελαιοκινητήρων και </a:t>
            </a:r>
            <a:r>
              <a:rPr lang="el-GR" sz="2200" b="1" u="sng" dirty="0" err="1" smtClean="0">
                <a:solidFill>
                  <a:schemeClr val="bg1"/>
                </a:solidFill>
                <a:latin typeface="Arial Black" pitchFamily="34" charset="0"/>
              </a:rPr>
              <a:t>αεριοστροβίλων</a:t>
            </a:r>
            <a:r>
              <a:rPr lang="el-GR" sz="2200" b="1" u="sng" dirty="0" smtClean="0">
                <a:solidFill>
                  <a:schemeClr val="bg1"/>
                </a:solidFill>
                <a:latin typeface="Arial Black" pitchFamily="34" charset="0"/>
              </a:rPr>
              <a:t> </a:t>
            </a:r>
            <a:r>
              <a:rPr lang="el-GR" sz="2200" b="1" u="sng" dirty="0">
                <a:solidFill>
                  <a:schemeClr val="bg1"/>
                </a:solidFill>
                <a:latin typeface="Arial Black" pitchFamily="34" charset="0"/>
              </a:rPr>
              <a:t>με χρήση </a:t>
            </a:r>
            <a:r>
              <a:rPr lang="el-GR" sz="2200" b="1" u="sng" dirty="0" smtClean="0">
                <a:solidFill>
                  <a:schemeClr val="bg1"/>
                </a:solidFill>
                <a:latin typeface="Arial Black" pitchFamily="34" charset="0"/>
              </a:rPr>
              <a:t>ηλεκτροκινητήρων</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sp>
        <p:nvSpPr>
          <p:cNvPr id="6" name="Subtitle 2"/>
          <p:cNvSpPr txBox="1">
            <a:spLocks/>
          </p:cNvSpPr>
          <p:nvPr/>
        </p:nvSpPr>
        <p:spPr>
          <a:xfrm>
            <a:off x="285750" y="1196752"/>
            <a:ext cx="8572530" cy="540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n-US" sz="2000" b="1" dirty="0">
                <a:latin typeface="Arial Black" pitchFamily="34" charset="0"/>
              </a:rPr>
              <a:t>( COD-LAG -- COmbined Diesel eLectric And Gas )</a:t>
            </a:r>
          </a:p>
          <a:p>
            <a:pPr marL="0" indent="0">
              <a:buClr>
                <a:srgbClr val="FF0000"/>
              </a:buClr>
              <a:buNone/>
            </a:pPr>
            <a:endParaRPr lang="el-GR" sz="1200" b="1" dirty="0" smtClean="0">
              <a:latin typeface="Arial Black"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Έτσι </a:t>
            </a:r>
            <a:r>
              <a:rPr lang="el-GR" sz="1800" b="1" dirty="0">
                <a:latin typeface="Arial" panose="020B0604020202020204" pitchFamily="34" charset="0"/>
                <a:cs typeface="Arial" panose="020B0604020202020204" pitchFamily="34" charset="0"/>
              </a:rPr>
              <a:t>η </a:t>
            </a:r>
            <a:r>
              <a:rPr lang="el-GR" sz="1800" b="1" dirty="0" smtClean="0">
                <a:latin typeface="Arial" panose="020B0604020202020204" pitchFamily="34" charset="0"/>
                <a:cs typeface="Arial" panose="020B0604020202020204" pitchFamily="34" charset="0"/>
              </a:rPr>
              <a:t>ισχύς </a:t>
            </a:r>
            <a:r>
              <a:rPr lang="el-GR" sz="1800" b="1" dirty="0">
                <a:latin typeface="Arial" panose="020B0604020202020204" pitchFamily="34" charset="0"/>
                <a:cs typeface="Arial" panose="020B0604020202020204" pitchFamily="34" charset="0"/>
              </a:rPr>
              <a:t>παρέχεται τόσο από τους ηλεκτροκινητήρες όσο και από τον αεριοστρόβιλο οπότε οι δυο άξονες περιστρέφονται με τις ίδιες στροφές.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Σε </a:t>
            </a:r>
            <a:r>
              <a:rPr lang="el-GR" sz="1800" b="1" dirty="0">
                <a:latin typeface="Arial" panose="020B0604020202020204" pitchFamily="34" charset="0"/>
                <a:cs typeface="Arial" panose="020B0604020202020204" pitchFamily="34" charset="0"/>
              </a:rPr>
              <a:t>περίπτωση βλάβης ή συντηρήσεως, μπορεί να περιστρέφεται μόνον ο ένας άξονας.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Τότε </a:t>
            </a:r>
            <a:r>
              <a:rPr lang="el-GR" sz="1800" b="1" dirty="0">
                <a:latin typeface="Arial" panose="020B0604020202020204" pitchFamily="34" charset="0"/>
                <a:cs typeface="Arial" panose="020B0604020202020204" pitchFamily="34" charset="0"/>
              </a:rPr>
              <a:t>εμπλέκεται αντίστοιχα ο ένας συμπλέκτης του </a:t>
            </a:r>
            <a:r>
              <a:rPr lang="el-GR" sz="1800" b="1" dirty="0" smtClean="0">
                <a:latin typeface="Arial" panose="020B0604020202020204" pitchFamily="34" charset="0"/>
                <a:cs typeface="Arial" panose="020B0604020202020204" pitchFamily="34" charset="0"/>
              </a:rPr>
              <a:t>οδοντωτού τροχού </a:t>
            </a:r>
            <a:r>
              <a:rPr lang="el-GR" sz="1800" b="1" dirty="0">
                <a:latin typeface="Arial" panose="020B0604020202020204" pitchFamily="34" charset="0"/>
                <a:cs typeface="Arial" panose="020B0604020202020204" pitchFamily="34" charset="0"/>
              </a:rPr>
              <a:t>και η </a:t>
            </a:r>
            <a:r>
              <a:rPr lang="el-GR" sz="1800" b="1" dirty="0" smtClean="0">
                <a:latin typeface="Arial" panose="020B0604020202020204" pitchFamily="34" charset="0"/>
                <a:cs typeface="Arial" panose="020B0604020202020204" pitchFamily="34" charset="0"/>
              </a:rPr>
              <a:t>ισχύς </a:t>
            </a:r>
            <a:r>
              <a:rPr lang="el-GR" sz="1800" b="1" dirty="0">
                <a:latin typeface="Arial" panose="020B0604020202020204" pitchFamily="34" charset="0"/>
                <a:cs typeface="Arial" panose="020B0604020202020204" pitchFamily="34" charset="0"/>
              </a:rPr>
              <a:t>του αεριοστροβίλου οδηγείται σε μία από τις δυο έλικες.</a:t>
            </a:r>
          </a:p>
          <a:p>
            <a:pPr marL="0" indent="0">
              <a:buClr>
                <a:srgbClr val="FF0000"/>
              </a:buClr>
              <a:buNone/>
            </a:pPr>
            <a:r>
              <a:rPr lang="el-GR" sz="1800" b="1" dirty="0">
                <a:latin typeface="Arial" panose="020B0604020202020204" pitchFamily="34" charset="0"/>
                <a:cs typeface="Arial" panose="020B0604020202020204" pitchFamily="34" charset="0"/>
              </a:rPr>
              <a:t>Με το παραπάνω </a:t>
            </a:r>
            <a:r>
              <a:rPr lang="el-GR" sz="1800" b="1" dirty="0" smtClean="0">
                <a:latin typeface="Arial" panose="020B0604020202020204" pitchFamily="34" charset="0"/>
                <a:cs typeface="Arial" panose="020B0604020202020204" pitchFamily="34" charset="0"/>
              </a:rPr>
              <a:t>σύστημα </a:t>
            </a:r>
            <a:r>
              <a:rPr lang="el-GR" sz="1800" b="1" dirty="0">
                <a:latin typeface="Arial" panose="020B0604020202020204" pitchFamily="34" charset="0"/>
                <a:cs typeface="Arial" panose="020B0604020202020204" pitchFamily="34" charset="0"/>
              </a:rPr>
              <a:t>παρέχεται η </a:t>
            </a:r>
            <a:r>
              <a:rPr lang="el-GR" sz="1800" b="1" dirty="0" smtClean="0">
                <a:latin typeface="Arial" panose="020B0604020202020204" pitchFamily="34" charset="0"/>
                <a:cs typeface="Arial" panose="020B0604020202020204" pitchFamily="34" charset="0"/>
              </a:rPr>
              <a:t>δυνατότητα </a:t>
            </a:r>
            <a:r>
              <a:rPr lang="el-GR" sz="1800" b="1" dirty="0">
                <a:latin typeface="Arial" panose="020B0604020202020204" pitchFamily="34" charset="0"/>
                <a:cs typeface="Arial" panose="020B0604020202020204" pitchFamily="34" charset="0"/>
              </a:rPr>
              <a:t>πορείας με έναν ηλεκτροκινητήρα, που </a:t>
            </a:r>
            <a:r>
              <a:rPr lang="el-GR" sz="1800" b="1" dirty="0" smtClean="0">
                <a:latin typeface="Arial" panose="020B0604020202020204" pitchFamily="34" charset="0"/>
                <a:cs typeface="Arial" panose="020B0604020202020204" pitchFamily="34" charset="0"/>
              </a:rPr>
              <a:t>μεταδίδει </a:t>
            </a:r>
            <a:r>
              <a:rPr lang="el-GR" sz="1800" b="1" dirty="0">
                <a:latin typeface="Arial" panose="020B0604020202020204" pitchFamily="34" charset="0"/>
                <a:cs typeface="Arial" panose="020B0604020202020204" pitchFamily="34" charset="0"/>
              </a:rPr>
              <a:t>ισχύ και στις δύο έλικες, μέσω του μειωτήρα στροφών του αεριοστροβίλου.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Για </a:t>
            </a:r>
            <a:r>
              <a:rPr lang="el-GR" sz="1800" b="1" dirty="0">
                <a:latin typeface="Arial" panose="020B0604020202020204" pitchFamily="34" charset="0"/>
                <a:cs typeface="Arial" panose="020B0604020202020204" pitchFamily="34" charset="0"/>
              </a:rPr>
              <a:t>μεγαλύτερες </a:t>
            </a:r>
            <a:r>
              <a:rPr lang="el-GR" sz="1800" b="1" dirty="0" smtClean="0">
                <a:latin typeface="Arial" panose="020B0604020202020204" pitchFamily="34" charset="0"/>
                <a:cs typeface="Arial" panose="020B0604020202020204" pitchFamily="34" charset="0"/>
              </a:rPr>
              <a:t>ταχύτητες </a:t>
            </a:r>
            <a:r>
              <a:rPr lang="el-GR" sz="1800" b="1" dirty="0">
                <a:latin typeface="Arial" panose="020B0604020202020204" pitchFamily="34" charset="0"/>
                <a:cs typeface="Arial" panose="020B0604020202020204" pitchFamily="34" charset="0"/>
              </a:rPr>
              <a:t>λειτουργούν και οι δύο ηλεκτροκινητήρες παράλληλα, δίδοντας ανεξάρτητα κίνηση σε κάθε μία από τις έλικες μεταβλητού βήματος.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Για </a:t>
            </a:r>
            <a:r>
              <a:rPr lang="el-GR" sz="1800" b="1" dirty="0">
                <a:latin typeface="Arial" panose="020B0604020202020204" pitchFamily="34" charset="0"/>
                <a:cs typeface="Arial" panose="020B0604020202020204" pitchFamily="34" charset="0"/>
              </a:rPr>
              <a:t>τη </a:t>
            </a:r>
            <a:r>
              <a:rPr lang="el-GR" sz="1800" b="1" dirty="0" smtClean="0">
                <a:latin typeface="Arial" panose="020B0604020202020204" pitchFamily="34" charset="0"/>
                <a:cs typeface="Arial" panose="020B0604020202020204" pitchFamily="34" charset="0"/>
              </a:rPr>
              <a:t>μέγιστη </a:t>
            </a:r>
            <a:r>
              <a:rPr lang="el-GR" sz="1800" b="1" dirty="0">
                <a:latin typeface="Arial" panose="020B0604020202020204" pitchFamily="34" charset="0"/>
                <a:cs typeface="Arial" panose="020B0604020202020204" pitchFamily="34" charset="0"/>
              </a:rPr>
              <a:t>ταχύτητα εμπλέκεται και ο αεριοστρόβιλος, μοιράζοντας την ισχύ του στους δύο ελικοφόρους άξονες.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Στην </a:t>
            </a:r>
            <a:r>
              <a:rPr lang="el-GR" sz="1800" b="1" dirty="0">
                <a:latin typeface="Arial" panose="020B0604020202020204" pitchFamily="34" charset="0"/>
                <a:cs typeface="Arial" panose="020B0604020202020204" pitchFamily="34" charset="0"/>
              </a:rPr>
              <a:t>περίπτωση αυτή υποχρεωτικά οι δύο έλικες περιστρέφονται με την ίδια ταχύτητα (αλλά με αντίθετη φορά περιστροφής).</a:t>
            </a:r>
          </a:p>
          <a:p>
            <a:pPr marL="0" indent="0">
              <a:buClr>
                <a:srgbClr val="FF0000"/>
              </a:buClr>
              <a:buNone/>
            </a:pPr>
            <a:endParaRPr lang="el-GR" sz="1000" b="1" dirty="0">
              <a:latin typeface="Arial Black" pitchFamily="34" charset="0"/>
            </a:endParaRPr>
          </a:p>
        </p:txBody>
      </p:sp>
    </p:spTree>
    <p:extLst>
      <p:ext uri="{BB962C8B-B14F-4D97-AF65-F5344CB8AC3E}">
        <p14:creationId xmlns="" xmlns:p14="http://schemas.microsoft.com/office/powerpoint/2010/main" val="4056081978"/>
      </p:ext>
    </p:extLst>
  </p:cSld>
  <p:clrMapOvr>
    <a:masterClrMapping/>
  </p:clrMapOvr>
  <p:transition>
    <p:push/>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l-GR" sz="2200" b="1" u="sng" dirty="0">
                <a:solidFill>
                  <a:srgbClr val="FFFF00"/>
                </a:solidFill>
                <a:latin typeface="Arial Black" pitchFamily="34" charset="0"/>
              </a:rPr>
              <a:t>Συνδυασμός ελίκων κινουμένων από πετρελαιοκινητήρες και δέσμης νερού με παρεχόμενη ισχύ από αεριοστρόβιλο </a:t>
            </a:r>
            <a:r>
              <a:rPr lang="el-GR" sz="1400" dirty="0" smtClean="0">
                <a:solidFill>
                  <a:srgbClr val="FFFF00"/>
                </a:solidFill>
              </a:rPr>
              <a:t/>
            </a:r>
            <a:br>
              <a:rPr lang="el-GR" sz="1400" dirty="0" smtClean="0">
                <a:solidFill>
                  <a:srgbClr val="FFFF00"/>
                </a:solidFill>
              </a:rPr>
            </a:br>
            <a:endParaRPr lang="el-GR" sz="1400" b="1" u="sng" dirty="0">
              <a:solidFill>
                <a:srgbClr val="FFFF00"/>
              </a:solidFill>
              <a:latin typeface="Arial Black" pitchFamily="34" charset="0"/>
            </a:endParaRPr>
          </a:p>
        </p:txBody>
      </p:sp>
      <p:sp>
        <p:nvSpPr>
          <p:cNvPr id="6" name="Subtitle 2"/>
          <p:cNvSpPr txBox="1">
            <a:spLocks/>
          </p:cNvSpPr>
          <p:nvPr/>
        </p:nvSpPr>
        <p:spPr>
          <a:xfrm>
            <a:off x="285750" y="1052736"/>
            <a:ext cx="8572530" cy="5616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l-GR" sz="2000" b="1" dirty="0" smtClean="0">
                <a:latin typeface="Arial Black" pitchFamily="34" charset="0"/>
              </a:rPr>
              <a:t>(</a:t>
            </a:r>
            <a:r>
              <a:rPr lang="el-GR" sz="2000" b="1" dirty="0">
                <a:latin typeface="Arial Black" pitchFamily="34" charset="0"/>
              </a:rPr>
              <a:t>WARP - Water jet And Refined Propeller</a:t>
            </a:r>
            <a:r>
              <a:rPr lang="el-GR" sz="2000" b="1" dirty="0" smtClean="0">
                <a:latin typeface="Arial Black" pitchFamily="34" charset="0"/>
              </a:rPr>
              <a:t>)</a:t>
            </a:r>
          </a:p>
          <a:p>
            <a:pPr marL="0" indent="0">
              <a:buClr>
                <a:srgbClr val="FF0000"/>
              </a:buClr>
              <a:buNone/>
            </a:pPr>
            <a:r>
              <a:rPr lang="el-GR" sz="1800" b="1" dirty="0">
                <a:latin typeface="Arial" panose="020B0604020202020204" pitchFamily="34" charset="0"/>
                <a:cs typeface="Arial" panose="020B0604020202020204" pitchFamily="34" charset="0"/>
              </a:rPr>
              <a:t>Ένα πρωτοποριακό σύστημα προώσεως, που βρίσκεται υπό ανάπτυξη, αφορά στο συνδυασμό ελίκων μεταβλητού βήματος κινουμένων από </a:t>
            </a:r>
            <a:r>
              <a:rPr lang="el-GR" sz="1800" b="1" dirty="0" smtClean="0">
                <a:latin typeface="Arial" panose="020B0604020202020204" pitchFamily="34" charset="0"/>
                <a:cs typeface="Arial" panose="020B0604020202020204" pitchFamily="34" charset="0"/>
              </a:rPr>
              <a:t>πετρελαιοκινητήρες </a:t>
            </a:r>
            <a:r>
              <a:rPr lang="el-GR" sz="1800" b="1" dirty="0">
                <a:latin typeface="Arial" panose="020B0604020202020204" pitchFamily="34" charset="0"/>
                <a:cs typeface="Arial" panose="020B0604020202020204" pitchFamily="34" charset="0"/>
              </a:rPr>
              <a:t>και δέσμης νερού (water jet), η οποία παίρνει ισχύ από </a:t>
            </a:r>
            <a:r>
              <a:rPr lang="el-GR" sz="1800" b="1" dirty="0" smtClean="0">
                <a:latin typeface="Arial" panose="020B0604020202020204" pitchFamily="34" charset="0"/>
                <a:cs typeface="Arial" panose="020B0604020202020204" pitchFamily="34" charset="0"/>
              </a:rPr>
              <a:t>αεριοστρόβιλο. </a:t>
            </a:r>
          </a:p>
          <a:p>
            <a:pPr marL="0" indent="0">
              <a:buClr>
                <a:srgbClr val="FF0000"/>
              </a:buClr>
              <a:buNone/>
            </a:pPr>
            <a:r>
              <a:rPr lang="el-GR" sz="1800" b="1" dirty="0" smtClean="0">
                <a:latin typeface="Arial" panose="020B0604020202020204" pitchFamily="34" charset="0"/>
                <a:cs typeface="Arial" panose="020B0604020202020204" pitchFamily="34" charset="0"/>
              </a:rPr>
              <a:t>Στο </a:t>
            </a:r>
            <a:r>
              <a:rPr lang="el-GR" sz="1800" b="1" dirty="0">
                <a:latin typeface="Arial" panose="020B0604020202020204" pitchFamily="34" charset="0"/>
                <a:cs typeface="Arial" panose="020B0604020202020204" pitchFamily="34" charset="0"/>
              </a:rPr>
              <a:t>σύστημα αυτό οι πετρελαιοκινητήρες και ο </a:t>
            </a:r>
            <a:r>
              <a:rPr lang="el-GR" sz="1800" b="1" dirty="0" smtClean="0">
                <a:latin typeface="Arial" panose="020B0604020202020204" pitchFamily="34" charset="0"/>
                <a:cs typeface="Arial" panose="020B0604020202020204" pitchFamily="34" charset="0"/>
              </a:rPr>
              <a:t>αεριοστρόβιλος </a:t>
            </a:r>
            <a:r>
              <a:rPr lang="el-GR" sz="1800" b="1" dirty="0">
                <a:latin typeface="Arial" panose="020B0604020202020204" pitchFamily="34" charset="0"/>
                <a:cs typeface="Arial" panose="020B0604020202020204" pitchFamily="34" charset="0"/>
              </a:rPr>
              <a:t>είναι ανεξάρτητοι μεταξύ τους και </a:t>
            </a:r>
            <a:r>
              <a:rPr lang="el-GR" sz="1800" b="1" dirty="0" smtClean="0">
                <a:latin typeface="Arial" panose="020B0604020202020204" pitchFamily="34" charset="0"/>
                <a:cs typeface="Arial" panose="020B0604020202020204" pitchFamily="34" charset="0"/>
              </a:rPr>
              <a:t>δίνουν </a:t>
            </a:r>
            <a:r>
              <a:rPr lang="el-GR" sz="1800" b="1" dirty="0">
                <a:latin typeface="Arial" panose="020B0604020202020204" pitchFamily="34" charset="0"/>
                <a:cs typeface="Arial" panose="020B0604020202020204" pitchFamily="34" charset="0"/>
              </a:rPr>
              <a:t>ισχύ σε διαφορετικές κινητήριες διατάξεις, οπότε μπορούν να λειτουργούν είτε ταυτόχρονα είτε αυτοτελώς, επιτυγχάνοντας αρκετούς συνδυασμούς ισχύος.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Οι </a:t>
            </a:r>
            <a:r>
              <a:rPr lang="el-GR" sz="1800" b="1" dirty="0">
                <a:latin typeface="Arial" panose="020B0604020202020204" pitchFamily="34" charset="0"/>
                <a:cs typeface="Arial" panose="020B0604020202020204" pitchFamily="34" charset="0"/>
              </a:rPr>
              <a:t>δύο </a:t>
            </a:r>
            <a:r>
              <a:rPr lang="el-GR" sz="1800" b="1" dirty="0" smtClean="0">
                <a:latin typeface="Arial" panose="020B0604020202020204" pitchFamily="34" charset="0"/>
                <a:cs typeface="Arial" panose="020B0604020202020204" pitchFamily="34" charset="0"/>
              </a:rPr>
              <a:t>πετρελαιοκινητήρες </a:t>
            </a:r>
            <a:r>
              <a:rPr lang="el-GR" sz="1800" b="1" dirty="0">
                <a:latin typeface="Arial" panose="020B0604020202020204" pitchFamily="34" charset="0"/>
                <a:cs typeface="Arial" panose="020B0604020202020204" pitchFamily="34" charset="0"/>
              </a:rPr>
              <a:t>μπορούν να λειτουργήσουν ταυτόχρονα, </a:t>
            </a:r>
            <a:r>
              <a:rPr lang="el-GR" sz="1800" b="1" dirty="0" smtClean="0">
                <a:latin typeface="Arial" panose="020B0604020202020204" pitchFamily="34" charset="0"/>
                <a:cs typeface="Arial" panose="020B0604020202020204" pitchFamily="34" charset="0"/>
              </a:rPr>
              <a:t>δίδοντας </a:t>
            </a:r>
            <a:r>
              <a:rPr lang="el-GR" sz="1800" b="1" dirty="0">
                <a:latin typeface="Arial" panose="020B0604020202020204" pitchFamily="34" charset="0"/>
                <a:cs typeface="Arial" panose="020B0604020202020204" pitchFamily="34" charset="0"/>
              </a:rPr>
              <a:t>ο καθένας ισχύ στον αντίστοιχο ελικοφόρο άξονα μέσω μηχανικού μειωτήρα.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Μπορεί </a:t>
            </a:r>
            <a:r>
              <a:rPr lang="el-GR" sz="1800" b="1" dirty="0">
                <a:latin typeface="Arial" panose="020B0604020202020204" pitchFamily="34" charset="0"/>
                <a:cs typeface="Arial" panose="020B0604020202020204" pitchFamily="34" charset="0"/>
              </a:rPr>
              <a:t>όμως να λειτουργεί ο ένας εκ των δύο, δίδοντας ισχύ </a:t>
            </a:r>
            <a:r>
              <a:rPr lang="el-GR" sz="1800" b="1" dirty="0" smtClean="0">
                <a:latin typeface="Arial" panose="020B0604020202020204" pitchFamily="34" charset="0"/>
                <a:cs typeface="Arial" panose="020B0604020202020204" pitchFamily="34" charset="0"/>
              </a:rPr>
              <a:t>και στους </a:t>
            </a:r>
            <a:r>
              <a:rPr lang="el-GR" sz="1800" b="1" dirty="0">
                <a:latin typeface="Arial" panose="020B0604020202020204" pitchFamily="34" charset="0"/>
                <a:cs typeface="Arial" panose="020B0604020202020204" pitchFamily="34" charset="0"/>
              </a:rPr>
              <a:t>δύο ελικοφόρους άξονες, μέσω του </a:t>
            </a:r>
            <a:r>
              <a:rPr lang="el-GR" sz="1800" b="1" dirty="0" smtClean="0">
                <a:latin typeface="Arial" panose="020B0604020202020204" pitchFamily="34" charset="0"/>
                <a:cs typeface="Arial" panose="020B0604020202020204" pitchFamily="34" charset="0"/>
              </a:rPr>
              <a:t>ενδιάμεσου </a:t>
            </a:r>
            <a:r>
              <a:rPr lang="el-GR" sz="1800" b="1" dirty="0">
                <a:latin typeface="Arial" panose="020B0604020202020204" pitchFamily="34" charset="0"/>
                <a:cs typeface="Arial" panose="020B0604020202020204" pitchFamily="34" charset="0"/>
              </a:rPr>
              <a:t>κιβωτίου οδοντωτών </a:t>
            </a:r>
            <a:r>
              <a:rPr lang="el-GR" sz="1800" b="1" dirty="0" smtClean="0">
                <a:latin typeface="Arial" panose="020B0604020202020204" pitchFamily="34" charset="0"/>
                <a:cs typeface="Arial" panose="020B0604020202020204" pitchFamily="34" charset="0"/>
              </a:rPr>
              <a:t>τροχών. </a:t>
            </a:r>
          </a:p>
          <a:p>
            <a:pPr marL="0" indent="0">
              <a:buClr>
                <a:srgbClr val="FF0000"/>
              </a:buClr>
              <a:buNone/>
            </a:pPr>
            <a:r>
              <a:rPr lang="el-GR" sz="1800" b="1" dirty="0" smtClean="0">
                <a:latin typeface="Arial" panose="020B0604020202020204" pitchFamily="34" charset="0"/>
                <a:cs typeface="Arial" panose="020B0604020202020204" pitchFamily="34" charset="0"/>
              </a:rPr>
              <a:t>Στην τελευταία </a:t>
            </a:r>
            <a:r>
              <a:rPr lang="el-GR" sz="1800" b="1" dirty="0">
                <a:latin typeface="Arial" panose="020B0604020202020204" pitchFamily="34" charset="0"/>
                <a:cs typeface="Arial" panose="020B0604020202020204" pitchFamily="34" charset="0"/>
              </a:rPr>
              <a:t>περίπτωση, οι δύο έλικες περιστρέφονται στις ίδιες στροφές (αλλά με αντίθετη φορά </a:t>
            </a:r>
            <a:r>
              <a:rPr lang="el-GR" sz="1800" b="1" dirty="0" smtClean="0">
                <a:latin typeface="Arial" panose="020B0604020202020204" pitchFamily="34" charset="0"/>
                <a:cs typeface="Arial" panose="020B0604020202020204" pitchFamily="34" charset="0"/>
              </a:rPr>
              <a:t>περιστροφής</a:t>
            </a:r>
            <a:r>
              <a:rPr lang="el-GR" sz="1800" b="1" dirty="0">
                <a:latin typeface="Arial" panose="020B0604020202020204" pitchFamily="34" charset="0"/>
                <a:cs typeface="Arial" panose="020B0604020202020204" pitchFamily="34" charset="0"/>
              </a:rPr>
              <a:t>). </a:t>
            </a:r>
            <a:endParaRPr lang="el-GR"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Η </a:t>
            </a:r>
            <a:r>
              <a:rPr lang="el-GR" sz="1800" b="1" dirty="0">
                <a:latin typeface="Arial" panose="020B0604020202020204" pitchFamily="34" charset="0"/>
                <a:cs typeface="Arial" panose="020B0604020202020204" pitchFamily="34" charset="0"/>
              </a:rPr>
              <a:t>αυξημένη ικανότητα ελιγμών </a:t>
            </a:r>
            <a:r>
              <a:rPr lang="el-GR" sz="1800" b="1" dirty="0" smtClean="0">
                <a:latin typeface="Arial" panose="020B0604020202020204" pitchFamily="34" charset="0"/>
                <a:cs typeface="Arial" panose="020B0604020202020204" pitchFamily="34" charset="0"/>
              </a:rPr>
              <a:t>επιτυγχάνεται </a:t>
            </a:r>
            <a:r>
              <a:rPr lang="el-GR" sz="1800" b="1" dirty="0">
                <a:latin typeface="Arial" panose="020B0604020202020204" pitchFamily="34" charset="0"/>
                <a:cs typeface="Arial" panose="020B0604020202020204" pitchFamily="34" charset="0"/>
              </a:rPr>
              <a:t>με τη χρήση ελίκων μεταβλητού βήματος</a:t>
            </a:r>
            <a:r>
              <a:rPr lang="el-GR" sz="1800" b="1" dirty="0" smtClean="0">
                <a:latin typeface="Arial" panose="020B0604020202020204" pitchFamily="34" charset="0"/>
                <a:cs typeface="Arial" panose="020B0604020202020204" pitchFamily="34" charset="0"/>
              </a:rPr>
              <a:t>.</a:t>
            </a:r>
            <a:endParaRPr lang="el-GR" sz="18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620889541"/>
      </p:ext>
    </p:extLst>
  </p:cSld>
  <p:clrMapOvr>
    <a:masterClrMapping/>
  </p:clrMapOvr>
  <p:transition>
    <p:push/>
  </p:transition>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200" b="1" u="sng" dirty="0">
                <a:solidFill>
                  <a:schemeClr val="bg1"/>
                </a:solidFill>
                <a:latin typeface="Arial Black" pitchFamily="34" charset="0"/>
              </a:rPr>
              <a:t>Συνδυασμός ελίκων κινουμένων από πετρελαιοκινητήρες και δέσμης νερού με παρεχόμενη ισχύ από αεριοστρόβιλο </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sp>
        <p:nvSpPr>
          <p:cNvPr id="6" name="Subtitle 2"/>
          <p:cNvSpPr txBox="1">
            <a:spLocks/>
          </p:cNvSpPr>
          <p:nvPr/>
        </p:nvSpPr>
        <p:spPr>
          <a:xfrm>
            <a:off x="285750" y="1052736"/>
            <a:ext cx="8572530"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l-GR" sz="2000" b="1" dirty="0" smtClean="0">
                <a:latin typeface="Arial Black" pitchFamily="34" charset="0"/>
              </a:rPr>
              <a:t>(</a:t>
            </a:r>
            <a:r>
              <a:rPr lang="el-GR" sz="2000" b="1" dirty="0">
                <a:latin typeface="Arial Black" pitchFamily="34" charset="0"/>
              </a:rPr>
              <a:t>WARP - Water jet And Refined Propeller</a:t>
            </a:r>
            <a:r>
              <a:rPr lang="el-GR" sz="2000" b="1" dirty="0" smtClean="0">
                <a:latin typeface="Arial Black" pitchFamily="34" charset="0"/>
              </a:rPr>
              <a:t>)</a:t>
            </a: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1412776"/>
            <a:ext cx="8572560" cy="5184576"/>
          </a:xfrm>
          <a:prstGeom prst="rect">
            <a:avLst/>
          </a:prstGeom>
        </p:spPr>
      </p:pic>
    </p:spTree>
    <p:extLst>
      <p:ext uri="{BB962C8B-B14F-4D97-AF65-F5344CB8AC3E}">
        <p14:creationId xmlns="" xmlns:p14="http://schemas.microsoft.com/office/powerpoint/2010/main" val="1495355473"/>
      </p:ext>
    </p:extLst>
  </p:cSld>
  <p:clrMapOvr>
    <a:masterClrMapping/>
  </p:clrMapOvr>
  <p:transition>
    <p:push/>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200" b="1" u="sng" dirty="0">
                <a:solidFill>
                  <a:schemeClr val="bg1"/>
                </a:solidFill>
                <a:latin typeface="Arial Black" pitchFamily="34" charset="0"/>
              </a:rPr>
              <a:t>Συνδυασμός ελίκων κινουμένων από πετρελαιοκινητήρες και δέσμης νερού με παρεχόμενη ισχύ από αεριοστρόβιλο </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l-GR" sz="2000" b="1" dirty="0" smtClean="0">
                <a:latin typeface="Arial Black" pitchFamily="34" charset="0"/>
              </a:rPr>
              <a:t>(</a:t>
            </a:r>
            <a:r>
              <a:rPr lang="el-GR" sz="2000" b="1" dirty="0">
                <a:latin typeface="Arial Black" pitchFamily="34" charset="0"/>
              </a:rPr>
              <a:t>WARP - Water jet And Refined Propeller</a:t>
            </a:r>
            <a:r>
              <a:rPr lang="el-GR" sz="2000" b="1" dirty="0" smtClean="0">
                <a:latin typeface="Arial Black" pitchFamily="34" charset="0"/>
              </a:rPr>
              <a:t>)</a:t>
            </a:r>
          </a:p>
          <a:p>
            <a:pPr marL="0" indent="0">
              <a:buClr>
                <a:srgbClr val="FF0000"/>
              </a:buClr>
              <a:buNone/>
            </a:pPr>
            <a:r>
              <a:rPr lang="el-GR" sz="1700" b="1" dirty="0" smtClean="0">
                <a:latin typeface="Arial" panose="020B0604020202020204" pitchFamily="34" charset="0"/>
                <a:cs typeface="Arial" panose="020B0604020202020204" pitchFamily="34" charset="0"/>
              </a:rPr>
              <a:t>Για </a:t>
            </a:r>
            <a:r>
              <a:rPr lang="el-GR" sz="1700" b="1" dirty="0">
                <a:latin typeface="Arial" panose="020B0604020202020204" pitchFamily="34" charset="0"/>
                <a:cs typeface="Arial" panose="020B0604020202020204" pitchFamily="34" charset="0"/>
              </a:rPr>
              <a:t>να επιτευχθούν υψηλές ταχύτητες εκκινεί ο αεριοστρόβιλος και η ισχύς προώσεως δίδεται τόσο από τις έλικες όσο και από τη δέσμη νερού.</a:t>
            </a:r>
          </a:p>
          <a:p>
            <a:pPr marL="0" indent="0">
              <a:buClr>
                <a:srgbClr val="FF0000"/>
              </a:buClr>
              <a:buNone/>
            </a:pPr>
            <a:r>
              <a:rPr lang="el-GR" sz="1700" b="1" dirty="0" smtClean="0">
                <a:latin typeface="Arial" panose="020B0604020202020204" pitchFamily="34" charset="0"/>
                <a:cs typeface="Arial" panose="020B0604020202020204" pitchFamily="34" charset="0"/>
              </a:rPr>
              <a:t>Στο </a:t>
            </a:r>
            <a:r>
              <a:rPr lang="el-GR" sz="1700" b="1" dirty="0">
                <a:latin typeface="Arial" panose="020B0604020202020204" pitchFamily="34" charset="0"/>
                <a:cs typeface="Arial" panose="020B0604020202020204" pitchFamily="34" charset="0"/>
              </a:rPr>
              <a:t>σύστημα, με μειωμένο βάρος εγκαταστάσεως για μεγάλη εγκατεστημένη ισχύ, </a:t>
            </a:r>
            <a:r>
              <a:rPr lang="el-GR" sz="1700" b="1" dirty="0" smtClean="0">
                <a:latin typeface="Arial" panose="020B0604020202020204" pitchFamily="34" charset="0"/>
                <a:cs typeface="Arial" panose="020B0604020202020204" pitchFamily="34" charset="0"/>
              </a:rPr>
              <a:t>επιτυχγάνοντας </a:t>
            </a:r>
            <a:r>
              <a:rPr lang="el-GR" sz="1700" b="1" dirty="0">
                <a:latin typeface="Arial" panose="020B0604020202020204" pitchFamily="34" charset="0"/>
                <a:cs typeface="Arial" panose="020B0604020202020204" pitchFamily="34" charset="0"/>
              </a:rPr>
              <a:t>υψηλές μέγιστες ταχύτητες του πλοίου. </a:t>
            </a:r>
            <a:endParaRPr lang="el-GR"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Η </a:t>
            </a:r>
            <a:r>
              <a:rPr lang="el-GR" sz="1700" b="1" dirty="0">
                <a:latin typeface="Arial" panose="020B0604020202020204" pitchFamily="34" charset="0"/>
                <a:cs typeface="Arial" panose="020B0604020202020204" pitchFamily="34" charset="0"/>
              </a:rPr>
              <a:t>ικανότητα αλλαγής κατευθύνσεως της δέσμης </a:t>
            </a:r>
            <a:r>
              <a:rPr lang="el-GR" sz="1700" b="1" dirty="0" smtClean="0">
                <a:latin typeface="Arial" panose="020B0604020202020204" pitchFamily="34" charset="0"/>
                <a:cs typeface="Arial" panose="020B0604020202020204" pitchFamily="34" charset="0"/>
              </a:rPr>
              <a:t>νερού </a:t>
            </a:r>
            <a:r>
              <a:rPr lang="el-GR" sz="1700" b="1" dirty="0">
                <a:latin typeface="Arial" panose="020B0604020202020204" pitchFamily="34" charset="0"/>
                <a:cs typeface="Arial" panose="020B0604020202020204" pitchFamily="34" charset="0"/>
              </a:rPr>
              <a:t>προσδίδει ιδιαίτερα αυξημένη ικανότητα </a:t>
            </a:r>
            <a:r>
              <a:rPr lang="el-GR" sz="1700" b="1" dirty="0" smtClean="0">
                <a:latin typeface="Arial" panose="020B0604020202020204" pitchFamily="34" charset="0"/>
                <a:cs typeface="Arial" panose="020B0604020202020204" pitchFamily="34" charset="0"/>
              </a:rPr>
              <a:t>ελιγμών </a:t>
            </a:r>
            <a:r>
              <a:rPr lang="el-GR" sz="1700" b="1" dirty="0">
                <a:latin typeface="Arial" panose="020B0604020202020204" pitchFamily="34" charset="0"/>
                <a:cs typeface="Arial" panose="020B0604020202020204" pitchFamily="34" charset="0"/>
              </a:rPr>
              <a:t>στις υψηλές ταχύτητες. </a:t>
            </a:r>
            <a:endParaRPr lang="el-GR"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Η </a:t>
            </a:r>
            <a:r>
              <a:rPr lang="el-GR" sz="1700" b="1" dirty="0">
                <a:latin typeface="Arial" panose="020B0604020202020204" pitchFamily="34" charset="0"/>
                <a:cs typeface="Arial" panose="020B0604020202020204" pitchFamily="34" charset="0"/>
              </a:rPr>
              <a:t>αποσυζευγμένη </a:t>
            </a:r>
            <a:r>
              <a:rPr lang="el-GR" sz="1700" b="1" dirty="0" smtClean="0">
                <a:latin typeface="Arial" panose="020B0604020202020204" pitchFamily="34" charset="0"/>
                <a:cs typeface="Arial" panose="020B0604020202020204" pitchFamily="34" charset="0"/>
              </a:rPr>
              <a:t>διάταξη </a:t>
            </a:r>
            <a:r>
              <a:rPr lang="el-GR" sz="1700" b="1" dirty="0">
                <a:latin typeface="Arial" panose="020B0604020202020204" pitchFamily="34" charset="0"/>
                <a:cs typeface="Arial" panose="020B0604020202020204" pitchFamily="34" charset="0"/>
              </a:rPr>
              <a:t>μεταξύ αεριοστροβίλου και πετρελαιοκινητήρων αυξάνει τις δυνατότητες επιλογής διαφορετικών φορτίων και συνδυασμών προώσεως, ανάλογα με τις απαιτήσεις του πλου. </a:t>
            </a:r>
            <a:endParaRPr lang="el-GR"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Η </a:t>
            </a:r>
            <a:r>
              <a:rPr lang="el-GR" sz="1700" b="1" dirty="0">
                <a:latin typeface="Arial" panose="020B0604020202020204" pitchFamily="34" charset="0"/>
                <a:cs typeface="Arial" panose="020B0604020202020204" pitchFamily="34" charset="0"/>
              </a:rPr>
              <a:t>ύπαρξη του συστήματος της δέσμης νερού που συνδυάζεται με αεριοστρόβιλο, επιτρέπει την ταχεία εκκίνηση του σκάφους και την επίτευξη υψηλών ταχυτήτων σε ελάχιστο χρόνο. </a:t>
            </a:r>
            <a:endParaRPr lang="el-GR"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Ειδική </a:t>
            </a:r>
            <a:r>
              <a:rPr lang="el-GR" sz="1700" b="1" dirty="0">
                <a:latin typeface="Arial" panose="020B0604020202020204" pitchFamily="34" charset="0"/>
                <a:cs typeface="Arial" panose="020B0604020202020204" pitchFamily="34" charset="0"/>
              </a:rPr>
              <a:t>καλύπτρα του </a:t>
            </a:r>
            <a:r>
              <a:rPr lang="el-GR" sz="1700" b="1" dirty="0" smtClean="0">
                <a:latin typeface="Arial" panose="020B0604020202020204" pitchFamily="34" charset="0"/>
                <a:cs typeface="Arial" panose="020B0604020202020204" pitchFamily="34" charset="0"/>
              </a:rPr>
              <a:t>ακροφυσίου παρέχει </a:t>
            </a:r>
            <a:r>
              <a:rPr lang="el-GR" sz="1700" b="1" dirty="0">
                <a:latin typeface="Arial" panose="020B0604020202020204" pitchFamily="34" charset="0"/>
                <a:cs typeface="Arial" panose="020B0604020202020204" pitchFamily="34" charset="0"/>
              </a:rPr>
              <a:t>τη δυνατότητα εκτροπής της δέσμης του νερού προς την πλώρη του πλοίου, επιτυγχάνοντας ταχύτατη </a:t>
            </a:r>
            <a:r>
              <a:rPr lang="el-GR" sz="1700" b="1" dirty="0" smtClean="0">
                <a:latin typeface="Arial" panose="020B0604020202020204" pitchFamily="34" charset="0"/>
                <a:cs typeface="Arial" panose="020B0604020202020204" pitchFamily="34" charset="0"/>
              </a:rPr>
              <a:t>ακινητοποίηση </a:t>
            </a:r>
            <a:r>
              <a:rPr lang="el-GR" sz="1700" b="1" dirty="0">
                <a:latin typeface="Arial" panose="020B0604020202020204" pitchFamily="34" charset="0"/>
                <a:cs typeface="Arial" panose="020B0604020202020204" pitchFamily="34" charset="0"/>
              </a:rPr>
              <a:t>και αναστροφή της πορείας του </a:t>
            </a:r>
            <a:r>
              <a:rPr lang="el-GR" sz="1700" b="1" dirty="0" smtClean="0">
                <a:latin typeface="Arial" panose="020B0604020202020204" pitchFamily="34" charset="0"/>
                <a:cs typeface="Arial" panose="020B0604020202020204" pitchFamily="34" charset="0"/>
              </a:rPr>
              <a:t>σκάφους</a:t>
            </a:r>
            <a:r>
              <a:rPr lang="el-GR" sz="1700" b="1" dirty="0">
                <a:latin typeface="Arial" panose="020B0604020202020204" pitchFamily="34" charset="0"/>
                <a:cs typeface="Arial" panose="020B0604020202020204" pitchFamily="34" charset="0"/>
              </a:rPr>
              <a:t>. </a:t>
            </a:r>
            <a:endParaRPr lang="el-GR"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Με </a:t>
            </a:r>
            <a:r>
              <a:rPr lang="el-GR" sz="1700" b="1" dirty="0">
                <a:latin typeface="Arial" panose="020B0604020202020204" pitchFamily="34" charset="0"/>
                <a:cs typeface="Arial" panose="020B0604020202020204" pitchFamily="34" charset="0"/>
              </a:rPr>
              <a:t>τη χρήση κατευθυνόμενης δέσμης νερού αυξάνεται ιδιαίτερα η ικανότητα ελιγμών, οπότε το συμβατικό σύστημα διευθύνσεως μπορεί να γίνει απλούστερο και με μικρότερο όγκο και βάρος.</a:t>
            </a:r>
          </a:p>
          <a:p>
            <a:pPr marL="0" indent="0">
              <a:buClr>
                <a:srgbClr val="FF0000"/>
              </a:buClr>
              <a:buNone/>
            </a:pPr>
            <a:endParaRPr lang="el-GR" sz="1000" b="1" dirty="0">
              <a:latin typeface="Arial Black" pitchFamily="34" charset="0"/>
            </a:endParaRPr>
          </a:p>
        </p:txBody>
      </p:sp>
    </p:spTree>
    <p:extLst>
      <p:ext uri="{BB962C8B-B14F-4D97-AF65-F5344CB8AC3E}">
        <p14:creationId xmlns="" xmlns:p14="http://schemas.microsoft.com/office/powerpoint/2010/main" val="3681711483"/>
      </p:ext>
    </p:extLst>
  </p:cSld>
  <p:clrMapOvr>
    <a:masterClrMapping/>
  </p:clrMapOvr>
  <p:transition>
    <p:push/>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
            </a:r>
            <a:br>
              <a:rPr lang="el-GR" sz="2400" b="1" u="sng" dirty="0" smtClean="0">
                <a:solidFill>
                  <a:srgbClr val="FFFF00"/>
                </a:solidFill>
                <a:latin typeface="Arial Black" pitchFamily="34" charset="0"/>
              </a:rPr>
            </a:br>
            <a:r>
              <a:rPr lang="el-GR" sz="2400" b="1" u="sng" dirty="0">
                <a:solidFill>
                  <a:srgbClr val="FFFF00"/>
                </a:solidFill>
                <a:latin typeface="Arial Black" pitchFamily="34" charset="0"/>
              </a:rPr>
              <a:t>Συστήματα </a:t>
            </a:r>
            <a:r>
              <a:rPr lang="en-US" sz="2400" b="1" u="sng" dirty="0">
                <a:solidFill>
                  <a:srgbClr val="FFFF00"/>
                </a:solidFill>
                <a:latin typeface="Arial Black" pitchFamily="34" charset="0"/>
              </a:rPr>
              <a:t>CODOGX </a:t>
            </a:r>
            <a:r>
              <a:rPr lang="el-GR" sz="2400" b="1" u="sng" dirty="0">
                <a:solidFill>
                  <a:srgbClr val="FFFF00"/>
                </a:solidFill>
                <a:latin typeface="Arial Black" pitchFamily="34" charset="0"/>
              </a:rPr>
              <a:t>και </a:t>
            </a:r>
            <a:r>
              <a:rPr lang="en-US" sz="2400" b="1" u="sng" dirty="0">
                <a:solidFill>
                  <a:srgbClr val="FFFF00"/>
                </a:solidFill>
                <a:latin typeface="Arial Black" pitchFamily="34" charset="0"/>
              </a:rPr>
              <a:t>CODAGX</a:t>
            </a:r>
            <a:r>
              <a:rPr lang="el-GR" sz="2400" dirty="0" smtClean="0">
                <a:solidFill>
                  <a:srgbClr val="FFFF00"/>
                </a:solidFill>
              </a:rPr>
              <a:t/>
            </a:r>
            <a:br>
              <a:rPr lang="el-GR" sz="2400" dirty="0" smtClean="0">
                <a:solidFill>
                  <a:srgbClr val="FFFF00"/>
                </a:solidFill>
              </a:rPr>
            </a:br>
            <a:endParaRPr lang="el-GR" sz="2400" b="1" u="sng" dirty="0">
              <a:solidFill>
                <a:srgbClr val="FFFF00"/>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l-GR" sz="2000" b="1" dirty="0" smtClean="0">
                <a:latin typeface="Arial Black" pitchFamily="34" charset="0"/>
              </a:rPr>
              <a:t>(CODOGX </a:t>
            </a:r>
            <a:r>
              <a:rPr lang="el-GR" sz="2000" b="1" dirty="0">
                <a:latin typeface="Arial Black" pitchFamily="34" charset="0"/>
              </a:rPr>
              <a:t>και </a:t>
            </a:r>
            <a:r>
              <a:rPr lang="el-GR" sz="2000" b="1" dirty="0" smtClean="0">
                <a:latin typeface="Arial Black" pitchFamily="34" charset="0"/>
              </a:rPr>
              <a:t>CODAGX)</a:t>
            </a:r>
            <a:endParaRPr lang="el-GR" sz="2000" b="1" dirty="0">
              <a:latin typeface="Arial Black" pitchFamily="34" charset="0"/>
            </a:endParaRPr>
          </a:p>
          <a:p>
            <a:pPr marL="0" indent="0">
              <a:buClr>
                <a:srgbClr val="FF0000"/>
              </a:buClr>
              <a:buNone/>
            </a:pPr>
            <a:r>
              <a:rPr lang="el-GR" sz="2100" b="1" dirty="0">
                <a:latin typeface="Arial" panose="020B0604020202020204" pitchFamily="34" charset="0"/>
                <a:cs typeface="Arial" panose="020B0604020202020204" pitchFamily="34" charset="0"/>
              </a:rPr>
              <a:t>Στα συστήματα αυτά χρησιμοποιούνται ένας </a:t>
            </a:r>
            <a:r>
              <a:rPr lang="el-GR" sz="2100" b="1" dirty="0" smtClean="0">
                <a:latin typeface="Arial" panose="020B0604020202020204" pitchFamily="34" charset="0"/>
                <a:cs typeface="Arial" panose="020B0604020202020204" pitchFamily="34" charset="0"/>
              </a:rPr>
              <a:t>πετρελαιοκινητήρας </a:t>
            </a:r>
            <a:r>
              <a:rPr lang="el-GR" sz="2100" b="1" dirty="0">
                <a:latin typeface="Arial" panose="020B0604020202020204" pitchFamily="34" charset="0"/>
                <a:cs typeface="Arial" panose="020B0604020202020204" pitchFamily="34" charset="0"/>
              </a:rPr>
              <a:t>και ένας αεριοστρόβιλος, οι οποίοι κινούν δύο ελικοφόρους άξονες με </a:t>
            </a:r>
            <a:r>
              <a:rPr lang="el-GR" sz="2100" b="1" dirty="0" smtClean="0">
                <a:latin typeface="Arial" panose="020B0604020202020204" pitchFamily="34" charset="0"/>
                <a:cs typeface="Arial" panose="020B0604020202020204" pitchFamily="34" charset="0"/>
              </a:rPr>
              <a:t>κατάλληλους μειωτήρες. </a:t>
            </a:r>
          </a:p>
          <a:p>
            <a:pPr marL="0" indent="0">
              <a:buClr>
                <a:srgbClr val="FF0000"/>
              </a:buClr>
              <a:buNone/>
            </a:pPr>
            <a:r>
              <a:rPr lang="el-GR" sz="2100" b="1" dirty="0" smtClean="0">
                <a:latin typeface="Arial" panose="020B0604020202020204" pitchFamily="34" charset="0"/>
                <a:cs typeface="Arial" panose="020B0604020202020204" pitchFamily="34" charset="0"/>
              </a:rPr>
              <a:t>Στο </a:t>
            </a:r>
            <a:r>
              <a:rPr lang="el-GR" sz="2100" b="1" dirty="0">
                <a:latin typeface="Arial" panose="020B0604020202020204" pitchFamily="34" charset="0"/>
                <a:cs typeface="Arial" panose="020B0604020202020204" pitchFamily="34" charset="0"/>
              </a:rPr>
              <a:t>σύστημα </a:t>
            </a:r>
            <a:r>
              <a:rPr lang="el-GR" sz="2100" b="1" dirty="0">
                <a:solidFill>
                  <a:srgbClr val="FF0000"/>
                </a:solidFill>
                <a:latin typeface="Arial" panose="020B0604020202020204" pitchFamily="34" charset="0"/>
                <a:cs typeface="Arial" panose="020B0604020202020204" pitchFamily="34" charset="0"/>
              </a:rPr>
              <a:t>CODOGX</a:t>
            </a:r>
            <a:r>
              <a:rPr lang="el-GR" sz="2100" b="1" dirty="0">
                <a:latin typeface="Arial" panose="020B0604020202020204" pitchFamily="34" charset="0"/>
                <a:cs typeface="Arial" panose="020B0604020202020204" pitchFamily="34" charset="0"/>
              </a:rPr>
              <a:t> ο πετρελαιοκινητήρας λειτουργεί στις χαμηλές </a:t>
            </a:r>
            <a:r>
              <a:rPr lang="el-GR" sz="2100" b="1" dirty="0" smtClean="0">
                <a:latin typeface="Arial" panose="020B0604020202020204" pitchFamily="34" charset="0"/>
                <a:cs typeface="Arial" panose="020B0604020202020204" pitchFamily="34" charset="0"/>
              </a:rPr>
              <a:t>ταχύτητες</a:t>
            </a:r>
            <a:r>
              <a:rPr lang="el-GR" sz="2100" b="1" dirty="0">
                <a:latin typeface="Arial" panose="020B0604020202020204" pitchFamily="34" charset="0"/>
                <a:cs typeface="Arial" panose="020B0604020202020204" pitchFamily="34" charset="0"/>
              </a:rPr>
              <a:t>, ενώ ο αεριοστρόβιλος είναι εκτός </a:t>
            </a:r>
            <a:r>
              <a:rPr lang="el-GR" sz="2100" b="1" dirty="0" smtClean="0">
                <a:latin typeface="Arial" panose="020B0604020202020204" pitchFamily="34" charset="0"/>
                <a:cs typeface="Arial" panose="020B0604020202020204" pitchFamily="34" charset="0"/>
              </a:rPr>
              <a:t>λειτουργίας</a:t>
            </a:r>
            <a:r>
              <a:rPr lang="el-GR" sz="2100" b="1" dirty="0">
                <a:latin typeface="Arial" panose="020B0604020202020204" pitchFamily="34" charset="0"/>
                <a:cs typeface="Arial" panose="020B0604020202020204" pitchFamily="34" charset="0"/>
              </a:rPr>
              <a:t>. </a:t>
            </a:r>
            <a:r>
              <a:rPr lang="el-GR" sz="2100" b="1" dirty="0" smtClean="0">
                <a:latin typeface="Arial" panose="020B0604020202020204" pitchFamily="34" charset="0"/>
                <a:cs typeface="Arial" panose="020B0604020202020204" pitchFamily="34" charset="0"/>
              </a:rPr>
              <a:t>Για </a:t>
            </a:r>
            <a:r>
              <a:rPr lang="el-GR" sz="2100" b="1" dirty="0">
                <a:latin typeface="Arial" panose="020B0604020202020204" pitchFamily="34" charset="0"/>
                <a:cs typeface="Arial" panose="020B0604020202020204" pitchFamily="34" charset="0"/>
              </a:rPr>
              <a:t>επίτευξη υψηλών ταχυτήτων, εμπλέκεται ο αεριοστρόβιλος και αποσυμπλέκεται ο </a:t>
            </a:r>
            <a:r>
              <a:rPr lang="el-GR" sz="2100" b="1" dirty="0" smtClean="0">
                <a:latin typeface="Arial" panose="020B0604020202020204" pitchFamily="34" charset="0"/>
                <a:cs typeface="Arial" panose="020B0604020202020204" pitchFamily="34" charset="0"/>
              </a:rPr>
              <a:t>πετρελαιοκινητήρας</a:t>
            </a:r>
            <a:r>
              <a:rPr lang="el-GR" sz="2100" b="1" dirty="0">
                <a:latin typeface="Arial" panose="020B0604020202020204" pitchFamily="34" charset="0"/>
                <a:cs typeface="Arial" panose="020B0604020202020204" pitchFamily="34" charset="0"/>
              </a:rPr>
              <a:t>. </a:t>
            </a:r>
            <a:endParaRPr lang="el-GR" sz="2100" b="1" dirty="0" smtClean="0">
              <a:latin typeface="Arial" panose="020B0604020202020204" pitchFamily="34" charset="0"/>
              <a:cs typeface="Arial" panose="020B0604020202020204" pitchFamily="34" charset="0"/>
            </a:endParaRPr>
          </a:p>
          <a:p>
            <a:pPr marL="0" indent="0">
              <a:buClr>
                <a:srgbClr val="FF0000"/>
              </a:buClr>
              <a:buNone/>
            </a:pP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Στο </a:t>
            </a:r>
            <a:r>
              <a:rPr lang="el-GR" sz="2100" b="1" dirty="0">
                <a:latin typeface="Arial" panose="020B0604020202020204" pitchFamily="34" charset="0"/>
                <a:cs typeface="Arial" panose="020B0604020202020204" pitchFamily="34" charset="0"/>
              </a:rPr>
              <a:t>σύστημα </a:t>
            </a:r>
            <a:r>
              <a:rPr lang="el-GR" sz="2100" b="1" dirty="0">
                <a:solidFill>
                  <a:srgbClr val="FF0000"/>
                </a:solidFill>
                <a:latin typeface="Arial" panose="020B0604020202020204" pitchFamily="34" charset="0"/>
                <a:cs typeface="Arial" panose="020B0604020202020204" pitchFamily="34" charset="0"/>
              </a:rPr>
              <a:t>CODAGX</a:t>
            </a:r>
            <a:r>
              <a:rPr lang="el-GR" sz="2100" b="1" dirty="0">
                <a:latin typeface="Arial" panose="020B0604020202020204" pitchFamily="34" charset="0"/>
                <a:cs typeface="Arial" panose="020B0604020202020204" pitchFamily="34" charset="0"/>
              </a:rPr>
              <a:t> για την επίτευξη υψηλών ταχυτήτων λειτουργούν ταυτόχρονα και ο πετρελαιοκινητήρας και ο αεριοστρόβιλος.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Το συγκεκριμένο </a:t>
            </a:r>
            <a:r>
              <a:rPr lang="el-GR" sz="2100" b="1" dirty="0">
                <a:latin typeface="Arial" panose="020B0604020202020204" pitchFamily="34" charset="0"/>
                <a:cs typeface="Arial" panose="020B0604020202020204" pitchFamily="34" charset="0"/>
              </a:rPr>
              <a:t>σύστημα προορίζεται για σκάφη μικρού εκτοπίσματος και μεγάλης ταχύτητας, όπως </a:t>
            </a:r>
            <a:r>
              <a:rPr lang="el-GR" sz="2100" b="1" dirty="0" smtClean="0">
                <a:latin typeface="Arial" panose="020B0604020202020204" pitchFamily="34" charset="0"/>
                <a:cs typeface="Arial" panose="020B0604020202020204" pitchFamily="34" charset="0"/>
              </a:rPr>
              <a:t>ταχύπλοα </a:t>
            </a:r>
            <a:r>
              <a:rPr lang="el-GR" sz="2100" b="1" dirty="0">
                <a:latin typeface="Arial" panose="020B0604020202020204" pitchFamily="34" charset="0"/>
                <a:cs typeface="Arial" panose="020B0604020202020204" pitchFamily="34" charset="0"/>
              </a:rPr>
              <a:t>περιπολικά σκάφη. Όμως εμφανίζει μικρή </a:t>
            </a:r>
            <a:r>
              <a:rPr lang="el-GR" sz="2100" b="1" dirty="0" smtClean="0">
                <a:latin typeface="Arial" panose="020B0604020202020204" pitchFamily="34" charset="0"/>
                <a:cs typeface="Arial" panose="020B0604020202020204" pitchFamily="34" charset="0"/>
              </a:rPr>
              <a:t>ευελιξία</a:t>
            </a:r>
            <a:r>
              <a:rPr lang="el-GR" sz="2100" b="1" dirty="0">
                <a:latin typeface="Arial" panose="020B0604020202020204" pitchFamily="34" charset="0"/>
                <a:cs typeface="Arial" panose="020B0604020202020204" pitchFamily="34" charset="0"/>
              </a:rPr>
              <a:t>, μεγάλο βάρος μειωτήρων και υψηλές </a:t>
            </a:r>
            <a:r>
              <a:rPr lang="el-GR" sz="2100" b="1" dirty="0" smtClean="0">
                <a:latin typeface="Arial" panose="020B0604020202020204" pitchFamily="34" charset="0"/>
                <a:cs typeface="Arial" panose="020B0604020202020204" pitchFamily="34" charset="0"/>
              </a:rPr>
              <a:t>μηχανικές </a:t>
            </a:r>
            <a:r>
              <a:rPr lang="el-GR" sz="2100" b="1" dirty="0">
                <a:latin typeface="Arial" panose="020B0604020202020204" pitchFamily="34" charset="0"/>
                <a:cs typeface="Arial" panose="020B0604020202020204" pitchFamily="34" charset="0"/>
              </a:rPr>
              <a:t>απώλειες στους μειωτήρες.</a:t>
            </a:r>
          </a:p>
          <a:p>
            <a:pPr marL="0" indent="0">
              <a:buClr>
                <a:srgbClr val="FF0000"/>
              </a:buClr>
              <a:buNone/>
            </a:pPr>
            <a:endParaRPr lang="el-GR" sz="1000" b="1" dirty="0">
              <a:latin typeface="Arial Black" pitchFamily="34" charset="0"/>
            </a:endParaRPr>
          </a:p>
        </p:txBody>
      </p:sp>
    </p:spTree>
    <p:extLst>
      <p:ext uri="{BB962C8B-B14F-4D97-AF65-F5344CB8AC3E}">
        <p14:creationId xmlns="" xmlns:p14="http://schemas.microsoft.com/office/powerpoint/2010/main" val="2994925516"/>
      </p:ext>
    </p:extLst>
  </p:cSld>
  <p:clrMapOvr>
    <a:masterClrMapping/>
  </p:clrMapOvr>
  <p:transition>
    <p:push/>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a:solidFill>
                  <a:schemeClr val="bg1"/>
                </a:solidFill>
                <a:latin typeface="Arial Black" pitchFamily="34" charset="0"/>
              </a:rPr>
              <a:t>Συστήματα </a:t>
            </a:r>
            <a:r>
              <a:rPr lang="en-US" sz="2700" b="1" u="sng" dirty="0">
                <a:solidFill>
                  <a:schemeClr val="bg1"/>
                </a:solidFill>
                <a:latin typeface="Arial Black" pitchFamily="34" charset="0"/>
              </a:rPr>
              <a:t>CODOGX </a:t>
            </a:r>
            <a:r>
              <a:rPr lang="el-GR" sz="2700" b="1" u="sng" dirty="0">
                <a:solidFill>
                  <a:schemeClr val="bg1"/>
                </a:solidFill>
                <a:latin typeface="Arial Black" pitchFamily="34" charset="0"/>
              </a:rPr>
              <a:t>και </a:t>
            </a:r>
            <a:r>
              <a:rPr lang="en-US" sz="2700" b="1" u="sng" dirty="0">
                <a:solidFill>
                  <a:schemeClr val="bg1"/>
                </a:solidFill>
                <a:latin typeface="Arial Black" pitchFamily="34" charset="0"/>
              </a:rPr>
              <a:t>CODAGX</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sp>
        <p:nvSpPr>
          <p:cNvPr id="6" name="Subtitle 2"/>
          <p:cNvSpPr txBox="1">
            <a:spLocks/>
          </p:cNvSpPr>
          <p:nvPr/>
        </p:nvSpPr>
        <p:spPr>
          <a:xfrm>
            <a:off x="285750" y="1052736"/>
            <a:ext cx="8572530"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n-US" sz="2000" b="1" dirty="0">
                <a:latin typeface="Arial Black" pitchFamily="34" charset="0"/>
              </a:rPr>
              <a:t>(CODOGX </a:t>
            </a:r>
            <a:r>
              <a:rPr lang="el-GR" sz="2000" b="1" dirty="0">
                <a:latin typeface="Arial Black" pitchFamily="34" charset="0"/>
              </a:rPr>
              <a:t>και </a:t>
            </a:r>
            <a:r>
              <a:rPr lang="en-US" sz="2000" b="1" dirty="0">
                <a:latin typeface="Arial Black" pitchFamily="34" charset="0"/>
              </a:rPr>
              <a:t>CODAGX)</a:t>
            </a: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1700808"/>
            <a:ext cx="8572560" cy="4176464"/>
          </a:xfrm>
          <a:prstGeom prst="rect">
            <a:avLst/>
          </a:prstGeom>
        </p:spPr>
      </p:pic>
    </p:spTree>
    <p:extLst>
      <p:ext uri="{BB962C8B-B14F-4D97-AF65-F5344CB8AC3E}">
        <p14:creationId xmlns="" xmlns:p14="http://schemas.microsoft.com/office/powerpoint/2010/main" val="984907770"/>
      </p:ext>
    </p:extLst>
  </p:cSld>
  <p:clrMapOvr>
    <a:masterClrMapping/>
  </p:clrMapOvr>
  <p:transition>
    <p:push/>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
            </a:r>
            <a:br>
              <a:rPr lang="el-GR" sz="2400" b="1" u="sng" dirty="0" smtClean="0">
                <a:solidFill>
                  <a:srgbClr val="FFFF00"/>
                </a:solidFill>
                <a:latin typeface="Arial Black" pitchFamily="34" charset="0"/>
              </a:rPr>
            </a:br>
            <a:r>
              <a:rPr lang="el-GR" sz="2400" b="1" u="sng" dirty="0">
                <a:solidFill>
                  <a:srgbClr val="FFFF00"/>
                </a:solidFill>
                <a:latin typeface="Arial Black" pitchFamily="34" charset="0"/>
              </a:rPr>
              <a:t>Σύστημα </a:t>
            </a:r>
            <a:r>
              <a:rPr lang="en-US" sz="2400" b="1" u="sng" dirty="0" smtClean="0">
                <a:solidFill>
                  <a:srgbClr val="FFFF00"/>
                </a:solidFill>
                <a:latin typeface="Arial Black" pitchFamily="34" charset="0"/>
              </a:rPr>
              <a:t>COGAGX-DX</a:t>
            </a:r>
            <a:r>
              <a:rPr lang="el-GR" sz="2400" dirty="0" smtClean="0">
                <a:solidFill>
                  <a:srgbClr val="FFFF00"/>
                </a:solidFill>
              </a:rPr>
              <a:t/>
            </a:r>
            <a:br>
              <a:rPr lang="el-GR" sz="2400" dirty="0" smtClean="0">
                <a:solidFill>
                  <a:srgbClr val="FFFF00"/>
                </a:solidFill>
              </a:rPr>
            </a:br>
            <a:endParaRPr lang="el-GR" sz="2400" b="1" u="sng" dirty="0">
              <a:solidFill>
                <a:srgbClr val="FFFF00"/>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l-GR" sz="2000" b="1" dirty="0">
                <a:latin typeface="Arial Black" pitchFamily="34" charset="0"/>
              </a:rPr>
              <a:t>(</a:t>
            </a:r>
            <a:r>
              <a:rPr lang="el-GR" sz="2000" b="1" dirty="0" smtClean="0">
                <a:latin typeface="Arial Black" pitchFamily="34" charset="0"/>
              </a:rPr>
              <a:t>COGAGX-DX)</a:t>
            </a:r>
            <a:endParaRPr lang="el-GR" sz="2000" b="1" dirty="0">
              <a:latin typeface="Arial Black" pitchFamily="34" charset="0"/>
            </a:endParaRPr>
          </a:p>
          <a:p>
            <a:pPr marL="0" indent="0">
              <a:buClr>
                <a:srgbClr val="FF0000"/>
              </a:buClr>
              <a:buNone/>
            </a:pPr>
            <a:r>
              <a:rPr lang="el-GR" sz="1800" b="1" dirty="0">
                <a:latin typeface="Arial" panose="020B0604020202020204" pitchFamily="34" charset="0"/>
                <a:cs typeface="Arial" panose="020B0604020202020204" pitchFamily="34" charset="0"/>
              </a:rPr>
              <a:t>Στο σύστημα αυτό χρησιμοποιούνται δύο </a:t>
            </a:r>
            <a:r>
              <a:rPr lang="el-GR" sz="1800" b="1" dirty="0" smtClean="0">
                <a:latin typeface="Arial" panose="020B0604020202020204" pitchFamily="34" charset="0"/>
                <a:cs typeface="Arial" panose="020B0604020202020204" pitchFamily="34" charset="0"/>
              </a:rPr>
              <a:t>αεριοστρόβιλοι </a:t>
            </a:r>
            <a:r>
              <a:rPr lang="el-GR" sz="1800" b="1" dirty="0">
                <a:latin typeface="Arial" panose="020B0604020202020204" pitchFamily="34" charset="0"/>
                <a:cs typeface="Arial" panose="020B0604020202020204" pitchFamily="34" charset="0"/>
              </a:rPr>
              <a:t>για την επίτευξη υψηλών ταχυτήτων, </a:t>
            </a:r>
            <a:r>
              <a:rPr lang="el-GR" sz="1800" b="1" dirty="0" smtClean="0">
                <a:latin typeface="Arial" panose="020B0604020202020204" pitchFamily="34" charset="0"/>
                <a:cs typeface="Arial" panose="020B0604020202020204" pitchFamily="34" charset="0"/>
              </a:rPr>
              <a:t>συνδεδεμένοι </a:t>
            </a:r>
            <a:r>
              <a:rPr lang="el-GR" sz="1800" b="1" dirty="0">
                <a:latin typeface="Arial" panose="020B0604020202020204" pitchFamily="34" charset="0"/>
                <a:cs typeface="Arial" panose="020B0604020202020204" pitchFamily="34" charset="0"/>
              </a:rPr>
              <a:t>μέσω μειωτήρα με μοναδικό </a:t>
            </a:r>
            <a:r>
              <a:rPr lang="el-GR" sz="1800" b="1" dirty="0" smtClean="0">
                <a:latin typeface="Arial" panose="020B0604020202020204" pitchFamily="34" charset="0"/>
                <a:cs typeface="Arial" panose="020B0604020202020204" pitchFamily="34" charset="0"/>
              </a:rPr>
              <a:t>πετρελαιοκινητήρα </a:t>
            </a:r>
            <a:r>
              <a:rPr lang="el-GR" sz="1800" b="1" dirty="0">
                <a:latin typeface="Arial" panose="020B0604020202020204" pitchFamily="34" charset="0"/>
                <a:cs typeface="Arial" panose="020B0604020202020204" pitchFamily="34" charset="0"/>
              </a:rPr>
              <a:t>για χαμηλές ταχύτητες οικονομικής </a:t>
            </a:r>
            <a:r>
              <a:rPr lang="el-GR" sz="1800" b="1" dirty="0" smtClean="0">
                <a:latin typeface="Arial" panose="020B0604020202020204" pitchFamily="34" charset="0"/>
                <a:cs typeface="Arial" panose="020B0604020202020204" pitchFamily="34" charset="0"/>
              </a:rPr>
              <a:t>πλεύσεως. </a:t>
            </a:r>
            <a:endParaRPr lang="en-US"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Ο </a:t>
            </a:r>
            <a:r>
              <a:rPr lang="el-GR" sz="1800" b="1" dirty="0">
                <a:latin typeface="Arial" panose="020B0604020202020204" pitchFamily="34" charset="0"/>
                <a:cs typeface="Arial" panose="020B0604020202020204" pitchFamily="34" charset="0"/>
              </a:rPr>
              <a:t>μοναδικός πετρελαιοκινητήρας </a:t>
            </a:r>
            <a:r>
              <a:rPr lang="el-GR" sz="1800" b="1" dirty="0" smtClean="0">
                <a:latin typeface="Arial" panose="020B0604020202020204" pitchFamily="34" charset="0"/>
                <a:cs typeface="Arial" panose="020B0604020202020204" pitchFamily="34" charset="0"/>
              </a:rPr>
              <a:t>κινεί </a:t>
            </a:r>
            <a:r>
              <a:rPr lang="el-GR" sz="1800" b="1" dirty="0">
                <a:latin typeface="Arial" panose="020B0604020202020204" pitchFamily="34" charset="0"/>
                <a:cs typeface="Arial" panose="020B0604020202020204" pitchFamily="34" charset="0"/>
              </a:rPr>
              <a:t>και τις δύο έλικες, οπότε αυτές αναγκαστικά </a:t>
            </a:r>
            <a:r>
              <a:rPr lang="el-GR" sz="1800" b="1" dirty="0" smtClean="0">
                <a:latin typeface="Arial" panose="020B0604020202020204" pitchFamily="34" charset="0"/>
                <a:cs typeface="Arial" panose="020B0604020202020204" pitchFamily="34" charset="0"/>
              </a:rPr>
              <a:t>περιστρέφονται </a:t>
            </a:r>
            <a:r>
              <a:rPr lang="el-GR" sz="1800" b="1" dirty="0">
                <a:latin typeface="Arial" panose="020B0604020202020204" pitchFamily="34" charset="0"/>
                <a:cs typeface="Arial" panose="020B0604020202020204" pitchFamily="34" charset="0"/>
              </a:rPr>
              <a:t>με την ίδια ταχύτητα στις χαμηλές στροφές, ενώ ο πετρελαιοκινητήρας είναι </a:t>
            </a:r>
            <a:r>
              <a:rPr lang="el-GR" sz="1800" b="1" dirty="0" smtClean="0">
                <a:latin typeface="Arial" panose="020B0604020202020204" pitchFamily="34" charset="0"/>
                <a:cs typeface="Arial" panose="020B0604020202020204" pitchFamily="34" charset="0"/>
              </a:rPr>
              <a:t>περισσότερο </a:t>
            </a:r>
            <a:r>
              <a:rPr lang="el-GR" sz="1800" b="1" dirty="0">
                <a:latin typeface="Arial" panose="020B0604020202020204" pitchFamily="34" charset="0"/>
                <a:cs typeface="Arial" panose="020B0604020202020204" pitchFamily="34" charset="0"/>
              </a:rPr>
              <a:t>φορτισμένος σε σχέση με την περίπτωση του συστήματος CODAG. </a:t>
            </a:r>
            <a:endParaRPr lang="en-US"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Για </a:t>
            </a:r>
            <a:r>
              <a:rPr lang="el-GR" sz="1800" b="1" dirty="0">
                <a:latin typeface="Arial" panose="020B0604020202020204" pitchFamily="34" charset="0"/>
                <a:cs typeface="Arial" panose="020B0604020202020204" pitchFamily="34" charset="0"/>
              </a:rPr>
              <a:t>την επίτευξη υψηλοτέρων ταχυτήτων λειτουργούν ταυτόχρονα ο </a:t>
            </a:r>
            <a:r>
              <a:rPr lang="el-GR" sz="1800" b="1" dirty="0" smtClean="0">
                <a:latin typeface="Arial" panose="020B0604020202020204" pitchFamily="34" charset="0"/>
                <a:cs typeface="Arial" panose="020B0604020202020204" pitchFamily="34" charset="0"/>
              </a:rPr>
              <a:t>πετρελαιοκινητήρας </a:t>
            </a:r>
            <a:r>
              <a:rPr lang="el-GR" sz="1800" b="1" dirty="0">
                <a:latin typeface="Arial" panose="020B0604020202020204" pitchFamily="34" charset="0"/>
                <a:cs typeface="Arial" panose="020B0604020202020204" pitchFamily="34" charset="0"/>
              </a:rPr>
              <a:t>και ένας από τους δύο αεριοστροβίλους, συνδεδεμένοι μέσω των μειωτήρων. </a:t>
            </a:r>
            <a:endParaRPr lang="en-US"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Για </a:t>
            </a:r>
            <a:r>
              <a:rPr lang="el-GR" sz="1800" b="1" dirty="0">
                <a:latin typeface="Arial" panose="020B0604020202020204" pitchFamily="34" charset="0"/>
                <a:cs typeface="Arial" panose="020B0604020202020204" pitchFamily="34" charset="0"/>
              </a:rPr>
              <a:t>τη μέγιστη ταχύτητα λειτουργούν ταυτόχρονα οι δύο </a:t>
            </a:r>
            <a:r>
              <a:rPr lang="el-GR" sz="1800" b="1" dirty="0" smtClean="0">
                <a:latin typeface="Arial" panose="020B0604020202020204" pitchFamily="34" charset="0"/>
                <a:cs typeface="Arial" panose="020B0604020202020204" pitchFamily="34" charset="0"/>
              </a:rPr>
              <a:t>αεριοστρόβιλοι </a:t>
            </a:r>
            <a:r>
              <a:rPr lang="el-GR" sz="1800" b="1" dirty="0">
                <a:latin typeface="Arial" panose="020B0604020202020204" pitchFamily="34" charset="0"/>
                <a:cs typeface="Arial" panose="020B0604020202020204" pitchFamily="34" charset="0"/>
              </a:rPr>
              <a:t>και ο πετρελαιοκινητήρας. </a:t>
            </a:r>
            <a:endParaRPr lang="en-US"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Αναγκαστικά </a:t>
            </a:r>
            <a:r>
              <a:rPr lang="el-GR" sz="1800" b="1" dirty="0">
                <a:latin typeface="Arial" panose="020B0604020202020204" pitchFamily="34" charset="0"/>
                <a:cs typeface="Arial" panose="020B0604020202020204" pitchFamily="34" charset="0"/>
              </a:rPr>
              <a:t>η ταχύτητα περιστροφής των δύο ελίκων είναι η ίδια, λόγω της παρουσίας του ενδιάμεσου μειωτήρα. </a:t>
            </a:r>
            <a:endParaRPr lang="en-US" sz="1800" b="1" dirty="0" smtClean="0">
              <a:latin typeface="Arial" panose="020B0604020202020204" pitchFamily="34" charset="0"/>
              <a:cs typeface="Arial" panose="020B0604020202020204" pitchFamily="34" charset="0"/>
            </a:endParaRPr>
          </a:p>
          <a:p>
            <a:pPr marL="0" indent="0">
              <a:buClr>
                <a:srgbClr val="FF0000"/>
              </a:buClr>
              <a:buNone/>
            </a:pPr>
            <a:r>
              <a:rPr lang="el-GR" sz="1800" b="1" dirty="0" smtClean="0">
                <a:latin typeface="Arial" panose="020B0604020202020204" pitchFamily="34" charset="0"/>
                <a:cs typeface="Arial" panose="020B0604020202020204" pitchFamily="34" charset="0"/>
              </a:rPr>
              <a:t>Το </a:t>
            </a:r>
            <a:r>
              <a:rPr lang="el-GR" sz="1800" b="1" dirty="0">
                <a:latin typeface="Arial" panose="020B0604020202020204" pitchFamily="34" charset="0"/>
                <a:cs typeface="Arial" panose="020B0604020202020204" pitchFamily="34" charset="0"/>
              </a:rPr>
              <a:t>σύστημα εμφανίζει αυξημένη πολυπλοκότητα και βάρος μειωτήρων, ενώ αντίστοιχα αυξημένες είναι και οι μηχανικές απώλειες στους μειωτήρες.</a:t>
            </a:r>
          </a:p>
          <a:p>
            <a:pPr marL="0" indent="0">
              <a:buClr>
                <a:srgbClr val="FF0000"/>
              </a:buClr>
              <a:buNone/>
            </a:pPr>
            <a:endParaRPr lang="el-GR" sz="1000" b="1" dirty="0">
              <a:latin typeface="Arial Black" pitchFamily="34" charset="0"/>
            </a:endParaRPr>
          </a:p>
        </p:txBody>
      </p:sp>
    </p:spTree>
    <p:extLst>
      <p:ext uri="{BB962C8B-B14F-4D97-AF65-F5344CB8AC3E}">
        <p14:creationId xmlns="" xmlns:p14="http://schemas.microsoft.com/office/powerpoint/2010/main" val="413928782"/>
      </p:ext>
    </p:extLst>
  </p:cSld>
  <p:clrMapOvr>
    <a:masterClrMapping/>
  </p:clrMapOvr>
  <p:transition>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457200" y="1052736"/>
            <a:ext cx="2602632" cy="5544616"/>
          </a:xfrm>
        </p:spPr>
        <p:txBody>
          <a:bodyPr>
            <a:noAutofit/>
          </a:bodyPr>
          <a:lstStyle/>
          <a:p>
            <a:pPr marL="0" indent="0">
              <a:lnSpc>
                <a:spcPct val="90000"/>
              </a:lnSpc>
              <a:buClr>
                <a:schemeClr val="hlink"/>
              </a:buClr>
              <a:buNone/>
              <a:defRPr/>
            </a:pPr>
            <a:r>
              <a:rPr lang="el-GR" sz="2420" b="1" dirty="0" smtClean="0">
                <a:latin typeface="Arial" panose="020B0604020202020204" pitchFamily="34" charset="0"/>
                <a:cs typeface="Arial" panose="020B0604020202020204" pitchFamily="34" charset="0"/>
              </a:rPr>
              <a:t>Μπορεί να υπάρχουν και άλλοι παράμετροι που αναφέρονται ανάλογα με τον κατασκευαστή. Μια τυπική καμπύλη απόδοσης για μια αργόστροφη δίχρονη ντίζελ μηχανή πλοίου δίνεται απέναντι.</a:t>
            </a:r>
            <a:endParaRPr lang="en-US" sz="242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Χαρακτηριστικές Καμπύλες Μηχανής</a:t>
            </a:r>
            <a:endParaRPr lang="el-GR" sz="2400" b="1" u="sng" dirty="0">
              <a:solidFill>
                <a:schemeClr val="bg1"/>
              </a:solidFill>
              <a:latin typeface="Arial" pitchFamily="34" charset="0"/>
              <a:cs typeface="Arial" pitchFamily="34" charset="0"/>
            </a:endParaRPr>
          </a:p>
        </p:txBody>
      </p:sp>
      <p:pic>
        <p:nvPicPr>
          <p:cNvPr id="2" name="Picture 1"/>
          <p:cNvPicPr>
            <a:picLocks noChangeAspect="1"/>
          </p:cNvPicPr>
          <p:nvPr/>
        </p:nvPicPr>
        <p:blipFill>
          <a:blip r:embed="rId3" cstate="print"/>
          <a:stretch>
            <a:fillRect/>
          </a:stretch>
        </p:blipFill>
        <p:spPr>
          <a:xfrm>
            <a:off x="3923928" y="1052736"/>
            <a:ext cx="4896544" cy="5544616"/>
          </a:xfrm>
          <a:prstGeom prst="rect">
            <a:avLst/>
          </a:prstGeom>
        </p:spPr>
      </p:pic>
    </p:spTree>
    <p:extLst>
      <p:ext uri="{BB962C8B-B14F-4D97-AF65-F5344CB8AC3E}">
        <p14:creationId xmlns="" xmlns:p14="http://schemas.microsoft.com/office/powerpoint/2010/main" val="1590576712"/>
      </p:ext>
    </p:extLst>
  </p:cSld>
  <p:clrMapOvr>
    <a:masterClrMapping/>
  </p:clrMapOvr>
  <p:transition>
    <p:push/>
  </p:transition>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a:solidFill>
                  <a:schemeClr val="bg1"/>
                </a:solidFill>
                <a:latin typeface="Arial Black" pitchFamily="34" charset="0"/>
              </a:rPr>
              <a:t>Σύστημα </a:t>
            </a:r>
            <a:r>
              <a:rPr lang="en-US" sz="2700" b="1" u="sng" dirty="0">
                <a:solidFill>
                  <a:schemeClr val="bg1"/>
                </a:solidFill>
                <a:latin typeface="Arial Black" pitchFamily="34" charset="0"/>
              </a:rPr>
              <a:t>COGAGX-DX</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sp>
        <p:nvSpPr>
          <p:cNvPr id="6" name="Subtitle 2"/>
          <p:cNvSpPr txBox="1">
            <a:spLocks/>
          </p:cNvSpPr>
          <p:nvPr/>
        </p:nvSpPr>
        <p:spPr>
          <a:xfrm>
            <a:off x="285750" y="1052736"/>
            <a:ext cx="8572530"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n-US" sz="2000" b="1" dirty="0">
                <a:latin typeface="Arial Black" pitchFamily="34" charset="0"/>
              </a:rPr>
              <a:t>(COGAGX-DX)</a:t>
            </a: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1700808"/>
            <a:ext cx="8572560" cy="4464496"/>
          </a:xfrm>
          <a:prstGeom prst="rect">
            <a:avLst/>
          </a:prstGeom>
        </p:spPr>
      </p:pic>
    </p:spTree>
    <p:extLst>
      <p:ext uri="{BB962C8B-B14F-4D97-AF65-F5344CB8AC3E}">
        <p14:creationId xmlns="" xmlns:p14="http://schemas.microsoft.com/office/powerpoint/2010/main" val="3234076418"/>
      </p:ext>
    </p:extLst>
  </p:cSld>
  <p:clrMapOvr>
    <a:masterClrMapping/>
  </p:clrMapOvr>
  <p:transition>
    <p:push/>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
            </a:r>
            <a:br>
              <a:rPr lang="el-GR" sz="2400" b="1" u="sng" dirty="0" smtClean="0">
                <a:solidFill>
                  <a:srgbClr val="FFFF00"/>
                </a:solidFill>
                <a:latin typeface="Arial Black" pitchFamily="34" charset="0"/>
              </a:rPr>
            </a:br>
            <a:r>
              <a:rPr lang="el-GR" sz="2400" b="1" u="sng" dirty="0">
                <a:solidFill>
                  <a:srgbClr val="FFFF00"/>
                </a:solidFill>
                <a:latin typeface="Arial Black" pitchFamily="34" charset="0"/>
              </a:rPr>
              <a:t>Συνδυασμοί </a:t>
            </a:r>
            <a:r>
              <a:rPr lang="el-GR" sz="2400" b="1" u="sng" dirty="0" err="1">
                <a:solidFill>
                  <a:srgbClr val="FFFF00"/>
                </a:solidFill>
                <a:latin typeface="Arial Black" pitchFamily="34" charset="0"/>
              </a:rPr>
              <a:t>αεριοστροβίλων</a:t>
            </a:r>
            <a:r>
              <a:rPr lang="el-GR" sz="2400" dirty="0" smtClean="0">
                <a:solidFill>
                  <a:srgbClr val="FFFF00"/>
                </a:solidFill>
              </a:rPr>
              <a:t/>
            </a:r>
            <a:br>
              <a:rPr lang="el-GR" sz="2400" dirty="0" smtClean="0">
                <a:solidFill>
                  <a:srgbClr val="FFFF00"/>
                </a:solidFill>
              </a:rPr>
            </a:br>
            <a:endParaRPr lang="el-GR" sz="2400" b="1" u="sng" dirty="0">
              <a:solidFill>
                <a:srgbClr val="FFFF00"/>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el-GR" sz="2100" b="1" dirty="0" smtClean="0">
                <a:latin typeface="Arial" panose="020B0604020202020204" pitchFamily="34" charset="0"/>
                <a:cs typeface="Arial" panose="020B0604020202020204" pitchFamily="34" charset="0"/>
              </a:rPr>
              <a:t>Τα </a:t>
            </a:r>
            <a:r>
              <a:rPr lang="el-GR" sz="2100" b="1" u="sng" dirty="0">
                <a:solidFill>
                  <a:srgbClr val="FF0000"/>
                </a:solidFill>
                <a:latin typeface="Arial" panose="020B0604020202020204" pitchFamily="34" charset="0"/>
                <a:cs typeface="Arial" panose="020B0604020202020204" pitchFamily="34" charset="0"/>
              </a:rPr>
              <a:t>πλεονεκτήματα</a:t>
            </a:r>
            <a:r>
              <a:rPr lang="el-GR" sz="2100" b="1" dirty="0">
                <a:latin typeface="Arial" panose="020B0604020202020204" pitchFamily="34" charset="0"/>
                <a:cs typeface="Arial" panose="020B0604020202020204" pitchFamily="34" charset="0"/>
              </a:rPr>
              <a:t> των </a:t>
            </a:r>
            <a:r>
              <a:rPr lang="el-GR" sz="2100" b="1" dirty="0" err="1">
                <a:latin typeface="Arial" panose="020B0604020202020204" pitchFamily="34" charset="0"/>
                <a:cs typeface="Arial" panose="020B0604020202020204" pitchFamily="34" charset="0"/>
              </a:rPr>
              <a:t>αεριοστροβίλων</a:t>
            </a:r>
            <a:r>
              <a:rPr lang="el-GR" sz="2100" b="1" dirty="0">
                <a:latin typeface="Arial" panose="020B0604020202020204" pitchFamily="34" charset="0"/>
                <a:cs typeface="Arial" panose="020B0604020202020204" pitchFamily="34" charset="0"/>
              </a:rPr>
              <a:t>, όσον αφορά στην πρόωση πολεμικών </a:t>
            </a:r>
            <a:r>
              <a:rPr lang="el-GR" sz="2100" b="1" dirty="0" smtClean="0">
                <a:latin typeface="Arial" panose="020B0604020202020204" pitchFamily="34" charset="0"/>
                <a:cs typeface="Arial" panose="020B0604020202020204" pitchFamily="34" charset="0"/>
              </a:rPr>
              <a:t>πλοίων</a:t>
            </a:r>
            <a:r>
              <a:rPr lang="en-US" sz="2100" b="1" dirty="0" smtClean="0">
                <a:latin typeface="Arial" panose="020B0604020202020204" pitchFamily="34" charset="0"/>
                <a:cs typeface="Arial" panose="020B0604020202020204" pitchFamily="34" charset="0"/>
              </a:rPr>
              <a:t>:</a:t>
            </a:r>
            <a:endParaRPr lang="el-GR" sz="2100" b="1" dirty="0" smtClean="0">
              <a:latin typeface="Arial" panose="020B0604020202020204" pitchFamily="34" charset="0"/>
              <a:cs typeface="Arial" panose="020B0604020202020204" pitchFamily="34" charset="0"/>
            </a:endParaRPr>
          </a:p>
          <a:p>
            <a:pPr>
              <a:buClr>
                <a:srgbClr val="FF0000"/>
              </a:buClr>
              <a:buFont typeface="Wingdings" panose="05000000000000000000" pitchFamily="2" charset="2"/>
              <a:buChar char="§"/>
            </a:pPr>
            <a:r>
              <a:rPr lang="el-GR" sz="2100" b="1" dirty="0" smtClean="0">
                <a:latin typeface="Arial" panose="020B0604020202020204" pitchFamily="34" charset="0"/>
                <a:cs typeface="Arial" panose="020B0604020202020204" pitchFamily="34" charset="0"/>
              </a:rPr>
              <a:t>Είναι </a:t>
            </a:r>
            <a:r>
              <a:rPr lang="el-GR" sz="2100" b="1" dirty="0">
                <a:latin typeface="Arial" panose="020B0604020202020204" pitchFamily="34" charset="0"/>
                <a:cs typeface="Arial" panose="020B0604020202020204" pitchFamily="34" charset="0"/>
              </a:rPr>
              <a:t>η </a:t>
            </a:r>
            <a:r>
              <a:rPr lang="el-GR" sz="2100" b="1" dirty="0" smtClean="0">
                <a:latin typeface="Arial" panose="020B0604020202020204" pitchFamily="34" charset="0"/>
                <a:cs typeface="Arial" panose="020B0604020202020204" pitchFamily="34" charset="0"/>
              </a:rPr>
              <a:t>μεγάλη </a:t>
            </a:r>
            <a:r>
              <a:rPr lang="el-GR" sz="2100" b="1" dirty="0">
                <a:latin typeface="Arial" panose="020B0604020202020204" pitchFamily="34" charset="0"/>
                <a:cs typeface="Arial" panose="020B0604020202020204" pitchFamily="34" charset="0"/>
              </a:rPr>
              <a:t>συγκέντρωση ισχύος σε μικρό όγκο, </a:t>
            </a:r>
            <a:endParaRPr lang="el-GR" sz="2100" b="1" dirty="0" smtClean="0">
              <a:latin typeface="Arial" panose="020B0604020202020204" pitchFamily="34" charset="0"/>
              <a:cs typeface="Arial" panose="020B0604020202020204" pitchFamily="34" charset="0"/>
            </a:endParaRPr>
          </a:p>
          <a:p>
            <a:pPr>
              <a:buClr>
                <a:srgbClr val="FF0000"/>
              </a:buClr>
              <a:buFont typeface="Wingdings" panose="05000000000000000000" pitchFamily="2" charset="2"/>
              <a:buChar char="§"/>
            </a:pPr>
            <a:r>
              <a:rPr lang="el-GR" sz="2100" b="1" dirty="0" smtClean="0">
                <a:latin typeface="Arial" panose="020B0604020202020204" pitchFamily="34" charset="0"/>
                <a:cs typeface="Arial" panose="020B0604020202020204" pitchFamily="34" charset="0"/>
              </a:rPr>
              <a:t>Η αθόρυβη </a:t>
            </a:r>
            <a:r>
              <a:rPr lang="el-GR" sz="2100" b="1" dirty="0">
                <a:latin typeface="Arial" panose="020B0604020202020204" pitchFamily="34" charset="0"/>
                <a:cs typeface="Arial" panose="020B0604020202020204" pitchFamily="34" charset="0"/>
              </a:rPr>
              <a:t>και χωρίς κραδασμούς λειτουργία, </a:t>
            </a:r>
            <a:endParaRPr lang="el-GR" sz="2100" b="1" dirty="0" smtClean="0">
              <a:latin typeface="Arial" panose="020B0604020202020204" pitchFamily="34" charset="0"/>
              <a:cs typeface="Arial" panose="020B0604020202020204" pitchFamily="34" charset="0"/>
            </a:endParaRPr>
          </a:p>
          <a:p>
            <a:pPr>
              <a:buClr>
                <a:srgbClr val="FF0000"/>
              </a:buClr>
              <a:buFont typeface="Wingdings" panose="05000000000000000000" pitchFamily="2" charset="2"/>
              <a:buChar char="§"/>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απρόσκοπη λειτουργία για μεγάλα χρονικά διαστήματα, </a:t>
            </a:r>
            <a:endParaRPr lang="el-GR" sz="2100" b="1" dirty="0" smtClean="0">
              <a:latin typeface="Arial" panose="020B0604020202020204" pitchFamily="34" charset="0"/>
              <a:cs typeface="Arial" panose="020B0604020202020204" pitchFamily="34" charset="0"/>
            </a:endParaRPr>
          </a:p>
          <a:p>
            <a:pPr>
              <a:buClr>
                <a:srgbClr val="FF0000"/>
              </a:buClr>
              <a:buFont typeface="Wingdings" panose="05000000000000000000" pitchFamily="2" charset="2"/>
              <a:buChar char="§"/>
            </a:pPr>
            <a:r>
              <a:rPr lang="el-GR" sz="2100" b="1" dirty="0" smtClean="0">
                <a:latin typeface="Arial" panose="020B0604020202020204" pitchFamily="34" charset="0"/>
                <a:cs typeface="Arial" panose="020B0604020202020204" pitchFamily="34" charset="0"/>
              </a:rPr>
              <a:t>Η ταχύτατη </a:t>
            </a:r>
            <a:r>
              <a:rPr lang="el-GR" sz="2100" b="1" dirty="0">
                <a:latin typeface="Arial" panose="020B0604020202020204" pitchFamily="34" charset="0"/>
                <a:cs typeface="Arial" panose="020B0604020202020204" pitchFamily="34" charset="0"/>
              </a:rPr>
              <a:t>αντικατάστασή τους, </a:t>
            </a:r>
            <a:endParaRPr lang="el-GR" sz="2100" b="1" dirty="0" smtClean="0">
              <a:latin typeface="Arial" panose="020B0604020202020204" pitchFamily="34" charset="0"/>
              <a:cs typeface="Arial" panose="020B0604020202020204" pitchFamily="34" charset="0"/>
            </a:endParaRPr>
          </a:p>
          <a:p>
            <a:pPr>
              <a:buClr>
                <a:srgbClr val="FF0000"/>
              </a:buClr>
              <a:buFont typeface="Wingdings" panose="05000000000000000000" pitchFamily="2" charset="2"/>
              <a:buChar char="§"/>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ευκολία εκκινήσεως και </a:t>
            </a:r>
            <a:endParaRPr lang="el-GR" sz="2100" b="1" dirty="0" smtClean="0">
              <a:latin typeface="Arial" panose="020B0604020202020204" pitchFamily="34" charset="0"/>
              <a:cs typeface="Arial" panose="020B0604020202020204" pitchFamily="34" charset="0"/>
            </a:endParaRPr>
          </a:p>
          <a:p>
            <a:pPr>
              <a:buClr>
                <a:srgbClr val="FF0000"/>
              </a:buClr>
              <a:buFont typeface="Wingdings" panose="05000000000000000000" pitchFamily="2" charset="2"/>
              <a:buChar char="§"/>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απόδοση της μέγιστης ισχύος σε μικρό χρονικό </a:t>
            </a:r>
            <a:r>
              <a:rPr lang="el-GR" sz="2100" b="1" dirty="0" smtClean="0">
                <a:latin typeface="Arial" panose="020B0604020202020204" pitchFamily="34" charset="0"/>
                <a:cs typeface="Arial" panose="020B0604020202020204" pitchFamily="34" charset="0"/>
              </a:rPr>
              <a:t>διάστημα</a:t>
            </a:r>
            <a:r>
              <a:rPr lang="el-GR" sz="2100" b="1" dirty="0">
                <a:latin typeface="Arial" panose="020B0604020202020204" pitchFamily="34" charset="0"/>
                <a:cs typeface="Arial" panose="020B0604020202020204" pitchFamily="34" charset="0"/>
              </a:rPr>
              <a:t>. </a:t>
            </a:r>
            <a:endParaRPr lang="en-US" sz="2100" b="1" dirty="0" smtClean="0">
              <a:latin typeface="Arial" panose="020B0604020202020204" pitchFamily="34" charset="0"/>
              <a:cs typeface="Arial" panose="020B0604020202020204" pitchFamily="34" charset="0"/>
            </a:endParaRPr>
          </a:p>
          <a:p>
            <a:pPr marL="0" indent="0">
              <a:buClr>
                <a:srgbClr val="FF0000"/>
              </a:buClr>
              <a:buNone/>
            </a:pP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Χαρακτηριστικό </a:t>
            </a:r>
            <a:r>
              <a:rPr lang="el-GR" sz="2100" b="1" dirty="0">
                <a:latin typeface="Arial" panose="020B0604020202020204" pitchFamily="34" charset="0"/>
                <a:cs typeface="Arial" panose="020B0604020202020204" pitchFamily="34" charset="0"/>
              </a:rPr>
              <a:t>παράδειγμα της </a:t>
            </a:r>
            <a:r>
              <a:rPr lang="el-GR" sz="2100" b="1" dirty="0" smtClean="0">
                <a:latin typeface="Arial" panose="020B0604020202020204" pitchFamily="34" charset="0"/>
                <a:cs typeface="Arial" panose="020B0604020202020204" pitchFamily="34" charset="0"/>
              </a:rPr>
              <a:t>ταχείας</a:t>
            </a:r>
            <a:r>
              <a:rPr lang="en-US" sz="2100" b="1" dirty="0" smtClean="0">
                <a:latin typeface="Arial" panose="020B0604020202020204" pitchFamily="34" charset="0"/>
                <a:cs typeface="Arial" panose="020B0604020202020204" pitchFamily="34" charset="0"/>
              </a:rPr>
              <a:t> </a:t>
            </a:r>
            <a:r>
              <a:rPr lang="el-GR" sz="2100" b="1" dirty="0" smtClean="0">
                <a:latin typeface="Arial" panose="020B0604020202020204" pitchFamily="34" charset="0"/>
                <a:cs typeface="Arial" panose="020B0604020202020204" pitchFamily="34" charset="0"/>
              </a:rPr>
              <a:t>εκκινήσεως </a:t>
            </a:r>
            <a:r>
              <a:rPr lang="el-GR" sz="2100" b="1" dirty="0">
                <a:latin typeface="Arial" panose="020B0604020202020204" pitchFamily="34" charset="0"/>
                <a:cs typeface="Arial" panose="020B0604020202020204" pitchFamily="34" charset="0"/>
              </a:rPr>
              <a:t>που επιτυγχάνεται με τη χρήση </a:t>
            </a:r>
            <a:r>
              <a:rPr lang="el-GR" sz="2100" b="1" dirty="0" err="1" smtClean="0">
                <a:latin typeface="Arial" panose="020B0604020202020204" pitchFamily="34" charset="0"/>
                <a:cs typeface="Arial" panose="020B0604020202020204" pitchFamily="34" charset="0"/>
              </a:rPr>
              <a:t>αεριοστροβίλων</a:t>
            </a:r>
            <a:r>
              <a:rPr lang="el-GR" sz="2100" b="1" dirty="0" smtClean="0">
                <a:latin typeface="Arial" panose="020B0604020202020204" pitchFamily="34" charset="0"/>
                <a:cs typeface="Arial" panose="020B0604020202020204" pitchFamily="34" charset="0"/>
              </a:rPr>
              <a:t> </a:t>
            </a:r>
            <a:r>
              <a:rPr lang="el-GR" sz="2100" b="1" dirty="0">
                <a:latin typeface="Arial" panose="020B0604020202020204" pitchFamily="34" charset="0"/>
                <a:cs typeface="Arial" panose="020B0604020202020204" pitchFamily="34" charset="0"/>
              </a:rPr>
              <a:t>είναι η περίπτωση των φρεγατών </a:t>
            </a:r>
            <a:r>
              <a:rPr lang="el-GR" sz="2100" b="1" dirty="0" smtClean="0">
                <a:latin typeface="Arial" panose="020B0604020202020204" pitchFamily="34" charset="0"/>
                <a:cs typeface="Arial" panose="020B0604020202020204" pitchFamily="34" charset="0"/>
              </a:rPr>
              <a:t>κλάσεως </a:t>
            </a:r>
            <a:r>
              <a:rPr lang="el-GR" sz="2100" b="1" dirty="0">
                <a:latin typeface="Arial" panose="020B0604020202020204" pitchFamily="34" charset="0"/>
                <a:cs typeface="Arial" panose="020B0604020202020204" pitchFamily="34" charset="0"/>
              </a:rPr>
              <a:t>«Έλλη» (Standard) του Πολεμικού Ναυτικού, οι οποίες μπορούν από στάση να επιταχύνουν στους 30 κόμβους σε χρόνο μόλις 75 δευτερολέπτων, </a:t>
            </a:r>
            <a:r>
              <a:rPr lang="el-GR" sz="2100" b="1" dirty="0" smtClean="0">
                <a:latin typeface="Arial" panose="020B0604020202020204" pitchFamily="34" charset="0"/>
                <a:cs typeface="Arial" panose="020B0604020202020204" pitchFamily="34" charset="0"/>
              </a:rPr>
              <a:t>χρησιμοποιώντας </a:t>
            </a:r>
            <a:r>
              <a:rPr lang="el-GR" sz="2100" b="1" dirty="0">
                <a:latin typeface="Arial" panose="020B0604020202020204" pitchFamily="34" charset="0"/>
                <a:cs typeface="Arial" panose="020B0604020202020204" pitchFamily="34" charset="0"/>
              </a:rPr>
              <a:t>την ισχύ των 2 </a:t>
            </a:r>
            <a:r>
              <a:rPr lang="el-GR" sz="2100" b="1" dirty="0" err="1">
                <a:latin typeface="Arial" panose="020B0604020202020204" pitchFamily="34" charset="0"/>
                <a:cs typeface="Arial" panose="020B0604020202020204" pitchFamily="34" charset="0"/>
              </a:rPr>
              <a:t>αεριοστροβίλων</a:t>
            </a:r>
            <a:r>
              <a:rPr lang="el-GR" sz="2100" b="1" dirty="0">
                <a:latin typeface="Arial" panose="020B0604020202020204" pitchFamily="34" charset="0"/>
                <a:cs typeface="Arial" panose="020B0604020202020204" pitchFamily="34" charset="0"/>
              </a:rPr>
              <a:t> τύπου </a:t>
            </a:r>
            <a:r>
              <a:rPr lang="el-GR" sz="2100" b="1" dirty="0" smtClean="0">
                <a:latin typeface="Arial" panose="020B0604020202020204" pitchFamily="34" charset="0"/>
                <a:cs typeface="Arial" panose="020B0604020202020204" pitchFamily="34" charset="0"/>
              </a:rPr>
              <a:t>Rolls - Royce </a:t>
            </a:r>
            <a:r>
              <a:rPr lang="el-GR" sz="2100" b="1" dirty="0">
                <a:latin typeface="Arial" panose="020B0604020202020204" pitchFamily="34" charset="0"/>
                <a:cs typeface="Arial" panose="020B0604020202020204" pitchFamily="34" charset="0"/>
              </a:rPr>
              <a:t>Olympus</a:t>
            </a:r>
            <a:r>
              <a:rPr lang="el-GR" sz="2100" b="1" dirty="0" smtClean="0">
                <a:latin typeface="Arial" panose="020B0604020202020204" pitchFamily="34" charset="0"/>
                <a:cs typeface="Arial" panose="020B0604020202020204" pitchFamily="34" charset="0"/>
              </a:rPr>
              <a:t>.</a:t>
            </a:r>
            <a:endParaRPr lang="el-GR" sz="21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47447912"/>
      </p:ext>
    </p:extLst>
  </p:cSld>
  <p:clrMapOvr>
    <a:masterClrMapping/>
  </p:clrMapOvr>
  <p:transition>
    <p:push/>
  </p:transition>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
            </a:r>
            <a:br>
              <a:rPr lang="el-GR" sz="2400" b="1" u="sng" dirty="0" smtClean="0">
                <a:solidFill>
                  <a:schemeClr val="bg1"/>
                </a:solidFill>
                <a:latin typeface="Arial Black" pitchFamily="34" charset="0"/>
              </a:rPr>
            </a:br>
            <a:r>
              <a:rPr lang="el-GR" sz="2400" b="1" u="sng" dirty="0">
                <a:solidFill>
                  <a:schemeClr val="bg1"/>
                </a:solidFill>
                <a:latin typeface="Arial Black" pitchFamily="34" charset="0"/>
              </a:rPr>
              <a:t>Συνδυασμοί </a:t>
            </a:r>
            <a:r>
              <a:rPr lang="el-GR" sz="2400" b="1" u="sng" dirty="0" err="1">
                <a:solidFill>
                  <a:schemeClr val="bg1"/>
                </a:solidFill>
                <a:latin typeface="Arial Black" pitchFamily="34" charset="0"/>
              </a:rPr>
              <a:t>αεριοστροβίλων</a:t>
            </a:r>
            <a:r>
              <a:rPr lang="el-GR" sz="2400" dirty="0" smtClean="0">
                <a:solidFill>
                  <a:schemeClr val="bg1"/>
                </a:solidFill>
              </a:rPr>
              <a:t/>
            </a:r>
            <a:br>
              <a:rPr lang="el-GR" sz="2400" dirty="0" smtClean="0">
                <a:solidFill>
                  <a:schemeClr val="bg1"/>
                </a:solidFill>
              </a:rPr>
            </a:br>
            <a:endParaRPr lang="el-GR" sz="2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el-GR" sz="2200" b="1" dirty="0" smtClean="0">
                <a:latin typeface="Arial" panose="020B0604020202020204" pitchFamily="34" charset="0"/>
                <a:cs typeface="Arial" panose="020B0604020202020204" pitchFamily="34" charset="0"/>
              </a:rPr>
              <a:t>Το </a:t>
            </a:r>
            <a:r>
              <a:rPr lang="el-GR" sz="2200" b="1" dirty="0">
                <a:latin typeface="Arial" panose="020B0604020202020204" pitchFamily="34" charset="0"/>
                <a:cs typeface="Arial" panose="020B0604020202020204" pitchFamily="34" charset="0"/>
              </a:rPr>
              <a:t>μικρό μέγεθος των </a:t>
            </a:r>
            <a:r>
              <a:rPr lang="el-GR" sz="2200" b="1" dirty="0" err="1">
                <a:latin typeface="Arial" panose="020B0604020202020204" pitchFamily="34" charset="0"/>
                <a:cs typeface="Arial" panose="020B0604020202020204" pitchFamily="34" charset="0"/>
              </a:rPr>
              <a:t>αεριοστροβίλων</a:t>
            </a:r>
            <a:r>
              <a:rPr lang="el-GR" sz="2200" b="1" dirty="0">
                <a:latin typeface="Arial" panose="020B0604020202020204" pitchFamily="34" charset="0"/>
                <a:cs typeface="Arial" panose="020B0604020202020204" pitchFamily="34" charset="0"/>
              </a:rPr>
              <a:t> για </a:t>
            </a:r>
            <a:r>
              <a:rPr lang="el-GR" sz="2200" b="1" dirty="0" smtClean="0">
                <a:latin typeface="Arial" panose="020B0604020202020204" pitchFamily="34" charset="0"/>
                <a:cs typeface="Arial" panose="020B0604020202020204" pitchFamily="34" charset="0"/>
              </a:rPr>
              <a:t>δεδομένη </a:t>
            </a:r>
            <a:r>
              <a:rPr lang="el-GR" sz="2200" b="1" dirty="0">
                <a:latin typeface="Arial" panose="020B0604020202020204" pitchFamily="34" charset="0"/>
                <a:cs typeface="Arial" panose="020B0604020202020204" pitchFamily="34" charset="0"/>
              </a:rPr>
              <a:t>ισχύ προτιμάται ιδιαίτερα και στις </a:t>
            </a:r>
            <a:r>
              <a:rPr lang="el-GR" sz="2200" b="1" dirty="0" smtClean="0">
                <a:latin typeface="Arial" panose="020B0604020202020204" pitchFamily="34" charset="0"/>
                <a:cs typeface="Arial" panose="020B0604020202020204" pitchFamily="34" charset="0"/>
              </a:rPr>
              <a:t>πολιτικές </a:t>
            </a:r>
            <a:r>
              <a:rPr lang="el-GR" sz="2200" b="1" dirty="0">
                <a:latin typeface="Arial" panose="020B0604020202020204" pitchFamily="34" charset="0"/>
                <a:cs typeface="Arial" panose="020B0604020202020204" pitchFamily="34" charset="0"/>
              </a:rPr>
              <a:t>εφαρμογές, ειδικά στα πλοία αναψυχής, όπου ο χώρος είναι πολύτιμος και η στάθμη θορύβου </a:t>
            </a:r>
            <a:r>
              <a:rPr lang="el-GR" sz="2200" b="1" dirty="0" smtClean="0">
                <a:latin typeface="Arial" panose="020B0604020202020204" pitchFamily="34" charset="0"/>
                <a:cs typeface="Arial" panose="020B0604020202020204" pitchFamily="34" charset="0"/>
              </a:rPr>
              <a:t>αποτελεί </a:t>
            </a:r>
            <a:r>
              <a:rPr lang="el-GR" sz="2200" b="1" dirty="0">
                <a:latin typeface="Arial" panose="020B0604020202020204" pitchFamily="34" charset="0"/>
                <a:cs typeface="Arial" panose="020B0604020202020204" pitchFamily="34" charset="0"/>
              </a:rPr>
              <a:t>ουσιαστικό κριτήριο επιλογής προωστήριου συστήματος. </a:t>
            </a:r>
            <a:endParaRPr lang="en-US" sz="2200" b="1" dirty="0" smtClean="0">
              <a:latin typeface="Arial" panose="020B0604020202020204" pitchFamily="34" charset="0"/>
              <a:cs typeface="Arial" panose="020B0604020202020204" pitchFamily="34" charset="0"/>
            </a:endParaRPr>
          </a:p>
          <a:p>
            <a:pPr marL="0" indent="0">
              <a:buClr>
                <a:srgbClr val="FF0000"/>
              </a:buClr>
              <a:buNone/>
            </a:pPr>
            <a:r>
              <a:rPr lang="el-GR" sz="2200" b="1" dirty="0" smtClean="0">
                <a:latin typeface="Arial" panose="020B0604020202020204" pitchFamily="34" charset="0"/>
                <a:cs typeface="Arial" panose="020B0604020202020204" pitchFamily="34" charset="0"/>
              </a:rPr>
              <a:t>Στις </a:t>
            </a:r>
            <a:r>
              <a:rPr lang="el-GR" sz="2200" b="1" dirty="0">
                <a:latin typeface="Arial" panose="020B0604020202020204" pitchFamily="34" charset="0"/>
                <a:cs typeface="Arial" panose="020B0604020202020204" pitchFamily="34" charset="0"/>
              </a:rPr>
              <a:t>συγκεκριμένες εφαρμογές ένα άλλο επίσης σημαντικό χαρακτηριστικό των </a:t>
            </a:r>
            <a:r>
              <a:rPr lang="el-GR" sz="2200" b="1" dirty="0" err="1" smtClean="0">
                <a:latin typeface="Arial" panose="020B0604020202020204" pitchFamily="34" charset="0"/>
                <a:cs typeface="Arial" panose="020B0604020202020204" pitchFamily="34" charset="0"/>
              </a:rPr>
              <a:t>αεριοστροβίλων</a:t>
            </a:r>
            <a:r>
              <a:rPr lang="el-GR" sz="2200" b="1" dirty="0" smtClean="0">
                <a:latin typeface="Arial" panose="020B0604020202020204" pitchFamily="34" charset="0"/>
                <a:cs typeface="Arial" panose="020B0604020202020204" pitchFamily="34" charset="0"/>
              </a:rPr>
              <a:t> </a:t>
            </a:r>
            <a:r>
              <a:rPr lang="el-GR" sz="2200" b="1" dirty="0">
                <a:latin typeface="Arial" panose="020B0604020202020204" pitchFamily="34" charset="0"/>
                <a:cs typeface="Arial" panose="020B0604020202020204" pitchFamily="34" charset="0"/>
              </a:rPr>
              <a:t>είναι η επίτευξη πολύ χαμηλού </a:t>
            </a:r>
            <a:r>
              <a:rPr lang="el-GR" sz="2200" b="1" dirty="0" smtClean="0">
                <a:latin typeface="Arial" panose="020B0604020202020204" pitchFamily="34" charset="0"/>
                <a:cs typeface="Arial" panose="020B0604020202020204" pitchFamily="34" charset="0"/>
              </a:rPr>
              <a:t>επιπέδου </a:t>
            </a:r>
            <a:r>
              <a:rPr lang="el-GR" sz="2200" b="1" dirty="0">
                <a:latin typeface="Arial" panose="020B0604020202020204" pitchFamily="34" charset="0"/>
                <a:cs typeface="Arial" panose="020B0604020202020204" pitchFamily="34" charset="0"/>
              </a:rPr>
              <a:t>καπνού στα καυσαέρια, αποτέλεσμα της </a:t>
            </a:r>
            <a:r>
              <a:rPr lang="el-GR" sz="2200" b="1" dirty="0" smtClean="0">
                <a:latin typeface="Arial" panose="020B0604020202020204" pitchFamily="34" charset="0"/>
                <a:cs typeface="Arial" panose="020B0604020202020204" pitchFamily="34" charset="0"/>
              </a:rPr>
              <a:t>μεγάλης </a:t>
            </a:r>
            <a:r>
              <a:rPr lang="el-GR" sz="2200" b="1" dirty="0">
                <a:latin typeface="Arial" panose="020B0604020202020204" pitchFamily="34" charset="0"/>
                <a:cs typeface="Arial" panose="020B0604020202020204" pitchFamily="34" charset="0"/>
              </a:rPr>
              <a:t>περίσσειας αέρα κατά την καύση.</a:t>
            </a:r>
          </a:p>
          <a:p>
            <a:pPr marL="0" indent="0">
              <a:buClr>
                <a:srgbClr val="FF0000"/>
              </a:buClr>
              <a:buNone/>
            </a:pPr>
            <a:r>
              <a:rPr lang="el-GR" sz="2200" b="1" dirty="0">
                <a:latin typeface="Arial" panose="020B0604020202020204" pitchFamily="34" charset="0"/>
                <a:cs typeface="Arial" panose="020B0604020202020204" pitchFamily="34" charset="0"/>
              </a:rPr>
              <a:t>Από τα παραπάνω γίνεται αντιληπτό ότι υπάρχει αγορά για τα συστήματα προώσεως αποκλειστικά με αεριοστροβίλους, παρά το χαμηλό βαθμό </a:t>
            </a:r>
            <a:r>
              <a:rPr lang="el-GR" sz="2200" b="1" dirty="0" smtClean="0">
                <a:latin typeface="Arial" panose="020B0604020202020204" pitchFamily="34" charset="0"/>
                <a:cs typeface="Arial" panose="020B0604020202020204" pitchFamily="34" charset="0"/>
              </a:rPr>
              <a:t>αποδόσεώς </a:t>
            </a:r>
            <a:r>
              <a:rPr lang="el-GR" sz="2200" b="1" dirty="0">
                <a:latin typeface="Arial" panose="020B0604020202020204" pitchFamily="34" charset="0"/>
                <a:cs typeface="Arial" panose="020B0604020202020204" pitchFamily="34" charset="0"/>
              </a:rPr>
              <a:t>τους, σε σύγκριση με τους πετρελαιοκινητήρες. </a:t>
            </a:r>
            <a:endParaRPr lang="en-US" sz="2200" b="1" dirty="0" smtClean="0">
              <a:latin typeface="Arial" panose="020B0604020202020204" pitchFamily="34" charset="0"/>
              <a:cs typeface="Arial" panose="020B0604020202020204" pitchFamily="34" charset="0"/>
            </a:endParaRPr>
          </a:p>
          <a:p>
            <a:pPr marL="0" indent="0">
              <a:buClr>
                <a:srgbClr val="FF0000"/>
              </a:buClr>
              <a:buNone/>
            </a:pPr>
            <a:r>
              <a:rPr lang="el-GR" sz="2200" b="1" dirty="0" smtClean="0">
                <a:latin typeface="Arial" panose="020B0604020202020204" pitchFamily="34" charset="0"/>
                <a:cs typeface="Arial" panose="020B0604020202020204" pitchFamily="34" charset="0"/>
              </a:rPr>
              <a:t>Τα </a:t>
            </a:r>
            <a:r>
              <a:rPr lang="el-GR" sz="2200" b="1" dirty="0">
                <a:latin typeface="Arial" panose="020B0604020202020204" pitchFamily="34" charset="0"/>
                <a:cs typeface="Arial" panose="020B0604020202020204" pitchFamily="34" charset="0"/>
              </a:rPr>
              <a:t>συστήματα συνδυασμού των </a:t>
            </a:r>
            <a:r>
              <a:rPr lang="el-GR" sz="2200" b="1" dirty="0" err="1">
                <a:latin typeface="Arial" panose="020B0604020202020204" pitchFamily="34" charset="0"/>
                <a:cs typeface="Arial" panose="020B0604020202020204" pitchFamily="34" charset="0"/>
              </a:rPr>
              <a:t>αεριοστροβίλων</a:t>
            </a:r>
            <a:r>
              <a:rPr lang="el-GR" sz="2200" b="1" dirty="0">
                <a:latin typeface="Arial" panose="020B0604020202020204" pitchFamily="34" charset="0"/>
                <a:cs typeface="Arial" panose="020B0604020202020204" pitchFamily="34" charset="0"/>
              </a:rPr>
              <a:t> αναπτύσσονται στη συνέχεια.</a:t>
            </a:r>
          </a:p>
          <a:p>
            <a:pPr marL="0" indent="0">
              <a:buClr>
                <a:srgbClr val="FF0000"/>
              </a:buClr>
              <a:buNone/>
            </a:pPr>
            <a:endParaRPr lang="el-GR" sz="1000" b="1" dirty="0">
              <a:latin typeface="Arial Black" pitchFamily="34" charset="0"/>
            </a:endParaRPr>
          </a:p>
        </p:txBody>
      </p:sp>
    </p:spTree>
    <p:extLst>
      <p:ext uri="{BB962C8B-B14F-4D97-AF65-F5344CB8AC3E}">
        <p14:creationId xmlns="" xmlns:p14="http://schemas.microsoft.com/office/powerpoint/2010/main" val="2694139592"/>
      </p:ext>
    </p:extLst>
  </p:cSld>
  <p:clrMapOvr>
    <a:masterClrMapping/>
  </p:clrMapOvr>
  <p:transition>
    <p:push/>
  </p:transition>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
            </a:r>
            <a:br>
              <a:rPr lang="el-GR" sz="2400" b="1" u="sng" dirty="0" smtClean="0">
                <a:solidFill>
                  <a:srgbClr val="FFFF00"/>
                </a:solidFill>
                <a:latin typeface="Arial Black" pitchFamily="34" charset="0"/>
              </a:rPr>
            </a:br>
            <a:r>
              <a:rPr lang="el-GR" sz="2400" b="1" u="sng" dirty="0">
                <a:solidFill>
                  <a:srgbClr val="FFFF00"/>
                </a:solidFill>
                <a:latin typeface="Arial Black" pitchFamily="34" charset="0"/>
              </a:rPr>
              <a:t>Συνδυασμός </a:t>
            </a:r>
            <a:r>
              <a:rPr lang="el-GR" sz="2400" b="1" u="sng" dirty="0" err="1">
                <a:solidFill>
                  <a:srgbClr val="FFFF00"/>
                </a:solidFill>
                <a:latin typeface="Arial Black" pitchFamily="34" charset="0"/>
              </a:rPr>
              <a:t>αεριοστροβίλων</a:t>
            </a:r>
            <a:r>
              <a:rPr lang="el-GR" sz="2400" b="1" u="sng" dirty="0">
                <a:solidFill>
                  <a:srgbClr val="FFFF00"/>
                </a:solidFill>
                <a:latin typeface="Arial Black" pitchFamily="34" charset="0"/>
              </a:rPr>
              <a:t> και </a:t>
            </a:r>
            <a:r>
              <a:rPr lang="el-GR" sz="2400" b="1" u="sng" dirty="0" err="1" smtClean="0">
                <a:solidFill>
                  <a:srgbClr val="FFFF00"/>
                </a:solidFill>
                <a:latin typeface="Arial Black" pitchFamily="34" charset="0"/>
              </a:rPr>
              <a:t>αεριοστροβίλων</a:t>
            </a:r>
            <a:r>
              <a:rPr lang="el-GR" sz="2400" b="1" u="sng" dirty="0" smtClean="0">
                <a:solidFill>
                  <a:srgbClr val="FFFF00"/>
                </a:solidFill>
                <a:latin typeface="Arial Black" pitchFamily="34" charset="0"/>
              </a:rPr>
              <a:t> </a:t>
            </a:r>
            <a:r>
              <a:rPr lang="el-GR" sz="2400" dirty="0" smtClean="0">
                <a:solidFill>
                  <a:srgbClr val="FFFF00"/>
                </a:solidFill>
              </a:rPr>
              <a:t/>
            </a:r>
            <a:br>
              <a:rPr lang="el-GR" sz="2400" dirty="0" smtClean="0">
                <a:solidFill>
                  <a:srgbClr val="FFFF00"/>
                </a:solidFill>
              </a:rPr>
            </a:br>
            <a:endParaRPr lang="el-GR" sz="2400" b="1" u="sng" dirty="0">
              <a:solidFill>
                <a:srgbClr val="FFFF00"/>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l-GR" sz="1800" b="1" dirty="0" smtClean="0">
                <a:latin typeface="Arial Black" pitchFamily="34" charset="0"/>
              </a:rPr>
              <a:t>(</a:t>
            </a:r>
            <a:r>
              <a:rPr lang="el-GR" sz="1800" b="1" dirty="0">
                <a:solidFill>
                  <a:srgbClr val="FF0000"/>
                </a:solidFill>
                <a:latin typeface="Arial Black" pitchFamily="34" charset="0"/>
              </a:rPr>
              <a:t>COGAG - COmbined Gas And Gas</a:t>
            </a:r>
            <a:r>
              <a:rPr lang="el-GR" sz="1800" b="1" dirty="0" smtClean="0">
                <a:latin typeface="Arial Black" pitchFamily="34" charset="0"/>
              </a:rPr>
              <a:t>)</a:t>
            </a:r>
            <a:endParaRPr lang="el-GR" sz="1800" b="1" dirty="0">
              <a:latin typeface="Arial Black" pitchFamily="34" charset="0"/>
            </a:endParaRPr>
          </a:p>
          <a:p>
            <a:pPr marL="0" indent="0">
              <a:buClr>
                <a:srgbClr val="FF0000"/>
              </a:buClr>
              <a:buNone/>
            </a:pPr>
            <a:r>
              <a:rPr lang="el-GR" sz="1600" b="1" dirty="0">
                <a:latin typeface="Arial" panose="020B0604020202020204" pitchFamily="34" charset="0"/>
                <a:cs typeface="Arial" panose="020B0604020202020204" pitchFamily="34" charset="0"/>
              </a:rPr>
              <a:t>Στο σύστημα αυτό, οι αεριοστρόβιλοι συνδέονται μεταξύ τους και με τους ελικοφόρους άξονες μέσω μειωτήρων και συμπλεκτών. </a:t>
            </a:r>
            <a:endParaRPr lang="en-US"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Για </a:t>
            </a:r>
            <a:r>
              <a:rPr lang="el-GR" sz="1600" b="1" dirty="0">
                <a:latin typeface="Arial" panose="020B0604020202020204" pitchFamily="34" charset="0"/>
                <a:cs typeface="Arial" panose="020B0604020202020204" pitchFamily="34" charset="0"/>
              </a:rPr>
              <a:t>χαμηλές ταχύτητες εμπλέκεται μέρος των </a:t>
            </a:r>
            <a:r>
              <a:rPr lang="el-GR" sz="1600" b="1" dirty="0" err="1">
                <a:latin typeface="Arial" panose="020B0604020202020204" pitchFamily="34" charset="0"/>
                <a:cs typeface="Arial" panose="020B0604020202020204" pitchFamily="34" charset="0"/>
              </a:rPr>
              <a:t>αεριοστροβίλων</a:t>
            </a:r>
            <a:r>
              <a:rPr lang="el-GR" sz="1600" b="1" dirty="0">
                <a:latin typeface="Arial" panose="020B0604020202020204" pitchFamily="34" charset="0"/>
                <a:cs typeface="Arial" panose="020B0604020202020204" pitchFamily="34" charset="0"/>
              </a:rPr>
              <a:t>, ενώ στις υψηλές ταχύτητες το σύνολο των </a:t>
            </a:r>
            <a:r>
              <a:rPr lang="el-GR" sz="1600" b="1" dirty="0" err="1">
                <a:latin typeface="Arial" panose="020B0604020202020204" pitchFamily="34" charset="0"/>
                <a:cs typeface="Arial" panose="020B0604020202020204" pitchFamily="34" charset="0"/>
              </a:rPr>
              <a:t>αεριοστροβίλων</a:t>
            </a:r>
            <a:r>
              <a:rPr lang="el-GR" sz="1600" b="1" dirty="0">
                <a:latin typeface="Arial" panose="020B0604020202020204" pitchFamily="34" charset="0"/>
                <a:cs typeface="Arial" panose="020B0604020202020204" pitchFamily="34" charset="0"/>
              </a:rPr>
              <a:t>. </a:t>
            </a:r>
            <a:endParaRPr lang="en-US"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Οι </a:t>
            </a:r>
            <a:r>
              <a:rPr lang="el-GR" sz="1600" b="1" dirty="0">
                <a:latin typeface="Arial" panose="020B0604020202020204" pitchFamily="34" charset="0"/>
                <a:cs typeface="Arial" panose="020B0604020202020204" pitchFamily="34" charset="0"/>
              </a:rPr>
              <a:t>αεριοστρόβιλοι μπορεί να είναι όμοιοι μεταξύ τους </a:t>
            </a:r>
            <a:r>
              <a:rPr lang="el-GR" sz="1600" b="1" dirty="0" smtClean="0">
                <a:latin typeface="Arial" panose="020B0604020202020204" pitchFamily="34" charset="0"/>
                <a:cs typeface="Arial" panose="020B0604020202020204" pitchFamily="34" charset="0"/>
              </a:rPr>
              <a:t>ή </a:t>
            </a:r>
            <a:r>
              <a:rPr lang="el-GR" sz="1600" b="1" dirty="0">
                <a:latin typeface="Arial" panose="020B0604020202020204" pitchFamily="34" charset="0"/>
                <a:cs typeface="Arial" panose="020B0604020202020204" pitchFamily="34" charset="0"/>
              </a:rPr>
              <a:t>διαφορετικού τύπου, ώστε για τις χαμηλές ισχείς να χρησιμοποιούνται μικρότερα (και οικονομικότερα) μοντέλα </a:t>
            </a:r>
            <a:r>
              <a:rPr lang="el-GR" sz="1600" b="1" dirty="0" err="1">
                <a:latin typeface="Arial" panose="020B0604020202020204" pitchFamily="34" charset="0"/>
                <a:cs typeface="Arial" panose="020B0604020202020204" pitchFamily="34" charset="0"/>
              </a:rPr>
              <a:t>αεριοστροβίλων</a:t>
            </a:r>
            <a:r>
              <a:rPr lang="el-GR" sz="1600" b="1" dirty="0">
                <a:latin typeface="Arial" panose="020B0604020202020204" pitchFamily="34" charset="0"/>
                <a:cs typeface="Arial" panose="020B0604020202020204" pitchFamily="34" charset="0"/>
              </a:rPr>
              <a:t>. </a:t>
            </a:r>
            <a:endParaRPr lang="en-US"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Για λόγους </a:t>
            </a:r>
            <a:r>
              <a:rPr lang="el-GR" sz="1600" b="1" dirty="0">
                <a:latin typeface="Arial" panose="020B0604020202020204" pitchFamily="34" charset="0"/>
                <a:cs typeface="Arial" panose="020B0604020202020204" pitchFamily="34" charset="0"/>
              </a:rPr>
              <a:t>ομοιοτυπίας και μειώσεως του κόστους </a:t>
            </a:r>
            <a:r>
              <a:rPr lang="el-GR" sz="1600" b="1" dirty="0" smtClean="0">
                <a:latin typeface="Arial" panose="020B0604020202020204" pitchFamily="34" charset="0"/>
                <a:cs typeface="Arial" panose="020B0604020202020204" pitchFamily="34" charset="0"/>
              </a:rPr>
              <a:t>συντηρήσεως</a:t>
            </a:r>
            <a:r>
              <a:rPr lang="el-GR" sz="1600" b="1" dirty="0">
                <a:latin typeface="Arial" panose="020B0604020202020204" pitchFamily="34" charset="0"/>
                <a:cs typeface="Arial" panose="020B0604020202020204" pitchFamily="34" charset="0"/>
              </a:rPr>
              <a:t>, προτιμάται οι αεριοστρόβιλοι να είναι του ίδιου τύπου. </a:t>
            </a:r>
            <a:endParaRPr lang="en-US"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Συνήθης </a:t>
            </a:r>
            <a:r>
              <a:rPr lang="el-GR" sz="1600" b="1" dirty="0">
                <a:latin typeface="Arial" panose="020B0604020202020204" pitchFamily="34" charset="0"/>
                <a:cs typeface="Arial" panose="020B0604020202020204" pitchFamily="34" charset="0"/>
              </a:rPr>
              <a:t>διάταξη για την πρόωση </a:t>
            </a:r>
            <a:r>
              <a:rPr lang="el-GR" sz="1600" b="1" dirty="0" smtClean="0">
                <a:latin typeface="Arial" panose="020B0604020202020204" pitchFamily="34" charset="0"/>
                <a:cs typeface="Arial" panose="020B0604020202020204" pitchFamily="34" charset="0"/>
              </a:rPr>
              <a:t>πολεμικών </a:t>
            </a:r>
            <a:r>
              <a:rPr lang="el-GR" sz="1600" b="1" dirty="0">
                <a:latin typeface="Arial" panose="020B0604020202020204" pitchFamily="34" charset="0"/>
                <a:cs typeface="Arial" panose="020B0604020202020204" pitchFamily="34" charset="0"/>
              </a:rPr>
              <a:t>πλοίων είναι η χρησιμοποίηση δύο ζευγών </a:t>
            </a:r>
            <a:r>
              <a:rPr lang="el-GR" sz="1600" b="1" dirty="0" err="1" smtClean="0">
                <a:latin typeface="Arial" panose="020B0604020202020204" pitchFamily="34" charset="0"/>
                <a:cs typeface="Arial" panose="020B0604020202020204" pitchFamily="34" charset="0"/>
              </a:rPr>
              <a:t>αεριοστροβίλων</a:t>
            </a:r>
            <a:r>
              <a:rPr lang="el-GR" sz="1600" b="1" dirty="0">
                <a:latin typeface="Arial" panose="020B0604020202020204" pitchFamily="34" charset="0"/>
                <a:cs typeface="Arial" panose="020B0604020202020204" pitchFamily="34" charset="0"/>
              </a:rPr>
              <a:t>, με κάθε ζεύγος να κινεί, μέσω </a:t>
            </a:r>
            <a:r>
              <a:rPr lang="el-GR" sz="1600" b="1" dirty="0" smtClean="0">
                <a:latin typeface="Arial" panose="020B0604020202020204" pitchFamily="34" charset="0"/>
                <a:cs typeface="Arial" panose="020B0604020202020204" pitchFamily="34" charset="0"/>
              </a:rPr>
              <a:t>μειωτήρων</a:t>
            </a:r>
            <a:r>
              <a:rPr lang="el-GR" sz="1600" b="1" dirty="0">
                <a:latin typeface="Arial" panose="020B0604020202020204" pitchFamily="34" charset="0"/>
                <a:cs typeface="Arial" panose="020B0604020202020204" pitchFamily="34" charset="0"/>
              </a:rPr>
              <a:t>, έναν ελικοφόρο άξονα. </a:t>
            </a:r>
            <a:endParaRPr lang="en-US"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Στις </a:t>
            </a:r>
            <a:r>
              <a:rPr lang="el-GR" sz="1600" b="1" dirty="0">
                <a:latin typeface="Arial" panose="020B0604020202020204" pitchFamily="34" charset="0"/>
                <a:cs typeface="Arial" panose="020B0604020202020204" pitchFamily="34" charset="0"/>
              </a:rPr>
              <a:t>χαμηλές </a:t>
            </a:r>
            <a:r>
              <a:rPr lang="el-GR" sz="1600" b="1" dirty="0" smtClean="0">
                <a:latin typeface="Arial" panose="020B0604020202020204" pitchFamily="34" charset="0"/>
                <a:cs typeface="Arial" panose="020B0604020202020204" pitchFamily="34" charset="0"/>
              </a:rPr>
              <a:t>ταχύτητες </a:t>
            </a:r>
            <a:r>
              <a:rPr lang="el-GR" sz="1600" b="1" dirty="0">
                <a:latin typeface="Arial" panose="020B0604020202020204" pitchFamily="34" charset="0"/>
                <a:cs typeface="Arial" panose="020B0604020202020204" pitchFamily="34" charset="0"/>
              </a:rPr>
              <a:t>λειτουργεί ο ένας αεριοστρόβιλος για κάθε έλικα, ενώ για την επίτευξη υψηλών ταχυτήτων εμπλέκεται και ο </a:t>
            </a:r>
            <a:r>
              <a:rPr lang="el-GR" sz="1600" b="1" dirty="0" smtClean="0">
                <a:latin typeface="Arial" panose="020B0604020202020204" pitchFamily="34" charset="0"/>
                <a:cs typeface="Arial" panose="020B0604020202020204" pitchFamily="34" charset="0"/>
              </a:rPr>
              <a:t>δεύτερος</a:t>
            </a:r>
            <a:r>
              <a:rPr lang="en-US" sz="1600" b="1" dirty="0" smtClean="0">
                <a:latin typeface="Arial" panose="020B0604020202020204" pitchFamily="34" charset="0"/>
                <a:cs typeface="Arial" panose="020B0604020202020204" pitchFamily="34" charset="0"/>
              </a:rPr>
              <a:t> </a:t>
            </a:r>
            <a:r>
              <a:rPr lang="el-GR" sz="1600" b="1" dirty="0" smtClean="0">
                <a:latin typeface="Arial" panose="020B0604020202020204" pitchFamily="34" charset="0"/>
                <a:cs typeface="Arial" panose="020B0604020202020204" pitchFamily="34" charset="0"/>
              </a:rPr>
              <a:t>αεριοστρόβιλος </a:t>
            </a:r>
            <a:r>
              <a:rPr lang="el-GR" sz="1600" b="1" dirty="0">
                <a:latin typeface="Arial" panose="020B0604020202020204" pitchFamily="34" charset="0"/>
                <a:cs typeface="Arial" panose="020B0604020202020204" pitchFamily="34" charset="0"/>
              </a:rPr>
              <a:t>του κάθε άξονα. </a:t>
            </a:r>
            <a:endParaRPr lang="en-US" sz="1600" b="1" dirty="0" smtClean="0">
              <a:latin typeface="Arial" panose="020B0604020202020204" pitchFamily="34" charset="0"/>
              <a:cs typeface="Arial" panose="020B0604020202020204" pitchFamily="34" charset="0"/>
            </a:endParaRPr>
          </a:p>
          <a:p>
            <a:pPr marL="0" indent="0">
              <a:buClr>
                <a:srgbClr val="FF0000"/>
              </a:buClr>
              <a:buNone/>
            </a:pPr>
            <a:r>
              <a:rPr lang="el-GR" sz="1600" b="1" dirty="0" smtClean="0">
                <a:latin typeface="Arial" panose="020B0604020202020204" pitchFamily="34" charset="0"/>
                <a:cs typeface="Arial" panose="020B0604020202020204" pitchFamily="34" charset="0"/>
              </a:rPr>
              <a:t>Επειδή </a:t>
            </a:r>
            <a:r>
              <a:rPr lang="el-GR" sz="1600" b="1" dirty="0">
                <a:latin typeface="Arial" panose="020B0604020202020204" pitchFamily="34" charset="0"/>
                <a:cs typeface="Arial" panose="020B0604020202020204" pitchFamily="34" charset="0"/>
              </a:rPr>
              <a:t>το συντριπτικό ποσοστό του χρόνου πλεύσεως αφορά σε κίνηση του πλοίου με τους δύο μόνο αεριοστροβίλους, για λόγους ομοιόμορφης φθοράς, εναλλάσσονται στη λειτουργία οι δύο </a:t>
            </a:r>
            <a:r>
              <a:rPr lang="el-GR" sz="1600" b="1" dirty="0" smtClean="0">
                <a:latin typeface="Arial" panose="020B0604020202020204" pitchFamily="34" charset="0"/>
                <a:cs typeface="Arial" panose="020B0604020202020204" pitchFamily="34" charset="0"/>
              </a:rPr>
              <a:t>αεριοστρόβιλοι </a:t>
            </a:r>
            <a:r>
              <a:rPr lang="el-GR" sz="1600" b="1" dirty="0">
                <a:latin typeface="Arial" panose="020B0604020202020204" pitchFamily="34" charset="0"/>
                <a:cs typeface="Arial" panose="020B0604020202020204" pitchFamily="34" charset="0"/>
              </a:rPr>
              <a:t>κάθε ζεύγους, με βάση </a:t>
            </a:r>
            <a:r>
              <a:rPr lang="el-GR" sz="1600" b="1" dirty="0" smtClean="0">
                <a:latin typeface="Arial" panose="020B0604020202020204" pitchFamily="34" charset="0"/>
                <a:cs typeface="Arial" panose="020B0604020202020204" pitchFamily="34" charset="0"/>
              </a:rPr>
              <a:t>συγκεκριμένο</a:t>
            </a:r>
            <a:r>
              <a:rPr lang="en-US" sz="1600" b="1" dirty="0" smtClean="0">
                <a:latin typeface="Arial" panose="020B0604020202020204" pitchFamily="34" charset="0"/>
                <a:cs typeface="Arial" panose="020B0604020202020204" pitchFamily="34" charset="0"/>
              </a:rPr>
              <a:t> </a:t>
            </a:r>
            <a:r>
              <a:rPr lang="el-GR" sz="1600" b="1" dirty="0" smtClean="0">
                <a:latin typeface="Arial" panose="020B0604020202020204" pitchFamily="34" charset="0"/>
                <a:cs typeface="Arial" panose="020B0604020202020204" pitchFamily="34" charset="0"/>
              </a:rPr>
              <a:t>προγραμματισμό </a:t>
            </a:r>
            <a:r>
              <a:rPr lang="el-GR" sz="1600" b="1" dirty="0">
                <a:latin typeface="Arial" panose="020B0604020202020204" pitchFamily="34" charset="0"/>
                <a:cs typeface="Arial" panose="020B0604020202020204" pitchFamily="34" charset="0"/>
              </a:rPr>
              <a:t>ωρών λειτουργίας. Επειδή οι </a:t>
            </a:r>
            <a:r>
              <a:rPr lang="el-GR" sz="1600" b="1" dirty="0" smtClean="0">
                <a:latin typeface="Arial" panose="020B0604020202020204" pitchFamily="34" charset="0"/>
                <a:cs typeface="Arial" panose="020B0604020202020204" pitchFamily="34" charset="0"/>
              </a:rPr>
              <a:t>αεριοστρόβιλοι </a:t>
            </a:r>
            <a:r>
              <a:rPr lang="el-GR" sz="1600" b="1" dirty="0">
                <a:latin typeface="Arial" panose="020B0604020202020204" pitchFamily="34" charset="0"/>
                <a:cs typeface="Arial" panose="020B0604020202020204" pitchFamily="34" charset="0"/>
              </a:rPr>
              <a:t>δεν μπορούν να αναστρέψουν φορά </a:t>
            </a:r>
            <a:r>
              <a:rPr lang="el-GR" sz="1600" b="1" dirty="0" smtClean="0">
                <a:latin typeface="Arial" panose="020B0604020202020204" pitchFamily="34" charset="0"/>
                <a:cs typeface="Arial" panose="020B0604020202020204" pitchFamily="34" charset="0"/>
              </a:rPr>
              <a:t>περιστροφής</a:t>
            </a:r>
            <a:r>
              <a:rPr lang="el-GR" sz="1600" b="1" dirty="0">
                <a:latin typeface="Arial" panose="020B0604020202020204" pitchFamily="34" charset="0"/>
                <a:cs typeface="Arial" panose="020B0604020202020204" pitchFamily="34" charset="0"/>
              </a:rPr>
              <a:t>, συνδυάζονται πάντα με έλικες </a:t>
            </a:r>
            <a:r>
              <a:rPr lang="el-GR" sz="1600" b="1" dirty="0" smtClean="0">
                <a:latin typeface="Arial" panose="020B0604020202020204" pitchFamily="34" charset="0"/>
                <a:cs typeface="Arial" panose="020B0604020202020204" pitchFamily="34" charset="0"/>
              </a:rPr>
              <a:t>μεταβλητού </a:t>
            </a:r>
            <a:r>
              <a:rPr lang="el-GR" sz="1600" b="1" dirty="0">
                <a:latin typeface="Arial" panose="020B0604020202020204" pitchFamily="34" charset="0"/>
                <a:cs typeface="Arial" panose="020B0604020202020204" pitchFamily="34" charset="0"/>
              </a:rPr>
              <a:t>βήματος</a:t>
            </a:r>
            <a:r>
              <a:rPr lang="el-GR" sz="1600" b="1" dirty="0" smtClean="0">
                <a:latin typeface="Arial" panose="020B0604020202020204" pitchFamily="34" charset="0"/>
                <a:cs typeface="Arial" panose="020B0604020202020204" pitchFamily="34" charset="0"/>
              </a:rPr>
              <a:t>.</a:t>
            </a:r>
            <a:endParaRPr lang="el-GR" sz="16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744521081"/>
      </p:ext>
    </p:extLst>
  </p:cSld>
  <p:clrMapOvr>
    <a:masterClrMapping/>
  </p:clrMapOvr>
  <p:transition>
    <p:push/>
  </p:transition>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
            </a:r>
            <a:br>
              <a:rPr lang="el-GR" sz="2400" b="1" u="sng" dirty="0" smtClean="0">
                <a:solidFill>
                  <a:schemeClr val="bg1"/>
                </a:solidFill>
                <a:latin typeface="Arial Black" pitchFamily="34" charset="0"/>
              </a:rPr>
            </a:br>
            <a:r>
              <a:rPr lang="el-GR" sz="2400" b="1" u="sng" dirty="0">
                <a:solidFill>
                  <a:schemeClr val="bg1"/>
                </a:solidFill>
                <a:latin typeface="Arial Black" pitchFamily="34" charset="0"/>
              </a:rPr>
              <a:t>Συνδυασμός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και </a:t>
            </a:r>
            <a:r>
              <a:rPr lang="el-GR" sz="2400" b="1" u="sng" dirty="0" err="1" smtClean="0">
                <a:solidFill>
                  <a:schemeClr val="bg1"/>
                </a:solidFill>
                <a:latin typeface="Arial Black" pitchFamily="34" charset="0"/>
              </a:rPr>
              <a:t>αεριοστροβίλων</a:t>
            </a:r>
            <a:r>
              <a:rPr lang="el-GR" sz="2400" b="1" u="sng" dirty="0" smtClean="0">
                <a:solidFill>
                  <a:schemeClr val="bg1"/>
                </a:solidFill>
                <a:latin typeface="Arial Black" pitchFamily="34" charset="0"/>
              </a:rPr>
              <a:t> </a:t>
            </a:r>
            <a:r>
              <a:rPr lang="el-GR" sz="2400" dirty="0" smtClean="0">
                <a:solidFill>
                  <a:schemeClr val="bg1"/>
                </a:solidFill>
              </a:rPr>
              <a:t/>
            </a:r>
            <a:br>
              <a:rPr lang="el-GR" sz="2400" dirty="0" smtClean="0">
                <a:solidFill>
                  <a:schemeClr val="bg1"/>
                </a:solidFill>
              </a:rPr>
            </a:br>
            <a:endParaRPr lang="el-GR" sz="2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l-GR" sz="1800" b="1" dirty="0" smtClean="0">
                <a:latin typeface="Arial Black" pitchFamily="34" charset="0"/>
              </a:rPr>
              <a:t>(</a:t>
            </a:r>
            <a:r>
              <a:rPr lang="el-GR" sz="1800" b="1" dirty="0">
                <a:solidFill>
                  <a:srgbClr val="FF0000"/>
                </a:solidFill>
                <a:latin typeface="Arial Black" pitchFamily="34" charset="0"/>
              </a:rPr>
              <a:t>COGAG - COmbined Gas And Gas</a:t>
            </a:r>
            <a:r>
              <a:rPr lang="el-GR" sz="1800" b="1" dirty="0" smtClean="0">
                <a:latin typeface="Arial Black" pitchFamily="34" charset="0"/>
              </a:rPr>
              <a:t>)</a:t>
            </a:r>
            <a:endParaRPr lang="el-GR" sz="1800" b="1" dirty="0">
              <a:latin typeface="Arial Black"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Το </a:t>
            </a:r>
            <a:r>
              <a:rPr lang="el-GR" sz="1900" b="1" dirty="0">
                <a:latin typeface="Arial" panose="020B0604020202020204" pitchFamily="34" charset="0"/>
                <a:cs typeface="Arial" panose="020B0604020202020204" pitchFamily="34" charset="0"/>
              </a:rPr>
              <a:t>σύστημα COGAG προσφέρει μεγάλη ευελιξία ως προς το συνδυασμό των συστημάτων προώσεως και υψηλή απόδοση σε όλο το εύρος της ισχύος.</a:t>
            </a:r>
          </a:p>
          <a:p>
            <a:pPr marL="0" indent="0">
              <a:buClr>
                <a:srgbClr val="FF0000"/>
              </a:buClr>
              <a:buNone/>
            </a:pPr>
            <a:r>
              <a:rPr lang="el-GR" sz="1900" b="1" dirty="0">
                <a:latin typeface="Arial" panose="020B0604020202020204" pitchFamily="34" charset="0"/>
                <a:cs typeface="Arial" panose="020B0604020202020204" pitchFamily="34" charset="0"/>
              </a:rPr>
              <a:t>Παράδειγμα εφαρμογής του συστήματος </a:t>
            </a:r>
            <a:r>
              <a:rPr lang="el-GR" sz="1900" b="1" dirty="0" smtClean="0">
                <a:latin typeface="Arial" panose="020B0604020202020204" pitchFamily="34" charset="0"/>
                <a:cs typeface="Arial" panose="020B0604020202020204" pitchFamily="34" charset="0"/>
              </a:rPr>
              <a:t>COGAG </a:t>
            </a:r>
            <a:r>
              <a:rPr lang="el-GR" sz="1900" b="1" dirty="0">
                <a:latin typeface="Arial" panose="020B0604020202020204" pitchFamily="34" charset="0"/>
                <a:cs typeface="Arial" panose="020B0604020202020204" pitchFamily="34" charset="0"/>
              </a:rPr>
              <a:t>είναι η κλάση φρεγατών Type 22 του </a:t>
            </a:r>
            <a:r>
              <a:rPr lang="el-GR" sz="1900" b="1" dirty="0" smtClean="0">
                <a:latin typeface="Arial" panose="020B0604020202020204" pitchFamily="34" charset="0"/>
                <a:cs typeface="Arial" panose="020B0604020202020204" pitchFamily="34" charset="0"/>
              </a:rPr>
              <a:t>Βρετανικού </a:t>
            </a:r>
            <a:r>
              <a:rPr lang="el-GR" sz="1900" b="1" dirty="0">
                <a:latin typeface="Arial" panose="020B0604020202020204" pitchFamily="34" charset="0"/>
                <a:cs typeface="Arial" panose="020B0604020202020204" pitchFamily="34" charset="0"/>
              </a:rPr>
              <a:t>Βασιλικού Ναυτικού, με την ισχύ να παρέχεται από δύο αεριοστροβίλους Rolls-Royce Spey SM1A (37.540 </a:t>
            </a:r>
            <a:r>
              <a:rPr lang="en-US" sz="1900" b="1" dirty="0" smtClean="0">
                <a:latin typeface="Arial" panose="020B0604020202020204" pitchFamily="34" charset="0"/>
                <a:cs typeface="Arial" panose="020B0604020202020204" pitchFamily="34" charset="0"/>
              </a:rPr>
              <a:t>S</a:t>
            </a:r>
            <a:r>
              <a:rPr lang="el-GR" sz="1900" b="1" dirty="0" smtClean="0">
                <a:latin typeface="Arial" panose="020B0604020202020204" pitchFamily="34" charset="0"/>
                <a:cs typeface="Arial" panose="020B0604020202020204" pitchFamily="34" charset="0"/>
              </a:rPr>
              <a:t>hp</a:t>
            </a:r>
            <a:r>
              <a:rPr lang="el-GR" sz="1900" b="1" dirty="0">
                <a:latin typeface="Arial" panose="020B0604020202020204" pitchFamily="34" charset="0"/>
                <a:cs typeface="Arial" panose="020B0604020202020204" pitchFamily="34" charset="0"/>
              </a:rPr>
              <a:t>) και δύο αεριοστροβίλους Rolls-Royce Tyne RM1C (9.700 </a:t>
            </a:r>
            <a:r>
              <a:rPr lang="en-US" sz="1900" b="1" dirty="0" smtClean="0">
                <a:latin typeface="Arial" panose="020B0604020202020204" pitchFamily="34" charset="0"/>
                <a:cs typeface="Arial" panose="020B0604020202020204" pitchFamily="34" charset="0"/>
              </a:rPr>
              <a:t>S</a:t>
            </a:r>
            <a:r>
              <a:rPr lang="el-GR" sz="1900" b="1" dirty="0" smtClean="0">
                <a:latin typeface="Arial" panose="020B0604020202020204" pitchFamily="34" charset="0"/>
                <a:cs typeface="Arial" panose="020B0604020202020204" pitchFamily="34" charset="0"/>
              </a:rPr>
              <a:t>hp</a:t>
            </a:r>
            <a:r>
              <a:rPr lang="el-GR" sz="1900" b="1" dirty="0">
                <a:latin typeface="Arial" panose="020B0604020202020204" pitchFamily="34" charset="0"/>
                <a:cs typeface="Arial" panose="020B0604020202020204" pitchFamily="34" charset="0"/>
              </a:rPr>
              <a:t>). Ένας κινητήρας από κάθε τύπο συνδέεται μέσω μειωτήρων με μία από τις δύο έλικες του πλοίου.</a:t>
            </a:r>
          </a:p>
          <a:p>
            <a:pPr marL="0" indent="0">
              <a:buClr>
                <a:srgbClr val="FF0000"/>
              </a:buClr>
              <a:buNone/>
            </a:pPr>
            <a:r>
              <a:rPr lang="el-GR" sz="1900" b="1" dirty="0">
                <a:latin typeface="Arial" panose="020B0604020202020204" pitchFamily="34" charset="0"/>
                <a:cs typeface="Arial" panose="020B0604020202020204" pitchFamily="34" charset="0"/>
              </a:rPr>
              <a:t>Εξέλιξη του συστήματος COGAG αποτελεί η χρήση αποκλειστικά </a:t>
            </a:r>
            <a:r>
              <a:rPr lang="el-GR" sz="1900" b="1" dirty="0" err="1">
                <a:latin typeface="Arial" panose="020B0604020202020204" pitchFamily="34" charset="0"/>
                <a:cs typeface="Arial" panose="020B0604020202020204" pitchFamily="34" charset="0"/>
              </a:rPr>
              <a:t>αεριοστροβίλων</a:t>
            </a:r>
            <a:r>
              <a:rPr lang="el-GR" sz="1900" b="1" dirty="0">
                <a:latin typeface="Arial" panose="020B0604020202020204" pitchFamily="34" charset="0"/>
                <a:cs typeface="Arial" panose="020B0604020202020204" pitchFamily="34" charset="0"/>
              </a:rPr>
              <a:t> σε συνδυασμό με ηλεκτρική πρόωση, που ονομάζεται σύστημα IGTE (Intergrated Gas Turbine Electric). </a:t>
            </a:r>
            <a:endParaRPr lang="en-US"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Στην περίπτωση </a:t>
            </a:r>
            <a:r>
              <a:rPr lang="el-GR" sz="1900" b="1" dirty="0">
                <a:latin typeface="Arial" panose="020B0604020202020204" pitchFamily="34" charset="0"/>
                <a:cs typeface="Arial" panose="020B0604020202020204" pitchFamily="34" charset="0"/>
              </a:rPr>
              <a:t>αυτή οι αεριοστρόβιλοι χρησιμοποιούνται ως ηλεκτροπαραγωγό ζεύγη, τόσο για την παραγωγή ισχύος προώσεως όσο και για την κάλυψη των </a:t>
            </a:r>
            <a:r>
              <a:rPr lang="el-GR" sz="1900" b="1" dirty="0" smtClean="0">
                <a:latin typeface="Arial" panose="020B0604020202020204" pitchFamily="34" charset="0"/>
                <a:cs typeface="Arial" panose="020B0604020202020204" pitchFamily="34" charset="0"/>
              </a:rPr>
              <a:t>ηλεκτρικών </a:t>
            </a:r>
            <a:r>
              <a:rPr lang="el-GR" sz="1900" b="1" dirty="0">
                <a:latin typeface="Arial" panose="020B0604020202020204" pitchFamily="34" charset="0"/>
                <a:cs typeface="Arial" panose="020B0604020202020204" pitchFamily="34" charset="0"/>
              </a:rPr>
              <a:t>αναγκών του </a:t>
            </a:r>
            <a:r>
              <a:rPr lang="el-GR" sz="1900" b="1" dirty="0" smtClean="0">
                <a:latin typeface="Arial" panose="020B0604020202020204" pitchFamily="34" charset="0"/>
                <a:cs typeface="Arial" panose="020B0604020202020204" pitchFamily="34" charset="0"/>
              </a:rPr>
              <a:t>σκάφους. </a:t>
            </a:r>
            <a:endParaRPr lang="en-US"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Ανάλογα </a:t>
            </a:r>
            <a:r>
              <a:rPr lang="el-GR" sz="1900" b="1" dirty="0">
                <a:latin typeface="Arial" panose="020B0604020202020204" pitchFamily="34" charset="0"/>
                <a:cs typeface="Arial" panose="020B0604020202020204" pitchFamily="34" charset="0"/>
              </a:rPr>
              <a:t>με τις ηλεκτρικές ανάγκες και την επιθυμητή </a:t>
            </a:r>
            <a:r>
              <a:rPr lang="el-GR" sz="1900" b="1" dirty="0" smtClean="0">
                <a:latin typeface="Arial" panose="020B0604020202020204" pitchFamily="34" charset="0"/>
                <a:cs typeface="Arial" panose="020B0604020202020204" pitchFamily="34" charset="0"/>
              </a:rPr>
              <a:t>ταχύτητα </a:t>
            </a:r>
            <a:r>
              <a:rPr lang="el-GR" sz="1900" b="1" dirty="0">
                <a:latin typeface="Arial" panose="020B0604020202020204" pitchFamily="34" charset="0"/>
                <a:cs typeface="Arial" panose="020B0604020202020204" pitchFamily="34" charset="0"/>
              </a:rPr>
              <a:t>πλεύσεως ενεργοποιείται διαφορετικός αριθμός </a:t>
            </a:r>
            <a:r>
              <a:rPr lang="el-GR" sz="1900" b="1" dirty="0" err="1">
                <a:latin typeface="Arial" panose="020B0604020202020204" pitchFamily="34" charset="0"/>
                <a:cs typeface="Arial" panose="020B0604020202020204" pitchFamily="34" charset="0"/>
              </a:rPr>
              <a:t>αεριοστροβίλων</a:t>
            </a:r>
            <a:r>
              <a:rPr lang="el-GR" sz="1900" b="1" dirty="0">
                <a:latin typeface="Arial" panose="020B0604020202020204" pitchFamily="34" charset="0"/>
                <a:cs typeface="Arial" panose="020B0604020202020204" pitchFamily="34" charset="0"/>
              </a:rPr>
              <a:t>. </a:t>
            </a:r>
            <a:endParaRPr lang="en-US" sz="1900" b="1" dirty="0" smtClean="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202327186"/>
      </p:ext>
    </p:extLst>
  </p:cSld>
  <p:clrMapOvr>
    <a:masterClrMapping/>
  </p:clrMapOvr>
  <p:transition>
    <p:push/>
  </p:transition>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
            </a:r>
            <a:br>
              <a:rPr lang="el-GR" sz="2400" b="1" u="sng" dirty="0" smtClean="0">
                <a:solidFill>
                  <a:schemeClr val="bg1"/>
                </a:solidFill>
                <a:latin typeface="Arial Black" pitchFamily="34" charset="0"/>
              </a:rPr>
            </a:br>
            <a:r>
              <a:rPr lang="el-GR" sz="2400" b="1" u="sng" dirty="0">
                <a:solidFill>
                  <a:schemeClr val="bg1"/>
                </a:solidFill>
                <a:latin typeface="Arial Black" pitchFamily="34" charset="0"/>
              </a:rPr>
              <a:t>Συνδυασμός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και </a:t>
            </a:r>
            <a:r>
              <a:rPr lang="el-GR" sz="2400" b="1" u="sng" dirty="0" err="1" smtClean="0">
                <a:solidFill>
                  <a:schemeClr val="bg1"/>
                </a:solidFill>
                <a:latin typeface="Arial Black" pitchFamily="34" charset="0"/>
              </a:rPr>
              <a:t>αεριοστροβίλων</a:t>
            </a:r>
            <a:r>
              <a:rPr lang="el-GR" sz="2400" b="1" u="sng" dirty="0" smtClean="0">
                <a:solidFill>
                  <a:schemeClr val="bg1"/>
                </a:solidFill>
                <a:latin typeface="Arial Black" pitchFamily="34" charset="0"/>
              </a:rPr>
              <a:t> </a:t>
            </a:r>
            <a:r>
              <a:rPr lang="el-GR" sz="2400" dirty="0" smtClean="0">
                <a:solidFill>
                  <a:schemeClr val="bg1"/>
                </a:solidFill>
              </a:rPr>
              <a:t/>
            </a:r>
            <a:br>
              <a:rPr lang="el-GR" sz="2400" dirty="0" smtClean="0">
                <a:solidFill>
                  <a:schemeClr val="bg1"/>
                </a:solidFill>
              </a:rPr>
            </a:br>
            <a:endParaRPr lang="el-GR" sz="2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l-GR" sz="1800" b="1" dirty="0" smtClean="0">
                <a:latin typeface="Arial Black" pitchFamily="34" charset="0"/>
              </a:rPr>
              <a:t>(</a:t>
            </a:r>
            <a:r>
              <a:rPr lang="el-GR" sz="1800" b="1" dirty="0">
                <a:solidFill>
                  <a:srgbClr val="FF0000"/>
                </a:solidFill>
                <a:latin typeface="Arial Black" pitchFamily="34" charset="0"/>
              </a:rPr>
              <a:t>COGAG - COmbined Gas And Gas</a:t>
            </a:r>
            <a:r>
              <a:rPr lang="el-GR" sz="1800" b="1" dirty="0" smtClean="0">
                <a:latin typeface="Arial Black" pitchFamily="34" charset="0"/>
              </a:rPr>
              <a:t>)</a:t>
            </a:r>
            <a:endParaRPr lang="el-GR" sz="1800" b="1" dirty="0">
              <a:latin typeface="Arial Black"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Για </a:t>
            </a:r>
            <a:r>
              <a:rPr lang="el-GR" sz="1700" b="1" dirty="0">
                <a:latin typeface="Arial" panose="020B0604020202020204" pitchFamily="34" charset="0"/>
                <a:cs typeface="Arial" panose="020B0604020202020204" pitchFamily="34" charset="0"/>
              </a:rPr>
              <a:t>να υπάρχει ελευθερία </a:t>
            </a:r>
            <a:r>
              <a:rPr lang="el-GR" sz="1700" b="1" dirty="0" smtClean="0">
                <a:latin typeface="Arial" panose="020B0604020202020204" pitchFamily="34" charset="0"/>
                <a:cs typeface="Arial" panose="020B0604020202020204" pitchFamily="34" charset="0"/>
              </a:rPr>
              <a:t>επιλογών</a:t>
            </a:r>
            <a:r>
              <a:rPr lang="el-GR" sz="1700" b="1" dirty="0">
                <a:latin typeface="Arial" panose="020B0604020202020204" pitchFamily="34" charset="0"/>
                <a:cs typeface="Arial" panose="020B0604020202020204" pitchFamily="34" charset="0"/>
              </a:rPr>
              <a:t>, συνήθως εγκαθίστανται δύο διαφορετικοί </a:t>
            </a:r>
            <a:r>
              <a:rPr lang="el-GR" sz="1700" b="1" dirty="0" smtClean="0">
                <a:latin typeface="Arial" panose="020B0604020202020204" pitchFamily="34" charset="0"/>
                <a:cs typeface="Arial" panose="020B0604020202020204" pitchFamily="34" charset="0"/>
              </a:rPr>
              <a:t>τύποι </a:t>
            </a:r>
            <a:r>
              <a:rPr lang="el-GR" sz="1700" b="1" dirty="0" err="1">
                <a:latin typeface="Arial" panose="020B0604020202020204" pitchFamily="34" charset="0"/>
                <a:cs typeface="Arial" panose="020B0604020202020204" pitchFamily="34" charset="0"/>
              </a:rPr>
              <a:t>αεριοστροβίλων</a:t>
            </a:r>
            <a:r>
              <a:rPr lang="el-GR" sz="1700" b="1" dirty="0">
                <a:latin typeface="Arial" panose="020B0604020202020204" pitchFamily="34" charset="0"/>
                <a:cs typeface="Arial" panose="020B0604020202020204" pitchFamily="34" charset="0"/>
              </a:rPr>
              <a:t> (μεγάλης και μικρότερης ισχύος). </a:t>
            </a:r>
            <a:endParaRPr lang="en-US"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Με </a:t>
            </a:r>
            <a:r>
              <a:rPr lang="el-GR" sz="1700" b="1" dirty="0">
                <a:latin typeface="Arial" panose="020B0604020202020204" pitchFamily="34" charset="0"/>
                <a:cs typeface="Arial" panose="020B0604020202020204" pitchFamily="34" charset="0"/>
              </a:rPr>
              <a:t>την αποφυγή της χρησιμοποιήσεως </a:t>
            </a:r>
            <a:r>
              <a:rPr lang="el-GR" sz="1700" b="1" dirty="0" smtClean="0">
                <a:latin typeface="Arial" panose="020B0604020202020204" pitchFamily="34" charset="0"/>
                <a:cs typeface="Arial" panose="020B0604020202020204" pitchFamily="34" charset="0"/>
              </a:rPr>
              <a:t>μηχανικών </a:t>
            </a:r>
            <a:r>
              <a:rPr lang="el-GR" sz="1700" b="1" dirty="0">
                <a:latin typeface="Arial" panose="020B0604020202020204" pitchFamily="34" charset="0"/>
                <a:cs typeface="Arial" panose="020B0604020202020204" pitchFamily="34" charset="0"/>
              </a:rPr>
              <a:t>μειωτήρων αυξάνεται ο συνολικός βαθμός αποδόσεως και μειώνεται ο θόρυβος λειτουργίας. </a:t>
            </a:r>
            <a:endParaRPr lang="en-US"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Επίσης </a:t>
            </a:r>
            <a:r>
              <a:rPr lang="el-GR" sz="1700" b="1" dirty="0">
                <a:latin typeface="Arial" panose="020B0604020202020204" pitchFamily="34" charset="0"/>
                <a:cs typeface="Arial" panose="020B0604020202020204" pitchFamily="34" charset="0"/>
              </a:rPr>
              <a:t>παρέχεται μεγάλη ευχέρεια τοποθετήσεως των ηλεκτροπαραγωγών ζευγών σε διάφορες θέσεις εντός του σκάφους. </a:t>
            </a:r>
            <a:endParaRPr lang="en-US"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Το </a:t>
            </a:r>
            <a:r>
              <a:rPr lang="el-GR" sz="1700" b="1" dirty="0">
                <a:latin typeface="Arial" panose="020B0604020202020204" pitchFamily="34" charset="0"/>
                <a:cs typeface="Arial" panose="020B0604020202020204" pitchFamily="34" charset="0"/>
              </a:rPr>
              <a:t>σύστημα αυτό βρίσκει </a:t>
            </a:r>
            <a:r>
              <a:rPr lang="el-GR" sz="1700" b="1" dirty="0" smtClean="0">
                <a:latin typeface="Arial" panose="020B0604020202020204" pitchFamily="34" charset="0"/>
                <a:cs typeface="Arial" panose="020B0604020202020204" pitchFamily="34" charset="0"/>
              </a:rPr>
              <a:t>εφαρμογή </a:t>
            </a:r>
            <a:r>
              <a:rPr lang="el-GR" sz="1700" b="1" dirty="0">
                <a:latin typeface="Arial" panose="020B0604020202020204" pitchFamily="34" charset="0"/>
                <a:cs typeface="Arial" panose="020B0604020202020204" pitchFamily="34" charset="0"/>
              </a:rPr>
              <a:t>κυρίως σε πλοία αναψυχής, που παρουσιάζουν ιδιαίτερα αυξημένες ανάγκες σε ηλεκτρική </a:t>
            </a:r>
            <a:r>
              <a:rPr lang="el-GR" sz="1700" b="1" dirty="0" smtClean="0">
                <a:latin typeface="Arial" panose="020B0604020202020204" pitchFamily="34" charset="0"/>
                <a:cs typeface="Arial" panose="020B0604020202020204" pitchFamily="34" charset="0"/>
              </a:rPr>
              <a:t>ενέργεια</a:t>
            </a:r>
            <a:r>
              <a:rPr lang="el-GR" sz="1700" b="1" dirty="0">
                <a:latin typeface="Arial" panose="020B0604020202020204" pitchFamily="34" charset="0"/>
                <a:cs typeface="Arial" panose="020B0604020202020204" pitchFamily="34" charset="0"/>
              </a:rPr>
              <a:t>, απαιτήσεις χαμηλών επιπέδων θορύβου και </a:t>
            </a:r>
            <a:r>
              <a:rPr lang="el-GR" sz="1700" b="1" dirty="0" smtClean="0">
                <a:latin typeface="Arial" panose="020B0604020202020204" pitchFamily="34" charset="0"/>
                <a:cs typeface="Arial" panose="020B0604020202020204" pitchFamily="34" charset="0"/>
              </a:rPr>
              <a:t>μικρού </a:t>
            </a:r>
            <a:r>
              <a:rPr lang="el-GR" sz="1700" b="1" dirty="0">
                <a:latin typeface="Arial" panose="020B0604020202020204" pitchFamily="34" charset="0"/>
                <a:cs typeface="Arial" panose="020B0604020202020204" pitchFamily="34" charset="0"/>
              </a:rPr>
              <a:t>μεγέθους μηχανοστασίου, καθώς και χαμηλών εκπομπών ρύπων. </a:t>
            </a:r>
            <a:endParaRPr lang="en-US"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Στην </a:t>
            </a:r>
            <a:r>
              <a:rPr lang="el-GR" sz="1700" b="1" dirty="0">
                <a:latin typeface="Arial" panose="020B0604020202020204" pitchFamily="34" charset="0"/>
                <a:cs typeface="Arial" panose="020B0604020202020204" pitchFamily="34" charset="0"/>
              </a:rPr>
              <a:t>περίπτωση των πλοίων </a:t>
            </a:r>
            <a:r>
              <a:rPr lang="el-GR" sz="1700" b="1" dirty="0" smtClean="0">
                <a:latin typeface="Arial" panose="020B0604020202020204" pitchFamily="34" charset="0"/>
                <a:cs typeface="Arial" panose="020B0604020202020204" pitchFamily="34" charset="0"/>
              </a:rPr>
              <a:t>αναψυχής </a:t>
            </a:r>
            <a:r>
              <a:rPr lang="el-GR" sz="1700" b="1" dirty="0">
                <a:latin typeface="Arial" panose="020B0604020202020204" pitchFamily="34" charset="0"/>
                <a:cs typeface="Arial" panose="020B0604020202020204" pitchFamily="34" charset="0"/>
              </a:rPr>
              <a:t>ο υψηλός βαθμός αποδόσεως των κινητήρων δεν αποτελεί πρώτη προτεραιότητα. </a:t>
            </a:r>
            <a:endParaRPr lang="en-US"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Παρ</a:t>
            </a:r>
            <a:r>
              <a:rPr lang="el-GR" sz="1700" b="1" dirty="0">
                <a:latin typeface="Arial" panose="020B0604020202020204" pitchFamily="34" charset="0"/>
                <a:cs typeface="Arial" panose="020B0604020202020204" pitchFamily="34" charset="0"/>
              </a:rPr>
              <a:t>' όλα αυτά, λόγω του συνδυασμού τους με ηλεκτρογεννήτριες, οι αεριοστρόβιλοι λειτουργούν σε σταθερές στροφές, στην περιοχή της βέλτιστης αποδόσεώς τους. </a:t>
            </a:r>
            <a:endParaRPr lang="en-US" sz="1700" b="1" dirty="0" smtClean="0">
              <a:latin typeface="Arial" panose="020B0604020202020204" pitchFamily="34" charset="0"/>
              <a:cs typeface="Arial" panose="020B0604020202020204" pitchFamily="34" charset="0"/>
            </a:endParaRPr>
          </a:p>
          <a:p>
            <a:pPr marL="0" indent="0">
              <a:buClr>
                <a:srgbClr val="FF0000"/>
              </a:buClr>
              <a:buNone/>
            </a:pPr>
            <a:r>
              <a:rPr lang="el-GR" sz="1700" b="1" dirty="0" smtClean="0">
                <a:latin typeface="Arial" panose="020B0604020202020204" pitchFamily="34" charset="0"/>
                <a:cs typeface="Arial" panose="020B0604020202020204" pitchFamily="34" charset="0"/>
              </a:rPr>
              <a:t>Η ευκολία </a:t>
            </a:r>
            <a:r>
              <a:rPr lang="el-GR" sz="1700" b="1" dirty="0">
                <a:latin typeface="Arial" panose="020B0604020202020204" pitchFamily="34" charset="0"/>
                <a:cs typeface="Arial" panose="020B0604020202020204" pitchFamily="34" charset="0"/>
              </a:rPr>
              <a:t>με την οποία ενεργοποιούνται ή </a:t>
            </a:r>
            <a:r>
              <a:rPr lang="el-GR" sz="1700" b="1" dirty="0" smtClean="0">
                <a:latin typeface="Arial" panose="020B0604020202020204" pitchFamily="34" charset="0"/>
                <a:cs typeface="Arial" panose="020B0604020202020204" pitchFamily="34" charset="0"/>
              </a:rPr>
              <a:t>απενεργοποιούνται </a:t>
            </a:r>
            <a:r>
              <a:rPr lang="el-GR" sz="1700" b="1" dirty="0">
                <a:latin typeface="Arial" panose="020B0604020202020204" pitchFamily="34" charset="0"/>
                <a:cs typeface="Arial" panose="020B0604020202020204" pitchFamily="34" charset="0"/>
              </a:rPr>
              <a:t>οι αεριοστρόβιλοι επιτρέπει τον καλύτερο συνδυασμό των ενεργών κινητήρων, ώστε αυτοί να λειτουργούν με την υψηλότερη απόδοση.</a:t>
            </a:r>
          </a:p>
          <a:p>
            <a:pPr marL="0" indent="0">
              <a:buClr>
                <a:srgbClr val="FF0000"/>
              </a:buClr>
              <a:buNone/>
            </a:pPr>
            <a:endParaRPr lang="el-GR" sz="1000" b="1" dirty="0">
              <a:latin typeface="Arial Black" pitchFamily="34" charset="0"/>
            </a:endParaRPr>
          </a:p>
        </p:txBody>
      </p:sp>
    </p:spTree>
    <p:extLst>
      <p:ext uri="{BB962C8B-B14F-4D97-AF65-F5344CB8AC3E}">
        <p14:creationId xmlns="" xmlns:p14="http://schemas.microsoft.com/office/powerpoint/2010/main" val="1996475075"/>
      </p:ext>
    </p:extLst>
  </p:cSld>
  <p:clrMapOvr>
    <a:masterClrMapping/>
  </p:clrMapOvr>
  <p:transition>
    <p:push/>
  </p:transition>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
            </a:r>
            <a:br>
              <a:rPr lang="el-GR" sz="2400" b="1" u="sng" dirty="0" smtClean="0">
                <a:solidFill>
                  <a:schemeClr val="bg1"/>
                </a:solidFill>
                <a:latin typeface="Arial Black" pitchFamily="34" charset="0"/>
              </a:rPr>
            </a:br>
            <a:r>
              <a:rPr lang="el-GR" sz="2400" b="1" u="sng" dirty="0">
                <a:solidFill>
                  <a:schemeClr val="bg1"/>
                </a:solidFill>
                <a:latin typeface="Arial Black" pitchFamily="34" charset="0"/>
              </a:rPr>
              <a:t>Συνδυασμός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και </a:t>
            </a:r>
            <a:r>
              <a:rPr lang="el-GR" sz="2400" b="1" u="sng" dirty="0" err="1" smtClean="0">
                <a:solidFill>
                  <a:schemeClr val="bg1"/>
                </a:solidFill>
                <a:latin typeface="Arial Black" pitchFamily="34" charset="0"/>
              </a:rPr>
              <a:t>αεριοστροβίλων</a:t>
            </a:r>
            <a:r>
              <a:rPr lang="el-GR" sz="2400" b="1" u="sng" dirty="0" smtClean="0">
                <a:solidFill>
                  <a:schemeClr val="bg1"/>
                </a:solidFill>
                <a:latin typeface="Arial Black" pitchFamily="34" charset="0"/>
              </a:rPr>
              <a:t> </a:t>
            </a:r>
            <a:r>
              <a:rPr lang="el-GR" sz="2400" dirty="0" smtClean="0">
                <a:solidFill>
                  <a:schemeClr val="bg1"/>
                </a:solidFill>
              </a:rPr>
              <a:t/>
            </a:r>
            <a:br>
              <a:rPr lang="el-GR" sz="2400" dirty="0" smtClean="0">
                <a:solidFill>
                  <a:schemeClr val="bg1"/>
                </a:solidFill>
              </a:rPr>
            </a:br>
            <a:endParaRPr lang="el-GR" sz="2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l-GR" sz="1800" b="1" dirty="0" smtClean="0">
                <a:latin typeface="Arial Black" pitchFamily="34" charset="0"/>
              </a:rPr>
              <a:t>(</a:t>
            </a:r>
            <a:r>
              <a:rPr lang="el-GR" sz="1800" b="1" dirty="0">
                <a:solidFill>
                  <a:srgbClr val="7030A0"/>
                </a:solidFill>
                <a:latin typeface="Arial Black" pitchFamily="34" charset="0"/>
              </a:rPr>
              <a:t>COGOG - COmbined Gas Or Gas</a:t>
            </a:r>
            <a:r>
              <a:rPr lang="el-GR" sz="1800" b="1" dirty="0" smtClean="0">
                <a:latin typeface="Arial Black" pitchFamily="34" charset="0"/>
              </a:rPr>
              <a:t>)</a:t>
            </a:r>
            <a:endParaRPr lang="el-GR" sz="1800" b="1" dirty="0">
              <a:latin typeface="Arial Black" pitchFamily="34" charset="0"/>
            </a:endParaRPr>
          </a:p>
          <a:p>
            <a:pPr marL="0" indent="0">
              <a:buClr>
                <a:srgbClr val="FF0000"/>
              </a:buClr>
              <a:buNone/>
            </a:pPr>
            <a:r>
              <a:rPr lang="el-GR" sz="2000" b="1" dirty="0">
                <a:latin typeface="Arial" panose="020B0604020202020204" pitchFamily="34" charset="0"/>
                <a:cs typeface="Arial" panose="020B0604020202020204" pitchFamily="34" charset="0"/>
              </a:rPr>
              <a:t>Στο σύστημα αυτό διαφορετικοί αεριοστρόβιλοι χρησιμοποιούνται για την επίτευξη χαμηλών </a:t>
            </a:r>
            <a:r>
              <a:rPr lang="el-GR" sz="2000" b="1" dirty="0" smtClean="0">
                <a:latin typeface="Arial" panose="020B0604020202020204" pitchFamily="34" charset="0"/>
                <a:cs typeface="Arial" panose="020B0604020202020204" pitchFamily="34" charset="0"/>
              </a:rPr>
              <a:t>ταχυτήτων </a:t>
            </a:r>
            <a:r>
              <a:rPr lang="el-GR" sz="2000" b="1" dirty="0">
                <a:latin typeface="Arial" panose="020B0604020202020204" pitchFamily="34" charset="0"/>
                <a:cs typeface="Arial" panose="020B0604020202020204" pitchFamily="34" charset="0"/>
              </a:rPr>
              <a:t>και διαφορετικοί χρησιμοποιούνται για την επίτευξη των υψηλών </a:t>
            </a:r>
            <a:r>
              <a:rPr lang="el-GR" sz="2000" b="1" dirty="0" smtClean="0">
                <a:latin typeface="Arial" panose="020B0604020202020204" pitchFamily="34" charset="0"/>
                <a:cs typeface="Arial" panose="020B0604020202020204" pitchFamily="34" charset="0"/>
              </a:rPr>
              <a:t>ταχυτήτων. </a:t>
            </a:r>
            <a:endParaRPr lang="en-US"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latin typeface="Arial" panose="020B0604020202020204" pitchFamily="34" charset="0"/>
                <a:cs typeface="Arial" panose="020B0604020202020204" pitchFamily="34" charset="0"/>
              </a:rPr>
              <a:t>Στην </a:t>
            </a:r>
            <a:r>
              <a:rPr lang="el-GR" sz="2000" b="1" dirty="0">
                <a:latin typeface="Arial" panose="020B0604020202020204" pitchFamily="34" charset="0"/>
                <a:cs typeface="Arial" panose="020B0604020202020204" pitchFamily="34" charset="0"/>
              </a:rPr>
              <a:t>περίπτωση δύο ελικοφόρων αξόνων, μπορεί να υπάρχει ένα ζεύγος </a:t>
            </a:r>
            <a:r>
              <a:rPr lang="el-GR" sz="2000" b="1" dirty="0" err="1">
                <a:latin typeface="Arial" panose="020B0604020202020204" pitchFamily="34" charset="0"/>
                <a:cs typeface="Arial" panose="020B0604020202020204" pitchFamily="34" charset="0"/>
              </a:rPr>
              <a:t>αεριοστροβίλων</a:t>
            </a:r>
            <a:r>
              <a:rPr lang="el-GR" sz="2000" b="1" dirty="0">
                <a:latin typeface="Arial" panose="020B0604020202020204" pitchFamily="34" charset="0"/>
                <a:cs typeface="Arial" panose="020B0604020202020204" pitchFamily="34" charset="0"/>
              </a:rPr>
              <a:t> μικρής ισχύος για την επίτευξη της ταχύτητας πλεύσεως, με κάθε αεριοστρόβιλο να δίνει κίνηση στον ένα άξονα, μέσω συμπλέκτη και μειωτήρα. </a:t>
            </a:r>
            <a:endParaRPr lang="en-US"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latin typeface="Arial" panose="020B0604020202020204" pitchFamily="34" charset="0"/>
                <a:cs typeface="Arial" panose="020B0604020202020204" pitchFamily="34" charset="0"/>
              </a:rPr>
              <a:t>Για </a:t>
            </a:r>
            <a:r>
              <a:rPr lang="el-GR" sz="2000" b="1" dirty="0">
                <a:latin typeface="Arial" panose="020B0604020202020204" pitchFamily="34" charset="0"/>
                <a:cs typeface="Arial" panose="020B0604020202020204" pitchFamily="34" charset="0"/>
              </a:rPr>
              <a:t>την επίτευξη των υψηλών ταχυτήτων αποσυμπλέκονται οι δύο αεριοστρόβιλοι χαμηλής ισχύος και εμπλέκονται οι δύο αεριοστρόβιλοι υψηλής ισχύος, στους </a:t>
            </a:r>
            <a:r>
              <a:rPr lang="el-GR" sz="2000" b="1" dirty="0" smtClean="0">
                <a:latin typeface="Arial" panose="020B0604020202020204" pitchFamily="34" charset="0"/>
                <a:cs typeface="Arial" panose="020B0604020202020204" pitchFamily="34" charset="0"/>
              </a:rPr>
              <a:t>αντίστοιχους </a:t>
            </a:r>
            <a:r>
              <a:rPr lang="el-GR" sz="2000" b="1" dirty="0">
                <a:latin typeface="Arial" panose="020B0604020202020204" pitchFamily="34" charset="0"/>
                <a:cs typeface="Arial" panose="020B0604020202020204" pitchFamily="34" charset="0"/>
              </a:rPr>
              <a:t>άξονες. </a:t>
            </a:r>
            <a:endParaRPr lang="en-US" sz="2000" b="1" dirty="0" smtClean="0">
              <a:latin typeface="Arial" panose="020B0604020202020204" pitchFamily="34" charset="0"/>
              <a:cs typeface="Arial" panose="020B0604020202020204" pitchFamily="34" charset="0"/>
            </a:endParaRPr>
          </a:p>
          <a:p>
            <a:pPr marL="0" indent="0">
              <a:buClr>
                <a:srgbClr val="FF0000"/>
              </a:buClr>
              <a:buNone/>
            </a:pPr>
            <a:r>
              <a:rPr lang="el-GR" sz="2000" b="1" dirty="0" smtClean="0">
                <a:latin typeface="Arial" panose="020B0604020202020204" pitchFamily="34" charset="0"/>
                <a:cs typeface="Arial" panose="020B0604020202020204" pitchFamily="34" charset="0"/>
              </a:rPr>
              <a:t>Τυπικό </a:t>
            </a:r>
            <a:r>
              <a:rPr lang="el-GR" sz="2000" b="1" dirty="0">
                <a:latin typeface="Arial" panose="020B0604020202020204" pitchFamily="34" charset="0"/>
                <a:cs typeface="Arial" panose="020B0604020202020204" pitchFamily="34" charset="0"/>
              </a:rPr>
              <a:t>παράδειγμα είναι η κλάση φρεγατών "Έλλη" (Standard) του Πολεμικού </a:t>
            </a:r>
            <a:r>
              <a:rPr lang="el-GR" sz="2000" b="1" dirty="0" smtClean="0">
                <a:latin typeface="Arial" panose="020B0604020202020204" pitchFamily="34" charset="0"/>
                <a:cs typeface="Arial" panose="020B0604020202020204" pitchFamily="34" charset="0"/>
              </a:rPr>
              <a:t>Ναυτικού</a:t>
            </a:r>
            <a:r>
              <a:rPr lang="el-GR" sz="2000" b="1" dirty="0">
                <a:latin typeface="Arial" panose="020B0604020202020204" pitchFamily="34" charset="0"/>
                <a:cs typeface="Arial" panose="020B0604020202020204" pitchFamily="34" charset="0"/>
              </a:rPr>
              <a:t>, με δύο αεριοστροβίλους Rolls-Royce Tyne RM1C (8.000 </a:t>
            </a:r>
            <a:r>
              <a:rPr lang="en-US" sz="2000" b="1" dirty="0" smtClean="0">
                <a:latin typeface="Arial" panose="020B0604020202020204" pitchFamily="34" charset="0"/>
                <a:cs typeface="Arial" panose="020B0604020202020204" pitchFamily="34" charset="0"/>
              </a:rPr>
              <a:t>Sh</a:t>
            </a:r>
            <a:r>
              <a:rPr lang="el-GR" sz="2000" b="1" dirty="0" smtClean="0">
                <a:latin typeface="Arial" panose="020B0604020202020204" pitchFamily="34" charset="0"/>
                <a:cs typeface="Arial" panose="020B0604020202020204" pitchFamily="34" charset="0"/>
              </a:rPr>
              <a:t>p</a:t>
            </a:r>
            <a:r>
              <a:rPr lang="el-GR" sz="2000" b="1" dirty="0">
                <a:latin typeface="Arial" panose="020B0604020202020204" pitchFamily="34" charset="0"/>
                <a:cs typeface="Arial" panose="020B0604020202020204" pitchFamily="34" charset="0"/>
              </a:rPr>
              <a:t>) για πλεύση και δύο </a:t>
            </a:r>
            <a:r>
              <a:rPr lang="el-GR" sz="2000" b="1" dirty="0" smtClean="0">
                <a:latin typeface="Arial" panose="020B0604020202020204" pitchFamily="34" charset="0"/>
                <a:cs typeface="Arial" panose="020B0604020202020204" pitchFamily="34" charset="0"/>
              </a:rPr>
              <a:t>αεριοστροβίλους </a:t>
            </a:r>
            <a:r>
              <a:rPr lang="el-GR" sz="2000" b="1" dirty="0">
                <a:latin typeface="Arial" panose="020B0604020202020204" pitchFamily="34" charset="0"/>
                <a:cs typeface="Arial" panose="020B0604020202020204" pitchFamily="34" charset="0"/>
              </a:rPr>
              <a:t>Rolls-Royce Olympus ΤΜ3Β (50.000 </a:t>
            </a:r>
            <a:r>
              <a:rPr lang="en-US" sz="2000" b="1" dirty="0" smtClean="0">
                <a:latin typeface="Arial" panose="020B0604020202020204" pitchFamily="34" charset="0"/>
                <a:cs typeface="Arial" panose="020B0604020202020204" pitchFamily="34" charset="0"/>
              </a:rPr>
              <a:t>Sh</a:t>
            </a:r>
            <a:r>
              <a:rPr lang="el-GR" sz="2000" b="1" dirty="0" smtClean="0">
                <a:latin typeface="Arial" panose="020B0604020202020204" pitchFamily="34" charset="0"/>
                <a:cs typeface="Arial" panose="020B0604020202020204" pitchFamily="34" charset="0"/>
              </a:rPr>
              <a:t>p</a:t>
            </a:r>
            <a:r>
              <a:rPr lang="el-GR" sz="2000" b="1" dirty="0">
                <a:latin typeface="Arial" panose="020B0604020202020204" pitchFamily="34" charset="0"/>
                <a:cs typeface="Arial" panose="020B0604020202020204" pitchFamily="34" charset="0"/>
              </a:rPr>
              <a:t>) για υψηλές ταχύτητες ή για ταχεία εκκίνηση</a:t>
            </a:r>
            <a:r>
              <a:rPr lang="el-GR" sz="2000" b="1" dirty="0" smtClean="0">
                <a:latin typeface="Arial" panose="020B0604020202020204" pitchFamily="34" charset="0"/>
                <a:cs typeface="Arial" panose="020B0604020202020204" pitchFamily="34" charset="0"/>
              </a:rPr>
              <a:t>.</a:t>
            </a:r>
            <a:endParaRPr lang="el-GR" sz="20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045348000"/>
      </p:ext>
    </p:extLst>
  </p:cSld>
  <p:clrMapOvr>
    <a:masterClrMapping/>
  </p:clrMapOvr>
  <p:transition>
    <p:push/>
  </p:transition>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
            </a:r>
            <a:br>
              <a:rPr lang="el-GR" sz="2400" b="1" u="sng" dirty="0" smtClean="0">
                <a:solidFill>
                  <a:schemeClr val="bg1"/>
                </a:solidFill>
                <a:latin typeface="Arial Black" pitchFamily="34" charset="0"/>
              </a:rPr>
            </a:br>
            <a:r>
              <a:rPr lang="el-GR" sz="2400" b="1" u="sng" dirty="0">
                <a:solidFill>
                  <a:schemeClr val="bg1"/>
                </a:solidFill>
                <a:latin typeface="Arial Black" pitchFamily="34" charset="0"/>
              </a:rPr>
              <a:t>Συνδυασμός </a:t>
            </a:r>
            <a:r>
              <a:rPr lang="el-GR" sz="2400" b="1" u="sng" dirty="0" err="1">
                <a:solidFill>
                  <a:schemeClr val="bg1"/>
                </a:solidFill>
                <a:latin typeface="Arial Black" pitchFamily="34" charset="0"/>
              </a:rPr>
              <a:t>αεριοστροβίλων</a:t>
            </a:r>
            <a:r>
              <a:rPr lang="el-GR" sz="2400" b="1" u="sng" dirty="0">
                <a:solidFill>
                  <a:schemeClr val="bg1"/>
                </a:solidFill>
                <a:latin typeface="Arial Black" pitchFamily="34" charset="0"/>
              </a:rPr>
              <a:t> και </a:t>
            </a:r>
            <a:r>
              <a:rPr lang="el-GR" sz="2400" b="1" u="sng" dirty="0" err="1" smtClean="0">
                <a:solidFill>
                  <a:schemeClr val="bg1"/>
                </a:solidFill>
                <a:latin typeface="Arial Black" pitchFamily="34" charset="0"/>
              </a:rPr>
              <a:t>αεριοστροβίλων</a:t>
            </a:r>
            <a:r>
              <a:rPr lang="el-GR" sz="2400" b="1" u="sng" dirty="0" smtClean="0">
                <a:solidFill>
                  <a:schemeClr val="bg1"/>
                </a:solidFill>
                <a:latin typeface="Arial Black" pitchFamily="34" charset="0"/>
              </a:rPr>
              <a:t> </a:t>
            </a:r>
            <a:r>
              <a:rPr lang="el-GR" sz="2400" dirty="0" smtClean="0">
                <a:solidFill>
                  <a:schemeClr val="bg1"/>
                </a:solidFill>
              </a:rPr>
              <a:t/>
            </a:r>
            <a:br>
              <a:rPr lang="el-GR" sz="2400" dirty="0" smtClean="0">
                <a:solidFill>
                  <a:schemeClr val="bg1"/>
                </a:solidFill>
              </a:rPr>
            </a:br>
            <a:endParaRPr lang="el-GR" sz="2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None/>
            </a:pPr>
            <a:r>
              <a:rPr lang="el-GR" sz="1800" b="1" dirty="0" smtClean="0">
                <a:latin typeface="Arial Black" pitchFamily="34" charset="0"/>
              </a:rPr>
              <a:t>(</a:t>
            </a:r>
            <a:r>
              <a:rPr lang="el-GR" sz="1800" b="1" dirty="0">
                <a:solidFill>
                  <a:srgbClr val="7030A0"/>
                </a:solidFill>
                <a:latin typeface="Arial Black" pitchFamily="34" charset="0"/>
              </a:rPr>
              <a:t>COGOG - COmbined Gas Or Gas</a:t>
            </a:r>
            <a:r>
              <a:rPr lang="el-GR" sz="1800" b="1" dirty="0" smtClean="0">
                <a:latin typeface="Arial Black" pitchFamily="34" charset="0"/>
              </a:rPr>
              <a:t>)</a:t>
            </a:r>
            <a:endParaRPr lang="el-GR" sz="1800" b="1" dirty="0">
              <a:latin typeface="Arial Black" pitchFamily="34" charset="0"/>
            </a:endParaRPr>
          </a:p>
          <a:p>
            <a:pPr marL="0" indent="0">
              <a:buClr>
                <a:srgbClr val="FF0000"/>
              </a:buClr>
              <a:buNone/>
            </a:pPr>
            <a:r>
              <a:rPr lang="el-GR" sz="2350" b="1" dirty="0" smtClean="0">
                <a:latin typeface="Arial" panose="020B0604020202020204" pitchFamily="34" charset="0"/>
                <a:cs typeface="Arial" panose="020B0604020202020204" pitchFamily="34" charset="0"/>
              </a:rPr>
              <a:t>Το </a:t>
            </a:r>
            <a:r>
              <a:rPr lang="el-GR" sz="2350" b="1" dirty="0">
                <a:latin typeface="Arial" panose="020B0604020202020204" pitchFamily="34" charset="0"/>
                <a:cs typeface="Arial" panose="020B0604020202020204" pitchFamily="34" charset="0"/>
              </a:rPr>
              <a:t>σύστημα αυτό απαιτεί μεγαλύτερη </a:t>
            </a:r>
            <a:r>
              <a:rPr lang="el-GR" sz="2350" b="1" dirty="0" smtClean="0">
                <a:latin typeface="Arial" panose="020B0604020202020204" pitchFamily="34" charset="0"/>
                <a:cs typeface="Arial" panose="020B0604020202020204" pitchFamily="34" charset="0"/>
              </a:rPr>
              <a:t>εγκατεστημένη </a:t>
            </a:r>
            <a:r>
              <a:rPr lang="el-GR" sz="2350" b="1" dirty="0">
                <a:latin typeface="Arial" panose="020B0604020202020204" pitchFamily="34" charset="0"/>
                <a:cs typeface="Arial" panose="020B0604020202020204" pitchFamily="34" charset="0"/>
              </a:rPr>
              <a:t>ισχύ στο μηχανοστάσιο από το σύστημα </a:t>
            </a:r>
            <a:r>
              <a:rPr lang="el-GR" sz="2350" b="1" dirty="0" smtClean="0">
                <a:latin typeface="Arial" panose="020B0604020202020204" pitchFamily="34" charset="0"/>
                <a:cs typeface="Arial" panose="020B0604020202020204" pitchFamily="34" charset="0"/>
              </a:rPr>
              <a:t>COGAG</a:t>
            </a:r>
            <a:r>
              <a:rPr lang="el-GR" sz="2350" b="1" dirty="0">
                <a:latin typeface="Arial" panose="020B0604020202020204" pitchFamily="34" charset="0"/>
                <a:cs typeface="Arial" panose="020B0604020202020204" pitchFamily="34" charset="0"/>
              </a:rPr>
              <a:t>, αφού στη μέγιστη ισχύ οι μικροί </a:t>
            </a:r>
            <a:r>
              <a:rPr lang="el-GR" sz="2350" b="1" dirty="0" smtClean="0">
                <a:latin typeface="Arial" panose="020B0604020202020204" pitchFamily="34" charset="0"/>
                <a:cs typeface="Arial" panose="020B0604020202020204" pitchFamily="34" charset="0"/>
              </a:rPr>
              <a:t>αεριοστρόβιλοι </a:t>
            </a:r>
            <a:r>
              <a:rPr lang="el-GR" sz="2350" b="1" dirty="0">
                <a:latin typeface="Arial" panose="020B0604020202020204" pitchFamily="34" charset="0"/>
                <a:cs typeface="Arial" panose="020B0604020202020204" pitchFamily="34" charset="0"/>
              </a:rPr>
              <a:t>δεν παρέχουν </a:t>
            </a:r>
            <a:r>
              <a:rPr lang="el-GR" sz="2350" b="1" dirty="0" smtClean="0">
                <a:latin typeface="Arial" panose="020B0604020202020204" pitchFamily="34" charset="0"/>
                <a:cs typeface="Arial" panose="020B0604020202020204" pitchFamily="34" charset="0"/>
              </a:rPr>
              <a:t>ισχύ.</a:t>
            </a:r>
            <a:endParaRPr lang="en-US" sz="2350" b="1" dirty="0" smtClean="0">
              <a:latin typeface="Arial" panose="020B0604020202020204" pitchFamily="34" charset="0"/>
              <a:cs typeface="Arial" panose="020B0604020202020204" pitchFamily="34" charset="0"/>
            </a:endParaRPr>
          </a:p>
          <a:p>
            <a:pPr marL="0" indent="0">
              <a:buClr>
                <a:srgbClr val="FF0000"/>
              </a:buClr>
              <a:buNone/>
            </a:pPr>
            <a:r>
              <a:rPr lang="el-GR" sz="2350" b="1" dirty="0" smtClean="0">
                <a:latin typeface="Arial" panose="020B0604020202020204" pitchFamily="34" charset="0"/>
                <a:cs typeface="Arial" panose="020B0604020202020204" pitchFamily="34" charset="0"/>
              </a:rPr>
              <a:t>Επιπρόσθετα </a:t>
            </a:r>
            <a:r>
              <a:rPr lang="el-GR" sz="2350" b="1" dirty="0">
                <a:latin typeface="Arial" panose="020B0604020202020204" pitchFamily="34" charset="0"/>
                <a:cs typeface="Arial" panose="020B0604020202020204" pitchFamily="34" charset="0"/>
              </a:rPr>
              <a:t>απαιτείται </a:t>
            </a:r>
            <a:r>
              <a:rPr lang="el-GR" sz="2350" b="1" dirty="0" smtClean="0">
                <a:latin typeface="Arial" panose="020B0604020202020204" pitchFamily="34" charset="0"/>
                <a:cs typeface="Arial" panose="020B0604020202020204" pitchFamily="34" charset="0"/>
              </a:rPr>
              <a:t>μεγαλύτερο </a:t>
            </a:r>
            <a:r>
              <a:rPr lang="el-GR" sz="2350" b="1" dirty="0">
                <a:latin typeface="Arial" panose="020B0604020202020204" pitchFamily="34" charset="0"/>
                <a:cs typeface="Arial" panose="020B0604020202020204" pitchFamily="34" charset="0"/>
              </a:rPr>
              <a:t>κόστος εγκαταστάσεως και (συνήθως) </a:t>
            </a:r>
            <a:r>
              <a:rPr lang="el-GR" sz="2350" b="1" dirty="0" smtClean="0">
                <a:latin typeface="Arial" panose="020B0604020202020204" pitchFamily="34" charset="0"/>
                <a:cs typeface="Arial" panose="020B0604020202020204" pitchFamily="34" charset="0"/>
              </a:rPr>
              <a:t>μεγαλύτερο </a:t>
            </a:r>
            <a:r>
              <a:rPr lang="el-GR" sz="2350" b="1" dirty="0">
                <a:latin typeface="Arial" panose="020B0604020202020204" pitchFamily="34" charset="0"/>
                <a:cs typeface="Arial" panose="020B0604020202020204" pitchFamily="34" charset="0"/>
              </a:rPr>
              <a:t>μέγεθος μηχανοστασίου. </a:t>
            </a:r>
            <a:endParaRPr lang="en-US" sz="2350" b="1" dirty="0" smtClean="0">
              <a:latin typeface="Arial" panose="020B0604020202020204" pitchFamily="34" charset="0"/>
              <a:cs typeface="Arial" panose="020B0604020202020204" pitchFamily="34" charset="0"/>
            </a:endParaRPr>
          </a:p>
          <a:p>
            <a:pPr marL="0" indent="0">
              <a:buClr>
                <a:srgbClr val="FF0000"/>
              </a:buClr>
              <a:buNone/>
            </a:pPr>
            <a:r>
              <a:rPr lang="el-GR" sz="2350" b="1" dirty="0" smtClean="0">
                <a:latin typeface="Arial" panose="020B0604020202020204" pitchFamily="34" charset="0"/>
                <a:cs typeface="Arial" panose="020B0604020202020204" pitchFamily="34" charset="0"/>
              </a:rPr>
              <a:t>Επειδή χρησιμοποιούνται </a:t>
            </a:r>
            <a:r>
              <a:rPr lang="el-GR" sz="2350" b="1" dirty="0">
                <a:latin typeface="Arial" panose="020B0604020202020204" pitchFamily="34" charset="0"/>
                <a:cs typeface="Arial" panose="020B0604020202020204" pitchFamily="34" charset="0"/>
              </a:rPr>
              <a:t>μικρότεροι αεριοστρόβιλοι για την </a:t>
            </a:r>
            <a:r>
              <a:rPr lang="el-GR" sz="2350" b="1" dirty="0" smtClean="0">
                <a:latin typeface="Arial" panose="020B0604020202020204" pitchFamily="34" charset="0"/>
                <a:cs typeface="Arial" panose="020B0604020202020204" pitchFamily="34" charset="0"/>
              </a:rPr>
              <a:t>ταχύτητα </a:t>
            </a:r>
            <a:r>
              <a:rPr lang="el-GR" sz="2350" b="1" dirty="0">
                <a:latin typeface="Arial" panose="020B0604020202020204" pitchFamily="34" charset="0"/>
                <a:cs typeface="Arial" panose="020B0604020202020204" pitchFamily="34" charset="0"/>
              </a:rPr>
              <a:t>οικονομικής πλεύσεως, αυτοί λειτουργούν σε υψηλό φορτίο και επομένως έχουν υψηλότερο βαθμό αποδόσεως από μεγαλύτερους </a:t>
            </a:r>
            <a:r>
              <a:rPr lang="el-GR" sz="2350" b="1" dirty="0" smtClean="0">
                <a:latin typeface="Arial" panose="020B0604020202020204" pitchFamily="34" charset="0"/>
                <a:cs typeface="Arial" panose="020B0604020202020204" pitchFamily="34" charset="0"/>
              </a:rPr>
              <a:t>αεριοστροβίλους </a:t>
            </a:r>
            <a:r>
              <a:rPr lang="el-GR" sz="2350" b="1" dirty="0">
                <a:latin typeface="Arial" panose="020B0604020202020204" pitchFamily="34" charset="0"/>
                <a:cs typeface="Arial" panose="020B0604020202020204" pitchFamily="34" charset="0"/>
              </a:rPr>
              <a:t>που λειτουργούν σε μερικό φορτίο. </a:t>
            </a:r>
            <a:endParaRPr lang="en-US" sz="2350" b="1" dirty="0" smtClean="0">
              <a:latin typeface="Arial" panose="020B0604020202020204" pitchFamily="34" charset="0"/>
              <a:cs typeface="Arial" panose="020B0604020202020204" pitchFamily="34" charset="0"/>
            </a:endParaRPr>
          </a:p>
          <a:p>
            <a:pPr marL="0" indent="0">
              <a:buClr>
                <a:srgbClr val="FF0000"/>
              </a:buClr>
              <a:buNone/>
            </a:pPr>
            <a:r>
              <a:rPr lang="el-GR" sz="2350" b="1" dirty="0" smtClean="0">
                <a:latin typeface="Arial" panose="020B0604020202020204" pitchFamily="34" charset="0"/>
                <a:cs typeface="Arial" panose="020B0604020202020204" pitchFamily="34" charset="0"/>
              </a:rPr>
              <a:t>Για </a:t>
            </a:r>
            <a:r>
              <a:rPr lang="el-GR" sz="2350" b="1" dirty="0">
                <a:latin typeface="Arial" panose="020B0604020202020204" pitchFamily="34" charset="0"/>
                <a:cs typeface="Arial" panose="020B0604020202020204" pitchFamily="34" charset="0"/>
              </a:rPr>
              <a:t>το λόγο αυτό γενικά το σύστημα COGOG εμφανίζει </a:t>
            </a:r>
            <a:r>
              <a:rPr lang="el-GR" sz="2350" b="1" dirty="0" smtClean="0">
                <a:latin typeface="Arial" panose="020B0604020202020204" pitchFamily="34" charset="0"/>
                <a:cs typeface="Arial" panose="020B0604020202020204" pitchFamily="34" charset="0"/>
              </a:rPr>
              <a:t>υψηλότερη </a:t>
            </a:r>
            <a:r>
              <a:rPr lang="el-GR" sz="2350" b="1" dirty="0">
                <a:latin typeface="Arial" panose="020B0604020202020204" pitchFamily="34" charset="0"/>
                <a:cs typeface="Arial" panose="020B0604020202020204" pitchFamily="34" charset="0"/>
              </a:rPr>
              <a:t>απόδοση από το σύστημα COGAG.</a:t>
            </a:r>
          </a:p>
          <a:p>
            <a:pPr marL="0" indent="0">
              <a:buClr>
                <a:srgbClr val="FF0000"/>
              </a:buClr>
              <a:buNone/>
            </a:pPr>
            <a:endParaRPr lang="el-GR" sz="1000" b="1" dirty="0">
              <a:latin typeface="Arial Black" pitchFamily="34" charset="0"/>
            </a:endParaRPr>
          </a:p>
        </p:txBody>
      </p:sp>
    </p:spTree>
    <p:extLst>
      <p:ext uri="{BB962C8B-B14F-4D97-AF65-F5344CB8AC3E}">
        <p14:creationId xmlns="" xmlns:p14="http://schemas.microsoft.com/office/powerpoint/2010/main" val="3323551586"/>
      </p:ext>
    </p:extLst>
  </p:cSld>
  <p:clrMapOvr>
    <a:masterClrMapping/>
  </p:clrMapOvr>
  <p:transition>
    <p:push/>
  </p:transition>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
            </a:r>
            <a:br>
              <a:rPr lang="el-GR" sz="2400" b="1" u="sng" dirty="0" smtClean="0">
                <a:solidFill>
                  <a:srgbClr val="FFFF00"/>
                </a:solidFill>
                <a:latin typeface="Arial Black" pitchFamily="34" charset="0"/>
              </a:rPr>
            </a:br>
            <a:r>
              <a:rPr lang="el-GR" sz="2400" b="1" u="sng" dirty="0">
                <a:solidFill>
                  <a:srgbClr val="FFFF00"/>
                </a:solidFill>
                <a:latin typeface="Arial Black" pitchFamily="34" charset="0"/>
              </a:rPr>
              <a:t>Σύστημα </a:t>
            </a:r>
            <a:r>
              <a:rPr lang="en-US" sz="2400" b="1" u="sng" dirty="0" smtClean="0">
                <a:solidFill>
                  <a:srgbClr val="FFFF00"/>
                </a:solidFill>
                <a:latin typeface="Arial Black" pitchFamily="34" charset="0"/>
              </a:rPr>
              <a:t>COGAGX</a:t>
            </a:r>
            <a:r>
              <a:rPr lang="el-GR" sz="2400" b="1" u="sng" dirty="0" smtClean="0">
                <a:solidFill>
                  <a:srgbClr val="FFFF00"/>
                </a:solidFill>
                <a:latin typeface="Arial Black" pitchFamily="34" charset="0"/>
              </a:rPr>
              <a:t> </a:t>
            </a:r>
            <a:r>
              <a:rPr lang="el-GR" sz="2400" dirty="0" smtClean="0">
                <a:solidFill>
                  <a:srgbClr val="FFFF00"/>
                </a:solidFill>
              </a:rPr>
              <a:t/>
            </a:r>
            <a:br>
              <a:rPr lang="el-GR" sz="2400" dirty="0" smtClean="0">
                <a:solidFill>
                  <a:srgbClr val="FFFF00"/>
                </a:solidFill>
              </a:rPr>
            </a:br>
            <a:endParaRPr lang="el-GR" sz="2400" b="1" u="sng" dirty="0">
              <a:solidFill>
                <a:srgbClr val="FFFF00"/>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el-GR" sz="2900" b="1" dirty="0" smtClean="0">
                <a:latin typeface="Arial" panose="020B0604020202020204" pitchFamily="34" charset="0"/>
                <a:cs typeface="Arial" panose="020B0604020202020204" pitchFamily="34" charset="0"/>
              </a:rPr>
              <a:t>Στο </a:t>
            </a:r>
            <a:r>
              <a:rPr lang="el-GR" sz="2900" b="1" dirty="0">
                <a:latin typeface="Arial" panose="020B0604020202020204" pitchFamily="34" charset="0"/>
                <a:cs typeface="Arial" panose="020B0604020202020204" pitchFamily="34" charset="0"/>
              </a:rPr>
              <a:t>σύστημα COGAGX δύο ή τρεις </a:t>
            </a:r>
            <a:r>
              <a:rPr lang="el-GR" sz="2900" b="1" dirty="0" smtClean="0">
                <a:latin typeface="Arial" panose="020B0604020202020204" pitchFamily="34" charset="0"/>
                <a:cs typeface="Arial" panose="020B0604020202020204" pitchFamily="34" charset="0"/>
              </a:rPr>
              <a:t>αεριοστρόβιλοι </a:t>
            </a:r>
            <a:r>
              <a:rPr lang="el-GR" sz="2900" b="1" dirty="0">
                <a:latin typeface="Arial" panose="020B0604020202020204" pitchFamily="34" charset="0"/>
                <a:cs typeface="Arial" panose="020B0604020202020204" pitchFamily="34" charset="0"/>
              </a:rPr>
              <a:t>συνδέονται διαγώνια ώστε να κινούν δύο </a:t>
            </a:r>
            <a:r>
              <a:rPr lang="el-GR" sz="2900" b="1" dirty="0" smtClean="0">
                <a:latin typeface="Arial" panose="020B0604020202020204" pitchFamily="34" charset="0"/>
                <a:cs typeface="Arial" panose="020B0604020202020204" pitchFamily="34" charset="0"/>
              </a:rPr>
              <a:t>ελικοφόρους άξονες. </a:t>
            </a:r>
            <a:endParaRPr lang="en-US" sz="2900" b="1" dirty="0" smtClean="0">
              <a:latin typeface="Arial" panose="020B0604020202020204" pitchFamily="34" charset="0"/>
              <a:cs typeface="Arial" panose="020B0604020202020204" pitchFamily="34" charset="0"/>
            </a:endParaRPr>
          </a:p>
          <a:p>
            <a:pPr marL="0" indent="0">
              <a:buClr>
                <a:srgbClr val="FF0000"/>
              </a:buClr>
              <a:buNone/>
            </a:pPr>
            <a:r>
              <a:rPr lang="el-GR" sz="2900" b="1" dirty="0" smtClean="0">
                <a:latin typeface="Arial" panose="020B0604020202020204" pitchFamily="34" charset="0"/>
                <a:cs typeface="Arial" panose="020B0604020202020204" pitchFamily="34" charset="0"/>
              </a:rPr>
              <a:t>Το </a:t>
            </a:r>
            <a:r>
              <a:rPr lang="el-GR" sz="2900" b="1" dirty="0">
                <a:latin typeface="Arial" panose="020B0604020202020204" pitchFamily="34" charset="0"/>
                <a:cs typeface="Arial" panose="020B0604020202020204" pitchFamily="34" charset="0"/>
              </a:rPr>
              <a:t>επιπλέον σύστημα μειωτήρων που συνδέει τους δύο ελικοφόρους </a:t>
            </a:r>
            <a:r>
              <a:rPr lang="el-GR" sz="2900" b="1" dirty="0" smtClean="0">
                <a:latin typeface="Arial" panose="020B0604020202020204" pitchFamily="34" charset="0"/>
                <a:cs typeface="Arial" panose="020B0604020202020204" pitchFamily="34" charset="0"/>
              </a:rPr>
              <a:t>άξονες </a:t>
            </a:r>
            <a:r>
              <a:rPr lang="el-GR" sz="2900" b="1" dirty="0">
                <a:latin typeface="Arial" panose="020B0604020202020204" pitchFamily="34" charset="0"/>
                <a:cs typeface="Arial" panose="020B0604020202020204" pitchFamily="34" charset="0"/>
              </a:rPr>
              <a:t>προσθέτει βάρος, όγκο και κόστος στην </a:t>
            </a:r>
            <a:r>
              <a:rPr lang="el-GR" sz="2900" b="1" dirty="0" smtClean="0">
                <a:latin typeface="Arial" panose="020B0604020202020204" pitchFamily="34" charset="0"/>
                <a:cs typeface="Arial" panose="020B0604020202020204" pitchFamily="34" charset="0"/>
              </a:rPr>
              <a:t>κατασκευή</a:t>
            </a:r>
            <a:r>
              <a:rPr lang="el-GR" sz="2900" b="1" dirty="0">
                <a:latin typeface="Arial" panose="020B0604020202020204" pitchFamily="34" charset="0"/>
                <a:cs typeface="Arial" panose="020B0604020202020204" pitchFamily="34" charset="0"/>
              </a:rPr>
              <a:t>, ενώ αυξάνονται και οι μηχανικές απώλειες. </a:t>
            </a:r>
            <a:endParaRPr lang="en-US" sz="2900" b="1" dirty="0" smtClean="0">
              <a:latin typeface="Arial" panose="020B0604020202020204" pitchFamily="34" charset="0"/>
              <a:cs typeface="Arial" panose="020B0604020202020204" pitchFamily="34" charset="0"/>
            </a:endParaRPr>
          </a:p>
          <a:p>
            <a:pPr marL="0" indent="0">
              <a:buClr>
                <a:srgbClr val="FF0000"/>
              </a:buClr>
              <a:buNone/>
            </a:pPr>
            <a:r>
              <a:rPr lang="el-GR" sz="2900" b="1" dirty="0" smtClean="0">
                <a:latin typeface="Arial" panose="020B0604020202020204" pitchFamily="34" charset="0"/>
                <a:cs typeface="Arial" panose="020B0604020202020204" pitchFamily="34" charset="0"/>
              </a:rPr>
              <a:t>Όμως </a:t>
            </a:r>
            <a:r>
              <a:rPr lang="el-GR" sz="2900" b="1" dirty="0">
                <a:latin typeface="Arial" panose="020B0604020202020204" pitchFamily="34" charset="0"/>
                <a:cs typeface="Arial" panose="020B0604020202020204" pitchFamily="34" charset="0"/>
              </a:rPr>
              <a:t>επιτρέπει καλύτερο συνδυασμό των </a:t>
            </a:r>
            <a:r>
              <a:rPr lang="el-GR" sz="2900" b="1" dirty="0" err="1" smtClean="0">
                <a:latin typeface="Arial" panose="020B0604020202020204" pitchFamily="34" charset="0"/>
                <a:cs typeface="Arial" panose="020B0604020202020204" pitchFamily="34" charset="0"/>
              </a:rPr>
              <a:t>αεριοστροβίλων</a:t>
            </a:r>
            <a:r>
              <a:rPr lang="el-GR" sz="2900" b="1" dirty="0" smtClean="0">
                <a:latin typeface="Arial" panose="020B0604020202020204" pitchFamily="34" charset="0"/>
                <a:cs typeface="Arial" panose="020B0604020202020204" pitchFamily="34" charset="0"/>
              </a:rPr>
              <a:t> </a:t>
            </a:r>
            <a:r>
              <a:rPr lang="el-GR" sz="2900" b="1" dirty="0">
                <a:latin typeface="Arial" panose="020B0604020202020204" pitchFamily="34" charset="0"/>
                <a:cs typeface="Arial" panose="020B0604020202020204" pitchFamily="34" charset="0"/>
              </a:rPr>
              <a:t>και περισσότερες επιλογές ισχύος, με λιγότερους κινητήρες σε σχέση με τα κλασικά </a:t>
            </a:r>
            <a:r>
              <a:rPr lang="el-GR" sz="2900" b="1" dirty="0" smtClean="0">
                <a:latin typeface="Arial" panose="020B0604020202020204" pitchFamily="34" charset="0"/>
                <a:cs typeface="Arial" panose="020B0604020202020204" pitchFamily="34" charset="0"/>
              </a:rPr>
              <a:t>συστήματα </a:t>
            </a:r>
            <a:r>
              <a:rPr lang="el-GR" sz="2900" b="1" dirty="0">
                <a:latin typeface="Arial" panose="020B0604020202020204" pitchFamily="34" charset="0"/>
                <a:cs typeface="Arial" panose="020B0604020202020204" pitchFamily="34" charset="0"/>
              </a:rPr>
              <a:t>COGAG.</a:t>
            </a:r>
          </a:p>
        </p:txBody>
      </p:sp>
    </p:spTree>
    <p:extLst>
      <p:ext uri="{BB962C8B-B14F-4D97-AF65-F5344CB8AC3E}">
        <p14:creationId xmlns="" xmlns:p14="http://schemas.microsoft.com/office/powerpoint/2010/main" val="914585090"/>
      </p:ext>
    </p:extLst>
  </p:cSld>
  <p:clrMapOvr>
    <a:masterClrMapping/>
  </p:clrMapOvr>
  <p:transition>
    <p:push/>
  </p:transition>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a:solidFill>
                  <a:schemeClr val="bg1"/>
                </a:solidFill>
                <a:latin typeface="Arial Black" pitchFamily="34" charset="0"/>
              </a:rPr>
              <a:t>Συνδυασμός </a:t>
            </a:r>
            <a:r>
              <a:rPr lang="el-GR" sz="2700" b="1" u="sng" dirty="0" err="1">
                <a:solidFill>
                  <a:schemeClr val="bg1"/>
                </a:solidFill>
                <a:latin typeface="Arial Black" pitchFamily="34" charset="0"/>
              </a:rPr>
              <a:t>αεριοστροβίλων</a:t>
            </a:r>
            <a:r>
              <a:rPr lang="el-GR" sz="2700" b="1" u="sng" dirty="0">
                <a:solidFill>
                  <a:schemeClr val="bg1"/>
                </a:solidFill>
                <a:latin typeface="Arial Black" pitchFamily="34" charset="0"/>
              </a:rPr>
              <a:t> και </a:t>
            </a:r>
            <a:r>
              <a:rPr lang="el-GR" sz="2700" b="1" u="sng" dirty="0" err="1">
                <a:solidFill>
                  <a:schemeClr val="bg1"/>
                </a:solidFill>
                <a:latin typeface="Arial Black" pitchFamily="34" charset="0"/>
              </a:rPr>
              <a:t>αεριοστροβίλων</a:t>
            </a:r>
            <a:r>
              <a:rPr lang="el-GR" sz="2700" b="1" u="sng" dirty="0">
                <a:solidFill>
                  <a:schemeClr val="bg1"/>
                </a:solidFill>
                <a:latin typeface="Arial Black" pitchFamily="34" charset="0"/>
              </a:rPr>
              <a:t> </a:t>
            </a:r>
            <a:r>
              <a:rPr lang="el-GR" sz="1400" dirty="0" smtClean="0">
                <a:solidFill>
                  <a:schemeClr val="bg1"/>
                </a:solidFill>
              </a:rPr>
              <a:t/>
            </a:r>
            <a:br>
              <a:rPr lang="el-GR" sz="1400" dirty="0" smtClean="0">
                <a:solidFill>
                  <a:schemeClr val="bg1"/>
                </a:solidFill>
              </a:rPr>
            </a:br>
            <a:endParaRPr lang="el-GR" sz="1400" b="1" u="sng" dirty="0">
              <a:solidFill>
                <a:schemeClr val="bg1"/>
              </a:solidFill>
              <a:latin typeface="Arial Black" pitchFamily="34" charset="0"/>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1124744"/>
            <a:ext cx="8572560" cy="5544616"/>
          </a:xfrm>
          <a:prstGeom prst="rect">
            <a:avLst/>
          </a:prstGeom>
        </p:spPr>
      </p:pic>
    </p:spTree>
    <p:extLst>
      <p:ext uri="{BB962C8B-B14F-4D97-AF65-F5344CB8AC3E}">
        <p14:creationId xmlns="" xmlns:p14="http://schemas.microsoft.com/office/powerpoint/2010/main" val="332214974"/>
      </p:ext>
    </p:extLst>
  </p:cSld>
  <p:clrMapOvr>
    <a:masterClrMapping/>
  </p:clrMapOvr>
  <p:transition>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2132857"/>
            <a:ext cx="8208912" cy="2376264"/>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3200" b="1" u="sng" dirty="0" smtClean="0">
                <a:solidFill>
                  <a:srgbClr val="FFFF00"/>
                </a:solidFill>
                <a:latin typeface="Arial" pitchFamily="34" charset="0"/>
                <a:cs typeface="Arial" pitchFamily="34" charset="0"/>
              </a:rPr>
              <a:t>Χαρακτηριστικές Καμπύλες Μηχανής</a:t>
            </a:r>
          </a:p>
          <a:p>
            <a:endParaRPr lang="en-US" sz="3200" b="1" u="sng" dirty="0" smtClean="0">
              <a:solidFill>
                <a:srgbClr val="FFFF00"/>
              </a:solidFill>
              <a:latin typeface="Arial" pitchFamily="34" charset="0"/>
              <a:cs typeface="Arial" pitchFamily="34" charset="0"/>
            </a:endParaRPr>
          </a:p>
          <a:p>
            <a:r>
              <a:rPr lang="el-GR" sz="3200" b="1" u="sng" dirty="0">
                <a:solidFill>
                  <a:srgbClr val="FFFF00"/>
                </a:solidFill>
                <a:latin typeface="Arial" pitchFamily="34" charset="0"/>
                <a:cs typeface="Arial" pitchFamily="34" charset="0"/>
              </a:rPr>
              <a:t>Διάγραμμα </a:t>
            </a:r>
            <a:r>
              <a:rPr lang="el-GR" sz="3200" b="1" u="sng" dirty="0" smtClean="0">
                <a:solidFill>
                  <a:srgbClr val="FFFF00"/>
                </a:solidFill>
                <a:latin typeface="Arial" pitchFamily="34" charset="0"/>
                <a:cs typeface="Arial" pitchFamily="34" charset="0"/>
              </a:rPr>
              <a:t>φορτίου - </a:t>
            </a:r>
            <a:r>
              <a:rPr lang="en-US" sz="3200" b="1" u="sng" dirty="0" smtClean="0">
                <a:solidFill>
                  <a:srgbClr val="FFFF00"/>
                </a:solidFill>
                <a:latin typeface="Arial" pitchFamily="34" charset="0"/>
                <a:cs typeface="Arial" pitchFamily="34" charset="0"/>
              </a:rPr>
              <a:t>Load Diagram</a:t>
            </a:r>
            <a:endParaRPr lang="en-US" sz="32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600721963"/>
      </p:ext>
    </p:extLst>
  </p:cSld>
  <p:clrMapOvr>
    <a:masterClrMapping/>
  </p:clrMapOvr>
  <p:transition>
    <p:push/>
  </p:transition>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rgbClr val="FFFF00"/>
                </a:solidFill>
                <a:latin typeface="Arial Black" pitchFamily="34" charset="0"/>
              </a:rPr>
              <a:t/>
            </a:r>
            <a:br>
              <a:rPr lang="el-GR" sz="2400" b="1" u="sng" dirty="0" smtClean="0">
                <a:solidFill>
                  <a:srgbClr val="FFFF00"/>
                </a:solidFill>
                <a:latin typeface="Arial Black" pitchFamily="34" charset="0"/>
              </a:rPr>
            </a:br>
            <a:r>
              <a:rPr lang="el-GR" sz="2400" b="1" u="sng" dirty="0">
                <a:solidFill>
                  <a:srgbClr val="FFFF00"/>
                </a:solidFill>
                <a:latin typeface="Arial Black" pitchFamily="34" charset="0"/>
              </a:rPr>
              <a:t>Άλλα συνδυασμένα συστήματα </a:t>
            </a:r>
            <a:r>
              <a:rPr lang="el-GR" sz="2400" b="1" u="sng" dirty="0" smtClean="0">
                <a:solidFill>
                  <a:srgbClr val="FFFF00"/>
                </a:solidFill>
                <a:latin typeface="Arial Black" pitchFamily="34" charset="0"/>
              </a:rPr>
              <a:t>προώσεως</a:t>
            </a:r>
            <a:r>
              <a:rPr lang="el-GR" sz="2400" dirty="0" smtClean="0">
                <a:solidFill>
                  <a:srgbClr val="FFFF00"/>
                </a:solidFill>
              </a:rPr>
              <a:t/>
            </a:r>
            <a:br>
              <a:rPr lang="el-GR" sz="2400" dirty="0" smtClean="0">
                <a:solidFill>
                  <a:srgbClr val="FFFF00"/>
                </a:solidFill>
              </a:rPr>
            </a:br>
            <a:endParaRPr lang="el-GR" sz="2400" b="1" u="sng" dirty="0">
              <a:solidFill>
                <a:srgbClr val="FFFF00"/>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el-GR" sz="1900" b="1" dirty="0" smtClean="0">
                <a:latin typeface="Arial" panose="020B0604020202020204" pitchFamily="34" charset="0"/>
                <a:cs typeface="Arial" panose="020B0604020202020204" pitchFamily="34" charset="0"/>
              </a:rPr>
              <a:t>Στις </a:t>
            </a:r>
            <a:r>
              <a:rPr lang="el-GR" sz="1900" b="1" dirty="0">
                <a:latin typeface="Arial" panose="020B0604020202020204" pitchFamily="34" charset="0"/>
                <a:cs typeface="Arial" panose="020B0604020202020204" pitchFamily="34" charset="0"/>
              </a:rPr>
              <a:t>προηγούμενες παραγράφους η ανάλυση </a:t>
            </a:r>
            <a:r>
              <a:rPr lang="el-GR" sz="1900" b="1" dirty="0" smtClean="0">
                <a:latin typeface="Arial" panose="020B0604020202020204" pitchFamily="34" charset="0"/>
                <a:cs typeface="Arial" panose="020B0604020202020204" pitchFamily="34" charset="0"/>
              </a:rPr>
              <a:t>επικεντρώθηκε </a:t>
            </a:r>
            <a:r>
              <a:rPr lang="el-GR" sz="1900" b="1" dirty="0">
                <a:latin typeface="Arial" panose="020B0604020202020204" pitchFamily="34" charset="0"/>
                <a:cs typeface="Arial" panose="020B0604020202020204" pitchFamily="34" charset="0"/>
              </a:rPr>
              <a:t>στους συνδυασμούς </a:t>
            </a:r>
            <a:r>
              <a:rPr lang="el-GR" sz="1900" b="1" dirty="0" smtClean="0">
                <a:latin typeface="Arial" panose="020B0604020202020204" pitchFamily="34" charset="0"/>
                <a:cs typeface="Arial" panose="020B0604020202020204" pitchFamily="34" charset="0"/>
              </a:rPr>
              <a:t>πετρελαιοκινητήρων </a:t>
            </a:r>
            <a:r>
              <a:rPr lang="el-GR" sz="1900" b="1" dirty="0">
                <a:latin typeface="Arial" panose="020B0604020202020204" pitchFamily="34" charset="0"/>
                <a:cs typeface="Arial" panose="020B0604020202020204" pitchFamily="34" charset="0"/>
              </a:rPr>
              <a:t>και </a:t>
            </a:r>
            <a:r>
              <a:rPr lang="el-GR" sz="1900" b="1" dirty="0" err="1">
                <a:latin typeface="Arial" panose="020B0604020202020204" pitchFamily="34" charset="0"/>
                <a:cs typeface="Arial" panose="020B0604020202020204" pitchFamily="34" charset="0"/>
              </a:rPr>
              <a:t>αεριοστροβίλων</a:t>
            </a:r>
            <a:r>
              <a:rPr lang="el-GR" sz="1900" b="1" dirty="0">
                <a:latin typeface="Arial" panose="020B0604020202020204" pitchFamily="34" charset="0"/>
                <a:cs typeface="Arial" panose="020B0604020202020204" pitchFamily="34" charset="0"/>
              </a:rPr>
              <a:t>, που συνήθως απαντώνται στα συστήματα προώσεως πλοίων.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Εκτός </a:t>
            </a:r>
            <a:r>
              <a:rPr lang="el-GR" sz="1900" b="1" dirty="0">
                <a:latin typeface="Arial" panose="020B0604020202020204" pitchFamily="34" charset="0"/>
                <a:cs typeface="Arial" panose="020B0604020202020204" pitchFamily="34" charset="0"/>
              </a:rPr>
              <a:t>των </a:t>
            </a:r>
            <a:r>
              <a:rPr lang="el-GR" sz="1900" b="1" dirty="0" smtClean="0">
                <a:latin typeface="Arial" panose="020B0604020202020204" pitchFamily="34" charset="0"/>
                <a:cs typeface="Arial" panose="020B0604020202020204" pitchFamily="34" charset="0"/>
              </a:rPr>
              <a:t>παραπάνω</a:t>
            </a:r>
            <a:r>
              <a:rPr lang="el-GR" sz="1900" b="1" dirty="0">
                <a:latin typeface="Arial" panose="020B0604020202020204" pitchFamily="34" charset="0"/>
                <a:cs typeface="Arial" panose="020B0604020202020204" pitchFamily="34" charset="0"/>
              </a:rPr>
              <a:t>, </a:t>
            </a:r>
            <a:r>
              <a:rPr lang="el-GR" sz="1900" b="1" dirty="0">
                <a:solidFill>
                  <a:srgbClr val="FF0000"/>
                </a:solidFill>
                <a:latin typeface="Arial" panose="020B0604020202020204" pitchFamily="34" charset="0"/>
                <a:cs typeface="Arial" panose="020B0604020202020204" pitchFamily="34" charset="0"/>
              </a:rPr>
              <a:t>υπάρχουν και συνδυασμοί των </a:t>
            </a:r>
            <a:r>
              <a:rPr lang="el-GR" sz="1900" b="1" dirty="0" err="1" smtClean="0">
                <a:solidFill>
                  <a:srgbClr val="FF0000"/>
                </a:solidFill>
                <a:latin typeface="Arial" panose="020B0604020202020204" pitchFamily="34" charset="0"/>
                <a:cs typeface="Arial" panose="020B0604020202020204" pitchFamily="34" charset="0"/>
              </a:rPr>
              <a:t>αεριοστροβίλων</a:t>
            </a:r>
            <a:r>
              <a:rPr lang="el-GR" sz="1900" b="1" dirty="0" smtClean="0">
                <a:solidFill>
                  <a:srgbClr val="FF0000"/>
                </a:solidFill>
                <a:latin typeface="Arial" panose="020B0604020202020204" pitchFamily="34" charset="0"/>
                <a:cs typeface="Arial" panose="020B0604020202020204" pitchFamily="34" charset="0"/>
              </a:rPr>
              <a:t> </a:t>
            </a:r>
            <a:r>
              <a:rPr lang="el-GR" sz="1900" b="1" dirty="0">
                <a:solidFill>
                  <a:srgbClr val="FF0000"/>
                </a:solidFill>
                <a:latin typeface="Arial" panose="020B0604020202020204" pitchFamily="34" charset="0"/>
                <a:cs typeface="Arial" panose="020B0604020202020204" pitchFamily="34" charset="0"/>
              </a:rPr>
              <a:t>με ατμοστροβίλους</a:t>
            </a:r>
            <a:r>
              <a:rPr lang="el-GR" sz="1900" b="1" dirty="0">
                <a:latin typeface="Arial" panose="020B0604020202020204" pitchFamily="34" charset="0"/>
                <a:cs typeface="Arial" panose="020B0604020202020204" pitchFamily="34" charset="0"/>
              </a:rPr>
              <a:t> καθώς </a:t>
            </a:r>
            <a:r>
              <a:rPr lang="el-GR" sz="1900" b="1" dirty="0">
                <a:solidFill>
                  <a:srgbClr val="FF0000"/>
                </a:solidFill>
                <a:latin typeface="Arial" panose="020B0604020202020204" pitchFamily="34" charset="0"/>
                <a:cs typeface="Arial" panose="020B0604020202020204" pitchFamily="34" charset="0"/>
              </a:rPr>
              <a:t>και με πυρηνικούς αντιδραστήρες</a:t>
            </a:r>
            <a:r>
              <a:rPr lang="el-GR" sz="1900" b="1" dirty="0">
                <a:latin typeface="Arial" panose="020B0604020202020204" pitchFamily="34" charset="0"/>
                <a:cs typeface="Arial" panose="020B0604020202020204" pitchFamily="34" charset="0"/>
              </a:rPr>
              <a:t>, με περιορισμένες εφαρμογές.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Το </a:t>
            </a:r>
            <a:r>
              <a:rPr lang="el-GR" sz="1900" b="1" dirty="0">
                <a:latin typeface="Arial" panose="020B0604020202020204" pitchFamily="34" charset="0"/>
                <a:cs typeface="Arial" panose="020B0604020202020204" pitchFamily="34" charset="0"/>
              </a:rPr>
              <a:t>σύστημα </a:t>
            </a:r>
            <a:r>
              <a:rPr lang="el-GR" sz="1900" b="1" dirty="0">
                <a:solidFill>
                  <a:srgbClr val="FF0000"/>
                </a:solidFill>
                <a:latin typeface="Arial" panose="020B0604020202020204" pitchFamily="34" charset="0"/>
                <a:cs typeface="Arial" panose="020B0604020202020204" pitchFamily="34" charset="0"/>
              </a:rPr>
              <a:t>COGAS</a:t>
            </a:r>
            <a:r>
              <a:rPr lang="el-GR" sz="1900" b="1" dirty="0">
                <a:latin typeface="Arial" panose="020B0604020202020204" pitchFamily="34" charset="0"/>
                <a:cs typeface="Arial" panose="020B0604020202020204" pitchFamily="34" charset="0"/>
              </a:rPr>
              <a:t> (Combined Gas And Steam) αποτελεί συνδυασμό </a:t>
            </a:r>
            <a:r>
              <a:rPr lang="el-GR" sz="1900" b="1" dirty="0" err="1">
                <a:latin typeface="Arial" panose="020B0604020202020204" pitchFamily="34" charset="0"/>
                <a:cs typeface="Arial" panose="020B0604020202020204" pitchFamily="34" charset="0"/>
              </a:rPr>
              <a:t>αεριοστροβίλων</a:t>
            </a:r>
            <a:r>
              <a:rPr lang="el-GR" sz="1900" b="1" dirty="0">
                <a:latin typeface="Arial" panose="020B0604020202020204" pitchFamily="34" charset="0"/>
                <a:cs typeface="Arial" panose="020B0604020202020204" pitchFamily="34" charset="0"/>
              </a:rPr>
              <a:t> με </a:t>
            </a:r>
            <a:r>
              <a:rPr lang="el-GR" sz="1900" b="1" dirty="0" smtClean="0">
                <a:latin typeface="Arial" panose="020B0604020202020204" pitchFamily="34" charset="0"/>
                <a:cs typeface="Arial" panose="020B0604020202020204" pitchFamily="34" charset="0"/>
              </a:rPr>
              <a:t>ατμοστρόβιλο.</a:t>
            </a:r>
          </a:p>
          <a:p>
            <a:pPr marL="0" indent="0">
              <a:buClr>
                <a:srgbClr val="FF0000"/>
              </a:buClr>
              <a:buNone/>
            </a:pPr>
            <a:r>
              <a:rPr lang="el-GR" sz="1900" b="1" dirty="0" smtClean="0">
                <a:latin typeface="Arial" panose="020B0604020202020204" pitchFamily="34" charset="0"/>
                <a:cs typeface="Arial" panose="020B0604020202020204" pitchFamily="34" charset="0"/>
              </a:rPr>
              <a:t>Ο </a:t>
            </a:r>
            <a:r>
              <a:rPr lang="el-GR" sz="1900" b="1" dirty="0">
                <a:latin typeface="Arial" panose="020B0604020202020204" pitchFamily="34" charset="0"/>
                <a:cs typeface="Arial" panose="020B0604020202020204" pitchFamily="34" charset="0"/>
              </a:rPr>
              <a:t>ατμοστρόβιλος συνδυάζεται με λέβητα </a:t>
            </a:r>
            <a:r>
              <a:rPr lang="el-GR" sz="1900" b="1" dirty="0" smtClean="0">
                <a:latin typeface="Arial" panose="020B0604020202020204" pitchFamily="34" charset="0"/>
                <a:cs typeface="Arial" panose="020B0604020202020204" pitchFamily="34" charset="0"/>
              </a:rPr>
              <a:t>καυσαερίων</a:t>
            </a:r>
            <a:r>
              <a:rPr lang="el-GR" sz="1900" b="1" dirty="0">
                <a:latin typeface="Arial" panose="020B0604020202020204" pitchFamily="34" charset="0"/>
                <a:cs typeface="Arial" panose="020B0604020202020204" pitchFamily="34" charset="0"/>
              </a:rPr>
              <a:t>, ο οποίος χρησιμοποιεί τμήμα της </a:t>
            </a:r>
            <a:r>
              <a:rPr lang="el-GR" sz="1900" b="1" dirty="0" smtClean="0">
                <a:latin typeface="Arial" panose="020B0604020202020204" pitchFamily="34" charset="0"/>
                <a:cs typeface="Arial" panose="020B0604020202020204" pitchFamily="34" charset="0"/>
              </a:rPr>
              <a:t>απορριπτόμενης </a:t>
            </a:r>
            <a:r>
              <a:rPr lang="el-GR" sz="1900" b="1" dirty="0">
                <a:latin typeface="Arial" panose="020B0604020202020204" pitchFamily="34" charset="0"/>
                <a:cs typeface="Arial" panose="020B0604020202020204" pitchFamily="34" charset="0"/>
              </a:rPr>
              <a:t>θερμότητας των καυσαερίων των </a:t>
            </a:r>
            <a:r>
              <a:rPr lang="el-GR" sz="1900" b="1" dirty="0" err="1" smtClean="0">
                <a:latin typeface="Arial" panose="020B0604020202020204" pitchFamily="34" charset="0"/>
                <a:cs typeface="Arial" panose="020B0604020202020204" pitchFamily="34" charset="0"/>
              </a:rPr>
              <a:t>αεριοστροβίλων</a:t>
            </a:r>
            <a:r>
              <a:rPr lang="el-GR" sz="1900" b="1" dirty="0" smtClean="0">
                <a:latin typeface="Arial" panose="020B0604020202020204" pitchFamily="34" charset="0"/>
                <a:cs typeface="Arial" panose="020B0604020202020204" pitchFamily="34" charset="0"/>
              </a:rPr>
              <a:t> </a:t>
            </a:r>
            <a:r>
              <a:rPr lang="el-GR" sz="1900" b="1" dirty="0">
                <a:latin typeface="Arial" panose="020B0604020202020204" pitchFamily="34" charset="0"/>
                <a:cs typeface="Arial" panose="020B0604020202020204" pitchFamily="34" charset="0"/>
              </a:rPr>
              <a:t>για τη θέρμανση νερού και την </a:t>
            </a:r>
            <a:r>
              <a:rPr lang="el-GR" sz="1900" b="1" dirty="0" smtClean="0">
                <a:latin typeface="Arial" panose="020B0604020202020204" pitchFamily="34" charset="0"/>
                <a:cs typeface="Arial" panose="020B0604020202020204" pitchFamily="34" charset="0"/>
              </a:rPr>
              <a:t>παραγωγή </a:t>
            </a:r>
            <a:r>
              <a:rPr lang="el-GR" sz="1900" b="1" dirty="0">
                <a:latin typeface="Arial" panose="020B0604020202020204" pitchFamily="34" charset="0"/>
                <a:cs typeface="Arial" panose="020B0604020202020204" pitchFamily="34" charset="0"/>
              </a:rPr>
              <a:t>ατμού.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Οι </a:t>
            </a:r>
            <a:r>
              <a:rPr lang="el-GR" sz="1900" b="1" dirty="0">
                <a:solidFill>
                  <a:srgbClr val="FF0000"/>
                </a:solidFill>
                <a:latin typeface="Arial" panose="020B0604020202020204" pitchFamily="34" charset="0"/>
                <a:cs typeface="Arial" panose="020B0604020202020204" pitchFamily="34" charset="0"/>
              </a:rPr>
              <a:t>αεριοστρόβιλοι χρησιμοποιούνται για την επίτευξη οικονομικής ταχύτητας πλε</a:t>
            </a:r>
            <a:r>
              <a:rPr lang="el-GR" sz="1900" b="1" dirty="0">
                <a:latin typeface="Arial" panose="020B0604020202020204" pitchFamily="34" charset="0"/>
                <a:cs typeface="Arial" panose="020B0604020202020204" pitchFamily="34" charset="0"/>
              </a:rPr>
              <a:t>ύσεως, ενώ ο </a:t>
            </a:r>
            <a:r>
              <a:rPr lang="el-GR" sz="1900" b="1" dirty="0">
                <a:solidFill>
                  <a:srgbClr val="FF0000"/>
                </a:solidFill>
                <a:latin typeface="Arial" panose="020B0604020202020204" pitchFamily="34" charset="0"/>
                <a:cs typeface="Arial" panose="020B0604020202020204" pitchFamily="34" charset="0"/>
              </a:rPr>
              <a:t>ατμοστρόβιλος για την επίτευξη υψηλών </a:t>
            </a:r>
            <a:r>
              <a:rPr lang="el-GR" sz="1900" b="1" dirty="0" smtClean="0">
                <a:solidFill>
                  <a:srgbClr val="FF0000"/>
                </a:solidFill>
                <a:latin typeface="Arial" panose="020B0604020202020204" pitchFamily="34" charset="0"/>
                <a:cs typeface="Arial" panose="020B0604020202020204" pitchFamily="34" charset="0"/>
              </a:rPr>
              <a:t>ταχυτήτων</a:t>
            </a:r>
            <a:r>
              <a:rPr lang="el-GR" sz="1900" b="1" dirty="0">
                <a:latin typeface="Arial" panose="020B0604020202020204" pitchFamily="34" charset="0"/>
                <a:cs typeface="Arial" panose="020B0604020202020204" pitchFamily="34" charset="0"/>
              </a:rPr>
              <a:t>.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Ο </a:t>
            </a:r>
            <a:r>
              <a:rPr lang="el-GR" sz="1900" b="1" dirty="0">
                <a:latin typeface="Arial" panose="020B0604020202020204" pitchFamily="34" charset="0"/>
                <a:cs typeface="Arial" panose="020B0604020202020204" pitchFamily="34" charset="0"/>
              </a:rPr>
              <a:t>παραγόμενος ατμός εξυπηρετεί και άλλες ανάγκες στο πλοίο. </a:t>
            </a:r>
            <a:endParaRPr lang="el-GR" sz="1900" b="1" dirty="0" smtClean="0">
              <a:latin typeface="Arial" panose="020B0604020202020204" pitchFamily="34" charset="0"/>
              <a:cs typeface="Arial" panose="020B0604020202020204" pitchFamily="34" charset="0"/>
            </a:endParaRPr>
          </a:p>
          <a:p>
            <a:pPr marL="0" indent="0">
              <a:buClr>
                <a:srgbClr val="FF0000"/>
              </a:buClr>
              <a:buNone/>
            </a:pPr>
            <a:r>
              <a:rPr lang="el-GR" sz="1900" b="1" dirty="0" smtClean="0">
                <a:latin typeface="Arial" panose="020B0604020202020204" pitchFamily="34" charset="0"/>
                <a:cs typeface="Arial" panose="020B0604020202020204" pitchFamily="34" charset="0"/>
              </a:rPr>
              <a:t>Η </a:t>
            </a:r>
            <a:r>
              <a:rPr lang="el-GR" sz="1900" b="1" dirty="0">
                <a:latin typeface="Arial" panose="020B0604020202020204" pitchFamily="34" charset="0"/>
                <a:cs typeface="Arial" panose="020B0604020202020204" pitchFamily="34" charset="0"/>
              </a:rPr>
              <a:t>χρησιμοποίηση της </a:t>
            </a:r>
            <a:r>
              <a:rPr lang="el-GR" sz="1900" b="1" dirty="0" smtClean="0">
                <a:latin typeface="Arial" panose="020B0604020202020204" pitchFamily="34" charset="0"/>
                <a:cs typeface="Arial" panose="020B0604020202020204" pitchFamily="34" charset="0"/>
              </a:rPr>
              <a:t>θερμότητας </a:t>
            </a:r>
            <a:r>
              <a:rPr lang="el-GR" sz="1900" b="1" dirty="0">
                <a:latin typeface="Arial" panose="020B0604020202020204" pitchFamily="34" charset="0"/>
                <a:cs typeface="Arial" panose="020B0604020202020204" pitchFamily="34" charset="0"/>
              </a:rPr>
              <a:t>των καυσαερίων αυξάνει το συνολικό βαθμό αποδόσεως της εγκαταστάσεως</a:t>
            </a:r>
            <a:r>
              <a:rPr lang="el-GR" sz="1900" b="1" dirty="0" smtClean="0">
                <a:latin typeface="Arial" panose="020B0604020202020204" pitchFamily="34" charset="0"/>
                <a:cs typeface="Arial" panose="020B0604020202020204" pitchFamily="34" charset="0"/>
              </a:rPr>
              <a:t>.</a:t>
            </a:r>
            <a:endParaRPr lang="el-GR" sz="19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381976724"/>
      </p:ext>
    </p:extLst>
  </p:cSld>
  <p:clrMapOvr>
    <a:masterClrMapping/>
  </p:clrMapOvr>
  <p:transition>
    <p:push/>
  </p:transition>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
            </a:r>
            <a:br>
              <a:rPr lang="el-GR" sz="2400" b="1" u="sng" dirty="0" smtClean="0">
                <a:solidFill>
                  <a:schemeClr val="bg1"/>
                </a:solidFill>
                <a:latin typeface="Arial Black" pitchFamily="34" charset="0"/>
              </a:rPr>
            </a:br>
            <a:r>
              <a:rPr lang="el-GR" sz="2400" b="1" u="sng" dirty="0">
                <a:solidFill>
                  <a:schemeClr val="bg1"/>
                </a:solidFill>
                <a:latin typeface="Arial Black" pitchFamily="34" charset="0"/>
              </a:rPr>
              <a:t>Άλλα συνδυασμένα συστήματα </a:t>
            </a:r>
            <a:r>
              <a:rPr lang="el-GR" sz="2400" b="1" u="sng" dirty="0" smtClean="0">
                <a:solidFill>
                  <a:schemeClr val="bg1"/>
                </a:solidFill>
                <a:latin typeface="Arial Black" pitchFamily="34" charset="0"/>
              </a:rPr>
              <a:t>προώσεως</a:t>
            </a:r>
            <a:r>
              <a:rPr lang="el-GR" sz="2400" dirty="0" smtClean="0">
                <a:solidFill>
                  <a:schemeClr val="bg1"/>
                </a:solidFill>
              </a:rPr>
              <a:t/>
            </a:r>
            <a:br>
              <a:rPr lang="el-GR" sz="2400" dirty="0" smtClean="0">
                <a:solidFill>
                  <a:schemeClr val="bg1"/>
                </a:solidFill>
              </a:rPr>
            </a:br>
            <a:endParaRPr lang="el-GR" sz="2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el-GR" sz="2700" b="1" dirty="0" smtClean="0">
                <a:latin typeface="Arial" panose="020B0604020202020204" pitchFamily="34" charset="0"/>
                <a:cs typeface="Arial" panose="020B0604020202020204" pitchFamily="34" charset="0"/>
              </a:rPr>
              <a:t>Παραλλαγή </a:t>
            </a:r>
            <a:r>
              <a:rPr lang="el-GR" sz="2700" b="1" dirty="0">
                <a:latin typeface="Arial" panose="020B0604020202020204" pitchFamily="34" charset="0"/>
                <a:cs typeface="Arial" panose="020B0604020202020204" pitchFamily="34" charset="0"/>
              </a:rPr>
              <a:t>του παραπάνω συστήματος είναι το σύστημα </a:t>
            </a:r>
            <a:r>
              <a:rPr lang="el-GR" sz="2700" b="1" dirty="0">
                <a:solidFill>
                  <a:srgbClr val="FF0000"/>
                </a:solidFill>
                <a:latin typeface="Arial" panose="020B0604020202020204" pitchFamily="34" charset="0"/>
                <a:cs typeface="Arial" panose="020B0604020202020204" pitchFamily="34" charset="0"/>
              </a:rPr>
              <a:t>COGES</a:t>
            </a:r>
            <a:r>
              <a:rPr lang="el-GR" sz="2700" b="1" dirty="0">
                <a:latin typeface="Arial" panose="020B0604020202020204" pitchFamily="34" charset="0"/>
                <a:cs typeface="Arial" panose="020B0604020202020204" pitchFamily="34" charset="0"/>
              </a:rPr>
              <a:t> (Combined Gas Electric Steam), στο οποίο οι αεριοστρόβιλοι και ο ατμοστρόβιλος είναι συνδεδεμένοι με ηλεκτρογεννήτριες για την παραγωγή ηλεκτρικού ρεύματος. </a:t>
            </a:r>
            <a:endParaRPr lang="el-GR" sz="2700" b="1" dirty="0" smtClean="0">
              <a:latin typeface="Arial" panose="020B0604020202020204" pitchFamily="34" charset="0"/>
              <a:cs typeface="Arial" panose="020B0604020202020204" pitchFamily="34" charset="0"/>
            </a:endParaRPr>
          </a:p>
          <a:p>
            <a:pPr marL="0" indent="0">
              <a:buClr>
                <a:srgbClr val="FF0000"/>
              </a:buClr>
              <a:buNone/>
            </a:pPr>
            <a:r>
              <a:rPr lang="el-GR" sz="2700" b="1" dirty="0" smtClean="0">
                <a:latin typeface="Arial" panose="020B0604020202020204" pitchFamily="34" charset="0"/>
                <a:cs typeface="Arial" panose="020B0604020202020204" pitchFamily="34" charset="0"/>
              </a:rPr>
              <a:t>Η </a:t>
            </a:r>
            <a:r>
              <a:rPr lang="el-GR" sz="2700" b="1" dirty="0">
                <a:latin typeface="Arial" panose="020B0604020202020204" pitchFamily="34" charset="0"/>
                <a:cs typeface="Arial" panose="020B0604020202020204" pitchFamily="34" charset="0"/>
              </a:rPr>
              <a:t>κίνηση των </a:t>
            </a:r>
            <a:r>
              <a:rPr lang="el-GR" sz="2700" b="1" dirty="0" smtClean="0">
                <a:latin typeface="Arial" panose="020B0604020202020204" pitchFamily="34" charset="0"/>
                <a:cs typeface="Arial" panose="020B0604020202020204" pitchFamily="34" charset="0"/>
              </a:rPr>
              <a:t>ελίκων </a:t>
            </a:r>
            <a:r>
              <a:rPr lang="el-GR" sz="2700" b="1" dirty="0">
                <a:latin typeface="Arial" panose="020B0604020202020204" pitchFamily="34" charset="0"/>
                <a:cs typeface="Arial" panose="020B0604020202020204" pitchFamily="34" charset="0"/>
              </a:rPr>
              <a:t>πραγματοποιείται με τη χρήση </a:t>
            </a:r>
            <a:r>
              <a:rPr lang="el-GR" sz="2700" b="1" dirty="0" smtClean="0">
                <a:latin typeface="Arial" panose="020B0604020202020204" pitchFamily="34" charset="0"/>
                <a:cs typeface="Arial" panose="020B0604020202020204" pitchFamily="34" charset="0"/>
              </a:rPr>
              <a:t>ηλεκτροκινητήρων</a:t>
            </a:r>
            <a:r>
              <a:rPr lang="el-GR" sz="2700" b="1" dirty="0">
                <a:latin typeface="Arial" panose="020B0604020202020204" pitchFamily="34" charset="0"/>
                <a:cs typeface="Arial" panose="020B0604020202020204" pitchFamily="34" charset="0"/>
              </a:rPr>
              <a:t>. </a:t>
            </a:r>
            <a:endParaRPr lang="el-GR" sz="2700" b="1" dirty="0" smtClean="0">
              <a:latin typeface="Arial" panose="020B0604020202020204" pitchFamily="34" charset="0"/>
              <a:cs typeface="Arial" panose="020B0604020202020204" pitchFamily="34" charset="0"/>
            </a:endParaRPr>
          </a:p>
          <a:p>
            <a:pPr marL="0" indent="0">
              <a:buClr>
                <a:srgbClr val="FF0000"/>
              </a:buClr>
              <a:buNone/>
            </a:pPr>
            <a:r>
              <a:rPr lang="el-GR" sz="2700" b="1" dirty="0" smtClean="0">
                <a:latin typeface="Arial" panose="020B0604020202020204" pitchFamily="34" charset="0"/>
                <a:cs typeface="Arial" panose="020B0604020202020204" pitchFamily="34" charset="0"/>
              </a:rPr>
              <a:t>Το </a:t>
            </a:r>
            <a:r>
              <a:rPr lang="el-GR" sz="2700" b="1" dirty="0">
                <a:latin typeface="Arial" panose="020B0604020202020204" pitchFamily="34" charset="0"/>
                <a:cs typeface="Arial" panose="020B0604020202020204" pitchFamily="34" charset="0"/>
              </a:rPr>
              <a:t>σύστημα αυτό βρίσκει εφαρμογή σε </a:t>
            </a:r>
            <a:r>
              <a:rPr lang="el-GR" sz="2700" b="1" dirty="0" smtClean="0">
                <a:latin typeface="Arial" panose="020B0604020202020204" pitchFamily="34" charset="0"/>
                <a:cs typeface="Arial" panose="020B0604020202020204" pitchFamily="34" charset="0"/>
              </a:rPr>
              <a:t>σύγχρονα </a:t>
            </a:r>
            <a:r>
              <a:rPr lang="el-GR" sz="2700" b="1" dirty="0">
                <a:latin typeface="Arial" panose="020B0604020202020204" pitchFamily="34" charset="0"/>
                <a:cs typeface="Arial" panose="020B0604020202020204" pitchFamily="34" charset="0"/>
              </a:rPr>
              <a:t>πλοία αναψυχής μεγάλου μεγέθους, όπου οι ανάγκες ηλεκτρικής ενέργειας είναι ιδιαίτερα υψηλές, ενώ απαιτείται και χαμηλό επίπεδο </a:t>
            </a:r>
            <a:r>
              <a:rPr lang="el-GR" sz="2700" b="1" dirty="0" smtClean="0">
                <a:latin typeface="Arial" panose="020B0604020202020204" pitchFamily="34" charset="0"/>
                <a:cs typeface="Arial" panose="020B0604020202020204" pitchFamily="34" charset="0"/>
              </a:rPr>
              <a:t>θορύβου </a:t>
            </a:r>
            <a:r>
              <a:rPr lang="el-GR" sz="2700" b="1" dirty="0">
                <a:latin typeface="Arial" panose="020B0604020202020204" pitchFamily="34" charset="0"/>
                <a:cs typeface="Arial" panose="020B0604020202020204" pitchFamily="34" charset="0"/>
              </a:rPr>
              <a:t>και καπνού</a:t>
            </a:r>
            <a:r>
              <a:rPr lang="el-GR" sz="2700" b="1" dirty="0" smtClean="0">
                <a:latin typeface="Arial" panose="020B0604020202020204" pitchFamily="34" charset="0"/>
                <a:cs typeface="Arial" panose="020B0604020202020204" pitchFamily="34" charset="0"/>
              </a:rPr>
              <a:t>.</a:t>
            </a:r>
            <a:endParaRPr lang="el-GR" sz="27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053856231"/>
      </p:ext>
    </p:extLst>
  </p:cSld>
  <p:clrMapOvr>
    <a:masterClrMapping/>
  </p:clrMapOvr>
  <p:transition>
    <p:push/>
  </p:transition>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
            </a:r>
            <a:br>
              <a:rPr lang="el-GR" sz="2400" b="1" u="sng" dirty="0" smtClean="0">
                <a:solidFill>
                  <a:schemeClr val="bg1"/>
                </a:solidFill>
                <a:latin typeface="Arial Black" pitchFamily="34" charset="0"/>
              </a:rPr>
            </a:br>
            <a:r>
              <a:rPr lang="el-GR" sz="2400" b="1" u="sng" dirty="0">
                <a:solidFill>
                  <a:schemeClr val="bg1"/>
                </a:solidFill>
                <a:latin typeface="Arial Black" pitchFamily="34" charset="0"/>
              </a:rPr>
              <a:t>Άλλα συνδυασμένα συστήματα </a:t>
            </a:r>
            <a:r>
              <a:rPr lang="el-GR" sz="2400" b="1" u="sng" dirty="0" smtClean="0">
                <a:solidFill>
                  <a:schemeClr val="bg1"/>
                </a:solidFill>
                <a:latin typeface="Arial Black" pitchFamily="34" charset="0"/>
              </a:rPr>
              <a:t>προώσεως</a:t>
            </a:r>
            <a:r>
              <a:rPr lang="el-GR" sz="2400" dirty="0" smtClean="0">
                <a:solidFill>
                  <a:schemeClr val="bg1"/>
                </a:solidFill>
              </a:rPr>
              <a:t/>
            </a:r>
            <a:br>
              <a:rPr lang="el-GR" sz="2400" dirty="0" smtClean="0">
                <a:solidFill>
                  <a:schemeClr val="bg1"/>
                </a:solidFill>
              </a:rPr>
            </a:br>
            <a:endParaRPr lang="el-GR" sz="2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el-GR" sz="3100" b="1" dirty="0" smtClean="0">
                <a:latin typeface="Arial" panose="020B0604020202020204" pitchFamily="34" charset="0"/>
                <a:cs typeface="Arial" panose="020B0604020202020204" pitchFamily="34" charset="0"/>
              </a:rPr>
              <a:t>Στο </a:t>
            </a:r>
            <a:r>
              <a:rPr lang="el-GR" sz="3100" b="1" dirty="0">
                <a:latin typeface="Arial" panose="020B0604020202020204" pitchFamily="34" charset="0"/>
                <a:cs typeface="Arial" panose="020B0604020202020204" pitchFamily="34" charset="0"/>
              </a:rPr>
              <a:t>σύστημα </a:t>
            </a:r>
            <a:r>
              <a:rPr lang="el-GR" sz="3100" b="1" dirty="0">
                <a:solidFill>
                  <a:srgbClr val="FF0000"/>
                </a:solidFill>
                <a:latin typeface="Arial" panose="020B0604020202020204" pitchFamily="34" charset="0"/>
                <a:cs typeface="Arial" panose="020B0604020202020204" pitchFamily="34" charset="0"/>
              </a:rPr>
              <a:t>COSAG</a:t>
            </a:r>
            <a:r>
              <a:rPr lang="el-GR" sz="3100" b="1" dirty="0">
                <a:latin typeface="Arial" panose="020B0604020202020204" pitchFamily="34" charset="0"/>
                <a:cs typeface="Arial" panose="020B0604020202020204" pitchFamily="34" charset="0"/>
              </a:rPr>
              <a:t> (Combined Steam And Gas) χρησιμοποιείται σύστημα λεβήτων και </a:t>
            </a:r>
            <a:r>
              <a:rPr lang="el-GR" sz="3100" b="1" dirty="0" smtClean="0">
                <a:latin typeface="Arial" panose="020B0604020202020204" pitchFamily="34" charset="0"/>
                <a:cs typeface="Arial" panose="020B0604020202020204" pitchFamily="34" charset="0"/>
              </a:rPr>
              <a:t>ατμοστροβίλου </a:t>
            </a:r>
            <a:r>
              <a:rPr lang="el-GR" sz="3100" b="1" dirty="0">
                <a:latin typeface="Arial" panose="020B0604020202020204" pitchFamily="34" charset="0"/>
                <a:cs typeface="Arial" panose="020B0604020202020204" pitchFamily="34" charset="0"/>
              </a:rPr>
              <a:t>για την επίτευξη των οικονομικών ταχυτήτων πλεύσεως, ενώ για την επίτευξη υψηλών ταχυτήτων χρησιμοποιούνται και αεριοστρόβιλοι (παράλληλα με τον ατμοστρόβιλο). </a:t>
            </a:r>
            <a:endParaRPr lang="el-GR" sz="3100" b="1" dirty="0" smtClean="0">
              <a:latin typeface="Arial" panose="020B0604020202020204" pitchFamily="34" charset="0"/>
              <a:cs typeface="Arial" panose="020B0604020202020204" pitchFamily="34" charset="0"/>
            </a:endParaRPr>
          </a:p>
          <a:p>
            <a:pPr marL="0" indent="0">
              <a:buClr>
                <a:srgbClr val="FF0000"/>
              </a:buClr>
              <a:buNone/>
            </a:pPr>
            <a:r>
              <a:rPr lang="el-GR" sz="3100" b="1" dirty="0" smtClean="0">
                <a:latin typeface="Arial" panose="020B0604020202020204" pitchFamily="34" charset="0"/>
                <a:cs typeface="Arial" panose="020B0604020202020204" pitchFamily="34" charset="0"/>
              </a:rPr>
              <a:t>Το </a:t>
            </a:r>
            <a:r>
              <a:rPr lang="el-GR" sz="3100" b="1" dirty="0">
                <a:latin typeface="Arial" panose="020B0604020202020204" pitchFamily="34" charset="0"/>
                <a:cs typeface="Arial" panose="020B0604020202020204" pitchFamily="34" charset="0"/>
              </a:rPr>
              <a:t>σύστημα αυτό μειονεκτεί λόγω του μεγάλου όγκου, βάρους και χαμηλού </a:t>
            </a:r>
            <a:r>
              <a:rPr lang="el-GR" sz="3100" b="1" dirty="0" smtClean="0">
                <a:latin typeface="Arial" panose="020B0604020202020204" pitchFamily="34" charset="0"/>
                <a:cs typeface="Arial" panose="020B0604020202020204" pitchFamily="34" charset="0"/>
              </a:rPr>
              <a:t>βαθμού </a:t>
            </a:r>
            <a:r>
              <a:rPr lang="el-GR" sz="3100" b="1" dirty="0">
                <a:latin typeface="Arial" panose="020B0604020202020204" pitchFamily="34" charset="0"/>
                <a:cs typeface="Arial" panose="020B0604020202020204" pitchFamily="34" charset="0"/>
              </a:rPr>
              <a:t>αποδόσεως και έχει πλέον εγκαταλειφθεί</a:t>
            </a:r>
            <a:r>
              <a:rPr lang="el-GR" sz="3100" b="1" dirty="0" smtClean="0">
                <a:latin typeface="Arial" panose="020B0604020202020204" pitchFamily="34" charset="0"/>
                <a:cs typeface="Arial" panose="020B0604020202020204" pitchFamily="34" charset="0"/>
              </a:rPr>
              <a:t>.</a:t>
            </a:r>
            <a:endParaRPr lang="el-GR" sz="31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979766866"/>
      </p:ext>
    </p:extLst>
  </p:cSld>
  <p:clrMapOvr>
    <a:masterClrMapping/>
  </p:clrMapOvr>
  <p:transition>
    <p:push/>
  </p:transition>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
            </a:r>
            <a:br>
              <a:rPr lang="el-GR" sz="2400" b="1" u="sng" dirty="0" smtClean="0">
                <a:solidFill>
                  <a:schemeClr val="bg1"/>
                </a:solidFill>
                <a:latin typeface="Arial Black" pitchFamily="34" charset="0"/>
              </a:rPr>
            </a:br>
            <a:r>
              <a:rPr lang="el-GR" sz="2400" b="1" u="sng" dirty="0">
                <a:solidFill>
                  <a:schemeClr val="bg1"/>
                </a:solidFill>
                <a:latin typeface="Arial Black" pitchFamily="34" charset="0"/>
              </a:rPr>
              <a:t>Άλλα συνδυασμένα συστήματα </a:t>
            </a:r>
            <a:r>
              <a:rPr lang="el-GR" sz="2400" b="1" u="sng" dirty="0" smtClean="0">
                <a:solidFill>
                  <a:schemeClr val="bg1"/>
                </a:solidFill>
                <a:latin typeface="Arial Black" pitchFamily="34" charset="0"/>
              </a:rPr>
              <a:t>προώσεως</a:t>
            </a:r>
            <a:r>
              <a:rPr lang="el-GR" sz="2400" dirty="0" smtClean="0">
                <a:solidFill>
                  <a:schemeClr val="bg1"/>
                </a:solidFill>
              </a:rPr>
              <a:t/>
            </a:r>
            <a:br>
              <a:rPr lang="el-GR" sz="2400" dirty="0" smtClean="0">
                <a:solidFill>
                  <a:schemeClr val="bg1"/>
                </a:solidFill>
              </a:rPr>
            </a:br>
            <a:endParaRPr lang="el-GR" sz="2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el-GR" sz="2700" b="1" dirty="0" smtClean="0">
                <a:latin typeface="Arial" panose="020B0604020202020204" pitchFamily="34" charset="0"/>
                <a:cs typeface="Arial" panose="020B0604020202020204" pitchFamily="34" charset="0"/>
              </a:rPr>
              <a:t>Στο </a:t>
            </a:r>
            <a:r>
              <a:rPr lang="el-GR" sz="2700" b="1" dirty="0">
                <a:latin typeface="Arial" panose="020B0604020202020204" pitchFamily="34" charset="0"/>
                <a:cs typeface="Arial" panose="020B0604020202020204" pitchFamily="34" charset="0"/>
              </a:rPr>
              <a:t>σύστημα </a:t>
            </a:r>
            <a:r>
              <a:rPr lang="el-GR" sz="2700" b="1" dirty="0">
                <a:solidFill>
                  <a:srgbClr val="FF0000"/>
                </a:solidFill>
                <a:latin typeface="Arial" panose="020B0604020202020204" pitchFamily="34" charset="0"/>
                <a:cs typeface="Arial" panose="020B0604020202020204" pitchFamily="34" charset="0"/>
              </a:rPr>
              <a:t>CONAG</a:t>
            </a:r>
            <a:r>
              <a:rPr lang="el-GR" sz="2700" b="1" dirty="0">
                <a:latin typeface="Arial" panose="020B0604020202020204" pitchFamily="34" charset="0"/>
                <a:cs typeface="Arial" panose="020B0604020202020204" pitchFamily="34" charset="0"/>
              </a:rPr>
              <a:t> (Combined Nuclear And Gas) χρησιμοποιείται πυρηνικός αντιδραστήρας για την επίτευξη οικονομικής ταχύτητας πλεύσεως (</a:t>
            </a:r>
            <a:r>
              <a:rPr lang="el-GR" sz="2700" b="1" dirty="0" smtClean="0">
                <a:latin typeface="Arial" panose="020B0604020202020204" pitchFamily="34" charset="0"/>
                <a:cs typeface="Arial" panose="020B0604020202020204" pitchFamily="34" charset="0"/>
              </a:rPr>
              <a:t>συνδυασμένος </a:t>
            </a:r>
            <a:r>
              <a:rPr lang="el-GR" sz="2700" b="1" dirty="0">
                <a:latin typeface="Arial" panose="020B0604020202020204" pitchFamily="34" charset="0"/>
                <a:cs typeface="Arial" panose="020B0604020202020204" pitchFamily="34" charset="0"/>
              </a:rPr>
              <a:t>με ατμοστρόβιλο), ενώ για την επίτευξη υψηλών ταχυτήτων χρησιμοποιούνται επιπλέον </a:t>
            </a:r>
            <a:r>
              <a:rPr lang="el-GR" sz="2700" b="1" dirty="0" smtClean="0">
                <a:latin typeface="Arial" panose="020B0604020202020204" pitchFamily="34" charset="0"/>
                <a:cs typeface="Arial" panose="020B0604020202020204" pitchFamily="34" charset="0"/>
              </a:rPr>
              <a:t>αεριοστρόβιλοι</a:t>
            </a:r>
            <a:r>
              <a:rPr lang="el-GR" sz="2700" b="1" dirty="0">
                <a:latin typeface="Arial" panose="020B0604020202020204" pitchFamily="34" charset="0"/>
                <a:cs typeface="Arial" panose="020B0604020202020204" pitchFamily="34" charset="0"/>
              </a:rPr>
              <a:t>. </a:t>
            </a:r>
            <a:endParaRPr lang="el-GR" sz="2700" b="1" dirty="0" smtClean="0">
              <a:latin typeface="Arial" panose="020B0604020202020204" pitchFamily="34" charset="0"/>
              <a:cs typeface="Arial" panose="020B0604020202020204" pitchFamily="34" charset="0"/>
            </a:endParaRPr>
          </a:p>
          <a:p>
            <a:pPr marL="0" indent="0">
              <a:buClr>
                <a:srgbClr val="FF0000"/>
              </a:buClr>
              <a:buNone/>
            </a:pPr>
            <a:r>
              <a:rPr lang="el-GR" sz="2700" b="1" dirty="0" smtClean="0">
                <a:latin typeface="Arial" panose="020B0604020202020204" pitchFamily="34" charset="0"/>
                <a:cs typeface="Arial" panose="020B0604020202020204" pitchFamily="34" charset="0"/>
              </a:rPr>
              <a:t>Με </a:t>
            </a:r>
            <a:r>
              <a:rPr lang="el-GR" sz="2700" b="1" dirty="0">
                <a:latin typeface="Arial" panose="020B0604020202020204" pitchFamily="34" charset="0"/>
                <a:cs typeface="Arial" panose="020B0604020202020204" pitchFamily="34" charset="0"/>
              </a:rPr>
              <a:t>τον παραπάνω συνδυασμό </a:t>
            </a:r>
            <a:r>
              <a:rPr lang="el-GR" sz="2700" b="1" dirty="0" smtClean="0">
                <a:latin typeface="Arial" panose="020B0604020202020204" pitchFamily="34" charset="0"/>
                <a:cs typeface="Arial" panose="020B0604020202020204" pitchFamily="34" charset="0"/>
              </a:rPr>
              <a:t>επιτυγχάνεται </a:t>
            </a:r>
            <a:r>
              <a:rPr lang="el-GR" sz="2700" b="1" dirty="0">
                <a:latin typeface="Arial" panose="020B0604020202020204" pitchFamily="34" charset="0"/>
                <a:cs typeface="Arial" panose="020B0604020202020204" pitchFamily="34" charset="0"/>
              </a:rPr>
              <a:t>μικρότερο μέγεθος και κόστος </a:t>
            </a:r>
            <a:r>
              <a:rPr lang="el-GR" sz="2700" b="1" dirty="0" smtClean="0">
                <a:latin typeface="Arial" panose="020B0604020202020204" pitchFamily="34" charset="0"/>
                <a:cs typeface="Arial" panose="020B0604020202020204" pitchFamily="34" charset="0"/>
              </a:rPr>
              <a:t>εγκαταστάσεως</a:t>
            </a:r>
            <a:r>
              <a:rPr lang="el-GR" sz="2700" b="1" dirty="0">
                <a:latin typeface="Arial" panose="020B0604020202020204" pitchFamily="34" charset="0"/>
                <a:cs typeface="Arial" panose="020B0604020202020204" pitchFamily="34" charset="0"/>
              </a:rPr>
              <a:t>, σε σχέση με την περίπτωση </a:t>
            </a:r>
            <a:r>
              <a:rPr lang="el-GR" sz="2700" b="1" dirty="0" smtClean="0">
                <a:latin typeface="Arial" panose="020B0604020202020204" pitchFamily="34" charset="0"/>
                <a:cs typeface="Arial" panose="020B0604020202020204" pitchFamily="34" charset="0"/>
              </a:rPr>
              <a:t>αποκλειστικής </a:t>
            </a:r>
            <a:r>
              <a:rPr lang="el-GR" sz="2700" b="1" dirty="0">
                <a:latin typeface="Arial" panose="020B0604020202020204" pitchFamily="34" charset="0"/>
                <a:cs typeface="Arial" panose="020B0604020202020204" pitchFamily="34" charset="0"/>
              </a:rPr>
              <a:t>πυρηνικής προώσεως, ενώ διατηρείται το </a:t>
            </a:r>
            <a:r>
              <a:rPr lang="el-GR" sz="2700" b="1" dirty="0" smtClean="0">
                <a:latin typeface="Arial" panose="020B0604020202020204" pitchFamily="34" charset="0"/>
                <a:cs typeface="Arial" panose="020B0604020202020204" pitchFamily="34" charset="0"/>
              </a:rPr>
              <a:t>πλεονέκτημα </a:t>
            </a:r>
            <a:r>
              <a:rPr lang="el-GR" sz="2700" b="1" dirty="0">
                <a:latin typeface="Arial" panose="020B0604020202020204" pitchFamily="34" charset="0"/>
                <a:cs typeface="Arial" panose="020B0604020202020204" pitchFamily="34" charset="0"/>
              </a:rPr>
              <a:t>της μεγάλης αυτονομίας, αφού συνήθως οι μέγιστες ταχύτητες απαιτούνται σε μικρό </a:t>
            </a:r>
            <a:r>
              <a:rPr lang="el-GR" sz="2700" b="1" dirty="0" smtClean="0">
                <a:latin typeface="Arial" panose="020B0604020202020204" pitchFamily="34" charset="0"/>
                <a:cs typeface="Arial" panose="020B0604020202020204" pitchFamily="34" charset="0"/>
              </a:rPr>
              <a:t>ποσοστό </a:t>
            </a:r>
            <a:r>
              <a:rPr lang="el-GR" sz="2700" b="1" dirty="0">
                <a:latin typeface="Arial" panose="020B0604020202020204" pitchFamily="34" charset="0"/>
                <a:cs typeface="Arial" panose="020B0604020202020204" pitchFamily="34" charset="0"/>
              </a:rPr>
              <a:t>του χρόνου πλεύσεως</a:t>
            </a:r>
            <a:r>
              <a:rPr lang="el-GR" sz="2700" b="1" dirty="0" smtClean="0">
                <a:latin typeface="Arial" panose="020B0604020202020204" pitchFamily="34" charset="0"/>
                <a:cs typeface="Arial" panose="020B0604020202020204" pitchFamily="34" charset="0"/>
              </a:rPr>
              <a:t>.</a:t>
            </a:r>
            <a:endParaRPr lang="el-GR" sz="27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223942917"/>
      </p:ext>
    </p:extLst>
  </p:cSld>
  <p:clrMapOvr>
    <a:masterClrMapping/>
  </p:clrMapOvr>
  <p:transition>
    <p:push/>
  </p:transition>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
            </a:r>
            <a:br>
              <a:rPr lang="el-GR" sz="2400" b="1" u="sng" dirty="0" smtClean="0">
                <a:solidFill>
                  <a:schemeClr val="bg1"/>
                </a:solidFill>
                <a:latin typeface="Arial Black" pitchFamily="34" charset="0"/>
              </a:rPr>
            </a:br>
            <a:r>
              <a:rPr lang="el-GR" sz="2400" b="1" u="sng" dirty="0">
                <a:solidFill>
                  <a:schemeClr val="bg1"/>
                </a:solidFill>
                <a:latin typeface="Arial Black" pitchFamily="34" charset="0"/>
              </a:rPr>
              <a:t>Άλλα συνδυασμένα συστήματα </a:t>
            </a:r>
            <a:r>
              <a:rPr lang="el-GR" sz="2400" b="1" u="sng" dirty="0" smtClean="0">
                <a:solidFill>
                  <a:schemeClr val="bg1"/>
                </a:solidFill>
                <a:latin typeface="Arial Black" pitchFamily="34" charset="0"/>
              </a:rPr>
              <a:t>προώσεως</a:t>
            </a:r>
            <a:r>
              <a:rPr lang="el-GR" sz="2400" dirty="0" smtClean="0">
                <a:solidFill>
                  <a:schemeClr val="bg1"/>
                </a:solidFill>
              </a:rPr>
              <a:t/>
            </a:r>
            <a:br>
              <a:rPr lang="el-GR" sz="2400" dirty="0" smtClean="0">
                <a:solidFill>
                  <a:schemeClr val="bg1"/>
                </a:solidFill>
              </a:rPr>
            </a:br>
            <a:endParaRPr lang="el-GR" sz="2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el-GR" sz="3800" b="1" dirty="0" smtClean="0">
                <a:latin typeface="Arial" panose="020B0604020202020204" pitchFamily="34" charset="0"/>
                <a:cs typeface="Arial" panose="020B0604020202020204" pitchFamily="34" charset="0"/>
              </a:rPr>
              <a:t>Στο </a:t>
            </a:r>
            <a:r>
              <a:rPr lang="el-GR" sz="3800" b="1" dirty="0">
                <a:latin typeface="Arial" panose="020B0604020202020204" pitchFamily="34" charset="0"/>
                <a:cs typeface="Arial" panose="020B0604020202020204" pitchFamily="34" charset="0"/>
              </a:rPr>
              <a:t>σύστημα </a:t>
            </a:r>
            <a:r>
              <a:rPr lang="el-GR" sz="3800" b="1" dirty="0">
                <a:solidFill>
                  <a:srgbClr val="FF0000"/>
                </a:solidFill>
                <a:latin typeface="Arial" panose="020B0604020202020204" pitchFamily="34" charset="0"/>
                <a:cs typeface="Arial" panose="020B0604020202020204" pitchFamily="34" charset="0"/>
              </a:rPr>
              <a:t>CONAS</a:t>
            </a:r>
            <a:r>
              <a:rPr lang="el-GR" sz="3800" b="1" dirty="0">
                <a:latin typeface="Arial" panose="020B0604020202020204" pitchFamily="34" charset="0"/>
                <a:cs typeface="Arial" panose="020B0604020202020204" pitchFamily="34" charset="0"/>
              </a:rPr>
              <a:t> (Combined Nuclear And Steam) χρησιμοποιείται πυρηνικός αντιδραστήρας για την επίτευξη οικονομικών ταχυτήτων </a:t>
            </a:r>
            <a:r>
              <a:rPr lang="el-GR" sz="3800" b="1" dirty="0" smtClean="0">
                <a:latin typeface="Arial" panose="020B0604020202020204" pitchFamily="34" charset="0"/>
                <a:cs typeface="Arial" panose="020B0604020202020204" pitchFamily="34" charset="0"/>
              </a:rPr>
              <a:t>πλεύσεως</a:t>
            </a:r>
            <a:r>
              <a:rPr lang="el-GR" sz="3800" b="1" dirty="0">
                <a:latin typeface="Arial" panose="020B0604020202020204" pitchFamily="34" charset="0"/>
                <a:cs typeface="Arial" panose="020B0604020202020204" pitchFamily="34" charset="0"/>
              </a:rPr>
              <a:t>, ενώ για την επίτευξη υψηλών ταχυτήτων </a:t>
            </a:r>
            <a:r>
              <a:rPr lang="el-GR" sz="3800" b="1" dirty="0" smtClean="0">
                <a:latin typeface="Arial" panose="020B0604020202020204" pitchFamily="34" charset="0"/>
                <a:cs typeface="Arial" panose="020B0604020202020204" pitchFamily="34" charset="0"/>
              </a:rPr>
              <a:t>παρέχεται </a:t>
            </a:r>
            <a:r>
              <a:rPr lang="el-GR" sz="3800" b="1" dirty="0">
                <a:latin typeface="Arial" panose="020B0604020202020204" pitchFamily="34" charset="0"/>
                <a:cs typeface="Arial" panose="020B0604020202020204" pitchFamily="34" charset="0"/>
              </a:rPr>
              <a:t>επιπλέον ατμός στον ατμοστρόβιλο από </a:t>
            </a:r>
            <a:r>
              <a:rPr lang="el-GR" sz="3800" b="1" dirty="0" smtClean="0">
                <a:latin typeface="Arial" panose="020B0604020202020204" pitchFamily="34" charset="0"/>
                <a:cs typeface="Arial" panose="020B0604020202020204" pitchFamily="34" charset="0"/>
              </a:rPr>
              <a:t>ανεξάρτητο </a:t>
            </a:r>
            <a:r>
              <a:rPr lang="el-GR" sz="3800" b="1" dirty="0">
                <a:latin typeface="Arial" panose="020B0604020202020204" pitchFamily="34" charset="0"/>
                <a:cs typeface="Arial" panose="020B0604020202020204" pitchFamily="34" charset="0"/>
              </a:rPr>
              <a:t>λέβητα καυσίμου</a:t>
            </a:r>
            <a:r>
              <a:rPr lang="el-GR" sz="3800" b="1" dirty="0" smtClean="0">
                <a:latin typeface="Arial" panose="020B0604020202020204" pitchFamily="34" charset="0"/>
                <a:cs typeface="Arial" panose="020B0604020202020204" pitchFamily="34" charset="0"/>
              </a:rPr>
              <a:t>.</a:t>
            </a:r>
            <a:endParaRPr lang="el-GR" sz="38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771604902"/>
      </p:ext>
    </p:extLst>
  </p:cSld>
  <p:clrMapOvr>
    <a:masterClrMapping/>
  </p:clrMapOvr>
  <p:transition>
    <p:push/>
  </p:transition>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
            </a:r>
            <a:br>
              <a:rPr lang="el-GR" sz="2400" b="1" u="sng" dirty="0" smtClean="0">
                <a:solidFill>
                  <a:schemeClr val="bg1"/>
                </a:solidFill>
                <a:latin typeface="Arial Black" pitchFamily="34" charset="0"/>
              </a:rPr>
            </a:br>
            <a:r>
              <a:rPr lang="el-GR" sz="2400" b="1" u="sng" dirty="0">
                <a:solidFill>
                  <a:schemeClr val="bg1"/>
                </a:solidFill>
                <a:latin typeface="Arial Black" pitchFamily="34" charset="0"/>
              </a:rPr>
              <a:t>Άλλα συνδυασμένα συστήματα </a:t>
            </a:r>
            <a:r>
              <a:rPr lang="el-GR" sz="2400" b="1" u="sng" dirty="0" smtClean="0">
                <a:solidFill>
                  <a:schemeClr val="bg1"/>
                </a:solidFill>
                <a:latin typeface="Arial Black" pitchFamily="34" charset="0"/>
              </a:rPr>
              <a:t>προώσεως</a:t>
            </a:r>
            <a:r>
              <a:rPr lang="el-GR" sz="2400" dirty="0" smtClean="0">
                <a:solidFill>
                  <a:schemeClr val="bg1"/>
                </a:solidFill>
              </a:rPr>
              <a:t/>
            </a:r>
            <a:br>
              <a:rPr lang="el-GR" sz="2400" dirty="0" smtClean="0">
                <a:solidFill>
                  <a:schemeClr val="bg1"/>
                </a:solidFill>
              </a:rPr>
            </a:br>
            <a:endParaRPr lang="el-GR" sz="2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el-GR" sz="2100" b="1" dirty="0" smtClean="0">
                <a:latin typeface="Arial" panose="020B0604020202020204" pitchFamily="34" charset="0"/>
                <a:cs typeface="Arial" panose="020B0604020202020204" pitchFamily="34" charset="0"/>
              </a:rPr>
              <a:t>Ένας </a:t>
            </a:r>
            <a:r>
              <a:rPr lang="el-GR" sz="2100" b="1" dirty="0">
                <a:latin typeface="Arial" panose="020B0604020202020204" pitchFamily="34" charset="0"/>
                <a:cs typeface="Arial" panose="020B0604020202020204" pitchFamily="34" charset="0"/>
              </a:rPr>
              <a:t>άλλος συνδυασμός, που έχει αρχίσει να εφαρμόζεται για την πρόωση υποβρυχίων είναι ο συνδυασμός </a:t>
            </a:r>
            <a:r>
              <a:rPr lang="el-GR" sz="2100" b="1" dirty="0">
                <a:solidFill>
                  <a:srgbClr val="FF0000"/>
                </a:solidFill>
                <a:latin typeface="Arial" panose="020B0604020202020204" pitchFamily="34" charset="0"/>
                <a:cs typeface="Arial" panose="020B0604020202020204" pitchFamily="34" charset="0"/>
              </a:rPr>
              <a:t>πετρελαιοκινητήρων και κυψελών καυσίμου</a:t>
            </a:r>
            <a:r>
              <a:rPr lang="el-GR" sz="2100" b="1" dirty="0">
                <a:latin typeface="Arial" panose="020B0604020202020204" pitchFamily="34" charset="0"/>
                <a:cs typeface="Arial" panose="020B0604020202020204" pitchFamily="34" charset="0"/>
              </a:rPr>
              <a:t>.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Οι </a:t>
            </a:r>
            <a:r>
              <a:rPr lang="el-GR" sz="2100" b="1" dirty="0">
                <a:latin typeface="Arial" panose="020B0604020202020204" pitchFamily="34" charset="0"/>
                <a:cs typeface="Arial" panose="020B0604020202020204" pitchFamily="34" charset="0"/>
              </a:rPr>
              <a:t>κυψέλες καυσίμου είναι διατάξεις, που επιτρέπουν την απευθείας παραγωγή </a:t>
            </a:r>
            <a:r>
              <a:rPr lang="el-GR" sz="2100" b="1" dirty="0" smtClean="0">
                <a:latin typeface="Arial" panose="020B0604020202020204" pitchFamily="34" charset="0"/>
                <a:cs typeface="Arial" panose="020B0604020202020204" pitchFamily="34" charset="0"/>
              </a:rPr>
              <a:t>ηλεκτρικής </a:t>
            </a:r>
            <a:r>
              <a:rPr lang="el-GR" sz="2100" b="1" dirty="0">
                <a:latin typeface="Arial" panose="020B0604020202020204" pitchFamily="34" charset="0"/>
                <a:cs typeface="Arial" panose="020B0604020202020204" pitchFamily="34" charset="0"/>
              </a:rPr>
              <a:t>ενέργειας από την κατάλληλη αντίδραση του καυσίμου με οξειδωτικό επιτυγχάνοντας υψηλό βαθμό αποδόσεως.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Στο </a:t>
            </a:r>
            <a:r>
              <a:rPr lang="el-GR" sz="2100" b="1" dirty="0">
                <a:latin typeface="Arial" panose="020B0604020202020204" pitchFamily="34" charset="0"/>
                <a:cs typeface="Arial" panose="020B0604020202020204" pitchFamily="34" charset="0"/>
              </a:rPr>
              <a:t>συγκεκριμένο σύστημα οι πετρελαιοκινητήρες συνδέονται με </a:t>
            </a:r>
            <a:r>
              <a:rPr lang="el-GR" sz="2100" b="1" dirty="0" smtClean="0">
                <a:latin typeface="Arial" panose="020B0604020202020204" pitchFamily="34" charset="0"/>
                <a:cs typeface="Arial" panose="020B0604020202020204" pitchFamily="34" charset="0"/>
              </a:rPr>
              <a:t>ηλεκτρογεννήτριες </a:t>
            </a:r>
            <a:r>
              <a:rPr lang="el-GR" sz="2100" b="1" dirty="0">
                <a:latin typeface="Arial" panose="020B0604020202020204" pitchFamily="34" charset="0"/>
                <a:cs typeface="Arial" panose="020B0604020202020204" pitchFamily="34" charset="0"/>
              </a:rPr>
              <a:t>για την παραγωγή ηλεκτρικού ρεύματος.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Το </a:t>
            </a:r>
            <a:r>
              <a:rPr lang="el-GR" sz="2100" b="1" dirty="0">
                <a:latin typeface="Arial" panose="020B0604020202020204" pitchFamily="34" charset="0"/>
                <a:cs typeface="Arial" panose="020B0604020202020204" pitchFamily="34" charset="0"/>
              </a:rPr>
              <a:t>ηλεκτρικό ρεύμα προορίζεται για την κίνηση των ελίκων μέσω ηλεκτροκινητήρων και για τη φόρτιση των συσσωρευτών.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Προφανώς </a:t>
            </a:r>
            <a:r>
              <a:rPr lang="el-GR" sz="2100" b="1" dirty="0">
                <a:latin typeface="Arial" panose="020B0604020202020204" pitchFamily="34" charset="0"/>
                <a:cs typeface="Arial" panose="020B0604020202020204" pitchFamily="34" charset="0"/>
              </a:rPr>
              <a:t>οι </a:t>
            </a:r>
            <a:r>
              <a:rPr lang="el-GR" sz="2100" b="1" dirty="0" smtClean="0">
                <a:latin typeface="Arial" panose="020B0604020202020204" pitchFamily="34" charset="0"/>
                <a:cs typeface="Arial" panose="020B0604020202020204" pitchFamily="34" charset="0"/>
              </a:rPr>
              <a:t>πετρελαιοκινητήρες </a:t>
            </a:r>
            <a:r>
              <a:rPr lang="el-GR" sz="2100" b="1" dirty="0">
                <a:latin typeface="Arial" panose="020B0604020202020204" pitchFamily="34" charset="0"/>
                <a:cs typeface="Arial" panose="020B0604020202020204" pitchFamily="34" charset="0"/>
              </a:rPr>
              <a:t>λειτουργούν μόνον όταν το υποβρύχιο </a:t>
            </a:r>
            <a:r>
              <a:rPr lang="el-GR" sz="2100" b="1" dirty="0" smtClean="0">
                <a:latin typeface="Arial" panose="020B0604020202020204" pitchFamily="34" charset="0"/>
                <a:cs typeface="Arial" panose="020B0604020202020204" pitchFamily="34" charset="0"/>
              </a:rPr>
              <a:t>βρίσκεται </a:t>
            </a:r>
            <a:r>
              <a:rPr lang="el-GR" sz="2100" b="1" dirty="0">
                <a:latin typeface="Arial" panose="020B0604020202020204" pitchFamily="34" charset="0"/>
                <a:cs typeface="Arial" panose="020B0604020202020204" pitchFamily="34" charset="0"/>
              </a:rPr>
              <a:t>στην επιφάνεια ή σε βάθος περισκοπίου.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Όταν </a:t>
            </a:r>
            <a:r>
              <a:rPr lang="el-GR" sz="2100" b="1" dirty="0">
                <a:latin typeface="Arial" panose="020B0604020202020204" pitchFamily="34" charset="0"/>
                <a:cs typeface="Arial" panose="020B0604020202020204" pitchFamily="34" charset="0"/>
              </a:rPr>
              <a:t>το υποβρύχιο κινείται σε κατάδυση, η ηλεκτρική ενέργεια παρέχεται από τις κυψέλες καυσίμου και τη συστοιχία των συσσωρευτών. </a:t>
            </a:r>
            <a:endParaRPr lang="el-GR" sz="2100" b="1" dirty="0" smtClean="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617515459"/>
      </p:ext>
    </p:extLst>
  </p:cSld>
  <p:clrMapOvr>
    <a:masterClrMapping/>
  </p:clrMapOvr>
  <p:transition>
    <p:push/>
  </p:transition>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tx2">
              <a:lumMod val="75000"/>
            </a:schemeClr>
          </a:solidFill>
        </p:spPr>
        <p:txBody>
          <a:bodyPr>
            <a:noAutofit/>
          </a:bodyPr>
          <a:lstStyle/>
          <a:p>
            <a:r>
              <a:rPr lang="el-GR" sz="2400" b="1" u="sng" dirty="0" smtClean="0">
                <a:solidFill>
                  <a:schemeClr val="bg1"/>
                </a:solidFill>
                <a:latin typeface="Arial Black" pitchFamily="34" charset="0"/>
              </a:rPr>
              <a:t/>
            </a:r>
            <a:br>
              <a:rPr lang="el-GR" sz="2400" b="1" u="sng" dirty="0" smtClean="0">
                <a:solidFill>
                  <a:schemeClr val="bg1"/>
                </a:solidFill>
                <a:latin typeface="Arial Black" pitchFamily="34" charset="0"/>
              </a:rPr>
            </a:br>
            <a:r>
              <a:rPr lang="el-GR" sz="2400" b="1" u="sng" dirty="0">
                <a:solidFill>
                  <a:schemeClr val="bg1"/>
                </a:solidFill>
                <a:latin typeface="Arial Black" pitchFamily="34" charset="0"/>
              </a:rPr>
              <a:t>Άλλα συνδυασμένα συστήματα </a:t>
            </a:r>
            <a:r>
              <a:rPr lang="el-GR" sz="2400" b="1" u="sng" dirty="0" smtClean="0">
                <a:solidFill>
                  <a:schemeClr val="bg1"/>
                </a:solidFill>
                <a:latin typeface="Arial Black" pitchFamily="34" charset="0"/>
              </a:rPr>
              <a:t>προώσεως</a:t>
            </a:r>
            <a:r>
              <a:rPr lang="el-GR" sz="2400" dirty="0" smtClean="0">
                <a:solidFill>
                  <a:schemeClr val="bg1"/>
                </a:solidFill>
              </a:rPr>
              <a:t/>
            </a:r>
            <a:br>
              <a:rPr lang="el-GR" sz="2400" dirty="0" smtClean="0">
                <a:solidFill>
                  <a:schemeClr val="bg1"/>
                </a:solidFill>
              </a:rPr>
            </a:br>
            <a:endParaRPr lang="el-GR" sz="2400" b="1" u="sng" dirty="0">
              <a:solidFill>
                <a:schemeClr val="bg1"/>
              </a:solidFill>
              <a:latin typeface="Arial Black" pitchFamily="34" charset="0"/>
            </a:endParaRPr>
          </a:p>
        </p:txBody>
      </p:sp>
      <p:sp>
        <p:nvSpPr>
          <p:cNvPr id="6" name="Subtitle 2"/>
          <p:cNvSpPr txBox="1">
            <a:spLocks/>
          </p:cNvSpPr>
          <p:nvPr/>
        </p:nvSpPr>
        <p:spPr>
          <a:xfrm>
            <a:off x="285750" y="1052736"/>
            <a:ext cx="8572530"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el-GR" sz="2100" b="1" dirty="0" smtClean="0">
                <a:latin typeface="Arial" panose="020B0604020202020204" pitchFamily="34" charset="0"/>
                <a:cs typeface="Arial" panose="020B0604020202020204" pitchFamily="34" charset="0"/>
              </a:rPr>
              <a:t>Το </a:t>
            </a:r>
            <a:r>
              <a:rPr lang="el-GR" sz="2100" b="1" dirty="0">
                <a:latin typeface="Arial" panose="020B0604020202020204" pitchFamily="34" charset="0"/>
                <a:cs typeface="Arial" panose="020B0604020202020204" pitchFamily="34" charset="0"/>
              </a:rPr>
              <a:t>σημαντικό </a:t>
            </a:r>
            <a:r>
              <a:rPr lang="el-GR" sz="2100" b="1" dirty="0" smtClean="0">
                <a:solidFill>
                  <a:srgbClr val="FF0000"/>
                </a:solidFill>
                <a:latin typeface="Arial" panose="020B0604020202020204" pitchFamily="34" charset="0"/>
                <a:cs typeface="Arial" panose="020B0604020202020204" pitchFamily="34" charset="0"/>
              </a:rPr>
              <a:t>πλεονέκτημα</a:t>
            </a:r>
            <a:r>
              <a:rPr lang="el-GR" sz="2100" b="1" dirty="0" smtClean="0">
                <a:latin typeface="Arial" panose="020B0604020202020204" pitchFamily="34" charset="0"/>
                <a:cs typeface="Arial" panose="020B0604020202020204" pitchFamily="34" charset="0"/>
              </a:rPr>
              <a:t> </a:t>
            </a:r>
            <a:r>
              <a:rPr lang="el-GR" sz="2100" b="1" dirty="0">
                <a:latin typeface="Arial" panose="020B0604020202020204" pitchFamily="34" charset="0"/>
                <a:cs typeface="Arial" panose="020B0604020202020204" pitchFamily="34" charset="0"/>
              </a:rPr>
              <a:t>των </a:t>
            </a:r>
            <a:r>
              <a:rPr lang="el-GR" sz="2100" b="1" dirty="0">
                <a:solidFill>
                  <a:srgbClr val="FF0000"/>
                </a:solidFill>
                <a:latin typeface="Arial" panose="020B0604020202020204" pitchFamily="34" charset="0"/>
                <a:cs typeface="Arial" panose="020B0604020202020204" pitchFamily="34" charset="0"/>
              </a:rPr>
              <a:t>κυψελών καυσίμου</a:t>
            </a:r>
            <a:r>
              <a:rPr lang="el-GR" sz="2100" b="1" dirty="0">
                <a:latin typeface="Arial" panose="020B0604020202020204" pitchFamily="34" charset="0"/>
                <a:cs typeface="Arial" panose="020B0604020202020204" pitchFamily="34" charset="0"/>
              </a:rPr>
              <a:t> είναι η μεγάλη αυτονομία που προσφέρουν σε κατάδυση (σε σχέση με τους συσσωρευτές) και ο υψηλός βαθμός αποδόσεως της διαδικασίας παραγωγής ενέργειας.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Όμως </a:t>
            </a:r>
            <a:r>
              <a:rPr lang="el-GR" sz="2100" b="1" dirty="0">
                <a:latin typeface="Arial" panose="020B0604020202020204" pitchFamily="34" charset="0"/>
                <a:cs typeface="Arial" panose="020B0604020202020204" pitchFamily="34" charset="0"/>
              </a:rPr>
              <a:t>το κόστος της εγκαταστάσεως είναι </a:t>
            </a:r>
            <a:r>
              <a:rPr lang="el-GR" sz="2100" b="1" dirty="0" smtClean="0">
                <a:latin typeface="Arial" panose="020B0604020202020204" pitchFamily="34" charset="0"/>
                <a:cs typeface="Arial" panose="020B0604020202020204" pitchFamily="34" charset="0"/>
              </a:rPr>
              <a:t>ιδιαίτερα </a:t>
            </a:r>
            <a:r>
              <a:rPr lang="el-GR" sz="2100" b="1" dirty="0">
                <a:latin typeface="Arial" panose="020B0604020202020204" pitchFamily="34" charset="0"/>
                <a:cs typeface="Arial" panose="020B0604020202020204" pitchFamily="34" charset="0"/>
              </a:rPr>
              <a:t>υψηλό (τουλάχιστον τριπλάσιο από σύστημα </a:t>
            </a:r>
            <a:r>
              <a:rPr lang="el-GR" sz="2100" b="1" dirty="0" smtClean="0">
                <a:latin typeface="Arial" panose="020B0604020202020204" pitchFamily="34" charset="0"/>
                <a:cs typeface="Arial" panose="020B0604020202020204" pitchFamily="34" charset="0"/>
              </a:rPr>
              <a:t>πετρελαιοκινητήρων </a:t>
            </a:r>
            <a:r>
              <a:rPr lang="el-GR" sz="2100" b="1" dirty="0">
                <a:latin typeface="Arial" panose="020B0604020202020204" pitchFamily="34" charset="0"/>
                <a:cs typeface="Arial" panose="020B0604020202020204" pitchFamily="34" charset="0"/>
              </a:rPr>
              <a:t>ίδιας ισχύος).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Η </a:t>
            </a:r>
            <a:r>
              <a:rPr lang="el-GR" sz="2100" b="1" dirty="0">
                <a:latin typeface="Arial" panose="020B0604020202020204" pitchFamily="34" charset="0"/>
                <a:cs typeface="Arial" panose="020B0604020202020204" pitchFamily="34" charset="0"/>
              </a:rPr>
              <a:t>πρόοδος της σχετικής τεχνολογίας είναι ταχύτατη και </a:t>
            </a:r>
            <a:r>
              <a:rPr lang="el-GR" sz="2100" b="1" dirty="0" smtClean="0">
                <a:latin typeface="Arial" panose="020B0604020202020204" pitchFamily="34" charset="0"/>
                <a:cs typeface="Arial" panose="020B0604020202020204" pitchFamily="34" charset="0"/>
              </a:rPr>
              <a:t>αναμένεται </a:t>
            </a:r>
            <a:r>
              <a:rPr lang="el-GR" sz="2100" b="1" dirty="0">
                <a:latin typeface="Arial" panose="020B0604020202020204" pitchFamily="34" charset="0"/>
                <a:cs typeface="Arial" panose="020B0604020202020204" pitchFamily="34" charset="0"/>
              </a:rPr>
              <a:t>ότι τα προβλήματα κόστους θα ξεπερασθούν. </a:t>
            </a:r>
            <a:endParaRPr lang="el-GR" sz="2100" b="1" dirty="0" smtClean="0">
              <a:latin typeface="Arial" panose="020B0604020202020204" pitchFamily="34" charset="0"/>
              <a:cs typeface="Arial" panose="020B0604020202020204" pitchFamily="34" charset="0"/>
            </a:endParaRPr>
          </a:p>
          <a:p>
            <a:pPr marL="0" indent="0">
              <a:buClr>
                <a:srgbClr val="FF0000"/>
              </a:buClr>
              <a:buNone/>
            </a:pPr>
            <a:r>
              <a:rPr lang="el-GR" sz="2100" b="1" dirty="0" smtClean="0">
                <a:latin typeface="Arial" panose="020B0604020202020204" pitchFamily="34" charset="0"/>
                <a:cs typeface="Arial" panose="020B0604020202020204" pitchFamily="34" charset="0"/>
              </a:rPr>
              <a:t>Ήδη </a:t>
            </a:r>
            <a:r>
              <a:rPr lang="el-GR" sz="2100" b="1" dirty="0">
                <a:latin typeface="Arial" panose="020B0604020202020204" pitchFamily="34" charset="0"/>
                <a:cs typeface="Arial" panose="020B0604020202020204" pitchFamily="34" charset="0"/>
              </a:rPr>
              <a:t>οι κυψέλες καυσίμου μελετώνται και ως </a:t>
            </a:r>
            <a:r>
              <a:rPr lang="el-GR" sz="2100" b="1" dirty="0" smtClean="0">
                <a:latin typeface="Arial" panose="020B0604020202020204" pitchFamily="34" charset="0"/>
                <a:cs typeface="Arial" panose="020B0604020202020204" pitchFamily="34" charset="0"/>
              </a:rPr>
              <a:t>συστήματα </a:t>
            </a:r>
            <a:r>
              <a:rPr lang="el-GR" sz="2100" b="1" dirty="0">
                <a:latin typeface="Arial" panose="020B0604020202020204" pitchFamily="34" charset="0"/>
                <a:cs typeface="Arial" panose="020B0604020202020204" pitchFamily="34" charset="0"/>
              </a:rPr>
              <a:t>προώσεως σκαφών επιφάνειας, λόγω του υψηλού βαθμού αποδόσεώς τους και της απουσίας εκπομπών ρύπων, ενώ το συνολικό κόστος </a:t>
            </a:r>
            <a:r>
              <a:rPr lang="el-GR" sz="2100" b="1" dirty="0" smtClean="0">
                <a:latin typeface="Arial" panose="020B0604020202020204" pitchFamily="34" charset="0"/>
                <a:cs typeface="Arial" panose="020B0604020202020204" pitchFamily="34" charset="0"/>
              </a:rPr>
              <a:t>εγκαταστάσεως </a:t>
            </a:r>
            <a:r>
              <a:rPr lang="el-GR" sz="2100" b="1" dirty="0">
                <a:latin typeface="Arial" panose="020B0604020202020204" pitchFamily="34" charset="0"/>
                <a:cs typeface="Arial" panose="020B0604020202020204" pitchFamily="34" charset="0"/>
              </a:rPr>
              <a:t>και το εκτιμώμενο ετήσιο κόστος </a:t>
            </a:r>
            <a:r>
              <a:rPr lang="el-GR" sz="2100" b="1" dirty="0" smtClean="0">
                <a:latin typeface="Arial" panose="020B0604020202020204" pitchFamily="34" charset="0"/>
                <a:cs typeface="Arial" panose="020B0604020202020204" pitchFamily="34" charset="0"/>
              </a:rPr>
              <a:t>συντηρήσεως </a:t>
            </a:r>
            <a:r>
              <a:rPr lang="el-GR" sz="2100" b="1" dirty="0">
                <a:latin typeface="Arial" panose="020B0604020202020204" pitchFamily="34" charset="0"/>
                <a:cs typeface="Arial" panose="020B0604020202020204" pitchFamily="34" charset="0"/>
              </a:rPr>
              <a:t>είναι συγκρίσιμο με το κόστος της </a:t>
            </a:r>
            <a:r>
              <a:rPr lang="el-GR" sz="2100" b="1" dirty="0" smtClean="0">
                <a:latin typeface="Arial" panose="020B0604020202020204" pitchFamily="34" charset="0"/>
                <a:cs typeface="Arial" panose="020B0604020202020204" pitchFamily="34" charset="0"/>
              </a:rPr>
              <a:t>ντηζελοηλεκτρικής </a:t>
            </a:r>
            <a:r>
              <a:rPr lang="el-GR" sz="2100" b="1" dirty="0">
                <a:latin typeface="Arial" panose="020B0604020202020204" pitchFamily="34" charset="0"/>
                <a:cs typeface="Arial" panose="020B0604020202020204" pitchFamily="34" charset="0"/>
              </a:rPr>
              <a:t>προώσεως (μεγαλύτερο όμως το κόστος για τις κυψέλες καυσίμου).</a:t>
            </a:r>
          </a:p>
        </p:txBody>
      </p:sp>
    </p:spTree>
    <p:extLst>
      <p:ext uri="{BB962C8B-B14F-4D97-AF65-F5344CB8AC3E}">
        <p14:creationId xmlns="" xmlns:p14="http://schemas.microsoft.com/office/powerpoint/2010/main" val="3236602166"/>
      </p:ext>
    </p:extLst>
  </p:cSld>
  <p:clrMapOvr>
    <a:masterClrMapping/>
  </p:clrMapOvr>
  <p:transition>
    <p:push/>
  </p:transition>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renk.de/../bilder/2006-09-26/EN_Abbildung1.jpg"/>
          <p:cNvPicPr>
            <a:picLocks noGrp="1"/>
          </p:cNvPicPr>
          <p:nvPr>
            <p:ph idx="1"/>
          </p:nvPr>
        </p:nvPicPr>
        <p:blipFill>
          <a:blip r:embed="rId2" cstate="print">
            <a:lum bright="-17000" contrast="26000"/>
          </a:blip>
          <a:srcRect/>
          <a:stretch>
            <a:fillRect/>
          </a:stretch>
        </p:blipFill>
        <p:spPr bwMode="auto">
          <a:xfrm>
            <a:off x="467544" y="1556792"/>
            <a:ext cx="8136903" cy="4752527"/>
          </a:xfrm>
          <a:prstGeom prst="rect">
            <a:avLst/>
          </a:prstGeom>
          <a:noFill/>
          <a:ln w="9525">
            <a:noFill/>
            <a:miter lim="800000"/>
            <a:headEnd/>
            <a:tailEnd/>
          </a:ln>
        </p:spPr>
      </p:pic>
      <p:sp>
        <p:nvSpPr>
          <p:cNvPr id="5" name="Title 1"/>
          <p:cNvSpPr>
            <a:spLocks noGrp="1"/>
          </p:cNvSpPr>
          <p:nvPr>
            <p:ph type="title"/>
          </p:nvPr>
        </p:nvSpPr>
        <p:spPr>
          <a:xfrm>
            <a:off x="285720" y="214290"/>
            <a:ext cx="8572560" cy="714380"/>
          </a:xfrm>
          <a:solidFill>
            <a:schemeClr val="tx2">
              <a:lumMod val="75000"/>
            </a:schemeClr>
          </a:solidFill>
        </p:spPr>
        <p:txBody>
          <a:bodyPr>
            <a:normAutofit fontScale="90000"/>
          </a:bodyPr>
          <a:lstStyle/>
          <a:p>
            <a:r>
              <a:rPr lang="el-GR" sz="1400" b="1" u="sng" dirty="0" smtClean="0">
                <a:solidFill>
                  <a:srgbClr val="FFFF00"/>
                </a:solidFill>
                <a:latin typeface="Arial Black" pitchFamily="34" charset="0"/>
              </a:rPr>
              <a:t/>
            </a:r>
            <a:br>
              <a:rPr lang="el-GR" sz="1400" b="1" u="sng" dirty="0" smtClean="0">
                <a:solidFill>
                  <a:srgbClr val="FFFF00"/>
                </a:solidFill>
                <a:latin typeface="Arial Black" pitchFamily="34" charset="0"/>
              </a:rPr>
            </a:br>
            <a:r>
              <a:rPr lang="en-US" sz="2700" b="1" u="sng" dirty="0" smtClean="0">
                <a:solidFill>
                  <a:srgbClr val="FFFF00"/>
                </a:solidFill>
                <a:latin typeface="Arial Black" pitchFamily="34" charset="0"/>
              </a:rPr>
              <a:t>COMBINED</a:t>
            </a:r>
            <a:r>
              <a:rPr lang="el-GR" sz="1400" dirty="0" smtClean="0">
                <a:solidFill>
                  <a:srgbClr val="FFFF00"/>
                </a:solidFill>
              </a:rPr>
              <a:t/>
            </a:r>
            <a:br>
              <a:rPr lang="el-GR" sz="1400" dirty="0" smtClean="0">
                <a:solidFill>
                  <a:srgbClr val="FFFF00"/>
                </a:solidFill>
              </a:rPr>
            </a:br>
            <a:endParaRPr lang="el-GR" sz="1400" b="1" u="sng" dirty="0">
              <a:solidFill>
                <a:srgbClr val="FFFF00"/>
              </a:solidFill>
              <a:latin typeface="Arial Black" pitchFamily="34" charset="0"/>
            </a:endParaRPr>
          </a:p>
        </p:txBody>
      </p:sp>
    </p:spTree>
  </p:cSld>
  <p:clrMapOvr>
    <a:masterClrMapping/>
  </p:clrMapOvr>
  <p:transition>
    <p:push/>
  </p:transition>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260649"/>
            <a:ext cx="8496944" cy="720079"/>
          </a:xfrm>
          <a:solidFill>
            <a:srgbClr val="FFFF00"/>
          </a:solidFill>
        </p:spPr>
        <p:txBody>
          <a:bodyPr>
            <a:normAutofit fontScale="90000"/>
          </a:bodyPr>
          <a:lstStyle/>
          <a:p>
            <a:r>
              <a:rPr lang="en-US" sz="2000" b="1" u="sng" dirty="0" smtClean="0"/>
              <a:t/>
            </a:r>
            <a:br>
              <a:rPr lang="en-US" sz="2000" b="1" u="sng" dirty="0" smtClean="0"/>
            </a:br>
            <a:r>
              <a:rPr lang="el-GR" sz="2200" b="1" u="sng" dirty="0" smtClean="0"/>
              <a:t>ΥΛΗ ΜΑΘΗΜΑΤΟΣ</a:t>
            </a:r>
            <a:r>
              <a:rPr lang="en-US" sz="2200" b="1" u="sng" dirty="0" smtClean="0"/>
              <a:t> MH</a:t>
            </a:r>
            <a:r>
              <a:rPr lang="el-GR" sz="2200" b="1" u="sng" dirty="0" smtClean="0"/>
              <a:t>ΧΑΝΕΣ ΕΣΩΤΕΡΙΚΗΣ ΚΑΥΣΕΩΣ ΙΙΙ – ΣΤ</a:t>
            </a:r>
            <a:r>
              <a:rPr lang="en-US" sz="2200" b="1" u="sng" dirty="0" smtClean="0"/>
              <a:t>’</a:t>
            </a:r>
            <a:r>
              <a:rPr lang="el-GR" sz="2200" b="1" u="sng" dirty="0" smtClean="0"/>
              <a:t> ΕΞΑΜΗΝΟ</a:t>
            </a:r>
            <a:r>
              <a:rPr lang="en-US" sz="1600" dirty="0" smtClean="0"/>
              <a:t/>
            </a:r>
            <a:br>
              <a:rPr lang="en-US" sz="1600" dirty="0" smtClean="0"/>
            </a:br>
            <a:endParaRPr lang="en-US" sz="1600" b="1" u="sng" dirty="0"/>
          </a:p>
        </p:txBody>
      </p:sp>
      <p:sp>
        <p:nvSpPr>
          <p:cNvPr id="3" name="Subtitle 2"/>
          <p:cNvSpPr>
            <a:spLocks noGrp="1"/>
          </p:cNvSpPr>
          <p:nvPr>
            <p:ph type="subTitle" idx="1"/>
          </p:nvPr>
        </p:nvSpPr>
        <p:spPr>
          <a:xfrm>
            <a:off x="323528" y="1196752"/>
            <a:ext cx="8496944" cy="5400600"/>
          </a:xfrm>
        </p:spPr>
        <p:txBody>
          <a:bodyPr>
            <a:normAutofit/>
          </a:bodyPr>
          <a:lstStyle/>
          <a:p>
            <a:pPr>
              <a:lnSpc>
                <a:spcPct val="107000"/>
              </a:lnSpc>
              <a:spcBef>
                <a:spcPts val="0"/>
              </a:spcBef>
              <a:spcAft>
                <a:spcPts val="800"/>
              </a:spcAft>
            </a:pPr>
            <a:r>
              <a:rPr lang="el-GR" sz="1600" b="1" u="sng" dirty="0">
                <a:solidFill>
                  <a:schemeClr val="tx1"/>
                </a:solidFill>
                <a:latin typeface="Arial" panose="020B0604020202020204" pitchFamily="34" charset="0"/>
                <a:ea typeface="Calibri" panose="020F0502020204030204"/>
                <a:cs typeface="Arial" panose="020B0604020202020204" pitchFamily="34" charset="0"/>
              </a:rPr>
              <a:t>ΣΗΜΕΙΩΣΕΙΣ</a:t>
            </a:r>
            <a:endParaRPr lang="en-US" sz="1600" dirty="0">
              <a:solidFill>
                <a:schemeClr val="tx1"/>
              </a:solidFill>
              <a:ea typeface="Calibri" panose="020F0502020204030204"/>
              <a:cs typeface="Arial" panose="020B0604020202020204" pitchFamily="34" charset="0"/>
            </a:endParaRPr>
          </a:p>
          <a:p>
            <a:pPr>
              <a:lnSpc>
                <a:spcPct val="107000"/>
              </a:lnSpc>
              <a:spcBef>
                <a:spcPts val="0"/>
              </a:spcBef>
              <a:spcAft>
                <a:spcPts val="800"/>
              </a:spcAft>
            </a:pPr>
            <a:r>
              <a:rPr lang="el-GR" sz="1600" b="1" dirty="0">
                <a:solidFill>
                  <a:schemeClr val="tx1"/>
                </a:solidFill>
                <a:latin typeface="Arial" panose="020B0604020202020204" pitchFamily="34" charset="0"/>
                <a:ea typeface="Calibri" panose="020F0502020204030204"/>
                <a:cs typeface="Arial" panose="020B0604020202020204" pitchFamily="34" charset="0"/>
              </a:rPr>
              <a:t>                Από την παρουσίαση του </a:t>
            </a:r>
            <a:r>
              <a:rPr lang="el-GR" sz="1600" b="1" dirty="0" smtClean="0">
                <a:solidFill>
                  <a:schemeClr val="tx1"/>
                </a:solidFill>
                <a:latin typeface="Arial" panose="020B0604020202020204" pitchFamily="34" charset="0"/>
                <a:ea typeface="Calibri" panose="020F0502020204030204"/>
                <a:cs typeface="Arial" panose="020B0604020202020204" pitchFamily="34" charset="0"/>
              </a:rPr>
              <a:t>μαθήματος</a:t>
            </a:r>
            <a:r>
              <a:rPr lang="en-US" sz="1600" dirty="0">
                <a:solidFill>
                  <a:schemeClr val="tx1"/>
                </a:solidFill>
                <a:ea typeface="Calibri" panose="020F0502020204030204"/>
                <a:cs typeface="Arial" panose="020B0604020202020204" pitchFamily="34" charset="0"/>
              </a:rPr>
              <a:t> </a:t>
            </a:r>
            <a:r>
              <a:rPr lang="el-GR" sz="1600" b="1" dirty="0" smtClean="0">
                <a:solidFill>
                  <a:srgbClr val="FF0000"/>
                </a:solidFill>
                <a:latin typeface="Arial" panose="020B0604020202020204" pitchFamily="34" charset="0"/>
                <a:ea typeface="Calibri" panose="020F0502020204030204"/>
                <a:cs typeface="Arial" panose="020B0604020202020204" pitchFamily="34" charset="0"/>
              </a:rPr>
              <a:t>(διαφάνεια </a:t>
            </a:r>
            <a:r>
              <a:rPr lang="el-GR" sz="1600" b="1" dirty="0">
                <a:solidFill>
                  <a:srgbClr val="FF0000"/>
                </a:solidFill>
                <a:latin typeface="Arial" panose="020B0604020202020204" pitchFamily="34" charset="0"/>
                <a:ea typeface="Calibri" panose="020F0502020204030204"/>
                <a:cs typeface="Arial" panose="020B0604020202020204" pitchFamily="34" charset="0"/>
              </a:rPr>
              <a:t>5 έως </a:t>
            </a:r>
            <a:r>
              <a:rPr lang="el-GR" sz="1600" b="1" dirty="0" smtClean="0">
                <a:solidFill>
                  <a:srgbClr val="FF0000"/>
                </a:solidFill>
                <a:latin typeface="Arial" panose="020B0604020202020204" pitchFamily="34" charset="0"/>
                <a:ea typeface="Calibri" panose="020F0502020204030204"/>
                <a:cs typeface="Arial" panose="020B0604020202020204" pitchFamily="34" charset="0"/>
              </a:rPr>
              <a:t>1</a:t>
            </a:r>
            <a:r>
              <a:rPr lang="en-US" sz="1600" b="1" dirty="0" smtClean="0">
                <a:solidFill>
                  <a:srgbClr val="FF0000"/>
                </a:solidFill>
                <a:latin typeface="Arial" panose="020B0604020202020204" pitchFamily="34" charset="0"/>
                <a:ea typeface="Calibri" panose="020F0502020204030204"/>
                <a:cs typeface="Arial" panose="020B0604020202020204" pitchFamily="34" charset="0"/>
              </a:rPr>
              <a:t>55</a:t>
            </a:r>
            <a:r>
              <a:rPr lang="el-GR" sz="1600" b="1" dirty="0" smtClean="0">
                <a:solidFill>
                  <a:srgbClr val="FF0000"/>
                </a:solidFill>
                <a:latin typeface="Arial" panose="020B0604020202020204" pitchFamily="34" charset="0"/>
                <a:ea typeface="Calibri" panose="020F0502020204030204"/>
                <a:cs typeface="Arial" panose="020B0604020202020204" pitchFamily="34" charset="0"/>
              </a:rPr>
              <a:t>)</a:t>
            </a:r>
            <a:endParaRPr lang="en-US" sz="1600" b="1" dirty="0" smtClean="0">
              <a:solidFill>
                <a:srgbClr val="FF0000"/>
              </a:solidFill>
              <a:latin typeface="Arial" panose="020B0604020202020204" pitchFamily="34" charset="0"/>
              <a:ea typeface="Calibri" panose="020F0502020204030204"/>
              <a:cs typeface="Arial" panose="020B0604020202020204" pitchFamily="34" charset="0"/>
            </a:endParaRPr>
          </a:p>
          <a:p>
            <a:pPr>
              <a:lnSpc>
                <a:spcPct val="107000"/>
              </a:lnSpc>
              <a:spcBef>
                <a:spcPts val="0"/>
              </a:spcBef>
              <a:spcAft>
                <a:spcPts val="800"/>
              </a:spcAft>
            </a:pPr>
            <a:endParaRPr lang="en-US" sz="1600" dirty="0">
              <a:ea typeface="Calibri" panose="020F0502020204030204"/>
              <a:cs typeface="Arial" panose="020B0604020202020204" pitchFamily="34" charset="0"/>
            </a:endParaRPr>
          </a:p>
          <a:p>
            <a:pPr marL="342900" marR="0" lvl="0" indent="-342900" algn="l">
              <a:lnSpc>
                <a:spcPct val="107000"/>
              </a:lnSpc>
              <a:spcBef>
                <a:spcPts val="0"/>
              </a:spcBef>
              <a:spcAft>
                <a:spcPts val="0"/>
              </a:spcAft>
              <a:buClr>
                <a:srgbClr val="FF0000"/>
              </a:buClr>
              <a:buFont typeface="Wingdings" panose="05000000000000000000" pitchFamily="2" charset="2"/>
              <a:buChar char=""/>
            </a:pPr>
            <a:r>
              <a:rPr lang="el-GR" sz="1600" dirty="0">
                <a:latin typeface="Arial" panose="020B0604020202020204" pitchFamily="34" charset="0"/>
                <a:ea typeface="Calibri" panose="020F0502020204030204"/>
                <a:cs typeface="Arial" panose="020B0604020202020204" pitchFamily="34" charset="0"/>
              </a:rPr>
              <a:t> </a:t>
            </a:r>
            <a:r>
              <a:rPr lang="el-GR" sz="1600" dirty="0">
                <a:solidFill>
                  <a:schemeClr val="tx1"/>
                </a:solidFill>
                <a:latin typeface="Arial" panose="020B0604020202020204" pitchFamily="34" charset="0"/>
                <a:ea typeface="Calibri" panose="020F0502020204030204"/>
                <a:cs typeface="Arial" panose="020B0604020202020204" pitchFamily="34" charset="0"/>
              </a:rPr>
              <a:t>Μέθοδοι μειώσεως εκπομπών ρύπων σε ναυτικές </a:t>
            </a:r>
            <a:r>
              <a:rPr lang="el-GR" sz="1600" dirty="0" smtClean="0">
                <a:solidFill>
                  <a:schemeClr val="tx1"/>
                </a:solidFill>
                <a:latin typeface="Arial" panose="020B0604020202020204" pitchFamily="34" charset="0"/>
                <a:ea typeface="Calibri" panose="020F0502020204030204"/>
                <a:cs typeface="Arial" panose="020B0604020202020204" pitchFamily="34" charset="0"/>
              </a:rPr>
              <a:t>εμβολοφόρες</a:t>
            </a:r>
            <a:r>
              <a:rPr lang="el-GR" sz="1600" dirty="0">
                <a:solidFill>
                  <a:schemeClr val="tx1"/>
                </a:solidFill>
                <a:ea typeface="Calibri" panose="020F0502020204030204"/>
                <a:cs typeface="Arial" panose="020B0604020202020204" pitchFamily="34" charset="0"/>
              </a:rPr>
              <a:t> </a:t>
            </a:r>
            <a:r>
              <a:rPr lang="el-GR" sz="1600" dirty="0" smtClean="0">
                <a:solidFill>
                  <a:schemeClr val="tx1"/>
                </a:solidFill>
                <a:latin typeface="Arial" panose="020B0604020202020204" pitchFamily="34" charset="0"/>
                <a:ea typeface="Calibri" panose="020F0502020204030204"/>
                <a:cs typeface="Arial" panose="020B0604020202020204" pitchFamily="34" charset="0"/>
              </a:rPr>
              <a:t>πετρελαιομηχανές     </a:t>
            </a:r>
            <a:r>
              <a:rPr lang="en-US" sz="1600" b="1" dirty="0" smtClean="0">
                <a:solidFill>
                  <a:srgbClr val="FF0000"/>
                </a:solidFill>
                <a:latin typeface="Arial" panose="020B0604020202020204" pitchFamily="34" charset="0"/>
                <a:ea typeface="Calibri" panose="020F0502020204030204"/>
                <a:cs typeface="Arial" panose="020B0604020202020204" pitchFamily="34" charset="0"/>
              </a:rPr>
              <a:t>(διαφάνειες 72 έως 1</a:t>
            </a:r>
            <a:r>
              <a:rPr lang="el-GR" sz="1600" b="1" dirty="0" smtClean="0">
                <a:solidFill>
                  <a:srgbClr val="FF0000"/>
                </a:solidFill>
                <a:latin typeface="Arial" panose="020B0604020202020204" pitchFamily="34" charset="0"/>
                <a:ea typeface="Calibri" panose="020F0502020204030204"/>
                <a:cs typeface="Arial" panose="020B0604020202020204" pitchFamily="34" charset="0"/>
              </a:rPr>
              <a:t>34</a:t>
            </a:r>
            <a:r>
              <a:rPr lang="en-US" sz="1600" b="1" dirty="0" smtClean="0">
                <a:solidFill>
                  <a:srgbClr val="FF0000"/>
                </a:solidFill>
                <a:latin typeface="Arial" panose="020B0604020202020204" pitchFamily="34" charset="0"/>
                <a:ea typeface="Calibri" panose="020F0502020204030204"/>
                <a:cs typeface="Arial" panose="020B0604020202020204" pitchFamily="34" charset="0"/>
              </a:rPr>
              <a:t>)</a:t>
            </a:r>
            <a:endParaRPr lang="en-US" sz="1600" dirty="0" smtClean="0">
              <a:ea typeface="Calibri" panose="020F0502020204030204"/>
              <a:cs typeface="Arial" panose="020B0604020202020204" pitchFamily="34" charset="0"/>
            </a:endParaRPr>
          </a:p>
          <a:p>
            <a:pPr marL="342900" marR="228600" lvl="0" indent="-342900" algn="l">
              <a:lnSpc>
                <a:spcPct val="107000"/>
              </a:lnSpc>
              <a:spcBef>
                <a:spcPts val="0"/>
              </a:spcBef>
              <a:spcAft>
                <a:spcPts val="0"/>
              </a:spcAft>
              <a:buClr>
                <a:srgbClr val="FF0000"/>
              </a:buClr>
              <a:buFont typeface="Wingdings" panose="05000000000000000000" pitchFamily="2" charset="2"/>
              <a:buChar char=""/>
            </a:pPr>
            <a:r>
              <a:rPr lang="en-US" sz="1600" dirty="0" smtClean="0">
                <a:latin typeface="Arial" panose="020B0604020202020204" pitchFamily="34" charset="0"/>
                <a:ea typeface="Calibri" panose="020F0502020204030204"/>
                <a:cs typeface="Arial" panose="020B0604020202020204" pitchFamily="34" charset="0"/>
              </a:rPr>
              <a:t> </a:t>
            </a:r>
            <a:r>
              <a:rPr lang="el-GR" sz="1600" dirty="0">
                <a:solidFill>
                  <a:schemeClr val="tx1"/>
                </a:solidFill>
                <a:latin typeface="Arial" panose="020B0604020202020204" pitchFamily="34" charset="0"/>
                <a:ea typeface="Calibri" panose="020F0502020204030204"/>
                <a:cs typeface="Arial" panose="020B0604020202020204" pitchFamily="34" charset="0"/>
              </a:rPr>
              <a:t>Διαχείριση πόρων μηχανοστασίου </a:t>
            </a:r>
            <a:r>
              <a:rPr lang="el-GR" sz="1600" b="1" dirty="0">
                <a:solidFill>
                  <a:srgbClr val="FF0000"/>
                </a:solidFill>
                <a:latin typeface="Arial" panose="020B0604020202020204" pitchFamily="34" charset="0"/>
                <a:ea typeface="Calibri" panose="020F0502020204030204"/>
                <a:cs typeface="Arial" panose="020B0604020202020204" pitchFamily="34" charset="0"/>
              </a:rPr>
              <a:t>(διαφάνειες 135 έως </a:t>
            </a:r>
            <a:r>
              <a:rPr lang="el-GR" sz="1600" b="1" dirty="0" smtClean="0">
                <a:solidFill>
                  <a:srgbClr val="FF0000"/>
                </a:solidFill>
                <a:latin typeface="Arial" panose="020B0604020202020204" pitchFamily="34" charset="0"/>
                <a:ea typeface="Calibri" panose="020F0502020204030204"/>
                <a:cs typeface="Arial" panose="020B0604020202020204" pitchFamily="34" charset="0"/>
              </a:rPr>
              <a:t>1</a:t>
            </a:r>
            <a:r>
              <a:rPr lang="en-US" sz="1600" b="1" dirty="0" smtClean="0">
                <a:solidFill>
                  <a:srgbClr val="FF0000"/>
                </a:solidFill>
                <a:latin typeface="Arial" panose="020B0604020202020204" pitchFamily="34" charset="0"/>
                <a:ea typeface="Calibri" panose="020F0502020204030204"/>
                <a:cs typeface="Arial" panose="020B0604020202020204" pitchFamily="34" charset="0"/>
              </a:rPr>
              <a:t>55</a:t>
            </a:r>
            <a:r>
              <a:rPr lang="el-GR" sz="1600" b="1" dirty="0" smtClean="0">
                <a:solidFill>
                  <a:srgbClr val="FF0000"/>
                </a:solidFill>
                <a:latin typeface="Arial" panose="020B0604020202020204" pitchFamily="34" charset="0"/>
                <a:ea typeface="Calibri" panose="020F0502020204030204"/>
                <a:cs typeface="Arial" panose="020B0604020202020204" pitchFamily="34" charset="0"/>
              </a:rPr>
              <a:t>) </a:t>
            </a:r>
            <a:endParaRPr lang="en-US" sz="1600" dirty="0">
              <a:ea typeface="Calibri" panose="020F0502020204030204"/>
              <a:cs typeface="Arial" panose="020B0604020202020204" pitchFamily="34" charset="0"/>
            </a:endParaRPr>
          </a:p>
          <a:p>
            <a:pPr marL="777240" marR="0" algn="l">
              <a:lnSpc>
                <a:spcPct val="107000"/>
              </a:lnSpc>
              <a:spcBef>
                <a:spcPts val="0"/>
              </a:spcBef>
              <a:spcAft>
                <a:spcPts val="0"/>
              </a:spcAft>
            </a:pPr>
            <a:r>
              <a:rPr lang="el-GR" sz="1600" dirty="0">
                <a:latin typeface="Arial" panose="020B0604020202020204" pitchFamily="34" charset="0"/>
                <a:ea typeface="Calibri" panose="020F0502020204030204"/>
                <a:cs typeface="Arial" panose="020B0604020202020204" pitchFamily="34" charset="0"/>
              </a:rPr>
              <a:t> </a:t>
            </a:r>
            <a:endParaRPr lang="en-US" sz="1600" dirty="0">
              <a:ea typeface="Calibri" panose="020F0502020204030204"/>
              <a:cs typeface="Arial" panose="020B0604020202020204" pitchFamily="34" charset="0"/>
            </a:endParaRPr>
          </a:p>
          <a:p>
            <a:pPr algn="l">
              <a:lnSpc>
                <a:spcPct val="107000"/>
              </a:lnSpc>
              <a:spcBef>
                <a:spcPts val="0"/>
              </a:spcBef>
              <a:spcAft>
                <a:spcPts val="800"/>
              </a:spcAft>
            </a:pPr>
            <a:r>
              <a:rPr lang="el-GR" sz="1600" b="1" dirty="0">
                <a:solidFill>
                  <a:srgbClr val="FF0000"/>
                </a:solidFill>
                <a:latin typeface="Arial" panose="020B0604020202020204" pitchFamily="34" charset="0"/>
                <a:ea typeface="Calibri" panose="020F0502020204030204"/>
                <a:cs typeface="Arial" panose="020B0604020202020204" pitchFamily="34" charset="0"/>
              </a:rPr>
              <a:t>Κεφ. 11</a:t>
            </a:r>
            <a:r>
              <a:rPr lang="el-GR" sz="1600" dirty="0">
                <a:solidFill>
                  <a:srgbClr val="FF0000"/>
                </a:solidFill>
                <a:latin typeface="Arial" panose="020B0604020202020204" pitchFamily="34" charset="0"/>
                <a:ea typeface="Calibri" panose="020F0502020204030204"/>
                <a:cs typeface="Arial" panose="020B0604020202020204" pitchFamily="34" charset="0"/>
              </a:rPr>
              <a:t> </a:t>
            </a:r>
            <a:r>
              <a:rPr lang="el-GR" sz="1600" dirty="0">
                <a:solidFill>
                  <a:schemeClr val="tx1"/>
                </a:solidFill>
                <a:latin typeface="Arial" panose="020B0604020202020204" pitchFamily="34" charset="0"/>
                <a:ea typeface="Calibri" panose="020F0502020204030204"/>
                <a:cs typeface="Arial" panose="020B0604020202020204" pitchFamily="34" charset="0"/>
              </a:rPr>
              <a:t>: Εκκίνηση - Λειτουργία - Έλεγχοι καλής λειτουργίας.</a:t>
            </a:r>
            <a:endParaRPr lang="en-US" sz="1600" dirty="0">
              <a:solidFill>
                <a:schemeClr val="tx1"/>
              </a:solidFill>
              <a:ea typeface="Calibri" panose="020F0502020204030204"/>
              <a:cs typeface="Arial" panose="020B0604020202020204" pitchFamily="34" charset="0"/>
            </a:endParaRPr>
          </a:p>
          <a:p>
            <a:pPr algn="l">
              <a:lnSpc>
                <a:spcPct val="107000"/>
              </a:lnSpc>
              <a:spcBef>
                <a:spcPts val="0"/>
              </a:spcBef>
              <a:spcAft>
                <a:spcPts val="800"/>
              </a:spcAft>
            </a:pPr>
            <a:r>
              <a:rPr lang="el-GR" sz="1600" b="1" dirty="0">
                <a:solidFill>
                  <a:srgbClr val="FF0000"/>
                </a:solidFill>
                <a:latin typeface="Arial" panose="020B0604020202020204" pitchFamily="34" charset="0"/>
                <a:ea typeface="Calibri" panose="020F0502020204030204"/>
                <a:cs typeface="Arial" panose="020B0604020202020204" pitchFamily="34" charset="0"/>
              </a:rPr>
              <a:t>Κεφ. 12</a:t>
            </a:r>
            <a:r>
              <a:rPr lang="el-GR" sz="1600" dirty="0">
                <a:solidFill>
                  <a:srgbClr val="FF0000"/>
                </a:solidFill>
                <a:latin typeface="Arial" panose="020B0604020202020204" pitchFamily="34" charset="0"/>
                <a:ea typeface="Calibri" panose="020F0502020204030204"/>
                <a:cs typeface="Arial" panose="020B0604020202020204" pitchFamily="34" charset="0"/>
              </a:rPr>
              <a:t> </a:t>
            </a:r>
            <a:r>
              <a:rPr lang="el-GR" sz="1600" dirty="0">
                <a:solidFill>
                  <a:schemeClr val="tx1"/>
                </a:solidFill>
                <a:latin typeface="Arial" panose="020B0604020202020204" pitchFamily="34" charset="0"/>
                <a:ea typeface="Calibri" panose="020F0502020204030204"/>
                <a:cs typeface="Arial" panose="020B0604020202020204" pitchFamily="34" charset="0"/>
              </a:rPr>
              <a:t>: Ισχύς , απόδοση , διαγράμματα - </a:t>
            </a:r>
            <a:r>
              <a:rPr lang="el-GR" sz="1600" b="1" dirty="0">
                <a:solidFill>
                  <a:srgbClr val="FF0000"/>
                </a:solidFill>
                <a:latin typeface="Arial" panose="020B0604020202020204" pitchFamily="34" charset="0"/>
                <a:ea typeface="Calibri" panose="020F0502020204030204"/>
                <a:cs typeface="Arial" panose="020B0604020202020204" pitchFamily="34" charset="0"/>
              </a:rPr>
              <a:t>(μόνο 12.8)</a:t>
            </a:r>
            <a:endParaRPr lang="en-US" sz="1600" dirty="0">
              <a:ea typeface="Calibri" panose="020F0502020204030204"/>
              <a:cs typeface="Arial" panose="020B0604020202020204" pitchFamily="34" charset="0"/>
            </a:endParaRPr>
          </a:p>
          <a:p>
            <a:pPr algn="l">
              <a:lnSpc>
                <a:spcPct val="107000"/>
              </a:lnSpc>
              <a:spcBef>
                <a:spcPts val="0"/>
              </a:spcBef>
              <a:spcAft>
                <a:spcPts val="800"/>
              </a:spcAft>
            </a:pPr>
            <a:r>
              <a:rPr lang="el-GR" sz="1600" b="1" dirty="0">
                <a:solidFill>
                  <a:srgbClr val="FF0000"/>
                </a:solidFill>
                <a:latin typeface="Arial" panose="020B0604020202020204" pitchFamily="34" charset="0"/>
                <a:ea typeface="Calibri" panose="020F0502020204030204"/>
                <a:cs typeface="Arial" panose="020B0604020202020204" pitchFamily="34" charset="0"/>
              </a:rPr>
              <a:t>Κεφ. 15</a:t>
            </a:r>
            <a:r>
              <a:rPr lang="el-GR" sz="1600" dirty="0">
                <a:solidFill>
                  <a:srgbClr val="FF0000"/>
                </a:solidFill>
                <a:latin typeface="Arial" panose="020B0604020202020204" pitchFamily="34" charset="0"/>
                <a:ea typeface="Calibri" panose="020F0502020204030204"/>
                <a:cs typeface="Arial" panose="020B0604020202020204" pitchFamily="34" charset="0"/>
              </a:rPr>
              <a:t> </a:t>
            </a:r>
            <a:r>
              <a:rPr lang="el-GR" sz="1600" dirty="0">
                <a:solidFill>
                  <a:schemeClr val="tx1"/>
                </a:solidFill>
                <a:latin typeface="Arial" panose="020B0604020202020204" pitchFamily="34" charset="0"/>
                <a:ea typeface="Calibri" panose="020F0502020204030204"/>
                <a:cs typeface="Arial" panose="020B0604020202020204" pitchFamily="34" charset="0"/>
              </a:rPr>
              <a:t>: Στοιχεία Δυναμικών Φαινομένων - </a:t>
            </a:r>
            <a:r>
              <a:rPr lang="el-GR" sz="1600" b="1" dirty="0">
                <a:solidFill>
                  <a:srgbClr val="FF0000"/>
                </a:solidFill>
                <a:latin typeface="Arial" panose="020B0604020202020204" pitchFamily="34" charset="0"/>
                <a:ea typeface="Calibri" panose="020F0502020204030204"/>
                <a:cs typeface="Arial" panose="020B0604020202020204" pitchFamily="34" charset="0"/>
              </a:rPr>
              <a:t>(μόνο παραγράφους 15.4.3 ,15.4.4) ή </a:t>
            </a:r>
            <a:endParaRPr lang="en-US" sz="1600" dirty="0">
              <a:ea typeface="Calibri" panose="020F0502020204030204"/>
              <a:cs typeface="Arial" panose="020B0604020202020204" pitchFamily="34" charset="0"/>
            </a:endParaRPr>
          </a:p>
          <a:p>
            <a:pPr algn="l">
              <a:lnSpc>
                <a:spcPct val="107000"/>
              </a:lnSpc>
              <a:spcBef>
                <a:spcPts val="0"/>
              </a:spcBef>
              <a:spcAft>
                <a:spcPts val="800"/>
              </a:spcAft>
            </a:pPr>
            <a:r>
              <a:rPr lang="el-GR" sz="1600" b="1" dirty="0">
                <a:solidFill>
                  <a:srgbClr val="FF0000"/>
                </a:solidFill>
                <a:latin typeface="Arial" panose="020B0604020202020204" pitchFamily="34" charset="0"/>
                <a:ea typeface="Calibri" panose="020F0502020204030204"/>
                <a:cs typeface="Arial" panose="020B0604020202020204" pitchFamily="34" charset="0"/>
              </a:rPr>
              <a:t>                από παρουσίαση (διαφάνειες 51 έως 71)</a:t>
            </a:r>
            <a:endParaRPr lang="en-US" sz="1600" dirty="0">
              <a:ea typeface="Calibri" panose="020F0502020204030204"/>
              <a:cs typeface="Arial" panose="020B0604020202020204" pitchFamily="34" charset="0"/>
            </a:endParaRPr>
          </a:p>
          <a:p>
            <a:pPr algn="l">
              <a:lnSpc>
                <a:spcPct val="107000"/>
              </a:lnSpc>
              <a:spcBef>
                <a:spcPts val="0"/>
              </a:spcBef>
              <a:spcAft>
                <a:spcPts val="800"/>
              </a:spcAft>
            </a:pPr>
            <a:r>
              <a:rPr lang="el-GR" sz="1600" b="1" dirty="0">
                <a:solidFill>
                  <a:srgbClr val="FF0000"/>
                </a:solidFill>
                <a:latin typeface="Arial" panose="020B0604020202020204" pitchFamily="34" charset="0"/>
                <a:ea typeface="Calibri" panose="020F0502020204030204"/>
                <a:cs typeface="Arial" panose="020B0604020202020204" pitchFamily="34" charset="0"/>
              </a:rPr>
              <a:t>Κεφ. 17</a:t>
            </a:r>
            <a:r>
              <a:rPr lang="el-GR" sz="1600" dirty="0">
                <a:solidFill>
                  <a:srgbClr val="FF0000"/>
                </a:solidFill>
                <a:latin typeface="Arial" panose="020B0604020202020204" pitchFamily="34" charset="0"/>
                <a:ea typeface="Calibri" panose="020F0502020204030204"/>
                <a:cs typeface="Arial" panose="020B0604020202020204" pitchFamily="34" charset="0"/>
              </a:rPr>
              <a:t> </a:t>
            </a:r>
            <a:r>
              <a:rPr lang="el-GR" sz="1600" dirty="0">
                <a:solidFill>
                  <a:schemeClr val="tx1"/>
                </a:solidFill>
                <a:latin typeface="Arial" panose="020B0604020202020204" pitchFamily="34" charset="0"/>
                <a:ea typeface="Calibri" panose="020F0502020204030204"/>
                <a:cs typeface="Arial" panose="020B0604020202020204" pitchFamily="34" charset="0"/>
              </a:rPr>
              <a:t>: Αεριοστρόβιλοι. </a:t>
            </a:r>
            <a:endParaRPr lang="en-US" sz="1600" dirty="0">
              <a:solidFill>
                <a:schemeClr val="tx1"/>
              </a:solidFill>
              <a:ea typeface="Calibri" panose="020F0502020204030204"/>
              <a:cs typeface="Arial" panose="020B0604020202020204" pitchFamily="34" charset="0"/>
            </a:endParaRPr>
          </a:p>
          <a:p>
            <a:pPr algn="l">
              <a:lnSpc>
                <a:spcPct val="107000"/>
              </a:lnSpc>
              <a:spcBef>
                <a:spcPts val="0"/>
              </a:spcBef>
              <a:spcAft>
                <a:spcPts val="800"/>
              </a:spcAft>
            </a:pPr>
            <a:r>
              <a:rPr lang="el-GR" sz="1600" b="1" dirty="0">
                <a:solidFill>
                  <a:srgbClr val="FF0000"/>
                </a:solidFill>
                <a:latin typeface="Arial" panose="020B0604020202020204" pitchFamily="34" charset="0"/>
                <a:ea typeface="Calibri" panose="020F0502020204030204"/>
                <a:cs typeface="Arial" panose="020B0604020202020204" pitchFamily="34" charset="0"/>
              </a:rPr>
              <a:t>Κεφ. 18</a:t>
            </a:r>
            <a:r>
              <a:rPr lang="el-GR" sz="1600" dirty="0">
                <a:solidFill>
                  <a:srgbClr val="FF0000"/>
                </a:solidFill>
                <a:latin typeface="Arial" panose="020B0604020202020204" pitchFamily="34" charset="0"/>
                <a:ea typeface="Calibri" panose="020F0502020204030204"/>
                <a:cs typeface="Arial" panose="020B0604020202020204" pitchFamily="34" charset="0"/>
              </a:rPr>
              <a:t> </a:t>
            </a:r>
            <a:r>
              <a:rPr lang="el-GR" sz="1600" dirty="0">
                <a:solidFill>
                  <a:schemeClr val="tx1"/>
                </a:solidFill>
                <a:latin typeface="Arial" panose="020B0604020202020204" pitchFamily="34" charset="0"/>
                <a:ea typeface="Calibri" panose="020F0502020204030204"/>
                <a:cs typeface="Arial" panose="020B0604020202020204" pitchFamily="34" charset="0"/>
              </a:rPr>
              <a:t>: Κύκλοι Αεριοστροβίλων – </a:t>
            </a:r>
            <a:r>
              <a:rPr lang="el-GR" sz="1600" b="1" dirty="0" smtClean="0">
                <a:solidFill>
                  <a:srgbClr val="FF0000"/>
                </a:solidFill>
                <a:latin typeface="Arial" panose="020B0604020202020204" pitchFamily="34" charset="0"/>
                <a:ea typeface="Calibri" panose="020F0502020204030204"/>
                <a:cs typeface="Arial" panose="020B0604020202020204" pitchFamily="34" charset="0"/>
              </a:rPr>
              <a:t>(μόνο </a:t>
            </a:r>
            <a:r>
              <a:rPr lang="el-GR" sz="1600" b="1" dirty="0">
                <a:solidFill>
                  <a:srgbClr val="FF0000"/>
                </a:solidFill>
                <a:latin typeface="Arial" panose="020B0604020202020204" pitchFamily="34" charset="0"/>
                <a:ea typeface="Calibri" panose="020F0502020204030204"/>
                <a:cs typeface="Arial" panose="020B0604020202020204" pitchFamily="34" charset="0"/>
              </a:rPr>
              <a:t>παραγράφους 18.6.1 έως 18.6.7)</a:t>
            </a:r>
            <a:r>
              <a:rPr lang="el-GR" sz="1600" dirty="0">
                <a:solidFill>
                  <a:srgbClr val="FF0000"/>
                </a:solidFill>
                <a:ea typeface="Calibri" panose="020F0502020204030204"/>
                <a:cs typeface="Arial" panose="020B0604020202020204" pitchFamily="34" charset="0"/>
              </a:rPr>
              <a:t> </a:t>
            </a:r>
            <a:r>
              <a:rPr lang="el-GR" sz="1600" b="1" dirty="0">
                <a:solidFill>
                  <a:srgbClr val="FF0000"/>
                </a:solidFill>
                <a:latin typeface="Arial" panose="020B0604020202020204" pitchFamily="34" charset="0"/>
                <a:ea typeface="Calibri" panose="020F0502020204030204"/>
                <a:cs typeface="Arial" panose="020B0604020202020204" pitchFamily="34" charset="0"/>
              </a:rPr>
              <a:t>ή </a:t>
            </a:r>
            <a:endParaRPr lang="en-US" sz="1600" dirty="0">
              <a:ea typeface="Calibri" panose="020F0502020204030204"/>
              <a:cs typeface="Arial" panose="020B0604020202020204" pitchFamily="34" charset="0"/>
            </a:endParaRPr>
          </a:p>
          <a:p>
            <a:pPr algn="l">
              <a:lnSpc>
                <a:spcPct val="107000"/>
              </a:lnSpc>
              <a:spcBef>
                <a:spcPts val="0"/>
              </a:spcBef>
              <a:spcAft>
                <a:spcPts val="800"/>
              </a:spcAft>
            </a:pPr>
            <a:r>
              <a:rPr lang="el-GR" sz="1600" b="1" dirty="0">
                <a:solidFill>
                  <a:srgbClr val="FF0000"/>
                </a:solidFill>
                <a:latin typeface="Arial" panose="020B0604020202020204" pitchFamily="34" charset="0"/>
                <a:ea typeface="Calibri" panose="020F0502020204030204"/>
                <a:cs typeface="Arial" panose="020B0604020202020204" pitchFamily="34" charset="0"/>
              </a:rPr>
              <a:t>                από παρουσίαση (διαφάνειες </a:t>
            </a:r>
            <a:r>
              <a:rPr lang="el-GR" sz="1600" b="1" dirty="0" smtClean="0">
                <a:solidFill>
                  <a:srgbClr val="FF0000"/>
                </a:solidFill>
                <a:latin typeface="Arial" panose="020B0604020202020204" pitchFamily="34" charset="0"/>
                <a:ea typeface="Calibri" panose="020F0502020204030204"/>
                <a:cs typeface="Arial" panose="020B0604020202020204" pitchFamily="34" charset="0"/>
              </a:rPr>
              <a:t>2</a:t>
            </a:r>
            <a:r>
              <a:rPr lang="en-US" sz="1600" b="1" dirty="0" smtClean="0">
                <a:solidFill>
                  <a:srgbClr val="FF0000"/>
                </a:solidFill>
                <a:latin typeface="Arial" panose="020B0604020202020204" pitchFamily="34" charset="0"/>
                <a:ea typeface="Calibri" panose="020F0502020204030204"/>
                <a:cs typeface="Arial" panose="020B0604020202020204" pitchFamily="34" charset="0"/>
              </a:rPr>
              <a:t>91</a:t>
            </a:r>
            <a:r>
              <a:rPr lang="el-GR" sz="1600" b="1" dirty="0" smtClean="0">
                <a:solidFill>
                  <a:srgbClr val="FF0000"/>
                </a:solidFill>
                <a:latin typeface="Arial" panose="020B0604020202020204" pitchFamily="34" charset="0"/>
                <a:ea typeface="Calibri" panose="020F0502020204030204"/>
                <a:cs typeface="Arial" panose="020B0604020202020204" pitchFamily="34" charset="0"/>
              </a:rPr>
              <a:t> </a:t>
            </a:r>
            <a:r>
              <a:rPr lang="el-GR" sz="1600" b="1" dirty="0">
                <a:solidFill>
                  <a:srgbClr val="FF0000"/>
                </a:solidFill>
                <a:latin typeface="Arial" panose="020B0604020202020204" pitchFamily="34" charset="0"/>
                <a:ea typeface="Calibri" panose="020F0502020204030204"/>
                <a:cs typeface="Arial" panose="020B0604020202020204" pitchFamily="34" charset="0"/>
              </a:rPr>
              <a:t>έως </a:t>
            </a:r>
            <a:r>
              <a:rPr lang="el-GR" sz="1600" b="1" dirty="0" smtClean="0">
                <a:solidFill>
                  <a:srgbClr val="FF0000"/>
                </a:solidFill>
                <a:latin typeface="Arial" panose="020B0604020202020204" pitchFamily="34" charset="0"/>
                <a:ea typeface="Calibri" panose="020F0502020204030204"/>
                <a:cs typeface="Arial" panose="020B0604020202020204" pitchFamily="34" charset="0"/>
              </a:rPr>
              <a:t>3</a:t>
            </a:r>
            <a:r>
              <a:rPr lang="en-US" sz="1600" b="1" dirty="0" smtClean="0">
                <a:solidFill>
                  <a:srgbClr val="FF0000"/>
                </a:solidFill>
                <a:latin typeface="Arial" panose="020B0604020202020204" pitchFamily="34" charset="0"/>
                <a:ea typeface="Calibri" panose="020F0502020204030204"/>
                <a:cs typeface="Arial" panose="020B0604020202020204" pitchFamily="34" charset="0"/>
              </a:rPr>
              <a:t>21</a:t>
            </a:r>
            <a:r>
              <a:rPr lang="el-GR" sz="1600" b="1" dirty="0" smtClean="0">
                <a:solidFill>
                  <a:srgbClr val="FF0000"/>
                </a:solidFill>
                <a:latin typeface="Arial" panose="020B0604020202020204" pitchFamily="34" charset="0"/>
                <a:ea typeface="Calibri" panose="020F0502020204030204"/>
                <a:cs typeface="Arial" panose="020B0604020202020204" pitchFamily="34" charset="0"/>
              </a:rPr>
              <a:t>)</a:t>
            </a:r>
            <a:endParaRPr lang="en-US" sz="1600" dirty="0">
              <a:ea typeface="Calibri" panose="020F0502020204030204"/>
              <a:cs typeface="Arial" panose="020B0604020202020204" pitchFamily="34" charset="0"/>
            </a:endParaRPr>
          </a:p>
          <a:p>
            <a:pPr algn="l">
              <a:lnSpc>
                <a:spcPct val="107000"/>
              </a:lnSpc>
              <a:spcBef>
                <a:spcPts val="0"/>
              </a:spcBef>
              <a:spcAft>
                <a:spcPts val="800"/>
              </a:spcAft>
            </a:pPr>
            <a:r>
              <a:rPr lang="el-GR" sz="1600" b="1" dirty="0">
                <a:solidFill>
                  <a:srgbClr val="FF0000"/>
                </a:solidFill>
                <a:latin typeface="Arial" panose="020B0604020202020204" pitchFamily="34" charset="0"/>
                <a:ea typeface="Calibri" panose="020F0502020204030204"/>
                <a:cs typeface="Arial" panose="020B0604020202020204" pitchFamily="34" charset="0"/>
              </a:rPr>
              <a:t>Κεφ. 19</a:t>
            </a:r>
            <a:r>
              <a:rPr lang="el-GR" sz="1600" dirty="0">
                <a:solidFill>
                  <a:srgbClr val="FF0000"/>
                </a:solidFill>
                <a:latin typeface="Arial" panose="020B0604020202020204" pitchFamily="34" charset="0"/>
                <a:ea typeface="Calibri" panose="020F0502020204030204"/>
                <a:cs typeface="Arial" panose="020B0604020202020204" pitchFamily="34" charset="0"/>
              </a:rPr>
              <a:t>  </a:t>
            </a:r>
            <a:r>
              <a:rPr lang="el-GR" sz="1600" dirty="0">
                <a:solidFill>
                  <a:schemeClr val="tx1"/>
                </a:solidFill>
                <a:latin typeface="Arial" panose="020B0604020202020204" pitchFamily="34" charset="0"/>
                <a:ea typeface="Calibri" panose="020F0502020204030204"/>
                <a:cs typeface="Arial" panose="020B0604020202020204" pitchFamily="34" charset="0"/>
              </a:rPr>
              <a:t>: Συνδυασμένα κυκλώματα εγκαταστάσεων.</a:t>
            </a:r>
            <a:endParaRPr lang="en-US" sz="1600" dirty="0">
              <a:solidFill>
                <a:schemeClr val="tx1"/>
              </a:solidFill>
              <a:ea typeface="Calibri" panose="020F0502020204030204"/>
              <a:cs typeface="Arial" panose="020B0604020202020204" pitchFamily="34" charset="0"/>
            </a:endParaRPr>
          </a:p>
        </p:txBody>
      </p:sp>
    </p:spTree>
  </p:cSld>
  <p:clrMapOvr>
    <a:masterClrMapping/>
  </p:clrMapOvr>
  <p:transition>
    <p:push/>
  </p:transition>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562074"/>
          </a:xfrm>
          <a:solidFill>
            <a:schemeClr val="tx1"/>
          </a:solidFill>
        </p:spPr>
        <p:txBody>
          <a:bodyPr>
            <a:noAutofit/>
          </a:bodyPr>
          <a:lstStyle/>
          <a:p>
            <a:pPr lvl="0"/>
            <a:r>
              <a:rPr lang="el-GR" sz="2800" b="1" u="sng" dirty="0" smtClean="0">
                <a:solidFill>
                  <a:srgbClr val="FFFF00"/>
                </a:solidFill>
                <a:latin typeface="Arial" pitchFamily="34" charset="0"/>
                <a:cs typeface="Arial" pitchFamily="34" charset="0"/>
              </a:rPr>
              <a:t>ΒΙΒΛΙΟΓΡΑΦΙΑ</a:t>
            </a:r>
            <a:endParaRPr lang="el-GR" sz="28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51520" y="908720"/>
            <a:ext cx="8712968" cy="5663552"/>
          </a:xfrm>
        </p:spPr>
        <p:txBody>
          <a:bodyPr>
            <a:noAutofit/>
          </a:bodyPr>
          <a:lstStyle/>
          <a:p>
            <a:pPr marL="0" indent="0">
              <a:buNone/>
            </a:pPr>
            <a:endParaRPr lang="el-GR" sz="2400" b="1" dirty="0" smtClean="0">
              <a:latin typeface="Arial" pitchFamily="34" charset="0"/>
              <a:cs typeface="Arial" pitchFamily="34" charset="0"/>
            </a:endParaRPr>
          </a:p>
          <a:p>
            <a:pPr marL="0" indent="0">
              <a:buNone/>
            </a:pPr>
            <a:endParaRPr lang="el-GR" sz="2400" b="1" dirty="0" smtClean="0">
              <a:latin typeface="Arial" pitchFamily="34" charset="0"/>
              <a:cs typeface="Arial" pitchFamily="34" charset="0"/>
            </a:endParaRPr>
          </a:p>
          <a:p>
            <a:pPr marL="288000" indent="-288000">
              <a:buClr>
                <a:srgbClr val="FF0000"/>
              </a:buClr>
              <a:buFont typeface="Wingdings" pitchFamily="2" charset="2"/>
              <a:buChar char="Ø"/>
            </a:pPr>
            <a:r>
              <a:rPr lang="el-GR" sz="2800" b="1" dirty="0" smtClean="0">
                <a:latin typeface="Arial" pitchFamily="34" charset="0"/>
                <a:cs typeface="Arial" pitchFamily="34" charset="0"/>
              </a:rPr>
              <a:t>ΤΑ ΚΕΙΜΕΝΑ ΕΧΟΥΝ ΑΝΤΙΓΡΑΦΘΕΙ ΑΠΟ ΤΟ ΒΙΒΛΙΟ ΤΗΣ ΑΕΝ (ΜΗΧΑΝΕΣ ΕΣΩΤΕΡΙΚΗΣ ΚΑΥΣΕΩΣ – ΛΑΖΑΡΟΥ Χ.Κ. , ΙΩΑΝΝΗ Κ.Ν. , ΙΩΑΝΝΗ Α.Σ.)</a:t>
            </a:r>
          </a:p>
          <a:p>
            <a:pPr marL="288000" indent="-288000">
              <a:buClr>
                <a:srgbClr val="FF0000"/>
              </a:buClr>
              <a:buNone/>
            </a:pPr>
            <a:endParaRPr lang="el-GR" sz="2800" b="1" dirty="0" smtClean="0">
              <a:latin typeface="Arial" pitchFamily="34" charset="0"/>
              <a:cs typeface="Arial" pitchFamily="34" charset="0"/>
            </a:endParaRPr>
          </a:p>
          <a:p>
            <a:pPr marL="288000" indent="-288000">
              <a:buClr>
                <a:srgbClr val="FF0000"/>
              </a:buClr>
              <a:buFont typeface="Wingdings" pitchFamily="2" charset="2"/>
              <a:buChar char="Ø"/>
            </a:pPr>
            <a:r>
              <a:rPr lang="el-GR" sz="2800" b="1" dirty="0" smtClean="0">
                <a:latin typeface="Arial" pitchFamily="34" charset="0"/>
                <a:cs typeface="Arial" pitchFamily="34" charset="0"/>
              </a:rPr>
              <a:t>ΑΠΟ ΔΙΑΦΟΡΕΣ ΙΣΤΙΟΣΕΛΙΔΕΣ ΤΟΥ ΔΙΑΔΥΚΤΙΟΥ.</a:t>
            </a:r>
          </a:p>
          <a:p>
            <a:pPr marL="0" indent="0">
              <a:buNone/>
            </a:pPr>
            <a:endParaRPr lang="el-GR" sz="2400" b="1" dirty="0" smtClean="0">
              <a:latin typeface="Arial" pitchFamily="34" charset="0"/>
              <a:cs typeface="Arial" pitchFamily="34" charset="0"/>
            </a:endParaRPr>
          </a:p>
          <a:p>
            <a:pPr marL="0" indent="0">
              <a:buNone/>
            </a:pPr>
            <a:endParaRPr lang="el-GR" sz="2400" b="1" dirty="0" smtClean="0">
              <a:latin typeface="Arial" pitchFamily="34" charset="0"/>
              <a:cs typeface="Arial" pitchFamily="34" charset="0"/>
            </a:endParaRPr>
          </a:p>
          <a:p>
            <a:pPr marL="0" indent="0">
              <a:buNone/>
            </a:pPr>
            <a:endParaRPr lang="el-GR" sz="1400" b="1" u="sng" dirty="0">
              <a:solidFill>
                <a:srgbClr val="FF0000"/>
              </a:solidFill>
              <a:latin typeface="Arial" pitchFamily="34" charset="0"/>
              <a:cs typeface="Arial" pitchFamily="34" charset="0"/>
            </a:endParaRPr>
          </a:p>
        </p:txBody>
      </p:sp>
    </p:spTree>
  </p:cSld>
  <p:clrMapOvr>
    <a:masterClrMapping/>
  </p:clrMapOvr>
  <p:transition>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4"/>
            <a:ext cx="1440160" cy="6382489"/>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200" b="1" u="sng" dirty="0" smtClean="0">
                <a:solidFill>
                  <a:srgbClr val="FFFF00"/>
                </a:solidFill>
                <a:latin typeface="Arial" pitchFamily="34" charset="0"/>
                <a:cs typeface="Arial" pitchFamily="34" charset="0"/>
              </a:rPr>
              <a:t>Χαρακτηριστικές Καμπύλες Μηχανής</a:t>
            </a:r>
          </a:p>
          <a:p>
            <a:endParaRPr lang="en-US" sz="1200" b="1" u="sng" dirty="0" smtClean="0">
              <a:solidFill>
                <a:srgbClr val="FFFF00"/>
              </a:solidFill>
              <a:latin typeface="Arial" pitchFamily="34" charset="0"/>
              <a:cs typeface="Arial" pitchFamily="34" charset="0"/>
            </a:endParaRPr>
          </a:p>
          <a:p>
            <a:r>
              <a:rPr lang="el-GR" sz="1800" b="1" u="sng" dirty="0">
                <a:solidFill>
                  <a:srgbClr val="FFFF00"/>
                </a:solidFill>
                <a:latin typeface="Arial" pitchFamily="34" charset="0"/>
                <a:cs typeface="Arial" pitchFamily="34" charset="0"/>
              </a:rPr>
              <a:t>Διάγραμμα </a:t>
            </a:r>
            <a:r>
              <a:rPr lang="el-GR" sz="1800" b="1" u="sng" dirty="0" smtClean="0">
                <a:solidFill>
                  <a:srgbClr val="FFFF00"/>
                </a:solidFill>
                <a:latin typeface="Arial" pitchFamily="34" charset="0"/>
                <a:cs typeface="Arial" pitchFamily="34" charset="0"/>
              </a:rPr>
              <a:t>φορτίου</a:t>
            </a:r>
          </a:p>
          <a:p>
            <a:endParaRPr lang="el-GR" sz="1200" b="1" u="sng" dirty="0" smtClean="0">
              <a:solidFill>
                <a:srgbClr val="FFFF00"/>
              </a:solidFill>
              <a:latin typeface="Arial" pitchFamily="34" charset="0"/>
              <a:cs typeface="Arial" pitchFamily="34" charset="0"/>
            </a:endParaRPr>
          </a:p>
          <a:p>
            <a:r>
              <a:rPr lang="en-US" sz="1800" b="1" u="sng" dirty="0" smtClean="0">
                <a:solidFill>
                  <a:srgbClr val="FFFF00"/>
                </a:solidFill>
                <a:latin typeface="Arial" pitchFamily="34" charset="0"/>
                <a:cs typeface="Arial" pitchFamily="34" charset="0"/>
              </a:rPr>
              <a:t>Load Diagram</a:t>
            </a:r>
            <a:endParaRPr lang="en-US" sz="1800" b="1" u="sng" dirty="0">
              <a:solidFill>
                <a:srgbClr val="FFFF00"/>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87824" y="142855"/>
            <a:ext cx="4839119" cy="6591871"/>
          </a:xfrm>
          <a:prstGeom prst="rect">
            <a:avLst/>
          </a:prstGeom>
        </p:spPr>
      </p:pic>
    </p:spTree>
    <p:extLst>
      <p:ext uri="{BB962C8B-B14F-4D97-AF65-F5344CB8AC3E}">
        <p14:creationId xmlns="" xmlns:p14="http://schemas.microsoft.com/office/powerpoint/2010/main" val="2884908254"/>
      </p:ext>
    </p:extLst>
  </p:cSld>
  <p:clrMapOvr>
    <a:masterClrMapping/>
  </p:clrMapOvr>
  <p:transition>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a:solidFill>
                  <a:schemeClr val="bg1"/>
                </a:solidFill>
                <a:latin typeface="Arial" pitchFamily="34" charset="0"/>
                <a:cs typeface="Arial" pitchFamily="34" charset="0"/>
              </a:rPr>
              <a:t>Χαρακτηριστικές Καμπύλες Μηχανής</a:t>
            </a:r>
          </a:p>
          <a:p>
            <a:r>
              <a:rPr lang="el-GR" sz="2800" b="1" u="sng" dirty="0">
                <a:solidFill>
                  <a:schemeClr val="bg1"/>
                </a:solidFill>
                <a:latin typeface="Arial" pitchFamily="34" charset="0"/>
                <a:cs typeface="Arial" pitchFamily="34" charset="0"/>
              </a:rPr>
              <a:t>Διάγραμμα φορτίου - Load Diagram</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55676" y="1052736"/>
            <a:ext cx="5832648" cy="5544616"/>
          </a:xfrm>
          <a:prstGeom prst="rect">
            <a:avLst/>
          </a:prstGeom>
        </p:spPr>
      </p:pic>
      <p:sp>
        <p:nvSpPr>
          <p:cNvPr id="3" name="TextBox 2"/>
          <p:cNvSpPr txBox="1"/>
          <p:nvPr/>
        </p:nvSpPr>
        <p:spPr>
          <a:xfrm>
            <a:off x="323528" y="3284984"/>
            <a:ext cx="902811" cy="369332"/>
          </a:xfrm>
          <a:prstGeom prst="rect">
            <a:avLst/>
          </a:prstGeom>
          <a:solidFill>
            <a:srgbClr val="FFFF00"/>
          </a:solidFill>
        </p:spPr>
        <p:txBody>
          <a:bodyPr wrap="none" rtlCol="0">
            <a:spAutoFit/>
          </a:bodyPr>
          <a:lstStyle/>
          <a:p>
            <a:r>
              <a:rPr lang="el-GR" b="1" dirty="0" smtClean="0"/>
              <a:t>Με </a:t>
            </a:r>
            <a:r>
              <a:rPr lang="en-US" b="1" dirty="0" smtClean="0"/>
              <a:t>VIT</a:t>
            </a:r>
            <a:endParaRPr lang="en-US" b="1" dirty="0"/>
          </a:p>
        </p:txBody>
      </p:sp>
    </p:spTree>
    <p:extLst>
      <p:ext uri="{BB962C8B-B14F-4D97-AF65-F5344CB8AC3E}">
        <p14:creationId xmlns="" xmlns:p14="http://schemas.microsoft.com/office/powerpoint/2010/main" val="4199334251"/>
      </p:ext>
    </p:extLst>
  </p:cSld>
  <p:clrMapOvr>
    <a:masterClrMapping/>
  </p:clrMapOvr>
  <p:transition>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6632"/>
            <a:ext cx="8784976" cy="6552728"/>
          </a:xfrm>
          <a:solidFill>
            <a:srgbClr val="FFFF00"/>
          </a:solidFill>
        </p:spPr>
        <p:txBody>
          <a:bodyPr numCol="3">
            <a:noAutofit/>
          </a:bodyPr>
          <a:lstStyle/>
          <a:p>
            <a:pPr algn="l"/>
            <a:r>
              <a:rPr lang="el-GR" sz="1100" b="1" dirty="0" smtClean="0">
                <a:solidFill>
                  <a:srgbClr val="FF0000"/>
                </a:solidFill>
              </a:rPr>
              <a:t>11. </a:t>
            </a:r>
            <a:r>
              <a:rPr lang="el-GR" sz="1100" b="1" u="sng" dirty="0">
                <a:solidFill>
                  <a:srgbClr val="FF0000"/>
                </a:solidFill>
              </a:rPr>
              <a:t>ENGINE ROOM RESOURCE MANAGEMENT - SIMULATOR</a:t>
            </a:r>
          </a:p>
          <a:p>
            <a:pPr algn="l"/>
            <a:r>
              <a:rPr lang="el-GR" sz="1100" b="1" dirty="0" smtClean="0">
                <a:solidFill>
                  <a:schemeClr val="tx1"/>
                </a:solidFill>
              </a:rPr>
              <a:t>11.1 </a:t>
            </a:r>
            <a:r>
              <a:rPr lang="el-GR" sz="1100" b="1" dirty="0">
                <a:solidFill>
                  <a:schemeClr val="tx1"/>
                </a:solidFill>
              </a:rPr>
              <a:t>Εξοικείωση με τον προσομοιωτή μηχανοστασίου (</a:t>
            </a:r>
            <a:r>
              <a:rPr lang="el-GR" sz="1100" b="1" dirty="0" err="1">
                <a:solidFill>
                  <a:schemeClr val="tx1"/>
                </a:solidFill>
              </a:rPr>
              <a:t>Familiarization</a:t>
            </a:r>
            <a:r>
              <a:rPr lang="el-GR" sz="1100" b="1" dirty="0">
                <a:solidFill>
                  <a:schemeClr val="tx1"/>
                </a:solidFill>
              </a:rPr>
              <a:t> </a:t>
            </a:r>
            <a:r>
              <a:rPr lang="el-GR" sz="1100" b="1" dirty="0" err="1" smtClean="0">
                <a:solidFill>
                  <a:schemeClr val="tx1"/>
                </a:solidFill>
              </a:rPr>
              <a:t>with</a:t>
            </a:r>
            <a:r>
              <a:rPr lang="el-GR" sz="1100" b="1" dirty="0" smtClean="0">
                <a:solidFill>
                  <a:schemeClr val="tx1"/>
                </a:solidFill>
              </a:rPr>
              <a:t> </a:t>
            </a:r>
            <a:r>
              <a:rPr lang="el-GR" sz="1100" b="1" dirty="0" err="1" smtClean="0">
                <a:solidFill>
                  <a:schemeClr val="tx1"/>
                </a:solidFill>
              </a:rPr>
              <a:t>engine</a:t>
            </a:r>
            <a:r>
              <a:rPr lang="el-GR" sz="1100" b="1" dirty="0" smtClean="0">
                <a:solidFill>
                  <a:schemeClr val="tx1"/>
                </a:solidFill>
              </a:rPr>
              <a:t> </a:t>
            </a:r>
            <a:r>
              <a:rPr lang="el-GR" sz="1100" b="1" dirty="0" err="1">
                <a:solidFill>
                  <a:schemeClr val="tx1"/>
                </a:solidFill>
              </a:rPr>
              <a:t>simulator</a:t>
            </a:r>
            <a:r>
              <a:rPr lang="el-GR" sz="1100" b="1" dirty="0">
                <a:solidFill>
                  <a:schemeClr val="tx1"/>
                </a:solidFill>
              </a:rPr>
              <a:t>).</a:t>
            </a:r>
          </a:p>
          <a:p>
            <a:pPr algn="l"/>
            <a:r>
              <a:rPr lang="el-GR" sz="1100" b="1" dirty="0" smtClean="0">
                <a:solidFill>
                  <a:schemeClr val="tx1"/>
                </a:solidFill>
              </a:rPr>
              <a:t>11.2 Πρακτικές </a:t>
            </a:r>
            <a:r>
              <a:rPr lang="el-GR" sz="1100" b="1" dirty="0">
                <a:solidFill>
                  <a:schemeClr val="tx1"/>
                </a:solidFill>
              </a:rPr>
              <a:t>ασκήσεις σε προσομοιωτή (</a:t>
            </a:r>
            <a:r>
              <a:rPr lang="el-GR" sz="1100" b="1" dirty="0" err="1">
                <a:solidFill>
                  <a:schemeClr val="tx1"/>
                </a:solidFill>
              </a:rPr>
              <a:t>Trouble</a:t>
            </a:r>
            <a:r>
              <a:rPr lang="el-GR" sz="1100" b="1" dirty="0">
                <a:solidFill>
                  <a:schemeClr val="tx1"/>
                </a:solidFill>
              </a:rPr>
              <a:t> - </a:t>
            </a:r>
            <a:r>
              <a:rPr lang="el-GR" sz="1100" b="1" dirty="0" err="1">
                <a:solidFill>
                  <a:schemeClr val="tx1"/>
                </a:solidFill>
              </a:rPr>
              <a:t>shooting</a:t>
            </a:r>
            <a:r>
              <a:rPr lang="el-GR" sz="1100" b="1" dirty="0">
                <a:solidFill>
                  <a:schemeClr val="tx1"/>
                </a:solidFill>
              </a:rPr>
              <a:t>).</a:t>
            </a:r>
          </a:p>
          <a:p>
            <a:pPr algn="l"/>
            <a:r>
              <a:rPr lang="el-GR" sz="1100" b="1" dirty="0" smtClean="0">
                <a:solidFill>
                  <a:schemeClr val="tx1"/>
                </a:solidFill>
              </a:rPr>
              <a:t>11.3 Διαχείριση </a:t>
            </a:r>
            <a:r>
              <a:rPr lang="el-GR" sz="1100" b="1" dirty="0">
                <a:solidFill>
                  <a:schemeClr val="tx1"/>
                </a:solidFill>
              </a:rPr>
              <a:t>προσωπικού μηχανοστασίου (Engine room team Management, ERTM).</a:t>
            </a:r>
          </a:p>
          <a:p>
            <a:pPr algn="l"/>
            <a:r>
              <a:rPr lang="el-GR" sz="1100" b="1" dirty="0" smtClean="0">
                <a:solidFill>
                  <a:schemeClr val="tx1"/>
                </a:solidFill>
              </a:rPr>
              <a:t>11.4 Διαχείριση </a:t>
            </a:r>
            <a:r>
              <a:rPr lang="el-GR" sz="1100" b="1" dirty="0">
                <a:solidFill>
                  <a:schemeClr val="tx1"/>
                </a:solidFill>
              </a:rPr>
              <a:t>κινδύνου (Risk management).</a:t>
            </a:r>
          </a:p>
          <a:p>
            <a:pPr algn="l"/>
            <a:r>
              <a:rPr lang="el-GR" sz="1100" b="1" dirty="0" smtClean="0">
                <a:solidFill>
                  <a:schemeClr val="tx1"/>
                </a:solidFill>
              </a:rPr>
              <a:t>11.5 Αποτελεσματική </a:t>
            </a:r>
            <a:r>
              <a:rPr lang="el-GR" sz="1100" b="1" dirty="0">
                <a:solidFill>
                  <a:schemeClr val="tx1"/>
                </a:solidFill>
              </a:rPr>
              <a:t>ασφάλεια </a:t>
            </a:r>
            <a:endParaRPr lang="en-US" sz="1100" b="1" dirty="0" smtClean="0">
              <a:solidFill>
                <a:schemeClr val="tx1"/>
              </a:solidFill>
            </a:endParaRPr>
          </a:p>
          <a:p>
            <a:pPr algn="l"/>
            <a:r>
              <a:rPr lang="el-GR" sz="1100" b="1" dirty="0" smtClean="0">
                <a:solidFill>
                  <a:schemeClr val="tx1"/>
                </a:solidFill>
              </a:rPr>
              <a:t>(</a:t>
            </a:r>
            <a:r>
              <a:rPr lang="el-GR" sz="1100" b="1" dirty="0">
                <a:solidFill>
                  <a:schemeClr val="tx1"/>
                </a:solidFill>
              </a:rPr>
              <a:t>πρακτικές ασκήσεις σε προσομοιωτή).</a:t>
            </a:r>
          </a:p>
          <a:p>
            <a:pPr algn="l"/>
            <a:r>
              <a:rPr lang="el-GR" sz="1100" b="1" dirty="0" smtClean="0">
                <a:solidFill>
                  <a:schemeClr val="tx1"/>
                </a:solidFill>
              </a:rPr>
              <a:t>11.6 Αποτελεσματικές </a:t>
            </a:r>
            <a:r>
              <a:rPr lang="el-GR" sz="1100" b="1" dirty="0">
                <a:solidFill>
                  <a:schemeClr val="tx1"/>
                </a:solidFill>
              </a:rPr>
              <a:t>μέθοδοι επικοινωνίας (πρακτικές ασκήσεις).</a:t>
            </a:r>
          </a:p>
          <a:p>
            <a:pPr algn="l"/>
            <a:r>
              <a:rPr lang="el-GR" sz="1100" b="1" dirty="0" smtClean="0">
                <a:solidFill>
                  <a:schemeClr val="tx1"/>
                </a:solidFill>
              </a:rPr>
              <a:t>11.7 Αποτελεσματική </a:t>
            </a:r>
            <a:r>
              <a:rPr lang="el-GR" sz="1100" b="1" dirty="0">
                <a:solidFill>
                  <a:schemeClr val="tx1"/>
                </a:solidFill>
              </a:rPr>
              <a:t>ομαδική εργασία (πρακτικές ασκήσεις σε προσομοιωτή).</a:t>
            </a:r>
          </a:p>
          <a:p>
            <a:pPr algn="l"/>
            <a:r>
              <a:rPr lang="el-GR" sz="1100" b="1" dirty="0" smtClean="0">
                <a:solidFill>
                  <a:schemeClr val="tx1"/>
                </a:solidFill>
              </a:rPr>
              <a:t>11.8 Διαχείριση </a:t>
            </a:r>
            <a:r>
              <a:rPr lang="el-GR" sz="1100" b="1" dirty="0">
                <a:solidFill>
                  <a:schemeClr val="tx1"/>
                </a:solidFill>
              </a:rPr>
              <a:t>και ηγεσία εν πλω.</a:t>
            </a:r>
          </a:p>
          <a:p>
            <a:pPr algn="l"/>
            <a:r>
              <a:rPr lang="el-GR" sz="1100" b="1" dirty="0" smtClean="0">
                <a:solidFill>
                  <a:schemeClr val="tx1"/>
                </a:solidFill>
              </a:rPr>
              <a:t>11.9 Πολυπολιτισμική </a:t>
            </a:r>
            <a:r>
              <a:rPr lang="el-GR" sz="1100" b="1" dirty="0">
                <a:solidFill>
                  <a:schemeClr val="tx1"/>
                </a:solidFill>
              </a:rPr>
              <a:t>επικοινωνία.</a:t>
            </a:r>
          </a:p>
          <a:p>
            <a:pPr algn="l"/>
            <a:r>
              <a:rPr lang="el-GR" sz="1100" b="1" dirty="0" smtClean="0">
                <a:solidFill>
                  <a:schemeClr val="tx1"/>
                </a:solidFill>
              </a:rPr>
              <a:t>11.10 Κρίση </a:t>
            </a:r>
            <a:r>
              <a:rPr lang="el-GR" sz="1100" b="1" dirty="0">
                <a:solidFill>
                  <a:schemeClr val="tx1"/>
                </a:solidFill>
              </a:rPr>
              <a:t>και λήψη αποφάσεων (πρακτικές ασκήσεις σε προσομοιωτή).</a:t>
            </a:r>
          </a:p>
          <a:p>
            <a:pPr algn="l"/>
            <a:r>
              <a:rPr lang="el-GR" sz="1100" b="1" dirty="0" smtClean="0">
                <a:solidFill>
                  <a:schemeClr val="tx1"/>
                </a:solidFill>
              </a:rPr>
              <a:t>11.11 Συνειδητοποίηση </a:t>
            </a:r>
            <a:r>
              <a:rPr lang="el-GR" sz="1100" b="1" dirty="0">
                <a:solidFill>
                  <a:schemeClr val="tx1"/>
                </a:solidFill>
              </a:rPr>
              <a:t>καταστάσεων (πρακτικές ασκήσεις σε προσομοιωτή).</a:t>
            </a:r>
          </a:p>
          <a:p>
            <a:pPr algn="l"/>
            <a:r>
              <a:rPr lang="el-GR" sz="1100" b="1" dirty="0" smtClean="0">
                <a:solidFill>
                  <a:schemeClr val="tx1"/>
                </a:solidFill>
              </a:rPr>
              <a:t>11.12 Συνεργασία </a:t>
            </a:r>
            <a:r>
              <a:rPr lang="el-GR" sz="1100" b="1" dirty="0">
                <a:solidFill>
                  <a:schemeClr val="tx1"/>
                </a:solidFill>
              </a:rPr>
              <a:t>και ομαδική εργασία (πρακτικές ασκήσεις σε προσομοιωτή).</a:t>
            </a:r>
          </a:p>
          <a:p>
            <a:pPr algn="l"/>
            <a:r>
              <a:rPr lang="el-GR" sz="1100" b="1" dirty="0" smtClean="0">
                <a:solidFill>
                  <a:schemeClr val="tx1"/>
                </a:solidFill>
              </a:rPr>
              <a:t>11.13 Ανθρώπινοι </a:t>
            </a:r>
            <a:r>
              <a:rPr lang="el-GR" sz="1100" b="1" dirty="0">
                <a:solidFill>
                  <a:schemeClr val="tx1"/>
                </a:solidFill>
              </a:rPr>
              <a:t>παράγοντες και ανθρώπινο λάθος.</a:t>
            </a:r>
          </a:p>
          <a:p>
            <a:pPr algn="l"/>
            <a:r>
              <a:rPr lang="el-GR" sz="1100" b="1" dirty="0" smtClean="0">
                <a:solidFill>
                  <a:schemeClr val="tx1"/>
                </a:solidFill>
              </a:rPr>
              <a:t>11.14 Διαχείριση </a:t>
            </a:r>
            <a:r>
              <a:rPr lang="el-GR" sz="1100" b="1" dirty="0">
                <a:solidFill>
                  <a:schemeClr val="tx1"/>
                </a:solidFill>
              </a:rPr>
              <a:t>κρίσης και ανθρώπινη συμπεριφορά.</a:t>
            </a:r>
          </a:p>
          <a:p>
            <a:pPr algn="l"/>
            <a:r>
              <a:rPr lang="el-GR" sz="1100" b="1" dirty="0" smtClean="0">
                <a:solidFill>
                  <a:schemeClr val="tx1"/>
                </a:solidFill>
              </a:rPr>
              <a:t>11.15 Αξιολόγηση </a:t>
            </a:r>
            <a:r>
              <a:rPr lang="el-GR" sz="1100" b="1" dirty="0">
                <a:solidFill>
                  <a:schemeClr val="tx1"/>
                </a:solidFill>
              </a:rPr>
              <a:t>του κινδύνου και διαχείριση του κινδύνου (πρακτικές ασκήσεις σε προσομοιωτή).</a:t>
            </a:r>
          </a:p>
          <a:p>
            <a:pPr algn="l"/>
            <a:r>
              <a:rPr lang="el-GR" sz="1100" b="1" dirty="0" smtClean="0">
                <a:solidFill>
                  <a:schemeClr val="tx1"/>
                </a:solidFill>
              </a:rPr>
              <a:t>11.16 Προγραμματισμός </a:t>
            </a:r>
            <a:r>
              <a:rPr lang="el-GR" sz="1100" b="1" dirty="0">
                <a:solidFill>
                  <a:schemeClr val="tx1"/>
                </a:solidFill>
              </a:rPr>
              <a:t>προτεραιότητας (πρακτικές ασκήσεις σε προσομοιωτή).</a:t>
            </a:r>
          </a:p>
          <a:p>
            <a:pPr algn="l"/>
            <a:r>
              <a:rPr lang="el-GR" sz="1100" b="1" dirty="0" smtClean="0">
                <a:solidFill>
                  <a:schemeClr val="tx1"/>
                </a:solidFill>
              </a:rPr>
              <a:t>11.17 Συστηματική </a:t>
            </a:r>
            <a:r>
              <a:rPr lang="el-GR" sz="1100" b="1" dirty="0">
                <a:solidFill>
                  <a:schemeClr val="tx1"/>
                </a:solidFill>
              </a:rPr>
              <a:t>και λογική προσέγγιση για την επίλυση των προβλημάτων (πρακτικές ασκήσεις </a:t>
            </a:r>
            <a:r>
              <a:rPr lang="el-GR" sz="1100" b="1" dirty="0" smtClean="0">
                <a:solidFill>
                  <a:schemeClr val="tx1"/>
                </a:solidFill>
              </a:rPr>
              <a:t>σε</a:t>
            </a:r>
            <a:r>
              <a:rPr lang="en-US" sz="1100" b="1" dirty="0" smtClean="0">
                <a:solidFill>
                  <a:schemeClr val="tx1"/>
                </a:solidFill>
              </a:rPr>
              <a:t> </a:t>
            </a:r>
            <a:r>
              <a:rPr lang="el-GR" sz="1100" b="1" dirty="0" smtClean="0">
                <a:solidFill>
                  <a:schemeClr val="tx1"/>
                </a:solidFill>
              </a:rPr>
              <a:t>προσομοιωτή</a:t>
            </a:r>
            <a:r>
              <a:rPr lang="el-GR" sz="1100" b="1" dirty="0">
                <a:solidFill>
                  <a:schemeClr val="tx1"/>
                </a:solidFill>
              </a:rPr>
              <a:t>).</a:t>
            </a:r>
          </a:p>
          <a:p>
            <a:pPr algn="l"/>
            <a:r>
              <a:rPr lang="el-GR" sz="1100" b="1" dirty="0" smtClean="0">
                <a:solidFill>
                  <a:schemeClr val="tx1"/>
                </a:solidFill>
              </a:rPr>
              <a:t>11.18 Αντιμετώπιση </a:t>
            </a:r>
            <a:r>
              <a:rPr lang="el-GR" sz="1100" b="1" dirty="0">
                <a:solidFill>
                  <a:schemeClr val="tx1"/>
                </a:solidFill>
              </a:rPr>
              <a:t>εργασιακής πίεσης (πρακτικές ασκήσεις σε προσομοιωτή).</a:t>
            </a:r>
          </a:p>
          <a:p>
            <a:pPr algn="l"/>
            <a:r>
              <a:rPr lang="el-GR" sz="1100" b="1" dirty="0" smtClean="0">
                <a:solidFill>
                  <a:schemeClr val="tx1"/>
                </a:solidFill>
              </a:rPr>
              <a:t>11.19 Ικανότητα </a:t>
            </a:r>
            <a:r>
              <a:rPr lang="el-GR" sz="1100" b="1" dirty="0">
                <a:solidFill>
                  <a:schemeClr val="tx1"/>
                </a:solidFill>
              </a:rPr>
              <a:t>διαχείρισης καθηκόντων και φόρτου εργασίας.</a:t>
            </a:r>
          </a:p>
          <a:p>
            <a:pPr algn="l"/>
            <a:r>
              <a:rPr lang="el-GR" sz="1100" b="1" dirty="0" smtClean="0">
                <a:solidFill>
                  <a:schemeClr val="tx1"/>
                </a:solidFill>
              </a:rPr>
              <a:t>11.20 Καθορισμός </a:t>
            </a:r>
            <a:r>
              <a:rPr lang="el-GR" sz="1100" b="1" dirty="0">
                <a:solidFill>
                  <a:schemeClr val="tx1"/>
                </a:solidFill>
              </a:rPr>
              <a:t>προτεραιοτήτων.</a:t>
            </a:r>
          </a:p>
          <a:p>
            <a:pPr algn="l"/>
            <a:r>
              <a:rPr lang="el-GR" sz="1100" b="1" dirty="0" smtClean="0">
                <a:solidFill>
                  <a:schemeClr val="tx1"/>
                </a:solidFill>
              </a:rPr>
              <a:t>11.21 Δυναμισμός </a:t>
            </a:r>
            <a:r>
              <a:rPr lang="el-GR" sz="1100" b="1" dirty="0">
                <a:solidFill>
                  <a:schemeClr val="tx1"/>
                </a:solidFill>
              </a:rPr>
              <a:t>και ηγεσία.</a:t>
            </a:r>
          </a:p>
          <a:p>
            <a:pPr algn="l"/>
            <a:r>
              <a:rPr lang="el-GR" sz="1100" b="1" dirty="0" smtClean="0">
                <a:solidFill>
                  <a:schemeClr val="tx1"/>
                </a:solidFill>
              </a:rPr>
              <a:t>11.22 Ικανότητα </a:t>
            </a:r>
            <a:r>
              <a:rPr lang="el-GR" sz="1100" b="1" dirty="0">
                <a:solidFill>
                  <a:schemeClr val="tx1"/>
                </a:solidFill>
              </a:rPr>
              <a:t>λήψης αποφάσεων.</a:t>
            </a:r>
          </a:p>
          <a:p>
            <a:pPr algn="l"/>
            <a:r>
              <a:rPr lang="el-GR" sz="1100" b="1" dirty="0" smtClean="0">
                <a:solidFill>
                  <a:schemeClr val="tx1"/>
                </a:solidFill>
              </a:rPr>
              <a:t>11.23 Διαδικασία </a:t>
            </a:r>
            <a:r>
              <a:rPr lang="el-GR" sz="1100" b="1" dirty="0">
                <a:solidFill>
                  <a:schemeClr val="tx1"/>
                </a:solidFill>
              </a:rPr>
              <a:t>βάρδιας. Απαιτήσεις STCW 1995 - 2010.</a:t>
            </a:r>
          </a:p>
          <a:p>
            <a:pPr algn="l"/>
            <a:endParaRPr lang="el-GR" sz="850" b="1" dirty="0">
              <a:solidFill>
                <a:srgbClr val="FF0000"/>
              </a:solidFill>
            </a:endParaRPr>
          </a:p>
        </p:txBody>
      </p:sp>
    </p:spTree>
    <p:extLst>
      <p:ext uri="{BB962C8B-B14F-4D97-AF65-F5344CB8AC3E}">
        <p14:creationId xmlns="" xmlns:p14="http://schemas.microsoft.com/office/powerpoint/2010/main" val="2880949983"/>
      </p:ext>
    </p:extLst>
  </p:cSld>
  <p:clrMapOvr>
    <a:masterClrMapping/>
  </p:clrMapOvr>
  <p:transition>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a:solidFill>
                  <a:schemeClr val="bg1"/>
                </a:solidFill>
                <a:latin typeface="Arial" pitchFamily="34" charset="0"/>
                <a:cs typeface="Arial" pitchFamily="34" charset="0"/>
              </a:rPr>
              <a:t>Χαρακτηριστικές Καμπύλες Μηχανής</a:t>
            </a:r>
          </a:p>
          <a:p>
            <a:r>
              <a:rPr lang="el-GR" sz="2800" b="1" u="sng" dirty="0">
                <a:solidFill>
                  <a:schemeClr val="bg1"/>
                </a:solidFill>
                <a:latin typeface="Arial" pitchFamily="34" charset="0"/>
                <a:cs typeface="Arial" pitchFamily="34" charset="0"/>
              </a:rPr>
              <a:t>Διάγραμμα φορτίου - Load Diagram</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11660" y="980728"/>
            <a:ext cx="6120680" cy="5616624"/>
          </a:xfrm>
          <a:prstGeom prst="rect">
            <a:avLst/>
          </a:prstGeom>
        </p:spPr>
      </p:pic>
      <p:sp>
        <p:nvSpPr>
          <p:cNvPr id="2" name="TextBox 1"/>
          <p:cNvSpPr txBox="1"/>
          <p:nvPr/>
        </p:nvSpPr>
        <p:spPr>
          <a:xfrm>
            <a:off x="323528" y="3284984"/>
            <a:ext cx="1281313" cy="369332"/>
          </a:xfrm>
          <a:prstGeom prst="rect">
            <a:avLst/>
          </a:prstGeom>
          <a:solidFill>
            <a:srgbClr val="FFFF00"/>
          </a:solidFill>
        </p:spPr>
        <p:txBody>
          <a:bodyPr wrap="none" rtlCol="0">
            <a:spAutoFit/>
          </a:bodyPr>
          <a:lstStyle/>
          <a:p>
            <a:r>
              <a:rPr lang="el-GR" b="1" dirty="0" smtClean="0"/>
              <a:t>Χωρίς </a:t>
            </a:r>
            <a:r>
              <a:rPr lang="en-US" b="1" dirty="0" smtClean="0"/>
              <a:t>VIT</a:t>
            </a:r>
            <a:endParaRPr lang="en-US" b="1" dirty="0"/>
          </a:p>
        </p:txBody>
      </p:sp>
    </p:spTree>
    <p:extLst>
      <p:ext uri="{BB962C8B-B14F-4D97-AF65-F5344CB8AC3E}">
        <p14:creationId xmlns="" xmlns:p14="http://schemas.microsoft.com/office/powerpoint/2010/main" val="1545093798"/>
      </p:ext>
    </p:extLst>
  </p:cSld>
  <p:clrMapOvr>
    <a:masterClrMapping/>
  </p:clrMapOvr>
  <p:transition>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6">
              <a:lumMod val="40000"/>
              <a:lumOff val="60000"/>
            </a:schemeClr>
          </a:solidFill>
        </p:spPr>
        <p:txBody>
          <a:bodyPr>
            <a:noAutofit/>
          </a:bodyPr>
          <a:lstStyle/>
          <a:p>
            <a:pPr marL="0" indent="0">
              <a:lnSpc>
                <a:spcPct val="90000"/>
              </a:lnSpc>
              <a:buClr>
                <a:schemeClr val="hlink"/>
              </a:buClr>
              <a:buNone/>
              <a:defRPr/>
            </a:pPr>
            <a:r>
              <a:rPr lang="en-US" sz="4800" b="1" u="sng" dirty="0">
                <a:solidFill>
                  <a:srgbClr val="FF0000"/>
                </a:solidFill>
                <a:latin typeface="Arial" panose="020B0604020202020204" pitchFamily="34" charset="0"/>
                <a:cs typeface="Arial" panose="020B0604020202020204" pitchFamily="34" charset="0"/>
              </a:rPr>
              <a:t>Maximum Continuous Rating or </a:t>
            </a:r>
            <a:r>
              <a:rPr lang="en-US" sz="4800" b="1" u="sng" dirty="0">
                <a:latin typeface="Arial" panose="020B0604020202020204" pitchFamily="34" charset="0"/>
                <a:cs typeface="Arial" panose="020B0604020202020204" pitchFamily="34" charset="0"/>
              </a:rPr>
              <a:t>MCR</a:t>
            </a:r>
            <a:r>
              <a:rPr lang="en-US" sz="4800" b="1" u="sng" dirty="0">
                <a:solidFill>
                  <a:srgbClr val="FF0000"/>
                </a:solidFill>
                <a:latin typeface="Arial" panose="020B0604020202020204" pitchFamily="34" charset="0"/>
                <a:cs typeface="Arial" panose="020B0604020202020204" pitchFamily="34" charset="0"/>
              </a:rPr>
              <a:t>:</a:t>
            </a:r>
            <a:r>
              <a:rPr lang="en-US" sz="4800" b="1" dirty="0">
                <a:solidFill>
                  <a:srgbClr val="FF0000"/>
                </a:solidFill>
                <a:latin typeface="Arial" panose="020B0604020202020204" pitchFamily="34" charset="0"/>
                <a:cs typeface="Arial" panose="020B0604020202020204" pitchFamily="34" charset="0"/>
              </a:rPr>
              <a:t> </a:t>
            </a:r>
            <a:endParaRPr lang="en-US" sz="4800" b="1" dirty="0" smtClean="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n-US" sz="4800" b="1" dirty="0" smtClean="0">
                <a:latin typeface="Arial" panose="020B0604020202020204" pitchFamily="34" charset="0"/>
                <a:cs typeface="Arial" panose="020B0604020202020204" pitchFamily="34" charset="0"/>
              </a:rPr>
              <a:t>It </a:t>
            </a:r>
            <a:r>
              <a:rPr lang="en-US" sz="4800" b="1" dirty="0">
                <a:latin typeface="Arial" panose="020B0604020202020204" pitchFamily="34" charset="0"/>
                <a:cs typeface="Arial" panose="020B0604020202020204" pitchFamily="34" charset="0"/>
              </a:rPr>
              <a:t>is the maximum power output engine can produce while running continuously at safe limits and </a:t>
            </a:r>
            <a:r>
              <a:rPr lang="en-US" sz="4800" b="1" dirty="0" smtClean="0">
                <a:latin typeface="Arial" panose="020B0604020202020204" pitchFamily="34" charset="0"/>
                <a:cs typeface="Arial" panose="020B0604020202020204" pitchFamily="34" charset="0"/>
              </a:rPr>
              <a:t>conditions.</a:t>
            </a:r>
            <a:endParaRPr lang="el-GR" sz="48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smtClean="0">
                <a:solidFill>
                  <a:schemeClr val="bg1"/>
                </a:solidFill>
                <a:latin typeface="Arial" pitchFamily="34" charset="0"/>
                <a:cs typeface="Arial" pitchFamily="34" charset="0"/>
              </a:rPr>
              <a:t>Χαρακτηριστικές Καμπύλες Μηχανής</a:t>
            </a:r>
            <a:endParaRPr lang="en-US" sz="1400" b="1" u="sng" dirty="0" smtClean="0">
              <a:solidFill>
                <a:schemeClr val="bg1"/>
              </a:solidFill>
              <a:latin typeface="Arial" pitchFamily="34" charset="0"/>
              <a:cs typeface="Arial" pitchFamily="34" charset="0"/>
            </a:endParaRPr>
          </a:p>
          <a:p>
            <a:r>
              <a:rPr lang="el-GR" sz="2800" b="1" u="sng" dirty="0">
                <a:solidFill>
                  <a:schemeClr val="bg1"/>
                </a:solidFill>
                <a:latin typeface="Arial" pitchFamily="34" charset="0"/>
                <a:cs typeface="Arial" pitchFamily="34" charset="0"/>
              </a:rPr>
              <a:t>Διάγραμμα </a:t>
            </a:r>
            <a:r>
              <a:rPr lang="el-GR" sz="2800" b="1" u="sng" dirty="0" smtClean="0">
                <a:solidFill>
                  <a:schemeClr val="bg1"/>
                </a:solidFill>
                <a:latin typeface="Arial" pitchFamily="34" charset="0"/>
                <a:cs typeface="Arial" pitchFamily="34" charset="0"/>
              </a:rPr>
              <a:t>φορτίου </a:t>
            </a:r>
            <a:r>
              <a:rPr lang="el-GR" sz="2800" b="1" u="sng" dirty="0">
                <a:solidFill>
                  <a:schemeClr val="bg1"/>
                </a:solidFill>
                <a:latin typeface="Arial" pitchFamily="34" charset="0"/>
                <a:cs typeface="Arial" pitchFamily="34" charset="0"/>
              </a:rPr>
              <a:t>- </a:t>
            </a:r>
            <a:r>
              <a:rPr lang="en-US" sz="2800" b="1" u="sng" dirty="0">
                <a:solidFill>
                  <a:schemeClr val="bg1"/>
                </a:solidFill>
                <a:latin typeface="Arial" pitchFamily="34" charset="0"/>
                <a:cs typeface="Arial" pitchFamily="34" charset="0"/>
              </a:rPr>
              <a:t>Load </a:t>
            </a:r>
            <a:r>
              <a:rPr lang="en-US" sz="2800" b="1" u="sng" dirty="0" smtClean="0">
                <a:solidFill>
                  <a:schemeClr val="bg1"/>
                </a:solidFill>
                <a:latin typeface="Arial" pitchFamily="34" charset="0"/>
                <a:cs typeface="Arial" pitchFamily="34" charset="0"/>
              </a:rPr>
              <a:t>Diagram</a:t>
            </a:r>
            <a:endParaRPr lang="en-US" sz="28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685897273"/>
      </p:ext>
    </p:extLst>
  </p:cSld>
  <p:clrMapOvr>
    <a:masterClrMapping/>
  </p:clrMapOvr>
  <p:transition>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6">
              <a:lumMod val="40000"/>
              <a:lumOff val="60000"/>
            </a:schemeClr>
          </a:solidFill>
        </p:spPr>
        <p:txBody>
          <a:bodyPr>
            <a:noAutofit/>
          </a:bodyPr>
          <a:lstStyle/>
          <a:p>
            <a:pPr marL="0" indent="0">
              <a:lnSpc>
                <a:spcPct val="90000"/>
              </a:lnSpc>
              <a:buClr>
                <a:schemeClr val="hlink"/>
              </a:buClr>
              <a:buNone/>
              <a:defRPr/>
            </a:pPr>
            <a:r>
              <a:rPr lang="el-GR" sz="2150" b="1" dirty="0" smtClean="0">
                <a:solidFill>
                  <a:srgbClr val="FF0000"/>
                </a:solidFill>
                <a:latin typeface="Arial" panose="020B0604020202020204" pitchFamily="34" charset="0"/>
                <a:cs typeface="Arial" panose="020B0604020202020204" pitchFamily="34" charset="0"/>
              </a:rPr>
              <a:t>Το </a:t>
            </a:r>
            <a:r>
              <a:rPr lang="el-GR" sz="2150" b="1" dirty="0">
                <a:solidFill>
                  <a:srgbClr val="FF0000"/>
                </a:solidFill>
                <a:latin typeface="Arial" panose="020B0604020202020204" pitchFamily="34" charset="0"/>
                <a:cs typeface="Arial" panose="020B0604020202020204" pitchFamily="34" charset="0"/>
              </a:rPr>
              <a:t>διάγραμμα φορτίου</a:t>
            </a:r>
            <a:r>
              <a:rPr lang="el-GR" sz="2150" b="1" dirty="0" smtClean="0">
                <a:solidFill>
                  <a:srgbClr val="FF0000"/>
                </a:solidFill>
                <a:latin typeface="Arial" panose="020B0604020202020204" pitchFamily="34" charset="0"/>
                <a:cs typeface="Arial" panose="020B0604020202020204" pitchFamily="34" charset="0"/>
              </a:rPr>
              <a:t>, </a:t>
            </a:r>
            <a:r>
              <a:rPr lang="el-GR" sz="2150" b="1" dirty="0">
                <a:solidFill>
                  <a:srgbClr val="FF0000"/>
                </a:solidFill>
                <a:latin typeface="Arial" panose="020B0604020202020204" pitchFamily="34" charset="0"/>
                <a:cs typeface="Arial" panose="020B0604020202020204" pitchFamily="34" charset="0"/>
              </a:rPr>
              <a:t>καθορίζει </a:t>
            </a:r>
            <a:r>
              <a:rPr lang="el-GR" sz="2150" b="1" dirty="0" smtClean="0">
                <a:solidFill>
                  <a:srgbClr val="FF0000"/>
                </a:solidFill>
                <a:latin typeface="Arial" panose="020B0604020202020204" pitchFamily="34" charset="0"/>
                <a:cs typeface="Arial" panose="020B0604020202020204" pitchFamily="34" charset="0"/>
              </a:rPr>
              <a:t>την ισχύ και</a:t>
            </a:r>
            <a:r>
              <a:rPr lang="en-US" sz="2150" b="1" dirty="0" smtClean="0">
                <a:solidFill>
                  <a:srgbClr val="FF0000"/>
                </a:solidFill>
                <a:latin typeface="Arial" panose="020B0604020202020204" pitchFamily="34" charset="0"/>
                <a:cs typeface="Arial" panose="020B0604020202020204" pitchFamily="34" charset="0"/>
              </a:rPr>
              <a:t> </a:t>
            </a:r>
            <a:r>
              <a:rPr lang="el-GR" sz="2150" b="1" dirty="0" smtClean="0">
                <a:solidFill>
                  <a:srgbClr val="FF0000"/>
                </a:solidFill>
                <a:latin typeface="Arial" panose="020B0604020202020204" pitchFamily="34" charset="0"/>
                <a:cs typeface="Arial" panose="020B0604020202020204" pitchFamily="34" charset="0"/>
              </a:rPr>
              <a:t>τα </a:t>
            </a:r>
            <a:r>
              <a:rPr lang="el-GR" sz="2150" b="1" dirty="0">
                <a:solidFill>
                  <a:srgbClr val="FF0000"/>
                </a:solidFill>
                <a:latin typeface="Arial" panose="020B0604020202020204" pitchFamily="34" charset="0"/>
                <a:cs typeface="Arial" panose="020B0604020202020204" pitchFamily="34" charset="0"/>
              </a:rPr>
              <a:t>όρια ταχύτητας για </a:t>
            </a:r>
            <a:r>
              <a:rPr lang="el-GR" sz="2150" b="1" dirty="0" smtClean="0">
                <a:solidFill>
                  <a:srgbClr val="FF0000"/>
                </a:solidFill>
                <a:latin typeface="Arial" panose="020B0604020202020204" pitchFamily="34" charset="0"/>
                <a:cs typeface="Arial" panose="020B0604020202020204" pitchFamily="34" charset="0"/>
              </a:rPr>
              <a:t>συνεχή λειτουργία</a:t>
            </a:r>
            <a:r>
              <a:rPr lang="el-GR" sz="2150" b="1" dirty="0">
                <a:solidFill>
                  <a:srgbClr val="FF0000"/>
                </a:solidFill>
                <a:latin typeface="Arial" panose="020B0604020202020204" pitchFamily="34" charset="0"/>
                <a:cs typeface="Arial" panose="020B0604020202020204" pitchFamily="34" charset="0"/>
              </a:rPr>
              <a:t>, καθώς και τη </a:t>
            </a:r>
            <a:r>
              <a:rPr lang="el-GR" sz="2150" b="1" dirty="0" smtClean="0">
                <a:solidFill>
                  <a:srgbClr val="FF0000"/>
                </a:solidFill>
                <a:latin typeface="Arial" panose="020B0604020202020204" pitchFamily="34" charset="0"/>
                <a:cs typeface="Arial" panose="020B0604020202020204" pitchFamily="34" charset="0"/>
              </a:rPr>
              <a:t>λειτουργία με μεγάλο φορτίο ενός </a:t>
            </a:r>
            <a:r>
              <a:rPr lang="el-GR" sz="2150" b="1" dirty="0">
                <a:solidFill>
                  <a:srgbClr val="FF0000"/>
                </a:solidFill>
                <a:latin typeface="Arial" panose="020B0604020202020204" pitchFamily="34" charset="0"/>
                <a:cs typeface="Arial" panose="020B0604020202020204" pitchFamily="34" charset="0"/>
              </a:rPr>
              <a:t>εγκατεστημένου κινητήρα που έχει </a:t>
            </a:r>
            <a:r>
              <a:rPr lang="el-GR" sz="2150" b="1" u="sng" dirty="0" smtClean="0">
                <a:solidFill>
                  <a:srgbClr val="FF0000"/>
                </a:solidFill>
                <a:latin typeface="Arial" panose="020B0604020202020204" pitchFamily="34" charset="0"/>
                <a:cs typeface="Arial" panose="020B0604020202020204" pitchFamily="34" charset="0"/>
              </a:rPr>
              <a:t>βέλτιστο</a:t>
            </a:r>
            <a:r>
              <a:rPr lang="en-US" sz="2150" b="1" u="sng" dirty="0" smtClean="0">
                <a:solidFill>
                  <a:srgbClr val="FF0000"/>
                </a:solidFill>
                <a:latin typeface="Arial" panose="020B0604020202020204" pitchFamily="34" charset="0"/>
                <a:cs typeface="Arial" panose="020B0604020202020204" pitchFamily="34" charset="0"/>
              </a:rPr>
              <a:t> </a:t>
            </a:r>
            <a:r>
              <a:rPr lang="el-GR" sz="2150" b="1" u="sng" dirty="0" smtClean="0">
                <a:solidFill>
                  <a:srgbClr val="FF0000"/>
                </a:solidFill>
                <a:latin typeface="Arial" panose="020B0604020202020204" pitchFamily="34" charset="0"/>
                <a:cs typeface="Arial" panose="020B0604020202020204" pitchFamily="34" charset="0"/>
              </a:rPr>
              <a:t>σημείο λειτουργίας O</a:t>
            </a:r>
            <a:r>
              <a:rPr lang="el-GR" sz="2150" b="1" dirty="0" smtClean="0">
                <a:solidFill>
                  <a:srgbClr val="FF0000"/>
                </a:solidFill>
                <a:latin typeface="Arial" panose="020B0604020202020204" pitchFamily="34" charset="0"/>
                <a:cs typeface="Arial" panose="020B0604020202020204" pitchFamily="34" charset="0"/>
              </a:rPr>
              <a:t> </a:t>
            </a:r>
            <a:r>
              <a:rPr lang="el-GR" sz="2150" b="1" dirty="0">
                <a:solidFill>
                  <a:srgbClr val="FF0000"/>
                </a:solidFill>
                <a:latin typeface="Arial" panose="020B0604020202020204" pitchFamily="34" charset="0"/>
                <a:cs typeface="Arial" panose="020B0604020202020204" pitchFamily="34" charset="0"/>
              </a:rPr>
              <a:t>και </a:t>
            </a:r>
            <a:r>
              <a:rPr lang="el-GR" sz="2150" b="1" dirty="0" smtClean="0">
                <a:solidFill>
                  <a:srgbClr val="FF0000"/>
                </a:solidFill>
                <a:latin typeface="Arial" panose="020B0604020202020204" pitchFamily="34" charset="0"/>
                <a:cs typeface="Arial" panose="020B0604020202020204" pitchFamily="34" charset="0"/>
              </a:rPr>
              <a:t>ένα</a:t>
            </a:r>
            <a:r>
              <a:rPr lang="el-GR" sz="2150" dirty="0" smtClean="0">
                <a:latin typeface="Arial" panose="020B0604020202020204" pitchFamily="34" charset="0"/>
                <a:cs typeface="Arial" panose="020B0604020202020204" pitchFamily="34" charset="0"/>
              </a:rPr>
              <a:t> </a:t>
            </a:r>
            <a:r>
              <a:rPr lang="el-GR" sz="2150" b="1" u="sng" dirty="0">
                <a:solidFill>
                  <a:srgbClr val="FF0000"/>
                </a:solidFill>
                <a:latin typeface="Arial" panose="020B0604020202020204" pitchFamily="34" charset="0"/>
                <a:cs typeface="Arial" panose="020B0604020202020204" pitchFamily="34" charset="0"/>
              </a:rPr>
              <a:t>σημείο σχεδιάσεως </a:t>
            </a:r>
            <a:r>
              <a:rPr lang="el-GR" sz="2150" b="1" u="sng" dirty="0" smtClean="0">
                <a:solidFill>
                  <a:srgbClr val="FF0000"/>
                </a:solidFill>
                <a:latin typeface="Arial" panose="020B0604020202020204" pitchFamily="34" charset="0"/>
                <a:cs typeface="Arial" panose="020B0604020202020204" pitchFamily="34" charset="0"/>
              </a:rPr>
              <a:t> </a:t>
            </a:r>
            <a:r>
              <a:rPr lang="el-GR" sz="2150" b="1" u="sng" dirty="0">
                <a:solidFill>
                  <a:srgbClr val="FF0000"/>
                </a:solidFill>
                <a:latin typeface="Arial" panose="020B0604020202020204" pitchFamily="34" charset="0"/>
                <a:cs typeface="Arial" panose="020B0604020202020204" pitchFamily="34" charset="0"/>
              </a:rPr>
              <a:t>MCR σημείο Μ</a:t>
            </a:r>
            <a:r>
              <a:rPr lang="el-GR" sz="2150" b="1" dirty="0">
                <a:solidFill>
                  <a:srgbClr val="FF0000"/>
                </a:solidFill>
                <a:latin typeface="Arial" panose="020B0604020202020204" pitchFamily="34" charset="0"/>
                <a:cs typeface="Arial" panose="020B0604020202020204" pitchFamily="34" charset="0"/>
              </a:rPr>
              <a:t> που </a:t>
            </a:r>
            <a:r>
              <a:rPr lang="el-GR" sz="2150" b="1" dirty="0" smtClean="0">
                <a:solidFill>
                  <a:srgbClr val="FF0000"/>
                </a:solidFill>
                <a:latin typeface="Arial" panose="020B0604020202020204" pitchFamily="34" charset="0"/>
                <a:cs typeface="Arial" panose="020B0604020202020204" pitchFamily="34" charset="0"/>
              </a:rPr>
              <a:t>δηλώνει και επιβεβαιώνει τις προδιαγραφές </a:t>
            </a:r>
            <a:r>
              <a:rPr lang="el-GR" sz="2150" b="1" dirty="0">
                <a:solidFill>
                  <a:srgbClr val="FF0000"/>
                </a:solidFill>
                <a:latin typeface="Arial" panose="020B0604020202020204" pitchFamily="34" charset="0"/>
                <a:cs typeface="Arial" panose="020B0604020202020204" pitchFamily="34" charset="0"/>
              </a:rPr>
              <a:t>του πλοίου.</a:t>
            </a:r>
          </a:p>
          <a:p>
            <a:pPr marL="0" indent="0">
              <a:lnSpc>
                <a:spcPct val="90000"/>
              </a:lnSpc>
              <a:buClr>
                <a:schemeClr val="hlink"/>
              </a:buClr>
              <a:buNone/>
              <a:defRPr/>
            </a:pPr>
            <a:r>
              <a:rPr lang="el-GR" sz="2150" b="1" dirty="0">
                <a:latin typeface="Arial" panose="020B0604020202020204" pitchFamily="34" charset="0"/>
                <a:cs typeface="Arial" panose="020B0604020202020204" pitchFamily="34" charset="0"/>
              </a:rPr>
              <a:t>Το </a:t>
            </a:r>
            <a:r>
              <a:rPr lang="el-GR" sz="2150" b="1" u="sng" dirty="0">
                <a:solidFill>
                  <a:srgbClr val="FF0000"/>
                </a:solidFill>
                <a:latin typeface="Arial" panose="020B0604020202020204" pitchFamily="34" charset="0"/>
                <a:cs typeface="Arial" panose="020B0604020202020204" pitchFamily="34" charset="0"/>
              </a:rPr>
              <a:t>σημείο Α</a:t>
            </a:r>
            <a:r>
              <a:rPr lang="el-GR" sz="2150" b="1" dirty="0">
                <a:solidFill>
                  <a:srgbClr val="FF0000"/>
                </a:solidFill>
                <a:latin typeface="Arial" panose="020B0604020202020204" pitchFamily="34" charset="0"/>
                <a:cs typeface="Arial" panose="020B0604020202020204" pitchFamily="34" charset="0"/>
              </a:rPr>
              <a:t> </a:t>
            </a:r>
            <a:r>
              <a:rPr lang="el-GR" sz="2150" b="1" dirty="0" smtClean="0">
                <a:latin typeface="Arial" panose="020B0604020202020204" pitchFamily="34" charset="0"/>
                <a:cs typeface="Arial" panose="020B0604020202020204" pitchFamily="34" charset="0"/>
              </a:rPr>
              <a:t>είναι </a:t>
            </a:r>
            <a:r>
              <a:rPr lang="el-GR" sz="2150" b="1" dirty="0">
                <a:latin typeface="Arial" panose="020B0604020202020204" pitchFamily="34" charset="0"/>
                <a:cs typeface="Arial" panose="020B0604020202020204" pitchFamily="34" charset="0"/>
              </a:rPr>
              <a:t>το 100% </a:t>
            </a:r>
            <a:r>
              <a:rPr lang="el-GR" sz="2150" b="1" dirty="0" smtClean="0">
                <a:latin typeface="Arial" panose="020B0604020202020204" pitchFamily="34" charset="0"/>
                <a:cs typeface="Arial" panose="020B0604020202020204" pitchFamily="34" charset="0"/>
              </a:rPr>
              <a:t>του σημείου αναφοράς της ισχύος και της ταχύτητας</a:t>
            </a:r>
            <a:r>
              <a:rPr lang="en-US" sz="2150" b="1" dirty="0" smtClean="0">
                <a:latin typeface="Arial" panose="020B0604020202020204" pitchFamily="34" charset="0"/>
                <a:cs typeface="Arial" panose="020B0604020202020204" pitchFamily="34" charset="0"/>
              </a:rPr>
              <a:t> </a:t>
            </a:r>
            <a:r>
              <a:rPr lang="el-GR" sz="2150" b="1" dirty="0" smtClean="0">
                <a:latin typeface="Arial" panose="020B0604020202020204" pitchFamily="34" charset="0"/>
                <a:cs typeface="Arial" panose="020B0604020202020204" pitchFamily="34" charset="0"/>
              </a:rPr>
              <a:t>στο διάγραμμα </a:t>
            </a:r>
            <a:r>
              <a:rPr lang="el-GR" sz="2150" b="1" dirty="0">
                <a:latin typeface="Arial" panose="020B0604020202020204" pitchFamily="34" charset="0"/>
                <a:cs typeface="Arial" panose="020B0604020202020204" pitchFamily="34" charset="0"/>
              </a:rPr>
              <a:t>φορτίου, και ορίζεται ως το σημείο </a:t>
            </a:r>
            <a:r>
              <a:rPr lang="el-GR" sz="2150" b="1" dirty="0" smtClean="0">
                <a:latin typeface="Arial" panose="020B0604020202020204" pitchFamily="34" charset="0"/>
                <a:cs typeface="Arial" panose="020B0604020202020204" pitchFamily="34" charset="0"/>
              </a:rPr>
              <a:t>στη </a:t>
            </a:r>
            <a:r>
              <a:rPr lang="el-GR" sz="2150" b="1" dirty="0">
                <a:latin typeface="Arial" panose="020B0604020202020204" pitchFamily="34" charset="0"/>
                <a:cs typeface="Arial" panose="020B0604020202020204" pitchFamily="34" charset="0"/>
              </a:rPr>
              <a:t>καμπύλη της έλικας (γραμμή 1), μέσω </a:t>
            </a:r>
            <a:r>
              <a:rPr lang="el-GR" sz="2150" b="1" dirty="0" smtClean="0">
                <a:latin typeface="Arial" panose="020B0604020202020204" pitchFamily="34" charset="0"/>
                <a:cs typeface="Arial" panose="020B0604020202020204" pitchFamily="34" charset="0"/>
              </a:rPr>
              <a:t>του βέλτιστου</a:t>
            </a:r>
            <a:r>
              <a:rPr lang="en-US" sz="2150" b="1" dirty="0" smtClean="0">
                <a:latin typeface="Arial" panose="020B0604020202020204" pitchFamily="34" charset="0"/>
                <a:cs typeface="Arial" panose="020B0604020202020204" pitchFamily="34" charset="0"/>
              </a:rPr>
              <a:t> </a:t>
            </a:r>
            <a:r>
              <a:rPr lang="el-GR" sz="2150" b="1" dirty="0" smtClean="0">
                <a:latin typeface="Arial" panose="020B0604020202020204" pitchFamily="34" charset="0"/>
                <a:cs typeface="Arial" panose="020B0604020202020204" pitchFamily="34" charset="0"/>
              </a:rPr>
              <a:t>σημείου </a:t>
            </a:r>
            <a:r>
              <a:rPr lang="el-GR" sz="2150" b="1" dirty="0">
                <a:latin typeface="Arial" panose="020B0604020202020204" pitchFamily="34" charset="0"/>
                <a:cs typeface="Arial" panose="020B0604020202020204" pitchFamily="34" charset="0"/>
              </a:rPr>
              <a:t>O, έχοντας την καθορισμένη </a:t>
            </a:r>
            <a:r>
              <a:rPr lang="el-GR" sz="2150" b="1" dirty="0" smtClean="0">
                <a:latin typeface="Arial" panose="020B0604020202020204" pitchFamily="34" charset="0"/>
                <a:cs typeface="Arial" panose="020B0604020202020204" pitchFamily="34" charset="0"/>
              </a:rPr>
              <a:t>ισχύ MCR. </a:t>
            </a:r>
          </a:p>
          <a:p>
            <a:pPr marL="0" indent="0">
              <a:lnSpc>
                <a:spcPct val="90000"/>
              </a:lnSpc>
              <a:buClr>
                <a:schemeClr val="hlink"/>
              </a:buClr>
              <a:buNone/>
              <a:defRPr/>
            </a:pPr>
            <a:r>
              <a:rPr lang="el-GR" sz="2150" b="1" dirty="0" smtClean="0">
                <a:latin typeface="Arial" panose="020B0604020202020204" pitchFamily="34" charset="0"/>
                <a:cs typeface="Arial" panose="020B0604020202020204" pitchFamily="34" charset="0"/>
              </a:rPr>
              <a:t>Κανονικά, το σημείο </a:t>
            </a:r>
            <a:r>
              <a:rPr lang="el-GR" sz="2150" b="1" dirty="0">
                <a:latin typeface="Arial" panose="020B0604020202020204" pitchFamily="34" charset="0"/>
                <a:cs typeface="Arial" panose="020B0604020202020204" pitchFamily="34" charset="0"/>
              </a:rPr>
              <a:t>Μ είναι ίσο με το σημείο Α, αλλά σε ειδικές περιπτώσεις, </a:t>
            </a:r>
            <a:r>
              <a:rPr lang="el-GR" sz="2150" b="1" dirty="0" smtClean="0">
                <a:latin typeface="Arial" panose="020B0604020202020204" pitchFamily="34" charset="0"/>
                <a:cs typeface="Arial" panose="020B0604020202020204" pitchFamily="34" charset="0"/>
              </a:rPr>
              <a:t>για</a:t>
            </a:r>
            <a:r>
              <a:rPr lang="en-US" sz="2150" b="1" dirty="0" smtClean="0">
                <a:latin typeface="Arial" panose="020B0604020202020204" pitchFamily="34" charset="0"/>
                <a:cs typeface="Arial" panose="020B0604020202020204" pitchFamily="34" charset="0"/>
              </a:rPr>
              <a:t> </a:t>
            </a:r>
            <a:r>
              <a:rPr lang="el-GR" sz="2150" b="1" dirty="0" smtClean="0">
                <a:latin typeface="Arial" panose="020B0604020202020204" pitchFamily="34" charset="0"/>
                <a:cs typeface="Arial" panose="020B0604020202020204" pitchFamily="34" charset="0"/>
              </a:rPr>
              <a:t>παράδειγμα</a:t>
            </a:r>
            <a:r>
              <a:rPr lang="el-GR" sz="2150" b="1" dirty="0">
                <a:latin typeface="Arial" panose="020B0604020202020204" pitchFamily="34" charset="0"/>
                <a:cs typeface="Arial" panose="020B0604020202020204" pitchFamily="34" charset="0"/>
              </a:rPr>
              <a:t>, εάν έχει εγκατασταθεί μια </a:t>
            </a:r>
            <a:r>
              <a:rPr lang="el-GR" sz="2150" b="1" dirty="0" err="1" smtClean="0">
                <a:latin typeface="Arial" panose="020B0604020202020204" pitchFamily="34" charset="0"/>
                <a:cs typeface="Arial" panose="020B0604020202020204" pitchFamily="34" charset="0"/>
              </a:rPr>
              <a:t>αξονικη</a:t>
            </a:r>
            <a:r>
              <a:rPr lang="el-GR" sz="2150" b="1" dirty="0" smtClean="0">
                <a:latin typeface="Arial" panose="020B0604020202020204" pitchFamily="34" charset="0"/>
                <a:cs typeface="Arial" panose="020B0604020202020204" pitchFamily="34" charset="0"/>
              </a:rPr>
              <a:t> γεννήτρια  (</a:t>
            </a:r>
            <a:r>
              <a:rPr lang="en-US" sz="2150" b="1" dirty="0" smtClean="0">
                <a:latin typeface="Arial" panose="020B0604020202020204" pitchFamily="34" charset="0"/>
                <a:cs typeface="Arial" panose="020B0604020202020204" pitchFamily="34" charset="0"/>
              </a:rPr>
              <a:t>shaft generator</a:t>
            </a:r>
            <a:r>
              <a:rPr lang="el-GR" sz="2150" b="1" dirty="0">
                <a:latin typeface="Arial" panose="020B0604020202020204" pitchFamily="34" charset="0"/>
                <a:cs typeface="Arial" panose="020B0604020202020204" pitchFamily="34" charset="0"/>
              </a:rPr>
              <a:t>)</a:t>
            </a:r>
            <a:r>
              <a:rPr lang="el-GR" sz="2150" b="1" dirty="0" smtClean="0">
                <a:latin typeface="Arial" panose="020B0604020202020204" pitchFamily="34" charset="0"/>
                <a:cs typeface="Arial" panose="020B0604020202020204" pitchFamily="34" charset="0"/>
              </a:rPr>
              <a:t>, το σημείο M μπορεί</a:t>
            </a:r>
            <a:r>
              <a:rPr lang="el-GR" sz="2150" b="1" dirty="0">
                <a:latin typeface="Arial" panose="020B0604020202020204" pitchFamily="34" charset="0"/>
                <a:cs typeface="Arial" panose="020B0604020202020204" pitchFamily="34" charset="0"/>
              </a:rPr>
              <a:t> </a:t>
            </a:r>
            <a:r>
              <a:rPr lang="el-GR" sz="2150" b="1" dirty="0" smtClean="0">
                <a:latin typeface="Arial" panose="020B0604020202020204" pitchFamily="34" charset="0"/>
                <a:cs typeface="Arial" panose="020B0604020202020204" pitchFamily="34" charset="0"/>
              </a:rPr>
              <a:t>να βρίσκεται </a:t>
            </a:r>
            <a:r>
              <a:rPr lang="el-GR" sz="2150" b="1" dirty="0">
                <a:latin typeface="Arial" panose="020B0604020202020204" pitchFamily="34" charset="0"/>
                <a:cs typeface="Arial" panose="020B0604020202020204" pitchFamily="34" charset="0"/>
              </a:rPr>
              <a:t>στα δεξιά του σημείου Α στη γραμμή 7.</a:t>
            </a:r>
          </a:p>
          <a:p>
            <a:pPr marL="0" indent="0">
              <a:lnSpc>
                <a:spcPct val="90000"/>
              </a:lnSpc>
              <a:buClr>
                <a:schemeClr val="hlink"/>
              </a:buClr>
              <a:buNone/>
              <a:defRPr/>
            </a:pPr>
            <a:r>
              <a:rPr lang="el-GR" sz="2150" b="1" dirty="0">
                <a:latin typeface="Arial" panose="020B0604020202020204" pitchFamily="34" charset="0"/>
                <a:cs typeface="Arial" panose="020B0604020202020204" pitchFamily="34" charset="0"/>
              </a:rPr>
              <a:t>Τα σημεία εξυπηρέτησης του εγκατεστημένου </a:t>
            </a:r>
            <a:r>
              <a:rPr lang="el-GR" sz="2150" b="1" dirty="0" smtClean="0">
                <a:latin typeface="Arial" panose="020B0604020202020204" pitchFamily="34" charset="0"/>
                <a:cs typeface="Arial" panose="020B0604020202020204" pitchFamily="34" charset="0"/>
              </a:rPr>
              <a:t>κινητήρα ενσωματώνουν την ισχύ </a:t>
            </a:r>
            <a:r>
              <a:rPr lang="el-GR" sz="2150" b="1" dirty="0">
                <a:latin typeface="Arial" panose="020B0604020202020204" pitchFamily="34" charset="0"/>
                <a:cs typeface="Arial" panose="020B0604020202020204" pitchFamily="34" charset="0"/>
              </a:rPr>
              <a:t>του κινητήρα που απαιτείται για την πρόωση </a:t>
            </a:r>
            <a:r>
              <a:rPr lang="el-GR" sz="2150" b="1" dirty="0" smtClean="0">
                <a:latin typeface="Arial" panose="020B0604020202020204" pitchFamily="34" charset="0"/>
                <a:cs typeface="Arial" panose="020B0604020202020204" pitchFamily="34" charset="0"/>
              </a:rPr>
              <a:t>του πλοίου</a:t>
            </a:r>
            <a:r>
              <a:rPr lang="en-US" sz="2150" b="1" dirty="0" smtClean="0">
                <a:latin typeface="Arial" panose="020B0604020202020204" pitchFamily="34" charset="0"/>
                <a:cs typeface="Arial" panose="020B0604020202020204" pitchFamily="34" charset="0"/>
              </a:rPr>
              <a:t> </a:t>
            </a:r>
            <a:r>
              <a:rPr lang="el-GR" sz="2150" b="1" dirty="0" smtClean="0">
                <a:latin typeface="Arial" panose="020B0604020202020204" pitchFamily="34" charset="0"/>
                <a:cs typeface="Arial" panose="020B0604020202020204" pitchFamily="34" charset="0"/>
              </a:rPr>
              <a:t>και της </a:t>
            </a:r>
            <a:r>
              <a:rPr lang="el-GR" sz="2150" b="1" dirty="0" err="1" smtClean="0">
                <a:latin typeface="Arial" panose="020B0604020202020204" pitchFamily="34" charset="0"/>
                <a:cs typeface="Arial" panose="020B0604020202020204" pitchFamily="34" charset="0"/>
              </a:rPr>
              <a:t>αξονικης</a:t>
            </a:r>
            <a:r>
              <a:rPr lang="el-GR" sz="2150" b="1" dirty="0" smtClean="0">
                <a:latin typeface="Arial" panose="020B0604020202020204" pitchFamily="34" charset="0"/>
                <a:cs typeface="Arial" panose="020B0604020202020204" pitchFamily="34" charset="0"/>
              </a:rPr>
              <a:t> γεννήτριας, </a:t>
            </a:r>
            <a:r>
              <a:rPr lang="el-GR" sz="2150" b="1" dirty="0">
                <a:latin typeface="Arial" panose="020B0604020202020204" pitchFamily="34" charset="0"/>
                <a:cs typeface="Arial" panose="020B0604020202020204" pitchFamily="34" charset="0"/>
              </a:rPr>
              <a:t>εάν είναι </a:t>
            </a:r>
            <a:r>
              <a:rPr lang="el-GR" sz="2150" b="1" dirty="0" smtClean="0">
                <a:latin typeface="Arial" panose="020B0604020202020204" pitchFamily="34" charset="0"/>
                <a:cs typeface="Arial" panose="020B0604020202020204" pitchFamily="34" charset="0"/>
              </a:rPr>
              <a:t>εγκατεστημένη.</a:t>
            </a:r>
            <a:endParaRPr lang="el-GR" sz="215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smtClean="0">
                <a:solidFill>
                  <a:schemeClr val="bg1"/>
                </a:solidFill>
                <a:latin typeface="Arial" pitchFamily="34" charset="0"/>
                <a:cs typeface="Arial" pitchFamily="34" charset="0"/>
              </a:rPr>
              <a:t>Χαρακτηριστικές Καμπύλες Μηχανής</a:t>
            </a:r>
            <a:endParaRPr lang="en-US" sz="1400" b="1" u="sng" dirty="0" smtClean="0">
              <a:solidFill>
                <a:schemeClr val="bg1"/>
              </a:solidFill>
              <a:latin typeface="Arial" pitchFamily="34" charset="0"/>
              <a:cs typeface="Arial" pitchFamily="34" charset="0"/>
            </a:endParaRPr>
          </a:p>
          <a:p>
            <a:r>
              <a:rPr lang="el-GR" sz="2800" b="1" u="sng" dirty="0">
                <a:solidFill>
                  <a:schemeClr val="bg1"/>
                </a:solidFill>
                <a:latin typeface="Arial" pitchFamily="34" charset="0"/>
                <a:cs typeface="Arial" pitchFamily="34" charset="0"/>
              </a:rPr>
              <a:t>Διάγραμμα </a:t>
            </a:r>
            <a:r>
              <a:rPr lang="el-GR" sz="2800" b="1" u="sng" dirty="0" smtClean="0">
                <a:solidFill>
                  <a:schemeClr val="bg1"/>
                </a:solidFill>
                <a:latin typeface="Arial" pitchFamily="34" charset="0"/>
                <a:cs typeface="Arial" pitchFamily="34" charset="0"/>
              </a:rPr>
              <a:t>φορτίου </a:t>
            </a:r>
            <a:r>
              <a:rPr lang="el-GR" sz="2800" b="1" u="sng" dirty="0">
                <a:solidFill>
                  <a:schemeClr val="bg1"/>
                </a:solidFill>
                <a:latin typeface="Arial" pitchFamily="34" charset="0"/>
                <a:cs typeface="Arial" pitchFamily="34" charset="0"/>
              </a:rPr>
              <a:t>- </a:t>
            </a:r>
            <a:r>
              <a:rPr lang="en-US" sz="2800" b="1" u="sng" dirty="0">
                <a:solidFill>
                  <a:schemeClr val="bg1"/>
                </a:solidFill>
                <a:latin typeface="Arial" pitchFamily="34" charset="0"/>
                <a:cs typeface="Arial" pitchFamily="34" charset="0"/>
              </a:rPr>
              <a:t>Load </a:t>
            </a:r>
            <a:r>
              <a:rPr lang="en-US" sz="2800" b="1" u="sng" dirty="0" smtClean="0">
                <a:solidFill>
                  <a:schemeClr val="bg1"/>
                </a:solidFill>
                <a:latin typeface="Arial" pitchFamily="34" charset="0"/>
                <a:cs typeface="Arial" pitchFamily="34" charset="0"/>
              </a:rPr>
              <a:t>Diagram</a:t>
            </a:r>
            <a:endParaRPr lang="en-US" sz="28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257152345"/>
      </p:ext>
    </p:extLst>
  </p:cSld>
  <p:clrMapOvr>
    <a:masterClrMapping/>
  </p:clrMapOvr>
  <p:transition>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568952" cy="5544616"/>
          </a:xfrm>
          <a:solidFill>
            <a:schemeClr val="accent6">
              <a:lumMod val="40000"/>
              <a:lumOff val="60000"/>
            </a:schemeClr>
          </a:solidFill>
        </p:spPr>
        <p:txBody>
          <a:bodyPr>
            <a:noAutofit/>
          </a:bodyPr>
          <a:lstStyle/>
          <a:p>
            <a:pPr marL="0" indent="0">
              <a:lnSpc>
                <a:spcPct val="90000"/>
              </a:lnSpc>
              <a:buClr>
                <a:schemeClr val="hlink"/>
              </a:buClr>
              <a:buNone/>
              <a:defRPr/>
            </a:pPr>
            <a:r>
              <a:rPr lang="el-GR" sz="1450" b="1" u="sng" dirty="0" smtClean="0">
                <a:solidFill>
                  <a:srgbClr val="FF0000"/>
                </a:solidFill>
                <a:latin typeface="Arial" panose="020B0604020202020204" pitchFamily="34" charset="0"/>
                <a:cs typeface="Arial" panose="020B0604020202020204" pitchFamily="34" charset="0"/>
              </a:rPr>
              <a:t>Όρια </a:t>
            </a:r>
            <a:r>
              <a:rPr lang="el-GR" sz="1450" b="1" u="sng" dirty="0">
                <a:solidFill>
                  <a:srgbClr val="FF0000"/>
                </a:solidFill>
                <a:latin typeface="Arial" panose="020B0604020202020204" pitchFamily="34" charset="0"/>
                <a:cs typeface="Arial" panose="020B0604020202020204" pitchFamily="34" charset="0"/>
              </a:rPr>
              <a:t>για συνεχή λειτουργία</a:t>
            </a:r>
          </a:p>
          <a:p>
            <a:pPr marL="0" indent="0">
              <a:lnSpc>
                <a:spcPct val="90000"/>
              </a:lnSpc>
              <a:buClr>
                <a:schemeClr val="hlink"/>
              </a:buClr>
              <a:buNone/>
              <a:defRPr/>
            </a:pPr>
            <a:r>
              <a:rPr lang="el-GR" sz="1450" b="1" dirty="0" smtClean="0">
                <a:latin typeface="Arial" panose="020B0604020202020204" pitchFamily="34" charset="0"/>
                <a:cs typeface="Arial" panose="020B0604020202020204" pitchFamily="34" charset="0"/>
              </a:rPr>
              <a:t>Το </a:t>
            </a:r>
            <a:r>
              <a:rPr lang="el-GR" sz="1450" b="1" dirty="0" err="1" smtClean="0">
                <a:latin typeface="Arial" panose="020B0604020202020204" pitchFamily="34" charset="0"/>
                <a:cs typeface="Arial" panose="020B0604020202020204" pitchFamily="34" charset="0"/>
              </a:rPr>
              <a:t>συνεχες</a:t>
            </a:r>
            <a:r>
              <a:rPr lang="el-GR" sz="1450" b="1" dirty="0" smtClean="0">
                <a:latin typeface="Arial" panose="020B0604020202020204" pitchFamily="34" charset="0"/>
                <a:cs typeface="Arial" panose="020B0604020202020204" pitchFamily="34" charset="0"/>
              </a:rPr>
              <a:t> </a:t>
            </a:r>
            <a:r>
              <a:rPr lang="el-GR" sz="1450" b="1" dirty="0">
                <a:latin typeface="Arial" panose="020B0604020202020204" pitchFamily="34" charset="0"/>
                <a:cs typeface="Arial" panose="020B0604020202020204" pitchFamily="34" charset="0"/>
              </a:rPr>
              <a:t>φάσμα </a:t>
            </a:r>
            <a:r>
              <a:rPr lang="el-GR" sz="1450" b="1" dirty="0" smtClean="0">
                <a:latin typeface="Arial" panose="020B0604020202020204" pitchFamily="34" charset="0"/>
                <a:cs typeface="Arial" panose="020B0604020202020204" pitchFamily="34" charset="0"/>
              </a:rPr>
              <a:t>της χρήσης </a:t>
            </a:r>
            <a:r>
              <a:rPr lang="el-GR" sz="1450" b="1" dirty="0">
                <a:latin typeface="Arial" panose="020B0604020202020204" pitchFamily="34" charset="0"/>
                <a:cs typeface="Arial" panose="020B0604020202020204" pitchFamily="34" charset="0"/>
              </a:rPr>
              <a:t>περιορίζεται από τέσσερις γραμμές:</a:t>
            </a:r>
          </a:p>
          <a:p>
            <a:pPr marL="0" indent="0">
              <a:lnSpc>
                <a:spcPct val="90000"/>
              </a:lnSpc>
              <a:buClr>
                <a:schemeClr val="hlink"/>
              </a:buClr>
              <a:buNone/>
              <a:defRPr/>
            </a:pPr>
            <a:r>
              <a:rPr lang="el-GR" sz="1450" b="1" u="sng" dirty="0">
                <a:solidFill>
                  <a:srgbClr val="FF0000"/>
                </a:solidFill>
                <a:latin typeface="Arial" panose="020B0604020202020204" pitchFamily="34" charset="0"/>
                <a:cs typeface="Arial" panose="020B0604020202020204" pitchFamily="34" charset="0"/>
              </a:rPr>
              <a:t>Γραμμή 3 και γραμμή 9:</a:t>
            </a:r>
          </a:p>
          <a:p>
            <a:pPr marL="0" indent="0">
              <a:lnSpc>
                <a:spcPct val="90000"/>
              </a:lnSpc>
              <a:buClr>
                <a:schemeClr val="hlink"/>
              </a:buClr>
              <a:buNone/>
              <a:defRPr/>
            </a:pPr>
            <a:r>
              <a:rPr lang="el-GR" sz="1450" b="1" dirty="0">
                <a:latin typeface="Arial" panose="020B0604020202020204" pitchFamily="34" charset="0"/>
                <a:cs typeface="Arial" panose="020B0604020202020204" pitchFamily="34" charset="0"/>
              </a:rPr>
              <a:t>Γραμμή 3 αντιπροσωπεύει τη μέγιστη αποδεκτή </a:t>
            </a:r>
            <a:r>
              <a:rPr lang="el-GR" sz="1450" b="1" dirty="0" smtClean="0">
                <a:latin typeface="Arial" panose="020B0604020202020204" pitchFamily="34" charset="0"/>
                <a:cs typeface="Arial" panose="020B0604020202020204" pitchFamily="34" charset="0"/>
              </a:rPr>
              <a:t>ταχύτητα</a:t>
            </a:r>
            <a:r>
              <a:rPr lang="en-US" sz="1450" b="1" dirty="0" smtClean="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για </a:t>
            </a:r>
            <a:r>
              <a:rPr lang="el-GR" sz="1450" b="1" dirty="0">
                <a:latin typeface="Arial" panose="020B0604020202020204" pitchFamily="34" charset="0"/>
                <a:cs typeface="Arial" panose="020B0604020202020204" pitchFamily="34" charset="0"/>
              </a:rPr>
              <a:t>συνεχή λειτουργία, </a:t>
            </a:r>
            <a:r>
              <a:rPr lang="el-GR" sz="1450" b="1" dirty="0" smtClean="0">
                <a:latin typeface="Arial" panose="020B0604020202020204" pitchFamily="34" charset="0"/>
                <a:cs typeface="Arial" panose="020B0604020202020204" pitchFamily="34" charset="0"/>
              </a:rPr>
              <a:t>δηλ. </a:t>
            </a:r>
            <a:r>
              <a:rPr lang="el-GR" sz="1450" b="1" dirty="0">
                <a:latin typeface="Arial" panose="020B0604020202020204" pitchFamily="34" charset="0"/>
                <a:cs typeface="Arial" panose="020B0604020202020204" pitchFamily="34" charset="0"/>
              </a:rPr>
              <a:t>105% του </a:t>
            </a:r>
            <a:r>
              <a:rPr lang="el-GR" sz="1450" b="1" dirty="0" smtClean="0">
                <a:latin typeface="Arial" panose="020B0604020202020204" pitchFamily="34" charset="0"/>
                <a:cs typeface="Arial" panose="020B0604020202020204" pitchFamily="34" charset="0"/>
              </a:rPr>
              <a:t>Α.</a:t>
            </a:r>
            <a:endParaRPr lang="el-GR" sz="145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450" b="1" dirty="0" smtClean="0">
                <a:latin typeface="Arial" panose="020B0604020202020204" pitchFamily="34" charset="0"/>
                <a:cs typeface="Arial" panose="020B0604020202020204" pitchFamily="34" charset="0"/>
              </a:rPr>
              <a:t>Κατά </a:t>
            </a:r>
            <a:r>
              <a:rPr lang="el-GR" sz="1450" b="1" dirty="0">
                <a:latin typeface="Arial" panose="020B0604020202020204" pitchFamily="34" charset="0"/>
                <a:cs typeface="Arial" panose="020B0604020202020204" pitchFamily="34" charset="0"/>
              </a:rPr>
              <a:t>τη </a:t>
            </a:r>
            <a:r>
              <a:rPr lang="el-GR" sz="1450" b="1" dirty="0" smtClean="0">
                <a:latin typeface="Arial" panose="020B0604020202020204" pitchFamily="34" charset="0"/>
                <a:cs typeface="Arial" panose="020B0604020202020204" pitchFamily="34" charset="0"/>
              </a:rPr>
              <a:t>διάρκεια των </a:t>
            </a:r>
            <a:r>
              <a:rPr lang="el-GR" sz="1450" b="1" dirty="0" err="1" smtClean="0">
                <a:latin typeface="Arial" panose="020B0604020202020204" pitchFamily="34" charset="0"/>
                <a:cs typeface="Arial" panose="020B0604020202020204" pitchFamily="34" charset="0"/>
              </a:rPr>
              <a:t>δοκιμαστικων</a:t>
            </a:r>
            <a:r>
              <a:rPr lang="el-GR" sz="1450" b="1" dirty="0" smtClean="0">
                <a:latin typeface="Arial" panose="020B0604020202020204" pitchFamily="34" charset="0"/>
                <a:cs typeface="Arial" panose="020B0604020202020204" pitchFamily="34" charset="0"/>
              </a:rPr>
              <a:t> </a:t>
            </a:r>
            <a:r>
              <a:rPr lang="el-GR" sz="1450" b="1" dirty="0" err="1" smtClean="0">
                <a:latin typeface="Arial" panose="020B0604020202020204" pitchFamily="34" charset="0"/>
                <a:cs typeface="Arial" panose="020B0604020202020204" pitchFamily="34" charset="0"/>
              </a:rPr>
              <a:t>συνθήκων</a:t>
            </a:r>
            <a:r>
              <a:rPr lang="el-GR" sz="1450" b="1" dirty="0" smtClean="0">
                <a:latin typeface="Arial" panose="020B0604020202020204" pitchFamily="34" charset="0"/>
                <a:cs typeface="Arial" panose="020B0604020202020204" pitchFamily="34" charset="0"/>
              </a:rPr>
              <a:t> </a:t>
            </a:r>
            <a:r>
              <a:rPr lang="el-GR" sz="1450" b="1" dirty="0">
                <a:latin typeface="Arial" panose="020B0604020202020204" pitchFamily="34" charset="0"/>
                <a:cs typeface="Arial" panose="020B0604020202020204" pitchFamily="34" charset="0"/>
              </a:rPr>
              <a:t>η μέγιστη ταχύτητα μπορεί </a:t>
            </a:r>
            <a:r>
              <a:rPr lang="el-GR" sz="1450" b="1" dirty="0" smtClean="0">
                <a:latin typeface="Arial" panose="020B0604020202020204" pitchFamily="34" charset="0"/>
                <a:cs typeface="Arial" panose="020B0604020202020204" pitchFamily="34" charset="0"/>
              </a:rPr>
              <a:t>να</a:t>
            </a:r>
            <a:r>
              <a:rPr lang="en-US" sz="1450" b="1" dirty="0" smtClean="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επεκταθεί </a:t>
            </a:r>
            <a:r>
              <a:rPr lang="el-GR" sz="1450" b="1" dirty="0">
                <a:latin typeface="Arial" panose="020B0604020202020204" pitchFamily="34" charset="0"/>
                <a:cs typeface="Arial" panose="020B0604020202020204" pitchFamily="34" charset="0"/>
              </a:rPr>
              <a:t>στο 107% του Α, βλέπε γραμμή 9.</a:t>
            </a:r>
          </a:p>
          <a:p>
            <a:pPr marL="0" indent="0">
              <a:lnSpc>
                <a:spcPct val="90000"/>
              </a:lnSpc>
              <a:buClr>
                <a:schemeClr val="hlink"/>
              </a:buClr>
              <a:buNone/>
              <a:defRPr/>
            </a:pPr>
            <a:r>
              <a:rPr lang="el-GR" sz="1450" b="1" dirty="0">
                <a:latin typeface="Arial" panose="020B0604020202020204" pitchFamily="34" charset="0"/>
                <a:cs typeface="Arial" panose="020B0604020202020204" pitchFamily="34" charset="0"/>
              </a:rPr>
              <a:t>Τα παραπάνω όρια μπορούν γενικά να </a:t>
            </a:r>
            <a:r>
              <a:rPr lang="el-GR" sz="1450" b="1" dirty="0" smtClean="0">
                <a:latin typeface="Arial" panose="020B0604020202020204" pitchFamily="34" charset="0"/>
                <a:cs typeface="Arial" panose="020B0604020202020204" pitchFamily="34" charset="0"/>
              </a:rPr>
              <a:t>επεκταθούν σε 105</a:t>
            </a:r>
            <a:r>
              <a:rPr lang="el-GR" sz="1450" b="1" dirty="0">
                <a:latin typeface="Arial" panose="020B0604020202020204" pitchFamily="34" charset="0"/>
                <a:cs typeface="Arial" panose="020B0604020202020204" pitchFamily="34" charset="0"/>
              </a:rPr>
              <a:t>%, και κατά τη διάρκεια </a:t>
            </a:r>
            <a:r>
              <a:rPr lang="el-GR" sz="1450" b="1" dirty="0" err="1" smtClean="0">
                <a:latin typeface="Arial" panose="020B0604020202020204" pitchFamily="34" charset="0"/>
                <a:cs typeface="Arial" panose="020B0604020202020204" pitchFamily="34" charset="0"/>
              </a:rPr>
              <a:t>δοκιμαστικων</a:t>
            </a:r>
            <a:r>
              <a:rPr lang="el-GR" sz="1450" b="1" dirty="0" smtClean="0">
                <a:latin typeface="Arial" panose="020B0604020202020204" pitchFamily="34" charset="0"/>
                <a:cs typeface="Arial" panose="020B0604020202020204" pitchFamily="34" charset="0"/>
              </a:rPr>
              <a:t> </a:t>
            </a:r>
            <a:r>
              <a:rPr lang="el-GR" sz="1450" b="1" dirty="0" err="1" smtClean="0">
                <a:latin typeface="Arial" panose="020B0604020202020204" pitchFamily="34" charset="0"/>
                <a:cs typeface="Arial" panose="020B0604020202020204" pitchFamily="34" charset="0"/>
              </a:rPr>
              <a:t>συνθήκων</a:t>
            </a:r>
            <a:r>
              <a:rPr lang="el-GR" sz="1450" b="1" dirty="0" smtClean="0">
                <a:latin typeface="Arial" panose="020B0604020202020204" pitchFamily="34" charset="0"/>
                <a:cs typeface="Arial" panose="020B0604020202020204" pitchFamily="34" charset="0"/>
              </a:rPr>
              <a:t> </a:t>
            </a:r>
            <a:r>
              <a:rPr lang="el-GR" sz="1450" b="1" dirty="0">
                <a:latin typeface="Arial" panose="020B0604020202020204" pitchFamily="34" charset="0"/>
                <a:cs typeface="Arial" panose="020B0604020202020204" pitchFamily="34" charset="0"/>
              </a:rPr>
              <a:t>στο 107%, </a:t>
            </a:r>
            <a:r>
              <a:rPr lang="el-GR" sz="1450" b="1" dirty="0" smtClean="0">
                <a:latin typeface="Arial" panose="020B0604020202020204" pitchFamily="34" charset="0"/>
                <a:cs typeface="Arial" panose="020B0604020202020204" pitchFamily="34" charset="0"/>
              </a:rPr>
              <a:t>της</a:t>
            </a:r>
            <a:r>
              <a:rPr lang="el-GR" sz="1450" b="1" dirty="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ονομαστικής ταχύτητας της </a:t>
            </a:r>
            <a:r>
              <a:rPr lang="el-GR" sz="1450" b="1" dirty="0">
                <a:latin typeface="Arial" panose="020B0604020202020204" pitchFamily="34" charset="0"/>
                <a:cs typeface="Arial" panose="020B0604020202020204" pitchFamily="34" charset="0"/>
              </a:rPr>
              <a:t>μηχανής, υπό τον </a:t>
            </a:r>
            <a:r>
              <a:rPr lang="el-GR" sz="1450" b="1" dirty="0" smtClean="0">
                <a:latin typeface="Arial" panose="020B0604020202020204" pitchFamily="34" charset="0"/>
                <a:cs typeface="Arial" panose="020B0604020202020204" pitchFamily="34" charset="0"/>
              </a:rPr>
              <a:t>όρο που επιτρέπει η </a:t>
            </a:r>
            <a:r>
              <a:rPr lang="el-GR" sz="1450" b="1" dirty="0" err="1" smtClean="0">
                <a:latin typeface="Arial" panose="020B0604020202020204" pitchFamily="34" charset="0"/>
                <a:cs typeface="Arial" panose="020B0604020202020204" pitchFamily="34" charset="0"/>
              </a:rPr>
              <a:t>στρεπτική</a:t>
            </a:r>
            <a:r>
              <a:rPr lang="el-GR" sz="1450" b="1" dirty="0" smtClean="0">
                <a:latin typeface="Arial" panose="020B0604020202020204" pitchFamily="34" charset="0"/>
                <a:cs typeface="Arial" panose="020B0604020202020204" pitchFamily="34" charset="0"/>
              </a:rPr>
              <a:t> δόνηση.</a:t>
            </a:r>
            <a:endParaRPr lang="el-GR" sz="145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450" b="1" dirty="0" smtClean="0">
                <a:latin typeface="Arial" panose="020B0604020202020204" pitchFamily="34" charset="0"/>
                <a:cs typeface="Arial" panose="020B0604020202020204" pitchFamily="34" charset="0"/>
              </a:rPr>
              <a:t>Το σημείο υπερταχύνσεως είναι </a:t>
            </a:r>
            <a:r>
              <a:rPr lang="el-GR" sz="1450" b="1" dirty="0">
                <a:latin typeface="Arial" panose="020B0604020202020204" pitchFamily="34" charset="0"/>
                <a:cs typeface="Arial" panose="020B0604020202020204" pitchFamily="34" charset="0"/>
              </a:rPr>
              <a:t>109% της ταχύτητας στο </a:t>
            </a:r>
            <a:r>
              <a:rPr lang="el-GR" sz="1450" b="1" dirty="0" smtClean="0">
                <a:latin typeface="Arial" panose="020B0604020202020204" pitchFamily="34" charset="0"/>
                <a:cs typeface="Arial" panose="020B0604020202020204" pitchFamily="34" charset="0"/>
              </a:rPr>
              <a:t>Α,</a:t>
            </a:r>
            <a:r>
              <a:rPr lang="en-US" sz="1450" b="1" dirty="0" smtClean="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Ωστόσο</a:t>
            </a:r>
            <a:r>
              <a:rPr lang="el-GR" sz="1450" b="1" dirty="0">
                <a:latin typeface="Arial" panose="020B0604020202020204" pitchFamily="34" charset="0"/>
                <a:cs typeface="Arial" panose="020B0604020202020204" pitchFamily="34" charset="0"/>
              </a:rPr>
              <a:t>, μπορούν να μετακινούνται σε 109% της </a:t>
            </a:r>
            <a:r>
              <a:rPr lang="el-GR" sz="1450" b="1" dirty="0" smtClean="0">
                <a:latin typeface="Arial" panose="020B0604020202020204" pitchFamily="34" charset="0"/>
                <a:cs typeface="Arial" panose="020B0604020202020204" pitchFamily="34" charset="0"/>
              </a:rPr>
              <a:t>ονομαστικής ταχύτητας, </a:t>
            </a:r>
            <a:r>
              <a:rPr lang="el-GR" sz="1450" b="1" dirty="0">
                <a:latin typeface="Arial" panose="020B0604020202020204" pitchFamily="34" charset="0"/>
                <a:cs typeface="Arial" panose="020B0604020202020204" pitchFamily="34" charset="0"/>
              </a:rPr>
              <a:t>υπό τον όρο που επιτρέπει η </a:t>
            </a:r>
            <a:r>
              <a:rPr lang="el-GR" sz="1450" b="1" dirty="0" err="1">
                <a:latin typeface="Arial" panose="020B0604020202020204" pitchFamily="34" charset="0"/>
                <a:cs typeface="Arial" panose="020B0604020202020204" pitchFamily="34" charset="0"/>
              </a:rPr>
              <a:t>στρεπτική</a:t>
            </a:r>
            <a:r>
              <a:rPr lang="el-GR" sz="1450" b="1" dirty="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δόνηση.</a:t>
            </a:r>
            <a:endParaRPr lang="el-GR" sz="145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450" b="1" dirty="0" smtClean="0">
                <a:latin typeface="Arial" panose="020B0604020202020204" pitchFamily="34" charset="0"/>
                <a:cs typeface="Arial" panose="020B0604020202020204" pitchFamily="34" charset="0"/>
              </a:rPr>
              <a:t>Λειτουργία </a:t>
            </a:r>
            <a:r>
              <a:rPr lang="el-GR" sz="1450" b="1" dirty="0">
                <a:latin typeface="Arial" panose="020B0604020202020204" pitchFamily="34" charset="0"/>
                <a:cs typeface="Arial" panose="020B0604020202020204" pitchFamily="34" charset="0"/>
              </a:rPr>
              <a:t>πάνω από το 100% της ονομαστικής </a:t>
            </a:r>
            <a:r>
              <a:rPr lang="el-GR" sz="1450" b="1" dirty="0" smtClean="0">
                <a:latin typeface="Arial" panose="020B0604020202020204" pitchFamily="34" charset="0"/>
                <a:cs typeface="Arial" panose="020B0604020202020204" pitchFamily="34" charset="0"/>
              </a:rPr>
              <a:t>ταχύτητας με</a:t>
            </a:r>
            <a:r>
              <a:rPr lang="en-US" sz="1450" b="1" dirty="0" smtClean="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φορτίο μικρότερο </a:t>
            </a:r>
            <a:r>
              <a:rPr lang="el-GR" sz="1450" b="1" dirty="0">
                <a:latin typeface="Arial" panose="020B0604020202020204" pitchFamily="34" charset="0"/>
                <a:cs typeface="Arial" panose="020B0604020202020204" pitchFamily="34" charset="0"/>
              </a:rPr>
              <a:t>από περίπου </a:t>
            </a:r>
            <a:r>
              <a:rPr lang="el-GR" sz="1450" b="1" dirty="0" smtClean="0">
                <a:latin typeface="Arial" panose="020B0604020202020204" pitchFamily="34" charset="0"/>
                <a:cs typeface="Arial" panose="020B0604020202020204" pitchFamily="34" charset="0"/>
              </a:rPr>
              <a:t>του 65</a:t>
            </a:r>
            <a:r>
              <a:rPr lang="el-GR" sz="1450" b="1" dirty="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του καθορισμένου MCR, </a:t>
            </a:r>
            <a:r>
              <a:rPr lang="el-GR" sz="1450" b="1" dirty="0">
                <a:latin typeface="Arial" panose="020B0604020202020204" pitchFamily="34" charset="0"/>
                <a:cs typeface="Arial" panose="020B0604020202020204" pitchFamily="34" charset="0"/>
              </a:rPr>
              <a:t>να </a:t>
            </a:r>
            <a:r>
              <a:rPr lang="el-GR" sz="1450" b="1" dirty="0" smtClean="0">
                <a:latin typeface="Arial" panose="020B0604020202020204" pitchFamily="34" charset="0"/>
                <a:cs typeface="Arial" panose="020B0604020202020204" pitchFamily="34" charset="0"/>
              </a:rPr>
              <a:t>αποφεύγεται </a:t>
            </a:r>
            <a:r>
              <a:rPr lang="el-GR" sz="1450" b="1" dirty="0">
                <a:latin typeface="Arial" panose="020B0604020202020204" pitchFamily="34" charset="0"/>
                <a:cs typeface="Arial" panose="020B0604020202020204" pitchFamily="34" charset="0"/>
              </a:rPr>
              <a:t>για παρατεταμένες περιόδους. </a:t>
            </a:r>
            <a:endParaRPr lang="en-US" sz="14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450" b="1" dirty="0" smtClean="0">
                <a:latin typeface="Arial" panose="020B0604020202020204" pitchFamily="34" charset="0"/>
                <a:cs typeface="Arial" panose="020B0604020202020204" pitchFamily="34" charset="0"/>
              </a:rPr>
              <a:t>Μόνο εγκαταστάσεις </a:t>
            </a:r>
            <a:r>
              <a:rPr lang="el-GR" sz="1450" b="1" dirty="0">
                <a:latin typeface="Arial" panose="020B0604020202020204" pitchFamily="34" charset="0"/>
                <a:cs typeface="Arial" panose="020B0604020202020204" pitchFamily="34" charset="0"/>
              </a:rPr>
              <a:t>με </a:t>
            </a:r>
            <a:r>
              <a:rPr lang="el-GR" sz="1450" b="1" dirty="0" smtClean="0">
                <a:latin typeface="Arial" panose="020B0604020202020204" pitchFamily="34" charset="0"/>
                <a:cs typeface="Arial" panose="020B0604020202020204" pitchFamily="34" charset="0"/>
              </a:rPr>
              <a:t>έλικες μεταβλητού </a:t>
            </a:r>
            <a:r>
              <a:rPr lang="el-GR" sz="1450" b="1" dirty="0">
                <a:latin typeface="Arial" panose="020B0604020202020204" pitchFamily="34" charset="0"/>
                <a:cs typeface="Arial" panose="020B0604020202020204" pitchFamily="34" charset="0"/>
              </a:rPr>
              <a:t>βήματος </a:t>
            </a:r>
            <a:r>
              <a:rPr lang="el-GR" sz="1450" b="1" dirty="0" smtClean="0">
                <a:latin typeface="Arial" panose="020B0604020202020204" pitchFamily="34" charset="0"/>
                <a:cs typeface="Arial" panose="020B0604020202020204" pitchFamily="34" charset="0"/>
              </a:rPr>
              <a:t>μπορούν </a:t>
            </a:r>
            <a:r>
              <a:rPr lang="el-GR" sz="1450" b="1" dirty="0">
                <a:latin typeface="Arial" panose="020B0604020202020204" pitchFamily="34" charset="0"/>
                <a:cs typeface="Arial" panose="020B0604020202020204" pitchFamily="34" charset="0"/>
              </a:rPr>
              <a:t>να </a:t>
            </a:r>
            <a:r>
              <a:rPr lang="el-GR" sz="1450" b="1" dirty="0" smtClean="0">
                <a:latin typeface="Arial" panose="020B0604020202020204" pitchFamily="34" charset="0"/>
                <a:cs typeface="Arial" panose="020B0604020202020204" pitchFamily="34" charset="0"/>
              </a:rPr>
              <a:t>φθάσουν</a:t>
            </a:r>
            <a:r>
              <a:rPr lang="en-US" sz="1450" b="1" dirty="0" smtClean="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σε τέτοιες περιοχές </a:t>
            </a:r>
            <a:r>
              <a:rPr lang="el-GR" sz="1450" b="1" dirty="0">
                <a:latin typeface="Arial" panose="020B0604020202020204" pitchFamily="34" charset="0"/>
                <a:cs typeface="Arial" panose="020B0604020202020204" pitchFamily="34" charset="0"/>
              </a:rPr>
              <a:t>λειτουργίας.</a:t>
            </a:r>
          </a:p>
          <a:p>
            <a:pPr marL="0" indent="0">
              <a:lnSpc>
                <a:spcPct val="90000"/>
              </a:lnSpc>
              <a:buClr>
                <a:schemeClr val="hlink"/>
              </a:buClr>
              <a:buNone/>
              <a:defRPr/>
            </a:pPr>
            <a:r>
              <a:rPr lang="el-GR" sz="1450" b="1" u="sng" dirty="0">
                <a:solidFill>
                  <a:srgbClr val="FF0000"/>
                </a:solidFill>
                <a:latin typeface="Arial" panose="020B0604020202020204" pitchFamily="34" charset="0"/>
                <a:cs typeface="Arial" panose="020B0604020202020204" pitchFamily="34" charset="0"/>
              </a:rPr>
              <a:t>Γραμμή 4:</a:t>
            </a:r>
          </a:p>
          <a:p>
            <a:pPr marL="0" indent="0">
              <a:lnSpc>
                <a:spcPct val="90000"/>
              </a:lnSpc>
              <a:buClr>
                <a:schemeClr val="hlink"/>
              </a:buClr>
              <a:buNone/>
              <a:defRPr/>
            </a:pPr>
            <a:r>
              <a:rPr lang="el-GR" sz="1450" b="1" dirty="0">
                <a:latin typeface="Arial" panose="020B0604020202020204" pitchFamily="34" charset="0"/>
                <a:cs typeface="Arial" panose="020B0604020202020204" pitchFamily="34" charset="0"/>
              </a:rPr>
              <a:t>Αντιπροσωπεύει το όριο στο οποίο μια άφθονη παροχή </a:t>
            </a:r>
            <a:r>
              <a:rPr lang="el-GR" sz="1450" b="1" dirty="0" smtClean="0">
                <a:latin typeface="Arial" panose="020B0604020202020204" pitchFamily="34" charset="0"/>
                <a:cs typeface="Arial" panose="020B0604020202020204" pitchFamily="34" charset="0"/>
              </a:rPr>
              <a:t>αέρα</a:t>
            </a:r>
            <a:r>
              <a:rPr lang="en-US" sz="1450" b="1" dirty="0" smtClean="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είναι διαθέσιμη </a:t>
            </a:r>
            <a:r>
              <a:rPr lang="el-GR" sz="1450" b="1" dirty="0">
                <a:latin typeface="Arial" panose="020B0604020202020204" pitchFamily="34" charset="0"/>
                <a:cs typeface="Arial" panose="020B0604020202020204" pitchFamily="34" charset="0"/>
              </a:rPr>
              <a:t>για καύση και επιβάλλει </a:t>
            </a:r>
            <a:r>
              <a:rPr lang="el-GR" sz="1450" b="1" dirty="0" smtClean="0">
                <a:latin typeface="Arial" panose="020B0604020202020204" pitchFamily="34" charset="0"/>
                <a:cs typeface="Arial" panose="020B0604020202020204" pitchFamily="34" charset="0"/>
              </a:rPr>
              <a:t>περιορισμό</a:t>
            </a:r>
            <a:r>
              <a:rPr lang="en-US" sz="1450" b="1" dirty="0" smtClean="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σχετικά </a:t>
            </a:r>
            <a:r>
              <a:rPr lang="el-GR" sz="1450" b="1" dirty="0">
                <a:latin typeface="Arial" panose="020B0604020202020204" pitchFamily="34" charset="0"/>
                <a:cs typeface="Arial" panose="020B0604020202020204" pitchFamily="34" charset="0"/>
              </a:rPr>
              <a:t>με το μέγιστο </a:t>
            </a:r>
            <a:r>
              <a:rPr lang="el-GR" sz="1450" b="1" u="sng" dirty="0">
                <a:solidFill>
                  <a:srgbClr val="FF0000"/>
                </a:solidFill>
                <a:latin typeface="Arial" panose="020B0604020202020204" pitchFamily="34" charset="0"/>
                <a:cs typeface="Arial" panose="020B0604020202020204" pitchFamily="34" charset="0"/>
              </a:rPr>
              <a:t>συνδυασμό ροπής </a:t>
            </a:r>
            <a:r>
              <a:rPr lang="el-GR" sz="1450" b="1" u="sng" dirty="0" smtClean="0">
                <a:solidFill>
                  <a:srgbClr val="FF0000"/>
                </a:solidFill>
                <a:latin typeface="Arial" panose="020B0604020202020204" pitchFamily="34" charset="0"/>
                <a:cs typeface="Arial" panose="020B0604020202020204" pitchFamily="34" charset="0"/>
              </a:rPr>
              <a:t>και</a:t>
            </a:r>
            <a:r>
              <a:rPr lang="en-US" sz="1450" b="1" u="sng" dirty="0" smtClean="0">
                <a:solidFill>
                  <a:srgbClr val="FF0000"/>
                </a:solidFill>
                <a:latin typeface="Arial" panose="020B0604020202020204" pitchFamily="34" charset="0"/>
                <a:cs typeface="Arial" panose="020B0604020202020204" pitchFamily="34" charset="0"/>
              </a:rPr>
              <a:t> </a:t>
            </a:r>
            <a:r>
              <a:rPr lang="el-GR" sz="1450" b="1" u="sng" dirty="0" smtClean="0">
                <a:solidFill>
                  <a:srgbClr val="FF0000"/>
                </a:solidFill>
                <a:latin typeface="Arial" panose="020B0604020202020204" pitchFamily="34" charset="0"/>
                <a:cs typeface="Arial" panose="020B0604020202020204" pitchFamily="34" charset="0"/>
              </a:rPr>
              <a:t>ταχύτητα</a:t>
            </a:r>
            <a:r>
              <a:rPr lang="el-GR" sz="1450" b="1" dirty="0">
                <a:latin typeface="Arial" panose="020B0604020202020204" pitchFamily="34" charset="0"/>
                <a:cs typeface="Arial" panose="020B0604020202020204" pitchFamily="34" charset="0"/>
              </a:rPr>
              <a:t>.</a:t>
            </a:r>
          </a:p>
          <a:p>
            <a:pPr marL="0" indent="0">
              <a:lnSpc>
                <a:spcPct val="90000"/>
              </a:lnSpc>
              <a:buClr>
                <a:schemeClr val="hlink"/>
              </a:buClr>
              <a:buNone/>
              <a:defRPr/>
            </a:pPr>
            <a:r>
              <a:rPr lang="el-GR" sz="1450" b="1" u="sng" dirty="0">
                <a:solidFill>
                  <a:srgbClr val="FF0000"/>
                </a:solidFill>
                <a:latin typeface="Arial" panose="020B0604020202020204" pitchFamily="34" charset="0"/>
                <a:cs typeface="Arial" panose="020B0604020202020204" pitchFamily="34" charset="0"/>
              </a:rPr>
              <a:t>Γραμμή 5:</a:t>
            </a:r>
          </a:p>
          <a:p>
            <a:pPr marL="0" indent="0">
              <a:lnSpc>
                <a:spcPct val="90000"/>
              </a:lnSpc>
              <a:buClr>
                <a:schemeClr val="hlink"/>
              </a:buClr>
              <a:buNone/>
              <a:defRPr/>
            </a:pPr>
            <a:r>
              <a:rPr lang="el-GR" sz="1450" b="1" dirty="0">
                <a:latin typeface="Arial" panose="020B0604020202020204" pitchFamily="34" charset="0"/>
                <a:cs typeface="Arial" panose="020B0604020202020204" pitchFamily="34" charset="0"/>
              </a:rPr>
              <a:t>Αντιπροσωπεύει </a:t>
            </a:r>
            <a:r>
              <a:rPr lang="el-GR" sz="1450" b="1" dirty="0" smtClean="0">
                <a:latin typeface="Arial" panose="020B0604020202020204" pitchFamily="34" charset="0"/>
                <a:cs typeface="Arial" panose="020B0604020202020204" pitchFamily="34" charset="0"/>
              </a:rPr>
              <a:t>το επίπεδο της μέγιστης μέσης πραγματικής πίεσης (</a:t>
            </a:r>
            <a:r>
              <a:rPr lang="en-US" sz="1450" b="1" dirty="0">
                <a:solidFill>
                  <a:srgbClr val="FF0000"/>
                </a:solidFill>
                <a:latin typeface="Arial" panose="020B0604020202020204" pitchFamily="34" charset="0"/>
                <a:cs typeface="Arial" panose="020B0604020202020204" pitchFamily="34" charset="0"/>
              </a:rPr>
              <a:t>mep</a:t>
            </a:r>
            <a:r>
              <a:rPr lang="el-GR" sz="1450" b="1" dirty="0" smtClean="0">
                <a:latin typeface="Arial" panose="020B0604020202020204" pitchFamily="34" charset="0"/>
                <a:cs typeface="Arial" panose="020B0604020202020204" pitchFamily="34" charset="0"/>
              </a:rPr>
              <a:t>), </a:t>
            </a:r>
            <a:r>
              <a:rPr lang="el-GR" sz="1450" b="1" dirty="0">
                <a:latin typeface="Arial" panose="020B0604020202020204" pitchFamily="34" charset="0"/>
                <a:cs typeface="Arial" panose="020B0604020202020204" pitchFamily="34" charset="0"/>
              </a:rPr>
              <a:t>το οποίο </a:t>
            </a:r>
            <a:r>
              <a:rPr lang="el-GR" sz="1450" b="1" dirty="0" smtClean="0">
                <a:latin typeface="Arial" panose="020B0604020202020204" pitchFamily="34" charset="0"/>
                <a:cs typeface="Arial" panose="020B0604020202020204" pitchFamily="34" charset="0"/>
              </a:rPr>
              <a:t>επιτρέπεται για συνεχή</a:t>
            </a:r>
            <a:r>
              <a:rPr lang="en-US" sz="1450" b="1" dirty="0" smtClean="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λειτουργία.</a:t>
            </a:r>
            <a:endParaRPr lang="el-GR" sz="145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450" b="1" u="sng" dirty="0" smtClean="0">
                <a:solidFill>
                  <a:srgbClr val="FF0000"/>
                </a:solidFill>
                <a:latin typeface="Arial" panose="020B0604020202020204" pitchFamily="34" charset="0"/>
                <a:cs typeface="Arial" panose="020B0604020202020204" pitchFamily="34" charset="0"/>
              </a:rPr>
              <a:t>Γραμμή </a:t>
            </a:r>
            <a:r>
              <a:rPr lang="el-GR" sz="1450" b="1" u="sng" dirty="0">
                <a:solidFill>
                  <a:srgbClr val="FF0000"/>
                </a:solidFill>
                <a:latin typeface="Arial" panose="020B0604020202020204" pitchFamily="34" charset="0"/>
                <a:cs typeface="Arial" panose="020B0604020202020204" pitchFamily="34" charset="0"/>
              </a:rPr>
              <a:t>7:</a:t>
            </a:r>
          </a:p>
          <a:p>
            <a:pPr marL="0" indent="0">
              <a:lnSpc>
                <a:spcPct val="90000"/>
              </a:lnSpc>
              <a:buClr>
                <a:schemeClr val="hlink"/>
              </a:buClr>
              <a:buNone/>
              <a:defRPr/>
            </a:pPr>
            <a:r>
              <a:rPr lang="el-GR" sz="1450" b="1" dirty="0">
                <a:latin typeface="Arial" panose="020B0604020202020204" pitchFamily="34" charset="0"/>
                <a:cs typeface="Arial" panose="020B0604020202020204" pitchFamily="34" charset="0"/>
              </a:rPr>
              <a:t>Αντιπροσωπεύει την μέγιστη ισχύ για </a:t>
            </a:r>
            <a:r>
              <a:rPr lang="el-GR" sz="1450" b="1" dirty="0" smtClean="0">
                <a:latin typeface="Arial" panose="020B0604020202020204" pitchFamily="34" charset="0"/>
                <a:cs typeface="Arial" panose="020B0604020202020204" pitchFamily="34" charset="0"/>
              </a:rPr>
              <a:t>συνεχή</a:t>
            </a:r>
            <a:r>
              <a:rPr lang="en-US" sz="1450" b="1" dirty="0" smtClean="0">
                <a:latin typeface="Arial" panose="020B0604020202020204" pitchFamily="34" charset="0"/>
                <a:cs typeface="Arial" panose="020B0604020202020204" pitchFamily="34" charset="0"/>
              </a:rPr>
              <a:t> </a:t>
            </a:r>
            <a:r>
              <a:rPr lang="el-GR" sz="1450" b="1" dirty="0" smtClean="0">
                <a:latin typeface="Arial" panose="020B0604020202020204" pitchFamily="34" charset="0"/>
                <a:cs typeface="Arial" panose="020B0604020202020204" pitchFamily="34" charset="0"/>
              </a:rPr>
              <a:t>λειτουργία.</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smtClean="0">
                <a:solidFill>
                  <a:schemeClr val="bg1"/>
                </a:solidFill>
                <a:latin typeface="Arial" pitchFamily="34" charset="0"/>
                <a:cs typeface="Arial" pitchFamily="34" charset="0"/>
              </a:rPr>
              <a:t>Χαρακτηριστικές Καμπύλες Μηχανής</a:t>
            </a:r>
            <a:endParaRPr lang="en-US" sz="1400" b="1" u="sng" dirty="0" smtClean="0">
              <a:solidFill>
                <a:schemeClr val="bg1"/>
              </a:solidFill>
              <a:latin typeface="Arial" pitchFamily="34" charset="0"/>
              <a:cs typeface="Arial" pitchFamily="34" charset="0"/>
            </a:endParaRPr>
          </a:p>
          <a:p>
            <a:r>
              <a:rPr lang="el-GR" sz="2800" b="1" u="sng" dirty="0">
                <a:solidFill>
                  <a:schemeClr val="bg1"/>
                </a:solidFill>
                <a:latin typeface="Arial" pitchFamily="34" charset="0"/>
                <a:cs typeface="Arial" pitchFamily="34" charset="0"/>
              </a:rPr>
              <a:t>Διάγραμμα </a:t>
            </a:r>
            <a:r>
              <a:rPr lang="el-GR" sz="2800" b="1" u="sng" dirty="0" smtClean="0">
                <a:solidFill>
                  <a:schemeClr val="bg1"/>
                </a:solidFill>
                <a:latin typeface="Arial" pitchFamily="34" charset="0"/>
                <a:cs typeface="Arial" pitchFamily="34" charset="0"/>
              </a:rPr>
              <a:t>φορτίου </a:t>
            </a:r>
            <a:r>
              <a:rPr lang="el-GR" sz="2800" b="1" u="sng" dirty="0">
                <a:solidFill>
                  <a:schemeClr val="bg1"/>
                </a:solidFill>
                <a:latin typeface="Arial" pitchFamily="34" charset="0"/>
                <a:cs typeface="Arial" pitchFamily="34" charset="0"/>
              </a:rPr>
              <a:t>- </a:t>
            </a:r>
            <a:r>
              <a:rPr lang="en-US" sz="2800" b="1" u="sng" dirty="0">
                <a:solidFill>
                  <a:schemeClr val="bg1"/>
                </a:solidFill>
                <a:latin typeface="Arial" pitchFamily="34" charset="0"/>
                <a:cs typeface="Arial" pitchFamily="34" charset="0"/>
              </a:rPr>
              <a:t>Load </a:t>
            </a:r>
            <a:r>
              <a:rPr lang="en-US" sz="2800" b="1" u="sng" dirty="0" smtClean="0">
                <a:solidFill>
                  <a:schemeClr val="bg1"/>
                </a:solidFill>
                <a:latin typeface="Arial" pitchFamily="34" charset="0"/>
                <a:cs typeface="Arial" pitchFamily="34" charset="0"/>
              </a:rPr>
              <a:t>Diagram</a:t>
            </a:r>
            <a:endParaRPr lang="en-US" sz="28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1341019119"/>
      </p:ext>
    </p:extLst>
  </p:cSld>
  <p:clrMapOvr>
    <a:masterClrMapping/>
  </p:clrMapOvr>
  <p:transition>
    <p:pu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568952" cy="5544616"/>
          </a:xfrm>
          <a:solidFill>
            <a:schemeClr val="accent6">
              <a:lumMod val="40000"/>
              <a:lumOff val="60000"/>
            </a:schemeClr>
          </a:solidFill>
        </p:spPr>
        <p:txBody>
          <a:bodyPr>
            <a:noAutofit/>
          </a:bodyPr>
          <a:lstStyle/>
          <a:p>
            <a:pPr marL="0" indent="0">
              <a:lnSpc>
                <a:spcPct val="90000"/>
              </a:lnSpc>
              <a:buClr>
                <a:schemeClr val="hlink"/>
              </a:buClr>
              <a:buNone/>
              <a:defRPr/>
            </a:pPr>
            <a:endParaRPr lang="el-GR" sz="2000" b="1" u="sng" dirty="0" smtClean="0">
              <a:solidFill>
                <a:srgbClr val="FF0000"/>
              </a:solidFill>
              <a:latin typeface="Arial" panose="020B0604020202020204" pitchFamily="34" charset="0"/>
              <a:cs typeface="Arial" panose="020B0604020202020204" pitchFamily="34" charset="0"/>
            </a:endParaRPr>
          </a:p>
          <a:p>
            <a:pPr marL="0" indent="0">
              <a:buClr>
                <a:schemeClr val="hlink"/>
              </a:buClr>
              <a:buNone/>
              <a:defRPr/>
            </a:pPr>
            <a:r>
              <a:rPr lang="el-GR" sz="2000" b="1" u="sng" dirty="0" smtClean="0">
                <a:solidFill>
                  <a:srgbClr val="FF0000"/>
                </a:solidFill>
                <a:latin typeface="Arial" panose="020B0604020202020204" pitchFamily="34" charset="0"/>
                <a:cs typeface="Arial" panose="020B0604020202020204" pitchFamily="34" charset="0"/>
              </a:rPr>
              <a:t>Όρια </a:t>
            </a:r>
            <a:r>
              <a:rPr lang="el-GR" sz="2000" b="1" u="sng" dirty="0">
                <a:solidFill>
                  <a:srgbClr val="FF0000"/>
                </a:solidFill>
                <a:latin typeface="Arial" panose="020B0604020202020204" pitchFamily="34" charset="0"/>
                <a:cs typeface="Arial" panose="020B0604020202020204" pitchFamily="34" charset="0"/>
              </a:rPr>
              <a:t>για λειτουργία </a:t>
            </a:r>
            <a:r>
              <a:rPr lang="el-GR" sz="2000" b="1" u="sng" dirty="0" smtClean="0">
                <a:solidFill>
                  <a:srgbClr val="FF0000"/>
                </a:solidFill>
                <a:latin typeface="Arial" panose="020B0604020202020204" pitchFamily="34" charset="0"/>
                <a:cs typeface="Arial" panose="020B0604020202020204" pitchFamily="34" charset="0"/>
              </a:rPr>
              <a:t>υπερφόρτωσης (</a:t>
            </a:r>
            <a:r>
              <a:rPr lang="en-US" sz="2000" b="1" u="sng" dirty="0" smtClean="0">
                <a:solidFill>
                  <a:srgbClr val="FF0000"/>
                </a:solidFill>
                <a:latin typeface="Arial" panose="020B0604020202020204" pitchFamily="34" charset="0"/>
                <a:cs typeface="Arial" panose="020B0604020202020204" pitchFamily="34" charset="0"/>
              </a:rPr>
              <a:t>overload</a:t>
            </a:r>
            <a:r>
              <a:rPr lang="el-GR" sz="2000" b="1" u="sng" dirty="0" smtClean="0">
                <a:solidFill>
                  <a:srgbClr val="FF0000"/>
                </a:solidFill>
                <a:latin typeface="Arial" panose="020B0604020202020204" pitchFamily="34" charset="0"/>
                <a:cs typeface="Arial" panose="020B0604020202020204" pitchFamily="34" charset="0"/>
              </a:rPr>
              <a:t>)</a:t>
            </a:r>
          </a:p>
          <a:p>
            <a:pPr marL="0" indent="0">
              <a:buClr>
                <a:schemeClr val="hlink"/>
              </a:buClr>
              <a:buNone/>
              <a:defRPr/>
            </a:pPr>
            <a:r>
              <a:rPr lang="el-GR" sz="2000" b="1" dirty="0" smtClean="0">
                <a:latin typeface="Arial" panose="020B0604020202020204" pitchFamily="34" charset="0"/>
                <a:cs typeface="Arial" panose="020B0604020202020204" pitchFamily="34" charset="0"/>
              </a:rPr>
              <a:t>Η </a:t>
            </a:r>
            <a:r>
              <a:rPr lang="el-GR" sz="2000" b="1" dirty="0">
                <a:latin typeface="Arial" panose="020B0604020202020204" pitchFamily="34" charset="0"/>
                <a:cs typeface="Arial" panose="020B0604020202020204" pitchFamily="34" charset="0"/>
              </a:rPr>
              <a:t>γκάμα των υπηρεσιών </a:t>
            </a:r>
            <a:r>
              <a:rPr lang="el-GR" sz="2000" b="1" dirty="0" smtClean="0">
                <a:latin typeface="Arial" panose="020B0604020202020204" pitchFamily="34" charset="0"/>
                <a:cs typeface="Arial" panose="020B0604020202020204" pitchFamily="34" charset="0"/>
              </a:rPr>
              <a:t>υπερφόρτωσης </a:t>
            </a:r>
            <a:r>
              <a:rPr lang="el-GR" sz="2000" b="1" dirty="0">
                <a:latin typeface="Arial" panose="020B0604020202020204" pitchFamily="34" charset="0"/>
                <a:cs typeface="Arial" panose="020B0604020202020204" pitchFamily="34" charset="0"/>
              </a:rPr>
              <a:t>περιορίζεται ως εξής</a:t>
            </a:r>
            <a:r>
              <a:rPr lang="el-GR" sz="2000" b="1" dirty="0" smtClean="0">
                <a:latin typeface="Arial" panose="020B0604020202020204" pitchFamily="34" charset="0"/>
                <a:cs typeface="Arial" panose="020B0604020202020204" pitchFamily="34" charset="0"/>
              </a:rPr>
              <a:t>:</a:t>
            </a:r>
          </a:p>
          <a:p>
            <a:pPr marL="0" indent="0">
              <a:buClr>
                <a:schemeClr val="hlink"/>
              </a:buClr>
              <a:buNone/>
              <a:defRPr/>
            </a:pPr>
            <a:endParaRPr lang="el-GR" sz="2000" b="1" dirty="0">
              <a:latin typeface="Arial" panose="020B0604020202020204" pitchFamily="34" charset="0"/>
              <a:cs typeface="Arial" panose="020B0604020202020204" pitchFamily="34" charset="0"/>
            </a:endParaRPr>
          </a:p>
          <a:p>
            <a:pPr marL="0" indent="0">
              <a:buClr>
                <a:schemeClr val="hlink"/>
              </a:buClr>
              <a:buNone/>
              <a:defRPr/>
            </a:pPr>
            <a:r>
              <a:rPr lang="el-GR" sz="2000" b="1" u="sng" dirty="0">
                <a:solidFill>
                  <a:srgbClr val="FF0000"/>
                </a:solidFill>
                <a:latin typeface="Arial" panose="020B0604020202020204" pitchFamily="34" charset="0"/>
                <a:cs typeface="Arial" panose="020B0604020202020204" pitchFamily="34" charset="0"/>
              </a:rPr>
              <a:t>Γραμμή 8:</a:t>
            </a:r>
          </a:p>
          <a:p>
            <a:pPr marL="0" indent="0">
              <a:buClr>
                <a:schemeClr val="hlink"/>
              </a:buClr>
              <a:buNone/>
              <a:defRPr/>
            </a:pPr>
            <a:r>
              <a:rPr lang="el-GR" sz="2000" b="1" dirty="0">
                <a:latin typeface="Arial" panose="020B0604020202020204" pitchFamily="34" charset="0"/>
                <a:cs typeface="Arial" panose="020B0604020202020204" pitchFamily="34" charset="0"/>
              </a:rPr>
              <a:t>Εκπροσωπεί </a:t>
            </a:r>
            <a:r>
              <a:rPr lang="el-GR" sz="2000" b="1" dirty="0" smtClean="0">
                <a:latin typeface="Arial" panose="020B0604020202020204" pitchFamily="34" charset="0"/>
                <a:cs typeface="Arial" panose="020B0604020202020204" pitchFamily="34" charset="0"/>
              </a:rPr>
              <a:t>τα όρια λειτουργίας σε υπερφόρτωση.</a:t>
            </a:r>
            <a:r>
              <a:rPr lang="en-US" sz="2000" b="1" dirty="0" smtClean="0">
                <a:latin typeface="Arial" panose="020B0604020202020204" pitchFamily="34" charset="0"/>
                <a:cs typeface="Arial" panose="020B0604020202020204" pitchFamily="34" charset="0"/>
              </a:rPr>
              <a:t> </a:t>
            </a:r>
            <a:endParaRPr lang="el-GR" sz="2000" b="1" dirty="0" smtClean="0">
              <a:latin typeface="Arial" panose="020B0604020202020204" pitchFamily="34" charset="0"/>
              <a:cs typeface="Arial" panose="020B0604020202020204" pitchFamily="34" charset="0"/>
            </a:endParaRPr>
          </a:p>
          <a:p>
            <a:pPr marL="0" indent="0">
              <a:buClr>
                <a:schemeClr val="hlink"/>
              </a:buClr>
              <a:buNone/>
              <a:defRPr/>
            </a:pPr>
            <a:endParaRPr lang="el-GR" sz="2000" b="1" dirty="0" smtClean="0">
              <a:latin typeface="Arial" panose="020B0604020202020204" pitchFamily="34" charset="0"/>
              <a:cs typeface="Arial" panose="020B0604020202020204" pitchFamily="34" charset="0"/>
            </a:endParaRPr>
          </a:p>
          <a:p>
            <a:pPr marL="0" indent="0">
              <a:buClr>
                <a:schemeClr val="hlink"/>
              </a:buClr>
              <a:buNone/>
              <a:defRPr/>
            </a:pPr>
            <a:endParaRPr lang="el-GR" sz="2000" b="1" dirty="0">
              <a:latin typeface="Arial" panose="020B0604020202020204" pitchFamily="34" charset="0"/>
              <a:cs typeface="Arial" panose="020B0604020202020204" pitchFamily="34" charset="0"/>
            </a:endParaRPr>
          </a:p>
          <a:p>
            <a:pPr marL="0" indent="0">
              <a:buClr>
                <a:schemeClr val="hlink"/>
              </a:buClr>
              <a:buNone/>
              <a:defRPr/>
            </a:pPr>
            <a:endParaRPr lang="el-GR" sz="2000" b="1" dirty="0" smtClean="0">
              <a:latin typeface="Arial" panose="020B0604020202020204" pitchFamily="34" charset="0"/>
              <a:cs typeface="Arial" panose="020B0604020202020204" pitchFamily="34" charset="0"/>
            </a:endParaRPr>
          </a:p>
          <a:p>
            <a:pPr marL="0" indent="0">
              <a:buClr>
                <a:schemeClr val="hlink"/>
              </a:buClr>
              <a:buNone/>
              <a:defRPr/>
            </a:pPr>
            <a:endParaRPr lang="el-GR" sz="2000" b="1" dirty="0">
              <a:latin typeface="Arial" panose="020B0604020202020204" pitchFamily="34" charset="0"/>
              <a:cs typeface="Arial" panose="020B0604020202020204" pitchFamily="34" charset="0"/>
            </a:endParaRPr>
          </a:p>
          <a:p>
            <a:pPr marL="0" indent="0">
              <a:buClr>
                <a:schemeClr val="hlink"/>
              </a:buClr>
              <a:buNone/>
              <a:defRPr/>
            </a:pPr>
            <a:endParaRPr lang="el-GR" sz="2000" b="1" dirty="0">
              <a:latin typeface="Arial" panose="020B0604020202020204" pitchFamily="34" charset="0"/>
              <a:cs typeface="Arial" panose="020B0604020202020204" pitchFamily="34" charset="0"/>
            </a:endParaRPr>
          </a:p>
          <a:p>
            <a:pPr marL="0" indent="0">
              <a:spcBef>
                <a:spcPts val="0"/>
              </a:spcBef>
              <a:buClr>
                <a:schemeClr val="hlink"/>
              </a:buClr>
              <a:buNone/>
              <a:defRPr/>
            </a:pPr>
            <a:r>
              <a:rPr lang="el-GR" sz="2000" b="1" dirty="0" smtClean="0">
                <a:latin typeface="Arial" panose="020B0604020202020204" pitchFamily="34" charset="0"/>
                <a:cs typeface="Arial" panose="020B0604020202020204" pitchFamily="34" charset="0"/>
              </a:rPr>
              <a:t>Η </a:t>
            </a:r>
            <a:r>
              <a:rPr lang="el-GR" sz="2000" b="1" dirty="0">
                <a:latin typeface="Arial" panose="020B0604020202020204" pitchFamily="34" charset="0"/>
                <a:cs typeface="Arial" panose="020B0604020202020204" pitchFamily="34" charset="0"/>
              </a:rPr>
              <a:t>περιοχή μεταξύ των γραμμών 4, 5, 7 και </a:t>
            </a:r>
            <a:r>
              <a:rPr lang="el-GR" sz="2000" b="1" dirty="0" smtClean="0">
                <a:latin typeface="Arial" panose="020B0604020202020204" pitchFamily="34" charset="0"/>
                <a:cs typeface="Arial" panose="020B0604020202020204" pitchFamily="34" charset="0"/>
              </a:rPr>
              <a:t>τη διακεκομμένη</a:t>
            </a:r>
            <a:r>
              <a:rPr lang="en-US" sz="2000" b="1" dirty="0" smtClean="0">
                <a:latin typeface="Arial" panose="020B0604020202020204" pitchFamily="34" charset="0"/>
                <a:cs typeface="Arial" panose="020B0604020202020204" pitchFamily="34" charset="0"/>
              </a:rPr>
              <a:t>s</a:t>
            </a:r>
            <a:endParaRPr lang="el-GR" sz="2000" b="1" dirty="0">
              <a:latin typeface="Arial" panose="020B0604020202020204" pitchFamily="34" charset="0"/>
              <a:cs typeface="Arial" panose="020B0604020202020204" pitchFamily="34" charset="0"/>
            </a:endParaRPr>
          </a:p>
          <a:p>
            <a:pPr marL="0" indent="0">
              <a:spcBef>
                <a:spcPts val="0"/>
              </a:spcBef>
              <a:buClr>
                <a:schemeClr val="hlink"/>
              </a:buClr>
              <a:buNone/>
              <a:defRPr/>
            </a:pPr>
            <a:r>
              <a:rPr lang="el-GR" sz="2000" b="1" dirty="0" smtClean="0">
                <a:latin typeface="Arial" panose="020B0604020202020204" pitchFamily="34" charset="0"/>
                <a:cs typeface="Arial" panose="020B0604020202020204" pitchFamily="34" charset="0"/>
              </a:rPr>
              <a:t>γραμμή</a:t>
            </a:r>
            <a:r>
              <a:rPr lang="en-US" sz="2000" b="1" dirty="0" smtClean="0">
                <a:latin typeface="Arial" panose="020B0604020202020204" pitchFamily="34" charset="0"/>
                <a:cs typeface="Arial" panose="020B0604020202020204" pitchFamily="34" charset="0"/>
              </a:rPr>
              <a:t>s</a:t>
            </a:r>
            <a:r>
              <a:rPr lang="el-GR" sz="2000" b="1" dirty="0" smtClean="0">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8 είναι </a:t>
            </a:r>
            <a:r>
              <a:rPr lang="el-GR" sz="2000" b="1" dirty="0" smtClean="0">
                <a:latin typeface="Arial" panose="020B0604020202020204" pitchFamily="34" charset="0"/>
                <a:cs typeface="Arial" panose="020B0604020202020204" pitchFamily="34" charset="0"/>
              </a:rPr>
              <a:t>διαθέσιμη </a:t>
            </a:r>
            <a:r>
              <a:rPr lang="el-GR" sz="2000" b="1" dirty="0">
                <a:latin typeface="Arial" panose="020B0604020202020204" pitchFamily="34" charset="0"/>
                <a:cs typeface="Arial" panose="020B0604020202020204" pitchFamily="34" charset="0"/>
              </a:rPr>
              <a:t>για </a:t>
            </a:r>
            <a:r>
              <a:rPr lang="el-GR" sz="2000" b="1" dirty="0" smtClean="0">
                <a:latin typeface="Arial" panose="020B0604020202020204" pitchFamily="34" charset="0"/>
                <a:cs typeface="Arial" panose="020B0604020202020204" pitchFamily="34" charset="0"/>
              </a:rPr>
              <a:t>την λειτουργία με υπερφόρτωση για περιορισμένο χρονικό διάστημα </a:t>
            </a:r>
            <a:r>
              <a:rPr lang="en-US" sz="2000" b="1" dirty="0" smtClean="0">
                <a:latin typeface="Arial" panose="020B0604020202020204" pitchFamily="34" charset="0"/>
                <a:cs typeface="Arial" panose="020B0604020202020204" pitchFamily="34" charset="0"/>
              </a:rPr>
              <a:t> </a:t>
            </a:r>
            <a:r>
              <a:rPr lang="el-GR" sz="2000" b="1" dirty="0" smtClean="0">
                <a:latin typeface="Arial" panose="020B0604020202020204" pitchFamily="34" charset="0"/>
                <a:cs typeface="Arial" panose="020B0604020202020204" pitchFamily="34" charset="0"/>
              </a:rPr>
              <a:t>μόνο </a:t>
            </a:r>
            <a:r>
              <a:rPr lang="el-GR" sz="2000" b="1" dirty="0">
                <a:latin typeface="Arial" panose="020B0604020202020204" pitchFamily="34" charset="0"/>
                <a:cs typeface="Arial" panose="020B0604020202020204" pitchFamily="34" charset="0"/>
              </a:rPr>
              <a:t>(1 ώρα ανά 12 ώρες).</a:t>
            </a:r>
            <a:endParaRPr lang="el-GR" sz="20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smtClean="0">
                <a:solidFill>
                  <a:schemeClr val="bg1"/>
                </a:solidFill>
                <a:latin typeface="Arial" pitchFamily="34" charset="0"/>
                <a:cs typeface="Arial" pitchFamily="34" charset="0"/>
              </a:rPr>
              <a:t>Χαρακτηριστικές Καμπύλες Μηχανής</a:t>
            </a:r>
            <a:endParaRPr lang="en-US" sz="1400" b="1" u="sng" dirty="0" smtClean="0">
              <a:solidFill>
                <a:schemeClr val="bg1"/>
              </a:solidFill>
              <a:latin typeface="Arial" pitchFamily="34" charset="0"/>
              <a:cs typeface="Arial" pitchFamily="34" charset="0"/>
            </a:endParaRPr>
          </a:p>
          <a:p>
            <a:r>
              <a:rPr lang="el-GR" sz="2800" b="1" u="sng" dirty="0">
                <a:solidFill>
                  <a:schemeClr val="bg1"/>
                </a:solidFill>
                <a:latin typeface="Arial" pitchFamily="34" charset="0"/>
                <a:cs typeface="Arial" pitchFamily="34" charset="0"/>
              </a:rPr>
              <a:t>Διάγραμμα </a:t>
            </a:r>
            <a:r>
              <a:rPr lang="el-GR" sz="2800" b="1" u="sng" dirty="0" smtClean="0">
                <a:solidFill>
                  <a:schemeClr val="bg1"/>
                </a:solidFill>
                <a:latin typeface="Arial" pitchFamily="34" charset="0"/>
                <a:cs typeface="Arial" pitchFamily="34" charset="0"/>
              </a:rPr>
              <a:t>φορτίου </a:t>
            </a:r>
            <a:r>
              <a:rPr lang="el-GR" sz="2800" b="1" u="sng" dirty="0">
                <a:solidFill>
                  <a:schemeClr val="bg1"/>
                </a:solidFill>
                <a:latin typeface="Arial" pitchFamily="34" charset="0"/>
                <a:cs typeface="Arial" pitchFamily="34" charset="0"/>
              </a:rPr>
              <a:t>- </a:t>
            </a:r>
            <a:r>
              <a:rPr lang="en-US" sz="2800" b="1" u="sng" dirty="0">
                <a:solidFill>
                  <a:schemeClr val="bg1"/>
                </a:solidFill>
                <a:latin typeface="Arial" pitchFamily="34" charset="0"/>
                <a:cs typeface="Arial" pitchFamily="34" charset="0"/>
              </a:rPr>
              <a:t>Load </a:t>
            </a:r>
            <a:r>
              <a:rPr lang="en-US" sz="2800" b="1" u="sng" dirty="0" smtClean="0">
                <a:solidFill>
                  <a:schemeClr val="bg1"/>
                </a:solidFill>
                <a:latin typeface="Arial" pitchFamily="34" charset="0"/>
                <a:cs typeface="Arial" pitchFamily="34" charset="0"/>
              </a:rPr>
              <a:t>Diagram</a:t>
            </a:r>
            <a:endParaRPr lang="en-US" sz="28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487086196"/>
      </p:ext>
    </p:extLst>
  </p:cSld>
  <p:clrMapOvr>
    <a:masterClrMapping/>
  </p:clrMapOvr>
  <p:transition>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616624"/>
          </a:xfrm>
          <a:solidFill>
            <a:schemeClr val="accent6">
              <a:lumMod val="40000"/>
              <a:lumOff val="60000"/>
            </a:schemeClr>
          </a:solidFill>
        </p:spPr>
        <p:txBody>
          <a:bodyPr>
            <a:noAutofit/>
          </a:bodyPr>
          <a:lstStyle/>
          <a:p>
            <a:pPr marL="0" indent="0">
              <a:buClr>
                <a:schemeClr val="hlink"/>
              </a:buClr>
              <a:buNone/>
              <a:defRPr/>
            </a:pPr>
            <a:r>
              <a:rPr lang="el-GR" sz="2000" b="1" u="sng" dirty="0" smtClean="0">
                <a:solidFill>
                  <a:srgbClr val="FF0000"/>
                </a:solidFill>
                <a:latin typeface="Arial" panose="020B0604020202020204" pitchFamily="34" charset="0"/>
                <a:cs typeface="Arial" panose="020B0604020202020204" pitchFamily="34" charset="0"/>
              </a:rPr>
              <a:t>Σημείο Βελτιστοποίησης (</a:t>
            </a:r>
            <a:r>
              <a:rPr lang="el-GR" sz="2000" b="1" u="sng" dirty="0">
                <a:solidFill>
                  <a:srgbClr val="FF0000"/>
                </a:solidFill>
                <a:latin typeface="Arial" panose="020B0604020202020204" pitchFamily="34" charset="0"/>
                <a:cs typeface="Arial" panose="020B0604020202020204" pitchFamily="34" charset="0"/>
              </a:rPr>
              <a:t>O)</a:t>
            </a:r>
          </a:p>
          <a:p>
            <a:pPr marL="0" indent="0">
              <a:buClr>
                <a:schemeClr val="hlink"/>
              </a:buClr>
              <a:buNone/>
              <a:defRPr/>
            </a:pPr>
            <a:r>
              <a:rPr lang="el-GR" sz="2000" b="1" dirty="0" smtClean="0">
                <a:latin typeface="Arial" panose="020B0604020202020204" pitchFamily="34" charset="0"/>
                <a:cs typeface="Arial" panose="020B0604020202020204" pitchFamily="34" charset="0"/>
              </a:rPr>
              <a:t>Το βέλτιστο σημείο λειτουργίας (Ο) είναι </a:t>
            </a:r>
            <a:r>
              <a:rPr lang="el-GR" sz="2000" b="1" dirty="0">
                <a:latin typeface="Arial" panose="020B0604020202020204" pitchFamily="34" charset="0"/>
                <a:cs typeface="Arial" panose="020B0604020202020204" pitchFamily="34" charset="0"/>
              </a:rPr>
              <a:t>η αξιολόγηση κατά την οποία </a:t>
            </a:r>
            <a:r>
              <a:rPr lang="el-GR" sz="2000" b="1" dirty="0" smtClean="0">
                <a:latin typeface="Arial" panose="020B0604020202020204" pitchFamily="34" charset="0"/>
                <a:cs typeface="Arial" panose="020B0604020202020204" pitchFamily="34" charset="0"/>
              </a:rPr>
              <a:t>ο</a:t>
            </a:r>
            <a:r>
              <a:rPr lang="en-US" sz="2000" b="1" dirty="0" smtClean="0">
                <a:latin typeface="Arial" panose="020B0604020202020204" pitchFamily="34" charset="0"/>
                <a:cs typeface="Arial" panose="020B0604020202020204" pitchFamily="34" charset="0"/>
              </a:rPr>
              <a:t> </a:t>
            </a:r>
            <a:r>
              <a:rPr lang="el-GR" sz="2000" b="1" dirty="0" smtClean="0">
                <a:latin typeface="Arial" panose="020B0604020202020204" pitchFamily="34" charset="0"/>
                <a:cs typeface="Arial" panose="020B0604020202020204" pitchFamily="34" charset="0"/>
              </a:rPr>
              <a:t>στροβιλοσυμπιεστής </a:t>
            </a:r>
            <a:r>
              <a:rPr lang="el-GR" sz="2000" b="1" dirty="0">
                <a:latin typeface="Arial" panose="020B0604020202020204" pitchFamily="34" charset="0"/>
                <a:cs typeface="Arial" panose="020B0604020202020204" pitchFamily="34" charset="0"/>
              </a:rPr>
              <a:t>ταιριάζει, και στην οποία ο χρονισμός του </a:t>
            </a:r>
            <a:r>
              <a:rPr lang="el-GR" sz="2000" b="1" dirty="0" smtClean="0">
                <a:latin typeface="Arial" panose="020B0604020202020204" pitchFamily="34" charset="0"/>
                <a:cs typeface="Arial" panose="020B0604020202020204" pitchFamily="34" charset="0"/>
              </a:rPr>
              <a:t>κινητήρα</a:t>
            </a:r>
            <a:r>
              <a:rPr lang="en-US" sz="2000" b="1" dirty="0" smtClean="0">
                <a:latin typeface="Arial" panose="020B0604020202020204" pitchFamily="34" charset="0"/>
                <a:cs typeface="Arial" panose="020B0604020202020204" pitchFamily="34" charset="0"/>
              </a:rPr>
              <a:t> </a:t>
            </a:r>
            <a:r>
              <a:rPr lang="el-GR" sz="2000" b="1" dirty="0" smtClean="0">
                <a:latin typeface="Arial" panose="020B0604020202020204" pitchFamily="34" charset="0"/>
                <a:cs typeface="Arial" panose="020B0604020202020204" pitchFamily="34" charset="0"/>
              </a:rPr>
              <a:t>και ο βαθμός συμπίεσης</a:t>
            </a:r>
            <a:r>
              <a:rPr lang="en-US" sz="2000" b="1" dirty="0" smtClean="0">
                <a:latin typeface="Arial" panose="020B0604020202020204" pitchFamily="34" charset="0"/>
                <a:cs typeface="Arial" panose="020B0604020202020204" pitchFamily="34" charset="0"/>
              </a:rPr>
              <a:t> </a:t>
            </a:r>
            <a:r>
              <a:rPr lang="el-GR" sz="2000" b="1" dirty="0" smtClean="0">
                <a:latin typeface="Arial" panose="020B0604020202020204" pitchFamily="34" charset="0"/>
                <a:cs typeface="Arial" panose="020B0604020202020204" pitchFamily="34" charset="0"/>
              </a:rPr>
              <a:t>είναι ρυθμισμένοι</a:t>
            </a:r>
            <a:r>
              <a:rPr lang="en-US" sz="2000" b="1" dirty="0" smtClean="0">
                <a:latin typeface="Arial" panose="020B0604020202020204" pitchFamily="34" charset="0"/>
                <a:cs typeface="Arial" panose="020B0604020202020204" pitchFamily="34" charset="0"/>
              </a:rPr>
              <a:t>.</a:t>
            </a:r>
            <a:endParaRPr lang="el-GR" sz="2000" b="1" dirty="0">
              <a:latin typeface="Arial" panose="020B0604020202020204" pitchFamily="34" charset="0"/>
              <a:cs typeface="Arial" panose="020B0604020202020204" pitchFamily="34" charset="0"/>
            </a:endParaRPr>
          </a:p>
          <a:p>
            <a:pPr marL="0" indent="0">
              <a:buClr>
                <a:schemeClr val="hlink"/>
              </a:buClr>
              <a:buNone/>
              <a:defRPr/>
            </a:pPr>
            <a:r>
              <a:rPr lang="el-GR" sz="2000" b="1" dirty="0">
                <a:latin typeface="Arial" panose="020B0604020202020204" pitchFamily="34" charset="0"/>
                <a:cs typeface="Arial" panose="020B0604020202020204" pitchFamily="34" charset="0"/>
              </a:rPr>
              <a:t>Για κινητήρες με Variable Injection Timing (VIT) </a:t>
            </a:r>
            <a:r>
              <a:rPr lang="el-GR" sz="2000" b="1" dirty="0" smtClean="0">
                <a:latin typeface="Arial" panose="020B0604020202020204" pitchFamily="34" charset="0"/>
                <a:cs typeface="Arial" panose="020B0604020202020204" pitchFamily="34" charset="0"/>
              </a:rPr>
              <a:t>αντλίες καύσιμου, </a:t>
            </a:r>
            <a:r>
              <a:rPr lang="el-GR" sz="2000" b="1" dirty="0">
                <a:latin typeface="Arial" panose="020B0604020202020204" pitchFamily="34" charset="0"/>
                <a:cs typeface="Arial" panose="020B0604020202020204" pitchFamily="34" charset="0"/>
              </a:rPr>
              <a:t>το σημείο </a:t>
            </a:r>
            <a:r>
              <a:rPr lang="el-GR" sz="2000" b="1" dirty="0" smtClean="0">
                <a:latin typeface="Arial" panose="020B0604020202020204" pitchFamily="34" charset="0"/>
                <a:cs typeface="Arial" panose="020B0604020202020204" pitchFamily="34" charset="0"/>
              </a:rPr>
              <a:t>βέλτιστης </a:t>
            </a:r>
            <a:r>
              <a:rPr lang="el-GR" sz="2000" b="1" dirty="0">
                <a:latin typeface="Arial" panose="020B0604020202020204" pitchFamily="34" charset="0"/>
                <a:cs typeface="Arial" panose="020B0604020202020204" pitchFamily="34" charset="0"/>
              </a:rPr>
              <a:t>λειτουργίας (O) μπορεί να είναι </a:t>
            </a:r>
            <a:r>
              <a:rPr lang="el-GR" sz="2000" b="1" dirty="0" err="1" smtClean="0">
                <a:latin typeface="Arial" panose="020B0604020202020204" pitchFamily="34" charset="0"/>
                <a:cs typeface="Arial" panose="020B0604020202020204" pitchFamily="34" charset="0"/>
              </a:rPr>
              <a:t>διαφορετικο</a:t>
            </a:r>
            <a:r>
              <a:rPr lang="el-GR" sz="2000" b="1" dirty="0" smtClean="0">
                <a:latin typeface="Arial" panose="020B0604020202020204" pitchFamily="34" charset="0"/>
                <a:cs typeface="Arial" panose="020B0604020202020204" pitchFamily="34" charset="0"/>
              </a:rPr>
              <a:t> απ’ ότι</a:t>
            </a:r>
            <a:r>
              <a:rPr lang="en-US" sz="2000" b="1" dirty="0" smtClean="0">
                <a:latin typeface="Arial" panose="020B0604020202020204" pitchFamily="34" charset="0"/>
                <a:cs typeface="Arial" panose="020B0604020202020204" pitchFamily="34" charset="0"/>
              </a:rPr>
              <a:t> </a:t>
            </a:r>
            <a:r>
              <a:rPr lang="el-GR" sz="2000" b="1" dirty="0" smtClean="0">
                <a:latin typeface="Arial" panose="020B0604020202020204" pitchFamily="34" charset="0"/>
                <a:cs typeface="Arial" panose="020B0604020202020204" pitchFamily="34" charset="0"/>
              </a:rPr>
              <a:t>το</a:t>
            </a:r>
            <a:r>
              <a:rPr lang="el-GR" sz="2000" dirty="0" smtClean="0"/>
              <a:t> </a:t>
            </a:r>
            <a:r>
              <a:rPr lang="el-GR" sz="2000" b="1" dirty="0"/>
              <a:t>σημείο σχεδιάσεως </a:t>
            </a:r>
            <a:r>
              <a:rPr lang="el-GR" sz="2000" b="1" dirty="0" smtClean="0">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MCR (M), ενώ για κινητήρες </a:t>
            </a:r>
            <a:r>
              <a:rPr lang="el-GR" sz="2000" b="1" dirty="0" smtClean="0">
                <a:latin typeface="Arial" panose="020B0604020202020204" pitchFamily="34" charset="0"/>
                <a:cs typeface="Arial" panose="020B0604020202020204" pitchFamily="34" charset="0"/>
              </a:rPr>
              <a:t>χωρίς</a:t>
            </a:r>
            <a:r>
              <a:rPr lang="en-US" sz="2000" b="1" dirty="0" smtClean="0">
                <a:latin typeface="Arial" panose="020B0604020202020204" pitchFamily="34" charset="0"/>
                <a:cs typeface="Arial" panose="020B0604020202020204" pitchFamily="34" charset="0"/>
              </a:rPr>
              <a:t> </a:t>
            </a:r>
            <a:r>
              <a:rPr lang="el-GR" sz="2000" b="1" dirty="0" smtClean="0">
                <a:latin typeface="Arial" panose="020B0604020202020204" pitchFamily="34" charset="0"/>
                <a:cs typeface="Arial" panose="020B0604020202020204" pitchFamily="34" charset="0"/>
              </a:rPr>
              <a:t>VIT στις αντλίες καύσιμου τα "O« και "Μ" </a:t>
            </a:r>
            <a:r>
              <a:rPr lang="el-GR" sz="2000" b="1" dirty="0">
                <a:latin typeface="Arial" panose="020B0604020202020204" pitchFamily="34" charset="0"/>
                <a:cs typeface="Arial" panose="020B0604020202020204" pitchFamily="34" charset="0"/>
              </a:rPr>
              <a:t>θα πρέπει να </a:t>
            </a:r>
            <a:r>
              <a:rPr lang="el-GR" sz="2000" b="1" dirty="0" smtClean="0">
                <a:latin typeface="Arial" panose="020B0604020202020204" pitchFamily="34" charset="0"/>
                <a:cs typeface="Arial" panose="020B0604020202020204" pitchFamily="34" charset="0"/>
              </a:rPr>
              <a:t>συμπίπτουν.</a:t>
            </a:r>
            <a:endParaRPr lang="en-US"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endParaRPr lang="en-US" sz="2000" b="1" dirty="0" smtClean="0">
              <a:latin typeface="Arial" panose="020B0604020202020204" pitchFamily="34" charset="0"/>
              <a:cs typeface="Arial" panose="020B0604020202020204" pitchFamily="34" charset="0"/>
            </a:endParaRPr>
          </a:p>
          <a:p>
            <a:pPr marL="0" indent="0">
              <a:buClr>
                <a:schemeClr val="hlink"/>
              </a:buClr>
              <a:buNone/>
              <a:defRPr/>
            </a:pPr>
            <a:r>
              <a:rPr lang="en-US" sz="2000" b="1" u="sng" dirty="0">
                <a:solidFill>
                  <a:srgbClr val="FF0000"/>
                </a:solidFill>
                <a:latin typeface="Arial" panose="020B0604020202020204" pitchFamily="34" charset="0"/>
                <a:cs typeface="Arial" panose="020B0604020202020204" pitchFamily="34" charset="0"/>
              </a:rPr>
              <a:t>Optimising point (O)</a:t>
            </a:r>
          </a:p>
          <a:p>
            <a:pPr marL="0" indent="0">
              <a:buClr>
                <a:schemeClr val="hlink"/>
              </a:buClr>
              <a:buNone/>
              <a:defRPr/>
            </a:pPr>
            <a:r>
              <a:rPr lang="en-US" sz="2000" b="1" dirty="0">
                <a:latin typeface="Arial" panose="020B0604020202020204" pitchFamily="34" charset="0"/>
                <a:cs typeface="Arial" panose="020B0604020202020204" pitchFamily="34" charset="0"/>
              </a:rPr>
              <a:t>The optimising point O is the rating at which </a:t>
            </a:r>
            <a:r>
              <a:rPr lang="en-US" sz="2000" b="1" dirty="0" smtClean="0">
                <a:latin typeface="Arial" panose="020B0604020202020204" pitchFamily="34" charset="0"/>
                <a:cs typeface="Arial" panose="020B0604020202020204" pitchFamily="34" charset="0"/>
              </a:rPr>
              <a:t>the turbocharger </a:t>
            </a:r>
            <a:r>
              <a:rPr lang="en-US" sz="2000" b="1" dirty="0">
                <a:latin typeface="Arial" panose="020B0604020202020204" pitchFamily="34" charset="0"/>
                <a:cs typeface="Arial" panose="020B0604020202020204" pitchFamily="34" charset="0"/>
              </a:rPr>
              <a:t>is matched, and at which the engine </a:t>
            </a:r>
            <a:r>
              <a:rPr lang="en-US" sz="2000" b="1" dirty="0" smtClean="0">
                <a:latin typeface="Arial" panose="020B0604020202020204" pitchFamily="34" charset="0"/>
                <a:cs typeface="Arial" panose="020B0604020202020204" pitchFamily="34" charset="0"/>
              </a:rPr>
              <a:t>timing and </a:t>
            </a:r>
            <a:r>
              <a:rPr lang="en-US" sz="2000" b="1" dirty="0">
                <a:latin typeface="Arial" panose="020B0604020202020204" pitchFamily="34" charset="0"/>
                <a:cs typeface="Arial" panose="020B0604020202020204" pitchFamily="34" charset="0"/>
              </a:rPr>
              <a:t>compression ratio are adjusted</a:t>
            </a:r>
            <a:r>
              <a:rPr lang="en-US" sz="2000" b="1" dirty="0" smtClean="0">
                <a:latin typeface="Arial" panose="020B0604020202020204" pitchFamily="34" charset="0"/>
                <a:cs typeface="Arial" panose="020B0604020202020204" pitchFamily="34" charset="0"/>
              </a:rPr>
              <a:t>.</a:t>
            </a:r>
          </a:p>
          <a:p>
            <a:pPr marL="0" indent="0">
              <a:buClr>
                <a:schemeClr val="hlink"/>
              </a:buClr>
              <a:buNone/>
              <a:defRPr/>
            </a:pPr>
            <a:r>
              <a:rPr lang="en-US" sz="2000" b="1" dirty="0">
                <a:latin typeface="Arial" panose="020B0604020202020204" pitchFamily="34" charset="0"/>
                <a:cs typeface="Arial" panose="020B0604020202020204" pitchFamily="34" charset="0"/>
              </a:rPr>
              <a:t>On engines with Variable Injection Timing (VIT) </a:t>
            </a:r>
            <a:r>
              <a:rPr lang="en-US" sz="2000" b="1" dirty="0" smtClean="0">
                <a:latin typeface="Arial" panose="020B0604020202020204" pitchFamily="34" charset="0"/>
                <a:cs typeface="Arial" panose="020B0604020202020204" pitchFamily="34" charset="0"/>
              </a:rPr>
              <a:t>fuel pumps</a:t>
            </a:r>
            <a:r>
              <a:rPr lang="en-US" sz="2000" b="1" dirty="0">
                <a:latin typeface="Arial" panose="020B0604020202020204" pitchFamily="34" charset="0"/>
                <a:cs typeface="Arial" panose="020B0604020202020204" pitchFamily="34" charset="0"/>
              </a:rPr>
              <a:t>, the optimising point (O) can be different </a:t>
            </a:r>
            <a:r>
              <a:rPr lang="en-US" sz="2000" b="1" dirty="0" smtClean="0">
                <a:latin typeface="Arial" panose="020B0604020202020204" pitchFamily="34" charset="0"/>
                <a:cs typeface="Arial" panose="020B0604020202020204" pitchFamily="34" charset="0"/>
              </a:rPr>
              <a:t>than the </a:t>
            </a:r>
            <a:r>
              <a:rPr lang="en-US" sz="2000" b="1" dirty="0">
                <a:latin typeface="Arial" panose="020B0604020202020204" pitchFamily="34" charset="0"/>
                <a:cs typeface="Arial" panose="020B0604020202020204" pitchFamily="34" charset="0"/>
              </a:rPr>
              <a:t>specified MCR (M), whereas on engines </a:t>
            </a:r>
            <a:r>
              <a:rPr lang="en-US" sz="2000" b="1" dirty="0" smtClean="0">
                <a:latin typeface="Arial" panose="020B0604020202020204" pitchFamily="34" charset="0"/>
                <a:cs typeface="Arial" panose="020B0604020202020204" pitchFamily="34" charset="0"/>
              </a:rPr>
              <a:t>without VIT </a:t>
            </a:r>
            <a:r>
              <a:rPr lang="en-US" sz="2000" b="1" dirty="0">
                <a:latin typeface="Arial" panose="020B0604020202020204" pitchFamily="34" charset="0"/>
                <a:cs typeface="Arial" panose="020B0604020202020204" pitchFamily="34" charset="0"/>
              </a:rPr>
              <a:t>fuel pumps “O” has to coincide with “M”.</a:t>
            </a:r>
            <a:endParaRPr lang="el-GR" sz="20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smtClean="0">
                <a:solidFill>
                  <a:schemeClr val="bg1"/>
                </a:solidFill>
                <a:latin typeface="Arial" pitchFamily="34" charset="0"/>
                <a:cs typeface="Arial" pitchFamily="34" charset="0"/>
              </a:rPr>
              <a:t>Χαρακτηριστικές Καμπύλες Μηχανής</a:t>
            </a:r>
            <a:endParaRPr lang="en-US" sz="1400" b="1" u="sng" dirty="0" smtClean="0">
              <a:solidFill>
                <a:schemeClr val="bg1"/>
              </a:solidFill>
              <a:latin typeface="Arial" pitchFamily="34" charset="0"/>
              <a:cs typeface="Arial" pitchFamily="34" charset="0"/>
            </a:endParaRPr>
          </a:p>
          <a:p>
            <a:r>
              <a:rPr lang="el-GR" sz="2800" b="1" u="sng" dirty="0">
                <a:solidFill>
                  <a:schemeClr val="bg1"/>
                </a:solidFill>
                <a:latin typeface="Arial" pitchFamily="34" charset="0"/>
                <a:cs typeface="Arial" pitchFamily="34" charset="0"/>
              </a:rPr>
              <a:t>Διάγραμμα φορτίου - </a:t>
            </a:r>
            <a:r>
              <a:rPr lang="en-US" sz="2800" b="1" u="sng" dirty="0">
                <a:solidFill>
                  <a:schemeClr val="bg1"/>
                </a:solidFill>
                <a:latin typeface="Arial" pitchFamily="34" charset="0"/>
                <a:cs typeface="Arial" pitchFamily="34" charset="0"/>
              </a:rPr>
              <a:t>Load Diagram</a:t>
            </a:r>
          </a:p>
        </p:txBody>
      </p:sp>
    </p:spTree>
    <p:extLst>
      <p:ext uri="{BB962C8B-B14F-4D97-AF65-F5344CB8AC3E}">
        <p14:creationId xmlns="" xmlns:p14="http://schemas.microsoft.com/office/powerpoint/2010/main" val="1699172015"/>
      </p:ext>
    </p:extLst>
  </p:cSld>
  <p:clrMapOvr>
    <a:masterClrMapping/>
  </p:clrMapOvr>
  <p:transition>
    <p:pu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6">
              <a:lumMod val="40000"/>
              <a:lumOff val="60000"/>
            </a:schemeClr>
          </a:solidFill>
        </p:spPr>
        <p:txBody>
          <a:bodyPr>
            <a:noAutofit/>
          </a:bodyPr>
          <a:lstStyle/>
          <a:p>
            <a:pPr marL="0" indent="0">
              <a:spcBef>
                <a:spcPts val="0"/>
              </a:spcBef>
              <a:buClr>
                <a:schemeClr val="hlink"/>
              </a:buClr>
              <a:buNone/>
              <a:defRPr/>
            </a:pPr>
            <a:r>
              <a:rPr lang="el-GR" sz="2000" b="1" u="sng" dirty="0" smtClean="0">
                <a:solidFill>
                  <a:srgbClr val="FF0000"/>
                </a:solidFill>
                <a:latin typeface="Arial" panose="020B0604020202020204" pitchFamily="34" charset="0"/>
                <a:cs typeface="Arial" panose="020B0604020202020204" pitchFamily="34" charset="0"/>
              </a:rPr>
              <a:t>Τιμή </a:t>
            </a:r>
            <a:r>
              <a:rPr lang="el-GR" sz="2000" b="1" u="sng" dirty="0">
                <a:solidFill>
                  <a:srgbClr val="FF0000"/>
                </a:solidFill>
                <a:latin typeface="Arial" panose="020B0604020202020204" pitchFamily="34" charset="0"/>
                <a:cs typeface="Arial" panose="020B0604020202020204" pitchFamily="34" charset="0"/>
              </a:rPr>
              <a:t>συνεχούς </a:t>
            </a:r>
            <a:r>
              <a:rPr lang="el-GR" sz="2000" b="1" u="sng" dirty="0" smtClean="0">
                <a:solidFill>
                  <a:srgbClr val="FF0000"/>
                </a:solidFill>
                <a:latin typeface="Arial" panose="020B0604020202020204" pitchFamily="34" charset="0"/>
                <a:cs typeface="Arial" panose="020B0604020202020204" pitchFamily="34" charset="0"/>
              </a:rPr>
              <a:t>λειτουργίας </a:t>
            </a:r>
            <a:r>
              <a:rPr lang="el-GR" sz="2000" b="1" u="sng" dirty="0">
                <a:solidFill>
                  <a:srgbClr val="FF0000"/>
                </a:solidFill>
                <a:latin typeface="Arial" panose="020B0604020202020204" pitchFamily="34" charset="0"/>
                <a:cs typeface="Arial" panose="020B0604020202020204" pitchFamily="34" charset="0"/>
              </a:rPr>
              <a:t>(S)</a:t>
            </a:r>
          </a:p>
          <a:p>
            <a:pPr marL="0" indent="0">
              <a:spcBef>
                <a:spcPts val="0"/>
              </a:spcBef>
              <a:buClr>
                <a:schemeClr val="hlink"/>
              </a:buClr>
              <a:buNone/>
              <a:defRPr/>
            </a:pPr>
            <a:r>
              <a:rPr lang="el-GR" sz="2000" b="1" dirty="0">
                <a:latin typeface="Arial" panose="020B0604020202020204" pitchFamily="34" charset="0"/>
                <a:cs typeface="Arial" panose="020B0604020202020204" pitchFamily="34" charset="0"/>
              </a:rPr>
              <a:t>Η </a:t>
            </a:r>
            <a:r>
              <a:rPr lang="el-GR" sz="2000" b="1" dirty="0" smtClean="0">
                <a:latin typeface="Arial" panose="020B0604020202020204" pitchFamily="34" charset="0"/>
                <a:cs typeface="Arial" panose="020B0604020202020204" pitchFamily="34" charset="0"/>
              </a:rPr>
              <a:t>τιμή </a:t>
            </a:r>
            <a:r>
              <a:rPr lang="el-GR" sz="2000" b="1" dirty="0">
                <a:latin typeface="Arial" panose="020B0604020202020204" pitchFamily="34" charset="0"/>
                <a:cs typeface="Arial" panose="020B0604020202020204" pitchFamily="34" charset="0"/>
              </a:rPr>
              <a:t>συνεχούς λειτουργίας είναι η </a:t>
            </a:r>
            <a:r>
              <a:rPr lang="el-GR" sz="2000" b="1" dirty="0" smtClean="0">
                <a:latin typeface="Arial" panose="020B0604020202020204" pitchFamily="34" charset="0"/>
                <a:cs typeface="Arial" panose="020B0604020202020204" pitchFamily="34" charset="0"/>
              </a:rPr>
              <a:t>ισχύς </a:t>
            </a:r>
            <a:r>
              <a:rPr lang="el-GR" sz="2000" b="1" dirty="0">
                <a:latin typeface="Arial" panose="020B0604020202020204" pitchFamily="34" charset="0"/>
                <a:cs typeface="Arial" panose="020B0604020202020204" pitchFamily="34" charset="0"/>
              </a:rPr>
              <a:t>με την οποία</a:t>
            </a:r>
          </a:p>
          <a:p>
            <a:pPr marL="0" indent="0">
              <a:spcBef>
                <a:spcPts val="0"/>
              </a:spcBef>
              <a:buClr>
                <a:schemeClr val="hlink"/>
              </a:buClr>
              <a:buNone/>
              <a:defRPr/>
            </a:pPr>
            <a:r>
              <a:rPr lang="el-GR" sz="2000" b="1" dirty="0">
                <a:latin typeface="Arial" panose="020B0604020202020204" pitchFamily="34" charset="0"/>
                <a:cs typeface="Arial" panose="020B0604020202020204" pitchFamily="34" charset="0"/>
              </a:rPr>
              <a:t>ο </a:t>
            </a:r>
            <a:r>
              <a:rPr lang="el-GR" sz="2000" b="1" dirty="0" smtClean="0">
                <a:latin typeface="Arial" panose="020B0604020202020204" pitchFamily="34" charset="0"/>
                <a:cs typeface="Arial" panose="020B0604020202020204" pitchFamily="34" charset="0"/>
              </a:rPr>
              <a:t>κινητήρας </a:t>
            </a:r>
            <a:r>
              <a:rPr lang="el-GR" sz="2000" b="1" dirty="0">
                <a:latin typeface="Arial" panose="020B0604020202020204" pitchFamily="34" charset="0"/>
                <a:cs typeface="Arial" panose="020B0604020202020204" pitchFamily="34" charset="0"/>
              </a:rPr>
              <a:t>υποτίθεται να λειτουργήσει, </a:t>
            </a:r>
            <a:r>
              <a:rPr lang="el-GR" sz="2000" b="1" dirty="0" smtClean="0">
                <a:latin typeface="Arial" panose="020B0604020202020204" pitchFamily="34" charset="0"/>
                <a:cs typeface="Arial" panose="020B0604020202020204" pitchFamily="34" charset="0"/>
              </a:rPr>
              <a:t>και σημείο </a:t>
            </a:r>
            <a:r>
              <a:rPr lang="el-GR" sz="2000" b="1" dirty="0">
                <a:latin typeface="Arial" panose="020B0604020202020204" pitchFamily="34" charset="0"/>
                <a:cs typeface="Arial" panose="020B0604020202020204" pitchFamily="34" charset="0"/>
              </a:rPr>
              <a:t>S είναι </a:t>
            </a:r>
            <a:r>
              <a:rPr lang="el-GR" sz="2000" b="1" dirty="0" smtClean="0">
                <a:latin typeface="Arial" panose="020B0604020202020204" pitchFamily="34" charset="0"/>
                <a:cs typeface="Arial" panose="020B0604020202020204" pitchFamily="34" charset="0"/>
              </a:rPr>
              <a:t>ίδιο </a:t>
            </a:r>
            <a:r>
              <a:rPr lang="el-GR" sz="2000" b="1" dirty="0">
                <a:latin typeface="Arial" panose="020B0604020202020204" pitchFamily="34" charset="0"/>
                <a:cs typeface="Arial" panose="020B0604020202020204" pitchFamily="34" charset="0"/>
              </a:rPr>
              <a:t>με το σημείο </a:t>
            </a:r>
            <a:r>
              <a:rPr lang="el-GR" sz="2000" b="1" dirty="0" smtClean="0">
                <a:latin typeface="Arial" panose="020B0604020202020204" pitchFamily="34" charset="0"/>
                <a:cs typeface="Arial" panose="020B0604020202020204" pitchFamily="34" charset="0"/>
              </a:rPr>
              <a:t>λειτουργίας πρόωσης (SP</a:t>
            </a:r>
            <a:r>
              <a:rPr lang="el-GR" sz="2000" b="1" dirty="0">
                <a:latin typeface="Arial" panose="020B0604020202020204" pitchFamily="34" charset="0"/>
                <a:cs typeface="Arial" panose="020B0604020202020204" pitchFamily="34" charset="0"/>
              </a:rPr>
              <a:t>), εκτός </a:t>
            </a:r>
            <a:r>
              <a:rPr lang="el-GR" sz="2000" b="1" dirty="0" smtClean="0">
                <a:latin typeface="Arial" panose="020B0604020202020204" pitchFamily="34" charset="0"/>
                <a:cs typeface="Arial" panose="020B0604020202020204" pitchFamily="34" charset="0"/>
              </a:rPr>
              <a:t>αν στην </a:t>
            </a:r>
            <a:r>
              <a:rPr lang="el-GR" sz="2000" b="1" dirty="0">
                <a:latin typeface="Arial" panose="020B0604020202020204" pitchFamily="34" charset="0"/>
                <a:cs typeface="Arial" panose="020B0604020202020204" pitchFamily="34" charset="0"/>
              </a:rPr>
              <a:t>κύρια μηχανή </a:t>
            </a:r>
            <a:r>
              <a:rPr lang="el-GR" sz="2000" b="1" dirty="0" smtClean="0">
                <a:latin typeface="Arial" panose="020B0604020202020204" pitchFamily="34" charset="0"/>
                <a:cs typeface="Arial" panose="020B0604020202020204" pitchFamily="34" charset="0"/>
              </a:rPr>
              <a:t>έχει εγκατασταθεί εξαρτημένη γεννήτρια στον άξονα.</a:t>
            </a:r>
          </a:p>
          <a:p>
            <a:pPr marL="0" indent="0">
              <a:buClr>
                <a:schemeClr val="hlink"/>
              </a:buClr>
              <a:buNone/>
              <a:defRPr/>
            </a:pPr>
            <a:endParaRPr lang="el-GR" sz="2000" b="1" dirty="0" smtClean="0">
              <a:latin typeface="Arial" panose="020B0604020202020204" pitchFamily="34" charset="0"/>
              <a:cs typeface="Arial" panose="020B0604020202020204" pitchFamily="34" charset="0"/>
            </a:endParaRPr>
          </a:p>
          <a:p>
            <a:pPr marL="0" indent="0">
              <a:buClr>
                <a:schemeClr val="hlink"/>
              </a:buClr>
              <a:buNone/>
              <a:defRPr/>
            </a:pPr>
            <a:endParaRPr lang="el-GR" sz="2000" b="1" dirty="0" smtClean="0">
              <a:latin typeface="Arial" panose="020B0604020202020204" pitchFamily="34" charset="0"/>
              <a:cs typeface="Arial" panose="020B0604020202020204" pitchFamily="34" charset="0"/>
            </a:endParaRPr>
          </a:p>
          <a:p>
            <a:pPr marL="0" indent="0">
              <a:buClr>
                <a:schemeClr val="hlink"/>
              </a:buClr>
              <a:buNone/>
              <a:defRPr/>
            </a:pPr>
            <a:endParaRPr lang="en-US" sz="2000" b="1" dirty="0" smtClean="0">
              <a:latin typeface="Arial" panose="020B0604020202020204" pitchFamily="34" charset="0"/>
              <a:cs typeface="Arial" panose="020B0604020202020204" pitchFamily="34" charset="0"/>
            </a:endParaRPr>
          </a:p>
          <a:p>
            <a:pPr marL="0" indent="0">
              <a:buClr>
                <a:schemeClr val="hlink"/>
              </a:buClr>
              <a:buNone/>
              <a:defRPr/>
            </a:pPr>
            <a:r>
              <a:rPr lang="en-US" sz="2000" b="1" u="sng" dirty="0">
                <a:solidFill>
                  <a:srgbClr val="FF0000"/>
                </a:solidFill>
                <a:latin typeface="Arial" panose="020B0604020202020204" pitchFamily="34" charset="0"/>
                <a:cs typeface="Arial" panose="020B0604020202020204" pitchFamily="34" charset="0"/>
              </a:rPr>
              <a:t>Continuous service rating (S)</a:t>
            </a:r>
          </a:p>
          <a:p>
            <a:pPr marL="0" indent="0">
              <a:buClr>
                <a:schemeClr val="hlink"/>
              </a:buClr>
              <a:buNone/>
              <a:defRPr/>
            </a:pPr>
            <a:r>
              <a:rPr lang="en-US" sz="2000" b="1" dirty="0">
                <a:latin typeface="Arial" panose="020B0604020202020204" pitchFamily="34" charset="0"/>
                <a:cs typeface="Arial" panose="020B0604020202020204" pitchFamily="34" charset="0"/>
              </a:rPr>
              <a:t>The Continuous service rating is the power at </a:t>
            </a:r>
            <a:r>
              <a:rPr lang="en-US" sz="2000" b="1" dirty="0" smtClean="0">
                <a:latin typeface="Arial" panose="020B0604020202020204" pitchFamily="34" charset="0"/>
                <a:cs typeface="Arial" panose="020B0604020202020204" pitchFamily="34" charset="0"/>
              </a:rPr>
              <a:t>which</a:t>
            </a:r>
            <a:r>
              <a:rPr lang="el-GR" sz="2000" b="1"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engine is normally assumed to operate, </a:t>
            </a:r>
            <a:r>
              <a:rPr lang="en-US" sz="2000" b="1" dirty="0" smtClean="0">
                <a:latin typeface="Arial" panose="020B0604020202020204" pitchFamily="34" charset="0"/>
                <a:cs typeface="Arial" panose="020B0604020202020204" pitchFamily="34" charset="0"/>
              </a:rPr>
              <a:t>and</a:t>
            </a:r>
            <a:r>
              <a:rPr lang="el-GR" sz="2000" b="1"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point </a:t>
            </a:r>
            <a:r>
              <a:rPr lang="en-US" sz="2000" b="1" dirty="0">
                <a:latin typeface="Arial" panose="020B0604020202020204" pitchFamily="34" charset="0"/>
                <a:cs typeface="Arial" panose="020B0604020202020204" pitchFamily="34" charset="0"/>
              </a:rPr>
              <a:t>S is identical to the service propulsion </a:t>
            </a:r>
            <a:r>
              <a:rPr lang="en-US" sz="2000" b="1" dirty="0" smtClean="0">
                <a:latin typeface="Arial" panose="020B0604020202020204" pitchFamily="34" charset="0"/>
                <a:cs typeface="Arial" panose="020B0604020202020204" pitchFamily="34" charset="0"/>
              </a:rPr>
              <a:t>point</a:t>
            </a:r>
            <a:r>
              <a:rPr lang="el-GR" sz="2000" b="1"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(SP</a:t>
            </a:r>
            <a:r>
              <a:rPr lang="en-US" sz="2000" b="1" dirty="0">
                <a:latin typeface="Arial" panose="020B0604020202020204" pitchFamily="34" charset="0"/>
                <a:cs typeface="Arial" panose="020B0604020202020204" pitchFamily="34" charset="0"/>
              </a:rPr>
              <a:t>) unless a main engine driven shaft generator is</a:t>
            </a:r>
          </a:p>
          <a:p>
            <a:pPr marL="0" indent="0">
              <a:buClr>
                <a:schemeClr val="hlink"/>
              </a:buClr>
              <a:buNone/>
              <a:defRPr/>
            </a:pPr>
            <a:r>
              <a:rPr lang="en-US" sz="2000" b="1" dirty="0">
                <a:latin typeface="Arial" panose="020B0604020202020204" pitchFamily="34" charset="0"/>
                <a:cs typeface="Arial" panose="020B0604020202020204" pitchFamily="34" charset="0"/>
              </a:rPr>
              <a:t>installed.</a:t>
            </a:r>
            <a:endParaRPr lang="el-GR" sz="20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smtClean="0">
                <a:solidFill>
                  <a:schemeClr val="bg1"/>
                </a:solidFill>
                <a:latin typeface="Arial" pitchFamily="34" charset="0"/>
                <a:cs typeface="Arial" pitchFamily="34" charset="0"/>
              </a:rPr>
              <a:t>Χαρακτηριστικές Καμπύλες Μηχανής</a:t>
            </a:r>
            <a:endParaRPr lang="en-US" sz="1400" b="1" u="sng" dirty="0" smtClean="0">
              <a:solidFill>
                <a:schemeClr val="bg1"/>
              </a:solidFill>
              <a:latin typeface="Arial" pitchFamily="34" charset="0"/>
              <a:cs typeface="Arial" pitchFamily="34" charset="0"/>
            </a:endParaRPr>
          </a:p>
          <a:p>
            <a:r>
              <a:rPr lang="el-GR" sz="2800" b="1" u="sng" dirty="0">
                <a:solidFill>
                  <a:schemeClr val="bg1"/>
                </a:solidFill>
                <a:latin typeface="Arial" pitchFamily="34" charset="0"/>
                <a:cs typeface="Arial" pitchFamily="34" charset="0"/>
              </a:rPr>
              <a:t>Διάγραμμα φορτίου - </a:t>
            </a:r>
            <a:r>
              <a:rPr lang="en-US" sz="2800" b="1" u="sng" dirty="0">
                <a:solidFill>
                  <a:schemeClr val="bg1"/>
                </a:solidFill>
                <a:latin typeface="Arial" pitchFamily="34" charset="0"/>
                <a:cs typeface="Arial" pitchFamily="34" charset="0"/>
              </a:rPr>
              <a:t>Load Diagram</a:t>
            </a:r>
          </a:p>
        </p:txBody>
      </p:sp>
    </p:spTree>
    <p:extLst>
      <p:ext uri="{BB962C8B-B14F-4D97-AF65-F5344CB8AC3E}">
        <p14:creationId xmlns="" xmlns:p14="http://schemas.microsoft.com/office/powerpoint/2010/main" val="2527047311"/>
      </p:ext>
    </p:extLst>
  </p:cSld>
  <p:clrMapOvr>
    <a:masterClrMapping/>
  </p:clrMapOvr>
  <p:transition>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6">
              <a:lumMod val="40000"/>
              <a:lumOff val="60000"/>
            </a:schemeClr>
          </a:solidFill>
        </p:spPr>
        <p:txBody>
          <a:bodyPr>
            <a:noAutofit/>
          </a:bodyPr>
          <a:lstStyle/>
          <a:p>
            <a:pPr marL="0" indent="0">
              <a:buClr>
                <a:schemeClr val="hlink"/>
              </a:buClr>
              <a:buNone/>
              <a:defRPr/>
            </a:pPr>
            <a:r>
              <a:rPr lang="el-GR" sz="1800" b="1" u="sng" dirty="0" smtClean="0">
                <a:solidFill>
                  <a:srgbClr val="FF0000"/>
                </a:solidFill>
                <a:latin typeface="Arial" panose="020B0604020202020204" pitchFamily="34" charset="0"/>
                <a:cs typeface="Arial" panose="020B0604020202020204" pitchFamily="34" charset="0"/>
              </a:rPr>
              <a:t>Καθορισμένη </a:t>
            </a:r>
            <a:r>
              <a:rPr lang="el-GR" sz="1800" b="1" u="sng" dirty="0">
                <a:solidFill>
                  <a:srgbClr val="FF0000"/>
                </a:solidFill>
                <a:latin typeface="Arial" panose="020B0604020202020204" pitchFamily="34" charset="0"/>
                <a:cs typeface="Arial" panose="020B0604020202020204" pitchFamily="34" charset="0"/>
              </a:rPr>
              <a:t>μέγιστης συνεχούς αξιολόγησης, SMCR = "Μ"</a:t>
            </a:r>
          </a:p>
          <a:p>
            <a:pPr marL="0" indent="0">
              <a:buClr>
                <a:schemeClr val="hlink"/>
              </a:buClr>
              <a:buNone/>
              <a:defRPr/>
            </a:pPr>
            <a:r>
              <a:rPr lang="el-GR" sz="1800" b="1" dirty="0">
                <a:latin typeface="Arial" panose="020B0604020202020204" pitchFamily="34" charset="0"/>
                <a:cs typeface="Arial" panose="020B0604020202020204" pitchFamily="34" charset="0"/>
              </a:rPr>
              <a:t>Με βάση τα σημεία της πρόωσης και της λειτουργίας του κινητήρα,</a:t>
            </a:r>
          </a:p>
          <a:p>
            <a:pPr marL="0" indent="0">
              <a:buClr>
                <a:schemeClr val="hlink"/>
              </a:buClr>
              <a:buNone/>
              <a:defRPr/>
            </a:pPr>
            <a:r>
              <a:rPr lang="el-GR" sz="1800" b="1" dirty="0">
                <a:latin typeface="Arial" panose="020B0604020202020204" pitchFamily="34" charset="0"/>
                <a:cs typeface="Arial" panose="020B0604020202020204" pitchFamily="34" charset="0"/>
              </a:rPr>
              <a:t>όπως διαπιστώθηκε προηγουμένως, μπορεί να σχηματιστεί το διάγραμμα διάταξης </a:t>
            </a:r>
            <a:r>
              <a:rPr lang="el-GR" sz="1800" b="1" dirty="0" smtClean="0">
                <a:latin typeface="Arial" panose="020B0604020202020204" pitchFamily="34" charset="0"/>
                <a:cs typeface="Arial" panose="020B0604020202020204" pitchFamily="34" charset="0"/>
              </a:rPr>
              <a:t>μιας σχετικής κύριας μηχανής. Το</a:t>
            </a:r>
            <a:r>
              <a:rPr lang="el-GR" sz="1800" dirty="0" smtClean="0"/>
              <a:t> </a:t>
            </a:r>
            <a:r>
              <a:rPr lang="el-GR" sz="1800" b="1" dirty="0"/>
              <a:t>σημείο </a:t>
            </a:r>
            <a:r>
              <a:rPr lang="el-GR" sz="1800" b="1" dirty="0" smtClean="0"/>
              <a:t>σχεδιάσεως</a:t>
            </a:r>
            <a:r>
              <a:rPr lang="el-GR" sz="1800" b="1" dirty="0" smtClean="0">
                <a:latin typeface="Arial" panose="020B0604020202020204" pitchFamily="34" charset="0"/>
                <a:cs typeface="Arial" panose="020B0604020202020204" pitchFamily="34" charset="0"/>
              </a:rPr>
              <a:t> MCR σημείο </a:t>
            </a:r>
            <a:r>
              <a:rPr lang="el-GR" sz="1800" b="1" dirty="0">
                <a:latin typeface="Arial" panose="020B0604020202020204" pitchFamily="34" charset="0"/>
                <a:cs typeface="Arial" panose="020B0604020202020204" pitchFamily="34" charset="0"/>
              </a:rPr>
              <a:t>(Μ) πρέπει να είναι εντός των γραμμών </a:t>
            </a:r>
            <a:r>
              <a:rPr lang="el-GR" sz="1800" b="1" dirty="0" smtClean="0">
                <a:latin typeface="Arial" panose="020B0604020202020204" pitchFamily="34" charset="0"/>
                <a:cs typeface="Arial" panose="020B0604020202020204" pitchFamily="34" charset="0"/>
              </a:rPr>
              <a:t>περιορισμού </a:t>
            </a:r>
            <a:r>
              <a:rPr lang="el-GR" sz="1800" b="1" dirty="0">
                <a:latin typeface="Arial" panose="020B0604020202020204" pitchFamily="34" charset="0"/>
                <a:cs typeface="Arial" panose="020B0604020202020204" pitchFamily="34" charset="0"/>
              </a:rPr>
              <a:t>του </a:t>
            </a:r>
            <a:r>
              <a:rPr lang="el-GR" sz="1800" b="1" dirty="0" smtClean="0">
                <a:latin typeface="Arial" panose="020B0604020202020204" pitchFamily="34" charset="0"/>
                <a:cs typeface="Arial" panose="020B0604020202020204" pitchFamily="34" charset="0"/>
              </a:rPr>
              <a:t>διαγράμματος διάταξης</a:t>
            </a:r>
            <a:r>
              <a:rPr lang="el-GR" sz="1800" b="1" dirty="0">
                <a:latin typeface="Arial" panose="020B0604020202020204" pitchFamily="34" charset="0"/>
                <a:cs typeface="Arial" panose="020B0604020202020204" pitchFamily="34" charset="0"/>
              </a:rPr>
              <a:t>,</a:t>
            </a:r>
            <a:r>
              <a:rPr lang="el-GR" sz="1800" b="1" dirty="0" smtClean="0">
                <a:latin typeface="Arial" panose="020B0604020202020204" pitchFamily="34" charset="0"/>
                <a:cs typeface="Arial" panose="020B0604020202020204" pitchFamily="34" charset="0"/>
              </a:rPr>
              <a:t> </a:t>
            </a:r>
            <a:r>
              <a:rPr lang="el-GR" sz="1800" b="1" dirty="0">
                <a:latin typeface="Arial" panose="020B0604020202020204" pitchFamily="34" charset="0"/>
                <a:cs typeface="Arial" panose="020B0604020202020204" pitchFamily="34" charset="0"/>
              </a:rPr>
              <a:t>αν δεν είναι, η ταχύτητα </a:t>
            </a:r>
            <a:r>
              <a:rPr lang="el-GR" sz="1800" b="1" dirty="0" smtClean="0">
                <a:latin typeface="Arial" panose="020B0604020202020204" pitchFamily="34" charset="0"/>
                <a:cs typeface="Arial" panose="020B0604020202020204" pitchFamily="34" charset="0"/>
              </a:rPr>
              <a:t>του έλικα </a:t>
            </a:r>
            <a:r>
              <a:rPr lang="el-GR" sz="1800" b="1" dirty="0">
                <a:latin typeface="Arial" panose="020B0604020202020204" pitchFamily="34" charset="0"/>
                <a:cs typeface="Arial" panose="020B0604020202020204" pitchFamily="34" charset="0"/>
              </a:rPr>
              <a:t>θα πρέπει </a:t>
            </a:r>
            <a:r>
              <a:rPr lang="el-GR" sz="1800" b="1" dirty="0" smtClean="0">
                <a:latin typeface="Arial" panose="020B0604020202020204" pitchFamily="34" charset="0"/>
                <a:cs typeface="Arial" panose="020B0604020202020204" pitchFamily="34" charset="0"/>
              </a:rPr>
              <a:t>να αλλάξει </a:t>
            </a:r>
            <a:r>
              <a:rPr lang="el-GR" sz="1800" b="1" dirty="0">
                <a:latin typeface="Arial" panose="020B0604020202020204" pitchFamily="34" charset="0"/>
                <a:cs typeface="Arial" panose="020B0604020202020204" pitchFamily="34" charset="0"/>
              </a:rPr>
              <a:t>ή </a:t>
            </a:r>
            <a:r>
              <a:rPr lang="el-GR" sz="1800" b="1" dirty="0" smtClean="0">
                <a:latin typeface="Arial" panose="020B0604020202020204" pitchFamily="34" charset="0"/>
                <a:cs typeface="Arial" panose="020B0604020202020204" pitchFamily="34" charset="0"/>
              </a:rPr>
              <a:t>θα </a:t>
            </a:r>
            <a:r>
              <a:rPr lang="el-GR" sz="1800" b="1" dirty="0">
                <a:latin typeface="Arial" panose="020B0604020202020204" pitchFamily="34" charset="0"/>
                <a:cs typeface="Arial" panose="020B0604020202020204" pitchFamily="34" charset="0"/>
              </a:rPr>
              <a:t>πρέπει να επιλεγεί ένας άλλος </a:t>
            </a:r>
            <a:r>
              <a:rPr lang="el-GR" sz="1800" b="1" dirty="0" smtClean="0">
                <a:latin typeface="Arial" panose="020B0604020202020204" pitchFamily="34" charset="0"/>
                <a:cs typeface="Arial" panose="020B0604020202020204" pitchFamily="34" charset="0"/>
              </a:rPr>
              <a:t>τύπος κινητήρα.</a:t>
            </a:r>
            <a:endParaRPr lang="el-GR" sz="1800" b="1" dirty="0">
              <a:latin typeface="Arial" panose="020B0604020202020204" pitchFamily="34" charset="0"/>
              <a:cs typeface="Arial" panose="020B0604020202020204" pitchFamily="34" charset="0"/>
            </a:endParaRPr>
          </a:p>
          <a:p>
            <a:pPr marL="0" indent="0">
              <a:buClr>
                <a:schemeClr val="hlink"/>
              </a:buClr>
              <a:buNone/>
              <a:defRPr/>
            </a:pPr>
            <a:r>
              <a:rPr lang="el-GR" sz="1800" b="1" dirty="0">
                <a:latin typeface="Arial" panose="020B0604020202020204" pitchFamily="34" charset="0"/>
                <a:cs typeface="Arial" panose="020B0604020202020204" pitchFamily="34" charset="0"/>
              </a:rPr>
              <a:t>Ωστόσο, σε ειδικές περιπτώσεις το σημείο Μ μπορεί να βρίσκεται </a:t>
            </a:r>
            <a:r>
              <a:rPr lang="el-GR" sz="1800" b="1" dirty="0" smtClean="0">
                <a:latin typeface="Arial" panose="020B0604020202020204" pitchFamily="34" charset="0"/>
                <a:cs typeface="Arial" panose="020B0604020202020204" pitchFamily="34" charset="0"/>
              </a:rPr>
              <a:t>λίγο πιο δεξιά </a:t>
            </a:r>
            <a:r>
              <a:rPr lang="el-GR" sz="1800" b="1" dirty="0">
                <a:latin typeface="Arial" panose="020B0604020202020204" pitchFamily="34" charset="0"/>
                <a:cs typeface="Arial" panose="020B0604020202020204" pitchFamily="34" charset="0"/>
              </a:rPr>
              <a:t>της γραμμής L1-L2, ανατρέξτε στην ενότητα "Βελτιστοποίηση Σημείο".</a:t>
            </a:r>
            <a:endParaRPr lang="en-US" sz="1800" b="1" dirty="0" smtClean="0">
              <a:latin typeface="Arial" panose="020B0604020202020204" pitchFamily="34" charset="0"/>
              <a:cs typeface="Arial" panose="020B0604020202020204" pitchFamily="34" charset="0"/>
            </a:endParaRPr>
          </a:p>
          <a:p>
            <a:pPr marL="0" indent="0">
              <a:buClr>
                <a:schemeClr val="hlink"/>
              </a:buClr>
              <a:buNone/>
              <a:defRPr/>
            </a:pPr>
            <a:r>
              <a:rPr lang="en-US" sz="1800" b="1" u="sng" dirty="0" smtClean="0">
                <a:solidFill>
                  <a:srgbClr val="FF0000"/>
                </a:solidFill>
                <a:latin typeface="Arial" panose="020B0604020202020204" pitchFamily="34" charset="0"/>
                <a:cs typeface="Arial" panose="020B0604020202020204" pitchFamily="34" charset="0"/>
              </a:rPr>
              <a:t>Specified maximum continuous rating, SMCR = “M”</a:t>
            </a:r>
          </a:p>
          <a:p>
            <a:pPr marL="0" indent="0">
              <a:buClr>
                <a:schemeClr val="hlink"/>
              </a:buClr>
              <a:buNone/>
              <a:defRPr/>
            </a:pPr>
            <a:r>
              <a:rPr lang="en-US" sz="1800" b="1" dirty="0" smtClean="0">
                <a:latin typeface="Arial" panose="020B0604020202020204" pitchFamily="34" charset="0"/>
                <a:cs typeface="Arial" panose="020B0604020202020204" pitchFamily="34" charset="0"/>
              </a:rPr>
              <a:t>Based on the propulsion and engine running points,</a:t>
            </a:r>
            <a:r>
              <a:rPr lang="el-GR" sz="1800" b="1" dirty="0" smtClean="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as previously found, the layout diagram of a relevant</a:t>
            </a:r>
            <a:r>
              <a:rPr lang="el-GR" sz="1800" b="1" dirty="0" smtClean="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main engine may be drawn-in. The specified MCR</a:t>
            </a:r>
            <a:r>
              <a:rPr lang="el-GR" sz="1800" b="1" dirty="0" smtClean="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point (M) must be inside the limitation lines of the layout</a:t>
            </a:r>
            <a:r>
              <a:rPr lang="el-GR" sz="1800" b="1" dirty="0" smtClean="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diagram; if it is not, the propeller speed will have to</a:t>
            </a:r>
            <a:r>
              <a:rPr lang="el-GR" sz="1800" b="1" dirty="0" smtClean="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be changed or another main engine type must be chosen.</a:t>
            </a:r>
          </a:p>
          <a:p>
            <a:pPr marL="0" indent="0">
              <a:buClr>
                <a:schemeClr val="hlink"/>
              </a:buClr>
              <a:buNone/>
              <a:defRPr/>
            </a:pPr>
            <a:r>
              <a:rPr lang="en-US" sz="1800" b="1" dirty="0" smtClean="0">
                <a:latin typeface="Arial" panose="020B0604020202020204" pitchFamily="34" charset="0"/>
                <a:cs typeface="Arial" panose="020B0604020202020204" pitchFamily="34" charset="0"/>
              </a:rPr>
              <a:t>Yet</a:t>
            </a:r>
            <a:r>
              <a:rPr lang="en-US" sz="1800" b="1" dirty="0">
                <a:latin typeface="Arial" panose="020B0604020202020204" pitchFamily="34" charset="0"/>
                <a:cs typeface="Arial" panose="020B0604020202020204" pitchFamily="34" charset="0"/>
              </a:rPr>
              <a:t>, in special cases point M may be located </a:t>
            </a:r>
            <a:r>
              <a:rPr lang="en-US" sz="1800" b="1" dirty="0" smtClean="0">
                <a:latin typeface="Arial" panose="020B0604020202020204" pitchFamily="34" charset="0"/>
                <a:cs typeface="Arial" panose="020B0604020202020204" pitchFamily="34" charset="0"/>
              </a:rPr>
              <a:t>to</a:t>
            </a:r>
            <a:r>
              <a:rPr lang="el-GR" sz="1800" b="1" dirty="0" smtClean="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right of the line L1-L2, see “Optimising Point”.</a:t>
            </a:r>
            <a:endParaRPr lang="el-GR" sz="18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smtClean="0">
                <a:solidFill>
                  <a:schemeClr val="bg1"/>
                </a:solidFill>
                <a:latin typeface="Arial" pitchFamily="34" charset="0"/>
                <a:cs typeface="Arial" pitchFamily="34" charset="0"/>
              </a:rPr>
              <a:t>Χαρακτηριστικές Καμπύλες Μηχανής</a:t>
            </a:r>
            <a:endParaRPr lang="en-US" sz="1400" b="1" u="sng" dirty="0" smtClean="0">
              <a:solidFill>
                <a:schemeClr val="bg1"/>
              </a:solidFill>
              <a:latin typeface="Arial" pitchFamily="34" charset="0"/>
              <a:cs typeface="Arial" pitchFamily="34" charset="0"/>
            </a:endParaRPr>
          </a:p>
          <a:p>
            <a:r>
              <a:rPr lang="el-GR" sz="2800" b="1" u="sng" dirty="0">
                <a:solidFill>
                  <a:schemeClr val="bg1"/>
                </a:solidFill>
                <a:latin typeface="Arial" pitchFamily="34" charset="0"/>
                <a:cs typeface="Arial" pitchFamily="34" charset="0"/>
              </a:rPr>
              <a:t>Διάγραμμα φορτίου - </a:t>
            </a:r>
            <a:r>
              <a:rPr lang="en-US" sz="2800" b="1" u="sng" dirty="0">
                <a:solidFill>
                  <a:schemeClr val="bg1"/>
                </a:solidFill>
                <a:latin typeface="Arial" pitchFamily="34" charset="0"/>
                <a:cs typeface="Arial" pitchFamily="34" charset="0"/>
              </a:rPr>
              <a:t>Load Diagram</a:t>
            </a:r>
          </a:p>
        </p:txBody>
      </p:sp>
    </p:spTree>
    <p:extLst>
      <p:ext uri="{BB962C8B-B14F-4D97-AF65-F5344CB8AC3E}">
        <p14:creationId xmlns="" xmlns:p14="http://schemas.microsoft.com/office/powerpoint/2010/main" val="1245742976"/>
      </p:ext>
    </p:extLst>
  </p:cSld>
  <p:clrMapOvr>
    <a:masterClrMapping/>
  </p:clrMapOvr>
  <p:transition>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smtClean="0">
                <a:solidFill>
                  <a:schemeClr val="bg1"/>
                </a:solidFill>
                <a:latin typeface="Arial" pitchFamily="34" charset="0"/>
                <a:cs typeface="Arial" pitchFamily="34" charset="0"/>
              </a:rPr>
              <a:t>Χαρακτηριστικές Καμπύλες Μηχανής</a:t>
            </a:r>
            <a:endParaRPr lang="en-US" sz="1400" b="1" u="sng" dirty="0" smtClean="0">
              <a:solidFill>
                <a:schemeClr val="bg1"/>
              </a:solidFill>
              <a:latin typeface="Arial" pitchFamily="34" charset="0"/>
              <a:cs typeface="Arial" pitchFamily="34" charset="0"/>
            </a:endParaRPr>
          </a:p>
          <a:p>
            <a:r>
              <a:rPr lang="el-GR" sz="2800" b="1" u="sng" dirty="0">
                <a:solidFill>
                  <a:schemeClr val="bg1"/>
                </a:solidFill>
                <a:latin typeface="Arial" pitchFamily="34" charset="0"/>
                <a:cs typeface="Arial" pitchFamily="34" charset="0"/>
              </a:rPr>
              <a:t>Διάγραμμα φορτίου - </a:t>
            </a:r>
            <a:r>
              <a:rPr lang="en-US" sz="2800" b="1" u="sng" dirty="0">
                <a:solidFill>
                  <a:schemeClr val="bg1"/>
                </a:solidFill>
                <a:latin typeface="Arial" pitchFamily="34" charset="0"/>
                <a:cs typeface="Arial" pitchFamily="34" charset="0"/>
              </a:rPr>
              <a:t>Load Diagram</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93338" y="980728"/>
            <a:ext cx="5357324" cy="5687052"/>
          </a:xfrm>
          <a:prstGeom prst="rect">
            <a:avLst/>
          </a:prstGeom>
        </p:spPr>
      </p:pic>
    </p:spTree>
    <p:extLst>
      <p:ext uri="{BB962C8B-B14F-4D97-AF65-F5344CB8AC3E}">
        <p14:creationId xmlns="" xmlns:p14="http://schemas.microsoft.com/office/powerpoint/2010/main" val="3713336866"/>
      </p:ext>
    </p:extLst>
  </p:cSld>
  <p:clrMapOvr>
    <a:masterClrMapping/>
  </p:clrMapOvr>
  <p:transition>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6">
              <a:lumMod val="40000"/>
              <a:lumOff val="60000"/>
            </a:schemeClr>
          </a:solidFill>
        </p:spPr>
        <p:txBody>
          <a:bodyPr>
            <a:noAutofit/>
          </a:bodyPr>
          <a:lstStyle/>
          <a:p>
            <a:pPr marL="0" indent="0">
              <a:lnSpc>
                <a:spcPct val="150000"/>
              </a:lnSpc>
              <a:buClr>
                <a:schemeClr val="hlink"/>
              </a:buClr>
              <a:buNone/>
              <a:defRPr/>
            </a:pPr>
            <a:r>
              <a:rPr lang="en-US" sz="1400" b="1" dirty="0" smtClean="0">
                <a:latin typeface="Arial" panose="020B0604020202020204" pitchFamily="34" charset="0"/>
                <a:cs typeface="Arial" panose="020B0604020202020204" pitchFamily="34" charset="0"/>
              </a:rPr>
              <a:t>A                   </a:t>
            </a:r>
            <a:r>
              <a:rPr lang="el-GR" sz="1400" b="1" dirty="0" smtClean="0">
                <a:latin typeface="Arial" panose="020B0604020202020204" pitchFamily="34" charset="0"/>
                <a:cs typeface="Arial" panose="020B0604020202020204" pitchFamily="34" charset="0"/>
              </a:rPr>
              <a:t>Ένα </a:t>
            </a:r>
            <a:r>
              <a:rPr lang="el-GR" sz="1400" b="1" dirty="0">
                <a:latin typeface="Arial" panose="020B0604020202020204" pitchFamily="34" charset="0"/>
                <a:cs typeface="Arial" panose="020B0604020202020204" pitchFamily="34" charset="0"/>
              </a:rPr>
              <a:t>σημείο αναφοράς 100%</a:t>
            </a:r>
          </a:p>
          <a:p>
            <a:pPr marL="0" indent="0">
              <a:lnSpc>
                <a:spcPct val="150000"/>
              </a:lnSpc>
              <a:buClr>
                <a:schemeClr val="hlink"/>
              </a:buClr>
              <a:buNone/>
              <a:defRPr/>
            </a:pPr>
            <a:r>
              <a:rPr lang="el-GR" sz="1400" b="1" dirty="0">
                <a:latin typeface="Arial" panose="020B0604020202020204" pitchFamily="34" charset="0"/>
                <a:cs typeface="Arial" panose="020B0604020202020204" pitchFamily="34" charset="0"/>
              </a:rPr>
              <a:t>Μ </a:t>
            </a:r>
            <a:r>
              <a:rPr lang="en-US" sz="1400" b="1" dirty="0" smtClean="0">
                <a:latin typeface="Arial" panose="020B0604020202020204" pitchFamily="34" charset="0"/>
                <a:cs typeface="Arial" panose="020B0604020202020204" pitchFamily="34" charset="0"/>
              </a:rPr>
              <a:t>                  </a:t>
            </a:r>
            <a:r>
              <a:rPr lang="el-GR" sz="1400" b="1" dirty="0" smtClean="0"/>
              <a:t>Σημείο σχεδιάσεως</a:t>
            </a:r>
            <a:r>
              <a:rPr lang="el-GR" sz="1400" b="1" dirty="0" smtClean="0">
                <a:latin typeface="Arial" panose="020B0604020202020204" pitchFamily="34" charset="0"/>
                <a:cs typeface="Arial" panose="020B0604020202020204" pitchFamily="34" charset="0"/>
              </a:rPr>
              <a:t> σημείο </a:t>
            </a:r>
            <a:r>
              <a:rPr lang="el-GR" sz="1400" b="1" dirty="0">
                <a:latin typeface="Arial" panose="020B0604020202020204" pitchFamily="34" charset="0"/>
                <a:cs typeface="Arial" panose="020B0604020202020204" pitchFamily="34" charset="0"/>
              </a:rPr>
              <a:t>MCR</a:t>
            </a:r>
          </a:p>
          <a:p>
            <a:pPr marL="0" indent="0">
              <a:lnSpc>
                <a:spcPct val="150000"/>
              </a:lnSpc>
              <a:buClr>
                <a:schemeClr val="hlink"/>
              </a:buClr>
              <a:buNone/>
              <a:defRPr/>
            </a:pPr>
            <a:r>
              <a:rPr lang="el-GR" sz="1400" b="1" dirty="0" smtClean="0">
                <a:latin typeface="Arial" panose="020B0604020202020204" pitchFamily="34" charset="0"/>
                <a:cs typeface="Arial" panose="020B0604020202020204" pitchFamily="34" charset="0"/>
              </a:rPr>
              <a:t>O </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Βέλτιστο σημείο λειτουργίας</a:t>
            </a:r>
          </a:p>
          <a:p>
            <a:pPr marL="0" indent="0">
              <a:lnSpc>
                <a:spcPct val="150000"/>
              </a:lnSpc>
              <a:buClr>
                <a:schemeClr val="hlink"/>
              </a:buClr>
              <a:buNone/>
              <a:defRPr/>
            </a:pPr>
            <a:r>
              <a:rPr lang="el-GR" sz="1400" b="1" dirty="0" smtClean="0">
                <a:latin typeface="Arial" panose="020B0604020202020204" pitchFamily="34" charset="0"/>
                <a:cs typeface="Arial" panose="020B0604020202020204" pitchFamily="34" charset="0"/>
              </a:rPr>
              <a:t>Γραμμή </a:t>
            </a:r>
            <a:r>
              <a:rPr lang="el-GR" sz="1400" b="1" dirty="0">
                <a:latin typeface="Arial" panose="020B0604020202020204" pitchFamily="34" charset="0"/>
                <a:cs typeface="Arial" panose="020B0604020202020204" pitchFamily="34" charset="0"/>
              </a:rPr>
              <a:t>1 </a:t>
            </a:r>
            <a:r>
              <a:rPr lang="en-US" sz="1400" b="1" dirty="0" smtClean="0">
                <a:latin typeface="Arial" panose="020B0604020202020204" pitchFamily="34" charset="0"/>
                <a:cs typeface="Arial" panose="020B0604020202020204" pitchFamily="34" charset="0"/>
              </a:rPr>
              <a:t>     </a:t>
            </a:r>
            <a:r>
              <a:rPr lang="el-GR" sz="1300" b="1" dirty="0" smtClean="0">
                <a:latin typeface="Arial" panose="020B0604020202020204" pitchFamily="34" charset="0"/>
                <a:cs typeface="Arial" panose="020B0604020202020204" pitchFamily="34" charset="0"/>
              </a:rPr>
              <a:t>Καμπύλη </a:t>
            </a:r>
            <a:r>
              <a:rPr lang="el-GR" sz="1300" b="1" dirty="0">
                <a:latin typeface="Arial" panose="020B0604020202020204" pitchFamily="34" charset="0"/>
                <a:cs typeface="Arial" panose="020B0604020202020204" pitchFamily="34" charset="0"/>
              </a:rPr>
              <a:t>Έλικας από το σημείο βελτιστοποίηση (i = 3</a:t>
            </a:r>
            <a:r>
              <a:rPr lang="el-GR" sz="1300" b="1" dirty="0" smtClean="0">
                <a:latin typeface="Arial" panose="020B0604020202020204" pitchFamily="34" charset="0"/>
                <a:cs typeface="Arial" panose="020B0604020202020204" pitchFamily="34" charset="0"/>
              </a:rPr>
              <a:t>)</a:t>
            </a:r>
            <a:r>
              <a:rPr lang="en-US" sz="1300" b="1" dirty="0" smtClean="0">
                <a:latin typeface="Arial" panose="020B0604020202020204" pitchFamily="34" charset="0"/>
                <a:cs typeface="Arial" panose="020B0604020202020204" pitchFamily="34" charset="0"/>
              </a:rPr>
              <a:t> </a:t>
            </a:r>
            <a:r>
              <a:rPr lang="el-GR" sz="1300" b="1" dirty="0" smtClean="0">
                <a:latin typeface="Arial" panose="020B0604020202020204" pitchFamily="34" charset="0"/>
                <a:cs typeface="Arial" panose="020B0604020202020204" pitchFamily="34" charset="0"/>
              </a:rPr>
              <a:t>(Καμπύλη</a:t>
            </a:r>
            <a:r>
              <a:rPr lang="el-GR" sz="1300" b="1" dirty="0">
                <a:latin typeface="Arial" panose="020B0604020202020204" pitchFamily="34" charset="0"/>
                <a:cs typeface="Arial" panose="020B0604020202020204" pitchFamily="34" charset="0"/>
              </a:rPr>
              <a:t> </a:t>
            </a:r>
            <a:r>
              <a:rPr lang="el-GR" sz="1300" b="1" dirty="0" smtClean="0">
                <a:latin typeface="Arial" panose="020B0604020202020204" pitchFamily="34" charset="0"/>
                <a:cs typeface="Arial" panose="020B0604020202020204" pitchFamily="34" charset="0"/>
              </a:rPr>
              <a:t>διάταξη του κινητήρα</a:t>
            </a:r>
            <a:r>
              <a:rPr lang="el-GR" sz="1300" b="1" dirty="0">
                <a:latin typeface="Arial" panose="020B0604020202020204" pitchFamily="34" charset="0"/>
                <a:cs typeface="Arial" panose="020B0604020202020204" pitchFamily="34" charset="0"/>
              </a:rPr>
              <a:t>)</a:t>
            </a:r>
          </a:p>
          <a:p>
            <a:pPr marL="0" indent="0">
              <a:lnSpc>
                <a:spcPct val="150000"/>
              </a:lnSpc>
              <a:buClr>
                <a:schemeClr val="hlink"/>
              </a:buClr>
              <a:buNone/>
              <a:defRPr/>
            </a:pPr>
            <a:r>
              <a:rPr lang="el-GR" sz="1400" b="1" dirty="0">
                <a:latin typeface="Arial" panose="020B0604020202020204" pitchFamily="34" charset="0"/>
                <a:cs typeface="Arial" panose="020B0604020202020204" pitchFamily="34" charset="0"/>
              </a:rPr>
              <a:t>Γραμμή 2 </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Καμπύλη έλικας, </a:t>
            </a:r>
            <a:r>
              <a:rPr lang="el-GR" sz="1400" b="1" dirty="0">
                <a:latin typeface="Arial" panose="020B0604020202020204" pitchFamily="34" charset="0"/>
                <a:cs typeface="Arial" panose="020B0604020202020204" pitchFamily="34" charset="0"/>
              </a:rPr>
              <a:t>ρυπασμένη γάστρα και άσχημο </a:t>
            </a:r>
            <a:r>
              <a:rPr lang="el-GR" sz="1400" b="1" dirty="0" smtClean="0">
                <a:latin typeface="Arial" panose="020B0604020202020204" pitchFamily="34" charset="0"/>
                <a:cs typeface="Arial" panose="020B0604020202020204" pitchFamily="34" charset="0"/>
              </a:rPr>
              <a:t>καιρό</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 </a:t>
            </a:r>
            <a:r>
              <a:rPr lang="el-GR" sz="1400" b="1" dirty="0">
                <a:latin typeface="Arial" panose="020B0604020202020204" pitchFamily="34" charset="0"/>
                <a:cs typeface="Arial" panose="020B0604020202020204" pitchFamily="34" charset="0"/>
              </a:rPr>
              <a:t>Βαριά τρέξιμο (i = 3)</a:t>
            </a:r>
          </a:p>
          <a:p>
            <a:pPr marL="0" indent="0">
              <a:lnSpc>
                <a:spcPct val="150000"/>
              </a:lnSpc>
              <a:buClr>
                <a:schemeClr val="hlink"/>
              </a:buClr>
              <a:buNone/>
              <a:defRPr/>
            </a:pPr>
            <a:r>
              <a:rPr lang="el-GR" sz="1400" b="1" dirty="0">
                <a:latin typeface="Arial" panose="020B0604020202020204" pitchFamily="34" charset="0"/>
                <a:cs typeface="Arial" panose="020B0604020202020204" pitchFamily="34" charset="0"/>
              </a:rPr>
              <a:t>Γραμμή </a:t>
            </a:r>
            <a:r>
              <a:rPr lang="el-GR" sz="1400" b="1" dirty="0" smtClean="0">
                <a:latin typeface="Arial" panose="020B0604020202020204" pitchFamily="34" charset="0"/>
                <a:cs typeface="Arial" panose="020B0604020202020204" pitchFamily="34" charset="0"/>
              </a:rPr>
              <a:t>3 </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Όριο</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ταχύτητας</a:t>
            </a:r>
            <a:endParaRPr lang="el-GR" sz="1400" b="1" dirty="0">
              <a:latin typeface="Arial" panose="020B0604020202020204" pitchFamily="34" charset="0"/>
              <a:cs typeface="Arial" panose="020B0604020202020204" pitchFamily="34" charset="0"/>
            </a:endParaRPr>
          </a:p>
          <a:p>
            <a:pPr marL="0" indent="0">
              <a:lnSpc>
                <a:spcPct val="150000"/>
              </a:lnSpc>
              <a:buClr>
                <a:schemeClr val="hlink"/>
              </a:buClr>
              <a:buNone/>
              <a:defRPr/>
            </a:pPr>
            <a:r>
              <a:rPr lang="el-GR" sz="1400" b="1" dirty="0">
                <a:latin typeface="Arial" panose="020B0604020202020204" pitchFamily="34" charset="0"/>
                <a:cs typeface="Arial" panose="020B0604020202020204" pitchFamily="34" charset="0"/>
              </a:rPr>
              <a:t>Γραμμή 4 </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Ροπή </a:t>
            </a:r>
            <a:r>
              <a:rPr lang="el-GR" sz="1400" b="1" dirty="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Όριο </a:t>
            </a:r>
            <a:r>
              <a:rPr lang="el-GR" sz="1400" b="1" dirty="0">
                <a:latin typeface="Arial" panose="020B0604020202020204" pitchFamily="34" charset="0"/>
                <a:cs typeface="Arial" panose="020B0604020202020204" pitchFamily="34" charset="0"/>
              </a:rPr>
              <a:t>ταχύτητας (i = 2)</a:t>
            </a:r>
          </a:p>
          <a:p>
            <a:pPr marL="0" indent="0">
              <a:lnSpc>
                <a:spcPct val="150000"/>
              </a:lnSpc>
              <a:buClr>
                <a:schemeClr val="hlink"/>
              </a:buClr>
              <a:buNone/>
              <a:defRPr/>
            </a:pPr>
            <a:r>
              <a:rPr lang="el-GR" sz="1400" b="1" dirty="0">
                <a:latin typeface="Arial" panose="020B0604020202020204" pitchFamily="34" charset="0"/>
                <a:cs typeface="Arial" panose="020B0604020202020204" pitchFamily="34" charset="0"/>
              </a:rPr>
              <a:t>Γραμμή 5 </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Όριο μέση πραγματική πίεσης </a:t>
            </a:r>
            <a:r>
              <a:rPr lang="el-GR" sz="1400" b="1" dirty="0">
                <a:latin typeface="Arial" panose="020B0604020202020204" pitchFamily="34" charset="0"/>
                <a:cs typeface="Arial" panose="020B0604020202020204" pitchFamily="34" charset="0"/>
              </a:rPr>
              <a:t>(i = 1)</a:t>
            </a:r>
          </a:p>
          <a:p>
            <a:pPr marL="0" indent="0">
              <a:lnSpc>
                <a:spcPct val="150000"/>
              </a:lnSpc>
              <a:buClr>
                <a:schemeClr val="hlink"/>
              </a:buClr>
              <a:buNone/>
              <a:defRPr/>
            </a:pPr>
            <a:r>
              <a:rPr lang="el-GR" sz="1400" b="1" dirty="0">
                <a:latin typeface="Arial" panose="020B0604020202020204" pitchFamily="34" charset="0"/>
                <a:cs typeface="Arial" panose="020B0604020202020204" pitchFamily="34" charset="0"/>
              </a:rPr>
              <a:t>Γραμμή 6 </a:t>
            </a:r>
            <a:r>
              <a:rPr lang="en-US" sz="1400" b="1" dirty="0" smtClean="0">
                <a:latin typeface="Arial" panose="020B0604020202020204" pitchFamily="34" charset="0"/>
                <a:cs typeface="Arial" panose="020B0604020202020204" pitchFamily="34" charset="0"/>
              </a:rPr>
              <a:t>     </a:t>
            </a:r>
            <a:r>
              <a:rPr lang="el-GR" sz="1250" b="1" dirty="0" smtClean="0">
                <a:latin typeface="Arial" panose="020B0604020202020204" pitchFamily="34" charset="0"/>
                <a:cs typeface="Arial" panose="020B0604020202020204" pitchFamily="34" charset="0"/>
              </a:rPr>
              <a:t>Καμπύλη έλικας, </a:t>
            </a:r>
            <a:r>
              <a:rPr lang="el-GR" sz="1250" b="1" dirty="0">
                <a:latin typeface="Arial" panose="020B0604020202020204" pitchFamily="34" charset="0"/>
                <a:cs typeface="Arial" panose="020B0604020202020204" pitchFamily="34" charset="0"/>
              </a:rPr>
              <a:t>καθαρή γάστρα και ήρεμο καιρό </a:t>
            </a:r>
            <a:r>
              <a:rPr lang="el-GR" sz="1250" b="1" dirty="0" smtClean="0">
                <a:latin typeface="Arial" panose="020B0604020202020204" pitchFamily="34" charset="0"/>
                <a:cs typeface="Arial" panose="020B0604020202020204" pitchFamily="34" charset="0"/>
              </a:rPr>
              <a:t>-</a:t>
            </a:r>
            <a:r>
              <a:rPr lang="en-US" sz="1250" b="1" dirty="0" smtClean="0">
                <a:latin typeface="Arial" panose="020B0604020202020204" pitchFamily="34" charset="0"/>
                <a:cs typeface="Arial" panose="020B0604020202020204" pitchFamily="34" charset="0"/>
              </a:rPr>
              <a:t> </a:t>
            </a:r>
            <a:r>
              <a:rPr lang="el-GR" sz="1250" b="1" dirty="0" smtClean="0">
                <a:latin typeface="Arial" panose="020B0604020202020204" pitchFamily="34" charset="0"/>
                <a:cs typeface="Arial" panose="020B0604020202020204" pitchFamily="34" charset="0"/>
              </a:rPr>
              <a:t>ελαφρύ </a:t>
            </a:r>
            <a:r>
              <a:rPr lang="el-GR" sz="1250" b="1" dirty="0">
                <a:latin typeface="Arial" panose="020B0604020202020204" pitchFamily="34" charset="0"/>
                <a:cs typeface="Arial" panose="020B0604020202020204" pitchFamily="34" charset="0"/>
              </a:rPr>
              <a:t>τρέξιμο (i = 3), για </a:t>
            </a:r>
            <a:r>
              <a:rPr lang="el-GR" sz="1250" b="1" dirty="0" smtClean="0">
                <a:latin typeface="Arial" panose="020B0604020202020204" pitchFamily="34" charset="0"/>
                <a:cs typeface="Arial" panose="020B0604020202020204" pitchFamily="34" charset="0"/>
              </a:rPr>
              <a:t>τη </a:t>
            </a:r>
            <a:r>
              <a:rPr lang="el-GR" sz="1250" b="1" dirty="0">
                <a:latin typeface="Arial" panose="020B0604020202020204" pitchFamily="34" charset="0"/>
                <a:cs typeface="Arial" panose="020B0604020202020204" pitchFamily="34" charset="0"/>
              </a:rPr>
              <a:t>διάταξη έλικα</a:t>
            </a:r>
          </a:p>
          <a:p>
            <a:pPr marL="0" indent="0">
              <a:lnSpc>
                <a:spcPct val="150000"/>
              </a:lnSpc>
              <a:buClr>
                <a:schemeClr val="hlink"/>
              </a:buClr>
              <a:buNone/>
              <a:defRPr/>
            </a:pPr>
            <a:r>
              <a:rPr lang="el-GR" sz="1400" b="1" dirty="0" smtClean="0">
                <a:latin typeface="Arial" panose="020B0604020202020204" pitchFamily="34" charset="0"/>
                <a:cs typeface="Arial" panose="020B0604020202020204" pitchFamily="34" charset="0"/>
              </a:rPr>
              <a:t>Γραμμή </a:t>
            </a:r>
            <a:r>
              <a:rPr lang="el-GR" sz="1400" b="1" dirty="0">
                <a:latin typeface="Arial" panose="020B0604020202020204" pitchFamily="34" charset="0"/>
                <a:cs typeface="Arial" panose="020B0604020202020204" pitchFamily="34" charset="0"/>
              </a:rPr>
              <a:t>7 </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όριο</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ισχύς </a:t>
            </a:r>
            <a:r>
              <a:rPr lang="el-GR" sz="1400" b="1" dirty="0">
                <a:latin typeface="Arial" panose="020B0604020202020204" pitchFamily="34" charset="0"/>
                <a:cs typeface="Arial" panose="020B0604020202020204" pitchFamily="34" charset="0"/>
              </a:rPr>
              <a:t>για συνεχή λειτουργία (i = 0)</a:t>
            </a:r>
          </a:p>
          <a:p>
            <a:pPr marL="0" indent="0">
              <a:lnSpc>
                <a:spcPct val="150000"/>
              </a:lnSpc>
              <a:buClr>
                <a:schemeClr val="hlink"/>
              </a:buClr>
              <a:buNone/>
              <a:defRPr/>
            </a:pPr>
            <a:r>
              <a:rPr lang="el-GR" sz="1400" b="1" dirty="0">
                <a:latin typeface="Arial" panose="020B0604020202020204" pitchFamily="34" charset="0"/>
                <a:cs typeface="Arial" panose="020B0604020202020204" pitchFamily="34" charset="0"/>
              </a:rPr>
              <a:t>Γραμμή </a:t>
            </a:r>
            <a:r>
              <a:rPr lang="el-GR" sz="1400" b="1" dirty="0" smtClean="0">
                <a:latin typeface="Arial" panose="020B0604020202020204" pitchFamily="34" charset="0"/>
                <a:cs typeface="Arial" panose="020B0604020202020204" pitchFamily="34" charset="0"/>
              </a:rPr>
              <a:t>8 </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ορίου</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υπερφόρτωσης</a:t>
            </a:r>
            <a:endParaRPr lang="el-GR" sz="1400" b="1" dirty="0">
              <a:latin typeface="Arial" panose="020B0604020202020204" pitchFamily="34" charset="0"/>
              <a:cs typeface="Arial" panose="020B0604020202020204" pitchFamily="34" charset="0"/>
            </a:endParaRPr>
          </a:p>
          <a:p>
            <a:pPr marL="0" indent="0">
              <a:lnSpc>
                <a:spcPct val="150000"/>
              </a:lnSpc>
              <a:buClr>
                <a:schemeClr val="hlink"/>
              </a:buClr>
              <a:buNone/>
              <a:defRPr/>
            </a:pPr>
            <a:r>
              <a:rPr lang="el-GR" sz="1400" b="1" dirty="0">
                <a:latin typeface="Arial" panose="020B0604020202020204" pitchFamily="34" charset="0"/>
                <a:cs typeface="Arial" panose="020B0604020202020204" pitchFamily="34" charset="0"/>
              </a:rPr>
              <a:t>Γραμμή </a:t>
            </a:r>
            <a:r>
              <a:rPr lang="el-GR" sz="1400" b="1" dirty="0" smtClean="0">
                <a:latin typeface="Arial" panose="020B0604020202020204" pitchFamily="34" charset="0"/>
                <a:cs typeface="Arial" panose="020B0604020202020204" pitchFamily="34" charset="0"/>
              </a:rPr>
              <a:t>9 </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ορίου</a:t>
            </a:r>
            <a:r>
              <a:rPr lang="en-US" sz="1400" b="1" dirty="0" smtClean="0">
                <a:latin typeface="Arial" panose="020B0604020202020204" pitchFamily="34" charset="0"/>
                <a:cs typeface="Arial" panose="020B0604020202020204" pitchFamily="34" charset="0"/>
              </a:rPr>
              <a:t> </a:t>
            </a:r>
            <a:r>
              <a:rPr lang="el-GR" sz="1400" b="1" dirty="0" smtClean="0">
                <a:latin typeface="Arial" panose="020B0604020202020204" pitchFamily="34" charset="0"/>
                <a:cs typeface="Arial" panose="020B0604020202020204" pitchFamily="34" charset="0"/>
              </a:rPr>
              <a:t>ταχύτητας στις δοκιμές θάλασσας</a:t>
            </a:r>
            <a:endParaRPr lang="en-US" sz="14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endParaRPr lang="el-GR" sz="14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400" b="1" dirty="0">
                <a:latin typeface="Arial" panose="020B0604020202020204" pitchFamily="34" charset="0"/>
                <a:cs typeface="Arial" panose="020B0604020202020204" pitchFamily="34" charset="0"/>
              </a:rPr>
              <a:t>Σημείο Μ να βρίσκεται στη γραμμή 7 (συνήθως στο σημείο Α</a:t>
            </a:r>
            <a:r>
              <a:rPr lang="el-GR" sz="1400" b="1" dirty="0" smtClean="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endParaRPr lang="el-GR" sz="15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500" b="1" dirty="0" smtClean="0">
                <a:latin typeface="Arial" panose="020B0604020202020204" pitchFamily="34" charset="0"/>
                <a:cs typeface="Arial" panose="020B0604020202020204" pitchFamily="34" charset="0"/>
              </a:rPr>
              <a:t>Όσον αφορά το "i" στον τύπο</a:t>
            </a:r>
            <a:r>
              <a:rPr lang="en-US" sz="1500" b="1" dirty="0" smtClean="0">
                <a:latin typeface="Arial" panose="020B0604020202020204" pitchFamily="34" charset="0"/>
                <a:cs typeface="Arial" panose="020B0604020202020204" pitchFamily="34" charset="0"/>
              </a:rPr>
              <a:t> </a:t>
            </a:r>
            <a:r>
              <a:rPr lang="el-GR" sz="1500" b="1" dirty="0" smtClean="0">
                <a:latin typeface="Arial" panose="020B0604020202020204" pitchFamily="34" charset="0"/>
                <a:cs typeface="Arial" panose="020B0604020202020204" pitchFamily="34" charset="0"/>
              </a:rPr>
              <a:t>ισχύος         </a:t>
            </a:r>
            <a:r>
              <a:rPr lang="el-GR" sz="2800" b="1" dirty="0" err="1" smtClean="0">
                <a:latin typeface="Arial" panose="020B0604020202020204" pitchFamily="34" charset="0"/>
                <a:cs typeface="Arial" panose="020B0604020202020204" pitchFamily="34" charset="0"/>
              </a:rPr>
              <a:t>Pb</a:t>
            </a:r>
            <a:r>
              <a:rPr lang="el-GR" sz="2800" b="1" dirty="0" smtClean="0">
                <a:latin typeface="Arial" panose="020B0604020202020204" pitchFamily="34" charset="0"/>
                <a:cs typeface="Arial" panose="020B0604020202020204" pitchFamily="34" charset="0"/>
              </a:rPr>
              <a:t> = c x nͥ </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smtClean="0">
                <a:solidFill>
                  <a:schemeClr val="bg1"/>
                </a:solidFill>
                <a:latin typeface="Arial" pitchFamily="34" charset="0"/>
                <a:cs typeface="Arial" pitchFamily="34" charset="0"/>
              </a:rPr>
              <a:t>Χαρακτηριστικές Καμπύλες Μηχανής</a:t>
            </a:r>
            <a:endParaRPr lang="en-US" sz="1400" b="1" u="sng" dirty="0" smtClean="0">
              <a:solidFill>
                <a:schemeClr val="bg1"/>
              </a:solidFill>
              <a:latin typeface="Arial" pitchFamily="34" charset="0"/>
              <a:cs typeface="Arial" pitchFamily="34" charset="0"/>
            </a:endParaRPr>
          </a:p>
          <a:p>
            <a:r>
              <a:rPr lang="el-GR" sz="2800" b="1" u="sng" dirty="0">
                <a:solidFill>
                  <a:schemeClr val="bg1"/>
                </a:solidFill>
                <a:latin typeface="Arial" pitchFamily="34" charset="0"/>
                <a:cs typeface="Arial" pitchFamily="34" charset="0"/>
              </a:rPr>
              <a:t>Διάγραμμα φορτίου - </a:t>
            </a:r>
            <a:r>
              <a:rPr lang="en-US" sz="2800" b="1" u="sng" dirty="0">
                <a:solidFill>
                  <a:schemeClr val="bg1"/>
                </a:solidFill>
                <a:latin typeface="Arial" pitchFamily="34" charset="0"/>
                <a:cs typeface="Arial" pitchFamily="34" charset="0"/>
              </a:rPr>
              <a:t>Load Diagram</a:t>
            </a:r>
          </a:p>
        </p:txBody>
      </p:sp>
    </p:spTree>
    <p:extLst>
      <p:ext uri="{BB962C8B-B14F-4D97-AF65-F5344CB8AC3E}">
        <p14:creationId xmlns="" xmlns:p14="http://schemas.microsoft.com/office/powerpoint/2010/main" val="1054141048"/>
      </p:ext>
    </p:extLst>
  </p:cSld>
  <p:clrMapOvr>
    <a:masterClrMapping/>
  </p:clrMapOvr>
  <p:transition>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88840"/>
            <a:ext cx="8496944" cy="2782089"/>
          </a:xfrm>
          <a:solidFill>
            <a:srgbClr val="002060"/>
          </a:solidFill>
        </p:spPr>
        <p:txBody>
          <a:bodyPr anchor="ctr">
            <a:noAutofit/>
          </a:bodyPr>
          <a:lstStyle/>
          <a:p>
            <a:pPr algn="ctr"/>
            <a:r>
              <a:rPr lang="el-GR" sz="5400" u="sng" dirty="0" smtClean="0">
                <a:solidFill>
                  <a:srgbClr val="FFFF00"/>
                </a:solidFill>
                <a:latin typeface="Arial" pitchFamily="34" charset="0"/>
                <a:cs typeface="Arial" pitchFamily="34" charset="0"/>
              </a:rPr>
              <a:t>Ωστικός Τριβέας</a:t>
            </a:r>
            <a:r>
              <a:rPr lang="en-US" sz="5400" u="sng" dirty="0" smtClean="0">
                <a:solidFill>
                  <a:srgbClr val="FFFF00"/>
                </a:solidFill>
                <a:latin typeface="Arial" pitchFamily="34" charset="0"/>
                <a:cs typeface="Arial" pitchFamily="34" charset="0"/>
              </a:rPr>
              <a:t/>
            </a:r>
            <a:br>
              <a:rPr lang="en-US" sz="5400" u="sng" dirty="0" smtClean="0">
                <a:solidFill>
                  <a:srgbClr val="FFFF00"/>
                </a:solidFill>
                <a:latin typeface="Arial" pitchFamily="34" charset="0"/>
                <a:cs typeface="Arial" pitchFamily="34" charset="0"/>
              </a:rPr>
            </a:br>
            <a:r>
              <a:rPr lang="en-US" sz="5400" u="sng" dirty="0" smtClean="0">
                <a:solidFill>
                  <a:srgbClr val="FFFF00"/>
                </a:solidFill>
                <a:latin typeface="Arial" pitchFamily="34" charset="0"/>
                <a:cs typeface="Arial" pitchFamily="34" charset="0"/>
              </a:rPr>
              <a:t>Thrust Bearing</a:t>
            </a:r>
            <a:endParaRPr lang="el-GR" sz="5400" u="sng" dirty="0">
              <a:solidFill>
                <a:srgbClr val="FFFF00"/>
              </a:solidFill>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4112580068"/>
      </p:ext>
    </p:extLst>
  </p:cSld>
  <p:clrMapOvr>
    <a:masterClrMapping/>
  </p:clrMapOvr>
  <p:transition>
    <p:pu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6">
              <a:lumMod val="40000"/>
              <a:lumOff val="60000"/>
            </a:schemeClr>
          </a:solidFill>
        </p:spPr>
        <p:txBody>
          <a:bodyPr>
            <a:noAutofit/>
          </a:bodyPr>
          <a:lstStyle/>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A </a:t>
            </a:r>
            <a:r>
              <a:rPr lang="en-US" sz="1600" b="1" dirty="0" smtClean="0">
                <a:latin typeface="Arial" panose="020B0604020202020204" pitchFamily="34" charset="0"/>
                <a:cs typeface="Arial" panose="020B0604020202020204" pitchFamily="34" charset="0"/>
              </a:rPr>
              <a:t>             100</a:t>
            </a:r>
            <a:r>
              <a:rPr lang="en-US" sz="1600" b="1" dirty="0">
                <a:latin typeface="Arial" panose="020B0604020202020204" pitchFamily="34" charset="0"/>
                <a:cs typeface="Arial" panose="020B0604020202020204" pitchFamily="34" charset="0"/>
              </a:rPr>
              <a:t>% reference point</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M </a:t>
            </a:r>
            <a:r>
              <a:rPr lang="en-US" sz="1600" b="1" dirty="0" smtClean="0">
                <a:latin typeface="Arial" panose="020B0604020202020204" pitchFamily="34" charset="0"/>
                <a:cs typeface="Arial" panose="020B0604020202020204" pitchFamily="34" charset="0"/>
              </a:rPr>
              <a:t>             Specified </a:t>
            </a:r>
            <a:r>
              <a:rPr lang="en-US" sz="1600" b="1" dirty="0">
                <a:latin typeface="Arial" panose="020B0604020202020204" pitchFamily="34" charset="0"/>
                <a:cs typeface="Arial" panose="020B0604020202020204" pitchFamily="34" charset="0"/>
              </a:rPr>
              <a:t>MCR point</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O </a:t>
            </a:r>
            <a:r>
              <a:rPr lang="en-US" sz="1600" b="1" dirty="0" smtClean="0">
                <a:latin typeface="Arial" panose="020B0604020202020204" pitchFamily="34" charset="0"/>
                <a:cs typeface="Arial" panose="020B0604020202020204" pitchFamily="34" charset="0"/>
              </a:rPr>
              <a:t>              Optimising </a:t>
            </a:r>
            <a:r>
              <a:rPr lang="en-US" sz="1600" b="1" dirty="0">
                <a:latin typeface="Arial" panose="020B0604020202020204" pitchFamily="34" charset="0"/>
                <a:cs typeface="Arial" panose="020B0604020202020204" pitchFamily="34" charset="0"/>
              </a:rPr>
              <a:t>point</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Line 1 </a:t>
            </a:r>
            <a:r>
              <a:rPr lang="en-US" sz="1600" b="1" dirty="0" smtClean="0">
                <a:latin typeface="Arial" panose="020B0604020202020204" pitchFamily="34" charset="0"/>
                <a:cs typeface="Arial" panose="020B0604020202020204" pitchFamily="34" charset="0"/>
              </a:rPr>
              <a:t>      Propeller </a:t>
            </a:r>
            <a:r>
              <a:rPr lang="en-US" sz="1600" b="1" dirty="0">
                <a:latin typeface="Arial" panose="020B0604020202020204" pitchFamily="34" charset="0"/>
                <a:cs typeface="Arial" panose="020B0604020202020204" pitchFamily="34" charset="0"/>
              </a:rPr>
              <a:t>curve through optimising point (</a:t>
            </a:r>
            <a:r>
              <a:rPr lang="en-US" sz="1600" b="1" dirty="0" err="1">
                <a:latin typeface="Arial" panose="020B0604020202020204" pitchFamily="34" charset="0"/>
                <a:cs typeface="Arial" panose="020B0604020202020204" pitchFamily="34" charset="0"/>
              </a:rPr>
              <a:t>i</a:t>
            </a:r>
            <a:r>
              <a:rPr lang="en-US" sz="1600" b="1" dirty="0">
                <a:latin typeface="Arial" panose="020B0604020202020204" pitchFamily="34" charset="0"/>
                <a:cs typeface="Arial" panose="020B0604020202020204" pitchFamily="34" charset="0"/>
              </a:rPr>
              <a:t> = 3</a:t>
            </a:r>
            <a:r>
              <a:rPr lang="en-US" sz="1600" b="1" dirty="0" smtClean="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engine layout curve)</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Line 2 </a:t>
            </a:r>
            <a:r>
              <a:rPr lang="en-US" sz="1600" b="1" dirty="0" smtClean="0">
                <a:latin typeface="Arial" panose="020B0604020202020204" pitchFamily="34" charset="0"/>
                <a:cs typeface="Arial" panose="020B0604020202020204" pitchFamily="34" charset="0"/>
              </a:rPr>
              <a:t>      Propeller </a:t>
            </a:r>
            <a:r>
              <a:rPr lang="en-US" sz="1600" b="1" dirty="0">
                <a:latin typeface="Arial" panose="020B0604020202020204" pitchFamily="34" charset="0"/>
                <a:cs typeface="Arial" panose="020B0604020202020204" pitchFamily="34" charset="0"/>
              </a:rPr>
              <a:t>curve, fouled hull and heavy </a:t>
            </a:r>
            <a:r>
              <a:rPr lang="en-US" sz="1600" b="1" dirty="0" smtClean="0">
                <a:latin typeface="Arial" panose="020B0604020202020204" pitchFamily="34" charset="0"/>
                <a:cs typeface="Arial" panose="020B0604020202020204" pitchFamily="34" charset="0"/>
              </a:rPr>
              <a:t>weather – </a:t>
            </a:r>
            <a:r>
              <a:rPr lang="en-US" sz="1600" b="1" dirty="0">
                <a:latin typeface="Arial" panose="020B0604020202020204" pitchFamily="34" charset="0"/>
                <a:cs typeface="Arial" panose="020B0604020202020204" pitchFamily="34" charset="0"/>
              </a:rPr>
              <a:t>heavy running (</a:t>
            </a:r>
            <a:r>
              <a:rPr lang="en-US" sz="1600" b="1" dirty="0" err="1">
                <a:latin typeface="Arial" panose="020B0604020202020204" pitchFamily="34" charset="0"/>
                <a:cs typeface="Arial" panose="020B0604020202020204" pitchFamily="34" charset="0"/>
              </a:rPr>
              <a:t>i</a:t>
            </a:r>
            <a:r>
              <a:rPr lang="en-US" sz="1600" b="1" dirty="0">
                <a:latin typeface="Arial" panose="020B0604020202020204" pitchFamily="34" charset="0"/>
                <a:cs typeface="Arial" panose="020B0604020202020204" pitchFamily="34" charset="0"/>
              </a:rPr>
              <a:t> = 3)</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Line 3 </a:t>
            </a:r>
            <a:r>
              <a:rPr lang="en-US" sz="1600" b="1" dirty="0" smtClean="0">
                <a:latin typeface="Arial" panose="020B0604020202020204" pitchFamily="34" charset="0"/>
                <a:cs typeface="Arial" panose="020B0604020202020204" pitchFamily="34" charset="0"/>
              </a:rPr>
              <a:t>      Speed </a:t>
            </a:r>
            <a:r>
              <a:rPr lang="en-US" sz="1600" b="1" dirty="0">
                <a:latin typeface="Arial" panose="020B0604020202020204" pitchFamily="34" charset="0"/>
                <a:cs typeface="Arial" panose="020B0604020202020204" pitchFamily="34" charset="0"/>
              </a:rPr>
              <a:t>limit</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Line 4 </a:t>
            </a:r>
            <a:r>
              <a:rPr lang="en-US" sz="1600" b="1" dirty="0" smtClean="0">
                <a:latin typeface="Arial" panose="020B0604020202020204" pitchFamily="34" charset="0"/>
                <a:cs typeface="Arial" panose="020B0604020202020204" pitchFamily="34" charset="0"/>
              </a:rPr>
              <a:t>      Torque/speed </a:t>
            </a:r>
            <a:r>
              <a:rPr lang="en-US" sz="1600" b="1" dirty="0">
                <a:latin typeface="Arial" panose="020B0604020202020204" pitchFamily="34" charset="0"/>
                <a:cs typeface="Arial" panose="020B0604020202020204" pitchFamily="34" charset="0"/>
              </a:rPr>
              <a:t>limit (</a:t>
            </a:r>
            <a:r>
              <a:rPr lang="en-US" sz="1600" b="1" dirty="0" err="1">
                <a:latin typeface="Arial" panose="020B0604020202020204" pitchFamily="34" charset="0"/>
                <a:cs typeface="Arial" panose="020B0604020202020204" pitchFamily="34" charset="0"/>
              </a:rPr>
              <a:t>i</a:t>
            </a:r>
            <a:r>
              <a:rPr lang="en-US" sz="1600" b="1" dirty="0">
                <a:latin typeface="Arial" panose="020B0604020202020204" pitchFamily="34" charset="0"/>
                <a:cs typeface="Arial" panose="020B0604020202020204" pitchFamily="34" charset="0"/>
              </a:rPr>
              <a:t> = 2)</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Line 5 </a:t>
            </a:r>
            <a:r>
              <a:rPr lang="en-US" sz="1600" b="1" dirty="0" smtClean="0">
                <a:latin typeface="Arial" panose="020B0604020202020204" pitchFamily="34" charset="0"/>
                <a:cs typeface="Arial" panose="020B0604020202020204" pitchFamily="34" charset="0"/>
              </a:rPr>
              <a:t>      Mean </a:t>
            </a:r>
            <a:r>
              <a:rPr lang="en-US" sz="1600" b="1" dirty="0">
                <a:latin typeface="Arial" panose="020B0604020202020204" pitchFamily="34" charset="0"/>
                <a:cs typeface="Arial" panose="020B0604020202020204" pitchFamily="34" charset="0"/>
              </a:rPr>
              <a:t>effective pressure limit (</a:t>
            </a:r>
            <a:r>
              <a:rPr lang="en-US" sz="1600" b="1" dirty="0" err="1">
                <a:latin typeface="Arial" panose="020B0604020202020204" pitchFamily="34" charset="0"/>
                <a:cs typeface="Arial" panose="020B0604020202020204" pitchFamily="34" charset="0"/>
              </a:rPr>
              <a:t>i</a:t>
            </a:r>
            <a:r>
              <a:rPr lang="en-US" sz="1600" b="1" dirty="0">
                <a:latin typeface="Arial" panose="020B0604020202020204" pitchFamily="34" charset="0"/>
                <a:cs typeface="Arial" panose="020B0604020202020204" pitchFamily="34" charset="0"/>
              </a:rPr>
              <a:t> = 1)</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Line 6 </a:t>
            </a:r>
            <a:r>
              <a:rPr lang="en-US" sz="1600" b="1" dirty="0" smtClean="0">
                <a:latin typeface="Arial" panose="020B0604020202020204" pitchFamily="34" charset="0"/>
                <a:cs typeface="Arial" panose="020B0604020202020204" pitchFamily="34" charset="0"/>
              </a:rPr>
              <a:t>      Propeller </a:t>
            </a:r>
            <a:r>
              <a:rPr lang="en-US" sz="1600" b="1" dirty="0">
                <a:latin typeface="Arial" panose="020B0604020202020204" pitchFamily="34" charset="0"/>
                <a:cs typeface="Arial" panose="020B0604020202020204" pitchFamily="34" charset="0"/>
              </a:rPr>
              <a:t>curve, clean hull and calm weather </a:t>
            </a:r>
            <a:r>
              <a:rPr lang="en-US" sz="1600" b="1" dirty="0" smtClean="0">
                <a:latin typeface="Arial" panose="020B0604020202020204" pitchFamily="34" charset="0"/>
                <a:cs typeface="Arial" panose="020B0604020202020204" pitchFamily="34" charset="0"/>
              </a:rPr>
              <a:t>– light </a:t>
            </a:r>
            <a:r>
              <a:rPr lang="en-US" sz="1600" b="1" dirty="0">
                <a:latin typeface="Arial" panose="020B0604020202020204" pitchFamily="34" charset="0"/>
                <a:cs typeface="Arial" panose="020B0604020202020204" pitchFamily="34" charset="0"/>
              </a:rPr>
              <a:t>running (</a:t>
            </a:r>
            <a:r>
              <a:rPr lang="en-US" sz="1600" b="1" dirty="0" err="1">
                <a:latin typeface="Arial" panose="020B0604020202020204" pitchFamily="34" charset="0"/>
                <a:cs typeface="Arial" panose="020B0604020202020204" pitchFamily="34" charset="0"/>
              </a:rPr>
              <a:t>i</a:t>
            </a:r>
            <a:r>
              <a:rPr lang="en-US" sz="1600" b="1" dirty="0">
                <a:latin typeface="Arial" panose="020B0604020202020204" pitchFamily="34" charset="0"/>
                <a:cs typeface="Arial" panose="020B0604020202020204" pitchFamily="34" charset="0"/>
              </a:rPr>
              <a:t> = 3), </a:t>
            </a:r>
            <a:r>
              <a:rPr lang="en-US" sz="1600" b="1" dirty="0" smtClean="0">
                <a:latin typeface="Arial" panose="020B0604020202020204" pitchFamily="34" charset="0"/>
                <a:cs typeface="Arial" panose="020B0604020202020204" pitchFamily="34" charset="0"/>
              </a:rPr>
              <a:t>for </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 </a:t>
            </a:r>
            <a:r>
              <a:rPr lang="en-US" sz="1600" b="1" dirty="0" smtClean="0">
                <a:latin typeface="Arial" panose="020B0604020202020204" pitchFamily="34" charset="0"/>
                <a:cs typeface="Arial" panose="020B0604020202020204" pitchFamily="34" charset="0"/>
              </a:rPr>
              <a:t>                propeller </a:t>
            </a:r>
            <a:r>
              <a:rPr lang="en-US" sz="1600" b="1" dirty="0">
                <a:latin typeface="Arial" panose="020B0604020202020204" pitchFamily="34" charset="0"/>
                <a:cs typeface="Arial" panose="020B0604020202020204" pitchFamily="34" charset="0"/>
              </a:rPr>
              <a:t>layout</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Line 7 </a:t>
            </a:r>
            <a:r>
              <a:rPr lang="en-US" sz="1600" b="1" dirty="0" smtClean="0">
                <a:latin typeface="Arial" panose="020B0604020202020204" pitchFamily="34" charset="0"/>
                <a:cs typeface="Arial" panose="020B0604020202020204" pitchFamily="34" charset="0"/>
              </a:rPr>
              <a:t>      Power </a:t>
            </a:r>
            <a:r>
              <a:rPr lang="en-US" sz="1600" b="1" dirty="0">
                <a:latin typeface="Arial" panose="020B0604020202020204" pitchFamily="34" charset="0"/>
                <a:cs typeface="Arial" panose="020B0604020202020204" pitchFamily="34" charset="0"/>
              </a:rPr>
              <a:t>limit for continuous running (</a:t>
            </a:r>
            <a:r>
              <a:rPr lang="en-US" sz="1600" b="1" dirty="0" err="1">
                <a:latin typeface="Arial" panose="020B0604020202020204" pitchFamily="34" charset="0"/>
                <a:cs typeface="Arial" panose="020B0604020202020204" pitchFamily="34" charset="0"/>
              </a:rPr>
              <a:t>i</a:t>
            </a:r>
            <a:r>
              <a:rPr lang="en-US" sz="1600" b="1" dirty="0">
                <a:latin typeface="Arial" panose="020B0604020202020204" pitchFamily="34" charset="0"/>
                <a:cs typeface="Arial" panose="020B0604020202020204" pitchFamily="34" charset="0"/>
              </a:rPr>
              <a:t> = 0)</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Line 8 </a:t>
            </a:r>
            <a:r>
              <a:rPr lang="en-US" sz="1600" b="1" dirty="0" smtClean="0">
                <a:latin typeface="Arial" panose="020B0604020202020204" pitchFamily="34" charset="0"/>
                <a:cs typeface="Arial" panose="020B0604020202020204" pitchFamily="34" charset="0"/>
              </a:rPr>
              <a:t>      Overload </a:t>
            </a:r>
            <a:r>
              <a:rPr lang="en-US" sz="1600" b="1" dirty="0">
                <a:latin typeface="Arial" panose="020B0604020202020204" pitchFamily="34" charset="0"/>
                <a:cs typeface="Arial" panose="020B0604020202020204" pitchFamily="34" charset="0"/>
              </a:rPr>
              <a:t>limit</a:t>
            </a: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Line 9 </a:t>
            </a:r>
            <a:r>
              <a:rPr lang="en-US" sz="1600" b="1" dirty="0" smtClean="0">
                <a:latin typeface="Arial" panose="020B0604020202020204" pitchFamily="34" charset="0"/>
                <a:cs typeface="Arial" panose="020B0604020202020204" pitchFamily="34" charset="0"/>
              </a:rPr>
              <a:t>      Speed </a:t>
            </a:r>
            <a:r>
              <a:rPr lang="en-US" sz="1600" b="1" dirty="0">
                <a:latin typeface="Arial" panose="020B0604020202020204" pitchFamily="34" charset="0"/>
                <a:cs typeface="Arial" panose="020B0604020202020204" pitchFamily="34" charset="0"/>
              </a:rPr>
              <a:t>limit at sea </a:t>
            </a:r>
            <a:r>
              <a:rPr lang="en-US" sz="1600" b="1" dirty="0" smtClean="0">
                <a:latin typeface="Arial" panose="020B0604020202020204" pitchFamily="34" charset="0"/>
                <a:cs typeface="Arial" panose="020B0604020202020204" pitchFamily="34" charset="0"/>
              </a:rPr>
              <a:t>trial</a:t>
            </a:r>
          </a:p>
          <a:p>
            <a:pPr marL="0" indent="0">
              <a:lnSpc>
                <a:spcPct val="90000"/>
              </a:lnSpc>
              <a:buClr>
                <a:schemeClr val="hlink"/>
              </a:buClr>
              <a:buNone/>
              <a:defRPr/>
            </a:pPr>
            <a:endParaRPr lang="en-US" sz="16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n-US" sz="1600" b="1" dirty="0">
                <a:latin typeface="Arial" panose="020B0604020202020204" pitchFamily="34" charset="0"/>
                <a:cs typeface="Arial" panose="020B0604020202020204" pitchFamily="34" charset="0"/>
              </a:rPr>
              <a:t>Point M to be located on line 7 (normally in point A</a:t>
            </a:r>
            <a:r>
              <a:rPr lang="en-US" sz="1600" b="1" dirty="0" smtClean="0">
                <a:latin typeface="Arial" panose="020B0604020202020204" pitchFamily="34" charset="0"/>
                <a:cs typeface="Arial" panose="020B0604020202020204" pitchFamily="34" charset="0"/>
              </a:rPr>
              <a:t>)</a:t>
            </a:r>
          </a:p>
          <a:p>
            <a:pPr marL="0" indent="0">
              <a:lnSpc>
                <a:spcPct val="90000"/>
              </a:lnSpc>
              <a:buClr>
                <a:schemeClr val="hlink"/>
              </a:buClr>
              <a:buNone/>
              <a:defRPr/>
            </a:pPr>
            <a:endParaRPr lang="en-US" sz="16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n-US" sz="1600" b="1" dirty="0" smtClean="0">
                <a:latin typeface="Arial" panose="020B0604020202020204" pitchFamily="34" charset="0"/>
                <a:cs typeface="Arial" panose="020B0604020202020204" pitchFamily="34" charset="0"/>
              </a:rPr>
              <a:t>Regarding “</a:t>
            </a:r>
            <a:r>
              <a:rPr lang="en-US" sz="1600" b="1" dirty="0" err="1" smtClean="0">
                <a:latin typeface="Arial" panose="020B0604020202020204" pitchFamily="34" charset="0"/>
                <a:cs typeface="Arial" panose="020B0604020202020204" pitchFamily="34" charset="0"/>
              </a:rPr>
              <a:t>i</a:t>
            </a:r>
            <a:r>
              <a:rPr lang="en-US" sz="1600" b="1" dirty="0" smtClean="0">
                <a:latin typeface="Arial" panose="020B0604020202020204" pitchFamily="34" charset="0"/>
                <a:cs typeface="Arial" panose="020B0604020202020204" pitchFamily="34" charset="0"/>
              </a:rPr>
              <a:t>” in the power functions </a:t>
            </a:r>
            <a:r>
              <a:rPr lang="en-US" sz="2000" b="1" dirty="0" err="1" smtClean="0">
                <a:latin typeface="Arial" panose="020B0604020202020204" pitchFamily="34" charset="0"/>
                <a:cs typeface="Arial" panose="020B0604020202020204" pitchFamily="34" charset="0"/>
              </a:rPr>
              <a:t>Pb</a:t>
            </a:r>
            <a:r>
              <a:rPr lang="en-US" sz="2000" b="1" dirty="0" smtClean="0">
                <a:latin typeface="Arial" panose="020B0604020202020204" pitchFamily="34" charset="0"/>
                <a:cs typeface="Arial" panose="020B0604020202020204" pitchFamily="34" charset="0"/>
              </a:rPr>
              <a:t> = c x nͥ</a:t>
            </a:r>
            <a:endParaRPr lang="el-GR" sz="16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1400" b="1" u="sng" dirty="0" smtClean="0">
                <a:solidFill>
                  <a:schemeClr val="bg1"/>
                </a:solidFill>
                <a:latin typeface="Arial" pitchFamily="34" charset="0"/>
                <a:cs typeface="Arial" pitchFamily="34" charset="0"/>
              </a:rPr>
              <a:t>Χαρακτηριστικές Καμπύλες Μηχανής</a:t>
            </a:r>
            <a:endParaRPr lang="en-US" sz="1400" b="1" u="sng" dirty="0" smtClean="0">
              <a:solidFill>
                <a:schemeClr val="bg1"/>
              </a:solidFill>
              <a:latin typeface="Arial" pitchFamily="34" charset="0"/>
              <a:cs typeface="Arial" pitchFamily="34" charset="0"/>
            </a:endParaRPr>
          </a:p>
          <a:p>
            <a:r>
              <a:rPr lang="el-GR" sz="2800" b="1" u="sng" dirty="0">
                <a:solidFill>
                  <a:schemeClr val="bg1"/>
                </a:solidFill>
                <a:latin typeface="Arial" pitchFamily="34" charset="0"/>
                <a:cs typeface="Arial" pitchFamily="34" charset="0"/>
              </a:rPr>
              <a:t>Διάγραμμα φορτίου - </a:t>
            </a:r>
            <a:r>
              <a:rPr lang="en-US" sz="2800" b="1" u="sng" dirty="0">
                <a:solidFill>
                  <a:schemeClr val="bg1"/>
                </a:solidFill>
                <a:latin typeface="Arial" pitchFamily="34" charset="0"/>
                <a:cs typeface="Arial" pitchFamily="34" charset="0"/>
              </a:rPr>
              <a:t>Load Diagram</a:t>
            </a:r>
          </a:p>
        </p:txBody>
      </p:sp>
    </p:spTree>
    <p:extLst>
      <p:ext uri="{BB962C8B-B14F-4D97-AF65-F5344CB8AC3E}">
        <p14:creationId xmlns="" xmlns:p14="http://schemas.microsoft.com/office/powerpoint/2010/main" val="2984723413"/>
      </p:ext>
    </p:extLst>
  </p:cSld>
  <p:clrMapOvr>
    <a:masterClrMapping/>
  </p:clrMapOvr>
  <p:transition>
    <p:push/>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2132857"/>
            <a:ext cx="8208912" cy="2376264"/>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3200" b="1" u="sng" dirty="0" smtClean="0">
                <a:solidFill>
                  <a:schemeClr val="bg1"/>
                </a:solidFill>
                <a:latin typeface="Arial" pitchFamily="34" charset="0"/>
                <a:cs typeface="Arial" pitchFamily="34" charset="0"/>
              </a:rPr>
              <a:t>Αποσβεστήρες</a:t>
            </a:r>
            <a:endParaRPr lang="en-US" sz="3200" b="1" u="sng" dirty="0" smtClean="0">
              <a:solidFill>
                <a:schemeClr val="bg1"/>
              </a:solidFill>
              <a:latin typeface="Arial" pitchFamily="34" charset="0"/>
              <a:cs typeface="Arial" pitchFamily="34" charset="0"/>
            </a:endParaRPr>
          </a:p>
          <a:p>
            <a:r>
              <a:rPr lang="el-GR" sz="3200" b="1" u="sng" dirty="0" smtClean="0">
                <a:solidFill>
                  <a:schemeClr val="bg1"/>
                </a:solidFill>
                <a:latin typeface="Arial" pitchFamily="34" charset="0"/>
                <a:cs typeface="Arial" pitchFamily="34" charset="0"/>
              </a:rPr>
              <a:t>Μείωση </a:t>
            </a:r>
            <a:r>
              <a:rPr lang="el-GR" sz="3200" b="1" u="sng" dirty="0">
                <a:solidFill>
                  <a:schemeClr val="bg1"/>
                </a:solidFill>
                <a:latin typeface="Arial" pitchFamily="34" charset="0"/>
                <a:cs typeface="Arial" pitchFamily="34" charset="0"/>
              </a:rPr>
              <a:t>κραδασμών των Ναυτικών </a:t>
            </a:r>
            <a:r>
              <a:rPr lang="el-GR" sz="3200" b="1" u="sng" dirty="0" smtClean="0">
                <a:solidFill>
                  <a:schemeClr val="bg1"/>
                </a:solidFill>
                <a:latin typeface="Arial" pitchFamily="34" charset="0"/>
                <a:cs typeface="Arial" pitchFamily="34" charset="0"/>
              </a:rPr>
              <a:t>Μηχανών</a:t>
            </a:r>
            <a:endParaRPr lang="en-US" sz="3200" b="1" u="sng" dirty="0" smtClean="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3728604275"/>
      </p:ext>
    </p:extLst>
  </p:cSld>
  <p:clrMapOvr>
    <a:masterClrMapping/>
  </p:clrMapOvr>
  <p:transition>
    <p:pu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332657"/>
            <a:ext cx="8208912" cy="792088"/>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smtClean="0">
                <a:solidFill>
                  <a:schemeClr val="bg1"/>
                </a:solidFill>
                <a:latin typeface="Arial" pitchFamily="34" charset="0"/>
                <a:cs typeface="Arial" pitchFamily="34" charset="0"/>
              </a:rPr>
              <a:t>Αποσβεστήρες</a:t>
            </a:r>
            <a:endParaRPr lang="en-US" sz="2400" b="1" u="sng" dirty="0" smtClean="0">
              <a:solidFill>
                <a:schemeClr val="bg1"/>
              </a:solidFill>
              <a:latin typeface="Arial" pitchFamily="34" charset="0"/>
              <a:cs typeface="Arial" pitchFamily="34" charset="0"/>
            </a:endParaRPr>
          </a:p>
          <a:p>
            <a:r>
              <a:rPr lang="el-GR" sz="2400" b="1" u="sng" dirty="0" smtClean="0">
                <a:solidFill>
                  <a:schemeClr val="bg1"/>
                </a:solidFill>
                <a:latin typeface="Arial" pitchFamily="34" charset="0"/>
                <a:cs typeface="Arial" pitchFamily="34" charset="0"/>
              </a:rPr>
              <a:t>Μείωση </a:t>
            </a:r>
            <a:r>
              <a:rPr lang="el-GR" sz="2400" b="1" u="sng" dirty="0">
                <a:solidFill>
                  <a:schemeClr val="bg1"/>
                </a:solidFill>
                <a:latin typeface="Arial" pitchFamily="34" charset="0"/>
                <a:cs typeface="Arial" pitchFamily="34" charset="0"/>
              </a:rPr>
              <a:t>κραδασμών των Ναυτικών </a:t>
            </a:r>
            <a:r>
              <a:rPr lang="el-GR" sz="2400" b="1" u="sng" dirty="0" smtClean="0">
                <a:solidFill>
                  <a:schemeClr val="bg1"/>
                </a:solidFill>
                <a:latin typeface="Arial" pitchFamily="34" charset="0"/>
                <a:cs typeface="Arial" pitchFamily="34" charset="0"/>
              </a:rPr>
              <a:t>Μηχανών</a:t>
            </a:r>
            <a:endParaRPr lang="en-US" sz="2400" b="1" u="sng" dirty="0" smtClean="0">
              <a:solidFill>
                <a:srgbClr val="FFFF00"/>
              </a:solidFill>
              <a:latin typeface="Arial" pitchFamily="34" charset="0"/>
              <a:cs typeface="Arial" pitchFamily="34" charset="0"/>
            </a:endParaRPr>
          </a:p>
        </p:txBody>
      </p:sp>
      <p:pic>
        <p:nvPicPr>
          <p:cNvPr id="1026" name="Picture 2" descr="http://www.marineinsight.com/wp-content/uploads/2012/02/Satellit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1340768"/>
            <a:ext cx="8208912" cy="51845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21484607"/>
      </p:ext>
    </p:extLst>
  </p:cSld>
  <p:clrMapOvr>
    <a:masterClrMapping/>
  </p:clrMapOvr>
  <p:transition>
    <p:pu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C000"/>
          </a:solidFill>
        </p:spPr>
        <p:txBody>
          <a:bodyPr>
            <a:noAutofit/>
          </a:bodyPr>
          <a:lstStyle/>
          <a:p>
            <a:pPr marL="0" indent="0">
              <a:lnSpc>
                <a:spcPct val="90000"/>
              </a:lnSpc>
              <a:buClr>
                <a:schemeClr val="hlink"/>
              </a:buClr>
              <a:buNone/>
              <a:defRPr/>
            </a:pPr>
            <a:r>
              <a:rPr lang="el-GR" sz="1600" b="1" dirty="0" smtClean="0">
                <a:latin typeface="Arial" panose="020B0604020202020204" pitchFamily="34" charset="0"/>
                <a:cs typeface="Arial" panose="020B0604020202020204" pitchFamily="34" charset="0"/>
              </a:rPr>
              <a:t>Είναι </a:t>
            </a:r>
            <a:r>
              <a:rPr lang="el-GR" sz="1600" b="1" dirty="0">
                <a:latin typeface="Arial" panose="020B0604020202020204" pitchFamily="34" charset="0"/>
                <a:cs typeface="Arial" panose="020B0604020202020204" pitchFamily="34" charset="0"/>
              </a:rPr>
              <a:t>γνωστό γεγονός ότι </a:t>
            </a:r>
            <a:r>
              <a:rPr lang="el-GR" sz="1600" b="1" dirty="0" smtClean="0">
                <a:latin typeface="Arial" panose="020B0604020202020204" pitchFamily="34" charset="0"/>
                <a:cs typeface="Arial" panose="020B0604020202020204" pitchFamily="34" charset="0"/>
              </a:rPr>
              <a:t>κάθε μηχανή σε λειτουργία </a:t>
            </a:r>
            <a:r>
              <a:rPr lang="el-GR" sz="1600" b="1" dirty="0">
                <a:latin typeface="Arial" panose="020B0604020202020204" pitchFamily="34" charset="0"/>
                <a:cs typeface="Arial" panose="020B0604020202020204" pitchFamily="34" charset="0"/>
              </a:rPr>
              <a:t>έχει την τάση να δονείται λόγω των πολλών κινούμενων </a:t>
            </a:r>
            <a:r>
              <a:rPr lang="el-GR" sz="1600" b="1" dirty="0" smtClean="0">
                <a:latin typeface="Arial" panose="020B0604020202020204" pitchFamily="34" charset="0"/>
                <a:cs typeface="Arial" panose="020B0604020202020204" pitchFamily="34" charset="0"/>
              </a:rPr>
              <a:t>τμημάτων της. </a:t>
            </a:r>
          </a:p>
          <a:p>
            <a:pPr marL="0" indent="0">
              <a:lnSpc>
                <a:spcPct val="90000"/>
              </a:lnSpc>
              <a:buClr>
                <a:schemeClr val="hlink"/>
              </a:buClr>
              <a:buNone/>
              <a:defRPr/>
            </a:pPr>
            <a:r>
              <a:rPr lang="el-GR" sz="1600" b="1" dirty="0" smtClean="0">
                <a:latin typeface="Arial" panose="020B0604020202020204" pitchFamily="34" charset="0"/>
                <a:cs typeface="Arial" panose="020B0604020202020204" pitchFamily="34" charset="0"/>
              </a:rPr>
              <a:t>Όταν </a:t>
            </a:r>
            <a:r>
              <a:rPr lang="el-GR" sz="1600" b="1" dirty="0">
                <a:latin typeface="Arial" panose="020B0604020202020204" pitchFamily="34" charset="0"/>
                <a:cs typeface="Arial" panose="020B0604020202020204" pitchFamily="34" charset="0"/>
              </a:rPr>
              <a:t>είναι σε κίνηση, η μηχανή </a:t>
            </a:r>
            <a:r>
              <a:rPr lang="el-GR" sz="1600" b="1" dirty="0" smtClean="0">
                <a:latin typeface="Arial" panose="020B0604020202020204" pitchFamily="34" charset="0"/>
                <a:cs typeface="Arial" panose="020B0604020202020204" pitchFamily="34" charset="0"/>
              </a:rPr>
              <a:t>έχει </a:t>
            </a:r>
            <a:r>
              <a:rPr lang="el-GR" sz="1600" b="1" dirty="0">
                <a:latin typeface="Arial" panose="020B0604020202020204" pitchFamily="34" charset="0"/>
                <a:cs typeface="Arial" panose="020B0604020202020204" pitchFamily="34" charset="0"/>
              </a:rPr>
              <a:t>μια κίνηση ταλάντωσης γύρω από ένα σημείο ισορροπίας. </a:t>
            </a:r>
            <a:endParaRPr lang="el-GR" sz="16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600" b="1" dirty="0" smtClean="0">
                <a:latin typeface="Arial" panose="020B0604020202020204" pitchFamily="34" charset="0"/>
                <a:cs typeface="Arial" panose="020B0604020202020204" pitchFamily="34" charset="0"/>
              </a:rPr>
              <a:t>Αυτός </a:t>
            </a:r>
            <a:r>
              <a:rPr lang="el-GR" sz="1600" b="1" dirty="0">
                <a:latin typeface="Arial" panose="020B0604020202020204" pitchFamily="34" charset="0"/>
                <a:cs typeface="Arial" panose="020B0604020202020204" pitchFamily="34" charset="0"/>
              </a:rPr>
              <a:t>είναι ο βασικός ορισμός της δόνησης, ένα φαινόμενο κοινό με όλα τα είδη μηχανολογικού εξοπλισμού</a:t>
            </a:r>
            <a:r>
              <a:rPr lang="el-GR" sz="1600" b="1" dirty="0" smtClean="0">
                <a:latin typeface="Arial" panose="020B0604020202020204" pitchFamily="34" charset="0"/>
                <a:cs typeface="Arial" panose="020B0604020202020204" pitchFamily="34" charset="0"/>
              </a:rPr>
              <a:t>.</a:t>
            </a:r>
            <a:endParaRPr lang="el-GR" sz="16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600" b="1" dirty="0">
                <a:latin typeface="Arial" panose="020B0604020202020204" pitchFamily="34" charset="0"/>
                <a:cs typeface="Arial" panose="020B0604020202020204" pitchFamily="34" charset="0"/>
              </a:rPr>
              <a:t>Τα κύρια συστήματα πρόωσης των πλοίων είναι μια από τις μεγαλύτερες μηχανές που </a:t>
            </a:r>
            <a:r>
              <a:rPr lang="el-GR" sz="1600" b="1" dirty="0" smtClean="0">
                <a:latin typeface="Arial" panose="020B0604020202020204" pitchFamily="34" charset="0"/>
                <a:cs typeface="Arial" panose="020B0604020202020204" pitchFamily="34" charset="0"/>
              </a:rPr>
              <a:t>έγιναν </a:t>
            </a:r>
            <a:r>
              <a:rPr lang="el-GR" sz="1600" b="1" dirty="0">
                <a:latin typeface="Arial" panose="020B0604020202020204" pitchFamily="34" charset="0"/>
                <a:cs typeface="Arial" panose="020B0604020202020204" pitchFamily="34" charset="0"/>
              </a:rPr>
              <a:t>ποτέ στην ιστορία. </a:t>
            </a:r>
            <a:r>
              <a:rPr lang="el-GR" sz="1600" b="1" dirty="0" smtClean="0">
                <a:latin typeface="Arial" panose="020B0604020202020204" pitchFamily="34" charset="0"/>
                <a:cs typeface="Arial" panose="020B0604020202020204" pitchFamily="34" charset="0"/>
              </a:rPr>
              <a:t>Αυτές οι τερατώδεις </a:t>
            </a:r>
            <a:r>
              <a:rPr lang="el-GR" sz="1600" b="1" dirty="0">
                <a:latin typeface="Arial" panose="020B0604020202020204" pitchFamily="34" charset="0"/>
                <a:cs typeface="Arial" panose="020B0604020202020204" pitchFamily="34" charset="0"/>
              </a:rPr>
              <a:t>μηχανές έχουν </a:t>
            </a:r>
            <a:r>
              <a:rPr lang="el-GR" sz="1600" b="1" dirty="0" smtClean="0">
                <a:latin typeface="Arial" panose="020B0604020202020204" pitchFamily="34" charset="0"/>
                <a:cs typeface="Arial" panose="020B0604020202020204" pitchFamily="34" charset="0"/>
              </a:rPr>
              <a:t>ένα σύνολο από συναρμολογούμενα εξαρτήματα για </a:t>
            </a:r>
            <a:r>
              <a:rPr lang="el-GR" sz="1600" b="1" dirty="0">
                <a:latin typeface="Arial" panose="020B0604020202020204" pitchFamily="34" charset="0"/>
                <a:cs typeface="Arial" panose="020B0604020202020204" pitchFamily="34" charset="0"/>
              </a:rPr>
              <a:t>να δημιουργήσουν τεράστιο </a:t>
            </a:r>
            <a:r>
              <a:rPr lang="el-GR" sz="1600" b="1" dirty="0" smtClean="0">
                <a:latin typeface="Arial" panose="020B0604020202020204" pitchFamily="34" charset="0"/>
                <a:cs typeface="Arial" panose="020B0604020202020204" pitchFamily="34" charset="0"/>
              </a:rPr>
              <a:t>μέγεθος ισχύ</a:t>
            </a:r>
            <a:r>
              <a:rPr lang="en-US" sz="1600" b="1" dirty="0" smtClean="0">
                <a:latin typeface="Arial" panose="020B0604020202020204" pitchFamily="34" charset="0"/>
                <a:cs typeface="Arial" panose="020B0604020202020204" pitchFamily="34" charset="0"/>
              </a:rPr>
              <a:t>o</a:t>
            </a:r>
            <a:r>
              <a:rPr lang="el-GR" sz="1600" b="1" dirty="0" smtClean="0">
                <a:latin typeface="Arial" panose="020B0604020202020204" pitchFamily="34" charset="0"/>
                <a:cs typeface="Arial" panose="020B0604020202020204" pitchFamily="34" charset="0"/>
              </a:rPr>
              <a:t>ς </a:t>
            </a:r>
            <a:r>
              <a:rPr lang="el-GR" sz="1600" b="1" dirty="0">
                <a:latin typeface="Arial" panose="020B0604020202020204" pitchFamily="34" charset="0"/>
                <a:cs typeface="Arial" panose="020B0604020202020204" pitchFamily="34" charset="0"/>
              </a:rPr>
              <a:t>για την πρόωση του πλοίου</a:t>
            </a:r>
            <a:r>
              <a:rPr lang="el-GR" sz="1600" b="1" dirty="0" smtClean="0">
                <a:latin typeface="Arial" panose="020B0604020202020204" pitchFamily="34" charset="0"/>
                <a:cs typeface="Arial" panose="020B0604020202020204" pitchFamily="34" charset="0"/>
              </a:rPr>
              <a:t>.</a:t>
            </a:r>
            <a:endParaRPr lang="el-GR" sz="16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600" b="1" dirty="0">
                <a:latin typeface="Arial" panose="020B0604020202020204" pitchFamily="34" charset="0"/>
                <a:cs typeface="Arial" panose="020B0604020202020204" pitchFamily="34" charset="0"/>
              </a:rPr>
              <a:t>Η φυσική συχνότητα της δόνησης είναι πάντα </a:t>
            </a:r>
            <a:r>
              <a:rPr lang="el-GR" sz="1600" b="1" dirty="0" smtClean="0">
                <a:latin typeface="Arial" panose="020B0604020202020204" pitchFamily="34" charset="0"/>
                <a:cs typeface="Arial" panose="020B0604020202020204" pitchFamily="34" charset="0"/>
              </a:rPr>
              <a:t>παρούσα </a:t>
            </a:r>
            <a:r>
              <a:rPr lang="el-GR" sz="1600" b="1" dirty="0">
                <a:latin typeface="Arial" panose="020B0604020202020204" pitchFamily="34" charset="0"/>
                <a:cs typeface="Arial" panose="020B0604020202020204" pitchFamily="34" charset="0"/>
              </a:rPr>
              <a:t>σε κινητήρες πλοίων, αλλά το αποτέλεσμα μπορεί να είναι </a:t>
            </a:r>
            <a:r>
              <a:rPr lang="el-GR" sz="1600" b="1" dirty="0" smtClean="0">
                <a:latin typeface="Arial" panose="020B0604020202020204" pitchFamily="34" charset="0"/>
                <a:cs typeface="Arial" panose="020B0604020202020204" pitchFamily="34" charset="0"/>
              </a:rPr>
              <a:t>επικίνδυνο </a:t>
            </a:r>
            <a:r>
              <a:rPr lang="el-GR" sz="1600" b="1" dirty="0">
                <a:latin typeface="Arial" panose="020B0604020202020204" pitchFamily="34" charset="0"/>
                <a:cs typeface="Arial" panose="020B0604020202020204" pitchFamily="34" charset="0"/>
              </a:rPr>
              <a:t>όταν η συχνότητα δόνησης φθάνει </a:t>
            </a:r>
            <a:r>
              <a:rPr lang="el-GR" sz="1600" b="1" dirty="0" smtClean="0">
                <a:latin typeface="Arial" panose="020B0604020202020204" pitchFamily="34" charset="0"/>
                <a:cs typeface="Arial" panose="020B0604020202020204" pitchFamily="34" charset="0"/>
              </a:rPr>
              <a:t>σε υψηλά </a:t>
            </a:r>
            <a:r>
              <a:rPr lang="el-GR" sz="1600" b="1" dirty="0">
                <a:latin typeface="Arial" panose="020B0604020202020204" pitchFamily="34" charset="0"/>
                <a:cs typeface="Arial" panose="020B0604020202020204" pitchFamily="34" charset="0"/>
              </a:rPr>
              <a:t>επίπεδα. </a:t>
            </a:r>
            <a:endParaRPr lang="el-GR" sz="16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600" b="1" dirty="0" smtClean="0">
                <a:latin typeface="Arial" panose="020B0604020202020204" pitchFamily="34" charset="0"/>
                <a:cs typeface="Arial" panose="020B0604020202020204" pitchFamily="34" charset="0"/>
              </a:rPr>
              <a:t>Αυτό συμβαίνει όταν </a:t>
            </a:r>
            <a:r>
              <a:rPr lang="el-GR" sz="1600" b="1" dirty="0">
                <a:latin typeface="Arial" panose="020B0604020202020204" pitchFamily="34" charset="0"/>
                <a:cs typeface="Arial" panose="020B0604020202020204" pitchFamily="34" charset="0"/>
              </a:rPr>
              <a:t>η φυσική συχνότητα των δονήσεων από μια εξωτερική πηγή </a:t>
            </a:r>
            <a:r>
              <a:rPr lang="el-GR" sz="1600" b="1" dirty="0" smtClean="0">
                <a:latin typeface="Arial" panose="020B0604020202020204" pitchFamily="34" charset="0"/>
                <a:cs typeface="Arial" panose="020B0604020202020204" pitchFamily="34" charset="0"/>
              </a:rPr>
              <a:t>ενσωματώνεται </a:t>
            </a:r>
            <a:r>
              <a:rPr lang="el-GR" sz="1600" b="1" dirty="0">
                <a:latin typeface="Arial" panose="020B0604020202020204" pitchFamily="34" charset="0"/>
                <a:cs typeface="Arial" panose="020B0604020202020204" pitchFamily="34" charset="0"/>
              </a:rPr>
              <a:t>με τη δόνηση του κινητήρα ή </a:t>
            </a:r>
            <a:r>
              <a:rPr lang="el-GR" sz="1600" b="1" dirty="0">
                <a:solidFill>
                  <a:srgbClr val="FF0000"/>
                </a:solidFill>
                <a:latin typeface="Arial" panose="020B0604020202020204" pitchFamily="34" charset="0"/>
                <a:cs typeface="Arial" panose="020B0604020202020204" pitchFamily="34" charset="0"/>
              </a:rPr>
              <a:t>όταν υπάρχουν </a:t>
            </a:r>
            <a:r>
              <a:rPr lang="el-GR" sz="1600" b="1" dirty="0" smtClean="0">
                <a:solidFill>
                  <a:srgbClr val="FF0000"/>
                </a:solidFill>
                <a:latin typeface="Arial" panose="020B0604020202020204" pitchFamily="34" charset="0"/>
                <a:cs typeface="Arial" panose="020B0604020202020204" pitchFamily="34" charset="0"/>
              </a:rPr>
              <a:t>ανισορροπία </a:t>
            </a:r>
            <a:r>
              <a:rPr lang="el-GR" sz="1600" b="1" dirty="0">
                <a:solidFill>
                  <a:srgbClr val="FF0000"/>
                </a:solidFill>
                <a:latin typeface="Arial" panose="020B0604020202020204" pitchFamily="34" charset="0"/>
                <a:cs typeface="Arial" panose="020B0604020202020204" pitchFamily="34" charset="0"/>
              </a:rPr>
              <a:t>δυνάμεων που δημιουργούνται στο εσωτερικό του κινητήρα που δημιουργούν 1η και 2η σειρά κινήσεων</a:t>
            </a:r>
            <a:r>
              <a:rPr lang="el-GR" sz="1600" b="1" dirty="0" smtClean="0">
                <a:solidFill>
                  <a:srgbClr val="FF0000"/>
                </a:solidFill>
                <a:latin typeface="Arial" panose="020B0604020202020204" pitchFamily="34" charset="0"/>
                <a:cs typeface="Arial" panose="020B0604020202020204" pitchFamily="34" charset="0"/>
              </a:rPr>
              <a:t>.</a:t>
            </a:r>
            <a:endParaRPr lang="el-GR" sz="1600" b="1" dirty="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600" b="1" dirty="0">
                <a:latin typeface="Arial" panose="020B0604020202020204" pitchFamily="34" charset="0"/>
                <a:cs typeface="Arial" panose="020B0604020202020204" pitchFamily="34" charset="0"/>
              </a:rPr>
              <a:t>Τέτοια αποτελέσματα μπορεί να </a:t>
            </a:r>
            <a:r>
              <a:rPr lang="el-GR" sz="1600" b="1" dirty="0" smtClean="0">
                <a:latin typeface="Arial" panose="020B0604020202020204" pitchFamily="34" charset="0"/>
                <a:cs typeface="Arial" panose="020B0604020202020204" pitchFamily="34" charset="0"/>
              </a:rPr>
              <a:t>οδηγήσουν </a:t>
            </a:r>
            <a:r>
              <a:rPr lang="el-GR" sz="1600" b="1" dirty="0">
                <a:latin typeface="Arial" panose="020B0604020202020204" pitchFamily="34" charset="0"/>
                <a:cs typeface="Arial" panose="020B0604020202020204" pitchFamily="34" charset="0"/>
              </a:rPr>
              <a:t>σε σοβαρή βλάβη στα εσωτερικά κινούμενα μέρη </a:t>
            </a:r>
            <a:r>
              <a:rPr lang="el-GR" sz="1600" b="1" dirty="0" smtClean="0">
                <a:latin typeface="Arial" panose="020B0604020202020204" pitchFamily="34" charset="0"/>
                <a:cs typeface="Arial" panose="020B0604020202020204" pitchFamily="34" charset="0"/>
              </a:rPr>
              <a:t>των ναυτικών κινητήρων, </a:t>
            </a:r>
            <a:r>
              <a:rPr lang="el-GR" sz="1600" b="1" dirty="0">
                <a:latin typeface="Arial" panose="020B0604020202020204" pitchFamily="34" charset="0"/>
                <a:cs typeface="Arial" panose="020B0604020202020204" pitchFamily="34" charset="0"/>
              </a:rPr>
              <a:t>ρωγμές στη δομή</a:t>
            </a:r>
            <a:r>
              <a:rPr lang="el-GR" sz="1600" b="1" dirty="0" smtClean="0">
                <a:latin typeface="Arial" panose="020B0604020202020204" pitchFamily="34" charset="0"/>
                <a:cs typeface="Arial" panose="020B0604020202020204" pitchFamily="34" charset="0"/>
              </a:rPr>
              <a:t>, </a:t>
            </a:r>
            <a:r>
              <a:rPr lang="el-GR" sz="1600" b="1" dirty="0">
                <a:latin typeface="Arial" panose="020B0604020202020204" pitchFamily="34" charset="0"/>
                <a:cs typeface="Arial" panose="020B0604020202020204" pitchFamily="34" charset="0"/>
              </a:rPr>
              <a:t>χαλάρωση των βιδών </a:t>
            </a:r>
            <a:r>
              <a:rPr lang="el-GR" sz="1600" b="1" dirty="0" smtClean="0">
                <a:latin typeface="Arial" panose="020B0604020202020204" pitchFamily="34" charset="0"/>
                <a:cs typeface="Arial" panose="020B0604020202020204" pitchFamily="34" charset="0"/>
              </a:rPr>
              <a:t>και </a:t>
            </a:r>
            <a:r>
              <a:rPr lang="el-GR" sz="1600" b="1" dirty="0">
                <a:latin typeface="Arial" panose="020B0604020202020204" pitchFamily="34" charset="0"/>
                <a:cs typeface="Arial" panose="020B0604020202020204" pitchFamily="34" charset="0"/>
              </a:rPr>
              <a:t>ζημιά </a:t>
            </a:r>
            <a:r>
              <a:rPr lang="el-GR" sz="1600" b="1" dirty="0" smtClean="0">
                <a:latin typeface="Arial" panose="020B0604020202020204" pitchFamily="34" charset="0"/>
                <a:cs typeface="Arial" panose="020B0604020202020204" pitchFamily="34" charset="0"/>
              </a:rPr>
              <a:t>στους τριβείς. </a:t>
            </a:r>
          </a:p>
          <a:p>
            <a:pPr marL="0" indent="0">
              <a:lnSpc>
                <a:spcPct val="90000"/>
              </a:lnSpc>
              <a:buClr>
                <a:schemeClr val="hlink"/>
              </a:buClr>
              <a:buNone/>
              <a:defRPr/>
            </a:pPr>
            <a:r>
              <a:rPr lang="el-GR" sz="1600" b="1" dirty="0" smtClean="0">
                <a:latin typeface="Arial" panose="020B0604020202020204" pitchFamily="34" charset="0"/>
                <a:cs typeface="Arial" panose="020B0604020202020204" pitchFamily="34" charset="0"/>
              </a:rPr>
              <a:t>Οι κραδασμοί στις ναυτικές Μηχανές οφείλονται </a:t>
            </a:r>
            <a:r>
              <a:rPr lang="el-GR" sz="1600" b="1" dirty="0">
                <a:latin typeface="Arial" panose="020B0604020202020204" pitchFamily="34" charset="0"/>
                <a:cs typeface="Arial" panose="020B0604020202020204" pitchFamily="34" charset="0"/>
              </a:rPr>
              <a:t>κυρίως </a:t>
            </a:r>
            <a:r>
              <a:rPr lang="el-GR" sz="1600" b="1" dirty="0" smtClean="0">
                <a:latin typeface="Arial" panose="020B0604020202020204" pitchFamily="34" charset="0"/>
                <a:cs typeface="Arial" panose="020B0604020202020204" pitchFamily="34" charset="0"/>
              </a:rPr>
              <a:t>στην αξονική </a:t>
            </a:r>
            <a:r>
              <a:rPr lang="el-GR" sz="1600" b="1" dirty="0">
                <a:latin typeface="Arial" panose="020B0604020202020204" pitchFamily="34" charset="0"/>
                <a:cs typeface="Arial" panose="020B0604020202020204" pitchFamily="34" charset="0"/>
              </a:rPr>
              <a:t>και στρεπτική δόνηση ή </a:t>
            </a:r>
            <a:r>
              <a:rPr lang="el-GR" sz="1600" b="1" dirty="0" smtClean="0">
                <a:latin typeface="Arial" panose="020B0604020202020204" pitchFamily="34" charset="0"/>
                <a:cs typeface="Arial" panose="020B0604020202020204" pitchFamily="34" charset="0"/>
              </a:rPr>
              <a:t>σε συνδυασμό και των </a:t>
            </a:r>
            <a:r>
              <a:rPr lang="el-GR" sz="1600" b="1" dirty="0">
                <a:latin typeface="Arial" panose="020B0604020202020204" pitchFamily="34" charset="0"/>
                <a:cs typeface="Arial" panose="020B0604020202020204" pitchFamily="34" charset="0"/>
              </a:rPr>
              <a:t>δύο</a:t>
            </a:r>
            <a:r>
              <a:rPr lang="el-GR" sz="1600" b="1" dirty="0" smtClean="0">
                <a:latin typeface="Arial" panose="020B0604020202020204" pitchFamily="34" charset="0"/>
                <a:cs typeface="Arial" panose="020B0604020202020204" pitchFamily="34" charset="0"/>
              </a:rPr>
              <a:t>.</a:t>
            </a:r>
            <a:endParaRPr lang="el-GR" sz="16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200" b="1" u="sng" dirty="0" smtClean="0">
                <a:solidFill>
                  <a:schemeClr val="bg1"/>
                </a:solidFill>
                <a:latin typeface="Arial" pitchFamily="34" charset="0"/>
                <a:cs typeface="Arial" pitchFamily="34" charset="0"/>
              </a:rPr>
              <a:t>Αποσβεστήρες: </a:t>
            </a:r>
            <a:r>
              <a:rPr lang="el-GR" sz="2200" b="1" u="sng" dirty="0">
                <a:solidFill>
                  <a:schemeClr val="bg1"/>
                </a:solidFill>
                <a:latin typeface="Arial" pitchFamily="34" charset="0"/>
                <a:cs typeface="Arial" pitchFamily="34" charset="0"/>
              </a:rPr>
              <a:t>Μείωση κραδασμών των </a:t>
            </a:r>
            <a:r>
              <a:rPr lang="el-GR" sz="2200" b="1" u="sng" dirty="0" smtClean="0">
                <a:solidFill>
                  <a:schemeClr val="bg1"/>
                </a:solidFill>
                <a:latin typeface="Arial" pitchFamily="34" charset="0"/>
                <a:cs typeface="Arial" pitchFamily="34" charset="0"/>
              </a:rPr>
              <a:t>Ναυτικών Μηχανών</a:t>
            </a:r>
            <a:endParaRPr lang="en-US" sz="22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686100119"/>
      </p:ext>
    </p:extLst>
  </p:cSld>
  <p:clrMapOvr>
    <a:masterClrMapping/>
  </p:clrMapOvr>
  <p:transition>
    <p:pu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4">
              <a:lumMod val="60000"/>
              <a:lumOff val="40000"/>
            </a:schemeClr>
          </a:solidFill>
        </p:spPr>
        <p:txBody>
          <a:bodyPr>
            <a:noAutofit/>
          </a:bodyPr>
          <a:lstStyle/>
          <a:p>
            <a:pPr marL="0" indent="0" algn="ctr">
              <a:lnSpc>
                <a:spcPct val="90000"/>
              </a:lnSpc>
              <a:buClr>
                <a:schemeClr val="hlink"/>
              </a:buClr>
              <a:buNone/>
              <a:defRPr/>
            </a:pPr>
            <a:r>
              <a:rPr lang="el-GR" sz="2000" b="1" u="sng" dirty="0">
                <a:solidFill>
                  <a:srgbClr val="FF0000"/>
                </a:solidFill>
                <a:latin typeface="Arial" panose="020B0604020202020204" pitchFamily="34" charset="0"/>
                <a:cs typeface="Arial" panose="020B0604020202020204" pitchFamily="34" charset="0"/>
              </a:rPr>
              <a:t>Στρεπτικές </a:t>
            </a:r>
            <a:r>
              <a:rPr lang="el-GR" sz="2000" b="1" u="sng" dirty="0" smtClean="0">
                <a:solidFill>
                  <a:srgbClr val="FF0000"/>
                </a:solidFill>
                <a:latin typeface="Arial" panose="020B0604020202020204" pitchFamily="34" charset="0"/>
                <a:cs typeface="Arial" panose="020B0604020202020204" pitchFamily="34" charset="0"/>
              </a:rPr>
              <a:t>ταλαντώσεις</a:t>
            </a:r>
            <a:endParaRPr lang="el-GR" sz="2000" b="1" u="sng" dirty="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dirty="0">
                <a:latin typeface="Arial" panose="020B0604020202020204" pitchFamily="34" charset="0"/>
                <a:cs typeface="Arial" panose="020B0604020202020204" pitchFamily="34" charset="0"/>
              </a:rPr>
              <a:t>Οι στρεπτικές ταλαντώσεις </a:t>
            </a:r>
            <a:r>
              <a:rPr lang="el-GR" sz="1950" b="1" dirty="0">
                <a:solidFill>
                  <a:srgbClr val="FF0000"/>
                </a:solidFill>
                <a:latin typeface="Arial" panose="020B0604020202020204" pitchFamily="34" charset="0"/>
                <a:cs typeface="Arial" panose="020B0604020202020204" pitchFamily="34" charset="0"/>
              </a:rPr>
              <a:t>αφορούν σε </a:t>
            </a:r>
            <a:r>
              <a:rPr lang="el-GR" sz="1950" b="1" dirty="0" smtClean="0">
                <a:solidFill>
                  <a:srgbClr val="FF0000"/>
                </a:solidFill>
                <a:latin typeface="Arial" panose="020B0604020202020204" pitchFamily="34" charset="0"/>
                <a:cs typeface="Arial" panose="020B0604020202020204" pitchFamily="34" charset="0"/>
              </a:rPr>
              <a:t>ολόκληρο </a:t>
            </a:r>
            <a:r>
              <a:rPr lang="el-GR" sz="1950" b="1" dirty="0">
                <a:solidFill>
                  <a:srgbClr val="FF0000"/>
                </a:solidFill>
                <a:latin typeface="Arial" panose="020B0604020202020204" pitchFamily="34" charset="0"/>
                <a:cs typeface="Arial" panose="020B0604020202020204" pitchFamily="34" charset="0"/>
              </a:rPr>
              <a:t>το σύστημα στροφαλοφόρου άξονα, σφονδύλου, ελικοφόρου άξονα και έλικας</a:t>
            </a:r>
            <a:r>
              <a:rPr lang="el-GR" sz="1950" b="1" dirty="0">
                <a:latin typeface="Arial" panose="020B0604020202020204" pitchFamily="34" charset="0"/>
                <a:cs typeface="Arial" panose="020B0604020202020204" pitchFamily="34" charset="0"/>
              </a:rPr>
              <a:t>. </a:t>
            </a:r>
            <a:endParaRPr lang="en-US" sz="19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u="sng" dirty="0" smtClean="0">
                <a:solidFill>
                  <a:srgbClr val="FF0000"/>
                </a:solidFill>
                <a:latin typeface="Arial" panose="020B0604020202020204" pitchFamily="34" charset="0"/>
                <a:cs typeface="Arial" panose="020B0604020202020204" pitchFamily="34" charset="0"/>
              </a:rPr>
              <a:t>Προκαλούνται </a:t>
            </a:r>
            <a:r>
              <a:rPr lang="el-GR" sz="1950" b="1" u="sng" dirty="0">
                <a:solidFill>
                  <a:srgbClr val="FF0000"/>
                </a:solidFill>
                <a:latin typeface="Arial" panose="020B0604020202020204" pitchFamily="34" charset="0"/>
                <a:cs typeface="Arial" panose="020B0604020202020204" pitchFamily="34" charset="0"/>
              </a:rPr>
              <a:t>από τις αντίστοιχες διεγείρουσες δυνάμεις στους </a:t>
            </a:r>
            <a:r>
              <a:rPr lang="el-GR" sz="1950" b="1" u="sng" dirty="0" smtClean="0">
                <a:solidFill>
                  <a:srgbClr val="FF0000"/>
                </a:solidFill>
                <a:latin typeface="Arial" panose="020B0604020202020204" pitchFamily="34" charset="0"/>
                <a:cs typeface="Arial" panose="020B0604020202020204" pitchFamily="34" charset="0"/>
              </a:rPr>
              <a:t>στροφάλους </a:t>
            </a:r>
            <a:r>
              <a:rPr lang="el-GR" sz="1950" b="1" u="sng" dirty="0">
                <a:solidFill>
                  <a:srgbClr val="FF0000"/>
                </a:solidFill>
                <a:latin typeface="Arial" panose="020B0604020202020204" pitchFamily="34" charset="0"/>
                <a:cs typeface="Arial" panose="020B0604020202020204" pitchFamily="34" charset="0"/>
              </a:rPr>
              <a:t>και στην έλικα</a:t>
            </a:r>
            <a:r>
              <a:rPr lang="el-GR" sz="1950" b="1" dirty="0">
                <a:latin typeface="Arial" panose="020B0604020202020204" pitchFamily="34" charset="0"/>
                <a:cs typeface="Arial" panose="020B0604020202020204" pitchFamily="34" charset="0"/>
              </a:rPr>
              <a:t>. </a:t>
            </a:r>
            <a:endParaRPr lang="en-US" sz="19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dirty="0" smtClean="0">
                <a:latin typeface="Arial" panose="020B0604020202020204" pitchFamily="34" charset="0"/>
                <a:cs typeface="Arial" panose="020B0604020202020204" pitchFamily="34" charset="0"/>
              </a:rPr>
              <a:t>Οι </a:t>
            </a:r>
            <a:r>
              <a:rPr lang="el-GR" sz="1950" b="1" dirty="0">
                <a:latin typeface="Arial" panose="020B0604020202020204" pitchFamily="34" charset="0"/>
                <a:cs typeface="Arial" panose="020B0604020202020204" pitchFamily="34" charset="0"/>
              </a:rPr>
              <a:t>περιφερειακές δυνάμεις σε κάθε στρόφαλο μεταβάλλονται χρονικά, ενώ </a:t>
            </a:r>
            <a:r>
              <a:rPr lang="el-GR" sz="1950" b="1" dirty="0" smtClean="0">
                <a:latin typeface="Arial" panose="020B0604020202020204" pitchFamily="34" charset="0"/>
                <a:cs typeface="Arial" panose="020B0604020202020204" pitchFamily="34" charset="0"/>
              </a:rPr>
              <a:t>μεταβάλλονται </a:t>
            </a:r>
            <a:r>
              <a:rPr lang="el-GR" sz="1950" b="1" dirty="0">
                <a:latin typeface="Arial" panose="020B0604020202020204" pitchFamily="34" charset="0"/>
                <a:cs typeface="Arial" panose="020B0604020202020204" pitchFamily="34" charset="0"/>
              </a:rPr>
              <a:t>επίσης από στρόφαλο σε στρόφαλο</a:t>
            </a:r>
            <a:r>
              <a:rPr lang="el-GR" sz="1950" b="1" dirty="0" smtClean="0">
                <a:latin typeface="Arial" panose="020B0604020202020204" pitchFamily="34" charset="0"/>
                <a:cs typeface="Arial" panose="020B0604020202020204" pitchFamily="34" charset="0"/>
              </a:rPr>
              <a:t>.</a:t>
            </a:r>
            <a:endParaRPr lang="en-US" sz="19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dirty="0" smtClean="0">
                <a:latin typeface="Arial" panose="020B0604020202020204" pitchFamily="34" charset="0"/>
                <a:cs typeface="Arial" panose="020B0604020202020204" pitchFamily="34" charset="0"/>
              </a:rPr>
              <a:t>Έτσι </a:t>
            </a:r>
            <a:r>
              <a:rPr lang="el-GR" sz="1950" b="1" dirty="0">
                <a:latin typeface="Arial" panose="020B0604020202020204" pitchFamily="34" charset="0"/>
                <a:cs typeface="Arial" panose="020B0604020202020204" pitchFamily="34" charset="0"/>
              </a:rPr>
              <a:t>δημιουργούνται μεταβαλλόμενες ροπές </a:t>
            </a:r>
            <a:r>
              <a:rPr lang="el-GR" sz="1950" b="1" dirty="0" smtClean="0">
                <a:latin typeface="Arial" panose="020B0604020202020204" pitchFamily="34" charset="0"/>
                <a:cs typeface="Arial" panose="020B0604020202020204" pitchFamily="34" charset="0"/>
              </a:rPr>
              <a:t>στρέψεως </a:t>
            </a:r>
            <a:r>
              <a:rPr lang="el-GR" sz="1950" b="1" dirty="0">
                <a:latin typeface="Arial" panose="020B0604020202020204" pitchFamily="34" charset="0"/>
                <a:cs typeface="Arial" panose="020B0604020202020204" pitchFamily="34" charset="0"/>
              </a:rPr>
              <a:t>στο στροφαλοφόρο άξονα, οι οποίες τείνουν να «κουρδίζουν» και να «ξεκουρδίζουν» περιοδικά το στροφαλοφόρο και τον ελικοφόρο άξονα, σε συνδυασμό πάντα με τη μεταβαλλόμενη στρεπτική ροπή της έλικας. </a:t>
            </a:r>
            <a:endParaRPr lang="en-US" sz="19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dirty="0" smtClean="0">
                <a:latin typeface="Arial" panose="020B0604020202020204" pitchFamily="34" charset="0"/>
                <a:cs typeface="Arial" panose="020B0604020202020204" pitchFamily="34" charset="0"/>
              </a:rPr>
              <a:t>Αφού </a:t>
            </a:r>
            <a:r>
              <a:rPr lang="el-GR" sz="1950" b="1" dirty="0">
                <a:latin typeface="Arial" panose="020B0604020202020204" pitchFamily="34" charset="0"/>
                <a:cs typeface="Arial" panose="020B0604020202020204" pitchFamily="34" charset="0"/>
              </a:rPr>
              <a:t>οι στρεπτικές ταλαντώσεις εξαρτώνται από τη μεταβολή των περιφερειακών δυνάμεων μεταξύ των στροφάλων, </a:t>
            </a:r>
            <a:r>
              <a:rPr lang="el-GR" sz="1950" b="1" i="1" u="sng" dirty="0">
                <a:solidFill>
                  <a:srgbClr val="FF0000"/>
                </a:solidFill>
                <a:latin typeface="Arial" panose="020B0604020202020204" pitchFamily="34" charset="0"/>
                <a:cs typeface="Arial" panose="020B0604020202020204" pitchFamily="34" charset="0"/>
              </a:rPr>
              <a:t>η επιλογή της κατάλληλης σειράς αναφλέξεως είναι </a:t>
            </a:r>
            <a:r>
              <a:rPr lang="el-GR" sz="1950" b="1" i="1" u="sng" dirty="0" smtClean="0">
                <a:solidFill>
                  <a:srgbClr val="FF0000"/>
                </a:solidFill>
                <a:latin typeface="Arial" panose="020B0604020202020204" pitchFamily="34" charset="0"/>
                <a:cs typeface="Arial" panose="020B0604020202020204" pitchFamily="34" charset="0"/>
              </a:rPr>
              <a:t>καθοριστικός </a:t>
            </a:r>
            <a:r>
              <a:rPr lang="el-GR" sz="1950" b="1" i="1" u="sng" dirty="0">
                <a:solidFill>
                  <a:srgbClr val="FF0000"/>
                </a:solidFill>
                <a:latin typeface="Arial" panose="020B0604020202020204" pitchFamily="34" charset="0"/>
                <a:cs typeface="Arial" panose="020B0604020202020204" pitchFamily="34" charset="0"/>
              </a:rPr>
              <a:t>παράγοντας για τη μείωση των στρεπτικών </a:t>
            </a:r>
            <a:r>
              <a:rPr lang="el-GR" sz="1950" b="1" i="1" u="sng" dirty="0" smtClean="0">
                <a:solidFill>
                  <a:srgbClr val="FF0000"/>
                </a:solidFill>
                <a:latin typeface="Arial" panose="020B0604020202020204" pitchFamily="34" charset="0"/>
                <a:cs typeface="Arial" panose="020B0604020202020204" pitchFamily="34" charset="0"/>
              </a:rPr>
              <a:t>ταλαντώσεων</a:t>
            </a:r>
            <a:r>
              <a:rPr lang="el-GR" sz="1950" b="1" dirty="0">
                <a:latin typeface="Arial" panose="020B0604020202020204" pitchFamily="34" charset="0"/>
                <a:cs typeface="Arial" panose="020B0604020202020204" pitchFamily="34" charset="0"/>
              </a:rPr>
              <a:t>. </a:t>
            </a:r>
            <a:endParaRPr lang="en-US" sz="19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dirty="0" smtClean="0">
                <a:latin typeface="Arial" panose="020B0604020202020204" pitchFamily="34" charset="0"/>
                <a:cs typeface="Arial" panose="020B0604020202020204" pitchFamily="34" charset="0"/>
              </a:rPr>
              <a:t>Ο </a:t>
            </a:r>
            <a:r>
              <a:rPr lang="el-GR" sz="1950" b="1" dirty="0">
                <a:latin typeface="Arial" panose="020B0604020202020204" pitchFamily="34" charset="0"/>
                <a:cs typeface="Arial" panose="020B0604020202020204" pitchFamily="34" charset="0"/>
              </a:rPr>
              <a:t>περιορισμός τους είναι ιδιαίτερα σημαντικός, διότι σε αντίθετη περίπτωση μπορεί να προκληθεί ακόμη και καταστροφή του </a:t>
            </a:r>
            <a:r>
              <a:rPr lang="el-GR" sz="1950" b="1" dirty="0" smtClean="0">
                <a:latin typeface="Arial" panose="020B0604020202020204" pitchFamily="34" charset="0"/>
                <a:cs typeface="Arial" panose="020B0604020202020204" pitchFamily="34" charset="0"/>
              </a:rPr>
              <a:t>στροφαλοφόρου </a:t>
            </a:r>
            <a:r>
              <a:rPr lang="el-GR" sz="1950" b="1" dirty="0">
                <a:latin typeface="Arial" panose="020B0604020202020204" pitchFamily="34" charset="0"/>
                <a:cs typeface="Arial" panose="020B0604020202020204" pitchFamily="34" charset="0"/>
              </a:rPr>
              <a:t>ή του ελικοφόρου άξονα</a:t>
            </a:r>
            <a:r>
              <a:rPr lang="el-GR" sz="1950" b="1" dirty="0" smtClean="0">
                <a:latin typeface="Arial" panose="020B0604020202020204" pitchFamily="34" charset="0"/>
                <a:cs typeface="Arial" panose="020B0604020202020204" pitchFamily="34" charset="0"/>
              </a:rPr>
              <a:t>.</a:t>
            </a:r>
            <a:endParaRPr lang="el-GR" sz="195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a:solidFill>
                  <a:srgbClr val="FFFF00"/>
                </a:solidFill>
                <a:latin typeface="Arial" pitchFamily="34" charset="0"/>
                <a:cs typeface="Arial" pitchFamily="34" charset="0"/>
              </a:rPr>
              <a:t>Εσωτερικές ταλαντώσεις στο προωστήριο </a:t>
            </a:r>
            <a:r>
              <a:rPr lang="el-GR" sz="2400" b="1" u="sng" dirty="0" smtClean="0">
                <a:solidFill>
                  <a:srgbClr val="FFFF00"/>
                </a:solidFill>
                <a:latin typeface="Arial" pitchFamily="34" charset="0"/>
                <a:cs typeface="Arial" pitchFamily="34" charset="0"/>
              </a:rPr>
              <a:t>σύστημα</a:t>
            </a:r>
            <a:endParaRPr lang="en-US" sz="24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1259077201"/>
      </p:ext>
    </p:extLst>
  </p:cSld>
  <p:clrMapOvr>
    <a:masterClrMapping/>
  </p:clrMapOvr>
  <p:transition>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4">
              <a:lumMod val="60000"/>
              <a:lumOff val="40000"/>
            </a:schemeClr>
          </a:solidFill>
        </p:spPr>
        <p:txBody>
          <a:bodyPr>
            <a:noAutofit/>
          </a:bodyPr>
          <a:lstStyle/>
          <a:p>
            <a:pPr marL="0" indent="0" algn="ctr">
              <a:lnSpc>
                <a:spcPct val="90000"/>
              </a:lnSpc>
              <a:buClr>
                <a:schemeClr val="hlink"/>
              </a:buClr>
              <a:buNone/>
              <a:defRPr/>
            </a:pPr>
            <a:r>
              <a:rPr lang="el-GR" sz="2000" b="1" u="sng" dirty="0">
                <a:solidFill>
                  <a:srgbClr val="FF0000"/>
                </a:solidFill>
                <a:latin typeface="Arial" panose="020B0604020202020204" pitchFamily="34" charset="0"/>
                <a:cs typeface="Arial" panose="020B0604020202020204" pitchFamily="34" charset="0"/>
              </a:rPr>
              <a:t>Στρεπτικές </a:t>
            </a:r>
            <a:r>
              <a:rPr lang="el-GR" sz="2000" b="1" u="sng" dirty="0" smtClean="0">
                <a:solidFill>
                  <a:srgbClr val="FF0000"/>
                </a:solidFill>
                <a:latin typeface="Arial" panose="020B0604020202020204" pitchFamily="34" charset="0"/>
                <a:cs typeface="Arial" panose="020B0604020202020204" pitchFamily="34" charset="0"/>
              </a:rPr>
              <a:t>ταλαντώσεις</a:t>
            </a:r>
            <a:endParaRPr lang="el-GR" sz="2000" b="1" u="sng" dirty="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400" b="1" dirty="0" smtClean="0">
                <a:latin typeface="Arial" panose="020B0604020202020204" pitchFamily="34" charset="0"/>
                <a:cs typeface="Arial" panose="020B0604020202020204" pitchFamily="34" charset="0"/>
              </a:rPr>
              <a:t>Οι </a:t>
            </a:r>
            <a:r>
              <a:rPr lang="el-GR" sz="2400" b="1" dirty="0">
                <a:latin typeface="Arial" panose="020B0604020202020204" pitchFamily="34" charset="0"/>
                <a:cs typeface="Arial" panose="020B0604020202020204" pitchFamily="34" charset="0"/>
              </a:rPr>
              <a:t>στρεπτικές ταλαντώσεις αναλύονται σε </a:t>
            </a:r>
            <a:r>
              <a:rPr lang="el-GR" sz="2400" b="1" dirty="0" smtClean="0">
                <a:latin typeface="Arial" panose="020B0604020202020204" pitchFamily="34" charset="0"/>
                <a:cs typeface="Arial" panose="020B0604020202020204" pitchFamily="34" charset="0"/>
              </a:rPr>
              <a:t>αρμονικές </a:t>
            </a:r>
            <a:r>
              <a:rPr lang="el-GR" sz="2400" b="1" dirty="0">
                <a:latin typeface="Arial" panose="020B0604020202020204" pitchFamily="34" charset="0"/>
                <a:cs typeface="Arial" panose="020B0604020202020204" pitchFamily="34" charset="0"/>
              </a:rPr>
              <a:t>(όπως όλες οι ταλαντώσεις). </a:t>
            </a:r>
            <a:endParaRPr lang="en-US" sz="24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400" b="1" dirty="0" smtClean="0">
                <a:solidFill>
                  <a:srgbClr val="FF0000"/>
                </a:solidFill>
                <a:latin typeface="Arial" panose="020B0604020202020204" pitchFamily="34" charset="0"/>
                <a:cs typeface="Arial" panose="020B0604020202020204" pitchFamily="34" charset="0"/>
              </a:rPr>
              <a:t>Η </a:t>
            </a:r>
            <a:r>
              <a:rPr lang="el-GR" sz="2400" b="1" u="sng" dirty="0" smtClean="0">
                <a:solidFill>
                  <a:srgbClr val="FF0000"/>
                </a:solidFill>
                <a:latin typeface="Arial" panose="020B0604020202020204" pitchFamily="34" charset="0"/>
                <a:cs typeface="Arial" panose="020B0604020202020204" pitchFamily="34" charset="0"/>
              </a:rPr>
              <a:t>κύρια κρίσιμη </a:t>
            </a:r>
            <a:r>
              <a:rPr lang="el-GR" sz="2400" b="1" u="sng" dirty="0">
                <a:solidFill>
                  <a:srgbClr val="FF0000"/>
                </a:solidFill>
                <a:latin typeface="Arial" panose="020B0604020202020204" pitchFamily="34" charset="0"/>
                <a:cs typeface="Arial" panose="020B0604020202020204" pitchFamily="34" charset="0"/>
              </a:rPr>
              <a:t>ταχύτητα</a:t>
            </a:r>
            <a:r>
              <a:rPr lang="el-GR" sz="2400" b="1" dirty="0">
                <a:solidFill>
                  <a:srgbClr val="FF0000"/>
                </a:solidFill>
                <a:latin typeface="Arial" panose="020B0604020202020204" pitchFamily="34" charset="0"/>
                <a:cs typeface="Arial" panose="020B0604020202020204" pitchFamily="34" charset="0"/>
              </a:rPr>
              <a:t> για εμφάνιση συντονισμού αναφέρεται στην αρμονική με τάξη ίση με τον αριθμό των </a:t>
            </a:r>
            <a:r>
              <a:rPr lang="el-GR" sz="2400" b="1" dirty="0" smtClean="0">
                <a:solidFill>
                  <a:srgbClr val="FF0000"/>
                </a:solidFill>
                <a:latin typeface="Arial" panose="020B0604020202020204" pitchFamily="34" charset="0"/>
                <a:cs typeface="Arial" panose="020B0604020202020204" pitchFamily="34" charset="0"/>
              </a:rPr>
              <a:t>κυλίνδρων</a:t>
            </a:r>
            <a:r>
              <a:rPr lang="el-GR" sz="2400" b="1" dirty="0">
                <a:latin typeface="Arial" panose="020B0604020202020204" pitchFamily="34" charset="0"/>
                <a:cs typeface="Arial" panose="020B0604020202020204" pitchFamily="34" charset="0"/>
              </a:rPr>
              <a:t>. </a:t>
            </a:r>
            <a:endParaRPr lang="en-US" sz="24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400" b="1" dirty="0" smtClean="0">
                <a:latin typeface="Arial" panose="020B0604020202020204" pitchFamily="34" charset="0"/>
                <a:cs typeface="Arial" panose="020B0604020202020204" pitchFamily="34" charset="0"/>
              </a:rPr>
              <a:t>Δηλαδή </a:t>
            </a:r>
            <a:r>
              <a:rPr lang="el-GR" sz="2400" b="1" dirty="0">
                <a:latin typeface="Arial" panose="020B0604020202020204" pitchFamily="34" charset="0"/>
                <a:cs typeface="Arial" panose="020B0604020202020204" pitchFamily="34" charset="0"/>
              </a:rPr>
              <a:t>για 4-κύλινδρο κινητήρα, η 4ης </a:t>
            </a:r>
            <a:r>
              <a:rPr lang="el-GR" sz="2400" b="1" dirty="0" smtClean="0">
                <a:latin typeface="Arial" panose="020B0604020202020204" pitchFamily="34" charset="0"/>
                <a:cs typeface="Arial" panose="020B0604020202020204" pitchFamily="34" charset="0"/>
              </a:rPr>
              <a:t>τάξεως </a:t>
            </a:r>
            <a:r>
              <a:rPr lang="el-GR" sz="2400" b="1" dirty="0">
                <a:latin typeface="Arial" panose="020B0604020202020204" pitchFamily="34" charset="0"/>
                <a:cs typeface="Arial" panose="020B0604020202020204" pitchFamily="34" charset="0"/>
              </a:rPr>
              <a:t>αρμονική προκαλεί τη βασική κρίσιμη ταχύτητα στην οποία εμφανίζεται συντονισμός. </a:t>
            </a:r>
            <a:endParaRPr lang="en-US" sz="24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400" b="1" dirty="0" smtClean="0">
                <a:latin typeface="Arial" panose="020B0604020202020204" pitchFamily="34" charset="0"/>
                <a:cs typeface="Arial" panose="020B0604020202020204" pitchFamily="34" charset="0"/>
              </a:rPr>
              <a:t>Η συγκεκριμένη </a:t>
            </a:r>
            <a:r>
              <a:rPr lang="el-GR" sz="2400" b="1" dirty="0">
                <a:latin typeface="Arial" panose="020B0604020202020204" pitchFamily="34" charset="0"/>
                <a:cs typeface="Arial" panose="020B0604020202020204" pitchFamily="34" charset="0"/>
              </a:rPr>
              <a:t>αρμονική έχει συχνότητα τετραπλάσια της </a:t>
            </a:r>
            <a:r>
              <a:rPr lang="el-GR" sz="2400" b="1" dirty="0" smtClean="0">
                <a:latin typeface="Arial" panose="020B0604020202020204" pitchFamily="34" charset="0"/>
                <a:cs typeface="Arial" panose="020B0604020202020204" pitchFamily="34" charset="0"/>
              </a:rPr>
              <a:t>συχνότητας </a:t>
            </a:r>
            <a:r>
              <a:rPr lang="el-GR" sz="2400" b="1" dirty="0">
                <a:latin typeface="Arial" panose="020B0604020202020204" pitchFamily="34" charset="0"/>
                <a:cs typeface="Arial" panose="020B0604020202020204" pitchFamily="34" charset="0"/>
              </a:rPr>
              <a:t>περιστροφής του άξονα της μηχανής. </a:t>
            </a:r>
            <a:endParaRPr lang="en-US" sz="24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400" b="1" dirty="0" smtClean="0">
                <a:latin typeface="Arial" panose="020B0604020202020204" pitchFamily="34" charset="0"/>
                <a:cs typeface="Arial" panose="020B0604020202020204" pitchFamily="34" charset="0"/>
              </a:rPr>
              <a:t>Οι </a:t>
            </a:r>
            <a:r>
              <a:rPr lang="el-GR" sz="2400" b="1" dirty="0">
                <a:latin typeface="Arial" panose="020B0604020202020204" pitchFamily="34" charset="0"/>
                <a:cs typeface="Arial" panose="020B0604020202020204" pitchFamily="34" charset="0"/>
              </a:rPr>
              <a:t>κινητήρες που απαιτούν ιδιαίτερη προσοχή, όσον αφορά τις στρεπτικές ταλαντώσεις είναι αυτοί με 4, 5 και 6 κυλίνδρους</a:t>
            </a:r>
            <a:r>
              <a:rPr lang="el-GR" sz="2400" b="1" dirty="0" smtClean="0">
                <a:latin typeface="Arial" panose="020B0604020202020204" pitchFamily="34" charset="0"/>
                <a:cs typeface="Arial" panose="020B0604020202020204" pitchFamily="34" charset="0"/>
              </a:rPr>
              <a:t>.</a:t>
            </a:r>
            <a:endParaRPr lang="el-GR" sz="24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Εσωτερικές ταλαντώσεις στο προωστήριο σύστημα</a:t>
            </a:r>
          </a:p>
        </p:txBody>
      </p:sp>
    </p:spTree>
    <p:extLst>
      <p:ext uri="{BB962C8B-B14F-4D97-AF65-F5344CB8AC3E}">
        <p14:creationId xmlns="" xmlns:p14="http://schemas.microsoft.com/office/powerpoint/2010/main" val="611760147"/>
      </p:ext>
    </p:extLst>
  </p:cSld>
  <p:clrMapOvr>
    <a:masterClrMapping/>
  </p:clrMapOvr>
  <p:transition>
    <p:pu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4">
              <a:lumMod val="60000"/>
              <a:lumOff val="40000"/>
            </a:schemeClr>
          </a:solidFill>
        </p:spPr>
        <p:txBody>
          <a:bodyPr>
            <a:noAutofit/>
          </a:bodyPr>
          <a:lstStyle/>
          <a:p>
            <a:pPr marL="0" indent="0" algn="ctr">
              <a:lnSpc>
                <a:spcPct val="90000"/>
              </a:lnSpc>
              <a:buClr>
                <a:schemeClr val="hlink"/>
              </a:buClr>
              <a:buNone/>
              <a:defRPr/>
            </a:pPr>
            <a:r>
              <a:rPr lang="el-GR" sz="2000" b="1" u="sng" dirty="0">
                <a:solidFill>
                  <a:srgbClr val="FF0000"/>
                </a:solidFill>
                <a:latin typeface="Arial" panose="020B0604020202020204" pitchFamily="34" charset="0"/>
                <a:cs typeface="Arial" panose="020B0604020202020204" pitchFamily="34" charset="0"/>
              </a:rPr>
              <a:t>Στρεπτικές </a:t>
            </a:r>
            <a:r>
              <a:rPr lang="el-GR" sz="2000" b="1" u="sng" dirty="0" smtClean="0">
                <a:solidFill>
                  <a:srgbClr val="FF0000"/>
                </a:solidFill>
                <a:latin typeface="Arial" panose="020B0604020202020204" pitchFamily="34" charset="0"/>
                <a:cs typeface="Arial" panose="020B0604020202020204" pitchFamily="34" charset="0"/>
              </a:rPr>
              <a:t>ταλαντώσεις</a:t>
            </a:r>
            <a:endParaRPr lang="el-GR" sz="2000" b="1" u="sng" dirty="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30" b="1" dirty="0" smtClean="0">
                <a:latin typeface="Arial" panose="020B0604020202020204" pitchFamily="34" charset="0"/>
                <a:cs typeface="Arial" panose="020B0604020202020204" pitchFamily="34" charset="0"/>
              </a:rPr>
              <a:t>Για </a:t>
            </a:r>
            <a:r>
              <a:rPr lang="el-GR" sz="1930" b="1" dirty="0">
                <a:latin typeface="Arial" panose="020B0604020202020204" pitchFamily="34" charset="0"/>
                <a:cs typeface="Arial" panose="020B0604020202020204" pitchFamily="34" charset="0"/>
              </a:rPr>
              <a:t>την προστασία του συστήματος από τις </a:t>
            </a:r>
            <a:r>
              <a:rPr lang="el-GR" sz="1930" b="1" dirty="0" smtClean="0">
                <a:latin typeface="Arial" panose="020B0604020202020204" pitchFamily="34" charset="0"/>
                <a:cs typeface="Arial" panose="020B0604020202020204" pitchFamily="34" charset="0"/>
              </a:rPr>
              <a:t>στρεπτικές </a:t>
            </a:r>
            <a:r>
              <a:rPr lang="el-GR" sz="1930" b="1" dirty="0">
                <a:latin typeface="Arial" panose="020B0604020202020204" pitchFamily="34" charset="0"/>
                <a:cs typeface="Arial" panose="020B0604020202020204" pitchFamily="34" charset="0"/>
              </a:rPr>
              <a:t>ταλαντώσεις, εφαρμόζονται διεθνείς </a:t>
            </a:r>
            <a:r>
              <a:rPr lang="el-GR" sz="1930" b="1" dirty="0" smtClean="0">
                <a:latin typeface="Arial" panose="020B0604020202020204" pitchFamily="34" charset="0"/>
                <a:cs typeface="Arial" panose="020B0604020202020204" pitchFamily="34" charset="0"/>
              </a:rPr>
              <a:t>προδιαγραφές </a:t>
            </a:r>
            <a:r>
              <a:rPr lang="el-GR" sz="1930" b="1" dirty="0">
                <a:latin typeface="Arial" panose="020B0604020202020204" pitchFamily="34" charset="0"/>
                <a:cs typeface="Arial" panose="020B0604020202020204" pitchFamily="34" charset="0"/>
              </a:rPr>
              <a:t>για τις πρόσθετες τάσεις που μπορούν να εμφανισθούν λόγω αυτών των ταλαντώσεων. </a:t>
            </a:r>
            <a:endParaRPr lang="en-US" sz="193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30" b="1" dirty="0" smtClean="0">
                <a:solidFill>
                  <a:srgbClr val="FF0000"/>
                </a:solidFill>
                <a:latin typeface="Arial" panose="020B0604020202020204" pitchFamily="34" charset="0"/>
                <a:cs typeface="Arial" panose="020B0604020202020204" pitchFamily="34" charset="0"/>
              </a:rPr>
              <a:t>Ορίζονται </a:t>
            </a:r>
            <a:r>
              <a:rPr lang="el-GR" sz="1930" b="1" u="sng" dirty="0">
                <a:solidFill>
                  <a:srgbClr val="FF0000"/>
                </a:solidFill>
                <a:latin typeface="Arial" panose="020B0604020202020204" pitchFamily="34" charset="0"/>
                <a:cs typeface="Arial" panose="020B0604020202020204" pitchFamily="34" charset="0"/>
              </a:rPr>
              <a:t>δύο διαφορετικά όρια </a:t>
            </a:r>
            <a:r>
              <a:rPr lang="el-GR" sz="1930" b="1" u="sng" dirty="0" smtClean="0">
                <a:solidFill>
                  <a:srgbClr val="FF0000"/>
                </a:solidFill>
                <a:latin typeface="Arial" panose="020B0604020202020204" pitchFamily="34" charset="0"/>
                <a:cs typeface="Arial" panose="020B0604020202020204" pitchFamily="34" charset="0"/>
              </a:rPr>
              <a:t>τάσεων</a:t>
            </a:r>
            <a:r>
              <a:rPr lang="el-GR" sz="1930" b="1" dirty="0" smtClean="0">
                <a:solidFill>
                  <a:srgbClr val="FF0000"/>
                </a:solidFill>
                <a:latin typeface="Arial" panose="020B0604020202020204" pitchFamily="34" charset="0"/>
                <a:cs typeface="Arial" panose="020B0604020202020204" pitchFamily="34" charset="0"/>
              </a:rPr>
              <a:t>, </a:t>
            </a:r>
            <a:r>
              <a:rPr lang="el-GR" sz="1930" b="1" dirty="0">
                <a:solidFill>
                  <a:srgbClr val="FF0000"/>
                </a:solidFill>
                <a:latin typeface="Arial" panose="020B0604020202020204" pitchFamily="34" charset="0"/>
                <a:cs typeface="Arial" panose="020B0604020202020204" pitchFamily="34" charset="0"/>
              </a:rPr>
              <a:t>σε </a:t>
            </a:r>
            <a:r>
              <a:rPr lang="el-GR" sz="1930" b="1" dirty="0" smtClean="0">
                <a:solidFill>
                  <a:srgbClr val="FF0000"/>
                </a:solidFill>
                <a:latin typeface="Arial" panose="020B0604020202020204" pitchFamily="34" charset="0"/>
                <a:cs typeface="Arial" panose="020B0604020202020204" pitchFamily="34" charset="0"/>
              </a:rPr>
              <a:t>συνάρτηση </a:t>
            </a:r>
            <a:r>
              <a:rPr lang="el-GR" sz="1930" b="1" dirty="0">
                <a:solidFill>
                  <a:srgbClr val="FF0000"/>
                </a:solidFill>
                <a:latin typeface="Arial" panose="020B0604020202020204" pitchFamily="34" charset="0"/>
                <a:cs typeface="Arial" panose="020B0604020202020204" pitchFamily="34" charset="0"/>
              </a:rPr>
              <a:t>πάντα με τη μέγιστη αντοχή του υλικού </a:t>
            </a:r>
            <a:r>
              <a:rPr lang="el-GR" sz="1930" b="1" dirty="0" smtClean="0">
                <a:solidFill>
                  <a:srgbClr val="FF0000"/>
                </a:solidFill>
                <a:latin typeface="Arial" panose="020B0604020202020204" pitchFamily="34" charset="0"/>
                <a:cs typeface="Arial" panose="020B0604020202020204" pitchFamily="34" charset="0"/>
              </a:rPr>
              <a:t>κατασκευής </a:t>
            </a:r>
            <a:r>
              <a:rPr lang="el-GR" sz="1930" b="1" dirty="0">
                <a:solidFill>
                  <a:srgbClr val="FF0000"/>
                </a:solidFill>
                <a:latin typeface="Arial" panose="020B0604020202020204" pitchFamily="34" charset="0"/>
                <a:cs typeface="Arial" panose="020B0604020202020204" pitchFamily="34" charset="0"/>
              </a:rPr>
              <a:t>του </a:t>
            </a:r>
            <a:r>
              <a:rPr lang="el-GR" sz="1930" b="1" dirty="0" smtClean="0">
                <a:solidFill>
                  <a:srgbClr val="FF0000"/>
                </a:solidFill>
                <a:latin typeface="Arial" panose="020B0604020202020204" pitchFamily="34" charset="0"/>
                <a:cs typeface="Arial" panose="020B0604020202020204" pitchFamily="34" charset="0"/>
              </a:rPr>
              <a:t>άξονα</a:t>
            </a:r>
            <a:r>
              <a:rPr lang="en-US" sz="1930" b="1" dirty="0" smtClean="0">
                <a:solidFill>
                  <a:srgbClr val="FF0000"/>
                </a:solidFill>
                <a:latin typeface="Arial" panose="020B0604020202020204" pitchFamily="34" charset="0"/>
                <a:cs typeface="Arial" panose="020B0604020202020204" pitchFamily="34" charset="0"/>
              </a:rPr>
              <a:t>.</a:t>
            </a:r>
          </a:p>
          <a:p>
            <a:pPr marL="0" indent="0">
              <a:lnSpc>
                <a:spcPct val="90000"/>
              </a:lnSpc>
              <a:buClr>
                <a:schemeClr val="hlink"/>
              </a:buClr>
              <a:buNone/>
              <a:defRPr/>
            </a:pPr>
            <a:r>
              <a:rPr lang="el-GR" sz="1930" b="1" dirty="0" smtClean="0">
                <a:solidFill>
                  <a:srgbClr val="FF0000"/>
                </a:solidFill>
                <a:latin typeface="Arial" panose="020B0604020202020204" pitchFamily="34" charset="0"/>
                <a:cs typeface="Arial" panose="020B0604020202020204" pitchFamily="34" charset="0"/>
              </a:rPr>
              <a:t>Οι </a:t>
            </a:r>
            <a:r>
              <a:rPr lang="el-GR" sz="1930" b="1" dirty="0">
                <a:solidFill>
                  <a:srgbClr val="FF0000"/>
                </a:solidFill>
                <a:latin typeface="Arial" panose="020B0604020202020204" pitchFamily="34" charset="0"/>
                <a:cs typeface="Arial" panose="020B0604020202020204" pitchFamily="34" charset="0"/>
              </a:rPr>
              <a:t>πρόσθετες </a:t>
            </a:r>
            <a:r>
              <a:rPr lang="el-GR" sz="1930" b="1" dirty="0" smtClean="0">
                <a:solidFill>
                  <a:srgbClr val="FF0000"/>
                </a:solidFill>
                <a:latin typeface="Arial" panose="020B0604020202020204" pitchFamily="34" charset="0"/>
                <a:cs typeface="Arial" panose="020B0604020202020204" pitchFamily="34" charset="0"/>
              </a:rPr>
              <a:t>στρεπτικές </a:t>
            </a:r>
            <a:r>
              <a:rPr lang="el-GR" sz="1930" b="1" dirty="0">
                <a:solidFill>
                  <a:srgbClr val="FF0000"/>
                </a:solidFill>
                <a:latin typeface="Arial" panose="020B0604020202020204" pitchFamily="34" charset="0"/>
                <a:cs typeface="Arial" panose="020B0604020202020204" pitchFamily="34" charset="0"/>
              </a:rPr>
              <a:t>τάσεις λόγω ταλαντώσεων επιτρέπεται να υπερβούν το πρώτο όριο μόνο κατά την αυξομείωση των στροφών περιστροφής του άξονα (δηλαδή μόνο μεταβατικά και όχι σε σταθερή λειτουργία). </a:t>
            </a:r>
            <a:endParaRPr lang="en-US" sz="1930" b="1" dirty="0" smtClean="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30" b="1" dirty="0" smtClean="0">
                <a:latin typeface="Arial" panose="020B0604020202020204" pitchFamily="34" charset="0"/>
                <a:cs typeface="Arial" panose="020B0604020202020204" pitchFamily="34" charset="0"/>
              </a:rPr>
              <a:t>Αντιθέτως</a:t>
            </a:r>
            <a:r>
              <a:rPr lang="el-GR" sz="1930" b="1" dirty="0">
                <a:latin typeface="Arial" panose="020B0604020202020204" pitchFamily="34" charset="0"/>
                <a:cs typeface="Arial" panose="020B0604020202020204" pitchFamily="34" charset="0"/>
              </a:rPr>
              <a:t>, οι προκαλούμενες τάσεις από τις στρεπτικές </a:t>
            </a:r>
            <a:r>
              <a:rPr lang="el-GR" sz="1930" b="1" dirty="0" smtClean="0">
                <a:latin typeface="Arial" panose="020B0604020202020204" pitchFamily="34" charset="0"/>
                <a:cs typeface="Arial" panose="020B0604020202020204" pitchFamily="34" charset="0"/>
              </a:rPr>
              <a:t>ταλαντώσεις </a:t>
            </a:r>
            <a:r>
              <a:rPr lang="el-GR" sz="1930" b="1" dirty="0">
                <a:solidFill>
                  <a:srgbClr val="FF0000"/>
                </a:solidFill>
                <a:latin typeface="Arial" panose="020B0604020202020204" pitchFamily="34" charset="0"/>
                <a:cs typeface="Arial" panose="020B0604020202020204" pitchFamily="34" charset="0"/>
              </a:rPr>
              <a:t>δεν επιτρέπεται να υπερβούν το δεύτερο όριο σε καμιά περίπτωση</a:t>
            </a:r>
            <a:r>
              <a:rPr lang="el-GR" sz="1930" b="1" dirty="0">
                <a:latin typeface="Arial" panose="020B0604020202020204" pitchFamily="34" charset="0"/>
                <a:cs typeface="Arial" panose="020B0604020202020204" pitchFamily="34" charset="0"/>
              </a:rPr>
              <a:t>. </a:t>
            </a:r>
            <a:endParaRPr lang="en-US" sz="193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30" b="1" dirty="0" smtClean="0">
                <a:latin typeface="Arial" panose="020B0604020202020204" pitchFamily="34" charset="0"/>
                <a:cs typeface="Arial" panose="020B0604020202020204" pitchFamily="34" charset="0"/>
              </a:rPr>
              <a:t>Στην </a:t>
            </a:r>
            <a:r>
              <a:rPr lang="el-GR" sz="1930" b="1" dirty="0">
                <a:latin typeface="Arial" panose="020B0604020202020204" pitchFamily="34" charset="0"/>
                <a:cs typeface="Arial" panose="020B0604020202020204" pitchFamily="34" charset="0"/>
              </a:rPr>
              <a:t>περιοχή στροφών που οι τάσεις λόγω στρεπτικών ταλαντώσεων </a:t>
            </a:r>
            <a:r>
              <a:rPr lang="el-GR" sz="1930" b="1" dirty="0" smtClean="0">
                <a:latin typeface="Arial" panose="020B0604020202020204" pitchFamily="34" charset="0"/>
                <a:cs typeface="Arial" panose="020B0604020202020204" pitchFamily="34" charset="0"/>
              </a:rPr>
              <a:t>υπερβαίνουν </a:t>
            </a:r>
            <a:r>
              <a:rPr lang="el-GR" sz="1930" b="1" dirty="0">
                <a:latin typeface="Arial" panose="020B0604020202020204" pitchFamily="34" charset="0"/>
                <a:cs typeface="Arial" panose="020B0604020202020204" pitchFamily="34" charset="0"/>
              </a:rPr>
              <a:t>το κατώτερο όριο, απαγορεύεται η συνεχής λειτουργία της μηχανής. </a:t>
            </a:r>
            <a:endParaRPr lang="en-US" sz="193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30" b="1" dirty="0" smtClean="0">
                <a:latin typeface="Arial" panose="020B0604020202020204" pitchFamily="34" charset="0"/>
                <a:cs typeface="Arial" panose="020B0604020202020204" pitchFamily="34" charset="0"/>
              </a:rPr>
              <a:t>Οι </a:t>
            </a:r>
            <a:r>
              <a:rPr lang="el-GR" sz="1930" b="1" dirty="0">
                <a:latin typeface="Arial" panose="020B0604020202020204" pitchFamily="34" charset="0"/>
                <a:cs typeface="Arial" panose="020B0604020202020204" pitchFamily="34" charset="0"/>
              </a:rPr>
              <a:t>υπολογισμοί των </a:t>
            </a:r>
            <a:r>
              <a:rPr lang="el-GR" sz="1930" b="1" dirty="0" smtClean="0">
                <a:latin typeface="Arial" panose="020B0604020202020204" pitchFamily="34" charset="0"/>
                <a:cs typeface="Arial" panose="020B0604020202020204" pitchFamily="34" charset="0"/>
              </a:rPr>
              <a:t>στρεπτικών </a:t>
            </a:r>
            <a:r>
              <a:rPr lang="el-GR" sz="1930" b="1" dirty="0">
                <a:latin typeface="Arial" panose="020B0604020202020204" pitchFamily="34" charset="0"/>
                <a:cs typeface="Arial" panose="020B0604020202020204" pitchFamily="34" charset="0"/>
              </a:rPr>
              <a:t>ταλαντώσεων του συστήματος </a:t>
            </a:r>
            <a:r>
              <a:rPr lang="el-GR" sz="1930" b="1" dirty="0" smtClean="0">
                <a:latin typeface="Arial" panose="020B0604020202020204" pitchFamily="34" charset="0"/>
                <a:cs typeface="Arial" panose="020B0604020202020204" pitchFamily="34" charset="0"/>
              </a:rPr>
              <a:t>πραγματοποιούνται </a:t>
            </a:r>
            <a:r>
              <a:rPr lang="el-GR" sz="1930" b="1" dirty="0">
                <a:latin typeface="Arial" panose="020B0604020202020204" pitchFamily="34" charset="0"/>
                <a:cs typeface="Arial" panose="020B0604020202020204" pitchFamily="34" charset="0"/>
              </a:rPr>
              <a:t>τόσο για κανονική λειτουργία της μηχανής, όσο και στην περίπτωση που κάποιος από τους </a:t>
            </a:r>
            <a:r>
              <a:rPr lang="el-GR" sz="1930" b="1" dirty="0" smtClean="0">
                <a:latin typeface="Arial" panose="020B0604020202020204" pitchFamily="34" charset="0"/>
                <a:cs typeface="Arial" panose="020B0604020202020204" pitchFamily="34" charset="0"/>
              </a:rPr>
              <a:t>κυλίνδρους </a:t>
            </a:r>
            <a:r>
              <a:rPr lang="el-GR" sz="1930" b="1" dirty="0">
                <a:latin typeface="Arial" panose="020B0604020202020204" pitchFamily="34" charset="0"/>
                <a:cs typeface="Arial" panose="020B0604020202020204" pitchFamily="34" charset="0"/>
              </a:rPr>
              <a:t>δεν λειτουργεί.</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a:solidFill>
                  <a:schemeClr val="bg1"/>
                </a:solidFill>
                <a:latin typeface="Arial" pitchFamily="34" charset="0"/>
                <a:cs typeface="Arial" pitchFamily="34" charset="0"/>
              </a:rPr>
              <a:t>Εσωτερικές ταλαντώσεις στο προωστήριο σύστημα</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656626037"/>
      </p:ext>
    </p:extLst>
  </p:cSld>
  <p:clrMapOvr>
    <a:masterClrMapping/>
  </p:clrMapOvr>
  <p:transition>
    <p:pu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4">
              <a:lumMod val="60000"/>
              <a:lumOff val="40000"/>
            </a:schemeClr>
          </a:solidFill>
        </p:spPr>
        <p:txBody>
          <a:bodyPr>
            <a:noAutofit/>
          </a:bodyPr>
          <a:lstStyle/>
          <a:p>
            <a:pPr marL="0" indent="0" algn="ctr">
              <a:lnSpc>
                <a:spcPct val="90000"/>
              </a:lnSpc>
              <a:buClr>
                <a:schemeClr val="hlink"/>
              </a:buClr>
              <a:buNone/>
              <a:defRPr/>
            </a:pPr>
            <a:r>
              <a:rPr lang="el-GR" sz="2000" b="1" u="sng" dirty="0">
                <a:solidFill>
                  <a:srgbClr val="FF0000"/>
                </a:solidFill>
                <a:latin typeface="Arial" panose="020B0604020202020204" pitchFamily="34" charset="0"/>
                <a:cs typeface="Arial" panose="020B0604020202020204" pitchFamily="34" charset="0"/>
              </a:rPr>
              <a:t>Στρεπτικές </a:t>
            </a:r>
            <a:r>
              <a:rPr lang="el-GR" sz="2000" b="1" u="sng" dirty="0" smtClean="0">
                <a:solidFill>
                  <a:srgbClr val="FF0000"/>
                </a:solidFill>
                <a:latin typeface="Arial" panose="020B0604020202020204" pitchFamily="34" charset="0"/>
                <a:cs typeface="Arial" panose="020B0604020202020204" pitchFamily="34" charset="0"/>
              </a:rPr>
              <a:t>ταλαντώσεις</a:t>
            </a:r>
            <a:endParaRPr lang="el-GR" sz="2000" b="1" u="sng" dirty="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700" b="1" dirty="0">
                <a:latin typeface="Arial" panose="020B0604020202020204" pitchFamily="34" charset="0"/>
                <a:cs typeface="Arial" panose="020B0604020202020204" pitchFamily="34" charset="0"/>
              </a:rPr>
              <a:t>Εκτός από τα δύο όρια στις επαγόμενες τάσεις, </a:t>
            </a:r>
            <a:r>
              <a:rPr lang="el-GR" sz="2700" b="1" dirty="0">
                <a:solidFill>
                  <a:srgbClr val="FF0000"/>
                </a:solidFill>
                <a:latin typeface="Arial" panose="020B0604020202020204" pitchFamily="34" charset="0"/>
                <a:cs typeface="Arial" panose="020B0604020202020204" pitchFamily="34" charset="0"/>
              </a:rPr>
              <a:t>είναι</a:t>
            </a:r>
            <a:r>
              <a:rPr lang="el-GR" sz="2700" b="1" dirty="0">
                <a:latin typeface="Arial" panose="020B0604020202020204" pitchFamily="34" charset="0"/>
                <a:cs typeface="Arial" panose="020B0604020202020204" pitchFamily="34" charset="0"/>
              </a:rPr>
              <a:t> </a:t>
            </a:r>
            <a:r>
              <a:rPr lang="el-GR" sz="2700" b="1" dirty="0">
                <a:solidFill>
                  <a:srgbClr val="FF0000"/>
                </a:solidFill>
                <a:latin typeface="Arial" panose="020B0604020202020204" pitchFamily="34" charset="0"/>
                <a:cs typeface="Arial" panose="020B0604020202020204" pitchFamily="34" charset="0"/>
              </a:rPr>
              <a:t>σημαντικό να μειωθεί και ο χρόνος παραμονής της μηχανής στην περιοχή που προκαλείται </a:t>
            </a:r>
            <a:r>
              <a:rPr lang="el-GR" sz="2700" b="1" dirty="0" smtClean="0">
                <a:solidFill>
                  <a:srgbClr val="FF0000"/>
                </a:solidFill>
                <a:latin typeface="Arial" panose="020B0604020202020204" pitchFamily="34" charset="0"/>
                <a:cs typeface="Arial" panose="020B0604020202020204" pitchFamily="34" charset="0"/>
              </a:rPr>
              <a:t>υπέρβαση </a:t>
            </a:r>
            <a:r>
              <a:rPr lang="el-GR" sz="2700" b="1" dirty="0">
                <a:solidFill>
                  <a:srgbClr val="FF0000"/>
                </a:solidFill>
                <a:latin typeface="Arial" panose="020B0604020202020204" pitchFamily="34" charset="0"/>
                <a:cs typeface="Arial" panose="020B0604020202020204" pitchFamily="34" charset="0"/>
              </a:rPr>
              <a:t>του κατώτερου </a:t>
            </a:r>
            <a:r>
              <a:rPr lang="el-GR" sz="2700" b="1" dirty="0" smtClean="0">
                <a:solidFill>
                  <a:srgbClr val="FF0000"/>
                </a:solidFill>
                <a:latin typeface="Arial" panose="020B0604020202020204" pitchFamily="34" charset="0"/>
                <a:cs typeface="Arial" panose="020B0604020202020204" pitchFamily="34" charset="0"/>
              </a:rPr>
              <a:t>ορίου</a:t>
            </a:r>
            <a:r>
              <a:rPr lang="en-US" sz="2700" b="1" dirty="0" smtClean="0">
                <a:latin typeface="Arial" panose="020B0604020202020204" pitchFamily="34" charset="0"/>
                <a:cs typeface="Arial" panose="020B0604020202020204" pitchFamily="34" charset="0"/>
              </a:rPr>
              <a:t>.</a:t>
            </a:r>
            <a:r>
              <a:rPr lang="el-GR" sz="2700" b="1" dirty="0" smtClean="0">
                <a:latin typeface="Arial" panose="020B0604020202020204" pitchFamily="34" charset="0"/>
                <a:cs typeface="Arial" panose="020B0604020202020204" pitchFamily="34" charset="0"/>
              </a:rPr>
              <a:t> </a:t>
            </a:r>
            <a:endParaRPr lang="en-US" sz="27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700" b="1" dirty="0" smtClean="0">
                <a:latin typeface="Arial" panose="020B0604020202020204" pitchFamily="34" charset="0"/>
                <a:cs typeface="Arial" panose="020B0604020202020204" pitchFamily="34" charset="0"/>
              </a:rPr>
              <a:t>Για </a:t>
            </a:r>
            <a:r>
              <a:rPr lang="el-GR" sz="2700" b="1" dirty="0">
                <a:latin typeface="Arial" panose="020B0604020202020204" pitchFamily="34" charset="0"/>
                <a:cs typeface="Arial" panose="020B0604020202020204" pitchFamily="34" charset="0"/>
              </a:rPr>
              <a:t>το λόγο αυτό, οι </a:t>
            </a:r>
            <a:r>
              <a:rPr lang="el-GR" sz="2700" b="1" dirty="0" smtClean="0">
                <a:latin typeface="Arial" panose="020B0604020202020204" pitchFamily="34" charset="0"/>
                <a:cs typeface="Arial" panose="020B0604020202020204" pitchFamily="34" charset="0"/>
              </a:rPr>
              <a:t>σύγχρονες </a:t>
            </a:r>
            <a:r>
              <a:rPr lang="el-GR" sz="2700" b="1" dirty="0">
                <a:latin typeface="Arial" panose="020B0604020202020204" pitchFamily="34" charset="0"/>
                <a:cs typeface="Arial" panose="020B0604020202020204" pitchFamily="34" charset="0"/>
              </a:rPr>
              <a:t>μηχανές είναι εφοδιασμένες με συστήματα ελέγχου, τα οποία φροντίζουν για τη γρήγορη </a:t>
            </a:r>
            <a:r>
              <a:rPr lang="el-GR" sz="2700" b="1" dirty="0" smtClean="0">
                <a:latin typeface="Arial" panose="020B0604020202020204" pitchFamily="34" charset="0"/>
                <a:cs typeface="Arial" panose="020B0604020202020204" pitchFamily="34" charset="0"/>
              </a:rPr>
              <a:t>διάβαση </a:t>
            </a:r>
            <a:r>
              <a:rPr lang="el-GR" sz="2700" b="1" dirty="0">
                <a:latin typeface="Arial" panose="020B0604020202020204" pitchFamily="34" charset="0"/>
                <a:cs typeface="Arial" panose="020B0604020202020204" pitchFamily="34" charset="0"/>
              </a:rPr>
              <a:t>του κινητήρα από τις επικίνδυνες περιοχές, κατά την αύξηση ή τη μείωση των στροφών (</a:t>
            </a:r>
            <a:r>
              <a:rPr lang="el-GR" sz="2700" b="1" dirty="0">
                <a:solidFill>
                  <a:srgbClr val="FF0000"/>
                </a:solidFill>
                <a:latin typeface="Arial" panose="020B0604020202020204" pitchFamily="34" charset="0"/>
                <a:cs typeface="Arial" panose="020B0604020202020204" pitchFamily="34" charset="0"/>
              </a:rPr>
              <a:t>Quick Passing Through Units</a:t>
            </a:r>
            <a:r>
              <a:rPr lang="el-GR" sz="2700" b="1" dirty="0">
                <a:latin typeface="Arial" panose="020B0604020202020204" pitchFamily="34" charset="0"/>
                <a:cs typeface="Arial" panose="020B0604020202020204" pitchFamily="34" charset="0"/>
              </a:rPr>
              <a:t>). </a:t>
            </a:r>
            <a:endParaRPr lang="en-US" sz="27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700" b="1" dirty="0" smtClean="0">
                <a:latin typeface="Arial" panose="020B0604020202020204" pitchFamily="34" charset="0"/>
                <a:cs typeface="Arial" panose="020B0604020202020204" pitchFamily="34" charset="0"/>
              </a:rPr>
              <a:t>Με </a:t>
            </a:r>
            <a:r>
              <a:rPr lang="el-GR" sz="2700" b="1" dirty="0">
                <a:latin typeface="Arial" panose="020B0604020202020204" pitchFamily="34" charset="0"/>
                <a:cs typeface="Arial" panose="020B0604020202020204" pitchFamily="34" charset="0"/>
              </a:rPr>
              <a:t>τη γρήγορη διάβαση μέσα από τη συγκεκριμένη περιοχή μειώνεται και το εύρος των επαγομένων </a:t>
            </a:r>
            <a:r>
              <a:rPr lang="el-GR" sz="2700" b="1" dirty="0" smtClean="0">
                <a:latin typeface="Arial" panose="020B0604020202020204" pitchFamily="34" charset="0"/>
                <a:cs typeface="Arial" panose="020B0604020202020204" pitchFamily="34" charset="0"/>
              </a:rPr>
              <a:t>ταλαντώσεων</a:t>
            </a:r>
            <a:r>
              <a:rPr lang="en-US" sz="2700" b="1" dirty="0" smtClean="0">
                <a:latin typeface="Arial" panose="020B0604020202020204" pitchFamily="34" charset="0"/>
                <a:cs typeface="Arial" panose="020B0604020202020204" pitchFamily="34" charset="0"/>
              </a:rPr>
              <a:t>.</a:t>
            </a:r>
            <a:endParaRPr lang="el-GR" sz="27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Εσωτερικές ταλαντώσεις στο προωστήριο </a:t>
            </a:r>
            <a:r>
              <a:rPr lang="el-GR" sz="2400" b="1" u="sng" dirty="0" smtClean="0">
                <a:solidFill>
                  <a:schemeClr val="bg1"/>
                </a:solidFill>
                <a:latin typeface="Arial" pitchFamily="34" charset="0"/>
                <a:cs typeface="Arial" pitchFamily="34" charset="0"/>
              </a:rPr>
              <a:t>σύστημα</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422404021"/>
      </p:ext>
    </p:extLst>
  </p:cSld>
  <p:clrMapOvr>
    <a:masterClrMapping/>
  </p:clrMapOvr>
  <p:transition>
    <p:push/>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2">
              <a:lumMod val="40000"/>
              <a:lumOff val="60000"/>
            </a:schemeClr>
          </a:solidFill>
        </p:spPr>
        <p:txBody>
          <a:bodyPr>
            <a:noAutofit/>
          </a:bodyPr>
          <a:lstStyle/>
          <a:p>
            <a:pPr marL="0" indent="0" algn="ctr">
              <a:lnSpc>
                <a:spcPct val="90000"/>
              </a:lnSpc>
              <a:buClr>
                <a:schemeClr val="hlink"/>
              </a:buClr>
              <a:buNone/>
              <a:defRPr/>
            </a:pPr>
            <a:r>
              <a:rPr lang="el-GR" sz="2000" b="1" u="sng" dirty="0">
                <a:solidFill>
                  <a:srgbClr val="FF0000"/>
                </a:solidFill>
                <a:latin typeface="Arial" panose="020B0604020202020204" pitchFamily="34" charset="0"/>
                <a:cs typeface="Arial" panose="020B0604020202020204" pitchFamily="34" charset="0"/>
              </a:rPr>
              <a:t>Αξονικές (διαμήκεις) </a:t>
            </a:r>
            <a:r>
              <a:rPr lang="el-GR" sz="2000" b="1" u="sng" dirty="0" smtClean="0">
                <a:solidFill>
                  <a:srgbClr val="FF0000"/>
                </a:solidFill>
                <a:latin typeface="Arial" panose="020B0604020202020204" pitchFamily="34" charset="0"/>
                <a:cs typeface="Arial" panose="020B0604020202020204" pitchFamily="34" charset="0"/>
              </a:rPr>
              <a:t>ταλαντώσεις</a:t>
            </a:r>
            <a:endParaRPr lang="el-GR" sz="2000" b="1" u="sng" dirty="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a:latin typeface="Arial" panose="020B0604020202020204" pitchFamily="34" charset="0"/>
                <a:cs typeface="Arial" panose="020B0604020202020204" pitchFamily="34" charset="0"/>
              </a:rPr>
              <a:t>Οι αξονικές ταλαντώσεις </a:t>
            </a:r>
            <a:r>
              <a:rPr lang="el-GR" sz="2000" b="1" dirty="0" smtClean="0">
                <a:solidFill>
                  <a:srgbClr val="FF0000"/>
                </a:solidFill>
                <a:latin typeface="Arial" panose="020B0604020202020204" pitchFamily="34" charset="0"/>
                <a:cs typeface="Arial" panose="020B0604020202020204" pitchFamily="34" charset="0"/>
              </a:rPr>
              <a:t>αφορούν </a:t>
            </a:r>
            <a:r>
              <a:rPr lang="el-GR" sz="2000" b="1" dirty="0">
                <a:solidFill>
                  <a:srgbClr val="FF0000"/>
                </a:solidFill>
                <a:latin typeface="Arial" panose="020B0604020202020204" pitchFamily="34" charset="0"/>
                <a:cs typeface="Arial" panose="020B0604020202020204" pitchFamily="34" charset="0"/>
              </a:rPr>
              <a:t>στο </a:t>
            </a:r>
            <a:r>
              <a:rPr lang="el-GR" sz="2000" b="1" dirty="0" smtClean="0">
                <a:solidFill>
                  <a:srgbClr val="FF0000"/>
                </a:solidFill>
                <a:latin typeface="Arial" panose="020B0604020202020204" pitchFamily="34" charset="0"/>
                <a:cs typeface="Arial" panose="020B0604020202020204" pitchFamily="34" charset="0"/>
              </a:rPr>
              <a:t>σύστημα </a:t>
            </a:r>
            <a:r>
              <a:rPr lang="el-GR" sz="2000" b="1" dirty="0">
                <a:solidFill>
                  <a:srgbClr val="FF0000"/>
                </a:solidFill>
                <a:latin typeface="Arial" panose="020B0604020202020204" pitchFamily="34" charset="0"/>
                <a:cs typeface="Arial" panose="020B0604020202020204" pitchFamily="34" charset="0"/>
              </a:rPr>
              <a:t>του στροφαλοφόρου και του ελικοφόρου άξονα</a:t>
            </a:r>
            <a:r>
              <a:rPr lang="el-GR" sz="2000" b="1" dirty="0">
                <a:latin typeface="Arial" panose="020B0604020202020204" pitchFamily="34" charset="0"/>
                <a:cs typeface="Arial" panose="020B0604020202020204" pitchFamily="34" charset="0"/>
              </a:rPr>
              <a:t>. </a:t>
            </a:r>
            <a:endParaRPr lang="en-US"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Επάγονται </a:t>
            </a:r>
            <a:r>
              <a:rPr lang="el-GR" sz="2000" b="1" dirty="0">
                <a:latin typeface="Arial" panose="020B0604020202020204" pitchFamily="34" charset="0"/>
                <a:cs typeface="Arial" panose="020B0604020202020204" pitchFamily="34" charset="0"/>
              </a:rPr>
              <a:t>από τη συνδυασμένη δράση των </a:t>
            </a:r>
            <a:r>
              <a:rPr lang="el-GR" sz="2000" b="1" dirty="0" smtClean="0">
                <a:latin typeface="Arial" panose="020B0604020202020204" pitchFamily="34" charset="0"/>
                <a:cs typeface="Arial" panose="020B0604020202020204" pitchFamily="34" charset="0"/>
              </a:rPr>
              <a:t>ακτινικών </a:t>
            </a:r>
            <a:r>
              <a:rPr lang="el-GR" sz="2000" b="1" dirty="0">
                <a:latin typeface="Arial" panose="020B0604020202020204" pitchFamily="34" charset="0"/>
                <a:cs typeface="Arial" panose="020B0604020202020204" pitchFamily="34" charset="0"/>
              </a:rPr>
              <a:t>δυνάμεων σε κάθε στρόφαλο και της </a:t>
            </a:r>
            <a:r>
              <a:rPr lang="el-GR" sz="2000" b="1" dirty="0" smtClean="0">
                <a:latin typeface="Arial" panose="020B0604020202020204" pitchFamily="34" charset="0"/>
                <a:cs typeface="Arial" panose="020B0604020202020204" pitchFamily="34" charset="0"/>
              </a:rPr>
              <a:t>μεταβαλλόμενης </a:t>
            </a:r>
            <a:r>
              <a:rPr lang="el-GR" sz="2000" b="1" dirty="0">
                <a:latin typeface="Arial" panose="020B0604020202020204" pitchFamily="34" charset="0"/>
                <a:cs typeface="Arial" panose="020B0604020202020204" pitchFamily="34" charset="0"/>
              </a:rPr>
              <a:t>αξονικής δυνάμεως της έλικας, που </a:t>
            </a:r>
            <a:r>
              <a:rPr lang="el-GR" sz="2000" b="1" dirty="0" smtClean="0">
                <a:latin typeface="Arial" panose="020B0604020202020204" pitchFamily="34" charset="0"/>
                <a:cs typeface="Arial" panose="020B0604020202020204" pitchFamily="34" charset="0"/>
              </a:rPr>
              <a:t>προκαλούν εφελκυστικές</a:t>
            </a:r>
            <a:r>
              <a:rPr lang="en-US" sz="2000" b="1" dirty="0" smtClean="0">
                <a:latin typeface="Arial" panose="020B0604020202020204" pitchFamily="34" charset="0"/>
                <a:cs typeface="Arial" panose="020B0604020202020204" pitchFamily="34" charset="0"/>
              </a:rPr>
              <a:t> </a:t>
            </a:r>
            <a:r>
              <a:rPr lang="el-GR" sz="2000" b="1" dirty="0" smtClean="0">
                <a:latin typeface="Arial" panose="020B0604020202020204" pitchFamily="34" charset="0"/>
                <a:cs typeface="Arial" panose="020B0604020202020204" pitchFamily="34" charset="0"/>
              </a:rPr>
              <a:t>-</a:t>
            </a:r>
            <a:r>
              <a:rPr lang="en-US" sz="2000" b="1" dirty="0" smtClean="0">
                <a:latin typeface="Arial" panose="020B0604020202020204" pitchFamily="34" charset="0"/>
                <a:cs typeface="Arial" panose="020B0604020202020204" pitchFamily="34" charset="0"/>
              </a:rPr>
              <a:t> </a:t>
            </a:r>
            <a:r>
              <a:rPr lang="el-GR" sz="2000" b="1" dirty="0" smtClean="0">
                <a:latin typeface="Arial" panose="020B0604020202020204" pitchFamily="34" charset="0"/>
                <a:cs typeface="Arial" panose="020B0604020202020204" pitchFamily="34" charset="0"/>
              </a:rPr>
              <a:t>θλιπτικές </a:t>
            </a:r>
            <a:r>
              <a:rPr lang="el-GR" sz="2000" b="1" dirty="0">
                <a:latin typeface="Arial" panose="020B0604020202020204" pitchFamily="34" charset="0"/>
                <a:cs typeface="Arial" panose="020B0604020202020204" pitchFamily="34" charset="0"/>
              </a:rPr>
              <a:t>ταλαντώσεις στο </a:t>
            </a:r>
            <a:r>
              <a:rPr lang="el-GR" sz="2000" b="1" dirty="0" smtClean="0">
                <a:latin typeface="Arial" panose="020B0604020202020204" pitchFamily="34" charset="0"/>
                <a:cs typeface="Arial" panose="020B0604020202020204" pitchFamily="34" charset="0"/>
              </a:rPr>
              <a:t>σύστημα. </a:t>
            </a:r>
            <a:endParaRPr lang="en-US"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Οι </a:t>
            </a:r>
            <a:r>
              <a:rPr lang="el-GR" sz="2000" b="1" dirty="0">
                <a:latin typeface="Arial" panose="020B0604020202020204" pitchFamily="34" charset="0"/>
                <a:cs typeface="Arial" panose="020B0604020202020204" pitchFamily="34" charset="0"/>
              </a:rPr>
              <a:t>ακτινικές δυνάμεις σε κάθε στρόφαλο </a:t>
            </a:r>
            <a:r>
              <a:rPr lang="el-GR" sz="2000" b="1" dirty="0" smtClean="0">
                <a:latin typeface="Arial" panose="020B0604020202020204" pitchFamily="34" charset="0"/>
                <a:cs typeface="Arial" panose="020B0604020202020204" pitchFamily="34" charset="0"/>
              </a:rPr>
              <a:t>προκαλούν </a:t>
            </a:r>
            <a:r>
              <a:rPr lang="el-GR" sz="2000" b="1" dirty="0">
                <a:latin typeface="Arial" panose="020B0604020202020204" pitchFamily="34" charset="0"/>
                <a:cs typeface="Arial" panose="020B0604020202020204" pitchFamily="34" charset="0"/>
              </a:rPr>
              <a:t>περιοδική </a:t>
            </a:r>
            <a:r>
              <a:rPr lang="el-GR" sz="2000" b="1" dirty="0" smtClean="0">
                <a:solidFill>
                  <a:srgbClr val="FF0000"/>
                </a:solidFill>
                <a:latin typeface="Arial" panose="020B0604020202020204" pitchFamily="34" charset="0"/>
                <a:cs typeface="Arial" panose="020B0604020202020204" pitchFamily="34" charset="0"/>
              </a:rPr>
              <a:t>απόκλιση</a:t>
            </a:r>
            <a:r>
              <a:rPr lang="en-US" sz="2000" b="1" dirty="0" smtClean="0">
                <a:solidFill>
                  <a:srgbClr val="FF0000"/>
                </a:solidFill>
                <a:latin typeface="Arial" panose="020B0604020202020204" pitchFamily="34" charset="0"/>
                <a:cs typeface="Arial" panose="020B0604020202020204" pitchFamily="34" charset="0"/>
              </a:rPr>
              <a:t> </a:t>
            </a:r>
            <a:r>
              <a:rPr lang="el-GR" sz="2000" b="1" dirty="0" smtClean="0">
                <a:solidFill>
                  <a:srgbClr val="FF0000"/>
                </a:solidFill>
                <a:latin typeface="Arial" panose="020B0604020202020204" pitchFamily="34" charset="0"/>
                <a:cs typeface="Arial" panose="020B0604020202020204" pitchFamily="34" charset="0"/>
              </a:rPr>
              <a:t>-</a:t>
            </a:r>
            <a:r>
              <a:rPr lang="en-US" sz="2000" b="1" dirty="0" smtClean="0">
                <a:solidFill>
                  <a:srgbClr val="FF0000"/>
                </a:solidFill>
                <a:latin typeface="Arial" panose="020B0604020202020204" pitchFamily="34" charset="0"/>
                <a:cs typeface="Arial" panose="020B0604020202020204" pitchFamily="34" charset="0"/>
              </a:rPr>
              <a:t> </a:t>
            </a:r>
            <a:r>
              <a:rPr lang="el-GR" sz="2000" b="1" dirty="0" smtClean="0">
                <a:solidFill>
                  <a:srgbClr val="FF0000"/>
                </a:solidFill>
                <a:latin typeface="Arial" panose="020B0604020202020204" pitchFamily="34" charset="0"/>
                <a:cs typeface="Arial" panose="020B0604020202020204" pitchFamily="34" charset="0"/>
              </a:rPr>
              <a:t>σύγκλιση </a:t>
            </a:r>
            <a:r>
              <a:rPr lang="el-GR" sz="2000" b="1" dirty="0">
                <a:solidFill>
                  <a:srgbClr val="FF0000"/>
                </a:solidFill>
                <a:latin typeface="Arial" panose="020B0604020202020204" pitchFamily="34" charset="0"/>
                <a:cs typeface="Arial" panose="020B0604020202020204" pitchFamily="34" charset="0"/>
              </a:rPr>
              <a:t>των </a:t>
            </a:r>
            <a:r>
              <a:rPr lang="el-GR" sz="2000" b="1" dirty="0" smtClean="0">
                <a:solidFill>
                  <a:srgbClr val="FF0000"/>
                </a:solidFill>
                <a:latin typeface="Arial" panose="020B0604020202020204" pitchFamily="34" charset="0"/>
                <a:cs typeface="Arial" panose="020B0604020202020204" pitchFamily="34" charset="0"/>
              </a:rPr>
              <a:t>παρειών </a:t>
            </a:r>
            <a:r>
              <a:rPr lang="el-GR" sz="2000" b="1" dirty="0">
                <a:solidFill>
                  <a:srgbClr val="FF0000"/>
                </a:solidFill>
                <a:latin typeface="Arial" panose="020B0604020202020204" pitchFamily="34" charset="0"/>
                <a:cs typeface="Arial" panose="020B0604020202020204" pitchFamily="34" charset="0"/>
              </a:rPr>
              <a:t>του στροφάλου</a:t>
            </a:r>
            <a:r>
              <a:rPr lang="el-GR" sz="2000" b="1" dirty="0">
                <a:latin typeface="Arial" panose="020B0604020202020204" pitchFamily="34" charset="0"/>
                <a:cs typeface="Arial" panose="020B0604020202020204" pitchFamily="34" charset="0"/>
              </a:rPr>
              <a:t>, με αποτέλεσμα την εμφάνιση των αντιστοίχων ταλαντώσεων. </a:t>
            </a:r>
            <a:endParaRPr lang="en-US"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Δευτερεύουσα αξονική </a:t>
            </a:r>
            <a:r>
              <a:rPr lang="el-GR" sz="2000" b="1" dirty="0">
                <a:latin typeface="Arial" panose="020B0604020202020204" pitchFamily="34" charset="0"/>
                <a:cs typeface="Arial" panose="020B0604020202020204" pitchFamily="34" charset="0"/>
              </a:rPr>
              <a:t>διέγερση προκαλείται από τη δράση των </a:t>
            </a:r>
            <a:r>
              <a:rPr lang="el-GR" sz="2000" b="1" dirty="0" smtClean="0">
                <a:latin typeface="Arial" panose="020B0604020202020204" pitchFamily="34" charset="0"/>
                <a:cs typeface="Arial" panose="020B0604020202020204" pitchFamily="34" charset="0"/>
              </a:rPr>
              <a:t>στρεπτικών </a:t>
            </a:r>
            <a:r>
              <a:rPr lang="el-GR" sz="2000" b="1" dirty="0">
                <a:latin typeface="Arial" panose="020B0604020202020204" pitchFamily="34" charset="0"/>
                <a:cs typeface="Arial" panose="020B0604020202020204" pitchFamily="34" charset="0"/>
              </a:rPr>
              <a:t>ταλαντώσεων, οι οποίες «κουρδίζοντας» και «ξεκουρδίζοντας» το στροφαλοφόρο άξονα </a:t>
            </a:r>
            <a:r>
              <a:rPr lang="el-GR" sz="2000" b="1" dirty="0" smtClean="0">
                <a:latin typeface="Arial" panose="020B0604020202020204" pitchFamily="34" charset="0"/>
                <a:cs typeface="Arial" panose="020B0604020202020204" pitchFamily="34" charset="0"/>
              </a:rPr>
              <a:t>προκαλούν </a:t>
            </a:r>
            <a:r>
              <a:rPr lang="el-GR" sz="2000" b="1" dirty="0">
                <a:latin typeface="Arial" panose="020B0604020202020204" pitchFamily="34" charset="0"/>
                <a:cs typeface="Arial" panose="020B0604020202020204" pitchFamily="34" charset="0"/>
              </a:rPr>
              <a:t>αξονικές παραμορφώσεις. </a:t>
            </a:r>
            <a:endParaRPr lang="en-US"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Το </a:t>
            </a:r>
            <a:r>
              <a:rPr lang="el-GR" sz="2000" b="1" dirty="0">
                <a:latin typeface="Arial" panose="020B0604020202020204" pitchFamily="34" charset="0"/>
                <a:cs typeface="Arial" panose="020B0604020202020204" pitchFamily="34" charset="0"/>
              </a:rPr>
              <a:t>τελευταίο </a:t>
            </a:r>
            <a:r>
              <a:rPr lang="el-GR" sz="2000" b="1" dirty="0" smtClean="0">
                <a:latin typeface="Arial" panose="020B0604020202020204" pitchFamily="34" charset="0"/>
                <a:cs typeface="Arial" panose="020B0604020202020204" pitchFamily="34" charset="0"/>
              </a:rPr>
              <a:t>φαινόμενο </a:t>
            </a:r>
            <a:r>
              <a:rPr lang="el-GR" sz="2000" b="1" dirty="0">
                <a:latin typeface="Arial" panose="020B0604020202020204" pitchFamily="34" charset="0"/>
                <a:cs typeface="Arial" panose="020B0604020202020204" pitchFamily="34" charset="0"/>
              </a:rPr>
              <a:t>είναι ιδιαίτερα σημαντικό, όταν οι </a:t>
            </a:r>
            <a:r>
              <a:rPr lang="el-GR" sz="2000" b="1" dirty="0" smtClean="0">
                <a:latin typeface="Arial" panose="020B0604020202020204" pitchFamily="34" charset="0"/>
                <a:cs typeface="Arial" panose="020B0604020202020204" pitchFamily="34" charset="0"/>
              </a:rPr>
              <a:t>αντίστοιχες </a:t>
            </a:r>
            <a:r>
              <a:rPr lang="el-GR" sz="2000" b="1" dirty="0">
                <a:latin typeface="Arial" panose="020B0604020202020204" pitchFamily="34" charset="0"/>
                <a:cs typeface="Arial" panose="020B0604020202020204" pitchFamily="34" charset="0"/>
              </a:rPr>
              <a:t>κρίσιμες ταχύτητες περιστροφής των αξονικών και στρεπτικών ταλαντώσεων βρίσκονται πολύ </a:t>
            </a:r>
            <a:r>
              <a:rPr lang="el-GR" sz="2000" b="1" dirty="0" smtClean="0">
                <a:latin typeface="Arial" panose="020B0604020202020204" pitchFamily="34" charset="0"/>
                <a:cs typeface="Arial" panose="020B0604020202020204" pitchFamily="34" charset="0"/>
              </a:rPr>
              <a:t>κοντά </a:t>
            </a:r>
            <a:r>
              <a:rPr lang="el-GR" sz="2000" b="1" dirty="0">
                <a:latin typeface="Arial" panose="020B0604020202020204" pitchFamily="34" charset="0"/>
                <a:cs typeface="Arial" panose="020B0604020202020204" pitchFamily="34" charset="0"/>
              </a:rPr>
              <a:t>μεταξύ τους</a:t>
            </a:r>
            <a:r>
              <a:rPr lang="el-GR" sz="2000" b="1" dirty="0" smtClean="0">
                <a:latin typeface="Arial" panose="020B0604020202020204" pitchFamily="34" charset="0"/>
                <a:cs typeface="Arial" panose="020B0604020202020204" pitchFamily="34" charset="0"/>
              </a:rPr>
              <a:t>.</a:t>
            </a:r>
            <a:endParaRPr lang="el-GR" sz="20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Εσωτερικές ταλαντώσεις στο προωστήριο </a:t>
            </a:r>
            <a:r>
              <a:rPr lang="el-GR" sz="2400" b="1" u="sng" dirty="0" smtClean="0">
                <a:solidFill>
                  <a:schemeClr val="bg1"/>
                </a:solidFill>
                <a:latin typeface="Arial" pitchFamily="34" charset="0"/>
                <a:cs typeface="Arial" pitchFamily="34" charset="0"/>
              </a:rPr>
              <a:t>σύστημα</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9817936"/>
      </p:ext>
    </p:extLst>
  </p:cSld>
  <p:clrMapOvr>
    <a:masterClrMapping/>
  </p:clrMapOvr>
  <p:transition>
    <p:push/>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2">
              <a:lumMod val="40000"/>
              <a:lumOff val="60000"/>
            </a:schemeClr>
          </a:solidFill>
        </p:spPr>
        <p:txBody>
          <a:bodyPr>
            <a:noAutofit/>
          </a:bodyPr>
          <a:lstStyle/>
          <a:p>
            <a:pPr marL="0" indent="0" algn="ctr">
              <a:lnSpc>
                <a:spcPct val="90000"/>
              </a:lnSpc>
              <a:buClr>
                <a:schemeClr val="hlink"/>
              </a:buClr>
              <a:buNone/>
              <a:defRPr/>
            </a:pPr>
            <a:r>
              <a:rPr lang="el-GR" sz="2000" b="1" u="sng" dirty="0">
                <a:solidFill>
                  <a:srgbClr val="FF0000"/>
                </a:solidFill>
                <a:latin typeface="Arial" panose="020B0604020202020204" pitchFamily="34" charset="0"/>
                <a:cs typeface="Arial" panose="020B0604020202020204" pitchFamily="34" charset="0"/>
              </a:rPr>
              <a:t>Αξονικές (διαμήκεις) </a:t>
            </a:r>
            <a:r>
              <a:rPr lang="el-GR" sz="2000" b="1" u="sng" dirty="0" smtClean="0">
                <a:solidFill>
                  <a:srgbClr val="FF0000"/>
                </a:solidFill>
                <a:latin typeface="Arial" panose="020B0604020202020204" pitchFamily="34" charset="0"/>
                <a:cs typeface="Arial" panose="020B0604020202020204" pitchFamily="34" charset="0"/>
              </a:rPr>
              <a:t>ταλαντώσεις</a:t>
            </a:r>
            <a:endParaRPr lang="el-GR" sz="2000" b="1" u="sng" dirty="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Οι </a:t>
            </a:r>
            <a:r>
              <a:rPr lang="el-GR" sz="2300" b="1" dirty="0">
                <a:latin typeface="Arial" panose="020B0604020202020204" pitchFamily="34" charset="0"/>
                <a:cs typeface="Arial" panose="020B0604020202020204" pitchFamily="34" charset="0"/>
              </a:rPr>
              <a:t>αξονικές ταλαντώσεις αφ' ενός αυξάνουν την καταπόνηση του στροφαλοφόρου άξονα, αφ' ετέρου μεταφέρονται (μέσω του ωστικού εδράνου) στη γάστρα του πλοίου.</a:t>
            </a:r>
          </a:p>
          <a:p>
            <a:pPr marL="0" indent="0">
              <a:lnSpc>
                <a:spcPct val="90000"/>
              </a:lnSpc>
              <a:buClr>
                <a:schemeClr val="hlink"/>
              </a:buClr>
              <a:buNone/>
              <a:defRPr/>
            </a:pPr>
            <a:r>
              <a:rPr lang="el-GR" sz="2300" b="1" dirty="0">
                <a:latin typeface="Arial" panose="020B0604020202020204" pitchFamily="34" charset="0"/>
                <a:cs typeface="Arial" panose="020B0604020202020204" pitchFamily="34" charset="0"/>
              </a:rPr>
              <a:t>Για τη μείωση των αξονικών ταλαντώσεων, </a:t>
            </a:r>
            <a:r>
              <a:rPr lang="el-GR" sz="2300" b="1" dirty="0" smtClean="0">
                <a:latin typeface="Arial" panose="020B0604020202020204" pitchFamily="34" charset="0"/>
                <a:cs typeface="Arial" panose="020B0604020202020204" pitchFamily="34" charset="0"/>
              </a:rPr>
              <a:t>τοποθετείται </a:t>
            </a:r>
            <a:r>
              <a:rPr lang="el-GR" sz="2300" b="1" dirty="0">
                <a:latin typeface="Arial" panose="020B0604020202020204" pitchFamily="34" charset="0"/>
                <a:cs typeface="Arial" panose="020B0604020202020204" pitchFamily="34" charset="0"/>
              </a:rPr>
              <a:t>ειδική συσκευή </a:t>
            </a:r>
            <a:r>
              <a:rPr lang="el-GR" sz="2300" b="1" dirty="0" smtClean="0">
                <a:latin typeface="Arial" panose="020B0604020202020204" pitchFamily="34" charset="0"/>
                <a:cs typeface="Arial" panose="020B0604020202020204" pitchFamily="34" charset="0"/>
              </a:rPr>
              <a:t>(</a:t>
            </a:r>
            <a:r>
              <a:rPr lang="el-GR" sz="2300" b="1" dirty="0" smtClean="0">
                <a:solidFill>
                  <a:srgbClr val="FF0000"/>
                </a:solidFill>
                <a:latin typeface="Arial" panose="020B0604020202020204" pitchFamily="34" charset="0"/>
                <a:cs typeface="Arial" panose="020B0604020202020204" pitchFamily="34" charset="0"/>
              </a:rPr>
              <a:t>Axial Detuner</a:t>
            </a:r>
            <a:r>
              <a:rPr lang="el-GR" sz="2300" b="1" dirty="0" smtClean="0">
                <a:latin typeface="Arial" panose="020B0604020202020204" pitchFamily="34" charset="0"/>
                <a:cs typeface="Arial" panose="020B0604020202020204" pitchFamily="34" charset="0"/>
              </a:rPr>
              <a:t>) </a:t>
            </a:r>
            <a:r>
              <a:rPr lang="el-GR" sz="2300" b="1" dirty="0">
                <a:latin typeface="Arial" panose="020B0604020202020204" pitchFamily="34" charset="0"/>
                <a:cs typeface="Arial" panose="020B0604020202020204" pitchFamily="34" charset="0"/>
              </a:rPr>
              <a:t>στο ελεύθερο άκρο του στροφαλοφόρου άξονα [σε συνδυασμό με αντίστοιχο αποσβεστήρα των στρεπτικών </a:t>
            </a:r>
            <a:r>
              <a:rPr lang="el-GR" sz="2300" b="1" dirty="0" smtClean="0">
                <a:latin typeface="Arial" panose="020B0604020202020204" pitchFamily="34" charset="0"/>
                <a:cs typeface="Arial" panose="020B0604020202020204" pitchFamily="34" charset="0"/>
              </a:rPr>
              <a:t>ταλαντώσεων. </a:t>
            </a:r>
            <a:endParaRPr lang="en-US" sz="23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Με </a:t>
            </a:r>
            <a:r>
              <a:rPr lang="el-GR" sz="2300" b="1" dirty="0">
                <a:latin typeface="Arial" panose="020B0604020202020204" pitchFamily="34" charset="0"/>
                <a:cs typeface="Arial" panose="020B0604020202020204" pitchFamily="34" charset="0"/>
              </a:rPr>
              <a:t>την προσαρμογή της, </a:t>
            </a:r>
            <a:r>
              <a:rPr lang="el-GR" sz="2300" b="1" dirty="0" smtClean="0">
                <a:latin typeface="Arial" panose="020B0604020202020204" pitchFamily="34" charset="0"/>
                <a:cs typeface="Arial" panose="020B0604020202020204" pitchFamily="34" charset="0"/>
              </a:rPr>
              <a:t>μετατοπίζεται </a:t>
            </a:r>
            <a:r>
              <a:rPr lang="el-GR" sz="2300" b="1" dirty="0">
                <a:latin typeface="Arial" panose="020B0604020202020204" pitchFamily="34" charset="0"/>
                <a:cs typeface="Arial" panose="020B0604020202020204" pitchFamily="34" charset="0"/>
              </a:rPr>
              <a:t>η κρίσιμη ταχύτητα των αξονικών </a:t>
            </a:r>
            <a:r>
              <a:rPr lang="el-GR" sz="2300" b="1" dirty="0" smtClean="0">
                <a:latin typeface="Arial" panose="020B0604020202020204" pitchFamily="34" charset="0"/>
                <a:cs typeface="Arial" panose="020B0604020202020204" pitchFamily="34" charset="0"/>
              </a:rPr>
              <a:t>ταλαντώσεων </a:t>
            </a:r>
            <a:r>
              <a:rPr lang="el-GR" sz="2300" b="1" dirty="0">
                <a:latin typeface="Arial" panose="020B0604020202020204" pitchFamily="34" charset="0"/>
                <a:cs typeface="Arial" panose="020B0604020202020204" pitchFamily="34" charset="0"/>
              </a:rPr>
              <a:t>πάνω από τη μέγιστη ταχύτητα περιστροφής, ενώ παράλληλα μειώνεται το μέγιστο πλάτος των </a:t>
            </a:r>
            <a:r>
              <a:rPr lang="el-GR" sz="2300" b="1" dirty="0" smtClean="0">
                <a:latin typeface="Arial" panose="020B0604020202020204" pitchFamily="34" charset="0"/>
                <a:cs typeface="Arial" panose="020B0604020202020204" pitchFamily="34" charset="0"/>
              </a:rPr>
              <a:t>αξονικών </a:t>
            </a:r>
            <a:r>
              <a:rPr lang="el-GR" sz="2300" b="1" dirty="0">
                <a:latin typeface="Arial" panose="020B0604020202020204" pitchFamily="34" charset="0"/>
                <a:cs typeface="Arial" panose="020B0604020202020204" pitchFamily="34" charset="0"/>
              </a:rPr>
              <a:t>ταλαντώσεων με κατάλληλη </a:t>
            </a:r>
            <a:r>
              <a:rPr lang="el-GR" sz="2300" b="1" dirty="0" smtClean="0">
                <a:latin typeface="Arial" panose="020B0604020202020204" pitchFamily="34" charset="0"/>
                <a:cs typeface="Arial" panose="020B0604020202020204" pitchFamily="34" charset="0"/>
              </a:rPr>
              <a:t>απόσβεση. </a:t>
            </a:r>
            <a:endParaRPr lang="en-US" sz="23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Έτσι </a:t>
            </a:r>
            <a:r>
              <a:rPr lang="el-GR" sz="2300" b="1" dirty="0">
                <a:latin typeface="Arial" panose="020B0604020202020204" pitchFamily="34" charset="0"/>
                <a:cs typeface="Arial" panose="020B0604020202020204" pitchFamily="34" charset="0"/>
              </a:rPr>
              <a:t>μειώνεται η φόρτιση του </a:t>
            </a:r>
            <a:r>
              <a:rPr lang="el-GR" sz="2300" b="1" dirty="0" smtClean="0">
                <a:latin typeface="Arial" panose="020B0604020202020204" pitchFamily="34" charset="0"/>
                <a:cs typeface="Arial" panose="020B0604020202020204" pitchFamily="34" charset="0"/>
              </a:rPr>
              <a:t>στροφαλοφόρου </a:t>
            </a:r>
            <a:r>
              <a:rPr lang="el-GR" sz="2300" b="1" dirty="0">
                <a:latin typeface="Arial" panose="020B0604020202020204" pitchFamily="34" charset="0"/>
                <a:cs typeface="Arial" panose="020B0604020202020204" pitchFamily="34" charset="0"/>
              </a:rPr>
              <a:t>άξονα, καθώς και του </a:t>
            </a:r>
            <a:r>
              <a:rPr lang="el-GR" sz="2300" b="1" dirty="0" smtClean="0">
                <a:latin typeface="Arial" panose="020B0604020202020204" pitchFamily="34" charset="0"/>
                <a:cs typeface="Arial" panose="020B0604020202020204" pitchFamily="34" charset="0"/>
              </a:rPr>
              <a:t>ωστικού </a:t>
            </a:r>
            <a:r>
              <a:rPr lang="el-GR" sz="2300" b="1" dirty="0">
                <a:latin typeface="Arial" panose="020B0604020202020204" pitchFamily="34" charset="0"/>
                <a:cs typeface="Arial" panose="020B0604020202020204" pitchFamily="34" charset="0"/>
              </a:rPr>
              <a:t>εδράνου, ενώ μειώνονται οι ταλαντώσεις στη γάστρα του πλοίου.</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Εσωτερικές ταλαντώσεις στο προωστήριο </a:t>
            </a:r>
            <a:r>
              <a:rPr lang="el-GR" sz="2400" b="1" u="sng" dirty="0" smtClean="0">
                <a:solidFill>
                  <a:schemeClr val="bg1"/>
                </a:solidFill>
                <a:latin typeface="Arial" pitchFamily="34" charset="0"/>
                <a:cs typeface="Arial" pitchFamily="34" charset="0"/>
              </a:rPr>
              <a:t>σύστημα</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77732088"/>
      </p:ext>
    </p:extLst>
  </p:cSld>
  <p:clrMapOvr>
    <a:masterClrMapping/>
  </p:clrMapOvr>
  <p:transition>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2855"/>
            <a:ext cx="8496944" cy="714380"/>
          </a:xfrm>
          <a:solidFill>
            <a:srgbClr val="002060"/>
          </a:solidFill>
        </p:spPr>
        <p:txBody>
          <a:bodyPr anchor="ctr">
            <a:noAutofit/>
          </a:bodyPr>
          <a:lstStyle/>
          <a:p>
            <a:pPr algn="ctr"/>
            <a:r>
              <a:rPr lang="el-GR" sz="2400" u="sng" dirty="0">
                <a:solidFill>
                  <a:srgbClr val="FFFF00"/>
                </a:solidFill>
                <a:latin typeface="Arial" pitchFamily="34" charset="0"/>
                <a:cs typeface="Arial" pitchFamily="34" charset="0"/>
              </a:rPr>
              <a:t>Ωστικός </a:t>
            </a:r>
            <a:r>
              <a:rPr lang="el-GR" sz="2400" u="sng" dirty="0" smtClean="0">
                <a:solidFill>
                  <a:srgbClr val="FFFF00"/>
                </a:solidFill>
                <a:latin typeface="Arial" pitchFamily="34" charset="0"/>
                <a:cs typeface="Arial" pitchFamily="34" charset="0"/>
              </a:rPr>
              <a:t>τριβέας</a:t>
            </a:r>
            <a:endParaRPr lang="el-GR" sz="2400" u="sng" dirty="0">
              <a:solidFill>
                <a:srgbClr val="FFFF00"/>
              </a:solidFill>
              <a:latin typeface="Arial" pitchFamily="34" charset="0"/>
              <a:cs typeface="Arial" pitchFamily="34" charset="0"/>
            </a:endParaRPr>
          </a:p>
        </p:txBody>
      </p:sp>
      <p:sp>
        <p:nvSpPr>
          <p:cNvPr id="4" name="Text Placeholder 3"/>
          <p:cNvSpPr>
            <a:spLocks noGrp="1"/>
          </p:cNvSpPr>
          <p:nvPr>
            <p:ph type="body" sz="half" idx="2"/>
          </p:nvPr>
        </p:nvSpPr>
        <p:spPr>
          <a:xfrm>
            <a:off x="323528" y="1071547"/>
            <a:ext cx="8496944" cy="5572164"/>
          </a:xfrm>
        </p:spPr>
        <p:txBody>
          <a:bodyPr>
            <a:noAutofit/>
          </a:bodyPr>
          <a:lstStyle/>
          <a:p>
            <a:pPr>
              <a:buClr>
                <a:srgbClr val="FF0000"/>
              </a:buClr>
            </a:pPr>
            <a:r>
              <a:rPr lang="el-GR" sz="2600" b="1" dirty="0" smtClean="0">
                <a:latin typeface="Arial" pitchFamily="34" charset="0"/>
                <a:cs typeface="Arial" pitchFamily="34" charset="0"/>
              </a:rPr>
              <a:t>Ο </a:t>
            </a:r>
            <a:r>
              <a:rPr lang="el-GR" sz="2600" b="1" u="sng" dirty="0">
                <a:solidFill>
                  <a:srgbClr val="FF0000"/>
                </a:solidFill>
                <a:latin typeface="Arial" pitchFamily="34" charset="0"/>
                <a:cs typeface="Arial" pitchFamily="34" charset="0"/>
              </a:rPr>
              <a:t>ωστικός τριβέας</a:t>
            </a:r>
            <a:r>
              <a:rPr lang="el-GR" sz="2600" b="1" dirty="0">
                <a:latin typeface="Arial" pitchFamily="34" charset="0"/>
                <a:cs typeface="Arial" pitchFamily="34" charset="0"/>
              </a:rPr>
              <a:t> (ωστικό </a:t>
            </a:r>
            <a:r>
              <a:rPr lang="el-GR" sz="2600" b="1" dirty="0" smtClean="0">
                <a:latin typeface="Arial" pitchFamily="34" charset="0"/>
                <a:cs typeface="Arial" pitchFamily="34" charset="0"/>
              </a:rPr>
              <a:t>έδρανο</a:t>
            </a:r>
            <a:r>
              <a:rPr lang="en-US" sz="2600" b="1" dirty="0" smtClean="0">
                <a:latin typeface="Arial" pitchFamily="34" charset="0"/>
                <a:cs typeface="Arial" pitchFamily="34" charset="0"/>
              </a:rPr>
              <a:t> – Thrust bearing</a:t>
            </a:r>
            <a:r>
              <a:rPr lang="el-GR" sz="2600" b="1" dirty="0" smtClean="0">
                <a:latin typeface="Arial" pitchFamily="34" charset="0"/>
                <a:cs typeface="Arial" pitchFamily="34" charset="0"/>
              </a:rPr>
              <a:t>) </a:t>
            </a:r>
            <a:r>
              <a:rPr lang="el-GR" sz="2600" b="1" dirty="0" smtClean="0">
                <a:solidFill>
                  <a:srgbClr val="FF0000"/>
                </a:solidFill>
                <a:latin typeface="Arial" pitchFamily="34" charset="0"/>
                <a:cs typeface="Arial" pitchFamily="34" charset="0"/>
              </a:rPr>
              <a:t>παραλαμβάνει </a:t>
            </a:r>
            <a:r>
              <a:rPr lang="el-GR" sz="2600" b="1" dirty="0">
                <a:solidFill>
                  <a:srgbClr val="FF0000"/>
                </a:solidFill>
                <a:latin typeface="Arial" pitchFamily="34" charset="0"/>
                <a:cs typeface="Arial" pitchFamily="34" charset="0"/>
              </a:rPr>
              <a:t>την ωστική δύναμη της έλικας και τη μεταφέρει στο σκάφος</a:t>
            </a:r>
            <a:r>
              <a:rPr lang="el-GR" sz="2600" b="1" dirty="0">
                <a:latin typeface="Arial" pitchFamily="34" charset="0"/>
                <a:cs typeface="Arial" pitchFamily="34" charset="0"/>
              </a:rPr>
              <a:t>. </a:t>
            </a:r>
            <a:endParaRPr lang="en-US" sz="2600" b="1" dirty="0" smtClean="0">
              <a:latin typeface="Arial" pitchFamily="34" charset="0"/>
              <a:cs typeface="Arial" pitchFamily="34" charset="0"/>
            </a:endParaRPr>
          </a:p>
          <a:p>
            <a:pPr>
              <a:buClr>
                <a:srgbClr val="FF0000"/>
              </a:buClr>
            </a:pPr>
            <a:r>
              <a:rPr lang="el-GR" sz="2600" b="1" dirty="0" smtClean="0">
                <a:latin typeface="Arial" pitchFamily="34" charset="0"/>
                <a:cs typeface="Arial" pitchFamily="34" charset="0"/>
              </a:rPr>
              <a:t>Η </a:t>
            </a:r>
            <a:r>
              <a:rPr lang="el-GR" sz="2600" b="1" dirty="0">
                <a:latin typeface="Arial" pitchFamily="34" charset="0"/>
                <a:cs typeface="Arial" pitchFamily="34" charset="0"/>
              </a:rPr>
              <a:t>κατασκευή της γάστρας στο </a:t>
            </a:r>
            <a:r>
              <a:rPr lang="el-GR" sz="2600" b="1" dirty="0" smtClean="0">
                <a:latin typeface="Arial" pitchFamily="34" charset="0"/>
                <a:cs typeface="Arial" pitchFamily="34" charset="0"/>
              </a:rPr>
              <a:t>συγκεκριμένο </a:t>
            </a:r>
            <a:r>
              <a:rPr lang="el-GR" sz="2600" b="1" dirty="0">
                <a:latin typeface="Arial" pitchFamily="34" charset="0"/>
                <a:cs typeface="Arial" pitchFamily="34" charset="0"/>
              </a:rPr>
              <a:t>σημείο είναι ιδιαίτερα ενισχυμένη. </a:t>
            </a:r>
            <a:endParaRPr lang="en-US" sz="2600" b="1" dirty="0" smtClean="0">
              <a:latin typeface="Arial" pitchFamily="34" charset="0"/>
              <a:cs typeface="Arial" pitchFamily="34" charset="0"/>
            </a:endParaRPr>
          </a:p>
          <a:p>
            <a:pPr>
              <a:buClr>
                <a:srgbClr val="FF0000"/>
              </a:buClr>
            </a:pPr>
            <a:r>
              <a:rPr lang="el-GR" sz="2600" b="1" dirty="0" smtClean="0">
                <a:latin typeface="Arial" pitchFamily="34" charset="0"/>
                <a:cs typeface="Arial" pitchFamily="34" charset="0"/>
              </a:rPr>
              <a:t>Σε εγκαταστάσεις </a:t>
            </a:r>
            <a:r>
              <a:rPr lang="el-GR" sz="2600" b="1" dirty="0">
                <a:latin typeface="Arial" pitchFamily="34" charset="0"/>
                <a:cs typeface="Arial" pitchFamily="34" charset="0"/>
              </a:rPr>
              <a:t>πολλαπλών αξόνων, απαιτείται ένα ωστικό έδρανο ανά άξονα. </a:t>
            </a:r>
            <a:endParaRPr lang="en-US" sz="2600" b="1" dirty="0" smtClean="0">
              <a:latin typeface="Arial" pitchFamily="34" charset="0"/>
              <a:cs typeface="Arial" pitchFamily="34" charset="0"/>
            </a:endParaRPr>
          </a:p>
          <a:p>
            <a:pPr>
              <a:buClr>
                <a:srgbClr val="FF0000"/>
              </a:buClr>
            </a:pPr>
            <a:r>
              <a:rPr lang="el-GR" sz="2600" b="1" dirty="0" smtClean="0">
                <a:latin typeface="Arial" pitchFamily="34" charset="0"/>
                <a:cs typeface="Arial" pitchFamily="34" charset="0"/>
              </a:rPr>
              <a:t>Σε </a:t>
            </a:r>
            <a:r>
              <a:rPr lang="el-GR" sz="2600" b="1" dirty="0">
                <a:latin typeface="Arial" pitchFamily="34" charset="0"/>
                <a:cs typeface="Arial" pitchFamily="34" charset="0"/>
              </a:rPr>
              <a:t>άμεση κίνηση της </a:t>
            </a:r>
            <a:r>
              <a:rPr lang="el-GR" sz="2600" b="1" dirty="0" smtClean="0">
                <a:latin typeface="Arial" pitchFamily="34" charset="0"/>
                <a:cs typeface="Arial" pitchFamily="34" charset="0"/>
              </a:rPr>
              <a:t>έλικας</a:t>
            </a:r>
            <a:r>
              <a:rPr lang="el-GR" sz="2600" b="1" dirty="0">
                <a:latin typeface="Arial" pitchFamily="34" charset="0"/>
                <a:cs typeface="Arial" pitchFamily="34" charset="0"/>
              </a:rPr>
              <a:t>, το ωστικό έδρανο είναι συνήθως </a:t>
            </a:r>
            <a:r>
              <a:rPr lang="el-GR" sz="2600" b="1" dirty="0" smtClean="0">
                <a:latin typeface="Arial" pitchFamily="34" charset="0"/>
                <a:cs typeface="Arial" pitchFamily="34" charset="0"/>
              </a:rPr>
              <a:t>ενσωματωμένο </a:t>
            </a:r>
            <a:r>
              <a:rPr lang="el-GR" sz="2600" b="1" dirty="0">
                <a:latin typeface="Arial" pitchFamily="34" charset="0"/>
                <a:cs typeface="Arial" pitchFamily="34" charset="0"/>
              </a:rPr>
              <a:t>στον κινητήρα (στο πρυμναίο άκρο του). </a:t>
            </a:r>
            <a:endParaRPr lang="en-US" sz="2600" b="1" dirty="0" smtClean="0">
              <a:latin typeface="Arial" pitchFamily="34" charset="0"/>
              <a:cs typeface="Arial" pitchFamily="34" charset="0"/>
            </a:endParaRPr>
          </a:p>
          <a:p>
            <a:pPr>
              <a:buClr>
                <a:srgbClr val="FF0000"/>
              </a:buClr>
            </a:pPr>
            <a:r>
              <a:rPr lang="el-GR" sz="2600" b="1" dirty="0" smtClean="0">
                <a:latin typeface="Arial" pitchFamily="34" charset="0"/>
                <a:cs typeface="Arial" pitchFamily="34" charset="0"/>
              </a:rPr>
              <a:t>Σε μερικές </a:t>
            </a:r>
            <a:r>
              <a:rPr lang="el-GR" sz="2600" b="1" dirty="0">
                <a:latin typeface="Arial" pitchFamily="34" charset="0"/>
                <a:cs typeface="Arial" pitchFamily="34" charset="0"/>
              </a:rPr>
              <a:t>εγκαταστάσεις ντηζελοηλεκτροκινήσεως, το ωστικό έδρανο τοποθετείται πρύμα του </a:t>
            </a:r>
            <a:r>
              <a:rPr lang="el-GR" sz="2600" b="1" dirty="0" smtClean="0">
                <a:latin typeface="Arial" pitchFamily="34" charset="0"/>
                <a:cs typeface="Arial" pitchFamily="34" charset="0"/>
              </a:rPr>
              <a:t>προωστήριου </a:t>
            </a:r>
            <a:r>
              <a:rPr lang="el-GR" sz="2600" b="1" dirty="0">
                <a:latin typeface="Arial" pitchFamily="34" charset="0"/>
                <a:cs typeface="Arial" pitchFamily="34" charset="0"/>
              </a:rPr>
              <a:t>ηλεκτροκινητήρα. </a:t>
            </a:r>
            <a:endParaRPr lang="en-US" sz="2600" b="1" dirty="0" smtClean="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3432961984"/>
      </p:ext>
    </p:extLst>
  </p:cSld>
  <p:clrMapOvr>
    <a:masterClrMapping/>
  </p:clrMapOvr>
  <p:transition>
    <p:pu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bg2">
              <a:lumMod val="75000"/>
            </a:schemeClr>
          </a:solidFill>
        </p:spPr>
        <p:txBody>
          <a:bodyPr>
            <a:noAutofit/>
          </a:bodyPr>
          <a:lstStyle/>
          <a:p>
            <a:pPr marL="0" indent="0" algn="ctr">
              <a:lnSpc>
                <a:spcPct val="90000"/>
              </a:lnSpc>
              <a:buClr>
                <a:schemeClr val="hlink"/>
              </a:buClr>
              <a:buNone/>
              <a:defRPr/>
            </a:pPr>
            <a:r>
              <a:rPr lang="el-GR" sz="2000" b="1" u="sng" dirty="0">
                <a:solidFill>
                  <a:srgbClr val="FF0000"/>
                </a:solidFill>
                <a:latin typeface="Arial" panose="020B0604020202020204" pitchFamily="34" charset="0"/>
                <a:cs typeface="Arial" panose="020B0604020202020204" pitchFamily="34" charset="0"/>
              </a:rPr>
              <a:t>Πλάγιες (καμπτικές) </a:t>
            </a:r>
            <a:r>
              <a:rPr lang="el-GR" sz="2000" b="1" u="sng" dirty="0" smtClean="0">
                <a:solidFill>
                  <a:srgbClr val="FF0000"/>
                </a:solidFill>
                <a:latin typeface="Arial" panose="020B0604020202020204" pitchFamily="34" charset="0"/>
                <a:cs typeface="Arial" panose="020B0604020202020204" pitchFamily="34" charset="0"/>
              </a:rPr>
              <a:t>ταλαντώσεις</a:t>
            </a:r>
            <a:endParaRPr lang="el-GR" sz="2000" b="1" u="sng" dirty="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800" b="1" dirty="0">
                <a:latin typeface="Arial" panose="020B0604020202020204" pitchFamily="34" charset="0"/>
                <a:cs typeface="Arial" panose="020B0604020202020204" pitchFamily="34" charset="0"/>
              </a:rPr>
              <a:t>Οι πλάγιες ταλαντώσεις </a:t>
            </a:r>
            <a:r>
              <a:rPr lang="el-GR" sz="2800" b="1" dirty="0" smtClean="0">
                <a:solidFill>
                  <a:srgbClr val="FF0000"/>
                </a:solidFill>
                <a:latin typeface="Arial" panose="020B0604020202020204" pitchFamily="34" charset="0"/>
                <a:cs typeface="Arial" panose="020B0604020202020204" pitchFamily="34" charset="0"/>
              </a:rPr>
              <a:t>αφορούν </a:t>
            </a:r>
            <a:r>
              <a:rPr lang="el-GR" sz="2800" b="1" dirty="0">
                <a:solidFill>
                  <a:srgbClr val="FF0000"/>
                </a:solidFill>
                <a:latin typeface="Arial" panose="020B0604020202020204" pitchFamily="34" charset="0"/>
                <a:cs typeface="Arial" panose="020B0604020202020204" pitchFamily="34" charset="0"/>
              </a:rPr>
              <a:t>κυρίως σε </a:t>
            </a:r>
            <a:r>
              <a:rPr lang="el-GR" sz="2800" b="1" dirty="0" smtClean="0">
                <a:solidFill>
                  <a:srgbClr val="FF0000"/>
                </a:solidFill>
                <a:latin typeface="Arial" panose="020B0604020202020204" pitchFamily="34" charset="0"/>
                <a:cs typeface="Arial" panose="020B0604020202020204" pitchFamily="34" charset="0"/>
              </a:rPr>
              <a:t>μεγάλου </a:t>
            </a:r>
            <a:r>
              <a:rPr lang="el-GR" sz="2800" b="1" dirty="0">
                <a:solidFill>
                  <a:srgbClr val="FF0000"/>
                </a:solidFill>
                <a:latin typeface="Arial" panose="020B0604020202020204" pitchFamily="34" charset="0"/>
                <a:cs typeface="Arial" panose="020B0604020202020204" pitchFamily="34" charset="0"/>
              </a:rPr>
              <a:t>μήκους ελικοφόρους άξονες και οφείλονται στις πλάγιες δυνάμεις από την έλικα</a:t>
            </a:r>
            <a:r>
              <a:rPr lang="el-GR" sz="2800" b="1" dirty="0">
                <a:latin typeface="Arial" panose="020B0604020202020204" pitchFamily="34" charset="0"/>
                <a:cs typeface="Arial" panose="020B0604020202020204" pitchFamily="34" charset="0"/>
              </a:rPr>
              <a:t>. Επιφέρουν αντίστοιχες ταλαντώσεις στη γάστρα του πλοίου, </a:t>
            </a:r>
            <a:r>
              <a:rPr lang="el-GR" sz="2800" b="1" dirty="0" smtClean="0">
                <a:latin typeface="Arial" panose="020B0604020202020204" pitchFamily="34" charset="0"/>
                <a:cs typeface="Arial" panose="020B0604020202020204" pitchFamily="34" charset="0"/>
              </a:rPr>
              <a:t>μειώνοντας </a:t>
            </a:r>
            <a:r>
              <a:rPr lang="el-GR" sz="2800" b="1" dirty="0">
                <a:latin typeface="Arial" panose="020B0604020202020204" pitchFamily="34" charset="0"/>
                <a:cs typeface="Arial" panose="020B0604020202020204" pitchFamily="34" charset="0"/>
              </a:rPr>
              <a:t>την άνεση των επιβαινόντων. </a:t>
            </a:r>
            <a:endParaRPr lang="en-US" sz="28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800" b="1" dirty="0" smtClean="0">
                <a:latin typeface="Arial" panose="020B0604020202020204" pitchFamily="34" charset="0"/>
                <a:cs typeface="Arial" panose="020B0604020202020204" pitchFamily="34" charset="0"/>
              </a:rPr>
              <a:t>Ειδικά </a:t>
            </a:r>
            <a:r>
              <a:rPr lang="el-GR" sz="2800" b="1" dirty="0">
                <a:latin typeface="Arial" panose="020B0604020202020204" pitchFamily="34" charset="0"/>
                <a:cs typeface="Arial" panose="020B0604020202020204" pitchFamily="34" charset="0"/>
              </a:rPr>
              <a:t>σε πλοία μεταφοράς επιβατών, γίνεται ειδική μελέτη για τη μείωσή τους. </a:t>
            </a:r>
            <a:endParaRPr lang="en-US" sz="28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800" b="1" dirty="0" smtClean="0">
                <a:latin typeface="Arial" panose="020B0604020202020204" pitchFamily="34" charset="0"/>
                <a:cs typeface="Arial" panose="020B0604020202020204" pitchFamily="34" charset="0"/>
              </a:rPr>
              <a:t>Το </a:t>
            </a:r>
            <a:r>
              <a:rPr lang="el-GR" sz="2800" b="1" dirty="0">
                <a:latin typeface="Arial" panose="020B0604020202020204" pitchFamily="34" charset="0"/>
                <a:cs typeface="Arial" panose="020B0604020202020204" pitchFamily="34" charset="0"/>
              </a:rPr>
              <a:t>πρόβλημα των πλαγίων </a:t>
            </a:r>
            <a:r>
              <a:rPr lang="el-GR" sz="2800" b="1" dirty="0" smtClean="0">
                <a:latin typeface="Arial" panose="020B0604020202020204" pitchFamily="34" charset="0"/>
                <a:cs typeface="Arial" panose="020B0604020202020204" pitchFamily="34" charset="0"/>
              </a:rPr>
              <a:t>ταλαντώσεων </a:t>
            </a:r>
            <a:r>
              <a:rPr lang="el-GR" sz="2800" b="1" dirty="0">
                <a:latin typeface="Arial" panose="020B0604020202020204" pitchFamily="34" charset="0"/>
                <a:cs typeface="Arial" panose="020B0604020202020204" pitchFamily="34" charset="0"/>
              </a:rPr>
              <a:t>συνίσταται στον υπολογισμό των </a:t>
            </a:r>
            <a:r>
              <a:rPr lang="el-GR" sz="2800" b="1" dirty="0" smtClean="0">
                <a:latin typeface="Arial" panose="020B0604020202020204" pitchFamily="34" charset="0"/>
                <a:cs typeface="Arial" panose="020B0604020202020204" pitchFamily="34" charset="0"/>
              </a:rPr>
              <a:t>αντιστοίχων </a:t>
            </a:r>
            <a:r>
              <a:rPr lang="el-GR" sz="2800" b="1" dirty="0">
                <a:latin typeface="Arial" panose="020B0604020202020204" pitchFamily="34" charset="0"/>
                <a:cs typeface="Arial" panose="020B0604020202020204" pitchFamily="34" charset="0"/>
              </a:rPr>
              <a:t>ιδιοσυχνοτήτων του συστήματος ελικοφόρου </a:t>
            </a:r>
            <a:r>
              <a:rPr lang="el-GR" sz="2800" b="1" dirty="0" smtClean="0">
                <a:latin typeface="Arial" panose="020B0604020202020204" pitchFamily="34" charset="0"/>
                <a:cs typeface="Arial" panose="020B0604020202020204" pitchFamily="34" charset="0"/>
              </a:rPr>
              <a:t>άξονα</a:t>
            </a:r>
            <a:r>
              <a:rPr lang="en-US" sz="2800" b="1" dirty="0" smtClean="0">
                <a:latin typeface="Arial" panose="020B0604020202020204" pitchFamily="34" charset="0"/>
                <a:cs typeface="Arial" panose="020B0604020202020204" pitchFamily="34" charset="0"/>
              </a:rPr>
              <a:t> </a:t>
            </a:r>
            <a:r>
              <a:rPr lang="el-GR" sz="2800" b="1"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r>
              <a:rPr lang="el-GR" sz="2800" b="1" dirty="0" smtClean="0">
                <a:latin typeface="Arial" panose="020B0604020202020204" pitchFamily="34" charset="0"/>
                <a:cs typeface="Arial" panose="020B0604020202020204" pitchFamily="34" charset="0"/>
              </a:rPr>
              <a:t>ενδιάμεσου άξονα</a:t>
            </a:r>
            <a:r>
              <a:rPr lang="en-US" sz="2800" b="1" dirty="0" smtClean="0">
                <a:latin typeface="Arial" panose="020B0604020202020204" pitchFamily="34" charset="0"/>
                <a:cs typeface="Arial" panose="020B0604020202020204" pitchFamily="34" charset="0"/>
              </a:rPr>
              <a:t> </a:t>
            </a:r>
            <a:r>
              <a:rPr lang="el-GR" sz="2800" b="1"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r>
              <a:rPr lang="el-GR" sz="2800" b="1" dirty="0" smtClean="0">
                <a:latin typeface="Arial" panose="020B0604020202020204" pitchFamily="34" charset="0"/>
                <a:cs typeface="Arial" panose="020B0604020202020204" pitchFamily="34" charset="0"/>
              </a:rPr>
              <a:t>έλικας</a:t>
            </a:r>
            <a:r>
              <a:rPr lang="el-GR" sz="2800" b="1" dirty="0">
                <a:latin typeface="Arial" panose="020B0604020202020204" pitchFamily="34" charset="0"/>
                <a:cs typeface="Arial" panose="020B0604020202020204" pitchFamily="34" charset="0"/>
              </a:rPr>
              <a:t>. </a:t>
            </a:r>
            <a:endParaRPr lang="en-US" sz="28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Εσωτερικές ταλαντώσεις στο προωστήριο </a:t>
            </a:r>
            <a:r>
              <a:rPr lang="el-GR" sz="2400" b="1" u="sng" dirty="0" smtClean="0">
                <a:solidFill>
                  <a:schemeClr val="bg1"/>
                </a:solidFill>
                <a:latin typeface="Arial" pitchFamily="34" charset="0"/>
                <a:cs typeface="Arial" pitchFamily="34" charset="0"/>
              </a:rPr>
              <a:t>σύστημα</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1963620716"/>
      </p:ext>
    </p:extLst>
  </p:cSld>
  <p:clrMapOvr>
    <a:masterClrMapping/>
  </p:clrMapOvr>
  <p:transition>
    <p:push/>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bg2">
              <a:lumMod val="75000"/>
            </a:schemeClr>
          </a:solidFill>
        </p:spPr>
        <p:txBody>
          <a:bodyPr>
            <a:noAutofit/>
          </a:bodyPr>
          <a:lstStyle/>
          <a:p>
            <a:pPr marL="0" indent="0" algn="ctr">
              <a:lnSpc>
                <a:spcPct val="90000"/>
              </a:lnSpc>
              <a:buClr>
                <a:schemeClr val="hlink"/>
              </a:buClr>
              <a:buNone/>
              <a:defRPr/>
            </a:pPr>
            <a:r>
              <a:rPr lang="el-GR" sz="2000" b="1" u="sng" dirty="0">
                <a:solidFill>
                  <a:srgbClr val="FF0000"/>
                </a:solidFill>
                <a:latin typeface="Arial" panose="020B0604020202020204" pitchFamily="34" charset="0"/>
                <a:cs typeface="Arial" panose="020B0604020202020204" pitchFamily="34" charset="0"/>
              </a:rPr>
              <a:t>Πλάγιες (καμπτικές) </a:t>
            </a:r>
            <a:r>
              <a:rPr lang="el-GR" sz="2000" b="1" u="sng" dirty="0" smtClean="0">
                <a:solidFill>
                  <a:srgbClr val="FF0000"/>
                </a:solidFill>
                <a:latin typeface="Arial" panose="020B0604020202020204" pitchFamily="34" charset="0"/>
                <a:cs typeface="Arial" panose="020B0604020202020204" pitchFamily="34" charset="0"/>
              </a:rPr>
              <a:t>ταλαντώσεις</a:t>
            </a:r>
            <a:endParaRPr lang="el-GR" sz="2000" b="1" u="sng" dirty="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400" b="1" dirty="0" smtClean="0">
                <a:latin typeface="Arial" panose="020B0604020202020204" pitchFamily="34" charset="0"/>
                <a:cs typeface="Arial" panose="020B0604020202020204" pitchFamily="34" charset="0"/>
              </a:rPr>
              <a:t>Οι ιδιοσυχνότητες </a:t>
            </a:r>
            <a:r>
              <a:rPr lang="el-GR" sz="2400" b="1" dirty="0">
                <a:latin typeface="Arial" panose="020B0604020202020204" pitchFamily="34" charset="0"/>
                <a:cs typeface="Arial" panose="020B0604020202020204" pitchFamily="34" charset="0"/>
              </a:rPr>
              <a:t>αυτές συγκρίνονται με τις συχνότητες των </a:t>
            </a:r>
            <a:r>
              <a:rPr lang="el-GR" sz="2400" b="1" dirty="0" smtClean="0">
                <a:latin typeface="Arial" panose="020B0604020202020204" pitchFamily="34" charset="0"/>
                <a:cs typeface="Arial" panose="020B0604020202020204" pitchFamily="34" charset="0"/>
              </a:rPr>
              <a:t>διεγειρουσών </a:t>
            </a:r>
            <a:r>
              <a:rPr lang="el-GR" sz="2400" b="1" dirty="0">
                <a:latin typeface="Arial" panose="020B0604020202020204" pitchFamily="34" charset="0"/>
                <a:cs typeface="Arial" panose="020B0604020202020204" pitchFamily="34" charset="0"/>
              </a:rPr>
              <a:t>δυνάμεων από την έλικα και </a:t>
            </a:r>
            <a:r>
              <a:rPr lang="el-GR" sz="2400" b="1" dirty="0" smtClean="0">
                <a:latin typeface="Arial" panose="020B0604020202020204" pitchFamily="34" charset="0"/>
                <a:cs typeface="Arial" panose="020B0604020202020204" pitchFamily="34" charset="0"/>
              </a:rPr>
              <a:t>διαπιστώνεται </a:t>
            </a:r>
            <a:r>
              <a:rPr lang="el-GR" sz="2400" b="1" dirty="0">
                <a:latin typeface="Arial" panose="020B0604020202020204" pitchFamily="34" charset="0"/>
                <a:cs typeface="Arial" panose="020B0604020202020204" pitchFamily="34" charset="0"/>
              </a:rPr>
              <a:t>αν υπάρχει κίνδυνος συντονισμού. </a:t>
            </a:r>
            <a:endParaRPr lang="en-US" sz="24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400" b="1" dirty="0" smtClean="0">
                <a:latin typeface="Arial" panose="020B0604020202020204" pitchFamily="34" charset="0"/>
                <a:cs typeface="Arial" panose="020B0604020202020204" pitchFamily="34" charset="0"/>
              </a:rPr>
              <a:t>Η </a:t>
            </a:r>
            <a:r>
              <a:rPr lang="el-GR" sz="2400" b="1" dirty="0">
                <a:latin typeface="Arial" panose="020B0604020202020204" pitchFamily="34" charset="0"/>
                <a:cs typeface="Arial" panose="020B0604020202020204" pitchFamily="34" charset="0"/>
              </a:rPr>
              <a:t>βασική συχνότητα των διεγειρουσών δυνάμεων της έλικας </a:t>
            </a:r>
            <a:r>
              <a:rPr lang="el-GR" sz="2400" b="1" dirty="0">
                <a:solidFill>
                  <a:srgbClr val="FF0000"/>
                </a:solidFill>
                <a:latin typeface="Arial" panose="020B0604020202020204" pitchFamily="34" charset="0"/>
                <a:cs typeface="Arial" panose="020B0604020202020204" pitchFamily="34" charset="0"/>
              </a:rPr>
              <a:t>προκύπτει ως το γινόμενο του αριθμού των </a:t>
            </a:r>
            <a:r>
              <a:rPr lang="el-GR" sz="2400" b="1" dirty="0" smtClean="0">
                <a:solidFill>
                  <a:srgbClr val="FF0000"/>
                </a:solidFill>
                <a:latin typeface="Arial" panose="020B0604020202020204" pitchFamily="34" charset="0"/>
                <a:cs typeface="Arial" panose="020B0604020202020204" pitchFamily="34" charset="0"/>
              </a:rPr>
              <a:t>πτερυγίων </a:t>
            </a:r>
            <a:r>
              <a:rPr lang="el-GR" sz="2400" b="1" dirty="0">
                <a:solidFill>
                  <a:srgbClr val="FF0000"/>
                </a:solidFill>
                <a:latin typeface="Arial" panose="020B0604020202020204" pitchFamily="34" charset="0"/>
                <a:cs typeface="Arial" panose="020B0604020202020204" pitchFamily="34" charset="0"/>
              </a:rPr>
              <a:t>με την ταχύτητα περιστροφής της</a:t>
            </a:r>
            <a:r>
              <a:rPr lang="el-GR" sz="2400" b="1" dirty="0">
                <a:latin typeface="Arial" panose="020B0604020202020204" pitchFamily="34" charset="0"/>
                <a:cs typeface="Arial" panose="020B0604020202020204" pitchFamily="34" charset="0"/>
              </a:rPr>
              <a:t>. </a:t>
            </a:r>
            <a:endParaRPr lang="en-US" sz="24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400" b="1" dirty="0" smtClean="0">
                <a:latin typeface="Arial" panose="020B0604020202020204" pitchFamily="34" charset="0"/>
                <a:cs typeface="Arial" panose="020B0604020202020204" pitchFamily="34" charset="0"/>
              </a:rPr>
              <a:t>Η </a:t>
            </a:r>
            <a:r>
              <a:rPr lang="el-GR" sz="2400" b="1" dirty="0">
                <a:latin typeface="Arial" panose="020B0604020202020204" pitchFamily="34" charset="0"/>
                <a:cs typeface="Arial" panose="020B0604020202020204" pitchFamily="34" charset="0"/>
              </a:rPr>
              <a:t>αλλαγή των ιδιοσυχνοτήτων του άξονα πραγματοποιείται με την κατάλληλη επιλογή της θέσεως και του αριθμού των εδράνων του ελικοφόρου άξονα. </a:t>
            </a:r>
            <a:endParaRPr lang="en-US" sz="24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400" b="1" dirty="0" smtClean="0">
                <a:latin typeface="Arial" panose="020B0604020202020204" pitchFamily="34" charset="0"/>
                <a:cs typeface="Arial" panose="020B0604020202020204" pitchFamily="34" charset="0"/>
              </a:rPr>
              <a:t>Με </a:t>
            </a:r>
            <a:r>
              <a:rPr lang="el-GR" sz="2400" b="1" dirty="0">
                <a:latin typeface="Arial" panose="020B0604020202020204" pitchFamily="34" charset="0"/>
                <a:cs typeface="Arial" panose="020B0604020202020204" pitchFamily="34" charset="0"/>
              </a:rPr>
              <a:t>τον τρόπο αυτό αυξάνεται η ακαμψία του και μετατοπίζεται η ιδιοσυχνότητά του σε υψηλότερες τιμές, αρκετά πάνω από τη βασική συχνότητα των διεγειρουσών δυνάμεων.</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Εσωτερικές ταλαντώσεις στο προωστήριο </a:t>
            </a:r>
            <a:r>
              <a:rPr lang="el-GR" sz="2400" b="1" u="sng" dirty="0" smtClean="0">
                <a:solidFill>
                  <a:schemeClr val="bg1"/>
                </a:solidFill>
                <a:latin typeface="Arial" pitchFamily="34" charset="0"/>
                <a:cs typeface="Arial" pitchFamily="34" charset="0"/>
              </a:rPr>
              <a:t>σύστημα</a:t>
            </a:r>
            <a:endParaRPr lang="el-GR" sz="24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447350342"/>
      </p:ext>
    </p:extLst>
  </p:cSld>
  <p:clrMapOvr>
    <a:masterClrMapping/>
  </p:clrMapOvr>
  <p:transition>
    <p:push/>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bg1">
              <a:lumMod val="75000"/>
            </a:schemeClr>
          </a:solidFill>
        </p:spPr>
        <p:txBody>
          <a:bodyPr>
            <a:noAutofit/>
          </a:bodyPr>
          <a:lstStyle/>
          <a:p>
            <a:pPr marL="0" indent="0" algn="ctr">
              <a:lnSpc>
                <a:spcPct val="90000"/>
              </a:lnSpc>
              <a:buClr>
                <a:schemeClr val="hlink"/>
              </a:buClr>
              <a:buNone/>
              <a:defRPr/>
            </a:pPr>
            <a:r>
              <a:rPr lang="el-GR" sz="1970" b="1" u="sng" dirty="0">
                <a:solidFill>
                  <a:srgbClr val="FF0000"/>
                </a:solidFill>
                <a:latin typeface="Arial" panose="020B0604020202020204" pitchFamily="34" charset="0"/>
                <a:cs typeface="Arial" panose="020B0604020202020204" pitchFamily="34" charset="0"/>
              </a:rPr>
              <a:t>Πλάγιες δυνάμεις και ροπές (ανατροπής</a:t>
            </a:r>
            <a:r>
              <a:rPr lang="el-GR" sz="1970" b="1" u="sng" dirty="0" smtClean="0">
                <a:solidFill>
                  <a:srgbClr val="FF0000"/>
                </a:solidFill>
                <a:latin typeface="Arial" panose="020B0604020202020204" pitchFamily="34" charset="0"/>
                <a:cs typeface="Arial" panose="020B0604020202020204" pitchFamily="34" charset="0"/>
              </a:rPr>
              <a:t>)</a:t>
            </a:r>
            <a:endParaRPr lang="el-GR" sz="1970" b="1" u="sng" dirty="0">
              <a:solidFill>
                <a:srgbClr val="FF0000"/>
              </a:solidFill>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dirty="0">
                <a:latin typeface="Arial" panose="020B0604020202020204" pitchFamily="34" charset="0"/>
                <a:cs typeface="Arial" panose="020B0604020202020204" pitchFamily="34" charset="0"/>
              </a:rPr>
              <a:t>Οι πλάγιες δυνάμεις </a:t>
            </a:r>
            <a:r>
              <a:rPr lang="el-GR" sz="1950" b="1" dirty="0" smtClean="0">
                <a:latin typeface="Arial" panose="020B0604020202020204" pitchFamily="34" charset="0"/>
                <a:cs typeface="Arial" panose="020B0604020202020204" pitchFamily="34" charset="0"/>
              </a:rPr>
              <a:t>ασκούνται </a:t>
            </a:r>
            <a:r>
              <a:rPr lang="el-GR" sz="1950" b="1" dirty="0">
                <a:latin typeface="Arial" panose="020B0604020202020204" pitchFamily="34" charset="0"/>
                <a:cs typeface="Arial" panose="020B0604020202020204" pitchFamily="34" charset="0"/>
              </a:rPr>
              <a:t>από το </a:t>
            </a:r>
            <a:r>
              <a:rPr lang="el-GR" sz="1950" b="1" dirty="0" smtClean="0">
                <a:latin typeface="Arial" panose="020B0604020202020204" pitchFamily="34" charset="0"/>
                <a:cs typeface="Arial" panose="020B0604020202020204" pitchFamily="34" charset="0"/>
              </a:rPr>
              <a:t>ζύγωμα </a:t>
            </a:r>
            <a:r>
              <a:rPr lang="el-GR" sz="1950" b="1" dirty="0">
                <a:latin typeface="Arial" panose="020B0604020202020204" pitchFamily="34" charset="0"/>
                <a:cs typeface="Arial" panose="020B0604020202020204" pitchFamily="34" charset="0"/>
              </a:rPr>
              <a:t>στις ευθυντηρίες, ενώ οι αντίστοιχες αντιδράσεις τους </a:t>
            </a:r>
            <a:r>
              <a:rPr lang="el-GR" sz="1950" b="1" dirty="0" smtClean="0">
                <a:latin typeface="Arial" panose="020B0604020202020204" pitchFamily="34" charset="0"/>
                <a:cs typeface="Arial" panose="020B0604020202020204" pitchFamily="34" charset="0"/>
              </a:rPr>
              <a:t>ασκούνται </a:t>
            </a:r>
            <a:r>
              <a:rPr lang="el-GR" sz="1950" b="1" dirty="0">
                <a:latin typeface="Arial" panose="020B0604020202020204" pitchFamily="34" charset="0"/>
                <a:cs typeface="Arial" panose="020B0604020202020204" pitchFamily="34" charset="0"/>
              </a:rPr>
              <a:t>στα κομβία βάσεως του </a:t>
            </a:r>
            <a:r>
              <a:rPr lang="el-GR" sz="1950" b="1" dirty="0" smtClean="0">
                <a:latin typeface="Arial" panose="020B0604020202020204" pitchFamily="34" charset="0"/>
                <a:cs typeface="Arial" panose="020B0604020202020204" pitchFamily="34" charset="0"/>
              </a:rPr>
              <a:t>στροφαλοφόρου </a:t>
            </a:r>
            <a:r>
              <a:rPr lang="el-GR" sz="1950" b="1" dirty="0">
                <a:latin typeface="Arial" panose="020B0604020202020204" pitchFamily="34" charset="0"/>
                <a:cs typeface="Arial" panose="020B0604020202020204" pitchFamily="34" charset="0"/>
              </a:rPr>
              <a:t>άξονα. </a:t>
            </a:r>
            <a:endParaRPr lang="en-US" sz="19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dirty="0" smtClean="0">
                <a:latin typeface="Arial" panose="020B0604020202020204" pitchFamily="34" charset="0"/>
                <a:cs typeface="Arial" panose="020B0604020202020204" pitchFamily="34" charset="0"/>
              </a:rPr>
              <a:t>Προκύπτουν </a:t>
            </a:r>
            <a:r>
              <a:rPr lang="el-GR" sz="1950" b="1" dirty="0">
                <a:latin typeface="Arial" panose="020B0604020202020204" pitchFamily="34" charset="0"/>
                <a:cs typeface="Arial" panose="020B0604020202020204" pitchFamily="34" charset="0"/>
              </a:rPr>
              <a:t>ως αποτέλεσμα των </a:t>
            </a:r>
            <a:r>
              <a:rPr lang="el-GR" sz="1950" b="1" dirty="0" smtClean="0">
                <a:latin typeface="Arial" panose="020B0604020202020204" pitchFamily="34" charset="0"/>
                <a:cs typeface="Arial" panose="020B0604020202020204" pitchFamily="34" charset="0"/>
              </a:rPr>
              <a:t>δυνάμεων </a:t>
            </a:r>
            <a:r>
              <a:rPr lang="el-GR" sz="1950" b="1" dirty="0">
                <a:latin typeface="Arial" panose="020B0604020202020204" pitchFamily="34" charset="0"/>
                <a:cs typeface="Arial" panose="020B0604020202020204" pitchFamily="34" charset="0"/>
              </a:rPr>
              <a:t>από τα </a:t>
            </a:r>
            <a:r>
              <a:rPr lang="el-GR" sz="1950" b="1" dirty="0">
                <a:solidFill>
                  <a:srgbClr val="FF0000"/>
                </a:solidFill>
                <a:latin typeface="Arial" panose="020B0604020202020204" pitchFamily="34" charset="0"/>
                <a:cs typeface="Arial" panose="020B0604020202020204" pitchFamily="34" charset="0"/>
              </a:rPr>
              <a:t>αέρια του κάθε κυλίνδρου</a:t>
            </a:r>
            <a:r>
              <a:rPr lang="el-GR" sz="1950" b="1" dirty="0">
                <a:latin typeface="Arial" panose="020B0604020202020204" pitchFamily="34" charset="0"/>
                <a:cs typeface="Arial" panose="020B0604020202020204" pitchFamily="34" charset="0"/>
              </a:rPr>
              <a:t>, αλλά και των αδρανειακών δυνάμεων του αντίστοιχου </a:t>
            </a:r>
            <a:r>
              <a:rPr lang="el-GR" sz="1950" b="1" dirty="0" smtClean="0">
                <a:solidFill>
                  <a:srgbClr val="FF0000"/>
                </a:solidFill>
                <a:latin typeface="Arial" panose="020B0604020202020204" pitchFamily="34" charset="0"/>
                <a:cs typeface="Arial" panose="020B0604020202020204" pitchFamily="34" charset="0"/>
              </a:rPr>
              <a:t>κινηματικού </a:t>
            </a:r>
            <a:r>
              <a:rPr lang="el-GR" sz="1950" b="1" dirty="0">
                <a:solidFill>
                  <a:srgbClr val="FF0000"/>
                </a:solidFill>
                <a:latin typeface="Arial" panose="020B0604020202020204" pitchFamily="34" charset="0"/>
                <a:cs typeface="Arial" panose="020B0604020202020204" pitchFamily="34" charset="0"/>
              </a:rPr>
              <a:t>μηχανισμού</a:t>
            </a:r>
            <a:r>
              <a:rPr lang="el-GR" sz="1950" b="1" dirty="0">
                <a:latin typeface="Arial" panose="020B0604020202020204" pitchFamily="34" charset="0"/>
                <a:cs typeface="Arial" panose="020B0604020202020204" pitchFamily="34" charset="0"/>
              </a:rPr>
              <a:t>. </a:t>
            </a:r>
            <a:endParaRPr lang="en-US" sz="19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dirty="0" smtClean="0">
                <a:latin typeface="Arial" panose="020B0604020202020204" pitchFamily="34" charset="0"/>
                <a:cs typeface="Arial" panose="020B0604020202020204" pitchFamily="34" charset="0"/>
              </a:rPr>
              <a:t>Μεταβάλλονται </a:t>
            </a:r>
            <a:r>
              <a:rPr lang="el-GR" sz="1950" b="1" dirty="0">
                <a:latin typeface="Arial" panose="020B0604020202020204" pitchFamily="34" charset="0"/>
                <a:cs typeface="Arial" panose="020B0604020202020204" pitchFamily="34" charset="0"/>
              </a:rPr>
              <a:t>με τη </a:t>
            </a:r>
            <a:r>
              <a:rPr lang="el-GR" sz="1950" b="1" dirty="0">
                <a:solidFill>
                  <a:srgbClr val="FF0000"/>
                </a:solidFill>
                <a:latin typeface="Arial" panose="020B0604020202020204" pitchFamily="34" charset="0"/>
                <a:cs typeface="Arial" panose="020B0604020202020204" pitchFamily="34" charset="0"/>
              </a:rPr>
              <a:t>γωνία στροφάλου</a:t>
            </a:r>
            <a:r>
              <a:rPr lang="el-GR" sz="1950" b="1" dirty="0">
                <a:latin typeface="Arial" panose="020B0604020202020204" pitchFamily="34" charset="0"/>
                <a:cs typeface="Arial" panose="020B0604020202020204" pitchFamily="34" charset="0"/>
              </a:rPr>
              <a:t>, ενώ έχουν διαφορετική φάση μεταξύ των κυλίνδρων, ανάλογα με τη </a:t>
            </a:r>
            <a:r>
              <a:rPr lang="el-GR" sz="1950" b="1" dirty="0">
                <a:solidFill>
                  <a:srgbClr val="FF0000"/>
                </a:solidFill>
                <a:latin typeface="Arial" panose="020B0604020202020204" pitchFamily="34" charset="0"/>
                <a:cs typeface="Arial" panose="020B0604020202020204" pitchFamily="34" charset="0"/>
              </a:rPr>
              <a:t>σειρά και τη γωνία αναφλέξεως</a:t>
            </a:r>
            <a:r>
              <a:rPr lang="el-GR" sz="1950" b="1" dirty="0">
                <a:latin typeface="Arial" panose="020B0604020202020204" pitchFamily="34" charset="0"/>
                <a:cs typeface="Arial" panose="020B0604020202020204" pitchFamily="34" charset="0"/>
              </a:rPr>
              <a:t>. </a:t>
            </a:r>
            <a:endParaRPr lang="en-US" sz="19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dirty="0" smtClean="0">
                <a:latin typeface="Arial" panose="020B0604020202020204" pitchFamily="34" charset="0"/>
                <a:cs typeface="Arial" panose="020B0604020202020204" pitchFamily="34" charset="0"/>
              </a:rPr>
              <a:t>Δημιουργούν </a:t>
            </a:r>
            <a:r>
              <a:rPr lang="el-GR" sz="1950" b="1" dirty="0">
                <a:latin typeface="Arial" panose="020B0604020202020204" pitchFamily="34" charset="0"/>
                <a:cs typeface="Arial" panose="020B0604020202020204" pitchFamily="34" charset="0"/>
              </a:rPr>
              <a:t>ροπή ανατροπής της </a:t>
            </a:r>
            <a:r>
              <a:rPr lang="el-GR" sz="1950" b="1" dirty="0" smtClean="0">
                <a:latin typeface="Arial" panose="020B0604020202020204" pitchFamily="34" charset="0"/>
                <a:cs typeface="Arial" panose="020B0604020202020204" pitchFamily="34" charset="0"/>
              </a:rPr>
              <a:t>μηχανής</a:t>
            </a:r>
            <a:r>
              <a:rPr lang="el-GR" sz="1950" b="1" dirty="0">
                <a:latin typeface="Arial" panose="020B0604020202020204" pitchFamily="34" charset="0"/>
                <a:cs typeface="Arial" panose="020B0604020202020204" pitchFamily="34" charset="0"/>
              </a:rPr>
              <a:t>, η οποία παραλαμβάνεται από τους κοχλίες της βάσεως. </a:t>
            </a:r>
            <a:endParaRPr lang="en-US" sz="19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dirty="0" smtClean="0">
                <a:latin typeface="Arial" panose="020B0604020202020204" pitchFamily="34" charset="0"/>
                <a:cs typeface="Arial" panose="020B0604020202020204" pitchFamily="34" charset="0"/>
              </a:rPr>
              <a:t>Λόγω </a:t>
            </a:r>
            <a:r>
              <a:rPr lang="el-GR" sz="1950" b="1" dirty="0">
                <a:latin typeface="Arial" panose="020B0604020202020204" pitchFamily="34" charset="0"/>
                <a:cs typeface="Arial" panose="020B0604020202020204" pitchFamily="34" charset="0"/>
              </a:rPr>
              <a:t>της χρονικής μεταβολής τους και της μεταβολής τους από κύλινδρο σε κύλινδρο, </a:t>
            </a:r>
            <a:r>
              <a:rPr lang="el-GR" sz="1950" b="1" dirty="0" smtClean="0">
                <a:latin typeface="Arial" panose="020B0604020202020204" pitchFamily="34" charset="0"/>
                <a:cs typeface="Arial" panose="020B0604020202020204" pitchFamily="34" charset="0"/>
              </a:rPr>
              <a:t>επάγουν </a:t>
            </a:r>
            <a:r>
              <a:rPr lang="el-GR" sz="1950" b="1" dirty="0">
                <a:latin typeface="Arial" panose="020B0604020202020204" pitchFamily="34" charset="0"/>
                <a:cs typeface="Arial" panose="020B0604020202020204" pitchFamily="34" charset="0"/>
              </a:rPr>
              <a:t>ταλαντώσεις.</a:t>
            </a:r>
          </a:p>
          <a:p>
            <a:pPr marL="0" indent="0">
              <a:lnSpc>
                <a:spcPct val="90000"/>
              </a:lnSpc>
              <a:buClr>
                <a:schemeClr val="hlink"/>
              </a:buClr>
              <a:buNone/>
              <a:defRPr/>
            </a:pPr>
            <a:r>
              <a:rPr lang="el-GR" sz="1950" b="1" dirty="0" smtClean="0">
                <a:latin typeface="Arial" panose="020B0604020202020204" pitchFamily="34" charset="0"/>
                <a:cs typeface="Arial" panose="020B0604020202020204" pitchFamily="34" charset="0"/>
              </a:rPr>
              <a:t>Οι ταλαντώσεις </a:t>
            </a:r>
            <a:r>
              <a:rPr lang="el-GR" sz="1950" b="1" dirty="0">
                <a:latin typeface="Arial" panose="020B0604020202020204" pitchFamily="34" charset="0"/>
                <a:cs typeface="Arial" panose="020B0604020202020204" pitchFamily="34" charset="0"/>
              </a:rPr>
              <a:t>μπορεί να δημιουργήσουν καταστροφές στις συνδέσεις των στροβιλούπερπληρωτών με τη μηχανή (καθώς και άλλων μηχανισμών). </a:t>
            </a:r>
            <a:endParaRPr lang="en-US" sz="19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950" b="1" dirty="0" smtClean="0">
                <a:latin typeface="Arial" panose="020B0604020202020204" pitchFamily="34" charset="0"/>
                <a:cs typeface="Arial" panose="020B0604020202020204" pitchFamily="34" charset="0"/>
              </a:rPr>
              <a:t>Ταυτόχρονα μεταβιβάζονται </a:t>
            </a:r>
            <a:r>
              <a:rPr lang="el-GR" sz="1950" b="1" dirty="0">
                <a:latin typeface="Arial" panose="020B0604020202020204" pitchFamily="34" charset="0"/>
                <a:cs typeface="Arial" panose="020B0604020202020204" pitchFamily="34" charset="0"/>
              </a:rPr>
              <a:t>προς τη γάστρα του πλοίου, αυξάνοντας τις δονήσεις στην περιοχή του μηχανοστασίου</a:t>
            </a:r>
            <a:r>
              <a:rPr lang="el-GR" sz="1950" b="1" dirty="0" smtClean="0">
                <a:latin typeface="Arial" panose="020B0604020202020204" pitchFamily="34" charset="0"/>
                <a:cs typeface="Arial" panose="020B0604020202020204" pitchFamily="34" charset="0"/>
              </a:rPr>
              <a:t>.</a:t>
            </a:r>
            <a:endParaRPr lang="en-US" sz="195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400" b="1" u="sng" dirty="0">
                <a:solidFill>
                  <a:srgbClr val="FFFF00"/>
                </a:solidFill>
                <a:latin typeface="Arial" pitchFamily="34" charset="0"/>
                <a:cs typeface="Arial" pitchFamily="34" charset="0"/>
              </a:rPr>
              <a:t>Εξωτερικές ταλαντώσεις της </a:t>
            </a:r>
            <a:r>
              <a:rPr lang="el-GR" sz="2400" b="1" u="sng" dirty="0" smtClean="0">
                <a:solidFill>
                  <a:srgbClr val="FFFF00"/>
                </a:solidFill>
                <a:latin typeface="Arial" pitchFamily="34" charset="0"/>
                <a:cs typeface="Arial" pitchFamily="34" charset="0"/>
              </a:rPr>
              <a:t>μηχανής</a:t>
            </a:r>
            <a:endParaRPr lang="en-US" sz="24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156358598"/>
      </p:ext>
    </p:extLst>
  </p:cSld>
  <p:clrMapOvr>
    <a:masterClrMapping/>
  </p:clrMapOvr>
  <p:transition>
    <p:push/>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2">
              <a:lumMod val="40000"/>
              <a:lumOff val="60000"/>
            </a:schemeClr>
          </a:solidFill>
        </p:spPr>
        <p:txBody>
          <a:bodyPr>
            <a:noAutofit/>
          </a:bodyPr>
          <a:lstStyle/>
          <a:p>
            <a:pPr marL="0" indent="0">
              <a:lnSpc>
                <a:spcPct val="90000"/>
              </a:lnSpc>
              <a:buClr>
                <a:schemeClr val="hlink"/>
              </a:buClr>
              <a:buNone/>
              <a:defRPr/>
            </a:pPr>
            <a:r>
              <a:rPr lang="el-GR" sz="1800" b="1" u="sng" dirty="0" smtClean="0">
                <a:latin typeface="Arial" panose="020B0604020202020204" pitchFamily="34" charset="0"/>
                <a:cs typeface="Arial" panose="020B0604020202020204" pitchFamily="34" charset="0"/>
              </a:rPr>
              <a:t>Αξονικός αποσβεστήρας</a:t>
            </a:r>
            <a:r>
              <a:rPr lang="en-US" sz="1800" b="1" dirty="0">
                <a:solidFill>
                  <a:srgbClr val="FF0000"/>
                </a:solidFill>
                <a:latin typeface="Arial" panose="020B0604020202020204" pitchFamily="34" charset="0"/>
                <a:cs typeface="Arial" panose="020B0604020202020204" pitchFamily="34" charset="0"/>
              </a:rPr>
              <a:t> </a:t>
            </a:r>
            <a:r>
              <a:rPr lang="el-GR" sz="1800" b="1" u="sng" dirty="0" smtClean="0">
                <a:solidFill>
                  <a:srgbClr val="FF0000"/>
                </a:solidFill>
                <a:latin typeface="Arial" panose="020B0604020202020204" pitchFamily="34" charset="0"/>
                <a:cs typeface="Arial" panose="020B0604020202020204" pitchFamily="34" charset="0"/>
              </a:rPr>
              <a:t>(</a:t>
            </a:r>
            <a:r>
              <a:rPr lang="en-US" sz="1800" b="1" u="sng" dirty="0" smtClean="0">
                <a:solidFill>
                  <a:srgbClr val="FF0000"/>
                </a:solidFill>
                <a:latin typeface="Arial" panose="020B0604020202020204" pitchFamily="34" charset="0"/>
                <a:cs typeface="Arial" panose="020B0604020202020204" pitchFamily="34" charset="0"/>
              </a:rPr>
              <a:t>Axial Damper</a:t>
            </a:r>
            <a:r>
              <a:rPr lang="el-GR" sz="1800" b="1" u="sng" dirty="0" smtClean="0">
                <a:solidFill>
                  <a:srgbClr val="FF0000"/>
                </a:solidFill>
                <a:latin typeface="Arial" panose="020B0604020202020204" pitchFamily="34" charset="0"/>
                <a:cs typeface="Arial" panose="020B0604020202020204" pitchFamily="34" charset="0"/>
              </a:rPr>
              <a:t>)</a:t>
            </a:r>
            <a:endParaRPr lang="el-GR" sz="1800" b="1" u="sng"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750" b="1" dirty="0">
                <a:latin typeface="Arial" panose="020B0604020202020204" pitchFamily="34" charset="0"/>
                <a:cs typeface="Arial" panose="020B0604020202020204" pitchFamily="34" charset="0"/>
              </a:rPr>
              <a:t>Ο</a:t>
            </a:r>
            <a:r>
              <a:rPr lang="el-GR" sz="1750" b="1" dirty="0" smtClean="0">
                <a:latin typeface="Arial" panose="020B0604020202020204" pitchFamily="34" charset="0"/>
                <a:cs typeface="Arial" panose="020B0604020202020204" pitchFamily="34" charset="0"/>
              </a:rPr>
              <a:t> αξονικός αποσβεστήρας έχει </a:t>
            </a:r>
            <a:r>
              <a:rPr lang="el-GR" sz="1750" b="1" dirty="0">
                <a:latin typeface="Arial" panose="020B0604020202020204" pitchFamily="34" charset="0"/>
                <a:cs typeface="Arial" panose="020B0604020202020204" pitchFamily="34" charset="0"/>
              </a:rPr>
              <a:t>τοποθετηθεί στο στροφαλοφόρο άξονα του κινητήρα για </a:t>
            </a:r>
            <a:r>
              <a:rPr lang="el-GR" sz="1750" b="1" dirty="0" smtClean="0">
                <a:latin typeface="Arial" panose="020B0604020202020204" pitchFamily="34" charset="0"/>
                <a:cs typeface="Arial" panose="020B0604020202020204" pitchFamily="34" charset="0"/>
              </a:rPr>
              <a:t>να μετριάσει, απαλύνει ή μαλακώνει την δημιουργημένη </a:t>
            </a:r>
            <a:r>
              <a:rPr lang="el-GR" sz="1750" b="1" dirty="0">
                <a:latin typeface="Arial" panose="020B0604020202020204" pitchFamily="34" charset="0"/>
                <a:cs typeface="Arial" panose="020B0604020202020204" pitchFamily="34" charset="0"/>
              </a:rPr>
              <a:t>αξονική δόνηση δηλαδή ταλάντωση του άξονα προς τα εμπρός και προς τα πίσω κατευθύνσεις, </a:t>
            </a:r>
            <a:r>
              <a:rPr lang="el-GR" sz="1750" b="1" dirty="0" smtClean="0">
                <a:latin typeface="Arial" panose="020B0604020202020204" pitchFamily="34" charset="0"/>
                <a:cs typeface="Arial" panose="020B0604020202020204" pitchFamily="34" charset="0"/>
              </a:rPr>
              <a:t>που είναι παράλληλα </a:t>
            </a:r>
            <a:r>
              <a:rPr lang="el-GR" sz="1750" b="1" dirty="0">
                <a:latin typeface="Arial" panose="020B0604020202020204" pitchFamily="34" charset="0"/>
                <a:cs typeface="Arial" panose="020B0604020202020204" pitchFamily="34" charset="0"/>
              </a:rPr>
              <a:t>με </a:t>
            </a:r>
            <a:r>
              <a:rPr lang="el-GR" sz="1750" b="1" dirty="0" smtClean="0">
                <a:latin typeface="Arial" panose="020B0604020202020204" pitchFamily="34" charset="0"/>
                <a:cs typeface="Arial" panose="020B0604020202020204" pitchFamily="34" charset="0"/>
              </a:rPr>
              <a:t>του </a:t>
            </a:r>
            <a:r>
              <a:rPr lang="el-GR" sz="1750" b="1" dirty="0">
                <a:latin typeface="Arial" panose="020B0604020202020204" pitchFamily="34" charset="0"/>
                <a:cs typeface="Arial" panose="020B0604020202020204" pitchFamily="34" charset="0"/>
              </a:rPr>
              <a:t>άξονα οριζόντια γραμμή</a:t>
            </a:r>
            <a:r>
              <a:rPr lang="el-GR" sz="1750" b="1" dirty="0" smtClean="0">
                <a:latin typeface="Arial" panose="020B0604020202020204" pitchFamily="34" charset="0"/>
                <a:cs typeface="Arial" panose="020B0604020202020204" pitchFamily="34" charset="0"/>
              </a:rPr>
              <a:t>.</a:t>
            </a:r>
            <a:endParaRPr lang="el-GR" sz="175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750" b="1" dirty="0">
                <a:latin typeface="Arial" panose="020B0604020202020204" pitchFamily="34" charset="0"/>
                <a:cs typeface="Arial" panose="020B0604020202020204" pitchFamily="34" charset="0"/>
              </a:rPr>
              <a:t>Αποτελείται από μια φλάντζα απόσβεσης </a:t>
            </a:r>
            <a:r>
              <a:rPr lang="el-GR" sz="1750" b="1" dirty="0" smtClean="0">
                <a:latin typeface="Arial" panose="020B0604020202020204" pitchFamily="34" charset="0"/>
                <a:cs typeface="Arial" panose="020B0604020202020204" pitchFamily="34" charset="0"/>
              </a:rPr>
              <a:t>ενσωματωμένη </a:t>
            </a:r>
            <a:r>
              <a:rPr lang="el-GR" sz="1750" b="1" dirty="0">
                <a:latin typeface="Arial" panose="020B0604020202020204" pitchFamily="34" charset="0"/>
                <a:cs typeface="Arial" panose="020B0604020202020204" pitchFamily="34" charset="0"/>
              </a:rPr>
              <a:t>στον στροφαλοφόρο άξονα και </a:t>
            </a:r>
            <a:r>
              <a:rPr lang="el-GR" sz="1750" b="1" dirty="0" smtClean="0">
                <a:latin typeface="Arial" panose="020B0604020202020204" pitchFamily="34" charset="0"/>
                <a:cs typeface="Arial" panose="020B0604020202020204" pitchFamily="34" charset="0"/>
              </a:rPr>
              <a:t>τοποθετημένη </a:t>
            </a:r>
            <a:r>
              <a:rPr lang="el-GR" sz="1750" b="1" dirty="0">
                <a:latin typeface="Arial" panose="020B0604020202020204" pitchFamily="34" charset="0"/>
                <a:cs typeface="Arial" panose="020B0604020202020204" pitchFamily="34" charset="0"/>
              </a:rPr>
              <a:t>κοντά στην τελευταία </a:t>
            </a:r>
            <a:r>
              <a:rPr lang="el-GR" sz="1750" b="1" dirty="0" smtClean="0">
                <a:latin typeface="Arial" panose="020B0604020202020204" pitchFamily="34" charset="0"/>
                <a:cs typeface="Arial" panose="020B0604020202020204" pitchFamily="34" charset="0"/>
              </a:rPr>
              <a:t>δοκό του κύριου τριβέα εδράσεως, </a:t>
            </a:r>
            <a:r>
              <a:rPr lang="el-GR" sz="1750" b="1" dirty="0">
                <a:latin typeface="Arial" panose="020B0604020202020204" pitchFamily="34" charset="0"/>
                <a:cs typeface="Arial" panose="020B0604020202020204" pitchFamily="34" charset="0"/>
              </a:rPr>
              <a:t>μέσα σε ένα κυλινδρικό </a:t>
            </a:r>
            <a:r>
              <a:rPr lang="el-GR" sz="1750" b="1" dirty="0" smtClean="0">
                <a:latin typeface="Arial" panose="020B0604020202020204" pitchFamily="34" charset="0"/>
                <a:cs typeface="Arial" panose="020B0604020202020204" pitchFamily="34" charset="0"/>
              </a:rPr>
              <a:t>κέλυφος </a:t>
            </a:r>
            <a:r>
              <a:rPr lang="el-GR" sz="1750" b="1" dirty="0">
                <a:latin typeface="Arial" panose="020B0604020202020204" pitchFamily="34" charset="0"/>
                <a:cs typeface="Arial" panose="020B0604020202020204" pitchFamily="34" charset="0"/>
              </a:rPr>
              <a:t>ή</a:t>
            </a:r>
            <a:r>
              <a:rPr lang="el-GR" sz="1750" b="1" dirty="0" smtClean="0">
                <a:latin typeface="Arial" panose="020B0604020202020204" pitchFamily="34" charset="0"/>
                <a:cs typeface="Arial" panose="020B0604020202020204" pitchFamily="34" charset="0"/>
              </a:rPr>
              <a:t> περίβλημα. </a:t>
            </a:r>
          </a:p>
          <a:p>
            <a:pPr marL="0" indent="0">
              <a:lnSpc>
                <a:spcPct val="90000"/>
              </a:lnSpc>
              <a:buClr>
                <a:schemeClr val="hlink"/>
              </a:buClr>
              <a:buNone/>
              <a:defRPr/>
            </a:pPr>
            <a:r>
              <a:rPr lang="el-GR" sz="1750" b="1" dirty="0" smtClean="0">
                <a:latin typeface="Arial" panose="020B0604020202020204" pitchFamily="34" charset="0"/>
                <a:cs typeface="Arial" panose="020B0604020202020204" pitchFamily="34" charset="0"/>
              </a:rPr>
              <a:t>Το </a:t>
            </a:r>
            <a:r>
              <a:rPr lang="el-GR" sz="1750" b="1" dirty="0">
                <a:latin typeface="Arial" panose="020B0604020202020204" pitchFamily="34" charset="0"/>
                <a:cs typeface="Arial" panose="020B0604020202020204" pitchFamily="34" charset="0"/>
              </a:rPr>
              <a:t>περίβλημα είναι γεμάτο με </a:t>
            </a:r>
            <a:r>
              <a:rPr lang="el-GR" sz="1750" b="1" dirty="0" smtClean="0">
                <a:latin typeface="Arial" panose="020B0604020202020204" pitchFamily="34" charset="0"/>
                <a:cs typeface="Arial" panose="020B0604020202020204" pitchFamily="34" charset="0"/>
              </a:rPr>
              <a:t>λάδι από τις </a:t>
            </a:r>
            <a:r>
              <a:rPr lang="el-GR" sz="1750" b="1" dirty="0">
                <a:latin typeface="Arial" panose="020B0604020202020204" pitchFamily="34" charset="0"/>
                <a:cs typeface="Arial" panose="020B0604020202020204" pitchFamily="34" charset="0"/>
              </a:rPr>
              <a:t>δύο πλευρές </a:t>
            </a:r>
            <a:r>
              <a:rPr lang="el-GR" sz="1750" b="1" dirty="0" smtClean="0">
                <a:latin typeface="Arial" panose="020B0604020202020204" pitchFamily="34" charset="0"/>
                <a:cs typeface="Arial" panose="020B0604020202020204" pitchFamily="34" charset="0"/>
              </a:rPr>
              <a:t>των φλαντζών που παρέχεται </a:t>
            </a:r>
            <a:r>
              <a:rPr lang="el-GR" sz="1750" b="1" dirty="0">
                <a:latin typeface="Arial" panose="020B0604020202020204" pitchFamily="34" charset="0"/>
                <a:cs typeface="Arial" panose="020B0604020202020204" pitchFamily="34" charset="0"/>
              </a:rPr>
              <a:t>μέσω </a:t>
            </a:r>
            <a:r>
              <a:rPr lang="el-GR" sz="1750" b="1" dirty="0" smtClean="0">
                <a:latin typeface="Arial" panose="020B0604020202020204" pitchFamily="34" charset="0"/>
                <a:cs typeface="Arial" panose="020B0604020202020204" pitchFamily="34" charset="0"/>
              </a:rPr>
              <a:t>μικρών οπών. </a:t>
            </a:r>
          </a:p>
          <a:p>
            <a:pPr marL="0" indent="0">
              <a:lnSpc>
                <a:spcPct val="90000"/>
              </a:lnSpc>
              <a:buClr>
                <a:schemeClr val="hlink"/>
              </a:buClr>
              <a:buNone/>
              <a:defRPr/>
            </a:pPr>
            <a:r>
              <a:rPr lang="el-GR" sz="1750" b="1" dirty="0" smtClean="0">
                <a:latin typeface="Arial" panose="020B0604020202020204" pitchFamily="34" charset="0"/>
                <a:cs typeface="Arial" panose="020B0604020202020204" pitchFamily="34" charset="0"/>
              </a:rPr>
              <a:t>Αυτό </a:t>
            </a:r>
            <a:r>
              <a:rPr lang="el-GR" sz="1750" b="1" dirty="0">
                <a:latin typeface="Arial" panose="020B0604020202020204" pitchFamily="34" charset="0"/>
                <a:cs typeface="Arial" panose="020B0604020202020204" pitchFamily="34" charset="0"/>
              </a:rPr>
              <a:t>το </a:t>
            </a:r>
            <a:r>
              <a:rPr lang="el-GR" sz="1750" b="1" dirty="0" smtClean="0">
                <a:latin typeface="Arial" panose="020B0604020202020204" pitchFamily="34" charset="0"/>
                <a:cs typeface="Arial" panose="020B0604020202020204" pitchFamily="34" charset="0"/>
              </a:rPr>
              <a:t>λάδι </a:t>
            </a:r>
            <a:r>
              <a:rPr lang="el-GR" sz="1750" b="1" dirty="0">
                <a:latin typeface="Arial" panose="020B0604020202020204" pitchFamily="34" charset="0"/>
                <a:cs typeface="Arial" panose="020B0604020202020204" pitchFamily="34" charset="0"/>
              </a:rPr>
              <a:t>παρέχει την επίδραση </a:t>
            </a:r>
            <a:r>
              <a:rPr lang="el-GR" sz="1750" b="1" dirty="0" smtClean="0">
                <a:latin typeface="Arial" panose="020B0604020202020204" pitchFamily="34" charset="0"/>
                <a:cs typeface="Arial" panose="020B0604020202020204" pitchFamily="34" charset="0"/>
              </a:rPr>
              <a:t>της απόσβεσης.</a:t>
            </a:r>
            <a:endParaRPr lang="el-GR" sz="175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750" b="1" dirty="0">
                <a:latin typeface="Arial" panose="020B0604020202020204" pitchFamily="34" charset="0"/>
                <a:cs typeface="Arial" panose="020B0604020202020204" pitchFamily="34" charset="0"/>
              </a:rPr>
              <a:t>Όταν ο στροφαλοφόρος </a:t>
            </a:r>
            <a:r>
              <a:rPr lang="el-GR" sz="1750" b="1" dirty="0" smtClean="0">
                <a:latin typeface="Arial" panose="020B0604020202020204" pitchFamily="34" charset="0"/>
                <a:cs typeface="Arial" panose="020B0604020202020204" pitchFamily="34" charset="0"/>
              </a:rPr>
              <a:t>άξονας ταλαντώνεται </a:t>
            </a:r>
            <a:r>
              <a:rPr lang="el-GR" sz="1750" b="1" dirty="0">
                <a:latin typeface="Arial" panose="020B0604020202020204" pitchFamily="34" charset="0"/>
                <a:cs typeface="Arial" panose="020B0604020202020204" pitchFamily="34" charset="0"/>
              </a:rPr>
              <a:t>αξονικά, το λάδι </a:t>
            </a:r>
            <a:r>
              <a:rPr lang="el-GR" sz="1750" b="1" dirty="0" smtClean="0">
                <a:latin typeface="Arial" panose="020B0604020202020204" pitchFamily="34" charset="0"/>
                <a:cs typeface="Arial" panose="020B0604020202020204" pitchFamily="34" charset="0"/>
              </a:rPr>
              <a:t>ανάμεσα των φλαντζών αποσβέσεως, που κυκλοφορεί </a:t>
            </a:r>
            <a:r>
              <a:rPr lang="el-GR" sz="1750" b="1" dirty="0">
                <a:latin typeface="Arial" panose="020B0604020202020204" pitchFamily="34" charset="0"/>
                <a:cs typeface="Arial" panose="020B0604020202020204" pitchFamily="34" charset="0"/>
              </a:rPr>
              <a:t>στο εσωτερικό </a:t>
            </a:r>
            <a:r>
              <a:rPr lang="el-GR" sz="1750" b="1" dirty="0" smtClean="0">
                <a:latin typeface="Arial" panose="020B0604020202020204" pitchFamily="34" charset="0"/>
                <a:cs typeface="Arial" panose="020B0604020202020204" pitchFamily="34" charset="0"/>
              </a:rPr>
              <a:t>του περιβλήματος μέσω των οπών </a:t>
            </a:r>
            <a:r>
              <a:rPr lang="el-GR" sz="1750" b="1" dirty="0">
                <a:latin typeface="Arial" panose="020B0604020202020204" pitchFamily="34" charset="0"/>
                <a:cs typeface="Arial" panose="020B0604020202020204" pitchFamily="34" charset="0"/>
              </a:rPr>
              <a:t>από την μία πλευρά της φλάντζας στην άλλη, </a:t>
            </a:r>
            <a:r>
              <a:rPr lang="el-GR" sz="1750" b="1" dirty="0" smtClean="0">
                <a:latin typeface="Arial" panose="020B0604020202020204" pitchFamily="34" charset="0"/>
                <a:cs typeface="Arial" panose="020B0604020202020204" pitchFamily="34" charset="0"/>
              </a:rPr>
              <a:t>δημιουργεί την επίδραση απόσβεσης</a:t>
            </a:r>
            <a:r>
              <a:rPr lang="en-US" sz="1750" b="1" dirty="0" smtClean="0">
                <a:latin typeface="Arial" panose="020B0604020202020204" pitchFamily="34" charset="0"/>
                <a:cs typeface="Arial" panose="020B0604020202020204" pitchFamily="34" charset="0"/>
              </a:rPr>
              <a:t>.</a:t>
            </a:r>
          </a:p>
          <a:p>
            <a:pPr marL="0" indent="0">
              <a:lnSpc>
                <a:spcPct val="90000"/>
              </a:lnSpc>
              <a:buClr>
                <a:schemeClr val="hlink"/>
              </a:buClr>
              <a:buNone/>
              <a:defRPr/>
            </a:pPr>
            <a:r>
              <a:rPr lang="el-GR" sz="1750" b="1" dirty="0" smtClean="0">
                <a:latin typeface="Arial" panose="020B0604020202020204" pitchFamily="34" charset="0"/>
                <a:cs typeface="Arial" panose="020B0604020202020204" pitchFamily="34" charset="0"/>
              </a:rPr>
              <a:t>Το </a:t>
            </a:r>
            <a:r>
              <a:rPr lang="el-GR" sz="1750" b="1" dirty="0">
                <a:latin typeface="Arial" panose="020B0604020202020204" pitchFamily="34" charset="0"/>
                <a:cs typeface="Arial" panose="020B0604020202020204" pitchFamily="34" charset="0"/>
              </a:rPr>
              <a:t>περίβλημα είναι εφοδιασμένο με </a:t>
            </a:r>
            <a:r>
              <a:rPr lang="el-GR" sz="1750" b="1" dirty="0" smtClean="0">
                <a:latin typeface="Arial" panose="020B0604020202020204" pitchFamily="34" charset="0"/>
                <a:cs typeface="Arial" panose="020B0604020202020204" pitchFamily="34" charset="0"/>
              </a:rPr>
              <a:t>αισθητήρα συναγερμού υψηλής θερμοκρασίας </a:t>
            </a:r>
            <a:r>
              <a:rPr lang="el-GR" sz="1750" b="1" dirty="0">
                <a:latin typeface="Arial" panose="020B0604020202020204" pitchFamily="34" charset="0"/>
                <a:cs typeface="Arial" panose="020B0604020202020204" pitchFamily="34" charset="0"/>
              </a:rPr>
              <a:t>και συναγερμοί παρακολούθησης της </a:t>
            </a:r>
            <a:r>
              <a:rPr lang="el-GR" sz="1750" b="1" dirty="0" smtClean="0">
                <a:latin typeface="Arial" panose="020B0604020202020204" pitchFamily="34" charset="0"/>
                <a:cs typeface="Arial" panose="020B0604020202020204" pitchFamily="34" charset="0"/>
              </a:rPr>
              <a:t>πίεσης, οι οποίοι </a:t>
            </a:r>
            <a:r>
              <a:rPr lang="el-GR" sz="1750" b="1" dirty="0">
                <a:latin typeface="Arial" panose="020B0604020202020204" pitchFamily="34" charset="0"/>
                <a:cs typeface="Arial" panose="020B0604020202020204" pitchFamily="34" charset="0"/>
              </a:rPr>
              <a:t>βρίσκονται στις δύο πλευρές </a:t>
            </a:r>
            <a:r>
              <a:rPr lang="el-GR" sz="1750" b="1" dirty="0" smtClean="0">
                <a:latin typeface="Arial" panose="020B0604020202020204" pitchFamily="34" charset="0"/>
                <a:cs typeface="Arial" panose="020B0604020202020204" pitchFamily="34" charset="0"/>
              </a:rPr>
              <a:t>των φλαντζών </a:t>
            </a:r>
            <a:r>
              <a:rPr lang="el-GR" sz="1750" b="1" dirty="0">
                <a:latin typeface="Arial" panose="020B0604020202020204" pitchFamily="34" charset="0"/>
                <a:cs typeface="Arial" panose="020B0604020202020204" pitchFamily="34" charset="0"/>
              </a:rPr>
              <a:t>απόσβεσης. </a:t>
            </a:r>
            <a:endParaRPr lang="el-GR" sz="17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750" b="1" dirty="0" smtClean="0">
                <a:latin typeface="Arial" panose="020B0604020202020204" pitchFamily="34" charset="0"/>
                <a:cs typeface="Arial" panose="020B0604020202020204" pitchFamily="34" charset="0"/>
              </a:rPr>
              <a:t>Δίνουν </a:t>
            </a:r>
            <a:r>
              <a:rPr lang="el-GR" sz="1750" b="1" dirty="0">
                <a:latin typeface="Arial" panose="020B0604020202020204" pitchFamily="34" charset="0"/>
                <a:cs typeface="Arial" panose="020B0604020202020204" pitchFamily="34" charset="0"/>
              </a:rPr>
              <a:t>συναγερμού αν η πίεση λαδιού </a:t>
            </a:r>
            <a:r>
              <a:rPr lang="el-GR" sz="1750" b="1" dirty="0" smtClean="0">
                <a:latin typeface="Arial" panose="020B0604020202020204" pitchFamily="34" charset="0"/>
                <a:cs typeface="Arial" panose="020B0604020202020204" pitchFamily="34" charset="0"/>
              </a:rPr>
              <a:t>μίας πλευράς </a:t>
            </a:r>
            <a:r>
              <a:rPr lang="el-GR" sz="1750" b="1" dirty="0">
                <a:latin typeface="Arial" panose="020B0604020202020204" pitchFamily="34" charset="0"/>
                <a:cs typeface="Arial" panose="020B0604020202020204" pitchFamily="34" charset="0"/>
              </a:rPr>
              <a:t>πέφτει περισσότερο από την καθορισμένη τιμή, ως αποτέλεσμα της χαμηλής </a:t>
            </a:r>
            <a:r>
              <a:rPr lang="el-GR" sz="1750" b="1" dirty="0" smtClean="0">
                <a:latin typeface="Arial" panose="020B0604020202020204" pitchFamily="34" charset="0"/>
                <a:cs typeface="Arial" panose="020B0604020202020204" pitchFamily="34" charset="0"/>
              </a:rPr>
              <a:t>παροχής του λιπαντικού, διαρροής των δαχτυλιών στεγανότητας κλπ.</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pPr>
              <a:lnSpc>
                <a:spcPct val="90000"/>
              </a:lnSpc>
              <a:buClr>
                <a:schemeClr val="hlink"/>
              </a:buClr>
              <a:defRPr/>
            </a:pPr>
            <a:r>
              <a:rPr lang="el-GR" sz="2800" b="1" u="sng" dirty="0">
                <a:solidFill>
                  <a:srgbClr val="FFFF00"/>
                </a:solidFill>
                <a:latin typeface="Arial" panose="020B0604020202020204" pitchFamily="34" charset="0"/>
                <a:cs typeface="Arial" panose="020B0604020202020204" pitchFamily="34" charset="0"/>
              </a:rPr>
              <a:t>Αξονικός </a:t>
            </a:r>
            <a:r>
              <a:rPr lang="el-GR" sz="2800" b="1" u="sng" dirty="0" smtClean="0">
                <a:solidFill>
                  <a:srgbClr val="FFFF00"/>
                </a:solidFill>
                <a:latin typeface="Arial" panose="020B0604020202020204" pitchFamily="34" charset="0"/>
                <a:cs typeface="Arial" panose="020B0604020202020204" pitchFamily="34" charset="0"/>
              </a:rPr>
              <a:t>αποσβεστήρας - (</a:t>
            </a:r>
            <a:r>
              <a:rPr lang="en-US" sz="2800" b="1" u="sng" dirty="0">
                <a:solidFill>
                  <a:srgbClr val="FFFF00"/>
                </a:solidFill>
                <a:latin typeface="Arial" panose="020B0604020202020204" pitchFamily="34" charset="0"/>
                <a:cs typeface="Arial" panose="020B0604020202020204" pitchFamily="34" charset="0"/>
              </a:rPr>
              <a:t>Axial Damper</a:t>
            </a:r>
            <a:r>
              <a:rPr lang="el-GR" sz="2800" b="1" u="sng" dirty="0">
                <a:solidFill>
                  <a:srgbClr val="FFFF00"/>
                </a:solidFill>
                <a:latin typeface="Arial" panose="020B0604020202020204" pitchFamily="34" charset="0"/>
                <a:cs typeface="Arial" panose="020B0604020202020204" pitchFamily="34" charset="0"/>
              </a:rPr>
              <a:t>)</a:t>
            </a:r>
          </a:p>
        </p:txBody>
      </p:sp>
    </p:spTree>
    <p:extLst>
      <p:ext uri="{BB962C8B-B14F-4D97-AF65-F5344CB8AC3E}">
        <p14:creationId xmlns="" xmlns:p14="http://schemas.microsoft.com/office/powerpoint/2010/main" val="1521033336"/>
      </p:ext>
    </p:extLst>
  </p:cSld>
  <p:clrMapOvr>
    <a:masterClrMapping/>
  </p:clrMapOvr>
  <p:transition>
    <p:pu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pPr>
              <a:lnSpc>
                <a:spcPct val="90000"/>
              </a:lnSpc>
              <a:buClr>
                <a:schemeClr val="hlink"/>
              </a:buClr>
              <a:defRPr/>
            </a:pPr>
            <a:r>
              <a:rPr lang="el-GR" sz="2800" b="1" u="sng" dirty="0">
                <a:solidFill>
                  <a:schemeClr val="bg1"/>
                </a:solidFill>
                <a:latin typeface="Arial" panose="020B0604020202020204" pitchFamily="34" charset="0"/>
                <a:cs typeface="Arial" panose="020B0604020202020204" pitchFamily="34" charset="0"/>
              </a:rPr>
              <a:t>Αξονικός </a:t>
            </a:r>
            <a:r>
              <a:rPr lang="el-GR" sz="2800" b="1" u="sng" dirty="0" smtClean="0">
                <a:solidFill>
                  <a:schemeClr val="bg1"/>
                </a:solidFill>
                <a:latin typeface="Arial" panose="020B0604020202020204" pitchFamily="34" charset="0"/>
                <a:cs typeface="Arial" panose="020B0604020202020204" pitchFamily="34" charset="0"/>
              </a:rPr>
              <a:t>αποσβεστήρας - (</a:t>
            </a:r>
            <a:r>
              <a:rPr lang="en-US" sz="2800" b="1" u="sng" dirty="0">
                <a:solidFill>
                  <a:schemeClr val="bg1"/>
                </a:solidFill>
                <a:latin typeface="Arial" panose="020B0604020202020204" pitchFamily="34" charset="0"/>
                <a:cs typeface="Arial" panose="020B0604020202020204" pitchFamily="34" charset="0"/>
              </a:rPr>
              <a:t>Axial Damper</a:t>
            </a:r>
            <a:r>
              <a:rPr lang="el-GR" sz="2800" b="1" u="sng" dirty="0">
                <a:solidFill>
                  <a:schemeClr val="bg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35796" y="1268760"/>
            <a:ext cx="3672408" cy="5373216"/>
          </a:xfrm>
          <a:prstGeom prst="rect">
            <a:avLst/>
          </a:prstGeom>
        </p:spPr>
      </p:pic>
      <p:sp>
        <p:nvSpPr>
          <p:cNvPr id="7" name="TextBox 6"/>
          <p:cNvSpPr txBox="1"/>
          <p:nvPr/>
        </p:nvSpPr>
        <p:spPr>
          <a:xfrm>
            <a:off x="2915816" y="980728"/>
            <a:ext cx="1800200" cy="430887"/>
          </a:xfrm>
          <a:prstGeom prst="rect">
            <a:avLst/>
          </a:prstGeom>
          <a:noFill/>
        </p:spPr>
        <p:txBody>
          <a:bodyPr wrap="square" rtlCol="0">
            <a:spAutoFit/>
          </a:bodyPr>
          <a:lstStyle/>
          <a:p>
            <a:r>
              <a:rPr lang="el-GR" sz="1100" dirty="0"/>
              <a:t>Αποσβεστήρας αξονικών ταλαντώσεων</a:t>
            </a:r>
            <a:endParaRPr lang="en-US" sz="1100" dirty="0"/>
          </a:p>
        </p:txBody>
      </p:sp>
      <p:sp>
        <p:nvSpPr>
          <p:cNvPr id="8" name="TextBox 7"/>
          <p:cNvSpPr txBox="1"/>
          <p:nvPr/>
        </p:nvSpPr>
        <p:spPr>
          <a:xfrm>
            <a:off x="2339752" y="6525344"/>
            <a:ext cx="504056" cy="369332"/>
          </a:xfrm>
          <a:prstGeom prst="rect">
            <a:avLst/>
          </a:prstGeom>
          <a:noFill/>
        </p:spPr>
        <p:txBody>
          <a:bodyPr wrap="square" rtlCol="0">
            <a:spAutoFit/>
          </a:bodyPr>
          <a:lstStyle/>
          <a:p>
            <a:endParaRPr lang="en-US" dirty="0"/>
          </a:p>
        </p:txBody>
      </p:sp>
      <p:sp>
        <p:nvSpPr>
          <p:cNvPr id="9" name="TextBox 8"/>
          <p:cNvSpPr txBox="1"/>
          <p:nvPr/>
        </p:nvSpPr>
        <p:spPr>
          <a:xfrm>
            <a:off x="1979712" y="6391200"/>
            <a:ext cx="2592288" cy="276999"/>
          </a:xfrm>
          <a:prstGeom prst="rect">
            <a:avLst/>
          </a:prstGeom>
          <a:noFill/>
        </p:spPr>
        <p:txBody>
          <a:bodyPr wrap="square" rtlCol="0">
            <a:spAutoFit/>
          </a:bodyPr>
          <a:lstStyle/>
          <a:p>
            <a:r>
              <a:rPr lang="el-GR" sz="1200" dirty="0" smtClean="0"/>
              <a:t>Πρόσθια φλάντζα στροφαλοφόρου</a:t>
            </a:r>
            <a:endParaRPr lang="en-US" sz="1200" dirty="0"/>
          </a:p>
        </p:txBody>
      </p:sp>
    </p:spTree>
    <p:extLst>
      <p:ext uri="{BB962C8B-B14F-4D97-AF65-F5344CB8AC3E}">
        <p14:creationId xmlns="" xmlns:p14="http://schemas.microsoft.com/office/powerpoint/2010/main" val="744566021"/>
      </p:ext>
    </p:extLst>
  </p:cSld>
  <p:clrMapOvr>
    <a:masterClrMapping/>
  </p:clrMapOvr>
  <p:transition>
    <p:push/>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accent4">
              <a:lumMod val="60000"/>
              <a:lumOff val="40000"/>
            </a:schemeClr>
          </a:solidFill>
        </p:spPr>
        <p:txBody>
          <a:bodyPr>
            <a:noAutofit/>
          </a:bodyPr>
          <a:lstStyle/>
          <a:p>
            <a:pPr marL="0" indent="0">
              <a:lnSpc>
                <a:spcPct val="90000"/>
              </a:lnSpc>
              <a:buClr>
                <a:schemeClr val="hlink"/>
              </a:buClr>
              <a:buNone/>
              <a:defRPr/>
            </a:pPr>
            <a:r>
              <a:rPr lang="el-GR" sz="1800" b="1" u="sng" dirty="0" smtClean="0">
                <a:latin typeface="Arial" panose="020B0604020202020204" pitchFamily="34" charset="0"/>
                <a:cs typeface="Arial" panose="020B0604020202020204" pitchFamily="34" charset="0"/>
              </a:rPr>
              <a:t>Στρεπτικός αποσβεστήρας</a:t>
            </a:r>
            <a:r>
              <a:rPr lang="el-GR" sz="1800" b="1" dirty="0" smtClean="0">
                <a:latin typeface="Arial" panose="020B0604020202020204" pitchFamily="34" charset="0"/>
                <a:cs typeface="Arial" panose="020B0604020202020204" pitchFamily="34" charset="0"/>
              </a:rPr>
              <a:t> </a:t>
            </a:r>
            <a:r>
              <a:rPr lang="el-GR" sz="1800" b="1" u="sng" dirty="0" smtClean="0">
                <a:solidFill>
                  <a:srgbClr val="FF0000"/>
                </a:solidFill>
                <a:latin typeface="Arial" panose="020B0604020202020204" pitchFamily="34" charset="0"/>
                <a:cs typeface="Arial" panose="020B0604020202020204" pitchFamily="34" charset="0"/>
              </a:rPr>
              <a:t>(</a:t>
            </a:r>
            <a:r>
              <a:rPr lang="en-US" sz="1800" b="1" u="sng" dirty="0" smtClean="0">
                <a:solidFill>
                  <a:srgbClr val="FF0000"/>
                </a:solidFill>
                <a:latin typeface="Arial" panose="020B0604020202020204" pitchFamily="34" charset="0"/>
                <a:cs typeface="Arial" panose="020B0604020202020204" pitchFamily="34" charset="0"/>
              </a:rPr>
              <a:t>Torsional</a:t>
            </a:r>
            <a:r>
              <a:rPr lang="el-GR" sz="1800" b="1" u="sng" dirty="0" smtClean="0">
                <a:solidFill>
                  <a:srgbClr val="FF0000"/>
                </a:solidFill>
                <a:latin typeface="Arial" panose="020B0604020202020204" pitchFamily="34" charset="0"/>
                <a:cs typeface="Arial" panose="020B0604020202020204" pitchFamily="34" charset="0"/>
              </a:rPr>
              <a:t> Damper) </a:t>
            </a:r>
          </a:p>
          <a:p>
            <a:pPr marL="0" indent="0">
              <a:lnSpc>
                <a:spcPct val="90000"/>
              </a:lnSpc>
              <a:buClr>
                <a:schemeClr val="hlink"/>
              </a:buClr>
              <a:buNone/>
              <a:defRPr/>
            </a:pPr>
            <a:r>
              <a:rPr lang="el-GR" sz="2200" b="1" dirty="0" smtClean="0">
                <a:latin typeface="Arial" panose="020B0604020202020204" pitchFamily="34" charset="0"/>
                <a:cs typeface="Arial" panose="020B0604020202020204" pitchFamily="34" charset="0"/>
              </a:rPr>
              <a:t>Είναι </a:t>
            </a:r>
            <a:r>
              <a:rPr lang="el-GR" sz="2200" b="1" dirty="0">
                <a:latin typeface="Arial" panose="020B0604020202020204" pitchFamily="34" charset="0"/>
                <a:cs typeface="Arial" panose="020B0604020202020204" pitchFamily="34" charset="0"/>
              </a:rPr>
              <a:t>ένα φαινόμενο </a:t>
            </a:r>
            <a:r>
              <a:rPr lang="el-GR" sz="2200" b="1" dirty="0" smtClean="0">
                <a:latin typeface="Arial" panose="020B0604020202020204" pitchFamily="34" charset="0"/>
                <a:cs typeface="Arial" panose="020B0604020202020204" pitchFamily="34" charset="0"/>
              </a:rPr>
              <a:t>συστροφής </a:t>
            </a:r>
            <a:r>
              <a:rPr lang="el-GR" sz="2200" b="1" dirty="0">
                <a:latin typeface="Arial" panose="020B0604020202020204" pitchFamily="34" charset="0"/>
                <a:cs typeface="Arial" panose="020B0604020202020204" pitchFamily="34" charset="0"/>
              </a:rPr>
              <a:t>στο στροφαλοφόρο άξονα, </a:t>
            </a:r>
            <a:r>
              <a:rPr lang="el-GR" sz="2200" b="1" dirty="0" smtClean="0">
                <a:latin typeface="Arial" panose="020B0604020202020204" pitchFamily="34" charset="0"/>
                <a:cs typeface="Arial" panose="020B0604020202020204" pitchFamily="34" charset="0"/>
              </a:rPr>
              <a:t>που </a:t>
            </a:r>
            <a:r>
              <a:rPr lang="el-GR" sz="2200" b="1" dirty="0">
                <a:latin typeface="Arial" panose="020B0604020202020204" pitchFamily="34" charset="0"/>
                <a:cs typeface="Arial" panose="020B0604020202020204" pitchFamily="34" charset="0"/>
              </a:rPr>
              <a:t>εξαπλώνεται από το ένα άκρο στο άλλο λόγω της άνισης </a:t>
            </a:r>
            <a:r>
              <a:rPr lang="el-GR" sz="2200" b="1" dirty="0" err="1" smtClean="0">
                <a:latin typeface="Arial" panose="020B0604020202020204" pitchFamily="34" charset="0"/>
                <a:cs typeface="Arial" panose="020B0604020202020204" pitchFamily="34" charset="0"/>
              </a:rPr>
              <a:t>παλμικης</a:t>
            </a:r>
            <a:r>
              <a:rPr lang="el-GR" sz="2200" b="1" dirty="0" smtClean="0">
                <a:latin typeface="Arial" panose="020B0604020202020204" pitchFamily="34" charset="0"/>
                <a:cs typeface="Arial" panose="020B0604020202020204" pitchFamily="34" charset="0"/>
              </a:rPr>
              <a:t> ροπής </a:t>
            </a:r>
            <a:r>
              <a:rPr lang="el-GR" sz="2200" b="1" dirty="0">
                <a:latin typeface="Arial" panose="020B0604020202020204" pitchFamily="34" charset="0"/>
                <a:cs typeface="Arial" panose="020B0604020202020204" pitchFamily="34" charset="0"/>
              </a:rPr>
              <a:t>που </a:t>
            </a:r>
            <a:r>
              <a:rPr lang="el-GR" sz="2200" b="1" dirty="0" smtClean="0">
                <a:latin typeface="Arial" panose="020B0604020202020204" pitchFamily="34" charset="0"/>
                <a:cs typeface="Arial" panose="020B0604020202020204" pitchFamily="34" charset="0"/>
              </a:rPr>
              <a:t>προέρχεται </a:t>
            </a:r>
            <a:r>
              <a:rPr lang="el-GR" sz="2200" b="1" dirty="0">
                <a:latin typeface="Arial" panose="020B0604020202020204" pitchFamily="34" charset="0"/>
                <a:cs typeface="Arial" panose="020B0604020202020204" pitchFamily="34" charset="0"/>
              </a:rPr>
              <a:t>από διαφορετικές </a:t>
            </a:r>
            <a:r>
              <a:rPr lang="el-GR" sz="2200" b="1" dirty="0" smtClean="0">
                <a:latin typeface="Arial" panose="020B0604020202020204" pitchFamily="34" charset="0"/>
                <a:cs typeface="Arial" panose="020B0604020202020204" pitchFamily="34" charset="0"/>
              </a:rPr>
              <a:t>μονάδες</a:t>
            </a:r>
            <a:r>
              <a:rPr lang="en-US" sz="2200" b="1" dirty="0" smtClean="0">
                <a:latin typeface="Arial" panose="020B0604020202020204" pitchFamily="34" charset="0"/>
                <a:cs typeface="Arial" panose="020B0604020202020204" pitchFamily="34" charset="0"/>
              </a:rPr>
              <a:t> </a:t>
            </a:r>
            <a:r>
              <a:rPr lang="el-GR" sz="2200" b="1" dirty="0" smtClean="0">
                <a:latin typeface="Arial" panose="020B0604020202020204" pitchFamily="34" charset="0"/>
                <a:cs typeface="Arial" panose="020B0604020202020204" pitchFamily="34" charset="0"/>
              </a:rPr>
              <a:t>έμβολων.</a:t>
            </a:r>
            <a:endParaRPr lang="el-GR" sz="22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200" b="1" dirty="0">
                <a:latin typeface="Arial" panose="020B0604020202020204" pitchFamily="34" charset="0"/>
                <a:cs typeface="Arial" panose="020B0604020202020204" pitchFamily="34" charset="0"/>
              </a:rPr>
              <a:t>Το πιο γνωστό είδος </a:t>
            </a:r>
            <a:r>
              <a:rPr lang="el-GR" sz="2200" b="1" dirty="0" smtClean="0">
                <a:latin typeface="Arial" panose="020B0604020202020204" pitchFamily="34" charset="0"/>
                <a:cs typeface="Arial" panose="020B0604020202020204" pitchFamily="34" charset="0"/>
              </a:rPr>
              <a:t>στρεπτικού αποσβεστήρα που χρησιμοποιούνται </a:t>
            </a:r>
            <a:r>
              <a:rPr lang="el-GR" sz="2200" b="1" dirty="0">
                <a:latin typeface="Arial" panose="020B0604020202020204" pitchFamily="34" charset="0"/>
                <a:cs typeface="Arial" panose="020B0604020202020204" pitchFamily="34" charset="0"/>
              </a:rPr>
              <a:t>σε </a:t>
            </a:r>
            <a:r>
              <a:rPr lang="el-GR" sz="2200" b="1" dirty="0" smtClean="0">
                <a:latin typeface="Arial" panose="020B0604020202020204" pitchFamily="34" charset="0"/>
                <a:cs typeface="Arial" panose="020B0604020202020204" pitchFamily="34" charset="0"/>
              </a:rPr>
              <a:t>ναυτικές μηχανές </a:t>
            </a:r>
            <a:r>
              <a:rPr lang="el-GR" sz="2200" b="1" dirty="0">
                <a:latin typeface="Arial" panose="020B0604020202020204" pitchFamily="34" charset="0"/>
                <a:cs typeface="Arial" panose="020B0604020202020204" pitchFamily="34" charset="0"/>
              </a:rPr>
              <a:t>είναι </a:t>
            </a:r>
            <a:r>
              <a:rPr lang="el-GR" sz="2200" b="1" dirty="0" smtClean="0">
                <a:latin typeface="Arial" panose="020B0604020202020204" pitchFamily="34" charset="0"/>
                <a:cs typeface="Arial" panose="020B0604020202020204" pitchFamily="34" charset="0"/>
              </a:rPr>
              <a:t>τύπου υδραυλικός αποσβεστήρας, </a:t>
            </a:r>
            <a:r>
              <a:rPr lang="el-GR" sz="2200" b="1" dirty="0">
                <a:latin typeface="Arial" panose="020B0604020202020204" pitchFamily="34" charset="0"/>
                <a:cs typeface="Arial" panose="020B0604020202020204" pitchFamily="34" charset="0"/>
              </a:rPr>
              <a:t>ο</a:t>
            </a:r>
            <a:r>
              <a:rPr lang="el-GR" sz="2200" b="1" dirty="0" smtClean="0">
                <a:latin typeface="Arial" panose="020B0604020202020204" pitchFamily="34" charset="0"/>
                <a:cs typeface="Arial" panose="020B0604020202020204" pitchFamily="34" charset="0"/>
              </a:rPr>
              <a:t> οποίος </a:t>
            </a:r>
            <a:r>
              <a:rPr lang="el-GR" sz="2200" b="1" dirty="0">
                <a:latin typeface="Arial" panose="020B0604020202020204" pitchFamily="34" charset="0"/>
                <a:cs typeface="Arial" panose="020B0604020202020204" pitchFamily="34" charset="0"/>
              </a:rPr>
              <a:t>αποτελείται από ένα δακτύλιο </a:t>
            </a:r>
            <a:r>
              <a:rPr lang="el-GR" sz="2200" b="1" dirty="0" smtClean="0">
                <a:latin typeface="Arial" panose="020B0604020202020204" pitchFamily="34" charset="0"/>
                <a:cs typeface="Arial" panose="020B0604020202020204" pitchFamily="34" charset="0"/>
              </a:rPr>
              <a:t>αδράνειας </a:t>
            </a:r>
            <a:r>
              <a:rPr lang="el-GR" sz="2200" b="1" dirty="0">
                <a:latin typeface="Arial" panose="020B0604020202020204" pitchFamily="34" charset="0"/>
                <a:cs typeface="Arial" panose="020B0604020202020204" pitchFamily="34" charset="0"/>
              </a:rPr>
              <a:t>στο στροφαλοφόρο που περικλείεται </a:t>
            </a:r>
            <a:r>
              <a:rPr lang="el-GR" sz="2200" b="1" dirty="0" smtClean="0">
                <a:latin typeface="Arial" panose="020B0604020202020204" pitchFamily="34" charset="0"/>
                <a:cs typeface="Arial" panose="020B0604020202020204" pitchFamily="34" charset="0"/>
              </a:rPr>
              <a:t>από λεπτή μεμβράνη </a:t>
            </a:r>
            <a:r>
              <a:rPr lang="el-GR" sz="2200" b="1" dirty="0">
                <a:latin typeface="Arial" panose="020B0604020202020204" pitchFamily="34" charset="0"/>
                <a:cs typeface="Arial" panose="020B0604020202020204" pitchFamily="34" charset="0"/>
              </a:rPr>
              <a:t>υψηλού ιξώδους </a:t>
            </a:r>
            <a:r>
              <a:rPr lang="el-GR" sz="2200" b="1" dirty="0" smtClean="0">
                <a:latin typeface="Arial" panose="020B0604020202020204" pitchFamily="34" charset="0"/>
                <a:cs typeface="Arial" panose="020B0604020202020204" pitchFamily="34" charset="0"/>
              </a:rPr>
              <a:t>ρευστή σιλικόνη. </a:t>
            </a:r>
          </a:p>
          <a:p>
            <a:pPr marL="0" indent="0">
              <a:lnSpc>
                <a:spcPct val="90000"/>
              </a:lnSpc>
              <a:buClr>
                <a:schemeClr val="hlink"/>
              </a:buClr>
              <a:buNone/>
              <a:defRPr/>
            </a:pPr>
            <a:r>
              <a:rPr lang="el-GR" sz="2200" b="1" dirty="0" smtClean="0">
                <a:latin typeface="Arial" panose="020B0604020202020204" pitchFamily="34" charset="0"/>
                <a:cs typeface="Arial" panose="020B0604020202020204" pitchFamily="34" charset="0"/>
              </a:rPr>
              <a:t>Ο </a:t>
            </a:r>
            <a:r>
              <a:rPr lang="el-GR" sz="2200" b="1" dirty="0">
                <a:latin typeface="Arial" panose="020B0604020202020204" pitchFamily="34" charset="0"/>
                <a:cs typeface="Arial" panose="020B0604020202020204" pitchFamily="34" charset="0"/>
              </a:rPr>
              <a:t>δακτύλιος </a:t>
            </a:r>
            <a:r>
              <a:rPr lang="el-GR" sz="2200" b="1" dirty="0" smtClean="0">
                <a:latin typeface="Arial" panose="020B0604020202020204" pitchFamily="34" charset="0"/>
                <a:cs typeface="Arial" panose="020B0604020202020204" pitchFamily="34" charset="0"/>
              </a:rPr>
              <a:t>αδράνειας </a:t>
            </a:r>
            <a:r>
              <a:rPr lang="el-GR" sz="2200" b="1" dirty="0">
                <a:latin typeface="Arial" panose="020B0604020202020204" pitchFamily="34" charset="0"/>
                <a:cs typeface="Arial" panose="020B0604020202020204" pitchFamily="34" charset="0"/>
              </a:rPr>
              <a:t>είναι </a:t>
            </a:r>
            <a:r>
              <a:rPr lang="el-GR" sz="2200" b="1" dirty="0" smtClean="0">
                <a:latin typeface="Arial" panose="020B0604020202020204" pitchFamily="34" charset="0"/>
                <a:cs typeface="Arial" panose="020B0604020202020204" pitchFamily="34" charset="0"/>
              </a:rPr>
              <a:t>ελεύθερος </a:t>
            </a:r>
            <a:r>
              <a:rPr lang="el-GR" sz="2200" b="1" dirty="0">
                <a:latin typeface="Arial" panose="020B0604020202020204" pitchFamily="34" charset="0"/>
                <a:cs typeface="Arial" panose="020B0604020202020204" pitchFamily="34" charset="0"/>
              </a:rPr>
              <a:t>να περιστρέφεται και </a:t>
            </a:r>
            <a:r>
              <a:rPr lang="el-GR" sz="2200" b="1" dirty="0" smtClean="0">
                <a:latin typeface="Arial" panose="020B0604020202020204" pitchFamily="34" charset="0"/>
                <a:cs typeface="Arial" panose="020B0604020202020204" pitchFamily="34" charset="0"/>
              </a:rPr>
              <a:t>προκαλεί μια καθυστερημένη ροπή </a:t>
            </a:r>
            <a:r>
              <a:rPr lang="el-GR" sz="2200" b="1" dirty="0">
                <a:latin typeface="Arial" panose="020B0604020202020204" pitchFamily="34" charset="0"/>
                <a:cs typeface="Arial" panose="020B0604020202020204" pitchFamily="34" charset="0"/>
              </a:rPr>
              <a:t>στο στροφαλοφόρο λόγω </a:t>
            </a:r>
            <a:r>
              <a:rPr lang="el-GR" sz="2200" b="1" dirty="0" smtClean="0">
                <a:latin typeface="Arial" panose="020B0604020202020204" pitchFamily="34" charset="0"/>
                <a:cs typeface="Arial" panose="020B0604020202020204" pitchFamily="34" charset="0"/>
              </a:rPr>
              <a:t>της καθυστερημένης </a:t>
            </a:r>
            <a:r>
              <a:rPr lang="el-GR" sz="2200" b="1" dirty="0" err="1" smtClean="0">
                <a:latin typeface="Arial" panose="020B0604020202020204" pitchFamily="34" charset="0"/>
                <a:cs typeface="Arial" panose="020B0604020202020204" pitchFamily="34" charset="0"/>
              </a:rPr>
              <a:t>στρεπτικής</a:t>
            </a:r>
            <a:r>
              <a:rPr lang="el-GR" sz="2200" b="1" dirty="0" smtClean="0">
                <a:latin typeface="Arial" panose="020B0604020202020204" pitchFamily="34" charset="0"/>
                <a:cs typeface="Arial" panose="020B0604020202020204" pitchFamily="34" charset="0"/>
              </a:rPr>
              <a:t> </a:t>
            </a:r>
            <a:r>
              <a:rPr lang="el-GR" sz="2200" b="1" smtClean="0">
                <a:latin typeface="Arial" panose="020B0604020202020204" pitchFamily="34" charset="0"/>
                <a:cs typeface="Arial" panose="020B0604020202020204" pitchFamily="34" charset="0"/>
              </a:rPr>
              <a:t>του κίνησης.</a:t>
            </a:r>
            <a:endParaRPr lang="el-GR" sz="22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200" b="1" dirty="0">
                <a:latin typeface="Arial" panose="020B0604020202020204" pitchFamily="34" charset="0"/>
                <a:cs typeface="Arial" panose="020B0604020202020204" pitchFamily="34" charset="0"/>
              </a:rPr>
              <a:t>Όταν ο στροφαλοφόρος περιστρέφεται, ο δακτύλιος αδράνειας τείνει να κινείται κατά την ακτινική διεύθυνση, αλλά </a:t>
            </a:r>
            <a:r>
              <a:rPr lang="el-GR" sz="2200" b="1" dirty="0" smtClean="0">
                <a:latin typeface="Arial" panose="020B0604020202020204" pitchFamily="34" charset="0"/>
                <a:cs typeface="Arial" panose="020B0604020202020204" pitchFamily="34" charset="0"/>
              </a:rPr>
              <a:t>η επίδραση που παρέχεται </a:t>
            </a:r>
            <a:r>
              <a:rPr lang="el-GR" sz="2200" b="1" dirty="0">
                <a:latin typeface="Arial" panose="020B0604020202020204" pitchFamily="34" charset="0"/>
                <a:cs typeface="Arial" panose="020B0604020202020204" pitchFamily="34" charset="0"/>
              </a:rPr>
              <a:t>από </a:t>
            </a:r>
            <a:r>
              <a:rPr lang="el-GR" sz="2200" b="1" dirty="0" smtClean="0">
                <a:latin typeface="Arial" panose="020B0604020202020204" pitchFamily="34" charset="0"/>
                <a:cs typeface="Arial" panose="020B0604020202020204" pitchFamily="34" charset="0"/>
              </a:rPr>
              <a:t>τη ρευστή σιλικόνη αποσβένει τους κραδασμούς.</a:t>
            </a:r>
            <a:endParaRPr lang="en-US" sz="22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800" b="1" u="sng" dirty="0" smtClean="0">
                <a:solidFill>
                  <a:srgbClr val="FFFF00"/>
                </a:solidFill>
                <a:latin typeface="Arial" pitchFamily="34" charset="0"/>
                <a:cs typeface="Arial" pitchFamily="34" charset="0"/>
              </a:rPr>
              <a:t>Στρεπτικός </a:t>
            </a:r>
            <a:r>
              <a:rPr lang="el-GR" sz="2800" b="1" u="sng" dirty="0">
                <a:solidFill>
                  <a:srgbClr val="FFFF00"/>
                </a:solidFill>
                <a:latin typeface="Arial" pitchFamily="34" charset="0"/>
                <a:cs typeface="Arial" pitchFamily="34" charset="0"/>
              </a:rPr>
              <a:t>αποσβεστήρας </a:t>
            </a:r>
            <a:r>
              <a:rPr lang="el-GR" sz="2800" b="1" u="sng" dirty="0" smtClean="0">
                <a:solidFill>
                  <a:srgbClr val="FFFF00"/>
                </a:solidFill>
                <a:latin typeface="Arial" pitchFamily="34" charset="0"/>
                <a:cs typeface="Arial" pitchFamily="34" charset="0"/>
              </a:rPr>
              <a:t>- (</a:t>
            </a:r>
            <a:r>
              <a:rPr lang="en-US" sz="2800" b="1" u="sng" dirty="0">
                <a:solidFill>
                  <a:srgbClr val="FFFF00"/>
                </a:solidFill>
                <a:latin typeface="Arial" pitchFamily="34" charset="0"/>
                <a:cs typeface="Arial" pitchFamily="34" charset="0"/>
              </a:rPr>
              <a:t>Torsional Damper</a:t>
            </a:r>
            <a:r>
              <a:rPr lang="en-US" sz="2800" b="1" u="sng" dirty="0" smtClean="0">
                <a:solidFill>
                  <a:srgbClr val="FFFF00"/>
                </a:solidFill>
                <a:latin typeface="Arial" pitchFamily="34" charset="0"/>
                <a:cs typeface="Arial" pitchFamily="34" charset="0"/>
              </a:rPr>
              <a:t>)</a:t>
            </a:r>
            <a:endParaRPr lang="en-US" sz="28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2243695909"/>
      </p:ext>
    </p:extLst>
  </p:cSld>
  <p:clrMapOvr>
    <a:masterClrMapping/>
  </p:clrMapOvr>
  <p:transition>
    <p:push/>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bg1">
              <a:lumMod val="75000"/>
            </a:schemeClr>
          </a:solidFill>
        </p:spPr>
        <p:txBody>
          <a:bodyPr>
            <a:noAutofit/>
          </a:bodyPr>
          <a:lstStyle/>
          <a:p>
            <a:pPr marL="0" indent="0">
              <a:lnSpc>
                <a:spcPct val="90000"/>
              </a:lnSpc>
              <a:buClr>
                <a:schemeClr val="hlink"/>
              </a:buClr>
              <a:buNone/>
              <a:defRPr/>
            </a:pPr>
            <a:r>
              <a:rPr lang="el-GR" sz="1800" b="1" u="sng" dirty="0">
                <a:latin typeface="Arial" panose="020B0604020202020204" pitchFamily="34" charset="0"/>
                <a:cs typeface="Arial" panose="020B0604020202020204" pitchFamily="34" charset="0"/>
              </a:rPr>
              <a:t>Πλάγι</a:t>
            </a:r>
            <a:r>
              <a:rPr lang="en-US" sz="1800" b="1" u="sng" dirty="0">
                <a:latin typeface="Arial" panose="020B0604020202020204" pitchFamily="34" charset="0"/>
                <a:cs typeface="Arial" panose="020B0604020202020204" pitchFamily="34" charset="0"/>
              </a:rPr>
              <a:t>o</a:t>
            </a:r>
            <a:r>
              <a:rPr lang="el-GR" sz="1800" b="1" u="sng" dirty="0">
                <a:latin typeface="Arial" panose="020B0604020202020204" pitchFamily="34" charset="0"/>
                <a:cs typeface="Arial" panose="020B0604020202020204" pitchFamily="34" charset="0"/>
              </a:rPr>
              <a:t>ς αποσβεστήρας </a:t>
            </a:r>
            <a:r>
              <a:rPr lang="en-US" sz="1800" b="1" dirty="0">
                <a:solidFill>
                  <a:srgbClr val="FF0000"/>
                </a:solidFill>
                <a:latin typeface="Arial" panose="020B0604020202020204" pitchFamily="34" charset="0"/>
                <a:cs typeface="Arial" panose="020B0604020202020204" pitchFamily="34" charset="0"/>
              </a:rPr>
              <a:t> </a:t>
            </a:r>
            <a:r>
              <a:rPr lang="el-GR" sz="1800" b="1" u="sng" dirty="0" smtClean="0">
                <a:solidFill>
                  <a:srgbClr val="FF0000"/>
                </a:solidFill>
                <a:latin typeface="Arial" panose="020B0604020202020204" pitchFamily="34" charset="0"/>
                <a:cs typeface="Arial" panose="020B0604020202020204" pitchFamily="34" charset="0"/>
              </a:rPr>
              <a:t>(</a:t>
            </a:r>
            <a:r>
              <a:rPr lang="en-US" sz="1800" b="1" u="sng" dirty="0">
                <a:solidFill>
                  <a:srgbClr val="FF0000"/>
                </a:solidFill>
                <a:latin typeface="Arial" panose="020B0604020202020204" pitchFamily="34" charset="0"/>
                <a:cs typeface="Arial" panose="020B0604020202020204" pitchFamily="34" charset="0"/>
              </a:rPr>
              <a:t>Bracing Damper</a:t>
            </a:r>
            <a:r>
              <a:rPr lang="en-US" sz="1800" b="1" u="sng" dirty="0" smtClean="0">
                <a:solidFill>
                  <a:srgbClr val="FF0000"/>
                </a:solidFill>
                <a:latin typeface="Arial" panose="020B0604020202020204" pitchFamily="34" charset="0"/>
                <a:cs typeface="Arial" panose="020B0604020202020204" pitchFamily="34" charset="0"/>
              </a:rPr>
              <a:t>)</a:t>
            </a: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Οι ταλαντώσεις μπορεί να δημιουργήσουν καταστροφές στις συνδέσεις των στροβιλούπερπληρωτών με τη μηχανή (καθώς και άλλων μηχανισμών). </a:t>
            </a:r>
            <a:endParaRPr lang="en-US" sz="23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Ταυτόχρονα μεταβιβάζονται </a:t>
            </a:r>
            <a:r>
              <a:rPr lang="el-GR" sz="2300" b="1" dirty="0">
                <a:latin typeface="Arial" panose="020B0604020202020204" pitchFamily="34" charset="0"/>
                <a:cs typeface="Arial" panose="020B0604020202020204" pitchFamily="34" charset="0"/>
              </a:rPr>
              <a:t>προς τη γάστρα του πλοίου, αυξάνοντας τις δονήσεις στην περιοχή του μηχανοστασίου. </a:t>
            </a:r>
            <a:endParaRPr lang="en-US" sz="23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Η </a:t>
            </a:r>
            <a:r>
              <a:rPr lang="el-GR" sz="2300" b="1" dirty="0">
                <a:latin typeface="Arial" panose="020B0604020202020204" pitchFamily="34" charset="0"/>
                <a:cs typeface="Arial" panose="020B0604020202020204" pitchFamily="34" charset="0"/>
              </a:rPr>
              <a:t>εξουδετέρωσή τους γίνεται με τη χρήση πλαγίων στηριγμάτων (αναστολέων), τα οποία συνδέουν το ανώτερο τμήμα της μηχανής με τα τοιχώματα του πλοίου (σε ενισχυμένες θέσεις της δομής), </a:t>
            </a:r>
            <a:r>
              <a:rPr lang="el-GR" sz="2300" b="1" dirty="0" smtClean="0">
                <a:latin typeface="Arial" panose="020B0604020202020204" pitchFamily="34" charset="0"/>
                <a:cs typeface="Arial" panose="020B0604020202020204" pitchFamily="34" charset="0"/>
              </a:rPr>
              <a:t>αυξάνοντας </a:t>
            </a:r>
            <a:r>
              <a:rPr lang="el-GR" sz="2300" b="1" dirty="0">
                <a:latin typeface="Arial" panose="020B0604020202020204" pitchFamily="34" charset="0"/>
                <a:cs typeface="Arial" panose="020B0604020202020204" pitchFamily="34" charset="0"/>
              </a:rPr>
              <a:t>την ακαμψία του συστήματος και την </a:t>
            </a:r>
            <a:r>
              <a:rPr lang="el-GR" sz="2300" b="1" dirty="0" smtClean="0">
                <a:latin typeface="Arial" panose="020B0604020202020204" pitchFamily="34" charset="0"/>
                <a:cs typeface="Arial" panose="020B0604020202020204" pitchFamily="34" charset="0"/>
              </a:rPr>
              <a:t>ιδιοσυχνότητά </a:t>
            </a:r>
            <a:r>
              <a:rPr lang="el-GR" sz="2300" b="1" dirty="0">
                <a:latin typeface="Arial" panose="020B0604020202020204" pitchFamily="34" charset="0"/>
                <a:cs typeface="Arial" panose="020B0604020202020204" pitchFamily="34" charset="0"/>
              </a:rPr>
              <a:t>του σε τιμές αρκετά μεγαλύτερες από τη </a:t>
            </a:r>
            <a:r>
              <a:rPr lang="el-GR" sz="2300" b="1" dirty="0" smtClean="0">
                <a:latin typeface="Arial" panose="020B0604020202020204" pitchFamily="34" charset="0"/>
                <a:cs typeface="Arial" panose="020B0604020202020204" pitchFamily="34" charset="0"/>
              </a:rPr>
              <a:t>συχνότητα </a:t>
            </a:r>
            <a:r>
              <a:rPr lang="el-GR" sz="2300" b="1" dirty="0">
                <a:latin typeface="Arial" panose="020B0604020202020204" pitchFamily="34" charset="0"/>
                <a:cs typeface="Arial" panose="020B0604020202020204" pitchFamily="34" charset="0"/>
              </a:rPr>
              <a:t>περιστροφής της </a:t>
            </a:r>
            <a:r>
              <a:rPr lang="el-GR" sz="2300" b="1" dirty="0" smtClean="0">
                <a:latin typeface="Arial" panose="020B0604020202020204" pitchFamily="34" charset="0"/>
                <a:cs typeface="Arial" panose="020B0604020202020204" pitchFamily="34" charset="0"/>
              </a:rPr>
              <a:t>μηχανής. </a:t>
            </a:r>
            <a:endParaRPr lang="en-US" sz="23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300" b="1" dirty="0" smtClean="0">
                <a:latin typeface="Arial" panose="020B0604020202020204" pitchFamily="34" charset="0"/>
                <a:cs typeface="Arial" panose="020B0604020202020204" pitchFamily="34" charset="0"/>
              </a:rPr>
              <a:t>Ταυτόχρονα </a:t>
            </a:r>
            <a:r>
              <a:rPr lang="el-GR" sz="2300" b="1" dirty="0">
                <a:latin typeface="Arial" panose="020B0604020202020204" pitchFamily="34" charset="0"/>
                <a:cs typeface="Arial" panose="020B0604020202020204" pitchFamily="34" charset="0"/>
              </a:rPr>
              <a:t>λειτουργούν ως αποσβεστήρες </a:t>
            </a:r>
            <a:r>
              <a:rPr lang="el-GR" sz="2300" b="1" dirty="0" smtClean="0">
                <a:latin typeface="Arial" panose="020B0604020202020204" pitchFamily="34" charset="0"/>
                <a:cs typeface="Arial" panose="020B0604020202020204" pitchFamily="34" charset="0"/>
              </a:rPr>
              <a:t>ταλαντώσεων,</a:t>
            </a:r>
            <a:r>
              <a:rPr lang="en-US" sz="2300" b="1" dirty="0" smtClean="0">
                <a:latin typeface="Arial" panose="020B0604020202020204" pitchFamily="34" charset="0"/>
                <a:cs typeface="Arial" panose="020B0604020202020204" pitchFamily="34" charset="0"/>
              </a:rPr>
              <a:t> </a:t>
            </a:r>
            <a:r>
              <a:rPr lang="el-GR" sz="2300" b="1" dirty="0" smtClean="0">
                <a:latin typeface="Arial" panose="020B0604020202020204" pitchFamily="34" charset="0"/>
                <a:cs typeface="Arial" panose="020B0604020202020204" pitchFamily="34" charset="0"/>
              </a:rPr>
              <a:t>είτε </a:t>
            </a:r>
            <a:r>
              <a:rPr lang="el-GR" sz="2300" b="1" dirty="0">
                <a:latin typeface="Arial" panose="020B0604020202020204" pitchFamily="34" charset="0"/>
                <a:cs typeface="Arial" panose="020B0604020202020204" pitchFamily="34" charset="0"/>
              </a:rPr>
              <a:t>με τη βοήθεια μηχανικής </a:t>
            </a:r>
            <a:r>
              <a:rPr lang="el-GR" sz="2300" b="1" dirty="0" smtClean="0">
                <a:latin typeface="Arial" panose="020B0604020202020204" pitchFamily="34" charset="0"/>
                <a:cs typeface="Arial" panose="020B0604020202020204" pitchFamily="34" charset="0"/>
              </a:rPr>
              <a:t>τριβής, </a:t>
            </a:r>
            <a:r>
              <a:rPr lang="el-GR" sz="2300" b="1" dirty="0">
                <a:latin typeface="Arial" panose="020B0604020202020204" pitchFamily="34" charset="0"/>
                <a:cs typeface="Arial" panose="020B0604020202020204" pitchFamily="34" charset="0"/>
              </a:rPr>
              <a:t>είτε με χρήση υδραυλικού </a:t>
            </a:r>
            <a:r>
              <a:rPr lang="el-GR" sz="2300" b="1" dirty="0" smtClean="0">
                <a:latin typeface="Arial" panose="020B0604020202020204" pitchFamily="34" charset="0"/>
                <a:cs typeface="Arial" panose="020B0604020202020204" pitchFamily="34" charset="0"/>
              </a:rPr>
              <a:t>συστήματος.</a:t>
            </a:r>
            <a:endParaRPr lang="el-GR" sz="23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800" b="1" u="sng" dirty="0" smtClean="0">
                <a:solidFill>
                  <a:srgbClr val="FFFF00"/>
                </a:solidFill>
                <a:latin typeface="Arial" pitchFamily="34" charset="0"/>
                <a:cs typeface="Arial" pitchFamily="34" charset="0"/>
              </a:rPr>
              <a:t>Πλ</a:t>
            </a:r>
            <a:r>
              <a:rPr lang="el-GR" sz="2800" b="1" u="sng" dirty="0">
                <a:solidFill>
                  <a:srgbClr val="FFFF00"/>
                </a:solidFill>
                <a:latin typeface="Arial" pitchFamily="34" charset="0"/>
                <a:cs typeface="Arial" pitchFamily="34" charset="0"/>
              </a:rPr>
              <a:t>ά</a:t>
            </a:r>
            <a:r>
              <a:rPr lang="el-GR" sz="2800" b="1" u="sng" dirty="0" smtClean="0">
                <a:solidFill>
                  <a:srgbClr val="FFFF00"/>
                </a:solidFill>
                <a:latin typeface="Arial" pitchFamily="34" charset="0"/>
                <a:cs typeface="Arial" pitchFamily="34" charset="0"/>
              </a:rPr>
              <a:t>γι</a:t>
            </a:r>
            <a:r>
              <a:rPr lang="en-US" sz="2800" b="1" u="sng" dirty="0" smtClean="0">
                <a:solidFill>
                  <a:srgbClr val="FFFF00"/>
                </a:solidFill>
                <a:latin typeface="Arial" pitchFamily="34" charset="0"/>
                <a:cs typeface="Arial" pitchFamily="34" charset="0"/>
              </a:rPr>
              <a:t>o</a:t>
            </a:r>
            <a:r>
              <a:rPr lang="el-GR" sz="2800" b="1" u="sng" dirty="0" smtClean="0">
                <a:solidFill>
                  <a:srgbClr val="FFFF00"/>
                </a:solidFill>
                <a:latin typeface="Arial" pitchFamily="34" charset="0"/>
                <a:cs typeface="Arial" pitchFamily="34" charset="0"/>
              </a:rPr>
              <a:t>ς </a:t>
            </a:r>
            <a:r>
              <a:rPr lang="el-GR" sz="2800" b="1" u="sng" dirty="0">
                <a:solidFill>
                  <a:srgbClr val="FFFF00"/>
                </a:solidFill>
                <a:latin typeface="Arial" pitchFamily="34" charset="0"/>
                <a:cs typeface="Arial" pitchFamily="34" charset="0"/>
              </a:rPr>
              <a:t>αποσβεστήρας </a:t>
            </a:r>
            <a:r>
              <a:rPr lang="el-GR" sz="2800" b="1" u="sng" dirty="0" smtClean="0">
                <a:solidFill>
                  <a:srgbClr val="FFFF00"/>
                </a:solidFill>
                <a:latin typeface="Arial" pitchFamily="34" charset="0"/>
                <a:cs typeface="Arial" pitchFamily="34" charset="0"/>
              </a:rPr>
              <a:t>- (</a:t>
            </a:r>
            <a:r>
              <a:rPr lang="en-US" sz="2800" b="1" u="sng" dirty="0" smtClean="0">
                <a:solidFill>
                  <a:srgbClr val="FFFF00"/>
                </a:solidFill>
                <a:latin typeface="Arial" pitchFamily="34" charset="0"/>
                <a:cs typeface="Arial" pitchFamily="34" charset="0"/>
              </a:rPr>
              <a:t>Bracing </a:t>
            </a:r>
            <a:r>
              <a:rPr lang="en-US" sz="2800" b="1" u="sng" dirty="0">
                <a:solidFill>
                  <a:srgbClr val="FFFF00"/>
                </a:solidFill>
                <a:latin typeface="Arial" pitchFamily="34" charset="0"/>
                <a:cs typeface="Arial" pitchFamily="34" charset="0"/>
              </a:rPr>
              <a:t>Damper</a:t>
            </a:r>
            <a:r>
              <a:rPr lang="en-US" sz="2800" b="1" u="sng" dirty="0" smtClean="0">
                <a:solidFill>
                  <a:srgbClr val="FFFF00"/>
                </a:solidFill>
                <a:latin typeface="Arial" pitchFamily="34" charset="0"/>
                <a:cs typeface="Arial" pitchFamily="34" charset="0"/>
              </a:rPr>
              <a:t>)</a:t>
            </a:r>
            <a:endParaRPr lang="en-US" sz="28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1999753555"/>
      </p:ext>
    </p:extLst>
  </p:cSld>
  <p:clrMapOvr>
    <a:masterClrMapping/>
  </p:clrMapOvr>
  <p:transition>
    <p:push/>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432048"/>
          </a:xfrm>
          <a:solidFill>
            <a:schemeClr val="bg1">
              <a:lumMod val="75000"/>
            </a:schemeClr>
          </a:solidFill>
        </p:spPr>
        <p:txBody>
          <a:bodyPr>
            <a:noAutofit/>
          </a:bodyPr>
          <a:lstStyle/>
          <a:p>
            <a:pPr marL="0" indent="0">
              <a:lnSpc>
                <a:spcPct val="90000"/>
              </a:lnSpc>
              <a:buClr>
                <a:schemeClr val="hlink"/>
              </a:buClr>
              <a:buNone/>
              <a:defRPr/>
            </a:pPr>
            <a:r>
              <a:rPr lang="el-GR" sz="1800" b="1" u="sng" dirty="0">
                <a:latin typeface="Arial" panose="020B0604020202020204" pitchFamily="34" charset="0"/>
                <a:cs typeface="Arial" panose="020B0604020202020204" pitchFamily="34" charset="0"/>
              </a:rPr>
              <a:t>Πλάγι</a:t>
            </a:r>
            <a:r>
              <a:rPr lang="en-US" sz="1800" b="1" u="sng" dirty="0">
                <a:latin typeface="Arial" panose="020B0604020202020204" pitchFamily="34" charset="0"/>
                <a:cs typeface="Arial" panose="020B0604020202020204" pitchFamily="34" charset="0"/>
              </a:rPr>
              <a:t>o</a:t>
            </a:r>
            <a:r>
              <a:rPr lang="el-GR" sz="1800" b="1" u="sng" dirty="0">
                <a:latin typeface="Arial" panose="020B0604020202020204" pitchFamily="34" charset="0"/>
                <a:cs typeface="Arial" panose="020B0604020202020204" pitchFamily="34" charset="0"/>
              </a:rPr>
              <a:t>ς αποσβεστήρας </a:t>
            </a:r>
            <a:r>
              <a:rPr lang="en-US" sz="1800" b="1" dirty="0">
                <a:solidFill>
                  <a:srgbClr val="FF0000"/>
                </a:solidFill>
                <a:latin typeface="Arial" panose="020B0604020202020204" pitchFamily="34" charset="0"/>
                <a:cs typeface="Arial" panose="020B0604020202020204" pitchFamily="34" charset="0"/>
              </a:rPr>
              <a:t> </a:t>
            </a:r>
            <a:r>
              <a:rPr lang="el-GR" sz="1800" b="1" u="sng" dirty="0" smtClean="0">
                <a:solidFill>
                  <a:srgbClr val="FF0000"/>
                </a:solidFill>
                <a:latin typeface="Arial" panose="020B0604020202020204" pitchFamily="34" charset="0"/>
                <a:cs typeface="Arial" panose="020B0604020202020204" pitchFamily="34" charset="0"/>
              </a:rPr>
              <a:t>(</a:t>
            </a:r>
            <a:r>
              <a:rPr lang="en-US" sz="1800" b="1" u="sng" dirty="0">
                <a:solidFill>
                  <a:srgbClr val="FF0000"/>
                </a:solidFill>
                <a:latin typeface="Arial" panose="020B0604020202020204" pitchFamily="34" charset="0"/>
                <a:cs typeface="Arial" panose="020B0604020202020204" pitchFamily="34" charset="0"/>
              </a:rPr>
              <a:t>Bracing Damper</a:t>
            </a:r>
            <a:r>
              <a:rPr lang="en-US" sz="1800" b="1" u="sng" dirty="0" smtClean="0">
                <a:solidFill>
                  <a:srgbClr val="FF0000"/>
                </a:solidFill>
                <a:latin typeface="Arial" panose="020B0604020202020204" pitchFamily="34" charset="0"/>
                <a:cs typeface="Arial" panose="020B0604020202020204" pitchFamily="34" charset="0"/>
              </a:rPr>
              <a:t>)</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800" b="1" u="sng" dirty="0" smtClean="0">
                <a:solidFill>
                  <a:schemeClr val="bg1"/>
                </a:solidFill>
                <a:latin typeface="Arial" pitchFamily="34" charset="0"/>
                <a:cs typeface="Arial" pitchFamily="34" charset="0"/>
              </a:rPr>
              <a:t>Πλ</a:t>
            </a:r>
            <a:r>
              <a:rPr lang="el-GR" sz="2800" b="1" u="sng" dirty="0">
                <a:solidFill>
                  <a:schemeClr val="bg1"/>
                </a:solidFill>
                <a:latin typeface="Arial" pitchFamily="34" charset="0"/>
                <a:cs typeface="Arial" pitchFamily="34" charset="0"/>
              </a:rPr>
              <a:t>ά</a:t>
            </a:r>
            <a:r>
              <a:rPr lang="el-GR" sz="2800" b="1" u="sng" dirty="0" smtClean="0">
                <a:solidFill>
                  <a:schemeClr val="bg1"/>
                </a:solidFill>
                <a:latin typeface="Arial" pitchFamily="34" charset="0"/>
                <a:cs typeface="Arial" pitchFamily="34" charset="0"/>
              </a:rPr>
              <a:t>γι</a:t>
            </a:r>
            <a:r>
              <a:rPr lang="en-US" sz="2800" b="1" u="sng" dirty="0" smtClean="0">
                <a:solidFill>
                  <a:schemeClr val="bg1"/>
                </a:solidFill>
                <a:latin typeface="Arial" pitchFamily="34" charset="0"/>
                <a:cs typeface="Arial" pitchFamily="34" charset="0"/>
              </a:rPr>
              <a:t>o</a:t>
            </a:r>
            <a:r>
              <a:rPr lang="el-GR" sz="2800" b="1" u="sng" dirty="0" smtClean="0">
                <a:solidFill>
                  <a:schemeClr val="bg1"/>
                </a:solidFill>
                <a:latin typeface="Arial" pitchFamily="34" charset="0"/>
                <a:cs typeface="Arial" pitchFamily="34" charset="0"/>
              </a:rPr>
              <a:t>ς </a:t>
            </a:r>
            <a:r>
              <a:rPr lang="el-GR" sz="2800" b="1" u="sng" dirty="0">
                <a:solidFill>
                  <a:schemeClr val="bg1"/>
                </a:solidFill>
                <a:latin typeface="Arial" pitchFamily="34" charset="0"/>
                <a:cs typeface="Arial" pitchFamily="34" charset="0"/>
              </a:rPr>
              <a:t>αποσβεστήρας </a:t>
            </a:r>
            <a:r>
              <a:rPr lang="el-GR" sz="2800" b="1" u="sng" dirty="0" smtClean="0">
                <a:solidFill>
                  <a:schemeClr val="bg1"/>
                </a:solidFill>
                <a:latin typeface="Arial" pitchFamily="34" charset="0"/>
                <a:cs typeface="Arial" pitchFamily="34" charset="0"/>
              </a:rPr>
              <a:t>- (</a:t>
            </a:r>
            <a:r>
              <a:rPr lang="en-US" sz="2800" b="1" u="sng" dirty="0" smtClean="0">
                <a:solidFill>
                  <a:schemeClr val="bg1"/>
                </a:solidFill>
                <a:latin typeface="Arial" pitchFamily="34" charset="0"/>
                <a:cs typeface="Arial" pitchFamily="34" charset="0"/>
              </a:rPr>
              <a:t>Bracing </a:t>
            </a:r>
            <a:r>
              <a:rPr lang="en-US" sz="2800" b="1" u="sng" dirty="0">
                <a:solidFill>
                  <a:schemeClr val="bg1"/>
                </a:solidFill>
                <a:latin typeface="Arial" pitchFamily="34" charset="0"/>
                <a:cs typeface="Arial" pitchFamily="34" charset="0"/>
              </a:rPr>
              <a:t>Damper</a:t>
            </a:r>
            <a:r>
              <a:rPr lang="en-US" sz="2800" b="1" u="sng" dirty="0" smtClean="0">
                <a:solidFill>
                  <a:schemeClr val="bg1"/>
                </a:solidFill>
                <a:latin typeface="Arial" pitchFamily="34" charset="0"/>
                <a:cs typeface="Arial" pitchFamily="34" charset="0"/>
              </a:rPr>
              <a:t>)</a:t>
            </a:r>
            <a:endParaRPr lang="en-US" sz="2800" b="1" u="sng" dirty="0">
              <a:solidFill>
                <a:schemeClr val="bg1"/>
              </a:solidFill>
              <a:latin typeface="Arial" pitchFamily="34" charset="0"/>
              <a:cs typeface="Arial" pitchFamily="34" charset="0"/>
            </a:endParaRPr>
          </a:p>
        </p:txBody>
      </p:sp>
      <p:pic>
        <p:nvPicPr>
          <p:cNvPr id="1026" name="Picture 2" descr="http://www.marineinsight.com/wp-content/uploads/2011/08/4685271178_72f5a6ce6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3284984"/>
            <a:ext cx="3409522" cy="1685926"/>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733050" y="1844824"/>
            <a:ext cx="5087422" cy="4680519"/>
          </a:xfrm>
          <a:prstGeom prst="rect">
            <a:avLst/>
          </a:prstGeom>
        </p:spPr>
      </p:pic>
    </p:spTree>
    <p:extLst>
      <p:ext uri="{BB962C8B-B14F-4D97-AF65-F5344CB8AC3E}">
        <p14:creationId xmlns="" xmlns:p14="http://schemas.microsoft.com/office/powerpoint/2010/main" val="4105079754"/>
      </p:ext>
    </p:extLst>
  </p:cSld>
  <p:clrMapOvr>
    <a:masterClrMapping/>
  </p:clrMapOvr>
  <p:transition>
    <p:push/>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432048"/>
          </a:xfrm>
          <a:solidFill>
            <a:schemeClr val="bg1">
              <a:lumMod val="75000"/>
            </a:schemeClr>
          </a:solidFill>
        </p:spPr>
        <p:txBody>
          <a:bodyPr>
            <a:noAutofit/>
          </a:bodyPr>
          <a:lstStyle/>
          <a:p>
            <a:pPr marL="0" indent="0">
              <a:lnSpc>
                <a:spcPct val="90000"/>
              </a:lnSpc>
              <a:buClr>
                <a:schemeClr val="hlink"/>
              </a:buClr>
              <a:buNone/>
              <a:defRPr/>
            </a:pPr>
            <a:r>
              <a:rPr lang="el-GR" sz="1800" b="1" u="sng" dirty="0">
                <a:latin typeface="Arial" panose="020B0604020202020204" pitchFamily="34" charset="0"/>
                <a:cs typeface="Arial" panose="020B0604020202020204" pitchFamily="34" charset="0"/>
              </a:rPr>
              <a:t>Πλάγι</a:t>
            </a:r>
            <a:r>
              <a:rPr lang="en-US" sz="1800" b="1" u="sng" dirty="0">
                <a:latin typeface="Arial" panose="020B0604020202020204" pitchFamily="34" charset="0"/>
                <a:cs typeface="Arial" panose="020B0604020202020204" pitchFamily="34" charset="0"/>
              </a:rPr>
              <a:t>o</a:t>
            </a:r>
            <a:r>
              <a:rPr lang="el-GR" sz="1800" b="1" u="sng" dirty="0">
                <a:latin typeface="Arial" panose="020B0604020202020204" pitchFamily="34" charset="0"/>
                <a:cs typeface="Arial" panose="020B0604020202020204" pitchFamily="34" charset="0"/>
              </a:rPr>
              <a:t>ς αποσβεστήρας </a:t>
            </a:r>
            <a:r>
              <a:rPr lang="en-US" sz="1800" b="1" dirty="0">
                <a:solidFill>
                  <a:srgbClr val="FF0000"/>
                </a:solidFill>
                <a:latin typeface="Arial" panose="020B0604020202020204" pitchFamily="34" charset="0"/>
                <a:cs typeface="Arial" panose="020B0604020202020204" pitchFamily="34" charset="0"/>
              </a:rPr>
              <a:t> </a:t>
            </a:r>
            <a:r>
              <a:rPr lang="el-GR" sz="1800" b="1" u="sng" dirty="0" smtClean="0">
                <a:solidFill>
                  <a:srgbClr val="FF0000"/>
                </a:solidFill>
                <a:latin typeface="Arial" panose="020B0604020202020204" pitchFamily="34" charset="0"/>
                <a:cs typeface="Arial" panose="020B0604020202020204" pitchFamily="34" charset="0"/>
              </a:rPr>
              <a:t>(</a:t>
            </a:r>
            <a:r>
              <a:rPr lang="en-US" sz="1800" b="1" u="sng" dirty="0">
                <a:solidFill>
                  <a:srgbClr val="FF0000"/>
                </a:solidFill>
                <a:latin typeface="Arial" panose="020B0604020202020204" pitchFamily="34" charset="0"/>
                <a:cs typeface="Arial" panose="020B0604020202020204" pitchFamily="34" charset="0"/>
              </a:rPr>
              <a:t>Bracing Damper</a:t>
            </a:r>
            <a:r>
              <a:rPr lang="en-US" sz="1800" b="1" u="sng" dirty="0" smtClean="0">
                <a:solidFill>
                  <a:srgbClr val="FF0000"/>
                </a:solidFill>
                <a:latin typeface="Arial" panose="020B0604020202020204" pitchFamily="34" charset="0"/>
                <a:cs typeface="Arial" panose="020B0604020202020204" pitchFamily="34" charset="0"/>
              </a:rPr>
              <a:t>)</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800" b="1" u="sng" dirty="0" smtClean="0">
                <a:solidFill>
                  <a:schemeClr val="bg1"/>
                </a:solidFill>
                <a:latin typeface="Arial" pitchFamily="34" charset="0"/>
                <a:cs typeface="Arial" pitchFamily="34" charset="0"/>
              </a:rPr>
              <a:t>Πλ</a:t>
            </a:r>
            <a:r>
              <a:rPr lang="el-GR" sz="2800" b="1" u="sng" dirty="0">
                <a:solidFill>
                  <a:schemeClr val="bg1"/>
                </a:solidFill>
                <a:latin typeface="Arial" pitchFamily="34" charset="0"/>
                <a:cs typeface="Arial" pitchFamily="34" charset="0"/>
              </a:rPr>
              <a:t>ά</a:t>
            </a:r>
            <a:r>
              <a:rPr lang="el-GR" sz="2800" b="1" u="sng" dirty="0" smtClean="0">
                <a:solidFill>
                  <a:schemeClr val="bg1"/>
                </a:solidFill>
                <a:latin typeface="Arial" pitchFamily="34" charset="0"/>
                <a:cs typeface="Arial" pitchFamily="34" charset="0"/>
              </a:rPr>
              <a:t>γι</a:t>
            </a:r>
            <a:r>
              <a:rPr lang="en-US" sz="2800" b="1" u="sng" dirty="0" smtClean="0">
                <a:solidFill>
                  <a:schemeClr val="bg1"/>
                </a:solidFill>
                <a:latin typeface="Arial" pitchFamily="34" charset="0"/>
                <a:cs typeface="Arial" pitchFamily="34" charset="0"/>
              </a:rPr>
              <a:t>o</a:t>
            </a:r>
            <a:r>
              <a:rPr lang="el-GR" sz="2800" b="1" u="sng" dirty="0" smtClean="0">
                <a:solidFill>
                  <a:schemeClr val="bg1"/>
                </a:solidFill>
                <a:latin typeface="Arial" pitchFamily="34" charset="0"/>
                <a:cs typeface="Arial" pitchFamily="34" charset="0"/>
              </a:rPr>
              <a:t>ς </a:t>
            </a:r>
            <a:r>
              <a:rPr lang="el-GR" sz="2800" b="1" u="sng" dirty="0">
                <a:solidFill>
                  <a:schemeClr val="bg1"/>
                </a:solidFill>
                <a:latin typeface="Arial" pitchFamily="34" charset="0"/>
                <a:cs typeface="Arial" pitchFamily="34" charset="0"/>
              </a:rPr>
              <a:t>αποσβεστήρας </a:t>
            </a:r>
            <a:r>
              <a:rPr lang="el-GR" sz="2800" b="1" u="sng" dirty="0" smtClean="0">
                <a:solidFill>
                  <a:schemeClr val="bg1"/>
                </a:solidFill>
                <a:latin typeface="Arial" pitchFamily="34" charset="0"/>
                <a:cs typeface="Arial" pitchFamily="34" charset="0"/>
              </a:rPr>
              <a:t>- (</a:t>
            </a:r>
            <a:r>
              <a:rPr lang="en-US" sz="2800" b="1" u="sng" dirty="0" smtClean="0">
                <a:solidFill>
                  <a:schemeClr val="bg1"/>
                </a:solidFill>
                <a:latin typeface="Arial" pitchFamily="34" charset="0"/>
                <a:cs typeface="Arial" pitchFamily="34" charset="0"/>
              </a:rPr>
              <a:t>Bracing </a:t>
            </a:r>
            <a:r>
              <a:rPr lang="en-US" sz="2800" b="1" u="sng" dirty="0">
                <a:solidFill>
                  <a:schemeClr val="bg1"/>
                </a:solidFill>
                <a:latin typeface="Arial" pitchFamily="34" charset="0"/>
                <a:cs typeface="Arial" pitchFamily="34" charset="0"/>
              </a:rPr>
              <a:t>Damper</a:t>
            </a:r>
            <a:r>
              <a:rPr lang="en-US" sz="2800" b="1" u="sng" dirty="0" smtClean="0">
                <a:solidFill>
                  <a:schemeClr val="bg1"/>
                </a:solidFill>
                <a:latin typeface="Arial" pitchFamily="34" charset="0"/>
                <a:cs typeface="Arial" pitchFamily="34" charset="0"/>
              </a:rPr>
              <a:t>)</a:t>
            </a:r>
            <a:endParaRPr lang="en-US" sz="2800" b="1" u="sng" dirty="0">
              <a:solidFill>
                <a:schemeClr val="bg1"/>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19672" y="1556792"/>
            <a:ext cx="5602133" cy="4989075"/>
          </a:xfrm>
          <a:prstGeom prst="rect">
            <a:avLst/>
          </a:prstGeom>
        </p:spPr>
      </p:pic>
    </p:spTree>
    <p:extLst>
      <p:ext uri="{BB962C8B-B14F-4D97-AF65-F5344CB8AC3E}">
        <p14:creationId xmlns="" xmlns:p14="http://schemas.microsoft.com/office/powerpoint/2010/main" val="1005300293"/>
      </p:ext>
    </p:extLst>
  </p:cSld>
  <p:clrMapOvr>
    <a:masterClrMapping/>
  </p:clrMapOvr>
  <p:transition>
    <p:push/>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432048"/>
          </a:xfrm>
          <a:solidFill>
            <a:schemeClr val="bg1">
              <a:lumMod val="75000"/>
            </a:schemeClr>
          </a:solidFill>
        </p:spPr>
        <p:txBody>
          <a:bodyPr>
            <a:noAutofit/>
          </a:bodyPr>
          <a:lstStyle/>
          <a:p>
            <a:pPr marL="0" indent="0">
              <a:lnSpc>
                <a:spcPct val="90000"/>
              </a:lnSpc>
              <a:buClr>
                <a:schemeClr val="hlink"/>
              </a:buClr>
              <a:buNone/>
              <a:defRPr/>
            </a:pPr>
            <a:r>
              <a:rPr lang="el-GR" sz="1800" b="1" u="sng" dirty="0">
                <a:latin typeface="Arial" panose="020B0604020202020204" pitchFamily="34" charset="0"/>
                <a:cs typeface="Arial" panose="020B0604020202020204" pitchFamily="34" charset="0"/>
              </a:rPr>
              <a:t>Πλάγι</a:t>
            </a:r>
            <a:r>
              <a:rPr lang="en-US" sz="1800" b="1" u="sng" dirty="0">
                <a:latin typeface="Arial" panose="020B0604020202020204" pitchFamily="34" charset="0"/>
                <a:cs typeface="Arial" panose="020B0604020202020204" pitchFamily="34" charset="0"/>
              </a:rPr>
              <a:t>o</a:t>
            </a:r>
            <a:r>
              <a:rPr lang="el-GR" sz="1800" b="1" u="sng" dirty="0">
                <a:latin typeface="Arial" panose="020B0604020202020204" pitchFamily="34" charset="0"/>
                <a:cs typeface="Arial" panose="020B0604020202020204" pitchFamily="34" charset="0"/>
              </a:rPr>
              <a:t>ς αποσβεστήρας </a:t>
            </a:r>
            <a:r>
              <a:rPr lang="en-US" sz="1800" b="1" dirty="0">
                <a:solidFill>
                  <a:srgbClr val="FF0000"/>
                </a:solidFill>
                <a:latin typeface="Arial" panose="020B0604020202020204" pitchFamily="34" charset="0"/>
                <a:cs typeface="Arial" panose="020B0604020202020204" pitchFamily="34" charset="0"/>
              </a:rPr>
              <a:t> </a:t>
            </a:r>
            <a:r>
              <a:rPr lang="el-GR" sz="1800" b="1" u="sng" dirty="0" smtClean="0">
                <a:solidFill>
                  <a:srgbClr val="FF0000"/>
                </a:solidFill>
                <a:latin typeface="Arial" panose="020B0604020202020204" pitchFamily="34" charset="0"/>
                <a:cs typeface="Arial" panose="020B0604020202020204" pitchFamily="34" charset="0"/>
              </a:rPr>
              <a:t>(</a:t>
            </a:r>
            <a:r>
              <a:rPr lang="en-US" sz="1800" b="1" u="sng" dirty="0">
                <a:solidFill>
                  <a:srgbClr val="FF0000"/>
                </a:solidFill>
                <a:latin typeface="Arial" panose="020B0604020202020204" pitchFamily="34" charset="0"/>
                <a:cs typeface="Arial" panose="020B0604020202020204" pitchFamily="34" charset="0"/>
              </a:rPr>
              <a:t>Bracing Damper</a:t>
            </a:r>
            <a:r>
              <a:rPr lang="en-US" sz="1800" b="1" u="sng" dirty="0" smtClean="0">
                <a:solidFill>
                  <a:srgbClr val="FF0000"/>
                </a:solidFill>
                <a:latin typeface="Arial" panose="020B0604020202020204" pitchFamily="34" charset="0"/>
                <a:cs typeface="Arial" panose="020B0604020202020204" pitchFamily="34" charset="0"/>
              </a:rPr>
              <a:t>)</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800" b="1" u="sng" dirty="0" smtClean="0">
                <a:solidFill>
                  <a:schemeClr val="bg1"/>
                </a:solidFill>
                <a:latin typeface="Arial" pitchFamily="34" charset="0"/>
                <a:cs typeface="Arial" pitchFamily="34" charset="0"/>
              </a:rPr>
              <a:t>Πλ</a:t>
            </a:r>
            <a:r>
              <a:rPr lang="el-GR" sz="2800" b="1" u="sng" dirty="0">
                <a:solidFill>
                  <a:schemeClr val="bg1"/>
                </a:solidFill>
                <a:latin typeface="Arial" pitchFamily="34" charset="0"/>
                <a:cs typeface="Arial" pitchFamily="34" charset="0"/>
              </a:rPr>
              <a:t>ά</a:t>
            </a:r>
            <a:r>
              <a:rPr lang="el-GR" sz="2800" b="1" u="sng" dirty="0" smtClean="0">
                <a:solidFill>
                  <a:schemeClr val="bg1"/>
                </a:solidFill>
                <a:latin typeface="Arial" pitchFamily="34" charset="0"/>
                <a:cs typeface="Arial" pitchFamily="34" charset="0"/>
              </a:rPr>
              <a:t>γι</a:t>
            </a:r>
            <a:r>
              <a:rPr lang="en-US" sz="2800" b="1" u="sng" dirty="0" smtClean="0">
                <a:solidFill>
                  <a:schemeClr val="bg1"/>
                </a:solidFill>
                <a:latin typeface="Arial" pitchFamily="34" charset="0"/>
                <a:cs typeface="Arial" pitchFamily="34" charset="0"/>
              </a:rPr>
              <a:t>o</a:t>
            </a:r>
            <a:r>
              <a:rPr lang="el-GR" sz="2800" b="1" u="sng" dirty="0" smtClean="0">
                <a:solidFill>
                  <a:schemeClr val="bg1"/>
                </a:solidFill>
                <a:latin typeface="Arial" pitchFamily="34" charset="0"/>
                <a:cs typeface="Arial" pitchFamily="34" charset="0"/>
              </a:rPr>
              <a:t>ς </a:t>
            </a:r>
            <a:r>
              <a:rPr lang="el-GR" sz="2800" b="1" u="sng" dirty="0">
                <a:solidFill>
                  <a:schemeClr val="bg1"/>
                </a:solidFill>
                <a:latin typeface="Arial" pitchFamily="34" charset="0"/>
                <a:cs typeface="Arial" pitchFamily="34" charset="0"/>
              </a:rPr>
              <a:t>αποσβεστήρας </a:t>
            </a:r>
            <a:r>
              <a:rPr lang="el-GR" sz="2800" b="1" u="sng" dirty="0" smtClean="0">
                <a:solidFill>
                  <a:schemeClr val="bg1"/>
                </a:solidFill>
                <a:latin typeface="Arial" pitchFamily="34" charset="0"/>
                <a:cs typeface="Arial" pitchFamily="34" charset="0"/>
              </a:rPr>
              <a:t>- (</a:t>
            </a:r>
            <a:r>
              <a:rPr lang="en-US" sz="2800" b="1" u="sng" dirty="0" smtClean="0">
                <a:solidFill>
                  <a:schemeClr val="bg1"/>
                </a:solidFill>
                <a:latin typeface="Arial" pitchFamily="34" charset="0"/>
                <a:cs typeface="Arial" pitchFamily="34" charset="0"/>
              </a:rPr>
              <a:t>Bracing </a:t>
            </a:r>
            <a:r>
              <a:rPr lang="en-US" sz="2800" b="1" u="sng" dirty="0">
                <a:solidFill>
                  <a:schemeClr val="bg1"/>
                </a:solidFill>
                <a:latin typeface="Arial" pitchFamily="34" charset="0"/>
                <a:cs typeface="Arial" pitchFamily="34" charset="0"/>
              </a:rPr>
              <a:t>Damper</a:t>
            </a:r>
            <a:r>
              <a:rPr lang="en-US" sz="2800" b="1" u="sng" dirty="0" smtClean="0">
                <a:solidFill>
                  <a:schemeClr val="bg1"/>
                </a:solidFill>
                <a:latin typeface="Arial" pitchFamily="34" charset="0"/>
                <a:cs typeface="Arial" pitchFamily="34" charset="0"/>
              </a:rPr>
              <a:t>)</a:t>
            </a:r>
            <a:endParaRPr lang="en-US" sz="2800" b="1" u="sng" dirty="0">
              <a:solidFill>
                <a:schemeClr val="bg1"/>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32371" y="1628800"/>
            <a:ext cx="4679257" cy="5040560"/>
          </a:xfrm>
          <a:prstGeom prst="rect">
            <a:avLst/>
          </a:prstGeom>
        </p:spPr>
      </p:pic>
    </p:spTree>
    <p:extLst>
      <p:ext uri="{BB962C8B-B14F-4D97-AF65-F5344CB8AC3E}">
        <p14:creationId xmlns="" xmlns:p14="http://schemas.microsoft.com/office/powerpoint/2010/main" val="2918318905"/>
      </p:ext>
    </p:extLst>
  </p:cSld>
  <p:clrMapOvr>
    <a:masterClrMapping/>
  </p:clrMapOvr>
  <p:transition>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2855"/>
            <a:ext cx="8496944" cy="714380"/>
          </a:xfrm>
          <a:solidFill>
            <a:srgbClr val="002060"/>
          </a:solidFill>
        </p:spPr>
        <p:txBody>
          <a:bodyPr anchor="ctr">
            <a:noAutofit/>
          </a:bodyPr>
          <a:lstStyle/>
          <a:p>
            <a:pPr algn="ctr"/>
            <a:r>
              <a:rPr lang="el-GR" sz="2400" u="sng" dirty="0">
                <a:solidFill>
                  <a:schemeClr val="bg1"/>
                </a:solidFill>
                <a:latin typeface="Arial" pitchFamily="34" charset="0"/>
                <a:cs typeface="Arial" pitchFamily="34" charset="0"/>
              </a:rPr>
              <a:t>Ωστικός </a:t>
            </a:r>
            <a:r>
              <a:rPr lang="el-GR" sz="2400" u="sng" dirty="0" smtClean="0">
                <a:solidFill>
                  <a:schemeClr val="bg1"/>
                </a:solidFill>
                <a:latin typeface="Arial" pitchFamily="34" charset="0"/>
                <a:cs typeface="Arial" pitchFamily="34" charset="0"/>
              </a:rPr>
              <a:t>τριβέας</a:t>
            </a:r>
            <a:endParaRPr lang="el-GR"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323528" y="1071547"/>
            <a:ext cx="8496944" cy="5572164"/>
          </a:xfrm>
        </p:spPr>
        <p:txBody>
          <a:bodyPr>
            <a:noAutofit/>
          </a:bodyPr>
          <a:lstStyle/>
          <a:p>
            <a:pPr>
              <a:buClr>
                <a:srgbClr val="FF0000"/>
              </a:buClr>
            </a:pPr>
            <a:r>
              <a:rPr lang="el-GR" sz="2600" b="1" dirty="0" smtClean="0">
                <a:latin typeface="Arial" pitchFamily="34" charset="0"/>
                <a:cs typeface="Arial" pitchFamily="34" charset="0"/>
              </a:rPr>
              <a:t>Ο </a:t>
            </a:r>
            <a:r>
              <a:rPr lang="el-GR" sz="2600" b="1" dirty="0">
                <a:latin typeface="Arial" pitchFamily="34" charset="0"/>
                <a:cs typeface="Arial" pitchFamily="34" charset="0"/>
              </a:rPr>
              <a:t>ωστικός τριβέας στις </a:t>
            </a:r>
            <a:r>
              <a:rPr lang="el-GR" sz="2600" b="1" dirty="0" smtClean="0">
                <a:latin typeface="Arial" pitchFamily="34" charset="0"/>
                <a:cs typeface="Arial" pitchFamily="34" charset="0"/>
              </a:rPr>
              <a:t>περιπτώσεις </a:t>
            </a:r>
            <a:r>
              <a:rPr lang="el-GR" sz="2600" b="1" dirty="0">
                <a:latin typeface="Arial" pitchFamily="34" charset="0"/>
                <a:cs typeface="Arial" pitchFamily="34" charset="0"/>
              </a:rPr>
              <a:t>παρουσίας μειωτήρα στροφών, βρίσκεται εντός του κελύφους του μειωτήρα και λιπαίνεται από το λιπαντικό του μειωτήρα. </a:t>
            </a:r>
            <a:endParaRPr lang="el-GR" sz="2600" b="1" dirty="0" smtClean="0">
              <a:latin typeface="Arial" pitchFamily="34" charset="0"/>
              <a:cs typeface="Arial" pitchFamily="34" charset="0"/>
            </a:endParaRPr>
          </a:p>
          <a:p>
            <a:pPr>
              <a:buClr>
                <a:srgbClr val="FF0000"/>
              </a:buClr>
            </a:pPr>
            <a:r>
              <a:rPr lang="el-GR" sz="2600" b="1" dirty="0" smtClean="0">
                <a:latin typeface="Arial" pitchFamily="34" charset="0"/>
                <a:cs typeface="Arial" pitchFamily="34" charset="0"/>
              </a:rPr>
              <a:t>Καταναλώνει </a:t>
            </a:r>
            <a:r>
              <a:rPr lang="el-GR" sz="2600" b="1" dirty="0">
                <a:latin typeface="Arial" pitchFamily="34" charset="0"/>
                <a:cs typeface="Arial" pitchFamily="34" charset="0"/>
              </a:rPr>
              <a:t>περίπου το 0,5% της προσδιδόμενης ισχύος, την οποία </a:t>
            </a:r>
            <a:r>
              <a:rPr lang="el-GR" sz="2600" b="1" dirty="0" smtClean="0">
                <a:latin typeface="Arial" pitchFamily="34" charset="0"/>
                <a:cs typeface="Arial" pitchFamily="34" charset="0"/>
              </a:rPr>
              <a:t>μετατρέπει </a:t>
            </a:r>
            <a:r>
              <a:rPr lang="el-GR" sz="2600" b="1" dirty="0">
                <a:latin typeface="Arial" pitchFamily="34" charset="0"/>
                <a:cs typeface="Arial" pitchFamily="34" charset="0"/>
              </a:rPr>
              <a:t>σε θερμότητα. </a:t>
            </a:r>
            <a:endParaRPr lang="en-US" sz="2600" b="1" dirty="0" smtClean="0">
              <a:latin typeface="Arial" pitchFamily="34" charset="0"/>
              <a:cs typeface="Arial" pitchFamily="34" charset="0"/>
            </a:endParaRPr>
          </a:p>
          <a:p>
            <a:pPr>
              <a:buClr>
                <a:srgbClr val="FF0000"/>
              </a:buClr>
            </a:pPr>
            <a:r>
              <a:rPr lang="el-GR" sz="2600" b="1" dirty="0" smtClean="0">
                <a:latin typeface="Arial" pitchFamily="34" charset="0"/>
                <a:cs typeface="Arial" pitchFamily="34" charset="0"/>
              </a:rPr>
              <a:t>Το </a:t>
            </a:r>
            <a:r>
              <a:rPr lang="el-GR" sz="2600" b="1" dirty="0">
                <a:latin typeface="Arial" pitchFamily="34" charset="0"/>
                <a:cs typeface="Arial" pitchFamily="34" charset="0"/>
              </a:rPr>
              <a:t>ιδιαίτερο τμήμα της ατράκτου, στο οποίο προσαρμόζεται ο ωστικός τριβέας ονομάζεται ωστική άτρακτος. </a:t>
            </a:r>
            <a:endParaRPr lang="en-US" sz="2600" b="1" dirty="0" smtClean="0">
              <a:latin typeface="Arial" pitchFamily="34" charset="0"/>
              <a:cs typeface="Arial" pitchFamily="34" charset="0"/>
            </a:endParaRPr>
          </a:p>
          <a:p>
            <a:pPr>
              <a:buClr>
                <a:srgbClr val="FF0000"/>
              </a:buClr>
            </a:pPr>
            <a:r>
              <a:rPr lang="el-GR" sz="2600" b="1" dirty="0" smtClean="0">
                <a:latin typeface="Arial" pitchFamily="34" charset="0"/>
                <a:cs typeface="Arial" pitchFamily="34" charset="0"/>
              </a:rPr>
              <a:t>Στο </a:t>
            </a:r>
            <a:r>
              <a:rPr lang="el-GR" sz="2600" b="1" dirty="0">
                <a:latin typeface="Arial" pitchFamily="34" charset="0"/>
                <a:cs typeface="Arial" pitchFamily="34" charset="0"/>
              </a:rPr>
              <a:t>τμήμα αυτό της ατράκτου διαμορφώνονται επίπεδοι δακτύλιοι κάθετοι στον άξονα συμμετρίας της, οι οποίοι αποτελούν ενιαίο τμήμα με αυτή. </a:t>
            </a:r>
            <a:endParaRPr lang="en-US" sz="2600" b="1" dirty="0" smtClean="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81193327"/>
      </p:ext>
    </p:extLst>
  </p:cSld>
  <p:clrMapOvr>
    <a:masterClrMapping/>
  </p:clrMapOvr>
  <p:transition>
    <p:pu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chemeClr val="bg1">
              <a:lumMod val="75000"/>
            </a:schemeClr>
          </a:solidFill>
        </p:spPr>
        <p:txBody>
          <a:bodyPr>
            <a:noAutofit/>
          </a:bodyPr>
          <a:lstStyle/>
          <a:p>
            <a:pPr marL="0" indent="0">
              <a:lnSpc>
                <a:spcPct val="90000"/>
              </a:lnSpc>
              <a:buClr>
                <a:schemeClr val="hlink"/>
              </a:buClr>
              <a:buNone/>
              <a:defRPr/>
            </a:pPr>
            <a:r>
              <a:rPr lang="el-GR" sz="2000" b="1" dirty="0">
                <a:latin typeface="Arial" panose="020B0604020202020204" pitchFamily="34" charset="0"/>
                <a:cs typeface="Arial" panose="020B0604020202020204" pitchFamily="34" charset="0"/>
              </a:rPr>
              <a:t>Οι μεσόστροφες τετράχρονες </a:t>
            </a:r>
            <a:r>
              <a:rPr lang="el-GR" sz="2000" b="1" dirty="0" smtClean="0">
                <a:latin typeface="Arial" panose="020B0604020202020204" pitchFamily="34" charset="0"/>
                <a:cs typeface="Arial" panose="020B0604020202020204" pitchFamily="34" charset="0"/>
              </a:rPr>
              <a:t>πετρελαιομηχανές </a:t>
            </a:r>
            <a:r>
              <a:rPr lang="el-GR" sz="2000" b="1" dirty="0">
                <a:solidFill>
                  <a:srgbClr val="FF0000"/>
                </a:solidFill>
                <a:latin typeface="Arial" panose="020B0604020202020204" pitchFamily="34" charset="0"/>
                <a:cs typeface="Arial" panose="020B0604020202020204" pitchFamily="34" charset="0"/>
              </a:rPr>
              <a:t>εμφανίζουν μικρότερο πρόβλημα ταλαντώσεων</a:t>
            </a:r>
            <a:r>
              <a:rPr lang="el-GR" sz="2000" b="1" dirty="0">
                <a:latin typeface="Arial" panose="020B0604020202020204" pitchFamily="34" charset="0"/>
                <a:cs typeface="Arial" panose="020B0604020202020204" pitchFamily="34" charset="0"/>
              </a:rPr>
              <a:t> από τις αργόστροφες δίχρονες. </a:t>
            </a:r>
            <a:endParaRPr lang="el-GR"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Η κύρια </a:t>
            </a:r>
            <a:r>
              <a:rPr lang="el-GR" sz="2000" b="1" dirty="0">
                <a:latin typeface="Arial" panose="020B0604020202020204" pitchFamily="34" charset="0"/>
                <a:cs typeface="Arial" panose="020B0604020202020204" pitchFamily="34" charset="0"/>
              </a:rPr>
              <a:t>αιτία είναι </a:t>
            </a:r>
            <a:r>
              <a:rPr lang="el-GR" sz="2000" b="1" u="sng" dirty="0">
                <a:solidFill>
                  <a:srgbClr val="FF0000"/>
                </a:solidFill>
                <a:latin typeface="Arial" panose="020B0604020202020204" pitchFamily="34" charset="0"/>
                <a:cs typeface="Arial" panose="020B0604020202020204" pitchFamily="34" charset="0"/>
              </a:rPr>
              <a:t>η </a:t>
            </a:r>
            <a:r>
              <a:rPr lang="el-GR" sz="2000" b="1" u="sng" dirty="0" smtClean="0">
                <a:solidFill>
                  <a:srgbClr val="FF0000"/>
                </a:solidFill>
                <a:latin typeface="Arial" panose="020B0604020202020204" pitchFamily="34" charset="0"/>
                <a:cs typeface="Arial" panose="020B0604020202020204" pitchFamily="34" charset="0"/>
              </a:rPr>
              <a:t>μεγαλύτερη ταχύτητα </a:t>
            </a:r>
            <a:r>
              <a:rPr lang="el-GR" sz="2000" b="1" u="sng" dirty="0">
                <a:solidFill>
                  <a:srgbClr val="FF0000"/>
                </a:solidFill>
                <a:latin typeface="Arial" panose="020B0604020202020204" pitchFamily="34" charset="0"/>
                <a:cs typeface="Arial" panose="020B0604020202020204" pitchFamily="34" charset="0"/>
              </a:rPr>
              <a:t>περιστροφής τους</a:t>
            </a:r>
            <a:r>
              <a:rPr lang="el-GR" sz="2000" b="1" dirty="0">
                <a:latin typeface="Arial" panose="020B0604020202020204" pitchFamily="34" charset="0"/>
                <a:cs typeface="Arial" panose="020B0604020202020204" pitchFamily="34" charset="0"/>
              </a:rPr>
              <a:t>, η οποία αυξάνει αντίστοιχα τη συχνότητα των </a:t>
            </a:r>
            <a:r>
              <a:rPr lang="el-GR" sz="2000" b="1" dirty="0" smtClean="0">
                <a:latin typeface="Arial" panose="020B0604020202020204" pitchFamily="34" charset="0"/>
                <a:cs typeface="Arial" panose="020B0604020202020204" pitchFamily="34" charset="0"/>
              </a:rPr>
              <a:t>διεγειρουσών </a:t>
            </a:r>
            <a:r>
              <a:rPr lang="el-GR" sz="2000" b="1" dirty="0">
                <a:latin typeface="Arial" panose="020B0604020202020204" pitchFamily="34" charset="0"/>
                <a:cs typeface="Arial" panose="020B0604020202020204" pitchFamily="34" charset="0"/>
              </a:rPr>
              <a:t>δυνάμεων και ροπών, με αποτέλεσμα να </a:t>
            </a:r>
            <a:r>
              <a:rPr lang="el-GR" sz="2000" b="1" dirty="0" smtClean="0">
                <a:latin typeface="Arial" panose="020B0604020202020204" pitchFamily="34" charset="0"/>
                <a:cs typeface="Arial" panose="020B0604020202020204" pitchFamily="34" charset="0"/>
              </a:rPr>
              <a:t>βρίσκεται </a:t>
            </a:r>
            <a:r>
              <a:rPr lang="el-GR" sz="2000" b="1" dirty="0">
                <a:latin typeface="Arial" panose="020B0604020202020204" pitchFamily="34" charset="0"/>
                <a:cs typeface="Arial" panose="020B0604020202020204" pitchFamily="34" charset="0"/>
              </a:rPr>
              <a:t>αρκετά μακριά από τις χαμηλές </a:t>
            </a:r>
            <a:r>
              <a:rPr lang="el-GR" sz="2000" b="1" dirty="0" smtClean="0">
                <a:latin typeface="Arial" panose="020B0604020202020204" pitchFamily="34" charset="0"/>
                <a:cs typeface="Arial" panose="020B0604020202020204" pitchFamily="34" charset="0"/>
              </a:rPr>
              <a:t>ιδιοσυχνότητες </a:t>
            </a:r>
            <a:r>
              <a:rPr lang="el-GR" sz="2000" b="1" dirty="0">
                <a:latin typeface="Arial" panose="020B0604020202020204" pitchFamily="34" charset="0"/>
                <a:cs typeface="Arial" panose="020B0604020202020204" pitchFamily="34" charset="0"/>
              </a:rPr>
              <a:t>της δομής του πλοίου. </a:t>
            </a:r>
            <a:endParaRPr lang="el-GR"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Αυτό </a:t>
            </a:r>
            <a:r>
              <a:rPr lang="el-GR" sz="2000" b="1" dirty="0">
                <a:latin typeface="Arial" panose="020B0604020202020204" pitchFamily="34" charset="0"/>
                <a:cs typeface="Arial" panose="020B0604020202020204" pitchFamily="34" charset="0"/>
              </a:rPr>
              <a:t>έχει ως </a:t>
            </a:r>
            <a:r>
              <a:rPr lang="el-GR" sz="2000" b="1" dirty="0" smtClean="0">
                <a:latin typeface="Arial" panose="020B0604020202020204" pitchFamily="34" charset="0"/>
                <a:cs typeface="Arial" panose="020B0604020202020204" pitchFamily="34" charset="0"/>
              </a:rPr>
              <a:t>αποτέλεσμα </a:t>
            </a:r>
            <a:r>
              <a:rPr lang="el-GR" sz="2000" b="1" dirty="0">
                <a:latin typeface="Arial" panose="020B0604020202020204" pitchFamily="34" charset="0"/>
                <a:cs typeface="Arial" panose="020B0604020202020204" pitchFamily="34" charset="0"/>
              </a:rPr>
              <a:t>τη φυσική απόσβεση των συγκεκριμένων </a:t>
            </a:r>
            <a:r>
              <a:rPr lang="el-GR" sz="2000" b="1" dirty="0" smtClean="0">
                <a:latin typeface="Arial" panose="020B0604020202020204" pitchFamily="34" charset="0"/>
                <a:cs typeface="Arial" panose="020B0604020202020204" pitchFamily="34" charset="0"/>
              </a:rPr>
              <a:t>ταλαντώσεων </a:t>
            </a:r>
            <a:r>
              <a:rPr lang="el-GR" sz="2000" b="1" dirty="0">
                <a:latin typeface="Arial" panose="020B0604020202020204" pitchFamily="34" charset="0"/>
                <a:cs typeface="Arial" panose="020B0604020202020204" pitchFamily="34" charset="0"/>
              </a:rPr>
              <a:t>από τη δομή του πλοίου, χωρίς τον κίνδυνο εμφανίσεως </a:t>
            </a:r>
            <a:r>
              <a:rPr lang="el-GR" sz="2000" b="1" dirty="0" smtClean="0">
                <a:latin typeface="Arial" panose="020B0604020202020204" pitchFamily="34" charset="0"/>
                <a:cs typeface="Arial" panose="020B0604020202020204" pitchFamily="34" charset="0"/>
              </a:rPr>
              <a:t>συντονισμού.</a:t>
            </a:r>
            <a:endParaRPr lang="el-GR" sz="20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a:latin typeface="Arial" panose="020B0604020202020204" pitchFamily="34" charset="0"/>
                <a:cs typeface="Arial" panose="020B0604020202020204" pitchFamily="34" charset="0"/>
              </a:rPr>
              <a:t>Επιπλέον, η έδραση των μεσοστρόφων </a:t>
            </a:r>
            <a:r>
              <a:rPr lang="el-GR" sz="2000" b="1" dirty="0" smtClean="0">
                <a:latin typeface="Arial" panose="020B0604020202020204" pitchFamily="34" charset="0"/>
                <a:cs typeface="Arial" panose="020B0604020202020204" pitchFamily="34" charset="0"/>
              </a:rPr>
              <a:t>πετρελαιομηχανών </a:t>
            </a:r>
            <a:r>
              <a:rPr lang="el-GR" sz="2000" b="1" dirty="0">
                <a:latin typeface="Arial" panose="020B0604020202020204" pitchFamily="34" charset="0"/>
                <a:cs typeface="Arial" panose="020B0604020202020204" pitchFamily="34" charset="0"/>
              </a:rPr>
              <a:t>μπορεί να γίνει με τη χρήση </a:t>
            </a:r>
            <a:r>
              <a:rPr lang="el-GR" sz="2000" b="1" dirty="0" smtClean="0">
                <a:latin typeface="Arial" panose="020B0604020202020204" pitchFamily="34" charset="0"/>
                <a:cs typeface="Arial" panose="020B0604020202020204" pitchFamily="34" charset="0"/>
              </a:rPr>
              <a:t>ελαστικών </a:t>
            </a:r>
            <a:r>
              <a:rPr lang="el-GR" sz="2000" b="1" dirty="0">
                <a:latin typeface="Arial" panose="020B0604020202020204" pitchFamily="34" charset="0"/>
                <a:cs typeface="Arial" panose="020B0604020202020204" pitchFamily="34" charset="0"/>
              </a:rPr>
              <a:t>αποσβεστήρων ταλαντώσεων, οι οποίοι </a:t>
            </a:r>
            <a:r>
              <a:rPr lang="el-GR" sz="2000" b="1" dirty="0" smtClean="0">
                <a:latin typeface="Arial" panose="020B0604020202020204" pitchFamily="34" charset="0"/>
                <a:cs typeface="Arial" panose="020B0604020202020204" pitchFamily="34" charset="0"/>
              </a:rPr>
              <a:t>απομονώνουν </a:t>
            </a:r>
            <a:r>
              <a:rPr lang="el-GR" sz="2000" b="1" dirty="0">
                <a:latin typeface="Arial" panose="020B0604020202020204" pitchFamily="34" charset="0"/>
                <a:cs typeface="Arial" panose="020B0604020202020204" pitchFamily="34" charset="0"/>
              </a:rPr>
              <a:t>ικανοποιητικά τη μηχανή από τη γάστρα του πλοίου, μειώνοντας αντίστοιχα το επίπεδο των μεταβιβαζόμενων </a:t>
            </a:r>
            <a:r>
              <a:rPr lang="el-GR" sz="2000" b="1" dirty="0" smtClean="0">
                <a:latin typeface="Arial" panose="020B0604020202020204" pitchFamily="34" charset="0"/>
                <a:cs typeface="Arial" panose="020B0604020202020204" pitchFamily="34" charset="0"/>
              </a:rPr>
              <a:t>ταλαντώσεων.</a:t>
            </a:r>
            <a:endParaRPr lang="el-GR" sz="20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a:latin typeface="Arial" panose="020B0604020202020204" pitchFamily="34" charset="0"/>
                <a:cs typeface="Arial" panose="020B0604020202020204" pitchFamily="34" charset="0"/>
              </a:rPr>
              <a:t>Κατά την επιλογή του </a:t>
            </a:r>
            <a:r>
              <a:rPr lang="el-GR" sz="2000" b="1" dirty="0" smtClean="0">
                <a:latin typeface="Arial" panose="020B0604020202020204" pitchFamily="34" charset="0"/>
                <a:cs typeface="Arial" panose="020B0604020202020204" pitchFamily="34" charset="0"/>
              </a:rPr>
              <a:t>τύπου, </a:t>
            </a:r>
            <a:r>
              <a:rPr lang="el-GR" sz="2000" b="1" dirty="0">
                <a:latin typeface="Arial" panose="020B0604020202020204" pitchFamily="34" charset="0"/>
                <a:cs typeface="Arial" panose="020B0604020202020204" pitchFamily="34" charset="0"/>
              </a:rPr>
              <a:t>του </a:t>
            </a:r>
            <a:r>
              <a:rPr lang="el-GR" sz="2000" b="1" dirty="0" smtClean="0">
                <a:latin typeface="Arial" panose="020B0604020202020204" pitchFamily="34" charset="0"/>
                <a:cs typeface="Arial" panose="020B0604020202020204" pitchFamily="34" charset="0"/>
              </a:rPr>
              <a:t>αριθμού </a:t>
            </a:r>
            <a:r>
              <a:rPr lang="el-GR" sz="2000" b="1" dirty="0">
                <a:latin typeface="Arial" panose="020B0604020202020204" pitchFamily="34" charset="0"/>
                <a:cs typeface="Arial" panose="020B0604020202020204" pitchFamily="34" charset="0"/>
              </a:rPr>
              <a:t>και των θέσεων των ελαστικών συνδέσμων, πρέπει να λαμβάνεται υπόψη και η περίπτωση της </a:t>
            </a:r>
            <a:r>
              <a:rPr lang="el-GR" sz="2000" b="1" dirty="0" smtClean="0">
                <a:latin typeface="Arial" panose="020B0604020202020204" pitchFamily="34" charset="0"/>
                <a:cs typeface="Arial" panose="020B0604020202020204" pitchFamily="34" charset="0"/>
              </a:rPr>
              <a:t>λειτουργίας </a:t>
            </a:r>
            <a:r>
              <a:rPr lang="el-GR" sz="2000" b="1" dirty="0">
                <a:latin typeface="Arial" panose="020B0604020202020204" pitchFamily="34" charset="0"/>
                <a:cs typeface="Arial" panose="020B0604020202020204" pitchFamily="34" charset="0"/>
              </a:rPr>
              <a:t>της μηχανής με έναν ή περισσότερους </a:t>
            </a:r>
            <a:r>
              <a:rPr lang="el-GR" sz="2000" b="1" dirty="0" smtClean="0">
                <a:latin typeface="Arial" panose="020B0604020202020204" pitchFamily="34" charset="0"/>
                <a:cs typeface="Arial" panose="020B0604020202020204" pitchFamily="34" charset="0"/>
              </a:rPr>
              <a:t>κυλίνδρους </a:t>
            </a:r>
            <a:r>
              <a:rPr lang="el-GR" sz="2000" b="1" dirty="0">
                <a:latin typeface="Arial" panose="020B0604020202020204" pitchFamily="34" charset="0"/>
                <a:cs typeface="Arial" panose="020B0604020202020204" pitchFamily="34" charset="0"/>
              </a:rPr>
              <a:t>εκτός λειτουργίας.</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rgbClr val="FFFF00"/>
                </a:solidFill>
                <a:latin typeface="Arial" pitchFamily="34" charset="0"/>
                <a:cs typeface="Arial" pitchFamily="34" charset="0"/>
              </a:rPr>
              <a:t>Οι εξωτερικές ταλαντώσεις στις μεσόστροφες τετράχρονες </a:t>
            </a:r>
            <a:r>
              <a:rPr lang="el-GR" sz="2000" b="1" u="sng" dirty="0" smtClean="0">
                <a:solidFill>
                  <a:srgbClr val="FFFF00"/>
                </a:solidFill>
                <a:latin typeface="Arial" pitchFamily="34" charset="0"/>
                <a:cs typeface="Arial" pitchFamily="34" charset="0"/>
              </a:rPr>
              <a:t>πετρελαιομηχανές</a:t>
            </a:r>
            <a:endParaRPr lang="en-US" sz="20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1129435391"/>
      </p:ext>
    </p:extLst>
  </p:cSld>
  <p:clrMapOvr>
    <a:masterClrMapping/>
  </p:clrMapOvr>
  <p:transition>
    <p:push/>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Οι εξωτερικές ταλαντώσεις στις μεσόστροφες τετράχρονες πετρελαιομηχανές</a:t>
            </a: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7" y="1127560"/>
            <a:ext cx="8496945" cy="5253768"/>
          </a:xfrm>
          <a:prstGeom prst="rect">
            <a:avLst/>
          </a:prstGeom>
        </p:spPr>
      </p:pic>
    </p:spTree>
    <p:extLst>
      <p:ext uri="{BB962C8B-B14F-4D97-AF65-F5344CB8AC3E}">
        <p14:creationId xmlns="" xmlns:p14="http://schemas.microsoft.com/office/powerpoint/2010/main" val="2398682181"/>
      </p:ext>
    </p:extLst>
  </p:cSld>
  <p:clrMapOvr>
    <a:masterClrMapping/>
  </p:clrMapOvr>
  <p:transition>
    <p:push/>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2132857"/>
            <a:ext cx="8208912" cy="2376264"/>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32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3200" b="1" u="sng" dirty="0" smtClean="0">
                <a:solidFill>
                  <a:schemeClr val="bg1"/>
                </a:solidFill>
                <a:latin typeface="Arial" pitchFamily="34" charset="0"/>
                <a:cs typeface="Arial" pitchFamily="34" charset="0"/>
              </a:rPr>
              <a:t>πετρελαιομηχανές</a:t>
            </a:r>
            <a:endParaRPr lang="en-US" sz="3200" b="1" u="sng" dirty="0" smtClean="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36923788"/>
      </p:ext>
    </p:extLst>
  </p:cSld>
  <p:clrMapOvr>
    <a:masterClrMapping/>
  </p:clrMapOvr>
  <p:transition>
    <p:push/>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3600" b="1" dirty="0">
                <a:solidFill>
                  <a:srgbClr val="FF0000"/>
                </a:solidFill>
                <a:latin typeface="Arial" panose="020B0604020202020204" pitchFamily="34" charset="0"/>
                <a:cs typeface="Arial" panose="020B0604020202020204" pitchFamily="34" charset="0"/>
              </a:rPr>
              <a:t>Λόγω του υψηλού βαθμού αποδόσεως</a:t>
            </a:r>
            <a:r>
              <a:rPr lang="el-GR" sz="3600" b="1" dirty="0">
                <a:latin typeface="Arial" panose="020B0604020202020204" pitchFamily="34" charset="0"/>
                <a:cs typeface="Arial" panose="020B0604020202020204" pitchFamily="34" charset="0"/>
              </a:rPr>
              <a:t> των </a:t>
            </a:r>
            <a:r>
              <a:rPr lang="el-GR" sz="3600" b="1" dirty="0" smtClean="0">
                <a:latin typeface="Arial" panose="020B0604020202020204" pitchFamily="34" charset="0"/>
                <a:cs typeface="Arial" panose="020B0604020202020204" pitchFamily="34" charset="0"/>
              </a:rPr>
              <a:t>πετρελαιομηχανών</a:t>
            </a:r>
            <a:r>
              <a:rPr lang="el-GR" sz="3600" b="1" dirty="0">
                <a:latin typeface="Arial" panose="020B0604020202020204" pitchFamily="34" charset="0"/>
                <a:cs typeface="Arial" panose="020B0604020202020204" pitchFamily="34" charset="0"/>
              </a:rPr>
              <a:t>, η </a:t>
            </a:r>
            <a:r>
              <a:rPr lang="el-GR" sz="3600" b="1" dirty="0">
                <a:solidFill>
                  <a:srgbClr val="FF0000"/>
                </a:solidFill>
                <a:latin typeface="Arial" panose="020B0604020202020204" pitchFamily="34" charset="0"/>
                <a:cs typeface="Arial" panose="020B0604020202020204" pitchFamily="34" charset="0"/>
              </a:rPr>
              <a:t>εκπομπή </a:t>
            </a:r>
            <a:r>
              <a:rPr lang="el-GR" sz="3600" b="1" dirty="0" smtClean="0">
                <a:solidFill>
                  <a:srgbClr val="FF0000"/>
                </a:solidFill>
                <a:latin typeface="Arial" panose="020B0604020202020204" pitchFamily="34" charset="0"/>
                <a:cs typeface="Arial" panose="020B0604020202020204" pitchFamily="34" charset="0"/>
              </a:rPr>
              <a:t>C</a:t>
            </a:r>
            <a:r>
              <a:rPr lang="en-US" sz="3600" b="1" dirty="0" smtClean="0">
                <a:solidFill>
                  <a:srgbClr val="FF0000"/>
                </a:solidFill>
                <a:latin typeface="Arial" panose="020B0604020202020204" pitchFamily="34" charset="0"/>
                <a:cs typeface="Arial" panose="020B0604020202020204" pitchFamily="34" charset="0"/>
              </a:rPr>
              <a:t>O</a:t>
            </a:r>
            <a:r>
              <a:rPr lang="el-GR" sz="2800" b="1" dirty="0" smtClean="0">
                <a:solidFill>
                  <a:srgbClr val="FF0000"/>
                </a:solidFill>
                <a:latin typeface="Arial" panose="020B0604020202020204" pitchFamily="34" charset="0"/>
                <a:cs typeface="Arial" panose="020B0604020202020204" pitchFamily="34" charset="0"/>
              </a:rPr>
              <a:t>2</a:t>
            </a:r>
            <a:r>
              <a:rPr lang="el-GR" sz="3600" b="1" dirty="0" smtClean="0">
                <a:solidFill>
                  <a:srgbClr val="FF0000"/>
                </a:solidFill>
                <a:latin typeface="Arial" panose="020B0604020202020204" pitchFamily="34" charset="0"/>
                <a:cs typeface="Arial" panose="020B0604020202020204" pitchFamily="34" charset="0"/>
              </a:rPr>
              <a:t> </a:t>
            </a:r>
            <a:r>
              <a:rPr lang="el-GR" sz="3600" b="1" dirty="0">
                <a:solidFill>
                  <a:srgbClr val="FF0000"/>
                </a:solidFill>
                <a:latin typeface="Arial" panose="020B0604020202020204" pitchFamily="34" charset="0"/>
                <a:cs typeface="Arial" panose="020B0604020202020204" pitchFamily="34" charset="0"/>
              </a:rPr>
              <a:t>ανά μονάδα </a:t>
            </a:r>
            <a:r>
              <a:rPr lang="el-GR" sz="3600" b="1" dirty="0" smtClean="0">
                <a:solidFill>
                  <a:srgbClr val="FF0000"/>
                </a:solidFill>
                <a:latin typeface="Arial" panose="020B0604020202020204" pitchFamily="34" charset="0"/>
                <a:cs typeface="Arial" panose="020B0604020202020204" pitchFamily="34" charset="0"/>
              </a:rPr>
              <a:t>ισχύος </a:t>
            </a:r>
            <a:r>
              <a:rPr lang="el-GR" sz="3600" b="1" dirty="0">
                <a:solidFill>
                  <a:srgbClr val="FF0000"/>
                </a:solidFill>
                <a:latin typeface="Arial" panose="020B0604020202020204" pitchFamily="34" charset="0"/>
                <a:cs typeface="Arial" panose="020B0604020202020204" pitchFamily="34" charset="0"/>
              </a:rPr>
              <a:t>είναι μικρή σε σχέση με άλλους τύπους </a:t>
            </a:r>
            <a:r>
              <a:rPr lang="el-GR" sz="3600" b="1" dirty="0" smtClean="0">
                <a:solidFill>
                  <a:srgbClr val="FF0000"/>
                </a:solidFill>
                <a:latin typeface="Arial" panose="020B0604020202020204" pitchFamily="34" charset="0"/>
                <a:cs typeface="Arial" panose="020B0604020202020204" pitchFamily="34" charset="0"/>
              </a:rPr>
              <a:t>θερμικών </a:t>
            </a:r>
            <a:r>
              <a:rPr lang="el-GR" sz="3600" b="1" dirty="0">
                <a:solidFill>
                  <a:srgbClr val="FF0000"/>
                </a:solidFill>
                <a:latin typeface="Arial" panose="020B0604020202020204" pitchFamily="34" charset="0"/>
                <a:cs typeface="Arial" panose="020B0604020202020204" pitchFamily="34" charset="0"/>
              </a:rPr>
              <a:t>μηχανών</a:t>
            </a:r>
            <a:r>
              <a:rPr lang="el-GR" sz="3600" b="1" dirty="0">
                <a:latin typeface="Arial" panose="020B0604020202020204" pitchFamily="34" charset="0"/>
                <a:cs typeface="Arial" panose="020B0604020202020204" pitchFamily="34" charset="0"/>
              </a:rPr>
              <a:t>. </a:t>
            </a:r>
            <a:endParaRPr lang="en-US" sz="36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3600" b="1" dirty="0" smtClean="0">
                <a:latin typeface="Arial" panose="020B0604020202020204" pitchFamily="34" charset="0"/>
                <a:cs typeface="Arial" panose="020B0604020202020204" pitchFamily="34" charset="0"/>
              </a:rPr>
              <a:t>Επίσης</a:t>
            </a:r>
            <a:r>
              <a:rPr lang="el-GR" sz="3600" b="1" dirty="0">
                <a:latin typeface="Arial" panose="020B0604020202020204" pitchFamily="34" charset="0"/>
                <a:cs typeface="Arial" panose="020B0604020202020204" pitchFamily="34" charset="0"/>
              </a:rPr>
              <a:t>, </a:t>
            </a:r>
            <a:r>
              <a:rPr lang="el-GR" sz="3600" b="1" dirty="0" smtClean="0">
                <a:latin typeface="Arial" panose="020B0604020202020204" pitchFamily="34" charset="0"/>
                <a:cs typeface="Arial" panose="020B0604020202020204" pitchFamily="34" charset="0"/>
              </a:rPr>
              <a:t>οι </a:t>
            </a:r>
            <a:r>
              <a:rPr lang="el-GR" sz="3600" b="1" dirty="0">
                <a:solidFill>
                  <a:srgbClr val="FF0000"/>
                </a:solidFill>
                <a:latin typeface="Arial" panose="020B0604020202020204" pitchFamily="34" charset="0"/>
                <a:cs typeface="Arial" panose="020B0604020202020204" pitchFamily="34" charset="0"/>
              </a:rPr>
              <a:t>εκπομπές CO είναι πολύ μικρές</a:t>
            </a:r>
            <a:r>
              <a:rPr lang="el-GR" sz="3600" b="1" dirty="0">
                <a:latin typeface="Arial" panose="020B0604020202020204" pitchFamily="34" charset="0"/>
                <a:cs typeface="Arial" panose="020B0604020202020204" pitchFamily="34" charset="0"/>
              </a:rPr>
              <a:t>, λόγω της μεγάλης περίσσειας αέρα, με την οποία λειτουργούν οι πετρελαιομηχανές. </a:t>
            </a:r>
            <a:endParaRPr lang="en-US" sz="36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rgbClr val="FFFF00"/>
                </a:solidFill>
                <a:latin typeface="Arial" pitchFamily="34" charset="0"/>
                <a:cs typeface="Arial" pitchFamily="34" charset="0"/>
              </a:rPr>
              <a:t>Μέθοδοι μειώσεως εκπομπών ρύπων σε ναυτικές εμβολοφόρες </a:t>
            </a:r>
            <a:r>
              <a:rPr lang="el-GR" sz="2000" b="1" u="sng" dirty="0" smtClean="0">
                <a:solidFill>
                  <a:srgbClr val="FFFF00"/>
                </a:solidFill>
                <a:latin typeface="Arial" pitchFamily="34" charset="0"/>
                <a:cs typeface="Arial" pitchFamily="34" charset="0"/>
              </a:rPr>
              <a:t>πετρελαιομηχανές</a:t>
            </a:r>
            <a:endParaRPr lang="en-US" sz="20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4039143744"/>
      </p:ext>
    </p:extLst>
  </p:cSld>
  <p:clrMapOvr>
    <a:masterClrMapping/>
  </p:clrMapOvr>
  <p:transition>
    <p:push/>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2800" b="1" dirty="0" smtClean="0">
                <a:latin typeface="Arial" panose="020B0604020202020204" pitchFamily="34" charset="0"/>
                <a:cs typeface="Arial" panose="020B0604020202020204" pitchFamily="34" charset="0"/>
              </a:rPr>
              <a:t>Το ενδιαφέρον </a:t>
            </a:r>
            <a:r>
              <a:rPr lang="el-GR" sz="2800" b="1" dirty="0">
                <a:latin typeface="Arial" panose="020B0604020202020204" pitchFamily="34" charset="0"/>
                <a:cs typeface="Arial" panose="020B0604020202020204" pitchFamily="34" charset="0"/>
              </a:rPr>
              <a:t>για τη </a:t>
            </a:r>
            <a:r>
              <a:rPr lang="el-GR" sz="2800" b="1" dirty="0">
                <a:solidFill>
                  <a:srgbClr val="FF0000"/>
                </a:solidFill>
                <a:latin typeface="Arial" panose="020B0604020202020204" pitchFamily="34" charset="0"/>
                <a:cs typeface="Arial" panose="020B0604020202020204" pitchFamily="34" charset="0"/>
              </a:rPr>
              <a:t>μείωση των εκπομπών</a:t>
            </a:r>
            <a:r>
              <a:rPr lang="el-GR" sz="2800" b="1" dirty="0">
                <a:latin typeface="Arial" panose="020B0604020202020204" pitchFamily="34" charset="0"/>
                <a:cs typeface="Arial" panose="020B0604020202020204" pitchFamily="34" charset="0"/>
              </a:rPr>
              <a:t> στις ναυτικές πετρελαιομηχανές εστιάζεται στα οξείδια του </a:t>
            </a:r>
            <a:r>
              <a:rPr lang="el-GR" sz="2800" b="1" dirty="0" smtClean="0">
                <a:latin typeface="Arial" panose="020B0604020202020204" pitchFamily="34" charset="0"/>
                <a:cs typeface="Arial" panose="020B0604020202020204" pitchFamily="34" charset="0"/>
              </a:rPr>
              <a:t>αζώτου </a:t>
            </a:r>
            <a:r>
              <a:rPr lang="el-GR" sz="2800" b="1" dirty="0">
                <a:latin typeface="Arial" panose="020B0604020202020204" pitchFamily="34" charset="0"/>
                <a:cs typeface="Arial" panose="020B0604020202020204" pitchFamily="34" charset="0"/>
              </a:rPr>
              <a:t>και του θείου (</a:t>
            </a:r>
            <a:r>
              <a:rPr lang="el-GR" sz="2800" b="1" dirty="0">
                <a:solidFill>
                  <a:srgbClr val="FF0000"/>
                </a:solidFill>
                <a:latin typeface="Arial" panose="020B0604020202020204" pitchFamily="34" charset="0"/>
                <a:cs typeface="Arial" panose="020B0604020202020204" pitchFamily="34" charset="0"/>
              </a:rPr>
              <a:t>ΝΟ</a:t>
            </a:r>
            <a:r>
              <a:rPr lang="el-GR" sz="2000" b="1" dirty="0">
                <a:solidFill>
                  <a:srgbClr val="FF0000"/>
                </a:solidFill>
                <a:latin typeface="Arial" panose="020B0604020202020204" pitchFamily="34" charset="0"/>
                <a:cs typeface="Arial" panose="020B0604020202020204" pitchFamily="34" charset="0"/>
              </a:rPr>
              <a:t>Χ</a:t>
            </a:r>
            <a:r>
              <a:rPr lang="el-GR" sz="2800" b="1" dirty="0">
                <a:solidFill>
                  <a:srgbClr val="FF0000"/>
                </a:solidFill>
                <a:latin typeface="Arial" panose="020B0604020202020204" pitchFamily="34" charset="0"/>
                <a:cs typeface="Arial" panose="020B0604020202020204" pitchFamily="34" charset="0"/>
              </a:rPr>
              <a:t> και </a:t>
            </a:r>
            <a:r>
              <a:rPr lang="el-GR" sz="2800" b="1" dirty="0" smtClean="0">
                <a:solidFill>
                  <a:srgbClr val="FF0000"/>
                </a:solidFill>
                <a:latin typeface="Arial" panose="020B0604020202020204" pitchFamily="34" charset="0"/>
                <a:cs typeface="Arial" panose="020B0604020202020204" pitchFamily="34" charset="0"/>
              </a:rPr>
              <a:t>SO</a:t>
            </a:r>
            <a:r>
              <a:rPr lang="el-GR" sz="2000" b="1" dirty="0">
                <a:solidFill>
                  <a:srgbClr val="FF0000"/>
                </a:solidFill>
                <a:latin typeface="Arial" panose="020B0604020202020204" pitchFamily="34" charset="0"/>
                <a:cs typeface="Arial" panose="020B0604020202020204" pitchFamily="34" charset="0"/>
              </a:rPr>
              <a:t>Χ</a:t>
            </a:r>
            <a:r>
              <a:rPr lang="el-GR" sz="2000" b="1" dirty="0" smtClean="0">
                <a:latin typeface="Arial" panose="020B0604020202020204" pitchFamily="34" charset="0"/>
                <a:cs typeface="Arial" panose="020B0604020202020204" pitchFamily="34" charset="0"/>
              </a:rPr>
              <a:t> </a:t>
            </a:r>
            <a:r>
              <a:rPr lang="el-GR" sz="2800" b="1" dirty="0">
                <a:latin typeface="Arial" panose="020B0604020202020204" pitchFamily="34" charset="0"/>
                <a:cs typeface="Arial" panose="020B0604020202020204" pitchFamily="34" charset="0"/>
              </a:rPr>
              <a:t>αντίστοιχα), ο σχηματισμός των οποίων συνδέεται με τις </a:t>
            </a:r>
            <a:r>
              <a:rPr lang="el-GR" sz="2800" b="1" dirty="0">
                <a:solidFill>
                  <a:srgbClr val="FF0000"/>
                </a:solidFill>
                <a:latin typeface="Arial" panose="020B0604020202020204" pitchFamily="34" charset="0"/>
                <a:cs typeface="Arial" panose="020B0604020202020204" pitchFamily="34" charset="0"/>
              </a:rPr>
              <a:t>υψηλές τιμές της πιέσεως καύσεως</a:t>
            </a:r>
            <a:r>
              <a:rPr lang="el-GR" sz="2800" b="1" dirty="0">
                <a:latin typeface="Arial" panose="020B0604020202020204" pitchFamily="34" charset="0"/>
                <a:cs typeface="Arial" panose="020B0604020202020204" pitchFamily="34" charset="0"/>
              </a:rPr>
              <a:t>, εγγενές </a:t>
            </a:r>
            <a:r>
              <a:rPr lang="el-GR" sz="2800" b="1" dirty="0" smtClean="0">
                <a:latin typeface="Arial" panose="020B0604020202020204" pitchFamily="34" charset="0"/>
                <a:cs typeface="Arial" panose="020B0604020202020204" pitchFamily="34" charset="0"/>
              </a:rPr>
              <a:t>χαρακτηριστικό </a:t>
            </a:r>
            <a:r>
              <a:rPr lang="el-GR" sz="2800" b="1" dirty="0">
                <a:latin typeface="Arial" panose="020B0604020202020204" pitchFamily="34" charset="0"/>
                <a:cs typeface="Arial" panose="020B0604020202020204" pitchFamily="34" charset="0"/>
              </a:rPr>
              <a:t>των ναυτικών πετρελαιομηχανών. </a:t>
            </a:r>
            <a:endParaRPr lang="el-GR" sz="28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800" b="1" dirty="0" smtClean="0">
                <a:latin typeface="Arial" panose="020B0604020202020204" pitchFamily="34" charset="0"/>
                <a:cs typeface="Arial" panose="020B0604020202020204" pitchFamily="34" charset="0"/>
              </a:rPr>
              <a:t>Επίσης εστιάζεται </a:t>
            </a:r>
            <a:r>
              <a:rPr lang="el-GR" sz="2800" b="1" dirty="0">
                <a:latin typeface="Arial" panose="020B0604020202020204" pitchFamily="34" charset="0"/>
                <a:cs typeface="Arial" panose="020B0604020202020204" pitchFamily="34" charset="0"/>
              </a:rPr>
              <a:t>στη μείωση της εκπομπής ακαύστων </a:t>
            </a:r>
            <a:r>
              <a:rPr lang="el-GR" sz="2800" b="1" dirty="0" smtClean="0">
                <a:latin typeface="Arial" panose="020B0604020202020204" pitchFamily="34" charset="0"/>
                <a:cs typeface="Arial" panose="020B0604020202020204" pitchFamily="34" charset="0"/>
              </a:rPr>
              <a:t>υδρογονανθράκων </a:t>
            </a:r>
            <a:r>
              <a:rPr lang="el-GR" sz="2800" b="1" dirty="0">
                <a:latin typeface="Arial" panose="020B0604020202020204" pitchFamily="34" charset="0"/>
                <a:cs typeface="Arial" panose="020B0604020202020204" pitchFamily="34" charset="0"/>
              </a:rPr>
              <a:t>(HC), σωματιδίου και καπνού. </a:t>
            </a:r>
            <a:endParaRPr lang="el-GR" sz="28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800" b="1" dirty="0" smtClean="0">
                <a:latin typeface="Arial" panose="020B0604020202020204" pitchFamily="34" charset="0"/>
                <a:cs typeface="Arial" panose="020B0604020202020204" pitchFamily="34" charset="0"/>
              </a:rPr>
              <a:t>Ο περιορισμός </a:t>
            </a:r>
            <a:r>
              <a:rPr lang="el-GR" sz="2800" b="1" dirty="0">
                <a:latin typeface="Arial" panose="020B0604020202020204" pitchFamily="34" charset="0"/>
                <a:cs typeface="Arial" panose="020B0604020202020204" pitchFamily="34" charset="0"/>
              </a:rPr>
              <a:t>των εκπομπών οξειδίων του θείου </a:t>
            </a:r>
            <a:r>
              <a:rPr lang="el-GR" sz="2800" b="1" dirty="0" smtClean="0">
                <a:latin typeface="Arial" panose="020B0604020202020204" pitchFamily="34" charset="0"/>
                <a:cs typeface="Arial" panose="020B0604020202020204" pitchFamily="34" charset="0"/>
              </a:rPr>
              <a:t>επιτυγχάνεται </a:t>
            </a:r>
            <a:r>
              <a:rPr lang="el-GR" sz="2800" b="1" dirty="0">
                <a:latin typeface="Arial" panose="020B0604020202020204" pitchFamily="34" charset="0"/>
                <a:cs typeface="Arial" panose="020B0604020202020204" pitchFamily="34" charset="0"/>
              </a:rPr>
              <a:t>με </a:t>
            </a:r>
            <a:r>
              <a:rPr lang="el-GR" sz="2800" b="1" dirty="0" smtClean="0">
                <a:latin typeface="Arial" panose="020B0604020202020204" pitchFamily="34" charset="0"/>
                <a:cs typeface="Arial" panose="020B0604020202020204" pitchFamily="34" charset="0"/>
              </a:rPr>
              <a:t>μείωση </a:t>
            </a:r>
            <a:r>
              <a:rPr lang="el-GR" sz="2800" b="1" dirty="0">
                <a:latin typeface="Arial" panose="020B0604020202020204" pitchFamily="34" charset="0"/>
                <a:cs typeface="Arial" panose="020B0604020202020204" pitchFamily="34" charset="0"/>
              </a:rPr>
              <a:t>της περιεκτικότητας σε θείο του χρησιμοποιούμενου καυσίμου</a:t>
            </a:r>
            <a:r>
              <a:rPr lang="el-GR" sz="2800" b="1" dirty="0" smtClean="0">
                <a:latin typeface="Arial" panose="020B0604020202020204" pitchFamily="34" charset="0"/>
                <a:cs typeface="Arial" panose="020B0604020202020204" pitchFamily="34" charset="0"/>
              </a:rPr>
              <a:t>.</a:t>
            </a:r>
            <a:endParaRPr lang="el-GR" sz="28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rgbClr val="FFFF00"/>
                </a:solidFill>
                <a:latin typeface="Arial" pitchFamily="34" charset="0"/>
                <a:cs typeface="Arial" pitchFamily="34" charset="0"/>
              </a:rPr>
              <a:t>Μέθοδοι μειώσεως εκπομπών ρύπων σε ναυτικές εμβολοφόρες </a:t>
            </a:r>
            <a:r>
              <a:rPr lang="el-GR" sz="2000" b="1" u="sng" dirty="0" smtClean="0">
                <a:solidFill>
                  <a:srgbClr val="FFFF00"/>
                </a:solidFill>
                <a:latin typeface="Arial" pitchFamily="34" charset="0"/>
                <a:cs typeface="Arial" pitchFamily="34" charset="0"/>
              </a:rPr>
              <a:t>πετρελαιομηχανές</a:t>
            </a:r>
            <a:endParaRPr lang="en-US" sz="20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965690558"/>
      </p:ext>
    </p:extLst>
  </p:cSld>
  <p:clrMapOvr>
    <a:masterClrMapping/>
  </p:clrMapOvr>
  <p:transition>
    <p:push/>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3000" b="1" dirty="0" smtClean="0">
                <a:latin typeface="Arial" panose="020B0604020202020204" pitchFamily="34" charset="0"/>
                <a:cs typeface="Arial" panose="020B0604020202020204" pitchFamily="34" charset="0"/>
              </a:rPr>
              <a:t>Ο </a:t>
            </a:r>
            <a:r>
              <a:rPr lang="el-GR" sz="3000" b="1" dirty="0">
                <a:latin typeface="Arial" panose="020B0604020202020204" pitchFamily="34" charset="0"/>
                <a:cs typeface="Arial" panose="020B0604020202020204" pitchFamily="34" charset="0"/>
              </a:rPr>
              <a:t>σημαντικότερος ρύπος, που εκλύεται από τις ναυτικές πετρελαιομηχανές, είναι τα </a:t>
            </a:r>
            <a:r>
              <a:rPr lang="el-GR" sz="3000" b="1" u="sng" dirty="0">
                <a:solidFill>
                  <a:srgbClr val="FF0000"/>
                </a:solidFill>
                <a:latin typeface="Arial" panose="020B0604020202020204" pitchFamily="34" charset="0"/>
                <a:cs typeface="Arial" panose="020B0604020202020204" pitchFamily="34" charset="0"/>
              </a:rPr>
              <a:t>οξείδια του </a:t>
            </a:r>
            <a:r>
              <a:rPr lang="el-GR" sz="3000" b="1" u="sng" dirty="0" smtClean="0">
                <a:solidFill>
                  <a:srgbClr val="FF0000"/>
                </a:solidFill>
                <a:latin typeface="Arial" panose="020B0604020202020204" pitchFamily="34" charset="0"/>
                <a:cs typeface="Arial" panose="020B0604020202020204" pitchFamily="34" charset="0"/>
              </a:rPr>
              <a:t>αζώτου</a:t>
            </a:r>
            <a:r>
              <a:rPr lang="el-GR" sz="3000" b="1" dirty="0" smtClean="0">
                <a:latin typeface="Arial" panose="020B0604020202020204" pitchFamily="34" charset="0"/>
                <a:cs typeface="Arial" panose="020B0604020202020204" pitchFamily="34" charset="0"/>
              </a:rPr>
              <a:t>, </a:t>
            </a:r>
            <a:r>
              <a:rPr lang="el-GR" sz="3000" b="1" dirty="0">
                <a:latin typeface="Arial" panose="020B0604020202020204" pitchFamily="34" charset="0"/>
                <a:cs typeface="Arial" panose="020B0604020202020204" pitchFamily="34" charset="0"/>
              </a:rPr>
              <a:t>τα οποία συντελούν στη δημιουργία όξινης βροχής, στη δημιουργία αιθαλομίχλης και στο </a:t>
            </a:r>
            <a:r>
              <a:rPr lang="el-GR" sz="3000" b="1" dirty="0" smtClean="0">
                <a:latin typeface="Arial" panose="020B0604020202020204" pitchFamily="34" charset="0"/>
                <a:cs typeface="Arial" panose="020B0604020202020204" pitchFamily="34" charset="0"/>
              </a:rPr>
              <a:t>φαινόμενο </a:t>
            </a:r>
            <a:r>
              <a:rPr lang="el-GR" sz="3000" b="1" dirty="0">
                <a:latin typeface="Arial" panose="020B0604020202020204" pitchFamily="34" charset="0"/>
                <a:cs typeface="Arial" panose="020B0604020202020204" pitchFamily="34" charset="0"/>
              </a:rPr>
              <a:t>του θερμοκηπίου. </a:t>
            </a:r>
            <a:endParaRPr lang="el-GR" sz="3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3000" b="1" dirty="0" smtClean="0">
                <a:latin typeface="Arial" panose="020B0604020202020204" pitchFamily="34" charset="0"/>
                <a:cs typeface="Arial" panose="020B0604020202020204" pitchFamily="34" charset="0"/>
              </a:rPr>
              <a:t>Η </a:t>
            </a:r>
            <a:r>
              <a:rPr lang="el-GR" sz="3000" b="1" dirty="0">
                <a:latin typeface="Arial" panose="020B0604020202020204" pitchFamily="34" charset="0"/>
                <a:cs typeface="Arial" panose="020B0604020202020204" pitchFamily="34" charset="0"/>
              </a:rPr>
              <a:t>παραγωγή οξειδίων του αζώτου από τις ναυτικές πετρελαιομηχανές </a:t>
            </a:r>
            <a:r>
              <a:rPr lang="el-GR" sz="3000" b="1" dirty="0">
                <a:solidFill>
                  <a:srgbClr val="FF0000"/>
                </a:solidFill>
                <a:latin typeface="Arial" panose="020B0604020202020204" pitchFamily="34" charset="0"/>
                <a:cs typeface="Arial" panose="020B0604020202020204" pitchFamily="34" charset="0"/>
              </a:rPr>
              <a:t>παγκοσμίους ανέρχεται σε 20 εκατομμύρια τόνους το χρόνο</a:t>
            </a:r>
            <a:r>
              <a:rPr lang="el-GR" sz="3000" b="1" dirty="0">
                <a:latin typeface="Arial" panose="020B0604020202020204" pitchFamily="34" charset="0"/>
                <a:cs typeface="Arial" panose="020B0604020202020204" pitchFamily="34" charset="0"/>
              </a:rPr>
              <a:t>, το οποίο αποτελεί </a:t>
            </a:r>
            <a:r>
              <a:rPr lang="el-GR" sz="3000" b="1" u="sng" dirty="0">
                <a:solidFill>
                  <a:srgbClr val="FF0000"/>
                </a:solidFill>
                <a:latin typeface="Arial" panose="020B0604020202020204" pitchFamily="34" charset="0"/>
                <a:cs typeface="Arial" panose="020B0604020202020204" pitchFamily="34" charset="0"/>
              </a:rPr>
              <a:t>περίπου το </a:t>
            </a:r>
            <a:r>
              <a:rPr lang="el-GR" sz="3000" b="1" u="sng" dirty="0">
                <a:latin typeface="Arial" panose="020B0604020202020204" pitchFamily="34" charset="0"/>
                <a:cs typeface="Arial" panose="020B0604020202020204" pitchFamily="34" charset="0"/>
              </a:rPr>
              <a:t>20%</a:t>
            </a:r>
            <a:r>
              <a:rPr lang="el-GR" sz="3000" b="1" u="sng" dirty="0">
                <a:solidFill>
                  <a:srgbClr val="FF0000"/>
                </a:solidFill>
                <a:latin typeface="Arial" panose="020B0604020202020204" pitchFamily="34" charset="0"/>
                <a:cs typeface="Arial" panose="020B0604020202020204" pitchFamily="34" charset="0"/>
              </a:rPr>
              <a:t> της συνολικής παραγωγής οξειδίων αζώτου από όλες τις </a:t>
            </a:r>
            <a:r>
              <a:rPr lang="el-GR" sz="3000" b="1" u="sng" dirty="0" smtClean="0">
                <a:solidFill>
                  <a:srgbClr val="FF0000"/>
                </a:solidFill>
                <a:latin typeface="Arial" panose="020B0604020202020204" pitchFamily="34" charset="0"/>
                <a:cs typeface="Arial" panose="020B0604020202020204" pitchFamily="34" charset="0"/>
              </a:rPr>
              <a:t>ανθρώπινες </a:t>
            </a:r>
            <a:r>
              <a:rPr lang="el-GR" sz="3000" b="1" u="sng" dirty="0">
                <a:solidFill>
                  <a:srgbClr val="FF0000"/>
                </a:solidFill>
                <a:latin typeface="Arial" panose="020B0604020202020204" pitchFamily="34" charset="0"/>
                <a:cs typeface="Arial" panose="020B0604020202020204" pitchFamily="34" charset="0"/>
              </a:rPr>
              <a:t>δραστηριότητες</a:t>
            </a:r>
            <a:r>
              <a:rPr lang="el-GR" sz="3000" b="1" dirty="0">
                <a:latin typeface="Arial" panose="020B0604020202020204" pitchFamily="34" charset="0"/>
                <a:cs typeface="Arial" panose="020B0604020202020204" pitchFamily="34" charset="0"/>
              </a:rPr>
              <a:t>. </a:t>
            </a:r>
            <a:endParaRPr lang="el-GR" sz="30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858902946"/>
      </p:ext>
    </p:extLst>
  </p:cSld>
  <p:clrMapOvr>
    <a:masterClrMapping/>
  </p:clrMapOvr>
  <p:transition>
    <p:push/>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b="1" dirty="0" smtClean="0">
                <a:latin typeface="Arial" panose="020B0604020202020204" pitchFamily="34" charset="0"/>
                <a:cs typeface="Arial" panose="020B0604020202020204" pitchFamily="34" charset="0"/>
              </a:rPr>
              <a:t>Επομένως</a:t>
            </a:r>
            <a:r>
              <a:rPr lang="el-GR" b="1" dirty="0">
                <a:latin typeface="Arial" panose="020B0604020202020204" pitchFamily="34" charset="0"/>
                <a:cs typeface="Arial" panose="020B0604020202020204" pitchFamily="34" charset="0"/>
              </a:rPr>
              <a:t>, η </a:t>
            </a:r>
            <a:r>
              <a:rPr lang="el-GR" b="1" dirty="0" smtClean="0">
                <a:latin typeface="Arial" panose="020B0604020202020204" pitchFamily="34" charset="0"/>
                <a:cs typeface="Arial" panose="020B0604020202020204" pitchFamily="34" charset="0"/>
              </a:rPr>
              <a:t>μείωση </a:t>
            </a:r>
            <a:r>
              <a:rPr lang="el-GR" b="1" dirty="0">
                <a:latin typeface="Arial" panose="020B0604020202020204" pitchFamily="34" charset="0"/>
                <a:cs typeface="Arial" panose="020B0604020202020204" pitchFamily="34" charset="0"/>
              </a:rPr>
              <a:t>των συγκεκριμένων εκπομπών στις ναυτικές πετρελαιομηχανές αποτελεί σημαντική </a:t>
            </a:r>
            <a:r>
              <a:rPr lang="el-GR" b="1" dirty="0" smtClean="0">
                <a:latin typeface="Arial" panose="020B0604020202020204" pitchFamily="34" charset="0"/>
                <a:cs typeface="Arial" panose="020B0604020202020204" pitchFamily="34" charset="0"/>
              </a:rPr>
              <a:t>προτεραιότητα</a:t>
            </a:r>
            <a:r>
              <a:rPr lang="el-GR" b="1" dirty="0">
                <a:latin typeface="Arial" panose="020B0604020202020204" pitchFamily="34" charset="0"/>
                <a:cs typeface="Arial" panose="020B0604020202020204" pitchFamily="34" charset="0"/>
              </a:rPr>
              <a:t>. </a:t>
            </a:r>
            <a:endParaRPr lang="el-GR"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b="1" dirty="0" smtClean="0">
                <a:latin typeface="Arial" panose="020B0604020202020204" pitchFamily="34" charset="0"/>
                <a:cs typeface="Arial" panose="020B0604020202020204" pitchFamily="34" charset="0"/>
              </a:rPr>
              <a:t>Για </a:t>
            </a:r>
            <a:r>
              <a:rPr lang="el-GR" b="1" dirty="0">
                <a:latin typeface="Arial" panose="020B0604020202020204" pitchFamily="34" charset="0"/>
                <a:cs typeface="Arial" panose="020B0604020202020204" pitchFamily="34" charset="0"/>
              </a:rPr>
              <a:t>το λόγο αυτό έχουν προταθεί διάφορες τεχνολογικές λύσεις. </a:t>
            </a:r>
            <a:endParaRPr lang="el-GR"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b="1" dirty="0" smtClean="0">
                <a:latin typeface="Arial" panose="020B0604020202020204" pitchFamily="34" charset="0"/>
                <a:cs typeface="Arial" panose="020B0604020202020204" pitchFamily="34" charset="0"/>
              </a:rPr>
              <a:t>Όμως </a:t>
            </a:r>
            <a:r>
              <a:rPr lang="el-GR" b="1" dirty="0">
                <a:latin typeface="Arial" panose="020B0604020202020204" pitchFamily="34" charset="0"/>
                <a:cs typeface="Arial" panose="020B0604020202020204" pitchFamily="34" charset="0"/>
              </a:rPr>
              <a:t>επιβάλλεται ο </a:t>
            </a:r>
            <a:r>
              <a:rPr lang="el-GR" b="1" dirty="0" smtClean="0">
                <a:latin typeface="Arial" panose="020B0604020202020204" pitchFamily="34" charset="0"/>
                <a:cs typeface="Arial" panose="020B0604020202020204" pitchFamily="34" charset="0"/>
              </a:rPr>
              <a:t>συνδυασμός </a:t>
            </a:r>
            <a:r>
              <a:rPr lang="el-GR" b="1" dirty="0">
                <a:latin typeface="Arial" panose="020B0604020202020204" pitchFamily="34" charset="0"/>
                <a:cs typeface="Arial" panose="020B0604020202020204" pitchFamily="34" charset="0"/>
              </a:rPr>
              <a:t>διαφορετικών </a:t>
            </a:r>
            <a:r>
              <a:rPr lang="el-GR" b="1" dirty="0" smtClean="0">
                <a:latin typeface="Arial" panose="020B0604020202020204" pitchFamily="34" charset="0"/>
                <a:cs typeface="Arial" panose="020B0604020202020204" pitchFamily="34" charset="0"/>
              </a:rPr>
              <a:t>τεχνολογιών, ώστε </a:t>
            </a:r>
            <a:r>
              <a:rPr lang="el-GR" b="1" dirty="0">
                <a:latin typeface="Arial" panose="020B0604020202020204" pitchFamily="34" charset="0"/>
                <a:cs typeface="Arial" panose="020B0604020202020204" pitchFamily="34" charset="0"/>
              </a:rPr>
              <a:t>να </a:t>
            </a:r>
            <a:r>
              <a:rPr lang="el-GR" b="1" dirty="0" smtClean="0">
                <a:latin typeface="Arial" panose="020B0604020202020204" pitchFamily="34" charset="0"/>
                <a:cs typeface="Arial" panose="020B0604020202020204" pitchFamily="34" charset="0"/>
              </a:rPr>
              <a:t>επιτευχθεί </a:t>
            </a:r>
            <a:r>
              <a:rPr lang="el-GR" b="1" dirty="0">
                <a:latin typeface="Arial" panose="020B0604020202020204" pitchFamily="34" charset="0"/>
                <a:cs typeface="Arial" panose="020B0604020202020204" pitchFamily="34" charset="0"/>
              </a:rPr>
              <a:t>σημαντική μείωση </a:t>
            </a:r>
            <a:r>
              <a:rPr lang="el-GR" b="1" dirty="0" smtClean="0">
                <a:latin typeface="Arial" panose="020B0604020202020204" pitchFamily="34" charset="0"/>
                <a:cs typeface="Arial" panose="020B0604020202020204" pitchFamily="34" charset="0"/>
              </a:rPr>
              <a:t>των </a:t>
            </a:r>
            <a:r>
              <a:rPr lang="el-GR" b="1" dirty="0">
                <a:latin typeface="Arial" panose="020B0604020202020204" pitchFamily="34" charset="0"/>
                <a:cs typeface="Arial" panose="020B0604020202020204" pitchFamily="34" charset="0"/>
              </a:rPr>
              <a:t>εκπεμπόμενων ρύπων</a:t>
            </a:r>
            <a:r>
              <a:rPr lang="el-GR" b="1" dirty="0" smtClean="0">
                <a:latin typeface="Arial" panose="020B0604020202020204" pitchFamily="34" charset="0"/>
                <a:cs typeface="Arial" panose="020B0604020202020204" pitchFamily="34" charset="0"/>
              </a:rPr>
              <a:t>.</a:t>
            </a:r>
            <a:endParaRPr lang="el-GR"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639290051"/>
      </p:ext>
    </p:extLst>
  </p:cSld>
  <p:clrMapOvr>
    <a:masterClrMapping/>
  </p:clrMapOvr>
  <p:transition>
    <p:push/>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3400" b="1" dirty="0" smtClean="0">
                <a:latin typeface="Arial" panose="020B0604020202020204" pitchFamily="34" charset="0"/>
                <a:cs typeface="Arial" panose="020B0604020202020204" pitchFamily="34" charset="0"/>
              </a:rPr>
              <a:t>Οι </a:t>
            </a:r>
            <a:r>
              <a:rPr lang="el-GR" sz="3400" b="1" dirty="0">
                <a:latin typeface="Arial" panose="020B0604020202020204" pitchFamily="34" charset="0"/>
                <a:cs typeface="Arial" panose="020B0604020202020204" pitchFamily="34" charset="0"/>
              </a:rPr>
              <a:t>πιο απλές μέθοδοι μειώσεως των εκπομπών ΝΟ</a:t>
            </a:r>
            <a:r>
              <a:rPr lang="el-GR" sz="2800" b="1" dirty="0">
                <a:latin typeface="Arial" panose="020B0604020202020204" pitchFamily="34" charset="0"/>
                <a:cs typeface="Arial" panose="020B0604020202020204" pitchFamily="34" charset="0"/>
              </a:rPr>
              <a:t>Χ</a:t>
            </a:r>
            <a:r>
              <a:rPr lang="el-GR" sz="3400" b="1" dirty="0">
                <a:latin typeface="Arial" panose="020B0604020202020204" pitchFamily="34" charset="0"/>
                <a:cs typeface="Arial" panose="020B0604020202020204" pitchFamily="34" charset="0"/>
              </a:rPr>
              <a:t> στηρίζονται στην τροποποίηση της βασικής λειτουργίας των μηχανών </a:t>
            </a:r>
            <a:r>
              <a:rPr lang="el-GR" sz="3400" b="1" dirty="0" smtClean="0">
                <a:latin typeface="Arial" panose="020B0604020202020204" pitchFamily="34" charset="0"/>
                <a:cs typeface="Arial" panose="020B0604020202020204" pitchFamily="34" charset="0"/>
              </a:rPr>
              <a:t>χωρίς </a:t>
            </a:r>
            <a:r>
              <a:rPr lang="el-GR" sz="3400" b="1" dirty="0">
                <a:latin typeface="Arial" panose="020B0604020202020204" pitchFamily="34" charset="0"/>
                <a:cs typeface="Arial" panose="020B0604020202020204" pitchFamily="34" charset="0"/>
              </a:rPr>
              <a:t>την προσθήκη </a:t>
            </a:r>
            <a:r>
              <a:rPr lang="el-GR" sz="3400" b="1" dirty="0" smtClean="0">
                <a:latin typeface="Arial" panose="020B0604020202020204" pitchFamily="34" charset="0"/>
                <a:cs typeface="Arial" panose="020B0604020202020204" pitchFamily="34" charset="0"/>
              </a:rPr>
              <a:t>νέων </a:t>
            </a:r>
            <a:r>
              <a:rPr lang="el-GR" sz="3400" b="1" dirty="0">
                <a:latin typeface="Arial" panose="020B0604020202020204" pitchFamily="34" charset="0"/>
                <a:cs typeface="Arial" panose="020B0604020202020204" pitchFamily="34" charset="0"/>
              </a:rPr>
              <a:t>διατάξεων. </a:t>
            </a:r>
            <a:endParaRPr lang="el-GR" sz="34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3400" b="1" dirty="0" smtClean="0">
                <a:latin typeface="Arial" panose="020B0604020202020204" pitchFamily="34" charset="0"/>
                <a:cs typeface="Arial" panose="020B0604020202020204" pitchFamily="34" charset="0"/>
              </a:rPr>
              <a:t>Για </a:t>
            </a:r>
            <a:r>
              <a:rPr lang="el-GR" sz="3400" b="1" dirty="0">
                <a:latin typeface="Arial" panose="020B0604020202020204" pitchFamily="34" charset="0"/>
                <a:cs typeface="Arial" panose="020B0604020202020204" pitchFamily="34" charset="0"/>
              </a:rPr>
              <a:t>παράδειγμα η χρησιμοποίηση ειδικών εγχυτήρων καυσίμου, βελτιστοποιημένοι για τη </a:t>
            </a:r>
            <a:r>
              <a:rPr lang="el-GR" sz="3400" b="1" dirty="0" smtClean="0">
                <a:latin typeface="Arial" panose="020B0604020202020204" pitchFamily="34" charset="0"/>
                <a:cs typeface="Arial" panose="020B0604020202020204" pitchFamily="34" charset="0"/>
              </a:rPr>
              <a:t>μείωση </a:t>
            </a:r>
            <a:r>
              <a:rPr lang="el-GR" sz="3400" b="1" dirty="0">
                <a:latin typeface="Arial" panose="020B0604020202020204" pitchFamily="34" charset="0"/>
                <a:cs typeface="Arial" panose="020B0604020202020204" pitchFamily="34" charset="0"/>
              </a:rPr>
              <a:t>των εκπομπών ΝΟ</a:t>
            </a:r>
            <a:r>
              <a:rPr lang="el-GR" sz="2800" b="1" dirty="0">
                <a:latin typeface="Arial" panose="020B0604020202020204" pitchFamily="34" charset="0"/>
                <a:cs typeface="Arial" panose="020B0604020202020204" pitchFamily="34" charset="0"/>
              </a:rPr>
              <a:t>Χ</a:t>
            </a:r>
            <a:r>
              <a:rPr lang="el-GR" sz="3400" b="1" dirty="0">
                <a:latin typeface="Arial" panose="020B0604020202020204" pitchFamily="34" charset="0"/>
                <a:cs typeface="Arial" panose="020B0604020202020204" pitchFamily="34" charset="0"/>
              </a:rPr>
              <a:t>, μπορεί να </a:t>
            </a:r>
            <a:r>
              <a:rPr lang="el-GR" sz="3400" b="1" dirty="0" smtClean="0">
                <a:latin typeface="Arial" panose="020B0604020202020204" pitchFamily="34" charset="0"/>
                <a:cs typeface="Arial" panose="020B0604020202020204" pitchFamily="34" charset="0"/>
              </a:rPr>
              <a:t>επιφέρει μείωση </a:t>
            </a:r>
            <a:r>
              <a:rPr lang="el-GR" sz="3400" b="1" dirty="0">
                <a:latin typeface="Arial" panose="020B0604020202020204" pitchFamily="34" charset="0"/>
                <a:cs typeface="Arial" panose="020B0604020202020204" pitchFamily="34" charset="0"/>
              </a:rPr>
              <a:t>των εν λόγω εκπομπών </a:t>
            </a:r>
            <a:r>
              <a:rPr lang="el-GR" sz="3400" b="1" dirty="0">
                <a:solidFill>
                  <a:srgbClr val="FF0000"/>
                </a:solidFill>
                <a:latin typeface="Arial" panose="020B0604020202020204" pitchFamily="34" charset="0"/>
                <a:cs typeface="Arial" panose="020B0604020202020204" pitchFamily="34" charset="0"/>
              </a:rPr>
              <a:t>έως και 30%</a:t>
            </a:r>
            <a:r>
              <a:rPr lang="el-GR" sz="3400" b="1" dirty="0">
                <a:latin typeface="Arial" panose="020B0604020202020204" pitchFamily="34" charset="0"/>
                <a:cs typeface="Arial" panose="020B0604020202020204" pitchFamily="34" charset="0"/>
              </a:rPr>
              <a:t>.</a:t>
            </a:r>
            <a:r>
              <a:rPr lang="el-GR" sz="3400" b="1" dirty="0">
                <a:solidFill>
                  <a:srgbClr val="FF0000"/>
                </a:solidFill>
                <a:latin typeface="Arial" panose="020B0604020202020204" pitchFamily="34" charset="0"/>
                <a:cs typeface="Arial" panose="020B0604020202020204" pitchFamily="34" charset="0"/>
              </a:rPr>
              <a:t> </a:t>
            </a:r>
            <a:endParaRPr lang="el-GR" sz="3400" b="1" dirty="0" smtClean="0">
              <a:solidFill>
                <a:srgbClr val="FF0000"/>
              </a:solidFill>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282357852"/>
      </p:ext>
    </p:extLst>
  </p:cSld>
  <p:clrMapOvr>
    <a:masterClrMapping/>
  </p:clrMapOvr>
  <p:transition>
    <p:push/>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2600" b="1" dirty="0" smtClean="0">
                <a:latin typeface="Arial" panose="020B0604020202020204" pitchFamily="34" charset="0"/>
                <a:cs typeface="Arial" panose="020B0604020202020204" pitchFamily="34" charset="0"/>
              </a:rPr>
              <a:t>Επίσης </a:t>
            </a:r>
            <a:r>
              <a:rPr lang="el-GR" sz="2600" b="1" dirty="0">
                <a:latin typeface="Arial" panose="020B0604020202020204" pitchFamily="34" charset="0"/>
                <a:cs typeface="Arial" panose="020B0604020202020204" pitchFamily="34" charset="0"/>
              </a:rPr>
              <a:t>η </a:t>
            </a:r>
            <a:r>
              <a:rPr lang="el-GR" sz="2600" b="1" dirty="0">
                <a:solidFill>
                  <a:srgbClr val="FF0000"/>
                </a:solidFill>
                <a:latin typeface="Arial" panose="020B0604020202020204" pitchFamily="34" charset="0"/>
                <a:cs typeface="Arial" panose="020B0604020202020204" pitchFamily="34" charset="0"/>
              </a:rPr>
              <a:t>τροποποίηση του χρονισμού της </a:t>
            </a:r>
            <a:r>
              <a:rPr lang="el-GR" sz="2600" b="1" dirty="0" smtClean="0">
                <a:solidFill>
                  <a:srgbClr val="FF0000"/>
                </a:solidFill>
                <a:latin typeface="Arial" panose="020B0604020202020204" pitchFamily="34" charset="0"/>
                <a:cs typeface="Arial" panose="020B0604020202020204" pitchFamily="34" charset="0"/>
              </a:rPr>
              <a:t>εγχύσεως</a:t>
            </a:r>
            <a:r>
              <a:rPr lang="el-GR" sz="2600" b="1" dirty="0" smtClean="0">
                <a:latin typeface="Arial" panose="020B0604020202020204" pitchFamily="34" charset="0"/>
                <a:cs typeface="Arial" panose="020B0604020202020204" pitchFamily="34" charset="0"/>
              </a:rPr>
              <a:t> </a:t>
            </a:r>
            <a:r>
              <a:rPr lang="el-GR" sz="2600" b="1" dirty="0">
                <a:latin typeface="Arial" panose="020B0604020202020204" pitchFamily="34" charset="0"/>
                <a:cs typeface="Arial" panose="020B0604020202020204" pitchFamily="34" charset="0"/>
              </a:rPr>
              <a:t>μπορεί να μειώσει την παραγωγή ΝΟ</a:t>
            </a:r>
            <a:r>
              <a:rPr lang="el-GR" sz="2000" b="1" dirty="0">
                <a:latin typeface="Arial" panose="020B0604020202020204" pitchFamily="34" charset="0"/>
                <a:cs typeface="Arial" panose="020B0604020202020204" pitchFamily="34" charset="0"/>
              </a:rPr>
              <a:t>Χ</a:t>
            </a:r>
            <a:r>
              <a:rPr lang="el-GR" sz="2600" b="1" dirty="0">
                <a:latin typeface="Arial" panose="020B0604020202020204" pitchFamily="34" charset="0"/>
                <a:cs typeface="Arial" panose="020B0604020202020204" pitchFamily="34" charset="0"/>
              </a:rPr>
              <a:t> κατά 2% ως 3%, </a:t>
            </a:r>
            <a:r>
              <a:rPr lang="el-GR" sz="2600" b="1" dirty="0" smtClean="0">
                <a:latin typeface="Arial" panose="020B0604020202020204" pitchFamily="34" charset="0"/>
                <a:cs typeface="Arial" panose="020B0604020202020204" pitchFamily="34" charset="0"/>
              </a:rPr>
              <a:t>όμως </a:t>
            </a:r>
            <a:r>
              <a:rPr lang="el-GR" sz="2600" b="1" dirty="0">
                <a:latin typeface="Arial" panose="020B0604020202020204" pitchFamily="34" charset="0"/>
                <a:cs typeface="Arial" panose="020B0604020202020204" pitchFamily="34" charset="0"/>
              </a:rPr>
              <a:t>σημαντική μεταβολή του χρονισμού μπορεί να επιφέρει τα αντίθετα αποτελέσματα, </a:t>
            </a:r>
            <a:r>
              <a:rPr lang="el-GR" sz="2600" b="1" dirty="0" smtClean="0">
                <a:latin typeface="Arial" panose="020B0604020202020204" pitchFamily="34" charset="0"/>
                <a:cs typeface="Arial" panose="020B0604020202020204" pitchFamily="34" charset="0"/>
              </a:rPr>
              <a:t>ενώ </a:t>
            </a:r>
            <a:r>
              <a:rPr lang="el-GR" sz="2600" b="1" dirty="0">
                <a:latin typeface="Arial" panose="020B0604020202020204" pitchFamily="34" charset="0"/>
                <a:cs typeface="Arial" panose="020B0604020202020204" pitchFamily="34" charset="0"/>
              </a:rPr>
              <a:t>μπορεί να οδηγήσει και σε σημαντική </a:t>
            </a:r>
            <a:r>
              <a:rPr lang="el-GR" sz="2600" b="1" dirty="0" smtClean="0">
                <a:latin typeface="Arial" panose="020B0604020202020204" pitchFamily="34" charset="0"/>
                <a:cs typeface="Arial" panose="020B0604020202020204" pitchFamily="34" charset="0"/>
              </a:rPr>
              <a:t>μείωση </a:t>
            </a:r>
            <a:r>
              <a:rPr lang="el-GR" sz="2600" b="1" dirty="0">
                <a:latin typeface="Arial" panose="020B0604020202020204" pitchFamily="34" charset="0"/>
                <a:cs typeface="Arial" panose="020B0604020202020204" pitchFamily="34" charset="0"/>
              </a:rPr>
              <a:t>του βαθμού αποδόσεως του κινητήρα. </a:t>
            </a:r>
            <a:endParaRPr lang="el-GR" sz="26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600" b="1" dirty="0" smtClean="0">
                <a:latin typeface="Arial" panose="020B0604020202020204" pitchFamily="34" charset="0"/>
                <a:cs typeface="Arial" panose="020B0604020202020204" pitchFamily="34" charset="0"/>
              </a:rPr>
              <a:t>Άλλες τροποποιήσεις</a:t>
            </a:r>
            <a:r>
              <a:rPr lang="el-GR" sz="2600" b="1" dirty="0">
                <a:latin typeface="Arial" panose="020B0604020202020204" pitchFamily="34" charset="0"/>
                <a:cs typeface="Arial" panose="020B0604020202020204" pitchFamily="34" charset="0"/>
              </a:rPr>
              <a:t>, που μπορεί να επιφέρουν μείωση των εκπεμπόμενων οξειδίων του αζώτου, είναι η </a:t>
            </a:r>
            <a:r>
              <a:rPr lang="el-GR" sz="2600" b="1" dirty="0" smtClean="0">
                <a:solidFill>
                  <a:srgbClr val="FF0000"/>
                </a:solidFill>
                <a:latin typeface="Arial" panose="020B0604020202020204" pitchFamily="34" charset="0"/>
                <a:cs typeface="Arial" panose="020B0604020202020204" pitchFamily="34" charset="0"/>
              </a:rPr>
              <a:t>αύξηση </a:t>
            </a:r>
            <a:r>
              <a:rPr lang="el-GR" sz="2600" b="1" dirty="0">
                <a:solidFill>
                  <a:srgbClr val="FF0000"/>
                </a:solidFill>
                <a:latin typeface="Arial" panose="020B0604020202020204" pitchFamily="34" charset="0"/>
                <a:cs typeface="Arial" panose="020B0604020202020204" pitchFamily="34" charset="0"/>
              </a:rPr>
              <a:t>της αποδόσεως του </a:t>
            </a:r>
            <a:r>
              <a:rPr lang="el-GR" sz="2600" b="1" dirty="0" smtClean="0">
                <a:solidFill>
                  <a:srgbClr val="FF0000"/>
                </a:solidFill>
                <a:latin typeface="Arial" panose="020B0604020202020204" pitchFamily="34" charset="0"/>
                <a:cs typeface="Arial" panose="020B0604020202020204" pitchFamily="34" charset="0"/>
              </a:rPr>
              <a:t>στροβιλοϋπερπληρωτή</a:t>
            </a:r>
            <a:r>
              <a:rPr lang="el-GR" sz="2600" b="1" dirty="0">
                <a:latin typeface="Arial" panose="020B0604020202020204" pitchFamily="34" charset="0"/>
                <a:cs typeface="Arial" panose="020B0604020202020204" pitchFamily="34" charset="0"/>
              </a:rPr>
              <a:t>, η </a:t>
            </a:r>
            <a:r>
              <a:rPr lang="el-GR" sz="2600" b="1" dirty="0">
                <a:solidFill>
                  <a:srgbClr val="FF0000"/>
                </a:solidFill>
                <a:latin typeface="Arial" panose="020B0604020202020204" pitchFamily="34" charset="0"/>
                <a:cs typeface="Arial" panose="020B0604020202020204" pitchFamily="34" charset="0"/>
              </a:rPr>
              <a:t>χρησιμοποίηση συστήματος εγχύσεως καυσίμου με δυνατότητα ακριβούς και συνεχούς ρυθμίσεως της λειτουργίας του</a:t>
            </a:r>
            <a:r>
              <a:rPr lang="el-GR" sz="2600" b="1" dirty="0">
                <a:latin typeface="Arial" panose="020B0604020202020204" pitchFamily="34" charset="0"/>
                <a:cs typeface="Arial" panose="020B0604020202020204" pitchFamily="34" charset="0"/>
              </a:rPr>
              <a:t> (common rail κ.λπ.) και η</a:t>
            </a:r>
            <a:r>
              <a:rPr lang="el-GR" sz="2600" b="1" dirty="0">
                <a:solidFill>
                  <a:srgbClr val="FF0000"/>
                </a:solidFill>
                <a:latin typeface="Arial" panose="020B0604020202020204" pitchFamily="34" charset="0"/>
                <a:cs typeface="Arial" panose="020B0604020202020204" pitchFamily="34" charset="0"/>
              </a:rPr>
              <a:t> </a:t>
            </a:r>
            <a:r>
              <a:rPr lang="el-GR" sz="2600" b="1" dirty="0" smtClean="0">
                <a:solidFill>
                  <a:srgbClr val="FF0000"/>
                </a:solidFill>
                <a:latin typeface="Arial" panose="020B0604020202020204" pitchFamily="34" charset="0"/>
                <a:cs typeface="Arial" panose="020B0604020202020204" pitchFamily="34" charset="0"/>
              </a:rPr>
              <a:t>μείωση </a:t>
            </a:r>
            <a:r>
              <a:rPr lang="el-GR" sz="2600" b="1" dirty="0">
                <a:solidFill>
                  <a:srgbClr val="FF0000"/>
                </a:solidFill>
                <a:latin typeface="Arial" panose="020B0604020202020204" pitchFamily="34" charset="0"/>
                <a:cs typeface="Arial" panose="020B0604020202020204" pitchFamily="34" charset="0"/>
              </a:rPr>
              <a:t>της θερμοκρασίας του αέρα </a:t>
            </a:r>
            <a:r>
              <a:rPr lang="el-GR" sz="2600" b="1" dirty="0" smtClean="0">
                <a:solidFill>
                  <a:srgbClr val="FF0000"/>
                </a:solidFill>
                <a:latin typeface="Arial" panose="020B0604020202020204" pitchFamily="34" charset="0"/>
                <a:cs typeface="Arial" panose="020B0604020202020204" pitchFamily="34" charset="0"/>
              </a:rPr>
              <a:t>εισαγωγής</a:t>
            </a:r>
            <a:r>
              <a:rPr lang="el-GR" sz="2600" b="1" dirty="0" smtClean="0">
                <a:latin typeface="Arial" panose="020B0604020202020204" pitchFamily="34" charset="0"/>
                <a:cs typeface="Arial" panose="020B0604020202020204" pitchFamily="34" charset="0"/>
              </a:rPr>
              <a:t>.</a:t>
            </a:r>
            <a:endParaRPr lang="el-GR" sz="26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287375252"/>
      </p:ext>
    </p:extLst>
  </p:cSld>
  <p:clrMapOvr>
    <a:masterClrMapping/>
  </p:clrMapOvr>
  <p:transition>
    <p:push/>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sp>
        <p:nvSpPr>
          <p:cNvPr id="3" name="Rectangle 2"/>
          <p:cNvSpPr/>
          <p:nvPr/>
        </p:nvSpPr>
        <p:spPr>
          <a:xfrm>
            <a:off x="323528" y="1124744"/>
            <a:ext cx="8496944" cy="5032147"/>
          </a:xfrm>
          <a:prstGeom prst="rect">
            <a:avLst/>
          </a:prstGeom>
        </p:spPr>
        <p:txBody>
          <a:bodyPr wrap="square">
            <a:spAutoFit/>
          </a:bodyPr>
          <a:lstStyle/>
          <a:p>
            <a:r>
              <a:rPr lang="el-GR" sz="2700" b="1" dirty="0">
                <a:latin typeface="Arial" panose="020B0604020202020204" pitchFamily="34" charset="0"/>
                <a:cs typeface="Arial" panose="020B0604020202020204" pitchFamily="34" charset="0"/>
              </a:rPr>
              <a:t>Τα πρότυπα εκπομπών NOx Tier III είναι κατά 80% λιγότερα από τα πρότυπα εκπομπών NOx Tier I</a:t>
            </a:r>
            <a:r>
              <a:rPr lang="el-GR" sz="2700" b="1" dirty="0" smtClean="0">
                <a:latin typeface="Arial" panose="020B0604020202020204" pitchFamily="34" charset="0"/>
                <a:cs typeface="Arial" panose="020B0604020202020204" pitchFamily="34" charset="0"/>
              </a:rPr>
              <a:t>.</a:t>
            </a:r>
            <a:endParaRPr lang="el-GR" sz="2700" b="1" dirty="0">
              <a:latin typeface="Arial" panose="020B0604020202020204" pitchFamily="34" charset="0"/>
              <a:cs typeface="Arial" panose="020B0604020202020204" pitchFamily="34" charset="0"/>
            </a:endParaRPr>
          </a:p>
          <a:p>
            <a:r>
              <a:rPr lang="el-GR" sz="2700" b="1" dirty="0">
                <a:latin typeface="Arial" panose="020B0604020202020204" pitchFamily="34" charset="0"/>
                <a:cs typeface="Arial" panose="020B0604020202020204" pitchFamily="34" charset="0"/>
              </a:rPr>
              <a:t>Η τιμή εκπομπής για κινητήρα </a:t>
            </a:r>
            <a:r>
              <a:rPr lang="el-GR" sz="2700" b="1" dirty="0" smtClean="0">
                <a:latin typeface="Arial" panose="020B0604020202020204" pitchFamily="34" charset="0"/>
                <a:cs typeface="Arial" panose="020B0604020202020204" pitchFamily="34" charset="0"/>
              </a:rPr>
              <a:t>ντίζελ </a:t>
            </a:r>
            <a:r>
              <a:rPr lang="el-GR" sz="2700" b="1" dirty="0">
                <a:latin typeface="Arial" panose="020B0604020202020204" pitchFamily="34" charset="0"/>
                <a:cs typeface="Arial" panose="020B0604020202020204" pitchFamily="34" charset="0"/>
              </a:rPr>
              <a:t>πρέπει να προσδιορίζεται σύμφωνα με τον τεχνικό κώδικα NOx 2008 στην περίπτωση των ορίων της κατηγορίας Tier II και Tier III</a:t>
            </a:r>
            <a:r>
              <a:rPr lang="el-GR" sz="2700" b="1" dirty="0" smtClean="0">
                <a:latin typeface="Arial" panose="020B0604020202020204" pitchFamily="34" charset="0"/>
                <a:cs typeface="Arial" panose="020B0604020202020204" pitchFamily="34" charset="0"/>
              </a:rPr>
              <a:t>.</a:t>
            </a:r>
            <a:endParaRPr lang="el-GR" sz="2700" b="1" dirty="0">
              <a:latin typeface="Arial" panose="020B0604020202020204" pitchFamily="34" charset="0"/>
              <a:cs typeface="Arial" panose="020B0604020202020204" pitchFamily="34" charset="0"/>
            </a:endParaRPr>
          </a:p>
          <a:p>
            <a:r>
              <a:rPr lang="el-GR" sz="2700" b="1" dirty="0">
                <a:latin typeface="Arial" panose="020B0604020202020204" pitchFamily="34" charset="0"/>
                <a:cs typeface="Arial" panose="020B0604020202020204" pitchFamily="34" charset="0"/>
              </a:rPr>
              <a:t>Σύμφωνα με το Παράρτημα </a:t>
            </a:r>
            <a:r>
              <a:rPr lang="el-GR" sz="2700" b="1" dirty="0" smtClean="0">
                <a:latin typeface="Arial" panose="020B0604020202020204" pitchFamily="34" charset="0"/>
                <a:cs typeface="Arial" panose="020B0604020202020204" pitchFamily="34" charset="0"/>
              </a:rPr>
              <a:t>Marpol-VI </a:t>
            </a:r>
            <a:r>
              <a:rPr lang="el-GR" sz="2700" b="1" dirty="0">
                <a:latin typeface="Arial" panose="020B0604020202020204" pitchFamily="34" charset="0"/>
                <a:cs typeface="Arial" panose="020B0604020202020204" pitchFamily="34" charset="0"/>
              </a:rPr>
              <a:t>Tier III όρια είναι</a:t>
            </a:r>
            <a:r>
              <a:rPr lang="el-GR" sz="2700" b="1" dirty="0" smtClean="0">
                <a:latin typeface="Arial" panose="020B0604020202020204" pitchFamily="34" charset="0"/>
                <a:cs typeface="Arial" panose="020B0604020202020204" pitchFamily="34" charset="0"/>
              </a:rPr>
              <a:t>:</a:t>
            </a:r>
            <a:endParaRPr lang="en-US" sz="2700" b="1" dirty="0" smtClean="0">
              <a:latin typeface="Arial" panose="020B0604020202020204" pitchFamily="34" charset="0"/>
              <a:cs typeface="Arial" panose="020B0604020202020204" pitchFamily="34" charset="0"/>
            </a:endParaRPr>
          </a:p>
          <a:p>
            <a:endParaRPr lang="el-GR" sz="2500" b="1" dirty="0">
              <a:latin typeface="Arial" panose="020B0604020202020204" pitchFamily="34" charset="0"/>
              <a:cs typeface="Arial" panose="020B0604020202020204" pitchFamily="34" charset="0"/>
            </a:endParaRPr>
          </a:p>
          <a:p>
            <a:pPr marL="457200" indent="-457200">
              <a:buFont typeface="+mj-lt"/>
              <a:buAutoNum type="arabicPeriod"/>
            </a:pPr>
            <a:r>
              <a:rPr lang="el-GR" sz="2000" b="1" dirty="0">
                <a:latin typeface="Arial" panose="020B0604020202020204" pitchFamily="34" charset="0"/>
                <a:cs typeface="Arial" panose="020B0604020202020204" pitchFamily="34" charset="0"/>
              </a:rPr>
              <a:t>Για ταχύτητες </a:t>
            </a:r>
            <a:r>
              <a:rPr lang="el-GR" sz="2000" b="1" dirty="0" smtClean="0">
                <a:latin typeface="Arial" panose="020B0604020202020204" pitchFamily="34" charset="0"/>
                <a:cs typeface="Arial" panose="020B0604020202020204" pitchFamily="34" charset="0"/>
              </a:rPr>
              <a:t>μηχανών </a:t>
            </a:r>
            <a:r>
              <a:rPr lang="el-GR" sz="2000" b="1" dirty="0">
                <a:latin typeface="Arial" panose="020B0604020202020204" pitchFamily="34" charset="0"/>
                <a:cs typeface="Arial" panose="020B0604020202020204" pitchFamily="34" charset="0"/>
              </a:rPr>
              <a:t>μικρότερες από 130 </a:t>
            </a:r>
            <a:r>
              <a:rPr lang="en-US" sz="2000" b="1" dirty="0" smtClean="0">
                <a:latin typeface="Arial" panose="020B0604020202020204" pitchFamily="34" charset="0"/>
                <a:cs typeface="Arial" panose="020B0604020202020204" pitchFamily="34" charset="0"/>
              </a:rPr>
              <a:t>rpm</a:t>
            </a:r>
            <a:r>
              <a:rPr lang="el-GR" sz="2000" b="1" dirty="0" smtClean="0">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3,4 gNOx / </a:t>
            </a:r>
            <a:r>
              <a:rPr lang="el-GR" sz="2000" b="1" dirty="0" smtClean="0">
                <a:latin typeface="Arial" panose="020B0604020202020204" pitchFamily="34" charset="0"/>
                <a:cs typeface="Arial" panose="020B0604020202020204" pitchFamily="34" charset="0"/>
              </a:rPr>
              <a:t>kwh</a:t>
            </a:r>
            <a:endParaRPr lang="el-GR" sz="2000" b="1" dirty="0">
              <a:latin typeface="Arial" panose="020B0604020202020204" pitchFamily="34" charset="0"/>
              <a:cs typeface="Arial" panose="020B0604020202020204" pitchFamily="34" charset="0"/>
            </a:endParaRPr>
          </a:p>
          <a:p>
            <a:pPr marL="457200" indent="-457200">
              <a:buFont typeface="+mj-lt"/>
              <a:buAutoNum type="arabicPeriod"/>
            </a:pPr>
            <a:r>
              <a:rPr lang="el-GR" sz="2000" b="1" dirty="0">
                <a:latin typeface="Arial" panose="020B0604020202020204" pitchFamily="34" charset="0"/>
                <a:cs typeface="Arial" panose="020B0604020202020204" pitchFamily="34" charset="0"/>
              </a:rPr>
              <a:t>Για ταχύτητες μηχανών 130 και άνω, αλλά μικρότερες από 2000 </a:t>
            </a:r>
            <a:r>
              <a:rPr lang="en-US" sz="2000" b="1" dirty="0" smtClean="0">
                <a:latin typeface="Arial" panose="020B0604020202020204" pitchFamily="34" charset="0"/>
                <a:cs typeface="Arial" panose="020B0604020202020204" pitchFamily="34" charset="0"/>
              </a:rPr>
              <a:t>rpm </a:t>
            </a:r>
            <a:r>
              <a:rPr lang="el-GR" sz="2000" b="1" dirty="0" smtClean="0">
                <a:latin typeface="Arial" panose="020B0604020202020204" pitchFamily="34" charset="0"/>
                <a:cs typeface="Arial" panose="020B0604020202020204" pitchFamily="34" charset="0"/>
              </a:rPr>
              <a:t>- 9*n-0,2 </a:t>
            </a:r>
            <a:r>
              <a:rPr lang="el-GR" sz="2000" b="1" dirty="0">
                <a:latin typeface="Arial" panose="020B0604020202020204" pitchFamily="34" charset="0"/>
                <a:cs typeface="Arial" panose="020B0604020202020204" pitchFamily="34" charset="0"/>
              </a:rPr>
              <a:t>gNOx / </a:t>
            </a:r>
            <a:r>
              <a:rPr lang="el-GR" sz="2000" b="1" dirty="0" smtClean="0">
                <a:latin typeface="Arial" panose="020B0604020202020204" pitchFamily="34" charset="0"/>
                <a:cs typeface="Arial" panose="020B0604020202020204" pitchFamily="34" charset="0"/>
              </a:rPr>
              <a:t>kwh</a:t>
            </a:r>
            <a:r>
              <a:rPr lang="en-US" sz="2000" b="1" dirty="0" smtClean="0">
                <a:latin typeface="Arial" panose="020B0604020202020204" pitchFamily="34" charset="0"/>
                <a:cs typeface="Arial" panose="020B0604020202020204" pitchFamily="34" charset="0"/>
              </a:rPr>
              <a:t> (</a:t>
            </a:r>
            <a:r>
              <a:rPr lang="el-GR" sz="2000" b="1" dirty="0" smtClean="0">
                <a:latin typeface="Arial" panose="020B0604020202020204" pitchFamily="34" charset="0"/>
                <a:cs typeface="Arial" panose="020B0604020202020204" pitchFamily="34" charset="0"/>
              </a:rPr>
              <a:t>όπου </a:t>
            </a:r>
            <a:r>
              <a:rPr lang="en-US" sz="2000" b="1" dirty="0" smtClean="0">
                <a:latin typeface="Arial" panose="020B0604020202020204" pitchFamily="34" charset="0"/>
                <a:cs typeface="Arial" panose="020B0604020202020204" pitchFamily="34" charset="0"/>
              </a:rPr>
              <a:t>n</a:t>
            </a:r>
            <a:r>
              <a:rPr lang="el-GR" sz="2000" b="1" dirty="0" smtClean="0">
                <a:latin typeface="Arial" panose="020B0604020202020204" pitchFamily="34" charset="0"/>
                <a:cs typeface="Arial" panose="020B0604020202020204" pitchFamily="34" charset="0"/>
              </a:rPr>
              <a:t> στροφές μηχανής)</a:t>
            </a:r>
            <a:endParaRPr lang="el-GR" sz="2000" b="1" dirty="0">
              <a:latin typeface="Arial" panose="020B0604020202020204" pitchFamily="34" charset="0"/>
              <a:cs typeface="Arial" panose="020B0604020202020204" pitchFamily="34" charset="0"/>
            </a:endParaRPr>
          </a:p>
          <a:p>
            <a:pPr marL="457200" indent="-457200">
              <a:buFont typeface="+mj-lt"/>
              <a:buAutoNum type="arabicPeriod"/>
            </a:pPr>
            <a:r>
              <a:rPr lang="el-GR" sz="2000" b="1" dirty="0">
                <a:latin typeface="Arial" panose="020B0604020202020204" pitchFamily="34" charset="0"/>
                <a:cs typeface="Arial" panose="020B0604020202020204" pitchFamily="34" charset="0"/>
              </a:rPr>
              <a:t>Για τις στροφές κινητήρα άνω των 2000 </a:t>
            </a:r>
            <a:r>
              <a:rPr lang="en-US" sz="2000" b="1" dirty="0" smtClean="0">
                <a:latin typeface="Arial" panose="020B0604020202020204" pitchFamily="34" charset="0"/>
                <a:cs typeface="Arial" panose="020B0604020202020204" pitchFamily="34" charset="0"/>
              </a:rPr>
              <a:t>rpm</a:t>
            </a:r>
            <a:r>
              <a:rPr lang="el-GR" sz="2000" b="1" dirty="0" smtClean="0">
                <a:latin typeface="Arial" panose="020B0604020202020204" pitchFamily="34" charset="0"/>
                <a:cs typeface="Arial" panose="020B0604020202020204" pitchFamily="34" charset="0"/>
              </a:rPr>
              <a:t> - </a:t>
            </a:r>
            <a:r>
              <a:rPr lang="el-GR" sz="2000" b="1" dirty="0">
                <a:latin typeface="Arial" panose="020B0604020202020204" pitchFamily="34" charset="0"/>
                <a:cs typeface="Arial" panose="020B0604020202020204" pitchFamily="34" charset="0"/>
              </a:rPr>
              <a:t>2 gNOx / kwh.</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800829621"/>
      </p:ext>
    </p:extLst>
  </p:cSld>
  <p:clrMapOvr>
    <a:masterClrMapping/>
  </p:clrMapOvr>
  <p:transition>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2855"/>
            <a:ext cx="8496944" cy="714380"/>
          </a:xfrm>
          <a:solidFill>
            <a:srgbClr val="002060"/>
          </a:solidFill>
        </p:spPr>
        <p:txBody>
          <a:bodyPr anchor="ctr">
            <a:noAutofit/>
          </a:bodyPr>
          <a:lstStyle/>
          <a:p>
            <a:pPr algn="ctr"/>
            <a:r>
              <a:rPr lang="el-GR" sz="2400" u="sng" dirty="0">
                <a:solidFill>
                  <a:schemeClr val="bg1"/>
                </a:solidFill>
                <a:latin typeface="Arial" pitchFamily="34" charset="0"/>
                <a:cs typeface="Arial" pitchFamily="34" charset="0"/>
              </a:rPr>
              <a:t>Ωστικός </a:t>
            </a:r>
            <a:r>
              <a:rPr lang="el-GR" sz="2400" u="sng" dirty="0" smtClean="0">
                <a:solidFill>
                  <a:schemeClr val="bg1"/>
                </a:solidFill>
                <a:latin typeface="Arial" pitchFamily="34" charset="0"/>
                <a:cs typeface="Arial" pitchFamily="34" charset="0"/>
              </a:rPr>
              <a:t>τριβέας</a:t>
            </a:r>
            <a:endParaRPr lang="el-GR"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323528" y="1071547"/>
            <a:ext cx="8496944" cy="5572164"/>
          </a:xfrm>
        </p:spPr>
        <p:txBody>
          <a:bodyPr>
            <a:noAutofit/>
          </a:bodyPr>
          <a:lstStyle/>
          <a:p>
            <a:pPr>
              <a:buClr>
                <a:srgbClr val="FF0000"/>
              </a:buClr>
            </a:pPr>
            <a:r>
              <a:rPr lang="el-GR" sz="1850" b="1" dirty="0" smtClean="0">
                <a:latin typeface="Arial" pitchFamily="34" charset="0"/>
                <a:cs typeface="Arial" pitchFamily="34" charset="0"/>
              </a:rPr>
              <a:t>Οι </a:t>
            </a:r>
            <a:r>
              <a:rPr lang="el-GR" sz="1850" b="1" dirty="0">
                <a:latin typeface="Arial" pitchFamily="34" charset="0"/>
                <a:cs typeface="Arial" pitchFamily="34" charset="0"/>
              </a:rPr>
              <a:t>δακτύλιοι αυτοί περιστρέφονται εντός εξωτερικού πλαισίου, το οποίο φέρει </a:t>
            </a:r>
            <a:r>
              <a:rPr lang="el-GR" sz="1850" b="1" dirty="0" smtClean="0">
                <a:latin typeface="Arial" pitchFamily="34" charset="0"/>
                <a:cs typeface="Arial" pitchFamily="34" charset="0"/>
              </a:rPr>
              <a:t>αντίστοιχους </a:t>
            </a:r>
            <a:r>
              <a:rPr lang="el-GR" sz="1850" b="1" dirty="0">
                <a:latin typeface="Arial" pitchFamily="34" charset="0"/>
                <a:cs typeface="Arial" pitchFamily="34" charset="0"/>
              </a:rPr>
              <a:t>δακτυλιοειδείς αύλακες, εντός των οποίων </a:t>
            </a:r>
            <a:r>
              <a:rPr lang="el-GR" sz="1850" b="1" dirty="0" smtClean="0">
                <a:latin typeface="Arial" pitchFamily="34" charset="0"/>
                <a:cs typeface="Arial" pitchFamily="34" charset="0"/>
              </a:rPr>
              <a:t>ολισθαίνουν </a:t>
            </a:r>
            <a:r>
              <a:rPr lang="el-GR" sz="1850" b="1" dirty="0">
                <a:latin typeface="Arial" pitchFamily="34" charset="0"/>
                <a:cs typeface="Arial" pitchFamily="34" charset="0"/>
              </a:rPr>
              <a:t>οι δακτύλιοι της ωστικής ατράκτου. </a:t>
            </a:r>
            <a:endParaRPr lang="en-US" sz="1850" b="1" dirty="0" smtClean="0">
              <a:latin typeface="Arial" pitchFamily="34" charset="0"/>
              <a:cs typeface="Arial" pitchFamily="34" charset="0"/>
            </a:endParaRPr>
          </a:p>
          <a:p>
            <a:pPr>
              <a:buClr>
                <a:srgbClr val="FF0000"/>
              </a:buClr>
            </a:pPr>
            <a:r>
              <a:rPr lang="el-GR" sz="1850" b="1" dirty="0" smtClean="0">
                <a:latin typeface="Arial" pitchFamily="34" charset="0"/>
                <a:cs typeface="Arial" pitchFamily="34" charset="0"/>
              </a:rPr>
              <a:t>Το </a:t>
            </a:r>
            <a:r>
              <a:rPr lang="el-GR" sz="1850" b="1" dirty="0">
                <a:latin typeface="Arial" pitchFamily="34" charset="0"/>
                <a:cs typeface="Arial" pitchFamily="34" charset="0"/>
              </a:rPr>
              <a:t>αξονικό διάκενο μεταξύ των δακτυλίων και των </a:t>
            </a:r>
            <a:r>
              <a:rPr lang="el-GR" sz="1850" b="1" dirty="0" smtClean="0">
                <a:latin typeface="Arial" pitchFamily="34" charset="0"/>
                <a:cs typeface="Arial" pitchFamily="34" charset="0"/>
              </a:rPr>
              <a:t>τοιχωμάτων </a:t>
            </a:r>
            <a:r>
              <a:rPr lang="el-GR" sz="1850" b="1" dirty="0">
                <a:latin typeface="Arial" pitchFamily="34" charset="0"/>
                <a:cs typeface="Arial" pitchFamily="34" charset="0"/>
              </a:rPr>
              <a:t>των αυλάκων είναι πολύ μικρό, τόσο όσο χρειάζεται για την παρεμβολή του λιπαντικού. </a:t>
            </a:r>
            <a:endParaRPr lang="en-US" sz="1850" b="1" dirty="0" smtClean="0">
              <a:latin typeface="Arial" pitchFamily="34" charset="0"/>
              <a:cs typeface="Arial" pitchFamily="34" charset="0"/>
            </a:endParaRPr>
          </a:p>
          <a:p>
            <a:pPr>
              <a:buClr>
                <a:srgbClr val="FF0000"/>
              </a:buClr>
            </a:pPr>
            <a:r>
              <a:rPr lang="el-GR" sz="1850" b="1" dirty="0" smtClean="0">
                <a:latin typeface="Arial" pitchFamily="34" charset="0"/>
                <a:cs typeface="Arial" pitchFamily="34" charset="0"/>
              </a:rPr>
              <a:t>Η </a:t>
            </a:r>
            <a:r>
              <a:rPr lang="el-GR" sz="1850" b="1" dirty="0">
                <a:latin typeface="Arial" pitchFamily="34" charset="0"/>
                <a:cs typeface="Arial" pitchFamily="34" charset="0"/>
              </a:rPr>
              <a:t>ωστική δύναμη της έλικας μεταφέρεται στους </a:t>
            </a:r>
            <a:r>
              <a:rPr lang="el-GR" sz="1850" b="1" dirty="0" smtClean="0">
                <a:latin typeface="Arial" pitchFamily="34" charset="0"/>
                <a:cs typeface="Arial" pitchFamily="34" charset="0"/>
              </a:rPr>
              <a:t>δακτυλίους </a:t>
            </a:r>
            <a:r>
              <a:rPr lang="el-GR" sz="1850" b="1" dirty="0">
                <a:latin typeface="Arial" pitchFamily="34" charset="0"/>
                <a:cs typeface="Arial" pitchFamily="34" charset="0"/>
              </a:rPr>
              <a:t>της ωστικής ατράκτου και από αυτούς στα </a:t>
            </a:r>
            <a:r>
              <a:rPr lang="el-GR" sz="1850" b="1" dirty="0" smtClean="0">
                <a:latin typeface="Arial" pitchFamily="34" charset="0"/>
                <a:cs typeface="Arial" pitchFamily="34" charset="0"/>
              </a:rPr>
              <a:t>τοιχώματα </a:t>
            </a:r>
            <a:r>
              <a:rPr lang="el-GR" sz="1850" b="1" dirty="0">
                <a:latin typeface="Arial" pitchFamily="34" charset="0"/>
                <a:cs typeface="Arial" pitchFamily="34" charset="0"/>
              </a:rPr>
              <a:t>των εσωτερικών αυλάκων και στο κέλυφος τους, το οποίο εδράζεται με τη σειρά του σταθερά στο πλοίο. </a:t>
            </a:r>
            <a:endParaRPr lang="en-US" sz="1850" b="1" dirty="0" smtClean="0">
              <a:latin typeface="Arial" pitchFamily="34" charset="0"/>
              <a:cs typeface="Arial" pitchFamily="34" charset="0"/>
            </a:endParaRPr>
          </a:p>
          <a:p>
            <a:pPr>
              <a:buClr>
                <a:srgbClr val="FF0000"/>
              </a:buClr>
            </a:pPr>
            <a:r>
              <a:rPr lang="el-GR" sz="1850" b="1" dirty="0" smtClean="0">
                <a:latin typeface="Arial" pitchFamily="34" charset="0"/>
                <a:cs typeface="Arial" pitchFamily="34" charset="0"/>
              </a:rPr>
              <a:t>Στις </a:t>
            </a:r>
            <a:r>
              <a:rPr lang="el-GR" sz="1850" b="1" dirty="0">
                <a:latin typeface="Arial" pitchFamily="34" charset="0"/>
                <a:cs typeface="Arial" pitchFamily="34" charset="0"/>
              </a:rPr>
              <a:t>σύγχρονες εγκαταστάσεις δεν </a:t>
            </a:r>
            <a:r>
              <a:rPr lang="el-GR" sz="1850" b="1" dirty="0" smtClean="0">
                <a:latin typeface="Arial" pitchFamily="34" charset="0"/>
                <a:cs typeface="Arial" pitchFamily="34" charset="0"/>
              </a:rPr>
              <a:t>χρησιμοποιούνται </a:t>
            </a:r>
            <a:r>
              <a:rPr lang="el-GR" sz="1850" b="1" dirty="0">
                <a:latin typeface="Arial" pitchFamily="34" charset="0"/>
                <a:cs typeface="Arial" pitchFamily="34" charset="0"/>
              </a:rPr>
              <a:t>πολλαπλοί δακτύλιοι, αλλά ένας </a:t>
            </a:r>
            <a:r>
              <a:rPr lang="el-GR" sz="1850" b="1" dirty="0" smtClean="0">
                <a:latin typeface="Arial" pitchFamily="34" charset="0"/>
                <a:cs typeface="Arial" pitchFamily="34" charset="0"/>
              </a:rPr>
              <a:t>μοναδικός </a:t>
            </a:r>
            <a:r>
              <a:rPr lang="el-GR" sz="1850" b="1" dirty="0">
                <a:latin typeface="Arial" pitchFamily="34" charset="0"/>
                <a:cs typeface="Arial" pitchFamily="34" charset="0"/>
              </a:rPr>
              <a:t>δακτύλιος ωστικού τριβέα. </a:t>
            </a:r>
            <a:endParaRPr lang="en-US" sz="1850" b="1" dirty="0" smtClean="0">
              <a:latin typeface="Arial" pitchFamily="34" charset="0"/>
              <a:cs typeface="Arial" pitchFamily="34" charset="0"/>
            </a:endParaRPr>
          </a:p>
          <a:p>
            <a:pPr>
              <a:buClr>
                <a:srgbClr val="FF0000"/>
              </a:buClr>
            </a:pPr>
            <a:r>
              <a:rPr lang="el-GR" sz="1850" b="1" dirty="0" smtClean="0">
                <a:latin typeface="Arial" pitchFamily="34" charset="0"/>
                <a:cs typeface="Arial" pitchFamily="34" charset="0"/>
              </a:rPr>
              <a:t>Η </a:t>
            </a:r>
            <a:r>
              <a:rPr lang="el-GR" sz="1850" b="1" dirty="0">
                <a:latin typeface="Arial" pitchFamily="34" charset="0"/>
                <a:cs typeface="Arial" pitchFamily="34" charset="0"/>
              </a:rPr>
              <a:t>λίπανσή του </a:t>
            </a:r>
            <a:r>
              <a:rPr lang="el-GR" sz="1850" b="1" dirty="0" smtClean="0">
                <a:latin typeface="Arial" pitchFamily="34" charset="0"/>
                <a:cs typeface="Arial" pitchFamily="34" charset="0"/>
              </a:rPr>
              <a:t>είναι </a:t>
            </a:r>
            <a:r>
              <a:rPr lang="el-GR" sz="1850" b="1" dirty="0">
                <a:latin typeface="Arial" pitchFamily="34" charset="0"/>
                <a:cs typeface="Arial" pitchFamily="34" charset="0"/>
              </a:rPr>
              <a:t>είτε τοπική (με τοπική δηλαδή δεξαμενή), είτε με εξαναγκασμένη ροή λιπαντικού (με χρήση αντλίας λαδιού). </a:t>
            </a:r>
            <a:endParaRPr lang="en-US" sz="1850" b="1" dirty="0" smtClean="0">
              <a:latin typeface="Arial" pitchFamily="34" charset="0"/>
              <a:cs typeface="Arial" pitchFamily="34" charset="0"/>
            </a:endParaRPr>
          </a:p>
          <a:p>
            <a:pPr>
              <a:buClr>
                <a:srgbClr val="FF0000"/>
              </a:buClr>
            </a:pPr>
            <a:r>
              <a:rPr lang="el-GR" sz="1850" b="1" dirty="0" smtClean="0">
                <a:latin typeface="Arial" pitchFamily="34" charset="0"/>
                <a:cs typeface="Arial" pitchFamily="34" charset="0"/>
              </a:rPr>
              <a:t>Η </a:t>
            </a:r>
            <a:r>
              <a:rPr lang="el-GR" sz="1850" b="1" dirty="0">
                <a:latin typeface="Arial" pitchFamily="34" charset="0"/>
                <a:cs typeface="Arial" pitchFamily="34" charset="0"/>
              </a:rPr>
              <a:t>αποβολή της αναπτυσσόμενης </a:t>
            </a:r>
            <a:r>
              <a:rPr lang="el-GR" sz="1850" b="1" dirty="0" smtClean="0">
                <a:latin typeface="Arial" pitchFamily="34" charset="0"/>
                <a:cs typeface="Arial" pitchFamily="34" charset="0"/>
              </a:rPr>
              <a:t>θερμότητας </a:t>
            </a:r>
            <a:r>
              <a:rPr lang="el-GR" sz="1850" b="1" dirty="0">
                <a:latin typeface="Arial" pitchFamily="34" charset="0"/>
                <a:cs typeface="Arial" pitchFamily="34" charset="0"/>
              </a:rPr>
              <a:t>γίνεται με κυκλοφορία νερού μέσα από </a:t>
            </a:r>
            <a:r>
              <a:rPr lang="el-GR" sz="1850" b="1" dirty="0" smtClean="0">
                <a:latin typeface="Arial" pitchFamily="34" charset="0"/>
                <a:cs typeface="Arial" pitchFamily="34" charset="0"/>
              </a:rPr>
              <a:t>κατάλληλες </a:t>
            </a:r>
            <a:r>
              <a:rPr lang="el-GR" sz="1850" b="1" dirty="0">
                <a:latin typeface="Arial" pitchFamily="34" charset="0"/>
                <a:cs typeface="Arial" pitchFamily="34" charset="0"/>
              </a:rPr>
              <a:t>κοιλότητες του κελύφους του. </a:t>
            </a:r>
            <a:endParaRPr lang="en-US" sz="1850" b="1" dirty="0" smtClean="0">
              <a:latin typeface="Arial" pitchFamily="34" charset="0"/>
              <a:cs typeface="Arial" pitchFamily="34" charset="0"/>
            </a:endParaRPr>
          </a:p>
          <a:p>
            <a:pPr>
              <a:buClr>
                <a:srgbClr val="FF0000"/>
              </a:buClr>
            </a:pPr>
            <a:r>
              <a:rPr lang="el-GR" sz="1850" b="1" dirty="0" smtClean="0">
                <a:latin typeface="Arial" pitchFamily="34" charset="0"/>
                <a:cs typeface="Arial" pitchFamily="34" charset="0"/>
              </a:rPr>
              <a:t>Οι </a:t>
            </a:r>
            <a:r>
              <a:rPr lang="el-GR" sz="1850" b="1" dirty="0">
                <a:latin typeface="Arial" pitchFamily="34" charset="0"/>
                <a:cs typeface="Arial" pitchFamily="34" charset="0"/>
              </a:rPr>
              <a:t>επιφάνειες επαφής των δακτυλίων και των αυλάκων φέρουν επιστρώσεις από ειδικά μέταλλα (αντίστοιχα με εκείνα, στα κύρια έδρανα της μηχανής</a:t>
            </a:r>
            <a:r>
              <a:rPr lang="el-GR" sz="1850" b="1" dirty="0" smtClean="0">
                <a:latin typeface="Arial" pitchFamily="34" charset="0"/>
                <a:cs typeface="Arial" pitchFamily="34" charset="0"/>
              </a:rPr>
              <a:t>).</a:t>
            </a:r>
            <a:endParaRPr lang="el-GR" sz="1850" b="1" dirty="0">
              <a:latin typeface="Arial" pitchFamily="34" charset="0"/>
              <a:cs typeface="Arial" pitchFamily="34" charset="0"/>
            </a:endParaRP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1935295082"/>
      </p:ext>
    </p:extLst>
  </p:cSld>
  <p:clrMapOvr>
    <a:masterClrMapping/>
  </p:clrMapOvr>
  <p:transition>
    <p:push/>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sp>
        <p:nvSpPr>
          <p:cNvPr id="3" name="Rectangle 2"/>
          <p:cNvSpPr/>
          <p:nvPr/>
        </p:nvSpPr>
        <p:spPr>
          <a:xfrm>
            <a:off x="323528" y="1124744"/>
            <a:ext cx="8496944" cy="5193729"/>
          </a:xfrm>
          <a:prstGeom prst="rect">
            <a:avLst/>
          </a:prstGeom>
        </p:spPr>
        <p:txBody>
          <a:bodyPr wrap="square">
            <a:spAutoFit/>
          </a:bodyPr>
          <a:lstStyle/>
          <a:p>
            <a:r>
              <a:rPr lang="el-GR" sz="2550" b="1" dirty="0" smtClean="0">
                <a:latin typeface="Arial" panose="020B0604020202020204" pitchFamily="34" charset="0"/>
                <a:cs typeface="Arial" panose="020B0604020202020204" pitchFamily="34" charset="0"/>
              </a:rPr>
              <a:t>Τα </a:t>
            </a:r>
            <a:r>
              <a:rPr lang="el-GR" sz="2550" b="1" dirty="0">
                <a:latin typeface="Arial" panose="020B0604020202020204" pitchFamily="34" charset="0"/>
                <a:cs typeface="Arial" panose="020B0604020202020204" pitchFamily="34" charset="0"/>
              </a:rPr>
              <a:t>πρότυπα εκπομπών NOx Tier III ισχύουν μόνο σε NECA (περιοχές ελέγχου εκπομπών NOx). Εκτός του NECA ισχύουν τα πρότυπα της </a:t>
            </a:r>
            <a:r>
              <a:rPr lang="en-US" sz="2550" b="1" dirty="0">
                <a:latin typeface="Arial" panose="020B0604020202020204" pitchFamily="34" charset="0"/>
                <a:cs typeface="Arial" panose="020B0604020202020204" pitchFamily="34" charset="0"/>
              </a:rPr>
              <a:t>Tier</a:t>
            </a:r>
            <a:r>
              <a:rPr lang="el-GR" sz="2550" b="1" dirty="0" smtClean="0">
                <a:latin typeface="Arial" panose="020B0604020202020204" pitchFamily="34" charset="0"/>
                <a:cs typeface="Arial" panose="020B0604020202020204" pitchFamily="34" charset="0"/>
              </a:rPr>
              <a:t> </a:t>
            </a:r>
            <a:r>
              <a:rPr lang="el-GR" sz="2550" b="1" dirty="0">
                <a:latin typeface="Arial" panose="020B0604020202020204" pitchFamily="34" charset="0"/>
                <a:cs typeface="Arial" panose="020B0604020202020204" pitchFamily="34" charset="0"/>
              </a:rPr>
              <a:t>ΙΙ. </a:t>
            </a:r>
            <a:endParaRPr lang="en-US" sz="2550" b="1" dirty="0" smtClean="0">
              <a:latin typeface="Arial" panose="020B0604020202020204" pitchFamily="34" charset="0"/>
              <a:cs typeface="Arial" panose="020B0604020202020204" pitchFamily="34" charset="0"/>
            </a:endParaRPr>
          </a:p>
          <a:p>
            <a:r>
              <a:rPr lang="el-GR" sz="2550" b="1" dirty="0" smtClean="0">
                <a:latin typeface="Arial" panose="020B0604020202020204" pitchFamily="34" charset="0"/>
                <a:cs typeface="Arial" panose="020B0604020202020204" pitchFamily="34" charset="0"/>
              </a:rPr>
              <a:t>Οι </a:t>
            </a:r>
            <a:r>
              <a:rPr lang="el-GR" sz="2550" b="1" dirty="0">
                <a:latin typeface="Arial" panose="020B0604020202020204" pitchFamily="34" charset="0"/>
                <a:cs typeface="Arial" panose="020B0604020202020204" pitchFamily="34" charset="0"/>
              </a:rPr>
              <a:t>σημερινές περιοχές NECA είναι η περιοχή της Βόρειας Αμερικής και η περιοχή των Καραϊβικών</a:t>
            </a:r>
            <a:r>
              <a:rPr lang="el-GR" sz="2550" b="1" dirty="0" smtClean="0">
                <a:latin typeface="Arial" panose="020B0604020202020204" pitchFamily="34" charset="0"/>
                <a:cs typeface="Arial" panose="020B0604020202020204" pitchFamily="34" charset="0"/>
              </a:rPr>
              <a:t>.</a:t>
            </a:r>
            <a:endParaRPr lang="el-GR" sz="2550" b="1" dirty="0">
              <a:latin typeface="Arial" panose="020B0604020202020204" pitchFamily="34" charset="0"/>
              <a:cs typeface="Arial" panose="020B0604020202020204" pitchFamily="34" charset="0"/>
            </a:endParaRPr>
          </a:p>
          <a:p>
            <a:r>
              <a:rPr lang="el-GR" sz="2550" b="1" dirty="0">
                <a:latin typeface="Arial" panose="020B0604020202020204" pitchFamily="34" charset="0"/>
                <a:cs typeface="Arial" panose="020B0604020202020204" pitchFamily="34" charset="0"/>
              </a:rPr>
              <a:t>Τα πρότυπα Tier III θα ισχύουν επίσης για τα πλοία που κατασκευάστηκαν την ή μετά την 1η Ιανουαρίου 2016</a:t>
            </a:r>
            <a:r>
              <a:rPr lang="el-GR" sz="2550" b="1" dirty="0" smtClean="0">
                <a:latin typeface="Arial" panose="020B0604020202020204" pitchFamily="34" charset="0"/>
                <a:cs typeface="Arial" panose="020B0604020202020204" pitchFamily="34" charset="0"/>
              </a:rPr>
              <a:t>.</a:t>
            </a:r>
          </a:p>
          <a:p>
            <a:r>
              <a:rPr lang="el-GR" sz="2550" b="1" dirty="0">
                <a:latin typeface="Arial" panose="020B0604020202020204" pitchFamily="34" charset="0"/>
                <a:cs typeface="Arial" panose="020B0604020202020204" pitchFamily="34" charset="0"/>
              </a:rPr>
              <a:t>Προκειμένου να συμμορφωθούν με αυτές τις απαιτήσεις </a:t>
            </a:r>
            <a:r>
              <a:rPr lang="en-US" sz="2550" b="1" dirty="0">
                <a:latin typeface="Arial" panose="020B0604020202020204" pitchFamily="34" charset="0"/>
                <a:cs typeface="Arial" panose="020B0604020202020204" pitchFamily="34" charset="0"/>
              </a:rPr>
              <a:t>Tier</a:t>
            </a:r>
            <a:r>
              <a:rPr lang="el-GR" sz="2550" b="1" dirty="0" smtClean="0">
                <a:latin typeface="Arial" panose="020B0604020202020204" pitchFamily="34" charset="0"/>
                <a:cs typeface="Arial" panose="020B0604020202020204" pitchFamily="34" charset="0"/>
              </a:rPr>
              <a:t> </a:t>
            </a:r>
            <a:r>
              <a:rPr lang="el-GR" sz="2550" b="1" dirty="0">
                <a:latin typeface="Arial" panose="020B0604020202020204" pitchFamily="34" charset="0"/>
                <a:cs typeface="Arial" panose="020B0604020202020204" pitchFamily="34" charset="0"/>
              </a:rPr>
              <a:t>ΙΙΙ, τα πλοία θα πρέπει να </a:t>
            </a:r>
            <a:r>
              <a:rPr lang="el-GR" sz="2550" b="1" dirty="0" smtClean="0">
                <a:latin typeface="Arial" panose="020B0604020202020204" pitchFamily="34" charset="0"/>
                <a:cs typeface="Arial" panose="020B0604020202020204" pitchFamily="34" charset="0"/>
              </a:rPr>
              <a:t>εγκαταστήσουν </a:t>
            </a:r>
            <a:r>
              <a:rPr lang="el-GR" sz="2550" b="1" dirty="0">
                <a:latin typeface="Arial" panose="020B0604020202020204" pitchFamily="34" charset="0"/>
                <a:cs typeface="Arial" panose="020B0604020202020204" pitchFamily="34" charset="0"/>
              </a:rPr>
              <a:t>ή να </a:t>
            </a:r>
            <a:r>
              <a:rPr lang="el-GR" sz="2550" b="1" dirty="0" smtClean="0">
                <a:latin typeface="Arial" panose="020B0604020202020204" pitchFamily="34" charset="0"/>
                <a:cs typeface="Arial" panose="020B0604020202020204" pitchFamily="34" charset="0"/>
              </a:rPr>
              <a:t>επανεγκαταστήσουν </a:t>
            </a:r>
            <a:r>
              <a:rPr lang="el-GR" sz="2550" b="1" dirty="0">
                <a:latin typeface="Arial" panose="020B0604020202020204" pitchFamily="34" charset="0"/>
                <a:cs typeface="Arial" panose="020B0604020202020204" pitchFamily="34" charset="0"/>
              </a:rPr>
              <a:t>εξοπλισμό / συστήματα που μπορούν να μειώσουν τα NOx κάτω από τα πρότυπα του </a:t>
            </a:r>
            <a:r>
              <a:rPr lang="en-US" sz="2550" b="1" dirty="0">
                <a:latin typeface="Arial" panose="020B0604020202020204" pitchFamily="34" charset="0"/>
                <a:cs typeface="Arial" panose="020B0604020202020204" pitchFamily="34" charset="0"/>
              </a:rPr>
              <a:t>Tier</a:t>
            </a:r>
            <a:r>
              <a:rPr lang="el-GR" sz="2550" b="1" dirty="0" smtClean="0">
                <a:latin typeface="Arial" panose="020B0604020202020204" pitchFamily="34" charset="0"/>
                <a:cs typeface="Arial" panose="020B0604020202020204" pitchFamily="34" charset="0"/>
              </a:rPr>
              <a:t> </a:t>
            </a:r>
            <a:r>
              <a:rPr lang="el-GR" sz="2550" b="1" dirty="0">
                <a:latin typeface="Arial" panose="020B0604020202020204" pitchFamily="34" charset="0"/>
                <a:cs typeface="Arial" panose="020B0604020202020204" pitchFamily="34" charset="0"/>
              </a:rPr>
              <a:t>III.</a:t>
            </a:r>
            <a:endParaRPr lang="en-US" sz="255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892427703"/>
      </p:ext>
    </p:extLst>
  </p:cSld>
  <p:clrMapOvr>
    <a:masterClrMapping/>
  </p:clrMapOvr>
  <p:transition>
    <p:push/>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2276872"/>
            <a:ext cx="8496944" cy="2592288"/>
          </a:xfrm>
          <a:solidFill>
            <a:srgbClr val="FFFF00"/>
          </a:solidFill>
        </p:spPr>
        <p:txBody>
          <a:bodyPr>
            <a:noAutofit/>
          </a:bodyPr>
          <a:lstStyle/>
          <a:p>
            <a:pPr marL="0" indent="0" algn="ctr">
              <a:lnSpc>
                <a:spcPct val="90000"/>
              </a:lnSpc>
              <a:buClr>
                <a:schemeClr val="hlink"/>
              </a:buClr>
              <a:buNone/>
              <a:defRPr/>
            </a:pPr>
            <a:r>
              <a:rPr lang="el-GR" sz="6600" b="1" dirty="0" smtClean="0">
                <a:latin typeface="Arial" panose="020B0604020202020204" pitchFamily="34" charset="0"/>
                <a:cs typeface="Arial" panose="020B0604020202020204" pitchFamily="34" charset="0"/>
              </a:rPr>
              <a:t>ΕΓΧΥΣΗ ΝΕΡΟΥ</a:t>
            </a:r>
            <a:endParaRPr lang="en-US" sz="6600" b="1" dirty="0" smtClean="0">
              <a:latin typeface="Arial" panose="020B0604020202020204" pitchFamily="34" charset="0"/>
              <a:cs typeface="Arial" panose="020B0604020202020204" pitchFamily="34" charset="0"/>
            </a:endParaRPr>
          </a:p>
          <a:p>
            <a:pPr marL="0" indent="0" algn="ctr">
              <a:lnSpc>
                <a:spcPct val="90000"/>
              </a:lnSpc>
              <a:buClr>
                <a:schemeClr val="hlink"/>
              </a:buClr>
              <a:buNone/>
              <a:defRPr/>
            </a:pPr>
            <a:endParaRPr lang="el-GR" sz="2400" b="1" dirty="0" smtClean="0">
              <a:latin typeface="Arial" panose="020B0604020202020204" pitchFamily="34" charset="0"/>
              <a:cs typeface="Arial" panose="020B0604020202020204" pitchFamily="34" charset="0"/>
            </a:endParaRPr>
          </a:p>
          <a:p>
            <a:pPr marL="0" indent="0" algn="ctr">
              <a:lnSpc>
                <a:spcPct val="90000"/>
              </a:lnSpc>
              <a:buClr>
                <a:schemeClr val="hlink"/>
              </a:buClr>
              <a:buNone/>
              <a:defRPr/>
            </a:pPr>
            <a:r>
              <a:rPr lang="en-US" sz="6600" b="1" dirty="0" smtClean="0">
                <a:latin typeface="Arial" panose="020B0604020202020204" pitchFamily="34" charset="0"/>
                <a:cs typeface="Arial" panose="020B0604020202020204" pitchFamily="34" charset="0"/>
              </a:rPr>
              <a:t>WATER INJECTION</a:t>
            </a:r>
            <a:endParaRPr lang="el-GR" sz="66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4252019126"/>
      </p:ext>
    </p:extLst>
  </p:cSld>
  <p:clrMapOvr>
    <a:masterClrMapping/>
  </p:clrMapOvr>
  <p:transition>
    <p:push/>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Εκτός των </a:t>
            </a:r>
            <a:r>
              <a:rPr lang="el-GR" sz="2000" b="1" dirty="0">
                <a:latin typeface="Arial" panose="020B0604020202020204" pitchFamily="34" charset="0"/>
                <a:cs typeface="Arial" panose="020B0604020202020204" pitchFamily="34" charset="0"/>
              </a:rPr>
              <a:t>παραπάνω μεθόδων υπάρχουν και τεχνολογίες που απαιτούν σημαντικές </a:t>
            </a:r>
            <a:r>
              <a:rPr lang="el-GR" sz="2000" b="1" dirty="0" smtClean="0">
                <a:latin typeface="Arial" panose="020B0604020202020204" pitchFamily="34" charset="0"/>
                <a:cs typeface="Arial" panose="020B0604020202020204" pitchFamily="34" charset="0"/>
              </a:rPr>
              <a:t>τροποποιήσεις </a:t>
            </a:r>
            <a:r>
              <a:rPr lang="el-GR" sz="2000" b="1" dirty="0">
                <a:latin typeface="Arial" panose="020B0604020202020204" pitchFamily="34" charset="0"/>
                <a:cs typeface="Arial" panose="020B0604020202020204" pitchFamily="34" charset="0"/>
              </a:rPr>
              <a:t>στη λειτουργία της πετρελαιομηχανής.</a:t>
            </a:r>
          </a:p>
          <a:p>
            <a:pPr marL="0" indent="0">
              <a:lnSpc>
                <a:spcPct val="90000"/>
              </a:lnSpc>
              <a:buClr>
                <a:schemeClr val="hlink"/>
              </a:buClr>
              <a:buNone/>
              <a:defRPr/>
            </a:pPr>
            <a:r>
              <a:rPr lang="el-GR" sz="2000" b="1" dirty="0">
                <a:latin typeface="Arial" panose="020B0604020202020204" pitchFamily="34" charset="0"/>
                <a:cs typeface="Arial" panose="020B0604020202020204" pitchFamily="34" charset="0"/>
              </a:rPr>
              <a:t>Μια οικογένεια τεχνικών για τη </a:t>
            </a:r>
            <a:r>
              <a:rPr lang="el-GR" sz="2000" b="1" dirty="0" smtClean="0">
                <a:latin typeface="Arial" panose="020B0604020202020204" pitchFamily="34" charset="0"/>
                <a:cs typeface="Arial" panose="020B0604020202020204" pitchFamily="34" charset="0"/>
              </a:rPr>
              <a:t>μείωση </a:t>
            </a:r>
            <a:r>
              <a:rPr lang="el-GR" sz="2000" b="1" dirty="0">
                <a:latin typeface="Arial" panose="020B0604020202020204" pitchFamily="34" charset="0"/>
                <a:cs typeface="Arial" panose="020B0604020202020204" pitchFamily="34" charset="0"/>
              </a:rPr>
              <a:t>της </a:t>
            </a:r>
            <a:r>
              <a:rPr lang="el-GR" sz="2000" b="1" dirty="0" smtClean="0">
                <a:latin typeface="Arial" panose="020B0604020202020204" pitchFamily="34" charset="0"/>
                <a:cs typeface="Arial" panose="020B0604020202020204" pitchFamily="34" charset="0"/>
              </a:rPr>
              <a:t>εκπομπής </a:t>
            </a:r>
            <a:r>
              <a:rPr lang="el-GR" sz="2000" b="1" dirty="0">
                <a:latin typeface="Arial" panose="020B0604020202020204" pitchFamily="34" charset="0"/>
                <a:cs typeface="Arial" panose="020B0604020202020204" pitchFamily="34" charset="0"/>
              </a:rPr>
              <a:t>ΝΟ</a:t>
            </a:r>
            <a:r>
              <a:rPr lang="el-GR" sz="1400" b="1" dirty="0">
                <a:latin typeface="Arial" panose="020B0604020202020204" pitchFamily="34" charset="0"/>
                <a:cs typeface="Arial" panose="020B0604020202020204" pitchFamily="34" charset="0"/>
              </a:rPr>
              <a:t>Χ</a:t>
            </a:r>
            <a:r>
              <a:rPr lang="el-GR" sz="2000" b="1" dirty="0">
                <a:latin typeface="Arial" panose="020B0604020202020204" pitchFamily="34" charset="0"/>
                <a:cs typeface="Arial" panose="020B0604020202020204" pitchFamily="34" charset="0"/>
              </a:rPr>
              <a:t> στηρίζεται στην </a:t>
            </a:r>
            <a:r>
              <a:rPr lang="el-GR" sz="2000" b="1" u="sng" dirty="0">
                <a:solidFill>
                  <a:srgbClr val="FF0000"/>
                </a:solidFill>
                <a:latin typeface="Arial" panose="020B0604020202020204" pitchFamily="34" charset="0"/>
                <a:cs typeface="Arial" panose="020B0604020202020204" pitchFamily="34" charset="0"/>
              </a:rPr>
              <a:t>εισαγωγή νερού</a:t>
            </a:r>
            <a:r>
              <a:rPr lang="el-GR" sz="2000" b="1" dirty="0">
                <a:latin typeface="Arial" panose="020B0604020202020204" pitchFamily="34" charset="0"/>
                <a:cs typeface="Arial" panose="020B0604020202020204" pitchFamily="34" charset="0"/>
              </a:rPr>
              <a:t> στο θάλαμο καύσεως. </a:t>
            </a:r>
            <a:endParaRPr lang="el-GR"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Με </a:t>
            </a:r>
            <a:r>
              <a:rPr lang="el-GR" sz="2000" b="1" dirty="0">
                <a:latin typeface="Arial" panose="020B0604020202020204" pitchFamily="34" charset="0"/>
                <a:cs typeface="Arial" panose="020B0604020202020204" pitchFamily="34" charset="0"/>
              </a:rPr>
              <a:t>την εισαγωγή νερού </a:t>
            </a:r>
            <a:r>
              <a:rPr lang="el-GR" sz="2000" b="1" dirty="0" smtClean="0">
                <a:latin typeface="Arial" panose="020B0604020202020204" pitchFamily="34" charset="0"/>
                <a:cs typeface="Arial" panose="020B0604020202020204" pitchFamily="34" charset="0"/>
              </a:rPr>
              <a:t>μεταβάλλεται </a:t>
            </a:r>
            <a:r>
              <a:rPr lang="el-GR" sz="2000" b="1" dirty="0">
                <a:latin typeface="Arial" panose="020B0604020202020204" pitchFamily="34" charset="0"/>
                <a:cs typeface="Arial" panose="020B0604020202020204" pitchFamily="34" charset="0"/>
              </a:rPr>
              <a:t>ο ρυθμός εκλύσεως θερμότητας (λόγω της εξατμίσεως του νερού), μειώνεται η θερμοκρασία της καύσεως και ως αποτέλεσμα μειώνεται και ο ρυθμός παραγωγής ΝΟ</a:t>
            </a:r>
            <a:r>
              <a:rPr lang="el-GR" sz="1400" b="1" dirty="0">
                <a:latin typeface="Arial" panose="020B0604020202020204" pitchFamily="34" charset="0"/>
                <a:cs typeface="Arial" panose="020B0604020202020204" pitchFamily="34" charset="0"/>
              </a:rPr>
              <a:t>χ</a:t>
            </a:r>
            <a:r>
              <a:rPr lang="el-GR" sz="2000" b="1" dirty="0">
                <a:latin typeface="Arial" panose="020B0604020202020204" pitchFamily="34" charset="0"/>
                <a:cs typeface="Arial" panose="020B0604020202020204" pitchFamily="34" charset="0"/>
              </a:rPr>
              <a:t>. </a:t>
            </a:r>
            <a:endParaRPr lang="el-GR"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Ταυτόχρονα </a:t>
            </a:r>
            <a:r>
              <a:rPr lang="el-GR" sz="2000" b="1" dirty="0">
                <a:latin typeface="Arial" panose="020B0604020202020204" pitchFamily="34" charset="0"/>
                <a:cs typeface="Arial" panose="020B0604020202020204" pitchFamily="34" charset="0"/>
              </a:rPr>
              <a:t>η εξάτμιση του νερού έχει ευεργετική επίδραση στο </a:t>
            </a:r>
            <a:r>
              <a:rPr lang="el-GR" sz="2000" b="1" dirty="0" smtClean="0">
                <a:latin typeface="Arial" panose="020B0604020202020204" pitchFamily="34" charset="0"/>
                <a:cs typeface="Arial" panose="020B0604020202020204" pitchFamily="34" charset="0"/>
              </a:rPr>
              <a:t>διασκορπισμό </a:t>
            </a:r>
            <a:r>
              <a:rPr lang="el-GR" sz="2000" b="1" dirty="0">
                <a:latin typeface="Arial" panose="020B0604020202020204" pitchFamily="34" charset="0"/>
                <a:cs typeface="Arial" panose="020B0604020202020204" pitchFamily="34" charset="0"/>
              </a:rPr>
              <a:t>του καυσίμου, βελτιώνοντας την ποιότητα της </a:t>
            </a:r>
            <a:r>
              <a:rPr lang="el-GR" sz="2000" b="1" dirty="0" smtClean="0">
                <a:latin typeface="Arial" panose="020B0604020202020204" pitchFamily="34" charset="0"/>
                <a:cs typeface="Arial" panose="020B0604020202020204" pitchFamily="34" charset="0"/>
              </a:rPr>
              <a:t>καύσεως</a:t>
            </a:r>
            <a:r>
              <a:rPr lang="el-GR" sz="2000" b="1" dirty="0">
                <a:latin typeface="Arial" panose="020B0604020202020204" pitchFamily="34" charset="0"/>
                <a:cs typeface="Arial" panose="020B0604020202020204" pitchFamily="34" charset="0"/>
              </a:rPr>
              <a:t>. </a:t>
            </a:r>
            <a:endParaRPr lang="el-GR"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Η εισαγωγή </a:t>
            </a:r>
            <a:r>
              <a:rPr lang="el-GR" sz="2000" b="1" dirty="0">
                <a:latin typeface="Arial" panose="020B0604020202020204" pitchFamily="34" charset="0"/>
                <a:cs typeface="Arial" panose="020B0604020202020204" pitchFamily="34" charset="0"/>
              </a:rPr>
              <a:t>του νερού μπορεί να </a:t>
            </a:r>
            <a:r>
              <a:rPr lang="el-GR" sz="2000" b="1" dirty="0" smtClean="0">
                <a:latin typeface="Arial" panose="020B0604020202020204" pitchFamily="34" charset="0"/>
                <a:cs typeface="Arial" panose="020B0604020202020204" pitchFamily="34" charset="0"/>
              </a:rPr>
              <a:t>γίνει </a:t>
            </a:r>
            <a:r>
              <a:rPr lang="el-GR" sz="2000" b="1" dirty="0">
                <a:latin typeface="Arial" panose="020B0604020202020204" pitchFamily="34" charset="0"/>
                <a:cs typeface="Arial" panose="020B0604020202020204" pitchFamily="34" charset="0"/>
              </a:rPr>
              <a:t>με απευθείας ψεκασμό νερού ή ατμού στο </a:t>
            </a:r>
            <a:r>
              <a:rPr lang="el-GR" sz="2000" b="1" dirty="0" smtClean="0">
                <a:latin typeface="Arial" panose="020B0604020202020204" pitchFamily="34" charset="0"/>
                <a:cs typeface="Arial" panose="020B0604020202020204" pitchFamily="34" charset="0"/>
              </a:rPr>
              <a:t>θάλαμο </a:t>
            </a:r>
            <a:r>
              <a:rPr lang="el-GR" sz="2000" b="1" dirty="0">
                <a:latin typeface="Arial" panose="020B0604020202020204" pitchFamily="34" charset="0"/>
                <a:cs typeface="Arial" panose="020B0604020202020204" pitchFamily="34" charset="0"/>
              </a:rPr>
              <a:t>καύσεως. </a:t>
            </a:r>
            <a:endParaRPr lang="el-GR"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Εφαρμόζεται </a:t>
            </a:r>
            <a:r>
              <a:rPr lang="el-GR" sz="2000" b="1" dirty="0">
                <a:latin typeface="Arial" panose="020B0604020202020204" pitchFamily="34" charset="0"/>
                <a:cs typeface="Arial" panose="020B0604020202020204" pitchFamily="34" charset="0"/>
              </a:rPr>
              <a:t>όμως και η χρήση </a:t>
            </a:r>
            <a:r>
              <a:rPr lang="el-GR" sz="2000" b="1" dirty="0" smtClean="0">
                <a:latin typeface="Arial" panose="020B0604020202020204" pitchFamily="34" charset="0"/>
                <a:cs typeface="Arial" panose="020B0604020202020204" pitchFamily="34" charset="0"/>
              </a:rPr>
              <a:t>γαλακτώματος νερού - καυσίμου </a:t>
            </a:r>
            <a:r>
              <a:rPr lang="el-GR" sz="2000" b="1" dirty="0">
                <a:latin typeface="Arial" panose="020B0604020202020204" pitchFamily="34" charset="0"/>
                <a:cs typeface="Arial" panose="020B0604020202020204" pitchFamily="34" charset="0"/>
              </a:rPr>
              <a:t>σε ποσοστό 10% - 40% κατ' όγκον νερού ως προς καύσιμο. </a:t>
            </a:r>
            <a:endParaRPr lang="el-GR" sz="20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000" b="1" dirty="0" smtClean="0">
                <a:latin typeface="Arial" panose="020B0604020202020204" pitchFamily="34" charset="0"/>
                <a:cs typeface="Arial" panose="020B0604020202020204" pitchFamily="34" charset="0"/>
              </a:rPr>
              <a:t>Η πρόσμειξη </a:t>
            </a:r>
            <a:r>
              <a:rPr lang="el-GR" sz="2000" b="1" dirty="0">
                <a:latin typeface="Arial" panose="020B0604020202020204" pitchFamily="34" charset="0"/>
                <a:cs typeface="Arial" panose="020B0604020202020204" pitchFamily="34" charset="0"/>
              </a:rPr>
              <a:t>30% νερού έχει ως αποτέλεσμα τη </a:t>
            </a:r>
            <a:r>
              <a:rPr lang="el-GR" sz="2000" b="1" dirty="0" smtClean="0">
                <a:latin typeface="Arial" panose="020B0604020202020204" pitchFamily="34" charset="0"/>
                <a:cs typeface="Arial" panose="020B0604020202020204" pitchFamily="34" charset="0"/>
              </a:rPr>
              <a:t>μείωση </a:t>
            </a:r>
            <a:r>
              <a:rPr lang="el-GR" sz="2000" b="1" dirty="0">
                <a:latin typeface="Arial" panose="020B0604020202020204" pitchFamily="34" charset="0"/>
                <a:cs typeface="Arial" panose="020B0604020202020204" pitchFamily="34" charset="0"/>
              </a:rPr>
              <a:t>των οξειδίων αζώτου έως και 30</a:t>
            </a:r>
            <a:r>
              <a:rPr lang="el-GR" sz="2000" b="1" dirty="0" smtClean="0">
                <a:latin typeface="Arial" panose="020B0604020202020204" pitchFamily="34" charset="0"/>
                <a:cs typeface="Arial" panose="020B0604020202020204" pitchFamily="34" charset="0"/>
              </a:rPr>
              <a:t>%.</a:t>
            </a:r>
            <a:endParaRPr lang="el-GR" sz="20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910287612"/>
      </p:ext>
    </p:extLst>
  </p:cSld>
  <p:clrMapOvr>
    <a:masterClrMapping/>
  </p:clrMapOvr>
  <p:transition>
    <p:push/>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1750" b="1" dirty="0">
                <a:latin typeface="Arial" panose="020B0604020202020204" pitchFamily="34" charset="0"/>
                <a:cs typeface="Arial" panose="020B0604020202020204" pitchFamily="34" charset="0"/>
              </a:rPr>
              <a:t>Επιπλέον, </a:t>
            </a:r>
            <a:r>
              <a:rPr lang="el-GR" sz="1750" b="1" dirty="0" smtClean="0">
                <a:latin typeface="Arial" panose="020B0604020202020204" pitchFamily="34" charset="0"/>
                <a:cs typeface="Arial" panose="020B0604020202020204" pitchFamily="34" charset="0"/>
              </a:rPr>
              <a:t>η χρήση </a:t>
            </a:r>
            <a:r>
              <a:rPr lang="el-GR" sz="1750" b="1" dirty="0">
                <a:latin typeface="Arial" panose="020B0604020202020204" pitchFamily="34" charset="0"/>
                <a:cs typeface="Arial" panose="020B0604020202020204" pitchFamily="34" charset="0"/>
              </a:rPr>
              <a:t>γαλακτώματος </a:t>
            </a:r>
            <a:r>
              <a:rPr lang="el-GR" sz="1750" b="1" dirty="0" smtClean="0">
                <a:latin typeface="Arial" panose="020B0604020202020204" pitchFamily="34" charset="0"/>
                <a:cs typeface="Arial" panose="020B0604020202020204" pitchFamily="34" charset="0"/>
              </a:rPr>
              <a:t>νερού - καυσίμου </a:t>
            </a:r>
            <a:r>
              <a:rPr lang="el-GR" sz="1750" b="1" dirty="0">
                <a:latin typeface="Arial" panose="020B0604020202020204" pitchFamily="34" charset="0"/>
                <a:cs typeface="Arial" panose="020B0604020202020204" pitchFamily="34" charset="0"/>
              </a:rPr>
              <a:t>μειώνει τη θολότητα του καπνού, ειδικά σε μερικά φορτία του κινητήρα. </a:t>
            </a:r>
            <a:endParaRPr lang="el-GR" sz="17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750" b="1" dirty="0" smtClean="0">
                <a:latin typeface="Arial" panose="020B0604020202020204" pitchFamily="34" charset="0"/>
                <a:cs typeface="Arial" panose="020B0604020202020204" pitchFamily="34" charset="0"/>
              </a:rPr>
              <a:t>Η </a:t>
            </a:r>
            <a:r>
              <a:rPr lang="el-GR" sz="1750" b="1" dirty="0">
                <a:latin typeface="Arial" panose="020B0604020202020204" pitchFamily="34" charset="0"/>
                <a:cs typeface="Arial" panose="020B0604020202020204" pitchFamily="34" charset="0"/>
              </a:rPr>
              <a:t>χρήση </a:t>
            </a:r>
            <a:r>
              <a:rPr lang="el-GR" sz="1750" b="1" dirty="0" smtClean="0">
                <a:latin typeface="Arial" panose="020B0604020202020204" pitchFamily="34" charset="0"/>
                <a:cs typeface="Arial" panose="020B0604020202020204" pitchFamily="34" charset="0"/>
              </a:rPr>
              <a:t>γαλακτώματος νερού - καυσίμου </a:t>
            </a:r>
            <a:r>
              <a:rPr lang="el-GR" sz="1750" b="1" dirty="0">
                <a:latin typeface="Arial" panose="020B0604020202020204" pitchFamily="34" charset="0"/>
                <a:cs typeface="Arial" panose="020B0604020202020204" pitchFamily="34" charset="0"/>
              </a:rPr>
              <a:t>επιδρά αρνητικά στην καταπόνηση και στην ειδική κατανάλωση του κινητήρα, ειδικά όταν </a:t>
            </a:r>
            <a:r>
              <a:rPr lang="el-GR" sz="1750" b="1" dirty="0" smtClean="0">
                <a:latin typeface="Arial" panose="020B0604020202020204" pitchFamily="34" charset="0"/>
                <a:cs typeface="Arial" panose="020B0604020202020204" pitchFamily="34" charset="0"/>
              </a:rPr>
              <a:t>χρησιμοποιούνται </a:t>
            </a:r>
            <a:r>
              <a:rPr lang="el-GR" sz="1750" b="1" dirty="0">
                <a:latin typeface="Arial" panose="020B0604020202020204" pitchFamily="34" charset="0"/>
                <a:cs typeface="Arial" panose="020B0604020202020204" pitchFamily="34" charset="0"/>
              </a:rPr>
              <a:t>μεγάλα ποσοστά νερού, ενώ απαιτεί και τη χρησιμοποίηση ισχυρότερων αντλιών καυσίμου. </a:t>
            </a:r>
            <a:endParaRPr lang="el-GR" sz="17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750" b="1" dirty="0" smtClean="0">
                <a:latin typeface="Arial" panose="020B0604020202020204" pitchFamily="34" charset="0"/>
                <a:cs typeface="Arial" panose="020B0604020202020204" pitchFamily="34" charset="0"/>
              </a:rPr>
              <a:t>Επιπλέον </a:t>
            </a:r>
            <a:r>
              <a:rPr lang="el-GR" sz="1750" b="1" dirty="0">
                <a:latin typeface="Arial" panose="020B0604020202020204" pitchFamily="34" charset="0"/>
                <a:cs typeface="Arial" panose="020B0604020202020204" pitchFamily="34" charset="0"/>
              </a:rPr>
              <a:t>μειώνει τη μέγιστη ισχύ της </a:t>
            </a:r>
            <a:r>
              <a:rPr lang="el-GR" sz="1750" b="1" dirty="0" smtClean="0">
                <a:latin typeface="Arial" panose="020B0604020202020204" pitchFamily="34" charset="0"/>
                <a:cs typeface="Arial" panose="020B0604020202020204" pitchFamily="34" charset="0"/>
              </a:rPr>
              <a:t>πετρελαιομηχανής</a:t>
            </a:r>
            <a:r>
              <a:rPr lang="el-GR" sz="1750" b="1" dirty="0">
                <a:latin typeface="Arial" panose="020B0604020202020204" pitchFamily="34" charset="0"/>
                <a:cs typeface="Arial" panose="020B0604020202020204" pitchFamily="34" charset="0"/>
              </a:rPr>
              <a:t>. </a:t>
            </a:r>
            <a:endParaRPr lang="el-GR" sz="17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750" b="1" dirty="0" smtClean="0">
                <a:latin typeface="Arial" panose="020B0604020202020204" pitchFamily="34" charset="0"/>
                <a:cs typeface="Arial" panose="020B0604020202020204" pitchFamily="34" charset="0"/>
              </a:rPr>
              <a:t>Επίσης</a:t>
            </a:r>
            <a:r>
              <a:rPr lang="el-GR" sz="1750" b="1" dirty="0">
                <a:latin typeface="Arial" panose="020B0604020202020204" pitchFamily="34" charset="0"/>
                <a:cs typeface="Arial" panose="020B0604020202020204" pitchFamily="34" charset="0"/>
              </a:rPr>
              <a:t>, η πρόσμειξη σε ποσοστό </a:t>
            </a:r>
            <a:r>
              <a:rPr lang="el-GR" sz="1750" b="1" dirty="0" smtClean="0">
                <a:latin typeface="Arial" panose="020B0604020202020204" pitchFamily="34" charset="0"/>
                <a:cs typeface="Arial" panose="020B0604020202020204" pitchFamily="34" charset="0"/>
              </a:rPr>
              <a:t>μεγαλύτερο </a:t>
            </a:r>
            <a:r>
              <a:rPr lang="el-GR" sz="1750" b="1" dirty="0">
                <a:latin typeface="Arial" panose="020B0604020202020204" pitchFamily="34" charset="0"/>
                <a:cs typeface="Arial" panose="020B0604020202020204" pitchFamily="34" charset="0"/>
              </a:rPr>
              <a:t>του 30% μειώνει σημαντικά τη θερμοκρασία στο θάλαμο καύσεως, αυξάνοντας τη δημιουργία σωματιδίων στα καυσαέρια. </a:t>
            </a:r>
            <a:endParaRPr lang="el-GR" sz="17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750" b="1" dirty="0" smtClean="0">
                <a:latin typeface="Arial" panose="020B0604020202020204" pitchFamily="34" charset="0"/>
                <a:cs typeface="Arial" panose="020B0604020202020204" pitchFamily="34" charset="0"/>
              </a:rPr>
              <a:t>Όμως </a:t>
            </a:r>
            <a:r>
              <a:rPr lang="el-GR" sz="1750" b="1" dirty="0">
                <a:latin typeface="Arial" panose="020B0604020202020204" pitchFamily="34" charset="0"/>
                <a:cs typeface="Arial" panose="020B0604020202020204" pitchFamily="34" charset="0"/>
              </a:rPr>
              <a:t>το σύστημα μπορεί να ενεργοποιείται και να απενεργοποιείται κατά βούληση, μειώνοντας την παραγωγή ΝΟ</a:t>
            </a:r>
            <a:r>
              <a:rPr lang="el-GR" sz="1400" b="1" dirty="0">
                <a:latin typeface="Arial" panose="020B0604020202020204" pitchFamily="34" charset="0"/>
                <a:cs typeface="Arial" panose="020B0604020202020204" pitchFamily="34" charset="0"/>
              </a:rPr>
              <a:t>Χ</a:t>
            </a:r>
            <a:r>
              <a:rPr lang="el-GR" sz="1750" b="1" dirty="0">
                <a:latin typeface="Arial" panose="020B0604020202020204" pitchFamily="34" charset="0"/>
                <a:cs typeface="Arial" panose="020B0604020202020204" pitchFamily="34" charset="0"/>
              </a:rPr>
              <a:t>, </a:t>
            </a:r>
            <a:r>
              <a:rPr lang="el-GR" sz="1750" b="1" dirty="0" smtClean="0">
                <a:latin typeface="Arial" panose="020B0604020202020204" pitchFamily="34" charset="0"/>
                <a:cs typeface="Arial" panose="020B0604020202020204" pitchFamily="34" charset="0"/>
              </a:rPr>
              <a:t>όταν </a:t>
            </a:r>
            <a:r>
              <a:rPr lang="el-GR" sz="1750" b="1" dirty="0">
                <a:latin typeface="Arial" panose="020B0604020202020204" pitchFamily="34" charset="0"/>
                <a:cs typeface="Arial" panose="020B0604020202020204" pitchFamily="34" charset="0"/>
              </a:rPr>
              <a:t>το πλοίο πλέει κοντά στη </a:t>
            </a:r>
            <a:r>
              <a:rPr lang="el-GR" sz="1750" b="1" dirty="0" smtClean="0">
                <a:latin typeface="Arial" panose="020B0604020202020204" pitchFamily="34" charset="0"/>
                <a:cs typeface="Arial" panose="020B0604020202020204" pitchFamily="34" charset="0"/>
              </a:rPr>
              <a:t>στεριά.</a:t>
            </a:r>
          </a:p>
          <a:p>
            <a:pPr marL="0" indent="0">
              <a:lnSpc>
                <a:spcPct val="90000"/>
              </a:lnSpc>
              <a:buClr>
                <a:schemeClr val="hlink"/>
              </a:buClr>
              <a:buNone/>
              <a:defRPr/>
            </a:pPr>
            <a:r>
              <a:rPr lang="el-GR" sz="1750" b="1" dirty="0" smtClean="0">
                <a:latin typeface="Arial" panose="020B0604020202020204" pitchFamily="34" charset="0"/>
                <a:cs typeface="Arial" panose="020B0604020202020204" pitchFamily="34" charset="0"/>
              </a:rPr>
              <a:t>Εναλλακτικά </a:t>
            </a:r>
            <a:r>
              <a:rPr lang="el-GR" sz="1750" b="1" dirty="0">
                <a:latin typeface="Arial" panose="020B0604020202020204" pitchFamily="34" charset="0"/>
                <a:cs typeface="Arial" panose="020B0604020202020204" pitchFamily="34" charset="0"/>
              </a:rPr>
              <a:t>της χρήσεως </a:t>
            </a:r>
            <a:r>
              <a:rPr lang="el-GR" sz="1750" b="1" dirty="0" smtClean="0">
                <a:latin typeface="Arial" panose="020B0604020202020204" pitchFamily="34" charset="0"/>
                <a:cs typeface="Arial" panose="020B0604020202020204" pitchFamily="34" charset="0"/>
              </a:rPr>
              <a:t>γαλακτώματος</a:t>
            </a:r>
            <a:r>
              <a:rPr lang="el-GR" sz="1750" b="1" dirty="0">
                <a:latin typeface="Arial" panose="020B0604020202020204" pitchFamily="34" charset="0"/>
                <a:cs typeface="Arial" panose="020B0604020202020204" pitchFamily="34" charset="0"/>
              </a:rPr>
              <a:t>, </a:t>
            </a:r>
            <a:r>
              <a:rPr lang="el-GR" sz="1750" b="1" dirty="0" smtClean="0">
                <a:latin typeface="Arial" panose="020B0604020202020204" pitchFamily="34" charset="0"/>
                <a:cs typeface="Arial" panose="020B0604020202020204" pitchFamily="34" charset="0"/>
              </a:rPr>
              <a:t>μπορεί </a:t>
            </a:r>
            <a:r>
              <a:rPr lang="el-GR" sz="1750" b="1" dirty="0">
                <a:latin typeface="Arial" panose="020B0604020202020204" pitchFamily="34" charset="0"/>
                <a:cs typeface="Arial" panose="020B0604020202020204" pitchFamily="34" charset="0"/>
              </a:rPr>
              <a:t>να εφαρμοστεί απ' ευθείας έγχυση νερού στο θάλαμο καύσεως, μέσω ειδικού εγχυτήρα </a:t>
            </a:r>
            <a:r>
              <a:rPr lang="el-GR" sz="1750" b="1" dirty="0" smtClean="0">
                <a:latin typeface="Arial" panose="020B0604020202020204" pitchFamily="34" charset="0"/>
                <a:cs typeface="Arial" panose="020B0604020202020204" pitchFamily="34" charset="0"/>
              </a:rPr>
              <a:t>καυσίμου - νερού</a:t>
            </a:r>
            <a:r>
              <a:rPr lang="el-GR" sz="1750" b="1" dirty="0">
                <a:latin typeface="Arial" panose="020B0604020202020204" pitchFamily="34" charset="0"/>
                <a:cs typeface="Arial" panose="020B0604020202020204" pitchFamily="34" charset="0"/>
              </a:rPr>
              <a:t>. </a:t>
            </a:r>
            <a:endParaRPr lang="el-GR" sz="17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750" b="1" dirty="0" smtClean="0">
                <a:latin typeface="Arial" panose="020B0604020202020204" pitchFamily="34" charset="0"/>
                <a:cs typeface="Arial" panose="020B0604020202020204" pitchFamily="34" charset="0"/>
              </a:rPr>
              <a:t>Το </a:t>
            </a:r>
            <a:r>
              <a:rPr lang="el-GR" sz="1750" b="1" dirty="0">
                <a:latin typeface="Arial" panose="020B0604020202020204" pitchFamily="34" charset="0"/>
                <a:cs typeface="Arial" panose="020B0604020202020204" pitchFamily="34" charset="0"/>
              </a:rPr>
              <a:t>σύστημα χρησιμοποιεί ηλεκτρικές αντλίες για να εγχύσει το απεσταγμένο νερό εντός του κυλίνδρου σε πιέσεις της τάξεως των 200 - 400 bar, λίγο πριν την έγχυση του καυσίμου. </a:t>
            </a:r>
            <a:endParaRPr lang="el-GR" sz="175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1750" b="1" dirty="0" smtClean="0">
                <a:latin typeface="Arial" panose="020B0604020202020204" pitchFamily="34" charset="0"/>
                <a:cs typeface="Arial" panose="020B0604020202020204" pitchFamily="34" charset="0"/>
              </a:rPr>
              <a:t>Τυπικοί </a:t>
            </a:r>
            <a:r>
              <a:rPr lang="el-GR" sz="1750" b="1" dirty="0">
                <a:latin typeface="Arial" panose="020B0604020202020204" pitchFamily="34" charset="0"/>
                <a:cs typeface="Arial" panose="020B0604020202020204" pitchFamily="34" charset="0"/>
              </a:rPr>
              <a:t>λόγοι </a:t>
            </a:r>
            <a:r>
              <a:rPr lang="el-GR" sz="1750" b="1" dirty="0" smtClean="0">
                <a:latin typeface="Arial" panose="020B0604020202020204" pitchFamily="34" charset="0"/>
                <a:cs typeface="Arial" panose="020B0604020202020204" pitchFamily="34" charset="0"/>
              </a:rPr>
              <a:t>νερού - καυσίμου </a:t>
            </a:r>
            <a:r>
              <a:rPr lang="el-GR" sz="1750" b="1" dirty="0">
                <a:latin typeface="Arial" panose="020B0604020202020204" pitchFamily="34" charset="0"/>
                <a:cs typeface="Arial" panose="020B0604020202020204" pitchFamily="34" charset="0"/>
              </a:rPr>
              <a:t>που χρησιμοποιούνται είναι </a:t>
            </a:r>
            <a:r>
              <a:rPr lang="el-GR" sz="1750" b="1" dirty="0" smtClean="0">
                <a:latin typeface="Arial" panose="020B0604020202020204" pitchFamily="34" charset="0"/>
                <a:cs typeface="Arial" panose="020B0604020202020204" pitchFamily="34" charset="0"/>
              </a:rPr>
              <a:t>40 - 70</a:t>
            </a:r>
            <a:r>
              <a:rPr lang="el-GR" sz="1750" b="1" dirty="0">
                <a:latin typeface="Arial" panose="020B0604020202020204" pitchFamily="34" charset="0"/>
                <a:cs typeface="Arial" panose="020B0604020202020204" pitchFamily="34" charset="0"/>
              </a:rPr>
              <a:t>%, ενώ επιτυγχάνεται μείωση των εκπομπών ΝΟ</a:t>
            </a:r>
            <a:r>
              <a:rPr lang="el-GR" sz="1400" b="1" dirty="0">
                <a:latin typeface="Arial" panose="020B0604020202020204" pitchFamily="34" charset="0"/>
                <a:cs typeface="Arial" panose="020B0604020202020204" pitchFamily="34" charset="0"/>
              </a:rPr>
              <a:t>Χ</a:t>
            </a:r>
            <a:r>
              <a:rPr lang="el-GR" sz="1750" b="1" dirty="0">
                <a:latin typeface="Arial" panose="020B0604020202020204" pitchFamily="34" charset="0"/>
                <a:cs typeface="Arial" panose="020B0604020202020204" pitchFamily="34" charset="0"/>
              </a:rPr>
              <a:t> της τάξεως του </a:t>
            </a:r>
            <a:r>
              <a:rPr lang="el-GR" sz="1750" b="1" dirty="0" smtClean="0">
                <a:latin typeface="Arial" panose="020B0604020202020204" pitchFamily="34" charset="0"/>
                <a:cs typeface="Arial" panose="020B0604020202020204" pitchFamily="34" charset="0"/>
              </a:rPr>
              <a:t>50 - 60%.</a:t>
            </a:r>
            <a:endParaRPr lang="el-GR" sz="175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309196038"/>
      </p:ext>
    </p:extLst>
  </p:cSld>
  <p:clrMapOvr>
    <a:masterClrMapping/>
  </p:clrMapOvr>
  <p:transition>
    <p:push/>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1052736"/>
            <a:ext cx="8496944" cy="5472607"/>
          </a:xfrm>
          <a:prstGeom prst="rect">
            <a:avLst/>
          </a:prstGeom>
        </p:spPr>
      </p:pic>
      <p:sp>
        <p:nvSpPr>
          <p:cNvPr id="3" name="Rectangle 2"/>
          <p:cNvSpPr/>
          <p:nvPr/>
        </p:nvSpPr>
        <p:spPr>
          <a:xfrm>
            <a:off x="5580112" y="1061037"/>
            <a:ext cx="3240360" cy="461665"/>
          </a:xfrm>
          <a:prstGeom prst="rect">
            <a:avLst/>
          </a:prstGeom>
          <a:solidFill>
            <a:srgbClr val="FFFF00"/>
          </a:solidFill>
        </p:spPr>
        <p:txBody>
          <a:bodyPr wrap="square">
            <a:spAutoFit/>
          </a:bodyPr>
          <a:lstStyle/>
          <a:p>
            <a:r>
              <a:rPr lang="el-GR" sz="1200" b="1" dirty="0"/>
              <a:t>Τυπικό σύστημα παροχής </a:t>
            </a:r>
            <a:r>
              <a:rPr lang="el-GR" sz="1200" b="1" dirty="0" smtClean="0"/>
              <a:t>γαλακτώματος</a:t>
            </a:r>
          </a:p>
          <a:p>
            <a:r>
              <a:rPr lang="el-GR" sz="1200" b="1" dirty="0" smtClean="0"/>
              <a:t> </a:t>
            </a:r>
            <a:r>
              <a:rPr lang="el-GR" sz="1200" b="1" dirty="0"/>
              <a:t>νερού-καυσίμου.</a:t>
            </a:r>
            <a:endParaRPr lang="en-US" sz="1200" b="1" dirty="0"/>
          </a:p>
        </p:txBody>
      </p:sp>
    </p:spTree>
    <p:extLst>
      <p:ext uri="{BB962C8B-B14F-4D97-AF65-F5344CB8AC3E}">
        <p14:creationId xmlns="" xmlns:p14="http://schemas.microsoft.com/office/powerpoint/2010/main" val="344475516"/>
      </p:ext>
    </p:extLst>
  </p:cSld>
  <p:clrMapOvr>
    <a:masterClrMapping/>
  </p:clrMapOvr>
  <p:transition>
    <p:push/>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1052736"/>
            <a:ext cx="8496943" cy="5040560"/>
          </a:xfrm>
          <a:prstGeom prst="rect">
            <a:avLst/>
          </a:prstGeom>
        </p:spPr>
      </p:pic>
      <p:sp>
        <p:nvSpPr>
          <p:cNvPr id="6" name="Rectangle 5"/>
          <p:cNvSpPr/>
          <p:nvPr/>
        </p:nvSpPr>
        <p:spPr>
          <a:xfrm>
            <a:off x="2285999" y="6288797"/>
            <a:ext cx="4572000" cy="276999"/>
          </a:xfrm>
          <a:prstGeom prst="rect">
            <a:avLst/>
          </a:prstGeom>
          <a:solidFill>
            <a:srgbClr val="FFFF00"/>
          </a:solidFill>
        </p:spPr>
        <p:txBody>
          <a:bodyPr>
            <a:spAutoFit/>
          </a:bodyPr>
          <a:lstStyle/>
          <a:p>
            <a:r>
              <a:rPr lang="el-GR" sz="1200" b="1" dirty="0"/>
              <a:t>Σύστημα απευθείας εγχύσεως νερού στον κύλινδρο.</a:t>
            </a:r>
            <a:endParaRPr lang="en-US" sz="1200" b="1" dirty="0"/>
          </a:p>
        </p:txBody>
      </p:sp>
    </p:spTree>
    <p:extLst>
      <p:ext uri="{BB962C8B-B14F-4D97-AF65-F5344CB8AC3E}">
        <p14:creationId xmlns="" xmlns:p14="http://schemas.microsoft.com/office/powerpoint/2010/main" val="1947580999"/>
      </p:ext>
    </p:extLst>
  </p:cSld>
  <p:clrMapOvr>
    <a:masterClrMapping/>
  </p:clrMapOvr>
  <p:transition>
    <p:push/>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2276872"/>
            <a:ext cx="8496944" cy="2232248"/>
          </a:xfrm>
          <a:solidFill>
            <a:srgbClr val="FFFF00"/>
          </a:solidFill>
        </p:spPr>
        <p:txBody>
          <a:bodyPr>
            <a:noAutofit/>
          </a:bodyPr>
          <a:lstStyle/>
          <a:p>
            <a:pPr marL="0" indent="0" algn="ctr">
              <a:lnSpc>
                <a:spcPct val="90000"/>
              </a:lnSpc>
              <a:buClr>
                <a:schemeClr val="hlink"/>
              </a:buClr>
              <a:buNone/>
              <a:defRPr/>
            </a:pPr>
            <a:r>
              <a:rPr lang="el-GR" sz="4800" b="1" dirty="0" smtClean="0">
                <a:latin typeface="Arial" panose="020B0604020202020204" pitchFamily="34" charset="0"/>
                <a:cs typeface="Arial" panose="020B0604020202020204" pitchFamily="34" charset="0"/>
              </a:rPr>
              <a:t>Exhaust </a:t>
            </a:r>
            <a:r>
              <a:rPr lang="el-GR" sz="4800" b="1" dirty="0">
                <a:latin typeface="Arial" panose="020B0604020202020204" pitchFamily="34" charset="0"/>
                <a:cs typeface="Arial" panose="020B0604020202020204" pitchFamily="34" charset="0"/>
              </a:rPr>
              <a:t>Gas </a:t>
            </a:r>
            <a:r>
              <a:rPr lang="el-GR" sz="4800" b="1" dirty="0" smtClean="0">
                <a:latin typeface="Arial" panose="020B0604020202020204" pitchFamily="34" charset="0"/>
                <a:cs typeface="Arial" panose="020B0604020202020204" pitchFamily="34" charset="0"/>
              </a:rPr>
              <a:t>Recirculation</a:t>
            </a:r>
            <a:endParaRPr lang="en-US" sz="4800" b="1" dirty="0" smtClean="0">
              <a:latin typeface="Arial" panose="020B0604020202020204" pitchFamily="34" charset="0"/>
              <a:cs typeface="Arial" panose="020B0604020202020204" pitchFamily="34" charset="0"/>
            </a:endParaRPr>
          </a:p>
          <a:p>
            <a:pPr marL="0" indent="0" algn="ctr">
              <a:lnSpc>
                <a:spcPct val="90000"/>
              </a:lnSpc>
              <a:buClr>
                <a:schemeClr val="hlink"/>
              </a:buClr>
              <a:buNone/>
              <a:defRPr/>
            </a:pPr>
            <a:r>
              <a:rPr lang="el-GR" sz="1100" b="1" dirty="0" smtClean="0">
                <a:latin typeface="Arial" panose="020B0604020202020204" pitchFamily="34" charset="0"/>
                <a:cs typeface="Arial" panose="020B0604020202020204" pitchFamily="34" charset="0"/>
              </a:rPr>
              <a:t> </a:t>
            </a:r>
            <a:endParaRPr lang="en-US" sz="1100" b="1" dirty="0">
              <a:latin typeface="Arial" panose="020B0604020202020204" pitchFamily="34" charset="0"/>
              <a:cs typeface="Arial" panose="020B0604020202020204" pitchFamily="34" charset="0"/>
            </a:endParaRPr>
          </a:p>
          <a:p>
            <a:pPr marL="0" indent="0" algn="ctr">
              <a:lnSpc>
                <a:spcPct val="90000"/>
              </a:lnSpc>
              <a:buClr>
                <a:schemeClr val="hlink"/>
              </a:buClr>
              <a:buNone/>
              <a:defRPr/>
            </a:pPr>
            <a:endParaRPr lang="en-US" sz="1100" b="1" dirty="0">
              <a:latin typeface="Arial" panose="020B0604020202020204" pitchFamily="34" charset="0"/>
              <a:cs typeface="Arial" panose="020B0604020202020204" pitchFamily="34" charset="0"/>
            </a:endParaRPr>
          </a:p>
          <a:p>
            <a:pPr marL="0" indent="0" algn="ctr">
              <a:lnSpc>
                <a:spcPct val="90000"/>
              </a:lnSpc>
              <a:buClr>
                <a:schemeClr val="hlink"/>
              </a:buClr>
              <a:buNone/>
              <a:defRPr/>
            </a:pPr>
            <a:r>
              <a:rPr lang="el-GR" sz="1100" b="1" dirty="0" smtClean="0">
                <a:latin typeface="Arial" panose="020B0604020202020204" pitchFamily="34" charset="0"/>
                <a:cs typeface="Arial" panose="020B0604020202020204" pitchFamily="34" charset="0"/>
              </a:rPr>
              <a:t> </a:t>
            </a:r>
            <a:r>
              <a:rPr lang="el-GR" sz="6600" b="1" dirty="0" smtClean="0">
                <a:latin typeface="Arial" panose="020B0604020202020204" pitchFamily="34" charset="0"/>
                <a:cs typeface="Arial" panose="020B0604020202020204" pitchFamily="34" charset="0"/>
              </a:rPr>
              <a:t>EGR</a:t>
            </a: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891492481"/>
      </p:ext>
    </p:extLst>
  </p:cSld>
  <p:clrMapOvr>
    <a:masterClrMapping/>
  </p:clrMapOvr>
  <p:transition>
    <p:push/>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2600" b="1" u="sng" dirty="0" smtClean="0">
                <a:solidFill>
                  <a:srgbClr val="FF0000"/>
                </a:solidFill>
                <a:latin typeface="Arial" panose="020B0604020202020204" pitchFamily="34" charset="0"/>
                <a:cs typeface="Arial" panose="020B0604020202020204" pitchFamily="34" charset="0"/>
              </a:rPr>
              <a:t>Μία </a:t>
            </a:r>
            <a:r>
              <a:rPr lang="el-GR" sz="2600" b="1" u="sng" dirty="0">
                <a:solidFill>
                  <a:srgbClr val="FF0000"/>
                </a:solidFill>
                <a:latin typeface="Arial" panose="020B0604020202020204" pitchFamily="34" charset="0"/>
                <a:cs typeface="Arial" panose="020B0604020202020204" pitchFamily="34" charset="0"/>
              </a:rPr>
              <a:t>άλλη μέθοδος μειώσεως της </a:t>
            </a:r>
            <a:r>
              <a:rPr lang="el-GR" sz="2600" b="1" u="sng" dirty="0" smtClean="0">
                <a:solidFill>
                  <a:srgbClr val="FF0000"/>
                </a:solidFill>
                <a:latin typeface="Arial" panose="020B0604020202020204" pitchFamily="34" charset="0"/>
                <a:cs typeface="Arial" panose="020B0604020202020204" pitchFamily="34" charset="0"/>
              </a:rPr>
              <a:t>παραγωγής</a:t>
            </a:r>
            <a:r>
              <a:rPr lang="en-US" sz="2600" b="1" u="sng" dirty="0" smtClean="0">
                <a:solidFill>
                  <a:srgbClr val="FF0000"/>
                </a:solidFill>
                <a:latin typeface="Arial" panose="020B0604020202020204" pitchFamily="34" charset="0"/>
                <a:cs typeface="Arial" panose="020B0604020202020204" pitchFamily="34" charset="0"/>
              </a:rPr>
              <a:t> </a:t>
            </a:r>
            <a:r>
              <a:rPr lang="el-GR" sz="2600" b="1" u="sng" dirty="0">
                <a:solidFill>
                  <a:srgbClr val="FF0000"/>
                </a:solidFill>
                <a:latin typeface="Arial" panose="020B0604020202020204" pitchFamily="34" charset="0"/>
                <a:cs typeface="Arial" panose="020B0604020202020204" pitchFamily="34" charset="0"/>
              </a:rPr>
              <a:t>ΝΟ</a:t>
            </a:r>
            <a:r>
              <a:rPr lang="el-GR" sz="2000" b="1" u="sng" dirty="0">
                <a:solidFill>
                  <a:srgbClr val="FF0000"/>
                </a:solidFill>
                <a:latin typeface="Arial" panose="020B0604020202020204" pitchFamily="34" charset="0"/>
                <a:cs typeface="Arial" panose="020B0604020202020204" pitchFamily="34" charset="0"/>
              </a:rPr>
              <a:t>Χ</a:t>
            </a:r>
            <a:r>
              <a:rPr lang="el-GR" sz="2600" b="1" u="sng" dirty="0">
                <a:solidFill>
                  <a:srgbClr val="FF0000"/>
                </a:solidFill>
                <a:latin typeface="Arial" panose="020B0604020202020204" pitchFamily="34" charset="0"/>
                <a:cs typeface="Arial" panose="020B0604020202020204" pitchFamily="34" charset="0"/>
              </a:rPr>
              <a:t> είναι η ανακυκλοφορία ενός ποσοστού των καυσαερίων (μετά από ψύξη τους), που προκαλεί μείωση της συγκεντρώσεως οξυγόνου στη ζώνη καύσεως, οπότε μειώνεται και η δυνατότητα </a:t>
            </a:r>
            <a:r>
              <a:rPr lang="el-GR" sz="2600" b="1" u="sng" dirty="0" smtClean="0">
                <a:solidFill>
                  <a:srgbClr val="FF0000"/>
                </a:solidFill>
                <a:latin typeface="Arial" panose="020B0604020202020204" pitchFamily="34" charset="0"/>
                <a:cs typeface="Arial" panose="020B0604020202020204" pitchFamily="34" charset="0"/>
              </a:rPr>
              <a:t>παραγωγής </a:t>
            </a:r>
            <a:r>
              <a:rPr lang="el-GR" sz="2600" b="1" u="sng" dirty="0">
                <a:solidFill>
                  <a:srgbClr val="FF0000"/>
                </a:solidFill>
                <a:latin typeface="Arial" panose="020B0604020202020204" pitchFamily="34" charset="0"/>
                <a:cs typeface="Arial" panose="020B0604020202020204" pitchFamily="34" charset="0"/>
              </a:rPr>
              <a:t>ΝΟ</a:t>
            </a:r>
            <a:r>
              <a:rPr lang="el-GR" sz="2000" b="1" u="sng" dirty="0">
                <a:solidFill>
                  <a:srgbClr val="FF0000"/>
                </a:solidFill>
                <a:latin typeface="Arial" panose="020B0604020202020204" pitchFamily="34" charset="0"/>
                <a:cs typeface="Arial" panose="020B0604020202020204" pitchFamily="34" charset="0"/>
              </a:rPr>
              <a:t>Χ</a:t>
            </a:r>
            <a:r>
              <a:rPr lang="el-GR" sz="2600" b="1" dirty="0">
                <a:latin typeface="Arial" panose="020B0604020202020204" pitchFamily="34" charset="0"/>
                <a:cs typeface="Arial" panose="020B0604020202020204" pitchFamily="34" charset="0"/>
              </a:rPr>
              <a:t>. </a:t>
            </a:r>
            <a:endParaRPr lang="el-GR" sz="26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600" b="1" dirty="0" smtClean="0">
                <a:latin typeface="Arial" panose="020B0604020202020204" pitchFamily="34" charset="0"/>
                <a:cs typeface="Arial" panose="020B0604020202020204" pitchFamily="34" charset="0"/>
              </a:rPr>
              <a:t>Επιπλέον </a:t>
            </a:r>
            <a:r>
              <a:rPr lang="el-GR" sz="2600" b="1" dirty="0">
                <a:latin typeface="Arial" panose="020B0604020202020204" pitchFamily="34" charset="0"/>
                <a:cs typeface="Arial" panose="020B0604020202020204" pitchFamily="34" charset="0"/>
              </a:rPr>
              <a:t>προκαλείται αύξηση της </a:t>
            </a:r>
            <a:r>
              <a:rPr lang="el-GR" sz="2600" b="1" dirty="0" smtClean="0">
                <a:latin typeface="Arial" panose="020B0604020202020204" pitchFamily="34" charset="0"/>
                <a:cs typeface="Arial" panose="020B0604020202020204" pitchFamily="34" charset="0"/>
              </a:rPr>
              <a:t>περιεκτικότητας </a:t>
            </a:r>
            <a:r>
              <a:rPr lang="el-GR" sz="2600" b="1" dirty="0">
                <a:latin typeface="Arial" panose="020B0604020202020204" pitchFamily="34" charset="0"/>
                <a:cs typeface="Arial" panose="020B0604020202020204" pitchFamily="34" charset="0"/>
              </a:rPr>
              <a:t>των καυσαερίων σε νερό και </a:t>
            </a:r>
            <a:r>
              <a:rPr lang="el-GR" sz="2600" b="1" dirty="0" smtClean="0">
                <a:latin typeface="Arial" panose="020B0604020202020204" pitchFamily="34" charset="0"/>
                <a:cs typeface="Arial" panose="020B0604020202020204" pitchFamily="34" charset="0"/>
              </a:rPr>
              <a:t>διοξείδιο </a:t>
            </a:r>
            <a:r>
              <a:rPr lang="el-GR" sz="2600" b="1" dirty="0">
                <a:latin typeface="Arial" panose="020B0604020202020204" pitchFamily="34" charset="0"/>
                <a:cs typeface="Arial" panose="020B0604020202020204" pitchFamily="34" charset="0"/>
              </a:rPr>
              <a:t>του άνθρακα (</a:t>
            </a:r>
            <a:r>
              <a:rPr lang="el-GR" sz="2600" b="1" dirty="0">
                <a:solidFill>
                  <a:srgbClr val="FF0000"/>
                </a:solidFill>
                <a:latin typeface="Arial" panose="020B0604020202020204" pitchFamily="34" charset="0"/>
                <a:cs typeface="Arial" panose="020B0604020202020204" pitchFamily="34" charset="0"/>
              </a:rPr>
              <a:t>Exhaust Gas Recirculation - EGR</a:t>
            </a:r>
            <a:r>
              <a:rPr lang="el-GR" sz="2600" b="1" dirty="0">
                <a:latin typeface="Arial" panose="020B0604020202020204" pitchFamily="34" charset="0"/>
                <a:cs typeface="Arial" panose="020B0604020202020204" pitchFamily="34" charset="0"/>
              </a:rPr>
              <a:t>). </a:t>
            </a:r>
            <a:endParaRPr lang="el-GR" sz="26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600" b="1" dirty="0" smtClean="0">
                <a:latin typeface="Arial" panose="020B0604020202020204" pitchFamily="34" charset="0"/>
                <a:cs typeface="Arial" panose="020B0604020202020204" pitchFamily="34" charset="0"/>
              </a:rPr>
              <a:t>Τα </a:t>
            </a:r>
            <a:r>
              <a:rPr lang="el-GR" sz="2600" b="1" dirty="0">
                <a:latin typeface="Arial" panose="020B0604020202020204" pitchFamily="34" charset="0"/>
                <a:cs typeface="Arial" panose="020B0604020202020204" pitchFamily="34" charset="0"/>
              </a:rPr>
              <a:t>τελευταία, λόγω της υψηλής ειδικής </a:t>
            </a:r>
            <a:r>
              <a:rPr lang="el-GR" sz="2600" b="1" dirty="0" smtClean="0">
                <a:latin typeface="Arial" panose="020B0604020202020204" pitchFamily="34" charset="0"/>
                <a:cs typeface="Arial" panose="020B0604020202020204" pitchFamily="34" charset="0"/>
              </a:rPr>
              <a:t>θερμοχωρητικότητας</a:t>
            </a:r>
            <a:r>
              <a:rPr lang="el-GR" sz="2600" b="1" dirty="0">
                <a:latin typeface="Arial" panose="020B0604020202020204" pitchFamily="34" charset="0"/>
                <a:cs typeface="Arial" panose="020B0604020202020204" pitchFamily="34" charset="0"/>
              </a:rPr>
              <a:t>, προκαλούν </a:t>
            </a:r>
            <a:r>
              <a:rPr lang="el-GR" sz="2600" b="1" dirty="0">
                <a:solidFill>
                  <a:srgbClr val="FF0000"/>
                </a:solidFill>
                <a:latin typeface="Arial" panose="020B0604020202020204" pitchFamily="34" charset="0"/>
                <a:cs typeface="Arial" panose="020B0604020202020204" pitchFamily="34" charset="0"/>
              </a:rPr>
              <a:t>μείωση της </a:t>
            </a:r>
            <a:r>
              <a:rPr lang="el-GR" sz="2600" b="1" dirty="0" smtClean="0">
                <a:solidFill>
                  <a:srgbClr val="FF0000"/>
                </a:solidFill>
                <a:latin typeface="Arial" panose="020B0604020202020204" pitchFamily="34" charset="0"/>
                <a:cs typeface="Arial" panose="020B0604020202020204" pitchFamily="34" charset="0"/>
              </a:rPr>
              <a:t>μέγιστης </a:t>
            </a:r>
            <a:r>
              <a:rPr lang="el-GR" sz="2600" b="1" dirty="0">
                <a:solidFill>
                  <a:srgbClr val="FF0000"/>
                </a:solidFill>
                <a:latin typeface="Arial" panose="020B0604020202020204" pitchFamily="34" charset="0"/>
                <a:cs typeface="Arial" panose="020B0604020202020204" pitchFamily="34" charset="0"/>
              </a:rPr>
              <a:t>θερμοκρασίας της καύσεως </a:t>
            </a:r>
            <a:r>
              <a:rPr lang="el-GR" sz="2600" b="1" dirty="0">
                <a:latin typeface="Arial" panose="020B0604020202020204" pitchFamily="34" charset="0"/>
                <a:cs typeface="Arial" panose="020B0604020202020204" pitchFamily="34" charset="0"/>
              </a:rPr>
              <a:t>και </a:t>
            </a:r>
            <a:r>
              <a:rPr lang="el-GR" sz="2600" b="1" dirty="0" smtClean="0">
                <a:latin typeface="Arial" panose="020B0604020202020204" pitchFamily="34" charset="0"/>
                <a:cs typeface="Arial" panose="020B0604020202020204" pitchFamily="34" charset="0"/>
              </a:rPr>
              <a:t>συνεπώς προκαλούν </a:t>
            </a:r>
            <a:r>
              <a:rPr lang="el-GR" sz="2600" b="1" dirty="0">
                <a:solidFill>
                  <a:srgbClr val="FF0000"/>
                </a:solidFill>
                <a:latin typeface="Arial" panose="020B0604020202020204" pitchFamily="34" charset="0"/>
                <a:cs typeface="Arial" panose="020B0604020202020204" pitchFamily="34" charset="0"/>
              </a:rPr>
              <a:t>μείωση στη δημιουργία ΝΟ</a:t>
            </a:r>
            <a:r>
              <a:rPr lang="el-GR" sz="2000" b="1" dirty="0">
                <a:solidFill>
                  <a:srgbClr val="FF0000"/>
                </a:solidFill>
                <a:latin typeface="Arial" panose="020B0604020202020204" pitchFamily="34" charset="0"/>
                <a:cs typeface="Arial" panose="020B0604020202020204" pitchFamily="34" charset="0"/>
              </a:rPr>
              <a:t>Χ</a:t>
            </a:r>
            <a:r>
              <a:rPr lang="el-GR" sz="2600" b="1" dirty="0">
                <a:latin typeface="Arial" panose="020B0604020202020204" pitchFamily="34" charset="0"/>
                <a:cs typeface="Arial" panose="020B0604020202020204" pitchFamily="34" charset="0"/>
              </a:rPr>
              <a:t>. </a:t>
            </a:r>
            <a:endParaRPr lang="el-GR" sz="26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4125256847"/>
      </p:ext>
    </p:extLst>
  </p:cSld>
  <p:clrMapOvr>
    <a:masterClrMapping/>
  </p:clrMapOvr>
  <p:transition>
    <p:push/>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2800" b="1" dirty="0" smtClean="0">
                <a:latin typeface="Arial" panose="020B0604020202020204" pitchFamily="34" charset="0"/>
                <a:cs typeface="Arial" panose="020B0604020202020204" pitchFamily="34" charset="0"/>
              </a:rPr>
              <a:t>Η συγκεκριμένη </a:t>
            </a:r>
            <a:r>
              <a:rPr lang="el-GR" sz="2800" b="1" dirty="0">
                <a:latin typeface="Arial" panose="020B0604020202020204" pitchFamily="34" charset="0"/>
                <a:cs typeface="Arial" panose="020B0604020202020204" pitchFamily="34" charset="0"/>
              </a:rPr>
              <a:t>τεχνική </a:t>
            </a:r>
            <a:r>
              <a:rPr lang="el-GR" sz="2800" b="1" u="sng" dirty="0">
                <a:latin typeface="Arial" panose="020B0604020202020204" pitchFamily="34" charset="0"/>
                <a:cs typeface="Arial" panose="020B0604020202020204" pitchFamily="34" charset="0"/>
              </a:rPr>
              <a:t>αυξάνει όμως</a:t>
            </a:r>
            <a:r>
              <a:rPr lang="el-GR" sz="2800" b="1" dirty="0">
                <a:latin typeface="Arial" panose="020B0604020202020204" pitchFamily="34" charset="0"/>
                <a:cs typeface="Arial" panose="020B0604020202020204" pitchFamily="34" charset="0"/>
              </a:rPr>
              <a:t> την παραγωγή καπνού και, για το λόγο αυτό, μπορεί να συνδυαστεί με τη χρήση γαλακτώματος </a:t>
            </a:r>
            <a:r>
              <a:rPr lang="el-GR" sz="2800" b="1" dirty="0" smtClean="0">
                <a:latin typeface="Arial" panose="020B0604020202020204" pitchFamily="34" charset="0"/>
                <a:cs typeface="Arial" panose="020B0604020202020204" pitchFamily="34" charset="0"/>
              </a:rPr>
              <a:t>νερού -</a:t>
            </a:r>
            <a:r>
              <a:rPr lang="el-GR" sz="2800" b="1" dirty="0">
                <a:latin typeface="Arial" panose="020B0604020202020204" pitchFamily="34" charset="0"/>
                <a:cs typeface="Arial" panose="020B0604020202020204" pitchFamily="34" charset="0"/>
              </a:rPr>
              <a:t>καυσίμου για την </a:t>
            </a:r>
            <a:r>
              <a:rPr lang="el-GR" sz="2800" b="1" dirty="0" smtClean="0">
                <a:latin typeface="Arial" panose="020B0604020202020204" pitchFamily="34" charset="0"/>
                <a:cs typeface="Arial" panose="020B0604020202020204" pitchFamily="34" charset="0"/>
              </a:rPr>
              <a:t>ταυτόχρονη </a:t>
            </a:r>
            <a:r>
              <a:rPr lang="el-GR" sz="2800" b="1" dirty="0">
                <a:latin typeface="Arial" panose="020B0604020202020204" pitchFamily="34" charset="0"/>
                <a:cs typeface="Arial" panose="020B0604020202020204" pitchFamily="34" charset="0"/>
              </a:rPr>
              <a:t>μείωση της </a:t>
            </a:r>
            <a:r>
              <a:rPr lang="el-GR" sz="2800" b="1" dirty="0" smtClean="0">
                <a:latin typeface="Arial" panose="020B0604020202020204" pitchFamily="34" charset="0"/>
                <a:cs typeface="Arial" panose="020B0604020202020204" pitchFamily="34" charset="0"/>
              </a:rPr>
              <a:t>παραγωγής </a:t>
            </a:r>
            <a:r>
              <a:rPr lang="el-GR" sz="2800" b="1" dirty="0">
                <a:latin typeface="Arial" panose="020B0604020202020204" pitchFamily="34" charset="0"/>
                <a:cs typeface="Arial" panose="020B0604020202020204" pitchFamily="34" charset="0"/>
              </a:rPr>
              <a:t>ΝΟ</a:t>
            </a:r>
            <a:r>
              <a:rPr lang="el-GR" sz="2000" b="1" dirty="0">
                <a:latin typeface="Arial" panose="020B0604020202020204" pitchFamily="34" charset="0"/>
                <a:cs typeface="Arial" panose="020B0604020202020204" pitchFamily="34" charset="0"/>
              </a:rPr>
              <a:t>Χ</a:t>
            </a:r>
            <a:r>
              <a:rPr lang="el-GR" sz="2800" b="1" dirty="0">
                <a:latin typeface="Arial" panose="020B0604020202020204" pitchFamily="34" charset="0"/>
                <a:cs typeface="Arial" panose="020B0604020202020204" pitchFamily="34" charset="0"/>
              </a:rPr>
              <a:t>, καπνού και σωματιδίων. </a:t>
            </a:r>
            <a:endParaRPr lang="el-GR" sz="28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800" b="1" dirty="0" smtClean="0">
                <a:latin typeface="Arial" panose="020B0604020202020204" pitchFamily="34" charset="0"/>
                <a:cs typeface="Arial" panose="020B0604020202020204" pitchFamily="34" charset="0"/>
              </a:rPr>
              <a:t>Τα καυσαέρια </a:t>
            </a:r>
            <a:r>
              <a:rPr lang="el-GR" sz="2800" b="1" dirty="0">
                <a:latin typeface="Arial" panose="020B0604020202020204" pitchFamily="34" charset="0"/>
                <a:cs typeface="Arial" panose="020B0604020202020204" pitchFamily="34" charset="0"/>
              </a:rPr>
              <a:t>ψύχονται με ψεκασμό νερού, το οποίο στη συνέχεια απομακρύνεται. </a:t>
            </a:r>
            <a:endParaRPr lang="el-GR" sz="2800" b="1" dirty="0" smtClean="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800" b="1" dirty="0" smtClean="0">
                <a:latin typeface="Arial" panose="020B0604020202020204" pitchFamily="34" charset="0"/>
                <a:cs typeface="Arial" panose="020B0604020202020204" pitchFamily="34" charset="0"/>
              </a:rPr>
              <a:t>Η </a:t>
            </a:r>
            <a:r>
              <a:rPr lang="el-GR" sz="2800" b="1" dirty="0">
                <a:latin typeface="Arial" panose="020B0604020202020204" pitchFamily="34" charset="0"/>
                <a:cs typeface="Arial" panose="020B0604020202020204" pitchFamily="34" charset="0"/>
              </a:rPr>
              <a:t>συγκεκριμένη τεχνική μειώνει τις εκπομπές ΝΟ</a:t>
            </a:r>
            <a:r>
              <a:rPr lang="el-GR" sz="2000" b="1" dirty="0">
                <a:latin typeface="Arial" panose="020B0604020202020204" pitchFamily="34" charset="0"/>
                <a:cs typeface="Arial" panose="020B0604020202020204" pitchFamily="34" charset="0"/>
              </a:rPr>
              <a:t>Χ</a:t>
            </a:r>
            <a:r>
              <a:rPr lang="el-GR" sz="2800" b="1" dirty="0">
                <a:latin typeface="Arial" panose="020B0604020202020204" pitchFamily="34" charset="0"/>
                <a:cs typeface="Arial" panose="020B0604020202020204" pitchFamily="34" charset="0"/>
              </a:rPr>
              <a:t> κατά περίπου 35%, αλλά προϋποθέτει τη μειωμένη παρουσία </a:t>
            </a:r>
            <a:r>
              <a:rPr lang="el-GR" sz="2800" b="1" dirty="0" smtClean="0">
                <a:latin typeface="Arial" panose="020B0604020202020204" pitchFamily="34" charset="0"/>
                <a:cs typeface="Arial" panose="020B0604020202020204" pitchFamily="34" charset="0"/>
              </a:rPr>
              <a:t>ενώσεων θείου </a:t>
            </a:r>
            <a:r>
              <a:rPr lang="el-GR" sz="2800" b="1" dirty="0">
                <a:latin typeface="Arial" panose="020B0604020202020204" pitchFamily="34" charset="0"/>
                <a:cs typeface="Arial" panose="020B0604020202020204" pitchFamily="34" charset="0"/>
              </a:rPr>
              <a:t>στα καυσαέρια (χρήση καυσίμων υψηλής </a:t>
            </a:r>
            <a:r>
              <a:rPr lang="el-GR" sz="2800" b="1" dirty="0" smtClean="0">
                <a:latin typeface="Arial" panose="020B0604020202020204" pitchFamily="34" charset="0"/>
                <a:cs typeface="Arial" panose="020B0604020202020204" pitchFamily="34" charset="0"/>
              </a:rPr>
              <a:t>ποιότητας </a:t>
            </a:r>
            <a:r>
              <a:rPr lang="el-GR" sz="2800" b="1" dirty="0">
                <a:latin typeface="Arial" panose="020B0604020202020204" pitchFamily="34" charset="0"/>
                <a:cs typeface="Arial" panose="020B0604020202020204" pitchFamily="34" charset="0"/>
              </a:rPr>
              <a:t>με μικρή περιεκτικότητα σε θείο), </a:t>
            </a:r>
            <a:r>
              <a:rPr lang="el-GR" sz="2800" b="1" dirty="0" smtClean="0">
                <a:latin typeface="Arial" panose="020B0604020202020204" pitchFamily="34" charset="0"/>
                <a:cs typeface="Arial" panose="020B0604020202020204" pitchFamily="34" charset="0"/>
              </a:rPr>
              <a:t>(ώστε </a:t>
            </a:r>
            <a:r>
              <a:rPr lang="el-GR" sz="2800" b="1" dirty="0">
                <a:latin typeface="Arial" panose="020B0604020202020204" pitchFamily="34" charset="0"/>
                <a:cs typeface="Arial" panose="020B0604020202020204" pitchFamily="34" charset="0"/>
              </a:rPr>
              <a:t>αυτές </a:t>
            </a:r>
            <a:r>
              <a:rPr lang="el-GR" sz="2800" b="1" dirty="0" smtClean="0">
                <a:latin typeface="Arial" panose="020B0604020202020204" pitchFamily="34" charset="0"/>
                <a:cs typeface="Arial" panose="020B0604020202020204" pitchFamily="34" charset="0"/>
              </a:rPr>
              <a:t>να </a:t>
            </a:r>
            <a:r>
              <a:rPr lang="el-GR" sz="2800" b="1" dirty="0">
                <a:latin typeface="Arial" panose="020B0604020202020204" pitchFamily="34" charset="0"/>
                <a:cs typeface="Arial" panose="020B0604020202020204" pitchFamily="34" charset="0"/>
              </a:rPr>
              <a:t>μην οδηγούνται ξανά στον κινητήρα</a:t>
            </a:r>
            <a:r>
              <a:rPr lang="el-GR" sz="2800" b="1" dirty="0" smtClean="0">
                <a:latin typeface="Arial" panose="020B0604020202020204" pitchFamily="34" charset="0"/>
                <a:cs typeface="Arial" panose="020B0604020202020204" pitchFamily="34" charset="0"/>
              </a:rPr>
              <a:t>.</a:t>
            </a:r>
            <a:endParaRPr lang="en-US" sz="28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692589536"/>
      </p:ext>
    </p:extLst>
  </p:cSld>
  <p:clrMapOvr>
    <a:masterClrMapping/>
  </p:clrMapOvr>
  <p:transition>
    <p:push/>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3000" b="1" dirty="0">
                <a:latin typeface="Arial" panose="020B0604020202020204" pitchFamily="34" charset="0"/>
                <a:cs typeface="Arial" panose="020B0604020202020204" pitchFamily="34" charset="0"/>
              </a:rPr>
              <a:t>Στην τεχνολογία αυτή, μέρος </a:t>
            </a:r>
            <a:r>
              <a:rPr lang="el-GR" sz="3000" b="1" dirty="0" smtClean="0">
                <a:latin typeface="Arial" panose="020B0604020202020204" pitchFamily="34" charset="0"/>
                <a:cs typeface="Arial" panose="020B0604020202020204" pitchFamily="34" charset="0"/>
              </a:rPr>
              <a:t>των </a:t>
            </a:r>
            <a:r>
              <a:rPr lang="el-GR" sz="3000" b="1" dirty="0">
                <a:latin typeface="Arial" panose="020B0604020202020204" pitchFamily="34" charset="0"/>
                <a:cs typeface="Arial" panose="020B0604020202020204" pitchFamily="34" charset="0"/>
              </a:rPr>
              <a:t>καυσαερίων </a:t>
            </a:r>
            <a:r>
              <a:rPr lang="el-GR" sz="3000" b="1" dirty="0" smtClean="0">
                <a:latin typeface="Arial" panose="020B0604020202020204" pitchFamily="34" charset="0"/>
                <a:cs typeface="Arial" panose="020B0604020202020204" pitchFamily="34" charset="0"/>
              </a:rPr>
              <a:t>επανακυκλοφορούν μετά </a:t>
            </a:r>
            <a:r>
              <a:rPr lang="el-GR" sz="3000" b="1" dirty="0">
                <a:latin typeface="Arial" panose="020B0604020202020204" pitchFamily="34" charset="0"/>
                <a:cs typeface="Arial" panose="020B0604020202020204" pitchFamily="34" charset="0"/>
              </a:rPr>
              <a:t>από τον </a:t>
            </a:r>
            <a:r>
              <a:rPr lang="el-GR" sz="3000" b="1" dirty="0" smtClean="0">
                <a:latin typeface="Arial" panose="020B0604020202020204" pitchFamily="34" charset="0"/>
                <a:cs typeface="Arial" panose="020B0604020202020204" pitchFamily="34" charset="0"/>
              </a:rPr>
              <a:t>στροβιλουπερπληρωτή στο κιβώτιο σαρώσεως </a:t>
            </a:r>
            <a:r>
              <a:rPr lang="el-GR" sz="3000" b="1" smtClean="0">
                <a:latin typeface="Arial" panose="020B0604020202020204" pitchFamily="34" charset="0"/>
                <a:cs typeface="Arial" panose="020B0604020202020204" pitchFamily="34" charset="0"/>
              </a:rPr>
              <a:t>αφότου περάσουν </a:t>
            </a:r>
            <a:r>
              <a:rPr lang="el-GR" sz="3000" b="1" dirty="0">
                <a:latin typeface="Arial" panose="020B0604020202020204" pitchFamily="34" charset="0"/>
                <a:cs typeface="Arial" panose="020B0604020202020204" pitchFamily="34" charset="0"/>
              </a:rPr>
              <a:t>από τη μονάδα πλύσης (πλύση καυσαερίων). Περίπου 50-60% </a:t>
            </a:r>
            <a:r>
              <a:rPr lang="el-GR" sz="3000" b="1" dirty="0" smtClean="0">
                <a:latin typeface="Arial" panose="020B0604020202020204" pitchFamily="34" charset="0"/>
                <a:cs typeface="Arial" panose="020B0604020202020204" pitchFamily="34" charset="0"/>
              </a:rPr>
              <a:t>μειώνονται τα </a:t>
            </a:r>
            <a:r>
              <a:rPr lang="el-GR" sz="3000" b="1" dirty="0">
                <a:latin typeface="Arial" panose="020B0604020202020204" pitchFamily="34" charset="0"/>
                <a:cs typeface="Arial" panose="020B0604020202020204" pitchFamily="34" charset="0"/>
              </a:rPr>
              <a:t>ΝΟχ από </a:t>
            </a:r>
            <a:r>
              <a:rPr lang="el-GR" sz="3000" b="1" dirty="0" smtClean="0">
                <a:latin typeface="Arial" panose="020B0604020202020204" pitchFamily="34" charset="0"/>
                <a:cs typeface="Arial" panose="020B0604020202020204" pitchFamily="34" charset="0"/>
              </a:rPr>
              <a:t>τον </a:t>
            </a:r>
            <a:r>
              <a:rPr lang="en-US" sz="3000" b="1" dirty="0" smtClean="0">
                <a:latin typeface="Arial" panose="020B0604020202020204" pitchFamily="34" charset="0"/>
                <a:cs typeface="Arial" panose="020B0604020202020204" pitchFamily="34" charset="0"/>
              </a:rPr>
              <a:t>Tier</a:t>
            </a:r>
            <a:r>
              <a:rPr lang="el-GR" sz="3000" b="1" dirty="0" smtClean="0">
                <a:latin typeface="Arial" panose="020B0604020202020204" pitchFamily="34" charset="0"/>
                <a:cs typeface="Arial" panose="020B0604020202020204" pitchFamily="34" charset="0"/>
              </a:rPr>
              <a:t> Ι </a:t>
            </a:r>
            <a:r>
              <a:rPr lang="el-GR" sz="3000" b="1" dirty="0">
                <a:latin typeface="Arial" panose="020B0604020202020204" pitchFamily="34" charset="0"/>
                <a:cs typeface="Arial" panose="020B0604020202020204" pitchFamily="34" charset="0"/>
              </a:rPr>
              <a:t>με τη χρήση του EGR. Ωστόσο, η απόρριψη του νερού καθαρισμού απαιτεί επεξεργασία όπως καθαρισμό και </a:t>
            </a:r>
            <a:r>
              <a:rPr lang="el-GR" sz="3000" b="1" dirty="0" smtClean="0">
                <a:latin typeface="Arial" panose="020B0604020202020204" pitchFamily="34" charset="0"/>
                <a:cs typeface="Arial" panose="020B0604020202020204" pitchFamily="34" charset="0"/>
              </a:rPr>
              <a:t>διαχωρισμό των κατάλοιπων. </a:t>
            </a:r>
            <a:r>
              <a:rPr lang="el-GR" sz="3000" b="1" dirty="0">
                <a:latin typeface="Arial" panose="020B0604020202020204" pitchFamily="34" charset="0"/>
                <a:cs typeface="Arial" panose="020B0604020202020204" pitchFamily="34" charset="0"/>
              </a:rPr>
              <a:t>Δεδομένου ότι ορισμένες χώρες είναι ενάντια στην απόρριψη αυτού του νερού, η επαναχρησιμοποίηση αυτού του νερού δημιουργεί πρόβλημα διάβρωσης</a:t>
            </a:r>
            <a:r>
              <a:rPr lang="el-GR" sz="3000" b="1" dirty="0" smtClean="0">
                <a:latin typeface="Arial" panose="020B0604020202020204" pitchFamily="34" charset="0"/>
                <a:cs typeface="Arial" panose="020B0604020202020204" pitchFamily="34" charset="0"/>
              </a:rPr>
              <a:t>.</a:t>
            </a:r>
            <a:endParaRPr lang="el-GR" sz="30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4140376906"/>
      </p:ext>
    </p:extLst>
  </p:cSld>
  <p:clrMapOvr>
    <a:masterClrMapping/>
  </p:clrMapOvr>
  <p:transition>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2855"/>
            <a:ext cx="8496944" cy="714380"/>
          </a:xfrm>
          <a:solidFill>
            <a:srgbClr val="002060"/>
          </a:solidFill>
        </p:spPr>
        <p:txBody>
          <a:bodyPr anchor="ctr">
            <a:noAutofit/>
          </a:bodyPr>
          <a:lstStyle/>
          <a:p>
            <a:pPr algn="ctr"/>
            <a:r>
              <a:rPr lang="el-GR" sz="2400" u="sng" dirty="0">
                <a:solidFill>
                  <a:schemeClr val="bg1"/>
                </a:solidFill>
                <a:latin typeface="Arial" pitchFamily="34" charset="0"/>
                <a:cs typeface="Arial" pitchFamily="34" charset="0"/>
              </a:rPr>
              <a:t>Ωστικός </a:t>
            </a:r>
            <a:r>
              <a:rPr lang="el-GR" sz="2400" u="sng" dirty="0" smtClean="0">
                <a:solidFill>
                  <a:schemeClr val="bg1"/>
                </a:solidFill>
                <a:latin typeface="Arial" pitchFamily="34" charset="0"/>
                <a:cs typeface="Arial" pitchFamily="34" charset="0"/>
              </a:rPr>
              <a:t>τριβέας</a:t>
            </a:r>
            <a:endParaRPr lang="el-GR" sz="2400" u="sng" dirty="0">
              <a:solidFill>
                <a:schemeClr val="bg1"/>
              </a:solidFill>
              <a:latin typeface="Arial" pitchFamily="34" charset="0"/>
              <a:cs typeface="Arial" pitchFamily="34" charset="0"/>
            </a:endParaRPr>
          </a:p>
        </p:txBody>
      </p:sp>
      <p:sp>
        <p:nvSpPr>
          <p:cNvPr id="4" name="Text Placeholder 3"/>
          <p:cNvSpPr>
            <a:spLocks noGrp="1"/>
          </p:cNvSpPr>
          <p:nvPr>
            <p:ph type="body" sz="half" idx="2"/>
          </p:nvPr>
        </p:nvSpPr>
        <p:spPr>
          <a:xfrm>
            <a:off x="323528" y="1071547"/>
            <a:ext cx="8496944" cy="5572164"/>
          </a:xfrm>
        </p:spPr>
        <p:txBody>
          <a:bodyPr>
            <a:noAutofit/>
          </a:bodyPr>
          <a:lstStyle/>
          <a:p>
            <a:pPr>
              <a:buClr>
                <a:srgbClr val="FF0000"/>
              </a:buClr>
            </a:pPr>
            <a:r>
              <a:rPr lang="el-GR" sz="2000" b="1" dirty="0" smtClean="0">
                <a:latin typeface="Arial" pitchFamily="34" charset="0"/>
                <a:cs typeface="Arial" pitchFamily="34" charset="0"/>
              </a:rPr>
              <a:t>Ένας </a:t>
            </a:r>
            <a:r>
              <a:rPr lang="el-GR" sz="2000" b="1" dirty="0">
                <a:latin typeface="Arial" pitchFamily="34" charset="0"/>
                <a:cs typeface="Arial" pitchFamily="34" charset="0"/>
              </a:rPr>
              <a:t>διαφορετικός τύπος ωστικού τριβέα είναι το έδρανο τύπου </a:t>
            </a:r>
            <a:r>
              <a:rPr lang="el-GR" sz="2000" b="1" u="sng" dirty="0">
                <a:solidFill>
                  <a:srgbClr val="FF0000"/>
                </a:solidFill>
                <a:latin typeface="Arial" pitchFamily="34" charset="0"/>
                <a:cs typeface="Arial" pitchFamily="34" charset="0"/>
              </a:rPr>
              <a:t>Mitchell</a:t>
            </a:r>
            <a:r>
              <a:rPr lang="el-GR" sz="2000" b="1" dirty="0">
                <a:latin typeface="Arial" pitchFamily="34" charset="0"/>
                <a:cs typeface="Arial" pitchFamily="34" charset="0"/>
              </a:rPr>
              <a:t>. </a:t>
            </a:r>
            <a:endParaRPr lang="en-US" sz="2000" b="1" dirty="0" smtClean="0">
              <a:latin typeface="Arial" pitchFamily="34" charset="0"/>
              <a:cs typeface="Arial" pitchFamily="34" charset="0"/>
            </a:endParaRPr>
          </a:p>
          <a:p>
            <a:pPr>
              <a:buClr>
                <a:srgbClr val="FF0000"/>
              </a:buClr>
            </a:pPr>
            <a:r>
              <a:rPr lang="el-GR" sz="2000" b="1" dirty="0" smtClean="0">
                <a:latin typeface="Arial" pitchFamily="34" charset="0"/>
                <a:cs typeface="Arial" pitchFamily="34" charset="0"/>
              </a:rPr>
              <a:t>Στο </a:t>
            </a:r>
            <a:r>
              <a:rPr lang="el-GR" sz="2000" b="1" dirty="0">
                <a:latin typeface="Arial" pitchFamily="34" charset="0"/>
                <a:cs typeface="Arial" pitchFamily="34" charset="0"/>
              </a:rPr>
              <a:t>συγκεκριμένο έδρανο χρησιμοποιείται μοναδικός ωστικός δακτύλιος, ο οποίος περιστρέφεται σε κατάλληλο αύλακα. </a:t>
            </a:r>
            <a:endParaRPr lang="en-US" sz="2000" b="1" dirty="0" smtClean="0">
              <a:latin typeface="Arial" pitchFamily="34" charset="0"/>
              <a:cs typeface="Arial" pitchFamily="34" charset="0"/>
            </a:endParaRPr>
          </a:p>
          <a:p>
            <a:pPr>
              <a:buClr>
                <a:srgbClr val="FF0000"/>
              </a:buClr>
            </a:pPr>
            <a:r>
              <a:rPr lang="el-GR" sz="2000" b="1" dirty="0" smtClean="0">
                <a:latin typeface="Arial" pitchFamily="34" charset="0"/>
                <a:cs typeface="Arial" pitchFamily="34" charset="0"/>
              </a:rPr>
              <a:t>Στον </a:t>
            </a:r>
            <a:r>
              <a:rPr lang="el-GR" sz="2000" b="1" dirty="0">
                <a:latin typeface="Arial" pitchFamily="34" charset="0"/>
                <a:cs typeface="Arial" pitchFamily="34" charset="0"/>
              </a:rPr>
              <a:t>αύλακα (στις δύο πλευρές του) προσαρμόζονται </a:t>
            </a:r>
            <a:r>
              <a:rPr lang="el-GR" sz="2000" b="1" dirty="0" smtClean="0">
                <a:latin typeface="Arial" pitchFamily="34" charset="0"/>
                <a:cs typeface="Arial" pitchFamily="34" charset="0"/>
              </a:rPr>
              <a:t>ειδικά </a:t>
            </a:r>
            <a:r>
              <a:rPr lang="el-GR" sz="2000" b="1" dirty="0">
                <a:latin typeface="Arial" pitchFamily="34" charset="0"/>
                <a:cs typeface="Arial" pitchFamily="34" charset="0"/>
              </a:rPr>
              <a:t>πέδιλα. Κάθε πέδιλο εδράζεται σε ειδική </a:t>
            </a:r>
            <a:r>
              <a:rPr lang="el-GR" sz="2000" b="1" dirty="0" smtClean="0">
                <a:latin typeface="Arial" pitchFamily="34" charset="0"/>
                <a:cs typeface="Arial" pitchFamily="34" charset="0"/>
              </a:rPr>
              <a:t>σφαιρική </a:t>
            </a:r>
            <a:r>
              <a:rPr lang="el-GR" sz="2000" b="1" dirty="0">
                <a:latin typeface="Arial" pitchFamily="34" charset="0"/>
                <a:cs typeface="Arial" pitchFamily="34" charset="0"/>
              </a:rPr>
              <a:t>βάση, η οποία του επιτρέπει τόσο την </a:t>
            </a:r>
            <a:r>
              <a:rPr lang="el-GR" sz="2000" b="1" dirty="0" smtClean="0">
                <a:latin typeface="Arial" pitchFamily="34" charset="0"/>
                <a:cs typeface="Arial" pitchFamily="34" charset="0"/>
              </a:rPr>
              <a:t>περιστροφή </a:t>
            </a:r>
            <a:r>
              <a:rPr lang="el-GR" sz="2000" b="1" dirty="0">
                <a:latin typeface="Arial" pitchFamily="34" charset="0"/>
                <a:cs typeface="Arial" pitchFamily="34" charset="0"/>
              </a:rPr>
              <a:t>του όσο και μικρή γωνιακή </a:t>
            </a:r>
            <a:r>
              <a:rPr lang="el-GR" sz="2000" b="1" dirty="0" smtClean="0">
                <a:latin typeface="Arial" pitchFamily="34" charset="0"/>
                <a:cs typeface="Arial" pitchFamily="34" charset="0"/>
              </a:rPr>
              <a:t>μετατόπιση. </a:t>
            </a:r>
            <a:endParaRPr lang="en-US" sz="2000" b="1" dirty="0" smtClean="0">
              <a:latin typeface="Arial" pitchFamily="34" charset="0"/>
              <a:cs typeface="Arial" pitchFamily="34" charset="0"/>
            </a:endParaRPr>
          </a:p>
          <a:p>
            <a:pPr>
              <a:buClr>
                <a:srgbClr val="FF0000"/>
              </a:buClr>
            </a:pPr>
            <a:r>
              <a:rPr lang="el-GR" sz="2000" b="1" dirty="0" smtClean="0">
                <a:latin typeface="Arial" pitchFamily="34" charset="0"/>
                <a:cs typeface="Arial" pitchFamily="34" charset="0"/>
              </a:rPr>
              <a:t>Στο </a:t>
            </a:r>
            <a:r>
              <a:rPr lang="el-GR" sz="2000" b="1" dirty="0">
                <a:latin typeface="Arial" pitchFamily="34" charset="0"/>
                <a:cs typeface="Arial" pitchFamily="34" charset="0"/>
              </a:rPr>
              <a:t>χώρο μεταξύ του δακτυλίου, του αύλακα και των πεδίλων παρεμβάλλεται λιπαντικό. </a:t>
            </a:r>
            <a:endParaRPr lang="en-US" sz="2000" b="1" dirty="0" smtClean="0">
              <a:latin typeface="Arial" pitchFamily="34" charset="0"/>
              <a:cs typeface="Arial" pitchFamily="34" charset="0"/>
            </a:endParaRPr>
          </a:p>
          <a:p>
            <a:pPr>
              <a:buClr>
                <a:srgbClr val="FF0000"/>
              </a:buClr>
            </a:pPr>
            <a:r>
              <a:rPr lang="el-GR" sz="2000" b="1" dirty="0" smtClean="0">
                <a:latin typeface="Arial" pitchFamily="34" charset="0"/>
                <a:cs typeface="Arial" pitchFamily="34" charset="0"/>
              </a:rPr>
              <a:t>Με την</a:t>
            </a:r>
            <a:r>
              <a:rPr lang="en-US" sz="2000" b="1" dirty="0" smtClean="0">
                <a:latin typeface="Arial" pitchFamily="34" charset="0"/>
                <a:cs typeface="Arial" pitchFamily="34" charset="0"/>
              </a:rPr>
              <a:t> </a:t>
            </a:r>
            <a:r>
              <a:rPr lang="el-GR" sz="2000" b="1" dirty="0" smtClean="0">
                <a:latin typeface="Arial" pitchFamily="34" charset="0"/>
                <a:cs typeface="Arial" pitchFamily="34" charset="0"/>
              </a:rPr>
              <a:t>περιστροφή </a:t>
            </a:r>
            <a:r>
              <a:rPr lang="el-GR" sz="2000" b="1" dirty="0">
                <a:latin typeface="Arial" pitchFamily="34" charset="0"/>
                <a:cs typeface="Arial" pitchFamily="34" charset="0"/>
              </a:rPr>
              <a:t>του δακτυλίου, τα πέδιλα μετακινούνται από την πίεση του λαδιού ώστε να σχηματίζουν </a:t>
            </a:r>
            <a:r>
              <a:rPr lang="el-GR" sz="2000" b="1" dirty="0" smtClean="0">
                <a:latin typeface="Arial" pitchFamily="34" charset="0"/>
                <a:cs typeface="Arial" pitchFamily="34" charset="0"/>
              </a:rPr>
              <a:t>γωνία </a:t>
            </a:r>
            <a:r>
              <a:rPr lang="el-GR" sz="2000" b="1" dirty="0">
                <a:latin typeface="Arial" pitchFamily="34" charset="0"/>
                <a:cs typeface="Arial" pitchFamily="34" charset="0"/>
              </a:rPr>
              <a:t>με το επίπεδο του δακτυλίου. </a:t>
            </a:r>
            <a:endParaRPr lang="en-US" sz="2000" b="1" dirty="0" smtClean="0">
              <a:latin typeface="Arial" pitchFamily="34" charset="0"/>
              <a:cs typeface="Arial" pitchFamily="34" charset="0"/>
            </a:endParaRPr>
          </a:p>
          <a:p>
            <a:pPr>
              <a:buClr>
                <a:srgbClr val="FF0000"/>
              </a:buClr>
            </a:pPr>
            <a:r>
              <a:rPr lang="el-GR" sz="2000" b="1" dirty="0" smtClean="0">
                <a:latin typeface="Arial" pitchFamily="34" charset="0"/>
                <a:cs typeface="Arial" pitchFamily="34" charset="0"/>
              </a:rPr>
              <a:t>Λόγω </a:t>
            </a:r>
            <a:r>
              <a:rPr lang="el-GR" sz="2000" b="1" dirty="0">
                <a:latin typeface="Arial" pitchFamily="34" charset="0"/>
                <a:cs typeface="Arial" pitchFamily="34" charset="0"/>
              </a:rPr>
              <a:t>της γωνίας αυτής δημιουργείται λιπαντική σφήνα (</a:t>
            </a:r>
            <a:r>
              <a:rPr lang="el-GR" sz="2000" b="1" dirty="0" smtClean="0">
                <a:latin typeface="Arial" pitchFamily="34" charset="0"/>
                <a:cs typeface="Arial" pitchFamily="34" charset="0"/>
              </a:rPr>
              <a:t>υδροδυναμική </a:t>
            </a:r>
            <a:r>
              <a:rPr lang="el-GR" sz="2000" b="1" dirty="0">
                <a:latin typeface="Arial" pitchFamily="34" charset="0"/>
                <a:cs typeface="Arial" pitchFamily="34" charset="0"/>
              </a:rPr>
              <a:t>λίπανση), η οποία παραλαμβάνει την ωστική </a:t>
            </a:r>
            <a:r>
              <a:rPr lang="el-GR" sz="2000" b="1" dirty="0" smtClean="0">
                <a:latin typeface="Arial" pitchFamily="34" charset="0"/>
                <a:cs typeface="Arial" pitchFamily="34" charset="0"/>
              </a:rPr>
              <a:t>δύναμη </a:t>
            </a:r>
            <a:r>
              <a:rPr lang="el-GR" sz="2000" b="1" dirty="0">
                <a:latin typeface="Arial" pitchFamily="34" charset="0"/>
                <a:cs typeface="Arial" pitchFamily="34" charset="0"/>
              </a:rPr>
              <a:t>και αποτρέπει την επαφή του δακτυλίου με τις επιφάνειες των πεδίλων.</a:t>
            </a:r>
          </a:p>
        </p:txBody>
      </p:sp>
      <p:sp>
        <p:nvSpPr>
          <p:cNvPr id="7" name="Content Placeholder 6"/>
          <p:cNvSpPr>
            <a:spLocks noGrp="1"/>
          </p:cNvSpPr>
          <p:nvPr>
            <p:ph idx="1"/>
          </p:nvPr>
        </p:nvSpPr>
        <p:spPr>
          <a:xfrm flipV="1">
            <a:off x="8820472" y="188640"/>
            <a:ext cx="72008" cy="432048"/>
          </a:xfrm>
        </p:spPr>
        <p:txBody>
          <a:bodyPr>
            <a:normAutofit/>
          </a:bodyPr>
          <a:lstStyle/>
          <a:p>
            <a:pPr>
              <a:buNone/>
            </a:pPr>
            <a:r>
              <a:rPr lang="el-GR" sz="100" dirty="0" smtClean="0"/>
              <a:t>.</a:t>
            </a:r>
            <a:endParaRPr lang="en-US" sz="100" dirty="0"/>
          </a:p>
        </p:txBody>
      </p:sp>
    </p:spTree>
    <p:extLst>
      <p:ext uri="{BB962C8B-B14F-4D97-AF65-F5344CB8AC3E}">
        <p14:creationId xmlns="" xmlns:p14="http://schemas.microsoft.com/office/powerpoint/2010/main" val="1282597059"/>
      </p:ext>
    </p:extLst>
  </p:cSld>
  <p:clrMapOvr>
    <a:masterClrMapping/>
  </p:clrMapOvr>
  <p:transition>
    <p:push/>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1052736"/>
            <a:ext cx="8496944" cy="5544616"/>
          </a:xfrm>
          <a:solidFill>
            <a:srgbClr val="FFFF00"/>
          </a:solidFill>
        </p:spPr>
        <p:txBody>
          <a:bodyPr>
            <a:noAutofit/>
          </a:bodyPr>
          <a:lstStyle/>
          <a:p>
            <a:pPr marL="0" indent="0">
              <a:lnSpc>
                <a:spcPct val="90000"/>
              </a:lnSpc>
              <a:buClr>
                <a:schemeClr val="hlink"/>
              </a:buClr>
              <a:buNone/>
              <a:defRPr/>
            </a:pPr>
            <a:r>
              <a:rPr lang="el-GR" sz="2700" b="1" dirty="0" smtClean="0">
                <a:latin typeface="Arial" panose="020B0604020202020204" pitchFamily="34" charset="0"/>
                <a:cs typeface="Arial" panose="020B0604020202020204" pitchFamily="34" charset="0"/>
              </a:rPr>
              <a:t>Η </a:t>
            </a:r>
            <a:r>
              <a:rPr lang="el-GR" sz="2700" b="1" dirty="0">
                <a:latin typeface="Arial" panose="020B0604020202020204" pitchFamily="34" charset="0"/>
                <a:cs typeface="Arial" panose="020B0604020202020204" pitchFamily="34" charset="0"/>
              </a:rPr>
              <a:t>μείωση του NOx λαμβάνει χώρα λόγω της μείωσης της περίσσειας αέρα (περιεκτικότητα σε οξυγόνο) που χρησιμοποιείται για καύση, η </a:t>
            </a:r>
            <a:r>
              <a:rPr lang="el-GR" sz="2700" b="1" dirty="0" smtClean="0">
                <a:latin typeface="Arial" panose="020B0604020202020204" pitchFamily="34" charset="0"/>
                <a:cs typeface="Arial" panose="020B0604020202020204" pitchFamily="34" charset="0"/>
              </a:rPr>
              <a:t>επιπλέον ποσότητα </a:t>
            </a:r>
            <a:r>
              <a:rPr lang="el-GR" sz="2700" b="1" dirty="0">
                <a:latin typeface="Arial" panose="020B0604020202020204" pitchFamily="34" charset="0"/>
                <a:cs typeface="Arial" panose="020B0604020202020204" pitchFamily="34" charset="0"/>
              </a:rPr>
              <a:t>CO</a:t>
            </a:r>
            <a:r>
              <a:rPr lang="el-GR" sz="2000" b="1" dirty="0">
                <a:latin typeface="Arial" panose="020B0604020202020204" pitchFamily="34" charset="0"/>
                <a:cs typeface="Arial" panose="020B0604020202020204" pitchFamily="34" charset="0"/>
              </a:rPr>
              <a:t>2</a:t>
            </a:r>
            <a:r>
              <a:rPr lang="el-GR" sz="2700" b="1" dirty="0">
                <a:latin typeface="Arial" panose="020B0604020202020204" pitchFamily="34" charset="0"/>
                <a:cs typeface="Arial" panose="020B0604020202020204" pitchFamily="34" charset="0"/>
              </a:rPr>
              <a:t> και υδρατμών μειώνει τις μέγιστες θερμοκρασίες, καθώς και οι δύο έχουν υψηλότερη </a:t>
            </a:r>
            <a:r>
              <a:rPr lang="el-GR" sz="2700" b="1" dirty="0" smtClean="0">
                <a:latin typeface="Arial" panose="020B0604020202020204" pitchFamily="34" charset="0"/>
                <a:cs typeface="Arial" panose="020B0604020202020204" pitchFamily="34" charset="0"/>
              </a:rPr>
              <a:t>θερμότητα </a:t>
            </a:r>
            <a:r>
              <a:rPr lang="el-GR" sz="2700" b="1" dirty="0">
                <a:latin typeface="Arial" panose="020B0604020202020204" pitchFamily="34" charset="0"/>
                <a:cs typeface="Arial" panose="020B0604020202020204" pitchFamily="34" charset="0"/>
              </a:rPr>
              <a:t>από τον αέρα.</a:t>
            </a:r>
          </a:p>
          <a:p>
            <a:pPr marL="0" indent="0">
              <a:lnSpc>
                <a:spcPct val="90000"/>
              </a:lnSpc>
              <a:buClr>
                <a:schemeClr val="hlink"/>
              </a:buClr>
              <a:buNone/>
              <a:defRPr/>
            </a:pPr>
            <a:endParaRPr lang="el-GR" sz="2700" b="1" dirty="0">
              <a:latin typeface="Arial" panose="020B0604020202020204" pitchFamily="34" charset="0"/>
              <a:cs typeface="Arial" panose="020B0604020202020204" pitchFamily="34" charset="0"/>
            </a:endParaRPr>
          </a:p>
          <a:p>
            <a:pPr marL="0" indent="0">
              <a:lnSpc>
                <a:spcPct val="90000"/>
              </a:lnSpc>
              <a:buClr>
                <a:schemeClr val="hlink"/>
              </a:buClr>
              <a:buNone/>
              <a:defRPr/>
            </a:pPr>
            <a:r>
              <a:rPr lang="el-GR" sz="2700" b="1" dirty="0">
                <a:latin typeface="Arial" panose="020B0604020202020204" pitchFamily="34" charset="0"/>
                <a:cs typeface="Arial" panose="020B0604020202020204" pitchFamily="34" charset="0"/>
              </a:rPr>
              <a:t>Το σύστημα </a:t>
            </a:r>
            <a:r>
              <a:rPr lang="el-GR" sz="2700" b="1" dirty="0">
                <a:solidFill>
                  <a:srgbClr val="FF0000"/>
                </a:solidFill>
                <a:latin typeface="Arial" panose="020B0604020202020204" pitchFamily="34" charset="0"/>
                <a:cs typeface="Arial" panose="020B0604020202020204" pitchFamily="34" charset="0"/>
              </a:rPr>
              <a:t>EGR</a:t>
            </a:r>
            <a:r>
              <a:rPr lang="el-GR" sz="2700" b="1" dirty="0">
                <a:latin typeface="Arial" panose="020B0604020202020204" pitchFamily="34" charset="0"/>
                <a:cs typeface="Arial" panose="020B0604020202020204" pitchFamily="34" charset="0"/>
              </a:rPr>
              <a:t>, </a:t>
            </a:r>
            <a:r>
              <a:rPr lang="el-GR" sz="2700" b="1" dirty="0" smtClean="0">
                <a:latin typeface="Arial" panose="020B0604020202020204" pitchFamily="34" charset="0"/>
                <a:cs typeface="Arial" panose="020B0604020202020204" pitchFamily="34" charset="0"/>
              </a:rPr>
              <a:t>σε συνδυασμό με μια </a:t>
            </a:r>
            <a:r>
              <a:rPr lang="el-GR" sz="2700" b="1" dirty="0">
                <a:latin typeface="Arial" panose="020B0604020202020204" pitchFamily="34" charset="0"/>
                <a:cs typeface="Arial" panose="020B0604020202020204" pitchFamily="34" charset="0"/>
              </a:rPr>
              <a:t>από τις τεχνολογίες όπως η τροποποιημένη (καθυστερημένη) μέθοδος έγχυσης</a:t>
            </a:r>
            <a:r>
              <a:rPr lang="el-GR" sz="2700" b="1" dirty="0" smtClean="0">
                <a:latin typeface="Arial" panose="020B0604020202020204" pitchFamily="34" charset="0"/>
                <a:cs typeface="Arial" panose="020B0604020202020204" pitchFamily="34" charset="0"/>
              </a:rPr>
              <a:t>, νέο σχεδιασμό καυστήρων, έγχυση </a:t>
            </a:r>
            <a:r>
              <a:rPr lang="el-GR" sz="2700" b="1" dirty="0">
                <a:latin typeface="Arial" panose="020B0604020202020204" pitchFamily="34" charset="0"/>
                <a:cs typeface="Arial" panose="020B0604020202020204" pitchFamily="34" charset="0"/>
              </a:rPr>
              <a:t>common rail, οι ηλεκτρονικοί </a:t>
            </a:r>
            <a:r>
              <a:rPr lang="el-GR" sz="2700" b="1" dirty="0" smtClean="0">
                <a:latin typeface="Arial" panose="020B0604020202020204" pitchFamily="34" charset="0"/>
                <a:cs typeface="Arial" panose="020B0604020202020204" pitchFamily="34" charset="0"/>
              </a:rPr>
              <a:t>κινητήρες, </a:t>
            </a:r>
            <a:r>
              <a:rPr lang="el-GR" sz="2700" b="1" dirty="0">
                <a:latin typeface="Arial" panose="020B0604020202020204" pitchFamily="34" charset="0"/>
                <a:cs typeface="Arial" panose="020B0604020202020204" pitchFamily="34" charset="0"/>
              </a:rPr>
              <a:t>Scavange Air Moisturizing, μπορούν να χρησιμοποιηθούν για να συμμορφωθούν με τα πρότυπα Tier III.</a:t>
            </a:r>
            <a:endParaRPr lang="en-US" sz="27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240522854"/>
      </p:ext>
    </p:extLst>
  </p:cSld>
  <p:clrMapOvr>
    <a:masterClrMapping/>
  </p:clrMapOvr>
  <p:transition>
    <p:push/>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84786" y="1052736"/>
            <a:ext cx="5174428" cy="5593565"/>
          </a:xfrm>
          <a:prstGeom prst="rect">
            <a:avLst/>
          </a:prstGeom>
        </p:spPr>
      </p:pic>
      <p:sp>
        <p:nvSpPr>
          <p:cNvPr id="3" name="Rectangle 2"/>
          <p:cNvSpPr/>
          <p:nvPr/>
        </p:nvSpPr>
        <p:spPr>
          <a:xfrm>
            <a:off x="6156176" y="2204864"/>
            <a:ext cx="2664296" cy="461665"/>
          </a:xfrm>
          <a:prstGeom prst="rect">
            <a:avLst/>
          </a:prstGeom>
          <a:solidFill>
            <a:srgbClr val="FFFF00"/>
          </a:solidFill>
        </p:spPr>
        <p:txBody>
          <a:bodyPr wrap="square">
            <a:spAutoFit/>
          </a:bodyPr>
          <a:lstStyle/>
          <a:p>
            <a:r>
              <a:rPr lang="el-GR" sz="1200" b="1" dirty="0"/>
              <a:t>Τυπική διάταξη </a:t>
            </a:r>
            <a:r>
              <a:rPr lang="el-GR" sz="1200" b="1" dirty="0" smtClean="0"/>
              <a:t>ανακυκλοφορίας</a:t>
            </a:r>
          </a:p>
          <a:p>
            <a:r>
              <a:rPr lang="el-GR" sz="1200" b="1" dirty="0" smtClean="0"/>
              <a:t> </a:t>
            </a:r>
            <a:r>
              <a:rPr lang="el-GR" sz="1200" b="1" dirty="0"/>
              <a:t>καυσαερίων.</a:t>
            </a:r>
            <a:endParaRPr lang="en-US" sz="1200" b="1" dirty="0"/>
          </a:p>
        </p:txBody>
      </p:sp>
    </p:spTree>
    <p:extLst>
      <p:ext uri="{BB962C8B-B14F-4D97-AF65-F5344CB8AC3E}">
        <p14:creationId xmlns="" xmlns:p14="http://schemas.microsoft.com/office/powerpoint/2010/main" val="288340834"/>
      </p:ext>
    </p:extLst>
  </p:cSld>
  <p:clrMapOvr>
    <a:masterClrMapping/>
  </p:clrMapOvr>
  <p:transition>
    <p:push/>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6" name="Picture 5"/>
          <p:cNvPicPr>
            <a:picLocks noChangeAspect="1"/>
          </p:cNvPicPr>
          <p:nvPr/>
        </p:nvPicPr>
        <p:blipFill>
          <a:blip r:embed="rId3" cstate="print"/>
          <a:stretch>
            <a:fillRect/>
          </a:stretch>
        </p:blipFill>
        <p:spPr>
          <a:xfrm>
            <a:off x="323528" y="2486025"/>
            <a:ext cx="8496944" cy="1885950"/>
          </a:xfrm>
          <a:prstGeom prst="rect">
            <a:avLst/>
          </a:prstGeom>
        </p:spPr>
      </p:pic>
    </p:spTree>
    <p:extLst>
      <p:ext uri="{BB962C8B-B14F-4D97-AF65-F5344CB8AC3E}">
        <p14:creationId xmlns="" xmlns:p14="http://schemas.microsoft.com/office/powerpoint/2010/main" val="4131184711"/>
      </p:ext>
    </p:extLst>
  </p:cSld>
  <p:clrMapOvr>
    <a:masterClrMapping/>
  </p:clrMapOvr>
  <p:transition>
    <p:push/>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9" y="980728"/>
            <a:ext cx="8496944" cy="5595604"/>
          </a:xfrm>
          <a:prstGeom prst="rect">
            <a:avLst/>
          </a:prstGeom>
        </p:spPr>
      </p:pic>
    </p:spTree>
    <p:extLst>
      <p:ext uri="{BB962C8B-B14F-4D97-AF65-F5344CB8AC3E}">
        <p14:creationId xmlns="" xmlns:p14="http://schemas.microsoft.com/office/powerpoint/2010/main" val="3520133261"/>
      </p:ext>
    </p:extLst>
  </p:cSld>
  <p:clrMapOvr>
    <a:masterClrMapping/>
  </p:clrMapOvr>
  <p:transition>
    <p:push/>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stretch>
            <a:fillRect/>
          </a:stretch>
        </p:blipFill>
        <p:spPr>
          <a:xfrm>
            <a:off x="2087724" y="1196752"/>
            <a:ext cx="4968552" cy="5328592"/>
          </a:xfrm>
          <a:prstGeom prst="rect">
            <a:avLst/>
          </a:prstGeom>
        </p:spPr>
      </p:pic>
    </p:spTree>
    <p:extLst>
      <p:ext uri="{BB962C8B-B14F-4D97-AF65-F5344CB8AC3E}">
        <p14:creationId xmlns="" xmlns:p14="http://schemas.microsoft.com/office/powerpoint/2010/main" val="2318312752"/>
      </p:ext>
    </p:extLst>
  </p:cSld>
  <p:clrMapOvr>
    <a:masterClrMapping/>
  </p:clrMapOvr>
  <p:transition>
    <p:push/>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stretch>
            <a:fillRect/>
          </a:stretch>
        </p:blipFill>
        <p:spPr>
          <a:xfrm>
            <a:off x="899592" y="1340768"/>
            <a:ext cx="7488832" cy="4968552"/>
          </a:xfrm>
          <a:prstGeom prst="rect">
            <a:avLst/>
          </a:prstGeom>
        </p:spPr>
      </p:pic>
    </p:spTree>
    <p:extLst>
      <p:ext uri="{BB962C8B-B14F-4D97-AF65-F5344CB8AC3E}">
        <p14:creationId xmlns="" xmlns:p14="http://schemas.microsoft.com/office/powerpoint/2010/main" val="271326426"/>
      </p:ext>
    </p:extLst>
  </p:cSld>
  <p:clrMapOvr>
    <a:masterClrMapping/>
  </p:clrMapOvr>
  <p:transition>
    <p:push/>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stretch>
            <a:fillRect/>
          </a:stretch>
        </p:blipFill>
        <p:spPr>
          <a:xfrm>
            <a:off x="2593834" y="1052736"/>
            <a:ext cx="3956331" cy="5328592"/>
          </a:xfrm>
          <a:prstGeom prst="rect">
            <a:avLst/>
          </a:prstGeom>
        </p:spPr>
      </p:pic>
    </p:spTree>
    <p:extLst>
      <p:ext uri="{BB962C8B-B14F-4D97-AF65-F5344CB8AC3E}">
        <p14:creationId xmlns="" xmlns:p14="http://schemas.microsoft.com/office/powerpoint/2010/main" val="1407123534"/>
      </p:ext>
    </p:extLst>
  </p:cSld>
  <p:clrMapOvr>
    <a:masterClrMapping/>
  </p:clrMapOvr>
  <p:transition>
    <p:push/>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pic>
        <p:nvPicPr>
          <p:cNvPr id="2" name="Picture 1"/>
          <p:cNvPicPr>
            <a:picLocks noChangeAspect="1"/>
          </p:cNvPicPr>
          <p:nvPr/>
        </p:nvPicPr>
        <p:blipFill>
          <a:blip r:embed="rId3" cstate="print"/>
          <a:stretch>
            <a:fillRect/>
          </a:stretch>
        </p:blipFill>
        <p:spPr>
          <a:xfrm>
            <a:off x="611560" y="1340768"/>
            <a:ext cx="8064896" cy="4824536"/>
          </a:xfrm>
          <a:prstGeom prst="rect">
            <a:avLst/>
          </a:prstGeom>
        </p:spPr>
      </p:pic>
    </p:spTree>
    <p:extLst>
      <p:ext uri="{BB962C8B-B14F-4D97-AF65-F5344CB8AC3E}">
        <p14:creationId xmlns="" xmlns:p14="http://schemas.microsoft.com/office/powerpoint/2010/main" val="178792385"/>
      </p:ext>
    </p:extLst>
  </p:cSld>
  <p:clrMapOvr>
    <a:masterClrMapping/>
  </p:clrMapOvr>
  <p:transition>
    <p:push/>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πετρελαιομηχανές</a:t>
            </a:r>
          </a:p>
        </p:txBody>
      </p:sp>
      <p:sp>
        <p:nvSpPr>
          <p:cNvPr id="3" name="Rectangle 2"/>
          <p:cNvSpPr/>
          <p:nvPr/>
        </p:nvSpPr>
        <p:spPr>
          <a:xfrm>
            <a:off x="323528" y="1124744"/>
            <a:ext cx="8496944" cy="5262979"/>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The </a:t>
            </a:r>
            <a:r>
              <a:rPr lang="en-US" sz="2400" b="1" dirty="0">
                <a:solidFill>
                  <a:srgbClr val="FF0000"/>
                </a:solidFill>
                <a:latin typeface="Arial" panose="020B0604020202020204" pitchFamily="34" charset="0"/>
                <a:cs typeface="Arial" panose="020B0604020202020204" pitchFamily="34" charset="0"/>
              </a:rPr>
              <a:t>EGR</a:t>
            </a:r>
            <a:r>
              <a:rPr lang="en-US" sz="2400" b="1" dirty="0">
                <a:latin typeface="Arial" panose="020B0604020202020204" pitchFamily="34" charset="0"/>
                <a:cs typeface="Arial" panose="020B0604020202020204" pitchFamily="34" charset="0"/>
              </a:rPr>
              <a:t> system represents a milestone in </a:t>
            </a:r>
            <a:r>
              <a:rPr lang="en-US" sz="2400" b="1" dirty="0">
                <a:solidFill>
                  <a:srgbClr val="FF0000"/>
                </a:solidFill>
                <a:latin typeface="Arial" panose="020B0604020202020204" pitchFamily="34" charset="0"/>
                <a:cs typeface="Arial" panose="020B0604020202020204" pitchFamily="34" charset="0"/>
              </a:rPr>
              <a:t>Tier III</a:t>
            </a:r>
            <a:r>
              <a:rPr lang="en-US" sz="2400" b="1" dirty="0">
                <a:latin typeface="Arial" panose="020B0604020202020204" pitchFamily="34" charset="0"/>
                <a:cs typeface="Arial" panose="020B0604020202020204" pitchFamily="34" charset="0"/>
              </a:rPr>
              <a:t> development that enables the engine to meet </a:t>
            </a:r>
            <a:r>
              <a:rPr lang="en-US" sz="2400" b="1" dirty="0">
                <a:solidFill>
                  <a:srgbClr val="FF0000"/>
                </a:solidFill>
                <a:latin typeface="Arial" panose="020B0604020202020204" pitchFamily="34" charset="0"/>
                <a:cs typeface="Arial" panose="020B0604020202020204" pitchFamily="34" charset="0"/>
              </a:rPr>
              <a:t>IMO Tier III NOx regulations</a:t>
            </a:r>
            <a:r>
              <a:rPr lang="en-US" sz="2400" b="1" dirty="0">
                <a:latin typeface="Arial" panose="020B0604020202020204" pitchFamily="34" charset="0"/>
                <a:cs typeface="Arial" panose="020B0604020202020204" pitchFamily="34" charset="0"/>
              </a:rPr>
              <a:t>, which will be introduced in </a:t>
            </a:r>
            <a:r>
              <a:rPr lang="en-US" sz="2400" b="1" dirty="0">
                <a:solidFill>
                  <a:srgbClr val="FF0000"/>
                </a:solidFill>
                <a:latin typeface="Arial" panose="020B0604020202020204" pitchFamily="34" charset="0"/>
                <a:cs typeface="Arial" panose="020B0604020202020204" pitchFamily="34" charset="0"/>
              </a:rPr>
              <a:t>ECAs</a:t>
            </a:r>
            <a:r>
              <a:rPr lang="en-US" sz="2400" b="1"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Emission Controlled Areas</a:t>
            </a:r>
            <a:r>
              <a:rPr lang="en-US" sz="2400" b="1" dirty="0">
                <a:latin typeface="Arial" panose="020B0604020202020204" pitchFamily="34" charset="0"/>
                <a:cs typeface="Arial" panose="020B0604020202020204" pitchFamily="34" charset="0"/>
              </a:rPr>
              <a:t>) from 2016. </a:t>
            </a:r>
            <a:endParaRPr lang="en-US" sz="2400" b="1"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new development means that this strict emissions limit can be met without significantly compromising engine performance</a:t>
            </a:r>
            <a:r>
              <a:rPr lang="en-US" sz="2400" b="1" dirty="0" smtClean="0">
                <a:latin typeface="Arial" panose="020B0604020202020204" pitchFamily="34" charset="0"/>
                <a:cs typeface="Arial" panose="020B0604020202020204" pitchFamily="34" charset="0"/>
              </a:rPr>
              <a:t>.</a:t>
            </a:r>
          </a:p>
          <a:p>
            <a:r>
              <a:rPr lang="en-US" sz="2400" b="1" dirty="0" smtClean="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EGR system was designed, produced and assembled in close cooperation with </a:t>
            </a:r>
            <a:r>
              <a:rPr lang="en-US" sz="2400" b="1" dirty="0">
                <a:solidFill>
                  <a:srgbClr val="FF0000"/>
                </a:solidFill>
                <a:latin typeface="Arial" panose="020B0604020202020204" pitchFamily="34" charset="0"/>
                <a:cs typeface="Arial" panose="020B0604020202020204" pitchFamily="34" charset="0"/>
              </a:rPr>
              <a:t>HHI-EMD</a:t>
            </a:r>
            <a:r>
              <a:rPr lang="en-US" sz="2400" b="1"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Alfa Laval</a:t>
            </a:r>
            <a:r>
              <a:rPr lang="en-US" sz="2400" b="1"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Siemens</a:t>
            </a:r>
            <a:r>
              <a:rPr lang="en-US" sz="2400" b="1"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GEA</a:t>
            </a:r>
            <a:r>
              <a:rPr lang="en-US" sz="2400" b="1" dirty="0">
                <a:latin typeface="Arial" panose="020B0604020202020204" pitchFamily="34" charset="0"/>
                <a:cs typeface="Arial" panose="020B0604020202020204" pitchFamily="34" charset="0"/>
              </a:rPr>
              <a:t> and </a:t>
            </a:r>
            <a:r>
              <a:rPr lang="en-US" sz="2400" b="1" dirty="0">
                <a:solidFill>
                  <a:srgbClr val="FF0000"/>
                </a:solidFill>
                <a:latin typeface="Arial" panose="020B0604020202020204" pitchFamily="34" charset="0"/>
                <a:cs typeface="Arial" panose="020B0604020202020204" pitchFamily="34" charset="0"/>
              </a:rPr>
              <a:t>Vestas Aircoil</a:t>
            </a:r>
            <a:r>
              <a:rPr lang="en-US" sz="2400" b="1" dirty="0">
                <a:latin typeface="Arial" panose="020B0604020202020204" pitchFamily="34" charset="0"/>
                <a:cs typeface="Arial" panose="020B0604020202020204" pitchFamily="34" charset="0"/>
              </a:rPr>
              <a:t>. </a:t>
            </a:r>
            <a:endParaRPr lang="en-US" sz="2400" b="1"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This </a:t>
            </a:r>
            <a:r>
              <a:rPr lang="en-US" sz="2400" b="1" dirty="0">
                <a:latin typeface="Arial" panose="020B0604020202020204" pitchFamily="34" charset="0"/>
                <a:cs typeface="Arial" panose="020B0604020202020204" pitchFamily="34" charset="0"/>
              </a:rPr>
              <a:t>close cooperation has ultimately resulted in a reliable prototype engine configuration that MAN Diesel &amp; Turbo states will form the basis for its future low-speed diesel </a:t>
            </a:r>
            <a:r>
              <a:rPr lang="en-US" sz="2400" b="1" dirty="0" smtClean="0">
                <a:latin typeface="Arial" panose="020B0604020202020204" pitchFamily="34" charset="0"/>
                <a:cs typeface="Arial" panose="020B0604020202020204" pitchFamily="34" charset="0"/>
              </a:rPr>
              <a:t>programme.</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210534570"/>
      </p:ext>
    </p:extLst>
  </p:cSld>
  <p:clrMapOvr>
    <a:masterClrMapping/>
  </p:clrMapOvr>
  <p:transition>
    <p:push/>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323528" y="2276872"/>
            <a:ext cx="8496944" cy="2232248"/>
          </a:xfrm>
          <a:solidFill>
            <a:srgbClr val="FFFF00"/>
          </a:solidFill>
        </p:spPr>
        <p:txBody>
          <a:bodyPr>
            <a:noAutofit/>
          </a:bodyPr>
          <a:lstStyle/>
          <a:p>
            <a:pPr marL="0" indent="0" algn="ctr">
              <a:lnSpc>
                <a:spcPct val="90000"/>
              </a:lnSpc>
              <a:buClr>
                <a:schemeClr val="hlink"/>
              </a:buClr>
              <a:buNone/>
              <a:defRPr/>
            </a:pPr>
            <a:r>
              <a:rPr lang="en-US" sz="4600" b="1" dirty="0" smtClean="0">
                <a:latin typeface="Arial" panose="020B0604020202020204" pitchFamily="34" charset="0"/>
                <a:cs typeface="Arial" panose="020B0604020202020204" pitchFamily="34" charset="0"/>
              </a:rPr>
              <a:t>Selective Catalytic Reduction</a:t>
            </a:r>
          </a:p>
          <a:p>
            <a:pPr marL="0" indent="0" algn="ctr">
              <a:lnSpc>
                <a:spcPct val="90000"/>
              </a:lnSpc>
              <a:buClr>
                <a:schemeClr val="hlink"/>
              </a:buClr>
              <a:buNone/>
              <a:defRPr/>
            </a:pPr>
            <a:endParaRPr lang="en-US" sz="1100" b="1" dirty="0">
              <a:latin typeface="Arial" panose="020B0604020202020204" pitchFamily="34" charset="0"/>
              <a:cs typeface="Arial" panose="020B0604020202020204" pitchFamily="34" charset="0"/>
            </a:endParaRPr>
          </a:p>
          <a:p>
            <a:pPr marL="0" indent="0" algn="ctr">
              <a:lnSpc>
                <a:spcPct val="90000"/>
              </a:lnSpc>
              <a:buClr>
                <a:schemeClr val="hlink"/>
              </a:buClr>
              <a:buNone/>
              <a:defRPr/>
            </a:pPr>
            <a:r>
              <a:rPr lang="el-GR" sz="1100" b="1" dirty="0" smtClean="0">
                <a:latin typeface="Arial" panose="020B0604020202020204" pitchFamily="34" charset="0"/>
                <a:cs typeface="Arial" panose="020B0604020202020204" pitchFamily="34" charset="0"/>
              </a:rPr>
              <a:t> </a:t>
            </a:r>
            <a:r>
              <a:rPr lang="en-US" sz="6600" b="1" dirty="0">
                <a:latin typeface="Arial" panose="020B0604020202020204" pitchFamily="34" charset="0"/>
                <a:cs typeface="Arial" panose="020B0604020202020204" pitchFamily="34" charset="0"/>
              </a:rPr>
              <a:t>SCR</a:t>
            </a:r>
            <a:endParaRPr lang="el-GR" sz="6600" b="1"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323528" y="142855"/>
            <a:ext cx="8496944" cy="714380"/>
          </a:xfrm>
          <a:prstGeom prst="rect">
            <a:avLst/>
          </a:prstGeom>
          <a:solidFill>
            <a:srgbClr val="002060"/>
          </a:solidFill>
        </p:spPr>
        <p:txBody>
          <a:bodyPr vert="horz" lIns="91429" tIns="45715" rIns="91429" bIns="45715" rtlCol="0" anchor="ct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l-GR" sz="2000" b="1" u="sng" dirty="0">
                <a:solidFill>
                  <a:schemeClr val="bg1"/>
                </a:solidFill>
                <a:latin typeface="Arial" pitchFamily="34" charset="0"/>
                <a:cs typeface="Arial" pitchFamily="34" charset="0"/>
              </a:rPr>
              <a:t>Μέθοδοι μειώσεως εκπομπών ρύπων σε ναυτικές εμβολοφόρες </a:t>
            </a:r>
            <a:r>
              <a:rPr lang="el-GR" sz="2000" b="1" u="sng" dirty="0" smtClean="0">
                <a:solidFill>
                  <a:schemeClr val="bg1"/>
                </a:solidFill>
                <a:latin typeface="Arial" pitchFamily="34" charset="0"/>
                <a:cs typeface="Arial" pitchFamily="34" charset="0"/>
              </a:rPr>
              <a:t>πετρελαιομηχανές</a:t>
            </a:r>
            <a:endParaRPr lang="en-US"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53071260"/>
      </p:ext>
    </p:extLst>
  </p:cSld>
  <p:clrMapOvr>
    <a:masterClrMapping/>
  </p:clrMapOvr>
  <p:transition>
    <p:pu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71564</TotalTime>
  <Words>30548</Words>
  <Application>Microsoft Office PowerPoint</Application>
  <PresentationFormat>Προβολή στην οθόνη (4:3)</PresentationFormat>
  <Paragraphs>2448</Paragraphs>
  <Slides>379</Slides>
  <Notes>284</Notes>
  <HiddenSlides>0</HiddenSlides>
  <MMClips>0</MMClips>
  <ScaleCrop>false</ScaleCrop>
  <HeadingPairs>
    <vt:vector size="4" baseType="variant">
      <vt:variant>
        <vt:lpstr>Θέμα</vt:lpstr>
      </vt:variant>
      <vt:variant>
        <vt:i4>2</vt:i4>
      </vt:variant>
      <vt:variant>
        <vt:lpstr>Τίτλοι διαφανειών</vt:lpstr>
      </vt:variant>
      <vt:variant>
        <vt:i4>379</vt:i4>
      </vt:variant>
    </vt:vector>
  </HeadingPairs>
  <TitlesOfParts>
    <vt:vector size="381" baseType="lpstr">
      <vt:lpstr>Office Theme</vt:lpstr>
      <vt:lpstr>1_Office Theme</vt:lpstr>
      <vt:lpstr>ΜΗΧΑΝΕΣ ΕΣΩΤΕΡΙΚΗΣ ΚΑΥΣΗΣ ΙΙΙ &amp; ΔΙΑΧΕΙΡΙΣΗ ΠΟΡΩΝ ΜΗΧΑΝΟΣΤΑΣΙΟΥ</vt:lpstr>
      <vt:lpstr>Διαφάνεια 2</vt:lpstr>
      <vt:lpstr>Διαφάνεια 3</vt:lpstr>
      <vt:lpstr>Διαφάνεια 4</vt:lpstr>
      <vt:lpstr>Ωστικός Τριβέας Thrust Bearing</vt:lpstr>
      <vt:lpstr>Ωστικός τριβέας</vt:lpstr>
      <vt:lpstr>Ωστικός τριβέας</vt:lpstr>
      <vt:lpstr>Ωστικός τριβέας</vt:lpstr>
      <vt:lpstr>Ωστικός τριβέας</vt:lpstr>
      <vt:lpstr>Ωστικός τριβέας</vt:lpstr>
      <vt:lpstr>Ωστικός τριβέας</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lpstr>Διαφάνεια 132</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Διαφάνεια 141</vt:lpstr>
      <vt:lpstr>Διαφάνεια 142</vt:lpstr>
      <vt:lpstr>Διαφάνεια 143</vt:lpstr>
      <vt:lpstr>Διαφάνεια 144</vt:lpstr>
      <vt:lpstr>Διαφάνεια 145</vt:lpstr>
      <vt:lpstr>Διαφάνεια 146</vt:lpstr>
      <vt:lpstr>Διαφάνεια 147</vt:lpstr>
      <vt:lpstr>Διαφάνεια 148</vt:lpstr>
      <vt:lpstr>Διαφάνεια 149</vt:lpstr>
      <vt:lpstr>Διαφάνεια 150</vt:lpstr>
      <vt:lpstr>Διαφάνεια 151</vt:lpstr>
      <vt:lpstr>Διαφάνεια 152</vt:lpstr>
      <vt:lpstr>Διαφάνεια 153</vt:lpstr>
      <vt:lpstr>Διαφάνεια 154</vt:lpstr>
      <vt:lpstr>Διαφάνεια 155</vt:lpstr>
      <vt:lpstr> ΚΕΦΑΛΑΙΟ  ΕΝΔΕΚΑΤΟ </vt:lpstr>
      <vt:lpstr>Διαφάνεια 157</vt:lpstr>
      <vt:lpstr>Εκκίνηση – Λειτουργία  Έλεγχοι καλής λειτουργίας</vt:lpstr>
      <vt:lpstr>ΓΕΝΙΚΑ</vt:lpstr>
      <vt:lpstr>ΓΕΝΙΚΑ</vt:lpstr>
      <vt:lpstr>ΔΙΑΔΙΚΑΣΙΑ ΕΚΚΙΝΗΣΕΩΣ</vt:lpstr>
      <vt:lpstr>ΔΙΑΔΙΚΑΣΙΑ ΕΚΚΙΝΗΣΕΩΣ</vt:lpstr>
      <vt:lpstr>ΔΙΑΔΙΚΑΣΙΑ ΕΚΚΙΝΗΣΕΩΣ</vt:lpstr>
      <vt:lpstr>ΠΡΟΘΕΡΜΑΝΣΗ ΤΗΣ ΜΗΧΑΝΗΣ</vt:lpstr>
      <vt:lpstr>ΓΕΝΙΚΟΙ ΕΛΕΓΧΟΙ ΠΡΙΝ ΤΗΝ ΕΚΚΙΝΗΣΗ</vt:lpstr>
      <vt:lpstr>ΓΕΝΙΚΟΙ ΕΛΕΓΧΟΙ ΠΡΙΝ ΤΗΝ ΕΚΚΙΝΗΣΗ</vt:lpstr>
      <vt:lpstr>ΓΕΝΙΚΟΙ ΕΛΕΓΧΟΙ ΠΡΙΝ ΤΗΝ ΕΚΚΙΝΗΣΗ</vt:lpstr>
      <vt:lpstr>ΓΕΝΙΚΟΙ ΕΛΕΓΧΟΙ ΠΡΙΝ ΤΗΝ ΕΚΚΙΝΗΣΗ</vt:lpstr>
      <vt:lpstr>ΓΕΝΙΚΟΙ ΕΛΕΓΧΟΙ ΠΡΙΝ ΤΗΝ ΕΚΚΙΝΗΣΗ</vt:lpstr>
      <vt:lpstr>ΓΕΝΙΚΟΙ ΕΛΕΓΧΟΙ ΠΡΙΝ ΤΗΝ ΕΚΚΙΝΗΣΗ</vt:lpstr>
      <vt:lpstr>ΓΕΝΙΚΟΙ ΕΛΕΓΧΟΙ ΠΡΙΝ ΤΗΝ ΕΚΚΙΝΗΣΗ</vt:lpstr>
      <vt:lpstr>ΓΕΝΙΚΟΙ ΕΛΕΓΧΟΙ ΠΡΙΝ ΤΗΝ ΕΚΚΙΝΗΣΗ</vt:lpstr>
      <vt:lpstr>ΕΚΚΙΝΗΣΗ ΜΕΤΑ ΑΠΟ ΠΕΡΙΟΡΙΣΜΕΝΗ ΑΚΙΝΗΣΙΑ</vt:lpstr>
      <vt:lpstr>ΕΚΚΙΝΗΣΗ ΜΕΤΑ ΑΠΟ ΠΕΡΙΟΡΙΣΜΕΝΗ ΑΚΙΝΗΣΙΑ</vt:lpstr>
      <vt:lpstr>ΕΚΚΙΝΗΣΗ ΜΕΤΑ ΑΠΟ ΠΕΡΙΟΡΙΣΜΕΝΗ ΑΚΙΝΗΣΙΑ</vt:lpstr>
      <vt:lpstr>ΕΚΚΙΝΗΣΗ ΜΕΤΑ ΑΠΟ ΠΕΡΙΟΡΙΣΜΕΝΗ ΑΚΙΝΗΣΙΑ</vt:lpstr>
      <vt:lpstr>ΕΚΚΙΝΗΣΗ ΜΕΤΑ ΑΠΟ ΠΕΡΙΟΡΙΣΜΕΝΗ ΑΚΙΝΗΣΙΑ</vt:lpstr>
      <vt:lpstr>ΕΚΚΙΝΗΣΗ ΜΕΤΑ ΑΠΟ ΠΕΡΙΟΡΙΣΜΕΝΗ ΑΚΙΝΗΣΙΑ</vt:lpstr>
      <vt:lpstr>ΕΚΚΙΝΗΣΗ ΜΕΤΑ ΑΠΟ ΠΕΡΙΟΡΙΣΜΕΝΗ ΑΚΙΝΗΣΙΑ</vt:lpstr>
      <vt:lpstr>Εκκίνηση για πρώτη φορά η μετά από μακρά ακινησία η μετά από γενική επισκευή</vt:lpstr>
      <vt:lpstr>Εκκίνηση για πρώτη φορά η μετά από μακρά ακινησία η μετά από γενική επισκευή</vt:lpstr>
      <vt:lpstr>Εκκίνηση για πρώτη φορά η μετά από μακρά ακινησία η μετά από γενική επισκευή</vt:lpstr>
      <vt:lpstr>ΛΕΙΤΟΥΡΓΙΑ ΤΗΣ ΜΗΧΑΝΗΣ</vt:lpstr>
      <vt:lpstr>ΛΕΙΤΟΥΡΓΙΑ ΤΗΣ ΜΗΧΑΝΗΣ</vt:lpstr>
      <vt:lpstr>ΛΕΙΤΟΥΡΓΙΑ ΤΗΣ ΜΗΧΑΝΗΣ</vt:lpstr>
      <vt:lpstr>ΛΕΙΤΟΥΡΓΙΑ ΤΗΣ ΜΗΧΑΝΗΣ</vt:lpstr>
      <vt:lpstr>ΛΕΙΤΟΥΡΓΙΑ ΤΗΣ ΜΗΧΑΝΗΣ</vt:lpstr>
      <vt:lpstr>ΛΕΙΤΟΥΡΓΙΑ ΤΗΣ ΜΗΧΑΝΗΣ</vt:lpstr>
      <vt:lpstr>ΛΕΙΤΟΥΡΓΙΑ ΤΗΣ ΜΗΧΑΝΗΣ</vt:lpstr>
      <vt:lpstr>ΛΕΙΤΟΥΡΓΙΑ ΤΗΣ ΜΗΧΑΝΗΣ</vt:lpstr>
      <vt:lpstr>ΛΕΙΤΟΥΡΓΙΑ ΤΗΣ ΜΗΧΑΝΗΣ</vt:lpstr>
      <vt:lpstr>Προϋποθέσεις αποδοτικότερης και ασφαλέστερης λειτουργίας της μηχανής</vt:lpstr>
      <vt:lpstr>Προϋποθέσεις αποδοτικότερης και ασφαλέστερης λειτουργίας της μηχανής</vt:lpstr>
      <vt:lpstr>Προϋποθέσεις αποδοτικότερης και ασφαλέστερης λειτουργίας της μηχανής</vt:lpstr>
      <vt:lpstr>Προϋποθέσεις αποδοτικότερης και ασφαλέστερης λειτουργίας της μηχανής</vt:lpstr>
      <vt:lpstr>Προϋποθέσεις αποδοτικότερης και ασφαλέστερης λειτουργίας της μηχανής</vt:lpstr>
      <vt:lpstr>Προϋποθέσεις αποδοτικότερης και ασφαλέστερης λειτουργίας της μηχανής</vt:lpstr>
      <vt:lpstr>Προϋποθέσεις αποδοτικότερης και ασφαλέστερης λειτουργίας της μηχανής</vt:lpstr>
      <vt:lpstr>Προϋποθέσεις αποδοτικότερης και ασφαλέστερης λειτουργίας της μηχανής</vt:lpstr>
      <vt:lpstr>Περιγραφή τυπικού συστήματος εκκινήσεως - αναστροφής δίχρονης πετρελαιομηχανής</vt:lpstr>
      <vt:lpstr>Περιγραφή τυπικού συστήματος εκκινήσεως - αναστροφής δίχρονης πετρελαιομηχανής</vt:lpstr>
      <vt:lpstr>Περιγραφή τυπικού συστήματος εκκινήσεως - αναστροφής δίχρονης πετρελαιομηχανής</vt:lpstr>
      <vt:lpstr>Περιγραφή τυπικού συστήματος εκκινήσεως - αναστροφής δίχρονης πετρελαιομηχανής</vt:lpstr>
      <vt:lpstr>Περιγραφή τυπικού συστήματος εκκινήσεως - αναστροφής δίχρονης πετρελαιομηχανής</vt:lpstr>
      <vt:lpstr>Περιγραφή τυπικού συστήματος εκκινήσεως - αναστροφής δίχρονης πετρελαιομηχανής</vt:lpstr>
      <vt:lpstr>Περιγραφή τυπικού συστήματος εκκινήσεως - αναστροφής δίχρονης πετρελαιομηχανής</vt:lpstr>
      <vt:lpstr>Περιγραφή τυπικού συστήματος εκκινήσεως - αναστροφής δίχρονης πετρελαιομηχανής</vt:lpstr>
      <vt:lpstr>Περιγραφή τυπικού συστήματος εκκινήσεως - αναστροφής δίχρονης πετρελαιομηχανής</vt:lpstr>
      <vt:lpstr>Διαφάνεια 209</vt:lpstr>
      <vt:lpstr>ΑΕΡΙΟΣΤΡΟΒΙΛΟΙ</vt:lpstr>
      <vt:lpstr>.</vt:lpstr>
      <vt:lpstr>.</vt:lpstr>
      <vt:lpstr>.</vt:lpstr>
      <vt:lpstr>.</vt:lpstr>
      <vt:lpstr>.</vt:lpstr>
      <vt:lpstr>.</vt:lpstr>
      <vt:lpstr>.</vt:lpstr>
      <vt:lpstr>.</vt:lpstr>
      <vt:lpstr>. </vt:lpstr>
      <vt:lpstr>.</vt:lpstr>
      <vt:lpstr>ΑΕΡΙΟΣΤΡΟΒΙΛΟΙ</vt:lpstr>
      <vt:lpstr>ΑΕΡΙΟΣΤΡΟΒΙΛΟΙ</vt:lpstr>
      <vt:lpstr>ΙΣΤΟΡΙΚΗ ΕΞΕΛΙΞΗ ΑΕΡΙΟΣΤΡΟΒΙΛΩΝ </vt:lpstr>
      <vt:lpstr>ΙΣΤΟΡΙΚΗ ΕΞΕΛΙΞΗ ΑΕΡΙΟΣΤΡΟΒΙΛΩΝ </vt:lpstr>
      <vt:lpstr>ΙΣΤΟΡΙΚΗ ΕΞΕΛΙΞΗ ΑΕΡΙΟΣΤΡΟΒΙΛΩΝ </vt:lpstr>
      <vt:lpstr>ΙΣΤΟΡΙΚΗ ΕΞΕΛΙΞΗ ΑΕΡΙΟΣΤΡΟΒΙΛΩΝ </vt:lpstr>
      <vt:lpstr> ΒΑΣΙΚΕΣ ΑΡΧΕΣ ΛΕΙΤΟΥΡΓΙΑΣ ΑΕΡΙΟΣΤΡΟΒΙΛΩΝ ΛΕΙΤΟΥΡΓΙΑ ΤΩΝ ΑΕΡΙΟΣΤΡΟΒΙΛΩΝ </vt:lpstr>
      <vt:lpstr> ΒΑΣΙΚΕΣ ΑΡΧΕΣ ΛΕΙΤΟΥΡΓΙΑΣ ΑΕΡΙΟΣΤΡΟΒΙΛΩΝ ΛΕΙΤΟΥΡΓΙΑ ΤΩΝ ΑΕΡΙΟΣΤΡΟΒΙΛΩΝ </vt:lpstr>
      <vt:lpstr> ΒΑΣΙΚΕΣ ΑΡΧΕΣ ΛΕΙΤΟΥΡΓΙΑΣ ΑΕΡΙΟΣΤΡΟΒΙΛΩΝ ΛΕΙΤΟΥΡΓΙΑ ΤΩΝ ΑΕΡΙΟΣΤΡΟΒΙΛΩΝ </vt:lpstr>
      <vt:lpstr> ΒΑΣΙΚΕΣ ΑΡΧΕΣ ΛΕΙΤΟΥΡΓΙΑΣ ΑΕΡΙΟΣΤΡΟΒΙΛΩΝ ΛΕΙΤΟΥΡΓΙΑ ΤΩΝ ΑΕΡΙΟΣΤΡΟΒΙΛΩΝ </vt:lpstr>
      <vt:lpstr> ΒΑΣΙΚΕΣ ΑΡΧΕΣ ΛΕΙΤΟΥΡΓΙΑΣ ΑΕΡΙΟΣΤΡΟΒΙΛΩΝ ΛΕΙΤΟΥΡΓΙΑ ΤΩΝ ΑΕΡΙΟΣΤΡΟΒΙΛΩΝ </vt:lpstr>
      <vt:lpstr> ΒΑΣΙΚΕΣ ΑΡΧΕΣ ΛΕΙΤΟΥΡΓΙΑΣ ΑΕΡΙΟΣΤΡΟΒΙΛΩΝ ΛΕΙΤΟΥΡΓΙΑ ΤΩΝ ΑΕΡΙΟΣΤΡΟΒΙΛΩΝ </vt:lpstr>
      <vt:lpstr> ΒΑΣΙΚΕΣ ΑΡΧΕΣ ΛΕΙΤΟΥΡΓΙΑΣ ΑΕΡΙΟΣΤΡΟΒΙΛΩΝ ΛΕΙΤΟΥΡΓΙΑ ΤΩΝ ΑΕΡΙΟΣΤΡΟΒΙΛΩΝ </vt:lpstr>
      <vt:lpstr> ΒΑΣΙΚΕΣ ΑΡΧΕΣ ΛΕΙΤΟΥΡΓΙΑΣ ΑΕΡΙΟΣΤΡΟΒΙΛΩΝ ΛΕΙΤΟΥΡΓΙΑ ΤΩΝ ΑΕΡΙΟΣΤΡΟΒΙΛΩΝ </vt:lpstr>
      <vt:lpstr> ΒΑΣΙΚΕΣ ΑΡΧΕΣ ΛΕΙΤΟΥΡΓΙΑΣ ΑΕΡΙΟΣΤΡΟΒΙΛΩΝ ΣΥΓΚΡΙΣΗ ΤΩΝ ΑΕΡΙΟΣΤΡΟΒΙΛΩΝ ΜΕ ΤΙΣ ΕΜΒΟΛΟΦΟΡΕΣ ΜΕΚ </vt:lpstr>
      <vt:lpstr> ΒΑΣΙΚΕΣ ΑΡΧΕΣ ΛΕΙΤΟΥΡΓΙΑΣ ΑΕΡΙΟΣΤΡΟΒΙΛΩΝ ΣΥΓΚΡΙΣΗ ΤΩΝ ΑΕΡΙΟΣΤΡΟΒΙΛΩΝ ΜΕ ΤΙΣ ΕΜΒΟΛΟΦΟΡΕΣ ΜΕΚ </vt:lpstr>
      <vt:lpstr> ΒΑΣΙΚΕΣ ΑΡΧΕΣ ΛΕΙΤΟΥΡΓΙΑΣ ΑΕΡΙΟΣΤΡΟΒΙΛΩΝ ΣΥΓΚΡΙΣΗ ΤΩΝ ΑΕΡΙΟΣΤΡΟΒΙΛΩΝ ΜΕ ΤΙΣ ΕΜΒΟΛΟΦΟΡΕΣ ΜΕΚ </vt:lpstr>
      <vt:lpstr> ΒΑΣΙΚΕΣ ΑΡΧΕΣ ΛΕΙΤΟΥΡΓΙΑΣ ΑΕΡΙΟΣΤΡΟΒΙΛΩΝ  ΤΥΠΟΙ  ΑΕΡΙΟΣΤΡΟΒΙΛΩΝ </vt:lpstr>
      <vt:lpstr>ΒΑΣΙΚΕΣ ΑΡΧΕΣ ΛΕΙΤΟΥΡΓΙΑΣ ΑΕΡΙΟΣΤΡΟΒΙΛΩΝ  ΤΥΠΟΙ  ΑΕΡΙΟΣΤΡΟΒΙΛΩΝ</vt:lpstr>
      <vt:lpstr>ΒΑΣΙΚΕΣ ΑΡΧΕΣ ΛΕΙΤΟΥΡΓΙΑΣ ΑΕΡΙΟΣΤΡΟΒΙΛΩΝ  ΤΥΠΟΙ  ΑΕΡΙΟΣΤΡΟΒΙΛΩΝ</vt:lpstr>
      <vt:lpstr>ΒΑΣΙΚΕΣ ΑΡΧΕΣ ΛΕΙΤΟΥΡΓΙΑΣ ΑΕΡΙΟΣΤΡΟΒΙΛΩΝ  ΤΥΠΟΙ  ΑΕΡΙΟΣΤΡΟΒΙΛΩΝ</vt:lpstr>
      <vt:lpstr>ΒΑΣΙΚΕΣ ΑΡΧΕΣ ΛΕΙΤΟΥΡΓΙΑΣ ΑΕΡΙΟΣΤΡΟΒΙΛΩΝ  ΤΥΠΟΙ  ΑΕΡΙΟΣΤΡΟΒΙΛΩΝ</vt:lpstr>
      <vt:lpstr>ΒΑΣΙΚΕΣ ΑΡΧΕΣ ΛΕΙΤΟΥΡΓΙΑΣ ΑΕΡΙΟΣΤΡΟΒΙΛΩΝ  ΤΥΠΟΙ  ΑΕΡΙΟΣΤΡΟΒΙΛΩΝ</vt:lpstr>
      <vt:lpstr>ΒΑΣΙΚΕΣ ΑΡΧΕΣ ΛΕΙΤΟΥΡΓΙΑΣ ΑΕΡΙΟΣΤΡΟΒΙΛΩΝ  ΤΥΠΟΙ  ΑΕΡΙΟΣΤΡΟΒΙΛΩΝ</vt:lpstr>
      <vt:lpstr> ΣΥΜΠΙΕΣΤΕΣ ( COMPRESSORS) ΕΙΔΗ ΣΥΜΠΙΕΣΤΩΝ </vt:lpstr>
      <vt:lpstr> ΣΥΜΠΙΕΣΤΕΣ ( COMPRESSORS) ΕΙΔΗ ΣΥΜΠΙΕΣΤΩΝ </vt:lpstr>
      <vt:lpstr>ΣΥΜΠΙΕΣΤΕΣ ( COMPRESSORS) ΕΙΔΗ ΣΥΜΠΙΕΣΤΩΝ</vt:lpstr>
      <vt:lpstr> ΣΥΜΠΙΕΣΤΕΣ ( COMPRESSORS) ΕΙΔΗ ΣΥΜΠΙΕΣΤΩΝ </vt:lpstr>
      <vt:lpstr>ΣΥΜΠΙΕΣΤΕΣ ( COMPRESSORS) ΕΙΔΗ ΣΥΜΠΙΕΣΤΩΝ</vt:lpstr>
      <vt:lpstr> ΣΥΜΠΙΕΣΤΕΣ ( COMPRESSORS) ΕΙΔΗ ΣΥΜΠΙΕΣΤΩΝ </vt:lpstr>
      <vt:lpstr>ΣΥΜΠΙΕΣΤΕΣ ( COMPRESSORS) ΕΙΔΗ ΣΥΜΠΙΕΣΤΩΝ</vt:lpstr>
      <vt:lpstr>ΣΥΜΠΙΕΣΤΕΣ ( COMPRESSORS) ΕΙΔΗ ΣΥΜΠΙΕΣΤΩΝ</vt:lpstr>
      <vt:lpstr> ΣΥΜΠΙΕΣΤΕΣ ( COMPRESSORS) ΕΙΔΗ ΣΥΜΠΙΕΣΤΩΝ </vt:lpstr>
      <vt:lpstr>  ΣΤΡΟΒΙΛΟΣ – TURBINE  ΒΑΣΙΚΕΣ ΑΡΧΕΣ ΛΕΙΤΟΥΡΓΙΑΣ  </vt:lpstr>
      <vt:lpstr>  ΣΤΡΟΒΙΛΟΣ – TURBINE  ΒΑΣΙΚΕΣ ΑΡΧΕΣ ΛΕΙΤΟΥΡΓΙΑΣ  </vt:lpstr>
      <vt:lpstr>  ΣΤΡΟΒΙΛΟΣ – TURBINE  ΒΑΣΙΚΕΣ ΑΡΧΕΣ ΛΕΙΤΟΥΡΓΙΑΣ  </vt:lpstr>
      <vt:lpstr>  ΣΤΡΟΒΙΛΟΣ – TURBINE  ΒΑΣΙΚΕΣ ΑΡΧΕΣ ΛΕΙΤΟΥΡΓΙΑΣ  </vt:lpstr>
      <vt:lpstr>  ΣΤΡΟΒΙΛΟΣ – TURBINE  ΒΑΣΙΚΕΣ ΑΡΧΕΣ ΛΕΙΤΟΥΡΓΙΑΣ  </vt:lpstr>
      <vt:lpstr>  ΣΤΡΟΒΙΛΟΣ – TURBINE  ΒΑΣΙΚΕΣ ΑΡΧΕΣ ΛΕΙΤΟΥΡΓΙΑΣ  </vt:lpstr>
      <vt:lpstr>  ΣΤΡΟΒΙΛΟΣ – TURBINE ΚΑΤΑΣΚΕΥΑΣΤΙΚΑ ΧΑΡΑΚΤΗΡΙΣΤΙΚΑ </vt:lpstr>
      <vt:lpstr>ΣΤΡΟΒΙΛΟΣ – TURBINE ΚΑΤΑΣΚΕΥΑΣΤΙΚΑ ΧΑΡΑΚΤΗΡΙΣΤΙΚΑ</vt:lpstr>
      <vt:lpstr>ΣΤΡΟΒΙΛΟΣ – TURBINE ΚΑΤΑΣΚΕΥΑΣΤΙΚΑ ΧΑΡΑΚΤΗΡΙΣΤΙΚΑ</vt:lpstr>
      <vt:lpstr>  Στρόβιλος – Turbine Στρόβιλος ισχύος </vt:lpstr>
      <vt:lpstr>  Στρόβιλος – Turbine Στρόβιλος ισχύος </vt:lpstr>
      <vt:lpstr> ΘΑΛΑΜΟΣ ΚΑΥΣΕΩΣ  </vt:lpstr>
      <vt:lpstr> ΘΑΛΑΜΟΣ ΚΑΥΣΕΩΣ  </vt:lpstr>
      <vt:lpstr> Θάλαμος καύσεως Τύποι θαλάμων καύσεως  </vt:lpstr>
      <vt:lpstr>Θάλαμος καύσεως Τύποι θαλάμων καύσεως</vt:lpstr>
      <vt:lpstr>Θάλαμος καύσεως Τύποι θαλάμων καύσεως</vt:lpstr>
      <vt:lpstr>Θάλαμος καύσεως Τύποι θαλάμων καύσεως</vt:lpstr>
      <vt:lpstr>Θάλαμος καύσεως η λειτουργία του</vt:lpstr>
      <vt:lpstr>Θάλαμος καύσεως η λειτουργία του</vt:lpstr>
      <vt:lpstr>Θάλαμος καύσεως η λειτουργία του</vt:lpstr>
      <vt:lpstr>Θάλαμος καύσεως η λειτουργία του</vt:lpstr>
      <vt:lpstr>Θάλαμος καύσεως η λειτουργία του</vt:lpstr>
      <vt:lpstr>Θάλαμος καύσεως η λειτουργία του</vt:lpstr>
      <vt:lpstr>Βασικοί παράμετροι λειτουργίας των θαλάμων καύσεως</vt:lpstr>
      <vt:lpstr>Βασικοί παράμετροι λειτουργίας των θαλάμων καύσεως</vt:lpstr>
      <vt:lpstr>Βασικοί παράμετροι λειτουργίας των θαλάμων καύσεως</vt:lpstr>
      <vt:lpstr>Βασικοί παράμετροι λειτουργίας των θαλάμων καύσεως</vt:lpstr>
      <vt:lpstr>Καταπόνηση των θαλάμων καύσεως</vt:lpstr>
      <vt:lpstr>Καταπόνηση των θαλάμων καύσεως</vt:lpstr>
      <vt:lpstr>Καταπόνηση των θαλάμων καύσεως</vt:lpstr>
      <vt:lpstr>Έγχυση του καυσίμου</vt:lpstr>
      <vt:lpstr>Έγχυση του καυσίμου</vt:lpstr>
      <vt:lpstr>Έγχυση του καυσίμου</vt:lpstr>
      <vt:lpstr>Έγχυση του καυσίμου</vt:lpstr>
      <vt:lpstr>Έγχυση του καυσίμου</vt:lpstr>
      <vt:lpstr>Έγχυση του καυσίμου</vt:lpstr>
      <vt:lpstr>Έγχυση του καυσίμου</vt:lpstr>
      <vt:lpstr>Διαφάνεια 291</vt:lpstr>
      <vt:lpstr>Κύκλοι Αεριοστροβίλων</vt:lpstr>
      <vt:lpstr>Τροποποιημένοι κύκλοι αεριοστροβίλων</vt:lpstr>
      <vt:lpstr>1. Αεριοστρόβιλος με προθέρμανση του συμπιεσμένου αέρα</vt:lpstr>
      <vt:lpstr>Αεριοστρόβιλος με προθέρμανση του συμπιεσμένου αέρα</vt:lpstr>
      <vt:lpstr>Αεριοστρόβιλος με προθέρμανση του συμπιεσμένου αέρα</vt:lpstr>
      <vt:lpstr>Αεριοστρόβιλος με προθέρμανση του συμπιεσμένου αέρα</vt:lpstr>
      <vt:lpstr>Αεριοστρόβιλος με προθέρμανση του συμπιεσμένου αέρα</vt:lpstr>
      <vt:lpstr>Αεριοστρόβιλος με προθέρμανση του συμπιεσμένου αέρα</vt:lpstr>
      <vt:lpstr>Αεριοστρόβιλος με προθέρμανση του συμπιεσμένου αέρα</vt:lpstr>
      <vt:lpstr>Αεριοστρόβιλος με προθέρμανση του συμπιεσμένου αέρα</vt:lpstr>
      <vt:lpstr>Αεριοστρόβιλος με προθέρμανση του συμπιεσμένου αέρα</vt:lpstr>
      <vt:lpstr>Αεριοστρόβιλος με προθέρμανση του συμπιεσμένου αέρα</vt:lpstr>
      <vt:lpstr>Αεριοστρόβιλος με προθέρμανση του συμπιεσμένου αέρα</vt:lpstr>
      <vt:lpstr>2. Αεριοστρόβιλος με έγχυση ατμού</vt:lpstr>
      <vt:lpstr>Αεριοστρόβιλος με έγχυση ατμού</vt:lpstr>
      <vt:lpstr>Αεριοστρόβιλος με έγχυση ατμού</vt:lpstr>
      <vt:lpstr>3. Αεριοστρόβιλος με ψεκασμό νερού και προθερμαντήρα</vt:lpstr>
      <vt:lpstr>Αεριοστρόβιλος με ψεκασμό νερού και προθερμαντήρα</vt:lpstr>
      <vt:lpstr>4. Αεριοστρόβιλος με ενδιάμεση ψύξη του αέρα</vt:lpstr>
      <vt:lpstr>Αεριοστρόβιλος με ενδιάμεση ψύξη του αέρα</vt:lpstr>
      <vt:lpstr>Αεριοστρόβιλος με ενδιάμεση ψύξη του αέρα</vt:lpstr>
      <vt:lpstr>5. Αεριοστρόβιλος με αναθέρμανση των καυσαερίων</vt:lpstr>
      <vt:lpstr>Αεριοστρόβιλος με αναθέρμανση των καυσαερίων</vt:lpstr>
      <vt:lpstr>Αεριοστρόβιλος με αναθέρμανση των καυσαερίων</vt:lpstr>
      <vt:lpstr>6. Αεριοστρόβιλος με ενδιάμεση ψύξη, προθέρμανση και αναθέρμανση των καυσαερίων</vt:lpstr>
      <vt:lpstr>Αεριοστρόβιλος με ενδιάμεση ψύξη, προθέρμανση και αναθέρμανση των καυσαερίων</vt:lpstr>
      <vt:lpstr>7. Αεριοστρόβιλος κλειστού κυκλώματος</vt:lpstr>
      <vt:lpstr>Αεριοστρόβιλος κλειστού κυκλώματος</vt:lpstr>
      <vt:lpstr>Αεριοστρόβιλος κλειστού κυκλώματος</vt:lpstr>
      <vt:lpstr>Αεριοστρόβιλος κλειστού κυκλώματος</vt:lpstr>
      <vt:lpstr>Διαφάνεια 322</vt:lpstr>
      <vt:lpstr>Συνδυασμένα κυκλώματα εγκαταστάσεων</vt:lpstr>
      <vt:lpstr> Συνδυασμένα κυκλώματα εγκαταστάσεων  </vt:lpstr>
      <vt:lpstr> Συνδυασμένα κυκλώματα εγκαταστάσεων  </vt:lpstr>
      <vt:lpstr> Συνδυασμένα κυκλώματα εγκαταστάσεων  </vt:lpstr>
      <vt:lpstr> Συνδυασμένα κυκλώματα εγκαταστάσεων  </vt:lpstr>
      <vt:lpstr> Συνδυασμένα κυκλώματα εγκαταστάσεων  </vt:lpstr>
      <vt:lpstr> Συνδυασμένα κυκλώματα εγκαταστάσεων  </vt:lpstr>
      <vt:lpstr> Συνδυασμένα κυκλώματα εγκαταστάσεων  </vt:lpstr>
      <vt:lpstr> Συνδυασμένα κυκλώματα εγκαταστάσεων  </vt:lpstr>
      <vt:lpstr> Συνδυασμένα κυκλώματα εγκαταστάσεων  </vt:lpstr>
      <vt:lpstr> Συνδυασμένα κυκλώματα εγκαταστάσεων  </vt:lpstr>
      <vt:lpstr> Συνδυασμένα κυκλώματα εγκαταστάσεων  </vt:lpstr>
      <vt:lpstr> Συνδυασμένα κυκλώματα εγκαταστάσεων  </vt:lpstr>
      <vt:lpstr>  Συνδυασμοί πετρελαιοκινητήρων και αεριοστροβίλων  </vt:lpstr>
      <vt:lpstr> Συνδυασμοί πετρελαιοκινητήρων και αεριοστροβίλων  </vt:lpstr>
      <vt:lpstr> Συνδυασμοί πετρελαιοκινητήρων και αεριοστροβίλων  </vt:lpstr>
      <vt:lpstr> Συνδυασμοί πετρελαιοκινητήρων και αεριοστροβίλων  </vt:lpstr>
      <vt:lpstr> Συνδυασμοί πετρελαιοκινητήρων και αεριοστροβίλων  </vt:lpstr>
      <vt:lpstr> Συνδυασμοί πετρελαιοκινητήρων και αεριοστροβίλων  </vt:lpstr>
      <vt:lpstr> Συνδυασμοί πετρελαιοκινητήρων και αεριοστροβίλων  </vt:lpstr>
      <vt:lpstr> Συνδυασμοί πετρελαιοκινητήρων και αεριοστροβίλων  </vt:lpstr>
      <vt:lpstr> Συνδυασμοί πετρελαιοκινητήρων και αεριοστροβίλων  </vt:lpstr>
      <vt:lpstr> Συνδυασμοί πετρελαιοκινητήρων και αεριοστροβίλων  </vt:lpstr>
      <vt:lpstr> Συνδυασμοί πετρελαιοκινητήρων και αεριοστροβίλων  </vt:lpstr>
      <vt:lpstr> Συνδυασμός πετρελαιοκινητήρων και αεριοστροβίλων με χρήση ηλεκτροκινητήρων </vt:lpstr>
      <vt:lpstr> Συνδυασμός πετρελαιοκινητήρων και αεριοστροβίλων με χρήση ηλεκτροκινητήρων </vt:lpstr>
      <vt:lpstr> Συνδυασμός πετρελαιοκινητήρων και αεριοστροβίλων με χρήση ηλεκτροκινητήρων </vt:lpstr>
      <vt:lpstr> Συνδυασμός πετρελαιοκινητήρων και αεριοστροβίλων με χρήση ηλεκτροκινητήρων </vt:lpstr>
      <vt:lpstr> Συνδυασμός πετρελαιοκινητήρων και αεριοστροβίλων με χρήση ηλεκτροκινητήρων </vt:lpstr>
      <vt:lpstr> Συνδυασμός πετρελαιοκινητήρων και αεριοστροβίλων με χρήση ηλεκτροκινητήρων </vt:lpstr>
      <vt:lpstr> Συνδυασμός πετρελαιοκινητήρων και αεριοστροβίλων με χρήση ηλεκτροκινητήρων </vt:lpstr>
      <vt:lpstr> Συνδυασμός ελίκων κινουμένων από πετρελαιοκινητήρες και δέσμης νερού με παρεχόμενη ισχύ από αεριοστρόβιλο  </vt:lpstr>
      <vt:lpstr> Συνδυασμός ελίκων κινουμένων από πετρελαιοκινητήρες και δέσμης νερού με παρεχόμενη ισχύ από αεριοστρόβιλο  </vt:lpstr>
      <vt:lpstr> Συνδυασμός ελίκων κινουμένων από πετρελαιοκινητήρες και δέσμης νερού με παρεχόμενη ισχύ από αεριοστρόβιλο  </vt:lpstr>
      <vt:lpstr> Συστήματα CODOGX και CODAGX </vt:lpstr>
      <vt:lpstr> Συστήματα CODOGX και CODAGX </vt:lpstr>
      <vt:lpstr> Σύστημα COGAGX-DX </vt:lpstr>
      <vt:lpstr> Σύστημα COGAGX-DX </vt:lpstr>
      <vt:lpstr> Συνδυασμοί αεριοστροβίλων </vt:lpstr>
      <vt:lpstr> Συνδυασμοί αεριοστροβίλων </vt:lpstr>
      <vt:lpstr> Συνδυασμός αεριοστροβίλων και αεριοστροβίλων  </vt:lpstr>
      <vt:lpstr> Συνδυασμός αεριοστροβίλων και αεριοστροβίλων  </vt:lpstr>
      <vt:lpstr> Συνδυασμός αεριοστροβίλων και αεριοστροβίλων  </vt:lpstr>
      <vt:lpstr> Συνδυασμός αεριοστροβίλων και αεριοστροβίλων  </vt:lpstr>
      <vt:lpstr> Συνδυασμός αεριοστροβίλων και αεριοστροβίλων  </vt:lpstr>
      <vt:lpstr> Σύστημα COGAGX  </vt:lpstr>
      <vt:lpstr> Συνδυασμός αεριοστροβίλων και αεριοστροβίλων  </vt:lpstr>
      <vt:lpstr> Άλλα συνδυασμένα συστήματα προώσεως </vt:lpstr>
      <vt:lpstr> Άλλα συνδυασμένα συστήματα προώσεως </vt:lpstr>
      <vt:lpstr> Άλλα συνδυασμένα συστήματα προώσεως </vt:lpstr>
      <vt:lpstr> Άλλα συνδυασμένα συστήματα προώσεως </vt:lpstr>
      <vt:lpstr> Άλλα συνδυασμένα συστήματα προώσεως </vt:lpstr>
      <vt:lpstr> Άλλα συνδυασμένα συστήματα προώσεως </vt:lpstr>
      <vt:lpstr> Άλλα συνδυασμένα συστήματα προώσεως </vt:lpstr>
      <vt:lpstr> COMBINED </vt:lpstr>
      <vt:lpstr> ΥΛΗ ΜΑΘΗΜΑΤΟΣ MHΧΑΝΕΣ ΕΣΩΤΕΡΙΚΗΣ ΚΑΥΣΕΩΣ ΙΙΙ – ΣΤ’ ΕΞΑΜΗΝΟ </vt:lpstr>
      <vt:lpstr>ΒΙΒΛΙΟΓΡΑΦΙΑ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ΜΗΧΑΝΕΣ ΕΣΩΤΕΡΙΚΗΣ ΚΑΥΣΕΩΣ</dc:title>
  <dc:creator>owner</dc:creator>
  <cp:lastModifiedBy>GEORGE</cp:lastModifiedBy>
  <cp:revision>2598</cp:revision>
  <cp:lastPrinted>2017-01-01T19:00:54Z</cp:lastPrinted>
  <dcterms:created xsi:type="dcterms:W3CDTF">2010-07-23T11:19:18Z</dcterms:created>
  <dcterms:modified xsi:type="dcterms:W3CDTF">2018-08-19T14:49:01Z</dcterms:modified>
</cp:coreProperties>
</file>