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584"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l-GR"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a:p>
        </p:txBody>
      </p:sp>
      <p:sp>
        <p:nvSpPr>
          <p:cNvPr id="4" name="Date Placeholder 3"/>
          <p:cNvSpPr>
            <a:spLocks noGrp="1"/>
          </p:cNvSpPr>
          <p:nvPr>
            <p:ph type="dt" sz="half" idx="10"/>
          </p:nvPr>
        </p:nvSpPr>
        <p:spPr/>
        <p:txBody>
          <a:bodyPr/>
          <a:lstStyle/>
          <a:p>
            <a:fld id="{B01F9CA3-105E-4857-9057-6DB6197DA786}" type="datetimeFigureOut">
              <a:rPr lang="en-US" smtClean="0"/>
              <a:t>06/05/22</a:t>
            </a:fld>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l-GR"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l-GR"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06/05/22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l-GR"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lvl5pPr>
              <a:defRPr/>
            </a:lvl5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l-GR"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06/05/22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06/05/22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06/05/22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06/05/22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06/05/22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l-GR"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06/05/22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l-GR"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l-GR"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06/05/22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F5CE407-6216-4202-80E4-A30DC2F709B2}" type="slidenum">
              <a:rPr lang="en-US" smtClean="0"/>
              <a:t>‹#›</a:t>
            </a:fld>
            <a:endParaRPr lang="en-US"/>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l-GR"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F9CA3-105E-4857-9057-6DB6197DA786}" type="datetimeFigureOut">
              <a:rPr lang="en-US" smtClean="0"/>
              <a:t>06/05/22</a:t>
            </a:fld>
            <a:endParaRPr lang="en-US"/>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ISM CODE</a:t>
            </a:r>
            <a:endParaRPr lang="en-US" dirty="0"/>
          </a:p>
        </p:txBody>
      </p:sp>
      <p:sp>
        <p:nvSpPr>
          <p:cNvPr id="3" name="Subtitle 2"/>
          <p:cNvSpPr>
            <a:spLocks noGrp="1"/>
          </p:cNvSpPr>
          <p:nvPr>
            <p:ph type="subTitle" idx="1"/>
          </p:nvPr>
        </p:nvSpPr>
        <p:spPr/>
        <p:txBody>
          <a:bodyPr/>
          <a:lstStyle/>
          <a:p>
            <a:r>
              <a:rPr lang="el-GR" dirty="0" smtClean="0">
                <a:latin typeface="Arial Black"/>
                <a:cs typeface="Arial Black"/>
              </a:rPr>
              <a:t>Δρ. Βασιλε</a:t>
            </a:r>
            <a:r>
              <a:rPr lang="el-GR" dirty="0" smtClean="0">
                <a:latin typeface="Arial Black"/>
                <a:cs typeface="Arial Black"/>
              </a:rPr>
              <a:t>ία Π. Πέππα</a:t>
            </a:r>
            <a:endParaRPr lang="en-US" dirty="0">
              <a:latin typeface="Arial Black"/>
              <a:cs typeface="Arial Black"/>
            </a:endParaRPr>
          </a:p>
        </p:txBody>
      </p:sp>
      <p:pic>
        <p:nvPicPr>
          <p:cNvPr id="4" name="Picture 3"/>
          <p:cNvPicPr>
            <a:picLocks noChangeAspect="1"/>
          </p:cNvPicPr>
          <p:nvPr/>
        </p:nvPicPr>
        <p:blipFill>
          <a:blip r:embed="rId2"/>
          <a:stretch>
            <a:fillRect/>
          </a:stretch>
        </p:blipFill>
        <p:spPr>
          <a:xfrm>
            <a:off x="2286000" y="4484913"/>
            <a:ext cx="5034888" cy="2191657"/>
          </a:xfrm>
          <a:prstGeom prst="rect">
            <a:avLst/>
          </a:prstGeom>
        </p:spPr>
      </p:pic>
    </p:spTree>
    <p:extLst>
      <p:ext uri="{BB962C8B-B14F-4D97-AF65-F5344CB8AC3E}">
        <p14:creationId xmlns:p14="http://schemas.microsoft.com/office/powerpoint/2010/main" val="2627807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err="1">
                <a:solidFill>
                  <a:srgbClr val="000000"/>
                </a:solidFill>
                <a:latin typeface="Times New Roman"/>
                <a:ea typeface="Times New Roman"/>
                <a:cs typeface="Times New Roman"/>
              </a:rPr>
              <a:t>Ατυχήμ</a:t>
            </a:r>
            <a:r>
              <a:rPr lang="en-US" sz="4400" dirty="0">
                <a:solidFill>
                  <a:srgbClr val="000000"/>
                </a:solidFill>
                <a:latin typeface="Times New Roman"/>
                <a:ea typeface="Times New Roman"/>
                <a:cs typeface="Times New Roman"/>
              </a:rPr>
              <a:t>α</a:t>
            </a:r>
            <a:r>
              <a:rPr lang="en-US" sz="4400" dirty="0" err="1">
                <a:solidFill>
                  <a:srgbClr val="000000"/>
                </a:solidFill>
                <a:latin typeface="Times New Roman"/>
                <a:ea typeface="Times New Roman"/>
                <a:cs typeface="Times New Roman"/>
              </a:rPr>
              <a:t>τ</a:t>
            </a:r>
            <a:r>
              <a:rPr lang="en-US" sz="4400" dirty="0">
                <a:solidFill>
                  <a:srgbClr val="000000"/>
                </a:solidFill>
                <a:latin typeface="Times New Roman"/>
                <a:ea typeface="Times New Roman"/>
                <a:cs typeface="Times New Roman"/>
              </a:rPr>
              <a:t>α π</a:t>
            </a:r>
            <a:r>
              <a:rPr lang="en-US" sz="4400" dirty="0" err="1">
                <a:solidFill>
                  <a:srgbClr val="000000"/>
                </a:solidFill>
                <a:latin typeface="Times New Roman"/>
                <a:ea typeface="Times New Roman"/>
                <a:cs typeface="Times New Roman"/>
              </a:rPr>
              <a:t>ου</a:t>
            </a:r>
            <a:r>
              <a:rPr lang="en-US" sz="4400" dirty="0">
                <a:solidFill>
                  <a:srgbClr val="000000"/>
                </a:solidFill>
                <a:latin typeface="Times New Roman"/>
                <a:ea typeface="Times New Roman"/>
                <a:cs typeface="Times New Roman"/>
              </a:rPr>
              <a:t> </a:t>
            </a:r>
            <a:r>
              <a:rPr lang="en-US" sz="4400" dirty="0" err="1">
                <a:solidFill>
                  <a:srgbClr val="000000"/>
                </a:solidFill>
                <a:latin typeface="Times New Roman"/>
                <a:ea typeface="Times New Roman"/>
                <a:cs typeface="Times New Roman"/>
              </a:rPr>
              <a:t>σημειώθηκ</a:t>
            </a:r>
            <a:r>
              <a:rPr lang="en-US" sz="4400" dirty="0">
                <a:solidFill>
                  <a:srgbClr val="000000"/>
                </a:solidFill>
                <a:latin typeface="Times New Roman"/>
                <a:ea typeface="Times New Roman"/>
                <a:cs typeface="Times New Roman"/>
              </a:rPr>
              <a:t>α</a:t>
            </a:r>
            <a:r>
              <a:rPr lang="en-US" sz="4400" dirty="0" err="1">
                <a:solidFill>
                  <a:srgbClr val="000000"/>
                </a:solidFill>
                <a:latin typeface="Times New Roman"/>
                <a:ea typeface="Times New Roman"/>
                <a:cs typeface="Times New Roman"/>
              </a:rPr>
              <a:t>ν</a:t>
            </a:r>
            <a:r>
              <a:rPr lang="en-US" sz="4400" dirty="0">
                <a:solidFill>
                  <a:srgbClr val="000000"/>
                </a:solidFill>
                <a:latin typeface="Times New Roman"/>
                <a:ea typeface="Times New Roman"/>
                <a:cs typeface="Times New Roman"/>
              </a:rPr>
              <a:t> απ</a:t>
            </a:r>
            <a:r>
              <a:rPr lang="en-US" sz="4400" dirty="0" err="1">
                <a:solidFill>
                  <a:srgbClr val="000000"/>
                </a:solidFill>
                <a:latin typeface="Times New Roman"/>
                <a:ea typeface="Times New Roman"/>
                <a:cs typeface="Times New Roman"/>
              </a:rPr>
              <a:t>ο</a:t>
            </a:r>
            <a:r>
              <a:rPr lang="en-US" sz="4400" dirty="0">
                <a:solidFill>
                  <a:srgbClr val="000000"/>
                </a:solidFill>
                <a:latin typeface="Times New Roman"/>
                <a:ea typeface="Times New Roman"/>
                <a:cs typeface="Times New Roman"/>
              </a:rPr>
              <a:t>́ π</a:t>
            </a:r>
            <a:r>
              <a:rPr lang="en-US" sz="4400" dirty="0" err="1">
                <a:solidFill>
                  <a:srgbClr val="000000"/>
                </a:solidFill>
                <a:latin typeface="Times New Roman"/>
                <a:ea typeface="Times New Roman"/>
                <a:cs typeface="Times New Roman"/>
              </a:rPr>
              <a:t>υρκ</a:t>
            </a:r>
            <a:r>
              <a:rPr lang="en-US" sz="4400" dirty="0">
                <a:solidFill>
                  <a:srgbClr val="000000"/>
                </a:solidFill>
                <a:latin typeface="Times New Roman"/>
                <a:ea typeface="Times New Roman"/>
                <a:cs typeface="Times New Roman"/>
              </a:rPr>
              <a:t>α</a:t>
            </a:r>
            <a:r>
              <a:rPr lang="en-US" sz="4400" dirty="0" err="1">
                <a:solidFill>
                  <a:srgbClr val="000000"/>
                </a:solidFill>
                <a:latin typeface="Times New Roman"/>
                <a:ea typeface="Times New Roman"/>
                <a:cs typeface="Times New Roman"/>
              </a:rPr>
              <a:t>γι</a:t>
            </a:r>
            <a:r>
              <a:rPr lang="en-US" sz="4400" dirty="0">
                <a:solidFill>
                  <a:srgbClr val="000000"/>
                </a:solidFill>
                <a:latin typeface="Times New Roman"/>
                <a:ea typeface="Times New Roman"/>
                <a:cs typeface="Times New Roman"/>
              </a:rPr>
              <a:t>ά </a:t>
            </a:r>
            <a:r>
              <a:rPr lang="en-US" sz="4400" dirty="0" err="1">
                <a:solidFill>
                  <a:srgbClr val="000000"/>
                </a:solidFill>
                <a:latin typeface="Times New Roman"/>
                <a:ea typeface="Times New Roman"/>
                <a:cs typeface="Times New Roman"/>
              </a:rPr>
              <a:t>κ</a:t>
            </a:r>
            <a:r>
              <a:rPr lang="en-US" sz="4400" dirty="0">
                <a:solidFill>
                  <a:srgbClr val="000000"/>
                </a:solidFill>
                <a:latin typeface="Times New Roman"/>
                <a:ea typeface="Times New Roman"/>
                <a:cs typeface="Times New Roman"/>
              </a:rPr>
              <a:t>α</a:t>
            </a:r>
            <a:r>
              <a:rPr lang="en-US" sz="4400" dirty="0" err="1">
                <a:solidFill>
                  <a:srgbClr val="000000"/>
                </a:solidFill>
                <a:latin typeface="Times New Roman"/>
                <a:ea typeface="Times New Roman"/>
                <a:cs typeface="Times New Roman"/>
              </a:rPr>
              <a:t>ι</a:t>
            </a:r>
            <a:r>
              <a:rPr lang="en-US" sz="4400" dirty="0">
                <a:solidFill>
                  <a:srgbClr val="000000"/>
                </a:solidFill>
                <a:latin typeface="Times New Roman"/>
                <a:ea typeface="Times New Roman"/>
                <a:cs typeface="Times New Roman"/>
              </a:rPr>
              <a:t> </a:t>
            </a:r>
            <a:r>
              <a:rPr lang="en-US" sz="4400" dirty="0" err="1">
                <a:solidFill>
                  <a:srgbClr val="000000"/>
                </a:solidFill>
                <a:latin typeface="Times New Roman"/>
                <a:ea typeface="Times New Roman"/>
                <a:cs typeface="Times New Roman"/>
              </a:rPr>
              <a:t>έκρηξη</a:t>
            </a:r>
            <a:endParaRPr lang="en-US" sz="4400" dirty="0"/>
          </a:p>
        </p:txBody>
      </p:sp>
      <p:sp>
        <p:nvSpPr>
          <p:cNvPr id="3" name="Content Placeholder 2"/>
          <p:cNvSpPr>
            <a:spLocks noGrp="1"/>
          </p:cNvSpPr>
          <p:nvPr>
            <p:ph idx="1"/>
          </p:nvPr>
        </p:nvSpPr>
        <p:spPr>
          <a:xfrm>
            <a:off x="685800" y="2209800"/>
            <a:ext cx="7770813" cy="4230914"/>
          </a:xfrm>
        </p:spPr>
        <p:txBody>
          <a:bodyPr>
            <a:normAutofit fontScale="92500" lnSpcReduction="10000"/>
          </a:bodyPr>
          <a:lstStyle/>
          <a:p>
            <a:r>
              <a:rPr lang="en-US" dirty="0">
                <a:solidFill>
                  <a:srgbClr val="000000"/>
                </a:solidFill>
                <a:latin typeface="Times New Roman"/>
                <a:ea typeface="Times New Roman"/>
                <a:cs typeface="Times New Roman"/>
              </a:rPr>
              <a:t>ABT SUMMER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28 Μα</a:t>
            </a:r>
            <a:r>
              <a:rPr lang="en-US" dirty="0" err="1">
                <a:solidFill>
                  <a:srgbClr val="000000"/>
                </a:solidFill>
                <a:latin typeface="Times New Roman"/>
                <a:ea typeface="Times New Roman"/>
                <a:cs typeface="Times New Roman"/>
              </a:rPr>
              <a:t>ΐου</a:t>
            </a:r>
            <a:r>
              <a:rPr lang="en-US" dirty="0">
                <a:solidFill>
                  <a:srgbClr val="000000"/>
                </a:solidFill>
                <a:latin typeface="Times New Roman"/>
                <a:ea typeface="Times New Roman"/>
                <a:cs typeface="Times New Roman"/>
              </a:rPr>
              <a:t> 1991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Αγκόλ</a:t>
            </a:r>
            <a:r>
              <a:rPr lang="en-US" dirty="0">
                <a:solidFill>
                  <a:srgbClr val="000000"/>
                </a:solidFill>
                <a:latin typeface="Times New Roman"/>
                <a:ea typeface="Times New Roman"/>
                <a:cs typeface="Times New Roman"/>
              </a:rPr>
              <a:t>α, 260.000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smtClean="0">
                <a:solidFill>
                  <a:srgbClr val="000000"/>
                </a:solidFill>
                <a:latin typeface="Times New Roman"/>
                <a:ea typeface="Times New Roman"/>
                <a:cs typeface="Times New Roman"/>
              </a:rPr>
              <a:t>CASTILLO </a:t>
            </a:r>
            <a:r>
              <a:rPr lang="en-US" dirty="0">
                <a:solidFill>
                  <a:srgbClr val="000000"/>
                </a:solidFill>
                <a:latin typeface="Times New Roman"/>
                <a:ea typeface="Times New Roman"/>
                <a:cs typeface="Times New Roman"/>
              </a:rPr>
              <a:t>DE BELLVER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6 </a:t>
            </a:r>
            <a:r>
              <a:rPr lang="en-US" dirty="0" err="1">
                <a:solidFill>
                  <a:srgbClr val="000000"/>
                </a:solidFill>
                <a:latin typeface="Times New Roman"/>
                <a:ea typeface="Times New Roman"/>
                <a:cs typeface="Times New Roman"/>
              </a:rPr>
              <a:t>Αυγούστου</a:t>
            </a:r>
            <a:r>
              <a:rPr lang="en-US" dirty="0">
                <a:solidFill>
                  <a:srgbClr val="000000"/>
                </a:solidFill>
                <a:latin typeface="Times New Roman"/>
                <a:ea typeface="Times New Roman"/>
                <a:cs typeface="Times New Roman"/>
              </a:rPr>
              <a:t> 1983 </a:t>
            </a:r>
            <a:r>
              <a:rPr lang="en-US" dirty="0" err="1">
                <a:solidFill>
                  <a:srgbClr val="000000"/>
                </a:solidFill>
                <a:latin typeface="Times New Roman"/>
                <a:ea typeface="Times New Roman"/>
                <a:cs typeface="Times New Roman"/>
              </a:rPr>
              <a:t>στη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Νότι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Αφρικη</a:t>
            </a:r>
            <a:r>
              <a:rPr lang="en-US" dirty="0">
                <a:solidFill>
                  <a:srgbClr val="000000"/>
                </a:solidFill>
                <a:latin typeface="Times New Roman"/>
                <a:ea typeface="Times New Roman"/>
                <a:cs typeface="Times New Roman"/>
              </a:rPr>
              <a:t>́,</a:t>
            </a:r>
          </a:p>
          <a:p>
            <a:r>
              <a:rPr lang="en-US" dirty="0">
                <a:solidFill>
                  <a:srgbClr val="000000"/>
                </a:solidFill>
                <a:latin typeface="Times New Roman"/>
                <a:ea typeface="Times New Roman"/>
                <a:cs typeface="Times New Roman"/>
              </a:rPr>
              <a:t>252.000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smtClean="0">
                <a:solidFill>
                  <a:srgbClr val="000000"/>
                </a:solidFill>
                <a:latin typeface="Times New Roman"/>
                <a:ea typeface="Times New Roman"/>
                <a:cs typeface="Times New Roman"/>
              </a:rPr>
              <a:t>SULTANA </a:t>
            </a:r>
            <a:r>
              <a:rPr lang="en-US" dirty="0">
                <a:solidFill>
                  <a:srgbClr val="000000"/>
                </a:solidFill>
                <a:latin typeface="Times New Roman"/>
                <a:ea typeface="Times New Roman"/>
                <a:cs typeface="Times New Roman"/>
              </a:rPr>
              <a:t>(</a:t>
            </a:r>
            <a:r>
              <a:rPr lang="en-US" dirty="0" err="1">
                <a:solidFill>
                  <a:srgbClr val="000000"/>
                </a:solidFill>
                <a:latin typeface="Times New Roman"/>
                <a:ea typeface="Times New Roman"/>
                <a:cs typeface="Times New Roman"/>
              </a:rPr>
              <a:t>Α</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ρίλιο</a:t>
            </a:r>
            <a:r>
              <a:rPr lang="en-US" dirty="0">
                <a:solidFill>
                  <a:srgbClr val="000000"/>
                </a:solidFill>
                <a:latin typeface="Times New Roman"/>
                <a:ea typeface="Times New Roman"/>
                <a:cs typeface="Times New Roman"/>
              </a:rPr>
              <a:t> 1865, 1.547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p>
          <a:p>
            <a:r>
              <a:rPr lang="en-US" dirty="0" smtClean="0">
                <a:solidFill>
                  <a:srgbClr val="000000"/>
                </a:solidFill>
                <a:latin typeface="Times New Roman"/>
                <a:ea typeface="Times New Roman"/>
                <a:cs typeface="Times New Roman"/>
              </a:rPr>
              <a:t>DARA </a:t>
            </a:r>
            <a:r>
              <a:rPr lang="en-US" dirty="0">
                <a:solidFill>
                  <a:srgbClr val="000000"/>
                </a:solidFill>
                <a:latin typeface="Times New Roman"/>
                <a:ea typeface="Times New Roman"/>
                <a:cs typeface="Times New Roman"/>
              </a:rPr>
              <a:t>(</a:t>
            </a:r>
            <a:r>
              <a:rPr lang="en-US" dirty="0" err="1">
                <a:solidFill>
                  <a:srgbClr val="000000"/>
                </a:solidFill>
                <a:latin typeface="Times New Roman"/>
                <a:ea typeface="Times New Roman"/>
                <a:cs typeface="Times New Roman"/>
              </a:rPr>
              <a:t>Α</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ρίλιο</a:t>
            </a:r>
            <a:r>
              <a:rPr lang="en-US" dirty="0">
                <a:solidFill>
                  <a:srgbClr val="000000"/>
                </a:solidFill>
                <a:latin typeface="Times New Roman"/>
                <a:ea typeface="Times New Roman"/>
                <a:cs typeface="Times New Roman"/>
              </a:rPr>
              <a:t> 1962, 236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p>
          <a:p>
            <a:r>
              <a:rPr lang="en-US" dirty="0" smtClean="0">
                <a:solidFill>
                  <a:srgbClr val="000000"/>
                </a:solidFill>
                <a:latin typeface="Times New Roman"/>
                <a:ea typeface="Times New Roman"/>
                <a:cs typeface="Times New Roman"/>
              </a:rPr>
              <a:t>CHANG </a:t>
            </a:r>
            <a:r>
              <a:rPr lang="en-US" dirty="0">
                <a:solidFill>
                  <a:srgbClr val="000000"/>
                </a:solidFill>
                <a:latin typeface="Times New Roman"/>
                <a:ea typeface="Times New Roman"/>
                <a:cs typeface="Times New Roman"/>
              </a:rPr>
              <a:t>TYONG-HO (β</a:t>
            </a:r>
            <a:r>
              <a:rPr lang="en-US" dirty="0" err="1">
                <a:solidFill>
                  <a:srgbClr val="000000"/>
                </a:solidFill>
                <a:latin typeface="Times New Roman"/>
                <a:ea typeface="Times New Roman"/>
                <a:cs typeface="Times New Roman"/>
              </a:rPr>
              <a:t>υθίστηκε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νου</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ριο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1953, 249 </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ν</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φερόμενοι</a:t>
            </a:r>
            <a:r>
              <a:rPr lang="el-GR" dirty="0" smtClean="0">
                <a:solidFill>
                  <a:srgbClr val="000000"/>
                </a:solidFill>
                <a:latin typeface="Times New Roman"/>
                <a:ea typeface="Times New Roman"/>
                <a:cs typeface="Times New Roman"/>
              </a:rPr>
              <a:t> </a:t>
            </a:r>
            <a:r>
              <a:rPr lang="en-US" dirty="0" err="1" smtClean="0">
                <a:solidFill>
                  <a:srgbClr val="000000"/>
                </a:solidFill>
                <a:latin typeface="Times New Roman"/>
                <a:ea typeface="Times New Roman"/>
                <a:cs typeface="Times New Roman"/>
              </a:rPr>
              <a:t>νεκροι</a:t>
            </a:r>
            <a:r>
              <a:rPr lang="en-US" dirty="0" smtClean="0">
                <a:solidFill>
                  <a:srgbClr val="000000"/>
                </a:solidFill>
                <a:latin typeface="Times New Roman"/>
                <a:ea typeface="Times New Roman"/>
                <a:cs typeface="Times New Roman"/>
              </a:rPr>
              <a:t>́</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424444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Η</a:t>
            </a:r>
            <a:r>
              <a:rPr lang="en-US" sz="5400" dirty="0">
                <a:solidFill>
                  <a:srgbClr val="000000"/>
                </a:solidFill>
                <a:latin typeface="Times New Roman"/>
                <a:ea typeface="Times New Roman"/>
                <a:cs typeface="Times New Roman"/>
              </a:rPr>
              <a:t> α</a:t>
            </a:r>
            <a:r>
              <a:rPr lang="en-US" sz="5400" dirty="0" err="1">
                <a:solidFill>
                  <a:srgbClr val="000000"/>
                </a:solidFill>
                <a:latin typeface="Times New Roman"/>
                <a:ea typeface="Times New Roman"/>
                <a:cs typeface="Times New Roman"/>
              </a:rPr>
              <a:t>σφ</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λει</a:t>
            </a:r>
            <a:r>
              <a:rPr lang="en-US" sz="5400" dirty="0">
                <a:solidFill>
                  <a:srgbClr val="000000"/>
                </a:solidFill>
                <a:latin typeface="Times New Roman"/>
                <a:ea typeface="Times New Roman"/>
                <a:cs typeface="Times New Roman"/>
              </a:rPr>
              <a:t>α </a:t>
            </a:r>
            <a:r>
              <a:rPr lang="en-US" sz="5400" dirty="0" err="1">
                <a:solidFill>
                  <a:srgbClr val="000000"/>
                </a:solidFill>
                <a:latin typeface="Times New Roman"/>
                <a:ea typeface="Times New Roman"/>
                <a:cs typeface="Times New Roman"/>
              </a:rPr>
              <a:t>στη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θ</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λ</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σσ</a:t>
            </a:r>
            <a:r>
              <a:rPr lang="en-US" sz="5400" dirty="0">
                <a:solidFill>
                  <a:srgbClr val="000000"/>
                </a:solidFill>
                <a:latin typeface="Times New Roman"/>
                <a:ea typeface="Times New Roman"/>
                <a:cs typeface="Times New Roman"/>
              </a:rPr>
              <a:t>α</a:t>
            </a:r>
            <a:endParaRPr lang="en-US" dirty="0"/>
          </a:p>
        </p:txBody>
      </p:sp>
      <p:sp>
        <p:nvSpPr>
          <p:cNvPr id="3" name="Content Placeholder 2"/>
          <p:cNvSpPr>
            <a:spLocks noGrp="1"/>
          </p:cNvSpPr>
          <p:nvPr>
            <p:ph idx="1"/>
          </p:nvPr>
        </p:nvSpPr>
        <p:spPr>
          <a:xfrm>
            <a:off x="685800" y="2209799"/>
            <a:ext cx="7770813" cy="4212771"/>
          </a:xfrm>
        </p:spPr>
        <p:txBody>
          <a:bodyPr>
            <a:normAutofit/>
          </a:bodyPr>
          <a:lstStyle/>
          <a:p>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Maritime Safety Committee (</a:t>
            </a:r>
            <a:r>
              <a:rPr lang="en-US" sz="3200" dirty="0" err="1">
                <a:solidFill>
                  <a:srgbClr val="000000"/>
                </a:solidFill>
                <a:latin typeface="Times New Roman"/>
                <a:ea typeface="Times New Roman"/>
                <a:cs typeface="Times New Roman"/>
              </a:rPr>
              <a:t>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ιτρο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υτιλι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κής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λει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έχει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ορίσει</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υτήν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έννοι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ως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ουσι</a:t>
            </a:r>
            <a:r>
              <a:rPr lang="en-US" sz="3200" dirty="0">
                <a:solidFill>
                  <a:srgbClr val="000000"/>
                </a:solidFill>
                <a:latin typeface="Times New Roman"/>
                <a:ea typeface="Times New Roman"/>
                <a:cs typeface="Times New Roman"/>
              </a:rPr>
              <a:t>́α απα</a:t>
            </a:r>
            <a:r>
              <a:rPr lang="en-US" sz="3200" dirty="0" err="1">
                <a:solidFill>
                  <a:srgbClr val="000000"/>
                </a:solidFill>
                <a:latin typeface="Times New Roman"/>
                <a:ea typeface="Times New Roman"/>
                <a:cs typeface="Times New Roman"/>
              </a:rPr>
              <a:t>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δεκτου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έδου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κινδύνων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ζωη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υγει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λέξη</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σημ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ίνει</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ουσι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κινδύνου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ζωη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υγει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ιδιοκτησι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ερι</a:t>
            </a:r>
            <a:r>
              <a:rPr lang="en-US" sz="3200" dirty="0">
                <a:solidFill>
                  <a:srgbClr val="000000"/>
                </a:solidFill>
                <a:latin typeface="Times New Roman"/>
                <a:ea typeface="Times New Roman"/>
                <a:cs typeface="Times New Roman"/>
              </a:rPr>
              <a:t>βά</a:t>
            </a:r>
            <a:r>
              <a:rPr lang="en-US" sz="3200" dirty="0" err="1">
                <a:solidFill>
                  <a:srgbClr val="000000"/>
                </a:solidFill>
                <a:latin typeface="Times New Roman"/>
                <a:ea typeface="Times New Roman"/>
                <a:cs typeface="Times New Roman"/>
              </a:rPr>
              <a:t>λλον</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σκο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ιμες</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ξεις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νθρω</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a:t>
            </a:r>
            <a:endParaRPr lang="en-US" sz="3200" dirty="0"/>
          </a:p>
        </p:txBody>
      </p:sp>
    </p:spTree>
    <p:extLst>
      <p:ext uri="{BB962C8B-B14F-4D97-AF65-F5344CB8AC3E}">
        <p14:creationId xmlns:p14="http://schemas.microsoft.com/office/powerpoint/2010/main" val="3252555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solidFill>
                  <a:srgbClr val="000000"/>
                </a:solidFill>
                <a:latin typeface="Times New Roman"/>
                <a:ea typeface="Times New Roman"/>
                <a:cs typeface="Times New Roman"/>
              </a:rPr>
              <a:t>H ΠΡΟΣΤΑΣΙΑ ΤΟΥ ΠΕΡΙΒΑΛΛΟΝΤΟΣ</a:t>
            </a:r>
            <a:endParaRPr lang="en-US" dirty="0"/>
          </a:p>
        </p:txBody>
      </p:sp>
      <p:sp>
        <p:nvSpPr>
          <p:cNvPr id="3" name="Content Placeholder 2"/>
          <p:cNvSpPr>
            <a:spLocks noGrp="1"/>
          </p:cNvSpPr>
          <p:nvPr>
            <p:ph idx="1"/>
          </p:nvPr>
        </p:nvSpPr>
        <p:spPr>
          <a:xfrm>
            <a:off x="685800" y="2209799"/>
            <a:ext cx="8077200" cy="4412343"/>
          </a:xfrm>
        </p:spPr>
        <p:txBody>
          <a:bodyPr>
            <a:noAutofit/>
          </a:bodyPr>
          <a:lstStyle/>
          <a:p>
            <a:r>
              <a:rPr lang="en-US" sz="2600" dirty="0" err="1">
                <a:solidFill>
                  <a:srgbClr val="000000"/>
                </a:solidFill>
                <a:latin typeface="Times New Roman"/>
                <a:ea typeface="Times New Roman"/>
                <a:cs typeface="Times New Roman"/>
              </a:rPr>
              <a:t>Ορίσθηκ</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ν</a:t>
            </a:r>
            <a:r>
              <a:rPr lang="en-US" sz="2600" dirty="0">
                <a:solidFill>
                  <a:srgbClr val="000000"/>
                </a:solidFill>
                <a:latin typeface="Times New Roman"/>
                <a:ea typeface="Times New Roman"/>
                <a:cs typeface="Times New Roman"/>
              </a:rPr>
              <a:t> π</a:t>
            </a:r>
            <a:r>
              <a:rPr lang="en-US" sz="2600" dirty="0" err="1">
                <a:solidFill>
                  <a:srgbClr val="000000"/>
                </a:solidFill>
                <a:latin typeface="Times New Roman"/>
                <a:ea typeface="Times New Roman"/>
                <a:cs typeface="Times New Roman"/>
              </a:rPr>
              <a:t>έντε</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κ</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τηγορίες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θ</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λ</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σσι</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ρυ</a:t>
            </a:r>
            <a:r>
              <a:rPr lang="en-US" sz="2600" dirty="0">
                <a:solidFill>
                  <a:srgbClr val="000000"/>
                </a:solidFill>
                <a:latin typeface="Times New Roman"/>
                <a:ea typeface="Times New Roman"/>
                <a:cs typeface="Times New Roman"/>
              </a:rPr>
              <a:t>́πα</a:t>
            </a:r>
            <a:r>
              <a:rPr lang="en-US" sz="2600" dirty="0" err="1">
                <a:solidFill>
                  <a:srgbClr val="000000"/>
                </a:solidFill>
                <a:latin typeface="Times New Roman"/>
                <a:ea typeface="Times New Roman"/>
                <a:cs typeface="Times New Roman"/>
              </a:rPr>
              <a:t>νσης</a:t>
            </a:r>
            <a:r>
              <a:rPr lang="en-US" sz="2600" dirty="0">
                <a:solidFill>
                  <a:srgbClr val="000000"/>
                </a:solidFill>
                <a:latin typeface="Times New Roman"/>
                <a:ea typeface="Times New Roman"/>
                <a:cs typeface="Times New Roman"/>
              </a:rPr>
              <a:t>:</a:t>
            </a:r>
          </a:p>
          <a:p>
            <a:r>
              <a:rPr lang="en-US" sz="2600" dirty="0" smtClean="0">
                <a:solidFill>
                  <a:srgbClr val="000000"/>
                </a:solidFill>
                <a:latin typeface="Times New Roman"/>
                <a:ea typeface="Times New Roman"/>
                <a:cs typeface="Times New Roman"/>
              </a:rPr>
              <a:t>«</a:t>
            </a:r>
            <a:r>
              <a:rPr lang="en-US" sz="2600" dirty="0" err="1">
                <a:solidFill>
                  <a:srgbClr val="000000"/>
                </a:solidFill>
                <a:latin typeface="Times New Roman"/>
                <a:ea typeface="Times New Roman"/>
                <a:cs typeface="Times New Roman"/>
              </a:rPr>
              <a:t>μόλυνση</a:t>
            </a:r>
            <a:r>
              <a:rPr lang="en-US" sz="2600" dirty="0">
                <a:solidFill>
                  <a:srgbClr val="000000"/>
                </a:solidFill>
                <a:latin typeface="Times New Roman"/>
                <a:ea typeface="Times New Roman"/>
                <a:cs typeface="Times New Roman"/>
              </a:rPr>
              <a:t> απ</a:t>
            </a:r>
            <a:r>
              <a:rPr lang="en-US" sz="2600" dirty="0" err="1">
                <a:solidFill>
                  <a:srgbClr val="000000"/>
                </a:solidFill>
                <a:latin typeface="Times New Roman"/>
                <a:ea typeface="Times New Roman"/>
                <a:cs typeface="Times New Roman"/>
              </a:rPr>
              <a:t>ο</a:t>
            </a:r>
            <a:r>
              <a:rPr lang="en-US" sz="2600" dirty="0">
                <a:solidFill>
                  <a:srgbClr val="000000"/>
                </a:solidFill>
                <a:latin typeface="Times New Roman"/>
                <a:ea typeface="Times New Roman"/>
                <a:cs typeface="Times New Roman"/>
              </a:rPr>
              <a:t>́ π</a:t>
            </a:r>
            <a:r>
              <a:rPr lang="en-US" sz="2600" dirty="0" err="1">
                <a:solidFill>
                  <a:srgbClr val="000000"/>
                </a:solidFill>
                <a:latin typeface="Times New Roman"/>
                <a:ea typeface="Times New Roman"/>
                <a:cs typeface="Times New Roman"/>
              </a:rPr>
              <a:t>λοίο</a:t>
            </a:r>
            <a:r>
              <a:rPr lang="en-US" sz="2600" dirty="0" smtClean="0">
                <a:solidFill>
                  <a:srgbClr val="000000"/>
                </a:solidFill>
                <a:latin typeface="Times New Roman"/>
                <a:ea typeface="Times New Roman"/>
                <a:cs typeface="Times New Roman"/>
              </a:rPr>
              <a:t>»</a:t>
            </a:r>
            <a:endParaRPr lang="en-US" sz="2600" dirty="0">
              <a:solidFill>
                <a:srgbClr val="000000"/>
              </a:solidFill>
              <a:latin typeface="Times New Roman"/>
              <a:ea typeface="Times New Roman"/>
              <a:cs typeface="Times New Roman"/>
            </a:endParaRPr>
          </a:p>
          <a:p>
            <a:r>
              <a:rPr lang="en-US" sz="2600" dirty="0" smtClean="0">
                <a:solidFill>
                  <a:srgbClr val="000000"/>
                </a:solidFill>
                <a:latin typeface="Times New Roman"/>
                <a:ea typeface="Times New Roman"/>
                <a:cs typeface="Times New Roman"/>
              </a:rPr>
              <a:t>«</a:t>
            </a:r>
            <a:r>
              <a:rPr lang="en-US" sz="2600" dirty="0" err="1">
                <a:solidFill>
                  <a:srgbClr val="000000"/>
                </a:solidFill>
                <a:latin typeface="Times New Roman"/>
                <a:ea typeface="Times New Roman"/>
                <a:cs typeface="Times New Roman"/>
              </a:rPr>
              <a:t>σκο</a:t>
            </a:r>
            <a:r>
              <a:rPr lang="en-US" sz="2600" dirty="0">
                <a:solidFill>
                  <a:srgbClr val="000000"/>
                </a:solidFill>
                <a:latin typeface="Times New Roman"/>
                <a:ea typeface="Times New Roman"/>
                <a:cs typeface="Times New Roman"/>
              </a:rPr>
              <a:t>́π</a:t>
            </a:r>
            <a:r>
              <a:rPr lang="en-US" sz="2600" dirty="0" err="1">
                <a:solidFill>
                  <a:srgbClr val="000000"/>
                </a:solidFill>
                <a:latin typeface="Times New Roman"/>
                <a:ea typeface="Times New Roman"/>
                <a:cs typeface="Times New Roman"/>
              </a:rPr>
              <a:t>ιμο</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ρίξιμο</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μεγ</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λης</a:t>
            </a:r>
            <a:r>
              <a:rPr lang="en-US" sz="2600" dirty="0">
                <a:solidFill>
                  <a:srgbClr val="000000"/>
                </a:solidFill>
                <a:latin typeface="Times New Roman"/>
                <a:ea typeface="Times New Roman"/>
                <a:cs typeface="Times New Roman"/>
              </a:rPr>
              <a:t> π</a:t>
            </a:r>
            <a:r>
              <a:rPr lang="en-US" sz="2600" dirty="0" err="1">
                <a:solidFill>
                  <a:srgbClr val="000000"/>
                </a:solidFill>
                <a:latin typeface="Times New Roman"/>
                <a:ea typeface="Times New Roman"/>
                <a:cs typeface="Times New Roman"/>
              </a:rPr>
              <a:t>οσότητ</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των</a:t>
            </a:r>
            <a:r>
              <a:rPr lang="en-US" sz="2600" dirty="0">
                <a:solidFill>
                  <a:srgbClr val="000000"/>
                </a:solidFill>
                <a:latin typeface="Times New Roman"/>
                <a:ea typeface="Times New Roman"/>
                <a:cs typeface="Times New Roman"/>
              </a:rPr>
              <a:t> απ</a:t>
            </a:r>
            <a:r>
              <a:rPr lang="en-US" sz="2600" dirty="0" err="1">
                <a:solidFill>
                  <a:srgbClr val="000000"/>
                </a:solidFill>
                <a:latin typeface="Times New Roman"/>
                <a:ea typeface="Times New Roman"/>
                <a:cs typeface="Times New Roman"/>
              </a:rPr>
              <a:t>ο</a:t>
            </a:r>
            <a:r>
              <a:rPr lang="en-US" sz="2600" dirty="0">
                <a:solidFill>
                  <a:srgbClr val="000000"/>
                </a:solidFill>
                <a:latin typeface="Times New Roman"/>
                <a:ea typeface="Times New Roman"/>
                <a:cs typeface="Times New Roman"/>
              </a:rPr>
              <a:t>β</a:t>
            </a:r>
            <a:r>
              <a:rPr lang="en-US" sz="2600" dirty="0" err="1">
                <a:solidFill>
                  <a:srgbClr val="000000"/>
                </a:solidFill>
                <a:latin typeface="Times New Roman"/>
                <a:ea typeface="Times New Roman"/>
                <a:cs typeface="Times New Roman"/>
              </a:rPr>
              <a:t>λήτων</a:t>
            </a:r>
            <a:r>
              <a:rPr lang="en-US" sz="2600" dirty="0" smtClean="0">
                <a:solidFill>
                  <a:srgbClr val="000000"/>
                </a:solidFill>
                <a:latin typeface="Times New Roman"/>
                <a:ea typeface="Times New Roman"/>
                <a:cs typeface="Times New Roman"/>
              </a:rPr>
              <a:t>»</a:t>
            </a:r>
            <a:endParaRPr lang="en-US" sz="2600" dirty="0">
              <a:solidFill>
                <a:srgbClr val="000000"/>
              </a:solidFill>
              <a:latin typeface="Times New Roman"/>
              <a:ea typeface="Times New Roman"/>
              <a:cs typeface="Times New Roman"/>
            </a:endParaRPr>
          </a:p>
          <a:p>
            <a:r>
              <a:rPr lang="en-US" sz="2600" dirty="0" smtClean="0">
                <a:solidFill>
                  <a:srgbClr val="000000"/>
                </a:solidFill>
                <a:latin typeface="Times New Roman"/>
                <a:ea typeface="Times New Roman"/>
                <a:cs typeface="Times New Roman"/>
              </a:rPr>
              <a:t>«</a:t>
            </a:r>
            <a:r>
              <a:rPr lang="en-US" sz="2600" dirty="0" err="1">
                <a:solidFill>
                  <a:srgbClr val="000000"/>
                </a:solidFill>
                <a:latin typeface="Times New Roman"/>
                <a:ea typeface="Times New Roman"/>
                <a:cs typeface="Times New Roman"/>
              </a:rPr>
              <a:t>χερσ</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ι</a:t>
            </a:r>
            <a:r>
              <a:rPr lang="en-US" sz="2600" dirty="0">
                <a:solidFill>
                  <a:srgbClr val="000000"/>
                </a:solidFill>
                <a:latin typeface="Times New Roman"/>
                <a:ea typeface="Times New Roman"/>
                <a:cs typeface="Times New Roman"/>
              </a:rPr>
              <a:t>́α </a:t>
            </a:r>
            <a:r>
              <a:rPr lang="en-US" sz="2600" dirty="0" err="1">
                <a:solidFill>
                  <a:srgbClr val="000000"/>
                </a:solidFill>
                <a:latin typeface="Times New Roman"/>
                <a:ea typeface="Times New Roman"/>
                <a:cs typeface="Times New Roman"/>
              </a:rPr>
              <a:t>ρυ</a:t>
            </a:r>
            <a:r>
              <a:rPr lang="en-US" sz="2600" dirty="0">
                <a:solidFill>
                  <a:srgbClr val="000000"/>
                </a:solidFill>
                <a:latin typeface="Times New Roman"/>
                <a:ea typeface="Times New Roman"/>
                <a:cs typeface="Times New Roman"/>
              </a:rPr>
              <a:t>́πα</a:t>
            </a:r>
            <a:r>
              <a:rPr lang="en-US" sz="2600" dirty="0" err="1">
                <a:solidFill>
                  <a:srgbClr val="000000"/>
                </a:solidFill>
                <a:latin typeface="Times New Roman"/>
                <a:ea typeface="Times New Roman"/>
                <a:cs typeface="Times New Roman"/>
              </a:rPr>
              <a:t>νση</a:t>
            </a:r>
            <a:r>
              <a:rPr lang="en-US" sz="2600" dirty="0" smtClean="0">
                <a:solidFill>
                  <a:srgbClr val="000000"/>
                </a:solidFill>
                <a:latin typeface="Times New Roman"/>
                <a:ea typeface="Times New Roman"/>
                <a:cs typeface="Times New Roman"/>
              </a:rPr>
              <a:t>»</a:t>
            </a:r>
            <a:endParaRPr lang="en-US" sz="2600" dirty="0">
              <a:solidFill>
                <a:srgbClr val="000000"/>
              </a:solidFill>
              <a:latin typeface="Times New Roman"/>
              <a:ea typeface="Times New Roman"/>
              <a:cs typeface="Times New Roman"/>
            </a:endParaRPr>
          </a:p>
          <a:p>
            <a:r>
              <a:rPr lang="en-US" sz="2600" dirty="0" smtClean="0">
                <a:solidFill>
                  <a:srgbClr val="000000"/>
                </a:solidFill>
                <a:latin typeface="Times New Roman"/>
                <a:ea typeface="Times New Roman"/>
                <a:cs typeface="Times New Roman"/>
              </a:rPr>
              <a:t>«</a:t>
            </a:r>
            <a:r>
              <a:rPr lang="en-US" sz="2600" dirty="0" err="1">
                <a:solidFill>
                  <a:srgbClr val="000000"/>
                </a:solidFill>
                <a:latin typeface="Times New Roman"/>
                <a:ea typeface="Times New Roman"/>
                <a:cs typeface="Times New Roman"/>
              </a:rPr>
              <a:t>ρυ</a:t>
            </a:r>
            <a:r>
              <a:rPr lang="en-US" sz="2600" dirty="0">
                <a:solidFill>
                  <a:srgbClr val="000000"/>
                </a:solidFill>
                <a:latin typeface="Times New Roman"/>
                <a:ea typeface="Times New Roman"/>
                <a:cs typeface="Times New Roman"/>
              </a:rPr>
              <a:t>́πα</a:t>
            </a:r>
            <a:r>
              <a:rPr lang="en-US" sz="2600" dirty="0" err="1">
                <a:solidFill>
                  <a:srgbClr val="000000"/>
                </a:solidFill>
                <a:latin typeface="Times New Roman"/>
                <a:ea typeface="Times New Roman"/>
                <a:cs typeface="Times New Roman"/>
              </a:rPr>
              <a:t>νση</a:t>
            </a:r>
            <a:r>
              <a:rPr lang="en-US" sz="2600" dirty="0">
                <a:solidFill>
                  <a:srgbClr val="000000"/>
                </a:solidFill>
                <a:latin typeface="Times New Roman"/>
                <a:ea typeface="Times New Roman"/>
                <a:cs typeface="Times New Roman"/>
              </a:rPr>
              <a:t> π</a:t>
            </a:r>
            <a:r>
              <a:rPr lang="en-US" sz="2600" dirty="0" err="1">
                <a:solidFill>
                  <a:srgbClr val="000000"/>
                </a:solidFill>
                <a:latin typeface="Times New Roman"/>
                <a:ea typeface="Times New Roman"/>
                <a:cs typeface="Times New Roman"/>
              </a:rPr>
              <a:t>ου</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μετ</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φέρετ</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ι</a:t>
            </a:r>
            <a:r>
              <a:rPr lang="en-US" sz="2600" dirty="0">
                <a:solidFill>
                  <a:srgbClr val="000000"/>
                </a:solidFill>
                <a:latin typeface="Times New Roman"/>
                <a:ea typeface="Times New Roman"/>
                <a:cs typeface="Times New Roman"/>
              </a:rPr>
              <a:t> απ</a:t>
            </a:r>
            <a:r>
              <a:rPr lang="en-US" sz="2600" dirty="0" err="1">
                <a:solidFill>
                  <a:srgbClr val="000000"/>
                </a:solidFill>
                <a:latin typeface="Times New Roman"/>
                <a:ea typeface="Times New Roman"/>
                <a:cs typeface="Times New Roman"/>
              </a:rPr>
              <a:t>ο</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τον</a:t>
            </a:r>
            <a:r>
              <a:rPr lang="en-US" sz="2600" dirty="0">
                <a:solidFill>
                  <a:srgbClr val="000000"/>
                </a:solidFill>
                <a:latin typeface="Times New Roman"/>
                <a:ea typeface="Times New Roman"/>
                <a:cs typeface="Times New Roman"/>
              </a:rPr>
              <a:t> α</a:t>
            </a:r>
            <a:r>
              <a:rPr lang="en-US" sz="2600" dirty="0" err="1">
                <a:solidFill>
                  <a:srgbClr val="000000"/>
                </a:solidFill>
                <a:latin typeface="Times New Roman"/>
                <a:ea typeface="Times New Roman"/>
                <a:cs typeface="Times New Roman"/>
              </a:rPr>
              <a:t>έρ</a:t>
            </a:r>
            <a:r>
              <a:rPr lang="en-US" sz="2600" dirty="0">
                <a:solidFill>
                  <a:srgbClr val="000000"/>
                </a:solidFill>
                <a:latin typeface="Times New Roman"/>
                <a:ea typeface="Times New Roman"/>
                <a:cs typeface="Times New Roman"/>
              </a:rPr>
              <a:t>α</a:t>
            </a:r>
            <a:r>
              <a:rPr lang="en-US" sz="2600" dirty="0" smtClean="0">
                <a:solidFill>
                  <a:srgbClr val="000000"/>
                </a:solidFill>
                <a:latin typeface="Times New Roman"/>
                <a:ea typeface="Times New Roman"/>
                <a:cs typeface="Times New Roman"/>
              </a:rPr>
              <a:t>»</a:t>
            </a:r>
            <a:endParaRPr lang="en-US" sz="2600" dirty="0">
              <a:solidFill>
                <a:srgbClr val="000000"/>
              </a:solidFill>
              <a:latin typeface="Times New Roman"/>
              <a:ea typeface="Times New Roman"/>
              <a:cs typeface="Times New Roman"/>
            </a:endParaRPr>
          </a:p>
          <a:p>
            <a:r>
              <a:rPr lang="en-US" sz="2600" dirty="0" smtClean="0">
                <a:solidFill>
                  <a:srgbClr val="000000"/>
                </a:solidFill>
                <a:latin typeface="Times New Roman"/>
                <a:ea typeface="Times New Roman"/>
                <a:cs typeface="Times New Roman"/>
              </a:rPr>
              <a:t>«</a:t>
            </a:r>
            <a:r>
              <a:rPr lang="en-US" sz="2600" dirty="0" err="1">
                <a:solidFill>
                  <a:srgbClr val="000000"/>
                </a:solidFill>
                <a:latin typeface="Times New Roman"/>
                <a:ea typeface="Times New Roman"/>
                <a:cs typeface="Times New Roman"/>
              </a:rPr>
              <a:t>ρυ</a:t>
            </a:r>
            <a:r>
              <a:rPr lang="en-US" sz="2600" dirty="0">
                <a:solidFill>
                  <a:srgbClr val="000000"/>
                </a:solidFill>
                <a:latin typeface="Times New Roman"/>
                <a:ea typeface="Times New Roman"/>
                <a:cs typeface="Times New Roman"/>
              </a:rPr>
              <a:t>́πα</a:t>
            </a:r>
            <a:r>
              <a:rPr lang="en-US" sz="2600" dirty="0" err="1">
                <a:solidFill>
                  <a:srgbClr val="000000"/>
                </a:solidFill>
                <a:latin typeface="Times New Roman"/>
                <a:ea typeface="Times New Roman"/>
                <a:cs typeface="Times New Roman"/>
              </a:rPr>
              <a:t>νση</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ως</a:t>
            </a:r>
            <a:r>
              <a:rPr lang="en-US" sz="2600" dirty="0">
                <a:solidFill>
                  <a:srgbClr val="000000"/>
                </a:solidFill>
                <a:latin typeface="Times New Roman"/>
                <a:ea typeface="Times New Roman"/>
                <a:cs typeface="Times New Roman"/>
              </a:rPr>
              <a:t> απ</a:t>
            </a:r>
            <a:r>
              <a:rPr lang="en-US" sz="2600" dirty="0" err="1">
                <a:solidFill>
                  <a:srgbClr val="000000"/>
                </a:solidFill>
                <a:latin typeface="Times New Roman"/>
                <a:ea typeface="Times New Roman"/>
                <a:cs typeface="Times New Roman"/>
              </a:rPr>
              <a:t>οτέλεσμ</a:t>
            </a:r>
            <a:r>
              <a:rPr lang="en-US" sz="2600" dirty="0">
                <a:solidFill>
                  <a:srgbClr val="000000"/>
                </a:solidFill>
                <a:latin typeface="Times New Roman"/>
                <a:ea typeface="Times New Roman"/>
                <a:cs typeface="Times New Roman"/>
              </a:rPr>
              <a:t>α </a:t>
            </a:r>
            <a:r>
              <a:rPr lang="en-US" sz="2600" dirty="0" err="1">
                <a:solidFill>
                  <a:srgbClr val="000000"/>
                </a:solidFill>
                <a:latin typeface="Times New Roman"/>
                <a:ea typeface="Times New Roman"/>
                <a:cs typeface="Times New Roman"/>
              </a:rPr>
              <a:t>της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εξερεύνησης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η</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της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εκμετ</a:t>
            </a:r>
            <a:r>
              <a:rPr lang="en-US" sz="2600" dirty="0">
                <a:solidFill>
                  <a:srgbClr val="000000"/>
                </a:solidFill>
                <a:latin typeface="Times New Roman"/>
                <a:ea typeface="Times New Roman"/>
                <a:cs typeface="Times New Roman"/>
              </a:rPr>
              <a:t>ά</a:t>
            </a:r>
            <a:r>
              <a:rPr lang="en-US" sz="2600" dirty="0" err="1">
                <a:solidFill>
                  <a:srgbClr val="000000"/>
                </a:solidFill>
                <a:latin typeface="Times New Roman"/>
                <a:ea typeface="Times New Roman"/>
                <a:cs typeface="Times New Roman"/>
              </a:rPr>
              <a:t>λλευσης</a:t>
            </a:r>
            <a:r>
              <a:rPr lang="en-US" sz="2600" dirty="0">
                <a:solidFill>
                  <a:srgbClr val="000000"/>
                </a:solidFill>
                <a:latin typeface="Times New Roman"/>
                <a:ea typeface="Times New Roman"/>
                <a:cs typeface="Times New Roman"/>
              </a:rPr>
              <a:t> </a:t>
            </a:r>
            <a:r>
              <a:rPr lang="en-US" sz="2600" dirty="0" err="1">
                <a:solidFill>
                  <a:srgbClr val="000000"/>
                </a:solidFill>
                <a:latin typeface="Times New Roman"/>
                <a:ea typeface="Times New Roman"/>
                <a:cs typeface="Times New Roman"/>
              </a:rPr>
              <a:t>του</a:t>
            </a:r>
            <a:r>
              <a:rPr lang="en-US" sz="2600" dirty="0">
                <a:solidFill>
                  <a:srgbClr val="000000"/>
                </a:solidFill>
                <a:latin typeface="Times New Roman"/>
                <a:ea typeface="Times New Roman"/>
                <a:cs typeface="Times New Roman"/>
              </a:rPr>
              <a:t> β</a:t>
            </a:r>
            <a:r>
              <a:rPr lang="en-US" sz="2600" dirty="0" err="1">
                <a:solidFill>
                  <a:srgbClr val="000000"/>
                </a:solidFill>
                <a:latin typeface="Times New Roman"/>
                <a:ea typeface="Times New Roman"/>
                <a:cs typeface="Times New Roman"/>
              </a:rPr>
              <a:t>υθου</a:t>
            </a:r>
            <a:r>
              <a:rPr lang="en-US" sz="2600" dirty="0">
                <a:solidFill>
                  <a:srgbClr val="000000"/>
                </a:solidFill>
                <a:latin typeface="Times New Roman"/>
                <a:ea typeface="Times New Roman"/>
                <a:cs typeface="Times New Roman"/>
              </a:rPr>
              <a:t>́</a:t>
            </a:r>
            <a:r>
              <a:rPr lang="en-US" sz="2600" dirty="0" smtClean="0">
                <a:solidFill>
                  <a:srgbClr val="000000"/>
                </a:solidFill>
                <a:latin typeface="Times New Roman"/>
                <a:ea typeface="Times New Roman"/>
                <a:cs typeface="Times New Roman"/>
              </a:rPr>
              <a:t>»</a:t>
            </a:r>
            <a:endParaRPr lang="en-US" sz="2600" dirty="0"/>
          </a:p>
        </p:txBody>
      </p:sp>
    </p:spTree>
    <p:extLst>
      <p:ext uri="{BB962C8B-B14F-4D97-AF65-F5344CB8AC3E}">
        <p14:creationId xmlns:p14="http://schemas.microsoft.com/office/powerpoint/2010/main" val="1883933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Η</a:t>
            </a:r>
            <a:r>
              <a:rPr lang="en-US" sz="5400" dirty="0">
                <a:solidFill>
                  <a:srgbClr val="000000"/>
                </a:solidFill>
                <a:latin typeface="Times New Roman"/>
                <a:ea typeface="Times New Roman"/>
                <a:cs typeface="Times New Roman"/>
              </a:rPr>
              <a:t> ΠΡΟΣΤΑΣΙΑ ΤΗΣ ΑΝΘΡΩΠΙΝΗΣ ΖΩΗΣ</a:t>
            </a:r>
            <a:endParaRPr lang="en-US" dirty="0"/>
          </a:p>
        </p:txBody>
      </p:sp>
      <p:sp>
        <p:nvSpPr>
          <p:cNvPr id="3" name="Content Placeholder 2"/>
          <p:cNvSpPr>
            <a:spLocks noGrp="1"/>
          </p:cNvSpPr>
          <p:nvPr>
            <p:ph idx="1"/>
          </p:nvPr>
        </p:nvSpPr>
        <p:spPr>
          <a:xfrm>
            <a:off x="685800" y="2209799"/>
            <a:ext cx="7770813" cy="4122057"/>
          </a:xfrm>
        </p:spPr>
        <p:txBody>
          <a:bodyPr>
            <a:noAutofit/>
          </a:bodyPr>
          <a:lstStyle/>
          <a:p>
            <a:pPr marL="0" indent="0" algn="just">
              <a:buNone/>
            </a:pPr>
            <a:r>
              <a:rPr lang="en-US" sz="3600" dirty="0" err="1">
                <a:solidFill>
                  <a:srgbClr val="000000"/>
                </a:solidFill>
                <a:latin typeface="Times New Roman"/>
                <a:ea typeface="Times New Roman"/>
                <a:cs typeface="Times New Roman"/>
              </a:rPr>
              <a:t>Έν</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κόμ</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κομμ</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τι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της</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σφ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λει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στη</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θ</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λ</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σσ</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ως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η</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ροστ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σι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των</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νθρω</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ινων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ζωών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είν</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ίσης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μείζον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ζήτημ</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δι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φορ</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τυχήμ</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στ</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συμμετέχουν</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τμο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λοι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κρου</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ζιερο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λοι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εμ</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ορικ</a:t>
            </a:r>
            <a:r>
              <a:rPr lang="en-US" sz="3600" dirty="0">
                <a:solidFill>
                  <a:srgbClr val="000000"/>
                </a:solidFill>
                <a:latin typeface="Times New Roman"/>
                <a:ea typeface="Times New Roman"/>
                <a:cs typeface="Times New Roman"/>
              </a:rPr>
              <a:t>ά ferry-boat, </a:t>
            </a:r>
            <a:r>
              <a:rPr lang="en-US" sz="3600" dirty="0" err="1">
                <a:solidFill>
                  <a:srgbClr val="000000"/>
                </a:solidFill>
                <a:latin typeface="Times New Roman"/>
                <a:ea typeface="Times New Roman"/>
                <a:cs typeface="Times New Roman"/>
              </a:rPr>
              <a:t>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βα</a:t>
            </a:r>
            <a:r>
              <a:rPr lang="en-US" sz="3600" dirty="0" err="1">
                <a:solidFill>
                  <a:srgbClr val="000000"/>
                </a:solidFill>
                <a:latin typeface="Times New Roman"/>
                <a:ea typeface="Times New Roman"/>
                <a:cs typeface="Times New Roman"/>
              </a:rPr>
              <a:t>τικ</a:t>
            </a:r>
            <a:r>
              <a:rPr lang="en-US" sz="3600" dirty="0">
                <a:solidFill>
                  <a:srgbClr val="000000"/>
                </a:solidFill>
                <a:latin typeface="Times New Roman"/>
                <a:ea typeface="Times New Roman"/>
                <a:cs typeface="Times New Roman"/>
              </a:rPr>
              <a:t>ά ferry-boat </a:t>
            </a:r>
            <a:r>
              <a:rPr lang="en-US" sz="3600" dirty="0" err="1">
                <a:solidFill>
                  <a:srgbClr val="000000"/>
                </a:solidFill>
                <a:latin typeface="Times New Roman"/>
                <a:ea typeface="Times New Roman"/>
                <a:cs typeface="Times New Roman"/>
              </a:rPr>
              <a:t>έχουν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εμφ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νιστει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εδω</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χρόνι</a:t>
            </a:r>
            <a:r>
              <a:rPr lang="en-US" sz="3600" dirty="0">
                <a:solidFill>
                  <a:srgbClr val="000000"/>
                </a:solidFill>
                <a:latin typeface="Times New Roman"/>
                <a:ea typeface="Times New Roman"/>
                <a:cs typeface="Times New Roman"/>
              </a:rPr>
              <a:t>α.</a:t>
            </a:r>
            <a:endParaRPr lang="en-US" sz="3600" dirty="0"/>
          </a:p>
        </p:txBody>
      </p:sp>
    </p:spTree>
    <p:extLst>
      <p:ext uri="{BB962C8B-B14F-4D97-AF65-F5344CB8AC3E}">
        <p14:creationId xmlns:p14="http://schemas.microsoft.com/office/powerpoint/2010/main" val="235375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err="1">
                <a:solidFill>
                  <a:srgbClr val="000000"/>
                </a:solidFill>
                <a:latin typeface="Times New Roman"/>
                <a:ea typeface="Times New Roman"/>
                <a:cs typeface="Times New Roman"/>
              </a:rPr>
              <a:t>Έννοι</a:t>
            </a:r>
            <a:r>
              <a:rPr lang="en-US" sz="5400" b="1" dirty="0">
                <a:solidFill>
                  <a:srgbClr val="000000"/>
                </a:solidFill>
                <a:latin typeface="Times New Roman"/>
                <a:ea typeface="Times New Roman"/>
                <a:cs typeface="Times New Roman"/>
              </a:rPr>
              <a:t>α </a:t>
            </a:r>
            <a:r>
              <a:rPr lang="en-US" sz="5400" b="1" dirty="0" err="1">
                <a:solidFill>
                  <a:srgbClr val="000000"/>
                </a:solidFill>
                <a:latin typeface="Times New Roman"/>
                <a:ea typeface="Times New Roman"/>
                <a:cs typeface="Times New Roman"/>
              </a:rPr>
              <a:t>του</a:t>
            </a:r>
            <a:r>
              <a:rPr lang="en-US" sz="5400" b="1" dirty="0">
                <a:solidFill>
                  <a:srgbClr val="000000"/>
                </a:solidFill>
                <a:latin typeface="Times New Roman"/>
                <a:ea typeface="Times New Roman"/>
                <a:cs typeface="Times New Roman"/>
              </a:rPr>
              <a:t> ISM CODE</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Στις</a:t>
            </a:r>
            <a:r>
              <a:rPr lang="en-US" sz="3200" dirty="0">
                <a:solidFill>
                  <a:srgbClr val="000000"/>
                </a:solidFill>
                <a:latin typeface="Times New Roman"/>
                <a:ea typeface="Times New Roman"/>
                <a:cs typeface="Times New Roman"/>
              </a:rPr>
              <a:t> 19 Μα</a:t>
            </a:r>
            <a:r>
              <a:rPr lang="en-US" sz="3200" dirty="0" err="1">
                <a:solidFill>
                  <a:srgbClr val="000000"/>
                </a:solidFill>
                <a:latin typeface="Times New Roman"/>
                <a:ea typeface="Times New Roman"/>
                <a:cs typeface="Times New Roman"/>
              </a:rPr>
              <a:t>ΐου</a:t>
            </a:r>
            <a:r>
              <a:rPr lang="en-US" sz="3200" dirty="0">
                <a:solidFill>
                  <a:srgbClr val="000000"/>
                </a:solidFill>
                <a:latin typeface="Times New Roman"/>
                <a:ea typeface="Times New Roman"/>
                <a:cs typeface="Times New Roman"/>
              </a:rPr>
              <a:t> 1994, </a:t>
            </a:r>
            <a:r>
              <a:rPr lang="en-US" sz="3200" dirty="0" err="1">
                <a:solidFill>
                  <a:srgbClr val="000000"/>
                </a:solidFill>
                <a:latin typeface="Times New Roman"/>
                <a:ea typeface="Times New Roman"/>
                <a:cs typeface="Times New Roman"/>
              </a:rPr>
              <a:t>ενσωμ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τώθηκε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Συνθήκη</a:t>
            </a:r>
            <a:r>
              <a:rPr lang="en-US" sz="3200" dirty="0">
                <a:solidFill>
                  <a:srgbClr val="000000"/>
                </a:solidFill>
                <a:latin typeface="Times New Roman"/>
                <a:ea typeface="Times New Roman"/>
                <a:cs typeface="Times New Roman"/>
              </a:rPr>
              <a:t> SOLAS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1974 </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ψήφισμ</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με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τίτλο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χείριση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λειτουργι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ρόληψη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ρυ</a:t>
            </a:r>
            <a:r>
              <a:rPr lang="en-US" sz="3200" dirty="0">
                <a:solidFill>
                  <a:srgbClr val="000000"/>
                </a:solidFill>
                <a:latin typeface="Times New Roman"/>
                <a:ea typeface="Times New Roman"/>
                <a:cs typeface="Times New Roman"/>
              </a:rPr>
              <a:t>́πα</a:t>
            </a:r>
            <a:r>
              <a:rPr lang="en-US" sz="3200" dirty="0" err="1">
                <a:solidFill>
                  <a:srgbClr val="000000"/>
                </a:solidFill>
                <a:latin typeface="Times New Roman"/>
                <a:ea typeface="Times New Roman"/>
                <a:cs typeface="Times New Roman"/>
              </a:rPr>
              <a:t>νσης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γνωστη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ως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Διεθνής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Κώδικ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χείρισης</a:t>
            </a:r>
            <a:r>
              <a:rPr lang="en-US" sz="3200" dirty="0">
                <a:solidFill>
                  <a:srgbClr val="000000"/>
                </a:solidFill>
                <a:latin typeface="Times New Roman"/>
                <a:ea typeface="Times New Roman"/>
                <a:cs typeface="Times New Roman"/>
              </a:rPr>
              <a:t> (ISM CODE, International Safety Management Code).</a:t>
            </a:r>
            <a:endParaRPr lang="en-US" sz="3200" dirty="0"/>
          </a:p>
        </p:txBody>
      </p:sp>
    </p:spTree>
    <p:extLst>
      <p:ext uri="{BB962C8B-B14F-4D97-AF65-F5344CB8AC3E}">
        <p14:creationId xmlns:p14="http://schemas.microsoft.com/office/powerpoint/2010/main" val="3334064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err="1">
                <a:solidFill>
                  <a:srgbClr val="000000"/>
                </a:solidFill>
                <a:latin typeface="Times New Roman"/>
                <a:ea typeface="Times New Roman"/>
                <a:cs typeface="Times New Roman"/>
              </a:rPr>
              <a:t>Περιεχόμενο</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του</a:t>
            </a:r>
            <a:r>
              <a:rPr lang="en-US" sz="5400" b="1" dirty="0">
                <a:solidFill>
                  <a:srgbClr val="000000"/>
                </a:solidFill>
                <a:latin typeface="Times New Roman"/>
                <a:ea typeface="Times New Roman"/>
                <a:cs typeface="Times New Roman"/>
              </a:rPr>
              <a:t> ISM CODE</a:t>
            </a:r>
            <a:endParaRPr lang="en-US" dirty="0"/>
          </a:p>
        </p:txBody>
      </p:sp>
      <p:sp>
        <p:nvSpPr>
          <p:cNvPr id="3" name="Content Placeholder 2"/>
          <p:cNvSpPr>
            <a:spLocks noGrp="1"/>
          </p:cNvSpPr>
          <p:nvPr>
            <p:ph idx="1"/>
          </p:nvPr>
        </p:nvSpPr>
        <p:spPr/>
        <p:txBody>
          <a:bodyPr/>
          <a:lstStyle/>
          <a:p>
            <a:pPr marL="0" indent="0">
              <a:buNone/>
            </a:pP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Κώδικ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ISM απ</a:t>
            </a:r>
            <a:r>
              <a:rPr lang="en-US" dirty="0" err="1">
                <a:solidFill>
                  <a:srgbClr val="000000"/>
                </a:solidFill>
                <a:latin typeface="Times New Roman"/>
                <a:ea typeface="Times New Roman"/>
                <a:cs typeface="Times New Roman"/>
              </a:rPr>
              <a:t>οτελείτ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απ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13 </a:t>
            </a:r>
            <a:r>
              <a:rPr lang="en-US" dirty="0" err="1">
                <a:solidFill>
                  <a:srgbClr val="000000"/>
                </a:solidFill>
                <a:latin typeface="Times New Roman"/>
                <a:ea typeface="Times New Roman"/>
                <a:cs typeface="Times New Roman"/>
              </a:rPr>
              <a:t>κεφ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α. </a:t>
            </a:r>
            <a:endParaRPr lang="el-GR" dirty="0" smtClean="0">
              <a:solidFill>
                <a:srgbClr val="000000"/>
              </a:solidFill>
              <a:latin typeface="Times New Roman"/>
              <a:ea typeface="Times New Roman"/>
              <a:cs typeface="Times New Roman"/>
            </a:endParaRPr>
          </a:p>
          <a:p>
            <a:pPr marL="0" indent="0">
              <a:buNone/>
            </a:pPr>
            <a:r>
              <a:rPr lang="en-US" b="1" dirty="0" err="1">
                <a:solidFill>
                  <a:srgbClr val="000000"/>
                </a:solidFill>
                <a:latin typeface="Times New Roman"/>
                <a:ea typeface="Times New Roman"/>
                <a:cs typeface="Times New Roman"/>
              </a:rPr>
              <a:t>Προοίμιο</a:t>
            </a:r>
            <a:endParaRPr lang="en-US" b="1" dirty="0">
              <a:solidFill>
                <a:srgbClr val="000000"/>
              </a:solidFill>
              <a:latin typeface="Times New Roman"/>
              <a:ea typeface="Times New Roman"/>
              <a:cs typeface="Times New Roman"/>
            </a:endParaRPr>
          </a:p>
          <a:p>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σκο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ISM 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φέρετ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ρώτη</a:t>
            </a:r>
            <a:r>
              <a:rPr lang="en-US" dirty="0">
                <a:solidFill>
                  <a:srgbClr val="000000"/>
                </a:solidFill>
                <a:latin typeface="Times New Roman"/>
                <a:ea typeface="Times New Roman"/>
                <a:cs typeface="Times New Roman"/>
              </a:rPr>
              <a:t> πα</a:t>
            </a:r>
            <a:r>
              <a:rPr lang="en-US" dirty="0" err="1">
                <a:solidFill>
                  <a:srgbClr val="000000"/>
                </a:solidFill>
                <a:latin typeface="Times New Roman"/>
                <a:ea typeface="Times New Roman"/>
                <a:cs typeface="Times New Roman"/>
              </a:rPr>
              <a:t>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γρ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ροοιμίου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είν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θιέρωση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ενός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διεθνούς</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ροτυ</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θ</a:t>
            </a:r>
            <a:r>
              <a:rPr lang="en-US" dirty="0">
                <a:solidFill>
                  <a:srgbClr val="000000"/>
                </a:solidFill>
                <a:latin typeface="Times New Roman"/>
                <a:ea typeface="Times New Roman"/>
                <a:cs typeface="Times New Roman"/>
              </a:rPr>
              <a:t>α α</a:t>
            </a:r>
            <a:r>
              <a:rPr lang="en-US" dirty="0" err="1">
                <a:solidFill>
                  <a:srgbClr val="000000"/>
                </a:solidFill>
                <a:latin typeface="Times New Roman"/>
                <a:ea typeface="Times New Roman"/>
                <a:cs typeface="Times New Roman"/>
              </a:rPr>
              <a:t>σχολείτ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την</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σφ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χείριση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λειτουργι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των</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λοίων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θώς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την</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ρόληψη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ρυ</a:t>
            </a:r>
            <a:r>
              <a:rPr lang="en-US" dirty="0">
                <a:solidFill>
                  <a:srgbClr val="000000"/>
                </a:solidFill>
                <a:latin typeface="Times New Roman"/>
                <a:ea typeface="Times New Roman"/>
                <a:cs typeface="Times New Roman"/>
              </a:rPr>
              <a:t>́πα</a:t>
            </a:r>
            <a:r>
              <a:rPr lang="en-US" dirty="0" err="1">
                <a:solidFill>
                  <a:srgbClr val="000000"/>
                </a:solidFill>
                <a:latin typeface="Times New Roman"/>
                <a:ea typeface="Times New Roman"/>
                <a:cs typeface="Times New Roman"/>
              </a:rPr>
              <a:t>νσης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θ</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σσιου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ερι</a:t>
            </a:r>
            <a:r>
              <a:rPr lang="en-US" dirty="0">
                <a:solidFill>
                  <a:srgbClr val="000000"/>
                </a:solidFill>
                <a:latin typeface="Times New Roman"/>
                <a:ea typeface="Times New Roman"/>
                <a:cs typeface="Times New Roman"/>
              </a:rPr>
              <a:t>βά</a:t>
            </a:r>
            <a:r>
              <a:rPr lang="en-US" dirty="0" err="1">
                <a:solidFill>
                  <a:srgbClr val="000000"/>
                </a:solidFill>
                <a:latin typeface="Times New Roman"/>
                <a:ea typeface="Times New Roman"/>
                <a:cs typeface="Times New Roman"/>
              </a:rPr>
              <a:t>λλοντος</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1134340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Γενικ</a:t>
            </a:r>
            <a:r>
              <a:rPr lang="en-US" sz="5400" dirty="0">
                <a:solidFill>
                  <a:srgbClr val="000000"/>
                </a:solidFill>
                <a:latin typeface="Times New Roman"/>
                <a:ea typeface="Times New Roman"/>
                <a:cs typeface="Times New Roman"/>
              </a:rPr>
              <a:t>ά (General)</a:t>
            </a:r>
            <a:endParaRPr lang="en-US" dirty="0"/>
          </a:p>
        </p:txBody>
      </p:sp>
      <p:sp>
        <p:nvSpPr>
          <p:cNvPr id="3" name="Content Placeholder 2"/>
          <p:cNvSpPr>
            <a:spLocks noGrp="1"/>
          </p:cNvSpPr>
          <p:nvPr>
            <p:ph idx="1"/>
          </p:nvPr>
        </p:nvSpPr>
        <p:spPr>
          <a:xfrm>
            <a:off x="685800" y="2209800"/>
            <a:ext cx="8149771" cy="4357914"/>
          </a:xfrm>
        </p:spPr>
        <p:txBody>
          <a:bodyPr>
            <a:normAutofit/>
          </a:bodyPr>
          <a:lstStyle/>
          <a:p>
            <a:pPr marL="0" indent="0" algn="just">
              <a:buNone/>
            </a:pP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Κώδικ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ς</a:t>
            </a:r>
            <a:r>
              <a:rPr lang="en-US" sz="2800" dirty="0">
                <a:solidFill>
                  <a:srgbClr val="000000"/>
                </a:solidFill>
                <a:latin typeface="Times New Roman"/>
                <a:ea typeface="Times New Roman"/>
                <a:cs typeface="Times New Roman"/>
              </a:rPr>
              <a:t> ISM, </a:t>
            </a:r>
            <a:r>
              <a:rPr lang="en-US" sz="2800" dirty="0" err="1">
                <a:solidFill>
                  <a:srgbClr val="000000"/>
                </a:solidFill>
                <a:latin typeface="Times New Roman"/>
                <a:ea typeface="Times New Roman"/>
                <a:cs typeface="Times New Roman"/>
              </a:rPr>
              <a:t>εκτός</a:t>
            </a:r>
            <a:r>
              <a:rPr lang="en-US" sz="2800" dirty="0">
                <a:solidFill>
                  <a:srgbClr val="000000"/>
                </a:solidFill>
                <a:latin typeface="Times New Roman"/>
                <a:ea typeface="Times New Roman"/>
                <a:cs typeface="Times New Roman"/>
              </a:rPr>
              <a:t> απ</a:t>
            </a: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γενικο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σκο</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ου</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φέρετ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στο</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ροοίμιο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είν</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θεσμοθέτηση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ενός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διεθνούς</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ροτυ</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ου</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γι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την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χείριση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σφ</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λει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λειτουργι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των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λοίων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ροστ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σι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του</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ερι</a:t>
            </a:r>
            <a:r>
              <a:rPr lang="en-US" sz="2800" dirty="0">
                <a:solidFill>
                  <a:srgbClr val="000000"/>
                </a:solidFill>
                <a:latin typeface="Times New Roman"/>
                <a:ea typeface="Times New Roman"/>
                <a:cs typeface="Times New Roman"/>
              </a:rPr>
              <a:t>βά</a:t>
            </a:r>
            <a:r>
              <a:rPr lang="en-US" sz="2800" dirty="0" err="1">
                <a:solidFill>
                  <a:srgbClr val="000000"/>
                </a:solidFill>
                <a:latin typeface="Times New Roman"/>
                <a:ea typeface="Times New Roman"/>
                <a:cs typeface="Times New Roman"/>
              </a:rPr>
              <a:t>λλοντος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εξ</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σφ</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λιση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σφ</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λει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θ</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σσ</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ρόληψη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του</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νθρω</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ινου</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τρ</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υμ</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τισμου</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νθρω</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ινης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ζωής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απ</a:t>
            </a:r>
            <a:r>
              <a:rPr lang="en-US" sz="2800" dirty="0" err="1">
                <a:solidFill>
                  <a:srgbClr val="000000"/>
                </a:solidFill>
                <a:latin typeface="Times New Roman"/>
                <a:ea typeface="Times New Roman"/>
                <a:cs typeface="Times New Roman"/>
              </a:rPr>
              <a:t>οφυγη</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ρόκλησης</a:t>
            </a:r>
            <a:r>
              <a:rPr lang="en-US" sz="2800" dirty="0">
                <a:solidFill>
                  <a:srgbClr val="000000"/>
                </a:solidFill>
                <a:latin typeface="Times New Roman"/>
                <a:ea typeface="Times New Roman"/>
                <a:cs typeface="Times New Roman"/>
              </a:rPr>
              <a:t> β</a:t>
            </a:r>
            <a:r>
              <a:rPr lang="en-US" sz="2800" dirty="0" err="1">
                <a:solidFill>
                  <a:srgbClr val="000000"/>
                </a:solidFill>
                <a:latin typeface="Times New Roman"/>
                <a:ea typeface="Times New Roman"/>
                <a:cs typeface="Times New Roman"/>
              </a:rPr>
              <a:t>λ</a:t>
            </a:r>
            <a:r>
              <a:rPr lang="en-US" sz="2800" dirty="0">
                <a:solidFill>
                  <a:srgbClr val="000000"/>
                </a:solidFill>
                <a:latin typeface="Times New Roman"/>
                <a:ea typeface="Times New Roman"/>
                <a:cs typeface="Times New Roman"/>
              </a:rPr>
              <a:t>άβ</a:t>
            </a:r>
            <a:r>
              <a:rPr lang="en-US" sz="2800" dirty="0" err="1">
                <a:solidFill>
                  <a:srgbClr val="000000"/>
                </a:solidFill>
                <a:latin typeface="Times New Roman"/>
                <a:ea typeface="Times New Roman"/>
                <a:cs typeface="Times New Roman"/>
              </a:rPr>
              <a:t>ης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θ</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σσιο</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ερι</a:t>
            </a:r>
            <a:r>
              <a:rPr lang="en-US" sz="2800" dirty="0">
                <a:solidFill>
                  <a:srgbClr val="000000"/>
                </a:solidFill>
                <a:latin typeface="Times New Roman"/>
                <a:ea typeface="Times New Roman"/>
                <a:cs typeface="Times New Roman"/>
              </a:rPr>
              <a:t>βά</a:t>
            </a:r>
            <a:r>
              <a:rPr lang="en-US" sz="2800" dirty="0" err="1">
                <a:solidFill>
                  <a:srgbClr val="000000"/>
                </a:solidFill>
                <a:latin typeface="Times New Roman"/>
                <a:ea typeface="Times New Roman"/>
                <a:cs typeface="Times New Roman"/>
              </a:rPr>
              <a:t>λλον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στην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εριουσι</a:t>
            </a:r>
            <a:r>
              <a:rPr lang="en-US" sz="2800" dirty="0">
                <a:solidFill>
                  <a:srgbClr val="000000"/>
                </a:solidFill>
                <a:latin typeface="Times New Roman"/>
                <a:ea typeface="Times New Roman"/>
                <a:cs typeface="Times New Roman"/>
              </a:rPr>
              <a:t>́α.</a:t>
            </a:r>
            <a:endParaRPr lang="en-US" sz="2800" dirty="0"/>
          </a:p>
        </p:txBody>
      </p:sp>
    </p:spTree>
    <p:extLst>
      <p:ext uri="{BB962C8B-B14F-4D97-AF65-F5344CB8AC3E}">
        <p14:creationId xmlns:p14="http://schemas.microsoft.com/office/powerpoint/2010/main" val="886467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smtClean="0">
                <a:solidFill>
                  <a:srgbClr val="000000"/>
                </a:solidFill>
                <a:latin typeface="Times New Roman"/>
                <a:ea typeface="Times New Roman"/>
                <a:cs typeface="Times New Roman"/>
              </a:rPr>
              <a:t>Ορισμοι</a:t>
            </a:r>
            <a:r>
              <a:rPr lang="en-US" sz="5400" dirty="0" smtClean="0">
                <a:solidFill>
                  <a:srgbClr val="000000"/>
                </a:solidFill>
                <a:latin typeface="Times New Roman"/>
                <a:ea typeface="Times New Roman"/>
                <a:cs typeface="Times New Roman"/>
              </a:rPr>
              <a:t>́ </a:t>
            </a:r>
            <a:r>
              <a:rPr lang="en-US" sz="5400" dirty="0">
                <a:solidFill>
                  <a:srgbClr val="000000"/>
                </a:solidFill>
                <a:latin typeface="Times New Roman"/>
                <a:ea typeface="Times New Roman"/>
                <a:cs typeface="Times New Roman"/>
              </a:rPr>
              <a:t>(Definitions)</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Δίνοντ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ορισμοι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διοικητικής</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ρχής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όροι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οίοι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είν</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απα</a:t>
            </a:r>
            <a:r>
              <a:rPr lang="en-US" sz="3600" dirty="0" err="1">
                <a:solidFill>
                  <a:srgbClr val="000000"/>
                </a:solidFill>
                <a:latin typeface="Times New Roman"/>
                <a:ea typeface="Times New Roman"/>
                <a:cs typeface="Times New Roman"/>
              </a:rPr>
              <a:t>ρ</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ίτητοι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γι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την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νόηση</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εριεχομένου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ρμογη</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Κώδικ</a:t>
            </a:r>
            <a:r>
              <a:rPr lang="en-US" sz="3600" dirty="0">
                <a:solidFill>
                  <a:srgbClr val="000000"/>
                </a:solidFill>
                <a:latin typeface="Times New Roman"/>
                <a:ea typeface="Times New Roman"/>
                <a:cs typeface="Times New Roman"/>
              </a:rPr>
              <a:t>α.</a:t>
            </a:r>
            <a:endParaRPr lang="en-US" sz="3600" dirty="0"/>
          </a:p>
        </p:txBody>
      </p:sp>
    </p:spTree>
    <p:extLst>
      <p:ext uri="{BB962C8B-B14F-4D97-AF65-F5344CB8AC3E}">
        <p14:creationId xmlns:p14="http://schemas.microsoft.com/office/powerpoint/2010/main" val="3751839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Στόχοι</a:t>
            </a:r>
            <a:r>
              <a:rPr lang="en-US" sz="5400" dirty="0">
                <a:solidFill>
                  <a:srgbClr val="000000"/>
                </a:solidFill>
                <a:latin typeface="Times New Roman"/>
                <a:ea typeface="Times New Roman"/>
                <a:cs typeface="Times New Roman"/>
              </a:rPr>
              <a:t> (Objectives)</a:t>
            </a:r>
            <a:endParaRPr lang="en-US" dirty="0"/>
          </a:p>
        </p:txBody>
      </p:sp>
      <p:sp>
        <p:nvSpPr>
          <p:cNvPr id="3" name="Content Placeholder 2"/>
          <p:cNvSpPr>
            <a:spLocks noGrp="1"/>
          </p:cNvSpPr>
          <p:nvPr>
            <p:ph idx="1"/>
          </p:nvPr>
        </p:nvSpPr>
        <p:spPr>
          <a:xfrm>
            <a:off x="685800" y="2209799"/>
            <a:ext cx="8149771" cy="4412343"/>
          </a:xfrm>
        </p:spPr>
        <p:txBody>
          <a:bodyPr>
            <a:noAutofit/>
          </a:bodyPr>
          <a:lstStyle/>
          <a:p>
            <a:pPr marL="0" indent="0" algn="just">
              <a:buNone/>
            </a:pPr>
            <a:r>
              <a:rPr lang="en-US" sz="2800" dirty="0" err="1" smtClean="0">
                <a:solidFill>
                  <a:srgbClr val="000000"/>
                </a:solidFill>
                <a:latin typeface="Times New Roman"/>
                <a:ea typeface="Times New Roman"/>
                <a:cs typeface="Times New Roman"/>
              </a:rPr>
              <a:t>Κώδικ</a:t>
            </a:r>
            <a:r>
              <a:rPr lang="en-US" sz="2800" dirty="0" smtClean="0">
                <a:solidFill>
                  <a:srgbClr val="000000"/>
                </a:solidFill>
                <a:latin typeface="Times New Roman"/>
                <a:ea typeface="Times New Roman"/>
                <a:cs typeface="Times New Roman"/>
              </a:rPr>
              <a:t>α</a:t>
            </a:r>
            <a:r>
              <a:rPr lang="en-US" sz="2800" dirty="0" err="1" smtClean="0">
                <a:solidFill>
                  <a:srgbClr val="000000"/>
                </a:solidFill>
                <a:latin typeface="Times New Roman"/>
                <a:ea typeface="Times New Roman"/>
                <a:cs typeface="Times New Roman"/>
              </a:rPr>
              <a:t>ς</a:t>
            </a:r>
            <a:r>
              <a:rPr lang="en-US" sz="2800" dirty="0" smtClean="0">
                <a:solidFill>
                  <a:srgbClr val="000000"/>
                </a:solidFill>
                <a:latin typeface="Times New Roman"/>
                <a:ea typeface="Times New Roman"/>
                <a:cs typeface="Times New Roman"/>
              </a:rPr>
              <a:t> </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εριλ</a:t>
            </a:r>
            <a:r>
              <a:rPr lang="en-US" sz="2800" dirty="0">
                <a:solidFill>
                  <a:srgbClr val="000000"/>
                </a:solidFill>
                <a:latin typeface="Times New Roman"/>
                <a:ea typeface="Times New Roman"/>
                <a:cs typeface="Times New Roman"/>
              </a:rPr>
              <a:t>αμβά</a:t>
            </a:r>
            <a:r>
              <a:rPr lang="en-US" sz="2800" dirty="0" err="1">
                <a:solidFill>
                  <a:srgbClr val="000000"/>
                </a:solidFill>
                <a:latin typeface="Times New Roman"/>
                <a:ea typeface="Times New Roman"/>
                <a:cs typeface="Times New Roman"/>
              </a:rPr>
              <a:t>νει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στόχους</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ου</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φέροντ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στην</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σφ</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χείριση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ιρει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οι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οίοι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συνοψίζοντ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στ</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εξής</a:t>
            </a:r>
            <a:r>
              <a:rPr lang="en-US" sz="2800" dirty="0">
                <a:solidFill>
                  <a:srgbClr val="000000"/>
                </a:solidFill>
                <a:latin typeface="Times New Roman"/>
                <a:ea typeface="Times New Roman"/>
                <a:cs typeface="Times New Roman"/>
              </a:rPr>
              <a:t>: </a:t>
            </a:r>
            <a:endParaRPr lang="el-GR" sz="2800" dirty="0" smtClean="0">
              <a:solidFill>
                <a:srgbClr val="000000"/>
              </a:solidFill>
              <a:latin typeface="Times New Roman"/>
              <a:ea typeface="Times New Roman"/>
              <a:cs typeface="Times New Roman"/>
            </a:endParaRPr>
          </a:p>
          <a:p>
            <a:pPr algn="just"/>
            <a:r>
              <a:rPr lang="en-US" sz="2800" dirty="0" err="1" smtClean="0">
                <a:solidFill>
                  <a:srgbClr val="000000"/>
                </a:solidFill>
                <a:latin typeface="Times New Roman"/>
                <a:ea typeface="Times New Roman"/>
                <a:cs typeface="Times New Roman"/>
              </a:rPr>
              <a:t>τη</a:t>
            </a:r>
            <a:r>
              <a:rPr lang="el-GR" sz="2800" dirty="0" smtClean="0">
                <a:solidFill>
                  <a:srgbClr val="000000"/>
                </a:solidFill>
                <a:latin typeface="Times New Roman"/>
                <a:ea typeface="Times New Roman"/>
                <a:cs typeface="Times New Roman"/>
              </a:rPr>
              <a:t>ν</a:t>
            </a:r>
            <a:r>
              <a:rPr lang="en-US" sz="2800" dirty="0" smtClean="0">
                <a:solidFill>
                  <a:srgbClr val="000000"/>
                </a:solidFill>
                <a:latin typeface="Times New Roman"/>
                <a:ea typeface="Times New Roman"/>
                <a:cs typeface="Times New Roman"/>
              </a:rPr>
              <a:t> </a:t>
            </a:r>
            <a:r>
              <a:rPr lang="en-US" sz="2800" dirty="0">
                <a:solidFill>
                  <a:srgbClr val="000000"/>
                </a:solidFill>
                <a:latin typeface="Times New Roman"/>
                <a:ea typeface="Times New Roman"/>
                <a:cs typeface="Times New Roman"/>
              </a:rPr>
              <a:t>πα</a:t>
            </a:r>
            <a:r>
              <a:rPr lang="en-US" sz="2800" dirty="0" err="1">
                <a:solidFill>
                  <a:srgbClr val="000000"/>
                </a:solidFill>
                <a:latin typeface="Times New Roman"/>
                <a:ea typeface="Times New Roman"/>
                <a:cs typeface="Times New Roman"/>
              </a:rPr>
              <a:t>ροχη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λειτουργικών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ρ</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κτικών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σε</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έν</a:t>
            </a:r>
            <a:r>
              <a:rPr lang="en-US" sz="2800" dirty="0">
                <a:solidFill>
                  <a:srgbClr val="000000"/>
                </a:solidFill>
                <a:latin typeface="Times New Roman"/>
                <a:ea typeface="Times New Roman"/>
                <a:cs typeface="Times New Roman"/>
              </a:rPr>
              <a:t>α α</a:t>
            </a:r>
            <a:r>
              <a:rPr lang="en-US" sz="2800" dirty="0" err="1">
                <a:solidFill>
                  <a:srgbClr val="000000"/>
                </a:solidFill>
                <a:latin typeface="Times New Roman"/>
                <a:ea typeface="Times New Roman"/>
                <a:cs typeface="Times New Roman"/>
              </a:rPr>
              <a:t>σφ</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λές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εργ</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σι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κο</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ερι</a:t>
            </a:r>
            <a:r>
              <a:rPr lang="en-US" sz="2800" dirty="0">
                <a:solidFill>
                  <a:srgbClr val="000000"/>
                </a:solidFill>
                <a:latin typeface="Times New Roman"/>
                <a:ea typeface="Times New Roman"/>
                <a:cs typeface="Times New Roman"/>
              </a:rPr>
              <a:t>βά</a:t>
            </a:r>
            <a:r>
              <a:rPr lang="en-US" sz="2800" dirty="0" err="1">
                <a:solidFill>
                  <a:srgbClr val="000000"/>
                </a:solidFill>
                <a:latin typeface="Times New Roman"/>
                <a:ea typeface="Times New Roman"/>
                <a:cs typeface="Times New Roman"/>
              </a:rPr>
              <a:t>λλον</a:t>
            </a:r>
            <a:r>
              <a:rPr lang="en-US" sz="2800" dirty="0">
                <a:solidFill>
                  <a:srgbClr val="000000"/>
                </a:solidFill>
                <a:latin typeface="Times New Roman"/>
                <a:ea typeface="Times New Roman"/>
                <a:cs typeface="Times New Roman"/>
              </a:rPr>
              <a:t> </a:t>
            </a:r>
            <a:endParaRPr lang="el-GR" sz="2800" dirty="0" smtClean="0">
              <a:solidFill>
                <a:srgbClr val="000000"/>
              </a:solidFill>
              <a:latin typeface="Times New Roman"/>
              <a:ea typeface="Times New Roman"/>
              <a:cs typeface="Times New Roman"/>
            </a:endParaRPr>
          </a:p>
          <a:p>
            <a:pPr algn="just"/>
            <a:r>
              <a:rPr lang="en-US" sz="2800" dirty="0" err="1" smtClean="0">
                <a:solidFill>
                  <a:srgbClr val="000000"/>
                </a:solidFill>
                <a:latin typeface="Times New Roman"/>
                <a:ea typeface="Times New Roman"/>
                <a:cs typeface="Times New Roman"/>
              </a:rPr>
              <a:t>τη</a:t>
            </a:r>
            <a:r>
              <a:rPr lang="el-GR" sz="2800" dirty="0" smtClean="0">
                <a:solidFill>
                  <a:srgbClr val="000000"/>
                </a:solidFill>
                <a:latin typeface="Times New Roman"/>
                <a:ea typeface="Times New Roman"/>
                <a:cs typeface="Times New Roman"/>
              </a:rPr>
              <a:t>ν</a:t>
            </a:r>
            <a:r>
              <a:rPr lang="en-US" sz="2800" dirty="0" smtClean="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θιέρωση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μέτρων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γι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όλους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τους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γνωρισμένους</a:t>
            </a:r>
            <a:r>
              <a:rPr lang="en-US" sz="2800" dirty="0">
                <a:solidFill>
                  <a:srgbClr val="000000"/>
                </a:solidFill>
                <a:latin typeface="Times New Roman"/>
                <a:ea typeface="Times New Roman"/>
                <a:cs typeface="Times New Roman"/>
              </a:rPr>
              <a:t> </a:t>
            </a:r>
            <a:r>
              <a:rPr lang="en-US" sz="2800" dirty="0" err="1" smtClean="0">
                <a:solidFill>
                  <a:srgbClr val="000000"/>
                </a:solidFill>
                <a:latin typeface="Times New Roman"/>
                <a:ea typeface="Times New Roman"/>
                <a:cs typeface="Times New Roman"/>
              </a:rPr>
              <a:t>κινδύνους</a:t>
            </a:r>
            <a:endParaRPr lang="en-US" sz="2800" dirty="0"/>
          </a:p>
        </p:txBody>
      </p:sp>
    </p:spTree>
    <p:extLst>
      <p:ext uri="{BB962C8B-B14F-4D97-AF65-F5344CB8AC3E}">
        <p14:creationId xmlns:p14="http://schemas.microsoft.com/office/powerpoint/2010/main" val="355542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Εφ</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ρμογη</a:t>
            </a:r>
            <a:r>
              <a:rPr lang="en-US" sz="5400" dirty="0">
                <a:solidFill>
                  <a:srgbClr val="000000"/>
                </a:solidFill>
                <a:latin typeface="Times New Roman"/>
                <a:ea typeface="Times New Roman"/>
                <a:cs typeface="Times New Roman"/>
              </a:rPr>
              <a:t>́ (Applications)</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Κώδικ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ISM </a:t>
            </a:r>
            <a:r>
              <a:rPr lang="en-US" sz="3600" dirty="0" err="1">
                <a:solidFill>
                  <a:srgbClr val="000000"/>
                </a:solidFill>
                <a:latin typeface="Times New Roman"/>
                <a:ea typeface="Times New Roman"/>
                <a:cs typeface="Times New Roman"/>
              </a:rPr>
              <a:t>είν</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ρμόσιμος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όλ</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λοι</a:t>
            </a:r>
            <a:r>
              <a:rPr lang="en-US" sz="3600" dirty="0">
                <a:solidFill>
                  <a:srgbClr val="000000"/>
                </a:solidFill>
                <a:latin typeface="Times New Roman"/>
                <a:ea typeface="Times New Roman"/>
                <a:cs typeface="Times New Roman"/>
              </a:rPr>
              <a:t>́α. </a:t>
            </a:r>
            <a:endParaRPr lang="el-GR" sz="3600" dirty="0" smtClean="0">
              <a:solidFill>
                <a:srgbClr val="000000"/>
              </a:solidFill>
              <a:latin typeface="Times New Roman"/>
              <a:ea typeface="Times New Roman"/>
              <a:cs typeface="Times New Roman"/>
            </a:endParaRPr>
          </a:p>
          <a:p>
            <a:pPr marL="0" indent="0" algn="just">
              <a:buNone/>
            </a:pPr>
            <a:r>
              <a:rPr lang="en-US" sz="3600" dirty="0" err="1" smtClean="0">
                <a:solidFill>
                  <a:srgbClr val="000000"/>
                </a:solidFill>
                <a:latin typeface="Times New Roman"/>
                <a:ea typeface="Times New Roman"/>
                <a:cs typeface="Times New Roman"/>
              </a:rPr>
              <a:t>Η</a:t>
            </a:r>
            <a:r>
              <a:rPr lang="en-US" sz="3600" dirty="0" smtClean="0">
                <a:solidFill>
                  <a:srgbClr val="000000"/>
                </a:solidFill>
                <a:latin typeface="Times New Roman"/>
                <a:ea typeface="Times New Roman"/>
                <a:cs typeface="Times New Roman"/>
              </a:rPr>
              <a:t> </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φορ</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υτη</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δείχνει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την</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ροσ</a:t>
            </a:r>
            <a:r>
              <a:rPr lang="en-US" sz="3600" dirty="0">
                <a:solidFill>
                  <a:srgbClr val="000000"/>
                </a:solidFill>
                <a:latin typeface="Times New Roman"/>
                <a:ea typeface="Times New Roman"/>
                <a:cs typeface="Times New Roman"/>
              </a:rPr>
              <a:t>πά</a:t>
            </a:r>
            <a:r>
              <a:rPr lang="en-US" sz="3600" dirty="0" err="1">
                <a:solidFill>
                  <a:srgbClr val="000000"/>
                </a:solidFill>
                <a:latin typeface="Times New Roman"/>
                <a:ea typeface="Times New Roman"/>
                <a:cs typeface="Times New Roman"/>
              </a:rPr>
              <a:t>θει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IMO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θεσμοθετήσει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έν</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ρότυ</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ρμόζετ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απ</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όλ</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λοι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τις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ιρείες</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δι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χειρίζοντ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a:t>
            </a:r>
            <a:endParaRPr lang="en-US" sz="3600" dirty="0"/>
          </a:p>
        </p:txBody>
      </p:sp>
    </p:spTree>
    <p:extLst>
      <p:ext uri="{BB962C8B-B14F-4D97-AF65-F5344CB8AC3E}">
        <p14:creationId xmlns:p14="http://schemas.microsoft.com/office/powerpoint/2010/main" val="1425400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Black"/>
                <a:cs typeface="Arial Black"/>
              </a:rPr>
              <a:t>Γενικ</a:t>
            </a:r>
            <a:r>
              <a:rPr lang="el-GR" dirty="0" smtClean="0">
                <a:latin typeface="Arial Black"/>
                <a:cs typeface="Arial Black"/>
              </a:rPr>
              <a:t>ά</a:t>
            </a:r>
            <a:endParaRPr lang="en-US" dirty="0">
              <a:latin typeface="Arial Black"/>
              <a:cs typeface="Arial Black"/>
            </a:endParaRPr>
          </a:p>
        </p:txBody>
      </p:sp>
      <p:sp>
        <p:nvSpPr>
          <p:cNvPr id="3" name="Content Placeholder 2"/>
          <p:cNvSpPr>
            <a:spLocks noGrp="1"/>
          </p:cNvSpPr>
          <p:nvPr>
            <p:ph idx="1"/>
          </p:nvPr>
        </p:nvSpPr>
        <p:spPr/>
        <p:txBody>
          <a:bodyPr>
            <a:normAutofit/>
          </a:bodyPr>
          <a:lstStyle/>
          <a:p>
            <a:pPr marL="0" indent="0" algn="ctr">
              <a:buNone/>
            </a:pPr>
            <a:r>
              <a:rPr lang="el-GR" dirty="0">
                <a:latin typeface="Arial Black"/>
                <a:cs typeface="Arial Black"/>
              </a:rPr>
              <a:t>Ο ISM (International Safety Management) Code έχει ως βάση τη δημιουργία και να θέσει σε λειτουργία ένα σύστημα ασφαλούς διαχείρισης ενός πλοίου, του οποίου </a:t>
            </a:r>
            <a:r>
              <a:rPr lang="el-GR" dirty="0" smtClean="0">
                <a:latin typeface="Arial Black"/>
                <a:cs typeface="Arial Black"/>
              </a:rPr>
              <a:t>η λειτουργία </a:t>
            </a:r>
            <a:r>
              <a:rPr lang="el-GR" dirty="0">
                <a:latin typeface="Arial Black"/>
                <a:cs typeface="Arial Black"/>
              </a:rPr>
              <a:t>βεβαιώνεται από την έκδοση δύο ειδών πιστοποιητικών, ενός για το γραφείο (Document of Compliance) και ενός για το κάθε πλοίο (Safety Management Certificate).</a:t>
            </a:r>
            <a:endParaRPr lang="en-US" dirty="0">
              <a:latin typeface="Arial Black"/>
              <a:cs typeface="Arial Black"/>
            </a:endParaRPr>
          </a:p>
        </p:txBody>
      </p:sp>
    </p:spTree>
    <p:extLst>
      <p:ext uri="{BB962C8B-B14F-4D97-AF65-F5344CB8AC3E}">
        <p14:creationId xmlns:p14="http://schemas.microsoft.com/office/powerpoint/2010/main" val="1662523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429" y="67236"/>
            <a:ext cx="8690427" cy="1371600"/>
          </a:xfrm>
        </p:spPr>
        <p:txBody>
          <a:bodyPr/>
          <a:lstStyle/>
          <a:p>
            <a:r>
              <a:rPr lang="en-US" sz="4800" dirty="0">
                <a:solidFill>
                  <a:srgbClr val="000000"/>
                </a:solidFill>
                <a:latin typeface="Times New Roman"/>
                <a:ea typeface="Times New Roman"/>
                <a:cs typeface="Times New Roman"/>
              </a:rPr>
              <a:t>Πολιτική α</a:t>
            </a:r>
            <a:r>
              <a:rPr lang="en-US" sz="4800" dirty="0" err="1">
                <a:solidFill>
                  <a:srgbClr val="000000"/>
                </a:solidFill>
                <a:latin typeface="Times New Roman"/>
                <a:ea typeface="Times New Roman"/>
                <a:cs typeface="Times New Roman"/>
              </a:rPr>
              <a:t>σφ</a:t>
            </a:r>
            <a:r>
              <a:rPr lang="en-US" sz="4800" dirty="0">
                <a:solidFill>
                  <a:srgbClr val="000000"/>
                </a:solidFill>
                <a:latin typeface="Times New Roman"/>
                <a:ea typeface="Times New Roman"/>
                <a:cs typeface="Times New Roman"/>
              </a:rPr>
              <a:t>ά</a:t>
            </a:r>
            <a:r>
              <a:rPr lang="en-US" sz="4800" dirty="0" err="1">
                <a:solidFill>
                  <a:srgbClr val="000000"/>
                </a:solidFill>
                <a:latin typeface="Times New Roman"/>
                <a:ea typeface="Times New Roman"/>
                <a:cs typeface="Times New Roman"/>
              </a:rPr>
              <a:t>λει</a:t>
            </a:r>
            <a:r>
              <a:rPr lang="en-US" sz="4800" dirty="0">
                <a:solidFill>
                  <a:srgbClr val="000000"/>
                </a:solidFill>
                <a:latin typeface="Times New Roman"/>
                <a:ea typeface="Times New Roman"/>
                <a:cs typeface="Times New Roman"/>
              </a:rPr>
              <a:t>α</a:t>
            </a:r>
            <a:r>
              <a:rPr lang="en-US" sz="4800" dirty="0" err="1">
                <a:solidFill>
                  <a:srgbClr val="000000"/>
                </a:solidFill>
                <a:latin typeface="Times New Roman"/>
                <a:ea typeface="Times New Roman"/>
                <a:cs typeface="Times New Roman"/>
              </a:rPr>
              <a:t>ς</a:t>
            </a:r>
            <a:r>
              <a:rPr lang="en-US" sz="4800" dirty="0">
                <a:solidFill>
                  <a:srgbClr val="000000"/>
                </a:solidFill>
                <a:latin typeface="Times New Roman"/>
                <a:ea typeface="Times New Roman"/>
                <a:cs typeface="Times New Roman"/>
              </a:rPr>
              <a:t> </a:t>
            </a:r>
            <a:r>
              <a:rPr lang="en-US" sz="4800" dirty="0" err="1">
                <a:solidFill>
                  <a:srgbClr val="000000"/>
                </a:solidFill>
                <a:latin typeface="Times New Roman"/>
                <a:ea typeface="Times New Roman"/>
                <a:cs typeface="Times New Roman"/>
              </a:rPr>
              <a:t>κ</a:t>
            </a:r>
            <a:r>
              <a:rPr lang="en-US" sz="4800" dirty="0">
                <a:solidFill>
                  <a:srgbClr val="000000"/>
                </a:solidFill>
                <a:latin typeface="Times New Roman"/>
                <a:ea typeface="Times New Roman"/>
                <a:cs typeface="Times New Roman"/>
              </a:rPr>
              <a:t>α</a:t>
            </a:r>
            <a:r>
              <a:rPr lang="en-US" sz="4800" dirty="0" err="1">
                <a:solidFill>
                  <a:srgbClr val="000000"/>
                </a:solidFill>
                <a:latin typeface="Times New Roman"/>
                <a:ea typeface="Times New Roman"/>
                <a:cs typeface="Times New Roman"/>
              </a:rPr>
              <a:t>ι</a:t>
            </a:r>
            <a:r>
              <a:rPr lang="en-US" sz="4800" dirty="0">
                <a:solidFill>
                  <a:srgbClr val="000000"/>
                </a:solidFill>
                <a:latin typeface="Times New Roman"/>
                <a:ea typeface="Times New Roman"/>
                <a:cs typeface="Times New Roman"/>
              </a:rPr>
              <a:t> π</a:t>
            </a:r>
            <a:r>
              <a:rPr lang="en-US" sz="4800" dirty="0" err="1">
                <a:solidFill>
                  <a:srgbClr val="000000"/>
                </a:solidFill>
                <a:latin typeface="Times New Roman"/>
                <a:ea typeface="Times New Roman"/>
                <a:cs typeface="Times New Roman"/>
              </a:rPr>
              <a:t>ροστ</a:t>
            </a:r>
            <a:r>
              <a:rPr lang="en-US" sz="4800" dirty="0">
                <a:solidFill>
                  <a:srgbClr val="000000"/>
                </a:solidFill>
                <a:latin typeface="Times New Roman"/>
                <a:ea typeface="Times New Roman"/>
                <a:cs typeface="Times New Roman"/>
              </a:rPr>
              <a:t>α</a:t>
            </a:r>
            <a:r>
              <a:rPr lang="en-US" sz="4800" dirty="0" err="1">
                <a:solidFill>
                  <a:srgbClr val="000000"/>
                </a:solidFill>
                <a:latin typeface="Times New Roman"/>
                <a:ea typeface="Times New Roman"/>
                <a:cs typeface="Times New Roman"/>
              </a:rPr>
              <a:t>σι</a:t>
            </a:r>
            <a:r>
              <a:rPr lang="en-US" sz="4800" dirty="0">
                <a:solidFill>
                  <a:srgbClr val="000000"/>
                </a:solidFill>
                <a:latin typeface="Times New Roman"/>
                <a:ea typeface="Times New Roman"/>
                <a:cs typeface="Times New Roman"/>
              </a:rPr>
              <a:t>́α</a:t>
            </a:r>
            <a:r>
              <a:rPr lang="en-US" sz="4800" dirty="0" err="1">
                <a:solidFill>
                  <a:srgbClr val="000000"/>
                </a:solidFill>
                <a:latin typeface="Times New Roman"/>
                <a:ea typeface="Times New Roman"/>
                <a:cs typeface="Times New Roman"/>
              </a:rPr>
              <a:t>ς</a:t>
            </a:r>
            <a:r>
              <a:rPr lang="en-US" sz="4800" dirty="0">
                <a:solidFill>
                  <a:srgbClr val="000000"/>
                </a:solidFill>
                <a:latin typeface="Times New Roman"/>
                <a:ea typeface="Times New Roman"/>
                <a:cs typeface="Times New Roman"/>
              </a:rPr>
              <a:t> </a:t>
            </a:r>
            <a:r>
              <a:rPr lang="en-US" sz="4800" dirty="0" err="1">
                <a:solidFill>
                  <a:srgbClr val="000000"/>
                </a:solidFill>
                <a:latin typeface="Times New Roman"/>
                <a:ea typeface="Times New Roman"/>
                <a:cs typeface="Times New Roman"/>
              </a:rPr>
              <a:t>του</a:t>
            </a:r>
            <a:r>
              <a:rPr lang="en-US" sz="4800" dirty="0">
                <a:solidFill>
                  <a:srgbClr val="000000"/>
                </a:solidFill>
                <a:latin typeface="Times New Roman"/>
                <a:ea typeface="Times New Roman"/>
                <a:cs typeface="Times New Roman"/>
              </a:rPr>
              <a:t> π</a:t>
            </a:r>
            <a:r>
              <a:rPr lang="en-US" sz="4800" dirty="0" err="1">
                <a:solidFill>
                  <a:srgbClr val="000000"/>
                </a:solidFill>
                <a:latin typeface="Times New Roman"/>
                <a:ea typeface="Times New Roman"/>
                <a:cs typeface="Times New Roman"/>
              </a:rPr>
              <a:t>ερι</a:t>
            </a:r>
            <a:r>
              <a:rPr lang="en-US" sz="4800" dirty="0">
                <a:solidFill>
                  <a:srgbClr val="000000"/>
                </a:solidFill>
                <a:latin typeface="Times New Roman"/>
                <a:ea typeface="Times New Roman"/>
                <a:cs typeface="Times New Roman"/>
              </a:rPr>
              <a:t>βά</a:t>
            </a:r>
            <a:r>
              <a:rPr lang="en-US" sz="4800" dirty="0" err="1">
                <a:solidFill>
                  <a:srgbClr val="000000"/>
                </a:solidFill>
                <a:latin typeface="Times New Roman"/>
                <a:ea typeface="Times New Roman"/>
                <a:cs typeface="Times New Roman"/>
              </a:rPr>
              <a:t>λλοντος</a:t>
            </a:r>
            <a:endParaRPr lang="en-US" sz="4800" dirty="0"/>
          </a:p>
        </p:txBody>
      </p:sp>
      <p:sp>
        <p:nvSpPr>
          <p:cNvPr id="3" name="Content Placeholder 2"/>
          <p:cNvSpPr>
            <a:spLocks noGrp="1"/>
          </p:cNvSpPr>
          <p:nvPr>
            <p:ph idx="1"/>
          </p:nvPr>
        </p:nvSpPr>
        <p:spPr/>
        <p:txBody>
          <a:bodyPr>
            <a:normAutofit/>
          </a:bodyPr>
          <a:lstStyle/>
          <a:p>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λοίων</a:t>
            </a:r>
            <a:endParaRPr lang="en-US" sz="3200" dirty="0">
              <a:solidFill>
                <a:srgbClr val="000000"/>
              </a:solidFill>
              <a:latin typeface="Times New Roman"/>
              <a:ea typeface="Times New Roman"/>
              <a:cs typeface="Times New Roman"/>
            </a:endParaRPr>
          </a:p>
          <a:p>
            <a:r>
              <a:rPr lang="en-US" sz="3200" dirty="0" err="1" smtClean="0">
                <a:solidFill>
                  <a:srgbClr val="000000"/>
                </a:solidFill>
                <a:latin typeface="Times New Roman"/>
                <a:ea typeface="Times New Roman"/>
                <a:cs typeface="Times New Roman"/>
              </a:rPr>
              <a:t>Η</a:t>
            </a:r>
            <a:r>
              <a:rPr lang="en-US" sz="3200" dirty="0" smtClean="0">
                <a:solidFill>
                  <a:srgbClr val="000000"/>
                </a:solidFill>
                <a:latin typeface="Times New Roman"/>
                <a:ea typeface="Times New Roman"/>
                <a:cs typeface="Times New Roman"/>
              </a:rPr>
              <a:t> </a:t>
            </a:r>
            <a:r>
              <a:rPr lang="en-US" sz="3200" dirty="0">
                <a:solidFill>
                  <a:srgbClr val="000000"/>
                </a:solidFill>
                <a:latin typeface="Times New Roman"/>
                <a:ea typeface="Times New Roman"/>
                <a:cs typeface="Times New Roman"/>
              </a:rPr>
              <a:t>απ</a:t>
            </a:r>
            <a:r>
              <a:rPr lang="en-US" sz="3200" dirty="0" err="1">
                <a:solidFill>
                  <a:srgbClr val="000000"/>
                </a:solidFill>
                <a:latin typeface="Times New Roman"/>
                <a:ea typeface="Times New Roman"/>
                <a:cs typeface="Times New Roman"/>
              </a:rPr>
              <a:t>οφυγη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τυχημ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των</a:t>
            </a:r>
            <a:endParaRPr lang="en-US" sz="3200" dirty="0">
              <a:solidFill>
                <a:srgbClr val="000000"/>
              </a:solidFill>
              <a:latin typeface="Times New Roman"/>
              <a:ea typeface="Times New Roman"/>
              <a:cs typeface="Times New Roman"/>
            </a:endParaRPr>
          </a:p>
          <a:p>
            <a:r>
              <a:rPr lang="en-US" sz="3200" dirty="0" err="1" smtClean="0">
                <a:solidFill>
                  <a:srgbClr val="000000"/>
                </a:solidFill>
                <a:latin typeface="Times New Roman"/>
                <a:ea typeface="Times New Roman"/>
                <a:cs typeface="Times New Roman"/>
              </a:rPr>
              <a:t>Η</a:t>
            </a:r>
            <a:r>
              <a:rPr lang="en-US" sz="3200" dirty="0" smtClean="0">
                <a:solidFill>
                  <a:srgbClr val="000000"/>
                </a:solidFill>
                <a:latin typeface="Times New Roman"/>
                <a:ea typeface="Times New Roman"/>
                <a:cs typeface="Times New Roman"/>
              </a:rPr>
              <a:t> </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ρόληψη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ρυ</a:t>
            </a:r>
            <a:r>
              <a:rPr lang="en-US" sz="3200" dirty="0">
                <a:solidFill>
                  <a:srgbClr val="000000"/>
                </a:solidFill>
                <a:latin typeface="Times New Roman"/>
                <a:ea typeface="Times New Roman"/>
                <a:cs typeface="Times New Roman"/>
              </a:rPr>
              <a:t>́πα</a:t>
            </a:r>
            <a:r>
              <a:rPr lang="en-US" sz="3200" dirty="0" err="1">
                <a:solidFill>
                  <a:srgbClr val="000000"/>
                </a:solidFill>
                <a:latin typeface="Times New Roman"/>
                <a:ea typeface="Times New Roman"/>
                <a:cs typeface="Times New Roman"/>
              </a:rPr>
              <a:t>νσης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a:t>
            </a:r>
            <a:r>
              <a:rPr lang="en-US" sz="3200" dirty="0" smtClean="0">
                <a:solidFill>
                  <a:srgbClr val="000000"/>
                </a:solidFill>
                <a:latin typeface="Times New Roman"/>
                <a:ea typeface="Times New Roman"/>
                <a:cs typeface="Times New Roman"/>
              </a:rPr>
              <a:t>π</a:t>
            </a:r>
            <a:r>
              <a:rPr lang="en-US" sz="3200" dirty="0" err="1" smtClean="0">
                <a:solidFill>
                  <a:srgbClr val="000000"/>
                </a:solidFill>
                <a:latin typeface="Times New Roman"/>
                <a:ea typeface="Times New Roman"/>
                <a:cs typeface="Times New Roman"/>
              </a:rPr>
              <a:t>ερι</a:t>
            </a:r>
            <a:r>
              <a:rPr lang="en-US" sz="3200" dirty="0" smtClean="0">
                <a:solidFill>
                  <a:srgbClr val="000000"/>
                </a:solidFill>
                <a:latin typeface="Times New Roman"/>
                <a:ea typeface="Times New Roman"/>
                <a:cs typeface="Times New Roman"/>
              </a:rPr>
              <a:t>βά</a:t>
            </a:r>
            <a:r>
              <a:rPr lang="en-US" sz="3200" dirty="0" err="1" smtClean="0">
                <a:solidFill>
                  <a:srgbClr val="000000"/>
                </a:solidFill>
                <a:latin typeface="Times New Roman"/>
                <a:ea typeface="Times New Roman"/>
                <a:cs typeface="Times New Roman"/>
              </a:rPr>
              <a:t>λλοντος</a:t>
            </a:r>
            <a:endParaRPr lang="el-GR" sz="3200" dirty="0" smtClean="0">
              <a:solidFill>
                <a:srgbClr val="000000"/>
              </a:solidFill>
              <a:latin typeface="Times New Roman"/>
              <a:ea typeface="Times New Roman"/>
              <a:cs typeface="Times New Roman"/>
            </a:endParaRPr>
          </a:p>
          <a:p>
            <a:r>
              <a:rPr lang="en-US" sz="3200" dirty="0" err="1" smtClean="0">
                <a:solidFill>
                  <a:srgbClr val="000000"/>
                </a:solidFill>
                <a:latin typeface="Times New Roman"/>
                <a:ea typeface="Times New Roman"/>
                <a:cs typeface="Times New Roman"/>
              </a:rPr>
              <a:t>Η</a:t>
            </a:r>
            <a:r>
              <a:rPr lang="en-US" sz="3200" dirty="0" smtClean="0">
                <a:solidFill>
                  <a:srgbClr val="000000"/>
                </a:solidFill>
                <a:latin typeface="Times New Roman"/>
                <a:ea typeface="Times New Roman"/>
                <a:cs typeface="Times New Roman"/>
              </a:rPr>
              <a:t> </a:t>
            </a:r>
            <a:r>
              <a:rPr lang="en-US" sz="3200" dirty="0">
                <a:solidFill>
                  <a:srgbClr val="000000"/>
                </a:solidFill>
                <a:latin typeface="Times New Roman"/>
                <a:ea typeface="Times New Roman"/>
                <a:cs typeface="Times New Roman"/>
              </a:rPr>
              <a:t>απ</a:t>
            </a:r>
            <a:r>
              <a:rPr lang="en-US" sz="3200" dirty="0" err="1">
                <a:solidFill>
                  <a:srgbClr val="000000"/>
                </a:solidFill>
                <a:latin typeface="Times New Roman"/>
                <a:ea typeface="Times New Roman"/>
                <a:cs typeface="Times New Roman"/>
              </a:rPr>
              <a:t>οφυγη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ζημι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στην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εριουσι</a:t>
            </a:r>
            <a:r>
              <a:rPr lang="en-US" sz="3200" dirty="0">
                <a:solidFill>
                  <a:srgbClr val="000000"/>
                </a:solidFill>
                <a:latin typeface="Times New Roman"/>
                <a:ea typeface="Times New Roman"/>
                <a:cs typeface="Times New Roman"/>
              </a:rPr>
              <a:t>́α</a:t>
            </a:r>
            <a:endParaRPr lang="en-US" sz="3200" dirty="0"/>
          </a:p>
        </p:txBody>
      </p:sp>
    </p:spTree>
    <p:extLst>
      <p:ext uri="{BB962C8B-B14F-4D97-AF65-F5344CB8AC3E}">
        <p14:creationId xmlns:p14="http://schemas.microsoft.com/office/powerpoint/2010/main" val="1125080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236"/>
            <a:ext cx="9144000" cy="1371600"/>
          </a:xfrm>
        </p:spPr>
        <p:txBody>
          <a:bodyPr/>
          <a:lstStyle/>
          <a:p>
            <a:r>
              <a:rPr lang="en-US" sz="5400" dirty="0">
                <a:solidFill>
                  <a:srgbClr val="000000"/>
                </a:solidFill>
                <a:latin typeface="Times New Roman"/>
                <a:ea typeface="Times New Roman"/>
                <a:cs typeface="Times New Roman"/>
              </a:rPr>
              <a:t>Πολιτική α</a:t>
            </a:r>
            <a:r>
              <a:rPr lang="en-US" sz="5400" dirty="0" err="1">
                <a:solidFill>
                  <a:srgbClr val="000000"/>
                </a:solidFill>
                <a:latin typeface="Times New Roman"/>
                <a:ea typeface="Times New Roman"/>
                <a:cs typeface="Times New Roman"/>
              </a:rPr>
              <a:t>σφ</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λει</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π</a:t>
            </a:r>
            <a:r>
              <a:rPr lang="en-US" sz="5400" dirty="0" err="1">
                <a:solidFill>
                  <a:srgbClr val="000000"/>
                </a:solidFill>
                <a:latin typeface="Times New Roman"/>
                <a:ea typeface="Times New Roman"/>
                <a:cs typeface="Times New Roman"/>
              </a:rPr>
              <a:t>ροστ</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σι</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του</a:t>
            </a:r>
            <a:r>
              <a:rPr lang="en-US" sz="5400" dirty="0">
                <a:solidFill>
                  <a:srgbClr val="000000"/>
                </a:solidFill>
                <a:latin typeface="Times New Roman"/>
                <a:ea typeface="Times New Roman"/>
                <a:cs typeface="Times New Roman"/>
              </a:rPr>
              <a:t> π</a:t>
            </a:r>
            <a:r>
              <a:rPr lang="en-US" sz="5400" dirty="0" err="1">
                <a:solidFill>
                  <a:srgbClr val="000000"/>
                </a:solidFill>
                <a:latin typeface="Times New Roman"/>
                <a:ea typeface="Times New Roman"/>
                <a:cs typeface="Times New Roman"/>
              </a:rPr>
              <a:t>ερι</a:t>
            </a:r>
            <a:r>
              <a:rPr lang="en-US" sz="5400" dirty="0">
                <a:solidFill>
                  <a:srgbClr val="000000"/>
                </a:solidFill>
                <a:latin typeface="Times New Roman"/>
                <a:ea typeface="Times New Roman"/>
                <a:cs typeface="Times New Roman"/>
              </a:rPr>
              <a:t>βά</a:t>
            </a:r>
            <a:r>
              <a:rPr lang="en-US" sz="5400" dirty="0" err="1">
                <a:solidFill>
                  <a:srgbClr val="000000"/>
                </a:solidFill>
                <a:latin typeface="Times New Roman"/>
                <a:ea typeface="Times New Roman"/>
                <a:cs typeface="Times New Roman"/>
              </a:rPr>
              <a:t>λλοντος</a:t>
            </a:r>
            <a:endParaRPr lang="en-US" dirty="0"/>
          </a:p>
        </p:txBody>
      </p:sp>
      <p:sp>
        <p:nvSpPr>
          <p:cNvPr id="3" name="Content Placeholder 2"/>
          <p:cNvSpPr>
            <a:spLocks noGrp="1"/>
          </p:cNvSpPr>
          <p:nvPr>
            <p:ph idx="1"/>
          </p:nvPr>
        </p:nvSpPr>
        <p:spPr>
          <a:xfrm>
            <a:off x="199571" y="1941285"/>
            <a:ext cx="8672285" cy="4717143"/>
          </a:xfrm>
        </p:spPr>
        <p:txBody>
          <a:bodyPr>
            <a:noAutofit/>
          </a:bodyPr>
          <a:lstStyle/>
          <a:p>
            <a:r>
              <a:rPr lang="en-US" sz="2000" dirty="0" err="1">
                <a:solidFill>
                  <a:srgbClr val="000000"/>
                </a:solidFill>
                <a:latin typeface="Times New Roman"/>
                <a:ea typeface="Times New Roman"/>
                <a:cs typeface="Times New Roman"/>
              </a:rPr>
              <a:t>Την</a:t>
            </a:r>
            <a:r>
              <a:rPr lang="en-US" sz="2000" dirty="0">
                <a:solidFill>
                  <a:srgbClr val="000000"/>
                </a:solidFill>
                <a:latin typeface="Times New Roman"/>
                <a:ea typeface="Times New Roman"/>
                <a:cs typeface="Times New Roman"/>
              </a:rPr>
              <a:t> β</a:t>
            </a:r>
            <a:r>
              <a:rPr lang="en-US" sz="2000" dirty="0" err="1">
                <a:solidFill>
                  <a:srgbClr val="000000"/>
                </a:solidFill>
                <a:latin typeface="Times New Roman"/>
                <a:ea typeface="Times New Roman"/>
                <a:cs typeface="Times New Roman"/>
              </a:rPr>
              <a:t>ελτίωση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της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ενημέρωσης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του</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ροσω</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ικου</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σε</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θέμ</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τ</a:t>
            </a:r>
            <a:r>
              <a:rPr lang="en-US" sz="2000" dirty="0">
                <a:solidFill>
                  <a:srgbClr val="000000"/>
                </a:solidFill>
                <a:latin typeface="Times New Roman"/>
                <a:ea typeface="Times New Roman"/>
                <a:cs typeface="Times New Roman"/>
              </a:rPr>
              <a:t>α α</a:t>
            </a:r>
            <a:r>
              <a:rPr lang="en-US" sz="2000" dirty="0" err="1">
                <a:solidFill>
                  <a:srgbClr val="000000"/>
                </a:solidFill>
                <a:latin typeface="Times New Roman"/>
                <a:ea typeface="Times New Roman"/>
                <a:cs typeface="Times New Roman"/>
              </a:rPr>
              <a:t>σφ</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λει</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ς</a:t>
            </a:r>
            <a:endParaRPr lang="en-US" sz="2000" dirty="0">
              <a:solidFill>
                <a:srgbClr val="000000"/>
              </a:solidFill>
              <a:latin typeface="Times New Roman"/>
              <a:ea typeface="Times New Roman"/>
              <a:cs typeface="Times New Roman"/>
            </a:endParaRPr>
          </a:p>
          <a:p>
            <a:r>
              <a:rPr lang="en-US" sz="2000" dirty="0" err="1" smtClean="0">
                <a:solidFill>
                  <a:srgbClr val="000000"/>
                </a:solidFill>
                <a:latin typeface="Times New Roman"/>
                <a:ea typeface="Times New Roman"/>
                <a:cs typeface="Times New Roman"/>
              </a:rPr>
              <a:t>Την</a:t>
            </a:r>
            <a:r>
              <a:rPr lang="en-US" sz="2000" dirty="0" smtClean="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συμμόρφωση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των</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λοίων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με</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τους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υ</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οχρεωτικούς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νόνες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ι</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νονισμούς</a:t>
            </a:r>
            <a:endParaRPr lang="en-US" sz="2000" dirty="0">
              <a:solidFill>
                <a:srgbClr val="000000"/>
              </a:solidFill>
              <a:latin typeface="Times New Roman"/>
              <a:ea typeface="Times New Roman"/>
              <a:cs typeface="Times New Roman"/>
            </a:endParaRPr>
          </a:p>
          <a:p>
            <a:r>
              <a:rPr lang="en-US" sz="2000" dirty="0" err="1" smtClean="0">
                <a:solidFill>
                  <a:srgbClr val="000000"/>
                </a:solidFill>
                <a:latin typeface="Times New Roman"/>
                <a:ea typeface="Times New Roman"/>
                <a:cs typeface="Times New Roman"/>
              </a:rPr>
              <a:t>Την</a:t>
            </a:r>
            <a:r>
              <a:rPr lang="en-US" sz="2000" dirty="0" smtClean="0">
                <a:solidFill>
                  <a:srgbClr val="000000"/>
                </a:solidFill>
                <a:latin typeface="Times New Roman"/>
                <a:ea typeface="Times New Roman"/>
                <a:cs typeface="Times New Roman"/>
              </a:rPr>
              <a:t> </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ν</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γνώριση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ι</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υιοθέτηση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σχετικών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Κωδικών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Οδηγιών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ι</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Προτυ</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ων</a:t>
            </a:r>
            <a:endParaRPr lang="en-US" sz="2000" dirty="0">
              <a:solidFill>
                <a:srgbClr val="000000"/>
              </a:solidFill>
              <a:latin typeface="Times New Roman"/>
              <a:ea typeface="Times New Roman"/>
              <a:cs typeface="Times New Roman"/>
            </a:endParaRPr>
          </a:p>
          <a:p>
            <a:r>
              <a:rPr lang="en-US" sz="2000" dirty="0" err="1" smtClean="0">
                <a:solidFill>
                  <a:srgbClr val="000000"/>
                </a:solidFill>
                <a:latin typeface="Times New Roman"/>
                <a:ea typeface="Times New Roman"/>
                <a:cs typeface="Times New Roman"/>
              </a:rPr>
              <a:t>Την</a:t>
            </a:r>
            <a:r>
              <a:rPr lang="en-US" sz="2000" dirty="0" smtClean="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υ</a:t>
            </a:r>
            <a:r>
              <a:rPr lang="en-US" sz="2000" dirty="0">
                <a:solidFill>
                  <a:srgbClr val="000000"/>
                </a:solidFill>
                <a:latin typeface="Times New Roman"/>
                <a:ea typeface="Times New Roman"/>
                <a:cs typeface="Times New Roman"/>
              </a:rPr>
              <a:t>́πα</a:t>
            </a:r>
            <a:r>
              <a:rPr lang="en-US" sz="2000" dirty="0" err="1">
                <a:solidFill>
                  <a:srgbClr val="000000"/>
                </a:solidFill>
                <a:latin typeface="Times New Roman"/>
                <a:ea typeface="Times New Roman"/>
                <a:cs typeface="Times New Roman"/>
              </a:rPr>
              <a:t>ρξη</a:t>
            </a:r>
            <a:r>
              <a:rPr lang="en-US" sz="2000" dirty="0">
                <a:solidFill>
                  <a:srgbClr val="000000"/>
                </a:solidFill>
                <a:latin typeface="Times New Roman"/>
                <a:ea typeface="Times New Roman"/>
                <a:cs typeface="Times New Roman"/>
              </a:rPr>
              <a:t> α</a:t>
            </a:r>
            <a:r>
              <a:rPr lang="en-US" sz="2000" dirty="0" err="1">
                <a:solidFill>
                  <a:srgbClr val="000000"/>
                </a:solidFill>
                <a:latin typeface="Times New Roman"/>
                <a:ea typeface="Times New Roman"/>
                <a:cs typeface="Times New Roman"/>
              </a:rPr>
              <a:t>σφ</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λούς</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ρ</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κτικής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στην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λειτουργι</a:t>
            </a:r>
            <a:r>
              <a:rPr lang="en-US" sz="2000" dirty="0">
                <a:solidFill>
                  <a:srgbClr val="000000"/>
                </a:solidFill>
                <a:latin typeface="Times New Roman"/>
                <a:ea typeface="Times New Roman"/>
                <a:cs typeface="Times New Roman"/>
              </a:rPr>
              <a:t>́α </a:t>
            </a:r>
            <a:r>
              <a:rPr lang="en-US" sz="2000" dirty="0" err="1">
                <a:solidFill>
                  <a:srgbClr val="000000"/>
                </a:solidFill>
                <a:latin typeface="Times New Roman"/>
                <a:ea typeface="Times New Roman"/>
                <a:cs typeface="Times New Roman"/>
              </a:rPr>
              <a:t>των</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λοίων</a:t>
            </a:r>
            <a:endParaRPr lang="en-US" sz="2000" dirty="0">
              <a:solidFill>
                <a:srgbClr val="000000"/>
              </a:solidFill>
              <a:latin typeface="Times New Roman"/>
              <a:ea typeface="Times New Roman"/>
              <a:cs typeface="Times New Roman"/>
            </a:endParaRPr>
          </a:p>
          <a:p>
            <a:r>
              <a:rPr lang="en-US" sz="2000" dirty="0" err="1" smtClean="0">
                <a:solidFill>
                  <a:srgbClr val="000000"/>
                </a:solidFill>
                <a:latin typeface="Times New Roman"/>
                <a:ea typeface="Times New Roman"/>
                <a:cs typeface="Times New Roman"/>
              </a:rPr>
              <a:t>Την</a:t>
            </a:r>
            <a:r>
              <a:rPr lang="en-US" sz="2000" dirty="0" smtClean="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εξ</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σφ</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λιση</a:t>
            </a:r>
            <a:r>
              <a:rPr lang="en-US" sz="2000" dirty="0">
                <a:solidFill>
                  <a:srgbClr val="000000"/>
                </a:solidFill>
                <a:latin typeface="Times New Roman"/>
                <a:ea typeface="Times New Roman"/>
                <a:cs typeface="Times New Roman"/>
              </a:rPr>
              <a:t> α</a:t>
            </a:r>
            <a:r>
              <a:rPr lang="en-US" sz="2000" dirty="0" err="1">
                <a:solidFill>
                  <a:srgbClr val="000000"/>
                </a:solidFill>
                <a:latin typeface="Times New Roman"/>
                <a:ea typeface="Times New Roman"/>
                <a:cs typeface="Times New Roman"/>
              </a:rPr>
              <a:t>σφ</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λούς</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εργ</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σι</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κου</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ερι</a:t>
            </a:r>
            <a:r>
              <a:rPr lang="en-US" sz="2000" dirty="0">
                <a:solidFill>
                  <a:srgbClr val="000000"/>
                </a:solidFill>
                <a:latin typeface="Times New Roman"/>
                <a:ea typeface="Times New Roman"/>
                <a:cs typeface="Times New Roman"/>
              </a:rPr>
              <a:t>βά</a:t>
            </a:r>
            <a:r>
              <a:rPr lang="en-US" sz="2000" dirty="0" err="1">
                <a:solidFill>
                  <a:srgbClr val="000000"/>
                </a:solidFill>
                <a:latin typeface="Times New Roman"/>
                <a:ea typeface="Times New Roman"/>
                <a:cs typeface="Times New Roman"/>
              </a:rPr>
              <a:t>λλοντος</a:t>
            </a:r>
            <a:endParaRPr lang="en-US" sz="2000" dirty="0">
              <a:solidFill>
                <a:srgbClr val="000000"/>
              </a:solidFill>
              <a:latin typeface="Times New Roman"/>
              <a:ea typeface="Times New Roman"/>
              <a:cs typeface="Times New Roman"/>
            </a:endParaRPr>
          </a:p>
          <a:p>
            <a:r>
              <a:rPr lang="en-US" sz="2000" dirty="0" err="1" smtClean="0">
                <a:solidFill>
                  <a:srgbClr val="000000"/>
                </a:solidFill>
                <a:latin typeface="Times New Roman"/>
                <a:ea typeface="Times New Roman"/>
                <a:cs typeface="Times New Roman"/>
              </a:rPr>
              <a:t>Την</a:t>
            </a:r>
            <a:r>
              <a:rPr lang="en-US" sz="2000" dirty="0" smtClean="0">
                <a:solidFill>
                  <a:srgbClr val="000000"/>
                </a:solidFill>
                <a:latin typeface="Times New Roman"/>
                <a:ea typeface="Times New Roman"/>
                <a:cs typeface="Times New Roman"/>
              </a:rPr>
              <a:t> </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ροετοιμ</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σι</a:t>
            </a:r>
            <a:r>
              <a:rPr lang="en-US" sz="2000" dirty="0">
                <a:solidFill>
                  <a:srgbClr val="000000"/>
                </a:solidFill>
                <a:latin typeface="Times New Roman"/>
                <a:ea typeface="Times New Roman"/>
                <a:cs typeface="Times New Roman"/>
              </a:rPr>
              <a:t>́α </a:t>
            </a:r>
            <a:r>
              <a:rPr lang="en-US" sz="2000" dirty="0" err="1">
                <a:solidFill>
                  <a:srgbClr val="000000"/>
                </a:solidFill>
                <a:latin typeface="Times New Roman"/>
                <a:ea typeface="Times New Roman"/>
                <a:cs typeface="Times New Roman"/>
              </a:rPr>
              <a:t>γι</a:t>
            </a:r>
            <a:r>
              <a:rPr lang="en-US" sz="2000" dirty="0">
                <a:solidFill>
                  <a:srgbClr val="000000"/>
                </a:solidFill>
                <a:latin typeface="Times New Roman"/>
                <a:ea typeface="Times New Roman"/>
                <a:cs typeface="Times New Roman"/>
              </a:rPr>
              <a:t>α </a:t>
            </a:r>
            <a:r>
              <a:rPr lang="en-US" sz="2000" dirty="0" err="1">
                <a:solidFill>
                  <a:srgbClr val="000000"/>
                </a:solidFill>
                <a:latin typeface="Times New Roman"/>
                <a:ea typeface="Times New Roman"/>
                <a:cs typeface="Times New Roman"/>
              </a:rPr>
              <a:t>την</a:t>
            </a:r>
            <a:r>
              <a:rPr lang="en-US" sz="2000" dirty="0">
                <a:solidFill>
                  <a:srgbClr val="000000"/>
                </a:solidFill>
                <a:latin typeface="Times New Roman"/>
                <a:ea typeface="Times New Roman"/>
                <a:cs typeface="Times New Roman"/>
              </a:rPr>
              <a:t> α</a:t>
            </a:r>
            <a:r>
              <a:rPr lang="en-US" sz="2000" dirty="0" err="1">
                <a:solidFill>
                  <a:srgbClr val="000000"/>
                </a:solidFill>
                <a:latin typeface="Times New Roman"/>
                <a:ea typeface="Times New Roman"/>
                <a:cs typeface="Times New Roman"/>
              </a:rPr>
              <a:t>ντιμετω</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ιση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έκτ</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κτων</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εριστ</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τικών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ι</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την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a:t>
            </a:r>
            <a:r>
              <a:rPr lang="en-US" sz="2000" dirty="0">
                <a:solidFill>
                  <a:srgbClr val="000000"/>
                </a:solidFill>
                <a:latin typeface="Times New Roman"/>
                <a:ea typeface="Times New Roman"/>
                <a:cs typeface="Times New Roman"/>
              </a:rPr>
              <a:t>α</a:t>
            </a:r>
            <a:r>
              <a:rPr lang="en-US" sz="2000" dirty="0" err="1">
                <a:solidFill>
                  <a:srgbClr val="000000"/>
                </a:solidFill>
                <a:latin typeface="Times New Roman"/>
                <a:ea typeface="Times New Roman"/>
                <a:cs typeface="Times New Roman"/>
              </a:rPr>
              <a:t>θιέρωση</a:t>
            </a:r>
            <a:r>
              <a:rPr lang="en-US" sz="2000" dirty="0">
                <a:solidFill>
                  <a:srgbClr val="000000"/>
                </a:solidFill>
                <a:latin typeface="Times New Roman"/>
                <a:ea typeface="Times New Roman"/>
                <a:cs typeface="Times New Roman"/>
              </a:rPr>
              <a:t> π</a:t>
            </a:r>
            <a:r>
              <a:rPr lang="en-US" sz="2000" dirty="0" err="1">
                <a:solidFill>
                  <a:srgbClr val="000000"/>
                </a:solidFill>
                <a:latin typeface="Times New Roman"/>
                <a:ea typeface="Times New Roman"/>
                <a:cs typeface="Times New Roman"/>
              </a:rPr>
              <a:t>ρολη</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τικών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μέτρων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γι</a:t>
            </a:r>
            <a:r>
              <a:rPr lang="en-US" sz="2000" dirty="0">
                <a:solidFill>
                  <a:srgbClr val="000000"/>
                </a:solidFill>
                <a:latin typeface="Times New Roman"/>
                <a:ea typeface="Times New Roman"/>
                <a:cs typeface="Times New Roman"/>
              </a:rPr>
              <a:t>α </a:t>
            </a:r>
            <a:r>
              <a:rPr lang="en-US" sz="2000" dirty="0" err="1">
                <a:solidFill>
                  <a:srgbClr val="000000"/>
                </a:solidFill>
                <a:latin typeface="Times New Roman"/>
                <a:ea typeface="Times New Roman"/>
                <a:cs typeface="Times New Roman"/>
              </a:rPr>
              <a:t>την</a:t>
            </a:r>
            <a:r>
              <a:rPr lang="en-US" sz="2000" dirty="0">
                <a:solidFill>
                  <a:srgbClr val="000000"/>
                </a:solidFill>
                <a:latin typeface="Times New Roman"/>
                <a:ea typeface="Times New Roman"/>
                <a:cs typeface="Times New Roman"/>
              </a:rPr>
              <a:t> α</a:t>
            </a:r>
            <a:r>
              <a:rPr lang="en-US" sz="2000" dirty="0" err="1">
                <a:solidFill>
                  <a:srgbClr val="000000"/>
                </a:solidFill>
                <a:latin typeface="Times New Roman"/>
                <a:ea typeface="Times New Roman"/>
                <a:cs typeface="Times New Roman"/>
              </a:rPr>
              <a:t>ντιμετω</a:t>
            </a:r>
            <a:r>
              <a:rPr lang="en-US" sz="2000" dirty="0">
                <a:solidFill>
                  <a:srgbClr val="000000"/>
                </a:solidFill>
                <a:latin typeface="Times New Roman"/>
                <a:ea typeface="Times New Roman"/>
                <a:cs typeface="Times New Roman"/>
              </a:rPr>
              <a:t>́π</a:t>
            </a:r>
            <a:r>
              <a:rPr lang="en-US" sz="2000" dirty="0" err="1">
                <a:solidFill>
                  <a:srgbClr val="000000"/>
                </a:solidFill>
                <a:latin typeface="Times New Roman"/>
                <a:ea typeface="Times New Roman"/>
                <a:cs typeface="Times New Roman"/>
              </a:rPr>
              <a:t>ιση</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συγκεκριμένων</a:t>
            </a:r>
            <a:r>
              <a:rPr lang="en-US" sz="2000" dirty="0">
                <a:solidFill>
                  <a:srgbClr val="000000"/>
                </a:solidFill>
                <a:latin typeface="Times New Roman"/>
                <a:ea typeface="Times New Roman"/>
                <a:cs typeface="Times New Roman"/>
              </a:rPr>
              <a:t> </a:t>
            </a:r>
            <a:r>
              <a:rPr lang="en-US" sz="2000" dirty="0" err="1">
                <a:solidFill>
                  <a:srgbClr val="000000"/>
                </a:solidFill>
                <a:latin typeface="Times New Roman"/>
                <a:ea typeface="Times New Roman"/>
                <a:cs typeface="Times New Roman"/>
              </a:rPr>
              <a:t>κινδύνων</a:t>
            </a:r>
            <a:r>
              <a:rPr lang="en-US" sz="2000" dirty="0">
                <a:solidFill>
                  <a:srgbClr val="000000"/>
                </a:solidFill>
                <a:latin typeface="Times New Roman"/>
                <a:ea typeface="Times New Roman"/>
                <a:cs typeface="Times New Roman"/>
              </a:rPr>
              <a:t>.</a:t>
            </a:r>
            <a:endParaRPr lang="en-US" sz="2000" dirty="0"/>
          </a:p>
        </p:txBody>
      </p:sp>
    </p:spTree>
    <p:extLst>
      <p:ext uri="{BB962C8B-B14F-4D97-AF65-F5344CB8AC3E}">
        <p14:creationId xmlns:p14="http://schemas.microsoft.com/office/powerpoint/2010/main" val="3937866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67236"/>
            <a:ext cx="8654143" cy="1371600"/>
          </a:xfrm>
        </p:spPr>
        <p:txBody>
          <a:bodyPr/>
          <a:lstStyle/>
          <a:p>
            <a:r>
              <a:rPr lang="en-US" sz="5400" dirty="0" err="1">
                <a:solidFill>
                  <a:srgbClr val="000000"/>
                </a:solidFill>
                <a:latin typeface="Times New Roman"/>
                <a:ea typeface="Times New Roman"/>
                <a:cs typeface="Times New Roman"/>
              </a:rPr>
              <a:t>Ευθύνες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Αρμοδιότητες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της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Ετ</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ιρει</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ς</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θε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θ</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ρε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ψει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με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φη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τρο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τις</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ρμοδιότητες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τμημ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θέσεις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τόμων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απα</a:t>
            </a:r>
            <a:r>
              <a:rPr lang="en-US" sz="3200" dirty="0" err="1">
                <a:solidFill>
                  <a:srgbClr val="000000"/>
                </a:solidFill>
                <a:latin typeface="Times New Roman"/>
                <a:ea typeface="Times New Roman"/>
                <a:cs typeface="Times New Roman"/>
              </a:rPr>
              <a:t>σχολούντ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με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θέμ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α</a:t>
            </a:r>
            <a:r>
              <a:rPr lang="en-US" sz="3200" dirty="0" err="1">
                <a:solidFill>
                  <a:srgbClr val="000000"/>
                </a:solidFill>
                <a:latin typeface="Times New Roman"/>
                <a:ea typeface="Times New Roman"/>
                <a:cs typeface="Times New Roman"/>
              </a:rPr>
              <a:t>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λει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ροστ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σι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θ</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σσιου</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ερι</a:t>
            </a:r>
            <a:r>
              <a:rPr lang="en-US" sz="3200" dirty="0">
                <a:solidFill>
                  <a:srgbClr val="000000"/>
                </a:solidFill>
                <a:latin typeface="Times New Roman"/>
                <a:ea typeface="Times New Roman"/>
                <a:cs typeface="Times New Roman"/>
              </a:rPr>
              <a:t>βά</a:t>
            </a:r>
            <a:r>
              <a:rPr lang="en-US" sz="3200" dirty="0" err="1">
                <a:solidFill>
                  <a:srgbClr val="000000"/>
                </a:solidFill>
                <a:latin typeface="Times New Roman"/>
                <a:ea typeface="Times New Roman"/>
                <a:cs typeface="Times New Roman"/>
              </a:rPr>
              <a:t>λλοντος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θώς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ίσης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σχέση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μετ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ξυ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τόσο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όσο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στο</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λοίο</a:t>
            </a:r>
            <a:r>
              <a:rPr lang="en-US" sz="3200" dirty="0">
                <a:solidFill>
                  <a:srgbClr val="000000"/>
                </a:solidFill>
                <a:latin typeface="Times New Roman"/>
                <a:ea typeface="Times New Roman"/>
                <a:cs typeface="Times New Roman"/>
              </a:rPr>
              <a:t>.</a:t>
            </a:r>
            <a:endParaRPr lang="en-US" sz="3200" dirty="0"/>
          </a:p>
        </p:txBody>
      </p:sp>
    </p:spTree>
    <p:extLst>
      <p:ext uri="{BB962C8B-B14F-4D97-AF65-F5344CB8AC3E}">
        <p14:creationId xmlns:p14="http://schemas.microsoft.com/office/powerpoint/2010/main" val="3108481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67236"/>
            <a:ext cx="8202613" cy="1371600"/>
          </a:xfrm>
        </p:spPr>
        <p:txBody>
          <a:bodyPr/>
          <a:lstStyle/>
          <a:p>
            <a:r>
              <a:rPr lang="en-US" sz="5400" dirty="0" err="1">
                <a:solidFill>
                  <a:srgbClr val="000000"/>
                </a:solidFill>
                <a:latin typeface="Times New Roman"/>
                <a:ea typeface="Times New Roman"/>
                <a:cs typeface="Times New Roman"/>
              </a:rPr>
              <a:t>Εξουσιοδοτημένο</a:t>
            </a:r>
            <a:r>
              <a:rPr lang="en-US" sz="5400" dirty="0">
                <a:solidFill>
                  <a:srgbClr val="000000"/>
                </a:solidFill>
                <a:latin typeface="Times New Roman"/>
                <a:ea typeface="Times New Roman"/>
                <a:cs typeface="Times New Roman"/>
              </a:rPr>
              <a:t> </a:t>
            </a:r>
            <a:r>
              <a:rPr lang="en-US" sz="5400" dirty="0" err="1" smtClean="0">
                <a:solidFill>
                  <a:srgbClr val="000000"/>
                </a:solidFill>
                <a:latin typeface="Times New Roman"/>
                <a:ea typeface="Times New Roman"/>
                <a:cs typeface="Times New Roman"/>
              </a:rPr>
              <a:t>Προσω</a:t>
            </a:r>
            <a:r>
              <a:rPr lang="en-US" sz="5400" dirty="0" smtClean="0">
                <a:solidFill>
                  <a:srgbClr val="000000"/>
                </a:solidFill>
                <a:latin typeface="Times New Roman"/>
                <a:ea typeface="Times New Roman"/>
                <a:cs typeface="Times New Roman"/>
              </a:rPr>
              <a:t>π</a:t>
            </a:r>
            <a:r>
              <a:rPr lang="el-GR" sz="5400" dirty="0" smtClean="0">
                <a:solidFill>
                  <a:srgbClr val="000000"/>
                </a:solidFill>
                <a:latin typeface="Times New Roman"/>
                <a:ea typeface="Times New Roman"/>
                <a:cs typeface="Times New Roman"/>
              </a:rPr>
              <a:t>ικ</a:t>
            </a:r>
            <a:r>
              <a:rPr lang="el-GR" sz="5400" dirty="0" smtClean="0">
                <a:solidFill>
                  <a:srgbClr val="000000"/>
                </a:solidFill>
                <a:latin typeface="Times New Roman"/>
                <a:ea typeface="Times New Roman"/>
                <a:cs typeface="Times New Roman"/>
              </a:rPr>
              <a:t>ό</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θε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θ</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ρε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εγγρ</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φως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ορίσει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η</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ερισσότερ</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τομ</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ως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συνδέσμους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μετ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ξυ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λοίων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θέμ</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σφ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λει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ροστ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σι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ερι</a:t>
            </a:r>
            <a:r>
              <a:rPr lang="en-US" sz="3600" dirty="0">
                <a:solidFill>
                  <a:srgbClr val="000000"/>
                </a:solidFill>
                <a:latin typeface="Times New Roman"/>
                <a:ea typeface="Times New Roman"/>
                <a:cs typeface="Times New Roman"/>
              </a:rPr>
              <a:t>βά</a:t>
            </a:r>
            <a:r>
              <a:rPr lang="en-US" sz="3600" dirty="0" err="1">
                <a:solidFill>
                  <a:srgbClr val="000000"/>
                </a:solidFill>
                <a:latin typeface="Times New Roman"/>
                <a:ea typeface="Times New Roman"/>
                <a:cs typeface="Times New Roman"/>
              </a:rPr>
              <a:t>λλοντος</a:t>
            </a:r>
            <a:r>
              <a:rPr lang="en-US" sz="3600" dirty="0">
                <a:solidFill>
                  <a:srgbClr val="000000"/>
                </a:solidFill>
                <a:latin typeface="Times New Roman"/>
                <a:ea typeface="Times New Roman"/>
                <a:cs typeface="Times New Roman"/>
              </a:rPr>
              <a:t>.</a:t>
            </a:r>
            <a:endParaRPr lang="en-US" sz="3600" dirty="0"/>
          </a:p>
        </p:txBody>
      </p:sp>
    </p:spTree>
    <p:extLst>
      <p:ext uri="{BB962C8B-B14F-4D97-AF65-F5344CB8AC3E}">
        <p14:creationId xmlns:p14="http://schemas.microsoft.com/office/powerpoint/2010/main" val="1499624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236"/>
            <a:ext cx="8890000" cy="1371600"/>
          </a:xfrm>
        </p:spPr>
        <p:txBody>
          <a:bodyPr/>
          <a:lstStyle/>
          <a:p>
            <a:r>
              <a:rPr lang="en-US" sz="5400" dirty="0" err="1">
                <a:solidFill>
                  <a:srgbClr val="000000"/>
                </a:solidFill>
                <a:latin typeface="Times New Roman"/>
                <a:ea typeface="Times New Roman"/>
                <a:cs typeface="Times New Roman"/>
              </a:rPr>
              <a:t>Ευθύνες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α</a:t>
            </a:r>
            <a:r>
              <a:rPr lang="en-US" sz="5400" dirty="0" err="1">
                <a:solidFill>
                  <a:srgbClr val="000000"/>
                </a:solidFill>
                <a:latin typeface="Times New Roman"/>
                <a:ea typeface="Times New Roman"/>
                <a:cs typeface="Times New Roman"/>
              </a:rPr>
              <a:t>ρμοδιότητες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Πλοι</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ρχου</a:t>
            </a:r>
            <a:endParaRPr lang="en-US" dirty="0"/>
          </a:p>
        </p:txBody>
      </p:sp>
      <p:sp>
        <p:nvSpPr>
          <p:cNvPr id="3" name="Content Placeholder 2"/>
          <p:cNvSpPr>
            <a:spLocks noGrp="1"/>
          </p:cNvSpPr>
          <p:nvPr>
            <p:ph idx="1"/>
          </p:nvPr>
        </p:nvSpPr>
        <p:spPr>
          <a:xfrm>
            <a:off x="145144" y="1796143"/>
            <a:ext cx="8871856" cy="4898571"/>
          </a:xfrm>
        </p:spPr>
        <p:txBody>
          <a:bodyPr>
            <a:normAutofit lnSpcReduction="10000"/>
          </a:bodyPr>
          <a:lstStyle/>
          <a:p>
            <a:pPr marL="0" indent="0">
              <a:buNone/>
            </a:pP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ιρει</a:t>
            </a:r>
            <a:r>
              <a:rPr lang="en-US" dirty="0">
                <a:solidFill>
                  <a:srgbClr val="000000"/>
                </a:solidFill>
                <a:latin typeface="Times New Roman"/>
                <a:ea typeface="Times New Roman"/>
                <a:cs typeface="Times New Roman"/>
              </a:rPr>
              <a:t>́α π</a:t>
            </a:r>
            <a:r>
              <a:rPr lang="en-US" dirty="0" err="1">
                <a:solidFill>
                  <a:srgbClr val="000000"/>
                </a:solidFill>
                <a:latin typeface="Times New Roman"/>
                <a:ea typeface="Times New Roman"/>
                <a:cs typeface="Times New Roman"/>
              </a:rPr>
              <a:t>ρε</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ει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θορίσει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εγγρ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φως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τις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ευθύνες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τις</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ρμοδιότητες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Πλοι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ρχου</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φορικ</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Tην</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υλο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οίηση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ολιτικής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ιρει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θέμ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 α</a:t>
            </a:r>
            <a:r>
              <a:rPr lang="en-US" dirty="0" err="1">
                <a:solidFill>
                  <a:srgbClr val="000000"/>
                </a:solidFill>
                <a:latin typeface="Times New Roman"/>
                <a:ea typeface="Times New Roman"/>
                <a:cs typeface="Times New Roman"/>
              </a:rPr>
              <a:t>σφ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λει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ροστ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θ</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σσιου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ερι</a:t>
            </a:r>
            <a:r>
              <a:rPr lang="en-US" dirty="0">
                <a:solidFill>
                  <a:srgbClr val="000000"/>
                </a:solidFill>
                <a:latin typeface="Times New Roman"/>
                <a:ea typeface="Times New Roman"/>
                <a:cs typeface="Times New Roman"/>
              </a:rPr>
              <a:t>βά</a:t>
            </a:r>
            <a:r>
              <a:rPr lang="en-US" dirty="0" err="1">
                <a:solidFill>
                  <a:srgbClr val="000000"/>
                </a:solidFill>
                <a:latin typeface="Times New Roman"/>
                <a:ea typeface="Times New Roman"/>
                <a:cs typeface="Times New Roman"/>
              </a:rPr>
              <a:t>λλοντος</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Την</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ενεργο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οίηση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ληρώμ</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τος</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Την</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έκδοση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γών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οδηγιών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απ</a:t>
            </a:r>
            <a:r>
              <a:rPr lang="en-US" dirty="0" err="1">
                <a:solidFill>
                  <a:srgbClr val="000000"/>
                </a:solidFill>
                <a:latin typeface="Times New Roman"/>
                <a:ea typeface="Times New Roman"/>
                <a:cs typeface="Times New Roman"/>
              </a:rPr>
              <a:t>λο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τρο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Τον</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έλεγχο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τήρησης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των</a:t>
            </a:r>
            <a:r>
              <a:rPr lang="en-US" dirty="0">
                <a:solidFill>
                  <a:srgbClr val="000000"/>
                </a:solidFill>
                <a:latin typeface="Times New Roman"/>
                <a:ea typeface="Times New Roman"/>
                <a:cs typeface="Times New Roman"/>
              </a:rPr>
              <a:t> απα</a:t>
            </a:r>
            <a:r>
              <a:rPr lang="en-US" dirty="0" err="1">
                <a:solidFill>
                  <a:srgbClr val="000000"/>
                </a:solidFill>
                <a:latin typeface="Times New Roman"/>
                <a:ea typeface="Times New Roman"/>
                <a:cs typeface="Times New Roman"/>
              </a:rPr>
              <a:t>ιτούμενων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Σ.Α.Δ.</a:t>
            </a:r>
          </a:p>
          <a:p>
            <a:r>
              <a:rPr lang="en-US" dirty="0" err="1" smtClean="0">
                <a:solidFill>
                  <a:srgbClr val="000000"/>
                </a:solidFill>
                <a:latin typeface="Times New Roman"/>
                <a:ea typeface="Times New Roman"/>
                <a:cs typeface="Times New Roman"/>
              </a:rPr>
              <a:t>Την</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θεώρηση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Σ.Α.Δ.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λοίου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υ</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ολη</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φορ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ρμόδιο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εξουσιοδοτημένο</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ρόσω</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ιρει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1828231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Πόροι</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Προσω</a:t>
            </a:r>
            <a:r>
              <a:rPr lang="en-US" sz="5400" dirty="0">
                <a:solidFill>
                  <a:srgbClr val="000000"/>
                </a:solidFill>
                <a:latin typeface="Times New Roman"/>
                <a:ea typeface="Times New Roman"/>
                <a:cs typeface="Times New Roman"/>
              </a:rPr>
              <a:t>π</a:t>
            </a:r>
            <a:r>
              <a:rPr lang="en-US" sz="5400" dirty="0" err="1">
                <a:solidFill>
                  <a:srgbClr val="000000"/>
                </a:solidFill>
                <a:latin typeface="Times New Roman"/>
                <a:ea typeface="Times New Roman"/>
                <a:cs typeface="Times New Roman"/>
              </a:rPr>
              <a:t>ικο</a:t>
            </a:r>
            <a:r>
              <a:rPr lang="en-US" sz="5400" dirty="0">
                <a:solidFill>
                  <a:srgbClr val="000000"/>
                </a:solidFill>
                <a:latin typeface="Times New Roman"/>
                <a:ea typeface="Times New Roman"/>
                <a:cs typeface="Times New Roman"/>
              </a:rPr>
              <a:t>́</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θε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ρε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θέτει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έγγρ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φ</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στοιχει</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τεκμηριώνουν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ότι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οι</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ρχοι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των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λοίων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οι</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ξιωμ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τικοι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λήρωμ</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έχουν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λληλ</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ροσόντ</a:t>
            </a:r>
            <a:r>
              <a:rPr lang="en-US" sz="3200" dirty="0">
                <a:solidFill>
                  <a:srgbClr val="000000"/>
                </a:solidFill>
                <a:latin typeface="Times New Roman"/>
                <a:ea typeface="Times New Roman"/>
                <a:cs typeface="Times New Roman"/>
              </a:rPr>
              <a:t>α. </a:t>
            </a:r>
            <a:endParaRPr lang="en-US" sz="3200" dirty="0"/>
          </a:p>
        </p:txBody>
      </p:sp>
    </p:spTree>
    <p:extLst>
      <p:ext uri="{BB962C8B-B14F-4D97-AF65-F5344CB8AC3E}">
        <p14:creationId xmlns:p14="http://schemas.microsoft.com/office/powerpoint/2010/main" val="2294129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Αν</a:t>
            </a:r>
            <a:r>
              <a:rPr lang="en-US" sz="5400" dirty="0">
                <a:solidFill>
                  <a:srgbClr val="000000"/>
                </a:solidFill>
                <a:latin typeface="Times New Roman"/>
                <a:ea typeface="Times New Roman"/>
                <a:cs typeface="Times New Roman"/>
              </a:rPr>
              <a:t>άπ</a:t>
            </a:r>
            <a:r>
              <a:rPr lang="en-US" sz="5400" dirty="0" err="1">
                <a:solidFill>
                  <a:srgbClr val="000000"/>
                </a:solidFill>
                <a:latin typeface="Times New Roman"/>
                <a:ea typeface="Times New Roman"/>
                <a:cs typeface="Times New Roman"/>
              </a:rPr>
              <a:t>τυξη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σχεδίων</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γι</a:t>
            </a:r>
            <a:r>
              <a:rPr lang="en-US" sz="5400" dirty="0">
                <a:solidFill>
                  <a:srgbClr val="000000"/>
                </a:solidFill>
                <a:latin typeface="Times New Roman"/>
                <a:ea typeface="Times New Roman"/>
                <a:cs typeface="Times New Roman"/>
              </a:rPr>
              <a:t>α </a:t>
            </a:r>
            <a:r>
              <a:rPr lang="en-US" sz="5400" dirty="0" err="1">
                <a:solidFill>
                  <a:srgbClr val="000000"/>
                </a:solidFill>
                <a:latin typeface="Times New Roman"/>
                <a:ea typeface="Times New Roman"/>
                <a:cs typeface="Times New Roman"/>
              </a:rPr>
              <a:t>την</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λειτουργι</a:t>
            </a:r>
            <a:r>
              <a:rPr lang="en-US" sz="5400" dirty="0">
                <a:solidFill>
                  <a:srgbClr val="000000"/>
                </a:solidFill>
                <a:latin typeface="Times New Roman"/>
                <a:ea typeface="Times New Roman"/>
                <a:cs typeface="Times New Roman"/>
              </a:rPr>
              <a:t>́α </a:t>
            </a:r>
            <a:r>
              <a:rPr lang="en-US" sz="5400" dirty="0" err="1">
                <a:solidFill>
                  <a:srgbClr val="000000"/>
                </a:solidFill>
                <a:latin typeface="Times New Roman"/>
                <a:ea typeface="Times New Roman"/>
                <a:cs typeface="Times New Roman"/>
              </a:rPr>
              <a:t>του</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Πλοίου</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θε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θ</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ρε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έχει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συγκεκριμενο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οιήσει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τις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λειτουργίες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λοίου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σχετίζοντ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με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την</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σφ</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λει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την</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ροστ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σι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ερι</a:t>
            </a:r>
            <a:r>
              <a:rPr lang="en-US" sz="3600" dirty="0">
                <a:solidFill>
                  <a:srgbClr val="000000"/>
                </a:solidFill>
                <a:latin typeface="Times New Roman"/>
                <a:ea typeface="Times New Roman"/>
                <a:cs typeface="Times New Roman"/>
              </a:rPr>
              <a:t>βά</a:t>
            </a:r>
            <a:r>
              <a:rPr lang="en-US" sz="3600" dirty="0" err="1">
                <a:solidFill>
                  <a:srgbClr val="000000"/>
                </a:solidFill>
                <a:latin typeface="Times New Roman"/>
                <a:ea typeface="Times New Roman"/>
                <a:cs typeface="Times New Roman"/>
              </a:rPr>
              <a:t>λλοντος</a:t>
            </a:r>
            <a:r>
              <a:rPr lang="en-US" sz="3600" dirty="0">
                <a:solidFill>
                  <a:srgbClr val="000000"/>
                </a:solidFill>
                <a:latin typeface="Times New Roman"/>
                <a:ea typeface="Times New Roman"/>
                <a:cs typeface="Times New Roman"/>
              </a:rPr>
              <a:t>. </a:t>
            </a:r>
            <a:endParaRPr lang="en-US" sz="3600" dirty="0"/>
          </a:p>
        </p:txBody>
      </p:sp>
    </p:spTree>
    <p:extLst>
      <p:ext uri="{BB962C8B-B14F-4D97-AF65-F5344CB8AC3E}">
        <p14:creationId xmlns:p14="http://schemas.microsoft.com/office/powerpoint/2010/main" val="2785927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286" y="230522"/>
            <a:ext cx="8509000" cy="1371600"/>
          </a:xfrm>
        </p:spPr>
        <p:txBody>
          <a:bodyPr/>
          <a:lstStyle/>
          <a:p>
            <a:r>
              <a:rPr lang="en-US" sz="5400" dirty="0" err="1">
                <a:solidFill>
                  <a:srgbClr val="000000"/>
                </a:solidFill>
                <a:latin typeface="Times New Roman"/>
                <a:ea typeface="Times New Roman"/>
                <a:cs typeface="Times New Roman"/>
              </a:rPr>
              <a:t>Προετοιμ</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σι</a:t>
            </a:r>
            <a:r>
              <a:rPr lang="en-US" sz="5400" dirty="0">
                <a:solidFill>
                  <a:srgbClr val="000000"/>
                </a:solidFill>
                <a:latin typeface="Times New Roman"/>
                <a:ea typeface="Times New Roman"/>
                <a:cs typeface="Times New Roman"/>
              </a:rPr>
              <a:t>́α </a:t>
            </a:r>
            <a:r>
              <a:rPr lang="en-US" sz="5400" dirty="0" err="1">
                <a:solidFill>
                  <a:srgbClr val="000000"/>
                </a:solidFill>
                <a:latin typeface="Times New Roman"/>
                <a:ea typeface="Times New Roman"/>
                <a:cs typeface="Times New Roman"/>
              </a:rPr>
              <a:t>γι</a:t>
            </a:r>
            <a:r>
              <a:rPr lang="en-US" sz="5400" dirty="0">
                <a:solidFill>
                  <a:srgbClr val="000000"/>
                </a:solidFill>
                <a:latin typeface="Times New Roman"/>
                <a:ea typeface="Times New Roman"/>
                <a:cs typeface="Times New Roman"/>
              </a:rPr>
              <a:t>α </a:t>
            </a:r>
            <a:r>
              <a:rPr lang="en-US" sz="5400" dirty="0" err="1" smtClean="0">
                <a:solidFill>
                  <a:srgbClr val="000000"/>
                </a:solidFill>
                <a:latin typeface="Times New Roman"/>
                <a:ea typeface="Times New Roman"/>
                <a:cs typeface="Times New Roman"/>
              </a:rPr>
              <a:t>έκτ</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κτη</a:t>
            </a:r>
            <a:r>
              <a:rPr lang="en-US" sz="5400" dirty="0" smtClean="0">
                <a:solidFill>
                  <a:srgbClr val="000000"/>
                </a:solidFill>
                <a:latin typeface="Times New Roman"/>
                <a:ea typeface="Times New Roman"/>
                <a:cs typeface="Times New Roman"/>
              </a:rPr>
              <a:t> α</a:t>
            </a:r>
            <a:r>
              <a:rPr lang="en-US" sz="5400" dirty="0" err="1" smtClean="0">
                <a:solidFill>
                  <a:srgbClr val="000000"/>
                </a:solidFill>
                <a:latin typeface="Times New Roman"/>
                <a:ea typeface="Times New Roman"/>
                <a:cs typeface="Times New Roman"/>
              </a:rPr>
              <a:t>ν</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γκη</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θε</a:t>
            </a:r>
            <a:r>
              <a:rPr lang="en-US" sz="3600" dirty="0">
                <a:solidFill>
                  <a:srgbClr val="000000"/>
                </a:solidFill>
                <a:latin typeface="Times New Roman"/>
                <a:ea typeface="Times New Roman"/>
                <a:cs typeface="Times New Roman"/>
              </a:rPr>
              <a:t> Σ.Α.Δ. </a:t>
            </a:r>
            <a:r>
              <a:rPr lang="en-US" sz="3600" dirty="0" err="1">
                <a:solidFill>
                  <a:srgbClr val="000000"/>
                </a:solidFill>
                <a:latin typeface="Times New Roman"/>
                <a:ea typeface="Times New Roman"/>
                <a:cs typeface="Times New Roman"/>
              </a:rPr>
              <a:t>θ</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ρε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εριλ</a:t>
            </a:r>
            <a:r>
              <a:rPr lang="en-US" sz="3600" dirty="0">
                <a:solidFill>
                  <a:srgbClr val="000000"/>
                </a:solidFill>
                <a:latin typeface="Times New Roman"/>
                <a:ea typeface="Times New Roman"/>
                <a:cs typeface="Times New Roman"/>
              </a:rPr>
              <a:t>αμβά</a:t>
            </a:r>
            <a:r>
              <a:rPr lang="en-US" sz="3600" dirty="0" err="1">
                <a:solidFill>
                  <a:srgbClr val="000000"/>
                </a:solidFill>
                <a:latin typeface="Times New Roman"/>
                <a:ea typeface="Times New Roman"/>
                <a:cs typeface="Times New Roman"/>
              </a:rPr>
              <a:t>νει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σχέδι</a:t>
            </a:r>
            <a:r>
              <a:rPr lang="en-US" sz="3600" dirty="0">
                <a:solidFill>
                  <a:srgbClr val="000000"/>
                </a:solidFill>
                <a:latin typeface="Times New Roman"/>
                <a:ea typeface="Times New Roman"/>
                <a:cs typeface="Times New Roman"/>
              </a:rPr>
              <a:t>α α</a:t>
            </a:r>
            <a:r>
              <a:rPr lang="en-US" sz="3600" dirty="0" err="1">
                <a:solidFill>
                  <a:srgbClr val="000000"/>
                </a:solidFill>
                <a:latin typeface="Times New Roman"/>
                <a:ea typeface="Times New Roman"/>
                <a:cs typeface="Times New Roman"/>
              </a:rPr>
              <a:t>ντιμετω</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ισης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έκτ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κτης</a:t>
            </a:r>
            <a:r>
              <a:rPr lang="en-US" sz="3600" dirty="0">
                <a:solidFill>
                  <a:srgbClr val="000000"/>
                </a:solidFill>
                <a:latin typeface="Times New Roman"/>
                <a:ea typeface="Times New Roman"/>
                <a:cs typeface="Times New Roman"/>
              </a:rPr>
              <a:t> α</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γκης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οι</a:t>
            </a:r>
            <a:r>
              <a:rPr lang="en-US" sz="3600" dirty="0">
                <a:solidFill>
                  <a:srgbClr val="000000"/>
                </a:solidFill>
                <a:latin typeface="Times New Roman"/>
                <a:ea typeface="Times New Roman"/>
                <a:cs typeface="Times New Roman"/>
              </a:rPr>
              <a:t>́α μπ</a:t>
            </a:r>
            <a:r>
              <a:rPr lang="en-US" sz="3600" dirty="0" err="1">
                <a:solidFill>
                  <a:srgbClr val="000000"/>
                </a:solidFill>
                <a:latin typeface="Times New Roman"/>
                <a:ea typeface="Times New Roman"/>
                <a:cs typeface="Times New Roman"/>
              </a:rPr>
              <a:t>ορούν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χρησιμο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οιηθούν</a:t>
            </a:r>
            <a:r>
              <a:rPr lang="en-US" sz="3600" dirty="0">
                <a:solidFill>
                  <a:srgbClr val="000000"/>
                </a:solidFill>
                <a:latin typeface="Times New Roman"/>
                <a:ea typeface="Times New Roman"/>
                <a:cs typeface="Times New Roman"/>
              </a:rPr>
              <a:t> απ</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ροσω</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ικο</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ξηρ</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λοίου</a:t>
            </a:r>
            <a:r>
              <a:rPr lang="en-US" sz="3600" dirty="0">
                <a:solidFill>
                  <a:srgbClr val="000000"/>
                </a:solidFill>
                <a:latin typeface="Times New Roman"/>
                <a:ea typeface="Times New Roman"/>
                <a:cs typeface="Times New Roman"/>
              </a:rPr>
              <a:t>. </a:t>
            </a:r>
            <a:endParaRPr lang="en-US" sz="3600" dirty="0"/>
          </a:p>
        </p:txBody>
      </p:sp>
    </p:spTree>
    <p:extLst>
      <p:ext uri="{BB962C8B-B14F-4D97-AF65-F5344CB8AC3E}">
        <p14:creationId xmlns:p14="http://schemas.microsoft.com/office/powerpoint/2010/main" val="31650454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smtClean="0">
                <a:solidFill>
                  <a:srgbClr val="000000"/>
                </a:solidFill>
                <a:latin typeface="Times New Roman"/>
                <a:ea typeface="Times New Roman"/>
                <a:cs typeface="Times New Roman"/>
              </a:rPr>
              <a:t>Συντήρηση</a:t>
            </a:r>
            <a:r>
              <a:rPr lang="en-US" sz="5400" dirty="0" smtClean="0">
                <a:solidFill>
                  <a:srgbClr val="000000"/>
                </a:solidFill>
                <a:latin typeface="Times New Roman"/>
                <a:ea typeface="Times New Roman"/>
                <a:cs typeface="Times New Roman"/>
              </a:rPr>
              <a:t> </a:t>
            </a:r>
            <a:r>
              <a:rPr lang="en-US" sz="5400" dirty="0" err="1" smtClean="0">
                <a:solidFill>
                  <a:srgbClr val="000000"/>
                </a:solidFill>
                <a:latin typeface="Times New Roman"/>
                <a:ea typeface="Times New Roman"/>
                <a:cs typeface="Times New Roman"/>
              </a:rPr>
              <a:t>Πλοίου</a:t>
            </a:r>
            <a:r>
              <a:rPr lang="en-US" sz="5400" dirty="0" smtClean="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a:t>
            </a:r>
            <a:r>
              <a:rPr lang="en-US" sz="5400" dirty="0" err="1" smtClean="0">
                <a:solidFill>
                  <a:srgbClr val="000000"/>
                </a:solidFill>
                <a:latin typeface="Times New Roman"/>
                <a:ea typeface="Times New Roman"/>
                <a:cs typeface="Times New Roman"/>
              </a:rPr>
              <a:t>Εξο</a:t>
            </a:r>
            <a:r>
              <a:rPr lang="en-US" sz="5400" dirty="0" smtClean="0">
                <a:solidFill>
                  <a:srgbClr val="000000"/>
                </a:solidFill>
                <a:latin typeface="Times New Roman"/>
                <a:ea typeface="Times New Roman"/>
                <a:cs typeface="Times New Roman"/>
              </a:rPr>
              <a:t>π</a:t>
            </a:r>
            <a:r>
              <a:rPr lang="en-US" sz="5400" dirty="0" err="1" smtClean="0">
                <a:solidFill>
                  <a:srgbClr val="000000"/>
                </a:solidFill>
                <a:latin typeface="Times New Roman"/>
                <a:ea typeface="Times New Roman"/>
                <a:cs typeface="Times New Roman"/>
              </a:rPr>
              <a:t>λισμου</a:t>
            </a:r>
            <a:r>
              <a:rPr lang="en-US" sz="5400" dirty="0" smtClean="0">
                <a:solidFill>
                  <a:srgbClr val="000000"/>
                </a:solidFill>
                <a:latin typeface="Times New Roman"/>
                <a:ea typeface="Times New Roman"/>
                <a:cs typeface="Times New Roman"/>
              </a:rPr>
              <a:t>́</a:t>
            </a:r>
            <a:endParaRPr lang="en-US" dirty="0"/>
          </a:p>
        </p:txBody>
      </p:sp>
      <p:sp>
        <p:nvSpPr>
          <p:cNvPr id="3" name="Content Placeholder 2"/>
          <p:cNvSpPr>
            <a:spLocks noGrp="1"/>
          </p:cNvSpPr>
          <p:nvPr>
            <p:ph idx="1"/>
          </p:nvPr>
        </p:nvSpPr>
        <p:spPr/>
        <p:txBody>
          <a:bodyPr>
            <a:normAutofit/>
          </a:bodyPr>
          <a:lstStyle/>
          <a:p>
            <a:pPr marL="0" indent="0" algn="just">
              <a:buNone/>
            </a:pPr>
            <a:r>
              <a:rPr lang="en-US" sz="3600" dirty="0" err="1">
                <a:solidFill>
                  <a:srgbClr val="000000"/>
                </a:solidFill>
                <a:latin typeface="Times New Roman"/>
                <a:ea typeface="Times New Roman"/>
                <a:cs typeface="Times New Roman"/>
              </a:rPr>
              <a:t>Η</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ετ</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ιρει</a:t>
            </a:r>
            <a:r>
              <a:rPr lang="en-US" sz="3600" dirty="0">
                <a:solidFill>
                  <a:srgbClr val="000000"/>
                </a:solidFill>
                <a:latin typeface="Times New Roman"/>
                <a:ea typeface="Times New Roman"/>
                <a:cs typeface="Times New Roman"/>
              </a:rPr>
              <a:t>́α π</a:t>
            </a:r>
            <a:r>
              <a:rPr lang="en-US" sz="3600" dirty="0" err="1">
                <a:solidFill>
                  <a:srgbClr val="000000"/>
                </a:solidFill>
                <a:latin typeface="Times New Roman"/>
                <a:ea typeface="Times New Roman"/>
                <a:cs typeface="Times New Roman"/>
              </a:rPr>
              <a:t>ρε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θιερώσει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έγγρ</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φες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δι</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δικ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σίες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γι</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τον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τρο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ο</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ιθεώρησης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συντήρησης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των</a:t>
            </a:r>
            <a:r>
              <a:rPr lang="en-US" sz="3600" dirty="0">
                <a:solidFill>
                  <a:srgbClr val="000000"/>
                </a:solidFill>
                <a:latin typeface="Times New Roman"/>
                <a:ea typeface="Times New Roman"/>
                <a:cs typeface="Times New Roman"/>
              </a:rPr>
              <a:t> π</a:t>
            </a:r>
            <a:r>
              <a:rPr lang="en-US" sz="3600" dirty="0" err="1">
                <a:solidFill>
                  <a:srgbClr val="000000"/>
                </a:solidFill>
                <a:latin typeface="Times New Roman"/>
                <a:ea typeface="Times New Roman"/>
                <a:cs typeface="Times New Roman"/>
              </a:rPr>
              <a:t>λοίων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ι</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εξο</a:t>
            </a:r>
            <a:r>
              <a:rPr lang="en-US" sz="3600" dirty="0">
                <a:solidFill>
                  <a:srgbClr val="000000"/>
                </a:solidFill>
                <a:latin typeface="Times New Roman"/>
                <a:ea typeface="Times New Roman"/>
                <a:cs typeface="Times New Roman"/>
              </a:rPr>
              <a:t>π</a:t>
            </a:r>
            <a:r>
              <a:rPr lang="en-US" sz="3600" dirty="0" err="1">
                <a:solidFill>
                  <a:srgbClr val="000000"/>
                </a:solidFill>
                <a:latin typeface="Times New Roman"/>
                <a:ea typeface="Times New Roman"/>
                <a:cs typeface="Times New Roman"/>
              </a:rPr>
              <a:t>λισμου</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σύμφων</a:t>
            </a:r>
            <a:r>
              <a:rPr lang="en-US" sz="3600" dirty="0">
                <a:solidFill>
                  <a:srgbClr val="000000"/>
                </a:solidFill>
                <a:latin typeface="Times New Roman"/>
                <a:ea typeface="Times New Roman"/>
                <a:cs typeface="Times New Roman"/>
              </a:rPr>
              <a:t>α </a:t>
            </a:r>
            <a:r>
              <a:rPr lang="en-US" sz="3600" dirty="0" err="1">
                <a:solidFill>
                  <a:srgbClr val="000000"/>
                </a:solidFill>
                <a:latin typeface="Times New Roman"/>
                <a:ea typeface="Times New Roman"/>
                <a:cs typeface="Times New Roman"/>
              </a:rPr>
              <a:t>με</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τις</a:t>
            </a:r>
            <a:r>
              <a:rPr lang="en-US" sz="3600" dirty="0">
                <a:solidFill>
                  <a:srgbClr val="000000"/>
                </a:solidFill>
                <a:latin typeface="Times New Roman"/>
                <a:ea typeface="Times New Roman"/>
                <a:cs typeface="Times New Roman"/>
              </a:rPr>
              <a:t> απα</a:t>
            </a:r>
            <a:r>
              <a:rPr lang="en-US" sz="3600" dirty="0" err="1">
                <a:solidFill>
                  <a:srgbClr val="000000"/>
                </a:solidFill>
                <a:latin typeface="Times New Roman"/>
                <a:ea typeface="Times New Roman"/>
                <a:cs typeface="Times New Roman"/>
              </a:rPr>
              <a:t>ιτήσεις</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των</a:t>
            </a:r>
            <a:r>
              <a:rPr lang="en-US" sz="3600" dirty="0">
                <a:solidFill>
                  <a:srgbClr val="000000"/>
                </a:solidFill>
                <a:latin typeface="Times New Roman"/>
                <a:ea typeface="Times New Roman"/>
                <a:cs typeface="Times New Roman"/>
              </a:rPr>
              <a:t> </a:t>
            </a:r>
            <a:r>
              <a:rPr lang="en-US" sz="3600" dirty="0" err="1">
                <a:solidFill>
                  <a:srgbClr val="000000"/>
                </a:solidFill>
                <a:latin typeface="Times New Roman"/>
                <a:ea typeface="Times New Roman"/>
                <a:cs typeface="Times New Roman"/>
              </a:rPr>
              <a:t>κ</a:t>
            </a:r>
            <a:r>
              <a:rPr lang="en-US" sz="3600" dirty="0">
                <a:solidFill>
                  <a:srgbClr val="000000"/>
                </a:solidFill>
                <a:latin typeface="Times New Roman"/>
                <a:ea typeface="Times New Roman"/>
                <a:cs typeface="Times New Roman"/>
              </a:rPr>
              <a:t>α</a:t>
            </a:r>
            <a:r>
              <a:rPr lang="en-US" sz="3600" dirty="0" err="1">
                <a:solidFill>
                  <a:srgbClr val="000000"/>
                </a:solidFill>
                <a:latin typeface="Times New Roman"/>
                <a:ea typeface="Times New Roman"/>
                <a:cs typeface="Times New Roman"/>
              </a:rPr>
              <a:t>νονισμών</a:t>
            </a:r>
            <a:r>
              <a:rPr lang="en-US" sz="3600" dirty="0">
                <a:solidFill>
                  <a:srgbClr val="000000"/>
                </a:solidFill>
                <a:latin typeface="Times New Roman"/>
                <a:ea typeface="Times New Roman"/>
                <a:cs typeface="Times New Roman"/>
              </a:rPr>
              <a:t>.</a:t>
            </a:r>
            <a:endParaRPr lang="en-US" sz="3600" dirty="0"/>
          </a:p>
        </p:txBody>
      </p:sp>
    </p:spTree>
    <p:extLst>
      <p:ext uri="{BB962C8B-B14F-4D97-AF65-F5344CB8AC3E}">
        <p14:creationId xmlns:p14="http://schemas.microsoft.com/office/powerpoint/2010/main" val="40419012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Τεκμηρίωση</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Όλ</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έγγρ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φ</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στοιχει</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θ</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χρησιμο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οιηθούν</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εριγρ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ψουν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όλους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τομείς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Σ.Α.Δ, </a:t>
            </a:r>
            <a:r>
              <a:rPr lang="en-US" sz="3200" dirty="0" err="1">
                <a:solidFill>
                  <a:srgbClr val="000000"/>
                </a:solidFill>
                <a:latin typeface="Times New Roman"/>
                <a:ea typeface="Times New Roman"/>
                <a:cs typeface="Times New Roman"/>
              </a:rPr>
              <a:t>θ</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ρε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ενσωμ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τωθούν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δύο</a:t>
            </a:r>
            <a:r>
              <a:rPr lang="en-US" sz="3200" dirty="0">
                <a:solidFill>
                  <a:srgbClr val="000000"/>
                </a:solidFill>
                <a:latin typeface="Times New Roman"/>
                <a:ea typeface="Times New Roman"/>
                <a:cs typeface="Times New Roman"/>
              </a:rPr>
              <a:t> βα</a:t>
            </a:r>
            <a:r>
              <a:rPr lang="en-US" sz="3200" dirty="0" err="1">
                <a:solidFill>
                  <a:srgbClr val="000000"/>
                </a:solidFill>
                <a:latin typeface="Times New Roman"/>
                <a:ea typeface="Times New Roman"/>
                <a:cs typeface="Times New Roman"/>
              </a:rPr>
              <a:t>σικ</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εγχειρίδι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Εγχειρίδιο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χείρισης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Εγχειρίδιο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χείρισης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Πλοίου</a:t>
            </a:r>
            <a:r>
              <a:rPr lang="en-US" sz="3200" dirty="0">
                <a:solidFill>
                  <a:srgbClr val="000000"/>
                </a:solidFill>
                <a:latin typeface="Times New Roman"/>
                <a:ea typeface="Times New Roman"/>
                <a:cs typeface="Times New Roman"/>
              </a:rPr>
              <a:t>. </a:t>
            </a:r>
            <a:endParaRPr lang="en-US" sz="3200" dirty="0"/>
          </a:p>
        </p:txBody>
      </p:sp>
    </p:spTree>
    <p:extLst>
      <p:ext uri="{BB962C8B-B14F-4D97-AF65-F5344CB8AC3E}">
        <p14:creationId xmlns:p14="http://schemas.microsoft.com/office/powerpoint/2010/main" val="77626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smtClean="0">
                <a:latin typeface="Arial Black"/>
                <a:cs typeface="Arial Black"/>
              </a:rPr>
              <a:t>ΛΕΙΤΟΥΡΓΙΑ ΣΥΣΤΗΜΑΤΟΣ</a:t>
            </a:r>
            <a:endParaRPr lang="en-US" sz="4000" dirty="0">
              <a:latin typeface="Arial Black"/>
              <a:cs typeface="Arial Black"/>
            </a:endParaRPr>
          </a:p>
        </p:txBody>
      </p:sp>
      <p:sp>
        <p:nvSpPr>
          <p:cNvPr id="3" name="Content Placeholder 2"/>
          <p:cNvSpPr>
            <a:spLocks noGrp="1"/>
          </p:cNvSpPr>
          <p:nvPr>
            <p:ph idx="1"/>
          </p:nvPr>
        </p:nvSpPr>
        <p:spPr/>
        <p:txBody>
          <a:bodyPr/>
          <a:lstStyle/>
          <a:p>
            <a:pPr marL="0" indent="0">
              <a:buNone/>
            </a:pPr>
            <a:r>
              <a:rPr lang="el-GR" sz="3600" b="1" baseline="30000" dirty="0">
                <a:solidFill>
                  <a:srgbClr val="000000"/>
                </a:solidFill>
                <a:latin typeface="TimesNewRomanPSMT"/>
              </a:rPr>
              <a:t>Το σύστημα λειτουργεί εφόσον οι διαχειριστικές ατέλειες</a:t>
            </a:r>
            <a:r>
              <a:rPr lang="el-GR" sz="3600" b="1" baseline="30000" dirty="0" smtClean="0">
                <a:solidFill>
                  <a:srgbClr val="000000"/>
                </a:solidFill>
                <a:latin typeface="TimesNewRomanPSMT"/>
              </a:rPr>
              <a:t>:</a:t>
            </a:r>
          </a:p>
          <a:p>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Εντο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ίζοντ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εγκ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ίρως</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Αν</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φέροντ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ι</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εγγρ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φως</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Αντιμετω</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ίζοντ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ι</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εντός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εύλογου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στήμ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τος</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δεν</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ξ</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συμ</a:t>
            </a:r>
            <a:r>
              <a:rPr lang="en-US" dirty="0">
                <a:solidFill>
                  <a:srgbClr val="000000"/>
                </a:solidFill>
                <a:latin typeface="Times New Roman"/>
                <a:ea typeface="Times New Roman"/>
                <a:cs typeface="Times New Roman"/>
              </a:rPr>
              <a:t>βα</a:t>
            </a:r>
            <a:r>
              <a:rPr lang="en-US" dirty="0" err="1">
                <a:solidFill>
                  <a:srgbClr val="000000"/>
                </a:solidFill>
                <a:latin typeface="Times New Roman"/>
                <a:ea typeface="Times New Roman"/>
                <a:cs typeface="Times New Roman"/>
              </a:rPr>
              <a:t>ίνουν</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9677273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Έλεγχος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Αν</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θεώρηση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Αξιολόγηση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της</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Ετ</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ιρει</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ς</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ρε</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θιερώσει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εσωτερικούς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ελέγχους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φει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a:t>
            </a:r>
            <a:r>
              <a:rPr lang="en-US" sz="3200" dirty="0">
                <a:solidFill>
                  <a:srgbClr val="000000"/>
                </a:solidFill>
                <a:latin typeface="Times New Roman"/>
                <a:ea typeface="Times New Roman"/>
                <a:cs typeface="Times New Roman"/>
              </a:rPr>
              <a:t>α π</a:t>
            </a:r>
            <a:r>
              <a:rPr lang="en-US" sz="3200" dirty="0" err="1">
                <a:solidFill>
                  <a:srgbClr val="000000"/>
                </a:solidFill>
                <a:latin typeface="Times New Roman"/>
                <a:ea typeface="Times New Roman"/>
                <a:cs typeface="Times New Roman"/>
              </a:rPr>
              <a:t>λοι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απ</a:t>
            </a:r>
            <a:r>
              <a:rPr lang="en-US" sz="3200" dirty="0" err="1">
                <a:solidFill>
                  <a:srgbClr val="000000"/>
                </a:solidFill>
                <a:latin typeface="Times New Roman"/>
                <a:ea typeface="Times New Roman"/>
                <a:cs typeface="Times New Roman"/>
              </a:rPr>
              <a:t>ιστώσει</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λειτουργίες</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σχετίζοντ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με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σφ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λει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ροστ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σι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ερι</a:t>
            </a:r>
            <a:r>
              <a:rPr lang="en-US" sz="3200" dirty="0">
                <a:solidFill>
                  <a:srgbClr val="000000"/>
                </a:solidFill>
                <a:latin typeface="Times New Roman"/>
                <a:ea typeface="Times New Roman"/>
                <a:cs typeface="Times New Roman"/>
              </a:rPr>
              <a:t>βά</a:t>
            </a:r>
            <a:r>
              <a:rPr lang="en-US" sz="3200" dirty="0" err="1">
                <a:solidFill>
                  <a:srgbClr val="000000"/>
                </a:solidFill>
                <a:latin typeface="Times New Roman"/>
                <a:ea typeface="Times New Roman"/>
                <a:cs typeface="Times New Roman"/>
              </a:rPr>
              <a:t>λλοντος</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ληρούν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τις</a:t>
            </a:r>
            <a:r>
              <a:rPr lang="en-US" sz="3200" dirty="0">
                <a:solidFill>
                  <a:srgbClr val="000000"/>
                </a:solidFill>
                <a:latin typeface="Times New Roman"/>
                <a:ea typeface="Times New Roman"/>
                <a:cs typeface="Times New Roman"/>
              </a:rPr>
              <a:t> απα</a:t>
            </a:r>
            <a:r>
              <a:rPr lang="en-US" sz="3200" dirty="0" err="1">
                <a:solidFill>
                  <a:srgbClr val="000000"/>
                </a:solidFill>
                <a:latin typeface="Times New Roman"/>
                <a:ea typeface="Times New Roman"/>
                <a:cs typeface="Times New Roman"/>
              </a:rPr>
              <a:t>ιτήσεις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Κώδικ</a:t>
            </a:r>
            <a:r>
              <a:rPr lang="en-US" sz="3200" dirty="0">
                <a:solidFill>
                  <a:srgbClr val="000000"/>
                </a:solidFill>
                <a:latin typeface="Times New Roman"/>
                <a:ea typeface="Times New Roman"/>
                <a:cs typeface="Times New Roman"/>
              </a:rPr>
              <a:t>α.</a:t>
            </a:r>
            <a:endParaRPr lang="en-US" sz="3200" dirty="0"/>
          </a:p>
        </p:txBody>
      </p:sp>
    </p:spTree>
    <p:extLst>
      <p:ext uri="{BB962C8B-B14F-4D97-AF65-F5344CB8AC3E}">
        <p14:creationId xmlns:p14="http://schemas.microsoft.com/office/powerpoint/2010/main" val="718867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Πιστο</a:t>
            </a:r>
            <a:r>
              <a:rPr lang="en-US" sz="5400" dirty="0">
                <a:solidFill>
                  <a:srgbClr val="000000"/>
                </a:solidFill>
                <a:latin typeface="Times New Roman"/>
                <a:ea typeface="Times New Roman"/>
                <a:cs typeface="Times New Roman"/>
              </a:rPr>
              <a:t>π</a:t>
            </a:r>
            <a:r>
              <a:rPr lang="en-US" sz="5400" dirty="0" err="1">
                <a:solidFill>
                  <a:srgbClr val="000000"/>
                </a:solidFill>
                <a:latin typeface="Times New Roman"/>
                <a:ea typeface="Times New Roman"/>
                <a:cs typeface="Times New Roman"/>
              </a:rPr>
              <a:t>οίηση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ε</a:t>
            </a:r>
            <a:r>
              <a:rPr lang="en-US" sz="5400" dirty="0">
                <a:solidFill>
                  <a:srgbClr val="000000"/>
                </a:solidFill>
                <a:latin typeface="Times New Roman"/>
                <a:ea typeface="Times New Roman"/>
                <a:cs typeface="Times New Roman"/>
              </a:rPr>
              <a:t>πα</a:t>
            </a:r>
            <a:r>
              <a:rPr lang="en-US" sz="5400" dirty="0" err="1">
                <a:solidFill>
                  <a:srgbClr val="000000"/>
                </a:solidFill>
                <a:latin typeface="Times New Roman"/>
                <a:ea typeface="Times New Roman"/>
                <a:cs typeface="Times New Roman"/>
              </a:rPr>
              <a:t>λήθευση</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κ</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ι</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έλεγχος</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ιστο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οίηση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τόσο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όσο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δι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χειρίστρι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ιρει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γίνετ</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τις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Αρχές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Σημ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Αν</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γνωρισμένους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Οργ</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νισμούς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 απ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κυ</a:t>
            </a:r>
            <a:r>
              <a:rPr lang="en-US" sz="3200" dirty="0">
                <a:solidFill>
                  <a:srgbClr val="000000"/>
                </a:solidFill>
                <a:latin typeface="Times New Roman"/>
                <a:ea typeface="Times New Roman"/>
                <a:cs typeface="Times New Roman"/>
              </a:rPr>
              <a:t>β</a:t>
            </a:r>
            <a:r>
              <a:rPr lang="en-US" sz="3200" dirty="0" err="1">
                <a:solidFill>
                  <a:srgbClr val="000000"/>
                </a:solidFill>
                <a:latin typeface="Times New Roman"/>
                <a:ea typeface="Times New Roman"/>
                <a:cs typeface="Times New Roman"/>
              </a:rPr>
              <a:t>έρνηση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συμ</a:t>
            </a:r>
            <a:r>
              <a:rPr lang="en-US" sz="3200" dirty="0">
                <a:solidFill>
                  <a:srgbClr val="000000"/>
                </a:solidFill>
                <a:latin typeface="Times New Roman"/>
                <a:ea typeface="Times New Roman"/>
                <a:cs typeface="Times New Roman"/>
              </a:rPr>
              <a:t>βα</a:t>
            </a:r>
            <a:r>
              <a:rPr lang="en-US" sz="3200" dirty="0" err="1">
                <a:solidFill>
                  <a:srgbClr val="000000"/>
                </a:solidFill>
                <a:latin typeface="Times New Roman"/>
                <a:ea typeface="Times New Roman"/>
                <a:cs typeface="Times New Roman"/>
              </a:rPr>
              <a:t>λλόμενου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τους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κ</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το</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ιν</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ίτησης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α</a:t>
            </a:r>
            <a:r>
              <a:rPr lang="en-US" sz="3200" dirty="0" err="1">
                <a:solidFill>
                  <a:srgbClr val="000000"/>
                </a:solidFill>
                <a:latin typeface="Times New Roman"/>
                <a:ea typeface="Times New Roman"/>
                <a:cs typeface="Times New Roman"/>
              </a:rPr>
              <a:t>ρχής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της</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σημ</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ι</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ς</a:t>
            </a:r>
            <a:r>
              <a:rPr lang="en-US" sz="3200" dirty="0">
                <a:solidFill>
                  <a:srgbClr val="000000"/>
                </a:solidFill>
                <a:latin typeface="Times New Roman"/>
                <a:ea typeface="Times New Roman"/>
                <a:cs typeface="Times New Roman"/>
              </a:rPr>
              <a:t>.</a:t>
            </a:r>
            <a:endParaRPr lang="en-US" sz="3200" dirty="0"/>
          </a:p>
        </p:txBody>
      </p:sp>
    </p:spTree>
    <p:extLst>
      <p:ext uri="{BB962C8B-B14F-4D97-AF65-F5344CB8AC3E}">
        <p14:creationId xmlns:p14="http://schemas.microsoft.com/office/powerpoint/2010/main" val="2599488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err="1">
                <a:solidFill>
                  <a:srgbClr val="000000"/>
                </a:solidFill>
                <a:latin typeface="Times New Roman"/>
                <a:ea typeface="Times New Roman"/>
                <a:cs typeface="Times New Roman"/>
              </a:rPr>
              <a:t>Α</a:t>
            </a:r>
            <a:r>
              <a:rPr lang="en-US" sz="5400" b="1" dirty="0">
                <a:solidFill>
                  <a:srgbClr val="000000"/>
                </a:solidFill>
                <a:latin typeface="Times New Roman"/>
                <a:ea typeface="Times New Roman"/>
                <a:cs typeface="Times New Roman"/>
              </a:rPr>
              <a:t>πα</a:t>
            </a:r>
            <a:r>
              <a:rPr lang="en-US" sz="5400" b="1" dirty="0" err="1">
                <a:solidFill>
                  <a:srgbClr val="000000"/>
                </a:solidFill>
                <a:latin typeface="Times New Roman"/>
                <a:ea typeface="Times New Roman"/>
                <a:cs typeface="Times New Roman"/>
              </a:rPr>
              <a:t>ιτήσεις</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του</a:t>
            </a:r>
            <a:r>
              <a:rPr lang="en-US" sz="5400" b="1" dirty="0">
                <a:solidFill>
                  <a:srgbClr val="000000"/>
                </a:solidFill>
                <a:latin typeface="Times New Roman"/>
                <a:ea typeface="Times New Roman"/>
                <a:cs typeface="Times New Roman"/>
              </a:rPr>
              <a:t> ISM CODE</a:t>
            </a:r>
            <a:endParaRPr lang="en-US" dirty="0"/>
          </a:p>
        </p:txBody>
      </p:sp>
      <p:sp>
        <p:nvSpPr>
          <p:cNvPr id="3" name="Content Placeholder 2"/>
          <p:cNvSpPr>
            <a:spLocks noGrp="1"/>
          </p:cNvSpPr>
          <p:nvPr>
            <p:ph idx="1"/>
          </p:nvPr>
        </p:nvSpPr>
        <p:spPr/>
        <p:txBody>
          <a:bodyPr>
            <a:noAutofit/>
          </a:bodyPr>
          <a:lstStyle/>
          <a:p>
            <a:pPr algn="just"/>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συμμόρφωση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χειριζόμενων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λοίων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με</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τους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υ</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οχρεωτικούς</a:t>
            </a:r>
            <a:r>
              <a:rPr lang="en-US" sz="2800" dirty="0">
                <a:solidFill>
                  <a:srgbClr val="000000"/>
                </a:solidFill>
                <a:latin typeface="Times New Roman"/>
                <a:ea typeface="Times New Roman"/>
                <a:cs typeface="Times New Roman"/>
              </a:rPr>
              <a:t> απ</a:t>
            </a: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τις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Διεθνείς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συμ</a:t>
            </a:r>
            <a:r>
              <a:rPr lang="en-US" sz="2800" dirty="0">
                <a:solidFill>
                  <a:srgbClr val="000000"/>
                </a:solidFill>
                <a:latin typeface="Times New Roman"/>
                <a:ea typeface="Times New Roman"/>
                <a:cs typeface="Times New Roman"/>
              </a:rPr>
              <a:t>βά</a:t>
            </a:r>
            <a:r>
              <a:rPr lang="en-US" sz="2800" dirty="0" err="1">
                <a:solidFill>
                  <a:srgbClr val="000000"/>
                </a:solidFill>
                <a:latin typeface="Times New Roman"/>
                <a:ea typeface="Times New Roman"/>
                <a:cs typeface="Times New Roman"/>
              </a:rPr>
              <a:t>σεις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εσωτερικη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νομοθεσι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νόνες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smtClean="0">
                <a:solidFill>
                  <a:srgbClr val="000000"/>
                </a:solidFill>
                <a:latin typeface="Times New Roman"/>
                <a:ea typeface="Times New Roman"/>
                <a:cs typeface="Times New Roman"/>
              </a:rPr>
              <a:t>κ</a:t>
            </a:r>
            <a:r>
              <a:rPr lang="en-US" sz="2800" dirty="0" smtClean="0">
                <a:solidFill>
                  <a:srgbClr val="000000"/>
                </a:solidFill>
                <a:latin typeface="Times New Roman"/>
                <a:ea typeface="Times New Roman"/>
                <a:cs typeface="Times New Roman"/>
              </a:rPr>
              <a:t>α</a:t>
            </a:r>
            <a:r>
              <a:rPr lang="en-US" sz="2800" dirty="0" err="1" smtClean="0">
                <a:solidFill>
                  <a:srgbClr val="000000"/>
                </a:solidFill>
                <a:latin typeface="Times New Roman"/>
                <a:ea typeface="Times New Roman"/>
                <a:cs typeface="Times New Roman"/>
              </a:rPr>
              <a:t>νονισμούς</a:t>
            </a:r>
            <a:endParaRPr lang="el-GR" sz="2800" dirty="0" smtClean="0">
              <a:solidFill>
                <a:srgbClr val="000000"/>
              </a:solidFill>
              <a:latin typeface="Times New Roman"/>
              <a:ea typeface="Times New Roman"/>
              <a:cs typeface="Times New Roman"/>
            </a:endParaRPr>
          </a:p>
          <a:p>
            <a:pPr algn="just"/>
            <a:r>
              <a:rPr lang="en-US" sz="2800" dirty="0" err="1">
                <a:solidFill>
                  <a:srgbClr val="000000"/>
                </a:solidFill>
                <a:latin typeface="Times New Roman"/>
                <a:ea typeface="Times New Roman"/>
                <a:cs typeface="Times New Roman"/>
              </a:rPr>
              <a:t>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ικ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νο</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οίηση</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σχετικών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με</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την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τηγορι</a:t>
            </a:r>
            <a:r>
              <a:rPr lang="en-US" sz="2800" dirty="0">
                <a:solidFill>
                  <a:srgbClr val="000000"/>
                </a:solidFill>
                <a:latin typeface="Times New Roman"/>
                <a:ea typeface="Times New Roman"/>
                <a:cs typeface="Times New Roman"/>
              </a:rPr>
              <a:t>́α </a:t>
            </a:r>
            <a:r>
              <a:rPr lang="en-US" sz="2800" dirty="0" err="1">
                <a:solidFill>
                  <a:srgbClr val="000000"/>
                </a:solidFill>
                <a:latin typeface="Times New Roman"/>
                <a:ea typeface="Times New Roman"/>
                <a:cs typeface="Times New Roman"/>
              </a:rPr>
              <a:t>των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χειριζόμενων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λοίων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Κωδικών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Οδηγιών</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Προτυ</a:t>
            </a:r>
            <a:r>
              <a:rPr lang="en-US" sz="2800" dirty="0">
                <a:solidFill>
                  <a:srgbClr val="000000"/>
                </a:solidFill>
                <a:latin typeface="Times New Roman"/>
                <a:ea typeface="Times New Roman"/>
                <a:cs typeface="Times New Roman"/>
              </a:rPr>
              <a:t>́π</a:t>
            </a:r>
            <a:r>
              <a:rPr lang="en-US" sz="2800" dirty="0" err="1">
                <a:solidFill>
                  <a:srgbClr val="000000"/>
                </a:solidFill>
                <a:latin typeface="Times New Roman"/>
                <a:ea typeface="Times New Roman"/>
                <a:cs typeface="Times New Roman"/>
              </a:rPr>
              <a:t>ων</a:t>
            </a:r>
            <a:r>
              <a:rPr lang="en-US" sz="2800" dirty="0">
                <a:solidFill>
                  <a:srgbClr val="000000"/>
                </a:solidFill>
                <a:latin typeface="Times New Roman"/>
                <a:ea typeface="Times New Roman"/>
                <a:cs typeface="Times New Roman"/>
              </a:rPr>
              <a:t> π</a:t>
            </a:r>
            <a:r>
              <a:rPr lang="en-US" sz="2800" dirty="0" err="1">
                <a:solidFill>
                  <a:srgbClr val="000000"/>
                </a:solidFill>
                <a:latin typeface="Times New Roman"/>
                <a:ea typeface="Times New Roman"/>
                <a:cs typeface="Times New Roman"/>
              </a:rPr>
              <a:t>ου</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συνιστώντ</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απ</a:t>
            </a:r>
            <a:r>
              <a:rPr lang="en-US" sz="2800" dirty="0" err="1">
                <a:solidFill>
                  <a:srgbClr val="000000"/>
                </a:solidFill>
                <a:latin typeface="Times New Roman"/>
                <a:ea typeface="Times New Roman"/>
                <a:cs typeface="Times New Roman"/>
              </a:rPr>
              <a:t>ο</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τους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Διεθνείς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Οργ</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νισμούς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τις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ρμόδιες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ρχές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κ</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ι</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τους</a:t>
            </a:r>
            <a:r>
              <a:rPr lang="en-US" sz="2800" dirty="0">
                <a:solidFill>
                  <a:srgbClr val="000000"/>
                </a:solidFill>
                <a:latin typeface="Times New Roman"/>
                <a:ea typeface="Times New Roman"/>
                <a:cs typeface="Times New Roman"/>
              </a:rPr>
              <a:t> α</a:t>
            </a:r>
            <a:r>
              <a:rPr lang="en-US" sz="2800" dirty="0" err="1">
                <a:solidFill>
                  <a:srgbClr val="000000"/>
                </a:solidFill>
                <a:latin typeface="Times New Roman"/>
                <a:ea typeface="Times New Roman"/>
                <a:cs typeface="Times New Roman"/>
              </a:rPr>
              <a:t>ν</a:t>
            </a:r>
            <a:r>
              <a:rPr lang="en-US" sz="2800" dirty="0">
                <a:solidFill>
                  <a:srgbClr val="000000"/>
                </a:solidFill>
                <a:latin typeface="Times New Roman"/>
                <a:ea typeface="Times New Roman"/>
                <a:cs typeface="Times New Roman"/>
              </a:rPr>
              <a:t>α</a:t>
            </a:r>
            <a:r>
              <a:rPr lang="en-US" sz="2800" dirty="0" err="1">
                <a:solidFill>
                  <a:srgbClr val="000000"/>
                </a:solidFill>
                <a:latin typeface="Times New Roman"/>
                <a:ea typeface="Times New Roman"/>
                <a:cs typeface="Times New Roman"/>
              </a:rPr>
              <a:t>γνωρισμένους</a:t>
            </a:r>
            <a:r>
              <a:rPr lang="en-US" sz="2800" dirty="0">
                <a:solidFill>
                  <a:srgbClr val="000000"/>
                </a:solidFill>
                <a:latin typeface="Times New Roman"/>
                <a:ea typeface="Times New Roman"/>
                <a:cs typeface="Times New Roman"/>
              </a:rPr>
              <a:t> </a:t>
            </a:r>
            <a:r>
              <a:rPr lang="en-US" sz="2800" dirty="0" err="1">
                <a:solidFill>
                  <a:srgbClr val="000000"/>
                </a:solidFill>
                <a:latin typeface="Times New Roman"/>
                <a:ea typeface="Times New Roman"/>
                <a:cs typeface="Times New Roman"/>
              </a:rPr>
              <a:t>Νηογνώμονες</a:t>
            </a:r>
            <a:endParaRPr lang="en-US" sz="2800" dirty="0"/>
          </a:p>
        </p:txBody>
      </p:sp>
    </p:spTree>
    <p:extLst>
      <p:ext uri="{BB962C8B-B14F-4D97-AF65-F5344CB8AC3E}">
        <p14:creationId xmlns:p14="http://schemas.microsoft.com/office/powerpoint/2010/main" val="20281467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236"/>
            <a:ext cx="8456613" cy="1371600"/>
          </a:xfrm>
        </p:spPr>
        <p:txBody>
          <a:bodyPr/>
          <a:lstStyle/>
          <a:p>
            <a:r>
              <a:rPr lang="en-US" sz="5400" b="1" dirty="0" err="1">
                <a:solidFill>
                  <a:srgbClr val="000000"/>
                </a:solidFill>
                <a:latin typeface="Times New Roman"/>
                <a:ea typeface="Times New Roman"/>
                <a:cs typeface="Times New Roman"/>
              </a:rPr>
              <a:t>Ε</a:t>
            </a:r>
            <a:r>
              <a:rPr lang="en-US" sz="5400" b="1" dirty="0">
                <a:solidFill>
                  <a:srgbClr val="000000"/>
                </a:solidFill>
                <a:latin typeface="Times New Roman"/>
                <a:ea typeface="Times New Roman"/>
                <a:cs typeface="Times New Roman"/>
              </a:rPr>
              <a:t>π</a:t>
            </a:r>
            <a:r>
              <a:rPr lang="en-US" sz="5400" b="1" dirty="0" err="1">
                <a:solidFill>
                  <a:srgbClr val="000000"/>
                </a:solidFill>
                <a:latin typeface="Times New Roman"/>
                <a:ea typeface="Times New Roman"/>
                <a:cs typeface="Times New Roman"/>
              </a:rPr>
              <a:t>ιθεωρήσεις</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εσωτερικοι</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έλεγχοι</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κ</a:t>
            </a:r>
            <a:r>
              <a:rPr lang="en-US" sz="5400" b="1" dirty="0">
                <a:solidFill>
                  <a:srgbClr val="000000"/>
                </a:solidFill>
                <a:latin typeface="Times New Roman"/>
                <a:ea typeface="Times New Roman"/>
                <a:cs typeface="Times New Roman"/>
              </a:rPr>
              <a:t>α</a:t>
            </a:r>
            <a:r>
              <a:rPr lang="en-US" sz="5400" b="1" dirty="0" err="1">
                <a:solidFill>
                  <a:srgbClr val="000000"/>
                </a:solidFill>
                <a:latin typeface="Times New Roman"/>
                <a:ea typeface="Times New Roman"/>
                <a:cs typeface="Times New Roman"/>
              </a:rPr>
              <a:t>ι</a:t>
            </a:r>
            <a:r>
              <a:rPr lang="en-US" sz="5400" b="1" dirty="0">
                <a:solidFill>
                  <a:srgbClr val="000000"/>
                </a:solidFill>
                <a:latin typeface="Times New Roman"/>
                <a:ea typeface="Times New Roman"/>
                <a:cs typeface="Times New Roman"/>
              </a:rPr>
              <a:t> </a:t>
            </a:r>
            <a:r>
              <a:rPr lang="en-US" sz="5400" b="1" dirty="0" err="1">
                <a:solidFill>
                  <a:srgbClr val="000000"/>
                </a:solidFill>
                <a:latin typeface="Times New Roman"/>
                <a:ea typeface="Times New Roman"/>
                <a:cs typeface="Times New Roman"/>
              </a:rPr>
              <a:t>εκθέσεις</a:t>
            </a:r>
            <a:endParaRPr lang="en-US" dirty="0"/>
          </a:p>
        </p:txBody>
      </p:sp>
      <p:sp>
        <p:nvSpPr>
          <p:cNvPr id="3" name="Content Placeholder 2"/>
          <p:cNvSpPr>
            <a:spLocks noGrp="1"/>
          </p:cNvSpPr>
          <p:nvPr>
            <p:ph idx="1"/>
          </p:nvPr>
        </p:nvSpPr>
        <p:spPr>
          <a:xfrm>
            <a:off x="685800" y="2209800"/>
            <a:ext cx="8294914" cy="4230914"/>
          </a:xfrm>
        </p:spPr>
        <p:txBody>
          <a:bodyPr>
            <a:normAutofit fontScale="92500" lnSpcReduction="20000"/>
          </a:bodyPr>
          <a:lstStyle/>
          <a:p>
            <a:r>
              <a:rPr lang="en-US" dirty="0" err="1">
                <a:solidFill>
                  <a:srgbClr val="000000"/>
                </a:solidFill>
                <a:latin typeface="Times New Roman"/>
                <a:ea typeface="Times New Roman"/>
                <a:cs typeface="Times New Roman"/>
              </a:rPr>
              <a:t>Αν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λύψτε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φέρετε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συμμόρφωση</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Προσδιορίστε</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την</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ιτι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ρο</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λήμ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τος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λύστε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γεγονότ</a:t>
            </a:r>
            <a:r>
              <a:rPr lang="en-US" dirty="0">
                <a:solidFill>
                  <a:srgbClr val="000000"/>
                </a:solidFill>
                <a:latin typeface="Times New Roman"/>
                <a:ea typeface="Times New Roman"/>
                <a:cs typeface="Times New Roman"/>
              </a:rPr>
              <a:t>α π</a:t>
            </a:r>
            <a:r>
              <a:rPr lang="en-US" dirty="0" err="1">
                <a:solidFill>
                  <a:srgbClr val="000000"/>
                </a:solidFill>
                <a:latin typeface="Times New Roman"/>
                <a:ea typeface="Times New Roman"/>
                <a:cs typeface="Times New Roman"/>
              </a:rPr>
              <a:t>ου</a:t>
            </a:r>
            <a:endParaRPr lang="en-US" dirty="0">
              <a:solidFill>
                <a:srgbClr val="000000"/>
              </a:solidFill>
              <a:latin typeface="Times New Roman"/>
              <a:ea typeface="Times New Roman"/>
              <a:cs typeface="Times New Roman"/>
            </a:endParaRPr>
          </a:p>
          <a:p>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ροκ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λεσ</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τύχημ</a:t>
            </a:r>
            <a:r>
              <a:rPr lang="en-US" dirty="0">
                <a:solidFill>
                  <a:srgbClr val="000000"/>
                </a:solidFill>
                <a:latin typeface="Times New Roman"/>
                <a:ea typeface="Times New Roman"/>
                <a:cs typeface="Times New Roman"/>
              </a:rPr>
              <a:t>α</a:t>
            </a:r>
          </a:p>
          <a:p>
            <a:r>
              <a:rPr lang="en-US" dirty="0" err="1" smtClean="0">
                <a:solidFill>
                  <a:srgbClr val="000000"/>
                </a:solidFill>
                <a:latin typeface="Times New Roman"/>
                <a:ea typeface="Times New Roman"/>
                <a:cs typeface="Times New Roman"/>
              </a:rPr>
              <a:t>Ελέγξτε</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μέτρ</a:t>
            </a:r>
            <a:r>
              <a:rPr lang="en-US" dirty="0">
                <a:solidFill>
                  <a:srgbClr val="000000"/>
                </a:solidFill>
                <a:latin typeface="Times New Roman"/>
                <a:ea typeface="Times New Roman"/>
                <a:cs typeface="Times New Roman"/>
              </a:rPr>
              <a:t>α π</a:t>
            </a:r>
            <a:r>
              <a:rPr lang="en-US" dirty="0" err="1">
                <a:solidFill>
                  <a:srgbClr val="000000"/>
                </a:solidFill>
                <a:latin typeface="Times New Roman"/>
                <a:ea typeface="Times New Roman"/>
                <a:cs typeface="Times New Roman"/>
              </a:rPr>
              <a:t>ου</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λήφθηκ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είν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απ</a:t>
            </a:r>
            <a:r>
              <a:rPr lang="en-US" dirty="0" err="1">
                <a:solidFill>
                  <a:srgbClr val="000000"/>
                </a:solidFill>
                <a:latin typeface="Times New Roman"/>
                <a:ea typeface="Times New Roman"/>
                <a:cs typeface="Times New Roman"/>
              </a:rPr>
              <a:t>οτελεσμ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τικ</a:t>
            </a:r>
            <a:r>
              <a:rPr lang="en-US" dirty="0">
                <a:solidFill>
                  <a:srgbClr val="000000"/>
                </a:solidFill>
                <a:latin typeface="Times New Roman"/>
                <a:ea typeface="Times New Roman"/>
                <a:cs typeface="Times New Roman"/>
              </a:rPr>
              <a:t>ά</a:t>
            </a:r>
          </a:p>
          <a:p>
            <a:r>
              <a:rPr lang="en-US" dirty="0" err="1" smtClean="0">
                <a:solidFill>
                  <a:srgbClr val="000000"/>
                </a:solidFill>
                <a:latin typeface="Times New Roman"/>
                <a:ea typeface="Times New Roman"/>
                <a:cs typeface="Times New Roman"/>
              </a:rPr>
              <a:t>Προσ</a:t>
            </a:r>
            <a:r>
              <a:rPr lang="en-US" dirty="0" smtClean="0">
                <a:solidFill>
                  <a:srgbClr val="000000"/>
                </a:solidFill>
                <a:latin typeface="Times New Roman"/>
                <a:ea typeface="Times New Roman"/>
                <a:cs typeface="Times New Roman"/>
              </a:rPr>
              <a:t>πα</a:t>
            </a:r>
            <a:r>
              <a:rPr lang="en-US" dirty="0" err="1" smtClean="0">
                <a:solidFill>
                  <a:srgbClr val="000000"/>
                </a:solidFill>
                <a:latin typeface="Times New Roman"/>
                <a:ea typeface="Times New Roman"/>
                <a:cs typeface="Times New Roman"/>
              </a:rPr>
              <a:t>θήστε</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 α</a:t>
            </a:r>
            <a:r>
              <a:rPr lang="en-US" dirty="0" err="1">
                <a:solidFill>
                  <a:srgbClr val="000000"/>
                </a:solidFill>
                <a:latin typeface="Times New Roman"/>
                <a:ea typeface="Times New Roman"/>
                <a:cs typeface="Times New Roman"/>
              </a:rPr>
              <a:t>λλ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ξετε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a:t>
            </a:r>
            <a:r>
              <a:rPr lang="en-US" dirty="0">
                <a:solidFill>
                  <a:srgbClr val="000000"/>
                </a:solidFill>
                <a:latin typeface="Times New Roman"/>
                <a:ea typeface="Times New Roman"/>
                <a:cs typeface="Times New Roman"/>
              </a:rPr>
              <a:t> SMS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σκο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a:t>
            </a:r>
            <a:r>
              <a:rPr lang="en-US" dirty="0">
                <a:solidFill>
                  <a:srgbClr val="000000"/>
                </a:solidFill>
                <a:latin typeface="Times New Roman"/>
                <a:ea typeface="Times New Roman"/>
                <a:cs typeface="Times New Roman"/>
              </a:rPr>
              <a:t> β</a:t>
            </a:r>
            <a:r>
              <a:rPr lang="en-US" dirty="0" err="1">
                <a:solidFill>
                  <a:srgbClr val="000000"/>
                </a:solidFill>
                <a:latin typeface="Times New Roman"/>
                <a:ea typeface="Times New Roman"/>
                <a:cs typeface="Times New Roman"/>
              </a:rPr>
              <a:t>ελτίωση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γρ</a:t>
            </a:r>
            <a:r>
              <a:rPr lang="en-US" dirty="0">
                <a:solidFill>
                  <a:srgbClr val="000000"/>
                </a:solidFill>
                <a:latin typeface="Times New Roman"/>
                <a:ea typeface="Times New Roman"/>
                <a:cs typeface="Times New Roman"/>
              </a:rPr>
              <a:t>απ</a:t>
            </a:r>
            <a:r>
              <a:rPr lang="en-US" dirty="0" err="1">
                <a:solidFill>
                  <a:srgbClr val="000000"/>
                </a:solidFill>
                <a:latin typeface="Times New Roman"/>
                <a:ea typeface="Times New Roman"/>
                <a:cs typeface="Times New Roman"/>
              </a:rPr>
              <a:t>τών</a:t>
            </a:r>
            <a:endParaRPr lang="en-US" dirty="0">
              <a:solidFill>
                <a:srgbClr val="000000"/>
              </a:solidFill>
              <a:latin typeface="Times New Roman"/>
              <a:ea typeface="Times New Roman"/>
              <a:cs typeface="Times New Roman"/>
            </a:endParaRPr>
          </a:p>
          <a:p>
            <a:r>
              <a:rPr lang="en-US" dirty="0" err="1">
                <a:solidFill>
                  <a:srgbClr val="000000"/>
                </a:solidFill>
                <a:latin typeface="Times New Roman"/>
                <a:ea typeface="Times New Roman"/>
                <a:cs typeface="Times New Roman"/>
              </a:rPr>
              <a:t>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δικ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σιών</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Κ</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γρ</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ψτε</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διορθωτικη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ση</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20088868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4" y="67236"/>
            <a:ext cx="8654143" cy="1371600"/>
          </a:xfrm>
        </p:spPr>
        <p:txBody>
          <a:bodyPr/>
          <a:lstStyle/>
          <a:p>
            <a:r>
              <a:rPr lang="en-US" sz="5400" b="1" dirty="0" err="1">
                <a:solidFill>
                  <a:srgbClr val="000000"/>
                </a:solidFill>
                <a:latin typeface="Times New Roman"/>
                <a:ea typeface="Times New Roman"/>
                <a:cs typeface="Times New Roman"/>
              </a:rPr>
              <a:t>Εκτιμήσεις</a:t>
            </a:r>
            <a:r>
              <a:rPr lang="en-US" sz="5400" b="1" dirty="0">
                <a:solidFill>
                  <a:srgbClr val="000000"/>
                </a:solidFill>
                <a:latin typeface="Times New Roman"/>
                <a:ea typeface="Times New Roman"/>
                <a:cs typeface="Times New Roman"/>
              </a:rPr>
              <a:t> απ</a:t>
            </a:r>
            <a:r>
              <a:rPr lang="en-US" sz="5400" b="1" dirty="0" err="1">
                <a:solidFill>
                  <a:srgbClr val="000000"/>
                </a:solidFill>
                <a:latin typeface="Times New Roman"/>
                <a:ea typeface="Times New Roman"/>
                <a:cs typeface="Times New Roman"/>
              </a:rPr>
              <a:t>οτελεσμ</a:t>
            </a:r>
            <a:r>
              <a:rPr lang="en-US" sz="5400" b="1" dirty="0">
                <a:solidFill>
                  <a:srgbClr val="000000"/>
                </a:solidFill>
                <a:latin typeface="Times New Roman"/>
                <a:ea typeface="Times New Roman"/>
                <a:cs typeface="Times New Roman"/>
              </a:rPr>
              <a:t>ά</a:t>
            </a:r>
            <a:r>
              <a:rPr lang="en-US" sz="5400" b="1" dirty="0" err="1">
                <a:solidFill>
                  <a:srgbClr val="000000"/>
                </a:solidFill>
                <a:latin typeface="Times New Roman"/>
                <a:ea typeface="Times New Roman"/>
                <a:cs typeface="Times New Roman"/>
              </a:rPr>
              <a:t>των</a:t>
            </a:r>
            <a:r>
              <a:rPr lang="en-US" sz="5400" b="1" dirty="0">
                <a:solidFill>
                  <a:srgbClr val="000000"/>
                </a:solidFill>
                <a:latin typeface="Times New Roman"/>
                <a:ea typeface="Times New Roman"/>
                <a:cs typeface="Times New Roman"/>
              </a:rPr>
              <a:t> απ</a:t>
            </a:r>
            <a:r>
              <a:rPr lang="en-US" sz="5400" b="1" dirty="0" err="1">
                <a:solidFill>
                  <a:srgbClr val="000000"/>
                </a:solidFill>
                <a:latin typeface="Times New Roman"/>
                <a:ea typeface="Times New Roman"/>
                <a:cs typeface="Times New Roman"/>
              </a:rPr>
              <a:t>ο</a:t>
            </a:r>
            <a:r>
              <a:rPr lang="en-US" sz="5400" b="1" dirty="0">
                <a:solidFill>
                  <a:srgbClr val="000000"/>
                </a:solidFill>
                <a:latin typeface="Times New Roman"/>
                <a:ea typeface="Times New Roman"/>
                <a:cs typeface="Times New Roman"/>
              </a:rPr>
              <a:t>́ </a:t>
            </a:r>
            <a:r>
              <a:rPr lang="en-US" sz="5400" b="1" dirty="0" err="1" smtClean="0">
                <a:solidFill>
                  <a:srgbClr val="000000"/>
                </a:solidFill>
                <a:latin typeface="Times New Roman"/>
                <a:ea typeface="Times New Roman"/>
                <a:cs typeface="Times New Roman"/>
              </a:rPr>
              <a:t>το</a:t>
            </a:r>
            <a:r>
              <a:rPr lang="el-GR" sz="5400" b="1" dirty="0" smtClean="0">
                <a:solidFill>
                  <a:srgbClr val="000000"/>
                </a:solidFill>
                <a:latin typeface="Times New Roman"/>
                <a:ea typeface="Times New Roman"/>
                <a:cs typeface="Times New Roman"/>
              </a:rPr>
              <a:t>ν</a:t>
            </a:r>
            <a:r>
              <a:rPr lang="en-US" sz="5400" b="1" dirty="0" smtClean="0">
                <a:solidFill>
                  <a:srgbClr val="000000"/>
                </a:solidFill>
                <a:latin typeface="Times New Roman"/>
                <a:ea typeface="Times New Roman"/>
                <a:cs typeface="Times New Roman"/>
              </a:rPr>
              <a:t> </a:t>
            </a:r>
            <a:r>
              <a:rPr lang="en-US" sz="5400" b="1" dirty="0">
                <a:solidFill>
                  <a:srgbClr val="000000"/>
                </a:solidFill>
                <a:latin typeface="Times New Roman"/>
                <a:ea typeface="Times New Roman"/>
                <a:cs typeface="Times New Roman"/>
              </a:rPr>
              <a:t>ISM Code</a:t>
            </a: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err="1">
                <a:solidFill>
                  <a:srgbClr val="000000"/>
                </a:solidFill>
                <a:latin typeface="Times New Roman"/>
                <a:ea typeface="Times New Roman"/>
                <a:cs typeface="Times New Roman"/>
              </a:rPr>
              <a:t>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εφ</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ρμογη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του</a:t>
            </a:r>
            <a:r>
              <a:rPr lang="en-US" sz="3200" dirty="0">
                <a:solidFill>
                  <a:srgbClr val="000000"/>
                </a:solidFill>
                <a:latin typeface="Times New Roman"/>
                <a:ea typeface="Times New Roman"/>
                <a:cs typeface="Times New Roman"/>
              </a:rPr>
              <a:t> ISM Code </a:t>
            </a:r>
            <a:r>
              <a:rPr lang="en-US" sz="3200" dirty="0" err="1">
                <a:solidFill>
                  <a:srgbClr val="000000"/>
                </a:solidFill>
                <a:latin typeface="Times New Roman"/>
                <a:ea typeface="Times New Roman"/>
                <a:cs typeface="Times New Roman"/>
              </a:rPr>
              <a:t>έγινε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υ</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οχρεωτικη</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γι</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κρ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τη</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ου</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υ</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έγρ</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ψ</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συνέδριο</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στις</a:t>
            </a:r>
            <a:r>
              <a:rPr lang="en-US" sz="3200" dirty="0">
                <a:solidFill>
                  <a:srgbClr val="000000"/>
                </a:solidFill>
                <a:latin typeface="Times New Roman"/>
                <a:ea typeface="Times New Roman"/>
                <a:cs typeface="Times New Roman"/>
              </a:rPr>
              <a:t> 23 </a:t>
            </a:r>
            <a:r>
              <a:rPr lang="en-US" sz="3200" dirty="0" err="1">
                <a:solidFill>
                  <a:srgbClr val="000000"/>
                </a:solidFill>
                <a:latin typeface="Times New Roman"/>
                <a:ea typeface="Times New Roman"/>
                <a:cs typeface="Times New Roman"/>
              </a:rPr>
              <a:t>Νοεμ</a:t>
            </a:r>
            <a:r>
              <a:rPr lang="en-US" sz="3200" dirty="0">
                <a:solidFill>
                  <a:srgbClr val="000000"/>
                </a:solidFill>
                <a:latin typeface="Times New Roman"/>
                <a:ea typeface="Times New Roman"/>
                <a:cs typeface="Times New Roman"/>
              </a:rPr>
              <a:t>β</a:t>
            </a:r>
            <a:r>
              <a:rPr lang="en-US" sz="3200" dirty="0" err="1">
                <a:solidFill>
                  <a:srgbClr val="000000"/>
                </a:solidFill>
                <a:latin typeface="Times New Roman"/>
                <a:ea typeface="Times New Roman"/>
                <a:cs typeface="Times New Roman"/>
              </a:rPr>
              <a:t>ρίου</a:t>
            </a:r>
            <a:r>
              <a:rPr lang="en-US" sz="3200" dirty="0">
                <a:solidFill>
                  <a:srgbClr val="000000"/>
                </a:solidFill>
                <a:latin typeface="Times New Roman"/>
                <a:ea typeface="Times New Roman"/>
                <a:cs typeface="Times New Roman"/>
              </a:rPr>
              <a:t> 1995) </a:t>
            </a:r>
            <a:r>
              <a:rPr lang="en-US" sz="3200" dirty="0" err="1">
                <a:solidFill>
                  <a:srgbClr val="000000"/>
                </a:solidFill>
                <a:latin typeface="Times New Roman"/>
                <a:ea typeface="Times New Roman"/>
                <a:cs typeface="Times New Roman"/>
              </a:rPr>
              <a:t>τ</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έτη</a:t>
            </a:r>
            <a:r>
              <a:rPr lang="en-US" sz="3200" dirty="0">
                <a:solidFill>
                  <a:srgbClr val="000000"/>
                </a:solidFill>
                <a:latin typeface="Times New Roman"/>
                <a:ea typeface="Times New Roman"/>
                <a:cs typeface="Times New Roman"/>
              </a:rPr>
              <a:t> 1998 </a:t>
            </a:r>
            <a:r>
              <a:rPr lang="en-US" sz="3200" dirty="0" err="1">
                <a:solidFill>
                  <a:srgbClr val="000000"/>
                </a:solidFill>
                <a:latin typeface="Times New Roman"/>
                <a:ea typeface="Times New Roman"/>
                <a:cs typeface="Times New Roman"/>
              </a:rPr>
              <a:t>έως</a:t>
            </a:r>
            <a:r>
              <a:rPr lang="en-US" sz="3200" dirty="0">
                <a:solidFill>
                  <a:srgbClr val="000000"/>
                </a:solidFill>
                <a:latin typeface="Times New Roman"/>
                <a:ea typeface="Times New Roman"/>
                <a:cs typeface="Times New Roman"/>
              </a:rPr>
              <a:t> 2002 α</a:t>
            </a:r>
            <a:r>
              <a:rPr lang="en-US" sz="3200" dirty="0" err="1">
                <a:solidFill>
                  <a:srgbClr val="000000"/>
                </a:solidFill>
                <a:latin typeface="Times New Roman"/>
                <a:ea typeface="Times New Roman"/>
                <a:cs typeface="Times New Roman"/>
              </a:rPr>
              <a:t>ν</a:t>
            </a:r>
            <a:r>
              <a:rPr lang="en-US" sz="3200" dirty="0">
                <a:solidFill>
                  <a:srgbClr val="000000"/>
                </a:solidFill>
                <a:latin typeface="Times New Roman"/>
                <a:ea typeface="Times New Roman"/>
                <a:cs typeface="Times New Roman"/>
              </a:rPr>
              <a:t>ά</a:t>
            </a:r>
            <a:r>
              <a:rPr lang="en-US" sz="3200" dirty="0" err="1">
                <a:solidFill>
                  <a:srgbClr val="000000"/>
                </a:solidFill>
                <a:latin typeface="Times New Roman"/>
                <a:ea typeface="Times New Roman"/>
                <a:cs typeface="Times New Roman"/>
              </a:rPr>
              <a:t>λογ</a:t>
            </a:r>
            <a:r>
              <a:rPr lang="en-US" sz="3200" dirty="0">
                <a:solidFill>
                  <a:srgbClr val="000000"/>
                </a:solidFill>
                <a:latin typeface="Times New Roman"/>
                <a:ea typeface="Times New Roman"/>
                <a:cs typeface="Times New Roman"/>
              </a:rPr>
              <a:t>α </a:t>
            </a:r>
            <a:r>
              <a:rPr lang="en-US" sz="3200" dirty="0" err="1">
                <a:solidFill>
                  <a:srgbClr val="000000"/>
                </a:solidFill>
                <a:latin typeface="Times New Roman"/>
                <a:ea typeface="Times New Roman"/>
                <a:cs typeface="Times New Roman"/>
              </a:rPr>
              <a:t>με</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τον</a:t>
            </a:r>
            <a:r>
              <a:rPr lang="en-US" sz="3200" dirty="0">
                <a:solidFill>
                  <a:srgbClr val="000000"/>
                </a:solidFill>
                <a:latin typeface="Times New Roman"/>
                <a:ea typeface="Times New Roman"/>
                <a:cs typeface="Times New Roman"/>
              </a:rPr>
              <a:t> </a:t>
            </a:r>
            <a:r>
              <a:rPr lang="en-US" sz="3200" dirty="0" err="1">
                <a:solidFill>
                  <a:srgbClr val="000000"/>
                </a:solidFill>
                <a:latin typeface="Times New Roman"/>
                <a:ea typeface="Times New Roman"/>
                <a:cs typeface="Times New Roman"/>
              </a:rPr>
              <a:t>τυ</a:t>
            </a:r>
            <a:r>
              <a:rPr lang="en-US" sz="3200" dirty="0">
                <a:solidFill>
                  <a:srgbClr val="000000"/>
                </a:solidFill>
                <a:latin typeface="Times New Roman"/>
                <a:ea typeface="Times New Roman"/>
                <a:cs typeface="Times New Roman"/>
              </a:rPr>
              <a:t>́π</a:t>
            </a:r>
            <a:r>
              <a:rPr lang="en-US" sz="3200" dirty="0" err="1">
                <a:solidFill>
                  <a:srgbClr val="000000"/>
                </a:solidFill>
                <a:latin typeface="Times New Roman"/>
                <a:ea typeface="Times New Roman"/>
                <a:cs typeface="Times New Roman"/>
              </a:rPr>
              <a:t>ο</a:t>
            </a:r>
            <a:r>
              <a:rPr lang="en-US" sz="3200" dirty="0">
                <a:solidFill>
                  <a:srgbClr val="000000"/>
                </a:solidFill>
                <a:latin typeface="Times New Roman"/>
                <a:ea typeface="Times New Roman"/>
                <a:cs typeface="Times New Roman"/>
              </a:rPr>
              <a:t> π</a:t>
            </a:r>
            <a:r>
              <a:rPr lang="en-US" sz="3200" dirty="0" err="1">
                <a:solidFill>
                  <a:srgbClr val="000000"/>
                </a:solidFill>
                <a:latin typeface="Times New Roman"/>
                <a:ea typeface="Times New Roman"/>
                <a:cs typeface="Times New Roman"/>
              </a:rPr>
              <a:t>λοίου</a:t>
            </a:r>
            <a:r>
              <a:rPr lang="en-US" sz="3200" dirty="0">
                <a:solidFill>
                  <a:srgbClr val="000000"/>
                </a:solidFill>
                <a:latin typeface="Times New Roman"/>
                <a:ea typeface="Times New Roman"/>
                <a:cs typeface="Times New Roman"/>
              </a:rPr>
              <a:t>. </a:t>
            </a:r>
            <a:endParaRPr lang="en-US" sz="3200" dirty="0"/>
          </a:p>
        </p:txBody>
      </p:sp>
    </p:spTree>
    <p:extLst>
      <p:ext uri="{BB962C8B-B14F-4D97-AF65-F5344CB8AC3E}">
        <p14:creationId xmlns:p14="http://schemas.microsoft.com/office/powerpoint/2010/main" val="2288515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Black"/>
                <a:cs typeface="Arial Black"/>
              </a:rPr>
              <a:t>Συνθήκη </a:t>
            </a:r>
            <a:r>
              <a:rPr lang="el-GR" dirty="0">
                <a:latin typeface="Arial Black"/>
                <a:cs typeface="Arial Black"/>
              </a:rPr>
              <a:t>SOLAS</a:t>
            </a:r>
            <a:endParaRPr lang="en-US" dirty="0">
              <a:latin typeface="Arial Black"/>
              <a:cs typeface="Arial Black"/>
            </a:endParaRPr>
          </a:p>
        </p:txBody>
      </p:sp>
      <p:sp>
        <p:nvSpPr>
          <p:cNvPr id="3" name="Content Placeholder 2"/>
          <p:cNvSpPr>
            <a:spLocks noGrp="1"/>
          </p:cNvSpPr>
          <p:nvPr>
            <p:ph idx="1"/>
          </p:nvPr>
        </p:nvSpPr>
        <p:spPr>
          <a:xfrm>
            <a:off x="526144" y="1837980"/>
            <a:ext cx="7930470" cy="5020020"/>
          </a:xfrm>
        </p:spPr>
        <p:txBody>
          <a:bodyPr>
            <a:normAutofit/>
          </a:bodyPr>
          <a:lstStyle/>
          <a:p>
            <a:pPr marL="0" indent="0">
              <a:buNone/>
            </a:pPr>
            <a:r>
              <a:rPr lang="el-GR" dirty="0">
                <a:latin typeface="Arial"/>
                <a:cs typeface="Arial"/>
              </a:rPr>
              <a:t>Η ισχύουσα συνθήκη SOLAS περιλαμβάνει </a:t>
            </a:r>
            <a:r>
              <a:rPr lang="el-GR" dirty="0" smtClean="0">
                <a:latin typeface="Arial"/>
                <a:cs typeface="Arial"/>
              </a:rPr>
              <a:t>άρθρα</a:t>
            </a:r>
            <a:r>
              <a:rPr lang="el-GR" dirty="0" smtClean="0">
                <a:latin typeface="Arial"/>
                <a:cs typeface="Arial"/>
              </a:rPr>
              <a:t>:</a:t>
            </a:r>
          </a:p>
          <a:p>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Γενικές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ξεις</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Κ</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σκευη</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υ</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οδι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ίρεση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θερότητ</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μηχ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νήμ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ηλεκτρικές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εγκ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σεις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υρο</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ροστ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σι</a:t>
            </a:r>
            <a:r>
              <a:rPr lang="en-US" dirty="0">
                <a:solidFill>
                  <a:srgbClr val="000000"/>
                </a:solidFill>
                <a:latin typeface="Times New Roman"/>
                <a:ea typeface="Times New Roman"/>
                <a:cs typeface="Times New Roman"/>
              </a:rPr>
              <a:t>́α, π</a:t>
            </a:r>
            <a:r>
              <a:rPr lang="en-US" dirty="0" err="1">
                <a:solidFill>
                  <a:srgbClr val="000000"/>
                </a:solidFill>
                <a:latin typeface="Times New Roman"/>
                <a:ea typeface="Times New Roman"/>
                <a:cs typeface="Times New Roman"/>
              </a:rPr>
              <a:t>υρ</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νίχνευση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εξ</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λειψη</a:t>
            </a:r>
            <a:r>
              <a:rPr lang="en-US" dirty="0">
                <a:solidFill>
                  <a:srgbClr val="000000"/>
                </a:solidFill>
                <a:latin typeface="Times New Roman"/>
                <a:ea typeface="Times New Roman"/>
                <a:cs typeface="Times New Roman"/>
              </a:rPr>
              <a:t> π</a:t>
            </a:r>
            <a:r>
              <a:rPr lang="en-US" dirty="0" err="1">
                <a:solidFill>
                  <a:srgbClr val="000000"/>
                </a:solidFill>
                <a:latin typeface="Times New Roman"/>
                <a:ea typeface="Times New Roman"/>
                <a:cs typeface="Times New Roman"/>
              </a:rPr>
              <a:t>υρκ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γι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Ρυθμίσεις</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μέσ</a:t>
            </a:r>
            <a:r>
              <a:rPr lang="en-US" dirty="0">
                <a:solidFill>
                  <a:srgbClr val="000000"/>
                </a:solidFill>
                <a:latin typeface="Times New Roman"/>
                <a:ea typeface="Times New Roman"/>
                <a:cs typeface="Times New Roman"/>
              </a:rPr>
              <a:t>α </a:t>
            </a:r>
            <a:r>
              <a:rPr lang="en-US" dirty="0" err="1" smtClean="0">
                <a:solidFill>
                  <a:srgbClr val="000000"/>
                </a:solidFill>
                <a:latin typeface="Times New Roman"/>
                <a:ea typeface="Times New Roman"/>
                <a:cs typeface="Times New Roman"/>
              </a:rPr>
              <a:t>δι</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σωσης</a:t>
            </a:r>
            <a:endParaRPr lang="el-GR" dirty="0" smtClean="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Ρ</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διοε</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ικοινωνίες</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Ασφ</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λει</a:t>
            </a:r>
            <a:r>
              <a:rPr lang="en-US" dirty="0" smtClean="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υσι</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λοϊ</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Μετ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φορ</a:t>
            </a:r>
            <a:r>
              <a:rPr lang="en-US" dirty="0" smtClean="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φορτίων</a:t>
            </a:r>
            <a:endParaRPr lang="en-US" dirty="0">
              <a:solidFill>
                <a:srgbClr val="000000"/>
              </a:solidFill>
              <a:latin typeface="Times New Roman"/>
              <a:ea typeface="Times New Roman"/>
              <a:cs typeface="Times New Roman"/>
            </a:endParaRPr>
          </a:p>
          <a:p>
            <a:endParaRPr lang="en-US" dirty="0">
              <a:solidFill>
                <a:srgbClr val="000000"/>
              </a:solidFill>
              <a:latin typeface="Times New Roman"/>
              <a:ea typeface="Times New Roman"/>
              <a:cs typeface="Times New Roman"/>
            </a:endParaRPr>
          </a:p>
        </p:txBody>
      </p:sp>
    </p:spTree>
    <p:extLst>
      <p:ext uri="{BB962C8B-B14F-4D97-AF65-F5344CB8AC3E}">
        <p14:creationId xmlns:p14="http://schemas.microsoft.com/office/powerpoint/2010/main" val="2539471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Black"/>
                <a:cs typeface="Arial Black"/>
              </a:rPr>
              <a:t>Συνθήκη </a:t>
            </a:r>
            <a:r>
              <a:rPr lang="el-GR" dirty="0">
                <a:latin typeface="Arial Black"/>
                <a:cs typeface="Arial Black"/>
              </a:rPr>
              <a:t>SOLAS</a:t>
            </a:r>
            <a:endParaRPr lang="en-US" dirty="0">
              <a:latin typeface="Arial Black"/>
              <a:cs typeface="Arial Black"/>
            </a:endParaRPr>
          </a:p>
        </p:txBody>
      </p:sp>
      <p:sp>
        <p:nvSpPr>
          <p:cNvPr id="3" name="Content Placeholder 2"/>
          <p:cNvSpPr>
            <a:spLocks noGrp="1"/>
          </p:cNvSpPr>
          <p:nvPr>
            <p:ph idx="1"/>
          </p:nvPr>
        </p:nvSpPr>
        <p:spPr>
          <a:xfrm>
            <a:off x="326571" y="2209799"/>
            <a:ext cx="8617857" cy="4249057"/>
          </a:xfrm>
        </p:spPr>
        <p:txBody>
          <a:bodyPr>
            <a:normAutofit/>
          </a:bodyPr>
          <a:lstStyle/>
          <a:p>
            <a:pPr marL="0" indent="0">
              <a:buNone/>
            </a:pPr>
            <a:r>
              <a:rPr lang="el-GR" dirty="0">
                <a:latin typeface="Arial"/>
                <a:cs typeface="Arial"/>
              </a:rPr>
              <a:t>Η ισχύουσα συνθήκη SOLAS περιλαμβάνει </a:t>
            </a:r>
            <a:r>
              <a:rPr lang="el-GR" dirty="0" smtClean="0">
                <a:latin typeface="Arial"/>
                <a:cs typeface="Arial"/>
              </a:rPr>
              <a:t>άρθρα</a:t>
            </a:r>
            <a:r>
              <a:rPr lang="el-GR" dirty="0" smtClean="0">
                <a:latin typeface="Arial"/>
                <a:cs typeface="Arial"/>
              </a:rPr>
              <a:t>:</a:t>
            </a:r>
          </a:p>
          <a:p>
            <a:r>
              <a:rPr lang="en-US" dirty="0" err="1" smtClean="0">
                <a:solidFill>
                  <a:srgbClr val="000000"/>
                </a:solidFill>
                <a:latin typeface="Times New Roman"/>
                <a:ea typeface="Times New Roman"/>
                <a:cs typeface="Times New Roman"/>
              </a:rPr>
              <a:t>Δι</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χείριση</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γι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την</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σφ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λειτουργι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των</a:t>
            </a:r>
            <a:r>
              <a:rPr lang="en-US" dirty="0">
                <a:solidFill>
                  <a:srgbClr val="000000"/>
                </a:solidFill>
                <a:latin typeface="Times New Roman"/>
                <a:ea typeface="Times New Roman"/>
                <a:cs typeface="Times New Roman"/>
              </a:rPr>
              <a:t> </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λοίων</a:t>
            </a:r>
            <a:endParaRPr lang="el-GR" dirty="0" smtClean="0">
              <a:solidFill>
                <a:srgbClr val="000000"/>
              </a:solidFill>
              <a:latin typeface="Times New Roman"/>
              <a:ea typeface="Times New Roman"/>
              <a:cs typeface="Times New Roman"/>
            </a:endParaRPr>
          </a:p>
          <a:p>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Μέτρ</a:t>
            </a:r>
            <a:r>
              <a:rPr lang="en-US" dirty="0">
                <a:solidFill>
                  <a:srgbClr val="000000"/>
                </a:solidFill>
                <a:latin typeface="Times New Roman"/>
                <a:ea typeface="Times New Roman"/>
                <a:cs typeface="Times New Roman"/>
              </a:rPr>
              <a:t>α α</a:t>
            </a:r>
            <a:r>
              <a:rPr lang="en-US" dirty="0" err="1">
                <a:solidFill>
                  <a:srgbClr val="000000"/>
                </a:solidFill>
                <a:latin typeface="Times New Roman"/>
                <a:ea typeface="Times New Roman"/>
                <a:cs typeface="Times New Roman"/>
              </a:rPr>
              <a:t>σφ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λει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γι</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χυ</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λο</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σκ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φη</a:t>
            </a:r>
            <a:endParaRPr lang="en-US" dirty="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Ειδικ</a:t>
            </a:r>
            <a:r>
              <a:rPr lang="en-US" dirty="0" smtClean="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μέτρ</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ενίσχυσης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της</a:t>
            </a:r>
            <a:r>
              <a:rPr lang="en-US" dirty="0">
                <a:solidFill>
                  <a:srgbClr val="000000"/>
                </a:solidFill>
                <a:latin typeface="Times New Roman"/>
                <a:ea typeface="Times New Roman"/>
                <a:cs typeface="Times New Roman"/>
              </a:rPr>
              <a:t> α</a:t>
            </a:r>
            <a:r>
              <a:rPr lang="en-US" dirty="0" err="1">
                <a:solidFill>
                  <a:srgbClr val="000000"/>
                </a:solidFill>
                <a:latin typeface="Times New Roman"/>
                <a:ea typeface="Times New Roman"/>
                <a:cs typeface="Times New Roman"/>
              </a:rPr>
              <a:t>σφ</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λει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ς</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στη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θ</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σσ</a:t>
            </a:r>
            <a:r>
              <a:rPr lang="en-US" dirty="0">
                <a:solidFill>
                  <a:srgbClr val="000000"/>
                </a:solidFill>
                <a:latin typeface="Times New Roman"/>
                <a:ea typeface="Times New Roman"/>
                <a:cs typeface="Times New Roman"/>
              </a:rPr>
              <a:t>α </a:t>
            </a:r>
            <a:endParaRPr lang="el-GR" dirty="0" smtClean="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Υ</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οχρεωτικοι</a:t>
            </a:r>
            <a:r>
              <a:rPr lang="en-US" dirty="0" smtClean="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έλεγχοι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μελών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t>
            </a:r>
            <a:r>
              <a:rPr lang="en-US" dirty="0" smtClean="0">
                <a:solidFill>
                  <a:srgbClr val="000000"/>
                </a:solidFill>
                <a:latin typeface="Times New Roman"/>
                <a:ea typeface="Times New Roman"/>
                <a:cs typeface="Times New Roman"/>
              </a:rPr>
              <a:t>ΙΜΟ </a:t>
            </a:r>
            <a:endParaRPr lang="el-GR" dirty="0" smtClean="0">
              <a:solidFill>
                <a:srgbClr val="000000"/>
              </a:solidFill>
              <a:latin typeface="Times New Roman"/>
              <a:ea typeface="Times New Roman"/>
              <a:cs typeface="Times New Roman"/>
            </a:endParaRPr>
          </a:p>
          <a:p>
            <a:r>
              <a:rPr lang="en-US" dirty="0" err="1" smtClean="0">
                <a:solidFill>
                  <a:srgbClr val="000000"/>
                </a:solidFill>
                <a:latin typeface="Times New Roman"/>
                <a:ea typeface="Times New Roman"/>
                <a:cs typeface="Times New Roman"/>
              </a:rPr>
              <a:t>Μέτρ</a:t>
            </a:r>
            <a:r>
              <a:rPr lang="en-US" dirty="0" smtClean="0">
                <a:solidFill>
                  <a:srgbClr val="000000"/>
                </a:solidFill>
                <a:latin typeface="Times New Roman"/>
                <a:ea typeface="Times New Roman"/>
                <a:cs typeface="Times New Roman"/>
              </a:rPr>
              <a:t>α α</a:t>
            </a:r>
            <a:r>
              <a:rPr lang="en-US" dirty="0" err="1" smtClean="0">
                <a:solidFill>
                  <a:srgbClr val="000000"/>
                </a:solidFill>
                <a:latin typeface="Times New Roman"/>
                <a:ea typeface="Times New Roman"/>
                <a:cs typeface="Times New Roman"/>
              </a:rPr>
              <a:t>σφ</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λει</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ς</a:t>
            </a:r>
            <a:r>
              <a:rPr lang="en-US" dirty="0" smtClean="0">
                <a:solidFill>
                  <a:srgbClr val="000000"/>
                </a:solidFill>
                <a:latin typeface="Times New Roman"/>
                <a:ea typeface="Times New Roman"/>
                <a:cs typeface="Times New Roman"/>
              </a:rPr>
              <a:t> </a:t>
            </a:r>
            <a:r>
              <a:rPr lang="en-US" dirty="0" err="1" smtClean="0">
                <a:solidFill>
                  <a:srgbClr val="000000"/>
                </a:solidFill>
                <a:latin typeface="Times New Roman"/>
                <a:ea typeface="Times New Roman"/>
                <a:cs typeface="Times New Roman"/>
              </a:rPr>
              <a:t>γι</a:t>
            </a:r>
            <a:r>
              <a:rPr lang="en-US" dirty="0" smtClean="0">
                <a:solidFill>
                  <a:srgbClr val="000000"/>
                </a:solidFill>
                <a:latin typeface="Times New Roman"/>
                <a:ea typeface="Times New Roman"/>
                <a:cs typeface="Times New Roman"/>
              </a:rPr>
              <a:t>α π</a:t>
            </a:r>
            <a:r>
              <a:rPr lang="en-US" dirty="0" err="1" smtClean="0">
                <a:solidFill>
                  <a:srgbClr val="000000"/>
                </a:solidFill>
                <a:latin typeface="Times New Roman"/>
                <a:ea typeface="Times New Roman"/>
                <a:cs typeface="Times New Roman"/>
              </a:rPr>
              <a:t>λοι</a:t>
            </a:r>
            <a:r>
              <a:rPr lang="en-US" dirty="0" smtClean="0">
                <a:solidFill>
                  <a:srgbClr val="000000"/>
                </a:solidFill>
                <a:latin typeface="Times New Roman"/>
                <a:ea typeface="Times New Roman"/>
                <a:cs typeface="Times New Roman"/>
              </a:rPr>
              <a:t>́α π</a:t>
            </a:r>
            <a:r>
              <a:rPr lang="en-US" dirty="0" err="1" smtClean="0">
                <a:solidFill>
                  <a:srgbClr val="000000"/>
                </a:solidFill>
                <a:latin typeface="Times New Roman"/>
                <a:ea typeface="Times New Roman"/>
                <a:cs typeface="Times New Roman"/>
              </a:rPr>
              <a:t>ου</a:t>
            </a:r>
            <a:r>
              <a:rPr lang="en-US" dirty="0" smtClean="0">
                <a:solidFill>
                  <a:srgbClr val="000000"/>
                </a:solidFill>
                <a:latin typeface="Times New Roman"/>
                <a:ea typeface="Times New Roman"/>
                <a:cs typeface="Times New Roman"/>
              </a:rPr>
              <a:t> </a:t>
            </a:r>
            <a:r>
              <a:rPr lang="en-US" dirty="0" err="1" smtClean="0">
                <a:solidFill>
                  <a:srgbClr val="000000"/>
                </a:solidFill>
                <a:latin typeface="Times New Roman"/>
                <a:ea typeface="Times New Roman"/>
                <a:cs typeface="Times New Roman"/>
              </a:rPr>
              <a:t>δρ</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στηριο</a:t>
            </a:r>
            <a:r>
              <a:rPr lang="en-US" dirty="0" smtClean="0">
                <a:solidFill>
                  <a:srgbClr val="000000"/>
                </a:solidFill>
                <a:latin typeface="Times New Roman"/>
                <a:ea typeface="Times New Roman"/>
                <a:cs typeface="Times New Roman"/>
              </a:rPr>
              <a:t>π</a:t>
            </a:r>
            <a:r>
              <a:rPr lang="en-US" dirty="0" err="1" smtClean="0">
                <a:solidFill>
                  <a:srgbClr val="000000"/>
                </a:solidFill>
                <a:latin typeface="Times New Roman"/>
                <a:ea typeface="Times New Roman"/>
                <a:cs typeface="Times New Roman"/>
              </a:rPr>
              <a:t>οιούντ</a:t>
            </a:r>
            <a:r>
              <a:rPr lang="en-US" dirty="0" smtClean="0">
                <a:solidFill>
                  <a:srgbClr val="000000"/>
                </a:solidFill>
                <a:latin typeface="Times New Roman"/>
                <a:ea typeface="Times New Roman"/>
                <a:cs typeface="Times New Roman"/>
              </a:rPr>
              <a:t>α</a:t>
            </a:r>
            <a:r>
              <a:rPr lang="en-US" dirty="0" err="1" smtClean="0">
                <a:solidFill>
                  <a:srgbClr val="000000"/>
                </a:solidFill>
                <a:latin typeface="Times New Roman"/>
                <a:ea typeface="Times New Roman"/>
                <a:cs typeface="Times New Roman"/>
              </a:rPr>
              <a:t>ι</a:t>
            </a:r>
            <a:r>
              <a:rPr lang="en-US" dirty="0" smtClean="0">
                <a:solidFill>
                  <a:srgbClr val="000000"/>
                </a:solidFill>
                <a:latin typeface="Times New Roman"/>
                <a:ea typeface="Times New Roman"/>
                <a:cs typeface="Times New Roman"/>
              </a:rPr>
              <a:t> </a:t>
            </a:r>
            <a:r>
              <a:rPr lang="en-US" dirty="0" err="1" smtClean="0">
                <a:solidFill>
                  <a:srgbClr val="000000"/>
                </a:solidFill>
                <a:latin typeface="Times New Roman"/>
                <a:ea typeface="Times New Roman"/>
                <a:cs typeface="Times New Roman"/>
              </a:rPr>
              <a:t>σε</a:t>
            </a:r>
            <a:r>
              <a:rPr lang="en-US" dirty="0" smtClean="0">
                <a:solidFill>
                  <a:srgbClr val="000000"/>
                </a:solidFill>
                <a:latin typeface="Times New Roman"/>
                <a:ea typeface="Times New Roman"/>
                <a:cs typeface="Times New Roman"/>
              </a:rPr>
              <a:t> π</a:t>
            </a:r>
            <a:r>
              <a:rPr lang="en-US" dirty="0" err="1" smtClean="0">
                <a:solidFill>
                  <a:srgbClr val="000000"/>
                </a:solidFill>
                <a:latin typeface="Times New Roman"/>
                <a:ea typeface="Times New Roman"/>
                <a:cs typeface="Times New Roman"/>
              </a:rPr>
              <a:t>ολικές</a:t>
            </a:r>
            <a:r>
              <a:rPr lang="en-US" dirty="0" smtClean="0">
                <a:solidFill>
                  <a:srgbClr val="000000"/>
                </a:solidFill>
                <a:latin typeface="Times New Roman"/>
                <a:ea typeface="Times New Roman"/>
                <a:cs typeface="Times New Roman"/>
              </a:rPr>
              <a:t> π</a:t>
            </a:r>
            <a:r>
              <a:rPr lang="en-US" dirty="0" err="1" smtClean="0">
                <a:solidFill>
                  <a:srgbClr val="000000"/>
                </a:solidFill>
                <a:latin typeface="Times New Roman"/>
                <a:ea typeface="Times New Roman"/>
                <a:cs typeface="Times New Roman"/>
              </a:rPr>
              <a:t>εριοχέ</a:t>
            </a:r>
            <a:r>
              <a:rPr lang="en-US" dirty="0" err="1" smtClean="0"/>
              <a:t>ς</a:t>
            </a:r>
            <a:endParaRPr lang="en-US" dirty="0">
              <a:latin typeface="Arial"/>
              <a:cs typeface="Arial"/>
            </a:endParaRPr>
          </a:p>
        </p:txBody>
      </p:sp>
    </p:spTree>
    <p:extLst>
      <p:ext uri="{BB962C8B-B14F-4D97-AF65-F5344CB8AC3E}">
        <p14:creationId xmlns:p14="http://schemas.microsoft.com/office/powerpoint/2010/main" val="1575808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5372" y="1756229"/>
            <a:ext cx="7770813" cy="3657600"/>
          </a:xfrm>
        </p:spPr>
        <p:txBody>
          <a:bodyPr>
            <a:noAutofit/>
          </a:bodyPr>
          <a:lstStyle/>
          <a:p>
            <a:pPr marL="0" indent="0" algn="ctr">
              <a:buNone/>
            </a:pPr>
            <a:r>
              <a:rPr lang="el-GR" sz="3200" dirty="0">
                <a:latin typeface="Arial"/>
                <a:cs typeface="Arial"/>
              </a:rPr>
              <a:t>Ο Διεθνής Κώδικας Ασφαλούς Διαχείρισης (ISM Code) αποτελεί το βασικότερο εργαλείο για την αναβάθμιση της ασφάλειας των πλοίων τα οποία με βάση μια προβλεπόμενη διαδικασία, πιστοποιούνται σύμφωνα μ’ αυτόν και συνιστά, έναν από τους βασικούς πυλώνες για τη λεγόμενη «ποιοτική ναυτιλία».</a:t>
            </a:r>
            <a:endParaRPr lang="en-US" sz="3200" dirty="0">
              <a:latin typeface="Arial"/>
              <a:cs typeface="Arial"/>
            </a:endParaRPr>
          </a:p>
        </p:txBody>
      </p:sp>
    </p:spTree>
    <p:extLst>
      <p:ext uri="{BB962C8B-B14F-4D97-AF65-F5344CB8AC3E}">
        <p14:creationId xmlns:p14="http://schemas.microsoft.com/office/powerpoint/2010/main" val="278316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τυχήμ</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τ</a:t>
            </a:r>
            <a:r>
              <a:rPr lang="en-US" sz="5400" dirty="0" smtClean="0">
                <a:solidFill>
                  <a:srgbClr val="000000"/>
                </a:solidFill>
                <a:latin typeface="Times New Roman"/>
                <a:ea typeface="Times New Roman"/>
                <a:cs typeface="Times New Roman"/>
              </a:rPr>
              <a:t>α </a:t>
            </a:r>
            <a:r>
              <a:rPr lang="el-GR" sz="5400" dirty="0" smtClean="0">
                <a:solidFill>
                  <a:srgbClr val="000000"/>
                </a:solidFill>
                <a:latin typeface="Times New Roman"/>
                <a:ea typeface="Times New Roman"/>
                <a:cs typeface="Times New Roman"/>
              </a:rPr>
              <a:t>Π</a:t>
            </a:r>
            <a:r>
              <a:rPr lang="en-US" sz="5400" dirty="0" err="1" smtClean="0">
                <a:solidFill>
                  <a:srgbClr val="000000"/>
                </a:solidFill>
                <a:latin typeface="Times New Roman"/>
                <a:ea typeface="Times New Roman"/>
                <a:cs typeface="Times New Roman"/>
              </a:rPr>
              <a:t>ροσ</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ρ</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ξης</a:t>
            </a:r>
            <a:endParaRPr lang="en-US" dirty="0"/>
          </a:p>
        </p:txBody>
      </p:sp>
      <p:sp>
        <p:nvSpPr>
          <p:cNvPr id="3" name="Content Placeholder 2"/>
          <p:cNvSpPr>
            <a:spLocks noGrp="1"/>
          </p:cNvSpPr>
          <p:nvPr>
            <p:ph idx="1"/>
          </p:nvPr>
        </p:nvSpPr>
        <p:spPr>
          <a:xfrm>
            <a:off x="685800" y="2209799"/>
            <a:ext cx="7770813" cy="4285344"/>
          </a:xfrm>
        </p:spPr>
        <p:txBody>
          <a:bodyPr>
            <a:normAutofit fontScale="85000" lnSpcReduction="20000"/>
          </a:bodyPr>
          <a:lstStyle/>
          <a:p>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AMOCO CADIZ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16 Μα</a:t>
            </a:r>
            <a:r>
              <a:rPr lang="en-US" dirty="0" err="1">
                <a:solidFill>
                  <a:srgbClr val="000000"/>
                </a:solidFill>
                <a:latin typeface="Times New Roman"/>
                <a:ea typeface="Times New Roman"/>
                <a:cs typeface="Times New Roman"/>
              </a:rPr>
              <a:t>ρτίου</a:t>
            </a:r>
            <a:r>
              <a:rPr lang="en-US" dirty="0">
                <a:solidFill>
                  <a:srgbClr val="000000"/>
                </a:solidFill>
                <a:latin typeface="Times New Roman"/>
                <a:ea typeface="Times New Roman"/>
                <a:cs typeface="Times New Roman"/>
              </a:rPr>
              <a:t> 1978 </a:t>
            </a:r>
            <a:r>
              <a:rPr lang="en-US" dirty="0" err="1">
                <a:solidFill>
                  <a:srgbClr val="000000"/>
                </a:solidFill>
                <a:latin typeface="Times New Roman"/>
                <a:ea typeface="Times New Roman"/>
                <a:cs typeface="Times New Roman"/>
              </a:rPr>
              <a:t>στη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Γ</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λλι</a:t>
            </a:r>
            <a:r>
              <a:rPr lang="en-US" dirty="0">
                <a:solidFill>
                  <a:srgbClr val="000000"/>
                </a:solidFill>
                <a:latin typeface="Times New Roman"/>
                <a:ea typeface="Times New Roman"/>
                <a:cs typeface="Times New Roman"/>
              </a:rPr>
              <a:t>́α 227.000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TORREY CANYON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18 Μα</a:t>
            </a:r>
            <a:r>
              <a:rPr lang="en-US" dirty="0" err="1">
                <a:solidFill>
                  <a:srgbClr val="000000"/>
                </a:solidFill>
                <a:latin typeface="Times New Roman"/>
                <a:ea typeface="Times New Roman"/>
                <a:cs typeface="Times New Roman"/>
              </a:rPr>
              <a:t>ρτίου</a:t>
            </a:r>
            <a:r>
              <a:rPr lang="en-US" dirty="0">
                <a:solidFill>
                  <a:srgbClr val="000000"/>
                </a:solidFill>
                <a:latin typeface="Times New Roman"/>
                <a:ea typeface="Times New Roman"/>
                <a:cs typeface="Times New Roman"/>
              </a:rPr>
              <a:t> 1967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Αγγλι</a:t>
            </a:r>
            <a:r>
              <a:rPr lang="en-US" dirty="0">
                <a:solidFill>
                  <a:srgbClr val="000000"/>
                </a:solidFill>
                <a:latin typeface="Times New Roman"/>
                <a:ea typeface="Times New Roman"/>
                <a:cs typeface="Times New Roman"/>
              </a:rPr>
              <a:t>́α 119.000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BRAER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5 </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νου</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ρίου</a:t>
            </a:r>
            <a:r>
              <a:rPr lang="en-US" dirty="0">
                <a:solidFill>
                  <a:srgbClr val="000000"/>
                </a:solidFill>
                <a:latin typeface="Times New Roman"/>
                <a:ea typeface="Times New Roman"/>
                <a:cs typeface="Times New Roman"/>
              </a:rPr>
              <a:t> 1993 </a:t>
            </a:r>
            <a:r>
              <a:rPr lang="en-US" dirty="0" err="1">
                <a:solidFill>
                  <a:srgbClr val="000000"/>
                </a:solidFill>
                <a:latin typeface="Times New Roman"/>
                <a:ea typeface="Times New Roman"/>
                <a:cs typeface="Times New Roman"/>
              </a:rPr>
              <a:t>στη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Σκωτι</a:t>
            </a:r>
            <a:r>
              <a:rPr lang="en-US" dirty="0">
                <a:solidFill>
                  <a:srgbClr val="000000"/>
                </a:solidFill>
                <a:latin typeface="Times New Roman"/>
                <a:ea typeface="Times New Roman"/>
                <a:cs typeface="Times New Roman"/>
              </a:rPr>
              <a:t>́α 85.000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AEGEAN SEA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3 </a:t>
            </a:r>
            <a:r>
              <a:rPr lang="en-US" dirty="0" err="1">
                <a:solidFill>
                  <a:srgbClr val="000000"/>
                </a:solidFill>
                <a:latin typeface="Times New Roman"/>
                <a:ea typeface="Times New Roman"/>
                <a:cs typeface="Times New Roman"/>
              </a:rPr>
              <a:t>Δεκεμ</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ρίου</a:t>
            </a:r>
            <a:r>
              <a:rPr lang="en-US" dirty="0">
                <a:solidFill>
                  <a:srgbClr val="000000"/>
                </a:solidFill>
                <a:latin typeface="Times New Roman"/>
                <a:ea typeface="Times New Roman"/>
                <a:cs typeface="Times New Roman"/>
              </a:rPr>
              <a:t> 1992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Ισ</a:t>
            </a:r>
            <a:r>
              <a:rPr lang="en-US" dirty="0">
                <a:solidFill>
                  <a:srgbClr val="000000"/>
                </a:solidFill>
                <a:latin typeface="Times New Roman"/>
                <a:ea typeface="Times New Roman"/>
                <a:cs typeface="Times New Roman"/>
              </a:rPr>
              <a:t>πα</a:t>
            </a:r>
            <a:r>
              <a:rPr lang="en-US" dirty="0" err="1">
                <a:solidFill>
                  <a:srgbClr val="000000"/>
                </a:solidFill>
                <a:latin typeface="Times New Roman"/>
                <a:ea typeface="Times New Roman"/>
                <a:cs typeface="Times New Roman"/>
              </a:rPr>
              <a:t>νι</a:t>
            </a:r>
            <a:r>
              <a:rPr lang="en-US" dirty="0">
                <a:solidFill>
                  <a:srgbClr val="000000"/>
                </a:solidFill>
                <a:latin typeface="Times New Roman"/>
                <a:ea typeface="Times New Roman"/>
                <a:cs typeface="Times New Roman"/>
              </a:rPr>
              <a:t>́α 74.000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SEA EMPRESS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15 </a:t>
            </a:r>
            <a:r>
              <a:rPr lang="en-US" dirty="0" err="1">
                <a:solidFill>
                  <a:srgbClr val="000000"/>
                </a:solidFill>
                <a:latin typeface="Times New Roman"/>
                <a:ea typeface="Times New Roman"/>
                <a:cs typeface="Times New Roman"/>
              </a:rPr>
              <a:t>Φε</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ρου</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ρίου</a:t>
            </a:r>
            <a:r>
              <a:rPr lang="en-US" dirty="0">
                <a:solidFill>
                  <a:srgbClr val="000000"/>
                </a:solidFill>
                <a:latin typeface="Times New Roman"/>
                <a:ea typeface="Times New Roman"/>
                <a:cs typeface="Times New Roman"/>
              </a:rPr>
              <a:t> 1996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Ου</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λι</a:t>
            </a:r>
            <a:r>
              <a:rPr lang="en-US" dirty="0">
                <a:solidFill>
                  <a:srgbClr val="000000"/>
                </a:solidFill>
                <a:latin typeface="Times New Roman"/>
                <a:ea typeface="Times New Roman"/>
                <a:cs typeface="Times New Roman"/>
              </a:rPr>
              <a:t>́α 72.000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EXΧON VALDEZ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24 Μα</a:t>
            </a:r>
            <a:r>
              <a:rPr lang="en-US" dirty="0" err="1">
                <a:solidFill>
                  <a:srgbClr val="000000"/>
                </a:solidFill>
                <a:latin typeface="Times New Roman"/>
                <a:ea typeface="Times New Roman"/>
                <a:cs typeface="Times New Roman"/>
              </a:rPr>
              <a:t>ρτίου</a:t>
            </a:r>
            <a:r>
              <a:rPr lang="en-US" dirty="0">
                <a:solidFill>
                  <a:srgbClr val="000000"/>
                </a:solidFill>
                <a:latin typeface="Times New Roman"/>
                <a:ea typeface="Times New Roman"/>
                <a:cs typeface="Times New Roman"/>
              </a:rPr>
              <a:t> 1989 </a:t>
            </a:r>
            <a:r>
              <a:rPr lang="en-US" dirty="0" err="1">
                <a:solidFill>
                  <a:srgbClr val="000000"/>
                </a:solidFill>
                <a:latin typeface="Times New Roman"/>
                <a:ea typeface="Times New Roman"/>
                <a:cs typeface="Times New Roman"/>
              </a:rPr>
              <a:t>στην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Αλ</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σκ</a:t>
            </a:r>
            <a:r>
              <a:rPr lang="en-US" dirty="0">
                <a:solidFill>
                  <a:srgbClr val="000000"/>
                </a:solidFill>
                <a:latin typeface="Times New Roman"/>
                <a:ea typeface="Times New Roman"/>
                <a:cs typeface="Times New Roman"/>
              </a:rPr>
              <a:t>α 37.000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1632796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τυχήμ</a:t>
            </a:r>
            <a:r>
              <a:rPr lang="en-US" sz="5400" dirty="0" smtClean="0">
                <a:solidFill>
                  <a:srgbClr val="000000"/>
                </a:solidFill>
                <a:latin typeface="Times New Roman"/>
                <a:ea typeface="Times New Roman"/>
                <a:cs typeface="Times New Roman"/>
              </a:rPr>
              <a:t>α</a:t>
            </a:r>
            <a:r>
              <a:rPr lang="en-US" sz="5400" dirty="0" err="1" smtClean="0">
                <a:solidFill>
                  <a:srgbClr val="000000"/>
                </a:solidFill>
                <a:latin typeface="Times New Roman"/>
                <a:ea typeface="Times New Roman"/>
                <a:cs typeface="Times New Roman"/>
              </a:rPr>
              <a:t>τ</a:t>
            </a:r>
            <a:r>
              <a:rPr lang="en-US" sz="5400" dirty="0" smtClean="0">
                <a:solidFill>
                  <a:srgbClr val="000000"/>
                </a:solidFill>
                <a:latin typeface="Times New Roman"/>
                <a:ea typeface="Times New Roman"/>
                <a:cs typeface="Times New Roman"/>
              </a:rPr>
              <a:t>α </a:t>
            </a:r>
            <a:r>
              <a:rPr lang="en-US" sz="5400" dirty="0">
                <a:solidFill>
                  <a:srgbClr val="000000"/>
                </a:solidFill>
                <a:latin typeface="Times New Roman"/>
                <a:ea typeface="Times New Roman"/>
                <a:cs typeface="Times New Roman"/>
              </a:rPr>
              <a:t>απ</a:t>
            </a:r>
            <a:r>
              <a:rPr lang="en-US" sz="5400" dirty="0" err="1">
                <a:solidFill>
                  <a:srgbClr val="000000"/>
                </a:solidFill>
                <a:latin typeface="Times New Roman"/>
                <a:ea typeface="Times New Roman"/>
                <a:cs typeface="Times New Roman"/>
              </a:rPr>
              <a:t>ο</a:t>
            </a:r>
            <a:r>
              <a:rPr lang="en-US" sz="5400" dirty="0">
                <a:solidFill>
                  <a:srgbClr val="000000"/>
                </a:solidFill>
                <a:latin typeface="Times New Roman"/>
                <a:ea typeface="Times New Roman"/>
                <a:cs typeface="Times New Roman"/>
              </a:rPr>
              <a:t>́ </a:t>
            </a:r>
            <a:r>
              <a:rPr lang="el-GR" sz="5400" dirty="0" err="1" smtClean="0">
                <a:solidFill>
                  <a:srgbClr val="000000"/>
                </a:solidFill>
                <a:latin typeface="Times New Roman"/>
                <a:ea typeface="Times New Roman"/>
                <a:cs typeface="Times New Roman"/>
              </a:rPr>
              <a:t>Σ</a:t>
            </a:r>
            <a:r>
              <a:rPr lang="en-US" sz="5400" dirty="0" err="1" smtClean="0">
                <a:solidFill>
                  <a:srgbClr val="000000"/>
                </a:solidFill>
                <a:latin typeface="Times New Roman"/>
                <a:ea typeface="Times New Roman"/>
                <a:cs typeface="Times New Roman"/>
              </a:rPr>
              <a:t>ύγκρουση</a:t>
            </a:r>
            <a:endParaRPr lang="en-US" dirty="0"/>
          </a:p>
        </p:txBody>
      </p:sp>
      <p:sp>
        <p:nvSpPr>
          <p:cNvPr id="3" name="Content Placeholder 2"/>
          <p:cNvSpPr>
            <a:spLocks noGrp="1"/>
          </p:cNvSpPr>
          <p:nvPr>
            <p:ph idx="1"/>
          </p:nvPr>
        </p:nvSpPr>
        <p:spPr>
          <a:xfrm>
            <a:off x="685800" y="2209799"/>
            <a:ext cx="7770813" cy="4285343"/>
          </a:xfrm>
        </p:spPr>
        <p:txBody>
          <a:bodyPr>
            <a:normAutofit fontScale="92500" lnSpcReduction="10000"/>
          </a:bodyPr>
          <a:lstStyle/>
          <a:p>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ATLANTIC EMPRESS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19 </a:t>
            </a:r>
            <a:r>
              <a:rPr lang="en-US" dirty="0" err="1">
                <a:solidFill>
                  <a:srgbClr val="000000"/>
                </a:solidFill>
                <a:latin typeface="Times New Roman"/>
                <a:ea typeface="Times New Roman"/>
                <a:cs typeface="Times New Roman"/>
              </a:rPr>
              <a:t>Ιουλίου</a:t>
            </a:r>
            <a:r>
              <a:rPr lang="en-US" dirty="0">
                <a:solidFill>
                  <a:srgbClr val="000000"/>
                </a:solidFill>
                <a:latin typeface="Times New Roman"/>
                <a:ea typeface="Times New Roman"/>
                <a:cs typeface="Times New Roman"/>
              </a:rPr>
              <a:t> 1979 </a:t>
            </a:r>
            <a:r>
              <a:rPr lang="en-US" dirty="0" err="1">
                <a:solidFill>
                  <a:srgbClr val="000000"/>
                </a:solidFill>
                <a:latin typeface="Times New Roman"/>
                <a:ea typeface="Times New Roman"/>
                <a:cs typeface="Times New Roman"/>
              </a:rPr>
              <a:t>στο</a:t>
            </a:r>
            <a:r>
              <a:rPr lang="en-US" dirty="0">
                <a:solidFill>
                  <a:srgbClr val="000000"/>
                </a:solidFill>
                <a:latin typeface="Times New Roman"/>
                <a:ea typeface="Times New Roman"/>
                <a:cs typeface="Times New Roman"/>
              </a:rPr>
              <a:t> Trinidad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ι</a:t>
            </a:r>
            <a:r>
              <a:rPr lang="en-US" dirty="0">
                <a:solidFill>
                  <a:srgbClr val="000000"/>
                </a:solidFill>
                <a:latin typeface="Times New Roman"/>
                <a:ea typeface="Times New Roman"/>
                <a:cs typeface="Times New Roman"/>
              </a:rPr>
              <a:t> Tobago, 287.000 </a:t>
            </a:r>
            <a:r>
              <a:rPr lang="en-US" dirty="0" err="1">
                <a:solidFill>
                  <a:srgbClr val="000000"/>
                </a:solidFill>
                <a:latin typeface="Times New Roman"/>
                <a:ea typeface="Times New Roman"/>
                <a:cs typeface="Times New Roman"/>
              </a:rPr>
              <a:t>τόνοι</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Σύγκρουση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a:t>
            </a:r>
            <a:r>
              <a:rPr lang="en-US" dirty="0">
                <a:solidFill>
                  <a:srgbClr val="000000"/>
                </a:solidFill>
                <a:latin typeface="Times New Roman"/>
                <a:ea typeface="Times New Roman"/>
                <a:cs typeface="Times New Roman"/>
              </a:rPr>
              <a:t> AEGEAN CAPTAIN)</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SEA STAR </a:t>
            </a:r>
            <a:r>
              <a:rPr lang="en-US" dirty="0" err="1">
                <a:solidFill>
                  <a:srgbClr val="000000"/>
                </a:solidFill>
                <a:latin typeface="Times New Roman"/>
                <a:ea typeface="Times New Roman"/>
                <a:cs typeface="Times New Roman"/>
              </a:rPr>
              <a:t>στις</a:t>
            </a:r>
            <a:r>
              <a:rPr lang="en-US" dirty="0">
                <a:solidFill>
                  <a:srgbClr val="000000"/>
                </a:solidFill>
                <a:latin typeface="Times New Roman"/>
                <a:ea typeface="Times New Roman"/>
                <a:cs typeface="Times New Roman"/>
              </a:rPr>
              <a:t> 19 </a:t>
            </a:r>
            <a:r>
              <a:rPr lang="en-US" dirty="0" err="1">
                <a:solidFill>
                  <a:srgbClr val="000000"/>
                </a:solidFill>
                <a:latin typeface="Times New Roman"/>
                <a:ea typeface="Times New Roman"/>
                <a:cs typeface="Times New Roman"/>
              </a:rPr>
              <a:t>Δεκεμ</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ρίου</a:t>
            </a:r>
            <a:r>
              <a:rPr lang="en-US" dirty="0">
                <a:solidFill>
                  <a:srgbClr val="000000"/>
                </a:solidFill>
                <a:latin typeface="Times New Roman"/>
                <a:ea typeface="Times New Roman"/>
                <a:cs typeface="Times New Roman"/>
              </a:rPr>
              <a:t> 1972 </a:t>
            </a:r>
            <a:r>
              <a:rPr lang="en-US" dirty="0" err="1">
                <a:solidFill>
                  <a:srgbClr val="000000"/>
                </a:solidFill>
                <a:latin typeface="Times New Roman"/>
                <a:ea typeface="Times New Roman"/>
                <a:cs typeface="Times New Roman"/>
              </a:rPr>
              <a:t>στο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Ομ</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 </a:t>
            </a:r>
            <a:r>
              <a:rPr lang="en-US" dirty="0" err="1">
                <a:solidFill>
                  <a:srgbClr val="000000"/>
                </a:solidFill>
                <a:latin typeface="Times New Roman"/>
                <a:ea typeface="Times New Roman"/>
                <a:cs typeface="Times New Roman"/>
              </a:rPr>
              <a:t>Σύγκρουση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με</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a:t>
            </a:r>
            <a:r>
              <a:rPr lang="en-US" dirty="0">
                <a:solidFill>
                  <a:srgbClr val="000000"/>
                </a:solidFill>
                <a:latin typeface="Times New Roman"/>
                <a:ea typeface="Times New Roman"/>
                <a:cs typeface="Times New Roman"/>
              </a:rPr>
              <a:t> HORTA BARBOSA)</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EMPRESS OF IRELAND (Μά</a:t>
            </a:r>
            <a:r>
              <a:rPr lang="en-US" dirty="0" err="1">
                <a:solidFill>
                  <a:srgbClr val="000000"/>
                </a:solidFill>
                <a:latin typeface="Times New Roman"/>
                <a:ea typeface="Times New Roman"/>
                <a:cs typeface="Times New Roman"/>
              </a:rPr>
              <a:t>ιο</a:t>
            </a:r>
            <a:r>
              <a:rPr lang="en-US" dirty="0">
                <a:solidFill>
                  <a:srgbClr val="000000"/>
                </a:solidFill>
                <a:latin typeface="Times New Roman"/>
                <a:ea typeface="Times New Roman"/>
                <a:cs typeface="Times New Roman"/>
              </a:rPr>
              <a:t> 1914,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1024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HOBSON (</a:t>
            </a:r>
            <a:r>
              <a:rPr lang="en-US" dirty="0" err="1">
                <a:solidFill>
                  <a:srgbClr val="000000"/>
                </a:solidFill>
                <a:latin typeface="Times New Roman"/>
                <a:ea typeface="Times New Roman"/>
                <a:cs typeface="Times New Roman"/>
              </a:rPr>
              <a:t>Α</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ρίλιο</a:t>
            </a:r>
            <a:r>
              <a:rPr lang="en-US" dirty="0">
                <a:solidFill>
                  <a:srgbClr val="000000"/>
                </a:solidFill>
                <a:latin typeface="Times New Roman"/>
                <a:ea typeface="Times New Roman"/>
                <a:cs typeface="Times New Roman"/>
              </a:rPr>
              <a:t> 1952,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 176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DONA PAZ (</a:t>
            </a:r>
            <a:r>
              <a:rPr lang="en-US" dirty="0" err="1">
                <a:solidFill>
                  <a:srgbClr val="000000"/>
                </a:solidFill>
                <a:latin typeface="Times New Roman"/>
                <a:ea typeface="Times New Roman"/>
                <a:cs typeface="Times New Roman"/>
              </a:rPr>
              <a:t>Δεκέμ</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ριο</a:t>
            </a:r>
            <a:r>
              <a:rPr lang="en-US" dirty="0">
                <a:solidFill>
                  <a:srgbClr val="000000"/>
                </a:solidFill>
                <a:latin typeface="Times New Roman"/>
                <a:ea typeface="Times New Roman"/>
                <a:cs typeface="Times New Roman"/>
              </a:rPr>
              <a:t> 1987, πά</a:t>
            </a:r>
            <a:r>
              <a:rPr lang="en-US" dirty="0" err="1">
                <a:solidFill>
                  <a:srgbClr val="000000"/>
                </a:solidFill>
                <a:latin typeface="Times New Roman"/>
                <a:ea typeface="Times New Roman"/>
                <a:cs typeface="Times New Roman"/>
              </a:rPr>
              <a:t>νω</a:t>
            </a:r>
            <a:r>
              <a:rPr lang="en-US" dirty="0">
                <a:solidFill>
                  <a:srgbClr val="000000"/>
                </a:solidFill>
                <a:latin typeface="Times New Roman"/>
                <a:ea typeface="Times New Roman"/>
                <a:cs typeface="Times New Roman"/>
              </a:rPr>
              <a:t> απ</a:t>
            </a:r>
            <a:r>
              <a:rPr lang="en-US" dirty="0" err="1">
                <a:solidFill>
                  <a:srgbClr val="000000"/>
                </a:solidFill>
                <a:latin typeface="Times New Roman"/>
                <a:ea typeface="Times New Roman"/>
                <a:cs typeface="Times New Roman"/>
              </a:rPr>
              <a:t>ο</a:t>
            </a:r>
            <a:r>
              <a:rPr lang="en-US" dirty="0">
                <a:solidFill>
                  <a:srgbClr val="000000"/>
                </a:solidFill>
                <a:latin typeface="Times New Roman"/>
                <a:ea typeface="Times New Roman"/>
                <a:cs typeface="Times New Roman"/>
              </a:rPr>
              <a:t>́ 4000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1925550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err="1">
                <a:solidFill>
                  <a:srgbClr val="000000"/>
                </a:solidFill>
                <a:latin typeface="Times New Roman"/>
                <a:ea typeface="Times New Roman"/>
                <a:cs typeface="Times New Roman"/>
              </a:rPr>
              <a:t>Ατυχήμ</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τ</a:t>
            </a:r>
            <a:r>
              <a:rPr lang="en-US" sz="5400" dirty="0">
                <a:solidFill>
                  <a:srgbClr val="000000"/>
                </a:solidFill>
                <a:latin typeface="Times New Roman"/>
                <a:ea typeface="Times New Roman"/>
                <a:cs typeface="Times New Roman"/>
              </a:rPr>
              <a:t>α π</a:t>
            </a:r>
            <a:r>
              <a:rPr lang="en-US" sz="5400" dirty="0" err="1">
                <a:solidFill>
                  <a:srgbClr val="000000"/>
                </a:solidFill>
                <a:latin typeface="Times New Roman"/>
                <a:ea typeface="Times New Roman"/>
                <a:cs typeface="Times New Roman"/>
              </a:rPr>
              <a:t>ου</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συνε</a:t>
            </a:r>
            <a:r>
              <a:rPr lang="en-US" sz="5400" dirty="0">
                <a:solidFill>
                  <a:srgbClr val="000000"/>
                </a:solidFill>
                <a:latin typeface="Times New Roman"/>
                <a:ea typeface="Times New Roman"/>
                <a:cs typeface="Times New Roman"/>
              </a:rPr>
              <a:t>́β</a:t>
            </a:r>
            <a:r>
              <a:rPr lang="en-US" sz="5400" dirty="0" err="1">
                <a:solidFill>
                  <a:srgbClr val="000000"/>
                </a:solidFill>
                <a:latin typeface="Times New Roman"/>
                <a:ea typeface="Times New Roman"/>
                <a:cs typeface="Times New Roman"/>
              </a:rPr>
              <a:t>ησ</a:t>
            </a:r>
            <a:r>
              <a:rPr lang="en-US" sz="5400" dirty="0">
                <a:solidFill>
                  <a:srgbClr val="000000"/>
                </a:solidFill>
                <a:latin typeface="Times New Roman"/>
                <a:ea typeface="Times New Roman"/>
                <a:cs typeface="Times New Roman"/>
              </a:rPr>
              <a:t>α</a:t>
            </a:r>
            <a:r>
              <a:rPr lang="en-US" sz="5400" dirty="0" err="1">
                <a:solidFill>
                  <a:srgbClr val="000000"/>
                </a:solidFill>
                <a:latin typeface="Times New Roman"/>
                <a:ea typeface="Times New Roman"/>
                <a:cs typeface="Times New Roman"/>
              </a:rPr>
              <a:t>ν</a:t>
            </a:r>
            <a:r>
              <a:rPr lang="en-US" sz="5400" dirty="0">
                <a:solidFill>
                  <a:srgbClr val="000000"/>
                </a:solidFill>
                <a:latin typeface="Times New Roman"/>
                <a:ea typeface="Times New Roman"/>
                <a:cs typeface="Times New Roman"/>
              </a:rPr>
              <a:t> απ</a:t>
            </a:r>
            <a:r>
              <a:rPr lang="en-US" sz="5400" dirty="0" err="1">
                <a:solidFill>
                  <a:srgbClr val="000000"/>
                </a:solidFill>
                <a:latin typeface="Times New Roman"/>
                <a:ea typeface="Times New Roman"/>
                <a:cs typeface="Times New Roman"/>
              </a:rPr>
              <a:t>ο</a:t>
            </a:r>
            <a:r>
              <a:rPr lang="en-US" sz="5400" dirty="0">
                <a:solidFill>
                  <a:srgbClr val="000000"/>
                </a:solidFill>
                <a:latin typeface="Times New Roman"/>
                <a:ea typeface="Times New Roman"/>
                <a:cs typeface="Times New Roman"/>
              </a:rPr>
              <a:t>́ </a:t>
            </a:r>
            <a:r>
              <a:rPr lang="en-US" sz="5400" dirty="0" err="1">
                <a:solidFill>
                  <a:srgbClr val="000000"/>
                </a:solidFill>
                <a:latin typeface="Times New Roman"/>
                <a:ea typeface="Times New Roman"/>
                <a:cs typeface="Times New Roman"/>
              </a:rPr>
              <a:t>ε</a:t>
            </a:r>
            <a:r>
              <a:rPr lang="en-US" sz="5400" dirty="0">
                <a:solidFill>
                  <a:srgbClr val="000000"/>
                </a:solidFill>
                <a:latin typeface="Times New Roman"/>
                <a:ea typeface="Times New Roman"/>
                <a:cs typeface="Times New Roman"/>
              </a:rPr>
              <a:t>πα</a:t>
            </a:r>
            <a:r>
              <a:rPr lang="en-US" sz="5400" dirty="0" err="1">
                <a:solidFill>
                  <a:srgbClr val="000000"/>
                </a:solidFill>
                <a:latin typeface="Times New Roman"/>
                <a:ea typeface="Times New Roman"/>
                <a:cs typeface="Times New Roman"/>
              </a:rPr>
              <a:t>φη</a:t>
            </a:r>
            <a:r>
              <a:rPr lang="en-US" sz="5400" dirty="0">
                <a:solidFill>
                  <a:srgbClr val="000000"/>
                </a:solidFill>
                <a:latin typeface="Times New Roman"/>
                <a:ea typeface="Times New Roman"/>
                <a:cs typeface="Times New Roman"/>
              </a:rPr>
              <a:t>́</a:t>
            </a:r>
            <a:endParaRPr lang="en-US" dirty="0"/>
          </a:p>
        </p:txBody>
      </p:sp>
      <p:sp>
        <p:nvSpPr>
          <p:cNvPr id="3" name="Content Placeholder 2"/>
          <p:cNvSpPr>
            <a:spLocks noGrp="1"/>
          </p:cNvSpPr>
          <p:nvPr>
            <p:ph idx="1"/>
          </p:nvPr>
        </p:nvSpPr>
        <p:spPr/>
        <p:txBody>
          <a:bodyPr/>
          <a:lstStyle/>
          <a:p>
            <a:r>
              <a:rPr lang="en-US" dirty="0" err="1">
                <a:solidFill>
                  <a:srgbClr val="000000"/>
                </a:solidFill>
                <a:latin typeface="Times New Roman"/>
                <a:ea typeface="Times New Roman"/>
                <a:cs typeface="Times New Roman"/>
              </a:rPr>
              <a:t>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τ</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στροφη</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ΤΙΤΑΝΙΚΟΥ (</a:t>
            </a:r>
            <a:r>
              <a:rPr lang="en-US" dirty="0" err="1">
                <a:solidFill>
                  <a:srgbClr val="000000"/>
                </a:solidFill>
                <a:latin typeface="Times New Roman"/>
                <a:ea typeface="Times New Roman"/>
                <a:cs typeface="Times New Roman"/>
              </a:rPr>
              <a:t>τον</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Α</a:t>
            </a:r>
            <a:r>
              <a:rPr lang="en-US" dirty="0">
                <a:solidFill>
                  <a:srgbClr val="000000"/>
                </a:solidFill>
                <a:latin typeface="Times New Roman"/>
                <a:ea typeface="Times New Roman"/>
                <a:cs typeface="Times New Roman"/>
              </a:rPr>
              <a:t>π</a:t>
            </a:r>
            <a:r>
              <a:rPr lang="en-US" dirty="0" err="1">
                <a:solidFill>
                  <a:srgbClr val="000000"/>
                </a:solidFill>
                <a:latin typeface="Times New Roman"/>
                <a:ea typeface="Times New Roman"/>
                <a:cs typeface="Times New Roman"/>
              </a:rPr>
              <a:t>ρίλιο</a:t>
            </a:r>
            <a:r>
              <a:rPr lang="en-US" dirty="0">
                <a:solidFill>
                  <a:srgbClr val="000000"/>
                </a:solidFill>
                <a:latin typeface="Times New Roman"/>
                <a:ea typeface="Times New Roman"/>
                <a:cs typeface="Times New Roman"/>
              </a:rPr>
              <a:t> </a:t>
            </a:r>
            <a:r>
              <a:rPr lang="en-US" dirty="0" err="1">
                <a:solidFill>
                  <a:srgbClr val="000000"/>
                </a:solidFill>
                <a:latin typeface="Times New Roman"/>
                <a:ea typeface="Times New Roman"/>
                <a:cs typeface="Times New Roman"/>
              </a:rPr>
              <a:t>του</a:t>
            </a:r>
            <a:r>
              <a:rPr lang="en-US" dirty="0">
                <a:solidFill>
                  <a:srgbClr val="000000"/>
                </a:solidFill>
                <a:latin typeface="Times New Roman"/>
                <a:ea typeface="Times New Roman"/>
                <a:cs typeface="Times New Roman"/>
              </a:rPr>
              <a:t> 1912, 1.513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απ</a:t>
            </a:r>
            <a:r>
              <a:rPr lang="en-US" dirty="0" err="1">
                <a:solidFill>
                  <a:srgbClr val="000000"/>
                </a:solidFill>
                <a:latin typeface="Times New Roman"/>
                <a:ea typeface="Times New Roman"/>
                <a:cs typeface="Times New Roman"/>
              </a:rPr>
              <a:t>ε</a:t>
            </a:r>
            <a:r>
              <a:rPr lang="en-US" dirty="0">
                <a:solidFill>
                  <a:srgbClr val="000000"/>
                </a:solidFill>
                <a:latin typeface="Times New Roman"/>
                <a:ea typeface="Times New Roman"/>
                <a:cs typeface="Times New Roman"/>
              </a:rPr>
              <a:t>β</a:t>
            </a:r>
            <a:r>
              <a:rPr lang="en-US" dirty="0" err="1">
                <a:solidFill>
                  <a:srgbClr val="000000"/>
                </a:solidFill>
                <a:latin typeface="Times New Roman"/>
                <a:ea typeface="Times New Roman"/>
                <a:cs typeface="Times New Roman"/>
              </a:rPr>
              <a:t>ίωσ</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LADY OF ΤHE LAKE (Μά</a:t>
            </a:r>
            <a:r>
              <a:rPr lang="en-US" dirty="0" err="1">
                <a:solidFill>
                  <a:srgbClr val="000000"/>
                </a:solidFill>
                <a:latin typeface="Times New Roman"/>
                <a:ea typeface="Times New Roman"/>
                <a:cs typeface="Times New Roman"/>
              </a:rPr>
              <a:t>ιο</a:t>
            </a:r>
            <a:r>
              <a:rPr lang="en-US" dirty="0">
                <a:solidFill>
                  <a:srgbClr val="000000"/>
                </a:solidFill>
                <a:latin typeface="Times New Roman"/>
                <a:ea typeface="Times New Roman"/>
                <a:cs typeface="Times New Roman"/>
              </a:rPr>
              <a:t> 1833, 215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p>
          <a:p>
            <a:r>
              <a:rPr lang="en-US" dirty="0" err="1" smtClean="0">
                <a:solidFill>
                  <a:srgbClr val="000000"/>
                </a:solidFill>
                <a:latin typeface="Times New Roman"/>
                <a:ea typeface="Times New Roman"/>
                <a:cs typeface="Times New Roman"/>
              </a:rPr>
              <a:t>Του</a:t>
            </a:r>
            <a:r>
              <a:rPr lang="en-US" dirty="0" smtClean="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PRINCIPE DE ASTURIAS (Μά</a:t>
            </a:r>
            <a:r>
              <a:rPr lang="en-US" dirty="0" err="1">
                <a:solidFill>
                  <a:srgbClr val="000000"/>
                </a:solidFill>
                <a:latin typeface="Times New Roman"/>
                <a:ea typeface="Times New Roman"/>
                <a:cs typeface="Times New Roman"/>
              </a:rPr>
              <a:t>ρτιο</a:t>
            </a:r>
            <a:r>
              <a:rPr lang="en-US" dirty="0">
                <a:solidFill>
                  <a:srgbClr val="000000"/>
                </a:solidFill>
                <a:latin typeface="Times New Roman"/>
                <a:ea typeface="Times New Roman"/>
                <a:cs typeface="Times New Roman"/>
              </a:rPr>
              <a:t> 1912, 500 ά</a:t>
            </a:r>
            <a:r>
              <a:rPr lang="en-US" dirty="0" err="1">
                <a:solidFill>
                  <a:srgbClr val="000000"/>
                </a:solidFill>
                <a:latin typeface="Times New Roman"/>
                <a:ea typeface="Times New Roman"/>
                <a:cs typeface="Times New Roman"/>
              </a:rPr>
              <a:t>τομ</a:t>
            </a:r>
            <a:r>
              <a:rPr lang="en-US" dirty="0">
                <a:solidFill>
                  <a:srgbClr val="000000"/>
                </a:solidFill>
                <a:latin typeface="Times New Roman"/>
                <a:ea typeface="Times New Roman"/>
                <a:cs typeface="Times New Roman"/>
              </a:rPr>
              <a:t>α </a:t>
            </a:r>
            <a:r>
              <a:rPr lang="en-US" dirty="0" err="1">
                <a:solidFill>
                  <a:srgbClr val="000000"/>
                </a:solidFill>
                <a:latin typeface="Times New Roman"/>
                <a:ea typeface="Times New Roman"/>
                <a:cs typeface="Times New Roman"/>
              </a:rPr>
              <a:t>χ</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θηκ</a:t>
            </a:r>
            <a:r>
              <a:rPr lang="en-US" dirty="0">
                <a:solidFill>
                  <a:srgbClr val="000000"/>
                </a:solidFill>
                <a:latin typeface="Times New Roman"/>
                <a:ea typeface="Times New Roman"/>
                <a:cs typeface="Times New Roman"/>
              </a:rPr>
              <a:t>α</a:t>
            </a:r>
            <a:r>
              <a:rPr lang="en-US" dirty="0" err="1">
                <a:solidFill>
                  <a:srgbClr val="000000"/>
                </a:solidFill>
                <a:latin typeface="Times New Roman"/>
                <a:ea typeface="Times New Roman"/>
                <a:cs typeface="Times New Roman"/>
              </a:rPr>
              <a:t>ν</a:t>
            </a:r>
            <a:r>
              <a:rPr lang="en-US" dirty="0">
                <a:solidFill>
                  <a:srgbClr val="000000"/>
                </a:solidFill>
                <a:latin typeface="Times New Roman"/>
                <a:ea typeface="Times New Roman"/>
                <a:cs typeface="Times New Roman"/>
              </a:rPr>
              <a:t>).</a:t>
            </a:r>
            <a:endParaRPr lang="en-US" dirty="0"/>
          </a:p>
        </p:txBody>
      </p:sp>
    </p:spTree>
    <p:extLst>
      <p:ext uri="{BB962C8B-B14F-4D97-AF65-F5344CB8AC3E}">
        <p14:creationId xmlns:p14="http://schemas.microsoft.com/office/powerpoint/2010/main" val="959200382"/>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46</TotalTime>
  <Words>1569</Words>
  <Application>Microsoft Macintosh PowerPoint</Application>
  <PresentationFormat>On-screen Show (4:3)</PresentationFormat>
  <Paragraphs>128</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Folio</vt:lpstr>
      <vt:lpstr>ISM CODE</vt:lpstr>
      <vt:lpstr>Γενικά</vt:lpstr>
      <vt:lpstr>ΛΕΙΤΟΥΡΓΙΑ ΣΥΣΤΗΜΑΤΟΣ</vt:lpstr>
      <vt:lpstr>Συνθήκη SOLAS</vt:lpstr>
      <vt:lpstr>Συνθήκη SOLAS</vt:lpstr>
      <vt:lpstr>PowerPoint Presentation</vt:lpstr>
      <vt:lpstr>Ατυχήματα Προσάραξης</vt:lpstr>
      <vt:lpstr>Ατυχήματα από Σύγκρουση</vt:lpstr>
      <vt:lpstr>Ατυχήματα που συνέβησαν από επαφή</vt:lpstr>
      <vt:lpstr>Ατυχήματα που σημειώθηκαν από πυρκαγιά και έκρηξη</vt:lpstr>
      <vt:lpstr>Η ασφάλεια στη θάλασσα</vt:lpstr>
      <vt:lpstr>H ΠΡΟΣΤΑΣΙΑ ΤΟΥ ΠΕΡΙΒΑΛΛΟΝΤΟΣ</vt:lpstr>
      <vt:lpstr>Η ΠΡΟΣΤΑΣΙΑ ΤΗΣ ΑΝΘΡΩΠΙΝΗΣ ΖΩΗΣ</vt:lpstr>
      <vt:lpstr>Έννοια του ISM CODE</vt:lpstr>
      <vt:lpstr>Περιεχόμενο του ISM CODE</vt:lpstr>
      <vt:lpstr>Γενικά (General)</vt:lpstr>
      <vt:lpstr>Ορισμοί (Definitions)</vt:lpstr>
      <vt:lpstr>Στόχοι (Objectives)</vt:lpstr>
      <vt:lpstr>Εφαρμογή (Applications)</vt:lpstr>
      <vt:lpstr>Πολιτική ασφάλειας και προστασίας του περιβάλλοντος</vt:lpstr>
      <vt:lpstr>Πολιτική ασφάλειας και προστασίας του περιβάλλοντος</vt:lpstr>
      <vt:lpstr>Ευθύνες και Αρμοδιότητες της Εταιρείας</vt:lpstr>
      <vt:lpstr>Εξουσιοδοτημένο Προσωπικό</vt:lpstr>
      <vt:lpstr>Ευθύνες και αρμοδιότητες Πλοιάρχου</vt:lpstr>
      <vt:lpstr>Πόροι και Προσωπικό</vt:lpstr>
      <vt:lpstr>Ανάπτυξη σχεδίων για την λειτουργία του Πλοίου</vt:lpstr>
      <vt:lpstr>Προετοιμασία για έκτακτη ανάγκη</vt:lpstr>
      <vt:lpstr>Συντήρηση Πλοίου και Εξοπλισμού</vt:lpstr>
      <vt:lpstr>Τεκμηρίωση</vt:lpstr>
      <vt:lpstr>Έλεγχος, Αναθεώρηση και Αξιολόγηση της Εταιρείας</vt:lpstr>
      <vt:lpstr>Πιστοποίηση, επαλήθευση και έλεγχος</vt:lpstr>
      <vt:lpstr>Απαιτήσεις του ISM CODE</vt:lpstr>
      <vt:lpstr>Επιθεωρήσεις, εσωτερικοί έλεγχοι και εκθέσεις</vt:lpstr>
      <vt:lpstr>Εκτιμήσεις αποτελεσμάτων από τον ISM Code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ISM CODE</dc:title>
  <dc:creator>Vasilia Peppa</dc:creator>
  <cp:lastModifiedBy>Vasilia Peppa</cp:lastModifiedBy>
  <cp:revision>17</cp:revision>
  <dcterms:created xsi:type="dcterms:W3CDTF">2022-05-06T08:28:06Z</dcterms:created>
  <dcterms:modified xsi:type="dcterms:W3CDTF">2022-05-06T09:14:28Z</dcterms:modified>
</cp:coreProperties>
</file>