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2" d="100"/>
          <a:sy n="92" d="100"/>
        </p:scale>
        <p:origin x="2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11/14/2023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factsanddetails.com/world/cat56/sub408/entry-6382.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academia.edu/22287230/Merchant_Matronae_Women_Ships_and_Trade_in_the_Hellenistic_and_Roman_World" TargetMode="Externa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crew-center.com/caligula%E2%80%99s-luxurious-ships-ancient-time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romanports.org/en/articles/human-interest/786-roman-trading-ships.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72DE5-F67D-3270-4201-062B429F2F05}"/>
              </a:ext>
            </a:extLst>
          </p:cNvPr>
          <p:cNvSpPr>
            <a:spLocks noGrp="1"/>
          </p:cNvSpPr>
          <p:nvPr>
            <p:ph type="ctrTitle"/>
          </p:nvPr>
        </p:nvSpPr>
        <p:spPr/>
        <p:txBody>
          <a:bodyPr/>
          <a:lstStyle/>
          <a:p>
            <a:r>
              <a:rPr lang="el-GR" dirty="0"/>
              <a:t>Τα Χρόνια μετά τον Μέγα Αλέξανδρο, Η </a:t>
            </a:r>
            <a:r>
              <a:rPr lang="el-GR" dirty="0" err="1"/>
              <a:t>Ρωμαική</a:t>
            </a:r>
            <a:r>
              <a:rPr lang="el-GR" dirty="0"/>
              <a:t> Αυτοκρατορία.</a:t>
            </a:r>
            <a:endParaRPr lang="en-US" dirty="0"/>
          </a:p>
        </p:txBody>
      </p:sp>
    </p:spTree>
    <p:extLst>
      <p:ext uri="{BB962C8B-B14F-4D97-AF65-F5344CB8AC3E}">
        <p14:creationId xmlns:p14="http://schemas.microsoft.com/office/powerpoint/2010/main" val="45871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E6D8-B9C4-FA05-29A7-190E1BB777B6}"/>
              </a:ext>
            </a:extLst>
          </p:cNvPr>
          <p:cNvSpPr>
            <a:spLocks noGrp="1"/>
          </p:cNvSpPr>
          <p:nvPr>
            <p:ph type="title"/>
          </p:nvPr>
        </p:nvSpPr>
        <p:spPr>
          <a:xfrm>
            <a:off x="80846" y="109955"/>
            <a:ext cx="9370725" cy="764771"/>
          </a:xfrm>
        </p:spPr>
        <p:txBody>
          <a:bodyPr/>
          <a:lstStyle/>
          <a:p>
            <a:r>
              <a:rPr lang="el-GR" sz="3600" dirty="0"/>
              <a:t>Η εμπορική ναυτική δραστηριότητα</a:t>
            </a:r>
            <a:endParaRPr lang="en-US" sz="3600" dirty="0"/>
          </a:p>
        </p:txBody>
      </p:sp>
      <p:sp>
        <p:nvSpPr>
          <p:cNvPr id="3" name="Content Placeholder 2">
            <a:extLst>
              <a:ext uri="{FF2B5EF4-FFF2-40B4-BE49-F238E27FC236}">
                <a16:creationId xmlns:a16="http://schemas.microsoft.com/office/drawing/2014/main" id="{4498242F-3AEF-3177-C555-86DE46F645F0}"/>
              </a:ext>
            </a:extLst>
          </p:cNvPr>
          <p:cNvSpPr>
            <a:spLocks noGrp="1"/>
          </p:cNvSpPr>
          <p:nvPr>
            <p:ph sz="half" idx="1"/>
          </p:nvPr>
        </p:nvSpPr>
        <p:spPr>
          <a:xfrm>
            <a:off x="0" y="1172096"/>
            <a:ext cx="5390640" cy="5370020"/>
          </a:xfrm>
        </p:spPr>
        <p:txBody>
          <a:bodyPr>
            <a:normAutofit fontScale="92500" lnSpcReduction="10000"/>
          </a:bodyPr>
          <a:lstStyle/>
          <a:p>
            <a:r>
              <a:rPr lang="el-GR" dirty="0"/>
              <a:t>Οι πλοιοκτήτες λειτουργούν είτε όπως σήμερα, ναυλώνουν δηλαδή τα πλοία τους σε εμπόρους είτε θα ενεργούσαν επίσης ως </a:t>
            </a:r>
            <a:r>
              <a:rPr lang="en-US" dirty="0"/>
              <a:t>shippers</a:t>
            </a:r>
            <a:r>
              <a:rPr lang="el-GR" dirty="0"/>
              <a:t> και </a:t>
            </a:r>
            <a:r>
              <a:rPr lang="en-US" dirty="0"/>
              <a:t>receivers</a:t>
            </a:r>
            <a:r>
              <a:rPr lang="el-GR" dirty="0"/>
              <a:t> του φορτίου. Εάν ναύλωναν τα πλοία τους, υπογράφονταν ναυλοσύμφωνα, που περιείχαν όρους πολύ παρόμοιους με τους σημερινούς, όπως το όνομα του ιδιοκτήτη, η χωρητικότητα του πλοίου (σε αμφορείς), το ποσό του ναύλου και πότε έπρεπε να πληρωθεί, τον τύπο ή τους τύπους των φορτίων που θα φορτωθούν, ο αριθμός των ημερών που επιτρέπονται για φόρτωση και εκφόρτωση, οι σταλίες (</a:t>
            </a:r>
            <a:r>
              <a:rPr lang="en-US" dirty="0"/>
              <a:t>demurrages)</a:t>
            </a:r>
            <a:r>
              <a:rPr lang="el-GR" dirty="0"/>
              <a:t>, η υποχρέωση του πλοιοκτήτη να εξοπλίσει σωστά το σκάφος του για το ταξίδι, να το επανδρώσει με το απαιτούμενο πλήρωμα και να μεταφέρει το φορτίο σε άθικτη και στεγνή κατάσταση. Η μόνη ουσιαστική διαφορά από τα σημερινά ναυλοσύμφωνα ήταν ότι απαιτούνταν και το όνομα του Πλοιάρχου να ήταν επίσης γραμμένο στο ναυλοσύμφωνο.</a:t>
            </a:r>
            <a:endParaRPr lang="en-US" dirty="0"/>
          </a:p>
        </p:txBody>
      </p:sp>
      <p:sp>
        <p:nvSpPr>
          <p:cNvPr id="7" name="TextBox 6">
            <a:extLst>
              <a:ext uri="{FF2B5EF4-FFF2-40B4-BE49-F238E27FC236}">
                <a16:creationId xmlns:a16="http://schemas.microsoft.com/office/drawing/2014/main" id="{625793FA-B53D-9751-AFCA-01E9379971B6}"/>
              </a:ext>
            </a:extLst>
          </p:cNvPr>
          <p:cNvSpPr txBox="1"/>
          <p:nvPr/>
        </p:nvSpPr>
        <p:spPr>
          <a:xfrm>
            <a:off x="5926974" y="5690404"/>
            <a:ext cx="6076603" cy="276999"/>
          </a:xfrm>
          <a:prstGeom prst="rect">
            <a:avLst/>
          </a:prstGeom>
          <a:noFill/>
        </p:spPr>
        <p:txBody>
          <a:bodyPr wrap="square" rtlCol="0">
            <a:spAutoFit/>
          </a:bodyPr>
          <a:lstStyle/>
          <a:p>
            <a:r>
              <a:rPr lang="el-GR" sz="1200" dirty="0">
                <a:hlinkClick r:id="rId2"/>
              </a:rPr>
              <a:t>Φόρτωση και καταμέτρηση σιτηρών σε πλοίο.</a:t>
            </a:r>
            <a:endParaRPr lang="en-US" sz="1200" dirty="0"/>
          </a:p>
        </p:txBody>
      </p:sp>
      <p:pic>
        <p:nvPicPr>
          <p:cNvPr id="10" name="Content Placeholder 8">
            <a:extLst>
              <a:ext uri="{FF2B5EF4-FFF2-40B4-BE49-F238E27FC236}">
                <a16:creationId xmlns:a16="http://schemas.microsoft.com/office/drawing/2014/main" id="{21D4F323-39A0-60AC-3A51-7543B0A5409E}"/>
              </a:ext>
            </a:extLst>
          </p:cNvPr>
          <p:cNvPicPr>
            <a:picLocks noChangeAspect="1"/>
          </p:cNvPicPr>
          <p:nvPr/>
        </p:nvPicPr>
        <p:blipFill>
          <a:blip r:embed="rId3"/>
          <a:stretch>
            <a:fillRect/>
          </a:stretch>
        </p:blipFill>
        <p:spPr>
          <a:xfrm>
            <a:off x="5578590" y="1755219"/>
            <a:ext cx="6532094" cy="3240729"/>
          </a:xfrm>
          <a:prstGeom prst="rect">
            <a:avLst/>
          </a:prstGeom>
        </p:spPr>
      </p:pic>
    </p:spTree>
    <p:extLst>
      <p:ext uri="{BB962C8B-B14F-4D97-AF65-F5344CB8AC3E}">
        <p14:creationId xmlns:p14="http://schemas.microsoft.com/office/powerpoint/2010/main" val="372902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E6D8-B9C4-FA05-29A7-190E1BB777B6}"/>
              </a:ext>
            </a:extLst>
          </p:cNvPr>
          <p:cNvSpPr>
            <a:spLocks noGrp="1"/>
          </p:cNvSpPr>
          <p:nvPr>
            <p:ph type="title"/>
          </p:nvPr>
        </p:nvSpPr>
        <p:spPr>
          <a:xfrm>
            <a:off x="80846" y="0"/>
            <a:ext cx="10268499" cy="764771"/>
          </a:xfrm>
        </p:spPr>
        <p:txBody>
          <a:bodyPr/>
          <a:lstStyle/>
          <a:p>
            <a:r>
              <a:rPr lang="el-GR" sz="3200" dirty="0"/>
              <a:t>Ο Ρόλος της Γυναίκας στο Θαλάσσιο Εμπόριο κατά την Ρωμαϊκή εποχή</a:t>
            </a:r>
            <a:endParaRPr lang="en-US" sz="3200" dirty="0"/>
          </a:p>
        </p:txBody>
      </p:sp>
      <p:sp>
        <p:nvSpPr>
          <p:cNvPr id="3" name="Content Placeholder 2">
            <a:extLst>
              <a:ext uri="{FF2B5EF4-FFF2-40B4-BE49-F238E27FC236}">
                <a16:creationId xmlns:a16="http://schemas.microsoft.com/office/drawing/2014/main" id="{4498242F-3AEF-3177-C555-86DE46F645F0}"/>
              </a:ext>
            </a:extLst>
          </p:cNvPr>
          <p:cNvSpPr>
            <a:spLocks noGrp="1"/>
          </p:cNvSpPr>
          <p:nvPr>
            <p:ph sz="half" idx="1"/>
          </p:nvPr>
        </p:nvSpPr>
        <p:spPr>
          <a:xfrm>
            <a:off x="0" y="1163782"/>
            <a:ext cx="5390640" cy="5694218"/>
          </a:xfrm>
        </p:spPr>
        <p:txBody>
          <a:bodyPr>
            <a:normAutofit lnSpcReduction="10000"/>
          </a:bodyPr>
          <a:lstStyle/>
          <a:p>
            <a:r>
              <a:rPr lang="el-GR" dirty="0"/>
              <a:t>Στα τέλη του δεύτερου ή στις αρχές του τρίτου αιώνα μ.Χ., δύο γυναίκες η </a:t>
            </a:r>
            <a:r>
              <a:rPr lang="el-GR" dirty="0" err="1"/>
              <a:t>Αιιλία</a:t>
            </a:r>
            <a:r>
              <a:rPr lang="el-GR" dirty="0"/>
              <a:t> Ισιδώρα και η </a:t>
            </a:r>
            <a:r>
              <a:rPr lang="el-GR" dirty="0" err="1"/>
              <a:t>Αιιλία</a:t>
            </a:r>
            <a:r>
              <a:rPr lang="el-GR" dirty="0"/>
              <a:t> Ολυμπιάδα παρουσιάζονται σε αφιερωματική επιγραφή στη θεά </a:t>
            </a:r>
            <a:r>
              <a:rPr lang="el-GR" dirty="0" err="1"/>
              <a:t>Λητώ</a:t>
            </a:r>
            <a:r>
              <a:rPr lang="el-GR" dirty="0"/>
              <a:t> σε ναό κοντά στο </a:t>
            </a:r>
            <a:r>
              <a:rPr lang="el-GR" dirty="0" err="1"/>
              <a:t>Λούξορ</a:t>
            </a:r>
            <a:r>
              <a:rPr lang="el-GR" dirty="0"/>
              <a:t> της Αιγύπτου, στην οποία αναφέρονταν ως πλοιοκτήτες και έμποροι που συμμετείχαν στο εμπόριο στην Ερυθρά Θάλασσα. </a:t>
            </a:r>
          </a:p>
          <a:p>
            <a:r>
              <a:rPr lang="el-GR" dirty="0"/>
              <a:t>Αυτό που είναι αξιοσημείωτο είναι ο βαθμός στον οποίο οι γυναίκες αυτές ασχολούνταν με το εμπόριο –</a:t>
            </a:r>
            <a:r>
              <a:rPr lang="el-GR" b="1" dirty="0"/>
              <a:t>πλοιοκτήτες κι έμποροι</a:t>
            </a:r>
            <a:r>
              <a:rPr lang="el-GR" dirty="0"/>
              <a:t>-. Παλαιότερα όλες οι υποθέσεις σχετικά με τους ρόλους των φύλων υποβάθμιζαν τη συμμετοχή των γυναικών στη ναυτιλία και το εμπόριο, υποβιβάζοντάς τες </a:t>
            </a:r>
            <a:r>
              <a:rPr lang="el-GR" dirty="0" err="1"/>
              <a:t>στ</a:t>
            </a:r>
            <a:r>
              <a:rPr lang="en-US" dirty="0"/>
              <a:t>o</a:t>
            </a:r>
            <a:r>
              <a:rPr lang="el-GR" dirty="0"/>
              <a:t> παρασκήνιο των εμπορικών επενδύσεων. Ωστόσο, στοιχεία από την </a:t>
            </a:r>
            <a:r>
              <a:rPr lang="el-GR" dirty="0" err="1"/>
              <a:t>Πτολεμαϊκή</a:t>
            </a:r>
            <a:r>
              <a:rPr lang="el-GR" dirty="0"/>
              <a:t> και τη Ρωμαϊκή Αίγυπτο καθώς και από το ρωμαϊκό δίκαιο καταδεικνύουν ότι οι γυναίκες όχι μόνο κατείχαν πλοία στον αρχαίο κόσμο, αλλά συμμετείχαν επίσης ενεργά στο εμπόριο.</a:t>
            </a:r>
            <a:endParaRPr lang="en-US" dirty="0"/>
          </a:p>
        </p:txBody>
      </p:sp>
      <p:sp>
        <p:nvSpPr>
          <p:cNvPr id="7" name="TextBox 6">
            <a:extLst>
              <a:ext uri="{FF2B5EF4-FFF2-40B4-BE49-F238E27FC236}">
                <a16:creationId xmlns:a16="http://schemas.microsoft.com/office/drawing/2014/main" id="{625793FA-B53D-9751-AFCA-01E9379971B6}"/>
              </a:ext>
            </a:extLst>
          </p:cNvPr>
          <p:cNvSpPr txBox="1"/>
          <p:nvPr/>
        </p:nvSpPr>
        <p:spPr>
          <a:xfrm>
            <a:off x="5926974" y="5690404"/>
            <a:ext cx="6076603" cy="276999"/>
          </a:xfrm>
          <a:prstGeom prst="rect">
            <a:avLst/>
          </a:prstGeom>
          <a:noFill/>
        </p:spPr>
        <p:txBody>
          <a:bodyPr wrap="square" rtlCol="0">
            <a:spAutoFit/>
          </a:bodyPr>
          <a:lstStyle/>
          <a:p>
            <a:r>
              <a:rPr lang="el-GR" sz="1200" dirty="0"/>
              <a:t>Ο Ναός όπου βρέθηκε η επιγραφή με τα ονόματα των δύο πλοιοκτητριών.</a:t>
            </a:r>
            <a:endParaRPr lang="en-US" sz="1200" dirty="0"/>
          </a:p>
        </p:txBody>
      </p:sp>
      <p:pic>
        <p:nvPicPr>
          <p:cNvPr id="8" name="Picture 7">
            <a:extLst>
              <a:ext uri="{FF2B5EF4-FFF2-40B4-BE49-F238E27FC236}">
                <a16:creationId xmlns:a16="http://schemas.microsoft.com/office/drawing/2014/main" id="{07E079C0-364F-14D6-3738-3CF92A6A597F}"/>
              </a:ext>
            </a:extLst>
          </p:cNvPr>
          <p:cNvPicPr>
            <a:picLocks noChangeAspect="1"/>
          </p:cNvPicPr>
          <p:nvPr/>
        </p:nvPicPr>
        <p:blipFill>
          <a:blip r:embed="rId2"/>
          <a:stretch>
            <a:fillRect/>
          </a:stretch>
        </p:blipFill>
        <p:spPr>
          <a:xfrm>
            <a:off x="5508566" y="819146"/>
            <a:ext cx="6495011" cy="4871258"/>
          </a:xfrm>
          <a:prstGeom prst="rect">
            <a:avLst/>
          </a:prstGeom>
        </p:spPr>
      </p:pic>
    </p:spTree>
    <p:extLst>
      <p:ext uri="{BB962C8B-B14F-4D97-AF65-F5344CB8AC3E}">
        <p14:creationId xmlns:p14="http://schemas.microsoft.com/office/powerpoint/2010/main" val="154626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8242F-3AEF-3177-C555-86DE46F645F0}"/>
              </a:ext>
            </a:extLst>
          </p:cNvPr>
          <p:cNvSpPr>
            <a:spLocks noGrp="1"/>
          </p:cNvSpPr>
          <p:nvPr>
            <p:ph sz="half" idx="1"/>
          </p:nvPr>
        </p:nvSpPr>
        <p:spPr>
          <a:xfrm>
            <a:off x="0" y="548640"/>
            <a:ext cx="5390640" cy="5993476"/>
          </a:xfrm>
        </p:spPr>
        <p:txBody>
          <a:bodyPr>
            <a:normAutofit lnSpcReduction="10000"/>
          </a:bodyPr>
          <a:lstStyle/>
          <a:p>
            <a:r>
              <a:rPr lang="el-GR" dirty="0"/>
              <a:t>Αρχαιολογικές μελέτες έχουν αναγνωρίσει ότι γυναίκες της  άρχουσας τάξης υπήρξαν ιδιοκτήτες πλοίων στην Αίγυπτο. Ωστόσο μια πιο προσεκτική ματιά σε κείμενα, παπυρολογικές και επιγραφικές πηγές δείχνει ότι ορισμένες γυναίκες στην Αίγυπτο και τη Ρώμη ενεργούσαν επίσης ως πράκτορες υπεύθυνες για το εμπόριο και τη μεταφορά φορτίων.</a:t>
            </a:r>
          </a:p>
          <a:p>
            <a:r>
              <a:rPr lang="el-GR" dirty="0"/>
              <a:t>Για παράδειγμα, μια απόδειξη σιτηρών από τα τέλη του δεύτερου ή τις αρχές του τρίτου αιώνα μ.Χ., αναφέρει τη Σαράπια ως πλοιοκτήτη πλοίου και τον αδελφό της ως πλοίαρχο. Ενώ ο αδερφός της κυβερνά το σκάφος, η απόδειξη δείχνει ότι η Σαράπια ήταν υπεύθυνη για τη διευθέτηση του φορτίου σίτου που θα φορτωθεί στο πλοίο και θα μεταφερθεί στην σιταποθήκη. </a:t>
            </a:r>
          </a:p>
          <a:p>
            <a:r>
              <a:rPr lang="el-GR" dirty="0"/>
              <a:t>Ομοίως, ένα συμβόλαιο του δεύτερου αιώνα π.Χ. αναφέρει μια γυναίκα που δεν έχει σκάφος αλλά αντ' αυτού μισθώνει πλοίο για την μεταφορά.</a:t>
            </a:r>
          </a:p>
        </p:txBody>
      </p:sp>
      <p:sp>
        <p:nvSpPr>
          <p:cNvPr id="7" name="TextBox 6">
            <a:extLst>
              <a:ext uri="{FF2B5EF4-FFF2-40B4-BE49-F238E27FC236}">
                <a16:creationId xmlns:a16="http://schemas.microsoft.com/office/drawing/2014/main" id="{625793FA-B53D-9751-AFCA-01E9379971B6}"/>
              </a:ext>
            </a:extLst>
          </p:cNvPr>
          <p:cNvSpPr txBox="1"/>
          <p:nvPr/>
        </p:nvSpPr>
        <p:spPr>
          <a:xfrm>
            <a:off x="5926974" y="5690404"/>
            <a:ext cx="6076603" cy="461665"/>
          </a:xfrm>
          <a:prstGeom prst="rect">
            <a:avLst/>
          </a:prstGeom>
          <a:noFill/>
        </p:spPr>
        <p:txBody>
          <a:bodyPr wrap="square" rtlCol="0">
            <a:spAutoFit/>
          </a:bodyPr>
          <a:lstStyle/>
          <a:p>
            <a:r>
              <a:rPr lang="el-GR" sz="1200" dirty="0"/>
              <a:t>Έγχρωμη γκραβούρα ρωμαϊκού πλοίου στη θάλασσα, </a:t>
            </a:r>
            <a:r>
              <a:rPr lang="el-GR" sz="1200" dirty="0" err="1"/>
              <a:t>Jacques</a:t>
            </a:r>
            <a:r>
              <a:rPr lang="el-GR" sz="1200" dirty="0"/>
              <a:t> </a:t>
            </a:r>
            <a:r>
              <a:rPr lang="el-GR" sz="1200" dirty="0" err="1"/>
              <a:t>Grasset</a:t>
            </a:r>
            <a:r>
              <a:rPr lang="el-GR" sz="1200" dirty="0"/>
              <a:t> de </a:t>
            </a:r>
            <a:r>
              <a:rPr lang="el-GR" sz="1200" dirty="0" err="1"/>
              <a:t>Saint-Sauveur</a:t>
            </a:r>
            <a:r>
              <a:rPr lang="el-GR" sz="1200" dirty="0"/>
              <a:t>, 1825, μουσείο του </a:t>
            </a:r>
            <a:r>
              <a:rPr lang="en-US" sz="1200" dirty="0"/>
              <a:t>Bergamo</a:t>
            </a:r>
          </a:p>
        </p:txBody>
      </p:sp>
      <p:pic>
        <p:nvPicPr>
          <p:cNvPr id="4" name="Picture 3">
            <a:extLst>
              <a:ext uri="{FF2B5EF4-FFF2-40B4-BE49-F238E27FC236}">
                <a16:creationId xmlns:a16="http://schemas.microsoft.com/office/drawing/2014/main" id="{9099234F-0C92-61D9-2C0B-EE5EE9987E64}"/>
              </a:ext>
            </a:extLst>
          </p:cNvPr>
          <p:cNvPicPr>
            <a:picLocks noChangeAspect="1"/>
          </p:cNvPicPr>
          <p:nvPr/>
        </p:nvPicPr>
        <p:blipFill>
          <a:blip r:embed="rId2"/>
          <a:stretch>
            <a:fillRect/>
          </a:stretch>
        </p:blipFill>
        <p:spPr>
          <a:xfrm>
            <a:off x="5648335" y="982341"/>
            <a:ext cx="6246136" cy="4600448"/>
          </a:xfrm>
          <a:prstGeom prst="rect">
            <a:avLst/>
          </a:prstGeom>
        </p:spPr>
      </p:pic>
    </p:spTree>
    <p:extLst>
      <p:ext uri="{BB962C8B-B14F-4D97-AF65-F5344CB8AC3E}">
        <p14:creationId xmlns:p14="http://schemas.microsoft.com/office/powerpoint/2010/main" val="167908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8242F-3AEF-3177-C555-86DE46F645F0}"/>
              </a:ext>
            </a:extLst>
          </p:cNvPr>
          <p:cNvSpPr>
            <a:spLocks noGrp="1"/>
          </p:cNvSpPr>
          <p:nvPr>
            <p:ph sz="half" idx="1"/>
          </p:nvPr>
        </p:nvSpPr>
        <p:spPr>
          <a:xfrm>
            <a:off x="0" y="723207"/>
            <a:ext cx="5390640" cy="5818909"/>
          </a:xfrm>
        </p:spPr>
        <p:txBody>
          <a:bodyPr>
            <a:normAutofit lnSpcReduction="10000"/>
          </a:bodyPr>
          <a:lstStyle/>
          <a:p>
            <a:r>
              <a:rPr lang="el-GR" dirty="0"/>
              <a:t>Επιπλέον, χρησιμοποιώντας ως πηγή το αυτοκρατορικό ρωμαϊκό δίκαιο βλέπουμε ότι προβλέπονται επίσης οι γυναίκες ως πράκτορες στο εμπόριο και τη ναυτιλία. </a:t>
            </a:r>
          </a:p>
          <a:p>
            <a:endParaRPr lang="el-GR" dirty="0"/>
          </a:p>
          <a:p>
            <a:r>
              <a:rPr lang="el-GR" dirty="0"/>
              <a:t>Σύμφωνα με τον Ιστορικό </a:t>
            </a:r>
            <a:r>
              <a:rPr lang="el-GR" dirty="0" err="1"/>
              <a:t>Σουετόνιο</a:t>
            </a:r>
            <a:r>
              <a:rPr lang="el-GR" dirty="0"/>
              <a:t> (69 – 126 </a:t>
            </a:r>
            <a:r>
              <a:rPr lang="el-GR" dirty="0" err="1"/>
              <a:t>μ.χ.</a:t>
            </a:r>
            <a:r>
              <a:rPr lang="el-GR" dirty="0"/>
              <a:t>), ο αυτοκράτορας Κλαύδιος εισήγαγε νομοθεσία σύμφωνα με την οποία, μια γυναίκα θα κέρδιζε προνόμια που χορηγούνται σε μητέρα τεσσάρων παιδιών εάν, όχι μόνο είχε ένα πλοίο αρκετά μεγάλου μεγέθους αλλά και το χρησιμοποιούσε για να εισάγει σιτηρά στην πόλη για έξι χρόνια. Ομοίως, ένα απόσπασμα που αποδίδεται στον Ρωμαίο νομικό </a:t>
            </a:r>
            <a:r>
              <a:rPr lang="el-GR" dirty="0" err="1"/>
              <a:t>Ουλπιανό</a:t>
            </a:r>
            <a:r>
              <a:rPr lang="el-GR" dirty="0"/>
              <a:t> αναφέρει ότι είτε ένας άνδρας είτε μια γυναίκα μπορούν να απασχολούν ένα πλοίο σε επιχειρηματικές δραστηριότητες και ότι ακόμη και κόρες ή σκλάβες μπορούν να τοποθετηθούν επικεφαλής ενός πλοίου.</a:t>
            </a:r>
            <a:endParaRPr lang="en-US" dirty="0"/>
          </a:p>
        </p:txBody>
      </p:sp>
      <p:sp>
        <p:nvSpPr>
          <p:cNvPr id="7" name="TextBox 6">
            <a:extLst>
              <a:ext uri="{FF2B5EF4-FFF2-40B4-BE49-F238E27FC236}">
                <a16:creationId xmlns:a16="http://schemas.microsoft.com/office/drawing/2014/main" id="{625793FA-B53D-9751-AFCA-01E9379971B6}"/>
              </a:ext>
            </a:extLst>
          </p:cNvPr>
          <p:cNvSpPr txBox="1"/>
          <p:nvPr/>
        </p:nvSpPr>
        <p:spPr>
          <a:xfrm>
            <a:off x="5835534" y="5950642"/>
            <a:ext cx="6076603" cy="461665"/>
          </a:xfrm>
          <a:prstGeom prst="rect">
            <a:avLst/>
          </a:prstGeom>
          <a:noFill/>
        </p:spPr>
        <p:txBody>
          <a:bodyPr wrap="square" rtlCol="0">
            <a:spAutoFit/>
          </a:bodyPr>
          <a:lstStyle/>
          <a:p>
            <a:r>
              <a:rPr lang="el-GR" sz="1200" dirty="0"/>
              <a:t>Απόδειξη απόδοσης φόρου για την μεταφορά – εισαγωγή κρασιού στο όνομα γυναίκας εμπόρου όπως βρέθηκε σε ανασκαφές στην ερυθρά θάλασσα.</a:t>
            </a:r>
            <a:endParaRPr lang="en-US" sz="1200" dirty="0"/>
          </a:p>
        </p:txBody>
      </p:sp>
      <p:pic>
        <p:nvPicPr>
          <p:cNvPr id="8" name="Picture 7">
            <a:extLst>
              <a:ext uri="{FF2B5EF4-FFF2-40B4-BE49-F238E27FC236}">
                <a16:creationId xmlns:a16="http://schemas.microsoft.com/office/drawing/2014/main" id="{88D073D2-925F-7EB0-DA7B-D826884DA18E}"/>
              </a:ext>
            </a:extLst>
          </p:cNvPr>
          <p:cNvPicPr>
            <a:picLocks noChangeAspect="1"/>
          </p:cNvPicPr>
          <p:nvPr/>
        </p:nvPicPr>
        <p:blipFill rotWithShape="1">
          <a:blip r:embed="rId2"/>
          <a:srcRect l="5946" t="1982" r="7782" b="1927"/>
          <a:stretch/>
        </p:blipFill>
        <p:spPr>
          <a:xfrm>
            <a:off x="5548623" y="874726"/>
            <a:ext cx="5823187" cy="5123946"/>
          </a:xfrm>
          <a:prstGeom prst="rect">
            <a:avLst/>
          </a:prstGeom>
        </p:spPr>
      </p:pic>
    </p:spTree>
    <p:extLst>
      <p:ext uri="{BB962C8B-B14F-4D97-AF65-F5344CB8AC3E}">
        <p14:creationId xmlns:p14="http://schemas.microsoft.com/office/powerpoint/2010/main" val="323858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8242F-3AEF-3177-C555-86DE46F645F0}"/>
              </a:ext>
            </a:extLst>
          </p:cNvPr>
          <p:cNvSpPr>
            <a:spLocks noGrp="1"/>
          </p:cNvSpPr>
          <p:nvPr>
            <p:ph sz="half" idx="1"/>
          </p:nvPr>
        </p:nvSpPr>
        <p:spPr>
          <a:xfrm>
            <a:off x="0" y="440576"/>
            <a:ext cx="5390640" cy="5793970"/>
          </a:xfrm>
        </p:spPr>
        <p:txBody>
          <a:bodyPr>
            <a:normAutofit lnSpcReduction="10000"/>
          </a:bodyPr>
          <a:lstStyle/>
          <a:p>
            <a:r>
              <a:rPr lang="el-GR" dirty="0"/>
              <a:t>Αν και η ναυτιλία ήταν πλειοψηφικά μια ανδροκρατούμενη ασχολία, αυτά τα ευρήματα  δείχνουν ότι οι γυναίκες δεν αποκλείονταν από τη ναυτιλία και το εμπόριο. </a:t>
            </a:r>
          </a:p>
          <a:p>
            <a:r>
              <a:rPr lang="el-GR" dirty="0"/>
              <a:t>Οι γυναίκες χρησιμοποίησαν αυτές τις δραστηριότητες ως δείκτη ή ως μέσο για να αποκτήσουν πλούτο και θέση. Ενώ πολλές από αυτές τις γυναικείες ιστορίες διατηρούνται μόνο μέσω των φωνών άλλων, όπως οι αναφορές στο νομικό δίκαιο, κι άλλες πηγές όπως η περίπτωση της αφιερωματικής επιγραφής επιβεβαιώνουν και διαφημίζουν την θέση γυναικών ως έμπορους εφοπλιστές και πλοιοκτήτες.</a:t>
            </a:r>
          </a:p>
          <a:p>
            <a:r>
              <a:rPr lang="el-GR" dirty="0"/>
              <a:t> Η σύγχρονη αρχαιολογική έρευνα λοιπόν, αναδεικνύει μια ομάδα γυναικών πρακτόρων, εμπόρων πλοιοκτητών, εφοπλιστών των οποίων οι φωνές είχαν σιωπήσει από τις ηθικές μας αντιλήψεις για τους ρόλους των φύλων.</a:t>
            </a:r>
            <a:endParaRPr lang="en-US" dirty="0"/>
          </a:p>
        </p:txBody>
      </p:sp>
      <p:sp>
        <p:nvSpPr>
          <p:cNvPr id="7" name="TextBox 6">
            <a:extLst>
              <a:ext uri="{FF2B5EF4-FFF2-40B4-BE49-F238E27FC236}">
                <a16:creationId xmlns:a16="http://schemas.microsoft.com/office/drawing/2014/main" id="{625793FA-B53D-9751-AFCA-01E9379971B6}"/>
              </a:ext>
            </a:extLst>
          </p:cNvPr>
          <p:cNvSpPr txBox="1"/>
          <p:nvPr/>
        </p:nvSpPr>
        <p:spPr>
          <a:xfrm>
            <a:off x="5968822" y="4761922"/>
            <a:ext cx="6076603" cy="646331"/>
          </a:xfrm>
          <a:prstGeom prst="rect">
            <a:avLst/>
          </a:prstGeom>
          <a:noFill/>
        </p:spPr>
        <p:txBody>
          <a:bodyPr wrap="square" rtlCol="0">
            <a:spAutoFit/>
          </a:bodyPr>
          <a:lstStyle/>
          <a:p>
            <a:r>
              <a:rPr lang="el-GR" sz="1200" dirty="0"/>
              <a:t>Η αφιερωματική επιγραφή όπως αποτυπώθηκε και μεταφράστηκε από τους αρχαιολόγους - πηγή: </a:t>
            </a:r>
            <a:r>
              <a:rPr lang="en-GB" sz="1200" b="1" i="1" dirty="0">
                <a:effectLst/>
                <a:latin typeface="Arial" panose="020B0604020202020204" pitchFamily="34" charset="0"/>
                <a:ea typeface="Times New Roman" panose="02020603050405020304" pitchFamily="18" charset="0"/>
              </a:rPr>
              <a:t>‘</a:t>
            </a:r>
            <a:r>
              <a:rPr lang="en-GB" sz="1200" i="1" dirty="0" err="1">
                <a:effectLst/>
                <a:latin typeface="Arial" panose="020B0604020202020204" pitchFamily="34" charset="0"/>
                <a:ea typeface="Times New Roman" panose="02020603050405020304" pitchFamily="18" charset="0"/>
              </a:rPr>
              <a:t>Dédicace</a:t>
            </a:r>
            <a:r>
              <a:rPr lang="en-GB" sz="1200" i="1" dirty="0">
                <a:effectLst/>
                <a:latin typeface="Arial" panose="020B0604020202020204" pitchFamily="34" charset="0"/>
                <a:ea typeface="Times New Roman" panose="02020603050405020304" pitchFamily="18" charset="0"/>
              </a:rPr>
              <a:t> Grecque de </a:t>
            </a:r>
            <a:r>
              <a:rPr lang="en-GB" sz="1200" i="1" dirty="0" err="1">
                <a:effectLst/>
                <a:latin typeface="Arial" panose="020B0604020202020204" pitchFamily="34" charset="0"/>
                <a:ea typeface="Times New Roman" panose="02020603050405020304" pitchFamily="18" charset="0"/>
              </a:rPr>
              <a:t>Médamoud</a:t>
            </a:r>
            <a:r>
              <a:rPr lang="en-GB" sz="1200" i="1" dirty="0">
                <a:effectLst/>
                <a:latin typeface="Arial" panose="020B0604020202020204" pitchFamily="34" charset="0"/>
                <a:ea typeface="Times New Roman" panose="02020603050405020304" pitchFamily="18" charset="0"/>
              </a:rPr>
              <a:t>’, Bulletin de </a:t>
            </a:r>
            <a:r>
              <a:rPr lang="en-GB" sz="1200" i="1" dirty="0" err="1">
                <a:effectLst/>
                <a:latin typeface="Arial" panose="020B0604020202020204" pitchFamily="34" charset="0"/>
                <a:ea typeface="Times New Roman" panose="02020603050405020304" pitchFamily="18" charset="0"/>
              </a:rPr>
              <a:t>l’Institut</a:t>
            </a:r>
            <a:r>
              <a:rPr lang="en-GB" sz="1200" i="1" dirty="0">
                <a:effectLst/>
                <a:latin typeface="Arial" panose="020B0604020202020204" pitchFamily="34" charset="0"/>
                <a:ea typeface="Times New Roman" panose="02020603050405020304" pitchFamily="18" charset="0"/>
              </a:rPr>
              <a:t> </a:t>
            </a:r>
            <a:r>
              <a:rPr lang="en-GB" sz="1200" i="1" dirty="0" err="1">
                <a:effectLst/>
                <a:latin typeface="Arial" panose="020B0604020202020204" pitchFamily="34" charset="0"/>
                <a:ea typeface="Times New Roman" panose="02020603050405020304" pitchFamily="18" charset="0"/>
              </a:rPr>
              <a:t>Français</a:t>
            </a:r>
            <a:r>
              <a:rPr lang="en-GB" sz="1200" i="1" dirty="0">
                <a:effectLst/>
                <a:latin typeface="Arial" panose="020B0604020202020204" pitchFamily="34" charset="0"/>
                <a:ea typeface="Times New Roman" panose="02020603050405020304" pitchFamily="18" charset="0"/>
              </a:rPr>
              <a:t> </a:t>
            </a:r>
            <a:r>
              <a:rPr lang="en-GB" sz="1200" i="1" dirty="0" err="1">
                <a:effectLst/>
                <a:latin typeface="Arial" panose="020B0604020202020204" pitchFamily="34" charset="0"/>
                <a:ea typeface="Times New Roman" panose="02020603050405020304" pitchFamily="18" charset="0"/>
              </a:rPr>
              <a:t>D’archéologie</a:t>
            </a:r>
            <a:r>
              <a:rPr lang="en-GB" sz="1200" i="1" dirty="0">
                <a:effectLst/>
                <a:latin typeface="Arial" panose="020B0604020202020204" pitchFamily="34" charset="0"/>
                <a:ea typeface="Times New Roman" panose="02020603050405020304" pitchFamily="18" charset="0"/>
              </a:rPr>
              <a:t> Orientale 31</a:t>
            </a:r>
            <a:endParaRPr lang="en-US" sz="1200" i="1" dirty="0"/>
          </a:p>
        </p:txBody>
      </p:sp>
      <p:pic>
        <p:nvPicPr>
          <p:cNvPr id="4" name="Picture 3">
            <a:extLst>
              <a:ext uri="{FF2B5EF4-FFF2-40B4-BE49-F238E27FC236}">
                <a16:creationId xmlns:a16="http://schemas.microsoft.com/office/drawing/2014/main" id="{6534787A-A7C5-37D7-254D-F26D33145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1833" y="1522052"/>
            <a:ext cx="6808123" cy="3189494"/>
          </a:xfrm>
          <a:prstGeom prst="rect">
            <a:avLst/>
          </a:prstGeom>
        </p:spPr>
      </p:pic>
      <p:sp>
        <p:nvSpPr>
          <p:cNvPr id="5" name="TextBox 4">
            <a:extLst>
              <a:ext uri="{FF2B5EF4-FFF2-40B4-BE49-F238E27FC236}">
                <a16:creationId xmlns:a16="http://schemas.microsoft.com/office/drawing/2014/main" id="{4188B0A5-8E2B-E4F3-98DE-EEC487206DFB}"/>
              </a:ext>
            </a:extLst>
          </p:cNvPr>
          <p:cNvSpPr txBox="1"/>
          <p:nvPr/>
        </p:nvSpPr>
        <p:spPr>
          <a:xfrm>
            <a:off x="182880" y="6234547"/>
            <a:ext cx="5062452" cy="400110"/>
          </a:xfrm>
          <a:prstGeom prst="rect">
            <a:avLst/>
          </a:prstGeom>
          <a:noFill/>
        </p:spPr>
        <p:txBody>
          <a:bodyPr wrap="square" rtlCol="0">
            <a:spAutoFit/>
          </a:bodyPr>
          <a:lstStyle/>
          <a:p>
            <a:r>
              <a:rPr lang="el-GR" sz="1000" b="1" dirty="0"/>
              <a:t>Πηγή: </a:t>
            </a:r>
            <a:r>
              <a:rPr lang="en-US" sz="1000" dirty="0">
                <a:hlinkClick r:id="rId3"/>
              </a:rPr>
              <a:t>Carrie Atkins</a:t>
            </a:r>
            <a:r>
              <a:rPr lang="el-GR" sz="1000" dirty="0">
                <a:hlinkClick r:id="rId3"/>
              </a:rPr>
              <a:t> </a:t>
            </a:r>
            <a:r>
              <a:rPr lang="en-US" sz="1000" b="1" dirty="0">
                <a:hlinkClick r:id="rId3"/>
              </a:rPr>
              <a:t>Merchant </a:t>
            </a:r>
            <a:r>
              <a:rPr lang="en-US" sz="1000" b="1" dirty="0" err="1">
                <a:hlinkClick r:id="rId3"/>
              </a:rPr>
              <a:t>Matronae</a:t>
            </a:r>
            <a:r>
              <a:rPr lang="en-US" sz="1000" b="1" dirty="0">
                <a:hlinkClick r:id="rId3"/>
              </a:rPr>
              <a:t>: Women, Ships, and Trade in the Hellenistic and Roman World.</a:t>
            </a:r>
            <a:r>
              <a:rPr lang="el-GR" sz="1000" b="1" dirty="0">
                <a:hlinkClick r:id="rId3"/>
              </a:rPr>
              <a:t> </a:t>
            </a:r>
            <a:r>
              <a:rPr lang="en-US" sz="1000" dirty="0">
                <a:hlinkClick r:id="rId3"/>
              </a:rPr>
              <a:t>University of Toronto</a:t>
            </a:r>
            <a:r>
              <a:rPr lang="el-GR" sz="1000" dirty="0">
                <a:hlinkClick r:id="rId3"/>
              </a:rPr>
              <a:t> - </a:t>
            </a:r>
            <a:r>
              <a:rPr lang="en-US" sz="1000" dirty="0">
                <a:hlinkClick r:id="rId3"/>
              </a:rPr>
              <a:t>2016</a:t>
            </a:r>
            <a:endParaRPr lang="en-US" dirty="0"/>
          </a:p>
        </p:txBody>
      </p:sp>
    </p:spTree>
    <p:extLst>
      <p:ext uri="{BB962C8B-B14F-4D97-AF65-F5344CB8AC3E}">
        <p14:creationId xmlns:p14="http://schemas.microsoft.com/office/powerpoint/2010/main" val="184702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B7DD-1D76-0FE6-46E0-76C43AA8C129}"/>
              </a:ext>
            </a:extLst>
          </p:cNvPr>
          <p:cNvSpPr>
            <a:spLocks noGrp="1"/>
          </p:cNvSpPr>
          <p:nvPr>
            <p:ph type="title"/>
          </p:nvPr>
        </p:nvSpPr>
        <p:spPr/>
        <p:txBody>
          <a:bodyPr/>
          <a:lstStyle/>
          <a:p>
            <a:r>
              <a:rPr lang="el-GR" dirty="0"/>
              <a:t>Η Ναυπηγική εξέλιξη</a:t>
            </a:r>
            <a:endParaRPr lang="en-US" dirty="0"/>
          </a:p>
        </p:txBody>
      </p:sp>
      <p:sp>
        <p:nvSpPr>
          <p:cNvPr id="3" name="Content Placeholder 2">
            <a:extLst>
              <a:ext uri="{FF2B5EF4-FFF2-40B4-BE49-F238E27FC236}">
                <a16:creationId xmlns:a16="http://schemas.microsoft.com/office/drawing/2014/main" id="{7A9D8F6E-FAAD-01B2-7E3A-B4CC12320C24}"/>
              </a:ext>
            </a:extLst>
          </p:cNvPr>
          <p:cNvSpPr>
            <a:spLocks noGrp="1"/>
          </p:cNvSpPr>
          <p:nvPr>
            <p:ph sz="half" idx="1"/>
          </p:nvPr>
        </p:nvSpPr>
        <p:spPr>
          <a:xfrm>
            <a:off x="99754" y="2060575"/>
            <a:ext cx="5399898" cy="4195763"/>
          </a:xfrm>
        </p:spPr>
        <p:txBody>
          <a:bodyPr>
            <a:normAutofit fontScale="85000" lnSpcReduction="10000"/>
          </a:bodyPr>
          <a:lstStyle/>
          <a:p>
            <a:r>
              <a:rPr lang="el-GR" dirty="0"/>
              <a:t>Οι Πρώιμοι Διάδοχοι του Αλεξάνδρου έδωσαν ώθηση στη χρήση και την ανάπτυξη των πολεμικών πλοίων τύπου </a:t>
            </a:r>
            <a:r>
              <a:rPr lang="el-GR" dirty="0" err="1"/>
              <a:t>πολυήρων</a:t>
            </a:r>
            <a:r>
              <a:rPr lang="el-GR" dirty="0"/>
              <a:t>, χρησιμοποιώντας τα ευρέως στους πολέμους τους (321 π.Χ. – αρχές 3ου αιώνα π.Χ.).</a:t>
            </a:r>
          </a:p>
          <a:p>
            <a:r>
              <a:rPr lang="el-GR" dirty="0"/>
              <a:t>Οι Διάδοχοι του κατασκευάζουν στόλους αποτελούμενους από πολυάριθμα μεγάλα πολεμικά πλοία, φτάνοντας στην κατασκευή κολοσσιαίων πλοίων όπως η </a:t>
            </a:r>
            <a:r>
              <a:rPr lang="el-GR" dirty="0" err="1"/>
              <a:t>εικοσαήρης</a:t>
            </a:r>
            <a:r>
              <a:rPr lang="el-GR" dirty="0"/>
              <a:t> με είκοσι κωπηλάτες σε κάθε κάθετη ομάδα κουπιών και η τεράστια «</a:t>
            </a:r>
            <a:r>
              <a:rPr lang="el-GR" dirty="0" err="1"/>
              <a:t>τεσσαρακοντήρης</a:t>
            </a:r>
            <a:r>
              <a:rPr lang="el-GR" dirty="0"/>
              <a:t>» ( με σαράντα κωπηλάτες σε κάθε κάθετη ομάδα κουπιών). Αυτά τα πολεμικά πλοία έμοιαζαν με πλωτά φρούρια, πολύ παρόμοια σε μέγεθος με τα σύγχρονα μεγάλα θωρηκτά και αεροπλανοφόρα. Οι τεσσαρακοντήρεις είχαν πλήρωμα 6.000 ανδρών (αξιωματικοί, κωπηλάτες, ναύτες, πεζοναύτες και άλλοι), όσοι περίπου και σε ένα σύγχρονο αεροπλανοφόρο.</a:t>
            </a:r>
            <a:endParaRPr lang="en-US" dirty="0"/>
          </a:p>
        </p:txBody>
      </p:sp>
      <p:pic>
        <p:nvPicPr>
          <p:cNvPr id="6" name="Content Placeholder 5">
            <a:extLst>
              <a:ext uri="{FF2B5EF4-FFF2-40B4-BE49-F238E27FC236}">
                <a16:creationId xmlns:a16="http://schemas.microsoft.com/office/drawing/2014/main" id="{08173DD0-80D2-EA5A-484F-6099F8105E6E}"/>
              </a:ext>
            </a:extLst>
          </p:cNvPr>
          <p:cNvPicPr>
            <a:picLocks noGrp="1" noChangeAspect="1"/>
          </p:cNvPicPr>
          <p:nvPr>
            <p:ph sz="half" idx="2"/>
          </p:nvPr>
        </p:nvPicPr>
        <p:blipFill>
          <a:blip r:embed="rId2"/>
          <a:stretch>
            <a:fillRect/>
          </a:stretch>
        </p:blipFill>
        <p:spPr>
          <a:xfrm>
            <a:off x="5525195" y="2280234"/>
            <a:ext cx="6531860" cy="3413984"/>
          </a:xfrm>
        </p:spPr>
      </p:pic>
    </p:spTree>
    <p:extLst>
      <p:ext uri="{BB962C8B-B14F-4D97-AF65-F5344CB8AC3E}">
        <p14:creationId xmlns:p14="http://schemas.microsoft.com/office/powerpoint/2010/main" val="414440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B7DD-1D76-0FE6-46E0-76C43AA8C129}"/>
              </a:ext>
            </a:extLst>
          </p:cNvPr>
          <p:cNvSpPr>
            <a:spLocks noGrp="1"/>
          </p:cNvSpPr>
          <p:nvPr>
            <p:ph type="title"/>
          </p:nvPr>
        </p:nvSpPr>
        <p:spPr/>
        <p:txBody>
          <a:bodyPr/>
          <a:lstStyle/>
          <a:p>
            <a:r>
              <a:rPr lang="el-GR" dirty="0"/>
              <a:t>Η Ναυπηγική εξέλιξη – Μεγαλομανία έναντι πρακτικότητας</a:t>
            </a:r>
            <a:endParaRPr lang="en-US" dirty="0"/>
          </a:p>
        </p:txBody>
      </p:sp>
      <p:sp>
        <p:nvSpPr>
          <p:cNvPr id="3" name="Content Placeholder 2">
            <a:extLst>
              <a:ext uri="{FF2B5EF4-FFF2-40B4-BE49-F238E27FC236}">
                <a16:creationId xmlns:a16="http://schemas.microsoft.com/office/drawing/2014/main" id="{7A9D8F6E-FAAD-01B2-7E3A-B4CC12320C24}"/>
              </a:ext>
            </a:extLst>
          </p:cNvPr>
          <p:cNvSpPr>
            <a:spLocks noGrp="1"/>
          </p:cNvSpPr>
          <p:nvPr>
            <p:ph sz="half" idx="1"/>
          </p:nvPr>
        </p:nvSpPr>
        <p:spPr>
          <a:xfrm>
            <a:off x="99754" y="2060575"/>
            <a:ext cx="5399898" cy="4195763"/>
          </a:xfrm>
        </p:spPr>
        <p:txBody>
          <a:bodyPr>
            <a:normAutofit fontScale="85000" lnSpcReduction="20000"/>
          </a:bodyPr>
          <a:lstStyle/>
          <a:p>
            <a:r>
              <a:rPr lang="el-GR" dirty="0"/>
              <a:t>Η </a:t>
            </a:r>
            <a:r>
              <a:rPr lang="el-GR" dirty="0" err="1"/>
              <a:t>Τεσσαρακοντήρης</a:t>
            </a:r>
            <a:r>
              <a:rPr lang="el-GR" dirty="0"/>
              <a:t> ήταν μια πολύ μεγάλη γαλέρα που θύμιζε το σημερινό καταμαράν και φέρεται να χτίστηκε κατά την ελληνιστική περίοδο από τον Πτολεμαίο Δ' τον </a:t>
            </a:r>
            <a:r>
              <a:rPr lang="el-GR" dirty="0" err="1"/>
              <a:t>Φιλοπάτορα</a:t>
            </a:r>
            <a:r>
              <a:rPr lang="el-GR" dirty="0"/>
              <a:t> της Αιγύπτου. </a:t>
            </a:r>
            <a:r>
              <a:rPr lang="el-GR" dirty="0" err="1"/>
              <a:t>Περιγράφηκε</a:t>
            </a:r>
            <a:r>
              <a:rPr lang="el-GR" dirty="0"/>
              <a:t> από πολλές αρχαίες πηγές, συμπεριλαμβανομένου ενός χαμένου έργου του </a:t>
            </a:r>
            <a:r>
              <a:rPr lang="el-GR" dirty="0" err="1"/>
              <a:t>Καλλίξενη</a:t>
            </a:r>
            <a:r>
              <a:rPr lang="el-GR" dirty="0"/>
              <a:t> του Ρόδιου και σωζόμενων κειμένων του Αθηναίου και του Πλούταρχου. Σύμφωνα με αυτές τις περιγραφές, που υποστηρίζονται από τη σύγχρονη έρευνα, το τεράστιο μέγεθος του σκάφους το καθιστούσε μη πρακτικό και κατασκευάστηκε μόνο ως σκάφος «επίδειξης» και όχι ως αποτελεσματικό πολεμικό πλοίο.</a:t>
            </a:r>
          </a:p>
          <a:p>
            <a:r>
              <a:rPr lang="el-GR" dirty="0"/>
              <a:t>Το όνομα "Τεσσαράκοντα" δεν αναφέρεται στον αριθμό των κουπιών, αλλά στον αριθμό των κωπηλατών σε κάθε στήλη κουπιών που το ωθούσε. Στο μέγεθος που περιγράφεται από τις πηγές πιθανώς  να είναι το μεγαλύτερο πλοίο που κατασκευάστηκε στην αρχαιότητα και το μεγαλύτερο σκάφος που κινούνταν με ανθρώπινη δύναμη που κατασκευάστηκε ποτέ.</a:t>
            </a:r>
            <a:endParaRPr lang="en-US" dirty="0"/>
          </a:p>
        </p:txBody>
      </p:sp>
      <p:pic>
        <p:nvPicPr>
          <p:cNvPr id="8" name="Content Placeholder 7">
            <a:extLst>
              <a:ext uri="{FF2B5EF4-FFF2-40B4-BE49-F238E27FC236}">
                <a16:creationId xmlns:a16="http://schemas.microsoft.com/office/drawing/2014/main" id="{98CB9310-BAE6-7E2A-5AAD-14FFDC0B227F}"/>
              </a:ext>
            </a:extLst>
          </p:cNvPr>
          <p:cNvPicPr>
            <a:picLocks noGrp="1" noChangeAspect="1"/>
          </p:cNvPicPr>
          <p:nvPr>
            <p:ph sz="half" idx="2"/>
          </p:nvPr>
        </p:nvPicPr>
        <p:blipFill>
          <a:blip r:embed="rId2"/>
          <a:stretch>
            <a:fillRect/>
          </a:stretch>
        </p:blipFill>
        <p:spPr>
          <a:xfrm>
            <a:off x="5499651" y="1853248"/>
            <a:ext cx="6582067" cy="4040476"/>
          </a:xfrm>
        </p:spPr>
      </p:pic>
    </p:spTree>
    <p:extLst>
      <p:ext uri="{BB962C8B-B14F-4D97-AF65-F5344CB8AC3E}">
        <p14:creationId xmlns:p14="http://schemas.microsoft.com/office/powerpoint/2010/main" val="206484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93AEB3-FDBA-13D2-D6A9-9AE4A60597A3}"/>
              </a:ext>
            </a:extLst>
          </p:cNvPr>
          <p:cNvPicPr>
            <a:picLocks noChangeAspect="1"/>
          </p:cNvPicPr>
          <p:nvPr/>
        </p:nvPicPr>
        <p:blipFill>
          <a:blip r:embed="rId2"/>
          <a:stretch>
            <a:fillRect/>
          </a:stretch>
        </p:blipFill>
        <p:spPr>
          <a:xfrm>
            <a:off x="2271107" y="257406"/>
            <a:ext cx="6374130" cy="6343188"/>
          </a:xfrm>
          <a:prstGeom prst="rect">
            <a:avLst/>
          </a:prstGeom>
        </p:spPr>
      </p:pic>
    </p:spTree>
    <p:extLst>
      <p:ext uri="{BB962C8B-B14F-4D97-AF65-F5344CB8AC3E}">
        <p14:creationId xmlns:p14="http://schemas.microsoft.com/office/powerpoint/2010/main" val="140161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BF7298-AC48-9AF0-7E93-59B48C3D7F4A}"/>
              </a:ext>
            </a:extLst>
          </p:cNvPr>
          <p:cNvPicPr>
            <a:picLocks noChangeAspect="1"/>
          </p:cNvPicPr>
          <p:nvPr/>
        </p:nvPicPr>
        <p:blipFill>
          <a:blip r:embed="rId2"/>
          <a:stretch>
            <a:fillRect/>
          </a:stretch>
        </p:blipFill>
        <p:spPr>
          <a:xfrm>
            <a:off x="964276" y="177728"/>
            <a:ext cx="8682725" cy="5765872"/>
          </a:xfrm>
          <a:prstGeom prst="rect">
            <a:avLst/>
          </a:prstGeom>
        </p:spPr>
      </p:pic>
      <p:sp>
        <p:nvSpPr>
          <p:cNvPr id="5" name="TextBox 4">
            <a:extLst>
              <a:ext uri="{FF2B5EF4-FFF2-40B4-BE49-F238E27FC236}">
                <a16:creationId xmlns:a16="http://schemas.microsoft.com/office/drawing/2014/main" id="{CD7A612B-9E38-BEDA-3553-A1EB13BBCAF7}"/>
              </a:ext>
            </a:extLst>
          </p:cNvPr>
          <p:cNvSpPr txBox="1"/>
          <p:nvPr/>
        </p:nvSpPr>
        <p:spPr>
          <a:xfrm>
            <a:off x="1022465" y="6168044"/>
            <a:ext cx="8624536" cy="430887"/>
          </a:xfrm>
          <a:prstGeom prst="rect">
            <a:avLst/>
          </a:prstGeom>
          <a:noFill/>
        </p:spPr>
        <p:txBody>
          <a:bodyPr wrap="square" rtlCol="0">
            <a:spAutoFit/>
          </a:bodyPr>
          <a:lstStyle/>
          <a:p>
            <a:r>
              <a:rPr lang="el-GR" sz="1100" dirty="0"/>
              <a:t>Απεικόνιση της θέσης των κωπηλατών σε τρία διαφορετικά επίπεδα (από πάνω: </a:t>
            </a:r>
            <a:r>
              <a:rPr lang="el-GR" sz="1100" dirty="0" err="1"/>
              <a:t>θρανίτες</a:t>
            </a:r>
            <a:r>
              <a:rPr lang="el-GR" sz="1100" dirty="0"/>
              <a:t>, </a:t>
            </a:r>
            <a:r>
              <a:rPr lang="el-GR" sz="1100" dirty="0" err="1"/>
              <a:t>ζυγίτες</a:t>
            </a:r>
            <a:r>
              <a:rPr lang="el-GR" sz="1100" dirty="0"/>
              <a:t> και </a:t>
            </a:r>
            <a:r>
              <a:rPr lang="el-GR" sz="1100" dirty="0" err="1"/>
              <a:t>θαλαμίτες</a:t>
            </a:r>
            <a:r>
              <a:rPr lang="el-GR" sz="1100" dirty="0"/>
              <a:t>) σε ελληνική </a:t>
            </a:r>
            <a:r>
              <a:rPr lang="el-GR" sz="1100" dirty="0" err="1"/>
              <a:t>τριήρη</a:t>
            </a:r>
            <a:r>
              <a:rPr lang="en-US" sz="1100" dirty="0"/>
              <a:t>.</a:t>
            </a:r>
          </a:p>
        </p:txBody>
      </p:sp>
    </p:spTree>
    <p:extLst>
      <p:ext uri="{BB962C8B-B14F-4D97-AF65-F5344CB8AC3E}">
        <p14:creationId xmlns:p14="http://schemas.microsoft.com/office/powerpoint/2010/main" val="1732988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E6D8-B9C4-FA05-29A7-190E1BB777B6}"/>
              </a:ext>
            </a:extLst>
          </p:cNvPr>
          <p:cNvSpPr>
            <a:spLocks noGrp="1"/>
          </p:cNvSpPr>
          <p:nvPr>
            <p:ph type="title"/>
          </p:nvPr>
        </p:nvSpPr>
        <p:spPr/>
        <p:txBody>
          <a:bodyPr/>
          <a:lstStyle/>
          <a:p>
            <a:r>
              <a:rPr lang="el-GR" dirty="0"/>
              <a:t>Η Ρωμαϊκή περίοδος</a:t>
            </a:r>
            <a:endParaRPr lang="en-US" dirty="0"/>
          </a:p>
        </p:txBody>
      </p:sp>
      <p:sp>
        <p:nvSpPr>
          <p:cNvPr id="3" name="Content Placeholder 2">
            <a:extLst>
              <a:ext uri="{FF2B5EF4-FFF2-40B4-BE49-F238E27FC236}">
                <a16:creationId xmlns:a16="http://schemas.microsoft.com/office/drawing/2014/main" id="{4498242F-3AEF-3177-C555-86DE46F645F0}"/>
              </a:ext>
            </a:extLst>
          </p:cNvPr>
          <p:cNvSpPr>
            <a:spLocks noGrp="1"/>
          </p:cNvSpPr>
          <p:nvPr>
            <p:ph sz="half" idx="1"/>
          </p:nvPr>
        </p:nvSpPr>
        <p:spPr>
          <a:xfrm>
            <a:off x="124692" y="1562793"/>
            <a:ext cx="5374960" cy="4693545"/>
          </a:xfrm>
        </p:spPr>
        <p:txBody>
          <a:bodyPr>
            <a:normAutofit/>
          </a:bodyPr>
          <a:lstStyle/>
          <a:p>
            <a:r>
              <a:rPr lang="el-GR" dirty="0"/>
              <a:t>Με την πτώση και των </a:t>
            </a:r>
            <a:r>
              <a:rPr lang="el-GR" dirty="0" err="1"/>
              <a:t>Πτολεμαίων</a:t>
            </a:r>
            <a:r>
              <a:rPr lang="el-GR" dirty="0"/>
              <a:t> και την κυριαρχία των Ρωμαίων, η θαλάσσια δύναμη των ελληνικών πόλεων-κρατών ατονεί στον βαθμό που παύει να αποκαλείται θαλάσσια δύναμη (ουσιαστικά η Ελλάδα δεν διαθέτει πολεμικό στόλο άρα δεν μπορεί να κυριαρχεί στην θάλασσα).</a:t>
            </a:r>
          </a:p>
          <a:p>
            <a:r>
              <a:rPr lang="el-GR" dirty="0"/>
              <a:t>Επειδή ως φυλή οι Έλληνες συνέχισαν να ασχολούνται πολύ με την εμπορική ναυτιλία. Η Ρώμη κατέκτησε τη Μακεδονία το 168 π.Χ., την υπόλοιπη Ελλάδα το 146, τη Συρία το 65 και την Αίγυπτο ουσιαστικά από το 31, πράγμα που σήμαινε ότι είχε κατακτήσει όλο τον τότε γνωστό κόσμο. Αυτό όμως δεν σήμαινε ότι οι Ρωμαίοι στράφηκαν προς τη θάλασσα.</a:t>
            </a:r>
            <a:endParaRPr lang="en-US" dirty="0"/>
          </a:p>
        </p:txBody>
      </p:sp>
      <p:pic>
        <p:nvPicPr>
          <p:cNvPr id="6" name="Content Placeholder 5">
            <a:extLst>
              <a:ext uri="{FF2B5EF4-FFF2-40B4-BE49-F238E27FC236}">
                <a16:creationId xmlns:a16="http://schemas.microsoft.com/office/drawing/2014/main" id="{32F14375-155C-FC6F-62D5-E4897A48C2CE}"/>
              </a:ext>
            </a:extLst>
          </p:cNvPr>
          <p:cNvPicPr>
            <a:picLocks noGrp="1" noChangeAspect="1"/>
          </p:cNvPicPr>
          <p:nvPr>
            <p:ph sz="half" idx="2"/>
          </p:nvPr>
        </p:nvPicPr>
        <p:blipFill>
          <a:blip r:embed="rId2"/>
          <a:stretch>
            <a:fillRect/>
          </a:stretch>
        </p:blipFill>
        <p:spPr>
          <a:xfrm>
            <a:off x="5499652" y="1562793"/>
            <a:ext cx="6316832" cy="3898669"/>
          </a:xfrm>
        </p:spPr>
      </p:pic>
      <p:sp>
        <p:nvSpPr>
          <p:cNvPr id="7" name="TextBox 6">
            <a:extLst>
              <a:ext uri="{FF2B5EF4-FFF2-40B4-BE49-F238E27FC236}">
                <a16:creationId xmlns:a16="http://schemas.microsoft.com/office/drawing/2014/main" id="{EB088324-51CE-B29E-2561-9FBA7D9D50CA}"/>
              </a:ext>
            </a:extLst>
          </p:cNvPr>
          <p:cNvSpPr txBox="1"/>
          <p:nvPr/>
        </p:nvSpPr>
        <p:spPr>
          <a:xfrm>
            <a:off x="5644342" y="5461462"/>
            <a:ext cx="6172142" cy="769441"/>
          </a:xfrm>
          <a:prstGeom prst="rect">
            <a:avLst/>
          </a:prstGeom>
          <a:noFill/>
        </p:spPr>
        <p:txBody>
          <a:bodyPr wrap="square" rtlCol="0">
            <a:spAutoFit/>
          </a:bodyPr>
          <a:lstStyle/>
          <a:p>
            <a:r>
              <a:rPr lang="el-GR" sz="1100" dirty="0"/>
              <a:t>Ρωμαϊκά πλοία συγκρούονται με Καρχηδονιακό εχθρικό πλοίο (κέντρο) καθώς λεγεωνάριοι επιβιβάζονται στο εχθρικό κατάστρωμα. (ναυμαχία του Έκνομου –Σικελία- όπου το άπειρο Ρωμαϊκό Ναυτικό νικά και καταστρέφει τον κατά πολύ εμπειρότερο Καρχηδονιακό στόλο - 256π.χ.)</a:t>
            </a:r>
            <a:endParaRPr lang="en-US" sz="1100" dirty="0"/>
          </a:p>
        </p:txBody>
      </p:sp>
    </p:spTree>
    <p:extLst>
      <p:ext uri="{BB962C8B-B14F-4D97-AF65-F5344CB8AC3E}">
        <p14:creationId xmlns:p14="http://schemas.microsoft.com/office/powerpoint/2010/main" val="313774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E6D8-B9C4-FA05-29A7-190E1BB777B6}"/>
              </a:ext>
            </a:extLst>
          </p:cNvPr>
          <p:cNvSpPr>
            <a:spLocks noGrp="1"/>
          </p:cNvSpPr>
          <p:nvPr>
            <p:ph type="title"/>
          </p:nvPr>
        </p:nvSpPr>
        <p:spPr/>
        <p:txBody>
          <a:bodyPr/>
          <a:lstStyle/>
          <a:p>
            <a:r>
              <a:rPr lang="el-GR" dirty="0"/>
              <a:t>Η Άνθιση του εμπορίου</a:t>
            </a:r>
            <a:endParaRPr lang="en-US" dirty="0"/>
          </a:p>
        </p:txBody>
      </p:sp>
      <p:sp>
        <p:nvSpPr>
          <p:cNvPr id="3" name="Content Placeholder 2">
            <a:extLst>
              <a:ext uri="{FF2B5EF4-FFF2-40B4-BE49-F238E27FC236}">
                <a16:creationId xmlns:a16="http://schemas.microsoft.com/office/drawing/2014/main" id="{4498242F-3AEF-3177-C555-86DE46F645F0}"/>
              </a:ext>
            </a:extLst>
          </p:cNvPr>
          <p:cNvSpPr>
            <a:spLocks noGrp="1"/>
          </p:cNvSpPr>
          <p:nvPr>
            <p:ph sz="half" idx="1"/>
          </p:nvPr>
        </p:nvSpPr>
        <p:spPr>
          <a:xfrm>
            <a:off x="0" y="1363287"/>
            <a:ext cx="5390640" cy="4893052"/>
          </a:xfrm>
        </p:spPr>
        <p:txBody>
          <a:bodyPr>
            <a:normAutofit fontScale="92500" lnSpcReduction="20000"/>
          </a:bodyPr>
          <a:lstStyle/>
          <a:p>
            <a:r>
              <a:rPr lang="el-GR" dirty="0"/>
              <a:t>Τα αυστηρά ρωμαϊκά έθιμα δεν επέτρεπαν στους πολίτες της να γίνουν έμποροι ή εφοπλιστές. Ωστόσο, η Ρώμη χρειαζόταν τις υπηρεσίες ενός εμπορικού ναυτικού, και παρόλο που αργότερα στην ιστορία της χαλάρωσε τους κανόνες της από ανάγκη και απληστία, έπρεπε να βασιστεί στις παραδοσιακές ναυτικές δυνάμεις που είχε κατακτήσει, κυρίως τους Έλληνες, για να πραγματοποιηθεί το θαλάσσιο εμπόριο. </a:t>
            </a:r>
          </a:p>
          <a:p>
            <a:r>
              <a:rPr lang="el-GR" dirty="0"/>
              <a:t>Έτσι, εφαρμόζει μέτρα θαλάσσιας πολιτικής ώστε να εξασφαλίσει στους παραδοσιακούς θαλάσσιους λαούς και τα πλοία τους, την ελευθερία των θαλασσών και την ελευθερία του θαλάσσιου εμπορίου τους. Αυτό το επιτυγχάνει μέσω μιας σειράς μέτρων όπως η κατασκευή νέων λιμανιών, η αναβάθμιση των υπαρχόντων, η διάνοιξη καναλιών, η εγκατάσταση φάρων και κυρίως με την  προστασία των εμπορικών πλοίων, ιδιαίτερα από τους πειρατές.</a:t>
            </a:r>
            <a:endParaRPr lang="en-US" dirty="0"/>
          </a:p>
        </p:txBody>
      </p:sp>
      <p:pic>
        <p:nvPicPr>
          <p:cNvPr id="6" name="Content Placeholder 5">
            <a:extLst>
              <a:ext uri="{FF2B5EF4-FFF2-40B4-BE49-F238E27FC236}">
                <a16:creationId xmlns:a16="http://schemas.microsoft.com/office/drawing/2014/main" id="{B14B1BF7-A2AC-21FE-993A-86066E14030D}"/>
              </a:ext>
            </a:extLst>
          </p:cNvPr>
          <p:cNvPicPr>
            <a:picLocks noGrp="1" noChangeAspect="1"/>
          </p:cNvPicPr>
          <p:nvPr>
            <p:ph sz="half" idx="2"/>
          </p:nvPr>
        </p:nvPicPr>
        <p:blipFill>
          <a:blip r:embed="rId2"/>
          <a:stretch>
            <a:fillRect/>
          </a:stretch>
        </p:blipFill>
        <p:spPr>
          <a:xfrm>
            <a:off x="5390640" y="1455763"/>
            <a:ext cx="6692930" cy="4122077"/>
          </a:xfrm>
        </p:spPr>
      </p:pic>
      <p:sp>
        <p:nvSpPr>
          <p:cNvPr id="7" name="TextBox 6">
            <a:extLst>
              <a:ext uri="{FF2B5EF4-FFF2-40B4-BE49-F238E27FC236}">
                <a16:creationId xmlns:a16="http://schemas.microsoft.com/office/drawing/2014/main" id="{625793FA-B53D-9751-AFCA-01E9379971B6}"/>
              </a:ext>
            </a:extLst>
          </p:cNvPr>
          <p:cNvSpPr txBox="1"/>
          <p:nvPr/>
        </p:nvSpPr>
        <p:spPr>
          <a:xfrm>
            <a:off x="5951913" y="5640090"/>
            <a:ext cx="5702530" cy="276999"/>
          </a:xfrm>
          <a:prstGeom prst="rect">
            <a:avLst/>
          </a:prstGeom>
          <a:noFill/>
        </p:spPr>
        <p:txBody>
          <a:bodyPr wrap="square" rtlCol="0">
            <a:spAutoFit/>
          </a:bodyPr>
          <a:lstStyle/>
          <a:p>
            <a:r>
              <a:rPr lang="el-GR" sz="1200" dirty="0"/>
              <a:t>Κύρια λιμάνια της Ρωμαϊκής Αυτοκρατορίας γύρω στο 125 </a:t>
            </a:r>
            <a:r>
              <a:rPr lang="el-GR" sz="1200" dirty="0" err="1"/>
              <a:t>μ.Χ</a:t>
            </a:r>
            <a:endParaRPr lang="en-US" sz="1200" dirty="0"/>
          </a:p>
        </p:txBody>
      </p:sp>
    </p:spTree>
    <p:extLst>
      <p:ext uri="{BB962C8B-B14F-4D97-AF65-F5344CB8AC3E}">
        <p14:creationId xmlns:p14="http://schemas.microsoft.com/office/powerpoint/2010/main" val="293656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E6D8-B9C4-FA05-29A7-190E1BB777B6}"/>
              </a:ext>
            </a:extLst>
          </p:cNvPr>
          <p:cNvSpPr>
            <a:spLocks noGrp="1"/>
          </p:cNvSpPr>
          <p:nvPr>
            <p:ph type="title"/>
          </p:nvPr>
        </p:nvSpPr>
        <p:spPr>
          <a:xfrm>
            <a:off x="105784" y="315884"/>
            <a:ext cx="9404723" cy="1400530"/>
          </a:xfrm>
        </p:spPr>
        <p:txBody>
          <a:bodyPr/>
          <a:lstStyle/>
          <a:p>
            <a:r>
              <a:rPr lang="el-GR" sz="3600" dirty="0"/>
              <a:t>Η Έναρξη της Κρουαζιέρας</a:t>
            </a:r>
            <a:endParaRPr lang="en-US" sz="3600" dirty="0"/>
          </a:p>
        </p:txBody>
      </p:sp>
      <p:sp>
        <p:nvSpPr>
          <p:cNvPr id="3" name="Content Placeholder 2">
            <a:extLst>
              <a:ext uri="{FF2B5EF4-FFF2-40B4-BE49-F238E27FC236}">
                <a16:creationId xmlns:a16="http://schemas.microsoft.com/office/drawing/2014/main" id="{4498242F-3AEF-3177-C555-86DE46F645F0}"/>
              </a:ext>
            </a:extLst>
          </p:cNvPr>
          <p:cNvSpPr>
            <a:spLocks noGrp="1"/>
          </p:cNvSpPr>
          <p:nvPr>
            <p:ph sz="half" idx="1"/>
          </p:nvPr>
        </p:nvSpPr>
        <p:spPr>
          <a:xfrm>
            <a:off x="0" y="1172096"/>
            <a:ext cx="5390640" cy="5370020"/>
          </a:xfrm>
        </p:spPr>
        <p:txBody>
          <a:bodyPr>
            <a:normAutofit fontScale="92500" lnSpcReduction="10000"/>
          </a:bodyPr>
          <a:lstStyle/>
          <a:p>
            <a:r>
              <a:rPr lang="el-GR" dirty="0"/>
              <a:t>Είναι ενδιαφέρον ότι κατά τους ρωμαϊκούς χρόνους, βλέπουμε την αρχή της επιβατικής και τουριστικής ναυτιλίας. Αυτό προέκυψε λόγω των συχνών και τακτικών ταξιδιών των εμπορικών πλοίων στα λιμάνια, αλλά και επειδή η Ρώμη, έχοντας κατακτήσει όλη την Μεσόγειο και την Αγγλία, φέρνει  ειρήνη, σε όλη τη  λεκάνη και τις ακτές του Ευρωπαϊκού Ατλαντικού. </a:t>
            </a:r>
          </a:p>
          <a:p>
            <a:r>
              <a:rPr lang="el-GR" dirty="0"/>
              <a:t>Έμποροι ταξιδεύουν για να αγοράσουν εμπορεύματα και να κλείσουν συμφωνίες, άνεργοι για να αναζητήσουν δουλειά, οι δημόσιοι υπάλληλοι στέλνονταν σε νέα θέση και πολλοί Ρωμαίοι πήγαιναν διακοπές στην Αθήνα, την Κόρινθο, τους Δελφούς, τη Ρόδο και τα νησιά του Αιγαίου για να δουν αυτά τα μέρη και να παρακολουθήσουν τους Ολυμπιακούς Αγώνες και άλλα ελληνικά φεστιβάλ. Ένας σημαντικός αριθμός δε, ήρθε και στην Ελλάδα για σπουδές, </a:t>
            </a:r>
            <a:endParaRPr lang="en-US" dirty="0"/>
          </a:p>
        </p:txBody>
      </p:sp>
      <p:sp>
        <p:nvSpPr>
          <p:cNvPr id="7" name="TextBox 6">
            <a:extLst>
              <a:ext uri="{FF2B5EF4-FFF2-40B4-BE49-F238E27FC236}">
                <a16:creationId xmlns:a16="http://schemas.microsoft.com/office/drawing/2014/main" id="{625793FA-B53D-9751-AFCA-01E9379971B6}"/>
              </a:ext>
            </a:extLst>
          </p:cNvPr>
          <p:cNvSpPr txBox="1"/>
          <p:nvPr/>
        </p:nvSpPr>
        <p:spPr>
          <a:xfrm>
            <a:off x="5926974" y="5690404"/>
            <a:ext cx="6076603" cy="1200329"/>
          </a:xfrm>
          <a:prstGeom prst="rect">
            <a:avLst/>
          </a:prstGeom>
          <a:noFill/>
        </p:spPr>
        <p:txBody>
          <a:bodyPr wrap="square" rtlCol="0">
            <a:spAutoFit/>
          </a:bodyPr>
          <a:lstStyle/>
          <a:p>
            <a:r>
              <a:rPr lang="el-GR" sz="1200" dirty="0">
                <a:hlinkClick r:id="rId2"/>
              </a:rPr>
              <a:t>Απεικόνιση ενός από τα πλοία της λίμνης </a:t>
            </a:r>
            <a:r>
              <a:rPr lang="el-GR" sz="1200" dirty="0" err="1">
                <a:hlinkClick r:id="rId2"/>
              </a:rPr>
              <a:t>Νέμι</a:t>
            </a:r>
            <a:r>
              <a:rPr lang="el-GR" sz="1200" dirty="0"/>
              <a:t>. Τεράστια και εξαιρετικά πολυτελή πλοία που κατασκεύασε ο Ρωμαίος αυτοκράτορας Καλιγούλας στην ηφαιστειακή λίμνη, νότια της Ρώμης. Το ένα ήταν ουσιαστικά ένα περίτεχνο πλωτό παλάτι, με μαρμάρινα δάπεδα και λουτρά στις ανέσεις του, ο μοναδικός ρόλος του οποίου ήταν να ικανοποιήσει την ολοένα και πιο ακόρεστη αυτοκρατορική δίψα για ηδονές.</a:t>
            </a:r>
            <a:endParaRPr lang="en-US" sz="1200" dirty="0"/>
          </a:p>
        </p:txBody>
      </p:sp>
      <p:pic>
        <p:nvPicPr>
          <p:cNvPr id="9" name="Content Placeholder 8">
            <a:extLst>
              <a:ext uri="{FF2B5EF4-FFF2-40B4-BE49-F238E27FC236}">
                <a16:creationId xmlns:a16="http://schemas.microsoft.com/office/drawing/2014/main" id="{4B56C95B-DCB2-ACC8-1420-DC7D27F67D16}"/>
              </a:ext>
            </a:extLst>
          </p:cNvPr>
          <p:cNvPicPr>
            <a:picLocks noGrp="1" noChangeAspect="1"/>
          </p:cNvPicPr>
          <p:nvPr>
            <p:ph sz="half" idx="2"/>
          </p:nvPr>
        </p:nvPicPr>
        <p:blipFill>
          <a:blip r:embed="rId3"/>
          <a:stretch>
            <a:fillRect/>
          </a:stretch>
        </p:blipFill>
        <p:spPr>
          <a:xfrm>
            <a:off x="6801362" y="824849"/>
            <a:ext cx="4014083" cy="4865555"/>
          </a:xfrm>
        </p:spPr>
      </p:pic>
    </p:spTree>
    <p:extLst>
      <p:ext uri="{BB962C8B-B14F-4D97-AF65-F5344CB8AC3E}">
        <p14:creationId xmlns:p14="http://schemas.microsoft.com/office/powerpoint/2010/main" val="414859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E6D8-B9C4-FA05-29A7-190E1BB777B6}"/>
              </a:ext>
            </a:extLst>
          </p:cNvPr>
          <p:cNvSpPr>
            <a:spLocks noGrp="1"/>
          </p:cNvSpPr>
          <p:nvPr>
            <p:ph type="title"/>
          </p:nvPr>
        </p:nvSpPr>
        <p:spPr>
          <a:xfrm>
            <a:off x="80846" y="109955"/>
            <a:ext cx="9370725" cy="764771"/>
          </a:xfrm>
        </p:spPr>
        <p:txBody>
          <a:bodyPr/>
          <a:lstStyle/>
          <a:p>
            <a:r>
              <a:rPr lang="el-GR" sz="3600" dirty="0"/>
              <a:t>Ο Στόλος </a:t>
            </a:r>
            <a:r>
              <a:rPr lang="el-GR" sz="3600" dirty="0" err="1"/>
              <a:t>μεγάλώνει</a:t>
            </a:r>
            <a:r>
              <a:rPr lang="el-GR" sz="3600" dirty="0"/>
              <a:t> σε χωρητικότητα</a:t>
            </a:r>
            <a:endParaRPr lang="en-US" sz="3600" dirty="0"/>
          </a:p>
        </p:txBody>
      </p:sp>
      <p:sp>
        <p:nvSpPr>
          <p:cNvPr id="3" name="Content Placeholder 2">
            <a:extLst>
              <a:ext uri="{FF2B5EF4-FFF2-40B4-BE49-F238E27FC236}">
                <a16:creationId xmlns:a16="http://schemas.microsoft.com/office/drawing/2014/main" id="{4498242F-3AEF-3177-C555-86DE46F645F0}"/>
              </a:ext>
            </a:extLst>
          </p:cNvPr>
          <p:cNvSpPr>
            <a:spLocks noGrp="1"/>
          </p:cNvSpPr>
          <p:nvPr>
            <p:ph sz="half" idx="1"/>
          </p:nvPr>
        </p:nvSpPr>
        <p:spPr>
          <a:xfrm>
            <a:off x="0" y="1172096"/>
            <a:ext cx="5390640" cy="5370020"/>
          </a:xfrm>
        </p:spPr>
        <p:txBody>
          <a:bodyPr>
            <a:normAutofit/>
          </a:bodyPr>
          <a:lstStyle/>
          <a:p>
            <a:r>
              <a:rPr lang="el-GR" dirty="0"/>
              <a:t>Τα εμπορικά πλοία εκείνη την εποχή, ειδικά αυτά για σιτηρά, αυξάνουν σε μέγεθος, κυρίως λόγω του μεγαλύτερου πληθυσμού της Ρώμης, λόγω της αύξησης των αποστάσεων και ως καλύτερη άμυνα κατά των πειρατών. Έτσι ο αυτοκράτορας Αύγουστος προτείνει στους Έλληνες εφοπλιστές στην Αλεξάνδρεια να ναυπηγήσουν μεγαλύτερα σκάφη. Φαίνεται ότι μερικά ήταν τόσο μεγάλα όσο 1.300 τόνοι DW. </a:t>
            </a:r>
          </a:p>
          <a:p>
            <a:r>
              <a:rPr lang="el-GR" dirty="0"/>
              <a:t>Είναι ενδιαφέρον να σημειωθεί ότι ο Ρωμαίος Αυτοκράτορας προτείνει, δεν διατάζει, τους Έλληνες πλοιοκτήτες, πράγμα που πιθανώς δείχνει την εμπιστοσύνη του στην κρίση τους για το ποια πλοία έπρεπε να ναυπηγηθούν.</a:t>
            </a:r>
            <a:endParaRPr lang="en-US" dirty="0"/>
          </a:p>
        </p:txBody>
      </p:sp>
      <p:sp>
        <p:nvSpPr>
          <p:cNvPr id="7" name="TextBox 6">
            <a:extLst>
              <a:ext uri="{FF2B5EF4-FFF2-40B4-BE49-F238E27FC236}">
                <a16:creationId xmlns:a16="http://schemas.microsoft.com/office/drawing/2014/main" id="{625793FA-B53D-9751-AFCA-01E9379971B6}"/>
              </a:ext>
            </a:extLst>
          </p:cNvPr>
          <p:cNvSpPr txBox="1"/>
          <p:nvPr/>
        </p:nvSpPr>
        <p:spPr>
          <a:xfrm>
            <a:off x="5926974" y="5690404"/>
            <a:ext cx="6076603" cy="830997"/>
          </a:xfrm>
          <a:prstGeom prst="rect">
            <a:avLst/>
          </a:prstGeom>
          <a:noFill/>
        </p:spPr>
        <p:txBody>
          <a:bodyPr wrap="square" rtlCol="0">
            <a:spAutoFit/>
          </a:bodyPr>
          <a:lstStyle/>
          <a:p>
            <a:r>
              <a:rPr lang="el-GR" sz="1200" dirty="0">
                <a:hlinkClick r:id="rId2"/>
              </a:rPr>
              <a:t>Corbita – Μεγάλο στρογγυλό και συμμετρικό σκάφος με ψηλό κύτος, Αυτός ο τύπος σκάφους, ο πιο συνηθισμένος στην εμπορική ναυτιλία, προσαρμόστηκε για βαριές θαλάσσιες μεταφορές ως μεγάλα φορτηγά πλοία που χρησιμοποιούνταν επίσης για μετακινήσεις στρατευμάτων. (Εγκάρσια Τομή)</a:t>
            </a:r>
            <a:endParaRPr lang="en-US" sz="1200" dirty="0"/>
          </a:p>
        </p:txBody>
      </p:sp>
      <p:pic>
        <p:nvPicPr>
          <p:cNvPr id="8" name="Content Placeholder 7">
            <a:extLst>
              <a:ext uri="{FF2B5EF4-FFF2-40B4-BE49-F238E27FC236}">
                <a16:creationId xmlns:a16="http://schemas.microsoft.com/office/drawing/2014/main" id="{C7DC029F-6485-AD55-BD5D-6B86738E83B6}"/>
              </a:ext>
            </a:extLst>
          </p:cNvPr>
          <p:cNvPicPr>
            <a:picLocks noGrp="1" noChangeAspect="1"/>
          </p:cNvPicPr>
          <p:nvPr>
            <p:ph sz="half" idx="2"/>
          </p:nvPr>
        </p:nvPicPr>
        <p:blipFill>
          <a:blip r:embed="rId3"/>
          <a:stretch>
            <a:fillRect/>
          </a:stretch>
        </p:blipFill>
        <p:spPr>
          <a:xfrm>
            <a:off x="6096000" y="874726"/>
            <a:ext cx="5093682" cy="4757144"/>
          </a:xfrm>
        </p:spPr>
      </p:pic>
    </p:spTree>
    <p:extLst>
      <p:ext uri="{BB962C8B-B14F-4D97-AF65-F5344CB8AC3E}">
        <p14:creationId xmlns:p14="http://schemas.microsoft.com/office/powerpoint/2010/main" val="3476229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301</TotalTime>
  <Words>1766</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Τα Χρόνια μετά τον Μέγα Αλέξανδρο, Η Ρωμαική Αυτοκρατορία.</vt:lpstr>
      <vt:lpstr>Η Ναυπηγική εξέλιξη</vt:lpstr>
      <vt:lpstr>Η Ναυπηγική εξέλιξη – Μεγαλομανία έναντι πρακτικότητας</vt:lpstr>
      <vt:lpstr>PowerPoint Presentation</vt:lpstr>
      <vt:lpstr>PowerPoint Presentation</vt:lpstr>
      <vt:lpstr>Η Ρωμαϊκή περίοδος</vt:lpstr>
      <vt:lpstr>Η Άνθιση του εμπορίου</vt:lpstr>
      <vt:lpstr>Η Έναρξη της Κρουαζιέρας</vt:lpstr>
      <vt:lpstr>Ο Στόλος μεγάλώνει σε χωρητικότητα</vt:lpstr>
      <vt:lpstr>Η εμπορική ναυτική δραστηριότητα</vt:lpstr>
      <vt:lpstr>Ο Ρόλος της Γυναίκας στο Θαλάσσιο Εμπόριο κατά την Ρωμαϊκή εποχή</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Χρόνια μετά τον Μέγα Αλέξανδρο, Η Ρωμαική Αυτοκρατορία.</dc:title>
  <dc:creator>Θρασύβουλος Κοτσιφάκης</dc:creator>
  <cp:lastModifiedBy>Θρασύβουλος Κοτσιφάκης</cp:lastModifiedBy>
  <cp:revision>5</cp:revision>
  <dcterms:created xsi:type="dcterms:W3CDTF">2023-11-14T14:49:57Z</dcterms:created>
  <dcterms:modified xsi:type="dcterms:W3CDTF">2023-11-14T22:06:22Z</dcterms:modified>
</cp:coreProperties>
</file>