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22"/>
  </p:notesMasterIdLst>
  <p:sldIdLst>
    <p:sldId id="256" r:id="rId5"/>
    <p:sldId id="258" r:id="rId6"/>
    <p:sldId id="259" r:id="rId7"/>
    <p:sldId id="257"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9" autoAdjust="0"/>
    <p:restoredTop sz="94660"/>
  </p:normalViewPr>
  <p:slideViewPr>
    <p:cSldViewPr snapToGrid="0">
      <p:cViewPr varScale="1">
        <p:scale>
          <a:sx n="71" d="100"/>
          <a:sy n="71" d="100"/>
        </p:scale>
        <p:origin x="80" y="16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66E302-901B-4EC5-8063-F4475DEAA8C8}" type="datetimeFigureOut">
              <a:rPr lang="en-US" smtClean="0"/>
              <a:t>12/6/2023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6B3765-1535-41FB-A927-AAD2D1E85382}" type="slidenum">
              <a:rPr lang="en-US" smtClean="0"/>
              <a:t>‹#›</a:t>
            </a:fld>
            <a:endParaRPr lang="en-US" dirty="0"/>
          </a:p>
        </p:txBody>
      </p:sp>
    </p:spTree>
    <p:extLst>
      <p:ext uri="{BB962C8B-B14F-4D97-AF65-F5344CB8AC3E}">
        <p14:creationId xmlns:p14="http://schemas.microsoft.com/office/powerpoint/2010/main" val="3170152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1CAFE9EF-BFD3-43EA-A868-783EE64D3026}" type="datetime1">
              <a:rPr lang="en-US" smtClean="0"/>
              <a:t>12/6/2023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F715DF4-6503-424C-B89D-B31483AF0BFD}" type="datetime1">
              <a:rPr lang="en-US" smtClean="0"/>
              <a:t>12/6/2023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BEE408-CEE3-4069-B613-CB32C19D6587}" type="datetime1">
              <a:rPr lang="en-US" smtClean="0"/>
              <a:t>12/6/2023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4680C5-3949-48B3-AAD0-C6AC4D6634A8}" type="datetime1">
              <a:rPr lang="en-US" smtClean="0"/>
              <a:t>12/6/2023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451F9A-4BC0-4BDC-9C0A-439930D3F628}" type="datetime1">
              <a:rPr lang="en-US" smtClean="0"/>
              <a:t>12/6/2023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C190EB-8738-400A-AFF7-6D1DEC6B76AF}" type="datetime1">
              <a:rPr lang="en-US" smtClean="0"/>
              <a:t>12/6/2023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4A0F0B9-B198-4467-8481-337D4552AC07}" type="datetime1">
              <a:rPr lang="en-US" smtClean="0"/>
              <a:t>12/6/2023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A7E8C0-DCD6-4618-824E-E5B47E37F774}" type="datetime1">
              <a:rPr lang="en-US" smtClean="0"/>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C6133B-A04A-40C7-999B-6B964B69F57E}" type="datetime1">
              <a:rPr lang="en-US" smtClean="0"/>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466FB9-D28B-49B1-96AA-2DC4A0B82672}" type="datetime1">
              <a:rPr lang="en-US" smtClean="0"/>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6763742-95DB-4727-9E2D-E67133874C57}" type="datetime1">
              <a:rPr lang="en-US" smtClean="0"/>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F4C757-AC18-4BD4-B58D-C09C7F56266E}" type="datetime1">
              <a:rPr lang="en-US" smtClean="0"/>
              <a:t>12/6/2023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A06CBA-D419-41FA-8B3E-D17E24A5F335}" type="datetime1">
              <a:rPr lang="en-US" smtClean="0"/>
              <a:t>12/6/2023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24B8EF-695A-4D91-86E6-BD3ABF986DC6}" type="datetime1">
              <a:rPr lang="en-US" smtClean="0"/>
              <a:t>12/6/2023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49A1DA-1075-4AB6-9AFC-9045E23C9F15}" type="datetime1">
              <a:rPr lang="en-US" smtClean="0"/>
              <a:t>12/6/2023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423360-0F07-4AD4-AAF8-61579BDE5A02}" type="datetime1">
              <a:rPr lang="en-US" smtClean="0"/>
              <a:t>12/6/2023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35D3E4-AEF6-4C0D-955F-4975ADE12833}" type="datetime1">
              <a:rPr lang="en-US" smtClean="0"/>
              <a:t>12/6/2023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F096B060-2D6F-430E-A017-FCCC5AF2AC19}" type="datetime1">
              <a:rPr lang="en-US" smtClean="0"/>
              <a:t>12/6/2023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assets.publishing.service.gov.uk/media/5a7f0081ed915d74e33f3c6e/solas_v_on_safety_of_navigation.pdf" TargetMode="External"/><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wwwcdn.imo.org/localresources/en/KnowledgeCentre/IndexofIMOResolutions/AssemblyDocuments/A.893(21).pdf" TargetMode="External"/><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academia.edu/48563083/Waterborne_transport_ports_and_navigation_climate_change_drivers_impacts_and_mitigation"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www.nautinst.org/uploads/assets/9b9942d1-3ad4-41fa-821c778b79ebd07b/26-UKC.pdf" TargetMode="External"/><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hyperlink" Target="https://www.sciencedirect.com/science/article/pii/S1470160X23006507"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oceanservice.noaa.gov/education/tutorial_geodesy/geo06_vert.html" TargetMode="External"/><Relationship Id="rId1" Type="http://schemas.openxmlformats.org/officeDocument/2006/relationships/slideLayout" Target="../slideLayouts/slideLayout4.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up close image of waves">
            <a:extLst>
              <a:ext uri="{FF2B5EF4-FFF2-40B4-BE49-F238E27FC236}">
                <a16:creationId xmlns:a16="http://schemas.microsoft.com/office/drawing/2014/main" id="{9648A932-5E17-4859-9FE3-70EB96EA5C70}"/>
              </a:ext>
            </a:extLst>
          </p:cNvPr>
          <p:cNvPicPr>
            <a:picLocks noChangeAspect="1"/>
          </p:cNvPicPr>
          <p:nvPr/>
        </p:nvPicPr>
        <p:blipFill rotWithShape="1">
          <a:blip r:embed="rId3">
            <a:alphaModFix amt="41000"/>
          </a:blip>
          <a:srcRect l="9091" t="3462" b="19929"/>
          <a:stretch/>
        </p:blipFill>
        <p:spPr>
          <a:xfrm>
            <a:off x="20" y="1"/>
            <a:ext cx="12191980" cy="6858000"/>
          </a:xfrm>
          <a:prstGeom prst="rect">
            <a:avLst/>
          </a:prstGeom>
        </p:spPr>
      </p:pic>
      <p:sp>
        <p:nvSpPr>
          <p:cNvPr id="3" name="Subtitle 2">
            <a:extLst>
              <a:ext uri="{FF2B5EF4-FFF2-40B4-BE49-F238E27FC236}">
                <a16:creationId xmlns:a16="http://schemas.microsoft.com/office/drawing/2014/main" id="{516A0C15-5BB2-41A2-BD46-E18F635D59B0}"/>
              </a:ext>
            </a:extLst>
          </p:cNvPr>
          <p:cNvSpPr>
            <a:spLocks noGrp="1"/>
          </p:cNvSpPr>
          <p:nvPr>
            <p:ph type="subTitle" idx="1"/>
          </p:nvPr>
        </p:nvSpPr>
        <p:spPr>
          <a:xfrm>
            <a:off x="2209799" y="3694375"/>
            <a:ext cx="9144000" cy="754025"/>
          </a:xfrm>
        </p:spPr>
        <p:txBody>
          <a:bodyPr>
            <a:normAutofit/>
          </a:bodyPr>
          <a:lstStyle/>
          <a:p>
            <a:r>
              <a:rPr lang="el-GR" dirty="0"/>
              <a:t>Η</a:t>
            </a:r>
            <a:r>
              <a:rPr lang="en-US" dirty="0"/>
              <a:t> </a:t>
            </a:r>
            <a:r>
              <a:rPr lang="el-GR" dirty="0"/>
              <a:t>ΔΙΑΧΕΙΡΙΣΗ ΤΟΥ </a:t>
            </a:r>
            <a:r>
              <a:rPr lang="en-US" dirty="0"/>
              <a:t>UKC</a:t>
            </a:r>
          </a:p>
        </p:txBody>
      </p:sp>
      <p:sp>
        <p:nvSpPr>
          <p:cNvPr id="2" name="Title 1">
            <a:extLst>
              <a:ext uri="{FF2B5EF4-FFF2-40B4-BE49-F238E27FC236}">
                <a16:creationId xmlns:a16="http://schemas.microsoft.com/office/drawing/2014/main" id="{AF6636B6-A233-459A-95E5-DFBD46F360BC}"/>
              </a:ext>
            </a:extLst>
          </p:cNvPr>
          <p:cNvSpPr>
            <a:spLocks noGrp="1"/>
          </p:cNvSpPr>
          <p:nvPr>
            <p:ph type="ctrTitle"/>
          </p:nvPr>
        </p:nvSpPr>
        <p:spPr>
          <a:xfrm>
            <a:off x="2209800" y="4464028"/>
            <a:ext cx="9144000" cy="1641490"/>
          </a:xfrm>
        </p:spPr>
        <p:txBody>
          <a:bodyPr>
            <a:normAutofit/>
          </a:bodyPr>
          <a:lstStyle/>
          <a:p>
            <a:r>
              <a:rPr lang="en-US" dirty="0"/>
              <a:t>UKC MANAGEMENT</a:t>
            </a:r>
          </a:p>
        </p:txBody>
      </p:sp>
    </p:spTree>
    <p:extLst>
      <p:ext uri="{BB962C8B-B14F-4D97-AF65-F5344CB8AC3E}">
        <p14:creationId xmlns:p14="http://schemas.microsoft.com/office/powerpoint/2010/main" val="3549750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39F7803-6A8A-2CAF-7543-8856BA63845E}"/>
              </a:ext>
            </a:extLst>
          </p:cNvPr>
          <p:cNvSpPr txBox="1"/>
          <p:nvPr/>
        </p:nvSpPr>
        <p:spPr>
          <a:xfrm>
            <a:off x="851647" y="1515034"/>
            <a:ext cx="10345271" cy="2308324"/>
          </a:xfrm>
          <a:prstGeom prst="rect">
            <a:avLst/>
          </a:prstGeom>
          <a:solidFill>
            <a:srgbClr val="00B050"/>
          </a:solidFill>
        </p:spPr>
        <p:txBody>
          <a:bodyPr wrap="square">
            <a:spAutoFit/>
          </a:bodyPr>
          <a:lstStyle/>
          <a:p>
            <a:pPr algn="ctr"/>
            <a:r>
              <a:rPr lang="el-GR" sz="2400" b="1" dirty="0">
                <a:latin typeface="Verdana" panose="020B0604030504040204" pitchFamily="34" charset="0"/>
                <a:ea typeface="Verdana" panose="020B0604030504040204" pitchFamily="34" charset="0"/>
              </a:rPr>
              <a:t>Ως ελάχιστο, για την ασφαλή ναυσιπλοΐα, ο υπολογισμός του UKC πρέπει να λαμβάνει υπόψη το βύθισμα του πλοίου, το squat με βάση την ταχύτητα, ένα </a:t>
            </a:r>
            <a:r>
              <a:rPr lang="en-US" sz="2400" b="1" dirty="0">
                <a:latin typeface="Verdana" panose="020B0604030504040204" pitchFamily="34" charset="0"/>
                <a:ea typeface="Verdana" panose="020B0604030504040204" pitchFamily="34" charset="0"/>
              </a:rPr>
              <a:t>safety margin</a:t>
            </a:r>
            <a:r>
              <a:rPr lang="el-GR" sz="2400" b="1" dirty="0">
                <a:latin typeface="Verdana" panose="020B0604030504040204" pitchFamily="34" charset="0"/>
                <a:ea typeface="Verdana" panose="020B0604030504040204" pitchFamily="34" charset="0"/>
              </a:rPr>
              <a:t> και το υπολογισμένο H</a:t>
            </a:r>
            <a:r>
              <a:rPr lang="en-US" sz="2400" b="1" dirty="0">
                <a:latin typeface="Verdana" panose="020B0604030504040204" pitchFamily="34" charset="0"/>
                <a:ea typeface="Verdana" panose="020B0604030504040204" pitchFamily="34" charset="0"/>
              </a:rPr>
              <a:t>eight </a:t>
            </a:r>
            <a:r>
              <a:rPr lang="el-GR" sz="2400" b="1" dirty="0">
                <a:latin typeface="Verdana" panose="020B0604030504040204" pitchFamily="34" charset="0"/>
                <a:ea typeface="Verdana" panose="020B0604030504040204" pitchFamily="34" charset="0"/>
              </a:rPr>
              <a:t>o</a:t>
            </a:r>
            <a:r>
              <a:rPr lang="en-US" sz="2400" b="1" dirty="0">
                <a:latin typeface="Verdana" panose="020B0604030504040204" pitchFamily="34" charset="0"/>
                <a:ea typeface="Verdana" panose="020B0604030504040204" pitchFamily="34" charset="0"/>
              </a:rPr>
              <a:t>f </a:t>
            </a:r>
            <a:r>
              <a:rPr lang="el-GR" sz="2400" b="1" dirty="0">
                <a:latin typeface="Verdana" panose="020B0604030504040204" pitchFamily="34" charset="0"/>
                <a:ea typeface="Verdana" panose="020B0604030504040204" pitchFamily="34" charset="0"/>
              </a:rPr>
              <a:t>T</a:t>
            </a:r>
            <a:r>
              <a:rPr lang="en-US" sz="2400" b="1" dirty="0">
                <a:latin typeface="Verdana" panose="020B0604030504040204" pitchFamily="34" charset="0"/>
                <a:ea typeface="Verdana" panose="020B0604030504040204" pitchFamily="34" charset="0"/>
              </a:rPr>
              <a:t>ide</a:t>
            </a:r>
            <a:r>
              <a:rPr lang="el-GR" sz="2400" b="1" dirty="0">
                <a:latin typeface="Verdana" panose="020B0604030504040204" pitchFamily="34" charset="0"/>
                <a:ea typeface="Verdana" panose="020B0604030504040204" pitchFamily="34" charset="0"/>
              </a:rPr>
              <a:t>.</a:t>
            </a:r>
          </a:p>
          <a:p>
            <a:pPr algn="ctr"/>
            <a:r>
              <a:rPr lang="el-GR" sz="2400" b="1" dirty="0">
                <a:latin typeface="Verdana" panose="020B0604030504040204" pitchFamily="34" charset="0"/>
                <a:ea typeface="Verdana" panose="020B0604030504040204" pitchFamily="34" charset="0"/>
              </a:rPr>
              <a:t>ΚΑΘΕ ΝΑΥΤΙΛΙΑΚΗ ΕΤΑΙΡΙΑ ΠΡΕΠΕΙ ΝΑ –ΚΙ ΕΧΕΙ- ΚΑΘΟΡΙΣΕΙ ΜΙΑ ΠΟΛΙΤΙΚΗ ΕΛΑΧΙΣΤΟΥ </a:t>
            </a:r>
            <a:r>
              <a:rPr lang="en-US" sz="2400" b="1" dirty="0">
                <a:latin typeface="Verdana" panose="020B0604030504040204" pitchFamily="34" charset="0"/>
                <a:ea typeface="Verdana" panose="020B0604030504040204" pitchFamily="34" charset="0"/>
              </a:rPr>
              <a:t>UKC </a:t>
            </a:r>
            <a:r>
              <a:rPr lang="el-GR" sz="2400" b="1" dirty="0">
                <a:latin typeface="Verdana" panose="020B0604030504040204" pitchFamily="34" charset="0"/>
                <a:ea typeface="Verdana" panose="020B0604030504040204" pitchFamily="34" charset="0"/>
              </a:rPr>
              <a:t>ΣΤΟ </a:t>
            </a:r>
            <a:r>
              <a:rPr lang="en-US" sz="2400" b="1" dirty="0">
                <a:latin typeface="Verdana" panose="020B0604030504040204" pitchFamily="34" charset="0"/>
                <a:ea typeface="Verdana" panose="020B0604030504040204" pitchFamily="34" charset="0"/>
              </a:rPr>
              <a:t>SMS </a:t>
            </a:r>
            <a:r>
              <a:rPr lang="el-GR" sz="2400" b="1" dirty="0">
                <a:latin typeface="Verdana" panose="020B0604030504040204" pitchFamily="34" charset="0"/>
                <a:ea typeface="Verdana" panose="020B0604030504040204" pitchFamily="34" charset="0"/>
              </a:rPr>
              <a:t>ΤΗΣ</a:t>
            </a:r>
            <a:endParaRPr lang="en-US" sz="2400"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969620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4BB67-DA56-7EBF-8A8B-7129C9E87E36}"/>
              </a:ext>
            </a:extLst>
          </p:cNvPr>
          <p:cNvSpPr>
            <a:spLocks noGrp="1"/>
          </p:cNvSpPr>
          <p:nvPr>
            <p:ph type="title"/>
          </p:nvPr>
        </p:nvSpPr>
        <p:spPr/>
        <p:txBody>
          <a:bodyPr>
            <a:normAutofit/>
          </a:bodyPr>
          <a:lstStyle/>
          <a:p>
            <a:r>
              <a:rPr lang="en-US" dirty="0"/>
              <a:t>SQUAT</a:t>
            </a:r>
          </a:p>
        </p:txBody>
      </p:sp>
      <p:sp>
        <p:nvSpPr>
          <p:cNvPr id="3" name="Content Placeholder 2">
            <a:extLst>
              <a:ext uri="{FF2B5EF4-FFF2-40B4-BE49-F238E27FC236}">
                <a16:creationId xmlns:a16="http://schemas.microsoft.com/office/drawing/2014/main" id="{B0A94A19-19BA-09A6-0ACA-ED9000D014FF}"/>
              </a:ext>
            </a:extLst>
          </p:cNvPr>
          <p:cNvSpPr>
            <a:spLocks noGrp="1"/>
          </p:cNvSpPr>
          <p:nvPr>
            <p:ph sz="half" idx="1"/>
          </p:nvPr>
        </p:nvSpPr>
        <p:spPr>
          <a:xfrm>
            <a:off x="116378" y="1690688"/>
            <a:ext cx="6145216" cy="4849495"/>
          </a:xfrm>
        </p:spPr>
        <p:txBody>
          <a:bodyPr>
            <a:normAutofit fontScale="85000" lnSpcReduction="20000"/>
          </a:bodyPr>
          <a:lstStyle/>
          <a:p>
            <a:r>
              <a:rPr lang="el-GR" dirty="0"/>
              <a:t>Όσον αφορά το UKC, το πιο σημαντικό στοιχείο είναι η αύξηση του βυθίσματος ή/και του </a:t>
            </a:r>
            <a:r>
              <a:rPr lang="en-US" dirty="0"/>
              <a:t>Trim</a:t>
            </a:r>
            <a:r>
              <a:rPr lang="el-GR" dirty="0"/>
              <a:t> του πλοίου καθώς έχει ταχύτητα το οποίο είναι γνωστό ως squat. </a:t>
            </a:r>
          </a:p>
          <a:p>
            <a:r>
              <a:rPr lang="el-GR" dirty="0"/>
              <a:t>Οι ναυπηγοί υπολογίζουν το squat για ένα πλοίο για δεδομένες ταχύτητες και </a:t>
            </a:r>
            <a:r>
              <a:rPr lang="en-US" dirty="0"/>
              <a:t>displacement</a:t>
            </a:r>
            <a:r>
              <a:rPr lang="el-GR" dirty="0"/>
              <a:t> σε διαφορετικά βάθη χρησιμοποιώντας διάφορους τύπους. </a:t>
            </a:r>
          </a:p>
          <a:p>
            <a:r>
              <a:rPr lang="el-GR" dirty="0"/>
              <a:t>Αυτές οι πληροφορίες θα πρέπει να είναι διαθέσιμες στη γέφυρα είτε σε μορφή πίνακα είτε σε διαγραμμα.</a:t>
            </a:r>
          </a:p>
          <a:p>
            <a:r>
              <a:rPr lang="el-GR" dirty="0"/>
              <a:t>Ορισμένες ναυτιλιακές εταιρείες χρησιμοποιούν επίσης λογισμικό για τον υπολογισμό του squat για διαφορετικές συνθήκες κατά τη διάρκεια του ταξιδιού.</a:t>
            </a:r>
          </a:p>
          <a:p>
            <a:pPr marL="0" indent="0">
              <a:buNone/>
            </a:pPr>
            <a:endParaRPr lang="en-US" dirty="0"/>
          </a:p>
        </p:txBody>
      </p:sp>
      <p:pic>
        <p:nvPicPr>
          <p:cNvPr id="6" name="Picture 5">
            <a:extLst>
              <a:ext uri="{FF2B5EF4-FFF2-40B4-BE49-F238E27FC236}">
                <a16:creationId xmlns:a16="http://schemas.microsoft.com/office/drawing/2014/main" id="{C6DA8C0E-2052-9F5A-123C-3D8E05E0384C}"/>
              </a:ext>
            </a:extLst>
          </p:cNvPr>
          <p:cNvPicPr>
            <a:picLocks noChangeAspect="1"/>
          </p:cNvPicPr>
          <p:nvPr/>
        </p:nvPicPr>
        <p:blipFill>
          <a:blip r:embed="rId2"/>
          <a:stretch>
            <a:fillRect/>
          </a:stretch>
        </p:blipFill>
        <p:spPr>
          <a:xfrm>
            <a:off x="5888426" y="1749330"/>
            <a:ext cx="6055642" cy="3994147"/>
          </a:xfrm>
          <a:prstGeom prst="rect">
            <a:avLst/>
          </a:prstGeom>
        </p:spPr>
      </p:pic>
    </p:spTree>
    <p:extLst>
      <p:ext uri="{BB962C8B-B14F-4D97-AF65-F5344CB8AC3E}">
        <p14:creationId xmlns:p14="http://schemas.microsoft.com/office/powerpoint/2010/main" val="1363754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A94A19-19BA-09A6-0ACA-ED9000D014FF}"/>
              </a:ext>
            </a:extLst>
          </p:cNvPr>
          <p:cNvSpPr>
            <a:spLocks noGrp="1"/>
          </p:cNvSpPr>
          <p:nvPr>
            <p:ph sz="half" idx="1"/>
          </p:nvPr>
        </p:nvSpPr>
        <p:spPr>
          <a:xfrm>
            <a:off x="116378" y="367554"/>
            <a:ext cx="5731760" cy="6185646"/>
          </a:xfrm>
        </p:spPr>
        <p:txBody>
          <a:bodyPr>
            <a:normAutofit lnSpcReduction="10000"/>
          </a:bodyPr>
          <a:lstStyle/>
          <a:p>
            <a:pPr marL="0" indent="0">
              <a:buNone/>
            </a:pPr>
            <a:r>
              <a:rPr lang="el-GR" dirty="0"/>
              <a:t>Αν και το squat μπορεί να συμβεί σε μεγαλύτερα βάθη, γενικά γίνεται αντιληπτό όταν το βάθος του νερού είναι 2 φορές το βύθισμα. </a:t>
            </a:r>
          </a:p>
          <a:p>
            <a:pPr marL="0" indent="0">
              <a:buNone/>
            </a:pPr>
            <a:r>
              <a:rPr lang="el-GR" dirty="0"/>
              <a:t>Το πλήρη αποτελέσματα εμφανίζονται όταν το βάθος είναι μικρότερο από    1.2 x βύθισμα. </a:t>
            </a:r>
          </a:p>
          <a:p>
            <a:pPr marL="0" indent="0">
              <a:buNone/>
            </a:pPr>
            <a:r>
              <a:rPr lang="el-GR" dirty="0"/>
              <a:t>Οι κύριοι παράγοντες που επηρεάζουν το μέγεθος του squat είναι:</a:t>
            </a:r>
          </a:p>
          <a:p>
            <a:pPr marL="538163" indent="-179388">
              <a:buFont typeface="Wingdings" panose="05000000000000000000" pitchFamily="2" charset="2"/>
              <a:buChar char="§"/>
            </a:pPr>
            <a:r>
              <a:rPr lang="el-GR" dirty="0"/>
              <a:t>Η ταχύτητα του πλοίου</a:t>
            </a:r>
          </a:p>
          <a:p>
            <a:pPr marL="538163" indent="-179388">
              <a:buFont typeface="Wingdings" panose="05000000000000000000" pitchFamily="2" charset="2"/>
              <a:buChar char="§"/>
            </a:pPr>
            <a:r>
              <a:rPr lang="el-GR" dirty="0"/>
              <a:t>Η αναλογία βάθους</a:t>
            </a:r>
            <a:r>
              <a:rPr lang="en-US" dirty="0"/>
              <a:t> </a:t>
            </a:r>
            <a:r>
              <a:rPr lang="el-GR" dirty="0"/>
              <a:t>βυθού προς το βύθισμα.</a:t>
            </a:r>
          </a:p>
          <a:p>
            <a:pPr marL="538163" indent="-179388">
              <a:buFont typeface="Wingdings" panose="05000000000000000000" pitchFamily="2" charset="2"/>
              <a:buChar char="§"/>
            </a:pPr>
            <a:r>
              <a:rPr lang="el-GR" dirty="0"/>
              <a:t>Ο συντελεστής γάστρας (</a:t>
            </a:r>
            <a:r>
              <a:rPr lang="en-US" dirty="0"/>
              <a:t>block coefficient)</a:t>
            </a:r>
          </a:p>
        </p:txBody>
      </p:sp>
      <p:pic>
        <p:nvPicPr>
          <p:cNvPr id="5" name="Picture 4">
            <a:extLst>
              <a:ext uri="{FF2B5EF4-FFF2-40B4-BE49-F238E27FC236}">
                <a16:creationId xmlns:a16="http://schemas.microsoft.com/office/drawing/2014/main" id="{63417BC2-8640-2891-5EFB-7FC8796D2C55}"/>
              </a:ext>
            </a:extLst>
          </p:cNvPr>
          <p:cNvPicPr>
            <a:picLocks noChangeAspect="1"/>
          </p:cNvPicPr>
          <p:nvPr/>
        </p:nvPicPr>
        <p:blipFill>
          <a:blip r:embed="rId2"/>
          <a:stretch>
            <a:fillRect/>
          </a:stretch>
        </p:blipFill>
        <p:spPr>
          <a:xfrm>
            <a:off x="5543338" y="1687189"/>
            <a:ext cx="6461997" cy="3485446"/>
          </a:xfrm>
          <a:prstGeom prst="rect">
            <a:avLst/>
          </a:prstGeom>
        </p:spPr>
      </p:pic>
    </p:spTree>
    <p:extLst>
      <p:ext uri="{BB962C8B-B14F-4D97-AF65-F5344CB8AC3E}">
        <p14:creationId xmlns:p14="http://schemas.microsoft.com/office/powerpoint/2010/main" val="3873160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A94A19-19BA-09A6-0ACA-ED9000D014FF}"/>
              </a:ext>
            </a:extLst>
          </p:cNvPr>
          <p:cNvSpPr>
            <a:spLocks noGrp="1"/>
          </p:cNvSpPr>
          <p:nvPr>
            <p:ph sz="half" idx="1"/>
          </p:nvPr>
        </p:nvSpPr>
        <p:spPr>
          <a:xfrm>
            <a:off x="116378" y="1174376"/>
            <a:ext cx="5979622" cy="5378824"/>
          </a:xfrm>
        </p:spPr>
        <p:txBody>
          <a:bodyPr>
            <a:normAutofit/>
          </a:bodyPr>
          <a:lstStyle/>
          <a:p>
            <a:pPr marL="0" indent="0">
              <a:buNone/>
            </a:pPr>
            <a:endParaRPr lang="el-GR" dirty="0"/>
          </a:p>
          <a:p>
            <a:pPr marL="0" indent="0">
              <a:buNone/>
            </a:pPr>
            <a:r>
              <a:rPr lang="el-GR" dirty="0"/>
              <a:t>Αυτό θα πρέπει να είναι μεγαλύτερο από:</a:t>
            </a:r>
          </a:p>
          <a:p>
            <a:pPr marL="0" indent="0">
              <a:buNone/>
            </a:pPr>
            <a:r>
              <a:rPr lang="el-GR" dirty="0"/>
              <a:t>Το squat που προϋπολογίστηκε στα  ελικτικά στοιχεία του πλοίου</a:t>
            </a:r>
          </a:p>
          <a:p>
            <a:pPr marL="0" indent="0">
              <a:buNone/>
            </a:pPr>
            <a:r>
              <a:rPr lang="el-GR" dirty="0"/>
              <a:t>Το αποτέλεσμα του μαθηματικού τύπου: 2*</a:t>
            </a:r>
            <a:r>
              <a:rPr lang="en-US" dirty="0"/>
              <a:t>Speed*</a:t>
            </a:r>
            <a:r>
              <a:rPr lang="en-US" dirty="0" err="1"/>
              <a:t>Cb</a:t>
            </a:r>
            <a:r>
              <a:rPr lang="en-US" dirty="0"/>
              <a:t>/100</a:t>
            </a:r>
          </a:p>
          <a:p>
            <a:pPr marL="0" indent="0">
              <a:buNone/>
            </a:pPr>
            <a:endParaRPr lang="en-US" dirty="0"/>
          </a:p>
          <a:p>
            <a:pPr marL="0" indent="0">
              <a:buNone/>
            </a:pPr>
            <a:endParaRPr lang="en-US" dirty="0"/>
          </a:p>
        </p:txBody>
      </p:sp>
      <p:sp>
        <p:nvSpPr>
          <p:cNvPr id="4" name="TextBox 3">
            <a:extLst>
              <a:ext uri="{FF2B5EF4-FFF2-40B4-BE49-F238E27FC236}">
                <a16:creationId xmlns:a16="http://schemas.microsoft.com/office/drawing/2014/main" id="{F64CE2B6-429D-9544-86D4-D826C0A2F801}"/>
              </a:ext>
            </a:extLst>
          </p:cNvPr>
          <p:cNvSpPr txBox="1"/>
          <p:nvPr/>
        </p:nvSpPr>
        <p:spPr>
          <a:xfrm>
            <a:off x="430306" y="197223"/>
            <a:ext cx="11761694" cy="1231106"/>
          </a:xfrm>
          <a:prstGeom prst="rect">
            <a:avLst/>
          </a:prstGeom>
          <a:noFill/>
        </p:spPr>
        <p:txBody>
          <a:bodyPr wrap="square" rtlCol="0">
            <a:spAutoFit/>
          </a:bodyPr>
          <a:lstStyle/>
          <a:p>
            <a:r>
              <a:rPr lang="el-GR" sz="2800" dirty="0"/>
              <a:t>Κατά τη διάρκεια του</a:t>
            </a:r>
            <a:r>
              <a:rPr lang="en-US" sz="2800" dirty="0"/>
              <a:t> passage plan</a:t>
            </a:r>
            <a:r>
              <a:rPr lang="el-GR" sz="2800" dirty="0"/>
              <a:t>, το UKC πρέπει να περιλαμβάνει ένα επίπλέον ποσοστό για</a:t>
            </a:r>
            <a:r>
              <a:rPr lang="en-US" sz="2800" dirty="0"/>
              <a:t> to </a:t>
            </a:r>
            <a:r>
              <a:rPr lang="el-GR" sz="2800" dirty="0"/>
              <a:t> squat</a:t>
            </a:r>
            <a:r>
              <a:rPr lang="el-GR" dirty="0"/>
              <a:t>.</a:t>
            </a:r>
          </a:p>
          <a:p>
            <a:endParaRPr lang="en-US" dirty="0"/>
          </a:p>
        </p:txBody>
      </p:sp>
      <p:pic>
        <p:nvPicPr>
          <p:cNvPr id="7" name="Picture 6">
            <a:extLst>
              <a:ext uri="{FF2B5EF4-FFF2-40B4-BE49-F238E27FC236}">
                <a16:creationId xmlns:a16="http://schemas.microsoft.com/office/drawing/2014/main" id="{38B1DAE1-FCE8-C5AE-B3AC-CAF88FE3D6C4}"/>
              </a:ext>
            </a:extLst>
          </p:cNvPr>
          <p:cNvPicPr>
            <a:picLocks noChangeAspect="1"/>
          </p:cNvPicPr>
          <p:nvPr/>
        </p:nvPicPr>
        <p:blipFill>
          <a:blip r:embed="rId2"/>
          <a:stretch>
            <a:fillRect/>
          </a:stretch>
        </p:blipFill>
        <p:spPr>
          <a:xfrm>
            <a:off x="6131707" y="884493"/>
            <a:ext cx="5800165" cy="5597401"/>
          </a:xfrm>
          <a:prstGeom prst="rect">
            <a:avLst/>
          </a:prstGeom>
        </p:spPr>
      </p:pic>
      <p:sp>
        <p:nvSpPr>
          <p:cNvPr id="8" name="TextBox 7">
            <a:extLst>
              <a:ext uri="{FF2B5EF4-FFF2-40B4-BE49-F238E27FC236}">
                <a16:creationId xmlns:a16="http://schemas.microsoft.com/office/drawing/2014/main" id="{05B213EC-0A18-42A8-3330-C9DB43D13F39}"/>
              </a:ext>
            </a:extLst>
          </p:cNvPr>
          <p:cNvSpPr txBox="1"/>
          <p:nvPr/>
        </p:nvSpPr>
        <p:spPr>
          <a:xfrm>
            <a:off x="116378" y="4594412"/>
            <a:ext cx="5701401" cy="1200329"/>
          </a:xfrm>
          <a:prstGeom prst="rect">
            <a:avLst/>
          </a:prstGeom>
          <a:solidFill>
            <a:srgbClr val="00B050"/>
          </a:solidFill>
        </p:spPr>
        <p:txBody>
          <a:bodyPr wrap="square" rtlCol="0">
            <a:spAutoFit/>
          </a:bodyPr>
          <a:lstStyle/>
          <a:p>
            <a:r>
              <a:rPr lang="el-GR" b="1" dirty="0"/>
              <a:t>Το φαινόμενο του Squat είναι περίπου ανάλογο με το τετράγωνο της ταχύτητας του πλοίου.                Μειώνοντας την ταχύτητα κατά 50%, το φαινόμενο του squat μειώνεται κατά 4.</a:t>
            </a:r>
            <a:endParaRPr lang="en-US" b="1" dirty="0"/>
          </a:p>
        </p:txBody>
      </p:sp>
    </p:spTree>
    <p:extLst>
      <p:ext uri="{BB962C8B-B14F-4D97-AF65-F5344CB8AC3E}">
        <p14:creationId xmlns:p14="http://schemas.microsoft.com/office/powerpoint/2010/main" val="3394754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F60E1-DB73-5EDE-451A-4D86FD92A0A3}"/>
              </a:ext>
            </a:extLst>
          </p:cNvPr>
          <p:cNvSpPr>
            <a:spLocks noGrp="1"/>
          </p:cNvSpPr>
          <p:nvPr>
            <p:ph type="title"/>
          </p:nvPr>
        </p:nvSpPr>
        <p:spPr>
          <a:xfrm>
            <a:off x="748554" y="81895"/>
            <a:ext cx="10515600" cy="1325563"/>
          </a:xfrm>
        </p:spPr>
        <p:txBody>
          <a:bodyPr/>
          <a:lstStyle/>
          <a:p>
            <a:r>
              <a:rPr lang="el-GR" dirty="0"/>
              <a:t>Το ύψος της παλίρροιας</a:t>
            </a:r>
            <a:r>
              <a:rPr lang="en-US" dirty="0"/>
              <a:t> (</a:t>
            </a:r>
            <a:r>
              <a:rPr lang="el-GR" dirty="0"/>
              <a:t>HoT</a:t>
            </a:r>
            <a:r>
              <a:rPr lang="en-US" dirty="0"/>
              <a:t>)</a:t>
            </a:r>
            <a:r>
              <a:rPr lang="el-GR" dirty="0"/>
              <a:t> </a:t>
            </a:r>
            <a:endParaRPr lang="en-US" dirty="0"/>
          </a:p>
        </p:txBody>
      </p:sp>
      <p:sp>
        <p:nvSpPr>
          <p:cNvPr id="3" name="Content Placeholder 2">
            <a:extLst>
              <a:ext uri="{FF2B5EF4-FFF2-40B4-BE49-F238E27FC236}">
                <a16:creationId xmlns:a16="http://schemas.microsoft.com/office/drawing/2014/main" id="{2E082BFA-AA15-ECE0-4AD8-D52750F3F3F5}"/>
              </a:ext>
            </a:extLst>
          </p:cNvPr>
          <p:cNvSpPr>
            <a:spLocks noGrp="1"/>
          </p:cNvSpPr>
          <p:nvPr>
            <p:ph idx="1"/>
          </p:nvPr>
        </p:nvSpPr>
        <p:spPr>
          <a:xfrm>
            <a:off x="1" y="1237128"/>
            <a:ext cx="12012706" cy="5538977"/>
          </a:xfrm>
        </p:spPr>
        <p:txBody>
          <a:bodyPr>
            <a:normAutofit fontScale="55000" lnSpcReduction="20000"/>
          </a:bodyPr>
          <a:lstStyle/>
          <a:p>
            <a:pPr>
              <a:lnSpc>
                <a:spcPct val="170000"/>
              </a:lnSpc>
            </a:pPr>
            <a:r>
              <a:rPr lang="el-GR" dirty="0">
                <a:latin typeface="Verdana" panose="020B0604030504040204" pitchFamily="34" charset="0"/>
                <a:ea typeface="Verdana" panose="020B0604030504040204" pitchFamily="34" charset="0"/>
              </a:rPr>
              <a:t>Το ύψος της παλίρροιας είναι ένας από τους κύριους παράγοντες που επηρεάζουν το UKC. </a:t>
            </a:r>
          </a:p>
          <a:p>
            <a:pPr>
              <a:lnSpc>
                <a:spcPct val="170000"/>
              </a:lnSpc>
            </a:pPr>
            <a:r>
              <a:rPr lang="el-GR" dirty="0">
                <a:latin typeface="Verdana" panose="020B0604030504040204" pitchFamily="34" charset="0"/>
                <a:ea typeface="Verdana" panose="020B0604030504040204" pitchFamily="34" charset="0"/>
              </a:rPr>
              <a:t>Οι βασικές αρχές για τη λήψη παλιρροϊκών υψών είναι οι ίδιες, ανεξάρτητα από τη μέθοδο που χρησιμοποιείται. Οι </a:t>
            </a:r>
            <a:r>
              <a:rPr lang="en-US" dirty="0">
                <a:latin typeface="Verdana" panose="020B0604030504040204" pitchFamily="34" charset="0"/>
                <a:ea typeface="Verdana" panose="020B0604030504040204" pitchFamily="34" charset="0"/>
              </a:rPr>
              <a:t>Tide Tables</a:t>
            </a:r>
            <a:r>
              <a:rPr lang="el-GR" dirty="0">
                <a:latin typeface="Verdana" panose="020B0604030504040204" pitchFamily="34" charset="0"/>
                <a:ea typeface="Verdana" panose="020B0604030504040204" pitchFamily="34" charset="0"/>
              </a:rPr>
              <a:t> παρέχουν δεδομένα για χρόνους και ύψη </a:t>
            </a:r>
            <a:r>
              <a:rPr lang="en-US" dirty="0">
                <a:latin typeface="Verdana" panose="020B0604030504040204" pitchFamily="34" charset="0"/>
                <a:ea typeface="Verdana" panose="020B0604030504040204" pitchFamily="34" charset="0"/>
              </a:rPr>
              <a:t>High Water </a:t>
            </a:r>
            <a:r>
              <a:rPr lang="el-GR" dirty="0">
                <a:latin typeface="Verdana" panose="020B0604030504040204" pitchFamily="34" charset="0"/>
                <a:ea typeface="Verdana" panose="020B0604030504040204" pitchFamily="34" charset="0"/>
              </a:rPr>
              <a:t>και </a:t>
            </a:r>
            <a:r>
              <a:rPr lang="en-US" dirty="0">
                <a:latin typeface="Verdana" panose="020B0604030504040204" pitchFamily="34" charset="0"/>
                <a:ea typeface="Verdana" panose="020B0604030504040204" pitchFamily="34" charset="0"/>
              </a:rPr>
              <a:t>Low Water</a:t>
            </a:r>
            <a:r>
              <a:rPr lang="el-GR" dirty="0">
                <a:latin typeface="Verdana" panose="020B0604030504040204" pitchFamily="34" charset="0"/>
                <a:ea typeface="Verdana" panose="020B0604030504040204" pitchFamily="34" charset="0"/>
              </a:rPr>
              <a:t> για συγκεκριμένα λιμάνια (Standard Ports), τα οποία μπορούν να διαβαστούν απευθείας από τις ημερήσιες σελίδες. Οι ενδιάμεσες τιμές λαμβάνονται μέσω γραφημάτων και υπολογισμών. Για δευτερεύοντα λιμάνια, απαιτούνται πρόσθετοι υπολογισμοί που βασίζονται στα δεδομένα των Standard Port</a:t>
            </a:r>
            <a:r>
              <a:rPr lang="en-US" dirty="0">
                <a:latin typeface="Verdana" panose="020B0604030504040204" pitchFamily="34" charset="0"/>
                <a:ea typeface="Verdana" panose="020B0604030504040204" pitchFamily="34" charset="0"/>
              </a:rPr>
              <a:t>s</a:t>
            </a:r>
            <a:r>
              <a:rPr lang="el-GR" dirty="0">
                <a:latin typeface="Verdana" panose="020B0604030504040204" pitchFamily="34" charset="0"/>
                <a:ea typeface="Verdana" panose="020B0604030504040204" pitchFamily="34" charset="0"/>
              </a:rPr>
              <a:t>. </a:t>
            </a:r>
          </a:p>
          <a:p>
            <a:pPr>
              <a:lnSpc>
                <a:spcPct val="170000"/>
              </a:lnSpc>
            </a:pPr>
            <a:r>
              <a:rPr lang="el-GR" dirty="0">
                <a:latin typeface="Verdana" panose="020B0604030504040204" pitchFamily="34" charset="0"/>
                <a:ea typeface="Verdana" panose="020B0604030504040204" pitchFamily="34" charset="0"/>
              </a:rPr>
              <a:t>Μπορεί επίσης να χρησιμοποιηθεί επίσημο λογισμικό για την παροχή των προβλέψεων και ορισμένοι κατασκευαστές ECDIS το έχουν ήδη ενσωματώσει στον εξοπλισμό τους. </a:t>
            </a:r>
          </a:p>
          <a:p>
            <a:pPr>
              <a:lnSpc>
                <a:spcPct val="170000"/>
              </a:lnSpc>
            </a:pPr>
            <a:r>
              <a:rPr lang="el-GR" dirty="0">
                <a:latin typeface="Verdana" panose="020B0604030504040204" pitchFamily="34" charset="0"/>
                <a:ea typeface="Verdana" panose="020B0604030504040204" pitchFamily="34" charset="0"/>
              </a:rPr>
              <a:t>Σύμφωνα με το </a:t>
            </a:r>
            <a:r>
              <a:rPr lang="en-US" dirty="0">
                <a:latin typeface="Verdana" panose="020B0604030504040204" pitchFamily="34" charset="0"/>
                <a:ea typeface="Verdana" panose="020B0604030504040204" pitchFamily="34" charset="0"/>
              </a:rPr>
              <a:t>passage plan</a:t>
            </a:r>
            <a:r>
              <a:rPr lang="el-GR" dirty="0">
                <a:latin typeface="Verdana" panose="020B0604030504040204" pitchFamily="34" charset="0"/>
                <a:ea typeface="Verdana" panose="020B0604030504040204" pitchFamily="34" charset="0"/>
              </a:rPr>
              <a:t>, και ειδικά για </a:t>
            </a:r>
            <a:r>
              <a:rPr lang="en-US" dirty="0">
                <a:latin typeface="Verdana" panose="020B0604030504040204" pitchFamily="34" charset="0"/>
                <a:ea typeface="Verdana" panose="020B0604030504040204" pitchFamily="34" charset="0"/>
              </a:rPr>
              <a:t> </a:t>
            </a:r>
            <a:r>
              <a:rPr lang="el-GR" dirty="0">
                <a:latin typeface="Verdana" panose="020B0604030504040204" pitchFamily="34" charset="0"/>
                <a:ea typeface="Verdana" panose="020B0604030504040204" pitchFamily="34" charset="0"/>
              </a:rPr>
              <a:t>τα κρίσιμα σημεία του περάσματος, θα πρέπει να λαμβάνουμε τους χρόνους και τα ύψη του </a:t>
            </a:r>
            <a:r>
              <a:rPr lang="en-US" dirty="0">
                <a:latin typeface="Verdana" panose="020B0604030504040204" pitchFamily="34" charset="0"/>
                <a:ea typeface="Verdana" panose="020B0604030504040204" pitchFamily="34" charset="0"/>
              </a:rPr>
              <a:t>HW</a:t>
            </a:r>
            <a:r>
              <a:rPr lang="el-GR" dirty="0">
                <a:latin typeface="Verdana" panose="020B0604030504040204" pitchFamily="34" charset="0"/>
                <a:ea typeface="Verdana" panose="020B0604030504040204" pitchFamily="34" charset="0"/>
              </a:rPr>
              <a:t> και </a:t>
            </a:r>
            <a:r>
              <a:rPr lang="en-US" dirty="0">
                <a:latin typeface="Verdana" panose="020B0604030504040204" pitchFamily="34" charset="0"/>
                <a:ea typeface="Verdana" panose="020B0604030504040204" pitchFamily="34" charset="0"/>
              </a:rPr>
              <a:t>LW</a:t>
            </a:r>
            <a:r>
              <a:rPr lang="el-GR" dirty="0">
                <a:latin typeface="Verdana" panose="020B0604030504040204" pitchFamily="34" charset="0"/>
                <a:ea typeface="Verdana" panose="020B0604030504040204" pitchFamily="34" charset="0"/>
              </a:rPr>
              <a:t> και το προβλεπόμενο HoT σε συγκεκριμένες ώρες (π.χ. για αναχώρηση και άφιξη). Όπου απαιτείται ένα συγκεκριμένο HoT για να περάσουμε μια περιοχή, ο χρόνος και η διάρκεια του περάσματος  θα πρέπει να προυπολογιστεί για να εξασφαλιστεί επαρκές UKC στα πιο ρηχά μέρη της προγραμματισμένης διαδρομής.</a:t>
            </a:r>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327215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931F2A-E6F7-07A7-6DC7-10C0FB603C70}"/>
              </a:ext>
            </a:extLst>
          </p:cNvPr>
          <p:cNvPicPr>
            <a:picLocks noChangeAspect="1"/>
          </p:cNvPicPr>
          <p:nvPr/>
        </p:nvPicPr>
        <p:blipFill>
          <a:blip r:embed="rId2"/>
          <a:stretch>
            <a:fillRect/>
          </a:stretch>
        </p:blipFill>
        <p:spPr>
          <a:xfrm>
            <a:off x="383595" y="156196"/>
            <a:ext cx="10069492" cy="6176276"/>
          </a:xfrm>
          <a:prstGeom prst="rect">
            <a:avLst/>
          </a:prstGeom>
        </p:spPr>
      </p:pic>
      <p:sp>
        <p:nvSpPr>
          <p:cNvPr id="11" name="TextBox 10">
            <a:extLst>
              <a:ext uri="{FF2B5EF4-FFF2-40B4-BE49-F238E27FC236}">
                <a16:creationId xmlns:a16="http://schemas.microsoft.com/office/drawing/2014/main" id="{17DC1DF8-3082-30A4-B823-EBA65FDAA5F9}"/>
              </a:ext>
            </a:extLst>
          </p:cNvPr>
          <p:cNvSpPr txBox="1"/>
          <p:nvPr/>
        </p:nvSpPr>
        <p:spPr>
          <a:xfrm>
            <a:off x="304800" y="6332472"/>
            <a:ext cx="11170024" cy="369332"/>
          </a:xfrm>
          <a:prstGeom prst="rect">
            <a:avLst/>
          </a:prstGeom>
          <a:noFill/>
        </p:spPr>
        <p:txBody>
          <a:bodyPr wrap="square" rtlCol="0">
            <a:spAutoFit/>
          </a:bodyPr>
          <a:lstStyle/>
          <a:p>
            <a:r>
              <a:rPr lang="el-GR" dirty="0"/>
              <a:t>Προυπολογισμοί ωρών ασφαλούς πλου στο </a:t>
            </a:r>
            <a:r>
              <a:rPr lang="en-US" dirty="0"/>
              <a:t>Southampton </a:t>
            </a:r>
            <a:r>
              <a:rPr lang="el-GR" dirty="0"/>
              <a:t>για πλοίο με 12 </a:t>
            </a:r>
            <a:r>
              <a:rPr lang="en-US" dirty="0" err="1"/>
              <a:t>mtr</a:t>
            </a:r>
            <a:r>
              <a:rPr lang="en-US" dirty="0"/>
              <a:t> </a:t>
            </a:r>
            <a:r>
              <a:rPr lang="el-GR" dirty="0"/>
              <a:t>βύθισμα και απαιτούμενο</a:t>
            </a:r>
            <a:r>
              <a:rPr lang="en-US" dirty="0"/>
              <a:t> UKC 2m</a:t>
            </a:r>
          </a:p>
        </p:txBody>
      </p:sp>
    </p:spTree>
    <p:extLst>
      <p:ext uri="{BB962C8B-B14F-4D97-AF65-F5344CB8AC3E}">
        <p14:creationId xmlns:p14="http://schemas.microsoft.com/office/powerpoint/2010/main" val="2656444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7DC1DF8-3082-30A4-B823-EBA65FDAA5F9}"/>
              </a:ext>
            </a:extLst>
          </p:cNvPr>
          <p:cNvSpPr txBox="1"/>
          <p:nvPr/>
        </p:nvSpPr>
        <p:spPr>
          <a:xfrm>
            <a:off x="1685365" y="6369698"/>
            <a:ext cx="5979459" cy="369332"/>
          </a:xfrm>
          <a:prstGeom prst="rect">
            <a:avLst/>
          </a:prstGeom>
          <a:noFill/>
        </p:spPr>
        <p:txBody>
          <a:bodyPr wrap="square" rtlCol="0">
            <a:spAutoFit/>
          </a:bodyPr>
          <a:lstStyle/>
          <a:p>
            <a:r>
              <a:rPr lang="el-GR" dirty="0"/>
              <a:t>Προΰπολογισμός αναγκαίου ύψους παλλίροιας.</a:t>
            </a:r>
            <a:endParaRPr lang="en-US" dirty="0"/>
          </a:p>
        </p:txBody>
      </p:sp>
      <p:pic>
        <p:nvPicPr>
          <p:cNvPr id="3" name="Picture 2">
            <a:extLst>
              <a:ext uri="{FF2B5EF4-FFF2-40B4-BE49-F238E27FC236}">
                <a16:creationId xmlns:a16="http://schemas.microsoft.com/office/drawing/2014/main" id="{3E52AA5F-10F2-B975-8F3E-049857896D79}"/>
              </a:ext>
            </a:extLst>
          </p:cNvPr>
          <p:cNvPicPr>
            <a:picLocks noChangeAspect="1"/>
          </p:cNvPicPr>
          <p:nvPr/>
        </p:nvPicPr>
        <p:blipFill>
          <a:blip r:embed="rId2"/>
          <a:stretch>
            <a:fillRect/>
          </a:stretch>
        </p:blipFill>
        <p:spPr>
          <a:xfrm>
            <a:off x="735083" y="86500"/>
            <a:ext cx="8252682" cy="6245971"/>
          </a:xfrm>
          <a:prstGeom prst="rect">
            <a:avLst/>
          </a:prstGeom>
        </p:spPr>
      </p:pic>
    </p:spTree>
    <p:extLst>
      <p:ext uri="{BB962C8B-B14F-4D97-AF65-F5344CB8AC3E}">
        <p14:creationId xmlns:p14="http://schemas.microsoft.com/office/powerpoint/2010/main" val="14207827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9A653-A324-1003-F4D2-61E984E59654}"/>
              </a:ext>
            </a:extLst>
          </p:cNvPr>
          <p:cNvSpPr>
            <a:spLocks noGrp="1"/>
          </p:cNvSpPr>
          <p:nvPr>
            <p:ph type="title"/>
          </p:nvPr>
        </p:nvSpPr>
        <p:spPr/>
        <p:txBody>
          <a:bodyPr/>
          <a:lstStyle/>
          <a:p>
            <a:r>
              <a:rPr lang="el-GR" dirty="0"/>
              <a:t>Βιβλιογραφία:</a:t>
            </a:r>
            <a:endParaRPr lang="en-US" dirty="0"/>
          </a:p>
        </p:txBody>
      </p:sp>
      <p:sp>
        <p:nvSpPr>
          <p:cNvPr id="3" name="Content Placeholder 2">
            <a:extLst>
              <a:ext uri="{FF2B5EF4-FFF2-40B4-BE49-F238E27FC236}">
                <a16:creationId xmlns:a16="http://schemas.microsoft.com/office/drawing/2014/main" id="{D2EBB5D4-DEE4-FDE8-5317-613E9E273079}"/>
              </a:ext>
            </a:extLst>
          </p:cNvPr>
          <p:cNvSpPr>
            <a:spLocks noGrp="1"/>
          </p:cNvSpPr>
          <p:nvPr>
            <p:ph idx="1"/>
          </p:nvPr>
        </p:nvSpPr>
        <p:spPr>
          <a:xfrm>
            <a:off x="1120000" y="1825625"/>
            <a:ext cx="10233800" cy="3580093"/>
          </a:xfrm>
        </p:spPr>
        <p:txBody>
          <a:bodyPr>
            <a:normAutofit lnSpcReduction="10000"/>
          </a:bodyPr>
          <a:lstStyle/>
          <a:p>
            <a:r>
              <a:rPr lang="en-US" sz="1800" dirty="0">
                <a:latin typeface="Arial" panose="020B0604020202020204" pitchFamily="34" charset="0"/>
                <a:cs typeface="Arial" panose="020B0604020202020204" pitchFamily="34" charset="0"/>
              </a:rPr>
              <a:t>ECDIS Safety Settings &amp; UKC Management</a:t>
            </a:r>
            <a:r>
              <a:rPr lang="el-GR" sz="18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2020</a:t>
            </a:r>
            <a:r>
              <a:rPr lang="el-GR" sz="1800" dirty="0">
                <a:latin typeface="Arial" panose="020B0604020202020204" pitchFamily="34" charset="0"/>
                <a:cs typeface="Arial" panose="020B0604020202020204" pitchFamily="34" charset="0"/>
              </a:rPr>
              <a:t> </a:t>
            </a:r>
            <a:r>
              <a:rPr kumimoji="0" lang="en-US" altLang="en-US" sz="1800" i="0" u="none" strike="noStrike" cap="none" normalizeH="0" baseline="0" dirty="0">
                <a:ln>
                  <a:noFill/>
                </a:ln>
                <a:solidFill>
                  <a:schemeClr val="tx1"/>
                </a:solidFill>
                <a:effectLst/>
                <a:latin typeface="Arial" panose="020B0604020202020204" pitchFamily="34" charset="0"/>
                <a:cs typeface="Arial" panose="020B0604020202020204" pitchFamily="34" charset="0"/>
              </a:rPr>
              <a:t>ISBN:</a:t>
            </a:r>
            <a:r>
              <a:rPr kumimoji="0" lang="el-GR" altLang="en-US" sz="180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1800" i="0" u="none" strike="noStrike" cap="none" normalizeH="0" baseline="0" dirty="0">
                <a:ln>
                  <a:noFill/>
                </a:ln>
                <a:solidFill>
                  <a:schemeClr val="tx1"/>
                </a:solidFill>
                <a:effectLst/>
                <a:latin typeface="Arial" panose="020B0604020202020204" pitchFamily="34" charset="0"/>
                <a:cs typeface="Arial" panose="020B0604020202020204" pitchFamily="34" charset="0"/>
              </a:rPr>
              <a:t>978-1-856099-24-0</a:t>
            </a:r>
          </a:p>
          <a:p>
            <a:r>
              <a:rPr lang="en-US" altLang="en-US" sz="1800" dirty="0">
                <a:solidFill>
                  <a:schemeClr val="tx1"/>
                </a:solidFill>
                <a:latin typeface="Arial" panose="020B0604020202020204" pitchFamily="34" charset="0"/>
                <a:cs typeface="Arial" panose="020B0604020202020204" pitchFamily="34" charset="0"/>
              </a:rPr>
              <a:t>The ECDIS Manual 2019 </a:t>
            </a:r>
            <a:r>
              <a:rPr kumimoji="0" lang="en-US" altLang="en-US" sz="1800" b="0" i="0" u="none" strike="noStrike" cap="none" normalizeH="0" baseline="0" dirty="0">
                <a:ln>
                  <a:noFill/>
                </a:ln>
                <a:solidFill>
                  <a:schemeClr val="tx1"/>
                </a:solidFill>
                <a:effectLst/>
                <a:latin typeface="Arial" panose="020B0604020202020204" pitchFamily="34" charset="0"/>
              </a:rPr>
              <a:t>ISBN: 978-1-856098-23-6</a:t>
            </a:r>
          </a:p>
          <a:p>
            <a:r>
              <a:rPr lang="en-US" altLang="en-US" sz="1800" dirty="0">
                <a:solidFill>
                  <a:schemeClr val="tx1"/>
                </a:solidFill>
                <a:latin typeface="Arial" panose="020B0604020202020204" pitchFamily="34" charset="0"/>
              </a:rPr>
              <a:t>The ECDIS Procedures Guide 2023 ISBN: 978-1-914993-58-9</a:t>
            </a:r>
            <a:endParaRPr kumimoji="0" lang="en-US" altLang="en-US" sz="1800" b="0" i="0" u="none" strike="noStrike" cap="none" normalizeH="0" baseline="0" dirty="0">
              <a:ln>
                <a:noFill/>
              </a:ln>
              <a:solidFill>
                <a:schemeClr val="tx1"/>
              </a:solidFill>
              <a:effectLst/>
              <a:latin typeface="Arial" panose="020B0604020202020204" pitchFamily="34" charset="0"/>
            </a:endParaRPr>
          </a:p>
          <a:p>
            <a:r>
              <a:rPr kumimoji="0" lang="en-US" altLang="en-US" sz="1800" b="0" i="0" u="none" strike="noStrike" cap="none" normalizeH="0" baseline="0" dirty="0">
                <a:ln>
                  <a:noFill/>
                </a:ln>
                <a:solidFill>
                  <a:schemeClr val="tx1"/>
                </a:solidFill>
                <a:effectLst/>
                <a:latin typeface="Arial" panose="020B0604020202020204" pitchFamily="34" charset="0"/>
              </a:rPr>
              <a:t>SOLAS Consolidated Edition 2020  ISBN: ‎ 978-9-280131-83-3 </a:t>
            </a:r>
          </a:p>
          <a:p>
            <a:endParaRPr kumimoji="0" lang="en-US" altLang="en-US" sz="1800" b="0" i="0" u="none" strike="noStrike" cap="none" normalizeH="0" baseline="0" dirty="0">
              <a:ln>
                <a:noFill/>
              </a:ln>
              <a:solidFill>
                <a:schemeClr val="tx1"/>
              </a:solidFill>
              <a:effectLst/>
              <a:latin typeface="Arial" panose="020B0604020202020204" pitchFamily="34" charset="0"/>
            </a:endParaRPr>
          </a:p>
          <a:p>
            <a:endParaRPr kumimoji="0" lang="en-US" altLang="en-US" sz="1800" b="0" i="0" u="none" strike="noStrike" cap="none" normalizeH="0" baseline="0" dirty="0">
              <a:ln>
                <a:noFill/>
              </a:ln>
              <a:solidFill>
                <a:schemeClr val="tx1"/>
              </a:solidFill>
              <a:effectLst/>
              <a:latin typeface="Arial" panose="020B0604020202020204" pitchFamily="34" charset="0"/>
            </a:endParaRPr>
          </a:p>
          <a:p>
            <a:endParaRPr kumimoji="0" lang="en-US" altLang="en-US" sz="180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endParaRPr kumimoji="0" lang="en-US" altLang="en-US" sz="2800" b="0" i="0" u="none" strike="noStrike" cap="none" normalizeH="0" baseline="0" dirty="0">
              <a:ln>
                <a:noFill/>
              </a:ln>
              <a:solidFill>
                <a:schemeClr val="tx1"/>
              </a:solidFill>
              <a:effectLst/>
              <a:latin typeface="Arial" panose="020B0604020202020204" pitchFamily="34" charset="0"/>
            </a:endParaRPr>
          </a:p>
          <a:p>
            <a:r>
              <a:rPr lang="el-GR" b="1" dirty="0"/>
              <a:t> </a:t>
            </a:r>
            <a:endParaRPr lang="en-US" b="1" dirty="0"/>
          </a:p>
          <a:p>
            <a:endParaRPr lang="en-US" dirty="0"/>
          </a:p>
        </p:txBody>
      </p:sp>
      <p:sp>
        <p:nvSpPr>
          <p:cNvPr id="4" name="Rectangle 1">
            <a:extLst>
              <a:ext uri="{FF2B5EF4-FFF2-40B4-BE49-F238E27FC236}">
                <a16:creationId xmlns:a16="http://schemas.microsoft.com/office/drawing/2014/main" id="{5D9CFA39-7C7D-3BA5-1D4C-C75D86F80970}"/>
              </a:ext>
            </a:extLst>
          </p:cNvPr>
          <p:cNvSpPr>
            <a:spLocks noChangeArrowheads="1"/>
          </p:cNvSpPr>
          <p:nvPr/>
        </p:nvSpPr>
        <p:spPr bwMode="auto">
          <a:xfrm>
            <a:off x="8148919" y="356749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4B35F12C-3E04-ABA5-A999-DAC2DEFD1ACF}"/>
              </a:ext>
            </a:extLst>
          </p:cNvPr>
          <p:cNvSpPr>
            <a:spLocks noChangeArrowheads="1"/>
          </p:cNvSpPr>
          <p:nvPr/>
        </p:nvSpPr>
        <p:spPr bwMode="auto">
          <a:xfrm>
            <a:off x="0" y="-323166"/>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88944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BB036-6142-DC96-62AB-8350B8253EB7}"/>
              </a:ext>
            </a:extLst>
          </p:cNvPr>
          <p:cNvSpPr>
            <a:spLocks noGrp="1"/>
          </p:cNvSpPr>
          <p:nvPr>
            <p:ph type="title"/>
          </p:nvPr>
        </p:nvSpPr>
        <p:spPr/>
        <p:txBody>
          <a:bodyPr/>
          <a:lstStyle/>
          <a:p>
            <a:r>
              <a:rPr lang="el-GR" dirty="0"/>
              <a:t>Τι προβλέπεται από την </a:t>
            </a:r>
            <a:r>
              <a:rPr lang="en-US" dirty="0"/>
              <a:t>SOLAS</a:t>
            </a:r>
          </a:p>
        </p:txBody>
      </p:sp>
      <p:sp>
        <p:nvSpPr>
          <p:cNvPr id="3" name="Content Placeholder 2">
            <a:extLst>
              <a:ext uri="{FF2B5EF4-FFF2-40B4-BE49-F238E27FC236}">
                <a16:creationId xmlns:a16="http://schemas.microsoft.com/office/drawing/2014/main" id="{7AF49065-46B2-D4EB-E921-44D6548E8178}"/>
              </a:ext>
            </a:extLst>
          </p:cNvPr>
          <p:cNvSpPr>
            <a:spLocks noGrp="1"/>
          </p:cNvSpPr>
          <p:nvPr>
            <p:ph sz="half" idx="1"/>
          </p:nvPr>
        </p:nvSpPr>
        <p:spPr>
          <a:xfrm>
            <a:off x="135204" y="1626119"/>
            <a:ext cx="5960796" cy="4974186"/>
          </a:xfrm>
        </p:spPr>
        <p:txBody>
          <a:bodyPr>
            <a:normAutofit fontScale="62500" lnSpcReduction="20000"/>
          </a:bodyPr>
          <a:lstStyle/>
          <a:p>
            <a:pPr>
              <a:lnSpc>
                <a:spcPct val="120000"/>
              </a:lnSpc>
            </a:pPr>
            <a:r>
              <a:rPr lang="el-GR" dirty="0">
                <a:latin typeface="Verdana" panose="020B0604030504040204" pitchFamily="34" charset="0"/>
                <a:ea typeface="Verdana" panose="020B0604030504040204" pitchFamily="34" charset="0"/>
              </a:rPr>
              <a:t>Η</a:t>
            </a:r>
            <a:r>
              <a:rPr lang="en-US" dirty="0">
                <a:latin typeface="Verdana" panose="020B0604030504040204" pitchFamily="34" charset="0"/>
                <a:ea typeface="Verdana" panose="020B0604030504040204" pitchFamily="34" charset="0"/>
              </a:rPr>
              <a:t> </a:t>
            </a:r>
            <a:r>
              <a:rPr lang="el-GR" dirty="0">
                <a:latin typeface="Verdana" panose="020B0604030504040204" pitchFamily="34" charset="0"/>
                <a:ea typeface="Verdana" panose="020B0604030504040204" pitchFamily="34" charset="0"/>
              </a:rPr>
              <a:t>SOLAS, Κεφάλαιο V Κανονισμός 34, αναφέρει:</a:t>
            </a:r>
            <a:endParaRPr lang="en-US" dirty="0">
              <a:latin typeface="Verdana" panose="020B0604030504040204" pitchFamily="34" charset="0"/>
              <a:ea typeface="Verdana" panose="020B0604030504040204" pitchFamily="34" charset="0"/>
            </a:endParaRPr>
          </a:p>
          <a:p>
            <a:pPr>
              <a:lnSpc>
                <a:spcPct val="120000"/>
              </a:lnSpc>
            </a:pPr>
            <a:r>
              <a:rPr lang="el-GR" b="1" dirty="0">
                <a:latin typeface="Verdana" panose="020B0604030504040204" pitchFamily="34" charset="0"/>
                <a:ea typeface="Verdana" panose="020B0604030504040204" pitchFamily="34" charset="0"/>
              </a:rPr>
              <a:t> «Το σχέδιο Ταξιδίου θα</a:t>
            </a:r>
            <a:r>
              <a:rPr lang="en-US" b="1" dirty="0">
                <a:latin typeface="Verdana" panose="020B0604030504040204" pitchFamily="34" charset="0"/>
                <a:ea typeface="Verdana" panose="020B0604030504040204" pitchFamily="34" charset="0"/>
              </a:rPr>
              <a:t> </a:t>
            </a:r>
            <a:r>
              <a:rPr lang="el-GR" b="1" dirty="0">
                <a:latin typeface="Verdana" panose="020B0604030504040204" pitchFamily="34" charset="0"/>
                <a:ea typeface="Verdana" panose="020B0604030504040204" pitchFamily="34" charset="0"/>
              </a:rPr>
              <a:t>πρέπει να προσδιορίζει μια διαδρομή η οποία... </a:t>
            </a:r>
            <a:endParaRPr lang="en-US" b="1" dirty="0">
              <a:latin typeface="Verdana" panose="020B0604030504040204" pitchFamily="34" charset="0"/>
              <a:ea typeface="Verdana" panose="020B0604030504040204" pitchFamily="34" charset="0"/>
            </a:endParaRPr>
          </a:p>
          <a:p>
            <a:pPr>
              <a:lnSpc>
                <a:spcPct val="120000"/>
              </a:lnSpc>
            </a:pPr>
            <a:r>
              <a:rPr lang="el-GR" b="1" dirty="0">
                <a:latin typeface="Verdana" panose="020B0604030504040204" pitchFamily="34" charset="0"/>
                <a:ea typeface="Verdana" panose="020B0604030504040204" pitchFamily="34" charset="0"/>
              </a:rPr>
              <a:t>... εξασφαλίζει επαρκή θαλάσσιο χώρο για την ασφαλή διέλευση του πλοίου καθ' όλη τη διάρκεια του ταξιδιού.» </a:t>
            </a:r>
            <a:endParaRPr lang="en-US" b="1" dirty="0">
              <a:latin typeface="Verdana" panose="020B0604030504040204" pitchFamily="34" charset="0"/>
              <a:ea typeface="Verdana" panose="020B0604030504040204" pitchFamily="34" charset="0"/>
            </a:endParaRPr>
          </a:p>
          <a:p>
            <a:pPr>
              <a:lnSpc>
                <a:spcPct val="120000"/>
              </a:lnSpc>
            </a:pPr>
            <a:r>
              <a:rPr lang="el-GR" dirty="0">
                <a:latin typeface="Verdana" panose="020B0604030504040204" pitchFamily="34" charset="0"/>
                <a:ea typeface="Verdana" panose="020B0604030504040204" pitchFamily="34" charset="0"/>
              </a:rPr>
              <a:t>Υπάρχουν δύο συνιστώσες του όρου «θαλάσσιος χώρος». Η πρώτη είναι η οριζόντια, που είναι η οριζόντια απόσταση από τους κινδύνους ναυσιπλοΐας, την ξηρά και των συστημάτων ναυσιπλοΐας (</a:t>
            </a:r>
            <a:r>
              <a:rPr lang="en-US" dirty="0" err="1">
                <a:latin typeface="Verdana" panose="020B0604030504040204" pitchFamily="34" charset="0"/>
                <a:ea typeface="Verdana" panose="020B0604030504040204" pitchFamily="34" charset="0"/>
              </a:rPr>
              <a:t>routeing</a:t>
            </a:r>
            <a:r>
              <a:rPr lang="en-US" dirty="0">
                <a:latin typeface="Verdana" panose="020B0604030504040204" pitchFamily="34" charset="0"/>
                <a:ea typeface="Verdana" panose="020B0604030504040204" pitchFamily="34" charset="0"/>
              </a:rPr>
              <a:t> systems)</a:t>
            </a:r>
            <a:r>
              <a:rPr lang="el-GR" dirty="0">
                <a:latin typeface="Verdana" panose="020B0604030504040204" pitchFamily="34" charset="0"/>
                <a:ea typeface="Verdana" panose="020B0604030504040204" pitchFamily="34" charset="0"/>
              </a:rPr>
              <a:t>.</a:t>
            </a:r>
          </a:p>
          <a:p>
            <a:pPr>
              <a:lnSpc>
                <a:spcPct val="120000"/>
              </a:lnSpc>
            </a:pPr>
            <a:r>
              <a:rPr lang="el-GR" dirty="0">
                <a:latin typeface="Verdana" panose="020B0604030504040204" pitchFamily="34" charset="0"/>
                <a:ea typeface="Verdana" panose="020B0604030504040204" pitchFamily="34" charset="0"/>
              </a:rPr>
              <a:t> Η δεύτερη είναι η κατακόρυφη συνιστώσα, η οποία είναι το βάθος κάτω από την καρίνα και που αναφέρεται ως UKC.</a:t>
            </a:r>
            <a:endParaRPr lang="en-US" dirty="0">
              <a:latin typeface="Verdana" panose="020B0604030504040204" pitchFamily="34" charset="0"/>
              <a:ea typeface="Verdana" panose="020B0604030504040204" pitchFamily="34" charset="0"/>
            </a:endParaRPr>
          </a:p>
        </p:txBody>
      </p:sp>
      <p:pic>
        <p:nvPicPr>
          <p:cNvPr id="8" name="Content Placeholder 7">
            <a:extLst>
              <a:ext uri="{FF2B5EF4-FFF2-40B4-BE49-F238E27FC236}">
                <a16:creationId xmlns:a16="http://schemas.microsoft.com/office/drawing/2014/main" id="{46A6FD8D-0C5B-07D7-C56C-CCFE239AF154}"/>
              </a:ext>
            </a:extLst>
          </p:cNvPr>
          <p:cNvPicPr>
            <a:picLocks noGrp="1" noChangeAspect="1"/>
          </p:cNvPicPr>
          <p:nvPr>
            <p:ph sz="half" idx="2"/>
          </p:nvPr>
        </p:nvPicPr>
        <p:blipFill>
          <a:blip r:embed="rId2"/>
          <a:stretch>
            <a:fillRect/>
          </a:stretch>
        </p:blipFill>
        <p:spPr>
          <a:xfrm>
            <a:off x="6220084" y="1885981"/>
            <a:ext cx="5867745" cy="3234659"/>
          </a:xfrm>
        </p:spPr>
      </p:pic>
      <p:sp>
        <p:nvSpPr>
          <p:cNvPr id="9" name="Rectangle 8">
            <a:extLst>
              <a:ext uri="{FF2B5EF4-FFF2-40B4-BE49-F238E27FC236}">
                <a16:creationId xmlns:a16="http://schemas.microsoft.com/office/drawing/2014/main" id="{F4F434BF-416A-C928-2757-E5BD9DB10DD4}"/>
              </a:ext>
            </a:extLst>
          </p:cNvPr>
          <p:cNvSpPr/>
          <p:nvPr/>
        </p:nvSpPr>
        <p:spPr>
          <a:xfrm>
            <a:off x="6691745" y="4231178"/>
            <a:ext cx="5278582" cy="490451"/>
          </a:xfrm>
          <a:custGeom>
            <a:avLst/>
            <a:gdLst>
              <a:gd name="connsiteX0" fmla="*/ 0 w 5278582"/>
              <a:gd name="connsiteY0" fmla="*/ 0 h 490451"/>
              <a:gd name="connsiteX1" fmla="*/ 639295 w 5278582"/>
              <a:gd name="connsiteY1" fmla="*/ 0 h 490451"/>
              <a:gd name="connsiteX2" fmla="*/ 1067447 w 5278582"/>
              <a:gd name="connsiteY2" fmla="*/ 0 h 490451"/>
              <a:gd name="connsiteX3" fmla="*/ 1495598 w 5278582"/>
              <a:gd name="connsiteY3" fmla="*/ 0 h 490451"/>
              <a:gd name="connsiteX4" fmla="*/ 1923750 w 5278582"/>
              <a:gd name="connsiteY4" fmla="*/ 0 h 490451"/>
              <a:gd name="connsiteX5" fmla="*/ 2457473 w 5278582"/>
              <a:gd name="connsiteY5" fmla="*/ 0 h 490451"/>
              <a:gd name="connsiteX6" fmla="*/ 2885625 w 5278582"/>
              <a:gd name="connsiteY6" fmla="*/ 0 h 490451"/>
              <a:gd name="connsiteX7" fmla="*/ 3577706 w 5278582"/>
              <a:gd name="connsiteY7" fmla="*/ 0 h 490451"/>
              <a:gd name="connsiteX8" fmla="*/ 4111429 w 5278582"/>
              <a:gd name="connsiteY8" fmla="*/ 0 h 490451"/>
              <a:gd name="connsiteX9" fmla="*/ 5278582 w 5278582"/>
              <a:gd name="connsiteY9" fmla="*/ 0 h 490451"/>
              <a:gd name="connsiteX10" fmla="*/ 5278582 w 5278582"/>
              <a:gd name="connsiteY10" fmla="*/ 490451 h 490451"/>
              <a:gd name="connsiteX11" fmla="*/ 4586501 w 5278582"/>
              <a:gd name="connsiteY11" fmla="*/ 490451 h 490451"/>
              <a:gd name="connsiteX12" fmla="*/ 3947206 w 5278582"/>
              <a:gd name="connsiteY12" fmla="*/ 490451 h 490451"/>
              <a:gd name="connsiteX13" fmla="*/ 3255126 w 5278582"/>
              <a:gd name="connsiteY13" fmla="*/ 490451 h 490451"/>
              <a:gd name="connsiteX14" fmla="*/ 2668616 w 5278582"/>
              <a:gd name="connsiteY14" fmla="*/ 490451 h 490451"/>
              <a:gd name="connsiteX15" fmla="*/ 2029322 w 5278582"/>
              <a:gd name="connsiteY15" fmla="*/ 490451 h 490451"/>
              <a:gd name="connsiteX16" fmla="*/ 1548384 w 5278582"/>
              <a:gd name="connsiteY16" fmla="*/ 490451 h 490451"/>
              <a:gd name="connsiteX17" fmla="*/ 1067447 w 5278582"/>
              <a:gd name="connsiteY17" fmla="*/ 490451 h 490451"/>
              <a:gd name="connsiteX18" fmla="*/ 639295 w 5278582"/>
              <a:gd name="connsiteY18" fmla="*/ 490451 h 490451"/>
              <a:gd name="connsiteX19" fmla="*/ 0 w 5278582"/>
              <a:gd name="connsiteY19" fmla="*/ 490451 h 490451"/>
              <a:gd name="connsiteX20" fmla="*/ 0 w 5278582"/>
              <a:gd name="connsiteY20" fmla="*/ 0 h 490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78582" h="490451" extrusionOk="0">
                <a:moveTo>
                  <a:pt x="0" y="0"/>
                </a:moveTo>
                <a:cubicBezTo>
                  <a:pt x="158270" y="-15851"/>
                  <a:pt x="447109" y="31874"/>
                  <a:pt x="639295" y="0"/>
                </a:cubicBezTo>
                <a:cubicBezTo>
                  <a:pt x="831482" y="-31874"/>
                  <a:pt x="976750" y="21275"/>
                  <a:pt x="1067447" y="0"/>
                </a:cubicBezTo>
                <a:cubicBezTo>
                  <a:pt x="1158144" y="-21275"/>
                  <a:pt x="1320757" y="19220"/>
                  <a:pt x="1495598" y="0"/>
                </a:cubicBezTo>
                <a:cubicBezTo>
                  <a:pt x="1670439" y="-19220"/>
                  <a:pt x="1726447" y="29256"/>
                  <a:pt x="1923750" y="0"/>
                </a:cubicBezTo>
                <a:cubicBezTo>
                  <a:pt x="2121053" y="-29256"/>
                  <a:pt x="2329762" y="12348"/>
                  <a:pt x="2457473" y="0"/>
                </a:cubicBezTo>
                <a:cubicBezTo>
                  <a:pt x="2585184" y="-12348"/>
                  <a:pt x="2797778" y="24443"/>
                  <a:pt x="2885625" y="0"/>
                </a:cubicBezTo>
                <a:cubicBezTo>
                  <a:pt x="2973472" y="-24443"/>
                  <a:pt x="3265064" y="6408"/>
                  <a:pt x="3577706" y="0"/>
                </a:cubicBezTo>
                <a:cubicBezTo>
                  <a:pt x="3890348" y="-6408"/>
                  <a:pt x="3938919" y="4090"/>
                  <a:pt x="4111429" y="0"/>
                </a:cubicBezTo>
                <a:cubicBezTo>
                  <a:pt x="4283939" y="-4090"/>
                  <a:pt x="4992798" y="139385"/>
                  <a:pt x="5278582" y="0"/>
                </a:cubicBezTo>
                <a:cubicBezTo>
                  <a:pt x="5289768" y="115120"/>
                  <a:pt x="5266691" y="327076"/>
                  <a:pt x="5278582" y="490451"/>
                </a:cubicBezTo>
                <a:cubicBezTo>
                  <a:pt x="5076455" y="563055"/>
                  <a:pt x="4737536" y="441646"/>
                  <a:pt x="4586501" y="490451"/>
                </a:cubicBezTo>
                <a:cubicBezTo>
                  <a:pt x="4435466" y="539256"/>
                  <a:pt x="4209176" y="420382"/>
                  <a:pt x="3947206" y="490451"/>
                </a:cubicBezTo>
                <a:cubicBezTo>
                  <a:pt x="3685236" y="560520"/>
                  <a:pt x="3525145" y="435493"/>
                  <a:pt x="3255126" y="490451"/>
                </a:cubicBezTo>
                <a:cubicBezTo>
                  <a:pt x="2985107" y="545409"/>
                  <a:pt x="2951065" y="449459"/>
                  <a:pt x="2668616" y="490451"/>
                </a:cubicBezTo>
                <a:cubicBezTo>
                  <a:pt x="2386167" y="531443"/>
                  <a:pt x="2209470" y="451048"/>
                  <a:pt x="2029322" y="490451"/>
                </a:cubicBezTo>
                <a:cubicBezTo>
                  <a:pt x="1849174" y="529854"/>
                  <a:pt x="1769612" y="433966"/>
                  <a:pt x="1548384" y="490451"/>
                </a:cubicBezTo>
                <a:cubicBezTo>
                  <a:pt x="1327156" y="546936"/>
                  <a:pt x="1174312" y="488145"/>
                  <a:pt x="1067447" y="490451"/>
                </a:cubicBezTo>
                <a:cubicBezTo>
                  <a:pt x="960582" y="492757"/>
                  <a:pt x="813591" y="475096"/>
                  <a:pt x="639295" y="490451"/>
                </a:cubicBezTo>
                <a:cubicBezTo>
                  <a:pt x="464999" y="505806"/>
                  <a:pt x="264211" y="478879"/>
                  <a:pt x="0" y="490451"/>
                </a:cubicBezTo>
                <a:cubicBezTo>
                  <a:pt x="-6053" y="294891"/>
                  <a:pt x="21957" y="194329"/>
                  <a:pt x="0" y="0"/>
                </a:cubicBezTo>
                <a:close/>
              </a:path>
            </a:pathLst>
          </a:custGeom>
          <a:noFill/>
          <a:ln>
            <a:solidFill>
              <a:srgbClr val="FF0000"/>
            </a:solidFill>
            <a:extLst>
              <a:ext uri="{C807C97D-BFC1-408E-A445-0C87EB9F89A2}">
                <ask:lineSketchStyleProps xmlns:ask="http://schemas.microsoft.com/office/drawing/2018/sketchyshapes" sd="4194945536">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34B3537-CF58-94FA-02BA-0F235EB1C7CE}"/>
              </a:ext>
            </a:extLst>
          </p:cNvPr>
          <p:cNvSpPr txBox="1"/>
          <p:nvPr/>
        </p:nvSpPr>
        <p:spPr>
          <a:xfrm>
            <a:off x="6342611" y="5428211"/>
            <a:ext cx="5714185" cy="369332"/>
          </a:xfrm>
          <a:prstGeom prst="rect">
            <a:avLst/>
          </a:prstGeom>
          <a:noFill/>
        </p:spPr>
        <p:txBody>
          <a:bodyPr wrap="square" rtlCol="0">
            <a:spAutoFit/>
          </a:bodyPr>
          <a:lstStyle/>
          <a:p>
            <a:r>
              <a:rPr lang="el-GR" dirty="0">
                <a:hlinkClick r:id="rId3"/>
              </a:rPr>
              <a:t>Πηγή :  </a:t>
            </a:r>
            <a:r>
              <a:rPr lang="en-US" dirty="0">
                <a:hlinkClick r:id="rId3"/>
              </a:rPr>
              <a:t>SOLAS Chapter V</a:t>
            </a:r>
            <a:endParaRPr lang="en-US" dirty="0"/>
          </a:p>
        </p:txBody>
      </p:sp>
    </p:spTree>
    <p:extLst>
      <p:ext uri="{BB962C8B-B14F-4D97-AF65-F5344CB8AC3E}">
        <p14:creationId xmlns:p14="http://schemas.microsoft.com/office/powerpoint/2010/main" val="2681050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FCEC2-E4B8-6C70-9417-2FA410D02C84}"/>
              </a:ext>
            </a:extLst>
          </p:cNvPr>
          <p:cNvSpPr>
            <a:spLocks noGrp="1"/>
          </p:cNvSpPr>
          <p:nvPr>
            <p:ph type="title"/>
          </p:nvPr>
        </p:nvSpPr>
        <p:spPr/>
        <p:txBody>
          <a:bodyPr/>
          <a:lstStyle/>
          <a:p>
            <a:r>
              <a:rPr lang="el-GR" dirty="0"/>
              <a:t>Τι προβλέπεται από την </a:t>
            </a:r>
            <a:r>
              <a:rPr lang="en-US" dirty="0"/>
              <a:t>SOLAS</a:t>
            </a:r>
            <a:r>
              <a:rPr lang="el-GR" dirty="0"/>
              <a:t> (β’)</a:t>
            </a:r>
            <a:endParaRPr lang="en-US" dirty="0"/>
          </a:p>
        </p:txBody>
      </p:sp>
      <p:sp>
        <p:nvSpPr>
          <p:cNvPr id="3" name="Content Placeholder 2">
            <a:extLst>
              <a:ext uri="{FF2B5EF4-FFF2-40B4-BE49-F238E27FC236}">
                <a16:creationId xmlns:a16="http://schemas.microsoft.com/office/drawing/2014/main" id="{5A1AB63A-ED04-D050-637E-A5F39C8BCEC0}"/>
              </a:ext>
            </a:extLst>
          </p:cNvPr>
          <p:cNvSpPr>
            <a:spLocks noGrp="1"/>
          </p:cNvSpPr>
          <p:nvPr>
            <p:ph sz="half" idx="1"/>
          </p:nvPr>
        </p:nvSpPr>
        <p:spPr>
          <a:xfrm>
            <a:off x="91439" y="1825624"/>
            <a:ext cx="6325986" cy="4758055"/>
          </a:xfrm>
        </p:spPr>
        <p:txBody>
          <a:bodyPr>
            <a:normAutofit fontScale="77500" lnSpcReduction="20000"/>
          </a:bodyPr>
          <a:lstStyle/>
          <a:p>
            <a:r>
              <a:rPr lang="el-GR" dirty="0">
                <a:latin typeface="Verdana" panose="020B0604030504040204" pitchFamily="34" charset="0"/>
                <a:ea typeface="Verdana" panose="020B0604030504040204" pitchFamily="34" charset="0"/>
              </a:rPr>
              <a:t>Συν αυτό, η ΙΜΟ </a:t>
            </a:r>
            <a:r>
              <a:rPr lang="en-US" dirty="0">
                <a:latin typeface="Verdana" panose="020B0604030504040204" pitchFamily="34" charset="0"/>
                <a:ea typeface="Verdana" panose="020B0604030504040204" pitchFamily="34" charset="0"/>
              </a:rPr>
              <a:t>Resolution A893(21) – </a:t>
            </a:r>
            <a:r>
              <a:rPr lang="el-GR" dirty="0">
                <a:latin typeface="Verdana" panose="020B0604030504040204" pitchFamily="34" charset="0"/>
                <a:ea typeface="Verdana" panose="020B0604030504040204" pitchFamily="34" charset="0"/>
              </a:rPr>
              <a:t>«</a:t>
            </a:r>
            <a:r>
              <a:rPr lang="en-US" dirty="0">
                <a:latin typeface="Verdana" panose="020B0604030504040204" pitchFamily="34" charset="0"/>
                <a:ea typeface="Verdana" panose="020B0604030504040204" pitchFamily="34" charset="0"/>
              </a:rPr>
              <a:t>Guidelines for Voyage Planning</a:t>
            </a:r>
            <a:r>
              <a:rPr lang="el-GR" dirty="0">
                <a:latin typeface="Verdana" panose="020B0604030504040204" pitchFamily="34" charset="0"/>
                <a:ea typeface="Verdana" panose="020B0604030504040204" pitchFamily="34" charset="0"/>
              </a:rPr>
              <a:t>» αναφέρει στο 3 3.2.2.3</a:t>
            </a:r>
          </a:p>
          <a:p>
            <a:r>
              <a:rPr lang="el-GR" b="1" dirty="0">
                <a:latin typeface="Verdana" panose="020B0604030504040204" pitchFamily="34" charset="0"/>
                <a:ea typeface="Verdana" panose="020B0604030504040204" pitchFamily="34" charset="0"/>
              </a:rPr>
              <a:t>«Τα κύρια στοιχεία για τη διασφάλιση της ασφάλειας της ζωής στη θάλασσα, της ασφάλειας και της αποτελεσματικότητας της ναυσιπλοΐας και της προστασίας του θαλάσσιου περιβάλλοντος κατά τη διάρκεια του προβλεπόμενου ταξιδιού ή διέλευσης· τέτοια στοιχεία θα πρέπει να περιλαμβάνουν, χωρίς να περιορίζονται σε αυτά:.....</a:t>
            </a:r>
          </a:p>
          <a:p>
            <a:r>
              <a:rPr lang="el-GR" b="1" dirty="0">
                <a:latin typeface="Verdana" panose="020B0604030504040204" pitchFamily="34" charset="0"/>
                <a:ea typeface="Verdana" panose="020B0604030504040204" pitchFamily="34" charset="0"/>
              </a:rPr>
              <a:t>..... ελάχιστη απόσταση</a:t>
            </a:r>
            <a:r>
              <a:rPr lang="en-US" b="1" dirty="0">
                <a:latin typeface="Verdana" panose="020B0604030504040204" pitchFamily="34" charset="0"/>
                <a:ea typeface="Verdana" panose="020B0604030504040204" pitchFamily="34" charset="0"/>
              </a:rPr>
              <a:t> (clearance)</a:t>
            </a:r>
            <a:r>
              <a:rPr lang="el-GR" b="1" dirty="0">
                <a:latin typeface="Verdana" panose="020B0604030504040204" pitchFamily="34" charset="0"/>
                <a:ea typeface="Verdana" panose="020B0604030504040204" pitchFamily="34" charset="0"/>
              </a:rPr>
              <a:t> που απαιτείται κάτω από την τρόπιδα σε κρίσιμες περιοχές με περιορισμένο βάθος νερού.»</a:t>
            </a:r>
            <a:endParaRPr lang="en-US" b="1" dirty="0">
              <a:latin typeface="Verdana" panose="020B0604030504040204" pitchFamily="34" charset="0"/>
              <a:ea typeface="Verdana" panose="020B0604030504040204" pitchFamily="34" charset="0"/>
            </a:endParaRPr>
          </a:p>
        </p:txBody>
      </p:sp>
      <p:pic>
        <p:nvPicPr>
          <p:cNvPr id="6" name="Content Placeholder 5">
            <a:extLst>
              <a:ext uri="{FF2B5EF4-FFF2-40B4-BE49-F238E27FC236}">
                <a16:creationId xmlns:a16="http://schemas.microsoft.com/office/drawing/2014/main" id="{5D12F549-0AF6-EDC2-A8E5-8B6AE1A847C9}"/>
              </a:ext>
            </a:extLst>
          </p:cNvPr>
          <p:cNvPicPr>
            <a:picLocks noGrp="1" noChangeAspect="1"/>
          </p:cNvPicPr>
          <p:nvPr>
            <p:ph sz="half" idx="2"/>
          </p:nvPr>
        </p:nvPicPr>
        <p:blipFill>
          <a:blip r:embed="rId2"/>
          <a:stretch>
            <a:fillRect/>
          </a:stretch>
        </p:blipFill>
        <p:spPr>
          <a:xfrm>
            <a:off x="6685598" y="1897867"/>
            <a:ext cx="5033962" cy="4057223"/>
          </a:xfrm>
        </p:spPr>
      </p:pic>
      <p:sp>
        <p:nvSpPr>
          <p:cNvPr id="7" name="TextBox 6">
            <a:extLst>
              <a:ext uri="{FF2B5EF4-FFF2-40B4-BE49-F238E27FC236}">
                <a16:creationId xmlns:a16="http://schemas.microsoft.com/office/drawing/2014/main" id="{BB18916F-3E52-7DFF-ECAA-F6F2C9C1760C}"/>
              </a:ext>
            </a:extLst>
          </p:cNvPr>
          <p:cNvSpPr txBox="1"/>
          <p:nvPr/>
        </p:nvSpPr>
        <p:spPr>
          <a:xfrm>
            <a:off x="7373389" y="6076600"/>
            <a:ext cx="4206240" cy="369332"/>
          </a:xfrm>
          <a:prstGeom prst="rect">
            <a:avLst/>
          </a:prstGeom>
          <a:noFill/>
        </p:spPr>
        <p:txBody>
          <a:bodyPr wrap="square" rtlCol="0">
            <a:spAutoFit/>
          </a:bodyPr>
          <a:lstStyle/>
          <a:p>
            <a:r>
              <a:rPr lang="el-GR" dirty="0">
                <a:hlinkClick r:id="rId3"/>
              </a:rPr>
              <a:t>Πηγή: </a:t>
            </a:r>
            <a:r>
              <a:rPr lang="en-US" dirty="0">
                <a:hlinkClick r:id="rId3"/>
              </a:rPr>
              <a:t>IMO Resolution A893(21)</a:t>
            </a:r>
            <a:endParaRPr lang="en-US" dirty="0"/>
          </a:p>
        </p:txBody>
      </p:sp>
    </p:spTree>
    <p:extLst>
      <p:ext uri="{BB962C8B-B14F-4D97-AF65-F5344CB8AC3E}">
        <p14:creationId xmlns:p14="http://schemas.microsoft.com/office/powerpoint/2010/main" val="4246361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0A5B7D-9BC5-AFB1-EF4E-7FEE3B159A4B}"/>
              </a:ext>
            </a:extLst>
          </p:cNvPr>
          <p:cNvSpPr>
            <a:spLocks noGrp="1"/>
          </p:cNvSpPr>
          <p:nvPr>
            <p:ph sz="half" idx="1"/>
          </p:nvPr>
        </p:nvSpPr>
        <p:spPr>
          <a:xfrm>
            <a:off x="180463" y="241070"/>
            <a:ext cx="5964753" cy="5935894"/>
          </a:xfrm>
        </p:spPr>
        <p:txBody>
          <a:bodyPr>
            <a:normAutofit fontScale="70000" lnSpcReduction="20000"/>
          </a:bodyPr>
          <a:lstStyle/>
          <a:p>
            <a:pPr>
              <a:lnSpc>
                <a:spcPct val="120000"/>
              </a:lnSpc>
            </a:pPr>
            <a:r>
              <a:rPr lang="el-GR" dirty="0">
                <a:latin typeface="Verdana" panose="020B0604030504040204" pitchFamily="34" charset="0"/>
                <a:ea typeface="Verdana" panose="020B0604030504040204" pitchFamily="34" charset="0"/>
              </a:rPr>
              <a:t>Το UKC είναι η κατακόρυφη απόσταση μεταξύ της τρόπιδας ενός πλοίου και του πυθμένα της θάλασσας. Το κενό ανάμεσα τους θα πρέπει να είναι αρκετό ώστε να επιτρέπει σε ένα πλοίο να πλέει με ασφάλεια στις πιο δυσμενείς </a:t>
            </a:r>
            <a:r>
              <a:rPr lang="el-GR" dirty="0">
                <a:latin typeface="Verdana" panose="020B0604030504040204" pitchFamily="34" charset="0"/>
                <a:ea typeface="Verdana" panose="020B0604030504040204" pitchFamily="34" charset="0"/>
                <a:hlinkClick r:id="rId2"/>
              </a:rPr>
              <a:t>υδρολογικές</a:t>
            </a:r>
            <a:r>
              <a:rPr lang="el-GR" dirty="0">
                <a:latin typeface="Verdana" panose="020B0604030504040204" pitchFamily="34" charset="0"/>
                <a:ea typeface="Verdana" panose="020B0604030504040204" pitchFamily="34" charset="0"/>
              </a:rPr>
              <a:t> και μετεωρολογικές συνθήκες. Το UKC είναι το ελάχιστο βάθος νερού που απαιτείται κάτω από την καρίνα για να διασφαλιστεί ότι το πλοίο δεν θα προσαράξει. Ο υπολογισμός του UKC θα πρέπει να είναι δυναμικός, δηλαδή να αλλάζει ανάλογα με το σκέλος του ταξιδιού, την ταχύτητα, την παλίρροια, το βύθισμα και την αλλαγή του </a:t>
            </a:r>
            <a:r>
              <a:rPr lang="en-US" dirty="0">
                <a:latin typeface="Verdana" panose="020B0604030504040204" pitchFamily="34" charset="0"/>
                <a:ea typeface="Verdana" panose="020B0604030504040204" pitchFamily="34" charset="0"/>
              </a:rPr>
              <a:t>trim</a:t>
            </a:r>
            <a:r>
              <a:rPr lang="el-GR" dirty="0">
                <a:latin typeface="Verdana" panose="020B0604030504040204" pitchFamily="34" charset="0"/>
                <a:ea typeface="Verdana" panose="020B0604030504040204" pitchFamily="34" charset="0"/>
              </a:rPr>
              <a:t>. Επομένως, οι ρυθμίσεις θα πρέπει να ενημερώνονται καθ' όλη τη διάρκεια του ταξιδιού </a:t>
            </a:r>
            <a:r>
              <a:rPr lang="en-US" dirty="0">
                <a:latin typeface="Verdana" panose="020B0604030504040204" pitchFamily="34" charset="0"/>
                <a:ea typeface="Verdana" panose="020B0604030504040204" pitchFamily="34" charset="0"/>
              </a:rPr>
              <a:t>(</a:t>
            </a:r>
            <a:r>
              <a:rPr lang="el-GR" dirty="0">
                <a:latin typeface="Verdana" panose="020B0604030504040204" pitchFamily="34" charset="0"/>
                <a:ea typeface="Verdana" panose="020B0604030504040204" pitchFamily="34" charset="0"/>
              </a:rPr>
              <a:t>αυτό εννοούμε δυναμικό εδώ) για να διασφαλιστεί ότι παραμένουν κατάλληλες.</a:t>
            </a:r>
            <a:endParaRPr lang="en-US" dirty="0">
              <a:latin typeface="Verdana" panose="020B0604030504040204" pitchFamily="34" charset="0"/>
              <a:ea typeface="Verdana" panose="020B0604030504040204" pitchFamily="34" charset="0"/>
            </a:endParaRPr>
          </a:p>
        </p:txBody>
      </p:sp>
      <p:pic>
        <p:nvPicPr>
          <p:cNvPr id="10" name="Content Placeholder 9">
            <a:extLst>
              <a:ext uri="{FF2B5EF4-FFF2-40B4-BE49-F238E27FC236}">
                <a16:creationId xmlns:a16="http://schemas.microsoft.com/office/drawing/2014/main" id="{57F70A04-97F8-D708-2F77-6A30F94A7269}"/>
              </a:ext>
            </a:extLst>
          </p:cNvPr>
          <p:cNvPicPr>
            <a:picLocks noGrp="1" noChangeAspect="1"/>
          </p:cNvPicPr>
          <p:nvPr>
            <p:ph sz="half" idx="2"/>
          </p:nvPr>
        </p:nvPicPr>
        <p:blipFill>
          <a:blip r:embed="rId3"/>
          <a:stretch>
            <a:fillRect/>
          </a:stretch>
        </p:blipFill>
        <p:spPr>
          <a:xfrm>
            <a:off x="6145216" y="831273"/>
            <a:ext cx="5964753" cy="4478288"/>
          </a:xfrm>
        </p:spPr>
      </p:pic>
    </p:spTree>
    <p:extLst>
      <p:ext uri="{BB962C8B-B14F-4D97-AF65-F5344CB8AC3E}">
        <p14:creationId xmlns:p14="http://schemas.microsoft.com/office/powerpoint/2010/main" val="1638548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E7352-A99F-7145-2E53-5A8B796035BE}"/>
              </a:ext>
            </a:extLst>
          </p:cNvPr>
          <p:cNvSpPr>
            <a:spLocks noGrp="1"/>
          </p:cNvSpPr>
          <p:nvPr>
            <p:ph type="title"/>
          </p:nvPr>
        </p:nvSpPr>
        <p:spPr>
          <a:xfrm>
            <a:off x="542730" y="319405"/>
            <a:ext cx="10811070" cy="1085445"/>
          </a:xfrm>
        </p:spPr>
        <p:txBody>
          <a:bodyPr/>
          <a:lstStyle/>
          <a:p>
            <a:r>
              <a:rPr lang="el-GR" dirty="0"/>
              <a:t>Πως διαχειριζόμαστε το </a:t>
            </a:r>
            <a:r>
              <a:rPr lang="en-US" dirty="0"/>
              <a:t>UKC;</a:t>
            </a:r>
          </a:p>
        </p:txBody>
      </p:sp>
      <p:sp>
        <p:nvSpPr>
          <p:cNvPr id="3" name="Content Placeholder 2">
            <a:extLst>
              <a:ext uri="{FF2B5EF4-FFF2-40B4-BE49-F238E27FC236}">
                <a16:creationId xmlns:a16="http://schemas.microsoft.com/office/drawing/2014/main" id="{B14BE310-B2F8-D46D-A167-F105DAFDF4CF}"/>
              </a:ext>
            </a:extLst>
          </p:cNvPr>
          <p:cNvSpPr>
            <a:spLocks noGrp="1"/>
          </p:cNvSpPr>
          <p:nvPr>
            <p:ph sz="half" idx="1"/>
          </p:nvPr>
        </p:nvSpPr>
        <p:spPr>
          <a:xfrm>
            <a:off x="182881" y="1404850"/>
            <a:ext cx="5962336" cy="5453149"/>
          </a:xfrm>
        </p:spPr>
        <p:txBody>
          <a:bodyPr>
            <a:normAutofit fontScale="70000" lnSpcReduction="20000"/>
          </a:bodyPr>
          <a:lstStyle/>
          <a:p>
            <a:pPr>
              <a:lnSpc>
                <a:spcPct val="120000"/>
              </a:lnSpc>
            </a:pPr>
            <a:r>
              <a:rPr lang="el-GR" dirty="0">
                <a:latin typeface="Verdana" panose="020B0604030504040204" pitchFamily="34" charset="0"/>
                <a:ea typeface="Verdana" panose="020B0604030504040204" pitchFamily="34" charset="0"/>
              </a:rPr>
              <a:t>Ολόκληρη η ομάδα της γέφυρας είναι υπεύθυνη για τη διασφάλιση της διατήρησης επαρκούς </a:t>
            </a:r>
            <a:r>
              <a:rPr lang="en-US" dirty="0">
                <a:latin typeface="Verdana" panose="020B0604030504040204" pitchFamily="34" charset="0"/>
                <a:ea typeface="Verdana" panose="020B0604030504040204" pitchFamily="34" charset="0"/>
              </a:rPr>
              <a:t>UKC</a:t>
            </a:r>
            <a:r>
              <a:rPr lang="el-GR" dirty="0">
                <a:latin typeface="Verdana" panose="020B0604030504040204" pitchFamily="34" charset="0"/>
                <a:ea typeface="Verdana" panose="020B0604030504040204" pitchFamily="34" charset="0"/>
              </a:rPr>
              <a:t> ανά πάσα στιγμή. Ενώ ο</a:t>
            </a:r>
            <a:r>
              <a:rPr lang="en-US" dirty="0">
                <a:latin typeface="Verdana" panose="020B0604030504040204" pitchFamily="34" charset="0"/>
                <a:ea typeface="Verdana" panose="020B0604030504040204" pitchFamily="34" charset="0"/>
              </a:rPr>
              <a:t> navigation officer</a:t>
            </a:r>
            <a:r>
              <a:rPr lang="el-GR" dirty="0">
                <a:latin typeface="Verdana" panose="020B0604030504040204" pitchFamily="34" charset="0"/>
                <a:ea typeface="Verdana" panose="020B0604030504040204" pitchFamily="34" charset="0"/>
              </a:rPr>
              <a:t> και ο πλοίαρχος θα πρέπει να διασφαλίζουν επαρκές UKC ως μέρος της διαδικασίας του </a:t>
            </a:r>
            <a:r>
              <a:rPr lang="en-US" dirty="0">
                <a:latin typeface="Verdana" panose="020B0604030504040204" pitchFamily="34" charset="0"/>
                <a:ea typeface="Verdana" panose="020B0604030504040204" pitchFamily="34" charset="0"/>
              </a:rPr>
              <a:t>passage planning</a:t>
            </a:r>
            <a:r>
              <a:rPr lang="el-GR" dirty="0">
                <a:latin typeface="Verdana" panose="020B0604030504040204" pitchFamily="34" charset="0"/>
                <a:ea typeface="Verdana" panose="020B0604030504040204" pitchFamily="34" charset="0"/>
              </a:rPr>
              <a:t>, είναι καθήκον αυτών που παρακολουθούν, και ειδικότερα του OOW</a:t>
            </a:r>
            <a:r>
              <a:rPr lang="en-US" dirty="0">
                <a:latin typeface="Verdana" panose="020B0604030504040204" pitchFamily="34" charset="0"/>
                <a:ea typeface="Verdana" panose="020B0604030504040204" pitchFamily="34" charset="0"/>
              </a:rPr>
              <a:t> (</a:t>
            </a:r>
            <a:r>
              <a:rPr lang="el-GR" dirty="0">
                <a:latin typeface="Verdana" panose="020B0604030504040204" pitchFamily="34" charset="0"/>
                <a:ea typeface="Verdana" panose="020B0604030504040204" pitchFamily="34" charset="0"/>
              </a:rPr>
              <a:t>αξιωματικού φυλακής),  να διασφαλίζουν ότι διατηρείται επαρκές UKC κατά την διάρκεια του ταξιδιού και σε σύμφωνία με το </a:t>
            </a:r>
            <a:r>
              <a:rPr lang="en-US" dirty="0" err="1">
                <a:latin typeface="Verdana" panose="020B0604030504040204" pitchFamily="34" charset="0"/>
                <a:ea typeface="Verdana" panose="020B0604030504040204" pitchFamily="34" charset="0"/>
              </a:rPr>
              <a:t>routeing</a:t>
            </a:r>
            <a:r>
              <a:rPr lang="en-US" dirty="0">
                <a:latin typeface="Verdana" panose="020B0604030504040204" pitchFamily="34" charset="0"/>
                <a:ea typeface="Verdana" panose="020B0604030504040204" pitchFamily="34" charset="0"/>
              </a:rPr>
              <a:t> </a:t>
            </a:r>
            <a:r>
              <a:rPr lang="el-GR" dirty="0">
                <a:latin typeface="Verdana" panose="020B0604030504040204" pitchFamily="34" charset="0"/>
                <a:ea typeface="Verdana" panose="020B0604030504040204" pitchFamily="34" charset="0"/>
              </a:rPr>
              <a:t>και το UKC </a:t>
            </a:r>
            <a:r>
              <a:rPr lang="en-US" dirty="0">
                <a:latin typeface="Verdana" panose="020B0604030504040204" pitchFamily="34" charset="0"/>
                <a:ea typeface="Verdana" panose="020B0604030504040204" pitchFamily="34" charset="0"/>
              </a:rPr>
              <a:t>calculation</a:t>
            </a:r>
            <a:r>
              <a:rPr lang="el-GR" dirty="0">
                <a:latin typeface="Verdana" panose="020B0604030504040204" pitchFamily="34" charset="0"/>
                <a:ea typeface="Verdana" panose="020B0604030504040204" pitchFamily="34" charset="0"/>
              </a:rPr>
              <a:t> στο </a:t>
            </a:r>
            <a:r>
              <a:rPr lang="en-US" dirty="0">
                <a:latin typeface="Verdana" panose="020B0604030504040204" pitchFamily="34" charset="0"/>
                <a:ea typeface="Verdana" panose="020B0604030504040204" pitchFamily="34" charset="0"/>
              </a:rPr>
              <a:t>passage plan</a:t>
            </a:r>
            <a:r>
              <a:rPr lang="el-GR" dirty="0">
                <a:latin typeface="Verdana" panose="020B0604030504040204" pitchFamily="34" charset="0"/>
                <a:ea typeface="Verdana" panose="020B0604030504040204" pitchFamily="34" charset="0"/>
              </a:rPr>
              <a:t>. </a:t>
            </a:r>
          </a:p>
          <a:p>
            <a:pPr>
              <a:lnSpc>
                <a:spcPct val="120000"/>
              </a:lnSpc>
            </a:pPr>
            <a:r>
              <a:rPr lang="el-GR" dirty="0">
                <a:latin typeface="Verdana" panose="020B0604030504040204" pitchFamily="34" charset="0"/>
                <a:ea typeface="Verdana" panose="020B0604030504040204" pitchFamily="34" charset="0"/>
              </a:rPr>
              <a:t>Σε ορισμένα μέρη του κόσμου, ειδικά σε λιμένες, ποτάμια, κανάλια και ορισμένα </a:t>
            </a:r>
            <a:r>
              <a:rPr lang="en-US" dirty="0">
                <a:latin typeface="Verdana" panose="020B0604030504040204" pitchFamily="34" charset="0"/>
                <a:ea typeface="Verdana" panose="020B0604030504040204" pitchFamily="34" charset="0"/>
              </a:rPr>
              <a:t>offshore areas (</a:t>
            </a:r>
            <a:r>
              <a:rPr lang="el-GR" dirty="0">
                <a:latin typeface="Verdana" panose="020B0604030504040204" pitchFamily="34" charset="0"/>
                <a:ea typeface="Verdana" panose="020B0604030504040204" pitchFamily="34" charset="0"/>
              </a:rPr>
              <a:t>π.χ. </a:t>
            </a:r>
            <a:r>
              <a:rPr lang="en-US" dirty="0">
                <a:latin typeface="Verdana" panose="020B0604030504040204" pitchFamily="34" charset="0"/>
                <a:ea typeface="Verdana" panose="020B0604030504040204" pitchFamily="34" charset="0"/>
              </a:rPr>
              <a:t>S.P.M.)</a:t>
            </a:r>
            <a:r>
              <a:rPr lang="el-GR" dirty="0">
                <a:latin typeface="Verdana" panose="020B0604030504040204" pitchFamily="34" charset="0"/>
                <a:ea typeface="Verdana" panose="020B0604030504040204" pitchFamily="34" charset="0"/>
              </a:rPr>
              <a:t>, η τοπική αρχή καθορίζει το ελάχιστο UKC. ...</a:t>
            </a:r>
            <a:endParaRPr lang="en-US" dirty="0">
              <a:latin typeface="Verdana" panose="020B0604030504040204" pitchFamily="34" charset="0"/>
              <a:ea typeface="Verdana" panose="020B0604030504040204" pitchFamily="34" charset="0"/>
            </a:endParaRPr>
          </a:p>
        </p:txBody>
      </p:sp>
      <p:pic>
        <p:nvPicPr>
          <p:cNvPr id="10" name="Picture 9">
            <a:extLst>
              <a:ext uri="{FF2B5EF4-FFF2-40B4-BE49-F238E27FC236}">
                <a16:creationId xmlns:a16="http://schemas.microsoft.com/office/drawing/2014/main" id="{66A83FDD-C082-9B29-592D-76CA31EEE0DD}"/>
              </a:ext>
            </a:extLst>
          </p:cNvPr>
          <p:cNvPicPr>
            <a:picLocks noChangeAspect="1"/>
          </p:cNvPicPr>
          <p:nvPr/>
        </p:nvPicPr>
        <p:blipFill>
          <a:blip r:embed="rId2"/>
          <a:stretch>
            <a:fillRect/>
          </a:stretch>
        </p:blipFill>
        <p:spPr>
          <a:xfrm>
            <a:off x="6181567" y="1531436"/>
            <a:ext cx="5467703" cy="782270"/>
          </a:xfrm>
          <a:prstGeom prst="rect">
            <a:avLst/>
          </a:prstGeom>
        </p:spPr>
      </p:pic>
      <p:sp>
        <p:nvSpPr>
          <p:cNvPr id="11" name="TextBox 10">
            <a:extLst>
              <a:ext uri="{FF2B5EF4-FFF2-40B4-BE49-F238E27FC236}">
                <a16:creationId xmlns:a16="http://schemas.microsoft.com/office/drawing/2014/main" id="{106D6946-C4AA-9A5B-50F4-6FC162990FCC}"/>
              </a:ext>
            </a:extLst>
          </p:cNvPr>
          <p:cNvSpPr txBox="1"/>
          <p:nvPr/>
        </p:nvSpPr>
        <p:spPr>
          <a:xfrm>
            <a:off x="6254271" y="2399486"/>
            <a:ext cx="5394999" cy="307777"/>
          </a:xfrm>
          <a:prstGeom prst="rect">
            <a:avLst/>
          </a:prstGeom>
          <a:noFill/>
        </p:spPr>
        <p:txBody>
          <a:bodyPr wrap="square" rtlCol="0">
            <a:spAutoFit/>
          </a:bodyPr>
          <a:lstStyle/>
          <a:p>
            <a:r>
              <a:rPr lang="el-GR" sz="1400" dirty="0"/>
              <a:t>Πηγή: </a:t>
            </a:r>
            <a:r>
              <a:rPr lang="en-US" sz="1400" dirty="0"/>
              <a:t>Navigation Safety Guidelines</a:t>
            </a:r>
            <a:r>
              <a:rPr lang="el-GR" sz="1400" dirty="0"/>
              <a:t> </a:t>
            </a:r>
            <a:r>
              <a:rPr lang="en-US" sz="1400" dirty="0"/>
              <a:t>for the Houston Ship Channel</a:t>
            </a:r>
          </a:p>
        </p:txBody>
      </p:sp>
      <p:pic>
        <p:nvPicPr>
          <p:cNvPr id="13" name="Picture 12">
            <a:extLst>
              <a:ext uri="{FF2B5EF4-FFF2-40B4-BE49-F238E27FC236}">
                <a16:creationId xmlns:a16="http://schemas.microsoft.com/office/drawing/2014/main" id="{B5BE5F56-F038-E1D5-F9B6-ED44BA1CF5B0}"/>
              </a:ext>
            </a:extLst>
          </p:cNvPr>
          <p:cNvPicPr>
            <a:picLocks noChangeAspect="1"/>
          </p:cNvPicPr>
          <p:nvPr/>
        </p:nvPicPr>
        <p:blipFill>
          <a:blip r:embed="rId3"/>
          <a:stretch>
            <a:fillRect/>
          </a:stretch>
        </p:blipFill>
        <p:spPr>
          <a:xfrm>
            <a:off x="6217920" y="3919294"/>
            <a:ext cx="5629827" cy="1126853"/>
          </a:xfrm>
          <a:prstGeom prst="rect">
            <a:avLst/>
          </a:prstGeom>
        </p:spPr>
      </p:pic>
      <p:sp>
        <p:nvSpPr>
          <p:cNvPr id="14" name="TextBox 13">
            <a:extLst>
              <a:ext uri="{FF2B5EF4-FFF2-40B4-BE49-F238E27FC236}">
                <a16:creationId xmlns:a16="http://schemas.microsoft.com/office/drawing/2014/main" id="{FDC95B37-EB66-B96C-355E-DD69B0D94D10}"/>
              </a:ext>
            </a:extLst>
          </p:cNvPr>
          <p:cNvSpPr txBox="1"/>
          <p:nvPr/>
        </p:nvSpPr>
        <p:spPr>
          <a:xfrm>
            <a:off x="6413334" y="5154533"/>
            <a:ext cx="5361709" cy="523220"/>
          </a:xfrm>
          <a:prstGeom prst="rect">
            <a:avLst/>
          </a:prstGeom>
          <a:noFill/>
        </p:spPr>
        <p:txBody>
          <a:bodyPr wrap="square" rtlCol="0">
            <a:spAutoFit/>
          </a:bodyPr>
          <a:lstStyle/>
          <a:p>
            <a:r>
              <a:rPr lang="el-GR" sz="1400" dirty="0"/>
              <a:t>Πηγή:</a:t>
            </a:r>
            <a:r>
              <a:rPr lang="en-US" sz="1400" dirty="0"/>
              <a:t> </a:t>
            </a:r>
            <a:r>
              <a:rPr lang="en-US" sz="1400" dirty="0" err="1"/>
              <a:t>Juaymah</a:t>
            </a:r>
            <a:r>
              <a:rPr lang="en-US" sz="1400" dirty="0"/>
              <a:t> Crude (SPM) Terminal RULES REGULATIONS AND GENERAL INFORMATION</a:t>
            </a:r>
          </a:p>
        </p:txBody>
      </p:sp>
    </p:spTree>
    <p:extLst>
      <p:ext uri="{BB962C8B-B14F-4D97-AF65-F5344CB8AC3E}">
        <p14:creationId xmlns:p14="http://schemas.microsoft.com/office/powerpoint/2010/main" val="14657784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E7352-A99F-7145-2E53-5A8B796035BE}"/>
              </a:ext>
            </a:extLst>
          </p:cNvPr>
          <p:cNvSpPr>
            <a:spLocks noGrp="1"/>
          </p:cNvSpPr>
          <p:nvPr>
            <p:ph type="title"/>
          </p:nvPr>
        </p:nvSpPr>
        <p:spPr/>
        <p:txBody>
          <a:bodyPr/>
          <a:lstStyle/>
          <a:p>
            <a:r>
              <a:rPr lang="el-GR" dirty="0"/>
              <a:t>Πως διαχειριζόμαστε το </a:t>
            </a:r>
            <a:r>
              <a:rPr lang="en-US" dirty="0"/>
              <a:t>UKC (</a:t>
            </a:r>
            <a:r>
              <a:rPr lang="el-GR" dirty="0"/>
              <a:t>β)</a:t>
            </a:r>
            <a:r>
              <a:rPr lang="en-US" dirty="0"/>
              <a:t>;</a:t>
            </a:r>
          </a:p>
        </p:txBody>
      </p:sp>
      <p:sp>
        <p:nvSpPr>
          <p:cNvPr id="3" name="Content Placeholder 2">
            <a:extLst>
              <a:ext uri="{FF2B5EF4-FFF2-40B4-BE49-F238E27FC236}">
                <a16:creationId xmlns:a16="http://schemas.microsoft.com/office/drawing/2014/main" id="{B14BE310-B2F8-D46D-A167-F105DAFDF4CF}"/>
              </a:ext>
            </a:extLst>
          </p:cNvPr>
          <p:cNvSpPr>
            <a:spLocks noGrp="1"/>
          </p:cNvSpPr>
          <p:nvPr>
            <p:ph sz="half" idx="1"/>
          </p:nvPr>
        </p:nvSpPr>
        <p:spPr>
          <a:xfrm>
            <a:off x="515389" y="1404850"/>
            <a:ext cx="5629827" cy="5453149"/>
          </a:xfrm>
        </p:spPr>
        <p:txBody>
          <a:bodyPr>
            <a:normAutofit fontScale="70000" lnSpcReduction="20000"/>
          </a:bodyPr>
          <a:lstStyle/>
          <a:p>
            <a:pPr>
              <a:lnSpc>
                <a:spcPct val="120000"/>
              </a:lnSpc>
            </a:pPr>
            <a:r>
              <a:rPr lang="el-GR" dirty="0">
                <a:latin typeface="Verdana" panose="020B0604030504040204" pitchFamily="34" charset="0"/>
                <a:ea typeface="Verdana" panose="020B0604030504040204" pitchFamily="34" charset="0"/>
              </a:rPr>
              <a:t>Εκτός αυτών των περιοχών, το UKC θα πρέπει να υπολογίζεται για ολόκληρη τη διαδρομή, λαμβάνοντας υπόψη παράγοντες που σχετίζονται με το ταξίδι. Γενικά, λόγω της παρουσίας κινδύνων στη ναυσιπλοΐα, ρηχών και της αξιοπιστίας και ακρίβειας των ερευνών, το UKC που απαιτείται στις παράκτιες περιοχές είναι πιθανό να είναι μεγαλύτερο από αυτό που απαιτείται σε περιοχές λιμένων. Το UKC πρέπει να προσδιορίζεται για κάθε σκέλος (</a:t>
            </a:r>
            <a:r>
              <a:rPr lang="en-US" dirty="0">
                <a:latin typeface="Verdana" panose="020B0604030504040204" pitchFamily="34" charset="0"/>
                <a:ea typeface="Verdana" panose="020B0604030504040204" pitchFamily="34" charset="0"/>
              </a:rPr>
              <a:t>leg)</a:t>
            </a:r>
            <a:r>
              <a:rPr lang="el-GR" dirty="0">
                <a:latin typeface="Verdana" panose="020B0604030504040204" pitchFamily="34" charset="0"/>
                <a:ea typeface="Verdana" panose="020B0604030504040204" pitchFamily="34" charset="0"/>
              </a:rPr>
              <a:t> της διαδρομής στο σχέδιο διέλευσης. Οι υπολογισμοί θα πρέπει να λαμβάνουν υπόψη τις διαδικασίες SMS της εταιρείας (UKC</a:t>
            </a:r>
            <a:r>
              <a:rPr lang="en-US" dirty="0">
                <a:latin typeface="Verdana" panose="020B0604030504040204" pitchFamily="34" charset="0"/>
                <a:ea typeface="Verdana" panose="020B0604030504040204" pitchFamily="34" charset="0"/>
              </a:rPr>
              <a:t> policy</a:t>
            </a:r>
            <a:r>
              <a:rPr lang="el-GR" dirty="0">
                <a:latin typeface="Verdana" panose="020B0604030504040204" pitchFamily="34" charset="0"/>
                <a:ea typeface="Verdana" panose="020B0604030504040204" pitchFamily="34" charset="0"/>
              </a:rPr>
              <a:t>).</a:t>
            </a:r>
            <a:endParaRPr lang="en-US" dirty="0">
              <a:latin typeface="Verdana" panose="020B0604030504040204" pitchFamily="34" charset="0"/>
              <a:ea typeface="Verdana" panose="020B0604030504040204" pitchFamily="34" charset="0"/>
            </a:endParaRPr>
          </a:p>
        </p:txBody>
      </p:sp>
      <p:pic>
        <p:nvPicPr>
          <p:cNvPr id="5" name="Picture 4">
            <a:extLst>
              <a:ext uri="{FF2B5EF4-FFF2-40B4-BE49-F238E27FC236}">
                <a16:creationId xmlns:a16="http://schemas.microsoft.com/office/drawing/2014/main" id="{133E2B50-79E4-7011-D02B-8A8F3B43F7EB}"/>
              </a:ext>
            </a:extLst>
          </p:cNvPr>
          <p:cNvPicPr>
            <a:picLocks noChangeAspect="1"/>
          </p:cNvPicPr>
          <p:nvPr/>
        </p:nvPicPr>
        <p:blipFill>
          <a:blip r:embed="rId2"/>
          <a:stretch>
            <a:fillRect/>
          </a:stretch>
        </p:blipFill>
        <p:spPr>
          <a:xfrm>
            <a:off x="6085334" y="1338350"/>
            <a:ext cx="6004616" cy="3084021"/>
          </a:xfrm>
          <a:prstGeom prst="rect">
            <a:avLst/>
          </a:prstGeom>
        </p:spPr>
      </p:pic>
      <p:pic>
        <p:nvPicPr>
          <p:cNvPr id="7" name="Picture 6">
            <a:extLst>
              <a:ext uri="{FF2B5EF4-FFF2-40B4-BE49-F238E27FC236}">
                <a16:creationId xmlns:a16="http://schemas.microsoft.com/office/drawing/2014/main" id="{8240FC3B-9E75-4246-17D0-A11644F0DC1D}"/>
              </a:ext>
            </a:extLst>
          </p:cNvPr>
          <p:cNvPicPr>
            <a:picLocks noChangeAspect="1"/>
          </p:cNvPicPr>
          <p:nvPr/>
        </p:nvPicPr>
        <p:blipFill>
          <a:blip r:embed="rId3"/>
          <a:stretch>
            <a:fillRect/>
          </a:stretch>
        </p:blipFill>
        <p:spPr>
          <a:xfrm>
            <a:off x="6272728" y="4616190"/>
            <a:ext cx="5629827" cy="1806920"/>
          </a:xfrm>
          <a:prstGeom prst="rect">
            <a:avLst/>
          </a:prstGeom>
        </p:spPr>
      </p:pic>
    </p:spTree>
    <p:extLst>
      <p:ext uri="{BB962C8B-B14F-4D97-AF65-F5344CB8AC3E}">
        <p14:creationId xmlns:p14="http://schemas.microsoft.com/office/powerpoint/2010/main" val="5442925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4BB67-DA56-7EBF-8A8B-7129C9E87E36}"/>
              </a:ext>
            </a:extLst>
          </p:cNvPr>
          <p:cNvSpPr>
            <a:spLocks noGrp="1"/>
          </p:cNvSpPr>
          <p:nvPr>
            <p:ph type="title"/>
          </p:nvPr>
        </p:nvSpPr>
        <p:spPr/>
        <p:txBody>
          <a:bodyPr>
            <a:normAutofit fontScale="90000"/>
          </a:bodyPr>
          <a:lstStyle/>
          <a:p>
            <a:r>
              <a:rPr lang="el-GR" dirty="0"/>
              <a:t>Παράγοντες που λαμβάνουμε υπ’ οψιν για το </a:t>
            </a:r>
            <a:r>
              <a:rPr lang="en-US" dirty="0"/>
              <a:t>UKC.</a:t>
            </a:r>
          </a:p>
        </p:txBody>
      </p:sp>
      <p:sp>
        <p:nvSpPr>
          <p:cNvPr id="3" name="Content Placeholder 2">
            <a:extLst>
              <a:ext uri="{FF2B5EF4-FFF2-40B4-BE49-F238E27FC236}">
                <a16:creationId xmlns:a16="http://schemas.microsoft.com/office/drawing/2014/main" id="{B0A94A19-19BA-09A6-0ACA-ED9000D014FF}"/>
              </a:ext>
            </a:extLst>
          </p:cNvPr>
          <p:cNvSpPr>
            <a:spLocks noGrp="1"/>
          </p:cNvSpPr>
          <p:nvPr>
            <p:ph sz="half" idx="1"/>
          </p:nvPr>
        </p:nvSpPr>
        <p:spPr>
          <a:xfrm>
            <a:off x="116378" y="1690688"/>
            <a:ext cx="6145216" cy="4849495"/>
          </a:xfrm>
        </p:spPr>
        <p:txBody>
          <a:bodyPr>
            <a:normAutofit lnSpcReduction="10000"/>
          </a:bodyPr>
          <a:lstStyle/>
          <a:p>
            <a:pPr marL="0" indent="0">
              <a:buNone/>
            </a:pPr>
            <a:r>
              <a:rPr lang="el-GR" b="1" dirty="0"/>
              <a:t>Από τα στοιχεία του πλοίου:</a:t>
            </a:r>
          </a:p>
          <a:p>
            <a:pPr marL="541338" indent="-185738"/>
            <a:r>
              <a:rPr lang="el-GR" dirty="0"/>
              <a:t>Οι ελικτικές του ικανότητες.</a:t>
            </a:r>
          </a:p>
          <a:p>
            <a:pPr marL="541338" indent="-185738"/>
            <a:r>
              <a:rPr lang="el-GR" dirty="0"/>
              <a:t>Η ακρίβεια του υπολογισμένου βυθίσματος.</a:t>
            </a:r>
          </a:p>
          <a:p>
            <a:pPr marL="541338" indent="-185738"/>
            <a:r>
              <a:rPr lang="el-GR" dirty="0"/>
              <a:t>Μεταβολές του βυθίσματος λόγω διαγωγής.</a:t>
            </a:r>
          </a:p>
          <a:p>
            <a:pPr marL="541338" indent="-185738"/>
            <a:r>
              <a:rPr lang="el-GR" dirty="0"/>
              <a:t>Μεταβολές του βυθίσματος λόγω  διατοιχισμών ή κλίσης.</a:t>
            </a:r>
          </a:p>
          <a:p>
            <a:pPr marL="541338" indent="-185738"/>
            <a:r>
              <a:rPr lang="en-US" dirty="0"/>
              <a:t> </a:t>
            </a:r>
            <a:r>
              <a:rPr lang="el-GR" dirty="0"/>
              <a:t>Μεταβολές του βυθίσματος λόγω προνευστασμών.</a:t>
            </a:r>
          </a:p>
          <a:p>
            <a:pPr marL="541338" indent="-185738"/>
            <a:r>
              <a:rPr lang="en-US" dirty="0"/>
              <a:t>Squat.</a:t>
            </a:r>
          </a:p>
        </p:txBody>
      </p:sp>
      <p:pic>
        <p:nvPicPr>
          <p:cNvPr id="6" name="Content Placeholder 5">
            <a:extLst>
              <a:ext uri="{FF2B5EF4-FFF2-40B4-BE49-F238E27FC236}">
                <a16:creationId xmlns:a16="http://schemas.microsoft.com/office/drawing/2014/main" id="{4FDA6EEA-90B7-0D78-6AFE-F52FB5A6CC8B}"/>
              </a:ext>
            </a:extLst>
          </p:cNvPr>
          <p:cNvPicPr>
            <a:picLocks noGrp="1" noChangeAspect="1"/>
          </p:cNvPicPr>
          <p:nvPr>
            <p:ph sz="half" idx="2"/>
          </p:nvPr>
        </p:nvPicPr>
        <p:blipFill>
          <a:blip r:embed="rId2"/>
          <a:stretch>
            <a:fillRect/>
          </a:stretch>
        </p:blipFill>
        <p:spPr>
          <a:xfrm>
            <a:off x="6096000" y="1624186"/>
            <a:ext cx="5597789" cy="4198341"/>
          </a:xfrm>
        </p:spPr>
      </p:pic>
    </p:spTree>
    <p:extLst>
      <p:ext uri="{BB962C8B-B14F-4D97-AF65-F5344CB8AC3E}">
        <p14:creationId xmlns:p14="http://schemas.microsoft.com/office/powerpoint/2010/main" val="2968956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4BB67-DA56-7EBF-8A8B-7129C9E87E36}"/>
              </a:ext>
            </a:extLst>
          </p:cNvPr>
          <p:cNvSpPr>
            <a:spLocks noGrp="1"/>
          </p:cNvSpPr>
          <p:nvPr>
            <p:ph type="title"/>
          </p:nvPr>
        </p:nvSpPr>
        <p:spPr/>
        <p:txBody>
          <a:bodyPr>
            <a:normAutofit fontScale="90000"/>
          </a:bodyPr>
          <a:lstStyle/>
          <a:p>
            <a:r>
              <a:rPr lang="el-GR" dirty="0"/>
              <a:t>Παράγοντες που λαμβάνουμε υπ’ οψιν για το </a:t>
            </a:r>
            <a:r>
              <a:rPr lang="en-US" dirty="0"/>
              <a:t>UKC (</a:t>
            </a:r>
            <a:r>
              <a:rPr lang="el-GR" dirty="0"/>
              <a:t>β’)</a:t>
            </a:r>
            <a:r>
              <a:rPr lang="en-US" dirty="0"/>
              <a:t>.</a:t>
            </a:r>
          </a:p>
        </p:txBody>
      </p:sp>
      <p:sp>
        <p:nvSpPr>
          <p:cNvPr id="3" name="Content Placeholder 2">
            <a:extLst>
              <a:ext uri="{FF2B5EF4-FFF2-40B4-BE49-F238E27FC236}">
                <a16:creationId xmlns:a16="http://schemas.microsoft.com/office/drawing/2014/main" id="{B0A94A19-19BA-09A6-0ACA-ED9000D014FF}"/>
              </a:ext>
            </a:extLst>
          </p:cNvPr>
          <p:cNvSpPr>
            <a:spLocks noGrp="1"/>
          </p:cNvSpPr>
          <p:nvPr>
            <p:ph sz="half" idx="1"/>
          </p:nvPr>
        </p:nvSpPr>
        <p:spPr>
          <a:xfrm>
            <a:off x="116378" y="1690688"/>
            <a:ext cx="6145216" cy="4849495"/>
          </a:xfrm>
        </p:spPr>
        <p:txBody>
          <a:bodyPr>
            <a:normAutofit fontScale="92500" lnSpcReduction="20000"/>
          </a:bodyPr>
          <a:lstStyle/>
          <a:p>
            <a:pPr marL="0" indent="0">
              <a:buNone/>
            </a:pPr>
            <a:r>
              <a:rPr lang="el-GR" b="1" dirty="0"/>
              <a:t>Περιβαλλοντικοί παράγοντες:</a:t>
            </a:r>
          </a:p>
          <a:p>
            <a:pPr marL="541338" indent="-185738"/>
            <a:r>
              <a:rPr lang="el-GR" dirty="0"/>
              <a:t>Ακρίβεια του προϋπολογισμένου ύψους παλλίρροιας.</a:t>
            </a:r>
          </a:p>
          <a:p>
            <a:pPr marL="541338" indent="-185738"/>
            <a:r>
              <a:rPr lang="el-GR" dirty="0"/>
              <a:t>Αλλαγές του βάθους λόγω καταιγίδων ή αρνητικής παλλίροιας.</a:t>
            </a:r>
          </a:p>
          <a:p>
            <a:pPr marL="541338" indent="-185738"/>
            <a:r>
              <a:rPr lang="en-US" dirty="0"/>
              <a:t> </a:t>
            </a:r>
            <a:r>
              <a:rPr lang="el-GR" dirty="0"/>
              <a:t>Οι καιρικές συνθήκες και η κατάσταση θαλάσσης –ειδικά το </a:t>
            </a:r>
            <a:r>
              <a:rPr lang="en-US" dirty="0"/>
              <a:t>swell.</a:t>
            </a:r>
            <a:endParaRPr lang="el-GR" dirty="0"/>
          </a:p>
          <a:p>
            <a:pPr marL="541338" indent="-185738"/>
            <a:r>
              <a:rPr lang="el-GR" dirty="0"/>
              <a:t>Η πυκνότητα του νερού</a:t>
            </a:r>
            <a:r>
              <a:rPr lang="en-US" dirty="0"/>
              <a:t>.</a:t>
            </a:r>
            <a:endParaRPr lang="el-GR" dirty="0"/>
          </a:p>
          <a:p>
            <a:pPr marL="541338" indent="-185738"/>
            <a:r>
              <a:rPr lang="en-US" dirty="0"/>
              <a:t> </a:t>
            </a:r>
            <a:r>
              <a:rPr lang="el-GR" dirty="0"/>
              <a:t>Πολύ υψηλή ή πολύ χαμηλή βαρομετρική πίεση (μπορεί να επιφέρει διαφορές στο ύψος παλλίροιας).</a:t>
            </a:r>
          </a:p>
          <a:p>
            <a:pPr marL="541338" indent="-185738"/>
            <a:r>
              <a:rPr lang="el-GR" dirty="0"/>
              <a:t>Η πιθανότητα αλλαγής του βάθους μετά το τελευταίο</a:t>
            </a:r>
            <a:r>
              <a:rPr lang="en-US" dirty="0"/>
              <a:t> survey </a:t>
            </a:r>
            <a:r>
              <a:rPr lang="el-GR" dirty="0"/>
              <a:t>του χάρτη.</a:t>
            </a:r>
            <a:endParaRPr lang="en-US" dirty="0"/>
          </a:p>
        </p:txBody>
      </p:sp>
      <p:pic>
        <p:nvPicPr>
          <p:cNvPr id="8" name="Picture 7">
            <a:extLst>
              <a:ext uri="{FF2B5EF4-FFF2-40B4-BE49-F238E27FC236}">
                <a16:creationId xmlns:a16="http://schemas.microsoft.com/office/drawing/2014/main" id="{E207A90B-EDD0-366B-2FE8-F6618208ED93}"/>
              </a:ext>
            </a:extLst>
          </p:cNvPr>
          <p:cNvPicPr>
            <a:picLocks noChangeAspect="1"/>
          </p:cNvPicPr>
          <p:nvPr/>
        </p:nvPicPr>
        <p:blipFill>
          <a:blip r:embed="rId2"/>
          <a:stretch>
            <a:fillRect/>
          </a:stretch>
        </p:blipFill>
        <p:spPr>
          <a:xfrm>
            <a:off x="6411280" y="1955765"/>
            <a:ext cx="5600234" cy="1837301"/>
          </a:xfrm>
          <a:prstGeom prst="rect">
            <a:avLst/>
          </a:prstGeom>
        </p:spPr>
      </p:pic>
      <p:sp>
        <p:nvSpPr>
          <p:cNvPr id="10" name="TextBox 9">
            <a:extLst>
              <a:ext uri="{FF2B5EF4-FFF2-40B4-BE49-F238E27FC236}">
                <a16:creationId xmlns:a16="http://schemas.microsoft.com/office/drawing/2014/main" id="{40DDA777-39B4-3514-CC03-AB8DF943B1D6}"/>
              </a:ext>
            </a:extLst>
          </p:cNvPr>
          <p:cNvSpPr txBox="1"/>
          <p:nvPr/>
        </p:nvSpPr>
        <p:spPr>
          <a:xfrm>
            <a:off x="6096000" y="4115435"/>
            <a:ext cx="5979622" cy="2031325"/>
          </a:xfrm>
          <a:prstGeom prst="rect">
            <a:avLst/>
          </a:prstGeom>
          <a:noFill/>
        </p:spPr>
        <p:txBody>
          <a:bodyPr wrap="square" rtlCol="0">
            <a:spAutoFit/>
          </a:bodyPr>
          <a:lstStyle/>
          <a:p>
            <a:r>
              <a:rPr lang="en-US" dirty="0"/>
              <a:t>Further reading : </a:t>
            </a:r>
          </a:p>
          <a:p>
            <a:pPr marL="285750" indent="-285750">
              <a:buFont typeface="Arial" panose="020B0604020202020204" pitchFamily="34" charset="0"/>
              <a:buChar char="•"/>
            </a:pPr>
            <a:r>
              <a:rPr lang="en-US" dirty="0"/>
              <a:t> </a:t>
            </a:r>
            <a:r>
              <a:rPr lang="en-US" dirty="0">
                <a:hlinkClick r:id="rId3"/>
              </a:rPr>
              <a:t>Under Keel Clearance, What lies beneath? (Nautical Institute)</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hlinkClick r:id="rId4"/>
              </a:rPr>
              <a:t>Negative sea level anomalies with extreme low tides in the South-West Indian Ocean shape Reunion Island’s fringing coral reef flats</a:t>
            </a:r>
            <a:r>
              <a:rPr lang="en-US" dirty="0"/>
              <a:t> )</a:t>
            </a:r>
          </a:p>
        </p:txBody>
      </p:sp>
    </p:spTree>
    <p:extLst>
      <p:ext uri="{BB962C8B-B14F-4D97-AF65-F5344CB8AC3E}">
        <p14:creationId xmlns:p14="http://schemas.microsoft.com/office/powerpoint/2010/main" val="1135685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4BB67-DA56-7EBF-8A8B-7129C9E87E36}"/>
              </a:ext>
            </a:extLst>
          </p:cNvPr>
          <p:cNvSpPr>
            <a:spLocks noGrp="1"/>
          </p:cNvSpPr>
          <p:nvPr>
            <p:ph type="title"/>
          </p:nvPr>
        </p:nvSpPr>
        <p:spPr/>
        <p:txBody>
          <a:bodyPr>
            <a:normAutofit fontScale="90000"/>
          </a:bodyPr>
          <a:lstStyle/>
          <a:p>
            <a:r>
              <a:rPr lang="el-GR" dirty="0"/>
              <a:t>Παράγοντες που λαμβάνουμε υπ’ όψιν για το </a:t>
            </a:r>
            <a:r>
              <a:rPr lang="en-US" dirty="0"/>
              <a:t>UKC (</a:t>
            </a:r>
            <a:r>
              <a:rPr lang="el-GR" dirty="0"/>
              <a:t>γ’)</a:t>
            </a:r>
            <a:r>
              <a:rPr lang="en-US" dirty="0"/>
              <a:t>.</a:t>
            </a:r>
          </a:p>
        </p:txBody>
      </p:sp>
      <p:sp>
        <p:nvSpPr>
          <p:cNvPr id="3" name="Content Placeholder 2">
            <a:extLst>
              <a:ext uri="{FF2B5EF4-FFF2-40B4-BE49-F238E27FC236}">
                <a16:creationId xmlns:a16="http://schemas.microsoft.com/office/drawing/2014/main" id="{B0A94A19-19BA-09A6-0ACA-ED9000D014FF}"/>
              </a:ext>
            </a:extLst>
          </p:cNvPr>
          <p:cNvSpPr>
            <a:spLocks noGrp="1"/>
          </p:cNvSpPr>
          <p:nvPr>
            <p:ph sz="half" idx="1"/>
          </p:nvPr>
        </p:nvSpPr>
        <p:spPr>
          <a:xfrm>
            <a:off x="116378" y="1690688"/>
            <a:ext cx="6145216" cy="4849495"/>
          </a:xfrm>
        </p:spPr>
        <p:txBody>
          <a:bodyPr>
            <a:normAutofit/>
          </a:bodyPr>
          <a:lstStyle/>
          <a:p>
            <a:pPr marL="0" indent="0">
              <a:buNone/>
            </a:pPr>
            <a:r>
              <a:rPr lang="el-GR" b="1" dirty="0"/>
              <a:t>Παράγοντες σχετικοί με την ναυσιπλοΐα :</a:t>
            </a:r>
          </a:p>
          <a:p>
            <a:pPr marL="541338" indent="-185738"/>
            <a:r>
              <a:rPr lang="el-GR" dirty="0"/>
              <a:t>Συνολική ακρίβεια των στοιχείων του χάρτη (</a:t>
            </a:r>
            <a:r>
              <a:rPr lang="en-US" dirty="0"/>
              <a:t>CATZOC)</a:t>
            </a:r>
            <a:r>
              <a:rPr lang="el-GR" dirty="0"/>
              <a:t>.</a:t>
            </a:r>
          </a:p>
          <a:p>
            <a:pPr marL="541338" indent="-185738"/>
            <a:r>
              <a:rPr lang="en-US" dirty="0"/>
              <a:t>To Vertical Datum</a:t>
            </a:r>
            <a:r>
              <a:rPr lang="el-GR" dirty="0"/>
              <a:t>.</a:t>
            </a:r>
          </a:p>
          <a:p>
            <a:pPr marL="541338" indent="-185738"/>
            <a:r>
              <a:rPr lang="en-US" dirty="0"/>
              <a:t>T</a:t>
            </a:r>
            <a:r>
              <a:rPr lang="el-GR" dirty="0"/>
              <a:t>α </a:t>
            </a:r>
            <a:r>
              <a:rPr lang="en-US" dirty="0" err="1"/>
              <a:t>routeing</a:t>
            </a:r>
            <a:r>
              <a:rPr lang="en-US" dirty="0"/>
              <a:t> schemes </a:t>
            </a:r>
            <a:r>
              <a:rPr lang="el-GR" dirty="0"/>
              <a:t>και </a:t>
            </a:r>
            <a:r>
              <a:rPr lang="en-US" dirty="0"/>
              <a:t>Deep Water Routes.</a:t>
            </a:r>
            <a:endParaRPr lang="el-GR" dirty="0"/>
          </a:p>
          <a:p>
            <a:pPr marL="541338" indent="-185738"/>
            <a:r>
              <a:rPr lang="el-GR" dirty="0"/>
              <a:t>Η</a:t>
            </a:r>
            <a:r>
              <a:rPr lang="en-US" dirty="0"/>
              <a:t> </a:t>
            </a:r>
            <a:r>
              <a:rPr lang="el-GR" dirty="0"/>
              <a:t>παρουσία </a:t>
            </a:r>
            <a:r>
              <a:rPr lang="en-US" dirty="0"/>
              <a:t>submarine cables, </a:t>
            </a:r>
            <a:r>
              <a:rPr lang="el-GR" dirty="0"/>
              <a:t>υποθαλλάσιων αγωγών κλπ.</a:t>
            </a:r>
            <a:endParaRPr lang="en-US" dirty="0"/>
          </a:p>
        </p:txBody>
      </p:sp>
      <p:sp>
        <p:nvSpPr>
          <p:cNvPr id="10" name="TextBox 9">
            <a:extLst>
              <a:ext uri="{FF2B5EF4-FFF2-40B4-BE49-F238E27FC236}">
                <a16:creationId xmlns:a16="http://schemas.microsoft.com/office/drawing/2014/main" id="{40DDA777-39B4-3514-CC03-AB8DF943B1D6}"/>
              </a:ext>
            </a:extLst>
          </p:cNvPr>
          <p:cNvSpPr txBox="1"/>
          <p:nvPr/>
        </p:nvSpPr>
        <p:spPr>
          <a:xfrm>
            <a:off x="6212378" y="5796606"/>
            <a:ext cx="5979622" cy="646331"/>
          </a:xfrm>
          <a:prstGeom prst="rect">
            <a:avLst/>
          </a:prstGeom>
          <a:noFill/>
        </p:spPr>
        <p:txBody>
          <a:bodyPr wrap="square" rtlCol="0">
            <a:spAutoFit/>
          </a:bodyPr>
          <a:lstStyle/>
          <a:p>
            <a:r>
              <a:rPr lang="en-US" dirty="0"/>
              <a:t>Further reading : </a:t>
            </a:r>
          </a:p>
          <a:p>
            <a:pPr marL="285750" indent="-285750">
              <a:buFont typeface="Arial" panose="020B0604020202020204" pitchFamily="34" charset="0"/>
              <a:buChar char="•"/>
            </a:pPr>
            <a:r>
              <a:rPr lang="en-US" dirty="0"/>
              <a:t> </a:t>
            </a:r>
            <a:r>
              <a:rPr lang="en-US" dirty="0">
                <a:hlinkClick r:id="rId2"/>
              </a:rPr>
              <a:t>The Vertical Datum</a:t>
            </a:r>
            <a:r>
              <a:rPr lang="en-US" dirty="0"/>
              <a:t> </a:t>
            </a:r>
          </a:p>
        </p:txBody>
      </p:sp>
      <p:pic>
        <p:nvPicPr>
          <p:cNvPr id="5" name="Picture 4">
            <a:extLst>
              <a:ext uri="{FF2B5EF4-FFF2-40B4-BE49-F238E27FC236}">
                <a16:creationId xmlns:a16="http://schemas.microsoft.com/office/drawing/2014/main" id="{538F3FB4-B721-F2ED-7782-2178D37FC3B8}"/>
              </a:ext>
            </a:extLst>
          </p:cNvPr>
          <p:cNvPicPr>
            <a:picLocks noChangeAspect="1"/>
          </p:cNvPicPr>
          <p:nvPr/>
        </p:nvPicPr>
        <p:blipFill>
          <a:blip r:embed="rId3"/>
          <a:stretch>
            <a:fillRect/>
          </a:stretch>
        </p:blipFill>
        <p:spPr>
          <a:xfrm>
            <a:off x="6292889" y="5002456"/>
            <a:ext cx="5575231" cy="696904"/>
          </a:xfrm>
          <a:prstGeom prst="rect">
            <a:avLst/>
          </a:prstGeom>
        </p:spPr>
      </p:pic>
      <p:pic>
        <p:nvPicPr>
          <p:cNvPr id="7" name="Picture 6">
            <a:extLst>
              <a:ext uri="{FF2B5EF4-FFF2-40B4-BE49-F238E27FC236}">
                <a16:creationId xmlns:a16="http://schemas.microsoft.com/office/drawing/2014/main" id="{487799FB-DC6D-0F41-8295-EE899E44B267}"/>
              </a:ext>
            </a:extLst>
          </p:cNvPr>
          <p:cNvPicPr>
            <a:picLocks noChangeAspect="1"/>
          </p:cNvPicPr>
          <p:nvPr/>
        </p:nvPicPr>
        <p:blipFill>
          <a:blip r:embed="rId4"/>
          <a:stretch>
            <a:fillRect/>
          </a:stretch>
        </p:blipFill>
        <p:spPr>
          <a:xfrm>
            <a:off x="7279503" y="1166761"/>
            <a:ext cx="3845372" cy="3736934"/>
          </a:xfrm>
          <a:prstGeom prst="rect">
            <a:avLst/>
          </a:prstGeom>
        </p:spPr>
      </p:pic>
    </p:spTree>
    <p:extLst>
      <p:ext uri="{BB962C8B-B14F-4D97-AF65-F5344CB8AC3E}">
        <p14:creationId xmlns:p14="http://schemas.microsoft.com/office/powerpoint/2010/main" val="929174826"/>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AF23494-F630-4E01-81EA-AA2F2975971E}">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E76CE1C2-24FF-4125-B61C-AD39973FCD09}">
  <ds:schemaRefs>
    <ds:schemaRef ds:uri="http://schemas.microsoft.com/sharepoint/v3/contenttype/forms"/>
  </ds:schemaRefs>
</ds:datastoreItem>
</file>

<file path=customXml/itemProps3.xml><?xml version="1.0" encoding="utf-8"?>
<ds:datastoreItem xmlns:ds="http://schemas.openxmlformats.org/officeDocument/2006/customXml" ds:itemID="{CC083022-B7D0-4DE3-9976-6A91422D94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Depth design</Template>
  <TotalTime>374</TotalTime>
  <Words>1372</Words>
  <Application>Microsoft Office PowerPoint</Application>
  <PresentationFormat>Widescreen</PresentationFormat>
  <Paragraphs>86</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Corbel</vt:lpstr>
      <vt:lpstr>Verdana</vt:lpstr>
      <vt:lpstr>Wingdings</vt:lpstr>
      <vt:lpstr>Depth</vt:lpstr>
      <vt:lpstr>UKC MANAGEMENT</vt:lpstr>
      <vt:lpstr>Τι προβλέπεται από την SOLAS</vt:lpstr>
      <vt:lpstr>Τι προβλέπεται από την SOLAS (β’)</vt:lpstr>
      <vt:lpstr>PowerPoint Presentation</vt:lpstr>
      <vt:lpstr>Πως διαχειριζόμαστε το UKC;</vt:lpstr>
      <vt:lpstr>Πως διαχειριζόμαστε το UKC (β);</vt:lpstr>
      <vt:lpstr>Παράγοντες που λαμβάνουμε υπ’ οψιν για το UKC.</vt:lpstr>
      <vt:lpstr>Παράγοντες που λαμβάνουμε υπ’ οψιν για το UKC (β’).</vt:lpstr>
      <vt:lpstr>Παράγοντες που λαμβάνουμε υπ’ όψιν για το UKC (γ’).</vt:lpstr>
      <vt:lpstr>PowerPoint Presentation</vt:lpstr>
      <vt:lpstr>SQUAT</vt:lpstr>
      <vt:lpstr>PowerPoint Presentation</vt:lpstr>
      <vt:lpstr>PowerPoint Presentation</vt:lpstr>
      <vt:lpstr>Το ύψος της παλίρροιας (HoT) </vt:lpstr>
      <vt:lpstr>PowerPoint Presentation</vt:lpstr>
      <vt:lpstr>PowerPoint Presentation</vt:lpstr>
      <vt:lpstr>Βιβλιογραφία: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UKC MANAGEMENT</dc:title>
  <dc:creator>Θρασύβουλος Κοτσιφάκης</dc:creator>
  <cp:lastModifiedBy>Θρασύβουλος Κοτσιφάκης</cp:lastModifiedBy>
  <cp:revision>7</cp:revision>
  <dcterms:created xsi:type="dcterms:W3CDTF">2023-12-06T15:27:21Z</dcterms:created>
  <dcterms:modified xsi:type="dcterms:W3CDTF">2023-12-06T21:41:52Z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