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87" r:id="rId2"/>
    <p:sldId id="276" r:id="rId3"/>
    <p:sldId id="256" r:id="rId4"/>
    <p:sldId id="278" r:id="rId5"/>
    <p:sldId id="257" r:id="rId6"/>
    <p:sldId id="288" r:id="rId7"/>
    <p:sldId id="258" r:id="rId8"/>
    <p:sldId id="290" r:id="rId9"/>
    <p:sldId id="291" r:id="rId10"/>
    <p:sldId id="292" r:id="rId11"/>
    <p:sldId id="277" r:id="rId12"/>
    <p:sldId id="289" r:id="rId13"/>
    <p:sldId id="259" r:id="rId14"/>
    <p:sldId id="260" r:id="rId15"/>
    <p:sldId id="261" r:id="rId16"/>
    <p:sldId id="262" r:id="rId17"/>
    <p:sldId id="263" r:id="rId18"/>
    <p:sldId id="264" r:id="rId19"/>
    <p:sldId id="265" r:id="rId20"/>
    <p:sldId id="286" r:id="rId21"/>
    <p:sldId id="266" r:id="rId22"/>
    <p:sldId id="267" r:id="rId23"/>
    <p:sldId id="281" r:id="rId24"/>
    <p:sldId id="268" r:id="rId25"/>
    <p:sldId id="269" r:id="rId26"/>
    <p:sldId id="270" r:id="rId27"/>
    <p:sldId id="279" r:id="rId28"/>
    <p:sldId id="271" r:id="rId29"/>
    <p:sldId id="272" r:id="rId30"/>
    <p:sldId id="280" r:id="rId31"/>
    <p:sldId id="275" r:id="rId32"/>
    <p:sldId id="282" r:id="rId33"/>
    <p:sldId id="283" r:id="rId34"/>
    <p:sldId id="284" r:id="rId35"/>
    <p:sldId id="285"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C7EDB5F-10B9-4720-8D97-1EC67D7B2F23}">
          <p14:sldIdLst>
            <p14:sldId id="287"/>
            <p14:sldId id="276"/>
            <p14:sldId id="256"/>
            <p14:sldId id="278"/>
            <p14:sldId id="257"/>
            <p14:sldId id="288"/>
            <p14:sldId id="258"/>
            <p14:sldId id="290"/>
            <p14:sldId id="291"/>
            <p14:sldId id="292"/>
            <p14:sldId id="277"/>
            <p14:sldId id="289"/>
            <p14:sldId id="259"/>
            <p14:sldId id="260"/>
            <p14:sldId id="261"/>
            <p14:sldId id="262"/>
            <p14:sldId id="263"/>
            <p14:sldId id="264"/>
          </p14:sldIdLst>
        </p14:section>
        <p14:section name="Untitled Section" id="{727466C6-F728-4D1E-AC02-31FF0C589725}">
          <p14:sldIdLst>
            <p14:sldId id="265"/>
            <p14:sldId id="286"/>
            <p14:sldId id="266"/>
            <p14:sldId id="267"/>
            <p14:sldId id="281"/>
            <p14:sldId id="268"/>
            <p14:sldId id="269"/>
            <p14:sldId id="270"/>
            <p14:sldId id="279"/>
            <p14:sldId id="271"/>
            <p14:sldId id="272"/>
            <p14:sldId id="280"/>
            <p14:sldId id="275"/>
            <p14:sldId id="282"/>
            <p14:sldId id="283"/>
            <p14:sldId id="284"/>
            <p14:sldId id="285"/>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8" autoAdjust="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DF53439-851E-44AD-84B1-B6BFC3D0C743}" type="slidenum">
              <a:rPr lang="el-GR" smtClean="0"/>
              <a:pPr/>
              <a:t>‹#›</a:t>
            </a:fld>
            <a:endParaRPr lang="el-G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pPr/>
              <a:t>‹#›</a:t>
            </a:fld>
            <a:endParaRPr lang="el-G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pPr/>
              <a:t>‹#›</a:t>
            </a:fld>
            <a:endParaRPr lang="el-G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F2853615-BFDE-46DE-814C-47EC6EF6D371}" type="datetimeFigureOut">
              <a:rPr lang="el-GR" smtClean="0"/>
              <a:pPr/>
              <a:t>21/12/2020</a:t>
            </a:fld>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pPr/>
              <a:t>‹#›</a:t>
            </a:fld>
            <a:endParaRPr lang="el-G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l-G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2853615-BFDE-46DE-814C-47EC6EF6D371}" type="datetimeFigureOut">
              <a:rPr lang="el-GR" smtClean="0"/>
              <a:pPr/>
              <a:t>21/12/2020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DF53439-851E-44AD-84B1-B6BFC3D0C743}" type="slidenum">
              <a:rPr lang="el-GR" smtClean="0"/>
              <a:pPr/>
              <a:t>‹#›</a:t>
            </a:fld>
            <a:endParaRPr lang="el-G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Κ.Ε.Σ.Ε.Ν / Π / ΜΑΚΕΔΟΝΙΑΣ</a:t>
            </a:r>
            <a:endParaRPr lang="el-GR" dirty="0"/>
          </a:p>
        </p:txBody>
      </p:sp>
      <p:sp>
        <p:nvSpPr>
          <p:cNvPr id="3" name="Θέση περιεχομένου 2"/>
          <p:cNvSpPr>
            <a:spLocks noGrp="1"/>
          </p:cNvSpPr>
          <p:nvPr>
            <p:ph idx="1"/>
          </p:nvPr>
        </p:nvSpPr>
        <p:spPr/>
        <p:txBody>
          <a:bodyPr/>
          <a:lstStyle/>
          <a:p>
            <a:pPr marL="114300" indent="0">
              <a:buNone/>
            </a:pPr>
            <a:endParaRPr lang="el-GR" b="1" dirty="0" smtClean="0"/>
          </a:p>
          <a:p>
            <a:pPr marL="114300" indent="0">
              <a:buNone/>
            </a:pPr>
            <a:endParaRPr lang="el-GR" b="1" dirty="0"/>
          </a:p>
          <a:p>
            <a:pPr marL="114300" indent="0">
              <a:buNone/>
            </a:pPr>
            <a:endParaRPr lang="el-GR" b="1" dirty="0" smtClean="0"/>
          </a:p>
          <a:p>
            <a:pPr marL="114300" indent="0">
              <a:buNone/>
            </a:pPr>
            <a:r>
              <a:rPr lang="el-GR" sz="3600" b="1" dirty="0" smtClean="0"/>
              <a:t>          ΚΑΛΩΣ  ΗΡΘΑΤΕ ΣΤΟ</a:t>
            </a:r>
          </a:p>
          <a:p>
            <a:pPr marL="114300" indent="0">
              <a:buNone/>
            </a:pPr>
            <a:r>
              <a:rPr lang="el-GR" sz="3600" b="1" dirty="0" smtClean="0"/>
              <a:t>     Κ.Ε.Σ.Ε.Ν /Π/ΜΑΚΕΔΟΝΙΑΣ</a:t>
            </a:r>
          </a:p>
        </p:txBody>
      </p:sp>
    </p:spTree>
    <p:extLst>
      <p:ext uri="{BB962C8B-B14F-4D97-AF65-F5344CB8AC3E}">
        <p14:creationId xmlns:p14="http://schemas.microsoft.com/office/powerpoint/2010/main" val="2724860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2400" dirty="0" smtClean="0"/>
              <a:t>C.S.R. ( Continuous synopsis  record)</a:t>
            </a:r>
            <a:br>
              <a:rPr lang="en-US" sz="2400" dirty="0" smtClean="0"/>
            </a:br>
            <a:r>
              <a:rPr lang="el-GR" sz="2400" dirty="0" smtClean="0"/>
              <a:t>ΑΡΧΕΙΟ ΔΙΑΡΚΟΥΣ </a:t>
            </a:r>
            <a:r>
              <a:rPr lang="el-GR" sz="2400" dirty="0" err="1" smtClean="0"/>
              <a:t>ΣΥΝΟΨΗς</a:t>
            </a:r>
            <a:endParaRPr lang="el-GR" sz="2400" dirty="0"/>
          </a:p>
        </p:txBody>
      </p:sp>
      <p:sp>
        <p:nvSpPr>
          <p:cNvPr id="3" name="Θέση περιεχομένου 2"/>
          <p:cNvSpPr>
            <a:spLocks noGrp="1"/>
          </p:cNvSpPr>
          <p:nvPr>
            <p:ph idx="1"/>
          </p:nvPr>
        </p:nvSpPr>
        <p:spPr/>
        <p:txBody>
          <a:bodyPr>
            <a:normAutofit fontScale="62500" lnSpcReduction="20000"/>
          </a:bodyPr>
          <a:lstStyle/>
          <a:p>
            <a:r>
              <a:rPr lang="el-GR" dirty="0"/>
              <a:t>• Αλλαγές από την εταιρεία / πλοίαρχο πρέπει να αναφέρονται στο κράτος κτήσης.</a:t>
            </a:r>
          </a:p>
          <a:p>
            <a:r>
              <a:rPr lang="el-GR" dirty="0"/>
              <a:t>• Γλώσσες – Αγγλικά, Γαλλικά ή Ισπανικά και αν είναι σκόπιμο στην γλωσσά του κράτους κτήσεως.</a:t>
            </a:r>
          </a:p>
          <a:p>
            <a:r>
              <a:rPr lang="el-GR" dirty="0"/>
              <a:t>• Περιέχει τουλάχιστον 13 πληροφορίες…</a:t>
            </a:r>
          </a:p>
          <a:p>
            <a:r>
              <a:rPr lang="el-GR" dirty="0"/>
              <a:t>1. Όνομα του κράτους σημαίας.</a:t>
            </a:r>
          </a:p>
          <a:p>
            <a:r>
              <a:rPr lang="el-GR" dirty="0"/>
              <a:t>2. Ημερομηνία νηολόγησης.</a:t>
            </a:r>
          </a:p>
          <a:p>
            <a:r>
              <a:rPr lang="el-GR" dirty="0"/>
              <a:t>3. Αριθμό Αναγνώρισης του πλοίου (ΙΜΟ </a:t>
            </a:r>
            <a:r>
              <a:rPr lang="el-GR" dirty="0" err="1"/>
              <a:t>Νο</a:t>
            </a:r>
            <a:r>
              <a:rPr lang="el-GR" dirty="0"/>
              <a:t>.).</a:t>
            </a:r>
          </a:p>
          <a:p>
            <a:r>
              <a:rPr lang="el-GR" dirty="0"/>
              <a:t>4. Το όνομα του πλοίου.</a:t>
            </a:r>
          </a:p>
          <a:p>
            <a:r>
              <a:rPr lang="el-GR" dirty="0"/>
              <a:t>5. Λιμένα νηολόγησης.</a:t>
            </a:r>
          </a:p>
          <a:p>
            <a:r>
              <a:rPr lang="el-GR" dirty="0"/>
              <a:t>6. Όνομα &amp; διεύθυνση ιδιοκτήτη (</a:t>
            </a:r>
            <a:r>
              <a:rPr lang="el-GR" dirty="0" err="1"/>
              <a:t>ες</a:t>
            </a:r>
            <a:r>
              <a:rPr lang="el-GR" dirty="0"/>
              <a:t>).</a:t>
            </a:r>
          </a:p>
          <a:p>
            <a:r>
              <a:rPr lang="el-GR" dirty="0"/>
              <a:t>7. Όνομα &amp; διεύθυνση ναυλωτή (</a:t>
            </a:r>
            <a:r>
              <a:rPr lang="el-GR" dirty="0" err="1"/>
              <a:t>ες</a:t>
            </a:r>
            <a:r>
              <a:rPr lang="el-GR" dirty="0"/>
              <a:t>) «γυμνού πλοίου».</a:t>
            </a:r>
          </a:p>
          <a:p>
            <a:r>
              <a:rPr lang="el-GR" dirty="0"/>
              <a:t>8. Όνομα &amp; διεύθυνση εταιρείας σύμφωνα με κανονισμό ΙΧ/1.</a:t>
            </a:r>
          </a:p>
          <a:p>
            <a:r>
              <a:rPr lang="el-GR" dirty="0"/>
              <a:t>9. Όνομα νηογνώμονα.</a:t>
            </a:r>
          </a:p>
          <a:p>
            <a:r>
              <a:rPr lang="el-GR" dirty="0"/>
              <a:t>10. Όνομα Αρχής ή Οργανισμού που εξέδωσε το DOC.</a:t>
            </a:r>
          </a:p>
          <a:p>
            <a:r>
              <a:rPr lang="el-GR" dirty="0"/>
              <a:t>11. Όνομα Αρχής ή Οργανισμού που εξέδωσε το SMC.</a:t>
            </a:r>
          </a:p>
          <a:p>
            <a:r>
              <a:rPr lang="el-GR" dirty="0"/>
              <a:t>12. Όνομα Αρχής ή Οργανισμού που εξέδωσε το Διεθνές Πιστοποιητικό Ναυτικής Ασφάλειας του πλοίου.</a:t>
            </a:r>
          </a:p>
          <a:p>
            <a:r>
              <a:rPr lang="el-GR" dirty="0"/>
              <a:t>13. Την ημερομηνία που το πλοίο έπαψε να είναι νηολογημένο στο κράτος αυτό.</a:t>
            </a:r>
          </a:p>
        </p:txBody>
      </p:sp>
    </p:spTree>
    <p:extLst>
      <p:ext uri="{BB962C8B-B14F-4D97-AF65-F5344CB8AC3E}">
        <p14:creationId xmlns:p14="http://schemas.microsoft.com/office/powerpoint/2010/main" val="325939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ειναι ΑΠΕΙΛΗ</a:t>
            </a:r>
            <a:r>
              <a:rPr lang="en-US" dirty="0" smtClean="0"/>
              <a:t>;</a:t>
            </a:r>
            <a:endParaRPr lang="en-US" dirty="0"/>
          </a:p>
        </p:txBody>
      </p:sp>
      <p:sp>
        <p:nvSpPr>
          <p:cNvPr id="3" name="Content Placeholder 2"/>
          <p:cNvSpPr>
            <a:spLocks noGrp="1"/>
          </p:cNvSpPr>
          <p:nvPr>
            <p:ph idx="1"/>
          </p:nvPr>
        </p:nvSpPr>
        <p:spPr/>
        <p:txBody>
          <a:bodyPr>
            <a:normAutofit/>
          </a:bodyPr>
          <a:lstStyle/>
          <a:p>
            <a:r>
              <a:rPr lang="el-GR" sz="1800" dirty="0" smtClean="0"/>
              <a:t>ΕΙΝΑΙ Ο ΚΙΝΔΥΝΟΣ ΓΙΑ ΤΗΝ ΖΩΗ ΜΑΣ ΠΟΥ ΠΡΟΚΥΠΤΕΙ ΑΠΟ ΕΚΟΥΣΙΕΣ (ΗΘΕΛΗΜΕΝΕΣ) ΕΝΕΡΓΕΙΕΣ ΤΡΙΤΩΝ ΜΕ ΑΠΩΤΕΡΟ ΣΚΟΠΟ ΤΟΝ ΕΚΦΟΒΙΣΜΟ ΜΑΣ Η ΑΚΟΜΑ ΚΑΙ ΤΉΝ ΑΠΩΛΕΙΑ ΤΗΣ ΖΩΗΣ ΜΑΣ  ΓΙΑ ΤΗΝ ΕΠΙΤΕΥΞΗ ΤΩΝ  ΠΑΡΑΝΟΜΩΝ ΣΤΟΧΩΝ ΤΟΥΣ.</a:t>
            </a:r>
          </a:p>
          <a:p>
            <a:r>
              <a:rPr lang="el-GR" sz="1800" dirty="0" smtClean="0"/>
              <a:t>ΠΟΙΕΣ ΕΙΝΑΙ ΟΙ ΑΠΕΙΛΕΣ ΓΙΑ ΤΑ ΠΛΟΙΑ ΚΑΙ ΤΙΣ ΛΙΜΕΝΙΚΕΣ ΕΓΚΑΤΑΣΤΑΣΕΙΣ</a:t>
            </a:r>
            <a:r>
              <a:rPr lang="en-US" sz="1800" dirty="0" smtClean="0"/>
              <a:t>;</a:t>
            </a:r>
          </a:p>
          <a:p>
            <a:pPr marL="114300" indent="0">
              <a:buNone/>
            </a:pPr>
            <a:r>
              <a:rPr lang="en-US" sz="1800" dirty="0"/>
              <a:t> </a:t>
            </a:r>
            <a:r>
              <a:rPr lang="en-US" sz="1800" dirty="0" smtClean="0"/>
              <a:t>   a) </a:t>
            </a:r>
            <a:r>
              <a:rPr lang="el-GR" sz="1800" dirty="0" smtClean="0"/>
              <a:t>Πειρατεία καί ένοπλες επιθέσεις</a:t>
            </a:r>
          </a:p>
          <a:p>
            <a:pPr marL="114300" indent="0">
              <a:buNone/>
            </a:pPr>
            <a:r>
              <a:rPr lang="el-GR" sz="1800" dirty="0"/>
              <a:t> </a:t>
            </a:r>
            <a:r>
              <a:rPr lang="el-GR" sz="1800" dirty="0" smtClean="0"/>
              <a:t>   β) Λαθρεπιβάτες</a:t>
            </a:r>
          </a:p>
          <a:p>
            <a:pPr marL="114300" indent="0">
              <a:buNone/>
            </a:pPr>
            <a:r>
              <a:rPr lang="el-GR" sz="1800" dirty="0" smtClean="0"/>
              <a:t>    γ) Κλοπή  - προσωπικού/ φορτίου / εξοπλισμού πλοίου</a:t>
            </a:r>
          </a:p>
          <a:p>
            <a:pPr marL="114300" indent="0">
              <a:buNone/>
            </a:pPr>
            <a:r>
              <a:rPr lang="el-GR" sz="1800" dirty="0"/>
              <a:t> </a:t>
            </a:r>
            <a:r>
              <a:rPr lang="el-GR" sz="1800" dirty="0" smtClean="0"/>
              <a:t>   δ) Λαθρεμπόριο</a:t>
            </a:r>
          </a:p>
          <a:p>
            <a:pPr marL="114300" indent="0">
              <a:buNone/>
            </a:pPr>
            <a:r>
              <a:rPr lang="el-GR" sz="1800" dirty="0"/>
              <a:t> </a:t>
            </a:r>
            <a:r>
              <a:rPr lang="el-GR" sz="1800" dirty="0" smtClean="0"/>
              <a:t>   ε) Κατάληψη πλοίου</a:t>
            </a:r>
          </a:p>
          <a:p>
            <a:pPr marL="114300" indent="0">
              <a:buNone/>
            </a:pPr>
            <a:r>
              <a:rPr lang="el-GR" sz="1800" dirty="0"/>
              <a:t> </a:t>
            </a:r>
            <a:r>
              <a:rPr lang="el-GR" sz="1800" dirty="0" smtClean="0"/>
              <a:t>  στ)Τρομοκρατία</a:t>
            </a:r>
          </a:p>
          <a:p>
            <a:pPr marL="114300" indent="0">
              <a:buNone/>
            </a:pPr>
            <a:r>
              <a:rPr lang="el-GR" sz="1800" dirty="0"/>
              <a:t> </a:t>
            </a:r>
            <a:r>
              <a:rPr lang="el-GR" sz="1800" dirty="0" smtClean="0"/>
              <a:t>    ζ) Παράπλευρη ζημία</a:t>
            </a:r>
            <a:endParaRPr lang="en-US" sz="1800" dirty="0"/>
          </a:p>
        </p:txBody>
      </p:sp>
    </p:spTree>
    <p:extLst>
      <p:ext uri="{BB962C8B-B14F-4D97-AF65-F5344CB8AC3E}">
        <p14:creationId xmlns:p14="http://schemas.microsoft.com/office/powerpoint/2010/main" val="669146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dirty="0" smtClean="0"/>
              <a:t>ΤΡΟΠΟΙ ΕΠΙΛΟΓΗΣ ΣΤΟΧΩΝ ΠΡΟΣ ΑΠΕΙΛΗ</a:t>
            </a:r>
            <a:endParaRPr lang="el-GR" sz="2400" dirty="0"/>
          </a:p>
        </p:txBody>
      </p:sp>
      <p:sp>
        <p:nvSpPr>
          <p:cNvPr id="3" name="Θέση περιεχομένου 2"/>
          <p:cNvSpPr>
            <a:spLocks noGrp="1"/>
          </p:cNvSpPr>
          <p:nvPr>
            <p:ph idx="1"/>
          </p:nvPr>
        </p:nvSpPr>
        <p:spPr/>
        <p:txBody>
          <a:bodyPr>
            <a:normAutofit/>
          </a:bodyPr>
          <a:lstStyle/>
          <a:p>
            <a:pPr marL="114300" indent="0">
              <a:buNone/>
            </a:pPr>
            <a:r>
              <a:rPr lang="el-GR" sz="1800" dirty="0" smtClean="0"/>
              <a:t> 1.ΤΡΩΤΟΤΗΤΑ ΠΛΟΙΟΥ Η ΛΙΜΕΝΙΚΗΣ ΕΓΚΑΤΑΣΤΑΣΗΣ</a:t>
            </a:r>
          </a:p>
          <a:p>
            <a:pPr marL="114300" indent="0">
              <a:buNone/>
            </a:pPr>
            <a:r>
              <a:rPr lang="el-GR" sz="1800" dirty="0"/>
              <a:t> </a:t>
            </a:r>
            <a:r>
              <a:rPr lang="el-GR" sz="1800" dirty="0" smtClean="0"/>
              <a:t>   ( Εύκολη πρόσβαση, ανεπαρκής φωτισμός, χαμηλά έξαλα πλοίου, </a:t>
            </a:r>
          </a:p>
          <a:p>
            <a:pPr marL="114300" indent="0">
              <a:buNone/>
            </a:pPr>
            <a:r>
              <a:rPr lang="el-GR" sz="1800" dirty="0"/>
              <a:t> </a:t>
            </a:r>
            <a:r>
              <a:rPr lang="el-GR" sz="1800" dirty="0" smtClean="0"/>
              <a:t>   μικρή ταχύτητα.)</a:t>
            </a:r>
          </a:p>
          <a:p>
            <a:pPr marL="114300" indent="0">
              <a:buNone/>
            </a:pPr>
            <a:r>
              <a:rPr lang="el-GR" sz="1800" dirty="0"/>
              <a:t> </a:t>
            </a:r>
            <a:r>
              <a:rPr lang="el-GR" sz="1800" dirty="0" smtClean="0"/>
              <a:t> 2.ΚΙΝΔΥΝΟΙ ΤΗΣ ΘΑΛΑΣΣΑΣ</a:t>
            </a:r>
          </a:p>
          <a:p>
            <a:pPr marL="114300" indent="0">
              <a:buNone/>
            </a:pPr>
            <a:r>
              <a:rPr lang="el-GR" sz="1800" dirty="0"/>
              <a:t> </a:t>
            </a:r>
            <a:r>
              <a:rPr lang="el-GR" sz="1800" dirty="0" smtClean="0"/>
              <a:t>    ( Θαλάσσια στενά, μικρά βάθη κοντά στην στεριά, χαμηλής </a:t>
            </a:r>
          </a:p>
          <a:p>
            <a:pPr marL="114300" indent="0">
              <a:buNone/>
            </a:pPr>
            <a:r>
              <a:rPr lang="el-GR" sz="1800" dirty="0"/>
              <a:t> </a:t>
            </a:r>
            <a:r>
              <a:rPr lang="el-GR" sz="1800" dirty="0" smtClean="0"/>
              <a:t>      κυκλοφορίας θαλάσσια περιοχή, δυσμενείς καιρικές συνθήκες.)</a:t>
            </a:r>
          </a:p>
          <a:p>
            <a:pPr marL="114300" indent="0">
              <a:buNone/>
            </a:pPr>
            <a:r>
              <a:rPr lang="el-GR" sz="1800" dirty="0"/>
              <a:t> </a:t>
            </a:r>
            <a:r>
              <a:rPr lang="el-GR" sz="1800" dirty="0" smtClean="0"/>
              <a:t>  3. ΚΙΝΔΥΝΟΙ ΣΤΟ ΛΙΜΑΝΙ</a:t>
            </a:r>
          </a:p>
          <a:p>
            <a:pPr marL="114300" indent="0">
              <a:buNone/>
            </a:pPr>
            <a:r>
              <a:rPr lang="el-GR" sz="1800" dirty="0"/>
              <a:t>       (Εύκολη πρόσβαση, ανεπαρκής </a:t>
            </a:r>
            <a:r>
              <a:rPr lang="el-GR" sz="1800" dirty="0" smtClean="0"/>
              <a:t>φωτισμός, αποκομμένο από </a:t>
            </a:r>
          </a:p>
          <a:p>
            <a:pPr marL="114300" indent="0">
              <a:buNone/>
            </a:pPr>
            <a:r>
              <a:rPr lang="el-GR" sz="1800" dirty="0"/>
              <a:t> </a:t>
            </a:r>
            <a:r>
              <a:rPr lang="el-GR" sz="1800" dirty="0" smtClean="0"/>
              <a:t>       μεγάλα κέντρα )</a:t>
            </a:r>
          </a:p>
          <a:p>
            <a:pPr marL="114300" indent="0">
              <a:buNone/>
            </a:pPr>
            <a:r>
              <a:rPr lang="el-GR" sz="1800" dirty="0"/>
              <a:t> </a:t>
            </a:r>
            <a:r>
              <a:rPr lang="el-GR" sz="1800" dirty="0" smtClean="0"/>
              <a:t>   4. ΠΟΛΥΤΙΜΟ ΦΟΡΤΙΟ</a:t>
            </a:r>
          </a:p>
          <a:p>
            <a:pPr marL="114300" indent="0">
              <a:buNone/>
            </a:pPr>
            <a:r>
              <a:rPr lang="el-GR" sz="1800" dirty="0"/>
              <a:t> </a:t>
            </a:r>
            <a:r>
              <a:rPr lang="el-GR" sz="1800" dirty="0" smtClean="0"/>
              <a:t>       ( Αν το φορτίο είναι θελκτικός στόχος.)</a:t>
            </a:r>
          </a:p>
          <a:p>
            <a:pPr marL="114300" indent="0">
              <a:buNone/>
            </a:pPr>
            <a:r>
              <a:rPr lang="el-GR" sz="1800" dirty="0"/>
              <a:t> </a:t>
            </a:r>
            <a:r>
              <a:rPr lang="el-GR" sz="1800" dirty="0" smtClean="0"/>
              <a:t>    5. ΓΕΝΙΚΑ ΕΠΙΠΕΔΑ ΑΣΦΑΛΕΙΑΣ</a:t>
            </a:r>
          </a:p>
          <a:p>
            <a:pPr marL="114300" indent="0">
              <a:buNone/>
            </a:pPr>
            <a:r>
              <a:rPr lang="el-GR" sz="1800" dirty="0"/>
              <a:t> </a:t>
            </a:r>
            <a:r>
              <a:rPr lang="el-GR" sz="1800" dirty="0" smtClean="0"/>
              <a:t>        ( Χαλαρά μέτρα ασφαλείας, σημεία </a:t>
            </a:r>
            <a:r>
              <a:rPr lang="el-GR" sz="1800" smtClean="0"/>
              <a:t>χωρίς ικανοποιητική φύλαξη)</a:t>
            </a:r>
          </a:p>
          <a:p>
            <a:pPr marL="114300" indent="0">
              <a:buNone/>
            </a:pPr>
            <a:endParaRPr lang="el-GR" sz="1800" dirty="0" smtClean="0"/>
          </a:p>
          <a:p>
            <a:endParaRPr lang="el-GR" sz="1800" dirty="0"/>
          </a:p>
        </p:txBody>
      </p:sp>
    </p:spTree>
    <p:extLst>
      <p:ext uri="{BB962C8B-B14F-4D97-AF65-F5344CB8AC3E}">
        <p14:creationId xmlns:p14="http://schemas.microsoft.com/office/powerpoint/2010/main" val="1300790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Κωδικασ</a:t>
            </a:r>
            <a:r>
              <a:rPr lang="el-GR" dirty="0" smtClean="0"/>
              <a:t> </a:t>
            </a:r>
            <a:r>
              <a:rPr lang="el-GR" dirty="0"/>
              <a:t>Ι</a:t>
            </a:r>
            <a:r>
              <a:rPr lang="en-US" dirty="0" smtClean="0"/>
              <a:t>SPS</a:t>
            </a:r>
            <a:r>
              <a:rPr lang="el-GR" dirty="0" smtClean="0"/>
              <a:t> </a:t>
            </a:r>
            <a:r>
              <a:rPr lang="en-US" dirty="0" smtClean="0"/>
              <a:t>(</a:t>
            </a:r>
            <a:r>
              <a:rPr lang="en-US" dirty="0"/>
              <a:t>International Ship and Port Facility Security Code)</a:t>
            </a:r>
          </a:p>
        </p:txBody>
      </p:sp>
      <p:sp>
        <p:nvSpPr>
          <p:cNvPr id="3" name="Content Placeholder 2"/>
          <p:cNvSpPr>
            <a:spLocks noGrp="1"/>
          </p:cNvSpPr>
          <p:nvPr>
            <p:ph idx="1"/>
          </p:nvPr>
        </p:nvSpPr>
        <p:spPr/>
        <p:txBody>
          <a:bodyPr>
            <a:normAutofit fontScale="77500" lnSpcReduction="20000"/>
          </a:bodyPr>
          <a:lstStyle/>
          <a:p>
            <a:pPr marL="114300" indent="0">
              <a:buNone/>
            </a:pPr>
            <a:r>
              <a:rPr lang="en-US" dirty="0"/>
              <a:t>O</a:t>
            </a:r>
            <a:r>
              <a:rPr lang="el-GR" dirty="0"/>
              <a:t>ι στόχοι του κώδικα </a:t>
            </a:r>
            <a:r>
              <a:rPr lang="en-US" dirty="0"/>
              <a:t>ISPS </a:t>
            </a:r>
            <a:r>
              <a:rPr lang="el-GR" dirty="0"/>
              <a:t>είναι οι εξής </a:t>
            </a:r>
            <a:endParaRPr lang="en-US" dirty="0"/>
          </a:p>
          <a:p>
            <a:pPr marL="114300" indent="0">
              <a:buNone/>
            </a:pPr>
            <a:r>
              <a:rPr lang="el-GR" dirty="0"/>
              <a:t> </a:t>
            </a:r>
            <a:endParaRPr lang="en-US" dirty="0"/>
          </a:p>
          <a:p>
            <a:r>
              <a:rPr lang="el-GR" dirty="0"/>
              <a:t>1.Καθιερώνει ένα διεθνές πλαίσιο  συνεργασίας  μεταξύ των Συμβαλλομένων κρατών , λιμένων , πλοίων προκειμένου  να μπορεί να ανιχνεύει  να εκτιμά τους κινδύνους  και να </a:t>
            </a:r>
            <a:r>
              <a:rPr lang="el-GR" dirty="0" err="1"/>
              <a:t>μπορει</a:t>
            </a:r>
            <a:r>
              <a:rPr lang="el-GR" dirty="0"/>
              <a:t> να λαμβάνει  μέτρα αποτροπής και αντιμετώπισης  περιστατικών πού θέτουν σε κίνδυνο  την ασφάλεια των θαλασσίων μεταφορών ,των λιμένων και των πλοίων</a:t>
            </a:r>
            <a:r>
              <a:rPr lang="el-GR" dirty="0" smtClean="0"/>
              <a:t>.</a:t>
            </a:r>
            <a:r>
              <a:rPr lang="el-GR" dirty="0"/>
              <a:t> </a:t>
            </a:r>
            <a:endParaRPr lang="en-US" dirty="0"/>
          </a:p>
          <a:p>
            <a:r>
              <a:rPr lang="el-GR" dirty="0"/>
              <a:t>2.Εξασφαλίζει μεθόδους οι οποίες επιτρέπουν την γρήγορη και αποτελεσματική ανταλλαγή πληροφοριών πού αφορούν θέματα ασφαλείας ,καθώς και μέθοδοι για εκτίμηση του επιπέδου της ασφάλειας  έτσι ώστε  να υπάρχουν διαδικασίες οι οποίες μπορούν να τεθούν σε εφαρμογή  σε περίπτωση αλλαγής του επιπέδου ασφάλειας (βλέπε παρακάτω</a:t>
            </a:r>
            <a:r>
              <a:rPr lang="el-GR" dirty="0" smtClean="0"/>
              <a:t>)</a:t>
            </a:r>
            <a:endParaRPr lang="en-US" dirty="0"/>
          </a:p>
          <a:p>
            <a:r>
              <a:rPr lang="el-GR" dirty="0"/>
              <a:t>3. Ο τελευταίος σκοπός του κώδικα  είναι  η εξασφάλιση  και η τήρηση όλων των καταλλήλων μέτρων  προστασίας της ασφάλειας  του πλοίου και του λιμένα </a:t>
            </a:r>
            <a:endParaRPr lang="en-US" dirty="0"/>
          </a:p>
          <a:p>
            <a:endParaRPr lang="en-US" dirty="0"/>
          </a:p>
        </p:txBody>
      </p:sp>
    </p:spTree>
    <p:extLst>
      <p:ext uri="{BB962C8B-B14F-4D97-AF65-F5344CB8AC3E}">
        <p14:creationId xmlns:p14="http://schemas.microsoft.com/office/powerpoint/2010/main" val="2672631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Επιπεδα</a:t>
            </a:r>
            <a:r>
              <a:rPr lang="el-GR" dirty="0" smtClean="0"/>
              <a:t> </a:t>
            </a:r>
            <a:r>
              <a:rPr lang="el-GR" dirty="0" err="1" smtClean="0"/>
              <a:t>ασφαλειασ</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25827039"/>
              </p:ext>
            </p:extLst>
          </p:nvPr>
        </p:nvGraphicFramePr>
        <p:xfrm>
          <a:off x="467544" y="1772816"/>
          <a:ext cx="8229600" cy="1219200"/>
        </p:xfrm>
        <a:graphic>
          <a:graphicData uri="http://schemas.openxmlformats.org/drawingml/2006/table">
            <a:tbl>
              <a:tblPr>
                <a:tableStyleId>{5C22544A-7EE6-4342-B048-85BDC9FD1C3A}</a:tableStyleId>
              </a:tblPr>
              <a:tblGrid>
                <a:gridCol w="8229600"/>
              </a:tblGrid>
              <a:tr h="1219200">
                <a:tc>
                  <a:txBody>
                    <a:bodyPr/>
                    <a:lstStyle/>
                    <a:p>
                      <a:pPr marL="0" marR="0" algn="l">
                        <a:spcBef>
                          <a:spcPts val="0"/>
                        </a:spcBef>
                        <a:spcAft>
                          <a:spcPts val="0"/>
                        </a:spcAft>
                      </a:pPr>
                      <a:r>
                        <a:rPr lang="el-GR" sz="1600" b="1" u="sng" dirty="0">
                          <a:effectLst/>
                        </a:rPr>
                        <a:t>ΕΠΙΠΕΔΟ ΑΣΦΑΛΕΙΑΣ 1 </a:t>
                      </a:r>
                      <a:endParaRPr lang="en-US" sz="1200" b="1" dirty="0">
                        <a:effectLst/>
                      </a:endParaRPr>
                    </a:p>
                    <a:p>
                      <a:pPr marL="0" marR="0" algn="l">
                        <a:spcBef>
                          <a:spcPts val="0"/>
                        </a:spcBef>
                        <a:spcAft>
                          <a:spcPts val="0"/>
                        </a:spcAft>
                      </a:pPr>
                      <a:r>
                        <a:rPr lang="el-GR" sz="1600" b="1" dirty="0" smtClean="0">
                          <a:effectLst/>
                        </a:rPr>
                        <a:t>-Πρέπει </a:t>
                      </a:r>
                      <a:r>
                        <a:rPr lang="el-GR" sz="1600" b="1" dirty="0">
                          <a:effectLst/>
                        </a:rPr>
                        <a:t>να λαμβάνονται </a:t>
                      </a:r>
                      <a:r>
                        <a:rPr lang="el-GR" sz="1600" b="1" dirty="0" err="1">
                          <a:effectLst/>
                        </a:rPr>
                        <a:t>τά</a:t>
                      </a:r>
                      <a:r>
                        <a:rPr lang="el-GR" sz="1600" b="1" dirty="0">
                          <a:effectLst/>
                        </a:rPr>
                        <a:t> ελάχιστα μέτρα ασφαλείας</a:t>
                      </a:r>
                      <a:endParaRPr lang="en-US" sz="1200" b="1" dirty="0">
                        <a:effectLst/>
                      </a:endParaRPr>
                    </a:p>
                    <a:p>
                      <a:pPr marL="0" marR="0" algn="l">
                        <a:spcBef>
                          <a:spcPts val="0"/>
                        </a:spcBef>
                        <a:spcAft>
                          <a:spcPts val="0"/>
                        </a:spcAft>
                      </a:pPr>
                      <a:r>
                        <a:rPr lang="el-GR" sz="1600" b="1" dirty="0" smtClean="0">
                          <a:effectLst/>
                        </a:rPr>
                        <a:t>-Δεν </a:t>
                      </a:r>
                      <a:r>
                        <a:rPr lang="el-GR" sz="1600" b="1" dirty="0">
                          <a:effectLst/>
                        </a:rPr>
                        <a:t>υπάρχει συγκεκριμένος κίνδυνος </a:t>
                      </a:r>
                      <a:endParaRPr lang="en-US" sz="1200" b="1" dirty="0">
                        <a:effectLst/>
                      </a:endParaRPr>
                    </a:p>
                    <a:p>
                      <a:pPr marL="0" marR="0" algn="l">
                        <a:spcBef>
                          <a:spcPts val="0"/>
                        </a:spcBef>
                        <a:spcAft>
                          <a:spcPts val="0"/>
                        </a:spcAft>
                      </a:pPr>
                      <a:r>
                        <a:rPr lang="el-GR" sz="1600" b="1" dirty="0" smtClean="0">
                          <a:effectLst/>
                        </a:rPr>
                        <a:t>-Τα </a:t>
                      </a:r>
                      <a:r>
                        <a:rPr lang="el-GR" sz="1600" b="1" dirty="0">
                          <a:effectLst/>
                        </a:rPr>
                        <a:t>μέτρα πού λαμβάνονται είναι μέτρα   που λαμβάνονται καθημερινά  μέτρα ρουτίνας </a:t>
                      </a:r>
                      <a:endParaRPr lang="en-US" sz="1200" b="1" dirty="0">
                        <a:effectLst/>
                        <a:latin typeface="Times New Roman"/>
                        <a:ea typeface="Times New Roman"/>
                      </a:endParaRPr>
                    </a:p>
                  </a:txBody>
                  <a:tcPr marL="114300" marR="114300" marT="0" marB="0">
                    <a:solidFill>
                      <a:srgbClr val="00CC00"/>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33112859"/>
              </p:ext>
            </p:extLst>
          </p:nvPr>
        </p:nvGraphicFramePr>
        <p:xfrm>
          <a:off x="467544" y="3573016"/>
          <a:ext cx="8208912" cy="975360"/>
        </p:xfrm>
        <a:graphic>
          <a:graphicData uri="http://schemas.openxmlformats.org/drawingml/2006/table">
            <a:tbl>
              <a:tblPr>
                <a:tableStyleId>{5C22544A-7EE6-4342-B048-85BDC9FD1C3A}</a:tableStyleId>
              </a:tblPr>
              <a:tblGrid>
                <a:gridCol w="8208912"/>
              </a:tblGrid>
              <a:tr h="936104">
                <a:tc>
                  <a:txBody>
                    <a:bodyPr/>
                    <a:lstStyle/>
                    <a:p>
                      <a:pPr marL="0" marR="0">
                        <a:spcBef>
                          <a:spcPts val="0"/>
                        </a:spcBef>
                        <a:spcAft>
                          <a:spcPts val="0"/>
                        </a:spcAft>
                      </a:pPr>
                      <a:r>
                        <a:rPr lang="el-GR" sz="1600" b="1" u="sng" dirty="0">
                          <a:effectLst/>
                        </a:rPr>
                        <a:t>ΕΠΙΠΕΔΟ ΑΣΦΑΛΕΙΑΣ 2</a:t>
                      </a:r>
                      <a:endParaRPr lang="en-US" sz="1200" b="1" dirty="0">
                        <a:effectLst/>
                      </a:endParaRPr>
                    </a:p>
                    <a:p>
                      <a:pPr marL="0" marR="0">
                        <a:spcBef>
                          <a:spcPts val="0"/>
                        </a:spcBef>
                        <a:spcAft>
                          <a:spcPts val="0"/>
                        </a:spcAft>
                      </a:pPr>
                      <a:r>
                        <a:rPr lang="el-GR" sz="1600" b="1" dirty="0">
                          <a:effectLst/>
                        </a:rPr>
                        <a:t>Σε αυτό το επίπεδο  αυξάνουν οι πιθανότητες και υπάρχει κίνδυνος να συμβεί κάποιο περιστατικό  </a:t>
                      </a:r>
                      <a:r>
                        <a:rPr lang="el-GR" sz="1600" b="1" dirty="0" smtClean="0">
                          <a:effectLst/>
                        </a:rPr>
                        <a:t>άρα </a:t>
                      </a:r>
                      <a:r>
                        <a:rPr lang="el-GR" sz="1600" b="1" dirty="0">
                          <a:effectLst/>
                        </a:rPr>
                        <a:t>πρέπει να ληφθούν και λαμβάνονται πρόσθετα μέτρα από αυτά του επιπέδου </a:t>
                      </a:r>
                      <a:r>
                        <a:rPr lang="el-GR" sz="1600" b="1" dirty="0" smtClean="0">
                          <a:effectLst/>
                        </a:rPr>
                        <a:t>1. </a:t>
                      </a:r>
                      <a:endParaRPr lang="en-US" sz="1200" b="1" dirty="0">
                        <a:effectLst/>
                        <a:latin typeface="Times New Roman"/>
                        <a:ea typeface="Times New Roman"/>
                      </a:endParaRPr>
                    </a:p>
                  </a:txBody>
                  <a:tcPr marL="68580" marR="68580" marT="0" marB="0">
                    <a:solidFill>
                      <a:srgbClr val="FFFF00"/>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12391785"/>
              </p:ext>
            </p:extLst>
          </p:nvPr>
        </p:nvGraphicFramePr>
        <p:xfrm>
          <a:off x="395536" y="5085184"/>
          <a:ext cx="8208912" cy="1080120"/>
        </p:xfrm>
        <a:graphic>
          <a:graphicData uri="http://schemas.openxmlformats.org/drawingml/2006/table">
            <a:tbl>
              <a:tblPr>
                <a:tableStyleId>{5C22544A-7EE6-4342-B048-85BDC9FD1C3A}</a:tableStyleId>
              </a:tblPr>
              <a:tblGrid>
                <a:gridCol w="8208912"/>
              </a:tblGrid>
              <a:tr h="1080120">
                <a:tc>
                  <a:txBody>
                    <a:bodyPr/>
                    <a:lstStyle/>
                    <a:p>
                      <a:pPr marL="0" marR="0" algn="l">
                        <a:spcBef>
                          <a:spcPts val="0"/>
                        </a:spcBef>
                        <a:spcAft>
                          <a:spcPts val="0"/>
                        </a:spcAft>
                      </a:pPr>
                      <a:r>
                        <a:rPr lang="el-GR" sz="1600" b="1" u="sng" dirty="0">
                          <a:solidFill>
                            <a:schemeClr val="bg1"/>
                          </a:solidFill>
                          <a:effectLst/>
                        </a:rPr>
                        <a:t>ΕΠΙΠΕΔΟ ΑΣΦΑΛΕΙΑΣ 3</a:t>
                      </a:r>
                      <a:endParaRPr lang="en-US" sz="1200" b="1" dirty="0">
                        <a:solidFill>
                          <a:schemeClr val="bg1"/>
                        </a:solidFill>
                        <a:effectLst/>
                      </a:endParaRPr>
                    </a:p>
                    <a:p>
                      <a:pPr marL="0" marR="0" algn="l">
                        <a:spcBef>
                          <a:spcPts val="0"/>
                        </a:spcBef>
                        <a:spcAft>
                          <a:spcPts val="0"/>
                        </a:spcAft>
                      </a:pPr>
                      <a:r>
                        <a:rPr lang="el-GR" sz="1600" b="1" dirty="0">
                          <a:solidFill>
                            <a:schemeClr val="bg1"/>
                          </a:solidFill>
                          <a:effectLst/>
                        </a:rPr>
                        <a:t>Σε αυτό  το επίπεδο πρέπει να ληφθούν επιπλέον και </a:t>
                      </a:r>
                      <a:r>
                        <a:rPr lang="el-GR" sz="1600" b="1" dirty="0" smtClean="0">
                          <a:solidFill>
                            <a:schemeClr val="bg1"/>
                          </a:solidFill>
                          <a:effectLst/>
                        </a:rPr>
                        <a:t>συγκεκριμένα  </a:t>
                      </a:r>
                      <a:r>
                        <a:rPr lang="el-GR" sz="1600" b="1" dirty="0">
                          <a:solidFill>
                            <a:schemeClr val="bg1"/>
                          </a:solidFill>
                          <a:effectLst/>
                        </a:rPr>
                        <a:t>προστατευτικά  μέτρα διότι ένα σοβαρό περιστατικό  έχει γίνει </a:t>
                      </a:r>
                      <a:r>
                        <a:rPr lang="el-GR" sz="1600" b="1" dirty="0" smtClean="0">
                          <a:solidFill>
                            <a:schemeClr val="bg1"/>
                          </a:solidFill>
                          <a:effectLst/>
                        </a:rPr>
                        <a:t>ή </a:t>
                      </a:r>
                      <a:r>
                        <a:rPr lang="el-GR" sz="1600" b="1" dirty="0">
                          <a:solidFill>
                            <a:schemeClr val="bg1"/>
                          </a:solidFill>
                          <a:effectLst/>
                        </a:rPr>
                        <a:t>είναι </a:t>
                      </a:r>
                      <a:r>
                        <a:rPr lang="el-GR" sz="1600" b="1" dirty="0" smtClean="0">
                          <a:solidFill>
                            <a:schemeClr val="bg1"/>
                          </a:solidFill>
                          <a:effectLst/>
                        </a:rPr>
                        <a:t>πάρα πολύ πιθανό </a:t>
                      </a:r>
                      <a:r>
                        <a:rPr lang="el-GR" sz="1600" b="1" dirty="0">
                          <a:solidFill>
                            <a:schemeClr val="bg1"/>
                          </a:solidFill>
                          <a:effectLst/>
                        </a:rPr>
                        <a:t>να γίνει  </a:t>
                      </a:r>
                      <a:r>
                        <a:rPr lang="el-GR" sz="1600" b="1" dirty="0" smtClean="0">
                          <a:solidFill>
                            <a:schemeClr val="bg1"/>
                          </a:solidFill>
                          <a:effectLst/>
                        </a:rPr>
                        <a:t>ή</a:t>
                      </a:r>
                      <a:r>
                        <a:rPr lang="el-GR" sz="1600" b="1" baseline="0" dirty="0" smtClean="0">
                          <a:solidFill>
                            <a:schemeClr val="bg1"/>
                          </a:solidFill>
                          <a:effectLst/>
                        </a:rPr>
                        <a:t> είναι</a:t>
                      </a:r>
                      <a:r>
                        <a:rPr lang="el-GR" sz="1600" b="1" dirty="0" smtClean="0">
                          <a:solidFill>
                            <a:schemeClr val="bg1"/>
                          </a:solidFill>
                          <a:effectLst/>
                        </a:rPr>
                        <a:t> επικείμενο.</a:t>
                      </a:r>
                      <a:endParaRPr lang="en-US" sz="1200" b="1" dirty="0">
                        <a:solidFill>
                          <a:schemeClr val="bg1"/>
                        </a:solidFill>
                        <a:effectLst/>
                        <a:latin typeface="Times New Roman"/>
                        <a:ea typeface="Times New Roman"/>
                      </a:endParaRPr>
                    </a:p>
                  </a:txBody>
                  <a:tcPr marL="68580" marR="68580" marT="0" marB="0">
                    <a:solidFill>
                      <a:srgbClr val="FF0000"/>
                    </a:solidFill>
                  </a:tcPr>
                </a:tc>
              </a:tr>
            </a:tbl>
          </a:graphicData>
        </a:graphic>
      </p:graphicFrame>
    </p:spTree>
    <p:extLst>
      <p:ext uri="{BB962C8B-B14F-4D97-AF65-F5344CB8AC3E}">
        <p14:creationId xmlns:p14="http://schemas.microsoft.com/office/powerpoint/2010/main" val="1457487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04403"/>
          </a:xfrm>
        </p:spPr>
        <p:txBody>
          <a:bodyPr/>
          <a:lstStyle/>
          <a:p>
            <a:r>
              <a:rPr lang="el-GR" dirty="0" err="1" smtClean="0"/>
              <a:t>Επιπεδο</a:t>
            </a:r>
            <a:r>
              <a:rPr lang="el-GR" dirty="0" smtClean="0"/>
              <a:t> </a:t>
            </a:r>
            <a:r>
              <a:rPr lang="el-GR" dirty="0" err="1" smtClean="0"/>
              <a:t>ασφαλειασ</a:t>
            </a:r>
            <a:r>
              <a:rPr lang="el-GR" dirty="0" smtClean="0"/>
              <a:t>  1</a:t>
            </a:r>
            <a:endParaRPr lang="en-US" dirty="0"/>
          </a:p>
        </p:txBody>
      </p:sp>
      <p:sp>
        <p:nvSpPr>
          <p:cNvPr id="3" name="Content Placeholder 2"/>
          <p:cNvSpPr>
            <a:spLocks noGrp="1"/>
          </p:cNvSpPr>
          <p:nvPr>
            <p:ph idx="1"/>
          </p:nvPr>
        </p:nvSpPr>
        <p:spPr/>
        <p:txBody>
          <a:bodyPr>
            <a:normAutofit fontScale="70000" lnSpcReduction="20000"/>
          </a:bodyPr>
          <a:lstStyle/>
          <a:p>
            <a:r>
              <a:rPr lang="el-GR" dirty="0"/>
              <a:t>Έλεγχος της ταυτότητας όλων των ατόμων πού θέλουν να επιβιβασθούν στο </a:t>
            </a:r>
            <a:r>
              <a:rPr lang="el-GR" dirty="0" smtClean="0"/>
              <a:t>πλοίο.</a:t>
            </a:r>
          </a:p>
          <a:p>
            <a:r>
              <a:rPr lang="el-GR" dirty="0" smtClean="0"/>
              <a:t>Εξακρίβωση </a:t>
            </a:r>
            <a:r>
              <a:rPr lang="el-GR" dirty="0"/>
              <a:t>των λόγων επιβίβασης  για τον σκοπό αυτό στην είσοδο του πλοίου γίνεται  έλεγχος και εξακρίβωση των στοιχείων των επισκεπτών από εξουσιοδοτημένο άτομο του </a:t>
            </a:r>
            <a:r>
              <a:rPr lang="el-GR" dirty="0" smtClean="0"/>
              <a:t>πληρώματος. </a:t>
            </a:r>
          </a:p>
          <a:p>
            <a:r>
              <a:rPr lang="el-GR" dirty="0" smtClean="0"/>
              <a:t>Καταγραφή των στοιχείων </a:t>
            </a:r>
            <a:r>
              <a:rPr lang="el-GR" dirty="0"/>
              <a:t>του επισκέπτη την ώρα </a:t>
            </a:r>
            <a:r>
              <a:rPr lang="el-GR" dirty="0" smtClean="0"/>
              <a:t>εισόδου, τον </a:t>
            </a:r>
            <a:r>
              <a:rPr lang="el-GR" dirty="0"/>
              <a:t>λόγο της επίσκεψης στο πλοίο </a:t>
            </a:r>
            <a:r>
              <a:rPr lang="el-GR" dirty="0" smtClean="0"/>
              <a:t>αλλά </a:t>
            </a:r>
            <a:r>
              <a:rPr lang="el-GR" dirty="0"/>
              <a:t>και την ώρα  εξόδου σε ένα βιβλίο το οποίο ονομάζεται ημερολόγιο επισκεπτών (</a:t>
            </a:r>
            <a:r>
              <a:rPr lang="en-US" dirty="0"/>
              <a:t>Visitors log book</a:t>
            </a:r>
            <a:r>
              <a:rPr lang="el-GR" dirty="0" smtClean="0"/>
              <a:t>).</a:t>
            </a:r>
          </a:p>
          <a:p>
            <a:r>
              <a:rPr lang="el-GR" dirty="0" smtClean="0"/>
              <a:t>Δίδεται </a:t>
            </a:r>
            <a:r>
              <a:rPr lang="el-GR" dirty="0"/>
              <a:t>στον επισκέπτη μία πλαστική κάρτα (συνήθως ο επισκέπτης την φορά στο λαιμό του </a:t>
            </a:r>
            <a:r>
              <a:rPr lang="el-GR" dirty="0" smtClean="0"/>
              <a:t>ή  </a:t>
            </a:r>
            <a:r>
              <a:rPr lang="el-GR" dirty="0"/>
              <a:t>την καρφιτσώνει στο στήθος του ) την λεγόμενη </a:t>
            </a:r>
            <a:r>
              <a:rPr lang="el-GR" dirty="0" smtClean="0"/>
              <a:t>κάρτα εισόδου (</a:t>
            </a:r>
            <a:r>
              <a:rPr lang="en-US" dirty="0"/>
              <a:t>visitors </a:t>
            </a:r>
            <a:r>
              <a:rPr lang="en-US" dirty="0" smtClean="0"/>
              <a:t>card</a:t>
            </a:r>
            <a:r>
              <a:rPr lang="el-GR" dirty="0" smtClean="0"/>
              <a:t>) και κρατείται η ταυτότητα του που παραδίδεται κατά την αποχώρηση.</a:t>
            </a:r>
          </a:p>
          <a:p>
            <a:r>
              <a:rPr lang="el-GR" dirty="0" smtClean="0"/>
              <a:t> Σε </a:t>
            </a:r>
            <a:r>
              <a:rPr lang="el-GR" dirty="0"/>
              <a:t>συνεργασία με τις λιμενικές Αρχές  το πλοίο πρέπει να εξασφαλίζει ότι </a:t>
            </a:r>
            <a:r>
              <a:rPr lang="el-GR" dirty="0" smtClean="0"/>
              <a:t>τα </a:t>
            </a:r>
            <a:r>
              <a:rPr lang="el-GR" dirty="0"/>
              <a:t>οχήματα τα οποία πρόκειται να φορτωθούν στο πλοίο έχουν ελεγχθεί </a:t>
            </a:r>
            <a:r>
              <a:rPr lang="el-GR" dirty="0" smtClean="0"/>
              <a:t>για οχηματαγωγά </a:t>
            </a:r>
            <a:r>
              <a:rPr lang="el-GR" dirty="0"/>
              <a:t>πλοία </a:t>
            </a:r>
            <a:r>
              <a:rPr lang="el-GR" dirty="0" smtClean="0"/>
              <a:t>.</a:t>
            </a:r>
          </a:p>
          <a:p>
            <a:r>
              <a:rPr lang="el-GR" dirty="0"/>
              <a:t>Ταυτοποίηση των σημείων πρόσβασης </a:t>
            </a:r>
            <a:r>
              <a:rPr lang="el-GR" dirty="0" err="1"/>
              <a:t>τά</a:t>
            </a:r>
            <a:r>
              <a:rPr lang="el-GR" dirty="0"/>
              <a:t> οποία πρέπει να ασφαλίζονται  η να επιτηρούνται ώστε να αποφεύγεται η μη εξουσιοδοτημένη </a:t>
            </a:r>
            <a:r>
              <a:rPr lang="el-GR" dirty="0" smtClean="0"/>
              <a:t>πρόσβαση.</a:t>
            </a:r>
          </a:p>
          <a:p>
            <a:endParaRPr lang="el-GR" dirty="0" smtClean="0"/>
          </a:p>
          <a:p>
            <a:endParaRPr lang="en-US" dirty="0"/>
          </a:p>
          <a:p>
            <a:endParaRPr lang="en-US" dirty="0"/>
          </a:p>
        </p:txBody>
      </p:sp>
    </p:spTree>
    <p:extLst>
      <p:ext uri="{BB962C8B-B14F-4D97-AF65-F5344CB8AC3E}">
        <p14:creationId xmlns:p14="http://schemas.microsoft.com/office/powerpoint/2010/main" val="42449697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Επιπεδο</a:t>
            </a:r>
            <a:r>
              <a:rPr lang="el-GR" dirty="0" smtClean="0"/>
              <a:t> </a:t>
            </a:r>
            <a:r>
              <a:rPr lang="el-GR" dirty="0" err="1" smtClean="0"/>
              <a:t>ασφαλειασ</a:t>
            </a:r>
            <a:r>
              <a:rPr lang="el-GR" dirty="0" smtClean="0"/>
              <a:t> 2</a:t>
            </a:r>
            <a:endParaRPr lang="en-US" dirty="0"/>
          </a:p>
        </p:txBody>
      </p:sp>
      <p:sp>
        <p:nvSpPr>
          <p:cNvPr id="3" name="Content Placeholder 2"/>
          <p:cNvSpPr>
            <a:spLocks noGrp="1"/>
          </p:cNvSpPr>
          <p:nvPr>
            <p:ph idx="1"/>
          </p:nvPr>
        </p:nvSpPr>
        <p:spPr/>
        <p:txBody>
          <a:bodyPr>
            <a:normAutofit fontScale="85000" lnSpcReduction="10000"/>
          </a:bodyPr>
          <a:lstStyle/>
          <a:p>
            <a:pPr marL="114300" indent="0">
              <a:buNone/>
            </a:pPr>
            <a:r>
              <a:rPr lang="el-GR" dirty="0" smtClean="0"/>
              <a:t>Επιπλέον του επιπ</a:t>
            </a:r>
            <a:r>
              <a:rPr lang="el-GR" dirty="0"/>
              <a:t>έ</a:t>
            </a:r>
            <a:r>
              <a:rPr lang="el-GR" dirty="0" smtClean="0"/>
              <a:t>δου 1 και</a:t>
            </a:r>
            <a:r>
              <a:rPr lang="en-US" dirty="0" smtClean="0"/>
              <a:t>:</a:t>
            </a:r>
            <a:endParaRPr lang="el-GR" dirty="0" smtClean="0"/>
          </a:p>
          <a:p>
            <a:r>
              <a:rPr lang="el-GR" dirty="0" smtClean="0"/>
              <a:t>Διορισμό </a:t>
            </a:r>
            <a:r>
              <a:rPr lang="el-GR" dirty="0"/>
              <a:t>προσθέτου πληρώματος για περιπολίες στο κατάστρωμα  έτσι ώστε να αποφεύγεται η μη εξουσιοδοτημένη πρόσβαση στο </a:t>
            </a:r>
            <a:r>
              <a:rPr lang="el-GR" dirty="0" smtClean="0"/>
              <a:t>πλοίο.</a:t>
            </a:r>
            <a:endParaRPr lang="en-US" dirty="0"/>
          </a:p>
          <a:p>
            <a:r>
              <a:rPr lang="el-GR" dirty="0" smtClean="0"/>
              <a:t>Παρεμπόδιση </a:t>
            </a:r>
            <a:r>
              <a:rPr lang="el-GR" dirty="0"/>
              <a:t>της εισόδου στο πλοίο από την θάλασσα  σε συνεργασία με το λιμάνι  παροχή λέμβων πού εκτελούν </a:t>
            </a:r>
            <a:r>
              <a:rPr lang="el-GR" dirty="0" smtClean="0"/>
              <a:t>περιπολίες.</a:t>
            </a:r>
            <a:endParaRPr lang="en-US" dirty="0"/>
          </a:p>
          <a:p>
            <a:r>
              <a:rPr lang="el-GR" dirty="0" smtClean="0"/>
              <a:t>Οι </a:t>
            </a:r>
            <a:r>
              <a:rPr lang="el-GR" dirty="0"/>
              <a:t>επισκέπτες θα συνοδεύονται από μέλη του </a:t>
            </a:r>
            <a:r>
              <a:rPr lang="el-GR" dirty="0" smtClean="0"/>
              <a:t>πληρώματος. </a:t>
            </a:r>
            <a:endParaRPr lang="en-US" dirty="0"/>
          </a:p>
          <a:p>
            <a:r>
              <a:rPr lang="el-GR" dirty="0" smtClean="0"/>
              <a:t>Παροχή </a:t>
            </a:r>
            <a:r>
              <a:rPr lang="el-GR" dirty="0"/>
              <a:t>πρόσθετων εντολών ασφαλείας σε όλο το </a:t>
            </a:r>
            <a:r>
              <a:rPr lang="el-GR" dirty="0" smtClean="0"/>
              <a:t>πλήρωμα. </a:t>
            </a:r>
            <a:endParaRPr lang="en-US" dirty="0"/>
          </a:p>
          <a:p>
            <a:r>
              <a:rPr lang="el-GR" dirty="0" smtClean="0"/>
              <a:t>Αύξηση </a:t>
            </a:r>
            <a:r>
              <a:rPr lang="el-GR" dirty="0"/>
              <a:t>της συχνότητας του ελέγχου και της λεπτομέρειας αυτού  ως προς τον έλεγχο των ατόμων , των αντικειμένων τους  των οχημάτων που φορτώνονται στο </a:t>
            </a:r>
            <a:r>
              <a:rPr lang="el-GR" dirty="0" smtClean="0"/>
              <a:t>πλοίο.</a:t>
            </a:r>
            <a:endParaRPr lang="en-US" dirty="0"/>
          </a:p>
          <a:p>
            <a:r>
              <a:rPr lang="el-GR" smtClean="0"/>
              <a:t>Διεξαγωγή επιλεκτικής </a:t>
            </a:r>
            <a:r>
              <a:rPr lang="el-GR" dirty="0"/>
              <a:t>η μερικής έρευνας στο </a:t>
            </a:r>
            <a:r>
              <a:rPr lang="el-GR" dirty="0" smtClean="0"/>
              <a:t>πλοίο.</a:t>
            </a:r>
            <a:endParaRPr lang="en-US" dirty="0"/>
          </a:p>
          <a:p>
            <a:endParaRPr lang="en-US" dirty="0"/>
          </a:p>
        </p:txBody>
      </p:sp>
    </p:spTree>
    <p:extLst>
      <p:ext uri="{BB962C8B-B14F-4D97-AF65-F5344CB8AC3E}">
        <p14:creationId xmlns:p14="http://schemas.microsoft.com/office/powerpoint/2010/main" val="363924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Επιπεδο</a:t>
            </a:r>
            <a:r>
              <a:rPr lang="el-GR" dirty="0" smtClean="0"/>
              <a:t> </a:t>
            </a:r>
            <a:r>
              <a:rPr lang="el-GR" dirty="0" err="1" smtClean="0"/>
              <a:t>ασφαλειασ</a:t>
            </a:r>
            <a:r>
              <a:rPr lang="el-GR" dirty="0" smtClean="0"/>
              <a:t> 3</a:t>
            </a:r>
            <a:endParaRPr lang="en-US" dirty="0"/>
          </a:p>
        </p:txBody>
      </p:sp>
      <p:sp>
        <p:nvSpPr>
          <p:cNvPr id="3" name="Content Placeholder 2"/>
          <p:cNvSpPr>
            <a:spLocks noGrp="1"/>
          </p:cNvSpPr>
          <p:nvPr>
            <p:ph idx="1"/>
          </p:nvPr>
        </p:nvSpPr>
        <p:spPr/>
        <p:txBody>
          <a:bodyPr/>
          <a:lstStyle/>
          <a:p>
            <a:r>
              <a:rPr lang="el-GR" dirty="0" smtClean="0"/>
              <a:t>Πρόσβαση </a:t>
            </a:r>
            <a:r>
              <a:rPr lang="el-GR" dirty="0"/>
              <a:t>στο πλοίο θα έχουν μόνο όσοι έχουν να κάνουν με την αντιμετώπιση του </a:t>
            </a:r>
            <a:r>
              <a:rPr lang="el-GR" dirty="0" smtClean="0"/>
              <a:t>περιστατικού. </a:t>
            </a:r>
            <a:endParaRPr lang="en-US" dirty="0"/>
          </a:p>
          <a:p>
            <a:r>
              <a:rPr lang="el-GR" dirty="0" smtClean="0"/>
              <a:t>Αναστολή </a:t>
            </a:r>
            <a:r>
              <a:rPr lang="el-GR" dirty="0"/>
              <a:t>επιβίβασης και </a:t>
            </a:r>
            <a:r>
              <a:rPr lang="el-GR" dirty="0" smtClean="0"/>
              <a:t>αποβίβασης. </a:t>
            </a:r>
            <a:endParaRPr lang="en-US" dirty="0"/>
          </a:p>
          <a:p>
            <a:r>
              <a:rPr lang="el-GR" dirty="0" smtClean="0"/>
              <a:t>Αναστολή </a:t>
            </a:r>
            <a:r>
              <a:rPr lang="el-GR" dirty="0"/>
              <a:t>εργασιών χειρισμού φορτίου, προμηθειών </a:t>
            </a:r>
            <a:r>
              <a:rPr lang="el-GR" dirty="0" err="1"/>
              <a:t>κ.λ.π</a:t>
            </a:r>
            <a:r>
              <a:rPr lang="el-GR" dirty="0"/>
              <a:t>. </a:t>
            </a:r>
            <a:endParaRPr lang="en-US" dirty="0"/>
          </a:p>
          <a:p>
            <a:r>
              <a:rPr lang="el-GR" dirty="0" smtClean="0"/>
              <a:t>Πιθανή </a:t>
            </a:r>
            <a:r>
              <a:rPr lang="el-GR" dirty="0"/>
              <a:t>εκκένωση του πλοίου </a:t>
            </a:r>
            <a:endParaRPr lang="en-US" dirty="0"/>
          </a:p>
          <a:p>
            <a:r>
              <a:rPr lang="el-GR" dirty="0" smtClean="0"/>
              <a:t>Πιθανή </a:t>
            </a:r>
            <a:r>
              <a:rPr lang="el-GR" dirty="0"/>
              <a:t>μετακίνηση του </a:t>
            </a:r>
            <a:r>
              <a:rPr lang="el-GR" dirty="0" smtClean="0"/>
              <a:t>πλοίου. </a:t>
            </a:r>
            <a:endParaRPr lang="en-US" dirty="0"/>
          </a:p>
          <a:p>
            <a:r>
              <a:rPr lang="el-GR" dirty="0" smtClean="0"/>
              <a:t>Προετοιμασία </a:t>
            </a:r>
            <a:r>
              <a:rPr lang="el-GR" dirty="0"/>
              <a:t>για καθολική η μερική έρευνα πάνω στο </a:t>
            </a:r>
            <a:r>
              <a:rPr lang="el-GR" dirty="0" smtClean="0"/>
              <a:t>πλοίο.</a:t>
            </a:r>
            <a:endParaRPr lang="en-US" dirty="0"/>
          </a:p>
          <a:p>
            <a:endParaRPr lang="en-US" dirty="0"/>
          </a:p>
        </p:txBody>
      </p:sp>
    </p:spTree>
    <p:extLst>
      <p:ext uri="{BB962C8B-B14F-4D97-AF65-F5344CB8AC3E}">
        <p14:creationId xmlns:p14="http://schemas.microsoft.com/office/powerpoint/2010/main" val="34790722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Σχεδιο</a:t>
            </a:r>
            <a:r>
              <a:rPr lang="el-GR" dirty="0" smtClean="0"/>
              <a:t> </a:t>
            </a:r>
            <a:r>
              <a:rPr lang="el-GR" dirty="0" err="1" smtClean="0"/>
              <a:t>ασφαλειασ</a:t>
            </a:r>
            <a:r>
              <a:rPr lang="el-GR" dirty="0" smtClean="0"/>
              <a:t> </a:t>
            </a:r>
            <a:r>
              <a:rPr lang="el-GR" dirty="0" err="1" smtClean="0"/>
              <a:t>πλοιου</a:t>
            </a:r>
            <a:endParaRPr lang="en-US" dirty="0"/>
          </a:p>
        </p:txBody>
      </p:sp>
      <p:sp>
        <p:nvSpPr>
          <p:cNvPr id="3" name="Content Placeholder 2"/>
          <p:cNvSpPr>
            <a:spLocks noGrp="1"/>
          </p:cNvSpPr>
          <p:nvPr>
            <p:ph idx="1"/>
          </p:nvPr>
        </p:nvSpPr>
        <p:spPr>
          <a:xfrm>
            <a:off x="457200" y="1752600"/>
            <a:ext cx="8229600" cy="4844752"/>
          </a:xfrm>
        </p:spPr>
        <p:txBody>
          <a:bodyPr>
            <a:normAutofit fontScale="92500" lnSpcReduction="20000"/>
          </a:bodyPr>
          <a:lstStyle/>
          <a:p>
            <a:pPr marL="114300" indent="0">
              <a:buNone/>
            </a:pPr>
            <a:r>
              <a:rPr lang="el-GR" dirty="0"/>
              <a:t>Σύμφωνα με τον κώδικα κάθε πλοίο θα φέρει και ένα σχέδιο ασφαλείας  το οποίο πρέπει να είναι εγκεκριμένο από το κράτος της σημαίας πού έχει το </a:t>
            </a:r>
            <a:r>
              <a:rPr lang="el-GR" dirty="0" smtClean="0"/>
              <a:t>πλοίο.</a:t>
            </a:r>
            <a:r>
              <a:rPr lang="el-GR" dirty="0"/>
              <a:t> </a:t>
            </a:r>
            <a:endParaRPr lang="el-GR" dirty="0" smtClean="0"/>
          </a:p>
          <a:p>
            <a:r>
              <a:rPr lang="el-GR" dirty="0" smtClean="0"/>
              <a:t>Μέτρα </a:t>
            </a:r>
            <a:r>
              <a:rPr lang="el-GR" dirty="0"/>
              <a:t>με σκοπό να αποτρέψουν όπλα, επικίνδυνες ουσίες και συσκευές πού προορίζονται για χρήση ενάντια  στους ανθρώπους , τα πλοία </a:t>
            </a:r>
            <a:r>
              <a:rPr lang="el-GR" dirty="0" smtClean="0"/>
              <a:t>ή </a:t>
            </a:r>
            <a:r>
              <a:rPr lang="el-GR" dirty="0"/>
              <a:t>τους </a:t>
            </a:r>
            <a:r>
              <a:rPr lang="el-GR" dirty="0" smtClean="0"/>
              <a:t>λιμένες. </a:t>
            </a:r>
            <a:endParaRPr lang="en-US" dirty="0"/>
          </a:p>
          <a:p>
            <a:r>
              <a:rPr lang="el-GR" dirty="0" smtClean="0"/>
              <a:t>Προσδιορισμό </a:t>
            </a:r>
            <a:r>
              <a:rPr lang="el-GR" dirty="0"/>
              <a:t>των απαγορευμένων περιοχών πάνω στο πλοίο και μέτρα για την πρόληψη  μη εξουσιοδοτημένης πρόσβασης στο </a:t>
            </a:r>
            <a:r>
              <a:rPr lang="el-GR" dirty="0" smtClean="0"/>
              <a:t>πλοίο.   </a:t>
            </a:r>
            <a:endParaRPr lang="en-US" dirty="0"/>
          </a:p>
          <a:p>
            <a:r>
              <a:rPr lang="el-GR" dirty="0" smtClean="0"/>
              <a:t>Διαδικασίες </a:t>
            </a:r>
            <a:r>
              <a:rPr lang="el-GR" dirty="0"/>
              <a:t>για εκκένωση του πλοίου  σε περίπτωση απειλών ασφάλειας η παραβιάσεων </a:t>
            </a:r>
            <a:r>
              <a:rPr lang="el-GR" dirty="0" smtClean="0"/>
              <a:t>ασφαλείας.</a:t>
            </a:r>
            <a:endParaRPr lang="en-US" dirty="0"/>
          </a:p>
          <a:p>
            <a:r>
              <a:rPr lang="el-GR" dirty="0" smtClean="0"/>
              <a:t>Καθήκοντα </a:t>
            </a:r>
            <a:r>
              <a:rPr lang="el-GR" dirty="0"/>
              <a:t>του πληρώματος με καθορισμένες ευθύνες από πλευράς </a:t>
            </a:r>
            <a:r>
              <a:rPr lang="el-GR" dirty="0" smtClean="0"/>
              <a:t>ασφαλείας. </a:t>
            </a:r>
            <a:endParaRPr lang="en-US" dirty="0"/>
          </a:p>
          <a:p>
            <a:r>
              <a:rPr lang="el-GR" dirty="0" smtClean="0"/>
              <a:t>Διαδικασίες </a:t>
            </a:r>
            <a:r>
              <a:rPr lang="el-GR" dirty="0"/>
              <a:t>για την εκπαίδευση ,τα γυμνάσια  και τις ασκήσεις  που συνοδεύονται με το </a:t>
            </a:r>
            <a:r>
              <a:rPr lang="el-GR" dirty="0" smtClean="0"/>
              <a:t>σχέδιο.</a:t>
            </a:r>
            <a:endParaRPr lang="en-US" dirty="0"/>
          </a:p>
          <a:p>
            <a:pPr marL="114300" indent="0">
              <a:buNone/>
            </a:pPr>
            <a:endParaRPr lang="en-US" dirty="0"/>
          </a:p>
        </p:txBody>
      </p:sp>
    </p:spTree>
    <p:extLst>
      <p:ext uri="{BB962C8B-B14F-4D97-AF65-F5344CB8AC3E}">
        <p14:creationId xmlns:p14="http://schemas.microsoft.com/office/powerpoint/2010/main" val="14507592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Σχεδιο</a:t>
            </a:r>
            <a:r>
              <a:rPr lang="el-GR" dirty="0" smtClean="0"/>
              <a:t> </a:t>
            </a:r>
            <a:r>
              <a:rPr lang="el-GR" dirty="0" err="1" smtClean="0"/>
              <a:t>ασφαλειασ</a:t>
            </a:r>
            <a:r>
              <a:rPr lang="el-GR" dirty="0" smtClean="0"/>
              <a:t> </a:t>
            </a:r>
            <a:r>
              <a:rPr lang="el-GR" dirty="0" err="1" smtClean="0"/>
              <a:t>πλοιου</a:t>
            </a:r>
            <a:endParaRPr lang="en-US" dirty="0"/>
          </a:p>
        </p:txBody>
      </p:sp>
      <p:sp>
        <p:nvSpPr>
          <p:cNvPr id="3" name="Content Placeholder 2"/>
          <p:cNvSpPr>
            <a:spLocks noGrp="1"/>
          </p:cNvSpPr>
          <p:nvPr>
            <p:ph idx="1"/>
          </p:nvPr>
        </p:nvSpPr>
        <p:spPr/>
        <p:txBody>
          <a:bodyPr>
            <a:normAutofit fontScale="85000" lnSpcReduction="10000"/>
          </a:bodyPr>
          <a:lstStyle/>
          <a:p>
            <a:r>
              <a:rPr lang="el-GR" dirty="0"/>
              <a:t>Διαδικασίες για να υπάρχει πάντα επαφή  με τις λιμενικές </a:t>
            </a:r>
            <a:r>
              <a:rPr lang="el-GR" dirty="0" smtClean="0"/>
              <a:t>εγκαταστάσεις. </a:t>
            </a:r>
            <a:endParaRPr lang="en-US" dirty="0"/>
          </a:p>
          <a:p>
            <a:r>
              <a:rPr lang="el-GR" dirty="0"/>
              <a:t>Προσδιορισμό του Αξιωματικού ασφαλείας του </a:t>
            </a:r>
            <a:r>
              <a:rPr lang="el-GR" dirty="0" smtClean="0"/>
              <a:t>πλοίου. </a:t>
            </a:r>
            <a:endParaRPr lang="en-US" dirty="0"/>
          </a:p>
          <a:p>
            <a:r>
              <a:rPr lang="el-GR" dirty="0"/>
              <a:t>Προσδιορισμό του Αξιωματικού ασφαλείας  της Εταιρείας και πληροφορίες για  επαφή μαζί του  όλο το </a:t>
            </a:r>
            <a:r>
              <a:rPr lang="el-GR" dirty="0" smtClean="0"/>
              <a:t>εικοσιτετράωρο. </a:t>
            </a:r>
            <a:endParaRPr lang="en-US" dirty="0"/>
          </a:p>
          <a:p>
            <a:r>
              <a:rPr lang="el-GR" dirty="0"/>
              <a:t>Διαδικασίες για να εξασφαλισθεί η επιθεώρηση και η συντήρηση του εξοπλισμού ασφαλείας πού υπάρχει στο </a:t>
            </a:r>
            <a:r>
              <a:rPr lang="el-GR" dirty="0" smtClean="0"/>
              <a:t>πλοίο.</a:t>
            </a:r>
            <a:endParaRPr lang="en-US" dirty="0"/>
          </a:p>
          <a:p>
            <a:r>
              <a:rPr lang="el-GR" dirty="0"/>
              <a:t>Πού ακριβώς </a:t>
            </a:r>
            <a:r>
              <a:rPr lang="el-GR" dirty="0" smtClean="0"/>
              <a:t>βρίσκεται </a:t>
            </a:r>
            <a:r>
              <a:rPr lang="el-GR" dirty="0"/>
              <a:t>ο συναγερμός ασφαλείας του </a:t>
            </a:r>
            <a:r>
              <a:rPr lang="el-GR" dirty="0" smtClean="0"/>
              <a:t>πλοίου. </a:t>
            </a:r>
            <a:endParaRPr lang="en-US" dirty="0"/>
          </a:p>
          <a:p>
            <a:r>
              <a:rPr lang="el-GR" dirty="0"/>
              <a:t>Οδηγίες σχετικά με την χρήση του συναγερμού ασφαλείας του πλοίου , καθώς επίσης και κάθε πότε πρέπει να δοκιμάζεται</a:t>
            </a:r>
            <a:r>
              <a:rPr lang="el-GR" dirty="0" smtClean="0"/>
              <a:t>.</a:t>
            </a:r>
          </a:p>
          <a:p>
            <a:pPr marL="114300" indent="0">
              <a:buNone/>
            </a:pPr>
            <a:r>
              <a:rPr lang="el-GR" b="1" u="sng" dirty="0"/>
              <a:t>Πρέπει να γνωρίζουμε  ότι το σχέδιο ασφαλείας του πλοίου θεωρείται εμπιστευτικό ,και ορισμένες πληροφορίες θεωρούνται άκρως εμπιστευτικές </a:t>
            </a:r>
            <a:r>
              <a:rPr lang="el-GR" b="1" u="sng" dirty="0" smtClean="0"/>
              <a:t>. </a:t>
            </a:r>
          </a:p>
          <a:p>
            <a:pPr marL="114300" indent="0">
              <a:buNone/>
            </a:pPr>
            <a:r>
              <a:rPr lang="el-GR" b="1" u="sng" dirty="0" smtClean="0"/>
              <a:t>Δέν θά επιθεωρηθεί από αξιωματικούς τού </a:t>
            </a:r>
            <a:r>
              <a:rPr lang="en-US" b="1" u="sng" dirty="0" smtClean="0"/>
              <a:t>Port state.</a:t>
            </a:r>
            <a:endParaRPr lang="en-US" dirty="0"/>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2051630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dirty="0" smtClean="0"/>
              <a:t>ΣΤΟΙΧΕΙΑ ΕΙΣΗΓΗΤΟΥ ΚΑΙ ΜΑΘΗΜΑ</a:t>
            </a:r>
            <a:endParaRPr lang="el-GR" sz="2400" dirty="0"/>
          </a:p>
        </p:txBody>
      </p:sp>
      <p:sp>
        <p:nvSpPr>
          <p:cNvPr id="3" name="Θέση περιεχομένου 2"/>
          <p:cNvSpPr>
            <a:spLocks noGrp="1"/>
          </p:cNvSpPr>
          <p:nvPr>
            <p:ph idx="1"/>
          </p:nvPr>
        </p:nvSpPr>
        <p:spPr/>
        <p:txBody>
          <a:bodyPr/>
          <a:lstStyle/>
          <a:p>
            <a:pPr marL="114300" indent="0">
              <a:buNone/>
            </a:pPr>
            <a:r>
              <a:rPr lang="el-GR" dirty="0" smtClean="0"/>
              <a:t>ΕΙΣΗΓΗΤΗΣ ΜΑΘΗΜΑΤΟΣ: ΑΣΦΑΛΕΙΑΣ ΠΛΟΙΟΥ</a:t>
            </a:r>
          </a:p>
          <a:p>
            <a:pPr marL="114300" indent="0">
              <a:buNone/>
            </a:pPr>
            <a:r>
              <a:rPr lang="el-GR" dirty="0"/>
              <a:t> </a:t>
            </a:r>
            <a:endParaRPr lang="el-GR" dirty="0" smtClean="0"/>
          </a:p>
          <a:p>
            <a:pPr marL="114300" indent="0">
              <a:buNone/>
            </a:pPr>
            <a:r>
              <a:rPr lang="el-GR" dirty="0" smtClean="0"/>
              <a:t>ΒΟΥΔΟΥΡΟΓΛΟΥ  ΝΙΚΟΛΑΟΣ</a:t>
            </a:r>
          </a:p>
          <a:p>
            <a:pPr marL="114300" indent="0">
              <a:buNone/>
            </a:pPr>
            <a:r>
              <a:rPr lang="el-GR" dirty="0" smtClean="0"/>
              <a:t>ΠΛΟΙΑΡΧΟΣ  Α΄  Ε.Ν.</a:t>
            </a:r>
          </a:p>
          <a:p>
            <a:pPr marL="114300" indent="0">
              <a:buNone/>
            </a:pPr>
            <a:endParaRPr lang="el-GR" dirty="0"/>
          </a:p>
          <a:p>
            <a:pPr marL="114300" indent="0">
              <a:buNone/>
            </a:pPr>
            <a:r>
              <a:rPr lang="el-GR" dirty="0" smtClean="0"/>
              <a:t>ΔΙΑΡΚΕΙΑ ΜΑΘΗΜΑΤΟΣ : 12 ΩΡΕΣ + 1 ΩΡΑ ΕΞΕΤΑΣΕΙΣ</a:t>
            </a:r>
          </a:p>
        </p:txBody>
      </p:sp>
    </p:spTree>
    <p:extLst>
      <p:ext uri="{BB962C8B-B14F-4D97-AF65-F5344CB8AC3E}">
        <p14:creationId xmlns:p14="http://schemas.microsoft.com/office/powerpoint/2010/main" val="843582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Σχεδιο ασφαλειας πλοιου</a:t>
            </a:r>
            <a:br>
              <a:rPr lang="el-GR" dirty="0" smtClean="0"/>
            </a:br>
            <a:r>
              <a:rPr lang="en-US" dirty="0" err="1" smtClean="0"/>
              <a:t>s.s.p</a:t>
            </a:r>
            <a:r>
              <a:rPr lang="en-US" dirty="0" smtClean="0"/>
              <a:t>. ship security plan</a:t>
            </a:r>
            <a:endParaRPr lang="en-US" dirty="0"/>
          </a:p>
        </p:txBody>
      </p:sp>
      <p:sp>
        <p:nvSpPr>
          <p:cNvPr id="3" name="Content Placeholder 2"/>
          <p:cNvSpPr>
            <a:spLocks noGrp="1"/>
          </p:cNvSpPr>
          <p:nvPr>
            <p:ph idx="1"/>
          </p:nvPr>
        </p:nvSpPr>
        <p:spPr/>
        <p:txBody>
          <a:bodyPr>
            <a:normAutofit/>
          </a:bodyPr>
          <a:lstStyle/>
          <a:p>
            <a:r>
              <a:rPr lang="el-GR" sz="2000" dirty="0" smtClean="0"/>
              <a:t>Είναι μοναδικό γιά κάθε πλοίο </a:t>
            </a:r>
          </a:p>
          <a:p>
            <a:r>
              <a:rPr lang="el-GR" sz="2000" dirty="0" smtClean="0"/>
              <a:t>Είναι εγκεκριμένο από τήν σημαία τού πλοίου</a:t>
            </a:r>
          </a:p>
          <a:p>
            <a:r>
              <a:rPr lang="el-GR" sz="2000" dirty="0" smtClean="0"/>
              <a:t>Τήν  ύπαρξη του στό πλοίο τήν γνωρίζει μόνο ο πλοίαρχος καί ο αξιωματικός ασφαλείας τού πλοίου.</a:t>
            </a:r>
            <a:endParaRPr lang="en-US" sz="2000" dirty="0"/>
          </a:p>
        </p:txBody>
      </p:sp>
    </p:spTree>
    <p:extLst>
      <p:ext uri="{BB962C8B-B14F-4D97-AF65-F5344CB8AC3E}">
        <p14:creationId xmlns:p14="http://schemas.microsoft.com/office/powerpoint/2010/main" val="3716156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ΑΞΙΩΜΑΤΙΚΟΣ ΑΣΦΑΛΕΙΑΣ ΤΟΥ ΠΛΟΙΟΥ </a:t>
            </a:r>
            <a:endParaRPr lang="en-US" dirty="0"/>
          </a:p>
        </p:txBody>
      </p:sp>
      <p:sp>
        <p:nvSpPr>
          <p:cNvPr id="3" name="Content Placeholder 2"/>
          <p:cNvSpPr>
            <a:spLocks noGrp="1"/>
          </p:cNvSpPr>
          <p:nvPr>
            <p:ph idx="1"/>
          </p:nvPr>
        </p:nvSpPr>
        <p:spPr/>
        <p:txBody>
          <a:bodyPr>
            <a:normAutofit fontScale="77500" lnSpcReduction="20000"/>
          </a:bodyPr>
          <a:lstStyle/>
          <a:p>
            <a:r>
              <a:rPr lang="el-GR" dirty="0"/>
              <a:t>Ο Αξιωματικός ασφαλείας του πλοίου(</a:t>
            </a:r>
            <a:r>
              <a:rPr lang="en-US" dirty="0"/>
              <a:t>ship </a:t>
            </a:r>
            <a:r>
              <a:rPr lang="en-US"/>
              <a:t>security </a:t>
            </a:r>
            <a:r>
              <a:rPr lang="en-US" smtClean="0"/>
              <a:t>officer SSO</a:t>
            </a:r>
            <a:r>
              <a:rPr lang="el-GR" smtClean="0"/>
              <a:t> </a:t>
            </a:r>
            <a:r>
              <a:rPr lang="el-GR" dirty="0"/>
              <a:t>) είναι ένας Αξιωματικός του πλοίου συνήθως ο Υποπλοίαρχος ο οποίος είναι υπεύθυνος για την τήρηση του κώδικα  Ι</a:t>
            </a:r>
            <a:r>
              <a:rPr lang="en-US" dirty="0"/>
              <a:t>SPS </a:t>
            </a:r>
            <a:r>
              <a:rPr lang="el-GR" dirty="0"/>
              <a:t>πάνω στο πλοίο σύμφωνα πάντα με το σχέδιο  ασφαλείας του </a:t>
            </a:r>
            <a:r>
              <a:rPr lang="el-GR" dirty="0" smtClean="0"/>
              <a:t>πλοίου.</a:t>
            </a:r>
            <a:endParaRPr lang="en-US" dirty="0"/>
          </a:p>
          <a:p>
            <a:r>
              <a:rPr lang="el-GR" dirty="0" smtClean="0"/>
              <a:t>Συγκεκριμένα  </a:t>
            </a:r>
            <a:r>
              <a:rPr lang="el-GR" dirty="0"/>
              <a:t>αυτός είναι υπεύθυνος για την εξοικείωση του πληρώματος πάνω στο πλοίο σε θέματα ασφαλείας , υπεύθυνος επίσης για την εκτέλεση γυμνασίων εκπαίδευση  και ασκήσεων  πάνω στο πλοίο, αλλά και για το έλεγχο και την συντήρηση του εξοπλισμού της ασφάλειας, αλλά και του συστήματος συναγερμού (</a:t>
            </a:r>
            <a:r>
              <a:rPr lang="en-US" dirty="0"/>
              <a:t>security alert system</a:t>
            </a:r>
            <a:r>
              <a:rPr lang="el-GR" dirty="0" smtClean="0"/>
              <a:t>). </a:t>
            </a:r>
            <a:endParaRPr lang="en-US" dirty="0"/>
          </a:p>
          <a:p>
            <a:r>
              <a:rPr lang="en-US" dirty="0"/>
              <a:t>O </a:t>
            </a:r>
            <a:r>
              <a:rPr lang="el-GR" dirty="0"/>
              <a:t>αξιωματικός ασφαλείας του πλοίου συνεργάζεται και επικοινωνεί  με τις Αρχές των λιμένων ,και συνεργάζονται  μαζί σε θέματα ασφαλείας για παράδειγμα συμπληρώνουν </a:t>
            </a:r>
            <a:r>
              <a:rPr lang="el-GR" dirty="0" smtClean="0"/>
              <a:t>μαζί </a:t>
            </a:r>
            <a:r>
              <a:rPr lang="el-GR" dirty="0"/>
              <a:t>το δηλωτικό της ασφάλειας το λεγόμενο (</a:t>
            </a:r>
            <a:r>
              <a:rPr lang="en-US" dirty="0"/>
              <a:t>declaration of security</a:t>
            </a:r>
            <a:r>
              <a:rPr lang="el-GR" dirty="0" smtClean="0"/>
              <a:t>).</a:t>
            </a:r>
            <a:endParaRPr lang="en-US" dirty="0"/>
          </a:p>
          <a:p>
            <a:r>
              <a:rPr lang="el-GR" dirty="0"/>
              <a:t>Τέλος επικοινωνεί και συνεργάζεται με τον Αξιωματικό ασφαλείας της ναυτιλιακής εταιρίας </a:t>
            </a:r>
            <a:r>
              <a:rPr lang="el-GR" dirty="0" smtClean="0"/>
              <a:t>.</a:t>
            </a:r>
            <a:endParaRPr lang="en-US" dirty="0"/>
          </a:p>
          <a:p>
            <a:endParaRPr lang="en-US" dirty="0"/>
          </a:p>
        </p:txBody>
      </p:sp>
    </p:spTree>
    <p:extLst>
      <p:ext uri="{BB962C8B-B14F-4D97-AF65-F5344CB8AC3E}">
        <p14:creationId xmlns:p14="http://schemas.microsoft.com/office/powerpoint/2010/main" val="7192729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Αξιωματικοσ</a:t>
            </a:r>
            <a:r>
              <a:rPr lang="el-GR" dirty="0" smtClean="0"/>
              <a:t> </a:t>
            </a:r>
            <a:r>
              <a:rPr lang="el-GR" dirty="0" err="1" smtClean="0"/>
              <a:t>ασφαλειασ</a:t>
            </a:r>
            <a:r>
              <a:rPr lang="el-GR" dirty="0" smtClean="0"/>
              <a:t> </a:t>
            </a:r>
            <a:r>
              <a:rPr lang="el-GR" dirty="0" err="1" smtClean="0"/>
              <a:t>εταιρειασ</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l-GR" dirty="0"/>
              <a:t>Η ναυτιλιακή εταιρία θα πρέπει να ορίσει </a:t>
            </a:r>
            <a:r>
              <a:rPr lang="el-GR" b="1" dirty="0"/>
              <a:t> </a:t>
            </a:r>
            <a:r>
              <a:rPr lang="el-GR" dirty="0"/>
              <a:t>έναν αξιωματικό ασφαλείας (</a:t>
            </a:r>
            <a:r>
              <a:rPr lang="en-US" dirty="0"/>
              <a:t>Company </a:t>
            </a:r>
            <a:r>
              <a:rPr lang="en-US" dirty="0" smtClean="0"/>
              <a:t>Security </a:t>
            </a:r>
            <a:r>
              <a:rPr lang="en-US" dirty="0"/>
              <a:t>O</a:t>
            </a:r>
            <a:r>
              <a:rPr lang="en-US" dirty="0" smtClean="0"/>
              <a:t>fficer</a:t>
            </a:r>
            <a:r>
              <a:rPr lang="el-GR" dirty="0" smtClean="0"/>
              <a:t>   </a:t>
            </a:r>
            <a:r>
              <a:rPr lang="en-US" dirty="0"/>
              <a:t>C</a:t>
            </a:r>
            <a:r>
              <a:rPr lang="el-GR" dirty="0"/>
              <a:t>.</a:t>
            </a:r>
            <a:r>
              <a:rPr lang="en-US" dirty="0"/>
              <a:t>S</a:t>
            </a:r>
            <a:r>
              <a:rPr lang="el-GR" dirty="0"/>
              <a:t>.</a:t>
            </a:r>
            <a:r>
              <a:rPr lang="en-US" dirty="0"/>
              <a:t>O</a:t>
            </a:r>
            <a:r>
              <a:rPr lang="el-GR" dirty="0"/>
              <a:t>) ο  οποίος μπορεί να ενεργεί για ένα η περισσότερα πλοία της εταιρείας .</a:t>
            </a:r>
            <a:r>
              <a:rPr lang="el-GR" dirty="0" smtClean="0"/>
              <a:t>Τα </a:t>
            </a:r>
            <a:r>
              <a:rPr lang="el-GR" dirty="0"/>
              <a:t>καθήκοντα  και οι υποχρεώσεις του   </a:t>
            </a:r>
            <a:r>
              <a:rPr lang="en-US" dirty="0"/>
              <a:t>C</a:t>
            </a:r>
            <a:r>
              <a:rPr lang="el-GR" dirty="0"/>
              <a:t>.</a:t>
            </a:r>
            <a:r>
              <a:rPr lang="en-US" dirty="0"/>
              <a:t>S</a:t>
            </a:r>
            <a:r>
              <a:rPr lang="el-GR" dirty="0"/>
              <a:t>.</a:t>
            </a:r>
            <a:r>
              <a:rPr lang="en-US" dirty="0"/>
              <a:t>O</a:t>
            </a:r>
            <a:r>
              <a:rPr lang="el-GR" dirty="0"/>
              <a:t>. είναι  </a:t>
            </a:r>
            <a:endParaRPr lang="en-US" dirty="0"/>
          </a:p>
          <a:p>
            <a:r>
              <a:rPr lang="el-GR" dirty="0"/>
              <a:t>Μεριμνά να εφαρμόζεται ο κώδικας στα </a:t>
            </a:r>
            <a:r>
              <a:rPr lang="el-GR" dirty="0" smtClean="0"/>
              <a:t>πλοία</a:t>
            </a:r>
            <a:r>
              <a:rPr lang="en-US" dirty="0" smtClean="0"/>
              <a:t>.</a:t>
            </a:r>
            <a:endParaRPr lang="en-US" dirty="0"/>
          </a:p>
          <a:p>
            <a:r>
              <a:rPr lang="el-GR" dirty="0"/>
              <a:t>Ελέγχει και συμβουλεύει τον αξιωματικό ασφαλείας </a:t>
            </a:r>
            <a:r>
              <a:rPr lang="el-GR" dirty="0" smtClean="0"/>
              <a:t>πλοίου</a:t>
            </a:r>
            <a:r>
              <a:rPr lang="en-US" dirty="0" smtClean="0"/>
              <a:t>.</a:t>
            </a:r>
            <a:endParaRPr lang="en-US" dirty="0"/>
          </a:p>
          <a:p>
            <a:r>
              <a:rPr lang="el-GR" dirty="0"/>
              <a:t>Σε εικοσιτετράωρη βάση πρέπει να είναι εφικτή η επικοινωνία αυτού με το πλοίο η τα πλοία ,και  </a:t>
            </a:r>
            <a:r>
              <a:rPr lang="el-GR" dirty="0" smtClean="0"/>
              <a:t>αντίστροφα</a:t>
            </a:r>
            <a:r>
              <a:rPr lang="en-US" dirty="0" smtClean="0"/>
              <a:t>.</a:t>
            </a:r>
            <a:r>
              <a:rPr lang="el-GR" dirty="0" smtClean="0"/>
              <a:t> </a:t>
            </a:r>
            <a:endParaRPr lang="en-US" dirty="0"/>
          </a:p>
          <a:p>
            <a:r>
              <a:rPr lang="el-GR" dirty="0"/>
              <a:t>Εκτελεί κανονικές επιθεωρήσεις ασφάλειας στο πλοίο η </a:t>
            </a:r>
            <a:r>
              <a:rPr lang="el-GR" dirty="0" smtClean="0"/>
              <a:t>τ</a:t>
            </a:r>
            <a:r>
              <a:rPr lang="en-US" dirty="0" smtClean="0"/>
              <a:t>a</a:t>
            </a:r>
            <a:r>
              <a:rPr lang="el-GR" dirty="0" smtClean="0"/>
              <a:t> </a:t>
            </a:r>
            <a:r>
              <a:rPr lang="el-GR" dirty="0"/>
              <a:t>πλοία της αρμοδιότητος </a:t>
            </a:r>
            <a:r>
              <a:rPr lang="el-GR" dirty="0" smtClean="0"/>
              <a:t>του</a:t>
            </a:r>
            <a:r>
              <a:rPr lang="en-US" dirty="0" smtClean="0"/>
              <a:t>.</a:t>
            </a:r>
            <a:r>
              <a:rPr lang="el-GR" dirty="0" smtClean="0"/>
              <a:t> </a:t>
            </a:r>
            <a:endParaRPr lang="en-US" dirty="0"/>
          </a:p>
          <a:p>
            <a:r>
              <a:rPr lang="el-GR" dirty="0"/>
              <a:t>Διατηρεί και εποπτεύει την εφαρμογή του σχεδίου ασφαλείας </a:t>
            </a:r>
            <a:r>
              <a:rPr lang="el-GR" dirty="0" smtClean="0"/>
              <a:t>στ</a:t>
            </a:r>
            <a:r>
              <a:rPr lang="en-US" dirty="0" smtClean="0"/>
              <a:t>a</a:t>
            </a:r>
            <a:r>
              <a:rPr lang="el-GR" dirty="0" smtClean="0"/>
              <a:t> </a:t>
            </a:r>
            <a:r>
              <a:rPr lang="el-GR" dirty="0" err="1" smtClean="0"/>
              <a:t>πλοί</a:t>
            </a:r>
            <a:r>
              <a:rPr lang="en-US" dirty="0" smtClean="0"/>
              <a:t>a.</a:t>
            </a:r>
            <a:endParaRPr lang="en-US" dirty="0"/>
          </a:p>
          <a:p>
            <a:r>
              <a:rPr lang="el-GR" dirty="0"/>
              <a:t>Ελέγχει τον αξιωματικό ασφαλείας πλοίου σχετικά με τα γυμνάσια  τις ασκήσεις  και τις εκπαιδεύσεις πού πρέπει να γίνονται στο </a:t>
            </a:r>
            <a:r>
              <a:rPr lang="el-GR" dirty="0" smtClean="0"/>
              <a:t>πλοίο</a:t>
            </a:r>
            <a:r>
              <a:rPr lang="en-US" dirty="0" smtClean="0"/>
              <a:t>.</a:t>
            </a:r>
            <a:r>
              <a:rPr lang="el-GR" dirty="0" smtClean="0"/>
              <a:t> </a:t>
            </a:r>
            <a:endParaRPr lang="en-US" dirty="0"/>
          </a:p>
        </p:txBody>
      </p:sp>
    </p:spTree>
    <p:extLst>
      <p:ext uri="{BB962C8B-B14F-4D97-AF65-F5344CB8AC3E}">
        <p14:creationId xmlns:p14="http://schemas.microsoft.com/office/powerpoint/2010/main" val="3046482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ΕΙΝΑΙ  Ο </a:t>
            </a:r>
            <a:r>
              <a:rPr lang="en-US" dirty="0"/>
              <a:t> </a:t>
            </a:r>
            <a:r>
              <a:rPr lang="en-US" dirty="0" smtClean="0"/>
              <a:t>D.P.A;</a:t>
            </a:r>
            <a:endParaRPr lang="en-US" dirty="0"/>
          </a:p>
        </p:txBody>
      </p:sp>
      <p:sp>
        <p:nvSpPr>
          <p:cNvPr id="3" name="Content Placeholder 2"/>
          <p:cNvSpPr>
            <a:spLocks noGrp="1"/>
          </p:cNvSpPr>
          <p:nvPr>
            <p:ph idx="1"/>
          </p:nvPr>
        </p:nvSpPr>
        <p:spPr/>
        <p:txBody>
          <a:bodyPr>
            <a:normAutofit/>
          </a:bodyPr>
          <a:lstStyle/>
          <a:p>
            <a:r>
              <a:rPr lang="en-US" sz="1800" dirty="0" smtClean="0"/>
              <a:t>D.P.A. ( </a:t>
            </a:r>
            <a:r>
              <a:rPr lang="en-US" sz="1800" dirty="0" err="1" smtClean="0"/>
              <a:t>Designeted</a:t>
            </a:r>
            <a:r>
              <a:rPr lang="en-US" sz="1800" dirty="0" smtClean="0"/>
              <a:t> </a:t>
            </a:r>
            <a:r>
              <a:rPr lang="en-US" sz="1800" dirty="0"/>
              <a:t>P</a:t>
            </a:r>
            <a:r>
              <a:rPr lang="en-US" sz="1800" dirty="0" smtClean="0"/>
              <a:t>erson Ashore) </a:t>
            </a:r>
            <a:r>
              <a:rPr lang="el-GR" sz="1800" dirty="0" smtClean="0"/>
              <a:t>είναι συνήθως κάποιος αρχιπλοίαρχος τής εταιρείας ο οποίος είναι επιφορτισμένος κυρίως μέ τήν τήρηση τού σχεδίου ασφαλούς διαχειρησης </a:t>
            </a:r>
            <a:r>
              <a:rPr lang="en-US" sz="1800" dirty="0" smtClean="0"/>
              <a:t>( ISM)</a:t>
            </a:r>
            <a:r>
              <a:rPr lang="el-GR" sz="1800" dirty="0" smtClean="0"/>
              <a:t> τών πλοίων της ναυτιλιακής εταιρείας</a:t>
            </a:r>
            <a:r>
              <a:rPr lang="en-US" sz="1800" dirty="0" smtClean="0"/>
              <a:t> </a:t>
            </a:r>
            <a:r>
              <a:rPr lang="el-GR" sz="1800" dirty="0" smtClean="0"/>
              <a:t>.</a:t>
            </a:r>
          </a:p>
          <a:p>
            <a:r>
              <a:rPr lang="el-GR" sz="1800" dirty="0" smtClean="0"/>
              <a:t>Τό πρόσωπο αυτό δέν έχει καμία απολύτως σχέση μέ τήν τήρηση καί εφαρμογή τού </a:t>
            </a:r>
            <a:r>
              <a:rPr lang="en-US" sz="1800" dirty="0" smtClean="0"/>
              <a:t>(ISPS code) </a:t>
            </a:r>
            <a:r>
              <a:rPr lang="el-GR" sz="1800" dirty="0" smtClean="0"/>
              <a:t>ούτε στά πλοία τής εταιρείας ούτε σέ αυτήν τήν ίδια τήν εταιρεία.</a:t>
            </a:r>
          </a:p>
          <a:p>
            <a:pPr marL="114300" indent="0">
              <a:buNone/>
            </a:pPr>
            <a:endParaRPr lang="en-US" sz="1800" dirty="0"/>
          </a:p>
        </p:txBody>
      </p:sp>
    </p:spTree>
    <p:extLst>
      <p:ext uri="{BB962C8B-B14F-4D97-AF65-F5344CB8AC3E}">
        <p14:creationId xmlns:p14="http://schemas.microsoft.com/office/powerpoint/2010/main" val="588472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err="1" smtClean="0"/>
              <a:t>Γυμνασια</a:t>
            </a:r>
            <a:r>
              <a:rPr lang="el-GR" dirty="0" smtClean="0"/>
              <a:t> </a:t>
            </a:r>
            <a:r>
              <a:rPr lang="el-GR" dirty="0" err="1" smtClean="0"/>
              <a:t>ασφαλειασ</a:t>
            </a:r>
            <a:r>
              <a:rPr lang="el-GR" dirty="0" smtClean="0"/>
              <a:t> και </a:t>
            </a:r>
            <a:r>
              <a:rPr lang="el-GR" dirty="0" err="1" smtClean="0"/>
              <a:t>ασκησεισ</a:t>
            </a:r>
            <a:endParaRPr lang="en-US" dirty="0"/>
          </a:p>
        </p:txBody>
      </p:sp>
      <p:sp>
        <p:nvSpPr>
          <p:cNvPr id="3" name="Content Placeholder 2"/>
          <p:cNvSpPr>
            <a:spLocks noGrp="1"/>
          </p:cNvSpPr>
          <p:nvPr>
            <p:ph idx="1"/>
          </p:nvPr>
        </p:nvSpPr>
        <p:spPr/>
        <p:txBody>
          <a:bodyPr>
            <a:normAutofit lnSpcReduction="10000"/>
          </a:bodyPr>
          <a:lstStyle/>
          <a:p>
            <a:r>
              <a:rPr lang="el-GR" dirty="0" smtClean="0"/>
              <a:t>Ζημιά / </a:t>
            </a:r>
            <a:r>
              <a:rPr lang="el-GR" dirty="0"/>
              <a:t>καταστροφή στο </a:t>
            </a:r>
            <a:r>
              <a:rPr lang="el-GR" dirty="0" smtClean="0"/>
              <a:t>πλοίο. </a:t>
            </a:r>
            <a:endParaRPr lang="en-US" dirty="0"/>
          </a:p>
          <a:p>
            <a:r>
              <a:rPr lang="el-GR" dirty="0" smtClean="0"/>
              <a:t>Πειρατεία </a:t>
            </a:r>
            <a:r>
              <a:rPr lang="el-GR" dirty="0"/>
              <a:t>– κατάληψη του </a:t>
            </a:r>
            <a:r>
              <a:rPr lang="el-GR" dirty="0" smtClean="0"/>
              <a:t>πλοίου. </a:t>
            </a:r>
            <a:endParaRPr lang="en-US" dirty="0"/>
          </a:p>
          <a:p>
            <a:r>
              <a:rPr lang="el-GR" dirty="0" smtClean="0"/>
              <a:t>Επέμβαση </a:t>
            </a:r>
            <a:r>
              <a:rPr lang="el-GR" dirty="0"/>
              <a:t>στο </a:t>
            </a:r>
            <a:r>
              <a:rPr lang="el-GR" dirty="0" smtClean="0"/>
              <a:t>φορτίο.</a:t>
            </a:r>
            <a:endParaRPr lang="en-US" dirty="0"/>
          </a:p>
          <a:p>
            <a:r>
              <a:rPr lang="el-GR" dirty="0" smtClean="0"/>
              <a:t>Μη </a:t>
            </a:r>
            <a:r>
              <a:rPr lang="el-GR" dirty="0"/>
              <a:t>εξουσιοδοτημένη πρόσβαση </a:t>
            </a:r>
            <a:r>
              <a:rPr lang="el-GR" dirty="0" smtClean="0"/>
              <a:t>/  ύπαρξη λαθρεπιβατών.</a:t>
            </a:r>
            <a:endParaRPr lang="en-US" dirty="0"/>
          </a:p>
          <a:p>
            <a:r>
              <a:rPr lang="el-GR" dirty="0" smtClean="0"/>
              <a:t>Λαθραία </a:t>
            </a:r>
            <a:r>
              <a:rPr lang="el-GR" dirty="0"/>
              <a:t>διακίνηση </a:t>
            </a:r>
            <a:r>
              <a:rPr lang="el-GR" dirty="0" smtClean="0"/>
              <a:t>όπλων</a:t>
            </a:r>
            <a:r>
              <a:rPr lang="en-US" dirty="0" smtClean="0"/>
              <a:t> / </a:t>
            </a:r>
            <a:r>
              <a:rPr lang="el-GR" dirty="0" smtClean="0"/>
              <a:t>ναρκωτικών. </a:t>
            </a:r>
            <a:endParaRPr lang="en-US" dirty="0"/>
          </a:p>
          <a:p>
            <a:r>
              <a:rPr lang="el-GR" dirty="0" smtClean="0"/>
              <a:t>Χρήση </a:t>
            </a:r>
            <a:r>
              <a:rPr lang="el-GR" dirty="0"/>
              <a:t>του πλοίου ως όπλο  η ως μέσο να προκληθεί </a:t>
            </a:r>
            <a:r>
              <a:rPr lang="el-GR" dirty="0" smtClean="0"/>
              <a:t>ζημιά. </a:t>
            </a:r>
            <a:endParaRPr lang="en-US" dirty="0"/>
          </a:p>
          <a:p>
            <a:r>
              <a:rPr lang="el-GR" dirty="0" smtClean="0"/>
              <a:t>Επιθέσεις </a:t>
            </a:r>
            <a:r>
              <a:rPr lang="el-GR" dirty="0"/>
              <a:t>από την </a:t>
            </a:r>
            <a:r>
              <a:rPr lang="el-GR" dirty="0" smtClean="0"/>
              <a:t>θάλασσα, </a:t>
            </a:r>
            <a:r>
              <a:rPr lang="el-GR" dirty="0"/>
              <a:t>στο </a:t>
            </a:r>
            <a:r>
              <a:rPr lang="el-GR" dirty="0" smtClean="0"/>
              <a:t>λιμάνι </a:t>
            </a:r>
            <a:r>
              <a:rPr lang="el-GR" dirty="0"/>
              <a:t>ή</a:t>
            </a:r>
            <a:r>
              <a:rPr lang="el-GR" dirty="0" smtClean="0"/>
              <a:t> </a:t>
            </a:r>
            <a:r>
              <a:rPr lang="el-GR" dirty="0"/>
              <a:t>στο αγκυροβόλιο</a:t>
            </a:r>
            <a:endParaRPr lang="en-US" dirty="0"/>
          </a:p>
          <a:p>
            <a:r>
              <a:rPr lang="el-GR" dirty="0" smtClean="0"/>
              <a:t>Επιθέσεις </a:t>
            </a:r>
            <a:r>
              <a:rPr lang="el-GR" dirty="0"/>
              <a:t>εν </a:t>
            </a:r>
            <a:r>
              <a:rPr lang="el-GR" dirty="0" err="1" smtClean="0"/>
              <a:t>πλώ</a:t>
            </a:r>
            <a:r>
              <a:rPr lang="el-GR" dirty="0" smtClean="0"/>
              <a:t>. </a:t>
            </a:r>
            <a:endParaRPr lang="en-US" dirty="0"/>
          </a:p>
          <a:p>
            <a:endParaRPr lang="en-US" dirty="0"/>
          </a:p>
        </p:txBody>
      </p:sp>
    </p:spTree>
    <p:extLst>
      <p:ext uri="{BB962C8B-B14F-4D97-AF65-F5344CB8AC3E}">
        <p14:creationId xmlns:p14="http://schemas.microsoft.com/office/powerpoint/2010/main" val="20466886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ΦΟΡΗΤΟΣ ΕΞΟΠΛΙΣΜΟΣ  ΑΣΦΑΛΕΙΑΣ</a:t>
            </a:r>
            <a:endParaRPr lang="en-US" dirty="0"/>
          </a:p>
        </p:txBody>
      </p:sp>
      <p:sp>
        <p:nvSpPr>
          <p:cNvPr id="3" name="Content Placeholder 2"/>
          <p:cNvSpPr>
            <a:spLocks noGrp="1"/>
          </p:cNvSpPr>
          <p:nvPr>
            <p:ph idx="1"/>
          </p:nvPr>
        </p:nvSpPr>
        <p:spPr/>
        <p:txBody>
          <a:bodyPr/>
          <a:lstStyle/>
          <a:p>
            <a:pPr lvl="0"/>
            <a:r>
              <a:rPr lang="el-GR" dirty="0"/>
              <a:t>2 φορητούς ανιχνευτές μετάλλου  </a:t>
            </a:r>
            <a:endParaRPr lang="en-US" dirty="0"/>
          </a:p>
          <a:p>
            <a:pPr lvl="0"/>
            <a:r>
              <a:rPr lang="el-GR" dirty="0" smtClean="0"/>
              <a:t>Διάφορα καθρεφτάκια </a:t>
            </a:r>
            <a:r>
              <a:rPr lang="el-GR" dirty="0"/>
              <a:t>για εντοπισμό  υπόπτων  </a:t>
            </a:r>
            <a:r>
              <a:rPr lang="el-GR" dirty="0" smtClean="0"/>
              <a:t>δεμάτων. </a:t>
            </a:r>
            <a:endParaRPr lang="en-US" dirty="0"/>
          </a:p>
          <a:p>
            <a:pPr lvl="0"/>
            <a:r>
              <a:rPr lang="el-GR" dirty="0" smtClean="0"/>
              <a:t>Διάφορα λουκέτα. </a:t>
            </a:r>
            <a:endParaRPr lang="en-US" dirty="0"/>
          </a:p>
          <a:p>
            <a:pPr lvl="0"/>
            <a:r>
              <a:rPr lang="el-GR" dirty="0" smtClean="0"/>
              <a:t>Φορητούς </a:t>
            </a:r>
            <a:r>
              <a:rPr lang="el-GR" dirty="0"/>
              <a:t>φακούς </a:t>
            </a:r>
            <a:r>
              <a:rPr lang="el-GR" dirty="0" smtClean="0"/>
              <a:t>προβολείς. </a:t>
            </a:r>
            <a:endParaRPr lang="en-US" dirty="0"/>
          </a:p>
          <a:p>
            <a:pPr lvl="0"/>
            <a:r>
              <a:rPr lang="el-GR" dirty="0" smtClean="0"/>
              <a:t>Αμοιβές μπαταρίες.</a:t>
            </a:r>
            <a:endParaRPr lang="en-US" dirty="0"/>
          </a:p>
          <a:p>
            <a:pPr lvl="0"/>
            <a:r>
              <a:rPr lang="el-GR" dirty="0" smtClean="0"/>
              <a:t>Φορητά </a:t>
            </a:r>
            <a:r>
              <a:rPr lang="el-GR" dirty="0"/>
              <a:t>μέσα </a:t>
            </a:r>
            <a:r>
              <a:rPr lang="el-GR" dirty="0" smtClean="0"/>
              <a:t>επικοινωνίας </a:t>
            </a:r>
            <a:r>
              <a:rPr lang="en-US" dirty="0" smtClean="0"/>
              <a:t>VHF</a:t>
            </a:r>
            <a:r>
              <a:rPr lang="el-GR" dirty="0" smtClean="0"/>
              <a:t>.</a:t>
            </a:r>
            <a:endParaRPr lang="en-US" dirty="0"/>
          </a:p>
          <a:p>
            <a:endParaRPr lang="en-US" dirty="0"/>
          </a:p>
        </p:txBody>
      </p:sp>
    </p:spTree>
    <p:extLst>
      <p:ext uri="{BB962C8B-B14F-4D97-AF65-F5344CB8AC3E}">
        <p14:creationId xmlns:p14="http://schemas.microsoft.com/office/powerpoint/2010/main" val="32757613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Ssas</a:t>
            </a:r>
            <a:r>
              <a:rPr lang="en-US" b="1" dirty="0" smtClean="0"/>
              <a:t> (Ship Security </a:t>
            </a:r>
            <a:r>
              <a:rPr lang="en-US" b="1" dirty="0"/>
              <a:t>alert  </a:t>
            </a:r>
            <a:r>
              <a:rPr lang="en-US" b="1" dirty="0" smtClean="0"/>
              <a:t>system)</a:t>
            </a:r>
            <a:endParaRPr lang="en-US" dirty="0"/>
          </a:p>
        </p:txBody>
      </p:sp>
      <p:sp>
        <p:nvSpPr>
          <p:cNvPr id="3" name="Content Placeholder 2"/>
          <p:cNvSpPr>
            <a:spLocks noGrp="1"/>
          </p:cNvSpPr>
          <p:nvPr>
            <p:ph idx="1"/>
          </p:nvPr>
        </p:nvSpPr>
        <p:spPr/>
        <p:txBody>
          <a:bodyPr>
            <a:normAutofit fontScale="92500" lnSpcReduction="10000"/>
          </a:bodyPr>
          <a:lstStyle/>
          <a:p>
            <a:r>
              <a:rPr lang="el-GR" dirty="0"/>
              <a:t>Πρόκειται για ένα σύστημα πού σκοπό </a:t>
            </a:r>
            <a:r>
              <a:rPr lang="el-GR" dirty="0" err="1"/>
              <a:t>εχει</a:t>
            </a:r>
            <a:r>
              <a:rPr lang="el-GR" dirty="0"/>
              <a:t> να ειδοποιήσει τις Αρχές , αλλά και την ναυτιλιακή εταιρία  ότι  το πλοίο έχει δεχθεί απειλή </a:t>
            </a:r>
            <a:r>
              <a:rPr lang="el-GR" dirty="0" smtClean="0"/>
              <a:t>ασφαλείας. </a:t>
            </a:r>
            <a:r>
              <a:rPr lang="el-GR" dirty="0"/>
              <a:t>Ο Χειρισμός του είναι απλός πατάμε μόνο ένα κουμπί και έ</a:t>
            </a:r>
            <a:r>
              <a:rPr lang="el-GR" dirty="0" smtClean="0"/>
              <a:t>τσι ειδοποιούνται όλοι </a:t>
            </a:r>
            <a:r>
              <a:rPr lang="el-GR" dirty="0"/>
              <a:t>οι </a:t>
            </a:r>
            <a:r>
              <a:rPr lang="el-GR" dirty="0" smtClean="0"/>
              <a:t>ενδιαφερόμενοι. </a:t>
            </a:r>
            <a:endParaRPr lang="en-US" dirty="0"/>
          </a:p>
          <a:p>
            <a:r>
              <a:rPr lang="el-GR" dirty="0"/>
              <a:t>Το κουμπί αυτό  της ενεργοποίησης του συστήματος βρίσκεται  σε 2  κρυφά σημεία στο πλοίο </a:t>
            </a:r>
            <a:r>
              <a:rPr lang="el-GR" dirty="0" smtClean="0"/>
              <a:t>στους </a:t>
            </a:r>
            <a:r>
              <a:rPr lang="el-GR" dirty="0"/>
              <a:t>κατάλληλους χώρους </a:t>
            </a:r>
            <a:r>
              <a:rPr lang="el-GR" dirty="0" smtClean="0"/>
              <a:t>ενδιαίτησης. Τα  </a:t>
            </a:r>
            <a:r>
              <a:rPr lang="el-GR" dirty="0"/>
              <a:t>σημεία αυτά </a:t>
            </a:r>
            <a:r>
              <a:rPr lang="el-GR" dirty="0" smtClean="0"/>
              <a:t>τα </a:t>
            </a:r>
            <a:r>
              <a:rPr lang="el-GR" dirty="0"/>
              <a:t>γνωρίζουν μόνο ο  Πλοίαρχος  και ο Αξιωματικός ασφαλείας του </a:t>
            </a:r>
            <a:r>
              <a:rPr lang="el-GR" dirty="0" smtClean="0"/>
              <a:t>πλοίου. </a:t>
            </a:r>
            <a:endParaRPr lang="en-US" dirty="0"/>
          </a:p>
          <a:p>
            <a:r>
              <a:rPr lang="el-GR" dirty="0"/>
              <a:t>Το σύστημα αυτό είναι παγκόσμιας κάλυψης </a:t>
            </a:r>
            <a:r>
              <a:rPr lang="el-GR" dirty="0" smtClean="0"/>
              <a:t>και </a:t>
            </a:r>
            <a:r>
              <a:rPr lang="el-GR" dirty="0"/>
              <a:t>πρέπει να γίνεται δοκιμή  και έλεγχος  καλής λειτουργίας </a:t>
            </a:r>
            <a:r>
              <a:rPr lang="el-GR" dirty="0" smtClean="0"/>
              <a:t>όπως ορίζει το </a:t>
            </a:r>
            <a:r>
              <a:rPr lang="el-GR" smtClean="0"/>
              <a:t>σχέδιο ασφαλείας.</a:t>
            </a:r>
            <a:endParaRPr lang="en-US" dirty="0"/>
          </a:p>
          <a:p>
            <a:endParaRPr lang="en-US" dirty="0"/>
          </a:p>
        </p:txBody>
      </p:sp>
    </p:spTree>
    <p:extLst>
      <p:ext uri="{BB962C8B-B14F-4D97-AF65-F5344CB8AC3E}">
        <p14:creationId xmlns:p14="http://schemas.microsoft.com/office/powerpoint/2010/main" val="9723677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Ssas</a:t>
            </a:r>
            <a:r>
              <a:rPr lang="en-US" dirty="0" smtClean="0"/>
              <a:t>  - </a:t>
            </a:r>
            <a:r>
              <a:rPr lang="el-GR" dirty="0" smtClean="0"/>
              <a:t>ενημερωνει</a:t>
            </a:r>
            <a:endParaRPr lang="en-US" dirty="0"/>
          </a:p>
        </p:txBody>
      </p:sp>
      <p:sp>
        <p:nvSpPr>
          <p:cNvPr id="3" name="Content Placeholder 2"/>
          <p:cNvSpPr>
            <a:spLocks noGrp="1"/>
          </p:cNvSpPr>
          <p:nvPr>
            <p:ph idx="1"/>
          </p:nvPr>
        </p:nvSpPr>
        <p:spPr/>
        <p:txBody>
          <a:bodyPr>
            <a:normAutofit/>
          </a:bodyPr>
          <a:lstStyle/>
          <a:p>
            <a:r>
              <a:rPr lang="el-GR" sz="1600" dirty="0" smtClean="0"/>
              <a:t>ΤΗΝ ΑΡΜΟΔΕΙΑ ΑΡΧΗ ΤΗΣ ΣΗΜΑΙΑΣ ΤΟΥ ΠΛΟΙΟΥ</a:t>
            </a:r>
          </a:p>
          <a:p>
            <a:r>
              <a:rPr lang="el-GR" sz="1600" dirty="0" smtClean="0"/>
              <a:t>ΤΗΝ ΝΑΥΤΙΛΙΑΚΗ ΕΤΑΙΡΕΙΑ ΠΟΥ ΑΝΗΚΕΙ ΤΟ ΠΛΟΙΟ</a:t>
            </a:r>
          </a:p>
          <a:p>
            <a:r>
              <a:rPr lang="el-GR" sz="1600" dirty="0" smtClean="0"/>
              <a:t>ΔΕΝ ΕΝΕΡΓΟΠΟΙΕΙ ΣΥΝΑΓΕΡΜΟ ΕΠΙ ΤΟΥ ΠΛΟΙΟΥ</a:t>
            </a:r>
          </a:p>
          <a:p>
            <a:r>
              <a:rPr lang="el-GR" sz="1600" dirty="0" smtClean="0"/>
              <a:t>ΔΕΝ ΕΙΔΟΠΟΙΕΙ ΤΑ ΠΑΡΑΠΛΕΟΝΤΑ ΠΛΟΙΑ</a:t>
            </a:r>
          </a:p>
          <a:p>
            <a:r>
              <a:rPr lang="el-GR" sz="1600" dirty="0" smtClean="0"/>
              <a:t>ΔΕΝ ΕΙΔΟΠΟΙΕΙ ΤΟΥΣ ΠΑΡΑΚΤΙΟΥΣ ΣΤΑΘΜΟΥΣ</a:t>
            </a:r>
          </a:p>
          <a:p>
            <a:endParaRPr lang="el-GR" sz="1600" dirty="0"/>
          </a:p>
          <a:p>
            <a:endParaRPr lang="el-GR" sz="1600" dirty="0" smtClean="0"/>
          </a:p>
          <a:p>
            <a:r>
              <a:rPr lang="el-GR" sz="1600" dirty="0" smtClean="0"/>
              <a:t>ΤΟ </a:t>
            </a:r>
            <a:r>
              <a:rPr lang="en-US" sz="1600" dirty="0" smtClean="0"/>
              <a:t> SSAS</a:t>
            </a:r>
            <a:r>
              <a:rPr lang="el-GR" sz="1600" dirty="0" smtClean="0"/>
              <a:t> ΘΑ ΠΡΕΠΕΙ ΝΑ ΕΧΕΙ ΣΧΕΔΙΑΣΤΕΙ ΓΙΑ ΝΑ ΕΜΠΟΔΙΖΕΙ ΑΚΟΥΣΙΑ ΕΝΕΡΓΟΠΟΙΗΣΗ</a:t>
            </a:r>
          </a:p>
          <a:p>
            <a:r>
              <a:rPr lang="el-GR" sz="1600" dirty="0" smtClean="0"/>
              <a:t>ΝΑ ΣΥΝΕΧΙΖΕΙ ΝΑ ΕΚΠΕΜΠΕΙ ΜΕΧΡΙ ΝΑ ΑΠΕΝΕΡΓΟΠΟΙΗΘΕΙ</a:t>
            </a:r>
            <a:endParaRPr lang="en-US" sz="1800" dirty="0"/>
          </a:p>
        </p:txBody>
      </p:sp>
    </p:spTree>
    <p:extLst>
      <p:ext uri="{BB962C8B-B14F-4D97-AF65-F5344CB8AC3E}">
        <p14:creationId xmlns:p14="http://schemas.microsoft.com/office/powerpoint/2010/main" val="321486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err="1" smtClean="0"/>
              <a:t>Περιπτωση</a:t>
            </a:r>
            <a:r>
              <a:rPr lang="el-GR" dirty="0" smtClean="0"/>
              <a:t> </a:t>
            </a:r>
            <a:r>
              <a:rPr lang="el-GR" dirty="0" err="1" smtClean="0"/>
              <a:t>βομβασ</a:t>
            </a:r>
            <a:endParaRPr lang="en-US" dirty="0"/>
          </a:p>
        </p:txBody>
      </p:sp>
      <p:sp>
        <p:nvSpPr>
          <p:cNvPr id="3" name="Content Placeholder 2"/>
          <p:cNvSpPr>
            <a:spLocks noGrp="1"/>
          </p:cNvSpPr>
          <p:nvPr>
            <p:ph idx="1"/>
          </p:nvPr>
        </p:nvSpPr>
        <p:spPr/>
        <p:txBody>
          <a:bodyPr/>
          <a:lstStyle/>
          <a:p>
            <a:pPr marL="114300" indent="0">
              <a:buNone/>
            </a:pPr>
            <a:r>
              <a:rPr lang="el-GR" dirty="0" smtClean="0"/>
              <a:t>Αν ανακαλυφθεί άγνωστης προέλευσης δέμα</a:t>
            </a:r>
            <a:r>
              <a:rPr lang="en-US" dirty="0" smtClean="0"/>
              <a:t>:</a:t>
            </a:r>
          </a:p>
          <a:p>
            <a:pPr marL="114300" indent="0">
              <a:buNone/>
            </a:pPr>
            <a:endParaRPr lang="en-US" dirty="0"/>
          </a:p>
          <a:p>
            <a:pPr marL="571500" indent="-457200">
              <a:buAutoNum type="arabicPeriod"/>
            </a:pPr>
            <a:r>
              <a:rPr lang="el-GR" dirty="0" smtClean="0"/>
              <a:t>Δεν το αγγίζω. </a:t>
            </a:r>
          </a:p>
          <a:p>
            <a:pPr marL="571500" indent="-457200">
              <a:buAutoNum type="arabicPeriod"/>
            </a:pPr>
            <a:r>
              <a:rPr lang="el-GR" dirty="0" smtClean="0"/>
              <a:t>Το περιορίζω στον χώρο που βρίσκεται και δεν επιτρέπω σε κανέναν να το πλησιάσει.</a:t>
            </a:r>
          </a:p>
          <a:p>
            <a:pPr marL="571500" indent="-457200">
              <a:buAutoNum type="arabicPeriod"/>
            </a:pPr>
            <a:r>
              <a:rPr lang="el-GR" dirty="0" smtClean="0"/>
              <a:t>Ενημερώνω διακριτικά τον αξιωματικό ασφαλείας του πλοίου.</a:t>
            </a:r>
            <a:endParaRPr lang="en-US" dirty="0"/>
          </a:p>
        </p:txBody>
      </p:sp>
    </p:spTree>
    <p:extLst>
      <p:ext uri="{BB962C8B-B14F-4D97-AF65-F5344CB8AC3E}">
        <p14:creationId xmlns:p14="http://schemas.microsoft.com/office/powerpoint/2010/main" val="30366561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ΠΑΡΑΚΑΜΨΗ ΤΩΝ ΜΕΤΡΩΝ ΑΣΦΑΛΕΙΑΣ ΣΤΟ ΠΛΟΙΟ </a:t>
            </a:r>
            <a:endParaRPr lang="en-US" dirty="0"/>
          </a:p>
        </p:txBody>
      </p:sp>
      <p:sp>
        <p:nvSpPr>
          <p:cNvPr id="3" name="Content Placeholder 2"/>
          <p:cNvSpPr>
            <a:spLocks noGrp="1"/>
          </p:cNvSpPr>
          <p:nvPr>
            <p:ph idx="1"/>
          </p:nvPr>
        </p:nvSpPr>
        <p:spPr/>
        <p:txBody>
          <a:bodyPr>
            <a:normAutofit fontScale="77500" lnSpcReduction="20000"/>
          </a:bodyPr>
          <a:lstStyle/>
          <a:p>
            <a:pPr marL="114300" indent="0">
              <a:buNone/>
            </a:pPr>
            <a:r>
              <a:rPr lang="el-GR" dirty="0" smtClean="0"/>
              <a:t>Υπάρχουν </a:t>
            </a:r>
            <a:r>
              <a:rPr lang="el-GR" dirty="0"/>
              <a:t>περιπτώσεις πού είμαστε υποχρεωμένοι  για την ομαλή λειτουργία του πλοίου αλλά και για την ασφάλεια των επιβαινόντων να παρακαμφθούν </a:t>
            </a:r>
            <a:r>
              <a:rPr lang="el-GR" dirty="0" smtClean="0"/>
              <a:t>τα </a:t>
            </a:r>
            <a:r>
              <a:rPr lang="el-GR" dirty="0"/>
              <a:t>μέτρα ασφαλείας  με άλλα λόγια  να μην τηρηθούν. Υπάρχουν τέτοιες περιπτώσεις πάνω στο πλοίο , όταν </a:t>
            </a:r>
            <a:r>
              <a:rPr lang="el-GR" dirty="0" smtClean="0"/>
              <a:t>η χρήση των μέσων διάσωσης ή των πυροσβεστικών </a:t>
            </a:r>
            <a:r>
              <a:rPr lang="el-GR" dirty="0" err="1" smtClean="0"/>
              <a:t>μέσών</a:t>
            </a:r>
            <a:r>
              <a:rPr lang="el-GR" dirty="0" smtClean="0"/>
              <a:t> </a:t>
            </a:r>
            <a:r>
              <a:rPr lang="el-GR" dirty="0"/>
              <a:t>πού διαθέτει το πλοίο συγκρούονται  με </a:t>
            </a:r>
            <a:r>
              <a:rPr lang="el-GR" dirty="0" smtClean="0"/>
              <a:t>τις διαδικασίες ασφαλείας.</a:t>
            </a:r>
          </a:p>
          <a:p>
            <a:pPr marL="114300" indent="0">
              <a:buNone/>
            </a:pPr>
            <a:r>
              <a:rPr lang="el-GR" b="1" i="1" u="sng" dirty="0" smtClean="0"/>
              <a:t>Παράδειγμα</a:t>
            </a:r>
            <a:r>
              <a:rPr lang="el-GR" dirty="0" smtClean="0"/>
              <a:t> </a:t>
            </a:r>
          </a:p>
          <a:p>
            <a:pPr marL="114300" indent="0">
              <a:buNone/>
            </a:pPr>
            <a:r>
              <a:rPr lang="el-GR" dirty="0" smtClean="0"/>
              <a:t>Σύμφωνα </a:t>
            </a:r>
            <a:r>
              <a:rPr lang="el-GR" dirty="0"/>
              <a:t>με τον </a:t>
            </a:r>
            <a:r>
              <a:rPr lang="en-US" dirty="0"/>
              <a:t>ISPS</a:t>
            </a:r>
            <a:r>
              <a:rPr lang="el-GR" dirty="0"/>
              <a:t>  πρέπει να υπάρχει μία μόνο είσοδος ά</a:t>
            </a:r>
            <a:r>
              <a:rPr lang="el-GR" dirty="0" smtClean="0"/>
              <a:t>ρα </a:t>
            </a:r>
            <a:r>
              <a:rPr lang="el-GR" dirty="0"/>
              <a:t>και μία έξοδος  στο </a:t>
            </a:r>
            <a:r>
              <a:rPr lang="el-GR" dirty="0" smtClean="0"/>
              <a:t>πλοίο, </a:t>
            </a:r>
            <a:r>
              <a:rPr lang="el-GR" dirty="0"/>
              <a:t>όλες </a:t>
            </a:r>
            <a:r>
              <a:rPr lang="el-GR" dirty="0" smtClean="0"/>
              <a:t>οι </a:t>
            </a:r>
            <a:r>
              <a:rPr lang="el-GR" dirty="0"/>
              <a:t>άλλες να είναι κλειδωμένες </a:t>
            </a:r>
            <a:r>
              <a:rPr lang="el-GR" dirty="0" smtClean="0"/>
              <a:t>. Οι  </a:t>
            </a:r>
            <a:r>
              <a:rPr lang="el-GR" dirty="0"/>
              <a:t>έξοδοι διαφυγής  προς το κατάστρωμα λέμβων –  πρέπει να είναι πάντα ανοικτές και ποτέ κλειδωμένες σύμφωνα με την </a:t>
            </a:r>
            <a:r>
              <a:rPr lang="en-US" dirty="0"/>
              <a:t>SOLAS</a:t>
            </a:r>
            <a:r>
              <a:rPr lang="el-GR" dirty="0"/>
              <a:t> , προκειμένου  γίνει η εκκένωση ή</a:t>
            </a:r>
            <a:r>
              <a:rPr lang="el-GR" dirty="0" smtClean="0"/>
              <a:t> </a:t>
            </a:r>
            <a:r>
              <a:rPr lang="el-GR" dirty="0"/>
              <a:t>η εγκατάλειψη του πλοίου  γρήγορα και με ασφάλεια </a:t>
            </a:r>
            <a:r>
              <a:rPr lang="el-GR" dirty="0" smtClean="0"/>
              <a:t>. Σε άλλη </a:t>
            </a:r>
            <a:r>
              <a:rPr lang="el-GR" dirty="0"/>
              <a:t>περίπτωση δεν νοείται  κλειδωμένες  έξοδοι διαφυγής από το μηχανοστάσιο , τι θα γίνει σε περίπτωση φωτιάς , για αυτό λοιπόν οι έξοδοι θα παραμείνουν  ανοικτοί   σε αντίθεση με το σχέδιο ασφαλείας του </a:t>
            </a:r>
            <a:r>
              <a:rPr lang="el-GR" dirty="0" smtClean="0"/>
              <a:t>πλοίου. </a:t>
            </a:r>
            <a:endParaRPr lang="en-US" dirty="0"/>
          </a:p>
          <a:p>
            <a:endParaRPr lang="en-US" dirty="0"/>
          </a:p>
        </p:txBody>
      </p:sp>
    </p:spTree>
    <p:extLst>
      <p:ext uri="{BB962C8B-B14F-4D97-AF65-F5344CB8AC3E}">
        <p14:creationId xmlns:p14="http://schemas.microsoft.com/office/powerpoint/2010/main" val="3786626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Stcw</a:t>
            </a:r>
            <a:r>
              <a:rPr lang="en-US" dirty="0" smtClean="0"/>
              <a:t> V-I/6-1</a:t>
            </a:r>
            <a:endParaRPr lang="en-US" dirty="0"/>
          </a:p>
        </p:txBody>
      </p:sp>
      <p:sp>
        <p:nvSpPr>
          <p:cNvPr id="2" name="Title 1"/>
          <p:cNvSpPr>
            <a:spLocks noGrp="1"/>
          </p:cNvSpPr>
          <p:nvPr>
            <p:ph type="ctrTitle"/>
          </p:nvPr>
        </p:nvSpPr>
        <p:spPr/>
        <p:txBody>
          <a:bodyPr/>
          <a:lstStyle/>
          <a:p>
            <a:r>
              <a:rPr lang="el-GR" dirty="0" smtClean="0"/>
              <a:t>ΒΑΣΙΚΕΣ ΓΝΩΣΕΙΣ ΑΣΦΑΛΕΙΑΣ ΠΛΟΙΟΥ</a:t>
            </a:r>
            <a:endParaRPr lang="en-US" dirty="0"/>
          </a:p>
        </p:txBody>
      </p:sp>
    </p:spTree>
    <p:extLst>
      <p:ext uri="{BB962C8B-B14F-4D97-AF65-F5344CB8AC3E}">
        <p14:creationId xmlns:p14="http://schemas.microsoft.com/office/powerpoint/2010/main" val="15642360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smtClean="0"/>
              <a:t>ΣΚΟΠΟΣ ΤΩΝ ΑΠΑΓΟΡΕΥΜΕΝΩΝ ΠΕΡΙΟΧΩΝ</a:t>
            </a:r>
            <a:endParaRPr lang="en-US" sz="2400" dirty="0"/>
          </a:p>
        </p:txBody>
      </p:sp>
      <p:sp>
        <p:nvSpPr>
          <p:cNvPr id="3" name="Content Placeholder 2"/>
          <p:cNvSpPr>
            <a:spLocks noGrp="1"/>
          </p:cNvSpPr>
          <p:nvPr>
            <p:ph idx="1"/>
          </p:nvPr>
        </p:nvSpPr>
        <p:spPr/>
        <p:txBody>
          <a:bodyPr>
            <a:normAutofit/>
          </a:bodyPr>
          <a:lstStyle/>
          <a:p>
            <a:r>
              <a:rPr lang="el-GR" sz="1800" dirty="0" smtClean="0"/>
              <a:t>Η ΠΡΟΣΤΑΣΙΑ ΤΩΝ ΕΥΑΙΣΘΗΤΩΝ ΠΕΡΙΟΧΩΝ ΑΣΦΑΛΕΙΑΣ ΤΟΥ ΠΛΟΙΟΥ</a:t>
            </a:r>
          </a:p>
          <a:p>
            <a:r>
              <a:rPr lang="el-GR" sz="1800" dirty="0" smtClean="0"/>
              <a:t>Η ΠΡΟΣΤΑΣΙΑ ΤΟΥ ΦΟΡΤΙΟΥ ΚΑΙ ΤΩΝ ΠΡΟΜΗΘΕΙΩΝ ΑΠΟ ΠΑΡΑΒΙΑΣΗ</a:t>
            </a:r>
          </a:p>
          <a:p>
            <a:r>
              <a:rPr lang="el-GR" sz="1800" dirty="0" smtClean="0"/>
              <a:t>Η ΑΠΟΦΥΓΗ ΔΟΛΙΟΦΘΟΡΑΣ ΚΑΙ ΤΡΟΜΟΚΡΑΤΙΚΗΣ ΕΝΕΡΓΕΙΑΣ ΣΤΟ ΠΛΟΙΟ</a:t>
            </a:r>
            <a:endParaRPr lang="en-US" sz="1800" dirty="0"/>
          </a:p>
        </p:txBody>
      </p:sp>
    </p:spTree>
    <p:extLst>
      <p:ext uri="{BB962C8B-B14F-4D97-AF65-F5344CB8AC3E}">
        <p14:creationId xmlns:p14="http://schemas.microsoft.com/office/powerpoint/2010/main" val="3680612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Απαγορευμενεσ</a:t>
            </a:r>
            <a:r>
              <a:rPr lang="el-GR" dirty="0" smtClean="0"/>
              <a:t> </a:t>
            </a:r>
            <a:r>
              <a:rPr lang="el-GR" dirty="0" err="1" smtClean="0"/>
              <a:t>περιοχεσ</a:t>
            </a:r>
            <a:endParaRPr lang="en-US" dirty="0"/>
          </a:p>
        </p:txBody>
      </p:sp>
      <p:sp>
        <p:nvSpPr>
          <p:cNvPr id="3" name="2 - Θέση περιεχομένου"/>
          <p:cNvSpPr>
            <a:spLocks noGrp="1"/>
          </p:cNvSpPr>
          <p:nvPr>
            <p:ph idx="1"/>
          </p:nvPr>
        </p:nvSpPr>
        <p:spPr/>
        <p:txBody>
          <a:bodyPr>
            <a:normAutofit lnSpcReduction="10000"/>
          </a:bodyPr>
          <a:lstStyle/>
          <a:p>
            <a:r>
              <a:rPr lang="el-GR" dirty="0" smtClean="0"/>
              <a:t>Γέφυρα</a:t>
            </a:r>
          </a:p>
          <a:p>
            <a:r>
              <a:rPr lang="el-GR" dirty="0" smtClean="0"/>
              <a:t>Μηχανοστάσιο.</a:t>
            </a:r>
          </a:p>
          <a:p>
            <a:r>
              <a:rPr lang="el-GR" dirty="0" smtClean="0"/>
              <a:t>Χώροι φορτίου.</a:t>
            </a:r>
          </a:p>
          <a:p>
            <a:r>
              <a:rPr lang="el-GR" dirty="0" smtClean="0"/>
              <a:t>Χώροι χειρισμού μονίμων συστημάτων πυρκαγιάς.</a:t>
            </a:r>
          </a:p>
          <a:p>
            <a:r>
              <a:rPr lang="el-GR" dirty="0" smtClean="0"/>
              <a:t>Δεξαμενές ποσίμου νερού.</a:t>
            </a:r>
          </a:p>
          <a:p>
            <a:r>
              <a:rPr lang="el-GR" dirty="0" smtClean="0"/>
              <a:t>Χώροι προμηθειών.</a:t>
            </a:r>
          </a:p>
          <a:p>
            <a:r>
              <a:rPr lang="el-GR" dirty="0" smtClean="0"/>
              <a:t>Χώροι αντλιών.</a:t>
            </a:r>
          </a:p>
          <a:p>
            <a:r>
              <a:rPr lang="el-GR" dirty="0" smtClean="0"/>
              <a:t>Χώροι που περιέχουν επικίνδυνα υλικά.</a:t>
            </a:r>
          </a:p>
          <a:p>
            <a:r>
              <a:rPr lang="el-GR" dirty="0" smtClean="0"/>
              <a:t>Χώροι συστημάτων εξαερισμού.</a:t>
            </a:r>
          </a:p>
          <a:p>
            <a:r>
              <a:rPr lang="el-GR" dirty="0" smtClean="0"/>
              <a:t>Χώροι ενδιαίτησης.</a:t>
            </a:r>
          </a:p>
          <a:p>
            <a:endParaRPr lang="el-GR" dirty="0" smtClean="0"/>
          </a:p>
          <a:p>
            <a:pPr>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D.O.S. ( declaration of security)</a:t>
            </a:r>
            <a:br>
              <a:rPr lang="en-US" sz="2400" dirty="0" smtClean="0"/>
            </a:br>
            <a:r>
              <a:rPr lang="el-GR" sz="2400" dirty="0" smtClean="0"/>
              <a:t>δηλωτικο ασφαλειασ πλοιου</a:t>
            </a:r>
            <a:endParaRPr lang="en-US" sz="2400" dirty="0"/>
          </a:p>
        </p:txBody>
      </p:sp>
      <p:sp>
        <p:nvSpPr>
          <p:cNvPr id="3" name="Content Placeholder 2"/>
          <p:cNvSpPr>
            <a:spLocks noGrp="1"/>
          </p:cNvSpPr>
          <p:nvPr>
            <p:ph idx="1"/>
          </p:nvPr>
        </p:nvSpPr>
        <p:spPr/>
        <p:txBody>
          <a:bodyPr>
            <a:normAutofit/>
          </a:bodyPr>
          <a:lstStyle/>
          <a:p>
            <a:r>
              <a:rPr lang="el-GR" sz="1800" dirty="0" smtClean="0"/>
              <a:t>Δηλώνει οτί υπάρχει συμφωνία στά μέτρα ασφαλείας μεταξύ πλοίου καί λιμένα η μεταξύ δύο πλοίων σε σχέση μέ τά αντίστοιχα σχέδια ασφαλείας τού κάθε συμβαλλόμενου.</a:t>
            </a:r>
          </a:p>
          <a:p>
            <a:r>
              <a:rPr lang="el-GR" sz="1800" dirty="0" smtClean="0"/>
              <a:t>Συμπληρωματική δήλωση ασφαλείας κάνουμε όταν:</a:t>
            </a:r>
          </a:p>
          <a:p>
            <a:pPr marL="114300" indent="0">
              <a:buNone/>
            </a:pPr>
            <a:r>
              <a:rPr lang="el-GR" sz="1800" dirty="0"/>
              <a:t> </a:t>
            </a:r>
            <a:r>
              <a:rPr lang="el-GR" sz="1800" dirty="0" smtClean="0"/>
              <a:t>  1. Τό πλοίο λειτουργεί σέ ανώτερο επίπεδο ασφάλειας από αυτό τής </a:t>
            </a:r>
          </a:p>
          <a:p>
            <a:pPr marL="114300" indent="0">
              <a:buNone/>
            </a:pPr>
            <a:r>
              <a:rPr lang="el-GR" sz="1800" dirty="0"/>
              <a:t> </a:t>
            </a:r>
            <a:r>
              <a:rPr lang="el-GR" sz="1800" dirty="0" smtClean="0"/>
              <a:t>      λιμενικής εγκατάστασης.</a:t>
            </a:r>
          </a:p>
          <a:p>
            <a:pPr marL="114300" indent="0">
              <a:buNone/>
            </a:pPr>
            <a:r>
              <a:rPr lang="el-GR" sz="1800" dirty="0"/>
              <a:t> </a:t>
            </a:r>
            <a:r>
              <a:rPr lang="el-GR" sz="1800" dirty="0" smtClean="0"/>
              <a:t>  2. Υπάρχει συμφωνία μεταξύ τών συμβαλλομένων κρατών.</a:t>
            </a:r>
          </a:p>
          <a:p>
            <a:pPr marL="114300" indent="0">
              <a:buNone/>
            </a:pPr>
            <a:r>
              <a:rPr lang="el-GR" sz="1800" dirty="0"/>
              <a:t> </a:t>
            </a:r>
            <a:r>
              <a:rPr lang="el-GR" sz="1800" dirty="0" smtClean="0"/>
              <a:t>  3. Υπάρχει εμφανής απειλή η συμβάν πού θέτει σέ κίνδυνο τήν </a:t>
            </a:r>
          </a:p>
          <a:p>
            <a:pPr marL="114300" indent="0">
              <a:buNone/>
            </a:pPr>
            <a:r>
              <a:rPr lang="el-GR" sz="1800" dirty="0"/>
              <a:t> </a:t>
            </a:r>
            <a:r>
              <a:rPr lang="el-GR" sz="1800" dirty="0" smtClean="0"/>
              <a:t>       ασφάλεια.</a:t>
            </a:r>
          </a:p>
          <a:p>
            <a:pPr marL="114300" indent="0">
              <a:buNone/>
            </a:pPr>
            <a:r>
              <a:rPr lang="el-GR" sz="1800" dirty="0"/>
              <a:t> </a:t>
            </a:r>
            <a:r>
              <a:rPr lang="el-GR" sz="1800" dirty="0" smtClean="0"/>
              <a:t>  4. Οταν τό πλοίο διασυνδέεται μέ πλοίο πού δέν διαθέτει σχέδιο </a:t>
            </a:r>
          </a:p>
          <a:p>
            <a:pPr marL="114300" indent="0">
              <a:buNone/>
            </a:pPr>
            <a:r>
              <a:rPr lang="el-GR" sz="1800" dirty="0"/>
              <a:t> </a:t>
            </a:r>
            <a:r>
              <a:rPr lang="el-GR" sz="1800" dirty="0" smtClean="0"/>
              <a:t>      ασφαλείας</a:t>
            </a:r>
          </a:p>
          <a:p>
            <a:pPr marL="114300" indent="0">
              <a:buNone/>
            </a:pPr>
            <a:r>
              <a:rPr lang="el-GR" sz="1800" dirty="0" smtClean="0"/>
              <a:t>ΤΟ ΒΑΣΙΚΟ ΓΙΑ ΤΗΝ ΑΜΥΝΑ ΕΝΑΝΤΙΑ ΣΕ ΤΡΟΜΟΚΡΑΤΙΑ Η ΑΛΛΕΣ ΑΠΕΙΛΕΣ ΕΙΝΑΙ Η ΑΣΦΑΛΕΙΑ ΣΤΟΥΣ ΛΙΜΕΝΕΣ ΚΑΙ ΤΕΡΜΑΤΙΚΟΥΣ ΣΤΑΘΜΟΥΣ.</a:t>
            </a:r>
            <a:endParaRPr lang="en-US" sz="1800" dirty="0"/>
          </a:p>
        </p:txBody>
      </p:sp>
    </p:spTree>
    <p:extLst>
      <p:ext uri="{BB962C8B-B14F-4D97-AF65-F5344CB8AC3E}">
        <p14:creationId xmlns:p14="http://schemas.microsoft.com/office/powerpoint/2010/main" val="3274828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smtClean="0"/>
              <a:t>Πληροφοριεσ ασφαλειασ που ζητουνται απο τα πλοια πριν την εισοδο σε λιμενα</a:t>
            </a:r>
            <a:endParaRPr lang="en-US" sz="2400" dirty="0"/>
          </a:p>
        </p:txBody>
      </p:sp>
      <p:sp>
        <p:nvSpPr>
          <p:cNvPr id="3" name="Content Placeholder 2"/>
          <p:cNvSpPr>
            <a:spLocks noGrp="1"/>
          </p:cNvSpPr>
          <p:nvPr>
            <p:ph idx="1"/>
          </p:nvPr>
        </p:nvSpPr>
        <p:spPr/>
        <p:txBody>
          <a:bodyPr>
            <a:normAutofit/>
          </a:bodyPr>
          <a:lstStyle/>
          <a:p>
            <a:r>
              <a:rPr lang="el-GR" sz="1800" dirty="0" smtClean="0"/>
              <a:t>Επιβεβαίωση εγκύρου </a:t>
            </a:r>
            <a:r>
              <a:rPr lang="en-US" sz="1800" dirty="0" smtClean="0"/>
              <a:t>(ISSC)</a:t>
            </a:r>
            <a:r>
              <a:rPr lang="el-GR" sz="1800" dirty="0" smtClean="0"/>
              <a:t> καί τό όνομα τής εκδούσης αρχής</a:t>
            </a:r>
          </a:p>
          <a:p>
            <a:r>
              <a:rPr lang="el-GR" sz="1800" dirty="0" smtClean="0"/>
              <a:t>Τό </a:t>
            </a:r>
            <a:r>
              <a:rPr lang="en-US" sz="1800" dirty="0" smtClean="0"/>
              <a:t>(S.L.) </a:t>
            </a:r>
            <a:r>
              <a:rPr lang="el-GR" sz="1800" dirty="0" smtClean="0"/>
              <a:t>επίπεδο ασφάλειας στό οποίο λειτουργεί τό πλοίο εκείνη τήν στιγμή</a:t>
            </a:r>
          </a:p>
          <a:p>
            <a:r>
              <a:rPr lang="el-GR" sz="1800" dirty="0" smtClean="0"/>
              <a:t>Τό (</a:t>
            </a:r>
            <a:r>
              <a:rPr lang="en-US" sz="1800" dirty="0" smtClean="0"/>
              <a:t>S.L.)</a:t>
            </a:r>
            <a:r>
              <a:rPr lang="el-GR" sz="1800" dirty="0" smtClean="0"/>
              <a:t> πού λειτουργούσε τό πλοίο στά προηγούμενα λιμάνια</a:t>
            </a:r>
          </a:p>
          <a:p>
            <a:r>
              <a:rPr lang="el-GR" sz="1800" dirty="0" smtClean="0"/>
              <a:t>Επιβεβαίωση ειδικών πρόσθετων μέτρων πού έλαβε τό πλοίο σέ προηγούμενα λιμάνια</a:t>
            </a:r>
          </a:p>
          <a:p>
            <a:r>
              <a:rPr lang="el-GR" sz="1800" dirty="0" smtClean="0"/>
              <a:t>Διάφορες αλλες πληροφορίες ασφάλειας</a:t>
            </a:r>
          </a:p>
          <a:p>
            <a:r>
              <a:rPr lang="el-GR" sz="1800" dirty="0" smtClean="0"/>
              <a:t>Αρχείο 10 τελευταίων προσεγγίσεων σέ λιμένες</a:t>
            </a:r>
            <a:endParaRPr lang="en-US" sz="1800" dirty="0"/>
          </a:p>
        </p:txBody>
      </p:sp>
    </p:spTree>
    <p:extLst>
      <p:ext uri="{BB962C8B-B14F-4D97-AF65-F5344CB8AC3E}">
        <p14:creationId xmlns:p14="http://schemas.microsoft.com/office/powerpoint/2010/main" val="1106910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smtClean="0"/>
              <a:t>΄΄</a:t>
            </a:r>
            <a:r>
              <a:rPr lang="en-US" sz="2400" dirty="0" smtClean="0"/>
              <a:t>Clear grounds</a:t>
            </a:r>
            <a:r>
              <a:rPr lang="el-GR" sz="2400" dirty="0" smtClean="0"/>
              <a:t>΄΄ τί ειναι</a:t>
            </a:r>
            <a:r>
              <a:rPr lang="en-US" sz="2400" dirty="0" smtClean="0"/>
              <a:t>;</a:t>
            </a:r>
            <a:endParaRPr lang="en-US" sz="2400" dirty="0"/>
          </a:p>
        </p:txBody>
      </p:sp>
      <p:sp>
        <p:nvSpPr>
          <p:cNvPr id="3" name="Content Placeholder 2"/>
          <p:cNvSpPr>
            <a:spLocks noGrp="1"/>
          </p:cNvSpPr>
          <p:nvPr>
            <p:ph idx="1"/>
          </p:nvPr>
        </p:nvSpPr>
        <p:spPr/>
        <p:txBody>
          <a:bodyPr>
            <a:normAutofit/>
          </a:bodyPr>
          <a:lstStyle/>
          <a:p>
            <a:r>
              <a:rPr lang="el-GR" sz="1800" dirty="0" smtClean="0"/>
              <a:t>Οταν ένα πλοίο δέν συμορφώνεται μέ τίς απαιτήσεις τού κώδικα </a:t>
            </a:r>
            <a:r>
              <a:rPr lang="en-US" sz="1800" dirty="0" smtClean="0"/>
              <a:t>ISPS</a:t>
            </a:r>
            <a:r>
              <a:rPr lang="el-GR" sz="1800" dirty="0" smtClean="0"/>
              <a:t> η ‘οταν δέν υπάρχει διαθέσιμη έγκυρη πιστοποίηση τότε επιβάλλοντε επιπρόσθετα μέτρα ελέγχου.</a:t>
            </a:r>
          </a:p>
          <a:p>
            <a:pPr marL="114300" indent="0">
              <a:buNone/>
            </a:pPr>
            <a:r>
              <a:rPr lang="el-GR" sz="1800" dirty="0" smtClean="0"/>
              <a:t>   1. Επιθεώρηση πλοίου</a:t>
            </a:r>
          </a:p>
          <a:p>
            <a:pPr marL="114300" indent="0">
              <a:buNone/>
            </a:pPr>
            <a:r>
              <a:rPr lang="el-GR" sz="1800" dirty="0"/>
              <a:t> </a:t>
            </a:r>
            <a:r>
              <a:rPr lang="el-GR" sz="1800" dirty="0" smtClean="0"/>
              <a:t>  2. Καθυστέρηση πλοίου</a:t>
            </a:r>
          </a:p>
          <a:p>
            <a:pPr marL="114300" indent="0">
              <a:buNone/>
            </a:pPr>
            <a:r>
              <a:rPr lang="el-GR" sz="1800" dirty="0"/>
              <a:t> </a:t>
            </a:r>
            <a:r>
              <a:rPr lang="el-GR" sz="1800" dirty="0" smtClean="0"/>
              <a:t>  3. Περιορισμός τών λειτουργειών του εντός τού λιμένος</a:t>
            </a:r>
          </a:p>
          <a:p>
            <a:pPr marL="114300" indent="0">
              <a:buNone/>
            </a:pPr>
            <a:r>
              <a:rPr lang="el-GR" sz="1800" dirty="0"/>
              <a:t> </a:t>
            </a:r>
            <a:r>
              <a:rPr lang="el-GR" sz="1800" dirty="0" smtClean="0"/>
              <a:t>  4. Αποβολή από τό λιμάνι</a:t>
            </a:r>
            <a:endParaRPr lang="en-US" sz="1800" dirty="0"/>
          </a:p>
        </p:txBody>
      </p:sp>
    </p:spTree>
    <p:extLst>
      <p:ext uri="{BB962C8B-B14F-4D97-AF65-F5344CB8AC3E}">
        <p14:creationId xmlns:p14="http://schemas.microsoft.com/office/powerpoint/2010/main" val="5343326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smtClean="0"/>
              <a:t>ΔΙΚΑΙΟΔΟΣΙΑ ΠΛΟΙΑΡΧΟΥ ΓΙΑ </a:t>
            </a:r>
            <a:r>
              <a:rPr lang="en-US" sz="2400" dirty="0" smtClean="0"/>
              <a:t>SAFETY</a:t>
            </a:r>
            <a:r>
              <a:rPr lang="el-GR" sz="2400" dirty="0" smtClean="0"/>
              <a:t>  ΚΑΙ</a:t>
            </a:r>
            <a:r>
              <a:rPr lang="en-US" sz="2400" dirty="0" smtClean="0"/>
              <a:t> SECURITY</a:t>
            </a:r>
            <a:endParaRPr lang="en-US" sz="2400" dirty="0"/>
          </a:p>
        </p:txBody>
      </p:sp>
      <p:sp>
        <p:nvSpPr>
          <p:cNvPr id="3" name="Content Placeholder 2"/>
          <p:cNvSpPr>
            <a:spLocks noGrp="1"/>
          </p:cNvSpPr>
          <p:nvPr>
            <p:ph idx="1"/>
          </p:nvPr>
        </p:nvSpPr>
        <p:spPr/>
        <p:txBody>
          <a:bodyPr>
            <a:normAutofit/>
          </a:bodyPr>
          <a:lstStyle/>
          <a:p>
            <a:r>
              <a:rPr lang="el-GR" sz="1800" dirty="0" smtClean="0"/>
              <a:t>Δέν υπάρχουν περιορισμοί στήν επαγγελματική κρίση τού πλοιάρχου όσον αφορά τήν  ασφάλεια τού πλοίου από τήν εταιρεία, τόν ναυλωτή η οποιοδήποτε άλλο πρόσωπο.</a:t>
            </a:r>
          </a:p>
          <a:p>
            <a:r>
              <a:rPr lang="el-GR" sz="1800" dirty="0" smtClean="0"/>
              <a:t>Ο πλοίαρχος έχει τό δικαίωμα νά αρνηθεί τήν πρόσβαση οποιουδήποτεστό πλοίο εκτός τών εξουσιοδοτημένων αρμοδίως.</a:t>
            </a:r>
            <a:endParaRPr lang="en-US" sz="1800" dirty="0"/>
          </a:p>
        </p:txBody>
      </p:sp>
    </p:spTree>
    <p:extLst>
      <p:ext uri="{BB962C8B-B14F-4D97-AF65-F5344CB8AC3E}">
        <p14:creationId xmlns:p14="http://schemas.microsoft.com/office/powerpoint/2010/main" val="35735378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dirty="0" err="1" smtClean="0"/>
              <a:t>Βομβεσ</a:t>
            </a:r>
            <a:r>
              <a:rPr lang="el-GR" sz="2400" dirty="0" smtClean="0"/>
              <a:t> και </a:t>
            </a:r>
            <a:r>
              <a:rPr lang="el-GR" sz="2400" dirty="0" err="1" smtClean="0"/>
              <a:t>απειλεσ</a:t>
            </a:r>
            <a:r>
              <a:rPr lang="el-GR" sz="2400" dirty="0" smtClean="0"/>
              <a:t> από </a:t>
            </a:r>
            <a:r>
              <a:rPr lang="el-GR" sz="2400" dirty="0" err="1" smtClean="0"/>
              <a:t>βομβεσ</a:t>
            </a:r>
            <a:endParaRPr lang="el-GR" sz="2400" dirty="0"/>
          </a:p>
        </p:txBody>
      </p:sp>
      <p:sp>
        <p:nvSpPr>
          <p:cNvPr id="3" name="Θέση περιεχομένου 2"/>
          <p:cNvSpPr>
            <a:spLocks noGrp="1"/>
          </p:cNvSpPr>
          <p:nvPr>
            <p:ph idx="1"/>
          </p:nvPr>
        </p:nvSpPr>
        <p:spPr/>
        <p:txBody>
          <a:bodyPr>
            <a:normAutofit/>
          </a:bodyPr>
          <a:lstStyle/>
          <a:p>
            <a:pPr marL="114300" indent="0">
              <a:buNone/>
            </a:pPr>
            <a:r>
              <a:rPr lang="el-GR" dirty="0" smtClean="0"/>
              <a:t>• </a:t>
            </a:r>
            <a:r>
              <a:rPr lang="el-GR" dirty="0"/>
              <a:t>Περίπου το 70% των τρομοκρατικών γεγονότων αφορούν χρήση εκρηκτικών.</a:t>
            </a:r>
          </a:p>
          <a:p>
            <a:r>
              <a:rPr lang="el-GR" dirty="0"/>
              <a:t>• Συχνά οι τρομοκράτες χρησιμοποιούν μόνο εκρηκτικά, αλλά τα εκρηκτικά μπορούν να χρησιμοποιηθούν για να διασκορπίσουν αλλά επιβλαβή υλικά.</a:t>
            </a:r>
          </a:p>
          <a:p>
            <a:r>
              <a:rPr lang="el-GR" dirty="0"/>
              <a:t>Οι τρεις βασικοί τύποι εκρήξεων είναι :</a:t>
            </a:r>
          </a:p>
          <a:p>
            <a:r>
              <a:rPr lang="el-GR" dirty="0"/>
              <a:t>• </a:t>
            </a:r>
            <a:r>
              <a:rPr lang="el-GR" dirty="0" err="1"/>
              <a:t>Mηχανική</a:t>
            </a:r>
            <a:r>
              <a:rPr lang="el-GR" dirty="0"/>
              <a:t> έκρηξη</a:t>
            </a:r>
          </a:p>
          <a:p>
            <a:r>
              <a:rPr lang="el-GR" dirty="0"/>
              <a:t>• Χημική έκρηξη</a:t>
            </a:r>
          </a:p>
          <a:p>
            <a:r>
              <a:rPr lang="el-GR" dirty="0"/>
              <a:t>• Πυρηνική έκρηξη</a:t>
            </a:r>
          </a:p>
        </p:txBody>
      </p:sp>
    </p:spTree>
    <p:extLst>
      <p:ext uri="{BB962C8B-B14F-4D97-AF65-F5344CB8AC3E}">
        <p14:creationId xmlns:p14="http://schemas.microsoft.com/office/powerpoint/2010/main" val="11772966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ΜΗΧΑΝΙΚΕΣ ΕΚΡΗΞΕΙΣ</a:t>
            </a:r>
          </a:p>
        </p:txBody>
      </p:sp>
      <p:sp>
        <p:nvSpPr>
          <p:cNvPr id="3" name="Θέση περιεχομένου 2"/>
          <p:cNvSpPr>
            <a:spLocks noGrp="1"/>
          </p:cNvSpPr>
          <p:nvPr>
            <p:ph idx="1"/>
          </p:nvPr>
        </p:nvSpPr>
        <p:spPr/>
        <p:txBody>
          <a:bodyPr/>
          <a:lstStyle/>
          <a:p>
            <a:r>
              <a:rPr lang="el-GR" dirty="0"/>
              <a:t>• Αφορά την συγκέντρωση πίεσης μέσα σε ένα κάτι, συχνά εξαιτίας της υπερβολικής θέρμανσης.</a:t>
            </a:r>
          </a:p>
          <a:p>
            <a:r>
              <a:rPr lang="el-GR" dirty="0"/>
              <a:t>• Εάν ένα κουτί δεν διαθέτει βαλβίδα ασφάλειας, η εσωτερική πίεση στο τέλος, θα υπερβεί την δομική χωρητικότητα του κουτιού, καταλήγοντας σε φθορά του κουτιού.</a:t>
            </a:r>
          </a:p>
        </p:txBody>
      </p:sp>
    </p:spTree>
    <p:extLst>
      <p:ext uri="{BB962C8B-B14F-4D97-AF65-F5344CB8AC3E}">
        <p14:creationId xmlns:p14="http://schemas.microsoft.com/office/powerpoint/2010/main" val="8754133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ΧΗΜΙΚΕΣ ΕΚΡΗΞΕΙΣ</a:t>
            </a:r>
          </a:p>
        </p:txBody>
      </p:sp>
      <p:sp>
        <p:nvSpPr>
          <p:cNvPr id="3" name="Θέση περιεχομένου 2"/>
          <p:cNvSpPr>
            <a:spLocks noGrp="1"/>
          </p:cNvSpPr>
          <p:nvPr>
            <p:ph idx="1"/>
          </p:nvPr>
        </p:nvSpPr>
        <p:spPr/>
        <p:txBody>
          <a:bodyPr>
            <a:normAutofit lnSpcReduction="10000"/>
          </a:bodyPr>
          <a:lstStyle/>
          <a:p>
            <a:pPr marL="114300" indent="0">
              <a:buNone/>
            </a:pPr>
            <a:endParaRPr lang="el-GR" dirty="0"/>
          </a:p>
          <a:p>
            <a:r>
              <a:rPr lang="el-GR" dirty="0"/>
              <a:t>• Προκαλούνται από μια σχεδόν στιγμιαία μετατροπή ενός στέρεου ή υγρού εκρηκτικού που συνδυάζονται σε </a:t>
            </a:r>
            <a:r>
              <a:rPr lang="el-GR" dirty="0" smtClean="0"/>
              <a:t>αέρια</a:t>
            </a:r>
            <a:endParaRPr lang="el-GR" dirty="0"/>
          </a:p>
          <a:p>
            <a:r>
              <a:rPr lang="el-GR" dirty="0"/>
              <a:t>τα όποια έχουν πολύ μεγαλύτερη ένταση από ότι οι ουσίες από τις όποιες δημιουργούνται.</a:t>
            </a:r>
          </a:p>
          <a:p>
            <a:r>
              <a:rPr lang="el-GR" dirty="0"/>
              <a:t>• Με εξαίρεση τα πυρηνικά εκρηκτικά, όλα τα κατασκευασμένα εκρηκτικά είναι χημικά.</a:t>
            </a:r>
          </a:p>
          <a:p>
            <a:r>
              <a:rPr lang="el-GR" dirty="0"/>
              <a:t>• Οι περισσότερες εκρήξεις στις όποιες ανταποκρίνεται το προσωπικό ασφάλειας είναι χημικά εκρηκτικά.</a:t>
            </a:r>
          </a:p>
        </p:txBody>
      </p:sp>
    </p:spTree>
    <p:extLst>
      <p:ext uri="{BB962C8B-B14F-4D97-AF65-F5344CB8AC3E}">
        <p14:creationId xmlns:p14="http://schemas.microsoft.com/office/powerpoint/2010/main" val="4228259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ΠΥΡΗΝΙΚΕΣ ΕΚΡΗΞΕΙΣ</a:t>
            </a:r>
          </a:p>
        </p:txBody>
      </p:sp>
      <p:sp>
        <p:nvSpPr>
          <p:cNvPr id="3" name="Θέση περιεχομένου 2"/>
          <p:cNvSpPr>
            <a:spLocks noGrp="1"/>
          </p:cNvSpPr>
          <p:nvPr>
            <p:ph idx="1"/>
          </p:nvPr>
        </p:nvSpPr>
        <p:spPr/>
        <p:txBody>
          <a:bodyPr/>
          <a:lstStyle/>
          <a:p>
            <a:r>
              <a:rPr lang="el-GR" dirty="0"/>
              <a:t>• Μια πυρηνική έκρηξη να παρακινηθεί είτε μέσω σχάσης (διάσπαση πυρήνων ατόμων – μια ‘A’ </a:t>
            </a:r>
            <a:r>
              <a:rPr lang="el-GR" dirty="0" err="1"/>
              <a:t>Bomb</a:t>
            </a:r>
            <a:r>
              <a:rPr lang="el-GR" dirty="0"/>
              <a:t>).</a:t>
            </a:r>
          </a:p>
          <a:p>
            <a:r>
              <a:rPr lang="el-GR" dirty="0"/>
              <a:t>• Η τήξη ( ο συνδυασμός των πυρήνων των ατόμων κάτω από μια μεγάλη δύναμη – </a:t>
            </a:r>
            <a:r>
              <a:rPr lang="el-GR" dirty="0" err="1"/>
              <a:t>μια‘H</a:t>
            </a:r>
            <a:r>
              <a:rPr lang="el-GR" dirty="0"/>
              <a:t>’ </a:t>
            </a:r>
            <a:r>
              <a:rPr lang="el-GR" dirty="0" err="1"/>
              <a:t>Bomb</a:t>
            </a:r>
            <a:r>
              <a:rPr lang="el-GR" dirty="0"/>
              <a:t>).</a:t>
            </a:r>
          </a:p>
        </p:txBody>
      </p:sp>
    </p:spTree>
    <p:extLst>
      <p:ext uri="{BB962C8B-B14F-4D97-AF65-F5344CB8AC3E}">
        <p14:creationId xmlns:p14="http://schemas.microsoft.com/office/powerpoint/2010/main" val="2800466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400" dirty="0" smtClean="0"/>
              <a:t>ΓΝΩΡΙΜΙΑ ΜΕ τους </a:t>
            </a:r>
            <a:r>
              <a:rPr lang="el-GR" sz="2400" dirty="0" err="1" smtClean="0"/>
              <a:t>ΣΠΟΥΔΑΣΤΕς</a:t>
            </a:r>
            <a:r>
              <a:rPr lang="el-GR" sz="2400" dirty="0" smtClean="0"/>
              <a:t>   &amp;</a:t>
            </a:r>
            <a:br>
              <a:rPr lang="el-GR" sz="2400" dirty="0" smtClean="0"/>
            </a:br>
            <a:r>
              <a:rPr lang="el-GR" sz="2400" dirty="0" smtClean="0"/>
              <a:t>ΣΤΟΧΟΙ ΤΟΥ ΜΑΘΗΜΑΤΟΣ</a:t>
            </a:r>
            <a:endParaRPr lang="en-US" sz="2400" dirty="0"/>
          </a:p>
        </p:txBody>
      </p:sp>
      <p:sp>
        <p:nvSpPr>
          <p:cNvPr id="3" name="Content Placeholder 2"/>
          <p:cNvSpPr>
            <a:spLocks noGrp="1"/>
          </p:cNvSpPr>
          <p:nvPr>
            <p:ph idx="1"/>
          </p:nvPr>
        </p:nvSpPr>
        <p:spPr/>
        <p:txBody>
          <a:bodyPr/>
          <a:lstStyle/>
          <a:p>
            <a:r>
              <a:rPr lang="el-GR" dirty="0"/>
              <a:t>Ό</a:t>
            </a:r>
            <a:r>
              <a:rPr lang="el-GR" dirty="0" smtClean="0"/>
              <a:t>σοι σπουδαστές ολοκληρώσουν επιτυχώς αυτό τό μάθημα θα είναι σε θέση νά γνωρίζουν τίς σχετικές διεθνείς απαιτήσεις πού αφορούν τήν ασφάλεια τού πλοίου  καί τών λιμένων.</a:t>
            </a:r>
          </a:p>
          <a:p>
            <a:r>
              <a:rPr lang="el-GR" dirty="0" smtClean="0"/>
              <a:t>Θα είναι κατανοητά σε αυτούς τά καθήκοντα, οί ευθύνες καί ο ρόλος τού αξιωματικού ασφαλείας πλοίου όπως καθορίζεται στόν </a:t>
            </a:r>
            <a:r>
              <a:rPr lang="en-US" dirty="0" smtClean="0"/>
              <a:t>ISPS code</a:t>
            </a:r>
          </a:p>
          <a:p>
            <a:r>
              <a:rPr lang="el-GR" dirty="0" smtClean="0"/>
              <a:t>Θα είναι σέ θέση νά ανταπεξέλθουν μέ συνέπεια καί επιτυχία στό έργο τους όταν αναλάβουν τά ανωτέρω καθήκοντα.</a:t>
            </a:r>
            <a:endParaRPr lang="en-US" dirty="0"/>
          </a:p>
        </p:txBody>
      </p:sp>
    </p:spTree>
    <p:extLst>
      <p:ext uri="{BB962C8B-B14F-4D97-AF65-F5344CB8AC3E}">
        <p14:creationId xmlns:p14="http://schemas.microsoft.com/office/powerpoint/2010/main" val="8679072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‘DIRTY BOMBS</a:t>
            </a:r>
            <a:r>
              <a:rPr lang="en-US" dirty="0" smtClean="0"/>
              <a:t>’</a:t>
            </a:r>
            <a:r>
              <a:rPr lang="el-GR" dirty="0" smtClean="0"/>
              <a:t> τι </a:t>
            </a:r>
            <a:r>
              <a:rPr lang="el-GR" dirty="0" err="1" smtClean="0"/>
              <a:t>ειναι</a:t>
            </a:r>
            <a:r>
              <a:rPr lang="en-US" dirty="0" smtClean="0"/>
              <a:t>;</a:t>
            </a:r>
            <a:endParaRPr lang="el-GR" dirty="0"/>
          </a:p>
        </p:txBody>
      </p:sp>
      <p:sp>
        <p:nvSpPr>
          <p:cNvPr id="3" name="Θέση περιεχομένου 2"/>
          <p:cNvSpPr>
            <a:spLocks noGrp="1"/>
          </p:cNvSpPr>
          <p:nvPr>
            <p:ph idx="1"/>
          </p:nvPr>
        </p:nvSpPr>
        <p:spPr/>
        <p:txBody>
          <a:bodyPr/>
          <a:lstStyle/>
          <a:p>
            <a:r>
              <a:rPr lang="el-GR" dirty="0"/>
              <a:t>• Είναι ένα ραδιολογικό όπλο ή συσκευή διασποράς, αποτελείται από ένα συμβατικό εκρηκτικό, όπως δυναμίτης, γεμάτο ραδιενεργό υλικό που διασκορπίζεται μόλις σκάσει η βόμβα.</a:t>
            </a:r>
          </a:p>
          <a:p>
            <a:r>
              <a:rPr lang="el-GR" dirty="0"/>
              <a:t>• Στις ΗΠΑ υπάρχουν 37,000 οργανισμοί που χρησιμοποιούν ραδιενεργά υλικά για ιατρικούς, βιομηχανικούς, ακαδημαϊκούς και ερευνητικούς σκοπούς. Οι ποιο συνηθισμένοι τύποι είναι ALPHA, BETA, και GAMMA.</a:t>
            </a:r>
          </a:p>
        </p:txBody>
      </p:sp>
    </p:spTree>
    <p:extLst>
      <p:ext uri="{BB962C8B-B14F-4D97-AF65-F5344CB8AC3E}">
        <p14:creationId xmlns:p14="http://schemas.microsoft.com/office/powerpoint/2010/main" val="18217406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ΚΑΤΗΓΟΡΙΟΠΟΗΣΗ ΕΚΡΗΚΤΙΚΩΝ</a:t>
            </a:r>
          </a:p>
        </p:txBody>
      </p:sp>
      <p:sp>
        <p:nvSpPr>
          <p:cNvPr id="3" name="Θέση περιεχομένου 2"/>
          <p:cNvSpPr>
            <a:spLocks noGrp="1"/>
          </p:cNvSpPr>
          <p:nvPr>
            <p:ph idx="1"/>
          </p:nvPr>
        </p:nvSpPr>
        <p:spPr/>
        <p:txBody>
          <a:bodyPr>
            <a:normAutofit fontScale="77500" lnSpcReduction="20000"/>
          </a:bodyPr>
          <a:lstStyle/>
          <a:p>
            <a:r>
              <a:rPr lang="el-GR" dirty="0"/>
              <a:t>• </a:t>
            </a:r>
            <a:r>
              <a:rPr lang="el-GR" dirty="0" err="1"/>
              <a:t>Low</a:t>
            </a:r>
            <a:r>
              <a:rPr lang="el-GR" dirty="0"/>
              <a:t> </a:t>
            </a:r>
            <a:r>
              <a:rPr lang="el-GR" dirty="0" err="1"/>
              <a:t>explosives</a:t>
            </a:r>
            <a:r>
              <a:rPr lang="el-GR" dirty="0"/>
              <a:t> – (ανάφλεξης) η αντίδραση καθορίζεται ως πολύ ραγδαία ανάφλεξη</a:t>
            </a:r>
            <a:r>
              <a:rPr lang="el-GR" dirty="0" smtClean="0"/>
              <a:t>.</a:t>
            </a:r>
            <a:endParaRPr lang="el-GR" dirty="0"/>
          </a:p>
          <a:p>
            <a:r>
              <a:rPr lang="el-GR" dirty="0"/>
              <a:t>• Τα χαμηλά εκρηκτικά έχουν προωθητικά φαινόμενα παρά θραύτηκα.</a:t>
            </a:r>
          </a:p>
          <a:p>
            <a:r>
              <a:rPr lang="el-GR" dirty="0"/>
              <a:t>• Μπορούν να ενεργοποιηθούν με την φωτιά, την κρούση ή την τριβή.</a:t>
            </a:r>
          </a:p>
          <a:p>
            <a:r>
              <a:rPr lang="el-GR" dirty="0"/>
              <a:t>• High </a:t>
            </a:r>
            <a:r>
              <a:rPr lang="el-GR" dirty="0" err="1"/>
              <a:t>explosives</a:t>
            </a:r>
            <a:r>
              <a:rPr lang="el-GR" dirty="0"/>
              <a:t> – (υψηλής έντασης) η αντίδραση χαρακτηρίζεται ως στιγμιαία ανάφλεξη με ταχύτητα 3,300 – 29,000 </a:t>
            </a:r>
            <a:r>
              <a:rPr lang="el-GR" dirty="0" err="1"/>
              <a:t>feet</a:t>
            </a:r>
            <a:r>
              <a:rPr lang="el-GR" dirty="0"/>
              <a:t> ανά δευτερόλεπτο.</a:t>
            </a:r>
          </a:p>
          <a:p>
            <a:r>
              <a:rPr lang="el-GR" dirty="0"/>
              <a:t>• Έχουν περισσότερο θραύτηκα φαινόμενα.</a:t>
            </a:r>
          </a:p>
          <a:p>
            <a:r>
              <a:rPr lang="el-GR" dirty="0"/>
              <a:t>• Ενεργοποιούνται από κρούση.</a:t>
            </a:r>
          </a:p>
          <a:p>
            <a:r>
              <a:rPr lang="el-GR" dirty="0"/>
              <a:t>Τα εκρηκτικά κατηγοριοποιούνται από την ευαισθησία τους στην κρούση, την τριβή, την φλόγα, την θερμότητα ή οποιοδήποτε συνδυασμό αυτών των παραγόντων.</a:t>
            </a:r>
          </a:p>
          <a:p>
            <a:r>
              <a:rPr lang="el-GR" dirty="0"/>
              <a:t>• Πρωταρχικά εκρηκτικά</a:t>
            </a:r>
          </a:p>
          <a:p>
            <a:r>
              <a:rPr lang="el-GR" dirty="0"/>
              <a:t>• Δευτερεύοντα εκρηκτικά</a:t>
            </a:r>
          </a:p>
        </p:txBody>
      </p:sp>
    </p:spTree>
    <p:extLst>
      <p:ext uri="{BB962C8B-B14F-4D97-AF65-F5344CB8AC3E}">
        <p14:creationId xmlns:p14="http://schemas.microsoft.com/office/powerpoint/2010/main" val="303039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ΑΠΟΤΕΛΕΣΜΑ ΕΚΡΗΞΗΣ</a:t>
            </a:r>
          </a:p>
        </p:txBody>
      </p:sp>
      <p:sp>
        <p:nvSpPr>
          <p:cNvPr id="3" name="Θέση περιεχομένου 2"/>
          <p:cNvSpPr>
            <a:spLocks noGrp="1"/>
          </p:cNvSpPr>
          <p:nvPr>
            <p:ph idx="1"/>
          </p:nvPr>
        </p:nvSpPr>
        <p:spPr/>
        <p:txBody>
          <a:bodyPr/>
          <a:lstStyle/>
          <a:p>
            <a:r>
              <a:rPr lang="el-GR" dirty="0"/>
              <a:t>• Φαινόμενο εκτόνωσης πίεσης :</a:t>
            </a:r>
          </a:p>
          <a:p>
            <a:r>
              <a:rPr lang="el-GR" dirty="0"/>
              <a:t>Φάση θετικής πίεσης</a:t>
            </a:r>
          </a:p>
          <a:p>
            <a:r>
              <a:rPr lang="el-GR" dirty="0"/>
              <a:t>Φάση αρνητικής πίεσης</a:t>
            </a:r>
          </a:p>
          <a:p>
            <a:r>
              <a:rPr lang="el-GR" dirty="0"/>
              <a:t>• Φαινόμενο </a:t>
            </a:r>
            <a:r>
              <a:rPr lang="el-GR" dirty="0" err="1"/>
              <a:t>θραυσματοποίησης</a:t>
            </a:r>
            <a:r>
              <a:rPr lang="el-GR" dirty="0"/>
              <a:t> :</a:t>
            </a:r>
          </a:p>
          <a:p>
            <a:r>
              <a:rPr lang="el-GR" dirty="0"/>
              <a:t>Τα θραύσματα </a:t>
            </a:r>
            <a:r>
              <a:rPr lang="el-GR" dirty="0" err="1"/>
              <a:t>εξφεντονίζονται</a:t>
            </a:r>
            <a:r>
              <a:rPr lang="el-GR" dirty="0"/>
              <a:t> προς τα έξω με μεγάλες ταχύτητες και μπορούν εύκολα να τρυπήσουν αντικείμενα. Τα θραύσματα καυτού </a:t>
            </a:r>
            <a:r>
              <a:rPr lang="el-GR" dirty="0" err="1"/>
              <a:t>μέταλλου</a:t>
            </a:r>
            <a:r>
              <a:rPr lang="el-GR" dirty="0"/>
              <a:t> μπορούν επίσης να αναφλέξουν εύφλεκτα υλικά για μεγαλύτερη επίδραση/βλάβη, βολιδοφόρα βλήματα μπορούν να προστεθούν στην συσκευή</a:t>
            </a:r>
          </a:p>
        </p:txBody>
      </p:sp>
    </p:spTree>
    <p:extLst>
      <p:ext uri="{BB962C8B-B14F-4D97-AF65-F5344CB8AC3E}">
        <p14:creationId xmlns:p14="http://schemas.microsoft.com/office/powerpoint/2010/main" val="7551435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ΒΟΜΒΕΣ ΦΛΟΓΑΣ / ΕΜΠΡΗΣΤΙΚΕΣ ΘΕΡΜΙΚΕΣ ΣΥΣΚΕΥΕΣ</a:t>
            </a:r>
          </a:p>
        </p:txBody>
      </p:sp>
      <p:sp>
        <p:nvSpPr>
          <p:cNvPr id="3" name="Θέση περιεχομένου 2"/>
          <p:cNvSpPr>
            <a:spLocks noGrp="1"/>
          </p:cNvSpPr>
          <p:nvPr>
            <p:ph idx="1"/>
          </p:nvPr>
        </p:nvSpPr>
        <p:spPr/>
        <p:txBody>
          <a:bodyPr>
            <a:normAutofit fontScale="70000" lnSpcReduction="20000"/>
          </a:bodyPr>
          <a:lstStyle/>
          <a:p>
            <a:r>
              <a:rPr lang="el-GR" dirty="0"/>
              <a:t>Αυτοί οι τύποι συσκευών χρησιμοποιούνται συνήθως για να δημιουργήσουν μια άμεση, έντονη φωτιά. Όταν συνδυάζονται με αλλά επικίνδυνα υλικά όπως δεξαμενές καύσιμων, κύλινδροι αέριων είναι ένας σημαντικός κίνδυνος.</a:t>
            </a:r>
          </a:p>
          <a:p>
            <a:r>
              <a:rPr lang="el-GR" dirty="0"/>
              <a:t>Τι να προσέχουμε :</a:t>
            </a:r>
          </a:p>
          <a:p>
            <a:r>
              <a:rPr lang="el-GR" dirty="0"/>
              <a:t>• Γυάλινα ή πλαστικά δοχεία γεμάτα με εύφλεκτα υλικά, με κουρέλια στην κορυφή, εμφανείς μυρωδιές ή εύφλεκτα υλικά.</a:t>
            </a:r>
          </a:p>
          <a:p>
            <a:r>
              <a:rPr lang="el-GR" dirty="0"/>
              <a:t>Αυτοσχέδια Εκρηκτική Συσκευή IED (</a:t>
            </a:r>
            <a:r>
              <a:rPr lang="el-GR" dirty="0" err="1"/>
              <a:t>Improvised</a:t>
            </a:r>
            <a:r>
              <a:rPr lang="el-GR" dirty="0"/>
              <a:t> </a:t>
            </a:r>
            <a:r>
              <a:rPr lang="el-GR" dirty="0" err="1"/>
              <a:t>Explosive</a:t>
            </a:r>
            <a:r>
              <a:rPr lang="el-GR" dirty="0"/>
              <a:t> </a:t>
            </a:r>
            <a:r>
              <a:rPr lang="el-GR" dirty="0" err="1"/>
              <a:t>Device</a:t>
            </a:r>
            <a:r>
              <a:rPr lang="el-GR" dirty="0"/>
              <a:t>)</a:t>
            </a:r>
          </a:p>
          <a:p>
            <a:r>
              <a:rPr lang="el-GR" dirty="0"/>
              <a:t>Τα παρακάτω είναι ενδεικτικά για την απόπειρα εγκατάστασης ή απόκρυψης μιας IED:</a:t>
            </a:r>
          </a:p>
          <a:p>
            <a:r>
              <a:rPr lang="el-GR" dirty="0"/>
              <a:t>• Κομμάτια ταινίας</a:t>
            </a:r>
          </a:p>
          <a:p>
            <a:r>
              <a:rPr lang="el-GR" dirty="0"/>
              <a:t>• Πριονίδια ή ρινίσματα</a:t>
            </a:r>
          </a:p>
          <a:p>
            <a:r>
              <a:rPr lang="el-GR" dirty="0"/>
              <a:t>• Ηλεκτρικά σύρματα</a:t>
            </a:r>
          </a:p>
          <a:p>
            <a:r>
              <a:rPr lang="el-GR" dirty="0"/>
              <a:t>• Χαλαροί πίνακες</a:t>
            </a:r>
          </a:p>
          <a:p>
            <a:r>
              <a:rPr lang="el-GR" dirty="0"/>
              <a:t>• Έντονες χαρακιές ή σημάδια από κατσαβίδι</a:t>
            </a:r>
          </a:p>
          <a:p>
            <a:r>
              <a:rPr lang="el-GR" dirty="0"/>
              <a:t>• Πετονιά ή σύρματα</a:t>
            </a:r>
          </a:p>
          <a:p>
            <a:r>
              <a:rPr lang="el-GR" dirty="0"/>
              <a:t>• Μισάνοικτες πόρτες ή ντουλάπια</a:t>
            </a:r>
          </a:p>
        </p:txBody>
      </p:sp>
    </p:spTree>
    <p:extLst>
      <p:ext uri="{BB962C8B-B14F-4D97-AF65-F5344CB8AC3E}">
        <p14:creationId xmlns:p14="http://schemas.microsoft.com/office/powerpoint/2010/main" val="25943690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ΕΡΕΥΝΕΣ</a:t>
            </a:r>
          </a:p>
        </p:txBody>
      </p:sp>
      <p:sp>
        <p:nvSpPr>
          <p:cNvPr id="3" name="Θέση περιεχομένου 2"/>
          <p:cNvSpPr>
            <a:spLocks noGrp="1"/>
          </p:cNvSpPr>
          <p:nvPr>
            <p:ph idx="1"/>
          </p:nvPr>
        </p:nvSpPr>
        <p:spPr/>
        <p:txBody>
          <a:bodyPr>
            <a:normAutofit fontScale="85000" lnSpcReduction="10000"/>
          </a:bodyPr>
          <a:lstStyle/>
          <a:p>
            <a:r>
              <a:rPr lang="el-GR" dirty="0"/>
              <a:t>Οι διαδικασίες που χρησιμοποιούνται για ερεύνα του πλοίου για λαθρεπιβάτες, όπλα, βόμβες και κλοπιμαία </a:t>
            </a:r>
            <a:r>
              <a:rPr lang="el-GR" dirty="0" smtClean="0"/>
              <a:t>είναι</a:t>
            </a:r>
            <a:endParaRPr lang="el-GR" dirty="0"/>
          </a:p>
          <a:p>
            <a:r>
              <a:rPr lang="el-GR" dirty="0"/>
              <a:t>σημαντικό θέμα για να μπει το σχέδιο ασφάλειας σε εφαρμογή:</a:t>
            </a:r>
          </a:p>
          <a:p>
            <a:r>
              <a:rPr lang="el-GR" dirty="0"/>
              <a:t>• </a:t>
            </a:r>
            <a:r>
              <a:rPr lang="el-GR" dirty="0" err="1"/>
              <a:t>Routine</a:t>
            </a:r>
            <a:r>
              <a:rPr lang="el-GR" dirty="0"/>
              <a:t> / </a:t>
            </a:r>
            <a:r>
              <a:rPr lang="el-GR" dirty="0" err="1"/>
              <a:t>Reactive</a:t>
            </a:r>
            <a:endParaRPr lang="el-GR" dirty="0"/>
          </a:p>
          <a:p>
            <a:r>
              <a:rPr lang="el-GR" dirty="0"/>
              <a:t>• Να θυμάστε ότι η διαχείριση συσκευών είναι ευθύνη της υπηρεσίας ασφάλειας και δεν πρέπει να γίνεται προσπάθεια να αντιμετωπιστεί οποιαδήποτε συσκευή εντοπιστεί.</a:t>
            </a:r>
          </a:p>
          <a:p>
            <a:r>
              <a:rPr lang="el-GR" dirty="0"/>
              <a:t>• Εάν βρεθεί κάποια συσκευή ο υπεύθυνος ασφάλειας πρέπει να ενημερωθεί για το μέγεθος την περιγραφή και την τοποθεσία της συσκευής και κάθε πράξη που έχει παρθεί .</a:t>
            </a:r>
          </a:p>
          <a:p>
            <a:r>
              <a:rPr lang="el-GR" dirty="0"/>
              <a:t>• Η ερεύνα πρέπει να είναι μεθοδική και ελεγχόμενη, εάν βρεθεί κάποιος/κάτι να συνεχιστεί μέχρι να ολοκληρωθεί.</a:t>
            </a:r>
          </a:p>
        </p:txBody>
      </p:sp>
    </p:spTree>
    <p:extLst>
      <p:ext uri="{BB962C8B-B14F-4D97-AF65-F5344CB8AC3E}">
        <p14:creationId xmlns:p14="http://schemas.microsoft.com/office/powerpoint/2010/main" val="7196336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ΝΑ ΠΡΟΣΕΧΟΥΜΕ</a:t>
            </a:r>
          </a:p>
        </p:txBody>
      </p:sp>
      <p:sp>
        <p:nvSpPr>
          <p:cNvPr id="3" name="Θέση περιεχομένου 2"/>
          <p:cNvSpPr>
            <a:spLocks noGrp="1"/>
          </p:cNvSpPr>
          <p:nvPr>
            <p:ph idx="1"/>
          </p:nvPr>
        </p:nvSpPr>
        <p:spPr/>
        <p:txBody>
          <a:bodyPr/>
          <a:lstStyle/>
          <a:p>
            <a:r>
              <a:rPr lang="el-GR" dirty="0"/>
              <a:t>• Ένα παρατημένο ‘συνηθισμένο’ αντικείμενο.</a:t>
            </a:r>
          </a:p>
          <a:p>
            <a:r>
              <a:rPr lang="el-GR" dirty="0"/>
              <a:t>• Ένα άτομο να αφήνει κάποιο αντικείμενο πίσω του εσκεμμένα.</a:t>
            </a:r>
          </a:p>
          <a:p>
            <a:r>
              <a:rPr lang="el-GR" dirty="0"/>
              <a:t>• Ένα αντικείμενο να είναι ‘εκτός τόπου’.</a:t>
            </a:r>
          </a:p>
          <a:p>
            <a:r>
              <a:rPr lang="el-GR" dirty="0"/>
              <a:t>• Ένα μεταλλικό ή πλαστικό σωλήνα με βιδωμένα καπάκια στα άκρα.</a:t>
            </a:r>
          </a:p>
          <a:p>
            <a:r>
              <a:rPr lang="el-GR" dirty="0"/>
              <a:t>• Πυροκροτητή, καψούλι, χρονόμετρο.</a:t>
            </a:r>
          </a:p>
          <a:p>
            <a:r>
              <a:rPr lang="el-GR" dirty="0"/>
              <a:t>• Πρόκες ή βίδες μπορεί να βρίσκονται μέσα ή να είναι δεμένα εξωτερικά μιας συσκευής.</a:t>
            </a:r>
          </a:p>
        </p:txBody>
      </p:sp>
    </p:spTree>
    <p:extLst>
      <p:ext uri="{BB962C8B-B14F-4D97-AF65-F5344CB8AC3E}">
        <p14:creationId xmlns:p14="http://schemas.microsoft.com/office/powerpoint/2010/main" val="34816511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ΝΑ ΜΗΝ ΚΑΝΕΤΕ</a:t>
            </a:r>
          </a:p>
        </p:txBody>
      </p:sp>
      <p:sp>
        <p:nvSpPr>
          <p:cNvPr id="3" name="Θέση περιεχομένου 2"/>
          <p:cNvSpPr>
            <a:spLocks noGrp="1"/>
          </p:cNvSpPr>
          <p:nvPr>
            <p:ph idx="1"/>
          </p:nvPr>
        </p:nvSpPr>
        <p:spPr/>
        <p:txBody>
          <a:bodyPr>
            <a:normAutofit fontScale="70000" lnSpcReduction="20000"/>
          </a:bodyPr>
          <a:lstStyle/>
          <a:p>
            <a:r>
              <a:rPr lang="el-GR" dirty="0"/>
              <a:t>• Μην το βάζετε στο νερό καθώς αυτό μπορεί να κοντύνει το κύκλωμα </a:t>
            </a:r>
            <a:r>
              <a:rPr lang="el-GR" dirty="0" err="1"/>
              <a:t>έλεγχου</a:t>
            </a:r>
            <a:r>
              <a:rPr lang="el-GR" dirty="0"/>
              <a:t> και να πυροδότηση την συσκευή.</a:t>
            </a:r>
          </a:p>
          <a:p>
            <a:r>
              <a:rPr lang="el-GR" dirty="0"/>
              <a:t>• Μην τρέχετε γύρω από την συσκευή.</a:t>
            </a:r>
          </a:p>
          <a:p>
            <a:r>
              <a:rPr lang="el-GR" dirty="0"/>
              <a:t>• Μην χρησιμοποιείτε ασύρματους VHF/UHF γύρω από την συσκευή.</a:t>
            </a:r>
          </a:p>
          <a:p>
            <a:r>
              <a:rPr lang="el-GR" dirty="0"/>
              <a:t>• Μην χειρίζεστε, ακουμπάτε, κουνάτε, ανοίγετε ή μετακινείτε ύποπτα εκρηκτικά ή συσκευές.</a:t>
            </a:r>
          </a:p>
          <a:p>
            <a:r>
              <a:rPr lang="el-GR" dirty="0"/>
              <a:t>• Μην κόβετε, τραβάτε ή αγγίζετε καλώδια, διακόπτες, πυροκροτητές ή ιμάντες.</a:t>
            </a:r>
          </a:p>
          <a:p>
            <a:r>
              <a:rPr lang="el-GR" dirty="0"/>
              <a:t>• Μην περνάτε μεταλλικά εργαλεία κοντά από την ύποπτη περιοχή.</a:t>
            </a:r>
          </a:p>
          <a:p>
            <a:r>
              <a:rPr lang="el-GR" dirty="0"/>
              <a:t>• Μην καπνίζετε μπροστά από την συσκευή.</a:t>
            </a:r>
          </a:p>
          <a:p>
            <a:r>
              <a:rPr lang="el-GR" dirty="0"/>
              <a:t>• Μην απομακρύνετε την συσκευή από τους ανθρώπους αλλά τους ανθρώπους από την συσκευή.</a:t>
            </a:r>
          </a:p>
          <a:p>
            <a:r>
              <a:rPr lang="el-GR" dirty="0"/>
              <a:t>• Μη οδηγείτε κόσμο μπροστά από την συσκευή.</a:t>
            </a:r>
          </a:p>
          <a:p>
            <a:r>
              <a:rPr lang="el-GR" dirty="0"/>
              <a:t>• Μην πηγαίνετε κοντά στις βόμβες.</a:t>
            </a:r>
          </a:p>
          <a:p>
            <a:r>
              <a:rPr lang="el-GR" dirty="0"/>
              <a:t>• Ψάξτε με τα ματιά, όχι με τα χεριά.</a:t>
            </a:r>
          </a:p>
        </p:txBody>
      </p:sp>
    </p:spTree>
    <p:extLst>
      <p:ext uri="{BB962C8B-B14F-4D97-AF65-F5344CB8AC3E}">
        <p14:creationId xmlns:p14="http://schemas.microsoft.com/office/powerpoint/2010/main" val="553360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400"/>
            <a:ext cx="8077200" cy="1600200"/>
          </a:xfrm>
        </p:spPr>
        <p:txBody>
          <a:bodyPr>
            <a:normAutofit fontScale="90000"/>
          </a:bodyPr>
          <a:lstStyle/>
          <a:p>
            <a:r>
              <a:rPr lang="en-US" dirty="0"/>
              <a:t>THE TERRORIST (TERRORIST PROFILING)</a:t>
            </a:r>
            <a:br>
              <a:rPr lang="en-US" dirty="0"/>
            </a:br>
            <a:r>
              <a:rPr lang="el-GR" dirty="0" err="1" smtClean="0"/>
              <a:t>ανΑΓΝΩΡΙΣΗ</a:t>
            </a:r>
            <a:r>
              <a:rPr lang="el-GR" dirty="0" smtClean="0"/>
              <a:t> </a:t>
            </a:r>
            <a:r>
              <a:rPr lang="el-GR" dirty="0"/>
              <a:t>ΧΑΡΑΚΤΗΡΙΣΤΙΚΩΝ</a:t>
            </a:r>
          </a:p>
        </p:txBody>
      </p:sp>
      <p:sp>
        <p:nvSpPr>
          <p:cNvPr id="3" name="Θέση περιεχομένου 2"/>
          <p:cNvSpPr>
            <a:spLocks noGrp="1"/>
          </p:cNvSpPr>
          <p:nvPr>
            <p:ph idx="1"/>
          </p:nvPr>
        </p:nvSpPr>
        <p:spPr/>
        <p:txBody>
          <a:bodyPr/>
          <a:lstStyle/>
          <a:p>
            <a:r>
              <a:rPr lang="el-GR" dirty="0"/>
              <a:t>• Προσπάθειες δημιουργίας προφίλ ‘τυπικού’ τρομοκράτη έχουν μεικτή επιτυχία και η υπόθεση ότι υπάρχει τέτοιο προφίλ δεν έχει αποδειχθεί</a:t>
            </a:r>
            <a:r>
              <a:rPr lang="el-GR" dirty="0" smtClean="0"/>
              <a:t>.</a:t>
            </a:r>
            <a:endParaRPr lang="el-GR" dirty="0"/>
          </a:p>
          <a:p>
            <a:r>
              <a:rPr lang="el-GR" dirty="0"/>
              <a:t>• Η υπόθεση ότι ένας τρομοκράτης έχει αφύσικη προσωπικότητα με ξεκάθαρα αναγνωρίσιμα ίχνη, χαρακτήρα με ενοράσεις ψυχολογίας και ψυχιατρικής εμφανίζει ατέλειες.</a:t>
            </a:r>
          </a:p>
          <a:p>
            <a:pPr marL="114300" indent="0">
              <a:buNone/>
            </a:pPr>
            <a:endParaRPr lang="el-GR" dirty="0"/>
          </a:p>
        </p:txBody>
      </p:sp>
    </p:spTree>
    <p:extLst>
      <p:ext uri="{BB962C8B-B14F-4D97-AF65-F5344CB8AC3E}">
        <p14:creationId xmlns:p14="http://schemas.microsoft.com/office/powerpoint/2010/main" val="41694741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Βασικο</a:t>
            </a:r>
            <a:r>
              <a:rPr lang="el-GR" dirty="0" smtClean="0"/>
              <a:t> </a:t>
            </a:r>
            <a:r>
              <a:rPr lang="el-GR" dirty="0" err="1" smtClean="0"/>
              <a:t>προφιλ</a:t>
            </a:r>
            <a:r>
              <a:rPr lang="el-GR" dirty="0" smtClean="0"/>
              <a:t> </a:t>
            </a:r>
            <a:r>
              <a:rPr lang="el-GR" dirty="0" err="1" smtClean="0"/>
              <a:t>τρομοκρατων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 Ανύπανδροι άνδρες, γύρω στα 25 με καλή μόρφωση.</a:t>
            </a:r>
          </a:p>
          <a:p>
            <a:r>
              <a:rPr lang="el-GR" dirty="0"/>
              <a:t>• Η θηλυκή ανάμειξη είναι κυρίως σε υποστηρικτικό ρόλο αλλά αυτό δεν είναι κανόνας π.Χ. HEZBOLLAH, PIKE.</a:t>
            </a:r>
          </a:p>
          <a:p>
            <a:r>
              <a:rPr lang="el-GR" dirty="0"/>
              <a:t>• Πολλές ομάδες έχουν κυρίως περίγυρο μέσης ή ανώτερης τάξης.</a:t>
            </a:r>
          </a:p>
          <a:p>
            <a:r>
              <a:rPr lang="el-GR" dirty="0"/>
              <a:t>• Οι Ευρωπαίοι και οι Ιάπωνες τρομοκράτες είναι περισσότερο προϊόντα πλούτου και υψηλής μόρφωσης.</a:t>
            </a:r>
          </a:p>
          <a:p>
            <a:r>
              <a:rPr lang="el-GR" dirty="0"/>
              <a:t>• Οι ομάδες της λατινικής Αμερικής, Μέσης Ανατολής και Ιρλανδίας είναι εργατικής τάξης και χαμηλής μόρφωσης.</a:t>
            </a:r>
          </a:p>
          <a:p>
            <a:r>
              <a:rPr lang="el-GR" dirty="0"/>
              <a:t>• Τα </a:t>
            </a:r>
            <a:r>
              <a:rPr lang="el-GR" dirty="0" err="1"/>
              <a:t>μελή</a:t>
            </a:r>
            <a:r>
              <a:rPr lang="el-GR" dirty="0"/>
              <a:t> των Αραβικών τρομοκρατικών οργανώσεων είναι φτωχοί άνθρωποι, πολλοί από τους οποίους είναι άστεγοι προσφυγές.</a:t>
            </a:r>
          </a:p>
          <a:p>
            <a:r>
              <a:rPr lang="el-GR" dirty="0"/>
              <a:t>• Οι Άραβες τρομοκράτες ηγέτες είναι σχεδόν όλοι από την μέση η ανώτερη τάξη.</a:t>
            </a:r>
          </a:p>
        </p:txBody>
      </p:sp>
    </p:spTree>
    <p:extLst>
      <p:ext uri="{BB962C8B-B14F-4D97-AF65-F5344CB8AC3E}">
        <p14:creationId xmlns:p14="http://schemas.microsoft.com/office/powerpoint/2010/main" val="21171142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ΣΗΜΑΝΤΙΚΑ </a:t>
            </a:r>
            <a:r>
              <a:rPr lang="el-GR" dirty="0" smtClean="0"/>
              <a:t>ΧΑΡΑΚΤΗΡΙΣΤΙΚΑ </a:t>
            </a:r>
            <a:r>
              <a:rPr lang="el-GR" dirty="0" err="1" smtClean="0"/>
              <a:t>τρομοκρατων</a:t>
            </a:r>
            <a:endParaRPr lang="el-GR" dirty="0"/>
          </a:p>
        </p:txBody>
      </p:sp>
      <p:sp>
        <p:nvSpPr>
          <p:cNvPr id="3" name="Θέση περιεχομένου 2"/>
          <p:cNvSpPr>
            <a:spLocks noGrp="1"/>
          </p:cNvSpPr>
          <p:nvPr>
            <p:ph idx="1"/>
          </p:nvPr>
        </p:nvSpPr>
        <p:spPr/>
        <p:txBody>
          <a:bodyPr>
            <a:normAutofit/>
          </a:bodyPr>
          <a:lstStyle/>
          <a:p>
            <a:r>
              <a:rPr lang="el-GR" dirty="0"/>
              <a:t>• αφοσίωση</a:t>
            </a:r>
          </a:p>
          <a:p>
            <a:r>
              <a:rPr lang="el-GR" dirty="0"/>
              <a:t>• απόλυτη υπακοή</a:t>
            </a:r>
          </a:p>
          <a:p>
            <a:r>
              <a:rPr lang="el-GR" dirty="0"/>
              <a:t>• προσωπική γενναιότητα</a:t>
            </a:r>
          </a:p>
          <a:p>
            <a:r>
              <a:rPr lang="el-GR" dirty="0"/>
              <a:t>• έλλειψη οίκτου ή </a:t>
            </a:r>
            <a:r>
              <a:rPr lang="el-GR" dirty="0" smtClean="0"/>
              <a:t>μετάνοιας</a:t>
            </a:r>
            <a:endParaRPr lang="el-GR" dirty="0"/>
          </a:p>
          <a:p>
            <a:r>
              <a:rPr lang="el-GR" dirty="0"/>
              <a:t>• βαθμός νοημοσύνης</a:t>
            </a:r>
          </a:p>
          <a:p>
            <a:r>
              <a:rPr lang="el-GR" dirty="0"/>
              <a:t>• βαθμός εκλεπτυσμού</a:t>
            </a:r>
          </a:p>
          <a:p>
            <a:r>
              <a:rPr lang="el-GR" dirty="0"/>
              <a:t>• γενικές γνώσεις</a:t>
            </a:r>
          </a:p>
          <a:p>
            <a:r>
              <a:rPr lang="el-GR" dirty="0"/>
              <a:t>• μιλάει Αγγλικά καθώς και μια άλλη κύρια γλώσσα</a:t>
            </a:r>
          </a:p>
        </p:txBody>
      </p:sp>
    </p:spTree>
    <p:extLst>
      <p:ext uri="{BB962C8B-B14F-4D97-AF65-F5344CB8AC3E}">
        <p14:creationId xmlns:p14="http://schemas.microsoft.com/office/powerpoint/2010/main" val="222808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ΕΙΣΑΓΩΓΗ</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l-GR" dirty="0"/>
              <a:t>Η 11 /09 /2001 ημέρα  ορόσημο </a:t>
            </a:r>
            <a:r>
              <a:rPr lang="el-GR" dirty="0" smtClean="0"/>
              <a:t>γι</a:t>
            </a:r>
            <a:r>
              <a:rPr lang="en-US" dirty="0" smtClean="0"/>
              <a:t>a</a:t>
            </a:r>
            <a:r>
              <a:rPr lang="el-GR" dirty="0" smtClean="0"/>
              <a:t> </a:t>
            </a:r>
            <a:r>
              <a:rPr lang="el-GR" dirty="0"/>
              <a:t>όλο τον κόσμο σηματοδότησε </a:t>
            </a:r>
            <a:r>
              <a:rPr lang="el-GR" dirty="0" smtClean="0"/>
              <a:t>την </a:t>
            </a:r>
            <a:r>
              <a:rPr lang="el-GR" dirty="0"/>
              <a:t>αρχή εξελίξεων </a:t>
            </a:r>
            <a:r>
              <a:rPr lang="el-GR" dirty="0" smtClean="0"/>
              <a:t>κα</a:t>
            </a:r>
            <a:r>
              <a:rPr lang="el-GR" dirty="0"/>
              <a:t>ι</a:t>
            </a:r>
            <a:r>
              <a:rPr lang="el-GR" dirty="0" smtClean="0"/>
              <a:t> </a:t>
            </a:r>
            <a:r>
              <a:rPr lang="el-GR" dirty="0"/>
              <a:t>στην ναυτιλία σε θέματα ασφαλείας (</a:t>
            </a:r>
            <a:r>
              <a:rPr lang="en-US" dirty="0"/>
              <a:t>security</a:t>
            </a:r>
            <a:r>
              <a:rPr lang="el-GR" dirty="0"/>
              <a:t>).</a:t>
            </a:r>
            <a:endParaRPr lang="en-US" dirty="0"/>
          </a:p>
          <a:p>
            <a:pPr marL="114300" indent="0">
              <a:buNone/>
            </a:pPr>
            <a:r>
              <a:rPr lang="el-GR" dirty="0" smtClean="0"/>
              <a:t>Οι </a:t>
            </a:r>
            <a:r>
              <a:rPr lang="el-GR" dirty="0"/>
              <a:t>πρώτοι κανονισμοί  για την αντιμετώπιση παρανόμων και τρομοκρατικών ενεργειών  δημιουργήθηκαν από τον ΙΜΟ  αμέσως μετά την τρομοκρατική ενέργεια κατά του  ιταλικού κρουαζιερόπλοιου   </a:t>
            </a:r>
            <a:r>
              <a:rPr lang="en-US" dirty="0"/>
              <a:t>ACHILLE LAURO </a:t>
            </a:r>
            <a:r>
              <a:rPr lang="el-GR" dirty="0"/>
              <a:t>το 1985 χωρίς όμως να λάβουν  την μορφή ενός πλήρους κώδικα.</a:t>
            </a:r>
            <a:endParaRPr lang="en-US" dirty="0"/>
          </a:p>
          <a:p>
            <a:pPr marL="114300" indent="0">
              <a:buNone/>
            </a:pPr>
            <a:r>
              <a:rPr lang="el-GR" dirty="0" smtClean="0"/>
              <a:t>Τα </a:t>
            </a:r>
            <a:r>
              <a:rPr lang="el-GR" dirty="0"/>
              <a:t>γεγονότα της 11</a:t>
            </a:r>
            <a:r>
              <a:rPr lang="el-GR" baseline="30000" dirty="0"/>
              <a:t>ης</a:t>
            </a:r>
            <a:r>
              <a:rPr lang="el-GR" dirty="0"/>
              <a:t> Σεπτεμβρίου αποτέλεσαν  την αφορμή  για την δημιουργία  ενός κώδικα για την προστασία των θαλασσίων μεταφορών αλλά και των λιμένων σε θέματα ασφαλείας </a:t>
            </a:r>
            <a:endParaRPr lang="en-US" dirty="0"/>
          </a:p>
          <a:p>
            <a:pPr marL="114300" indent="0">
              <a:buNone/>
            </a:pPr>
            <a:r>
              <a:rPr lang="el-GR" dirty="0"/>
              <a:t>Πραγματοποιήθηκε λοιπόν  μια διάσκεψη </a:t>
            </a:r>
            <a:r>
              <a:rPr lang="el-GR" dirty="0" smtClean="0"/>
              <a:t>υπό </a:t>
            </a:r>
            <a:r>
              <a:rPr lang="el-GR" dirty="0"/>
              <a:t>την αιγίδα του ΙΜΟ και κατά την διάσκεψη αυτή  υιοθετήθηκε μια σειρά τροποποιήσεων  στην </a:t>
            </a:r>
            <a:r>
              <a:rPr lang="en-US" dirty="0"/>
              <a:t>SOLAS</a:t>
            </a:r>
            <a:r>
              <a:rPr lang="el-GR" dirty="0"/>
              <a:t>(1974)  σχετικά με θέματα ασφαλείας </a:t>
            </a:r>
            <a:endParaRPr lang="en-US" dirty="0"/>
          </a:p>
          <a:p>
            <a:pPr marL="114300" indent="0">
              <a:buNone/>
            </a:pPr>
            <a:endParaRPr lang="en-US" dirty="0" smtClean="0"/>
          </a:p>
        </p:txBody>
      </p:sp>
    </p:spTree>
    <p:extLst>
      <p:ext uri="{BB962C8B-B14F-4D97-AF65-F5344CB8AC3E}">
        <p14:creationId xmlns:p14="http://schemas.microsoft.com/office/powerpoint/2010/main" val="35073231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ΓΕΝΙΚΑ ΤΡΟΜΟΚΡΑΤΙΚΑ ΙΧΝΗ</a:t>
            </a:r>
          </a:p>
        </p:txBody>
      </p:sp>
      <p:sp>
        <p:nvSpPr>
          <p:cNvPr id="3" name="Θέση περιεχομένου 2"/>
          <p:cNvSpPr>
            <a:spLocks noGrp="1"/>
          </p:cNvSpPr>
          <p:nvPr>
            <p:ph idx="1"/>
          </p:nvPr>
        </p:nvSpPr>
        <p:spPr/>
        <p:txBody>
          <a:bodyPr>
            <a:normAutofit fontScale="92500"/>
          </a:bodyPr>
          <a:lstStyle/>
          <a:p>
            <a:r>
              <a:rPr lang="el-GR" dirty="0"/>
              <a:t>• Νιώθουν αποξενωμένοι από την κοινωνία.</a:t>
            </a:r>
          </a:p>
          <a:p>
            <a:r>
              <a:rPr lang="el-GR" dirty="0"/>
              <a:t>• Θεωρούν ότι είναι θύματα άδικα.</a:t>
            </a:r>
          </a:p>
          <a:p>
            <a:r>
              <a:rPr lang="el-GR" dirty="0"/>
              <a:t>• Πολλοί έχουν εγκαταλείψει σπουδές.</a:t>
            </a:r>
          </a:p>
          <a:p>
            <a:r>
              <a:rPr lang="el-GR" dirty="0"/>
              <a:t>• Είναι αφοσιωμένοι στον σκοπό τους.</a:t>
            </a:r>
          </a:p>
          <a:p>
            <a:r>
              <a:rPr lang="el-GR" dirty="0"/>
              <a:t>• Δεν θεωρούν τις βίες πράξεις τους εγκληματικές.</a:t>
            </a:r>
          </a:p>
          <a:p>
            <a:r>
              <a:rPr lang="el-GR" dirty="0"/>
              <a:t>• Είναι πιστοί ο ένας στον άλλον, αλλά ανηλεείς στους πληροφοριοδότες και τους προδότες.</a:t>
            </a:r>
          </a:p>
          <a:p>
            <a:r>
              <a:rPr lang="el-GR" dirty="0"/>
              <a:t>• Είναι πολυμήχανοι, επιδέξιοι και παίρνουν πρωτοβουλία.</a:t>
            </a:r>
          </a:p>
          <a:p>
            <a:r>
              <a:rPr lang="el-GR" dirty="0"/>
              <a:t>• Οι νεοσύλλεκτοι μπορεί να ζητηθεί να κάνουν μια ληστεία ή φόνο ως μέρος της μύησης ή της αποδοχής τους.</a:t>
            </a:r>
          </a:p>
        </p:txBody>
      </p:sp>
    </p:spTree>
    <p:extLst>
      <p:ext uri="{BB962C8B-B14F-4D97-AF65-F5344CB8AC3E}">
        <p14:creationId xmlns:p14="http://schemas.microsoft.com/office/powerpoint/2010/main" val="1005549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Ηλικια</a:t>
            </a:r>
            <a:r>
              <a:rPr lang="el-GR" dirty="0" smtClean="0"/>
              <a:t> </a:t>
            </a:r>
            <a:r>
              <a:rPr lang="el-GR" dirty="0" err="1" smtClean="0"/>
              <a:t>τρομοκρατων</a:t>
            </a:r>
            <a:endParaRPr lang="el-GR" dirty="0"/>
          </a:p>
        </p:txBody>
      </p:sp>
      <p:sp>
        <p:nvSpPr>
          <p:cNvPr id="3" name="Θέση περιεχομένου 2"/>
          <p:cNvSpPr>
            <a:spLocks noGrp="1"/>
          </p:cNvSpPr>
          <p:nvPr>
            <p:ph idx="1"/>
          </p:nvPr>
        </p:nvSpPr>
        <p:spPr/>
        <p:txBody>
          <a:bodyPr/>
          <a:lstStyle/>
          <a:p>
            <a:r>
              <a:rPr lang="el-GR" dirty="0"/>
              <a:t>• Ο μέσος όρος ηλικίας είναι 22 – 25.</a:t>
            </a:r>
          </a:p>
          <a:p>
            <a:r>
              <a:rPr lang="el-GR" dirty="0"/>
              <a:t>• Σε χώρες καταστραμμένες από εθνικιστική, πολιτική ή θρησκευτική βία τα νέα μέλη μυούνται σε όλο και πιο μικρές ηλικίες.</a:t>
            </a:r>
          </a:p>
          <a:p>
            <a:r>
              <a:rPr lang="el-GR" dirty="0"/>
              <a:t>• Γενικά οι τρομοκράτες ηγέτες τείνουν να είναι μεγαλύτεροι π.χ. πολύ Παλαιστίνιοι ηγέτες είναι σαραντάρηδες ή 50ρηδες.</a:t>
            </a:r>
          </a:p>
        </p:txBody>
      </p:sp>
    </p:spTree>
    <p:extLst>
      <p:ext uri="{BB962C8B-B14F-4D97-AF65-F5344CB8AC3E}">
        <p14:creationId xmlns:p14="http://schemas.microsoft.com/office/powerpoint/2010/main" val="16345363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Αρχηγοι</a:t>
            </a:r>
            <a:r>
              <a:rPr lang="el-GR" dirty="0" smtClean="0"/>
              <a:t> </a:t>
            </a:r>
            <a:r>
              <a:rPr lang="el-GR" dirty="0" err="1" smtClean="0"/>
              <a:t>τρομοκρατων</a:t>
            </a:r>
            <a:endParaRPr lang="el-GR" dirty="0"/>
          </a:p>
        </p:txBody>
      </p:sp>
      <p:sp>
        <p:nvSpPr>
          <p:cNvPr id="3" name="Θέση περιεχομένου 2"/>
          <p:cNvSpPr>
            <a:spLocks noGrp="1"/>
          </p:cNvSpPr>
          <p:nvPr>
            <p:ph idx="1"/>
          </p:nvPr>
        </p:nvSpPr>
        <p:spPr/>
        <p:txBody>
          <a:bodyPr/>
          <a:lstStyle/>
          <a:p>
            <a:r>
              <a:rPr lang="el-GR" dirty="0"/>
              <a:t>• Υψηλά μορφωμένα νέα μέλη φυσικά τους δίνονται ηγετικές θέσεις.</a:t>
            </a:r>
          </a:p>
          <a:p>
            <a:r>
              <a:rPr lang="el-GR" dirty="0"/>
              <a:t>• Τα επαγγέλματα των ηγετών περιλαμβάνουν γιατρούς, τραπεζικούς, δικηγόρους, μηχανικούς, δημοσιογράφους π.χ. ο </a:t>
            </a:r>
            <a:r>
              <a:rPr lang="el-GR" dirty="0" err="1"/>
              <a:t>George</a:t>
            </a:r>
            <a:r>
              <a:rPr lang="el-GR" dirty="0"/>
              <a:t> </a:t>
            </a:r>
            <a:r>
              <a:rPr lang="el-GR" dirty="0" err="1"/>
              <a:t>Habash</a:t>
            </a:r>
            <a:r>
              <a:rPr lang="el-GR" dirty="0"/>
              <a:t> της </a:t>
            </a:r>
            <a:r>
              <a:rPr lang="el-GR" dirty="0" err="1"/>
              <a:t>PFLP’s</a:t>
            </a:r>
            <a:r>
              <a:rPr lang="el-GR" dirty="0"/>
              <a:t> ήταν γιατρός, </a:t>
            </a:r>
            <a:r>
              <a:rPr lang="el-GR" dirty="0" err="1"/>
              <a:t>Yasir</a:t>
            </a:r>
            <a:r>
              <a:rPr lang="el-GR" dirty="0"/>
              <a:t> </a:t>
            </a:r>
            <a:r>
              <a:rPr lang="el-GR" dirty="0" err="1"/>
              <a:t>Arafat</a:t>
            </a:r>
            <a:r>
              <a:rPr lang="el-GR" dirty="0"/>
              <a:t> απόφοιτος μηχανικός, και ο Νίκος Σαμψών μέλος της EOKA ήταν δημοσιογράφος .</a:t>
            </a:r>
          </a:p>
        </p:txBody>
      </p:sp>
    </p:spTree>
    <p:extLst>
      <p:ext uri="{BB962C8B-B14F-4D97-AF65-F5344CB8AC3E}">
        <p14:creationId xmlns:p14="http://schemas.microsoft.com/office/powerpoint/2010/main" val="37531566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ΦΥΣΙΚΗ </a:t>
            </a:r>
            <a:r>
              <a:rPr lang="el-GR" dirty="0" smtClean="0"/>
              <a:t>ΕΜΦΑΝΙΣΗ </a:t>
            </a:r>
            <a:r>
              <a:rPr lang="el-GR" dirty="0" err="1" smtClean="0"/>
              <a:t>τρομοκρατη</a:t>
            </a:r>
            <a:endParaRPr lang="el-GR" dirty="0"/>
          </a:p>
        </p:txBody>
      </p:sp>
      <p:sp>
        <p:nvSpPr>
          <p:cNvPr id="3" name="Θέση περιεχομένου 2"/>
          <p:cNvSpPr>
            <a:spLocks noGrp="1"/>
          </p:cNvSpPr>
          <p:nvPr>
            <p:ph idx="1"/>
          </p:nvPr>
        </p:nvSpPr>
        <p:spPr/>
        <p:txBody>
          <a:bodyPr/>
          <a:lstStyle/>
          <a:p>
            <a:r>
              <a:rPr lang="el-GR" dirty="0"/>
              <a:t>• υγιείς και δυνατός.</a:t>
            </a:r>
          </a:p>
          <a:p>
            <a:r>
              <a:rPr lang="el-GR" dirty="0"/>
              <a:t>• οι φυσική κατάσταση κάποιων μπορεί να ενταθεί από τους κομάντο ή παροιμία εκπαίδευση.</a:t>
            </a:r>
          </a:p>
          <a:p>
            <a:r>
              <a:rPr lang="el-GR" dirty="0"/>
              <a:t>• τείνουν να είναι μέσου ύψους και διάπλασης.</a:t>
            </a:r>
          </a:p>
          <a:p>
            <a:r>
              <a:rPr lang="el-GR" dirty="0"/>
              <a:t>• δεν τείνουν να έχουν ανώμαλη φυσιογνωμία ή ορατά διακριτικά σημάδια .</a:t>
            </a:r>
          </a:p>
        </p:txBody>
      </p:sp>
    </p:spTree>
    <p:extLst>
      <p:ext uri="{BB962C8B-B14F-4D97-AF65-F5344CB8AC3E}">
        <p14:creationId xmlns:p14="http://schemas.microsoft.com/office/powerpoint/2010/main" val="10332529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ΥΠΟΠΤΗ ΣΥΜΠΕΡΙΦΟΡΑ</a:t>
            </a:r>
          </a:p>
        </p:txBody>
      </p:sp>
      <p:sp>
        <p:nvSpPr>
          <p:cNvPr id="3" name="Θέση περιεχομένου 2"/>
          <p:cNvSpPr>
            <a:spLocks noGrp="1"/>
          </p:cNvSpPr>
          <p:nvPr>
            <p:ph idx="1"/>
          </p:nvPr>
        </p:nvSpPr>
        <p:spPr/>
        <p:txBody>
          <a:bodyPr>
            <a:normAutofit/>
          </a:bodyPr>
          <a:lstStyle/>
          <a:p>
            <a:r>
              <a:rPr lang="el-GR" dirty="0"/>
              <a:t>• Ακατάλληλη ενδυμασία για τον καιρό.</a:t>
            </a:r>
          </a:p>
          <a:p>
            <a:r>
              <a:rPr lang="el-GR" dirty="0"/>
              <a:t>• Συνειδητή ή μη τακτοποίηση των ρούχων.</a:t>
            </a:r>
          </a:p>
          <a:p>
            <a:r>
              <a:rPr lang="el-GR" dirty="0"/>
              <a:t>• Ασυνείδητος έλεγχος για όπλο.</a:t>
            </a:r>
          </a:p>
          <a:p>
            <a:r>
              <a:rPr lang="el-GR" dirty="0"/>
              <a:t>• Ύποπτα ‘εξογκώματα’ στα ρούχα .</a:t>
            </a:r>
          </a:p>
          <a:p>
            <a:r>
              <a:rPr lang="el-GR" dirty="0"/>
              <a:t>• Οποιαδήποτε ‘αφύσικη’ δραστηριότητα.</a:t>
            </a:r>
          </a:p>
          <a:p>
            <a:r>
              <a:rPr lang="el-GR" dirty="0"/>
              <a:t>• Πώληση αναμνηστικών, συνηθισμένο κίνητρο για επιβίβαση</a:t>
            </a:r>
            <a:r>
              <a:rPr lang="el-GR" dirty="0" smtClean="0"/>
              <a:t>.</a:t>
            </a:r>
            <a:endParaRPr lang="el-GR" dirty="0"/>
          </a:p>
          <a:p>
            <a:r>
              <a:rPr lang="el-GR" dirty="0"/>
              <a:t>• Ξένος που ψάχνει για συντροφιά φίλο ή μέλος πληρώματος.</a:t>
            </a:r>
          </a:p>
          <a:p>
            <a:pPr marL="114300" indent="0">
              <a:buNone/>
            </a:pPr>
            <a:endParaRPr lang="el-GR" dirty="0"/>
          </a:p>
        </p:txBody>
      </p:sp>
    </p:spTree>
    <p:extLst>
      <p:ext uri="{BB962C8B-B14F-4D97-AF65-F5344CB8AC3E}">
        <p14:creationId xmlns:p14="http://schemas.microsoft.com/office/powerpoint/2010/main" val="7068572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ΠΙΘΑΝΟΙ ΚΙΝΔΥΝΟΙ ΑΣΦΑΛΕΙΑΣ</a:t>
            </a:r>
          </a:p>
        </p:txBody>
      </p:sp>
      <p:sp>
        <p:nvSpPr>
          <p:cNvPr id="3" name="Θέση περιεχομένου 2"/>
          <p:cNvSpPr>
            <a:spLocks noGrp="1"/>
          </p:cNvSpPr>
          <p:nvPr>
            <p:ph idx="1"/>
          </p:nvPr>
        </p:nvSpPr>
        <p:spPr/>
        <p:txBody>
          <a:bodyPr>
            <a:normAutofit lnSpcReduction="10000"/>
          </a:bodyPr>
          <a:lstStyle/>
          <a:p>
            <a:r>
              <a:rPr lang="el-GR" dirty="0"/>
              <a:t>• Άγνωστοι που φωτογραφίζουν πλοία ή εγκαταστάσεις.</a:t>
            </a:r>
          </a:p>
          <a:p>
            <a:r>
              <a:rPr lang="el-GR" dirty="0"/>
              <a:t>• Άγνωστοι που επιχειρούν πρόσβαση σε πλοία ή εγκαταστάσεις.</a:t>
            </a:r>
          </a:p>
          <a:p>
            <a:r>
              <a:rPr lang="el-GR" dirty="0"/>
              <a:t>• Άγνωστοι που επιχειρούν πρόσβαση ή σταντ φαγητού στο δρόμο είτε κοντά είτε προς τις λιμενικές εγκαταστάσεις.</a:t>
            </a:r>
          </a:p>
          <a:p>
            <a:r>
              <a:rPr lang="el-GR" dirty="0"/>
              <a:t>• Άγνωστα άτομα ή οχήματα που χαζεύουν γύρω από το πλοίο ή τις λιμενικές εγκαταστάσεις για μεγάλα χρονικά διαστήματα.</a:t>
            </a:r>
          </a:p>
          <a:p>
            <a:r>
              <a:rPr lang="el-GR" dirty="0"/>
              <a:t>• Μικρές βάρκες με ύποπτα πρόσωπα.</a:t>
            </a:r>
          </a:p>
        </p:txBody>
      </p:sp>
    </p:spTree>
    <p:extLst>
      <p:ext uri="{BB962C8B-B14F-4D97-AF65-F5344CB8AC3E}">
        <p14:creationId xmlns:p14="http://schemas.microsoft.com/office/powerpoint/2010/main" val="42456609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ΕΚΠΑΙΔΕΥΣΗ ΚΑΙ </a:t>
            </a:r>
            <a:r>
              <a:rPr lang="el-GR" dirty="0" smtClean="0"/>
              <a:t>ΓΥΜΝΑΣΙΑ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Το πλήρωμα πρέπει να καταλαβαίνει τις ευθύνες για την ασφάλεια του πλοίου συμφώνα με το ‘SSP’ και πρέπει να έχει επαρκή γνώση και ικανότητα να φέρει σε πέρας αυτά τα καθήκοντα</a:t>
            </a:r>
            <a:r>
              <a:rPr lang="el-GR" dirty="0" smtClean="0"/>
              <a:t>.</a:t>
            </a:r>
            <a:endParaRPr lang="el-GR" dirty="0"/>
          </a:p>
          <a:p>
            <a:r>
              <a:rPr lang="el-GR" dirty="0"/>
              <a:t>Τα γυμνάσια ασφάλειας έχουν δυο στόχους :</a:t>
            </a:r>
          </a:p>
          <a:p>
            <a:r>
              <a:rPr lang="el-GR" dirty="0"/>
              <a:t>1. Να προκαλέσουν ‘επίγνωση’ σε όλα τα </a:t>
            </a:r>
            <a:r>
              <a:rPr lang="el-GR" dirty="0" err="1"/>
              <a:t>μελή</a:t>
            </a:r>
            <a:r>
              <a:rPr lang="el-GR" dirty="0"/>
              <a:t> του πληρώματος για την σημαντικότητα της ασφάλειας και του ρόλου που μπορούν να παίξουν για να κρατηθεί το πλοίο ασφαλές.</a:t>
            </a:r>
          </a:p>
          <a:p>
            <a:r>
              <a:rPr lang="el-GR" dirty="0"/>
              <a:t>2. Να επιβεβαιώσουν ότι το πλήρωμα μπορεί να διεξάγει διαδικασίες ασφάλειας ρουτίνας, όπως ερεύνα ή να κάνει πράξη τα σχεδία ετοιμότητας του πλοίου για έκτακτες ανάγκες ασφάλειας.</a:t>
            </a:r>
          </a:p>
          <a:p>
            <a:r>
              <a:rPr lang="el-GR" dirty="0"/>
              <a:t>Μόλις τα </a:t>
            </a:r>
            <a:r>
              <a:rPr lang="el-GR" dirty="0" err="1"/>
              <a:t>μελή</a:t>
            </a:r>
            <a:r>
              <a:rPr lang="el-GR" dirty="0"/>
              <a:t> του πληρώματος εκπαιδευτούν για να ολοκληρώσουν τα σχεδία ετοιμότητας του πλοίου η ικανότητα τους πρέπει να ελέγχεται μέσω γυμνασίων.</a:t>
            </a:r>
          </a:p>
          <a:p>
            <a:r>
              <a:rPr lang="el-GR" dirty="0"/>
              <a:t>Ένα γυμνάσιο πρέπει να γίνεται κάθε τρεις μήνες</a:t>
            </a:r>
            <a:r>
              <a:rPr lang="el-GR" dirty="0" smtClean="0"/>
              <a:t>.</a:t>
            </a:r>
            <a:endParaRPr lang="el-GR" dirty="0"/>
          </a:p>
          <a:p>
            <a:r>
              <a:rPr lang="el-GR" dirty="0"/>
              <a:t>Αν το 25% του πληρώματος αλλάξει το γυμνάσιο πρέπει να γίνεται σε μια εβδομάδα.</a:t>
            </a:r>
          </a:p>
          <a:p>
            <a:r>
              <a:rPr lang="el-GR" dirty="0"/>
              <a:t>Διάφορες ασκήσεις μπορεί να περιλαμβάνουν συμμέτοχη της εταιρείας και αξιωματικούς ασφάλειας λιμανιών, σχετικές αρχές συμβεβλημένων χωρών. Ο‘SSO’ πρέπει να διεξάγει τουλάχιστον μια κάθε ημερολογιακό έτος, χωρίς το μεταξύ τους διάστημα να ξεπερνά τους 18 μήνες .</a:t>
            </a:r>
          </a:p>
        </p:txBody>
      </p:sp>
    </p:spTree>
    <p:extLst>
      <p:ext uri="{BB962C8B-B14F-4D97-AF65-F5344CB8AC3E}">
        <p14:creationId xmlns:p14="http://schemas.microsoft.com/office/powerpoint/2010/main" val="24398901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Προετοιμασια</a:t>
            </a:r>
            <a:r>
              <a:rPr lang="el-GR" dirty="0" smtClean="0"/>
              <a:t> </a:t>
            </a:r>
            <a:r>
              <a:rPr lang="el-GR" dirty="0" err="1" smtClean="0"/>
              <a:t>γυμνασιου</a:t>
            </a:r>
            <a:r>
              <a:rPr lang="el-GR" dirty="0" smtClean="0"/>
              <a:t> </a:t>
            </a:r>
            <a:r>
              <a:rPr lang="el-GR" dirty="0" err="1" smtClean="0"/>
              <a:t>ασφαλειασ</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Υπάρχουν δυο τύποι γυμνασίων που σαν ‘SSO’ πρέπει να διεξάγεις:</a:t>
            </a:r>
          </a:p>
          <a:p>
            <a:r>
              <a:rPr lang="el-GR" dirty="0"/>
              <a:t>1) Ερεύνα για λαθρεπιβάτες και ύποπτες συσκευές.</a:t>
            </a:r>
          </a:p>
          <a:p>
            <a:r>
              <a:rPr lang="el-GR" dirty="0"/>
              <a:t>2) Επιθέσεις από εγκληματίες που κατάφεραν να επιβιβαστούν στο πλοίο.</a:t>
            </a:r>
          </a:p>
          <a:p>
            <a:r>
              <a:rPr lang="el-GR" dirty="0"/>
              <a:t>• Ανασκόπηση των σημειώσεων από το τελευταίο γυμνάσιο, τι πήγε καλά και που χρειάζεται βελτίωση.</a:t>
            </a:r>
          </a:p>
          <a:p>
            <a:r>
              <a:rPr lang="el-GR" dirty="0"/>
              <a:t>• Αναγνώρισε και σημείωσε όποιες προφυλάξεις ασφάλειας που θα πάρεις κατά το γυμνάσια.</a:t>
            </a:r>
          </a:p>
          <a:p>
            <a:r>
              <a:rPr lang="el-GR" dirty="0"/>
              <a:t>• Ώρα – οι έκτακτες ανάγκες συχνά είναι νύχτα!</a:t>
            </a:r>
          </a:p>
          <a:p>
            <a:r>
              <a:rPr lang="el-GR" dirty="0"/>
              <a:t>• Γυμνάσιο επιβίβασης εγκληματιών.</a:t>
            </a:r>
          </a:p>
          <a:p>
            <a:r>
              <a:rPr lang="el-GR" dirty="0"/>
              <a:t>• Ανάθεση επιπλέον παρατηρητών.</a:t>
            </a:r>
          </a:p>
          <a:p>
            <a:r>
              <a:rPr lang="el-GR" dirty="0"/>
              <a:t>• Οδηγίες πριν το γυμνάσιο.</a:t>
            </a:r>
          </a:p>
          <a:p>
            <a:r>
              <a:rPr lang="el-GR" dirty="0"/>
              <a:t>• Παρατήρησης– σημειώσεις κατά το γυμνάσιο.</a:t>
            </a:r>
          </a:p>
        </p:txBody>
      </p:sp>
    </p:spTree>
    <p:extLst>
      <p:ext uri="{BB962C8B-B14F-4D97-AF65-F5344CB8AC3E}">
        <p14:creationId xmlns:p14="http://schemas.microsoft.com/office/powerpoint/2010/main" val="29779908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Αξιολογηση</a:t>
            </a:r>
            <a:r>
              <a:rPr lang="el-GR" dirty="0" smtClean="0"/>
              <a:t> </a:t>
            </a:r>
            <a:r>
              <a:rPr lang="el-GR" dirty="0" err="1" smtClean="0"/>
              <a:t>γυμνασιου</a:t>
            </a:r>
            <a:r>
              <a:rPr lang="el-GR" dirty="0" smtClean="0"/>
              <a:t> </a:t>
            </a:r>
            <a:r>
              <a:rPr lang="el-GR" dirty="0" err="1" smtClean="0"/>
              <a:t>ασφαλειασ</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Τα γυμνάσια είναι σημαντικές ευκαιρίες για να μάθουν όλοι όσοι παίρνουν μέρος σε αυτό</a:t>
            </a:r>
          </a:p>
          <a:p>
            <a:r>
              <a:rPr lang="el-GR" dirty="0"/>
              <a:t>• Προετοιμασία</a:t>
            </a:r>
          </a:p>
          <a:p>
            <a:r>
              <a:rPr lang="el-GR" dirty="0"/>
              <a:t>• Ξεκίνημα συζήτησης</a:t>
            </a:r>
          </a:p>
          <a:p>
            <a:r>
              <a:rPr lang="el-GR" dirty="0"/>
              <a:t>• Να γίνει σωστά η σειρά</a:t>
            </a:r>
          </a:p>
          <a:p>
            <a:r>
              <a:rPr lang="el-GR" dirty="0"/>
              <a:t>• Έμφαση στα θετικά</a:t>
            </a:r>
          </a:p>
          <a:p>
            <a:r>
              <a:rPr lang="el-GR" dirty="0"/>
              <a:t>• Ειλικρίνεια</a:t>
            </a:r>
          </a:p>
          <a:p>
            <a:r>
              <a:rPr lang="el-GR" dirty="0"/>
              <a:t>• Δημιουργικότητα</a:t>
            </a:r>
          </a:p>
          <a:p>
            <a:r>
              <a:rPr lang="el-GR" dirty="0"/>
              <a:t>• Βελτίωση σχεδίου</a:t>
            </a:r>
          </a:p>
          <a:p>
            <a:r>
              <a:rPr lang="el-GR" dirty="0"/>
              <a:t>Η ηγεσία είναι σημαντική για την ενίσχυση αποδοτικής ολοκλήρωσης των σχεδίων και την διατήρηση της ετοιμότητας</a:t>
            </a:r>
          </a:p>
        </p:txBody>
      </p:sp>
    </p:spTree>
    <p:extLst>
      <p:ext uri="{BB962C8B-B14F-4D97-AF65-F5344CB8AC3E}">
        <p14:creationId xmlns:p14="http://schemas.microsoft.com/office/powerpoint/2010/main" val="18246836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ΣΧΕΔΙΑ </a:t>
            </a:r>
            <a:r>
              <a:rPr lang="el-GR" dirty="0" smtClean="0"/>
              <a:t>ΕΤΟΙΜΟΤΗΤΑΣ </a:t>
            </a:r>
            <a:r>
              <a:rPr lang="el-GR" dirty="0" err="1" smtClean="0"/>
              <a:t>ασφαλειασ</a:t>
            </a:r>
            <a:r>
              <a:rPr lang="el-GR" dirty="0" smtClean="0"/>
              <a:t> </a:t>
            </a:r>
            <a:r>
              <a:rPr lang="el-GR" dirty="0" err="1" smtClean="0"/>
              <a:t>πλοιου</a:t>
            </a:r>
            <a:endParaRPr lang="el-GR" dirty="0"/>
          </a:p>
        </p:txBody>
      </p:sp>
      <p:sp>
        <p:nvSpPr>
          <p:cNvPr id="3" name="Θέση περιεχομένου 2"/>
          <p:cNvSpPr>
            <a:spLocks noGrp="1"/>
          </p:cNvSpPr>
          <p:nvPr>
            <p:ph idx="1"/>
          </p:nvPr>
        </p:nvSpPr>
        <p:spPr/>
        <p:txBody>
          <a:bodyPr/>
          <a:lstStyle/>
          <a:p>
            <a:r>
              <a:rPr lang="el-GR" dirty="0"/>
              <a:t>Δυστυχώς μπορεί να υπάρχουν στιγμές που τα αμυντικά μέτρα δεν θα ευτυχούν και τα σχεδία ετοιμότητας θα πρέπει να είναι έτοιμα προς χρήση.</a:t>
            </a:r>
          </a:p>
          <a:p>
            <a:r>
              <a:rPr lang="el-GR" dirty="0"/>
              <a:t>• Λαθρεπιβάτες.</a:t>
            </a:r>
          </a:p>
          <a:p>
            <a:r>
              <a:rPr lang="el-GR" dirty="0"/>
              <a:t>• Πειρατεία – κατάληψη.</a:t>
            </a:r>
          </a:p>
          <a:p>
            <a:r>
              <a:rPr lang="el-GR" dirty="0"/>
              <a:t>• Βομβιστική απειλή.</a:t>
            </a:r>
          </a:p>
          <a:p>
            <a:r>
              <a:rPr lang="el-GR" dirty="0"/>
              <a:t>• Ύποπτα πακέτα/συσκευές.</a:t>
            </a:r>
          </a:p>
          <a:p>
            <a:r>
              <a:rPr lang="el-GR" dirty="0"/>
              <a:t>• Κλήσεις κίνδυνου, αφού αυτό μπορεί να χρησιμοποιηθεί από τους εγκληματίες για να ανέβουν στο πλοίο.</a:t>
            </a:r>
          </a:p>
        </p:txBody>
      </p:sp>
    </p:spTree>
    <p:extLst>
      <p:ext uri="{BB962C8B-B14F-4D97-AF65-F5344CB8AC3E}">
        <p14:creationId xmlns:p14="http://schemas.microsoft.com/office/powerpoint/2010/main" val="3859902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dirty="0" err="1" smtClean="0"/>
              <a:t>Εισαγωγησ</a:t>
            </a:r>
            <a:r>
              <a:rPr lang="el-GR" sz="2400" dirty="0" smtClean="0"/>
              <a:t>  </a:t>
            </a:r>
            <a:r>
              <a:rPr lang="el-GR" sz="2400" dirty="0" err="1" smtClean="0"/>
              <a:t>συνεχεια</a:t>
            </a:r>
            <a:endParaRPr lang="el-GR" sz="2400" dirty="0"/>
          </a:p>
        </p:txBody>
      </p:sp>
      <p:sp>
        <p:nvSpPr>
          <p:cNvPr id="3" name="Θέση περιεχομένου 2"/>
          <p:cNvSpPr>
            <a:spLocks noGrp="1"/>
          </p:cNvSpPr>
          <p:nvPr>
            <p:ph idx="1"/>
          </p:nvPr>
        </p:nvSpPr>
        <p:spPr/>
        <p:txBody>
          <a:bodyPr>
            <a:normAutofit/>
          </a:bodyPr>
          <a:lstStyle/>
          <a:p>
            <a:pPr marL="114300" indent="0">
              <a:buNone/>
            </a:pPr>
            <a:r>
              <a:rPr lang="el-GR" sz="1800" dirty="0" smtClean="0"/>
              <a:t>Αυτές </a:t>
            </a:r>
            <a:r>
              <a:rPr lang="el-GR" sz="1800" dirty="0" err="1" smtClean="0"/>
              <a:t>οί</a:t>
            </a:r>
            <a:r>
              <a:rPr lang="el-GR" sz="1800" dirty="0" smtClean="0"/>
              <a:t> τροποποιήσεις στην </a:t>
            </a:r>
            <a:r>
              <a:rPr lang="en-US" sz="1800" dirty="0" smtClean="0"/>
              <a:t>SOLAS/74 </a:t>
            </a:r>
            <a:r>
              <a:rPr lang="el-GR" sz="1800" dirty="0" smtClean="0"/>
              <a:t>μαζί με μια σειρά συμπληρωματικών αποφάσεων οδήγησαν στις 17/12/2002 στην ολοκλήρωση της δημιουργίας ενός πλήρους πλέον κώδικα για την προστασία των πλοίων και </a:t>
            </a:r>
            <a:r>
              <a:rPr lang="el-GR" sz="1800" dirty="0" err="1" smtClean="0"/>
              <a:t>τών</a:t>
            </a:r>
            <a:r>
              <a:rPr lang="el-GR" sz="1800" dirty="0" smtClean="0"/>
              <a:t> λιμένων από παράνομες και τρομοκρατικές ενέργειες.</a:t>
            </a:r>
          </a:p>
          <a:p>
            <a:pPr marL="114300" indent="0">
              <a:buNone/>
            </a:pPr>
            <a:r>
              <a:rPr lang="el-GR" sz="1800" dirty="0" smtClean="0"/>
              <a:t>Ο κώδικας αυτός έλαβε την ονομασία </a:t>
            </a:r>
            <a:r>
              <a:rPr lang="en-US" sz="1800" dirty="0" smtClean="0"/>
              <a:t>ISPS CODE</a:t>
            </a:r>
          </a:p>
          <a:p>
            <a:pPr marL="114300" indent="0">
              <a:buNone/>
            </a:pPr>
            <a:r>
              <a:rPr lang="en-US" sz="1800" dirty="0" smtClean="0"/>
              <a:t>(International Ship and Port facility Security  Code)</a:t>
            </a:r>
            <a:endParaRPr lang="el-GR" sz="1800" dirty="0"/>
          </a:p>
        </p:txBody>
      </p:sp>
    </p:spTree>
    <p:extLst>
      <p:ext uri="{BB962C8B-B14F-4D97-AF65-F5344CB8AC3E}">
        <p14:creationId xmlns:p14="http://schemas.microsoft.com/office/powerpoint/2010/main" val="21351988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λαθρεπιβατεσ</a:t>
            </a:r>
            <a:endParaRPr lang="el-GR" dirty="0"/>
          </a:p>
        </p:txBody>
      </p:sp>
      <p:sp>
        <p:nvSpPr>
          <p:cNvPr id="3" name="Θέση περιεχομένου 2"/>
          <p:cNvSpPr>
            <a:spLocks noGrp="1"/>
          </p:cNvSpPr>
          <p:nvPr>
            <p:ph idx="1"/>
          </p:nvPr>
        </p:nvSpPr>
        <p:spPr/>
        <p:txBody>
          <a:bodyPr>
            <a:normAutofit lnSpcReduction="10000"/>
          </a:bodyPr>
          <a:lstStyle/>
          <a:p>
            <a:r>
              <a:rPr lang="el-GR" dirty="0"/>
              <a:t>• Είναι σημαντικό να διεξήχθη μια εξονυχιστική ερεύνα ρουτίνας πριν τον απόπλου ώστε να ανακαλυφθούν τυχόν λαθρεπιβάτες για να παραδοθούν στις λιμενικές αρχές και να αποβιβαστούν.</a:t>
            </a:r>
          </a:p>
          <a:p>
            <a:r>
              <a:rPr lang="el-GR" dirty="0"/>
              <a:t>Εάν λαθρεπιβάτες βρεθούν στο πλοίο πρέπει να ενημερώσετε:</a:t>
            </a:r>
          </a:p>
          <a:p>
            <a:r>
              <a:rPr lang="el-GR" dirty="0"/>
              <a:t>• Τις λιμενικές αρχές.</a:t>
            </a:r>
          </a:p>
          <a:p>
            <a:r>
              <a:rPr lang="el-GR" dirty="0"/>
              <a:t>• Τον πράκτορα της εταιρεία ο οποίος με την σειρά του τον αντιπρόσωπο του P&amp;I </a:t>
            </a:r>
            <a:r>
              <a:rPr lang="el-GR" dirty="0" err="1"/>
              <a:t>club</a:t>
            </a:r>
            <a:r>
              <a:rPr lang="el-GR" dirty="0"/>
              <a:t>.</a:t>
            </a:r>
          </a:p>
          <a:p>
            <a:r>
              <a:rPr lang="el-GR" dirty="0"/>
              <a:t>• Τον CSO.</a:t>
            </a:r>
          </a:p>
          <a:p>
            <a:pPr marL="114300" indent="0">
              <a:buNone/>
            </a:pPr>
            <a:endParaRPr lang="el-GR" dirty="0"/>
          </a:p>
        </p:txBody>
      </p:sp>
    </p:spTree>
    <p:extLst>
      <p:ext uri="{BB962C8B-B14F-4D97-AF65-F5344CB8AC3E}">
        <p14:creationId xmlns:p14="http://schemas.microsoft.com/office/powerpoint/2010/main" val="1569706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Λαθρεπιβατεσ</a:t>
            </a:r>
            <a:r>
              <a:rPr lang="el-GR" dirty="0" smtClean="0"/>
              <a:t> </a:t>
            </a:r>
            <a:r>
              <a:rPr lang="el-GR" dirty="0" err="1" smtClean="0"/>
              <a:t>περισσοτεροι</a:t>
            </a:r>
            <a:r>
              <a:rPr lang="el-GR" dirty="0" smtClean="0"/>
              <a:t> του </a:t>
            </a:r>
            <a:r>
              <a:rPr lang="el-GR" dirty="0" err="1" smtClean="0"/>
              <a:t>ενοσ</a:t>
            </a:r>
            <a:r>
              <a:rPr lang="el-GR" dirty="0" smtClean="0"/>
              <a:t> στο </a:t>
            </a:r>
            <a:r>
              <a:rPr lang="el-GR" dirty="0" err="1" smtClean="0"/>
              <a:t>πλοιο</a:t>
            </a:r>
            <a:endParaRPr lang="el-GR" dirty="0"/>
          </a:p>
        </p:txBody>
      </p:sp>
      <p:sp>
        <p:nvSpPr>
          <p:cNvPr id="3" name="Θέση περιεχομένου 2"/>
          <p:cNvSpPr>
            <a:spLocks noGrp="1"/>
          </p:cNvSpPr>
          <p:nvPr>
            <p:ph idx="1"/>
          </p:nvPr>
        </p:nvSpPr>
        <p:spPr/>
        <p:txBody>
          <a:bodyPr/>
          <a:lstStyle/>
          <a:p>
            <a:r>
              <a:rPr lang="el-GR" dirty="0"/>
              <a:t>• Εάν είναι δυνατόν χωριστέ τους.</a:t>
            </a:r>
          </a:p>
          <a:p>
            <a:r>
              <a:rPr lang="el-GR" dirty="0"/>
              <a:t>• Πηγαίνετε τους σε ασφαλή μέρη, όπως την τραπεζαρία η την αποθήκη καταστρώματος.</a:t>
            </a:r>
          </a:p>
          <a:p>
            <a:r>
              <a:rPr lang="el-GR" dirty="0"/>
              <a:t>• Βεβαιώστε ότι υπάρχουν δυο </a:t>
            </a:r>
            <a:r>
              <a:rPr lang="el-GR" dirty="0" err="1"/>
              <a:t>μελή</a:t>
            </a:r>
            <a:r>
              <a:rPr lang="el-GR" dirty="0"/>
              <a:t> πληρώματος με κάθε λαθρεπιβάτη όταν κινούνται.</a:t>
            </a:r>
          </a:p>
          <a:p>
            <a:r>
              <a:rPr lang="el-GR" dirty="0"/>
              <a:t>• Να τους βλέπετε όλες τις στιγμές ακόμη και όταν πάνε </a:t>
            </a:r>
            <a:r>
              <a:rPr lang="el-GR" dirty="0" smtClean="0"/>
              <a:t>τουαλέτα.</a:t>
            </a:r>
            <a:endParaRPr lang="el-GR" dirty="0"/>
          </a:p>
        </p:txBody>
      </p:sp>
    </p:spTree>
    <p:extLst>
      <p:ext uri="{BB962C8B-B14F-4D97-AF65-F5344CB8AC3E}">
        <p14:creationId xmlns:p14="http://schemas.microsoft.com/office/powerpoint/2010/main" val="8488560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ΥΠΑΡΧΟΝΤΑ ΚΑΙ </a:t>
            </a:r>
            <a:r>
              <a:rPr lang="el-GR" dirty="0" smtClean="0"/>
              <a:t>ΕΓΓΡΑΦΑ </a:t>
            </a:r>
            <a:r>
              <a:rPr lang="el-GR" dirty="0" err="1" smtClean="0"/>
              <a:t>λαθρεπιβατων</a:t>
            </a:r>
            <a:endParaRPr lang="el-GR" dirty="0"/>
          </a:p>
        </p:txBody>
      </p:sp>
      <p:sp>
        <p:nvSpPr>
          <p:cNvPr id="3" name="Θέση περιεχομένου 2"/>
          <p:cNvSpPr>
            <a:spLocks noGrp="1"/>
          </p:cNvSpPr>
          <p:nvPr>
            <p:ph idx="1"/>
          </p:nvPr>
        </p:nvSpPr>
        <p:spPr/>
        <p:txBody>
          <a:bodyPr>
            <a:normAutofit/>
          </a:bodyPr>
          <a:lstStyle/>
          <a:p>
            <a:r>
              <a:rPr lang="el-GR" dirty="0"/>
              <a:t>• Ερευνήστε την περιοχή που βρεθήκαν για υπάρχοντα και έγγραφα.</a:t>
            </a:r>
          </a:p>
          <a:p>
            <a:r>
              <a:rPr lang="el-GR" dirty="0"/>
              <a:t>• Ζητά τους υπάρχοντα και έγγραφα</a:t>
            </a:r>
            <a:r>
              <a:rPr lang="el-GR" dirty="0" smtClean="0"/>
              <a:t>.</a:t>
            </a:r>
            <a:endParaRPr lang="el-GR" dirty="0"/>
          </a:p>
          <a:p>
            <a:r>
              <a:rPr lang="el-GR" dirty="0"/>
              <a:t>• Εάν δεν ανταποκρίνονται, ψάξτε τα ρούχα, τις τσάντες κτλ. Για να ψάξετε για έγγραφα ή όπλα μην ασκήσετε βία.</a:t>
            </a:r>
          </a:p>
          <a:p>
            <a:r>
              <a:rPr lang="el-GR" dirty="0"/>
              <a:t>• Κάντε μια καταγραφή υπαρχόντων ή εγγράφων, φτιάξτε και διατηρήστε ένα αντίγραφο.</a:t>
            </a:r>
          </a:p>
          <a:p>
            <a:r>
              <a:rPr lang="el-GR" dirty="0"/>
              <a:t>• Βάλτε ότι βρείτε μέσα σε μια τσάντα με ένα αντίγραφο της λίστας και δώστε την στον πλοίαρχο.</a:t>
            </a:r>
          </a:p>
        </p:txBody>
      </p:sp>
    </p:spTree>
    <p:extLst>
      <p:ext uri="{BB962C8B-B14F-4D97-AF65-F5344CB8AC3E}">
        <p14:creationId xmlns:p14="http://schemas.microsoft.com/office/powerpoint/2010/main" val="13079999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Συνεντευξη</a:t>
            </a:r>
            <a:r>
              <a:rPr lang="el-GR" dirty="0" smtClean="0"/>
              <a:t> </a:t>
            </a:r>
            <a:r>
              <a:rPr lang="el-GR" dirty="0" err="1" smtClean="0"/>
              <a:t>λαθρεπιβατων</a:t>
            </a:r>
            <a:endParaRPr lang="el-GR" dirty="0"/>
          </a:p>
        </p:txBody>
      </p:sp>
      <p:sp>
        <p:nvSpPr>
          <p:cNvPr id="3" name="Θέση περιεχομένου 2"/>
          <p:cNvSpPr>
            <a:spLocks noGrp="1"/>
          </p:cNvSpPr>
          <p:nvPr>
            <p:ph idx="1"/>
          </p:nvPr>
        </p:nvSpPr>
        <p:spPr/>
        <p:txBody>
          <a:bodyPr/>
          <a:lstStyle/>
          <a:p>
            <a:r>
              <a:rPr lang="el-GR" dirty="0"/>
              <a:t>• Κάθε λαθρεπιβάτης πρέπει να δώσει συνέντευξη στον πλοίαρχο και αν είναι δυνατόν να φωτογραφηθεί.</a:t>
            </a:r>
          </a:p>
          <a:p>
            <a:r>
              <a:rPr lang="el-GR" dirty="0"/>
              <a:t>• Οι πληροφορίες που ζητούνται καλύπτονται από την φόρμα του ‘IMO’.</a:t>
            </a:r>
          </a:p>
          <a:p>
            <a:r>
              <a:rPr lang="el-GR" dirty="0"/>
              <a:t>• Μαζί με αυτές τις πληροφορίες ο πλοίαρχος πρέπει να βρει πως οι λαθρεπιβάτες ανέβηκαν στο πλοίο.</a:t>
            </a:r>
          </a:p>
          <a:p>
            <a:r>
              <a:rPr lang="el-GR" dirty="0"/>
              <a:t>• Αν είναι πάνω από ένας προσπαθήστε να τους πάρετε την συνέντευξη ξεχωριστά για να συγκρίνετε τις απαντήσεις.</a:t>
            </a:r>
          </a:p>
        </p:txBody>
      </p:sp>
    </p:spTree>
    <p:extLst>
      <p:ext uri="{BB962C8B-B14F-4D97-AF65-F5344CB8AC3E}">
        <p14:creationId xmlns:p14="http://schemas.microsoft.com/office/powerpoint/2010/main" val="27420469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Ανευρεση</a:t>
            </a:r>
            <a:r>
              <a:rPr lang="el-GR" dirty="0" smtClean="0"/>
              <a:t> </a:t>
            </a:r>
            <a:r>
              <a:rPr lang="el-GR" dirty="0" err="1" smtClean="0"/>
              <a:t>λαθρεπιβατων</a:t>
            </a:r>
            <a:r>
              <a:rPr lang="el-GR" dirty="0" smtClean="0"/>
              <a:t> εν πλω</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Μαζί με τα προηγούμενα βήματα πρέπει επίσης:</a:t>
            </a:r>
          </a:p>
          <a:p>
            <a:r>
              <a:rPr lang="el-GR" dirty="0"/>
              <a:t>• Να ενημερωθούν άμεσα οι πλοιοκτήτες μαζί με τους πράκτορες του επομένου λιμανιού για να ιδιοποιηθούν οι λιμενικές αρχές, οι υπεύθυνοι μετανάστευσης και οι αντιπρόσωποι του P&amp;I </a:t>
            </a:r>
            <a:r>
              <a:rPr lang="el-GR" dirty="0" err="1"/>
              <a:t>club</a:t>
            </a:r>
            <a:r>
              <a:rPr lang="el-GR" dirty="0"/>
              <a:t>.</a:t>
            </a:r>
          </a:p>
          <a:p>
            <a:r>
              <a:rPr lang="el-GR" dirty="0"/>
              <a:t>• Προσέχετε ότι οι λαθρεπιβάτες που δεν τους επιτρέπεται να αποβιβαστούν στο επόμενο λιμάνι, μπορεί να </a:t>
            </a:r>
            <a:r>
              <a:rPr lang="el-GR" dirty="0" smtClean="0"/>
              <a:t>μην</a:t>
            </a:r>
            <a:endParaRPr lang="el-GR" dirty="0"/>
          </a:p>
          <a:p>
            <a:r>
              <a:rPr lang="el-GR" dirty="0"/>
              <a:t>θεωρούνται πια από τον νόμο λαθρεπιβάτες μόλις το πλοίο φύγει για άλλο λιμάνι.</a:t>
            </a:r>
          </a:p>
          <a:p>
            <a:r>
              <a:rPr lang="el-GR" dirty="0"/>
              <a:t>• Οι λαθρεπιβάτες έχουν συγκεκριμένα βασικά δικαιώματα και αυτά αναγνωρίζονται από τον ΙΜΟ και τον ΟΗΕ. Περιλαμβάνουν φαγητό, νερό κατάλυμα, σωσίβιο και οδηγίες ασφάλειας που καλύπτουν φωτιά και εκκένωση.</a:t>
            </a:r>
          </a:p>
          <a:p>
            <a:r>
              <a:rPr lang="el-GR" dirty="0"/>
              <a:t>• Αποφασίστε εάν αποτελούν κίνδυνο για τι πλοίο. Αν ξέρετε γιατί επιβιβάστηκαν θα σας βοηθήσει.</a:t>
            </a:r>
          </a:p>
          <a:p>
            <a:r>
              <a:rPr lang="el-GR" dirty="0"/>
              <a:t>• Εάν κριθεί πως είναι επικίνδυνοι, πρέπει να κλειδώνονται και ένα μέλος του πληρώματος να φρουρεί την πόρτα τους.</a:t>
            </a:r>
          </a:p>
          <a:p>
            <a:r>
              <a:rPr lang="el-GR" dirty="0"/>
              <a:t>• Δυο </a:t>
            </a:r>
            <a:r>
              <a:rPr lang="el-GR" dirty="0" err="1"/>
              <a:t>μελή</a:t>
            </a:r>
            <a:r>
              <a:rPr lang="el-GR" dirty="0"/>
              <a:t> πληρώματος πρέπει να είναι παρόντα κατά την επαφή μαζί τους, όπως όταν έρχεται το φαγητό, δεν πρέπει να τους δίνονται μεταλλικά μαχαιροπίρουνα ή οτιδήποτε σε γυάλινα δοχεία.</a:t>
            </a:r>
          </a:p>
          <a:p>
            <a:r>
              <a:rPr lang="el-GR" dirty="0"/>
              <a:t>• Εάν κριθούν ασφαλείς, μπορεί να τους δοθεί άδεια πρόσβασης σε συγκεκριμένες περιοχές του πλοίου, αλλά αυτοί και το πλήρωμα πρέπει να γνωρίζουν σε ποιες περιοχές του πλοίου απαγορεύεται να μπουν.</a:t>
            </a:r>
          </a:p>
          <a:p>
            <a:r>
              <a:rPr lang="el-GR" dirty="0"/>
              <a:t>• Εάν συμφωνούν, μπορεί να τους δοθεί ελαφριά εργασία κατά το ταξίδι. Αλλά, δώστε τους οδηγίες υγείας και ασφάλειας, μην τους προσλάβετε…</a:t>
            </a:r>
          </a:p>
          <a:p>
            <a:r>
              <a:rPr lang="el-GR" dirty="0"/>
              <a:t>• Όταν </a:t>
            </a:r>
            <a:r>
              <a:rPr lang="el-GR" dirty="0" err="1"/>
              <a:t>φάνει</a:t>
            </a:r>
            <a:r>
              <a:rPr lang="el-GR" dirty="0"/>
              <a:t> η στεριά κλειδώστε ακόμη και τους συνεργάσιμους για να εμποδιστεί κάθε προσπάθεια να κολυμπήσουν στην ακτή.</a:t>
            </a:r>
          </a:p>
        </p:txBody>
      </p:sp>
    </p:spTree>
    <p:extLst>
      <p:ext uri="{BB962C8B-B14F-4D97-AF65-F5344CB8AC3E}">
        <p14:creationId xmlns:p14="http://schemas.microsoft.com/office/powerpoint/2010/main" val="23504574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Αν </a:t>
            </a:r>
            <a:r>
              <a:rPr lang="el-GR" dirty="0" err="1" smtClean="0"/>
              <a:t>υπαρχει</a:t>
            </a:r>
            <a:r>
              <a:rPr lang="el-GR" dirty="0" smtClean="0"/>
              <a:t> </a:t>
            </a:r>
            <a:r>
              <a:rPr lang="el-GR" dirty="0" err="1" smtClean="0"/>
              <a:t>απειλη</a:t>
            </a:r>
            <a:r>
              <a:rPr lang="el-GR" dirty="0" smtClean="0"/>
              <a:t> με </a:t>
            </a:r>
            <a:r>
              <a:rPr lang="el-GR" dirty="0" err="1" smtClean="0"/>
              <a:t>οπλο</a:t>
            </a:r>
            <a:r>
              <a:rPr lang="el-GR" dirty="0" smtClean="0"/>
              <a:t> η </a:t>
            </a:r>
            <a:r>
              <a:rPr lang="el-GR" dirty="0" err="1" smtClean="0"/>
              <a:t>μαχαιρι</a:t>
            </a:r>
            <a:endParaRPr lang="el-GR" dirty="0"/>
          </a:p>
        </p:txBody>
      </p:sp>
      <p:sp>
        <p:nvSpPr>
          <p:cNvPr id="3" name="Θέση περιεχομένου 2"/>
          <p:cNvSpPr>
            <a:spLocks noGrp="1"/>
          </p:cNvSpPr>
          <p:nvPr>
            <p:ph idx="1"/>
          </p:nvPr>
        </p:nvSpPr>
        <p:spPr/>
        <p:txBody>
          <a:bodyPr/>
          <a:lstStyle/>
          <a:p>
            <a:r>
              <a:rPr lang="el-GR" dirty="0"/>
              <a:t>• Μείνετε ήρεμοι (ήρεμα κάντε σινιάλο για βοήθεια</a:t>
            </a:r>
            <a:r>
              <a:rPr lang="el-GR" dirty="0" smtClean="0"/>
              <a:t>).</a:t>
            </a:r>
            <a:endParaRPr lang="el-GR" dirty="0"/>
          </a:p>
          <a:p>
            <a:r>
              <a:rPr lang="el-GR" dirty="0"/>
              <a:t>• Διατηρήστε οπτική επαφή.</a:t>
            </a:r>
          </a:p>
          <a:p>
            <a:r>
              <a:rPr lang="el-GR" dirty="0"/>
              <a:t>• Καθυστερήστε για χρόνο.</a:t>
            </a:r>
          </a:p>
          <a:p>
            <a:r>
              <a:rPr lang="el-GR" dirty="0"/>
              <a:t>• Συνεχίστε να μιλάτε αλλά ακολουθείσθε οδηγίες από το άτομο με το όπλο.</a:t>
            </a:r>
          </a:p>
          <a:p>
            <a:r>
              <a:rPr lang="el-GR" dirty="0"/>
              <a:t>• Μην ρισκάρετε να πληγωθείτε εσείς ή άλλοι.</a:t>
            </a:r>
          </a:p>
          <a:p>
            <a:r>
              <a:rPr lang="el-GR" dirty="0"/>
              <a:t>• Πότε μην επιχειρήσετε να αρπάξετε το όπλο.</a:t>
            </a:r>
          </a:p>
        </p:txBody>
      </p:sp>
    </p:spTree>
    <p:extLst>
      <p:ext uri="{BB962C8B-B14F-4D97-AF65-F5344CB8AC3E}">
        <p14:creationId xmlns:p14="http://schemas.microsoft.com/office/powerpoint/2010/main" val="34829451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Αρχεια</a:t>
            </a:r>
            <a:r>
              <a:rPr lang="el-GR" dirty="0" smtClean="0"/>
              <a:t> </a:t>
            </a:r>
            <a:r>
              <a:rPr lang="en-US" dirty="0" err="1" smtClean="0"/>
              <a:t>isps</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Αρχεία των παρακάτω δραστηριοτήτων πρέπει να κρατούνται στο πλοίο για τουλάχιστον πέντε έτη.</a:t>
            </a:r>
          </a:p>
          <a:p>
            <a:r>
              <a:rPr lang="el-GR" dirty="0"/>
              <a:t>Μπορεί να είναι σε ηλεκτρονική μορφή, αλλά να προστατεύονται από μη εξουσιοδοτημένη πρόσβαση.</a:t>
            </a:r>
          </a:p>
          <a:p>
            <a:r>
              <a:rPr lang="el-GR" dirty="0"/>
              <a:t>• Εκπαίδευση, γυμνάσια, ασκήσεις</a:t>
            </a:r>
          </a:p>
          <a:p>
            <a:r>
              <a:rPr lang="el-GR" dirty="0"/>
              <a:t>• Απειλές και γεγονότα ασφάλειας</a:t>
            </a:r>
          </a:p>
          <a:p>
            <a:r>
              <a:rPr lang="el-GR" dirty="0"/>
              <a:t>• Αναφορές για </a:t>
            </a:r>
            <a:r>
              <a:rPr lang="el-GR" dirty="0" err="1"/>
              <a:t>breaches</a:t>
            </a:r>
            <a:r>
              <a:rPr lang="el-GR" dirty="0"/>
              <a:t> of </a:t>
            </a:r>
            <a:r>
              <a:rPr lang="el-GR" dirty="0" err="1" smtClean="0"/>
              <a:t>security</a:t>
            </a:r>
            <a:r>
              <a:rPr lang="el-GR" dirty="0" smtClean="0"/>
              <a:t> ( Παραβίαση της ασφάλειας )</a:t>
            </a:r>
            <a:endParaRPr lang="el-GR" dirty="0"/>
          </a:p>
          <a:p>
            <a:r>
              <a:rPr lang="el-GR" dirty="0"/>
              <a:t>• Αλλαγές στο επίπεδο ασφάλεια</a:t>
            </a:r>
          </a:p>
          <a:p>
            <a:r>
              <a:rPr lang="el-GR" dirty="0"/>
              <a:t>• Επικοινωνίες σχετικά με την ασφάλεια του πλοίου</a:t>
            </a:r>
          </a:p>
          <a:p>
            <a:r>
              <a:rPr lang="el-GR" dirty="0"/>
              <a:t>• Internal </a:t>
            </a:r>
            <a:r>
              <a:rPr lang="el-GR" dirty="0" err="1" smtClean="0"/>
              <a:t>audits</a:t>
            </a:r>
            <a:r>
              <a:rPr lang="en-US" dirty="0" smtClean="0"/>
              <a:t> ( </a:t>
            </a:r>
            <a:r>
              <a:rPr lang="el-GR" dirty="0" smtClean="0"/>
              <a:t>Εσωτερικούς ελέγχους)</a:t>
            </a:r>
            <a:endParaRPr lang="el-GR" dirty="0"/>
          </a:p>
          <a:p>
            <a:r>
              <a:rPr lang="el-GR" dirty="0"/>
              <a:t>• Αναθεωρήσεις του SSP</a:t>
            </a:r>
          </a:p>
          <a:p>
            <a:r>
              <a:rPr lang="el-GR" dirty="0"/>
              <a:t>• Τροπολογία σχεδίων</a:t>
            </a:r>
          </a:p>
          <a:p>
            <a:r>
              <a:rPr lang="el-GR" dirty="0"/>
              <a:t>• Συντήρηση, βαθμονόμηση και έλεγχος του εξοπλισμού ασφάλειας</a:t>
            </a:r>
          </a:p>
        </p:txBody>
      </p:sp>
    </p:spTree>
    <p:extLst>
      <p:ext uri="{BB962C8B-B14F-4D97-AF65-F5344CB8AC3E}">
        <p14:creationId xmlns:p14="http://schemas.microsoft.com/office/powerpoint/2010/main" val="18153812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ΕΥΧΑΡΙΣΤΙΕΣ</a:t>
            </a:r>
            <a:endParaRPr lang="el-GR" dirty="0"/>
          </a:p>
        </p:txBody>
      </p:sp>
      <p:sp>
        <p:nvSpPr>
          <p:cNvPr id="3" name="Θέση περιεχομένου 2"/>
          <p:cNvSpPr>
            <a:spLocks noGrp="1"/>
          </p:cNvSpPr>
          <p:nvPr>
            <p:ph idx="1"/>
          </p:nvPr>
        </p:nvSpPr>
        <p:spPr/>
        <p:txBody>
          <a:bodyPr/>
          <a:lstStyle/>
          <a:p>
            <a:r>
              <a:rPr lang="el-GR" dirty="0" smtClean="0"/>
              <a:t>ΣΑΣ ΕΥΧΑΡΙΣΤΩ ΠΟΛΥ ΓΙΑ ΤΗΝ ΠΡΟΣΟΧΗ ΣΑΣ ΚΑΤΑ ΤΗΝ ΔΙΑΡΚΕΙΑ ΤΗΣ ΠΑΡΑΚΟΛΟΥΘΗΣΗΣ ΤΟΥ ΣΕΜΙΝΑΡΙΟΥ ΤΗΣ ΑΣΦΑΛΕΙΑΣ ΠΛΟΙΟΥ.</a:t>
            </a:r>
          </a:p>
          <a:p>
            <a:r>
              <a:rPr lang="el-GR" dirty="0" smtClean="0"/>
              <a:t>ΕΥΕΛΠΙΣΤΩ ΟΤΙ ΠΛΕΟΝ ΕΙΣΤΕ ΣΕ ΘΕΣΗ ΝΑ ΑΝΤΑΠΕΞΕΛΘΕΤΕ ΜΕ ΕΠΙΤΥΧΙΑ ΣΕ ΤΥΧΟΝ ΑΝΑΛΗΨΗ ΚΑΘΗΚΟΝΤΩΝ ΑΞΙΩΜΑΤΙΚΟΥ ΑΣΦΑΛΕΙΑΣ ΠΛΟΙΟΥ.</a:t>
            </a:r>
          </a:p>
          <a:p>
            <a:r>
              <a:rPr lang="el-GR" dirty="0" smtClean="0"/>
              <a:t>ΚΑΛΗ ΣΥΝΕΧΕΙΑ ΚΑΙ ΚΑΛΕΣ ΘΑΛΑΣΣΕΣ ΣΕ ΟΛΟΥΣ ΣΑΣ.</a:t>
            </a:r>
          </a:p>
          <a:p>
            <a:pPr marL="114300" indent="0">
              <a:buNone/>
            </a:pPr>
            <a:endParaRPr lang="el-GR" dirty="0"/>
          </a:p>
        </p:txBody>
      </p:sp>
    </p:spTree>
    <p:extLst>
      <p:ext uri="{BB962C8B-B14F-4D97-AF65-F5344CB8AC3E}">
        <p14:creationId xmlns:p14="http://schemas.microsoft.com/office/powerpoint/2010/main" val="15912177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ΤΕΣΤ ΑΞΙΟΛΟΓΗΣΗΣ</a:t>
            </a:r>
            <a:endParaRPr lang="el-GR" dirty="0"/>
          </a:p>
        </p:txBody>
      </p:sp>
      <p:sp>
        <p:nvSpPr>
          <p:cNvPr id="3" name="Θέση περιεχομένου 2"/>
          <p:cNvSpPr>
            <a:spLocks noGrp="1"/>
          </p:cNvSpPr>
          <p:nvPr>
            <p:ph idx="1"/>
          </p:nvPr>
        </p:nvSpPr>
        <p:spPr/>
        <p:txBody>
          <a:bodyPr/>
          <a:lstStyle/>
          <a:p>
            <a:r>
              <a:rPr lang="el-GR" dirty="0"/>
              <a:t>ΑΚΟΛΟΥΘΕΙ ΤΕΣΤ ΑΞΙΟΛΟΓΗΣΗΣ 20 ΕΡΩΤΗΣΕΩΝ ΠΟΛΛΑΠΛΗΣ ΕΠΙΛΟΓΗΣ &amp; ΑΝΤΙΣΤΟΙΧΗΣΗΣ. </a:t>
            </a:r>
            <a:endParaRPr lang="el-GR" dirty="0" smtClean="0"/>
          </a:p>
          <a:p>
            <a:endParaRPr lang="el-GR" dirty="0"/>
          </a:p>
          <a:p>
            <a:endParaRPr lang="el-GR" dirty="0" smtClean="0"/>
          </a:p>
          <a:p>
            <a:endParaRPr lang="el-GR" dirty="0"/>
          </a:p>
          <a:p>
            <a:pPr marL="114300" indent="0">
              <a:buNone/>
            </a:pPr>
            <a:r>
              <a:rPr lang="el-GR" sz="2800" dirty="0" smtClean="0"/>
              <a:t>     Κ Α Λ Η     Ε Π Ι Τ Υ Χ Ι Α   Σ Ε    Ο Λ Ο Υ Σ</a:t>
            </a:r>
            <a:endParaRPr lang="el-GR" sz="2800" dirty="0"/>
          </a:p>
          <a:p>
            <a:endParaRPr lang="el-GR" dirty="0"/>
          </a:p>
        </p:txBody>
      </p:sp>
    </p:spTree>
    <p:extLst>
      <p:ext uri="{BB962C8B-B14F-4D97-AF65-F5344CB8AC3E}">
        <p14:creationId xmlns:p14="http://schemas.microsoft.com/office/powerpoint/2010/main" val="3059741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Τροποποιησεισ </a:t>
            </a:r>
            <a:r>
              <a:rPr lang="en-US" smtClean="0"/>
              <a:t>solas</a:t>
            </a:r>
            <a:endParaRPr lang="en-US" dirty="0"/>
          </a:p>
        </p:txBody>
      </p:sp>
      <p:sp>
        <p:nvSpPr>
          <p:cNvPr id="3" name="Content Placeholder 2"/>
          <p:cNvSpPr>
            <a:spLocks noGrp="1"/>
          </p:cNvSpPr>
          <p:nvPr>
            <p:ph idx="1"/>
          </p:nvPr>
        </p:nvSpPr>
        <p:spPr/>
        <p:txBody>
          <a:bodyPr>
            <a:normAutofit lnSpcReduction="10000"/>
          </a:bodyPr>
          <a:lstStyle/>
          <a:p>
            <a:pPr lvl="0"/>
            <a:r>
              <a:rPr lang="el-GR" dirty="0" smtClean="0"/>
              <a:t>Υποχρεωτικά πάνω στο πλοίο θα υπάρχει συσκευή ΑΙ</a:t>
            </a:r>
            <a:r>
              <a:rPr lang="en-US" dirty="0" smtClean="0"/>
              <a:t>S</a:t>
            </a:r>
            <a:r>
              <a:rPr lang="el-GR" dirty="0" smtClean="0"/>
              <a:t> (</a:t>
            </a:r>
            <a:r>
              <a:rPr lang="en-US" dirty="0" smtClean="0"/>
              <a:t>automatic identification system</a:t>
            </a:r>
            <a:r>
              <a:rPr lang="el-GR" dirty="0" smtClean="0"/>
              <a:t> ) έτσι ώστε  ανά πάσα στιγμή να είναι γνωστή  η ακριβής θέση του πλοίου</a:t>
            </a:r>
            <a:r>
              <a:rPr lang="en-US" dirty="0" smtClean="0"/>
              <a:t>.</a:t>
            </a:r>
            <a:r>
              <a:rPr lang="el-GR" dirty="0" smtClean="0"/>
              <a:t> </a:t>
            </a:r>
            <a:endParaRPr lang="en-US" dirty="0" smtClean="0"/>
          </a:p>
          <a:p>
            <a:pPr lvl="0"/>
            <a:r>
              <a:rPr lang="el-GR" dirty="0" smtClean="0"/>
              <a:t>Ο Ι.Μ.Ο </a:t>
            </a:r>
            <a:r>
              <a:rPr lang="en-US" smtClean="0"/>
              <a:t>number</a:t>
            </a:r>
            <a:r>
              <a:rPr lang="el-GR" smtClean="0"/>
              <a:t> </a:t>
            </a:r>
            <a:r>
              <a:rPr lang="el-GR" dirty="0" smtClean="0"/>
              <a:t>του πλοίου να είναι γραμμένο και εύκολα αναγνωρίσιμο πάνω στο  πλοίο</a:t>
            </a:r>
            <a:r>
              <a:rPr lang="en-US" dirty="0" smtClean="0"/>
              <a:t>.</a:t>
            </a:r>
            <a:r>
              <a:rPr lang="el-GR" dirty="0" smtClean="0"/>
              <a:t> </a:t>
            </a:r>
            <a:endParaRPr lang="en-US" dirty="0" smtClean="0"/>
          </a:p>
          <a:p>
            <a:pPr lvl="0"/>
            <a:r>
              <a:rPr lang="el-GR" dirty="0" smtClean="0"/>
              <a:t>Πρέπει να υπάρχει πάνω στο πλοίο  το </a:t>
            </a:r>
            <a:r>
              <a:rPr lang="en-US" b="1" dirty="0" smtClean="0"/>
              <a:t>Ship Security Alert System</a:t>
            </a:r>
            <a:r>
              <a:rPr lang="el-GR" b="1" dirty="0" smtClean="0"/>
              <a:t> ) </a:t>
            </a:r>
            <a:r>
              <a:rPr lang="el-GR" dirty="0" smtClean="0"/>
              <a:t>ένας συναγερμός δηλαδή που θα ειδοποιεί τις Αρχές  και την ναυτιλιακή εταιρεία ότι κάτι δεν πάει καλά στο πλοίο </a:t>
            </a:r>
            <a:endParaRPr lang="en-US" dirty="0" smtClean="0"/>
          </a:p>
          <a:p>
            <a:pPr lvl="0"/>
            <a:r>
              <a:rPr lang="el-GR" dirty="0" smtClean="0"/>
              <a:t>Πρέπει στο  υπάρχει πλοίο ένα αρχείο το </a:t>
            </a:r>
            <a:r>
              <a:rPr lang="en-US" b="1" dirty="0" smtClean="0"/>
              <a:t>Continuous Synopsis Record</a:t>
            </a:r>
            <a:r>
              <a:rPr lang="el-GR" b="1" dirty="0" smtClean="0"/>
              <a:t>  </a:t>
            </a:r>
            <a:r>
              <a:rPr lang="el-GR" dirty="0" smtClean="0"/>
              <a:t>(Αρχείο Διαρκούς Σύνοψης ).</a:t>
            </a:r>
            <a:endParaRPr lang="en-US" dirty="0" smtClean="0"/>
          </a:p>
          <a:p>
            <a:endParaRPr lang="en-US" dirty="0"/>
          </a:p>
        </p:txBody>
      </p:sp>
    </p:spTree>
    <p:extLst>
      <p:ext uri="{BB962C8B-B14F-4D97-AF65-F5344CB8AC3E}">
        <p14:creationId xmlns:p14="http://schemas.microsoft.com/office/powerpoint/2010/main" val="2703682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2400" dirty="0" smtClean="0"/>
              <a:t>A.I.S  ( AUTOMATIC IDENTIFICATION SYSTEM)</a:t>
            </a:r>
            <a:endParaRPr lang="el-GR" sz="2400" dirty="0"/>
          </a:p>
        </p:txBody>
      </p:sp>
      <p:sp>
        <p:nvSpPr>
          <p:cNvPr id="3" name="Θέση περιεχομένου 2"/>
          <p:cNvSpPr>
            <a:spLocks noGrp="1"/>
          </p:cNvSpPr>
          <p:nvPr>
            <p:ph idx="1"/>
          </p:nvPr>
        </p:nvSpPr>
        <p:spPr/>
        <p:txBody>
          <a:bodyPr/>
          <a:lstStyle/>
          <a:p>
            <a:r>
              <a:rPr lang="el-GR" dirty="0"/>
              <a:t>• Πληροφορίες που μπορούν να δοθούν – ταυτότητα πλοίων (</a:t>
            </a:r>
            <a:r>
              <a:rPr lang="el-GR" dirty="0" err="1"/>
              <a:t>call</a:t>
            </a:r>
            <a:r>
              <a:rPr lang="el-GR" dirty="0"/>
              <a:t> </a:t>
            </a:r>
            <a:r>
              <a:rPr lang="el-GR" dirty="0" err="1"/>
              <a:t>sign</a:t>
            </a:r>
            <a:r>
              <a:rPr lang="el-GR" dirty="0"/>
              <a:t>, IMO </a:t>
            </a:r>
            <a:r>
              <a:rPr lang="el-GR" dirty="0" err="1"/>
              <a:t>number</a:t>
            </a:r>
            <a:r>
              <a:rPr lang="el-GR" dirty="0"/>
              <a:t>) θέση, πορεία, ταχύτητα, τύπος πλοίου, μεταφερόμενο φορτίο, προορισμός </a:t>
            </a:r>
            <a:r>
              <a:rPr lang="el-GR" dirty="0" err="1"/>
              <a:t>κτλ</a:t>
            </a:r>
            <a:r>
              <a:rPr lang="el-GR" dirty="0"/>
              <a:t>…</a:t>
            </a:r>
          </a:p>
          <a:p>
            <a:r>
              <a:rPr lang="el-GR" dirty="0"/>
              <a:t>• Αυτές οι πληροφορίες θα δίνονται σε αλλά πλοία και στην ακτή</a:t>
            </a:r>
            <a:r>
              <a:rPr lang="el-GR" dirty="0" smtClean="0"/>
              <a:t>.</a:t>
            </a:r>
            <a:endParaRPr lang="en-US" dirty="0" smtClean="0"/>
          </a:p>
          <a:p>
            <a:pPr marL="114300" indent="0">
              <a:buNone/>
            </a:pPr>
            <a:r>
              <a:rPr lang="en-US" dirty="0" smtClean="0"/>
              <a:t>  H</a:t>
            </a:r>
            <a:r>
              <a:rPr lang="el-GR" dirty="0" smtClean="0"/>
              <a:t> συσκευή </a:t>
            </a:r>
            <a:r>
              <a:rPr lang="el-GR" dirty="0"/>
              <a:t>έ</a:t>
            </a:r>
            <a:r>
              <a:rPr lang="el-GR" dirty="0" smtClean="0"/>
              <a:t>πρεπε να τοποθετηθεί στα πλοία έως </a:t>
            </a:r>
          </a:p>
          <a:p>
            <a:pPr marL="114300" indent="0">
              <a:buNone/>
            </a:pPr>
            <a:r>
              <a:rPr lang="el-GR" dirty="0"/>
              <a:t> </a:t>
            </a:r>
            <a:r>
              <a:rPr lang="el-GR" dirty="0" smtClean="0"/>
              <a:t> 31/12/2004 σε όλα </a:t>
            </a:r>
            <a:r>
              <a:rPr lang="el-GR" dirty="0" err="1" smtClean="0"/>
              <a:t>τά</a:t>
            </a:r>
            <a:r>
              <a:rPr lang="el-GR" dirty="0" smtClean="0"/>
              <a:t> πλοία από 300</a:t>
            </a:r>
            <a:r>
              <a:rPr lang="en-US" dirty="0" err="1" smtClean="0"/>
              <a:t>gt</a:t>
            </a:r>
            <a:r>
              <a:rPr lang="el-GR" dirty="0" smtClean="0"/>
              <a:t>  και άνω</a:t>
            </a:r>
            <a:r>
              <a:rPr lang="en-US" dirty="0" smtClean="0"/>
              <a:t>.</a:t>
            </a:r>
            <a:endParaRPr lang="el-GR" dirty="0" smtClean="0"/>
          </a:p>
          <a:p>
            <a:pPr marL="114300" indent="0">
              <a:buNone/>
            </a:pPr>
            <a:r>
              <a:rPr lang="el-GR" dirty="0"/>
              <a:t> </a:t>
            </a:r>
            <a:r>
              <a:rPr lang="el-GR" dirty="0" smtClean="0"/>
              <a:t> </a:t>
            </a:r>
            <a:endParaRPr lang="el-GR" dirty="0"/>
          </a:p>
          <a:p>
            <a:pPr marL="114300" indent="0">
              <a:buNone/>
            </a:pPr>
            <a:endParaRPr lang="el-GR" dirty="0"/>
          </a:p>
        </p:txBody>
      </p:sp>
    </p:spTree>
    <p:extLst>
      <p:ext uri="{BB962C8B-B14F-4D97-AF65-F5344CB8AC3E}">
        <p14:creationId xmlns:p14="http://schemas.microsoft.com/office/powerpoint/2010/main" val="405532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1800" dirty="0" smtClean="0"/>
              <a:t>IMO NUMBER</a:t>
            </a:r>
            <a:endParaRPr lang="el-GR" sz="1800" dirty="0"/>
          </a:p>
        </p:txBody>
      </p:sp>
      <p:sp>
        <p:nvSpPr>
          <p:cNvPr id="3" name="Θέση περιεχομένου 2"/>
          <p:cNvSpPr>
            <a:spLocks noGrp="1"/>
          </p:cNvSpPr>
          <p:nvPr>
            <p:ph idx="1"/>
          </p:nvPr>
        </p:nvSpPr>
        <p:spPr/>
        <p:txBody>
          <a:bodyPr/>
          <a:lstStyle/>
          <a:p>
            <a:r>
              <a:rPr lang="el-GR" dirty="0"/>
              <a:t>• Η ΝΕΑ ΑΠΑΙΤΗΣΗ ΕΙΝΑΙ ΟΤΙ Ο ΑΡΙΘΜΟΣ ΠΡΕΠΕΙ ΝΑ ΣΗΜΑΔΕΥΕΤΑΙ ΜΟΝΙΜΑ ΣΤΟ ΠΛΟΙΟ ΕΣΩΤΕΡΙΚΑ ΚΑΙ ΕΞΩΤΕΡΙΚΑ.</a:t>
            </a:r>
          </a:p>
          <a:p>
            <a:r>
              <a:rPr lang="el-GR" dirty="0"/>
              <a:t>• Η απαίτηση είναι ότι ο αριθμός να είναι απλά ορατός και να μην μπορεί να ‘σβηστεί’.</a:t>
            </a:r>
          </a:p>
          <a:p>
            <a:r>
              <a:rPr lang="el-GR" dirty="0"/>
              <a:t>• Να έχει γίνει όχι αργότερα από το πρώτο προγραμματισμένο δεξαμενισμό μετά την 1.7.2004</a:t>
            </a:r>
            <a:r>
              <a:rPr lang="el-GR" dirty="0" smtClean="0"/>
              <a:t>.</a:t>
            </a:r>
            <a:endParaRPr lang="en-US" dirty="0" smtClean="0"/>
          </a:p>
          <a:p>
            <a:r>
              <a:rPr lang="en-US" dirty="0" smtClean="0"/>
              <a:t>O IMO NUMBER</a:t>
            </a:r>
            <a:r>
              <a:rPr lang="el-GR" dirty="0" smtClean="0"/>
              <a:t> καθιερώθηκε ΄σε όλα </a:t>
            </a:r>
            <a:r>
              <a:rPr lang="el-GR" dirty="0" err="1" smtClean="0"/>
              <a:t>τά</a:t>
            </a:r>
            <a:r>
              <a:rPr lang="el-GR" dirty="0" smtClean="0"/>
              <a:t> πλοία </a:t>
            </a:r>
          </a:p>
          <a:p>
            <a:r>
              <a:rPr lang="el-GR" dirty="0" smtClean="0"/>
              <a:t>Από 1/1/96</a:t>
            </a:r>
            <a:endParaRPr lang="el-GR" dirty="0"/>
          </a:p>
        </p:txBody>
      </p:sp>
    </p:spTree>
    <p:extLst>
      <p:ext uri="{BB962C8B-B14F-4D97-AF65-F5344CB8AC3E}">
        <p14:creationId xmlns:p14="http://schemas.microsoft.com/office/powerpoint/2010/main" val="351664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968</TotalTime>
  <Words>5274</Words>
  <Application>Microsoft Office PowerPoint</Application>
  <PresentationFormat>Προβολή στην οθόνη (4:3)</PresentationFormat>
  <Paragraphs>474</Paragraphs>
  <Slides>68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68</vt:i4>
      </vt:variant>
    </vt:vector>
  </HeadingPairs>
  <TitlesOfParts>
    <vt:vector size="73" baseType="lpstr">
      <vt:lpstr>Arial</vt:lpstr>
      <vt:lpstr>Book Antiqua</vt:lpstr>
      <vt:lpstr>Century Gothic</vt:lpstr>
      <vt:lpstr>Times New Roman</vt:lpstr>
      <vt:lpstr>Apothecary</vt:lpstr>
      <vt:lpstr>Κ.Ε.Σ.Ε.Ν / Π / ΜΑΚΕΔΟΝΙΑΣ</vt:lpstr>
      <vt:lpstr>ΣΤΟΙΧΕΙΑ ΕΙΣΗΓΗΤΟΥ ΚΑΙ ΜΑΘΗΜΑ</vt:lpstr>
      <vt:lpstr>ΒΑΣΙΚΕΣ ΓΝΩΣΕΙΣ ΑΣΦΑΛΕΙΑΣ ΠΛΟΙΟΥ</vt:lpstr>
      <vt:lpstr>ΓΝΩΡΙΜΙΑ ΜΕ τους ΣΠΟΥΔΑΣΤΕς   &amp; ΣΤΟΧΟΙ ΤΟΥ ΜΑΘΗΜΑΤΟΣ</vt:lpstr>
      <vt:lpstr>ΕΙΣΑΓΩΓΗ</vt:lpstr>
      <vt:lpstr>Εισαγωγησ  συνεχεια</vt:lpstr>
      <vt:lpstr>Τροποποιησεισ solas</vt:lpstr>
      <vt:lpstr>A.I.S  ( AUTOMATIC IDENTIFICATION SYSTEM)</vt:lpstr>
      <vt:lpstr>IMO NUMBER</vt:lpstr>
      <vt:lpstr>C.S.R. ( Continuous synopsis  record) ΑΡΧΕΙΟ ΔΙΑΡΚΟΥΣ ΣΥΝΟΨΗς</vt:lpstr>
      <vt:lpstr>Τι ειναι ΑΠΕΙΛΗ;</vt:lpstr>
      <vt:lpstr>ΤΡΟΠΟΙ ΕΠΙΛΟΓΗΣ ΣΤΟΧΩΝ ΠΡΟΣ ΑΠΕΙΛΗ</vt:lpstr>
      <vt:lpstr>Κωδικασ ΙSPS (International Ship and Port Facility Security Code)</vt:lpstr>
      <vt:lpstr>Επιπεδα ασφαλειασ</vt:lpstr>
      <vt:lpstr>Επιπεδο ασφαλειασ  1</vt:lpstr>
      <vt:lpstr>Επιπεδο ασφαλειασ 2</vt:lpstr>
      <vt:lpstr>Επιπεδο ασφαλειασ 3</vt:lpstr>
      <vt:lpstr>Σχεδιο ασφαλειασ πλοιου</vt:lpstr>
      <vt:lpstr>Σχεδιο ασφαλειασ πλοιου</vt:lpstr>
      <vt:lpstr>Σχεδιο ασφαλειας πλοιου s.s.p. ship security plan</vt:lpstr>
      <vt:lpstr>ΑΞΙΩΜΑΤΙΚΟΣ ΑΣΦΑΛΕΙΑΣ ΤΟΥ ΠΛΟΙΟΥ </vt:lpstr>
      <vt:lpstr>Αξιωματικοσ ασφαλειασ εταιρειασ</vt:lpstr>
      <vt:lpstr>ΤΙ ΕΙΝΑΙ  Ο  D.P.A;</vt:lpstr>
      <vt:lpstr>Γυμνασια ασφαλειασ και ασκησεισ</vt:lpstr>
      <vt:lpstr>ΦΟΡΗΤΟΣ ΕΞΟΠΛΙΣΜΟΣ  ΑΣΦΑΛΕΙΑΣ</vt:lpstr>
      <vt:lpstr>Ssas (Ship Security alert  system)</vt:lpstr>
      <vt:lpstr>Ssas  - ενημερωνει</vt:lpstr>
      <vt:lpstr>Περιπτωση βομβασ</vt:lpstr>
      <vt:lpstr>ΠΑΡΑΚΑΜΨΗ ΤΩΝ ΜΕΤΡΩΝ ΑΣΦΑΛΕΙΑΣ ΣΤΟ ΠΛΟΙΟ </vt:lpstr>
      <vt:lpstr>ΣΚΟΠΟΣ ΤΩΝ ΑΠΑΓΟΡΕΥΜΕΝΩΝ ΠΕΡΙΟΧΩΝ</vt:lpstr>
      <vt:lpstr>Απαγορευμενεσ περιοχεσ</vt:lpstr>
      <vt:lpstr>D.O.S. ( declaration of security) δηλωτικο ασφαλειασ πλοιου</vt:lpstr>
      <vt:lpstr>Πληροφοριεσ ασφαλειασ που ζητουνται απο τα πλοια πριν την εισοδο σε λιμενα</vt:lpstr>
      <vt:lpstr>΄΄Clear grounds΄΄ τί ειναι;</vt:lpstr>
      <vt:lpstr>ΔΙΚΑΙΟΔΟΣΙΑ ΠΛΟΙΑΡΧΟΥ ΓΙΑ SAFETY  ΚΑΙ SECURITY</vt:lpstr>
      <vt:lpstr>Βομβεσ και απειλεσ από βομβεσ</vt:lpstr>
      <vt:lpstr>ΜΗΧΑΝΙΚΕΣ ΕΚΡΗΞΕΙΣ</vt:lpstr>
      <vt:lpstr>ΧΗΜΙΚΕΣ ΕΚΡΗΞΕΙΣ</vt:lpstr>
      <vt:lpstr>ΠΥΡΗΝΙΚΕΣ ΕΚΡΗΞΕΙΣ</vt:lpstr>
      <vt:lpstr>‘DIRTY BOMBS’ τι ειναι;</vt:lpstr>
      <vt:lpstr>ΚΑΤΗΓΟΡΙΟΠΟΗΣΗ ΕΚΡΗΚΤΙΚΩΝ</vt:lpstr>
      <vt:lpstr>ΑΠΟΤΕΛΕΣΜΑ ΕΚΡΗΞΗΣ</vt:lpstr>
      <vt:lpstr>ΒΟΜΒΕΣ ΦΛΟΓΑΣ / ΕΜΠΡΗΣΤΙΚΕΣ ΘΕΡΜΙΚΕΣ ΣΥΣΚΕΥΕΣ</vt:lpstr>
      <vt:lpstr>ΕΡΕΥΝΕΣ</vt:lpstr>
      <vt:lpstr>ΤΙ ΝΑ ΠΡΟΣΕΧΟΥΜΕ</vt:lpstr>
      <vt:lpstr>ΤΙ ΝΑ ΜΗΝ ΚΑΝΕΤΕ</vt:lpstr>
      <vt:lpstr>THE TERRORIST (TERRORIST PROFILING) ανΑΓΝΩΡΙΣΗ ΧΑΡΑΚΤΗΡΙΣΤΙΚΩΝ</vt:lpstr>
      <vt:lpstr>Βασικο προφιλ τρομοκρατων</vt:lpstr>
      <vt:lpstr>ΣΗΜΑΝΤΙΚΑ ΧΑΡΑΚΤΗΡΙΣΤΙΚΑ τρομοκρατων</vt:lpstr>
      <vt:lpstr>ΓΕΝΙΚΑ ΤΡΟΜΟΚΡΑΤΙΚΑ ΙΧΝΗ</vt:lpstr>
      <vt:lpstr>Ηλικια τρομοκρατων</vt:lpstr>
      <vt:lpstr>Αρχηγοι τρομοκρατων</vt:lpstr>
      <vt:lpstr>ΦΥΣΙΚΗ ΕΜΦΑΝΙΣΗ τρομοκρατη</vt:lpstr>
      <vt:lpstr>ΥΠΟΠΤΗ ΣΥΜΠΕΡΙΦΟΡΑ</vt:lpstr>
      <vt:lpstr>ΠΙΘΑΝΟΙ ΚΙΝΔΥΝΟΙ ΑΣΦΑΛΕΙΑΣ</vt:lpstr>
      <vt:lpstr>ΕΚΠΑΙΔΕΥΣΗ ΚΑΙ ΓΥΜΝΑΣΙΑ</vt:lpstr>
      <vt:lpstr>Προετοιμασια γυμνασιου ασφαλειασ</vt:lpstr>
      <vt:lpstr>Αξιολογηση γυμνασιου ασφαλειασ</vt:lpstr>
      <vt:lpstr>ΣΧΕΔΙΑ ΕΤΟΙΜΟΤΗΤΑΣ ασφαλειασ πλοιου</vt:lpstr>
      <vt:lpstr>λαθρεπιβατεσ</vt:lpstr>
      <vt:lpstr>Λαθρεπιβατεσ περισσοτεροι του ενοσ στο πλοιο</vt:lpstr>
      <vt:lpstr>ΥΠΑΡΧΟΝΤΑ ΚΑΙ ΕΓΓΡΑΦΑ λαθρεπιβατων</vt:lpstr>
      <vt:lpstr>Συνεντευξη λαθρεπιβατων</vt:lpstr>
      <vt:lpstr>Ανευρεση λαθρεπιβατων εν πλω</vt:lpstr>
      <vt:lpstr>Αν υπαρχει απειλη με οπλο η μαχαιρι</vt:lpstr>
      <vt:lpstr>Αρχεια isps</vt:lpstr>
      <vt:lpstr>ΕΥΧΑΡΙΣΤΙΕΣ</vt:lpstr>
      <vt:lpstr>ΤΕΣΤ ΑΞΙΟΛΟΓΗΣΗΣ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ΒΑΣΙΚΕΣ ΓΝΏΣΕΙΣ ΑΣΦΑΛΕΙΑΣ ΠΛΟΙΟΥ</dc:title>
  <cp:lastModifiedBy>USER</cp:lastModifiedBy>
  <cp:revision>128</cp:revision>
  <dcterms:modified xsi:type="dcterms:W3CDTF">2020-12-21T12:41:35Z</dcterms:modified>
</cp:coreProperties>
</file>