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0"/>
  </p:handout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7" d="100"/>
          <a:sy n="77" d="100"/>
        </p:scale>
        <p:origin x="72" y="394"/>
      </p:cViewPr>
      <p:guideLst/>
    </p:cSldViewPr>
  </p:slideViewPr>
  <p:notesTextViewPr>
    <p:cViewPr>
      <p:scale>
        <a:sx n="1" d="1"/>
        <a:sy n="1" d="1"/>
      </p:scale>
      <p:origin x="0" y="0"/>
    </p:cViewPr>
  </p:notesTextViewPr>
  <p:notesViewPr>
    <p:cSldViewPr snapToGrid="0">
      <p:cViewPr varScale="1">
        <p:scale>
          <a:sx n="70" d="100"/>
          <a:sy n="70" d="100"/>
        </p:scale>
        <p:origin x="211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E24CD8-8910-CCED-7FBD-6A67C7713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998F7B-21C2-5882-3A17-52E332AF31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95A0C2-4A1D-4798-8878-EB4B36CBB6B6}" type="datetimeFigureOut">
              <a:rPr lang="en-US" smtClean="0"/>
              <a:t>10/31/2023</a:t>
            </a:fld>
            <a:endParaRPr lang="en-US"/>
          </a:p>
        </p:txBody>
      </p:sp>
      <p:sp>
        <p:nvSpPr>
          <p:cNvPr id="4" name="Footer Placeholder 3">
            <a:extLst>
              <a:ext uri="{FF2B5EF4-FFF2-40B4-BE49-F238E27FC236}">
                <a16:creationId xmlns:a16="http://schemas.microsoft.com/office/drawing/2014/main" id="{02232A74-0CD7-9298-C8D6-108D41E74D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C5F19-1E1D-D772-6A35-21D3AA4775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36BCD0-6628-4345-A7EF-25AE9E64CD9D}" type="slidenum">
              <a:rPr lang="en-US" smtClean="0"/>
              <a:t>‹#›</a:t>
            </a:fld>
            <a:endParaRPr lang="en-US"/>
          </a:p>
        </p:txBody>
      </p:sp>
    </p:spTree>
    <p:extLst>
      <p:ext uri="{BB962C8B-B14F-4D97-AF65-F5344CB8AC3E}">
        <p14:creationId xmlns:p14="http://schemas.microsoft.com/office/powerpoint/2010/main" val="6351468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deed.el"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pic>
        <p:nvPicPr>
          <p:cNvPr id="9" name="Picture 8">
            <a:hlinkClick r:id="rId3"/>
            <a:extLst>
              <a:ext uri="{FF2B5EF4-FFF2-40B4-BE49-F238E27FC236}">
                <a16:creationId xmlns:a16="http://schemas.microsoft.com/office/drawing/2014/main" id="{FB728C20-D31B-6706-87C8-BF770F393248}"/>
              </a:ext>
            </a:extLst>
          </p:cNvPr>
          <p:cNvPicPr>
            <a:picLocks noChangeAspect="1"/>
          </p:cNvPicPr>
          <p:nvPr userDrawn="1"/>
        </p:nvPicPr>
        <p:blipFill>
          <a:blip r:embed="rId4"/>
          <a:stretch>
            <a:fillRect/>
          </a:stretch>
        </p:blipFill>
        <p:spPr>
          <a:xfrm>
            <a:off x="0" y="0"/>
            <a:ext cx="840259" cy="2939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A6%CE%BF%CE%AF%CE%BD%CE%B9%CE%BA%CE%B5%CF%82_(%CE%B1%CF%81%CF%87%CE%B1%CE%AF%CE%BF%CF%82_%CE%BB%CE%B1%CF%8C%CF%82)" TargetMode="External"/><Relationship Id="rId2" Type="http://schemas.openxmlformats.org/officeDocument/2006/relationships/hyperlink" Target="https://el.wikipedia.org/wiki/%CE%9A%CE%AC%CF%81%CE%B5%CF%82" TargetMode="Externa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blod.gr/lectures/polemos-sto-proistoriko-aigaio-endeikseis-bias-kai-polemikis-etoimotitas-stin-minoiki-kriti/" TargetMode="External"/><Relationship Id="rId2" Type="http://schemas.openxmlformats.org/officeDocument/2006/relationships/hyperlink" Target="https://www.huffingtonpost.gr/entry/oi-polemistes-toe-minoa-oi-minoites-kai-o-polemos-sto-proistoriko-aiyaio_gr_6298d914e4b090b53b82bf04" TargetMode="Externa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hyperlink" Target="http://mar-mus-crete.gr/ektheseis/arxaia-naypigiki/anakataskey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aniotika-nea.gr/i-kata-rreysi-toy-minoikoy-politismoy/" TargetMode="External"/><Relationship Id="rId2" Type="http://schemas.openxmlformats.org/officeDocument/2006/relationships/hyperlink" Target="https://www.efsyn.gr/afieromata/efkriti/89341_nea-stoiheia-gia-tin-katastrofi-toy-minoikoy-politismoy" TargetMode="External"/><Relationship Id="rId1" Type="http://schemas.openxmlformats.org/officeDocument/2006/relationships/slideLayout" Target="../slideLayouts/slideLayout4.xml"/><Relationship Id="rId5" Type="http://schemas.openxmlformats.org/officeDocument/2006/relationships/hyperlink" Target="https://www.blod.gr/lectures/polemos-sto-proistoriko-aigaio-endeikseis-bias-kai-polemikis-etoimotitas-stin-minoiki-kriti/"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elinis.gr/%CE%B1%CF%81%CE%B3%CE%BF%CE%BD%CE%B1%CF%85%CF%84%CE%B9%CE%BA%CE%B7-%CE%B5%CE%BA%CF%83%CF%84%CF%81%CE%B1%CF%84%CE%B5%CE%B9%CE%B1-%CE%B5%CE%AF%CE%BD%CE%B1%CE%B9-%CE%BC%CF%8D%CE%B8%CE%BF%CF%82/"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xanitouxronou.gr/triiris-to-polemiko-skafos-tis-arxaias-athinas-pou-kyriarxise-sti-mesogeio-poios-to-kataskevase-kai-giati-itan-anikito-pos-boreis-na-kopilatiseis-stin-triiri-tou-polemikou-naftikou/"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1%CF%80%CE%BF%CE%BB%CE%BB%CF%8C%CE%B4%CF%89%CF%81%CE%BF%CF%82" TargetMode="External"/><Relationship Id="rId2" Type="http://schemas.openxmlformats.org/officeDocument/2006/relationships/hyperlink" Target="https://el.wikipedia.org/wiki/%CE%8C%CE%BC%CE%B7%CF%81%CE%BF%CF%82"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ancientgreektechnology.gr/el/ta-nea/item/111-ancient-greek-and-byzantine-shipbuil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A2E6F-1046-EB58-B723-C20D31727B5D}"/>
              </a:ext>
            </a:extLst>
          </p:cNvPr>
          <p:cNvPicPr>
            <a:picLocks noChangeAspect="1"/>
          </p:cNvPicPr>
          <p:nvPr/>
        </p:nvPicPr>
        <p:blipFill>
          <a:blip r:embed="rId2"/>
          <a:stretch>
            <a:fillRect/>
          </a:stretch>
        </p:blipFill>
        <p:spPr>
          <a:xfrm>
            <a:off x="4273283" y="545184"/>
            <a:ext cx="7828723" cy="4575674"/>
          </a:xfrm>
          <a:prstGeom prst="rect">
            <a:avLst/>
          </a:prstGeom>
        </p:spPr>
      </p:pic>
      <p:sp>
        <p:nvSpPr>
          <p:cNvPr id="2" name="Title 1">
            <a:extLst>
              <a:ext uri="{FF2B5EF4-FFF2-40B4-BE49-F238E27FC236}">
                <a16:creationId xmlns:a16="http://schemas.microsoft.com/office/drawing/2014/main" id="{96EF16D9-E53A-B0DE-509A-A32A7690C2D9}"/>
              </a:ext>
            </a:extLst>
          </p:cNvPr>
          <p:cNvSpPr>
            <a:spLocks noGrp="1"/>
          </p:cNvSpPr>
          <p:nvPr>
            <p:ph type="ctrTitle"/>
          </p:nvPr>
        </p:nvSpPr>
        <p:spPr>
          <a:xfrm>
            <a:off x="159568" y="1964268"/>
            <a:ext cx="4412432" cy="2421464"/>
          </a:xfrm>
        </p:spPr>
        <p:txBody>
          <a:bodyPr/>
          <a:lstStyle/>
          <a:p>
            <a:pPr algn="ctr"/>
            <a:r>
              <a:rPr lang="el-GR" b="1" dirty="0"/>
              <a:t>Η </a:t>
            </a:r>
            <a:r>
              <a:rPr lang="el-GR" b="1" dirty="0" err="1"/>
              <a:t>Ελληνικη</a:t>
            </a:r>
            <a:r>
              <a:rPr lang="el-GR" b="1" dirty="0"/>
              <a:t> </a:t>
            </a:r>
            <a:r>
              <a:rPr lang="el-GR" b="1" dirty="0" err="1"/>
              <a:t>ναυτιλια</a:t>
            </a:r>
            <a:r>
              <a:rPr lang="el-GR" b="1" dirty="0"/>
              <a:t> στην </a:t>
            </a:r>
            <a:r>
              <a:rPr lang="el-GR" b="1" dirty="0" err="1"/>
              <a:t>προϊστορΙα</a:t>
            </a:r>
            <a:endParaRPr lang="en-US" b="1" dirty="0"/>
          </a:p>
        </p:txBody>
      </p:sp>
      <p:sp>
        <p:nvSpPr>
          <p:cNvPr id="3" name="Subtitle 2">
            <a:extLst>
              <a:ext uri="{FF2B5EF4-FFF2-40B4-BE49-F238E27FC236}">
                <a16:creationId xmlns:a16="http://schemas.microsoft.com/office/drawing/2014/main" id="{BC618DE1-44F7-981E-D6C0-9A31C9A91BEC}"/>
              </a:ext>
            </a:extLst>
          </p:cNvPr>
          <p:cNvSpPr>
            <a:spLocks noGrp="1"/>
          </p:cNvSpPr>
          <p:nvPr>
            <p:ph type="subTitle" idx="1"/>
          </p:nvPr>
        </p:nvSpPr>
        <p:spPr>
          <a:xfrm>
            <a:off x="4106655" y="5120858"/>
            <a:ext cx="7828723" cy="1405467"/>
          </a:xfrm>
        </p:spPr>
        <p:txBody>
          <a:bodyPr>
            <a:normAutofit/>
          </a:bodyPr>
          <a:lstStyle/>
          <a:p>
            <a:r>
              <a:rPr lang="el-GR" sz="1400" i="1" cap="none" dirty="0"/>
              <a:t>εικόνα: </a:t>
            </a:r>
            <a:r>
              <a:rPr lang="el-GR" sz="1400" i="1" dirty="0"/>
              <a:t>Η </a:t>
            </a:r>
            <a:r>
              <a:rPr lang="el-GR" sz="1400" i="1" cap="none" dirty="0"/>
              <a:t>παλαιότερη απεικόνιση πρυμναίου πηδαλίου (περίπου 1420 π.χ.)</a:t>
            </a:r>
            <a:endParaRPr lang="en-US" sz="1400" i="1" dirty="0"/>
          </a:p>
        </p:txBody>
      </p:sp>
    </p:spTree>
    <p:extLst>
      <p:ext uri="{BB962C8B-B14F-4D97-AF65-F5344CB8AC3E}">
        <p14:creationId xmlns:p14="http://schemas.microsoft.com/office/powerpoint/2010/main" val="166308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5055-3123-99A2-A695-3887BB26F42B}"/>
              </a:ext>
            </a:extLst>
          </p:cNvPr>
          <p:cNvSpPr>
            <a:spLocks noGrp="1"/>
          </p:cNvSpPr>
          <p:nvPr>
            <p:ph type="title"/>
          </p:nvPr>
        </p:nvSpPr>
        <p:spPr/>
        <p:txBody>
          <a:bodyPr/>
          <a:lstStyle/>
          <a:p>
            <a:r>
              <a:rPr lang="el-GR" dirty="0"/>
              <a:t>Εν </a:t>
            </a:r>
            <a:r>
              <a:rPr lang="el-GR" dirty="0" err="1"/>
              <a:t>αρχη</a:t>
            </a:r>
            <a:r>
              <a:rPr lang="el-GR" dirty="0"/>
              <a:t> </a:t>
            </a:r>
            <a:r>
              <a:rPr lang="el-GR" dirty="0" err="1"/>
              <a:t>ηταν</a:t>
            </a:r>
            <a:r>
              <a:rPr lang="el-GR" dirty="0"/>
              <a:t> οι </a:t>
            </a:r>
            <a:r>
              <a:rPr lang="el-GR" dirty="0" err="1"/>
              <a:t>φοινικεσ</a:t>
            </a:r>
            <a:r>
              <a:rPr lang="el-GR" dirty="0"/>
              <a:t> </a:t>
            </a:r>
            <a:r>
              <a:rPr lang="el-GR" dirty="0" err="1"/>
              <a:t>πειρατεσ</a:t>
            </a:r>
            <a:endParaRPr lang="en-US" dirty="0"/>
          </a:p>
        </p:txBody>
      </p:sp>
      <p:sp>
        <p:nvSpPr>
          <p:cNvPr id="3" name="Content Placeholder 2">
            <a:extLst>
              <a:ext uri="{FF2B5EF4-FFF2-40B4-BE49-F238E27FC236}">
                <a16:creationId xmlns:a16="http://schemas.microsoft.com/office/drawing/2014/main" id="{E5A472D5-FB3D-269E-5B69-D6605D0C9556}"/>
              </a:ext>
            </a:extLst>
          </p:cNvPr>
          <p:cNvSpPr>
            <a:spLocks noGrp="1"/>
          </p:cNvSpPr>
          <p:nvPr>
            <p:ph sz="half" idx="1"/>
          </p:nvPr>
        </p:nvSpPr>
        <p:spPr/>
        <p:txBody>
          <a:bodyPr>
            <a:normAutofit fontScale="92500" lnSpcReduction="10000"/>
          </a:bodyPr>
          <a:lstStyle/>
          <a:p>
            <a:r>
              <a:rPr lang="el-GR" dirty="0"/>
              <a:t>Οι Έλληνες ξεκινούν, στην προϊστορική εποχή, στη ναυτιλία με την εμφάνιση και κυριαρχία του στόλου της Κρήτης (αν θεωρήσουμε τους </a:t>
            </a:r>
            <a:r>
              <a:rPr lang="el-GR" dirty="0" err="1"/>
              <a:t>Κρήτες</a:t>
            </a:r>
            <a:r>
              <a:rPr lang="el-GR" dirty="0"/>
              <a:t> εκείνης της εποχής </a:t>
            </a:r>
            <a:r>
              <a:rPr lang="el-GR" dirty="0" err="1"/>
              <a:t>έλληνες</a:t>
            </a:r>
            <a:r>
              <a:rPr lang="el-GR" dirty="0"/>
              <a:t>) και σε μικρότερο βαθμό με την ίδρυση παρόμοιων στόλων ορισμένων πόλεων της ηπειρωτικής Ελλάδας. Πριν από τους </a:t>
            </a:r>
            <a:r>
              <a:rPr lang="el-GR" dirty="0" err="1"/>
              <a:t>Κρήτες</a:t>
            </a:r>
            <a:r>
              <a:rPr lang="el-GR" dirty="0"/>
              <a:t>, στο Αιγαίο κυριαρχούσαν οι </a:t>
            </a:r>
            <a:r>
              <a:rPr lang="el-GR" dirty="0">
                <a:hlinkClick r:id="rId2"/>
              </a:rPr>
              <a:t>Κάρες</a:t>
            </a:r>
            <a:r>
              <a:rPr lang="el-GR" dirty="0"/>
              <a:t> και </a:t>
            </a:r>
            <a:r>
              <a:rPr lang="el-GR" dirty="0">
                <a:hlinkClick r:id="rId3"/>
              </a:rPr>
              <a:t>οι Φοίνικες</a:t>
            </a:r>
            <a:r>
              <a:rPr lang="el-GR" dirty="0"/>
              <a:t>, που ασχολούνταν με το θαλάσσιο εμπόριο και την </a:t>
            </a:r>
            <a:r>
              <a:rPr lang="el-GR" b="1" dirty="0"/>
              <a:t>πειρατεία</a:t>
            </a:r>
            <a:r>
              <a:rPr lang="el-GR" dirty="0"/>
              <a:t>. Οι Έλληνες, λόγω αυτών των ισχυρών στόλων και λόγω των επιθέσεων των πειρατών, αποσύρθηκαν στην ενδοχώρα σε θέσεις στα βουνά που μπορούσαν να υπερασπιστούν ευκολότερα. Αργότερα, όμως, υπό ισχυρή ηγεσία βγήκαν στη θάλασσα και ασχολήθηκαν με την πειρατεία.</a:t>
            </a:r>
            <a:endParaRPr lang="en-US" dirty="0"/>
          </a:p>
        </p:txBody>
      </p:sp>
      <p:pic>
        <p:nvPicPr>
          <p:cNvPr id="6" name="Content Placeholder 5">
            <a:extLst>
              <a:ext uri="{FF2B5EF4-FFF2-40B4-BE49-F238E27FC236}">
                <a16:creationId xmlns:a16="http://schemas.microsoft.com/office/drawing/2014/main" id="{1EBBA115-9B0D-933D-DD9D-60FB269D14CC}"/>
              </a:ext>
            </a:extLst>
          </p:cNvPr>
          <p:cNvPicPr>
            <a:picLocks noGrp="1" noChangeAspect="1"/>
          </p:cNvPicPr>
          <p:nvPr>
            <p:ph sz="half" idx="2"/>
          </p:nvPr>
        </p:nvPicPr>
        <p:blipFill>
          <a:blip r:embed="rId4"/>
          <a:stretch>
            <a:fillRect/>
          </a:stretch>
        </p:blipFill>
        <p:spPr>
          <a:xfrm>
            <a:off x="6096000" y="2065867"/>
            <a:ext cx="5224670" cy="3962041"/>
          </a:xfrm>
        </p:spPr>
      </p:pic>
      <p:sp>
        <p:nvSpPr>
          <p:cNvPr id="7" name="TextBox 6">
            <a:extLst>
              <a:ext uri="{FF2B5EF4-FFF2-40B4-BE49-F238E27FC236}">
                <a16:creationId xmlns:a16="http://schemas.microsoft.com/office/drawing/2014/main" id="{BB486D95-AFC0-31EF-F20B-90161B712A4A}"/>
              </a:ext>
            </a:extLst>
          </p:cNvPr>
          <p:cNvSpPr txBox="1"/>
          <p:nvPr/>
        </p:nvSpPr>
        <p:spPr>
          <a:xfrm>
            <a:off x="6096000" y="5987966"/>
            <a:ext cx="5658015" cy="276999"/>
          </a:xfrm>
          <a:prstGeom prst="rect">
            <a:avLst/>
          </a:prstGeom>
          <a:noFill/>
        </p:spPr>
        <p:txBody>
          <a:bodyPr wrap="square" rtlCol="0">
            <a:spAutoFit/>
          </a:bodyPr>
          <a:lstStyle/>
          <a:p>
            <a:r>
              <a:rPr lang="el-GR" sz="1200" dirty="0"/>
              <a:t>Εικόνα: Απεικόνιση φοινικικού πλοίου σε σαρκοφάγο του 2</a:t>
            </a:r>
            <a:r>
              <a:rPr lang="el-GR" sz="1200" baseline="30000" dirty="0"/>
              <a:t>ου</a:t>
            </a:r>
            <a:r>
              <a:rPr lang="el-GR" sz="1200" dirty="0"/>
              <a:t> </a:t>
            </a:r>
            <a:r>
              <a:rPr lang="el-GR" sz="1200" dirty="0" err="1"/>
              <a:t>μ.χ.</a:t>
            </a:r>
            <a:r>
              <a:rPr lang="el-GR" sz="1200" dirty="0"/>
              <a:t> αιώνα</a:t>
            </a:r>
            <a:endParaRPr lang="en-US" sz="1200" dirty="0"/>
          </a:p>
        </p:txBody>
      </p:sp>
    </p:spTree>
    <p:extLst>
      <p:ext uri="{BB962C8B-B14F-4D97-AF65-F5344CB8AC3E}">
        <p14:creationId xmlns:p14="http://schemas.microsoft.com/office/powerpoint/2010/main" val="425289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5055-3123-99A2-A695-3887BB26F42B}"/>
              </a:ext>
            </a:extLst>
          </p:cNvPr>
          <p:cNvSpPr>
            <a:spLocks noGrp="1"/>
          </p:cNvSpPr>
          <p:nvPr>
            <p:ph type="title"/>
          </p:nvPr>
        </p:nvSpPr>
        <p:spPr>
          <a:xfrm>
            <a:off x="168964" y="609600"/>
            <a:ext cx="11827565" cy="1456267"/>
          </a:xfrm>
        </p:spPr>
        <p:txBody>
          <a:bodyPr/>
          <a:lstStyle/>
          <a:p>
            <a:r>
              <a:rPr lang="el-GR" dirty="0"/>
              <a:t>ΤΑ ΣΚΗΠΤΡΑ ΣΤΗ ΘΑΛΑΣΣΑ ΤΑ ΠΑΙΡΝΟΥΝ ΟΙ ΜΙΝΩΙΤΕΣ ΚΡΗΤΕΣ</a:t>
            </a:r>
            <a:endParaRPr lang="en-US" dirty="0"/>
          </a:p>
        </p:txBody>
      </p:sp>
      <p:sp>
        <p:nvSpPr>
          <p:cNvPr id="3" name="Content Placeholder 2">
            <a:extLst>
              <a:ext uri="{FF2B5EF4-FFF2-40B4-BE49-F238E27FC236}">
                <a16:creationId xmlns:a16="http://schemas.microsoft.com/office/drawing/2014/main" id="{E5A472D5-FB3D-269E-5B69-D6605D0C9556}"/>
              </a:ext>
            </a:extLst>
          </p:cNvPr>
          <p:cNvSpPr>
            <a:spLocks noGrp="1"/>
          </p:cNvSpPr>
          <p:nvPr>
            <p:ph sz="half" idx="1"/>
          </p:nvPr>
        </p:nvSpPr>
        <p:spPr/>
        <p:txBody>
          <a:bodyPr>
            <a:normAutofit fontScale="92500" lnSpcReduction="10000"/>
          </a:bodyPr>
          <a:lstStyle/>
          <a:p>
            <a:pPr marL="0" indent="0">
              <a:buNone/>
            </a:pPr>
            <a:r>
              <a:rPr lang="el-GR" dirty="0"/>
              <a:t>. Η πειρατεία δεν θεωρούνταν κακή εκείνη την εποχή, γιατί για να είσαι πειρατής έπρεπε να έχεις αρετές. έπρεπε να είσαι γενναίος, τολμηρός και να διαθέτεις ναυτοσύνη. Οι πειρατές θεωρούνταν προνομιούχοι άνθρωποι και τους υποδέχονταν με φιλοξενία. Έτσι, οι </a:t>
            </a:r>
            <a:r>
              <a:rPr lang="el-GR" dirty="0" err="1"/>
              <a:t>Κρήτες</a:t>
            </a:r>
            <a:r>
              <a:rPr lang="el-GR" dirty="0"/>
              <a:t> ήταν οι πρώτοι που κατάφεραν να δημιουργήσουν σημαντικό ναυτικό και κατέκτησαν τη Μεσόγειο. </a:t>
            </a:r>
            <a:r>
              <a:rPr lang="el-GR" dirty="0">
                <a:hlinkClick r:id="rId2"/>
              </a:rPr>
              <a:t>Ο Μίνωας, ο βασιλιάς της Κρήτης </a:t>
            </a:r>
            <a:r>
              <a:rPr lang="el-GR" dirty="0"/>
              <a:t>κατάφερε να απωθήσει τους Κάρες από τις Κυκλάδες και να καθαρίσει το Αιγαίο από τους πειρατές. τα πλοία της Κρήτης άρχισαν να ασχολούνται με το θαλάσσιο εμπόριο και με το πέρασμα του χρόνου θα έπλεαν σε όλα τα λιμάνια της τότε γνωστής Μεσογείου. </a:t>
            </a:r>
          </a:p>
          <a:p>
            <a:pPr marL="0" indent="0">
              <a:buNone/>
            </a:pPr>
            <a:endParaRPr lang="en-US" dirty="0"/>
          </a:p>
        </p:txBody>
      </p:sp>
      <p:sp>
        <p:nvSpPr>
          <p:cNvPr id="5" name="TextBox 4">
            <a:extLst>
              <a:ext uri="{FF2B5EF4-FFF2-40B4-BE49-F238E27FC236}">
                <a16:creationId xmlns:a16="http://schemas.microsoft.com/office/drawing/2014/main" id="{E025D385-FE72-04A1-D735-419B042103C2}"/>
              </a:ext>
            </a:extLst>
          </p:cNvPr>
          <p:cNvSpPr txBox="1"/>
          <p:nvPr/>
        </p:nvSpPr>
        <p:spPr>
          <a:xfrm>
            <a:off x="685801" y="6072809"/>
            <a:ext cx="7752521" cy="461665"/>
          </a:xfrm>
          <a:prstGeom prst="rect">
            <a:avLst/>
          </a:prstGeom>
          <a:noFill/>
        </p:spPr>
        <p:txBody>
          <a:bodyPr wrap="square" rtlCol="0">
            <a:spAutoFit/>
          </a:bodyPr>
          <a:lstStyle/>
          <a:p>
            <a:r>
              <a:rPr lang="el-GR" sz="1200" dirty="0"/>
              <a:t>Αξίζει να δούμε: </a:t>
            </a:r>
            <a:r>
              <a:rPr lang="el-GR" sz="1200" b="1" dirty="0">
                <a:hlinkClick r:id="rId3"/>
              </a:rPr>
              <a:t>Πόλεμος στο προϊστορικό Αιγαίο: ενδείξεις βίας και πολεμικής ετοιμότητας στην μινωική Κρήτη</a:t>
            </a:r>
            <a:endParaRPr lang="el-GR" sz="1200" b="1" dirty="0"/>
          </a:p>
          <a:p>
            <a:endParaRPr lang="en-US" sz="1200" dirty="0"/>
          </a:p>
        </p:txBody>
      </p:sp>
      <p:pic>
        <p:nvPicPr>
          <p:cNvPr id="11" name="Content Placeholder 10">
            <a:hlinkClick r:id="rId4"/>
            <a:extLst>
              <a:ext uri="{FF2B5EF4-FFF2-40B4-BE49-F238E27FC236}">
                <a16:creationId xmlns:a16="http://schemas.microsoft.com/office/drawing/2014/main" id="{48844DB2-5390-6A72-0867-812347532063}"/>
              </a:ext>
            </a:extLst>
          </p:cNvPr>
          <p:cNvPicPr>
            <a:picLocks noGrp="1" noChangeAspect="1"/>
          </p:cNvPicPr>
          <p:nvPr>
            <p:ph sz="half" idx="2"/>
          </p:nvPr>
        </p:nvPicPr>
        <p:blipFill rotWithShape="1">
          <a:blip r:embed="rId5"/>
          <a:srcRect l="11996" b="21898"/>
          <a:stretch/>
        </p:blipFill>
        <p:spPr>
          <a:xfrm>
            <a:off x="5750710" y="2142066"/>
            <a:ext cx="5927768" cy="3498439"/>
          </a:xfrm>
        </p:spPr>
      </p:pic>
    </p:spTree>
    <p:extLst>
      <p:ext uri="{BB962C8B-B14F-4D97-AF65-F5344CB8AC3E}">
        <p14:creationId xmlns:p14="http://schemas.microsoft.com/office/powerpoint/2010/main" val="51916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5055-3123-99A2-A695-3887BB26F42B}"/>
              </a:ext>
            </a:extLst>
          </p:cNvPr>
          <p:cNvSpPr>
            <a:spLocks noGrp="1"/>
          </p:cNvSpPr>
          <p:nvPr>
            <p:ph type="title"/>
          </p:nvPr>
        </p:nvSpPr>
        <p:spPr/>
        <p:txBody>
          <a:bodyPr/>
          <a:lstStyle/>
          <a:p>
            <a:r>
              <a:rPr lang="el-GR" dirty="0"/>
              <a:t>ΤΟ ΤΕΛΟΣ ΤΟΥ ΜΙΝΩΙΚΟΥ ΠΟΛΙΤΙΣΜΟΥ</a:t>
            </a:r>
            <a:endParaRPr lang="en-US" dirty="0"/>
          </a:p>
        </p:txBody>
      </p:sp>
      <p:sp>
        <p:nvSpPr>
          <p:cNvPr id="3" name="Content Placeholder 2">
            <a:extLst>
              <a:ext uri="{FF2B5EF4-FFF2-40B4-BE49-F238E27FC236}">
                <a16:creationId xmlns:a16="http://schemas.microsoft.com/office/drawing/2014/main" id="{E5A472D5-FB3D-269E-5B69-D6605D0C9556}"/>
              </a:ext>
            </a:extLst>
          </p:cNvPr>
          <p:cNvSpPr>
            <a:spLocks noGrp="1"/>
          </p:cNvSpPr>
          <p:nvPr>
            <p:ph sz="half" idx="1"/>
          </p:nvPr>
        </p:nvSpPr>
        <p:spPr>
          <a:xfrm>
            <a:off x="318054" y="2142066"/>
            <a:ext cx="4995334" cy="3649134"/>
          </a:xfrm>
        </p:spPr>
        <p:txBody>
          <a:bodyPr>
            <a:normAutofit lnSpcReduction="10000"/>
          </a:bodyPr>
          <a:lstStyle/>
          <a:p>
            <a:r>
              <a:rPr lang="el-GR" dirty="0"/>
              <a:t>Υπήρχαν περίπου 100 πόλεις που ασκούσαν θαλάσσιο εμπόριο, πρώτη από τις οποίες ήταν η Φαιστός, και ιδιαίτερα η πρωτεύουσα της Κρήτης, η Κνωσσός. Υπό την ηγεσία του βασιλιά Μίνωα, οι </a:t>
            </a:r>
            <a:r>
              <a:rPr lang="el-GR" dirty="0" err="1"/>
              <a:t>Κρήτες</a:t>
            </a:r>
            <a:r>
              <a:rPr lang="el-GR" dirty="0"/>
              <a:t> έγιναν πραγματικά κύριοι των θαλασσών. Η παρακμή της Κρήτης ως θαλάσσιας δύναμης επήλθε μέσα από βίαια δρώμενα. Υπήρξαν </a:t>
            </a:r>
            <a:r>
              <a:rPr lang="el-GR" dirty="0">
                <a:hlinkClick r:id="rId2"/>
              </a:rPr>
              <a:t>το πολύ καταστροφικό </a:t>
            </a:r>
            <a:r>
              <a:rPr lang="el-GR" dirty="0" err="1">
                <a:hlinkClick r:id="rId2"/>
              </a:rPr>
              <a:t>τσουνάμι</a:t>
            </a:r>
            <a:r>
              <a:rPr lang="el-GR" dirty="0">
                <a:hlinkClick r:id="rId2"/>
              </a:rPr>
              <a:t> μετά την έκρηξη του ηφαιστείου της Σαντορίνης το 1610π.χ. </a:t>
            </a:r>
            <a:r>
              <a:rPr lang="el-GR" dirty="0"/>
              <a:t>και μετέπειτα </a:t>
            </a:r>
            <a:r>
              <a:rPr lang="el-GR" dirty="0">
                <a:hlinkClick r:id="rId3"/>
              </a:rPr>
              <a:t>η κλιματική αλλαγή και η εισβολή των Αχαιών. </a:t>
            </a:r>
            <a:r>
              <a:rPr lang="el-GR" dirty="0"/>
              <a:t>Ήταν γύρω στο 1450 π.Χ., σε μια εποχή που ο κρητικός στόλος είχε αποδυναμωθεί ή βρισκόταν μακριά από το νησί.</a:t>
            </a:r>
            <a:endParaRPr lang="en-US" dirty="0"/>
          </a:p>
        </p:txBody>
      </p:sp>
      <p:pic>
        <p:nvPicPr>
          <p:cNvPr id="7" name="Content Placeholder 6">
            <a:extLst>
              <a:ext uri="{FF2B5EF4-FFF2-40B4-BE49-F238E27FC236}">
                <a16:creationId xmlns:a16="http://schemas.microsoft.com/office/drawing/2014/main" id="{D5A109AF-3D5D-9B71-4D48-14A1331C2A4B}"/>
              </a:ext>
            </a:extLst>
          </p:cNvPr>
          <p:cNvPicPr>
            <a:picLocks noGrp="1" noChangeAspect="1"/>
          </p:cNvPicPr>
          <p:nvPr>
            <p:ph sz="half" idx="2"/>
          </p:nvPr>
        </p:nvPicPr>
        <p:blipFill rotWithShape="1">
          <a:blip r:embed="rId4"/>
          <a:srcRect l="6711" t="9073" r="3203" b="2061"/>
          <a:stretch/>
        </p:blipFill>
        <p:spPr>
          <a:xfrm>
            <a:off x="5313388" y="2142066"/>
            <a:ext cx="6768442" cy="4010256"/>
          </a:xfrm>
        </p:spPr>
      </p:pic>
      <p:sp>
        <p:nvSpPr>
          <p:cNvPr id="5" name="TextBox 4">
            <a:extLst>
              <a:ext uri="{FF2B5EF4-FFF2-40B4-BE49-F238E27FC236}">
                <a16:creationId xmlns:a16="http://schemas.microsoft.com/office/drawing/2014/main" id="{5BC82BE0-0264-CFBE-82BA-5C7EE2A239C1}"/>
              </a:ext>
            </a:extLst>
          </p:cNvPr>
          <p:cNvSpPr txBox="1"/>
          <p:nvPr/>
        </p:nvSpPr>
        <p:spPr>
          <a:xfrm>
            <a:off x="685801" y="6396335"/>
            <a:ext cx="7752521" cy="461665"/>
          </a:xfrm>
          <a:prstGeom prst="rect">
            <a:avLst/>
          </a:prstGeom>
          <a:noFill/>
        </p:spPr>
        <p:txBody>
          <a:bodyPr wrap="square" rtlCol="0">
            <a:spAutoFit/>
          </a:bodyPr>
          <a:lstStyle/>
          <a:p>
            <a:r>
              <a:rPr lang="el-GR" sz="1200" dirty="0"/>
              <a:t>Αξίζει να δούμε: </a:t>
            </a:r>
            <a:r>
              <a:rPr lang="el-GR" sz="1200" b="1" dirty="0">
                <a:hlinkClick r:id="rId5"/>
              </a:rPr>
              <a:t>Πόλεμος στο προϊστορικό Αιγαίο: ενδείξεις βίας και πολεμικής ετοιμότητας στην μινωική Κρήτη</a:t>
            </a:r>
            <a:endParaRPr lang="el-GR" sz="1200" b="1" dirty="0"/>
          </a:p>
          <a:p>
            <a:endParaRPr lang="en-US" sz="1200" dirty="0"/>
          </a:p>
        </p:txBody>
      </p:sp>
    </p:spTree>
    <p:extLst>
      <p:ext uri="{BB962C8B-B14F-4D97-AF65-F5344CB8AC3E}">
        <p14:creationId xmlns:p14="http://schemas.microsoft.com/office/powerpoint/2010/main" val="421601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EF65-CD66-E011-128B-E62D43F15DD2}"/>
              </a:ext>
            </a:extLst>
          </p:cNvPr>
          <p:cNvSpPr>
            <a:spLocks noGrp="1"/>
          </p:cNvSpPr>
          <p:nvPr>
            <p:ph type="title"/>
          </p:nvPr>
        </p:nvSpPr>
        <p:spPr>
          <a:xfrm>
            <a:off x="119271" y="609600"/>
            <a:ext cx="11956772" cy="1456267"/>
          </a:xfrm>
        </p:spPr>
        <p:txBody>
          <a:bodyPr/>
          <a:lstStyle/>
          <a:p>
            <a:r>
              <a:rPr lang="el-GR" dirty="0"/>
              <a:t>Η ΔΕΥΤΕΡΗ ΦΑΣΗ ΤΗΣ ΝΑΥΤΙΚΗΣ ΠΟΡΕΙΑΣ ΤΩΝ ΕΛΛΗΝΙΚΩΝ ΦΥΛΛΩΝ</a:t>
            </a:r>
            <a:endParaRPr lang="en-US" dirty="0"/>
          </a:p>
        </p:txBody>
      </p:sp>
      <p:sp>
        <p:nvSpPr>
          <p:cNvPr id="3" name="Content Placeholder 2">
            <a:extLst>
              <a:ext uri="{FF2B5EF4-FFF2-40B4-BE49-F238E27FC236}">
                <a16:creationId xmlns:a16="http://schemas.microsoft.com/office/drawing/2014/main" id="{ABA3C889-56BD-846F-B387-2F64EB92758B}"/>
              </a:ext>
            </a:extLst>
          </p:cNvPr>
          <p:cNvSpPr>
            <a:spLocks noGrp="1"/>
          </p:cNvSpPr>
          <p:nvPr>
            <p:ph sz="half" idx="1"/>
          </p:nvPr>
        </p:nvSpPr>
        <p:spPr/>
        <p:txBody>
          <a:bodyPr>
            <a:normAutofit fontScale="85000" lnSpcReduction="10000"/>
          </a:bodyPr>
          <a:lstStyle/>
          <a:p>
            <a:r>
              <a:rPr lang="el-GR" dirty="0"/>
              <a:t>Με την </a:t>
            </a:r>
            <a:r>
              <a:rPr lang="el-GR" dirty="0" err="1"/>
              <a:t>κατάρευση</a:t>
            </a:r>
            <a:r>
              <a:rPr lang="el-GR" dirty="0"/>
              <a:t> του Μινωικού πολιτισμού ερχόμαστε στη δεύτερη φάση της ανάπτυξης του προϊστορικού ελληνικού στόλου, με την εμφάνιση ναυτικών από τα λιμάνια της ηπειρωτικής Ελλάδας. Είναι δύσκολο να γνωρίζουμε τα γεγονότα εκείνης της περιόδου με μεγάλο βαθμό ακρίβειας, επειδή η μυθολογία κατέκλυσε ιστορικά γεγονότα. Με το πέρασμα του χρόνου και των αιώνων, η ναυτική ιστορία μιας περιοχής διατηρήθηκε ως θρύλος μόνο μέσω μυθολογικών θεών ή ηρώων. Ο Ηρακλής ήταν ένας από τους μεγάλους ναυτικούς της εποχής, όπως και ο Ιάσωνας, και πολλοί συμπατριώτες τους που τελικά δημιούργησαν ένα τόσο ζωντανό εμπόριο στη Μαύρη Θάλασσα, σε μια εποχή που ο Κρητικός στόλος είχε αποδυναμωθεί. Οι </a:t>
            </a:r>
            <a:r>
              <a:rPr lang="el-GR" dirty="0" err="1"/>
              <a:t>Προέλληνες</a:t>
            </a:r>
            <a:r>
              <a:rPr lang="el-GR" dirty="0"/>
              <a:t> ήταν οι κάτοικοι της Ελλάδας πριν έρθουν οι Δωριείς και πριν οι κάτοικοι της Χερσονήσου ονομαστούν Έλληνες.</a:t>
            </a:r>
            <a:endParaRPr lang="en-US" dirty="0"/>
          </a:p>
        </p:txBody>
      </p:sp>
      <p:pic>
        <p:nvPicPr>
          <p:cNvPr id="6" name="Content Placeholder 5">
            <a:extLst>
              <a:ext uri="{FF2B5EF4-FFF2-40B4-BE49-F238E27FC236}">
                <a16:creationId xmlns:a16="http://schemas.microsoft.com/office/drawing/2014/main" id="{19C6D4D4-3B82-2216-7561-FF6C5083E075}"/>
              </a:ext>
            </a:extLst>
          </p:cNvPr>
          <p:cNvPicPr>
            <a:picLocks noGrp="1" noChangeAspect="1"/>
          </p:cNvPicPr>
          <p:nvPr>
            <p:ph sz="half" idx="2"/>
          </p:nvPr>
        </p:nvPicPr>
        <p:blipFill>
          <a:blip r:embed="rId2"/>
          <a:stretch>
            <a:fillRect/>
          </a:stretch>
        </p:blipFill>
        <p:spPr>
          <a:xfrm>
            <a:off x="5695899" y="2229272"/>
            <a:ext cx="6380144" cy="3474724"/>
          </a:xfrm>
        </p:spPr>
      </p:pic>
      <p:sp>
        <p:nvSpPr>
          <p:cNvPr id="7" name="TextBox 6">
            <a:extLst>
              <a:ext uri="{FF2B5EF4-FFF2-40B4-BE49-F238E27FC236}">
                <a16:creationId xmlns:a16="http://schemas.microsoft.com/office/drawing/2014/main" id="{8672A41F-53F2-C8B1-5E39-F79EA2DD4EEF}"/>
              </a:ext>
            </a:extLst>
          </p:cNvPr>
          <p:cNvSpPr txBox="1"/>
          <p:nvPr/>
        </p:nvSpPr>
        <p:spPr>
          <a:xfrm>
            <a:off x="5797093" y="5700684"/>
            <a:ext cx="6394907" cy="369332"/>
          </a:xfrm>
          <a:prstGeom prst="rect">
            <a:avLst/>
          </a:prstGeom>
          <a:noFill/>
        </p:spPr>
        <p:txBody>
          <a:bodyPr wrap="square" rtlCol="0">
            <a:spAutoFit/>
          </a:bodyPr>
          <a:lstStyle/>
          <a:p>
            <a:r>
              <a:rPr lang="el-GR" dirty="0">
                <a:hlinkClick r:id="rId3"/>
              </a:rPr>
              <a:t>Ο Ορφέας σώζει τους αργοναύτες από τις Σειρήνες</a:t>
            </a:r>
            <a:endParaRPr lang="en-US" dirty="0"/>
          </a:p>
        </p:txBody>
      </p:sp>
    </p:spTree>
    <p:extLst>
      <p:ext uri="{BB962C8B-B14F-4D97-AF65-F5344CB8AC3E}">
        <p14:creationId xmlns:p14="http://schemas.microsoft.com/office/powerpoint/2010/main" val="209869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EF65-CD66-E011-128B-E62D43F15DD2}"/>
              </a:ext>
            </a:extLst>
          </p:cNvPr>
          <p:cNvSpPr>
            <a:spLocks noGrp="1"/>
          </p:cNvSpPr>
          <p:nvPr>
            <p:ph type="title"/>
          </p:nvPr>
        </p:nvSpPr>
        <p:spPr>
          <a:xfrm>
            <a:off x="119271" y="609600"/>
            <a:ext cx="11956772" cy="1456267"/>
          </a:xfrm>
        </p:spPr>
        <p:txBody>
          <a:bodyPr/>
          <a:lstStyle/>
          <a:p>
            <a:r>
              <a:rPr lang="el-GR" dirty="0"/>
              <a:t>Η ΔΕΥΤΕΡΗ ΦΑΣΗ ΤΗΣ ΝΑΥΤΙΚΗΣ ΠΟΡΕΙΑΣ ΤΩΝ ΕΛΛΗΝΙΚΩΝ ΦΥΛΛΩΝ</a:t>
            </a:r>
            <a:endParaRPr lang="en-US" dirty="0"/>
          </a:p>
        </p:txBody>
      </p:sp>
      <p:sp>
        <p:nvSpPr>
          <p:cNvPr id="3" name="Content Placeholder 2">
            <a:extLst>
              <a:ext uri="{FF2B5EF4-FFF2-40B4-BE49-F238E27FC236}">
                <a16:creationId xmlns:a16="http://schemas.microsoft.com/office/drawing/2014/main" id="{ABA3C889-56BD-846F-B387-2F64EB92758B}"/>
              </a:ext>
            </a:extLst>
          </p:cNvPr>
          <p:cNvSpPr>
            <a:spLocks noGrp="1"/>
          </p:cNvSpPr>
          <p:nvPr>
            <p:ph sz="half" idx="1"/>
          </p:nvPr>
        </p:nvSpPr>
        <p:spPr/>
        <p:txBody>
          <a:bodyPr>
            <a:normAutofit fontScale="92500" lnSpcReduction="10000"/>
          </a:bodyPr>
          <a:lstStyle/>
          <a:p>
            <a:r>
              <a:rPr lang="el-GR" dirty="0"/>
              <a:t>Η εκστρατεία κατά της Τροίας, που ήταν πράγματι η μεγαλύτερη ναυτική επιχείρηση της προϊστορικής περιόδου, μας δίνει μια ιδέα για το μέγεθος των στόλων και κατά συνέπεια την ισχύ και την κυριαρχία των πόλεων εκείνης της περιόδου. Οι Μυκήνες ήταν τότε η μεγαλύτερη ναυτική δύναμη και γι' αυτό ο Αγαμέμνονας ήταν ο αρχηγός της εκστρατείας. Οι Μυκήνες συνεισέφεραν 300 πλοία, σε σύνολο 1.186 πλοίων που έπλευσαν κατά της Τροίας. Τα νησιά συνεισέφεραν 174 πλοία από τα οποία τα 80 ήταν από την Κρήτη. Ο Όμηρος και ο Ησίοδος περιγράφουν ποιητικά μέρος της ναυτικής ιστορίας της περιόδου και της ναυτοσύνης των προϊστορικών Ελλήνων. </a:t>
            </a:r>
            <a:endParaRPr lang="en-US" dirty="0"/>
          </a:p>
        </p:txBody>
      </p:sp>
      <p:pic>
        <p:nvPicPr>
          <p:cNvPr id="6" name="Content Placeholder 5">
            <a:extLst>
              <a:ext uri="{FF2B5EF4-FFF2-40B4-BE49-F238E27FC236}">
                <a16:creationId xmlns:a16="http://schemas.microsoft.com/office/drawing/2014/main" id="{4499957A-453D-9367-49FC-2489598C6AE9}"/>
              </a:ext>
            </a:extLst>
          </p:cNvPr>
          <p:cNvPicPr>
            <a:picLocks noGrp="1" noChangeAspect="1"/>
          </p:cNvPicPr>
          <p:nvPr>
            <p:ph sz="half" idx="2"/>
          </p:nvPr>
        </p:nvPicPr>
        <p:blipFill>
          <a:blip r:embed="rId2"/>
          <a:stretch>
            <a:fillRect/>
          </a:stretch>
        </p:blipFill>
        <p:spPr>
          <a:xfrm>
            <a:off x="5905939" y="1616363"/>
            <a:ext cx="5196170" cy="5059771"/>
          </a:xfrm>
        </p:spPr>
      </p:pic>
    </p:spTree>
    <p:extLst>
      <p:ext uri="{BB962C8B-B14F-4D97-AF65-F5344CB8AC3E}">
        <p14:creationId xmlns:p14="http://schemas.microsoft.com/office/powerpoint/2010/main" val="84468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EF65-CD66-E011-128B-E62D43F15DD2}"/>
              </a:ext>
            </a:extLst>
          </p:cNvPr>
          <p:cNvSpPr>
            <a:spLocks noGrp="1"/>
          </p:cNvSpPr>
          <p:nvPr>
            <p:ph type="title"/>
          </p:nvPr>
        </p:nvSpPr>
        <p:spPr>
          <a:xfrm>
            <a:off x="119271" y="609600"/>
            <a:ext cx="11956772" cy="1456267"/>
          </a:xfrm>
        </p:spPr>
        <p:txBody>
          <a:bodyPr/>
          <a:lstStyle/>
          <a:p>
            <a:r>
              <a:rPr lang="el-GR" dirty="0"/>
              <a:t>Οι </a:t>
            </a:r>
            <a:r>
              <a:rPr lang="el-GR" dirty="0" err="1"/>
              <a:t>πρωτεσ</a:t>
            </a:r>
            <a:r>
              <a:rPr lang="el-GR" dirty="0"/>
              <a:t> </a:t>
            </a:r>
            <a:r>
              <a:rPr lang="el-GR" dirty="0" err="1"/>
              <a:t>γραπτεσ</a:t>
            </a:r>
            <a:r>
              <a:rPr lang="el-GR" dirty="0"/>
              <a:t> </a:t>
            </a:r>
            <a:r>
              <a:rPr lang="el-GR" dirty="0" err="1"/>
              <a:t>μαρτυριεσ</a:t>
            </a:r>
            <a:r>
              <a:rPr lang="el-GR" dirty="0"/>
              <a:t> για την </a:t>
            </a:r>
            <a:r>
              <a:rPr lang="el-GR" dirty="0" err="1"/>
              <a:t>ναυτοσυνη</a:t>
            </a:r>
            <a:r>
              <a:rPr lang="el-GR" dirty="0"/>
              <a:t> των </a:t>
            </a:r>
            <a:r>
              <a:rPr lang="el-GR" dirty="0" err="1"/>
              <a:t>ελληνων</a:t>
            </a:r>
            <a:r>
              <a:rPr lang="el-GR" dirty="0"/>
              <a:t>.</a:t>
            </a:r>
            <a:endParaRPr lang="en-US" dirty="0"/>
          </a:p>
        </p:txBody>
      </p:sp>
      <p:sp>
        <p:nvSpPr>
          <p:cNvPr id="3" name="Content Placeholder 2">
            <a:extLst>
              <a:ext uri="{FF2B5EF4-FFF2-40B4-BE49-F238E27FC236}">
                <a16:creationId xmlns:a16="http://schemas.microsoft.com/office/drawing/2014/main" id="{ABA3C889-56BD-846F-B387-2F64EB92758B}"/>
              </a:ext>
            </a:extLst>
          </p:cNvPr>
          <p:cNvSpPr>
            <a:spLocks noGrp="1"/>
          </p:cNvSpPr>
          <p:nvPr>
            <p:ph sz="half" idx="1"/>
          </p:nvPr>
        </p:nvSpPr>
        <p:spPr>
          <a:xfrm>
            <a:off x="119271" y="2196547"/>
            <a:ext cx="4860233" cy="4253949"/>
          </a:xfrm>
        </p:spPr>
        <p:txBody>
          <a:bodyPr>
            <a:normAutofit/>
          </a:bodyPr>
          <a:lstStyle/>
          <a:p>
            <a:pPr marL="0" indent="0">
              <a:buNone/>
            </a:pPr>
            <a:r>
              <a:rPr lang="el-GR" dirty="0"/>
              <a:t>Ο Ησίοδος μιλά για την πιο βασική προϋπόθεση, των ναυτικών της εποχής, τη ναυτοσύνη των ανθρώπων. Τον 8ο αιώνα π.Χ. που ο Ησίοδος και ο Όμηρος αφήνουν τις ιστορίες τους, οι καταλληλότερες περίοδοι για ιστιοπλοΐα ήταν η άνοιξη και το καλοκαίρι. Οι ναυτικοί της ημέρας, πριν έρθουν οι βροχές, «και πριν ανοιχθεί το νέο κρασί», σταματούσαν τα ταξίδια τους και έβγαζαν τα πλοία τους από το νερό. Τα σκάφη έμεναν στην ακτή όλο το φθινόπωρο και το χειμώνα.</a:t>
            </a:r>
            <a:endParaRPr lang="en-US" dirty="0"/>
          </a:p>
        </p:txBody>
      </p:sp>
      <p:pic>
        <p:nvPicPr>
          <p:cNvPr id="6" name="Content Placeholder 5">
            <a:hlinkClick r:id="rId2"/>
            <a:extLst>
              <a:ext uri="{FF2B5EF4-FFF2-40B4-BE49-F238E27FC236}">
                <a16:creationId xmlns:a16="http://schemas.microsoft.com/office/drawing/2014/main" id="{7D47E93D-5F13-3D12-FCEC-08347F3BF87D}"/>
              </a:ext>
            </a:extLst>
          </p:cNvPr>
          <p:cNvPicPr>
            <a:picLocks noGrp="1" noChangeAspect="1"/>
          </p:cNvPicPr>
          <p:nvPr>
            <p:ph sz="half" idx="2"/>
          </p:nvPr>
        </p:nvPicPr>
        <p:blipFill rotWithShape="1">
          <a:blip r:embed="rId3"/>
          <a:srcRect b="14808"/>
          <a:stretch/>
        </p:blipFill>
        <p:spPr>
          <a:xfrm>
            <a:off x="5163145" y="2912165"/>
            <a:ext cx="6909584" cy="2474843"/>
          </a:xfrm>
        </p:spPr>
      </p:pic>
      <p:sp>
        <p:nvSpPr>
          <p:cNvPr id="7" name="TextBox 6">
            <a:extLst>
              <a:ext uri="{FF2B5EF4-FFF2-40B4-BE49-F238E27FC236}">
                <a16:creationId xmlns:a16="http://schemas.microsoft.com/office/drawing/2014/main" id="{3DA4070B-63E6-443D-8D87-ACE97B5BF1E9}"/>
              </a:ext>
            </a:extLst>
          </p:cNvPr>
          <p:cNvSpPr txBox="1"/>
          <p:nvPr/>
        </p:nvSpPr>
        <p:spPr>
          <a:xfrm>
            <a:off x="6251713" y="5462345"/>
            <a:ext cx="7093225" cy="369332"/>
          </a:xfrm>
          <a:prstGeom prst="rect">
            <a:avLst/>
          </a:prstGeom>
          <a:noFill/>
        </p:spPr>
        <p:txBody>
          <a:bodyPr wrap="square" rtlCol="0">
            <a:spAutoFit/>
          </a:bodyPr>
          <a:lstStyle/>
          <a:p>
            <a:r>
              <a:rPr lang="el-GR" dirty="0">
                <a:hlinkClick r:id="rId2"/>
              </a:rPr>
              <a:t>Τριήρης 8</a:t>
            </a:r>
            <a:r>
              <a:rPr lang="el-GR" baseline="30000" dirty="0">
                <a:hlinkClick r:id="rId2"/>
              </a:rPr>
              <a:t>ος</a:t>
            </a:r>
            <a:r>
              <a:rPr lang="el-GR" dirty="0">
                <a:hlinkClick r:id="rId2"/>
              </a:rPr>
              <a:t> – 5</a:t>
            </a:r>
            <a:r>
              <a:rPr lang="el-GR" baseline="30000" dirty="0">
                <a:hlinkClick r:id="rId2"/>
              </a:rPr>
              <a:t>ος</a:t>
            </a:r>
            <a:r>
              <a:rPr lang="el-GR" dirty="0">
                <a:hlinkClick r:id="rId2"/>
              </a:rPr>
              <a:t> αιώνας π.χ.</a:t>
            </a:r>
            <a:endParaRPr lang="en-US" dirty="0"/>
          </a:p>
        </p:txBody>
      </p:sp>
    </p:spTree>
    <p:extLst>
      <p:ext uri="{BB962C8B-B14F-4D97-AF65-F5344CB8AC3E}">
        <p14:creationId xmlns:p14="http://schemas.microsoft.com/office/powerpoint/2010/main" val="224715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82AC-5396-2944-BD6F-83E76D0CF87C}"/>
              </a:ext>
            </a:extLst>
          </p:cNvPr>
          <p:cNvSpPr>
            <a:spLocks noGrp="1"/>
          </p:cNvSpPr>
          <p:nvPr>
            <p:ph type="title"/>
          </p:nvPr>
        </p:nvSpPr>
        <p:spPr/>
        <p:txBody>
          <a:bodyPr/>
          <a:lstStyle/>
          <a:p>
            <a:r>
              <a:rPr lang="el-GR" dirty="0"/>
              <a:t>50 ή 20 </a:t>
            </a:r>
            <a:r>
              <a:rPr lang="el-GR" dirty="0" err="1"/>
              <a:t>κουπια</a:t>
            </a:r>
            <a:r>
              <a:rPr lang="el-GR"/>
              <a:t>;</a:t>
            </a:r>
            <a:endParaRPr lang="en-US" dirty="0"/>
          </a:p>
        </p:txBody>
      </p:sp>
      <p:sp>
        <p:nvSpPr>
          <p:cNvPr id="3" name="Content Placeholder 2">
            <a:extLst>
              <a:ext uri="{FF2B5EF4-FFF2-40B4-BE49-F238E27FC236}">
                <a16:creationId xmlns:a16="http://schemas.microsoft.com/office/drawing/2014/main" id="{90B344C4-7587-DE9A-45B9-4A0BE2CED71A}"/>
              </a:ext>
            </a:extLst>
          </p:cNvPr>
          <p:cNvSpPr>
            <a:spLocks noGrp="1"/>
          </p:cNvSpPr>
          <p:nvPr>
            <p:ph sz="half" idx="1"/>
          </p:nvPr>
        </p:nvSpPr>
        <p:spPr/>
        <p:txBody>
          <a:bodyPr>
            <a:normAutofit fontScale="92500" lnSpcReduction="20000"/>
          </a:bodyPr>
          <a:lstStyle/>
          <a:p>
            <a:r>
              <a:rPr lang="el-GR" dirty="0"/>
              <a:t>Οι πρώτες γραπτές αναφορές σχετικά με την κατασκευή πλοίων και τη ζωή των ναυτικών περιλαμβάνονται στα </a:t>
            </a:r>
            <a:r>
              <a:rPr lang="el-GR" b="1" dirty="0">
                <a:hlinkClick r:id="rId2"/>
              </a:rPr>
              <a:t>Ομηρικά Έπη</a:t>
            </a:r>
            <a:r>
              <a:rPr lang="el-GR" dirty="0"/>
              <a:t>, την </a:t>
            </a:r>
            <a:r>
              <a:rPr lang="el-GR" dirty="0" err="1"/>
              <a:t>Ιλιάδα</a:t>
            </a:r>
            <a:r>
              <a:rPr lang="el-GR" dirty="0"/>
              <a:t> και την Οδύσσεια. Σύμφωνα με τον </a:t>
            </a:r>
            <a:r>
              <a:rPr lang="el-GR" b="1" dirty="0">
                <a:hlinkClick r:id="rId3"/>
              </a:rPr>
              <a:t>Απολλόδωρο</a:t>
            </a:r>
            <a:r>
              <a:rPr lang="el-GR" dirty="0"/>
              <a:t>, η πρώτη </a:t>
            </a:r>
            <a:r>
              <a:rPr lang="el-GR" dirty="0" err="1"/>
              <a:t>πεντηκόντορος</a:t>
            </a:r>
            <a:r>
              <a:rPr lang="el-GR" dirty="0"/>
              <a:t> ναυς (πλοίο με 50 κουπιά) ήταν η μυθική </a:t>
            </a:r>
            <a:r>
              <a:rPr lang="el-GR" b="1" dirty="0"/>
              <a:t>Αργώ</a:t>
            </a:r>
            <a:r>
              <a:rPr lang="el-GR" dirty="0"/>
              <a:t>. Από τον Ησίοδο και τον Όμηρο γνωρίζουμε για πλοία των 20 κουπιών με περίπου 50 άνδρες πλήρωμα, και με 50 κουπιά με περίπου 120 άνδρες. Υπήρχαν δύο αξιωματικοί, ο πλοίαρχος που ήταν ο πλοηγός του σκάφους και άλλος ένας, που ήταν και ο διαχειριστής. Συνήθως τα πλοία έπλεαν μόνο κατά τη διάρκεια της ημέρας, ενώ για λίγο, αν δεν βρίσκονταν σε ασφαλές λιμάνι ή ασφαλή κλειστό κόλπο ή αγκυροβόλιο, τραβούσαν το πλοίο από το νερό σε μια παραλία (</a:t>
            </a:r>
            <a:r>
              <a:rPr lang="en-US" dirty="0"/>
              <a:t>beaching </a:t>
            </a:r>
            <a:r>
              <a:rPr lang="el-GR" dirty="0"/>
              <a:t>ή εκούσια προσάραξη).</a:t>
            </a:r>
            <a:endParaRPr lang="en-US" dirty="0"/>
          </a:p>
        </p:txBody>
      </p:sp>
      <p:sp>
        <p:nvSpPr>
          <p:cNvPr id="4" name="Content Placeholder 3">
            <a:extLst>
              <a:ext uri="{FF2B5EF4-FFF2-40B4-BE49-F238E27FC236}">
                <a16:creationId xmlns:a16="http://schemas.microsoft.com/office/drawing/2014/main" id="{BCD28BD6-8FEA-736A-8D9F-A78F008ED654}"/>
              </a:ext>
            </a:extLst>
          </p:cNvPr>
          <p:cNvSpPr>
            <a:spLocks noGrp="1"/>
          </p:cNvSpPr>
          <p:nvPr>
            <p:ph sz="half" idx="2"/>
          </p:nvPr>
        </p:nvSpPr>
        <p:spPr/>
        <p:txBody>
          <a:bodyPr>
            <a:normAutofit fontScale="92500" lnSpcReduction="20000"/>
          </a:bodyPr>
          <a:lstStyle/>
          <a:p>
            <a:endParaRPr lang="en-US"/>
          </a:p>
        </p:txBody>
      </p:sp>
      <p:pic>
        <p:nvPicPr>
          <p:cNvPr id="6" name="Picture 5">
            <a:hlinkClick r:id="rId4"/>
            <a:extLst>
              <a:ext uri="{FF2B5EF4-FFF2-40B4-BE49-F238E27FC236}">
                <a16:creationId xmlns:a16="http://schemas.microsoft.com/office/drawing/2014/main" id="{2FB19450-C396-3845-90CE-A739B1A5E630}"/>
              </a:ext>
            </a:extLst>
          </p:cNvPr>
          <p:cNvPicPr>
            <a:picLocks noChangeAspect="1"/>
          </p:cNvPicPr>
          <p:nvPr/>
        </p:nvPicPr>
        <p:blipFill>
          <a:blip r:embed="rId5"/>
          <a:stretch>
            <a:fillRect/>
          </a:stretch>
        </p:blipFill>
        <p:spPr>
          <a:xfrm>
            <a:off x="5821895" y="1610139"/>
            <a:ext cx="6207554" cy="4411502"/>
          </a:xfrm>
          <a:prstGeom prst="rect">
            <a:avLst/>
          </a:prstGeom>
        </p:spPr>
      </p:pic>
    </p:spTree>
    <p:extLst>
      <p:ext uri="{BB962C8B-B14F-4D97-AF65-F5344CB8AC3E}">
        <p14:creationId xmlns:p14="http://schemas.microsoft.com/office/powerpoint/2010/main" val="4237447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156</TotalTime>
  <Words>942</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Celestial</vt:lpstr>
      <vt:lpstr>Η Ελληνικη ναυτιλια στην προϊστορΙα</vt:lpstr>
      <vt:lpstr>Εν αρχη ηταν οι φοινικεσ πειρατεσ</vt:lpstr>
      <vt:lpstr>ΤΑ ΣΚΗΠΤΡΑ ΣΤΗ ΘΑΛΑΣΣΑ ΤΑ ΠΑΙΡΝΟΥΝ ΟΙ ΜΙΝΩΙΤΕΣ ΚΡΗΤΕΣ</vt:lpstr>
      <vt:lpstr>ΤΟ ΤΕΛΟΣ ΤΟΥ ΜΙΝΩΙΚΟΥ ΠΟΛΙΤΙΣΜΟΥ</vt:lpstr>
      <vt:lpstr>Η ΔΕΥΤΕΡΗ ΦΑΣΗ ΤΗΣ ΝΑΥΤΙΚΗΣ ΠΟΡΕΙΑΣ ΤΩΝ ΕΛΛΗΝΙΚΩΝ ΦΥΛΛΩΝ</vt:lpstr>
      <vt:lpstr>Η ΔΕΥΤΕΡΗ ΦΑΣΗ ΤΗΣ ΝΑΥΤΙΚΗΣ ΠΟΡΕΙΑΣ ΤΩΝ ΕΛΛΗΝΙΚΩΝ ΦΥΛΛΩΝ</vt:lpstr>
      <vt:lpstr>Οι πρωτεσ γραπτεσ μαρτυριεσ για την ναυτοσυνη των ελληνων.</vt:lpstr>
      <vt:lpstr>50 ή 20 κουπια;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Ελληνικη ναυτιλια στην προιστορια</dc:title>
  <dc:creator>Θρασύβουλος Κοτσιφάκης</dc:creator>
  <cp:lastModifiedBy>Θρασύβουλος Κοτσιφάκης</cp:lastModifiedBy>
  <cp:revision>2</cp:revision>
  <dcterms:created xsi:type="dcterms:W3CDTF">2023-10-31T20:07:18Z</dcterms:created>
  <dcterms:modified xsi:type="dcterms:W3CDTF">2023-10-31T22:43:45Z</dcterms:modified>
</cp:coreProperties>
</file>