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840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86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l-GR" sz="2400" b="0" strike="noStrike" spc="-1">
              <a:latin typeface="Times New Roman"/>
            </a:endParaRPr>
          </a:p>
        </p:txBody>
      </p:sp>
      <p:sp>
        <p:nvSpPr>
          <p:cNvPr id="857" name="PlaceHolder 2"/>
          <p:cNvSpPr>
            <a:spLocks noGrp="1"/>
          </p:cNvSpPr>
          <p:nvPr>
            <p:ph type="dt"/>
          </p:nvPr>
        </p:nvSpPr>
        <p:spPr>
          <a:xfrm>
            <a:off x="3884760" y="0"/>
            <a:ext cx="2971800" cy="45864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7964B8CC-0343-4E44-8E74-C796A060E9F7}" type="datetime">
              <a:rPr lang="el-GR" sz="1200" b="0" strike="noStrike" spc="-1">
                <a:solidFill>
                  <a:srgbClr val="000000"/>
                </a:solidFill>
                <a:latin typeface="Calibri"/>
              </a:rPr>
              <a:pPr algn="r">
                <a:lnSpc>
                  <a:spcPct val="100000"/>
                </a:lnSpc>
              </a:pPr>
              <a:t>5/3/2026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858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5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l-GR" sz="4400" b="0" strike="noStrike" spc="-1">
                <a:latin typeface="Arial"/>
              </a:rPr>
              <a:t>Click to move the slide</a:t>
            </a:r>
          </a:p>
        </p:txBody>
      </p:sp>
      <p:sp>
        <p:nvSpPr>
          <p:cNvPr id="859" name="PlaceHolder 4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l-GR" sz="1200" b="0" strike="noStrike" spc="-1">
                <a:solidFill>
                  <a:srgbClr val="000000"/>
                </a:solidFill>
                <a:latin typeface="Calibri"/>
              </a:rPr>
              <a:t>Στυλ κειμένου υποδείγματος</a:t>
            </a:r>
            <a:endParaRPr lang="el-GR" sz="1200" b="0" strike="noStrike" spc="-1">
              <a:latin typeface="Arial"/>
            </a:endParaRPr>
          </a:p>
          <a:p>
            <a:pPr marL="457200" lvl="1">
              <a:lnSpc>
                <a:spcPct val="100000"/>
              </a:lnSpc>
            </a:pPr>
            <a:r>
              <a:rPr lang="el-GR" sz="1200" b="0" strike="noStrike" spc="-1">
                <a:solidFill>
                  <a:srgbClr val="000000"/>
                </a:solidFill>
                <a:latin typeface="Calibri"/>
              </a:rPr>
              <a:t>Δεύτερο επίπεδο</a:t>
            </a:r>
            <a:endParaRPr lang="el-GR" sz="1200" b="0" strike="noStrike" spc="-1">
              <a:latin typeface="Arial"/>
            </a:endParaRPr>
          </a:p>
          <a:p>
            <a:pPr marL="914400" lvl="2">
              <a:lnSpc>
                <a:spcPct val="100000"/>
              </a:lnSpc>
            </a:pPr>
            <a:r>
              <a:rPr lang="el-GR" sz="1200" b="0" strike="noStrike" spc="-1">
                <a:solidFill>
                  <a:srgbClr val="000000"/>
                </a:solidFill>
                <a:latin typeface="Calibri"/>
              </a:rPr>
              <a:t>Τρίτο επίπεδο</a:t>
            </a:r>
            <a:endParaRPr lang="el-GR" sz="1200" b="0" strike="noStrike" spc="-1">
              <a:latin typeface="Arial"/>
            </a:endParaRPr>
          </a:p>
          <a:p>
            <a:pPr marL="1371600" lvl="3">
              <a:lnSpc>
                <a:spcPct val="100000"/>
              </a:lnSpc>
            </a:pPr>
            <a:r>
              <a:rPr lang="el-GR" sz="1200" b="0" strike="noStrike" spc="-1">
                <a:solidFill>
                  <a:srgbClr val="000000"/>
                </a:solidFill>
                <a:latin typeface="Calibri"/>
              </a:rPr>
              <a:t>Τέταρτο επίπεδο</a:t>
            </a:r>
            <a:endParaRPr lang="el-GR" sz="1200" b="0" strike="noStrike" spc="-1">
              <a:latin typeface="Arial"/>
            </a:endParaRPr>
          </a:p>
          <a:p>
            <a:pPr marL="1828800" lvl="4">
              <a:lnSpc>
                <a:spcPct val="100000"/>
              </a:lnSpc>
            </a:pPr>
            <a:r>
              <a:rPr lang="el-GR" sz="1200" b="0" strike="noStrike" spc="-1">
                <a:solidFill>
                  <a:srgbClr val="000000"/>
                </a:solidFill>
                <a:latin typeface="Calibri"/>
              </a:rPr>
              <a:t>Πέμπτο επίπεδο</a:t>
            </a:r>
            <a:endParaRPr lang="el-GR" sz="1200" b="0" strike="noStrike" spc="-1">
              <a:latin typeface="Arial"/>
            </a:endParaRPr>
          </a:p>
        </p:txBody>
      </p:sp>
      <p:sp>
        <p:nvSpPr>
          <p:cNvPr id="860" name="PlaceHolder 5"/>
          <p:cNvSpPr>
            <a:spLocks noGrp="1"/>
          </p:cNvSpPr>
          <p:nvPr>
            <p:ph type="ftr"/>
          </p:nvPr>
        </p:nvSpPr>
        <p:spPr>
          <a:xfrm>
            <a:off x="0" y="8685360"/>
            <a:ext cx="2971800" cy="4586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el-GR" sz="2400" b="0" strike="noStrike" spc="-1">
              <a:latin typeface="Times New Roman"/>
            </a:endParaRPr>
          </a:p>
        </p:txBody>
      </p:sp>
      <p:sp>
        <p:nvSpPr>
          <p:cNvPr id="861" name="PlaceHolder 6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F7BF0213-0CC7-41D4-A1D9-728EC50AF34D}" type="slidenum">
              <a:rPr lang="el-GR" sz="1200" b="0" strike="noStrike" spc="-1">
                <a:solidFill>
                  <a:srgbClr val="000000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l-GR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0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l-GR" sz="2000" b="0" strike="noStrike" spc="-1">
              <a:latin typeface="Arial"/>
            </a:endParaRPr>
          </a:p>
        </p:txBody>
      </p:sp>
      <p:sp>
        <p:nvSpPr>
          <p:cNvPr id="1008" name="TextShape 3"/>
          <p:cNvSpPr txBox="1"/>
          <p:nvPr/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1584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1D33F7FD-6E66-4DF1-A920-F5883E96A186}" type="slidenum">
              <a:rPr lang="el-GR" sz="1200" b="0" strike="noStrike" spc="-1">
                <a:solidFill>
                  <a:srgbClr val="000000"/>
                </a:solidFill>
                <a:latin typeface="Calibri"/>
              </a:rPr>
              <a:pPr algn="r">
                <a:lnSpc>
                  <a:spcPct val="100000"/>
                </a:lnSpc>
              </a:pPr>
              <a:t>1</a:t>
            </a:fld>
            <a:endParaRPr lang="el-GR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7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7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7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subTitle"/>
          </p:nvPr>
        </p:nvSpPr>
        <p:spPr>
          <a:xfrm>
            <a:off x="1141560" y="618480"/>
            <a:ext cx="9906120" cy="6854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1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1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1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2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subTitle"/>
          </p:nvPr>
        </p:nvSpPr>
        <p:spPr>
          <a:xfrm>
            <a:off x="1141560" y="618480"/>
            <a:ext cx="9906120" cy="6854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Εικόνα 2" descr="\\DROBO-FS\QuickDrops\JB\PPTX NG\Droplets\LightingOverlay.png"/>
          <p:cNvPicPr/>
          <p:nvPr/>
        </p:nvPicPr>
        <p:blipFill>
          <a:blip r:embed="rId15" cstate="print">
            <a:alphaModFix amt="30000"/>
          </a:blip>
          <a:stretch/>
        </p:blipFill>
        <p:spPr>
          <a:xfrm>
            <a:off x="0" y="0"/>
            <a:ext cx="12192120" cy="6858000"/>
          </a:xfrm>
          <a:prstGeom prst="rect">
            <a:avLst/>
          </a:prstGeom>
          <a:ln w="15840">
            <a:noFill/>
          </a:ln>
        </p:spPr>
      </p:pic>
      <p:grpSp>
        <p:nvGrpSpPr>
          <p:cNvPr id="83" name="Group 1"/>
          <p:cNvGrpSpPr/>
          <p:nvPr/>
        </p:nvGrpSpPr>
        <p:grpSpPr>
          <a:xfrm>
            <a:off x="0" y="0"/>
            <a:ext cx="2305080" cy="6858000"/>
            <a:chOff x="0" y="0"/>
            <a:chExt cx="2305080" cy="6858000"/>
          </a:xfrm>
        </p:grpSpPr>
        <p:sp>
          <p:nvSpPr>
            <p:cNvPr id="84" name="CustomShape 2"/>
            <p:cNvSpPr/>
            <p:nvPr/>
          </p:nvSpPr>
          <p:spPr>
            <a:xfrm>
              <a:off x="1209600" y="4680"/>
              <a:ext cx="23760" cy="21812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5" name="CustomShape 3"/>
            <p:cNvSpPr/>
            <p:nvPr/>
          </p:nvSpPr>
          <p:spPr>
            <a:xfrm>
              <a:off x="1128600" y="217656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6" name="CustomShape 4"/>
            <p:cNvSpPr/>
            <p:nvPr/>
          </p:nvSpPr>
          <p:spPr>
            <a:xfrm>
              <a:off x="1123920" y="4021200"/>
              <a:ext cx="190440" cy="18900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7" name="CustomShape 5"/>
            <p:cNvSpPr/>
            <p:nvPr/>
          </p:nvSpPr>
          <p:spPr>
            <a:xfrm>
              <a:off x="414360" y="9360"/>
              <a:ext cx="28440" cy="44816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8" name="CustomShape 6"/>
            <p:cNvSpPr/>
            <p:nvPr/>
          </p:nvSpPr>
          <p:spPr>
            <a:xfrm>
              <a:off x="333360" y="44816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9" name="CustomShape 7"/>
            <p:cNvSpPr/>
            <p:nvPr/>
          </p:nvSpPr>
          <p:spPr>
            <a:xfrm>
              <a:off x="190440" y="9360"/>
              <a:ext cx="152280" cy="907920"/>
            </a:xfrm>
            <a:custGeom>
              <a:avLst/>
              <a:gdLst/>
              <a:ahLst/>
              <a:cxnLst/>
              <a:rect l="l" t="t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0" name="CustomShape 8"/>
            <p:cNvSpPr/>
            <p:nvPr/>
          </p:nvSpPr>
          <p:spPr>
            <a:xfrm>
              <a:off x="1290600" y="14400"/>
              <a:ext cx="376200" cy="1801800"/>
            </a:xfrm>
            <a:custGeom>
              <a:avLst/>
              <a:gdLst/>
              <a:ahLst/>
              <a:cxnLst/>
              <a:rect l="l" t="t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1" name="CustomShape 9"/>
            <p:cNvSpPr/>
            <p:nvPr/>
          </p:nvSpPr>
          <p:spPr>
            <a:xfrm>
              <a:off x="1600200" y="1801800"/>
              <a:ext cx="190440" cy="18900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2" name="CustomShape 10"/>
            <p:cNvSpPr/>
            <p:nvPr/>
          </p:nvSpPr>
          <p:spPr>
            <a:xfrm>
              <a:off x="1380960" y="9360"/>
              <a:ext cx="371520" cy="1425600"/>
            </a:xfrm>
            <a:custGeom>
              <a:avLst/>
              <a:gdLst/>
              <a:ahLst/>
              <a:cxnLst/>
              <a:rect l="l" t="t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3" name="CustomShape 11"/>
            <p:cNvSpPr/>
            <p:nvPr/>
          </p:nvSpPr>
          <p:spPr>
            <a:xfrm>
              <a:off x="1643040" y="0"/>
              <a:ext cx="152280" cy="912960"/>
            </a:xfrm>
            <a:custGeom>
              <a:avLst/>
              <a:gdLst/>
              <a:ahLst/>
              <a:cxnLst/>
              <a:rect l="l" t="t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4" name="CustomShape 12"/>
            <p:cNvSpPr/>
            <p:nvPr/>
          </p:nvSpPr>
          <p:spPr>
            <a:xfrm>
              <a:off x="1685880" y="142092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5" name="CustomShape 13"/>
            <p:cNvSpPr/>
            <p:nvPr/>
          </p:nvSpPr>
          <p:spPr>
            <a:xfrm>
              <a:off x="1685880" y="9032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" name="CustomShape 14"/>
            <p:cNvSpPr/>
            <p:nvPr/>
          </p:nvSpPr>
          <p:spPr>
            <a:xfrm>
              <a:off x="1743120" y="4680"/>
              <a:ext cx="419040" cy="522360"/>
            </a:xfrm>
            <a:custGeom>
              <a:avLst/>
              <a:gdLst/>
              <a:ahLst/>
              <a:cxnLst/>
              <a:rect l="l" t="t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" name="CustomShape 15"/>
            <p:cNvSpPr/>
            <p:nvPr/>
          </p:nvSpPr>
          <p:spPr>
            <a:xfrm>
              <a:off x="2119320" y="488880"/>
              <a:ext cx="162000" cy="147600"/>
            </a:xfrm>
            <a:custGeom>
              <a:avLst/>
              <a:gdLst/>
              <a:ahLst/>
              <a:cxnLst/>
              <a:rect l="l" t="t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" name="CustomShape 16"/>
            <p:cNvSpPr/>
            <p:nvPr/>
          </p:nvSpPr>
          <p:spPr>
            <a:xfrm>
              <a:off x="952560" y="4680"/>
              <a:ext cx="152280" cy="907920"/>
            </a:xfrm>
            <a:custGeom>
              <a:avLst/>
              <a:gdLst/>
              <a:ahLst/>
              <a:cxnLst/>
              <a:rect l="l" t="t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9" name="CustomShape 17"/>
            <p:cNvSpPr/>
            <p:nvPr/>
          </p:nvSpPr>
          <p:spPr>
            <a:xfrm>
              <a:off x="866880" y="9032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0" name="CustomShape 18"/>
            <p:cNvSpPr/>
            <p:nvPr/>
          </p:nvSpPr>
          <p:spPr>
            <a:xfrm>
              <a:off x="890640" y="155412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1" name="CustomShape 19"/>
            <p:cNvSpPr/>
            <p:nvPr/>
          </p:nvSpPr>
          <p:spPr>
            <a:xfrm>
              <a:off x="738360" y="5622840"/>
              <a:ext cx="338040" cy="1216080"/>
            </a:xfrm>
            <a:custGeom>
              <a:avLst/>
              <a:gdLst/>
              <a:ahLst/>
              <a:cxnLst/>
              <a:rect l="l" t="t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2" name="CustomShape 20"/>
            <p:cNvSpPr/>
            <p:nvPr/>
          </p:nvSpPr>
          <p:spPr>
            <a:xfrm>
              <a:off x="647640" y="5479920"/>
              <a:ext cx="157320" cy="157320"/>
            </a:xfrm>
            <a:custGeom>
              <a:avLst/>
              <a:gdLst/>
              <a:ahLst/>
              <a:cxnLst/>
              <a:rect l="l" t="t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3" name="CustomShape 21"/>
            <p:cNvSpPr/>
            <p:nvPr/>
          </p:nvSpPr>
          <p:spPr>
            <a:xfrm>
              <a:off x="66600" y="9032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4" name="CustomShape 22"/>
            <p:cNvSpPr/>
            <p:nvPr/>
          </p:nvSpPr>
          <p:spPr>
            <a:xfrm>
              <a:off x="0" y="3897360"/>
              <a:ext cx="133200" cy="266760"/>
            </a:xfrm>
            <a:custGeom>
              <a:avLst/>
              <a:gdLst/>
              <a:ahLst/>
              <a:cxnLst/>
              <a:rect l="l" t="t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5" name="CustomShape 23"/>
            <p:cNvSpPr/>
            <p:nvPr/>
          </p:nvSpPr>
          <p:spPr>
            <a:xfrm>
              <a:off x="66600" y="4149720"/>
              <a:ext cx="190440" cy="18900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6" name="CustomShape 24"/>
            <p:cNvSpPr/>
            <p:nvPr/>
          </p:nvSpPr>
          <p:spPr>
            <a:xfrm>
              <a:off x="0" y="1644480"/>
              <a:ext cx="133200" cy="270000"/>
            </a:xfrm>
            <a:custGeom>
              <a:avLst/>
              <a:gdLst/>
              <a:ahLst/>
              <a:cxnLst/>
              <a:rect l="l" t="t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7" name="CustomShape 25"/>
            <p:cNvSpPr/>
            <p:nvPr/>
          </p:nvSpPr>
          <p:spPr>
            <a:xfrm>
              <a:off x="66600" y="14684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8" name="CustomShape 26"/>
            <p:cNvSpPr/>
            <p:nvPr/>
          </p:nvSpPr>
          <p:spPr>
            <a:xfrm>
              <a:off x="695160" y="4680"/>
              <a:ext cx="309600" cy="1558800"/>
            </a:xfrm>
            <a:custGeom>
              <a:avLst/>
              <a:gdLst/>
              <a:ahLst/>
              <a:cxnLst/>
              <a:rect l="l" t="t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9" name="CustomShape 27"/>
            <p:cNvSpPr/>
            <p:nvPr/>
          </p:nvSpPr>
          <p:spPr>
            <a:xfrm>
              <a:off x="57240" y="4881600"/>
              <a:ext cx="190440" cy="18900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0" name="CustomShape 28"/>
            <p:cNvSpPr/>
            <p:nvPr/>
          </p:nvSpPr>
          <p:spPr>
            <a:xfrm>
              <a:off x="138240" y="5060880"/>
              <a:ext cx="304920" cy="1778040"/>
            </a:xfrm>
            <a:custGeom>
              <a:avLst/>
              <a:gdLst/>
              <a:ahLst/>
              <a:cxnLst/>
              <a:rect l="l" t="t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1" name="CustomShape 29"/>
            <p:cNvSpPr/>
            <p:nvPr/>
          </p:nvSpPr>
          <p:spPr>
            <a:xfrm>
              <a:off x="561960" y="6431040"/>
              <a:ext cx="190440" cy="18900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2" name="CustomShape 30"/>
            <p:cNvSpPr/>
            <p:nvPr/>
          </p:nvSpPr>
          <p:spPr>
            <a:xfrm>
              <a:off x="642960" y="6610320"/>
              <a:ext cx="23760" cy="243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3" name="CustomShape 31"/>
            <p:cNvSpPr/>
            <p:nvPr/>
          </p:nvSpPr>
          <p:spPr>
            <a:xfrm>
              <a:off x="76320" y="6431040"/>
              <a:ext cx="190440" cy="18900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4" name="CustomShape 32"/>
            <p:cNvSpPr/>
            <p:nvPr/>
          </p:nvSpPr>
          <p:spPr>
            <a:xfrm>
              <a:off x="0" y="5978520"/>
              <a:ext cx="190440" cy="461880"/>
            </a:xfrm>
            <a:custGeom>
              <a:avLst/>
              <a:gdLst/>
              <a:ahLst/>
              <a:cxnLst/>
              <a:rect l="l" t="t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5" name="CustomShape 33"/>
            <p:cNvSpPr/>
            <p:nvPr/>
          </p:nvSpPr>
          <p:spPr>
            <a:xfrm>
              <a:off x="1014480" y="1801800"/>
              <a:ext cx="214200" cy="755640"/>
            </a:xfrm>
            <a:custGeom>
              <a:avLst/>
              <a:gdLst/>
              <a:ahLst/>
              <a:cxnLst/>
              <a:rect l="l" t="t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6" name="CustomShape 34"/>
            <p:cNvSpPr/>
            <p:nvPr/>
          </p:nvSpPr>
          <p:spPr>
            <a:xfrm>
              <a:off x="938160" y="2548080"/>
              <a:ext cx="166680" cy="160200"/>
            </a:xfrm>
            <a:custGeom>
              <a:avLst/>
              <a:gdLst/>
              <a:ahLst/>
              <a:cxnLst/>
              <a:rect l="l" t="t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7" name="CustomShape 35"/>
            <p:cNvSpPr/>
            <p:nvPr/>
          </p:nvSpPr>
          <p:spPr>
            <a:xfrm>
              <a:off x="595440" y="4680"/>
              <a:ext cx="638280" cy="4025880"/>
            </a:xfrm>
            <a:custGeom>
              <a:avLst/>
              <a:gdLst/>
              <a:ahLst/>
              <a:cxnLst/>
              <a:rect l="l" t="t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8" name="CustomShape 36"/>
            <p:cNvSpPr/>
            <p:nvPr/>
          </p:nvSpPr>
          <p:spPr>
            <a:xfrm>
              <a:off x="1224000" y="1382760"/>
              <a:ext cx="142920" cy="476280"/>
            </a:xfrm>
            <a:custGeom>
              <a:avLst/>
              <a:gdLst/>
              <a:ahLst/>
              <a:cxnLst/>
              <a:rect l="l" t="t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9" name="CustomShape 37"/>
            <p:cNvSpPr/>
            <p:nvPr/>
          </p:nvSpPr>
          <p:spPr>
            <a:xfrm>
              <a:off x="1300320" y="1849320"/>
              <a:ext cx="109440" cy="10800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0" name="CustomShape 38"/>
            <p:cNvSpPr/>
            <p:nvPr/>
          </p:nvSpPr>
          <p:spPr>
            <a:xfrm>
              <a:off x="281160" y="3417840"/>
              <a:ext cx="142920" cy="474840"/>
            </a:xfrm>
            <a:custGeom>
              <a:avLst/>
              <a:gdLst/>
              <a:ahLst/>
              <a:cxnLst/>
              <a:rect l="l" t="t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1" name="CustomShape 39"/>
            <p:cNvSpPr/>
            <p:nvPr/>
          </p:nvSpPr>
          <p:spPr>
            <a:xfrm>
              <a:off x="237960" y="3882960"/>
              <a:ext cx="109440" cy="10944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2" name="CustomShape 40"/>
            <p:cNvSpPr/>
            <p:nvPr/>
          </p:nvSpPr>
          <p:spPr>
            <a:xfrm>
              <a:off x="4680" y="2166840"/>
              <a:ext cx="114480" cy="452520"/>
            </a:xfrm>
            <a:custGeom>
              <a:avLst/>
              <a:gdLst/>
              <a:ahLst/>
              <a:cxnLst/>
              <a:rect l="l" t="t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3" name="CustomShape 41"/>
            <p:cNvSpPr/>
            <p:nvPr/>
          </p:nvSpPr>
          <p:spPr>
            <a:xfrm>
              <a:off x="52560" y="2066760"/>
              <a:ext cx="109440" cy="10944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4" name="CustomShape 42"/>
            <p:cNvSpPr/>
            <p:nvPr/>
          </p:nvSpPr>
          <p:spPr>
            <a:xfrm>
              <a:off x="1228680" y="4662360"/>
              <a:ext cx="23760" cy="21812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5" name="CustomShape 43"/>
            <p:cNvSpPr/>
            <p:nvPr/>
          </p:nvSpPr>
          <p:spPr>
            <a:xfrm>
              <a:off x="1319040" y="5041800"/>
              <a:ext cx="371520" cy="1801800"/>
            </a:xfrm>
            <a:custGeom>
              <a:avLst/>
              <a:gdLst/>
              <a:ahLst/>
              <a:cxnLst/>
              <a:rect l="l" t="t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6" name="CustomShape 44"/>
            <p:cNvSpPr/>
            <p:nvPr/>
          </p:nvSpPr>
          <p:spPr>
            <a:xfrm>
              <a:off x="1147680" y="44816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7" name="CustomShape 45"/>
            <p:cNvSpPr/>
            <p:nvPr/>
          </p:nvSpPr>
          <p:spPr>
            <a:xfrm>
              <a:off x="819000" y="3983040"/>
              <a:ext cx="347760" cy="2860560"/>
            </a:xfrm>
            <a:custGeom>
              <a:avLst/>
              <a:gdLst/>
              <a:ahLst/>
              <a:cxnLst/>
              <a:rect l="l" t="t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8" name="CustomShape 46"/>
            <p:cNvSpPr/>
            <p:nvPr/>
          </p:nvSpPr>
          <p:spPr>
            <a:xfrm>
              <a:off x="728640" y="380700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9" name="CustomShape 47"/>
            <p:cNvSpPr/>
            <p:nvPr/>
          </p:nvSpPr>
          <p:spPr>
            <a:xfrm>
              <a:off x="1623960" y="4867200"/>
              <a:ext cx="190440" cy="18900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0" name="CustomShape 48"/>
            <p:cNvSpPr/>
            <p:nvPr/>
          </p:nvSpPr>
          <p:spPr>
            <a:xfrm>
              <a:off x="1405080" y="5423040"/>
              <a:ext cx="371520" cy="1425600"/>
            </a:xfrm>
            <a:custGeom>
              <a:avLst/>
              <a:gdLst/>
              <a:ahLst/>
              <a:cxnLst/>
              <a:rect l="l" t="t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1" name="CustomShape 49"/>
            <p:cNvSpPr/>
            <p:nvPr/>
          </p:nvSpPr>
          <p:spPr>
            <a:xfrm>
              <a:off x="1666800" y="5945040"/>
              <a:ext cx="152280" cy="912960"/>
            </a:xfrm>
            <a:custGeom>
              <a:avLst/>
              <a:gdLst/>
              <a:ahLst/>
              <a:cxnLst/>
              <a:rect l="l" t="t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2" name="CustomShape 50"/>
            <p:cNvSpPr/>
            <p:nvPr/>
          </p:nvSpPr>
          <p:spPr>
            <a:xfrm>
              <a:off x="1709640" y="52466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3" name="CustomShape 51"/>
            <p:cNvSpPr/>
            <p:nvPr/>
          </p:nvSpPr>
          <p:spPr>
            <a:xfrm>
              <a:off x="1709640" y="576432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4" name="CustomShape 52"/>
            <p:cNvSpPr/>
            <p:nvPr/>
          </p:nvSpPr>
          <p:spPr>
            <a:xfrm>
              <a:off x="1766880" y="6330960"/>
              <a:ext cx="419040" cy="527040"/>
            </a:xfrm>
            <a:custGeom>
              <a:avLst/>
              <a:gdLst/>
              <a:ahLst/>
              <a:cxnLst/>
              <a:rect l="l" t="t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5" name="CustomShape 53"/>
            <p:cNvSpPr/>
            <p:nvPr/>
          </p:nvSpPr>
          <p:spPr>
            <a:xfrm>
              <a:off x="2147760" y="6221520"/>
              <a:ext cx="157320" cy="147600"/>
            </a:xfrm>
            <a:custGeom>
              <a:avLst/>
              <a:gdLst/>
              <a:ahLst/>
              <a:cxnLst/>
              <a:rect l="l" t="t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6" name="CustomShape 54"/>
            <p:cNvSpPr/>
            <p:nvPr/>
          </p:nvSpPr>
          <p:spPr>
            <a:xfrm>
              <a:off x="504720" y="9360"/>
              <a:ext cx="233280" cy="5103720"/>
            </a:xfrm>
            <a:custGeom>
              <a:avLst/>
              <a:gdLst/>
              <a:ahLst/>
              <a:cxnLst/>
              <a:rect l="l" t="t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7" name="CustomShape 55"/>
            <p:cNvSpPr/>
            <p:nvPr/>
          </p:nvSpPr>
          <p:spPr>
            <a:xfrm>
              <a:off x="633240" y="5103720"/>
              <a:ext cx="185760" cy="185760"/>
            </a:xfrm>
            <a:custGeom>
              <a:avLst/>
              <a:gdLst/>
              <a:ahLst/>
              <a:cxnLst/>
              <a:rect l="l" t="t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8" name="PlaceHolder 56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560" cy="23875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4800" b="0" strike="noStrike" cap="all" spc="-1">
                <a:solidFill>
                  <a:srgbClr val="FFFFFF"/>
                </a:solidFill>
                <a:latin typeface="Calibri"/>
              </a:rPr>
              <a:t>Κάντε κλικ για να επεξεργαστείτε τον τίτλο υποδείγματος</a:t>
            </a:r>
            <a:endParaRPr lang="el-GR" sz="4800" b="0" strike="noStrike" spc="-1">
              <a:latin typeface="Arial"/>
            </a:endParaRPr>
          </a:p>
        </p:txBody>
      </p:sp>
      <p:sp>
        <p:nvSpPr>
          <p:cNvPr id="139" name="PlaceHolder 57"/>
          <p:cNvSpPr>
            <a:spLocks noGrp="1"/>
          </p:cNvSpPr>
          <p:nvPr>
            <p:ph type="dt"/>
          </p:nvPr>
        </p:nvSpPr>
        <p:spPr>
          <a:xfrm>
            <a:off x="7077600" y="5410080"/>
            <a:ext cx="2743200" cy="3650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5D5229D-1351-4C25-A1B2-B9B2E009367B}" type="datetime">
              <a:rPr lang="el-GR" sz="1050" b="0" strike="noStrike" spc="-1">
                <a:solidFill>
                  <a:srgbClr val="FFFFFF"/>
                </a:solidFill>
                <a:latin typeface="Calibri"/>
              </a:rPr>
              <a:pPr algn="r">
                <a:lnSpc>
                  <a:spcPct val="100000"/>
                </a:lnSpc>
              </a:pPr>
              <a:t>5/3/2026</a:t>
            </a:fld>
            <a:endParaRPr lang="el-GR" sz="1050" b="0" strike="noStrike" spc="-1">
              <a:latin typeface="Times New Roman"/>
            </a:endParaRPr>
          </a:p>
        </p:txBody>
      </p:sp>
      <p:sp>
        <p:nvSpPr>
          <p:cNvPr id="140" name="PlaceHolder 58"/>
          <p:cNvSpPr>
            <a:spLocks noGrp="1"/>
          </p:cNvSpPr>
          <p:nvPr>
            <p:ph type="ftr"/>
          </p:nvPr>
        </p:nvSpPr>
        <p:spPr>
          <a:xfrm>
            <a:off x="1876320" y="5410080"/>
            <a:ext cx="5124960" cy="3650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l-GR" sz="2400" b="0" strike="noStrike" spc="-1">
              <a:latin typeface="Times New Roman"/>
            </a:endParaRPr>
          </a:p>
        </p:txBody>
      </p:sp>
      <p:sp>
        <p:nvSpPr>
          <p:cNvPr id="141" name="PlaceHolder 59"/>
          <p:cNvSpPr>
            <a:spLocks noGrp="1"/>
          </p:cNvSpPr>
          <p:nvPr>
            <p:ph type="sldNum"/>
          </p:nvPr>
        </p:nvSpPr>
        <p:spPr>
          <a:xfrm>
            <a:off x="9896760" y="5410080"/>
            <a:ext cx="771120" cy="3650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E95A620-6DD4-43D9-84B0-9A6BEF7E02C2}" type="slidenum">
              <a:rPr lang="el-GR" sz="1050" b="0" strike="noStrike" spc="-1">
                <a:solidFill>
                  <a:srgbClr val="FFFFFF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l-GR" sz="1050" b="0" strike="noStrike" spc="-1">
              <a:latin typeface="Times New Roman"/>
            </a:endParaRPr>
          </a:p>
        </p:txBody>
      </p:sp>
      <p:sp>
        <p:nvSpPr>
          <p:cNvPr id="142" name="PlaceHolder 6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147852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600" b="0" strike="noStrike" cap="all" spc="-1">
                <a:solidFill>
                  <a:srgbClr val="FFFFFF"/>
                </a:solidFill>
                <a:latin typeface="Calibri"/>
              </a:rPr>
              <a:t>Κάντε κλικ για να επεξεργαστείτε τον τίτλο υποδείγματος</a:t>
            </a:r>
            <a:endParaRPr lang="el-GR" sz="3600" b="0" strike="noStrike" spc="-1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title"/>
          </p:nvPr>
        </p:nvSpPr>
        <p:spPr>
          <a:xfrm>
            <a:off x="1141560" y="2249640"/>
            <a:ext cx="9906120" cy="35416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l-GR" sz="2400" b="0" strike="noStrike" spc="-1">
                <a:solidFill>
                  <a:srgbClr val="FFFFFF"/>
                </a:solidFill>
                <a:latin typeface="Calibri"/>
              </a:rPr>
              <a:t>Στυλ κειμένου υποδείγματος</a:t>
            </a:r>
            <a:r>
              <a:t/>
            </a:r>
            <a:br/>
            <a:r>
              <a:rPr lang="el-GR" sz="2000" b="0" strike="noStrike" spc="-1">
                <a:solidFill>
                  <a:srgbClr val="FFFFFF"/>
                </a:solidFill>
                <a:latin typeface="Calibri"/>
              </a:rPr>
              <a:t>Δεύτερου επιπέδου</a:t>
            </a:r>
            <a:r>
              <a:t/>
            </a:r>
            <a:br/>
            <a:r>
              <a:rPr lang="el-GR" sz="1800" b="0" strike="noStrike" spc="-1">
                <a:solidFill>
                  <a:srgbClr val="FFFFFF"/>
                </a:solidFill>
                <a:latin typeface="Calibri"/>
              </a:rPr>
              <a:t>Τρίτου επιπέδου</a:t>
            </a:r>
            <a:r>
              <a:t/>
            </a:r>
            <a:br/>
            <a:r>
              <a:rPr lang="el-GR" sz="1600" b="0" strike="noStrike" spc="-1">
                <a:solidFill>
                  <a:srgbClr val="FFFFFF"/>
                </a:solidFill>
                <a:latin typeface="Calibri"/>
              </a:rPr>
              <a:t>Τέταρτου επιπέδου</a:t>
            </a:r>
            <a:r>
              <a:t/>
            </a:r>
            <a:br/>
            <a:r>
              <a:rPr lang="el-GR" sz="1600" b="0" strike="noStrike" spc="-1">
                <a:solidFill>
                  <a:srgbClr val="FFFFFF"/>
                </a:solidFill>
                <a:latin typeface="Calibri"/>
              </a:rPr>
              <a:t>Πέμπτου επιπέδου</a:t>
            </a:r>
            <a:endParaRPr lang="el-GR" sz="1600" b="0" strike="noStrike" spc="-1"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dt"/>
          </p:nvPr>
        </p:nvSpPr>
        <p:spPr>
          <a:xfrm>
            <a:off x="7457040" y="5883120"/>
            <a:ext cx="2743200" cy="3650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C68A3D9-2084-45D6-A0A1-7DD18AA0AFFF}" type="datetime">
              <a:rPr lang="el-GR" sz="1050" b="0" strike="noStrike" spc="-1">
                <a:solidFill>
                  <a:srgbClr val="FFFFFF"/>
                </a:solidFill>
                <a:latin typeface="Calibri"/>
              </a:rPr>
              <a:pPr algn="r">
                <a:lnSpc>
                  <a:spcPct val="100000"/>
                </a:lnSpc>
              </a:pPr>
              <a:t>5/3/2026</a:t>
            </a:fld>
            <a:endParaRPr lang="el-GR" sz="1050" b="0" strike="noStrike" spc="-1">
              <a:latin typeface="Times New Roman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ftr"/>
          </p:nvPr>
        </p:nvSpPr>
        <p:spPr>
          <a:xfrm>
            <a:off x="1141560" y="5883120"/>
            <a:ext cx="6239160" cy="3650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l-GR" sz="2400" b="0" strike="noStrike" spc="-1">
              <a:latin typeface="Times New Roman"/>
            </a:endParaRPr>
          </a:p>
        </p:txBody>
      </p:sp>
      <p:sp>
        <p:nvSpPr>
          <p:cNvPr id="183" name="PlaceHolder 5"/>
          <p:cNvSpPr>
            <a:spLocks noGrp="1"/>
          </p:cNvSpPr>
          <p:nvPr>
            <p:ph type="sldNum"/>
          </p:nvPr>
        </p:nvSpPr>
        <p:spPr>
          <a:xfrm>
            <a:off x="10276200" y="5883120"/>
            <a:ext cx="771120" cy="3650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DC9AE25-2614-4CF8-AC9D-F8D02D3D5924}" type="slidenum">
              <a:rPr lang="el-GR" sz="1050" b="0" strike="noStrike" spc="-1">
                <a:solidFill>
                  <a:srgbClr val="FFFFFF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l-GR" sz="1050" b="0" strike="noStrike" spc="-1">
              <a:latin typeface="Times New Roman"/>
            </a:endParaRPr>
          </a:p>
        </p:txBody>
      </p:sp>
      <p:sp>
        <p:nvSpPr>
          <p:cNvPr id="184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TextShape 1"/>
          <p:cNvSpPr txBox="1"/>
          <p:nvPr/>
        </p:nvSpPr>
        <p:spPr>
          <a:xfrm>
            <a:off x="1876320" y="1122480"/>
            <a:ext cx="8791560" cy="2387520"/>
          </a:xfrm>
          <a:prstGeom prst="rect">
            <a:avLst/>
          </a:prstGeom>
          <a:noFill/>
          <a:ln w="15840">
            <a:noFill/>
          </a:ln>
        </p:spPr>
        <p:txBody>
          <a:bodyPr anchor="b">
            <a:normAutofit fontScale="97500" lnSpcReduction="10000"/>
          </a:bodyPr>
          <a:lstStyle/>
          <a:p>
            <a:pPr>
              <a:lnSpc>
                <a:spcPct val="90000"/>
              </a:lnSpc>
            </a:pPr>
            <a:r>
              <a:rPr lang="el-GR" sz="6000" b="0" strike="noStrike" cap="all" spc="-1" dirty="0" err="1" smtClean="0">
                <a:solidFill>
                  <a:srgbClr val="FFFF00"/>
                </a:solidFill>
                <a:latin typeface="Aptos Display"/>
              </a:rPr>
              <a:t>ΜονοφασικOΣ</a:t>
            </a:r>
            <a:r>
              <a:rPr lang="el-GR" sz="6000" b="0" strike="noStrike" cap="all" spc="-1" dirty="0" smtClean="0">
                <a:solidFill>
                  <a:srgbClr val="FFFF00"/>
                </a:solidFill>
                <a:latin typeface="Aptos Display"/>
              </a:rPr>
              <a:t> </a:t>
            </a:r>
            <a:r>
              <a:rPr lang="el-GR" sz="6000" b="0" strike="noStrike" cap="all" spc="-1" dirty="0" err="1" smtClean="0">
                <a:solidFill>
                  <a:srgbClr val="FFFF00"/>
                </a:solidFill>
                <a:latin typeface="Aptos Display"/>
              </a:rPr>
              <a:t>ΜετασχηματιστHΣ</a:t>
            </a:r>
            <a:r>
              <a:rPr lang="el-GR" sz="6000" b="0" strike="noStrike" cap="all" spc="-1" dirty="0" smtClean="0">
                <a:solidFill>
                  <a:srgbClr val="FFFF00"/>
                </a:solidFill>
                <a:latin typeface="Aptos Display"/>
              </a:rPr>
              <a:t> </a:t>
            </a:r>
            <a:r>
              <a:rPr lang="el-GR" sz="6000" b="0" strike="noStrike" cap="all" spc="-1" dirty="0">
                <a:solidFill>
                  <a:srgbClr val="FFFF00"/>
                </a:solidFill>
                <a:latin typeface="Aptos Display"/>
              </a:rPr>
              <a:t>(Μ/Σ)</a:t>
            </a:r>
            <a:endParaRPr lang="el-GR" sz="6000" b="0" strike="noStrike" spc="-1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863" name="TextShape 2"/>
          <p:cNvSpPr txBox="1"/>
          <p:nvPr/>
        </p:nvSpPr>
        <p:spPr>
          <a:xfrm>
            <a:off x="1876320" y="3602160"/>
            <a:ext cx="8791560" cy="1655640"/>
          </a:xfrm>
          <a:prstGeom prst="rect">
            <a:avLst/>
          </a:prstGeom>
          <a:noFill/>
          <a:ln w="15840">
            <a:noFill/>
          </a:ln>
        </p:spPr>
        <p:txBody>
          <a:bodyPr anchorCtr="1">
            <a:normAutofit/>
          </a:bodyPr>
          <a:lstStyle/>
          <a:p>
            <a:pPr marL="285840" indent="-28584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;Sans-Serif"/>
              <a:buChar char="•"/>
            </a:pPr>
            <a:r>
              <a:rPr lang="el-GR" sz="2400" b="0" strike="noStrike" cap="all" spc="-1" dirty="0" err="1">
                <a:solidFill>
                  <a:srgbClr val="000000"/>
                </a:solidFill>
                <a:latin typeface="Aptos"/>
              </a:rPr>
              <a:t>ΘεωρIα</a:t>
            </a:r>
            <a:r>
              <a:rPr lang="el-GR" sz="2400" b="0" strike="noStrike" cap="all" spc="-1" dirty="0">
                <a:solidFill>
                  <a:srgbClr val="000000"/>
                </a:solidFill>
                <a:latin typeface="Aptos"/>
              </a:rPr>
              <a:t>, </a:t>
            </a:r>
            <a:r>
              <a:rPr lang="el-GR" sz="2400" b="0" strike="noStrike" cap="all" spc="-1" dirty="0" smtClean="0">
                <a:solidFill>
                  <a:srgbClr val="000000"/>
                </a:solidFill>
                <a:latin typeface="Aptos"/>
              </a:rPr>
              <a:t> </a:t>
            </a:r>
            <a:r>
              <a:rPr lang="el-GR" sz="2400" b="0" strike="noStrike" cap="all" spc="-1" dirty="0" err="1" smtClean="0">
                <a:solidFill>
                  <a:srgbClr val="000000"/>
                </a:solidFill>
                <a:latin typeface="Aptos"/>
              </a:rPr>
              <a:t>ΛειτουργIα</a:t>
            </a:r>
            <a:r>
              <a:rPr lang="el-GR" sz="2400" b="0" strike="noStrike" cap="all" spc="-1" dirty="0">
                <a:solidFill>
                  <a:srgbClr val="000000"/>
                </a:solidFill>
                <a:latin typeface="Aptos"/>
              </a:rPr>
              <a:t>, </a:t>
            </a:r>
            <a:r>
              <a:rPr lang="el-GR" sz="2400" b="0" strike="noStrike" cap="all" spc="-1" dirty="0" smtClean="0">
                <a:solidFill>
                  <a:srgbClr val="000000"/>
                </a:solidFill>
                <a:latin typeface="Aptos"/>
              </a:rPr>
              <a:t> </a:t>
            </a:r>
            <a:r>
              <a:rPr lang="el-GR" sz="2400" b="0" strike="noStrike" cap="all" spc="-1" dirty="0" err="1" smtClean="0">
                <a:solidFill>
                  <a:srgbClr val="000000"/>
                </a:solidFill>
                <a:latin typeface="Aptos"/>
              </a:rPr>
              <a:t>ΤYποι</a:t>
            </a:r>
            <a:r>
              <a:rPr lang="el-GR" sz="2400" b="0" strike="noStrike" cap="all" spc="-1" dirty="0" smtClean="0">
                <a:solidFill>
                  <a:srgbClr val="000000"/>
                </a:solidFill>
                <a:latin typeface="Aptos"/>
              </a:rPr>
              <a:t>  και  </a:t>
            </a:r>
            <a:r>
              <a:rPr lang="el-GR" sz="2400" b="0" strike="noStrike" cap="all" spc="-1" dirty="0" err="1">
                <a:solidFill>
                  <a:srgbClr val="000000"/>
                </a:solidFill>
                <a:latin typeface="Aptos"/>
              </a:rPr>
              <a:t>ΕφαρμογEς</a:t>
            </a:r>
            <a:endParaRPr lang="el-GR" sz="2400" b="0" strike="noStrike" spc="-1" dirty="0">
              <a:latin typeface="Arial"/>
            </a:endParaRPr>
          </a:p>
          <a:p>
            <a:pPr marL="285840" indent="-28584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;Sans-Serif"/>
              <a:buChar char="•"/>
            </a:pPr>
            <a:r>
              <a:rPr lang="el-GR" sz="2400" b="1" strike="noStrike" cap="all" spc="-1" dirty="0" err="1" smtClean="0">
                <a:solidFill>
                  <a:srgbClr val="000000"/>
                </a:solidFill>
                <a:latin typeface="Aptos"/>
              </a:rPr>
              <a:t>ΠαλAντζαΣ</a:t>
            </a:r>
            <a:r>
              <a:rPr lang="el-GR" sz="2400" b="1" strike="noStrike" cap="all" spc="-1" dirty="0" smtClean="0">
                <a:solidFill>
                  <a:srgbClr val="000000"/>
                </a:solidFill>
                <a:latin typeface="Aptos"/>
              </a:rPr>
              <a:t> </a:t>
            </a:r>
            <a:r>
              <a:rPr lang="el-GR" sz="2400" b="1" strike="noStrike" cap="all" spc="-1" dirty="0" err="1" smtClean="0">
                <a:solidFill>
                  <a:srgbClr val="000000"/>
                </a:solidFill>
                <a:latin typeface="Aptos"/>
              </a:rPr>
              <a:t>ΠαναγιΩτηΣ</a:t>
            </a:r>
            <a:endParaRPr lang="el-GR" sz="2400" b="0" strike="noStrike" spc="-1" dirty="0">
              <a:latin typeface="Arial"/>
            </a:endParaRPr>
          </a:p>
          <a:p>
            <a:pPr marL="285840" indent="-28584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;Sans-Serif"/>
              <a:buChar char="•"/>
            </a:pPr>
            <a:r>
              <a:rPr lang="el-GR" sz="2400" b="0" strike="noStrike" cap="all" spc="-1" dirty="0" err="1" smtClean="0">
                <a:solidFill>
                  <a:srgbClr val="000000"/>
                </a:solidFill>
                <a:latin typeface="Aptos"/>
              </a:rPr>
              <a:t>ΦεβρουΑριοΣ</a:t>
            </a:r>
            <a:r>
              <a:rPr lang="el-GR" sz="2400" b="0" strike="noStrike" cap="all" spc="-1" dirty="0" smtClean="0">
                <a:solidFill>
                  <a:srgbClr val="000000"/>
                </a:solidFill>
                <a:latin typeface="Aptos"/>
              </a:rPr>
              <a:t> 2026</a:t>
            </a:r>
            <a:endParaRPr lang="el-GR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TextShape 1"/>
          <p:cNvSpPr txBox="1"/>
          <p:nvPr/>
        </p:nvSpPr>
        <p:spPr>
          <a:xfrm>
            <a:off x="1141560" y="618480"/>
            <a:ext cx="9906120" cy="1478520"/>
          </a:xfrm>
          <a:prstGeom prst="rect">
            <a:avLst/>
          </a:prstGeom>
          <a:noFill/>
          <a:ln w="1584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0" strike="noStrike" cap="all" spc="-1" dirty="0">
                <a:latin typeface="Calibri"/>
                <a:ea typeface="Calibri"/>
              </a:rPr>
              <a:t>Ο </a:t>
            </a:r>
            <a:r>
              <a:rPr lang="el-GR" sz="3600" b="0" strike="noStrike" cap="all" spc="-1" dirty="0" smtClean="0">
                <a:latin typeface="Calibri"/>
                <a:ea typeface="Calibri"/>
              </a:rPr>
              <a:t> </a:t>
            </a:r>
            <a:r>
              <a:rPr lang="en-US" sz="3600" b="0" strike="noStrike" cap="all" spc="-1" dirty="0" err="1" smtClean="0">
                <a:latin typeface="Calibri"/>
                <a:ea typeface="Calibri"/>
              </a:rPr>
              <a:t>ΠραγματικΟ</a:t>
            </a:r>
            <a:r>
              <a:rPr lang="el-GR" sz="3600" b="0" strike="noStrike" cap="all" spc="-1" dirty="0" smtClean="0">
                <a:latin typeface="Calibri"/>
                <a:ea typeface="Calibri"/>
              </a:rPr>
              <a:t>Σ</a:t>
            </a:r>
            <a:r>
              <a:rPr lang="en-US" sz="3600" b="0" strike="noStrike" cap="all" spc="-1" dirty="0" smtClean="0">
                <a:latin typeface="Calibri"/>
                <a:ea typeface="Calibri"/>
              </a:rPr>
              <a:t> </a:t>
            </a:r>
            <a:r>
              <a:rPr lang="el-GR" sz="3600" b="0" strike="noStrike" cap="all" spc="-1" dirty="0" smtClean="0">
                <a:latin typeface="Calibri"/>
                <a:ea typeface="Calibri"/>
              </a:rPr>
              <a:t> </a:t>
            </a:r>
            <a:r>
              <a:rPr lang="en-US" sz="3600" b="0" strike="noStrike" cap="all" spc="-1" dirty="0" err="1" smtClean="0">
                <a:latin typeface="Calibri"/>
                <a:ea typeface="Calibri"/>
              </a:rPr>
              <a:t>ΜετασχηματιστΗ</a:t>
            </a:r>
            <a:r>
              <a:rPr lang="el-GR" sz="3600" b="0" strike="noStrike" cap="all" spc="-1" dirty="0" smtClean="0">
                <a:latin typeface="Calibri"/>
                <a:ea typeface="Calibri"/>
              </a:rPr>
              <a:t>Σ</a:t>
            </a:r>
            <a:endParaRPr lang="el-GR" sz="3600" b="0" strike="noStrike" spc="-1" dirty="0">
              <a:latin typeface="Arial"/>
            </a:endParaRPr>
          </a:p>
        </p:txBody>
      </p:sp>
      <p:sp>
        <p:nvSpPr>
          <p:cNvPr id="1003" name="TextShape 2"/>
          <p:cNvSpPr txBox="1"/>
          <p:nvPr/>
        </p:nvSpPr>
        <p:spPr>
          <a:xfrm>
            <a:off x="580680" y="2249640"/>
            <a:ext cx="11199960" cy="3541680"/>
          </a:xfrm>
          <a:prstGeom prst="rect">
            <a:avLst/>
          </a:prstGeom>
          <a:noFill/>
          <a:ln w="15840">
            <a:noFill/>
          </a:ln>
        </p:spPr>
        <p:txBody>
          <a:bodyPr>
            <a:normAutofit/>
          </a:bodyPr>
          <a:lstStyle/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Στην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πραγματικότητα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υπάρχουν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απώλειες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ισχύος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:</a:t>
            </a:r>
            <a:endParaRPr lang="el-GR" sz="2400" b="0" strike="noStrike" spc="-1" dirty="0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400" b="1" strike="noStrike" spc="-1" dirty="0" err="1">
                <a:latin typeface="Calibri"/>
                <a:ea typeface="Calibri"/>
              </a:rPr>
              <a:t>Απώλειες</a:t>
            </a:r>
            <a:r>
              <a:rPr lang="en-US" sz="2400" b="1" strike="noStrike" spc="-1" dirty="0">
                <a:latin typeface="Calibri"/>
                <a:ea typeface="Calibri"/>
              </a:rPr>
              <a:t> </a:t>
            </a:r>
            <a:r>
              <a:rPr lang="en-US" sz="2400" b="1" strike="noStrike" spc="-1" dirty="0" err="1">
                <a:latin typeface="Calibri"/>
                <a:ea typeface="Calibri"/>
              </a:rPr>
              <a:t>Χαλκού</a:t>
            </a:r>
            <a:r>
              <a:rPr lang="en-US" sz="2400" b="1" strike="noStrike" spc="-1" dirty="0">
                <a:latin typeface="Calibri"/>
                <a:ea typeface="Calibri"/>
              </a:rPr>
              <a:t> (</a:t>
            </a:r>
            <a:r>
              <a:rPr lang="en-US" sz="2400" b="1" strike="noStrike" spc="-1" dirty="0" err="1">
                <a:latin typeface="Calibri"/>
                <a:ea typeface="Calibri"/>
              </a:rPr>
              <a:t>Pcu</a:t>
            </a:r>
            <a:r>
              <a:rPr lang="en-US" sz="2400" b="1" strike="noStrike" spc="-1" dirty="0">
                <a:latin typeface="Calibri"/>
                <a:ea typeface="Calibri"/>
              </a:rPr>
              <a:t>):</a:t>
            </a:r>
            <a:r>
              <a:rPr lang="en-US" sz="2400" b="0" strike="noStrike" spc="-1" dirty="0"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Θερμότητα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λόγω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αντίστασης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τυλιγμάτων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φαινόμενο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Joule).</a:t>
            </a:r>
            <a:endParaRPr lang="el-GR" sz="2400" b="0" strike="noStrike" spc="-1" dirty="0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400" b="1" strike="noStrike" spc="-1" dirty="0" err="1">
                <a:latin typeface="Calibri"/>
                <a:ea typeface="Calibri"/>
              </a:rPr>
              <a:t>Απώλειες</a:t>
            </a:r>
            <a:r>
              <a:rPr lang="en-US" sz="2400" b="1" strike="noStrike" spc="-1" dirty="0">
                <a:latin typeface="Calibri"/>
                <a:ea typeface="Calibri"/>
              </a:rPr>
              <a:t> </a:t>
            </a:r>
            <a:r>
              <a:rPr lang="en-US" sz="2400" b="1" strike="noStrike" spc="-1" dirty="0" err="1">
                <a:latin typeface="Calibri"/>
                <a:ea typeface="Calibri"/>
              </a:rPr>
              <a:t>Σιδήρου</a:t>
            </a:r>
            <a:r>
              <a:rPr lang="en-US" sz="2400" b="1" strike="noStrike" spc="-1" dirty="0">
                <a:latin typeface="Calibri"/>
                <a:ea typeface="Calibri"/>
              </a:rPr>
              <a:t> (</a:t>
            </a:r>
            <a:r>
              <a:rPr lang="en-US" sz="2400" b="1" strike="noStrike" spc="-1" dirty="0" err="1">
                <a:latin typeface="Calibri"/>
                <a:ea typeface="Calibri"/>
              </a:rPr>
              <a:t>Pfe</a:t>
            </a:r>
            <a:r>
              <a:rPr lang="en-US" sz="2400" b="1" strike="noStrike" spc="-1" dirty="0">
                <a:latin typeface="Calibri"/>
                <a:ea typeface="Calibri"/>
              </a:rPr>
              <a:t>):</a:t>
            </a:r>
            <a:r>
              <a:rPr lang="en-US" sz="2400" b="0" strike="noStrike" spc="-1" dirty="0"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Λόγω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υστέρησης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και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δινορευμάτων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Foucault.</a:t>
            </a:r>
            <a:endParaRPr lang="el-GR" sz="2400" b="0" strike="noStrike" spc="-1" dirty="0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400" b="1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Μαγνητική</a:t>
            </a:r>
            <a:r>
              <a:rPr lang="en-US" sz="2400" b="1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Σκέδαση</a:t>
            </a:r>
            <a:r>
              <a:rPr lang="en-US" sz="2400" b="1" strike="noStrike" spc="-1" dirty="0">
                <a:solidFill>
                  <a:srgbClr val="FFFFFF"/>
                </a:solidFill>
                <a:latin typeface="Calibri"/>
                <a:ea typeface="Calibri"/>
              </a:rPr>
              <a:t>: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Μέρος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της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ροής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"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χάνεται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"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στον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αέρα</a:t>
            </a: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.</a:t>
            </a:r>
            <a:endParaRPr lang="el-GR" sz="2400" b="0" strike="noStrike" spc="-1" dirty="0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endParaRPr lang="el-GR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TextShape 1"/>
          <p:cNvSpPr txBox="1"/>
          <p:nvPr/>
        </p:nvSpPr>
        <p:spPr>
          <a:xfrm>
            <a:off x="1141560" y="618480"/>
            <a:ext cx="9906120" cy="1478520"/>
          </a:xfrm>
          <a:prstGeom prst="rect">
            <a:avLst/>
          </a:prstGeom>
          <a:noFill/>
          <a:ln w="1584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600" b="1" strike="noStrike" cap="all" spc="-1" dirty="0" err="1">
                <a:solidFill>
                  <a:srgbClr val="FF0000"/>
                </a:solidFill>
                <a:latin typeface="Calibri"/>
                <a:ea typeface="Calibri"/>
              </a:rPr>
              <a:t>ΙσοδΥναμο</a:t>
            </a:r>
            <a:r>
              <a:rPr lang="en-US" sz="3600" b="1" strike="noStrike" cap="all" spc="-1" dirty="0">
                <a:solidFill>
                  <a:srgbClr val="FF0000"/>
                </a:solidFill>
                <a:latin typeface="Calibri"/>
                <a:ea typeface="Calibri"/>
              </a:rPr>
              <a:t> </a:t>
            </a:r>
            <a:r>
              <a:rPr lang="en-US" sz="3600" b="1" strike="noStrike" cap="all" spc="-1" dirty="0" err="1">
                <a:solidFill>
                  <a:srgbClr val="FF0000"/>
                </a:solidFill>
                <a:latin typeface="Calibri"/>
                <a:ea typeface="Calibri"/>
              </a:rPr>
              <a:t>ΚΥκλωμα</a:t>
            </a:r>
            <a:endParaRPr lang="el-GR" sz="3600" b="1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1166778" y="2141724"/>
            <a:ext cx="9715568" cy="2870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Για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την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ανάλυση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,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αναπαριστούμε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τον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Μ/Σ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με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:</a:t>
            </a:r>
            <a:endParaRPr lang="el-GR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685800" lvl="1" indent="-228600">
              <a:lnSpc>
                <a:spcPct val="120000"/>
              </a:lnSpc>
              <a:spcBef>
                <a:spcPts val="499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Αντιστάσεις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(R1, R2):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Απώλειες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χαλκού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.</a:t>
            </a:r>
            <a:endParaRPr lang="el-GR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685800" lvl="1" indent="-228600">
              <a:lnSpc>
                <a:spcPct val="120000"/>
              </a:lnSpc>
              <a:spcBef>
                <a:spcPts val="499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Αντιδράσεις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Σκέδασης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(X1, X2):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Μαγνητική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σκέδαση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.</a:t>
            </a:r>
            <a:endParaRPr lang="el-GR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685800" lvl="1" indent="-228600">
              <a:lnSpc>
                <a:spcPct val="120000"/>
              </a:lnSpc>
              <a:spcBef>
                <a:spcPts val="499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Παράλληλο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κλάδο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(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Rm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,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Xm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):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Απώλειες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πυρήνα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και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ρεύμα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μαγνήτισης</a:t>
            </a:r>
            <a:r>
              <a:rPr lang="en-US" sz="2800" b="1" strike="noStrik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/>
                <a:ea typeface="Calibri"/>
              </a:rPr>
              <a:t>.</a:t>
            </a:r>
            <a:endParaRPr lang="el-GR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TextBox"/>
          <p:cNvSpPr txBox="1"/>
          <p:nvPr/>
        </p:nvSpPr>
        <p:spPr>
          <a:xfrm>
            <a:off x="1309654" y="214290"/>
            <a:ext cx="10644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</a:rPr>
              <a:t>Κυκλωματικό ισοδύναμο πραγματικού  μετασχηματιστή</a:t>
            </a:r>
            <a:endParaRPr lang="el-GR" sz="24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46" y="785794"/>
            <a:ext cx="1181675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928670"/>
            <a:ext cx="11382412" cy="423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Arial" pitchFamily="34" charset="0"/>
              </a:rPr>
              <a:t>Λειτουργία με Φορτίο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32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Όταν συνδέσουμε φορτίο, το δευτερεύον ρεύμα </a:t>
            </a:r>
            <a:r>
              <a:rPr kumimoji="0" lang="el-G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l-GR" sz="3200" b="0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l-G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δημιουργεί δική του μαγνητική ροή.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Το πρωτεύον απορροφά επιπλέον ρεύμα από την πηγή για να εξουδετερώσει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l-G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αυτή τη ροή και να διατηρήσει τη μαγνήτιση του πυρήνα.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Η συμπεριφορά εξαρτάται από το είδος του φορτίου (Ωμικό, Επαγωγικό, Χωρητικό).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1560" y="285728"/>
            <a:ext cx="9906120" cy="1969770"/>
          </a:xfrm>
        </p:spPr>
        <p:txBody>
          <a:bodyPr/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l-GR" sz="3200" b="1" dirty="0" smtClean="0">
                <a:solidFill>
                  <a:schemeClr val="bg1"/>
                </a:solidFill>
              </a:rPr>
              <a:t>Ωμικό </a:t>
            </a:r>
            <a:r>
              <a:rPr lang="el-GR" sz="3200" b="1" dirty="0">
                <a:solidFill>
                  <a:schemeClr val="bg1"/>
                </a:solidFill>
              </a:rPr>
              <a:t>Φορτίο (</a:t>
            </a:r>
            <a:r>
              <a:rPr lang="el-GR" sz="3200" b="1" dirty="0" err="1">
                <a:solidFill>
                  <a:schemeClr val="bg1"/>
                </a:solidFill>
              </a:rPr>
              <a:t>Pure</a:t>
            </a:r>
            <a:r>
              <a:rPr lang="el-GR" sz="3200" b="1" dirty="0">
                <a:solidFill>
                  <a:schemeClr val="bg1"/>
                </a:solidFill>
              </a:rPr>
              <a:t> </a:t>
            </a:r>
            <a:r>
              <a:rPr lang="el-GR" sz="3200" b="1" dirty="0" err="1">
                <a:solidFill>
                  <a:schemeClr val="bg1"/>
                </a:solidFill>
              </a:rPr>
              <a:t>Resistive</a:t>
            </a:r>
            <a:r>
              <a:rPr lang="el-GR" sz="3200" b="1" dirty="0">
                <a:solidFill>
                  <a:schemeClr val="bg1"/>
                </a:solidFill>
              </a:rPr>
              <a:t>)</a:t>
            </a:r>
            <a:r>
              <a:rPr lang="el-GR" sz="3200" b="1" dirty="0"/>
              <a:t/>
            </a:r>
            <a:br>
              <a:rPr lang="el-GR" sz="3200" b="1" dirty="0"/>
            </a:br>
            <a:r>
              <a:rPr lang="el-GR" sz="3200" dirty="0"/>
              <a:t/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2739211"/>
          </a:xfrm>
        </p:spPr>
        <p:txBody>
          <a:bodyPr/>
          <a:lstStyle/>
          <a:p>
            <a:r>
              <a:rPr lang="el-GR" sz="3200" u="sng" dirty="0" smtClean="0"/>
              <a:t>Παράδειγμα</a:t>
            </a:r>
            <a:r>
              <a:rPr lang="el-GR" sz="3200" dirty="0" smtClean="0"/>
              <a:t>: Ηλεκτρικές αντιστάσεις, θερμαντήρες.</a:t>
            </a:r>
            <a:br>
              <a:rPr lang="el-GR" sz="3200" dirty="0" smtClean="0"/>
            </a:br>
            <a:r>
              <a:rPr lang="el-GR" sz="3200" b="1" dirty="0" smtClean="0"/>
              <a:t>Χαρακτηριστικά: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Τάση V2 και Ρεύμα I2 είναι σε φάση (</a:t>
            </a:r>
            <a:r>
              <a:rPr lang="el-GR" sz="3200" dirty="0">
                <a:solidFill>
                  <a:schemeClr val="bg1"/>
                </a:solidFill>
              </a:rPr>
              <a:t>φ</a:t>
            </a:r>
            <a:r>
              <a:rPr lang="el-GR" sz="3200" dirty="0" smtClean="0">
                <a:solidFill>
                  <a:schemeClr val="bg1"/>
                </a:solidFill>
              </a:rPr>
              <a:t>= 0</a:t>
            </a:r>
            <a:r>
              <a:rPr lang="el-GR" sz="3200" baseline="30000" dirty="0" smtClean="0">
                <a:solidFill>
                  <a:schemeClr val="bg1"/>
                </a:solidFill>
              </a:rPr>
              <a:t>0</a:t>
            </a:r>
            <a:r>
              <a:rPr lang="el-GR" sz="3200" dirty="0" smtClean="0"/>
              <a:t>).</a:t>
            </a:r>
            <a:br>
              <a:rPr lang="el-GR" sz="3200" dirty="0" smtClean="0"/>
            </a:br>
            <a:r>
              <a:rPr lang="el-GR" sz="3200" dirty="0" smtClean="0"/>
              <a:t>Συντελεστής Ισχύος </a:t>
            </a:r>
            <a:r>
              <a:rPr lang="el-GR" sz="3200" dirty="0" err="1" smtClean="0">
                <a:solidFill>
                  <a:schemeClr val="bg1"/>
                </a:solidFill>
              </a:rPr>
              <a:t>cosφ</a:t>
            </a:r>
            <a:r>
              <a:rPr lang="el-GR" sz="3200" dirty="0" smtClean="0">
                <a:solidFill>
                  <a:schemeClr val="bg1"/>
                </a:solidFill>
              </a:rPr>
              <a:t> = 1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Όλη η ισχύς είναι Πραγματική (P)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984885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Επαγωγικό Φορτίο (</a:t>
            </a:r>
            <a:r>
              <a:rPr lang="el-GR" sz="3200" b="1" dirty="0" err="1" smtClean="0">
                <a:solidFill>
                  <a:schemeClr val="bg1"/>
                </a:solidFill>
              </a:rPr>
              <a:t>Inductive</a:t>
            </a:r>
            <a:r>
              <a:rPr lang="el-GR" sz="3200" b="1" dirty="0" smtClean="0">
                <a:solidFill>
                  <a:schemeClr val="bg1"/>
                </a:solidFill>
              </a:rPr>
              <a:t>)</a:t>
            </a:r>
            <a:br>
              <a:rPr lang="el-GR" sz="3200" b="1" dirty="0" smtClean="0">
                <a:solidFill>
                  <a:schemeClr val="bg1"/>
                </a:solidFill>
              </a:rPr>
            </a:b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231654"/>
          </a:xfrm>
        </p:spPr>
        <p:txBody>
          <a:bodyPr/>
          <a:lstStyle/>
          <a:p>
            <a:r>
              <a:rPr lang="el-GR" sz="3200" u="sng" dirty="0" smtClean="0">
                <a:solidFill>
                  <a:schemeClr val="bg1"/>
                </a:solidFill>
              </a:rPr>
              <a:t>Παράδειγμα</a:t>
            </a:r>
            <a:r>
              <a:rPr lang="el-GR" sz="3200" u="sng" dirty="0">
                <a:solidFill>
                  <a:schemeClr val="bg1"/>
                </a:solidFill>
              </a:rPr>
              <a:t>: </a:t>
            </a:r>
            <a:r>
              <a:rPr lang="el-GR" sz="3200" dirty="0">
                <a:solidFill>
                  <a:schemeClr val="bg1"/>
                </a:solidFill>
              </a:rPr>
              <a:t>Κινητήρες, πηνία, μετασχηματιστές χωρίς φορτίο.</a:t>
            </a:r>
          </a:p>
          <a:p>
            <a:r>
              <a:rPr lang="el-GR" sz="3200" b="1" dirty="0">
                <a:solidFill>
                  <a:schemeClr val="bg1"/>
                </a:solidFill>
              </a:rPr>
              <a:t>Χαρακτηριστικά:</a:t>
            </a:r>
            <a:endParaRPr lang="el-GR" sz="3200" dirty="0">
              <a:solidFill>
                <a:schemeClr val="bg1"/>
              </a:solidFill>
            </a:endParaRPr>
          </a:p>
          <a:p>
            <a:pPr lvl="1"/>
            <a:r>
              <a:rPr lang="el-GR" sz="3200" dirty="0">
                <a:solidFill>
                  <a:schemeClr val="bg1"/>
                </a:solidFill>
              </a:rPr>
              <a:t>Το ρεύμα </a:t>
            </a:r>
            <a:r>
              <a:rPr lang="el-GR" sz="3200" dirty="0" smtClean="0">
                <a:solidFill>
                  <a:schemeClr val="bg1"/>
                </a:solidFill>
              </a:rPr>
              <a:t>I2 </a:t>
            </a:r>
            <a:r>
              <a:rPr lang="el-GR" sz="3200" b="1" dirty="0">
                <a:solidFill>
                  <a:schemeClr val="bg1"/>
                </a:solidFill>
              </a:rPr>
              <a:t>υστερεί</a:t>
            </a:r>
            <a:r>
              <a:rPr lang="el-GR" sz="3200" dirty="0">
                <a:solidFill>
                  <a:schemeClr val="bg1"/>
                </a:solidFill>
              </a:rPr>
              <a:t> (</a:t>
            </a:r>
            <a:r>
              <a:rPr lang="el-GR" sz="3200" dirty="0" err="1">
                <a:solidFill>
                  <a:schemeClr val="bg1"/>
                </a:solidFill>
              </a:rPr>
              <a:t>lagging</a:t>
            </a:r>
            <a:r>
              <a:rPr lang="el-GR" sz="3200" dirty="0">
                <a:solidFill>
                  <a:schemeClr val="bg1"/>
                </a:solidFill>
              </a:rPr>
              <a:t>) της τάσης </a:t>
            </a:r>
            <a:r>
              <a:rPr lang="el-GR" sz="3200" dirty="0" smtClean="0">
                <a:solidFill>
                  <a:schemeClr val="bg1"/>
                </a:solidFill>
              </a:rPr>
              <a:t>V2.</a:t>
            </a:r>
            <a:endParaRPr lang="el-GR" sz="3200" dirty="0">
              <a:solidFill>
                <a:schemeClr val="bg1"/>
              </a:solidFill>
            </a:endParaRPr>
          </a:p>
          <a:p>
            <a:pPr lvl="1"/>
            <a:r>
              <a:rPr lang="el-GR" sz="3200" dirty="0">
                <a:solidFill>
                  <a:schemeClr val="bg1"/>
                </a:solidFill>
              </a:rPr>
              <a:t>Συντελεστής Ισχύος </a:t>
            </a:r>
            <a:r>
              <a:rPr lang="el-GR" sz="3200" dirty="0" err="1" smtClean="0">
                <a:solidFill>
                  <a:schemeClr val="bg1"/>
                </a:solidFill>
              </a:rPr>
              <a:t>cosφ</a:t>
            </a:r>
            <a:r>
              <a:rPr lang="el-GR" sz="3200" dirty="0" smtClean="0">
                <a:solidFill>
                  <a:schemeClr val="bg1"/>
                </a:solidFill>
              </a:rPr>
              <a:t> </a:t>
            </a:r>
            <a:r>
              <a:rPr lang="el-GR" sz="3200" dirty="0">
                <a:solidFill>
                  <a:schemeClr val="bg1"/>
                </a:solidFill>
              </a:rPr>
              <a:t>&lt; </a:t>
            </a:r>
            <a:r>
              <a:rPr lang="el-GR" sz="3200" dirty="0" smtClean="0">
                <a:solidFill>
                  <a:schemeClr val="bg1"/>
                </a:solidFill>
              </a:rPr>
              <a:t>1 και φ &gt; 0</a:t>
            </a:r>
            <a:r>
              <a:rPr lang="el-GR" sz="3200" baseline="30000" dirty="0" smtClean="0">
                <a:solidFill>
                  <a:schemeClr val="bg1"/>
                </a:solidFill>
              </a:rPr>
              <a:t>0</a:t>
            </a:r>
            <a:endParaRPr lang="el-GR" sz="3200" dirty="0">
              <a:solidFill>
                <a:schemeClr val="bg1"/>
              </a:solidFill>
            </a:endParaRPr>
          </a:p>
          <a:p>
            <a:pPr lvl="1"/>
            <a:r>
              <a:rPr lang="el-GR" sz="3200" dirty="0">
                <a:solidFill>
                  <a:schemeClr val="bg1"/>
                </a:solidFill>
              </a:rPr>
              <a:t>Ύπαρξη </a:t>
            </a:r>
            <a:r>
              <a:rPr lang="el-GR" sz="3200" dirty="0" smtClean="0">
                <a:solidFill>
                  <a:schemeClr val="bg1"/>
                </a:solidFill>
              </a:rPr>
              <a:t>θετικής Άεργου </a:t>
            </a:r>
            <a:r>
              <a:rPr lang="el-GR" sz="3200" dirty="0">
                <a:solidFill>
                  <a:schemeClr val="bg1"/>
                </a:solidFill>
              </a:rPr>
              <a:t>Ισχύος </a:t>
            </a:r>
            <a:r>
              <a:rPr lang="el-GR" sz="3200" dirty="0" smtClean="0">
                <a:solidFill>
                  <a:schemeClr val="bg1"/>
                </a:solidFill>
              </a:rPr>
              <a:t>(+Q).</a:t>
            </a:r>
            <a:endParaRPr lang="el-GR" sz="3200" dirty="0">
              <a:solidFill>
                <a:schemeClr val="bg1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984885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Χωρητικό Φορτίο (</a:t>
            </a:r>
            <a:r>
              <a:rPr lang="el-GR" sz="3200" b="1" dirty="0" err="1" smtClean="0">
                <a:solidFill>
                  <a:schemeClr val="bg1"/>
                </a:solidFill>
              </a:rPr>
              <a:t>Capacitive</a:t>
            </a:r>
            <a:r>
              <a:rPr lang="el-GR" sz="3200" b="1" dirty="0" smtClean="0">
                <a:solidFill>
                  <a:schemeClr val="bg1"/>
                </a:solidFill>
              </a:rPr>
              <a:t>)</a:t>
            </a:r>
            <a:br>
              <a:rPr lang="el-GR" sz="3200" b="1" dirty="0" smtClean="0">
                <a:solidFill>
                  <a:schemeClr val="bg1"/>
                </a:solidFill>
              </a:rPr>
            </a:b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/>
          </p:nvPr>
        </p:nvSpPr>
        <p:spPr>
          <a:xfrm>
            <a:off x="523836" y="2214554"/>
            <a:ext cx="10972440" cy="3939540"/>
          </a:xfrm>
        </p:spPr>
        <p:txBody>
          <a:bodyPr/>
          <a:lstStyle/>
          <a:p>
            <a:r>
              <a:rPr lang="el-GR" sz="3200" u="sng" dirty="0" smtClean="0">
                <a:solidFill>
                  <a:schemeClr val="bg1"/>
                </a:solidFill>
              </a:rPr>
              <a:t>Παράδειγμα</a:t>
            </a:r>
            <a:r>
              <a:rPr lang="el-GR" sz="3200" dirty="0">
                <a:solidFill>
                  <a:schemeClr val="bg1"/>
                </a:solidFill>
              </a:rPr>
              <a:t>: Πυκνωτές, μεγάλες γραμμές μεταφοράς.</a:t>
            </a:r>
          </a:p>
          <a:p>
            <a:r>
              <a:rPr lang="el-GR" sz="3200" b="1" dirty="0">
                <a:solidFill>
                  <a:schemeClr val="bg1"/>
                </a:solidFill>
              </a:rPr>
              <a:t>Χαρακτηριστικά:</a:t>
            </a:r>
            <a:endParaRPr lang="el-GR" sz="3200" dirty="0">
              <a:solidFill>
                <a:schemeClr val="bg1"/>
              </a:solidFill>
            </a:endParaRPr>
          </a:p>
          <a:p>
            <a:pPr lvl="1"/>
            <a:r>
              <a:rPr lang="el-GR" sz="3200" dirty="0">
                <a:solidFill>
                  <a:schemeClr val="bg1"/>
                </a:solidFill>
              </a:rPr>
              <a:t>Το ρεύμα </a:t>
            </a:r>
            <a:r>
              <a:rPr lang="el-GR" sz="3200" dirty="0" smtClean="0">
                <a:solidFill>
                  <a:schemeClr val="bg1"/>
                </a:solidFill>
              </a:rPr>
              <a:t>I2 </a:t>
            </a:r>
            <a:r>
              <a:rPr lang="el-GR" sz="3200" b="1" dirty="0">
                <a:solidFill>
                  <a:schemeClr val="bg1"/>
                </a:solidFill>
              </a:rPr>
              <a:t>προηγείται</a:t>
            </a:r>
            <a:r>
              <a:rPr lang="el-GR" sz="3200" dirty="0">
                <a:solidFill>
                  <a:schemeClr val="bg1"/>
                </a:solidFill>
              </a:rPr>
              <a:t> (</a:t>
            </a:r>
            <a:r>
              <a:rPr lang="el-GR" sz="3200" dirty="0" err="1">
                <a:solidFill>
                  <a:schemeClr val="bg1"/>
                </a:solidFill>
              </a:rPr>
              <a:t>leading</a:t>
            </a:r>
            <a:r>
              <a:rPr lang="el-GR" sz="3200" dirty="0">
                <a:solidFill>
                  <a:schemeClr val="bg1"/>
                </a:solidFill>
              </a:rPr>
              <a:t>) της τάσης </a:t>
            </a:r>
            <a:r>
              <a:rPr lang="el-GR" sz="3200" dirty="0" smtClean="0">
                <a:solidFill>
                  <a:schemeClr val="bg1"/>
                </a:solidFill>
              </a:rPr>
              <a:t>V2.</a:t>
            </a:r>
            <a:endParaRPr lang="el-GR" sz="3200" dirty="0">
              <a:solidFill>
                <a:schemeClr val="bg1"/>
              </a:solidFill>
            </a:endParaRPr>
          </a:p>
          <a:p>
            <a:pPr lvl="1"/>
            <a:r>
              <a:rPr lang="el-GR" sz="3200" dirty="0">
                <a:solidFill>
                  <a:schemeClr val="bg1"/>
                </a:solidFill>
              </a:rPr>
              <a:t>Συντελεστής Ισχύος </a:t>
            </a:r>
            <a:r>
              <a:rPr lang="el-GR" sz="3200" dirty="0" err="1" smtClean="0">
                <a:solidFill>
                  <a:schemeClr val="bg1"/>
                </a:solidFill>
              </a:rPr>
              <a:t>cosφ</a:t>
            </a:r>
            <a:r>
              <a:rPr lang="el-GR" sz="3200" dirty="0" smtClean="0">
                <a:solidFill>
                  <a:schemeClr val="bg1"/>
                </a:solidFill>
              </a:rPr>
              <a:t> </a:t>
            </a:r>
            <a:r>
              <a:rPr lang="el-GR" sz="3200" dirty="0">
                <a:solidFill>
                  <a:schemeClr val="bg1"/>
                </a:solidFill>
              </a:rPr>
              <a:t>&lt; </a:t>
            </a:r>
            <a:r>
              <a:rPr lang="el-GR" sz="3200" dirty="0" smtClean="0">
                <a:solidFill>
                  <a:schemeClr val="bg1"/>
                </a:solidFill>
              </a:rPr>
              <a:t>1 και φ &lt; 0</a:t>
            </a:r>
            <a:r>
              <a:rPr lang="el-GR" sz="3200" baseline="30000" dirty="0" smtClean="0">
                <a:solidFill>
                  <a:schemeClr val="bg1"/>
                </a:solidFill>
              </a:rPr>
              <a:t>0</a:t>
            </a:r>
            <a:endParaRPr lang="el-GR" sz="3200" dirty="0" smtClean="0">
              <a:solidFill>
                <a:schemeClr val="bg1"/>
              </a:solidFill>
            </a:endParaRPr>
          </a:p>
          <a:p>
            <a:pPr lvl="1"/>
            <a:r>
              <a:rPr lang="el-GR" sz="3200" dirty="0" smtClean="0">
                <a:solidFill>
                  <a:schemeClr val="bg1"/>
                </a:solidFill>
              </a:rPr>
              <a:t>Ύπαρξη αρνητικής </a:t>
            </a:r>
            <a:r>
              <a:rPr lang="el-GR" sz="3200" dirty="0" err="1" smtClean="0">
                <a:solidFill>
                  <a:schemeClr val="bg1"/>
                </a:solidFill>
              </a:rPr>
              <a:t>Αέργου</a:t>
            </a:r>
            <a:r>
              <a:rPr lang="el-GR" sz="3200" dirty="0" smtClean="0">
                <a:solidFill>
                  <a:schemeClr val="bg1"/>
                </a:solidFill>
              </a:rPr>
              <a:t> Ισχύος (-Q).</a:t>
            </a:r>
            <a:endParaRPr lang="el-GR" sz="3200" dirty="0">
              <a:solidFill>
                <a:schemeClr val="bg1"/>
              </a:solidFill>
            </a:endParaRPr>
          </a:p>
          <a:p>
            <a:pPr lvl="1"/>
            <a:r>
              <a:rPr lang="el-GR" sz="3200" dirty="0">
                <a:solidFill>
                  <a:schemeClr val="bg1"/>
                </a:solidFill>
              </a:rPr>
              <a:t>Μπορεί να προκαλέσει αύξηση της τάσης στα άκρα του φορτίου.</a:t>
            </a:r>
          </a:p>
          <a:p>
            <a:endParaRPr lang="el-GR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984885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Τύποι Μετασχηματιστών</a:t>
            </a:r>
            <a:br>
              <a:rPr lang="el-GR" sz="3200" b="1" dirty="0" smtClean="0">
                <a:solidFill>
                  <a:schemeClr val="bg1"/>
                </a:solidFill>
              </a:rPr>
            </a:b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/>
          </p:nvPr>
        </p:nvSpPr>
        <p:spPr>
          <a:xfrm>
            <a:off x="666712" y="1928802"/>
            <a:ext cx="10972440" cy="3447098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Ανύψωσης </a:t>
            </a:r>
            <a:r>
              <a:rPr lang="el-GR" sz="3200" b="1" dirty="0">
                <a:solidFill>
                  <a:schemeClr val="bg1"/>
                </a:solidFill>
              </a:rPr>
              <a:t>(</a:t>
            </a:r>
            <a:r>
              <a:rPr lang="el-GR" sz="3200" b="1" dirty="0" err="1">
                <a:solidFill>
                  <a:schemeClr val="bg1"/>
                </a:solidFill>
              </a:rPr>
              <a:t>Step</a:t>
            </a:r>
            <a:r>
              <a:rPr lang="el-GR" sz="3200" b="1" dirty="0">
                <a:solidFill>
                  <a:schemeClr val="bg1"/>
                </a:solidFill>
              </a:rPr>
              <a:t>-</a:t>
            </a:r>
            <a:r>
              <a:rPr lang="el-GR" sz="3200" b="1" dirty="0" err="1">
                <a:solidFill>
                  <a:schemeClr val="bg1"/>
                </a:solidFill>
              </a:rPr>
              <a:t>up</a:t>
            </a:r>
            <a:r>
              <a:rPr lang="el-GR" sz="3200" b="1" dirty="0">
                <a:solidFill>
                  <a:schemeClr val="bg1"/>
                </a:solidFill>
              </a:rPr>
              <a:t>):</a:t>
            </a:r>
            <a:r>
              <a:rPr lang="el-GR" sz="3200" dirty="0">
                <a:solidFill>
                  <a:schemeClr val="bg1"/>
                </a:solidFill>
              </a:rPr>
              <a:t> </a:t>
            </a:r>
            <a:r>
              <a:rPr lang="el-GR" sz="3200" dirty="0" smtClean="0">
                <a:solidFill>
                  <a:schemeClr val="bg1"/>
                </a:solidFill>
              </a:rPr>
              <a:t>V2 </a:t>
            </a:r>
            <a:r>
              <a:rPr lang="el-GR" sz="3200" dirty="0">
                <a:solidFill>
                  <a:schemeClr val="bg1"/>
                </a:solidFill>
              </a:rPr>
              <a:t>&gt; </a:t>
            </a:r>
            <a:r>
              <a:rPr lang="el-GR" sz="3200" dirty="0" smtClean="0">
                <a:solidFill>
                  <a:schemeClr val="bg1"/>
                </a:solidFill>
              </a:rPr>
              <a:t>V1 </a:t>
            </a:r>
            <a:r>
              <a:rPr lang="el-GR" sz="3200" dirty="0">
                <a:solidFill>
                  <a:schemeClr val="bg1"/>
                </a:solidFill>
              </a:rPr>
              <a:t>(παραγωγή ενέργειας).</a:t>
            </a:r>
          </a:p>
          <a:p>
            <a:r>
              <a:rPr lang="el-GR" sz="3200" b="1" dirty="0">
                <a:solidFill>
                  <a:schemeClr val="bg1"/>
                </a:solidFill>
              </a:rPr>
              <a:t>Υποβιβασμού (</a:t>
            </a:r>
            <a:r>
              <a:rPr lang="el-GR" sz="3200" b="1" dirty="0" err="1">
                <a:solidFill>
                  <a:schemeClr val="bg1"/>
                </a:solidFill>
              </a:rPr>
              <a:t>Step</a:t>
            </a:r>
            <a:r>
              <a:rPr lang="el-GR" sz="3200" b="1" dirty="0">
                <a:solidFill>
                  <a:schemeClr val="bg1"/>
                </a:solidFill>
              </a:rPr>
              <a:t>-</a:t>
            </a:r>
            <a:r>
              <a:rPr lang="el-GR" sz="3200" b="1" dirty="0" err="1">
                <a:solidFill>
                  <a:schemeClr val="bg1"/>
                </a:solidFill>
              </a:rPr>
              <a:t>down</a:t>
            </a:r>
            <a:r>
              <a:rPr lang="el-GR" sz="3200" b="1" dirty="0">
                <a:solidFill>
                  <a:schemeClr val="bg1"/>
                </a:solidFill>
              </a:rPr>
              <a:t>):</a:t>
            </a:r>
            <a:r>
              <a:rPr lang="el-GR" sz="3200" dirty="0">
                <a:solidFill>
                  <a:schemeClr val="bg1"/>
                </a:solidFill>
              </a:rPr>
              <a:t> </a:t>
            </a:r>
            <a:r>
              <a:rPr lang="el-GR" sz="3200" dirty="0" smtClean="0">
                <a:solidFill>
                  <a:schemeClr val="bg1"/>
                </a:solidFill>
              </a:rPr>
              <a:t>V2 </a:t>
            </a:r>
            <a:r>
              <a:rPr lang="el-GR" sz="3200" dirty="0">
                <a:solidFill>
                  <a:schemeClr val="bg1"/>
                </a:solidFill>
              </a:rPr>
              <a:t>&lt; </a:t>
            </a:r>
            <a:r>
              <a:rPr lang="el-GR" sz="3200" dirty="0" smtClean="0">
                <a:solidFill>
                  <a:schemeClr val="bg1"/>
                </a:solidFill>
              </a:rPr>
              <a:t>V1 </a:t>
            </a:r>
            <a:r>
              <a:rPr lang="el-GR" sz="3200" dirty="0">
                <a:solidFill>
                  <a:schemeClr val="bg1"/>
                </a:solidFill>
              </a:rPr>
              <a:t>(οικιακή χρήση).</a:t>
            </a:r>
          </a:p>
          <a:p>
            <a:r>
              <a:rPr lang="el-GR" sz="3200" b="1" dirty="0">
                <a:solidFill>
                  <a:schemeClr val="bg1"/>
                </a:solidFill>
              </a:rPr>
              <a:t>Απομόνωσης (</a:t>
            </a:r>
            <a:r>
              <a:rPr lang="el-GR" sz="3200" b="1" dirty="0" err="1">
                <a:solidFill>
                  <a:schemeClr val="bg1"/>
                </a:solidFill>
              </a:rPr>
              <a:t>Isolation</a:t>
            </a:r>
            <a:r>
              <a:rPr lang="el-GR" sz="3200" b="1" dirty="0">
                <a:solidFill>
                  <a:schemeClr val="bg1"/>
                </a:solidFill>
              </a:rPr>
              <a:t>):</a:t>
            </a:r>
            <a:r>
              <a:rPr lang="el-GR" sz="3200" dirty="0">
                <a:solidFill>
                  <a:schemeClr val="bg1"/>
                </a:solidFill>
              </a:rPr>
              <a:t> </a:t>
            </a:r>
            <a:r>
              <a:rPr lang="el-GR" sz="3200" dirty="0" smtClean="0">
                <a:solidFill>
                  <a:schemeClr val="bg1"/>
                </a:solidFill>
              </a:rPr>
              <a:t>V2 </a:t>
            </a:r>
            <a:r>
              <a:rPr lang="el-GR" sz="3200" dirty="0">
                <a:solidFill>
                  <a:schemeClr val="bg1"/>
                </a:solidFill>
              </a:rPr>
              <a:t>= </a:t>
            </a:r>
            <a:r>
              <a:rPr lang="el-GR" sz="3200" dirty="0" smtClean="0">
                <a:solidFill>
                  <a:schemeClr val="bg1"/>
                </a:solidFill>
              </a:rPr>
              <a:t>V1 </a:t>
            </a:r>
            <a:r>
              <a:rPr lang="el-GR" sz="3200" dirty="0">
                <a:solidFill>
                  <a:schemeClr val="bg1"/>
                </a:solidFill>
              </a:rPr>
              <a:t>(για ασφάλεια).</a:t>
            </a:r>
          </a:p>
          <a:p>
            <a:r>
              <a:rPr lang="el-GR" sz="3200" b="1" dirty="0" err="1">
                <a:solidFill>
                  <a:schemeClr val="bg1"/>
                </a:solidFill>
              </a:rPr>
              <a:t>Αυτομετασχηματιστές</a:t>
            </a:r>
            <a:r>
              <a:rPr lang="el-GR" sz="3200" b="1" dirty="0">
                <a:solidFill>
                  <a:schemeClr val="bg1"/>
                </a:solidFill>
              </a:rPr>
              <a:t>:</a:t>
            </a:r>
            <a:r>
              <a:rPr lang="el-GR" sz="3200" dirty="0">
                <a:solidFill>
                  <a:schemeClr val="bg1"/>
                </a:solidFill>
              </a:rPr>
              <a:t> Ένα κοινό τύλιγμα για πρωτεύον και δευτερεύον</a:t>
            </a:r>
            <a:r>
              <a:rPr lang="el-GR" sz="32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l-GR" sz="3200" dirty="0" smtClean="0">
                <a:solidFill>
                  <a:schemeClr val="bg1"/>
                </a:solidFill>
              </a:rPr>
              <a:t>Μετασχηματιστές οργάνων μέτρησης (τάσης , έντασης)</a:t>
            </a:r>
            <a:endParaRPr lang="el-GR" sz="3200" dirty="0">
              <a:solidFill>
                <a:schemeClr val="bg1"/>
              </a:solidFill>
            </a:endParaRPr>
          </a:p>
          <a:p>
            <a:endParaRPr lang="el-GR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984885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Άσκηση 1 - Ιδανικός Μ/Σ</a:t>
            </a:r>
            <a:br>
              <a:rPr lang="el-GR" sz="3200" b="1" dirty="0" smtClean="0">
                <a:solidFill>
                  <a:schemeClr val="bg1"/>
                </a:solidFill>
              </a:rPr>
            </a:b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231654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Εκφώνηση</a:t>
            </a:r>
            <a:r>
              <a:rPr lang="el-GR" sz="3200" b="1" dirty="0">
                <a:solidFill>
                  <a:schemeClr val="bg1"/>
                </a:solidFill>
              </a:rPr>
              <a:t>:</a:t>
            </a:r>
            <a:r>
              <a:rPr lang="el-GR" sz="3200" dirty="0">
                <a:solidFill>
                  <a:schemeClr val="bg1"/>
                </a:solidFill>
              </a:rPr>
              <a:t> Ένας Μ/Σ έχει </a:t>
            </a:r>
            <a:r>
              <a:rPr lang="el-GR" sz="3200" dirty="0" smtClean="0">
                <a:solidFill>
                  <a:schemeClr val="bg1"/>
                </a:solidFill>
              </a:rPr>
              <a:t>N1=500 σπ. N2=100 σπ. </a:t>
            </a:r>
            <a:r>
              <a:rPr lang="el-GR" sz="3200" dirty="0">
                <a:solidFill>
                  <a:schemeClr val="bg1"/>
                </a:solidFill>
              </a:rPr>
              <a:t>Τροφοδοτείται με </a:t>
            </a:r>
            <a:r>
              <a:rPr lang="el-GR" sz="3200" dirty="0" smtClean="0">
                <a:solidFill>
                  <a:schemeClr val="bg1"/>
                </a:solidFill>
              </a:rPr>
              <a:t>V1=250V. </a:t>
            </a:r>
            <a:r>
              <a:rPr lang="el-GR" sz="3200" dirty="0">
                <a:solidFill>
                  <a:schemeClr val="bg1"/>
                </a:solidFill>
              </a:rPr>
              <a:t>Βρείτε την </a:t>
            </a:r>
            <a:r>
              <a:rPr lang="el-GR" sz="3200" dirty="0" smtClean="0">
                <a:solidFill>
                  <a:schemeClr val="bg1"/>
                </a:solidFill>
              </a:rPr>
              <a:t>V2.</a:t>
            </a:r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b="1" dirty="0">
                <a:solidFill>
                  <a:schemeClr val="bg1"/>
                </a:solidFill>
              </a:rPr>
              <a:t>Λύση:</a:t>
            </a:r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dirty="0">
                <a:solidFill>
                  <a:schemeClr val="bg1"/>
                </a:solidFill>
              </a:rPr>
              <a:t>Σχέση: </a:t>
            </a:r>
            <a:r>
              <a:rPr lang="el-GR" sz="3200" dirty="0" smtClean="0">
                <a:solidFill>
                  <a:schemeClr val="bg1"/>
                </a:solidFill>
              </a:rPr>
              <a:t>V2 </a:t>
            </a:r>
            <a:r>
              <a:rPr lang="el-GR" sz="3200" dirty="0">
                <a:solidFill>
                  <a:schemeClr val="bg1"/>
                </a:solidFill>
              </a:rPr>
              <a:t>= </a:t>
            </a:r>
            <a:r>
              <a:rPr lang="el-GR" sz="3200" dirty="0" smtClean="0">
                <a:solidFill>
                  <a:schemeClr val="bg1"/>
                </a:solidFill>
              </a:rPr>
              <a:t>V1 (N2 </a:t>
            </a:r>
            <a:r>
              <a:rPr lang="el-GR" sz="3200" dirty="0">
                <a:solidFill>
                  <a:schemeClr val="bg1"/>
                </a:solidFill>
              </a:rPr>
              <a:t>/ </a:t>
            </a:r>
            <a:r>
              <a:rPr lang="el-GR" sz="3200" dirty="0" smtClean="0">
                <a:solidFill>
                  <a:schemeClr val="bg1"/>
                </a:solidFill>
              </a:rPr>
              <a:t>N1)</a:t>
            </a:r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dirty="0">
                <a:solidFill>
                  <a:schemeClr val="bg1"/>
                </a:solidFill>
              </a:rPr>
              <a:t>Αντικατάσταση: </a:t>
            </a:r>
            <a:r>
              <a:rPr lang="el-GR" sz="3200" dirty="0" smtClean="0">
                <a:solidFill>
                  <a:schemeClr val="bg1"/>
                </a:solidFill>
              </a:rPr>
              <a:t>V2 </a:t>
            </a:r>
            <a:r>
              <a:rPr lang="el-GR" sz="3200" dirty="0">
                <a:solidFill>
                  <a:schemeClr val="bg1"/>
                </a:solidFill>
              </a:rPr>
              <a:t>= 250 </a:t>
            </a:r>
            <a:r>
              <a:rPr lang="el-GR" sz="3200" dirty="0" smtClean="0">
                <a:solidFill>
                  <a:schemeClr val="bg1"/>
                </a:solidFill>
              </a:rPr>
              <a:t>(</a:t>
            </a:r>
            <a:r>
              <a:rPr lang="el-GR" sz="3200" dirty="0">
                <a:solidFill>
                  <a:schemeClr val="bg1"/>
                </a:solidFill>
              </a:rPr>
              <a:t>100 / 500</a:t>
            </a:r>
            <a:r>
              <a:rPr lang="el-GR" sz="3200" dirty="0" smtClean="0">
                <a:solidFill>
                  <a:schemeClr val="bg1"/>
                </a:solidFill>
              </a:rPr>
              <a:t>)</a:t>
            </a:r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b="1" dirty="0">
                <a:solidFill>
                  <a:schemeClr val="bg1"/>
                </a:solidFill>
              </a:rPr>
              <a:t>Αποτέλεσμα:</a:t>
            </a:r>
            <a:r>
              <a:rPr lang="el-GR" sz="3200" dirty="0">
                <a:solidFill>
                  <a:schemeClr val="bg1"/>
                </a:solidFill>
              </a:rPr>
              <a:t> </a:t>
            </a:r>
            <a:r>
              <a:rPr lang="el-GR" sz="3200" dirty="0" smtClean="0">
                <a:solidFill>
                  <a:schemeClr val="bg1"/>
                </a:solidFill>
              </a:rPr>
              <a:t>V2 </a:t>
            </a:r>
            <a:r>
              <a:rPr lang="el-GR" sz="3200" dirty="0">
                <a:solidFill>
                  <a:schemeClr val="bg1"/>
                </a:solidFill>
              </a:rPr>
              <a:t>= </a:t>
            </a:r>
            <a:r>
              <a:rPr lang="el-GR" sz="3200" dirty="0" smtClean="0">
                <a:solidFill>
                  <a:schemeClr val="bg1"/>
                </a:solidFill>
              </a:rPr>
              <a:t>50V</a:t>
            </a:r>
            <a:endParaRPr lang="el-GR" sz="3200" dirty="0">
              <a:solidFill>
                <a:schemeClr val="bg1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984885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Άσκηση 2 - Ωμικό Φορτίο</a:t>
            </a:r>
            <a:br>
              <a:rPr lang="el-GR" sz="3200" b="1" dirty="0" smtClean="0">
                <a:solidFill>
                  <a:schemeClr val="bg1"/>
                </a:solidFill>
              </a:rPr>
            </a:b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231654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Εκφώνηση</a:t>
            </a:r>
            <a:r>
              <a:rPr lang="el-GR" sz="3200" b="1" dirty="0">
                <a:solidFill>
                  <a:schemeClr val="bg1"/>
                </a:solidFill>
              </a:rPr>
              <a:t>:</a:t>
            </a:r>
            <a:r>
              <a:rPr lang="el-GR" sz="3200" dirty="0">
                <a:solidFill>
                  <a:schemeClr val="bg1"/>
                </a:solidFill>
              </a:rPr>
              <a:t> Στο δευτερεύον του προηγούμενου Μ/Σ </a:t>
            </a:r>
            <a:r>
              <a:rPr lang="el-GR" sz="3200" dirty="0" smtClean="0">
                <a:solidFill>
                  <a:schemeClr val="bg1"/>
                </a:solidFill>
              </a:rPr>
              <a:t>(V2=50V) </a:t>
            </a:r>
            <a:r>
              <a:rPr lang="el-GR" sz="3200" dirty="0">
                <a:solidFill>
                  <a:schemeClr val="bg1"/>
                </a:solidFill>
              </a:rPr>
              <a:t>συνδέουμε αντίσταση </a:t>
            </a:r>
            <a:r>
              <a:rPr lang="el-GR" sz="3200" dirty="0" smtClean="0">
                <a:solidFill>
                  <a:schemeClr val="bg1"/>
                </a:solidFill>
              </a:rPr>
              <a:t>R=5 Ω. </a:t>
            </a:r>
            <a:r>
              <a:rPr lang="el-GR" sz="3200" dirty="0">
                <a:solidFill>
                  <a:schemeClr val="bg1"/>
                </a:solidFill>
              </a:rPr>
              <a:t>Βρείτε το </a:t>
            </a:r>
            <a:r>
              <a:rPr lang="el-GR" sz="3200" dirty="0" smtClean="0">
                <a:solidFill>
                  <a:schemeClr val="bg1"/>
                </a:solidFill>
              </a:rPr>
              <a:t>I2.</a:t>
            </a:r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b="1" dirty="0">
                <a:solidFill>
                  <a:schemeClr val="bg1"/>
                </a:solidFill>
              </a:rPr>
              <a:t>Λύση:</a:t>
            </a:r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dirty="0">
                <a:solidFill>
                  <a:schemeClr val="bg1"/>
                </a:solidFill>
              </a:rPr>
              <a:t>Νόμος </a:t>
            </a:r>
            <a:r>
              <a:rPr lang="el-GR" sz="3200" dirty="0" err="1">
                <a:solidFill>
                  <a:schemeClr val="bg1"/>
                </a:solidFill>
              </a:rPr>
              <a:t>Ohm</a:t>
            </a:r>
            <a:r>
              <a:rPr lang="el-GR" sz="3200" dirty="0">
                <a:solidFill>
                  <a:schemeClr val="bg1"/>
                </a:solidFill>
              </a:rPr>
              <a:t>: </a:t>
            </a:r>
            <a:r>
              <a:rPr lang="el-GR" sz="3200" dirty="0" smtClean="0">
                <a:solidFill>
                  <a:schemeClr val="bg1"/>
                </a:solidFill>
              </a:rPr>
              <a:t>I2 </a:t>
            </a:r>
            <a:r>
              <a:rPr lang="el-GR" sz="3200" dirty="0">
                <a:solidFill>
                  <a:schemeClr val="bg1"/>
                </a:solidFill>
              </a:rPr>
              <a:t>= </a:t>
            </a:r>
            <a:r>
              <a:rPr lang="el-GR" sz="3200" dirty="0" smtClean="0">
                <a:solidFill>
                  <a:schemeClr val="bg1"/>
                </a:solidFill>
              </a:rPr>
              <a:t>V2 </a:t>
            </a:r>
            <a:r>
              <a:rPr lang="el-GR" sz="3200" dirty="0">
                <a:solidFill>
                  <a:schemeClr val="bg1"/>
                </a:solidFill>
              </a:rPr>
              <a:t>/ </a:t>
            </a:r>
            <a:r>
              <a:rPr lang="el-GR" sz="3200" dirty="0" smtClean="0">
                <a:solidFill>
                  <a:schemeClr val="bg1"/>
                </a:solidFill>
              </a:rPr>
              <a:t>R</a:t>
            </a:r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dirty="0">
                <a:solidFill>
                  <a:schemeClr val="bg1"/>
                </a:solidFill>
              </a:rPr>
              <a:t>Αντικατάσταση: </a:t>
            </a:r>
            <a:r>
              <a:rPr lang="el-GR" sz="3200" dirty="0" smtClean="0">
                <a:solidFill>
                  <a:schemeClr val="bg1"/>
                </a:solidFill>
              </a:rPr>
              <a:t>I2 </a:t>
            </a:r>
            <a:r>
              <a:rPr lang="el-GR" sz="3200" dirty="0">
                <a:solidFill>
                  <a:schemeClr val="bg1"/>
                </a:solidFill>
              </a:rPr>
              <a:t>= 50 / </a:t>
            </a:r>
            <a:r>
              <a:rPr lang="el-GR" sz="3200" dirty="0" smtClean="0">
                <a:solidFill>
                  <a:schemeClr val="bg1"/>
                </a:solidFill>
              </a:rPr>
              <a:t>5</a:t>
            </a:r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b="1" dirty="0">
                <a:solidFill>
                  <a:schemeClr val="bg1"/>
                </a:solidFill>
              </a:rPr>
              <a:t>Αποτέλεσμα:</a:t>
            </a:r>
            <a:r>
              <a:rPr lang="el-GR" sz="3200" dirty="0">
                <a:solidFill>
                  <a:schemeClr val="bg1"/>
                </a:solidFill>
              </a:rPr>
              <a:t> </a:t>
            </a:r>
            <a:r>
              <a:rPr lang="el-GR" sz="3200" dirty="0" smtClean="0">
                <a:solidFill>
                  <a:schemeClr val="bg1"/>
                </a:solidFill>
              </a:rPr>
              <a:t>I2 </a:t>
            </a:r>
            <a:r>
              <a:rPr lang="el-GR" sz="3200" dirty="0">
                <a:solidFill>
                  <a:schemeClr val="bg1"/>
                </a:solidFill>
              </a:rPr>
              <a:t>= </a:t>
            </a:r>
            <a:r>
              <a:rPr lang="el-GR" sz="3200" dirty="0" smtClean="0">
                <a:solidFill>
                  <a:schemeClr val="bg1"/>
                </a:solidFill>
              </a:rPr>
              <a:t>10A</a:t>
            </a:r>
            <a:endParaRPr lang="el-GR" sz="3200" dirty="0">
              <a:solidFill>
                <a:schemeClr val="bg1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TextShape 1"/>
          <p:cNvSpPr txBox="1"/>
          <p:nvPr/>
        </p:nvSpPr>
        <p:spPr>
          <a:xfrm>
            <a:off x="738150" y="618480"/>
            <a:ext cx="11453850" cy="1478520"/>
          </a:xfrm>
          <a:prstGeom prst="rect">
            <a:avLst/>
          </a:prstGeom>
          <a:noFill/>
          <a:ln w="1584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b="0" strike="noStrike" cap="all" spc="-1" dirty="0" err="1" smtClean="0">
                <a:solidFill>
                  <a:srgbClr val="FFFF00"/>
                </a:solidFill>
                <a:latin typeface="Aptos Display"/>
              </a:rPr>
              <a:t>Εισαγωγ</a:t>
            </a:r>
            <a:r>
              <a:rPr lang="el-GR" sz="4400" b="0" strike="noStrike" cap="all" spc="-1" dirty="0" smtClean="0">
                <a:solidFill>
                  <a:srgbClr val="FFFF00"/>
                </a:solidFill>
                <a:latin typeface="Aptos Display"/>
              </a:rPr>
              <a:t>ΙΚΑ ΣΤΟΙΧΕΙΑ ΜΕΤΑΣΧΗΜΑΤΙΣΤΗ</a:t>
            </a:r>
            <a:endParaRPr lang="el-GR" sz="4400" b="0" strike="noStrike" spc="-1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865" name="TextShape 2"/>
          <p:cNvSpPr txBox="1"/>
          <p:nvPr/>
        </p:nvSpPr>
        <p:spPr>
          <a:xfrm>
            <a:off x="1141560" y="2249640"/>
            <a:ext cx="9906120" cy="3541680"/>
          </a:xfrm>
          <a:prstGeom prst="rect">
            <a:avLst/>
          </a:prstGeom>
          <a:noFill/>
          <a:ln w="15840">
            <a:noFill/>
          </a:ln>
        </p:spPr>
        <p:txBody>
          <a:bodyPr>
            <a:normAutofit fontScale="96500" lnSpcReduction="10000"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800" b="1" strike="noStrike" spc="-1" dirty="0" err="1">
                <a:solidFill>
                  <a:srgbClr val="000000"/>
                </a:solidFill>
                <a:latin typeface="Aptos"/>
              </a:rPr>
              <a:t>Τι</a:t>
            </a:r>
            <a:r>
              <a:rPr lang="en-US" sz="2800" b="1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1" strike="noStrike" spc="-1" dirty="0" err="1">
                <a:solidFill>
                  <a:srgbClr val="000000"/>
                </a:solidFill>
                <a:latin typeface="Aptos"/>
              </a:rPr>
              <a:t>είναι</a:t>
            </a:r>
            <a:r>
              <a:rPr lang="en-US" sz="2800" b="1" strike="noStrike" spc="-1" dirty="0">
                <a:solidFill>
                  <a:srgbClr val="000000"/>
                </a:solidFill>
                <a:latin typeface="Aptos"/>
              </a:rPr>
              <a:t>: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Στατική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ηλεκτρική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μηχανή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1" u="sng" strike="noStrike" spc="-1" dirty="0" err="1">
                <a:solidFill>
                  <a:srgbClr val="FF0000"/>
                </a:solidFill>
                <a:uFillTx/>
                <a:latin typeface="Aptos"/>
              </a:rPr>
              <a:t>εναλλασσόμενου</a:t>
            </a:r>
            <a:r>
              <a:rPr lang="en-US" sz="2800" b="1" u="sng" strike="noStrike" spc="-1" dirty="0">
                <a:solidFill>
                  <a:srgbClr val="FF0000"/>
                </a:solidFill>
                <a:uFillTx/>
                <a:latin typeface="Aptos"/>
              </a:rPr>
              <a:t> </a:t>
            </a:r>
            <a:r>
              <a:rPr lang="en-US" sz="2800" b="1" u="sng" strike="noStrike" spc="-1" dirty="0" err="1">
                <a:solidFill>
                  <a:srgbClr val="FF0000"/>
                </a:solidFill>
                <a:uFillTx/>
                <a:latin typeface="Aptos"/>
              </a:rPr>
              <a:t>ρεύματος</a:t>
            </a:r>
            <a:r>
              <a:rPr lang="en-US" sz="2800" b="1" strike="noStrike" spc="-1" dirty="0">
                <a:solidFill>
                  <a:srgbClr val="FF0000"/>
                </a:solidFill>
                <a:latin typeface="Aptos"/>
              </a:rPr>
              <a:t> 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(AC).</a:t>
            </a:r>
            <a:endParaRPr lang="el-GR" sz="2800" b="0" strike="noStrike" spc="-1" dirty="0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125000"/>
            </a:pP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endParaRPr lang="el-GR" sz="2800" b="0" strike="noStrike" spc="-1" dirty="0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800" b="1" strike="noStrike" spc="-1" dirty="0" err="1">
                <a:solidFill>
                  <a:srgbClr val="000000"/>
                </a:solidFill>
                <a:latin typeface="Aptos"/>
              </a:rPr>
              <a:t>Λειτουργία</a:t>
            </a:r>
            <a:r>
              <a:rPr lang="en-US" sz="2800" b="1" strike="noStrike" spc="-1" dirty="0">
                <a:solidFill>
                  <a:srgbClr val="000000"/>
                </a:solidFill>
                <a:latin typeface="Aptos"/>
              </a:rPr>
              <a:t>: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Μεταφέρει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ηλεκτρική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ενέργεια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από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ένα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κύκλωμα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σε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άλλο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μέσω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μαγνητικού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πεδίου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.</a:t>
            </a:r>
            <a:endParaRPr lang="el-GR" sz="2800" b="0" strike="noStrike" spc="-1" dirty="0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125000"/>
            </a:pPr>
            <a:endParaRPr lang="el-GR" sz="2800" b="0" strike="noStrike" spc="-1" dirty="0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800" b="1" strike="noStrike" spc="-1" dirty="0" err="1">
                <a:solidFill>
                  <a:srgbClr val="000000"/>
                </a:solidFill>
                <a:latin typeface="Aptos"/>
              </a:rPr>
              <a:t>Βασικό</a:t>
            </a:r>
            <a:r>
              <a:rPr lang="en-US" sz="2800" b="1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1" strike="noStrike" spc="-1" dirty="0" err="1">
                <a:solidFill>
                  <a:srgbClr val="000000"/>
                </a:solidFill>
                <a:latin typeface="Aptos"/>
              </a:rPr>
              <a:t>Χαρακτηριστικό</a:t>
            </a:r>
            <a:r>
              <a:rPr lang="en-US" sz="2800" b="1" strike="noStrike" spc="-1" dirty="0">
                <a:solidFill>
                  <a:srgbClr val="000000"/>
                </a:solidFill>
                <a:latin typeface="Aptos"/>
              </a:rPr>
              <a:t>: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Μεταβάλλει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την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Τάση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(V)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και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την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Ένταση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(I),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αλλά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διατηρεί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σταθερή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τη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ptos"/>
              </a:rPr>
              <a:t>Συχνότητα</a:t>
            </a:r>
            <a:r>
              <a:rPr lang="en-US" sz="2800" b="0" strike="noStrike" spc="-1" dirty="0">
                <a:solidFill>
                  <a:srgbClr val="000000"/>
                </a:solidFill>
                <a:latin typeface="Aptos"/>
              </a:rPr>
              <a:t> (f).</a:t>
            </a:r>
            <a:endParaRPr lang="el-GR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984885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Άσκηση 3 - Πραγματικός Μ/Σ (Απόδοση)</a:t>
            </a:r>
            <a:br>
              <a:rPr lang="el-GR" sz="3200" b="1" dirty="0" smtClean="0">
                <a:solidFill>
                  <a:schemeClr val="bg1"/>
                </a:solidFill>
              </a:rPr>
            </a:b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724096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Εκφώνηση</a:t>
            </a:r>
            <a:r>
              <a:rPr lang="el-GR" sz="3200" b="1" dirty="0">
                <a:solidFill>
                  <a:schemeClr val="bg1"/>
                </a:solidFill>
              </a:rPr>
              <a:t>:</a:t>
            </a:r>
            <a:r>
              <a:rPr lang="el-GR" sz="3200" dirty="0">
                <a:solidFill>
                  <a:schemeClr val="bg1"/>
                </a:solidFill>
              </a:rPr>
              <a:t> Ένας Μ/Σ αποδίδει </a:t>
            </a:r>
            <a:r>
              <a:rPr lang="en-US" sz="3200" dirty="0" smtClean="0">
                <a:solidFill>
                  <a:schemeClr val="bg1"/>
                </a:solidFill>
              </a:rPr>
              <a:t>P</a:t>
            </a:r>
            <a:r>
              <a:rPr lang="en-US" sz="3200" baseline="-25000" dirty="0" smtClean="0">
                <a:solidFill>
                  <a:schemeClr val="bg1"/>
                </a:solidFill>
              </a:rPr>
              <a:t>out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= </a:t>
            </a:r>
            <a:r>
              <a:rPr lang="en-US" sz="3200" dirty="0" smtClean="0">
                <a:solidFill>
                  <a:schemeClr val="bg1"/>
                </a:solidFill>
              </a:rPr>
              <a:t>950W </a:t>
            </a:r>
            <a:r>
              <a:rPr lang="el-GR" sz="3200" dirty="0">
                <a:solidFill>
                  <a:schemeClr val="bg1"/>
                </a:solidFill>
              </a:rPr>
              <a:t>και οι συνολικές απώλειες είναι </a:t>
            </a:r>
            <a:r>
              <a:rPr lang="el-GR" sz="3200" dirty="0" smtClean="0">
                <a:solidFill>
                  <a:schemeClr val="bg1"/>
                </a:solidFill>
              </a:rPr>
              <a:t>50</a:t>
            </a:r>
            <a:r>
              <a:rPr lang="en-US" sz="3200" dirty="0" smtClean="0">
                <a:solidFill>
                  <a:schemeClr val="bg1"/>
                </a:solidFill>
              </a:rPr>
              <a:t>W. </a:t>
            </a:r>
            <a:r>
              <a:rPr lang="el-GR" sz="3200" dirty="0">
                <a:solidFill>
                  <a:schemeClr val="bg1"/>
                </a:solidFill>
              </a:rPr>
              <a:t>Βρείτε τον βαθμό απόδοσης </a:t>
            </a:r>
            <a:r>
              <a:rPr lang="el-GR" sz="3200" dirty="0" smtClean="0">
                <a:solidFill>
                  <a:schemeClr val="bg1"/>
                </a:solidFill>
              </a:rPr>
              <a:t>(η%</a:t>
            </a:r>
            <a:r>
              <a:rPr lang="en-US" sz="3200" dirty="0" smtClean="0">
                <a:solidFill>
                  <a:schemeClr val="bg1"/>
                </a:solidFill>
              </a:rPr>
              <a:t>).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el-GR" sz="3200" b="1" dirty="0">
                <a:solidFill>
                  <a:schemeClr val="bg1"/>
                </a:solidFill>
              </a:rPr>
              <a:t>Λύση:</a:t>
            </a:r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dirty="0">
                <a:solidFill>
                  <a:schemeClr val="bg1"/>
                </a:solidFill>
              </a:rPr>
              <a:t>Τύπος: </a:t>
            </a:r>
            <a:r>
              <a:rPr lang="el-GR" sz="3200" dirty="0" smtClean="0">
                <a:solidFill>
                  <a:schemeClr val="bg1"/>
                </a:solidFill>
              </a:rPr>
              <a:t>η</a:t>
            </a:r>
            <a:r>
              <a:rPr lang="en-US" sz="3200" dirty="0" smtClean="0">
                <a:solidFill>
                  <a:schemeClr val="bg1"/>
                </a:solidFill>
              </a:rPr>
              <a:t>= Pout</a:t>
            </a:r>
            <a:r>
              <a:rPr lang="el-GR" sz="3200" dirty="0" smtClean="0">
                <a:solidFill>
                  <a:schemeClr val="bg1"/>
                </a:solidFill>
              </a:rPr>
              <a:t>/</a:t>
            </a:r>
            <a:r>
              <a:rPr lang="en-US" sz="3200" dirty="0" smtClean="0">
                <a:solidFill>
                  <a:schemeClr val="bg1"/>
                </a:solidFill>
              </a:rPr>
              <a:t>Pin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el-GR" sz="3200" dirty="0">
                <a:solidFill>
                  <a:schemeClr val="bg1"/>
                </a:solidFill>
              </a:rPr>
              <a:t>Αντικατάσταση: </a:t>
            </a:r>
            <a:r>
              <a:rPr lang="el-GR" sz="3200" dirty="0" smtClean="0">
                <a:solidFill>
                  <a:schemeClr val="bg1"/>
                </a:solidFill>
              </a:rPr>
              <a:t>η</a:t>
            </a:r>
            <a:r>
              <a:rPr lang="en-US" sz="3200" dirty="0" smtClean="0">
                <a:solidFill>
                  <a:schemeClr val="bg1"/>
                </a:solidFill>
              </a:rPr>
              <a:t>= 950</a:t>
            </a:r>
            <a:r>
              <a:rPr lang="el-GR" sz="3200" dirty="0" smtClean="0">
                <a:solidFill>
                  <a:schemeClr val="bg1"/>
                </a:solidFill>
              </a:rPr>
              <a:t>/(</a:t>
            </a:r>
            <a:r>
              <a:rPr lang="en-US" sz="3200" dirty="0" smtClean="0">
                <a:solidFill>
                  <a:schemeClr val="bg1"/>
                </a:solidFill>
              </a:rPr>
              <a:t>950 </a:t>
            </a:r>
            <a:r>
              <a:rPr lang="en-US" sz="3200" dirty="0">
                <a:solidFill>
                  <a:schemeClr val="bg1"/>
                </a:solidFill>
              </a:rPr>
              <a:t>+ </a:t>
            </a:r>
            <a:r>
              <a:rPr lang="en-US" sz="3200" dirty="0" smtClean="0">
                <a:solidFill>
                  <a:schemeClr val="bg1"/>
                </a:solidFill>
              </a:rPr>
              <a:t>50</a:t>
            </a:r>
            <a:r>
              <a:rPr lang="el-GR" sz="3200" dirty="0" smtClean="0">
                <a:solidFill>
                  <a:schemeClr val="bg1"/>
                </a:solidFill>
              </a:rPr>
              <a:t>)</a:t>
            </a:r>
            <a:r>
              <a:rPr lang="en-US" sz="3200" dirty="0" smtClean="0">
                <a:solidFill>
                  <a:schemeClr val="bg1"/>
                </a:solidFill>
              </a:rPr>
              <a:t> = </a:t>
            </a:r>
            <a:r>
              <a:rPr lang="el-GR" sz="3200" dirty="0" smtClean="0">
                <a:solidFill>
                  <a:schemeClr val="bg1"/>
                </a:solidFill>
              </a:rPr>
              <a:t>0.95 ή 95%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el-GR" sz="3200" b="1" dirty="0">
                <a:solidFill>
                  <a:schemeClr val="bg1"/>
                </a:solidFill>
              </a:rPr>
              <a:t>Αποτέλεσμα:</a:t>
            </a:r>
            <a:r>
              <a:rPr lang="el-GR" sz="3200" dirty="0">
                <a:solidFill>
                  <a:schemeClr val="bg1"/>
                </a:solidFill>
              </a:rPr>
              <a:t> </a:t>
            </a:r>
            <a:r>
              <a:rPr lang="el-GR" sz="3200" dirty="0" smtClean="0">
                <a:solidFill>
                  <a:schemeClr val="bg1"/>
                </a:solidFill>
              </a:rPr>
              <a:t>η</a:t>
            </a:r>
            <a:r>
              <a:rPr lang="en-US" sz="3200" dirty="0" smtClean="0">
                <a:solidFill>
                  <a:schemeClr val="bg1"/>
                </a:solidFill>
              </a:rPr>
              <a:t>= 95%.</a:t>
            </a:r>
            <a:endParaRPr lang="en-US" sz="3200" dirty="0">
              <a:solidFill>
                <a:schemeClr val="bg1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984885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Άσκηση 4 - Επαγωγικό Φορτίο</a:t>
            </a:r>
            <a:br>
              <a:rPr lang="el-GR" sz="3200" b="1" dirty="0" smtClean="0">
                <a:solidFill>
                  <a:schemeClr val="bg1"/>
                </a:solidFill>
              </a:rPr>
            </a:b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4216539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Εκφώνηση</a:t>
            </a:r>
            <a:r>
              <a:rPr lang="el-GR" sz="3200" b="1" dirty="0">
                <a:solidFill>
                  <a:schemeClr val="bg1"/>
                </a:solidFill>
              </a:rPr>
              <a:t>:</a:t>
            </a:r>
            <a:r>
              <a:rPr lang="el-GR" sz="3200" dirty="0">
                <a:solidFill>
                  <a:schemeClr val="bg1"/>
                </a:solidFill>
              </a:rPr>
              <a:t> Φορτίο με σύνθετη αντίσταση </a:t>
            </a:r>
            <a:r>
              <a:rPr lang="el-GR" sz="3200" dirty="0" smtClean="0">
                <a:solidFill>
                  <a:schemeClr val="bg1"/>
                </a:solidFill>
              </a:rPr>
              <a:t>Z </a:t>
            </a:r>
            <a:r>
              <a:rPr lang="el-GR" sz="3200" dirty="0">
                <a:solidFill>
                  <a:schemeClr val="bg1"/>
                </a:solidFill>
              </a:rPr>
              <a:t>= 6 + j8 </a:t>
            </a:r>
            <a:r>
              <a:rPr lang="el-GR" sz="3200" dirty="0" smtClean="0">
                <a:solidFill>
                  <a:schemeClr val="bg1"/>
                </a:solidFill>
              </a:rPr>
              <a:t>Ω συνδέεται </a:t>
            </a:r>
            <a:r>
              <a:rPr lang="el-GR" sz="3200" dirty="0">
                <a:solidFill>
                  <a:schemeClr val="bg1"/>
                </a:solidFill>
              </a:rPr>
              <a:t>σε </a:t>
            </a:r>
            <a:r>
              <a:rPr lang="el-GR" sz="3200" dirty="0" smtClean="0">
                <a:solidFill>
                  <a:schemeClr val="bg1"/>
                </a:solidFill>
              </a:rPr>
              <a:t>V2 </a:t>
            </a:r>
            <a:r>
              <a:rPr lang="el-GR" sz="3200" dirty="0">
                <a:solidFill>
                  <a:schemeClr val="bg1"/>
                </a:solidFill>
              </a:rPr>
              <a:t>= </a:t>
            </a:r>
            <a:r>
              <a:rPr lang="el-GR" sz="3200" dirty="0" smtClean="0">
                <a:solidFill>
                  <a:schemeClr val="bg1"/>
                </a:solidFill>
              </a:rPr>
              <a:t>100V. </a:t>
            </a:r>
            <a:r>
              <a:rPr lang="el-GR" sz="3200" dirty="0">
                <a:solidFill>
                  <a:schemeClr val="bg1"/>
                </a:solidFill>
              </a:rPr>
              <a:t>Βρείτε το μέτρο του ρεύματος.</a:t>
            </a:r>
          </a:p>
          <a:p>
            <a:r>
              <a:rPr lang="el-GR" sz="3200" b="1" dirty="0">
                <a:solidFill>
                  <a:schemeClr val="bg1"/>
                </a:solidFill>
              </a:rPr>
              <a:t>Λύση</a:t>
            </a:r>
            <a:r>
              <a:rPr lang="el-GR" sz="3200" b="1" dirty="0" smtClean="0">
                <a:solidFill>
                  <a:schemeClr val="bg1"/>
                </a:solidFill>
              </a:rPr>
              <a:t>:</a:t>
            </a:r>
          </a:p>
          <a:p>
            <a:endParaRPr lang="el-GR" sz="3200" b="1" dirty="0">
              <a:solidFill>
                <a:schemeClr val="bg1"/>
              </a:solidFill>
            </a:endParaRPr>
          </a:p>
          <a:p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dirty="0" smtClean="0">
                <a:solidFill>
                  <a:schemeClr val="bg1"/>
                </a:solidFill>
              </a:rPr>
              <a:t>Ρεύμα I2 </a:t>
            </a:r>
            <a:r>
              <a:rPr lang="el-GR" sz="3200" dirty="0">
                <a:solidFill>
                  <a:schemeClr val="bg1"/>
                </a:solidFill>
              </a:rPr>
              <a:t>= </a:t>
            </a:r>
            <a:r>
              <a:rPr lang="el-GR" sz="3200" dirty="0" smtClean="0">
                <a:solidFill>
                  <a:schemeClr val="bg1"/>
                </a:solidFill>
              </a:rPr>
              <a:t>V2 </a:t>
            </a:r>
            <a:r>
              <a:rPr lang="el-GR" sz="3200" dirty="0">
                <a:solidFill>
                  <a:schemeClr val="bg1"/>
                </a:solidFill>
              </a:rPr>
              <a:t>/ |Z| = 100 / </a:t>
            </a:r>
            <a:r>
              <a:rPr lang="el-GR" sz="3200" dirty="0" smtClean="0">
                <a:solidFill>
                  <a:schemeClr val="bg1"/>
                </a:solidFill>
              </a:rPr>
              <a:t>10. φ=</a:t>
            </a:r>
            <a:r>
              <a:rPr lang="en-US" sz="3200" dirty="0" smtClean="0">
                <a:solidFill>
                  <a:schemeClr val="bg1"/>
                </a:solidFill>
              </a:rPr>
              <a:t>tan</a:t>
            </a:r>
            <a:r>
              <a:rPr lang="en-US" sz="3200" baseline="30000" dirty="0" smtClean="0">
                <a:solidFill>
                  <a:schemeClr val="bg1"/>
                </a:solidFill>
              </a:rPr>
              <a:t>-1</a:t>
            </a:r>
            <a:r>
              <a:rPr lang="en-US" sz="3200" dirty="0" smtClean="0">
                <a:solidFill>
                  <a:schemeClr val="bg1"/>
                </a:solidFill>
              </a:rPr>
              <a:t>(8/6)=53.13</a:t>
            </a:r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b="1" dirty="0">
                <a:solidFill>
                  <a:schemeClr val="bg1"/>
                </a:solidFill>
              </a:rPr>
              <a:t>Αποτέλεσμα</a:t>
            </a:r>
            <a:r>
              <a:rPr lang="el-GR" sz="3200" b="1" dirty="0" smtClean="0">
                <a:solidFill>
                  <a:schemeClr val="bg1"/>
                </a:solidFill>
              </a:rPr>
              <a:t>:</a:t>
            </a:r>
            <a:r>
              <a:rPr lang="en-US" sz="3200" b="1" dirty="0" smtClean="0">
                <a:solidFill>
                  <a:schemeClr val="bg1"/>
                </a:solidFill>
              </a:rPr>
              <a:t>  I2 = 10 &lt; - 53.13 A</a:t>
            </a:r>
            <a:endParaRPr lang="el-GR" sz="3200" dirty="0"/>
          </a:p>
          <a:p>
            <a:endParaRPr lang="el-GR" sz="3200" dirty="0">
              <a:solidFill>
                <a:schemeClr val="bg1"/>
              </a:solidFill>
            </a:endParaRPr>
          </a:p>
          <a:p>
            <a:endParaRPr lang="el-GR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5340" y="3357562"/>
            <a:ext cx="6035359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984885"/>
          </a:xfrm>
        </p:spPr>
        <p:txBody>
          <a:bodyPr/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Βαθμός Απόδοσης &amp; Κανονισμοί</a:t>
            </a:r>
            <a:br>
              <a:rPr lang="el-GR" sz="3200" b="1" dirty="0" smtClean="0">
                <a:solidFill>
                  <a:schemeClr val="bg1"/>
                </a:solidFill>
              </a:rPr>
            </a:b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2246769"/>
          </a:xfrm>
        </p:spPr>
        <p:txBody>
          <a:bodyPr/>
          <a:lstStyle/>
          <a:p>
            <a:r>
              <a:rPr lang="el-GR" sz="3200" dirty="0" smtClean="0">
                <a:solidFill>
                  <a:schemeClr val="bg1"/>
                </a:solidFill>
              </a:rPr>
              <a:t>Η </a:t>
            </a:r>
            <a:r>
              <a:rPr lang="el-GR" sz="3200" dirty="0">
                <a:solidFill>
                  <a:schemeClr val="bg1"/>
                </a:solidFill>
              </a:rPr>
              <a:t>απόδοση των Μ/Σ είναι πολύ υψηλή </a:t>
            </a:r>
            <a:r>
              <a:rPr lang="el-GR" sz="3200" dirty="0" smtClean="0">
                <a:solidFill>
                  <a:schemeClr val="bg1"/>
                </a:solidFill>
              </a:rPr>
              <a:t>(95% </a:t>
            </a:r>
            <a:r>
              <a:rPr lang="el-GR" sz="3200" dirty="0">
                <a:solidFill>
                  <a:schemeClr val="bg1"/>
                </a:solidFill>
              </a:rPr>
              <a:t>- </a:t>
            </a:r>
            <a:r>
              <a:rPr lang="el-GR" sz="3200" dirty="0" smtClean="0">
                <a:solidFill>
                  <a:schemeClr val="bg1"/>
                </a:solidFill>
              </a:rPr>
              <a:t>99%).</a:t>
            </a:r>
            <a:endParaRPr lang="el-GR" sz="3200" dirty="0">
              <a:solidFill>
                <a:schemeClr val="bg1"/>
              </a:solidFill>
            </a:endParaRPr>
          </a:p>
          <a:p>
            <a:r>
              <a:rPr lang="el-GR" sz="3200" dirty="0">
                <a:solidFill>
                  <a:schemeClr val="bg1"/>
                </a:solidFill>
              </a:rPr>
              <a:t>Μέγιστη απόδοση συμβαίνει όταν: </a:t>
            </a:r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l-GR" sz="3200" b="1" dirty="0" smtClean="0">
                <a:solidFill>
                  <a:schemeClr val="tx1"/>
                </a:solidFill>
              </a:rPr>
              <a:t>Απώλειες </a:t>
            </a:r>
            <a:r>
              <a:rPr lang="el-GR" sz="3200" b="1" dirty="0">
                <a:solidFill>
                  <a:schemeClr val="tx1"/>
                </a:solidFill>
              </a:rPr>
              <a:t>Σιδήρου = Απώλειες Χαλκού</a:t>
            </a:r>
            <a:r>
              <a:rPr lang="el-GR" sz="3200" dirty="0">
                <a:solidFill>
                  <a:schemeClr val="tx1"/>
                </a:solidFill>
              </a:rPr>
              <a:t>.</a:t>
            </a:r>
          </a:p>
          <a:p>
            <a:r>
              <a:rPr lang="el-GR" sz="3200" dirty="0">
                <a:solidFill>
                  <a:schemeClr val="bg1"/>
                </a:solidFill>
              </a:rPr>
              <a:t>Σημασία της ψύξης για τη μακροζωία των μονώσεων.</a:t>
            </a:r>
          </a:p>
          <a:p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452398" y="3786190"/>
            <a:ext cx="115729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u="sng" dirty="0" smtClean="0">
                <a:solidFill>
                  <a:schemeClr val="bg1"/>
                </a:solidFill>
              </a:rPr>
              <a:t>Συμπεράσματα</a:t>
            </a:r>
          </a:p>
          <a:p>
            <a:r>
              <a:rPr lang="el-GR" sz="3200" dirty="0" smtClean="0">
                <a:solidFill>
                  <a:schemeClr val="bg1"/>
                </a:solidFill>
              </a:rPr>
              <a:t>Ο Μ/Σ είναι απαραίτητος για τη μεταφορά ενέργειας σε μεγάλες αποστάσεις.</a:t>
            </a:r>
          </a:p>
          <a:p>
            <a:r>
              <a:rPr lang="el-GR" sz="3200" dirty="0" smtClean="0">
                <a:solidFill>
                  <a:schemeClr val="bg1"/>
                </a:solidFill>
              </a:rPr>
              <a:t>Η σωστή επιλογή ανάλογα με το φορτίο εξασφαλίζει οικονομία και ασφάλεια.</a:t>
            </a:r>
            <a:endParaRPr lang="el-GR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6120" cy="984885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FFFF00"/>
                </a:solidFill>
              </a:rPr>
              <a:t>Ερωτήσεις</a:t>
            </a:r>
            <a:r>
              <a:rPr lang="el-GR" sz="3200" b="1" dirty="0" smtClean="0">
                <a:solidFill>
                  <a:schemeClr val="bg1"/>
                </a:solidFill>
              </a:rPr>
              <a:t> - </a:t>
            </a:r>
            <a:r>
              <a:rPr lang="el-GR" sz="3200" b="1" dirty="0" smtClean="0">
                <a:solidFill>
                  <a:schemeClr val="tx1"/>
                </a:solidFill>
              </a:rPr>
              <a:t>Βιβλιογραφία</a:t>
            </a:r>
            <a:r>
              <a:rPr lang="el-GR" sz="3200" b="1" dirty="0" smtClean="0">
                <a:solidFill>
                  <a:schemeClr val="bg1"/>
                </a:solidFill>
              </a:rPr>
              <a:t/>
            </a:r>
            <a:br>
              <a:rPr lang="el-GR" sz="3200" b="1" dirty="0" smtClean="0">
                <a:solidFill>
                  <a:schemeClr val="bg1"/>
                </a:solidFill>
              </a:rPr>
            </a:b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4585871"/>
          </a:xfrm>
        </p:spPr>
        <p:txBody>
          <a:bodyPr/>
          <a:lstStyle/>
          <a:p>
            <a:endParaRPr lang="en-US" sz="4400" dirty="0" smtClean="0">
              <a:solidFill>
                <a:srgbClr val="FFFF00"/>
              </a:solidFill>
            </a:endParaRPr>
          </a:p>
          <a:p>
            <a:pPr algn="ctr"/>
            <a:r>
              <a:rPr lang="el-GR" sz="4400" dirty="0" smtClean="0">
                <a:solidFill>
                  <a:srgbClr val="FFFF00"/>
                </a:solidFill>
              </a:rPr>
              <a:t>Υπάρχουν ερωτήσεις;</a:t>
            </a:r>
          </a:p>
          <a:p>
            <a:endParaRPr lang="en-US" sz="3200" b="1" dirty="0" smtClean="0">
              <a:solidFill>
                <a:schemeClr val="tx1"/>
              </a:solidFill>
            </a:endParaRPr>
          </a:p>
          <a:p>
            <a:endParaRPr lang="en-US" sz="3200" b="1" dirty="0">
              <a:solidFill>
                <a:schemeClr val="tx1"/>
              </a:solidFill>
            </a:endParaRPr>
          </a:p>
          <a:p>
            <a:pPr algn="ctr"/>
            <a:r>
              <a:rPr lang="el-GR" sz="3200" b="1" dirty="0" smtClean="0">
                <a:solidFill>
                  <a:schemeClr val="tx1"/>
                </a:solidFill>
              </a:rPr>
              <a:t>Βιβλιογραφία:</a:t>
            </a:r>
            <a:endParaRPr lang="el-GR" sz="3200" dirty="0" smtClean="0">
              <a:solidFill>
                <a:schemeClr val="tx1"/>
              </a:solidFill>
            </a:endParaRPr>
          </a:p>
          <a:p>
            <a:pPr lvl="1" algn="ctr"/>
            <a:r>
              <a:rPr lang="el-GR" sz="3200" dirty="0" smtClean="0">
                <a:solidFill>
                  <a:schemeClr val="bg1"/>
                </a:solidFill>
              </a:rPr>
              <a:t>Ηλεκτρικές Μηχανές, </a:t>
            </a:r>
            <a:r>
              <a:rPr lang="el-GR" sz="3200" dirty="0" err="1" smtClean="0">
                <a:solidFill>
                  <a:schemeClr val="bg1"/>
                </a:solidFill>
              </a:rPr>
              <a:t>Chapman</a:t>
            </a:r>
            <a:r>
              <a:rPr lang="el-GR" sz="3200" dirty="0" smtClean="0">
                <a:solidFill>
                  <a:schemeClr val="bg1"/>
                </a:solidFill>
              </a:rPr>
              <a:t>.</a:t>
            </a:r>
          </a:p>
          <a:p>
            <a:pPr lvl="1" algn="ctr"/>
            <a:r>
              <a:rPr lang="el-GR" sz="3200" dirty="0" smtClean="0">
                <a:solidFill>
                  <a:schemeClr val="bg1"/>
                </a:solidFill>
              </a:rPr>
              <a:t>Σημειώσεις Ηλεκτροτεχνίας ΕΜΠ.</a:t>
            </a:r>
          </a:p>
          <a:p>
            <a:pPr lvl="1" algn="ctr"/>
            <a:r>
              <a:rPr lang="el-GR" sz="3200" dirty="0" smtClean="0">
                <a:solidFill>
                  <a:schemeClr val="bg1"/>
                </a:solidFill>
              </a:rPr>
              <a:t>IEEE </a:t>
            </a:r>
            <a:r>
              <a:rPr lang="el-GR" sz="3200" dirty="0" err="1" smtClean="0">
                <a:solidFill>
                  <a:schemeClr val="bg1"/>
                </a:solidFill>
              </a:rPr>
              <a:t>Standards</a:t>
            </a:r>
            <a:r>
              <a:rPr lang="el-GR" sz="3200" dirty="0" smtClean="0">
                <a:solidFill>
                  <a:schemeClr val="bg1"/>
                </a:solidFill>
              </a:rPr>
              <a:t> </a:t>
            </a:r>
            <a:r>
              <a:rPr lang="el-GR" sz="3200" dirty="0" err="1" smtClean="0">
                <a:solidFill>
                  <a:schemeClr val="bg1"/>
                </a:solidFill>
              </a:rPr>
              <a:t>for</a:t>
            </a:r>
            <a:r>
              <a:rPr lang="el-GR" sz="3200" dirty="0" smtClean="0">
                <a:solidFill>
                  <a:schemeClr val="bg1"/>
                </a:solidFill>
              </a:rPr>
              <a:t> </a:t>
            </a:r>
            <a:r>
              <a:rPr lang="el-GR" sz="3200" dirty="0" err="1" smtClean="0">
                <a:solidFill>
                  <a:schemeClr val="bg1"/>
                </a:solidFill>
              </a:rPr>
              <a:t>Transformers</a:t>
            </a:r>
            <a:r>
              <a:rPr lang="el-GR" sz="3200" dirty="0" smtClean="0">
                <a:solidFill>
                  <a:schemeClr val="bg1"/>
                </a:solidFill>
              </a:rPr>
              <a:t>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TextShape 1"/>
          <p:cNvSpPr txBox="1"/>
          <p:nvPr/>
        </p:nvSpPr>
        <p:spPr>
          <a:xfrm>
            <a:off x="1141560" y="618480"/>
            <a:ext cx="9906120" cy="1478520"/>
          </a:xfrm>
          <a:prstGeom prst="rect">
            <a:avLst/>
          </a:prstGeom>
          <a:noFill/>
          <a:ln w="1584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0" strike="noStrike" cap="all" spc="-1" dirty="0" err="1">
                <a:solidFill>
                  <a:srgbClr val="FFFF00"/>
                </a:solidFill>
                <a:latin typeface="Calibri"/>
                <a:ea typeface="Calibri"/>
              </a:rPr>
              <a:t>Κατασκευαστικα</a:t>
            </a:r>
            <a:r>
              <a:rPr lang="en-US" sz="3600" b="0" strike="noStrike" cap="all" spc="-1" dirty="0">
                <a:solidFill>
                  <a:srgbClr val="FFFF00"/>
                </a:solidFill>
                <a:latin typeface="Calibri"/>
                <a:ea typeface="Calibri"/>
              </a:rPr>
              <a:t> </a:t>
            </a:r>
            <a:r>
              <a:rPr lang="en-US" sz="3600" b="0" strike="noStrike" cap="all" spc="-1" dirty="0" err="1">
                <a:solidFill>
                  <a:srgbClr val="FFFF00"/>
                </a:solidFill>
                <a:latin typeface="Calibri"/>
                <a:ea typeface="Calibri"/>
              </a:rPr>
              <a:t>μερη</a:t>
            </a:r>
            <a:endParaRPr lang="el-GR" sz="3600" b="0" strike="noStrike" spc="-1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867" name="TextShape 2"/>
          <p:cNvSpPr txBox="1"/>
          <p:nvPr/>
        </p:nvSpPr>
        <p:spPr>
          <a:xfrm>
            <a:off x="0" y="1785926"/>
            <a:ext cx="12192000" cy="4005394"/>
          </a:xfrm>
          <a:prstGeom prst="rect">
            <a:avLst/>
          </a:prstGeom>
          <a:noFill/>
          <a:ln w="15840">
            <a:noFill/>
          </a:ln>
        </p:spPr>
        <p:txBody>
          <a:bodyPr>
            <a:normAutofit fontScale="62500" lnSpcReduction="20000"/>
          </a:bodyPr>
          <a:lstStyle/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4000" b="1" strike="noStrike" spc="-1" dirty="0" err="1">
                <a:latin typeface="Calibri"/>
                <a:ea typeface="Calibri"/>
              </a:rPr>
              <a:t>Σιδηρομαγνητικός</a:t>
            </a:r>
            <a:r>
              <a:rPr lang="en-US" sz="4000" b="1" strike="noStrike" spc="-1" dirty="0">
                <a:latin typeface="Calibri"/>
                <a:ea typeface="Calibri"/>
              </a:rPr>
              <a:t> </a:t>
            </a:r>
            <a:r>
              <a:rPr lang="en-US" sz="4000" b="1" strike="noStrike" spc="-1" dirty="0" err="1">
                <a:latin typeface="Calibri"/>
                <a:ea typeface="Calibri"/>
              </a:rPr>
              <a:t>Πυρήνας</a:t>
            </a:r>
            <a:r>
              <a:rPr lang="en-US" sz="4000" b="1" strike="noStrike" spc="-1" dirty="0">
                <a:latin typeface="Calibri"/>
                <a:ea typeface="Calibri"/>
              </a:rPr>
              <a:t>:</a:t>
            </a:r>
            <a:r>
              <a:rPr lang="en-US" sz="4000" b="0" strike="noStrike" spc="-1" dirty="0"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Κατασκευάζεται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από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λεπτά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φύλλα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πυριτιούχου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χάλυβα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(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μείωση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απωλειών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ισχύος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,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λόγω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δινορρευμάτων).</a:t>
            </a:r>
            <a:endParaRPr lang="el-GR" sz="4000" b="0" strike="noStrike" spc="-1" dirty="0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endParaRPr lang="el-GR" sz="4000" b="0" strike="noStrike" spc="-1" dirty="0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4000" b="1" strike="noStrike" spc="-1" dirty="0" err="1">
                <a:latin typeface="Calibri"/>
                <a:ea typeface="Calibri"/>
              </a:rPr>
              <a:t>Πρωτεύον</a:t>
            </a:r>
            <a:r>
              <a:rPr lang="en-US" sz="4000" b="1" strike="noStrike" spc="-1" dirty="0">
                <a:latin typeface="Calibri"/>
                <a:ea typeface="Calibri"/>
              </a:rPr>
              <a:t> </a:t>
            </a:r>
            <a:r>
              <a:rPr lang="en-US" sz="4000" b="1" strike="noStrike" spc="-1" dirty="0" err="1">
                <a:latin typeface="Calibri"/>
                <a:ea typeface="Calibri"/>
              </a:rPr>
              <a:t>Τύλιγμα</a:t>
            </a:r>
            <a:r>
              <a:rPr lang="en-US" sz="4000" b="1" strike="noStrike" spc="-1" dirty="0">
                <a:latin typeface="Calibri"/>
                <a:ea typeface="Calibri"/>
              </a:rPr>
              <a:t> (Primary):</a:t>
            </a:r>
            <a:r>
              <a:rPr lang="en-US" sz="4000" b="0" strike="noStrike" spc="-1" dirty="0"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Το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τύλιγμα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που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συνδέεται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στην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πηγή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τροφοδοσίας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.</a:t>
            </a:r>
            <a:endParaRPr lang="el-GR" sz="4000" b="0" strike="noStrike" spc="-1" dirty="0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endParaRPr lang="el-GR" sz="4000" b="0" strike="noStrike" spc="-1" dirty="0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4000" b="1" strike="noStrike" spc="-1" dirty="0" err="1">
                <a:latin typeface="Calibri"/>
                <a:ea typeface="Calibri"/>
              </a:rPr>
              <a:t>Δευτερεύον</a:t>
            </a:r>
            <a:r>
              <a:rPr lang="en-US" sz="4000" b="1" strike="noStrike" spc="-1" dirty="0">
                <a:latin typeface="Calibri"/>
                <a:ea typeface="Calibri"/>
              </a:rPr>
              <a:t> </a:t>
            </a:r>
            <a:r>
              <a:rPr lang="en-US" sz="4000" b="1" strike="noStrike" spc="-1" dirty="0" err="1">
                <a:latin typeface="Calibri"/>
                <a:ea typeface="Calibri"/>
              </a:rPr>
              <a:t>Τύλιγμα</a:t>
            </a:r>
            <a:r>
              <a:rPr lang="en-US" sz="4000" b="1" strike="noStrike" spc="-1" dirty="0">
                <a:latin typeface="Calibri"/>
                <a:ea typeface="Calibri"/>
              </a:rPr>
              <a:t> (Secondary):</a:t>
            </a:r>
            <a:r>
              <a:rPr lang="en-US" sz="4000" b="0" strike="noStrike" spc="-1" dirty="0"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Το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τύλιγμα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που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συνδέεται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στην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κατανάλωση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(</a:t>
            </a:r>
            <a:r>
              <a:rPr lang="en-US" sz="40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φορτίο</a:t>
            </a:r>
            <a:r>
              <a:rPr lang="en-US" sz="40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).</a:t>
            </a:r>
            <a:endParaRPr lang="el-GR" sz="4000" b="0" strike="noStrike" spc="-1" dirty="0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endParaRPr lang="el-GR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8" name="Picture 2"/>
          <p:cNvPicPr/>
          <p:nvPr/>
        </p:nvPicPr>
        <p:blipFill>
          <a:blip r:embed="rId2" cstate="print">
            <a:alphaModFix amt="30000"/>
          </a:blip>
          <a:stretch/>
        </p:blipFill>
        <p:spPr>
          <a:xfrm>
            <a:off x="0" y="0"/>
            <a:ext cx="12192120" cy="6858000"/>
          </a:xfrm>
          <a:prstGeom prst="rect">
            <a:avLst/>
          </a:prstGeom>
          <a:ln w="15840">
            <a:noFill/>
          </a:ln>
        </p:spPr>
      </p:pic>
      <p:grpSp>
        <p:nvGrpSpPr>
          <p:cNvPr id="869" name="Group 1"/>
          <p:cNvGrpSpPr/>
          <p:nvPr/>
        </p:nvGrpSpPr>
        <p:grpSpPr>
          <a:xfrm>
            <a:off x="-14400" y="0"/>
            <a:ext cx="12053880" cy="6858000"/>
            <a:chOff x="-14400" y="0"/>
            <a:chExt cx="12053880" cy="6858000"/>
          </a:xfrm>
        </p:grpSpPr>
        <p:grpSp>
          <p:nvGrpSpPr>
            <p:cNvPr id="870" name="Group 2"/>
            <p:cNvGrpSpPr/>
            <p:nvPr/>
          </p:nvGrpSpPr>
          <p:grpSpPr>
            <a:xfrm>
              <a:off x="-14400" y="0"/>
              <a:ext cx="1221120" cy="6858000"/>
              <a:chOff x="-14400" y="0"/>
              <a:chExt cx="1221120" cy="6858000"/>
            </a:xfrm>
          </p:grpSpPr>
          <p:sp>
            <p:nvSpPr>
              <p:cNvPr id="871" name="CustomShape 3"/>
              <p:cNvSpPr/>
              <p:nvPr/>
            </p:nvSpPr>
            <p:spPr>
              <a:xfrm>
                <a:off x="114480" y="4680"/>
                <a:ext cx="23760" cy="21812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72" name="CustomShape 4"/>
              <p:cNvSpPr/>
              <p:nvPr/>
            </p:nvSpPr>
            <p:spPr>
              <a:xfrm>
                <a:off x="33480" y="217656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73" name="CustomShape 5"/>
              <p:cNvSpPr/>
              <p:nvPr/>
            </p:nvSpPr>
            <p:spPr>
              <a:xfrm>
                <a:off x="28440" y="4021200"/>
                <a:ext cx="190440" cy="1890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74" name="CustomShape 6"/>
              <p:cNvSpPr/>
              <p:nvPr/>
            </p:nvSpPr>
            <p:spPr>
              <a:xfrm>
                <a:off x="200160" y="4680"/>
                <a:ext cx="369720" cy="181116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75" name="CustomShape 7"/>
              <p:cNvSpPr/>
              <p:nvPr/>
            </p:nvSpPr>
            <p:spPr>
              <a:xfrm>
                <a:off x="503280" y="1801800"/>
                <a:ext cx="190440" cy="1890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76" name="CustomShape 8"/>
              <p:cNvSpPr/>
              <p:nvPr/>
            </p:nvSpPr>
            <p:spPr>
              <a:xfrm>
                <a:off x="285840" y="4680"/>
                <a:ext cx="369720" cy="143028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77" name="CustomShape 9"/>
              <p:cNvSpPr/>
              <p:nvPr/>
            </p:nvSpPr>
            <p:spPr>
              <a:xfrm>
                <a:off x="546120" y="0"/>
                <a:ext cx="152280" cy="912960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78" name="CustomShape 10"/>
              <p:cNvSpPr/>
              <p:nvPr/>
            </p:nvSpPr>
            <p:spPr>
              <a:xfrm>
                <a:off x="588960" y="142092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79" name="CustomShape 11"/>
              <p:cNvSpPr/>
              <p:nvPr/>
            </p:nvSpPr>
            <p:spPr>
              <a:xfrm>
                <a:off x="588960" y="90324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80" name="CustomShape 12"/>
              <p:cNvSpPr/>
              <p:nvPr/>
            </p:nvSpPr>
            <p:spPr>
              <a:xfrm>
                <a:off x="641520" y="0"/>
                <a:ext cx="422280" cy="52704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81" name="CustomShape 13"/>
              <p:cNvSpPr/>
              <p:nvPr/>
            </p:nvSpPr>
            <p:spPr>
              <a:xfrm>
                <a:off x="1020600" y="488880"/>
                <a:ext cx="162000" cy="147600"/>
              </a:xfrm>
              <a:custGeom>
                <a:avLst/>
                <a:gdLst/>
                <a:ahLst/>
                <a:cxnLst/>
                <a:rect l="l" t="t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82" name="CustomShape 14"/>
              <p:cNvSpPr/>
              <p:nvPr/>
            </p:nvSpPr>
            <p:spPr>
              <a:xfrm>
                <a:off x="-4680" y="9360"/>
                <a:ext cx="36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solidFill>
                  <a:srgbClr val="FFFFFF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83" name="CustomShape 15"/>
              <p:cNvSpPr/>
              <p:nvPr/>
            </p:nvSpPr>
            <p:spPr>
              <a:xfrm>
                <a:off x="9360" y="1801800"/>
                <a:ext cx="123840" cy="127080"/>
              </a:xfrm>
              <a:custGeom>
                <a:avLst/>
                <a:gdLst/>
                <a:ahLst/>
                <a:cxnLst/>
                <a:rect l="l" t="t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84" name="CustomShape 16"/>
              <p:cNvSpPr/>
              <p:nvPr/>
            </p:nvSpPr>
            <p:spPr>
              <a:xfrm>
                <a:off x="-9360" y="3549600"/>
                <a:ext cx="147600" cy="480960"/>
              </a:xfrm>
              <a:custGeom>
                <a:avLst/>
                <a:gdLst/>
                <a:ahLst/>
                <a:cxnLst/>
                <a:rect l="l" t="t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85" name="CustomShape 17"/>
              <p:cNvSpPr/>
              <p:nvPr/>
            </p:nvSpPr>
            <p:spPr>
              <a:xfrm>
                <a:off x="128520" y="1382760"/>
                <a:ext cx="142920" cy="476280"/>
              </a:xfrm>
              <a:custGeom>
                <a:avLst/>
                <a:gdLst/>
                <a:ahLst/>
                <a:cxnLst/>
                <a:rect l="l" t="t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86" name="CustomShape 18"/>
              <p:cNvSpPr/>
              <p:nvPr/>
            </p:nvSpPr>
            <p:spPr>
              <a:xfrm>
                <a:off x="204840" y="1849320"/>
                <a:ext cx="11448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87" name="CustomShape 19"/>
              <p:cNvSpPr/>
              <p:nvPr/>
            </p:nvSpPr>
            <p:spPr>
              <a:xfrm>
                <a:off x="133200" y="4662360"/>
                <a:ext cx="23760" cy="21812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88" name="CustomShape 20"/>
              <p:cNvSpPr/>
              <p:nvPr/>
            </p:nvSpPr>
            <p:spPr>
              <a:xfrm>
                <a:off x="223920" y="5041800"/>
                <a:ext cx="369720" cy="180180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89" name="CustomShape 21"/>
              <p:cNvSpPr/>
              <p:nvPr/>
            </p:nvSpPr>
            <p:spPr>
              <a:xfrm>
                <a:off x="52560" y="448164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90" name="CustomShape 22"/>
              <p:cNvSpPr/>
              <p:nvPr/>
            </p:nvSpPr>
            <p:spPr>
              <a:xfrm>
                <a:off x="-14400" y="5627520"/>
                <a:ext cx="85680" cy="1216080"/>
              </a:xfrm>
              <a:custGeom>
                <a:avLst/>
                <a:gdLst/>
                <a:ahLst/>
                <a:cxnLst/>
                <a:rect l="l" t="t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91" name="CustomShape 23"/>
              <p:cNvSpPr/>
              <p:nvPr/>
            </p:nvSpPr>
            <p:spPr>
              <a:xfrm>
                <a:off x="527040" y="4867200"/>
                <a:ext cx="190440" cy="1890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92" name="CustomShape 24"/>
              <p:cNvSpPr/>
              <p:nvPr/>
            </p:nvSpPr>
            <p:spPr>
              <a:xfrm>
                <a:off x="309600" y="5423040"/>
                <a:ext cx="374760" cy="1425600"/>
              </a:xfrm>
              <a:custGeom>
                <a:avLst/>
                <a:gdLst/>
                <a:ahLst/>
                <a:cxnLst/>
                <a:rect l="l" t="t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93" name="CustomShape 25"/>
              <p:cNvSpPr/>
              <p:nvPr/>
            </p:nvSpPr>
            <p:spPr>
              <a:xfrm>
                <a:off x="569880" y="5945040"/>
                <a:ext cx="152280" cy="912960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94" name="CustomShape 26"/>
              <p:cNvSpPr/>
              <p:nvPr/>
            </p:nvSpPr>
            <p:spPr>
              <a:xfrm>
                <a:off x="612720" y="524664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95" name="CustomShape 27"/>
              <p:cNvSpPr/>
              <p:nvPr/>
            </p:nvSpPr>
            <p:spPr>
              <a:xfrm>
                <a:off x="612720" y="576432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96" name="CustomShape 28"/>
              <p:cNvSpPr/>
              <p:nvPr/>
            </p:nvSpPr>
            <p:spPr>
              <a:xfrm>
                <a:off x="669960" y="6330960"/>
                <a:ext cx="417600" cy="51768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97" name="CustomShape 29"/>
              <p:cNvSpPr/>
              <p:nvPr/>
            </p:nvSpPr>
            <p:spPr>
              <a:xfrm>
                <a:off x="1049400" y="6221520"/>
                <a:ext cx="157320" cy="14760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898" name="Group 30"/>
            <p:cNvGrpSpPr/>
            <p:nvPr/>
          </p:nvGrpSpPr>
          <p:grpSpPr>
            <a:xfrm>
              <a:off x="11364840" y="0"/>
              <a:ext cx="674640" cy="6848640"/>
              <a:chOff x="11364840" y="0"/>
              <a:chExt cx="674640" cy="6848640"/>
            </a:xfrm>
          </p:grpSpPr>
          <p:sp>
            <p:nvSpPr>
              <p:cNvPr id="899" name="CustomShape 31"/>
              <p:cNvSpPr/>
              <p:nvPr/>
            </p:nvSpPr>
            <p:spPr>
              <a:xfrm>
                <a:off x="11484000" y="0"/>
                <a:ext cx="417600" cy="51264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00" name="CustomShape 32"/>
              <p:cNvSpPr/>
              <p:nvPr/>
            </p:nvSpPr>
            <p:spPr>
              <a:xfrm>
                <a:off x="11364840" y="474840"/>
                <a:ext cx="15732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01" name="CustomShape 33"/>
              <p:cNvSpPr/>
              <p:nvPr/>
            </p:nvSpPr>
            <p:spPr>
              <a:xfrm>
                <a:off x="11631600" y="1539720"/>
                <a:ext cx="18900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02" name="CustomShape 34"/>
              <p:cNvSpPr/>
              <p:nvPr/>
            </p:nvSpPr>
            <p:spPr>
              <a:xfrm>
                <a:off x="11531520" y="5694480"/>
                <a:ext cx="298440" cy="115416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03" name="CustomShape 35"/>
              <p:cNvSpPr/>
              <p:nvPr/>
            </p:nvSpPr>
            <p:spPr>
              <a:xfrm>
                <a:off x="11773080" y="5551560"/>
                <a:ext cx="157320" cy="15552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04" name="CustomShape 36"/>
              <p:cNvSpPr/>
              <p:nvPr/>
            </p:nvSpPr>
            <p:spPr>
              <a:xfrm>
                <a:off x="11711160" y="4680"/>
                <a:ext cx="304920" cy="154476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05" name="CustomShape 37"/>
              <p:cNvSpPr/>
              <p:nvPr/>
            </p:nvSpPr>
            <p:spPr>
              <a:xfrm>
                <a:off x="11636280" y="4867200"/>
                <a:ext cx="189000" cy="1890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06" name="CustomShape 38"/>
              <p:cNvSpPr/>
              <p:nvPr/>
            </p:nvSpPr>
            <p:spPr>
              <a:xfrm>
                <a:off x="11441160" y="5046840"/>
                <a:ext cx="307800" cy="1801800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07" name="CustomShape 39"/>
              <p:cNvSpPr/>
              <p:nvPr/>
            </p:nvSpPr>
            <p:spPr>
              <a:xfrm>
                <a:off x="11849040" y="6416640"/>
                <a:ext cx="190440" cy="1890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08" name="CustomShape 40"/>
              <p:cNvSpPr/>
              <p:nvPr/>
            </p:nvSpPr>
            <p:spPr>
              <a:xfrm>
                <a:off x="11939760" y="6595920"/>
                <a:ext cx="23760" cy="252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pic>
        <p:nvPicPr>
          <p:cNvPr id="909" name="Picture 2"/>
          <p:cNvPicPr/>
          <p:nvPr/>
        </p:nvPicPr>
        <p:blipFill>
          <a:blip r:embed="rId2" cstate="print">
            <a:alphaModFix amt="30000"/>
          </a:blip>
          <a:stretch/>
        </p:blipFill>
        <p:spPr>
          <a:xfrm>
            <a:off x="0" y="0"/>
            <a:ext cx="12192120" cy="6858000"/>
          </a:xfrm>
          <a:prstGeom prst="rect">
            <a:avLst/>
          </a:prstGeom>
          <a:ln w="15840">
            <a:noFill/>
          </a:ln>
        </p:spPr>
      </p:pic>
      <p:sp>
        <p:nvSpPr>
          <p:cNvPr id="910" name="CustomShape 41"/>
          <p:cNvSpPr/>
          <p:nvPr/>
        </p:nvSpPr>
        <p:spPr>
          <a:xfrm>
            <a:off x="980640" y="808200"/>
            <a:ext cx="10227600" cy="5234400"/>
          </a:xfrm>
          <a:custGeom>
            <a:avLst/>
            <a:gdLst/>
            <a:ahLst/>
            <a:cxnLst/>
            <a:rect l="l" t="t" r="r" b="b"/>
            <a:pathLst>
              <a:path w="42203" h="21600">
                <a:moveTo>
                  <a:pt x="1336" y="0"/>
                </a:moveTo>
                <a:lnTo>
                  <a:pt x="42203" y="0"/>
                </a:lnTo>
                <a:lnTo>
                  <a:pt x="42203" y="20264"/>
                </a:lnTo>
                <a:lnTo>
                  <a:pt x="0" y="21600"/>
                </a:lnTo>
                <a:lnTo>
                  <a:pt x="0" y="1336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B4FFFF">
                <a:alpha val="60000"/>
              </a:srgbClr>
            </a:solidFill>
            <a:miter/>
          </a:ln>
          <a:effectLst>
            <a:outerShdw dist="38160" dir="540000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11" name="Picture 3"/>
          <p:cNvPicPr/>
          <p:nvPr/>
        </p:nvPicPr>
        <p:blipFill>
          <a:blip r:embed="rId3" cstate="print"/>
          <a:srcRect l="1327" r="2357"/>
          <a:stretch/>
        </p:blipFill>
        <p:spPr>
          <a:xfrm>
            <a:off x="1302120" y="1136520"/>
            <a:ext cx="9584280" cy="4577400"/>
          </a:xfrm>
          <a:prstGeom prst="rect">
            <a:avLst/>
          </a:prstGeom>
          <a:ln w="1584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2" name="Picture 2"/>
          <p:cNvPicPr/>
          <p:nvPr/>
        </p:nvPicPr>
        <p:blipFill>
          <a:blip r:embed="rId2" cstate="print">
            <a:alphaModFix amt="30000"/>
          </a:blip>
          <a:stretch/>
        </p:blipFill>
        <p:spPr>
          <a:xfrm>
            <a:off x="0" y="0"/>
            <a:ext cx="12192120" cy="6858000"/>
          </a:xfrm>
          <a:prstGeom prst="rect">
            <a:avLst/>
          </a:prstGeom>
          <a:ln w="15840">
            <a:noFill/>
          </a:ln>
        </p:spPr>
      </p:pic>
      <p:grpSp>
        <p:nvGrpSpPr>
          <p:cNvPr id="913" name="Group 1"/>
          <p:cNvGrpSpPr/>
          <p:nvPr/>
        </p:nvGrpSpPr>
        <p:grpSpPr>
          <a:xfrm>
            <a:off x="-14400" y="0"/>
            <a:ext cx="12053880" cy="6858000"/>
            <a:chOff x="-14400" y="0"/>
            <a:chExt cx="12053880" cy="6858000"/>
          </a:xfrm>
        </p:grpSpPr>
        <p:grpSp>
          <p:nvGrpSpPr>
            <p:cNvPr id="914" name="Group 2"/>
            <p:cNvGrpSpPr/>
            <p:nvPr/>
          </p:nvGrpSpPr>
          <p:grpSpPr>
            <a:xfrm>
              <a:off x="-14400" y="0"/>
              <a:ext cx="1221120" cy="6858000"/>
              <a:chOff x="-14400" y="0"/>
              <a:chExt cx="1221120" cy="6858000"/>
            </a:xfrm>
          </p:grpSpPr>
          <p:sp>
            <p:nvSpPr>
              <p:cNvPr id="915" name="CustomShape 3"/>
              <p:cNvSpPr/>
              <p:nvPr/>
            </p:nvSpPr>
            <p:spPr>
              <a:xfrm>
                <a:off x="114480" y="4680"/>
                <a:ext cx="23760" cy="21812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16" name="CustomShape 4"/>
              <p:cNvSpPr/>
              <p:nvPr/>
            </p:nvSpPr>
            <p:spPr>
              <a:xfrm>
                <a:off x="33480" y="217656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17" name="CustomShape 5"/>
              <p:cNvSpPr/>
              <p:nvPr/>
            </p:nvSpPr>
            <p:spPr>
              <a:xfrm>
                <a:off x="28440" y="4021200"/>
                <a:ext cx="190440" cy="1890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18" name="CustomShape 6"/>
              <p:cNvSpPr/>
              <p:nvPr/>
            </p:nvSpPr>
            <p:spPr>
              <a:xfrm>
                <a:off x="200160" y="4680"/>
                <a:ext cx="369720" cy="181116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19" name="CustomShape 7"/>
              <p:cNvSpPr/>
              <p:nvPr/>
            </p:nvSpPr>
            <p:spPr>
              <a:xfrm>
                <a:off x="503280" y="1801800"/>
                <a:ext cx="190440" cy="1890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20" name="CustomShape 8"/>
              <p:cNvSpPr/>
              <p:nvPr/>
            </p:nvSpPr>
            <p:spPr>
              <a:xfrm>
                <a:off x="285840" y="4680"/>
                <a:ext cx="369720" cy="143028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21" name="CustomShape 9"/>
              <p:cNvSpPr/>
              <p:nvPr/>
            </p:nvSpPr>
            <p:spPr>
              <a:xfrm>
                <a:off x="546120" y="0"/>
                <a:ext cx="152280" cy="912960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22" name="CustomShape 10"/>
              <p:cNvSpPr/>
              <p:nvPr/>
            </p:nvSpPr>
            <p:spPr>
              <a:xfrm>
                <a:off x="588960" y="142092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23" name="CustomShape 11"/>
              <p:cNvSpPr/>
              <p:nvPr/>
            </p:nvSpPr>
            <p:spPr>
              <a:xfrm>
                <a:off x="588960" y="90324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24" name="CustomShape 12"/>
              <p:cNvSpPr/>
              <p:nvPr/>
            </p:nvSpPr>
            <p:spPr>
              <a:xfrm>
                <a:off x="641520" y="0"/>
                <a:ext cx="422280" cy="52704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25" name="CustomShape 13"/>
              <p:cNvSpPr/>
              <p:nvPr/>
            </p:nvSpPr>
            <p:spPr>
              <a:xfrm>
                <a:off x="1020600" y="488880"/>
                <a:ext cx="162000" cy="147600"/>
              </a:xfrm>
              <a:custGeom>
                <a:avLst/>
                <a:gdLst/>
                <a:ahLst/>
                <a:cxnLst/>
                <a:rect l="l" t="t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26" name="CustomShape 14"/>
              <p:cNvSpPr/>
              <p:nvPr/>
            </p:nvSpPr>
            <p:spPr>
              <a:xfrm>
                <a:off x="-4680" y="9360"/>
                <a:ext cx="36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solidFill>
                  <a:srgbClr val="FFFFFF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27" name="CustomShape 15"/>
              <p:cNvSpPr/>
              <p:nvPr/>
            </p:nvSpPr>
            <p:spPr>
              <a:xfrm>
                <a:off x="9360" y="1801800"/>
                <a:ext cx="123840" cy="127080"/>
              </a:xfrm>
              <a:custGeom>
                <a:avLst/>
                <a:gdLst/>
                <a:ahLst/>
                <a:cxnLst/>
                <a:rect l="l" t="t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28" name="CustomShape 16"/>
              <p:cNvSpPr/>
              <p:nvPr/>
            </p:nvSpPr>
            <p:spPr>
              <a:xfrm>
                <a:off x="-9360" y="3549600"/>
                <a:ext cx="147600" cy="480960"/>
              </a:xfrm>
              <a:custGeom>
                <a:avLst/>
                <a:gdLst/>
                <a:ahLst/>
                <a:cxnLst/>
                <a:rect l="l" t="t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29" name="CustomShape 17"/>
              <p:cNvSpPr/>
              <p:nvPr/>
            </p:nvSpPr>
            <p:spPr>
              <a:xfrm>
                <a:off x="128520" y="1382760"/>
                <a:ext cx="142920" cy="476280"/>
              </a:xfrm>
              <a:custGeom>
                <a:avLst/>
                <a:gdLst/>
                <a:ahLst/>
                <a:cxnLst/>
                <a:rect l="l" t="t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30" name="CustomShape 18"/>
              <p:cNvSpPr/>
              <p:nvPr/>
            </p:nvSpPr>
            <p:spPr>
              <a:xfrm>
                <a:off x="204840" y="1849320"/>
                <a:ext cx="11448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31" name="CustomShape 19"/>
              <p:cNvSpPr/>
              <p:nvPr/>
            </p:nvSpPr>
            <p:spPr>
              <a:xfrm>
                <a:off x="133200" y="4662360"/>
                <a:ext cx="23760" cy="21812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32" name="CustomShape 20"/>
              <p:cNvSpPr/>
              <p:nvPr/>
            </p:nvSpPr>
            <p:spPr>
              <a:xfrm>
                <a:off x="223920" y="5041800"/>
                <a:ext cx="369720" cy="180180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33" name="CustomShape 21"/>
              <p:cNvSpPr/>
              <p:nvPr/>
            </p:nvSpPr>
            <p:spPr>
              <a:xfrm>
                <a:off x="52560" y="448164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34" name="CustomShape 22"/>
              <p:cNvSpPr/>
              <p:nvPr/>
            </p:nvSpPr>
            <p:spPr>
              <a:xfrm>
                <a:off x="-14400" y="5627520"/>
                <a:ext cx="85680" cy="1216080"/>
              </a:xfrm>
              <a:custGeom>
                <a:avLst/>
                <a:gdLst/>
                <a:ahLst/>
                <a:cxnLst/>
                <a:rect l="l" t="t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35" name="CustomShape 23"/>
              <p:cNvSpPr/>
              <p:nvPr/>
            </p:nvSpPr>
            <p:spPr>
              <a:xfrm>
                <a:off x="527040" y="4867200"/>
                <a:ext cx="190440" cy="1890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36" name="CustomShape 24"/>
              <p:cNvSpPr/>
              <p:nvPr/>
            </p:nvSpPr>
            <p:spPr>
              <a:xfrm>
                <a:off x="309600" y="5423040"/>
                <a:ext cx="374760" cy="1425600"/>
              </a:xfrm>
              <a:custGeom>
                <a:avLst/>
                <a:gdLst/>
                <a:ahLst/>
                <a:cxnLst/>
                <a:rect l="l" t="t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37" name="CustomShape 25"/>
              <p:cNvSpPr/>
              <p:nvPr/>
            </p:nvSpPr>
            <p:spPr>
              <a:xfrm>
                <a:off x="569880" y="5945040"/>
                <a:ext cx="152280" cy="912960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38" name="CustomShape 26"/>
              <p:cNvSpPr/>
              <p:nvPr/>
            </p:nvSpPr>
            <p:spPr>
              <a:xfrm>
                <a:off x="612720" y="524664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39" name="CustomShape 27"/>
              <p:cNvSpPr/>
              <p:nvPr/>
            </p:nvSpPr>
            <p:spPr>
              <a:xfrm>
                <a:off x="612720" y="5764320"/>
                <a:ext cx="19044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40" name="CustomShape 28"/>
              <p:cNvSpPr/>
              <p:nvPr/>
            </p:nvSpPr>
            <p:spPr>
              <a:xfrm>
                <a:off x="669960" y="6330960"/>
                <a:ext cx="417600" cy="51768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41" name="CustomShape 29"/>
              <p:cNvSpPr/>
              <p:nvPr/>
            </p:nvSpPr>
            <p:spPr>
              <a:xfrm>
                <a:off x="1049400" y="6221520"/>
                <a:ext cx="157320" cy="14760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942" name="Group 30"/>
            <p:cNvGrpSpPr/>
            <p:nvPr/>
          </p:nvGrpSpPr>
          <p:grpSpPr>
            <a:xfrm>
              <a:off x="11364840" y="0"/>
              <a:ext cx="674640" cy="6848640"/>
              <a:chOff x="11364840" y="0"/>
              <a:chExt cx="674640" cy="6848640"/>
            </a:xfrm>
          </p:grpSpPr>
          <p:sp>
            <p:nvSpPr>
              <p:cNvPr id="943" name="CustomShape 31"/>
              <p:cNvSpPr/>
              <p:nvPr/>
            </p:nvSpPr>
            <p:spPr>
              <a:xfrm>
                <a:off x="11484000" y="0"/>
                <a:ext cx="417600" cy="51264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44" name="CustomShape 32"/>
              <p:cNvSpPr/>
              <p:nvPr/>
            </p:nvSpPr>
            <p:spPr>
              <a:xfrm>
                <a:off x="11364840" y="474840"/>
                <a:ext cx="15732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45" name="CustomShape 33"/>
              <p:cNvSpPr/>
              <p:nvPr/>
            </p:nvSpPr>
            <p:spPr>
              <a:xfrm>
                <a:off x="11631600" y="1539720"/>
                <a:ext cx="189000" cy="1904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46" name="CustomShape 34"/>
              <p:cNvSpPr/>
              <p:nvPr/>
            </p:nvSpPr>
            <p:spPr>
              <a:xfrm>
                <a:off x="11531520" y="5694480"/>
                <a:ext cx="298440" cy="115416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47" name="CustomShape 35"/>
              <p:cNvSpPr/>
              <p:nvPr/>
            </p:nvSpPr>
            <p:spPr>
              <a:xfrm>
                <a:off x="11773080" y="5551560"/>
                <a:ext cx="157320" cy="15552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48" name="CustomShape 36"/>
              <p:cNvSpPr/>
              <p:nvPr/>
            </p:nvSpPr>
            <p:spPr>
              <a:xfrm>
                <a:off x="11711160" y="4680"/>
                <a:ext cx="304920" cy="154476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49" name="CustomShape 37"/>
              <p:cNvSpPr/>
              <p:nvPr/>
            </p:nvSpPr>
            <p:spPr>
              <a:xfrm>
                <a:off x="11636280" y="4867200"/>
                <a:ext cx="189000" cy="1890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50" name="CustomShape 38"/>
              <p:cNvSpPr/>
              <p:nvPr/>
            </p:nvSpPr>
            <p:spPr>
              <a:xfrm>
                <a:off x="11441160" y="5046840"/>
                <a:ext cx="307800" cy="1801800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51" name="CustomShape 39"/>
              <p:cNvSpPr/>
              <p:nvPr/>
            </p:nvSpPr>
            <p:spPr>
              <a:xfrm>
                <a:off x="11849040" y="6416640"/>
                <a:ext cx="190440" cy="1890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52" name="CustomShape 40"/>
              <p:cNvSpPr/>
              <p:nvPr/>
            </p:nvSpPr>
            <p:spPr>
              <a:xfrm>
                <a:off x="11939760" y="6595920"/>
                <a:ext cx="23760" cy="252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8CCCC"/>
                  </a:gs>
                  <a:gs pos="100000">
                    <a:srgbClr val="24DB8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sp>
        <p:nvSpPr>
          <p:cNvPr id="953" name="CustomShape 41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9ACD4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954" name="Group 42"/>
          <p:cNvGrpSpPr/>
          <p:nvPr/>
        </p:nvGrpSpPr>
        <p:grpSpPr>
          <a:xfrm>
            <a:off x="0" y="0"/>
            <a:ext cx="2281320" cy="5289480"/>
            <a:chOff x="0" y="0"/>
            <a:chExt cx="2281320" cy="5289480"/>
          </a:xfrm>
        </p:grpSpPr>
        <p:sp>
          <p:nvSpPr>
            <p:cNvPr id="955" name="CustomShape 43"/>
            <p:cNvSpPr/>
            <p:nvPr/>
          </p:nvSpPr>
          <p:spPr>
            <a:xfrm>
              <a:off x="1209600" y="4680"/>
              <a:ext cx="23760" cy="21812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56" name="CustomShape 44"/>
            <p:cNvSpPr/>
            <p:nvPr/>
          </p:nvSpPr>
          <p:spPr>
            <a:xfrm>
              <a:off x="1128600" y="217656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57" name="CustomShape 45"/>
            <p:cNvSpPr/>
            <p:nvPr/>
          </p:nvSpPr>
          <p:spPr>
            <a:xfrm>
              <a:off x="1123920" y="4021200"/>
              <a:ext cx="190440" cy="18900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58" name="CustomShape 46"/>
            <p:cNvSpPr/>
            <p:nvPr/>
          </p:nvSpPr>
          <p:spPr>
            <a:xfrm>
              <a:off x="414360" y="9360"/>
              <a:ext cx="28440" cy="44816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59" name="CustomShape 47"/>
            <p:cNvSpPr/>
            <p:nvPr/>
          </p:nvSpPr>
          <p:spPr>
            <a:xfrm>
              <a:off x="333360" y="44816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0" name="CustomShape 48"/>
            <p:cNvSpPr/>
            <p:nvPr/>
          </p:nvSpPr>
          <p:spPr>
            <a:xfrm>
              <a:off x="190440" y="9360"/>
              <a:ext cx="152280" cy="907920"/>
            </a:xfrm>
            <a:custGeom>
              <a:avLst/>
              <a:gdLst/>
              <a:ahLst/>
              <a:cxnLst/>
              <a:rect l="l" t="t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1" name="CustomShape 49"/>
            <p:cNvSpPr/>
            <p:nvPr/>
          </p:nvSpPr>
          <p:spPr>
            <a:xfrm>
              <a:off x="1290600" y="14400"/>
              <a:ext cx="376200" cy="1801800"/>
            </a:xfrm>
            <a:custGeom>
              <a:avLst/>
              <a:gdLst/>
              <a:ahLst/>
              <a:cxnLst/>
              <a:rect l="l" t="t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2" name="CustomShape 50"/>
            <p:cNvSpPr/>
            <p:nvPr/>
          </p:nvSpPr>
          <p:spPr>
            <a:xfrm>
              <a:off x="1600200" y="1801800"/>
              <a:ext cx="190440" cy="18900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3" name="CustomShape 51"/>
            <p:cNvSpPr/>
            <p:nvPr/>
          </p:nvSpPr>
          <p:spPr>
            <a:xfrm>
              <a:off x="1380960" y="9360"/>
              <a:ext cx="371520" cy="1425600"/>
            </a:xfrm>
            <a:custGeom>
              <a:avLst/>
              <a:gdLst/>
              <a:ahLst/>
              <a:cxnLst/>
              <a:rect l="l" t="t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4" name="CustomShape 52"/>
            <p:cNvSpPr/>
            <p:nvPr/>
          </p:nvSpPr>
          <p:spPr>
            <a:xfrm>
              <a:off x="1643040" y="0"/>
              <a:ext cx="152280" cy="912960"/>
            </a:xfrm>
            <a:custGeom>
              <a:avLst/>
              <a:gdLst/>
              <a:ahLst/>
              <a:cxnLst/>
              <a:rect l="l" t="t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5" name="CustomShape 53"/>
            <p:cNvSpPr/>
            <p:nvPr/>
          </p:nvSpPr>
          <p:spPr>
            <a:xfrm>
              <a:off x="1685880" y="142092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6" name="CustomShape 54"/>
            <p:cNvSpPr/>
            <p:nvPr/>
          </p:nvSpPr>
          <p:spPr>
            <a:xfrm>
              <a:off x="1685880" y="9032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7" name="CustomShape 55"/>
            <p:cNvSpPr/>
            <p:nvPr/>
          </p:nvSpPr>
          <p:spPr>
            <a:xfrm>
              <a:off x="1743120" y="4680"/>
              <a:ext cx="419040" cy="522360"/>
            </a:xfrm>
            <a:custGeom>
              <a:avLst/>
              <a:gdLst/>
              <a:ahLst/>
              <a:cxnLst/>
              <a:rect l="l" t="t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8" name="CustomShape 56"/>
            <p:cNvSpPr/>
            <p:nvPr/>
          </p:nvSpPr>
          <p:spPr>
            <a:xfrm>
              <a:off x="2119320" y="488880"/>
              <a:ext cx="162000" cy="147600"/>
            </a:xfrm>
            <a:custGeom>
              <a:avLst/>
              <a:gdLst/>
              <a:ahLst/>
              <a:cxnLst/>
              <a:rect l="l" t="t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9" name="CustomShape 57"/>
            <p:cNvSpPr/>
            <p:nvPr/>
          </p:nvSpPr>
          <p:spPr>
            <a:xfrm>
              <a:off x="952560" y="4680"/>
              <a:ext cx="152280" cy="907920"/>
            </a:xfrm>
            <a:custGeom>
              <a:avLst/>
              <a:gdLst/>
              <a:ahLst/>
              <a:cxnLst/>
              <a:rect l="l" t="t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0" name="CustomShape 58"/>
            <p:cNvSpPr/>
            <p:nvPr/>
          </p:nvSpPr>
          <p:spPr>
            <a:xfrm>
              <a:off x="866880" y="9032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1" name="CustomShape 59"/>
            <p:cNvSpPr/>
            <p:nvPr/>
          </p:nvSpPr>
          <p:spPr>
            <a:xfrm>
              <a:off x="890640" y="155412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2" name="CustomShape 60"/>
            <p:cNvSpPr/>
            <p:nvPr/>
          </p:nvSpPr>
          <p:spPr>
            <a:xfrm>
              <a:off x="66600" y="9032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3" name="CustomShape 61"/>
            <p:cNvSpPr/>
            <p:nvPr/>
          </p:nvSpPr>
          <p:spPr>
            <a:xfrm>
              <a:off x="0" y="3897360"/>
              <a:ext cx="133200" cy="266760"/>
            </a:xfrm>
            <a:custGeom>
              <a:avLst/>
              <a:gdLst/>
              <a:ahLst/>
              <a:cxnLst/>
              <a:rect l="l" t="t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4" name="CustomShape 62"/>
            <p:cNvSpPr/>
            <p:nvPr/>
          </p:nvSpPr>
          <p:spPr>
            <a:xfrm>
              <a:off x="66600" y="4149720"/>
              <a:ext cx="190440" cy="18900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5" name="CustomShape 63"/>
            <p:cNvSpPr/>
            <p:nvPr/>
          </p:nvSpPr>
          <p:spPr>
            <a:xfrm>
              <a:off x="0" y="1644480"/>
              <a:ext cx="133200" cy="270000"/>
            </a:xfrm>
            <a:custGeom>
              <a:avLst/>
              <a:gdLst/>
              <a:ahLst/>
              <a:cxnLst/>
              <a:rect l="l" t="t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6" name="CustomShape 64"/>
            <p:cNvSpPr/>
            <p:nvPr/>
          </p:nvSpPr>
          <p:spPr>
            <a:xfrm>
              <a:off x="66600" y="1468440"/>
              <a:ext cx="190440" cy="1904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7" name="CustomShape 65"/>
            <p:cNvSpPr/>
            <p:nvPr/>
          </p:nvSpPr>
          <p:spPr>
            <a:xfrm>
              <a:off x="695160" y="4680"/>
              <a:ext cx="309600" cy="1558800"/>
            </a:xfrm>
            <a:custGeom>
              <a:avLst/>
              <a:gdLst/>
              <a:ahLst/>
              <a:cxnLst/>
              <a:rect l="l" t="t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8" name="CustomShape 66"/>
            <p:cNvSpPr/>
            <p:nvPr/>
          </p:nvSpPr>
          <p:spPr>
            <a:xfrm>
              <a:off x="1014480" y="1801800"/>
              <a:ext cx="214200" cy="755640"/>
            </a:xfrm>
            <a:custGeom>
              <a:avLst/>
              <a:gdLst/>
              <a:ahLst/>
              <a:cxnLst/>
              <a:rect l="l" t="t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9" name="CustomShape 67"/>
            <p:cNvSpPr/>
            <p:nvPr/>
          </p:nvSpPr>
          <p:spPr>
            <a:xfrm>
              <a:off x="938160" y="2548080"/>
              <a:ext cx="166680" cy="160200"/>
            </a:xfrm>
            <a:custGeom>
              <a:avLst/>
              <a:gdLst/>
              <a:ahLst/>
              <a:cxnLst/>
              <a:rect l="l" t="t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0" name="CustomShape 68"/>
            <p:cNvSpPr/>
            <p:nvPr/>
          </p:nvSpPr>
          <p:spPr>
            <a:xfrm>
              <a:off x="595440" y="4680"/>
              <a:ext cx="638280" cy="4025880"/>
            </a:xfrm>
            <a:custGeom>
              <a:avLst/>
              <a:gdLst/>
              <a:ahLst/>
              <a:cxnLst/>
              <a:rect l="l" t="t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1" name="CustomShape 69"/>
            <p:cNvSpPr/>
            <p:nvPr/>
          </p:nvSpPr>
          <p:spPr>
            <a:xfrm>
              <a:off x="1224000" y="1382760"/>
              <a:ext cx="142920" cy="476280"/>
            </a:xfrm>
            <a:custGeom>
              <a:avLst/>
              <a:gdLst/>
              <a:ahLst/>
              <a:cxnLst/>
              <a:rect l="l" t="t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2" name="CustomShape 70"/>
            <p:cNvSpPr/>
            <p:nvPr/>
          </p:nvSpPr>
          <p:spPr>
            <a:xfrm>
              <a:off x="1300320" y="1849320"/>
              <a:ext cx="109440" cy="10800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3" name="CustomShape 71"/>
            <p:cNvSpPr/>
            <p:nvPr/>
          </p:nvSpPr>
          <p:spPr>
            <a:xfrm>
              <a:off x="281160" y="3417840"/>
              <a:ext cx="142920" cy="474840"/>
            </a:xfrm>
            <a:custGeom>
              <a:avLst/>
              <a:gdLst/>
              <a:ahLst/>
              <a:cxnLst/>
              <a:rect l="l" t="t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4" name="CustomShape 72"/>
            <p:cNvSpPr/>
            <p:nvPr/>
          </p:nvSpPr>
          <p:spPr>
            <a:xfrm>
              <a:off x="237960" y="3882960"/>
              <a:ext cx="109440" cy="10944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5" name="CustomShape 73"/>
            <p:cNvSpPr/>
            <p:nvPr/>
          </p:nvSpPr>
          <p:spPr>
            <a:xfrm>
              <a:off x="4680" y="2166840"/>
              <a:ext cx="114480" cy="452520"/>
            </a:xfrm>
            <a:custGeom>
              <a:avLst/>
              <a:gdLst/>
              <a:ahLst/>
              <a:cxnLst/>
              <a:rect l="l" t="t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6" name="CustomShape 74"/>
            <p:cNvSpPr/>
            <p:nvPr/>
          </p:nvSpPr>
          <p:spPr>
            <a:xfrm>
              <a:off x="52560" y="2066760"/>
              <a:ext cx="109440" cy="10944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7" name="CustomShape 75"/>
            <p:cNvSpPr/>
            <p:nvPr/>
          </p:nvSpPr>
          <p:spPr>
            <a:xfrm>
              <a:off x="504720" y="9360"/>
              <a:ext cx="233280" cy="5103720"/>
            </a:xfrm>
            <a:custGeom>
              <a:avLst/>
              <a:gdLst/>
              <a:ahLst/>
              <a:cxnLst/>
              <a:rect l="l" t="t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8" name="CustomShape 76"/>
            <p:cNvSpPr/>
            <p:nvPr/>
          </p:nvSpPr>
          <p:spPr>
            <a:xfrm>
              <a:off x="633240" y="5103720"/>
              <a:ext cx="185760" cy="185760"/>
            </a:xfrm>
            <a:custGeom>
              <a:avLst/>
              <a:gdLst/>
              <a:ahLst/>
              <a:cxnLst/>
              <a:rect l="l" t="t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989" name="CustomShape 77"/>
          <p:cNvSpPr/>
          <p:nvPr/>
        </p:nvSpPr>
        <p:spPr>
          <a:xfrm>
            <a:off x="2011680" y="808200"/>
            <a:ext cx="9370800" cy="5234400"/>
          </a:xfrm>
          <a:custGeom>
            <a:avLst/>
            <a:gdLst/>
            <a:ahLst/>
            <a:cxnLst/>
            <a:rect l="l" t="t" r="r" b="b"/>
            <a:pathLst>
              <a:path w="38668" h="21600">
                <a:moveTo>
                  <a:pt x="1336" y="0"/>
                </a:moveTo>
                <a:lnTo>
                  <a:pt x="38668" y="0"/>
                </a:lnTo>
                <a:lnTo>
                  <a:pt x="38668" y="20264"/>
                </a:lnTo>
                <a:lnTo>
                  <a:pt x="0" y="21600"/>
                </a:lnTo>
                <a:lnTo>
                  <a:pt x="0" y="1336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B4FFFF">
                <a:alpha val="60000"/>
              </a:srgbClr>
            </a:solidFill>
            <a:miter/>
          </a:ln>
          <a:effectLst>
            <a:outerShdw dist="38160" dir="540000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90" name="Picture 3"/>
          <p:cNvPicPr/>
          <p:nvPr/>
        </p:nvPicPr>
        <p:blipFill>
          <a:blip r:embed="rId3" cstate="print"/>
          <a:stretch/>
        </p:blipFill>
        <p:spPr>
          <a:xfrm>
            <a:off x="2476440" y="1136520"/>
            <a:ext cx="8437320" cy="4577400"/>
          </a:xfrm>
          <a:prstGeom prst="rect">
            <a:avLst/>
          </a:prstGeom>
          <a:ln w="1584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TextShape 1"/>
          <p:cNvSpPr txBox="1"/>
          <p:nvPr/>
        </p:nvSpPr>
        <p:spPr>
          <a:xfrm>
            <a:off x="1141560" y="618480"/>
            <a:ext cx="9906120" cy="1478520"/>
          </a:xfrm>
          <a:prstGeom prst="rect">
            <a:avLst/>
          </a:prstGeom>
          <a:noFill/>
          <a:ln w="1584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0" strike="noStrike" cap="all" spc="-1" dirty="0" err="1">
                <a:solidFill>
                  <a:srgbClr val="000000"/>
                </a:solidFill>
                <a:latin typeface="Calibri"/>
                <a:ea typeface="Calibri"/>
              </a:rPr>
              <a:t>ΑρχΗ</a:t>
            </a:r>
            <a:r>
              <a:rPr lang="en-US" sz="3600" b="0" strike="noStrike" cap="all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en-US" sz="3600" b="0" strike="noStrike" cap="all" spc="-1" dirty="0" err="1" smtClean="0">
                <a:solidFill>
                  <a:srgbClr val="000000"/>
                </a:solidFill>
                <a:latin typeface="Calibri"/>
                <a:ea typeface="Calibri"/>
              </a:rPr>
              <a:t>ΛειτουργΙα</a:t>
            </a:r>
            <a:r>
              <a:rPr lang="el-GR" sz="3600" b="0" strike="noStrike" cap="all" spc="-1" dirty="0" smtClean="0">
                <a:solidFill>
                  <a:srgbClr val="000000"/>
                </a:solidFill>
                <a:latin typeface="Calibri"/>
                <a:ea typeface="Calibri"/>
              </a:rPr>
              <a:t>Σ</a:t>
            </a:r>
            <a:endParaRPr lang="el-GR" sz="3600" b="0" strike="noStrike" spc="-1" dirty="0">
              <a:latin typeface="Arial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309522" y="1860878"/>
            <a:ext cx="11287204" cy="357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Βασίζεται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στο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u="sng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FillTx/>
                <a:latin typeface="Calibri"/>
                <a:ea typeface="Calibri"/>
              </a:rPr>
              <a:t>Νόμο</a:t>
            </a:r>
            <a:r>
              <a:rPr lang="en-US" sz="2800" b="1" u="sng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FillTx/>
                <a:latin typeface="Calibri"/>
                <a:ea typeface="Calibri"/>
              </a:rPr>
              <a:t> </a:t>
            </a:r>
            <a:r>
              <a:rPr lang="en-US" sz="2800" b="1" u="sng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FillTx/>
                <a:latin typeface="Calibri"/>
                <a:ea typeface="Calibri"/>
              </a:rPr>
              <a:t>της</a:t>
            </a:r>
            <a:r>
              <a:rPr lang="en-US" sz="2800" b="1" u="sng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FillTx/>
                <a:latin typeface="Calibri"/>
                <a:ea typeface="Calibri"/>
              </a:rPr>
              <a:t> </a:t>
            </a:r>
            <a:r>
              <a:rPr lang="en-US" sz="2800" b="1" u="sng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FillTx/>
                <a:latin typeface="Calibri"/>
                <a:ea typeface="Calibri"/>
              </a:rPr>
              <a:t>Ηλεκτρομαγνητικής</a:t>
            </a:r>
            <a:r>
              <a:rPr lang="en-US" sz="2800" b="1" u="sng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FillTx/>
                <a:latin typeface="Calibri"/>
                <a:ea typeface="Calibri"/>
              </a:rPr>
              <a:t> </a:t>
            </a:r>
            <a:r>
              <a:rPr lang="en-US" sz="2800" b="1" u="sng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FillTx/>
                <a:latin typeface="Calibri"/>
                <a:ea typeface="Calibri"/>
              </a:rPr>
              <a:t>Επαγωγής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(Faraday).</a:t>
            </a:r>
            <a:endParaRPr lang="el-GR" sz="2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Το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εναλλασσόμενο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ρεύμα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στο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πρωτεύον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παράγει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μεταβαλλόμενη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μαγνητική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ροή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(</a:t>
            </a:r>
            <a:r>
              <a:rPr lang="el-GR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Φ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).</a:t>
            </a:r>
            <a:endParaRPr lang="el-GR" sz="2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Η </a:t>
            </a:r>
            <a:r>
              <a:rPr lang="el-GR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μαγνητική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ροή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διαρρέει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τον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πυρήνα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και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"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τέμνει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"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τις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σπείρες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του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δευτερεύοντος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.</a:t>
            </a:r>
            <a:endParaRPr lang="el-GR" sz="2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Αποτέλεσμα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: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Επαγωγή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Ηλεκτρεγερτικής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Δύναμης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(ΗΕΔ)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στο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 </a:t>
            </a:r>
            <a:r>
              <a:rPr lang="en-US" sz="2800" b="1" strike="noStrike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δευτερεύον</a:t>
            </a:r>
            <a:r>
              <a:rPr lang="en-US" sz="2800" b="1" strike="noStrik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</a:rPr>
              <a:t>.</a:t>
            </a:r>
            <a:endParaRPr lang="el-GR" sz="2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" name="Content Placeholder 9"/>
          <p:cNvPicPr/>
          <p:nvPr/>
        </p:nvPicPr>
        <p:blipFill>
          <a:blip r:embed="rId2" cstate="print"/>
          <a:stretch/>
        </p:blipFill>
        <p:spPr>
          <a:xfrm>
            <a:off x="1049400" y="64080"/>
            <a:ext cx="10075320" cy="6719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TextShape 1"/>
          <p:cNvSpPr txBox="1"/>
          <p:nvPr/>
        </p:nvSpPr>
        <p:spPr>
          <a:xfrm>
            <a:off x="1141560" y="618480"/>
            <a:ext cx="9906120" cy="1478520"/>
          </a:xfrm>
          <a:prstGeom prst="rect">
            <a:avLst/>
          </a:prstGeom>
          <a:noFill/>
          <a:ln w="1584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0" strike="noStrike" cap="all" spc="-1" dirty="0" smtClean="0">
                <a:solidFill>
                  <a:srgbClr val="FFFFFF"/>
                </a:solidFill>
                <a:latin typeface="Calibri"/>
                <a:ea typeface="Calibri"/>
              </a:rPr>
              <a:t>Ο</a:t>
            </a:r>
            <a:r>
              <a:rPr lang="el-GR" sz="3600" b="0" strike="noStrike" cap="all" spc="-1" dirty="0" smtClean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3600" b="0" strike="noStrike" cap="all" spc="-1" dirty="0" smtClean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3600" b="0" strike="noStrike" cap="all" spc="-1" dirty="0" err="1" smtClean="0">
                <a:solidFill>
                  <a:srgbClr val="FFFFFF"/>
                </a:solidFill>
                <a:latin typeface="Calibri"/>
                <a:ea typeface="Calibri"/>
              </a:rPr>
              <a:t>ΙδανικΟ</a:t>
            </a:r>
            <a:r>
              <a:rPr lang="el-GR" sz="3600" b="0" strike="noStrike" cap="all" spc="-1" dirty="0" smtClean="0">
                <a:solidFill>
                  <a:srgbClr val="FFFFFF"/>
                </a:solidFill>
                <a:latin typeface="Calibri"/>
                <a:ea typeface="Calibri"/>
              </a:rPr>
              <a:t>Σ</a:t>
            </a:r>
            <a:r>
              <a:rPr lang="en-US" sz="3600" b="0" strike="noStrike" cap="all" spc="-1" dirty="0" smtClean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l-GR" sz="3600" b="0" strike="noStrike" cap="all" spc="-1" dirty="0" smtClean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3600" b="0" strike="noStrike" cap="all" spc="-1" dirty="0" err="1" smtClean="0">
                <a:solidFill>
                  <a:srgbClr val="FFFFFF"/>
                </a:solidFill>
                <a:latin typeface="Calibri"/>
                <a:ea typeface="Calibri"/>
              </a:rPr>
              <a:t>ΜετασχηματιστΗ</a:t>
            </a:r>
            <a:r>
              <a:rPr lang="el-GR" sz="3600" b="0" strike="noStrike" cap="all" spc="-1" dirty="0" smtClean="0">
                <a:solidFill>
                  <a:srgbClr val="FFFFFF"/>
                </a:solidFill>
                <a:latin typeface="Calibri"/>
                <a:ea typeface="Calibri"/>
              </a:rPr>
              <a:t>Σ</a:t>
            </a:r>
            <a:endParaRPr lang="el-GR" sz="3600" b="0" strike="noStrike" spc="-1" dirty="0">
              <a:latin typeface="Arial"/>
            </a:endParaRPr>
          </a:p>
        </p:txBody>
      </p:sp>
      <p:sp>
        <p:nvSpPr>
          <p:cNvPr id="995" name="TextShape 2"/>
          <p:cNvSpPr txBox="1"/>
          <p:nvPr/>
        </p:nvSpPr>
        <p:spPr>
          <a:xfrm>
            <a:off x="1141560" y="2249640"/>
            <a:ext cx="9906120" cy="3541680"/>
          </a:xfrm>
          <a:prstGeom prst="rect">
            <a:avLst/>
          </a:prstGeom>
          <a:noFill/>
          <a:ln w="15840">
            <a:noFill/>
          </a:ln>
        </p:spPr>
        <p:txBody>
          <a:bodyPr>
            <a:normAutofit/>
          </a:bodyPr>
          <a:lstStyle/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400" b="1" strike="noStrike" spc="-1">
                <a:solidFill>
                  <a:srgbClr val="000000"/>
                </a:solidFill>
                <a:latin typeface="Calibri"/>
                <a:ea typeface="Calibri"/>
              </a:rPr>
              <a:t>Παραδοχές:</a:t>
            </a:r>
            <a:endParaRPr lang="el-GR" sz="2400" b="0" strike="noStrike" spc="-1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400" b="0" strike="noStrike" spc="-1">
                <a:solidFill>
                  <a:srgbClr val="FFFFFF"/>
                </a:solidFill>
                <a:latin typeface="Calibri"/>
                <a:ea typeface="Calibri"/>
              </a:rPr>
              <a:t>Μηδενικές ωμικές αντιστάσεις τυλιγμάτων (R1 = R2 = 0 Ωμ).</a:t>
            </a:r>
            <a:endParaRPr lang="el-GR" sz="2400" b="0" strike="noStrike" spc="-1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400" b="0" strike="noStrike" spc="-1">
                <a:solidFill>
                  <a:srgbClr val="FFFFFF"/>
                </a:solidFill>
                <a:latin typeface="Calibri"/>
                <a:ea typeface="Calibri"/>
              </a:rPr>
              <a:t>Μηδενικές απώλειες στον πυρήνα (σιδήρου).</a:t>
            </a:r>
            <a:endParaRPr lang="el-GR" sz="2400" b="0" strike="noStrike" spc="-1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400" b="0" strike="noStrike" spc="-1">
                <a:solidFill>
                  <a:srgbClr val="FFFFFF"/>
                </a:solidFill>
                <a:latin typeface="Calibri"/>
                <a:ea typeface="Calibri"/>
              </a:rPr>
              <a:t>Μηδενική μαγνητική σκέδαση (όλη η ροή περνάει από τον πυρήνα).</a:t>
            </a:r>
            <a:endParaRPr lang="el-GR" sz="2400" b="0" strike="noStrike" spc="-1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r>
              <a:rPr lang="en-US" sz="2400" b="0" strike="noStrike" spc="-1">
                <a:solidFill>
                  <a:srgbClr val="FFFFFF"/>
                </a:solidFill>
                <a:latin typeface="Calibri"/>
                <a:ea typeface="Calibri"/>
              </a:rPr>
              <a:t>Βαθμός απόδοσης  η = 100 % </a:t>
            </a:r>
            <a:endParaRPr lang="el-GR" sz="2400" b="0" strike="noStrike" spc="-1">
              <a:latin typeface="Arial"/>
            </a:endParaRPr>
          </a:p>
          <a:p>
            <a:pPr marL="228600" indent="-228600">
              <a:lnSpc>
                <a:spcPct val="120000"/>
              </a:lnSpc>
              <a:spcBef>
                <a:spcPts val="1001"/>
              </a:spcBef>
              <a:buClr>
                <a:srgbClr val="000000"/>
              </a:buClr>
              <a:buSzPct val="125000"/>
              <a:buFont typeface="Arial"/>
              <a:buChar char="•"/>
            </a:pPr>
            <a:endParaRPr lang="el-G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TextShape 1"/>
          <p:cNvSpPr txBox="1"/>
          <p:nvPr/>
        </p:nvSpPr>
        <p:spPr>
          <a:xfrm>
            <a:off x="1141560" y="618480"/>
            <a:ext cx="9906120" cy="1090440"/>
          </a:xfrm>
          <a:prstGeom prst="rect">
            <a:avLst/>
          </a:prstGeom>
          <a:noFill/>
          <a:ln w="15840">
            <a:noFill/>
          </a:ln>
        </p:spPr>
        <p:txBody>
          <a:bodyPr anchor="ctr">
            <a:normAutofit fontScale="55000" lnSpcReduction="20000"/>
          </a:bodyPr>
          <a:lstStyle/>
          <a:p>
            <a:pPr>
              <a:lnSpc>
                <a:spcPct val="90000"/>
              </a:lnSpc>
            </a:pPr>
            <a:r>
              <a:t/>
            </a:r>
            <a:br/>
            <a:r>
              <a:t/>
            </a:r>
            <a:br/>
            <a:r>
              <a:rPr lang="en-US" sz="3600" b="0" strike="noStrike" cap="all" spc="-1">
                <a:solidFill>
                  <a:srgbClr val="FFFFFF"/>
                </a:solidFill>
                <a:latin typeface="Calibri"/>
                <a:ea typeface="Calibri"/>
              </a:rPr>
              <a:t>   </a:t>
            </a:r>
            <a:r>
              <a:t/>
            </a:r>
            <a:br/>
            <a:r>
              <a:rPr lang="en-US" sz="3600" b="0" strike="noStrike" cap="all" spc="-1">
                <a:solidFill>
                  <a:srgbClr val="FFFFFF"/>
                </a:solidFill>
                <a:latin typeface="Calibri"/>
                <a:ea typeface="Calibri"/>
              </a:rPr>
              <a:t>  </a:t>
            </a:r>
            <a:r>
              <a:t/>
            </a:r>
            <a:br/>
            <a:r>
              <a:t/>
            </a:r>
            <a:br/>
            <a:endParaRPr lang="el-GR" sz="3600" b="0" strike="noStrike" spc="-1">
              <a:latin typeface="Arial"/>
            </a:endParaRPr>
          </a:p>
        </p:txBody>
      </p:sp>
      <p:pic>
        <p:nvPicPr>
          <p:cNvPr id="997" name="Content Placeholder 3"/>
          <p:cNvPicPr/>
          <p:nvPr/>
        </p:nvPicPr>
        <p:blipFill>
          <a:blip r:embed="rId2" cstate="print"/>
          <a:stretch/>
        </p:blipFill>
        <p:spPr>
          <a:xfrm>
            <a:off x="1748160" y="862560"/>
            <a:ext cx="7326360" cy="679680"/>
          </a:xfrm>
          <a:prstGeom prst="rect">
            <a:avLst/>
          </a:prstGeom>
          <a:ln>
            <a:noFill/>
          </a:ln>
        </p:spPr>
      </p:pic>
      <p:sp>
        <p:nvSpPr>
          <p:cNvPr id="998" name="TextShape 2"/>
          <p:cNvSpPr txBox="1"/>
          <p:nvPr/>
        </p:nvSpPr>
        <p:spPr>
          <a:xfrm>
            <a:off x="1552680" y="2048760"/>
            <a:ext cx="8482680" cy="10976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FFFFFF"/>
                </a:solidFill>
                <a:latin typeface="Tw Cen MT"/>
              </a:rPr>
              <a:t> Ο λόγος  των σπειρών καθορίζει τη μεταβολή της τάσης: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2400" b="0" strike="noStrike" spc="-1">
              <a:latin typeface="Arial"/>
            </a:endParaRPr>
          </a:p>
        </p:txBody>
      </p:sp>
      <p:pic>
        <p:nvPicPr>
          <p:cNvPr id="999" name="Picture 5"/>
          <p:cNvPicPr/>
          <p:nvPr/>
        </p:nvPicPr>
        <p:blipFill>
          <a:blip r:embed="rId3" cstate="print"/>
          <a:stretch/>
        </p:blipFill>
        <p:spPr>
          <a:xfrm>
            <a:off x="4479480" y="2658960"/>
            <a:ext cx="2758680" cy="1195200"/>
          </a:xfrm>
          <a:prstGeom prst="rect">
            <a:avLst/>
          </a:prstGeom>
          <a:ln w="15840">
            <a:noFill/>
          </a:ln>
        </p:spPr>
      </p:pic>
      <p:sp>
        <p:nvSpPr>
          <p:cNvPr id="1000" name="TextShape 3"/>
          <p:cNvSpPr txBox="1"/>
          <p:nvPr/>
        </p:nvSpPr>
        <p:spPr>
          <a:xfrm>
            <a:off x="1753920" y="3961080"/>
            <a:ext cx="6095880" cy="10976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FFFFFF"/>
                </a:solidFill>
                <a:latin typeface="Tw Cen MT"/>
              </a:rPr>
              <a:t>Για τα ρεύματα (ισχύει το αντίστροφο):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2400" b="0" strike="noStrike" spc="-1">
              <a:latin typeface="Arial"/>
            </a:endParaRPr>
          </a:p>
        </p:txBody>
      </p:sp>
      <p:pic>
        <p:nvPicPr>
          <p:cNvPr id="1001" name="Picture 7"/>
          <p:cNvPicPr/>
          <p:nvPr/>
        </p:nvPicPr>
        <p:blipFill>
          <a:blip r:embed="rId4" cstate="print"/>
          <a:stretch/>
        </p:blipFill>
        <p:spPr>
          <a:xfrm>
            <a:off x="4737600" y="4714560"/>
            <a:ext cx="2112840" cy="1109160"/>
          </a:xfrm>
          <a:prstGeom prst="rect">
            <a:avLst/>
          </a:prstGeom>
          <a:ln w="1584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820</Words>
  <Application>Microsoft Office PowerPoint</Application>
  <PresentationFormat>Custom</PresentationFormat>
  <Paragraphs>110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 Ωμικό Φορτίο (Pure Resistive)  </vt:lpstr>
      <vt:lpstr>Επαγωγικό Φορτίο (Inductive) </vt:lpstr>
      <vt:lpstr>Χωρητικό Φορτίο (Capacitive) </vt:lpstr>
      <vt:lpstr>Τύποι Μετασχηματιστών </vt:lpstr>
      <vt:lpstr>Άσκηση 1 - Ιδανικός Μ/Σ </vt:lpstr>
      <vt:lpstr>Άσκηση 2 - Ωμικό Φορτίο </vt:lpstr>
      <vt:lpstr>Άσκηση 3 - Πραγματικός Μ/Σ (Απόδοση) </vt:lpstr>
      <vt:lpstr>Άσκηση 4 - Επαγωγικό Φορτίο </vt:lpstr>
      <vt:lpstr>Βαθμός Απόδοσης &amp; Κανονισμοί </vt:lpstr>
      <vt:lpstr>Ερωτήσεις - Βιβλιογραφία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</dc:creator>
  <cp:lastModifiedBy>user</cp:lastModifiedBy>
  <cp:revision>134</cp:revision>
  <dcterms:created xsi:type="dcterms:W3CDTF">2026-02-24T12:18:06Z</dcterms:created>
  <dcterms:modified xsi:type="dcterms:W3CDTF">2026-03-05T06:04:18Z</dcterms:modified>
  <dc:language>el-GR</dc:language>
</cp:coreProperties>
</file>