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81" r:id="rId6"/>
    <p:sldId id="282" r:id="rId7"/>
    <p:sldId id="273" r:id="rId8"/>
    <p:sldId id="261" r:id="rId9"/>
    <p:sldId id="270" r:id="rId10"/>
    <p:sldId id="283" r:id="rId11"/>
    <p:sldId id="259" r:id="rId12"/>
    <p:sldId id="258" r:id="rId13"/>
    <p:sldId id="260" r:id="rId14"/>
    <p:sldId id="284" r:id="rId15"/>
    <p:sldId id="262" r:id="rId16"/>
    <p:sldId id="274" r:id="rId17"/>
    <p:sldId id="263" r:id="rId18"/>
    <p:sldId id="285" r:id="rId19"/>
    <p:sldId id="264" r:id="rId20"/>
    <p:sldId id="265" r:id="rId21"/>
    <p:sldId id="277" r:id="rId22"/>
    <p:sldId id="278" r:id="rId23"/>
    <p:sldId id="267" r:id="rId24"/>
    <p:sldId id="286" r:id="rId25"/>
    <p:sldId id="266" r:id="rId26"/>
    <p:sldId id="275" r:id="rId27"/>
    <p:sldId id="268" r:id="rId28"/>
    <p:sldId id="287" r:id="rId29"/>
    <p:sldId id="271" r:id="rId30"/>
    <p:sldId id="272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487F-0666-40F7-A92E-BAF7ECC0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0FFF23-BD1C-49B9-8E82-3546931FF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5AA434-B265-4EBD-9F1B-100A7F59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9C5F49-BC49-4C64-B76D-C4A09F2E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375A6C-E229-420D-9920-BE4AA553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8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4E4EB-A040-4A3E-B1B0-41291B26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AC80F3-2480-4363-8086-C7511912E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E28D4D-456F-4015-A6C4-9439B6F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9316D4-3A08-4710-B8E2-D4A2BE7B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72DFD1-DC97-4CEA-AA7F-DDADF4AF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F8227DD-9BFA-490C-A2B6-B60B15D46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76E502-C565-4877-8044-73827D54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FD4303-0935-4268-9539-BB63D8E9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0F1771-4DAB-485F-9FC9-E72DF6A5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3F206E-06AC-449B-9CD9-CFA2ED49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74D65-9ACF-4696-A2BF-17062025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7FA044-82E1-4BCF-A709-183B7268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98F30E-DD80-49FD-AA69-D58E9FF5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19AA1E-D504-4930-B88E-D18AD59E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E007D1-E065-461C-BE1F-C0468E51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16A74-A70E-43FE-AA38-EE366F75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2B3410-6E43-4BC9-9ACE-F861545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0D5A26-A700-4CBF-B238-3DFCACE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B5D801-8BE1-4CF0-967B-83169316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35EC53-298E-47D3-94B3-0EA92F0E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5D2756-5769-49CA-BB97-FA89FD89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3425AD-C7D2-44E7-B3FA-11A5FFEC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6DE00D7-8895-4F8B-9593-09E3EC114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2D69D55-343A-40AB-B94B-3C9F4251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80612C-6AF4-4B40-B838-1142B065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EF93639-927E-43BC-8AB5-0A7AB9D2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7C50A-34CA-4754-839D-28F57196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FCCD2-CD4A-4CE8-85B0-5F6CC2C6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770C97-BBE1-4CC0-BC53-4EAB416D5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1E2C65D-C793-48CB-96EB-59DA1CD1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5E531-3F97-49E3-B1F0-D957E0498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88E7376-C7D4-444C-88DC-BDE65107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54236CC-6F0F-4CEA-8D8C-9654E784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C2F746E-C82D-4224-B8D4-AA04AAC4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0DA847-694A-4ACD-96A5-9779277F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DE7C52C-1EE5-4355-BFA2-973D2BD2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7753B60-B41F-4C83-9F89-DF3AEBC1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7D3DC68-13AD-4944-ABA3-17DF1B00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28887AC-5E71-4424-889E-051E923D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1BA3D1E-94F3-4FF5-9C48-0D43257B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778A3A-0631-4A33-A316-FE6AB10C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BDAF1-9701-4C90-9FEC-AB392888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299126-7ECA-4389-A790-AF999A18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64344F3-6C10-4367-B0AA-3EC262C3E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E641D0-2F16-483F-BD6B-BCECFEDD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B61F90-A488-4DAD-A964-0313E43B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62DB8F-0775-4A1C-8349-987A9CF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E943F7-7CFB-4DAA-A96E-A4D39C90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8DEBD72-924E-4094-8A27-5572F515F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53E21C-D677-4956-8080-2D16436B4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524CCD-10BD-478C-AD9A-CF72F5CB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A44AC1-F9A8-4F68-B20C-9F0BD7F7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61F104B-8F83-4804-BECE-5AB56146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438D5A0-698C-42ED-8265-A79590C1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A4D4CF-0A7D-4C8C-99BF-6B04209E8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813DCA-8BFC-4D91-BBCF-589C7E0FE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FBF9-A7A1-4BE4-A3A9-996633B4A29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8D0CC2-B549-44C4-9FF8-86D1C4D4D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5891E4-29CF-4098-83FF-745FBD91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E83D-B628-4AB3-A2E4-E2CAF556B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redu.hcg.gr/modules/document/file.php/MAK264/%CE%95%CF%85%CF%83%CF%84%CE%AC%CE%B8%CE%B5%CE%B9%CE%B1%20-%20%CE%A6%CE%BF%CF%81%CF%84%CF%8E%CF%83%CE%B5%CE%B9%CF%82/%CE%93%CE%A1%CE%91%CE%9C%CE%9C%CE%97%20%CE%A6%CE%9F%CE%A1%CE%A4%CE%A9%CE%A3%CE%97%CE%A3%20%CE%A0%CE%9B%CE%9F%CE%99%CE%9F%CE%A5%20%CE%9A%CE%91%CE%99%20%CE%95%CE%A0%CE%9F%CE%A7%CE%99%CE%9A%CE%95%CE%A3%20%CE%96%CE%A9%CE%9D%CE%95%CE%A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C355BF-DBFE-46D0-9F46-D1D0FCD84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ΚΥΡΙΟΤΕΡΕΣ ΔΙΑΣΤΑΣΕΙΣ ΚΑΙ ΧΑΡΑΚΤΗΡΙΣΤΙΚΑ ΤΟΥ ΠΛΟΙΟΥ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EBF14D9-8332-4945-900F-97459EB19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Διδάσκων: </a:t>
            </a:r>
            <a:r>
              <a:rPr lang="el-GR" dirty="0" err="1"/>
              <a:t>Καρακαλπακίδης</a:t>
            </a:r>
            <a:r>
              <a:rPr lang="el-GR" dirty="0"/>
              <a:t> Κυριάκος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7602A0-1D6B-8B41-DDB9-8D24EFFF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Κυριότερες διαστάσεις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16DA0C-6438-16FB-CB45-5C56A6F2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κυριότερες διαστάσεις είναι:</a:t>
            </a:r>
            <a:endParaRPr lang="en-GB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Ολικό μήκος (</a:t>
            </a:r>
            <a:r>
              <a:rPr lang="en-US" dirty="0"/>
              <a:t>length over all)</a:t>
            </a:r>
          </a:p>
          <a:p>
            <a:r>
              <a:rPr lang="el-GR" dirty="0"/>
              <a:t>Μήκος μεταξύ καθέτων (</a:t>
            </a:r>
            <a:r>
              <a:rPr lang="en-US" dirty="0"/>
              <a:t>length between perpendiculars)</a:t>
            </a:r>
            <a:endParaRPr lang="el-GR" dirty="0"/>
          </a:p>
          <a:p>
            <a:r>
              <a:rPr lang="el-GR" dirty="0"/>
              <a:t>Μήκος ισάλου (</a:t>
            </a:r>
            <a:r>
              <a:rPr lang="en-US" dirty="0"/>
              <a:t>Length waterline)</a:t>
            </a:r>
            <a:endParaRPr lang="el-GR" dirty="0"/>
          </a:p>
          <a:p>
            <a:r>
              <a:rPr lang="el-GR" dirty="0"/>
              <a:t>Πλάτος (</a:t>
            </a:r>
            <a:r>
              <a:rPr lang="en-GB" dirty="0"/>
              <a:t>breadth)</a:t>
            </a:r>
          </a:p>
          <a:p>
            <a:r>
              <a:rPr lang="el-GR" dirty="0"/>
              <a:t>Κοίλο (</a:t>
            </a:r>
            <a:r>
              <a:rPr lang="en-GB" dirty="0"/>
              <a:t>depth)</a:t>
            </a:r>
          </a:p>
          <a:p>
            <a:r>
              <a:rPr lang="el-GR" dirty="0"/>
              <a:t>Βύθισμα (</a:t>
            </a:r>
            <a:r>
              <a:rPr lang="en-GB" dirty="0"/>
              <a:t>draft draught)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71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7005BDF-71D9-47D9-9BE3-F7DF598C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Ολικό μήκος και μήκος μεταξύ καθέτων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CB1AF-A6A5-45B8-8ECA-6B0EB3704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Ολικό μήκος (</a:t>
            </a:r>
            <a:r>
              <a:rPr lang="en-US" b="1" dirty="0"/>
              <a:t>Length over all) </a:t>
            </a:r>
            <a:r>
              <a:rPr lang="el-GR" dirty="0"/>
              <a:t>: Είναι η απόσταση από το ακρότατο σημείο της πλώρης μέχρι το ακρότατο σημείο της πρύμης. Μετριέται σε μέτρα η πόδια.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Μήκος μεταξύ καθέτων (</a:t>
            </a:r>
            <a:r>
              <a:rPr lang="en-US" b="1" dirty="0"/>
              <a:t>Length between perpendiculars):</a:t>
            </a:r>
            <a:r>
              <a:rPr lang="el-GR" b="1" dirty="0"/>
              <a:t> </a:t>
            </a:r>
            <a:r>
              <a:rPr lang="el-GR" dirty="0"/>
              <a:t>Είναι το μήκος ή η απόσταση που μετριέται μεταξύ της πρωραίας και πρυμναίας κάθετης. Χρησιμοποιείται κυρίως σε υπολογισμούς διαγωγής και ευστάθειας του πλοίου.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hlinkClick r:id="rId2"/>
              </a:rPr>
              <a:t>βύθισμα φόρτωσης θέρους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5E2F213-6B09-4477-80B6-8DBAB072F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0" t="45278" r="13671" b="28055"/>
          <a:stretch/>
        </p:blipFill>
        <p:spPr>
          <a:xfrm>
            <a:off x="6381750" y="4778375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DB9D22-BFD2-4513-A84A-3237607B6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3" t="18352" r="36855" b="11828"/>
          <a:stretch/>
        </p:blipFill>
        <p:spPr>
          <a:xfrm>
            <a:off x="2214680" y="0"/>
            <a:ext cx="7762640" cy="69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E2FA6-18AC-4F0F-BFEC-F4157CC8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Μέγιστο πλάτος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FA173F-8AC2-479B-9ED8-CC836327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η εγκάρσια απόσταση μεταξύ των δύο πλευρών της γάστρας.</a:t>
            </a:r>
          </a:p>
          <a:p>
            <a:pPr marL="0" indent="0">
              <a:buNone/>
            </a:pPr>
            <a:r>
              <a:rPr lang="el-GR" dirty="0"/>
              <a:t>Συνήθως, με τον όρο πλάτος υπονοείται το μέγιστο πλάτος του πλοίου (</a:t>
            </a:r>
            <a:r>
              <a:rPr lang="el-GR" dirty="0" err="1"/>
              <a:t>beam</a:t>
            </a:r>
            <a:r>
              <a:rPr lang="el-GR" dirty="0"/>
              <a:t> </a:t>
            </a:r>
            <a:r>
              <a:rPr lang="el-GR" dirty="0" err="1"/>
              <a:t>overall</a:t>
            </a:r>
            <a:r>
              <a:rPr lang="el-GR" dirty="0"/>
              <a:t>, BOA), το οποίο παρουσιάζεται στην περιοχή της μέσης τομής στο ύψος του κυρίου καταστρώματος. </a:t>
            </a:r>
          </a:p>
          <a:p>
            <a:pPr marL="0" indent="0">
              <a:buNone/>
            </a:pPr>
            <a:r>
              <a:rPr lang="el-GR" b="1" dirty="0"/>
              <a:t>Προσοχή</a:t>
            </a:r>
            <a:r>
              <a:rPr lang="el-GR" dirty="0"/>
              <a:t>: οι μετρήσεις τόσο του πλάτους, όσο και των λοιπών μηκών στα πλοία γίνονται συνήθως εσωτερικά των ελασμάτων του περιβλήματος της γάστρας. Για αυτό προηγείται αυτών το επίθετο </a:t>
            </a:r>
            <a:r>
              <a:rPr lang="el-GR" dirty="0" err="1"/>
              <a:t>molded</a:t>
            </a:r>
            <a:r>
              <a:rPr lang="el-GR" dirty="0"/>
              <a:t> (π.χ. </a:t>
            </a:r>
            <a:r>
              <a:rPr lang="el-GR" dirty="0" err="1"/>
              <a:t>molded</a:t>
            </a:r>
            <a:r>
              <a:rPr lang="el-GR" dirty="0"/>
              <a:t> </a:t>
            </a:r>
            <a:r>
              <a:rPr lang="el-GR" dirty="0" err="1"/>
              <a:t>breadth</a:t>
            </a:r>
            <a:r>
              <a:rPr lang="el-GR" dirty="0"/>
              <a:t>). Παρόλα αυτά, ο παραπάνω όρος συχνά δεν αναφέρεται, αλλά υπονοείται.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9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E95669-CC23-C144-B4B8-F96DE576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Πλάτος επί των νομέων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50807F-4FFF-CF9A-4A9E-31900721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/>
              <a:t>Το πλάτος επί των νομέων είναι η εγκάρσια απόσταση μετρούμενη εξωτερικά των νομέων και δεν περιλαμβάνει το πάχος των ελασμάτων.</a:t>
            </a:r>
          </a:p>
          <a:p>
            <a:pPr marL="0" indent="0">
              <a:buNone/>
            </a:pPr>
            <a:r>
              <a:rPr lang="el-GR" dirty="0"/>
              <a:t>(</a:t>
            </a:r>
            <a:r>
              <a:rPr lang="en-GB" dirty="0"/>
              <a:t>breadth </a:t>
            </a:r>
            <a:r>
              <a:rPr lang="en-GB" dirty="0" err="1"/>
              <a:t>molded</a:t>
            </a:r>
            <a:r>
              <a:rPr lang="en-GB" dirty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341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B6BDA2-99B4-44F5-A282-DFF974F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Κοίλο</a:t>
            </a:r>
            <a:r>
              <a:rPr lang="en-US" dirty="0"/>
              <a:t> (Depth)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B24875-58C3-4174-9163-5AE44CBF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η κατακόρυφη απόσταση της ακμής του καταστρώματος</a:t>
            </a:r>
            <a:r>
              <a:rPr lang="en-US" dirty="0"/>
              <a:t> (Main Deck)</a:t>
            </a:r>
            <a:r>
              <a:rPr lang="el-GR" dirty="0"/>
              <a:t> από το βασικό επίπεδο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Base Line)</a:t>
            </a:r>
            <a:r>
              <a:rPr lang="el-GR" dirty="0"/>
              <a:t> αναφοράς μετρούμενη στη μέση τομή.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D15C3D-A84E-4226-B663-D327C9524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03" t="41945" r="6875" b="31805"/>
          <a:stretch/>
        </p:blipFill>
        <p:spPr>
          <a:xfrm>
            <a:off x="6096000" y="1448594"/>
            <a:ext cx="6090393" cy="45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8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CCBED95-52AA-44D0-834E-F30BFA7F1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40" t="16709" r="32885" b="17621"/>
          <a:stretch/>
        </p:blipFill>
        <p:spPr>
          <a:xfrm rot="5400000">
            <a:off x="2668587" y="-617538"/>
            <a:ext cx="6854825" cy="8096250"/>
          </a:xfrm>
        </p:spPr>
      </p:pic>
    </p:spTree>
    <p:extLst>
      <p:ext uri="{BB962C8B-B14F-4D97-AF65-F5344CB8AC3E}">
        <p14:creationId xmlns:p14="http://schemas.microsoft.com/office/powerpoint/2010/main" val="198396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68D103-C946-45DC-9F6A-F9E09AB4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Βύθισμα κατασκευής, πρωραίο και πρυμναίο βύθισμα, μέσο βύθισμα (</a:t>
            </a:r>
            <a:r>
              <a:rPr lang="el-GR" dirty="0" err="1"/>
              <a:t>Draught</a:t>
            </a:r>
            <a:r>
              <a:rPr lang="el-GR" dirty="0"/>
              <a:t> ή </a:t>
            </a:r>
            <a:r>
              <a:rPr lang="el-GR" dirty="0" err="1"/>
              <a:t>Draft</a:t>
            </a:r>
            <a:r>
              <a:rPr lang="el-GR" dirty="0"/>
              <a:t>, T ή d 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B6570E-D744-44CF-9A05-067C5946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Βύθισμα: </a:t>
            </a:r>
            <a:r>
              <a:rPr lang="el-GR" dirty="0"/>
              <a:t>Είναι η κατακόρυφη απόσταση από το βασικό επίπεδο αναφοράς μέχρι την ίσαλο επιφάνεια.</a:t>
            </a:r>
          </a:p>
          <a:p>
            <a:pPr marL="0" indent="0">
              <a:buNone/>
            </a:pPr>
            <a:r>
              <a:rPr lang="el-GR" b="1" dirty="0"/>
              <a:t>Βύθισμα κατασκευής: </a:t>
            </a:r>
            <a:r>
              <a:rPr lang="el-GR" dirty="0"/>
              <a:t>Είναι η κατακόρυφη απόσταση μεταξύ ισάλου κατασκευής και του βασικού επιπέδου κατασκευής.</a:t>
            </a:r>
          </a:p>
          <a:p>
            <a:pPr marL="0" indent="0">
              <a:buNone/>
            </a:pPr>
            <a:r>
              <a:rPr lang="el-GR" dirty="0"/>
              <a:t>Το βύθισμα αλλάζει όταν μεταβάλλεται το βάρος του. </a:t>
            </a:r>
          </a:p>
          <a:p>
            <a:pPr marL="0" indent="0">
              <a:buNone/>
            </a:pPr>
            <a:r>
              <a:rPr lang="el-GR" dirty="0"/>
              <a:t>Αύξηση του βάρους του πλοίου έχει ως αποτέλεσμα και αύξηση του μέσου βυθίσματός του (βύθιση). </a:t>
            </a:r>
          </a:p>
        </p:txBody>
      </p:sp>
    </p:spTree>
    <p:extLst>
      <p:ext uri="{BB962C8B-B14F-4D97-AF65-F5344CB8AC3E}">
        <p14:creationId xmlns:p14="http://schemas.microsoft.com/office/powerpoint/2010/main" val="1204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2AF6E7-3FF0-085E-6C46-B869A344A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μέγιστο βύθισμα –στο οποίο μπορεί να πλεύσει ένα πλοίο ασφαλώς– εξαρτάται από διάφορους παράγοντες: </a:t>
            </a:r>
          </a:p>
          <a:p>
            <a:r>
              <a:rPr lang="el-GR" dirty="0"/>
              <a:t>τύπο πλοίου, </a:t>
            </a:r>
          </a:p>
          <a:p>
            <a:r>
              <a:rPr lang="el-GR" dirty="0"/>
              <a:t>μεταφορική ικανότητα, </a:t>
            </a:r>
          </a:p>
          <a:p>
            <a:r>
              <a:rPr lang="el-GR" dirty="0"/>
              <a:t>γεωμετρία γάστρας κ.ά.)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και καθορίζεται από την Διεθνή Σύμβαση περί Γραμμής Φόρτωσης (</a:t>
            </a:r>
            <a:r>
              <a:rPr lang="el-GR" dirty="0" err="1"/>
              <a:t>Load</a:t>
            </a:r>
            <a:r>
              <a:rPr lang="el-GR" dirty="0"/>
              <a:t> Line Convention).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235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05C80C-7454-4217-9D9E-CE94953D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685800"/>
            <a:ext cx="105537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Το βύθισμα είναι μία πολύ σημαντική ένδειξη του πλοίου και για το λόγο αυτό χαράσσεται από το ναυπηγείο κατασκευής σε κάθε πλοίο σε εμφανή σημεία. </a:t>
            </a:r>
          </a:p>
          <a:p>
            <a:pPr marL="0" indent="0">
              <a:buNone/>
            </a:pPr>
            <a:r>
              <a:rPr lang="el-GR" dirty="0"/>
              <a:t>Επειδή το βύθισμα δεν είναι απαραίτητα σταθερό καθ’ όλο το μήκος του πλοίου (π.χ. όταν ένα πλοίο έχει λάβει κλίσεις) τα βυθίσματα στα πλοία χαράσσονται τουλάχιστον σε τρία σημεία: </a:t>
            </a:r>
          </a:p>
          <a:p>
            <a:r>
              <a:rPr lang="el-GR" dirty="0"/>
              <a:t>στην πλώρη, </a:t>
            </a:r>
          </a:p>
          <a:p>
            <a:r>
              <a:rPr lang="el-GR" dirty="0"/>
              <a:t>στην πρύμνη και </a:t>
            </a:r>
          </a:p>
          <a:p>
            <a:r>
              <a:rPr lang="el-GR" dirty="0"/>
              <a:t>στη μέση τομή και από τις δύο πλευρές (ΔΕ και ΑΡ).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1BC34F-CD68-4933-8ACB-5991B60D4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00075"/>
            <a:ext cx="10706100" cy="5576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κυριότερες διαστάσεις του πλοίου είναι: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Πρωραία και πρυμναία κάθετος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Ολικό μήκος και μήκος μεταξύ καθέτων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Μέγιστο πλάτος και πλάτος επί των νομέων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Μέση τομή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Κοίλο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Βύθισμα κατασκευής, πρωραίο και πρυμναίο βύθισμα, μέσο βύθισμα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Διαγωγή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Ύψος εξάλων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/>
              <a:t>Σιμότητα</a:t>
            </a:r>
            <a:r>
              <a:rPr lang="el-GR" dirty="0"/>
              <a:t> και κύρτωμα καταστρώματος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38DF89-6172-4273-B63D-1E34BF9DF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Έτσι, ορίζονται αντίστοιχα: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Βύθισμα (</a:t>
            </a:r>
            <a:r>
              <a:rPr lang="el-GR" dirty="0" err="1"/>
              <a:t>Draught</a:t>
            </a:r>
            <a:r>
              <a:rPr lang="el-GR" dirty="0"/>
              <a:t> ή </a:t>
            </a:r>
            <a:r>
              <a:rPr lang="el-GR" dirty="0" err="1"/>
              <a:t>Draft</a:t>
            </a:r>
            <a:r>
              <a:rPr lang="el-GR" dirty="0"/>
              <a:t>, T ή d )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Πρωραίο βύθισμα, ΤF Το βύθισμα μετρούμενο στην πρωραία κάθετο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Πρυμναίο βύθισμα, ΤΑ Το βύθισμα μετρούμενο στην πρυμναία κάθετο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Βύθισμα μέσης τομής, ΤΜ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βύθισμα μετρούμενο στη μέση τομή. Το βύθισμα στη μέση τομή ισούται με το </a:t>
            </a:r>
            <a:r>
              <a:rPr lang="el-GR" dirty="0" err="1"/>
              <a:t>ημιάθροισμα</a:t>
            </a:r>
            <a:r>
              <a:rPr lang="el-GR" dirty="0"/>
              <a:t> των προηγούμενων δύο βυθισμάτων, δηλαδή: 𝛵𝛭 = 𝛵𝐹 +𝑇𝐴 / 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9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48741-4131-459F-B732-CFB4BB84D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9675"/>
            <a:ext cx="10744200" cy="496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βυθίσματα αναγράφονται σε μέτρα και εκατοστά, ενώ παλαιότερα σε πόδια και ίντσες, στη στείρα και στο ποδόστημα και στις δύο πλευρές του πλοίου. </a:t>
            </a:r>
          </a:p>
          <a:p>
            <a:pPr marL="0" indent="0">
              <a:buNone/>
            </a:pPr>
            <a:r>
              <a:rPr lang="el-GR" dirty="0"/>
              <a:t>Πολλές φορές το ΤΜ που προκύπτει από την εφαρμογή του τύπου </a:t>
            </a:r>
          </a:p>
          <a:p>
            <a:pPr marL="0" indent="0">
              <a:buNone/>
            </a:pPr>
            <a:r>
              <a:rPr lang="el-GR" dirty="0"/>
              <a:t>                                                𝛵𝛭 = 𝛵𝐹 +𝑇𝐴 / 2 </a:t>
            </a:r>
          </a:p>
          <a:p>
            <a:pPr marL="0" indent="0">
              <a:buNone/>
            </a:pPr>
            <a:r>
              <a:rPr lang="el-GR" dirty="0"/>
              <a:t>δεν συμπίπτει με το βύθισμα της Μέσης. </a:t>
            </a:r>
          </a:p>
          <a:p>
            <a:pPr marL="0" indent="0">
              <a:buNone/>
            </a:pPr>
            <a:r>
              <a:rPr lang="el-GR" dirty="0"/>
              <a:t>Αυτό οφείλεται στην κακή φόρτωση του πλοίου με μεγαλύτερη ποσότητα φορτίου στο μέσο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C5368D-9EAC-435C-B3A5-F263AA21B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Στην περίπτωση αυτή έχουμε καμπυλότητα του πλοίου στη μέση (</a:t>
            </a:r>
            <a:r>
              <a:rPr lang="el-GR" dirty="0" err="1"/>
              <a:t>sagging</a:t>
            </a:r>
            <a:r>
              <a:rPr lang="el-GR" dirty="0"/>
              <a:t>), οπότε έχουμε ΤΜ άκρων </a:t>
            </a:r>
          </a:p>
          <a:p>
            <a:pPr marL="0" indent="0">
              <a:buNone/>
            </a:pPr>
            <a:r>
              <a:rPr lang="el-GR" dirty="0"/>
              <a:t>                      𝛵𝛭 = 𝛵𝐹 +𝑇𝐴 / 2 &lt; βυθίσματος Μέσης.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Αντίθετα, όταν φορτώνομε υπέρμετρα τα άκρα, τότε προκύπτει κύρτωση του πλοίου (</a:t>
            </a:r>
            <a:r>
              <a:rPr lang="el-GR" dirty="0" err="1"/>
              <a:t>hogging</a:t>
            </a:r>
            <a:r>
              <a:rPr lang="el-GR" dirty="0"/>
              <a:t>),οπότε έχουμε </a:t>
            </a:r>
          </a:p>
          <a:p>
            <a:pPr marL="0" indent="0">
              <a:buNone/>
            </a:pPr>
            <a:r>
              <a:rPr lang="el-GR" dirty="0"/>
              <a:t>                    𝛵𝛭 = 𝛵𝐹 +𝑇𝐴 / 2 &gt; μέσου βυθίσματος Μέσης.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4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1831D-A593-49D2-9C26-2341D77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Ύψος εξάλων (</a:t>
            </a:r>
            <a:r>
              <a:rPr lang="en-US" dirty="0"/>
              <a:t>Freeboard, f 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62B6A9-E58F-4D55-AD50-58D734C0F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η διαφορά μεταξύ κοίλου και βυθίσματος, δηλαδή η κατακόρυφη απόσταση του κύριου καταστρώματος από την επιφάνεια της θάλασσας.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91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10391-518A-70A3-5503-6E6CAA1F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πλοίου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56C8E5-E412-03E0-B686-B41517DB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Εκτός των βασικών διαστάσεων υπάρχουν και κάποια χαρακτηριστικά όπως:</a:t>
            </a:r>
          </a:p>
          <a:p>
            <a:r>
              <a:rPr lang="el-GR" dirty="0"/>
              <a:t>Διαγωγή</a:t>
            </a:r>
          </a:p>
          <a:p>
            <a:r>
              <a:rPr lang="el-GR" dirty="0" err="1"/>
              <a:t>Σιμότητα</a:t>
            </a:r>
            <a:r>
              <a:rPr lang="el-GR" dirty="0"/>
              <a:t> καταστρώματος</a:t>
            </a:r>
          </a:p>
          <a:p>
            <a:r>
              <a:rPr lang="el-GR" dirty="0"/>
              <a:t>Κύρτωμα καταστρώματος</a:t>
            </a:r>
          </a:p>
          <a:p>
            <a:r>
              <a:rPr lang="el-GR" dirty="0"/>
              <a:t>Εκτόπισμα Δ</a:t>
            </a:r>
          </a:p>
          <a:p>
            <a:r>
              <a:rPr lang="el-GR" dirty="0"/>
              <a:t>Νεκρό βάρος ή πρόσθετο βάρος</a:t>
            </a:r>
          </a:p>
          <a:p>
            <a:r>
              <a:rPr lang="el-GR" dirty="0"/>
              <a:t>Βάρος </a:t>
            </a:r>
            <a:r>
              <a:rPr lang="el-GR" dirty="0" err="1"/>
              <a:t>άφορτου</a:t>
            </a:r>
            <a:r>
              <a:rPr lang="el-GR" dirty="0"/>
              <a:t> πλοίου</a:t>
            </a:r>
          </a:p>
          <a:p>
            <a:r>
              <a:rPr lang="el-GR" dirty="0"/>
              <a:t>Μόνιμο έρμα</a:t>
            </a:r>
          </a:p>
          <a:p>
            <a:r>
              <a:rPr lang="el-GR" dirty="0"/>
              <a:t>Συντελεστές γάστρας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810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06BBF0-5DF2-4F6B-8AF6-8FE0F658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Διαγωγή </a:t>
            </a:r>
            <a:r>
              <a:rPr lang="en-US" dirty="0"/>
              <a:t>(trim, t 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4B6FB4-EBF6-4184-A7EC-9EBD745A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Είναι η διαφορά μεταξύ πρυμναίου και πρωραίου βυθίσματος.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Το πλοίο σπάνια ταξιδεύει έχοντας ίσο το πρωραίο βύθισμα με το πρυμναίο</a:t>
            </a:r>
            <a:r>
              <a:rPr lang="el-GR" dirty="0"/>
              <a:t>. Σ’ αυτήν την περίπτωση, η διαγωγή ονομάζεται ισότροπη</a:t>
            </a:r>
            <a:r>
              <a:rPr lang="en-GB" dirty="0"/>
              <a:t> </a:t>
            </a:r>
            <a:r>
              <a:rPr lang="el-GR" dirty="0"/>
              <a:t>ή </a:t>
            </a:r>
            <a:r>
              <a:rPr lang="el-GR" dirty="0" err="1"/>
              <a:t>ισοβύθιστο</a:t>
            </a:r>
            <a:r>
              <a:rPr lang="el-GR" dirty="0"/>
              <a:t> (</a:t>
            </a:r>
            <a:r>
              <a:rPr lang="el-GR" dirty="0" err="1"/>
              <a:t>even</a:t>
            </a:r>
            <a:r>
              <a:rPr lang="el-GR" dirty="0"/>
              <a:t> </a:t>
            </a:r>
            <a:r>
              <a:rPr lang="el-GR" dirty="0" err="1"/>
              <a:t>keel</a:t>
            </a:r>
            <a:r>
              <a:rPr lang="el-GR" dirty="0"/>
              <a:t>).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Αν Τ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l-GR" dirty="0">
                <a:solidFill>
                  <a:srgbClr val="FF0000"/>
                </a:solidFill>
              </a:rPr>
              <a:t> &lt; ΤΑ (που συνηθίζεται και πολλές φορές επιβάλλεται), </a:t>
            </a:r>
            <a:r>
              <a:rPr lang="el-GR" dirty="0"/>
              <a:t>τότε το πλοίο έχει διαγωγή με την πρύμνη, που καλείται </a:t>
            </a:r>
            <a:r>
              <a:rPr lang="el-GR" dirty="0" err="1"/>
              <a:t>έμπρυμνη</a:t>
            </a:r>
            <a:r>
              <a:rPr lang="el-GR" dirty="0"/>
              <a:t> διαγωγή, δηλαδή το πλοίο φορτώθηκε περισσότερο στην πρύμνη.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Εάν </a:t>
            </a:r>
            <a:r>
              <a:rPr lang="en-US" dirty="0">
                <a:solidFill>
                  <a:srgbClr val="FF0000"/>
                </a:solidFill>
              </a:rPr>
              <a:t>TF</a:t>
            </a:r>
            <a:r>
              <a:rPr lang="el-GR" dirty="0">
                <a:solidFill>
                  <a:srgbClr val="FF0000"/>
                </a:solidFill>
              </a:rPr>
              <a:t> &gt; </a:t>
            </a:r>
            <a:r>
              <a:rPr lang="en-US" dirty="0">
                <a:solidFill>
                  <a:srgbClr val="FF0000"/>
                </a:solidFill>
              </a:rPr>
              <a:t>TA</a:t>
            </a:r>
            <a:r>
              <a:rPr lang="el-GR" dirty="0">
                <a:solidFill>
                  <a:srgbClr val="FF0000"/>
                </a:solidFill>
              </a:rPr>
              <a:t>,</a:t>
            </a:r>
            <a:r>
              <a:rPr lang="el-GR" dirty="0"/>
              <a:t> η διαγωγή του πλοίου θα είναι </a:t>
            </a:r>
            <a:r>
              <a:rPr lang="el-GR" dirty="0" err="1"/>
              <a:t>έμπρωρη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η διαφορά πρωραίου και πρυμναίου βυθίσματος: </a:t>
            </a:r>
          </a:p>
          <a:p>
            <a:pPr marL="0" indent="0" algn="ctr">
              <a:buNone/>
            </a:pPr>
            <a:r>
              <a:rPr lang="el-GR" dirty="0"/>
              <a:t>𝑡 = 𝛵𝐹 − 𝑇𝐴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Όταν t &gt; 0 τότε το πλοίο πλέει </a:t>
            </a:r>
            <a:r>
              <a:rPr lang="el-GR" dirty="0" err="1"/>
              <a:t>έμπρωρα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Όταν t &lt; 0 τότε το πλοίο πλέει </a:t>
            </a:r>
            <a:r>
              <a:rPr lang="el-GR" dirty="0" err="1"/>
              <a:t>έμπρυμνα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Όταν t = 0 τότε το πλοίο πλέει σε ομοιόμορφο βύθισμα.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5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D9AD6F-C3DE-461C-A6FD-5E5C9C13B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1" t="23194" r="17265" b="28056"/>
          <a:stretch/>
        </p:blipFill>
        <p:spPr>
          <a:xfrm>
            <a:off x="104775" y="433387"/>
            <a:ext cx="119824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D781CC-75BD-4EA5-A935-E4D6819D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Σιμότητα</a:t>
            </a:r>
            <a:r>
              <a:rPr lang="el-GR" dirty="0"/>
              <a:t> (</a:t>
            </a:r>
            <a:r>
              <a:rPr lang="en-GB" dirty="0"/>
              <a:t>deck sheer)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910CB283-E593-4A72-83A7-F8828FD92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Είναι η ανύψωση που γίνεται στα ακραία τμήματα του καταστρώματος κατά μήκος τόσο στην πλώρη όσο και στην πρύμνη. </a:t>
            </a:r>
          </a:p>
          <a:p>
            <a:pPr marL="0" indent="0">
              <a:buNone/>
            </a:pPr>
            <a:r>
              <a:rPr lang="el-GR" dirty="0"/>
              <a:t>Δηλαδή το ύψος των εξάλων δεν είναι το ίδιο σε όλο το μήκος του πλοίου αλλά προοδευτικά αυξάνει προς τα άκρα. Η αύξηση αυτή μεγιστοποιείται στις καθέτους. </a:t>
            </a:r>
          </a:p>
          <a:p>
            <a:pPr marL="0" indent="0">
              <a:buNone/>
            </a:pPr>
            <a:r>
              <a:rPr lang="el-GR" u="sng" dirty="0"/>
              <a:t>Αυτό αποσκοπεί στο να προσδώσει στο πλοίο ένα επιπλέον ποσοστό εφεδρικής πλευστότητας και </a:t>
            </a:r>
            <a:r>
              <a:rPr lang="el-GR" u="sng" dirty="0" err="1"/>
              <a:t>άντωσης</a:t>
            </a:r>
            <a:r>
              <a:rPr lang="el-GR" u="sng" dirty="0"/>
              <a:t>.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Χρησιμοποιείται για να δείξει την καμπυλότητα ενός καταστρώματος κατά το διάμηκες. Εκφράζεται ως πρωραία και πρυμναία </a:t>
            </a:r>
            <a:r>
              <a:rPr lang="el-GR" dirty="0" err="1">
                <a:solidFill>
                  <a:srgbClr val="FF0000"/>
                </a:solidFill>
              </a:rPr>
              <a:t>σιμότητα</a:t>
            </a:r>
            <a:r>
              <a:rPr lang="el-GR" dirty="0">
                <a:solidFill>
                  <a:srgbClr val="FF0000"/>
                </a:solidFill>
              </a:rPr>
              <a:t> (σε μέτρα ή πόδια) που δείχνουν αντίστοιχα την ανύψωση του καταστρώματος στην πρωραία και πρυμναία κάθετο.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B80ADD-BC87-0FCB-30EC-9D499FA3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/>
          <a:lstStyle/>
          <a:p>
            <a:pPr marL="0" indent="0">
              <a:buNone/>
            </a:pPr>
            <a:r>
              <a:rPr lang="el-GR" u="sng" dirty="0"/>
              <a:t>Αυτό αποσκοπεί στο να προσδώσει στο πλοίο ένα επιπλέον ποσοστό εφεδρικής πλευστότητας και </a:t>
            </a:r>
            <a:r>
              <a:rPr lang="el-GR" u="sng" dirty="0" err="1"/>
              <a:t>άντωσης</a:t>
            </a:r>
            <a:r>
              <a:rPr lang="el-GR" u="sng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Χρησιμοποιείται για να δείξει την καμπυλότητα ενός καταστρώματος κατά το διάμηκες. Εκφράζεται ως πρωραία και πρυμναία </a:t>
            </a:r>
            <a:r>
              <a:rPr lang="el-GR" dirty="0" err="1"/>
              <a:t>σιμότητα</a:t>
            </a:r>
            <a:r>
              <a:rPr lang="el-GR" dirty="0"/>
              <a:t> (σε μέτρα ή πόδια) που δείχνουν αντίστοιχα την ανύψωση του καταστρώματος στην πρωραία και πρυμναία κάθετο.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Δεν </a:t>
            </a:r>
            <a:r>
              <a:rPr lang="el-GR" dirty="0" err="1"/>
              <a:t>συνιθίζεται</a:t>
            </a:r>
            <a:r>
              <a:rPr lang="el-GR" dirty="0"/>
              <a:t> στα σύγχρονα πλοία ή είναι σχετικά μικρή.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162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F3566A-F530-44A3-AC88-91AD1AD8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Κύρτωμα καταστρώματος </a:t>
            </a:r>
            <a:r>
              <a:rPr lang="en-US" dirty="0"/>
              <a:t>(deck Camber)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43F296-B9E4-4267-BA2D-4BC3BC8EE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Είναι το μήκος που χρησιμοποιείται για να δείξει την καμπυλότητα που παρουσιάζει ένα κατάστρωμα κατά το εγκάρσιο.</a:t>
            </a:r>
          </a:p>
          <a:p>
            <a:pPr marL="0" indent="0">
              <a:buNone/>
            </a:pPr>
            <a:r>
              <a:rPr lang="el-GR" dirty="0"/>
              <a:t>Εκφράζεται ως η κατακόρυφη απόσταση μεταξύ 2 παράλληλων προς την βασική γραμμή που φέρονται από το μέσο και την πλευρά του καταστρώματος.</a:t>
            </a:r>
          </a:p>
          <a:p>
            <a:pPr marL="0" indent="0">
              <a:buNone/>
            </a:pPr>
            <a:r>
              <a:rPr lang="el-GR" dirty="0"/>
              <a:t>Συνήθως το κύρτωμα του καταστρώματος είναι ίσο με 1/50 του πλάτους.</a:t>
            </a:r>
          </a:p>
          <a:p>
            <a:pPr marL="0" indent="0">
              <a:buNone/>
            </a:pPr>
            <a:r>
              <a:rPr lang="el-GR" dirty="0"/>
              <a:t>Κάνει πιο εύκολη την απομάκρυνση των νερών από το κατάστρωμα.</a:t>
            </a:r>
            <a:endParaRPr lang="en-GB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11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D5F9B5-2F56-4C47-DFC1-A73B8BA4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2867"/>
            <a:ext cx="10515600" cy="525409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Βασικό χαρακτηριστικό κάθε πλοίου είναι οι διαστάσεις του, για να οριστούν όμως θα πρέπει να γνωρίζουμε τα παρακάτω:</a:t>
            </a:r>
          </a:p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Επίπεδα σχεδίασης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Σταθερά σημεία πάνω στο πλοίο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Κυριότερες διαστάσεις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Χαρακτηριστικά του πλοίου</a:t>
            </a:r>
          </a:p>
        </p:txBody>
      </p:sp>
    </p:spTree>
    <p:extLst>
      <p:ext uri="{BB962C8B-B14F-4D97-AF65-F5344CB8AC3E}">
        <p14:creationId xmlns:p14="http://schemas.microsoft.com/office/powerpoint/2010/main" val="342458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E559E78-81AC-4D21-97F8-64BE0828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28" t="16944" r="33281" b="18472"/>
          <a:stretch/>
        </p:blipFill>
        <p:spPr>
          <a:xfrm rot="5400000">
            <a:off x="2666999" y="-669925"/>
            <a:ext cx="6858001" cy="81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181DD-AC6D-8946-B2E0-E693E80E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Εκτόπισμα Δ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B7885C-9EB2-C2AA-7A77-D51C08239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το βάρος του νερού το οποίο εκτοπίζει το πλοίο.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βάρος αυτό μπορούμε να το υπολογίσουμε από τον όγκο του πλοίου κάτω από ίσαλο πολλαπλασιάζοντας το με το ειδικό βάρος του θαλασσινού νερού.</a:t>
            </a:r>
          </a:p>
        </p:txBody>
      </p:sp>
    </p:spTree>
    <p:extLst>
      <p:ext uri="{BB962C8B-B14F-4D97-AF65-F5344CB8AC3E}">
        <p14:creationId xmlns:p14="http://schemas.microsoft.com/office/powerpoint/2010/main" val="228817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E49874-8155-846F-AD79-1F65851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Νεκρό βάρος ή πρόσθετο βάρος (</a:t>
            </a:r>
            <a:r>
              <a:rPr lang="en-GB" sz="4000" dirty="0"/>
              <a:t>dead weight) DWT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8B5F0B-EE5E-DF40-01BB-EEF3DBA9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το βάρος του κάθε είδους φορτίου του πλοίου όπως:</a:t>
            </a:r>
          </a:p>
          <a:p>
            <a:r>
              <a:rPr lang="el-GR" dirty="0"/>
              <a:t>Τα αναλώσιμα (πετρέλαιο, λάδι, νερό)</a:t>
            </a:r>
          </a:p>
          <a:p>
            <a:r>
              <a:rPr lang="el-GR" dirty="0"/>
              <a:t>Το υγρό έρμα</a:t>
            </a:r>
          </a:p>
          <a:p>
            <a:r>
              <a:rPr lang="el-GR" dirty="0"/>
              <a:t>Βάρος πληρώματος </a:t>
            </a:r>
          </a:p>
          <a:p>
            <a:r>
              <a:rPr lang="el-GR" dirty="0"/>
              <a:t>Επιβατών</a:t>
            </a:r>
          </a:p>
          <a:p>
            <a:r>
              <a:rPr lang="el-GR" dirty="0"/>
              <a:t>προμηθειών</a:t>
            </a:r>
          </a:p>
        </p:txBody>
      </p:sp>
    </p:spTree>
    <p:extLst>
      <p:ext uri="{BB962C8B-B14F-4D97-AF65-F5344CB8AC3E}">
        <p14:creationId xmlns:p14="http://schemas.microsoft.com/office/powerpoint/2010/main" val="4256943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B64117-6309-A95F-52DB-B1DDE6C0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Βάρος </a:t>
            </a:r>
            <a:r>
              <a:rPr lang="el-GR" dirty="0" err="1"/>
              <a:t>άφορτου</a:t>
            </a:r>
            <a:r>
              <a:rPr lang="el-GR" dirty="0"/>
              <a:t> πλοίου (</a:t>
            </a:r>
            <a:r>
              <a:rPr lang="en-GB" dirty="0"/>
              <a:t>lightship)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966049-CB6E-BE3B-AD9E-4E6386F6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βάρος του πλοίου χωρίς κανένα πρόσθετο βάρος.</a:t>
            </a:r>
          </a:p>
          <a:p>
            <a:pPr marL="0" indent="0">
              <a:buNone/>
            </a:pPr>
            <a:r>
              <a:rPr lang="el-GR" dirty="0"/>
              <a:t>Περιλαμβάνει το βάρος: </a:t>
            </a:r>
          </a:p>
          <a:p>
            <a:r>
              <a:rPr lang="el-GR" dirty="0"/>
              <a:t>της μεταλλικής κατασκευής</a:t>
            </a:r>
          </a:p>
          <a:p>
            <a:r>
              <a:rPr lang="el-GR" dirty="0"/>
              <a:t>Του Μηχανολογικού εξοπλισμού</a:t>
            </a:r>
          </a:p>
          <a:p>
            <a:r>
              <a:rPr lang="el-GR" dirty="0"/>
              <a:t>Της ενδιαίτησης και του εξοπλισμού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το βάρος που έχει το πλοίο όταν βγαίνει από το ναυπηγείο.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2738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37097-EC1F-61B1-FD96-977A2135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μόνιμο έρμα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932069-0FAB-1E44-C10F-C3E017BB0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το βάρος που προστίθεται μόνιμα στο πλοίο για λόγους ευστάθειας.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Το βάρος αυτό δεν περιλαμβάνεται ούτε στο νεκρό βάρος ούτε στο βάρος </a:t>
            </a:r>
            <a:r>
              <a:rPr lang="el-GR" dirty="0" err="1"/>
              <a:t>άφορτου</a:t>
            </a:r>
            <a:r>
              <a:rPr lang="el-GR" dirty="0"/>
              <a:t> πλοίου και γενικά δε χρησιμοποιείται συχνά.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Εκτόπισμα = νεκρό βάρος + Βάρος </a:t>
            </a:r>
            <a:r>
              <a:rPr lang="el-GR" dirty="0" err="1"/>
              <a:t>άφορτου</a:t>
            </a:r>
            <a:r>
              <a:rPr lang="el-GR" dirty="0"/>
              <a:t> πλοίου + (μόνιμο έρμα).</a:t>
            </a:r>
          </a:p>
        </p:txBody>
      </p:sp>
    </p:spTree>
    <p:extLst>
      <p:ext uri="{BB962C8B-B14F-4D97-AF65-F5344CB8AC3E}">
        <p14:creationId xmlns:p14="http://schemas.microsoft.com/office/powerpoint/2010/main" val="170394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21B29B64-84B1-138C-C02C-DE813959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Επίπεδα σχεδίασης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283B3F-C856-4778-4F18-C3525645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κατασκευή του πλοίου απεικονίζεται με την προβολή του σε 3 επίπεδα.</a:t>
            </a:r>
          </a:p>
          <a:p>
            <a:r>
              <a:rPr lang="el-GR" dirty="0"/>
              <a:t>Το οριζόντιο</a:t>
            </a:r>
          </a:p>
          <a:p>
            <a:r>
              <a:rPr lang="el-GR" dirty="0"/>
              <a:t>Διάμηκες</a:t>
            </a:r>
          </a:p>
          <a:p>
            <a:r>
              <a:rPr lang="el-GR" dirty="0"/>
              <a:t>εγκάρσιο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A91328-0DEF-2C35-0863-835AB0F4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4" t="36296" r="42639" b="38025"/>
          <a:stretch/>
        </p:blipFill>
        <p:spPr>
          <a:xfrm>
            <a:off x="6468533" y="2445220"/>
            <a:ext cx="5223932" cy="42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E5085-3736-DF3F-8D86-FA09DC7C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Σταθερά σημεία πάνω στο πλοίο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5B99C7-4796-D1A6-2D10-90435C211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Τρόπιδα</a:t>
            </a:r>
          </a:p>
          <a:p>
            <a:r>
              <a:rPr lang="el-GR" dirty="0"/>
              <a:t>Βασικό επίπεδο αναφοράς</a:t>
            </a:r>
          </a:p>
          <a:p>
            <a:r>
              <a:rPr lang="el-GR" dirty="0"/>
              <a:t>Ίσαλος σχεδίαση</a:t>
            </a:r>
          </a:p>
          <a:p>
            <a:r>
              <a:rPr lang="el-GR" dirty="0"/>
              <a:t>Πρωραία κάθετος</a:t>
            </a:r>
          </a:p>
          <a:p>
            <a:r>
              <a:rPr lang="el-GR" dirty="0"/>
              <a:t>Πρυμναία κάθετος</a:t>
            </a:r>
          </a:p>
          <a:p>
            <a:r>
              <a:rPr lang="el-GR" dirty="0"/>
              <a:t>Μέση τομή</a:t>
            </a:r>
          </a:p>
        </p:txBody>
      </p:sp>
    </p:spTree>
    <p:extLst>
      <p:ext uri="{BB962C8B-B14F-4D97-AF65-F5344CB8AC3E}">
        <p14:creationId xmlns:p14="http://schemas.microsoft.com/office/powerpoint/2010/main" val="254530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FB0761-7EC4-F094-DD07-A13BA85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Τρόπιδα</a:t>
            </a:r>
            <a:r>
              <a:rPr lang="el-GR" dirty="0"/>
              <a:t>: το κατώτερο μέρος της κατασκευής του πλοίου που εκτείνεται σε όλο το μήκος του.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Βασικό επίπεδο αναφοράς</a:t>
            </a:r>
            <a:r>
              <a:rPr lang="el-GR" dirty="0"/>
              <a:t>: Το κατώτερο σημείο της κατασκευής, που συμπίπτει με το έλασμα της τρόπιδας και είναι παράλληλο στο οριζόντιο επίπεδο.</a:t>
            </a:r>
            <a:r>
              <a:rPr lang="en-GB" dirty="0"/>
              <a:t> (</a:t>
            </a:r>
            <a:r>
              <a:rPr lang="el-GR" dirty="0"/>
              <a:t>διαφάνεια 15)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Ίσαλος σχεδίαση</a:t>
            </a:r>
            <a:r>
              <a:rPr lang="el-GR" dirty="0"/>
              <a:t>: Η ίσαλος γραμμή που θα έχει το πλοίο στην κατάσταση πλήρους φόρτισης κατά την σχεδίαση του.</a:t>
            </a:r>
          </a:p>
        </p:txBody>
      </p:sp>
    </p:spTree>
    <p:extLst>
      <p:ext uri="{BB962C8B-B14F-4D97-AF65-F5344CB8AC3E}">
        <p14:creationId xmlns:p14="http://schemas.microsoft.com/office/powerpoint/2010/main" val="22270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2D0850-B68C-41D2-B88E-CBEFDACD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Κάθετοι (</a:t>
            </a:r>
            <a:r>
              <a:rPr lang="el-GR" dirty="0" err="1"/>
              <a:t>Perpendiculars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76C239-BFB3-4515-96B9-05474E84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Κατακόρυφες γραμμές που φέρονται από συγκεκριμένα σημεία της πλώρης και της πρύμνης. </a:t>
            </a:r>
          </a:p>
          <a:p>
            <a:pPr marL="0" indent="0">
              <a:buNone/>
            </a:pPr>
            <a:r>
              <a:rPr lang="el-GR" dirty="0"/>
              <a:t>Ειδικότερα η κάθετος που περνάει από το σημείο τομής της πλώρης και της ισάλου σχεδίασης λέγεται </a:t>
            </a:r>
            <a:r>
              <a:rPr lang="el-GR" b="1" dirty="0"/>
              <a:t>Πρωραία Κάθετος </a:t>
            </a:r>
            <a:r>
              <a:rPr lang="el-GR" dirty="0"/>
              <a:t>(</a:t>
            </a:r>
            <a:r>
              <a:rPr lang="el-GR" dirty="0" err="1"/>
              <a:t>Forward</a:t>
            </a:r>
            <a:r>
              <a:rPr lang="el-GR" dirty="0"/>
              <a:t> </a:t>
            </a:r>
            <a:r>
              <a:rPr lang="el-GR" dirty="0" err="1"/>
              <a:t>Perpendicular</a:t>
            </a:r>
            <a:r>
              <a:rPr lang="el-GR" dirty="0"/>
              <a:t> ‒ FP). </a:t>
            </a:r>
          </a:p>
          <a:p>
            <a:pPr marL="0" indent="0">
              <a:buNone/>
            </a:pPr>
            <a:r>
              <a:rPr lang="el-GR" dirty="0"/>
              <a:t>Εξάλλου η </a:t>
            </a:r>
            <a:r>
              <a:rPr lang="el-GR" b="1" dirty="0"/>
              <a:t>Πρυμναία Κάθετος </a:t>
            </a:r>
            <a:r>
              <a:rPr lang="el-GR" dirty="0"/>
              <a:t>(</a:t>
            </a:r>
            <a:r>
              <a:rPr lang="el-GR" dirty="0" err="1"/>
              <a:t>After</a:t>
            </a:r>
            <a:r>
              <a:rPr lang="el-GR" dirty="0"/>
              <a:t> </a:t>
            </a:r>
            <a:r>
              <a:rPr lang="el-GR" dirty="0" err="1"/>
              <a:t>Perpendicular</a:t>
            </a:r>
            <a:r>
              <a:rPr lang="el-GR" dirty="0"/>
              <a:t> ‒ΑΡ) περνά από το σημείο τομής της ισάλου σχεδίασης και της πρυμναίας όψης του άξονα του πηδαλίου.</a:t>
            </a:r>
          </a:p>
          <a:p>
            <a:pPr marL="0" indent="0">
              <a:buNone/>
            </a:pPr>
            <a:r>
              <a:rPr lang="el-GR" dirty="0"/>
              <a:t>Σε ειδικές περιπτώσεις, όπως στα πολεμικά πλοία, η πρυμναία κάθετος περνά από το σημείο τομής της ισάλου σχεδίασης και της πρύμνης.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C28A5-98C3-4BC5-88A8-1E3AEEE6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Πρωραία και πρυμναία κάθετος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D04886-22A5-40E6-9D13-F12B772D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03" t="21306" r="13431" b="21123"/>
          <a:stretch/>
        </p:blipFill>
        <p:spPr>
          <a:xfrm>
            <a:off x="0" y="1776411"/>
            <a:ext cx="6156175" cy="427196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9CA6B3-72C9-4B8F-ABA3-DB18DDAF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7" t="22014" r="13125" b="15694"/>
          <a:stretch/>
        </p:blipFill>
        <p:spPr>
          <a:xfrm>
            <a:off x="6238875" y="1776411"/>
            <a:ext cx="5953125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5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7B458A-3A8C-41E1-8A23-4BEDA825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Μέση τομή</a:t>
            </a:r>
            <a:r>
              <a:rPr lang="en-US" dirty="0"/>
              <a:t> (Midship Section)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FFD7D6-B3E7-4CF9-BAF8-878F429C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η εγκάρσια τομή που αντιστοιχεί στο μέσο της απόστασης ανάμεσα στις 2 κάθετες.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47F358-E467-44DD-A60B-3EA9DF915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8" t="52930" r="42015" b="21425"/>
          <a:stretch/>
        </p:blipFill>
        <p:spPr>
          <a:xfrm>
            <a:off x="2266950" y="3429000"/>
            <a:ext cx="68008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82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1577</Words>
  <Application>Microsoft Office PowerPoint</Application>
  <PresentationFormat>Ευρεία οθόνη</PresentationFormat>
  <Paragraphs>172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Θέμα του Office</vt:lpstr>
      <vt:lpstr>ΚΥΡΙΟΤΕΡΕΣ ΔΙΑΣΤΑΣΕΙΣ ΚΑΙ ΧΑΡΑΚΤΗΡΙΣΤΙΚΑ ΤΟΥ ΠΛΟΙΟΥ</vt:lpstr>
      <vt:lpstr>Παρουσίαση του PowerPoint</vt:lpstr>
      <vt:lpstr>Παρουσίαση του PowerPoint</vt:lpstr>
      <vt:lpstr>1. Επίπεδα σχεδίασης</vt:lpstr>
      <vt:lpstr>Σταθερά σημεία πάνω στο πλοίο</vt:lpstr>
      <vt:lpstr>Παρουσίαση του PowerPoint</vt:lpstr>
      <vt:lpstr>Κάθετοι (Perpendiculars)</vt:lpstr>
      <vt:lpstr>Πρωραία και πρυμναία κάθετος</vt:lpstr>
      <vt:lpstr>Μέση τομή (Midship Section)</vt:lpstr>
      <vt:lpstr>3. Κυριότερες διαστάσεις</vt:lpstr>
      <vt:lpstr>Ολικό μήκος και μήκος μεταξύ καθέτων</vt:lpstr>
      <vt:lpstr>Παρουσίαση του PowerPoint</vt:lpstr>
      <vt:lpstr>Μέγιστο πλάτος</vt:lpstr>
      <vt:lpstr>Πλάτος επί των νομέων</vt:lpstr>
      <vt:lpstr>Κοίλο (Depth)</vt:lpstr>
      <vt:lpstr>Παρουσίαση του PowerPoint</vt:lpstr>
      <vt:lpstr>Βύθισμα κατασκευής, πρωραίο και πρυμναίο βύθισμα, μέσο βύθισμα (Draught ή Draft, T ή d 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Ύψος εξάλων (Freeboard, f )</vt:lpstr>
      <vt:lpstr>Χαρακτηριστικά πλοίου</vt:lpstr>
      <vt:lpstr>Διαγωγή (trim, t )</vt:lpstr>
      <vt:lpstr>Παρουσίαση του PowerPoint</vt:lpstr>
      <vt:lpstr>Σιμότητα (deck sheer) </vt:lpstr>
      <vt:lpstr>Παρουσίαση του PowerPoint</vt:lpstr>
      <vt:lpstr>Κύρτωμα καταστρώματος (deck Camber)</vt:lpstr>
      <vt:lpstr>Παρουσίαση του PowerPoint</vt:lpstr>
      <vt:lpstr>Εκτόπισμα Δ</vt:lpstr>
      <vt:lpstr>Νεκρό βάρος ή πρόσθετο βάρος (dead weight) DWT</vt:lpstr>
      <vt:lpstr>Βάρος άφορτου πλοίου (lightship)</vt:lpstr>
      <vt:lpstr>Το μόνιμο έρμα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ΚΥΡΙΟΤΕΡΕΣ ΔΙΑΣΤΑΣΕΙΣ ΤΟΥ ΠΛΟΙΟΥ</dc:title>
  <dc:creator>kiriakos kiriakos</dc:creator>
  <cp:lastModifiedBy>Κυριάκος Καρακαλπακίδης</cp:lastModifiedBy>
  <cp:revision>7</cp:revision>
  <dcterms:created xsi:type="dcterms:W3CDTF">2022-01-24T16:03:35Z</dcterms:created>
  <dcterms:modified xsi:type="dcterms:W3CDTF">2024-03-10T09:12:06Z</dcterms:modified>
</cp:coreProperties>
</file>