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7" d="100"/>
          <a:sy n="77" d="100"/>
        </p:scale>
        <p:origin x="72" y="3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11/29/2023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iho.int/iho_pubs/standard/S-57Ed3.1/S-57%20Appendix%20B.1%20Annex%20A%20UOC%20Edition%204.1.0_Jan18_EN.pdf" TargetMode="External"/><Relationship Id="rId2" Type="http://schemas.openxmlformats.org/officeDocument/2006/relationships/hyperlink" Target="file:///C:\Users\kotsi\Downloads\S-101%20Annex%20A_DCEG%20Edition%201.1.0_Final_Clean.pdf" TargetMode="Externa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iho.int/iho_pubs/standard/S-57Ed3.1/S-57%20Appendix%20B.1%20Annex%20A%20UOC%20Edition%204.1.0_Jan18_EN.pdf"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cdn.imo.org/localresources/en/KnowledgeCentre/IndexofIMOResolutions/AssemblyDocuments/A.893(21).pdf"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iho.int/uploads/user/Services%20and%20Standards/HSSC/HSSC12/HSSC12_2020_05.2B_EN_ENC%20Generalisation%20over%20scaling%20and%20safety%20functions%20in%20ECDIS_Clean.pdf"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B9359-372A-EFA4-8056-DE7E042054FB}"/>
              </a:ext>
            </a:extLst>
          </p:cNvPr>
          <p:cNvSpPr>
            <a:spLocks noGrp="1"/>
          </p:cNvSpPr>
          <p:nvPr>
            <p:ph type="ctrTitle"/>
          </p:nvPr>
        </p:nvSpPr>
        <p:spPr/>
        <p:txBody>
          <a:bodyPr/>
          <a:lstStyle/>
          <a:p>
            <a:r>
              <a:rPr lang="en-US" b="1" dirty="0"/>
              <a:t>Compilation Scale Display Scale </a:t>
            </a:r>
            <a:r>
              <a:rPr lang="el-GR" b="1" dirty="0"/>
              <a:t>και </a:t>
            </a:r>
            <a:r>
              <a:rPr lang="en-US" b="1" dirty="0" err="1"/>
              <a:t>sca</a:t>
            </a:r>
            <a:r>
              <a:rPr lang="el-GR" b="1" dirty="0"/>
              <a:t> </a:t>
            </a:r>
            <a:r>
              <a:rPr lang="en-US" b="1" dirty="0"/>
              <a:t>min </a:t>
            </a:r>
            <a:r>
              <a:rPr lang="el-GR" b="1" dirty="0"/>
              <a:t>στους </a:t>
            </a:r>
            <a:r>
              <a:rPr lang="en-US" b="1" dirty="0"/>
              <a:t>ENC</a:t>
            </a:r>
            <a:endParaRPr lang="en-US" dirty="0"/>
          </a:p>
        </p:txBody>
      </p:sp>
      <p:sp>
        <p:nvSpPr>
          <p:cNvPr id="3" name="Subtitle 2">
            <a:extLst>
              <a:ext uri="{FF2B5EF4-FFF2-40B4-BE49-F238E27FC236}">
                <a16:creationId xmlns:a16="http://schemas.microsoft.com/office/drawing/2014/main" id="{7870AF00-C00C-99A4-13FC-A19AEFE37602}"/>
              </a:ext>
            </a:extLst>
          </p:cNvPr>
          <p:cNvSpPr>
            <a:spLocks noGrp="1"/>
          </p:cNvSpPr>
          <p:nvPr>
            <p:ph type="subTitle" idx="1"/>
          </p:nvPr>
        </p:nvSpPr>
        <p:spPr>
          <a:xfrm>
            <a:off x="631767" y="3602037"/>
            <a:ext cx="11130742" cy="2387599"/>
          </a:xfrm>
        </p:spPr>
        <p:txBody>
          <a:bodyPr>
            <a:normAutofit/>
          </a:bodyPr>
          <a:lstStyle/>
          <a:p>
            <a:r>
              <a:rPr lang="el-GR" dirty="0"/>
              <a:t>Ο στόχος αυτής της παρουσίασης είναι να περιγράψει τις έννοιες της </a:t>
            </a:r>
            <a:r>
              <a:rPr lang="en-US" b="1" dirty="0"/>
              <a:t>Compilation Scale</a:t>
            </a:r>
            <a:r>
              <a:rPr lang="el-GR" dirty="0"/>
              <a:t> καθώς και της </a:t>
            </a:r>
            <a:r>
              <a:rPr lang="en-US" b="1" dirty="0"/>
              <a:t>Display Scale</a:t>
            </a:r>
            <a:r>
              <a:rPr lang="el-GR" dirty="0"/>
              <a:t> στους Ηλεκτρονικούς Χάρτες (ENC). Στο τέλος της παρουσίασης αναφερόμαστε και στην έννοια και την χρησιμότητα του </a:t>
            </a:r>
            <a:r>
              <a:rPr lang="en-US" dirty="0"/>
              <a:t>SCALE MINIMUM (SCA MIN)</a:t>
            </a:r>
            <a:r>
              <a:rPr lang="el-GR" dirty="0"/>
              <a:t>.</a:t>
            </a:r>
            <a:endParaRPr lang="en-US" dirty="0"/>
          </a:p>
          <a:p>
            <a:endParaRPr lang="en-US" dirty="0"/>
          </a:p>
        </p:txBody>
      </p:sp>
    </p:spTree>
    <p:extLst>
      <p:ext uri="{BB962C8B-B14F-4D97-AF65-F5344CB8AC3E}">
        <p14:creationId xmlns:p14="http://schemas.microsoft.com/office/powerpoint/2010/main" val="2779142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567EC-5F18-9CAC-66D4-195E04E00ACF}"/>
              </a:ext>
            </a:extLst>
          </p:cNvPr>
          <p:cNvSpPr>
            <a:spLocks noGrp="1"/>
          </p:cNvSpPr>
          <p:nvPr>
            <p:ph type="title"/>
          </p:nvPr>
        </p:nvSpPr>
        <p:spPr>
          <a:xfrm>
            <a:off x="913795" y="347870"/>
            <a:ext cx="10506266" cy="655982"/>
          </a:xfrm>
        </p:spPr>
        <p:txBody>
          <a:bodyPr>
            <a:normAutofit fontScale="90000"/>
          </a:bodyPr>
          <a:lstStyle/>
          <a:p>
            <a:r>
              <a:rPr lang="en-US" b="1" dirty="0"/>
              <a:t>Compilation Scale </a:t>
            </a:r>
            <a:r>
              <a:rPr lang="el-GR" dirty="0" err="1"/>
              <a:t>στουσ</a:t>
            </a:r>
            <a:r>
              <a:rPr lang="en-US" b="1" dirty="0"/>
              <a:t> ENC</a:t>
            </a:r>
            <a:br>
              <a:rPr lang="en-US" b="1" dirty="0"/>
            </a:br>
            <a:endParaRPr lang="en-US" dirty="0"/>
          </a:p>
        </p:txBody>
      </p:sp>
      <p:sp>
        <p:nvSpPr>
          <p:cNvPr id="3" name="Content Placeholder 2">
            <a:extLst>
              <a:ext uri="{FF2B5EF4-FFF2-40B4-BE49-F238E27FC236}">
                <a16:creationId xmlns:a16="http://schemas.microsoft.com/office/drawing/2014/main" id="{1B4CA39C-D3E0-12AD-E315-CF7465495FDF}"/>
              </a:ext>
            </a:extLst>
          </p:cNvPr>
          <p:cNvSpPr>
            <a:spLocks noGrp="1"/>
          </p:cNvSpPr>
          <p:nvPr>
            <p:ph sz="half" idx="1"/>
          </p:nvPr>
        </p:nvSpPr>
        <p:spPr>
          <a:xfrm>
            <a:off x="0" y="1003852"/>
            <a:ext cx="5754757" cy="5724939"/>
          </a:xfrm>
        </p:spPr>
        <p:txBody>
          <a:bodyPr>
            <a:normAutofit fontScale="85000" lnSpcReduction="20000"/>
          </a:bodyPr>
          <a:lstStyle/>
          <a:p>
            <a:r>
              <a:rPr lang="el-GR" dirty="0">
                <a:latin typeface="Arial" panose="020B0604020202020204" pitchFamily="34" charset="0"/>
                <a:cs typeface="Arial" panose="020B0604020202020204" pitchFamily="34" charset="0"/>
              </a:rPr>
              <a:t>Η κατάσταση είναι διαφορετική όταν χρησιμοποιούνται ENC  καθώς ο χειριστής μπορεί να μεγεθύνει και να σμικρύνει πέρα από την </a:t>
            </a:r>
            <a:r>
              <a:rPr lang="en-US" dirty="0">
                <a:latin typeface="Arial" panose="020B0604020202020204" pitchFamily="34" charset="0"/>
                <a:cs typeface="Arial" panose="020B0604020202020204" pitchFamily="34" charset="0"/>
              </a:rPr>
              <a:t>Compilation Scale.</a:t>
            </a:r>
            <a:r>
              <a:rPr lang="el-GR" dirty="0">
                <a:latin typeface="Arial" panose="020B0604020202020204" pitchFamily="34" charset="0"/>
                <a:cs typeface="Arial" panose="020B0604020202020204" pitchFamily="34" charset="0"/>
              </a:rPr>
              <a:t> Η μεγέθυνση σε μεγαλύτερη κλίμακα εισάγει τον κίνδυνο τυχόν σφάλματα θέσης</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λόγω κακού </a:t>
            </a:r>
            <a:r>
              <a:rPr lang="en-US" dirty="0" err="1">
                <a:latin typeface="Arial" panose="020B0604020202020204" pitchFamily="34" charset="0"/>
                <a:cs typeface="Arial" panose="020B0604020202020204" pitchFamily="34" charset="0"/>
              </a:rPr>
              <a:t>CatZoc</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 που μπορεί να υπάρχουν να μεγεθύνονται σε σημείο που τα δεδομένα να μην είναι ασφαλή για χρήση. Αυτό το σενάριο δεν είναι άμεσα εμφανές καθώς το ECDIS θα συνεχίσει να εμφανίζει το κείμενο και τα σύμβολα σε σταθερό μέγεθος. Η σμίκρυνση σε μικρότερη κλίμακα εισάγει τον κίνδυνο να μην οπτικοποιηθούν ορισμένα αντικείμενα και η ακρίβεια αυτής της κυψέλης να μην είναι επαρκής για την ακρίβεια που απαιτείται για αυτόν τον τύπο ναυσιπλοΐας, δηλαδή σε περιορισμένα νερά ή κοντά σε υποβρύχιους κινδύνους</a:t>
            </a:r>
            <a:r>
              <a:rPr lang="en-US" dirty="0">
                <a:latin typeface="Arial" panose="020B0604020202020204" pitchFamily="34" charset="0"/>
                <a:cs typeface="Arial" panose="020B0604020202020204" pitchFamily="34" charset="0"/>
              </a:rPr>
              <a:t>.</a:t>
            </a:r>
          </a:p>
          <a:p>
            <a:r>
              <a:rPr lang="el-GR" dirty="0">
                <a:latin typeface="Arial" panose="020B0604020202020204" pitchFamily="34" charset="0"/>
                <a:cs typeface="Arial" panose="020B0604020202020204" pitchFamily="34" charset="0"/>
              </a:rPr>
              <a:t>Η «</a:t>
            </a:r>
            <a:r>
              <a:rPr lang="en-US" b="1" dirty="0">
                <a:latin typeface="Arial" panose="020B0604020202020204" pitchFamily="34" charset="0"/>
                <a:cs typeface="Arial" panose="020B0604020202020204" pitchFamily="34" charset="0"/>
              </a:rPr>
              <a:t>Compilation Scale</a:t>
            </a:r>
            <a:r>
              <a:rPr lang="el-GR" dirty="0">
                <a:latin typeface="Arial" panose="020B0604020202020204" pitchFamily="34" charset="0"/>
                <a:cs typeface="Arial" panose="020B0604020202020204" pitchFamily="34" charset="0"/>
              </a:rPr>
              <a:t>" είναι η κλίμακα σύμφωνα με την οποία οι πληροφορίες του χάρτη πληρούν τις απαιτήσεις του IHO για την ακρίβεια του χάρτη. Καθορίζεται από το Υδρογραφική Υπηρεσία που κατασκευάζει τον χάρτη και κωδικοποιείται στο ENC.</a:t>
            </a:r>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16EE6E9-95A9-693D-A14D-4B887A7A1691}"/>
              </a:ext>
            </a:extLst>
          </p:cNvPr>
          <p:cNvSpPr txBox="1"/>
          <p:nvPr/>
        </p:nvSpPr>
        <p:spPr>
          <a:xfrm>
            <a:off x="6308034" y="5994160"/>
            <a:ext cx="5599044" cy="646331"/>
          </a:xfrm>
          <a:prstGeom prst="rect">
            <a:avLst/>
          </a:prstGeom>
          <a:solidFill>
            <a:srgbClr val="C00000"/>
          </a:solidFill>
          <a:ln w="19050">
            <a:solidFill>
              <a:schemeClr val="accent1"/>
            </a:solidFill>
          </a:ln>
        </p:spPr>
        <p:txBody>
          <a:bodyPr wrap="square" rtlCol="0">
            <a:spAutoFit/>
          </a:bodyPr>
          <a:lstStyle/>
          <a:p>
            <a:pPr algn="ctr"/>
            <a:r>
              <a:rPr lang="el-GR" b="1" dirty="0">
                <a:solidFill>
                  <a:schemeClr val="tx1">
                    <a:lumMod val="95000"/>
                  </a:schemeClr>
                </a:solidFill>
              </a:rPr>
              <a:t>Η</a:t>
            </a:r>
            <a:r>
              <a:rPr lang="en-US" b="1" dirty="0">
                <a:solidFill>
                  <a:schemeClr val="tx1">
                    <a:lumMod val="95000"/>
                  </a:schemeClr>
                </a:solidFill>
              </a:rPr>
              <a:t> compilation scale </a:t>
            </a:r>
            <a:r>
              <a:rPr lang="el-GR" b="1" dirty="0">
                <a:solidFill>
                  <a:schemeClr val="tx1">
                    <a:lumMod val="95000"/>
                  </a:schemeClr>
                </a:solidFill>
              </a:rPr>
              <a:t>θα πρέπει να θεωρείται ως η βέλτιστη κλίμακα εμφάνισης δεδομένων ENC.</a:t>
            </a:r>
          </a:p>
        </p:txBody>
      </p:sp>
      <p:pic>
        <p:nvPicPr>
          <p:cNvPr id="11" name="Picture 10">
            <a:extLst>
              <a:ext uri="{FF2B5EF4-FFF2-40B4-BE49-F238E27FC236}">
                <a16:creationId xmlns:a16="http://schemas.microsoft.com/office/drawing/2014/main" id="{1AB7CB59-81C5-512C-0B50-A3C9826BA7AB}"/>
              </a:ext>
            </a:extLst>
          </p:cNvPr>
          <p:cNvPicPr>
            <a:picLocks noChangeAspect="1"/>
          </p:cNvPicPr>
          <p:nvPr/>
        </p:nvPicPr>
        <p:blipFill>
          <a:blip r:embed="rId2"/>
          <a:stretch>
            <a:fillRect/>
          </a:stretch>
        </p:blipFill>
        <p:spPr>
          <a:xfrm>
            <a:off x="5930627" y="1748058"/>
            <a:ext cx="6104333" cy="3251322"/>
          </a:xfrm>
          <a:prstGeom prst="rect">
            <a:avLst/>
          </a:prstGeom>
        </p:spPr>
      </p:pic>
      <p:sp>
        <p:nvSpPr>
          <p:cNvPr id="12" name="Rectangle 11">
            <a:extLst>
              <a:ext uri="{FF2B5EF4-FFF2-40B4-BE49-F238E27FC236}">
                <a16:creationId xmlns:a16="http://schemas.microsoft.com/office/drawing/2014/main" id="{8C482CD5-AB57-5D16-5538-A8DFC6370582}"/>
              </a:ext>
            </a:extLst>
          </p:cNvPr>
          <p:cNvSpPr/>
          <p:nvPr/>
        </p:nvSpPr>
        <p:spPr>
          <a:xfrm>
            <a:off x="9014791" y="2693504"/>
            <a:ext cx="3020169" cy="288235"/>
          </a:xfrm>
          <a:custGeom>
            <a:avLst/>
            <a:gdLst>
              <a:gd name="connsiteX0" fmla="*/ 0 w 3020169"/>
              <a:gd name="connsiteY0" fmla="*/ 0 h 288235"/>
              <a:gd name="connsiteX1" fmla="*/ 473160 w 3020169"/>
              <a:gd name="connsiteY1" fmla="*/ 0 h 288235"/>
              <a:gd name="connsiteX2" fmla="*/ 885916 w 3020169"/>
              <a:gd name="connsiteY2" fmla="*/ 0 h 288235"/>
              <a:gd name="connsiteX3" fmla="*/ 1449681 w 3020169"/>
              <a:gd name="connsiteY3" fmla="*/ 0 h 288235"/>
              <a:gd name="connsiteX4" fmla="*/ 1922841 w 3020169"/>
              <a:gd name="connsiteY4" fmla="*/ 0 h 288235"/>
              <a:gd name="connsiteX5" fmla="*/ 2396001 w 3020169"/>
              <a:gd name="connsiteY5" fmla="*/ 0 h 288235"/>
              <a:gd name="connsiteX6" fmla="*/ 3020169 w 3020169"/>
              <a:gd name="connsiteY6" fmla="*/ 0 h 288235"/>
              <a:gd name="connsiteX7" fmla="*/ 3020169 w 3020169"/>
              <a:gd name="connsiteY7" fmla="*/ 288235 h 288235"/>
              <a:gd name="connsiteX8" fmla="*/ 2516808 w 3020169"/>
              <a:gd name="connsiteY8" fmla="*/ 288235 h 288235"/>
              <a:gd name="connsiteX9" fmla="*/ 2104051 w 3020169"/>
              <a:gd name="connsiteY9" fmla="*/ 288235 h 288235"/>
              <a:gd name="connsiteX10" fmla="*/ 1600690 w 3020169"/>
              <a:gd name="connsiteY10" fmla="*/ 288235 h 288235"/>
              <a:gd name="connsiteX11" fmla="*/ 1097328 w 3020169"/>
              <a:gd name="connsiteY11" fmla="*/ 288235 h 288235"/>
              <a:gd name="connsiteX12" fmla="*/ 624168 w 3020169"/>
              <a:gd name="connsiteY12" fmla="*/ 288235 h 288235"/>
              <a:gd name="connsiteX13" fmla="*/ 0 w 3020169"/>
              <a:gd name="connsiteY13" fmla="*/ 288235 h 288235"/>
              <a:gd name="connsiteX14" fmla="*/ 0 w 3020169"/>
              <a:gd name="connsiteY14" fmla="*/ 0 h 28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0169" h="288235" extrusionOk="0">
                <a:moveTo>
                  <a:pt x="0" y="0"/>
                </a:moveTo>
                <a:cubicBezTo>
                  <a:pt x="111567" y="-1856"/>
                  <a:pt x="363992" y="11262"/>
                  <a:pt x="473160" y="0"/>
                </a:cubicBezTo>
                <a:cubicBezTo>
                  <a:pt x="582328" y="-11262"/>
                  <a:pt x="718279" y="48176"/>
                  <a:pt x="885916" y="0"/>
                </a:cubicBezTo>
                <a:cubicBezTo>
                  <a:pt x="1053553" y="-48176"/>
                  <a:pt x="1252174" y="57793"/>
                  <a:pt x="1449681" y="0"/>
                </a:cubicBezTo>
                <a:cubicBezTo>
                  <a:pt x="1647189" y="-57793"/>
                  <a:pt x="1697076" y="15323"/>
                  <a:pt x="1922841" y="0"/>
                </a:cubicBezTo>
                <a:cubicBezTo>
                  <a:pt x="2148606" y="-15323"/>
                  <a:pt x="2213886" y="47833"/>
                  <a:pt x="2396001" y="0"/>
                </a:cubicBezTo>
                <a:cubicBezTo>
                  <a:pt x="2578116" y="-47833"/>
                  <a:pt x="2756170" y="7537"/>
                  <a:pt x="3020169" y="0"/>
                </a:cubicBezTo>
                <a:cubicBezTo>
                  <a:pt x="3054716" y="126781"/>
                  <a:pt x="3009237" y="186828"/>
                  <a:pt x="3020169" y="288235"/>
                </a:cubicBezTo>
                <a:cubicBezTo>
                  <a:pt x="2797284" y="327000"/>
                  <a:pt x="2752979" y="228912"/>
                  <a:pt x="2516808" y="288235"/>
                </a:cubicBezTo>
                <a:cubicBezTo>
                  <a:pt x="2280637" y="347558"/>
                  <a:pt x="2235075" y="273308"/>
                  <a:pt x="2104051" y="288235"/>
                </a:cubicBezTo>
                <a:cubicBezTo>
                  <a:pt x="1973027" y="303162"/>
                  <a:pt x="1823227" y="268640"/>
                  <a:pt x="1600690" y="288235"/>
                </a:cubicBezTo>
                <a:cubicBezTo>
                  <a:pt x="1378153" y="307830"/>
                  <a:pt x="1235882" y="271917"/>
                  <a:pt x="1097328" y="288235"/>
                </a:cubicBezTo>
                <a:cubicBezTo>
                  <a:pt x="958774" y="304553"/>
                  <a:pt x="772093" y="277751"/>
                  <a:pt x="624168" y="288235"/>
                </a:cubicBezTo>
                <a:cubicBezTo>
                  <a:pt x="476243" y="298719"/>
                  <a:pt x="172881" y="241374"/>
                  <a:pt x="0" y="288235"/>
                </a:cubicBezTo>
                <a:cubicBezTo>
                  <a:pt x="-17876" y="216670"/>
                  <a:pt x="18478" y="58288"/>
                  <a:pt x="0" y="0"/>
                </a:cubicBezTo>
                <a:close/>
              </a:path>
            </a:pathLst>
          </a:custGeom>
          <a:noFill/>
          <a:ln w="85725">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0437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567EC-5F18-9CAC-66D4-195E04E00ACF}"/>
              </a:ext>
            </a:extLst>
          </p:cNvPr>
          <p:cNvSpPr>
            <a:spLocks noGrp="1"/>
          </p:cNvSpPr>
          <p:nvPr>
            <p:ph type="title"/>
          </p:nvPr>
        </p:nvSpPr>
        <p:spPr>
          <a:xfrm>
            <a:off x="913795" y="347870"/>
            <a:ext cx="10506266" cy="655982"/>
          </a:xfrm>
        </p:spPr>
        <p:txBody>
          <a:bodyPr>
            <a:normAutofit fontScale="90000"/>
          </a:bodyPr>
          <a:lstStyle/>
          <a:p>
            <a:r>
              <a:rPr lang="en-US" b="1" dirty="0"/>
              <a:t>Compilation Scale </a:t>
            </a:r>
            <a:r>
              <a:rPr lang="el-GR" dirty="0" err="1"/>
              <a:t>στουσ</a:t>
            </a:r>
            <a:r>
              <a:rPr lang="en-US" b="1" dirty="0"/>
              <a:t> ENC</a:t>
            </a:r>
            <a:br>
              <a:rPr lang="en-US" b="1" dirty="0"/>
            </a:br>
            <a:endParaRPr lang="en-US" dirty="0"/>
          </a:p>
        </p:txBody>
      </p:sp>
      <p:sp>
        <p:nvSpPr>
          <p:cNvPr id="3" name="Content Placeholder 2">
            <a:extLst>
              <a:ext uri="{FF2B5EF4-FFF2-40B4-BE49-F238E27FC236}">
                <a16:creationId xmlns:a16="http://schemas.microsoft.com/office/drawing/2014/main" id="{1B4CA39C-D3E0-12AD-E315-CF7465495FDF}"/>
              </a:ext>
            </a:extLst>
          </p:cNvPr>
          <p:cNvSpPr>
            <a:spLocks noGrp="1"/>
          </p:cNvSpPr>
          <p:nvPr>
            <p:ph sz="half" idx="1"/>
          </p:nvPr>
        </p:nvSpPr>
        <p:spPr>
          <a:xfrm>
            <a:off x="0" y="1003852"/>
            <a:ext cx="5935623" cy="5724939"/>
          </a:xfrm>
        </p:spPr>
        <p:txBody>
          <a:bodyPr>
            <a:normAutofit fontScale="85000" lnSpcReduction="10000"/>
          </a:bodyPr>
          <a:lstStyle/>
          <a:p>
            <a:r>
              <a:rPr lang="el-GR" dirty="0">
                <a:latin typeface="Arial" panose="020B0604020202020204" pitchFamily="34" charset="0"/>
                <a:cs typeface="Arial" panose="020B0604020202020204" pitchFamily="34" charset="0"/>
              </a:rPr>
              <a:t>Κάθε ENC μεταγλωττίζεται σε μια προβλεπόμενη μέγιστη κλίμακα προβολής. Σε αυτήν την κλίμακα αποκαλύπτεται το μέγιστο επίπεδο λεπτομέρειας, ενώ η σμίκρυνση θα μειώσει σταδιακά το επίπεδο λεπτομέρειας.</a:t>
            </a:r>
          </a:p>
          <a:p>
            <a:r>
              <a:rPr lang="el-GR" dirty="0">
                <a:latin typeface="Arial" panose="020B0604020202020204" pitchFamily="34" charset="0"/>
                <a:cs typeface="Arial" panose="020B0604020202020204" pitchFamily="34" charset="0"/>
              </a:rPr>
              <a:t>Οι περισσότεροι ENC που παράγονται μέχρι στιγμής βασίζονται σε </a:t>
            </a:r>
            <a:r>
              <a:rPr lang="en-US" dirty="0">
                <a:latin typeface="Arial" panose="020B0604020202020204" pitchFamily="34" charset="0"/>
                <a:cs typeface="Arial" panose="020B0604020202020204" pitchFamily="34" charset="0"/>
              </a:rPr>
              <a:t>paper charts </a:t>
            </a:r>
            <a:r>
              <a:rPr lang="el-GR" dirty="0">
                <a:latin typeface="Arial" panose="020B0604020202020204" pitchFamily="34" charset="0"/>
                <a:cs typeface="Arial" panose="020B0604020202020204" pitchFamily="34" charset="0"/>
              </a:rPr>
              <a:t>και η ποιότητα τους συνδέεται άμεσα με την ποιότητα της αρχικής έρευνας. Ορισμένες Υδρογραφικές υπηρεσίες έχουν ήδη αρχίσει να παράγουν πρωτότυπους ENC. Θα χρειαστούν πολλά χρόνια (αν όχι δεκαετίες) για να υπάρξει παγκόσμια «πρωτότυπη» συλλογή ENC. Για να διασφαλιστεί η συνέπεια και, επομένως, να συμβάλουν στη βελτιωμένη εμφάνιση, τα περισσότερα ENC τοποθετούνται σε μία από τις προτεινόμενες τυπικές κλίμακες μεταγλώττισης του IHO όπως ορίζονται στις προδιαγραφές S-57 του IHO, μαζί με ένα παράδειγμα του σκοπού χρήσης της κάθε κλίμακας ENC. (Με την </a:t>
            </a:r>
            <a:r>
              <a:rPr lang="el-GR" dirty="0">
                <a:latin typeface="Arial" panose="020B0604020202020204" pitchFamily="34" charset="0"/>
                <a:cs typeface="Arial" panose="020B0604020202020204" pitchFamily="34" charset="0"/>
                <a:hlinkClick r:id="rId2"/>
              </a:rPr>
              <a:t>προδιαγραφή </a:t>
            </a:r>
            <a:r>
              <a:rPr lang="en-US" dirty="0">
                <a:latin typeface="Arial" panose="020B0604020202020204" pitchFamily="34" charset="0"/>
                <a:cs typeface="Arial" panose="020B0604020202020204" pitchFamily="34" charset="0"/>
                <a:hlinkClick r:id="rId2"/>
              </a:rPr>
              <a:t>S-101 </a:t>
            </a:r>
            <a:r>
              <a:rPr lang="el-GR" dirty="0">
                <a:latin typeface="Arial" panose="020B0604020202020204" pitchFamily="34" charset="0"/>
                <a:cs typeface="Arial" panose="020B0604020202020204" pitchFamily="34" charset="0"/>
              </a:rPr>
              <a:t>θα υπάρχει και αυστηρότερη κατανομή </a:t>
            </a:r>
            <a:r>
              <a:rPr lang="en-US" dirty="0">
                <a:latin typeface="Arial" panose="020B0604020202020204" pitchFamily="34" charset="0"/>
                <a:cs typeface="Arial" panose="020B0604020202020204" pitchFamily="34" charset="0"/>
              </a:rPr>
              <a:t>min/max </a:t>
            </a:r>
            <a:r>
              <a:rPr lang="el-GR" dirty="0">
                <a:latin typeface="Arial" panose="020B0604020202020204" pitchFamily="34" charset="0"/>
                <a:cs typeface="Arial" panose="020B0604020202020204" pitchFamily="34" charset="0"/>
              </a:rPr>
              <a:t>κλιμάκων)</a:t>
            </a:r>
            <a:r>
              <a:rPr lang="en-US" dirty="0">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716EE6E9-95A9-693D-A14D-4B887A7A1691}"/>
              </a:ext>
            </a:extLst>
          </p:cNvPr>
          <p:cNvSpPr txBox="1"/>
          <p:nvPr/>
        </p:nvSpPr>
        <p:spPr>
          <a:xfrm>
            <a:off x="6152321" y="5994160"/>
            <a:ext cx="5754757" cy="276999"/>
          </a:xfrm>
          <a:prstGeom prst="rect">
            <a:avLst/>
          </a:prstGeom>
          <a:noFill/>
          <a:ln w="19050">
            <a:solidFill>
              <a:schemeClr val="accent1"/>
            </a:solidFill>
          </a:ln>
        </p:spPr>
        <p:txBody>
          <a:bodyPr wrap="square" rtlCol="0">
            <a:spAutoFit/>
          </a:bodyPr>
          <a:lstStyle/>
          <a:p>
            <a:r>
              <a:rPr lang="en-US" sz="1200" b="1" dirty="0">
                <a:solidFill>
                  <a:schemeClr val="tx1">
                    <a:lumMod val="95000"/>
                  </a:schemeClr>
                </a:solidFill>
                <a:hlinkClick r:id="rId3"/>
              </a:rPr>
              <a:t>S-57 APPENDIX B.1</a:t>
            </a:r>
            <a:r>
              <a:rPr lang="el-GR" sz="1200" b="1" dirty="0">
                <a:solidFill>
                  <a:schemeClr val="tx1">
                    <a:lumMod val="95000"/>
                  </a:schemeClr>
                </a:solidFill>
                <a:hlinkClick r:id="rId3"/>
              </a:rPr>
              <a:t> </a:t>
            </a:r>
            <a:r>
              <a:rPr lang="en-US" sz="1200" b="1" dirty="0">
                <a:solidFill>
                  <a:schemeClr val="tx1">
                    <a:lumMod val="95000"/>
                  </a:schemeClr>
                </a:solidFill>
                <a:hlinkClick r:id="rId3"/>
              </a:rPr>
              <a:t>Annex A - Use of the Object Catalogue for ENC</a:t>
            </a:r>
            <a:r>
              <a:rPr lang="el-GR" sz="1200" b="1" dirty="0">
                <a:solidFill>
                  <a:schemeClr val="tx1">
                    <a:lumMod val="95000"/>
                  </a:schemeClr>
                </a:solidFill>
              </a:rPr>
              <a:t>.</a:t>
            </a:r>
          </a:p>
        </p:txBody>
      </p:sp>
      <p:pic>
        <p:nvPicPr>
          <p:cNvPr id="5" name="Picture 4">
            <a:hlinkClick r:id="rId3"/>
            <a:extLst>
              <a:ext uri="{FF2B5EF4-FFF2-40B4-BE49-F238E27FC236}">
                <a16:creationId xmlns:a16="http://schemas.microsoft.com/office/drawing/2014/main" id="{78163DB1-7504-72E9-F954-8AC14B9249FC}"/>
              </a:ext>
            </a:extLst>
          </p:cNvPr>
          <p:cNvPicPr>
            <a:picLocks noChangeAspect="1"/>
          </p:cNvPicPr>
          <p:nvPr/>
        </p:nvPicPr>
        <p:blipFill>
          <a:blip r:embed="rId4"/>
          <a:stretch>
            <a:fillRect/>
          </a:stretch>
        </p:blipFill>
        <p:spPr>
          <a:xfrm>
            <a:off x="6256378" y="1003851"/>
            <a:ext cx="5253133" cy="4917111"/>
          </a:xfrm>
          <a:prstGeom prst="rect">
            <a:avLst/>
          </a:prstGeom>
        </p:spPr>
      </p:pic>
      <p:pic>
        <p:nvPicPr>
          <p:cNvPr id="7" name="Picture 6">
            <a:extLst>
              <a:ext uri="{FF2B5EF4-FFF2-40B4-BE49-F238E27FC236}">
                <a16:creationId xmlns:a16="http://schemas.microsoft.com/office/drawing/2014/main" id="{1F2FD3A2-A69A-8572-E52B-F33288D0A3D1}"/>
              </a:ext>
            </a:extLst>
          </p:cNvPr>
          <p:cNvPicPr>
            <a:picLocks noChangeAspect="1"/>
          </p:cNvPicPr>
          <p:nvPr/>
        </p:nvPicPr>
        <p:blipFill>
          <a:blip r:embed="rId5"/>
          <a:stretch>
            <a:fillRect/>
          </a:stretch>
        </p:blipFill>
        <p:spPr>
          <a:xfrm>
            <a:off x="6039680" y="837982"/>
            <a:ext cx="5951736" cy="5082980"/>
          </a:xfrm>
          <a:prstGeom prst="rect">
            <a:avLst/>
          </a:prstGeom>
        </p:spPr>
      </p:pic>
    </p:spTree>
    <p:extLst>
      <p:ext uri="{BB962C8B-B14F-4D97-AF65-F5344CB8AC3E}">
        <p14:creationId xmlns:p14="http://schemas.microsoft.com/office/powerpoint/2010/main" val="3621227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567EC-5F18-9CAC-66D4-195E04E00ACF}"/>
              </a:ext>
            </a:extLst>
          </p:cNvPr>
          <p:cNvSpPr>
            <a:spLocks noGrp="1"/>
          </p:cNvSpPr>
          <p:nvPr>
            <p:ph type="title"/>
          </p:nvPr>
        </p:nvSpPr>
        <p:spPr>
          <a:xfrm>
            <a:off x="913795" y="347870"/>
            <a:ext cx="10506266" cy="655982"/>
          </a:xfrm>
        </p:spPr>
        <p:txBody>
          <a:bodyPr>
            <a:normAutofit fontScale="90000"/>
          </a:bodyPr>
          <a:lstStyle/>
          <a:p>
            <a:r>
              <a:rPr lang="en-US" b="1" dirty="0"/>
              <a:t>Compilation Scale </a:t>
            </a:r>
            <a:r>
              <a:rPr lang="el-GR" dirty="0" err="1"/>
              <a:t>στουσ</a:t>
            </a:r>
            <a:r>
              <a:rPr lang="en-US" b="1" dirty="0"/>
              <a:t> ENC</a:t>
            </a:r>
            <a:br>
              <a:rPr lang="en-US" b="1" dirty="0"/>
            </a:br>
            <a:endParaRPr lang="en-US" dirty="0"/>
          </a:p>
        </p:txBody>
      </p:sp>
      <p:sp>
        <p:nvSpPr>
          <p:cNvPr id="3" name="Content Placeholder 2">
            <a:extLst>
              <a:ext uri="{FF2B5EF4-FFF2-40B4-BE49-F238E27FC236}">
                <a16:creationId xmlns:a16="http://schemas.microsoft.com/office/drawing/2014/main" id="{1B4CA39C-D3E0-12AD-E315-CF7465495FDF}"/>
              </a:ext>
            </a:extLst>
          </p:cNvPr>
          <p:cNvSpPr>
            <a:spLocks noGrp="1"/>
          </p:cNvSpPr>
          <p:nvPr>
            <p:ph sz="half" idx="1"/>
          </p:nvPr>
        </p:nvSpPr>
        <p:spPr>
          <a:xfrm>
            <a:off x="0" y="1003852"/>
            <a:ext cx="5935623" cy="5724939"/>
          </a:xfrm>
        </p:spPr>
        <p:txBody>
          <a:bodyPr>
            <a:normAutofit/>
          </a:bodyPr>
          <a:lstStyle/>
          <a:p>
            <a:r>
              <a:rPr lang="el-GR" dirty="0">
                <a:latin typeface="Arial" panose="020B0604020202020204" pitchFamily="34" charset="0"/>
                <a:cs typeface="Arial" panose="020B0604020202020204" pitchFamily="34" charset="0"/>
              </a:rPr>
              <a:t>Για την κατασκευή των ηλεκτρονικών χαρτών θα πρέπει να χρησιμοποιείται η πλησιέστερη του </a:t>
            </a:r>
            <a:r>
              <a:rPr lang="en-US" dirty="0">
                <a:latin typeface="Arial" panose="020B0604020202020204" pitchFamily="34" charset="0"/>
                <a:cs typeface="Arial" panose="020B0604020202020204" pitchFamily="34" charset="0"/>
              </a:rPr>
              <a:t>paper chart </a:t>
            </a:r>
            <a:r>
              <a:rPr lang="el-GR" dirty="0">
                <a:latin typeface="Arial" panose="020B0604020202020204" pitchFamily="34" charset="0"/>
                <a:cs typeface="Arial" panose="020B0604020202020204" pitchFamily="34" charset="0"/>
              </a:rPr>
              <a:t>μεγαλύτερη τυπική κλίμακα. Για παράδειγμα, ένα ENC που παράγεται από έναν </a:t>
            </a:r>
            <a:r>
              <a:rPr lang="en-US" dirty="0">
                <a:latin typeface="Arial" panose="020B0604020202020204" pitchFamily="34" charset="0"/>
                <a:cs typeface="Arial" panose="020B0604020202020204" pitchFamily="34" charset="0"/>
              </a:rPr>
              <a:t>paper chart</a:t>
            </a:r>
            <a:r>
              <a:rPr lang="el-GR" dirty="0">
                <a:latin typeface="Arial" panose="020B0604020202020204" pitchFamily="34" charset="0"/>
                <a:cs typeface="Arial" panose="020B0604020202020204" pitchFamily="34" charset="0"/>
              </a:rPr>
              <a:t> 1:25000 θα πρέπει να έχει κλίμακα μεταγλώττισης 1:22000. </a:t>
            </a:r>
          </a:p>
          <a:p>
            <a:r>
              <a:rPr lang="en-US" dirty="0">
                <a:latin typeface="Arial" panose="020B0604020202020204" pitchFamily="34" charset="0"/>
                <a:cs typeface="Arial" panose="020B0604020202020204" pitchFamily="34" charset="0"/>
              </a:rPr>
              <a:t>H</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Compilation Scale </a:t>
            </a:r>
            <a:r>
              <a:rPr lang="el-GR" dirty="0">
                <a:latin typeface="Arial" panose="020B0604020202020204" pitchFamily="34" charset="0"/>
                <a:cs typeface="Arial" panose="020B0604020202020204" pitchFamily="34" charset="0"/>
              </a:rPr>
              <a:t>είναι το σημείο εκκίνησης για τον υπολογισμό των:</a:t>
            </a:r>
            <a:endParaRPr lang="en-US" dirty="0">
              <a:latin typeface="Arial" panose="020B0604020202020204" pitchFamily="34" charset="0"/>
              <a:cs typeface="Arial" panose="020B0604020202020204" pitchFamily="34" charset="0"/>
            </a:endParaRPr>
          </a:p>
          <a:p>
            <a:pPr lvl="1"/>
            <a:r>
              <a:rPr lang="el-GR" dirty="0">
                <a:latin typeface="Arial" panose="020B0604020202020204" pitchFamily="34" charset="0"/>
                <a:cs typeface="Arial" panose="020B0604020202020204" pitchFamily="34" charset="0"/>
              </a:rPr>
              <a:t> Τιμών SCAMIN σε μεμονωμένα αντικείμενα του χάρτη. </a:t>
            </a:r>
          </a:p>
          <a:p>
            <a:pPr lvl="1"/>
            <a:r>
              <a:rPr lang="el-GR" dirty="0">
                <a:latin typeface="Arial" panose="020B0604020202020204" pitchFamily="34" charset="0"/>
                <a:cs typeface="Arial" panose="020B0604020202020204" pitchFamily="34" charset="0"/>
              </a:rPr>
              <a:t>Ενδείξεων </a:t>
            </a:r>
            <a:r>
              <a:rPr lang="en-US" dirty="0">
                <a:latin typeface="Arial" panose="020B0604020202020204" pitchFamily="34" charset="0"/>
                <a:cs typeface="Arial" panose="020B0604020202020204" pitchFamily="34" charset="0"/>
              </a:rPr>
              <a:t>overscale</a:t>
            </a:r>
            <a:r>
              <a:rPr lang="el-GR" dirty="0">
                <a:latin typeface="Arial" panose="020B0604020202020204" pitchFamily="34" charset="0"/>
                <a:cs typeface="Arial" panose="020B0604020202020204" pitchFamily="34" charset="0"/>
              </a:rPr>
              <a:t> στο ECDIS. </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H </a:t>
            </a:r>
            <a:r>
              <a:rPr lang="el-GR" dirty="0">
                <a:latin typeface="Arial" panose="020B0604020202020204" pitchFamily="34" charset="0"/>
                <a:cs typeface="Arial" panose="020B0604020202020204" pitchFamily="34" charset="0"/>
              </a:rPr>
              <a:t>ένδειξη </a:t>
            </a:r>
            <a:r>
              <a:rPr lang="en-US" dirty="0">
                <a:latin typeface="Arial" panose="020B0604020202020204" pitchFamily="34" charset="0"/>
                <a:cs typeface="Arial" panose="020B0604020202020204" pitchFamily="34" charset="0"/>
              </a:rPr>
              <a:t>“larger scale”</a:t>
            </a:r>
            <a:r>
              <a:rPr lang="el-GR" dirty="0">
                <a:latin typeface="Arial" panose="020B0604020202020204" pitchFamily="34" charset="0"/>
                <a:cs typeface="Arial" panose="020B0604020202020204" pitchFamily="34" charset="0"/>
              </a:rPr>
              <a:t>ECDIS για μετάβαση στον επόμενο </a:t>
            </a:r>
            <a:r>
              <a:rPr lang="en-US" dirty="0">
                <a:latin typeface="Arial" panose="020B0604020202020204" pitchFamily="34" charset="0"/>
                <a:cs typeface="Arial" panose="020B0604020202020204" pitchFamily="34" charset="0"/>
              </a:rPr>
              <a:t>ENC </a:t>
            </a:r>
            <a:r>
              <a:rPr lang="el-GR" dirty="0">
                <a:latin typeface="Arial" panose="020B0604020202020204" pitchFamily="34" charset="0"/>
                <a:cs typeface="Arial" panose="020B0604020202020204" pitchFamily="34" charset="0"/>
              </a:rPr>
              <a:t>μεγαλύτερης κλίμακας.</a:t>
            </a:r>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16EE6E9-95A9-693D-A14D-4B887A7A1691}"/>
              </a:ext>
            </a:extLst>
          </p:cNvPr>
          <p:cNvSpPr txBox="1"/>
          <p:nvPr/>
        </p:nvSpPr>
        <p:spPr>
          <a:xfrm>
            <a:off x="6152321" y="5994160"/>
            <a:ext cx="5754757" cy="276999"/>
          </a:xfrm>
          <a:prstGeom prst="rect">
            <a:avLst/>
          </a:prstGeom>
          <a:noFill/>
          <a:ln w="19050">
            <a:solidFill>
              <a:schemeClr val="accent1"/>
            </a:solidFill>
          </a:ln>
        </p:spPr>
        <p:txBody>
          <a:bodyPr wrap="square" rtlCol="0">
            <a:spAutoFit/>
          </a:bodyPr>
          <a:lstStyle/>
          <a:p>
            <a:r>
              <a:rPr lang="en-US" sz="1200" b="1" dirty="0">
                <a:solidFill>
                  <a:schemeClr val="tx1">
                    <a:lumMod val="95000"/>
                  </a:schemeClr>
                </a:solidFill>
                <a:hlinkClick r:id="rId2"/>
              </a:rPr>
              <a:t>S-57 APPENDIX B.1</a:t>
            </a:r>
            <a:r>
              <a:rPr lang="el-GR" sz="1200" b="1" dirty="0">
                <a:solidFill>
                  <a:schemeClr val="tx1">
                    <a:lumMod val="95000"/>
                  </a:schemeClr>
                </a:solidFill>
                <a:hlinkClick r:id="rId2"/>
              </a:rPr>
              <a:t> </a:t>
            </a:r>
            <a:r>
              <a:rPr lang="en-US" sz="1200" b="1" dirty="0">
                <a:solidFill>
                  <a:schemeClr val="tx1">
                    <a:lumMod val="95000"/>
                  </a:schemeClr>
                </a:solidFill>
                <a:hlinkClick r:id="rId2"/>
              </a:rPr>
              <a:t>Annex A - Use of the Object Catalogue for ENC</a:t>
            </a:r>
            <a:r>
              <a:rPr lang="el-GR" sz="1200" b="1" dirty="0">
                <a:solidFill>
                  <a:schemeClr val="tx1">
                    <a:lumMod val="95000"/>
                  </a:schemeClr>
                </a:solidFill>
              </a:rPr>
              <a:t>.</a:t>
            </a:r>
          </a:p>
        </p:txBody>
      </p:sp>
      <p:pic>
        <p:nvPicPr>
          <p:cNvPr id="5" name="Picture 4">
            <a:hlinkClick r:id="rId2"/>
            <a:extLst>
              <a:ext uri="{FF2B5EF4-FFF2-40B4-BE49-F238E27FC236}">
                <a16:creationId xmlns:a16="http://schemas.microsoft.com/office/drawing/2014/main" id="{78163DB1-7504-72E9-F954-8AC14B9249FC}"/>
              </a:ext>
            </a:extLst>
          </p:cNvPr>
          <p:cNvPicPr>
            <a:picLocks noChangeAspect="1"/>
          </p:cNvPicPr>
          <p:nvPr/>
        </p:nvPicPr>
        <p:blipFill>
          <a:blip r:embed="rId3"/>
          <a:stretch>
            <a:fillRect/>
          </a:stretch>
        </p:blipFill>
        <p:spPr>
          <a:xfrm>
            <a:off x="6256378" y="1003851"/>
            <a:ext cx="5253133" cy="4917111"/>
          </a:xfrm>
          <a:prstGeom prst="rect">
            <a:avLst/>
          </a:prstGeom>
        </p:spPr>
      </p:pic>
    </p:spTree>
    <p:extLst>
      <p:ext uri="{BB962C8B-B14F-4D97-AF65-F5344CB8AC3E}">
        <p14:creationId xmlns:p14="http://schemas.microsoft.com/office/powerpoint/2010/main" val="1851639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567EC-5F18-9CAC-66D4-195E04E00ACF}"/>
              </a:ext>
            </a:extLst>
          </p:cNvPr>
          <p:cNvSpPr>
            <a:spLocks noGrp="1"/>
          </p:cNvSpPr>
          <p:nvPr>
            <p:ph type="title"/>
          </p:nvPr>
        </p:nvSpPr>
        <p:spPr>
          <a:xfrm>
            <a:off x="913795" y="347870"/>
            <a:ext cx="10506266" cy="655982"/>
          </a:xfrm>
        </p:spPr>
        <p:txBody>
          <a:bodyPr>
            <a:normAutofit fontScale="90000"/>
          </a:bodyPr>
          <a:lstStyle/>
          <a:p>
            <a:r>
              <a:rPr lang="en-US" b="1" dirty="0"/>
              <a:t>Compilation Scale </a:t>
            </a:r>
            <a:r>
              <a:rPr lang="el-GR" dirty="0" err="1"/>
              <a:t>στουσ</a:t>
            </a:r>
            <a:r>
              <a:rPr lang="en-US" b="1" dirty="0"/>
              <a:t> ENC</a:t>
            </a:r>
            <a:br>
              <a:rPr lang="en-US" b="1" dirty="0"/>
            </a:br>
            <a:endParaRPr lang="en-US" dirty="0"/>
          </a:p>
        </p:txBody>
      </p:sp>
      <p:sp>
        <p:nvSpPr>
          <p:cNvPr id="3" name="Content Placeholder 2">
            <a:extLst>
              <a:ext uri="{FF2B5EF4-FFF2-40B4-BE49-F238E27FC236}">
                <a16:creationId xmlns:a16="http://schemas.microsoft.com/office/drawing/2014/main" id="{1B4CA39C-D3E0-12AD-E315-CF7465495FDF}"/>
              </a:ext>
            </a:extLst>
          </p:cNvPr>
          <p:cNvSpPr>
            <a:spLocks noGrp="1"/>
          </p:cNvSpPr>
          <p:nvPr>
            <p:ph sz="half" idx="1"/>
          </p:nvPr>
        </p:nvSpPr>
        <p:spPr>
          <a:xfrm>
            <a:off x="0" y="1003852"/>
            <a:ext cx="5935623" cy="5724939"/>
          </a:xfrm>
        </p:spPr>
        <p:txBody>
          <a:bodyPr>
            <a:normAutofit/>
          </a:bodyPr>
          <a:lstStyle/>
          <a:p>
            <a:r>
              <a:rPr lang="el-GR" dirty="0">
                <a:latin typeface="Arial" panose="020B0604020202020204" pitchFamily="34" charset="0"/>
                <a:cs typeface="Arial" panose="020B0604020202020204" pitchFamily="34" charset="0"/>
              </a:rPr>
              <a:t>Θα πρέπει σαν χειριστές να γνωρίζουμε τις συνέπειες που προκύπτουν κατά τη μεγέθυνση ή σμίκρυνση του κελιού πέρα από την Κλίμακα μεταγλώττισης. Κάνοντας </a:t>
            </a:r>
            <a:r>
              <a:rPr lang="en-US" dirty="0">
                <a:latin typeface="Arial" panose="020B0604020202020204" pitchFamily="34" charset="0"/>
                <a:cs typeface="Arial" panose="020B0604020202020204" pitchFamily="34" charset="0"/>
              </a:rPr>
              <a:t>overscale </a:t>
            </a:r>
            <a:r>
              <a:rPr lang="el-GR" dirty="0">
                <a:latin typeface="Arial" panose="020B0604020202020204" pitchFamily="34" charset="0"/>
                <a:cs typeface="Arial" panose="020B0604020202020204" pitchFamily="34" charset="0"/>
              </a:rPr>
              <a:t>τον χάρτη θα «μεγεθύνει» μεν τη διαθέσιμη περιοχή, έτσι ώστε η οθόνη να φαίνεται λιγότερο γεμάτη επειδή το ECDIS ανανεώνει την κλίμακα των αντικειμένων σε πραγματικό χρόνο αλλά, το υπερβολικό ζουμ θα μεγεθύνει επίσης τις ανακρίβειες θέσης των αντικειμένων, όπως βράχοι, ναυάγια κλπ. </a:t>
            </a:r>
          </a:p>
          <a:p>
            <a:r>
              <a:rPr lang="el-GR" dirty="0">
                <a:latin typeface="Arial" panose="020B0604020202020204" pitchFamily="34" charset="0"/>
                <a:cs typeface="Arial" panose="020B0604020202020204" pitchFamily="34" charset="0"/>
              </a:rPr>
              <a:t>Σαν χειριστές του ECDIS θα πρέπει πάντα να αξιολογούμε την ακρίβεια των πληροφοριών που εμφανίζονται συμβουλευόμενοι το CATZOC για τον χάρτη.</a:t>
            </a: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4D22105-D55F-2A99-EAB8-C9BF831AC294}"/>
              </a:ext>
            </a:extLst>
          </p:cNvPr>
          <p:cNvPicPr>
            <a:picLocks noChangeAspect="1"/>
          </p:cNvPicPr>
          <p:nvPr/>
        </p:nvPicPr>
        <p:blipFill>
          <a:blip r:embed="rId2"/>
          <a:stretch>
            <a:fillRect/>
          </a:stretch>
        </p:blipFill>
        <p:spPr>
          <a:xfrm>
            <a:off x="6849418" y="675861"/>
            <a:ext cx="4570643" cy="5824331"/>
          </a:xfrm>
          <a:prstGeom prst="rect">
            <a:avLst/>
          </a:prstGeom>
        </p:spPr>
      </p:pic>
    </p:spTree>
    <p:extLst>
      <p:ext uri="{BB962C8B-B14F-4D97-AF65-F5344CB8AC3E}">
        <p14:creationId xmlns:p14="http://schemas.microsoft.com/office/powerpoint/2010/main" val="779813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6149-52DF-3FF6-5EED-070FBB8F52C5}"/>
              </a:ext>
            </a:extLst>
          </p:cNvPr>
          <p:cNvSpPr>
            <a:spLocks noGrp="1"/>
          </p:cNvSpPr>
          <p:nvPr>
            <p:ph type="title"/>
          </p:nvPr>
        </p:nvSpPr>
        <p:spPr>
          <a:xfrm>
            <a:off x="913795" y="609601"/>
            <a:ext cx="10353761" cy="1109870"/>
          </a:xfrm>
        </p:spPr>
        <p:txBody>
          <a:bodyPr>
            <a:normAutofit/>
          </a:bodyPr>
          <a:lstStyle/>
          <a:p>
            <a:r>
              <a:rPr lang="en-US" dirty="0"/>
              <a:t>DISPLAY</a:t>
            </a:r>
            <a:r>
              <a:rPr lang="fr-FR" b="1" dirty="0"/>
              <a:t> </a:t>
            </a:r>
            <a:r>
              <a:rPr lang="fr-FR" b="1" dirty="0" err="1"/>
              <a:t>Scale</a:t>
            </a:r>
            <a:endParaRPr lang="en-US" dirty="0"/>
          </a:p>
        </p:txBody>
      </p:sp>
      <p:pic>
        <p:nvPicPr>
          <p:cNvPr id="5" name="Content Placeholder 4">
            <a:extLst>
              <a:ext uri="{FF2B5EF4-FFF2-40B4-BE49-F238E27FC236}">
                <a16:creationId xmlns:a16="http://schemas.microsoft.com/office/drawing/2014/main" id="{1919AD40-C9F4-3DAD-48B3-CA8B91AB9D06}"/>
              </a:ext>
            </a:extLst>
          </p:cNvPr>
          <p:cNvPicPr>
            <a:picLocks noGrp="1" noChangeAspect="1"/>
          </p:cNvPicPr>
          <p:nvPr>
            <p:ph idx="1"/>
          </p:nvPr>
        </p:nvPicPr>
        <p:blipFill>
          <a:blip r:embed="rId2"/>
          <a:stretch>
            <a:fillRect/>
          </a:stretch>
        </p:blipFill>
        <p:spPr>
          <a:xfrm>
            <a:off x="2125267" y="1621103"/>
            <a:ext cx="8628915" cy="4879088"/>
          </a:xfrm>
        </p:spPr>
      </p:pic>
    </p:spTree>
    <p:extLst>
      <p:ext uri="{BB962C8B-B14F-4D97-AF65-F5344CB8AC3E}">
        <p14:creationId xmlns:p14="http://schemas.microsoft.com/office/powerpoint/2010/main" val="3333178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45313-420C-E3FC-B363-98F60672DF05}"/>
              </a:ext>
            </a:extLst>
          </p:cNvPr>
          <p:cNvSpPr>
            <a:spLocks noGrp="1"/>
          </p:cNvSpPr>
          <p:nvPr>
            <p:ph type="title"/>
          </p:nvPr>
        </p:nvSpPr>
        <p:spPr>
          <a:xfrm>
            <a:off x="913796" y="214321"/>
            <a:ext cx="10353761" cy="852368"/>
          </a:xfrm>
        </p:spPr>
        <p:txBody>
          <a:bodyPr/>
          <a:lstStyle/>
          <a:p>
            <a:r>
              <a:rPr lang="en-US" dirty="0"/>
              <a:t>Display scale (</a:t>
            </a:r>
            <a:r>
              <a:rPr lang="el-GR" dirty="0" err="1"/>
              <a:t>κλιμακα</a:t>
            </a:r>
            <a:r>
              <a:rPr lang="el-GR" dirty="0"/>
              <a:t> </a:t>
            </a:r>
            <a:r>
              <a:rPr lang="el-GR" dirty="0" err="1"/>
              <a:t>απεικονισησ</a:t>
            </a:r>
            <a:r>
              <a:rPr lang="el-GR" dirty="0"/>
              <a:t>)</a:t>
            </a:r>
            <a:endParaRPr lang="en-US" dirty="0"/>
          </a:p>
        </p:txBody>
      </p:sp>
      <p:sp>
        <p:nvSpPr>
          <p:cNvPr id="3" name="Content Placeholder 2">
            <a:extLst>
              <a:ext uri="{FF2B5EF4-FFF2-40B4-BE49-F238E27FC236}">
                <a16:creationId xmlns:a16="http://schemas.microsoft.com/office/drawing/2014/main" id="{802F1726-3D3A-6ED8-56AC-38A40F41E07E}"/>
              </a:ext>
            </a:extLst>
          </p:cNvPr>
          <p:cNvSpPr>
            <a:spLocks noGrp="1"/>
          </p:cNvSpPr>
          <p:nvPr>
            <p:ph idx="1"/>
          </p:nvPr>
        </p:nvSpPr>
        <p:spPr>
          <a:xfrm>
            <a:off x="913795" y="884583"/>
            <a:ext cx="10353761" cy="5883965"/>
          </a:xfrm>
        </p:spPr>
        <p:txBody>
          <a:bodyPr>
            <a:normAutofit lnSpcReduction="10000"/>
          </a:bodyPr>
          <a:lstStyle/>
          <a:p>
            <a:r>
              <a:rPr lang="el-GR" dirty="0">
                <a:latin typeface="Arial" panose="020B0604020202020204" pitchFamily="34" charset="0"/>
                <a:cs typeface="Arial" panose="020B0604020202020204" pitchFamily="34" charset="0"/>
              </a:rPr>
              <a:t>Η </a:t>
            </a:r>
            <a:r>
              <a:rPr lang="en-US" dirty="0">
                <a:latin typeface="Arial" panose="020B0604020202020204" pitchFamily="34" charset="0"/>
                <a:cs typeface="Arial" panose="020B0604020202020204" pitchFamily="34" charset="0"/>
              </a:rPr>
              <a:t>“Display Scale</a:t>
            </a:r>
            <a:r>
              <a:rPr lang="el-GR" dirty="0">
                <a:latin typeface="Arial" panose="020B0604020202020204" pitchFamily="34" charset="0"/>
                <a:cs typeface="Arial" panose="020B0604020202020204" pitchFamily="34" charset="0"/>
              </a:rPr>
              <a:t>" είναι η κλίμακα στην οποία απεικονίζεται το ENC στην οθόνη του ECDIS. Ζουμάροντας στο ECDIS (μεγέθυνση ή σμίκρυνση) θα αλλάξει και η κλίμακα απεικόνισης.</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Ενώ, η </a:t>
            </a:r>
            <a:r>
              <a:rPr lang="en-US" dirty="0">
                <a:latin typeface="Arial" panose="020B0604020202020204" pitchFamily="34" charset="0"/>
                <a:cs typeface="Arial" panose="020B0604020202020204" pitchFamily="34" charset="0"/>
              </a:rPr>
              <a:t>Compilation Scale</a:t>
            </a:r>
            <a:r>
              <a:rPr lang="el-GR" dirty="0">
                <a:latin typeface="Arial" panose="020B0604020202020204" pitchFamily="34" charset="0"/>
                <a:cs typeface="Arial" panose="020B0604020202020204" pitchFamily="34" charset="0"/>
              </a:rPr>
              <a:t> είναι μια σταθερή τιμή, η κλίμακα απεικόνισης ποικίλλει σε σχέση με το εύρος που έχει επιλεγεί στο ECDIS</a:t>
            </a:r>
            <a:r>
              <a:rPr lang="en-US" dirty="0">
                <a:latin typeface="Arial" panose="020B060402020202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C76CC4BB-CCA8-EF02-51F2-211DAA6DB9C9}"/>
              </a:ext>
            </a:extLst>
          </p:cNvPr>
          <p:cNvPicPr>
            <a:picLocks noChangeAspect="1"/>
          </p:cNvPicPr>
          <p:nvPr/>
        </p:nvPicPr>
        <p:blipFill>
          <a:blip r:embed="rId2"/>
          <a:stretch>
            <a:fillRect/>
          </a:stretch>
        </p:blipFill>
        <p:spPr>
          <a:xfrm>
            <a:off x="4481709" y="1646268"/>
            <a:ext cx="4864721" cy="4118428"/>
          </a:xfrm>
          <a:prstGeom prst="rect">
            <a:avLst/>
          </a:prstGeom>
        </p:spPr>
      </p:pic>
    </p:spTree>
    <p:extLst>
      <p:ext uri="{BB962C8B-B14F-4D97-AF65-F5344CB8AC3E}">
        <p14:creationId xmlns:p14="http://schemas.microsoft.com/office/powerpoint/2010/main" val="3117829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D5D99F-D729-98DB-6F1C-1F3CBAA77027}"/>
              </a:ext>
            </a:extLst>
          </p:cNvPr>
          <p:cNvSpPr>
            <a:spLocks noGrp="1"/>
          </p:cNvSpPr>
          <p:nvPr>
            <p:ph sz="half" idx="1"/>
          </p:nvPr>
        </p:nvSpPr>
        <p:spPr>
          <a:xfrm>
            <a:off x="129209" y="381290"/>
            <a:ext cx="5890590" cy="6178535"/>
          </a:xfrm>
        </p:spPr>
        <p:txBody>
          <a:bodyPr>
            <a:normAutofit/>
          </a:bodyPr>
          <a:lstStyle/>
          <a:p>
            <a:r>
              <a:rPr lang="el-GR" dirty="0">
                <a:latin typeface="Arial" panose="020B0604020202020204" pitchFamily="34" charset="0"/>
                <a:cs typeface="Arial" panose="020B0604020202020204" pitchFamily="34" charset="0"/>
              </a:rPr>
              <a:t>Μπορούμε εύκολα να υπολογίσουμε την αναλογία μεγέθυνσης μεταξύ </a:t>
            </a:r>
            <a:r>
              <a:rPr lang="en-US" dirty="0">
                <a:latin typeface="Arial" panose="020B0604020202020204" pitchFamily="34" charset="0"/>
                <a:cs typeface="Arial" panose="020B0604020202020204" pitchFamily="34" charset="0"/>
              </a:rPr>
              <a:t>Compilation Scale </a:t>
            </a:r>
            <a:r>
              <a:rPr lang="el-GR" dirty="0">
                <a:latin typeface="Arial" panose="020B0604020202020204" pitchFamily="34" charset="0"/>
                <a:cs typeface="Arial" panose="020B0604020202020204" pitchFamily="34" charset="0"/>
              </a:rPr>
              <a:t>και </a:t>
            </a:r>
            <a:r>
              <a:rPr lang="en-US" dirty="0">
                <a:latin typeface="Arial" panose="020B0604020202020204" pitchFamily="34" charset="0"/>
                <a:cs typeface="Arial" panose="020B0604020202020204" pitchFamily="34" charset="0"/>
              </a:rPr>
              <a:t>Display Scale </a:t>
            </a:r>
            <a:r>
              <a:rPr lang="el-GR" dirty="0">
                <a:latin typeface="Arial" panose="020B0604020202020204" pitchFamily="34" charset="0"/>
                <a:cs typeface="Arial" panose="020B0604020202020204" pitchFamily="34" charset="0"/>
              </a:rPr>
              <a:t>διαιρώντας την πρώτη με την δεύτερη (αν και το </a:t>
            </a:r>
            <a:r>
              <a:rPr lang="en-US" dirty="0">
                <a:latin typeface="Arial" panose="020B0604020202020204" pitchFamily="34" charset="0"/>
                <a:cs typeface="Arial" panose="020B0604020202020204" pitchFamily="34" charset="0"/>
              </a:rPr>
              <a:t>ECDIS </a:t>
            </a:r>
            <a:r>
              <a:rPr lang="el-GR" dirty="0">
                <a:latin typeface="Arial" panose="020B0604020202020204" pitchFamily="34" charset="0"/>
                <a:cs typeface="Arial" panose="020B0604020202020204" pitchFamily="34" charset="0"/>
              </a:rPr>
              <a:t>μας το δίνει αυτόματα).</a:t>
            </a:r>
            <a:endParaRPr lang="en-US" dirty="0">
              <a:latin typeface="Arial" panose="020B0604020202020204" pitchFamily="34" charset="0"/>
              <a:cs typeface="Arial" panose="020B0604020202020204" pitchFamily="34" charset="0"/>
            </a:endParaRPr>
          </a:p>
          <a:p>
            <a:pPr marL="0" indent="0">
              <a:buNone/>
            </a:pPr>
            <a:endParaRPr lang="el-GR"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Π.χ. στο απέναντι παράδειγμα έχουμε:</a:t>
            </a:r>
          </a:p>
          <a:p>
            <a:endParaRPr lang="el-GR" dirty="0">
              <a:latin typeface="Arial" panose="020B0604020202020204" pitchFamily="34" charset="0"/>
              <a:cs typeface="Arial" panose="020B0604020202020204" pitchFamily="34" charset="0"/>
            </a:endParaRPr>
          </a:p>
          <a:p>
            <a:pPr algn="ctr"/>
            <a:r>
              <a:rPr lang="el-GR" dirty="0">
                <a:latin typeface="Arial" panose="020B0604020202020204" pitchFamily="34" charset="0"/>
                <a:cs typeface="Arial" panose="020B0604020202020204" pitchFamily="34" charset="0"/>
              </a:rPr>
              <a:t>12.000 / 3256</a:t>
            </a:r>
            <a:r>
              <a:rPr lang="en-US" dirty="0">
                <a:latin typeface="Arial" panose="020B0604020202020204" pitchFamily="34" charset="0"/>
                <a:cs typeface="Arial" panose="020B0604020202020204" pitchFamily="34" charset="0"/>
              </a:rPr>
              <a:t> -= 3.69 ≈ 3.7</a:t>
            </a:r>
          </a:p>
        </p:txBody>
      </p:sp>
      <p:pic>
        <p:nvPicPr>
          <p:cNvPr id="6" name="Content Placeholder 5">
            <a:extLst>
              <a:ext uri="{FF2B5EF4-FFF2-40B4-BE49-F238E27FC236}">
                <a16:creationId xmlns:a16="http://schemas.microsoft.com/office/drawing/2014/main" id="{39CB8341-4133-321C-A504-17BF21C1A5B6}"/>
              </a:ext>
            </a:extLst>
          </p:cNvPr>
          <p:cNvPicPr>
            <a:picLocks noGrp="1" noChangeAspect="1"/>
          </p:cNvPicPr>
          <p:nvPr>
            <p:ph sz="half" idx="2"/>
          </p:nvPr>
        </p:nvPicPr>
        <p:blipFill>
          <a:blip r:embed="rId2"/>
          <a:stretch>
            <a:fillRect/>
          </a:stretch>
        </p:blipFill>
        <p:spPr>
          <a:xfrm>
            <a:off x="6172202" y="381290"/>
            <a:ext cx="5307493" cy="4511873"/>
          </a:xfrm>
        </p:spPr>
      </p:pic>
      <p:pic>
        <p:nvPicPr>
          <p:cNvPr id="8" name="Picture 7">
            <a:extLst>
              <a:ext uri="{FF2B5EF4-FFF2-40B4-BE49-F238E27FC236}">
                <a16:creationId xmlns:a16="http://schemas.microsoft.com/office/drawing/2014/main" id="{2EC48DDE-8B4B-DF99-0FE9-3B811CC10828}"/>
              </a:ext>
            </a:extLst>
          </p:cNvPr>
          <p:cNvPicPr>
            <a:picLocks noChangeAspect="1"/>
          </p:cNvPicPr>
          <p:nvPr/>
        </p:nvPicPr>
        <p:blipFill>
          <a:blip r:embed="rId3"/>
          <a:stretch>
            <a:fillRect/>
          </a:stretch>
        </p:blipFill>
        <p:spPr>
          <a:xfrm>
            <a:off x="6289664" y="5305480"/>
            <a:ext cx="5190031" cy="968805"/>
          </a:xfrm>
          <a:prstGeom prst="rect">
            <a:avLst/>
          </a:prstGeom>
        </p:spPr>
      </p:pic>
    </p:spTree>
    <p:extLst>
      <p:ext uri="{BB962C8B-B14F-4D97-AF65-F5344CB8AC3E}">
        <p14:creationId xmlns:p14="http://schemas.microsoft.com/office/powerpoint/2010/main" val="662832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6149-52DF-3FF6-5EED-070FBB8F52C5}"/>
              </a:ext>
            </a:extLst>
          </p:cNvPr>
          <p:cNvSpPr>
            <a:spLocks noGrp="1"/>
          </p:cNvSpPr>
          <p:nvPr>
            <p:ph type="title"/>
          </p:nvPr>
        </p:nvSpPr>
        <p:spPr>
          <a:xfrm>
            <a:off x="351183" y="357809"/>
            <a:ext cx="11489634" cy="1109870"/>
          </a:xfrm>
        </p:spPr>
        <p:txBody>
          <a:bodyPr>
            <a:normAutofit/>
          </a:bodyPr>
          <a:lstStyle/>
          <a:p>
            <a:r>
              <a:rPr lang="el-GR" dirty="0"/>
              <a:t>Η </a:t>
            </a:r>
            <a:r>
              <a:rPr lang="el-GR" dirty="0" err="1"/>
              <a:t>εννοια</a:t>
            </a:r>
            <a:r>
              <a:rPr lang="el-GR" dirty="0"/>
              <a:t> του</a:t>
            </a:r>
            <a:r>
              <a:rPr lang="en-US" dirty="0"/>
              <a:t> scale minimum</a:t>
            </a:r>
            <a:r>
              <a:rPr lang="el-GR" dirty="0"/>
              <a:t> </a:t>
            </a:r>
            <a:r>
              <a:rPr lang="en-US" dirty="0"/>
              <a:t>(</a:t>
            </a:r>
            <a:r>
              <a:rPr lang="en-US" dirty="0" err="1"/>
              <a:t>sca</a:t>
            </a:r>
            <a:r>
              <a:rPr lang="en-US" dirty="0"/>
              <a:t> min) </a:t>
            </a:r>
            <a:r>
              <a:rPr lang="el-GR" dirty="0"/>
              <a:t>στους </a:t>
            </a:r>
            <a:r>
              <a:rPr lang="en-US" dirty="0"/>
              <a:t>enc</a:t>
            </a:r>
          </a:p>
        </p:txBody>
      </p:sp>
      <p:pic>
        <p:nvPicPr>
          <p:cNvPr id="7" name="Content Placeholder 6">
            <a:extLst>
              <a:ext uri="{FF2B5EF4-FFF2-40B4-BE49-F238E27FC236}">
                <a16:creationId xmlns:a16="http://schemas.microsoft.com/office/drawing/2014/main" id="{2085086A-2886-B039-0B42-223E21CF5057}"/>
              </a:ext>
            </a:extLst>
          </p:cNvPr>
          <p:cNvPicPr>
            <a:picLocks noGrp="1" noChangeAspect="1"/>
          </p:cNvPicPr>
          <p:nvPr>
            <p:ph idx="1"/>
          </p:nvPr>
        </p:nvPicPr>
        <p:blipFill>
          <a:blip r:embed="rId2"/>
          <a:stretch>
            <a:fillRect/>
          </a:stretch>
        </p:blipFill>
        <p:spPr>
          <a:xfrm>
            <a:off x="1675300" y="1378227"/>
            <a:ext cx="7349430" cy="5373956"/>
          </a:xfrm>
        </p:spPr>
      </p:pic>
    </p:spTree>
    <p:extLst>
      <p:ext uri="{BB962C8B-B14F-4D97-AF65-F5344CB8AC3E}">
        <p14:creationId xmlns:p14="http://schemas.microsoft.com/office/powerpoint/2010/main" val="433324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D5D99F-D729-98DB-6F1C-1F3CBAA77027}"/>
              </a:ext>
            </a:extLst>
          </p:cNvPr>
          <p:cNvSpPr>
            <a:spLocks noGrp="1"/>
          </p:cNvSpPr>
          <p:nvPr>
            <p:ph sz="half" idx="1"/>
          </p:nvPr>
        </p:nvSpPr>
        <p:spPr>
          <a:xfrm>
            <a:off x="129208" y="381290"/>
            <a:ext cx="10505661" cy="6178535"/>
          </a:xfrm>
        </p:spPr>
        <p:txBody>
          <a:bodyPr>
            <a:normAutofit/>
          </a:bodyPr>
          <a:lstStyle/>
          <a:p>
            <a:r>
              <a:rPr lang="el-GR" dirty="0">
                <a:latin typeface="Arial" panose="020B0604020202020204" pitchFamily="34" charset="0"/>
                <a:cs typeface="Arial" panose="020B0604020202020204" pitchFamily="34" charset="0"/>
              </a:rPr>
              <a:t>Η τιμή "SCAMIN" για ένα αντικείμενο του χάρτη καθορίζει την κλίμακα εμφάνισης κάτω από την οποία το αντικείμενο δεν είναι πλέον ορατό σε ένα ECDIS. Ο σκοπός του SCAMIN είναι:</a:t>
            </a:r>
          </a:p>
          <a:p>
            <a:endParaRPr lang="el-GR" dirty="0">
              <a:latin typeface="Arial" panose="020B0604020202020204" pitchFamily="34" charset="0"/>
              <a:cs typeface="Arial" panose="020B0604020202020204" pitchFamily="34" charset="0"/>
            </a:endParaRPr>
          </a:p>
          <a:p>
            <a:pPr lvl="1">
              <a:buFont typeface="Wingdings" panose="05000000000000000000" pitchFamily="2" charset="2"/>
              <a:buChar char="v"/>
            </a:pPr>
            <a:r>
              <a:rPr lang="el-GR" dirty="0">
                <a:latin typeface="Arial" panose="020B0604020202020204" pitchFamily="34" charset="0"/>
                <a:cs typeface="Arial" panose="020B0604020202020204" pitchFamily="34" charset="0"/>
              </a:rPr>
              <a:t>Να μειώσει την ποσότητα</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πληροφορίας που εμφανίζεται στον χρήστη ECDIS,</a:t>
            </a:r>
          </a:p>
          <a:p>
            <a:pPr lvl="1">
              <a:buFont typeface="Wingdings" panose="05000000000000000000" pitchFamily="2" charset="2"/>
              <a:buChar char="v"/>
            </a:pPr>
            <a:r>
              <a:rPr lang="el-GR" dirty="0">
                <a:latin typeface="Arial" panose="020B0604020202020204" pitchFamily="34" charset="0"/>
                <a:cs typeface="Arial" panose="020B0604020202020204" pitchFamily="34" charset="0"/>
              </a:rPr>
              <a:t>Να δοθεί προτεραιότητα στην εμφάνιση συγκεκριμένων πιο σημαντικών αντικειμένων και </a:t>
            </a:r>
          </a:p>
          <a:p>
            <a:pPr lvl="1">
              <a:buFont typeface="Wingdings" panose="05000000000000000000" pitchFamily="2" charset="2"/>
              <a:buChar char="v"/>
            </a:pPr>
            <a:r>
              <a:rPr lang="el-GR" dirty="0">
                <a:latin typeface="Arial" panose="020B0604020202020204" pitchFamily="34" charset="0"/>
                <a:cs typeface="Arial" panose="020B0604020202020204" pitchFamily="34" charset="0"/>
              </a:rPr>
              <a:t>για να βελτιώσει την ταχύτητα φόρτωσης του χάρτη. </a:t>
            </a:r>
          </a:p>
          <a:p>
            <a:pPr lvl="1">
              <a:buFont typeface="Wingdings" panose="05000000000000000000" pitchFamily="2" charset="2"/>
              <a:buChar char="v"/>
            </a:pPr>
            <a:endParaRPr lang="el-GR"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Το SCAMIN είναι ένα πολύ ισχυρό χαρακτηριστικό στα </a:t>
            </a:r>
            <a:r>
              <a:rPr lang="en-US" dirty="0">
                <a:latin typeface="Arial" panose="020B0604020202020204" pitchFamily="34" charset="0"/>
                <a:cs typeface="Arial" panose="020B0604020202020204" pitchFamily="34" charset="0"/>
              </a:rPr>
              <a:t>standards</a:t>
            </a:r>
            <a:r>
              <a:rPr lang="el-GR" dirty="0">
                <a:latin typeface="Arial" panose="020B0604020202020204" pitchFamily="34" charset="0"/>
                <a:cs typeface="Arial" panose="020B0604020202020204" pitchFamily="34" charset="0"/>
              </a:rPr>
              <a:t> S-57</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 που μπορεί να κωδικοποιηθεί σε συγκεκριμένα αντικείμενα με στόχο τη μείωση της ακαταστασίας της οθόνης ECDIS. Όταν χρησιμοποιείται αυτό το χαρακτηριστικό, το λογισμικό ECDIS μπορεί να απλοποιήσει και να γενικεύσει τις λεπτομέρειες καθώς ο χρήστης ECDIS κάνει </a:t>
            </a:r>
            <a:r>
              <a:rPr lang="en-US" dirty="0">
                <a:latin typeface="Arial" panose="020B0604020202020204" pitchFamily="34" charset="0"/>
                <a:cs typeface="Arial" panose="020B0604020202020204" pitchFamily="34" charset="0"/>
              </a:rPr>
              <a:t>zoom out</a:t>
            </a:r>
            <a:r>
              <a:rPr lang="el-GR" dirty="0">
                <a:latin typeface="Arial" panose="020B0604020202020204" pitchFamily="34" charset="0"/>
                <a:cs typeface="Arial" panose="020B0604020202020204" pitchFamily="34" charset="0"/>
              </a:rPr>
              <a:t> και μπορεί να φέρει όλο και περισσότερες λεπτομέρειες καθώς ο χρήστης κάνει </a:t>
            </a:r>
            <a:r>
              <a:rPr lang="en-US" dirty="0">
                <a:latin typeface="Arial" panose="020B0604020202020204" pitchFamily="34" charset="0"/>
                <a:cs typeface="Arial" panose="020B0604020202020204" pitchFamily="34" charset="0"/>
              </a:rPr>
              <a:t>zoom in</a:t>
            </a:r>
            <a:r>
              <a:rPr lang="el-GR"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8914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D3D7D4E-5A8A-08E5-8955-A8DD2EA6395E}"/>
              </a:ext>
            </a:extLst>
          </p:cNvPr>
          <p:cNvPicPr>
            <a:picLocks noGrp="1" noChangeAspect="1"/>
          </p:cNvPicPr>
          <p:nvPr>
            <p:ph sz="half" idx="1"/>
          </p:nvPr>
        </p:nvPicPr>
        <p:blipFill>
          <a:blip r:embed="rId2"/>
          <a:stretch>
            <a:fillRect/>
          </a:stretch>
        </p:blipFill>
        <p:spPr>
          <a:xfrm>
            <a:off x="972852" y="0"/>
            <a:ext cx="10089754" cy="5372566"/>
          </a:xfrm>
        </p:spPr>
      </p:pic>
      <p:sp>
        <p:nvSpPr>
          <p:cNvPr id="5" name="TextBox 4">
            <a:extLst>
              <a:ext uri="{FF2B5EF4-FFF2-40B4-BE49-F238E27FC236}">
                <a16:creationId xmlns:a16="http://schemas.microsoft.com/office/drawing/2014/main" id="{AC2D36A1-7F32-517C-D541-82114F474C69}"/>
              </a:ext>
            </a:extLst>
          </p:cNvPr>
          <p:cNvSpPr txBox="1"/>
          <p:nvPr/>
        </p:nvSpPr>
        <p:spPr>
          <a:xfrm>
            <a:off x="337930" y="5372567"/>
            <a:ext cx="11310731" cy="1200329"/>
          </a:xfrm>
          <a:prstGeom prst="rect">
            <a:avLst/>
          </a:prstGeom>
          <a:noFill/>
        </p:spPr>
        <p:txBody>
          <a:bodyPr wrap="square" rtlCol="0">
            <a:spAutoFit/>
          </a:bodyPr>
          <a:lstStyle/>
          <a:p>
            <a:r>
              <a:rPr lang="el-GR" dirty="0"/>
              <a:t>Κάθε αντικείμενο σε ένα ENC λαμβάνει μια τιμή ελάχιστης κλίμακας (SCAMIN). Αυτό καθορίζει την κλίμακα εμφάνισης κάτω από την οποία το αντικείμενο δεν πρέπει πλέον να εμφανίζεται από ένα ECDIS.  Π.χ. Όταν ο χάρτης σμικρύνεται σε περισσότερο από 1:499999 (Ελάχιστη κλίμακα της φύσης του βυθού (</a:t>
            </a:r>
            <a:r>
              <a:rPr lang="en-US" dirty="0"/>
              <a:t>coral sand)</a:t>
            </a:r>
            <a:r>
              <a:rPr lang="el-GR" dirty="0"/>
              <a:t> σε αυτήν την περίπτωση), τα σχετικά αντικείμενα εξαφανίζονται από την προβολή.</a:t>
            </a:r>
            <a:endParaRPr lang="en-US" dirty="0"/>
          </a:p>
        </p:txBody>
      </p:sp>
    </p:spTree>
    <p:extLst>
      <p:ext uri="{BB962C8B-B14F-4D97-AF65-F5344CB8AC3E}">
        <p14:creationId xmlns:p14="http://schemas.microsoft.com/office/powerpoint/2010/main" val="1842814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FE649-2D66-9635-2743-73D4E1F6DA7E}"/>
              </a:ext>
            </a:extLst>
          </p:cNvPr>
          <p:cNvSpPr>
            <a:spLocks noGrp="1"/>
          </p:cNvSpPr>
          <p:nvPr>
            <p:ph type="title"/>
          </p:nvPr>
        </p:nvSpPr>
        <p:spPr/>
        <p:txBody>
          <a:bodyPr>
            <a:normAutofit/>
          </a:bodyPr>
          <a:lstStyle/>
          <a:p>
            <a:r>
              <a:rPr lang="el-GR" cap="none" dirty="0"/>
              <a:t>ΓΙΑΤΙ ΕΙΝΑΙ ΣΗΜΑΝΤΙΚΟ ΝΑ ΓΝΩΡΙΖΕΤΕ ΓΙΑ ΤΗΝ </a:t>
            </a:r>
            <a:r>
              <a:rPr lang="en-US" cap="none" dirty="0"/>
              <a:t>COMPILATION SCALE</a:t>
            </a:r>
            <a:r>
              <a:rPr lang="el-GR" cap="none" dirty="0"/>
              <a:t> ΣΤΑ ENC;</a:t>
            </a:r>
            <a:endParaRPr lang="en-US" cap="none" dirty="0"/>
          </a:p>
        </p:txBody>
      </p:sp>
      <p:sp>
        <p:nvSpPr>
          <p:cNvPr id="3" name="Content Placeholder 2">
            <a:extLst>
              <a:ext uri="{FF2B5EF4-FFF2-40B4-BE49-F238E27FC236}">
                <a16:creationId xmlns:a16="http://schemas.microsoft.com/office/drawing/2014/main" id="{F3BA2B59-CD90-487B-1351-B026888E424A}"/>
              </a:ext>
            </a:extLst>
          </p:cNvPr>
          <p:cNvSpPr>
            <a:spLocks noGrp="1"/>
          </p:cNvSpPr>
          <p:nvPr>
            <p:ph sz="half" idx="1"/>
          </p:nvPr>
        </p:nvSpPr>
        <p:spPr>
          <a:xfrm>
            <a:off x="456595" y="2088319"/>
            <a:ext cx="5106004" cy="3702881"/>
          </a:xfrm>
        </p:spPr>
        <p:txBody>
          <a:bodyPr/>
          <a:lstStyle/>
          <a:p>
            <a:r>
              <a:rPr lang="el-GR" dirty="0"/>
              <a:t>Σύμφωνα με το </a:t>
            </a:r>
            <a:r>
              <a:rPr lang="en-US" dirty="0">
                <a:hlinkClick r:id="rId2"/>
              </a:rPr>
              <a:t>IMO RESOLUTION A.893(21) GUIDELINES FOR VOYAGE PLANNING</a:t>
            </a:r>
            <a:r>
              <a:rPr lang="el-GR" dirty="0"/>
              <a:t>  αναφέρεται με σαφήνεια ότι κατά το στάδιο της αξιολόγησης (</a:t>
            </a:r>
            <a:r>
              <a:rPr lang="en-US" dirty="0"/>
              <a:t>Appraisal</a:t>
            </a:r>
            <a:r>
              <a:rPr lang="el-GR" dirty="0"/>
              <a:t>)  και του Σχεδιασμού του ταξιδιού (</a:t>
            </a:r>
            <a:r>
              <a:rPr lang="en-US" dirty="0"/>
              <a:t>Passage Planning)</a:t>
            </a:r>
            <a:r>
              <a:rPr lang="el-GR" dirty="0"/>
              <a:t>:</a:t>
            </a:r>
          </a:p>
          <a:p>
            <a:pPr marL="0" indent="0">
              <a:buNone/>
            </a:pPr>
            <a:r>
              <a:rPr lang="el-GR" dirty="0">
                <a:latin typeface="Arial Black" panose="020B0A04020102020204" pitchFamily="34" charset="0"/>
              </a:rPr>
              <a:t>"πρέπει να χρησιμοποιούνται κατάλληλης κλίμακας, ακριβείς και ενημερωμένοι χάρτες".</a:t>
            </a:r>
            <a:endParaRPr lang="en-US" dirty="0">
              <a:latin typeface="Arial Black" panose="020B0A04020102020204" pitchFamily="34" charset="0"/>
            </a:endParaRPr>
          </a:p>
        </p:txBody>
      </p:sp>
      <p:pic>
        <p:nvPicPr>
          <p:cNvPr id="6" name="Content Placeholder 5">
            <a:extLst>
              <a:ext uri="{FF2B5EF4-FFF2-40B4-BE49-F238E27FC236}">
                <a16:creationId xmlns:a16="http://schemas.microsoft.com/office/drawing/2014/main" id="{57308CBF-9804-B1BA-CE89-CA6BAF1EBD75}"/>
              </a:ext>
            </a:extLst>
          </p:cNvPr>
          <p:cNvPicPr>
            <a:picLocks noGrp="1" noChangeAspect="1"/>
          </p:cNvPicPr>
          <p:nvPr>
            <p:ph sz="half" idx="2"/>
          </p:nvPr>
        </p:nvPicPr>
        <p:blipFill>
          <a:blip r:embed="rId3"/>
          <a:stretch>
            <a:fillRect/>
          </a:stretch>
        </p:blipFill>
        <p:spPr>
          <a:xfrm>
            <a:off x="5562599" y="2424177"/>
            <a:ext cx="6380937" cy="2796215"/>
          </a:xfrm>
        </p:spPr>
      </p:pic>
    </p:spTree>
    <p:extLst>
      <p:ext uri="{BB962C8B-B14F-4D97-AF65-F5344CB8AC3E}">
        <p14:creationId xmlns:p14="http://schemas.microsoft.com/office/powerpoint/2010/main" val="2948463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2FCB86-B9C0-0459-EA6D-CABF88B5F918}"/>
              </a:ext>
            </a:extLst>
          </p:cNvPr>
          <p:cNvPicPr>
            <a:picLocks noChangeAspect="1"/>
          </p:cNvPicPr>
          <p:nvPr/>
        </p:nvPicPr>
        <p:blipFill>
          <a:blip r:embed="rId2"/>
          <a:stretch>
            <a:fillRect/>
          </a:stretch>
        </p:blipFill>
        <p:spPr>
          <a:xfrm>
            <a:off x="1600199" y="218218"/>
            <a:ext cx="8814230" cy="6138319"/>
          </a:xfrm>
          <a:prstGeom prst="rect">
            <a:avLst/>
          </a:prstGeom>
        </p:spPr>
      </p:pic>
      <p:sp>
        <p:nvSpPr>
          <p:cNvPr id="8" name="TextBox 7">
            <a:extLst>
              <a:ext uri="{FF2B5EF4-FFF2-40B4-BE49-F238E27FC236}">
                <a16:creationId xmlns:a16="http://schemas.microsoft.com/office/drawing/2014/main" id="{AB5AF9CE-D856-502E-8DC6-8AED1691A26A}"/>
              </a:ext>
            </a:extLst>
          </p:cNvPr>
          <p:cNvSpPr txBox="1"/>
          <p:nvPr/>
        </p:nvSpPr>
        <p:spPr>
          <a:xfrm>
            <a:off x="1600199" y="6356537"/>
            <a:ext cx="8991602" cy="369332"/>
          </a:xfrm>
          <a:prstGeom prst="rect">
            <a:avLst/>
          </a:prstGeom>
          <a:noFill/>
        </p:spPr>
        <p:txBody>
          <a:bodyPr wrap="square" rtlCol="0">
            <a:spAutoFit/>
          </a:bodyPr>
          <a:lstStyle/>
          <a:p>
            <a:r>
              <a:rPr lang="el-GR" dirty="0"/>
              <a:t>Και το αποτέλεσμα μόλις ενεργοποιήσουμε το </a:t>
            </a:r>
            <a:r>
              <a:rPr lang="en-US" dirty="0"/>
              <a:t>SCA MIN </a:t>
            </a:r>
            <a:r>
              <a:rPr lang="el-GR" dirty="0"/>
              <a:t>στην κλίμακα του αντικειμένου</a:t>
            </a:r>
            <a:endParaRPr lang="en-US" dirty="0"/>
          </a:p>
        </p:txBody>
      </p:sp>
    </p:spTree>
    <p:extLst>
      <p:ext uri="{BB962C8B-B14F-4D97-AF65-F5344CB8AC3E}">
        <p14:creationId xmlns:p14="http://schemas.microsoft.com/office/powerpoint/2010/main" val="2691313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B134E-8016-5F7A-3446-1A4389932D3A}"/>
              </a:ext>
            </a:extLst>
          </p:cNvPr>
          <p:cNvSpPr>
            <a:spLocks noGrp="1"/>
          </p:cNvSpPr>
          <p:nvPr>
            <p:ph type="title"/>
          </p:nvPr>
        </p:nvSpPr>
        <p:spPr/>
        <p:txBody>
          <a:bodyPr/>
          <a:lstStyle/>
          <a:p>
            <a:r>
              <a:rPr lang="el-GR" dirty="0" err="1"/>
              <a:t>Πρακτικη</a:t>
            </a:r>
            <a:r>
              <a:rPr lang="el-GR" dirty="0"/>
              <a:t> </a:t>
            </a:r>
            <a:r>
              <a:rPr lang="el-GR" dirty="0" err="1"/>
              <a:t>εξΑΣΚΗΣΗ</a:t>
            </a:r>
            <a:endParaRPr lang="en-US" dirty="0"/>
          </a:p>
        </p:txBody>
      </p:sp>
      <p:sp>
        <p:nvSpPr>
          <p:cNvPr id="3" name="Content Placeholder 2">
            <a:extLst>
              <a:ext uri="{FF2B5EF4-FFF2-40B4-BE49-F238E27FC236}">
                <a16:creationId xmlns:a16="http://schemas.microsoft.com/office/drawing/2014/main" id="{0BBB31C6-1919-9C59-205A-E602A8A3B885}"/>
              </a:ext>
            </a:extLst>
          </p:cNvPr>
          <p:cNvSpPr>
            <a:spLocks noGrp="1"/>
          </p:cNvSpPr>
          <p:nvPr>
            <p:ph sz="half" idx="1"/>
          </p:nvPr>
        </p:nvSpPr>
        <p:spPr>
          <a:xfrm>
            <a:off x="913795" y="2088320"/>
            <a:ext cx="10486388" cy="2294838"/>
          </a:xfrm>
        </p:spPr>
        <p:txBody>
          <a:bodyPr/>
          <a:lstStyle/>
          <a:p>
            <a:r>
              <a:rPr lang="el-GR" dirty="0"/>
              <a:t>ΣΤΟ </a:t>
            </a:r>
            <a:r>
              <a:rPr lang="en-US" dirty="0"/>
              <a:t>ECDIS </a:t>
            </a:r>
            <a:r>
              <a:rPr lang="el-GR" dirty="0"/>
              <a:t>ΜΕ </a:t>
            </a:r>
            <a:r>
              <a:rPr lang="en-US" dirty="0"/>
              <a:t>PICK REPORT </a:t>
            </a:r>
            <a:r>
              <a:rPr lang="el-GR" dirty="0"/>
              <a:t>ΚΑΝΤΕ </a:t>
            </a:r>
            <a:r>
              <a:rPr lang="en-US" dirty="0"/>
              <a:t>INTERROGATE </a:t>
            </a:r>
            <a:r>
              <a:rPr lang="el-GR" dirty="0"/>
              <a:t>ΣΤΟΙΧΕΊΑ </a:t>
            </a:r>
            <a:r>
              <a:rPr lang="en-US" dirty="0"/>
              <a:t>ENC </a:t>
            </a:r>
            <a:r>
              <a:rPr lang="el-GR" dirty="0"/>
              <a:t>ΧΑΡΤΩΝ </a:t>
            </a:r>
            <a:r>
              <a:rPr lang="en-US" dirty="0"/>
              <a:t>KAI </a:t>
            </a:r>
            <a:r>
              <a:rPr lang="el-GR" dirty="0"/>
              <a:t>ΘΕΤΟΝΤΑΣ ΤΗΝ ΚΛΙΜΑΚΑ ΣΤΟ </a:t>
            </a:r>
            <a:r>
              <a:rPr lang="en-US" dirty="0"/>
              <a:t>SCA MIN </a:t>
            </a:r>
            <a:r>
              <a:rPr lang="el-GR" dirty="0"/>
              <a:t>ΤΟΥΣ ΕΞΑΦΑΝΙΣΤΕ ΤΑ.</a:t>
            </a:r>
          </a:p>
          <a:p>
            <a:r>
              <a:rPr lang="el-GR" dirty="0"/>
              <a:t>ΑΛΛΑΞΤΕ ΤΗΝ ΚΛΙΜΑΚΑ ΚΑΙ ΞΑΝΑΕΜΦΑΝΙΣΤΕ ΤΑ.</a:t>
            </a:r>
            <a:endParaRPr lang="en-US" dirty="0"/>
          </a:p>
        </p:txBody>
      </p:sp>
    </p:spTree>
    <p:extLst>
      <p:ext uri="{BB962C8B-B14F-4D97-AF65-F5344CB8AC3E}">
        <p14:creationId xmlns:p14="http://schemas.microsoft.com/office/powerpoint/2010/main" val="3255256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B134E-8016-5F7A-3446-1A4389932D3A}"/>
              </a:ext>
            </a:extLst>
          </p:cNvPr>
          <p:cNvSpPr>
            <a:spLocks noGrp="1"/>
          </p:cNvSpPr>
          <p:nvPr>
            <p:ph type="title"/>
          </p:nvPr>
        </p:nvSpPr>
        <p:spPr/>
        <p:txBody>
          <a:bodyPr/>
          <a:lstStyle/>
          <a:p>
            <a:r>
              <a:rPr lang="el-GR" cap="none" dirty="0"/>
              <a:t>ΟΙ ΠΡΟΤΕΙΝΟΜΕΝΕΣ ΡΥΘΜΙΣΕΙΣ ΓΙΑ ΤΟ </a:t>
            </a:r>
            <a:r>
              <a:rPr lang="en-US" cap="none" dirty="0"/>
              <a:t>SCA MIN</a:t>
            </a:r>
            <a:r>
              <a:rPr lang="el-GR" cap="none" dirty="0"/>
              <a:t> ΕΙΝΑΙ:</a:t>
            </a:r>
            <a:endParaRPr lang="en-US" dirty="0"/>
          </a:p>
        </p:txBody>
      </p:sp>
      <p:sp>
        <p:nvSpPr>
          <p:cNvPr id="3" name="Content Placeholder 2">
            <a:extLst>
              <a:ext uri="{FF2B5EF4-FFF2-40B4-BE49-F238E27FC236}">
                <a16:creationId xmlns:a16="http://schemas.microsoft.com/office/drawing/2014/main" id="{0BBB31C6-1919-9C59-205A-E602A8A3B885}"/>
              </a:ext>
            </a:extLst>
          </p:cNvPr>
          <p:cNvSpPr>
            <a:spLocks noGrp="1"/>
          </p:cNvSpPr>
          <p:nvPr>
            <p:ph sz="half" idx="1"/>
          </p:nvPr>
        </p:nvSpPr>
        <p:spPr>
          <a:xfrm>
            <a:off x="913795" y="2088320"/>
            <a:ext cx="10486388" cy="2294838"/>
          </a:xfrm>
        </p:spPr>
        <p:txBody>
          <a:bodyPr/>
          <a:lstStyle/>
          <a:p>
            <a:r>
              <a:rPr lang="el-GR" dirty="0">
                <a:latin typeface="Arial" panose="020B0604020202020204" pitchFamily="34" charset="0"/>
                <a:cs typeface="Arial" panose="020B0604020202020204" pitchFamily="34" charset="0"/>
              </a:rPr>
              <a:t>ΣΤΟ </a:t>
            </a:r>
            <a:r>
              <a:rPr lang="en-US" dirty="0">
                <a:latin typeface="Arial" panose="020B0604020202020204" pitchFamily="34" charset="0"/>
                <a:cs typeface="Arial" panose="020B0604020202020204" pitchFamily="34" charset="0"/>
              </a:rPr>
              <a:t>PASSAGE PLAN </a:t>
            </a:r>
            <a:r>
              <a:rPr lang="el-GR" dirty="0">
                <a:latin typeface="Arial" panose="020B0604020202020204" pitchFamily="34" charset="0"/>
                <a:cs typeface="Arial" panose="020B0604020202020204" pitchFamily="34" charset="0"/>
              </a:rPr>
              <a:t>ΧΡΗΣΙΜΟΠΟΙΟΥΜΕ ΤΟΥΣ ΧΑΡΤΕΣ ΣΕ COMP</a:t>
            </a:r>
            <a:r>
              <a:rPr lang="en-US" dirty="0">
                <a:latin typeface="Arial" panose="020B0604020202020204" pitchFamily="34" charset="0"/>
                <a:cs typeface="Arial" panose="020B0604020202020204" pitchFamily="34" charset="0"/>
              </a:rPr>
              <a:t>ILATION </a:t>
            </a:r>
            <a:r>
              <a:rPr lang="el-GR" dirty="0">
                <a:latin typeface="Arial" panose="020B0604020202020204" pitchFamily="34" charset="0"/>
                <a:cs typeface="Arial" panose="020B0604020202020204" pitchFamily="34" charset="0"/>
              </a:rPr>
              <a:t>SCALE ΚΑΙ ΚΡΑΤΑΜΕ ΤΟ SCA MIN ΕΝΕΡΓΟΠΟΙΗΜΕΝΟ.</a:t>
            </a:r>
          </a:p>
          <a:p>
            <a:r>
              <a:rPr lang="el-GR" dirty="0">
                <a:latin typeface="Arial" panose="020B0604020202020204" pitchFamily="34" charset="0"/>
                <a:cs typeface="Arial" panose="020B0604020202020204" pitchFamily="34" charset="0"/>
              </a:rPr>
              <a:t>ΣΤΟ</a:t>
            </a:r>
            <a:r>
              <a:rPr lang="en-US" dirty="0">
                <a:latin typeface="Arial" panose="020B0604020202020204" pitchFamily="34" charset="0"/>
                <a:cs typeface="Arial" panose="020B0604020202020204" pitchFamily="34" charset="0"/>
              </a:rPr>
              <a:t> ROUTE CHECK </a:t>
            </a:r>
            <a:r>
              <a:rPr lang="el-GR" dirty="0">
                <a:latin typeface="Arial" panose="020B0604020202020204" pitchFamily="34" charset="0"/>
                <a:cs typeface="Arial" panose="020B0604020202020204" pitchFamily="34" charset="0"/>
              </a:rPr>
              <a:t>ΚΑΙ ΣΤΟ </a:t>
            </a:r>
            <a:r>
              <a:rPr lang="en-US" dirty="0">
                <a:latin typeface="Arial" panose="020B0604020202020204" pitchFamily="34" charset="0"/>
                <a:cs typeface="Arial" panose="020B0604020202020204" pitchFamily="34" charset="0"/>
              </a:rPr>
              <a:t>MONITORING</a:t>
            </a:r>
            <a:r>
              <a:rPr lang="el-GR" dirty="0">
                <a:latin typeface="Arial" panose="020B0604020202020204" pitchFamily="34" charset="0"/>
                <a:cs typeface="Arial" panose="020B0604020202020204" pitchFamily="34" charset="0"/>
              </a:rPr>
              <a:t> ΧΡΗΣΙΜΟΠΟΙΟΥΜΕ ΤΟΥΣ ΧΑΡΤΕΣ ΣΕ COMP</a:t>
            </a:r>
            <a:r>
              <a:rPr lang="en-US" dirty="0">
                <a:latin typeface="Arial" panose="020B0604020202020204" pitchFamily="34" charset="0"/>
                <a:cs typeface="Arial" panose="020B0604020202020204" pitchFamily="34" charset="0"/>
              </a:rPr>
              <a:t>ILATION </a:t>
            </a:r>
            <a:r>
              <a:rPr lang="el-GR" dirty="0">
                <a:latin typeface="Arial" panose="020B0604020202020204" pitchFamily="34" charset="0"/>
                <a:cs typeface="Arial" panose="020B0604020202020204" pitchFamily="34" charset="0"/>
              </a:rPr>
              <a:t>SCALE ΚΑΙ ΚΡΑΤΑΜΕ ΤΟ SCA MIN ΑΠΕΝΕΡΓΟΠΟΙΗΜΕΝΟ</a:t>
            </a:r>
            <a:r>
              <a:rPr lang="el-GR" dirty="0"/>
              <a:t>.</a:t>
            </a:r>
            <a:endParaRPr lang="en-US" dirty="0"/>
          </a:p>
        </p:txBody>
      </p:sp>
    </p:spTree>
    <p:extLst>
      <p:ext uri="{BB962C8B-B14F-4D97-AF65-F5344CB8AC3E}">
        <p14:creationId xmlns:p14="http://schemas.microsoft.com/office/powerpoint/2010/main" val="894842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4B3283-EC56-E728-6C28-5B5B232B28BE}"/>
              </a:ext>
            </a:extLst>
          </p:cNvPr>
          <p:cNvSpPr>
            <a:spLocks noGrp="1"/>
          </p:cNvSpPr>
          <p:nvPr>
            <p:ph sz="half" idx="1"/>
          </p:nvPr>
        </p:nvSpPr>
        <p:spPr>
          <a:xfrm>
            <a:off x="282633" y="2088319"/>
            <a:ext cx="5737166" cy="3702881"/>
          </a:xfrm>
        </p:spPr>
        <p:txBody>
          <a:bodyPr>
            <a:normAutofit fontScale="92500" lnSpcReduction="20000"/>
          </a:bodyPr>
          <a:lstStyle/>
          <a:p>
            <a:pPr marL="0" indent="0">
              <a:buNone/>
            </a:pPr>
            <a:r>
              <a:rPr lang="el-GR" dirty="0"/>
              <a:t>Σύμφωνα δε με το </a:t>
            </a:r>
            <a:r>
              <a:rPr lang="en-US" dirty="0"/>
              <a:t>Resolution MSC.530(106)</a:t>
            </a:r>
            <a:r>
              <a:rPr lang="el-GR" dirty="0"/>
              <a:t> </a:t>
            </a:r>
            <a:r>
              <a:rPr lang="en-US" dirty="0"/>
              <a:t>“Performance Standards for ECDIS”, </a:t>
            </a:r>
            <a:r>
              <a:rPr lang="el-GR" dirty="0"/>
              <a:t>κάθε </a:t>
            </a:r>
            <a:r>
              <a:rPr lang="en-US" dirty="0"/>
              <a:t>ECDIS </a:t>
            </a:r>
            <a:r>
              <a:rPr lang="el-GR" dirty="0"/>
              <a:t>θα πρέπει να παρέχει ένδειξη όταν: </a:t>
            </a:r>
          </a:p>
          <a:p>
            <a:pPr marL="0" indent="0">
              <a:buNone/>
            </a:pPr>
            <a:r>
              <a:rPr lang="el-GR" dirty="0"/>
              <a:t>Οι πληροφορίες εμφανίζονται σε μεγαλύτερη κλίμακα από αυτή που περιέχεται στο ENC ή </a:t>
            </a:r>
          </a:p>
          <a:p>
            <a:pPr marL="0" indent="0">
              <a:buNone/>
            </a:pPr>
            <a:r>
              <a:rPr lang="el-GR" dirty="0"/>
              <a:t>Η θέση του πλοίου καλύπτεται από ENC σε μεγαλύτερη κλίμακα από αυτή που παρέχεται από την οθόνη ή</a:t>
            </a:r>
          </a:p>
          <a:p>
            <a:pPr marL="0" indent="0">
              <a:buNone/>
            </a:pPr>
            <a:r>
              <a:rPr lang="el-GR" dirty="0"/>
              <a:t>Όταν οι πληροφορίες στη θέση του πλοίου δεν εμφανίζονται λόγω της εφαρμογής </a:t>
            </a:r>
            <a:r>
              <a:rPr lang="en-US" dirty="0"/>
              <a:t>SCA MIN </a:t>
            </a:r>
            <a:r>
              <a:rPr lang="el-GR" dirty="0"/>
              <a:t>στην απεικόνιση.</a:t>
            </a:r>
            <a:endParaRPr lang="en-US" dirty="0"/>
          </a:p>
        </p:txBody>
      </p:sp>
      <p:pic>
        <p:nvPicPr>
          <p:cNvPr id="6" name="Content Placeholder 5">
            <a:extLst>
              <a:ext uri="{FF2B5EF4-FFF2-40B4-BE49-F238E27FC236}">
                <a16:creationId xmlns:a16="http://schemas.microsoft.com/office/drawing/2014/main" id="{4447EFB4-3E73-F386-F713-5F78EC251627}"/>
              </a:ext>
            </a:extLst>
          </p:cNvPr>
          <p:cNvPicPr>
            <a:picLocks noGrp="1" noChangeAspect="1"/>
          </p:cNvPicPr>
          <p:nvPr>
            <p:ph sz="half" idx="2"/>
          </p:nvPr>
        </p:nvPicPr>
        <p:blipFill>
          <a:blip r:embed="rId2"/>
          <a:stretch>
            <a:fillRect/>
          </a:stretch>
        </p:blipFill>
        <p:spPr>
          <a:xfrm>
            <a:off x="6019799" y="2368676"/>
            <a:ext cx="5949932" cy="2120647"/>
          </a:xfrm>
        </p:spPr>
      </p:pic>
      <p:sp>
        <p:nvSpPr>
          <p:cNvPr id="5" name="Title 1">
            <a:extLst>
              <a:ext uri="{FF2B5EF4-FFF2-40B4-BE49-F238E27FC236}">
                <a16:creationId xmlns:a16="http://schemas.microsoft.com/office/drawing/2014/main" id="{9C348D8B-3880-5F52-90E7-675CE14A130F}"/>
              </a:ext>
            </a:extLst>
          </p:cNvPr>
          <p:cNvSpPr>
            <a:spLocks noGrp="1"/>
          </p:cNvSpPr>
          <p:nvPr>
            <p:ph type="title"/>
          </p:nvPr>
        </p:nvSpPr>
        <p:spPr>
          <a:xfrm>
            <a:off x="914400" y="609600"/>
            <a:ext cx="10353675" cy="1325563"/>
          </a:xfrm>
        </p:spPr>
        <p:txBody>
          <a:bodyPr>
            <a:normAutofit/>
          </a:bodyPr>
          <a:lstStyle/>
          <a:p>
            <a:r>
              <a:rPr lang="el-GR" cap="none" dirty="0"/>
              <a:t>ΓΙΑΤΙ ΕΙΝΑΙ ΣΗΜΑΝΤΙΚΟ ΝΑ ΓΝΩΡΙΖΕΤΕ ΓΙΑ ΤΗΝ </a:t>
            </a:r>
            <a:r>
              <a:rPr lang="en-US" cap="none" dirty="0"/>
              <a:t>COMPILATION SCALE</a:t>
            </a:r>
            <a:r>
              <a:rPr lang="el-GR" cap="none" dirty="0"/>
              <a:t> ΣΤΑ ENC;</a:t>
            </a:r>
            <a:endParaRPr lang="en-US" cap="none" dirty="0"/>
          </a:p>
        </p:txBody>
      </p:sp>
    </p:spTree>
    <p:extLst>
      <p:ext uri="{BB962C8B-B14F-4D97-AF65-F5344CB8AC3E}">
        <p14:creationId xmlns:p14="http://schemas.microsoft.com/office/powerpoint/2010/main" val="508813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4B3283-EC56-E728-6C28-5B5B232B28BE}"/>
              </a:ext>
            </a:extLst>
          </p:cNvPr>
          <p:cNvSpPr>
            <a:spLocks noGrp="1"/>
          </p:cNvSpPr>
          <p:nvPr>
            <p:ph sz="half" idx="1"/>
          </p:nvPr>
        </p:nvSpPr>
        <p:spPr>
          <a:xfrm>
            <a:off x="282633" y="2088319"/>
            <a:ext cx="5345083" cy="4412234"/>
          </a:xfrm>
        </p:spPr>
        <p:txBody>
          <a:bodyPr>
            <a:normAutofit/>
          </a:bodyPr>
          <a:lstStyle/>
          <a:p>
            <a:pPr marL="0" indent="0">
              <a:buNone/>
            </a:pPr>
            <a:r>
              <a:rPr lang="el-GR" dirty="0"/>
              <a:t>Επιπρόσθετα το </a:t>
            </a:r>
            <a:r>
              <a:rPr lang="en-US" dirty="0"/>
              <a:t>Resolution MSC.530(106)</a:t>
            </a:r>
            <a:r>
              <a:rPr lang="el-GR" dirty="0"/>
              <a:t> </a:t>
            </a:r>
            <a:r>
              <a:rPr lang="en-US" dirty="0"/>
              <a:t>“Performance Standards for ECDIS”, (Appendix 5 Alerts and Indicators), </a:t>
            </a:r>
            <a:r>
              <a:rPr lang="el-GR" dirty="0"/>
              <a:t>διευκρινίζει με σαφήνεια ότι το λογισμικό θα  πρέπει να παρέχει τις ενδείξεις «</a:t>
            </a:r>
            <a:r>
              <a:rPr lang="en-US" dirty="0"/>
              <a:t>Information overscale</a:t>
            </a:r>
            <a:r>
              <a:rPr lang="el-GR" dirty="0"/>
              <a:t>» «</a:t>
            </a:r>
            <a:r>
              <a:rPr lang="en-US" dirty="0"/>
              <a:t>Larger scale ENC available</a:t>
            </a:r>
            <a:r>
              <a:rPr lang="el-GR" dirty="0"/>
              <a:t>» και «</a:t>
            </a:r>
            <a:r>
              <a:rPr lang="en-US" dirty="0"/>
              <a:t>Information not displayed due to scale</a:t>
            </a:r>
            <a:r>
              <a:rPr lang="el-GR" dirty="0"/>
              <a:t> </a:t>
            </a:r>
            <a:r>
              <a:rPr lang="en-US" dirty="0"/>
              <a:t>minimum</a:t>
            </a:r>
            <a:r>
              <a:rPr lang="el-GR" dirty="0"/>
              <a:t> ».</a:t>
            </a:r>
            <a:endParaRPr lang="en-US" dirty="0"/>
          </a:p>
        </p:txBody>
      </p:sp>
      <p:sp>
        <p:nvSpPr>
          <p:cNvPr id="5" name="Title 1">
            <a:extLst>
              <a:ext uri="{FF2B5EF4-FFF2-40B4-BE49-F238E27FC236}">
                <a16:creationId xmlns:a16="http://schemas.microsoft.com/office/drawing/2014/main" id="{9C348D8B-3880-5F52-90E7-675CE14A130F}"/>
              </a:ext>
            </a:extLst>
          </p:cNvPr>
          <p:cNvSpPr>
            <a:spLocks noGrp="1"/>
          </p:cNvSpPr>
          <p:nvPr>
            <p:ph type="title"/>
          </p:nvPr>
        </p:nvSpPr>
        <p:spPr>
          <a:xfrm>
            <a:off x="914400" y="609600"/>
            <a:ext cx="10353675" cy="1325563"/>
          </a:xfrm>
        </p:spPr>
        <p:txBody>
          <a:bodyPr>
            <a:normAutofit/>
          </a:bodyPr>
          <a:lstStyle/>
          <a:p>
            <a:r>
              <a:rPr lang="el-GR" cap="none" dirty="0"/>
              <a:t>ΓΙΑΤΙ ΕΙΝΑΙ ΣΗΜΑΝΤΙΚΟ ΝΑ ΓΝΩΡΙΖΕΤΕ ΓΙΑ ΤΗΝ </a:t>
            </a:r>
            <a:r>
              <a:rPr lang="en-US" cap="none" dirty="0"/>
              <a:t>COMPILATION SCALE</a:t>
            </a:r>
            <a:r>
              <a:rPr lang="el-GR" cap="none" dirty="0"/>
              <a:t> ΣΤΑ ENC;</a:t>
            </a:r>
            <a:endParaRPr lang="en-US" cap="none" dirty="0"/>
          </a:p>
        </p:txBody>
      </p:sp>
      <p:pic>
        <p:nvPicPr>
          <p:cNvPr id="8" name="Content Placeholder 7">
            <a:extLst>
              <a:ext uri="{FF2B5EF4-FFF2-40B4-BE49-F238E27FC236}">
                <a16:creationId xmlns:a16="http://schemas.microsoft.com/office/drawing/2014/main" id="{A7D9DBE0-41EE-1B39-69B6-1CC7D755CC69}"/>
              </a:ext>
            </a:extLst>
          </p:cNvPr>
          <p:cNvPicPr>
            <a:picLocks noGrp="1" noChangeAspect="1"/>
          </p:cNvPicPr>
          <p:nvPr>
            <p:ph sz="half" idx="2"/>
          </p:nvPr>
        </p:nvPicPr>
        <p:blipFill>
          <a:blip r:embed="rId2"/>
          <a:stretch>
            <a:fillRect/>
          </a:stretch>
        </p:blipFill>
        <p:spPr>
          <a:xfrm>
            <a:off x="5791979" y="2576654"/>
            <a:ext cx="5945592" cy="931317"/>
          </a:xfrm>
        </p:spPr>
      </p:pic>
      <p:pic>
        <p:nvPicPr>
          <p:cNvPr id="10" name="Picture 9">
            <a:extLst>
              <a:ext uri="{FF2B5EF4-FFF2-40B4-BE49-F238E27FC236}">
                <a16:creationId xmlns:a16="http://schemas.microsoft.com/office/drawing/2014/main" id="{0E037510-5E34-F1A6-F471-58A16FC4562C}"/>
              </a:ext>
            </a:extLst>
          </p:cNvPr>
          <p:cNvPicPr>
            <a:picLocks noChangeAspect="1"/>
          </p:cNvPicPr>
          <p:nvPr/>
        </p:nvPicPr>
        <p:blipFill>
          <a:blip r:embed="rId3"/>
          <a:stretch>
            <a:fillRect/>
          </a:stretch>
        </p:blipFill>
        <p:spPr>
          <a:xfrm>
            <a:off x="5791979" y="3633561"/>
            <a:ext cx="6003781" cy="864898"/>
          </a:xfrm>
          <a:prstGeom prst="rect">
            <a:avLst/>
          </a:prstGeom>
        </p:spPr>
      </p:pic>
    </p:spTree>
    <p:extLst>
      <p:ext uri="{BB962C8B-B14F-4D97-AF65-F5344CB8AC3E}">
        <p14:creationId xmlns:p14="http://schemas.microsoft.com/office/powerpoint/2010/main" val="2307506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D9FBA-B887-21AF-5E56-67655EBDF923}"/>
              </a:ext>
            </a:extLst>
          </p:cNvPr>
          <p:cNvSpPr>
            <a:spLocks noGrp="1"/>
          </p:cNvSpPr>
          <p:nvPr>
            <p:ph sz="half" idx="1"/>
          </p:nvPr>
        </p:nvSpPr>
        <p:spPr>
          <a:xfrm>
            <a:off x="365760" y="972590"/>
            <a:ext cx="5263340" cy="4760422"/>
          </a:xfrm>
        </p:spPr>
        <p:txBody>
          <a:bodyPr>
            <a:normAutofit/>
          </a:bodyPr>
          <a:lstStyle/>
          <a:p>
            <a:r>
              <a:rPr lang="el-GR" dirty="0"/>
              <a:t>Σήμερα, ο χειριστής μπορεί δυναμικά να μεγεθύνει και να σμικρύνει έναν ENC που εμφανίζεται στην οθόνη. </a:t>
            </a:r>
          </a:p>
          <a:p>
            <a:r>
              <a:rPr lang="el-GR" dirty="0"/>
              <a:t>Αυτή είναι μια εξαιρετικά χρήσιμη  λειτουργεία που –όταν χρησιμοποιείται σωστά- επιτρέπει στον χειριστή να οπτικοποιεί τον χάρτη σε διαφορετικές κλίμακες, ενώ το ECDIS μπορεί και αναπροσαρμόζει όλες τις πληροφορίες του χάρτη σε πραγματικό χρόνο.</a:t>
            </a:r>
            <a:endParaRPr lang="en-US" dirty="0"/>
          </a:p>
        </p:txBody>
      </p:sp>
      <p:pic>
        <p:nvPicPr>
          <p:cNvPr id="6" name="Content Placeholder 5">
            <a:extLst>
              <a:ext uri="{FF2B5EF4-FFF2-40B4-BE49-F238E27FC236}">
                <a16:creationId xmlns:a16="http://schemas.microsoft.com/office/drawing/2014/main" id="{4DF90783-3FE4-5393-9BAB-B32DC8242501}"/>
              </a:ext>
            </a:extLst>
          </p:cNvPr>
          <p:cNvPicPr>
            <a:picLocks noGrp="1" noChangeAspect="1"/>
          </p:cNvPicPr>
          <p:nvPr>
            <p:ph sz="half" idx="2"/>
          </p:nvPr>
        </p:nvPicPr>
        <p:blipFill>
          <a:blip r:embed="rId2"/>
          <a:stretch>
            <a:fillRect/>
          </a:stretch>
        </p:blipFill>
        <p:spPr>
          <a:xfrm>
            <a:off x="6172202" y="100821"/>
            <a:ext cx="5349238" cy="6676898"/>
          </a:xfrm>
        </p:spPr>
      </p:pic>
    </p:spTree>
    <p:extLst>
      <p:ext uri="{BB962C8B-B14F-4D97-AF65-F5344CB8AC3E}">
        <p14:creationId xmlns:p14="http://schemas.microsoft.com/office/powerpoint/2010/main" val="3375171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D9FBA-B887-21AF-5E56-67655EBDF923}"/>
              </a:ext>
            </a:extLst>
          </p:cNvPr>
          <p:cNvSpPr>
            <a:spLocks noGrp="1"/>
          </p:cNvSpPr>
          <p:nvPr>
            <p:ph sz="half" idx="1"/>
          </p:nvPr>
        </p:nvSpPr>
        <p:spPr>
          <a:xfrm>
            <a:off x="365760" y="972590"/>
            <a:ext cx="5263340" cy="5153890"/>
          </a:xfrm>
        </p:spPr>
        <p:txBody>
          <a:bodyPr>
            <a:normAutofit fontScale="92500" lnSpcReduction="20000"/>
          </a:bodyPr>
          <a:lstStyle/>
          <a:p>
            <a:pPr marL="0" indent="0">
              <a:buNone/>
            </a:pPr>
            <a:r>
              <a:rPr lang="el-GR" dirty="0"/>
              <a:t>Οι κατασκευαστές των ENC θα πρέπει να εκχωρήσουν στους χάρτες τους μια βέλτιστη κλίμακα συλλογής (</a:t>
            </a:r>
            <a:r>
              <a:rPr lang="en-US" dirty="0"/>
              <a:t>compilation scale)</a:t>
            </a:r>
            <a:r>
              <a:rPr lang="el-GR" dirty="0"/>
              <a:t> των στοιχείων κάθε χάρτη.</a:t>
            </a:r>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r>
              <a:rPr lang="el-GR" dirty="0"/>
              <a:t>Πρέπει να δίνεται μεγάλη προσοχή κατά τη μεγέθυνση ή τη σμίκρυνση,</a:t>
            </a:r>
            <a:r>
              <a:rPr lang="en-US" dirty="0"/>
              <a:t> </a:t>
            </a:r>
            <a:r>
              <a:rPr lang="el-GR" dirty="0"/>
              <a:t>και σαν χειριστές ECDIS πρέπει πάντα να αξιολογούμε την ποιότητα και την επάρκεια των πληροφοριών που εμφανίζονται για κάθε στάδιο του </a:t>
            </a:r>
            <a:r>
              <a:rPr lang="en-US" dirty="0"/>
              <a:t>passage planning</a:t>
            </a:r>
            <a:r>
              <a:rPr lang="el-GR" dirty="0"/>
              <a:t>, του </a:t>
            </a:r>
            <a:r>
              <a:rPr lang="en-US" dirty="0"/>
              <a:t>route check</a:t>
            </a:r>
            <a:r>
              <a:rPr lang="el-GR" dirty="0"/>
              <a:t>, της εκτέλεσης</a:t>
            </a:r>
            <a:r>
              <a:rPr lang="en-US" dirty="0"/>
              <a:t> </a:t>
            </a:r>
            <a:r>
              <a:rPr lang="el-GR" dirty="0"/>
              <a:t>ταξιδίου και του </a:t>
            </a:r>
            <a:r>
              <a:rPr lang="en-US" dirty="0"/>
              <a:t>monitoring</a:t>
            </a:r>
            <a:r>
              <a:rPr lang="el-GR" dirty="0"/>
              <a:t> αυτού</a:t>
            </a:r>
            <a:r>
              <a:rPr lang="en-US" dirty="0"/>
              <a:t>.</a:t>
            </a:r>
          </a:p>
        </p:txBody>
      </p:sp>
      <p:sp>
        <p:nvSpPr>
          <p:cNvPr id="5" name="TextBox 4">
            <a:extLst>
              <a:ext uri="{FF2B5EF4-FFF2-40B4-BE49-F238E27FC236}">
                <a16:creationId xmlns:a16="http://schemas.microsoft.com/office/drawing/2014/main" id="{1BFD2419-D9E0-9CAB-AE6C-59418BAA427D}"/>
              </a:ext>
            </a:extLst>
          </p:cNvPr>
          <p:cNvSpPr txBox="1"/>
          <p:nvPr/>
        </p:nvSpPr>
        <p:spPr>
          <a:xfrm>
            <a:off x="467243" y="2431111"/>
            <a:ext cx="5161857" cy="1200329"/>
          </a:xfrm>
          <a:prstGeom prst="rect">
            <a:avLst/>
          </a:prstGeom>
          <a:solidFill>
            <a:srgbClr val="C00000"/>
          </a:solidFill>
        </p:spPr>
        <p:txBody>
          <a:bodyPr wrap="square" rtlCol="0">
            <a:spAutoFit/>
          </a:bodyPr>
          <a:lstStyle/>
          <a:p>
            <a:pPr marL="0" indent="0">
              <a:buNone/>
            </a:pPr>
            <a:r>
              <a:rPr lang="el-GR" b="1" dirty="0"/>
              <a:t>Το </a:t>
            </a:r>
            <a:r>
              <a:rPr lang="en-US" b="1" dirty="0" err="1"/>
              <a:t>Overscalling</a:t>
            </a:r>
            <a:r>
              <a:rPr lang="el-GR" b="1" dirty="0"/>
              <a:t> του ENC πέρα από την </a:t>
            </a:r>
            <a:r>
              <a:rPr lang="en-US" b="1" dirty="0"/>
              <a:t>compilation scale</a:t>
            </a:r>
            <a:r>
              <a:rPr lang="el-GR" b="1" dirty="0"/>
              <a:t> έχει τεράστιο αντίκτυπο στην ποσότητα των αντικειμένων που εμφανίζονται στην οθόνη. </a:t>
            </a:r>
            <a:endParaRPr lang="en-US" b="1" dirty="0"/>
          </a:p>
        </p:txBody>
      </p:sp>
      <p:pic>
        <p:nvPicPr>
          <p:cNvPr id="13" name="Content Placeholder 12">
            <a:extLst>
              <a:ext uri="{FF2B5EF4-FFF2-40B4-BE49-F238E27FC236}">
                <a16:creationId xmlns:a16="http://schemas.microsoft.com/office/drawing/2014/main" id="{278AB879-1548-E388-117C-BDAC91AE5A74}"/>
              </a:ext>
            </a:extLst>
          </p:cNvPr>
          <p:cNvPicPr>
            <a:picLocks noGrp="1" noChangeAspect="1"/>
          </p:cNvPicPr>
          <p:nvPr>
            <p:ph sz="half" idx="2"/>
          </p:nvPr>
        </p:nvPicPr>
        <p:blipFill>
          <a:blip r:embed="rId2"/>
          <a:stretch>
            <a:fillRect/>
          </a:stretch>
        </p:blipFill>
        <p:spPr>
          <a:xfrm>
            <a:off x="5781044" y="1252616"/>
            <a:ext cx="6045196" cy="2378824"/>
          </a:xfrm>
        </p:spPr>
      </p:pic>
    </p:spTree>
    <p:extLst>
      <p:ext uri="{BB962C8B-B14F-4D97-AF65-F5344CB8AC3E}">
        <p14:creationId xmlns:p14="http://schemas.microsoft.com/office/powerpoint/2010/main" val="3492342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D9FBA-B887-21AF-5E56-67655EBDF923}"/>
              </a:ext>
            </a:extLst>
          </p:cNvPr>
          <p:cNvSpPr>
            <a:spLocks noGrp="1"/>
          </p:cNvSpPr>
          <p:nvPr>
            <p:ph sz="half" idx="1"/>
          </p:nvPr>
        </p:nvSpPr>
        <p:spPr>
          <a:xfrm>
            <a:off x="365760" y="972590"/>
            <a:ext cx="5263340" cy="5153890"/>
          </a:xfrm>
        </p:spPr>
        <p:txBody>
          <a:bodyPr>
            <a:normAutofit/>
          </a:bodyPr>
          <a:lstStyle/>
          <a:p>
            <a:pPr marL="0" indent="0">
              <a:buNone/>
            </a:pPr>
            <a:r>
              <a:rPr lang="el-GR" dirty="0">
                <a:latin typeface="Arial" panose="020B0604020202020204" pitchFamily="34" charset="0"/>
                <a:cs typeface="Arial" panose="020B0604020202020204" pitchFamily="34" charset="0"/>
              </a:rPr>
              <a:t>Το υπερβολικό ζουμ πέρα από μια ορισμένη τιμή συνεπάγεται ότι όλες οι </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αβεβαιότητες θέσης</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position uncertainties)</a:t>
            </a:r>
            <a:r>
              <a:rPr lang="el-GR" dirty="0">
                <a:latin typeface="Arial" panose="020B0604020202020204" pitchFamily="34" charset="0"/>
                <a:cs typeface="Arial" panose="020B0604020202020204" pitchFamily="34" charset="0"/>
              </a:rPr>
              <a:t> γύρω από τις πληροφορίες του βυθού μεγεθύνονται σε σημείο που οι πληροφορίες θα πρέπει να θεωρούνται ανασφαλείς και αναξιόπιστες.</a:t>
            </a:r>
          </a:p>
          <a:p>
            <a:pPr marL="0" indent="0">
              <a:buNone/>
            </a:pPr>
            <a:endParaRPr lang="el-GR" dirty="0"/>
          </a:p>
          <a:p>
            <a:pPr marL="0" indent="0">
              <a:buNone/>
            </a:pPr>
            <a:endParaRPr lang="el-GR" dirty="0"/>
          </a:p>
          <a:p>
            <a:pPr marL="0" indent="0">
              <a:buNone/>
            </a:pPr>
            <a:endParaRPr lang="el-GR" dirty="0"/>
          </a:p>
        </p:txBody>
      </p:sp>
      <p:sp>
        <p:nvSpPr>
          <p:cNvPr id="9" name="TextBox 8">
            <a:extLst>
              <a:ext uri="{FF2B5EF4-FFF2-40B4-BE49-F238E27FC236}">
                <a16:creationId xmlns:a16="http://schemas.microsoft.com/office/drawing/2014/main" id="{CBA8C145-BBF4-0901-F7F1-5954AD736F15}"/>
              </a:ext>
            </a:extLst>
          </p:cNvPr>
          <p:cNvSpPr txBox="1"/>
          <p:nvPr/>
        </p:nvSpPr>
        <p:spPr>
          <a:xfrm>
            <a:off x="5903844" y="4874137"/>
            <a:ext cx="6052930" cy="584775"/>
          </a:xfrm>
          <a:prstGeom prst="rect">
            <a:avLst/>
          </a:prstGeom>
          <a:noFill/>
        </p:spPr>
        <p:txBody>
          <a:bodyPr wrap="square" rtlCol="0">
            <a:spAutoFit/>
          </a:bodyPr>
          <a:lstStyle/>
          <a:p>
            <a:r>
              <a:rPr lang="en-US" sz="1600" dirty="0">
                <a:hlinkClick r:id="rId2"/>
              </a:rPr>
              <a:t>Further reading: Information on ENC Generalization, Over-Scaling and Safety Checking Functions in ECDIS.</a:t>
            </a:r>
            <a:endParaRPr lang="en-US" sz="1600" dirty="0"/>
          </a:p>
        </p:txBody>
      </p:sp>
      <p:pic>
        <p:nvPicPr>
          <p:cNvPr id="6" name="Content Placeholder 7">
            <a:extLst>
              <a:ext uri="{FF2B5EF4-FFF2-40B4-BE49-F238E27FC236}">
                <a16:creationId xmlns:a16="http://schemas.microsoft.com/office/drawing/2014/main" id="{983F9502-82D8-6BFD-29BC-644988B8B911}"/>
              </a:ext>
            </a:extLst>
          </p:cNvPr>
          <p:cNvPicPr>
            <a:picLocks noGrp="1" noChangeAspect="1"/>
          </p:cNvPicPr>
          <p:nvPr>
            <p:ph sz="half" idx="2"/>
          </p:nvPr>
        </p:nvPicPr>
        <p:blipFill rotWithShape="1">
          <a:blip r:embed="rId3"/>
          <a:srcRect l="2310" r="1"/>
          <a:stretch/>
        </p:blipFill>
        <p:spPr>
          <a:xfrm>
            <a:off x="5629100" y="481656"/>
            <a:ext cx="6345745" cy="4090344"/>
          </a:xfrm>
        </p:spPr>
      </p:pic>
    </p:spTree>
    <p:extLst>
      <p:ext uri="{BB962C8B-B14F-4D97-AF65-F5344CB8AC3E}">
        <p14:creationId xmlns:p14="http://schemas.microsoft.com/office/powerpoint/2010/main" val="2443321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6149-52DF-3FF6-5EED-070FBB8F52C5}"/>
              </a:ext>
            </a:extLst>
          </p:cNvPr>
          <p:cNvSpPr>
            <a:spLocks noGrp="1"/>
          </p:cNvSpPr>
          <p:nvPr>
            <p:ph type="title"/>
          </p:nvPr>
        </p:nvSpPr>
        <p:spPr>
          <a:xfrm>
            <a:off x="913795" y="609601"/>
            <a:ext cx="10353761" cy="1109870"/>
          </a:xfrm>
        </p:spPr>
        <p:txBody>
          <a:bodyPr>
            <a:normAutofit fontScale="90000"/>
          </a:bodyPr>
          <a:lstStyle/>
          <a:p>
            <a:r>
              <a:rPr lang="fr-FR" b="1" dirty="0"/>
              <a:t>Compilation </a:t>
            </a:r>
            <a:r>
              <a:rPr lang="fr-FR" b="1" dirty="0" err="1"/>
              <a:t>Scale</a:t>
            </a:r>
            <a:r>
              <a:rPr lang="fr-FR" b="1" dirty="0"/>
              <a:t>: Paper Charts Vs </a:t>
            </a:r>
            <a:r>
              <a:rPr lang="fr-FR" b="1" dirty="0" err="1"/>
              <a:t>ENCs</a:t>
            </a:r>
            <a:br>
              <a:rPr lang="fr-FR" b="1" dirty="0"/>
            </a:br>
            <a:endParaRPr lang="en-US" dirty="0"/>
          </a:p>
        </p:txBody>
      </p:sp>
      <p:pic>
        <p:nvPicPr>
          <p:cNvPr id="1026" name="Picture 2">
            <a:extLst>
              <a:ext uri="{FF2B5EF4-FFF2-40B4-BE49-F238E27FC236}">
                <a16:creationId xmlns:a16="http://schemas.microsoft.com/office/drawing/2014/main" id="{3D83FE75-F811-0B57-E8B1-F391368996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2652" y="1643700"/>
            <a:ext cx="6112565" cy="502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120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D9FBA-B887-21AF-5E56-67655EBDF923}"/>
              </a:ext>
            </a:extLst>
          </p:cNvPr>
          <p:cNvSpPr>
            <a:spLocks noGrp="1"/>
          </p:cNvSpPr>
          <p:nvPr>
            <p:ph sz="half" idx="1"/>
          </p:nvPr>
        </p:nvSpPr>
        <p:spPr>
          <a:xfrm>
            <a:off x="129414" y="487017"/>
            <a:ext cx="5141877" cy="6042992"/>
          </a:xfrm>
        </p:spPr>
        <p:txBody>
          <a:bodyPr>
            <a:normAutofit/>
          </a:bodyPr>
          <a:lstStyle/>
          <a:p>
            <a:pPr marL="0" indent="0">
              <a:buNone/>
            </a:pPr>
            <a:r>
              <a:rPr lang="el-GR" dirty="0">
                <a:latin typeface="Arial" panose="020B0604020202020204" pitchFamily="34" charset="0"/>
                <a:cs typeface="Arial" panose="020B0604020202020204" pitchFamily="34" charset="0"/>
              </a:rPr>
              <a:t>Η κλίμακα προβολής (εφεξής </a:t>
            </a:r>
            <a:r>
              <a:rPr lang="en-US" dirty="0">
                <a:latin typeface="Arial" panose="020B0604020202020204" pitchFamily="34" charset="0"/>
                <a:cs typeface="Arial" panose="020B0604020202020204" pitchFamily="34" charset="0"/>
              </a:rPr>
              <a:t>compilation scale)</a:t>
            </a:r>
            <a:r>
              <a:rPr lang="el-GR" dirty="0">
                <a:latin typeface="Arial" panose="020B0604020202020204" pitchFamily="34" charset="0"/>
                <a:cs typeface="Arial" panose="020B0604020202020204" pitchFamily="34" charset="0"/>
              </a:rPr>
              <a:t> ενός </a:t>
            </a:r>
            <a:r>
              <a:rPr lang="en-US" dirty="0">
                <a:latin typeface="Arial" panose="020B0604020202020204" pitchFamily="34" charset="0"/>
                <a:cs typeface="Arial" panose="020B0604020202020204" pitchFamily="34" charset="0"/>
              </a:rPr>
              <a:t>paper chart, </a:t>
            </a:r>
            <a:r>
              <a:rPr lang="el-GR" dirty="0">
                <a:latin typeface="Arial" panose="020B0604020202020204" pitchFamily="34" charset="0"/>
                <a:cs typeface="Arial" panose="020B0604020202020204" pitchFamily="34" charset="0"/>
              </a:rPr>
              <a:t>υπολογίζεται και καθορίζεται από τον χαρτογράφο κατά το στάδιο της σχεδίασης του χάρτη, επομένως τα σύμβολα είναι συνήθως μεγαλύτερα από την έκταση του πραγματικού χαρακτηριστικού που αντιπροσωπεύουν και δεν αλλάζουν σε μέγεθος.</a:t>
            </a:r>
          </a:p>
          <a:p>
            <a:pPr marL="0" indent="0">
              <a:buNone/>
            </a:pPr>
            <a:endParaRPr lang="el-GR" dirty="0"/>
          </a:p>
          <a:p>
            <a:pPr marL="0" indent="0">
              <a:buNone/>
            </a:pPr>
            <a:endParaRPr lang="el-GR" dirty="0"/>
          </a:p>
        </p:txBody>
      </p:sp>
      <p:pic>
        <p:nvPicPr>
          <p:cNvPr id="12" name="Content Placeholder 11">
            <a:extLst>
              <a:ext uri="{FF2B5EF4-FFF2-40B4-BE49-F238E27FC236}">
                <a16:creationId xmlns:a16="http://schemas.microsoft.com/office/drawing/2014/main" id="{F0CF6C36-DA61-54EA-6574-410C313CFD10}"/>
              </a:ext>
            </a:extLst>
          </p:cNvPr>
          <p:cNvPicPr>
            <a:picLocks noGrp="1" noChangeAspect="1"/>
          </p:cNvPicPr>
          <p:nvPr>
            <p:ph sz="half" idx="2"/>
          </p:nvPr>
        </p:nvPicPr>
        <p:blipFill rotWithShape="1">
          <a:blip r:embed="rId2"/>
          <a:srcRect t="3056" r="2731"/>
          <a:stretch/>
        </p:blipFill>
        <p:spPr>
          <a:xfrm>
            <a:off x="5271291" y="616226"/>
            <a:ext cx="6791295" cy="4512365"/>
          </a:xfrm>
        </p:spPr>
      </p:pic>
    </p:spTree>
    <p:extLst>
      <p:ext uri="{BB962C8B-B14F-4D97-AF65-F5344CB8AC3E}">
        <p14:creationId xmlns:p14="http://schemas.microsoft.com/office/powerpoint/2010/main" val="24000518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8346F"/>
      </a:dk2>
      <a:lt2>
        <a:srgbClr val="D9A8D2"/>
      </a:lt2>
      <a:accent1>
        <a:srgbClr val="CE57AB"/>
      </a:accent1>
      <a:accent2>
        <a:srgbClr val="8E8EFD"/>
      </a:accent2>
      <a:accent3>
        <a:srgbClr val="7CBCE0"/>
      </a:accent3>
      <a:accent4>
        <a:srgbClr val="70BF9F"/>
      </a:accent4>
      <a:accent5>
        <a:srgbClr val="A5B960"/>
      </a:accent5>
      <a:accent6>
        <a:srgbClr val="D47A57"/>
      </a:accent6>
      <a:hlink>
        <a:srgbClr val="D164DE"/>
      </a:hlink>
      <a:folHlink>
        <a:srgbClr val="BE87C4"/>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D4FE1632-F131-47D3-A814-99E9CD025E20}"/>
    </a:ext>
  </a:extLst>
</a:theme>
</file>

<file path=docProps/app.xml><?xml version="1.0" encoding="utf-8"?>
<Properties xmlns="http://schemas.openxmlformats.org/officeDocument/2006/extended-properties" xmlns:vt="http://schemas.openxmlformats.org/officeDocument/2006/docPropsVTypes">
  <Template>TM04033921[[fn=Damask]]</Template>
  <TotalTime>322</TotalTime>
  <Words>1484</Words>
  <Application>Microsoft Office PowerPoint</Application>
  <PresentationFormat>Widescreen</PresentationFormat>
  <Paragraphs>77</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Black</vt:lpstr>
      <vt:lpstr>Bookman Old Style</vt:lpstr>
      <vt:lpstr>Rockwell</vt:lpstr>
      <vt:lpstr>Wingdings</vt:lpstr>
      <vt:lpstr>Damask</vt:lpstr>
      <vt:lpstr>Compilation Scale Display Scale και sca min στους ENC</vt:lpstr>
      <vt:lpstr>ΓΙΑΤΙ ΕΙΝΑΙ ΣΗΜΑΝΤΙΚΟ ΝΑ ΓΝΩΡΙΖΕΤΕ ΓΙΑ ΤΗΝ COMPILATION SCALE ΣΤΑ ENC;</vt:lpstr>
      <vt:lpstr>ΓΙΑΤΙ ΕΙΝΑΙ ΣΗΜΑΝΤΙΚΟ ΝΑ ΓΝΩΡΙΖΕΤΕ ΓΙΑ ΤΗΝ COMPILATION SCALE ΣΤΑ ENC;</vt:lpstr>
      <vt:lpstr>ΓΙΑΤΙ ΕΙΝΑΙ ΣΗΜΑΝΤΙΚΟ ΝΑ ΓΝΩΡΙΖΕΤΕ ΓΙΑ ΤΗΝ COMPILATION SCALE ΣΤΑ ENC;</vt:lpstr>
      <vt:lpstr>PowerPoint Presentation</vt:lpstr>
      <vt:lpstr>PowerPoint Presentation</vt:lpstr>
      <vt:lpstr>PowerPoint Presentation</vt:lpstr>
      <vt:lpstr>Compilation Scale: Paper Charts Vs ENCs </vt:lpstr>
      <vt:lpstr>PowerPoint Presentation</vt:lpstr>
      <vt:lpstr>Compilation Scale στουσ ENC </vt:lpstr>
      <vt:lpstr>Compilation Scale στουσ ENC </vt:lpstr>
      <vt:lpstr>Compilation Scale στουσ ENC </vt:lpstr>
      <vt:lpstr>Compilation Scale στουσ ENC </vt:lpstr>
      <vt:lpstr>DISPLAY Scale</vt:lpstr>
      <vt:lpstr>Display scale (κλιμακα απεικονισησ)</vt:lpstr>
      <vt:lpstr>PowerPoint Presentation</vt:lpstr>
      <vt:lpstr>Η εννοια του scale minimum (sca min) στους enc</vt:lpstr>
      <vt:lpstr>PowerPoint Presentation</vt:lpstr>
      <vt:lpstr>PowerPoint Presentation</vt:lpstr>
      <vt:lpstr>PowerPoint Presentation</vt:lpstr>
      <vt:lpstr>Πρακτικη εξΑΣΚΗΣΗ</vt:lpstr>
      <vt:lpstr>ΟΙ ΠΡΟΤΕΙΝΟΜΕΝΕΣ ΡΥΘΜΙΣΕΙΣ ΓΙΑ ΤΟ SCA MIN ΕΙΝΑΙ: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Compilation Scale Display Scale και sca min στους ENC</dc:title>
  <dc:creator>Θρασύβουλος Κοτσιφάκης</dc:creator>
  <cp:lastModifiedBy>Θρασύβουλος Κοτσιφάκης</cp:lastModifiedBy>
  <cp:revision>9</cp:revision>
  <dcterms:created xsi:type="dcterms:W3CDTF">2023-11-29T16:18:05Z</dcterms:created>
  <dcterms:modified xsi:type="dcterms:W3CDTF">2023-11-29T22:10:06Z</dcterms:modified>
</cp:coreProperties>
</file>