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100" d="100"/>
          <a:sy n="100" d="100"/>
        </p:scale>
        <p:origin x="-516" y="6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59256-B30F-457C-9D04-40629D845426}" type="datetimeFigureOut">
              <a:rPr lang="el-GR" smtClean="0"/>
              <a:pPr/>
              <a:t>30/3/2020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3800E-29A0-493C-8472-36596E918E4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59256-B30F-457C-9D04-40629D845426}" type="datetimeFigureOut">
              <a:rPr lang="el-GR" smtClean="0"/>
              <a:pPr/>
              <a:t>30/3/2020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3800E-29A0-493C-8472-36596E918E4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59256-B30F-457C-9D04-40629D845426}" type="datetimeFigureOut">
              <a:rPr lang="el-GR" smtClean="0"/>
              <a:pPr/>
              <a:t>30/3/2020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3800E-29A0-493C-8472-36596E918E4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59256-B30F-457C-9D04-40629D845426}" type="datetimeFigureOut">
              <a:rPr lang="el-GR" smtClean="0"/>
              <a:pPr/>
              <a:t>30/3/2020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3800E-29A0-493C-8472-36596E918E4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59256-B30F-457C-9D04-40629D845426}" type="datetimeFigureOut">
              <a:rPr lang="el-GR" smtClean="0"/>
              <a:pPr/>
              <a:t>30/3/2020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3800E-29A0-493C-8472-36596E918E4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59256-B30F-457C-9D04-40629D845426}" type="datetimeFigureOut">
              <a:rPr lang="el-GR" smtClean="0"/>
              <a:pPr/>
              <a:t>30/3/2020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3800E-29A0-493C-8472-36596E918E4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59256-B30F-457C-9D04-40629D845426}" type="datetimeFigureOut">
              <a:rPr lang="el-GR" smtClean="0"/>
              <a:pPr/>
              <a:t>30/3/2020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3800E-29A0-493C-8472-36596E918E4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59256-B30F-457C-9D04-40629D845426}" type="datetimeFigureOut">
              <a:rPr lang="el-GR" smtClean="0"/>
              <a:pPr/>
              <a:t>30/3/2020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3800E-29A0-493C-8472-36596E918E4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59256-B30F-457C-9D04-40629D845426}" type="datetimeFigureOut">
              <a:rPr lang="el-GR" smtClean="0"/>
              <a:pPr/>
              <a:t>30/3/2020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3800E-29A0-493C-8472-36596E918E4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59256-B30F-457C-9D04-40629D845426}" type="datetimeFigureOut">
              <a:rPr lang="el-GR" smtClean="0"/>
              <a:pPr/>
              <a:t>30/3/2020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3800E-29A0-493C-8472-36596E918E4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59256-B30F-457C-9D04-40629D845426}" type="datetimeFigureOut">
              <a:rPr lang="el-GR" smtClean="0"/>
              <a:pPr/>
              <a:t>30/3/2020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3800E-29A0-493C-8472-36596E918E4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159256-B30F-457C-9D04-40629D845426}" type="datetimeFigureOut">
              <a:rPr lang="el-GR" smtClean="0"/>
              <a:pPr/>
              <a:t>30/3/2020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A3800E-29A0-493C-8472-36596E918E4B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654164"/>
          </a:xfrm>
          <a:ln w="38100"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el-GR" sz="1800" b="1" dirty="0" smtClean="0"/>
              <a:t>Παράδειγμα 22 Σελήνης</a:t>
            </a:r>
            <a:r>
              <a:rPr lang="el-GR" sz="1800" dirty="0" smtClean="0"/>
              <a:t>. </a:t>
            </a:r>
            <a:br>
              <a:rPr lang="el-GR" sz="1800" dirty="0" smtClean="0"/>
            </a:br>
            <a:r>
              <a:rPr lang="el-GR" sz="1800" dirty="0" smtClean="0"/>
              <a:t>Σε</a:t>
            </a:r>
            <a:r>
              <a:rPr lang="el-GR" sz="1800" b="1" dirty="0" smtClean="0"/>
              <a:t> </a:t>
            </a:r>
            <a:r>
              <a:rPr lang="en-US" sz="1800" b="1" dirty="0" smtClean="0"/>
              <a:t>GMT 11</a:t>
            </a:r>
            <a:r>
              <a:rPr lang="el-GR" sz="1800" b="1" dirty="0" smtClean="0"/>
              <a:t>ω 47λ 50δλ </a:t>
            </a:r>
            <a:r>
              <a:rPr lang="el-GR" sz="1800" dirty="0" smtClean="0"/>
              <a:t>της </a:t>
            </a:r>
            <a:r>
              <a:rPr lang="el-GR" sz="1800" b="1" dirty="0" smtClean="0"/>
              <a:t>14/05/82</a:t>
            </a:r>
            <a:r>
              <a:rPr lang="el-GR" sz="1800" dirty="0" smtClean="0"/>
              <a:t> παρατηρήθηκε η σελήνη </a:t>
            </a:r>
            <a:r>
              <a:rPr lang="el-GR" sz="1800" b="1" dirty="0" smtClean="0"/>
              <a:t>( ΜΟΟΝ) </a:t>
            </a:r>
            <a:r>
              <a:rPr lang="el-GR" sz="1800" dirty="0" smtClean="0"/>
              <a:t>από στίγμα το μήκος του οποίου ήταν </a:t>
            </a:r>
            <a:r>
              <a:rPr lang="el-GR" sz="1800" b="1" dirty="0" smtClean="0"/>
              <a:t>178◦ 29‘ Α</a:t>
            </a:r>
            <a:r>
              <a:rPr lang="el-GR" sz="1800" dirty="0" smtClean="0"/>
              <a:t>. Ποια η δυτική τοπική ωρικη γωνία </a:t>
            </a:r>
            <a:r>
              <a:rPr lang="el-GR" sz="1800" b="1" dirty="0" smtClean="0"/>
              <a:t>(</a:t>
            </a:r>
            <a:r>
              <a:rPr lang="en-US" sz="1800" b="1" dirty="0" smtClean="0"/>
              <a:t>LHA) </a:t>
            </a:r>
            <a:r>
              <a:rPr lang="el-GR" sz="1800" dirty="0" smtClean="0"/>
              <a:t>και η κλήση</a:t>
            </a:r>
            <a:r>
              <a:rPr lang="el-GR" sz="1800" b="1" dirty="0" smtClean="0"/>
              <a:t> δ </a:t>
            </a:r>
            <a:r>
              <a:rPr lang="el-GR" sz="1800" dirty="0" smtClean="0"/>
              <a:t>της σελήνης;</a:t>
            </a:r>
            <a:endParaRPr lang="el-GR" sz="1800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571604" y="2214554"/>
            <a:ext cx="5418269" cy="1424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00166" y="3929066"/>
            <a:ext cx="5572164" cy="3133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928794" y="4286256"/>
            <a:ext cx="5124461" cy="11245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6 - Ελεύθερη σχεδίαση"/>
          <p:cNvSpPr/>
          <p:nvPr/>
        </p:nvSpPr>
        <p:spPr>
          <a:xfrm>
            <a:off x="1357290" y="3785306"/>
            <a:ext cx="853435" cy="601396"/>
          </a:xfrm>
          <a:custGeom>
            <a:avLst/>
            <a:gdLst>
              <a:gd name="connsiteX0" fmla="*/ 253219 w 803956"/>
              <a:gd name="connsiteY0" fmla="*/ 111445 h 601396"/>
              <a:gd name="connsiteX1" fmla="*/ 112542 w 803956"/>
              <a:gd name="connsiteY1" fmla="*/ 125512 h 601396"/>
              <a:gd name="connsiteX2" fmla="*/ 56271 w 803956"/>
              <a:gd name="connsiteY2" fmla="*/ 139580 h 601396"/>
              <a:gd name="connsiteX3" fmla="*/ 28136 w 803956"/>
              <a:gd name="connsiteY3" fmla="*/ 181783 h 601396"/>
              <a:gd name="connsiteX4" fmla="*/ 0 w 803956"/>
              <a:gd name="connsiteY4" fmla="*/ 209919 h 601396"/>
              <a:gd name="connsiteX5" fmla="*/ 14068 w 803956"/>
              <a:gd name="connsiteY5" fmla="*/ 322460 h 601396"/>
              <a:gd name="connsiteX6" fmla="*/ 56271 w 803956"/>
              <a:gd name="connsiteY6" fmla="*/ 350596 h 601396"/>
              <a:gd name="connsiteX7" fmla="*/ 112542 w 803956"/>
              <a:gd name="connsiteY7" fmla="*/ 420934 h 601396"/>
              <a:gd name="connsiteX8" fmla="*/ 154745 w 803956"/>
              <a:gd name="connsiteY8" fmla="*/ 435002 h 601396"/>
              <a:gd name="connsiteX9" fmla="*/ 211016 w 803956"/>
              <a:gd name="connsiteY9" fmla="*/ 477205 h 601396"/>
              <a:gd name="connsiteX10" fmla="*/ 253219 w 803956"/>
              <a:gd name="connsiteY10" fmla="*/ 519408 h 601396"/>
              <a:gd name="connsiteX11" fmla="*/ 365760 w 803956"/>
              <a:gd name="connsiteY11" fmla="*/ 547543 h 601396"/>
              <a:gd name="connsiteX12" fmla="*/ 576776 w 803956"/>
              <a:gd name="connsiteY12" fmla="*/ 561611 h 601396"/>
              <a:gd name="connsiteX13" fmla="*/ 618979 w 803956"/>
              <a:gd name="connsiteY13" fmla="*/ 519408 h 601396"/>
              <a:gd name="connsiteX14" fmla="*/ 661182 w 803956"/>
              <a:gd name="connsiteY14" fmla="*/ 505340 h 601396"/>
              <a:gd name="connsiteX15" fmla="*/ 745588 w 803956"/>
              <a:gd name="connsiteY15" fmla="*/ 420934 h 601396"/>
              <a:gd name="connsiteX16" fmla="*/ 787791 w 803956"/>
              <a:gd name="connsiteY16" fmla="*/ 378731 h 601396"/>
              <a:gd name="connsiteX17" fmla="*/ 801859 w 803956"/>
              <a:gd name="connsiteY17" fmla="*/ 336528 h 601396"/>
              <a:gd name="connsiteX18" fmla="*/ 717453 w 803956"/>
              <a:gd name="connsiteY18" fmla="*/ 195851 h 601396"/>
              <a:gd name="connsiteX19" fmla="*/ 661182 w 803956"/>
              <a:gd name="connsiteY19" fmla="*/ 125512 h 601396"/>
              <a:gd name="connsiteX20" fmla="*/ 562708 w 803956"/>
              <a:gd name="connsiteY20" fmla="*/ 97377 h 601396"/>
              <a:gd name="connsiteX21" fmla="*/ 464234 w 803956"/>
              <a:gd name="connsiteY21" fmla="*/ 55174 h 601396"/>
              <a:gd name="connsiteX22" fmla="*/ 351693 w 803956"/>
              <a:gd name="connsiteY22" fmla="*/ 12971 h 601396"/>
              <a:gd name="connsiteX23" fmla="*/ 196948 w 803956"/>
              <a:gd name="connsiteY23" fmla="*/ 83309 h 601396"/>
              <a:gd name="connsiteX24" fmla="*/ 182880 w 803956"/>
              <a:gd name="connsiteY24" fmla="*/ 97377 h 6013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803956" h="601396">
                <a:moveTo>
                  <a:pt x="253219" y="111445"/>
                </a:moveTo>
                <a:cubicBezTo>
                  <a:pt x="206327" y="116134"/>
                  <a:pt x="159195" y="118847"/>
                  <a:pt x="112542" y="125512"/>
                </a:cubicBezTo>
                <a:cubicBezTo>
                  <a:pt x="93402" y="128246"/>
                  <a:pt x="72358" y="128855"/>
                  <a:pt x="56271" y="139580"/>
                </a:cubicBezTo>
                <a:cubicBezTo>
                  <a:pt x="42203" y="148958"/>
                  <a:pt x="38698" y="168581"/>
                  <a:pt x="28136" y="181783"/>
                </a:cubicBezTo>
                <a:cubicBezTo>
                  <a:pt x="19850" y="192140"/>
                  <a:pt x="9379" y="200540"/>
                  <a:pt x="0" y="209919"/>
                </a:cubicBezTo>
                <a:cubicBezTo>
                  <a:pt x="4689" y="247433"/>
                  <a:pt x="27" y="287358"/>
                  <a:pt x="14068" y="322460"/>
                </a:cubicBezTo>
                <a:cubicBezTo>
                  <a:pt x="20347" y="338158"/>
                  <a:pt x="44316" y="338641"/>
                  <a:pt x="56271" y="350596"/>
                </a:cubicBezTo>
                <a:cubicBezTo>
                  <a:pt x="85026" y="379352"/>
                  <a:pt x="77735" y="400050"/>
                  <a:pt x="112542" y="420934"/>
                </a:cubicBezTo>
                <a:cubicBezTo>
                  <a:pt x="125258" y="428563"/>
                  <a:pt x="140677" y="430313"/>
                  <a:pt x="154745" y="435002"/>
                </a:cubicBezTo>
                <a:cubicBezTo>
                  <a:pt x="173502" y="449070"/>
                  <a:pt x="193214" y="461946"/>
                  <a:pt x="211016" y="477205"/>
                </a:cubicBezTo>
                <a:cubicBezTo>
                  <a:pt x="226121" y="490152"/>
                  <a:pt x="236666" y="508372"/>
                  <a:pt x="253219" y="519408"/>
                </a:cubicBezTo>
                <a:cubicBezTo>
                  <a:pt x="271760" y="531769"/>
                  <a:pt x="355611" y="545513"/>
                  <a:pt x="365760" y="547543"/>
                </a:cubicBezTo>
                <a:cubicBezTo>
                  <a:pt x="444026" y="599721"/>
                  <a:pt x="427583" y="601396"/>
                  <a:pt x="576776" y="561611"/>
                </a:cubicBezTo>
                <a:cubicBezTo>
                  <a:pt x="595999" y="556485"/>
                  <a:pt x="602426" y="530444"/>
                  <a:pt x="618979" y="519408"/>
                </a:cubicBezTo>
                <a:cubicBezTo>
                  <a:pt x="631317" y="511183"/>
                  <a:pt x="647114" y="510029"/>
                  <a:pt x="661182" y="505340"/>
                </a:cubicBezTo>
                <a:lnTo>
                  <a:pt x="745588" y="420934"/>
                </a:lnTo>
                <a:lnTo>
                  <a:pt x="787791" y="378731"/>
                </a:lnTo>
                <a:cubicBezTo>
                  <a:pt x="792480" y="364663"/>
                  <a:pt x="803956" y="351208"/>
                  <a:pt x="801859" y="336528"/>
                </a:cubicBezTo>
                <a:cubicBezTo>
                  <a:pt x="797927" y="309003"/>
                  <a:pt x="721945" y="202589"/>
                  <a:pt x="717453" y="195851"/>
                </a:cubicBezTo>
                <a:cubicBezTo>
                  <a:pt x="704676" y="176686"/>
                  <a:pt x="683452" y="138874"/>
                  <a:pt x="661182" y="125512"/>
                </a:cubicBezTo>
                <a:cubicBezTo>
                  <a:pt x="646770" y="116865"/>
                  <a:pt x="573214" y="100004"/>
                  <a:pt x="562708" y="97377"/>
                </a:cubicBezTo>
                <a:cubicBezTo>
                  <a:pt x="477183" y="40361"/>
                  <a:pt x="568052" y="94106"/>
                  <a:pt x="464234" y="55174"/>
                </a:cubicBezTo>
                <a:cubicBezTo>
                  <a:pt x="317104" y="0"/>
                  <a:pt x="496132" y="49082"/>
                  <a:pt x="351693" y="12971"/>
                </a:cubicBezTo>
                <a:cubicBezTo>
                  <a:pt x="219850" y="45931"/>
                  <a:pt x="266494" y="13763"/>
                  <a:pt x="196948" y="83309"/>
                </a:cubicBezTo>
                <a:lnTo>
                  <a:pt x="182880" y="97377"/>
                </a:lnTo>
              </a:path>
            </a:pathLst>
          </a:cu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cxnSp>
        <p:nvCxnSpPr>
          <p:cNvPr id="11" name="10 - Ευθεία γραμμή σύνδεσης"/>
          <p:cNvCxnSpPr/>
          <p:nvPr/>
        </p:nvCxnSpPr>
        <p:spPr>
          <a:xfrm>
            <a:off x="1714480" y="4929198"/>
            <a:ext cx="642942" cy="1588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15 - Ευθεία γραμμή σύνδεσης"/>
          <p:cNvCxnSpPr/>
          <p:nvPr/>
        </p:nvCxnSpPr>
        <p:spPr>
          <a:xfrm>
            <a:off x="4214810" y="4929198"/>
            <a:ext cx="2214578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18 - Ορθογώνιο"/>
          <p:cNvSpPr/>
          <p:nvPr/>
        </p:nvSpPr>
        <p:spPr>
          <a:xfrm>
            <a:off x="214282" y="2285992"/>
            <a:ext cx="1200152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/>
              <a:t>ΗΜΕΡ/ΝΙΑ</a:t>
            </a:r>
            <a:endParaRPr lang="el-GR" dirty="0"/>
          </a:p>
        </p:txBody>
      </p:sp>
      <p:cxnSp>
        <p:nvCxnSpPr>
          <p:cNvPr id="21" name="20 - Ευθύγραμμο βέλος σύνδεσης"/>
          <p:cNvCxnSpPr/>
          <p:nvPr/>
        </p:nvCxnSpPr>
        <p:spPr>
          <a:xfrm>
            <a:off x="642910" y="2928934"/>
            <a:ext cx="914400" cy="9144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21 - Ορθογώνιο"/>
          <p:cNvSpPr/>
          <p:nvPr/>
        </p:nvSpPr>
        <p:spPr>
          <a:xfrm>
            <a:off x="214282" y="4143380"/>
            <a:ext cx="914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GMT</a:t>
            </a:r>
            <a:endParaRPr lang="el-GR" dirty="0"/>
          </a:p>
        </p:txBody>
      </p:sp>
      <p:cxnSp>
        <p:nvCxnSpPr>
          <p:cNvPr id="24" name="23 - Ευθύγραμμο βέλος σύνδεσης"/>
          <p:cNvCxnSpPr/>
          <p:nvPr/>
        </p:nvCxnSpPr>
        <p:spPr>
          <a:xfrm>
            <a:off x="1071538" y="4572008"/>
            <a:ext cx="714380" cy="214314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25 - Ελεύθερη σχεδίαση"/>
          <p:cNvSpPr/>
          <p:nvPr/>
        </p:nvSpPr>
        <p:spPr>
          <a:xfrm>
            <a:off x="4192172" y="3362178"/>
            <a:ext cx="520505" cy="0"/>
          </a:xfrm>
          <a:custGeom>
            <a:avLst/>
            <a:gdLst>
              <a:gd name="connsiteX0" fmla="*/ 0 w 520505"/>
              <a:gd name="connsiteY0" fmla="*/ 0 h 0"/>
              <a:gd name="connsiteX1" fmla="*/ 520505 w 520505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520505">
                <a:moveTo>
                  <a:pt x="0" y="0"/>
                </a:moveTo>
                <a:lnTo>
                  <a:pt x="520505" y="0"/>
                </a:lnTo>
              </a:path>
            </a:pathLst>
          </a:cu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cxnSp>
        <p:nvCxnSpPr>
          <p:cNvPr id="28" name="27 - Ευθεία γραμμή σύνδεσης"/>
          <p:cNvCxnSpPr/>
          <p:nvPr/>
        </p:nvCxnSpPr>
        <p:spPr>
          <a:xfrm>
            <a:off x="4929190" y="3357562"/>
            <a:ext cx="214314" cy="1588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30 - Ευθεία γραμμή σύνδεσης"/>
          <p:cNvCxnSpPr/>
          <p:nvPr/>
        </p:nvCxnSpPr>
        <p:spPr>
          <a:xfrm>
            <a:off x="5500694" y="3357562"/>
            <a:ext cx="428628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34 - Ευθεία γραμμή σύνδεσης"/>
          <p:cNvCxnSpPr/>
          <p:nvPr/>
        </p:nvCxnSpPr>
        <p:spPr>
          <a:xfrm>
            <a:off x="6000760" y="3286124"/>
            <a:ext cx="285752" cy="1588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36 - Ελεύθερη σχεδίαση"/>
          <p:cNvSpPr/>
          <p:nvPr/>
        </p:nvSpPr>
        <p:spPr>
          <a:xfrm>
            <a:off x="4136720" y="4677350"/>
            <a:ext cx="815108" cy="316681"/>
          </a:xfrm>
          <a:custGeom>
            <a:avLst/>
            <a:gdLst>
              <a:gd name="connsiteX0" fmla="*/ 744769 w 815108"/>
              <a:gd name="connsiteY0" fmla="*/ 49395 h 316681"/>
              <a:gd name="connsiteX1" fmla="*/ 336806 w 815108"/>
              <a:gd name="connsiteY1" fmla="*/ 35327 h 316681"/>
              <a:gd name="connsiteX2" fmla="*/ 41385 w 815108"/>
              <a:gd name="connsiteY2" fmla="*/ 49395 h 316681"/>
              <a:gd name="connsiteX3" fmla="*/ 69520 w 815108"/>
              <a:gd name="connsiteY3" fmla="*/ 190072 h 316681"/>
              <a:gd name="connsiteX4" fmla="*/ 167994 w 815108"/>
              <a:gd name="connsiteY4" fmla="*/ 260410 h 316681"/>
              <a:gd name="connsiteX5" fmla="*/ 224265 w 815108"/>
              <a:gd name="connsiteY5" fmla="*/ 288545 h 316681"/>
              <a:gd name="connsiteX6" fmla="*/ 336806 w 815108"/>
              <a:gd name="connsiteY6" fmla="*/ 316681 h 316681"/>
              <a:gd name="connsiteX7" fmla="*/ 547822 w 815108"/>
              <a:gd name="connsiteY7" fmla="*/ 302613 h 316681"/>
              <a:gd name="connsiteX8" fmla="*/ 632228 w 815108"/>
              <a:gd name="connsiteY8" fmla="*/ 232275 h 316681"/>
              <a:gd name="connsiteX9" fmla="*/ 674431 w 815108"/>
              <a:gd name="connsiteY9" fmla="*/ 218207 h 316681"/>
              <a:gd name="connsiteX10" fmla="*/ 702566 w 815108"/>
              <a:gd name="connsiteY10" fmla="*/ 176004 h 316681"/>
              <a:gd name="connsiteX11" fmla="*/ 744769 w 815108"/>
              <a:gd name="connsiteY11" fmla="*/ 161936 h 316681"/>
              <a:gd name="connsiteX12" fmla="*/ 758837 w 815108"/>
              <a:gd name="connsiteY12" fmla="*/ 91598 h 316681"/>
              <a:gd name="connsiteX13" fmla="*/ 744769 w 815108"/>
              <a:gd name="connsiteY13" fmla="*/ 49395 h 3166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815108" h="316681">
                <a:moveTo>
                  <a:pt x="744769" y="49395"/>
                </a:moveTo>
                <a:cubicBezTo>
                  <a:pt x="674431" y="40017"/>
                  <a:pt x="472874" y="35327"/>
                  <a:pt x="336806" y="35327"/>
                </a:cubicBezTo>
                <a:cubicBezTo>
                  <a:pt x="238221" y="35327"/>
                  <a:pt x="126703" y="0"/>
                  <a:pt x="41385" y="49395"/>
                </a:cubicBezTo>
                <a:cubicBezTo>
                  <a:pt x="0" y="73355"/>
                  <a:pt x="50682" y="146118"/>
                  <a:pt x="69520" y="190072"/>
                </a:cubicBezTo>
                <a:cubicBezTo>
                  <a:pt x="95571" y="250858"/>
                  <a:pt x="123381" y="241290"/>
                  <a:pt x="167994" y="260410"/>
                </a:cubicBezTo>
                <a:cubicBezTo>
                  <a:pt x="187269" y="268671"/>
                  <a:pt x="204370" y="281913"/>
                  <a:pt x="224265" y="288545"/>
                </a:cubicBezTo>
                <a:cubicBezTo>
                  <a:pt x="260949" y="300773"/>
                  <a:pt x="336806" y="316681"/>
                  <a:pt x="336806" y="316681"/>
                </a:cubicBezTo>
                <a:cubicBezTo>
                  <a:pt x="407145" y="311992"/>
                  <a:pt x="478190" y="313608"/>
                  <a:pt x="547822" y="302613"/>
                </a:cubicBezTo>
                <a:cubicBezTo>
                  <a:pt x="634948" y="288856"/>
                  <a:pt x="579774" y="274238"/>
                  <a:pt x="632228" y="232275"/>
                </a:cubicBezTo>
                <a:cubicBezTo>
                  <a:pt x="643807" y="223012"/>
                  <a:pt x="660363" y="222896"/>
                  <a:pt x="674431" y="218207"/>
                </a:cubicBezTo>
                <a:cubicBezTo>
                  <a:pt x="683809" y="204139"/>
                  <a:pt x="689364" y="186566"/>
                  <a:pt x="702566" y="176004"/>
                </a:cubicBezTo>
                <a:cubicBezTo>
                  <a:pt x="714145" y="166741"/>
                  <a:pt x="736544" y="174274"/>
                  <a:pt x="744769" y="161936"/>
                </a:cubicBezTo>
                <a:cubicBezTo>
                  <a:pt x="758032" y="142041"/>
                  <a:pt x="754148" y="115044"/>
                  <a:pt x="758837" y="91598"/>
                </a:cubicBezTo>
                <a:cubicBezTo>
                  <a:pt x="713318" y="46079"/>
                  <a:pt x="815108" y="58774"/>
                  <a:pt x="744769" y="49395"/>
                </a:cubicBezTo>
                <a:close/>
              </a:path>
            </a:pathLst>
          </a:cu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38" name="37 - Ελεύθερη σχεδίαση"/>
          <p:cNvSpPr/>
          <p:nvPr/>
        </p:nvSpPr>
        <p:spPr>
          <a:xfrm>
            <a:off x="5286380" y="4714884"/>
            <a:ext cx="781743" cy="266143"/>
          </a:xfrm>
          <a:custGeom>
            <a:avLst/>
            <a:gdLst>
              <a:gd name="connsiteX0" fmla="*/ 680925 w 781743"/>
              <a:gd name="connsiteY0" fmla="*/ 28135 h 266143"/>
              <a:gd name="connsiteX1" fmla="*/ 90082 w 781743"/>
              <a:gd name="connsiteY1" fmla="*/ 42203 h 266143"/>
              <a:gd name="connsiteX2" fmla="*/ 47879 w 781743"/>
              <a:gd name="connsiteY2" fmla="*/ 56270 h 266143"/>
              <a:gd name="connsiteX3" fmla="*/ 5676 w 781743"/>
              <a:gd name="connsiteY3" fmla="*/ 98473 h 266143"/>
              <a:gd name="connsiteX4" fmla="*/ 33812 w 781743"/>
              <a:gd name="connsiteY4" fmla="*/ 211015 h 266143"/>
              <a:gd name="connsiteX5" fmla="*/ 132285 w 781743"/>
              <a:gd name="connsiteY5" fmla="*/ 225083 h 266143"/>
              <a:gd name="connsiteX6" fmla="*/ 160421 w 781743"/>
              <a:gd name="connsiteY6" fmla="*/ 253218 h 266143"/>
              <a:gd name="connsiteX7" fmla="*/ 554316 w 781743"/>
              <a:gd name="connsiteY7" fmla="*/ 225083 h 266143"/>
              <a:gd name="connsiteX8" fmla="*/ 694993 w 781743"/>
              <a:gd name="connsiteY8" fmla="*/ 211015 h 266143"/>
              <a:gd name="connsiteX9" fmla="*/ 680925 w 781743"/>
              <a:gd name="connsiteY9" fmla="*/ 28135 h 2661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781743" h="266143">
                <a:moveTo>
                  <a:pt x="680925" y="28135"/>
                </a:moveTo>
                <a:cubicBezTo>
                  <a:pt x="580107" y="0"/>
                  <a:pt x="286891" y="33456"/>
                  <a:pt x="90082" y="42203"/>
                </a:cubicBezTo>
                <a:cubicBezTo>
                  <a:pt x="75268" y="42861"/>
                  <a:pt x="60217" y="48045"/>
                  <a:pt x="47879" y="56270"/>
                </a:cubicBezTo>
                <a:cubicBezTo>
                  <a:pt x="31326" y="67305"/>
                  <a:pt x="19744" y="84405"/>
                  <a:pt x="5676" y="98473"/>
                </a:cubicBezTo>
                <a:cubicBezTo>
                  <a:pt x="15055" y="135987"/>
                  <a:pt x="6469" y="183672"/>
                  <a:pt x="33812" y="211015"/>
                </a:cubicBezTo>
                <a:cubicBezTo>
                  <a:pt x="57258" y="234461"/>
                  <a:pt x="100829" y="214598"/>
                  <a:pt x="132285" y="225083"/>
                </a:cubicBezTo>
                <a:cubicBezTo>
                  <a:pt x="144868" y="229277"/>
                  <a:pt x="151042" y="243840"/>
                  <a:pt x="160421" y="253218"/>
                </a:cubicBezTo>
                <a:cubicBezTo>
                  <a:pt x="565573" y="216385"/>
                  <a:pt x="0" y="266143"/>
                  <a:pt x="554316" y="225083"/>
                </a:cubicBezTo>
                <a:cubicBezTo>
                  <a:pt x="601313" y="221602"/>
                  <a:pt x="648101" y="215704"/>
                  <a:pt x="694993" y="211015"/>
                </a:cubicBezTo>
                <a:cubicBezTo>
                  <a:pt x="720924" y="133223"/>
                  <a:pt x="781743" y="56270"/>
                  <a:pt x="680925" y="28135"/>
                </a:cubicBezTo>
                <a:close/>
              </a:path>
            </a:pathLst>
          </a:cu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39" name="38 - Ελεύθερη σχεδίαση"/>
          <p:cNvSpPr/>
          <p:nvPr/>
        </p:nvSpPr>
        <p:spPr>
          <a:xfrm>
            <a:off x="5143504" y="3429000"/>
            <a:ext cx="285752" cy="274543"/>
          </a:xfrm>
          <a:custGeom>
            <a:avLst/>
            <a:gdLst>
              <a:gd name="connsiteX0" fmla="*/ 65846 w 248726"/>
              <a:gd name="connsiteY0" fmla="*/ 229274 h 274543"/>
              <a:gd name="connsiteX1" fmla="*/ 150252 w 248726"/>
              <a:gd name="connsiteY1" fmla="*/ 271477 h 274543"/>
              <a:gd name="connsiteX2" fmla="*/ 220591 w 248726"/>
              <a:gd name="connsiteY2" fmla="*/ 243342 h 274543"/>
              <a:gd name="connsiteX3" fmla="*/ 248726 w 248726"/>
              <a:gd name="connsiteY3" fmla="*/ 201139 h 274543"/>
              <a:gd name="connsiteX4" fmla="*/ 220591 w 248726"/>
              <a:gd name="connsiteY4" fmla="*/ 158936 h 274543"/>
              <a:gd name="connsiteX5" fmla="*/ 178388 w 248726"/>
              <a:gd name="connsiteY5" fmla="*/ 88597 h 274543"/>
              <a:gd name="connsiteX6" fmla="*/ 164320 w 248726"/>
              <a:gd name="connsiteY6" fmla="*/ 46394 h 274543"/>
              <a:gd name="connsiteX7" fmla="*/ 51779 w 248726"/>
              <a:gd name="connsiteY7" fmla="*/ 32327 h 274543"/>
              <a:gd name="connsiteX8" fmla="*/ 23643 w 248726"/>
              <a:gd name="connsiteY8" fmla="*/ 158936 h 274543"/>
              <a:gd name="connsiteX9" fmla="*/ 65846 w 248726"/>
              <a:gd name="connsiteY9" fmla="*/ 229274 h 2745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48726" h="274543">
                <a:moveTo>
                  <a:pt x="65846" y="229274"/>
                </a:moveTo>
                <a:cubicBezTo>
                  <a:pt x="86948" y="248031"/>
                  <a:pt x="125727" y="274543"/>
                  <a:pt x="150252" y="271477"/>
                </a:cubicBezTo>
                <a:cubicBezTo>
                  <a:pt x="175309" y="268345"/>
                  <a:pt x="197145" y="252720"/>
                  <a:pt x="220591" y="243342"/>
                </a:cubicBezTo>
                <a:cubicBezTo>
                  <a:pt x="229969" y="229274"/>
                  <a:pt x="248726" y="218046"/>
                  <a:pt x="248726" y="201139"/>
                </a:cubicBezTo>
                <a:cubicBezTo>
                  <a:pt x="248726" y="184232"/>
                  <a:pt x="228152" y="174058"/>
                  <a:pt x="220591" y="158936"/>
                </a:cubicBezTo>
                <a:cubicBezTo>
                  <a:pt x="184067" y="85888"/>
                  <a:pt x="233342" y="143553"/>
                  <a:pt x="178388" y="88597"/>
                </a:cubicBezTo>
                <a:cubicBezTo>
                  <a:pt x="173699" y="74529"/>
                  <a:pt x="173583" y="57973"/>
                  <a:pt x="164320" y="46394"/>
                </a:cubicBezTo>
                <a:cubicBezTo>
                  <a:pt x="127204" y="0"/>
                  <a:pt x="103366" y="22009"/>
                  <a:pt x="51779" y="32327"/>
                </a:cubicBezTo>
                <a:cubicBezTo>
                  <a:pt x="111" y="101217"/>
                  <a:pt x="0" y="72244"/>
                  <a:pt x="23643" y="158936"/>
                </a:cubicBezTo>
                <a:cubicBezTo>
                  <a:pt x="31446" y="187548"/>
                  <a:pt x="44744" y="210517"/>
                  <a:pt x="65846" y="229274"/>
                </a:cubicBezTo>
                <a:close/>
              </a:path>
            </a:pathLst>
          </a:cu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cxnSp>
        <p:nvCxnSpPr>
          <p:cNvPr id="41" name="40 - Ευθύγραμμο βέλος σύνδεσης"/>
          <p:cNvCxnSpPr/>
          <p:nvPr/>
        </p:nvCxnSpPr>
        <p:spPr>
          <a:xfrm rot="5400000">
            <a:off x="3893339" y="3964785"/>
            <a:ext cx="107157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44 - Ευθύγραμμο βέλος σύνδεσης"/>
          <p:cNvCxnSpPr/>
          <p:nvPr/>
        </p:nvCxnSpPr>
        <p:spPr>
          <a:xfrm rot="16200000" flipH="1">
            <a:off x="4964909" y="3964785"/>
            <a:ext cx="1285884" cy="7143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47 - Ευθύγραμμο βέλος σύνδεσης"/>
          <p:cNvCxnSpPr/>
          <p:nvPr/>
        </p:nvCxnSpPr>
        <p:spPr>
          <a:xfrm rot="16200000" flipH="1">
            <a:off x="4429124" y="4071942"/>
            <a:ext cx="1357322" cy="7143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50 - Ευθύγραμμο βέλος σύνδεσης"/>
          <p:cNvCxnSpPr/>
          <p:nvPr/>
        </p:nvCxnSpPr>
        <p:spPr>
          <a:xfrm rot="16200000" flipH="1">
            <a:off x="5464975" y="3893347"/>
            <a:ext cx="1571636" cy="21431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52 - Ορθογώνιο"/>
          <p:cNvSpPr/>
          <p:nvPr/>
        </p:nvSpPr>
        <p:spPr>
          <a:xfrm>
            <a:off x="7286644" y="2143116"/>
            <a:ext cx="1571636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/>
              <a:t>ΣΕΛ. 87 ΒΙΒΛΙΟ ΝΑΥΤΙΛΙΑΣ ΙΙ</a:t>
            </a:r>
            <a:endParaRPr lang="el-GR" dirty="0"/>
          </a:p>
        </p:txBody>
      </p:sp>
      <p:cxnSp>
        <p:nvCxnSpPr>
          <p:cNvPr id="55" name="54 - Ευθύγραμμο βέλος σύνδεσης"/>
          <p:cNvCxnSpPr/>
          <p:nvPr/>
        </p:nvCxnSpPr>
        <p:spPr>
          <a:xfrm rot="10800000" flipV="1">
            <a:off x="6357950" y="2357430"/>
            <a:ext cx="857256" cy="14287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55 - Ορθογώνιο"/>
          <p:cNvSpPr/>
          <p:nvPr/>
        </p:nvSpPr>
        <p:spPr>
          <a:xfrm>
            <a:off x="1142976" y="5715016"/>
            <a:ext cx="7643866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/>
              <a:t>Εφόσον πάρουμε τις τιμές των </a:t>
            </a:r>
            <a:r>
              <a:rPr lang="en-US" dirty="0" smtClean="0"/>
              <a:t>GHA , u corr. - DEC   </a:t>
            </a:r>
            <a:r>
              <a:rPr lang="el-GR" dirty="0" smtClean="0"/>
              <a:t>και </a:t>
            </a:r>
            <a:r>
              <a:rPr lang="en-US" dirty="0" smtClean="0"/>
              <a:t> d corr. </a:t>
            </a:r>
            <a:r>
              <a:rPr lang="el-GR" dirty="0" smtClean="0"/>
              <a:t>Πηγαίνουμε να κάνουμε τις διορθώσεις στη σελίδα  </a:t>
            </a:r>
            <a:r>
              <a:rPr lang="en-US" dirty="0" smtClean="0"/>
              <a:t>increments  corrections</a:t>
            </a:r>
            <a:endParaRPr lang="el-GR" dirty="0"/>
          </a:p>
        </p:txBody>
      </p:sp>
      <p:cxnSp>
        <p:nvCxnSpPr>
          <p:cNvPr id="58" name="57 - Ευθύγραμμο βέλος σύνδεσης"/>
          <p:cNvCxnSpPr/>
          <p:nvPr/>
        </p:nvCxnSpPr>
        <p:spPr>
          <a:xfrm>
            <a:off x="7929586" y="6357958"/>
            <a:ext cx="785818" cy="71438"/>
          </a:xfrm>
          <a:prstGeom prst="straightConnector1">
            <a:avLst/>
          </a:prstGeom>
          <a:ln w="762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214546" y="1857364"/>
            <a:ext cx="4057650" cy="1876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14546" y="3857628"/>
            <a:ext cx="41529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7" name="6 - Ευθύγραμμο βέλος σύνδεσης"/>
          <p:cNvCxnSpPr/>
          <p:nvPr/>
        </p:nvCxnSpPr>
        <p:spPr>
          <a:xfrm>
            <a:off x="1500166" y="1857364"/>
            <a:ext cx="1071570" cy="28575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7 - Ορθογώνιο"/>
          <p:cNvSpPr/>
          <p:nvPr/>
        </p:nvSpPr>
        <p:spPr>
          <a:xfrm>
            <a:off x="857224" y="1785926"/>
            <a:ext cx="642942" cy="5000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GMT 47</a:t>
            </a:r>
            <a:r>
              <a:rPr lang="el-GR" dirty="0" smtClean="0"/>
              <a:t>λ</a:t>
            </a:r>
            <a:endParaRPr lang="el-GR" dirty="0"/>
          </a:p>
        </p:txBody>
      </p:sp>
      <p:sp>
        <p:nvSpPr>
          <p:cNvPr id="9" name="8 - Ορθογώνιο"/>
          <p:cNvSpPr/>
          <p:nvPr/>
        </p:nvSpPr>
        <p:spPr>
          <a:xfrm>
            <a:off x="571472" y="2857496"/>
            <a:ext cx="785818" cy="5715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GMT</a:t>
            </a:r>
            <a:endParaRPr lang="el-GR" dirty="0" smtClean="0"/>
          </a:p>
          <a:p>
            <a:pPr algn="ctr"/>
            <a:r>
              <a:rPr lang="en-US" dirty="0" smtClean="0"/>
              <a:t> 50 </a:t>
            </a:r>
            <a:r>
              <a:rPr lang="el-GR" dirty="0" err="1" smtClean="0"/>
              <a:t>δλ</a:t>
            </a:r>
            <a:r>
              <a:rPr lang="el-GR" dirty="0" smtClean="0"/>
              <a:t> </a:t>
            </a:r>
            <a:endParaRPr lang="el-GR" dirty="0"/>
          </a:p>
        </p:txBody>
      </p:sp>
      <p:cxnSp>
        <p:nvCxnSpPr>
          <p:cNvPr id="13" name="12 - Ευθεία γραμμή σύνδεσης"/>
          <p:cNvCxnSpPr/>
          <p:nvPr/>
        </p:nvCxnSpPr>
        <p:spPr>
          <a:xfrm>
            <a:off x="2500298" y="4143380"/>
            <a:ext cx="357190" cy="1588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16 - Ελεύθερη σχεδίαση"/>
          <p:cNvSpPr/>
          <p:nvPr/>
        </p:nvSpPr>
        <p:spPr>
          <a:xfrm>
            <a:off x="5148775" y="3840480"/>
            <a:ext cx="970671" cy="466481"/>
          </a:xfrm>
          <a:custGeom>
            <a:avLst/>
            <a:gdLst>
              <a:gd name="connsiteX0" fmla="*/ 829994 w 970671"/>
              <a:gd name="connsiteY0" fmla="*/ 28135 h 466481"/>
              <a:gd name="connsiteX1" fmla="*/ 689317 w 970671"/>
              <a:gd name="connsiteY1" fmla="*/ 42203 h 466481"/>
              <a:gd name="connsiteX2" fmla="*/ 562708 w 970671"/>
              <a:gd name="connsiteY2" fmla="*/ 70338 h 466481"/>
              <a:gd name="connsiteX3" fmla="*/ 393896 w 970671"/>
              <a:gd name="connsiteY3" fmla="*/ 42203 h 466481"/>
              <a:gd name="connsiteX4" fmla="*/ 267287 w 970671"/>
              <a:gd name="connsiteY4" fmla="*/ 28135 h 466481"/>
              <a:gd name="connsiteX5" fmla="*/ 196948 w 970671"/>
              <a:gd name="connsiteY5" fmla="*/ 0 h 466481"/>
              <a:gd name="connsiteX6" fmla="*/ 84407 w 970671"/>
              <a:gd name="connsiteY6" fmla="*/ 28135 h 466481"/>
              <a:gd name="connsiteX7" fmla="*/ 28136 w 970671"/>
              <a:gd name="connsiteY7" fmla="*/ 98474 h 466481"/>
              <a:gd name="connsiteX8" fmla="*/ 0 w 970671"/>
              <a:gd name="connsiteY8" fmla="*/ 126609 h 466481"/>
              <a:gd name="connsiteX9" fmla="*/ 28136 w 970671"/>
              <a:gd name="connsiteY9" fmla="*/ 225083 h 466481"/>
              <a:gd name="connsiteX10" fmla="*/ 70339 w 970671"/>
              <a:gd name="connsiteY10" fmla="*/ 239151 h 466481"/>
              <a:gd name="connsiteX11" fmla="*/ 84407 w 970671"/>
              <a:gd name="connsiteY11" fmla="*/ 281354 h 466481"/>
              <a:gd name="connsiteX12" fmla="*/ 126610 w 970671"/>
              <a:gd name="connsiteY12" fmla="*/ 309489 h 466481"/>
              <a:gd name="connsiteX13" fmla="*/ 154745 w 970671"/>
              <a:gd name="connsiteY13" fmla="*/ 337625 h 466481"/>
              <a:gd name="connsiteX14" fmla="*/ 182880 w 970671"/>
              <a:gd name="connsiteY14" fmla="*/ 422031 h 466481"/>
              <a:gd name="connsiteX15" fmla="*/ 478302 w 970671"/>
              <a:gd name="connsiteY15" fmla="*/ 365760 h 466481"/>
              <a:gd name="connsiteX16" fmla="*/ 970671 w 970671"/>
              <a:gd name="connsiteY16" fmla="*/ 309489 h 466481"/>
              <a:gd name="connsiteX17" fmla="*/ 942536 w 970671"/>
              <a:gd name="connsiteY17" fmla="*/ 253218 h 466481"/>
              <a:gd name="connsiteX18" fmla="*/ 900333 w 970671"/>
              <a:gd name="connsiteY18" fmla="*/ 211015 h 466481"/>
              <a:gd name="connsiteX19" fmla="*/ 872197 w 970671"/>
              <a:gd name="connsiteY19" fmla="*/ 126609 h 466481"/>
              <a:gd name="connsiteX20" fmla="*/ 844062 w 970671"/>
              <a:gd name="connsiteY20" fmla="*/ 84406 h 466481"/>
              <a:gd name="connsiteX21" fmla="*/ 829994 w 970671"/>
              <a:gd name="connsiteY21" fmla="*/ 28135 h 4664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970671" h="466481">
                <a:moveTo>
                  <a:pt x="829994" y="28135"/>
                </a:moveTo>
                <a:cubicBezTo>
                  <a:pt x="804203" y="21101"/>
                  <a:pt x="736030" y="35974"/>
                  <a:pt x="689317" y="42203"/>
                </a:cubicBezTo>
                <a:cubicBezTo>
                  <a:pt x="651056" y="47305"/>
                  <a:pt x="600907" y="60789"/>
                  <a:pt x="562708" y="70338"/>
                </a:cubicBezTo>
                <a:cubicBezTo>
                  <a:pt x="506437" y="60960"/>
                  <a:pt x="450369" y="50271"/>
                  <a:pt x="393896" y="42203"/>
                </a:cubicBezTo>
                <a:cubicBezTo>
                  <a:pt x="351860" y="36198"/>
                  <a:pt x="308807" y="37032"/>
                  <a:pt x="267287" y="28135"/>
                </a:cubicBezTo>
                <a:cubicBezTo>
                  <a:pt x="242595" y="22844"/>
                  <a:pt x="220394" y="9378"/>
                  <a:pt x="196948" y="0"/>
                </a:cubicBezTo>
                <a:cubicBezTo>
                  <a:pt x="181825" y="3025"/>
                  <a:pt x="106033" y="15160"/>
                  <a:pt x="84407" y="28135"/>
                </a:cubicBezTo>
                <a:cubicBezTo>
                  <a:pt x="58278" y="43812"/>
                  <a:pt x="45831" y="76356"/>
                  <a:pt x="28136" y="98474"/>
                </a:cubicBezTo>
                <a:cubicBezTo>
                  <a:pt x="19850" y="108831"/>
                  <a:pt x="9379" y="117231"/>
                  <a:pt x="0" y="126609"/>
                </a:cubicBezTo>
                <a:cubicBezTo>
                  <a:pt x="122" y="127096"/>
                  <a:pt x="21408" y="218355"/>
                  <a:pt x="28136" y="225083"/>
                </a:cubicBezTo>
                <a:cubicBezTo>
                  <a:pt x="38621" y="235568"/>
                  <a:pt x="56271" y="234462"/>
                  <a:pt x="70339" y="239151"/>
                </a:cubicBezTo>
                <a:cubicBezTo>
                  <a:pt x="75028" y="253219"/>
                  <a:pt x="75144" y="269775"/>
                  <a:pt x="84407" y="281354"/>
                </a:cubicBezTo>
                <a:cubicBezTo>
                  <a:pt x="94969" y="294556"/>
                  <a:pt x="113408" y="298927"/>
                  <a:pt x="126610" y="309489"/>
                </a:cubicBezTo>
                <a:cubicBezTo>
                  <a:pt x="136967" y="317775"/>
                  <a:pt x="145367" y="328246"/>
                  <a:pt x="154745" y="337625"/>
                </a:cubicBezTo>
                <a:cubicBezTo>
                  <a:pt x="164123" y="365760"/>
                  <a:pt x="154011" y="415238"/>
                  <a:pt x="182880" y="422031"/>
                </a:cubicBezTo>
                <a:cubicBezTo>
                  <a:pt x="371796" y="466481"/>
                  <a:pt x="348099" y="384360"/>
                  <a:pt x="478302" y="365760"/>
                </a:cubicBezTo>
                <a:cubicBezTo>
                  <a:pt x="773175" y="323636"/>
                  <a:pt x="609233" y="343912"/>
                  <a:pt x="970671" y="309489"/>
                </a:cubicBezTo>
                <a:cubicBezTo>
                  <a:pt x="961293" y="290732"/>
                  <a:pt x="954725" y="270283"/>
                  <a:pt x="942536" y="253218"/>
                </a:cubicBezTo>
                <a:cubicBezTo>
                  <a:pt x="930973" y="237029"/>
                  <a:pt x="909995" y="228406"/>
                  <a:pt x="900333" y="211015"/>
                </a:cubicBezTo>
                <a:cubicBezTo>
                  <a:pt x="885930" y="185090"/>
                  <a:pt x="881576" y="154744"/>
                  <a:pt x="872197" y="126609"/>
                </a:cubicBezTo>
                <a:cubicBezTo>
                  <a:pt x="866850" y="110569"/>
                  <a:pt x="850929" y="99856"/>
                  <a:pt x="844062" y="84406"/>
                </a:cubicBezTo>
                <a:cubicBezTo>
                  <a:pt x="832017" y="57305"/>
                  <a:pt x="855785" y="35169"/>
                  <a:pt x="829994" y="28135"/>
                </a:cubicBezTo>
                <a:close/>
              </a:path>
            </a:pathLst>
          </a:cu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cxnSp>
        <p:nvCxnSpPr>
          <p:cNvPr id="19" name="18 - Ευθύγραμμο βέλος σύνδεσης"/>
          <p:cNvCxnSpPr/>
          <p:nvPr/>
        </p:nvCxnSpPr>
        <p:spPr>
          <a:xfrm>
            <a:off x="1428728" y="3071810"/>
            <a:ext cx="1071570" cy="78581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20 - Ευθύγραμμο βέλος σύνδεσης"/>
          <p:cNvCxnSpPr/>
          <p:nvPr/>
        </p:nvCxnSpPr>
        <p:spPr>
          <a:xfrm flipV="1">
            <a:off x="2928926" y="4071942"/>
            <a:ext cx="2214578" cy="71438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24 - Ορθογώνιο"/>
          <p:cNvSpPr/>
          <p:nvPr/>
        </p:nvSpPr>
        <p:spPr>
          <a:xfrm>
            <a:off x="6572264" y="1571612"/>
            <a:ext cx="2143140" cy="17145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/>
              <a:t>Σελ  89 βιβλίο ΝΑΥΤΙΛΙΑΣ ΙΙ </a:t>
            </a:r>
            <a:r>
              <a:rPr lang="en-US" dirty="0" smtClean="0"/>
              <a:t>increments and corrections</a:t>
            </a:r>
            <a:endParaRPr lang="el-GR" dirty="0"/>
          </a:p>
        </p:txBody>
      </p:sp>
      <p:cxnSp>
        <p:nvCxnSpPr>
          <p:cNvPr id="27" name="26 - Ευθύγραμμο βέλος σύνδεσης"/>
          <p:cNvCxnSpPr/>
          <p:nvPr/>
        </p:nvCxnSpPr>
        <p:spPr>
          <a:xfrm rot="10800000" flipV="1">
            <a:off x="5000628" y="1571612"/>
            <a:ext cx="1500198" cy="21431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sz="1800" dirty="0" smtClean="0"/>
              <a:t>Πηγαίνουμε στην σελίδα  </a:t>
            </a:r>
            <a:r>
              <a:rPr lang="en-US" sz="1800" b="1" dirty="0" smtClean="0"/>
              <a:t>increments  correction </a:t>
            </a:r>
            <a:r>
              <a:rPr lang="el-GR" sz="1800" b="1" dirty="0" smtClean="0"/>
              <a:t> </a:t>
            </a:r>
            <a:r>
              <a:rPr lang="el-GR" sz="1800" dirty="0" smtClean="0"/>
              <a:t>και με το στοιχείο </a:t>
            </a:r>
            <a:r>
              <a:rPr lang="en-US" sz="1800" b="1" dirty="0" smtClean="0"/>
              <a:t>u</a:t>
            </a:r>
            <a:r>
              <a:rPr lang="el-GR" sz="1800" b="1" dirty="0" smtClean="0"/>
              <a:t>  </a:t>
            </a:r>
            <a:r>
              <a:rPr lang="el-GR" sz="1800" dirty="0" smtClean="0"/>
              <a:t>(</a:t>
            </a:r>
            <a:r>
              <a:rPr lang="el-GR" sz="1800" dirty="0" err="1" smtClean="0"/>
              <a:t>τιμη</a:t>
            </a:r>
            <a:r>
              <a:rPr lang="el-GR" sz="1800" dirty="0" smtClean="0"/>
              <a:t> +11'.7) παίρνουμε </a:t>
            </a:r>
            <a:r>
              <a:rPr lang="en-US" sz="1800" b="1" dirty="0" smtClean="0"/>
              <a:t>u corr.  </a:t>
            </a:r>
            <a:r>
              <a:rPr lang="en-US" sz="1800" dirty="0" smtClean="0"/>
              <a:t>(</a:t>
            </a:r>
            <a:r>
              <a:rPr lang="el-GR" sz="1800" dirty="0" smtClean="0"/>
              <a:t>τιμή 9'.3)  το οποίο προσθέτουμε στην </a:t>
            </a:r>
            <a:r>
              <a:rPr lang="en-US" sz="1800" b="1" dirty="0" smtClean="0"/>
              <a:t>GHA </a:t>
            </a:r>
            <a:r>
              <a:rPr lang="en-US" sz="1800" dirty="0" smtClean="0"/>
              <a:t>. </a:t>
            </a:r>
            <a:r>
              <a:rPr lang="el-GR" sz="1800" dirty="0" smtClean="0"/>
              <a:t>Με το στοιχείο </a:t>
            </a:r>
            <a:r>
              <a:rPr lang="en-US" sz="1800" b="1" dirty="0" smtClean="0"/>
              <a:t>d </a:t>
            </a:r>
            <a:r>
              <a:rPr lang="en-US" sz="1800" dirty="0" smtClean="0"/>
              <a:t>(</a:t>
            </a:r>
            <a:r>
              <a:rPr lang="el-GR" sz="1800" dirty="0" smtClean="0"/>
              <a:t>τιμή - 4'.6) (διότι η κλίση μειώνεται με την μεταβολή της ώρας) παίρνουμε </a:t>
            </a:r>
            <a:r>
              <a:rPr lang="en-US" sz="1800" b="1" dirty="0" smtClean="0"/>
              <a:t>d corr. </a:t>
            </a:r>
            <a:r>
              <a:rPr lang="en-US" sz="1800" dirty="0" smtClean="0"/>
              <a:t>(</a:t>
            </a:r>
            <a:r>
              <a:rPr lang="el-GR" sz="1800" dirty="0" smtClean="0"/>
              <a:t>τιμή 3'.6) το οποίο αφαιρούμε από την κλίση  </a:t>
            </a:r>
            <a:r>
              <a:rPr lang="en-US" sz="1800" b="1" dirty="0" smtClean="0"/>
              <a:t>Dec</a:t>
            </a:r>
            <a:r>
              <a:rPr lang="el-GR" sz="1800" b="1" dirty="0" smtClean="0"/>
              <a:t>.</a:t>
            </a:r>
            <a:endParaRPr lang="el-GR" sz="1800" b="1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357290" y="1714488"/>
            <a:ext cx="5929354" cy="12262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28728" y="3214686"/>
            <a:ext cx="5929353" cy="9713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428728" y="4714884"/>
            <a:ext cx="5793414" cy="7330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5 - Ελεύθερη σχεδίαση"/>
          <p:cNvSpPr/>
          <p:nvPr/>
        </p:nvSpPr>
        <p:spPr>
          <a:xfrm>
            <a:off x="5286380" y="5072074"/>
            <a:ext cx="452127" cy="386881"/>
          </a:xfrm>
          <a:custGeom>
            <a:avLst/>
            <a:gdLst>
              <a:gd name="connsiteX0" fmla="*/ 367720 w 452127"/>
              <a:gd name="connsiteY0" fmla="*/ 31318 h 386881"/>
              <a:gd name="connsiteX1" fmla="*/ 184840 w 452127"/>
              <a:gd name="connsiteY1" fmla="*/ 17250 h 386881"/>
              <a:gd name="connsiteX2" fmla="*/ 16028 w 452127"/>
              <a:gd name="connsiteY2" fmla="*/ 45385 h 386881"/>
              <a:gd name="connsiteX3" fmla="*/ 1960 w 452127"/>
              <a:gd name="connsiteY3" fmla="*/ 87589 h 386881"/>
              <a:gd name="connsiteX4" fmla="*/ 86367 w 452127"/>
              <a:gd name="connsiteY4" fmla="*/ 284536 h 386881"/>
              <a:gd name="connsiteX5" fmla="*/ 156705 w 452127"/>
              <a:gd name="connsiteY5" fmla="*/ 326739 h 386881"/>
              <a:gd name="connsiteX6" fmla="*/ 198908 w 452127"/>
              <a:gd name="connsiteY6" fmla="*/ 354875 h 386881"/>
              <a:gd name="connsiteX7" fmla="*/ 367720 w 452127"/>
              <a:gd name="connsiteY7" fmla="*/ 340807 h 386881"/>
              <a:gd name="connsiteX8" fmla="*/ 423991 w 452127"/>
              <a:gd name="connsiteY8" fmla="*/ 270469 h 386881"/>
              <a:gd name="connsiteX9" fmla="*/ 452127 w 452127"/>
              <a:gd name="connsiteY9" fmla="*/ 171995 h 386881"/>
              <a:gd name="connsiteX10" fmla="*/ 438059 w 452127"/>
              <a:gd name="connsiteY10" fmla="*/ 87589 h 386881"/>
              <a:gd name="connsiteX11" fmla="*/ 409923 w 452127"/>
              <a:gd name="connsiteY11" fmla="*/ 45385 h 386881"/>
              <a:gd name="connsiteX12" fmla="*/ 367720 w 452127"/>
              <a:gd name="connsiteY12" fmla="*/ 31318 h 3868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452127" h="386881">
                <a:moveTo>
                  <a:pt x="367720" y="31318"/>
                </a:moveTo>
                <a:cubicBezTo>
                  <a:pt x="330206" y="26629"/>
                  <a:pt x="340090" y="0"/>
                  <a:pt x="184840" y="17250"/>
                </a:cubicBezTo>
                <a:cubicBezTo>
                  <a:pt x="66289" y="30423"/>
                  <a:pt x="102238" y="23834"/>
                  <a:pt x="16028" y="45385"/>
                </a:cubicBezTo>
                <a:cubicBezTo>
                  <a:pt x="11339" y="59453"/>
                  <a:pt x="0" y="72890"/>
                  <a:pt x="1960" y="87589"/>
                </a:cubicBezTo>
                <a:cubicBezTo>
                  <a:pt x="30252" y="299781"/>
                  <a:pt x="1152" y="216364"/>
                  <a:pt x="86367" y="284536"/>
                </a:cubicBezTo>
                <a:cubicBezTo>
                  <a:pt x="141541" y="328675"/>
                  <a:pt x="83411" y="302309"/>
                  <a:pt x="156705" y="326739"/>
                </a:cubicBezTo>
                <a:cubicBezTo>
                  <a:pt x="170773" y="336118"/>
                  <a:pt x="183786" y="347314"/>
                  <a:pt x="198908" y="354875"/>
                </a:cubicBezTo>
                <a:cubicBezTo>
                  <a:pt x="262919" y="386881"/>
                  <a:pt x="282630" y="359716"/>
                  <a:pt x="367720" y="340807"/>
                </a:cubicBezTo>
                <a:cubicBezTo>
                  <a:pt x="393891" y="314637"/>
                  <a:pt x="406244" y="305963"/>
                  <a:pt x="423991" y="270469"/>
                </a:cubicBezTo>
                <a:cubicBezTo>
                  <a:pt x="434081" y="250288"/>
                  <a:pt x="447620" y="190024"/>
                  <a:pt x="452127" y="171995"/>
                </a:cubicBezTo>
                <a:cubicBezTo>
                  <a:pt x="447438" y="143860"/>
                  <a:pt x="447079" y="114649"/>
                  <a:pt x="438059" y="87589"/>
                </a:cubicBezTo>
                <a:cubicBezTo>
                  <a:pt x="432712" y="71549"/>
                  <a:pt x="418622" y="59883"/>
                  <a:pt x="409923" y="45385"/>
                </a:cubicBezTo>
                <a:cubicBezTo>
                  <a:pt x="404528" y="36394"/>
                  <a:pt x="405234" y="36007"/>
                  <a:pt x="367720" y="31318"/>
                </a:cubicBezTo>
                <a:close/>
              </a:path>
            </a:pathLst>
          </a:cu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cxnSp>
        <p:nvCxnSpPr>
          <p:cNvPr id="8" name="7 - Ευθύγραμμο βέλος σύνδεσης"/>
          <p:cNvCxnSpPr/>
          <p:nvPr/>
        </p:nvCxnSpPr>
        <p:spPr>
          <a:xfrm>
            <a:off x="5715008" y="5143512"/>
            <a:ext cx="142876" cy="71438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16 - Ευθεία γραμμή σύνδεσης"/>
          <p:cNvCxnSpPr/>
          <p:nvPr/>
        </p:nvCxnSpPr>
        <p:spPr>
          <a:xfrm>
            <a:off x="5857884" y="5357826"/>
            <a:ext cx="285752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19 - Ελεύθερη σχεδίαση"/>
          <p:cNvSpPr/>
          <p:nvPr/>
        </p:nvSpPr>
        <p:spPr>
          <a:xfrm>
            <a:off x="5295900" y="1828800"/>
            <a:ext cx="337512" cy="190500"/>
          </a:xfrm>
          <a:custGeom>
            <a:avLst/>
            <a:gdLst>
              <a:gd name="connsiteX0" fmla="*/ 285750 w 337512"/>
              <a:gd name="connsiteY0" fmla="*/ 47625 h 190500"/>
              <a:gd name="connsiteX1" fmla="*/ 200025 w 337512"/>
              <a:gd name="connsiteY1" fmla="*/ 0 h 190500"/>
              <a:gd name="connsiteX2" fmla="*/ 47625 w 337512"/>
              <a:gd name="connsiteY2" fmla="*/ 19050 h 190500"/>
              <a:gd name="connsiteX3" fmla="*/ 38100 w 337512"/>
              <a:gd name="connsiteY3" fmla="*/ 47625 h 190500"/>
              <a:gd name="connsiteX4" fmla="*/ 0 w 337512"/>
              <a:gd name="connsiteY4" fmla="*/ 123825 h 190500"/>
              <a:gd name="connsiteX5" fmla="*/ 57150 w 337512"/>
              <a:gd name="connsiteY5" fmla="*/ 161925 h 190500"/>
              <a:gd name="connsiteX6" fmla="*/ 123825 w 337512"/>
              <a:gd name="connsiteY6" fmla="*/ 190500 h 190500"/>
              <a:gd name="connsiteX7" fmla="*/ 247650 w 337512"/>
              <a:gd name="connsiteY7" fmla="*/ 180975 h 190500"/>
              <a:gd name="connsiteX8" fmla="*/ 285750 w 337512"/>
              <a:gd name="connsiteY8" fmla="*/ 161925 h 190500"/>
              <a:gd name="connsiteX9" fmla="*/ 314325 w 337512"/>
              <a:gd name="connsiteY9" fmla="*/ 152400 h 190500"/>
              <a:gd name="connsiteX10" fmla="*/ 304800 w 337512"/>
              <a:gd name="connsiteY10" fmla="*/ 57150 h 190500"/>
              <a:gd name="connsiteX11" fmla="*/ 266700 w 337512"/>
              <a:gd name="connsiteY11" fmla="*/ 47625 h 190500"/>
              <a:gd name="connsiteX12" fmla="*/ 285750 w 337512"/>
              <a:gd name="connsiteY12" fmla="*/ 47625 h 190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37512" h="190500">
                <a:moveTo>
                  <a:pt x="285750" y="47625"/>
                </a:moveTo>
                <a:cubicBezTo>
                  <a:pt x="274638" y="39688"/>
                  <a:pt x="250320" y="16765"/>
                  <a:pt x="200025" y="0"/>
                </a:cubicBezTo>
                <a:cubicBezTo>
                  <a:pt x="149225" y="6350"/>
                  <a:pt x="96740" y="4604"/>
                  <a:pt x="47625" y="19050"/>
                </a:cubicBezTo>
                <a:cubicBezTo>
                  <a:pt x="37993" y="21883"/>
                  <a:pt x="42255" y="38485"/>
                  <a:pt x="38100" y="47625"/>
                </a:cubicBezTo>
                <a:cubicBezTo>
                  <a:pt x="26349" y="73478"/>
                  <a:pt x="0" y="123825"/>
                  <a:pt x="0" y="123825"/>
                </a:cubicBezTo>
                <a:cubicBezTo>
                  <a:pt x="19050" y="136525"/>
                  <a:pt x="35430" y="154685"/>
                  <a:pt x="57150" y="161925"/>
                </a:cubicBezTo>
                <a:cubicBezTo>
                  <a:pt x="99195" y="175940"/>
                  <a:pt x="76745" y="166960"/>
                  <a:pt x="123825" y="190500"/>
                </a:cubicBezTo>
                <a:cubicBezTo>
                  <a:pt x="165100" y="187325"/>
                  <a:pt x="206883" y="188169"/>
                  <a:pt x="247650" y="180975"/>
                </a:cubicBezTo>
                <a:cubicBezTo>
                  <a:pt x="261633" y="178507"/>
                  <a:pt x="272699" y="167518"/>
                  <a:pt x="285750" y="161925"/>
                </a:cubicBezTo>
                <a:cubicBezTo>
                  <a:pt x="294978" y="157970"/>
                  <a:pt x="304800" y="155575"/>
                  <a:pt x="314325" y="152400"/>
                </a:cubicBezTo>
                <a:cubicBezTo>
                  <a:pt x="326423" y="116106"/>
                  <a:pt x="337512" y="100767"/>
                  <a:pt x="304800" y="57150"/>
                </a:cubicBezTo>
                <a:cubicBezTo>
                  <a:pt x="296945" y="46677"/>
                  <a:pt x="279119" y="51765"/>
                  <a:pt x="266700" y="47625"/>
                </a:cubicBezTo>
                <a:cubicBezTo>
                  <a:pt x="259965" y="45380"/>
                  <a:pt x="296863" y="55563"/>
                  <a:pt x="285750" y="47625"/>
                </a:cubicBezTo>
                <a:close/>
              </a:path>
            </a:pathLst>
          </a:cu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cxnSp>
        <p:nvCxnSpPr>
          <p:cNvPr id="22" name="21 - Ευθύγραμμο βέλος σύνδεσης"/>
          <p:cNvCxnSpPr/>
          <p:nvPr/>
        </p:nvCxnSpPr>
        <p:spPr>
          <a:xfrm rot="16200000" flipH="1">
            <a:off x="4036215" y="3464719"/>
            <a:ext cx="3000396" cy="214314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22 - Ελεύθερη σχεδίαση"/>
          <p:cNvSpPr/>
          <p:nvPr/>
        </p:nvSpPr>
        <p:spPr>
          <a:xfrm>
            <a:off x="4476750" y="2131211"/>
            <a:ext cx="180975" cy="284824"/>
          </a:xfrm>
          <a:custGeom>
            <a:avLst/>
            <a:gdLst>
              <a:gd name="connsiteX0" fmla="*/ 57150 w 180975"/>
              <a:gd name="connsiteY0" fmla="*/ 88114 h 284824"/>
              <a:gd name="connsiteX1" fmla="*/ 0 w 180975"/>
              <a:gd name="connsiteY1" fmla="*/ 135739 h 284824"/>
              <a:gd name="connsiteX2" fmla="*/ 38100 w 180975"/>
              <a:gd name="connsiteY2" fmla="*/ 240514 h 284824"/>
              <a:gd name="connsiteX3" fmla="*/ 66675 w 180975"/>
              <a:gd name="connsiteY3" fmla="*/ 250039 h 284824"/>
              <a:gd name="connsiteX4" fmla="*/ 161925 w 180975"/>
              <a:gd name="connsiteY4" fmla="*/ 259564 h 284824"/>
              <a:gd name="connsiteX5" fmla="*/ 180975 w 180975"/>
              <a:gd name="connsiteY5" fmla="*/ 230989 h 284824"/>
              <a:gd name="connsiteX6" fmla="*/ 171450 w 180975"/>
              <a:gd name="connsiteY6" fmla="*/ 97639 h 284824"/>
              <a:gd name="connsiteX7" fmla="*/ 161925 w 180975"/>
              <a:gd name="connsiteY7" fmla="*/ 40489 h 284824"/>
              <a:gd name="connsiteX8" fmla="*/ 57150 w 180975"/>
              <a:gd name="connsiteY8" fmla="*/ 88114 h 2848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80975" h="284824">
                <a:moveTo>
                  <a:pt x="57150" y="88114"/>
                </a:moveTo>
                <a:cubicBezTo>
                  <a:pt x="30163" y="103989"/>
                  <a:pt x="0" y="108813"/>
                  <a:pt x="0" y="135739"/>
                </a:cubicBezTo>
                <a:cubicBezTo>
                  <a:pt x="0" y="145277"/>
                  <a:pt x="22811" y="225225"/>
                  <a:pt x="38100" y="240514"/>
                </a:cubicBezTo>
                <a:cubicBezTo>
                  <a:pt x="45200" y="247614"/>
                  <a:pt x="57150" y="246864"/>
                  <a:pt x="66675" y="250039"/>
                </a:cubicBezTo>
                <a:cubicBezTo>
                  <a:pt x="103134" y="274345"/>
                  <a:pt x="105091" y="284824"/>
                  <a:pt x="161925" y="259564"/>
                </a:cubicBezTo>
                <a:cubicBezTo>
                  <a:pt x="172386" y="254915"/>
                  <a:pt x="174625" y="240514"/>
                  <a:pt x="180975" y="230989"/>
                </a:cubicBezTo>
                <a:cubicBezTo>
                  <a:pt x="177800" y="186539"/>
                  <a:pt x="175884" y="141981"/>
                  <a:pt x="171450" y="97639"/>
                </a:cubicBezTo>
                <a:cubicBezTo>
                  <a:pt x="169528" y="78422"/>
                  <a:pt x="179856" y="47662"/>
                  <a:pt x="161925" y="40489"/>
                </a:cubicBezTo>
                <a:cubicBezTo>
                  <a:pt x="60703" y="0"/>
                  <a:pt x="84138" y="72239"/>
                  <a:pt x="57150" y="88114"/>
                </a:cubicBezTo>
                <a:close/>
              </a:path>
            </a:pathLst>
          </a:cu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4" name="23 - Ελεύθερη σχεδίαση"/>
          <p:cNvSpPr/>
          <p:nvPr/>
        </p:nvSpPr>
        <p:spPr>
          <a:xfrm>
            <a:off x="4400550" y="3170736"/>
            <a:ext cx="342047" cy="309274"/>
          </a:xfrm>
          <a:custGeom>
            <a:avLst/>
            <a:gdLst>
              <a:gd name="connsiteX0" fmla="*/ 200025 w 342047"/>
              <a:gd name="connsiteY0" fmla="*/ 39189 h 309274"/>
              <a:gd name="connsiteX1" fmla="*/ 19050 w 342047"/>
              <a:gd name="connsiteY1" fmla="*/ 29664 h 309274"/>
              <a:gd name="connsiteX2" fmla="*/ 9525 w 342047"/>
              <a:gd name="connsiteY2" fmla="*/ 58239 h 309274"/>
              <a:gd name="connsiteX3" fmla="*/ 0 w 342047"/>
              <a:gd name="connsiteY3" fmla="*/ 115389 h 309274"/>
              <a:gd name="connsiteX4" fmla="*/ 9525 w 342047"/>
              <a:gd name="connsiteY4" fmla="*/ 210639 h 309274"/>
              <a:gd name="connsiteX5" fmla="*/ 76200 w 342047"/>
              <a:gd name="connsiteY5" fmla="*/ 277314 h 309274"/>
              <a:gd name="connsiteX6" fmla="*/ 123825 w 342047"/>
              <a:gd name="connsiteY6" fmla="*/ 296364 h 309274"/>
              <a:gd name="connsiteX7" fmla="*/ 304800 w 342047"/>
              <a:gd name="connsiteY7" fmla="*/ 286839 h 309274"/>
              <a:gd name="connsiteX8" fmla="*/ 314325 w 342047"/>
              <a:gd name="connsiteY8" fmla="*/ 220164 h 309274"/>
              <a:gd name="connsiteX9" fmla="*/ 276225 w 342047"/>
              <a:gd name="connsiteY9" fmla="*/ 58239 h 309274"/>
              <a:gd name="connsiteX10" fmla="*/ 238125 w 342047"/>
              <a:gd name="connsiteY10" fmla="*/ 48714 h 309274"/>
              <a:gd name="connsiteX11" fmla="*/ 200025 w 342047"/>
              <a:gd name="connsiteY11" fmla="*/ 39189 h 3092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42047" h="309274">
                <a:moveTo>
                  <a:pt x="200025" y="39189"/>
                </a:moveTo>
                <a:cubicBezTo>
                  <a:pt x="163513" y="36014"/>
                  <a:pt x="137704" y="0"/>
                  <a:pt x="19050" y="29664"/>
                </a:cubicBezTo>
                <a:cubicBezTo>
                  <a:pt x="9310" y="32099"/>
                  <a:pt x="11703" y="48438"/>
                  <a:pt x="9525" y="58239"/>
                </a:cubicBezTo>
                <a:cubicBezTo>
                  <a:pt x="5335" y="77092"/>
                  <a:pt x="3175" y="96339"/>
                  <a:pt x="0" y="115389"/>
                </a:cubicBezTo>
                <a:cubicBezTo>
                  <a:pt x="3175" y="147139"/>
                  <a:pt x="8" y="180183"/>
                  <a:pt x="9525" y="210639"/>
                </a:cubicBezTo>
                <a:cubicBezTo>
                  <a:pt x="28607" y="271702"/>
                  <a:pt x="36687" y="262497"/>
                  <a:pt x="76200" y="277314"/>
                </a:cubicBezTo>
                <a:cubicBezTo>
                  <a:pt x="92209" y="283317"/>
                  <a:pt x="107950" y="290014"/>
                  <a:pt x="123825" y="296364"/>
                </a:cubicBezTo>
                <a:cubicBezTo>
                  <a:pt x="184150" y="293189"/>
                  <a:pt x="248712" y="309274"/>
                  <a:pt x="304800" y="286839"/>
                </a:cubicBezTo>
                <a:cubicBezTo>
                  <a:pt x="325645" y="278501"/>
                  <a:pt x="314325" y="242615"/>
                  <a:pt x="314325" y="220164"/>
                </a:cubicBezTo>
                <a:cubicBezTo>
                  <a:pt x="314325" y="138068"/>
                  <a:pt x="342047" y="86449"/>
                  <a:pt x="276225" y="58239"/>
                </a:cubicBezTo>
                <a:cubicBezTo>
                  <a:pt x="264193" y="53082"/>
                  <a:pt x="250825" y="51889"/>
                  <a:pt x="238125" y="48714"/>
                </a:cubicBezTo>
                <a:cubicBezTo>
                  <a:pt x="193699" y="19097"/>
                  <a:pt x="236537" y="42364"/>
                  <a:pt x="200025" y="39189"/>
                </a:cubicBezTo>
                <a:close/>
              </a:path>
            </a:pathLst>
          </a:cu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cxnSp>
        <p:nvCxnSpPr>
          <p:cNvPr id="27" name="26 - Ευθύγραμμο βέλος σύνδεσης"/>
          <p:cNvCxnSpPr/>
          <p:nvPr/>
        </p:nvCxnSpPr>
        <p:spPr>
          <a:xfrm>
            <a:off x="4714876" y="3214686"/>
            <a:ext cx="214314" cy="71438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28 - Ευθεία γραμμή σύνδεσης"/>
          <p:cNvCxnSpPr/>
          <p:nvPr/>
        </p:nvCxnSpPr>
        <p:spPr>
          <a:xfrm>
            <a:off x="4786314" y="3429000"/>
            <a:ext cx="357190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30 - Ευθύγραμμο βέλος σύνδεσης"/>
          <p:cNvCxnSpPr/>
          <p:nvPr/>
        </p:nvCxnSpPr>
        <p:spPr>
          <a:xfrm rot="5400000">
            <a:off x="4215604" y="2785264"/>
            <a:ext cx="714380" cy="158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33 - Ελεύθερη σχεδίαση"/>
          <p:cNvSpPr/>
          <p:nvPr/>
        </p:nvSpPr>
        <p:spPr>
          <a:xfrm>
            <a:off x="1504732" y="1817352"/>
            <a:ext cx="466943" cy="546209"/>
          </a:xfrm>
          <a:custGeom>
            <a:avLst/>
            <a:gdLst>
              <a:gd name="connsiteX0" fmla="*/ 133568 w 466943"/>
              <a:gd name="connsiteY0" fmla="*/ 68598 h 546209"/>
              <a:gd name="connsiteX1" fmla="*/ 38318 w 466943"/>
              <a:gd name="connsiteY1" fmla="*/ 78123 h 546209"/>
              <a:gd name="connsiteX2" fmla="*/ 28793 w 466943"/>
              <a:gd name="connsiteY2" fmla="*/ 125748 h 546209"/>
              <a:gd name="connsiteX3" fmla="*/ 218 w 466943"/>
              <a:gd name="connsiteY3" fmla="*/ 154323 h 546209"/>
              <a:gd name="connsiteX4" fmla="*/ 19268 w 466943"/>
              <a:gd name="connsiteY4" fmla="*/ 373398 h 546209"/>
              <a:gd name="connsiteX5" fmla="*/ 28793 w 466943"/>
              <a:gd name="connsiteY5" fmla="*/ 401973 h 546209"/>
              <a:gd name="connsiteX6" fmla="*/ 57368 w 466943"/>
              <a:gd name="connsiteY6" fmla="*/ 430548 h 546209"/>
              <a:gd name="connsiteX7" fmla="*/ 114518 w 466943"/>
              <a:gd name="connsiteY7" fmla="*/ 468648 h 546209"/>
              <a:gd name="connsiteX8" fmla="*/ 133568 w 466943"/>
              <a:gd name="connsiteY8" fmla="*/ 497223 h 546209"/>
              <a:gd name="connsiteX9" fmla="*/ 162143 w 466943"/>
              <a:gd name="connsiteY9" fmla="*/ 506748 h 546209"/>
              <a:gd name="connsiteX10" fmla="*/ 247868 w 466943"/>
              <a:gd name="connsiteY10" fmla="*/ 525798 h 546209"/>
              <a:gd name="connsiteX11" fmla="*/ 457418 w 466943"/>
              <a:gd name="connsiteY11" fmla="*/ 478173 h 546209"/>
              <a:gd name="connsiteX12" fmla="*/ 466943 w 466943"/>
              <a:gd name="connsiteY12" fmla="*/ 440073 h 546209"/>
              <a:gd name="connsiteX13" fmla="*/ 447893 w 466943"/>
              <a:gd name="connsiteY13" fmla="*/ 278148 h 546209"/>
              <a:gd name="connsiteX14" fmla="*/ 428843 w 466943"/>
              <a:gd name="connsiteY14" fmla="*/ 220998 h 546209"/>
              <a:gd name="connsiteX15" fmla="*/ 400268 w 466943"/>
              <a:gd name="connsiteY15" fmla="*/ 201948 h 546209"/>
              <a:gd name="connsiteX16" fmla="*/ 343118 w 466943"/>
              <a:gd name="connsiteY16" fmla="*/ 144798 h 546209"/>
              <a:gd name="connsiteX17" fmla="*/ 285968 w 466943"/>
              <a:gd name="connsiteY17" fmla="*/ 106698 h 546209"/>
              <a:gd name="connsiteX18" fmla="*/ 257393 w 466943"/>
              <a:gd name="connsiteY18" fmla="*/ 87648 h 546209"/>
              <a:gd name="connsiteX19" fmla="*/ 200243 w 466943"/>
              <a:gd name="connsiteY19" fmla="*/ 49548 h 546209"/>
              <a:gd name="connsiteX20" fmla="*/ 162143 w 466943"/>
              <a:gd name="connsiteY20" fmla="*/ 20973 h 546209"/>
              <a:gd name="connsiteX21" fmla="*/ 124043 w 466943"/>
              <a:gd name="connsiteY21" fmla="*/ 1923 h 546209"/>
              <a:gd name="connsiteX22" fmla="*/ 28793 w 466943"/>
              <a:gd name="connsiteY22" fmla="*/ 20973 h 5462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466943" h="546209">
                <a:moveTo>
                  <a:pt x="133568" y="68598"/>
                </a:moveTo>
                <a:cubicBezTo>
                  <a:pt x="101818" y="71773"/>
                  <a:pt x="66330" y="62844"/>
                  <a:pt x="38318" y="78123"/>
                </a:cubicBezTo>
                <a:cubicBezTo>
                  <a:pt x="24105" y="85875"/>
                  <a:pt x="36033" y="111268"/>
                  <a:pt x="28793" y="125748"/>
                </a:cubicBezTo>
                <a:cubicBezTo>
                  <a:pt x="22769" y="137796"/>
                  <a:pt x="9743" y="144798"/>
                  <a:pt x="218" y="154323"/>
                </a:cubicBezTo>
                <a:cubicBezTo>
                  <a:pt x="5401" y="247613"/>
                  <a:pt x="0" y="296325"/>
                  <a:pt x="19268" y="373398"/>
                </a:cubicBezTo>
                <a:cubicBezTo>
                  <a:pt x="21703" y="383138"/>
                  <a:pt x="23224" y="393619"/>
                  <a:pt x="28793" y="401973"/>
                </a:cubicBezTo>
                <a:cubicBezTo>
                  <a:pt x="36265" y="413181"/>
                  <a:pt x="46735" y="422278"/>
                  <a:pt x="57368" y="430548"/>
                </a:cubicBezTo>
                <a:cubicBezTo>
                  <a:pt x="75440" y="444604"/>
                  <a:pt x="114518" y="468648"/>
                  <a:pt x="114518" y="468648"/>
                </a:cubicBezTo>
                <a:cubicBezTo>
                  <a:pt x="120868" y="478173"/>
                  <a:pt x="124629" y="490072"/>
                  <a:pt x="133568" y="497223"/>
                </a:cubicBezTo>
                <a:cubicBezTo>
                  <a:pt x="141408" y="503495"/>
                  <a:pt x="152403" y="504313"/>
                  <a:pt x="162143" y="506748"/>
                </a:cubicBezTo>
                <a:cubicBezTo>
                  <a:pt x="190541" y="513848"/>
                  <a:pt x="219293" y="519448"/>
                  <a:pt x="247868" y="525798"/>
                </a:cubicBezTo>
                <a:cubicBezTo>
                  <a:pt x="295489" y="520785"/>
                  <a:pt x="418540" y="546209"/>
                  <a:pt x="457418" y="478173"/>
                </a:cubicBezTo>
                <a:cubicBezTo>
                  <a:pt x="463913" y="466807"/>
                  <a:pt x="463768" y="452773"/>
                  <a:pt x="466943" y="440073"/>
                </a:cubicBezTo>
                <a:cubicBezTo>
                  <a:pt x="460593" y="386098"/>
                  <a:pt x="457205" y="331692"/>
                  <a:pt x="447893" y="278148"/>
                </a:cubicBezTo>
                <a:cubicBezTo>
                  <a:pt x="444452" y="258364"/>
                  <a:pt x="445551" y="232137"/>
                  <a:pt x="428843" y="220998"/>
                </a:cubicBezTo>
                <a:cubicBezTo>
                  <a:pt x="419318" y="214648"/>
                  <a:pt x="408824" y="209553"/>
                  <a:pt x="400268" y="201948"/>
                </a:cubicBezTo>
                <a:cubicBezTo>
                  <a:pt x="380132" y="184050"/>
                  <a:pt x="365534" y="159742"/>
                  <a:pt x="343118" y="144798"/>
                </a:cubicBezTo>
                <a:lnTo>
                  <a:pt x="285968" y="106698"/>
                </a:lnTo>
                <a:lnTo>
                  <a:pt x="257393" y="87648"/>
                </a:lnTo>
                <a:cubicBezTo>
                  <a:pt x="220324" y="32045"/>
                  <a:pt x="261750" y="80302"/>
                  <a:pt x="200243" y="49548"/>
                </a:cubicBezTo>
                <a:cubicBezTo>
                  <a:pt x="186044" y="42448"/>
                  <a:pt x="175605" y="29387"/>
                  <a:pt x="162143" y="20973"/>
                </a:cubicBezTo>
                <a:cubicBezTo>
                  <a:pt x="150102" y="13448"/>
                  <a:pt x="136743" y="8273"/>
                  <a:pt x="124043" y="1923"/>
                </a:cubicBezTo>
                <a:cubicBezTo>
                  <a:pt x="40798" y="12329"/>
                  <a:pt x="70738" y="0"/>
                  <a:pt x="28793" y="20973"/>
                </a:cubicBezTo>
              </a:path>
            </a:pathLst>
          </a:cu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35" name="34 - Ορθογώνιο"/>
          <p:cNvSpPr/>
          <p:nvPr/>
        </p:nvSpPr>
        <p:spPr>
          <a:xfrm>
            <a:off x="142844" y="1214422"/>
            <a:ext cx="1128714" cy="10572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GMT 11HRS 47MIN 50SEC</a:t>
            </a:r>
            <a:endParaRPr lang="el-G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1800" dirty="0" smtClean="0"/>
              <a:t>Έχουμε τους τύπους </a:t>
            </a:r>
            <a:r>
              <a:rPr lang="en-US" sz="1800" dirty="0" smtClean="0"/>
              <a:t>:</a:t>
            </a:r>
            <a:r>
              <a:rPr lang="el-GR" sz="1800" dirty="0" smtClean="0"/>
              <a:t> </a:t>
            </a:r>
            <a:r>
              <a:rPr lang="en-US" sz="1800" b="1" dirty="0"/>
              <a:t>L</a:t>
            </a:r>
            <a:r>
              <a:rPr lang="en-US" sz="1800" b="1" dirty="0" smtClean="0"/>
              <a:t>HA </a:t>
            </a:r>
            <a:r>
              <a:rPr lang="en-US" sz="1800" b="1" dirty="0" smtClean="0"/>
              <a:t>(</a:t>
            </a:r>
            <a:r>
              <a:rPr lang="en-US" sz="1800" b="1" dirty="0" smtClean="0"/>
              <a:t>MOON</a:t>
            </a:r>
            <a:r>
              <a:rPr lang="en-US" sz="1800" b="1" dirty="0" smtClean="0"/>
              <a:t>) </a:t>
            </a:r>
            <a:r>
              <a:rPr lang="en-US" sz="1800" b="1" dirty="0" smtClean="0"/>
              <a:t>= GHA + incr. </a:t>
            </a:r>
            <a:r>
              <a:rPr lang="en-US" sz="1800" b="1" dirty="0" err="1" smtClean="0"/>
              <a:t>Corr</a:t>
            </a:r>
            <a:r>
              <a:rPr lang="el-GR" sz="1800" dirty="0" smtClean="0"/>
              <a:t> </a:t>
            </a:r>
            <a:r>
              <a:rPr lang="en-US" sz="1800" b="1" dirty="0" smtClean="0"/>
              <a:t>± u </a:t>
            </a:r>
            <a:r>
              <a:rPr lang="en-US" sz="1800" b="1" dirty="0" err="1" smtClean="0"/>
              <a:t>corr</a:t>
            </a:r>
            <a:r>
              <a:rPr lang="en-US" sz="1800" b="1" dirty="0" smtClean="0"/>
              <a:t> ± </a:t>
            </a:r>
            <a:r>
              <a:rPr lang="el-GR" sz="1800" b="1" dirty="0" smtClean="0"/>
              <a:t>λ (+Α – Δ )  </a:t>
            </a:r>
            <a:r>
              <a:rPr lang="el-GR" sz="1800" dirty="0" smtClean="0"/>
              <a:t>και</a:t>
            </a:r>
            <a:r>
              <a:rPr lang="en-US" sz="1800" dirty="0" smtClean="0"/>
              <a:t>   </a:t>
            </a:r>
            <a:r>
              <a:rPr lang="el-GR" sz="1800" dirty="0" smtClean="0"/>
              <a:t>κλίση</a:t>
            </a:r>
            <a:r>
              <a:rPr lang="en-US" sz="1800" dirty="0" smtClean="0"/>
              <a:t>                           </a:t>
            </a:r>
            <a:r>
              <a:rPr lang="el-GR" sz="1800" dirty="0" smtClean="0"/>
              <a:t> </a:t>
            </a:r>
            <a:r>
              <a:rPr lang="el-GR" sz="1800" b="1" dirty="0" smtClean="0"/>
              <a:t>δ (</a:t>
            </a:r>
            <a:r>
              <a:rPr lang="en-US" sz="1800" b="1" dirty="0" smtClean="0"/>
              <a:t>Dec)= Dec (</a:t>
            </a:r>
            <a:r>
              <a:rPr lang="el-GR" sz="1800" dirty="0" smtClean="0"/>
              <a:t>με </a:t>
            </a:r>
            <a:r>
              <a:rPr lang="el-GR" sz="1800" dirty="0" err="1" smtClean="0"/>
              <a:t>ημερ</a:t>
            </a:r>
            <a:r>
              <a:rPr lang="el-GR" sz="1800" dirty="0" smtClean="0"/>
              <a:t>/νια  και ώρα</a:t>
            </a:r>
            <a:r>
              <a:rPr lang="el-GR" sz="1800" b="1" dirty="0" smtClean="0"/>
              <a:t>) </a:t>
            </a:r>
            <a:r>
              <a:rPr lang="en-US" sz="1800" b="1" dirty="0" smtClean="0"/>
              <a:t>±</a:t>
            </a:r>
            <a:r>
              <a:rPr lang="el-GR" sz="1800" b="1" dirty="0" smtClean="0"/>
              <a:t> </a:t>
            </a:r>
            <a:r>
              <a:rPr lang="en-US" sz="1800" b="1" dirty="0" smtClean="0"/>
              <a:t>d </a:t>
            </a:r>
            <a:r>
              <a:rPr lang="en-US" sz="1800" b="1" dirty="0" err="1" smtClean="0"/>
              <a:t>corr</a:t>
            </a:r>
            <a:r>
              <a:rPr lang="en-US" sz="1800" b="1" dirty="0" smtClean="0"/>
              <a:t> (</a:t>
            </a:r>
            <a:r>
              <a:rPr lang="el-GR" sz="1800" dirty="0" smtClean="0"/>
              <a:t>ανάλογα αν η κλίση μειώνεται η αυξάνεται με την ώρα</a:t>
            </a:r>
            <a:r>
              <a:rPr lang="el-GR" sz="1800" b="1" dirty="0" smtClean="0"/>
              <a:t>). </a:t>
            </a:r>
            <a:r>
              <a:rPr lang="el-GR" sz="1800" dirty="0" smtClean="0"/>
              <a:t>Η κλίση έχει επωνυμία  </a:t>
            </a:r>
            <a:r>
              <a:rPr lang="en-US" sz="1800" b="1" dirty="0" smtClean="0"/>
              <a:t>North</a:t>
            </a:r>
            <a:r>
              <a:rPr lang="el-GR" sz="1800" b="1" dirty="0" smtClean="0"/>
              <a:t>/</a:t>
            </a:r>
            <a:r>
              <a:rPr lang="en-US" sz="1800" b="1" dirty="0" smtClean="0"/>
              <a:t>B  </a:t>
            </a:r>
            <a:r>
              <a:rPr lang="el-GR" sz="1800" b="1" dirty="0" smtClean="0"/>
              <a:t>η </a:t>
            </a:r>
            <a:r>
              <a:rPr lang="en-US" sz="1800" b="1" dirty="0" smtClean="0"/>
              <a:t> South </a:t>
            </a:r>
            <a:r>
              <a:rPr lang="el-GR" sz="1800" b="1" dirty="0" smtClean="0"/>
              <a:t>/</a:t>
            </a:r>
            <a:r>
              <a:rPr lang="en-US" sz="1800" b="1" dirty="0"/>
              <a:t>N</a:t>
            </a:r>
            <a:endParaRPr lang="el-GR" sz="1800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285720" y="1500174"/>
            <a:ext cx="8543956" cy="4597401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000" b="1" dirty="0" smtClean="0"/>
              <a:t>GMT</a:t>
            </a:r>
            <a:r>
              <a:rPr lang="en-US" sz="2000" dirty="0" smtClean="0"/>
              <a:t> </a:t>
            </a:r>
            <a:r>
              <a:rPr lang="el-GR" sz="2000" dirty="0" smtClean="0"/>
              <a:t>11</a:t>
            </a:r>
            <a:r>
              <a:rPr lang="en-US" sz="2000" dirty="0" smtClean="0"/>
              <a:t>hrs     </a:t>
            </a:r>
            <a:r>
              <a:rPr lang="en-US" sz="2000" b="1" dirty="0" smtClean="0"/>
              <a:t>GHA(MOON)</a:t>
            </a:r>
            <a:r>
              <a:rPr lang="en-US" sz="2000" dirty="0" smtClean="0"/>
              <a:t>  90</a:t>
            </a:r>
            <a:r>
              <a:rPr lang="en-US" sz="2000" dirty="0" smtClean="0"/>
              <a:t>◦ </a:t>
            </a:r>
            <a:r>
              <a:rPr lang="en-US" sz="2000" dirty="0" smtClean="0"/>
              <a:t>30‘,  </a:t>
            </a:r>
            <a:r>
              <a:rPr lang="en-US" sz="2000" dirty="0" smtClean="0"/>
              <a:t>5</a:t>
            </a:r>
            <a:r>
              <a:rPr lang="en-US" sz="2000" dirty="0" smtClean="0"/>
              <a:t>  </a:t>
            </a:r>
            <a:r>
              <a:rPr lang="el-GR" sz="2000" dirty="0" smtClean="0"/>
              <a:t>                </a:t>
            </a:r>
            <a:r>
              <a:rPr lang="el-GR" sz="2000" b="1" dirty="0" smtClean="0"/>
              <a:t> </a:t>
            </a:r>
            <a:r>
              <a:rPr lang="en-US" sz="2000" b="1" dirty="0" smtClean="0"/>
              <a:t>Dec </a:t>
            </a:r>
            <a:r>
              <a:rPr lang="en-US" sz="2000" dirty="0" smtClean="0"/>
              <a:t>2</a:t>
            </a:r>
            <a:r>
              <a:rPr lang="el-GR" sz="2000" dirty="0" smtClean="0"/>
              <a:t>0</a:t>
            </a:r>
            <a:r>
              <a:rPr lang="en-US" sz="2000" dirty="0" smtClean="0"/>
              <a:t>◦ </a:t>
            </a:r>
            <a:r>
              <a:rPr lang="el-GR" sz="2000" dirty="0" smtClean="0"/>
              <a:t>59</a:t>
            </a:r>
            <a:r>
              <a:rPr lang="en-US" sz="2000" dirty="0" smtClean="0"/>
              <a:t>‘, </a:t>
            </a:r>
            <a:r>
              <a:rPr lang="el-GR" sz="2000" dirty="0" smtClean="0"/>
              <a:t>3</a:t>
            </a:r>
            <a:r>
              <a:rPr lang="en-US" sz="2000" dirty="0" smtClean="0"/>
              <a:t>  S/N </a:t>
            </a:r>
            <a:r>
              <a:rPr lang="el-GR" sz="2000" dirty="0" smtClean="0"/>
              <a:t>     </a:t>
            </a:r>
            <a:r>
              <a:rPr lang="en-US" sz="2000" dirty="0" smtClean="0"/>
              <a:t> </a:t>
            </a:r>
            <a:r>
              <a:rPr lang="en-US" sz="2000" dirty="0" smtClean="0"/>
              <a:t>d  </a:t>
            </a:r>
            <a:r>
              <a:rPr lang="en-US" sz="2000" dirty="0" smtClean="0"/>
              <a:t>- </a:t>
            </a:r>
            <a:r>
              <a:rPr lang="en-US" sz="2000" dirty="0" smtClean="0"/>
              <a:t>4'</a:t>
            </a:r>
            <a:r>
              <a:rPr lang="en-US" sz="2000" dirty="0" smtClean="0"/>
              <a:t>,</a:t>
            </a:r>
            <a:r>
              <a:rPr lang="en-US" sz="2000" dirty="0" smtClean="0"/>
              <a:t>6</a:t>
            </a:r>
            <a:r>
              <a:rPr lang="en-US" sz="2000" dirty="0" smtClean="0"/>
              <a:t>                                4</a:t>
            </a:r>
            <a:r>
              <a:rPr lang="el-GR" sz="2000" dirty="0" smtClean="0"/>
              <a:t>7</a:t>
            </a:r>
            <a:r>
              <a:rPr lang="en-US" sz="2000" dirty="0" smtClean="0"/>
              <a:t> </a:t>
            </a:r>
            <a:r>
              <a:rPr lang="en-US" sz="2000" dirty="0" smtClean="0"/>
              <a:t>min </a:t>
            </a:r>
            <a:r>
              <a:rPr lang="el-GR" sz="2000" dirty="0" smtClean="0"/>
              <a:t>50</a:t>
            </a:r>
            <a:r>
              <a:rPr lang="en-US" sz="2000" dirty="0" smtClean="0"/>
              <a:t>sec </a:t>
            </a:r>
            <a:r>
              <a:rPr lang="en-US" sz="2000" b="1" dirty="0" smtClean="0"/>
              <a:t>incr. corr.  +</a:t>
            </a:r>
            <a:r>
              <a:rPr lang="en-US" sz="2000" dirty="0" smtClean="0"/>
              <a:t>11◦ </a:t>
            </a:r>
            <a:r>
              <a:rPr lang="en-US" sz="2000" dirty="0" smtClean="0"/>
              <a:t>24‘, </a:t>
            </a:r>
            <a:r>
              <a:rPr lang="en-US" sz="2000" dirty="0" smtClean="0"/>
              <a:t>8</a:t>
            </a:r>
            <a:r>
              <a:rPr lang="en-US" sz="2000" dirty="0" smtClean="0"/>
              <a:t>          </a:t>
            </a:r>
            <a:r>
              <a:rPr lang="el-GR" sz="2000" dirty="0" smtClean="0"/>
              <a:t>      </a:t>
            </a:r>
            <a:r>
              <a:rPr lang="en-US" sz="2000" dirty="0" smtClean="0"/>
              <a:t>   </a:t>
            </a:r>
            <a:r>
              <a:rPr lang="en-US" sz="2000" b="1" dirty="0" smtClean="0"/>
              <a:t>d corr</a:t>
            </a:r>
            <a:r>
              <a:rPr lang="en-US" sz="2000" b="1" dirty="0" smtClean="0"/>
              <a:t>.  </a:t>
            </a:r>
            <a:r>
              <a:rPr lang="en-US" sz="2000" b="1" dirty="0" smtClean="0"/>
              <a:t>-</a:t>
            </a:r>
            <a:r>
              <a:rPr lang="en-US" sz="2000" dirty="0" smtClean="0"/>
              <a:t>   3',</a:t>
            </a:r>
            <a:r>
              <a:rPr lang="en-US" sz="2000" dirty="0" smtClean="0"/>
              <a:t>6</a:t>
            </a:r>
            <a:r>
              <a:rPr lang="en-US" sz="2000" dirty="0" smtClean="0"/>
              <a:t>                                                         </a:t>
            </a:r>
            <a:endParaRPr lang="en-US" sz="2000" dirty="0" smtClean="0"/>
          </a:p>
          <a:p>
            <a:pPr>
              <a:buNone/>
            </a:pPr>
            <a:r>
              <a:rPr lang="en-US" sz="2000" dirty="0" smtClean="0"/>
              <a:t>      </a:t>
            </a:r>
            <a:r>
              <a:rPr lang="el-GR" sz="2000" dirty="0" smtClean="0"/>
              <a:t>κάνουμε τις πράξεις       </a:t>
            </a:r>
            <a:r>
              <a:rPr lang="en-US" sz="2000" dirty="0" smtClean="0"/>
              <a:t>101</a:t>
            </a:r>
            <a:r>
              <a:rPr lang="el-GR" sz="2000" dirty="0" smtClean="0"/>
              <a:t> ◦</a:t>
            </a:r>
            <a:r>
              <a:rPr lang="en-US" sz="2000" dirty="0" smtClean="0"/>
              <a:t>55</a:t>
            </a:r>
            <a:r>
              <a:rPr lang="el-GR" sz="2000" dirty="0" smtClean="0"/>
              <a:t>‘, </a:t>
            </a:r>
            <a:r>
              <a:rPr lang="en-US" sz="2000" dirty="0" smtClean="0"/>
              <a:t> </a:t>
            </a:r>
            <a:r>
              <a:rPr lang="en-US" sz="2000" dirty="0" smtClean="0"/>
              <a:t>3</a:t>
            </a:r>
            <a:r>
              <a:rPr lang="el-GR" sz="2000" dirty="0" smtClean="0"/>
              <a:t>    </a:t>
            </a:r>
            <a:r>
              <a:rPr lang="en-US" sz="2000" dirty="0" smtClean="0"/>
              <a:t>       </a:t>
            </a:r>
            <a:r>
              <a:rPr lang="el-GR" sz="2000" dirty="0" smtClean="0"/>
              <a:t>        </a:t>
            </a:r>
            <a:r>
              <a:rPr lang="en-US" sz="2000" dirty="0" smtClean="0"/>
              <a:t> </a:t>
            </a:r>
            <a:r>
              <a:rPr lang="el-GR" sz="2000" b="1" dirty="0" smtClean="0"/>
              <a:t>δ = </a:t>
            </a:r>
            <a:r>
              <a:rPr lang="en-US" sz="2000" b="1" dirty="0" smtClean="0"/>
              <a:t>20◦ 55‘, </a:t>
            </a:r>
            <a:r>
              <a:rPr lang="en-US" sz="2000" b="1" dirty="0" smtClean="0"/>
              <a:t>7</a:t>
            </a:r>
            <a:r>
              <a:rPr lang="en-US" sz="2000" b="1" dirty="0" smtClean="0"/>
              <a:t>  </a:t>
            </a:r>
            <a:r>
              <a:rPr lang="en-US" sz="2000" b="1" dirty="0" smtClean="0"/>
              <a:t>S</a:t>
            </a:r>
            <a:r>
              <a:rPr lang="en-US" sz="2000" b="1" dirty="0" smtClean="0"/>
              <a:t>/N</a:t>
            </a:r>
            <a:r>
              <a:rPr lang="el-GR" sz="2000" b="1" dirty="0" smtClean="0"/>
              <a:t>                     </a:t>
            </a:r>
            <a:endParaRPr lang="en-US" sz="2000" b="1" dirty="0" smtClean="0"/>
          </a:p>
          <a:p>
            <a:pPr>
              <a:buNone/>
            </a:pPr>
            <a:r>
              <a:rPr lang="en-US" sz="2000" b="1" dirty="0" smtClean="0"/>
              <a:t> u </a:t>
            </a:r>
            <a:r>
              <a:rPr lang="en-US" sz="2000" b="1" dirty="0" err="1" smtClean="0"/>
              <a:t>corr</a:t>
            </a:r>
            <a:r>
              <a:rPr lang="en-US" sz="2000" b="1" dirty="0" smtClean="0"/>
              <a:t>  </a:t>
            </a:r>
            <a:r>
              <a:rPr lang="el-GR" sz="2000" b="1" dirty="0" smtClean="0"/>
              <a:t>(</a:t>
            </a:r>
            <a:r>
              <a:rPr lang="en-US" sz="2000" b="1" dirty="0" smtClean="0"/>
              <a:t>+</a:t>
            </a:r>
            <a:r>
              <a:rPr lang="en-US" sz="2000" b="1" dirty="0" smtClean="0"/>
              <a:t>11</a:t>
            </a:r>
            <a:r>
              <a:rPr lang="el-GR" sz="2000" b="1" dirty="0" smtClean="0"/>
              <a:t>',</a:t>
            </a:r>
            <a:r>
              <a:rPr lang="en-US" sz="2000" b="1" dirty="0" smtClean="0"/>
              <a:t>7</a:t>
            </a:r>
            <a:r>
              <a:rPr lang="en-US" sz="2000" b="1" dirty="0" smtClean="0"/>
              <a:t> </a:t>
            </a:r>
            <a:r>
              <a:rPr lang="el-GR" sz="2000" b="1" dirty="0" smtClean="0"/>
              <a:t>)</a:t>
            </a:r>
            <a:r>
              <a:rPr lang="en-US" sz="2000" b="1" dirty="0" smtClean="0"/>
              <a:t>        </a:t>
            </a:r>
            <a:r>
              <a:rPr lang="en-US" sz="2000" b="1" dirty="0" err="1" smtClean="0"/>
              <a:t>incr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cor</a:t>
            </a:r>
            <a:r>
              <a:rPr lang="en-US" sz="2000" b="1" dirty="0" smtClean="0"/>
              <a:t>      </a:t>
            </a:r>
            <a:r>
              <a:rPr lang="en-US" sz="2000" b="1" dirty="0" smtClean="0"/>
              <a:t>+</a:t>
            </a:r>
            <a:r>
              <a:rPr lang="en-US" sz="2000" dirty="0" smtClean="0"/>
              <a:t>    </a:t>
            </a:r>
            <a:r>
              <a:rPr lang="en-US" sz="2000" dirty="0" smtClean="0"/>
              <a:t>9</a:t>
            </a:r>
            <a:r>
              <a:rPr lang="en-US" sz="2000" dirty="0" smtClean="0"/>
              <a:t>',</a:t>
            </a:r>
            <a:r>
              <a:rPr lang="en-US" sz="2000" dirty="0" smtClean="0"/>
              <a:t>3</a:t>
            </a:r>
            <a:endParaRPr lang="en-US" sz="2000" dirty="0" smtClean="0"/>
          </a:p>
          <a:p>
            <a:pPr>
              <a:buNone/>
            </a:pPr>
            <a:r>
              <a:rPr lang="en-US" sz="2000" dirty="0" smtClean="0"/>
              <a:t>                                                 </a:t>
            </a:r>
            <a:r>
              <a:rPr lang="en-US" sz="2000" dirty="0" smtClean="0"/>
              <a:t>10</a:t>
            </a:r>
            <a:r>
              <a:rPr lang="en-US" sz="2000" dirty="0" smtClean="0"/>
              <a:t>2</a:t>
            </a:r>
            <a:r>
              <a:rPr lang="el-GR" sz="2000" dirty="0" smtClean="0"/>
              <a:t> ◦</a:t>
            </a:r>
            <a:r>
              <a:rPr lang="en-US" sz="2000" dirty="0" smtClean="0"/>
              <a:t>0</a:t>
            </a:r>
            <a:r>
              <a:rPr lang="en-US" sz="2000" dirty="0" smtClean="0"/>
              <a:t>4</a:t>
            </a:r>
            <a:r>
              <a:rPr lang="el-GR" sz="2000" dirty="0" smtClean="0"/>
              <a:t>‘, </a:t>
            </a:r>
            <a:r>
              <a:rPr lang="en-US" sz="2000" dirty="0" smtClean="0"/>
              <a:t> </a:t>
            </a:r>
            <a:r>
              <a:rPr lang="en-US" sz="2000" dirty="0" smtClean="0"/>
              <a:t>6</a:t>
            </a:r>
            <a:r>
              <a:rPr lang="en-US" sz="2000" dirty="0" smtClean="0"/>
              <a:t> </a:t>
            </a:r>
            <a:endParaRPr lang="en-US" sz="2000" dirty="0" smtClean="0"/>
          </a:p>
          <a:p>
            <a:pPr>
              <a:buNone/>
            </a:pPr>
            <a:r>
              <a:rPr lang="el-GR" sz="2000" dirty="0" smtClean="0"/>
              <a:t>Προσθέτουμε </a:t>
            </a:r>
            <a:r>
              <a:rPr lang="el-GR" sz="2000" dirty="0" smtClean="0"/>
              <a:t>το </a:t>
            </a:r>
            <a:r>
              <a:rPr lang="el-GR" sz="2000" dirty="0" smtClean="0"/>
              <a:t>        </a:t>
            </a:r>
            <a:r>
              <a:rPr lang="el-GR" sz="2000" b="1" dirty="0" smtClean="0"/>
              <a:t>λ(Α</a:t>
            </a:r>
            <a:r>
              <a:rPr lang="el-GR" sz="2000" dirty="0" smtClean="0"/>
              <a:t>)</a:t>
            </a:r>
            <a:r>
              <a:rPr lang="el-GR" sz="2000" b="1" dirty="0" smtClean="0"/>
              <a:t>+</a:t>
            </a:r>
            <a:r>
              <a:rPr lang="el-GR" sz="2000" dirty="0" smtClean="0"/>
              <a:t>178 ◦29',  0</a:t>
            </a:r>
            <a:endParaRPr lang="el-GR" sz="2000" dirty="0" smtClean="0"/>
          </a:p>
          <a:p>
            <a:pPr>
              <a:buNone/>
            </a:pPr>
            <a:r>
              <a:rPr lang="el-GR" sz="2000" dirty="0" smtClean="0"/>
              <a:t>έχουμε  </a:t>
            </a:r>
            <a:r>
              <a:rPr lang="en-US" sz="2000" dirty="0" smtClean="0"/>
              <a:t>:</a:t>
            </a:r>
            <a:r>
              <a:rPr lang="el-GR" sz="2000" dirty="0" smtClean="0"/>
              <a:t>                       </a:t>
            </a:r>
            <a:r>
              <a:rPr lang="en-US" sz="2000" b="1" dirty="0" smtClean="0"/>
              <a:t>LHA= </a:t>
            </a:r>
            <a:r>
              <a:rPr lang="el-GR" sz="2000" b="1" dirty="0" smtClean="0"/>
              <a:t>28</a:t>
            </a:r>
            <a:r>
              <a:rPr lang="el-GR" sz="2000" b="1" dirty="0" smtClean="0"/>
              <a:t>0</a:t>
            </a:r>
            <a:r>
              <a:rPr lang="en-US" sz="2000" b="1" dirty="0" smtClean="0"/>
              <a:t>◦</a:t>
            </a:r>
            <a:r>
              <a:rPr lang="el-GR" sz="2000" b="1" dirty="0" smtClean="0"/>
              <a:t>  </a:t>
            </a:r>
            <a:r>
              <a:rPr lang="el-GR" sz="2000" b="1" dirty="0" smtClean="0"/>
              <a:t>33</a:t>
            </a:r>
            <a:r>
              <a:rPr lang="en-US" sz="2000" b="1" dirty="0" smtClean="0"/>
              <a:t>‘, </a:t>
            </a:r>
            <a:r>
              <a:rPr lang="el-GR" sz="2000" b="1" dirty="0" smtClean="0"/>
              <a:t>6</a:t>
            </a:r>
            <a:r>
              <a:rPr lang="en-US" sz="2000" b="1" dirty="0" smtClean="0"/>
              <a:t>                                       </a:t>
            </a:r>
            <a:r>
              <a:rPr lang="en-US" sz="2000" b="1" dirty="0" smtClean="0"/>
              <a:t>◦                                  </a:t>
            </a:r>
          </a:p>
          <a:p>
            <a:pPr>
              <a:buNone/>
            </a:pPr>
            <a:endParaRPr lang="en-US" sz="2000" b="1" dirty="0" smtClean="0"/>
          </a:p>
          <a:p>
            <a:pPr>
              <a:buNone/>
            </a:pPr>
            <a:r>
              <a:rPr lang="en-US" sz="2000" dirty="0" smtClean="0"/>
              <a:t>A</a:t>
            </a:r>
            <a:r>
              <a:rPr lang="el-GR" sz="2000" dirty="0" smtClean="0"/>
              <a:t>ρα έχουμε </a:t>
            </a:r>
            <a:r>
              <a:rPr lang="en-US" sz="2000" dirty="0" smtClean="0"/>
              <a:t>:</a:t>
            </a:r>
            <a:r>
              <a:rPr lang="el-GR" sz="2000" dirty="0" smtClean="0"/>
              <a:t>   </a:t>
            </a:r>
            <a:r>
              <a:rPr lang="en-US" sz="2000" b="1" dirty="0" smtClean="0"/>
              <a:t>LHA</a:t>
            </a:r>
            <a:r>
              <a:rPr lang="en-US" sz="2000" dirty="0" smtClean="0"/>
              <a:t> </a:t>
            </a:r>
            <a:r>
              <a:rPr lang="el-GR" sz="2000" dirty="0" smtClean="0"/>
              <a:t>(</a:t>
            </a:r>
            <a:r>
              <a:rPr lang="en-US" sz="2000" b="1" dirty="0" smtClean="0"/>
              <a:t>MOON</a:t>
            </a:r>
            <a:r>
              <a:rPr lang="el-GR" sz="2000" b="1" dirty="0" smtClean="0"/>
              <a:t>)</a:t>
            </a:r>
            <a:r>
              <a:rPr lang="el-GR" sz="2000" dirty="0" smtClean="0"/>
              <a:t> </a:t>
            </a:r>
            <a:r>
              <a:rPr lang="el-GR" sz="2000" dirty="0" smtClean="0"/>
              <a:t>= </a:t>
            </a:r>
            <a:r>
              <a:rPr lang="en-US" sz="2000" dirty="0" smtClean="0"/>
              <a:t>28</a:t>
            </a:r>
            <a:r>
              <a:rPr lang="el-GR" sz="2000" dirty="0" smtClean="0"/>
              <a:t>0</a:t>
            </a:r>
            <a:r>
              <a:rPr lang="el-GR" sz="2000" dirty="0" smtClean="0"/>
              <a:t>◦ </a:t>
            </a:r>
            <a:r>
              <a:rPr lang="en-US" sz="2000" dirty="0" smtClean="0"/>
              <a:t>33</a:t>
            </a:r>
            <a:r>
              <a:rPr lang="el-GR" sz="2000" dirty="0" smtClean="0"/>
              <a:t>‘,</a:t>
            </a:r>
            <a:r>
              <a:rPr lang="en-US" sz="2000" dirty="0" smtClean="0"/>
              <a:t>6</a:t>
            </a:r>
            <a:r>
              <a:rPr lang="el-GR" sz="2000" dirty="0" smtClean="0"/>
              <a:t>    </a:t>
            </a:r>
            <a:r>
              <a:rPr lang="el-GR" sz="2000" dirty="0" smtClean="0"/>
              <a:t>και</a:t>
            </a:r>
            <a:r>
              <a:rPr lang="el-GR" sz="2000" b="1" dirty="0" smtClean="0"/>
              <a:t> </a:t>
            </a:r>
            <a:r>
              <a:rPr lang="en-US" sz="2000" b="1" dirty="0" smtClean="0"/>
              <a:t> </a:t>
            </a:r>
            <a:r>
              <a:rPr lang="el-GR" sz="2000" b="1" dirty="0" smtClean="0"/>
              <a:t>δ</a:t>
            </a:r>
            <a:r>
              <a:rPr lang="el-GR" sz="2000" dirty="0" smtClean="0"/>
              <a:t> </a:t>
            </a:r>
            <a:r>
              <a:rPr lang="en-US" sz="2000" b="1" dirty="0" smtClean="0"/>
              <a:t>(</a:t>
            </a:r>
            <a:r>
              <a:rPr lang="en-US" sz="2000" b="1" dirty="0" smtClean="0"/>
              <a:t>MOON</a:t>
            </a:r>
            <a:r>
              <a:rPr lang="en-US" sz="2000" dirty="0" smtClean="0"/>
              <a:t>)=20</a:t>
            </a:r>
            <a:r>
              <a:rPr lang="el-GR" sz="2000" dirty="0" smtClean="0"/>
              <a:t>◦</a:t>
            </a:r>
            <a:r>
              <a:rPr lang="en-US" sz="2000" dirty="0" smtClean="0"/>
              <a:t>55</a:t>
            </a:r>
            <a:r>
              <a:rPr lang="en-US" sz="2000" dirty="0" smtClean="0"/>
              <a:t>‘,</a:t>
            </a:r>
            <a:r>
              <a:rPr lang="en-US" sz="2000" dirty="0" smtClean="0"/>
              <a:t>7 </a:t>
            </a:r>
            <a:r>
              <a:rPr lang="en-US" sz="2000" dirty="0" smtClean="0"/>
              <a:t> </a:t>
            </a:r>
            <a:r>
              <a:rPr lang="en-US" sz="2000" dirty="0" smtClean="0"/>
              <a:t>S</a:t>
            </a:r>
            <a:r>
              <a:rPr lang="en-US" sz="2000" dirty="0" smtClean="0"/>
              <a:t>/N</a:t>
            </a:r>
            <a:endParaRPr lang="en-US" sz="2000" dirty="0" smtClean="0"/>
          </a:p>
          <a:p>
            <a:pPr>
              <a:buNone/>
            </a:pPr>
            <a:r>
              <a:rPr lang="el-GR" sz="2000" dirty="0" smtClean="0"/>
              <a:t>*Σημείωση  </a:t>
            </a:r>
            <a:r>
              <a:rPr lang="en-US" sz="2000" dirty="0" smtClean="0"/>
              <a:t>:</a:t>
            </a:r>
            <a:r>
              <a:rPr lang="el-GR" sz="2000" dirty="0" smtClean="0"/>
              <a:t>  τη διόρθωση των </a:t>
            </a:r>
            <a:r>
              <a:rPr lang="en-US" sz="2000" b="1" dirty="0" smtClean="0"/>
              <a:t>incr. </a:t>
            </a:r>
            <a:r>
              <a:rPr lang="en-US" sz="2000" b="1" dirty="0" err="1" smtClean="0"/>
              <a:t>Corr</a:t>
            </a:r>
            <a:r>
              <a:rPr lang="el-GR" sz="2000" dirty="0" smtClean="0"/>
              <a:t> την προσθέτουμε πάντοτε στην </a:t>
            </a:r>
            <a:r>
              <a:rPr lang="en-US" sz="2000" b="1" dirty="0" smtClean="0"/>
              <a:t>GHA</a:t>
            </a:r>
            <a:r>
              <a:rPr lang="el-GR" sz="2000" dirty="0" smtClean="0"/>
              <a:t> σε όλα τα ουράνια σώματα.</a:t>
            </a:r>
            <a:endParaRPr lang="el-GR" sz="2000" dirty="0"/>
          </a:p>
        </p:txBody>
      </p:sp>
      <p:cxnSp>
        <p:nvCxnSpPr>
          <p:cNvPr id="5" name="4 - Ευθεία γραμμή σύνδεσης"/>
          <p:cNvCxnSpPr/>
          <p:nvPr/>
        </p:nvCxnSpPr>
        <p:spPr>
          <a:xfrm>
            <a:off x="3286116" y="2214554"/>
            <a:ext cx="142876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8 - Ευθεία γραμμή σύνδεσης"/>
          <p:cNvCxnSpPr/>
          <p:nvPr/>
        </p:nvCxnSpPr>
        <p:spPr>
          <a:xfrm rot="5400000">
            <a:off x="3822683" y="3106747"/>
            <a:ext cx="221460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13 - Ευθεία γραμμή σύνδεσης"/>
          <p:cNvCxnSpPr/>
          <p:nvPr/>
        </p:nvCxnSpPr>
        <p:spPr>
          <a:xfrm>
            <a:off x="5286380" y="2285992"/>
            <a:ext cx="300039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14 - Ελεύθερη σχεδίαση"/>
          <p:cNvSpPr/>
          <p:nvPr/>
        </p:nvSpPr>
        <p:spPr>
          <a:xfrm>
            <a:off x="8072462" y="1428736"/>
            <a:ext cx="648427" cy="500066"/>
          </a:xfrm>
          <a:custGeom>
            <a:avLst/>
            <a:gdLst>
              <a:gd name="connsiteX0" fmla="*/ 341387 w 648427"/>
              <a:gd name="connsiteY0" fmla="*/ 97669 h 519700"/>
              <a:gd name="connsiteX1" fmla="*/ 186642 w 648427"/>
              <a:gd name="connsiteY1" fmla="*/ 111737 h 519700"/>
              <a:gd name="connsiteX2" fmla="*/ 102236 w 648427"/>
              <a:gd name="connsiteY2" fmla="*/ 125804 h 519700"/>
              <a:gd name="connsiteX3" fmla="*/ 45965 w 648427"/>
              <a:gd name="connsiteY3" fmla="*/ 182075 h 519700"/>
              <a:gd name="connsiteX4" fmla="*/ 31898 w 648427"/>
              <a:gd name="connsiteY4" fmla="*/ 224278 h 519700"/>
              <a:gd name="connsiteX5" fmla="*/ 3762 w 648427"/>
              <a:gd name="connsiteY5" fmla="*/ 252414 h 519700"/>
              <a:gd name="connsiteX6" fmla="*/ 17830 w 648427"/>
              <a:gd name="connsiteY6" fmla="*/ 364955 h 519700"/>
              <a:gd name="connsiteX7" fmla="*/ 74101 w 648427"/>
              <a:gd name="connsiteY7" fmla="*/ 449361 h 519700"/>
              <a:gd name="connsiteX8" fmla="*/ 116304 w 648427"/>
              <a:gd name="connsiteY8" fmla="*/ 477497 h 519700"/>
              <a:gd name="connsiteX9" fmla="*/ 158507 w 648427"/>
              <a:gd name="connsiteY9" fmla="*/ 491564 h 519700"/>
              <a:gd name="connsiteX10" fmla="*/ 327319 w 648427"/>
              <a:gd name="connsiteY10" fmla="*/ 519700 h 519700"/>
              <a:gd name="connsiteX11" fmla="*/ 524267 w 648427"/>
              <a:gd name="connsiteY11" fmla="*/ 505632 h 519700"/>
              <a:gd name="connsiteX12" fmla="*/ 566470 w 648427"/>
              <a:gd name="connsiteY12" fmla="*/ 491564 h 519700"/>
              <a:gd name="connsiteX13" fmla="*/ 622741 w 648427"/>
              <a:gd name="connsiteY13" fmla="*/ 449361 h 519700"/>
              <a:gd name="connsiteX14" fmla="*/ 608673 w 648427"/>
              <a:gd name="connsiteY14" fmla="*/ 294617 h 519700"/>
              <a:gd name="connsiteX15" fmla="*/ 594605 w 648427"/>
              <a:gd name="connsiteY15" fmla="*/ 252414 h 519700"/>
              <a:gd name="connsiteX16" fmla="*/ 524267 w 648427"/>
              <a:gd name="connsiteY16" fmla="*/ 182075 h 519700"/>
              <a:gd name="connsiteX17" fmla="*/ 467996 w 648427"/>
              <a:gd name="connsiteY17" fmla="*/ 125804 h 519700"/>
              <a:gd name="connsiteX18" fmla="*/ 425793 w 648427"/>
              <a:gd name="connsiteY18" fmla="*/ 83601 h 519700"/>
              <a:gd name="connsiteX19" fmla="*/ 411725 w 648427"/>
              <a:gd name="connsiteY19" fmla="*/ 13263 h 519700"/>
              <a:gd name="connsiteX20" fmla="*/ 341387 w 648427"/>
              <a:gd name="connsiteY20" fmla="*/ 27330 h 519700"/>
              <a:gd name="connsiteX21" fmla="*/ 285116 w 648427"/>
              <a:gd name="connsiteY21" fmla="*/ 83601 h 519700"/>
              <a:gd name="connsiteX22" fmla="*/ 256981 w 648427"/>
              <a:gd name="connsiteY22" fmla="*/ 97669 h 519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648427" h="519700">
                <a:moveTo>
                  <a:pt x="341387" y="97669"/>
                </a:moveTo>
                <a:cubicBezTo>
                  <a:pt x="289805" y="102358"/>
                  <a:pt x="238082" y="105685"/>
                  <a:pt x="186642" y="111737"/>
                </a:cubicBezTo>
                <a:cubicBezTo>
                  <a:pt x="158314" y="115070"/>
                  <a:pt x="127748" y="113048"/>
                  <a:pt x="102236" y="125804"/>
                </a:cubicBezTo>
                <a:cubicBezTo>
                  <a:pt x="78510" y="137667"/>
                  <a:pt x="45965" y="182075"/>
                  <a:pt x="45965" y="182075"/>
                </a:cubicBezTo>
                <a:cubicBezTo>
                  <a:pt x="41276" y="196143"/>
                  <a:pt x="39527" y="211563"/>
                  <a:pt x="31898" y="224278"/>
                </a:cubicBezTo>
                <a:cubicBezTo>
                  <a:pt x="25074" y="235651"/>
                  <a:pt x="5082" y="239216"/>
                  <a:pt x="3762" y="252414"/>
                </a:cubicBezTo>
                <a:cubicBezTo>
                  <a:pt x="0" y="290032"/>
                  <a:pt x="11067" y="327759"/>
                  <a:pt x="17830" y="364955"/>
                </a:cubicBezTo>
                <a:cubicBezTo>
                  <a:pt x="25880" y="409229"/>
                  <a:pt x="37927" y="419216"/>
                  <a:pt x="74101" y="449361"/>
                </a:cubicBezTo>
                <a:cubicBezTo>
                  <a:pt x="87090" y="460185"/>
                  <a:pt x="101182" y="469936"/>
                  <a:pt x="116304" y="477497"/>
                </a:cubicBezTo>
                <a:cubicBezTo>
                  <a:pt x="129567" y="484129"/>
                  <a:pt x="143966" y="488656"/>
                  <a:pt x="158507" y="491564"/>
                </a:cubicBezTo>
                <a:cubicBezTo>
                  <a:pt x="214446" y="502752"/>
                  <a:pt x="271048" y="510321"/>
                  <a:pt x="327319" y="519700"/>
                </a:cubicBezTo>
                <a:cubicBezTo>
                  <a:pt x="392968" y="515011"/>
                  <a:pt x="458901" y="513322"/>
                  <a:pt x="524267" y="505632"/>
                </a:cubicBezTo>
                <a:cubicBezTo>
                  <a:pt x="538994" y="503899"/>
                  <a:pt x="553595" y="498921"/>
                  <a:pt x="566470" y="491564"/>
                </a:cubicBezTo>
                <a:cubicBezTo>
                  <a:pt x="586827" y="479931"/>
                  <a:pt x="603984" y="463429"/>
                  <a:pt x="622741" y="449361"/>
                </a:cubicBezTo>
                <a:cubicBezTo>
                  <a:pt x="648427" y="372300"/>
                  <a:pt x="641991" y="416783"/>
                  <a:pt x="608673" y="294617"/>
                </a:cubicBezTo>
                <a:cubicBezTo>
                  <a:pt x="604771" y="280311"/>
                  <a:pt x="603502" y="264277"/>
                  <a:pt x="594605" y="252414"/>
                </a:cubicBezTo>
                <a:cubicBezTo>
                  <a:pt x="574710" y="225888"/>
                  <a:pt x="547713" y="205521"/>
                  <a:pt x="524267" y="182075"/>
                </a:cubicBezTo>
                <a:lnTo>
                  <a:pt x="467996" y="125804"/>
                </a:lnTo>
                <a:lnTo>
                  <a:pt x="425793" y="83601"/>
                </a:lnTo>
                <a:cubicBezTo>
                  <a:pt x="421104" y="60155"/>
                  <a:pt x="431620" y="26526"/>
                  <a:pt x="411725" y="13263"/>
                </a:cubicBezTo>
                <a:cubicBezTo>
                  <a:pt x="391830" y="0"/>
                  <a:pt x="362288" y="15718"/>
                  <a:pt x="341387" y="27330"/>
                </a:cubicBezTo>
                <a:cubicBezTo>
                  <a:pt x="318199" y="40212"/>
                  <a:pt x="305494" y="66619"/>
                  <a:pt x="285116" y="83601"/>
                </a:cubicBezTo>
                <a:cubicBezTo>
                  <a:pt x="277061" y="90314"/>
                  <a:pt x="266359" y="92980"/>
                  <a:pt x="256981" y="97669"/>
                </a:cubicBezTo>
              </a:path>
            </a:pathLst>
          </a:cu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cxnSp>
        <p:nvCxnSpPr>
          <p:cNvPr id="19" name="18 - Ευθύγραμμο βέλος σύνδεσης"/>
          <p:cNvCxnSpPr/>
          <p:nvPr/>
        </p:nvCxnSpPr>
        <p:spPr>
          <a:xfrm rot="10800000" flipV="1">
            <a:off x="6929454" y="1928802"/>
            <a:ext cx="785818" cy="21431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21 - Ευθεία γραμμή σύνδεσης"/>
          <p:cNvCxnSpPr/>
          <p:nvPr/>
        </p:nvCxnSpPr>
        <p:spPr>
          <a:xfrm>
            <a:off x="3000364" y="2928934"/>
            <a:ext cx="171451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24 - Ευθύγραμμο βέλος σύνδεσης"/>
          <p:cNvCxnSpPr/>
          <p:nvPr/>
        </p:nvCxnSpPr>
        <p:spPr>
          <a:xfrm>
            <a:off x="-1785982" y="0"/>
            <a:ext cx="7143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26 - Ευθύγραμμο βέλος σύνδεσης"/>
          <p:cNvCxnSpPr/>
          <p:nvPr/>
        </p:nvCxnSpPr>
        <p:spPr>
          <a:xfrm>
            <a:off x="1928794" y="2786058"/>
            <a:ext cx="42862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32 - Ευθύγραμμο βέλος σύνδεσης"/>
          <p:cNvCxnSpPr/>
          <p:nvPr/>
        </p:nvCxnSpPr>
        <p:spPr>
          <a:xfrm>
            <a:off x="1428728" y="1643050"/>
            <a:ext cx="35719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34 - Ευθύγραμμο βέλος σύνδεσης"/>
          <p:cNvCxnSpPr/>
          <p:nvPr/>
        </p:nvCxnSpPr>
        <p:spPr>
          <a:xfrm>
            <a:off x="2714612" y="2143116"/>
            <a:ext cx="28575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20 - Ευθεία γραμμή σύνδεσης"/>
          <p:cNvCxnSpPr/>
          <p:nvPr/>
        </p:nvCxnSpPr>
        <p:spPr>
          <a:xfrm>
            <a:off x="2857488" y="3643314"/>
            <a:ext cx="171451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542</TotalTime>
  <Words>340</Words>
  <Application>Microsoft Office PowerPoint</Application>
  <PresentationFormat>Προβολή στην οθόνη (4:3)</PresentationFormat>
  <Paragraphs>21</Paragraphs>
  <Slides>4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4</vt:i4>
      </vt:variant>
    </vt:vector>
  </HeadingPairs>
  <TitlesOfParts>
    <vt:vector size="5" baseType="lpstr">
      <vt:lpstr>Θέμα του Office</vt:lpstr>
      <vt:lpstr>Παράδειγμα 22 Σελήνης.  Σε GMT 11ω 47λ 50δλ της 14/05/82 παρατηρήθηκε η σελήνη ( ΜΟΟΝ) από στίγμα το μήκος του οποίου ήταν 178◦ 29‘ Α. Ποια η δυτική τοπική ωρικη γωνία (LHA) και η κλήση δ της σελήνης;</vt:lpstr>
      <vt:lpstr>Διαφάνεια 2</vt:lpstr>
      <vt:lpstr>Πηγαίνουμε στην σελίδα  increments  correction  και με το στοιχείο u  (τιμη +11'.7) παίρνουμε u corr.  (τιμή 9'.3)  το οποίο προσθέτουμε στην GHA . Με το στοιχείο d (τιμή - 4'.6) (διότι η κλίση μειώνεται με την μεταβολή της ώρας) παίρνουμε d corr. (τιμή 3'.6) το οποίο αφαιρούμε από την κλίση  Dec.</vt:lpstr>
      <vt:lpstr>Έχουμε τους τύπους : LHA (MOON) = GHA + incr. Corr ± u corr ± λ (+Α – Δ )  και   κλίση                            δ (Dec)= Dec (με ημερ/νια  και ώρα) ± d corr (ανάλογα αν η κλίση μειώνεται η αυξάνεται με την ώρα). Η κλίση έχει επωνυμία  North/B  η  South /N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User</dc:creator>
  <cp:lastModifiedBy>User</cp:lastModifiedBy>
  <cp:revision>41</cp:revision>
  <dcterms:created xsi:type="dcterms:W3CDTF">2020-03-30T06:51:32Z</dcterms:created>
  <dcterms:modified xsi:type="dcterms:W3CDTF">2020-03-30T21:08:01Z</dcterms:modified>
</cp:coreProperties>
</file>