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l-GR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15/3/2014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US" dirty="0" smtClean="0"/>
              <a:t>Radar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Γ</a:t>
            </a:r>
            <a:r>
              <a:rPr lang="el-GR" dirty="0" smtClean="0"/>
              <a:t>4 πλοιάρχων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Εφαρμογές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52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Προκαταρτικός έλεγχος πριν από την εκκίνηση του </a:t>
            </a:r>
            <a:r>
              <a:rPr lang="en-US" dirty="0" smtClean="0"/>
              <a:t>radar.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471875"/>
              </p:ext>
            </p:extLst>
          </p:nvPr>
        </p:nvGraphicFramePr>
        <p:xfrm>
          <a:off x="467544" y="1412776"/>
          <a:ext cx="8229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3672408"/>
                <a:gridCol w="3970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α/α</a:t>
                      </a:r>
                      <a:r>
                        <a:rPr lang="el-GR" sz="1600" baseline="0" dirty="0" smtClean="0"/>
                        <a:t>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Βήματα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Παρατηρήσεις 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ρυθμιστή λαμπρότητας στη θέση αμαυρώσεως της εικόνας. (</a:t>
                      </a:r>
                      <a:r>
                        <a:rPr lang="en-US" sz="1600" dirty="0" smtClean="0"/>
                        <a:t>Brill)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Συνήθως η θέση αμαυρώσεως της εικόνας αντιστοιχεί στην αριστερή θέση του ρυθμιστή.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ρυθμιστή</a:t>
                      </a:r>
                      <a:r>
                        <a:rPr lang="el-GR" sz="1600" baseline="0" dirty="0" smtClean="0"/>
                        <a:t> ευαισθησίας στη θέση μηδενικής ευαισθησίας.</a:t>
                      </a:r>
                      <a:r>
                        <a:rPr lang="en-US" sz="1600" baseline="0" dirty="0" smtClean="0"/>
                        <a:t> (GAIN)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Αντιστοιχεί στην αριστερή</a:t>
                      </a:r>
                      <a:r>
                        <a:rPr lang="el-GR" sz="1600" baseline="0" dirty="0" smtClean="0"/>
                        <a:t> θέση του ρυθμιστή.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</a:t>
                      </a:r>
                      <a:r>
                        <a:rPr lang="el-GR" sz="1600" baseline="0" dirty="0" smtClean="0"/>
                        <a:t> τον ρυθμιστή περιορισμού των θαλάσσιων επιστροφών στη θέση μηδενικής επίδρασης. (</a:t>
                      </a:r>
                      <a:r>
                        <a:rPr lang="en-US" sz="1600" baseline="0" dirty="0" smtClean="0"/>
                        <a:t>SEA)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Αντιστοιχεί στην αριστερή</a:t>
                      </a:r>
                      <a:r>
                        <a:rPr lang="el-GR" sz="1600" baseline="0" dirty="0" smtClean="0"/>
                        <a:t> θέση του ρυθμιστή. Ενίοτε και δεξιά.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ρυθμιστή περιορισμού επιστροφών</a:t>
                      </a:r>
                      <a:r>
                        <a:rPr lang="el-GR" sz="1600" baseline="0" dirty="0" smtClean="0"/>
                        <a:t> βροχής στο </a:t>
                      </a:r>
                      <a:r>
                        <a:rPr lang="en-US" sz="1600" baseline="0" dirty="0" smtClean="0"/>
                        <a:t>OFF. (RAIN)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διακόπτη εκπομπής λήψης στο </a:t>
                      </a:r>
                      <a:r>
                        <a:rPr lang="en-US" sz="1600" dirty="0" smtClean="0"/>
                        <a:t>STBY.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</a:t>
                      </a:r>
                      <a:r>
                        <a:rPr lang="el-GR" sz="1600" baseline="0" dirty="0" smtClean="0"/>
                        <a:t> τον ρυθμιστή λαμπρότητας των </a:t>
                      </a:r>
                      <a:r>
                        <a:rPr lang="el-GR" sz="1600" baseline="0" dirty="0" err="1" smtClean="0"/>
                        <a:t>διακριβωτικών</a:t>
                      </a:r>
                      <a:r>
                        <a:rPr lang="el-GR" sz="1600" baseline="0" dirty="0" smtClean="0"/>
                        <a:t> κύκλων στην μηδενική λαμπρότητα.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Αντιστοιχεί στην αριστερή</a:t>
                      </a:r>
                      <a:r>
                        <a:rPr lang="el-GR" sz="1600" baseline="0" dirty="0" smtClean="0"/>
                        <a:t> θέση του ρυθμιστή.</a:t>
                      </a:r>
                      <a:endParaRPr lang="el-GR" sz="1600" dirty="0" smtClean="0"/>
                    </a:p>
                    <a:p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7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Εξασφαλίζουμε την δυνατότητα ελεύθερης</a:t>
                      </a:r>
                      <a:r>
                        <a:rPr lang="el-GR" sz="1600" baseline="0" dirty="0" smtClean="0"/>
                        <a:t> περιστροφής της κεραίας.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4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14400"/>
          </a:xfrm>
        </p:spPr>
        <p:txBody>
          <a:bodyPr/>
          <a:lstStyle/>
          <a:p>
            <a:r>
              <a:rPr lang="el-GR" dirty="0" smtClean="0"/>
              <a:t>Διαδικασία εκκίνησης του </a:t>
            </a:r>
            <a:r>
              <a:rPr lang="en-US" dirty="0" smtClean="0"/>
              <a:t>radar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20582"/>
              </p:ext>
            </p:extLst>
          </p:nvPr>
        </p:nvGraphicFramePr>
        <p:xfrm>
          <a:off x="467544" y="1772816"/>
          <a:ext cx="8229600" cy="2641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95"/>
                <a:gridCol w="5761409"/>
                <a:gridCol w="1892896"/>
              </a:tblGrid>
              <a:tr h="371063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α/α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Βήματα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Παρατηρήσεις 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διακόπτη τροφοδοσίας στο</a:t>
                      </a:r>
                      <a:r>
                        <a:rPr lang="el-GR" sz="1600" baseline="0" dirty="0" smtClean="0"/>
                        <a:t> </a:t>
                      </a:r>
                      <a:r>
                        <a:rPr lang="en-US" sz="1600" baseline="0" dirty="0" smtClean="0"/>
                        <a:t>ON</a:t>
                      </a:r>
                      <a:r>
                        <a:rPr lang="el-GR" sz="1600" baseline="0" dirty="0" smtClean="0"/>
                        <a:t> ή </a:t>
                      </a:r>
                      <a:r>
                        <a:rPr lang="en-US" sz="1600" baseline="0" dirty="0" smtClean="0"/>
                        <a:t>START.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Ελέγχουμε αν φωτίζεται το ανεμολόγιο και η ένδειξη της κλίμακας ανιχνεύσεως στρέφοντας τον ρυθμιστή φωτισμού. (</a:t>
                      </a:r>
                      <a:r>
                        <a:rPr lang="en-US" sz="1600" dirty="0" smtClean="0"/>
                        <a:t>DIM)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διακόπτη της κεραίας στο </a:t>
                      </a:r>
                      <a:r>
                        <a:rPr lang="en-US" sz="1600" dirty="0" smtClean="0"/>
                        <a:t>ON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Περιμένουμε 1</a:t>
                      </a:r>
                      <a:r>
                        <a:rPr lang="el-GR" sz="1600" baseline="0" dirty="0" smtClean="0"/>
                        <a:t> – 6 λεπτά ώστε να κλείσουν οι αυτόματοι χρονοδιακόπτες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Θέτουμε τον διακόπτη εκπομπής λήψης στη θέση </a:t>
                      </a:r>
                      <a:r>
                        <a:rPr lang="en-US" sz="1600" dirty="0" smtClean="0"/>
                        <a:t>Transmit </a:t>
                      </a:r>
                      <a:r>
                        <a:rPr lang="el-GR" sz="1600" dirty="0" smtClean="0"/>
                        <a:t>ή </a:t>
                      </a:r>
                      <a:r>
                        <a:rPr lang="en-US" sz="1600" dirty="0" smtClean="0"/>
                        <a:t>TX.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05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14400"/>
          </a:xfrm>
        </p:spPr>
        <p:txBody>
          <a:bodyPr/>
          <a:lstStyle/>
          <a:p>
            <a:r>
              <a:rPr lang="el-GR" dirty="0" smtClean="0"/>
              <a:t>Εμφάνιση της εικόνας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019451"/>
              </p:ext>
            </p:extLst>
          </p:nvPr>
        </p:nvGraphicFramePr>
        <p:xfrm>
          <a:off x="539552" y="1196752"/>
          <a:ext cx="8229600" cy="506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95"/>
                <a:gridCol w="4033217"/>
                <a:gridCol w="3621088"/>
              </a:tblGrid>
              <a:tr h="371063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α/α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Βήματα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Παρατηρήσεις 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Θέτουμε τον διακόπτη επιλογής κλίμακας σε μία μεσαία κλίμακα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 επιλογή</a:t>
                      </a:r>
                      <a:r>
                        <a:rPr lang="el-GR" sz="1400" baseline="0" dirty="0" smtClean="0"/>
                        <a:t> γίνεται βάσει της απόστασης των στόχων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Στρέφουμε τον ρυθμιστή λαμπρότητας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(BRILL) </a:t>
                      </a:r>
                      <a:r>
                        <a:rPr lang="el-GR" sz="1400" baseline="0" dirty="0" smtClean="0"/>
                        <a:t>μέχρι το σημείο που η περιστρεφόμενη βάση χρόνου να είναι μόλις ορατή.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Στρέφουμε τον ρυθμιστή ευαισθησίας </a:t>
                      </a:r>
                      <a:r>
                        <a:rPr lang="en-US" sz="1400" dirty="0" smtClean="0"/>
                        <a:t>(GAIN) </a:t>
                      </a:r>
                      <a:r>
                        <a:rPr lang="el-GR" sz="1400" dirty="0" smtClean="0"/>
                        <a:t>μέχρι το σημείο εμφανίσεως σε όλη την οθόνη λίγων θορύβων με την ίδια ένταση.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Στρέφουμε τον ρυθμιστή συντονισμού (</a:t>
                      </a:r>
                      <a:r>
                        <a:rPr lang="en-US" sz="1400" dirty="0" smtClean="0"/>
                        <a:t>TUNE) </a:t>
                      </a:r>
                      <a:r>
                        <a:rPr lang="el-GR" sz="1400" dirty="0" smtClean="0"/>
                        <a:t>μέχρι να συντονίσουμε</a:t>
                      </a:r>
                      <a:r>
                        <a:rPr lang="el-GR" sz="1400" baseline="0" dirty="0" smtClean="0"/>
                        <a:t> το </a:t>
                      </a:r>
                      <a:r>
                        <a:rPr lang="en-US" sz="1400" baseline="0" dirty="0" smtClean="0"/>
                        <a:t>radar.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Στρέφουμε αργά τον ρυθμιστή μέχρι να φανούν οι μικρότεροι στόχοι ή οι επιστροφές της θάλασσας</a:t>
                      </a:r>
                      <a:r>
                        <a:rPr lang="el-GR" sz="1400" baseline="0" dirty="0" smtClean="0"/>
                        <a:t> αν δεν υπάρχουν  στόχοι και να φανούν έντονοι.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Στρέφουμε τον ρυθμιστή εστιάσεως μέχρι οι </a:t>
                      </a:r>
                      <a:r>
                        <a:rPr lang="el-GR" sz="1400" dirty="0" err="1" smtClean="0"/>
                        <a:t>διακριβωτικοί</a:t>
                      </a:r>
                      <a:r>
                        <a:rPr lang="el-GR" sz="1400" dirty="0" smtClean="0"/>
                        <a:t> κύκλοι να γίνουν</a:t>
                      </a:r>
                      <a:r>
                        <a:rPr lang="el-GR" sz="1400" baseline="0" dirty="0" smtClean="0"/>
                        <a:t> λεπτοί.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Δεν θέλουμε το</a:t>
                      </a:r>
                      <a:r>
                        <a:rPr lang="el-GR" sz="1400" baseline="0" dirty="0" smtClean="0"/>
                        <a:t> πάχος τον </a:t>
                      </a:r>
                      <a:r>
                        <a:rPr lang="el-GR" sz="1400" baseline="0" dirty="0" err="1" smtClean="0"/>
                        <a:t>διακριβωτικών</a:t>
                      </a:r>
                      <a:r>
                        <a:rPr lang="el-GR" sz="1400" baseline="0" dirty="0" smtClean="0"/>
                        <a:t> κύκλων να κρύβει στόχους.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Ρυθμίζουμε τον ρυθμιστή θαλάσσιων επιστροφών ώστε να περιορίσουμε</a:t>
                      </a:r>
                      <a:r>
                        <a:rPr lang="el-GR" sz="1400" baseline="0" dirty="0" smtClean="0"/>
                        <a:t> τις θαλάσσιες επιστροφές.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 εμφανίζονται θαλάσσιες επιστροφές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Θέτουμε τον ρυθμιστή περιορισμού των επιστροφών βροχής στο </a:t>
                      </a:r>
                      <a:r>
                        <a:rPr lang="en-US" sz="1400" dirty="0" smtClean="0"/>
                        <a:t>ON </a:t>
                      </a:r>
                      <a:r>
                        <a:rPr lang="el-GR" sz="1400" dirty="0" smtClean="0"/>
                        <a:t>ώστε να περιορίσουμε τις επιστροφές της βροχής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 υπάρχει βροχή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489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Εκμετάλλευση της εικόνας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018701"/>
              </p:ext>
            </p:extLst>
          </p:nvPr>
        </p:nvGraphicFramePr>
        <p:xfrm>
          <a:off x="457200" y="1981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5472608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α/α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Βήματα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Παρατηρήσεις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Στρέφουμε τους ρυθμιστές </a:t>
                      </a:r>
                      <a:r>
                        <a:rPr lang="el-GR" dirty="0" err="1" smtClean="0"/>
                        <a:t>κεντρώσεως</a:t>
                      </a:r>
                      <a:r>
                        <a:rPr lang="el-GR" dirty="0" smtClean="0"/>
                        <a:t> της εικόνας ώστε το κέντρο της εικόνας να πέσει στο κέντρο της οθόνης.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Στρέφουμε τους ρυθμιστές της γραμμής πλώρης ώστε η γραμμή πλώρης να εμφανίζεται στην</a:t>
                      </a:r>
                      <a:r>
                        <a:rPr lang="el-GR" baseline="0" dirty="0" smtClean="0"/>
                        <a:t> θέση 000</a:t>
                      </a:r>
                      <a:r>
                        <a:rPr lang="el-GR" baseline="30000" dirty="0" smtClean="0"/>
                        <a:t>ο</a:t>
                      </a:r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Στρέφουμε τον ρυθμιστή</a:t>
                      </a:r>
                      <a:r>
                        <a:rPr lang="el-GR" baseline="0" dirty="0" smtClean="0"/>
                        <a:t> λαμπρότητας των </a:t>
                      </a:r>
                      <a:r>
                        <a:rPr lang="el-GR" baseline="0" dirty="0" err="1" smtClean="0"/>
                        <a:t>διακριβωτικών</a:t>
                      </a:r>
                      <a:r>
                        <a:rPr lang="el-GR" baseline="0" dirty="0" smtClean="0"/>
                        <a:t> κύκλων ώστε να είναι μόλις ορατοί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Στρέφουμε τον ρυθμιστή λαμπρότητας μεταβλητού σημειωτή αποστάσεως στη  θέση που ο μεταβλητός κύκλος να είναι ορατός και να ελέγχουμε την ακρίβεια</a:t>
                      </a:r>
                      <a:r>
                        <a:rPr lang="el-GR" baseline="0" dirty="0" smtClean="0"/>
                        <a:t> του.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39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Διακόπτες και ρυθμιστές του </a:t>
            </a:r>
            <a:r>
              <a:rPr lang="en-US" dirty="0" smtClean="0"/>
              <a:t>Radar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497523"/>
              </p:ext>
            </p:extLst>
          </p:nvPr>
        </p:nvGraphicFramePr>
        <p:xfrm>
          <a:off x="457200" y="1981200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584176"/>
                <a:gridCol w="1008112"/>
                <a:gridCol w="1656184"/>
                <a:gridCol w="3466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α/α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Διακόπτης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Ονομασία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Λειτουργία</a:t>
                      </a:r>
                      <a:r>
                        <a:rPr lang="el-GR" sz="1400" baseline="0" dirty="0" smtClean="0"/>
                        <a:t> 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 τροφοδοσίας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Power On/Off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Τροφοδοτικό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Radar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Διακοπή ή αποκατάσταση της τροφοδοσίας</a:t>
                      </a:r>
                      <a:r>
                        <a:rPr lang="el-GR" sz="1400" baseline="0" dirty="0" smtClean="0"/>
                        <a:t> του πομποδέκτη και του </a:t>
                      </a:r>
                      <a:r>
                        <a:rPr lang="el-GR" sz="1400" baseline="0" dirty="0" err="1" smtClean="0"/>
                        <a:t>ενδείκτη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 εκπομπής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Stand by</a:t>
                      </a:r>
                      <a:r>
                        <a:rPr lang="en-US" sz="1400" baseline="0" dirty="0" smtClean="0"/>
                        <a:t> - Transmit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Διαμορφωτής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Διακοπή ή αποκατάσταση της εκπομπής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 μήκους παλμού εκπομπής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SP/LP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Διαμορφωτής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Καθορισμός της διάρκειας</a:t>
                      </a:r>
                      <a:r>
                        <a:rPr lang="el-GR" sz="1400" baseline="0" dirty="0" smtClean="0"/>
                        <a:t> του παλμού </a:t>
                      </a:r>
                      <a:r>
                        <a:rPr lang="el-GR" sz="1400" baseline="0" dirty="0" err="1" smtClean="0"/>
                        <a:t>εμπομπής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 κεραίας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Antenna ON-OFF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Κινητήρας</a:t>
                      </a:r>
                      <a:r>
                        <a:rPr lang="el-GR" sz="1400" baseline="0" dirty="0" smtClean="0"/>
                        <a:t> κεραίας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Διακοπή ή αποκατάσταση της κεραίας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λαμπρότητας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Brilliance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Καθοδική λυχνία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Φωτεινότητα της εικόνας στον </a:t>
                      </a:r>
                      <a:r>
                        <a:rPr lang="el-GR" sz="1400" dirty="0" err="1" smtClean="0"/>
                        <a:t>ενδείκτη</a:t>
                      </a:r>
                      <a:r>
                        <a:rPr lang="el-GR" sz="1400" dirty="0" smtClean="0"/>
                        <a:t> </a:t>
                      </a:r>
                      <a:r>
                        <a:rPr lang="en-US" sz="1400" dirty="0" smtClean="0"/>
                        <a:t>PPI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εστιάσεως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Focus</a:t>
                      </a:r>
                      <a:r>
                        <a:rPr lang="en-US" sz="1400" baseline="0" dirty="0" smtClean="0"/>
                        <a:t> control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Καθοδική λυχνία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Εστίαση της φωτεινής κηλίδας στην οθόνη του </a:t>
                      </a:r>
                      <a:r>
                        <a:rPr lang="el-GR" sz="1400" dirty="0" err="1" smtClean="0"/>
                        <a:t>ενδείκτη</a:t>
                      </a:r>
                      <a:r>
                        <a:rPr lang="el-GR" sz="1400" dirty="0" smtClean="0"/>
                        <a:t> </a:t>
                      </a:r>
                      <a:r>
                        <a:rPr lang="en-US" sz="1400" dirty="0" smtClean="0"/>
                        <a:t>PPI 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</a:t>
                      </a:r>
                      <a:r>
                        <a:rPr lang="el-GR" sz="1400" baseline="0" dirty="0" smtClean="0"/>
                        <a:t> ευαισθησίας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Gain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Κύριος</a:t>
                      </a:r>
                      <a:r>
                        <a:rPr lang="el-GR" sz="1400" baseline="0" dirty="0" smtClean="0"/>
                        <a:t> ενισχυτής ενδιάμεσης συχνότητας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Ευαισθησία του</a:t>
                      </a:r>
                      <a:r>
                        <a:rPr lang="el-GR" sz="1400" baseline="0" dirty="0" smtClean="0"/>
                        <a:t> δέκτη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συντονισμού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Tuning </a:t>
                      </a:r>
                      <a:r>
                        <a:rPr lang="el-GR" sz="1400" dirty="0" smtClean="0"/>
                        <a:t>ή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Tune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Τοπικός</a:t>
                      </a:r>
                      <a:r>
                        <a:rPr lang="el-GR" sz="1400" baseline="0" dirty="0" smtClean="0"/>
                        <a:t> ταλαντωτής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Συχνότητα τοπικού ταλαντωτή του δέκτη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Διακόπτες και ρυθμιστές του </a:t>
            </a:r>
            <a:r>
              <a:rPr lang="en-US" dirty="0" smtClean="0"/>
              <a:t>Radar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707147"/>
              </p:ext>
            </p:extLst>
          </p:nvPr>
        </p:nvGraphicFramePr>
        <p:xfrm>
          <a:off x="457200" y="1981200"/>
          <a:ext cx="822960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872208"/>
                <a:gridCol w="1008112"/>
                <a:gridCol w="2088232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α/α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Διακόπτης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Ονομασία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Λειτουργία</a:t>
                      </a:r>
                      <a:r>
                        <a:rPr lang="el-GR" sz="1400" baseline="0" dirty="0" smtClean="0"/>
                        <a:t> 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9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περιορισμού θαλάσσιων επιστροφών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Sea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</a:t>
                      </a:r>
                      <a:r>
                        <a:rPr lang="el-GR" sz="1400" baseline="0" dirty="0" smtClean="0"/>
                        <a:t> περιορισμού θαλάσσιων επιστροφών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Εκθετική ελάττωση</a:t>
                      </a:r>
                      <a:r>
                        <a:rPr lang="el-GR" sz="1400" baseline="0" dirty="0" smtClean="0"/>
                        <a:t> της ευαισθησίας του δέκτη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περιορισμού επιστροφών βροχής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Rain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Οπτικός ενισχυτής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Περιορισμός</a:t>
                      </a:r>
                      <a:r>
                        <a:rPr lang="el-GR" sz="1400" baseline="0" dirty="0" smtClean="0"/>
                        <a:t> επιστροφών βροχής 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 επιλογής κλίμακας ανιχνεύσεως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Range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Γεννήτρια</a:t>
                      </a:r>
                      <a:r>
                        <a:rPr lang="el-GR" sz="1400" baseline="0" dirty="0" smtClean="0"/>
                        <a:t> βάσεως χρόνου, κύκλωμα παλμού λαμπρότητας, </a:t>
                      </a:r>
                      <a:r>
                        <a:rPr lang="el-GR" sz="1400" baseline="0" dirty="0" err="1" smtClean="0"/>
                        <a:t>διακριβωτής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Κλίμακα ανιχνεύσεως του </a:t>
                      </a:r>
                      <a:r>
                        <a:rPr lang="en-US" sz="1400" dirty="0" smtClean="0"/>
                        <a:t>Radar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Μεταβλητός σημειωτής αποστάσεως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VRM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</a:t>
                      </a:r>
                      <a:r>
                        <a:rPr lang="el-GR" sz="1400" baseline="0" dirty="0" smtClean="0"/>
                        <a:t> μεταβλητού σημειωτή αποστάσεως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Χρόνος παραγωγής του οξέος θετικού παλμού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</a:t>
                      </a:r>
                      <a:r>
                        <a:rPr lang="el-GR" sz="1400" baseline="0" dirty="0" smtClean="0"/>
                        <a:t> λαμπρότητας των </a:t>
                      </a:r>
                      <a:r>
                        <a:rPr lang="el-GR" sz="1400" baseline="0" dirty="0" err="1" smtClean="0"/>
                        <a:t>διακριβωτικών</a:t>
                      </a:r>
                      <a:r>
                        <a:rPr lang="el-GR" sz="1400" baseline="0" dirty="0" smtClean="0"/>
                        <a:t> κύκλων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Rings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err="1" smtClean="0"/>
                        <a:t>Διακριβωτής</a:t>
                      </a:r>
                      <a:r>
                        <a:rPr lang="el-GR" sz="1400" dirty="0" smtClean="0"/>
                        <a:t>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Πλάτος των οξέων θετικών παλμών</a:t>
                      </a:r>
                      <a:r>
                        <a:rPr lang="el-GR" sz="1400" baseline="0" dirty="0" smtClean="0"/>
                        <a:t> του </a:t>
                      </a:r>
                      <a:r>
                        <a:rPr lang="el-GR" sz="1400" baseline="0" dirty="0" err="1" smtClean="0"/>
                        <a:t>διακριβωτή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4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14400"/>
          </a:xfrm>
        </p:spPr>
        <p:txBody>
          <a:bodyPr/>
          <a:lstStyle/>
          <a:p>
            <a:r>
              <a:rPr lang="el-GR" dirty="0" smtClean="0"/>
              <a:t>Διακόπτες και ρυθμιστές του </a:t>
            </a:r>
            <a:r>
              <a:rPr lang="en-US" dirty="0" smtClean="0"/>
              <a:t>Radar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543555"/>
              </p:ext>
            </p:extLst>
          </p:nvPr>
        </p:nvGraphicFramePr>
        <p:xfrm>
          <a:off x="395536" y="1268760"/>
          <a:ext cx="82296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016224"/>
                <a:gridCol w="1008112"/>
                <a:gridCol w="1944216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α/α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Διακόπτης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Ονομασία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Λειτουργία</a:t>
                      </a:r>
                      <a:r>
                        <a:rPr lang="el-GR" sz="1400" baseline="0" dirty="0" smtClean="0"/>
                        <a:t> 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λαμπρότητας μεταβλητού σημειωτή</a:t>
                      </a:r>
                      <a:r>
                        <a:rPr lang="el-GR" sz="1400" baseline="0" dirty="0" smtClean="0"/>
                        <a:t> αποστάσεως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VRM intensity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 μεταβλητού σημειωτή αποστάσεως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Πλάτος οξέος θετικού παλμού του κυκλώματος μεταβλητού σημειωτή αποστάσεως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Ρυθμιστές</a:t>
                      </a:r>
                      <a:r>
                        <a:rPr lang="el-GR" sz="1400" baseline="0" dirty="0" smtClean="0"/>
                        <a:t> της γραμμής πλώρης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l-GR" sz="1400" baseline="0" dirty="0" smtClean="0"/>
                        <a:t>Μεγάλων γωνιών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l-GR" sz="1400" baseline="0" dirty="0" smtClean="0"/>
                        <a:t>Μικρών γωνιών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Head fine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err="1" smtClean="0"/>
                        <a:t>Συγχροκινητήρας</a:t>
                      </a:r>
                      <a:r>
                        <a:rPr lang="el-GR" sz="1400" dirty="0" smtClean="0"/>
                        <a:t>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Συγχρονισμός της βάσεως χρόνου με την κεραία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</a:t>
                      </a:r>
                      <a:r>
                        <a:rPr lang="el-GR" sz="1400" baseline="0" dirty="0" smtClean="0"/>
                        <a:t> εξαφανίσεως της γραμμής της πλώρης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HF (heading flash)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Κύκλωμα</a:t>
                      </a:r>
                      <a:r>
                        <a:rPr lang="el-GR" sz="1400" baseline="0" dirty="0" smtClean="0"/>
                        <a:t> παραγωγής γραμμής πλώρης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Χρόνος εξαφανίσεως γραμμής πλώρης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</a:t>
                      </a:r>
                      <a:r>
                        <a:rPr lang="el-GR" sz="1400" dirty="0" err="1" smtClean="0"/>
                        <a:t>κεντρώσεως</a:t>
                      </a:r>
                      <a:r>
                        <a:rPr lang="el-GR" sz="1400" dirty="0" smtClean="0"/>
                        <a:t> της εικόνας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 center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Πηνία μετακινήσεως</a:t>
                      </a:r>
                      <a:r>
                        <a:rPr lang="el-GR" sz="1400" baseline="0" dirty="0" smtClean="0"/>
                        <a:t> της εικόνας της καθοδικής λυχνίας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err="1" smtClean="0"/>
                        <a:t>Κέντρωση</a:t>
                      </a:r>
                      <a:r>
                        <a:rPr lang="el-GR" sz="1400" dirty="0" smtClean="0"/>
                        <a:t> της εικόνας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18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Δρομέας διοπτεύσεως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Bearing line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Ηλεκτρονικός</a:t>
                      </a:r>
                      <a:r>
                        <a:rPr lang="el-GR" sz="1400" baseline="0" dirty="0" smtClean="0"/>
                        <a:t> ή μηχανικός ρυθμιστής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Μέτρηση της διόπτευσης στόχου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19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Διακόπτης</a:t>
                      </a:r>
                      <a:r>
                        <a:rPr lang="el-GR" sz="1400" baseline="0" dirty="0" smtClean="0"/>
                        <a:t> μεγεθύνσεως  της εικόνας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Center expansion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Γεννήτρια βάσεως χρόνου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Μέγεθος του κέντρου της εικόνας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20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Ρυθμιστής φωτισμού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DIM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Λυχνίες</a:t>
                      </a:r>
                      <a:r>
                        <a:rPr lang="el-GR" sz="1400" baseline="0" dirty="0" smtClean="0"/>
                        <a:t> φωτισμού ανεμολογίου και κλίμακας ανεμολογίου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Ένταση φωτισμού του ανεμολογίου και της ενδείξεως της κλίμακας ανιχνεύσεως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5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Διακόπτης τροφοδοσίας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διακόπτης τροφοδοσίας έχει 2 θέσεις </a:t>
            </a:r>
            <a:r>
              <a:rPr lang="en-US" dirty="0" smtClean="0"/>
              <a:t>ON-OFF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Διακόπτει και αποκαθιστά την τροφοδοσία των κυκλωμάτων του </a:t>
            </a:r>
            <a:r>
              <a:rPr lang="en-US" dirty="0" smtClean="0"/>
              <a:t>radar </a:t>
            </a:r>
            <a:r>
              <a:rPr lang="el-GR" dirty="0" smtClean="0"/>
              <a:t>με ρεύμα συχνότητας 1.000</a:t>
            </a:r>
            <a:r>
              <a:rPr lang="en-US" dirty="0" smtClean="0"/>
              <a:t>Hz</a:t>
            </a:r>
            <a:r>
              <a:rPr lang="el-GR" dirty="0" smtClean="0"/>
              <a:t>. Όταν είναι στο </a:t>
            </a:r>
            <a:r>
              <a:rPr lang="en-US" dirty="0" smtClean="0"/>
              <a:t>OFF </a:t>
            </a:r>
            <a:r>
              <a:rPr lang="el-GR" dirty="0" smtClean="0"/>
              <a:t>τροφοδοτεί θερμικές αντιστάσεις στον πομποδέκτη και τον </a:t>
            </a:r>
            <a:r>
              <a:rPr lang="el-GR" dirty="0" err="1" smtClean="0"/>
              <a:t>ενδείκτη</a:t>
            </a:r>
            <a:r>
              <a:rPr lang="el-GR" dirty="0" smtClean="0"/>
              <a:t> για να απομακρύνει την υγρασία.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563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Διακόπτης εκπομπής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τον ενεργοποιήσουμε (θέση </a:t>
            </a:r>
            <a:r>
              <a:rPr lang="en-US" dirty="0" smtClean="0"/>
              <a:t>TX) </a:t>
            </a:r>
            <a:r>
              <a:rPr lang="el-GR" dirty="0" smtClean="0"/>
              <a:t>πρέπει πρώτα να τελειώσει η προθέρμανση που κρατάει 1-6 λεπτά ανάλογα με το </a:t>
            </a:r>
            <a:r>
              <a:rPr lang="en-US" dirty="0" smtClean="0"/>
              <a:t>radar.</a:t>
            </a:r>
            <a:r>
              <a:rPr lang="el-GR" dirty="0" smtClean="0"/>
              <a:t> Η διεργασία αυτή γίνεται για να προθερμανθούν οι λυχνίες του διαμορφωτή και του ταλαντωτή.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095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Ρυθμιστής ευαισθησίας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Προσοχή κατά την ρύθμιση του, αν βάλουμε πολύ </a:t>
            </a:r>
            <a:r>
              <a:rPr lang="en-US" dirty="0" smtClean="0"/>
              <a:t>gain </a:t>
            </a:r>
            <a:r>
              <a:rPr lang="el-GR" dirty="0" smtClean="0"/>
              <a:t>δημιουργείται η χλόη. Τότε πρέπει να το μειώσουμε στο </a:t>
            </a:r>
            <a:r>
              <a:rPr lang="el-GR" dirty="0"/>
              <a:t>ε</a:t>
            </a:r>
            <a:r>
              <a:rPr lang="el-GR" dirty="0" smtClean="0"/>
              <a:t>πιθυμητό επίπεδο.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736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Ρυθμιστής συντονισμού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ρυθμιστής συντονισμού ρυθμίζει την συχνότητα των ταλαντώσεων του τοπικού ταλαντωτή ώστε αυτή να διαφέρει από την συχνότητα της </a:t>
            </a:r>
            <a:r>
              <a:rPr lang="el-GR" dirty="0" err="1" smtClean="0"/>
              <a:t>ηχούς</a:t>
            </a:r>
            <a:r>
              <a:rPr lang="el-GR" dirty="0" smtClean="0"/>
              <a:t> κατά την ενδιάμεση συχνότητα 30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r>
              <a:rPr lang="el-GR" dirty="0" smtClean="0"/>
              <a:t>Αν δεν γίνει αυτό ο στόχος φαίνεται εξασθενημένος.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52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Διακόπτης επιλογής κλίμακας ανιχνεύσεως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διακόπτης επιλογής κλίμακας ανιχνεύσεως ρυθμίζει την απόσταση μέχρι την οποία θα ανιχνεύονται στόχοι. Επενεργεί δε στα ακόλουθα κυκλώματα</a:t>
            </a:r>
            <a:r>
              <a:rPr lang="en-US" dirty="0" smtClean="0"/>
              <a:t>:</a:t>
            </a:r>
            <a:endParaRPr lang="el-GR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Στη γεννήτρια βάσεως χρόνου ρυθμίζοντας την διάρκεια του πριονωτού παλμού ρεύματος που παράγει αυτή.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Στο κύκλωμα παλμού λαμπρότητας όπου ρυθμίζει τη διάρκεια των ορθογώνιων θετικών παλμών που παράγει ώστε να είναι ίσοι με την διάρκεια των πριονωτών παλμών.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Στο </a:t>
            </a:r>
            <a:r>
              <a:rPr lang="el-GR" dirty="0" err="1" smtClean="0"/>
              <a:t>διακριβωτή</a:t>
            </a:r>
            <a:r>
              <a:rPr lang="el-GR" dirty="0" smtClean="0"/>
              <a:t> όπου ρυθμίζει τα ίσα και σταθερά διαστήματα των οξέων θετικών παλμών που παράγει, για να εμφανίζονται στην οθόνη οι </a:t>
            </a:r>
            <a:r>
              <a:rPr lang="el-GR" dirty="0" err="1" smtClean="0"/>
              <a:t>διακριβωτικοί</a:t>
            </a:r>
            <a:r>
              <a:rPr lang="el-GR" dirty="0" smtClean="0"/>
              <a:t> κύκλοι σε συγκεκριμένες αποστάσεις.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4380812"/>
      </p:ext>
    </p:extLst>
  </p:cSld>
  <p:clrMapOvr>
    <a:masterClrMapping/>
  </p:clrMapOvr>
</p:sld>
</file>

<file path=ppt/theme/theme1.xml><?xml version="1.0" encoding="utf-8"?>
<a:theme xmlns:a="http://schemas.openxmlformats.org/drawingml/2006/main" name="μακροεντολή">
  <a:themeElements>
    <a:clrScheme name="μακροεντολή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μακροεντολή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μακροεντολή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TC101859866[[fn=Μακροεντολή]]</Template>
  <TotalTime>250</TotalTime>
  <Words>1029</Words>
  <Application>Microsoft Office PowerPoint</Application>
  <PresentationFormat>Προβολή στην οθόνη (4:3)</PresentationFormat>
  <Paragraphs>207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μακροεντολή</vt:lpstr>
      <vt:lpstr>Radar Γ4 πλοιάρχων </vt:lpstr>
      <vt:lpstr>Διακόπτες και ρυθμιστές του Radar</vt:lpstr>
      <vt:lpstr>Διακόπτες και ρυθμιστές του Radar</vt:lpstr>
      <vt:lpstr>Διακόπτες και ρυθμιστές του Radar</vt:lpstr>
      <vt:lpstr>Διακόπτης τροφοδοσίας</vt:lpstr>
      <vt:lpstr>Διακόπτης εκπομπής</vt:lpstr>
      <vt:lpstr>Ρυθμιστής ευαισθησίας </vt:lpstr>
      <vt:lpstr>Ρυθμιστής συντονισμού</vt:lpstr>
      <vt:lpstr>Διακόπτης επιλογής κλίμακας ανιχνεύσεως</vt:lpstr>
      <vt:lpstr>Προκαταρτικός έλεγχος πριν από την εκκίνηση του radar.</vt:lpstr>
      <vt:lpstr>Διαδικασία εκκίνησης του radar</vt:lpstr>
      <vt:lpstr>Εμφάνιση της εικόνας</vt:lpstr>
      <vt:lpstr>Εκμετάλλευση της εικόνας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 Γ4 πλοιάρχων </dc:title>
  <dc:creator>chris</dc:creator>
  <cp:lastModifiedBy>PC</cp:lastModifiedBy>
  <cp:revision>23</cp:revision>
  <dcterms:created xsi:type="dcterms:W3CDTF">2014-03-09T07:23:48Z</dcterms:created>
  <dcterms:modified xsi:type="dcterms:W3CDTF">2014-03-15T15:10:11Z</dcterms:modified>
</cp:coreProperties>
</file>