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2" r:id="rId5"/>
    <p:sldId id="268" r:id="rId6"/>
    <p:sldId id="259" r:id="rId7"/>
    <p:sldId id="263" r:id="rId8"/>
    <p:sldId id="264" r:id="rId9"/>
    <p:sldId id="280" r:id="rId10"/>
    <p:sldId id="269" r:id="rId11"/>
    <p:sldId id="261" r:id="rId12"/>
    <p:sldId id="270" r:id="rId13"/>
    <p:sldId id="272" r:id="rId14"/>
    <p:sldId id="274" r:id="rId15"/>
    <p:sldId id="271" r:id="rId16"/>
    <p:sldId id="273" r:id="rId17"/>
    <p:sldId id="27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20AE48-59BA-4F4E-A578-3C90D7F125F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4C01CCCF-9584-4EEF-B408-F8A6D5396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2B48C1A4-8FF5-4244-B836-21E3C567A8EC}"/>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5" name="Θέση υποσέλιδου 4">
            <a:extLst>
              <a:ext uri="{FF2B5EF4-FFF2-40B4-BE49-F238E27FC236}">
                <a16:creationId xmlns:a16="http://schemas.microsoft.com/office/drawing/2014/main" id="{2C609CFB-78B4-4714-8800-5BFD24E3D09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A35546B-19C1-410E-8DFE-C00EDC08463C}"/>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385400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CB3DC2-3D7C-4AA4-BFBB-98724B229EC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D96D7719-2AB2-4C8C-B9AC-1B40F69F832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0F1167B-10FA-4B97-9372-603B2EAA2A98}"/>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5" name="Θέση υποσέλιδου 4">
            <a:extLst>
              <a:ext uri="{FF2B5EF4-FFF2-40B4-BE49-F238E27FC236}">
                <a16:creationId xmlns:a16="http://schemas.microsoft.com/office/drawing/2014/main" id="{44CDB538-F852-4C67-B9A5-0FED05A8B11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FD3979E-A3E3-4275-83F7-686690CC0418}"/>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190129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80A0F70-EA1F-4452-8201-34F9721CC93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B0E5C443-D753-4418-A1FD-8A8F4DA4700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C0644FC3-0DF4-421F-820D-5179CB008A9D}"/>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5" name="Θέση υποσέλιδου 4">
            <a:extLst>
              <a:ext uri="{FF2B5EF4-FFF2-40B4-BE49-F238E27FC236}">
                <a16:creationId xmlns:a16="http://schemas.microsoft.com/office/drawing/2014/main" id="{AD8FC6F7-EE5E-44ED-8011-A56B88C2A7E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97AC3A3F-A684-4030-A7C3-7096DCFA0FAC}"/>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105896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83DB98-E9DC-4008-B8AB-3A3C5403F52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1936A5D-6672-4F53-9371-4F3B4DB504D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1FDD11D-289B-4593-89B8-911F1C3EBD1D}"/>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5" name="Θέση υποσέλιδου 4">
            <a:extLst>
              <a:ext uri="{FF2B5EF4-FFF2-40B4-BE49-F238E27FC236}">
                <a16:creationId xmlns:a16="http://schemas.microsoft.com/office/drawing/2014/main" id="{750D632E-91FC-45CF-96B5-97A38F88ED0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65FC5E5-E09F-42F1-A816-6D70EAAE0CDD}"/>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415200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3F3A30-AA8F-414F-BF39-98D2288120D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FC269519-7B95-4266-B36E-09A97482E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A3F89ED-4402-461D-BD4B-D4BA42320D21}"/>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5" name="Θέση υποσέλιδου 4">
            <a:extLst>
              <a:ext uri="{FF2B5EF4-FFF2-40B4-BE49-F238E27FC236}">
                <a16:creationId xmlns:a16="http://schemas.microsoft.com/office/drawing/2014/main" id="{DE2825AF-58F0-45C9-922A-C2ADB108CD4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2C88736-F78B-4567-A43E-ED51629751E9}"/>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143615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5590A4-A15D-41DD-886C-F7FFE48C7B8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33399DF-B35F-4074-AEE1-64234D0D0CE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40A90D22-4DC9-4E7E-9918-E81C196E6F3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7A3B4521-F063-47CA-B754-558CFE4EA7ED}"/>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6" name="Θέση υποσέλιδου 5">
            <a:extLst>
              <a:ext uri="{FF2B5EF4-FFF2-40B4-BE49-F238E27FC236}">
                <a16:creationId xmlns:a16="http://schemas.microsoft.com/office/drawing/2014/main" id="{8AD00ACB-D96A-4C17-8881-FF4C9450C42D}"/>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D2C5436-71C0-4159-B0C8-A5CD609F687D}"/>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94638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41FB4E-39FC-4B60-9462-EB9B4F8F4B1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977DE2C-CDE7-482F-B0B6-12A0B937A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79F19FD-752A-485F-9318-2AA5AC6168B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5A837224-0A47-4149-9041-65B458953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6CFD52D-A374-4690-80FE-D1F152D07F4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7506EB48-C68B-4718-8436-E371D46F5BAD}"/>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8" name="Θέση υποσέλιδου 7">
            <a:extLst>
              <a:ext uri="{FF2B5EF4-FFF2-40B4-BE49-F238E27FC236}">
                <a16:creationId xmlns:a16="http://schemas.microsoft.com/office/drawing/2014/main" id="{70E7B29E-D068-4185-8113-AD4D87C26A80}"/>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51EE8AAB-7D1D-49A8-88E7-A35433B90052}"/>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57600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2F78C7-2E4C-4B1D-8DB0-10CBEA702AF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F617FE91-0583-4ED7-8960-E45B39AD8753}"/>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4" name="Θέση υποσέλιδου 3">
            <a:extLst>
              <a:ext uri="{FF2B5EF4-FFF2-40B4-BE49-F238E27FC236}">
                <a16:creationId xmlns:a16="http://schemas.microsoft.com/office/drawing/2014/main" id="{49DF0A32-7202-4F19-B7C6-1940DD581D1E}"/>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A017CB9B-3A36-4B91-B9E0-2D5AF9D1F6A9}"/>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119765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96F9940-1AA2-4D96-BE22-96B3A9CE978A}"/>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3" name="Θέση υποσέλιδου 2">
            <a:extLst>
              <a:ext uri="{FF2B5EF4-FFF2-40B4-BE49-F238E27FC236}">
                <a16:creationId xmlns:a16="http://schemas.microsoft.com/office/drawing/2014/main" id="{9D8AC5DC-9BC7-442C-ABB1-841B1BEF62B2}"/>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4FD444F0-1B6F-480F-96C2-AD9D0E824D14}"/>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409540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444BB8-BD01-4335-9473-DE4EF2AF90C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E029C10E-2456-421B-9AAC-5BAC2E2EB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B30523C0-F129-43FA-8F4B-E27D65E79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7B2DFE2-9B13-4DD7-A7FE-456F5DD23534}"/>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6" name="Θέση υποσέλιδου 5">
            <a:extLst>
              <a:ext uri="{FF2B5EF4-FFF2-40B4-BE49-F238E27FC236}">
                <a16:creationId xmlns:a16="http://schemas.microsoft.com/office/drawing/2014/main" id="{62D19889-1046-4555-B666-373EF6341F9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6CAEE81-EDCB-404A-BB7C-D19371AC0E05}"/>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270949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4F1047-9D5F-4C32-B949-77B9DF5D331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1119B4A6-3121-42DB-8334-697606C2C7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798DB140-8AC8-4A15-BB53-B8F861D85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0EB4C2E-4C81-4FC3-883D-A6BB7D6BFF85}"/>
              </a:ext>
            </a:extLst>
          </p:cNvPr>
          <p:cNvSpPr>
            <a:spLocks noGrp="1"/>
          </p:cNvSpPr>
          <p:nvPr>
            <p:ph type="dt" sz="half" idx="10"/>
          </p:nvPr>
        </p:nvSpPr>
        <p:spPr/>
        <p:txBody>
          <a:bodyPr/>
          <a:lstStyle/>
          <a:p>
            <a:fld id="{029F07E4-FFFC-4AD5-9C8A-E1CF6E2B310F}" type="datetimeFigureOut">
              <a:rPr lang="en-US" smtClean="0"/>
              <a:t>3/17/2024</a:t>
            </a:fld>
            <a:endParaRPr lang="en-US"/>
          </a:p>
        </p:txBody>
      </p:sp>
      <p:sp>
        <p:nvSpPr>
          <p:cNvPr id="6" name="Θέση υποσέλιδου 5">
            <a:extLst>
              <a:ext uri="{FF2B5EF4-FFF2-40B4-BE49-F238E27FC236}">
                <a16:creationId xmlns:a16="http://schemas.microsoft.com/office/drawing/2014/main" id="{54F1DB8F-C298-4E61-8D3D-4974CAB47097}"/>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C0864A8-F0C3-4B2E-9B7C-E7A526D0E68C}"/>
              </a:ext>
            </a:extLst>
          </p:cNvPr>
          <p:cNvSpPr>
            <a:spLocks noGrp="1"/>
          </p:cNvSpPr>
          <p:nvPr>
            <p:ph type="sldNum" sz="quarter" idx="12"/>
          </p:nvPr>
        </p:nvSpPr>
        <p:spPr/>
        <p:txBody>
          <a:bodyPr/>
          <a:lstStyle/>
          <a:p>
            <a:fld id="{678163B6-439D-4F5E-82A7-0057A2FF8F06}" type="slidenum">
              <a:rPr lang="en-US" smtClean="0"/>
              <a:t>‹#›</a:t>
            </a:fld>
            <a:endParaRPr lang="en-US"/>
          </a:p>
        </p:txBody>
      </p:sp>
    </p:spTree>
    <p:extLst>
      <p:ext uri="{BB962C8B-B14F-4D97-AF65-F5344CB8AC3E}">
        <p14:creationId xmlns:p14="http://schemas.microsoft.com/office/powerpoint/2010/main" val="4006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5A8B31F-C318-4406-BCB1-AB0D56491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26312B83-B6E3-441F-9EB7-C8FB909163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BEE54F1-75A8-4857-A67E-97C0740E2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F07E4-FFFC-4AD5-9C8A-E1CF6E2B310F}" type="datetimeFigureOut">
              <a:rPr lang="en-US" smtClean="0"/>
              <a:t>3/17/2024</a:t>
            </a:fld>
            <a:endParaRPr lang="en-US"/>
          </a:p>
        </p:txBody>
      </p:sp>
      <p:sp>
        <p:nvSpPr>
          <p:cNvPr id="5" name="Θέση υποσέλιδου 4">
            <a:extLst>
              <a:ext uri="{FF2B5EF4-FFF2-40B4-BE49-F238E27FC236}">
                <a16:creationId xmlns:a16="http://schemas.microsoft.com/office/drawing/2014/main" id="{97EF53B6-C777-4154-B632-87B78CA40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09B69B66-6983-4026-8C7D-ACD458FAD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163B6-439D-4F5E-82A7-0057A2FF8F06}" type="slidenum">
              <a:rPr lang="en-US" smtClean="0"/>
              <a:t>‹#›</a:t>
            </a:fld>
            <a:endParaRPr lang="en-US"/>
          </a:p>
        </p:txBody>
      </p:sp>
    </p:spTree>
    <p:extLst>
      <p:ext uri="{BB962C8B-B14F-4D97-AF65-F5344CB8AC3E}">
        <p14:creationId xmlns:p14="http://schemas.microsoft.com/office/powerpoint/2010/main" val="3981000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etdSLZ5Lhrc&amp;ab_channel=EricsonCorpu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3FAC5D-5D07-45CA-B7D6-BA67AE75F31B}"/>
              </a:ext>
            </a:extLst>
          </p:cNvPr>
          <p:cNvSpPr>
            <a:spLocks noGrp="1"/>
          </p:cNvSpPr>
          <p:nvPr>
            <p:ph type="ctrTitle"/>
          </p:nvPr>
        </p:nvSpPr>
        <p:spPr/>
        <p:txBody>
          <a:bodyPr>
            <a:noAutofit/>
          </a:bodyPr>
          <a:lstStyle/>
          <a:p>
            <a:r>
              <a:rPr lang="el-GR" sz="4000" dirty="0"/>
              <a:t>Αναγνώριση των κύριων κατασκευαστικών μερών και γενική γνώση της εμφάνισης και του προορισμού χώρων του πλοίου</a:t>
            </a:r>
            <a:endParaRPr lang="en-US" sz="4000" dirty="0"/>
          </a:p>
        </p:txBody>
      </p:sp>
      <p:sp>
        <p:nvSpPr>
          <p:cNvPr id="3" name="Υπότιτλος 2">
            <a:extLst>
              <a:ext uri="{FF2B5EF4-FFF2-40B4-BE49-F238E27FC236}">
                <a16:creationId xmlns:a16="http://schemas.microsoft.com/office/drawing/2014/main" id="{EDD6A371-A252-472E-A2C3-A5880BDD8D5A}"/>
              </a:ext>
            </a:extLst>
          </p:cNvPr>
          <p:cNvSpPr>
            <a:spLocks noGrp="1"/>
          </p:cNvSpPr>
          <p:nvPr>
            <p:ph type="subTitle" idx="1"/>
          </p:nvPr>
        </p:nvSpPr>
        <p:spPr/>
        <p:txBody>
          <a:bodyPr/>
          <a:lstStyle/>
          <a:p>
            <a:endParaRPr lang="el-GR" dirty="0"/>
          </a:p>
          <a:p>
            <a:endParaRPr lang="el-GR" dirty="0"/>
          </a:p>
          <a:p>
            <a:r>
              <a:rPr lang="el-GR" dirty="0"/>
              <a:t>Διδάσκων: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231809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96BEA50-97A3-4FA4-BC94-1378D8DF087F}"/>
              </a:ext>
            </a:extLst>
          </p:cNvPr>
          <p:cNvSpPr>
            <a:spLocks noGrp="1"/>
          </p:cNvSpPr>
          <p:nvPr>
            <p:ph idx="1"/>
          </p:nvPr>
        </p:nvSpPr>
        <p:spPr/>
        <p:txBody>
          <a:bodyPr>
            <a:normAutofit/>
          </a:bodyPr>
          <a:lstStyle/>
          <a:p>
            <a:pPr marL="0" indent="0">
              <a:buNone/>
            </a:pPr>
            <a:r>
              <a:rPr lang="el-GR" dirty="0">
                <a:solidFill>
                  <a:srgbClr val="FF0000"/>
                </a:solidFill>
              </a:rPr>
              <a:t>Τα </a:t>
            </a:r>
            <a:r>
              <a:rPr lang="el-GR" dirty="0" err="1">
                <a:solidFill>
                  <a:srgbClr val="FF0000"/>
                </a:solidFill>
              </a:rPr>
              <a:t>διπύθμενα</a:t>
            </a:r>
            <a:r>
              <a:rPr lang="el-GR" dirty="0">
                <a:solidFill>
                  <a:srgbClr val="FF0000"/>
                </a:solidFill>
              </a:rPr>
              <a:t> αποσκοπούν:</a:t>
            </a:r>
          </a:p>
          <a:p>
            <a:r>
              <a:rPr lang="el-GR" dirty="0">
                <a:solidFill>
                  <a:srgbClr val="FF0000"/>
                </a:solidFill>
              </a:rPr>
              <a:t>Στην αύξηση αντοχής του πυθμένα</a:t>
            </a:r>
          </a:p>
          <a:p>
            <a:r>
              <a:rPr lang="el-GR" dirty="0">
                <a:solidFill>
                  <a:srgbClr val="FF0000"/>
                </a:solidFill>
              </a:rPr>
              <a:t>Στην ανύψωση του Κ.Β. το οποίο τείνει να κατέλθει λόγω μεγάλου ειδικού βάρους του φορτίου</a:t>
            </a:r>
            <a:r>
              <a:rPr lang="el-GR" dirty="0"/>
              <a:t>.</a:t>
            </a:r>
          </a:p>
          <a:p>
            <a:pPr marL="0" indent="0">
              <a:buNone/>
            </a:pPr>
            <a:r>
              <a:rPr lang="el-GR" dirty="0"/>
              <a:t>Σε απόσταση ενός μέτρου περίπου από τον πυθμένα του πλοίου κατασκευάζεται δεύτερος πυθμένας. Οι χώροι μεταξύ των δύο πυθμένων είναι συνήθως στεγανοί και καλούνται </a:t>
            </a:r>
            <a:r>
              <a:rPr lang="el-GR" dirty="0" err="1"/>
              <a:t>διπύθμενα</a:t>
            </a:r>
            <a:r>
              <a:rPr lang="el-GR" dirty="0"/>
              <a:t>. </a:t>
            </a:r>
          </a:p>
          <a:p>
            <a:pPr marL="0" indent="0">
              <a:buNone/>
            </a:pPr>
            <a:r>
              <a:rPr lang="el-GR" dirty="0"/>
              <a:t>Αυτά χρησιμοποιούνται ως δεξαμενές καυσίμου, </a:t>
            </a:r>
            <a:r>
              <a:rPr lang="el-GR" dirty="0" err="1"/>
              <a:t>έρματος</a:t>
            </a:r>
            <a:r>
              <a:rPr lang="el-GR" dirty="0"/>
              <a:t> ή ποσίμου νερού και ονομάζονται δεξαμενές </a:t>
            </a:r>
            <a:r>
              <a:rPr lang="el-GR" dirty="0" err="1"/>
              <a:t>διπυθμένων</a:t>
            </a:r>
            <a:r>
              <a:rPr lang="el-GR" dirty="0"/>
              <a:t>. </a:t>
            </a:r>
            <a:endParaRPr lang="en-US" dirty="0"/>
          </a:p>
        </p:txBody>
      </p:sp>
      <p:sp>
        <p:nvSpPr>
          <p:cNvPr id="4" name="Τίτλος 1">
            <a:extLst>
              <a:ext uri="{FF2B5EF4-FFF2-40B4-BE49-F238E27FC236}">
                <a16:creationId xmlns:a16="http://schemas.microsoft.com/office/drawing/2014/main" id="{B3726A5D-E963-45F3-80DB-3FDDFFEBF010}"/>
              </a:ext>
            </a:extLst>
          </p:cNvPr>
          <p:cNvSpPr>
            <a:spLocks noGrp="1"/>
          </p:cNvSpPr>
          <p:nvPr>
            <p:ph type="title"/>
          </p:nvPr>
        </p:nvSpPr>
        <p:spPr>
          <a:xfrm>
            <a:off x="838200" y="365125"/>
            <a:ext cx="10515600" cy="1325563"/>
          </a:xfrm>
        </p:spPr>
        <p:txBody>
          <a:bodyPr/>
          <a:lstStyle/>
          <a:p>
            <a:r>
              <a:rPr lang="el-GR" dirty="0" err="1"/>
              <a:t>Διπύθμενα</a:t>
            </a:r>
            <a:endParaRPr lang="en-US" dirty="0"/>
          </a:p>
        </p:txBody>
      </p:sp>
    </p:spTree>
    <p:extLst>
      <p:ext uri="{BB962C8B-B14F-4D97-AF65-F5344CB8AC3E}">
        <p14:creationId xmlns:p14="http://schemas.microsoft.com/office/powerpoint/2010/main" val="50584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BD92ED-79E0-4FF8-8961-21E4F3950400}"/>
              </a:ext>
            </a:extLst>
          </p:cNvPr>
          <p:cNvSpPr>
            <a:spLocks noGrp="1"/>
          </p:cNvSpPr>
          <p:nvPr>
            <p:ph idx="1"/>
          </p:nvPr>
        </p:nvSpPr>
        <p:spPr>
          <a:xfrm>
            <a:off x="771525" y="1304925"/>
            <a:ext cx="10582275" cy="4872038"/>
          </a:xfrm>
        </p:spPr>
        <p:txBody>
          <a:bodyPr/>
          <a:lstStyle/>
          <a:p>
            <a:pPr marL="0" indent="0">
              <a:buNone/>
            </a:pPr>
            <a:r>
              <a:rPr lang="el-GR" dirty="0"/>
              <a:t>Τα </a:t>
            </a:r>
            <a:r>
              <a:rPr lang="el-GR" dirty="0" err="1"/>
              <a:t>διπύθµενα</a:t>
            </a:r>
            <a:r>
              <a:rPr lang="el-GR" dirty="0"/>
              <a:t> </a:t>
            </a:r>
            <a:r>
              <a:rPr lang="el-GR" dirty="0" err="1"/>
              <a:t>χρησιµεύουν</a:t>
            </a:r>
            <a:r>
              <a:rPr lang="el-GR" dirty="0"/>
              <a:t>:</a:t>
            </a:r>
          </a:p>
          <a:p>
            <a:r>
              <a:rPr lang="el-GR" dirty="0"/>
              <a:t>για την αύξηση αντοχής του σκάφους, </a:t>
            </a:r>
          </a:p>
          <a:p>
            <a:r>
              <a:rPr lang="el-GR" dirty="0"/>
              <a:t>για την προστασία του πλοίου σε περίπτωση αβαρίας (προσάραξη), </a:t>
            </a:r>
          </a:p>
          <a:p>
            <a:r>
              <a:rPr lang="el-GR" dirty="0"/>
              <a:t>για την αποθήκευση υγρού ή στερεού </a:t>
            </a:r>
            <a:r>
              <a:rPr lang="el-GR" dirty="0" err="1"/>
              <a:t>έρµατος</a:t>
            </a:r>
            <a:r>
              <a:rPr lang="el-GR" dirty="0"/>
              <a:t> (σαβούρα), </a:t>
            </a:r>
          </a:p>
          <a:p>
            <a:r>
              <a:rPr lang="el-GR" dirty="0"/>
              <a:t>για την αποθήκευση </a:t>
            </a:r>
            <a:r>
              <a:rPr lang="el-GR" dirty="0" err="1"/>
              <a:t>καυσίµου</a:t>
            </a:r>
            <a:r>
              <a:rPr lang="el-GR" dirty="0"/>
              <a:t> ή νερού (</a:t>
            </a:r>
            <a:r>
              <a:rPr lang="el-GR" dirty="0" err="1"/>
              <a:t>πόσιµου</a:t>
            </a:r>
            <a:r>
              <a:rPr lang="el-GR" dirty="0"/>
              <a:t> ή λάτρας).</a:t>
            </a:r>
            <a:endParaRPr lang="en-US" dirty="0"/>
          </a:p>
        </p:txBody>
      </p:sp>
    </p:spTree>
    <p:extLst>
      <p:ext uri="{BB962C8B-B14F-4D97-AF65-F5344CB8AC3E}">
        <p14:creationId xmlns:p14="http://schemas.microsoft.com/office/powerpoint/2010/main" val="38149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7FD1465-6D25-4ED9-B747-12A784E3D31C}"/>
              </a:ext>
            </a:extLst>
          </p:cNvPr>
          <p:cNvPicPr>
            <a:picLocks noGrp="1" noChangeAspect="1"/>
          </p:cNvPicPr>
          <p:nvPr>
            <p:ph idx="1"/>
          </p:nvPr>
        </p:nvPicPr>
        <p:blipFill rotWithShape="1">
          <a:blip r:embed="rId2"/>
          <a:srcRect l="78813" t="38818" r="2841" b="37103"/>
          <a:stretch/>
        </p:blipFill>
        <p:spPr>
          <a:xfrm>
            <a:off x="2004061" y="315220"/>
            <a:ext cx="7740015" cy="5714105"/>
          </a:xfrm>
        </p:spPr>
      </p:pic>
    </p:spTree>
    <p:extLst>
      <p:ext uri="{BB962C8B-B14F-4D97-AF65-F5344CB8AC3E}">
        <p14:creationId xmlns:p14="http://schemas.microsoft.com/office/powerpoint/2010/main" val="79944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5CB521-CFE9-43EC-B7B7-EE8B345AF746}"/>
              </a:ext>
            </a:extLst>
          </p:cNvPr>
          <p:cNvSpPr>
            <a:spLocks noGrp="1"/>
          </p:cNvSpPr>
          <p:nvPr>
            <p:ph type="title"/>
          </p:nvPr>
        </p:nvSpPr>
        <p:spPr/>
        <p:txBody>
          <a:bodyPr/>
          <a:lstStyle/>
          <a:p>
            <a:r>
              <a:rPr lang="el-GR" dirty="0"/>
              <a:t>Δεξαμενές κύτους (</a:t>
            </a:r>
            <a:r>
              <a:rPr lang="en-US" dirty="0"/>
              <a:t>Deep tank)</a:t>
            </a:r>
          </a:p>
        </p:txBody>
      </p:sp>
      <p:sp>
        <p:nvSpPr>
          <p:cNvPr id="3" name="Θέση περιεχομένου 2">
            <a:extLst>
              <a:ext uri="{FF2B5EF4-FFF2-40B4-BE49-F238E27FC236}">
                <a16:creationId xmlns:a16="http://schemas.microsoft.com/office/drawing/2014/main" id="{54D50769-5E79-467C-8023-693A94135C84}"/>
              </a:ext>
            </a:extLst>
          </p:cNvPr>
          <p:cNvSpPr>
            <a:spLocks noGrp="1"/>
          </p:cNvSpPr>
          <p:nvPr>
            <p:ph idx="1"/>
          </p:nvPr>
        </p:nvSpPr>
        <p:spPr>
          <a:xfrm>
            <a:off x="333375" y="1825625"/>
            <a:ext cx="11458575" cy="4351338"/>
          </a:xfrm>
        </p:spPr>
        <p:txBody>
          <a:bodyPr>
            <a:normAutofit lnSpcReduction="10000"/>
          </a:bodyPr>
          <a:lstStyle/>
          <a:p>
            <a:pPr marL="0" indent="0" algn="l">
              <a:buNone/>
            </a:pPr>
            <a:r>
              <a:rPr lang="el-GR" sz="3000" dirty="0" err="1"/>
              <a:t>Ερματισμός</a:t>
            </a:r>
            <a:r>
              <a:rPr lang="el-GR" sz="3000" dirty="0"/>
              <a:t> (</a:t>
            </a:r>
            <a:r>
              <a:rPr lang="el-GR" sz="3000" dirty="0" err="1"/>
              <a:t>ballasting</a:t>
            </a:r>
            <a:r>
              <a:rPr lang="el-GR" sz="3000" dirty="0"/>
              <a:t>) ονομάζεται η χρησιμοποίηση θαλάσσιου</a:t>
            </a:r>
            <a:r>
              <a:rPr lang="en-US" sz="3000" dirty="0"/>
              <a:t> </a:t>
            </a:r>
            <a:r>
              <a:rPr lang="el-GR" sz="3000" dirty="0"/>
              <a:t>νερού με το οποίο γίνεται η πλήρωση ειδικών δεξαμενών (θαλασσέρματος) των πλοίων για την επίτευξη επαρκούς ευστάθειας.</a:t>
            </a:r>
          </a:p>
          <a:p>
            <a:pPr marL="0" indent="0" algn="l">
              <a:buNone/>
            </a:pPr>
            <a:r>
              <a:rPr lang="el-GR" sz="3000" dirty="0"/>
              <a:t>Η ανάγκη αυτή του </a:t>
            </a:r>
            <a:r>
              <a:rPr lang="el-GR" sz="3000" dirty="0" err="1"/>
              <a:t>ερματισμού</a:t>
            </a:r>
            <a:r>
              <a:rPr lang="el-GR" sz="3000" dirty="0"/>
              <a:t> είναι περισσότερο έκδηλη στα φορτηγά πλοία όπου οι διαφορές βάρους και βυθίσματος μεταξύ </a:t>
            </a:r>
            <a:r>
              <a:rPr lang="el-GR" sz="3000" dirty="0" err="1"/>
              <a:t>έμφορτης</a:t>
            </a:r>
            <a:r>
              <a:rPr lang="el-GR" sz="3000" dirty="0"/>
              <a:t> και </a:t>
            </a:r>
            <a:r>
              <a:rPr lang="el-GR" sz="3000" dirty="0" err="1"/>
              <a:t>άφορτης</a:t>
            </a:r>
            <a:r>
              <a:rPr lang="el-GR" sz="3000" dirty="0"/>
              <a:t> κατάστασης είναι μεγάλες και επομένως μεγάλη και η απαιτούμενη ποσότητα </a:t>
            </a:r>
            <a:r>
              <a:rPr lang="el-GR" sz="3000" dirty="0" err="1"/>
              <a:t>έρματος</a:t>
            </a:r>
            <a:r>
              <a:rPr lang="el-GR" sz="3000" dirty="0"/>
              <a:t>. </a:t>
            </a:r>
          </a:p>
          <a:p>
            <a:pPr marL="0" indent="0" algn="l">
              <a:buNone/>
            </a:pPr>
            <a:r>
              <a:rPr lang="el-GR" sz="3000" dirty="0"/>
              <a:t>Η χρήση θαλασσέρματος επιτρέπει τη ταχεία και εύκολη ρύθμιση του </a:t>
            </a:r>
            <a:r>
              <a:rPr lang="el-GR" sz="3000" dirty="0" err="1"/>
              <a:t>ερματισμού</a:t>
            </a:r>
            <a:r>
              <a:rPr lang="el-GR" sz="3000" dirty="0"/>
              <a:t> με ανάλογη πλήρωση ή κένωση των καταλλήλων δεξαμενών.</a:t>
            </a:r>
          </a:p>
          <a:p>
            <a:pPr marL="0" indent="0">
              <a:buNone/>
            </a:pPr>
            <a:endParaRPr lang="en-US" dirty="0"/>
          </a:p>
        </p:txBody>
      </p:sp>
    </p:spTree>
    <p:extLst>
      <p:ext uri="{BB962C8B-B14F-4D97-AF65-F5344CB8AC3E}">
        <p14:creationId xmlns:p14="http://schemas.microsoft.com/office/powerpoint/2010/main" val="240184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DAEFC34-0875-458B-9314-7CE560AD6B0F}"/>
              </a:ext>
            </a:extLst>
          </p:cNvPr>
          <p:cNvSpPr>
            <a:spLocks noGrp="1"/>
          </p:cNvSpPr>
          <p:nvPr>
            <p:ph idx="1"/>
          </p:nvPr>
        </p:nvSpPr>
        <p:spPr/>
        <p:txBody>
          <a:bodyPr/>
          <a:lstStyle/>
          <a:p>
            <a:pPr marL="0" indent="0">
              <a:buNone/>
            </a:pPr>
            <a:r>
              <a:rPr lang="el-GR" sz="2800" dirty="0"/>
              <a:t>Ως δεξαμενές θαλασσέρματος χρησιμοποιούνται συνήθως:</a:t>
            </a:r>
          </a:p>
          <a:p>
            <a:pPr marL="0" indent="0">
              <a:buNone/>
            </a:pPr>
            <a:endParaRPr lang="el-GR" sz="2800" dirty="0"/>
          </a:p>
          <a:p>
            <a:r>
              <a:rPr lang="el-GR" sz="2800" dirty="0"/>
              <a:t>οι δεξαμενές ζυγοστάθμισης, </a:t>
            </a:r>
          </a:p>
          <a:p>
            <a:r>
              <a:rPr lang="el-GR" sz="2800" dirty="0"/>
              <a:t>τα </a:t>
            </a:r>
            <a:r>
              <a:rPr lang="el-GR" sz="2800" dirty="0" err="1"/>
              <a:t>διπύθμενα</a:t>
            </a:r>
            <a:r>
              <a:rPr lang="el-GR" sz="2800" dirty="0"/>
              <a:t> καθώς και </a:t>
            </a:r>
          </a:p>
          <a:p>
            <a:r>
              <a:rPr lang="el-GR" sz="2800" dirty="0"/>
              <a:t>οι δεξαμενές κύτους.</a:t>
            </a:r>
          </a:p>
          <a:p>
            <a:pPr marL="0" indent="0">
              <a:buNone/>
            </a:pPr>
            <a:endParaRPr lang="en-US" dirty="0"/>
          </a:p>
        </p:txBody>
      </p:sp>
    </p:spTree>
    <p:extLst>
      <p:ext uri="{BB962C8B-B14F-4D97-AF65-F5344CB8AC3E}">
        <p14:creationId xmlns:p14="http://schemas.microsoft.com/office/powerpoint/2010/main" val="15248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780A562-3214-4593-AFD9-42F7842B151E}"/>
              </a:ext>
            </a:extLst>
          </p:cNvPr>
          <p:cNvSpPr>
            <a:spLocks noGrp="1"/>
          </p:cNvSpPr>
          <p:nvPr>
            <p:ph idx="1"/>
          </p:nvPr>
        </p:nvSpPr>
        <p:spPr>
          <a:xfrm>
            <a:off x="657225" y="1095375"/>
            <a:ext cx="10696575" cy="5081588"/>
          </a:xfrm>
        </p:spPr>
        <p:txBody>
          <a:bodyPr>
            <a:normAutofit/>
          </a:bodyPr>
          <a:lstStyle/>
          <a:p>
            <a:pPr marL="0" indent="0">
              <a:buNone/>
            </a:pPr>
            <a:r>
              <a:rPr lang="el-GR" dirty="0"/>
              <a:t>Είναι κατά βάση μια δεξαμενή φορτίου η οποία υπάρχει στο Φορτηγό πλοίο και όχι σε δεξαμενόπλοιο. </a:t>
            </a:r>
          </a:p>
          <a:p>
            <a:pPr marL="0" indent="0">
              <a:buNone/>
            </a:pPr>
            <a:r>
              <a:rPr lang="el-GR" dirty="0"/>
              <a:t>Αρκετά φορτηγά πλοία, κυρίως παλαιότερης τεχνολογίας αλλά και σημερινά, που ασχολούνται με μεταφορά &lt;&lt;Γενικών φορτίων&gt;&gt; διαθέτουν μέσα στα αμπάρια τους δεξαμενές μικρού σχετικά κυβισμού, στις οποίες μπορούν να φορτώνουν μικρές ποσότητες ειδικών υγρών φορτίων παράλληλα με το ξηρό φορτίο του υπόλοιπου αμπαριού.</a:t>
            </a:r>
          </a:p>
          <a:p>
            <a:pPr marL="0" indent="0">
              <a:buNone/>
            </a:pPr>
            <a:r>
              <a:rPr lang="el-GR" dirty="0"/>
              <a:t>Οι δεξαμενές αυτές, επειδή ακριβώς είναι εγκατεστημένες μέσα στο αμπάρι λέγονται και </a:t>
            </a:r>
            <a:r>
              <a:rPr lang="el-GR" u="sng" dirty="0"/>
              <a:t>Δεξαμενές κύτους</a:t>
            </a:r>
            <a:r>
              <a:rPr lang="el-GR" dirty="0"/>
              <a:t>.  </a:t>
            </a:r>
            <a:endParaRPr lang="en-US" dirty="0"/>
          </a:p>
        </p:txBody>
      </p:sp>
    </p:spTree>
    <p:extLst>
      <p:ext uri="{BB962C8B-B14F-4D97-AF65-F5344CB8AC3E}">
        <p14:creationId xmlns:p14="http://schemas.microsoft.com/office/powerpoint/2010/main" val="342318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2C41D0-5D75-4D27-A8E4-394938E6A2F2}"/>
              </a:ext>
            </a:extLst>
          </p:cNvPr>
          <p:cNvSpPr>
            <a:spLocks noGrp="1"/>
          </p:cNvSpPr>
          <p:nvPr>
            <p:ph idx="1"/>
          </p:nvPr>
        </p:nvSpPr>
        <p:spPr>
          <a:xfrm>
            <a:off x="695325" y="733425"/>
            <a:ext cx="10658475" cy="5443538"/>
          </a:xfrm>
        </p:spPr>
        <p:txBody>
          <a:bodyPr>
            <a:normAutofit/>
          </a:bodyPr>
          <a:lstStyle/>
          <a:p>
            <a:pPr marL="0" indent="0">
              <a:buNone/>
            </a:pPr>
            <a:r>
              <a:rPr lang="el-GR" dirty="0"/>
              <a:t>Οι δεξαμενές κύτους που κατασκευάζονται συνήθως στο μέσον του πλοίου </a:t>
            </a:r>
            <a:r>
              <a:rPr lang="el-GR" dirty="0" err="1"/>
              <a:t>πρώραθεν</a:t>
            </a:r>
            <a:r>
              <a:rPr lang="el-GR" dirty="0"/>
              <a:t> και </a:t>
            </a:r>
            <a:r>
              <a:rPr lang="el-GR" dirty="0" err="1"/>
              <a:t>πρύμνηθεν</a:t>
            </a:r>
            <a:r>
              <a:rPr lang="el-GR" dirty="0"/>
              <a:t> του μηχανοστασίου (όταν αυτό βρίσκεται κάτω από το </a:t>
            </a:r>
            <a:r>
              <a:rPr lang="el-GR" dirty="0" err="1"/>
              <a:t>μεσόστεγο</a:t>
            </a:r>
            <a:r>
              <a:rPr lang="el-GR" dirty="0"/>
              <a:t>) έχουν μικρό μήκος και το σύνηθες ύψος τους είναι από τον εσωτερικό πυθμένα μέχρι του κατώτερου καταστρώματος (</a:t>
            </a:r>
            <a:r>
              <a:rPr lang="el-GR" dirty="0" err="1"/>
              <a:t>πανιόλου</a:t>
            </a:r>
            <a:r>
              <a:rPr lang="el-GR" dirty="0"/>
              <a:t>). </a:t>
            </a:r>
          </a:p>
          <a:p>
            <a:pPr marL="0" indent="0">
              <a:buNone/>
            </a:pPr>
            <a:r>
              <a:rPr lang="el-GR" dirty="0">
                <a:solidFill>
                  <a:srgbClr val="FF0000"/>
                </a:solidFill>
              </a:rPr>
              <a:t>Λόγω δε του ύψους αυτού επηρεάζουν αισθητά την καθ΄ ύψος θέση του κέντρου βάρους όποτε χρησιμοποιούνται αυτά. </a:t>
            </a:r>
          </a:p>
          <a:p>
            <a:pPr marL="0" indent="0">
              <a:buNone/>
            </a:pPr>
            <a:r>
              <a:rPr lang="el-GR" dirty="0"/>
              <a:t>Η κατασκευή τους όμως επιτρέπει να δέχονται και φορτία χύμα όταν το πλοίο ταξιδεύει </a:t>
            </a:r>
            <a:r>
              <a:rPr lang="el-GR" dirty="0" err="1"/>
              <a:t>έμφορτο</a:t>
            </a:r>
            <a:r>
              <a:rPr lang="el-GR" dirty="0"/>
              <a:t> και ν΄ αντέχουν έτσι στις διάφορες αναπτυσσόμενες πιέσεις</a:t>
            </a:r>
            <a:r>
              <a:rPr lang="en-US" dirty="0"/>
              <a:t>,</a:t>
            </a:r>
            <a:r>
              <a:rPr lang="el-GR" dirty="0"/>
              <a:t> όταν είναι πλήρεις θαλασσέρματος.</a:t>
            </a:r>
            <a:endParaRPr lang="en-US" dirty="0"/>
          </a:p>
        </p:txBody>
      </p:sp>
    </p:spTree>
    <p:extLst>
      <p:ext uri="{BB962C8B-B14F-4D97-AF65-F5344CB8AC3E}">
        <p14:creationId xmlns:p14="http://schemas.microsoft.com/office/powerpoint/2010/main" val="428552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EC24FA-B959-4080-9AA2-6B648A6E9AAF}"/>
              </a:ext>
            </a:extLst>
          </p:cNvPr>
          <p:cNvSpPr>
            <a:spLocks noGrp="1"/>
          </p:cNvSpPr>
          <p:nvPr>
            <p:ph type="title"/>
          </p:nvPr>
        </p:nvSpPr>
        <p:spPr/>
        <p:txBody>
          <a:bodyPr/>
          <a:lstStyle/>
          <a:p>
            <a:r>
              <a:rPr lang="el-GR" dirty="0"/>
              <a:t>Διαχωριστικά στεγανά (</a:t>
            </a:r>
            <a:r>
              <a:rPr lang="en-US" dirty="0"/>
              <a:t>Cofferdams)</a:t>
            </a:r>
          </a:p>
        </p:txBody>
      </p:sp>
      <p:sp>
        <p:nvSpPr>
          <p:cNvPr id="3" name="Θέση περιεχομένου 2">
            <a:extLst>
              <a:ext uri="{FF2B5EF4-FFF2-40B4-BE49-F238E27FC236}">
                <a16:creationId xmlns:a16="http://schemas.microsoft.com/office/drawing/2014/main" id="{C2F518B1-C488-40DB-AD5B-636557752542}"/>
              </a:ext>
            </a:extLst>
          </p:cNvPr>
          <p:cNvSpPr>
            <a:spLocks noGrp="1"/>
          </p:cNvSpPr>
          <p:nvPr>
            <p:ph idx="1"/>
          </p:nvPr>
        </p:nvSpPr>
        <p:spPr/>
        <p:txBody>
          <a:bodyPr>
            <a:normAutofit fontScale="92500" lnSpcReduction="10000"/>
          </a:bodyPr>
          <a:lstStyle/>
          <a:p>
            <a:pPr marL="0" indent="0">
              <a:buNone/>
            </a:pPr>
            <a:r>
              <a:rPr lang="el-GR" dirty="0"/>
              <a:t>Οι δεξαμενές σε ένα πλοίο είναι απαραίτητες για την αποθήκευση όλων των υγρών που χρειάζονται για την εκπλήρωση της αποστολής του. Τα υγρά αυτά είναι:</a:t>
            </a:r>
          </a:p>
          <a:p>
            <a:pPr marL="0" indent="0">
              <a:buNone/>
            </a:pPr>
            <a:r>
              <a:rPr lang="el-GR" dirty="0"/>
              <a:t>1) Το πετρέλαιο.</a:t>
            </a:r>
          </a:p>
          <a:p>
            <a:pPr marL="0" indent="0">
              <a:buNone/>
            </a:pPr>
            <a:r>
              <a:rPr lang="el-GR" dirty="0"/>
              <a:t>2) Το πόσιμο νερό.</a:t>
            </a:r>
          </a:p>
          <a:p>
            <a:pPr marL="0" indent="0">
              <a:buNone/>
            </a:pPr>
            <a:r>
              <a:rPr lang="el-GR" dirty="0"/>
              <a:t>3) Το τροφοδοτικό νερό (εφόσον το πλοίο έχει λέβητες).</a:t>
            </a:r>
          </a:p>
          <a:p>
            <a:pPr marL="0" indent="0">
              <a:buNone/>
            </a:pPr>
            <a:r>
              <a:rPr lang="el-GR" dirty="0"/>
              <a:t>4) Το λάδι λίπανσης.</a:t>
            </a:r>
          </a:p>
          <a:p>
            <a:pPr marL="0" indent="0">
              <a:buNone/>
            </a:pPr>
            <a:r>
              <a:rPr lang="el-GR" dirty="0"/>
              <a:t>5) Το υγρό έρμα.</a:t>
            </a:r>
          </a:p>
          <a:p>
            <a:pPr marL="0" indent="0">
              <a:buNone/>
            </a:pPr>
            <a:r>
              <a:rPr lang="el-GR" dirty="0"/>
              <a:t>Στην παραπάνω κατάταξη δεν περιλαμβάνονται οι δεξαμενές φορτίου ενός δεξαμενόπλοιου.</a:t>
            </a:r>
            <a:endParaRPr lang="en-US" dirty="0"/>
          </a:p>
        </p:txBody>
      </p:sp>
    </p:spTree>
    <p:extLst>
      <p:ext uri="{BB962C8B-B14F-4D97-AF65-F5344CB8AC3E}">
        <p14:creationId xmlns:p14="http://schemas.microsoft.com/office/powerpoint/2010/main" val="606436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C9A503D-078B-48BD-B6DD-3F6AD170165B}"/>
              </a:ext>
            </a:extLst>
          </p:cNvPr>
          <p:cNvSpPr>
            <a:spLocks noGrp="1"/>
          </p:cNvSpPr>
          <p:nvPr>
            <p:ph idx="1"/>
          </p:nvPr>
        </p:nvSpPr>
        <p:spPr>
          <a:xfrm>
            <a:off x="542925" y="1123950"/>
            <a:ext cx="11058525" cy="5267325"/>
          </a:xfrm>
        </p:spPr>
        <p:txBody>
          <a:bodyPr>
            <a:normAutofit fontScale="92500"/>
          </a:bodyPr>
          <a:lstStyle/>
          <a:p>
            <a:pPr marL="0" indent="0">
              <a:buNone/>
            </a:pPr>
            <a:r>
              <a:rPr lang="el-GR" dirty="0"/>
              <a:t>Τα φορτηγά πλοία κατασκευάζονται κατά κανόνα με </a:t>
            </a:r>
            <a:r>
              <a:rPr lang="el-GR" dirty="0" err="1"/>
              <a:t>διπύθμενο</a:t>
            </a:r>
            <a:r>
              <a:rPr lang="el-GR" dirty="0"/>
              <a:t>.</a:t>
            </a:r>
          </a:p>
          <a:p>
            <a:pPr marL="0" indent="0">
              <a:buNone/>
            </a:pPr>
            <a:r>
              <a:rPr lang="el-GR" dirty="0"/>
              <a:t>Αρχικά όλος ο χώρος του </a:t>
            </a:r>
            <a:r>
              <a:rPr lang="el-GR" dirty="0" err="1"/>
              <a:t>διπύθμενου</a:t>
            </a:r>
            <a:r>
              <a:rPr lang="el-GR" dirty="0"/>
              <a:t>, χωρισμένος με διαμήκη και εγκάρσια διαφράγματα, χρησιμοποιούνταν για τη μεταφορά υγρού </a:t>
            </a:r>
            <a:r>
              <a:rPr lang="el-GR" dirty="0" err="1"/>
              <a:t>έρματος</a:t>
            </a:r>
            <a:r>
              <a:rPr lang="el-GR" dirty="0"/>
              <a:t>. </a:t>
            </a:r>
          </a:p>
          <a:p>
            <a:pPr marL="0" indent="0">
              <a:buNone/>
            </a:pPr>
            <a:r>
              <a:rPr lang="el-GR" dirty="0"/>
              <a:t>Σήμερα οι δεξαμενές του </a:t>
            </a:r>
            <a:r>
              <a:rPr lang="el-GR" dirty="0" err="1"/>
              <a:t>διπύθμενου</a:t>
            </a:r>
            <a:r>
              <a:rPr lang="el-GR" dirty="0"/>
              <a:t> χρησιμοποιούνται για τη μεταφορά κάθε είδους υγρών. </a:t>
            </a:r>
          </a:p>
          <a:p>
            <a:pPr marL="0" indent="0">
              <a:buNone/>
            </a:pPr>
            <a:r>
              <a:rPr lang="el-GR" dirty="0"/>
              <a:t>Αυτό δημιουργεί την ανάγκη πιο εκτεταμένου διαχωρισμού των δεξαμενών, καθώς επίσης και την ανάγκη δημιουργίας μικρών στεγανών χώρων ανάμεσα στις δεξαμενές του πόσιμου νερού και του πετρελαίου, που ονομάζονται στεγανοί </a:t>
            </a:r>
            <a:r>
              <a:rPr lang="el-GR" dirty="0">
                <a:solidFill>
                  <a:srgbClr val="FF0000"/>
                </a:solidFill>
              </a:rPr>
              <a:t>διαχωριστικοί χώροι (</a:t>
            </a:r>
            <a:r>
              <a:rPr lang="el-GR" dirty="0" err="1">
                <a:solidFill>
                  <a:srgbClr val="FF0000"/>
                </a:solidFill>
              </a:rPr>
              <a:t>cofferdams</a:t>
            </a:r>
            <a:r>
              <a:rPr lang="el-GR" dirty="0">
                <a:solidFill>
                  <a:srgbClr val="FF0000"/>
                </a:solidFill>
              </a:rPr>
              <a:t>).</a:t>
            </a:r>
            <a:r>
              <a:rPr lang="en-US" dirty="0">
                <a:solidFill>
                  <a:srgbClr val="FF0000"/>
                </a:solidFill>
              </a:rPr>
              <a:t> </a:t>
            </a:r>
            <a:r>
              <a:rPr lang="el-GR" i="1" u="sng" dirty="0">
                <a:solidFill>
                  <a:srgbClr val="FF0000"/>
                </a:solidFill>
              </a:rPr>
              <a:t>Στην περίπτωση που έχουμε δύο δεξαμενές </a:t>
            </a:r>
            <a:r>
              <a:rPr lang="el-GR" i="1" u="sng" dirty="0" err="1">
                <a:solidFill>
                  <a:srgbClr val="FF0000"/>
                </a:solidFill>
              </a:rPr>
              <a:t>διπύθμενου</a:t>
            </a:r>
            <a:r>
              <a:rPr lang="el-GR" i="1" u="sng" dirty="0">
                <a:solidFill>
                  <a:srgbClr val="FF0000"/>
                </a:solidFill>
              </a:rPr>
              <a:t>, από τις οποίες η μία χρησιμοποιείται για νερό και η άλλη για πετρέλαιο, ανάμεσα τους παρεμβάλλεται κενός χώρος, που καταλαμβάνει μήκος ίσο με την απόσταση μεταξύ δύο νομέων ή και διπλάσιο. Οι κενοί αυτοί χώροι ονομάζονται </a:t>
            </a:r>
            <a:r>
              <a:rPr lang="el-GR" i="1" u="sng" dirty="0" err="1">
                <a:solidFill>
                  <a:srgbClr val="FF0000"/>
                </a:solidFill>
              </a:rPr>
              <a:t>cofferdams</a:t>
            </a:r>
            <a:r>
              <a:rPr lang="el-GR" i="1" u="sng" dirty="0">
                <a:solidFill>
                  <a:srgbClr val="FF0000"/>
                </a:solidFill>
              </a:rPr>
              <a:t>.</a:t>
            </a:r>
            <a:endParaRPr lang="en-US" i="1" u="sng" dirty="0">
              <a:solidFill>
                <a:srgbClr val="FF0000"/>
              </a:solidFill>
            </a:endParaRPr>
          </a:p>
        </p:txBody>
      </p:sp>
    </p:spTree>
    <p:extLst>
      <p:ext uri="{BB962C8B-B14F-4D97-AF65-F5344CB8AC3E}">
        <p14:creationId xmlns:p14="http://schemas.microsoft.com/office/powerpoint/2010/main" val="254822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96CED5-147B-4831-B7C2-B12A8496D8EA}"/>
              </a:ext>
            </a:extLst>
          </p:cNvPr>
          <p:cNvSpPr>
            <a:spLocks noGrp="1"/>
          </p:cNvSpPr>
          <p:nvPr>
            <p:ph type="title"/>
          </p:nvPr>
        </p:nvSpPr>
        <p:spPr/>
        <p:txBody>
          <a:bodyPr/>
          <a:lstStyle/>
          <a:p>
            <a:r>
              <a:rPr lang="el-GR" dirty="0" err="1"/>
              <a:t>Καταμετρικά</a:t>
            </a:r>
            <a:r>
              <a:rPr lang="el-GR" dirty="0"/>
              <a:t>, </a:t>
            </a:r>
            <a:r>
              <a:rPr lang="el-GR" dirty="0" err="1"/>
              <a:t>εξαεριστικά</a:t>
            </a:r>
            <a:r>
              <a:rPr lang="el-GR" dirty="0"/>
              <a:t> και πληρώσεις δεξαμενών</a:t>
            </a:r>
            <a:endParaRPr lang="en-US" dirty="0"/>
          </a:p>
        </p:txBody>
      </p:sp>
      <p:sp>
        <p:nvSpPr>
          <p:cNvPr id="3" name="Θέση περιεχομένου 2">
            <a:extLst>
              <a:ext uri="{FF2B5EF4-FFF2-40B4-BE49-F238E27FC236}">
                <a16:creationId xmlns:a16="http://schemas.microsoft.com/office/drawing/2014/main" id="{253BC776-626F-4232-ABC6-5E1993EB466D}"/>
              </a:ext>
            </a:extLst>
          </p:cNvPr>
          <p:cNvSpPr>
            <a:spLocks noGrp="1"/>
          </p:cNvSpPr>
          <p:nvPr>
            <p:ph idx="1"/>
          </p:nvPr>
        </p:nvSpPr>
        <p:spPr/>
        <p:txBody>
          <a:bodyPr>
            <a:normAutofit/>
          </a:bodyPr>
          <a:lstStyle/>
          <a:p>
            <a:pPr marL="0" indent="0">
              <a:buNone/>
            </a:pPr>
            <a:r>
              <a:rPr lang="el-GR" dirty="0"/>
              <a:t>Για να είναι δυνατή η πλήρωση μίας δεξαμενής πρέπει από κάποιο σημείο της οροφής της να επιτρέπεται από ειδικό άνοιγμα η έξοδος του αέρα. Τα ειδικά αυτά ανοίγματα των δεξαμενών ονομάζονται </a:t>
            </a:r>
            <a:r>
              <a:rPr lang="el-GR" dirty="0" err="1">
                <a:solidFill>
                  <a:srgbClr val="FF0000"/>
                </a:solidFill>
              </a:rPr>
              <a:t>εξαεριστικά</a:t>
            </a:r>
            <a:r>
              <a:rPr lang="el-GR" dirty="0"/>
              <a:t>.</a:t>
            </a:r>
          </a:p>
          <a:p>
            <a:pPr marL="0" indent="0">
              <a:buNone/>
            </a:pPr>
            <a:r>
              <a:rPr lang="el-GR" dirty="0"/>
              <a:t>Για όσες δεξαμενές γεμίζονται από το κατάστρωμα (και όχι μέσω των αντλιών του πλοίου) έχουμε γι’ αυτόν τον σκοπό (στο κατάστρωμα) απολήξεις σωλήνων που λέγονται </a:t>
            </a:r>
            <a:r>
              <a:rPr lang="el-GR" dirty="0">
                <a:solidFill>
                  <a:srgbClr val="FF0000"/>
                </a:solidFill>
              </a:rPr>
              <a:t>πληρώσεις.</a:t>
            </a:r>
            <a:endParaRPr lang="en-US" dirty="0">
              <a:solidFill>
                <a:srgbClr val="FF0000"/>
              </a:solidFill>
            </a:endParaRPr>
          </a:p>
        </p:txBody>
      </p:sp>
    </p:spTree>
    <p:extLst>
      <p:ext uri="{BB962C8B-B14F-4D97-AF65-F5344CB8AC3E}">
        <p14:creationId xmlns:p14="http://schemas.microsoft.com/office/powerpoint/2010/main" val="149475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01136E-7145-4DB2-A97D-D7543FDEF807}"/>
              </a:ext>
            </a:extLst>
          </p:cNvPr>
          <p:cNvSpPr>
            <a:spLocks noGrp="1"/>
          </p:cNvSpPr>
          <p:nvPr>
            <p:ph type="title"/>
          </p:nvPr>
        </p:nvSpPr>
        <p:spPr/>
        <p:txBody>
          <a:bodyPr/>
          <a:lstStyle/>
          <a:p>
            <a:r>
              <a:rPr lang="el-GR" dirty="0"/>
              <a:t>Περιεχόμενα ενότητας</a:t>
            </a:r>
            <a:endParaRPr lang="en-US" dirty="0"/>
          </a:p>
        </p:txBody>
      </p:sp>
      <p:sp>
        <p:nvSpPr>
          <p:cNvPr id="3" name="Θέση περιεχομένου 2">
            <a:extLst>
              <a:ext uri="{FF2B5EF4-FFF2-40B4-BE49-F238E27FC236}">
                <a16:creationId xmlns:a16="http://schemas.microsoft.com/office/drawing/2014/main" id="{F601E691-2A28-4649-8024-35B817023464}"/>
              </a:ext>
            </a:extLst>
          </p:cNvPr>
          <p:cNvSpPr>
            <a:spLocks noGrp="1"/>
          </p:cNvSpPr>
          <p:nvPr>
            <p:ph idx="1"/>
          </p:nvPr>
        </p:nvSpPr>
        <p:spPr>
          <a:xfrm>
            <a:off x="838200" y="2362199"/>
            <a:ext cx="10515600" cy="3814763"/>
          </a:xfrm>
        </p:spPr>
        <p:txBody>
          <a:bodyPr>
            <a:normAutofit/>
          </a:bodyPr>
          <a:lstStyle/>
          <a:p>
            <a:pPr marL="0" indent="0">
              <a:buNone/>
            </a:pPr>
            <a:r>
              <a:rPr lang="el-GR" dirty="0"/>
              <a:t>Σε κάποια σημεία του πλοίου υπάρχουν χώροι που χρησιμοποιούνται για ειδικούς σκοπούς. Αυτά είναι:</a:t>
            </a:r>
          </a:p>
          <a:p>
            <a:r>
              <a:rPr lang="el-GR" dirty="0"/>
              <a:t>Πρωραία και πρυμναία δεξαμενή ζυγοστάθμισης</a:t>
            </a:r>
          </a:p>
          <a:p>
            <a:r>
              <a:rPr lang="el-GR" dirty="0"/>
              <a:t>Φρεάτιο της αλυσίδας (</a:t>
            </a:r>
            <a:r>
              <a:rPr lang="el-GR" dirty="0" err="1"/>
              <a:t>στρίτσο</a:t>
            </a:r>
            <a:r>
              <a:rPr lang="el-GR" dirty="0"/>
              <a:t>)</a:t>
            </a:r>
          </a:p>
          <a:p>
            <a:r>
              <a:rPr lang="el-GR" dirty="0" err="1"/>
              <a:t>Διπύθμενα</a:t>
            </a:r>
            <a:endParaRPr lang="el-GR" dirty="0"/>
          </a:p>
          <a:p>
            <a:r>
              <a:rPr lang="el-GR" dirty="0"/>
              <a:t>Δεξαμενές κύτους</a:t>
            </a:r>
          </a:p>
          <a:p>
            <a:r>
              <a:rPr lang="el-GR" dirty="0"/>
              <a:t>Διαχωριστικά στεγανά (</a:t>
            </a:r>
            <a:r>
              <a:rPr lang="en-US" dirty="0"/>
              <a:t>COFFERDAMS)</a:t>
            </a:r>
          </a:p>
        </p:txBody>
      </p:sp>
    </p:spTree>
    <p:extLst>
      <p:ext uri="{BB962C8B-B14F-4D97-AF65-F5344CB8AC3E}">
        <p14:creationId xmlns:p14="http://schemas.microsoft.com/office/powerpoint/2010/main" val="174961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574A7C-AB66-46A3-8EE3-C30B10B4093A}"/>
              </a:ext>
            </a:extLst>
          </p:cNvPr>
          <p:cNvSpPr>
            <a:spLocks noGrp="1"/>
          </p:cNvSpPr>
          <p:nvPr>
            <p:ph idx="1"/>
          </p:nvPr>
        </p:nvSpPr>
        <p:spPr>
          <a:xfrm>
            <a:off x="790575" y="771525"/>
            <a:ext cx="10563225" cy="5405438"/>
          </a:xfrm>
        </p:spPr>
        <p:txBody>
          <a:bodyPr>
            <a:normAutofit/>
          </a:bodyPr>
          <a:lstStyle/>
          <a:p>
            <a:pPr marL="0" indent="0">
              <a:buNone/>
            </a:pPr>
            <a:r>
              <a:rPr lang="el-GR" dirty="0"/>
              <a:t>Τέλος, για την εύρεση της στάθμης μέχρι την οποία θα φθάσει το υγρό στη δεξαμενή (και μέσω αυτής τον υπολογισμό της ποσότητας του υγρού) υπάρχουν ειδικοί σωλήνες μέσα στους οποίους ρίχνουμε τη μετρητική ταινία. </a:t>
            </a:r>
          </a:p>
          <a:p>
            <a:pPr marL="0" indent="0">
              <a:buNone/>
            </a:pPr>
            <a:r>
              <a:rPr lang="el-GR" dirty="0"/>
              <a:t>Οι σωλήνες αυτοί ονομάζονται </a:t>
            </a:r>
            <a:r>
              <a:rPr lang="el-GR" dirty="0" err="1">
                <a:solidFill>
                  <a:srgbClr val="FF0000"/>
                </a:solidFill>
              </a:rPr>
              <a:t>καταμετρικά</a:t>
            </a:r>
            <a:r>
              <a:rPr lang="el-GR" dirty="0">
                <a:solidFill>
                  <a:srgbClr val="FF0000"/>
                </a:solidFill>
              </a:rPr>
              <a:t>.</a:t>
            </a:r>
          </a:p>
          <a:p>
            <a:pPr marL="0" indent="0">
              <a:buNone/>
            </a:pPr>
            <a:endParaRPr lang="el-GR" dirty="0">
              <a:solidFill>
                <a:srgbClr val="FF0000"/>
              </a:solidFill>
            </a:endParaRPr>
          </a:p>
          <a:p>
            <a:pPr marL="0" indent="0">
              <a:buNone/>
            </a:pPr>
            <a:r>
              <a:rPr lang="el-GR" dirty="0"/>
              <a:t>Τα </a:t>
            </a:r>
            <a:r>
              <a:rPr lang="el-GR" dirty="0" err="1"/>
              <a:t>καταμετρικά</a:t>
            </a:r>
            <a:r>
              <a:rPr lang="el-GR" dirty="0"/>
              <a:t> είναι συνήθως κατακόρυφα. Η μετρητική ταινία είναι χαραγμένη σε κυβικά μέτρα, γαλόνια ή κυβικά πόδια και είναι κατάλληλη μόνο για την αντίστοιχη δεξαμενή.</a:t>
            </a:r>
            <a:endParaRPr lang="en-US" dirty="0"/>
          </a:p>
        </p:txBody>
      </p:sp>
    </p:spTree>
    <p:extLst>
      <p:ext uri="{BB962C8B-B14F-4D97-AF65-F5344CB8AC3E}">
        <p14:creationId xmlns:p14="http://schemas.microsoft.com/office/powerpoint/2010/main" val="81088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CACBB04-0F41-4292-BF7E-7F4E76EB8AC8}"/>
              </a:ext>
            </a:extLst>
          </p:cNvPr>
          <p:cNvSpPr>
            <a:spLocks noGrp="1"/>
          </p:cNvSpPr>
          <p:nvPr>
            <p:ph idx="1"/>
          </p:nvPr>
        </p:nvSpPr>
        <p:spPr/>
        <p:txBody>
          <a:bodyPr/>
          <a:lstStyle/>
          <a:p>
            <a:pPr marL="0" indent="0">
              <a:buNone/>
            </a:pPr>
            <a:r>
              <a:rPr lang="el-GR" dirty="0"/>
              <a:t>Οι δεξαμενές πετρελαίου του μηχανοστασίου που βρίσκονται ψηλά λέγονται δεξαμενές ημερήσιας κατανάλωσης (</a:t>
            </a:r>
            <a:r>
              <a:rPr lang="el-GR" dirty="0" err="1"/>
              <a:t>daily</a:t>
            </a:r>
            <a:r>
              <a:rPr lang="el-GR" dirty="0"/>
              <a:t> </a:t>
            </a:r>
            <a:r>
              <a:rPr lang="el-GR" dirty="0" err="1"/>
              <a:t>tanks</a:t>
            </a:r>
            <a:r>
              <a:rPr lang="el-GR" dirty="0"/>
              <a:t>). </a:t>
            </a:r>
          </a:p>
          <a:p>
            <a:pPr marL="0" indent="0">
              <a:buNone/>
            </a:pPr>
            <a:r>
              <a:rPr lang="el-GR" dirty="0"/>
              <a:t>Η κύρια μηχανή και οι ηλεκτρομηχανές του πλοίου αναρροφούν από τις παραπάνω δεξαμενές. </a:t>
            </a:r>
          </a:p>
          <a:p>
            <a:pPr marL="0" indent="0">
              <a:buNone/>
            </a:pPr>
            <a:r>
              <a:rPr lang="el-GR" dirty="0"/>
              <a:t>Οι δεξαμενές ημερήσιας χρήσης αντί για </a:t>
            </a:r>
            <a:r>
              <a:rPr lang="el-GR" dirty="0" err="1"/>
              <a:t>καταμετρικά</a:t>
            </a:r>
            <a:r>
              <a:rPr lang="el-GR" dirty="0"/>
              <a:t> έχουν </a:t>
            </a:r>
            <a:r>
              <a:rPr lang="el-GR" dirty="0" err="1"/>
              <a:t>υαλοδείκτες</a:t>
            </a:r>
            <a:r>
              <a:rPr lang="el-GR" dirty="0"/>
              <a:t>, με τη βοήθεια των οποίων είναι πολύ εύκολη η παρακολούθηση της στάθμης.</a:t>
            </a:r>
            <a:endParaRPr lang="en-US" dirty="0"/>
          </a:p>
        </p:txBody>
      </p:sp>
    </p:spTree>
    <p:extLst>
      <p:ext uri="{BB962C8B-B14F-4D97-AF65-F5344CB8AC3E}">
        <p14:creationId xmlns:p14="http://schemas.microsoft.com/office/powerpoint/2010/main" val="293981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33C743-2987-CA62-7E5F-49D477E4D44C}"/>
              </a:ext>
            </a:extLst>
          </p:cNvPr>
          <p:cNvSpPr>
            <a:spLocks noGrp="1"/>
          </p:cNvSpPr>
          <p:nvPr>
            <p:ph type="title"/>
          </p:nvPr>
        </p:nvSpPr>
        <p:spPr/>
        <p:txBody>
          <a:bodyPr>
            <a:normAutofit/>
          </a:bodyPr>
          <a:lstStyle/>
          <a:p>
            <a:r>
              <a:rPr lang="el-GR" dirty="0"/>
              <a:t>Πρωραία και πρυμναία δεξαμενή ζυγοστάθμισης</a:t>
            </a:r>
          </a:p>
        </p:txBody>
      </p:sp>
      <p:sp>
        <p:nvSpPr>
          <p:cNvPr id="3" name="Θέση περιεχομένου 2">
            <a:extLst>
              <a:ext uri="{FF2B5EF4-FFF2-40B4-BE49-F238E27FC236}">
                <a16:creationId xmlns:a16="http://schemas.microsoft.com/office/drawing/2014/main" id="{0DDFDC84-F2B4-8B87-EFF4-2FBF587F9A08}"/>
              </a:ext>
            </a:extLst>
          </p:cNvPr>
          <p:cNvSpPr>
            <a:spLocks noGrp="1"/>
          </p:cNvSpPr>
          <p:nvPr>
            <p:ph idx="1"/>
          </p:nvPr>
        </p:nvSpPr>
        <p:spPr/>
        <p:txBody>
          <a:bodyPr/>
          <a:lstStyle/>
          <a:p>
            <a:pPr marL="0" indent="0">
              <a:buNone/>
            </a:pPr>
            <a:r>
              <a:rPr lang="el-GR" dirty="0"/>
              <a:t>Πρόκειται για δεξαμενές θαλάσσιου </a:t>
            </a:r>
            <a:r>
              <a:rPr lang="el-GR" dirty="0" err="1"/>
              <a:t>έρματος</a:t>
            </a:r>
            <a:r>
              <a:rPr lang="el-GR" dirty="0"/>
              <a:t> που τις συναντάμε στην πλώρη και την πρύμνη και σκοπός του είναι με την χρήση τους να ελέγχουμε την διαγωγή του πλοίου.</a:t>
            </a:r>
          </a:p>
          <a:p>
            <a:pPr marL="0" indent="0">
              <a:buNone/>
            </a:pPr>
            <a:endParaRPr lang="el-GR" dirty="0"/>
          </a:p>
          <a:p>
            <a:pPr marL="0" indent="0">
              <a:buNone/>
            </a:pPr>
            <a:r>
              <a:rPr lang="el-GR" dirty="0"/>
              <a:t>Η κατασκευή των δεξαμενών αυτών διαφέρει από τις άλλες δεξαμενές </a:t>
            </a:r>
            <a:r>
              <a:rPr lang="el-GR" dirty="0" err="1"/>
              <a:t>έρματος</a:t>
            </a:r>
            <a:r>
              <a:rPr lang="el-GR" dirty="0"/>
              <a:t> γιατί λόγω της θέσης τους στην πλώρη και την πρύμνη έχουν ακανόνιστο σχήμα.</a:t>
            </a:r>
          </a:p>
        </p:txBody>
      </p:sp>
    </p:spTree>
    <p:extLst>
      <p:ext uri="{BB962C8B-B14F-4D97-AF65-F5344CB8AC3E}">
        <p14:creationId xmlns:p14="http://schemas.microsoft.com/office/powerpoint/2010/main" val="77810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84E0262-2AB3-D5E8-DCEC-9571669A082B}"/>
              </a:ext>
            </a:extLst>
          </p:cNvPr>
          <p:cNvSpPr>
            <a:spLocks noGrp="1"/>
          </p:cNvSpPr>
          <p:nvPr>
            <p:ph idx="1"/>
          </p:nvPr>
        </p:nvSpPr>
        <p:spPr>
          <a:xfrm>
            <a:off x="838200" y="530225"/>
            <a:ext cx="10515600" cy="4351338"/>
          </a:xfrm>
        </p:spPr>
        <p:txBody>
          <a:bodyPr/>
          <a:lstStyle/>
          <a:p>
            <a:pPr marL="0" indent="0">
              <a:buNone/>
            </a:pPr>
            <a:r>
              <a:rPr lang="el-GR" dirty="0"/>
              <a:t>Η πρωραία δεξαμενή βρίσκεται μέσα στο στεγανό σύγκρουσης και σχηματίζεται μεταξύ στείρας και </a:t>
            </a:r>
            <a:r>
              <a:rPr lang="el-GR" dirty="0" err="1"/>
              <a:t>φρακτής</a:t>
            </a:r>
            <a:r>
              <a:rPr lang="el-GR" dirty="0"/>
              <a:t> σύγκρουσης. </a:t>
            </a:r>
          </a:p>
          <a:p>
            <a:pPr marL="0" indent="0">
              <a:buNone/>
            </a:pPr>
            <a:r>
              <a:rPr lang="el-GR" dirty="0"/>
              <a:t>Σε κάποιες περιπτώσεις περιορίζεται έως κάποιο σημείο και δεν περιλαμβάνει τον βολβό.</a:t>
            </a:r>
          </a:p>
          <a:p>
            <a:pPr marL="0" indent="0">
              <a:buNone/>
            </a:pPr>
            <a:r>
              <a:rPr lang="el-GR" dirty="0"/>
              <a:t>Η πρυμναία δεξαμενή ζυγοστάθμισης συνήθως βρίσκεται πάνω τον </a:t>
            </a:r>
            <a:r>
              <a:rPr lang="el-GR" dirty="0" err="1"/>
              <a:t>στορέα</a:t>
            </a:r>
            <a:r>
              <a:rPr lang="el-GR" dirty="0"/>
              <a:t> της έλικας.</a:t>
            </a:r>
          </a:p>
        </p:txBody>
      </p:sp>
      <p:pic>
        <p:nvPicPr>
          <p:cNvPr id="5" name="Εικόνα 4">
            <a:extLst>
              <a:ext uri="{FF2B5EF4-FFF2-40B4-BE49-F238E27FC236}">
                <a16:creationId xmlns:a16="http://schemas.microsoft.com/office/drawing/2014/main" id="{959F9178-9EB3-3FB6-F6BA-A1BD2DE8E89E}"/>
              </a:ext>
            </a:extLst>
          </p:cNvPr>
          <p:cNvPicPr>
            <a:picLocks noChangeAspect="1"/>
          </p:cNvPicPr>
          <p:nvPr/>
        </p:nvPicPr>
        <p:blipFill rotWithShape="1">
          <a:blip r:embed="rId2"/>
          <a:srcRect l="58195" t="26188" r="27986" b="22289"/>
          <a:stretch/>
        </p:blipFill>
        <p:spPr>
          <a:xfrm rot="16200000">
            <a:off x="4061823" y="1115419"/>
            <a:ext cx="3674510" cy="7810652"/>
          </a:xfrm>
          <a:prstGeom prst="rect">
            <a:avLst/>
          </a:prstGeom>
        </p:spPr>
      </p:pic>
    </p:spTree>
    <p:extLst>
      <p:ext uri="{BB962C8B-B14F-4D97-AF65-F5344CB8AC3E}">
        <p14:creationId xmlns:p14="http://schemas.microsoft.com/office/powerpoint/2010/main" val="220266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6F1FAC-F586-42E1-93D0-BBCD046D7E3A}"/>
              </a:ext>
            </a:extLst>
          </p:cNvPr>
          <p:cNvSpPr>
            <a:spLocks noGrp="1"/>
          </p:cNvSpPr>
          <p:nvPr>
            <p:ph type="title"/>
          </p:nvPr>
        </p:nvSpPr>
        <p:spPr/>
        <p:txBody>
          <a:bodyPr/>
          <a:lstStyle/>
          <a:p>
            <a:r>
              <a:rPr lang="el-GR" dirty="0"/>
              <a:t>Φρεάτιο της αλυσίδας (</a:t>
            </a:r>
            <a:r>
              <a:rPr lang="el-GR" dirty="0" err="1"/>
              <a:t>στρίτσο</a:t>
            </a:r>
            <a:r>
              <a:rPr lang="el-GR" dirty="0"/>
              <a:t>)</a:t>
            </a:r>
            <a:endParaRPr lang="en-US" dirty="0"/>
          </a:p>
        </p:txBody>
      </p:sp>
      <p:sp>
        <p:nvSpPr>
          <p:cNvPr id="3" name="Θέση περιεχομένου 2">
            <a:extLst>
              <a:ext uri="{FF2B5EF4-FFF2-40B4-BE49-F238E27FC236}">
                <a16:creationId xmlns:a16="http://schemas.microsoft.com/office/drawing/2014/main" id="{5CD99D4C-7DA3-4973-B499-3B701D48DB89}"/>
              </a:ext>
            </a:extLst>
          </p:cNvPr>
          <p:cNvSpPr>
            <a:spLocks noGrp="1"/>
          </p:cNvSpPr>
          <p:nvPr>
            <p:ph idx="1"/>
          </p:nvPr>
        </p:nvSpPr>
        <p:spPr/>
        <p:txBody>
          <a:bodyPr>
            <a:normAutofit/>
          </a:bodyPr>
          <a:lstStyle/>
          <a:p>
            <a:pPr marL="0" indent="0">
              <a:buNone/>
            </a:pPr>
            <a:r>
              <a:rPr lang="el-GR" dirty="0"/>
              <a:t>Ενώ το μεσαίο και πρυμναίο τμήμα του πλοίου και του ανώτερου καταστρώματος έχει γενική διάταξη που εξαρτάται σημαντικά από τον προορισμό του πλοίου, το πρωραίο τμήμα δεν διαφέρει αισθητά από πλοίο σε πλοίο, γιατί σε όλες σχεδόν τις περιπτώσεις εξυπηρετεί τις ίδιες δραστηριότητες.</a:t>
            </a:r>
          </a:p>
          <a:p>
            <a:pPr marL="0" indent="0">
              <a:buNone/>
            </a:pPr>
            <a:r>
              <a:rPr lang="el-GR" dirty="0"/>
              <a:t>Η όλη διάταξη του χώρου έχει ως κέντρο βάρους τον εργάτη των αγκυρών (</a:t>
            </a:r>
            <a:r>
              <a:rPr lang="el-GR" dirty="0" err="1"/>
              <a:t>anchor</a:t>
            </a:r>
            <a:r>
              <a:rPr lang="el-GR" dirty="0"/>
              <a:t> </a:t>
            </a:r>
            <a:r>
              <a:rPr lang="el-GR" dirty="0" err="1"/>
              <a:t>windlass</a:t>
            </a:r>
            <a:r>
              <a:rPr lang="el-GR" dirty="0"/>
              <a:t>) που πάντα έχει και τύμπανα κατάλληλα για την έλξη σχοινιών (κάβων) που χρησιμοποιούνται για την πρόσδεση του πλοίου.</a:t>
            </a:r>
            <a:r>
              <a:rPr lang="en-US" dirty="0">
                <a:hlinkClick r:id="rId2"/>
              </a:rPr>
              <a:t>Anchor Windlass Test</a:t>
            </a:r>
            <a:r>
              <a:rPr lang="en-US" dirty="0"/>
              <a:t> </a:t>
            </a:r>
          </a:p>
        </p:txBody>
      </p:sp>
    </p:spTree>
    <p:extLst>
      <p:ext uri="{BB962C8B-B14F-4D97-AF65-F5344CB8AC3E}">
        <p14:creationId xmlns:p14="http://schemas.microsoft.com/office/powerpoint/2010/main" val="16881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634C454-2BE9-4858-B268-6796D278BB80}"/>
              </a:ext>
            </a:extLst>
          </p:cNvPr>
          <p:cNvSpPr>
            <a:spLocks noGrp="1"/>
          </p:cNvSpPr>
          <p:nvPr>
            <p:ph idx="1"/>
          </p:nvPr>
        </p:nvSpPr>
        <p:spPr>
          <a:xfrm>
            <a:off x="838200" y="2025650"/>
            <a:ext cx="10515600" cy="4351338"/>
          </a:xfrm>
        </p:spPr>
        <p:txBody>
          <a:bodyPr>
            <a:normAutofit/>
          </a:bodyPr>
          <a:lstStyle/>
          <a:p>
            <a:pPr marL="0" indent="0">
              <a:buNone/>
            </a:pPr>
            <a:r>
              <a:rPr lang="el-GR" dirty="0"/>
              <a:t>Το φρεάτιο αλυσίδων ή </a:t>
            </a:r>
            <a:r>
              <a:rPr lang="el-GR" dirty="0" err="1"/>
              <a:t>στρίτσο</a:t>
            </a:r>
            <a:r>
              <a:rPr lang="el-GR" dirty="0"/>
              <a:t> (</a:t>
            </a:r>
            <a:r>
              <a:rPr lang="el-GR" dirty="0" err="1"/>
              <a:t>chain</a:t>
            </a:r>
            <a:r>
              <a:rPr lang="el-GR" dirty="0"/>
              <a:t> </a:t>
            </a:r>
            <a:r>
              <a:rPr lang="el-GR" dirty="0" err="1"/>
              <a:t>locker</a:t>
            </a:r>
            <a:r>
              <a:rPr lang="el-GR" dirty="0"/>
              <a:t>) είναι ο χώρος όπου στοιβάζεται η αλυσίδα της άγκυρας. </a:t>
            </a:r>
          </a:p>
          <a:p>
            <a:pPr marL="0" indent="0">
              <a:buNone/>
            </a:pPr>
            <a:r>
              <a:rPr lang="el-GR" dirty="0"/>
              <a:t>Ο χώρος αυτός είναι στεγανός και επειδή κάθε πλοίο έχει δύο άγκυρες υπάρχουν δύο φρεάτια, το αριστερό και το δεξί. </a:t>
            </a:r>
          </a:p>
          <a:p>
            <a:pPr marL="0" indent="0">
              <a:buNone/>
            </a:pPr>
            <a:r>
              <a:rPr lang="el-GR" dirty="0"/>
              <a:t>Το φρεάτιο αλυσίδων βρίσκεται κάτω από τον εργάτη της άγκυρας ή μπόμπα (</a:t>
            </a:r>
            <a:r>
              <a:rPr lang="el-GR" dirty="0" err="1"/>
              <a:t>windlass</a:t>
            </a:r>
            <a:r>
              <a:rPr lang="el-GR" dirty="0"/>
              <a:t>) πίσω από την πρωραία δεξαμενή ζυγοσταθμίσεως.</a:t>
            </a:r>
            <a:endParaRPr lang="en-US" dirty="0"/>
          </a:p>
        </p:txBody>
      </p:sp>
    </p:spTree>
    <p:extLst>
      <p:ext uri="{BB962C8B-B14F-4D97-AF65-F5344CB8AC3E}">
        <p14:creationId xmlns:p14="http://schemas.microsoft.com/office/powerpoint/2010/main" val="390409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812B60E-2ECE-4518-9155-7E5BD61B59F8}"/>
              </a:ext>
            </a:extLst>
          </p:cNvPr>
          <p:cNvSpPr>
            <a:spLocks noGrp="1"/>
          </p:cNvSpPr>
          <p:nvPr>
            <p:ph idx="1"/>
          </p:nvPr>
        </p:nvSpPr>
        <p:spPr>
          <a:xfrm>
            <a:off x="666750" y="1019175"/>
            <a:ext cx="10687050" cy="5157788"/>
          </a:xfrm>
        </p:spPr>
        <p:txBody>
          <a:bodyPr>
            <a:normAutofit/>
          </a:bodyPr>
          <a:lstStyle/>
          <a:p>
            <a:pPr marL="0" indent="0">
              <a:buNone/>
            </a:pPr>
            <a:r>
              <a:rPr lang="el-GR" dirty="0"/>
              <a:t>Η σχεδίαση του χώρου αυτού είναι τέτοια, ώστε </a:t>
            </a:r>
            <a:r>
              <a:rPr lang="en-US" dirty="0"/>
              <a:t>:</a:t>
            </a:r>
          </a:p>
          <a:p>
            <a:r>
              <a:rPr lang="el-GR" dirty="0"/>
              <a:t>να διευκολύνει τη σωστή </a:t>
            </a:r>
            <a:r>
              <a:rPr lang="el-GR" dirty="0" err="1"/>
              <a:t>στοιβασία</a:t>
            </a:r>
            <a:r>
              <a:rPr lang="el-GR" dirty="0"/>
              <a:t> της αλυσίδας και </a:t>
            </a:r>
            <a:endParaRPr lang="en-US" dirty="0"/>
          </a:p>
          <a:p>
            <a:r>
              <a:rPr lang="el-GR" dirty="0"/>
              <a:t>να δημιουργεί έναν κενό χώρο κάτω από αυτήν στον οποίο συγκεντρώνεται η λάσπη και το νερό που παρασύρεται από την αλυσίδα κατά την ανέλκυσή της από λασπώδη βυθό. </a:t>
            </a:r>
          </a:p>
          <a:p>
            <a:pPr marL="0" indent="0">
              <a:buNone/>
            </a:pPr>
            <a:endParaRPr lang="el-GR" dirty="0"/>
          </a:p>
          <a:p>
            <a:pPr marL="0" indent="0">
              <a:buNone/>
            </a:pPr>
            <a:r>
              <a:rPr lang="el-GR" dirty="0"/>
              <a:t>Το άκρο της αλυσίδας είναι στερεωμένο στο πλοίο με ειδικό κρίκο. </a:t>
            </a:r>
          </a:p>
          <a:p>
            <a:pPr marL="0" indent="0">
              <a:buNone/>
            </a:pPr>
            <a:r>
              <a:rPr lang="el-GR" dirty="0"/>
              <a:t>Στο σχήμα βλέπουμε ακόμη την ενίσχυση της περιοχής του πλοίου όπου </a:t>
            </a:r>
            <a:r>
              <a:rPr lang="el-GR" b="1" i="1" dirty="0" err="1"/>
              <a:t>μασχαλίζει</a:t>
            </a:r>
            <a:r>
              <a:rPr lang="el-GR" dirty="0"/>
              <a:t> η άγκυρα, με ελάσματα αυξημένου πάχους. Η ενίσχυση αυτή είναι απαραίτητη για να μην δημιουργούνται φθορές και παραμορφώσεις τη στιγμή της επαφής της άγκυρας με το πλοίο.</a:t>
            </a:r>
            <a:endParaRPr lang="en-US" dirty="0"/>
          </a:p>
        </p:txBody>
      </p:sp>
    </p:spTree>
    <p:extLst>
      <p:ext uri="{BB962C8B-B14F-4D97-AF65-F5344CB8AC3E}">
        <p14:creationId xmlns:p14="http://schemas.microsoft.com/office/powerpoint/2010/main" val="15089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1B41C28F-19B7-4368-BEE7-A71ADFDC11B8}"/>
              </a:ext>
            </a:extLst>
          </p:cNvPr>
          <p:cNvPicPr>
            <a:picLocks noGrp="1" noChangeAspect="1"/>
          </p:cNvPicPr>
          <p:nvPr>
            <p:ph idx="1"/>
          </p:nvPr>
        </p:nvPicPr>
        <p:blipFill rotWithShape="1">
          <a:blip r:embed="rId2"/>
          <a:srcRect l="36702" t="39475" r="35963" b="13900"/>
          <a:stretch/>
        </p:blipFill>
        <p:spPr>
          <a:xfrm>
            <a:off x="2520704" y="-2702"/>
            <a:ext cx="7150591" cy="6860702"/>
          </a:xfrm>
          <a:ln>
            <a:solidFill>
              <a:schemeClr val="accent1"/>
            </a:solidFill>
          </a:ln>
        </p:spPr>
      </p:pic>
    </p:spTree>
    <p:extLst>
      <p:ext uri="{BB962C8B-B14F-4D97-AF65-F5344CB8AC3E}">
        <p14:creationId xmlns:p14="http://schemas.microsoft.com/office/powerpoint/2010/main" val="236244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BDEB36A-5301-4EF5-AB66-011F1C423543}"/>
              </a:ext>
            </a:extLst>
          </p:cNvPr>
          <p:cNvSpPr>
            <a:spLocks noGrp="1"/>
          </p:cNvSpPr>
          <p:nvPr>
            <p:ph idx="1"/>
          </p:nvPr>
        </p:nvSpPr>
        <p:spPr/>
        <p:txBody>
          <a:bodyPr/>
          <a:lstStyle/>
          <a:p>
            <a:pPr marL="0" indent="0">
              <a:buNone/>
            </a:pPr>
            <a:r>
              <a:rPr lang="el-GR" dirty="0"/>
              <a:t>Στο σχήμα φαίνεται η πλάγια όψη της πλώρης ενός πλοίου. Σε αυτήν διακρίνεται η τυπική γενική διάταξη των πρωραίων χώρων.</a:t>
            </a:r>
          </a:p>
          <a:p>
            <a:pPr marL="0" indent="0">
              <a:buNone/>
            </a:pPr>
            <a:r>
              <a:rPr lang="el-GR" dirty="0"/>
              <a:t>Στο </a:t>
            </a:r>
            <a:r>
              <a:rPr lang="el-GR" dirty="0" err="1"/>
              <a:t>ακροπρωραίο</a:t>
            </a:r>
            <a:r>
              <a:rPr lang="el-GR" dirty="0"/>
              <a:t> μέρος του πλοίου έχουμε την πρωραία δεξαμενή ζυγοστάθμισης και πάνω από αυτή μία αποθήκη.</a:t>
            </a:r>
            <a:endParaRPr lang="en-US" dirty="0"/>
          </a:p>
          <a:p>
            <a:pPr marL="0" indent="0">
              <a:buNone/>
            </a:pPr>
            <a:endParaRPr lang="en-US" dirty="0"/>
          </a:p>
        </p:txBody>
      </p:sp>
    </p:spTree>
    <p:extLst>
      <p:ext uri="{BB962C8B-B14F-4D97-AF65-F5344CB8AC3E}">
        <p14:creationId xmlns:p14="http://schemas.microsoft.com/office/powerpoint/2010/main" val="160028600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1249</Words>
  <Application>Microsoft Office PowerPoint</Application>
  <PresentationFormat>Ευρεία οθόνη</PresentationFormat>
  <Paragraphs>80</Paragraphs>
  <Slides>21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Calibri Light</vt:lpstr>
      <vt:lpstr>Θέμα του Office</vt:lpstr>
      <vt:lpstr>Αναγνώριση των κύριων κατασκευαστικών μερών και γενική γνώση της εμφάνισης και του προορισμού χώρων του πλοίου</vt:lpstr>
      <vt:lpstr>Περιεχόμενα ενότητας</vt:lpstr>
      <vt:lpstr>Πρωραία και πρυμναία δεξαμενή ζυγοστάθμισης</vt:lpstr>
      <vt:lpstr>Παρουσίαση του PowerPoint</vt:lpstr>
      <vt:lpstr>Φρεάτιο της αλυσίδας (στρίτσο)</vt:lpstr>
      <vt:lpstr>Παρουσίαση του PowerPoint</vt:lpstr>
      <vt:lpstr>Παρουσίαση του PowerPoint</vt:lpstr>
      <vt:lpstr>Παρουσίαση του PowerPoint</vt:lpstr>
      <vt:lpstr>Παρουσίαση του PowerPoint</vt:lpstr>
      <vt:lpstr>Διπύθμενα</vt:lpstr>
      <vt:lpstr>Παρουσίαση του PowerPoint</vt:lpstr>
      <vt:lpstr>Παρουσίαση του PowerPoint</vt:lpstr>
      <vt:lpstr>Δεξαμενές κύτους (Deep tank)</vt:lpstr>
      <vt:lpstr>Παρουσίαση του PowerPoint</vt:lpstr>
      <vt:lpstr>Παρουσίαση του PowerPoint</vt:lpstr>
      <vt:lpstr>Παρουσίαση του PowerPoint</vt:lpstr>
      <vt:lpstr>Διαχωριστικά στεγανά (Cofferdams)</vt:lpstr>
      <vt:lpstr>Παρουσίαση του PowerPoint</vt:lpstr>
      <vt:lpstr>Καταμετρικά, εξαεριστικά και πληρώσεις δεξαμενών</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Αναγνώριση των κύριων κατασκευαστικών μερών και γενική γνώση της εμφάνισης και του προορισμού χώρων του πλοίου</dc:title>
  <dc:creator>kiriakos kiriakos</dc:creator>
  <cp:lastModifiedBy>Κυριάκος Καρακαλπακίδης</cp:lastModifiedBy>
  <cp:revision>8</cp:revision>
  <dcterms:created xsi:type="dcterms:W3CDTF">2022-01-30T11:37:29Z</dcterms:created>
  <dcterms:modified xsi:type="dcterms:W3CDTF">2024-03-17T18:15:16Z</dcterms:modified>
</cp:coreProperties>
</file>