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B4693848-44DC-4359-BBD1-6FEF5BDB5511}" type="datetimeFigureOut">
              <a:rPr lang="el-GR" smtClean="0"/>
              <a:t>18/4/2021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38A91FB-163C-4ED4-A674-CEA6F81DD3BF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upport.microsoft.com/el-gr/office/%CF%83%CF%85%CE%BD%CE%B1%CF%81%CF%84%CE%AE%CF%83%CE%B5%CE%B9%CF%82-is-0f2d7971-6019-40a0-a171-f2d86913566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Δρ. Βασιλεία Π. </a:t>
            </a:r>
            <a:r>
              <a:rPr lang="el-GR" dirty="0" err="1" smtClean="0"/>
              <a:t>Πέππα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ΣΥΝΑΡΤΗΣΗ </a:t>
            </a:r>
            <a:r>
              <a:rPr lang="en-US" dirty="0" smtClean="0"/>
              <a:t>IF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0993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κάνουμε κλικ στο </a:t>
            </a:r>
            <a:r>
              <a:rPr lang="el-GR" dirty="0" smtClean="0"/>
              <a:t>κουμπί </a:t>
            </a:r>
            <a:r>
              <a:rPr lang="el-GR" dirty="0" err="1"/>
              <a:t>fx</a:t>
            </a:r>
            <a:r>
              <a:rPr lang="el-GR" dirty="0"/>
              <a:t> στη γραμμή των  τύπων: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ΕΙΣΑΓΩΓΗ ΣΥΝΑΡΤΗΣΗΣ</a:t>
            </a:r>
            <a:endParaRPr lang="el-G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764" y="2780928"/>
            <a:ext cx="4773137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985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base"/>
            <a:r>
              <a:rPr lang="el-GR" dirty="0"/>
              <a:t>Στο επόμενο παράθυρο, επιλέγουμε τη συνάρτηση IF. Αν δεν είναι ορατή, στην θέση «επιλογή κατηγορίας», επιλέγουμε «Λογικές».</a:t>
            </a:r>
          </a:p>
          <a:p>
            <a:pPr fontAlgn="base"/>
            <a:r>
              <a:rPr lang="el-GR" dirty="0"/>
              <a:t>Στο επόμενο παράθυρο, πρέπει να δηλώσουμε: Τη συνθήκη (</a:t>
            </a:r>
            <a:r>
              <a:rPr lang="el-GR" dirty="0" err="1"/>
              <a:t>logical</a:t>
            </a:r>
            <a:r>
              <a:rPr lang="el-GR" dirty="0"/>
              <a:t> </a:t>
            </a:r>
            <a:r>
              <a:rPr lang="el-GR" dirty="0" err="1"/>
              <a:t>test</a:t>
            </a:r>
            <a:r>
              <a:rPr lang="el-GR" dirty="0"/>
              <a:t>), τι να εμφανιστεί στο κελί αν ισχύει η συνθήκη (</a:t>
            </a:r>
            <a:r>
              <a:rPr lang="el-GR" dirty="0" err="1"/>
              <a:t>value</a:t>
            </a:r>
            <a:r>
              <a:rPr lang="el-GR" dirty="0"/>
              <a:t> </a:t>
            </a:r>
            <a:r>
              <a:rPr lang="el-GR" dirty="0" err="1"/>
              <a:t>if</a:t>
            </a:r>
            <a:r>
              <a:rPr lang="el-GR" dirty="0"/>
              <a:t> </a:t>
            </a:r>
            <a:r>
              <a:rPr lang="el-GR" dirty="0" err="1"/>
              <a:t>true</a:t>
            </a:r>
            <a:r>
              <a:rPr lang="el-GR" dirty="0"/>
              <a:t>), τι να εμφανιστεί στο κελί αν δεν ισχύει η συνθήκη (</a:t>
            </a:r>
            <a:r>
              <a:rPr lang="el-GR" dirty="0" err="1"/>
              <a:t>value</a:t>
            </a:r>
            <a:r>
              <a:rPr lang="el-GR" dirty="0"/>
              <a:t> </a:t>
            </a:r>
            <a:r>
              <a:rPr lang="el-GR" dirty="0" err="1"/>
              <a:t>if</a:t>
            </a:r>
            <a:r>
              <a:rPr lang="el-GR" dirty="0"/>
              <a:t> </a:t>
            </a:r>
            <a:r>
              <a:rPr lang="el-GR" dirty="0" err="1"/>
              <a:t>false</a:t>
            </a:r>
            <a:r>
              <a:rPr lang="el-GR" dirty="0"/>
              <a:t>).</a:t>
            </a:r>
          </a:p>
          <a:p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Σταδια</a:t>
            </a:r>
            <a:r>
              <a:rPr lang="el-GR" dirty="0" smtClean="0"/>
              <a:t> </a:t>
            </a:r>
            <a:r>
              <a:rPr lang="el-GR" dirty="0" err="1" smtClean="0"/>
              <a:t>εισαγωγησ</a:t>
            </a:r>
            <a:r>
              <a:rPr lang="el-GR" dirty="0" smtClean="0"/>
              <a:t> </a:t>
            </a:r>
            <a:r>
              <a:rPr lang="el-GR" dirty="0" err="1" smtClean="0"/>
              <a:t>συναρτησησ</a:t>
            </a:r>
            <a:endParaRPr lang="el-G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3789040"/>
            <a:ext cx="566737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754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 fontAlgn="base"/>
            <a:r>
              <a:rPr lang="el-GR" dirty="0"/>
              <a:t>Στο παράδειγμα βάλαμε:</a:t>
            </a:r>
          </a:p>
          <a:p>
            <a:pPr marL="342900" indent="-342900" algn="just" fontAlgn="base">
              <a:buFont typeface="Arial" pitchFamily="34" charset="0"/>
              <a:buChar char="•"/>
            </a:pPr>
            <a:r>
              <a:rPr lang="el-GR" dirty="0"/>
              <a:t>Στη συνθήκη </a:t>
            </a:r>
            <a:r>
              <a:rPr lang="el-GR" b="1" dirty="0"/>
              <a:t>Β3&gt;=10</a:t>
            </a:r>
            <a:r>
              <a:rPr lang="el-GR" dirty="0"/>
              <a:t>, γιατί ο βαθμός του μαθητή βρίσκεται στο κελί Β3 και αυτή η τιμή θέλουμε να ελεγχθεί αν είναι μεγαλύτερη ή ίση του 10 ή όχι.</a:t>
            </a:r>
          </a:p>
          <a:p>
            <a:pPr marL="342900" indent="-342900" algn="just" fontAlgn="base">
              <a:buFont typeface="Arial" pitchFamily="34" charset="0"/>
              <a:buChar char="•"/>
            </a:pPr>
            <a:r>
              <a:rPr lang="el-GR" dirty="0"/>
              <a:t>Στο </a:t>
            </a:r>
            <a:r>
              <a:rPr lang="el-GR" dirty="0" err="1"/>
              <a:t>Value</a:t>
            </a:r>
            <a:r>
              <a:rPr lang="el-GR" dirty="0"/>
              <a:t> </a:t>
            </a:r>
            <a:r>
              <a:rPr lang="el-GR" dirty="0" err="1"/>
              <a:t>if</a:t>
            </a:r>
            <a:r>
              <a:rPr lang="el-GR" dirty="0"/>
              <a:t> </a:t>
            </a:r>
            <a:r>
              <a:rPr lang="el-GR" dirty="0" err="1"/>
              <a:t>true</a:t>
            </a:r>
            <a:r>
              <a:rPr lang="el-GR" dirty="0"/>
              <a:t>: </a:t>
            </a:r>
            <a:r>
              <a:rPr lang="el-GR" b="1" dirty="0"/>
              <a:t>Προάγεται</a:t>
            </a:r>
            <a:r>
              <a:rPr lang="el-GR" dirty="0"/>
              <a:t>, γιατί αυτό το μήνυμα θέλουμε να εμφανιστεί, αν ο βαθμός του μαθητή είναι μεγαλύτερος ή ίσος του 10.</a:t>
            </a:r>
          </a:p>
          <a:p>
            <a:pPr marL="342900" indent="-342900" algn="just" fontAlgn="base">
              <a:buFont typeface="Arial" pitchFamily="34" charset="0"/>
              <a:buChar char="•"/>
            </a:pPr>
            <a:r>
              <a:rPr lang="el-GR" dirty="0"/>
              <a:t>Στο </a:t>
            </a:r>
            <a:r>
              <a:rPr lang="el-GR" dirty="0" err="1"/>
              <a:t>Value</a:t>
            </a:r>
            <a:r>
              <a:rPr lang="el-GR" dirty="0"/>
              <a:t> </a:t>
            </a:r>
            <a:r>
              <a:rPr lang="el-GR" dirty="0" err="1"/>
              <a:t>if</a:t>
            </a:r>
            <a:r>
              <a:rPr lang="el-GR" dirty="0"/>
              <a:t> </a:t>
            </a:r>
            <a:r>
              <a:rPr lang="el-GR" dirty="0" err="1"/>
              <a:t>false</a:t>
            </a:r>
            <a:r>
              <a:rPr lang="el-GR" dirty="0"/>
              <a:t>: </a:t>
            </a:r>
            <a:r>
              <a:rPr lang="el-GR" b="1" dirty="0"/>
              <a:t>Απορρίπτεται</a:t>
            </a:r>
            <a:r>
              <a:rPr lang="el-GR" dirty="0"/>
              <a:t>, γιατί αυτό το μήνυμα θέλουμε να εμφανιστεί, αν ο βαθμός </a:t>
            </a:r>
            <a:r>
              <a:rPr lang="el-GR" dirty="0" smtClean="0"/>
              <a:t>του </a:t>
            </a:r>
            <a:r>
              <a:rPr lang="el-GR" dirty="0"/>
              <a:t>μαθητή δεν είναι μεγαλύτερος ή ίσος του 10.</a:t>
            </a:r>
          </a:p>
          <a:p>
            <a:pPr algn="just" fontAlgn="base"/>
            <a:r>
              <a:rPr lang="el-GR" dirty="0"/>
              <a:t>Πατώντας ΟΚ, εμφανίζεται στο κελί το μήνυμα </a:t>
            </a:r>
            <a:r>
              <a:rPr lang="el-GR" b="1" dirty="0"/>
              <a:t>Προάγεται</a:t>
            </a:r>
            <a:r>
              <a:rPr lang="el-GR" dirty="0"/>
              <a:t>, γιατί ο βαθμός ήταν 12.</a:t>
            </a:r>
          </a:p>
          <a:p>
            <a:pPr algn="just"/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Αναλυση</a:t>
            </a:r>
            <a:r>
              <a:rPr lang="el-GR" dirty="0" smtClean="0"/>
              <a:t> </a:t>
            </a:r>
            <a:r>
              <a:rPr lang="el-GR" dirty="0" err="1" smtClean="0"/>
              <a:t>δεδομενων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4682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 fontAlgn="base"/>
            <a:r>
              <a:rPr lang="el-GR" dirty="0"/>
              <a:t>Στη γραμμή του τύπου εμφανίζεται</a:t>
            </a:r>
            <a:r>
              <a:rPr lang="el-GR" dirty="0" smtClean="0"/>
              <a:t>:</a:t>
            </a:r>
          </a:p>
          <a:p>
            <a:pPr algn="just" fontAlgn="base"/>
            <a:r>
              <a:rPr lang="el-GR" dirty="0" smtClean="0"/>
              <a:t> </a:t>
            </a:r>
            <a:r>
              <a:rPr lang="el-GR" dirty="0"/>
              <a:t>=IF(B3&gt;=10;»Προάγεται»;»Απορρίπτεται»). </a:t>
            </a:r>
            <a:endParaRPr lang="el-GR" dirty="0" smtClean="0"/>
          </a:p>
          <a:p>
            <a:pPr algn="just" fontAlgn="base"/>
            <a:r>
              <a:rPr lang="el-GR" dirty="0" smtClean="0"/>
              <a:t>Βλέπουμε </a:t>
            </a:r>
            <a:r>
              <a:rPr lang="el-GR" dirty="0"/>
              <a:t>τη συνάρτηση IF με τα τρία ορίσματά της, μέσα σε παρένθεση, χωρισμένα με το </a:t>
            </a:r>
            <a:r>
              <a:rPr lang="el-GR" b="1" dirty="0"/>
              <a:t>;</a:t>
            </a:r>
            <a:endParaRPr lang="el-GR" dirty="0"/>
          </a:p>
          <a:p>
            <a:pPr algn="just" fontAlgn="base"/>
            <a:r>
              <a:rPr lang="el-GR" dirty="0"/>
              <a:t>Μπορούμε να συμπληρώσουμε τον τύπο προς τα κάτω, για να εμφανιστεί ο χαρακτηρισμός για όλους τους μαθητές:</a:t>
            </a:r>
          </a:p>
          <a:p>
            <a:pPr algn="just"/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ΑΝΑΛΥΣΗ ΔΕΔΟΜΕΝΩΝ 1</a:t>
            </a:r>
            <a:endParaRPr lang="el-G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265596"/>
            <a:ext cx="5978987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29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800" dirty="0" smtClean="0"/>
              <a:t>	Η </a:t>
            </a:r>
            <a:r>
              <a:rPr lang="el-GR" sz="2800" dirty="0"/>
              <a:t>συνάρτηση IF είναι μία από τις πιο δημοφιλείς συναρτήσεις στο Excel και σας επιτρέπει να κάνετε λογικές </a:t>
            </a:r>
            <a:r>
              <a:rPr lang="el-GR" sz="2800" dirty="0" smtClean="0"/>
              <a:t>συγκρίσεις.</a:t>
            </a:r>
          </a:p>
          <a:p>
            <a:pPr algn="just"/>
            <a:r>
              <a:rPr lang="el-GR" sz="2800" dirty="0" smtClean="0"/>
              <a:t>	Μια </a:t>
            </a:r>
            <a:r>
              <a:rPr lang="el-GR" sz="2800" dirty="0"/>
              <a:t>πρόταση IF μπορεί να έχει δύο αποτελέσματα. Το πρώτο αποτέλεσμα προκύπτει εάν η σύγκριση είναι αληθής (TRUE), το δεύτερο εάν η σύγκριση είναι ψευδής (FALSE).</a:t>
            </a:r>
            <a:endParaRPr lang="el-GR" sz="28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0" dirty="0" err="1" smtClean="0"/>
              <a:t>ΣυνΑρτηση</a:t>
            </a:r>
            <a:r>
              <a:rPr lang="el-GR" b="0" dirty="0" smtClean="0"/>
              <a:t> </a:t>
            </a:r>
            <a:r>
              <a:rPr lang="en-US" b="0" dirty="0"/>
              <a:t>IF</a:t>
            </a:r>
            <a:br>
              <a:rPr lang="en-US" b="0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000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l-GR" dirty="0"/>
              <a:t>Ο</a:t>
            </a:r>
            <a:r>
              <a:rPr lang="el-GR" dirty="0" smtClean="0"/>
              <a:t> </a:t>
            </a:r>
            <a:r>
              <a:rPr lang="el-GR" dirty="0"/>
              <a:t>τύπος =IF(C2="Ναι";1;2) υποδεικνύει ότι IF(C2= Ναι, τότε να επιστραφεί η τιμή 1, διαφορετικά να επιστραφεί η τιμή 2</a:t>
            </a:r>
            <a:r>
              <a:rPr lang="el-GR" dirty="0" smtClean="0"/>
              <a:t>).</a:t>
            </a:r>
          </a:p>
          <a:p>
            <a:pPr algn="just"/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884" y="2833688"/>
            <a:ext cx="4074651" cy="1675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427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=IF(C2=1;”Ναι”;”Όχι”)</a:t>
            </a:r>
          </a:p>
          <a:p>
            <a:r>
              <a:rPr lang="el-GR" dirty="0"/>
              <a:t>Σε αυτό το παράδειγμα, ο τύπος στο κελί D2 υποδεικνύει ότι: </a:t>
            </a:r>
            <a:r>
              <a:rPr lang="el-GR" i="1" dirty="0"/>
              <a:t>IF(C2 = 1, τότε να επιστραφεί η τιμή "Ναι", διαφορετικά να επιστραφεί η τιμή "Όχι")</a:t>
            </a:r>
            <a:endParaRPr lang="el-GR" dirty="0"/>
          </a:p>
          <a:p>
            <a:pPr algn="just"/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789040"/>
            <a:ext cx="4176464" cy="1684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372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= IF(C2&gt;B2;"Εκτός </a:t>
            </a:r>
            <a:r>
              <a:rPr lang="el-GR" dirty="0" err="1"/>
              <a:t>προϋπολογισμού";"Εντός</a:t>
            </a:r>
            <a:r>
              <a:rPr lang="el-GR" dirty="0"/>
              <a:t> προϋπολογισμού</a:t>
            </a:r>
            <a:r>
              <a:rPr lang="el-GR" dirty="0" smtClean="0"/>
              <a:t>")</a:t>
            </a:r>
          </a:p>
          <a:p>
            <a:r>
              <a:rPr lang="el-GR" dirty="0" smtClean="0"/>
              <a:t>Η συνάρτηση </a:t>
            </a:r>
            <a:r>
              <a:rPr lang="el-GR" dirty="0"/>
              <a:t>IF στο κελί D2 αναφέρει ότι </a:t>
            </a:r>
            <a:r>
              <a:rPr lang="el-GR" i="1" dirty="0"/>
              <a:t>IF (εάν το κελί C2 είναι μεγαλύτερο από το B2, τότε να επιστραφεί η φράση "Εκτός προϋπολογισμού", διαφορετικά να επιστραφεί η φράση "Εντός προϋπολογισμού"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ΠΑΡΑΔΕΙΓΜΑΤΑ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128" y="3356992"/>
            <a:ext cx="725508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3246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Α</a:t>
            </a:r>
            <a:r>
              <a:rPr lang="el-GR" dirty="0" smtClean="0"/>
              <a:t>ντί </a:t>
            </a:r>
            <a:r>
              <a:rPr lang="el-GR" dirty="0"/>
              <a:t>για την επιστροφή ενός αποτελέσματος κειμένου, επιστρέφεται το αποτέλεσμα ενός μαθηματικού υπολογισμού. Επομένως, ο τύπος στο κελί E2 αναφέρει ότι </a:t>
            </a:r>
            <a:r>
              <a:rPr lang="el-GR" i="1" dirty="0" err="1"/>
              <a:t>IF(εάν</a:t>
            </a:r>
            <a:r>
              <a:rPr lang="el-GR" i="1" dirty="0"/>
              <a:t> το πραγματικό ποσό είναι μεγαλύτερο από το προϋπολογισμένο, τότε να αφαιρεθεί το προϋπολογισμένο ποσό από το πραγματικό, διαφορετικά να μην επιστραφεί τίποτε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=IF(C2&gt;B2;C2-B2;0)</a:t>
            </a:r>
            <a:br>
              <a:rPr lang="en-US" b="0" dirty="0"/>
            </a:b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15147"/>
            <a:ext cx="6429838" cy="2283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607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Ο</a:t>
            </a:r>
            <a:r>
              <a:rPr lang="el-GR" dirty="0" smtClean="0"/>
              <a:t> </a:t>
            </a:r>
            <a:r>
              <a:rPr lang="el-GR" dirty="0"/>
              <a:t>τύπος στο κελί F7 αναφέρει ότι </a:t>
            </a:r>
            <a:r>
              <a:rPr lang="el-GR" i="1" dirty="0" err="1"/>
              <a:t>IF(εάν</a:t>
            </a:r>
            <a:r>
              <a:rPr lang="el-GR" i="1" dirty="0"/>
              <a:t> E7 = "Ναι", τότε να υπολογιστεί το συνολικό ποσό ως F5 * 8,25%, διαφορετικά δεν οφείλεται φόρος πωλήσεων, οπότε να επιστραφεί η τιμή 0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=IF(E7="</a:t>
            </a:r>
            <a:r>
              <a:rPr lang="el-GR" b="0" dirty="0"/>
              <a:t>Ναι";</a:t>
            </a:r>
            <a:r>
              <a:rPr lang="en-US" b="0" dirty="0"/>
              <a:t>F5*0,0825;0)</a:t>
            </a:r>
            <a:br>
              <a:rPr lang="en-US" b="0" dirty="0"/>
            </a:br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140968"/>
            <a:ext cx="501525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045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l-GR" dirty="0"/>
              <a:t>Σε αυτή την περίπτωση, χρησιμοποιείται η συνάρτηση IF με τη συνάρτηση </a:t>
            </a:r>
            <a:r>
              <a:rPr lang="el-GR" dirty="0">
                <a:hlinkClick r:id="rId2"/>
              </a:rPr>
              <a:t>ISBLANK</a:t>
            </a:r>
            <a:r>
              <a:rPr lang="el-GR" dirty="0"/>
              <a:t>:</a:t>
            </a:r>
          </a:p>
          <a:p>
            <a:pPr algn="just"/>
            <a:r>
              <a:rPr lang="el-GR" dirty="0"/>
              <a:t>=IF(ISBLANK(D2);"Κενό";"Μη κενό</a:t>
            </a:r>
            <a:r>
              <a:rPr lang="el-GR" dirty="0" smtClean="0"/>
              <a:t>")</a:t>
            </a:r>
          </a:p>
          <a:p>
            <a:pPr algn="just"/>
            <a:endParaRPr lang="el-GR" dirty="0"/>
          </a:p>
          <a:p>
            <a:pPr algn="just"/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2339752" y="692696"/>
            <a:ext cx="4289648" cy="983704"/>
          </a:xfrm>
        </p:spPr>
        <p:txBody>
          <a:bodyPr>
            <a:normAutofit/>
          </a:bodyPr>
          <a:lstStyle/>
          <a:p>
            <a:r>
              <a:rPr lang="el-GR" b="0" dirty="0" err="1" smtClean="0"/>
              <a:t>ΧρΗση</a:t>
            </a:r>
            <a:r>
              <a:rPr lang="el-GR" b="0" dirty="0" smtClean="0"/>
              <a:t> </a:t>
            </a:r>
            <a:r>
              <a:rPr lang="el-GR" b="0" dirty="0" err="1" smtClean="0"/>
              <a:t>τηΣ</a:t>
            </a:r>
            <a:r>
              <a:rPr lang="el-GR" b="0" dirty="0" smtClean="0"/>
              <a:t> </a:t>
            </a:r>
            <a:r>
              <a:rPr lang="el-GR" b="0" dirty="0" err="1" smtClean="0"/>
              <a:t>συνΑρτησηΣ</a:t>
            </a:r>
            <a:r>
              <a:rPr lang="el-GR" b="0" dirty="0" smtClean="0"/>
              <a:t> </a:t>
            </a:r>
            <a:r>
              <a:rPr lang="el-GR" b="0" dirty="0"/>
              <a:t>IF για να </a:t>
            </a:r>
            <a:r>
              <a:rPr lang="el-GR" b="0" dirty="0" err="1" smtClean="0"/>
              <a:t>ελΕγξετε</a:t>
            </a:r>
            <a:r>
              <a:rPr lang="el-GR" b="0" dirty="0" smtClean="0"/>
              <a:t> </a:t>
            </a:r>
            <a:r>
              <a:rPr lang="el-GR" b="0" dirty="0"/>
              <a:t>αν </a:t>
            </a:r>
            <a:r>
              <a:rPr lang="el-GR" b="0" dirty="0" err="1" smtClean="0"/>
              <a:t>Ενα</a:t>
            </a:r>
            <a:r>
              <a:rPr lang="el-GR" b="0" dirty="0" smtClean="0"/>
              <a:t> </a:t>
            </a:r>
            <a:r>
              <a:rPr lang="el-GR" b="0" dirty="0" err="1" smtClean="0"/>
              <a:t>κελΙ</a:t>
            </a:r>
            <a:r>
              <a:rPr lang="el-GR" b="0" dirty="0" smtClean="0"/>
              <a:t> </a:t>
            </a:r>
            <a:r>
              <a:rPr lang="el-GR" b="0" dirty="0" err="1" smtClean="0"/>
              <a:t>εΙναι</a:t>
            </a:r>
            <a:r>
              <a:rPr lang="el-GR" b="0" dirty="0" smtClean="0"/>
              <a:t> </a:t>
            </a:r>
            <a:r>
              <a:rPr lang="el-GR" b="0" dirty="0" err="1" smtClean="0"/>
              <a:t>κενΟ</a:t>
            </a:r>
            <a:r>
              <a:rPr lang="el-GR" b="0" dirty="0"/>
              <a:t/>
            </a:r>
            <a:br>
              <a:rPr lang="el-GR" b="0" dirty="0"/>
            </a:br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1008"/>
            <a:ext cx="408522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3615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l-GR" dirty="0"/>
              <a:t>Αυτός ο τύπος σημαίνει </a:t>
            </a:r>
            <a:r>
              <a:rPr lang="el-GR" i="1" dirty="0" err="1"/>
              <a:t>IF(εάν</a:t>
            </a:r>
            <a:r>
              <a:rPr lang="el-GR" i="1" dirty="0"/>
              <a:t> το κελί D3 δεν είναι τίποτα, τότε να επιστραφεί η τιμή "Κενό", διαφορετικά να επιστραφεί η τιμή "Μη κενό"</a:t>
            </a:r>
            <a:endParaRPr lang="el-GR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=IF(D3="";"</a:t>
            </a:r>
            <a:r>
              <a:rPr lang="el-GR" b="0" dirty="0" err="1"/>
              <a:t>Κενό","Μη</a:t>
            </a:r>
            <a:r>
              <a:rPr lang="el-GR" b="0" dirty="0"/>
              <a:t> κενό")</a:t>
            </a:r>
            <a:endParaRPr lang="el-G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84984"/>
            <a:ext cx="3420422" cy="2345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6896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24</TotalTime>
  <Words>209</Words>
  <Application>Microsoft Office PowerPoint</Application>
  <PresentationFormat>Προβολή στην οθόνη (4:3)</PresentationFormat>
  <Paragraphs>39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BlackTie</vt:lpstr>
      <vt:lpstr>Η ΣΥΝΑΡΤΗΣΗ IF</vt:lpstr>
      <vt:lpstr>ΣυνΑρτηση IF </vt:lpstr>
      <vt:lpstr>ΠΑΡΑΔΕΙΓΜΑ</vt:lpstr>
      <vt:lpstr>ΠΑΡΑΔΕΙΓΜΑ</vt:lpstr>
      <vt:lpstr>ΠΑΡΑΔΕΙΓΜΑΤΑ</vt:lpstr>
      <vt:lpstr>=IF(C2&gt;B2;C2-B2;0) </vt:lpstr>
      <vt:lpstr>=IF(E7="Ναι";F5*0,0825;0) </vt:lpstr>
      <vt:lpstr>ΧρΗση τηΣ συνΑρτησηΣ IF για να ελΕγξετε αν Ενα κελΙ εΙναι κενΟ </vt:lpstr>
      <vt:lpstr>=IF(D3="";"Κενό","Μη κενό")</vt:lpstr>
      <vt:lpstr>ΕΙΣΑΓΩΓΗ ΣΥΝΑΡΤΗΣΗΣ</vt:lpstr>
      <vt:lpstr>Σταδια εισαγωγησ συναρτησησ</vt:lpstr>
      <vt:lpstr>Αναλυση δεδομενων</vt:lpstr>
      <vt:lpstr>ΑΝΑΛΥΣΗ ΔΕΔΟΜΕΝΩΝ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ΣΥΝΑΡΤΗΣΗ IF</dc:title>
  <dc:creator>vasilia</dc:creator>
  <cp:lastModifiedBy>vasilia</cp:lastModifiedBy>
  <cp:revision>3</cp:revision>
  <dcterms:created xsi:type="dcterms:W3CDTF">2021-04-18T19:05:48Z</dcterms:created>
  <dcterms:modified xsi:type="dcterms:W3CDTF">2021-04-18T19:30:01Z</dcterms:modified>
</cp:coreProperties>
</file>