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9"/>
  </p:notesMasterIdLst>
  <p:handoutMasterIdLst>
    <p:handoutMasterId r:id="rId30"/>
  </p:handoutMasterIdLst>
  <p:sldIdLst>
    <p:sldId id="325" r:id="rId5"/>
    <p:sldId id="326" r:id="rId6"/>
    <p:sldId id="327" r:id="rId7"/>
    <p:sldId id="328" r:id="rId8"/>
    <p:sldId id="329" r:id="rId9"/>
    <p:sldId id="340" r:id="rId10"/>
    <p:sldId id="330" r:id="rId11"/>
    <p:sldId id="331" r:id="rId12"/>
    <p:sldId id="336" r:id="rId13"/>
    <p:sldId id="341" r:id="rId14"/>
    <p:sldId id="342" r:id="rId15"/>
    <p:sldId id="343" r:id="rId16"/>
    <p:sldId id="344" r:id="rId17"/>
    <p:sldId id="345" r:id="rId18"/>
    <p:sldId id="346" r:id="rId19"/>
    <p:sldId id="347" r:id="rId20"/>
    <p:sldId id="348" r:id="rId21"/>
    <p:sldId id="349" r:id="rId22"/>
    <p:sldId id="350" r:id="rId23"/>
    <p:sldId id="351" r:id="rId24"/>
    <p:sldId id="352" r:id="rId25"/>
    <p:sldId id="353" r:id="rId26"/>
    <p:sldId id="354" r:id="rId27"/>
    <p:sldId id="35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816" userDrawn="1">
          <p15:clr>
            <a:srgbClr val="A4A3A4"/>
          </p15:clr>
        </p15:guide>
        <p15:guide id="2" orient="horz" pos="3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1" autoAdjust="0"/>
    <p:restoredTop sz="94205" autoAdjust="0"/>
  </p:normalViewPr>
  <p:slideViewPr>
    <p:cSldViewPr snapToGrid="0">
      <p:cViewPr varScale="1">
        <p:scale>
          <a:sx n="154" d="100"/>
          <a:sy n="154" d="100"/>
        </p:scale>
        <p:origin x="116" y="180"/>
      </p:cViewPr>
      <p:guideLst>
        <p:guide pos="816"/>
        <p:guide orient="horz" pos="384"/>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A57456-157A-C12A-2FEC-91B7B9EE49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9D46761-828E-1508-56BD-BAEADF3486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F95820-84BB-3447-8286-60A51307E7F2}" type="datetimeFigureOut">
              <a:rPr lang="en-US" smtClean="0"/>
              <a:t>2/25/2024</a:t>
            </a:fld>
            <a:endParaRPr lang="en-US" dirty="0"/>
          </a:p>
        </p:txBody>
      </p:sp>
      <p:sp>
        <p:nvSpPr>
          <p:cNvPr id="4" name="Footer Placeholder 3">
            <a:extLst>
              <a:ext uri="{FF2B5EF4-FFF2-40B4-BE49-F238E27FC236}">
                <a16:creationId xmlns:a16="http://schemas.microsoft.com/office/drawing/2014/main" id="{CD428A7E-6B0E-809C-73D1-4B5E2FF471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89A5AA6-0C5B-430A-E0C4-C90B2F0A1C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476440-F66F-F947-8EFC-EA5202ACFD25}" type="slidenum">
              <a:rPr lang="en-US" smtClean="0"/>
              <a:t>‹#›</a:t>
            </a:fld>
            <a:endParaRPr lang="en-US" dirty="0"/>
          </a:p>
        </p:txBody>
      </p:sp>
    </p:spTree>
    <p:extLst>
      <p:ext uri="{BB962C8B-B14F-4D97-AF65-F5344CB8AC3E}">
        <p14:creationId xmlns:p14="http://schemas.microsoft.com/office/powerpoint/2010/main" val="233711763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08FC54-6AE4-6A4A-9756-823A0F1BE5A6}" type="datetimeFigureOut">
              <a:rPr lang="en-US" smtClean="0"/>
              <a:t>2/25/2024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9E9EB-07EB-9D44-9F5A-AB1FBECCDD88}" type="slidenum">
              <a:rPr lang="en-US" smtClean="0"/>
              <a:t>‹#›</a:t>
            </a:fld>
            <a:endParaRPr lang="en-US" dirty="0"/>
          </a:p>
        </p:txBody>
      </p:sp>
    </p:spTree>
    <p:extLst>
      <p:ext uri="{BB962C8B-B14F-4D97-AF65-F5344CB8AC3E}">
        <p14:creationId xmlns:p14="http://schemas.microsoft.com/office/powerpoint/2010/main" val="154675874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1C745E-9B5A-59BF-BF50-4F251E39D58D}"/>
              </a:ext>
            </a:extLst>
          </p:cNvPr>
          <p:cNvSpPr/>
          <p:nvPr userDrawn="1"/>
        </p:nvSpPr>
        <p:spPr>
          <a:xfrm>
            <a:off x="304800" y="266701"/>
            <a:ext cx="11582400" cy="6324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524000" y="6044184"/>
            <a:ext cx="9144000" cy="356616"/>
          </a:xfrm>
        </p:spPr>
        <p:txBody>
          <a:bodyPr/>
          <a:lstStyle>
            <a:lvl1pPr marL="0" indent="0" algn="ct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F2B4A7EA-9E3F-9CE1-56B5-92F4FDDA6991}"/>
              </a:ext>
            </a:extLst>
          </p:cNvPr>
          <p:cNvSpPr>
            <a:spLocks noGrp="1"/>
          </p:cNvSpPr>
          <p:nvPr>
            <p:ph type="pic" sz="quarter" idx="10"/>
          </p:nvPr>
        </p:nvSpPr>
        <p:spPr>
          <a:xfrm>
            <a:off x="2324100" y="758952"/>
            <a:ext cx="7543800" cy="5029200"/>
          </a:xfrm>
          <a:custGeom>
            <a:avLst/>
            <a:gdLst>
              <a:gd name="connsiteX0" fmla="*/ 3567113 w 7543800"/>
              <a:gd name="connsiteY0" fmla="*/ 4869270 h 5029200"/>
              <a:gd name="connsiteX1" fmla="*/ 3567113 w 7543800"/>
              <a:gd name="connsiteY1" fmla="*/ 4957572 h 5029200"/>
              <a:gd name="connsiteX2" fmla="*/ 3976688 w 7543800"/>
              <a:gd name="connsiteY2" fmla="*/ 4957572 h 5029200"/>
              <a:gd name="connsiteX3" fmla="*/ 3976688 w 7543800"/>
              <a:gd name="connsiteY3" fmla="*/ 4869270 h 5029200"/>
              <a:gd name="connsiteX4" fmla="*/ 0 w 7543800"/>
              <a:gd name="connsiteY4" fmla="*/ 0 h 5029200"/>
              <a:gd name="connsiteX5" fmla="*/ 7543800 w 7543800"/>
              <a:gd name="connsiteY5" fmla="*/ 0 h 5029200"/>
              <a:gd name="connsiteX6" fmla="*/ 7543800 w 7543800"/>
              <a:gd name="connsiteY6" fmla="*/ 5029200 h 5029200"/>
              <a:gd name="connsiteX7" fmla="*/ 0 w 7543800"/>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3800" h="5029200">
                <a:moveTo>
                  <a:pt x="3567113" y="4869270"/>
                </a:moveTo>
                <a:lnTo>
                  <a:pt x="3567113" y="4957572"/>
                </a:lnTo>
                <a:lnTo>
                  <a:pt x="3976688" y="4957572"/>
                </a:lnTo>
                <a:lnTo>
                  <a:pt x="3976688" y="4869270"/>
                </a:lnTo>
                <a:close/>
                <a:moveTo>
                  <a:pt x="0" y="0"/>
                </a:moveTo>
                <a:lnTo>
                  <a:pt x="7543800" y="0"/>
                </a:lnTo>
                <a:lnTo>
                  <a:pt x="7543800" y="5029200"/>
                </a:lnTo>
                <a:lnTo>
                  <a:pt x="0" y="5029200"/>
                </a:lnTo>
                <a:close/>
              </a:path>
            </a:pathLst>
          </a:custGeom>
        </p:spPr>
        <p:txBody>
          <a:bodyPr wrap="square">
            <a:noAutofit/>
          </a:bodyPr>
          <a:lstStyle>
            <a:lvl1pPr marL="0" indent="0" algn="ctr">
              <a:buNone/>
              <a:defRPr/>
            </a:lvl1pPr>
          </a:lstStyle>
          <a:p>
            <a:r>
              <a:rPr lang="en-US"/>
              <a:t>Click icon to add picture</a:t>
            </a:r>
            <a:endParaRPr lang="en-US" dirty="0"/>
          </a:p>
        </p:txBody>
      </p:sp>
      <p:sp>
        <p:nvSpPr>
          <p:cNvPr id="9" name="Title 8">
            <a:extLst>
              <a:ext uri="{FF2B5EF4-FFF2-40B4-BE49-F238E27FC236}">
                <a16:creationId xmlns:a16="http://schemas.microsoft.com/office/drawing/2014/main" id="{42398E06-9E0E-BC81-DEB5-1DB2F8635C23}"/>
              </a:ext>
            </a:extLst>
          </p:cNvPr>
          <p:cNvSpPr>
            <a:spLocks noGrp="1"/>
          </p:cNvSpPr>
          <p:nvPr>
            <p:ph type="title"/>
          </p:nvPr>
        </p:nvSpPr>
        <p:spPr>
          <a:xfrm>
            <a:off x="838200" y="3108960"/>
            <a:ext cx="10515600" cy="640080"/>
          </a:xfrm>
        </p:spPr>
        <p:txBody>
          <a:bodyPr anchor="ctr"/>
          <a:lstStyle>
            <a:lvl1pPr algn="ctr">
              <a:defRPr sz="6000" spc="300" baseline="0"/>
            </a:lvl1pPr>
          </a:lstStyle>
          <a:p>
            <a:r>
              <a:rPr lang="en-US"/>
              <a:t>Click to edit Master title style</a:t>
            </a:r>
            <a:endParaRPr lang="en-US" dirty="0"/>
          </a:p>
        </p:txBody>
      </p:sp>
      <p:sp>
        <p:nvSpPr>
          <p:cNvPr id="11" name="Rectangle 10">
            <a:extLst>
              <a:ext uri="{FF2B5EF4-FFF2-40B4-BE49-F238E27FC236}">
                <a16:creationId xmlns:a16="http://schemas.microsoft.com/office/drawing/2014/main" id="{39F70834-CB8D-A95B-D859-6E5B4C6B4F78}"/>
              </a:ext>
            </a:extLst>
          </p:cNvPr>
          <p:cNvSpPr/>
          <p:nvPr userDrawn="1"/>
        </p:nvSpPr>
        <p:spPr>
          <a:xfrm>
            <a:off x="5891213" y="562822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9069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st">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5175504"/>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85088" y="609600"/>
            <a:ext cx="10021824" cy="1252728"/>
          </a:xfrm>
        </p:spPr>
        <p:txBody>
          <a:bodyPr/>
          <a:lstStyle>
            <a:lvl1pPr algn="ctr">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83280"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83280"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468112"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468112"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552944"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552944"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3383280"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9637776"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7552944"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5468112"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637776"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637776"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1298448"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106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0"/>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298448" y="5221224"/>
            <a:ext cx="3621024" cy="621792"/>
          </a:xfrm>
        </p:spPr>
        <p:txBody>
          <a:bodyPr/>
          <a:lstStyle>
            <a:lvl1pPr algn="l">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accent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0098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31266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3152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3218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73769F54-E10C-40C4-5EFF-E8A9CA520AEC}"/>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6E7B1EF-9D07-1E66-7467-93C9AE48BD85}"/>
              </a:ext>
            </a:extLst>
          </p:cNvPr>
          <p:cNvCxnSpPr>
            <a:cxnSpLocks/>
          </p:cNvCxnSpPr>
          <p:nvPr userDrawn="1"/>
        </p:nvCxnSpPr>
        <p:spPr>
          <a:xfrm flipH="1">
            <a:off x="1219200" y="2871216"/>
            <a:ext cx="9595104" cy="0"/>
          </a:xfrm>
          <a:prstGeom prst="line">
            <a:avLst/>
          </a:prstGeom>
          <a:ln w="12700" cap="flat" cmpd="sng" algn="ctr">
            <a:solidFill>
              <a:schemeClr val="accent1"/>
            </a:solidFill>
            <a:prstDash val="solid"/>
            <a:round/>
            <a:headEnd type="triangle" w="med" len="med"/>
            <a:tailEnd type="none" w="med" len="med"/>
          </a:ln>
        </p:spPr>
        <p:style>
          <a:lnRef idx="0">
            <a:scrgbClr r="0" g="0" b="0"/>
          </a:lnRef>
          <a:fillRef idx="0">
            <a:scrgbClr r="0" g="0" b="0"/>
          </a:fillRef>
          <a:effectRef idx="0">
            <a:scrgbClr r="0" g="0" b="0"/>
          </a:effectRef>
          <a:fontRef idx="minor">
            <a:schemeClr val="tx1"/>
          </a:fontRef>
        </p:style>
      </p:cxn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0098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31266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3152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3218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8" name="Text Placeholder 7">
            <a:extLst>
              <a:ext uri="{FF2B5EF4-FFF2-40B4-BE49-F238E27FC236}">
                <a16:creationId xmlns:a16="http://schemas.microsoft.com/office/drawing/2014/main" id="{75476138-49FF-70BE-6359-0A511EFB243F}"/>
              </a:ext>
            </a:extLst>
          </p:cNvPr>
          <p:cNvSpPr>
            <a:spLocks noGrp="1"/>
          </p:cNvSpPr>
          <p:nvPr>
            <p:ph type="body" sz="quarter" idx="31" hasCustomPrompt="1"/>
          </p:nvPr>
        </p:nvSpPr>
        <p:spPr>
          <a:xfrm>
            <a:off x="330098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2" name="Text Placeholder 7">
            <a:extLst>
              <a:ext uri="{FF2B5EF4-FFF2-40B4-BE49-F238E27FC236}">
                <a16:creationId xmlns:a16="http://schemas.microsoft.com/office/drawing/2014/main" id="{46EFC43B-3F8D-6957-F343-F3D9C3E7A716}"/>
              </a:ext>
            </a:extLst>
          </p:cNvPr>
          <p:cNvSpPr>
            <a:spLocks noGrp="1"/>
          </p:cNvSpPr>
          <p:nvPr>
            <p:ph type="body" sz="quarter" idx="32" hasCustomPrompt="1"/>
          </p:nvPr>
        </p:nvSpPr>
        <p:spPr>
          <a:xfrm>
            <a:off x="1298448"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3" name="Text Placeholder 7">
            <a:extLst>
              <a:ext uri="{FF2B5EF4-FFF2-40B4-BE49-F238E27FC236}">
                <a16:creationId xmlns:a16="http://schemas.microsoft.com/office/drawing/2014/main" id="{D6007DD2-0F2E-6F92-8457-FC670750ED38}"/>
              </a:ext>
            </a:extLst>
          </p:cNvPr>
          <p:cNvSpPr>
            <a:spLocks noGrp="1"/>
          </p:cNvSpPr>
          <p:nvPr>
            <p:ph type="body" sz="quarter" idx="33" hasCustomPrompt="1"/>
          </p:nvPr>
        </p:nvSpPr>
        <p:spPr>
          <a:xfrm>
            <a:off x="531266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4" name="Text Placeholder 7">
            <a:extLst>
              <a:ext uri="{FF2B5EF4-FFF2-40B4-BE49-F238E27FC236}">
                <a16:creationId xmlns:a16="http://schemas.microsoft.com/office/drawing/2014/main" id="{06C5667F-C463-51B6-B8D6-F757BDB8AFCC}"/>
              </a:ext>
            </a:extLst>
          </p:cNvPr>
          <p:cNvSpPr>
            <a:spLocks noGrp="1"/>
          </p:cNvSpPr>
          <p:nvPr>
            <p:ph type="body" sz="quarter" idx="34" hasCustomPrompt="1"/>
          </p:nvPr>
        </p:nvSpPr>
        <p:spPr>
          <a:xfrm>
            <a:off x="73152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7" name="Text Placeholder 7">
            <a:extLst>
              <a:ext uri="{FF2B5EF4-FFF2-40B4-BE49-F238E27FC236}">
                <a16:creationId xmlns:a16="http://schemas.microsoft.com/office/drawing/2014/main" id="{0FF09CBB-BD48-E8E5-EECF-B6CBC36B236C}"/>
              </a:ext>
            </a:extLst>
          </p:cNvPr>
          <p:cNvSpPr>
            <a:spLocks noGrp="1"/>
          </p:cNvSpPr>
          <p:nvPr>
            <p:ph type="body" sz="quarter" idx="35" hasCustomPrompt="1"/>
          </p:nvPr>
        </p:nvSpPr>
        <p:spPr>
          <a:xfrm>
            <a:off x="93218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Tree>
    <p:extLst>
      <p:ext uri="{BB962C8B-B14F-4D97-AF65-F5344CB8AC3E}">
        <p14:creationId xmlns:p14="http://schemas.microsoft.com/office/powerpoint/2010/main" val="2333783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A881D2A-2C75-8B2A-DA41-F42ABBA59AA9}"/>
              </a:ext>
            </a:extLst>
          </p:cNvPr>
          <p:cNvSpPr>
            <a:spLocks noGrp="1"/>
          </p:cNvSpPr>
          <p:nvPr>
            <p:ph type="pic" sz="quarter" idx="13"/>
          </p:nvPr>
        </p:nvSpPr>
        <p:spPr>
          <a:xfrm>
            <a:off x="0" y="0"/>
            <a:ext cx="6656832" cy="6858000"/>
          </a:xfrm>
          <a:custGeom>
            <a:avLst/>
            <a:gdLst>
              <a:gd name="connsiteX0" fmla="*/ 1295400 w 6656832"/>
              <a:gd name="connsiteY0" fmla="*/ 1492377 h 6858000"/>
              <a:gd name="connsiteX1" fmla="*/ 1295400 w 6656832"/>
              <a:gd name="connsiteY1" fmla="*/ 1580679 h 6858000"/>
              <a:gd name="connsiteX2" fmla="*/ 1704975 w 6656832"/>
              <a:gd name="connsiteY2" fmla="*/ 1580679 h 6858000"/>
              <a:gd name="connsiteX3" fmla="*/ 1704975 w 6656832"/>
              <a:gd name="connsiteY3" fmla="*/ 1492377 h 6858000"/>
              <a:gd name="connsiteX4" fmla="*/ 0 w 6656832"/>
              <a:gd name="connsiteY4" fmla="*/ 0 h 6858000"/>
              <a:gd name="connsiteX5" fmla="*/ 6656832 w 6656832"/>
              <a:gd name="connsiteY5" fmla="*/ 0 h 6858000"/>
              <a:gd name="connsiteX6" fmla="*/ 6656832 w 6656832"/>
              <a:gd name="connsiteY6" fmla="*/ 6858000 h 6858000"/>
              <a:gd name="connsiteX7" fmla="*/ 0 w 665683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6832" h="6858000">
                <a:moveTo>
                  <a:pt x="1295400" y="1492377"/>
                </a:moveTo>
                <a:lnTo>
                  <a:pt x="1295400" y="1580679"/>
                </a:lnTo>
                <a:lnTo>
                  <a:pt x="1704975" y="1580679"/>
                </a:lnTo>
                <a:lnTo>
                  <a:pt x="1704975" y="1492377"/>
                </a:lnTo>
                <a:close/>
                <a:moveTo>
                  <a:pt x="0" y="0"/>
                </a:moveTo>
                <a:lnTo>
                  <a:pt x="6656832" y="0"/>
                </a:lnTo>
                <a:lnTo>
                  <a:pt x="6656832" y="6858000"/>
                </a:lnTo>
                <a:lnTo>
                  <a:pt x="0" y="68580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609600"/>
            <a:ext cx="6656832" cy="530352"/>
          </a:xfrm>
        </p:spPr>
        <p:txBody>
          <a:bodyPr anchor="t"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1298448"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61848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6705600"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chorCtr="0">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01344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17" name="Rectangle 16">
            <a:extLst>
              <a:ext uri="{FF2B5EF4-FFF2-40B4-BE49-F238E27FC236}">
                <a16:creationId xmlns:a16="http://schemas.microsoft.com/office/drawing/2014/main" id="{D5896335-CC4F-4D72-23F0-F7FBFA640021}"/>
              </a:ext>
            </a:extLst>
          </p:cNvPr>
          <p:cNvSpPr/>
          <p:nvPr userDrawn="1"/>
        </p:nvSpPr>
        <p:spPr>
          <a:xfrm>
            <a:off x="1295400" y="1492377"/>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zon x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9EF4E7-F4EF-FFCD-9B0C-961E519F6DDD}"/>
              </a:ext>
            </a:extLst>
          </p:cNvPr>
          <p:cNvSpPr/>
          <p:nvPr userDrawn="1"/>
        </p:nvSpPr>
        <p:spPr>
          <a:xfrm>
            <a:off x="5791200" y="0"/>
            <a:ext cx="64008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4014216"/>
            <a:ext cx="4160520" cy="1828800"/>
          </a:xfrm>
        </p:spPr>
        <p:txBody>
          <a:bodyPr anchor="b"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7498080" y="621792"/>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7498080" y="1069848"/>
            <a:ext cx="3886200" cy="1527048"/>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7498080" y="3172968"/>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498080" y="3621024"/>
            <a:ext cx="3886200" cy="117957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5" name="Picture Placeholder 6">
            <a:extLst>
              <a:ext uri="{FF2B5EF4-FFF2-40B4-BE49-F238E27FC236}">
                <a16:creationId xmlns:a16="http://schemas.microsoft.com/office/drawing/2014/main" id="{AD6DBECB-0E53-C186-A485-96A8FC1252C7}"/>
              </a:ext>
            </a:extLst>
          </p:cNvPr>
          <p:cNvSpPr>
            <a:spLocks noGrp="1"/>
          </p:cNvSpPr>
          <p:nvPr>
            <p:ph type="pic" sz="quarter" idx="14"/>
          </p:nvPr>
        </p:nvSpPr>
        <p:spPr>
          <a:xfrm>
            <a:off x="1298448" y="612648"/>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sp>
        <p:nvSpPr>
          <p:cNvPr id="7" name="Text Placeholder 20">
            <a:extLst>
              <a:ext uri="{FF2B5EF4-FFF2-40B4-BE49-F238E27FC236}">
                <a16:creationId xmlns:a16="http://schemas.microsoft.com/office/drawing/2014/main" id="{F0B28D44-29B3-3396-973D-82E361161253}"/>
              </a:ext>
            </a:extLst>
          </p:cNvPr>
          <p:cNvSpPr>
            <a:spLocks noGrp="1"/>
          </p:cNvSpPr>
          <p:nvPr>
            <p:ph type="body" sz="quarter" idx="15"/>
          </p:nvPr>
        </p:nvSpPr>
        <p:spPr>
          <a:xfrm>
            <a:off x="7498080" y="5129784"/>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5">
            <a:extLst>
              <a:ext uri="{FF2B5EF4-FFF2-40B4-BE49-F238E27FC236}">
                <a16:creationId xmlns:a16="http://schemas.microsoft.com/office/drawing/2014/main" id="{C06156AC-1153-3958-CFE6-6CDCC21C38A9}"/>
              </a:ext>
            </a:extLst>
          </p:cNvPr>
          <p:cNvSpPr>
            <a:spLocks noGrp="1"/>
          </p:cNvSpPr>
          <p:nvPr>
            <p:ph sz="quarter" idx="16"/>
          </p:nvPr>
        </p:nvSpPr>
        <p:spPr>
          <a:xfrm>
            <a:off x="7498080" y="5568696"/>
            <a:ext cx="3886200" cy="90525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A4CE90CA-176B-1E45-FECF-0290B1DCF55C}"/>
              </a:ext>
            </a:extLst>
          </p:cNvPr>
          <p:cNvSpPr>
            <a:spLocks noGrp="1"/>
          </p:cNvSpPr>
          <p:nvPr>
            <p:ph type="pic" sz="quarter" idx="17"/>
          </p:nvPr>
        </p:nvSpPr>
        <p:spPr>
          <a:xfrm>
            <a:off x="6245352" y="704088"/>
            <a:ext cx="914400" cy="914400"/>
          </a:xfrm>
        </p:spPr>
        <p:txBody>
          <a:bodyPr anchor="ctr"/>
          <a:lstStyle>
            <a:lvl1pPr marL="0" indent="0" algn="ctr">
              <a:buNone/>
              <a:defRPr sz="900"/>
            </a:lvl1pPr>
          </a:lstStyle>
          <a:p>
            <a:r>
              <a:rPr lang="en-US"/>
              <a:t>Click icon to add picture</a:t>
            </a:r>
            <a:endParaRPr lang="en-US" dirty="0"/>
          </a:p>
        </p:txBody>
      </p:sp>
      <p:sp>
        <p:nvSpPr>
          <p:cNvPr id="13" name="Picture Placeholder 10">
            <a:extLst>
              <a:ext uri="{FF2B5EF4-FFF2-40B4-BE49-F238E27FC236}">
                <a16:creationId xmlns:a16="http://schemas.microsoft.com/office/drawing/2014/main" id="{365BC287-99EE-D6FA-48B9-1E6FFE9357EA}"/>
              </a:ext>
            </a:extLst>
          </p:cNvPr>
          <p:cNvSpPr>
            <a:spLocks noGrp="1"/>
          </p:cNvSpPr>
          <p:nvPr>
            <p:ph type="pic" sz="quarter" idx="18"/>
          </p:nvPr>
        </p:nvSpPr>
        <p:spPr>
          <a:xfrm>
            <a:off x="6245352" y="3273552"/>
            <a:ext cx="914400" cy="914400"/>
          </a:xfrm>
        </p:spPr>
        <p:txBody>
          <a:bodyPr anchor="ctr"/>
          <a:lstStyle>
            <a:lvl1pPr marL="0" indent="0" algn="ctr">
              <a:buNone/>
              <a:defRPr sz="900"/>
            </a:lvl1pPr>
          </a:lstStyle>
          <a:p>
            <a:r>
              <a:rPr lang="en-US"/>
              <a:t>Click icon to add picture</a:t>
            </a:r>
            <a:endParaRPr lang="en-US" dirty="0"/>
          </a:p>
        </p:txBody>
      </p:sp>
      <p:sp>
        <p:nvSpPr>
          <p:cNvPr id="14" name="Picture Placeholder 10">
            <a:extLst>
              <a:ext uri="{FF2B5EF4-FFF2-40B4-BE49-F238E27FC236}">
                <a16:creationId xmlns:a16="http://schemas.microsoft.com/office/drawing/2014/main" id="{ECE7A377-A1E6-77DF-79F9-F251BD757741}"/>
              </a:ext>
            </a:extLst>
          </p:cNvPr>
          <p:cNvSpPr>
            <a:spLocks noGrp="1"/>
          </p:cNvSpPr>
          <p:nvPr>
            <p:ph type="pic" sz="quarter" idx="19"/>
          </p:nvPr>
        </p:nvSpPr>
        <p:spPr>
          <a:xfrm>
            <a:off x="6245352" y="5166360"/>
            <a:ext cx="914400" cy="914400"/>
          </a:xfrm>
        </p:spPr>
        <p:txBody>
          <a:bodyPr anchor="ctr"/>
          <a:lstStyle>
            <a:lvl1pPr marL="0" indent="0" algn="ctr">
              <a:buNone/>
              <a:defRPr sz="900"/>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52D976B1-BEF2-CB69-E97E-A6DAD1F04689}"/>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3116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9358819-7D9B-11CB-DBC5-CC8BC5C076D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B2EB2EEB-FE70-98B2-9437-0E1E91F929E8}"/>
              </a:ext>
            </a:extLst>
          </p:cNvPr>
          <p:cNvSpPr>
            <a:spLocks noGrp="1"/>
          </p:cNvSpPr>
          <p:nvPr>
            <p:ph type="ftr" sz="quarter" idx="11"/>
          </p:nvPr>
        </p:nvSpPr>
        <p:spPr/>
        <p:txBody>
          <a:bodyPr/>
          <a:lstStyle/>
          <a:p>
            <a:r>
              <a:rPr lang="en-US" dirty="0"/>
              <a:t>presentation title</a:t>
            </a:r>
          </a:p>
        </p:txBody>
      </p:sp>
      <p:cxnSp>
        <p:nvCxnSpPr>
          <p:cNvPr id="5" name="Straight Connector 4">
            <a:extLst>
              <a:ext uri="{FF2B5EF4-FFF2-40B4-BE49-F238E27FC236}">
                <a16:creationId xmlns:a16="http://schemas.microsoft.com/office/drawing/2014/main" id="{DFAA902D-BDC9-E5AF-D40D-7B8DE616EBE0}"/>
              </a:ext>
            </a:extLst>
          </p:cNvPr>
          <p:cNvCxnSpPr>
            <a:cxnSpLocks/>
          </p:cNvCxnSpPr>
          <p:nvPr userDrawn="1"/>
        </p:nvCxnSpPr>
        <p:spPr>
          <a:xfrm>
            <a:off x="5890260" y="153619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92A4017E-4CAA-8499-38AE-3A3306A7EB26}"/>
              </a:ext>
            </a:extLst>
          </p:cNvPr>
          <p:cNvSpPr>
            <a:spLocks noGrp="1"/>
          </p:cNvSpPr>
          <p:nvPr>
            <p:ph type="body" sz="quarter" idx="12"/>
          </p:nvPr>
        </p:nvSpPr>
        <p:spPr>
          <a:xfrm>
            <a:off x="2834640" y="2057400"/>
            <a:ext cx="6519672" cy="2971800"/>
          </a:xfrm>
          <a:solidFill>
            <a:schemeClr val="accent4"/>
          </a:solidFill>
        </p:spPr>
        <p:txBody>
          <a:bodyPr lIns="576072" tIns="228600" rIns="576072" bIns="228600" anchor="ctr"/>
          <a:lstStyle>
            <a:lvl1pPr marL="0" indent="0" algn="ctr">
              <a:lnSpc>
                <a:spcPts val="2460"/>
              </a:lnSpc>
              <a:buNone/>
              <a:defRPr sz="2000"/>
            </a:lvl1pPr>
          </a:lstStyle>
          <a:p>
            <a:pPr lvl="0"/>
            <a:r>
              <a:rPr lang="en-US"/>
              <a:t>Click to edit Master text styles</a:t>
            </a:r>
          </a:p>
        </p:txBody>
      </p:sp>
      <p:sp>
        <p:nvSpPr>
          <p:cNvPr id="11" name="Picture Placeholder 10">
            <a:extLst>
              <a:ext uri="{FF2B5EF4-FFF2-40B4-BE49-F238E27FC236}">
                <a16:creationId xmlns:a16="http://schemas.microsoft.com/office/drawing/2014/main" id="{E9103CB5-F9EF-D6DA-A5D4-DCCAEBEBE615}"/>
              </a:ext>
            </a:extLst>
          </p:cNvPr>
          <p:cNvSpPr>
            <a:spLocks noGrp="1"/>
          </p:cNvSpPr>
          <p:nvPr>
            <p:ph type="pic" sz="quarter" idx="13"/>
          </p:nvPr>
        </p:nvSpPr>
        <p:spPr>
          <a:xfrm>
            <a:off x="2871216" y="5330952"/>
            <a:ext cx="6519672" cy="1527048"/>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E217F00C-8F19-CB9F-D5BF-9A5F4C77E256}"/>
              </a:ext>
            </a:extLst>
          </p:cNvPr>
          <p:cNvSpPr>
            <a:spLocks noGrp="1"/>
          </p:cNvSpPr>
          <p:nvPr>
            <p:ph type="title"/>
          </p:nvPr>
        </p:nvSpPr>
        <p:spPr>
          <a:xfrm>
            <a:off x="4116324" y="609600"/>
            <a:ext cx="3959352" cy="530352"/>
          </a:xfrm>
        </p:spPr>
        <p:txBody>
          <a:bodyP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1466626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8C402F40-958A-D2BF-629C-39B659EC95D4}"/>
              </a:ext>
            </a:extLst>
          </p:cNvPr>
          <p:cNvSpPr>
            <a:spLocks noGrp="1"/>
          </p:cNvSpPr>
          <p:nvPr>
            <p:ph type="pic" sz="quarter" idx="12"/>
          </p:nvPr>
        </p:nvSpPr>
        <p:spPr>
          <a:xfrm>
            <a:off x="0" y="1"/>
            <a:ext cx="12191999" cy="6858000"/>
          </a:xfrm>
          <a:custGeom>
            <a:avLst/>
            <a:gdLst>
              <a:gd name="connsiteX0" fmla="*/ 5890261 w 12191999"/>
              <a:gd name="connsiteY0" fmla="*/ 4496651 h 6858000"/>
              <a:gd name="connsiteX1" fmla="*/ 5890261 w 12191999"/>
              <a:gd name="connsiteY1" fmla="*/ 4584953 h 6858000"/>
              <a:gd name="connsiteX2" fmla="*/ 6299835 w 12191999"/>
              <a:gd name="connsiteY2" fmla="*/ 4584953 h 6858000"/>
              <a:gd name="connsiteX3" fmla="*/ 6299835 w 12191999"/>
              <a:gd name="connsiteY3" fmla="*/ 4496651 h 6858000"/>
              <a:gd name="connsiteX4" fmla="*/ 0 w 12191999"/>
              <a:gd name="connsiteY4" fmla="*/ 0 h 6858000"/>
              <a:gd name="connsiteX5" fmla="*/ 12191999 w 12191999"/>
              <a:gd name="connsiteY5" fmla="*/ 0 h 6858000"/>
              <a:gd name="connsiteX6" fmla="*/ 12191999 w 12191999"/>
              <a:gd name="connsiteY6" fmla="*/ 6858000 h 6858000"/>
              <a:gd name="connsiteX7" fmla="*/ 0 w 121919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6858000">
                <a:moveTo>
                  <a:pt x="5890261" y="4496651"/>
                </a:moveTo>
                <a:lnTo>
                  <a:pt x="5890261" y="4584953"/>
                </a:lnTo>
                <a:lnTo>
                  <a:pt x="6299835" y="4584953"/>
                </a:lnTo>
                <a:lnTo>
                  <a:pt x="6299835" y="4496651"/>
                </a:lnTo>
                <a:close/>
                <a:moveTo>
                  <a:pt x="0" y="0"/>
                </a:moveTo>
                <a:lnTo>
                  <a:pt x="12191999" y="0"/>
                </a:lnTo>
                <a:lnTo>
                  <a:pt x="12191999" y="6858000"/>
                </a:lnTo>
                <a:lnTo>
                  <a:pt x="0" y="6858000"/>
                </a:lnTo>
                <a:close/>
              </a:path>
            </a:pathLst>
          </a:custGeom>
        </p:spPr>
        <p:txBody>
          <a:bodyPr wrap="square">
            <a:noAutofit/>
          </a:bodyPr>
          <a:lstStyle/>
          <a:p>
            <a:r>
              <a:rPr lang="en-US"/>
              <a:t>Click icon to add picture</a:t>
            </a:r>
            <a:endParaRPr lang="en-US" dirty="0"/>
          </a:p>
        </p:txBody>
      </p:sp>
      <p:sp>
        <p:nvSpPr>
          <p:cNvPr id="16" name="Title 15">
            <a:extLst>
              <a:ext uri="{FF2B5EF4-FFF2-40B4-BE49-F238E27FC236}">
                <a16:creationId xmlns:a16="http://schemas.microsoft.com/office/drawing/2014/main" id="{ABAFD431-F46D-3701-6A51-738ADAF3A5E3}"/>
              </a:ext>
            </a:extLst>
          </p:cNvPr>
          <p:cNvSpPr>
            <a:spLocks noGrp="1"/>
          </p:cNvSpPr>
          <p:nvPr>
            <p:ph type="title"/>
          </p:nvPr>
        </p:nvSpPr>
        <p:spPr>
          <a:xfrm>
            <a:off x="1535715" y="1485302"/>
            <a:ext cx="9120570" cy="3887396"/>
          </a:xfrm>
          <a:custGeom>
            <a:avLst/>
            <a:gdLst>
              <a:gd name="connsiteX0" fmla="*/ 4354545 w 9120570"/>
              <a:gd name="connsiteY0" fmla="*/ 3011350 h 3887396"/>
              <a:gd name="connsiteX1" fmla="*/ 4354545 w 9120570"/>
              <a:gd name="connsiteY1" fmla="*/ 3099652 h 3887396"/>
              <a:gd name="connsiteX2" fmla="*/ 4764120 w 9120570"/>
              <a:gd name="connsiteY2" fmla="*/ 3099652 h 3887396"/>
              <a:gd name="connsiteX3" fmla="*/ 4764120 w 9120570"/>
              <a:gd name="connsiteY3" fmla="*/ 3011350 h 3887396"/>
              <a:gd name="connsiteX4" fmla="*/ 0 w 9120570"/>
              <a:gd name="connsiteY4" fmla="*/ 0 h 3887396"/>
              <a:gd name="connsiteX5" fmla="*/ 9120570 w 9120570"/>
              <a:gd name="connsiteY5" fmla="*/ 0 h 3887396"/>
              <a:gd name="connsiteX6" fmla="*/ 9120570 w 9120570"/>
              <a:gd name="connsiteY6" fmla="*/ 3887396 h 3887396"/>
              <a:gd name="connsiteX7" fmla="*/ 0 w 9120570"/>
              <a:gd name="connsiteY7" fmla="*/ 3887396 h 388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0570" h="3887396">
                <a:moveTo>
                  <a:pt x="4354545" y="3011350"/>
                </a:moveTo>
                <a:lnTo>
                  <a:pt x="4354545" y="3099652"/>
                </a:lnTo>
                <a:lnTo>
                  <a:pt x="4764120" y="3099652"/>
                </a:lnTo>
                <a:lnTo>
                  <a:pt x="4764120" y="3011350"/>
                </a:lnTo>
                <a:close/>
                <a:moveTo>
                  <a:pt x="0" y="0"/>
                </a:moveTo>
                <a:lnTo>
                  <a:pt x="9120570" y="0"/>
                </a:lnTo>
                <a:lnTo>
                  <a:pt x="9120570" y="3887396"/>
                </a:lnTo>
                <a:lnTo>
                  <a:pt x="0" y="3887396"/>
                </a:lnTo>
                <a:close/>
              </a:path>
            </a:pathLst>
          </a:custGeom>
          <a:solidFill>
            <a:schemeClr val="accent1">
              <a:lumMod val="20000"/>
              <a:lumOff val="80000"/>
            </a:schemeClr>
          </a:solidFill>
        </p:spPr>
        <p:txBody>
          <a:bodyPr wrap="square" bIns="1097280" anchor="b">
            <a:noAutofit/>
          </a:bodyPr>
          <a:lstStyle>
            <a:lvl1pPr algn="ct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CAFD788D-D699-2BA7-3637-AA3B48C09084}"/>
              </a:ext>
            </a:extLst>
          </p:cNvPr>
          <p:cNvSpPr>
            <a:spLocks noGrp="1"/>
          </p:cNvSpPr>
          <p:nvPr>
            <p:ph type="pic" sz="quarter" idx="13"/>
          </p:nvPr>
        </p:nvSpPr>
        <p:spPr>
          <a:xfrm>
            <a:off x="4953000" y="612648"/>
            <a:ext cx="2286000" cy="2286000"/>
          </a:xfrm>
          <a:prstGeom prst="ellipse">
            <a:avLst/>
          </a:prstGeom>
        </p:spPr>
        <p:txBody>
          <a:bodyPr anchor="ctr"/>
          <a:lstStyle>
            <a:lvl1pPr marL="0" indent="0" algn="ctr">
              <a:buNone/>
              <a:defRPr sz="1050"/>
            </a:lvl1pPr>
          </a:lstStyle>
          <a:p>
            <a:r>
              <a:rPr lang="en-US"/>
              <a:t>Click icon to add picture</a:t>
            </a:r>
            <a:endParaRPr lang="en-US" dirty="0"/>
          </a:p>
        </p:txBody>
      </p:sp>
      <p:sp>
        <p:nvSpPr>
          <p:cNvPr id="13" name="Text Placeholder 12">
            <a:extLst>
              <a:ext uri="{FF2B5EF4-FFF2-40B4-BE49-F238E27FC236}">
                <a16:creationId xmlns:a16="http://schemas.microsoft.com/office/drawing/2014/main" id="{7808A0C0-A02B-D1C7-6DE5-CA25624AD099}"/>
              </a:ext>
            </a:extLst>
          </p:cNvPr>
          <p:cNvSpPr>
            <a:spLocks noGrp="1"/>
          </p:cNvSpPr>
          <p:nvPr>
            <p:ph type="body" sz="quarter" idx="14"/>
          </p:nvPr>
        </p:nvSpPr>
        <p:spPr>
          <a:xfrm>
            <a:off x="1572768" y="5751576"/>
            <a:ext cx="9116568" cy="722376"/>
          </a:xfrm>
        </p:spPr>
        <p:txBody>
          <a:bodyPr anchor="ctr"/>
          <a:lstStyle>
            <a:lvl1pPr marL="0" indent="0" algn="ctr">
              <a:buNone/>
              <a:defRPr sz="2000" cap="all" baseline="0"/>
            </a:lvl1pPr>
          </a:lstStyle>
          <a:p>
            <a:pPr lvl="0"/>
            <a:r>
              <a:rPr lang="en-US"/>
              <a:t>Click to edit Master text styles</a:t>
            </a:r>
          </a:p>
        </p:txBody>
      </p:sp>
      <p:sp>
        <p:nvSpPr>
          <p:cNvPr id="20" name="Rectangle 19">
            <a:extLst>
              <a:ext uri="{FF2B5EF4-FFF2-40B4-BE49-F238E27FC236}">
                <a16:creationId xmlns:a16="http://schemas.microsoft.com/office/drawing/2014/main" id="{469017C4-5BB0-DF6F-781B-FB81A3A5D977}"/>
              </a:ext>
            </a:extLst>
          </p:cNvPr>
          <p:cNvSpPr/>
          <p:nvPr userDrawn="1"/>
        </p:nvSpPr>
        <p:spPr>
          <a:xfrm>
            <a:off x="5890260" y="449665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19110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p:txBody>
          <a:body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814BC7BE-FECC-8573-D4F0-FA004B4A04F4}"/>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8" name="Footer Placeholder 7">
            <a:extLst>
              <a:ext uri="{FF2B5EF4-FFF2-40B4-BE49-F238E27FC236}">
                <a16:creationId xmlns:a16="http://schemas.microsoft.com/office/drawing/2014/main" id="{A4DB0707-D3A6-4BF0-3225-EC3851AD7387}"/>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1AE946-135C-E4E8-BA60-64AB48B87F80}"/>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7" name="Footer Placeholder 6">
            <a:extLst>
              <a:ext uri="{FF2B5EF4-FFF2-40B4-BE49-F238E27FC236}">
                <a16:creationId xmlns:a16="http://schemas.microsoft.com/office/drawing/2014/main" id="{FFD67329-9F30-BEB7-31E2-FECA7FD59B06}"/>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129844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230684" y="987425"/>
            <a:ext cx="612470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129844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3183587-0236-046F-3B80-4D4EEA7A80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60C67779-9FAD-3FE4-5C67-7E5313C03B45}"/>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129844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230684" y="993775"/>
            <a:ext cx="612470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129844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AD70A4E-ED43-B5A1-F8FE-762E21A30A3E}"/>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A4125545-56D8-5212-AA45-63F7C1DBF101}"/>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image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4B2501-78A9-E41B-7C2D-09F09ADDCB5E}"/>
              </a:ext>
            </a:extLst>
          </p:cNvPr>
          <p:cNvSpPr/>
          <p:nvPr userDrawn="1"/>
        </p:nvSpPr>
        <p:spPr>
          <a:xfrm>
            <a:off x="8610600" y="0"/>
            <a:ext cx="3581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BA0478E-A529-CF4E-CE5C-583ACA20D66C}"/>
              </a:ext>
            </a:extLst>
          </p:cNvPr>
          <p:cNvSpPr/>
          <p:nvPr userDrawn="1"/>
        </p:nvSpPr>
        <p:spPr>
          <a:xfrm>
            <a:off x="4462849" y="685800"/>
            <a:ext cx="7119551" cy="5486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400" y="1124712"/>
            <a:ext cx="388620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2816352"/>
            <a:ext cx="3602736" cy="3364992"/>
          </a:xfrm>
        </p:spPr>
        <p:txBody>
          <a:bodyPr/>
          <a:lstStyle>
            <a:lvl1pPr marL="0" indent="0">
              <a:lnSpc>
                <a:spcPct val="150000"/>
              </a:lnSpc>
              <a:buNone/>
              <a:defRPr sz="2000" cap="all"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4946904" y="1188720"/>
            <a:ext cx="6638544" cy="4480560"/>
          </a:xfrm>
          <a:noFill/>
        </p:spPr>
        <p:txBody>
          <a:bodyPr anchor="ctr"/>
          <a:lstStyle>
            <a:lvl1pPr marL="0" indent="0" algn="ctr">
              <a:buNone/>
              <a:defRPr/>
            </a:lvl1pPr>
          </a:lstStyle>
          <a:p>
            <a:r>
              <a:rPr lang="en-US"/>
              <a:t>Click icon to add picture</a:t>
            </a:r>
            <a:endParaRPr lang="en-US" dirty="0"/>
          </a:p>
        </p:txBody>
      </p:sp>
      <p:cxnSp>
        <p:nvCxnSpPr>
          <p:cNvPr id="8" name="Straight Connector 7">
            <a:extLst>
              <a:ext uri="{FF2B5EF4-FFF2-40B4-BE49-F238E27FC236}">
                <a16:creationId xmlns:a16="http://schemas.microsoft.com/office/drawing/2014/main" id="{D792E47F-4E2C-B4B2-51F0-43D9D15C5A60}"/>
              </a:ext>
            </a:extLst>
          </p:cNvPr>
          <p:cNvCxnSpPr>
            <a:cxnSpLocks/>
          </p:cNvCxnSpPr>
          <p:nvPr userDrawn="1"/>
        </p:nvCxnSpPr>
        <p:spPr>
          <a:xfrm>
            <a:off x="1295400"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816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4"/>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BA0478E-A529-CF4E-CE5C-583ACA20D66C}"/>
              </a:ext>
            </a:extLst>
          </p:cNvPr>
          <p:cNvSpPr/>
          <p:nvPr userDrawn="1"/>
        </p:nvSpPr>
        <p:spPr>
          <a:xfrm>
            <a:off x="3578352" y="0"/>
            <a:ext cx="861364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5449824" y="1124712"/>
            <a:ext cx="576072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5449824" y="2889504"/>
            <a:ext cx="5760720" cy="3319272"/>
          </a:xfrm>
        </p:spPr>
        <p:txBody>
          <a:bodyPr/>
          <a:lstStyle>
            <a:lvl1pPr marL="0" indent="0">
              <a:lnSpc>
                <a:spcPct val="150000"/>
              </a:lnSpc>
              <a:buNone/>
              <a:defRPr sz="2000" cap="none"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lvl1pPr>
              <a:defRPr>
                <a:solidFill>
                  <a:schemeClr val="bg1"/>
                </a:solidFill>
              </a:defRPr>
            </a:lvl1p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1298448" y="1828800"/>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F036BAAC-D89F-682D-12A3-1C31F92F0FAF}"/>
              </a:ext>
            </a:extLst>
          </p:cNvPr>
          <p:cNvCxnSpPr>
            <a:cxnSpLocks/>
          </p:cNvCxnSpPr>
          <p:nvPr userDrawn="1"/>
        </p:nvCxnSpPr>
        <p:spPr>
          <a:xfrm>
            <a:off x="649224" y="2667000"/>
            <a:ext cx="0" cy="3124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F877625-E710-6DF2-3E49-374C6DD8DBC0}"/>
              </a:ext>
            </a:extLst>
          </p:cNvPr>
          <p:cNvCxnSpPr>
            <a:cxnSpLocks/>
          </p:cNvCxnSpPr>
          <p:nvPr userDrawn="1"/>
        </p:nvCxnSpPr>
        <p:spPr>
          <a:xfrm>
            <a:off x="5447344"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397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iton Header">
    <p:bg>
      <p:bgPr>
        <a:solidFill>
          <a:schemeClr val="accent2"/>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D0AC02C-19A4-4754-CC96-34357DEFF55D}"/>
              </a:ext>
            </a:extLst>
          </p:cNvPr>
          <p:cNvSpPr>
            <a:spLocks noGrp="1"/>
          </p:cNvSpPr>
          <p:nvPr>
            <p:ph type="pic" sz="quarter" idx="10"/>
          </p:nvPr>
        </p:nvSpPr>
        <p:spPr>
          <a:xfrm>
            <a:off x="1527048" y="1481328"/>
            <a:ext cx="9144000" cy="3886200"/>
          </a:xfrm>
          <a:custGeom>
            <a:avLst/>
            <a:gdLst>
              <a:gd name="connsiteX0" fmla="*/ 6521576 w 9144000"/>
              <a:gd name="connsiteY0" fmla="*/ 2811867 h 3886200"/>
              <a:gd name="connsiteX1" fmla="*/ 6521576 w 9144000"/>
              <a:gd name="connsiteY1" fmla="*/ 2900169 h 3886200"/>
              <a:gd name="connsiteX2" fmla="*/ 6931151 w 9144000"/>
              <a:gd name="connsiteY2" fmla="*/ 2900169 h 3886200"/>
              <a:gd name="connsiteX3" fmla="*/ 6931151 w 9144000"/>
              <a:gd name="connsiteY3" fmla="*/ 2811867 h 3886200"/>
              <a:gd name="connsiteX4" fmla="*/ 0 w 9144000"/>
              <a:gd name="connsiteY4" fmla="*/ 0 h 3886200"/>
              <a:gd name="connsiteX5" fmla="*/ 9144000 w 9144000"/>
              <a:gd name="connsiteY5" fmla="*/ 0 h 3886200"/>
              <a:gd name="connsiteX6" fmla="*/ 9144000 w 9144000"/>
              <a:gd name="connsiteY6" fmla="*/ 3886200 h 3886200"/>
              <a:gd name="connsiteX7" fmla="*/ 0 w 9144000"/>
              <a:gd name="connsiteY7" fmla="*/ 3886200 h 388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886200">
                <a:moveTo>
                  <a:pt x="6521576" y="2811867"/>
                </a:moveTo>
                <a:lnTo>
                  <a:pt x="6521576" y="2900169"/>
                </a:lnTo>
                <a:lnTo>
                  <a:pt x="6931151" y="2900169"/>
                </a:lnTo>
                <a:lnTo>
                  <a:pt x="6931151" y="2811867"/>
                </a:lnTo>
                <a:close/>
                <a:moveTo>
                  <a:pt x="0" y="0"/>
                </a:moveTo>
                <a:lnTo>
                  <a:pt x="9144000" y="0"/>
                </a:lnTo>
                <a:lnTo>
                  <a:pt x="9144000" y="3886200"/>
                </a:lnTo>
                <a:lnTo>
                  <a:pt x="0" y="38862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2040636" y="3200400"/>
            <a:ext cx="8110728" cy="457200"/>
          </a:xfrm>
        </p:spPr>
        <p:txBody>
          <a:bodyPr anchor="ctr"/>
          <a:lstStyle>
            <a:lvl1pPr algn="ctr">
              <a:defRPr sz="4800"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8046720" y="4745736"/>
            <a:ext cx="1389888" cy="1280160"/>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Rectangle 11">
            <a:extLst>
              <a:ext uri="{FF2B5EF4-FFF2-40B4-BE49-F238E27FC236}">
                <a16:creationId xmlns:a16="http://schemas.microsoft.com/office/drawing/2014/main" id="{42E7004C-CFEF-6E88-A3C1-60FBC7F8CD13}"/>
              </a:ext>
            </a:extLst>
          </p:cNvPr>
          <p:cNvSpPr/>
          <p:nvPr userDrawn="1"/>
        </p:nvSpPr>
        <p:spPr>
          <a:xfrm>
            <a:off x="8048624" y="4293195"/>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03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399" y="609600"/>
            <a:ext cx="10058400" cy="914400"/>
          </a:xfrm>
        </p:spPr>
        <p:txBody>
          <a:bodyPr/>
          <a:lstStyle>
            <a:lvl1pPr>
              <a:defRPr spc="3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1855945"/>
            <a:ext cx="9820656" cy="4352544"/>
          </a:xfrm>
        </p:spPr>
        <p:txBody>
          <a:bodyPr/>
          <a:lstStyle>
            <a:lvl1pP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521339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88720" y="609600"/>
            <a:ext cx="9829800" cy="914400"/>
          </a:xfrm>
        </p:spPr>
        <p:txBody>
          <a:bodyPr/>
          <a:lstStyle>
            <a:lvl1pPr algn="ctr">
              <a:defRPr spc="3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88720" y="1746504"/>
            <a:ext cx="9829800" cy="4352544"/>
          </a:xfrm>
        </p:spPr>
        <p:txBody>
          <a:bodyPr/>
          <a:lstStyle>
            <a:lvl1pP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641840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5" name="Picture Placeholder 4">
            <a:extLst>
              <a:ext uri="{FF2B5EF4-FFF2-40B4-BE49-F238E27FC236}">
                <a16:creationId xmlns:a16="http://schemas.microsoft.com/office/drawing/2014/main" id="{B7811310-A21F-0BFB-8198-22EDFCF9F45B}"/>
              </a:ext>
            </a:extLst>
          </p:cNvPr>
          <p:cNvSpPr>
            <a:spLocks noGrp="1"/>
          </p:cNvSpPr>
          <p:nvPr>
            <p:ph type="pic" sz="quarter" idx="10"/>
          </p:nvPr>
        </p:nvSpPr>
        <p:spPr>
          <a:xfrm>
            <a:off x="5370576" y="658368"/>
            <a:ext cx="6821424" cy="3346704"/>
          </a:xfrm>
          <a:prstGeom prst="rect">
            <a:avLst/>
          </a:prstGeom>
        </p:spPr>
        <p:txBody>
          <a:bodyPr wrap="square">
            <a:noAutofit/>
          </a:bodyPr>
          <a:lstStyle/>
          <a:p>
            <a:r>
              <a:rPr lang="en-US"/>
              <a:t>Click icon to add picture</a:t>
            </a:r>
            <a:endParaRPr lang="en-US" dirty="0"/>
          </a:p>
        </p:txBody>
      </p:sp>
      <p:cxnSp>
        <p:nvCxnSpPr>
          <p:cNvPr id="7" name="Straight Connector 6">
            <a:extLst>
              <a:ext uri="{FF2B5EF4-FFF2-40B4-BE49-F238E27FC236}">
                <a16:creationId xmlns:a16="http://schemas.microsoft.com/office/drawing/2014/main" id="{A73D2EFC-F14F-5508-06EE-4E5B5C535E16}"/>
              </a:ext>
            </a:extLst>
          </p:cNvPr>
          <p:cNvCxnSpPr>
            <a:cxnSpLocks/>
          </p:cNvCxnSpPr>
          <p:nvPr userDrawn="1"/>
        </p:nvCxnSpPr>
        <p:spPr>
          <a:xfrm>
            <a:off x="1819102" y="554884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28A6ACFB-D620-056D-1C62-903C5FBCEBCF}"/>
              </a:ext>
            </a:extLst>
          </p:cNvPr>
          <p:cNvSpPr>
            <a:spLocks noGrp="1"/>
          </p:cNvSpPr>
          <p:nvPr>
            <p:ph type="subTitle" idx="1"/>
          </p:nvPr>
        </p:nvSpPr>
        <p:spPr>
          <a:xfrm>
            <a:off x="1819656" y="5943600"/>
            <a:ext cx="4809744" cy="256032"/>
          </a:xfrm>
        </p:spPr>
        <p:txBody>
          <a:bodyPr/>
          <a:lstStyle>
            <a:lvl1pPr marL="0" indent="0" algn="l">
              <a:buNone/>
              <a:defRPr sz="2000" cap="all" spc="20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819656" y="2459736"/>
            <a:ext cx="5157216" cy="2670048"/>
          </a:xfrm>
        </p:spPr>
        <p:txBody>
          <a:bodyPr anchor="b"/>
          <a:lstStyle>
            <a:lvl1pPr algn="l">
              <a:lnSpc>
                <a:spcPts val="5200"/>
              </a:lnSpc>
              <a:defRPr sz="3600" spc="0" baseline="0">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34061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021824"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298448"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3886200"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47395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03427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473952"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473952"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708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708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cxnSp>
        <p:nvCxnSpPr>
          <p:cNvPr id="18" name="Straight Connector 17">
            <a:extLst>
              <a:ext uri="{FF2B5EF4-FFF2-40B4-BE49-F238E27FC236}">
                <a16:creationId xmlns:a16="http://schemas.microsoft.com/office/drawing/2014/main" id="{B6E73E07-0346-2BA8-44BC-6CB3BDEAAA99}"/>
              </a:ext>
            </a:extLst>
          </p:cNvPr>
          <p:cNvCxnSpPr>
            <a:cxnSpLocks/>
          </p:cNvCxnSpPr>
          <p:nvPr userDrawn="1"/>
        </p:nvCxnSpPr>
        <p:spPr>
          <a:xfrm>
            <a:off x="45924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6E62977-27C7-5882-6A33-75257911D09A}"/>
              </a:ext>
            </a:extLst>
          </p:cNvPr>
          <p:cNvCxnSpPr>
            <a:cxnSpLocks/>
          </p:cNvCxnSpPr>
          <p:nvPr userDrawn="1"/>
        </p:nvCxnSpPr>
        <p:spPr>
          <a:xfrm>
            <a:off x="2004720"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705476C-2972-A423-7282-BABA9AAB32E6}"/>
              </a:ext>
            </a:extLst>
          </p:cNvPr>
          <p:cNvCxnSpPr>
            <a:cxnSpLocks/>
          </p:cNvCxnSpPr>
          <p:nvPr userDrawn="1"/>
        </p:nvCxnSpPr>
        <p:spPr>
          <a:xfrm>
            <a:off x="9737699"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0D781B-3CB4-A523-427F-3D444B28E60E}"/>
              </a:ext>
            </a:extLst>
          </p:cNvPr>
          <p:cNvCxnSpPr>
            <a:cxnSpLocks/>
          </p:cNvCxnSpPr>
          <p:nvPr userDrawn="1"/>
        </p:nvCxnSpPr>
        <p:spPr>
          <a:xfrm>
            <a:off x="71832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048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332720"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63677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4224528"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84885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381744"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51052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51052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34272"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34272"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4684061"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2096160"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983798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730623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8">
            <a:extLst>
              <a:ext uri="{FF2B5EF4-FFF2-40B4-BE49-F238E27FC236}">
                <a16:creationId xmlns:a16="http://schemas.microsoft.com/office/drawing/2014/main" id="{09A756E1-5275-58A9-7B09-95BEA4F4FACA}"/>
              </a:ext>
            </a:extLst>
          </p:cNvPr>
          <p:cNvSpPr>
            <a:spLocks noGrp="1"/>
          </p:cNvSpPr>
          <p:nvPr>
            <p:ph type="pic" sz="quarter" idx="24"/>
          </p:nvPr>
        </p:nvSpPr>
        <p:spPr>
          <a:xfrm>
            <a:off x="163677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2" name="Picture Placeholder 8">
            <a:extLst>
              <a:ext uri="{FF2B5EF4-FFF2-40B4-BE49-F238E27FC236}">
                <a16:creationId xmlns:a16="http://schemas.microsoft.com/office/drawing/2014/main" id="{A4DA2F88-85BF-29B8-6321-AF19B25A6261}"/>
              </a:ext>
            </a:extLst>
          </p:cNvPr>
          <p:cNvSpPr>
            <a:spLocks noGrp="1"/>
          </p:cNvSpPr>
          <p:nvPr>
            <p:ph type="pic" sz="quarter" idx="25"/>
          </p:nvPr>
        </p:nvSpPr>
        <p:spPr>
          <a:xfrm>
            <a:off x="4224528"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3" name="Picture Placeholder 8">
            <a:extLst>
              <a:ext uri="{FF2B5EF4-FFF2-40B4-BE49-F238E27FC236}">
                <a16:creationId xmlns:a16="http://schemas.microsoft.com/office/drawing/2014/main" id="{4636CEF4-05E9-F5BB-BD6F-6B081DBDCA9D}"/>
              </a:ext>
            </a:extLst>
          </p:cNvPr>
          <p:cNvSpPr>
            <a:spLocks noGrp="1"/>
          </p:cNvSpPr>
          <p:nvPr>
            <p:ph type="pic" sz="quarter" idx="26"/>
          </p:nvPr>
        </p:nvSpPr>
        <p:spPr>
          <a:xfrm>
            <a:off x="684885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4" name="Picture Placeholder 8">
            <a:extLst>
              <a:ext uri="{FF2B5EF4-FFF2-40B4-BE49-F238E27FC236}">
                <a16:creationId xmlns:a16="http://schemas.microsoft.com/office/drawing/2014/main" id="{67B57C06-A1D0-7C74-6A14-2BFF0B1FC172}"/>
              </a:ext>
            </a:extLst>
          </p:cNvPr>
          <p:cNvSpPr>
            <a:spLocks noGrp="1"/>
          </p:cNvSpPr>
          <p:nvPr>
            <p:ph type="pic" sz="quarter" idx="27"/>
          </p:nvPr>
        </p:nvSpPr>
        <p:spPr>
          <a:xfrm>
            <a:off x="9381744"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129844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129844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7" name="Text Placeholder 13">
            <a:extLst>
              <a:ext uri="{FF2B5EF4-FFF2-40B4-BE49-F238E27FC236}">
                <a16:creationId xmlns:a16="http://schemas.microsoft.com/office/drawing/2014/main" id="{697C28E5-6260-6DA9-B4F0-665506F52586}"/>
              </a:ext>
            </a:extLst>
          </p:cNvPr>
          <p:cNvSpPr>
            <a:spLocks noGrp="1"/>
          </p:cNvSpPr>
          <p:nvPr>
            <p:ph type="body" sz="quarter" idx="30"/>
          </p:nvPr>
        </p:nvSpPr>
        <p:spPr>
          <a:xfrm>
            <a:off x="3886200"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8" name="Text Placeholder 13">
            <a:extLst>
              <a:ext uri="{FF2B5EF4-FFF2-40B4-BE49-F238E27FC236}">
                <a16:creationId xmlns:a16="http://schemas.microsoft.com/office/drawing/2014/main" id="{A594A25E-7F2D-4188-16B7-C34485FDD2F8}"/>
              </a:ext>
            </a:extLst>
          </p:cNvPr>
          <p:cNvSpPr>
            <a:spLocks noGrp="1"/>
          </p:cNvSpPr>
          <p:nvPr>
            <p:ph type="body" sz="quarter" idx="31"/>
          </p:nvPr>
        </p:nvSpPr>
        <p:spPr>
          <a:xfrm>
            <a:off x="3886200"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9" name="Text Placeholder 13">
            <a:extLst>
              <a:ext uri="{FF2B5EF4-FFF2-40B4-BE49-F238E27FC236}">
                <a16:creationId xmlns:a16="http://schemas.microsoft.com/office/drawing/2014/main" id="{584B38BF-6197-486D-7134-F86E1754AF78}"/>
              </a:ext>
            </a:extLst>
          </p:cNvPr>
          <p:cNvSpPr>
            <a:spLocks noGrp="1"/>
          </p:cNvSpPr>
          <p:nvPr>
            <p:ph type="body" sz="quarter" idx="32"/>
          </p:nvPr>
        </p:nvSpPr>
        <p:spPr>
          <a:xfrm>
            <a:off x="651052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0" name="Text Placeholder 13">
            <a:extLst>
              <a:ext uri="{FF2B5EF4-FFF2-40B4-BE49-F238E27FC236}">
                <a16:creationId xmlns:a16="http://schemas.microsoft.com/office/drawing/2014/main" id="{D788F8D9-8CDB-C458-9AAD-0426AB467D2A}"/>
              </a:ext>
            </a:extLst>
          </p:cNvPr>
          <p:cNvSpPr>
            <a:spLocks noGrp="1"/>
          </p:cNvSpPr>
          <p:nvPr>
            <p:ph type="body" sz="quarter" idx="33"/>
          </p:nvPr>
        </p:nvSpPr>
        <p:spPr>
          <a:xfrm>
            <a:off x="651052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31" name="Text Placeholder 13">
            <a:extLst>
              <a:ext uri="{FF2B5EF4-FFF2-40B4-BE49-F238E27FC236}">
                <a16:creationId xmlns:a16="http://schemas.microsoft.com/office/drawing/2014/main" id="{78447882-2C86-B3A7-9450-29A0778E1B08}"/>
              </a:ext>
            </a:extLst>
          </p:cNvPr>
          <p:cNvSpPr>
            <a:spLocks noGrp="1"/>
          </p:cNvSpPr>
          <p:nvPr>
            <p:ph type="body" sz="quarter" idx="34"/>
          </p:nvPr>
        </p:nvSpPr>
        <p:spPr>
          <a:xfrm>
            <a:off x="9034272"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2" name="Text Placeholder 13">
            <a:extLst>
              <a:ext uri="{FF2B5EF4-FFF2-40B4-BE49-F238E27FC236}">
                <a16:creationId xmlns:a16="http://schemas.microsoft.com/office/drawing/2014/main" id="{E321AAE1-532A-23F0-9108-055D0D7BDFBA}"/>
              </a:ext>
            </a:extLst>
          </p:cNvPr>
          <p:cNvSpPr>
            <a:spLocks noGrp="1"/>
          </p:cNvSpPr>
          <p:nvPr>
            <p:ph type="body" sz="quarter" idx="35"/>
          </p:nvPr>
        </p:nvSpPr>
        <p:spPr>
          <a:xfrm>
            <a:off x="9034272"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33" name="Straight Connector 32">
            <a:extLst>
              <a:ext uri="{FF2B5EF4-FFF2-40B4-BE49-F238E27FC236}">
                <a16:creationId xmlns:a16="http://schemas.microsoft.com/office/drawing/2014/main" id="{11BC4478-FBEA-422F-73BA-0A422F15D7EA}"/>
              </a:ext>
            </a:extLst>
          </p:cNvPr>
          <p:cNvCxnSpPr>
            <a:cxnSpLocks/>
          </p:cNvCxnSpPr>
          <p:nvPr userDrawn="1"/>
        </p:nvCxnSpPr>
        <p:spPr>
          <a:xfrm>
            <a:off x="4684061"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2096160"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9C9F7A3-B120-C59A-E379-173F84B7D153}"/>
              </a:ext>
            </a:extLst>
          </p:cNvPr>
          <p:cNvCxnSpPr>
            <a:cxnSpLocks/>
          </p:cNvCxnSpPr>
          <p:nvPr userDrawn="1"/>
        </p:nvCxnSpPr>
        <p:spPr>
          <a:xfrm>
            <a:off x="983798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073A4E7-9D16-A6C0-E297-A36B10A2FABB}"/>
              </a:ext>
            </a:extLst>
          </p:cNvPr>
          <p:cNvCxnSpPr>
            <a:cxnSpLocks/>
          </p:cNvCxnSpPr>
          <p:nvPr userDrawn="1"/>
        </p:nvCxnSpPr>
        <p:spPr>
          <a:xfrm>
            <a:off x="730623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1777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1295400" y="609600"/>
            <a:ext cx="9821955" cy="1256118"/>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1295400" y="1855945"/>
            <a:ext cx="9821955"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20">
            <a:extLst>
              <a:ext uri="{FF2B5EF4-FFF2-40B4-BE49-F238E27FC236}">
                <a16:creationId xmlns:a16="http://schemas.microsoft.com/office/drawing/2014/main" id="{78A08F60-CEF1-832D-D403-282EA76CBEF2}"/>
              </a:ext>
            </a:extLst>
          </p:cNvPr>
          <p:cNvSpPr>
            <a:spLocks noGrp="1"/>
          </p:cNvSpPr>
          <p:nvPr>
            <p:ph type="sldNum" sz="quarter" idx="4"/>
          </p:nvPr>
        </p:nvSpPr>
        <p:spPr>
          <a:xfrm>
            <a:off x="420624" y="6019801"/>
            <a:ext cx="457200" cy="184150"/>
          </a:xfrm>
          <a:prstGeom prst="rect">
            <a:avLst/>
          </a:prstGeom>
        </p:spPr>
        <p:txBody>
          <a:bodyPr vert="horz" lIns="0" tIns="0" rIns="0" bIns="0" rtlCol="0" anchor="ctr"/>
          <a:lstStyle>
            <a:lvl1pPr algn="ctr">
              <a:defRPr sz="1200" cap="all" spc="200" baseline="0">
                <a:solidFill>
                  <a:schemeClr val="accent1"/>
                </a:solidFill>
                <a:latin typeface="Posterama" panose="020B0504020200020000" pitchFamily="34" charset="0"/>
              </a:defRPr>
            </a:lvl1pPr>
          </a:lstStyle>
          <a:p>
            <a:fld id="{75DF2D63-3FF5-D547-96B9-BE9CCD1ABA58}" type="slidenum">
              <a:rPr lang="en-US" smtClean="0"/>
              <a:pPr/>
              <a:t>‹#›</a:t>
            </a:fld>
            <a:endParaRPr lang="en-US" dirty="0"/>
          </a:p>
        </p:txBody>
      </p:sp>
      <p:sp>
        <p:nvSpPr>
          <p:cNvPr id="25" name="Footer Placeholder 24">
            <a:extLst>
              <a:ext uri="{FF2B5EF4-FFF2-40B4-BE49-F238E27FC236}">
                <a16:creationId xmlns:a16="http://schemas.microsoft.com/office/drawing/2014/main" id="{010F9766-B67A-A34E-2927-9A2D6360F77A}"/>
              </a:ext>
            </a:extLst>
          </p:cNvPr>
          <p:cNvSpPr>
            <a:spLocks noGrp="1"/>
          </p:cNvSpPr>
          <p:nvPr>
            <p:ph type="ftr" sz="quarter" idx="3"/>
          </p:nvPr>
        </p:nvSpPr>
        <p:spPr>
          <a:xfrm rot="16200000">
            <a:off x="-242952" y="1451496"/>
            <a:ext cx="1784352" cy="189457"/>
          </a:xfrm>
          <a:prstGeom prst="rect">
            <a:avLst/>
          </a:prstGeom>
        </p:spPr>
        <p:txBody>
          <a:bodyPr vert="horz" lIns="0" tIns="0" rIns="0" bIns="0" rtlCol="0" anchor="ctr"/>
          <a:lstStyle>
            <a:lvl1pPr algn="l">
              <a:defRPr sz="1200" cap="all" spc="100" baseline="0">
                <a:solidFill>
                  <a:schemeClr val="accent1"/>
                </a:solidFill>
                <a:latin typeface="Posterama" panose="020B0504020200020000" pitchFamily="34" charset="0"/>
              </a:defRPr>
            </a:lvl1pPr>
          </a:lstStyle>
          <a:p>
            <a:r>
              <a:rPr lang="en-US" dirty="0"/>
              <a:t>presentation title</a:t>
            </a:r>
          </a:p>
        </p:txBody>
      </p:sp>
      <p:cxnSp>
        <p:nvCxnSpPr>
          <p:cNvPr id="4" name="Straight Connector 3">
            <a:extLst>
              <a:ext uri="{FF2B5EF4-FFF2-40B4-BE49-F238E27FC236}">
                <a16:creationId xmlns:a16="http://schemas.microsoft.com/office/drawing/2014/main" id="{C0A131BE-DFE5-28BE-2AF8-50ADF9AFDB94}"/>
              </a:ext>
            </a:extLst>
          </p:cNvPr>
          <p:cNvCxnSpPr>
            <a:cxnSpLocks/>
          </p:cNvCxnSpPr>
          <p:nvPr userDrawn="1"/>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53" r:id="rId12"/>
    <p:sldLayoutId id="2147483671" r:id="rId13"/>
    <p:sldLayoutId id="2147483672" r:id="rId14"/>
    <p:sldLayoutId id="2147483673"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800" kern="1200" cap="all" spc="300" baseline="0">
          <a:solidFill>
            <a:schemeClr val="tx1"/>
          </a:solidFill>
          <a:latin typeface="+mj-lt"/>
          <a:ea typeface="+mj-ea"/>
          <a:cs typeface="Posterama" panose="020B0504020200020000"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tri dish with some transparent capsules">
            <a:extLst>
              <a:ext uri="{FF2B5EF4-FFF2-40B4-BE49-F238E27FC236}">
                <a16:creationId xmlns:a16="http://schemas.microsoft.com/office/drawing/2014/main" id="{F8B829FC-0ACD-46C3-5D7E-74FB2C721D7D}"/>
              </a:ext>
            </a:extLst>
          </p:cNvPr>
          <p:cNvPicPr>
            <a:picLocks noGrp="1" noChangeAspect="1"/>
          </p:cNvPicPr>
          <p:nvPr>
            <p:ph type="pic" sz="quarter" idx="10"/>
          </p:nvPr>
        </p:nvPicPr>
        <p:blipFill>
          <a:blip r:embed="rId2">
            <a:alphaModFix amt="65000"/>
            <a:extLst>
              <a:ext uri="{28A0092B-C50C-407E-A947-70E740481C1C}">
                <a14:useLocalDpi xmlns:a14="http://schemas.microsoft.com/office/drawing/2010/main" val="0"/>
              </a:ext>
            </a:extLst>
          </a:blip>
          <a:srcRect/>
          <a:stretch>
            <a:fillRect/>
          </a:stretch>
        </p:blipFill>
        <p:spPr/>
      </p:pic>
      <p:sp>
        <p:nvSpPr>
          <p:cNvPr id="4" name="Title 3">
            <a:extLst>
              <a:ext uri="{FF2B5EF4-FFF2-40B4-BE49-F238E27FC236}">
                <a16:creationId xmlns:a16="http://schemas.microsoft.com/office/drawing/2014/main" id="{305E10E9-9AB7-0642-D4C4-DDFDAB7B5B2C}"/>
              </a:ext>
            </a:extLst>
          </p:cNvPr>
          <p:cNvSpPr>
            <a:spLocks noGrp="1"/>
          </p:cNvSpPr>
          <p:nvPr>
            <p:ph type="title"/>
          </p:nvPr>
        </p:nvSpPr>
        <p:spPr/>
        <p:txBody>
          <a:bodyPr/>
          <a:lstStyle/>
          <a:p>
            <a:r>
              <a:rPr lang="el-GR" dirty="0" err="1"/>
              <a:t>Λοξοδρομικα</a:t>
            </a:r>
            <a:r>
              <a:rPr lang="el-GR" dirty="0"/>
              <a:t> </a:t>
            </a:r>
            <a:r>
              <a:rPr lang="el-GR" dirty="0" err="1"/>
              <a:t>προβληματα</a:t>
            </a:r>
            <a:endParaRPr lang="en-US" dirty="0"/>
          </a:p>
        </p:txBody>
      </p:sp>
    </p:spTree>
    <p:extLst>
      <p:ext uri="{BB962C8B-B14F-4D97-AF65-F5344CB8AC3E}">
        <p14:creationId xmlns:p14="http://schemas.microsoft.com/office/powerpoint/2010/main" val="855215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D7211-13AF-C844-357C-6C75AFA5C6C3}"/>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2BD02A4B-A5AE-5D25-5FF3-88E224AC0D2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3" name="Title 2">
            <a:extLst>
              <a:ext uri="{FF2B5EF4-FFF2-40B4-BE49-F238E27FC236}">
                <a16:creationId xmlns:a16="http://schemas.microsoft.com/office/drawing/2014/main" id="{C70DB2F5-B624-DFC4-3995-BA51F8DC0033}"/>
              </a:ext>
            </a:extLst>
          </p:cNvPr>
          <p:cNvSpPr>
            <a:spLocks noGrp="1"/>
          </p:cNvSpPr>
          <p:nvPr>
            <p:ph type="title"/>
          </p:nvPr>
        </p:nvSpPr>
        <p:spPr>
          <a:xfrm>
            <a:off x="1157131" y="310895"/>
            <a:ext cx="6656832" cy="530352"/>
          </a:xfrm>
        </p:spPr>
        <p:txBody>
          <a:bodyPr/>
          <a:lstStyle/>
          <a:p>
            <a:r>
              <a:rPr lang="el-GR" dirty="0" err="1"/>
              <a:t>αποχωρηση</a:t>
            </a:r>
            <a:endParaRPr lang="en-US" dirty="0"/>
          </a:p>
        </p:txBody>
      </p:sp>
      <p:sp>
        <p:nvSpPr>
          <p:cNvPr id="9" name="Footer Placeholder 8">
            <a:extLst>
              <a:ext uri="{FF2B5EF4-FFF2-40B4-BE49-F238E27FC236}">
                <a16:creationId xmlns:a16="http://schemas.microsoft.com/office/drawing/2014/main" id="{88980A97-FC82-78E3-6839-EF115D7D25FB}"/>
              </a:ext>
            </a:extLst>
          </p:cNvPr>
          <p:cNvSpPr>
            <a:spLocks noGrp="1"/>
          </p:cNvSpPr>
          <p:nvPr>
            <p:ph type="ftr" sz="quarter" idx="12"/>
          </p:nvPr>
        </p:nvSpPr>
        <p:spPr/>
        <p:txBody>
          <a:bodyPr/>
          <a:lstStyle/>
          <a:p>
            <a:r>
              <a:rPr lang="en-US" dirty="0"/>
              <a:t>presentation title</a:t>
            </a:r>
          </a:p>
        </p:txBody>
      </p:sp>
      <p:sp>
        <p:nvSpPr>
          <p:cNvPr id="8" name="Slide Number Placeholder 7">
            <a:extLst>
              <a:ext uri="{FF2B5EF4-FFF2-40B4-BE49-F238E27FC236}">
                <a16:creationId xmlns:a16="http://schemas.microsoft.com/office/drawing/2014/main" id="{0A24A607-BC50-22D9-F167-AD2A2F1B2011}"/>
              </a:ext>
            </a:extLst>
          </p:cNvPr>
          <p:cNvSpPr>
            <a:spLocks noGrp="1"/>
          </p:cNvSpPr>
          <p:nvPr>
            <p:ph type="sldNum" sz="quarter" idx="11"/>
          </p:nvPr>
        </p:nvSpPr>
        <p:spPr/>
        <p:txBody>
          <a:bodyPr/>
          <a:lstStyle/>
          <a:p>
            <a:fld id="{75DF2D63-3FF5-D547-96B9-BE9CCD1ABA58}" type="slidenum">
              <a:rPr lang="en-US" smtClean="0"/>
              <a:pPr/>
              <a:t>10</a:t>
            </a:fld>
            <a:endParaRPr lang="en-US" dirty="0"/>
          </a:p>
        </p:txBody>
      </p:sp>
      <p:sp>
        <p:nvSpPr>
          <p:cNvPr id="5" name="Content Placeholder 4">
            <a:extLst>
              <a:ext uri="{FF2B5EF4-FFF2-40B4-BE49-F238E27FC236}">
                <a16:creationId xmlns:a16="http://schemas.microsoft.com/office/drawing/2014/main" id="{1EA89EBF-DCB2-96D8-1CB5-646912617790}"/>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FA8CFACA-15E5-7E69-E436-48B3DAEFC50D}"/>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28E6DA51-D929-804D-94B0-5773973F839E}"/>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11A5C2E5-03EC-5B74-77AE-4DFBFD2C8556}"/>
                  </a:ext>
                </a:extLst>
              </p:cNvPr>
              <p:cNvSpPr txBox="1"/>
              <p:nvPr/>
            </p:nvSpPr>
            <p:spPr>
              <a:xfrm>
                <a:off x="241648" y="1049065"/>
                <a:ext cx="5812469" cy="5638531"/>
              </a:xfrm>
              <a:prstGeom prst="rect">
                <a:avLst/>
              </a:prstGeom>
              <a:solidFill>
                <a:schemeClr val="accent4">
                  <a:lumMod val="90000"/>
                </a:schemeClr>
              </a:solidFill>
            </p:spPr>
            <p:txBody>
              <a:bodyPr wrap="square" rtlCol="0">
                <a:spAutoFit/>
              </a:bodyPr>
              <a:lstStyle/>
              <a:p>
                <a:r>
                  <a:rPr lang="el-GR" b="1" dirty="0">
                    <a:latin typeface="Arial" panose="020B0604020202020204" pitchFamily="34" charset="0"/>
                    <a:cs typeface="Arial" panose="020B0604020202020204" pitchFamily="34" charset="0"/>
                  </a:rPr>
                  <a:t>Όπως είπαμε πιο πριν</a:t>
                </a:r>
                <a:r>
                  <a:rPr lang="en-US" b="1" dirty="0">
                    <a:latin typeface="Arial" panose="020B0604020202020204" pitchFamily="34" charset="0"/>
                    <a:cs typeface="Arial" panose="020B0604020202020204" pitchFamily="34" charset="0"/>
                  </a:rPr>
                  <a:t>,</a:t>
                </a:r>
                <a:r>
                  <a:rPr lang="el-GR" b="1" dirty="0">
                    <a:latin typeface="Arial" panose="020B0604020202020204" pitchFamily="34" charset="0"/>
                    <a:cs typeface="Arial" panose="020B0604020202020204" pitchFamily="34" charset="0"/>
                  </a:rPr>
                  <a:t> στην προβολή που χρησιμοποιούμε οι μεσημβρινοί διαγράφουν έλλειψη με σημείο επαφής τους πόλους.</a:t>
                </a:r>
              </a:p>
              <a:p>
                <a:endParaRPr lang="el-GR" b="1" dirty="0">
                  <a:latin typeface="Arial" panose="020B0604020202020204" pitchFamily="34" charset="0"/>
                  <a:cs typeface="Arial" panose="020B0604020202020204" pitchFamily="34" charset="0"/>
                </a:endParaRPr>
              </a:p>
              <a:p>
                <a:r>
                  <a:rPr lang="el-GR" b="1" dirty="0">
                    <a:latin typeface="Arial" panose="020B0604020202020204" pitchFamily="34" charset="0"/>
                    <a:cs typeface="Arial" panose="020B0604020202020204" pitchFamily="34" charset="0"/>
                  </a:rPr>
                  <a:t>Αυτό έχει σαν αποτέλεσμα οι διαφορές μεταξύ του μήκους να μην είναι σταθερές.</a:t>
                </a:r>
              </a:p>
              <a:p>
                <a:endParaRPr lang="el-GR" b="1" dirty="0">
                  <a:latin typeface="Arial" panose="020B0604020202020204" pitchFamily="34" charset="0"/>
                  <a:cs typeface="Arial" panose="020B0604020202020204" pitchFamily="34" charset="0"/>
                </a:endParaRPr>
              </a:p>
              <a:p>
                <a:r>
                  <a:rPr lang="el-GR" b="1" dirty="0">
                    <a:latin typeface="Arial" panose="020B0604020202020204" pitchFamily="34" charset="0"/>
                    <a:cs typeface="Arial" panose="020B0604020202020204" pitchFamily="34" charset="0"/>
                  </a:rPr>
                  <a:t>Αν παρατηρήσουμε το σχήμα απέναντι βλέπουμε ότι η </a:t>
                </a:r>
                <a:r>
                  <a:rPr lang="el-GR" b="1" dirty="0" err="1">
                    <a:latin typeface="Arial" panose="020B0604020202020204" pitchFamily="34" charset="0"/>
                    <a:cs typeface="Arial" panose="020B0604020202020204" pitchFamily="34" charset="0"/>
                  </a:rPr>
                  <a:t>Δλ</a:t>
                </a:r>
                <a:r>
                  <a:rPr lang="el-GR" b="1" dirty="0">
                    <a:latin typeface="Arial" panose="020B0604020202020204" pitchFamily="34" charset="0"/>
                    <a:cs typeface="Arial" panose="020B0604020202020204" pitchFamily="34" charset="0"/>
                  </a:rPr>
                  <a:t>’ μεταξύ 10</a:t>
                </a:r>
                <a:r>
                  <a:rPr lang="en-US" b="1" dirty="0">
                    <a:latin typeface="Arial" panose="020B0604020202020204" pitchFamily="34" charset="0"/>
                    <a:cs typeface="Arial" panose="020B0604020202020204" pitchFamily="34" charset="0"/>
                  </a:rPr>
                  <a:t>W </a:t>
                </a:r>
                <a:r>
                  <a:rPr lang="el-GR" b="1" dirty="0">
                    <a:latin typeface="Arial" panose="020B0604020202020204" pitchFamily="34" charset="0"/>
                    <a:cs typeface="Arial" panose="020B0604020202020204" pitchFamily="34" charset="0"/>
                  </a:rPr>
                  <a:t>και 10</a:t>
                </a:r>
                <a:r>
                  <a:rPr lang="en-US" b="1" dirty="0">
                    <a:latin typeface="Arial" panose="020B0604020202020204" pitchFamily="34" charset="0"/>
                    <a:cs typeface="Arial" panose="020B0604020202020204" pitchFamily="34" charset="0"/>
                  </a:rPr>
                  <a:t>E </a:t>
                </a:r>
                <a:r>
                  <a:rPr lang="el-GR" b="1" dirty="0">
                    <a:latin typeface="Arial" panose="020B0604020202020204" pitchFamily="34" charset="0"/>
                    <a:cs typeface="Arial" panose="020B0604020202020204" pitchFamily="34" charset="0"/>
                  </a:rPr>
                  <a:t>δεν έχει την απόσταση στο 20 Ν και στο 60 Ν (στο 60Ν είναι σημαντικά μικρότερη).</a:t>
                </a:r>
              </a:p>
              <a:p>
                <a:endParaRPr lang="el-GR" b="1" dirty="0">
                  <a:latin typeface="Arial" panose="020B0604020202020204" pitchFamily="34" charset="0"/>
                  <a:cs typeface="Arial" panose="020B0604020202020204" pitchFamily="34" charset="0"/>
                </a:endParaRPr>
              </a:p>
              <a:p>
                <a:r>
                  <a:rPr lang="el-GR" b="1" dirty="0">
                    <a:latin typeface="Arial" panose="020B0604020202020204" pitchFamily="34" charset="0"/>
                    <a:cs typeface="Arial" panose="020B0604020202020204" pitchFamily="34" charset="0"/>
                  </a:rPr>
                  <a:t>Γι’ αυτόν τον λόγο για να λύσουμε το ορθογώνιο τρίγωνο της λοξοδρομίας θα πρέπει να διορθώσουμε για την πιο πάνω παραμόρφωση </a:t>
                </a:r>
                <a:r>
                  <a:rPr lang="el-GR" b="1" dirty="0" err="1">
                    <a:latin typeface="Arial" panose="020B0604020202020204" pitchFamily="34" charset="0"/>
                    <a:cs typeface="Arial" panose="020B0604020202020204" pitchFamily="34" charset="0"/>
                  </a:rPr>
                  <a:t>χρησιμοποιόντας</a:t>
                </a:r>
                <a:r>
                  <a:rPr lang="el-GR" b="1" dirty="0">
                    <a:latin typeface="Arial" panose="020B0604020202020204" pitchFamily="34" charset="0"/>
                    <a:cs typeface="Arial" panose="020B0604020202020204" pitchFamily="34" charset="0"/>
                  </a:rPr>
                  <a:t> την αποχώρηση </a:t>
                </a:r>
                <a:r>
                  <a:rPr lang="en-US" b="1" dirty="0">
                    <a:latin typeface="Arial" panose="020B0604020202020204" pitchFamily="34" charset="0"/>
                    <a:cs typeface="Arial" panose="020B0604020202020204" pitchFamily="34" charset="0"/>
                  </a:rPr>
                  <a:t>(p) </a:t>
                </a:r>
                <a:r>
                  <a:rPr lang="el-GR" b="1" dirty="0">
                    <a:latin typeface="Arial" panose="020B0604020202020204" pitchFamily="34" charset="0"/>
                    <a:cs typeface="Arial" panose="020B0604020202020204" pitchFamily="34" charset="0"/>
                  </a:rPr>
                  <a:t>η οποία μας δίδεται από τον τύπο:</a:t>
                </a:r>
              </a:p>
              <a:p>
                <a14:m>
                  <m:oMath xmlns:m="http://schemas.openxmlformats.org/officeDocument/2006/math">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                     </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𝒑</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𝜟𝝀</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𝒎𝒆𝒂𝒏</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 </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𝒍𝒂𝒕𝒊𝒕𝒖𝒅𝒆</m:t>
                    </m:r>
                  </m:oMath>
                </a14:m>
                <a:r>
                  <a:rPr lang="el-GR" sz="1800" b="1" i="1" kern="100" dirty="0">
                    <a:effectLst/>
                    <a:latin typeface="Calibri" panose="020F0502020204030204" pitchFamily="34" charset="0"/>
                    <a:ea typeface="Times New Roman" panose="02020603050405020304" pitchFamily="18" charset="0"/>
                    <a:cs typeface="Times New Roman" panose="02020603050405020304" pitchFamily="18" charset="0"/>
                  </a:rPr>
                  <a:t>)</a:t>
                </a:r>
                <a:r>
                  <a:rPr lang="el-GR" sz="1800" b="1" i="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b="1" i="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sz="1800" b="1" i="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b="1" i="1" kern="100" dirty="0">
                    <a:latin typeface="Calibri" panose="020F0502020204030204" pitchFamily="34" charset="0"/>
                    <a:ea typeface="Calibri" panose="020F0502020204030204" pitchFamily="34" charset="0"/>
                    <a:cs typeface="Times New Roman" panose="02020603050405020304" pitchFamily="18" charset="0"/>
                  </a:rPr>
                  <a:t>Όπου: </a:t>
                </a:r>
                <a:r>
                  <a:rPr lang="en-US" b="1" i="1" kern="100" dirty="0">
                    <a:latin typeface="Calibri" panose="020F0502020204030204" pitchFamily="34" charset="0"/>
                    <a:ea typeface="Calibri" panose="020F0502020204030204" pitchFamily="34" charset="0"/>
                    <a:cs typeface="Times New Roman" panose="02020603050405020304" pitchFamily="18" charset="0"/>
                  </a:rPr>
                  <a:t>mean latitude = </a:t>
                </a:r>
                <a:r>
                  <a:rPr lang="el-GR" sz="1800" b="1" i="1" kern="100" dirty="0" err="1">
                    <a:effectLst/>
                    <a:latin typeface="Calibri" panose="020F0502020204030204" pitchFamily="34" charset="0"/>
                    <a:ea typeface="Calibri" panose="020F0502020204030204" pitchFamily="34" charset="0"/>
                    <a:cs typeface="Times New Roman" panose="02020603050405020304" pitchFamily="18" charset="0"/>
                  </a:rPr>
                  <a:t>φ</a:t>
                </a:r>
                <a:r>
                  <a:rPr lang="el-GR" sz="1800" b="1" i="1" kern="100" baseline="-25000" dirty="0" err="1">
                    <a:effectLst/>
                    <a:latin typeface="Calibri" panose="020F0502020204030204" pitchFamily="34" charset="0"/>
                    <a:ea typeface="Calibri" panose="020F0502020204030204" pitchFamily="34" charset="0"/>
                    <a:cs typeface="Times New Roman" panose="02020603050405020304" pitchFamily="18" charset="0"/>
                  </a:rPr>
                  <a:t>αναχώρησης</a:t>
                </a:r>
                <a:r>
                  <a:rPr lang="el-GR" sz="1800" b="1" i="1"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b="1" i="1" kern="100" dirty="0" err="1">
                    <a:effectLst/>
                    <a:latin typeface="Calibri" panose="020F0502020204030204" pitchFamily="34" charset="0"/>
                    <a:ea typeface="Calibri" panose="020F0502020204030204" pitchFamily="34" charset="0"/>
                    <a:cs typeface="Times New Roman" panose="02020603050405020304" pitchFamily="18" charset="0"/>
                  </a:rPr>
                  <a:t>φ</a:t>
                </a:r>
                <a:r>
                  <a:rPr lang="el-GR" sz="1800" b="1" i="1" kern="100" baseline="-25000" dirty="0" err="1">
                    <a:effectLst/>
                    <a:latin typeface="Calibri" panose="020F0502020204030204" pitchFamily="34" charset="0"/>
                    <a:ea typeface="Calibri" panose="020F0502020204030204" pitchFamily="34" charset="0"/>
                    <a:cs typeface="Times New Roman" panose="02020603050405020304" pitchFamily="18" charset="0"/>
                  </a:rPr>
                  <a:t>άφιξης</a:t>
                </a:r>
                <a:r>
                  <a:rPr lang="el-GR" sz="1800" b="1" i="1" kern="100" baseline="-250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i="1" kern="100" baseline="-25000" dirty="0">
                    <a:effectLst/>
                    <a:latin typeface="Calibri" panose="020F0502020204030204" pitchFamily="34" charset="0"/>
                    <a:ea typeface="Calibri" panose="020F0502020204030204" pitchFamily="34" charset="0"/>
                    <a:cs typeface="Times New Roman" panose="02020603050405020304" pitchFamily="18" charset="0"/>
                  </a:rPr>
                  <a:t> / 2</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2" name="TextBox 1">
                <a:extLst>
                  <a:ext uri="{FF2B5EF4-FFF2-40B4-BE49-F238E27FC236}">
                    <a16:creationId xmlns:a16="http://schemas.microsoft.com/office/drawing/2014/main" id="{11A5C2E5-03EC-5B74-77AE-4DFBFD2C8556}"/>
                  </a:ext>
                </a:extLst>
              </p:cNvPr>
              <p:cNvSpPr txBox="1">
                <a:spLocks noRot="1" noChangeAspect="1" noMove="1" noResize="1" noEditPoints="1" noAdjustHandles="1" noChangeArrowheads="1" noChangeShapeType="1" noTextEdit="1"/>
              </p:cNvSpPr>
              <p:nvPr/>
            </p:nvSpPr>
            <p:spPr>
              <a:xfrm>
                <a:off x="241648" y="1049065"/>
                <a:ext cx="5812469" cy="5638531"/>
              </a:xfrm>
              <a:prstGeom prst="rect">
                <a:avLst/>
              </a:prstGeom>
              <a:blipFill>
                <a:blip r:embed="rId3"/>
                <a:stretch>
                  <a:fillRect l="-944" t="-541" r="-1889" b="-757"/>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39D58878-4D9F-5662-C630-CE4B17512D43}"/>
              </a:ext>
            </a:extLst>
          </p:cNvPr>
          <p:cNvPicPr>
            <a:picLocks noChangeAspect="1"/>
          </p:cNvPicPr>
          <p:nvPr/>
        </p:nvPicPr>
        <p:blipFill>
          <a:blip r:embed="rId4"/>
          <a:stretch>
            <a:fillRect/>
          </a:stretch>
        </p:blipFill>
        <p:spPr>
          <a:xfrm>
            <a:off x="6096000" y="1280796"/>
            <a:ext cx="5943600" cy="4923155"/>
          </a:xfrm>
          <a:prstGeom prst="rect">
            <a:avLst/>
          </a:prstGeom>
        </p:spPr>
      </p:pic>
    </p:spTree>
    <p:extLst>
      <p:ext uri="{BB962C8B-B14F-4D97-AF65-F5344CB8AC3E}">
        <p14:creationId xmlns:p14="http://schemas.microsoft.com/office/powerpoint/2010/main" val="2016473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14318-B528-E831-886D-329361089D7A}"/>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E61482E8-546B-00A7-4248-160D01755DE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3" name="Title 2">
            <a:extLst>
              <a:ext uri="{FF2B5EF4-FFF2-40B4-BE49-F238E27FC236}">
                <a16:creationId xmlns:a16="http://schemas.microsoft.com/office/drawing/2014/main" id="{14C95A53-CE4B-8B9E-F78C-A024E6D50627}"/>
              </a:ext>
            </a:extLst>
          </p:cNvPr>
          <p:cNvSpPr>
            <a:spLocks noGrp="1"/>
          </p:cNvSpPr>
          <p:nvPr>
            <p:ph type="title"/>
          </p:nvPr>
        </p:nvSpPr>
        <p:spPr>
          <a:xfrm>
            <a:off x="1157131" y="310895"/>
            <a:ext cx="7912054" cy="530352"/>
          </a:xfrm>
        </p:spPr>
        <p:txBody>
          <a:bodyPr/>
          <a:lstStyle/>
          <a:p>
            <a:r>
              <a:rPr lang="el-GR" dirty="0" err="1"/>
              <a:t>Εξαγωγη</a:t>
            </a:r>
            <a:r>
              <a:rPr lang="el-GR" dirty="0"/>
              <a:t> των </a:t>
            </a:r>
            <a:r>
              <a:rPr lang="el-GR" dirty="0" err="1"/>
              <a:t>τυπων</a:t>
            </a:r>
            <a:endParaRPr lang="en-US" dirty="0"/>
          </a:p>
        </p:txBody>
      </p:sp>
      <p:sp>
        <p:nvSpPr>
          <p:cNvPr id="9" name="Footer Placeholder 8">
            <a:extLst>
              <a:ext uri="{FF2B5EF4-FFF2-40B4-BE49-F238E27FC236}">
                <a16:creationId xmlns:a16="http://schemas.microsoft.com/office/drawing/2014/main" id="{B1CA9241-6FF7-E950-1341-B1E816B45D64}"/>
              </a:ext>
            </a:extLst>
          </p:cNvPr>
          <p:cNvSpPr>
            <a:spLocks noGrp="1"/>
          </p:cNvSpPr>
          <p:nvPr>
            <p:ph type="ftr" sz="quarter" idx="12"/>
          </p:nvPr>
        </p:nvSpPr>
        <p:spPr/>
        <p:txBody>
          <a:bodyPr/>
          <a:lstStyle/>
          <a:p>
            <a:r>
              <a:rPr lang="en-US" dirty="0"/>
              <a:t>presentation title</a:t>
            </a:r>
          </a:p>
        </p:txBody>
      </p:sp>
      <p:sp>
        <p:nvSpPr>
          <p:cNvPr id="8" name="Slide Number Placeholder 7">
            <a:extLst>
              <a:ext uri="{FF2B5EF4-FFF2-40B4-BE49-F238E27FC236}">
                <a16:creationId xmlns:a16="http://schemas.microsoft.com/office/drawing/2014/main" id="{658DF18A-5A7C-0735-0780-C1505D48CB6A}"/>
              </a:ext>
            </a:extLst>
          </p:cNvPr>
          <p:cNvSpPr>
            <a:spLocks noGrp="1"/>
          </p:cNvSpPr>
          <p:nvPr>
            <p:ph type="sldNum" sz="quarter" idx="11"/>
          </p:nvPr>
        </p:nvSpPr>
        <p:spPr/>
        <p:txBody>
          <a:bodyPr/>
          <a:lstStyle/>
          <a:p>
            <a:fld id="{75DF2D63-3FF5-D547-96B9-BE9CCD1ABA58}" type="slidenum">
              <a:rPr lang="en-US" smtClean="0"/>
              <a:pPr/>
              <a:t>11</a:t>
            </a:fld>
            <a:endParaRPr lang="en-US" dirty="0"/>
          </a:p>
        </p:txBody>
      </p:sp>
      <p:sp>
        <p:nvSpPr>
          <p:cNvPr id="5" name="Content Placeholder 4">
            <a:extLst>
              <a:ext uri="{FF2B5EF4-FFF2-40B4-BE49-F238E27FC236}">
                <a16:creationId xmlns:a16="http://schemas.microsoft.com/office/drawing/2014/main" id="{67EBF3EC-6841-5FE3-EC36-EF2C3A463FEB}"/>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2E46DAA3-A804-3476-FDF3-3F040D2E139D}"/>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117315E7-012B-0B5F-AD22-8F1ADE460108}"/>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5D364312-ACEC-33B8-4230-DD60E951B690}"/>
                  </a:ext>
                </a:extLst>
              </p:cNvPr>
              <p:cNvSpPr txBox="1"/>
              <p:nvPr/>
            </p:nvSpPr>
            <p:spPr>
              <a:xfrm>
                <a:off x="241648" y="1049065"/>
                <a:ext cx="5812469" cy="5188280"/>
              </a:xfrm>
              <a:prstGeom prst="rect">
                <a:avLst/>
              </a:prstGeom>
              <a:solidFill>
                <a:schemeClr val="accent4">
                  <a:lumMod val="90000"/>
                </a:schemeClr>
              </a:solidFill>
            </p:spPr>
            <p:txBody>
              <a:bodyPr wrap="square" rtlCol="0">
                <a:spAutoFit/>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Από την τριγωνομετρία γνωρίζουμε ότι:</a:t>
                </a:r>
              </a:p>
              <a:p>
                <a:endParaRPr lang="el-GR"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𝜰𝝅𝝄𝝉𝜺𝜾𝝂𝝄𝝊𝝈𝜶</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num>
                        <m:den>
                          <m:func>
                            <m:func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uncPr>
                            <m:fName>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𝐜𝐨𝐬</m:t>
                              </m:r>
                            </m:fName>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func>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 =&gt;</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𝜿</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m:t>
                          </m:r>
                          <m:sSup>
                            <m:sSup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𝝋</m:t>
                              </m:r>
                            </m:e>
                            <m:sup>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den>
                      </m:f>
                    </m:oMath>
                  </m:oMathPara>
                </a14:m>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func>
                        <m:func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uncPr>
                        <m:fName>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fName>
                        <m:e>
                          <m:eqArr>
                            <m:eqArr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eqArr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𝜰𝝅𝝄𝝉𝜺</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𝜾</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𝝂𝝄𝝊𝝈𝜶</m:t>
                                  </m:r>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=&gt;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𝜟𝝋</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𝜿</m:t>
                                  </m:r>
                                </m:den>
                              </m:f>
                            </m:e>
                            <m:e/>
                          </m:eqArr>
                        </m:e>
                      </m:func>
                    </m:oMath>
                  </m:oMathPara>
                </a14:m>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𝒕𝒂𝒏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𝜜𝝅</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𝜺</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𝝂𝜶𝝂𝝉</m:t>
                          </m:r>
                          <m:sSub>
                            <m:sSub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𝜾</m:t>
                              </m:r>
                            </m:e>
                            <m:sub>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𝜫𝝀𝜺𝝊𝝆</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sub>
                          </m:sSub>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=&gt;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𝒕𝒂𝒏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𝒑</m:t>
                          </m:r>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𝜟𝝋</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den>
                      </m:f>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𝒔𝒊𝒏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𝜜𝝅</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𝜺</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𝝂𝜶𝝂𝝉</m:t>
                          </m:r>
                          <m:sSub>
                            <m:sSub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𝜾</m:t>
                              </m:r>
                            </m:e>
                            <m:sub>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𝝅𝝀𝜺𝝊𝝆</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sub>
                          </m:sSub>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𝜰𝝅𝝄𝝉𝜺</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𝜾</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𝝂𝝄𝝊𝝈𝜶</m:t>
                          </m:r>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=&gt;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𝒔𝒊𝒏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𝒑</m:t>
                          </m:r>
                        </m:num>
                        <m:den>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𝒌</m:t>
                          </m:r>
                        </m:den>
                      </m:f>
                    </m:oMath>
                  </m:oMathPara>
                </a14:m>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2" name="TextBox 1">
                <a:extLst>
                  <a:ext uri="{FF2B5EF4-FFF2-40B4-BE49-F238E27FC236}">
                    <a16:creationId xmlns:a16="http://schemas.microsoft.com/office/drawing/2014/main" id="{5D364312-ACEC-33B8-4230-DD60E951B690}"/>
                  </a:ext>
                </a:extLst>
              </p:cNvPr>
              <p:cNvSpPr txBox="1">
                <a:spLocks noRot="1" noChangeAspect="1" noMove="1" noResize="1" noEditPoints="1" noAdjustHandles="1" noChangeArrowheads="1" noChangeShapeType="1" noTextEdit="1"/>
              </p:cNvSpPr>
              <p:nvPr/>
            </p:nvSpPr>
            <p:spPr>
              <a:xfrm>
                <a:off x="241648" y="1049065"/>
                <a:ext cx="5812469" cy="5188280"/>
              </a:xfrm>
              <a:prstGeom prst="rect">
                <a:avLst/>
              </a:prstGeom>
              <a:blipFill>
                <a:blip r:embed="rId3"/>
                <a:stretch>
                  <a:fillRect l="-944" t="-588"/>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AFE13D67-FE90-75D1-5A24-F469B4B25619}"/>
              </a:ext>
            </a:extLst>
          </p:cNvPr>
          <p:cNvPicPr>
            <a:picLocks noChangeAspect="1"/>
          </p:cNvPicPr>
          <p:nvPr/>
        </p:nvPicPr>
        <p:blipFill>
          <a:blip r:embed="rId4"/>
          <a:stretch>
            <a:fillRect/>
          </a:stretch>
        </p:blipFill>
        <p:spPr>
          <a:xfrm>
            <a:off x="6366964" y="1847641"/>
            <a:ext cx="5646208" cy="4104272"/>
          </a:xfrm>
          <a:prstGeom prst="rect">
            <a:avLst/>
          </a:prstGeom>
        </p:spPr>
      </p:pic>
    </p:spTree>
    <p:extLst>
      <p:ext uri="{BB962C8B-B14F-4D97-AF65-F5344CB8AC3E}">
        <p14:creationId xmlns:p14="http://schemas.microsoft.com/office/powerpoint/2010/main" val="2417419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87BFC-DD6B-EAF7-CB92-1F184B3DF2B5}"/>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BEB37814-5314-7EF0-664C-7FEE1134D20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3" name="Title 2">
            <a:extLst>
              <a:ext uri="{FF2B5EF4-FFF2-40B4-BE49-F238E27FC236}">
                <a16:creationId xmlns:a16="http://schemas.microsoft.com/office/drawing/2014/main" id="{038D3AF7-CEF3-D008-0CC1-9A94DDF07975}"/>
              </a:ext>
            </a:extLst>
          </p:cNvPr>
          <p:cNvSpPr>
            <a:spLocks noGrp="1"/>
          </p:cNvSpPr>
          <p:nvPr>
            <p:ph type="title"/>
          </p:nvPr>
        </p:nvSpPr>
        <p:spPr>
          <a:xfrm>
            <a:off x="1157131" y="310895"/>
            <a:ext cx="10696818" cy="530352"/>
          </a:xfrm>
        </p:spPr>
        <p:txBody>
          <a:bodyPr/>
          <a:lstStyle/>
          <a:p>
            <a:r>
              <a:rPr lang="el-GR" sz="3200" b="1" dirty="0" err="1">
                <a:latin typeface="Arial" panose="020B0604020202020204" pitchFamily="34" charset="0"/>
                <a:cs typeface="Arial" panose="020B0604020202020204" pitchFamily="34" charset="0"/>
              </a:rPr>
              <a:t>Επιλυση</a:t>
            </a:r>
            <a:r>
              <a:rPr lang="el-GR" sz="3200" b="1" dirty="0">
                <a:latin typeface="Arial" panose="020B0604020202020204" pitchFamily="34" charset="0"/>
                <a:cs typeface="Arial" panose="020B0604020202020204" pitchFamily="34" charset="0"/>
              </a:rPr>
              <a:t> </a:t>
            </a:r>
            <a:r>
              <a:rPr lang="el-GR" sz="3200" b="1" dirty="0" err="1">
                <a:latin typeface="Arial" panose="020B0604020202020204" pitchFamily="34" charset="0"/>
                <a:cs typeface="Arial" panose="020B0604020202020204" pitchFamily="34" charset="0"/>
              </a:rPr>
              <a:t>λοξοδρομικου</a:t>
            </a:r>
            <a:r>
              <a:rPr lang="el-GR" sz="3200" b="1" dirty="0">
                <a:latin typeface="Arial" panose="020B0604020202020204" pitchFamily="34" charset="0"/>
                <a:cs typeface="Arial" panose="020B0604020202020204" pitchFamily="34" charset="0"/>
              </a:rPr>
              <a:t> </a:t>
            </a:r>
            <a:r>
              <a:rPr lang="el-GR" sz="3200" b="1" dirty="0" err="1">
                <a:latin typeface="Arial" panose="020B0604020202020204" pitchFamily="34" charset="0"/>
                <a:cs typeface="Arial" panose="020B0604020202020204" pitchFamily="34" charset="0"/>
              </a:rPr>
              <a:t>προβληματοσ</a:t>
            </a:r>
            <a:endParaRPr lang="en-US" sz="3200" b="1" dirty="0">
              <a:latin typeface="Arial" panose="020B0604020202020204" pitchFamily="34" charset="0"/>
              <a:cs typeface="Arial" panose="020B0604020202020204" pitchFamily="34" charset="0"/>
            </a:endParaRPr>
          </a:p>
        </p:txBody>
      </p:sp>
      <p:sp>
        <p:nvSpPr>
          <p:cNvPr id="9" name="Footer Placeholder 8">
            <a:extLst>
              <a:ext uri="{FF2B5EF4-FFF2-40B4-BE49-F238E27FC236}">
                <a16:creationId xmlns:a16="http://schemas.microsoft.com/office/drawing/2014/main" id="{B2B75F7B-0395-FC1C-DD40-BF2A75C1A778}"/>
              </a:ext>
            </a:extLst>
          </p:cNvPr>
          <p:cNvSpPr>
            <a:spLocks noGrp="1"/>
          </p:cNvSpPr>
          <p:nvPr>
            <p:ph type="ftr" sz="quarter" idx="12"/>
          </p:nvPr>
        </p:nvSpPr>
        <p:spPr/>
        <p:txBody>
          <a:bodyPr/>
          <a:lstStyle/>
          <a:p>
            <a:r>
              <a:rPr lang="en-US" dirty="0"/>
              <a:t>presentation title</a:t>
            </a:r>
          </a:p>
        </p:txBody>
      </p:sp>
      <p:sp>
        <p:nvSpPr>
          <p:cNvPr id="8" name="Slide Number Placeholder 7">
            <a:extLst>
              <a:ext uri="{FF2B5EF4-FFF2-40B4-BE49-F238E27FC236}">
                <a16:creationId xmlns:a16="http://schemas.microsoft.com/office/drawing/2014/main" id="{4C6C7235-D252-F027-135C-E94016CAC6D9}"/>
              </a:ext>
            </a:extLst>
          </p:cNvPr>
          <p:cNvSpPr>
            <a:spLocks noGrp="1"/>
          </p:cNvSpPr>
          <p:nvPr>
            <p:ph type="sldNum" sz="quarter" idx="11"/>
          </p:nvPr>
        </p:nvSpPr>
        <p:spPr/>
        <p:txBody>
          <a:bodyPr/>
          <a:lstStyle/>
          <a:p>
            <a:fld id="{75DF2D63-3FF5-D547-96B9-BE9CCD1ABA58}" type="slidenum">
              <a:rPr lang="en-US" smtClean="0"/>
              <a:pPr/>
              <a:t>12</a:t>
            </a:fld>
            <a:endParaRPr lang="en-US" dirty="0"/>
          </a:p>
        </p:txBody>
      </p:sp>
      <p:sp>
        <p:nvSpPr>
          <p:cNvPr id="5" name="Content Placeholder 4">
            <a:extLst>
              <a:ext uri="{FF2B5EF4-FFF2-40B4-BE49-F238E27FC236}">
                <a16:creationId xmlns:a16="http://schemas.microsoft.com/office/drawing/2014/main" id="{940C9B41-E444-A551-06EA-0BF3616CE6F0}"/>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D5E14C22-1609-E4CE-2E23-FABB762BEA35}"/>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45D8DE2D-6168-5F81-AF83-BF2BEF1750F3}"/>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1175183-D411-FC4E-86ED-B3B597FBEFE1}"/>
              </a:ext>
            </a:extLst>
          </p:cNvPr>
          <p:cNvSpPr txBox="1"/>
          <p:nvPr/>
        </p:nvSpPr>
        <p:spPr>
          <a:xfrm>
            <a:off x="241648" y="1049065"/>
            <a:ext cx="5812469" cy="1231106"/>
          </a:xfrm>
          <a:prstGeom prst="rect">
            <a:avLst/>
          </a:prstGeom>
          <a:solidFill>
            <a:schemeClr val="accent4">
              <a:lumMod val="90000"/>
            </a:schemeClr>
          </a:solidFill>
        </p:spPr>
        <p:txBody>
          <a:bodyPr wrap="square" rtlCol="0">
            <a:spAutoFit/>
          </a:bodyPr>
          <a:lstStyle/>
          <a:p>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Αναχωρούμε από στίγμα φ= 42˚  30</a:t>
            </a:r>
            <a:r>
              <a:rPr lang="en-US" b="1" kern="100" dirty="0">
                <a:latin typeface="Calibri" panose="020F0502020204030204" pitchFamily="34" charset="0"/>
                <a:ea typeface="Calibri" panose="020F0502020204030204" pitchFamily="34" charset="0"/>
                <a:cs typeface="Times New Roman" panose="02020603050405020304" pitchFamily="18" charset="0"/>
              </a:rPr>
              <a:t>’.0</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λ=014˚  30’.0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W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για προορισμό με              φ= 39˚  30</a:t>
            </a:r>
            <a:r>
              <a:rPr lang="en-US" b="1" kern="100" dirty="0">
                <a:latin typeface="Calibri" panose="020F0502020204030204" pitchFamily="34" charset="0"/>
                <a:ea typeface="Calibri" panose="020F0502020204030204" pitchFamily="34" charset="0"/>
                <a:cs typeface="Times New Roman" panose="02020603050405020304" pitchFamily="18" charset="0"/>
              </a:rPr>
              <a:t>’.0</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λ=017˚  30’.0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W</a:t>
            </a:r>
            <a:r>
              <a:rPr lang="el-GR" b="1" kern="100" dirty="0">
                <a:latin typeface="Calibri" panose="020F0502020204030204" pitchFamily="34" charset="0"/>
                <a:ea typeface="Calibri" panose="020F0502020204030204" pitchFamily="34" charset="0"/>
                <a:cs typeface="Times New Roman" panose="02020603050405020304" pitchFamily="18" charset="0"/>
              </a:rPr>
              <a:t>. </a:t>
            </a:r>
          </a:p>
          <a:p>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Να βρεθούν η πορεία </a:t>
            </a:r>
            <a:r>
              <a:rPr lang="el-GR" sz="2000" b="1" kern="100" dirty="0">
                <a:effectLst/>
                <a:latin typeface="Calibri" panose="020F0502020204030204" pitchFamily="34" charset="0"/>
                <a:ea typeface="Calibri" panose="020F0502020204030204" pitchFamily="34" charset="0"/>
                <a:cs typeface="Times New Roman" panose="02020603050405020304" pitchFamily="18" charset="0"/>
              </a:rPr>
              <a:t>ζ</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και η απόσταση </a:t>
            </a:r>
            <a:r>
              <a:rPr lang="el-GR" sz="2000" b="1" kern="100" dirty="0">
                <a:effectLst/>
                <a:latin typeface="Calibri" panose="020F0502020204030204" pitchFamily="34" charset="0"/>
                <a:ea typeface="Calibri" panose="020F0502020204030204" pitchFamily="34" charset="0"/>
                <a:cs typeface="Times New Roman" panose="02020603050405020304" pitchFamily="18" charset="0"/>
              </a:rPr>
              <a:t>κ</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98EA07FC-6BFD-5812-79AE-D6AA76222CC7}"/>
              </a:ext>
            </a:extLst>
          </p:cNvPr>
          <p:cNvPicPr>
            <a:picLocks noChangeAspect="1"/>
          </p:cNvPicPr>
          <p:nvPr/>
        </p:nvPicPr>
        <p:blipFill>
          <a:blip r:embed="rId3"/>
          <a:stretch>
            <a:fillRect/>
          </a:stretch>
        </p:blipFill>
        <p:spPr>
          <a:xfrm>
            <a:off x="6659319" y="1664618"/>
            <a:ext cx="4978185" cy="3969348"/>
          </a:xfrm>
          <a:prstGeom prst="rect">
            <a:avLst/>
          </a:prstGeom>
        </p:spPr>
      </p:pic>
      <p:sp>
        <p:nvSpPr>
          <p:cNvPr id="13" name="TextBox 12">
            <a:extLst>
              <a:ext uri="{FF2B5EF4-FFF2-40B4-BE49-F238E27FC236}">
                <a16:creationId xmlns:a16="http://schemas.microsoft.com/office/drawing/2014/main" id="{6F437BF0-8DF2-9AE9-91F4-C8B611F1D0E7}"/>
              </a:ext>
            </a:extLst>
          </p:cNvPr>
          <p:cNvSpPr txBox="1"/>
          <p:nvPr/>
        </p:nvSpPr>
        <p:spPr>
          <a:xfrm>
            <a:off x="241647" y="2438399"/>
            <a:ext cx="5918077" cy="2062103"/>
          </a:xfrm>
          <a:prstGeom prst="rect">
            <a:avLst/>
          </a:prstGeom>
          <a:solidFill>
            <a:schemeClr val="accent4">
              <a:lumMod val="90000"/>
            </a:schemeClr>
          </a:solidFill>
        </p:spPr>
        <p:txBody>
          <a:bodyPr wrap="square" rtlCol="0">
            <a:spAutoFit/>
          </a:bodyPr>
          <a:lstStyle/>
          <a:p>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Αρχικά θα πρέπει να βρούμε τις διαφορές πλάτους φ και μήκους λ καθώς και το μέσο πλάτος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(mean latitude)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ώστε να διορθώσουμε για την παραμόρφωση του μήκους.</a:t>
            </a:r>
          </a:p>
          <a:p>
            <a:r>
              <a:rPr lang="el-GR" b="1" kern="100" dirty="0">
                <a:latin typeface="Calibri" panose="020F0502020204030204" pitchFamily="34" charset="0"/>
                <a:ea typeface="Calibri" panose="020F0502020204030204" pitchFamily="34" charset="0"/>
                <a:cs typeface="Times New Roman" panose="02020603050405020304" pitchFamily="18" charset="0"/>
              </a:rPr>
              <a:t>Τις μοίρες των διαφορών τις μετατρέπουμε σε πρώτα (‘)</a:t>
            </a:r>
            <a:endParaRPr lang="el-GR" sz="18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b="1" kern="100" dirty="0">
              <a:latin typeface="Calibri" panose="020F0502020204030204" pitchFamily="34" charset="0"/>
              <a:ea typeface="Calibri" panose="020F0502020204030204" pitchFamily="34" charset="0"/>
              <a:cs typeface="Times New Roman" panose="02020603050405020304" pitchFamily="18" charset="0"/>
            </a:endParaRPr>
          </a:p>
          <a:p>
            <a:endParaRPr lang="en-US" sz="20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4" name="Table 13">
            <a:extLst>
              <a:ext uri="{FF2B5EF4-FFF2-40B4-BE49-F238E27FC236}">
                <a16:creationId xmlns:a16="http://schemas.microsoft.com/office/drawing/2014/main" id="{B9200967-35FD-E2E2-1909-96316CCDF159}"/>
              </a:ext>
            </a:extLst>
          </p:cNvPr>
          <p:cNvGraphicFramePr>
            <a:graphicFrameLocks noGrp="1"/>
          </p:cNvGraphicFramePr>
          <p:nvPr>
            <p:extLst>
              <p:ext uri="{D42A27DB-BD31-4B8C-83A1-F6EECF244321}">
                <p14:modId xmlns:p14="http://schemas.microsoft.com/office/powerpoint/2010/main" val="435839621"/>
              </p:ext>
            </p:extLst>
          </p:nvPr>
        </p:nvGraphicFramePr>
        <p:xfrm>
          <a:off x="241647" y="4424166"/>
          <a:ext cx="7611435" cy="1513228"/>
        </p:xfrm>
        <a:graphic>
          <a:graphicData uri="http://schemas.openxmlformats.org/drawingml/2006/table">
            <a:tbl>
              <a:tblPr firstRow="1" bandRow="1">
                <a:tableStyleId>{5C22544A-7EE6-4342-B048-85BDC9FD1C3A}</a:tableStyleId>
              </a:tblPr>
              <a:tblGrid>
                <a:gridCol w="2537145">
                  <a:extLst>
                    <a:ext uri="{9D8B030D-6E8A-4147-A177-3AD203B41FA5}">
                      <a16:colId xmlns:a16="http://schemas.microsoft.com/office/drawing/2014/main" val="3978186275"/>
                    </a:ext>
                  </a:extLst>
                </a:gridCol>
                <a:gridCol w="2537145">
                  <a:extLst>
                    <a:ext uri="{9D8B030D-6E8A-4147-A177-3AD203B41FA5}">
                      <a16:colId xmlns:a16="http://schemas.microsoft.com/office/drawing/2014/main" val="1974283343"/>
                    </a:ext>
                  </a:extLst>
                </a:gridCol>
                <a:gridCol w="2537145">
                  <a:extLst>
                    <a:ext uri="{9D8B030D-6E8A-4147-A177-3AD203B41FA5}">
                      <a16:colId xmlns:a16="http://schemas.microsoft.com/office/drawing/2014/main" val="4122968429"/>
                    </a:ext>
                  </a:extLst>
                </a:gridCol>
              </a:tblGrid>
              <a:tr h="378307">
                <a:tc>
                  <a:txBody>
                    <a:bodyPr/>
                    <a:lstStyle/>
                    <a:p>
                      <a:r>
                        <a:rPr lang="el-GR" dirty="0">
                          <a:solidFill>
                            <a:schemeClr val="tx1"/>
                          </a:solidFill>
                        </a:rPr>
                        <a:t>Φ</a:t>
                      </a:r>
                      <a:r>
                        <a:rPr lang="el-GR" baseline="-25000" dirty="0">
                          <a:solidFill>
                            <a:schemeClr val="tx1"/>
                          </a:solidFill>
                        </a:rPr>
                        <a:t>αν</a:t>
                      </a:r>
                      <a:r>
                        <a:rPr lang="el-GR" dirty="0">
                          <a:solidFill>
                            <a:schemeClr val="tx1"/>
                          </a:solidFill>
                        </a:rPr>
                        <a:t> = </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42˚  30</a:t>
                      </a:r>
                      <a:r>
                        <a:rPr lang="en-US"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’.0</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 </a:t>
                      </a:r>
                      <a:endParaRPr lang="en-US"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a:solidFill>
                            <a:schemeClr val="tx1"/>
                          </a:solidFill>
                        </a:rPr>
                        <a:t>λ</a:t>
                      </a:r>
                      <a:r>
                        <a:rPr lang="el-GR" b="1" baseline="-25000" dirty="0">
                          <a:solidFill>
                            <a:schemeClr val="tx1"/>
                          </a:solidFill>
                        </a:rPr>
                        <a:t>αφ</a:t>
                      </a:r>
                      <a:r>
                        <a:rPr lang="el-GR" b="1" dirty="0">
                          <a:solidFill>
                            <a:schemeClr val="tx1"/>
                          </a:solidFill>
                        </a:rPr>
                        <a:t> = </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017˚  30</a:t>
                      </a:r>
                      <a:r>
                        <a:rPr lang="en-US"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’.0</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 </a:t>
                      </a:r>
                      <a:endParaRPr lang="en-US" b="1" dirty="0">
                        <a:solidFill>
                          <a:schemeClr val="tx1"/>
                        </a:solidFill>
                      </a:endParaRPr>
                    </a:p>
                  </a:txBody>
                  <a:tcPr/>
                </a:tc>
                <a:tc>
                  <a:txBody>
                    <a:bodyPr/>
                    <a:lstStyle/>
                    <a:p>
                      <a:r>
                        <a:rPr lang="el-GR" dirty="0">
                          <a:solidFill>
                            <a:schemeClr val="tx1"/>
                          </a:solidFill>
                        </a:rPr>
                        <a:t>Φ</a:t>
                      </a:r>
                      <a:r>
                        <a:rPr lang="el-GR" baseline="-25000" dirty="0">
                          <a:solidFill>
                            <a:schemeClr val="tx1"/>
                          </a:solidFill>
                        </a:rPr>
                        <a:t>αν</a:t>
                      </a:r>
                      <a:r>
                        <a:rPr lang="el-GR" dirty="0">
                          <a:solidFill>
                            <a:schemeClr val="tx1"/>
                          </a:solidFill>
                        </a:rPr>
                        <a:t> = </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42˚  30</a:t>
                      </a:r>
                      <a:r>
                        <a:rPr lang="en-US"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’.0</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 </a:t>
                      </a:r>
                      <a:endParaRPr lang="en-US" dirty="0">
                        <a:solidFill>
                          <a:schemeClr val="tx1"/>
                        </a:solidFill>
                      </a:endParaRPr>
                    </a:p>
                  </a:txBody>
                  <a:tcPr/>
                </a:tc>
                <a:extLst>
                  <a:ext uri="{0D108BD9-81ED-4DB2-BD59-A6C34878D82A}">
                    <a16:rowId xmlns:a16="http://schemas.microsoft.com/office/drawing/2014/main" val="1822449335"/>
                  </a:ext>
                </a:extLst>
              </a:tr>
              <a:tr h="378307">
                <a:tc>
                  <a:txBody>
                    <a:bodyPr/>
                    <a:lstStyle/>
                    <a:p>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Φ</a:t>
                      </a:r>
                      <a:r>
                        <a:rPr lang="el-GR" sz="1800" b="1" kern="100" baseline="-25000" dirty="0">
                          <a:effectLst/>
                          <a:latin typeface="Calibri" panose="020F0502020204030204" pitchFamily="34" charset="0"/>
                          <a:ea typeface="Calibri" panose="020F0502020204030204" pitchFamily="34" charset="0"/>
                          <a:cs typeface="Times New Roman" panose="02020603050405020304" pitchFamily="18" charset="0"/>
                        </a:rPr>
                        <a:t>αφ</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39˚  30</a:t>
                      </a:r>
                      <a:r>
                        <a:rPr lang="en-US" b="1" kern="100" dirty="0">
                          <a:latin typeface="Calibri" panose="020F0502020204030204" pitchFamily="34" charset="0"/>
                          <a:ea typeface="Calibri" panose="020F0502020204030204" pitchFamily="34" charset="0"/>
                          <a:cs typeface="Times New Roman" panose="02020603050405020304" pitchFamily="18" charset="0"/>
                        </a:rPr>
                        <a:t>’.0</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λ</a:t>
                      </a:r>
                      <a:r>
                        <a:rPr lang="el-GR" b="1" baseline="-25000" dirty="0" err="1">
                          <a:solidFill>
                            <a:schemeClr val="tx1"/>
                          </a:solidFill>
                        </a:rPr>
                        <a:t>αν</a:t>
                      </a:r>
                      <a:r>
                        <a:rPr lang="el-GR" b="1" baseline="-25000" dirty="0">
                          <a:solidFill>
                            <a:schemeClr val="tx1"/>
                          </a:solidFill>
                        </a:rPr>
                        <a:t>  =   </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014˚  30</a:t>
                      </a:r>
                      <a:r>
                        <a:rPr lang="en-US"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’.0</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 (-)</a:t>
                      </a:r>
                      <a:endParaRPr lang="en-US" b="1" baseline="-25000" dirty="0">
                        <a:solidFill>
                          <a:schemeClr val="tx1"/>
                        </a:solidFill>
                      </a:endParaRPr>
                    </a:p>
                  </a:txBody>
                  <a:tcPr/>
                </a:tc>
                <a:tc>
                  <a:txBody>
                    <a:bodyPr/>
                    <a:lstStyle/>
                    <a:p>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Φ</a:t>
                      </a:r>
                      <a:r>
                        <a:rPr lang="el-GR" sz="1800" b="1" kern="100" baseline="-25000" dirty="0">
                          <a:effectLst/>
                          <a:latin typeface="Calibri" panose="020F0502020204030204" pitchFamily="34" charset="0"/>
                          <a:ea typeface="Calibri" panose="020F0502020204030204" pitchFamily="34" charset="0"/>
                          <a:cs typeface="Times New Roman" panose="02020603050405020304" pitchFamily="18" charset="0"/>
                        </a:rPr>
                        <a:t>αφ</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39˚  30</a:t>
                      </a:r>
                      <a:r>
                        <a:rPr lang="en-US" b="1" kern="100" dirty="0">
                          <a:latin typeface="Calibri" panose="020F0502020204030204" pitchFamily="34" charset="0"/>
                          <a:ea typeface="Calibri" panose="020F0502020204030204" pitchFamily="34" charset="0"/>
                          <a:cs typeface="Times New Roman" panose="02020603050405020304" pitchFamily="18" charset="0"/>
                        </a:rPr>
                        <a:t>’.0</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solidFill>
                          <a:schemeClr val="tx1"/>
                        </a:solidFill>
                      </a:endParaRPr>
                    </a:p>
                  </a:txBody>
                  <a:tcPr/>
                </a:tc>
                <a:extLst>
                  <a:ext uri="{0D108BD9-81ED-4DB2-BD59-A6C34878D82A}">
                    <a16:rowId xmlns:a16="http://schemas.microsoft.com/office/drawing/2014/main" val="2089664881"/>
                  </a:ext>
                </a:extLst>
              </a:tr>
              <a:tr h="378307">
                <a:tc>
                  <a:txBody>
                    <a:bodyPr/>
                    <a:lstStyle/>
                    <a:p>
                      <a:r>
                        <a:rPr lang="el-GR" b="1" dirty="0" err="1">
                          <a:solidFill>
                            <a:schemeClr val="tx1"/>
                          </a:solidFill>
                        </a:rPr>
                        <a:t>Δφ</a:t>
                      </a:r>
                      <a:r>
                        <a:rPr lang="el-GR" b="1" dirty="0">
                          <a:solidFill>
                            <a:schemeClr val="tx1"/>
                          </a:solidFill>
                        </a:rPr>
                        <a:t>=  03</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00</a:t>
                      </a:r>
                      <a:r>
                        <a:rPr lang="en-US" b="1" kern="100" dirty="0">
                          <a:latin typeface="Calibri" panose="020F0502020204030204" pitchFamily="34" charset="0"/>
                          <a:ea typeface="Calibri" panose="020F0502020204030204" pitchFamily="34" charset="0"/>
                          <a:cs typeface="Times New Roman" panose="02020603050405020304" pitchFamily="18" charset="0"/>
                        </a:rPr>
                        <a:t>’.0</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Ν</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solidFill>
                          <a:schemeClr val="tx1"/>
                        </a:solidFill>
                      </a:endParaRPr>
                    </a:p>
                  </a:txBody>
                  <a:tcPr/>
                </a:tc>
                <a:tc>
                  <a:txBody>
                    <a:bodyPr/>
                    <a:lstStyle/>
                    <a:p>
                      <a:r>
                        <a:rPr lang="el-GR" dirty="0" err="1">
                          <a:solidFill>
                            <a:schemeClr val="tx1"/>
                          </a:solidFill>
                        </a:rPr>
                        <a:t>Δλ</a:t>
                      </a:r>
                      <a:r>
                        <a:rPr lang="el-GR" dirty="0">
                          <a:solidFill>
                            <a:schemeClr val="tx1"/>
                          </a:solidFill>
                        </a:rPr>
                        <a:t> = </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 </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dirty="0">
                        <a:solidFill>
                          <a:schemeClr val="tx1"/>
                        </a:solidFill>
                      </a:endParaRPr>
                    </a:p>
                  </a:txBody>
                  <a:tcPr/>
                </a:tc>
                <a:tc>
                  <a:txBody>
                    <a:bodyPr/>
                    <a:lstStyle/>
                    <a:p>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82</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solidFill>
                          <a:schemeClr val="tx1"/>
                        </a:solidFill>
                      </a:endParaRPr>
                    </a:p>
                  </a:txBody>
                  <a:tcPr/>
                </a:tc>
                <a:extLst>
                  <a:ext uri="{0D108BD9-81ED-4DB2-BD59-A6C34878D82A}">
                    <a16:rowId xmlns:a16="http://schemas.microsoft.com/office/drawing/2014/main" val="1865154951"/>
                  </a:ext>
                </a:extLst>
              </a:tr>
              <a:tr h="378307">
                <a:tc>
                  <a:txBody>
                    <a:bodyPr/>
                    <a:lstStyle/>
                    <a:p>
                      <a:r>
                        <a:rPr lang="el-GR" b="1" dirty="0" err="1">
                          <a:solidFill>
                            <a:srgbClr val="FF0000"/>
                          </a:solidFill>
                        </a:rPr>
                        <a:t>Δφ</a:t>
                      </a:r>
                      <a:r>
                        <a:rPr lang="el-GR" b="1" dirty="0">
                          <a:solidFill>
                            <a:srgbClr val="FF0000"/>
                          </a:solidFill>
                        </a:rPr>
                        <a:t>’ = 180’ Ν</a:t>
                      </a:r>
                      <a:endParaRPr lang="en-US"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rgbClr val="FF0000"/>
                          </a:solidFill>
                        </a:rPr>
                        <a:t>Δφ</a:t>
                      </a:r>
                      <a:r>
                        <a:rPr lang="el-GR" b="1" dirty="0">
                          <a:solidFill>
                            <a:srgbClr val="FF0000"/>
                          </a:solidFill>
                        </a:rPr>
                        <a:t>’ = 180’ </a:t>
                      </a:r>
                      <a:r>
                        <a:rPr lang="en-US" b="1" dirty="0">
                          <a:solidFill>
                            <a:srgbClr val="FF0000"/>
                          </a:solidFill>
                        </a:rPr>
                        <a:t>W</a:t>
                      </a:r>
                      <a:endParaRPr lang="en-US" dirty="0">
                        <a:solidFill>
                          <a:srgbClr val="FF0000"/>
                        </a:solidFill>
                      </a:endParaRPr>
                    </a:p>
                  </a:txBody>
                  <a:tcPr/>
                </a:tc>
                <a:tc>
                  <a:txBody>
                    <a:bodyPr/>
                    <a:lstStyle/>
                    <a:p>
                      <a:r>
                        <a:rPr lang="el-GR" b="1" dirty="0">
                          <a:solidFill>
                            <a:srgbClr val="FF0000"/>
                          </a:solidFill>
                          <a:latin typeface="Arial" panose="020B0604020202020204" pitchFamily="34" charset="0"/>
                          <a:cs typeface="Arial" panose="020B0604020202020204" pitchFamily="34" charset="0"/>
                        </a:rPr>
                        <a:t>Φ</a:t>
                      </a:r>
                      <a:r>
                        <a:rPr lang="en-US" b="1" baseline="-25000" dirty="0">
                          <a:solidFill>
                            <a:srgbClr val="FF0000"/>
                          </a:solidFill>
                          <a:latin typeface="Arial" panose="020B0604020202020204" pitchFamily="34" charset="0"/>
                          <a:cs typeface="Arial" panose="020B0604020202020204" pitchFamily="34" charset="0"/>
                        </a:rPr>
                        <a:t>mean = </a:t>
                      </a:r>
                      <a:r>
                        <a:rPr lang="en-US"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41</a:t>
                      </a:r>
                      <a:r>
                        <a:rPr lang="el-GR"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b="1" baseline="-25000" dirty="0">
                        <a:solidFill>
                          <a:srgbClr val="FF00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49716100"/>
                  </a:ext>
                </a:extLst>
              </a:tr>
            </a:tbl>
          </a:graphicData>
        </a:graphic>
      </p:graphicFrame>
      <p:cxnSp>
        <p:nvCxnSpPr>
          <p:cNvPr id="16" name="Straight Connector 15">
            <a:extLst>
              <a:ext uri="{FF2B5EF4-FFF2-40B4-BE49-F238E27FC236}">
                <a16:creationId xmlns:a16="http://schemas.microsoft.com/office/drawing/2014/main" id="{89A24C04-4188-7E53-B2DB-8D4A16E5D3F7}"/>
              </a:ext>
            </a:extLst>
          </p:cNvPr>
          <p:cNvCxnSpPr>
            <a:cxnSpLocks/>
            <a:endCxn id="14" idx="3"/>
          </p:cNvCxnSpPr>
          <p:nvPr/>
        </p:nvCxnSpPr>
        <p:spPr>
          <a:xfrm flipV="1">
            <a:off x="241647" y="5180780"/>
            <a:ext cx="7611435" cy="63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044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1F976-C9EB-8FFF-F561-A34EB5F3B913}"/>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648C0B7A-1694-33A5-5965-BC40E3DE129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3" name="Title 2">
            <a:extLst>
              <a:ext uri="{FF2B5EF4-FFF2-40B4-BE49-F238E27FC236}">
                <a16:creationId xmlns:a16="http://schemas.microsoft.com/office/drawing/2014/main" id="{F49848F6-38A5-79DF-1078-C68D9BFD074E}"/>
              </a:ext>
            </a:extLst>
          </p:cNvPr>
          <p:cNvSpPr>
            <a:spLocks noGrp="1"/>
          </p:cNvSpPr>
          <p:nvPr>
            <p:ph type="title"/>
          </p:nvPr>
        </p:nvSpPr>
        <p:spPr>
          <a:xfrm>
            <a:off x="1157131" y="310895"/>
            <a:ext cx="10696818" cy="530352"/>
          </a:xfrm>
        </p:spPr>
        <p:txBody>
          <a:bodyPr/>
          <a:lstStyle/>
          <a:p>
            <a:r>
              <a:rPr lang="el-GR" sz="3200" b="1" dirty="0" err="1">
                <a:latin typeface="Arial" panose="020B0604020202020204" pitchFamily="34" charset="0"/>
                <a:cs typeface="Arial" panose="020B0604020202020204" pitchFamily="34" charset="0"/>
              </a:rPr>
              <a:t>Επιλυση</a:t>
            </a:r>
            <a:r>
              <a:rPr lang="el-GR" sz="3200" b="1" dirty="0">
                <a:latin typeface="Arial" panose="020B0604020202020204" pitchFamily="34" charset="0"/>
                <a:cs typeface="Arial" panose="020B0604020202020204" pitchFamily="34" charset="0"/>
              </a:rPr>
              <a:t> </a:t>
            </a:r>
            <a:r>
              <a:rPr lang="el-GR" sz="3200" b="1" dirty="0" err="1">
                <a:latin typeface="Arial" panose="020B0604020202020204" pitchFamily="34" charset="0"/>
                <a:cs typeface="Arial" panose="020B0604020202020204" pitchFamily="34" charset="0"/>
              </a:rPr>
              <a:t>λοξοδρομικου</a:t>
            </a:r>
            <a:r>
              <a:rPr lang="el-GR" sz="3200" b="1" dirty="0">
                <a:latin typeface="Arial" panose="020B0604020202020204" pitchFamily="34" charset="0"/>
                <a:cs typeface="Arial" panose="020B0604020202020204" pitchFamily="34" charset="0"/>
              </a:rPr>
              <a:t> </a:t>
            </a:r>
            <a:r>
              <a:rPr lang="el-GR" sz="3200" b="1" dirty="0" err="1">
                <a:latin typeface="Arial" panose="020B0604020202020204" pitchFamily="34" charset="0"/>
                <a:cs typeface="Arial" panose="020B0604020202020204" pitchFamily="34" charset="0"/>
              </a:rPr>
              <a:t>προβληματοσ</a:t>
            </a:r>
            <a:endParaRPr lang="en-US" sz="3200" b="1" dirty="0">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34236E83-0F7C-4B9D-5587-E56B40EC36BA}"/>
              </a:ext>
            </a:extLst>
          </p:cNvPr>
          <p:cNvSpPr>
            <a:spLocks noGrp="1"/>
          </p:cNvSpPr>
          <p:nvPr>
            <p:ph type="sldNum" sz="quarter" idx="11"/>
          </p:nvPr>
        </p:nvSpPr>
        <p:spPr/>
        <p:txBody>
          <a:bodyPr/>
          <a:lstStyle/>
          <a:p>
            <a:fld id="{75DF2D63-3FF5-D547-96B9-BE9CCD1ABA58}" type="slidenum">
              <a:rPr lang="en-US" smtClean="0"/>
              <a:pPr/>
              <a:t>13</a:t>
            </a:fld>
            <a:endParaRPr lang="en-US" dirty="0"/>
          </a:p>
        </p:txBody>
      </p:sp>
      <p:sp>
        <p:nvSpPr>
          <p:cNvPr id="5" name="Content Placeholder 4">
            <a:extLst>
              <a:ext uri="{FF2B5EF4-FFF2-40B4-BE49-F238E27FC236}">
                <a16:creationId xmlns:a16="http://schemas.microsoft.com/office/drawing/2014/main" id="{706DBDE4-2894-6E8D-3313-381313A2A792}"/>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7CC6E520-A170-9BFC-6FC7-13347D2CCB74}"/>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1B2FD022-9EDA-A8DB-1C73-872477671540}"/>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4AFFCCD-DA0C-FDD7-738D-4DA14BC464CB}"/>
              </a:ext>
            </a:extLst>
          </p:cNvPr>
          <p:cNvSpPr txBox="1"/>
          <p:nvPr/>
        </p:nvSpPr>
        <p:spPr>
          <a:xfrm>
            <a:off x="241649" y="1049065"/>
            <a:ext cx="4166228" cy="830997"/>
          </a:xfrm>
          <a:prstGeom prst="rect">
            <a:avLst/>
          </a:prstGeom>
          <a:solidFill>
            <a:schemeClr val="accent4">
              <a:lumMod val="90000"/>
            </a:schemeClr>
          </a:solidFill>
        </p:spPr>
        <p:txBody>
          <a:bodyPr wrap="square" rtlCol="0">
            <a:spAutoFit/>
          </a:bodyPr>
          <a:lstStyle/>
          <a:p>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Αναχωρούμε από στίγμα φ= 42˚  30</a:t>
            </a:r>
            <a:r>
              <a:rPr lang="en-US" sz="1000" b="1" kern="100" dirty="0">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λ=014˚  30’.0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W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για προορισμό με              φ= 39˚  30</a:t>
            </a:r>
            <a:r>
              <a:rPr lang="en-US" sz="1000" b="1" kern="100" dirty="0">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λ=017˚  30’.0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W</a:t>
            </a:r>
            <a:r>
              <a:rPr lang="el-GR" sz="1000" b="1" kern="100" dirty="0">
                <a:latin typeface="Calibri" panose="020F0502020204030204" pitchFamily="34" charset="0"/>
                <a:ea typeface="Calibri" panose="020F0502020204030204" pitchFamily="34" charset="0"/>
                <a:cs typeface="Times New Roman" panose="02020603050405020304" pitchFamily="18" charset="0"/>
              </a:rPr>
              <a:t>. </a:t>
            </a:r>
          </a:p>
          <a:p>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Να βρεθούν η πορεία ζ και η απόσταση κ</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F4D9A92B-98F7-C96B-13E0-D8D64C43F9BE}"/>
              </a:ext>
            </a:extLst>
          </p:cNvPr>
          <p:cNvPicPr>
            <a:picLocks noChangeAspect="1"/>
          </p:cNvPicPr>
          <p:nvPr/>
        </p:nvPicPr>
        <p:blipFill>
          <a:blip r:embed="rId3"/>
          <a:stretch>
            <a:fillRect/>
          </a:stretch>
        </p:blipFill>
        <p:spPr>
          <a:xfrm>
            <a:off x="6659319" y="1664618"/>
            <a:ext cx="4978185" cy="3969348"/>
          </a:xfrm>
          <a:prstGeom prst="rect">
            <a:avLst/>
          </a:prstGeom>
        </p:spPr>
      </p:pic>
      <p:sp>
        <p:nvSpPr>
          <p:cNvPr id="13" name="TextBox 12">
            <a:extLst>
              <a:ext uri="{FF2B5EF4-FFF2-40B4-BE49-F238E27FC236}">
                <a16:creationId xmlns:a16="http://schemas.microsoft.com/office/drawing/2014/main" id="{4A6B842F-C771-420F-E179-9476A3FA7CE0}"/>
              </a:ext>
            </a:extLst>
          </p:cNvPr>
          <p:cNvSpPr txBox="1"/>
          <p:nvPr/>
        </p:nvSpPr>
        <p:spPr>
          <a:xfrm>
            <a:off x="241647" y="3649292"/>
            <a:ext cx="5918077" cy="1969770"/>
          </a:xfrm>
          <a:prstGeom prst="rect">
            <a:avLst/>
          </a:prstGeom>
          <a:solidFill>
            <a:schemeClr val="accent4">
              <a:lumMod val="90000"/>
            </a:schemeClr>
          </a:solidFill>
        </p:spPr>
        <p:txBody>
          <a:bodyPr wrap="square" rtlCol="0">
            <a:spAutoFit/>
          </a:bodyPr>
          <a:lstStyle/>
          <a:p>
            <a:r>
              <a:rPr lang="el-GR" b="1" kern="100" dirty="0">
                <a:latin typeface="Calibri" panose="020F0502020204030204" pitchFamily="34" charset="0"/>
                <a:ea typeface="Calibri" panose="020F0502020204030204" pitchFamily="34" charset="0"/>
                <a:cs typeface="Times New Roman" panose="02020603050405020304" pitchFamily="18" charset="0"/>
              </a:rPr>
              <a:t>Βρίσκουμε την τιμή της αποχώρησης (</a:t>
            </a:r>
            <a:r>
              <a:rPr lang="en-US" b="1" kern="100" dirty="0">
                <a:latin typeface="Calibri" panose="020F0502020204030204" pitchFamily="34" charset="0"/>
                <a:ea typeface="Calibri" panose="020F0502020204030204" pitchFamily="34" charset="0"/>
                <a:cs typeface="Times New Roman" panose="02020603050405020304" pitchFamily="18" charset="0"/>
              </a:rPr>
              <a:t>p) </a:t>
            </a:r>
            <a:r>
              <a:rPr lang="el-GR" b="1" kern="100" dirty="0">
                <a:latin typeface="Calibri" panose="020F0502020204030204" pitchFamily="34" charset="0"/>
                <a:ea typeface="Calibri" panose="020F0502020204030204" pitchFamily="34" charset="0"/>
                <a:cs typeface="Times New Roman" panose="02020603050405020304" pitchFamily="18" charset="0"/>
              </a:rPr>
              <a:t>από τον τύπο:</a:t>
            </a:r>
          </a:p>
          <a:p>
            <a:endParaRPr lang="el-GR" b="1" kern="100" dirty="0">
              <a:latin typeface="Calibri" panose="020F0502020204030204" pitchFamily="34" charset="0"/>
              <a:ea typeface="Calibri" panose="020F0502020204030204" pitchFamily="34" charset="0"/>
              <a:cs typeface="Times New Roman" panose="02020603050405020304" pitchFamily="18" charset="0"/>
            </a:endParaRPr>
          </a:p>
          <a:p>
            <a:r>
              <a:rPr lang="en-US" b="1" kern="100" dirty="0">
                <a:latin typeface="Calibri" panose="020F0502020204030204" pitchFamily="34" charset="0"/>
                <a:ea typeface="Calibri" panose="020F0502020204030204" pitchFamily="34" charset="0"/>
                <a:cs typeface="Times New Roman" panose="02020603050405020304" pitchFamily="18" charset="0"/>
              </a:rPr>
              <a:t>p = (</a:t>
            </a:r>
            <a:r>
              <a:rPr lang="el-GR" b="1" kern="100" dirty="0" err="1">
                <a:latin typeface="Calibri" panose="020F0502020204030204" pitchFamily="34" charset="0"/>
                <a:ea typeface="Calibri" panose="020F0502020204030204" pitchFamily="34" charset="0"/>
                <a:cs typeface="Times New Roman" panose="02020603050405020304" pitchFamily="18" charset="0"/>
              </a:rPr>
              <a:t>Δλ</a:t>
            </a:r>
            <a:r>
              <a:rPr lang="el-GR" b="1" kern="100" dirty="0">
                <a:latin typeface="Calibri" panose="020F0502020204030204" pitchFamily="34" charset="0"/>
                <a:ea typeface="Calibri" panose="020F0502020204030204" pitchFamily="34" charset="0"/>
                <a:cs typeface="Times New Roman" panose="02020603050405020304" pitchFamily="18" charset="0"/>
              </a:rPr>
              <a:t>’) * </a:t>
            </a:r>
            <a:r>
              <a:rPr lang="en-US" b="1" kern="100" dirty="0">
                <a:latin typeface="Calibri" panose="020F0502020204030204" pitchFamily="34" charset="0"/>
                <a:ea typeface="Calibri" panose="020F0502020204030204" pitchFamily="34" charset="0"/>
                <a:cs typeface="Times New Roman" panose="02020603050405020304" pitchFamily="18" charset="0"/>
              </a:rPr>
              <a:t>cos</a:t>
            </a:r>
            <a:r>
              <a:rPr lang="en-US" b="1" kern="100" baseline="-25000" dirty="0">
                <a:latin typeface="Calibri" panose="020F0502020204030204" pitchFamily="34" charset="0"/>
                <a:ea typeface="Calibri" panose="020F0502020204030204" pitchFamily="34" charset="0"/>
                <a:cs typeface="Times New Roman" panose="02020603050405020304" pitchFamily="18" charset="0"/>
              </a:rPr>
              <a:t>(</a:t>
            </a:r>
            <a:r>
              <a:rPr lang="el-GR" b="1" kern="100" baseline="-25000" dirty="0">
                <a:latin typeface="Calibri" panose="020F0502020204030204" pitchFamily="34" charset="0"/>
                <a:ea typeface="Calibri" panose="020F0502020204030204" pitchFamily="34" charset="0"/>
                <a:cs typeface="Times New Roman" panose="02020603050405020304" pitchFamily="18" charset="0"/>
              </a:rPr>
              <a:t>Φ</a:t>
            </a:r>
            <a:r>
              <a:rPr lang="en-US" b="1" kern="100" baseline="-25000" dirty="0">
                <a:latin typeface="Calibri" panose="020F0502020204030204" pitchFamily="34" charset="0"/>
                <a:ea typeface="Calibri" panose="020F0502020204030204" pitchFamily="34" charset="0"/>
                <a:cs typeface="Times New Roman" panose="02020603050405020304" pitchFamily="18" charset="0"/>
              </a:rPr>
              <a:t>mean)</a:t>
            </a:r>
          </a:p>
          <a:p>
            <a:endParaRPr lang="en-US" b="1" kern="100" baseline="-25000" dirty="0">
              <a:latin typeface="Calibri" panose="020F0502020204030204" pitchFamily="34" charset="0"/>
              <a:ea typeface="Calibri" panose="020F0502020204030204" pitchFamily="34" charset="0"/>
              <a:cs typeface="Times New Roman" panose="02020603050405020304" pitchFamily="18" charset="0"/>
            </a:endParaRPr>
          </a:p>
          <a:p>
            <a:r>
              <a:rPr lang="en-US" b="1" kern="100" dirty="0">
                <a:latin typeface="Calibri" panose="020F0502020204030204" pitchFamily="34" charset="0"/>
                <a:ea typeface="Calibri" panose="020F0502020204030204" pitchFamily="34" charset="0"/>
                <a:cs typeface="Times New Roman" panose="02020603050405020304" pitchFamily="18" charset="0"/>
              </a:rPr>
              <a:t>p= 180’ * cos(41</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=&gt; </a:t>
            </a:r>
            <a:r>
              <a:rPr lang="en-US"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 = 143.94 W</a:t>
            </a:r>
            <a:endParaRPr lang="el-GR" b="1" kern="100" baseline="-250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endParaRPr lang="en-US" sz="20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4" name="Table 13">
            <a:extLst>
              <a:ext uri="{FF2B5EF4-FFF2-40B4-BE49-F238E27FC236}">
                <a16:creationId xmlns:a16="http://schemas.microsoft.com/office/drawing/2014/main" id="{E8ECB3AB-9A27-9DF7-9826-B11A59019EE4}"/>
              </a:ext>
            </a:extLst>
          </p:cNvPr>
          <p:cNvGraphicFramePr>
            <a:graphicFrameLocks noGrp="1"/>
          </p:cNvGraphicFramePr>
          <p:nvPr>
            <p:extLst>
              <p:ext uri="{D42A27DB-BD31-4B8C-83A1-F6EECF244321}">
                <p14:modId xmlns:p14="http://schemas.microsoft.com/office/powerpoint/2010/main" val="434506755"/>
              </p:ext>
            </p:extLst>
          </p:nvPr>
        </p:nvGraphicFramePr>
        <p:xfrm>
          <a:off x="241647" y="1890312"/>
          <a:ext cx="1532546" cy="1651937"/>
        </p:xfrm>
        <a:graphic>
          <a:graphicData uri="http://schemas.openxmlformats.org/drawingml/2006/table">
            <a:tbl>
              <a:tblPr firstRow="1" bandRow="1">
                <a:tableStyleId>{5C22544A-7EE6-4342-B048-85BDC9FD1C3A}</a:tableStyleId>
              </a:tblPr>
              <a:tblGrid>
                <a:gridCol w="1532546">
                  <a:extLst>
                    <a:ext uri="{9D8B030D-6E8A-4147-A177-3AD203B41FA5}">
                      <a16:colId xmlns:a16="http://schemas.microsoft.com/office/drawing/2014/main" val="3978186275"/>
                    </a:ext>
                  </a:extLst>
                </a:gridCol>
              </a:tblGrid>
              <a:tr h="5202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Δφ</a:t>
                      </a:r>
                      <a:r>
                        <a:rPr lang="el-GR" b="1" dirty="0">
                          <a:solidFill>
                            <a:schemeClr val="tx1"/>
                          </a:solidFill>
                        </a:rPr>
                        <a:t>’ = 180’ Ν</a:t>
                      </a:r>
                      <a:endParaRPr lang="en-US" dirty="0">
                        <a:solidFill>
                          <a:schemeClr val="tx1"/>
                        </a:solidFill>
                      </a:endParaRPr>
                    </a:p>
                  </a:txBody>
                  <a:tcPr/>
                </a:tc>
                <a:extLst>
                  <a:ext uri="{0D108BD9-81ED-4DB2-BD59-A6C34878D82A}">
                    <a16:rowId xmlns:a16="http://schemas.microsoft.com/office/drawing/2014/main" val="1822449335"/>
                  </a:ext>
                </a:extLst>
              </a:tr>
              <a:tr h="4001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Δλ</a:t>
                      </a:r>
                      <a:r>
                        <a:rPr lang="el-GR" b="1" dirty="0">
                          <a:solidFill>
                            <a:schemeClr val="tx1"/>
                          </a:solidFill>
                        </a:rPr>
                        <a:t>’ = 180’ </a:t>
                      </a:r>
                      <a:r>
                        <a:rPr lang="en-US" b="1" dirty="0">
                          <a:solidFill>
                            <a:schemeClr val="tx1"/>
                          </a:solidFill>
                        </a:rPr>
                        <a:t>W</a:t>
                      </a:r>
                      <a:endParaRPr lang="en-US" dirty="0">
                        <a:solidFill>
                          <a:schemeClr val="tx1"/>
                        </a:solidFill>
                      </a:endParaRPr>
                    </a:p>
                  </a:txBody>
                  <a:tcPr/>
                </a:tc>
                <a:extLst>
                  <a:ext uri="{0D108BD9-81ED-4DB2-BD59-A6C34878D82A}">
                    <a16:rowId xmlns:a16="http://schemas.microsoft.com/office/drawing/2014/main" val="2089664881"/>
                  </a:ext>
                </a:extLst>
              </a:tr>
              <a:tr h="3601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a:solidFill>
                            <a:schemeClr val="tx1"/>
                          </a:solidFill>
                          <a:latin typeface="Arial" panose="020B0604020202020204" pitchFamily="34" charset="0"/>
                          <a:cs typeface="Arial" panose="020B0604020202020204" pitchFamily="34" charset="0"/>
                        </a:rPr>
                        <a:t>Φ</a:t>
                      </a:r>
                      <a:r>
                        <a:rPr lang="en-US" b="1" baseline="-25000" dirty="0">
                          <a:solidFill>
                            <a:schemeClr val="tx1"/>
                          </a:solidFill>
                          <a:latin typeface="Arial" panose="020B0604020202020204" pitchFamily="34" charset="0"/>
                          <a:cs typeface="Arial" panose="020B0604020202020204" pitchFamily="34" charset="0"/>
                        </a:rPr>
                        <a:t>mean =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41</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b="1" baseline="-250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5154951"/>
                  </a:ext>
                </a:extLst>
              </a:tr>
              <a:tr h="160073">
                <a:tc>
                  <a:txBody>
                    <a:bodyPr/>
                    <a:lstStyle/>
                    <a:p>
                      <a:endParaRPr lang="en-US" dirty="0">
                        <a:solidFill>
                          <a:schemeClr val="tx1"/>
                        </a:solidFill>
                      </a:endParaRPr>
                    </a:p>
                  </a:txBody>
                  <a:tcPr/>
                </a:tc>
                <a:extLst>
                  <a:ext uri="{0D108BD9-81ED-4DB2-BD59-A6C34878D82A}">
                    <a16:rowId xmlns:a16="http://schemas.microsoft.com/office/drawing/2014/main" val="3849716100"/>
                  </a:ext>
                </a:extLst>
              </a:tr>
            </a:tbl>
          </a:graphicData>
        </a:graphic>
      </p:graphicFrame>
    </p:spTree>
    <p:extLst>
      <p:ext uri="{BB962C8B-B14F-4D97-AF65-F5344CB8AC3E}">
        <p14:creationId xmlns:p14="http://schemas.microsoft.com/office/powerpoint/2010/main" val="1708511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D2BE2-4F87-EB1A-056C-4C45E1088447}"/>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53B2A912-208F-391D-A6ED-851648DFEC9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3" name="Title 2">
            <a:extLst>
              <a:ext uri="{FF2B5EF4-FFF2-40B4-BE49-F238E27FC236}">
                <a16:creationId xmlns:a16="http://schemas.microsoft.com/office/drawing/2014/main" id="{A3EEF1BE-00C3-DCE5-8751-5B53B4E90D46}"/>
              </a:ext>
            </a:extLst>
          </p:cNvPr>
          <p:cNvSpPr>
            <a:spLocks noGrp="1"/>
          </p:cNvSpPr>
          <p:nvPr>
            <p:ph type="title"/>
          </p:nvPr>
        </p:nvSpPr>
        <p:spPr>
          <a:xfrm>
            <a:off x="1157131" y="310895"/>
            <a:ext cx="10696818" cy="530352"/>
          </a:xfrm>
        </p:spPr>
        <p:txBody>
          <a:bodyPr/>
          <a:lstStyle/>
          <a:p>
            <a:r>
              <a:rPr lang="el-GR" sz="3200" b="1" dirty="0" err="1">
                <a:latin typeface="Arial" panose="020B0604020202020204" pitchFamily="34" charset="0"/>
                <a:cs typeface="Arial" panose="020B0604020202020204" pitchFamily="34" charset="0"/>
              </a:rPr>
              <a:t>Επιλυση</a:t>
            </a:r>
            <a:r>
              <a:rPr lang="el-GR" sz="3200" b="1" dirty="0">
                <a:latin typeface="Arial" panose="020B0604020202020204" pitchFamily="34" charset="0"/>
                <a:cs typeface="Arial" panose="020B0604020202020204" pitchFamily="34" charset="0"/>
              </a:rPr>
              <a:t> </a:t>
            </a:r>
            <a:r>
              <a:rPr lang="el-GR" sz="3200" b="1" dirty="0" err="1">
                <a:latin typeface="Arial" panose="020B0604020202020204" pitchFamily="34" charset="0"/>
                <a:cs typeface="Arial" panose="020B0604020202020204" pitchFamily="34" charset="0"/>
              </a:rPr>
              <a:t>λοξοδρομικου</a:t>
            </a:r>
            <a:r>
              <a:rPr lang="el-GR" sz="3200" b="1" dirty="0">
                <a:latin typeface="Arial" panose="020B0604020202020204" pitchFamily="34" charset="0"/>
                <a:cs typeface="Arial" panose="020B0604020202020204" pitchFamily="34" charset="0"/>
              </a:rPr>
              <a:t> </a:t>
            </a:r>
            <a:r>
              <a:rPr lang="el-GR" sz="3200" b="1" dirty="0" err="1">
                <a:latin typeface="Arial" panose="020B0604020202020204" pitchFamily="34" charset="0"/>
                <a:cs typeface="Arial" panose="020B0604020202020204" pitchFamily="34" charset="0"/>
              </a:rPr>
              <a:t>προβληματοσ</a:t>
            </a:r>
            <a:endParaRPr lang="en-US" sz="3200" b="1" dirty="0">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CF6EB6B2-24B3-56FC-AAC3-392179800AFC}"/>
              </a:ext>
            </a:extLst>
          </p:cNvPr>
          <p:cNvSpPr>
            <a:spLocks noGrp="1"/>
          </p:cNvSpPr>
          <p:nvPr>
            <p:ph type="sldNum" sz="quarter" idx="11"/>
          </p:nvPr>
        </p:nvSpPr>
        <p:spPr/>
        <p:txBody>
          <a:bodyPr/>
          <a:lstStyle/>
          <a:p>
            <a:fld id="{75DF2D63-3FF5-D547-96B9-BE9CCD1ABA58}" type="slidenum">
              <a:rPr lang="en-US" smtClean="0"/>
              <a:pPr/>
              <a:t>14</a:t>
            </a:fld>
            <a:endParaRPr lang="en-US" dirty="0"/>
          </a:p>
        </p:txBody>
      </p:sp>
      <p:sp>
        <p:nvSpPr>
          <p:cNvPr id="5" name="Content Placeholder 4">
            <a:extLst>
              <a:ext uri="{FF2B5EF4-FFF2-40B4-BE49-F238E27FC236}">
                <a16:creationId xmlns:a16="http://schemas.microsoft.com/office/drawing/2014/main" id="{66C2DBCD-3DE6-4547-C0D1-E1FB64AA808C}"/>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25699C08-4AAD-BFFE-77E7-B271DB096458}"/>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19AD2CB1-24D4-8C6E-0144-07C104F9D76B}"/>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A7277F5-CA98-502D-2901-30588C00BBBE}"/>
              </a:ext>
            </a:extLst>
          </p:cNvPr>
          <p:cNvSpPr txBox="1"/>
          <p:nvPr/>
        </p:nvSpPr>
        <p:spPr>
          <a:xfrm>
            <a:off x="241649" y="1049065"/>
            <a:ext cx="4166228" cy="830997"/>
          </a:xfrm>
          <a:prstGeom prst="rect">
            <a:avLst/>
          </a:prstGeom>
          <a:solidFill>
            <a:schemeClr val="accent4">
              <a:lumMod val="90000"/>
            </a:schemeClr>
          </a:solidFill>
        </p:spPr>
        <p:txBody>
          <a:bodyPr wrap="square" rtlCol="0">
            <a:spAutoFit/>
          </a:bodyPr>
          <a:lstStyle/>
          <a:p>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Αναχωρούμε από στίγμα φ= 42˚  30</a:t>
            </a:r>
            <a:r>
              <a:rPr lang="en-US" sz="1000" b="1" kern="100" dirty="0">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λ=014˚  30’.0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W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για προορισμό με              φ= 39˚  30</a:t>
            </a:r>
            <a:r>
              <a:rPr lang="en-US" sz="1000" b="1" kern="100" dirty="0">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λ=017˚  30’.0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W</a:t>
            </a:r>
            <a:r>
              <a:rPr lang="el-GR" sz="1000" b="1" kern="100" dirty="0">
                <a:latin typeface="Calibri" panose="020F0502020204030204" pitchFamily="34" charset="0"/>
                <a:ea typeface="Calibri" panose="020F0502020204030204" pitchFamily="34" charset="0"/>
                <a:cs typeface="Times New Roman" panose="02020603050405020304" pitchFamily="18" charset="0"/>
              </a:rPr>
              <a:t>. </a:t>
            </a:r>
          </a:p>
          <a:p>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Να βρεθούν η πορεία ζ και η απόσταση κ</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77B7CB43-574C-B76A-F7C7-96D11A1B6D5C}"/>
              </a:ext>
            </a:extLst>
          </p:cNvPr>
          <p:cNvPicPr>
            <a:picLocks noChangeAspect="1"/>
          </p:cNvPicPr>
          <p:nvPr/>
        </p:nvPicPr>
        <p:blipFill>
          <a:blip r:embed="rId3"/>
          <a:stretch>
            <a:fillRect/>
          </a:stretch>
        </p:blipFill>
        <p:spPr>
          <a:xfrm>
            <a:off x="6659319" y="1664618"/>
            <a:ext cx="4978185" cy="3969348"/>
          </a:xfrm>
          <a:prstGeom prst="rect">
            <a:avLst/>
          </a:prstGeom>
        </p:spPr>
      </p:pic>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3D3722AF-6A29-513D-B5D4-EABBDEE2B27A}"/>
                  </a:ext>
                </a:extLst>
              </p:cNvPr>
              <p:cNvSpPr txBox="1"/>
              <p:nvPr/>
            </p:nvSpPr>
            <p:spPr>
              <a:xfrm>
                <a:off x="241647" y="3649292"/>
                <a:ext cx="5918077" cy="3162212"/>
              </a:xfrm>
              <a:prstGeom prst="rect">
                <a:avLst/>
              </a:prstGeom>
              <a:solidFill>
                <a:schemeClr val="accent4">
                  <a:lumMod val="90000"/>
                </a:schemeClr>
              </a:solidFill>
            </p:spPr>
            <p:txBody>
              <a:bodyPr wrap="square" rtlCol="0">
                <a:spAutoFit/>
              </a:bodyPr>
              <a:lstStyle/>
              <a:p>
                <a:r>
                  <a:rPr lang="el-GR" b="1" kern="100" dirty="0">
                    <a:latin typeface="Calibri" panose="020F0502020204030204" pitchFamily="34" charset="0"/>
                    <a:ea typeface="Calibri" panose="020F0502020204030204" pitchFamily="34" charset="0"/>
                    <a:cs typeface="Times New Roman" panose="02020603050405020304" pitchFamily="18" charset="0"/>
                  </a:rPr>
                  <a:t>Βρίσκουμε την τεταρτοκυκλική πορεία ζ χρησιμοποιώντας τον τύπο:</a:t>
                </a:r>
              </a:p>
              <a:p>
                <a14:m>
                  <m:oMathPara xmlns:m="http://schemas.openxmlformats.org/officeDocument/2006/math">
                    <m:oMathParaPr>
                      <m:jc m:val="centerGroup"/>
                    </m:oMathParaPr>
                    <m:oMath xmlns:m="http://schemas.openxmlformats.org/officeDocument/2006/math">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𝒕𝒂𝒏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𝜜𝝅</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𝜺</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𝝂𝜶𝝂𝝉</m:t>
                          </m:r>
                          <m:sSub>
                            <m:sSub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𝜾</m:t>
                              </m:r>
                            </m:e>
                            <m:sub>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𝜫𝝀𝜺𝝊𝝆</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sub>
                          </m:sSub>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=&gt;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𝒕𝒂𝒏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𝒑</m:t>
                          </m:r>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𝜟𝝋</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den>
                      </m:f>
                    </m:oMath>
                  </m:oMathPara>
                </a14:m>
                <a:endParaRPr lang="el-GR" b="1" kern="100" dirty="0">
                  <a:latin typeface="Calibri" panose="020F0502020204030204" pitchFamily="34" charset="0"/>
                  <a:ea typeface="Calibri" panose="020F0502020204030204" pitchFamily="34" charset="0"/>
                  <a:cs typeface="Times New Roman" panose="02020603050405020304" pitchFamily="18" charset="0"/>
                </a:endParaRPr>
              </a:p>
              <a:p>
                <a:endParaRPr lang="el-GR" b="1" kern="100" dirty="0">
                  <a:latin typeface="Calibri" panose="020F0502020204030204" pitchFamily="34" charset="0"/>
                  <a:ea typeface="Calibri" panose="020F0502020204030204" pitchFamily="34" charset="0"/>
                  <a:cs typeface="Times New Roman" panose="02020603050405020304" pitchFamily="18" charset="0"/>
                </a:endParaRPr>
              </a:p>
              <a:p>
                <a:r>
                  <a:rPr lang="en-US" b="1" kern="100" dirty="0">
                    <a:latin typeface="Calibri" panose="020F0502020204030204" pitchFamily="34" charset="0"/>
                    <a:ea typeface="Calibri" panose="020F0502020204030204" pitchFamily="34" charset="0"/>
                    <a:cs typeface="Times New Roman" panose="02020603050405020304" pitchFamily="18" charset="0"/>
                  </a:rPr>
                  <a:t>tan</a:t>
                </a:r>
                <a:r>
                  <a:rPr lang="el-GR" b="1" kern="100" dirty="0">
                    <a:latin typeface="Calibri" panose="020F0502020204030204" pitchFamily="34" charset="0"/>
                    <a:ea typeface="Calibri" panose="020F0502020204030204" pitchFamily="34" charset="0"/>
                    <a:cs typeface="Times New Roman" panose="02020603050405020304" pitchFamily="18" charset="0"/>
                  </a:rPr>
                  <a:t>(ζ) = 143.94 / 180’</a:t>
                </a:r>
                <a:r>
                  <a:rPr lang="en-US" b="1" kern="100" dirty="0">
                    <a:latin typeface="Calibri" panose="020F0502020204030204" pitchFamily="34" charset="0"/>
                    <a:ea typeface="Calibri" panose="020F0502020204030204" pitchFamily="34" charset="0"/>
                    <a:cs typeface="Times New Roman" panose="02020603050405020304" pitchFamily="18" charset="0"/>
                  </a:rPr>
                  <a:t> = </a:t>
                </a:r>
                <a:r>
                  <a:rPr lang="en-US"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N38.6</a:t>
                </a:r>
                <a:r>
                  <a:rPr lang="el-GR"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W</a:t>
                </a:r>
                <a:endParaRPr lang="el-GR"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b="1" kern="100" dirty="0">
                  <a:latin typeface="Calibri" panose="020F0502020204030204" pitchFamily="34" charset="0"/>
                  <a:ea typeface="Calibri" panose="020F0502020204030204" pitchFamily="34" charset="0"/>
                  <a:cs typeface="Times New Roman" panose="02020603050405020304" pitchFamily="18" charset="0"/>
                </a:endParaRPr>
              </a:p>
              <a:p>
                <a:r>
                  <a:rPr lang="el-GR" b="1" kern="100" dirty="0">
                    <a:latin typeface="Calibri" panose="020F0502020204030204" pitchFamily="34" charset="0"/>
                    <a:ea typeface="Calibri" panose="020F0502020204030204" pitchFamily="34" charset="0"/>
                    <a:cs typeface="Times New Roman" panose="02020603050405020304" pitchFamily="18" charset="0"/>
                  </a:rPr>
                  <a:t>Μετατρέπουμε την τεταρτοκυκλική πορεία σε </a:t>
                </a:r>
                <a:r>
                  <a:rPr lang="el-GR" b="1" kern="100" dirty="0" err="1">
                    <a:latin typeface="Calibri" panose="020F0502020204030204" pitchFamily="34" charset="0"/>
                    <a:ea typeface="Calibri" panose="020F0502020204030204" pitchFamily="34" charset="0"/>
                    <a:cs typeface="Times New Roman" panose="02020603050405020304" pitchFamily="18" charset="0"/>
                  </a:rPr>
                  <a:t>ολοκυκλική</a:t>
                </a:r>
                <a:r>
                  <a:rPr lang="el-GR" b="1" kern="100" dirty="0">
                    <a:latin typeface="Calibri" panose="020F0502020204030204" pitchFamily="34" charset="0"/>
                    <a:ea typeface="Calibri" panose="020F0502020204030204" pitchFamily="34" charset="0"/>
                    <a:cs typeface="Times New Roman" panose="02020603050405020304" pitchFamily="18" charset="0"/>
                  </a:rPr>
                  <a:t> </a:t>
                </a:r>
              </a:p>
              <a:p>
                <a:r>
                  <a:rPr lang="el-GR" b="1" kern="100" dirty="0">
                    <a:latin typeface="Calibri" panose="020F0502020204030204" pitchFamily="34" charset="0"/>
                    <a:ea typeface="Calibri" panose="020F0502020204030204" pitchFamily="34" charset="0"/>
                    <a:cs typeface="Times New Roman" panose="02020603050405020304" pitchFamily="18" charset="0"/>
                  </a:rPr>
                  <a:t>360</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 - </a:t>
                </a:r>
                <a:r>
                  <a:rPr lang="en-US" b="1" kern="100" dirty="0">
                    <a:latin typeface="Calibri" panose="020F0502020204030204" pitchFamily="34" charset="0"/>
                    <a:ea typeface="Calibri" panose="020F0502020204030204" pitchFamily="34" charset="0"/>
                    <a:cs typeface="Times New Roman" panose="02020603050405020304" pitchFamily="18" charset="0"/>
                  </a:rPr>
                  <a:t>38.6</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321.4˚</a:t>
                </a:r>
                <a:endParaRPr lang="el-G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r>
                  <a:rPr lang="el-GR" sz="1800" b="1" kern="100" dirty="0" err="1">
                    <a:effectLst/>
                    <a:latin typeface="Calibri" panose="020F0502020204030204" pitchFamily="34" charset="0"/>
                    <a:ea typeface="Calibri" panose="020F0502020204030204" pitchFamily="34" charset="0"/>
                    <a:cs typeface="Times New Roman" panose="02020603050405020304" pitchFamily="18" charset="0"/>
                  </a:rPr>
                  <a:t>Αζλ</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321.4˚</a:t>
                </a:r>
                <a:endParaRPr lang="el-G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3" name="TextBox 12">
                <a:extLst>
                  <a:ext uri="{FF2B5EF4-FFF2-40B4-BE49-F238E27FC236}">
                    <a16:creationId xmlns:a16="http://schemas.microsoft.com/office/drawing/2014/main" id="{3D3722AF-6A29-513D-B5D4-EABBDEE2B27A}"/>
                  </a:ext>
                </a:extLst>
              </p:cNvPr>
              <p:cNvSpPr txBox="1">
                <a:spLocks noRot="1" noChangeAspect="1" noMove="1" noResize="1" noEditPoints="1" noAdjustHandles="1" noChangeArrowheads="1" noChangeShapeType="1" noTextEdit="1"/>
              </p:cNvSpPr>
              <p:nvPr/>
            </p:nvSpPr>
            <p:spPr>
              <a:xfrm>
                <a:off x="241647" y="3649292"/>
                <a:ext cx="5918077" cy="3162212"/>
              </a:xfrm>
              <a:prstGeom prst="rect">
                <a:avLst/>
              </a:prstGeom>
              <a:blipFill>
                <a:blip r:embed="rId4"/>
                <a:stretch>
                  <a:fillRect l="-928" t="-1158"/>
                </a:stretch>
              </a:blipFill>
            </p:spPr>
            <p:txBody>
              <a:bodyPr/>
              <a:lstStyle/>
              <a:p>
                <a:r>
                  <a:rPr lang="en-US">
                    <a:noFill/>
                  </a:rPr>
                  <a:t> </a:t>
                </a:r>
              </a:p>
            </p:txBody>
          </p:sp>
        </mc:Fallback>
      </mc:AlternateContent>
      <p:graphicFrame>
        <p:nvGraphicFramePr>
          <p:cNvPr id="14" name="Table 13">
            <a:extLst>
              <a:ext uri="{FF2B5EF4-FFF2-40B4-BE49-F238E27FC236}">
                <a16:creationId xmlns:a16="http://schemas.microsoft.com/office/drawing/2014/main" id="{F395CF1E-8A1A-9327-9C04-2FC117207E22}"/>
              </a:ext>
            </a:extLst>
          </p:cNvPr>
          <p:cNvGraphicFramePr>
            <a:graphicFrameLocks noGrp="1"/>
          </p:cNvGraphicFramePr>
          <p:nvPr>
            <p:extLst>
              <p:ext uri="{D42A27DB-BD31-4B8C-83A1-F6EECF244321}">
                <p14:modId xmlns:p14="http://schemas.microsoft.com/office/powerpoint/2010/main" val="3544496689"/>
              </p:ext>
            </p:extLst>
          </p:nvPr>
        </p:nvGraphicFramePr>
        <p:xfrm>
          <a:off x="241647" y="1890312"/>
          <a:ext cx="1532546" cy="1651937"/>
        </p:xfrm>
        <a:graphic>
          <a:graphicData uri="http://schemas.openxmlformats.org/drawingml/2006/table">
            <a:tbl>
              <a:tblPr firstRow="1" bandRow="1">
                <a:tableStyleId>{5C22544A-7EE6-4342-B048-85BDC9FD1C3A}</a:tableStyleId>
              </a:tblPr>
              <a:tblGrid>
                <a:gridCol w="1532546">
                  <a:extLst>
                    <a:ext uri="{9D8B030D-6E8A-4147-A177-3AD203B41FA5}">
                      <a16:colId xmlns:a16="http://schemas.microsoft.com/office/drawing/2014/main" val="3978186275"/>
                    </a:ext>
                  </a:extLst>
                </a:gridCol>
              </a:tblGrid>
              <a:tr h="5202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Δφ</a:t>
                      </a:r>
                      <a:r>
                        <a:rPr lang="el-GR" b="1" dirty="0">
                          <a:solidFill>
                            <a:schemeClr val="tx1"/>
                          </a:solidFill>
                        </a:rPr>
                        <a:t>’ = 180’ Ν</a:t>
                      </a:r>
                      <a:endParaRPr lang="en-US" dirty="0">
                        <a:solidFill>
                          <a:schemeClr val="tx1"/>
                        </a:solidFill>
                      </a:endParaRPr>
                    </a:p>
                  </a:txBody>
                  <a:tcPr/>
                </a:tc>
                <a:extLst>
                  <a:ext uri="{0D108BD9-81ED-4DB2-BD59-A6C34878D82A}">
                    <a16:rowId xmlns:a16="http://schemas.microsoft.com/office/drawing/2014/main" val="1822449335"/>
                  </a:ext>
                </a:extLst>
              </a:tr>
              <a:tr h="4001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Δλ</a:t>
                      </a:r>
                      <a:r>
                        <a:rPr lang="el-GR" b="1" dirty="0">
                          <a:solidFill>
                            <a:schemeClr val="tx1"/>
                          </a:solidFill>
                        </a:rPr>
                        <a:t>’ = 180’ </a:t>
                      </a:r>
                      <a:r>
                        <a:rPr lang="en-US" b="1" dirty="0">
                          <a:solidFill>
                            <a:schemeClr val="tx1"/>
                          </a:solidFill>
                        </a:rPr>
                        <a:t>W</a:t>
                      </a:r>
                      <a:endParaRPr lang="en-US" dirty="0">
                        <a:solidFill>
                          <a:schemeClr val="tx1"/>
                        </a:solidFill>
                      </a:endParaRPr>
                    </a:p>
                  </a:txBody>
                  <a:tcPr/>
                </a:tc>
                <a:extLst>
                  <a:ext uri="{0D108BD9-81ED-4DB2-BD59-A6C34878D82A}">
                    <a16:rowId xmlns:a16="http://schemas.microsoft.com/office/drawing/2014/main" val="2089664881"/>
                  </a:ext>
                </a:extLst>
              </a:tr>
              <a:tr h="3601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a:solidFill>
                            <a:schemeClr val="tx1"/>
                          </a:solidFill>
                          <a:latin typeface="Arial" panose="020B0604020202020204" pitchFamily="34" charset="0"/>
                          <a:cs typeface="Arial" panose="020B0604020202020204" pitchFamily="34" charset="0"/>
                        </a:rPr>
                        <a:t>Φ</a:t>
                      </a:r>
                      <a:r>
                        <a:rPr lang="en-US" b="1" baseline="-25000" dirty="0">
                          <a:solidFill>
                            <a:schemeClr val="tx1"/>
                          </a:solidFill>
                          <a:latin typeface="Arial" panose="020B0604020202020204" pitchFamily="34" charset="0"/>
                          <a:cs typeface="Arial" panose="020B0604020202020204" pitchFamily="34" charset="0"/>
                        </a:rPr>
                        <a:t>mean =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41</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b="1" baseline="-250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5154951"/>
                  </a:ext>
                </a:extLst>
              </a:tr>
              <a:tr h="160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p = 143.94</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W</a:t>
                      </a:r>
                      <a:endParaRPr lang="el-GR" b="1" kern="100" baseline="-25000" dirty="0">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849716100"/>
                  </a:ext>
                </a:extLst>
              </a:tr>
            </a:tbl>
          </a:graphicData>
        </a:graphic>
      </p:graphicFrame>
    </p:spTree>
    <p:extLst>
      <p:ext uri="{BB962C8B-B14F-4D97-AF65-F5344CB8AC3E}">
        <p14:creationId xmlns:p14="http://schemas.microsoft.com/office/powerpoint/2010/main" val="3443557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0F80E-1318-528F-8253-CD2D573C6EDC}"/>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6DE2E97D-8F9A-2BE6-F61C-A53097EEBC2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3" name="Title 2">
            <a:extLst>
              <a:ext uri="{FF2B5EF4-FFF2-40B4-BE49-F238E27FC236}">
                <a16:creationId xmlns:a16="http://schemas.microsoft.com/office/drawing/2014/main" id="{CA6DA728-DC6A-A45A-3FAA-778E0A4DFA55}"/>
              </a:ext>
            </a:extLst>
          </p:cNvPr>
          <p:cNvSpPr>
            <a:spLocks noGrp="1"/>
          </p:cNvSpPr>
          <p:nvPr>
            <p:ph type="title"/>
          </p:nvPr>
        </p:nvSpPr>
        <p:spPr>
          <a:xfrm>
            <a:off x="1157131" y="310895"/>
            <a:ext cx="10696818" cy="530352"/>
          </a:xfrm>
        </p:spPr>
        <p:txBody>
          <a:bodyPr/>
          <a:lstStyle/>
          <a:p>
            <a:r>
              <a:rPr lang="el-GR" sz="3200" b="1" dirty="0" err="1">
                <a:latin typeface="Arial" panose="020B0604020202020204" pitchFamily="34" charset="0"/>
                <a:cs typeface="Arial" panose="020B0604020202020204" pitchFamily="34" charset="0"/>
              </a:rPr>
              <a:t>Επιλυση</a:t>
            </a:r>
            <a:r>
              <a:rPr lang="el-GR" sz="3200" b="1" dirty="0">
                <a:latin typeface="Arial" panose="020B0604020202020204" pitchFamily="34" charset="0"/>
                <a:cs typeface="Arial" panose="020B0604020202020204" pitchFamily="34" charset="0"/>
              </a:rPr>
              <a:t> </a:t>
            </a:r>
            <a:r>
              <a:rPr lang="el-GR" sz="3200" b="1" dirty="0" err="1">
                <a:latin typeface="Arial" panose="020B0604020202020204" pitchFamily="34" charset="0"/>
                <a:cs typeface="Arial" panose="020B0604020202020204" pitchFamily="34" charset="0"/>
              </a:rPr>
              <a:t>λοξοδρομικου</a:t>
            </a:r>
            <a:r>
              <a:rPr lang="el-GR" sz="3200" b="1" dirty="0">
                <a:latin typeface="Arial" panose="020B0604020202020204" pitchFamily="34" charset="0"/>
                <a:cs typeface="Arial" panose="020B0604020202020204" pitchFamily="34" charset="0"/>
              </a:rPr>
              <a:t> </a:t>
            </a:r>
            <a:r>
              <a:rPr lang="el-GR" sz="3200" b="1" dirty="0" err="1">
                <a:latin typeface="Arial" panose="020B0604020202020204" pitchFamily="34" charset="0"/>
                <a:cs typeface="Arial" panose="020B0604020202020204" pitchFamily="34" charset="0"/>
              </a:rPr>
              <a:t>προβληματοσ</a:t>
            </a:r>
            <a:endParaRPr lang="en-US" sz="3200" b="1" dirty="0">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B48A911C-8ED5-C09D-52E2-2506ADFE6B3A}"/>
              </a:ext>
            </a:extLst>
          </p:cNvPr>
          <p:cNvSpPr>
            <a:spLocks noGrp="1"/>
          </p:cNvSpPr>
          <p:nvPr>
            <p:ph type="sldNum" sz="quarter" idx="11"/>
          </p:nvPr>
        </p:nvSpPr>
        <p:spPr/>
        <p:txBody>
          <a:bodyPr/>
          <a:lstStyle/>
          <a:p>
            <a:fld id="{75DF2D63-3FF5-D547-96B9-BE9CCD1ABA58}" type="slidenum">
              <a:rPr lang="en-US" smtClean="0"/>
              <a:pPr/>
              <a:t>15</a:t>
            </a:fld>
            <a:endParaRPr lang="en-US" dirty="0"/>
          </a:p>
        </p:txBody>
      </p:sp>
      <p:sp>
        <p:nvSpPr>
          <p:cNvPr id="5" name="Content Placeholder 4">
            <a:extLst>
              <a:ext uri="{FF2B5EF4-FFF2-40B4-BE49-F238E27FC236}">
                <a16:creationId xmlns:a16="http://schemas.microsoft.com/office/drawing/2014/main" id="{47D7B6C7-9AF1-12ED-EED4-ACE1A16064F8}"/>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170F6FB5-493E-8441-140B-7917175641D5}"/>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AF6AF124-5151-E07D-12A9-6D8E8229A665}"/>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0903410-6F50-3862-39F0-3CAD6732303A}"/>
              </a:ext>
            </a:extLst>
          </p:cNvPr>
          <p:cNvSpPr txBox="1"/>
          <p:nvPr/>
        </p:nvSpPr>
        <p:spPr>
          <a:xfrm>
            <a:off x="241649" y="1049065"/>
            <a:ext cx="4166228" cy="830997"/>
          </a:xfrm>
          <a:prstGeom prst="rect">
            <a:avLst/>
          </a:prstGeom>
          <a:solidFill>
            <a:schemeClr val="accent4">
              <a:lumMod val="90000"/>
            </a:schemeClr>
          </a:solidFill>
        </p:spPr>
        <p:txBody>
          <a:bodyPr wrap="square" rtlCol="0">
            <a:spAutoFit/>
          </a:bodyPr>
          <a:lstStyle/>
          <a:p>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Αναχωρούμε από στίγμα φ= 42˚  30</a:t>
            </a:r>
            <a:r>
              <a:rPr lang="en-US" sz="1000" b="1" kern="100" dirty="0">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λ=014˚  30’.0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W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για προορισμό με              φ= 39˚  30</a:t>
            </a:r>
            <a:r>
              <a:rPr lang="en-US" sz="1000" b="1" kern="100" dirty="0">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λ=017˚  30’.0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W</a:t>
            </a:r>
            <a:r>
              <a:rPr lang="el-GR" sz="1000" b="1" kern="100" dirty="0">
                <a:latin typeface="Calibri" panose="020F0502020204030204" pitchFamily="34" charset="0"/>
                <a:ea typeface="Calibri" panose="020F0502020204030204" pitchFamily="34" charset="0"/>
                <a:cs typeface="Times New Roman" panose="02020603050405020304" pitchFamily="18" charset="0"/>
              </a:rPr>
              <a:t>. </a:t>
            </a:r>
          </a:p>
          <a:p>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Να βρεθούν η πορεία ζ και η απόσταση κ</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D7320D0B-7B40-C830-2623-BDB2EC256312}"/>
              </a:ext>
            </a:extLst>
          </p:cNvPr>
          <p:cNvPicPr>
            <a:picLocks noChangeAspect="1"/>
          </p:cNvPicPr>
          <p:nvPr/>
        </p:nvPicPr>
        <p:blipFill>
          <a:blip r:embed="rId3"/>
          <a:stretch>
            <a:fillRect/>
          </a:stretch>
        </p:blipFill>
        <p:spPr>
          <a:xfrm>
            <a:off x="6659319" y="1664618"/>
            <a:ext cx="4978185" cy="3969348"/>
          </a:xfrm>
          <a:prstGeom prst="rect">
            <a:avLst/>
          </a:prstGeom>
        </p:spPr>
      </p:pic>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C483506B-AD4A-91A3-C193-11CADB3526C0}"/>
                  </a:ext>
                </a:extLst>
              </p:cNvPr>
              <p:cNvSpPr txBox="1"/>
              <p:nvPr/>
            </p:nvSpPr>
            <p:spPr>
              <a:xfrm>
                <a:off x="241647" y="3991855"/>
                <a:ext cx="5679816" cy="2336665"/>
              </a:xfrm>
              <a:prstGeom prst="rect">
                <a:avLst/>
              </a:prstGeom>
              <a:solidFill>
                <a:schemeClr val="accent4">
                  <a:lumMod val="90000"/>
                </a:schemeClr>
              </a:solidFill>
            </p:spPr>
            <p:txBody>
              <a:bodyPr wrap="square" rtlCol="0">
                <a:spAutoFit/>
              </a:bodyPr>
              <a:lstStyle/>
              <a:p>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Βρίσκουμε την λοξοδρομική απόσταση ( κ ) χρησιμοποιώντας τον τύπο: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14:m>
                  <m:oMathPara xmlns:m="http://schemas.openxmlformats.org/officeDocument/2006/math">
                    <m:oMathParaPr>
                      <m:jc m:val="centerGroup"/>
                    </m:oMathParaPr>
                    <m:oMath xmlns:m="http://schemas.openxmlformats.org/officeDocument/2006/math">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𝜰𝝅𝝄𝝉𝜺𝜾𝝂𝝄𝝊𝝈𝜶</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num>
                        <m:den>
                          <m:func>
                            <m:func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uncPr>
                            <m:fName>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𝐜𝐨𝐬</m:t>
                              </m:r>
                            </m:fName>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func>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 =&gt;</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𝜿</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m:t>
                          </m:r>
                          <m:sSup>
                            <m:sSup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𝝋</m:t>
                              </m:r>
                            </m:e>
                            <m:sup>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den>
                      </m:f>
                    </m:oMath>
                  </m:oMathPara>
                </a14:m>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kern="100" dirty="0">
                  <a:latin typeface="Calibri" panose="020F0502020204030204" pitchFamily="34" charset="0"/>
                  <a:ea typeface="Calibri" panose="020F0502020204030204" pitchFamily="34" charset="0"/>
                  <a:cs typeface="Times New Roman" panose="02020603050405020304" pitchFamily="18" charset="0"/>
                </a:endParaRPr>
              </a:p>
              <a:p>
                <a:r>
                  <a:rPr lang="en-US" b="1" kern="100" dirty="0">
                    <a:latin typeface="Calibri" panose="020F0502020204030204" pitchFamily="34" charset="0"/>
                    <a:ea typeface="Calibri" panose="020F0502020204030204" pitchFamily="34" charset="0"/>
                    <a:cs typeface="Times New Roman" panose="02020603050405020304" pitchFamily="18" charset="0"/>
                  </a:rPr>
                  <a:t>k</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 180’/</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cos(321.4</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=&gt; </a:t>
                </a:r>
                <a:r>
                  <a:rPr lang="en-US"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k=230.3nm</a:t>
                </a:r>
                <a:endParaRPr lang="el-GR"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3" name="TextBox 12">
                <a:extLst>
                  <a:ext uri="{FF2B5EF4-FFF2-40B4-BE49-F238E27FC236}">
                    <a16:creationId xmlns:a16="http://schemas.microsoft.com/office/drawing/2014/main" id="{C483506B-AD4A-91A3-C193-11CADB3526C0}"/>
                  </a:ext>
                </a:extLst>
              </p:cNvPr>
              <p:cNvSpPr txBox="1">
                <a:spLocks noRot="1" noChangeAspect="1" noMove="1" noResize="1" noEditPoints="1" noAdjustHandles="1" noChangeArrowheads="1" noChangeShapeType="1" noTextEdit="1"/>
              </p:cNvSpPr>
              <p:nvPr/>
            </p:nvSpPr>
            <p:spPr>
              <a:xfrm>
                <a:off x="241647" y="3991855"/>
                <a:ext cx="5679816" cy="2336665"/>
              </a:xfrm>
              <a:prstGeom prst="rect">
                <a:avLst/>
              </a:prstGeom>
              <a:blipFill>
                <a:blip r:embed="rId4"/>
                <a:stretch>
                  <a:fillRect l="-967" t="-1567"/>
                </a:stretch>
              </a:blipFill>
            </p:spPr>
            <p:txBody>
              <a:bodyPr/>
              <a:lstStyle/>
              <a:p>
                <a:r>
                  <a:rPr lang="en-US">
                    <a:noFill/>
                  </a:rPr>
                  <a:t> </a:t>
                </a:r>
              </a:p>
            </p:txBody>
          </p:sp>
        </mc:Fallback>
      </mc:AlternateContent>
      <p:graphicFrame>
        <p:nvGraphicFramePr>
          <p:cNvPr id="14" name="Table 13">
            <a:extLst>
              <a:ext uri="{FF2B5EF4-FFF2-40B4-BE49-F238E27FC236}">
                <a16:creationId xmlns:a16="http://schemas.microsoft.com/office/drawing/2014/main" id="{B9A3EA19-CE97-8BCB-A6CE-B90D51A2DBF5}"/>
              </a:ext>
            </a:extLst>
          </p:cNvPr>
          <p:cNvGraphicFramePr>
            <a:graphicFrameLocks noGrp="1"/>
          </p:cNvGraphicFramePr>
          <p:nvPr>
            <p:extLst>
              <p:ext uri="{D42A27DB-BD31-4B8C-83A1-F6EECF244321}">
                <p14:modId xmlns:p14="http://schemas.microsoft.com/office/powerpoint/2010/main" val="4161945450"/>
              </p:ext>
            </p:extLst>
          </p:nvPr>
        </p:nvGraphicFramePr>
        <p:xfrm>
          <a:off x="241647" y="1890312"/>
          <a:ext cx="1532546" cy="2017697"/>
        </p:xfrm>
        <a:graphic>
          <a:graphicData uri="http://schemas.openxmlformats.org/drawingml/2006/table">
            <a:tbl>
              <a:tblPr firstRow="1" bandRow="1">
                <a:tableStyleId>{5C22544A-7EE6-4342-B048-85BDC9FD1C3A}</a:tableStyleId>
              </a:tblPr>
              <a:tblGrid>
                <a:gridCol w="1532546">
                  <a:extLst>
                    <a:ext uri="{9D8B030D-6E8A-4147-A177-3AD203B41FA5}">
                      <a16:colId xmlns:a16="http://schemas.microsoft.com/office/drawing/2014/main" val="3978186275"/>
                    </a:ext>
                  </a:extLst>
                </a:gridCol>
              </a:tblGrid>
              <a:tr h="5202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Δφ</a:t>
                      </a:r>
                      <a:r>
                        <a:rPr lang="el-GR" b="1" dirty="0">
                          <a:solidFill>
                            <a:schemeClr val="tx1"/>
                          </a:solidFill>
                        </a:rPr>
                        <a:t>’ = 180’ Ν</a:t>
                      </a:r>
                      <a:endParaRPr lang="en-US" dirty="0">
                        <a:solidFill>
                          <a:schemeClr val="tx1"/>
                        </a:solidFill>
                      </a:endParaRPr>
                    </a:p>
                  </a:txBody>
                  <a:tcPr/>
                </a:tc>
                <a:extLst>
                  <a:ext uri="{0D108BD9-81ED-4DB2-BD59-A6C34878D82A}">
                    <a16:rowId xmlns:a16="http://schemas.microsoft.com/office/drawing/2014/main" val="1822449335"/>
                  </a:ext>
                </a:extLst>
              </a:tr>
              <a:tr h="4001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Δλ</a:t>
                      </a:r>
                      <a:r>
                        <a:rPr lang="el-GR" b="1" dirty="0">
                          <a:solidFill>
                            <a:schemeClr val="tx1"/>
                          </a:solidFill>
                        </a:rPr>
                        <a:t>’ = 180’ </a:t>
                      </a:r>
                      <a:r>
                        <a:rPr lang="en-US" b="1" dirty="0">
                          <a:solidFill>
                            <a:schemeClr val="tx1"/>
                          </a:solidFill>
                        </a:rPr>
                        <a:t>W</a:t>
                      </a:r>
                      <a:endParaRPr lang="en-US" dirty="0">
                        <a:solidFill>
                          <a:schemeClr val="tx1"/>
                        </a:solidFill>
                      </a:endParaRPr>
                    </a:p>
                  </a:txBody>
                  <a:tcPr/>
                </a:tc>
                <a:extLst>
                  <a:ext uri="{0D108BD9-81ED-4DB2-BD59-A6C34878D82A}">
                    <a16:rowId xmlns:a16="http://schemas.microsoft.com/office/drawing/2014/main" val="2089664881"/>
                  </a:ext>
                </a:extLst>
              </a:tr>
              <a:tr h="3601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a:solidFill>
                            <a:schemeClr val="tx1"/>
                          </a:solidFill>
                          <a:latin typeface="Arial" panose="020B0604020202020204" pitchFamily="34" charset="0"/>
                          <a:cs typeface="Arial" panose="020B0604020202020204" pitchFamily="34" charset="0"/>
                        </a:rPr>
                        <a:t>Φ</a:t>
                      </a:r>
                      <a:r>
                        <a:rPr lang="en-US" b="1" baseline="-25000" dirty="0">
                          <a:solidFill>
                            <a:schemeClr val="tx1"/>
                          </a:solidFill>
                          <a:latin typeface="Arial" panose="020B0604020202020204" pitchFamily="34" charset="0"/>
                          <a:cs typeface="Arial" panose="020B0604020202020204" pitchFamily="34" charset="0"/>
                        </a:rPr>
                        <a:t>mean =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41</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b="1" baseline="-250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5154951"/>
                  </a:ext>
                </a:extLst>
              </a:tr>
              <a:tr h="160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p = 143.94</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W</a:t>
                      </a:r>
                      <a:endParaRPr lang="el-GR" b="1" kern="100" baseline="-25000" dirty="0">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849716100"/>
                  </a:ext>
                </a:extLst>
              </a:tr>
              <a:tr h="160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800" b="1" kern="100" dirty="0" err="1">
                          <a:effectLst/>
                          <a:latin typeface="Calibri" panose="020F0502020204030204" pitchFamily="34" charset="0"/>
                          <a:ea typeface="Calibri" panose="020F0502020204030204" pitchFamily="34" charset="0"/>
                          <a:cs typeface="Times New Roman" panose="02020603050405020304" pitchFamily="18" charset="0"/>
                        </a:rPr>
                        <a:t>Αζλ</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 </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321.4˚</a:t>
                      </a:r>
                      <a:endParaRPr lang="el-GR"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2103542433"/>
                  </a:ext>
                </a:extLst>
              </a:tr>
            </a:tbl>
          </a:graphicData>
        </a:graphic>
      </p:graphicFrame>
    </p:spTree>
    <p:extLst>
      <p:ext uri="{BB962C8B-B14F-4D97-AF65-F5344CB8AC3E}">
        <p14:creationId xmlns:p14="http://schemas.microsoft.com/office/powerpoint/2010/main" val="270865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86049-F6EC-79CC-91D0-314CB5E4A0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6E4B84-629B-A656-51F9-FB92DE8A9D15}"/>
              </a:ext>
            </a:extLst>
          </p:cNvPr>
          <p:cNvSpPr>
            <a:spLocks noGrp="1"/>
          </p:cNvSpPr>
          <p:nvPr>
            <p:ph type="title"/>
          </p:nvPr>
        </p:nvSpPr>
        <p:spPr>
          <a:xfrm>
            <a:off x="347940" y="2272167"/>
            <a:ext cx="6099048" cy="3912502"/>
          </a:xfrm>
        </p:spPr>
        <p:txBody>
          <a:bodyPr/>
          <a:lstStyle/>
          <a:p>
            <a:r>
              <a:rPr lang="el-GR" dirty="0" err="1"/>
              <a:t>Λογιστικη</a:t>
            </a:r>
            <a:r>
              <a:rPr lang="el-GR" dirty="0"/>
              <a:t> </a:t>
            </a:r>
            <a:r>
              <a:rPr lang="el-GR" dirty="0" err="1"/>
              <a:t>επιλυση</a:t>
            </a:r>
            <a:r>
              <a:rPr lang="el-GR" dirty="0"/>
              <a:t> </a:t>
            </a:r>
            <a:r>
              <a:rPr lang="el-GR" dirty="0" err="1"/>
              <a:t>λοξοδρομικου</a:t>
            </a:r>
            <a:r>
              <a:rPr lang="el-GR" dirty="0"/>
              <a:t> πλου</a:t>
            </a:r>
            <a:r>
              <a:rPr lang="en-US" dirty="0"/>
              <a:t> </a:t>
            </a:r>
            <a:r>
              <a:rPr lang="el-GR" dirty="0" err="1"/>
              <a:t>μερκατορικησ</a:t>
            </a:r>
            <a:r>
              <a:rPr lang="el-GR" dirty="0"/>
              <a:t> </a:t>
            </a:r>
            <a:r>
              <a:rPr lang="el-GR" dirty="0" err="1"/>
              <a:t>πλευσησ</a:t>
            </a:r>
            <a:br>
              <a:rPr lang="el-GR" dirty="0"/>
            </a:br>
            <a:r>
              <a:rPr lang="el-GR" dirty="0"/>
              <a:t>(</a:t>
            </a:r>
            <a:r>
              <a:rPr lang="en-US" dirty="0"/>
              <a:t>Mercator sailing)</a:t>
            </a:r>
            <a:br>
              <a:rPr lang="en-US" dirty="0"/>
            </a:br>
            <a:r>
              <a:rPr lang="en-US" dirty="0"/>
              <a:t>(</a:t>
            </a:r>
            <a:r>
              <a:rPr lang="el-GR" dirty="0"/>
              <a:t>ΑΥΞΟΜΕΡΗ ΠΛΑΤΗ)</a:t>
            </a:r>
            <a:endParaRPr lang="en-US" dirty="0"/>
          </a:p>
        </p:txBody>
      </p:sp>
      <p:pic>
        <p:nvPicPr>
          <p:cNvPr id="12" name="Picture 11">
            <a:extLst>
              <a:ext uri="{FF2B5EF4-FFF2-40B4-BE49-F238E27FC236}">
                <a16:creationId xmlns:a16="http://schemas.microsoft.com/office/drawing/2014/main" id="{D8AD481A-5FD6-4C0C-0E64-AE577FFE832A}"/>
              </a:ext>
            </a:extLst>
          </p:cNvPr>
          <p:cNvPicPr>
            <a:picLocks noChangeAspect="1"/>
          </p:cNvPicPr>
          <p:nvPr/>
        </p:nvPicPr>
        <p:blipFill>
          <a:blip r:embed="rId2"/>
          <a:stretch>
            <a:fillRect/>
          </a:stretch>
        </p:blipFill>
        <p:spPr>
          <a:xfrm>
            <a:off x="5378242" y="1031630"/>
            <a:ext cx="6584673" cy="4937760"/>
          </a:xfrm>
          <a:prstGeom prst="rect">
            <a:avLst/>
          </a:prstGeom>
        </p:spPr>
      </p:pic>
    </p:spTree>
    <p:extLst>
      <p:ext uri="{BB962C8B-B14F-4D97-AF65-F5344CB8AC3E}">
        <p14:creationId xmlns:p14="http://schemas.microsoft.com/office/powerpoint/2010/main" val="2306585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15FBD-9A5F-91C0-5EBB-A24B3E4DC269}"/>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3C0A7019-0641-FCD3-16B1-B2CA88B7224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0" y="0"/>
            <a:ext cx="6656832" cy="6858000"/>
          </a:xfrm>
        </p:spPr>
      </p:pic>
      <p:sp>
        <p:nvSpPr>
          <p:cNvPr id="3" name="Title 2">
            <a:extLst>
              <a:ext uri="{FF2B5EF4-FFF2-40B4-BE49-F238E27FC236}">
                <a16:creationId xmlns:a16="http://schemas.microsoft.com/office/drawing/2014/main" id="{7D77FED5-AF9E-8B17-0358-1F724695DA3E}"/>
              </a:ext>
            </a:extLst>
          </p:cNvPr>
          <p:cNvSpPr>
            <a:spLocks noGrp="1"/>
          </p:cNvSpPr>
          <p:nvPr>
            <p:ph type="title"/>
          </p:nvPr>
        </p:nvSpPr>
        <p:spPr/>
        <p:txBody>
          <a:bodyPr/>
          <a:lstStyle/>
          <a:p>
            <a:r>
              <a:rPr lang="el-GR" dirty="0" err="1"/>
              <a:t>επεξηγηση</a:t>
            </a:r>
            <a:endParaRPr lang="en-US" dirty="0"/>
          </a:p>
        </p:txBody>
      </p:sp>
      <p:sp>
        <p:nvSpPr>
          <p:cNvPr id="8" name="Slide Number Placeholder 7">
            <a:extLst>
              <a:ext uri="{FF2B5EF4-FFF2-40B4-BE49-F238E27FC236}">
                <a16:creationId xmlns:a16="http://schemas.microsoft.com/office/drawing/2014/main" id="{4E9B2C95-C5FA-4830-18B4-A7B5FDF20FA5}"/>
              </a:ext>
            </a:extLst>
          </p:cNvPr>
          <p:cNvSpPr>
            <a:spLocks noGrp="1"/>
          </p:cNvSpPr>
          <p:nvPr>
            <p:ph type="sldNum" sz="quarter" idx="11"/>
          </p:nvPr>
        </p:nvSpPr>
        <p:spPr/>
        <p:txBody>
          <a:bodyPr/>
          <a:lstStyle/>
          <a:p>
            <a:fld id="{75DF2D63-3FF5-D547-96B9-BE9CCD1ABA58}" type="slidenum">
              <a:rPr lang="en-US" smtClean="0"/>
              <a:pPr/>
              <a:t>17</a:t>
            </a:fld>
            <a:endParaRPr lang="en-US" dirty="0"/>
          </a:p>
        </p:txBody>
      </p:sp>
      <p:sp>
        <p:nvSpPr>
          <p:cNvPr id="5" name="Content Placeholder 4">
            <a:extLst>
              <a:ext uri="{FF2B5EF4-FFF2-40B4-BE49-F238E27FC236}">
                <a16:creationId xmlns:a16="http://schemas.microsoft.com/office/drawing/2014/main" id="{D4662703-C006-771B-BF1D-1D1B98FE2BAF}"/>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8C6032FC-E5A6-48C7-DC59-318393F67077}"/>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5948F5DE-E150-7A1C-739C-0B7ED3430771}"/>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85A50F6-A907-998A-E6AB-7E3204F82FF2}"/>
              </a:ext>
            </a:extLst>
          </p:cNvPr>
          <p:cNvSpPr txBox="1"/>
          <p:nvPr/>
        </p:nvSpPr>
        <p:spPr>
          <a:xfrm>
            <a:off x="116377" y="1670858"/>
            <a:ext cx="5245331" cy="4832413"/>
          </a:xfrm>
          <a:prstGeom prst="rect">
            <a:avLst/>
          </a:prstGeom>
          <a:noFill/>
        </p:spPr>
        <p:txBody>
          <a:bodyPr wrap="square" rtlCol="0">
            <a:spAutoFit/>
          </a:bodyPr>
          <a:lstStyle/>
          <a:p>
            <a:pPr>
              <a:lnSpc>
                <a:spcPct val="107000"/>
              </a:lnSpc>
              <a:spcAft>
                <a:spcPts val="800"/>
              </a:spcAft>
            </a:pP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Για να κατανοήσουμε την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μερκατορική</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πλεύση θα πρέπει να καταλάβουμε ότι βασίζεται στην </a:t>
            </a:r>
            <a:r>
              <a:rPr lang="el-GR" sz="1800" i="1" kern="100" dirty="0" err="1">
                <a:effectLst/>
                <a:latin typeface="Calibri" panose="020F0502020204030204" pitchFamily="34" charset="0"/>
                <a:ea typeface="Calibri" panose="020F0502020204030204" pitchFamily="34" charset="0"/>
                <a:cs typeface="Times New Roman" panose="02020603050405020304" pitchFamily="18" charset="0"/>
              </a:rPr>
              <a:t>μερκατορική</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 προβολή χαρτών όπου οι μεσημβρινοί του μήκους είναι παράλληλοι με ίσες αποστάσεις μεταξύ τους αλλά για να παραστεί το σφαιρικό της γης οι παράλληλοι πλάτους παραμορφώνουν και πλαταίνουν όσο πλησιάζουμε στους πόλους μεγαλώνοντας η απόσταση μεταξύ τους .</a:t>
            </a:r>
          </a:p>
          <a:p>
            <a:pPr>
              <a:lnSpc>
                <a:spcPct val="107000"/>
              </a:lnSpc>
              <a:spcAft>
                <a:spcPts val="800"/>
              </a:spcAft>
            </a:pPr>
            <a:endParaRPr lang="el-GR" i="1"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μέθοδος με αυξομερή πλάτη είναι ακριβέστερη αφού έχουν προϋπολογισθεί με ακρίβεια σε σχέση με το σύγχρονο γεωδαιτικό σύστημα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WGS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84 οι υποδιαιρέσεις μεταξύ των πλατών και δίνονται σε πίνακες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Meridional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Parts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0667387-556C-CF5F-90F6-6D76CCDAA1F1}"/>
              </a:ext>
            </a:extLst>
          </p:cNvPr>
          <p:cNvPicPr>
            <a:picLocks noChangeAspect="1"/>
          </p:cNvPicPr>
          <p:nvPr/>
        </p:nvPicPr>
        <p:blipFill>
          <a:blip r:embed="rId3"/>
          <a:stretch>
            <a:fillRect/>
          </a:stretch>
        </p:blipFill>
        <p:spPr>
          <a:xfrm>
            <a:off x="5125532" y="416897"/>
            <a:ext cx="7066468" cy="5845635"/>
          </a:xfrm>
          <a:prstGeom prst="rect">
            <a:avLst/>
          </a:prstGeom>
        </p:spPr>
      </p:pic>
    </p:spTree>
    <p:extLst>
      <p:ext uri="{BB962C8B-B14F-4D97-AF65-F5344CB8AC3E}">
        <p14:creationId xmlns:p14="http://schemas.microsoft.com/office/powerpoint/2010/main" val="1041012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3F6E0-ACD0-EC47-15E0-5F8018C3EA77}"/>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9A51E133-54E1-3834-DE6E-041AC1364A6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0" y="0"/>
            <a:ext cx="6656832" cy="6858000"/>
          </a:xfrm>
        </p:spPr>
      </p:pic>
      <p:sp>
        <p:nvSpPr>
          <p:cNvPr id="3" name="Title 2">
            <a:extLst>
              <a:ext uri="{FF2B5EF4-FFF2-40B4-BE49-F238E27FC236}">
                <a16:creationId xmlns:a16="http://schemas.microsoft.com/office/drawing/2014/main" id="{3B9984C8-89EF-DDF3-0155-3A9E1A433C37}"/>
              </a:ext>
            </a:extLst>
          </p:cNvPr>
          <p:cNvSpPr>
            <a:spLocks noGrp="1"/>
          </p:cNvSpPr>
          <p:nvPr>
            <p:ph type="title"/>
          </p:nvPr>
        </p:nvSpPr>
        <p:spPr>
          <a:xfrm>
            <a:off x="1298448" y="609600"/>
            <a:ext cx="9699290" cy="530352"/>
          </a:xfrm>
        </p:spPr>
        <p:txBody>
          <a:bodyPr/>
          <a:lstStyle/>
          <a:p>
            <a:r>
              <a:rPr lang="el-GR" dirty="0"/>
              <a:t>ΑΥΞΟΜΕΡΗ - </a:t>
            </a:r>
            <a:r>
              <a:rPr lang="el-GR" dirty="0" err="1"/>
              <a:t>επεξηγηση</a:t>
            </a:r>
            <a:endParaRPr lang="en-US" dirty="0"/>
          </a:p>
        </p:txBody>
      </p:sp>
      <p:sp>
        <p:nvSpPr>
          <p:cNvPr id="8" name="Slide Number Placeholder 7">
            <a:extLst>
              <a:ext uri="{FF2B5EF4-FFF2-40B4-BE49-F238E27FC236}">
                <a16:creationId xmlns:a16="http://schemas.microsoft.com/office/drawing/2014/main" id="{4C3F8306-B36E-EA80-AE4A-8B6C9349FDB7}"/>
              </a:ext>
            </a:extLst>
          </p:cNvPr>
          <p:cNvSpPr>
            <a:spLocks noGrp="1"/>
          </p:cNvSpPr>
          <p:nvPr>
            <p:ph type="sldNum" sz="quarter" idx="11"/>
          </p:nvPr>
        </p:nvSpPr>
        <p:spPr/>
        <p:txBody>
          <a:bodyPr/>
          <a:lstStyle/>
          <a:p>
            <a:fld id="{75DF2D63-3FF5-D547-96B9-BE9CCD1ABA58}" type="slidenum">
              <a:rPr lang="en-US" smtClean="0"/>
              <a:pPr/>
              <a:t>18</a:t>
            </a:fld>
            <a:endParaRPr lang="en-US" dirty="0"/>
          </a:p>
        </p:txBody>
      </p:sp>
      <p:sp>
        <p:nvSpPr>
          <p:cNvPr id="5" name="Content Placeholder 4">
            <a:extLst>
              <a:ext uri="{FF2B5EF4-FFF2-40B4-BE49-F238E27FC236}">
                <a16:creationId xmlns:a16="http://schemas.microsoft.com/office/drawing/2014/main" id="{F5A5ED07-3E0E-504F-1667-4E51F8C473A8}"/>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FBD39F32-C4C5-13AD-54B4-A662B386314A}"/>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6E7CB98D-7F2C-501E-1950-1DB2CC5F0552}"/>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C0B8932-98EC-DA00-1CBB-6AD46ED849C1}"/>
              </a:ext>
            </a:extLst>
          </p:cNvPr>
          <p:cNvSpPr txBox="1"/>
          <p:nvPr/>
        </p:nvSpPr>
        <p:spPr>
          <a:xfrm>
            <a:off x="116377" y="1670858"/>
            <a:ext cx="6051667" cy="4964501"/>
          </a:xfrm>
          <a:prstGeom prst="rect">
            <a:avLst/>
          </a:prstGeom>
          <a:noFill/>
        </p:spPr>
        <p:txBody>
          <a:bodyPr wrap="square" rtlCol="0">
            <a:spAutoFit/>
          </a:bodyPr>
          <a:lstStyle/>
          <a:p>
            <a:pPr>
              <a:lnSpc>
                <a:spcPct val="107000"/>
              </a:lnSpc>
              <a:spcAft>
                <a:spcPts val="800"/>
              </a:spcAft>
            </a:pPr>
            <a:r>
              <a:rPr lang="en-US" sz="20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2000" i="1" kern="100" dirty="0">
                <a:effectLst/>
                <a:latin typeface="Calibri" panose="020F0502020204030204" pitchFamily="34" charset="0"/>
                <a:ea typeface="Calibri" panose="020F0502020204030204" pitchFamily="34" charset="0"/>
                <a:cs typeface="Times New Roman" panose="02020603050405020304" pitchFamily="18" charset="0"/>
              </a:rPr>
              <a:t>Για να κατανοήσουμε την </a:t>
            </a:r>
            <a:r>
              <a:rPr lang="el-GR" sz="2000" i="1" kern="100" dirty="0" err="1">
                <a:effectLst/>
                <a:latin typeface="Calibri" panose="020F0502020204030204" pitchFamily="34" charset="0"/>
                <a:ea typeface="Calibri" panose="020F0502020204030204" pitchFamily="34" charset="0"/>
                <a:cs typeface="Times New Roman" panose="02020603050405020304" pitchFamily="18" charset="0"/>
              </a:rPr>
              <a:t>μερκατορική</a:t>
            </a:r>
            <a:r>
              <a:rPr lang="el-GR" sz="2000" i="1" kern="100" dirty="0">
                <a:effectLst/>
                <a:latin typeface="Calibri" panose="020F0502020204030204" pitchFamily="34" charset="0"/>
                <a:ea typeface="Calibri" panose="020F0502020204030204" pitchFamily="34" charset="0"/>
                <a:cs typeface="Times New Roman" panose="02020603050405020304" pitchFamily="18" charset="0"/>
              </a:rPr>
              <a:t> πλεύση θα πρέπει να καταλάβουμε ότι βασίζεται στην </a:t>
            </a:r>
            <a:r>
              <a:rPr lang="el-GR" sz="2000" i="1" kern="100" dirty="0" err="1">
                <a:effectLst/>
                <a:latin typeface="Calibri" panose="020F0502020204030204" pitchFamily="34" charset="0"/>
                <a:ea typeface="Calibri" panose="020F0502020204030204" pitchFamily="34" charset="0"/>
                <a:cs typeface="Times New Roman" panose="02020603050405020304" pitchFamily="18" charset="0"/>
              </a:rPr>
              <a:t>μερκατορική</a:t>
            </a:r>
            <a:r>
              <a:rPr lang="el-GR" sz="2000" i="1" kern="100" dirty="0">
                <a:effectLst/>
                <a:latin typeface="Calibri" panose="020F0502020204030204" pitchFamily="34" charset="0"/>
                <a:ea typeface="Calibri" panose="020F0502020204030204" pitchFamily="34" charset="0"/>
                <a:cs typeface="Times New Roman" panose="02020603050405020304" pitchFamily="18" charset="0"/>
              </a:rPr>
              <a:t> προβολή χαρτών όπου οι μεσημβρινοί του μήκους είναι παράλληλοι με ίσες αποστάσεις μεταξύ τους αλλά για να παραστεί το σφαιρικό της γης οι παράλληλοι πλάτους παραμορφώνουν και πλαταίνουν όσο πλησιάζουμε στους πόλους μεγαλώνοντας η απόσταση μεταξύ τους .</a:t>
            </a:r>
          </a:p>
          <a:p>
            <a:pPr>
              <a:lnSpc>
                <a:spcPct val="107000"/>
              </a:lnSpc>
              <a:spcAft>
                <a:spcPts val="800"/>
              </a:spcAft>
            </a:pPr>
            <a:endParaRPr lang="el-GR" sz="2000" i="1"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2000" kern="100" dirty="0">
                <a:effectLst/>
                <a:latin typeface="Calibri" panose="020F0502020204030204" pitchFamily="34" charset="0"/>
                <a:ea typeface="Calibri" panose="020F0502020204030204" pitchFamily="34" charset="0"/>
                <a:cs typeface="Times New Roman" panose="02020603050405020304" pitchFamily="18" charset="0"/>
              </a:rPr>
              <a:t>Η μέθοδος με αυξομερή πλάτη είναι ακριβέστερη αφού έχουν προϋπολογισθεί με ακρίβεια σε σχέση με το σύγχρονο γεωδαιτικό σύστημα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WGS</a:t>
            </a:r>
            <a:r>
              <a:rPr lang="el-GR" sz="2000" kern="100" dirty="0">
                <a:effectLst/>
                <a:latin typeface="Calibri" panose="020F0502020204030204" pitchFamily="34" charset="0"/>
                <a:ea typeface="Calibri" panose="020F0502020204030204" pitchFamily="34" charset="0"/>
                <a:cs typeface="Times New Roman" panose="02020603050405020304" pitchFamily="18" charset="0"/>
              </a:rPr>
              <a:t>84 οι υποδιαιρέσεις μεταξύ των πλατών και δίνονται σε πίνακες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Meridional </a:t>
            </a:r>
            <a:r>
              <a:rPr lang="el-GR" sz="2000" kern="100" dirty="0" err="1">
                <a:effectLst/>
                <a:latin typeface="Calibri" panose="020F0502020204030204" pitchFamily="34" charset="0"/>
                <a:ea typeface="Calibri" panose="020F0502020204030204" pitchFamily="34" charset="0"/>
                <a:cs typeface="Times New Roman" panose="02020603050405020304" pitchFamily="18" charset="0"/>
              </a:rPr>
              <a:t>Parts</a:t>
            </a:r>
            <a:r>
              <a:rPr lang="el-GR" sz="20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AED7754C-1E9E-7013-E29B-13E19C4C7A4A}"/>
              </a:ext>
            </a:extLst>
          </p:cNvPr>
          <p:cNvPicPr>
            <a:picLocks noChangeAspect="1"/>
          </p:cNvPicPr>
          <p:nvPr/>
        </p:nvPicPr>
        <p:blipFill>
          <a:blip r:embed="rId3"/>
          <a:stretch>
            <a:fillRect/>
          </a:stretch>
        </p:blipFill>
        <p:spPr>
          <a:xfrm>
            <a:off x="6955872" y="1293239"/>
            <a:ext cx="3990111" cy="4955161"/>
          </a:xfrm>
          <a:prstGeom prst="rect">
            <a:avLst/>
          </a:prstGeom>
        </p:spPr>
      </p:pic>
    </p:spTree>
    <p:extLst>
      <p:ext uri="{BB962C8B-B14F-4D97-AF65-F5344CB8AC3E}">
        <p14:creationId xmlns:p14="http://schemas.microsoft.com/office/powerpoint/2010/main" val="4073919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9963D-0AE8-2FBD-7937-F7C56D5FA432}"/>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34EFF555-4CFC-31BA-A864-664E5A50DE4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0" y="0"/>
            <a:ext cx="6656832" cy="6858000"/>
          </a:xfrm>
        </p:spPr>
      </p:pic>
      <p:sp>
        <p:nvSpPr>
          <p:cNvPr id="3" name="Title 2">
            <a:extLst>
              <a:ext uri="{FF2B5EF4-FFF2-40B4-BE49-F238E27FC236}">
                <a16:creationId xmlns:a16="http://schemas.microsoft.com/office/drawing/2014/main" id="{DBE5EC8A-6EFD-A51B-EBA8-4CA30814642E}"/>
              </a:ext>
            </a:extLst>
          </p:cNvPr>
          <p:cNvSpPr>
            <a:spLocks noGrp="1"/>
          </p:cNvSpPr>
          <p:nvPr>
            <p:ph type="title"/>
          </p:nvPr>
        </p:nvSpPr>
        <p:spPr>
          <a:xfrm>
            <a:off x="1298448" y="609600"/>
            <a:ext cx="9699290" cy="530352"/>
          </a:xfrm>
        </p:spPr>
        <p:txBody>
          <a:bodyPr/>
          <a:lstStyle/>
          <a:p>
            <a:r>
              <a:rPr lang="el-GR" dirty="0"/>
              <a:t>ΑΥΞΟΜΕΡΗ - </a:t>
            </a:r>
            <a:r>
              <a:rPr lang="el-GR" dirty="0" err="1"/>
              <a:t>επεξηγηση</a:t>
            </a:r>
            <a:endParaRPr lang="en-US" dirty="0"/>
          </a:p>
        </p:txBody>
      </p:sp>
      <p:sp>
        <p:nvSpPr>
          <p:cNvPr id="8" name="Slide Number Placeholder 7">
            <a:extLst>
              <a:ext uri="{FF2B5EF4-FFF2-40B4-BE49-F238E27FC236}">
                <a16:creationId xmlns:a16="http://schemas.microsoft.com/office/drawing/2014/main" id="{20845312-76B5-93F6-4A7A-FBEA66A01035}"/>
              </a:ext>
            </a:extLst>
          </p:cNvPr>
          <p:cNvSpPr>
            <a:spLocks noGrp="1"/>
          </p:cNvSpPr>
          <p:nvPr>
            <p:ph type="sldNum" sz="quarter" idx="11"/>
          </p:nvPr>
        </p:nvSpPr>
        <p:spPr/>
        <p:txBody>
          <a:bodyPr/>
          <a:lstStyle/>
          <a:p>
            <a:fld id="{75DF2D63-3FF5-D547-96B9-BE9CCD1ABA58}" type="slidenum">
              <a:rPr lang="en-US" smtClean="0"/>
              <a:pPr/>
              <a:t>19</a:t>
            </a:fld>
            <a:endParaRPr lang="en-US" dirty="0"/>
          </a:p>
        </p:txBody>
      </p:sp>
      <p:sp>
        <p:nvSpPr>
          <p:cNvPr id="5" name="Content Placeholder 4">
            <a:extLst>
              <a:ext uri="{FF2B5EF4-FFF2-40B4-BE49-F238E27FC236}">
                <a16:creationId xmlns:a16="http://schemas.microsoft.com/office/drawing/2014/main" id="{25B00BA7-672C-1DA5-6A7D-051A09AC1516}"/>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E3F7AC0B-2017-01F3-9656-ECB2291EFC87}"/>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C8A40936-E2D1-A381-150B-77D357FCCC47}"/>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5B2FBEC-C3E5-6F49-74D6-888268FCC710}"/>
              </a:ext>
            </a:extLst>
          </p:cNvPr>
          <p:cNvSpPr txBox="1"/>
          <p:nvPr/>
        </p:nvSpPr>
        <p:spPr>
          <a:xfrm>
            <a:off x="116377" y="1670858"/>
            <a:ext cx="5245331" cy="4752648"/>
          </a:xfrm>
          <a:prstGeom prst="rect">
            <a:avLst/>
          </a:prstGeom>
          <a:noFill/>
        </p:spPr>
        <p:txBody>
          <a:bodyPr wrap="square" rtlCol="0">
            <a:spAutoFit/>
          </a:bodyPr>
          <a:lstStyle/>
          <a:p>
            <a:pPr>
              <a:lnSpc>
                <a:spcPct val="107000"/>
              </a:lnSpc>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Meridional Parts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Είναι ο αριθμός των όμοιων υποδιαιρέσεων (κατατμήσεων) από τον ισημερινό έως τον παράλληλο ενός δεδομένου πλάτους.</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Π.χ.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 το 20</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Meridional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Part</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είναι 1217.3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ίδιο και για το 20</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 το 10Ν το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Meridional Part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είναι 599.1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(Το ίδιο και για το 10</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Ουσιαστικά ορίζει πόσο μεγαλύτερη είναι η απόσταση του πραγματικού </a:t>
            </a:r>
            <a:r>
              <a:rPr lang="el-GR" kern="100" dirty="0">
                <a:latin typeface="Calibri" panose="020F0502020204030204" pitchFamily="34" charset="0"/>
                <a:ea typeface="Calibri" panose="020F0502020204030204" pitchFamily="34" charset="0"/>
                <a:cs typeface="Times New Roman" panose="02020603050405020304" pitchFamily="18" charset="0"/>
              </a:rPr>
              <a:t>πλάτους από το εικονιζόμενο μερκατορικό.</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66C7903-8DF5-C773-207B-671A4DE90D54}"/>
              </a:ext>
            </a:extLst>
          </p:cNvPr>
          <p:cNvPicPr>
            <a:picLocks noChangeAspect="1"/>
          </p:cNvPicPr>
          <p:nvPr/>
        </p:nvPicPr>
        <p:blipFill>
          <a:blip r:embed="rId3"/>
          <a:stretch>
            <a:fillRect/>
          </a:stretch>
        </p:blipFill>
        <p:spPr>
          <a:xfrm>
            <a:off x="5478085" y="1447245"/>
            <a:ext cx="6561513" cy="4921135"/>
          </a:xfrm>
          <a:prstGeom prst="rect">
            <a:avLst/>
          </a:prstGeom>
        </p:spPr>
      </p:pic>
    </p:spTree>
    <p:extLst>
      <p:ext uri="{BB962C8B-B14F-4D97-AF65-F5344CB8AC3E}">
        <p14:creationId xmlns:p14="http://schemas.microsoft.com/office/powerpoint/2010/main" val="1727351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EB422-1287-FCEB-63CE-599FDC8468D8}"/>
              </a:ext>
            </a:extLst>
          </p:cNvPr>
          <p:cNvSpPr>
            <a:spLocks noGrp="1"/>
          </p:cNvSpPr>
          <p:nvPr>
            <p:ph type="title"/>
          </p:nvPr>
        </p:nvSpPr>
        <p:spPr>
          <a:xfrm>
            <a:off x="1295400" y="1124712"/>
            <a:ext cx="4800600" cy="548640"/>
          </a:xfrm>
        </p:spPr>
        <p:txBody>
          <a:bodyPr/>
          <a:lstStyle/>
          <a:p>
            <a:r>
              <a:rPr lang="el-GR" dirty="0" err="1"/>
              <a:t>περιεχομενα</a:t>
            </a:r>
            <a:endParaRPr lang="en-US" dirty="0"/>
          </a:p>
        </p:txBody>
      </p:sp>
      <p:sp>
        <p:nvSpPr>
          <p:cNvPr id="4" name="Slide Number Placeholder 3">
            <a:extLst>
              <a:ext uri="{FF2B5EF4-FFF2-40B4-BE49-F238E27FC236}">
                <a16:creationId xmlns:a16="http://schemas.microsoft.com/office/drawing/2014/main" id="{43D6DE2E-F5E3-8CAF-A5C3-E67C03F538DF}"/>
              </a:ext>
            </a:extLst>
          </p:cNvPr>
          <p:cNvSpPr>
            <a:spLocks noGrp="1"/>
          </p:cNvSpPr>
          <p:nvPr>
            <p:ph type="sldNum" sz="quarter" idx="11"/>
          </p:nvPr>
        </p:nvSpPr>
        <p:spPr/>
        <p:txBody>
          <a:bodyPr/>
          <a:lstStyle/>
          <a:p>
            <a:fld id="{75DF2D63-3FF5-D547-96B9-BE9CCD1ABA58}" type="slidenum">
              <a:rPr lang="en-US" smtClean="0"/>
              <a:pPr/>
              <a:t>2</a:t>
            </a:fld>
            <a:endParaRPr lang="en-US" dirty="0"/>
          </a:p>
        </p:txBody>
      </p:sp>
      <p:sp>
        <p:nvSpPr>
          <p:cNvPr id="3" name="Content Placeholder 2">
            <a:extLst>
              <a:ext uri="{FF2B5EF4-FFF2-40B4-BE49-F238E27FC236}">
                <a16:creationId xmlns:a16="http://schemas.microsoft.com/office/drawing/2014/main" id="{4D038CD2-9585-7E51-5359-D52935A77DF0}"/>
              </a:ext>
            </a:extLst>
          </p:cNvPr>
          <p:cNvSpPr>
            <a:spLocks noGrp="1"/>
          </p:cNvSpPr>
          <p:nvPr>
            <p:ph idx="1"/>
          </p:nvPr>
        </p:nvSpPr>
        <p:spPr/>
        <p:txBody>
          <a:bodyPr/>
          <a:lstStyle/>
          <a:p>
            <a:r>
              <a:rPr lang="el-GR" dirty="0"/>
              <a:t>Τι </a:t>
            </a:r>
            <a:r>
              <a:rPr lang="el-GR" dirty="0" err="1"/>
              <a:t>ειναι</a:t>
            </a:r>
            <a:r>
              <a:rPr lang="el-GR" dirty="0"/>
              <a:t> η </a:t>
            </a:r>
            <a:r>
              <a:rPr lang="el-GR" dirty="0" err="1"/>
              <a:t>λοξοδρομια</a:t>
            </a:r>
            <a:endParaRPr lang="en-US" dirty="0"/>
          </a:p>
          <a:p>
            <a:r>
              <a:rPr lang="el-GR" dirty="0" err="1"/>
              <a:t>Μεθοδοσ</a:t>
            </a:r>
            <a:r>
              <a:rPr lang="el-GR" dirty="0"/>
              <a:t> </a:t>
            </a:r>
            <a:r>
              <a:rPr lang="el-GR" dirty="0" err="1"/>
              <a:t>επιπεδου</a:t>
            </a:r>
            <a:r>
              <a:rPr lang="el-GR" dirty="0"/>
              <a:t> </a:t>
            </a:r>
            <a:r>
              <a:rPr lang="el-GR" dirty="0" err="1"/>
              <a:t>τριγωνου</a:t>
            </a:r>
            <a:endParaRPr lang="en-US" dirty="0"/>
          </a:p>
          <a:p>
            <a:r>
              <a:rPr lang="el-GR" dirty="0" err="1"/>
              <a:t>Επιλυση</a:t>
            </a:r>
            <a:r>
              <a:rPr lang="el-GR" dirty="0"/>
              <a:t> </a:t>
            </a:r>
            <a:r>
              <a:rPr lang="el-GR" dirty="0" err="1"/>
              <a:t>προβληματοσ</a:t>
            </a:r>
            <a:endParaRPr lang="en-US" dirty="0"/>
          </a:p>
          <a:p>
            <a:r>
              <a:rPr lang="el-GR" dirty="0" err="1"/>
              <a:t>Μεθοδοσ</a:t>
            </a:r>
            <a:r>
              <a:rPr lang="el-GR" dirty="0"/>
              <a:t> </a:t>
            </a:r>
            <a:r>
              <a:rPr lang="el-GR" dirty="0" err="1"/>
              <a:t>αυξομερων</a:t>
            </a:r>
            <a:r>
              <a:rPr lang="el-GR" dirty="0"/>
              <a:t> </a:t>
            </a:r>
            <a:r>
              <a:rPr lang="el-GR" dirty="0" err="1"/>
              <a:t>πλατων</a:t>
            </a:r>
            <a:endParaRPr lang="en-US" dirty="0"/>
          </a:p>
          <a:p>
            <a:r>
              <a:rPr lang="el-GR" dirty="0" err="1"/>
              <a:t>Επιλυση</a:t>
            </a:r>
            <a:r>
              <a:rPr lang="el-GR" dirty="0"/>
              <a:t> </a:t>
            </a:r>
            <a:r>
              <a:rPr lang="el-GR" dirty="0" err="1"/>
              <a:t>προβληματοσ</a:t>
            </a:r>
            <a:endParaRPr lang="en-US" dirty="0"/>
          </a:p>
          <a:p>
            <a:endParaRPr lang="en-US" dirty="0"/>
          </a:p>
          <a:p>
            <a:endParaRPr lang="en-US" dirty="0"/>
          </a:p>
        </p:txBody>
      </p:sp>
      <p:pic>
        <p:nvPicPr>
          <p:cNvPr id="10" name="Picture Placeholder 9">
            <a:extLst>
              <a:ext uri="{FF2B5EF4-FFF2-40B4-BE49-F238E27FC236}">
                <a16:creationId xmlns:a16="http://schemas.microsoft.com/office/drawing/2014/main" id="{ADEF1EBF-236A-0170-6146-D6C5E49B48D4}"/>
              </a:ext>
            </a:extLst>
          </p:cNvPr>
          <p:cNvPicPr>
            <a:picLocks noGrp="1" noChangeAspect="1"/>
          </p:cNvPicPr>
          <p:nvPr>
            <p:ph type="pic" sz="quarter" idx="13"/>
          </p:nvPr>
        </p:nvPicPr>
        <p:blipFill>
          <a:blip r:embed="rId2"/>
          <a:srcRect t="19550" b="19550"/>
          <a:stretch>
            <a:fillRect/>
          </a:stretch>
        </p:blipFill>
        <p:spPr>
          <a:xfrm>
            <a:off x="5951912" y="2267671"/>
            <a:ext cx="5134772" cy="3465617"/>
          </a:xfrm>
        </p:spPr>
      </p:pic>
    </p:spTree>
    <p:extLst>
      <p:ext uri="{BB962C8B-B14F-4D97-AF65-F5344CB8AC3E}">
        <p14:creationId xmlns:p14="http://schemas.microsoft.com/office/powerpoint/2010/main" val="2910866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50D8B-6450-60B8-99C1-13C44B03B561}"/>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B4DDCA50-8E40-61FB-640A-DB3A2FC1C59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0" y="0"/>
            <a:ext cx="6656832" cy="6858000"/>
          </a:xfrm>
        </p:spPr>
      </p:pic>
      <p:sp>
        <p:nvSpPr>
          <p:cNvPr id="3" name="Title 2">
            <a:extLst>
              <a:ext uri="{FF2B5EF4-FFF2-40B4-BE49-F238E27FC236}">
                <a16:creationId xmlns:a16="http://schemas.microsoft.com/office/drawing/2014/main" id="{DD91E27A-3484-322F-A1FE-D955F5DDC19A}"/>
              </a:ext>
            </a:extLst>
          </p:cNvPr>
          <p:cNvSpPr>
            <a:spLocks noGrp="1"/>
          </p:cNvSpPr>
          <p:nvPr>
            <p:ph type="title"/>
          </p:nvPr>
        </p:nvSpPr>
        <p:spPr>
          <a:xfrm>
            <a:off x="1298448" y="609600"/>
            <a:ext cx="9699290" cy="530352"/>
          </a:xfrm>
        </p:spPr>
        <p:txBody>
          <a:bodyPr/>
          <a:lstStyle/>
          <a:p>
            <a:r>
              <a:rPr lang="el-GR" dirty="0"/>
              <a:t>ΑΥΞΟΜΕΡΗ - </a:t>
            </a:r>
            <a:r>
              <a:rPr lang="el-GR" dirty="0" err="1"/>
              <a:t>επεξηγηση</a:t>
            </a:r>
            <a:endParaRPr lang="en-US" dirty="0"/>
          </a:p>
        </p:txBody>
      </p:sp>
      <p:sp>
        <p:nvSpPr>
          <p:cNvPr id="8" name="Slide Number Placeholder 7">
            <a:extLst>
              <a:ext uri="{FF2B5EF4-FFF2-40B4-BE49-F238E27FC236}">
                <a16:creationId xmlns:a16="http://schemas.microsoft.com/office/drawing/2014/main" id="{CC68231E-CFBE-9385-B7A5-55A3F4D9B673}"/>
              </a:ext>
            </a:extLst>
          </p:cNvPr>
          <p:cNvSpPr>
            <a:spLocks noGrp="1"/>
          </p:cNvSpPr>
          <p:nvPr>
            <p:ph type="sldNum" sz="quarter" idx="11"/>
          </p:nvPr>
        </p:nvSpPr>
        <p:spPr/>
        <p:txBody>
          <a:bodyPr/>
          <a:lstStyle/>
          <a:p>
            <a:fld id="{75DF2D63-3FF5-D547-96B9-BE9CCD1ABA58}" type="slidenum">
              <a:rPr lang="en-US" smtClean="0"/>
              <a:pPr/>
              <a:t>20</a:t>
            </a:fld>
            <a:endParaRPr lang="en-US" dirty="0"/>
          </a:p>
        </p:txBody>
      </p:sp>
      <p:sp>
        <p:nvSpPr>
          <p:cNvPr id="5" name="Content Placeholder 4">
            <a:extLst>
              <a:ext uri="{FF2B5EF4-FFF2-40B4-BE49-F238E27FC236}">
                <a16:creationId xmlns:a16="http://schemas.microsoft.com/office/drawing/2014/main" id="{E4DE5A3F-21F5-53ED-04CC-A0469CDF827B}"/>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77E6DDBF-DA10-9EDA-9B04-8D1AE0B0DF12}"/>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D63A4185-00CF-0216-B1B8-642A72F56BB7}"/>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B0CA7FB-DF7C-1C9F-534D-28189E22CE05}"/>
              </a:ext>
            </a:extLst>
          </p:cNvPr>
          <p:cNvSpPr txBox="1"/>
          <p:nvPr/>
        </p:nvSpPr>
        <p:spPr>
          <a:xfrm>
            <a:off x="116377" y="1670858"/>
            <a:ext cx="5245331" cy="4239687"/>
          </a:xfrm>
          <a:prstGeom prst="rect">
            <a:avLst/>
          </a:prstGeom>
          <a:noFill/>
        </p:spPr>
        <p:txBody>
          <a:bodyPr wrap="square" rtlCol="0">
            <a:spAutoFit/>
          </a:bodyPr>
          <a:lstStyle/>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Επειδή όπως είπαμε πιο πάνω, λόγω της μερκατορικής προβολής οι παράλληλοι πλάτους αυξάνονται σε απόσταση από τον Ισημερινό. </a:t>
            </a: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 αυτό δεν μπορούμε να χρησιμοποιήσουμε το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Δφ</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απευθείας παρά μόνον για τον υπολογισμό της λοξοδρομικής απόστασης (</a:t>
            </a:r>
            <a:r>
              <a:rPr lang="el-GR" sz="1800" i="1" kern="100" dirty="0">
                <a:effectLst/>
                <a:latin typeface="Calibri" panose="020F0502020204030204" pitchFamily="34" charset="0"/>
                <a:ea typeface="Calibri" panose="020F0502020204030204" pitchFamily="34" charset="0"/>
                <a:cs typeface="Times New Roman" panose="02020603050405020304" pitchFamily="18" charset="0"/>
              </a:rPr>
              <a:t>εικόνα </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Αντ’ αυτού χρησιμοποιούμε την διαφορά των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Meridional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Parts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Δ</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mp</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μεταξύ των πλατών αναχώρησης και άφιξης αφού η απόσταση είναι μεγαλύτερη από το πραγματικό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Δφ</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Για να υπολογίσουμε την διαφορά Δ</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mp</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προσθέτουμε τα ετερώνυμα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meridional </a:t>
            </a:r>
            <a:r>
              <a:rPr lang="el-GR" sz="1800" kern="100" dirty="0" err="1">
                <a:effectLst/>
                <a:latin typeface="Calibri" panose="020F0502020204030204" pitchFamily="34" charset="0"/>
                <a:ea typeface="Calibri" panose="020F0502020204030204" pitchFamily="34" charset="0"/>
                <a:cs typeface="Times New Roman" panose="02020603050405020304" pitchFamily="18" charset="0"/>
              </a:rPr>
              <a:t>parts</a:t>
            </a: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  ή αφαιρούμε τα ομώνυμα.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 + S / S + N / N - N / S - S</a:t>
            </a:r>
          </a:p>
        </p:txBody>
      </p:sp>
      <p:pic>
        <p:nvPicPr>
          <p:cNvPr id="4" name="Picture 3">
            <a:extLst>
              <a:ext uri="{FF2B5EF4-FFF2-40B4-BE49-F238E27FC236}">
                <a16:creationId xmlns:a16="http://schemas.microsoft.com/office/drawing/2014/main" id="{868DF8F6-B7E1-65D3-9DC2-20499A215CAC}"/>
              </a:ext>
            </a:extLst>
          </p:cNvPr>
          <p:cNvPicPr>
            <a:picLocks noChangeAspect="1"/>
          </p:cNvPicPr>
          <p:nvPr/>
        </p:nvPicPr>
        <p:blipFill>
          <a:blip r:embed="rId3"/>
          <a:stretch>
            <a:fillRect/>
          </a:stretch>
        </p:blipFill>
        <p:spPr>
          <a:xfrm>
            <a:off x="6148093" y="1305677"/>
            <a:ext cx="5858810" cy="5204271"/>
          </a:xfrm>
          <a:prstGeom prst="rect">
            <a:avLst/>
          </a:prstGeom>
        </p:spPr>
      </p:pic>
    </p:spTree>
    <p:extLst>
      <p:ext uri="{BB962C8B-B14F-4D97-AF65-F5344CB8AC3E}">
        <p14:creationId xmlns:p14="http://schemas.microsoft.com/office/powerpoint/2010/main" val="686997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D5A24-166A-D69E-3943-007436E0F24C}"/>
            </a:ext>
          </a:extLst>
        </p:cNvPr>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00A0CF25-F49C-0D81-8D88-593221ACC96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0" y="0"/>
            <a:ext cx="6656832" cy="6858000"/>
          </a:xfrm>
        </p:spPr>
      </p:pic>
      <p:sp>
        <p:nvSpPr>
          <p:cNvPr id="3" name="Title 2">
            <a:extLst>
              <a:ext uri="{FF2B5EF4-FFF2-40B4-BE49-F238E27FC236}">
                <a16:creationId xmlns:a16="http://schemas.microsoft.com/office/drawing/2014/main" id="{79E3EE2A-8647-7667-552D-68FF47A7903E}"/>
              </a:ext>
            </a:extLst>
          </p:cNvPr>
          <p:cNvSpPr>
            <a:spLocks noGrp="1"/>
          </p:cNvSpPr>
          <p:nvPr>
            <p:ph type="title"/>
          </p:nvPr>
        </p:nvSpPr>
        <p:spPr>
          <a:xfrm>
            <a:off x="1298448" y="609600"/>
            <a:ext cx="9699290" cy="530352"/>
          </a:xfrm>
        </p:spPr>
        <p:txBody>
          <a:bodyPr/>
          <a:lstStyle/>
          <a:p>
            <a:r>
              <a:rPr lang="el-GR" dirty="0" err="1"/>
              <a:t>επεξηγηση</a:t>
            </a:r>
            <a:endParaRPr lang="en-US" dirty="0"/>
          </a:p>
        </p:txBody>
      </p:sp>
      <p:sp>
        <p:nvSpPr>
          <p:cNvPr id="8" name="Slide Number Placeholder 7">
            <a:extLst>
              <a:ext uri="{FF2B5EF4-FFF2-40B4-BE49-F238E27FC236}">
                <a16:creationId xmlns:a16="http://schemas.microsoft.com/office/drawing/2014/main" id="{C48D7ED4-BCD5-19FE-EC7E-4C450C9D7454}"/>
              </a:ext>
            </a:extLst>
          </p:cNvPr>
          <p:cNvSpPr>
            <a:spLocks noGrp="1"/>
          </p:cNvSpPr>
          <p:nvPr>
            <p:ph type="sldNum" sz="quarter" idx="11"/>
          </p:nvPr>
        </p:nvSpPr>
        <p:spPr/>
        <p:txBody>
          <a:bodyPr/>
          <a:lstStyle/>
          <a:p>
            <a:fld id="{75DF2D63-3FF5-D547-96B9-BE9CCD1ABA58}" type="slidenum">
              <a:rPr lang="en-US" smtClean="0"/>
              <a:pPr/>
              <a:t>21</a:t>
            </a:fld>
            <a:endParaRPr lang="en-US" dirty="0"/>
          </a:p>
        </p:txBody>
      </p:sp>
      <p:sp>
        <p:nvSpPr>
          <p:cNvPr id="5" name="Content Placeholder 4">
            <a:extLst>
              <a:ext uri="{FF2B5EF4-FFF2-40B4-BE49-F238E27FC236}">
                <a16:creationId xmlns:a16="http://schemas.microsoft.com/office/drawing/2014/main" id="{7A2261C5-3BE4-5B55-7149-4415ABADA698}"/>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446E0DB3-D5A4-4440-4F89-053E04B3086E}"/>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1398794F-5E85-AF9D-B6C2-98F771A81F65}"/>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851E1039-C59F-469B-8090-CB51C670A303}"/>
                  </a:ext>
                </a:extLst>
              </p:cNvPr>
              <p:cNvSpPr txBox="1"/>
              <p:nvPr/>
            </p:nvSpPr>
            <p:spPr>
              <a:xfrm>
                <a:off x="116377" y="1670858"/>
                <a:ext cx="5245331" cy="4241546"/>
              </a:xfrm>
              <a:prstGeom prst="rect">
                <a:avLst/>
              </a:prstGeom>
              <a:noFill/>
            </p:spPr>
            <p:txBody>
              <a:bodyPr wrap="square" rtlCol="0">
                <a:spAutoFit/>
              </a:bodyPr>
              <a:lstStyle/>
              <a:p>
                <a:pPr>
                  <a:lnSpc>
                    <a:spcPct val="107000"/>
                  </a:lnSpc>
                  <a:spcAft>
                    <a:spcPts val="800"/>
                  </a:spcAft>
                </a:pPr>
                <a:r>
                  <a:rPr lang="el-GR" kern="100" dirty="0">
                    <a:latin typeface="Calibri" panose="020F0502020204030204" pitchFamily="34" charset="0"/>
                    <a:ea typeface="Calibri" panose="020F0502020204030204" pitchFamily="34" charset="0"/>
                    <a:cs typeface="Times New Roman" panose="02020603050405020304" pitchFamily="18" charset="0"/>
                  </a:rPr>
                  <a:t>Οι τύποι του ορθογωνίου τριγώνου γίνονται </a:t>
                </a:r>
                <a:r>
                  <a:rPr lang="el-GR" kern="100" dirty="0" err="1">
                    <a:latin typeface="Calibri" panose="020F0502020204030204" pitchFamily="34" charset="0"/>
                    <a:ea typeface="Calibri" panose="020F0502020204030204" pitchFamily="34" charset="0"/>
                    <a:cs typeface="Times New Roman" panose="02020603050405020304" pitchFamily="18" charset="0"/>
                  </a:rPr>
                  <a:t>ώς</a:t>
                </a:r>
                <a:r>
                  <a:rPr lang="el-GR" kern="100" dirty="0">
                    <a:latin typeface="Calibri" panose="020F0502020204030204" pitchFamily="34" charset="0"/>
                    <a:ea typeface="Calibri" panose="020F0502020204030204" pitchFamily="34" charset="0"/>
                    <a:cs typeface="Times New Roman" panose="02020603050405020304" pitchFamily="18" charset="0"/>
                  </a:rPr>
                  <a:t> εξής:</a:t>
                </a:r>
              </a:p>
              <a:p>
                <a:pPr>
                  <a:lnSpc>
                    <a:spcPct val="107000"/>
                  </a:lnSpc>
                  <a:spcAft>
                    <a:spcPts val="800"/>
                  </a:spcAft>
                </a:pP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𝜰𝝅𝝄𝝉𝜺𝜾𝝂𝝄𝝊𝝈𝜶</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num>
                        <m:den>
                          <m:func>
                            <m:func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uncPr>
                            <m:fName>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𝐜𝐨𝐬</m:t>
                              </m:r>
                            </m:fName>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func>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 =&gt;</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𝜿</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m:t>
                          </m:r>
                          <m:sSup>
                            <m:sSup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𝝋</m:t>
                              </m:r>
                            </m:e>
                            <m:sup>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den>
                      </m:f>
                    </m:oMath>
                  </m:oMathPara>
                </a14:m>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func>
                        <m:func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uncPr>
                        <m:fName>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fName>
                        <m:e>
                          <m:eqArr>
                            <m:eqArr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eqArr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𝜰𝝅𝝄𝝉𝜺</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𝜾</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𝝂𝝄𝝊𝝈𝜶</m:t>
                                  </m:r>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=&gt;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𝒎𝒑</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𝜿</m:t>
                                  </m:r>
                                </m:den>
                              </m:f>
                            </m:e>
                            <m:e/>
                          </m:eqArr>
                        </m:e>
                      </m:func>
                    </m:oMath>
                  </m:oMathPara>
                </a14:m>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𝒕𝒂𝒏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𝜜𝝅</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𝜺</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𝝂𝜶𝝂𝝉</m:t>
                          </m:r>
                          <m:sSub>
                            <m:sSub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𝜾</m:t>
                              </m:r>
                            </m:e>
                            <m:sub>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𝜫𝝀𝜺𝝊𝝆</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sub>
                          </m:sSub>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=&gt;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𝒕𝒂𝒏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0" kern="100" smtClean="0">
                              <a:effectLst/>
                              <a:latin typeface="Cambria Math" panose="02040503050406030204" pitchFamily="18" charset="0"/>
                              <a:ea typeface="Calibri" panose="020F0502020204030204" pitchFamily="34" charset="0"/>
                              <a:cs typeface="Times New Roman" panose="02020603050405020304" pitchFamily="18" charset="0"/>
                            </a:rPr>
                            <m:t>𝚫𝛌</m:t>
                          </m:r>
                          <m:r>
                            <a:rPr lang="el-GR" sz="1800" b="1" i="0" kern="100" smtClean="0">
                              <a:effectLst/>
                              <a:latin typeface="Cambria Math" panose="02040503050406030204" pitchFamily="18" charset="0"/>
                              <a:ea typeface="Calibri" panose="020F0502020204030204" pitchFamily="34" charset="0"/>
                              <a:cs typeface="Times New Roman" panose="02020603050405020304" pitchFamily="18" charset="0"/>
                            </a:rPr>
                            <m:t>′</m:t>
                          </m:r>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𝒎𝒑</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den>
                      </m:f>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14:m>
                  <m:oMathPara xmlns:m="http://schemas.openxmlformats.org/officeDocument/2006/math">
                    <m:oMathParaPr>
                      <m:jc m:val="centerGroup"/>
                    </m:oMathParaPr>
                    <m:oMath xmlns:m="http://schemas.openxmlformats.org/officeDocument/2006/math">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𝒔𝒊𝒏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𝜜𝝅</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𝜺</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𝝂𝜶𝝂𝝉</m:t>
                          </m:r>
                          <m:sSub>
                            <m:sSub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𝜾</m:t>
                              </m:r>
                            </m:e>
                            <m:sub>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𝝅𝝀𝜺𝝊𝝆</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sub>
                          </m:sSub>
                        </m:num>
                        <m:den>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𝜰𝝅𝝄𝝉𝜺</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𝜾</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𝝂𝝄𝝊𝝈𝜶</m:t>
                          </m:r>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=&gt;</m:t>
                      </m:r>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𝒔𝒊𝒏</m:t>
                      </m:r>
                      <m:d>
                        <m:d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𝒑</m:t>
                          </m:r>
                        </m:num>
                        <m:den>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𝒌</m:t>
                          </m:r>
                        </m:den>
                      </m:f>
                    </m:oMath>
                  </m:oMathPara>
                </a14:m>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2" name="TextBox 1">
                <a:extLst>
                  <a:ext uri="{FF2B5EF4-FFF2-40B4-BE49-F238E27FC236}">
                    <a16:creationId xmlns:a16="http://schemas.microsoft.com/office/drawing/2014/main" id="{851E1039-C59F-469B-8090-CB51C670A303}"/>
                  </a:ext>
                </a:extLst>
              </p:cNvPr>
              <p:cNvSpPr txBox="1">
                <a:spLocks noRot="1" noChangeAspect="1" noMove="1" noResize="1" noEditPoints="1" noAdjustHandles="1" noChangeArrowheads="1" noChangeShapeType="1" noTextEdit="1"/>
              </p:cNvSpPr>
              <p:nvPr/>
            </p:nvSpPr>
            <p:spPr>
              <a:xfrm>
                <a:off x="116377" y="1670858"/>
                <a:ext cx="5245331" cy="4241546"/>
              </a:xfrm>
              <a:prstGeom prst="rect">
                <a:avLst/>
              </a:prstGeom>
              <a:blipFill>
                <a:blip r:embed="rId3"/>
                <a:stretch>
                  <a:fillRect l="-929" t="-575"/>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3677991B-02AD-6E5F-CD3F-70B128DD35CE}"/>
              </a:ext>
            </a:extLst>
          </p:cNvPr>
          <p:cNvPicPr>
            <a:picLocks noChangeAspect="1"/>
          </p:cNvPicPr>
          <p:nvPr/>
        </p:nvPicPr>
        <p:blipFill>
          <a:blip r:embed="rId4"/>
          <a:stretch>
            <a:fillRect/>
          </a:stretch>
        </p:blipFill>
        <p:spPr>
          <a:xfrm>
            <a:off x="6148093" y="1305677"/>
            <a:ext cx="5858810" cy="5204271"/>
          </a:xfrm>
          <a:prstGeom prst="rect">
            <a:avLst/>
          </a:prstGeom>
        </p:spPr>
      </p:pic>
    </p:spTree>
    <p:extLst>
      <p:ext uri="{BB962C8B-B14F-4D97-AF65-F5344CB8AC3E}">
        <p14:creationId xmlns:p14="http://schemas.microsoft.com/office/powerpoint/2010/main" val="4252918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9E347-B414-0B88-49EE-93191F19C87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4025D33-147C-0F1B-DA2C-C5DFEA937704}"/>
              </a:ext>
            </a:extLst>
          </p:cNvPr>
          <p:cNvPicPr>
            <a:picLocks noChangeAspect="1"/>
          </p:cNvPicPr>
          <p:nvPr/>
        </p:nvPicPr>
        <p:blipFill>
          <a:blip r:embed="rId2"/>
          <a:stretch>
            <a:fillRect/>
          </a:stretch>
        </p:blipFill>
        <p:spPr>
          <a:xfrm>
            <a:off x="6898479" y="841247"/>
            <a:ext cx="4681479" cy="5083248"/>
          </a:xfrm>
          <a:prstGeom prst="rect">
            <a:avLst/>
          </a:prstGeom>
        </p:spPr>
      </p:pic>
      <p:pic>
        <p:nvPicPr>
          <p:cNvPr id="39" name="Picture Placeholder 38" descr="White DNA structure">
            <a:extLst>
              <a:ext uri="{FF2B5EF4-FFF2-40B4-BE49-F238E27FC236}">
                <a16:creationId xmlns:a16="http://schemas.microsoft.com/office/drawing/2014/main" id="{FEC6E26A-ABAF-4A5F-61FF-CA7372113AA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3" name="Title 2">
            <a:extLst>
              <a:ext uri="{FF2B5EF4-FFF2-40B4-BE49-F238E27FC236}">
                <a16:creationId xmlns:a16="http://schemas.microsoft.com/office/drawing/2014/main" id="{2B911734-559B-474A-0AF9-CA3CBE26C15C}"/>
              </a:ext>
            </a:extLst>
          </p:cNvPr>
          <p:cNvSpPr>
            <a:spLocks noGrp="1"/>
          </p:cNvSpPr>
          <p:nvPr>
            <p:ph type="title"/>
          </p:nvPr>
        </p:nvSpPr>
        <p:spPr>
          <a:xfrm>
            <a:off x="649224" y="310895"/>
            <a:ext cx="11204725" cy="530352"/>
          </a:xfrm>
        </p:spPr>
        <p:txBody>
          <a:bodyPr/>
          <a:lstStyle/>
          <a:p>
            <a:r>
              <a:rPr lang="el-GR" sz="2400" b="1" dirty="0" err="1">
                <a:latin typeface="Arial" panose="020B0604020202020204" pitchFamily="34" charset="0"/>
                <a:cs typeface="Arial" panose="020B0604020202020204" pitchFamily="34" charset="0"/>
              </a:rPr>
              <a:t>Επιλυση</a:t>
            </a:r>
            <a:r>
              <a:rPr lang="el-GR" sz="2400" b="1" dirty="0">
                <a:latin typeface="Arial" panose="020B0604020202020204" pitchFamily="34" charset="0"/>
                <a:cs typeface="Arial" panose="020B0604020202020204" pitchFamily="34" charset="0"/>
              </a:rPr>
              <a:t> </a:t>
            </a:r>
            <a:r>
              <a:rPr lang="el-GR" sz="2400" b="1" dirty="0" err="1">
                <a:latin typeface="Arial" panose="020B0604020202020204" pitchFamily="34" charset="0"/>
                <a:cs typeface="Arial" panose="020B0604020202020204" pitchFamily="34" charset="0"/>
              </a:rPr>
              <a:t>λοξοδρομικου</a:t>
            </a:r>
            <a:r>
              <a:rPr lang="el-GR" sz="2400" b="1" dirty="0">
                <a:latin typeface="Arial" panose="020B0604020202020204" pitchFamily="34" charset="0"/>
                <a:cs typeface="Arial" panose="020B0604020202020204" pitchFamily="34" charset="0"/>
              </a:rPr>
              <a:t> </a:t>
            </a:r>
            <a:r>
              <a:rPr lang="el-GR" sz="2400" b="1" dirty="0" err="1">
                <a:latin typeface="Arial" panose="020B0604020202020204" pitchFamily="34" charset="0"/>
                <a:cs typeface="Arial" panose="020B0604020202020204" pitchFamily="34" charset="0"/>
              </a:rPr>
              <a:t>προβληματοσ</a:t>
            </a:r>
            <a:r>
              <a:rPr lang="el-GR" sz="2400" b="1" dirty="0">
                <a:latin typeface="Arial" panose="020B0604020202020204" pitchFamily="34" charset="0"/>
                <a:cs typeface="Arial" panose="020B0604020202020204" pitchFamily="34" charset="0"/>
              </a:rPr>
              <a:t> με </a:t>
            </a:r>
            <a:r>
              <a:rPr lang="el-GR" sz="2400" b="1" dirty="0" err="1">
                <a:latin typeface="Arial" panose="020B0604020202020204" pitchFamily="34" charset="0"/>
                <a:cs typeface="Arial" panose="020B0604020202020204" pitchFamily="34" charset="0"/>
              </a:rPr>
              <a:t>αυξομερη</a:t>
            </a:r>
            <a:endParaRPr lang="en-US" sz="2400" b="1" dirty="0">
              <a:latin typeface="Arial" panose="020B0604020202020204" pitchFamily="34" charset="0"/>
              <a:cs typeface="Arial" panose="020B0604020202020204" pitchFamily="34" charset="0"/>
            </a:endParaRPr>
          </a:p>
        </p:txBody>
      </p:sp>
      <p:sp>
        <p:nvSpPr>
          <p:cNvPr id="9" name="Footer Placeholder 8">
            <a:extLst>
              <a:ext uri="{FF2B5EF4-FFF2-40B4-BE49-F238E27FC236}">
                <a16:creationId xmlns:a16="http://schemas.microsoft.com/office/drawing/2014/main" id="{068D9063-7EFD-05FD-C860-BD85FB617DE5}"/>
              </a:ext>
            </a:extLst>
          </p:cNvPr>
          <p:cNvSpPr>
            <a:spLocks noGrp="1"/>
          </p:cNvSpPr>
          <p:nvPr>
            <p:ph type="ftr" sz="quarter" idx="12"/>
          </p:nvPr>
        </p:nvSpPr>
        <p:spPr/>
        <p:txBody>
          <a:bodyPr/>
          <a:lstStyle/>
          <a:p>
            <a:r>
              <a:rPr lang="en-US" dirty="0"/>
              <a:t>presentation title</a:t>
            </a:r>
          </a:p>
        </p:txBody>
      </p:sp>
      <p:sp>
        <p:nvSpPr>
          <p:cNvPr id="8" name="Slide Number Placeholder 7">
            <a:extLst>
              <a:ext uri="{FF2B5EF4-FFF2-40B4-BE49-F238E27FC236}">
                <a16:creationId xmlns:a16="http://schemas.microsoft.com/office/drawing/2014/main" id="{5C25A3A7-BDFD-55FE-A948-136FE2B1E384}"/>
              </a:ext>
            </a:extLst>
          </p:cNvPr>
          <p:cNvSpPr>
            <a:spLocks noGrp="1"/>
          </p:cNvSpPr>
          <p:nvPr>
            <p:ph type="sldNum" sz="quarter" idx="11"/>
          </p:nvPr>
        </p:nvSpPr>
        <p:spPr/>
        <p:txBody>
          <a:bodyPr/>
          <a:lstStyle/>
          <a:p>
            <a:fld id="{75DF2D63-3FF5-D547-96B9-BE9CCD1ABA58}" type="slidenum">
              <a:rPr lang="en-US" smtClean="0"/>
              <a:pPr/>
              <a:t>22</a:t>
            </a:fld>
            <a:endParaRPr lang="en-US" dirty="0"/>
          </a:p>
        </p:txBody>
      </p:sp>
      <p:sp>
        <p:nvSpPr>
          <p:cNvPr id="5" name="Content Placeholder 4">
            <a:extLst>
              <a:ext uri="{FF2B5EF4-FFF2-40B4-BE49-F238E27FC236}">
                <a16:creationId xmlns:a16="http://schemas.microsoft.com/office/drawing/2014/main" id="{FB428DAC-9D1A-A806-A28E-CD4D4A29DBB7}"/>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1621F87A-B156-7EA2-FA9E-85D7F0FB764B}"/>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12269595-05BA-B411-66B7-BA876F2CBDF3}"/>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A50C8A7-1AB0-192B-AF2B-E95E1D6F8979}"/>
              </a:ext>
            </a:extLst>
          </p:cNvPr>
          <p:cNvSpPr txBox="1"/>
          <p:nvPr/>
        </p:nvSpPr>
        <p:spPr>
          <a:xfrm>
            <a:off x="241648" y="1049065"/>
            <a:ext cx="5812469" cy="1231106"/>
          </a:xfrm>
          <a:prstGeom prst="rect">
            <a:avLst/>
          </a:prstGeom>
          <a:solidFill>
            <a:schemeClr val="accent4">
              <a:lumMod val="90000"/>
            </a:schemeClr>
          </a:solidFill>
        </p:spPr>
        <p:txBody>
          <a:bodyPr wrap="square" rtlCol="0">
            <a:spAutoFit/>
          </a:bodyPr>
          <a:lstStyle/>
          <a:p>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Αναχωρούμε από στίγμα φ= 40˚  30</a:t>
            </a:r>
            <a:r>
              <a:rPr lang="en-US" b="1" kern="100" dirty="0">
                <a:latin typeface="Calibri" panose="020F0502020204030204" pitchFamily="34" charset="0"/>
                <a:ea typeface="Calibri" panose="020F0502020204030204" pitchFamily="34" charset="0"/>
                <a:cs typeface="Times New Roman" panose="02020603050405020304" pitchFamily="18" charset="0"/>
              </a:rPr>
              <a:t>’.0</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N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λ=0</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7</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4˚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0</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0’.0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W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για προορισμό με              φ=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55</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30</a:t>
            </a:r>
            <a:r>
              <a:rPr lang="en-US" b="1" kern="100" dirty="0">
                <a:latin typeface="Calibri" panose="020F0502020204030204" pitchFamily="34" charset="0"/>
                <a:ea typeface="Calibri" panose="020F0502020204030204" pitchFamily="34" charset="0"/>
                <a:cs typeface="Times New Roman" panose="02020603050405020304" pitchFamily="18" charset="0"/>
              </a:rPr>
              <a:t>’.0</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λ=0</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3</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7˚  30’.0 Ε</a:t>
            </a:r>
            <a:r>
              <a:rPr lang="el-GR" b="1" kern="100" dirty="0">
                <a:latin typeface="Calibri" panose="020F0502020204030204" pitchFamily="34" charset="0"/>
                <a:ea typeface="Calibri" panose="020F0502020204030204" pitchFamily="34" charset="0"/>
                <a:cs typeface="Times New Roman" panose="02020603050405020304" pitchFamily="18" charset="0"/>
              </a:rPr>
              <a:t>. </a:t>
            </a:r>
          </a:p>
          <a:p>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Να βρεθούν η πορεία </a:t>
            </a:r>
            <a:r>
              <a:rPr lang="el-GR" sz="2000" b="1" kern="100" dirty="0">
                <a:effectLst/>
                <a:latin typeface="Calibri" panose="020F0502020204030204" pitchFamily="34" charset="0"/>
                <a:ea typeface="Calibri" panose="020F0502020204030204" pitchFamily="34" charset="0"/>
                <a:cs typeface="Times New Roman" panose="02020603050405020304" pitchFamily="18" charset="0"/>
              </a:rPr>
              <a:t>ζ</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και η απόσταση </a:t>
            </a:r>
            <a:r>
              <a:rPr lang="el-GR" sz="2000" b="1" kern="100" dirty="0">
                <a:effectLst/>
                <a:latin typeface="Calibri" panose="020F0502020204030204" pitchFamily="34" charset="0"/>
                <a:ea typeface="Calibri" panose="020F0502020204030204" pitchFamily="34" charset="0"/>
                <a:cs typeface="Times New Roman" panose="02020603050405020304" pitchFamily="18" charset="0"/>
              </a:rPr>
              <a:t>κ</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3D493398-95E3-7A34-6143-E02320A34CF7}"/>
              </a:ext>
            </a:extLst>
          </p:cNvPr>
          <p:cNvSpPr txBox="1"/>
          <p:nvPr/>
        </p:nvSpPr>
        <p:spPr>
          <a:xfrm>
            <a:off x="241647" y="2438399"/>
            <a:ext cx="5918077" cy="2062103"/>
          </a:xfrm>
          <a:prstGeom prst="rect">
            <a:avLst/>
          </a:prstGeom>
          <a:solidFill>
            <a:schemeClr val="accent4">
              <a:lumMod val="90000"/>
            </a:schemeClr>
          </a:solidFill>
        </p:spPr>
        <p:txBody>
          <a:bodyPr wrap="square" rtlCol="0">
            <a:spAutoFit/>
          </a:bodyPr>
          <a:lstStyle/>
          <a:p>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Αρχικά θα πρέπει να βρούμε τις διαφορές πλάτους φ και μήκους λ καθώς και το </a:t>
            </a:r>
            <a:r>
              <a:rPr lang="el-GR" b="1" kern="100" dirty="0">
                <a:latin typeface="Calibri" panose="020F0502020204030204" pitchFamily="34" charset="0"/>
                <a:ea typeface="Calibri" panose="020F0502020204030204" pitchFamily="34" charset="0"/>
                <a:cs typeface="Times New Roman" panose="02020603050405020304" pitchFamily="18" charset="0"/>
              </a:rPr>
              <a:t>Δ</a:t>
            </a:r>
            <a:r>
              <a:rPr lang="en-US" b="1" kern="100" dirty="0">
                <a:latin typeface="Calibri" panose="020F0502020204030204" pitchFamily="34" charset="0"/>
                <a:ea typeface="Calibri" panose="020F0502020204030204" pitchFamily="34" charset="0"/>
                <a:cs typeface="Times New Roman" panose="02020603050405020304" pitchFamily="18" charset="0"/>
              </a:rPr>
              <a:t>mp</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ώστε να συμπεριλάβουμε την παραμόρφωση του </a:t>
            </a:r>
            <a:r>
              <a:rPr lang="el-GR" b="1" kern="100" dirty="0">
                <a:latin typeface="Calibri" panose="020F0502020204030204" pitchFamily="34" charset="0"/>
                <a:ea typeface="Calibri" panose="020F0502020204030204" pitchFamily="34" charset="0"/>
                <a:cs typeface="Times New Roman" panose="02020603050405020304" pitchFamily="18" charset="0"/>
              </a:rPr>
              <a:t>πλάτ</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ους.</a:t>
            </a:r>
          </a:p>
          <a:p>
            <a:r>
              <a:rPr lang="el-GR" b="1" kern="100" dirty="0">
                <a:latin typeface="Calibri" panose="020F0502020204030204" pitchFamily="34" charset="0"/>
                <a:ea typeface="Calibri" panose="020F0502020204030204" pitchFamily="34" charset="0"/>
                <a:cs typeface="Times New Roman" panose="02020603050405020304" pitchFamily="18" charset="0"/>
              </a:rPr>
              <a:t>Τις μοίρες των διαφορών τις μετατρέπουμε σε πρώτα (‘)</a:t>
            </a:r>
            <a:endParaRPr lang="el-GR" sz="18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b="1" kern="100" dirty="0">
              <a:latin typeface="Calibri" panose="020F0502020204030204" pitchFamily="34" charset="0"/>
              <a:ea typeface="Calibri" panose="020F0502020204030204" pitchFamily="34" charset="0"/>
              <a:cs typeface="Times New Roman" panose="02020603050405020304" pitchFamily="18" charset="0"/>
            </a:endParaRPr>
          </a:p>
          <a:p>
            <a:endParaRPr lang="en-US" sz="20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4" name="Table 13">
            <a:extLst>
              <a:ext uri="{FF2B5EF4-FFF2-40B4-BE49-F238E27FC236}">
                <a16:creationId xmlns:a16="http://schemas.microsoft.com/office/drawing/2014/main" id="{298F6286-E235-79AF-7506-0FB710508154}"/>
              </a:ext>
            </a:extLst>
          </p:cNvPr>
          <p:cNvGraphicFramePr>
            <a:graphicFrameLocks noGrp="1"/>
          </p:cNvGraphicFramePr>
          <p:nvPr>
            <p:extLst>
              <p:ext uri="{D42A27DB-BD31-4B8C-83A1-F6EECF244321}">
                <p14:modId xmlns:p14="http://schemas.microsoft.com/office/powerpoint/2010/main" val="420351599"/>
              </p:ext>
            </p:extLst>
          </p:nvPr>
        </p:nvGraphicFramePr>
        <p:xfrm>
          <a:off x="241647" y="4424166"/>
          <a:ext cx="7611435" cy="1513228"/>
        </p:xfrm>
        <a:graphic>
          <a:graphicData uri="http://schemas.openxmlformats.org/drawingml/2006/table">
            <a:tbl>
              <a:tblPr firstRow="1" bandRow="1">
                <a:tableStyleId>{5C22544A-7EE6-4342-B048-85BDC9FD1C3A}</a:tableStyleId>
              </a:tblPr>
              <a:tblGrid>
                <a:gridCol w="2537145">
                  <a:extLst>
                    <a:ext uri="{9D8B030D-6E8A-4147-A177-3AD203B41FA5}">
                      <a16:colId xmlns:a16="http://schemas.microsoft.com/office/drawing/2014/main" val="3978186275"/>
                    </a:ext>
                  </a:extLst>
                </a:gridCol>
                <a:gridCol w="2537145">
                  <a:extLst>
                    <a:ext uri="{9D8B030D-6E8A-4147-A177-3AD203B41FA5}">
                      <a16:colId xmlns:a16="http://schemas.microsoft.com/office/drawing/2014/main" val="1974283343"/>
                    </a:ext>
                  </a:extLst>
                </a:gridCol>
                <a:gridCol w="2537145">
                  <a:extLst>
                    <a:ext uri="{9D8B030D-6E8A-4147-A177-3AD203B41FA5}">
                      <a16:colId xmlns:a16="http://schemas.microsoft.com/office/drawing/2014/main" val="4122968429"/>
                    </a:ext>
                  </a:extLst>
                </a:gridCol>
              </a:tblGrid>
              <a:tr h="378307">
                <a:tc>
                  <a:txBody>
                    <a:bodyPr/>
                    <a:lstStyle/>
                    <a:p>
                      <a:r>
                        <a:rPr lang="el-GR" dirty="0">
                          <a:solidFill>
                            <a:schemeClr val="tx1"/>
                          </a:solidFill>
                        </a:rPr>
                        <a:t>Φ</a:t>
                      </a:r>
                      <a:r>
                        <a:rPr lang="el-GR" baseline="-25000" dirty="0">
                          <a:solidFill>
                            <a:schemeClr val="tx1"/>
                          </a:solidFill>
                        </a:rPr>
                        <a:t>αν</a:t>
                      </a:r>
                      <a:r>
                        <a:rPr lang="el-GR" dirty="0">
                          <a:solidFill>
                            <a:schemeClr val="tx1"/>
                          </a:solidFill>
                        </a:rPr>
                        <a:t> = </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40˚  30</a:t>
                      </a:r>
                      <a:r>
                        <a:rPr lang="en-US"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’.0</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Ν</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a:solidFill>
                            <a:schemeClr val="tx1"/>
                          </a:solidFill>
                        </a:rPr>
                        <a:t>λ</a:t>
                      </a:r>
                      <a:r>
                        <a:rPr lang="el-GR" b="1" baseline="-25000" dirty="0">
                          <a:solidFill>
                            <a:schemeClr val="tx1"/>
                          </a:solidFill>
                        </a:rPr>
                        <a:t>αφ</a:t>
                      </a:r>
                      <a:r>
                        <a:rPr lang="el-GR" b="1" dirty="0">
                          <a:solidFill>
                            <a:schemeClr val="tx1"/>
                          </a:solidFill>
                        </a:rPr>
                        <a:t> = </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074˚  00</a:t>
                      </a:r>
                      <a:r>
                        <a:rPr lang="en-US"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’.0</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 </a:t>
                      </a:r>
                      <a:endParaRPr lang="en-US" b="1" dirty="0">
                        <a:solidFill>
                          <a:schemeClr val="tx1"/>
                        </a:solidFill>
                      </a:endParaRPr>
                    </a:p>
                  </a:txBody>
                  <a:tcPr/>
                </a:tc>
                <a:tc>
                  <a:txBody>
                    <a:bodyPr/>
                    <a:lstStyle/>
                    <a:p>
                      <a:r>
                        <a:rPr lang="en-US" b="1" baseline="0" dirty="0">
                          <a:solidFill>
                            <a:schemeClr val="tx1"/>
                          </a:solidFill>
                          <a:latin typeface="Calibri" panose="020F0502020204030204" pitchFamily="34" charset="0"/>
                          <a:ea typeface="Calibri" panose="020F0502020204030204" pitchFamily="34" charset="0"/>
                          <a:cs typeface="Calibri" panose="020F0502020204030204" pitchFamily="34" charset="0"/>
                        </a:rPr>
                        <a:t>MP</a:t>
                      </a:r>
                      <a:r>
                        <a:rPr lang="el-GR" b="1" baseline="-25000" dirty="0">
                          <a:solidFill>
                            <a:schemeClr val="tx1"/>
                          </a:solidFill>
                          <a:latin typeface="Calibri" panose="020F0502020204030204" pitchFamily="34" charset="0"/>
                          <a:ea typeface="Calibri" panose="020F0502020204030204" pitchFamily="34" charset="0"/>
                          <a:cs typeface="Calibri" panose="020F0502020204030204" pitchFamily="34" charset="0"/>
                        </a:rPr>
                        <a:t>αν</a:t>
                      </a:r>
                      <a:r>
                        <a:rPr lang="el-GR" b="1" dirty="0">
                          <a:solidFill>
                            <a:schemeClr val="tx1"/>
                          </a:solidFill>
                          <a:latin typeface="Calibri" panose="020F0502020204030204" pitchFamily="34" charset="0"/>
                          <a:ea typeface="Calibri" panose="020F0502020204030204" pitchFamily="34" charset="0"/>
                          <a:cs typeface="Calibri" panose="020F0502020204030204" pitchFamily="34" charset="0"/>
                        </a:rPr>
                        <a:t> = </a:t>
                      </a: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2647.0</a:t>
                      </a:r>
                      <a:r>
                        <a:rPr lang="en-US" sz="18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US"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822449335"/>
                  </a:ext>
                </a:extLst>
              </a:tr>
              <a:tr h="378307">
                <a:tc>
                  <a:txBody>
                    <a:bodyPr/>
                    <a:lstStyle/>
                    <a:p>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Φ</a:t>
                      </a:r>
                      <a:r>
                        <a:rPr lang="el-GR" sz="1800" b="1" kern="100" baseline="-25000" dirty="0">
                          <a:effectLst/>
                          <a:latin typeface="Calibri" panose="020F0502020204030204" pitchFamily="34" charset="0"/>
                          <a:ea typeface="Calibri" panose="020F0502020204030204" pitchFamily="34" charset="0"/>
                          <a:cs typeface="Times New Roman" panose="02020603050405020304" pitchFamily="18" charset="0"/>
                        </a:rPr>
                        <a:t>αφ</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55˚  30</a:t>
                      </a:r>
                      <a:r>
                        <a:rPr lang="en-US" b="1" kern="100" dirty="0">
                          <a:latin typeface="Calibri" panose="020F0502020204030204" pitchFamily="34" charset="0"/>
                          <a:ea typeface="Calibri" panose="020F0502020204030204" pitchFamily="34" charset="0"/>
                          <a:cs typeface="Times New Roman" panose="02020603050405020304" pitchFamily="18" charset="0"/>
                        </a:rPr>
                        <a:t>’.0</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λ</a:t>
                      </a:r>
                      <a:r>
                        <a:rPr lang="el-GR" b="1" baseline="-25000" dirty="0" err="1">
                          <a:solidFill>
                            <a:schemeClr val="tx1"/>
                          </a:solidFill>
                        </a:rPr>
                        <a:t>αν</a:t>
                      </a:r>
                      <a:r>
                        <a:rPr lang="el-GR" b="1" baseline="-25000" dirty="0">
                          <a:solidFill>
                            <a:schemeClr val="tx1"/>
                          </a:solidFill>
                        </a:rPr>
                        <a:t>  =   </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37</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30</a:t>
                      </a:r>
                      <a:r>
                        <a:rPr lang="en-US"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’.0</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 (+)</a:t>
                      </a:r>
                      <a:endParaRPr lang="en-US" b="1" baseline="-25000" dirty="0">
                        <a:solidFill>
                          <a:schemeClr val="tx1"/>
                        </a:solidFill>
                      </a:endParaRPr>
                    </a:p>
                  </a:txBody>
                  <a:tcPr/>
                </a:tc>
                <a:tc>
                  <a:txBody>
                    <a:bodyPr/>
                    <a:lstStyle/>
                    <a:p>
                      <a:r>
                        <a:rPr lang="en-US" b="1" baseline="0" dirty="0">
                          <a:solidFill>
                            <a:schemeClr val="tx1"/>
                          </a:solidFill>
                          <a:latin typeface="Calibri" panose="020F0502020204030204" pitchFamily="34" charset="0"/>
                          <a:ea typeface="Calibri" panose="020F0502020204030204" pitchFamily="34" charset="0"/>
                          <a:cs typeface="Calibri" panose="020F0502020204030204" pitchFamily="34" charset="0"/>
                        </a:rPr>
                        <a:t>MP</a:t>
                      </a:r>
                      <a:r>
                        <a:rPr lang="el-GR" sz="1800" b="1" kern="100" baseline="-25000" dirty="0" err="1">
                          <a:effectLst/>
                          <a:latin typeface="Calibri" panose="020F0502020204030204" pitchFamily="34" charset="0"/>
                          <a:ea typeface="Calibri" panose="020F0502020204030204" pitchFamily="34" charset="0"/>
                          <a:cs typeface="Calibri" panose="020F0502020204030204" pitchFamily="34" charset="0"/>
                        </a:rPr>
                        <a:t>αφ</a:t>
                      </a:r>
                      <a:r>
                        <a:rPr lang="el-GR" sz="1800" b="1" kern="100" dirty="0">
                          <a:effectLst/>
                          <a:latin typeface="Calibri" panose="020F0502020204030204" pitchFamily="34" charset="0"/>
                          <a:ea typeface="Calibri" panose="020F0502020204030204" pitchFamily="34" charset="0"/>
                          <a:cs typeface="Calibri" panose="020F0502020204030204" pitchFamily="34" charset="0"/>
                        </a:rPr>
                        <a:t>= </a:t>
                      </a:r>
                      <a:r>
                        <a:rPr lang="en-US" sz="1800" b="1" kern="100" dirty="0">
                          <a:effectLst/>
                          <a:latin typeface="Calibri" panose="020F0502020204030204" pitchFamily="34" charset="0"/>
                          <a:ea typeface="Calibri" panose="020F0502020204030204" pitchFamily="34" charset="0"/>
                          <a:cs typeface="Calibri" panose="020F0502020204030204" pitchFamily="34" charset="0"/>
                        </a:rPr>
                        <a:t>4001.6 </a:t>
                      </a:r>
                      <a:r>
                        <a:rPr lang="el-GR" sz="1800" b="1" kern="100" dirty="0">
                          <a:effectLst/>
                          <a:latin typeface="Calibri" panose="020F0502020204030204" pitchFamily="34" charset="0"/>
                          <a:ea typeface="Calibri" panose="020F0502020204030204" pitchFamily="34" charset="0"/>
                          <a:cs typeface="Calibri" panose="020F0502020204030204" pitchFamily="34" charset="0"/>
                        </a:rPr>
                        <a:t> </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solidFill>
                          <a:schemeClr val="tx1"/>
                        </a:solidFill>
                      </a:endParaRPr>
                    </a:p>
                  </a:txBody>
                  <a:tcPr/>
                </a:tc>
                <a:extLst>
                  <a:ext uri="{0D108BD9-81ED-4DB2-BD59-A6C34878D82A}">
                    <a16:rowId xmlns:a16="http://schemas.microsoft.com/office/drawing/2014/main" val="2089664881"/>
                  </a:ext>
                </a:extLst>
              </a:tr>
              <a:tr h="378307">
                <a:tc>
                  <a:txBody>
                    <a:bodyPr/>
                    <a:lstStyle/>
                    <a:p>
                      <a:r>
                        <a:rPr lang="el-GR" b="1" dirty="0" err="1">
                          <a:solidFill>
                            <a:schemeClr val="tx1"/>
                          </a:solidFill>
                        </a:rPr>
                        <a:t>Δφ</a:t>
                      </a:r>
                      <a:r>
                        <a:rPr lang="el-GR" b="1" dirty="0">
                          <a:solidFill>
                            <a:schemeClr val="tx1"/>
                          </a:solidFill>
                        </a:rPr>
                        <a:t>=  </a:t>
                      </a:r>
                      <a:r>
                        <a:rPr lang="en-US" b="1" dirty="0">
                          <a:solidFill>
                            <a:schemeClr val="tx1"/>
                          </a:solidFill>
                          <a:latin typeface="Arial" panose="020B0604020202020204" pitchFamily="34" charset="0"/>
                          <a:cs typeface="Arial" panose="020B0604020202020204" pitchFamily="34" charset="0"/>
                        </a:rPr>
                        <a:t>96</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00</a:t>
                      </a:r>
                      <a:r>
                        <a:rPr lang="en-US" b="1" kern="100" dirty="0">
                          <a:latin typeface="Calibri" panose="020F0502020204030204" pitchFamily="34" charset="0"/>
                          <a:ea typeface="Calibri" panose="020F0502020204030204" pitchFamily="34" charset="0"/>
                          <a:cs typeface="Times New Roman" panose="02020603050405020304" pitchFamily="18" charset="0"/>
                        </a:rPr>
                        <a:t>’.0</a:t>
                      </a:r>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 </a:t>
                      </a:r>
                      <a:endParaRPr lang="en-US" dirty="0">
                        <a:solidFill>
                          <a:schemeClr val="tx1"/>
                        </a:solidFill>
                      </a:endParaRPr>
                    </a:p>
                  </a:txBody>
                  <a:tcPr/>
                </a:tc>
                <a:tc>
                  <a:txBody>
                    <a:bodyPr/>
                    <a:lstStyle/>
                    <a:p>
                      <a:r>
                        <a:rPr lang="el-GR" dirty="0" err="1">
                          <a:solidFill>
                            <a:schemeClr val="tx1"/>
                          </a:solidFill>
                        </a:rPr>
                        <a:t>Δλ</a:t>
                      </a:r>
                      <a:r>
                        <a:rPr lang="el-GR" dirty="0">
                          <a:solidFill>
                            <a:schemeClr val="tx1"/>
                          </a:solidFill>
                        </a:rPr>
                        <a:t> = </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111</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30’</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dirty="0">
                        <a:solidFill>
                          <a:schemeClr val="tx1"/>
                        </a:solidFill>
                      </a:endParaRPr>
                    </a:p>
                  </a:txBody>
                  <a:tcPr/>
                </a:tc>
                <a:tc>
                  <a:txBody>
                    <a:bodyPr/>
                    <a:lstStyle/>
                    <a:p>
                      <a:r>
                        <a:rPr lang="el-GR" b="1" dirty="0">
                          <a:solidFill>
                            <a:schemeClr val="tx1"/>
                          </a:solidFill>
                        </a:rPr>
                        <a:t>Δ</a:t>
                      </a:r>
                      <a:r>
                        <a:rPr lang="en-US" b="1" baseline="-25000" dirty="0">
                          <a:solidFill>
                            <a:schemeClr val="tx1"/>
                          </a:solidFill>
                        </a:rPr>
                        <a:t>mp  </a:t>
                      </a:r>
                      <a:r>
                        <a:rPr lang="en-US" b="1" baseline="0" dirty="0">
                          <a:solidFill>
                            <a:schemeClr val="tx1"/>
                          </a:solidFill>
                        </a:rPr>
                        <a:t>= 6648.6</a:t>
                      </a:r>
                    </a:p>
                  </a:txBody>
                  <a:tcPr/>
                </a:tc>
                <a:extLst>
                  <a:ext uri="{0D108BD9-81ED-4DB2-BD59-A6C34878D82A}">
                    <a16:rowId xmlns:a16="http://schemas.microsoft.com/office/drawing/2014/main" val="1865154951"/>
                  </a:ext>
                </a:extLst>
              </a:tr>
              <a:tr h="378307">
                <a:tc>
                  <a:txBody>
                    <a:bodyPr/>
                    <a:lstStyle/>
                    <a:p>
                      <a:r>
                        <a:rPr lang="el-GR" b="1" dirty="0" err="1">
                          <a:solidFill>
                            <a:srgbClr val="FF0000"/>
                          </a:solidFill>
                        </a:rPr>
                        <a:t>Δφ</a:t>
                      </a:r>
                      <a:r>
                        <a:rPr lang="el-GR" b="1" dirty="0">
                          <a:solidFill>
                            <a:srgbClr val="FF0000"/>
                          </a:solidFill>
                        </a:rPr>
                        <a:t>’ = </a:t>
                      </a:r>
                      <a:r>
                        <a:rPr lang="en-US" b="1" dirty="0">
                          <a:solidFill>
                            <a:srgbClr val="FF0000"/>
                          </a:solidFill>
                        </a:rPr>
                        <a:t>5760</a:t>
                      </a:r>
                      <a:r>
                        <a:rPr lang="el-GR" b="1" dirty="0">
                          <a:solidFill>
                            <a:srgbClr val="FF0000"/>
                          </a:solidFill>
                        </a:rPr>
                        <a:t>’ </a:t>
                      </a:r>
                      <a:r>
                        <a:rPr lang="en-US" b="0" dirty="0">
                          <a:solidFill>
                            <a:srgbClr val="FF0000"/>
                          </a:solidFill>
                        </a:rPr>
                        <a: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rgbClr val="FF0000"/>
                          </a:solidFill>
                        </a:rPr>
                        <a:t>Δλ</a:t>
                      </a:r>
                      <a:r>
                        <a:rPr lang="el-GR" b="1" dirty="0">
                          <a:solidFill>
                            <a:srgbClr val="FF0000"/>
                          </a:solidFill>
                        </a:rPr>
                        <a:t>’ = 6690’ </a:t>
                      </a:r>
                      <a:r>
                        <a:rPr lang="en-US" b="1" dirty="0">
                          <a:solidFill>
                            <a:srgbClr val="FF0000"/>
                          </a:solidFill>
                        </a:rPr>
                        <a:t>E</a:t>
                      </a:r>
                      <a:endParaRPr lang="en-US"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a:solidFill>
                            <a:srgbClr val="FF0000"/>
                          </a:solidFill>
                        </a:rPr>
                        <a:t>Δ</a:t>
                      </a:r>
                      <a:r>
                        <a:rPr lang="en-US" b="1" baseline="-25000" dirty="0">
                          <a:solidFill>
                            <a:srgbClr val="FF0000"/>
                          </a:solidFill>
                        </a:rPr>
                        <a:t>mp  </a:t>
                      </a:r>
                      <a:r>
                        <a:rPr lang="en-US" b="1" baseline="0" dirty="0">
                          <a:solidFill>
                            <a:srgbClr val="FF0000"/>
                          </a:solidFill>
                        </a:rPr>
                        <a:t>= 6648.6</a:t>
                      </a:r>
                    </a:p>
                  </a:txBody>
                  <a:tcPr/>
                </a:tc>
                <a:extLst>
                  <a:ext uri="{0D108BD9-81ED-4DB2-BD59-A6C34878D82A}">
                    <a16:rowId xmlns:a16="http://schemas.microsoft.com/office/drawing/2014/main" val="3849716100"/>
                  </a:ext>
                </a:extLst>
              </a:tr>
            </a:tbl>
          </a:graphicData>
        </a:graphic>
      </p:graphicFrame>
      <p:cxnSp>
        <p:nvCxnSpPr>
          <p:cNvPr id="16" name="Straight Connector 15">
            <a:extLst>
              <a:ext uri="{FF2B5EF4-FFF2-40B4-BE49-F238E27FC236}">
                <a16:creationId xmlns:a16="http://schemas.microsoft.com/office/drawing/2014/main" id="{6EDD3B2F-6FCB-66DB-AA46-5D3EBDE997F5}"/>
              </a:ext>
            </a:extLst>
          </p:cNvPr>
          <p:cNvCxnSpPr>
            <a:cxnSpLocks/>
            <a:endCxn id="14" idx="3"/>
          </p:cNvCxnSpPr>
          <p:nvPr/>
        </p:nvCxnSpPr>
        <p:spPr>
          <a:xfrm flipV="1">
            <a:off x="241647" y="5180780"/>
            <a:ext cx="7611435" cy="636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6660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D498A-EE7A-651D-EA53-0650EA3DFFD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35275BC-5B6F-4C12-D35F-ACA8A6E657EC}"/>
              </a:ext>
            </a:extLst>
          </p:cNvPr>
          <p:cNvPicPr>
            <a:picLocks noChangeAspect="1"/>
          </p:cNvPicPr>
          <p:nvPr/>
        </p:nvPicPr>
        <p:blipFill>
          <a:blip r:embed="rId2"/>
          <a:stretch>
            <a:fillRect/>
          </a:stretch>
        </p:blipFill>
        <p:spPr>
          <a:xfrm>
            <a:off x="6898479" y="841247"/>
            <a:ext cx="4681479" cy="5083248"/>
          </a:xfrm>
          <a:prstGeom prst="rect">
            <a:avLst/>
          </a:prstGeom>
        </p:spPr>
      </p:pic>
      <p:pic>
        <p:nvPicPr>
          <p:cNvPr id="39" name="Picture Placeholder 38" descr="White DNA structure">
            <a:extLst>
              <a:ext uri="{FF2B5EF4-FFF2-40B4-BE49-F238E27FC236}">
                <a16:creationId xmlns:a16="http://schemas.microsoft.com/office/drawing/2014/main" id="{C1C46914-126B-3563-8F76-395B4B58AC8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a:xfrm>
            <a:off x="0" y="9225"/>
            <a:ext cx="6656832" cy="6858000"/>
          </a:xfrm>
        </p:spPr>
      </p:pic>
      <p:sp>
        <p:nvSpPr>
          <p:cNvPr id="3" name="Title 2">
            <a:extLst>
              <a:ext uri="{FF2B5EF4-FFF2-40B4-BE49-F238E27FC236}">
                <a16:creationId xmlns:a16="http://schemas.microsoft.com/office/drawing/2014/main" id="{47C74D27-ECCF-E705-F86D-3F2A1CD39003}"/>
              </a:ext>
            </a:extLst>
          </p:cNvPr>
          <p:cNvSpPr>
            <a:spLocks noGrp="1"/>
          </p:cNvSpPr>
          <p:nvPr>
            <p:ph type="title"/>
          </p:nvPr>
        </p:nvSpPr>
        <p:spPr>
          <a:xfrm>
            <a:off x="649224" y="310895"/>
            <a:ext cx="11204725" cy="530352"/>
          </a:xfrm>
        </p:spPr>
        <p:txBody>
          <a:bodyPr/>
          <a:lstStyle/>
          <a:p>
            <a:r>
              <a:rPr lang="el-GR" sz="2400" b="1" dirty="0" err="1">
                <a:latin typeface="Arial" panose="020B0604020202020204" pitchFamily="34" charset="0"/>
                <a:cs typeface="Arial" panose="020B0604020202020204" pitchFamily="34" charset="0"/>
              </a:rPr>
              <a:t>Επιλυση</a:t>
            </a:r>
            <a:r>
              <a:rPr lang="el-GR" sz="2400" b="1" dirty="0">
                <a:latin typeface="Arial" panose="020B0604020202020204" pitchFamily="34" charset="0"/>
                <a:cs typeface="Arial" panose="020B0604020202020204" pitchFamily="34" charset="0"/>
              </a:rPr>
              <a:t> </a:t>
            </a:r>
            <a:r>
              <a:rPr lang="el-GR" sz="2400" b="1" dirty="0" err="1">
                <a:latin typeface="Arial" panose="020B0604020202020204" pitchFamily="34" charset="0"/>
                <a:cs typeface="Arial" panose="020B0604020202020204" pitchFamily="34" charset="0"/>
              </a:rPr>
              <a:t>λοξοδρομικου</a:t>
            </a:r>
            <a:r>
              <a:rPr lang="el-GR" sz="2400" b="1" dirty="0">
                <a:latin typeface="Arial" panose="020B0604020202020204" pitchFamily="34" charset="0"/>
                <a:cs typeface="Arial" panose="020B0604020202020204" pitchFamily="34" charset="0"/>
              </a:rPr>
              <a:t> </a:t>
            </a:r>
            <a:r>
              <a:rPr lang="el-GR" sz="2400" b="1" dirty="0" err="1">
                <a:latin typeface="Arial" panose="020B0604020202020204" pitchFamily="34" charset="0"/>
                <a:cs typeface="Arial" panose="020B0604020202020204" pitchFamily="34" charset="0"/>
              </a:rPr>
              <a:t>προβληματοσ</a:t>
            </a:r>
            <a:r>
              <a:rPr lang="el-GR" sz="2400" b="1" dirty="0">
                <a:latin typeface="Arial" panose="020B0604020202020204" pitchFamily="34" charset="0"/>
                <a:cs typeface="Arial" panose="020B0604020202020204" pitchFamily="34" charset="0"/>
              </a:rPr>
              <a:t> με </a:t>
            </a:r>
            <a:r>
              <a:rPr lang="el-GR" sz="2400" b="1" dirty="0" err="1">
                <a:latin typeface="Arial" panose="020B0604020202020204" pitchFamily="34" charset="0"/>
                <a:cs typeface="Arial" panose="020B0604020202020204" pitchFamily="34" charset="0"/>
              </a:rPr>
              <a:t>αυξομερη</a:t>
            </a:r>
            <a:endParaRPr lang="en-US" sz="2400" b="1" dirty="0">
              <a:latin typeface="Arial" panose="020B0604020202020204" pitchFamily="34" charset="0"/>
              <a:cs typeface="Arial" panose="020B0604020202020204" pitchFamily="34" charset="0"/>
            </a:endParaRPr>
          </a:p>
        </p:txBody>
      </p:sp>
      <p:sp>
        <p:nvSpPr>
          <p:cNvPr id="9" name="Footer Placeholder 8">
            <a:extLst>
              <a:ext uri="{FF2B5EF4-FFF2-40B4-BE49-F238E27FC236}">
                <a16:creationId xmlns:a16="http://schemas.microsoft.com/office/drawing/2014/main" id="{C497003A-9419-C473-6060-0B4AC58D1851}"/>
              </a:ext>
            </a:extLst>
          </p:cNvPr>
          <p:cNvSpPr>
            <a:spLocks noGrp="1"/>
          </p:cNvSpPr>
          <p:nvPr>
            <p:ph type="ftr" sz="quarter" idx="12"/>
          </p:nvPr>
        </p:nvSpPr>
        <p:spPr/>
        <p:txBody>
          <a:bodyPr/>
          <a:lstStyle/>
          <a:p>
            <a:r>
              <a:rPr lang="en-US" dirty="0"/>
              <a:t>presentation title</a:t>
            </a:r>
          </a:p>
        </p:txBody>
      </p:sp>
      <p:sp>
        <p:nvSpPr>
          <p:cNvPr id="8" name="Slide Number Placeholder 7">
            <a:extLst>
              <a:ext uri="{FF2B5EF4-FFF2-40B4-BE49-F238E27FC236}">
                <a16:creationId xmlns:a16="http://schemas.microsoft.com/office/drawing/2014/main" id="{683FCD8B-AFF0-7B28-D6F7-E33A9FFA130F}"/>
              </a:ext>
            </a:extLst>
          </p:cNvPr>
          <p:cNvSpPr>
            <a:spLocks noGrp="1"/>
          </p:cNvSpPr>
          <p:nvPr>
            <p:ph type="sldNum" sz="quarter" idx="11"/>
          </p:nvPr>
        </p:nvSpPr>
        <p:spPr/>
        <p:txBody>
          <a:bodyPr/>
          <a:lstStyle/>
          <a:p>
            <a:fld id="{75DF2D63-3FF5-D547-96B9-BE9CCD1ABA58}" type="slidenum">
              <a:rPr lang="en-US" smtClean="0"/>
              <a:pPr/>
              <a:t>23</a:t>
            </a:fld>
            <a:endParaRPr lang="en-US" dirty="0"/>
          </a:p>
        </p:txBody>
      </p:sp>
      <p:sp>
        <p:nvSpPr>
          <p:cNvPr id="5" name="Content Placeholder 4">
            <a:extLst>
              <a:ext uri="{FF2B5EF4-FFF2-40B4-BE49-F238E27FC236}">
                <a16:creationId xmlns:a16="http://schemas.microsoft.com/office/drawing/2014/main" id="{0B796E7C-61CA-19BB-016D-4FA12DC1E377}"/>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2A902D39-84C8-051D-613F-4C7F824F3724}"/>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21308AA0-10FD-0004-983A-F003579179AA}"/>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F5C689C-0E20-4F0E-826D-6669D329BC95}"/>
              </a:ext>
            </a:extLst>
          </p:cNvPr>
          <p:cNvSpPr txBox="1"/>
          <p:nvPr/>
        </p:nvSpPr>
        <p:spPr>
          <a:xfrm>
            <a:off x="241648" y="1049065"/>
            <a:ext cx="5747323" cy="677108"/>
          </a:xfrm>
          <a:prstGeom prst="rect">
            <a:avLst/>
          </a:prstGeom>
          <a:solidFill>
            <a:schemeClr val="accent4">
              <a:lumMod val="90000"/>
            </a:schemeClr>
          </a:solidFill>
        </p:spPr>
        <p:txBody>
          <a:bodyPr wrap="square" rtlCol="0">
            <a:spAutoFit/>
          </a:bodyPr>
          <a:lstStyle/>
          <a:p>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Αναχωρούμε από στίγμα φ= 40˚  30</a:t>
            </a:r>
            <a:r>
              <a:rPr lang="en-US" sz="1000" b="1" kern="100" dirty="0">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N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λ=0</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7</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4˚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0’.0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W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για προορισμό με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φ=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55</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30</a:t>
            </a:r>
            <a:r>
              <a:rPr lang="en-US" sz="1000" b="1" kern="100" dirty="0">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λ=0</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3</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7˚  30’.0 Ε</a:t>
            </a:r>
            <a:r>
              <a:rPr lang="el-GR" sz="1000" b="1" kern="100" dirty="0">
                <a:latin typeface="Calibri" panose="020F0502020204030204" pitchFamily="34" charset="0"/>
                <a:ea typeface="Calibri" panose="020F0502020204030204" pitchFamily="34" charset="0"/>
                <a:cs typeface="Times New Roman" panose="02020603050405020304" pitchFamily="18" charset="0"/>
              </a:rPr>
              <a:t>. </a:t>
            </a:r>
            <a:r>
              <a:rPr lang="en-US" sz="1000" b="1" kern="100" dirty="0">
                <a:latin typeface="Calibri" panose="020F0502020204030204" pitchFamily="34" charset="0"/>
                <a:ea typeface="Calibri" panose="020F0502020204030204" pitchFamily="34" charset="0"/>
                <a:cs typeface="Times New Roman" panose="02020603050405020304" pitchFamily="18" charset="0"/>
              </a:rPr>
              <a:t>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Να βρεθούν η πορεία ζ και η απόσταση κ</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C7CB60F4-DF05-92A4-D60E-FC6CAC6059F4}"/>
                  </a:ext>
                </a:extLst>
              </p:cNvPr>
              <p:cNvSpPr txBox="1"/>
              <p:nvPr/>
            </p:nvSpPr>
            <p:spPr>
              <a:xfrm>
                <a:off x="282360" y="3623723"/>
                <a:ext cx="5918077" cy="2777427"/>
              </a:xfrm>
              <a:prstGeom prst="rect">
                <a:avLst/>
              </a:prstGeom>
              <a:solidFill>
                <a:schemeClr val="accent4">
                  <a:lumMod val="90000"/>
                </a:schemeClr>
              </a:solidFill>
            </p:spPr>
            <p:txBody>
              <a:bodyPr wrap="square" rtlCol="0">
                <a:spAutoFit/>
              </a:bodyPr>
              <a:lstStyle/>
              <a:p>
                <a:r>
                  <a:rPr lang="el-GR" b="1" kern="100" dirty="0">
                    <a:latin typeface="Calibri" panose="020F0502020204030204" pitchFamily="34" charset="0"/>
                    <a:ea typeface="Calibri" panose="020F0502020204030204" pitchFamily="34" charset="0"/>
                    <a:cs typeface="Times New Roman" panose="02020603050405020304" pitchFamily="18" charset="0"/>
                  </a:rPr>
                  <a:t>Έπειτα από τους τύπους που έχουμε εξαγάγει βρίσκουμε την τεταρτοκυκλική πορεία.</a:t>
                </a:r>
                <a:endParaRPr lang="el-GR" sz="18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b="1" kern="100" dirty="0">
                  <a:latin typeface="Calibri" panose="020F0502020204030204" pitchFamily="34" charset="0"/>
                  <a:ea typeface="Calibri" panose="020F0502020204030204" pitchFamily="34" charset="0"/>
                  <a:cs typeface="Times New Roman" panose="02020603050405020304" pitchFamily="18" charset="0"/>
                </a:endParaRPr>
              </a:p>
              <a:p>
                <a14:m>
                  <m:oMathPara xmlns:m="http://schemas.openxmlformats.org/officeDocument/2006/math">
                    <m:oMathParaPr>
                      <m:jc m:val="centerGroup"/>
                    </m:oMathParaPr>
                    <m:oMath xmlns:m="http://schemas.openxmlformats.org/officeDocument/2006/math">
                      <m:r>
                        <a:rPr lang="el-GR" sz="2000" b="1" i="1" kern="100" smtClean="0">
                          <a:effectLst/>
                          <a:latin typeface="Cambria Math" panose="02040503050406030204" pitchFamily="18" charset="0"/>
                          <a:ea typeface="Calibri" panose="020F0502020204030204" pitchFamily="34" charset="0"/>
                          <a:cs typeface="Times New Roman" panose="02020603050405020304" pitchFamily="18" charset="0"/>
                        </a:rPr>
                        <m:t>𝒕𝒂𝒏</m:t>
                      </m:r>
                      <m:d>
                        <m:dPr>
                          <m:ctrlPr>
                            <a:rPr lang="en-US" sz="20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0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𝜜𝝅</m:t>
                          </m:r>
                          <m:r>
                            <a:rPr lang="el-GR" sz="2000" b="1" i="1" kern="100" smtClean="0">
                              <a:effectLst/>
                              <a:latin typeface="Cambria Math" panose="02040503050406030204" pitchFamily="18" charset="0"/>
                              <a:ea typeface="Calibri" panose="020F0502020204030204" pitchFamily="34" charset="0"/>
                              <a:cs typeface="Times New Roman" panose="02020603050405020304" pitchFamily="18" charset="0"/>
                            </a:rPr>
                            <m:t>𝜺</m:t>
                          </m:r>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𝝂𝜶𝝂𝝉</m:t>
                          </m:r>
                          <m:sSub>
                            <m:sSubPr>
                              <m:ctrlPr>
                                <a:rPr lang="en-US" sz="20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𝜾</m:t>
                              </m:r>
                            </m:e>
                            <m:sub>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𝜫𝝀𝜺𝝊𝝆</m:t>
                              </m:r>
                              <m:r>
                                <a:rPr lang="el-GR" sz="20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sub>
                          </m:sSub>
                        </m:num>
                        <m:den>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20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𝝈𝜼</m:t>
                          </m:r>
                        </m:den>
                      </m:f>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=&gt;</m:t>
                      </m:r>
                      <m:r>
                        <a:rPr lang="en-US" sz="2000" b="1" i="1" kern="100">
                          <a:effectLst/>
                          <a:latin typeface="Cambria Math" panose="02040503050406030204" pitchFamily="18" charset="0"/>
                          <a:ea typeface="Calibri" panose="020F0502020204030204" pitchFamily="34" charset="0"/>
                          <a:cs typeface="Times New Roman" panose="02020603050405020304" pitchFamily="18" charset="0"/>
                        </a:rPr>
                        <m:t>𝒕𝒂𝒏</m:t>
                      </m:r>
                      <m:d>
                        <m:dPr>
                          <m:ctrlPr>
                            <a:rPr lang="en-US" sz="2000" b="1"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𝜻</m:t>
                          </m:r>
                        </m:e>
                      </m:d>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0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2000" b="1" i="0" kern="100" smtClean="0">
                              <a:effectLst/>
                              <a:latin typeface="Cambria Math" panose="02040503050406030204" pitchFamily="18" charset="0"/>
                              <a:ea typeface="Calibri" panose="020F0502020204030204" pitchFamily="34" charset="0"/>
                              <a:cs typeface="Times New Roman" panose="02020603050405020304" pitchFamily="18" charset="0"/>
                            </a:rPr>
                            <m:t>𝚫𝛌</m:t>
                          </m:r>
                          <m:r>
                            <a:rPr lang="el-GR" sz="2000" b="1" i="0" kern="100" smtClean="0">
                              <a:effectLst/>
                              <a:latin typeface="Cambria Math" panose="02040503050406030204" pitchFamily="18" charset="0"/>
                              <a:ea typeface="Calibri" panose="020F0502020204030204" pitchFamily="34" charset="0"/>
                              <a:cs typeface="Times New Roman" panose="02020603050405020304" pitchFamily="18" charset="0"/>
                            </a:rPr>
                            <m:t>′</m:t>
                          </m:r>
                        </m:num>
                        <m:den>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𝜟</m:t>
                          </m:r>
                          <m:r>
                            <a:rPr lang="en-US" sz="2000" b="1" i="1" kern="100">
                              <a:effectLst/>
                              <a:latin typeface="Cambria Math" panose="02040503050406030204" pitchFamily="18" charset="0"/>
                              <a:ea typeface="Calibri" panose="020F0502020204030204" pitchFamily="34" charset="0"/>
                              <a:cs typeface="Times New Roman" panose="02020603050405020304" pitchFamily="18" charset="0"/>
                            </a:rPr>
                            <m:t>𝒎𝒑</m:t>
                          </m:r>
                          <m:r>
                            <a:rPr lang="el-GR" sz="2000" b="1" i="1" kern="100">
                              <a:effectLst/>
                              <a:latin typeface="Cambria Math" panose="02040503050406030204" pitchFamily="18" charset="0"/>
                              <a:ea typeface="Calibri" panose="020F0502020204030204" pitchFamily="34" charset="0"/>
                              <a:cs typeface="Times New Roman" panose="02020603050405020304" pitchFamily="18" charset="0"/>
                            </a:rPr>
                            <m:t>′</m:t>
                          </m:r>
                        </m:den>
                      </m:f>
                      <m:r>
                        <a:rPr lang="en-US" sz="2000" b="1" i="1" kern="100">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sz="2000" b="1" kern="100" dirty="0">
                  <a:latin typeface="Calibri" panose="020F0502020204030204" pitchFamily="34" charset="0"/>
                  <a:ea typeface="Calibri" panose="020F0502020204030204" pitchFamily="34" charset="0"/>
                  <a:cs typeface="Times New Roman" panose="02020603050405020304" pitchFamily="18" charset="0"/>
                </a:endParaRPr>
              </a:p>
              <a:p>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Tan</a:t>
                </a:r>
                <a:r>
                  <a:rPr lang="el-GR" sz="2000" b="1" kern="100" dirty="0">
                    <a:effectLst/>
                    <a:latin typeface="Calibri" panose="020F0502020204030204" pitchFamily="34" charset="0"/>
                    <a:ea typeface="Calibri" panose="020F0502020204030204" pitchFamily="34" charset="0"/>
                    <a:cs typeface="Times New Roman" panose="02020603050405020304" pitchFamily="18" charset="0"/>
                  </a:rPr>
                  <a:t>(ζ) = 6690 / 6648.6 =&gt; ζ = </a:t>
                </a:r>
                <a:r>
                  <a:rPr lang="en-US" sz="20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 </a:t>
                </a:r>
                <a:r>
                  <a:rPr lang="el-GR" sz="20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45.2˚</a:t>
                </a:r>
                <a:r>
                  <a:rPr lang="en-US" sz="20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  </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=&gt; 180</a:t>
                </a:r>
                <a:r>
                  <a:rPr lang="el-GR" sz="20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 – 45.2</a:t>
                </a:r>
                <a:r>
                  <a:rPr lang="el-GR" sz="20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a:t>
                </a:r>
              </a:p>
              <a:p>
                <a:r>
                  <a:rPr lang="en-US" sz="2000"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134.8</a:t>
                </a:r>
                <a:r>
                  <a:rPr lang="el-GR" sz="20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 </a:t>
                </a:r>
                <a:r>
                  <a:rPr lang="el-GR" sz="20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ζ</a:t>
                </a:r>
                <a:endParaRPr lang="en-US" sz="20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3" name="TextBox 12">
                <a:extLst>
                  <a:ext uri="{FF2B5EF4-FFF2-40B4-BE49-F238E27FC236}">
                    <a16:creationId xmlns:a16="http://schemas.microsoft.com/office/drawing/2014/main" id="{C7CB60F4-DF05-92A4-D60E-FC6CAC6059F4}"/>
                  </a:ext>
                </a:extLst>
              </p:cNvPr>
              <p:cNvSpPr txBox="1">
                <a:spLocks noRot="1" noChangeAspect="1" noMove="1" noResize="1" noEditPoints="1" noAdjustHandles="1" noChangeArrowheads="1" noChangeShapeType="1" noTextEdit="1"/>
              </p:cNvSpPr>
              <p:nvPr/>
            </p:nvSpPr>
            <p:spPr>
              <a:xfrm>
                <a:off x="282360" y="3623723"/>
                <a:ext cx="5918077" cy="2777427"/>
              </a:xfrm>
              <a:prstGeom prst="rect">
                <a:avLst/>
              </a:prstGeom>
              <a:blipFill>
                <a:blip r:embed="rId4"/>
                <a:stretch>
                  <a:fillRect l="-1030" t="-1096"/>
                </a:stretch>
              </a:blipFill>
            </p:spPr>
            <p:txBody>
              <a:bodyPr/>
              <a:lstStyle/>
              <a:p>
                <a:r>
                  <a:rPr lang="en-US">
                    <a:noFill/>
                  </a:rPr>
                  <a:t> </a:t>
                </a:r>
              </a:p>
            </p:txBody>
          </p:sp>
        </mc:Fallback>
      </mc:AlternateContent>
      <p:graphicFrame>
        <p:nvGraphicFramePr>
          <p:cNvPr id="14" name="Table 13">
            <a:extLst>
              <a:ext uri="{FF2B5EF4-FFF2-40B4-BE49-F238E27FC236}">
                <a16:creationId xmlns:a16="http://schemas.microsoft.com/office/drawing/2014/main" id="{260314ED-5296-3AA5-3C1C-C992B944EF74}"/>
              </a:ext>
            </a:extLst>
          </p:cNvPr>
          <p:cNvGraphicFramePr>
            <a:graphicFrameLocks noGrp="1"/>
          </p:cNvGraphicFramePr>
          <p:nvPr>
            <p:extLst>
              <p:ext uri="{D42A27DB-BD31-4B8C-83A1-F6EECF244321}">
                <p14:modId xmlns:p14="http://schemas.microsoft.com/office/powerpoint/2010/main" val="2255436330"/>
              </p:ext>
            </p:extLst>
          </p:nvPr>
        </p:nvGraphicFramePr>
        <p:xfrm>
          <a:off x="343842" y="1796502"/>
          <a:ext cx="2537145" cy="1513228"/>
        </p:xfrm>
        <a:graphic>
          <a:graphicData uri="http://schemas.openxmlformats.org/drawingml/2006/table">
            <a:tbl>
              <a:tblPr firstRow="1" bandRow="1">
                <a:tableStyleId>{5C22544A-7EE6-4342-B048-85BDC9FD1C3A}</a:tableStyleId>
              </a:tblPr>
              <a:tblGrid>
                <a:gridCol w="2537145">
                  <a:extLst>
                    <a:ext uri="{9D8B030D-6E8A-4147-A177-3AD203B41FA5}">
                      <a16:colId xmlns:a16="http://schemas.microsoft.com/office/drawing/2014/main" val="3978186275"/>
                    </a:ext>
                  </a:extLst>
                </a:gridCol>
              </a:tblGrid>
              <a:tr h="378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Δφ</a:t>
                      </a:r>
                      <a:r>
                        <a:rPr lang="el-GR" b="1" dirty="0">
                          <a:solidFill>
                            <a:schemeClr val="tx1"/>
                          </a:solidFill>
                        </a:rPr>
                        <a:t>’ = </a:t>
                      </a:r>
                      <a:r>
                        <a:rPr lang="en-US" b="1" dirty="0">
                          <a:solidFill>
                            <a:schemeClr val="tx1"/>
                          </a:solidFill>
                        </a:rPr>
                        <a:t>5760</a:t>
                      </a:r>
                      <a:r>
                        <a:rPr lang="el-GR" b="1" dirty="0">
                          <a:solidFill>
                            <a:schemeClr val="tx1"/>
                          </a:solidFill>
                        </a:rPr>
                        <a:t>’ </a:t>
                      </a:r>
                      <a:r>
                        <a:rPr lang="en-US" b="1" dirty="0">
                          <a:solidFill>
                            <a:schemeClr val="tx1"/>
                          </a:solidFill>
                        </a:rPr>
                        <a:t>S</a:t>
                      </a:r>
                      <a:endParaRPr lang="en-US" dirty="0">
                        <a:solidFill>
                          <a:schemeClr val="tx1"/>
                        </a:solidFill>
                      </a:endParaRPr>
                    </a:p>
                  </a:txBody>
                  <a:tcPr/>
                </a:tc>
                <a:extLst>
                  <a:ext uri="{0D108BD9-81ED-4DB2-BD59-A6C34878D82A}">
                    <a16:rowId xmlns:a16="http://schemas.microsoft.com/office/drawing/2014/main" val="1822449335"/>
                  </a:ext>
                </a:extLst>
              </a:tr>
              <a:tr h="378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Δλ</a:t>
                      </a:r>
                      <a:r>
                        <a:rPr lang="el-GR" b="1" dirty="0">
                          <a:solidFill>
                            <a:schemeClr val="tx1"/>
                          </a:solidFill>
                        </a:rPr>
                        <a:t>’ = 6690’ </a:t>
                      </a:r>
                      <a:r>
                        <a:rPr lang="en-US" b="1" dirty="0">
                          <a:solidFill>
                            <a:schemeClr val="tx1"/>
                          </a:solidFill>
                        </a:rPr>
                        <a:t>E</a:t>
                      </a:r>
                      <a:endParaRPr lang="en-US" dirty="0">
                        <a:solidFill>
                          <a:schemeClr val="tx1"/>
                        </a:solidFill>
                      </a:endParaRPr>
                    </a:p>
                  </a:txBody>
                  <a:tcPr/>
                </a:tc>
                <a:extLst>
                  <a:ext uri="{0D108BD9-81ED-4DB2-BD59-A6C34878D82A}">
                    <a16:rowId xmlns:a16="http://schemas.microsoft.com/office/drawing/2014/main" val="2089664881"/>
                  </a:ext>
                </a:extLst>
              </a:tr>
              <a:tr h="378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a:solidFill>
                            <a:schemeClr val="tx1"/>
                          </a:solidFill>
                        </a:rPr>
                        <a:t>Δ</a:t>
                      </a:r>
                      <a:r>
                        <a:rPr lang="en-US" b="1" baseline="-25000" dirty="0">
                          <a:solidFill>
                            <a:schemeClr val="tx1"/>
                          </a:solidFill>
                        </a:rPr>
                        <a:t>mp  </a:t>
                      </a:r>
                      <a:r>
                        <a:rPr lang="en-US" b="1" baseline="0" dirty="0">
                          <a:solidFill>
                            <a:schemeClr val="tx1"/>
                          </a:solidFill>
                        </a:rPr>
                        <a:t>= 6648.6</a:t>
                      </a:r>
                    </a:p>
                  </a:txBody>
                  <a:tcPr/>
                </a:tc>
                <a:extLst>
                  <a:ext uri="{0D108BD9-81ED-4DB2-BD59-A6C34878D82A}">
                    <a16:rowId xmlns:a16="http://schemas.microsoft.com/office/drawing/2014/main" val="1865154951"/>
                  </a:ext>
                </a:extLst>
              </a:tr>
              <a:tr h="378307">
                <a:tc>
                  <a:txBody>
                    <a:bodyPr/>
                    <a:lstStyle/>
                    <a:p>
                      <a:endParaRPr lang="en-US" dirty="0">
                        <a:solidFill>
                          <a:srgbClr val="FF0000"/>
                        </a:solidFill>
                      </a:endParaRPr>
                    </a:p>
                  </a:txBody>
                  <a:tcPr/>
                </a:tc>
                <a:extLst>
                  <a:ext uri="{0D108BD9-81ED-4DB2-BD59-A6C34878D82A}">
                    <a16:rowId xmlns:a16="http://schemas.microsoft.com/office/drawing/2014/main" val="3849716100"/>
                  </a:ext>
                </a:extLst>
              </a:tr>
            </a:tbl>
          </a:graphicData>
        </a:graphic>
      </p:graphicFrame>
    </p:spTree>
    <p:extLst>
      <p:ext uri="{BB962C8B-B14F-4D97-AF65-F5344CB8AC3E}">
        <p14:creationId xmlns:p14="http://schemas.microsoft.com/office/powerpoint/2010/main" val="2830398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2243D-BEBA-6039-C341-45DE8532B19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2DD9EA4-FBF8-8BF8-FDEA-18BBBB222CF1}"/>
              </a:ext>
            </a:extLst>
          </p:cNvPr>
          <p:cNvPicPr>
            <a:picLocks noChangeAspect="1"/>
          </p:cNvPicPr>
          <p:nvPr/>
        </p:nvPicPr>
        <p:blipFill>
          <a:blip r:embed="rId2"/>
          <a:stretch>
            <a:fillRect/>
          </a:stretch>
        </p:blipFill>
        <p:spPr>
          <a:xfrm>
            <a:off x="6898479" y="841247"/>
            <a:ext cx="4681479" cy="5083248"/>
          </a:xfrm>
          <a:prstGeom prst="rect">
            <a:avLst/>
          </a:prstGeom>
        </p:spPr>
      </p:pic>
      <p:pic>
        <p:nvPicPr>
          <p:cNvPr id="39" name="Picture Placeholder 38" descr="White DNA structure">
            <a:extLst>
              <a:ext uri="{FF2B5EF4-FFF2-40B4-BE49-F238E27FC236}">
                <a16:creationId xmlns:a16="http://schemas.microsoft.com/office/drawing/2014/main" id="{4911FB68-5FC1-68C4-BE88-AA8CAE2B788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a:xfrm>
            <a:off x="0" y="9225"/>
            <a:ext cx="6656832" cy="6858000"/>
          </a:xfrm>
        </p:spPr>
      </p:pic>
      <p:sp>
        <p:nvSpPr>
          <p:cNvPr id="3" name="Title 2">
            <a:extLst>
              <a:ext uri="{FF2B5EF4-FFF2-40B4-BE49-F238E27FC236}">
                <a16:creationId xmlns:a16="http://schemas.microsoft.com/office/drawing/2014/main" id="{2B537D3A-F7DC-46CD-7D32-F0DE041593D6}"/>
              </a:ext>
            </a:extLst>
          </p:cNvPr>
          <p:cNvSpPr>
            <a:spLocks noGrp="1"/>
          </p:cNvSpPr>
          <p:nvPr>
            <p:ph type="title"/>
          </p:nvPr>
        </p:nvSpPr>
        <p:spPr>
          <a:xfrm>
            <a:off x="649224" y="310895"/>
            <a:ext cx="11204725" cy="530352"/>
          </a:xfrm>
        </p:spPr>
        <p:txBody>
          <a:bodyPr/>
          <a:lstStyle/>
          <a:p>
            <a:r>
              <a:rPr lang="el-GR" sz="2400" b="1" dirty="0" err="1">
                <a:latin typeface="Arial" panose="020B0604020202020204" pitchFamily="34" charset="0"/>
                <a:cs typeface="Arial" panose="020B0604020202020204" pitchFamily="34" charset="0"/>
              </a:rPr>
              <a:t>Επιλυση</a:t>
            </a:r>
            <a:r>
              <a:rPr lang="el-GR" sz="2400" b="1" dirty="0">
                <a:latin typeface="Arial" panose="020B0604020202020204" pitchFamily="34" charset="0"/>
                <a:cs typeface="Arial" panose="020B0604020202020204" pitchFamily="34" charset="0"/>
              </a:rPr>
              <a:t> </a:t>
            </a:r>
            <a:r>
              <a:rPr lang="el-GR" sz="2400" b="1" dirty="0" err="1">
                <a:latin typeface="Arial" panose="020B0604020202020204" pitchFamily="34" charset="0"/>
                <a:cs typeface="Arial" panose="020B0604020202020204" pitchFamily="34" charset="0"/>
              </a:rPr>
              <a:t>λοξοδρομικου</a:t>
            </a:r>
            <a:r>
              <a:rPr lang="el-GR" sz="2400" b="1" dirty="0">
                <a:latin typeface="Arial" panose="020B0604020202020204" pitchFamily="34" charset="0"/>
                <a:cs typeface="Arial" panose="020B0604020202020204" pitchFamily="34" charset="0"/>
              </a:rPr>
              <a:t> </a:t>
            </a:r>
            <a:r>
              <a:rPr lang="el-GR" sz="2400" b="1" dirty="0" err="1">
                <a:latin typeface="Arial" panose="020B0604020202020204" pitchFamily="34" charset="0"/>
                <a:cs typeface="Arial" panose="020B0604020202020204" pitchFamily="34" charset="0"/>
              </a:rPr>
              <a:t>προβληματοσ</a:t>
            </a:r>
            <a:r>
              <a:rPr lang="el-GR" sz="2400" b="1" dirty="0">
                <a:latin typeface="Arial" panose="020B0604020202020204" pitchFamily="34" charset="0"/>
                <a:cs typeface="Arial" panose="020B0604020202020204" pitchFamily="34" charset="0"/>
              </a:rPr>
              <a:t> με </a:t>
            </a:r>
            <a:r>
              <a:rPr lang="el-GR" sz="2400" b="1" dirty="0" err="1">
                <a:latin typeface="Arial" panose="020B0604020202020204" pitchFamily="34" charset="0"/>
                <a:cs typeface="Arial" panose="020B0604020202020204" pitchFamily="34" charset="0"/>
              </a:rPr>
              <a:t>αυξομερη</a:t>
            </a:r>
            <a:endParaRPr lang="en-US" sz="2400" b="1" dirty="0">
              <a:latin typeface="Arial" panose="020B0604020202020204" pitchFamily="34" charset="0"/>
              <a:cs typeface="Arial" panose="020B0604020202020204" pitchFamily="34" charset="0"/>
            </a:endParaRPr>
          </a:p>
        </p:txBody>
      </p:sp>
      <p:sp>
        <p:nvSpPr>
          <p:cNvPr id="9" name="Footer Placeholder 8">
            <a:extLst>
              <a:ext uri="{FF2B5EF4-FFF2-40B4-BE49-F238E27FC236}">
                <a16:creationId xmlns:a16="http://schemas.microsoft.com/office/drawing/2014/main" id="{75E8A59C-F0B5-F35D-8724-6211CF60802B}"/>
              </a:ext>
            </a:extLst>
          </p:cNvPr>
          <p:cNvSpPr>
            <a:spLocks noGrp="1"/>
          </p:cNvSpPr>
          <p:nvPr>
            <p:ph type="ftr" sz="quarter" idx="12"/>
          </p:nvPr>
        </p:nvSpPr>
        <p:spPr/>
        <p:txBody>
          <a:bodyPr/>
          <a:lstStyle/>
          <a:p>
            <a:r>
              <a:rPr lang="en-US" dirty="0"/>
              <a:t>presentation title</a:t>
            </a:r>
          </a:p>
        </p:txBody>
      </p:sp>
      <p:sp>
        <p:nvSpPr>
          <p:cNvPr id="8" name="Slide Number Placeholder 7">
            <a:extLst>
              <a:ext uri="{FF2B5EF4-FFF2-40B4-BE49-F238E27FC236}">
                <a16:creationId xmlns:a16="http://schemas.microsoft.com/office/drawing/2014/main" id="{B77B23AC-2DB6-24CC-0F22-4F40B3203710}"/>
              </a:ext>
            </a:extLst>
          </p:cNvPr>
          <p:cNvSpPr>
            <a:spLocks noGrp="1"/>
          </p:cNvSpPr>
          <p:nvPr>
            <p:ph type="sldNum" sz="quarter" idx="11"/>
          </p:nvPr>
        </p:nvSpPr>
        <p:spPr/>
        <p:txBody>
          <a:bodyPr/>
          <a:lstStyle/>
          <a:p>
            <a:fld id="{75DF2D63-3FF5-D547-96B9-BE9CCD1ABA58}" type="slidenum">
              <a:rPr lang="en-US" smtClean="0"/>
              <a:pPr/>
              <a:t>24</a:t>
            </a:fld>
            <a:endParaRPr lang="en-US" dirty="0"/>
          </a:p>
        </p:txBody>
      </p:sp>
      <p:sp>
        <p:nvSpPr>
          <p:cNvPr id="5" name="Content Placeholder 4">
            <a:extLst>
              <a:ext uri="{FF2B5EF4-FFF2-40B4-BE49-F238E27FC236}">
                <a16:creationId xmlns:a16="http://schemas.microsoft.com/office/drawing/2014/main" id="{69116912-19AC-9D04-35B7-39CD95147346}"/>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2BE072EA-C176-08F7-62EF-035F997AAD81}"/>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46707336-70FE-8698-2012-ACEC8AB0202B}"/>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C787CD8-9F18-0CF5-FD30-AD1F090A4850}"/>
              </a:ext>
            </a:extLst>
          </p:cNvPr>
          <p:cNvSpPr txBox="1"/>
          <p:nvPr/>
        </p:nvSpPr>
        <p:spPr>
          <a:xfrm>
            <a:off x="241648" y="1049065"/>
            <a:ext cx="5747323" cy="677108"/>
          </a:xfrm>
          <a:prstGeom prst="rect">
            <a:avLst/>
          </a:prstGeom>
          <a:solidFill>
            <a:schemeClr val="accent4">
              <a:lumMod val="90000"/>
            </a:schemeClr>
          </a:solidFill>
        </p:spPr>
        <p:txBody>
          <a:bodyPr wrap="square" rtlCol="0">
            <a:spAutoFit/>
          </a:bodyPr>
          <a:lstStyle/>
          <a:p>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Αναχωρούμε από στίγμα φ= 40˚  30</a:t>
            </a:r>
            <a:r>
              <a:rPr lang="en-US" sz="1000" b="1" kern="100" dirty="0">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N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λ=0</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7</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4˚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0’.0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W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για προορισμό με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φ=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55</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30</a:t>
            </a:r>
            <a:r>
              <a:rPr lang="en-US" sz="1000" b="1" kern="100" dirty="0">
                <a:latin typeface="Calibri" panose="020F0502020204030204" pitchFamily="34" charset="0"/>
                <a:ea typeface="Calibri" panose="020F0502020204030204" pitchFamily="34" charset="0"/>
                <a:cs typeface="Times New Roman" panose="02020603050405020304" pitchFamily="18" charset="0"/>
              </a:rPr>
              <a:t>’.0</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S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λ=0</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3</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7˚  30’.0 Ε</a:t>
            </a:r>
            <a:r>
              <a:rPr lang="el-GR" sz="1000" b="1" kern="100" dirty="0">
                <a:latin typeface="Calibri" panose="020F0502020204030204" pitchFamily="34" charset="0"/>
                <a:ea typeface="Calibri" panose="020F0502020204030204" pitchFamily="34" charset="0"/>
                <a:cs typeface="Times New Roman" panose="02020603050405020304" pitchFamily="18" charset="0"/>
              </a:rPr>
              <a:t>. </a:t>
            </a:r>
            <a:r>
              <a:rPr lang="en-US" sz="1000" b="1" kern="100" dirty="0">
                <a:latin typeface="Calibri" panose="020F0502020204030204" pitchFamily="34" charset="0"/>
                <a:ea typeface="Calibri" panose="020F0502020204030204" pitchFamily="34" charset="0"/>
                <a:cs typeface="Times New Roman" panose="02020603050405020304" pitchFamily="18" charset="0"/>
              </a:rPr>
              <a:t>               </a:t>
            </a:r>
            <a:r>
              <a:rPr lang="el-GR" sz="1000" b="1" kern="100" dirty="0">
                <a:effectLst/>
                <a:latin typeface="Calibri" panose="020F0502020204030204" pitchFamily="34" charset="0"/>
                <a:ea typeface="Calibri" panose="020F0502020204030204" pitchFamily="34" charset="0"/>
                <a:cs typeface="Times New Roman" panose="02020603050405020304" pitchFamily="18" charset="0"/>
              </a:rPr>
              <a:t>Να βρεθούν η πορεία ζ και η απόσταση κ</a:t>
            </a:r>
            <a:r>
              <a:rPr lang="en-US" sz="1000" b="1" kern="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FDD2DD65-7C8E-7854-7A22-A319078740FD}"/>
                  </a:ext>
                </a:extLst>
              </p:cNvPr>
              <p:cNvSpPr txBox="1"/>
              <p:nvPr/>
            </p:nvSpPr>
            <p:spPr>
              <a:xfrm>
                <a:off x="282360" y="3623723"/>
                <a:ext cx="5918077" cy="1782667"/>
              </a:xfrm>
              <a:prstGeom prst="rect">
                <a:avLst/>
              </a:prstGeom>
              <a:solidFill>
                <a:schemeClr val="accent4">
                  <a:lumMod val="90000"/>
                </a:schemeClr>
              </a:solidFill>
            </p:spPr>
            <p:txBody>
              <a:bodyPr wrap="square" rtlCol="0">
                <a:spAutoFit/>
              </a:bodyPr>
              <a:lstStyle/>
              <a:p>
                <a:r>
                  <a:rPr lang="el-GR" b="1" kern="100" dirty="0">
                    <a:latin typeface="Calibri" panose="020F0502020204030204" pitchFamily="34" charset="0"/>
                    <a:ea typeface="Calibri" panose="020F0502020204030204" pitchFamily="34" charset="0"/>
                    <a:cs typeface="Times New Roman" panose="02020603050405020304" pitchFamily="18" charset="0"/>
                  </a:rPr>
                  <a:t>Υπολογίζουμε την απόσταση κ:</a:t>
                </a:r>
                <a:endParaRPr lang="el-GR" sz="18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b="1" kern="100" dirty="0">
                  <a:latin typeface="Calibri" panose="020F0502020204030204" pitchFamily="34" charset="0"/>
                  <a:ea typeface="Calibri" panose="020F0502020204030204" pitchFamily="34" charset="0"/>
                  <a:cs typeface="Times New Roman" panose="02020603050405020304" pitchFamily="18" charset="0"/>
                </a:endParaRPr>
              </a:p>
              <a:p>
                <a14:m>
                  <m:oMathPara xmlns:m="http://schemas.openxmlformats.org/officeDocument/2006/math">
                    <m:oMathParaPr>
                      <m:jc m:val="centerGroup"/>
                    </m:oMathParaPr>
                    <m:oMath xmlns:m="http://schemas.openxmlformats.org/officeDocument/2006/math">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𝜰𝝅𝝄𝝉𝜺𝜾𝝂𝝄𝝊𝝈𝜶</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𝜝</m:t>
                          </m:r>
                          <m:r>
                            <a:rPr lang="el-GR" sz="1800" b="1" i="1" kern="100" smtClean="0">
                              <a:effectLst/>
                              <a:latin typeface="Cambria Math" panose="02040503050406030204" pitchFamily="18" charset="0"/>
                              <a:ea typeface="Calibri" panose="020F0502020204030204" pitchFamily="34" charset="0"/>
                              <a:cs typeface="Times New Roman" panose="02020603050405020304" pitchFamily="18" charset="0"/>
                            </a:rPr>
                            <m:t>𝜶</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𝝈𝜼</m:t>
                          </m:r>
                        </m:num>
                        <m:den>
                          <m:func>
                            <m:func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uncPr>
                            <m:fName>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𝐜𝐨𝐬</m:t>
                              </m:r>
                            </m:fName>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e>
                          </m:func>
                        </m:den>
                      </m:f>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 =&gt;</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𝜿</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fPr>
                        <m:num>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𝜟</m:t>
                          </m:r>
                          <m:sSup>
                            <m:sSupPr>
                              <m:ctrlP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ctrlPr>
                            </m:sSupPr>
                            <m:e>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𝝋</m:t>
                              </m:r>
                            </m:e>
                            <m:sup>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m:t>
                              </m:r>
                            </m:sup>
                          </m:sSup>
                        </m:num>
                        <m:den>
                          <m:r>
                            <a:rPr lang="en-US" sz="1800" b="1" i="1" kern="100">
                              <a:effectLst/>
                              <a:latin typeface="Cambria Math" panose="02040503050406030204" pitchFamily="18" charset="0"/>
                              <a:ea typeface="Calibri" panose="020F0502020204030204" pitchFamily="34" charset="0"/>
                              <a:cs typeface="Times New Roman" panose="02020603050405020304" pitchFamily="18" charset="0"/>
                            </a:rPr>
                            <m:t>𝒄𝒐𝒔</m:t>
                          </m:r>
                          <m:r>
                            <a:rPr lang="el-GR" sz="1800" b="1" i="1" kern="100">
                              <a:effectLst/>
                              <a:latin typeface="Cambria Math" panose="02040503050406030204" pitchFamily="18" charset="0"/>
                              <a:ea typeface="Calibri" panose="020F0502020204030204" pitchFamily="34" charset="0"/>
                              <a:cs typeface="Times New Roman" panose="02020603050405020304" pitchFamily="18" charset="0"/>
                            </a:rPr>
                            <m:t>𝜻</m:t>
                          </m:r>
                        </m:den>
                      </m:f>
                    </m:oMath>
                  </m:oMathPara>
                </a14:m>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kern="100" dirty="0">
                  <a:latin typeface="Calibri" panose="020F0502020204030204" pitchFamily="34" charset="0"/>
                  <a:ea typeface="Calibri" panose="020F0502020204030204" pitchFamily="34" charset="0"/>
                  <a:cs typeface="Times New Roman" panose="02020603050405020304" pitchFamily="18" charset="0"/>
                </a:endParaRPr>
              </a:p>
              <a:p>
                <a:r>
                  <a:rPr lang="el-GR" sz="1800" b="1" kern="100" dirty="0">
                    <a:effectLst/>
                    <a:latin typeface="Calibri" panose="020F0502020204030204" pitchFamily="34" charset="0"/>
                    <a:ea typeface="Calibri" panose="020F0502020204030204" pitchFamily="34" charset="0"/>
                    <a:cs typeface="Times New Roman" panose="02020603050405020304" pitchFamily="18" charset="0"/>
                  </a:rPr>
                  <a:t>κ = 5760’ /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cos(134.8˚)=&gt; </a:t>
                </a:r>
                <a:r>
                  <a:rPr lang="el-GR"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κ</a:t>
                </a:r>
                <a:r>
                  <a:rPr lang="en-US"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 </a:t>
                </a:r>
                <a:r>
                  <a:rPr lang="el-GR"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8174.5</a:t>
                </a:r>
                <a:r>
                  <a:rPr lang="en-US"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nm</a:t>
                </a:r>
                <a:endParaRPr lang="el-GR" sz="18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13" name="TextBox 12">
                <a:extLst>
                  <a:ext uri="{FF2B5EF4-FFF2-40B4-BE49-F238E27FC236}">
                    <a16:creationId xmlns:a16="http://schemas.microsoft.com/office/drawing/2014/main" id="{FDD2DD65-7C8E-7854-7A22-A319078740FD}"/>
                  </a:ext>
                </a:extLst>
              </p:cNvPr>
              <p:cNvSpPr txBox="1">
                <a:spLocks noRot="1" noChangeAspect="1" noMove="1" noResize="1" noEditPoints="1" noAdjustHandles="1" noChangeArrowheads="1" noChangeShapeType="1" noTextEdit="1"/>
              </p:cNvSpPr>
              <p:nvPr/>
            </p:nvSpPr>
            <p:spPr>
              <a:xfrm>
                <a:off x="282360" y="3623723"/>
                <a:ext cx="5918077" cy="1782667"/>
              </a:xfrm>
              <a:prstGeom prst="rect">
                <a:avLst/>
              </a:prstGeom>
              <a:blipFill>
                <a:blip r:embed="rId4"/>
                <a:stretch>
                  <a:fillRect l="-824" t="-1706" b="-4437"/>
                </a:stretch>
              </a:blipFill>
            </p:spPr>
            <p:txBody>
              <a:bodyPr/>
              <a:lstStyle/>
              <a:p>
                <a:r>
                  <a:rPr lang="en-US">
                    <a:noFill/>
                  </a:rPr>
                  <a:t> </a:t>
                </a:r>
              </a:p>
            </p:txBody>
          </p:sp>
        </mc:Fallback>
      </mc:AlternateContent>
      <p:graphicFrame>
        <p:nvGraphicFramePr>
          <p:cNvPr id="14" name="Table 13">
            <a:extLst>
              <a:ext uri="{FF2B5EF4-FFF2-40B4-BE49-F238E27FC236}">
                <a16:creationId xmlns:a16="http://schemas.microsoft.com/office/drawing/2014/main" id="{63712E84-8409-5799-DF1F-7DDD2CA97A98}"/>
              </a:ext>
            </a:extLst>
          </p:cNvPr>
          <p:cNvGraphicFramePr>
            <a:graphicFrameLocks noGrp="1"/>
          </p:cNvGraphicFramePr>
          <p:nvPr>
            <p:extLst>
              <p:ext uri="{D42A27DB-BD31-4B8C-83A1-F6EECF244321}">
                <p14:modId xmlns:p14="http://schemas.microsoft.com/office/powerpoint/2010/main" val="2874210223"/>
              </p:ext>
            </p:extLst>
          </p:nvPr>
        </p:nvGraphicFramePr>
        <p:xfrm>
          <a:off x="343842" y="1796502"/>
          <a:ext cx="2537145" cy="1513228"/>
        </p:xfrm>
        <a:graphic>
          <a:graphicData uri="http://schemas.openxmlformats.org/drawingml/2006/table">
            <a:tbl>
              <a:tblPr firstRow="1" bandRow="1">
                <a:tableStyleId>{5C22544A-7EE6-4342-B048-85BDC9FD1C3A}</a:tableStyleId>
              </a:tblPr>
              <a:tblGrid>
                <a:gridCol w="2537145">
                  <a:extLst>
                    <a:ext uri="{9D8B030D-6E8A-4147-A177-3AD203B41FA5}">
                      <a16:colId xmlns:a16="http://schemas.microsoft.com/office/drawing/2014/main" val="3978186275"/>
                    </a:ext>
                  </a:extLst>
                </a:gridCol>
              </a:tblGrid>
              <a:tr h="378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Δφ</a:t>
                      </a:r>
                      <a:r>
                        <a:rPr lang="el-GR" b="1" dirty="0">
                          <a:solidFill>
                            <a:schemeClr val="tx1"/>
                          </a:solidFill>
                        </a:rPr>
                        <a:t>’ = </a:t>
                      </a:r>
                      <a:r>
                        <a:rPr lang="en-US" b="1" dirty="0">
                          <a:solidFill>
                            <a:schemeClr val="tx1"/>
                          </a:solidFill>
                        </a:rPr>
                        <a:t>5760</a:t>
                      </a:r>
                      <a:r>
                        <a:rPr lang="el-GR" b="1" dirty="0">
                          <a:solidFill>
                            <a:schemeClr val="tx1"/>
                          </a:solidFill>
                        </a:rPr>
                        <a:t>’ </a:t>
                      </a:r>
                      <a:r>
                        <a:rPr lang="en-US" b="1" dirty="0">
                          <a:solidFill>
                            <a:schemeClr val="tx1"/>
                          </a:solidFill>
                        </a:rPr>
                        <a:t>S</a:t>
                      </a:r>
                      <a:endParaRPr lang="en-US" dirty="0">
                        <a:solidFill>
                          <a:schemeClr val="tx1"/>
                        </a:solidFill>
                      </a:endParaRPr>
                    </a:p>
                  </a:txBody>
                  <a:tcPr/>
                </a:tc>
                <a:extLst>
                  <a:ext uri="{0D108BD9-81ED-4DB2-BD59-A6C34878D82A}">
                    <a16:rowId xmlns:a16="http://schemas.microsoft.com/office/drawing/2014/main" val="1822449335"/>
                  </a:ext>
                </a:extLst>
              </a:tr>
              <a:tr h="378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err="1">
                          <a:solidFill>
                            <a:schemeClr val="tx1"/>
                          </a:solidFill>
                        </a:rPr>
                        <a:t>Δλ</a:t>
                      </a:r>
                      <a:r>
                        <a:rPr lang="el-GR" b="1" dirty="0">
                          <a:solidFill>
                            <a:schemeClr val="tx1"/>
                          </a:solidFill>
                        </a:rPr>
                        <a:t>’ = 6690’ </a:t>
                      </a:r>
                      <a:r>
                        <a:rPr lang="en-US" b="1" dirty="0">
                          <a:solidFill>
                            <a:schemeClr val="tx1"/>
                          </a:solidFill>
                        </a:rPr>
                        <a:t>E</a:t>
                      </a:r>
                      <a:endParaRPr lang="en-US" dirty="0">
                        <a:solidFill>
                          <a:schemeClr val="tx1"/>
                        </a:solidFill>
                      </a:endParaRPr>
                    </a:p>
                  </a:txBody>
                  <a:tcPr/>
                </a:tc>
                <a:extLst>
                  <a:ext uri="{0D108BD9-81ED-4DB2-BD59-A6C34878D82A}">
                    <a16:rowId xmlns:a16="http://schemas.microsoft.com/office/drawing/2014/main" val="2089664881"/>
                  </a:ext>
                </a:extLst>
              </a:tr>
              <a:tr h="378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1" dirty="0">
                          <a:solidFill>
                            <a:schemeClr val="tx1"/>
                          </a:solidFill>
                        </a:rPr>
                        <a:t>Δ</a:t>
                      </a:r>
                      <a:r>
                        <a:rPr lang="en-US" b="1" baseline="-25000" dirty="0">
                          <a:solidFill>
                            <a:schemeClr val="tx1"/>
                          </a:solidFill>
                        </a:rPr>
                        <a:t>mp  </a:t>
                      </a:r>
                      <a:r>
                        <a:rPr lang="en-US" b="1" baseline="0" dirty="0">
                          <a:solidFill>
                            <a:schemeClr val="tx1"/>
                          </a:solidFill>
                        </a:rPr>
                        <a:t>= 6648.6</a:t>
                      </a:r>
                    </a:p>
                  </a:txBody>
                  <a:tcPr/>
                </a:tc>
                <a:extLst>
                  <a:ext uri="{0D108BD9-81ED-4DB2-BD59-A6C34878D82A}">
                    <a16:rowId xmlns:a16="http://schemas.microsoft.com/office/drawing/2014/main" val="1865154951"/>
                  </a:ext>
                </a:extLst>
              </a:tr>
              <a:tr h="378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ζ = </a:t>
                      </a:r>
                      <a:r>
                        <a:rPr lang="en-US" sz="1800" b="1" kern="100" dirty="0">
                          <a:solidFill>
                            <a:schemeClr val="tx1"/>
                          </a:solidFill>
                          <a:latin typeface="Calibri" panose="020F0502020204030204" pitchFamily="34" charset="0"/>
                          <a:ea typeface="Calibri" panose="020F0502020204030204" pitchFamily="34" charset="0"/>
                          <a:cs typeface="Times New Roman" panose="02020603050405020304" pitchFamily="18" charset="0"/>
                        </a:rPr>
                        <a:t>134.8</a:t>
                      </a:r>
                      <a:r>
                        <a:rPr lang="el-GR"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a:tc>
                <a:extLst>
                  <a:ext uri="{0D108BD9-81ED-4DB2-BD59-A6C34878D82A}">
                    <a16:rowId xmlns:a16="http://schemas.microsoft.com/office/drawing/2014/main" val="3849716100"/>
                  </a:ext>
                </a:extLst>
              </a:tr>
            </a:tbl>
          </a:graphicData>
        </a:graphic>
      </p:graphicFrame>
    </p:spTree>
    <p:extLst>
      <p:ext uri="{BB962C8B-B14F-4D97-AF65-F5344CB8AC3E}">
        <p14:creationId xmlns:p14="http://schemas.microsoft.com/office/powerpoint/2010/main" val="1247630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84788-646A-CF90-D67D-14752A71745D}"/>
              </a:ext>
            </a:extLst>
          </p:cNvPr>
          <p:cNvSpPr>
            <a:spLocks noGrp="1"/>
          </p:cNvSpPr>
          <p:nvPr>
            <p:ph type="title"/>
          </p:nvPr>
        </p:nvSpPr>
        <p:spPr/>
        <p:txBody>
          <a:bodyPr/>
          <a:lstStyle/>
          <a:p>
            <a:r>
              <a:rPr lang="el-GR" dirty="0" err="1"/>
              <a:t>εισαγωγη</a:t>
            </a:r>
            <a:endParaRPr lang="en-US" dirty="0"/>
          </a:p>
        </p:txBody>
      </p:sp>
      <p:sp>
        <p:nvSpPr>
          <p:cNvPr id="5" name="Footer Placeholder 4">
            <a:extLst>
              <a:ext uri="{FF2B5EF4-FFF2-40B4-BE49-F238E27FC236}">
                <a16:creationId xmlns:a16="http://schemas.microsoft.com/office/drawing/2014/main" id="{241D8BC6-DD9D-7F06-3B9F-9F2B462E4984}"/>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6586F16-C3E1-6E51-D140-EF50382CA456}"/>
              </a:ext>
            </a:extLst>
          </p:cNvPr>
          <p:cNvSpPr>
            <a:spLocks noGrp="1"/>
          </p:cNvSpPr>
          <p:nvPr>
            <p:ph type="sldNum" sz="quarter" idx="11"/>
          </p:nvPr>
        </p:nvSpPr>
        <p:spPr/>
        <p:txBody>
          <a:bodyPr/>
          <a:lstStyle/>
          <a:p>
            <a:fld id="{75DF2D63-3FF5-D547-96B9-BE9CCD1ABA58}" type="slidenum">
              <a:rPr lang="en-US" smtClean="0"/>
              <a:pPr/>
              <a:t>3</a:t>
            </a:fld>
            <a:endParaRPr lang="en-US" dirty="0"/>
          </a:p>
        </p:txBody>
      </p:sp>
      <p:sp>
        <p:nvSpPr>
          <p:cNvPr id="3" name="Content Placeholder 2">
            <a:extLst>
              <a:ext uri="{FF2B5EF4-FFF2-40B4-BE49-F238E27FC236}">
                <a16:creationId xmlns:a16="http://schemas.microsoft.com/office/drawing/2014/main" id="{77C9C890-ADC6-0AA7-BBC0-05E856AA7C3C}"/>
              </a:ext>
            </a:extLst>
          </p:cNvPr>
          <p:cNvSpPr>
            <a:spLocks noGrp="1"/>
          </p:cNvSpPr>
          <p:nvPr>
            <p:ph idx="1"/>
          </p:nvPr>
        </p:nvSpPr>
        <p:spPr/>
        <p:txBody>
          <a:bodyPr/>
          <a:lstStyle/>
          <a:p>
            <a:pPr marL="0" indent="0">
              <a:lnSpc>
                <a:spcPts val="2400"/>
              </a:lnSpc>
              <a:buNone/>
            </a:pPr>
            <a:r>
              <a:rPr lang="el-GR" sz="2000" spc="0" dirty="0"/>
              <a:t>Στην ανάγκη να ταξιδέψουμε τον κόσμο μέσω θαλάσσης, παρουσιάζονται διάφορες υπολογιστικές δυσκολίες.</a:t>
            </a:r>
          </a:p>
          <a:p>
            <a:pPr marL="0" indent="0">
              <a:lnSpc>
                <a:spcPts val="2400"/>
              </a:lnSpc>
              <a:buNone/>
            </a:pPr>
            <a:r>
              <a:rPr lang="el-GR" dirty="0"/>
              <a:t>Το σχήμα της γης δεν διευκολύνει να αποτυπωθεί εύκολα και χωρίς παραμορφώσεις σε ένα επίπεδο ο πλους.</a:t>
            </a:r>
          </a:p>
          <a:p>
            <a:pPr marL="0" indent="0">
              <a:lnSpc>
                <a:spcPts val="2400"/>
              </a:lnSpc>
              <a:buNone/>
            </a:pPr>
            <a:r>
              <a:rPr lang="el-GR" dirty="0"/>
              <a:t>Με ποιον τρόπο θα υπολογίσουμε την απόσταση και την πορεία μας από έναν τόπο στον άλλο αφού η γη είναι σφαιρική;</a:t>
            </a:r>
          </a:p>
          <a:p>
            <a:pPr marL="0" indent="0">
              <a:lnSpc>
                <a:spcPts val="2400"/>
              </a:lnSpc>
              <a:buNone/>
            </a:pPr>
            <a:endParaRPr lang="el-GR" dirty="0"/>
          </a:p>
          <a:p>
            <a:pPr marL="0" indent="0">
              <a:lnSpc>
                <a:spcPts val="2400"/>
              </a:lnSpc>
              <a:buNone/>
            </a:pPr>
            <a:endParaRPr lang="en-US" sz="2000" spc="0" dirty="0"/>
          </a:p>
        </p:txBody>
      </p:sp>
      <p:pic>
        <p:nvPicPr>
          <p:cNvPr id="10" name="Picture Placeholder 9">
            <a:extLst>
              <a:ext uri="{FF2B5EF4-FFF2-40B4-BE49-F238E27FC236}">
                <a16:creationId xmlns:a16="http://schemas.microsoft.com/office/drawing/2014/main" id="{574E5FC7-FFB3-4A1D-DC11-B05437E044AB}"/>
              </a:ext>
            </a:extLst>
          </p:cNvPr>
          <p:cNvPicPr>
            <a:picLocks noGrp="1" noChangeAspect="1"/>
          </p:cNvPicPr>
          <p:nvPr>
            <p:ph type="pic" sz="quarter" idx="13"/>
          </p:nvPr>
        </p:nvPicPr>
        <p:blipFill>
          <a:blip r:embed="rId2"/>
          <a:srcRect l="25000" r="25000"/>
          <a:stretch>
            <a:fillRect/>
          </a:stretch>
        </p:blipFill>
        <p:spPr>
          <a:xfrm>
            <a:off x="981456" y="1828800"/>
            <a:ext cx="4022806" cy="3200400"/>
          </a:xfrm>
        </p:spPr>
      </p:pic>
    </p:spTree>
    <p:extLst>
      <p:ext uri="{BB962C8B-B14F-4D97-AF65-F5344CB8AC3E}">
        <p14:creationId xmlns:p14="http://schemas.microsoft.com/office/powerpoint/2010/main" val="2810133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White DNA structure">
            <a:extLst>
              <a:ext uri="{FF2B5EF4-FFF2-40B4-BE49-F238E27FC236}">
                <a16:creationId xmlns:a16="http://schemas.microsoft.com/office/drawing/2014/main" id="{7F21F877-E428-8BB2-045F-D9FA57744C27}"/>
              </a:ext>
            </a:extLst>
          </p:cNvPr>
          <p:cNvPicPr>
            <a:picLocks noGrp="1" noChangeAspect="1"/>
          </p:cNvPicPr>
          <p:nvPr>
            <p:ph type="pic" sz="quarter" idx="10"/>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p:blipFill>
        <p:spPr/>
      </p:pic>
      <p:sp>
        <p:nvSpPr>
          <p:cNvPr id="3" name="Title 2">
            <a:extLst>
              <a:ext uri="{FF2B5EF4-FFF2-40B4-BE49-F238E27FC236}">
                <a16:creationId xmlns:a16="http://schemas.microsoft.com/office/drawing/2014/main" id="{03924A06-2533-68FE-6815-A6208AD97D3D}"/>
              </a:ext>
            </a:extLst>
          </p:cNvPr>
          <p:cNvSpPr>
            <a:spLocks noGrp="1"/>
          </p:cNvSpPr>
          <p:nvPr>
            <p:ph type="title"/>
          </p:nvPr>
        </p:nvSpPr>
        <p:spPr/>
        <p:txBody>
          <a:bodyPr/>
          <a:lstStyle/>
          <a:p>
            <a:r>
              <a:rPr lang="el-GR" dirty="0"/>
              <a:t>Οι </a:t>
            </a:r>
            <a:r>
              <a:rPr lang="el-GR" dirty="0" err="1"/>
              <a:t>διαφορετικεσ</a:t>
            </a:r>
            <a:r>
              <a:rPr lang="el-GR" dirty="0"/>
              <a:t> </a:t>
            </a:r>
            <a:r>
              <a:rPr lang="el-GR" dirty="0" err="1"/>
              <a:t>μορφεσ</a:t>
            </a:r>
            <a:r>
              <a:rPr lang="el-GR" dirty="0"/>
              <a:t> πλου</a:t>
            </a:r>
            <a:endParaRPr lang="en-US" dirty="0"/>
          </a:p>
        </p:txBody>
      </p:sp>
    </p:spTree>
    <p:extLst>
      <p:ext uri="{BB962C8B-B14F-4D97-AF65-F5344CB8AC3E}">
        <p14:creationId xmlns:p14="http://schemas.microsoft.com/office/powerpoint/2010/main" val="2924417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9856F-92A5-9936-EAA5-B01FC81B4FF8}"/>
              </a:ext>
            </a:extLst>
          </p:cNvPr>
          <p:cNvSpPr>
            <a:spLocks noGrp="1"/>
          </p:cNvSpPr>
          <p:nvPr>
            <p:ph type="title"/>
          </p:nvPr>
        </p:nvSpPr>
        <p:spPr/>
        <p:txBody>
          <a:bodyPr/>
          <a:lstStyle/>
          <a:p>
            <a:r>
              <a:rPr lang="el-GR" dirty="0" err="1"/>
              <a:t>Ορθοδρομικοσ</a:t>
            </a:r>
            <a:r>
              <a:rPr lang="el-GR" dirty="0"/>
              <a:t> </a:t>
            </a:r>
            <a:r>
              <a:rPr lang="el-GR" dirty="0" err="1"/>
              <a:t>πλουσ</a:t>
            </a:r>
            <a:endParaRPr lang="en-US" dirty="0"/>
          </a:p>
        </p:txBody>
      </p:sp>
      <p:sp>
        <p:nvSpPr>
          <p:cNvPr id="4" name="Slide Number Placeholder 3">
            <a:extLst>
              <a:ext uri="{FF2B5EF4-FFF2-40B4-BE49-F238E27FC236}">
                <a16:creationId xmlns:a16="http://schemas.microsoft.com/office/drawing/2014/main" id="{AB34DDCD-707A-A5D7-B2C6-B463856CE28B}"/>
              </a:ext>
            </a:extLst>
          </p:cNvPr>
          <p:cNvSpPr>
            <a:spLocks noGrp="1"/>
          </p:cNvSpPr>
          <p:nvPr>
            <p:ph type="sldNum" sz="quarter" idx="11"/>
          </p:nvPr>
        </p:nvSpPr>
        <p:spPr/>
        <p:txBody>
          <a:bodyPr/>
          <a:lstStyle/>
          <a:p>
            <a:fld id="{75DF2D63-3FF5-D547-96B9-BE9CCD1ABA58}" type="slidenum">
              <a:rPr lang="en-US" smtClean="0"/>
              <a:pPr/>
              <a:t>5</a:t>
            </a:fld>
            <a:endParaRPr lang="en-US" dirty="0"/>
          </a:p>
        </p:txBody>
      </p:sp>
      <p:sp>
        <p:nvSpPr>
          <p:cNvPr id="7" name="Content Placeholder 6">
            <a:extLst>
              <a:ext uri="{FF2B5EF4-FFF2-40B4-BE49-F238E27FC236}">
                <a16:creationId xmlns:a16="http://schemas.microsoft.com/office/drawing/2014/main" id="{8DE80011-B151-C8B1-1052-BD5533499455}"/>
              </a:ext>
            </a:extLst>
          </p:cNvPr>
          <p:cNvSpPr>
            <a:spLocks noGrp="1"/>
          </p:cNvSpPr>
          <p:nvPr>
            <p:ph idx="1"/>
          </p:nvPr>
        </p:nvSpPr>
        <p:spPr/>
        <p:txBody>
          <a:bodyPr/>
          <a:lstStyle/>
          <a:p>
            <a:r>
              <a:rPr lang="el-GR" dirty="0"/>
              <a:t>Ο Πλους ο οποίος ακολουθεί τον μέγιστο κύκλο μεταξύ δύο σημείων πάνω στην γη.</a:t>
            </a:r>
          </a:p>
          <a:p>
            <a:r>
              <a:rPr lang="el-GR" dirty="0"/>
              <a:t>Για μεγάλες αποστάσεις είναι ο συντομότερος δρόμος.</a:t>
            </a:r>
          </a:p>
          <a:p>
            <a:endParaRPr lang="el-GR" dirty="0"/>
          </a:p>
          <a:p>
            <a:r>
              <a:rPr lang="el-GR" dirty="0"/>
              <a:t>Είναι περίπλοκος ο υπολογισμός του αφού ο </a:t>
            </a:r>
            <a:r>
              <a:rPr lang="el-GR" dirty="0" err="1"/>
              <a:t>ναυτιλόμενος</a:t>
            </a:r>
            <a:r>
              <a:rPr lang="el-GR" dirty="0"/>
              <a:t> θα πρέπει διαρκώς να μεταβάλει την πορεία του πλοίου του ώστε να ακολουθεί τον κύκλο μεγίστου.</a:t>
            </a:r>
            <a:endParaRPr lang="en-US" dirty="0"/>
          </a:p>
        </p:txBody>
      </p:sp>
    </p:spTree>
    <p:extLst>
      <p:ext uri="{BB962C8B-B14F-4D97-AF65-F5344CB8AC3E}">
        <p14:creationId xmlns:p14="http://schemas.microsoft.com/office/powerpoint/2010/main" val="1263875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74C07-1B2B-84AC-39C7-B5357362D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6BB15-1D8D-2016-1FF7-DB170F65D485}"/>
              </a:ext>
            </a:extLst>
          </p:cNvPr>
          <p:cNvSpPr>
            <a:spLocks noGrp="1"/>
          </p:cNvSpPr>
          <p:nvPr>
            <p:ph type="title"/>
          </p:nvPr>
        </p:nvSpPr>
        <p:spPr/>
        <p:txBody>
          <a:bodyPr/>
          <a:lstStyle/>
          <a:p>
            <a:r>
              <a:rPr lang="el-GR" dirty="0" err="1"/>
              <a:t>λοξοδρομικοσ</a:t>
            </a:r>
            <a:r>
              <a:rPr lang="el-GR" dirty="0"/>
              <a:t> </a:t>
            </a:r>
            <a:r>
              <a:rPr lang="el-GR" dirty="0" err="1"/>
              <a:t>πλουσ</a:t>
            </a:r>
            <a:endParaRPr lang="en-US" dirty="0"/>
          </a:p>
        </p:txBody>
      </p:sp>
      <p:sp>
        <p:nvSpPr>
          <p:cNvPr id="4" name="Slide Number Placeholder 3">
            <a:extLst>
              <a:ext uri="{FF2B5EF4-FFF2-40B4-BE49-F238E27FC236}">
                <a16:creationId xmlns:a16="http://schemas.microsoft.com/office/drawing/2014/main" id="{AEFA0C8A-6A7A-B22D-1C3B-6DC09C559A31}"/>
              </a:ext>
            </a:extLst>
          </p:cNvPr>
          <p:cNvSpPr>
            <a:spLocks noGrp="1"/>
          </p:cNvSpPr>
          <p:nvPr>
            <p:ph type="sldNum" sz="quarter" idx="11"/>
          </p:nvPr>
        </p:nvSpPr>
        <p:spPr/>
        <p:txBody>
          <a:bodyPr/>
          <a:lstStyle/>
          <a:p>
            <a:fld id="{75DF2D63-3FF5-D547-96B9-BE9CCD1ABA58}" type="slidenum">
              <a:rPr lang="en-US" smtClean="0"/>
              <a:pPr/>
              <a:t>6</a:t>
            </a:fld>
            <a:endParaRPr lang="en-US" dirty="0"/>
          </a:p>
        </p:txBody>
      </p:sp>
      <p:sp>
        <p:nvSpPr>
          <p:cNvPr id="7" name="Content Placeholder 6">
            <a:extLst>
              <a:ext uri="{FF2B5EF4-FFF2-40B4-BE49-F238E27FC236}">
                <a16:creationId xmlns:a16="http://schemas.microsoft.com/office/drawing/2014/main" id="{6678021F-7F8C-ADC2-37A8-5614A7BDDD54}"/>
              </a:ext>
            </a:extLst>
          </p:cNvPr>
          <p:cNvSpPr>
            <a:spLocks noGrp="1"/>
          </p:cNvSpPr>
          <p:nvPr>
            <p:ph idx="1"/>
          </p:nvPr>
        </p:nvSpPr>
        <p:spPr/>
        <p:txBody>
          <a:bodyPr/>
          <a:lstStyle/>
          <a:p>
            <a:r>
              <a:rPr lang="el-GR" dirty="0"/>
              <a:t>Ο Πλους ο οποίος ακολουθεί σταθερή γωνία από το σημείο αναχώρησης έως το σημείο άφιξης. Στην πραγματικότητα είναι μία καμπύλη στην επιφάνεια της γης η οποία σχηματίζει ίδια γωνία με όλους τους μεσημβρινούς. Σχηματίζει μία σπείρα με κατεύθυνση τους πόλους</a:t>
            </a:r>
          </a:p>
          <a:p>
            <a:r>
              <a:rPr lang="el-GR" dirty="0"/>
              <a:t>Δεν είναι ο συντομότερος δρόμος.</a:t>
            </a:r>
          </a:p>
          <a:p>
            <a:r>
              <a:rPr lang="el-GR" dirty="0"/>
              <a:t>Ευκολότερο να τον υπολογίσουμε και να τον χαράξουμε στους ναυτικούς χάρτες</a:t>
            </a:r>
          </a:p>
          <a:p>
            <a:r>
              <a:rPr lang="el-GR" dirty="0"/>
              <a:t>Είναι περίπλοκος ο υπολογισμός του αφού ο </a:t>
            </a:r>
            <a:r>
              <a:rPr lang="el-GR" dirty="0" err="1"/>
              <a:t>ναυτιλόμενος</a:t>
            </a:r>
            <a:r>
              <a:rPr lang="el-GR" dirty="0"/>
              <a:t> θα πρέπει διαρκώς να μεταβάλει την πορεία του πλοίου του ώστε να ακολουθεί τον κύκλο μεγίστου.</a:t>
            </a:r>
            <a:endParaRPr lang="en-US" dirty="0"/>
          </a:p>
        </p:txBody>
      </p:sp>
    </p:spTree>
    <p:extLst>
      <p:ext uri="{BB962C8B-B14F-4D97-AF65-F5344CB8AC3E}">
        <p14:creationId xmlns:p14="http://schemas.microsoft.com/office/powerpoint/2010/main" val="723175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D573E4D-D096-DA02-6E8D-C161D57C298E}"/>
              </a:ext>
            </a:extLst>
          </p:cNvPr>
          <p:cNvSpPr>
            <a:spLocks noGrp="1"/>
          </p:cNvSpPr>
          <p:nvPr>
            <p:ph type="sldNum" sz="quarter" idx="11"/>
          </p:nvPr>
        </p:nvSpPr>
        <p:spPr/>
        <p:txBody>
          <a:bodyPr/>
          <a:lstStyle/>
          <a:p>
            <a:fld id="{75DF2D63-3FF5-D547-96B9-BE9CCD1ABA58}" type="slidenum">
              <a:rPr lang="en-US" smtClean="0"/>
              <a:pPr/>
              <a:t>7</a:t>
            </a:fld>
            <a:endParaRPr lang="en-US" dirty="0"/>
          </a:p>
        </p:txBody>
      </p:sp>
      <p:pic>
        <p:nvPicPr>
          <p:cNvPr id="8" name="rhumb_line">
            <a:hlinkClick r:id="" action="ppaction://media"/>
            <a:extLst>
              <a:ext uri="{FF2B5EF4-FFF2-40B4-BE49-F238E27FC236}">
                <a16:creationId xmlns:a16="http://schemas.microsoft.com/office/drawing/2014/main" id="{DA27BA3A-46B3-DA73-0E6D-FF15DA26BFE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02588" y="354763"/>
            <a:ext cx="9969470" cy="5607444"/>
          </a:xfrm>
        </p:spPr>
      </p:pic>
    </p:spTree>
    <p:extLst>
      <p:ext uri="{BB962C8B-B14F-4D97-AF65-F5344CB8AC3E}">
        <p14:creationId xmlns:p14="http://schemas.microsoft.com/office/powerpoint/2010/main" val="123935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7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927EA-A6AD-97BC-1ADB-6D8D1A4FCEBA}"/>
              </a:ext>
            </a:extLst>
          </p:cNvPr>
          <p:cNvSpPr>
            <a:spLocks noGrp="1"/>
          </p:cNvSpPr>
          <p:nvPr>
            <p:ph type="title"/>
          </p:nvPr>
        </p:nvSpPr>
        <p:spPr>
          <a:xfrm>
            <a:off x="877824" y="2459736"/>
            <a:ext cx="6099048" cy="2670048"/>
          </a:xfrm>
        </p:spPr>
        <p:txBody>
          <a:bodyPr/>
          <a:lstStyle/>
          <a:p>
            <a:r>
              <a:rPr lang="el-GR" dirty="0" err="1"/>
              <a:t>Λογιστικη</a:t>
            </a:r>
            <a:r>
              <a:rPr lang="el-GR" dirty="0"/>
              <a:t> </a:t>
            </a:r>
            <a:r>
              <a:rPr lang="el-GR" dirty="0" err="1"/>
              <a:t>επιλυση</a:t>
            </a:r>
            <a:r>
              <a:rPr lang="el-GR" dirty="0"/>
              <a:t> </a:t>
            </a:r>
            <a:r>
              <a:rPr lang="el-GR" dirty="0" err="1"/>
              <a:t>λοξοδρομικου</a:t>
            </a:r>
            <a:r>
              <a:rPr lang="el-GR" dirty="0"/>
              <a:t> πλου</a:t>
            </a:r>
            <a:r>
              <a:rPr lang="en-US" dirty="0"/>
              <a:t> </a:t>
            </a:r>
            <a:r>
              <a:rPr lang="el-GR" dirty="0" err="1"/>
              <a:t>επιπεδου</a:t>
            </a:r>
            <a:r>
              <a:rPr lang="el-GR" dirty="0"/>
              <a:t> </a:t>
            </a:r>
            <a:r>
              <a:rPr lang="el-GR" dirty="0" err="1"/>
              <a:t>τριγωνου</a:t>
            </a:r>
            <a:br>
              <a:rPr lang="en-US" dirty="0"/>
            </a:br>
            <a:r>
              <a:rPr lang="en-US" dirty="0"/>
              <a:t>(plane sailing)</a:t>
            </a:r>
          </a:p>
        </p:txBody>
      </p:sp>
      <p:sp>
        <p:nvSpPr>
          <p:cNvPr id="3" name="Slide Number Placeholder 2">
            <a:extLst>
              <a:ext uri="{FF2B5EF4-FFF2-40B4-BE49-F238E27FC236}">
                <a16:creationId xmlns:a16="http://schemas.microsoft.com/office/drawing/2014/main" id="{3153FD9C-E800-BC25-A5D0-315AB602F483}"/>
              </a:ext>
            </a:extLst>
          </p:cNvPr>
          <p:cNvSpPr>
            <a:spLocks noGrp="1"/>
          </p:cNvSpPr>
          <p:nvPr>
            <p:ph type="sldNum" sz="quarter" idx="11"/>
          </p:nvPr>
        </p:nvSpPr>
        <p:spPr/>
        <p:txBody>
          <a:bodyPr/>
          <a:lstStyle/>
          <a:p>
            <a:fld id="{75DF2D63-3FF5-D547-96B9-BE9CCD1ABA58}" type="slidenum">
              <a:rPr lang="en-US" smtClean="0"/>
              <a:pPr/>
              <a:t>8</a:t>
            </a:fld>
            <a:endParaRPr lang="en-US" dirty="0"/>
          </a:p>
        </p:txBody>
      </p:sp>
      <p:pic>
        <p:nvPicPr>
          <p:cNvPr id="8" name="Picture Placeholder 7">
            <a:extLst>
              <a:ext uri="{FF2B5EF4-FFF2-40B4-BE49-F238E27FC236}">
                <a16:creationId xmlns:a16="http://schemas.microsoft.com/office/drawing/2014/main" id="{81000EDE-F18B-1973-4F78-2EC59646D18F}"/>
              </a:ext>
            </a:extLst>
          </p:cNvPr>
          <p:cNvPicPr>
            <a:picLocks noGrp="1" noChangeAspect="1"/>
          </p:cNvPicPr>
          <p:nvPr>
            <p:ph type="pic" sz="quarter" idx="10"/>
          </p:nvPr>
        </p:nvPicPr>
        <p:blipFill>
          <a:blip r:embed="rId2"/>
          <a:srcRect t="27863" b="27863"/>
          <a:stretch>
            <a:fillRect/>
          </a:stretch>
        </p:blipFill>
        <p:spPr>
          <a:xfrm>
            <a:off x="5370576" y="658368"/>
            <a:ext cx="6180963" cy="3032483"/>
          </a:xfrm>
        </p:spPr>
      </p:pic>
    </p:spTree>
    <p:extLst>
      <p:ext uri="{BB962C8B-B14F-4D97-AF65-F5344CB8AC3E}">
        <p14:creationId xmlns:p14="http://schemas.microsoft.com/office/powerpoint/2010/main" val="2590855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descr="White DNA structure">
            <a:extLst>
              <a:ext uri="{FF2B5EF4-FFF2-40B4-BE49-F238E27FC236}">
                <a16:creationId xmlns:a16="http://schemas.microsoft.com/office/drawing/2014/main" id="{F90B3248-E185-8C9D-93CE-A79DE50A6F3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
        <p:nvSpPr>
          <p:cNvPr id="3" name="Title 2">
            <a:extLst>
              <a:ext uri="{FF2B5EF4-FFF2-40B4-BE49-F238E27FC236}">
                <a16:creationId xmlns:a16="http://schemas.microsoft.com/office/drawing/2014/main" id="{B3E315A2-4CED-23BB-CA3C-C8962E2419FD}"/>
              </a:ext>
            </a:extLst>
          </p:cNvPr>
          <p:cNvSpPr>
            <a:spLocks noGrp="1"/>
          </p:cNvSpPr>
          <p:nvPr>
            <p:ph type="title"/>
          </p:nvPr>
        </p:nvSpPr>
        <p:spPr/>
        <p:txBody>
          <a:bodyPr/>
          <a:lstStyle/>
          <a:p>
            <a:r>
              <a:rPr lang="el-GR" dirty="0" err="1"/>
              <a:t>επεξηγηση</a:t>
            </a:r>
            <a:endParaRPr lang="en-US" dirty="0"/>
          </a:p>
        </p:txBody>
      </p:sp>
      <p:sp>
        <p:nvSpPr>
          <p:cNvPr id="9" name="Footer Placeholder 8">
            <a:extLst>
              <a:ext uri="{FF2B5EF4-FFF2-40B4-BE49-F238E27FC236}">
                <a16:creationId xmlns:a16="http://schemas.microsoft.com/office/drawing/2014/main" id="{90FCB302-A0EE-7CF7-A4B2-ED343BFF9BC0}"/>
              </a:ext>
            </a:extLst>
          </p:cNvPr>
          <p:cNvSpPr>
            <a:spLocks noGrp="1"/>
          </p:cNvSpPr>
          <p:nvPr>
            <p:ph type="ftr" sz="quarter" idx="12"/>
          </p:nvPr>
        </p:nvSpPr>
        <p:spPr/>
        <p:txBody>
          <a:bodyPr/>
          <a:lstStyle/>
          <a:p>
            <a:r>
              <a:rPr lang="en-US" dirty="0"/>
              <a:t>presentation title</a:t>
            </a:r>
          </a:p>
        </p:txBody>
      </p:sp>
      <p:sp>
        <p:nvSpPr>
          <p:cNvPr id="8" name="Slide Number Placeholder 7">
            <a:extLst>
              <a:ext uri="{FF2B5EF4-FFF2-40B4-BE49-F238E27FC236}">
                <a16:creationId xmlns:a16="http://schemas.microsoft.com/office/drawing/2014/main" id="{2205EC8C-AC41-F14C-3C63-5BF0F54D1D23}"/>
              </a:ext>
            </a:extLst>
          </p:cNvPr>
          <p:cNvSpPr>
            <a:spLocks noGrp="1"/>
          </p:cNvSpPr>
          <p:nvPr>
            <p:ph type="sldNum" sz="quarter" idx="11"/>
          </p:nvPr>
        </p:nvSpPr>
        <p:spPr/>
        <p:txBody>
          <a:bodyPr/>
          <a:lstStyle/>
          <a:p>
            <a:fld id="{75DF2D63-3FF5-D547-96B9-BE9CCD1ABA58}" type="slidenum">
              <a:rPr lang="en-US" smtClean="0"/>
              <a:pPr/>
              <a:t>9</a:t>
            </a:fld>
            <a:endParaRPr lang="en-US" dirty="0"/>
          </a:p>
        </p:txBody>
      </p:sp>
      <p:sp>
        <p:nvSpPr>
          <p:cNvPr id="5" name="Content Placeholder 4">
            <a:extLst>
              <a:ext uri="{FF2B5EF4-FFF2-40B4-BE49-F238E27FC236}">
                <a16:creationId xmlns:a16="http://schemas.microsoft.com/office/drawing/2014/main" id="{9BCDA136-13F8-70CB-CDA2-02260A2D2D59}"/>
              </a:ext>
            </a:extLst>
          </p:cNvPr>
          <p:cNvSpPr>
            <a:spLocks noGrp="1"/>
          </p:cNvSpPr>
          <p:nvPr>
            <p:ph sz="half" idx="2"/>
          </p:nvPr>
        </p:nvSpPr>
        <p:spPr>
          <a:xfrm>
            <a:off x="1246017" y="1670858"/>
            <a:ext cx="4258671" cy="4473910"/>
          </a:xfrm>
        </p:spPr>
        <p:txBody>
          <a:bodyPr/>
          <a:lstStyle/>
          <a:p>
            <a:endParaRPr lang="en-US" dirty="0"/>
          </a:p>
          <a:p>
            <a:endParaRPr lang="en-US" dirty="0"/>
          </a:p>
        </p:txBody>
      </p:sp>
      <p:sp>
        <p:nvSpPr>
          <p:cNvPr id="7" name="Content Placeholder 6">
            <a:extLst>
              <a:ext uri="{FF2B5EF4-FFF2-40B4-BE49-F238E27FC236}">
                <a16:creationId xmlns:a16="http://schemas.microsoft.com/office/drawing/2014/main" id="{2455F573-DF2A-FE60-2B86-5E131463642E}"/>
              </a:ext>
            </a:extLst>
          </p:cNvPr>
          <p:cNvSpPr>
            <a:spLocks noGrp="1"/>
          </p:cNvSpPr>
          <p:nvPr>
            <p:ph sz="quarter" idx="4"/>
          </p:nvPr>
        </p:nvSpPr>
        <p:spPr/>
        <p:txBody>
          <a:bodyPr/>
          <a:lstStyle/>
          <a:p>
            <a:endParaRPr lang="en-US" dirty="0"/>
          </a:p>
          <a:p>
            <a:endParaRPr lang="en-US" dirty="0"/>
          </a:p>
        </p:txBody>
      </p:sp>
      <p:cxnSp>
        <p:nvCxnSpPr>
          <p:cNvPr id="27" name="Straight Connector 26">
            <a:extLst>
              <a:ext uri="{FF2B5EF4-FFF2-40B4-BE49-F238E27FC236}">
                <a16:creationId xmlns:a16="http://schemas.microsoft.com/office/drawing/2014/main" id="{E4A534A3-16E3-79AB-9E75-F40D0FDB4C98}"/>
              </a:ext>
              <a:ext uri="{C183D7F6-B498-43B3-948B-1728B52AA6E4}">
                <adec:decorative xmlns:adec="http://schemas.microsoft.com/office/drawing/2017/decorative" val="1"/>
              </a:ext>
            </a:extLst>
          </p:cNvPr>
          <p:cNvCxnSpPr>
            <a:cxnSpLocks/>
          </p:cNvCxnSpPr>
          <p:nvPr/>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6E7F2B4-6B02-FE2B-F111-89E86CF46036}"/>
              </a:ext>
            </a:extLst>
          </p:cNvPr>
          <p:cNvSpPr txBox="1"/>
          <p:nvPr/>
        </p:nvSpPr>
        <p:spPr>
          <a:xfrm>
            <a:off x="649225" y="1429789"/>
            <a:ext cx="5269438" cy="3693319"/>
          </a:xfrm>
          <a:prstGeom prst="rect">
            <a:avLst/>
          </a:prstGeom>
          <a:noFill/>
        </p:spPr>
        <p:txBody>
          <a:bodyPr wrap="square" rtlCol="0">
            <a:spAutoFit/>
          </a:bodyPr>
          <a:lstStyle/>
          <a:p>
            <a:r>
              <a:rPr lang="el-GR" dirty="0"/>
              <a:t>Κατά την μέθοδο αυτή θεωρούμε την γη επίπεδη  και τους </a:t>
            </a:r>
            <a:r>
              <a:rPr lang="el-GR" dirty="0" err="1"/>
              <a:t>παράληλλους</a:t>
            </a:r>
            <a:r>
              <a:rPr lang="el-GR" dirty="0"/>
              <a:t> πλάτους να έχουν ίση απόσταση μεταξύ τους κι από τον ισημερινό.</a:t>
            </a:r>
          </a:p>
          <a:p>
            <a:endParaRPr lang="el-GR" dirty="0"/>
          </a:p>
          <a:p>
            <a:r>
              <a:rPr lang="el-GR" dirty="0"/>
              <a:t>Οι μεσημβρινοί όμως διαγράφουν έλλειψη με σημείο επαφής τους πόλους</a:t>
            </a:r>
          </a:p>
          <a:p>
            <a:endParaRPr lang="el-GR" dirty="0"/>
          </a:p>
          <a:p>
            <a:r>
              <a:rPr lang="el-GR" dirty="0"/>
              <a:t>Από το πλαϊνό σχήμα λαμβάνουμε ένα τρίγωνο με πλευρές </a:t>
            </a:r>
          </a:p>
          <a:p>
            <a:r>
              <a:rPr lang="el-GR" b="1" dirty="0">
                <a:latin typeface="Arial" panose="020B0604020202020204" pitchFamily="34" charset="0"/>
                <a:cs typeface="Arial" panose="020B0604020202020204" pitchFamily="34" charset="0"/>
              </a:rPr>
              <a:t>κ = πλεύσιμη απόσταση από την </a:t>
            </a:r>
            <a:r>
              <a:rPr lang="en-US" b="1" dirty="0">
                <a:latin typeface="Arial" panose="020B0604020202020204" pitchFamily="34" charset="0"/>
                <a:cs typeface="Arial" panose="020B0604020202020204" pitchFamily="34" charset="0"/>
              </a:rPr>
              <a:t> </a:t>
            </a:r>
            <a:r>
              <a:rPr lang="el-GR" b="1" dirty="0">
                <a:latin typeface="Arial" panose="020B0604020202020204" pitchFamily="34" charset="0"/>
                <a:cs typeface="Arial" panose="020B0604020202020204" pitchFamily="34" charset="0"/>
              </a:rPr>
              <a:t>αναχώρηση </a:t>
            </a:r>
          </a:p>
          <a:p>
            <a:r>
              <a:rPr lang="el-GR" b="1" dirty="0">
                <a:latin typeface="Arial" panose="020B0604020202020204" pitchFamily="34" charset="0"/>
                <a:cs typeface="Arial" panose="020B0604020202020204" pitchFamily="34" charset="0"/>
              </a:rPr>
              <a:t>       στην άφιξη.</a:t>
            </a:r>
          </a:p>
          <a:p>
            <a:r>
              <a:rPr lang="el-GR" b="1" dirty="0" err="1">
                <a:latin typeface="Arial" panose="020B0604020202020204" pitchFamily="34" charset="0"/>
                <a:cs typeface="Arial" panose="020B0604020202020204" pitchFamily="34" charset="0"/>
              </a:rPr>
              <a:t>Δφ</a:t>
            </a:r>
            <a:r>
              <a:rPr lang="el-GR" b="1" dirty="0">
                <a:latin typeface="Arial" panose="020B0604020202020204" pitchFamily="34" charset="0"/>
                <a:cs typeface="Arial" panose="020B0604020202020204" pitchFamily="34" charset="0"/>
              </a:rPr>
              <a:t>’ = Η διαφορά μεταξύ πλατών</a:t>
            </a:r>
          </a:p>
          <a:p>
            <a:r>
              <a:rPr lang="en-US" b="1" dirty="0">
                <a:latin typeface="Arial" panose="020B0604020202020204" pitchFamily="34" charset="0"/>
                <a:cs typeface="Arial" panose="020B0604020202020204" pitchFamily="34" charset="0"/>
              </a:rPr>
              <a:t>p= </a:t>
            </a:r>
            <a:r>
              <a:rPr lang="el-GR" b="1" dirty="0">
                <a:latin typeface="Arial" panose="020B0604020202020204" pitchFamily="34" charset="0"/>
                <a:cs typeface="Arial" panose="020B0604020202020204" pitchFamily="34" charset="0"/>
              </a:rPr>
              <a:t>Η Αποχώρηση (</a:t>
            </a:r>
            <a:r>
              <a:rPr lang="en-US" b="1" dirty="0">
                <a:latin typeface="Arial" panose="020B0604020202020204" pitchFamily="34" charset="0"/>
                <a:cs typeface="Arial" panose="020B0604020202020204" pitchFamily="34" charset="0"/>
              </a:rPr>
              <a:t>Departure)</a:t>
            </a:r>
            <a:r>
              <a:rPr lang="el-GR" b="1" dirty="0">
                <a:latin typeface="Arial" panose="020B060402020202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16009A1B-2A18-62B2-26AD-DC54C75686BB}"/>
              </a:ext>
            </a:extLst>
          </p:cNvPr>
          <p:cNvPicPr>
            <a:picLocks noChangeAspect="1"/>
          </p:cNvPicPr>
          <p:nvPr/>
        </p:nvPicPr>
        <p:blipFill>
          <a:blip r:embed="rId3"/>
          <a:stretch>
            <a:fillRect/>
          </a:stretch>
        </p:blipFill>
        <p:spPr>
          <a:xfrm>
            <a:off x="6006752" y="766254"/>
            <a:ext cx="5943600" cy="4923155"/>
          </a:xfrm>
          <a:prstGeom prst="rect">
            <a:avLst/>
          </a:prstGeom>
        </p:spPr>
      </p:pic>
    </p:spTree>
    <p:extLst>
      <p:ext uri="{BB962C8B-B14F-4D97-AF65-F5344CB8AC3E}">
        <p14:creationId xmlns:p14="http://schemas.microsoft.com/office/powerpoint/2010/main" val="2499958832"/>
      </p:ext>
    </p:extLst>
  </p:cSld>
  <p:clrMapOvr>
    <a:masterClrMapping/>
  </p:clrMapOvr>
</p:sld>
</file>

<file path=ppt/theme/theme1.xml><?xml version="1.0" encoding="utf-8"?>
<a:theme xmlns:a="http://schemas.openxmlformats.org/drawingml/2006/main" name="Office Theme">
  <a:themeElements>
    <a:clrScheme name="Scientific Discovery">
      <a:dk1>
        <a:srgbClr val="000000"/>
      </a:dk1>
      <a:lt1>
        <a:srgbClr val="FFFFFF"/>
      </a:lt1>
      <a:dk2>
        <a:srgbClr val="44546A"/>
      </a:dk2>
      <a:lt2>
        <a:srgbClr val="E7E6E6"/>
      </a:lt2>
      <a:accent1>
        <a:srgbClr val="96D3ED"/>
      </a:accent1>
      <a:accent2>
        <a:srgbClr val="C7DBE1"/>
      </a:accent2>
      <a:accent3>
        <a:srgbClr val="688EBD"/>
      </a:accent3>
      <a:accent4>
        <a:srgbClr val="BCE5DD"/>
      </a:accent4>
      <a:accent5>
        <a:srgbClr val="66DDCC"/>
      </a:accent5>
      <a:accent6>
        <a:srgbClr val="E0CE61"/>
      </a:accent6>
      <a:hlink>
        <a:srgbClr val="0563C1"/>
      </a:hlink>
      <a:folHlink>
        <a:srgbClr val="954F72"/>
      </a:folHlink>
    </a:clrScheme>
    <a:fontScheme name="Custom 36">
      <a:majorFont>
        <a:latin typeface="Posterama"/>
        <a:ea typeface=""/>
        <a:cs typeface=""/>
      </a:majorFont>
      <a:minorFont>
        <a:latin typeface="Daytona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ientific-Discovery_Win32_EF_v4" id="{D94798B6-E450-4518-8015-6EE17CD1412B}" vid="{16A04E6B-C80A-471C-86D6-D49E9EAD76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B2FABB-45EC-440E-B647-8CA57BA45A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9746342-5E84-430E-9251-61001F208E7A}">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0E8B3377-22F1-4153-96F0-CC2E4BE41C57}">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{45E065F5-F3BB-4D0C-A5EF-5CF486FF1160}tf67061901_win32</Template>
  <TotalTime>221</TotalTime>
  <Words>1810</Words>
  <Application>Microsoft Office PowerPoint</Application>
  <PresentationFormat>Widescreen</PresentationFormat>
  <Paragraphs>211</Paragraphs>
  <Slides>24</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Cambria Math</vt:lpstr>
      <vt:lpstr>Daytona Condensed Light</vt:lpstr>
      <vt:lpstr>Posterama</vt:lpstr>
      <vt:lpstr>Office Theme</vt:lpstr>
      <vt:lpstr>Λοξοδρομικα προβληματα</vt:lpstr>
      <vt:lpstr>περιεχομενα</vt:lpstr>
      <vt:lpstr>εισαγωγη</vt:lpstr>
      <vt:lpstr>Οι διαφορετικεσ μορφεσ πλου</vt:lpstr>
      <vt:lpstr>Ορθοδρομικοσ πλουσ</vt:lpstr>
      <vt:lpstr>λοξοδρομικοσ πλουσ</vt:lpstr>
      <vt:lpstr>PowerPoint Presentation</vt:lpstr>
      <vt:lpstr>Λογιστικη επιλυση λοξοδρομικου πλου επιπεδου τριγωνου (plane sailing)</vt:lpstr>
      <vt:lpstr>επεξηγηση</vt:lpstr>
      <vt:lpstr>αποχωρηση</vt:lpstr>
      <vt:lpstr>Εξαγωγη των τυπων</vt:lpstr>
      <vt:lpstr>Επιλυση λοξοδρομικου προβληματοσ</vt:lpstr>
      <vt:lpstr>Επιλυση λοξοδρομικου προβληματοσ</vt:lpstr>
      <vt:lpstr>Επιλυση λοξοδρομικου προβληματοσ</vt:lpstr>
      <vt:lpstr>Επιλυση λοξοδρομικου προβληματοσ</vt:lpstr>
      <vt:lpstr>Λογιστικη επιλυση λοξοδρομικου πλου μερκατορικησ πλευσησ (Mercator sailing) (ΑΥΞΟΜΕΡΗ ΠΛΑΤΗ)</vt:lpstr>
      <vt:lpstr>επεξηγηση</vt:lpstr>
      <vt:lpstr>ΑΥΞΟΜΕΡΗ - επεξηγηση</vt:lpstr>
      <vt:lpstr>ΑΥΞΟΜΕΡΗ - επεξηγηση</vt:lpstr>
      <vt:lpstr>ΑΥΞΟΜΕΡΗ - επεξηγηση</vt:lpstr>
      <vt:lpstr>επεξηγηση</vt:lpstr>
      <vt:lpstr>Επιλυση λοξοδρομικου προβληματοσ με αυξομερη</vt:lpstr>
      <vt:lpstr>Επιλυση λοξοδρομικου προβληματοσ με αυξομερη</vt:lpstr>
      <vt:lpstr>Επιλυση λοξοδρομικου προβληματοσ με αυξομερη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Λοξοδρομικα προβληματα</dc:title>
  <dc:creator>Θρασύβουλος Κοτσιφάκης</dc:creator>
  <cp:lastModifiedBy>Θρασύβουλος Κοτσιφάκης</cp:lastModifiedBy>
  <cp:revision>1</cp:revision>
  <dcterms:created xsi:type="dcterms:W3CDTF">2024-02-25T21:53:25Z</dcterms:created>
  <dcterms:modified xsi:type="dcterms:W3CDTF">2024-02-26T01:34:38Z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