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325" r:id="rId5"/>
    <p:sldId id="326" r:id="rId6"/>
    <p:sldId id="327" r:id="rId7"/>
    <p:sldId id="328" r:id="rId8"/>
    <p:sldId id="329" r:id="rId9"/>
    <p:sldId id="340" r:id="rId10"/>
    <p:sldId id="330" r:id="rId11"/>
    <p:sldId id="331" r:id="rId12"/>
    <p:sldId id="336"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205" autoAdjust="0"/>
  </p:normalViewPr>
  <p:slideViewPr>
    <p:cSldViewPr snapToGrid="0">
      <p:cViewPr varScale="1">
        <p:scale>
          <a:sx n="154" d="100"/>
          <a:sy n="154" d="100"/>
        </p:scale>
        <p:origin x="116" y="180"/>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2/25/2024</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2/25/2024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p:txBody>
          <a:bodyPr/>
          <a:lstStyle/>
          <a:p>
            <a:r>
              <a:rPr lang="el-GR" dirty="0" err="1"/>
              <a:t>Λοξοδρομικα</a:t>
            </a:r>
            <a:r>
              <a:rPr lang="el-GR" dirty="0"/>
              <a:t> </a:t>
            </a:r>
            <a:r>
              <a:rPr lang="el-GR" dirty="0" err="1"/>
              <a:t>προβληματα</a:t>
            </a:r>
            <a:endParaRPr lang="en-US" dirty="0"/>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D7211-13AF-C844-357C-6C75AFA5C6C3}"/>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2BD02A4B-A5AE-5D25-5FF3-88E224AC0D2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C70DB2F5-B624-DFC4-3995-BA51F8DC0033}"/>
              </a:ext>
            </a:extLst>
          </p:cNvPr>
          <p:cNvSpPr>
            <a:spLocks noGrp="1"/>
          </p:cNvSpPr>
          <p:nvPr>
            <p:ph type="title"/>
          </p:nvPr>
        </p:nvSpPr>
        <p:spPr>
          <a:xfrm>
            <a:off x="1157131" y="310895"/>
            <a:ext cx="6656832" cy="530352"/>
          </a:xfrm>
        </p:spPr>
        <p:txBody>
          <a:bodyPr/>
          <a:lstStyle/>
          <a:p>
            <a:r>
              <a:rPr lang="el-GR" dirty="0" err="1"/>
              <a:t>αποχωρηση</a:t>
            </a:r>
            <a:endParaRPr lang="en-US" dirty="0"/>
          </a:p>
        </p:txBody>
      </p:sp>
      <p:sp>
        <p:nvSpPr>
          <p:cNvPr id="9" name="Footer Placeholder 8">
            <a:extLst>
              <a:ext uri="{FF2B5EF4-FFF2-40B4-BE49-F238E27FC236}">
                <a16:creationId xmlns:a16="http://schemas.microsoft.com/office/drawing/2014/main" id="{88980A97-FC82-78E3-6839-EF115D7D25FB}"/>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0A24A607-BC50-22D9-F167-AD2A2F1B2011}"/>
              </a:ext>
            </a:extLst>
          </p:cNvPr>
          <p:cNvSpPr>
            <a:spLocks noGrp="1"/>
          </p:cNvSpPr>
          <p:nvPr>
            <p:ph type="sldNum" sz="quarter" idx="11"/>
          </p:nvPr>
        </p:nvSpPr>
        <p:spPr/>
        <p:txBody>
          <a:bodyPr/>
          <a:lstStyle/>
          <a:p>
            <a:fld id="{75DF2D63-3FF5-D547-96B9-BE9CCD1ABA58}" type="slidenum">
              <a:rPr lang="en-US" smtClean="0"/>
              <a:pPr/>
              <a:t>10</a:t>
            </a:fld>
            <a:endParaRPr lang="en-US" dirty="0"/>
          </a:p>
        </p:txBody>
      </p:sp>
      <p:sp>
        <p:nvSpPr>
          <p:cNvPr id="5" name="Content Placeholder 4">
            <a:extLst>
              <a:ext uri="{FF2B5EF4-FFF2-40B4-BE49-F238E27FC236}">
                <a16:creationId xmlns:a16="http://schemas.microsoft.com/office/drawing/2014/main" id="{1EA89EBF-DCB2-96D8-1CB5-646912617790}"/>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FA8CFACA-15E5-7E69-E436-48B3DAEFC50D}"/>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28E6DA51-D929-804D-94B0-5773973F839E}"/>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1A5C2E5-03EC-5B74-77AE-4DFBFD2C8556}"/>
                  </a:ext>
                </a:extLst>
              </p:cNvPr>
              <p:cNvSpPr txBox="1"/>
              <p:nvPr/>
            </p:nvSpPr>
            <p:spPr>
              <a:xfrm>
                <a:off x="241648" y="1049065"/>
                <a:ext cx="5812469" cy="5638531"/>
              </a:xfrm>
              <a:prstGeom prst="rect">
                <a:avLst/>
              </a:prstGeom>
              <a:solidFill>
                <a:schemeClr val="accent4">
                  <a:lumMod val="90000"/>
                </a:schemeClr>
              </a:solidFill>
            </p:spPr>
            <p:txBody>
              <a:bodyPr wrap="square" rtlCol="0">
                <a:spAutoFit/>
              </a:bodyPr>
              <a:lstStyle/>
              <a:p>
                <a:r>
                  <a:rPr lang="el-GR" b="1" dirty="0">
                    <a:latin typeface="Arial" panose="020B0604020202020204" pitchFamily="34" charset="0"/>
                    <a:cs typeface="Arial" panose="020B0604020202020204" pitchFamily="34" charset="0"/>
                  </a:rPr>
                  <a:t>Όπως είπαμε πιο πριν</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στην προβολή που χρησιμοποιούμε οι μεσημβρινοί διαγράφουν έλλειψη με σημείο επαφής τους πόλους.</a:t>
                </a:r>
              </a:p>
              <a:p>
                <a:endParaRPr lang="el-GR" b="1"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Αυτό έχει σαν αποτέλεσμα οι διαφορές μεταξύ του μήκους να μην είναι σταθερές.</a:t>
                </a:r>
              </a:p>
              <a:p>
                <a:endParaRPr lang="el-GR" b="1"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Αν παρατηρήσουμε το σχήμα απέναντι βλέπουμε ότι η </a:t>
                </a:r>
                <a:r>
                  <a:rPr lang="el-GR" b="1" dirty="0" err="1">
                    <a:latin typeface="Arial" panose="020B0604020202020204" pitchFamily="34" charset="0"/>
                    <a:cs typeface="Arial" panose="020B0604020202020204" pitchFamily="34" charset="0"/>
                  </a:rPr>
                  <a:t>Δλ</a:t>
                </a:r>
                <a:r>
                  <a:rPr lang="el-GR" b="1" dirty="0">
                    <a:latin typeface="Arial" panose="020B0604020202020204" pitchFamily="34" charset="0"/>
                    <a:cs typeface="Arial" panose="020B0604020202020204" pitchFamily="34" charset="0"/>
                  </a:rPr>
                  <a:t>’ μεταξύ 10</a:t>
                </a:r>
                <a:r>
                  <a:rPr lang="en-US" b="1" dirty="0">
                    <a:latin typeface="Arial" panose="020B0604020202020204" pitchFamily="34" charset="0"/>
                    <a:cs typeface="Arial" panose="020B0604020202020204" pitchFamily="34" charset="0"/>
                  </a:rPr>
                  <a:t>W </a:t>
                </a:r>
                <a:r>
                  <a:rPr lang="el-GR" b="1" dirty="0">
                    <a:latin typeface="Arial" panose="020B0604020202020204" pitchFamily="34" charset="0"/>
                    <a:cs typeface="Arial" panose="020B0604020202020204" pitchFamily="34" charset="0"/>
                  </a:rPr>
                  <a:t>και 10</a:t>
                </a:r>
                <a:r>
                  <a:rPr lang="en-US" b="1" dirty="0">
                    <a:latin typeface="Arial" panose="020B0604020202020204" pitchFamily="34" charset="0"/>
                    <a:cs typeface="Arial" panose="020B0604020202020204" pitchFamily="34" charset="0"/>
                  </a:rPr>
                  <a:t>E </a:t>
                </a:r>
                <a:r>
                  <a:rPr lang="el-GR" b="1" dirty="0">
                    <a:latin typeface="Arial" panose="020B0604020202020204" pitchFamily="34" charset="0"/>
                    <a:cs typeface="Arial" panose="020B0604020202020204" pitchFamily="34" charset="0"/>
                  </a:rPr>
                  <a:t>δεν έχει την απόσταση στο 20 Ν και στο 60 Ν (στο 60Ν είναι σημαντικά μικρότερη).</a:t>
                </a:r>
              </a:p>
              <a:p>
                <a:endParaRPr lang="el-GR" b="1"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Γι’ αυτόν τον λόγο για να λύσουμε το ορθογώνιο τρίγωνο της λοξοδρομίας θα πρέπει να διορθώσουμε για την πιο πάνω παραμόρφωση </a:t>
                </a:r>
                <a:r>
                  <a:rPr lang="el-GR" b="1" dirty="0" err="1">
                    <a:latin typeface="Arial" panose="020B0604020202020204" pitchFamily="34" charset="0"/>
                    <a:cs typeface="Arial" panose="020B0604020202020204" pitchFamily="34" charset="0"/>
                  </a:rPr>
                  <a:t>χρησιμοποιόντας</a:t>
                </a:r>
                <a:r>
                  <a:rPr lang="el-GR" b="1" dirty="0">
                    <a:latin typeface="Arial" panose="020B0604020202020204" pitchFamily="34" charset="0"/>
                    <a:cs typeface="Arial" panose="020B0604020202020204" pitchFamily="34" charset="0"/>
                  </a:rPr>
                  <a:t> την αποχώρηση </a:t>
                </a:r>
                <a:r>
                  <a:rPr lang="en-US" b="1" dirty="0">
                    <a:latin typeface="Arial" panose="020B0604020202020204" pitchFamily="34" charset="0"/>
                    <a:cs typeface="Arial" panose="020B0604020202020204" pitchFamily="34" charset="0"/>
                  </a:rPr>
                  <a:t>(p) </a:t>
                </a:r>
                <a:r>
                  <a:rPr lang="el-GR" b="1" dirty="0">
                    <a:latin typeface="Arial" panose="020B0604020202020204" pitchFamily="34" charset="0"/>
                    <a:cs typeface="Arial" panose="020B0604020202020204" pitchFamily="34" charset="0"/>
                  </a:rPr>
                  <a:t>η οποία μας δίδεται από τον τύπο:</a:t>
                </a:r>
              </a:p>
              <a:p>
                <a14:m>
                  <m:oMath xmlns:m="http://schemas.openxmlformats.org/officeDocument/2006/math">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𝒑</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𝜟𝝀</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𝒎𝒆𝒂𝒏</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𝒍𝒂𝒕𝒊𝒕𝒖𝒅𝒆</m:t>
                    </m:r>
                  </m:oMath>
                </a14:m>
                <a:r>
                  <a:rPr lang="el-GR" sz="1800" b="1" i="1" kern="1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1800" b="1"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b="1" i="1" kern="100" dirty="0">
                    <a:latin typeface="Calibri" panose="020F0502020204030204" pitchFamily="34" charset="0"/>
                    <a:ea typeface="Calibri" panose="020F0502020204030204" pitchFamily="34" charset="0"/>
                    <a:cs typeface="Times New Roman" panose="02020603050405020304" pitchFamily="18" charset="0"/>
                  </a:rPr>
                  <a:t>Όπου: </a:t>
                </a:r>
                <a:r>
                  <a:rPr lang="en-US" b="1" i="1" kern="100" dirty="0">
                    <a:latin typeface="Calibri" panose="020F0502020204030204" pitchFamily="34" charset="0"/>
                    <a:ea typeface="Calibri" panose="020F0502020204030204" pitchFamily="34" charset="0"/>
                    <a:cs typeface="Times New Roman" panose="02020603050405020304" pitchFamily="18" charset="0"/>
                  </a:rPr>
                  <a:t>mean latitude = </a:t>
                </a:r>
                <a:r>
                  <a:rPr lang="el-GR" sz="1800" b="1" i="1" kern="100" dirty="0" err="1">
                    <a:effectLst/>
                    <a:latin typeface="Calibri" panose="020F0502020204030204" pitchFamily="34" charset="0"/>
                    <a:ea typeface="Calibri" panose="020F0502020204030204" pitchFamily="34" charset="0"/>
                    <a:cs typeface="Times New Roman" panose="02020603050405020304" pitchFamily="18" charset="0"/>
                  </a:rPr>
                  <a:t>φ</a:t>
                </a:r>
                <a:r>
                  <a:rPr lang="el-GR" sz="1800" b="1" i="1" kern="100" baseline="-25000" dirty="0" err="1">
                    <a:effectLst/>
                    <a:latin typeface="Calibri" panose="020F0502020204030204" pitchFamily="34" charset="0"/>
                    <a:ea typeface="Calibri" panose="020F0502020204030204" pitchFamily="34" charset="0"/>
                    <a:cs typeface="Times New Roman" panose="02020603050405020304" pitchFamily="18" charset="0"/>
                  </a:rPr>
                  <a:t>αναχώρησης</a:t>
                </a:r>
                <a:r>
                  <a:rPr lang="el-GR" sz="1800" b="1" i="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b="1" i="1" kern="100" dirty="0" err="1">
                    <a:effectLst/>
                    <a:latin typeface="Calibri" panose="020F0502020204030204" pitchFamily="34" charset="0"/>
                    <a:ea typeface="Calibri" panose="020F0502020204030204" pitchFamily="34" charset="0"/>
                    <a:cs typeface="Times New Roman" panose="02020603050405020304" pitchFamily="18" charset="0"/>
                  </a:rPr>
                  <a:t>φ</a:t>
                </a:r>
                <a:r>
                  <a:rPr lang="el-GR" sz="1800" b="1" i="1" kern="100" baseline="-25000" dirty="0" err="1">
                    <a:effectLst/>
                    <a:latin typeface="Calibri" panose="020F0502020204030204" pitchFamily="34" charset="0"/>
                    <a:ea typeface="Calibri" panose="020F0502020204030204" pitchFamily="34" charset="0"/>
                    <a:cs typeface="Times New Roman" panose="02020603050405020304" pitchFamily="18" charset="0"/>
                  </a:rPr>
                  <a:t>άφιξης</a:t>
                </a:r>
                <a:r>
                  <a:rPr lang="el-GR" sz="1800" b="1" i="1" kern="100"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kern="100" baseline="-25000" dirty="0">
                    <a:effectLst/>
                    <a:latin typeface="Calibri" panose="020F0502020204030204" pitchFamily="34" charset="0"/>
                    <a:ea typeface="Calibri" panose="020F0502020204030204" pitchFamily="34" charset="0"/>
                    <a:cs typeface="Times New Roman" panose="02020603050405020304" pitchFamily="18" charset="0"/>
                  </a:rPr>
                  <a:t> /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11A5C2E5-03EC-5B74-77AE-4DFBFD2C8556}"/>
                  </a:ext>
                </a:extLst>
              </p:cNvPr>
              <p:cNvSpPr txBox="1">
                <a:spLocks noRot="1" noChangeAspect="1" noMove="1" noResize="1" noEditPoints="1" noAdjustHandles="1" noChangeArrowheads="1" noChangeShapeType="1" noTextEdit="1"/>
              </p:cNvSpPr>
              <p:nvPr/>
            </p:nvSpPr>
            <p:spPr>
              <a:xfrm>
                <a:off x="241648" y="1049065"/>
                <a:ext cx="5812469" cy="5638531"/>
              </a:xfrm>
              <a:prstGeom prst="rect">
                <a:avLst/>
              </a:prstGeom>
              <a:blipFill>
                <a:blip r:embed="rId3"/>
                <a:stretch>
                  <a:fillRect l="-944" t="-541" r="-1889" b="-75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9D58878-4D9F-5662-C630-CE4B17512D43}"/>
              </a:ext>
            </a:extLst>
          </p:cNvPr>
          <p:cNvPicPr>
            <a:picLocks noChangeAspect="1"/>
          </p:cNvPicPr>
          <p:nvPr/>
        </p:nvPicPr>
        <p:blipFill>
          <a:blip r:embed="rId4"/>
          <a:stretch>
            <a:fillRect/>
          </a:stretch>
        </p:blipFill>
        <p:spPr>
          <a:xfrm>
            <a:off x="6096000" y="1280796"/>
            <a:ext cx="5943600" cy="4923155"/>
          </a:xfrm>
          <a:prstGeom prst="rect">
            <a:avLst/>
          </a:prstGeom>
        </p:spPr>
      </p:pic>
    </p:spTree>
    <p:extLst>
      <p:ext uri="{BB962C8B-B14F-4D97-AF65-F5344CB8AC3E}">
        <p14:creationId xmlns:p14="http://schemas.microsoft.com/office/powerpoint/2010/main" val="201647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14318-B528-E831-886D-329361089D7A}"/>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E61482E8-546B-00A7-4248-160D01755DE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14C95A53-CE4B-8B9E-F78C-A024E6D50627}"/>
              </a:ext>
            </a:extLst>
          </p:cNvPr>
          <p:cNvSpPr>
            <a:spLocks noGrp="1"/>
          </p:cNvSpPr>
          <p:nvPr>
            <p:ph type="title"/>
          </p:nvPr>
        </p:nvSpPr>
        <p:spPr>
          <a:xfrm>
            <a:off x="1157131" y="310895"/>
            <a:ext cx="7912054" cy="530352"/>
          </a:xfrm>
        </p:spPr>
        <p:txBody>
          <a:bodyPr/>
          <a:lstStyle/>
          <a:p>
            <a:r>
              <a:rPr lang="el-GR" dirty="0" err="1"/>
              <a:t>Εξαγωγη</a:t>
            </a:r>
            <a:r>
              <a:rPr lang="el-GR" dirty="0"/>
              <a:t> των </a:t>
            </a:r>
            <a:r>
              <a:rPr lang="el-GR" dirty="0" err="1"/>
              <a:t>τυπων</a:t>
            </a:r>
            <a:endParaRPr lang="en-US" dirty="0"/>
          </a:p>
        </p:txBody>
      </p:sp>
      <p:sp>
        <p:nvSpPr>
          <p:cNvPr id="9" name="Footer Placeholder 8">
            <a:extLst>
              <a:ext uri="{FF2B5EF4-FFF2-40B4-BE49-F238E27FC236}">
                <a16:creationId xmlns:a16="http://schemas.microsoft.com/office/drawing/2014/main" id="{B1CA9241-6FF7-E950-1341-B1E816B45D64}"/>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658DF18A-5A7C-0735-0780-C1505D48CB6A}"/>
              </a:ext>
            </a:extLst>
          </p:cNvPr>
          <p:cNvSpPr>
            <a:spLocks noGrp="1"/>
          </p:cNvSpPr>
          <p:nvPr>
            <p:ph type="sldNum" sz="quarter" idx="11"/>
          </p:nvPr>
        </p:nvSpPr>
        <p:spPr/>
        <p:txBody>
          <a:bodyPr/>
          <a:lstStyle/>
          <a:p>
            <a:fld id="{75DF2D63-3FF5-D547-96B9-BE9CCD1ABA58}" type="slidenum">
              <a:rPr lang="en-US" smtClean="0"/>
              <a:pPr/>
              <a:t>11</a:t>
            </a:fld>
            <a:endParaRPr lang="en-US" dirty="0"/>
          </a:p>
        </p:txBody>
      </p:sp>
      <p:sp>
        <p:nvSpPr>
          <p:cNvPr id="5" name="Content Placeholder 4">
            <a:extLst>
              <a:ext uri="{FF2B5EF4-FFF2-40B4-BE49-F238E27FC236}">
                <a16:creationId xmlns:a16="http://schemas.microsoft.com/office/drawing/2014/main" id="{67EBF3EC-6841-5FE3-EC36-EF2C3A463FEB}"/>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2E46DAA3-A804-3476-FDF3-3F040D2E139D}"/>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117315E7-012B-0B5F-AD22-8F1ADE460108}"/>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D364312-ACEC-33B8-4230-DD60E951B690}"/>
                  </a:ext>
                </a:extLst>
              </p:cNvPr>
              <p:cNvSpPr txBox="1"/>
              <p:nvPr/>
            </p:nvSpPr>
            <p:spPr>
              <a:xfrm>
                <a:off x="241648" y="1049065"/>
                <a:ext cx="5812469" cy="5188280"/>
              </a:xfrm>
              <a:prstGeom prst="rect">
                <a:avLst/>
              </a:prstGeom>
              <a:solidFill>
                <a:schemeClr val="accent4">
                  <a:lumMod val="90000"/>
                </a:schemeClr>
              </a:solidFill>
            </p:spPr>
            <p:txBody>
              <a:bodyPr wrap="square" rtlCol="0">
                <a:sp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την τριγωνομετρία γνωρίζουμε ότι:</a:t>
                </a:r>
              </a:p>
              <a:p>
                <a:endParaRPr lang="el-GR"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𝜰𝝅𝝄𝝉𝜺𝜾𝝂𝝄𝝊𝝈𝜶</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num>
                        <m:den>
                          <m:func>
                            <m:func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𝐜𝐨𝐬</m:t>
                              </m:r>
                            </m:fName>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func>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 =&gt;</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𝜿</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m:t>
                          </m:r>
                          <m:sSup>
                            <m:sSup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𝝋</m:t>
                              </m:r>
                            </m:e>
                            <m:sup>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den>
                      </m:f>
                    </m:oMath>
                  </m:oMathPara>
                </a14:m>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fName>
                        <m:e>
                          <m:eqArr>
                            <m:eqArr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eqArr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𝜰𝝅𝝄𝝉𝜺</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𝜾</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𝝂𝝄𝝊𝝈𝜶</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𝜟𝝋</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𝜿</m:t>
                                  </m:r>
                                </m:den>
                              </m:f>
                            </m:e>
                            <m:e/>
                          </m:eqArr>
                        </m:e>
                      </m:func>
                    </m:oMath>
                  </m:oMathPara>
                </a14:m>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𝜜𝝅</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𝜺</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𝝂𝜶𝝂𝝉</m:t>
                          </m:r>
                          <m:sSub>
                            <m:sSub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𝜾</m:t>
                              </m:r>
                            </m:e>
                            <m:sub>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𝜫𝝀𝜺𝝊𝝆</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sub>
                          </m:sSub>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𝒑</m:t>
                          </m:r>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𝜟𝝋</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den>
                      </m:f>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𝒔𝒊𝒏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𝜜𝝅</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𝜺</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𝝂𝜶𝝂𝝉</m:t>
                          </m:r>
                          <m:sSub>
                            <m:sSub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𝜾</m:t>
                              </m:r>
                            </m:e>
                            <m:sub>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𝝅𝝀𝜺𝝊𝝆</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sub>
                          </m:sSub>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𝜰𝝅𝝄𝝉𝜺</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𝜾</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𝝂𝝄𝝊𝝈𝜶</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𝒔𝒊𝒏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𝒑</m:t>
                          </m:r>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𝒌</m:t>
                          </m:r>
                        </m:den>
                      </m:f>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5D364312-ACEC-33B8-4230-DD60E951B690}"/>
                  </a:ext>
                </a:extLst>
              </p:cNvPr>
              <p:cNvSpPr txBox="1">
                <a:spLocks noRot="1" noChangeAspect="1" noMove="1" noResize="1" noEditPoints="1" noAdjustHandles="1" noChangeArrowheads="1" noChangeShapeType="1" noTextEdit="1"/>
              </p:cNvSpPr>
              <p:nvPr/>
            </p:nvSpPr>
            <p:spPr>
              <a:xfrm>
                <a:off x="241648" y="1049065"/>
                <a:ext cx="5812469" cy="5188280"/>
              </a:xfrm>
              <a:prstGeom prst="rect">
                <a:avLst/>
              </a:prstGeom>
              <a:blipFill>
                <a:blip r:embed="rId3"/>
                <a:stretch>
                  <a:fillRect l="-944" t="-58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FE13D67-FE90-75D1-5A24-F469B4B25619}"/>
              </a:ext>
            </a:extLst>
          </p:cNvPr>
          <p:cNvPicPr>
            <a:picLocks noChangeAspect="1"/>
          </p:cNvPicPr>
          <p:nvPr/>
        </p:nvPicPr>
        <p:blipFill>
          <a:blip r:embed="rId4"/>
          <a:stretch>
            <a:fillRect/>
          </a:stretch>
        </p:blipFill>
        <p:spPr>
          <a:xfrm>
            <a:off x="6366964" y="1847641"/>
            <a:ext cx="5646208" cy="4104272"/>
          </a:xfrm>
          <a:prstGeom prst="rect">
            <a:avLst/>
          </a:prstGeom>
        </p:spPr>
      </p:pic>
    </p:spTree>
    <p:extLst>
      <p:ext uri="{BB962C8B-B14F-4D97-AF65-F5344CB8AC3E}">
        <p14:creationId xmlns:p14="http://schemas.microsoft.com/office/powerpoint/2010/main" val="241741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87BFC-DD6B-EAF7-CB92-1F184B3DF2B5}"/>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BEB37814-5314-7EF0-664C-7FEE1134D20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038D3AF7-CEF3-D008-0CC1-9A94DDF07975}"/>
              </a:ext>
            </a:extLst>
          </p:cNvPr>
          <p:cNvSpPr>
            <a:spLocks noGrp="1"/>
          </p:cNvSpPr>
          <p:nvPr>
            <p:ph type="title"/>
          </p:nvPr>
        </p:nvSpPr>
        <p:spPr>
          <a:xfrm>
            <a:off x="1157131" y="310895"/>
            <a:ext cx="10696818" cy="530352"/>
          </a:xfrm>
        </p:spPr>
        <p:txBody>
          <a:bodyPr/>
          <a:lstStyle/>
          <a:p>
            <a:r>
              <a:rPr lang="el-GR" sz="3200" b="1" dirty="0" err="1">
                <a:latin typeface="Arial" panose="020B0604020202020204" pitchFamily="34" charset="0"/>
                <a:cs typeface="Arial" panose="020B0604020202020204" pitchFamily="34" charset="0"/>
              </a:rPr>
              <a:t>Επιλυση</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λοξοδρομικου</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προβληματοσ</a:t>
            </a:r>
            <a:endParaRPr lang="en-US" sz="3200" b="1" dirty="0">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B2B75F7B-0395-FC1C-DD40-BF2A75C1A778}"/>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4C6C7235-D252-F027-135C-E94016CAC6D9}"/>
              </a:ext>
            </a:extLst>
          </p:cNvPr>
          <p:cNvSpPr>
            <a:spLocks noGrp="1"/>
          </p:cNvSpPr>
          <p:nvPr>
            <p:ph type="sldNum" sz="quarter" idx="11"/>
          </p:nvPr>
        </p:nvSpPr>
        <p:spPr/>
        <p:txBody>
          <a:bodyPr/>
          <a:lstStyle/>
          <a:p>
            <a:fld id="{75DF2D63-3FF5-D547-96B9-BE9CCD1ABA58}" type="slidenum">
              <a:rPr lang="en-US" smtClean="0"/>
              <a:pPr/>
              <a:t>12</a:t>
            </a:fld>
            <a:endParaRPr lang="en-US" dirty="0"/>
          </a:p>
        </p:txBody>
      </p:sp>
      <p:sp>
        <p:nvSpPr>
          <p:cNvPr id="5" name="Content Placeholder 4">
            <a:extLst>
              <a:ext uri="{FF2B5EF4-FFF2-40B4-BE49-F238E27FC236}">
                <a16:creationId xmlns:a16="http://schemas.microsoft.com/office/drawing/2014/main" id="{940C9B41-E444-A551-06EA-0BF3616CE6F0}"/>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D5E14C22-1609-E4CE-2E23-FABB762BEA35}"/>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45D8DE2D-6168-5F81-AF83-BF2BEF1750F3}"/>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175183-D411-FC4E-86ED-B3B597FBEFE1}"/>
              </a:ext>
            </a:extLst>
          </p:cNvPr>
          <p:cNvSpPr txBox="1"/>
          <p:nvPr/>
        </p:nvSpPr>
        <p:spPr>
          <a:xfrm>
            <a:off x="241648" y="1049065"/>
            <a:ext cx="5812469" cy="1231106"/>
          </a:xfrm>
          <a:prstGeom prst="rect">
            <a:avLst/>
          </a:prstGeom>
          <a:solidFill>
            <a:schemeClr val="accent4">
              <a:lumMod val="90000"/>
            </a:schemeClr>
          </a:solidFill>
        </p:spPr>
        <p:txBody>
          <a:bodyPr wrap="square" rtlCol="0">
            <a:spAutoFit/>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42˚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λ=014˚  30’.0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φ= 39˚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λ=017˚  30’.0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l-GR" b="1" kern="100" dirty="0">
                <a:latin typeface="Calibri" panose="020F0502020204030204" pitchFamily="34" charset="0"/>
                <a:ea typeface="Calibri" panose="020F0502020204030204" pitchFamily="34" charset="0"/>
                <a:cs typeface="Times New Roman" panose="02020603050405020304" pitchFamily="18" charset="0"/>
              </a:rPr>
              <a:t>. </a:t>
            </a:r>
          </a:p>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ζ</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και η απόσταση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κ</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98EA07FC-6BFD-5812-79AE-D6AA76222CC7}"/>
              </a:ext>
            </a:extLst>
          </p:cNvPr>
          <p:cNvPicPr>
            <a:picLocks noChangeAspect="1"/>
          </p:cNvPicPr>
          <p:nvPr/>
        </p:nvPicPr>
        <p:blipFill>
          <a:blip r:embed="rId3"/>
          <a:stretch>
            <a:fillRect/>
          </a:stretch>
        </p:blipFill>
        <p:spPr>
          <a:xfrm>
            <a:off x="6659319" y="1664618"/>
            <a:ext cx="4978185" cy="3969348"/>
          </a:xfrm>
          <a:prstGeom prst="rect">
            <a:avLst/>
          </a:prstGeom>
        </p:spPr>
      </p:pic>
      <p:sp>
        <p:nvSpPr>
          <p:cNvPr id="13" name="TextBox 12">
            <a:extLst>
              <a:ext uri="{FF2B5EF4-FFF2-40B4-BE49-F238E27FC236}">
                <a16:creationId xmlns:a16="http://schemas.microsoft.com/office/drawing/2014/main" id="{6F437BF0-8DF2-9AE9-91F4-C8B611F1D0E7}"/>
              </a:ext>
            </a:extLst>
          </p:cNvPr>
          <p:cNvSpPr txBox="1"/>
          <p:nvPr/>
        </p:nvSpPr>
        <p:spPr>
          <a:xfrm>
            <a:off x="241647" y="2438399"/>
            <a:ext cx="5918077" cy="2062103"/>
          </a:xfrm>
          <a:prstGeom prst="rect">
            <a:avLst/>
          </a:prstGeom>
          <a:solidFill>
            <a:schemeClr val="accent4">
              <a:lumMod val="90000"/>
            </a:schemeClr>
          </a:solidFill>
        </p:spPr>
        <p:txBody>
          <a:bodyPr wrap="square" rtlCol="0">
            <a:spAutoFit/>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Αρχικά θα πρέπει να βρούμε τις διαφορές πλάτους φ και μήκους λ καθώς και το μέσο πλάτος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(mean latitude)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ώστε να διορθώσουμε για την παραμόρφωση του μήκους.</a:t>
            </a:r>
          </a:p>
          <a:p>
            <a:r>
              <a:rPr lang="el-GR" b="1" kern="100" dirty="0">
                <a:latin typeface="Calibri" panose="020F0502020204030204" pitchFamily="34" charset="0"/>
                <a:ea typeface="Calibri" panose="020F0502020204030204" pitchFamily="34" charset="0"/>
                <a:cs typeface="Times New Roman" panose="02020603050405020304" pitchFamily="18" charset="0"/>
              </a:rPr>
              <a:t>Τις μοίρες των διαφορών τις μετατρέπουμε σε πρώτα (‘)</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B9200967-35FD-E2E2-1909-96316CCDF159}"/>
              </a:ext>
            </a:extLst>
          </p:cNvPr>
          <p:cNvGraphicFramePr>
            <a:graphicFrameLocks noGrp="1"/>
          </p:cNvGraphicFramePr>
          <p:nvPr>
            <p:extLst>
              <p:ext uri="{D42A27DB-BD31-4B8C-83A1-F6EECF244321}">
                <p14:modId xmlns:p14="http://schemas.microsoft.com/office/powerpoint/2010/main" val="435839621"/>
              </p:ext>
            </p:extLst>
          </p:nvPr>
        </p:nvGraphicFramePr>
        <p:xfrm>
          <a:off x="241647" y="4424166"/>
          <a:ext cx="7611435" cy="1513228"/>
        </p:xfrm>
        <a:graphic>
          <a:graphicData uri="http://schemas.openxmlformats.org/drawingml/2006/table">
            <a:tbl>
              <a:tblPr firstRow="1" bandRow="1">
                <a:tableStyleId>{5C22544A-7EE6-4342-B048-85BDC9FD1C3A}</a:tableStyleId>
              </a:tblPr>
              <a:tblGrid>
                <a:gridCol w="2537145">
                  <a:extLst>
                    <a:ext uri="{9D8B030D-6E8A-4147-A177-3AD203B41FA5}">
                      <a16:colId xmlns:a16="http://schemas.microsoft.com/office/drawing/2014/main" val="3978186275"/>
                    </a:ext>
                  </a:extLst>
                </a:gridCol>
                <a:gridCol w="2537145">
                  <a:extLst>
                    <a:ext uri="{9D8B030D-6E8A-4147-A177-3AD203B41FA5}">
                      <a16:colId xmlns:a16="http://schemas.microsoft.com/office/drawing/2014/main" val="1974283343"/>
                    </a:ext>
                  </a:extLst>
                </a:gridCol>
                <a:gridCol w="2537145">
                  <a:extLst>
                    <a:ext uri="{9D8B030D-6E8A-4147-A177-3AD203B41FA5}">
                      <a16:colId xmlns:a16="http://schemas.microsoft.com/office/drawing/2014/main" val="4122968429"/>
                    </a:ext>
                  </a:extLst>
                </a:gridCol>
              </a:tblGrid>
              <a:tr h="378307">
                <a:tc>
                  <a:txBody>
                    <a:bodyPr/>
                    <a:lstStyle/>
                    <a:p>
                      <a:r>
                        <a:rPr lang="el-GR" dirty="0">
                          <a:solidFill>
                            <a:schemeClr val="tx1"/>
                          </a:solidFill>
                        </a:rPr>
                        <a:t>Φ</a:t>
                      </a:r>
                      <a:r>
                        <a:rPr lang="el-GR" baseline="-25000" dirty="0">
                          <a:solidFill>
                            <a:schemeClr val="tx1"/>
                          </a:solidFill>
                        </a:rPr>
                        <a:t>αν</a:t>
                      </a:r>
                      <a:r>
                        <a:rPr lang="el-GR"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  30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rPr>
                        <a:t>λ</a:t>
                      </a:r>
                      <a:r>
                        <a:rPr lang="el-GR" b="1" baseline="-25000" dirty="0">
                          <a:solidFill>
                            <a:schemeClr val="tx1"/>
                          </a:solidFill>
                        </a:rPr>
                        <a:t>αφ</a:t>
                      </a:r>
                      <a:r>
                        <a:rPr lang="el-GR" b="1"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017˚  30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t>
                      </a:r>
                      <a:endParaRPr lang="en-US" b="1" dirty="0">
                        <a:solidFill>
                          <a:schemeClr val="tx1"/>
                        </a:solidFill>
                      </a:endParaRPr>
                    </a:p>
                  </a:txBody>
                  <a:tcPr/>
                </a:tc>
                <a:tc>
                  <a:txBody>
                    <a:bodyPr/>
                    <a:lstStyle/>
                    <a:p>
                      <a:r>
                        <a:rPr lang="el-GR" dirty="0">
                          <a:solidFill>
                            <a:schemeClr val="tx1"/>
                          </a:solidFill>
                        </a:rPr>
                        <a:t>Φ</a:t>
                      </a:r>
                      <a:r>
                        <a:rPr lang="el-GR" baseline="-25000" dirty="0">
                          <a:solidFill>
                            <a:schemeClr val="tx1"/>
                          </a:solidFill>
                        </a:rPr>
                        <a:t>αν</a:t>
                      </a:r>
                      <a:r>
                        <a:rPr lang="el-GR"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  30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t>
                      </a:r>
                      <a:endParaRPr lang="en-US" dirty="0">
                        <a:solidFill>
                          <a:schemeClr val="tx1"/>
                        </a:solidFill>
                      </a:endParaRPr>
                    </a:p>
                  </a:txBody>
                  <a:tcPr/>
                </a:tc>
                <a:extLst>
                  <a:ext uri="{0D108BD9-81ED-4DB2-BD59-A6C34878D82A}">
                    <a16:rowId xmlns:a16="http://schemas.microsoft.com/office/drawing/2014/main" val="1822449335"/>
                  </a:ext>
                </a:extLst>
              </a:tr>
              <a:tr h="378307">
                <a:tc>
                  <a: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Φ</a:t>
                      </a:r>
                      <a:r>
                        <a:rPr lang="el-GR" sz="1800" b="1" kern="100" baseline="-25000" dirty="0">
                          <a:effectLst/>
                          <a:latin typeface="Calibri" panose="020F0502020204030204" pitchFamily="34" charset="0"/>
                          <a:ea typeface="Calibri" panose="020F0502020204030204" pitchFamily="34" charset="0"/>
                          <a:cs typeface="Times New Roman" panose="02020603050405020304" pitchFamily="18" charset="0"/>
                        </a:rPr>
                        <a:t>αφ</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39˚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λ</a:t>
                      </a:r>
                      <a:r>
                        <a:rPr lang="el-GR" b="1" baseline="-25000" dirty="0" err="1">
                          <a:solidFill>
                            <a:schemeClr val="tx1"/>
                          </a:solidFill>
                        </a:rPr>
                        <a:t>αν</a:t>
                      </a:r>
                      <a:r>
                        <a:rPr lang="el-GR" b="1" baseline="-25000"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014˚  30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a:t>
                      </a:r>
                      <a:endParaRPr lang="en-US" b="1" baseline="-25000" dirty="0">
                        <a:solidFill>
                          <a:schemeClr val="tx1"/>
                        </a:solidFill>
                      </a:endParaRPr>
                    </a:p>
                  </a:txBody>
                  <a:tcPr/>
                </a:tc>
                <a:tc>
                  <a: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Φ</a:t>
                      </a:r>
                      <a:r>
                        <a:rPr lang="el-GR" sz="1800" b="1" kern="100" baseline="-25000" dirty="0">
                          <a:effectLst/>
                          <a:latin typeface="Calibri" panose="020F0502020204030204" pitchFamily="34" charset="0"/>
                          <a:ea typeface="Calibri" panose="020F0502020204030204" pitchFamily="34" charset="0"/>
                          <a:cs typeface="Times New Roman" panose="02020603050405020304" pitchFamily="18" charset="0"/>
                        </a:rPr>
                        <a:t>αφ</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39˚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1"/>
                        </a:solidFill>
                      </a:endParaRPr>
                    </a:p>
                  </a:txBody>
                  <a:tcPr/>
                </a:tc>
                <a:extLst>
                  <a:ext uri="{0D108BD9-81ED-4DB2-BD59-A6C34878D82A}">
                    <a16:rowId xmlns:a16="http://schemas.microsoft.com/office/drawing/2014/main" val="2089664881"/>
                  </a:ext>
                </a:extLst>
              </a:tr>
              <a:tr h="378307">
                <a:tc>
                  <a:txBody>
                    <a:bodyPr/>
                    <a:lstStyle/>
                    <a:p>
                      <a:r>
                        <a:rPr lang="el-GR" b="1" dirty="0" err="1">
                          <a:solidFill>
                            <a:schemeClr val="tx1"/>
                          </a:solidFill>
                        </a:rPr>
                        <a:t>Δφ</a:t>
                      </a:r>
                      <a:r>
                        <a:rPr lang="el-GR" b="1" dirty="0">
                          <a:solidFill>
                            <a:schemeClr val="tx1"/>
                          </a:solidFill>
                        </a:rPr>
                        <a:t>=  03</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00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Ν</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tc>
                <a:tc>
                  <a:txBody>
                    <a:bodyPr/>
                    <a:lstStyle/>
                    <a:p>
                      <a:r>
                        <a:rPr lang="el-GR" dirty="0" err="1">
                          <a:solidFill>
                            <a:schemeClr val="tx1"/>
                          </a:solidFill>
                        </a:rPr>
                        <a:t>Δλ</a:t>
                      </a:r>
                      <a:r>
                        <a:rPr lang="el-GR"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tc>
                <a:tc>
                  <a:txBody>
                    <a:bodyPr/>
                    <a:lstStyle/>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82</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1"/>
                        </a:solidFill>
                      </a:endParaRPr>
                    </a:p>
                  </a:txBody>
                  <a:tcPr/>
                </a:tc>
                <a:extLst>
                  <a:ext uri="{0D108BD9-81ED-4DB2-BD59-A6C34878D82A}">
                    <a16:rowId xmlns:a16="http://schemas.microsoft.com/office/drawing/2014/main" val="1865154951"/>
                  </a:ext>
                </a:extLst>
              </a:tr>
              <a:tr h="378307">
                <a:tc>
                  <a:txBody>
                    <a:bodyPr/>
                    <a:lstStyle/>
                    <a:p>
                      <a:r>
                        <a:rPr lang="el-GR" b="1" dirty="0" err="1">
                          <a:solidFill>
                            <a:srgbClr val="FF0000"/>
                          </a:solidFill>
                        </a:rPr>
                        <a:t>Δφ</a:t>
                      </a:r>
                      <a:r>
                        <a:rPr lang="el-GR" b="1" dirty="0">
                          <a:solidFill>
                            <a:srgbClr val="FF0000"/>
                          </a:solidFill>
                        </a:rPr>
                        <a:t>’ = 180’ Ν</a:t>
                      </a:r>
                      <a:endParaRPr lang="en-US"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rgbClr val="FF0000"/>
                          </a:solidFill>
                        </a:rPr>
                        <a:t>Δφ</a:t>
                      </a:r>
                      <a:r>
                        <a:rPr lang="el-GR" b="1" dirty="0">
                          <a:solidFill>
                            <a:srgbClr val="FF0000"/>
                          </a:solidFill>
                        </a:rPr>
                        <a:t>’ = 180’ </a:t>
                      </a:r>
                      <a:r>
                        <a:rPr lang="en-US" b="1" dirty="0">
                          <a:solidFill>
                            <a:srgbClr val="FF0000"/>
                          </a:solidFill>
                        </a:rPr>
                        <a:t>W</a:t>
                      </a:r>
                      <a:endParaRPr lang="en-US" dirty="0">
                        <a:solidFill>
                          <a:srgbClr val="FF0000"/>
                        </a:solidFill>
                      </a:endParaRPr>
                    </a:p>
                  </a:txBody>
                  <a:tcPr/>
                </a:tc>
                <a:tc>
                  <a:txBody>
                    <a:bodyPr/>
                    <a:lstStyle/>
                    <a:p>
                      <a:r>
                        <a:rPr lang="el-GR" b="1" dirty="0">
                          <a:solidFill>
                            <a:srgbClr val="FF0000"/>
                          </a:solidFill>
                          <a:latin typeface="Arial" panose="020B0604020202020204" pitchFamily="34" charset="0"/>
                          <a:cs typeface="Arial" panose="020B0604020202020204" pitchFamily="34" charset="0"/>
                        </a:rPr>
                        <a:t>Φ</a:t>
                      </a:r>
                      <a:r>
                        <a:rPr lang="en-US" b="1" baseline="-25000" dirty="0">
                          <a:solidFill>
                            <a:srgbClr val="FF0000"/>
                          </a:solidFill>
                          <a:latin typeface="Arial" panose="020B0604020202020204" pitchFamily="34" charset="0"/>
                          <a:cs typeface="Arial" panose="020B0604020202020204" pitchFamily="34" charset="0"/>
                        </a:rPr>
                        <a:t>mean =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41</a:t>
                      </a: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b="1" baseline="-250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716100"/>
                  </a:ext>
                </a:extLst>
              </a:tr>
            </a:tbl>
          </a:graphicData>
        </a:graphic>
      </p:graphicFrame>
      <p:cxnSp>
        <p:nvCxnSpPr>
          <p:cNvPr id="16" name="Straight Connector 15">
            <a:extLst>
              <a:ext uri="{FF2B5EF4-FFF2-40B4-BE49-F238E27FC236}">
                <a16:creationId xmlns:a16="http://schemas.microsoft.com/office/drawing/2014/main" id="{89A24C04-4188-7E53-B2DB-8D4A16E5D3F7}"/>
              </a:ext>
            </a:extLst>
          </p:cNvPr>
          <p:cNvCxnSpPr>
            <a:cxnSpLocks/>
            <a:endCxn id="14" idx="3"/>
          </p:cNvCxnSpPr>
          <p:nvPr/>
        </p:nvCxnSpPr>
        <p:spPr>
          <a:xfrm flipV="1">
            <a:off x="241647" y="5180780"/>
            <a:ext cx="7611435" cy="6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04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1F976-C9EB-8FFF-F561-A34EB5F3B913}"/>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648C0B7A-1694-33A5-5965-BC40E3DE129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F49848F6-38A5-79DF-1078-C68D9BFD074E}"/>
              </a:ext>
            </a:extLst>
          </p:cNvPr>
          <p:cNvSpPr>
            <a:spLocks noGrp="1"/>
          </p:cNvSpPr>
          <p:nvPr>
            <p:ph type="title"/>
          </p:nvPr>
        </p:nvSpPr>
        <p:spPr>
          <a:xfrm>
            <a:off x="1157131" y="310895"/>
            <a:ext cx="10696818" cy="530352"/>
          </a:xfrm>
        </p:spPr>
        <p:txBody>
          <a:bodyPr/>
          <a:lstStyle/>
          <a:p>
            <a:r>
              <a:rPr lang="el-GR" sz="3200" b="1" dirty="0" err="1">
                <a:latin typeface="Arial" panose="020B0604020202020204" pitchFamily="34" charset="0"/>
                <a:cs typeface="Arial" panose="020B0604020202020204" pitchFamily="34" charset="0"/>
              </a:rPr>
              <a:t>Επιλυση</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λοξοδρομικου</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προβληματοσ</a:t>
            </a:r>
            <a:endParaRPr lang="en-US" sz="3200" b="1"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4236E83-0F7C-4B9D-5587-E56B40EC36BA}"/>
              </a:ext>
            </a:extLst>
          </p:cNvPr>
          <p:cNvSpPr>
            <a:spLocks noGrp="1"/>
          </p:cNvSpPr>
          <p:nvPr>
            <p:ph type="sldNum" sz="quarter" idx="11"/>
          </p:nvPr>
        </p:nvSpPr>
        <p:spPr/>
        <p:txBody>
          <a:bodyPr/>
          <a:lstStyle/>
          <a:p>
            <a:fld id="{75DF2D63-3FF5-D547-96B9-BE9CCD1ABA58}" type="slidenum">
              <a:rPr lang="en-US" smtClean="0"/>
              <a:pPr/>
              <a:t>13</a:t>
            </a:fld>
            <a:endParaRPr lang="en-US" dirty="0"/>
          </a:p>
        </p:txBody>
      </p:sp>
      <p:sp>
        <p:nvSpPr>
          <p:cNvPr id="5" name="Content Placeholder 4">
            <a:extLst>
              <a:ext uri="{FF2B5EF4-FFF2-40B4-BE49-F238E27FC236}">
                <a16:creationId xmlns:a16="http://schemas.microsoft.com/office/drawing/2014/main" id="{706DBDE4-2894-6E8D-3313-381313A2A792}"/>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7CC6E520-A170-9BFC-6FC7-13347D2CCB74}"/>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1B2FD022-9EDA-A8DB-1C73-872477671540}"/>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AFFCCD-DA0C-FDD7-738D-4DA14BC464CB}"/>
              </a:ext>
            </a:extLst>
          </p:cNvPr>
          <p:cNvSpPr txBox="1"/>
          <p:nvPr/>
        </p:nvSpPr>
        <p:spPr>
          <a:xfrm>
            <a:off x="241649" y="1049065"/>
            <a:ext cx="4166228" cy="830997"/>
          </a:xfrm>
          <a:prstGeom prst="rect">
            <a:avLst/>
          </a:prstGeom>
          <a:solidFill>
            <a:schemeClr val="accent4">
              <a:lumMod val="90000"/>
            </a:schemeClr>
          </a:solidFill>
        </p:spPr>
        <p:txBody>
          <a:bodyPr wrap="square" rtlCol="0">
            <a:spAutoFit/>
          </a:bodyPr>
          <a:lstStyle/>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42˚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λ=014˚  30’.0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φ= 39˚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λ=017˚  30’.0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l-GR" sz="1000" b="1" kern="100" dirty="0">
                <a:latin typeface="Calibri" panose="020F0502020204030204" pitchFamily="34" charset="0"/>
                <a:ea typeface="Calibri" panose="020F0502020204030204" pitchFamily="34" charset="0"/>
                <a:cs typeface="Times New Roman" panose="02020603050405020304" pitchFamily="18" charset="0"/>
              </a:rPr>
              <a:t>. </a:t>
            </a:r>
          </a:p>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ζ και η απόσταση κ</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F4D9A92B-98F7-C96B-13E0-D8D64C43F9BE}"/>
              </a:ext>
            </a:extLst>
          </p:cNvPr>
          <p:cNvPicPr>
            <a:picLocks noChangeAspect="1"/>
          </p:cNvPicPr>
          <p:nvPr/>
        </p:nvPicPr>
        <p:blipFill>
          <a:blip r:embed="rId3"/>
          <a:stretch>
            <a:fillRect/>
          </a:stretch>
        </p:blipFill>
        <p:spPr>
          <a:xfrm>
            <a:off x="6659319" y="1664618"/>
            <a:ext cx="4978185" cy="3969348"/>
          </a:xfrm>
          <a:prstGeom prst="rect">
            <a:avLst/>
          </a:prstGeom>
        </p:spPr>
      </p:pic>
      <p:sp>
        <p:nvSpPr>
          <p:cNvPr id="13" name="TextBox 12">
            <a:extLst>
              <a:ext uri="{FF2B5EF4-FFF2-40B4-BE49-F238E27FC236}">
                <a16:creationId xmlns:a16="http://schemas.microsoft.com/office/drawing/2014/main" id="{4A6B842F-C771-420F-E179-9476A3FA7CE0}"/>
              </a:ext>
            </a:extLst>
          </p:cNvPr>
          <p:cNvSpPr txBox="1"/>
          <p:nvPr/>
        </p:nvSpPr>
        <p:spPr>
          <a:xfrm>
            <a:off x="241647" y="3649292"/>
            <a:ext cx="5918077" cy="1969770"/>
          </a:xfrm>
          <a:prstGeom prst="rect">
            <a:avLst/>
          </a:prstGeom>
          <a:solidFill>
            <a:schemeClr val="accent4">
              <a:lumMod val="90000"/>
            </a:schemeClr>
          </a:solidFill>
        </p:spPr>
        <p:txBody>
          <a:bodyPr wrap="square" rtlCol="0">
            <a:spAutoFit/>
          </a:bodyPr>
          <a:lstStyle/>
          <a:p>
            <a:r>
              <a:rPr lang="el-GR" b="1" kern="100" dirty="0">
                <a:latin typeface="Calibri" panose="020F0502020204030204" pitchFamily="34" charset="0"/>
                <a:ea typeface="Calibri" panose="020F0502020204030204" pitchFamily="34" charset="0"/>
                <a:cs typeface="Times New Roman" panose="02020603050405020304" pitchFamily="18" charset="0"/>
              </a:rPr>
              <a:t>Βρίσκουμε την τιμή της αποχώρησης (</a:t>
            </a:r>
            <a:r>
              <a:rPr lang="en-US" b="1" kern="100" dirty="0">
                <a:latin typeface="Calibri" panose="020F0502020204030204" pitchFamily="34" charset="0"/>
                <a:ea typeface="Calibri" panose="020F0502020204030204" pitchFamily="34" charset="0"/>
                <a:cs typeface="Times New Roman" panose="02020603050405020304" pitchFamily="18" charset="0"/>
              </a:rPr>
              <a:t>p) </a:t>
            </a:r>
            <a:r>
              <a:rPr lang="el-GR" b="1" kern="100" dirty="0">
                <a:latin typeface="Calibri" panose="020F0502020204030204" pitchFamily="34" charset="0"/>
                <a:ea typeface="Calibri" panose="020F0502020204030204" pitchFamily="34" charset="0"/>
                <a:cs typeface="Times New Roman" panose="02020603050405020304" pitchFamily="18" charset="0"/>
              </a:rPr>
              <a:t>από τον τύπο:</a:t>
            </a: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p = (</a:t>
            </a:r>
            <a:r>
              <a:rPr lang="el-GR" b="1" kern="100" dirty="0" err="1">
                <a:latin typeface="Calibri" panose="020F0502020204030204" pitchFamily="34" charset="0"/>
                <a:ea typeface="Calibri" panose="020F0502020204030204" pitchFamily="34" charset="0"/>
                <a:cs typeface="Times New Roman" panose="02020603050405020304" pitchFamily="18" charset="0"/>
              </a:rPr>
              <a:t>Δλ</a:t>
            </a:r>
            <a:r>
              <a:rPr lang="el-GR" b="1" kern="100" dirty="0">
                <a:latin typeface="Calibri" panose="020F0502020204030204" pitchFamily="34" charset="0"/>
                <a:ea typeface="Calibri" panose="020F0502020204030204" pitchFamily="34" charset="0"/>
                <a:cs typeface="Times New Roman" panose="02020603050405020304" pitchFamily="18" charset="0"/>
              </a:rPr>
              <a:t>’) * </a:t>
            </a:r>
            <a:r>
              <a:rPr lang="en-US" b="1" kern="100" dirty="0">
                <a:latin typeface="Calibri" panose="020F0502020204030204" pitchFamily="34" charset="0"/>
                <a:ea typeface="Calibri" panose="020F0502020204030204" pitchFamily="34" charset="0"/>
                <a:cs typeface="Times New Roman" panose="02020603050405020304" pitchFamily="18" charset="0"/>
              </a:rPr>
              <a:t>cos</a:t>
            </a:r>
            <a:r>
              <a:rPr lang="en-US" b="1" kern="100" baseline="-25000" dirty="0">
                <a:latin typeface="Calibri" panose="020F0502020204030204" pitchFamily="34" charset="0"/>
                <a:ea typeface="Calibri" panose="020F0502020204030204" pitchFamily="34" charset="0"/>
                <a:cs typeface="Times New Roman" panose="02020603050405020304" pitchFamily="18" charset="0"/>
              </a:rPr>
              <a:t>(</a:t>
            </a:r>
            <a:r>
              <a:rPr lang="el-GR" b="1" kern="100" baseline="-25000" dirty="0">
                <a:latin typeface="Calibri" panose="020F0502020204030204" pitchFamily="34" charset="0"/>
                <a:ea typeface="Calibri" panose="020F0502020204030204" pitchFamily="34" charset="0"/>
                <a:cs typeface="Times New Roman" panose="02020603050405020304" pitchFamily="18" charset="0"/>
              </a:rPr>
              <a:t>Φ</a:t>
            </a:r>
            <a:r>
              <a:rPr lang="en-US" b="1" kern="100" baseline="-25000" dirty="0">
                <a:latin typeface="Calibri" panose="020F0502020204030204" pitchFamily="34" charset="0"/>
                <a:ea typeface="Calibri" panose="020F0502020204030204" pitchFamily="34" charset="0"/>
                <a:cs typeface="Times New Roman" panose="02020603050405020304" pitchFamily="18" charset="0"/>
              </a:rPr>
              <a:t>mean)</a:t>
            </a:r>
          </a:p>
          <a:p>
            <a:endParaRPr lang="en-US" b="1" kern="100" baseline="-250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p= 180’ * cos(41</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=&gt;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 = 143.94 W</a:t>
            </a:r>
            <a:endParaRPr lang="el-GR" b="1" kern="100"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E8ECB3AB-9A27-9DF7-9826-B11A59019EE4}"/>
              </a:ext>
            </a:extLst>
          </p:cNvPr>
          <p:cNvGraphicFramePr>
            <a:graphicFrameLocks noGrp="1"/>
          </p:cNvGraphicFramePr>
          <p:nvPr>
            <p:extLst>
              <p:ext uri="{D42A27DB-BD31-4B8C-83A1-F6EECF244321}">
                <p14:modId xmlns:p14="http://schemas.microsoft.com/office/powerpoint/2010/main" val="434506755"/>
              </p:ext>
            </p:extLst>
          </p:nvPr>
        </p:nvGraphicFramePr>
        <p:xfrm>
          <a:off x="241647" y="1890312"/>
          <a:ext cx="1532546" cy="1651937"/>
        </p:xfrm>
        <a:graphic>
          <a:graphicData uri="http://schemas.openxmlformats.org/drawingml/2006/table">
            <a:tbl>
              <a:tblPr firstRow="1" bandRow="1">
                <a:tableStyleId>{5C22544A-7EE6-4342-B048-85BDC9FD1C3A}</a:tableStyleId>
              </a:tblPr>
              <a:tblGrid>
                <a:gridCol w="1532546">
                  <a:extLst>
                    <a:ext uri="{9D8B030D-6E8A-4147-A177-3AD203B41FA5}">
                      <a16:colId xmlns:a16="http://schemas.microsoft.com/office/drawing/2014/main" val="3978186275"/>
                    </a:ext>
                  </a:extLst>
                </a:gridCol>
              </a:tblGrid>
              <a:tr h="520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Δφ</a:t>
                      </a:r>
                      <a:r>
                        <a:rPr lang="el-GR" b="1" dirty="0">
                          <a:solidFill>
                            <a:schemeClr val="tx1"/>
                          </a:solidFill>
                        </a:rPr>
                        <a:t>’ = 180’ Ν</a:t>
                      </a:r>
                      <a:endParaRPr lang="en-US" dirty="0">
                        <a:solidFill>
                          <a:schemeClr val="tx1"/>
                        </a:solidFill>
                      </a:endParaRPr>
                    </a:p>
                  </a:txBody>
                  <a:tcPr/>
                </a:tc>
                <a:extLst>
                  <a:ext uri="{0D108BD9-81ED-4DB2-BD59-A6C34878D82A}">
                    <a16:rowId xmlns:a16="http://schemas.microsoft.com/office/drawing/2014/main" val="1822449335"/>
                  </a:ext>
                </a:extLst>
              </a:tr>
              <a:tr h="40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Δλ</a:t>
                      </a:r>
                      <a:r>
                        <a:rPr lang="el-GR" b="1" dirty="0">
                          <a:solidFill>
                            <a:schemeClr val="tx1"/>
                          </a:solidFill>
                        </a:rPr>
                        <a:t>’ = 180’ </a:t>
                      </a:r>
                      <a:r>
                        <a:rPr lang="en-US" b="1" dirty="0">
                          <a:solidFill>
                            <a:schemeClr val="tx1"/>
                          </a:solidFill>
                        </a:rPr>
                        <a:t>W</a:t>
                      </a:r>
                      <a:endParaRPr lang="en-US" dirty="0">
                        <a:solidFill>
                          <a:schemeClr val="tx1"/>
                        </a:solidFill>
                      </a:endParaRPr>
                    </a:p>
                  </a:txBody>
                  <a:tcPr/>
                </a:tc>
                <a:extLst>
                  <a:ext uri="{0D108BD9-81ED-4DB2-BD59-A6C34878D82A}">
                    <a16:rowId xmlns:a16="http://schemas.microsoft.com/office/drawing/2014/main" val="2089664881"/>
                  </a:ext>
                </a:extLst>
              </a:tr>
              <a:tr h="360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latin typeface="Arial" panose="020B0604020202020204" pitchFamily="34" charset="0"/>
                          <a:cs typeface="Arial" panose="020B0604020202020204" pitchFamily="34" charset="0"/>
                        </a:rPr>
                        <a:t>Φ</a:t>
                      </a:r>
                      <a:r>
                        <a:rPr lang="en-US" b="1" baseline="-25000" dirty="0">
                          <a:solidFill>
                            <a:schemeClr val="tx1"/>
                          </a:solidFill>
                          <a:latin typeface="Arial" panose="020B0604020202020204" pitchFamily="34" charset="0"/>
                          <a:cs typeface="Arial" panose="020B0604020202020204" pitchFamily="34" charset="0"/>
                        </a:rPr>
                        <a:t>mean =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41</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b="1" baseline="-25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5154951"/>
                  </a:ext>
                </a:extLst>
              </a:tr>
              <a:tr h="160073">
                <a:tc>
                  <a:txBody>
                    <a:bodyPr/>
                    <a:lstStyle/>
                    <a:p>
                      <a:endParaRPr lang="en-US" dirty="0">
                        <a:solidFill>
                          <a:schemeClr val="tx1"/>
                        </a:solidFill>
                      </a:endParaRPr>
                    </a:p>
                  </a:txBody>
                  <a:tcPr/>
                </a:tc>
                <a:extLst>
                  <a:ext uri="{0D108BD9-81ED-4DB2-BD59-A6C34878D82A}">
                    <a16:rowId xmlns:a16="http://schemas.microsoft.com/office/drawing/2014/main" val="3849716100"/>
                  </a:ext>
                </a:extLst>
              </a:tr>
            </a:tbl>
          </a:graphicData>
        </a:graphic>
      </p:graphicFrame>
    </p:spTree>
    <p:extLst>
      <p:ext uri="{BB962C8B-B14F-4D97-AF65-F5344CB8AC3E}">
        <p14:creationId xmlns:p14="http://schemas.microsoft.com/office/powerpoint/2010/main" val="170851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2BE2-4F87-EB1A-056C-4C45E1088447}"/>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53B2A912-208F-391D-A6ED-851648DFEC9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A3EEF1BE-00C3-DCE5-8751-5B53B4E90D46}"/>
              </a:ext>
            </a:extLst>
          </p:cNvPr>
          <p:cNvSpPr>
            <a:spLocks noGrp="1"/>
          </p:cNvSpPr>
          <p:nvPr>
            <p:ph type="title"/>
          </p:nvPr>
        </p:nvSpPr>
        <p:spPr>
          <a:xfrm>
            <a:off x="1157131" y="310895"/>
            <a:ext cx="10696818" cy="530352"/>
          </a:xfrm>
        </p:spPr>
        <p:txBody>
          <a:bodyPr/>
          <a:lstStyle/>
          <a:p>
            <a:r>
              <a:rPr lang="el-GR" sz="3200" b="1" dirty="0" err="1">
                <a:latin typeface="Arial" panose="020B0604020202020204" pitchFamily="34" charset="0"/>
                <a:cs typeface="Arial" panose="020B0604020202020204" pitchFamily="34" charset="0"/>
              </a:rPr>
              <a:t>Επιλυση</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λοξοδρομικου</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προβληματοσ</a:t>
            </a:r>
            <a:endParaRPr lang="en-US" sz="3200" b="1"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CF6EB6B2-24B3-56FC-AAC3-392179800AFC}"/>
              </a:ext>
            </a:extLst>
          </p:cNvPr>
          <p:cNvSpPr>
            <a:spLocks noGrp="1"/>
          </p:cNvSpPr>
          <p:nvPr>
            <p:ph type="sldNum" sz="quarter" idx="11"/>
          </p:nvPr>
        </p:nvSpPr>
        <p:spPr/>
        <p:txBody>
          <a:bodyPr/>
          <a:lstStyle/>
          <a:p>
            <a:fld id="{75DF2D63-3FF5-D547-96B9-BE9CCD1ABA58}" type="slidenum">
              <a:rPr lang="en-US" smtClean="0"/>
              <a:pPr/>
              <a:t>14</a:t>
            </a:fld>
            <a:endParaRPr lang="en-US" dirty="0"/>
          </a:p>
        </p:txBody>
      </p:sp>
      <p:sp>
        <p:nvSpPr>
          <p:cNvPr id="5" name="Content Placeholder 4">
            <a:extLst>
              <a:ext uri="{FF2B5EF4-FFF2-40B4-BE49-F238E27FC236}">
                <a16:creationId xmlns:a16="http://schemas.microsoft.com/office/drawing/2014/main" id="{66C2DBCD-3DE6-4547-C0D1-E1FB64AA808C}"/>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25699C08-4AAD-BFFE-77E7-B271DB096458}"/>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19AD2CB1-24D4-8C6E-0144-07C104F9D76B}"/>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A7277F5-CA98-502D-2901-30588C00BBBE}"/>
              </a:ext>
            </a:extLst>
          </p:cNvPr>
          <p:cNvSpPr txBox="1"/>
          <p:nvPr/>
        </p:nvSpPr>
        <p:spPr>
          <a:xfrm>
            <a:off x="241649" y="1049065"/>
            <a:ext cx="4166228" cy="830997"/>
          </a:xfrm>
          <a:prstGeom prst="rect">
            <a:avLst/>
          </a:prstGeom>
          <a:solidFill>
            <a:schemeClr val="accent4">
              <a:lumMod val="90000"/>
            </a:schemeClr>
          </a:solidFill>
        </p:spPr>
        <p:txBody>
          <a:bodyPr wrap="square" rtlCol="0">
            <a:spAutoFit/>
          </a:bodyPr>
          <a:lstStyle/>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42˚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λ=014˚  30’.0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φ= 39˚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λ=017˚  30’.0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l-GR" sz="1000" b="1" kern="100" dirty="0">
                <a:latin typeface="Calibri" panose="020F0502020204030204" pitchFamily="34" charset="0"/>
                <a:ea typeface="Calibri" panose="020F0502020204030204" pitchFamily="34" charset="0"/>
                <a:cs typeface="Times New Roman" panose="02020603050405020304" pitchFamily="18" charset="0"/>
              </a:rPr>
              <a:t>. </a:t>
            </a:r>
          </a:p>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ζ και η απόσταση κ</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77B7CB43-574C-B76A-F7C7-96D11A1B6D5C}"/>
              </a:ext>
            </a:extLst>
          </p:cNvPr>
          <p:cNvPicPr>
            <a:picLocks noChangeAspect="1"/>
          </p:cNvPicPr>
          <p:nvPr/>
        </p:nvPicPr>
        <p:blipFill>
          <a:blip r:embed="rId3"/>
          <a:stretch>
            <a:fillRect/>
          </a:stretch>
        </p:blipFill>
        <p:spPr>
          <a:xfrm>
            <a:off x="6659319" y="1664618"/>
            <a:ext cx="4978185" cy="396934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D3722AF-6A29-513D-B5D4-EABBDEE2B27A}"/>
                  </a:ext>
                </a:extLst>
              </p:cNvPr>
              <p:cNvSpPr txBox="1"/>
              <p:nvPr/>
            </p:nvSpPr>
            <p:spPr>
              <a:xfrm>
                <a:off x="241647" y="3649292"/>
                <a:ext cx="5918077" cy="3162212"/>
              </a:xfrm>
              <a:prstGeom prst="rect">
                <a:avLst/>
              </a:prstGeom>
              <a:solidFill>
                <a:schemeClr val="accent4">
                  <a:lumMod val="90000"/>
                </a:schemeClr>
              </a:solidFill>
            </p:spPr>
            <p:txBody>
              <a:bodyPr wrap="square" rtlCol="0">
                <a:spAutoFit/>
              </a:bodyPr>
              <a:lstStyle/>
              <a:p>
                <a:r>
                  <a:rPr lang="el-GR" b="1" kern="100" dirty="0">
                    <a:latin typeface="Calibri" panose="020F0502020204030204" pitchFamily="34" charset="0"/>
                    <a:ea typeface="Calibri" panose="020F0502020204030204" pitchFamily="34" charset="0"/>
                    <a:cs typeface="Times New Roman" panose="02020603050405020304" pitchFamily="18" charset="0"/>
                  </a:rPr>
                  <a:t>Βρίσκουμε την τεταρτοκυκλική πορεία ζ χρησιμοποιώντας τον τύπο:</a:t>
                </a:r>
              </a:p>
              <a:p>
                <a14:m>
                  <m:oMathPara xmlns:m="http://schemas.openxmlformats.org/officeDocument/2006/math">
                    <m:oMathParaPr>
                      <m:jc m:val="centerGroup"/>
                    </m:oMathParaPr>
                    <m:oMath xmlns:m="http://schemas.openxmlformats.org/officeDocument/2006/math">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𝜜𝝅</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𝜺</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𝝂𝜶𝝂𝝉</m:t>
                          </m:r>
                          <m:sSub>
                            <m:sSub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𝜾</m:t>
                              </m:r>
                            </m:e>
                            <m:sub>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𝜫𝝀𝜺𝝊𝝆</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sub>
                          </m:sSub>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𝒑</m:t>
                          </m:r>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𝜟𝝋</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tan</a:t>
                </a:r>
                <a:r>
                  <a:rPr lang="el-GR" b="1" kern="100" dirty="0">
                    <a:latin typeface="Calibri" panose="020F0502020204030204" pitchFamily="34" charset="0"/>
                    <a:ea typeface="Calibri" panose="020F0502020204030204" pitchFamily="34" charset="0"/>
                    <a:cs typeface="Times New Roman" panose="02020603050405020304" pitchFamily="18" charset="0"/>
                  </a:rPr>
                  <a:t>(ζ) = 143.94 / 180’</a:t>
                </a:r>
                <a:r>
                  <a:rPr lang="en-US" b="1" kern="100" dirty="0">
                    <a:latin typeface="Calibri" panose="020F0502020204030204" pitchFamily="34" charset="0"/>
                    <a:ea typeface="Calibri" panose="020F0502020204030204" pitchFamily="34" charset="0"/>
                    <a:cs typeface="Times New Roman" panose="02020603050405020304" pitchFamily="18" charset="0"/>
                  </a:rPr>
                  <a:t> = </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N38.6</a:t>
                </a: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t>
                </a:r>
                <a:endPar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r>
                  <a:rPr lang="el-GR" b="1" kern="100" dirty="0">
                    <a:latin typeface="Calibri" panose="020F0502020204030204" pitchFamily="34" charset="0"/>
                    <a:ea typeface="Calibri" panose="020F0502020204030204" pitchFamily="34" charset="0"/>
                    <a:cs typeface="Times New Roman" panose="02020603050405020304" pitchFamily="18" charset="0"/>
                  </a:rPr>
                  <a:t>Μετατρέπουμε την τεταρτοκυκλική πορεία σε </a:t>
                </a:r>
                <a:r>
                  <a:rPr lang="el-GR" b="1" kern="100" dirty="0" err="1">
                    <a:latin typeface="Calibri" panose="020F0502020204030204" pitchFamily="34" charset="0"/>
                    <a:ea typeface="Calibri" panose="020F0502020204030204" pitchFamily="34" charset="0"/>
                    <a:cs typeface="Times New Roman" panose="02020603050405020304" pitchFamily="18" charset="0"/>
                  </a:rPr>
                  <a:t>ολοκυκλική</a:t>
                </a:r>
                <a:r>
                  <a:rPr lang="el-GR" b="1" kern="100" dirty="0">
                    <a:latin typeface="Calibri" panose="020F0502020204030204" pitchFamily="34" charset="0"/>
                    <a:ea typeface="Calibri" panose="020F0502020204030204" pitchFamily="34" charset="0"/>
                    <a:cs typeface="Times New Roman" panose="02020603050405020304" pitchFamily="18" charset="0"/>
                  </a:rPr>
                  <a:t> </a:t>
                </a:r>
              </a:p>
              <a:p>
                <a:r>
                  <a:rPr lang="el-GR" b="1" kern="100" dirty="0">
                    <a:latin typeface="Calibri" panose="020F0502020204030204" pitchFamily="34" charset="0"/>
                    <a:ea typeface="Calibri" panose="020F0502020204030204" pitchFamily="34" charset="0"/>
                    <a:cs typeface="Times New Roman" panose="02020603050405020304" pitchFamily="18" charset="0"/>
                  </a:rPr>
                  <a:t>360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 - </a:t>
                </a:r>
                <a:r>
                  <a:rPr lang="en-US" b="1" kern="100" dirty="0">
                    <a:latin typeface="Calibri" panose="020F0502020204030204" pitchFamily="34" charset="0"/>
                    <a:ea typeface="Calibri" panose="020F0502020204030204" pitchFamily="34" charset="0"/>
                    <a:cs typeface="Times New Roman" panose="02020603050405020304" pitchFamily="18" charset="0"/>
                  </a:rPr>
                  <a:t>38.6</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321.4˚</a:t>
                </a:r>
                <a:endParaRPr lang="el-G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Αζλ</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321.4˚</a:t>
                </a:r>
                <a:endParaRPr lang="el-G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3D3722AF-6A29-513D-B5D4-EABBDEE2B27A}"/>
                  </a:ext>
                </a:extLst>
              </p:cNvPr>
              <p:cNvSpPr txBox="1">
                <a:spLocks noRot="1" noChangeAspect="1" noMove="1" noResize="1" noEditPoints="1" noAdjustHandles="1" noChangeArrowheads="1" noChangeShapeType="1" noTextEdit="1"/>
              </p:cNvSpPr>
              <p:nvPr/>
            </p:nvSpPr>
            <p:spPr>
              <a:xfrm>
                <a:off x="241647" y="3649292"/>
                <a:ext cx="5918077" cy="3162212"/>
              </a:xfrm>
              <a:prstGeom prst="rect">
                <a:avLst/>
              </a:prstGeom>
              <a:blipFill>
                <a:blip r:embed="rId4"/>
                <a:stretch>
                  <a:fillRect l="-928" t="-1158"/>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F395CF1E-8A1A-9327-9C04-2FC117207E22}"/>
              </a:ext>
            </a:extLst>
          </p:cNvPr>
          <p:cNvGraphicFramePr>
            <a:graphicFrameLocks noGrp="1"/>
          </p:cNvGraphicFramePr>
          <p:nvPr>
            <p:extLst>
              <p:ext uri="{D42A27DB-BD31-4B8C-83A1-F6EECF244321}">
                <p14:modId xmlns:p14="http://schemas.microsoft.com/office/powerpoint/2010/main" val="3544496689"/>
              </p:ext>
            </p:extLst>
          </p:nvPr>
        </p:nvGraphicFramePr>
        <p:xfrm>
          <a:off x="241647" y="1890312"/>
          <a:ext cx="1532546" cy="1651937"/>
        </p:xfrm>
        <a:graphic>
          <a:graphicData uri="http://schemas.openxmlformats.org/drawingml/2006/table">
            <a:tbl>
              <a:tblPr firstRow="1" bandRow="1">
                <a:tableStyleId>{5C22544A-7EE6-4342-B048-85BDC9FD1C3A}</a:tableStyleId>
              </a:tblPr>
              <a:tblGrid>
                <a:gridCol w="1532546">
                  <a:extLst>
                    <a:ext uri="{9D8B030D-6E8A-4147-A177-3AD203B41FA5}">
                      <a16:colId xmlns:a16="http://schemas.microsoft.com/office/drawing/2014/main" val="3978186275"/>
                    </a:ext>
                  </a:extLst>
                </a:gridCol>
              </a:tblGrid>
              <a:tr h="520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Δφ</a:t>
                      </a:r>
                      <a:r>
                        <a:rPr lang="el-GR" b="1" dirty="0">
                          <a:solidFill>
                            <a:schemeClr val="tx1"/>
                          </a:solidFill>
                        </a:rPr>
                        <a:t>’ = 180’ Ν</a:t>
                      </a:r>
                      <a:endParaRPr lang="en-US" dirty="0">
                        <a:solidFill>
                          <a:schemeClr val="tx1"/>
                        </a:solidFill>
                      </a:endParaRPr>
                    </a:p>
                  </a:txBody>
                  <a:tcPr/>
                </a:tc>
                <a:extLst>
                  <a:ext uri="{0D108BD9-81ED-4DB2-BD59-A6C34878D82A}">
                    <a16:rowId xmlns:a16="http://schemas.microsoft.com/office/drawing/2014/main" val="1822449335"/>
                  </a:ext>
                </a:extLst>
              </a:tr>
              <a:tr h="40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Δλ</a:t>
                      </a:r>
                      <a:r>
                        <a:rPr lang="el-GR" b="1" dirty="0">
                          <a:solidFill>
                            <a:schemeClr val="tx1"/>
                          </a:solidFill>
                        </a:rPr>
                        <a:t>’ = 180’ </a:t>
                      </a:r>
                      <a:r>
                        <a:rPr lang="en-US" b="1" dirty="0">
                          <a:solidFill>
                            <a:schemeClr val="tx1"/>
                          </a:solidFill>
                        </a:rPr>
                        <a:t>W</a:t>
                      </a:r>
                      <a:endParaRPr lang="en-US" dirty="0">
                        <a:solidFill>
                          <a:schemeClr val="tx1"/>
                        </a:solidFill>
                      </a:endParaRPr>
                    </a:p>
                  </a:txBody>
                  <a:tcPr/>
                </a:tc>
                <a:extLst>
                  <a:ext uri="{0D108BD9-81ED-4DB2-BD59-A6C34878D82A}">
                    <a16:rowId xmlns:a16="http://schemas.microsoft.com/office/drawing/2014/main" val="2089664881"/>
                  </a:ext>
                </a:extLst>
              </a:tr>
              <a:tr h="360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latin typeface="Arial" panose="020B0604020202020204" pitchFamily="34" charset="0"/>
                          <a:cs typeface="Arial" panose="020B0604020202020204" pitchFamily="34" charset="0"/>
                        </a:rPr>
                        <a:t>Φ</a:t>
                      </a:r>
                      <a:r>
                        <a:rPr lang="en-US" b="1" baseline="-25000" dirty="0">
                          <a:solidFill>
                            <a:schemeClr val="tx1"/>
                          </a:solidFill>
                          <a:latin typeface="Arial" panose="020B0604020202020204" pitchFamily="34" charset="0"/>
                          <a:cs typeface="Arial" panose="020B0604020202020204" pitchFamily="34" charset="0"/>
                        </a:rPr>
                        <a:t>mean =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41</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b="1" baseline="-25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5154951"/>
                  </a:ext>
                </a:extLst>
              </a:tr>
              <a:tr h="16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 = 143.94</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W</a:t>
                      </a:r>
                      <a:endParaRPr lang="el-GR" b="1" kern="100" baseline="-25000" dirty="0">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49716100"/>
                  </a:ext>
                </a:extLst>
              </a:tr>
            </a:tbl>
          </a:graphicData>
        </a:graphic>
      </p:graphicFrame>
    </p:spTree>
    <p:extLst>
      <p:ext uri="{BB962C8B-B14F-4D97-AF65-F5344CB8AC3E}">
        <p14:creationId xmlns:p14="http://schemas.microsoft.com/office/powerpoint/2010/main" val="344355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0F80E-1318-528F-8253-CD2D573C6EDC}"/>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6DE2E97D-8F9A-2BE6-F61C-A53097EEBC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CA6DA728-DC6A-A45A-3FAA-778E0A4DFA55}"/>
              </a:ext>
            </a:extLst>
          </p:cNvPr>
          <p:cNvSpPr>
            <a:spLocks noGrp="1"/>
          </p:cNvSpPr>
          <p:nvPr>
            <p:ph type="title"/>
          </p:nvPr>
        </p:nvSpPr>
        <p:spPr>
          <a:xfrm>
            <a:off x="1157131" y="310895"/>
            <a:ext cx="10696818" cy="530352"/>
          </a:xfrm>
        </p:spPr>
        <p:txBody>
          <a:bodyPr/>
          <a:lstStyle/>
          <a:p>
            <a:r>
              <a:rPr lang="el-GR" sz="3200" b="1" dirty="0" err="1">
                <a:latin typeface="Arial" panose="020B0604020202020204" pitchFamily="34" charset="0"/>
                <a:cs typeface="Arial" panose="020B0604020202020204" pitchFamily="34" charset="0"/>
              </a:rPr>
              <a:t>Επιλυση</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λοξοδρομικου</a:t>
            </a:r>
            <a:r>
              <a:rPr lang="el-GR" sz="3200" b="1" dirty="0">
                <a:latin typeface="Arial" panose="020B0604020202020204" pitchFamily="34" charset="0"/>
                <a:cs typeface="Arial" panose="020B0604020202020204" pitchFamily="34" charset="0"/>
              </a:rPr>
              <a:t> </a:t>
            </a:r>
            <a:r>
              <a:rPr lang="el-GR" sz="3200" b="1" dirty="0" err="1">
                <a:latin typeface="Arial" panose="020B0604020202020204" pitchFamily="34" charset="0"/>
                <a:cs typeface="Arial" panose="020B0604020202020204" pitchFamily="34" charset="0"/>
              </a:rPr>
              <a:t>προβληματοσ</a:t>
            </a:r>
            <a:endParaRPr lang="en-US" sz="3200" b="1"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B48A911C-8ED5-C09D-52E2-2506ADFE6B3A}"/>
              </a:ext>
            </a:extLst>
          </p:cNvPr>
          <p:cNvSpPr>
            <a:spLocks noGrp="1"/>
          </p:cNvSpPr>
          <p:nvPr>
            <p:ph type="sldNum" sz="quarter" idx="11"/>
          </p:nvPr>
        </p:nvSpPr>
        <p:spPr/>
        <p:txBody>
          <a:bodyPr/>
          <a:lstStyle/>
          <a:p>
            <a:fld id="{75DF2D63-3FF5-D547-96B9-BE9CCD1ABA58}" type="slidenum">
              <a:rPr lang="en-US" smtClean="0"/>
              <a:pPr/>
              <a:t>15</a:t>
            </a:fld>
            <a:endParaRPr lang="en-US" dirty="0"/>
          </a:p>
        </p:txBody>
      </p:sp>
      <p:sp>
        <p:nvSpPr>
          <p:cNvPr id="5" name="Content Placeholder 4">
            <a:extLst>
              <a:ext uri="{FF2B5EF4-FFF2-40B4-BE49-F238E27FC236}">
                <a16:creationId xmlns:a16="http://schemas.microsoft.com/office/drawing/2014/main" id="{47D7B6C7-9AF1-12ED-EED4-ACE1A16064F8}"/>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170F6FB5-493E-8441-140B-7917175641D5}"/>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AF6AF124-5151-E07D-12A9-6D8E8229A665}"/>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0903410-6F50-3862-39F0-3CAD6732303A}"/>
              </a:ext>
            </a:extLst>
          </p:cNvPr>
          <p:cNvSpPr txBox="1"/>
          <p:nvPr/>
        </p:nvSpPr>
        <p:spPr>
          <a:xfrm>
            <a:off x="241649" y="1049065"/>
            <a:ext cx="4166228" cy="830997"/>
          </a:xfrm>
          <a:prstGeom prst="rect">
            <a:avLst/>
          </a:prstGeom>
          <a:solidFill>
            <a:schemeClr val="accent4">
              <a:lumMod val="90000"/>
            </a:schemeClr>
          </a:solidFill>
        </p:spPr>
        <p:txBody>
          <a:bodyPr wrap="square" rtlCol="0">
            <a:spAutoFit/>
          </a:bodyPr>
          <a:lstStyle/>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42˚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λ=014˚  30’.0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φ= 39˚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λ=017˚  30’.0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a:t>
            </a:r>
            <a:r>
              <a:rPr lang="el-GR" sz="1000" b="1" kern="100" dirty="0">
                <a:latin typeface="Calibri" panose="020F0502020204030204" pitchFamily="34" charset="0"/>
                <a:ea typeface="Calibri" panose="020F0502020204030204" pitchFamily="34" charset="0"/>
                <a:cs typeface="Times New Roman" panose="02020603050405020304" pitchFamily="18" charset="0"/>
              </a:rPr>
              <a:t>. </a:t>
            </a:r>
          </a:p>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ζ και η απόσταση κ</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7320D0B-7B40-C830-2623-BDB2EC256312}"/>
              </a:ext>
            </a:extLst>
          </p:cNvPr>
          <p:cNvPicPr>
            <a:picLocks noChangeAspect="1"/>
          </p:cNvPicPr>
          <p:nvPr/>
        </p:nvPicPr>
        <p:blipFill>
          <a:blip r:embed="rId3"/>
          <a:stretch>
            <a:fillRect/>
          </a:stretch>
        </p:blipFill>
        <p:spPr>
          <a:xfrm>
            <a:off x="6659319" y="1664618"/>
            <a:ext cx="4978185" cy="396934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483506B-AD4A-91A3-C193-11CADB3526C0}"/>
                  </a:ext>
                </a:extLst>
              </p:cNvPr>
              <p:cNvSpPr txBox="1"/>
              <p:nvPr/>
            </p:nvSpPr>
            <p:spPr>
              <a:xfrm>
                <a:off x="241647" y="3991855"/>
                <a:ext cx="5679816" cy="2336665"/>
              </a:xfrm>
              <a:prstGeom prst="rect">
                <a:avLst/>
              </a:prstGeom>
              <a:solidFill>
                <a:schemeClr val="accent4">
                  <a:lumMod val="90000"/>
                </a:schemeClr>
              </a:solidFill>
            </p:spPr>
            <p:txBody>
              <a:bodyPr wrap="square" rtlCol="0">
                <a:sp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Βρίσκουμε την λοξοδρομική απόσταση ( κ ) χρησιμοποιώντας τον τύπο: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𝜰𝝅𝝄𝝉𝜺𝜾𝝂𝝄𝝊𝝈𝜶</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num>
                        <m:den>
                          <m:func>
                            <m:func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𝐜𝐨𝐬</m:t>
                              </m:r>
                            </m:fName>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func>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 =&gt;</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𝜿</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m:t>
                          </m:r>
                          <m:sSup>
                            <m:sSup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𝝋</m:t>
                              </m:r>
                            </m:e>
                            <m:sup>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den>
                      </m:f>
                    </m:oMath>
                  </m:oMathPara>
                </a14:m>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k</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 180’/</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cos(321.4</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=&gt; </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k=230.3nm</a:t>
                </a:r>
                <a:endPar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C483506B-AD4A-91A3-C193-11CADB3526C0}"/>
                  </a:ext>
                </a:extLst>
              </p:cNvPr>
              <p:cNvSpPr txBox="1">
                <a:spLocks noRot="1" noChangeAspect="1" noMove="1" noResize="1" noEditPoints="1" noAdjustHandles="1" noChangeArrowheads="1" noChangeShapeType="1" noTextEdit="1"/>
              </p:cNvSpPr>
              <p:nvPr/>
            </p:nvSpPr>
            <p:spPr>
              <a:xfrm>
                <a:off x="241647" y="3991855"/>
                <a:ext cx="5679816" cy="2336665"/>
              </a:xfrm>
              <a:prstGeom prst="rect">
                <a:avLst/>
              </a:prstGeom>
              <a:blipFill>
                <a:blip r:embed="rId4"/>
                <a:stretch>
                  <a:fillRect l="-967" t="-1567"/>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B9A3EA19-CE97-8BCB-A6CE-B90D51A2DBF5}"/>
              </a:ext>
            </a:extLst>
          </p:cNvPr>
          <p:cNvGraphicFramePr>
            <a:graphicFrameLocks noGrp="1"/>
          </p:cNvGraphicFramePr>
          <p:nvPr>
            <p:extLst>
              <p:ext uri="{D42A27DB-BD31-4B8C-83A1-F6EECF244321}">
                <p14:modId xmlns:p14="http://schemas.microsoft.com/office/powerpoint/2010/main" val="4161945450"/>
              </p:ext>
            </p:extLst>
          </p:nvPr>
        </p:nvGraphicFramePr>
        <p:xfrm>
          <a:off x="241647" y="1890312"/>
          <a:ext cx="1532546" cy="2017697"/>
        </p:xfrm>
        <a:graphic>
          <a:graphicData uri="http://schemas.openxmlformats.org/drawingml/2006/table">
            <a:tbl>
              <a:tblPr firstRow="1" bandRow="1">
                <a:tableStyleId>{5C22544A-7EE6-4342-B048-85BDC9FD1C3A}</a:tableStyleId>
              </a:tblPr>
              <a:tblGrid>
                <a:gridCol w="1532546">
                  <a:extLst>
                    <a:ext uri="{9D8B030D-6E8A-4147-A177-3AD203B41FA5}">
                      <a16:colId xmlns:a16="http://schemas.microsoft.com/office/drawing/2014/main" val="3978186275"/>
                    </a:ext>
                  </a:extLst>
                </a:gridCol>
              </a:tblGrid>
              <a:tr h="520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Δφ</a:t>
                      </a:r>
                      <a:r>
                        <a:rPr lang="el-GR" b="1" dirty="0">
                          <a:solidFill>
                            <a:schemeClr val="tx1"/>
                          </a:solidFill>
                        </a:rPr>
                        <a:t>’ = 180’ Ν</a:t>
                      </a:r>
                      <a:endParaRPr lang="en-US" dirty="0">
                        <a:solidFill>
                          <a:schemeClr val="tx1"/>
                        </a:solidFill>
                      </a:endParaRPr>
                    </a:p>
                  </a:txBody>
                  <a:tcPr/>
                </a:tc>
                <a:extLst>
                  <a:ext uri="{0D108BD9-81ED-4DB2-BD59-A6C34878D82A}">
                    <a16:rowId xmlns:a16="http://schemas.microsoft.com/office/drawing/2014/main" val="1822449335"/>
                  </a:ext>
                </a:extLst>
              </a:tr>
              <a:tr h="40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Δλ</a:t>
                      </a:r>
                      <a:r>
                        <a:rPr lang="el-GR" b="1" dirty="0">
                          <a:solidFill>
                            <a:schemeClr val="tx1"/>
                          </a:solidFill>
                        </a:rPr>
                        <a:t>’ = 180’ </a:t>
                      </a:r>
                      <a:r>
                        <a:rPr lang="en-US" b="1" dirty="0">
                          <a:solidFill>
                            <a:schemeClr val="tx1"/>
                          </a:solidFill>
                        </a:rPr>
                        <a:t>W</a:t>
                      </a:r>
                      <a:endParaRPr lang="en-US" dirty="0">
                        <a:solidFill>
                          <a:schemeClr val="tx1"/>
                        </a:solidFill>
                      </a:endParaRPr>
                    </a:p>
                  </a:txBody>
                  <a:tcPr/>
                </a:tc>
                <a:extLst>
                  <a:ext uri="{0D108BD9-81ED-4DB2-BD59-A6C34878D82A}">
                    <a16:rowId xmlns:a16="http://schemas.microsoft.com/office/drawing/2014/main" val="2089664881"/>
                  </a:ext>
                </a:extLst>
              </a:tr>
              <a:tr h="360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latin typeface="Arial" panose="020B0604020202020204" pitchFamily="34" charset="0"/>
                          <a:cs typeface="Arial" panose="020B0604020202020204" pitchFamily="34" charset="0"/>
                        </a:rPr>
                        <a:t>Φ</a:t>
                      </a:r>
                      <a:r>
                        <a:rPr lang="en-US" b="1" baseline="-25000" dirty="0">
                          <a:solidFill>
                            <a:schemeClr val="tx1"/>
                          </a:solidFill>
                          <a:latin typeface="Arial" panose="020B0604020202020204" pitchFamily="34" charset="0"/>
                          <a:cs typeface="Arial" panose="020B0604020202020204" pitchFamily="34" charset="0"/>
                        </a:rPr>
                        <a:t>mean =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41</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b="1" baseline="-25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5154951"/>
                  </a:ext>
                </a:extLst>
              </a:tr>
              <a:tr h="16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 = 143.94</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W</a:t>
                      </a:r>
                      <a:endParaRPr lang="el-GR" b="1" kern="100" baseline="-25000" dirty="0">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49716100"/>
                  </a:ext>
                </a:extLst>
              </a:tr>
              <a:tr h="16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Αζλ</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321.4˚</a:t>
                      </a:r>
                      <a:endParaRPr lang="el-GR"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03542433"/>
                  </a:ext>
                </a:extLst>
              </a:tr>
            </a:tbl>
          </a:graphicData>
        </a:graphic>
      </p:graphicFrame>
    </p:spTree>
    <p:extLst>
      <p:ext uri="{BB962C8B-B14F-4D97-AF65-F5344CB8AC3E}">
        <p14:creationId xmlns:p14="http://schemas.microsoft.com/office/powerpoint/2010/main" val="2708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6049-F6EC-79CC-91D0-314CB5E4A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E4B84-629B-A656-51F9-FB92DE8A9D15}"/>
              </a:ext>
            </a:extLst>
          </p:cNvPr>
          <p:cNvSpPr>
            <a:spLocks noGrp="1"/>
          </p:cNvSpPr>
          <p:nvPr>
            <p:ph type="title"/>
          </p:nvPr>
        </p:nvSpPr>
        <p:spPr>
          <a:xfrm>
            <a:off x="347940" y="2272167"/>
            <a:ext cx="6099048" cy="3912502"/>
          </a:xfrm>
        </p:spPr>
        <p:txBody>
          <a:bodyPr/>
          <a:lstStyle/>
          <a:p>
            <a:r>
              <a:rPr lang="el-GR" dirty="0" err="1"/>
              <a:t>Λογιστικη</a:t>
            </a:r>
            <a:r>
              <a:rPr lang="el-GR" dirty="0"/>
              <a:t> </a:t>
            </a:r>
            <a:r>
              <a:rPr lang="el-GR" dirty="0" err="1"/>
              <a:t>επιλυση</a:t>
            </a:r>
            <a:r>
              <a:rPr lang="el-GR" dirty="0"/>
              <a:t> </a:t>
            </a:r>
            <a:r>
              <a:rPr lang="el-GR" dirty="0" err="1"/>
              <a:t>λοξοδρομικου</a:t>
            </a:r>
            <a:r>
              <a:rPr lang="el-GR" dirty="0"/>
              <a:t> πλου</a:t>
            </a:r>
            <a:r>
              <a:rPr lang="en-US" dirty="0"/>
              <a:t> </a:t>
            </a:r>
            <a:r>
              <a:rPr lang="el-GR" dirty="0" err="1"/>
              <a:t>μερκατορικησ</a:t>
            </a:r>
            <a:r>
              <a:rPr lang="el-GR" dirty="0"/>
              <a:t> </a:t>
            </a:r>
            <a:r>
              <a:rPr lang="el-GR" dirty="0" err="1"/>
              <a:t>πλευσησ</a:t>
            </a:r>
            <a:br>
              <a:rPr lang="el-GR" dirty="0"/>
            </a:br>
            <a:r>
              <a:rPr lang="el-GR" dirty="0"/>
              <a:t>(</a:t>
            </a:r>
            <a:r>
              <a:rPr lang="en-US" dirty="0"/>
              <a:t>Mercator sailing)</a:t>
            </a:r>
            <a:br>
              <a:rPr lang="en-US" dirty="0"/>
            </a:br>
            <a:r>
              <a:rPr lang="en-US" dirty="0"/>
              <a:t>(</a:t>
            </a:r>
            <a:r>
              <a:rPr lang="el-GR" dirty="0"/>
              <a:t>ΑΥΞΟΜΕΡΗ ΠΛΑΤΗ)</a:t>
            </a:r>
            <a:endParaRPr lang="en-US" dirty="0"/>
          </a:p>
        </p:txBody>
      </p:sp>
      <p:pic>
        <p:nvPicPr>
          <p:cNvPr id="12" name="Picture 11">
            <a:extLst>
              <a:ext uri="{FF2B5EF4-FFF2-40B4-BE49-F238E27FC236}">
                <a16:creationId xmlns:a16="http://schemas.microsoft.com/office/drawing/2014/main" id="{D8AD481A-5FD6-4C0C-0E64-AE577FFE832A}"/>
              </a:ext>
            </a:extLst>
          </p:cNvPr>
          <p:cNvPicPr>
            <a:picLocks noChangeAspect="1"/>
          </p:cNvPicPr>
          <p:nvPr/>
        </p:nvPicPr>
        <p:blipFill>
          <a:blip r:embed="rId2"/>
          <a:stretch>
            <a:fillRect/>
          </a:stretch>
        </p:blipFill>
        <p:spPr>
          <a:xfrm>
            <a:off x="5378242" y="1031630"/>
            <a:ext cx="6584673" cy="4937760"/>
          </a:xfrm>
          <a:prstGeom prst="rect">
            <a:avLst/>
          </a:prstGeom>
        </p:spPr>
      </p:pic>
    </p:spTree>
    <p:extLst>
      <p:ext uri="{BB962C8B-B14F-4D97-AF65-F5344CB8AC3E}">
        <p14:creationId xmlns:p14="http://schemas.microsoft.com/office/powerpoint/2010/main" val="230658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15FBD-9A5F-91C0-5EBB-A24B3E4DC269}"/>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3C0A7019-0641-FCD3-16B1-B2CA88B7224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6656832" cy="6858000"/>
          </a:xfrm>
        </p:spPr>
      </p:pic>
      <p:sp>
        <p:nvSpPr>
          <p:cNvPr id="3" name="Title 2">
            <a:extLst>
              <a:ext uri="{FF2B5EF4-FFF2-40B4-BE49-F238E27FC236}">
                <a16:creationId xmlns:a16="http://schemas.microsoft.com/office/drawing/2014/main" id="{7D77FED5-AF9E-8B17-0358-1F724695DA3E}"/>
              </a:ext>
            </a:extLst>
          </p:cNvPr>
          <p:cNvSpPr>
            <a:spLocks noGrp="1"/>
          </p:cNvSpPr>
          <p:nvPr>
            <p:ph type="title"/>
          </p:nvPr>
        </p:nvSpPr>
        <p:spPr/>
        <p:txBody>
          <a:bodyPr/>
          <a:lstStyle/>
          <a:p>
            <a:r>
              <a:rPr lang="el-GR" dirty="0" err="1"/>
              <a:t>επεξηγηση</a:t>
            </a:r>
            <a:endParaRPr lang="en-US" dirty="0"/>
          </a:p>
        </p:txBody>
      </p:sp>
      <p:sp>
        <p:nvSpPr>
          <p:cNvPr id="8" name="Slide Number Placeholder 7">
            <a:extLst>
              <a:ext uri="{FF2B5EF4-FFF2-40B4-BE49-F238E27FC236}">
                <a16:creationId xmlns:a16="http://schemas.microsoft.com/office/drawing/2014/main" id="{4E9B2C95-C5FA-4830-18B4-A7B5FDF20FA5}"/>
              </a:ext>
            </a:extLst>
          </p:cNvPr>
          <p:cNvSpPr>
            <a:spLocks noGrp="1"/>
          </p:cNvSpPr>
          <p:nvPr>
            <p:ph type="sldNum" sz="quarter" idx="11"/>
          </p:nvPr>
        </p:nvSpPr>
        <p:spPr/>
        <p:txBody>
          <a:bodyPr/>
          <a:lstStyle/>
          <a:p>
            <a:fld id="{75DF2D63-3FF5-D547-96B9-BE9CCD1ABA58}" type="slidenum">
              <a:rPr lang="en-US" smtClean="0"/>
              <a:pPr/>
              <a:t>17</a:t>
            </a:fld>
            <a:endParaRPr lang="en-US" dirty="0"/>
          </a:p>
        </p:txBody>
      </p:sp>
      <p:sp>
        <p:nvSpPr>
          <p:cNvPr id="5" name="Content Placeholder 4">
            <a:extLst>
              <a:ext uri="{FF2B5EF4-FFF2-40B4-BE49-F238E27FC236}">
                <a16:creationId xmlns:a16="http://schemas.microsoft.com/office/drawing/2014/main" id="{D4662703-C006-771B-BF1D-1D1B98FE2BAF}"/>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8C6032FC-E5A6-48C7-DC59-318393F67077}"/>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5948F5DE-E150-7A1C-739C-0B7ED3430771}"/>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5A50F6-A907-998A-E6AB-7E3204F82FF2}"/>
              </a:ext>
            </a:extLst>
          </p:cNvPr>
          <p:cNvSpPr txBox="1"/>
          <p:nvPr/>
        </p:nvSpPr>
        <p:spPr>
          <a:xfrm>
            <a:off x="116377" y="1670858"/>
            <a:ext cx="5245331" cy="4832413"/>
          </a:xfrm>
          <a:prstGeom prst="rect">
            <a:avLst/>
          </a:prstGeom>
          <a:noFill/>
        </p:spPr>
        <p:txBody>
          <a:bodyPr wrap="square" rtlCol="0">
            <a:spAutoFit/>
          </a:bodyPr>
          <a:lstStyle/>
          <a:p>
            <a:pPr>
              <a:lnSpc>
                <a:spcPct val="107000"/>
              </a:lnSpc>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Για να κατανοήσουμε την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μερκατορική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πλεύση θα πρέπει να καταλάβουμε ότι βασίζεται στην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μερκατορική</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προβολή χαρτών όπου οι μεσημβρινοί του μήκους είναι παράλληλοι με ίσες αποστάσεις μεταξύ τους αλλά για να παραστεί το σφαιρικό της γης οι παράλληλοι πλάτους παραμορφώνουν και πλαταίνουν όσο πλησιάζουμε στους πόλους μεγαλώνοντας η απόσταση μεταξύ τους .</a:t>
            </a:r>
          </a:p>
          <a:p>
            <a:pPr>
              <a:lnSpc>
                <a:spcPct val="107000"/>
              </a:lnSpc>
              <a:spcAft>
                <a:spcPts val="800"/>
              </a:spcAft>
            </a:pPr>
            <a:endParaRPr lang="el-GR"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μέθοδος με αυξομερή πλάτη είναι ακριβέστερη αφού έχουν προϋπολογισθεί με ακρίβεια σε σχέση με το σύγχρονο γεωδαιτικό σύστημα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WGS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84 οι υποδιαιρέσεις μεταξύ των πλατών και δίνονται σε πίνακες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Meridional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Parts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0667387-556C-CF5F-90F6-6D76CCDAA1F1}"/>
              </a:ext>
            </a:extLst>
          </p:cNvPr>
          <p:cNvPicPr>
            <a:picLocks noChangeAspect="1"/>
          </p:cNvPicPr>
          <p:nvPr/>
        </p:nvPicPr>
        <p:blipFill>
          <a:blip r:embed="rId3"/>
          <a:stretch>
            <a:fillRect/>
          </a:stretch>
        </p:blipFill>
        <p:spPr>
          <a:xfrm>
            <a:off x="5125532" y="416897"/>
            <a:ext cx="7066468" cy="5845635"/>
          </a:xfrm>
          <a:prstGeom prst="rect">
            <a:avLst/>
          </a:prstGeom>
        </p:spPr>
      </p:pic>
    </p:spTree>
    <p:extLst>
      <p:ext uri="{BB962C8B-B14F-4D97-AF65-F5344CB8AC3E}">
        <p14:creationId xmlns:p14="http://schemas.microsoft.com/office/powerpoint/2010/main" val="104101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3F6E0-ACD0-EC47-15E0-5F8018C3EA77}"/>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9A51E133-54E1-3834-DE6E-041AC1364A6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6656832" cy="6858000"/>
          </a:xfrm>
        </p:spPr>
      </p:pic>
      <p:sp>
        <p:nvSpPr>
          <p:cNvPr id="3" name="Title 2">
            <a:extLst>
              <a:ext uri="{FF2B5EF4-FFF2-40B4-BE49-F238E27FC236}">
                <a16:creationId xmlns:a16="http://schemas.microsoft.com/office/drawing/2014/main" id="{3B9984C8-89EF-DDF3-0155-3A9E1A433C37}"/>
              </a:ext>
            </a:extLst>
          </p:cNvPr>
          <p:cNvSpPr>
            <a:spLocks noGrp="1"/>
          </p:cNvSpPr>
          <p:nvPr>
            <p:ph type="title"/>
          </p:nvPr>
        </p:nvSpPr>
        <p:spPr>
          <a:xfrm>
            <a:off x="1298448" y="609600"/>
            <a:ext cx="9699290" cy="530352"/>
          </a:xfrm>
        </p:spPr>
        <p:txBody>
          <a:bodyPr/>
          <a:lstStyle/>
          <a:p>
            <a:r>
              <a:rPr lang="el-GR" dirty="0"/>
              <a:t>ΑΥΞΟΜΕΡΗ - </a:t>
            </a:r>
            <a:r>
              <a:rPr lang="el-GR" dirty="0" err="1"/>
              <a:t>επεξηγηση</a:t>
            </a:r>
            <a:endParaRPr lang="en-US" dirty="0"/>
          </a:p>
        </p:txBody>
      </p:sp>
      <p:sp>
        <p:nvSpPr>
          <p:cNvPr id="8" name="Slide Number Placeholder 7">
            <a:extLst>
              <a:ext uri="{FF2B5EF4-FFF2-40B4-BE49-F238E27FC236}">
                <a16:creationId xmlns:a16="http://schemas.microsoft.com/office/drawing/2014/main" id="{4C3F8306-B36E-EA80-AE4A-8B6C9349FDB7}"/>
              </a:ext>
            </a:extLst>
          </p:cNvPr>
          <p:cNvSpPr>
            <a:spLocks noGrp="1"/>
          </p:cNvSpPr>
          <p:nvPr>
            <p:ph type="sldNum" sz="quarter" idx="11"/>
          </p:nvPr>
        </p:nvSpPr>
        <p:spPr/>
        <p:txBody>
          <a:bodyPr/>
          <a:lstStyle/>
          <a:p>
            <a:fld id="{75DF2D63-3FF5-D547-96B9-BE9CCD1ABA58}" type="slidenum">
              <a:rPr lang="en-US" smtClean="0"/>
              <a:pPr/>
              <a:t>18</a:t>
            </a:fld>
            <a:endParaRPr lang="en-US" dirty="0"/>
          </a:p>
        </p:txBody>
      </p:sp>
      <p:sp>
        <p:nvSpPr>
          <p:cNvPr id="5" name="Content Placeholder 4">
            <a:extLst>
              <a:ext uri="{FF2B5EF4-FFF2-40B4-BE49-F238E27FC236}">
                <a16:creationId xmlns:a16="http://schemas.microsoft.com/office/drawing/2014/main" id="{F5A5ED07-3E0E-504F-1667-4E51F8C473A8}"/>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FBD39F32-C4C5-13AD-54B4-A662B386314A}"/>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6E7CB98D-7F2C-501E-1950-1DB2CC5F0552}"/>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0B8932-98EC-DA00-1CBB-6AD46ED849C1}"/>
              </a:ext>
            </a:extLst>
          </p:cNvPr>
          <p:cNvSpPr txBox="1"/>
          <p:nvPr/>
        </p:nvSpPr>
        <p:spPr>
          <a:xfrm>
            <a:off x="116377" y="1670858"/>
            <a:ext cx="6051667" cy="4964501"/>
          </a:xfrm>
          <a:prstGeom prst="rect">
            <a:avLst/>
          </a:prstGeom>
          <a:noFill/>
        </p:spPr>
        <p:txBody>
          <a:bodyPr wrap="square" rtlCol="0">
            <a:spAutoFit/>
          </a:bodyPr>
          <a:lstStyle/>
          <a:p>
            <a:pPr>
              <a:lnSpc>
                <a:spcPct val="107000"/>
              </a:lnSpc>
              <a:spcAft>
                <a:spcPts val="800"/>
              </a:spcAft>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i="1" kern="100" dirty="0">
                <a:effectLst/>
                <a:latin typeface="Calibri" panose="020F0502020204030204" pitchFamily="34" charset="0"/>
                <a:ea typeface="Calibri" panose="020F0502020204030204" pitchFamily="34" charset="0"/>
                <a:cs typeface="Times New Roman" panose="02020603050405020304" pitchFamily="18" charset="0"/>
              </a:rPr>
              <a:t>Για να κατανοήσουμε την </a:t>
            </a:r>
            <a:r>
              <a:rPr lang="el-GR" sz="2000" i="1" kern="100" dirty="0" err="1">
                <a:effectLst/>
                <a:latin typeface="Calibri" panose="020F0502020204030204" pitchFamily="34" charset="0"/>
                <a:ea typeface="Calibri" panose="020F0502020204030204" pitchFamily="34" charset="0"/>
                <a:cs typeface="Times New Roman" panose="02020603050405020304" pitchFamily="18" charset="0"/>
              </a:rPr>
              <a:t>μερκατορική</a:t>
            </a:r>
            <a:r>
              <a:rPr lang="el-GR" sz="2000" i="1" kern="100" dirty="0">
                <a:effectLst/>
                <a:latin typeface="Calibri" panose="020F0502020204030204" pitchFamily="34" charset="0"/>
                <a:ea typeface="Calibri" panose="020F0502020204030204" pitchFamily="34" charset="0"/>
                <a:cs typeface="Times New Roman" panose="02020603050405020304" pitchFamily="18" charset="0"/>
              </a:rPr>
              <a:t> πλεύση θα πρέπει να καταλάβουμε ότι βασίζεται στην </a:t>
            </a:r>
            <a:r>
              <a:rPr lang="el-GR" sz="2000" i="1" kern="100" dirty="0" err="1">
                <a:effectLst/>
                <a:latin typeface="Calibri" panose="020F0502020204030204" pitchFamily="34" charset="0"/>
                <a:ea typeface="Calibri" panose="020F0502020204030204" pitchFamily="34" charset="0"/>
                <a:cs typeface="Times New Roman" panose="02020603050405020304" pitchFamily="18" charset="0"/>
              </a:rPr>
              <a:t>μερκατορική</a:t>
            </a:r>
            <a:r>
              <a:rPr lang="el-GR" sz="2000" i="1" kern="100" dirty="0">
                <a:effectLst/>
                <a:latin typeface="Calibri" panose="020F0502020204030204" pitchFamily="34" charset="0"/>
                <a:ea typeface="Calibri" panose="020F0502020204030204" pitchFamily="34" charset="0"/>
                <a:cs typeface="Times New Roman" panose="02020603050405020304" pitchFamily="18" charset="0"/>
              </a:rPr>
              <a:t> προβολή χαρτών όπου οι μεσημβρινοί του μήκους είναι παράλληλοι με ίσες αποστάσεις μεταξύ τους αλλά για να παραστεί το σφαιρικό της γης οι παράλληλοι πλάτους παραμορφώνουν και πλαταίνουν όσο πλησιάζουμε στους πόλους μεγαλώνοντας η απόσταση μεταξύ τους .</a:t>
            </a:r>
          </a:p>
          <a:p>
            <a:pPr>
              <a:lnSpc>
                <a:spcPct val="107000"/>
              </a:lnSpc>
              <a:spcAft>
                <a:spcPts val="800"/>
              </a:spcAft>
            </a:pPr>
            <a:endParaRPr lang="el-GR" sz="2000"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Η μέθοδος με αυξομερή πλάτη είναι ακριβέστερη αφού έχουν προϋπολογισθεί με ακρίβεια σε σχέση με το σύγχρονο γεωδαιτικό σύστημα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WGS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84 οι υποδιαιρέσεις μεταξύ των πλατών και δίνονται σε πίνακες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Meridional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Parts</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ED7754C-1E9E-7013-E29B-13E19C4C7A4A}"/>
              </a:ext>
            </a:extLst>
          </p:cNvPr>
          <p:cNvPicPr>
            <a:picLocks noChangeAspect="1"/>
          </p:cNvPicPr>
          <p:nvPr/>
        </p:nvPicPr>
        <p:blipFill>
          <a:blip r:embed="rId3"/>
          <a:stretch>
            <a:fillRect/>
          </a:stretch>
        </p:blipFill>
        <p:spPr>
          <a:xfrm>
            <a:off x="6955872" y="1293239"/>
            <a:ext cx="3990111" cy="4955161"/>
          </a:xfrm>
          <a:prstGeom prst="rect">
            <a:avLst/>
          </a:prstGeom>
        </p:spPr>
      </p:pic>
    </p:spTree>
    <p:extLst>
      <p:ext uri="{BB962C8B-B14F-4D97-AF65-F5344CB8AC3E}">
        <p14:creationId xmlns:p14="http://schemas.microsoft.com/office/powerpoint/2010/main" val="407391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9963D-0AE8-2FBD-7937-F7C56D5FA432}"/>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34EFF555-4CFC-31BA-A864-664E5A50DE4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6656832" cy="6858000"/>
          </a:xfrm>
        </p:spPr>
      </p:pic>
      <p:sp>
        <p:nvSpPr>
          <p:cNvPr id="3" name="Title 2">
            <a:extLst>
              <a:ext uri="{FF2B5EF4-FFF2-40B4-BE49-F238E27FC236}">
                <a16:creationId xmlns:a16="http://schemas.microsoft.com/office/drawing/2014/main" id="{DBE5EC8A-6EFD-A51B-EBA8-4CA30814642E}"/>
              </a:ext>
            </a:extLst>
          </p:cNvPr>
          <p:cNvSpPr>
            <a:spLocks noGrp="1"/>
          </p:cNvSpPr>
          <p:nvPr>
            <p:ph type="title"/>
          </p:nvPr>
        </p:nvSpPr>
        <p:spPr>
          <a:xfrm>
            <a:off x="1298448" y="609600"/>
            <a:ext cx="9699290" cy="530352"/>
          </a:xfrm>
        </p:spPr>
        <p:txBody>
          <a:bodyPr/>
          <a:lstStyle/>
          <a:p>
            <a:r>
              <a:rPr lang="el-GR" dirty="0"/>
              <a:t>ΑΥΞΟΜΕΡΗ - </a:t>
            </a:r>
            <a:r>
              <a:rPr lang="el-GR" dirty="0" err="1"/>
              <a:t>επεξηγηση</a:t>
            </a:r>
            <a:endParaRPr lang="en-US" dirty="0"/>
          </a:p>
        </p:txBody>
      </p:sp>
      <p:sp>
        <p:nvSpPr>
          <p:cNvPr id="8" name="Slide Number Placeholder 7">
            <a:extLst>
              <a:ext uri="{FF2B5EF4-FFF2-40B4-BE49-F238E27FC236}">
                <a16:creationId xmlns:a16="http://schemas.microsoft.com/office/drawing/2014/main" id="{20845312-76B5-93F6-4A7A-FBEA66A01035}"/>
              </a:ext>
            </a:extLst>
          </p:cNvPr>
          <p:cNvSpPr>
            <a:spLocks noGrp="1"/>
          </p:cNvSpPr>
          <p:nvPr>
            <p:ph type="sldNum" sz="quarter" idx="11"/>
          </p:nvPr>
        </p:nvSpPr>
        <p:spPr/>
        <p:txBody>
          <a:bodyPr/>
          <a:lstStyle/>
          <a:p>
            <a:fld id="{75DF2D63-3FF5-D547-96B9-BE9CCD1ABA58}" type="slidenum">
              <a:rPr lang="en-US" smtClean="0"/>
              <a:pPr/>
              <a:t>19</a:t>
            </a:fld>
            <a:endParaRPr lang="en-US" dirty="0"/>
          </a:p>
        </p:txBody>
      </p:sp>
      <p:sp>
        <p:nvSpPr>
          <p:cNvPr id="5" name="Content Placeholder 4">
            <a:extLst>
              <a:ext uri="{FF2B5EF4-FFF2-40B4-BE49-F238E27FC236}">
                <a16:creationId xmlns:a16="http://schemas.microsoft.com/office/drawing/2014/main" id="{25B00BA7-672C-1DA5-6A7D-051A09AC1516}"/>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E3F7AC0B-2017-01F3-9656-ECB2291EFC87}"/>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C8A40936-E2D1-A381-150B-77D357FCCC47}"/>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5B2FBEC-C3E5-6F49-74D6-888268FCC710}"/>
              </a:ext>
            </a:extLst>
          </p:cNvPr>
          <p:cNvSpPr txBox="1"/>
          <p:nvPr/>
        </p:nvSpPr>
        <p:spPr>
          <a:xfrm>
            <a:off x="116377" y="1670858"/>
            <a:ext cx="5245331" cy="4752648"/>
          </a:xfrm>
          <a:prstGeom prst="rect">
            <a:avLst/>
          </a:prstGeom>
          <a:noFill/>
        </p:spPr>
        <p:txBody>
          <a:bodyPr wrap="square" rtlCol="0">
            <a:spAutoFit/>
          </a:bodyPr>
          <a:lstStyle/>
          <a:p>
            <a:pPr>
              <a:lnSpc>
                <a:spcPct val="107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Meridional Parts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Είναι ο αριθμός των όμοιων υποδιαιρέσεων (κατατμήσεων) από τον ισημερινό έως τον παράλληλο ενός δεδομένου πλάτους.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Π.χ.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το 20</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Meridional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Part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1217.3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ίδιο και για το 20</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το 10Ν το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Meridional Part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είναι 599.1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ίδιο και για το 10</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Ουσιαστικά ορίζει πόσο μεγαλύτερη είναι η απόσταση του πραγματικού </a:t>
            </a:r>
            <a:r>
              <a:rPr lang="el-GR" kern="100" dirty="0">
                <a:latin typeface="Calibri" panose="020F0502020204030204" pitchFamily="34" charset="0"/>
                <a:ea typeface="Calibri" panose="020F0502020204030204" pitchFamily="34" charset="0"/>
                <a:cs typeface="Times New Roman" panose="02020603050405020304" pitchFamily="18" charset="0"/>
              </a:rPr>
              <a:t>πλάτους από το εικονιζόμενο μερκατορικό.</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66C7903-8DF5-C773-207B-671A4DE90D54}"/>
              </a:ext>
            </a:extLst>
          </p:cNvPr>
          <p:cNvPicPr>
            <a:picLocks noChangeAspect="1"/>
          </p:cNvPicPr>
          <p:nvPr/>
        </p:nvPicPr>
        <p:blipFill>
          <a:blip r:embed="rId3"/>
          <a:stretch>
            <a:fillRect/>
          </a:stretch>
        </p:blipFill>
        <p:spPr>
          <a:xfrm>
            <a:off x="5478085" y="1447245"/>
            <a:ext cx="6561513" cy="4921135"/>
          </a:xfrm>
          <a:prstGeom prst="rect">
            <a:avLst/>
          </a:prstGeom>
        </p:spPr>
      </p:pic>
    </p:spTree>
    <p:extLst>
      <p:ext uri="{BB962C8B-B14F-4D97-AF65-F5344CB8AC3E}">
        <p14:creationId xmlns:p14="http://schemas.microsoft.com/office/powerpoint/2010/main" val="172735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295400" y="1124712"/>
            <a:ext cx="4800600" cy="548640"/>
          </a:xfrm>
        </p:spPr>
        <p:txBody>
          <a:bodyPr/>
          <a:lstStyle/>
          <a:p>
            <a:r>
              <a:rPr lang="el-GR" dirty="0" err="1"/>
              <a:t>περιεχομενα</a:t>
            </a:r>
            <a:endParaRPr lang="en-US" dirty="0"/>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2</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p:txBody>
          <a:bodyPr/>
          <a:lstStyle/>
          <a:p>
            <a:r>
              <a:rPr lang="el-GR" dirty="0"/>
              <a:t>Τι </a:t>
            </a:r>
            <a:r>
              <a:rPr lang="el-GR" dirty="0" err="1"/>
              <a:t>ειναι</a:t>
            </a:r>
            <a:r>
              <a:rPr lang="el-GR" dirty="0"/>
              <a:t> η </a:t>
            </a:r>
            <a:r>
              <a:rPr lang="el-GR" dirty="0" err="1"/>
              <a:t>λοξοδρομια</a:t>
            </a:r>
            <a:endParaRPr lang="en-US" dirty="0"/>
          </a:p>
          <a:p>
            <a:r>
              <a:rPr lang="el-GR" dirty="0" err="1"/>
              <a:t>Μεθοδοσ</a:t>
            </a:r>
            <a:r>
              <a:rPr lang="el-GR" dirty="0"/>
              <a:t> </a:t>
            </a:r>
            <a:r>
              <a:rPr lang="el-GR" dirty="0" err="1"/>
              <a:t>επιπεδου</a:t>
            </a:r>
            <a:r>
              <a:rPr lang="el-GR" dirty="0"/>
              <a:t> </a:t>
            </a:r>
            <a:r>
              <a:rPr lang="el-GR" dirty="0" err="1"/>
              <a:t>τριγωνου</a:t>
            </a:r>
            <a:endParaRPr lang="en-US" dirty="0"/>
          </a:p>
          <a:p>
            <a:r>
              <a:rPr lang="el-GR" dirty="0" err="1"/>
              <a:t>Επιλυση</a:t>
            </a:r>
            <a:r>
              <a:rPr lang="el-GR" dirty="0"/>
              <a:t> </a:t>
            </a:r>
            <a:r>
              <a:rPr lang="el-GR" dirty="0" err="1"/>
              <a:t>προβληματοσ</a:t>
            </a:r>
            <a:endParaRPr lang="en-US" dirty="0"/>
          </a:p>
          <a:p>
            <a:r>
              <a:rPr lang="el-GR" dirty="0" err="1"/>
              <a:t>Μεθοδοσ</a:t>
            </a:r>
            <a:r>
              <a:rPr lang="el-GR" dirty="0"/>
              <a:t> </a:t>
            </a:r>
            <a:r>
              <a:rPr lang="el-GR" dirty="0" err="1"/>
              <a:t>αυξομερων</a:t>
            </a:r>
            <a:r>
              <a:rPr lang="el-GR" dirty="0"/>
              <a:t> </a:t>
            </a:r>
            <a:r>
              <a:rPr lang="el-GR" dirty="0" err="1"/>
              <a:t>πλατων</a:t>
            </a:r>
            <a:endParaRPr lang="en-US" dirty="0"/>
          </a:p>
          <a:p>
            <a:r>
              <a:rPr lang="el-GR" dirty="0" err="1"/>
              <a:t>Επιλυση</a:t>
            </a:r>
            <a:r>
              <a:rPr lang="el-GR" dirty="0"/>
              <a:t> </a:t>
            </a:r>
            <a:r>
              <a:rPr lang="el-GR" dirty="0" err="1"/>
              <a:t>προβληματοσ</a:t>
            </a:r>
            <a:endParaRPr lang="en-US" dirty="0"/>
          </a:p>
          <a:p>
            <a:endParaRPr lang="en-US" dirty="0"/>
          </a:p>
          <a:p>
            <a:endParaRPr lang="en-US" dirty="0"/>
          </a:p>
        </p:txBody>
      </p:sp>
      <p:pic>
        <p:nvPicPr>
          <p:cNvPr id="10" name="Picture Placeholder 9">
            <a:extLst>
              <a:ext uri="{FF2B5EF4-FFF2-40B4-BE49-F238E27FC236}">
                <a16:creationId xmlns:a16="http://schemas.microsoft.com/office/drawing/2014/main" id="{ADEF1EBF-236A-0170-6146-D6C5E49B48D4}"/>
              </a:ext>
            </a:extLst>
          </p:cNvPr>
          <p:cNvPicPr>
            <a:picLocks noGrp="1" noChangeAspect="1"/>
          </p:cNvPicPr>
          <p:nvPr>
            <p:ph type="pic" sz="quarter" idx="13"/>
          </p:nvPr>
        </p:nvPicPr>
        <p:blipFill>
          <a:blip r:embed="rId2"/>
          <a:srcRect t="19550" b="19550"/>
          <a:stretch>
            <a:fillRect/>
          </a:stretch>
        </p:blipFill>
        <p:spPr>
          <a:xfrm>
            <a:off x="5951912" y="2267671"/>
            <a:ext cx="5134772" cy="3465617"/>
          </a:xfrm>
        </p:spPr>
      </p:pic>
    </p:spTree>
    <p:extLst>
      <p:ext uri="{BB962C8B-B14F-4D97-AF65-F5344CB8AC3E}">
        <p14:creationId xmlns:p14="http://schemas.microsoft.com/office/powerpoint/2010/main" val="291086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50D8B-6450-60B8-99C1-13C44B03B561}"/>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B4DDCA50-8E40-61FB-640A-DB3A2FC1C59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6656832" cy="6858000"/>
          </a:xfrm>
        </p:spPr>
      </p:pic>
      <p:sp>
        <p:nvSpPr>
          <p:cNvPr id="3" name="Title 2">
            <a:extLst>
              <a:ext uri="{FF2B5EF4-FFF2-40B4-BE49-F238E27FC236}">
                <a16:creationId xmlns:a16="http://schemas.microsoft.com/office/drawing/2014/main" id="{DD91E27A-3484-322F-A1FE-D955F5DDC19A}"/>
              </a:ext>
            </a:extLst>
          </p:cNvPr>
          <p:cNvSpPr>
            <a:spLocks noGrp="1"/>
          </p:cNvSpPr>
          <p:nvPr>
            <p:ph type="title"/>
          </p:nvPr>
        </p:nvSpPr>
        <p:spPr>
          <a:xfrm>
            <a:off x="1298448" y="609600"/>
            <a:ext cx="9699290" cy="530352"/>
          </a:xfrm>
        </p:spPr>
        <p:txBody>
          <a:bodyPr/>
          <a:lstStyle/>
          <a:p>
            <a:r>
              <a:rPr lang="el-GR" dirty="0"/>
              <a:t>ΑΥΞΟΜΕΡΗ - </a:t>
            </a:r>
            <a:r>
              <a:rPr lang="el-GR" dirty="0" err="1"/>
              <a:t>επεξηγηση</a:t>
            </a:r>
            <a:endParaRPr lang="en-US" dirty="0"/>
          </a:p>
        </p:txBody>
      </p:sp>
      <p:sp>
        <p:nvSpPr>
          <p:cNvPr id="8" name="Slide Number Placeholder 7">
            <a:extLst>
              <a:ext uri="{FF2B5EF4-FFF2-40B4-BE49-F238E27FC236}">
                <a16:creationId xmlns:a16="http://schemas.microsoft.com/office/drawing/2014/main" id="{CC68231E-CFBE-9385-B7A5-55A3F4D9B673}"/>
              </a:ext>
            </a:extLst>
          </p:cNvPr>
          <p:cNvSpPr>
            <a:spLocks noGrp="1"/>
          </p:cNvSpPr>
          <p:nvPr>
            <p:ph type="sldNum" sz="quarter" idx="11"/>
          </p:nvPr>
        </p:nvSpPr>
        <p:spPr/>
        <p:txBody>
          <a:bodyPr/>
          <a:lstStyle/>
          <a:p>
            <a:fld id="{75DF2D63-3FF5-D547-96B9-BE9CCD1ABA58}" type="slidenum">
              <a:rPr lang="en-US" smtClean="0"/>
              <a:pPr/>
              <a:t>20</a:t>
            </a:fld>
            <a:endParaRPr lang="en-US" dirty="0"/>
          </a:p>
        </p:txBody>
      </p:sp>
      <p:sp>
        <p:nvSpPr>
          <p:cNvPr id="5" name="Content Placeholder 4">
            <a:extLst>
              <a:ext uri="{FF2B5EF4-FFF2-40B4-BE49-F238E27FC236}">
                <a16:creationId xmlns:a16="http://schemas.microsoft.com/office/drawing/2014/main" id="{E4DE5A3F-21F5-53ED-04CC-A0469CDF827B}"/>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77E6DDBF-DA10-9EDA-9B04-8D1AE0B0DF12}"/>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D63A4185-00CF-0216-B1B8-642A72F56BB7}"/>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0CA7FB-DF7C-1C9F-534D-28189E22CE05}"/>
              </a:ext>
            </a:extLst>
          </p:cNvPr>
          <p:cNvSpPr txBox="1"/>
          <p:nvPr/>
        </p:nvSpPr>
        <p:spPr>
          <a:xfrm>
            <a:off x="116377" y="1670858"/>
            <a:ext cx="5245331" cy="4239687"/>
          </a:xfrm>
          <a:prstGeom prst="rect">
            <a:avLst/>
          </a:prstGeom>
          <a:noFill/>
        </p:spPr>
        <p:txBody>
          <a:bodyPr wrap="square" rtlCol="0">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Επειδή όπως είπαμε πιο πάνω, λόγω της μερκατορικής προβολής οι παράλληλοι πλάτους αυξάνονται σε απόσταση από τον Ισημερινό.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αυτό δεν μπορούμε να χρησιμοποιήσουμε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Δφ</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απευθείας παρά μόνον για τον υπολογισμό της λοξοδρομικής απόστασης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εικόνα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Αντ’ αυτού χρησιμοποιούμε την διαφορά των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Meridional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Parts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μεταξύ των πλατών αναχώρησης και άφιξης αφού η απόσταση είναι μεγαλύτερη από το πραγματικό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Δφ</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να υπολογίσουμε την διαφορά Δ</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προσθέτουμε τα ετερώνυμα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meridional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parts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αφαιρούμε τα ομώνυμα.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 + S / S + N / N - N / S - S</a:t>
            </a:r>
          </a:p>
        </p:txBody>
      </p:sp>
      <p:pic>
        <p:nvPicPr>
          <p:cNvPr id="4" name="Picture 3">
            <a:extLst>
              <a:ext uri="{FF2B5EF4-FFF2-40B4-BE49-F238E27FC236}">
                <a16:creationId xmlns:a16="http://schemas.microsoft.com/office/drawing/2014/main" id="{868DF8F6-B7E1-65D3-9DC2-20499A215CAC}"/>
              </a:ext>
            </a:extLst>
          </p:cNvPr>
          <p:cNvPicPr>
            <a:picLocks noChangeAspect="1"/>
          </p:cNvPicPr>
          <p:nvPr/>
        </p:nvPicPr>
        <p:blipFill>
          <a:blip r:embed="rId3"/>
          <a:stretch>
            <a:fillRect/>
          </a:stretch>
        </p:blipFill>
        <p:spPr>
          <a:xfrm>
            <a:off x="6148093" y="1305677"/>
            <a:ext cx="5858810" cy="5204271"/>
          </a:xfrm>
          <a:prstGeom prst="rect">
            <a:avLst/>
          </a:prstGeom>
        </p:spPr>
      </p:pic>
    </p:spTree>
    <p:extLst>
      <p:ext uri="{BB962C8B-B14F-4D97-AF65-F5344CB8AC3E}">
        <p14:creationId xmlns:p14="http://schemas.microsoft.com/office/powerpoint/2010/main" val="68699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D5A24-166A-D69E-3943-007436E0F24C}"/>
            </a:ext>
          </a:extLst>
        </p:cNvPr>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00A0CF25-F49C-0D81-8D88-593221ACC96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6656832" cy="6858000"/>
          </a:xfrm>
        </p:spPr>
      </p:pic>
      <p:sp>
        <p:nvSpPr>
          <p:cNvPr id="3" name="Title 2">
            <a:extLst>
              <a:ext uri="{FF2B5EF4-FFF2-40B4-BE49-F238E27FC236}">
                <a16:creationId xmlns:a16="http://schemas.microsoft.com/office/drawing/2014/main" id="{79E3EE2A-8647-7667-552D-68FF47A7903E}"/>
              </a:ext>
            </a:extLst>
          </p:cNvPr>
          <p:cNvSpPr>
            <a:spLocks noGrp="1"/>
          </p:cNvSpPr>
          <p:nvPr>
            <p:ph type="title"/>
          </p:nvPr>
        </p:nvSpPr>
        <p:spPr>
          <a:xfrm>
            <a:off x="1298448" y="609600"/>
            <a:ext cx="9699290" cy="530352"/>
          </a:xfrm>
        </p:spPr>
        <p:txBody>
          <a:bodyPr/>
          <a:lstStyle/>
          <a:p>
            <a:r>
              <a:rPr lang="el-GR" dirty="0" err="1"/>
              <a:t>επεξηγηση</a:t>
            </a:r>
            <a:endParaRPr lang="en-US" dirty="0"/>
          </a:p>
        </p:txBody>
      </p:sp>
      <p:sp>
        <p:nvSpPr>
          <p:cNvPr id="8" name="Slide Number Placeholder 7">
            <a:extLst>
              <a:ext uri="{FF2B5EF4-FFF2-40B4-BE49-F238E27FC236}">
                <a16:creationId xmlns:a16="http://schemas.microsoft.com/office/drawing/2014/main" id="{C48D7ED4-BCD5-19FE-EC7E-4C450C9D7454}"/>
              </a:ext>
            </a:extLst>
          </p:cNvPr>
          <p:cNvSpPr>
            <a:spLocks noGrp="1"/>
          </p:cNvSpPr>
          <p:nvPr>
            <p:ph type="sldNum" sz="quarter" idx="11"/>
          </p:nvPr>
        </p:nvSpPr>
        <p:spPr/>
        <p:txBody>
          <a:bodyPr/>
          <a:lstStyle/>
          <a:p>
            <a:fld id="{75DF2D63-3FF5-D547-96B9-BE9CCD1ABA58}" type="slidenum">
              <a:rPr lang="en-US" smtClean="0"/>
              <a:pPr/>
              <a:t>21</a:t>
            </a:fld>
            <a:endParaRPr lang="en-US" dirty="0"/>
          </a:p>
        </p:txBody>
      </p:sp>
      <p:sp>
        <p:nvSpPr>
          <p:cNvPr id="5" name="Content Placeholder 4">
            <a:extLst>
              <a:ext uri="{FF2B5EF4-FFF2-40B4-BE49-F238E27FC236}">
                <a16:creationId xmlns:a16="http://schemas.microsoft.com/office/drawing/2014/main" id="{7A2261C5-3BE4-5B55-7149-4415ABADA698}"/>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446E0DB3-D5A4-4440-4F89-053E04B3086E}"/>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1398794F-5E85-AF9D-B6C2-98F771A81F65}"/>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51E1039-C59F-469B-8090-CB51C670A303}"/>
                  </a:ext>
                </a:extLst>
              </p:cNvPr>
              <p:cNvSpPr txBox="1"/>
              <p:nvPr/>
            </p:nvSpPr>
            <p:spPr>
              <a:xfrm>
                <a:off x="116377" y="1670858"/>
                <a:ext cx="5245331" cy="4241546"/>
              </a:xfrm>
              <a:prstGeom prst="rect">
                <a:avLst/>
              </a:prstGeom>
              <a:noFill/>
            </p:spPr>
            <p:txBody>
              <a:bodyPr wrap="square" rtlCol="0">
                <a:spAutoFit/>
              </a:bodyPr>
              <a:lstStyle/>
              <a:p>
                <a:pPr>
                  <a:lnSpc>
                    <a:spcPct val="107000"/>
                  </a:lnSpc>
                  <a:spcAft>
                    <a:spcPts val="800"/>
                  </a:spcAft>
                </a:pPr>
                <a:r>
                  <a:rPr lang="el-GR" kern="100" dirty="0">
                    <a:latin typeface="Calibri" panose="020F0502020204030204" pitchFamily="34" charset="0"/>
                    <a:ea typeface="Calibri" panose="020F0502020204030204" pitchFamily="34" charset="0"/>
                    <a:cs typeface="Times New Roman" panose="02020603050405020304" pitchFamily="18" charset="0"/>
                  </a:rPr>
                  <a:t>Οι τύποι του ορθογωνίου τριγώνου γίνονται </a:t>
                </a:r>
                <a:r>
                  <a:rPr lang="el-GR" kern="100" dirty="0" err="1">
                    <a:latin typeface="Calibri" panose="020F0502020204030204" pitchFamily="34" charset="0"/>
                    <a:ea typeface="Calibri" panose="020F0502020204030204" pitchFamily="34" charset="0"/>
                    <a:cs typeface="Times New Roman" panose="02020603050405020304" pitchFamily="18" charset="0"/>
                  </a:rPr>
                  <a:t>ώς</a:t>
                </a:r>
                <a:r>
                  <a:rPr lang="el-GR" kern="100" dirty="0">
                    <a:latin typeface="Calibri" panose="020F0502020204030204" pitchFamily="34" charset="0"/>
                    <a:ea typeface="Calibri" panose="020F0502020204030204" pitchFamily="34" charset="0"/>
                    <a:cs typeface="Times New Roman" panose="02020603050405020304" pitchFamily="18" charset="0"/>
                  </a:rPr>
                  <a:t> εξής:</a:t>
                </a:r>
              </a:p>
              <a:p>
                <a:pPr>
                  <a:lnSpc>
                    <a:spcPct val="107000"/>
                  </a:lnSpc>
                  <a:spcAft>
                    <a:spcPts val="800"/>
                  </a:spcAft>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𝜰𝝅𝝄𝝉𝜺𝜾𝝂𝝄𝝊𝝈𝜶</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num>
                        <m:den>
                          <m:func>
                            <m:func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𝐜𝐨𝐬</m:t>
                              </m:r>
                            </m:fName>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func>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 =&gt;</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𝜿</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m:t>
                          </m:r>
                          <m:sSup>
                            <m:sSup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𝝋</m:t>
                              </m:r>
                            </m:e>
                            <m:sup>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den>
                      </m:f>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fName>
                        <m:e>
                          <m:eqArr>
                            <m:eqArr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eqArr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𝜰𝝅𝝄𝝉𝜺</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𝜾</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𝝂𝝄𝝊𝝈𝜶</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𝒎𝒑</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𝜿</m:t>
                                  </m:r>
                                </m:den>
                              </m:f>
                            </m:e>
                            <m:e/>
                          </m:eqArr>
                        </m:e>
                      </m:func>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𝜜𝝅</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𝜺</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𝝂𝜶𝝂𝝉</m:t>
                          </m:r>
                          <m:sSub>
                            <m:sSub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𝜾</m:t>
                              </m:r>
                            </m:e>
                            <m:sub>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𝜫𝝀𝜺𝝊𝝆</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sub>
                          </m:sSub>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0" kern="100" smtClean="0">
                              <a:effectLst/>
                              <a:latin typeface="Cambria Math" panose="02040503050406030204" pitchFamily="18" charset="0"/>
                              <a:ea typeface="Calibri" panose="020F0502020204030204" pitchFamily="34" charset="0"/>
                              <a:cs typeface="Times New Roman" panose="02020603050405020304" pitchFamily="18" charset="0"/>
                            </a:rPr>
                            <m:t>𝚫𝛌</m:t>
                          </m:r>
                          <m:r>
                            <a:rPr lang="el-GR" sz="1800" b="1" i="0" kern="100" smtClean="0">
                              <a:effectLst/>
                              <a:latin typeface="Cambria Math" panose="02040503050406030204" pitchFamily="18" charset="0"/>
                              <a:ea typeface="Calibri" panose="020F0502020204030204" pitchFamily="34" charset="0"/>
                              <a:cs typeface="Times New Roman" panose="02020603050405020304" pitchFamily="18" charset="0"/>
                            </a:rPr>
                            <m:t>′</m:t>
                          </m:r>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𝒎𝒑</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den>
                      </m:f>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𝒔𝒊𝒏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𝜜𝝅</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𝜺</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𝝂𝜶𝝂𝝉</m:t>
                          </m:r>
                          <m:sSub>
                            <m:sSub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𝜾</m:t>
                              </m:r>
                            </m:e>
                            <m:sub>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𝝅𝝀𝜺𝝊𝝆</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sub>
                          </m:sSub>
                        </m:num>
                        <m:den>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𝜰𝝅𝝄𝝉𝜺</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𝜾</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𝝂𝝄𝝊𝝈𝜶</m:t>
                          </m:r>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𝒔𝒊𝒏</m:t>
                      </m:r>
                      <m:d>
                        <m:d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𝒑</m:t>
                          </m:r>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𝒌</m:t>
                          </m:r>
                        </m:den>
                      </m:f>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851E1039-C59F-469B-8090-CB51C670A303}"/>
                  </a:ext>
                </a:extLst>
              </p:cNvPr>
              <p:cNvSpPr txBox="1">
                <a:spLocks noRot="1" noChangeAspect="1" noMove="1" noResize="1" noEditPoints="1" noAdjustHandles="1" noChangeArrowheads="1" noChangeShapeType="1" noTextEdit="1"/>
              </p:cNvSpPr>
              <p:nvPr/>
            </p:nvSpPr>
            <p:spPr>
              <a:xfrm>
                <a:off x="116377" y="1670858"/>
                <a:ext cx="5245331" cy="4241546"/>
              </a:xfrm>
              <a:prstGeom prst="rect">
                <a:avLst/>
              </a:prstGeom>
              <a:blipFill>
                <a:blip r:embed="rId3"/>
                <a:stretch>
                  <a:fillRect l="-929" t="-5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677991B-02AD-6E5F-CD3F-70B128DD35CE}"/>
              </a:ext>
            </a:extLst>
          </p:cNvPr>
          <p:cNvPicPr>
            <a:picLocks noChangeAspect="1"/>
          </p:cNvPicPr>
          <p:nvPr/>
        </p:nvPicPr>
        <p:blipFill>
          <a:blip r:embed="rId4"/>
          <a:stretch>
            <a:fillRect/>
          </a:stretch>
        </p:blipFill>
        <p:spPr>
          <a:xfrm>
            <a:off x="6148093" y="1305677"/>
            <a:ext cx="5858810" cy="5204271"/>
          </a:xfrm>
          <a:prstGeom prst="rect">
            <a:avLst/>
          </a:prstGeom>
        </p:spPr>
      </p:pic>
    </p:spTree>
    <p:extLst>
      <p:ext uri="{BB962C8B-B14F-4D97-AF65-F5344CB8AC3E}">
        <p14:creationId xmlns:p14="http://schemas.microsoft.com/office/powerpoint/2010/main" val="42529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E347-B414-0B88-49EE-93191F19C8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4025D33-147C-0F1B-DA2C-C5DFEA937704}"/>
              </a:ext>
            </a:extLst>
          </p:cNvPr>
          <p:cNvPicPr>
            <a:picLocks noChangeAspect="1"/>
          </p:cNvPicPr>
          <p:nvPr/>
        </p:nvPicPr>
        <p:blipFill>
          <a:blip r:embed="rId2"/>
          <a:stretch>
            <a:fillRect/>
          </a:stretch>
        </p:blipFill>
        <p:spPr>
          <a:xfrm>
            <a:off x="6898479" y="841247"/>
            <a:ext cx="4681479" cy="5083248"/>
          </a:xfrm>
          <a:prstGeom prst="rect">
            <a:avLst/>
          </a:prstGeom>
        </p:spPr>
      </p:pic>
      <p:pic>
        <p:nvPicPr>
          <p:cNvPr id="39" name="Picture Placeholder 38" descr="White DNA structure">
            <a:extLst>
              <a:ext uri="{FF2B5EF4-FFF2-40B4-BE49-F238E27FC236}">
                <a16:creationId xmlns:a16="http://schemas.microsoft.com/office/drawing/2014/main" id="{FEC6E26A-ABAF-4A5F-61FF-CA7372113AA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2B911734-559B-474A-0AF9-CA3CBE26C15C}"/>
              </a:ext>
            </a:extLst>
          </p:cNvPr>
          <p:cNvSpPr>
            <a:spLocks noGrp="1"/>
          </p:cNvSpPr>
          <p:nvPr>
            <p:ph type="title"/>
          </p:nvPr>
        </p:nvSpPr>
        <p:spPr>
          <a:xfrm>
            <a:off x="649224" y="310895"/>
            <a:ext cx="11204725" cy="530352"/>
          </a:xfrm>
        </p:spPr>
        <p:txBody>
          <a:bodyPr/>
          <a:lstStyle/>
          <a:p>
            <a:r>
              <a:rPr lang="el-GR" sz="2400" b="1" dirty="0" err="1">
                <a:latin typeface="Arial" panose="020B0604020202020204" pitchFamily="34" charset="0"/>
                <a:cs typeface="Arial" panose="020B0604020202020204" pitchFamily="34" charset="0"/>
              </a:rPr>
              <a:t>Επιλυση</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λοξοδρομικου</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προβληματοσ</a:t>
            </a:r>
            <a:r>
              <a:rPr lang="el-GR" sz="2400" b="1" dirty="0">
                <a:latin typeface="Arial" panose="020B0604020202020204" pitchFamily="34" charset="0"/>
                <a:cs typeface="Arial" panose="020B0604020202020204" pitchFamily="34" charset="0"/>
              </a:rPr>
              <a:t> με </a:t>
            </a:r>
            <a:r>
              <a:rPr lang="el-GR" sz="2400" b="1" dirty="0" err="1">
                <a:latin typeface="Arial" panose="020B0604020202020204" pitchFamily="34" charset="0"/>
                <a:cs typeface="Arial" panose="020B0604020202020204" pitchFamily="34" charset="0"/>
              </a:rPr>
              <a:t>αυξομερη</a:t>
            </a:r>
            <a:endParaRPr lang="en-US" sz="2400" b="1" dirty="0">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068D9063-7EFD-05FD-C860-BD85FB617DE5}"/>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5C25A3A7-BDFD-55FE-A948-136FE2B1E384}"/>
              </a:ext>
            </a:extLst>
          </p:cNvPr>
          <p:cNvSpPr>
            <a:spLocks noGrp="1"/>
          </p:cNvSpPr>
          <p:nvPr>
            <p:ph type="sldNum" sz="quarter" idx="11"/>
          </p:nvPr>
        </p:nvSpPr>
        <p:spPr/>
        <p:txBody>
          <a:bodyPr/>
          <a:lstStyle/>
          <a:p>
            <a:fld id="{75DF2D63-3FF5-D547-96B9-BE9CCD1ABA58}" type="slidenum">
              <a:rPr lang="en-US" smtClean="0"/>
              <a:pPr/>
              <a:t>22</a:t>
            </a:fld>
            <a:endParaRPr lang="en-US" dirty="0"/>
          </a:p>
        </p:txBody>
      </p:sp>
      <p:sp>
        <p:nvSpPr>
          <p:cNvPr id="5" name="Content Placeholder 4">
            <a:extLst>
              <a:ext uri="{FF2B5EF4-FFF2-40B4-BE49-F238E27FC236}">
                <a16:creationId xmlns:a16="http://schemas.microsoft.com/office/drawing/2014/main" id="{FB428DAC-9D1A-A806-A28E-CD4D4A29DBB7}"/>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1621F87A-B156-7EA2-FA9E-85D7F0FB764B}"/>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12269595-05BA-B411-66B7-BA876F2CBDF3}"/>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50C8A7-1AB0-192B-AF2B-E95E1D6F8979}"/>
              </a:ext>
            </a:extLst>
          </p:cNvPr>
          <p:cNvSpPr txBox="1"/>
          <p:nvPr/>
        </p:nvSpPr>
        <p:spPr>
          <a:xfrm>
            <a:off x="241648" y="1049065"/>
            <a:ext cx="5812469" cy="1231106"/>
          </a:xfrm>
          <a:prstGeom prst="rect">
            <a:avLst/>
          </a:prstGeom>
          <a:solidFill>
            <a:schemeClr val="accent4">
              <a:lumMod val="90000"/>
            </a:schemeClr>
          </a:solidFill>
        </p:spPr>
        <p:txBody>
          <a:bodyPr wrap="square" rtlCol="0">
            <a:spAutoFit/>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40˚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λ=0</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7</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0’.0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φ=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55</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λ=0</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7˚  30’.0 Ε</a:t>
            </a:r>
            <a:r>
              <a:rPr lang="el-GR" b="1" kern="100" dirty="0">
                <a:latin typeface="Calibri" panose="020F0502020204030204" pitchFamily="34" charset="0"/>
                <a:ea typeface="Calibri" panose="020F0502020204030204" pitchFamily="34" charset="0"/>
                <a:cs typeface="Times New Roman" panose="02020603050405020304" pitchFamily="18" charset="0"/>
              </a:rPr>
              <a:t>. </a:t>
            </a:r>
          </a:p>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ζ</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και η απόσταση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κ</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D493398-95E3-7A34-6143-E02320A34CF7}"/>
              </a:ext>
            </a:extLst>
          </p:cNvPr>
          <p:cNvSpPr txBox="1"/>
          <p:nvPr/>
        </p:nvSpPr>
        <p:spPr>
          <a:xfrm>
            <a:off x="241647" y="2438399"/>
            <a:ext cx="5918077" cy="2062103"/>
          </a:xfrm>
          <a:prstGeom prst="rect">
            <a:avLst/>
          </a:prstGeom>
          <a:solidFill>
            <a:schemeClr val="accent4">
              <a:lumMod val="90000"/>
            </a:schemeClr>
          </a:solidFill>
        </p:spPr>
        <p:txBody>
          <a:bodyPr wrap="square" rtlCol="0">
            <a:spAutoFit/>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Αρχικά θα πρέπει να βρούμε τις διαφορές πλάτους φ και μήκους λ καθώς και το </a:t>
            </a:r>
            <a:r>
              <a:rPr lang="el-GR" b="1" kern="100" dirty="0">
                <a:latin typeface="Calibri" panose="020F0502020204030204" pitchFamily="34" charset="0"/>
                <a:ea typeface="Calibri" panose="020F0502020204030204" pitchFamily="34" charset="0"/>
                <a:cs typeface="Times New Roman" panose="02020603050405020304" pitchFamily="18" charset="0"/>
              </a:rPr>
              <a:t>Δ</a:t>
            </a:r>
            <a:r>
              <a:rPr lang="en-US" b="1" kern="100" dirty="0">
                <a:latin typeface="Calibri" panose="020F0502020204030204" pitchFamily="34" charset="0"/>
                <a:ea typeface="Calibri" panose="020F0502020204030204" pitchFamily="34" charset="0"/>
                <a:cs typeface="Times New Roman" panose="02020603050405020304" pitchFamily="18" charset="0"/>
              </a:rPr>
              <a:t>mp</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ώστε να συμπεριλάβουμε την παραμόρφωση του </a:t>
            </a:r>
            <a:r>
              <a:rPr lang="el-GR" b="1" kern="100" dirty="0">
                <a:latin typeface="Calibri" panose="020F0502020204030204" pitchFamily="34" charset="0"/>
                <a:ea typeface="Calibri" panose="020F0502020204030204" pitchFamily="34" charset="0"/>
                <a:cs typeface="Times New Roman" panose="02020603050405020304" pitchFamily="18" charset="0"/>
              </a:rPr>
              <a:t>πλάτ</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ους.</a:t>
            </a:r>
          </a:p>
          <a:p>
            <a:r>
              <a:rPr lang="el-GR" b="1" kern="100" dirty="0">
                <a:latin typeface="Calibri" panose="020F0502020204030204" pitchFamily="34" charset="0"/>
                <a:ea typeface="Calibri" panose="020F0502020204030204" pitchFamily="34" charset="0"/>
                <a:cs typeface="Times New Roman" panose="02020603050405020304" pitchFamily="18" charset="0"/>
              </a:rPr>
              <a:t>Τις μοίρες των διαφορών τις μετατρέπουμε σε πρώτα (‘)</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298F6286-E235-79AF-7506-0FB710508154}"/>
              </a:ext>
            </a:extLst>
          </p:cNvPr>
          <p:cNvGraphicFramePr>
            <a:graphicFrameLocks noGrp="1"/>
          </p:cNvGraphicFramePr>
          <p:nvPr>
            <p:extLst>
              <p:ext uri="{D42A27DB-BD31-4B8C-83A1-F6EECF244321}">
                <p14:modId xmlns:p14="http://schemas.microsoft.com/office/powerpoint/2010/main" val="420351599"/>
              </p:ext>
            </p:extLst>
          </p:nvPr>
        </p:nvGraphicFramePr>
        <p:xfrm>
          <a:off x="241647" y="4424166"/>
          <a:ext cx="7611435" cy="1513228"/>
        </p:xfrm>
        <a:graphic>
          <a:graphicData uri="http://schemas.openxmlformats.org/drawingml/2006/table">
            <a:tbl>
              <a:tblPr firstRow="1" bandRow="1">
                <a:tableStyleId>{5C22544A-7EE6-4342-B048-85BDC9FD1C3A}</a:tableStyleId>
              </a:tblPr>
              <a:tblGrid>
                <a:gridCol w="2537145">
                  <a:extLst>
                    <a:ext uri="{9D8B030D-6E8A-4147-A177-3AD203B41FA5}">
                      <a16:colId xmlns:a16="http://schemas.microsoft.com/office/drawing/2014/main" val="3978186275"/>
                    </a:ext>
                  </a:extLst>
                </a:gridCol>
                <a:gridCol w="2537145">
                  <a:extLst>
                    <a:ext uri="{9D8B030D-6E8A-4147-A177-3AD203B41FA5}">
                      <a16:colId xmlns:a16="http://schemas.microsoft.com/office/drawing/2014/main" val="1974283343"/>
                    </a:ext>
                  </a:extLst>
                </a:gridCol>
                <a:gridCol w="2537145">
                  <a:extLst>
                    <a:ext uri="{9D8B030D-6E8A-4147-A177-3AD203B41FA5}">
                      <a16:colId xmlns:a16="http://schemas.microsoft.com/office/drawing/2014/main" val="4122968429"/>
                    </a:ext>
                  </a:extLst>
                </a:gridCol>
              </a:tblGrid>
              <a:tr h="378307">
                <a:tc>
                  <a:txBody>
                    <a:bodyPr/>
                    <a:lstStyle/>
                    <a:p>
                      <a:r>
                        <a:rPr lang="el-GR" dirty="0">
                          <a:solidFill>
                            <a:schemeClr val="tx1"/>
                          </a:solidFill>
                        </a:rPr>
                        <a:t>Φ</a:t>
                      </a:r>
                      <a:r>
                        <a:rPr lang="el-GR" baseline="-25000" dirty="0">
                          <a:solidFill>
                            <a:schemeClr val="tx1"/>
                          </a:solidFill>
                        </a:rPr>
                        <a:t>αν</a:t>
                      </a:r>
                      <a:r>
                        <a:rPr lang="el-GR"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30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Ν</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rPr>
                        <a:t>λ</a:t>
                      </a:r>
                      <a:r>
                        <a:rPr lang="el-GR" b="1" baseline="-25000" dirty="0">
                          <a:solidFill>
                            <a:schemeClr val="tx1"/>
                          </a:solidFill>
                        </a:rPr>
                        <a:t>αφ</a:t>
                      </a:r>
                      <a:r>
                        <a:rPr lang="el-GR" b="1"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074˚  00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a:t>
                      </a:r>
                      <a:endParaRPr lang="en-US" b="1" dirty="0">
                        <a:solidFill>
                          <a:schemeClr val="tx1"/>
                        </a:solidFill>
                      </a:endParaRPr>
                    </a:p>
                  </a:txBody>
                  <a:tcPr/>
                </a:tc>
                <a:tc>
                  <a:txBody>
                    <a:bodyPr/>
                    <a:lstStyle/>
                    <a:p>
                      <a:r>
                        <a:rPr lang="en-US"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MP</a:t>
                      </a:r>
                      <a:r>
                        <a:rPr lang="el-GR" b="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αν</a:t>
                      </a:r>
                      <a:r>
                        <a:rPr lang="el-GR" b="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2647.0</a:t>
                      </a:r>
                      <a:r>
                        <a:rPr lang="en-US" sz="18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2449335"/>
                  </a:ext>
                </a:extLst>
              </a:tr>
              <a:tr h="378307">
                <a:tc>
                  <a:txBody>
                    <a:bodyPr/>
                    <a:lstStyle/>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Φ</a:t>
                      </a:r>
                      <a:r>
                        <a:rPr lang="el-GR" sz="1800" b="1" kern="100" baseline="-25000" dirty="0">
                          <a:effectLst/>
                          <a:latin typeface="Calibri" panose="020F0502020204030204" pitchFamily="34" charset="0"/>
                          <a:ea typeface="Calibri" panose="020F0502020204030204" pitchFamily="34" charset="0"/>
                          <a:cs typeface="Times New Roman" panose="02020603050405020304" pitchFamily="18" charset="0"/>
                        </a:rPr>
                        <a:t>αφ</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55˚  30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λ</a:t>
                      </a:r>
                      <a:r>
                        <a:rPr lang="el-GR" b="1" baseline="-25000" dirty="0" err="1">
                          <a:solidFill>
                            <a:schemeClr val="tx1"/>
                          </a:solidFill>
                        </a:rPr>
                        <a:t>αν</a:t>
                      </a:r>
                      <a:r>
                        <a:rPr lang="el-GR" b="1" baseline="-25000" dirty="0">
                          <a:solidFill>
                            <a:schemeClr val="tx1"/>
                          </a:solidFill>
                        </a:rPr>
                        <a:t>  =   </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30</a:t>
                      </a:r>
                      <a:r>
                        <a:rPr lang="en-US"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a:t>
                      </a:r>
                      <a:endParaRPr lang="en-US" b="1" baseline="-25000" dirty="0">
                        <a:solidFill>
                          <a:schemeClr val="tx1"/>
                        </a:solidFill>
                      </a:endParaRPr>
                    </a:p>
                  </a:txBody>
                  <a:tcPr/>
                </a:tc>
                <a:tc>
                  <a:txBody>
                    <a:bodyPr/>
                    <a:lstStyle/>
                    <a:p>
                      <a:r>
                        <a:rPr lang="en-US"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MP</a:t>
                      </a:r>
                      <a:r>
                        <a:rPr lang="el-GR" sz="1800" b="1" kern="100" baseline="-25000" dirty="0" err="1">
                          <a:effectLst/>
                          <a:latin typeface="Calibri" panose="020F0502020204030204" pitchFamily="34" charset="0"/>
                          <a:ea typeface="Calibri" panose="020F0502020204030204" pitchFamily="34" charset="0"/>
                          <a:cs typeface="Calibri" panose="020F0502020204030204" pitchFamily="34" charset="0"/>
                        </a:rPr>
                        <a:t>αφ</a:t>
                      </a:r>
                      <a:r>
                        <a:rPr lang="el-GR" sz="1800" b="1"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4001.6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1"/>
                        </a:solidFill>
                      </a:endParaRPr>
                    </a:p>
                  </a:txBody>
                  <a:tcPr/>
                </a:tc>
                <a:extLst>
                  <a:ext uri="{0D108BD9-81ED-4DB2-BD59-A6C34878D82A}">
                    <a16:rowId xmlns:a16="http://schemas.microsoft.com/office/drawing/2014/main" val="2089664881"/>
                  </a:ext>
                </a:extLst>
              </a:tr>
              <a:tr h="378307">
                <a:tc>
                  <a:txBody>
                    <a:bodyPr/>
                    <a:lstStyle/>
                    <a:p>
                      <a:r>
                        <a:rPr lang="el-GR" b="1" dirty="0" err="1">
                          <a:solidFill>
                            <a:schemeClr val="tx1"/>
                          </a:solidFill>
                        </a:rPr>
                        <a:t>Δφ</a:t>
                      </a:r>
                      <a:r>
                        <a:rPr lang="el-GR" b="1" dirty="0">
                          <a:solidFill>
                            <a:schemeClr val="tx1"/>
                          </a:solidFill>
                        </a:rPr>
                        <a:t>=  </a:t>
                      </a:r>
                      <a:r>
                        <a:rPr lang="en-US" b="1" dirty="0">
                          <a:solidFill>
                            <a:schemeClr val="tx1"/>
                          </a:solidFill>
                          <a:latin typeface="Arial" panose="020B0604020202020204" pitchFamily="34" charset="0"/>
                          <a:cs typeface="Arial" panose="020B0604020202020204" pitchFamily="34" charset="0"/>
                        </a:rPr>
                        <a:t>96</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00</a:t>
                      </a:r>
                      <a:r>
                        <a:rPr lang="en-US" b="1" kern="100" dirty="0">
                          <a:latin typeface="Calibri" panose="020F0502020204030204" pitchFamily="34" charset="0"/>
                          <a:ea typeface="Calibri" panose="020F0502020204030204" pitchFamily="34" charset="0"/>
                          <a:cs typeface="Times New Roman" panose="02020603050405020304" pitchFamily="18" charset="0"/>
                        </a:rPr>
                        <a:t>’.0</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 </a:t>
                      </a:r>
                      <a:endParaRPr lang="en-US" dirty="0">
                        <a:solidFill>
                          <a:schemeClr val="tx1"/>
                        </a:solidFill>
                      </a:endParaRPr>
                    </a:p>
                  </a:txBody>
                  <a:tcPr/>
                </a:tc>
                <a:tc>
                  <a:txBody>
                    <a:bodyPr/>
                    <a:lstStyle/>
                    <a:p>
                      <a:r>
                        <a:rPr lang="el-GR" dirty="0" err="1">
                          <a:solidFill>
                            <a:schemeClr val="tx1"/>
                          </a:solidFill>
                        </a:rPr>
                        <a:t>Δλ</a:t>
                      </a:r>
                      <a:r>
                        <a:rPr lang="el-GR" dirty="0">
                          <a:solidFill>
                            <a:schemeClr val="tx1"/>
                          </a:solidFill>
                        </a:rPr>
                        <a:t> =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30’</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tx1"/>
                        </a:solidFill>
                      </a:endParaRPr>
                    </a:p>
                  </a:txBody>
                  <a:tcPr/>
                </a:tc>
                <a:tc>
                  <a:txBody>
                    <a:bodyPr/>
                    <a:lstStyle/>
                    <a:p>
                      <a:r>
                        <a:rPr lang="el-GR" b="1" dirty="0">
                          <a:solidFill>
                            <a:schemeClr val="tx1"/>
                          </a:solidFill>
                        </a:rPr>
                        <a:t>Δ</a:t>
                      </a:r>
                      <a:r>
                        <a:rPr lang="en-US" b="1" baseline="-25000" dirty="0">
                          <a:solidFill>
                            <a:schemeClr val="tx1"/>
                          </a:solidFill>
                        </a:rPr>
                        <a:t>mp  </a:t>
                      </a:r>
                      <a:r>
                        <a:rPr lang="en-US" b="1" baseline="0" dirty="0">
                          <a:solidFill>
                            <a:schemeClr val="tx1"/>
                          </a:solidFill>
                        </a:rPr>
                        <a:t>= 6648.6</a:t>
                      </a:r>
                    </a:p>
                  </a:txBody>
                  <a:tcPr/>
                </a:tc>
                <a:extLst>
                  <a:ext uri="{0D108BD9-81ED-4DB2-BD59-A6C34878D82A}">
                    <a16:rowId xmlns:a16="http://schemas.microsoft.com/office/drawing/2014/main" val="1865154951"/>
                  </a:ext>
                </a:extLst>
              </a:tr>
              <a:tr h="378307">
                <a:tc>
                  <a:txBody>
                    <a:bodyPr/>
                    <a:lstStyle/>
                    <a:p>
                      <a:r>
                        <a:rPr lang="el-GR" b="1" dirty="0" err="1">
                          <a:solidFill>
                            <a:srgbClr val="FF0000"/>
                          </a:solidFill>
                        </a:rPr>
                        <a:t>Δφ</a:t>
                      </a:r>
                      <a:r>
                        <a:rPr lang="el-GR" b="1" dirty="0">
                          <a:solidFill>
                            <a:srgbClr val="FF0000"/>
                          </a:solidFill>
                        </a:rPr>
                        <a:t>’ = </a:t>
                      </a:r>
                      <a:r>
                        <a:rPr lang="en-US" b="1" dirty="0">
                          <a:solidFill>
                            <a:srgbClr val="FF0000"/>
                          </a:solidFill>
                        </a:rPr>
                        <a:t>5760</a:t>
                      </a:r>
                      <a:r>
                        <a:rPr lang="el-GR" b="1" dirty="0">
                          <a:solidFill>
                            <a:srgbClr val="FF0000"/>
                          </a:solidFill>
                        </a:rPr>
                        <a:t>’ </a:t>
                      </a:r>
                      <a:r>
                        <a:rPr lang="en-US" b="0" dirty="0">
                          <a:solidFill>
                            <a:srgbClr val="FF0000"/>
                          </a:solidFill>
                        </a:rPr>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rgbClr val="FF0000"/>
                          </a:solidFill>
                        </a:rPr>
                        <a:t>Δλ</a:t>
                      </a:r>
                      <a:r>
                        <a:rPr lang="el-GR" b="1" dirty="0">
                          <a:solidFill>
                            <a:srgbClr val="FF0000"/>
                          </a:solidFill>
                        </a:rPr>
                        <a:t>’ = 6690’ </a:t>
                      </a:r>
                      <a:r>
                        <a:rPr lang="en-US" b="1" dirty="0">
                          <a:solidFill>
                            <a:srgbClr val="FF0000"/>
                          </a:solidFill>
                        </a:rPr>
                        <a:t>E</a:t>
                      </a:r>
                      <a:endParaRPr lang="en-US"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rgbClr val="FF0000"/>
                          </a:solidFill>
                        </a:rPr>
                        <a:t>Δ</a:t>
                      </a:r>
                      <a:r>
                        <a:rPr lang="en-US" b="1" baseline="-25000" dirty="0">
                          <a:solidFill>
                            <a:srgbClr val="FF0000"/>
                          </a:solidFill>
                        </a:rPr>
                        <a:t>mp  </a:t>
                      </a:r>
                      <a:r>
                        <a:rPr lang="en-US" b="1" baseline="0" dirty="0">
                          <a:solidFill>
                            <a:srgbClr val="FF0000"/>
                          </a:solidFill>
                        </a:rPr>
                        <a:t>= 6648.6</a:t>
                      </a:r>
                    </a:p>
                  </a:txBody>
                  <a:tcPr/>
                </a:tc>
                <a:extLst>
                  <a:ext uri="{0D108BD9-81ED-4DB2-BD59-A6C34878D82A}">
                    <a16:rowId xmlns:a16="http://schemas.microsoft.com/office/drawing/2014/main" val="3849716100"/>
                  </a:ext>
                </a:extLst>
              </a:tr>
            </a:tbl>
          </a:graphicData>
        </a:graphic>
      </p:graphicFrame>
      <p:cxnSp>
        <p:nvCxnSpPr>
          <p:cNvPr id="16" name="Straight Connector 15">
            <a:extLst>
              <a:ext uri="{FF2B5EF4-FFF2-40B4-BE49-F238E27FC236}">
                <a16:creationId xmlns:a16="http://schemas.microsoft.com/office/drawing/2014/main" id="{6EDD3B2F-6FCB-66DB-AA46-5D3EBDE997F5}"/>
              </a:ext>
            </a:extLst>
          </p:cNvPr>
          <p:cNvCxnSpPr>
            <a:cxnSpLocks/>
            <a:endCxn id="14" idx="3"/>
          </p:cNvCxnSpPr>
          <p:nvPr/>
        </p:nvCxnSpPr>
        <p:spPr>
          <a:xfrm flipV="1">
            <a:off x="241647" y="5180780"/>
            <a:ext cx="7611435" cy="6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6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498A-EE7A-651D-EA53-0650EA3DFFD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35275BC-5B6F-4C12-D35F-ACA8A6E657EC}"/>
              </a:ext>
            </a:extLst>
          </p:cNvPr>
          <p:cNvPicPr>
            <a:picLocks noChangeAspect="1"/>
          </p:cNvPicPr>
          <p:nvPr/>
        </p:nvPicPr>
        <p:blipFill>
          <a:blip r:embed="rId2"/>
          <a:stretch>
            <a:fillRect/>
          </a:stretch>
        </p:blipFill>
        <p:spPr>
          <a:xfrm>
            <a:off x="6898479" y="841247"/>
            <a:ext cx="4681479" cy="5083248"/>
          </a:xfrm>
          <a:prstGeom prst="rect">
            <a:avLst/>
          </a:prstGeom>
        </p:spPr>
      </p:pic>
      <p:pic>
        <p:nvPicPr>
          <p:cNvPr id="39" name="Picture Placeholder 38" descr="White DNA structure">
            <a:extLst>
              <a:ext uri="{FF2B5EF4-FFF2-40B4-BE49-F238E27FC236}">
                <a16:creationId xmlns:a16="http://schemas.microsoft.com/office/drawing/2014/main" id="{C1C46914-126B-3563-8F76-395B4B58AC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9225"/>
            <a:ext cx="6656832" cy="6858000"/>
          </a:xfrm>
        </p:spPr>
      </p:pic>
      <p:sp>
        <p:nvSpPr>
          <p:cNvPr id="3" name="Title 2">
            <a:extLst>
              <a:ext uri="{FF2B5EF4-FFF2-40B4-BE49-F238E27FC236}">
                <a16:creationId xmlns:a16="http://schemas.microsoft.com/office/drawing/2014/main" id="{47C74D27-ECCF-E705-F86D-3F2A1CD39003}"/>
              </a:ext>
            </a:extLst>
          </p:cNvPr>
          <p:cNvSpPr>
            <a:spLocks noGrp="1"/>
          </p:cNvSpPr>
          <p:nvPr>
            <p:ph type="title"/>
          </p:nvPr>
        </p:nvSpPr>
        <p:spPr>
          <a:xfrm>
            <a:off x="649224" y="310895"/>
            <a:ext cx="11204725" cy="530352"/>
          </a:xfrm>
        </p:spPr>
        <p:txBody>
          <a:bodyPr/>
          <a:lstStyle/>
          <a:p>
            <a:r>
              <a:rPr lang="el-GR" sz="2400" b="1" dirty="0" err="1">
                <a:latin typeface="Arial" panose="020B0604020202020204" pitchFamily="34" charset="0"/>
                <a:cs typeface="Arial" panose="020B0604020202020204" pitchFamily="34" charset="0"/>
              </a:rPr>
              <a:t>Επιλυση</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λοξοδρομικου</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προβληματοσ</a:t>
            </a:r>
            <a:r>
              <a:rPr lang="el-GR" sz="2400" b="1" dirty="0">
                <a:latin typeface="Arial" panose="020B0604020202020204" pitchFamily="34" charset="0"/>
                <a:cs typeface="Arial" panose="020B0604020202020204" pitchFamily="34" charset="0"/>
              </a:rPr>
              <a:t> με </a:t>
            </a:r>
            <a:r>
              <a:rPr lang="el-GR" sz="2400" b="1" dirty="0" err="1">
                <a:latin typeface="Arial" panose="020B0604020202020204" pitchFamily="34" charset="0"/>
                <a:cs typeface="Arial" panose="020B0604020202020204" pitchFamily="34" charset="0"/>
              </a:rPr>
              <a:t>αυξομερη</a:t>
            </a:r>
            <a:endParaRPr lang="en-US" sz="2400" b="1" dirty="0">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C497003A-9419-C473-6060-0B4AC58D1851}"/>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683FCD8B-AFF0-7B28-D6F7-E33A9FFA130F}"/>
              </a:ext>
            </a:extLst>
          </p:cNvPr>
          <p:cNvSpPr>
            <a:spLocks noGrp="1"/>
          </p:cNvSpPr>
          <p:nvPr>
            <p:ph type="sldNum" sz="quarter" idx="11"/>
          </p:nvPr>
        </p:nvSpPr>
        <p:spPr/>
        <p:txBody>
          <a:bodyPr/>
          <a:lstStyle/>
          <a:p>
            <a:fld id="{75DF2D63-3FF5-D547-96B9-BE9CCD1ABA58}" type="slidenum">
              <a:rPr lang="en-US" smtClean="0"/>
              <a:pPr/>
              <a:t>23</a:t>
            </a:fld>
            <a:endParaRPr lang="en-US" dirty="0"/>
          </a:p>
        </p:txBody>
      </p:sp>
      <p:sp>
        <p:nvSpPr>
          <p:cNvPr id="5" name="Content Placeholder 4">
            <a:extLst>
              <a:ext uri="{FF2B5EF4-FFF2-40B4-BE49-F238E27FC236}">
                <a16:creationId xmlns:a16="http://schemas.microsoft.com/office/drawing/2014/main" id="{0B796E7C-61CA-19BB-016D-4FA12DC1E377}"/>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2A902D39-84C8-051D-613F-4C7F824F3724}"/>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21308AA0-10FD-0004-983A-F003579179AA}"/>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F5C689C-0E20-4F0E-826D-6669D329BC95}"/>
              </a:ext>
            </a:extLst>
          </p:cNvPr>
          <p:cNvSpPr txBox="1"/>
          <p:nvPr/>
        </p:nvSpPr>
        <p:spPr>
          <a:xfrm>
            <a:off x="241648" y="1049065"/>
            <a:ext cx="5747323" cy="677108"/>
          </a:xfrm>
          <a:prstGeom prst="rect">
            <a:avLst/>
          </a:prstGeom>
          <a:solidFill>
            <a:schemeClr val="accent4">
              <a:lumMod val="90000"/>
            </a:schemeClr>
          </a:solidFill>
        </p:spPr>
        <p:txBody>
          <a:bodyPr wrap="square" rtlCol="0">
            <a:spAutoFit/>
          </a:bodyPr>
          <a:lstStyle/>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40˚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N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7</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4˚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φ=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55</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3</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7˚  30’.0 Ε</a:t>
            </a:r>
            <a:r>
              <a:rPr lang="el-GR" sz="1000" b="1" kern="100" dirty="0">
                <a:latin typeface="Calibri" panose="020F0502020204030204" pitchFamily="34" charset="0"/>
                <a:ea typeface="Calibri" panose="020F0502020204030204" pitchFamily="34" charset="0"/>
                <a:cs typeface="Times New Roman" panose="02020603050405020304" pitchFamily="18" charset="0"/>
              </a:rPr>
              <a:t>. </a:t>
            </a:r>
            <a:r>
              <a:rPr lang="en-US" sz="1000" b="1" kern="100" dirty="0">
                <a:latin typeface="Calibri" panose="020F0502020204030204" pitchFamily="34" charset="0"/>
                <a:ea typeface="Calibri" panose="020F0502020204030204" pitchFamily="34" charset="0"/>
                <a:cs typeface="Times New Roman" panose="02020603050405020304" pitchFamily="18" charset="0"/>
              </a:rPr>
              <a:t>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ζ και η απόσταση κ</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7CB60F4-DF05-92A4-D60E-FC6CAC6059F4}"/>
                  </a:ext>
                </a:extLst>
              </p:cNvPr>
              <p:cNvSpPr txBox="1"/>
              <p:nvPr/>
            </p:nvSpPr>
            <p:spPr>
              <a:xfrm>
                <a:off x="282360" y="3623723"/>
                <a:ext cx="5918077" cy="2777427"/>
              </a:xfrm>
              <a:prstGeom prst="rect">
                <a:avLst/>
              </a:prstGeom>
              <a:solidFill>
                <a:schemeClr val="accent4">
                  <a:lumMod val="90000"/>
                </a:schemeClr>
              </a:solidFill>
            </p:spPr>
            <p:txBody>
              <a:bodyPr wrap="square" rtlCol="0">
                <a:spAutoFit/>
              </a:bodyPr>
              <a:lstStyle/>
              <a:p>
                <a:r>
                  <a:rPr lang="el-GR" b="1" kern="100" dirty="0">
                    <a:latin typeface="Calibri" panose="020F0502020204030204" pitchFamily="34" charset="0"/>
                    <a:ea typeface="Calibri" panose="020F0502020204030204" pitchFamily="34" charset="0"/>
                    <a:cs typeface="Times New Roman" panose="02020603050405020304" pitchFamily="18" charset="0"/>
                  </a:rPr>
                  <a:t>Έπειτα από τους τύπους που έχουμε εξαγάγει βρίσκουμε την τεταρτοκυκλική πορεία.</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l-GR" sz="2000" b="1" i="1" kern="100" smtClean="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𝜜𝝅</m:t>
                          </m:r>
                          <m:r>
                            <a:rPr lang="el-GR" sz="2000" b="1" i="1" kern="100" smtClean="0">
                              <a:effectLst/>
                              <a:latin typeface="Cambria Math" panose="02040503050406030204" pitchFamily="18" charset="0"/>
                              <a:ea typeface="Calibri" panose="020F0502020204030204" pitchFamily="34" charset="0"/>
                              <a:cs typeface="Times New Roman" panose="02020603050405020304" pitchFamily="18" charset="0"/>
                            </a:rPr>
                            <m:t>𝜺</m:t>
                          </m:r>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𝝂𝜶𝝂𝝉</m:t>
                          </m:r>
                          <m:sSub>
                            <m:sSubPr>
                              <m:ctrlP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𝜾</m:t>
                              </m:r>
                            </m:e>
                            <m:sub>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𝜫𝝀𝜺𝝊𝝆</m:t>
                              </m:r>
                              <m:r>
                                <a:rPr lang="el-GR" sz="20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sub>
                          </m:sSub>
                        </m:num>
                        <m:den>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20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𝝈𝜼</m:t>
                          </m:r>
                        </m:den>
                      </m:f>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t>𝒕𝒂𝒏</m:t>
                      </m:r>
                      <m:d>
                        <m:dPr>
                          <m:ctrlP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𝜻</m:t>
                          </m:r>
                        </m:e>
                      </m:d>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000" b="1" i="0" kern="100" smtClean="0">
                              <a:effectLst/>
                              <a:latin typeface="Cambria Math" panose="02040503050406030204" pitchFamily="18" charset="0"/>
                              <a:ea typeface="Calibri" panose="020F0502020204030204" pitchFamily="34" charset="0"/>
                              <a:cs typeface="Times New Roman" panose="02020603050405020304" pitchFamily="18" charset="0"/>
                            </a:rPr>
                            <m:t>𝚫𝛌</m:t>
                          </m:r>
                          <m:r>
                            <a:rPr lang="el-GR" sz="2000" b="1" i="0" kern="100" smtClean="0">
                              <a:effectLst/>
                              <a:latin typeface="Cambria Math" panose="02040503050406030204" pitchFamily="18" charset="0"/>
                              <a:ea typeface="Calibri" panose="020F0502020204030204" pitchFamily="34" charset="0"/>
                              <a:cs typeface="Times New Roman" panose="02020603050405020304" pitchFamily="18" charset="0"/>
                            </a:rPr>
                            <m:t>′</m:t>
                          </m:r>
                        </m:num>
                        <m:den>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𝜟</m:t>
                          </m:r>
                          <m: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t>𝒎𝒑</m:t>
                          </m:r>
                          <m:r>
                            <a:rPr lang="el-GR" sz="2000" b="1" i="1" kern="100">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b="1" i="1" kern="10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2000" b="1" kern="100" dirty="0">
                  <a:latin typeface="Calibri" panose="020F0502020204030204" pitchFamily="34" charset="0"/>
                  <a:ea typeface="Calibri" panose="020F0502020204030204" pitchFamily="34" charset="0"/>
                  <a:cs typeface="Times New Roman" panose="02020603050405020304" pitchFamily="18" charset="0"/>
                </a:endParaRPr>
              </a:p>
              <a:p>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Tan</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(ζ) = 6690 / 6648.6 =&gt; ζ = </a:t>
                </a:r>
                <a:r>
                  <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 </a:t>
                </a:r>
                <a:r>
                  <a:rPr lang="el-GR"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45.2˚</a:t>
                </a:r>
                <a:r>
                  <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=&gt; 180</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 45.2</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20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134.8</a:t>
                </a:r>
                <a:r>
                  <a:rPr lang="el-GR"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lang="el-GR"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ζ</a:t>
                </a:r>
                <a:endPar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C7CB60F4-DF05-92A4-D60E-FC6CAC6059F4}"/>
                  </a:ext>
                </a:extLst>
              </p:cNvPr>
              <p:cNvSpPr txBox="1">
                <a:spLocks noRot="1" noChangeAspect="1" noMove="1" noResize="1" noEditPoints="1" noAdjustHandles="1" noChangeArrowheads="1" noChangeShapeType="1" noTextEdit="1"/>
              </p:cNvSpPr>
              <p:nvPr/>
            </p:nvSpPr>
            <p:spPr>
              <a:xfrm>
                <a:off x="282360" y="3623723"/>
                <a:ext cx="5918077" cy="2777427"/>
              </a:xfrm>
              <a:prstGeom prst="rect">
                <a:avLst/>
              </a:prstGeom>
              <a:blipFill>
                <a:blip r:embed="rId4"/>
                <a:stretch>
                  <a:fillRect l="-1030" t="-1096"/>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260314ED-5296-3AA5-3C1C-C992B944EF74}"/>
              </a:ext>
            </a:extLst>
          </p:cNvPr>
          <p:cNvGraphicFramePr>
            <a:graphicFrameLocks noGrp="1"/>
          </p:cNvGraphicFramePr>
          <p:nvPr>
            <p:extLst>
              <p:ext uri="{D42A27DB-BD31-4B8C-83A1-F6EECF244321}">
                <p14:modId xmlns:p14="http://schemas.microsoft.com/office/powerpoint/2010/main" val="2255436330"/>
              </p:ext>
            </p:extLst>
          </p:nvPr>
        </p:nvGraphicFramePr>
        <p:xfrm>
          <a:off x="343842" y="1796502"/>
          <a:ext cx="2537145" cy="1513228"/>
        </p:xfrm>
        <a:graphic>
          <a:graphicData uri="http://schemas.openxmlformats.org/drawingml/2006/table">
            <a:tbl>
              <a:tblPr firstRow="1" bandRow="1">
                <a:tableStyleId>{5C22544A-7EE6-4342-B048-85BDC9FD1C3A}</a:tableStyleId>
              </a:tblPr>
              <a:tblGrid>
                <a:gridCol w="2537145">
                  <a:extLst>
                    <a:ext uri="{9D8B030D-6E8A-4147-A177-3AD203B41FA5}">
                      <a16:colId xmlns:a16="http://schemas.microsoft.com/office/drawing/2014/main" val="3978186275"/>
                    </a:ext>
                  </a:extLst>
                </a:gridCol>
              </a:tblGrid>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Δφ</a:t>
                      </a:r>
                      <a:r>
                        <a:rPr lang="el-GR" b="1" dirty="0">
                          <a:solidFill>
                            <a:schemeClr val="tx1"/>
                          </a:solidFill>
                        </a:rPr>
                        <a:t>’ = </a:t>
                      </a:r>
                      <a:r>
                        <a:rPr lang="en-US" b="1" dirty="0">
                          <a:solidFill>
                            <a:schemeClr val="tx1"/>
                          </a:solidFill>
                        </a:rPr>
                        <a:t>5760</a:t>
                      </a:r>
                      <a:r>
                        <a:rPr lang="el-GR" b="1" dirty="0">
                          <a:solidFill>
                            <a:schemeClr val="tx1"/>
                          </a:solidFill>
                        </a:rPr>
                        <a:t>’ </a:t>
                      </a:r>
                      <a:r>
                        <a:rPr lang="en-US" b="1" dirty="0">
                          <a:solidFill>
                            <a:schemeClr val="tx1"/>
                          </a:solidFill>
                        </a:rPr>
                        <a:t>S</a:t>
                      </a:r>
                      <a:endParaRPr lang="en-US" dirty="0">
                        <a:solidFill>
                          <a:schemeClr val="tx1"/>
                        </a:solidFill>
                      </a:endParaRPr>
                    </a:p>
                  </a:txBody>
                  <a:tcPr/>
                </a:tc>
                <a:extLst>
                  <a:ext uri="{0D108BD9-81ED-4DB2-BD59-A6C34878D82A}">
                    <a16:rowId xmlns:a16="http://schemas.microsoft.com/office/drawing/2014/main" val="1822449335"/>
                  </a:ext>
                </a:extLst>
              </a:tr>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Δλ</a:t>
                      </a:r>
                      <a:r>
                        <a:rPr lang="el-GR" b="1" dirty="0">
                          <a:solidFill>
                            <a:schemeClr val="tx1"/>
                          </a:solidFill>
                        </a:rPr>
                        <a:t>’ = 6690’ </a:t>
                      </a:r>
                      <a:r>
                        <a:rPr lang="en-US" b="1" dirty="0">
                          <a:solidFill>
                            <a:schemeClr val="tx1"/>
                          </a:solidFill>
                        </a:rPr>
                        <a:t>E</a:t>
                      </a:r>
                      <a:endParaRPr lang="en-US" dirty="0">
                        <a:solidFill>
                          <a:schemeClr val="tx1"/>
                        </a:solidFill>
                      </a:endParaRPr>
                    </a:p>
                  </a:txBody>
                  <a:tcPr/>
                </a:tc>
                <a:extLst>
                  <a:ext uri="{0D108BD9-81ED-4DB2-BD59-A6C34878D82A}">
                    <a16:rowId xmlns:a16="http://schemas.microsoft.com/office/drawing/2014/main" val="2089664881"/>
                  </a:ext>
                </a:extLst>
              </a:tr>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rPr>
                        <a:t>Δ</a:t>
                      </a:r>
                      <a:r>
                        <a:rPr lang="en-US" b="1" baseline="-25000" dirty="0">
                          <a:solidFill>
                            <a:schemeClr val="tx1"/>
                          </a:solidFill>
                        </a:rPr>
                        <a:t>mp  </a:t>
                      </a:r>
                      <a:r>
                        <a:rPr lang="en-US" b="1" baseline="0" dirty="0">
                          <a:solidFill>
                            <a:schemeClr val="tx1"/>
                          </a:solidFill>
                        </a:rPr>
                        <a:t>= 6648.6</a:t>
                      </a:r>
                    </a:p>
                  </a:txBody>
                  <a:tcPr/>
                </a:tc>
                <a:extLst>
                  <a:ext uri="{0D108BD9-81ED-4DB2-BD59-A6C34878D82A}">
                    <a16:rowId xmlns:a16="http://schemas.microsoft.com/office/drawing/2014/main" val="1865154951"/>
                  </a:ext>
                </a:extLst>
              </a:tr>
              <a:tr h="378307">
                <a:tc>
                  <a:txBody>
                    <a:bodyPr/>
                    <a:lstStyle/>
                    <a:p>
                      <a:endParaRPr lang="en-US" dirty="0">
                        <a:solidFill>
                          <a:srgbClr val="FF0000"/>
                        </a:solidFill>
                      </a:endParaRPr>
                    </a:p>
                  </a:txBody>
                  <a:tcPr/>
                </a:tc>
                <a:extLst>
                  <a:ext uri="{0D108BD9-81ED-4DB2-BD59-A6C34878D82A}">
                    <a16:rowId xmlns:a16="http://schemas.microsoft.com/office/drawing/2014/main" val="3849716100"/>
                  </a:ext>
                </a:extLst>
              </a:tr>
            </a:tbl>
          </a:graphicData>
        </a:graphic>
      </p:graphicFrame>
    </p:spTree>
    <p:extLst>
      <p:ext uri="{BB962C8B-B14F-4D97-AF65-F5344CB8AC3E}">
        <p14:creationId xmlns:p14="http://schemas.microsoft.com/office/powerpoint/2010/main" val="283039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243D-BEBA-6039-C341-45DE8532B19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2DD9EA4-FBF8-8BF8-FDEA-18BBBB222CF1}"/>
              </a:ext>
            </a:extLst>
          </p:cNvPr>
          <p:cNvPicPr>
            <a:picLocks noChangeAspect="1"/>
          </p:cNvPicPr>
          <p:nvPr/>
        </p:nvPicPr>
        <p:blipFill>
          <a:blip r:embed="rId2"/>
          <a:stretch>
            <a:fillRect/>
          </a:stretch>
        </p:blipFill>
        <p:spPr>
          <a:xfrm>
            <a:off x="6898479" y="841247"/>
            <a:ext cx="4681479" cy="5083248"/>
          </a:xfrm>
          <a:prstGeom prst="rect">
            <a:avLst/>
          </a:prstGeom>
        </p:spPr>
      </p:pic>
      <p:pic>
        <p:nvPicPr>
          <p:cNvPr id="39" name="Picture Placeholder 38" descr="White DNA structure">
            <a:extLst>
              <a:ext uri="{FF2B5EF4-FFF2-40B4-BE49-F238E27FC236}">
                <a16:creationId xmlns:a16="http://schemas.microsoft.com/office/drawing/2014/main" id="{4911FB68-5FC1-68C4-BE88-AA8CAE2B788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9225"/>
            <a:ext cx="6656832" cy="6858000"/>
          </a:xfrm>
        </p:spPr>
      </p:pic>
      <p:sp>
        <p:nvSpPr>
          <p:cNvPr id="3" name="Title 2">
            <a:extLst>
              <a:ext uri="{FF2B5EF4-FFF2-40B4-BE49-F238E27FC236}">
                <a16:creationId xmlns:a16="http://schemas.microsoft.com/office/drawing/2014/main" id="{2B537D3A-F7DC-46CD-7D32-F0DE041593D6}"/>
              </a:ext>
            </a:extLst>
          </p:cNvPr>
          <p:cNvSpPr>
            <a:spLocks noGrp="1"/>
          </p:cNvSpPr>
          <p:nvPr>
            <p:ph type="title"/>
          </p:nvPr>
        </p:nvSpPr>
        <p:spPr>
          <a:xfrm>
            <a:off x="649224" y="310895"/>
            <a:ext cx="11204725" cy="530352"/>
          </a:xfrm>
        </p:spPr>
        <p:txBody>
          <a:bodyPr/>
          <a:lstStyle/>
          <a:p>
            <a:r>
              <a:rPr lang="el-GR" sz="2400" b="1" dirty="0" err="1">
                <a:latin typeface="Arial" panose="020B0604020202020204" pitchFamily="34" charset="0"/>
                <a:cs typeface="Arial" panose="020B0604020202020204" pitchFamily="34" charset="0"/>
              </a:rPr>
              <a:t>Επιλυση</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λοξοδρομικου</a:t>
            </a:r>
            <a:r>
              <a:rPr lang="el-GR" sz="2400" b="1" dirty="0">
                <a:latin typeface="Arial" panose="020B0604020202020204" pitchFamily="34" charset="0"/>
                <a:cs typeface="Arial" panose="020B0604020202020204" pitchFamily="34" charset="0"/>
              </a:rPr>
              <a:t> </a:t>
            </a:r>
            <a:r>
              <a:rPr lang="el-GR" sz="2400" b="1" dirty="0" err="1">
                <a:latin typeface="Arial" panose="020B0604020202020204" pitchFamily="34" charset="0"/>
                <a:cs typeface="Arial" panose="020B0604020202020204" pitchFamily="34" charset="0"/>
              </a:rPr>
              <a:t>προβληματοσ</a:t>
            </a:r>
            <a:r>
              <a:rPr lang="el-GR" sz="2400" b="1" dirty="0">
                <a:latin typeface="Arial" panose="020B0604020202020204" pitchFamily="34" charset="0"/>
                <a:cs typeface="Arial" panose="020B0604020202020204" pitchFamily="34" charset="0"/>
              </a:rPr>
              <a:t> με </a:t>
            </a:r>
            <a:r>
              <a:rPr lang="el-GR" sz="2400" b="1" dirty="0" err="1">
                <a:latin typeface="Arial" panose="020B0604020202020204" pitchFamily="34" charset="0"/>
                <a:cs typeface="Arial" panose="020B0604020202020204" pitchFamily="34" charset="0"/>
              </a:rPr>
              <a:t>αυξομερη</a:t>
            </a:r>
            <a:endParaRPr lang="en-US" sz="2400" b="1" dirty="0">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75E8A59C-F0B5-F35D-8724-6211CF60802B}"/>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B77B23AC-2DB6-24CC-0F22-4F40B3203710}"/>
              </a:ext>
            </a:extLst>
          </p:cNvPr>
          <p:cNvSpPr>
            <a:spLocks noGrp="1"/>
          </p:cNvSpPr>
          <p:nvPr>
            <p:ph type="sldNum" sz="quarter" idx="11"/>
          </p:nvPr>
        </p:nvSpPr>
        <p:spPr/>
        <p:txBody>
          <a:bodyPr/>
          <a:lstStyle/>
          <a:p>
            <a:fld id="{75DF2D63-3FF5-D547-96B9-BE9CCD1ABA58}" type="slidenum">
              <a:rPr lang="en-US" smtClean="0"/>
              <a:pPr/>
              <a:t>24</a:t>
            </a:fld>
            <a:endParaRPr lang="en-US" dirty="0"/>
          </a:p>
        </p:txBody>
      </p:sp>
      <p:sp>
        <p:nvSpPr>
          <p:cNvPr id="5" name="Content Placeholder 4">
            <a:extLst>
              <a:ext uri="{FF2B5EF4-FFF2-40B4-BE49-F238E27FC236}">
                <a16:creationId xmlns:a16="http://schemas.microsoft.com/office/drawing/2014/main" id="{69116912-19AC-9D04-35B7-39CD95147346}"/>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2BE072EA-C176-08F7-62EF-035F997AAD81}"/>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46707336-70FE-8698-2012-ACEC8AB0202B}"/>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787CD8-9F18-0CF5-FD30-AD1F090A4850}"/>
              </a:ext>
            </a:extLst>
          </p:cNvPr>
          <p:cNvSpPr txBox="1"/>
          <p:nvPr/>
        </p:nvSpPr>
        <p:spPr>
          <a:xfrm>
            <a:off x="241648" y="1049065"/>
            <a:ext cx="5747323" cy="677108"/>
          </a:xfrm>
          <a:prstGeom prst="rect">
            <a:avLst/>
          </a:prstGeom>
          <a:solidFill>
            <a:schemeClr val="accent4">
              <a:lumMod val="90000"/>
            </a:schemeClr>
          </a:solidFill>
        </p:spPr>
        <p:txBody>
          <a:bodyPr wrap="square" rtlCol="0">
            <a:spAutoFit/>
          </a:bodyPr>
          <a:lstStyle/>
          <a:p>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Αναχωρούμε από στίγμα φ= 40˚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N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7</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4˚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0’.0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W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για προορισμό με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φ=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55</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30</a:t>
            </a:r>
            <a:r>
              <a:rPr lang="en-US" sz="1000" b="1" kern="100" dirty="0">
                <a:latin typeface="Calibri" panose="020F0502020204030204" pitchFamily="34" charset="0"/>
                <a:ea typeface="Calibri" panose="020F0502020204030204" pitchFamily="34" charset="0"/>
                <a:cs typeface="Times New Roman" panose="02020603050405020304" pitchFamily="18" charset="0"/>
              </a:rPr>
              <a:t>’.0</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λ=0</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3</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7˚  30’.0 Ε</a:t>
            </a:r>
            <a:r>
              <a:rPr lang="el-GR" sz="1000" b="1" kern="100" dirty="0">
                <a:latin typeface="Calibri" panose="020F0502020204030204" pitchFamily="34" charset="0"/>
                <a:ea typeface="Calibri" panose="020F0502020204030204" pitchFamily="34" charset="0"/>
                <a:cs typeface="Times New Roman" panose="02020603050405020304" pitchFamily="18" charset="0"/>
              </a:rPr>
              <a:t>. </a:t>
            </a:r>
            <a:r>
              <a:rPr lang="en-US" sz="1000" b="1" kern="100" dirty="0">
                <a:latin typeface="Calibri" panose="020F0502020204030204" pitchFamily="34" charset="0"/>
                <a:ea typeface="Calibri" panose="020F0502020204030204" pitchFamily="34" charset="0"/>
                <a:cs typeface="Times New Roman" panose="02020603050405020304" pitchFamily="18" charset="0"/>
              </a:rPr>
              <a:t>               </a:t>
            </a:r>
            <a:r>
              <a:rPr lang="el-GR" sz="1000" b="1" kern="100" dirty="0">
                <a:effectLst/>
                <a:latin typeface="Calibri" panose="020F0502020204030204" pitchFamily="34" charset="0"/>
                <a:ea typeface="Calibri" panose="020F0502020204030204" pitchFamily="34" charset="0"/>
                <a:cs typeface="Times New Roman" panose="02020603050405020304" pitchFamily="18" charset="0"/>
              </a:rPr>
              <a:t>Να βρεθούν η πορεία ζ και η απόσταση κ</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FDD2DD65-7C8E-7854-7A22-A319078740FD}"/>
                  </a:ext>
                </a:extLst>
              </p:cNvPr>
              <p:cNvSpPr txBox="1"/>
              <p:nvPr/>
            </p:nvSpPr>
            <p:spPr>
              <a:xfrm>
                <a:off x="282360" y="3623723"/>
                <a:ext cx="5918077" cy="1782667"/>
              </a:xfrm>
              <a:prstGeom prst="rect">
                <a:avLst/>
              </a:prstGeom>
              <a:solidFill>
                <a:schemeClr val="accent4">
                  <a:lumMod val="90000"/>
                </a:schemeClr>
              </a:solidFill>
            </p:spPr>
            <p:txBody>
              <a:bodyPr wrap="square" rtlCol="0">
                <a:spAutoFit/>
              </a:bodyPr>
              <a:lstStyle/>
              <a:p>
                <a:r>
                  <a:rPr lang="el-GR" b="1" kern="100" dirty="0">
                    <a:latin typeface="Calibri" panose="020F0502020204030204" pitchFamily="34" charset="0"/>
                    <a:ea typeface="Calibri" panose="020F0502020204030204" pitchFamily="34" charset="0"/>
                    <a:cs typeface="Times New Roman" panose="02020603050405020304" pitchFamily="18" charset="0"/>
                  </a:rPr>
                  <a:t>Υπολογίζουμε την απόσταση κ:</a:t>
                </a:r>
                <a:endParaRPr lang="el-GR"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b="1" kern="100" dirty="0">
                  <a:latin typeface="Calibri" panose="020F0502020204030204" pitchFamily="34" charset="0"/>
                  <a:ea typeface="Calibri" panose="020F0502020204030204" pitchFamily="34"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𝜰𝝅𝝄𝝉𝜺𝜾𝝂𝝄𝝊𝝈𝜶</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𝜝</m:t>
                          </m:r>
                          <m:r>
                            <a:rPr lang="el-GR" sz="1800" b="1" i="1" kern="100" smtClean="0">
                              <a:effectLst/>
                              <a:latin typeface="Cambria Math" panose="02040503050406030204" pitchFamily="18" charset="0"/>
                              <a:ea typeface="Calibri" panose="020F0502020204030204" pitchFamily="34" charset="0"/>
                              <a:cs typeface="Times New Roman" panose="02020603050405020304" pitchFamily="18" charset="0"/>
                            </a:rPr>
                            <m:t>𝜶</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𝝈𝜼</m:t>
                          </m:r>
                        </m:num>
                        <m:den>
                          <m:func>
                            <m:func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𝐜𝐨𝐬</m:t>
                              </m:r>
                            </m:fName>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e>
                          </m:func>
                        </m:den>
                      </m:f>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 =&gt;</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𝜿</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𝜟</m:t>
                          </m:r>
                          <m:sSup>
                            <m:sSupPr>
                              <m:ctrlP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𝝋</m:t>
                              </m:r>
                            </m:e>
                            <m:sup>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b="1" i="1" kern="100">
                              <a:effectLst/>
                              <a:latin typeface="Cambria Math" panose="02040503050406030204" pitchFamily="18" charset="0"/>
                              <a:ea typeface="Calibri" panose="020F0502020204030204" pitchFamily="34" charset="0"/>
                              <a:cs typeface="Times New Roman" panose="02020603050405020304" pitchFamily="18" charset="0"/>
                            </a:rPr>
                            <m:t>𝒄𝒐𝒔</m:t>
                          </m:r>
                          <m:r>
                            <a:rPr lang="el-GR" sz="1800" b="1" i="1" kern="100">
                              <a:effectLst/>
                              <a:latin typeface="Cambria Math" panose="02040503050406030204" pitchFamily="18" charset="0"/>
                              <a:ea typeface="Calibri" panose="020F0502020204030204" pitchFamily="34" charset="0"/>
                              <a:cs typeface="Times New Roman" panose="02020603050405020304" pitchFamily="18" charset="0"/>
                            </a:rPr>
                            <m:t>𝜻</m:t>
                          </m:r>
                        </m:den>
                      </m:f>
                    </m:oMath>
                  </m:oMathPara>
                </a14:m>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kern="100" dirty="0">
                  <a:latin typeface="Calibri" panose="020F0502020204030204" pitchFamily="34" charset="0"/>
                  <a:ea typeface="Calibri" panose="020F0502020204030204" pitchFamily="34" charset="0"/>
                  <a:cs typeface="Times New Roman" panose="02020603050405020304" pitchFamily="18" charset="0"/>
                </a:endParaRPr>
              </a:p>
              <a:p>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κ = 5760’ /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cos(134.8˚)=&gt; </a:t>
                </a: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κ</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8174.5</a:t>
                </a:r>
                <a:r>
                  <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nm</a:t>
                </a:r>
                <a:endPar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FDD2DD65-7C8E-7854-7A22-A319078740FD}"/>
                  </a:ext>
                </a:extLst>
              </p:cNvPr>
              <p:cNvSpPr txBox="1">
                <a:spLocks noRot="1" noChangeAspect="1" noMove="1" noResize="1" noEditPoints="1" noAdjustHandles="1" noChangeArrowheads="1" noChangeShapeType="1" noTextEdit="1"/>
              </p:cNvSpPr>
              <p:nvPr/>
            </p:nvSpPr>
            <p:spPr>
              <a:xfrm>
                <a:off x="282360" y="3623723"/>
                <a:ext cx="5918077" cy="1782667"/>
              </a:xfrm>
              <a:prstGeom prst="rect">
                <a:avLst/>
              </a:prstGeom>
              <a:blipFill>
                <a:blip r:embed="rId4"/>
                <a:stretch>
                  <a:fillRect l="-824" t="-1706" b="-4437"/>
                </a:stretch>
              </a:blipFill>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63712E84-8409-5799-DF1F-7DDD2CA97A98}"/>
              </a:ext>
            </a:extLst>
          </p:cNvPr>
          <p:cNvGraphicFramePr>
            <a:graphicFrameLocks noGrp="1"/>
          </p:cNvGraphicFramePr>
          <p:nvPr>
            <p:extLst>
              <p:ext uri="{D42A27DB-BD31-4B8C-83A1-F6EECF244321}">
                <p14:modId xmlns:p14="http://schemas.microsoft.com/office/powerpoint/2010/main" val="2874210223"/>
              </p:ext>
            </p:extLst>
          </p:nvPr>
        </p:nvGraphicFramePr>
        <p:xfrm>
          <a:off x="343842" y="1796502"/>
          <a:ext cx="2537145" cy="1513228"/>
        </p:xfrm>
        <a:graphic>
          <a:graphicData uri="http://schemas.openxmlformats.org/drawingml/2006/table">
            <a:tbl>
              <a:tblPr firstRow="1" bandRow="1">
                <a:tableStyleId>{5C22544A-7EE6-4342-B048-85BDC9FD1C3A}</a:tableStyleId>
              </a:tblPr>
              <a:tblGrid>
                <a:gridCol w="2537145">
                  <a:extLst>
                    <a:ext uri="{9D8B030D-6E8A-4147-A177-3AD203B41FA5}">
                      <a16:colId xmlns:a16="http://schemas.microsoft.com/office/drawing/2014/main" val="3978186275"/>
                    </a:ext>
                  </a:extLst>
                </a:gridCol>
              </a:tblGrid>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Δφ</a:t>
                      </a:r>
                      <a:r>
                        <a:rPr lang="el-GR" b="1" dirty="0">
                          <a:solidFill>
                            <a:schemeClr val="tx1"/>
                          </a:solidFill>
                        </a:rPr>
                        <a:t>’ = </a:t>
                      </a:r>
                      <a:r>
                        <a:rPr lang="en-US" b="1" dirty="0">
                          <a:solidFill>
                            <a:schemeClr val="tx1"/>
                          </a:solidFill>
                        </a:rPr>
                        <a:t>5760</a:t>
                      </a:r>
                      <a:r>
                        <a:rPr lang="el-GR" b="1" dirty="0">
                          <a:solidFill>
                            <a:schemeClr val="tx1"/>
                          </a:solidFill>
                        </a:rPr>
                        <a:t>’ </a:t>
                      </a:r>
                      <a:r>
                        <a:rPr lang="en-US" b="1" dirty="0">
                          <a:solidFill>
                            <a:schemeClr val="tx1"/>
                          </a:solidFill>
                        </a:rPr>
                        <a:t>S</a:t>
                      </a:r>
                      <a:endParaRPr lang="en-US" dirty="0">
                        <a:solidFill>
                          <a:schemeClr val="tx1"/>
                        </a:solidFill>
                      </a:endParaRPr>
                    </a:p>
                  </a:txBody>
                  <a:tcPr/>
                </a:tc>
                <a:extLst>
                  <a:ext uri="{0D108BD9-81ED-4DB2-BD59-A6C34878D82A}">
                    <a16:rowId xmlns:a16="http://schemas.microsoft.com/office/drawing/2014/main" val="1822449335"/>
                  </a:ext>
                </a:extLst>
              </a:tr>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err="1">
                          <a:solidFill>
                            <a:schemeClr val="tx1"/>
                          </a:solidFill>
                        </a:rPr>
                        <a:t>Δλ</a:t>
                      </a:r>
                      <a:r>
                        <a:rPr lang="el-GR" b="1" dirty="0">
                          <a:solidFill>
                            <a:schemeClr val="tx1"/>
                          </a:solidFill>
                        </a:rPr>
                        <a:t>’ = 6690’ </a:t>
                      </a:r>
                      <a:r>
                        <a:rPr lang="en-US" b="1" dirty="0">
                          <a:solidFill>
                            <a:schemeClr val="tx1"/>
                          </a:solidFill>
                        </a:rPr>
                        <a:t>E</a:t>
                      </a:r>
                      <a:endParaRPr lang="en-US" dirty="0">
                        <a:solidFill>
                          <a:schemeClr val="tx1"/>
                        </a:solidFill>
                      </a:endParaRPr>
                    </a:p>
                  </a:txBody>
                  <a:tcPr/>
                </a:tc>
                <a:extLst>
                  <a:ext uri="{0D108BD9-81ED-4DB2-BD59-A6C34878D82A}">
                    <a16:rowId xmlns:a16="http://schemas.microsoft.com/office/drawing/2014/main" val="2089664881"/>
                  </a:ext>
                </a:extLst>
              </a:tr>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rPr>
                        <a:t>Δ</a:t>
                      </a:r>
                      <a:r>
                        <a:rPr lang="en-US" b="1" baseline="-25000" dirty="0">
                          <a:solidFill>
                            <a:schemeClr val="tx1"/>
                          </a:solidFill>
                        </a:rPr>
                        <a:t>mp  </a:t>
                      </a:r>
                      <a:r>
                        <a:rPr lang="en-US" b="1" baseline="0" dirty="0">
                          <a:solidFill>
                            <a:schemeClr val="tx1"/>
                          </a:solidFill>
                        </a:rPr>
                        <a:t>= 6648.6</a:t>
                      </a:r>
                    </a:p>
                  </a:txBody>
                  <a:tcPr/>
                </a:tc>
                <a:extLst>
                  <a:ext uri="{0D108BD9-81ED-4DB2-BD59-A6C34878D82A}">
                    <a16:rowId xmlns:a16="http://schemas.microsoft.com/office/drawing/2014/main" val="1865154951"/>
                  </a:ext>
                </a:extLst>
              </a:tr>
              <a:tr h="378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ζ = </a:t>
                      </a:r>
                      <a:r>
                        <a:rPr lang="en-US" sz="18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134.8</a:t>
                      </a:r>
                      <a:r>
                        <a:rPr lang="el-GR"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a:tc>
                <a:extLst>
                  <a:ext uri="{0D108BD9-81ED-4DB2-BD59-A6C34878D82A}">
                    <a16:rowId xmlns:a16="http://schemas.microsoft.com/office/drawing/2014/main" val="3849716100"/>
                  </a:ext>
                </a:extLst>
              </a:tr>
            </a:tbl>
          </a:graphicData>
        </a:graphic>
      </p:graphicFrame>
    </p:spTree>
    <p:extLst>
      <p:ext uri="{BB962C8B-B14F-4D97-AF65-F5344CB8AC3E}">
        <p14:creationId xmlns:p14="http://schemas.microsoft.com/office/powerpoint/2010/main" val="124763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p:txBody>
          <a:bodyPr/>
          <a:lstStyle/>
          <a:p>
            <a:r>
              <a:rPr lang="el-GR" dirty="0" err="1"/>
              <a:t>εισαγωγη</a:t>
            </a:r>
            <a:endParaRPr lang="en-US" dirty="0"/>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3</a:t>
            </a:fld>
            <a:endParaRPr lang="en-US" dirty="0"/>
          </a:p>
        </p:txBody>
      </p:sp>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p:txBody>
          <a:bodyPr/>
          <a:lstStyle/>
          <a:p>
            <a:pPr marL="0" indent="0">
              <a:lnSpc>
                <a:spcPts val="2400"/>
              </a:lnSpc>
              <a:buNone/>
            </a:pPr>
            <a:r>
              <a:rPr lang="el-GR" sz="2000" spc="0" dirty="0"/>
              <a:t>Στην ανάγκη να ταξιδέψουμε τον κόσμο μέσω θαλάσσης, παρουσιάζονται διάφορες υπολογιστικές δυσκολίες.</a:t>
            </a:r>
          </a:p>
          <a:p>
            <a:pPr marL="0" indent="0">
              <a:lnSpc>
                <a:spcPts val="2400"/>
              </a:lnSpc>
              <a:buNone/>
            </a:pPr>
            <a:r>
              <a:rPr lang="el-GR" dirty="0"/>
              <a:t>Το σχήμα της γης δεν διευκολύνει να αποτυπωθεί εύκολα και χωρίς παραμορφώσεις σε ένα επίπεδο ο πλους.</a:t>
            </a:r>
          </a:p>
          <a:p>
            <a:pPr marL="0" indent="0">
              <a:lnSpc>
                <a:spcPts val="2400"/>
              </a:lnSpc>
              <a:buNone/>
            </a:pPr>
            <a:r>
              <a:rPr lang="el-GR" dirty="0"/>
              <a:t>Με ποιον τρόπο θα υπολογίσουμε την απόσταση και την πορεία μας από έναν τόπο στον άλλο αφού η γη είναι σφαιρική;</a:t>
            </a:r>
          </a:p>
          <a:p>
            <a:pPr marL="0" indent="0">
              <a:lnSpc>
                <a:spcPts val="2400"/>
              </a:lnSpc>
              <a:buNone/>
            </a:pPr>
            <a:endParaRPr lang="el-GR" dirty="0"/>
          </a:p>
          <a:p>
            <a:pPr marL="0" indent="0">
              <a:lnSpc>
                <a:spcPts val="2400"/>
              </a:lnSpc>
              <a:buNone/>
            </a:pPr>
            <a:endParaRPr lang="en-US" sz="2000" spc="0" dirty="0"/>
          </a:p>
        </p:txBody>
      </p:sp>
      <p:pic>
        <p:nvPicPr>
          <p:cNvPr id="10" name="Picture Placeholder 9">
            <a:extLst>
              <a:ext uri="{FF2B5EF4-FFF2-40B4-BE49-F238E27FC236}">
                <a16:creationId xmlns:a16="http://schemas.microsoft.com/office/drawing/2014/main" id="{574E5FC7-FFB3-4A1D-DC11-B05437E044AB}"/>
              </a:ext>
            </a:extLst>
          </p:cNvPr>
          <p:cNvPicPr>
            <a:picLocks noGrp="1" noChangeAspect="1"/>
          </p:cNvPicPr>
          <p:nvPr>
            <p:ph type="pic" sz="quarter" idx="13"/>
          </p:nvPr>
        </p:nvPicPr>
        <p:blipFill>
          <a:blip r:embed="rId2"/>
          <a:srcRect l="25000" r="25000"/>
          <a:stretch>
            <a:fillRect/>
          </a:stretch>
        </p:blipFill>
        <p:spPr>
          <a:xfrm>
            <a:off x="981456" y="1828800"/>
            <a:ext cx="4022806" cy="3200400"/>
          </a:xfrm>
        </p:spPr>
      </p:pic>
    </p:spTree>
    <p:extLst>
      <p:ext uri="{BB962C8B-B14F-4D97-AF65-F5344CB8AC3E}">
        <p14:creationId xmlns:p14="http://schemas.microsoft.com/office/powerpoint/2010/main" val="281013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p:txBody>
          <a:bodyPr/>
          <a:lstStyle/>
          <a:p>
            <a:r>
              <a:rPr lang="el-GR" dirty="0"/>
              <a:t>Οι </a:t>
            </a:r>
            <a:r>
              <a:rPr lang="el-GR" dirty="0" err="1"/>
              <a:t>διαφορετικεσ</a:t>
            </a:r>
            <a:r>
              <a:rPr lang="el-GR" dirty="0"/>
              <a:t> </a:t>
            </a:r>
            <a:r>
              <a:rPr lang="el-GR" dirty="0" err="1"/>
              <a:t>μορφεσ</a:t>
            </a:r>
            <a:r>
              <a:rPr lang="el-GR" dirty="0"/>
              <a:t> πλου</a:t>
            </a:r>
            <a:endParaRPr lang="en-US" dirty="0"/>
          </a:p>
        </p:txBody>
      </p:sp>
    </p:spTree>
    <p:extLst>
      <p:ext uri="{BB962C8B-B14F-4D97-AF65-F5344CB8AC3E}">
        <p14:creationId xmlns:p14="http://schemas.microsoft.com/office/powerpoint/2010/main" val="292441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856F-92A5-9936-EAA5-B01FC81B4FF8}"/>
              </a:ext>
            </a:extLst>
          </p:cNvPr>
          <p:cNvSpPr>
            <a:spLocks noGrp="1"/>
          </p:cNvSpPr>
          <p:nvPr>
            <p:ph type="title"/>
          </p:nvPr>
        </p:nvSpPr>
        <p:spPr/>
        <p:txBody>
          <a:bodyPr/>
          <a:lstStyle/>
          <a:p>
            <a:r>
              <a:rPr lang="el-GR" dirty="0" err="1"/>
              <a:t>Ορθοδρομικοσ</a:t>
            </a:r>
            <a:r>
              <a:rPr lang="el-GR" dirty="0"/>
              <a:t> </a:t>
            </a:r>
            <a:r>
              <a:rPr lang="el-GR" dirty="0" err="1"/>
              <a:t>πλουσ</a:t>
            </a:r>
            <a:endParaRPr lang="en-US" dirty="0"/>
          </a:p>
        </p:txBody>
      </p:sp>
      <p:sp>
        <p:nvSpPr>
          <p:cNvPr id="4" name="Slide Number Placeholder 3">
            <a:extLst>
              <a:ext uri="{FF2B5EF4-FFF2-40B4-BE49-F238E27FC236}">
                <a16:creationId xmlns:a16="http://schemas.microsoft.com/office/drawing/2014/main" id="{AB34DDCD-707A-A5D7-B2C6-B463856CE28B}"/>
              </a:ext>
            </a:extLst>
          </p:cNvPr>
          <p:cNvSpPr>
            <a:spLocks noGrp="1"/>
          </p:cNvSpPr>
          <p:nvPr>
            <p:ph type="sldNum" sz="quarter" idx="11"/>
          </p:nvPr>
        </p:nvSpPr>
        <p:spPr/>
        <p:txBody>
          <a:bodyPr/>
          <a:lstStyle/>
          <a:p>
            <a:fld id="{75DF2D63-3FF5-D547-96B9-BE9CCD1ABA58}" type="slidenum">
              <a:rPr lang="en-US" smtClean="0"/>
              <a:pPr/>
              <a:t>5</a:t>
            </a:fld>
            <a:endParaRPr lang="en-US" dirty="0"/>
          </a:p>
        </p:txBody>
      </p:sp>
      <p:sp>
        <p:nvSpPr>
          <p:cNvPr id="7" name="Content Placeholder 6">
            <a:extLst>
              <a:ext uri="{FF2B5EF4-FFF2-40B4-BE49-F238E27FC236}">
                <a16:creationId xmlns:a16="http://schemas.microsoft.com/office/drawing/2014/main" id="{8DE80011-B151-C8B1-1052-BD5533499455}"/>
              </a:ext>
            </a:extLst>
          </p:cNvPr>
          <p:cNvSpPr>
            <a:spLocks noGrp="1"/>
          </p:cNvSpPr>
          <p:nvPr>
            <p:ph idx="1"/>
          </p:nvPr>
        </p:nvSpPr>
        <p:spPr/>
        <p:txBody>
          <a:bodyPr/>
          <a:lstStyle/>
          <a:p>
            <a:r>
              <a:rPr lang="el-GR" dirty="0"/>
              <a:t>Ο Πλους ο οποίος ακολουθεί τον μέγιστο κύκλο μεταξύ δύο σημείων πάνω στην γη.</a:t>
            </a:r>
          </a:p>
          <a:p>
            <a:r>
              <a:rPr lang="el-GR" dirty="0"/>
              <a:t>Για μεγάλες αποστάσεις είναι ο συντομότερος δρόμος.</a:t>
            </a:r>
          </a:p>
          <a:p>
            <a:endParaRPr lang="el-GR" dirty="0"/>
          </a:p>
          <a:p>
            <a:r>
              <a:rPr lang="el-GR" dirty="0"/>
              <a:t>Είναι περίπλοκος ο υπολογισμός του αφού ο </a:t>
            </a:r>
            <a:r>
              <a:rPr lang="el-GR" dirty="0" err="1"/>
              <a:t>ναυτιλόμενος</a:t>
            </a:r>
            <a:r>
              <a:rPr lang="el-GR" dirty="0"/>
              <a:t> θα πρέπει διαρκώς να μεταβάλει την πορεία του πλοίου του ώστε να ακολουθεί τον κύκλο μεγίστου.</a:t>
            </a:r>
            <a:endParaRPr lang="en-US" dirty="0"/>
          </a:p>
        </p:txBody>
      </p:sp>
    </p:spTree>
    <p:extLst>
      <p:ext uri="{BB962C8B-B14F-4D97-AF65-F5344CB8AC3E}">
        <p14:creationId xmlns:p14="http://schemas.microsoft.com/office/powerpoint/2010/main" val="126387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4C07-1B2B-84AC-39C7-B5357362D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6BB15-1D8D-2016-1FF7-DB170F65D485}"/>
              </a:ext>
            </a:extLst>
          </p:cNvPr>
          <p:cNvSpPr>
            <a:spLocks noGrp="1"/>
          </p:cNvSpPr>
          <p:nvPr>
            <p:ph type="title"/>
          </p:nvPr>
        </p:nvSpPr>
        <p:spPr/>
        <p:txBody>
          <a:bodyPr/>
          <a:lstStyle/>
          <a:p>
            <a:r>
              <a:rPr lang="el-GR" dirty="0" err="1"/>
              <a:t>λοξοδρομικοσ</a:t>
            </a:r>
            <a:r>
              <a:rPr lang="el-GR" dirty="0"/>
              <a:t> </a:t>
            </a:r>
            <a:r>
              <a:rPr lang="el-GR" dirty="0" err="1"/>
              <a:t>πλουσ</a:t>
            </a:r>
            <a:endParaRPr lang="en-US" dirty="0"/>
          </a:p>
        </p:txBody>
      </p:sp>
      <p:sp>
        <p:nvSpPr>
          <p:cNvPr id="4" name="Slide Number Placeholder 3">
            <a:extLst>
              <a:ext uri="{FF2B5EF4-FFF2-40B4-BE49-F238E27FC236}">
                <a16:creationId xmlns:a16="http://schemas.microsoft.com/office/drawing/2014/main" id="{AEFA0C8A-6A7A-B22D-1C3B-6DC09C559A31}"/>
              </a:ext>
            </a:extLst>
          </p:cNvPr>
          <p:cNvSpPr>
            <a:spLocks noGrp="1"/>
          </p:cNvSpPr>
          <p:nvPr>
            <p:ph type="sldNum" sz="quarter" idx="11"/>
          </p:nvPr>
        </p:nvSpPr>
        <p:spPr/>
        <p:txBody>
          <a:bodyPr/>
          <a:lstStyle/>
          <a:p>
            <a:fld id="{75DF2D63-3FF5-D547-96B9-BE9CCD1ABA58}" type="slidenum">
              <a:rPr lang="en-US" smtClean="0"/>
              <a:pPr/>
              <a:t>6</a:t>
            </a:fld>
            <a:endParaRPr lang="en-US" dirty="0"/>
          </a:p>
        </p:txBody>
      </p:sp>
      <p:sp>
        <p:nvSpPr>
          <p:cNvPr id="7" name="Content Placeholder 6">
            <a:extLst>
              <a:ext uri="{FF2B5EF4-FFF2-40B4-BE49-F238E27FC236}">
                <a16:creationId xmlns:a16="http://schemas.microsoft.com/office/drawing/2014/main" id="{6678021F-7F8C-ADC2-37A8-5614A7BDDD54}"/>
              </a:ext>
            </a:extLst>
          </p:cNvPr>
          <p:cNvSpPr>
            <a:spLocks noGrp="1"/>
          </p:cNvSpPr>
          <p:nvPr>
            <p:ph idx="1"/>
          </p:nvPr>
        </p:nvSpPr>
        <p:spPr/>
        <p:txBody>
          <a:bodyPr/>
          <a:lstStyle/>
          <a:p>
            <a:r>
              <a:rPr lang="el-GR" dirty="0"/>
              <a:t>Ο Πλους ο οποίος ακολουθεί σταθερή γωνία από το σημείο αναχώρησης έως το σημείο άφιξης. Στην πραγματικότητα είναι μία καμπύλη στην επιφάνεια της γης η οποία σχηματίζει ίδια γωνία με όλους τους μεσημβρινούς. Σχηματίζει μία σπείρα με κατεύθυνση τους πόλους</a:t>
            </a:r>
          </a:p>
          <a:p>
            <a:r>
              <a:rPr lang="el-GR" dirty="0"/>
              <a:t>Δεν είναι ο συντομότερος δρόμος.</a:t>
            </a:r>
          </a:p>
          <a:p>
            <a:r>
              <a:rPr lang="el-GR" dirty="0"/>
              <a:t>Ευκολότερο να τον υπολογίσουμε και να τον χαράξουμε στους ναυτικούς χάρτες</a:t>
            </a:r>
          </a:p>
          <a:p>
            <a:r>
              <a:rPr lang="el-GR" dirty="0"/>
              <a:t>Είναι περίπλοκος ο υπολογισμός του αφού ο </a:t>
            </a:r>
            <a:r>
              <a:rPr lang="el-GR" dirty="0" err="1"/>
              <a:t>ναυτιλόμενος</a:t>
            </a:r>
            <a:r>
              <a:rPr lang="el-GR" dirty="0"/>
              <a:t> θα πρέπει διαρκώς να μεταβάλει την πορεία του πλοίου του ώστε να ακολουθεί τον κύκλο μεγίστου.</a:t>
            </a:r>
            <a:endParaRPr lang="en-US" dirty="0"/>
          </a:p>
        </p:txBody>
      </p:sp>
    </p:spTree>
    <p:extLst>
      <p:ext uri="{BB962C8B-B14F-4D97-AF65-F5344CB8AC3E}">
        <p14:creationId xmlns:p14="http://schemas.microsoft.com/office/powerpoint/2010/main" val="72317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573E4D-D096-DA02-6E8D-C161D57C298E}"/>
              </a:ext>
            </a:extLst>
          </p:cNvPr>
          <p:cNvSpPr>
            <a:spLocks noGrp="1"/>
          </p:cNvSpPr>
          <p:nvPr>
            <p:ph type="sldNum" sz="quarter" idx="11"/>
          </p:nvPr>
        </p:nvSpPr>
        <p:spPr/>
        <p:txBody>
          <a:bodyPr/>
          <a:lstStyle/>
          <a:p>
            <a:fld id="{75DF2D63-3FF5-D547-96B9-BE9CCD1ABA58}" type="slidenum">
              <a:rPr lang="en-US" smtClean="0"/>
              <a:pPr/>
              <a:t>7</a:t>
            </a:fld>
            <a:endParaRPr lang="en-US" dirty="0"/>
          </a:p>
        </p:txBody>
      </p:sp>
      <p:pic>
        <p:nvPicPr>
          <p:cNvPr id="8" name="rhumb_line">
            <a:hlinkClick r:id="" action="ppaction://media"/>
            <a:extLst>
              <a:ext uri="{FF2B5EF4-FFF2-40B4-BE49-F238E27FC236}">
                <a16:creationId xmlns:a16="http://schemas.microsoft.com/office/drawing/2014/main" id="{DA27BA3A-46B3-DA73-0E6D-FF15DA26BFE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02588" y="354763"/>
            <a:ext cx="9969470" cy="5607444"/>
          </a:xfrm>
        </p:spPr>
      </p:pic>
    </p:spTree>
    <p:extLst>
      <p:ext uri="{BB962C8B-B14F-4D97-AF65-F5344CB8AC3E}">
        <p14:creationId xmlns:p14="http://schemas.microsoft.com/office/powerpoint/2010/main" val="123935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877824" y="2459736"/>
            <a:ext cx="6099048" cy="2670048"/>
          </a:xfrm>
        </p:spPr>
        <p:txBody>
          <a:bodyPr/>
          <a:lstStyle/>
          <a:p>
            <a:r>
              <a:rPr lang="el-GR" dirty="0" err="1"/>
              <a:t>Λογιστικη</a:t>
            </a:r>
            <a:r>
              <a:rPr lang="el-GR" dirty="0"/>
              <a:t> </a:t>
            </a:r>
            <a:r>
              <a:rPr lang="el-GR" dirty="0" err="1"/>
              <a:t>επιλυση</a:t>
            </a:r>
            <a:r>
              <a:rPr lang="el-GR" dirty="0"/>
              <a:t> </a:t>
            </a:r>
            <a:r>
              <a:rPr lang="el-GR" dirty="0" err="1"/>
              <a:t>λοξοδρομικου</a:t>
            </a:r>
            <a:r>
              <a:rPr lang="el-GR" dirty="0"/>
              <a:t> πλου</a:t>
            </a:r>
            <a:r>
              <a:rPr lang="en-US" dirty="0"/>
              <a:t> </a:t>
            </a:r>
            <a:r>
              <a:rPr lang="el-GR" dirty="0" err="1"/>
              <a:t>επιπεδου</a:t>
            </a:r>
            <a:r>
              <a:rPr lang="el-GR" dirty="0"/>
              <a:t> </a:t>
            </a:r>
            <a:r>
              <a:rPr lang="el-GR" dirty="0" err="1"/>
              <a:t>τριγωνου</a:t>
            </a:r>
            <a:br>
              <a:rPr lang="en-US" dirty="0"/>
            </a:br>
            <a:r>
              <a:rPr lang="en-US" dirty="0"/>
              <a:t>(plane sailing)</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8</a:t>
            </a:fld>
            <a:endParaRPr lang="en-US" dirty="0"/>
          </a:p>
        </p:txBody>
      </p:sp>
      <p:pic>
        <p:nvPicPr>
          <p:cNvPr id="8" name="Picture Placeholder 7">
            <a:extLst>
              <a:ext uri="{FF2B5EF4-FFF2-40B4-BE49-F238E27FC236}">
                <a16:creationId xmlns:a16="http://schemas.microsoft.com/office/drawing/2014/main" id="{81000EDE-F18B-1973-4F78-2EC59646D18F}"/>
              </a:ext>
            </a:extLst>
          </p:cNvPr>
          <p:cNvPicPr>
            <a:picLocks noGrp="1" noChangeAspect="1"/>
          </p:cNvPicPr>
          <p:nvPr>
            <p:ph type="pic" sz="quarter" idx="10"/>
          </p:nvPr>
        </p:nvPicPr>
        <p:blipFill>
          <a:blip r:embed="rId2"/>
          <a:srcRect t="27863" b="27863"/>
          <a:stretch>
            <a:fillRect/>
          </a:stretch>
        </p:blipFill>
        <p:spPr>
          <a:xfrm>
            <a:off x="5370576" y="658368"/>
            <a:ext cx="6180963" cy="3032483"/>
          </a:xfrm>
        </p:spPr>
      </p:pic>
    </p:spTree>
    <p:extLst>
      <p:ext uri="{BB962C8B-B14F-4D97-AF65-F5344CB8AC3E}">
        <p14:creationId xmlns:p14="http://schemas.microsoft.com/office/powerpoint/2010/main" val="259085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F90B3248-E185-8C9D-93CE-A79DE50A6F3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B3E315A2-4CED-23BB-CA3C-C8962E2419FD}"/>
              </a:ext>
            </a:extLst>
          </p:cNvPr>
          <p:cNvSpPr>
            <a:spLocks noGrp="1"/>
          </p:cNvSpPr>
          <p:nvPr>
            <p:ph type="title"/>
          </p:nvPr>
        </p:nvSpPr>
        <p:spPr/>
        <p:txBody>
          <a:bodyPr/>
          <a:lstStyle/>
          <a:p>
            <a:r>
              <a:rPr lang="el-GR" dirty="0" err="1"/>
              <a:t>επεξηγηση</a:t>
            </a:r>
            <a:endParaRPr lang="en-US" dirty="0"/>
          </a:p>
        </p:txBody>
      </p:sp>
      <p:sp>
        <p:nvSpPr>
          <p:cNvPr id="9" name="Footer Placeholder 8">
            <a:extLst>
              <a:ext uri="{FF2B5EF4-FFF2-40B4-BE49-F238E27FC236}">
                <a16:creationId xmlns:a16="http://schemas.microsoft.com/office/drawing/2014/main" id="{90FCB302-A0EE-7CF7-A4B2-ED343BFF9BC0}"/>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2205EC8C-AC41-F14C-3C63-5BF0F54D1D23}"/>
              </a:ext>
            </a:extLst>
          </p:cNvPr>
          <p:cNvSpPr>
            <a:spLocks noGrp="1"/>
          </p:cNvSpPr>
          <p:nvPr>
            <p:ph type="sldNum" sz="quarter" idx="11"/>
          </p:nvPr>
        </p:nvSpPr>
        <p:spPr/>
        <p:txBody>
          <a:bodyPr/>
          <a:lstStyle/>
          <a:p>
            <a:fld id="{75DF2D63-3FF5-D547-96B9-BE9CCD1ABA58}" type="slidenum">
              <a:rPr lang="en-US" smtClean="0"/>
              <a:pPr/>
              <a:t>9</a:t>
            </a:fld>
            <a:endParaRPr lang="en-US" dirty="0"/>
          </a:p>
        </p:txBody>
      </p:sp>
      <p:sp>
        <p:nvSpPr>
          <p:cNvPr id="5" name="Content Placeholder 4">
            <a:extLst>
              <a:ext uri="{FF2B5EF4-FFF2-40B4-BE49-F238E27FC236}">
                <a16:creationId xmlns:a16="http://schemas.microsoft.com/office/drawing/2014/main" id="{9BCDA136-13F8-70CB-CDA2-02260A2D2D59}"/>
              </a:ext>
            </a:extLst>
          </p:cNvPr>
          <p:cNvSpPr>
            <a:spLocks noGrp="1"/>
          </p:cNvSpPr>
          <p:nvPr>
            <p:ph sz="half" idx="2"/>
          </p:nvPr>
        </p:nvSpPr>
        <p:spPr>
          <a:xfrm>
            <a:off x="1246017" y="1670858"/>
            <a:ext cx="4258671" cy="4473910"/>
          </a:xfrm>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2455F573-DF2A-FE60-2B86-5E131463642E}"/>
              </a:ext>
            </a:extLst>
          </p:cNvPr>
          <p:cNvSpPr>
            <a:spLocks noGrp="1"/>
          </p:cNvSpPr>
          <p:nvPr>
            <p:ph sz="quarter" idx="4"/>
          </p:nvPr>
        </p:nvSpPr>
        <p:spPr/>
        <p:txBody>
          <a:bodyPr/>
          <a:lstStyle/>
          <a:p>
            <a:endParaRPr lang="en-US" dirty="0"/>
          </a:p>
          <a:p>
            <a:endParaRPr lang="en-US" dirty="0"/>
          </a:p>
        </p:txBody>
      </p:sp>
      <p:cxnSp>
        <p:nvCxnSpPr>
          <p:cNvPr id="27" name="Straight Connector 26">
            <a:extLst>
              <a:ext uri="{FF2B5EF4-FFF2-40B4-BE49-F238E27FC236}">
                <a16:creationId xmlns:a16="http://schemas.microsoft.com/office/drawing/2014/main" id="{E4A534A3-16E3-79AB-9E75-F40D0FDB4C98}"/>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E7F2B4-6B02-FE2B-F111-89E86CF46036}"/>
              </a:ext>
            </a:extLst>
          </p:cNvPr>
          <p:cNvSpPr txBox="1"/>
          <p:nvPr/>
        </p:nvSpPr>
        <p:spPr>
          <a:xfrm>
            <a:off x="649225" y="1429789"/>
            <a:ext cx="5269438" cy="3693319"/>
          </a:xfrm>
          <a:prstGeom prst="rect">
            <a:avLst/>
          </a:prstGeom>
          <a:noFill/>
        </p:spPr>
        <p:txBody>
          <a:bodyPr wrap="square" rtlCol="0">
            <a:spAutoFit/>
          </a:bodyPr>
          <a:lstStyle/>
          <a:p>
            <a:r>
              <a:rPr lang="el-GR" dirty="0"/>
              <a:t>Κατά την μέθοδο αυτή θεωρούμε την γη επίπεδη  και τους </a:t>
            </a:r>
            <a:r>
              <a:rPr lang="el-GR" dirty="0" err="1"/>
              <a:t>παράληλλους</a:t>
            </a:r>
            <a:r>
              <a:rPr lang="el-GR" dirty="0"/>
              <a:t> πλάτους να έχουν ίση απόσταση μεταξύ τους κι από τον ισημερινό.</a:t>
            </a:r>
          </a:p>
          <a:p>
            <a:endParaRPr lang="el-GR" dirty="0"/>
          </a:p>
          <a:p>
            <a:r>
              <a:rPr lang="el-GR" dirty="0"/>
              <a:t>Οι μεσημβρινοί όμως διαγράφουν έλλειψη με σημείο επαφής τους πόλους</a:t>
            </a:r>
          </a:p>
          <a:p>
            <a:endParaRPr lang="el-GR" dirty="0"/>
          </a:p>
          <a:p>
            <a:r>
              <a:rPr lang="el-GR" dirty="0"/>
              <a:t>Από το πλαϊνό σχήμα λαμβάνουμε ένα τρίγωνο με πλευρές </a:t>
            </a:r>
          </a:p>
          <a:p>
            <a:r>
              <a:rPr lang="el-GR" b="1" dirty="0">
                <a:latin typeface="Arial" panose="020B0604020202020204" pitchFamily="34" charset="0"/>
                <a:cs typeface="Arial" panose="020B0604020202020204" pitchFamily="34" charset="0"/>
              </a:rPr>
              <a:t>κ = πλεύσιμη απόσταση από την </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αναχώρηση </a:t>
            </a:r>
          </a:p>
          <a:p>
            <a:r>
              <a:rPr lang="el-GR" b="1" dirty="0">
                <a:latin typeface="Arial" panose="020B0604020202020204" pitchFamily="34" charset="0"/>
                <a:cs typeface="Arial" panose="020B0604020202020204" pitchFamily="34" charset="0"/>
              </a:rPr>
              <a:t>       στην άφιξη.</a:t>
            </a:r>
          </a:p>
          <a:p>
            <a:r>
              <a:rPr lang="el-GR" b="1" dirty="0" err="1">
                <a:latin typeface="Arial" panose="020B0604020202020204" pitchFamily="34" charset="0"/>
                <a:cs typeface="Arial" panose="020B0604020202020204" pitchFamily="34" charset="0"/>
              </a:rPr>
              <a:t>Δφ</a:t>
            </a:r>
            <a:r>
              <a:rPr lang="el-GR" b="1" dirty="0">
                <a:latin typeface="Arial" panose="020B0604020202020204" pitchFamily="34" charset="0"/>
                <a:cs typeface="Arial" panose="020B0604020202020204" pitchFamily="34" charset="0"/>
              </a:rPr>
              <a:t>’ = Η διαφορά μεταξύ πλατών</a:t>
            </a:r>
          </a:p>
          <a:p>
            <a:r>
              <a:rPr lang="en-US" b="1" dirty="0">
                <a:latin typeface="Arial" panose="020B0604020202020204" pitchFamily="34" charset="0"/>
                <a:cs typeface="Arial" panose="020B0604020202020204" pitchFamily="34" charset="0"/>
              </a:rPr>
              <a:t>p= </a:t>
            </a:r>
            <a:r>
              <a:rPr lang="el-GR" b="1" dirty="0">
                <a:latin typeface="Arial" panose="020B0604020202020204" pitchFamily="34" charset="0"/>
                <a:cs typeface="Arial" panose="020B0604020202020204" pitchFamily="34" charset="0"/>
              </a:rPr>
              <a:t>Η Αποχώρηση (</a:t>
            </a:r>
            <a:r>
              <a:rPr lang="en-US" b="1" dirty="0">
                <a:latin typeface="Arial" panose="020B0604020202020204" pitchFamily="34" charset="0"/>
                <a:cs typeface="Arial" panose="020B0604020202020204" pitchFamily="34" charset="0"/>
              </a:rPr>
              <a:t>Departure)</a:t>
            </a:r>
            <a:r>
              <a:rPr lang="el-GR"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6009A1B-2A18-62B2-26AD-DC54C75686BB}"/>
              </a:ext>
            </a:extLst>
          </p:cNvPr>
          <p:cNvPicPr>
            <a:picLocks noChangeAspect="1"/>
          </p:cNvPicPr>
          <p:nvPr/>
        </p:nvPicPr>
        <p:blipFill>
          <a:blip r:embed="rId3"/>
          <a:stretch>
            <a:fillRect/>
          </a:stretch>
        </p:blipFill>
        <p:spPr>
          <a:xfrm>
            <a:off x="6006752" y="766254"/>
            <a:ext cx="5943600" cy="4923155"/>
          </a:xfrm>
          <a:prstGeom prst="rect">
            <a:avLst/>
          </a:prstGeom>
        </p:spPr>
      </p:pic>
    </p:spTree>
    <p:extLst>
      <p:ext uri="{BB962C8B-B14F-4D97-AF65-F5344CB8AC3E}">
        <p14:creationId xmlns:p14="http://schemas.microsoft.com/office/powerpoint/2010/main" val="2499958832"/>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{45E065F5-F3BB-4D0C-A5EF-5CF486FF1160}tf67061901_win32</Template>
  <TotalTime>221</TotalTime>
  <Words>1810</Words>
  <Application>Microsoft Office PowerPoint</Application>
  <PresentationFormat>Widescreen</PresentationFormat>
  <Paragraphs>211</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Daytona Condensed Light</vt:lpstr>
      <vt:lpstr>Posterama</vt:lpstr>
      <vt:lpstr>Office Theme</vt:lpstr>
      <vt:lpstr>Λοξοδρομικα προβληματα</vt:lpstr>
      <vt:lpstr>περιεχομενα</vt:lpstr>
      <vt:lpstr>εισαγωγη</vt:lpstr>
      <vt:lpstr>Οι διαφορετικεσ μορφεσ πλου</vt:lpstr>
      <vt:lpstr>Ορθοδρομικοσ πλουσ</vt:lpstr>
      <vt:lpstr>λοξοδρομικοσ πλουσ</vt:lpstr>
      <vt:lpstr>PowerPoint Presentation</vt:lpstr>
      <vt:lpstr>Λογιστικη επιλυση λοξοδρομικου πλου επιπεδου τριγωνου (plane sailing)</vt:lpstr>
      <vt:lpstr>επεξηγηση</vt:lpstr>
      <vt:lpstr>αποχωρηση</vt:lpstr>
      <vt:lpstr>Εξαγωγη των τυπων</vt:lpstr>
      <vt:lpstr>Επιλυση λοξοδρομικου προβληματοσ</vt:lpstr>
      <vt:lpstr>Επιλυση λοξοδρομικου προβληματοσ</vt:lpstr>
      <vt:lpstr>Επιλυση λοξοδρομικου προβληματοσ</vt:lpstr>
      <vt:lpstr>Επιλυση λοξοδρομικου προβληματοσ</vt:lpstr>
      <vt:lpstr>Λογιστικη επιλυση λοξοδρομικου πλου μερκατορικησ πλευσησ (Mercator sailing) (ΑΥΞΟΜΕΡΗ ΠΛΑΤΗ)</vt:lpstr>
      <vt:lpstr>επεξηγηση</vt:lpstr>
      <vt:lpstr>ΑΥΞΟΜΕΡΗ - επεξηγηση</vt:lpstr>
      <vt:lpstr>ΑΥΞΟΜΕΡΗ - επεξηγηση</vt:lpstr>
      <vt:lpstr>ΑΥΞΟΜΕΡΗ - επεξηγηση</vt:lpstr>
      <vt:lpstr>επεξηγηση</vt:lpstr>
      <vt:lpstr>Επιλυση λοξοδρομικου προβληματοσ με αυξομερη</vt:lpstr>
      <vt:lpstr>Επιλυση λοξοδρομικου προβληματοσ με αυξομερη</vt:lpstr>
      <vt:lpstr>Επιλυση λοξοδρομικου προβληματοσ με αυξομερη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Λοξοδρομικα προβληματα</dc:title>
  <dc:creator>Θρασύβουλος Κοτσιφάκης</dc:creator>
  <cp:lastModifiedBy>Θρασύβουλος Κοτσιφάκης</cp:lastModifiedBy>
  <cp:revision>1</cp:revision>
  <dcterms:created xsi:type="dcterms:W3CDTF">2024-02-25T21:53:25Z</dcterms:created>
  <dcterms:modified xsi:type="dcterms:W3CDTF">2024-02-26T01:34:38Z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