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1" r:id="rId5"/>
    <p:sldId id="262"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90" d="100"/>
          <a:sy n="90" d="100"/>
        </p:scale>
        <p:origin x="-81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6B50BD-153A-4703-9457-850EFAA7D740}" type="datetimeFigureOut">
              <a:rPr lang="el-GR" smtClean="0"/>
              <a:pPr/>
              <a:t>1/4/2020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9FD337-2E05-4C34-85D2-7E225492FE8B}"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B9FD337-2E05-4C34-85D2-7E225492FE8B}" type="slidenum">
              <a:rPr lang="el-GR" smtClean="0"/>
              <a:pPr/>
              <a:t>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1977252-5618-4EF0-9976-460C18465DAC}" type="datetimeFigureOut">
              <a:rPr lang="el-GR" smtClean="0"/>
              <a:pPr/>
              <a:t>1/4/2020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92594EA-0C9D-45D6-B99C-47D3295B6DAC}"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977252-5618-4EF0-9976-460C18465DAC}" type="datetimeFigureOut">
              <a:rPr lang="el-GR" smtClean="0"/>
              <a:pPr/>
              <a:t>1/4/2020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594EA-0C9D-45D6-B99C-47D3295B6DAC}"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96908"/>
          </a:xfrm>
        </p:spPr>
        <p:txBody>
          <a:bodyPr>
            <a:normAutofit fontScale="90000"/>
          </a:bodyPr>
          <a:lstStyle/>
          <a:p>
            <a:r>
              <a:rPr lang="el-GR" sz="1800" b="1" dirty="0" smtClean="0"/>
              <a:t>Παράδειγμα 23 Απλανών. </a:t>
            </a:r>
            <a:r>
              <a:rPr lang="el-GR" sz="1800" dirty="0" smtClean="0"/>
              <a:t>Σε χρόνο </a:t>
            </a:r>
            <a:r>
              <a:rPr lang="en-US" sz="1800" b="1" dirty="0" smtClean="0"/>
              <a:t>GMT</a:t>
            </a:r>
            <a:r>
              <a:rPr lang="en-US" sz="1800" dirty="0" smtClean="0"/>
              <a:t> 10</a:t>
            </a:r>
            <a:r>
              <a:rPr lang="el-GR" sz="1800" dirty="0" smtClean="0"/>
              <a:t>ω 46λ 55δλ της </a:t>
            </a:r>
            <a:r>
              <a:rPr lang="el-GR" sz="1800" b="1" dirty="0" smtClean="0"/>
              <a:t>14/05/82 </a:t>
            </a:r>
            <a:r>
              <a:rPr lang="el-GR" sz="1800" dirty="0" smtClean="0"/>
              <a:t>παρατηρήθηκαν οι απλανείς</a:t>
            </a:r>
            <a:r>
              <a:rPr lang="el-GR" sz="1800" b="1" dirty="0" smtClean="0"/>
              <a:t> </a:t>
            </a:r>
            <a:r>
              <a:rPr lang="en-US" sz="1800" b="1" dirty="0" err="1" smtClean="0"/>
              <a:t>Aldebaran</a:t>
            </a:r>
            <a:r>
              <a:rPr lang="en-US" sz="1800" b="1" dirty="0" smtClean="0"/>
              <a:t> </a:t>
            </a:r>
            <a:r>
              <a:rPr lang="el-GR" sz="1800" dirty="0" smtClean="0"/>
              <a:t>και</a:t>
            </a:r>
            <a:r>
              <a:rPr lang="el-GR" sz="1800" b="1" dirty="0" smtClean="0"/>
              <a:t> </a:t>
            </a:r>
            <a:r>
              <a:rPr lang="en-US" sz="1800" b="1" dirty="0" err="1" smtClean="0"/>
              <a:t>Spica</a:t>
            </a:r>
            <a:r>
              <a:rPr lang="en-US" sz="1800" b="1" dirty="0" smtClean="0"/>
              <a:t> </a:t>
            </a:r>
            <a:r>
              <a:rPr lang="el-GR" sz="1800" dirty="0" smtClean="0"/>
              <a:t>από </a:t>
            </a:r>
            <a:r>
              <a:rPr lang="el-GR" sz="1800" b="1" dirty="0" smtClean="0"/>
              <a:t>λ 75◦ 43‘ Α</a:t>
            </a:r>
            <a:r>
              <a:rPr lang="en-US" sz="1800" dirty="0" smtClean="0"/>
              <a:t>. </a:t>
            </a:r>
            <a:r>
              <a:rPr lang="el-GR" sz="1800" dirty="0" smtClean="0"/>
              <a:t>Να υπολογιστούν οι τοπικές δυτικές </a:t>
            </a:r>
            <a:r>
              <a:rPr lang="el-GR" sz="1800" dirty="0" err="1" smtClean="0"/>
              <a:t>ωρικές</a:t>
            </a:r>
            <a:r>
              <a:rPr lang="el-GR" sz="1800" dirty="0" smtClean="0"/>
              <a:t> γωνίες</a:t>
            </a:r>
            <a:r>
              <a:rPr lang="en-US" sz="1800" b="1" dirty="0" smtClean="0"/>
              <a:t> LHA</a:t>
            </a:r>
            <a:r>
              <a:rPr lang="el-GR" sz="1800" b="1" dirty="0" smtClean="0"/>
              <a:t> </a:t>
            </a:r>
            <a:r>
              <a:rPr lang="el-GR" sz="1800" dirty="0" smtClean="0"/>
              <a:t>και οι κλίσεις </a:t>
            </a:r>
            <a:r>
              <a:rPr lang="el-GR" sz="1800" b="1" dirty="0" smtClean="0"/>
              <a:t>δ </a:t>
            </a:r>
            <a:r>
              <a:rPr lang="el-GR" sz="1800" dirty="0" smtClean="0"/>
              <a:t>των απλανών αυτών.</a:t>
            </a:r>
            <a:endParaRPr lang="el-GR" sz="1800" b="1" dirty="0"/>
          </a:p>
        </p:txBody>
      </p:sp>
      <p:pic>
        <p:nvPicPr>
          <p:cNvPr id="1026" name="Picture 2"/>
          <p:cNvPicPr>
            <a:picLocks noGrp="1" noChangeAspect="1" noChangeArrowheads="1"/>
          </p:cNvPicPr>
          <p:nvPr>
            <p:ph idx="1"/>
          </p:nvPr>
        </p:nvPicPr>
        <p:blipFill>
          <a:blip r:embed="rId2"/>
          <a:srcRect/>
          <a:stretch>
            <a:fillRect/>
          </a:stretch>
        </p:blipFill>
        <p:spPr bwMode="auto">
          <a:xfrm>
            <a:off x="3000365" y="3620552"/>
            <a:ext cx="2000263" cy="3032657"/>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3143240" y="2071678"/>
            <a:ext cx="1714512" cy="1307361"/>
          </a:xfrm>
          <a:prstGeom prst="rect">
            <a:avLst/>
          </a:prstGeom>
          <a:noFill/>
          <a:ln w="9525">
            <a:noFill/>
            <a:miter lim="800000"/>
            <a:headEnd/>
            <a:tailEnd/>
          </a:ln>
          <a:effectLst/>
        </p:spPr>
      </p:pic>
      <p:cxnSp>
        <p:nvCxnSpPr>
          <p:cNvPr id="7" name="6 - Ευθεία γραμμή σύνδεσης"/>
          <p:cNvCxnSpPr/>
          <p:nvPr/>
        </p:nvCxnSpPr>
        <p:spPr>
          <a:xfrm>
            <a:off x="3428992" y="6286520"/>
            <a:ext cx="1357322" cy="158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8 - Ευθύγραμμο βέλος σύνδεσης"/>
          <p:cNvCxnSpPr/>
          <p:nvPr/>
        </p:nvCxnSpPr>
        <p:spPr>
          <a:xfrm rot="5400000">
            <a:off x="1964513" y="4750603"/>
            <a:ext cx="2928958"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9 - Ελεύθερη σχεδίαση"/>
          <p:cNvSpPr/>
          <p:nvPr/>
        </p:nvSpPr>
        <p:spPr>
          <a:xfrm>
            <a:off x="3013221" y="2915737"/>
            <a:ext cx="731744" cy="404238"/>
          </a:xfrm>
          <a:custGeom>
            <a:avLst/>
            <a:gdLst>
              <a:gd name="connsiteX0" fmla="*/ 559973 w 731744"/>
              <a:gd name="connsiteY0" fmla="*/ 52546 h 404238"/>
              <a:gd name="connsiteX1" fmla="*/ 152010 w 731744"/>
              <a:gd name="connsiteY1" fmla="*/ 38478 h 404238"/>
              <a:gd name="connsiteX2" fmla="*/ 109807 w 731744"/>
              <a:gd name="connsiteY2" fmla="*/ 52546 h 404238"/>
              <a:gd name="connsiteX3" fmla="*/ 39468 w 731744"/>
              <a:gd name="connsiteY3" fmla="*/ 249494 h 404238"/>
              <a:gd name="connsiteX4" fmla="*/ 67604 w 731744"/>
              <a:gd name="connsiteY4" fmla="*/ 277629 h 404238"/>
              <a:gd name="connsiteX5" fmla="*/ 152010 w 731744"/>
              <a:gd name="connsiteY5" fmla="*/ 305765 h 404238"/>
              <a:gd name="connsiteX6" fmla="*/ 194213 w 731744"/>
              <a:gd name="connsiteY6" fmla="*/ 347968 h 404238"/>
              <a:gd name="connsiteX7" fmla="*/ 278619 w 731744"/>
              <a:gd name="connsiteY7" fmla="*/ 404238 h 404238"/>
              <a:gd name="connsiteX8" fmla="*/ 433364 w 731744"/>
              <a:gd name="connsiteY8" fmla="*/ 390171 h 404238"/>
              <a:gd name="connsiteX9" fmla="*/ 588108 w 731744"/>
              <a:gd name="connsiteY9" fmla="*/ 404238 h 404238"/>
              <a:gd name="connsiteX10" fmla="*/ 700650 w 731744"/>
              <a:gd name="connsiteY10" fmla="*/ 376103 h 404238"/>
              <a:gd name="connsiteX11" fmla="*/ 700650 w 731744"/>
              <a:gd name="connsiteY11" fmla="*/ 179155 h 404238"/>
              <a:gd name="connsiteX12" fmla="*/ 644379 w 731744"/>
              <a:gd name="connsiteY12" fmla="*/ 94749 h 404238"/>
              <a:gd name="connsiteX13" fmla="*/ 475567 w 731744"/>
              <a:gd name="connsiteY13" fmla="*/ 94749 h 404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31744" h="404238">
                <a:moveTo>
                  <a:pt x="559973" y="52546"/>
                </a:moveTo>
                <a:cubicBezTo>
                  <a:pt x="326826" y="33117"/>
                  <a:pt x="305922" y="0"/>
                  <a:pt x="152010" y="38478"/>
                </a:cubicBezTo>
                <a:cubicBezTo>
                  <a:pt x="137624" y="42074"/>
                  <a:pt x="123875" y="47857"/>
                  <a:pt x="109807" y="52546"/>
                </a:cubicBezTo>
                <a:cubicBezTo>
                  <a:pt x="20207" y="142146"/>
                  <a:pt x="0" y="117935"/>
                  <a:pt x="39468" y="249494"/>
                </a:cubicBezTo>
                <a:cubicBezTo>
                  <a:pt x="43279" y="262198"/>
                  <a:pt x="55741" y="271698"/>
                  <a:pt x="67604" y="277629"/>
                </a:cubicBezTo>
                <a:cubicBezTo>
                  <a:pt x="94130" y="290892"/>
                  <a:pt x="152010" y="305765"/>
                  <a:pt x="152010" y="305765"/>
                </a:cubicBezTo>
                <a:cubicBezTo>
                  <a:pt x="166078" y="319833"/>
                  <a:pt x="178509" y="335754"/>
                  <a:pt x="194213" y="347968"/>
                </a:cubicBezTo>
                <a:cubicBezTo>
                  <a:pt x="220904" y="368728"/>
                  <a:pt x="278619" y="404238"/>
                  <a:pt x="278619" y="404238"/>
                </a:cubicBezTo>
                <a:cubicBezTo>
                  <a:pt x="330201" y="399549"/>
                  <a:pt x="381570" y="390171"/>
                  <a:pt x="433364" y="390171"/>
                </a:cubicBezTo>
                <a:cubicBezTo>
                  <a:pt x="485158" y="390171"/>
                  <a:pt x="536314" y="404238"/>
                  <a:pt x="588108" y="404238"/>
                </a:cubicBezTo>
                <a:cubicBezTo>
                  <a:pt x="622064" y="404238"/>
                  <a:pt x="667345" y="387205"/>
                  <a:pt x="700650" y="376103"/>
                </a:cubicBezTo>
                <a:cubicBezTo>
                  <a:pt x="719950" y="298899"/>
                  <a:pt x="731744" y="278655"/>
                  <a:pt x="700650" y="179155"/>
                </a:cubicBezTo>
                <a:cubicBezTo>
                  <a:pt x="690564" y="146880"/>
                  <a:pt x="663136" y="122884"/>
                  <a:pt x="644379" y="94749"/>
                </a:cubicBezTo>
                <a:cubicBezTo>
                  <a:pt x="613166" y="47929"/>
                  <a:pt x="531838" y="94749"/>
                  <a:pt x="475567" y="94749"/>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8" name="17 - Ελεύθερη σχεδίαση"/>
          <p:cNvSpPr/>
          <p:nvPr/>
        </p:nvSpPr>
        <p:spPr>
          <a:xfrm>
            <a:off x="3989129" y="3146448"/>
            <a:ext cx="650138" cy="426746"/>
          </a:xfrm>
          <a:custGeom>
            <a:avLst/>
            <a:gdLst>
              <a:gd name="connsiteX0" fmla="*/ 568803 w 650138"/>
              <a:gd name="connsiteY0" fmla="*/ 89121 h 426746"/>
              <a:gd name="connsiteX1" fmla="*/ 343720 w 650138"/>
              <a:gd name="connsiteY1" fmla="*/ 46918 h 426746"/>
              <a:gd name="connsiteX2" fmla="*/ 301517 w 650138"/>
              <a:gd name="connsiteY2" fmla="*/ 60986 h 426746"/>
              <a:gd name="connsiteX3" fmla="*/ 245246 w 650138"/>
              <a:gd name="connsiteY3" fmla="*/ 46918 h 426746"/>
              <a:gd name="connsiteX4" fmla="*/ 132705 w 650138"/>
              <a:gd name="connsiteY4" fmla="*/ 4715 h 426746"/>
              <a:gd name="connsiteX5" fmla="*/ 48299 w 650138"/>
              <a:gd name="connsiteY5" fmla="*/ 18783 h 426746"/>
              <a:gd name="connsiteX6" fmla="*/ 20163 w 650138"/>
              <a:gd name="connsiteY6" fmla="*/ 103189 h 426746"/>
              <a:gd name="connsiteX7" fmla="*/ 6096 w 650138"/>
              <a:gd name="connsiteY7" fmla="*/ 145392 h 426746"/>
              <a:gd name="connsiteX8" fmla="*/ 48299 w 650138"/>
              <a:gd name="connsiteY8" fmla="*/ 257934 h 426746"/>
              <a:gd name="connsiteX9" fmla="*/ 62366 w 650138"/>
              <a:gd name="connsiteY9" fmla="*/ 300137 h 426746"/>
              <a:gd name="connsiteX10" fmla="*/ 132705 w 650138"/>
              <a:gd name="connsiteY10" fmla="*/ 356407 h 426746"/>
              <a:gd name="connsiteX11" fmla="*/ 160840 w 650138"/>
              <a:gd name="connsiteY11" fmla="*/ 384543 h 426746"/>
              <a:gd name="connsiteX12" fmla="*/ 245246 w 650138"/>
              <a:gd name="connsiteY12" fmla="*/ 426746 h 426746"/>
              <a:gd name="connsiteX13" fmla="*/ 498465 w 650138"/>
              <a:gd name="connsiteY13" fmla="*/ 412678 h 426746"/>
              <a:gd name="connsiteX14" fmla="*/ 582871 w 650138"/>
              <a:gd name="connsiteY14" fmla="*/ 384543 h 426746"/>
              <a:gd name="connsiteX15" fmla="*/ 625074 w 650138"/>
              <a:gd name="connsiteY15" fmla="*/ 342340 h 426746"/>
              <a:gd name="connsiteX16" fmla="*/ 625074 w 650138"/>
              <a:gd name="connsiteY16" fmla="*/ 215730 h 426746"/>
              <a:gd name="connsiteX17" fmla="*/ 596939 w 650138"/>
              <a:gd name="connsiteY17" fmla="*/ 173527 h 426746"/>
              <a:gd name="connsiteX18" fmla="*/ 568803 w 650138"/>
              <a:gd name="connsiteY18" fmla="*/ 89121 h 4267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0138" h="426746">
                <a:moveTo>
                  <a:pt x="568803" y="89121"/>
                </a:moveTo>
                <a:cubicBezTo>
                  <a:pt x="526600" y="68020"/>
                  <a:pt x="474626" y="55100"/>
                  <a:pt x="343720" y="46918"/>
                </a:cubicBezTo>
                <a:cubicBezTo>
                  <a:pt x="328920" y="45993"/>
                  <a:pt x="315585" y="56297"/>
                  <a:pt x="301517" y="60986"/>
                </a:cubicBezTo>
                <a:cubicBezTo>
                  <a:pt x="282760" y="56297"/>
                  <a:pt x="263836" y="52230"/>
                  <a:pt x="245246" y="46918"/>
                </a:cubicBezTo>
                <a:cubicBezTo>
                  <a:pt x="206656" y="35892"/>
                  <a:pt x="169862" y="19578"/>
                  <a:pt x="132705" y="4715"/>
                </a:cubicBezTo>
                <a:cubicBezTo>
                  <a:pt x="104570" y="9404"/>
                  <a:pt x="69765" y="0"/>
                  <a:pt x="48299" y="18783"/>
                </a:cubicBezTo>
                <a:cubicBezTo>
                  <a:pt x="25980" y="38312"/>
                  <a:pt x="29541" y="75054"/>
                  <a:pt x="20163" y="103189"/>
                </a:cubicBezTo>
                <a:lnTo>
                  <a:pt x="6096" y="145392"/>
                </a:lnTo>
                <a:cubicBezTo>
                  <a:pt x="33236" y="281098"/>
                  <a:pt x="0" y="161335"/>
                  <a:pt x="48299" y="257934"/>
                </a:cubicBezTo>
                <a:cubicBezTo>
                  <a:pt x="54930" y="271197"/>
                  <a:pt x="54737" y="287422"/>
                  <a:pt x="62366" y="300137"/>
                </a:cubicBezTo>
                <a:cubicBezTo>
                  <a:pt x="78042" y="326264"/>
                  <a:pt x="110589" y="338714"/>
                  <a:pt x="132705" y="356407"/>
                </a:cubicBezTo>
                <a:cubicBezTo>
                  <a:pt x="143062" y="364693"/>
                  <a:pt x="150483" y="376257"/>
                  <a:pt x="160840" y="384543"/>
                </a:cubicBezTo>
                <a:cubicBezTo>
                  <a:pt x="199796" y="415708"/>
                  <a:pt x="200673" y="411888"/>
                  <a:pt x="245246" y="426746"/>
                </a:cubicBezTo>
                <a:cubicBezTo>
                  <a:pt x="329652" y="422057"/>
                  <a:pt x="414581" y="423163"/>
                  <a:pt x="498465" y="412678"/>
                </a:cubicBezTo>
                <a:cubicBezTo>
                  <a:pt x="527893" y="408999"/>
                  <a:pt x="582871" y="384543"/>
                  <a:pt x="582871" y="384543"/>
                </a:cubicBezTo>
                <a:cubicBezTo>
                  <a:pt x="596939" y="370475"/>
                  <a:pt x="614038" y="358893"/>
                  <a:pt x="625074" y="342340"/>
                </a:cubicBezTo>
                <a:cubicBezTo>
                  <a:pt x="650138" y="304745"/>
                  <a:pt x="637780" y="253849"/>
                  <a:pt x="625074" y="215730"/>
                </a:cubicBezTo>
                <a:cubicBezTo>
                  <a:pt x="619728" y="199690"/>
                  <a:pt x="608072" y="186251"/>
                  <a:pt x="596939" y="173527"/>
                </a:cubicBezTo>
                <a:cubicBezTo>
                  <a:pt x="575104" y="148573"/>
                  <a:pt x="611006" y="110222"/>
                  <a:pt x="568803" y="89121"/>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24 - Ελεύθερη σχεδίαση"/>
          <p:cNvSpPr/>
          <p:nvPr/>
        </p:nvSpPr>
        <p:spPr>
          <a:xfrm>
            <a:off x="3929058" y="6072206"/>
            <a:ext cx="950044" cy="295422"/>
          </a:xfrm>
          <a:custGeom>
            <a:avLst/>
            <a:gdLst>
              <a:gd name="connsiteX0" fmla="*/ 821090 w 950044"/>
              <a:gd name="connsiteY0" fmla="*/ 0 h 295422"/>
              <a:gd name="connsiteX1" fmla="*/ 19232 w 950044"/>
              <a:gd name="connsiteY1" fmla="*/ 28136 h 295422"/>
              <a:gd name="connsiteX2" fmla="*/ 5164 w 950044"/>
              <a:gd name="connsiteY2" fmla="*/ 84407 h 295422"/>
              <a:gd name="connsiteX3" fmla="*/ 33300 w 950044"/>
              <a:gd name="connsiteY3" fmla="*/ 140677 h 295422"/>
              <a:gd name="connsiteX4" fmla="*/ 75503 w 950044"/>
              <a:gd name="connsiteY4" fmla="*/ 211016 h 295422"/>
              <a:gd name="connsiteX5" fmla="*/ 89570 w 950044"/>
              <a:gd name="connsiteY5" fmla="*/ 253219 h 295422"/>
              <a:gd name="connsiteX6" fmla="*/ 188044 w 950044"/>
              <a:gd name="connsiteY6" fmla="*/ 295422 h 295422"/>
              <a:gd name="connsiteX7" fmla="*/ 258383 w 950044"/>
              <a:gd name="connsiteY7" fmla="*/ 267287 h 295422"/>
              <a:gd name="connsiteX8" fmla="*/ 300586 w 950044"/>
              <a:gd name="connsiteY8" fmla="*/ 253219 h 295422"/>
              <a:gd name="connsiteX9" fmla="*/ 624143 w 950044"/>
              <a:gd name="connsiteY9" fmla="*/ 239151 h 295422"/>
              <a:gd name="connsiteX10" fmla="*/ 835158 w 950044"/>
              <a:gd name="connsiteY10" fmla="*/ 211016 h 295422"/>
              <a:gd name="connsiteX11" fmla="*/ 891429 w 950044"/>
              <a:gd name="connsiteY11" fmla="*/ 196948 h 295422"/>
              <a:gd name="connsiteX12" fmla="*/ 905497 w 950044"/>
              <a:gd name="connsiteY12" fmla="*/ 154745 h 295422"/>
              <a:gd name="connsiteX13" fmla="*/ 891429 w 950044"/>
              <a:gd name="connsiteY13" fmla="*/ 98474 h 295422"/>
              <a:gd name="connsiteX14" fmla="*/ 849226 w 950044"/>
              <a:gd name="connsiteY14" fmla="*/ 84407 h 295422"/>
              <a:gd name="connsiteX15" fmla="*/ 835158 w 950044"/>
              <a:gd name="connsiteY15" fmla="*/ 42204 h 295422"/>
              <a:gd name="connsiteX16" fmla="*/ 792955 w 950044"/>
              <a:gd name="connsiteY16" fmla="*/ 28136 h 295422"/>
              <a:gd name="connsiteX17" fmla="*/ 821090 w 950044"/>
              <a:gd name="connsiteY17" fmla="*/ 0 h 295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50044" h="295422">
                <a:moveTo>
                  <a:pt x="821090" y="0"/>
                </a:moveTo>
                <a:cubicBezTo>
                  <a:pt x="692136" y="0"/>
                  <a:pt x="285263" y="615"/>
                  <a:pt x="19232" y="28136"/>
                </a:cubicBezTo>
                <a:cubicBezTo>
                  <a:pt x="0" y="30126"/>
                  <a:pt x="2766" y="65222"/>
                  <a:pt x="5164" y="84407"/>
                </a:cubicBezTo>
                <a:cubicBezTo>
                  <a:pt x="7765" y="105216"/>
                  <a:pt x="25039" y="121402"/>
                  <a:pt x="33300" y="140677"/>
                </a:cubicBezTo>
                <a:cubicBezTo>
                  <a:pt x="60694" y="204596"/>
                  <a:pt x="28713" y="164226"/>
                  <a:pt x="75503" y="211016"/>
                </a:cubicBezTo>
                <a:cubicBezTo>
                  <a:pt x="80192" y="225084"/>
                  <a:pt x="79085" y="242734"/>
                  <a:pt x="89570" y="253219"/>
                </a:cubicBezTo>
                <a:cubicBezTo>
                  <a:pt x="106952" y="270601"/>
                  <a:pt x="162823" y="287015"/>
                  <a:pt x="188044" y="295422"/>
                </a:cubicBezTo>
                <a:cubicBezTo>
                  <a:pt x="211490" y="286044"/>
                  <a:pt x="234738" y="276154"/>
                  <a:pt x="258383" y="267287"/>
                </a:cubicBezTo>
                <a:cubicBezTo>
                  <a:pt x="272268" y="262080"/>
                  <a:pt x="285801" y="254356"/>
                  <a:pt x="300586" y="253219"/>
                </a:cubicBezTo>
                <a:cubicBezTo>
                  <a:pt x="408222" y="244939"/>
                  <a:pt x="516291" y="243840"/>
                  <a:pt x="624143" y="239151"/>
                </a:cubicBezTo>
                <a:cubicBezTo>
                  <a:pt x="694481" y="229773"/>
                  <a:pt x="765066" y="222083"/>
                  <a:pt x="835158" y="211016"/>
                </a:cubicBezTo>
                <a:cubicBezTo>
                  <a:pt x="854256" y="208001"/>
                  <a:pt x="876331" y="209026"/>
                  <a:pt x="891429" y="196948"/>
                </a:cubicBezTo>
                <a:cubicBezTo>
                  <a:pt x="903008" y="187685"/>
                  <a:pt x="900808" y="168813"/>
                  <a:pt x="905497" y="154745"/>
                </a:cubicBezTo>
                <a:cubicBezTo>
                  <a:pt x="900808" y="135988"/>
                  <a:pt x="903507" y="113571"/>
                  <a:pt x="891429" y="98474"/>
                </a:cubicBezTo>
                <a:cubicBezTo>
                  <a:pt x="882166" y="86895"/>
                  <a:pt x="859711" y="94892"/>
                  <a:pt x="849226" y="84407"/>
                </a:cubicBezTo>
                <a:cubicBezTo>
                  <a:pt x="838740" y="73922"/>
                  <a:pt x="845643" y="52689"/>
                  <a:pt x="835158" y="42204"/>
                </a:cubicBezTo>
                <a:cubicBezTo>
                  <a:pt x="824673" y="31719"/>
                  <a:pt x="806218" y="34768"/>
                  <a:pt x="792955" y="28136"/>
                </a:cubicBezTo>
                <a:cubicBezTo>
                  <a:pt x="787023" y="25170"/>
                  <a:pt x="950044" y="0"/>
                  <a:pt x="821090" y="0"/>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7" name="26 - Ευθύγραμμο βέλος σύνδεσης"/>
          <p:cNvCxnSpPr/>
          <p:nvPr/>
        </p:nvCxnSpPr>
        <p:spPr>
          <a:xfrm rot="5400000">
            <a:off x="3071802" y="4857760"/>
            <a:ext cx="2428892"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8" name="27 - Ελεύθερη σχεδίαση"/>
          <p:cNvSpPr/>
          <p:nvPr/>
        </p:nvSpPr>
        <p:spPr>
          <a:xfrm>
            <a:off x="2968283" y="3559126"/>
            <a:ext cx="772941" cy="379828"/>
          </a:xfrm>
          <a:custGeom>
            <a:avLst/>
            <a:gdLst>
              <a:gd name="connsiteX0" fmla="*/ 633046 w 772941"/>
              <a:gd name="connsiteY0" fmla="*/ 42203 h 379828"/>
              <a:gd name="connsiteX1" fmla="*/ 450166 w 772941"/>
              <a:gd name="connsiteY1" fmla="*/ 28136 h 379828"/>
              <a:gd name="connsiteX2" fmla="*/ 182880 w 772941"/>
              <a:gd name="connsiteY2" fmla="*/ 0 h 379828"/>
              <a:gd name="connsiteX3" fmla="*/ 98474 w 772941"/>
              <a:gd name="connsiteY3" fmla="*/ 28136 h 379828"/>
              <a:gd name="connsiteX4" fmla="*/ 42203 w 772941"/>
              <a:gd name="connsiteY4" fmla="*/ 70339 h 379828"/>
              <a:gd name="connsiteX5" fmla="*/ 0 w 772941"/>
              <a:gd name="connsiteY5" fmla="*/ 168812 h 379828"/>
              <a:gd name="connsiteX6" fmla="*/ 14068 w 772941"/>
              <a:gd name="connsiteY6" fmla="*/ 267286 h 379828"/>
              <a:gd name="connsiteX7" fmla="*/ 28135 w 772941"/>
              <a:gd name="connsiteY7" fmla="*/ 323557 h 379828"/>
              <a:gd name="connsiteX8" fmla="*/ 70339 w 772941"/>
              <a:gd name="connsiteY8" fmla="*/ 351692 h 379828"/>
              <a:gd name="connsiteX9" fmla="*/ 168812 w 772941"/>
              <a:gd name="connsiteY9" fmla="*/ 379828 h 379828"/>
              <a:gd name="connsiteX10" fmla="*/ 618979 w 772941"/>
              <a:gd name="connsiteY10" fmla="*/ 365760 h 379828"/>
              <a:gd name="connsiteX11" fmla="*/ 703385 w 772941"/>
              <a:gd name="connsiteY11" fmla="*/ 337625 h 379828"/>
              <a:gd name="connsiteX12" fmla="*/ 745588 w 772941"/>
              <a:gd name="connsiteY12" fmla="*/ 295422 h 379828"/>
              <a:gd name="connsiteX13" fmla="*/ 731520 w 772941"/>
              <a:gd name="connsiteY13" fmla="*/ 112542 h 379828"/>
              <a:gd name="connsiteX14" fmla="*/ 703385 w 772941"/>
              <a:gd name="connsiteY14" fmla="*/ 84406 h 379828"/>
              <a:gd name="connsiteX15" fmla="*/ 576775 w 772941"/>
              <a:gd name="connsiteY15" fmla="*/ 70339 h 379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72941" h="379828">
                <a:moveTo>
                  <a:pt x="633046" y="42203"/>
                </a:moveTo>
                <a:lnTo>
                  <a:pt x="450166" y="28136"/>
                </a:lnTo>
                <a:cubicBezTo>
                  <a:pt x="360970" y="19774"/>
                  <a:pt x="272468" y="0"/>
                  <a:pt x="182880" y="0"/>
                </a:cubicBezTo>
                <a:cubicBezTo>
                  <a:pt x="153223" y="0"/>
                  <a:pt x="126609" y="18757"/>
                  <a:pt x="98474" y="28136"/>
                </a:cubicBezTo>
                <a:cubicBezTo>
                  <a:pt x="79717" y="42204"/>
                  <a:pt x="57462" y="52537"/>
                  <a:pt x="42203" y="70339"/>
                </a:cubicBezTo>
                <a:cubicBezTo>
                  <a:pt x="23240" y="92462"/>
                  <a:pt x="9525" y="140239"/>
                  <a:pt x="0" y="168812"/>
                </a:cubicBezTo>
                <a:cubicBezTo>
                  <a:pt x="4689" y="201637"/>
                  <a:pt x="8137" y="234663"/>
                  <a:pt x="14068" y="267286"/>
                </a:cubicBezTo>
                <a:cubicBezTo>
                  <a:pt x="17527" y="286308"/>
                  <a:pt x="17410" y="307470"/>
                  <a:pt x="28135" y="323557"/>
                </a:cubicBezTo>
                <a:cubicBezTo>
                  <a:pt x="37514" y="337625"/>
                  <a:pt x="55216" y="344131"/>
                  <a:pt x="70339" y="351692"/>
                </a:cubicBezTo>
                <a:cubicBezTo>
                  <a:pt x="90522" y="361783"/>
                  <a:pt x="150781" y="375320"/>
                  <a:pt x="168812" y="379828"/>
                </a:cubicBezTo>
                <a:cubicBezTo>
                  <a:pt x="318868" y="375139"/>
                  <a:pt x="469316" y="377575"/>
                  <a:pt x="618979" y="365760"/>
                </a:cubicBezTo>
                <a:cubicBezTo>
                  <a:pt x="648544" y="363426"/>
                  <a:pt x="677460" y="352028"/>
                  <a:pt x="703385" y="337625"/>
                </a:cubicBezTo>
                <a:cubicBezTo>
                  <a:pt x="720776" y="327963"/>
                  <a:pt x="731520" y="309490"/>
                  <a:pt x="745588" y="295422"/>
                </a:cubicBezTo>
                <a:cubicBezTo>
                  <a:pt x="760713" y="204665"/>
                  <a:pt x="772941" y="205741"/>
                  <a:pt x="731520" y="112542"/>
                </a:cubicBezTo>
                <a:cubicBezTo>
                  <a:pt x="726133" y="100422"/>
                  <a:pt x="716181" y="87896"/>
                  <a:pt x="703385" y="84406"/>
                </a:cubicBezTo>
                <a:cubicBezTo>
                  <a:pt x="662418" y="73233"/>
                  <a:pt x="576775" y="70339"/>
                  <a:pt x="576775" y="70339"/>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30" name="29 - Ευθύγραμμο βέλος σύνδεσης"/>
          <p:cNvCxnSpPr/>
          <p:nvPr/>
        </p:nvCxnSpPr>
        <p:spPr>
          <a:xfrm>
            <a:off x="1928794" y="2928934"/>
            <a:ext cx="1000132" cy="71438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3" name="32 - Ορθογώνιο"/>
          <p:cNvSpPr/>
          <p:nvPr/>
        </p:nvSpPr>
        <p:spPr>
          <a:xfrm>
            <a:off x="571472" y="2000240"/>
            <a:ext cx="150019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ΗΜΕΡ/ΝΙΑ 14/5</a:t>
            </a:r>
            <a:endParaRPr lang="el-GR" dirty="0"/>
          </a:p>
        </p:txBody>
      </p:sp>
      <p:sp>
        <p:nvSpPr>
          <p:cNvPr id="39" name="38 - Ορθογώνιο"/>
          <p:cNvSpPr/>
          <p:nvPr/>
        </p:nvSpPr>
        <p:spPr>
          <a:xfrm>
            <a:off x="5214942" y="2857496"/>
            <a:ext cx="3714776" cy="2500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Για να βρούμε τη</a:t>
            </a:r>
            <a:r>
              <a:rPr lang="en-US" b="1" dirty="0" smtClean="0"/>
              <a:t> LHA</a:t>
            </a:r>
            <a:r>
              <a:rPr lang="el-GR" b="1" dirty="0" smtClean="0"/>
              <a:t>  των απλανών (αστέρων)  μπαίνουμε στις Αστρον. Εφημερίδες  με την </a:t>
            </a:r>
            <a:r>
              <a:rPr lang="el-GR" b="1" dirty="0" err="1" smtClean="0"/>
              <a:t>Ημερ</a:t>
            </a:r>
            <a:r>
              <a:rPr lang="el-GR" b="1" dirty="0" smtClean="0"/>
              <a:t>/νια  και  </a:t>
            </a:r>
            <a:r>
              <a:rPr lang="el-GR" b="1" dirty="0" err="1" smtClean="0"/>
              <a:t>και</a:t>
            </a:r>
            <a:r>
              <a:rPr lang="el-GR" b="1" dirty="0" smtClean="0"/>
              <a:t> την ώρα </a:t>
            </a:r>
            <a:r>
              <a:rPr lang="en-US" b="1" dirty="0" smtClean="0"/>
              <a:t>GMT </a:t>
            </a:r>
            <a:r>
              <a:rPr lang="el-GR" b="1" dirty="0" smtClean="0"/>
              <a:t>στην στήλη  </a:t>
            </a:r>
            <a:r>
              <a:rPr lang="en-US" b="1" dirty="0" smtClean="0"/>
              <a:t>ARIES </a:t>
            </a:r>
            <a:r>
              <a:rPr lang="el-GR" b="1" dirty="0" smtClean="0"/>
              <a:t>και παίρνουμε  την </a:t>
            </a:r>
            <a:r>
              <a:rPr lang="en-US" b="1" dirty="0" smtClean="0"/>
              <a:t>GHA  ARIES </a:t>
            </a:r>
            <a:r>
              <a:rPr lang="en-US" b="1" dirty="0" smtClean="0"/>
              <a:t>(</a:t>
            </a:r>
            <a:r>
              <a:rPr lang="en-US" b="1" dirty="0" err="1" smtClean="0"/>
              <a:t>GHAɤ</a:t>
            </a:r>
            <a:r>
              <a:rPr lang="en-US" b="1" dirty="0" smtClean="0"/>
              <a:t>)</a:t>
            </a:r>
            <a:r>
              <a:rPr lang="el-GR" b="1" dirty="0" smtClean="0"/>
              <a:t> </a:t>
            </a:r>
            <a:r>
              <a:rPr lang="el-GR" dirty="0" smtClean="0"/>
              <a:t> </a:t>
            </a:r>
            <a:r>
              <a:rPr lang="en-US" dirty="0" smtClean="0"/>
              <a:t>.</a:t>
            </a:r>
            <a:endParaRPr lang="el-GR" dirty="0"/>
          </a:p>
        </p:txBody>
      </p:sp>
      <p:sp>
        <p:nvSpPr>
          <p:cNvPr id="40" name="39 - Ορθογώνιο"/>
          <p:cNvSpPr/>
          <p:nvPr/>
        </p:nvSpPr>
        <p:spPr>
          <a:xfrm>
            <a:off x="2928926" y="1142984"/>
            <a:ext cx="1000132"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ΛΥΣΗ</a:t>
            </a:r>
            <a:r>
              <a:rPr lang="en-US" b="1" dirty="0" smtClean="0"/>
              <a:t>:</a:t>
            </a:r>
            <a:endParaRPr lang="el-GR" b="1" dirty="0"/>
          </a:p>
        </p:txBody>
      </p:sp>
      <p:sp>
        <p:nvSpPr>
          <p:cNvPr id="16" name="15 - Ορθογώνιο"/>
          <p:cNvSpPr/>
          <p:nvPr/>
        </p:nvSpPr>
        <p:spPr>
          <a:xfrm>
            <a:off x="4195807" y="3244334"/>
            <a:ext cx="752385" cy="369332"/>
          </a:xfrm>
          <a:prstGeom prst="rect">
            <a:avLst/>
          </a:prstGeom>
        </p:spPr>
        <p:txBody>
          <a:bodyPr wrap="none">
            <a:spAutoFit/>
          </a:bodyPr>
          <a:lstStyle/>
          <a:p>
            <a:r>
              <a:rPr lang="el-GR" dirty="0" smtClean="0"/>
              <a:t>(</a:t>
            </a:r>
            <a:r>
              <a:rPr lang="en-US" b="1" dirty="0" err="1" smtClean="0"/>
              <a:t>Spica</a:t>
            </a:r>
            <a:endParaRPr lang="el-GR" dirty="0"/>
          </a:p>
        </p:txBody>
      </p:sp>
      <p:sp>
        <p:nvSpPr>
          <p:cNvPr id="17" name="16 - Ορθογώνιο"/>
          <p:cNvSpPr/>
          <p:nvPr/>
        </p:nvSpPr>
        <p:spPr>
          <a:xfrm>
            <a:off x="4214810" y="1214422"/>
            <a:ext cx="1000132"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1◦BHMA</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000108"/>
            <a:ext cx="8229600" cy="1071570"/>
          </a:xfrm>
          <a:ln w="57150">
            <a:solidFill>
              <a:schemeClr val="tx1"/>
            </a:solidFill>
          </a:ln>
        </p:spPr>
        <p:txBody>
          <a:bodyPr>
            <a:normAutofit/>
          </a:bodyPr>
          <a:lstStyle/>
          <a:p>
            <a:r>
              <a:rPr lang="el-GR" sz="1800" dirty="0" smtClean="0"/>
              <a:t>Πηγαίνουμε στην σελίδα των </a:t>
            </a:r>
            <a:r>
              <a:rPr lang="en-US" sz="1800" b="1" dirty="0" smtClean="0"/>
              <a:t>Increments correction</a:t>
            </a:r>
            <a:r>
              <a:rPr lang="el-GR" sz="1800" b="1" dirty="0" smtClean="0"/>
              <a:t> </a:t>
            </a:r>
            <a:r>
              <a:rPr lang="el-GR" sz="1800" dirty="0" smtClean="0"/>
              <a:t>και με τα πρώτα και τα δευτέρα της ώρας</a:t>
            </a:r>
            <a:r>
              <a:rPr lang="en-US" sz="1800" dirty="0" smtClean="0"/>
              <a:t> </a:t>
            </a:r>
            <a:r>
              <a:rPr lang="el-GR" sz="1800" dirty="0" smtClean="0"/>
              <a:t>παίρνουμε </a:t>
            </a:r>
            <a:r>
              <a:rPr lang="el-GR" sz="1800" dirty="0" smtClean="0"/>
              <a:t>την</a:t>
            </a:r>
            <a:r>
              <a:rPr lang="el-GR" sz="1800" dirty="0" smtClean="0"/>
              <a:t> </a:t>
            </a:r>
            <a:r>
              <a:rPr lang="el-GR" sz="1800" dirty="0" smtClean="0"/>
              <a:t>τιμή των </a:t>
            </a:r>
            <a:r>
              <a:rPr lang="en-US" sz="1800" b="1" dirty="0" err="1" smtClean="0"/>
              <a:t>incr</a:t>
            </a:r>
            <a:r>
              <a:rPr lang="en-US" sz="1800" b="1" dirty="0" smtClean="0"/>
              <a:t> </a:t>
            </a:r>
            <a:r>
              <a:rPr lang="en-US" sz="1800" b="1" dirty="0" err="1" smtClean="0"/>
              <a:t>corr</a:t>
            </a:r>
            <a:r>
              <a:rPr lang="en-US" sz="1800" b="1" dirty="0" smtClean="0"/>
              <a:t> </a:t>
            </a:r>
            <a:r>
              <a:rPr lang="el-GR" sz="1800" dirty="0" smtClean="0"/>
              <a:t>στην στήλη</a:t>
            </a:r>
            <a:r>
              <a:rPr lang="el-GR" sz="1800" b="1" dirty="0" smtClean="0"/>
              <a:t> Α</a:t>
            </a:r>
            <a:r>
              <a:rPr lang="en-US" sz="1800" b="1" dirty="0" smtClean="0"/>
              <a:t>RIES</a:t>
            </a:r>
            <a:r>
              <a:rPr lang="el-GR" sz="1800" b="1" dirty="0" smtClean="0"/>
              <a:t> </a:t>
            </a:r>
            <a:r>
              <a:rPr lang="el-GR" sz="1800" dirty="0" smtClean="0"/>
              <a:t>την οποία προσθέτουμε</a:t>
            </a:r>
            <a:r>
              <a:rPr lang="en-US" sz="1800" dirty="0" smtClean="0"/>
              <a:t> </a:t>
            </a:r>
            <a:r>
              <a:rPr lang="el-GR" sz="1800" dirty="0" smtClean="0"/>
              <a:t>πάντοτε στην</a:t>
            </a:r>
            <a:r>
              <a:rPr lang="el-GR" sz="1800" b="1" dirty="0" smtClean="0"/>
              <a:t> </a:t>
            </a:r>
            <a:r>
              <a:rPr lang="en-US" sz="1800" b="1" dirty="0" err="1" smtClean="0"/>
              <a:t>GHAɤ</a:t>
            </a:r>
            <a:r>
              <a:rPr lang="el-GR" sz="1800" b="1" dirty="0" smtClean="0"/>
              <a:t>  του </a:t>
            </a:r>
            <a:r>
              <a:rPr lang="en-US" sz="1800" b="1" dirty="0" smtClean="0"/>
              <a:t>ARIES.</a:t>
            </a:r>
            <a:endParaRPr lang="el-GR" sz="1800" b="1" dirty="0"/>
          </a:p>
        </p:txBody>
      </p:sp>
      <p:pic>
        <p:nvPicPr>
          <p:cNvPr id="2050" name="Picture 2"/>
          <p:cNvPicPr>
            <a:picLocks noGrp="1" noChangeAspect="1" noChangeArrowheads="1"/>
          </p:cNvPicPr>
          <p:nvPr>
            <p:ph idx="1"/>
          </p:nvPr>
        </p:nvPicPr>
        <p:blipFill>
          <a:blip r:embed="rId2"/>
          <a:srcRect/>
          <a:stretch>
            <a:fillRect/>
          </a:stretch>
        </p:blipFill>
        <p:spPr bwMode="auto">
          <a:xfrm>
            <a:off x="2571736" y="4429132"/>
            <a:ext cx="3990975" cy="1290638"/>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2538413" y="2033588"/>
            <a:ext cx="4067175" cy="2252667"/>
          </a:xfrm>
          <a:prstGeom prst="rect">
            <a:avLst/>
          </a:prstGeom>
          <a:noFill/>
          <a:ln w="9525">
            <a:noFill/>
            <a:miter lim="800000"/>
            <a:headEnd/>
            <a:tailEnd/>
          </a:ln>
          <a:effectLst/>
        </p:spPr>
      </p:pic>
      <p:sp>
        <p:nvSpPr>
          <p:cNvPr id="6" name="5 - Ελεύθερη σχεδίαση"/>
          <p:cNvSpPr/>
          <p:nvPr/>
        </p:nvSpPr>
        <p:spPr>
          <a:xfrm>
            <a:off x="4417255" y="4421012"/>
            <a:ext cx="956603" cy="409344"/>
          </a:xfrm>
          <a:custGeom>
            <a:avLst/>
            <a:gdLst>
              <a:gd name="connsiteX0" fmla="*/ 886265 w 956603"/>
              <a:gd name="connsiteY0" fmla="*/ 52514 h 409344"/>
              <a:gd name="connsiteX1" fmla="*/ 844062 w 956603"/>
              <a:gd name="connsiteY1" fmla="*/ 38446 h 409344"/>
              <a:gd name="connsiteX2" fmla="*/ 450167 w 956603"/>
              <a:gd name="connsiteY2" fmla="*/ 52514 h 409344"/>
              <a:gd name="connsiteX3" fmla="*/ 126610 w 956603"/>
              <a:gd name="connsiteY3" fmla="*/ 66582 h 409344"/>
              <a:gd name="connsiteX4" fmla="*/ 14068 w 956603"/>
              <a:gd name="connsiteY4" fmla="*/ 108785 h 409344"/>
              <a:gd name="connsiteX5" fmla="*/ 0 w 956603"/>
              <a:gd name="connsiteY5" fmla="*/ 179123 h 409344"/>
              <a:gd name="connsiteX6" fmla="*/ 14068 w 956603"/>
              <a:gd name="connsiteY6" fmla="*/ 319800 h 409344"/>
              <a:gd name="connsiteX7" fmla="*/ 56271 w 956603"/>
              <a:gd name="connsiteY7" fmla="*/ 362003 h 409344"/>
              <a:gd name="connsiteX8" fmla="*/ 154745 w 956603"/>
              <a:gd name="connsiteY8" fmla="*/ 404206 h 409344"/>
              <a:gd name="connsiteX9" fmla="*/ 647114 w 956603"/>
              <a:gd name="connsiteY9" fmla="*/ 362003 h 409344"/>
              <a:gd name="connsiteX10" fmla="*/ 689317 w 956603"/>
              <a:gd name="connsiteY10" fmla="*/ 347936 h 409344"/>
              <a:gd name="connsiteX11" fmla="*/ 858130 w 956603"/>
              <a:gd name="connsiteY11" fmla="*/ 305733 h 409344"/>
              <a:gd name="connsiteX12" fmla="*/ 942536 w 956603"/>
              <a:gd name="connsiteY12" fmla="*/ 291665 h 409344"/>
              <a:gd name="connsiteX13" fmla="*/ 956603 w 956603"/>
              <a:gd name="connsiteY13" fmla="*/ 249462 h 409344"/>
              <a:gd name="connsiteX14" fmla="*/ 900333 w 956603"/>
              <a:gd name="connsiteY14" fmla="*/ 150988 h 409344"/>
              <a:gd name="connsiteX15" fmla="*/ 886265 w 956603"/>
              <a:gd name="connsiteY15" fmla="*/ 52514 h 409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56603" h="409344">
                <a:moveTo>
                  <a:pt x="886265" y="52514"/>
                </a:moveTo>
                <a:cubicBezTo>
                  <a:pt x="872197" y="47825"/>
                  <a:pt x="858448" y="42042"/>
                  <a:pt x="844062" y="38446"/>
                </a:cubicBezTo>
                <a:cubicBezTo>
                  <a:pt x="690275" y="0"/>
                  <a:pt x="694725" y="36565"/>
                  <a:pt x="450167" y="52514"/>
                </a:cubicBezTo>
                <a:cubicBezTo>
                  <a:pt x="342442" y="59540"/>
                  <a:pt x="234462" y="61893"/>
                  <a:pt x="126610" y="66582"/>
                </a:cubicBezTo>
                <a:cubicBezTo>
                  <a:pt x="103074" y="72466"/>
                  <a:pt x="30060" y="86397"/>
                  <a:pt x="14068" y="108785"/>
                </a:cubicBezTo>
                <a:cubicBezTo>
                  <a:pt x="170" y="128242"/>
                  <a:pt x="4689" y="155677"/>
                  <a:pt x="0" y="179123"/>
                </a:cubicBezTo>
                <a:cubicBezTo>
                  <a:pt x="4689" y="226015"/>
                  <a:pt x="209" y="274758"/>
                  <a:pt x="14068" y="319800"/>
                </a:cubicBezTo>
                <a:cubicBezTo>
                  <a:pt x="19919" y="338815"/>
                  <a:pt x="40988" y="349267"/>
                  <a:pt x="56271" y="362003"/>
                </a:cubicBezTo>
                <a:cubicBezTo>
                  <a:pt x="97908" y="396701"/>
                  <a:pt x="101115" y="390799"/>
                  <a:pt x="154745" y="404206"/>
                </a:cubicBezTo>
                <a:cubicBezTo>
                  <a:pt x="369833" y="390330"/>
                  <a:pt x="481419" y="409344"/>
                  <a:pt x="647114" y="362003"/>
                </a:cubicBezTo>
                <a:cubicBezTo>
                  <a:pt x="661372" y="357929"/>
                  <a:pt x="675249" y="352625"/>
                  <a:pt x="689317" y="347936"/>
                </a:cubicBezTo>
                <a:cubicBezTo>
                  <a:pt x="752014" y="285239"/>
                  <a:pt x="699858" y="325517"/>
                  <a:pt x="858130" y="305733"/>
                </a:cubicBezTo>
                <a:cubicBezTo>
                  <a:pt x="886433" y="302195"/>
                  <a:pt x="914401" y="296354"/>
                  <a:pt x="942536" y="291665"/>
                </a:cubicBezTo>
                <a:cubicBezTo>
                  <a:pt x="947225" y="277597"/>
                  <a:pt x="956603" y="264291"/>
                  <a:pt x="956603" y="249462"/>
                </a:cubicBezTo>
                <a:cubicBezTo>
                  <a:pt x="956603" y="192782"/>
                  <a:pt x="936768" y="187423"/>
                  <a:pt x="900333" y="150988"/>
                </a:cubicBezTo>
                <a:lnTo>
                  <a:pt x="886265" y="52514"/>
                </a:lnTo>
                <a:close/>
              </a:path>
            </a:pathLst>
          </a:cu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Ελεύθερη σχεδίαση"/>
          <p:cNvSpPr/>
          <p:nvPr/>
        </p:nvSpPr>
        <p:spPr>
          <a:xfrm>
            <a:off x="2760472" y="4389120"/>
            <a:ext cx="471874" cy="422816"/>
          </a:xfrm>
          <a:custGeom>
            <a:avLst/>
            <a:gdLst>
              <a:gd name="connsiteX0" fmla="*/ 432894 w 471874"/>
              <a:gd name="connsiteY0" fmla="*/ 0 h 422816"/>
              <a:gd name="connsiteX1" fmla="*/ 193743 w 471874"/>
              <a:gd name="connsiteY1" fmla="*/ 14068 h 422816"/>
              <a:gd name="connsiteX2" fmla="*/ 137473 w 471874"/>
              <a:gd name="connsiteY2" fmla="*/ 42203 h 422816"/>
              <a:gd name="connsiteX3" fmla="*/ 24931 w 471874"/>
              <a:gd name="connsiteY3" fmla="*/ 70338 h 422816"/>
              <a:gd name="connsiteX4" fmla="*/ 24931 w 471874"/>
              <a:gd name="connsiteY4" fmla="*/ 168812 h 422816"/>
              <a:gd name="connsiteX5" fmla="*/ 53066 w 471874"/>
              <a:gd name="connsiteY5" fmla="*/ 196948 h 422816"/>
              <a:gd name="connsiteX6" fmla="*/ 67134 w 471874"/>
              <a:gd name="connsiteY6" fmla="*/ 239151 h 422816"/>
              <a:gd name="connsiteX7" fmla="*/ 81202 w 471874"/>
              <a:gd name="connsiteY7" fmla="*/ 295422 h 422816"/>
              <a:gd name="connsiteX8" fmla="*/ 123405 w 471874"/>
              <a:gd name="connsiteY8" fmla="*/ 323557 h 422816"/>
              <a:gd name="connsiteX9" fmla="*/ 207811 w 471874"/>
              <a:gd name="connsiteY9" fmla="*/ 379828 h 422816"/>
              <a:gd name="connsiteX10" fmla="*/ 418826 w 471874"/>
              <a:gd name="connsiteY10" fmla="*/ 281354 h 422816"/>
              <a:gd name="connsiteX11" fmla="*/ 390691 w 471874"/>
              <a:gd name="connsiteY11" fmla="*/ 239151 h 422816"/>
              <a:gd name="connsiteX12" fmla="*/ 376623 w 471874"/>
              <a:gd name="connsiteY12" fmla="*/ 14068 h 422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1874" h="422816">
                <a:moveTo>
                  <a:pt x="432894" y="0"/>
                </a:moveTo>
                <a:cubicBezTo>
                  <a:pt x="353177" y="4689"/>
                  <a:pt x="272795" y="2775"/>
                  <a:pt x="193743" y="14068"/>
                </a:cubicBezTo>
                <a:cubicBezTo>
                  <a:pt x="172983" y="17034"/>
                  <a:pt x="157367" y="35572"/>
                  <a:pt x="137473" y="42203"/>
                </a:cubicBezTo>
                <a:cubicBezTo>
                  <a:pt x="100789" y="54431"/>
                  <a:pt x="62445" y="60960"/>
                  <a:pt x="24931" y="70338"/>
                </a:cubicBezTo>
                <a:cubicBezTo>
                  <a:pt x="13458" y="116230"/>
                  <a:pt x="0" y="127261"/>
                  <a:pt x="24931" y="168812"/>
                </a:cubicBezTo>
                <a:cubicBezTo>
                  <a:pt x="31755" y="180185"/>
                  <a:pt x="43688" y="187569"/>
                  <a:pt x="53066" y="196948"/>
                </a:cubicBezTo>
                <a:cubicBezTo>
                  <a:pt x="57755" y="211016"/>
                  <a:pt x="63060" y="224893"/>
                  <a:pt x="67134" y="239151"/>
                </a:cubicBezTo>
                <a:cubicBezTo>
                  <a:pt x="72446" y="257741"/>
                  <a:pt x="70477" y="279335"/>
                  <a:pt x="81202" y="295422"/>
                </a:cubicBezTo>
                <a:cubicBezTo>
                  <a:pt x="90580" y="309490"/>
                  <a:pt x="110417" y="312733"/>
                  <a:pt x="123405" y="323557"/>
                </a:cubicBezTo>
                <a:cubicBezTo>
                  <a:pt x="193657" y="382100"/>
                  <a:pt x="133643" y="355105"/>
                  <a:pt x="207811" y="379828"/>
                </a:cubicBezTo>
                <a:cubicBezTo>
                  <a:pt x="380246" y="358273"/>
                  <a:pt x="471874" y="422816"/>
                  <a:pt x="418826" y="281354"/>
                </a:cubicBezTo>
                <a:cubicBezTo>
                  <a:pt x="412889" y="265523"/>
                  <a:pt x="400069" y="253219"/>
                  <a:pt x="390691" y="239151"/>
                </a:cubicBezTo>
                <a:cubicBezTo>
                  <a:pt x="366507" y="118232"/>
                  <a:pt x="376623" y="192723"/>
                  <a:pt x="376623" y="14068"/>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9" name="8 - Ελεύθερη σχεδίαση"/>
          <p:cNvSpPr/>
          <p:nvPr/>
        </p:nvSpPr>
        <p:spPr>
          <a:xfrm>
            <a:off x="4529797" y="2827606"/>
            <a:ext cx="893682" cy="520505"/>
          </a:xfrm>
          <a:custGeom>
            <a:avLst/>
            <a:gdLst>
              <a:gd name="connsiteX0" fmla="*/ 633046 w 893682"/>
              <a:gd name="connsiteY0" fmla="*/ 56271 h 520505"/>
              <a:gd name="connsiteX1" fmla="*/ 576775 w 893682"/>
              <a:gd name="connsiteY1" fmla="*/ 28136 h 520505"/>
              <a:gd name="connsiteX2" fmla="*/ 365760 w 893682"/>
              <a:gd name="connsiteY2" fmla="*/ 0 h 520505"/>
              <a:gd name="connsiteX3" fmla="*/ 70338 w 893682"/>
              <a:gd name="connsiteY3" fmla="*/ 14068 h 520505"/>
              <a:gd name="connsiteX4" fmla="*/ 28135 w 893682"/>
              <a:gd name="connsiteY4" fmla="*/ 42203 h 520505"/>
              <a:gd name="connsiteX5" fmla="*/ 0 w 893682"/>
              <a:gd name="connsiteY5" fmla="*/ 126609 h 520505"/>
              <a:gd name="connsiteX6" fmla="*/ 14068 w 893682"/>
              <a:gd name="connsiteY6" fmla="*/ 281354 h 520505"/>
              <a:gd name="connsiteX7" fmla="*/ 98474 w 893682"/>
              <a:gd name="connsiteY7" fmla="*/ 393896 h 520505"/>
              <a:gd name="connsiteX8" fmla="*/ 154745 w 893682"/>
              <a:gd name="connsiteY8" fmla="*/ 422031 h 520505"/>
              <a:gd name="connsiteX9" fmla="*/ 295421 w 893682"/>
              <a:gd name="connsiteY9" fmla="*/ 506437 h 520505"/>
              <a:gd name="connsiteX10" fmla="*/ 365760 w 893682"/>
              <a:gd name="connsiteY10" fmla="*/ 520505 h 520505"/>
              <a:gd name="connsiteX11" fmla="*/ 562708 w 893682"/>
              <a:gd name="connsiteY11" fmla="*/ 506437 h 520505"/>
              <a:gd name="connsiteX12" fmla="*/ 661181 w 893682"/>
              <a:gd name="connsiteY12" fmla="*/ 478302 h 520505"/>
              <a:gd name="connsiteX13" fmla="*/ 717452 w 893682"/>
              <a:gd name="connsiteY13" fmla="*/ 464234 h 520505"/>
              <a:gd name="connsiteX14" fmla="*/ 745588 w 893682"/>
              <a:gd name="connsiteY14" fmla="*/ 436099 h 520505"/>
              <a:gd name="connsiteX15" fmla="*/ 829994 w 893682"/>
              <a:gd name="connsiteY15" fmla="*/ 379828 h 520505"/>
              <a:gd name="connsiteX16" fmla="*/ 759655 w 893682"/>
              <a:gd name="connsiteY16" fmla="*/ 126609 h 520505"/>
              <a:gd name="connsiteX17" fmla="*/ 717452 w 893682"/>
              <a:gd name="connsiteY17" fmla="*/ 112542 h 520505"/>
              <a:gd name="connsiteX18" fmla="*/ 689317 w 893682"/>
              <a:gd name="connsiteY18" fmla="*/ 84406 h 520505"/>
              <a:gd name="connsiteX19" fmla="*/ 633046 w 893682"/>
              <a:gd name="connsiteY19" fmla="*/ 56271 h 520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93682" h="520505">
                <a:moveTo>
                  <a:pt x="633046" y="56271"/>
                </a:moveTo>
                <a:cubicBezTo>
                  <a:pt x="614289" y="46893"/>
                  <a:pt x="597007" y="33654"/>
                  <a:pt x="576775" y="28136"/>
                </a:cubicBezTo>
                <a:cubicBezTo>
                  <a:pt x="560347" y="23656"/>
                  <a:pt x="374985" y="1153"/>
                  <a:pt x="365760" y="0"/>
                </a:cubicBezTo>
                <a:cubicBezTo>
                  <a:pt x="267286" y="4689"/>
                  <a:pt x="168162" y="1840"/>
                  <a:pt x="70338" y="14068"/>
                </a:cubicBezTo>
                <a:cubicBezTo>
                  <a:pt x="53561" y="16165"/>
                  <a:pt x="37096" y="27866"/>
                  <a:pt x="28135" y="42203"/>
                </a:cubicBezTo>
                <a:cubicBezTo>
                  <a:pt x="12417" y="67352"/>
                  <a:pt x="0" y="126609"/>
                  <a:pt x="0" y="126609"/>
                </a:cubicBezTo>
                <a:cubicBezTo>
                  <a:pt x="4689" y="178191"/>
                  <a:pt x="3910" y="230565"/>
                  <a:pt x="14068" y="281354"/>
                </a:cubicBezTo>
                <a:cubicBezTo>
                  <a:pt x="22526" y="323644"/>
                  <a:pt x="67270" y="370493"/>
                  <a:pt x="98474" y="393896"/>
                </a:cubicBezTo>
                <a:cubicBezTo>
                  <a:pt x="115251" y="406478"/>
                  <a:pt x="136763" y="411242"/>
                  <a:pt x="154745" y="422031"/>
                </a:cubicBezTo>
                <a:cubicBezTo>
                  <a:pt x="194876" y="446109"/>
                  <a:pt x="247185" y="490358"/>
                  <a:pt x="295421" y="506437"/>
                </a:cubicBezTo>
                <a:cubicBezTo>
                  <a:pt x="318105" y="513998"/>
                  <a:pt x="342314" y="515816"/>
                  <a:pt x="365760" y="520505"/>
                </a:cubicBezTo>
                <a:cubicBezTo>
                  <a:pt x="431409" y="515816"/>
                  <a:pt x="497294" y="513705"/>
                  <a:pt x="562708" y="506437"/>
                </a:cubicBezTo>
                <a:cubicBezTo>
                  <a:pt x="598680" y="502440"/>
                  <a:pt x="627237" y="488000"/>
                  <a:pt x="661181" y="478302"/>
                </a:cubicBezTo>
                <a:cubicBezTo>
                  <a:pt x="679771" y="472991"/>
                  <a:pt x="698695" y="468923"/>
                  <a:pt x="717452" y="464234"/>
                </a:cubicBezTo>
                <a:cubicBezTo>
                  <a:pt x="726831" y="454856"/>
                  <a:pt x="734977" y="444057"/>
                  <a:pt x="745588" y="436099"/>
                </a:cubicBezTo>
                <a:cubicBezTo>
                  <a:pt x="772640" y="415810"/>
                  <a:pt x="829994" y="379828"/>
                  <a:pt x="829994" y="379828"/>
                </a:cubicBezTo>
                <a:cubicBezTo>
                  <a:pt x="813611" y="101316"/>
                  <a:pt x="893682" y="164902"/>
                  <a:pt x="759655" y="126609"/>
                </a:cubicBezTo>
                <a:cubicBezTo>
                  <a:pt x="745397" y="122535"/>
                  <a:pt x="731520" y="117231"/>
                  <a:pt x="717452" y="112542"/>
                </a:cubicBezTo>
                <a:cubicBezTo>
                  <a:pt x="708074" y="103163"/>
                  <a:pt x="701736" y="89063"/>
                  <a:pt x="689317" y="84406"/>
                </a:cubicBezTo>
                <a:cubicBezTo>
                  <a:pt x="662610" y="74391"/>
                  <a:pt x="651803" y="65649"/>
                  <a:pt x="633046" y="56271"/>
                </a:cubicBezTo>
                <a:close/>
              </a:path>
            </a:pathLst>
          </a:cu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Ελεύθερη σχεδίαση"/>
          <p:cNvSpPr/>
          <p:nvPr/>
        </p:nvSpPr>
        <p:spPr>
          <a:xfrm>
            <a:off x="2658794" y="2799471"/>
            <a:ext cx="735435" cy="600790"/>
          </a:xfrm>
          <a:custGeom>
            <a:avLst/>
            <a:gdLst>
              <a:gd name="connsiteX0" fmla="*/ 365760 w 735435"/>
              <a:gd name="connsiteY0" fmla="*/ 42203 h 600790"/>
              <a:gd name="connsiteX1" fmla="*/ 126609 w 735435"/>
              <a:gd name="connsiteY1" fmla="*/ 56271 h 600790"/>
              <a:gd name="connsiteX2" fmla="*/ 84406 w 735435"/>
              <a:gd name="connsiteY2" fmla="*/ 70338 h 600790"/>
              <a:gd name="connsiteX3" fmla="*/ 70338 w 735435"/>
              <a:gd name="connsiteY3" fmla="*/ 112541 h 600790"/>
              <a:gd name="connsiteX4" fmla="*/ 14068 w 735435"/>
              <a:gd name="connsiteY4" fmla="*/ 281354 h 600790"/>
              <a:gd name="connsiteX5" fmla="*/ 0 w 735435"/>
              <a:gd name="connsiteY5" fmla="*/ 337624 h 600790"/>
              <a:gd name="connsiteX6" fmla="*/ 28135 w 735435"/>
              <a:gd name="connsiteY6" fmla="*/ 407963 h 600790"/>
              <a:gd name="connsiteX7" fmla="*/ 98474 w 735435"/>
              <a:gd name="connsiteY7" fmla="*/ 492369 h 600790"/>
              <a:gd name="connsiteX8" fmla="*/ 140677 w 735435"/>
              <a:gd name="connsiteY8" fmla="*/ 506437 h 600790"/>
              <a:gd name="connsiteX9" fmla="*/ 182880 w 735435"/>
              <a:gd name="connsiteY9" fmla="*/ 534572 h 600790"/>
              <a:gd name="connsiteX10" fmla="*/ 225083 w 735435"/>
              <a:gd name="connsiteY10" fmla="*/ 548640 h 600790"/>
              <a:gd name="connsiteX11" fmla="*/ 323557 w 735435"/>
              <a:gd name="connsiteY11" fmla="*/ 590843 h 600790"/>
              <a:gd name="connsiteX12" fmla="*/ 534572 w 735435"/>
              <a:gd name="connsiteY12" fmla="*/ 576775 h 600790"/>
              <a:gd name="connsiteX13" fmla="*/ 562708 w 735435"/>
              <a:gd name="connsiteY13" fmla="*/ 548640 h 600790"/>
              <a:gd name="connsiteX14" fmla="*/ 618978 w 735435"/>
              <a:gd name="connsiteY14" fmla="*/ 464234 h 600790"/>
              <a:gd name="connsiteX15" fmla="*/ 633046 w 735435"/>
              <a:gd name="connsiteY15" fmla="*/ 407963 h 600790"/>
              <a:gd name="connsiteX16" fmla="*/ 647114 w 735435"/>
              <a:gd name="connsiteY16" fmla="*/ 309489 h 600790"/>
              <a:gd name="connsiteX17" fmla="*/ 675249 w 735435"/>
              <a:gd name="connsiteY17" fmla="*/ 225083 h 600790"/>
              <a:gd name="connsiteX18" fmla="*/ 717452 w 735435"/>
              <a:gd name="connsiteY18" fmla="*/ 112541 h 600790"/>
              <a:gd name="connsiteX19" fmla="*/ 647114 w 735435"/>
              <a:gd name="connsiteY19" fmla="*/ 56271 h 600790"/>
              <a:gd name="connsiteX20" fmla="*/ 633046 w 735435"/>
              <a:gd name="connsiteY20" fmla="*/ 14067 h 600790"/>
              <a:gd name="connsiteX21" fmla="*/ 590843 w 735435"/>
              <a:gd name="connsiteY21" fmla="*/ 0 h 600790"/>
              <a:gd name="connsiteX22" fmla="*/ 478301 w 735435"/>
              <a:gd name="connsiteY22" fmla="*/ 28135 h 600790"/>
              <a:gd name="connsiteX23" fmla="*/ 436098 w 735435"/>
              <a:gd name="connsiteY23" fmla="*/ 70338 h 600790"/>
              <a:gd name="connsiteX24" fmla="*/ 365760 w 735435"/>
              <a:gd name="connsiteY24" fmla="*/ 42203 h 600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35435" h="600790">
                <a:moveTo>
                  <a:pt x="365760" y="42203"/>
                </a:moveTo>
                <a:cubicBezTo>
                  <a:pt x="314179" y="39859"/>
                  <a:pt x="206068" y="48325"/>
                  <a:pt x="126609" y="56271"/>
                </a:cubicBezTo>
                <a:cubicBezTo>
                  <a:pt x="111854" y="57746"/>
                  <a:pt x="94891" y="59853"/>
                  <a:pt x="84406" y="70338"/>
                </a:cubicBezTo>
                <a:cubicBezTo>
                  <a:pt x="73920" y="80823"/>
                  <a:pt x="76179" y="98911"/>
                  <a:pt x="70338" y="112541"/>
                </a:cubicBezTo>
                <a:cubicBezTo>
                  <a:pt x="15825" y="239740"/>
                  <a:pt x="64042" y="81457"/>
                  <a:pt x="14068" y="281354"/>
                </a:cubicBezTo>
                <a:lnTo>
                  <a:pt x="0" y="337624"/>
                </a:lnTo>
                <a:cubicBezTo>
                  <a:pt x="9378" y="361070"/>
                  <a:pt x="16842" y="385377"/>
                  <a:pt x="28135" y="407963"/>
                </a:cubicBezTo>
                <a:cubicBezTo>
                  <a:pt x="41110" y="433913"/>
                  <a:pt x="75141" y="476814"/>
                  <a:pt x="98474" y="492369"/>
                </a:cubicBezTo>
                <a:cubicBezTo>
                  <a:pt x="110812" y="500594"/>
                  <a:pt x="127414" y="499805"/>
                  <a:pt x="140677" y="506437"/>
                </a:cubicBezTo>
                <a:cubicBezTo>
                  <a:pt x="155799" y="513998"/>
                  <a:pt x="167758" y="527011"/>
                  <a:pt x="182880" y="534572"/>
                </a:cubicBezTo>
                <a:cubicBezTo>
                  <a:pt x="196143" y="541204"/>
                  <a:pt x="211453" y="542799"/>
                  <a:pt x="225083" y="548640"/>
                </a:cubicBezTo>
                <a:cubicBezTo>
                  <a:pt x="346768" y="600790"/>
                  <a:pt x="224583" y="557851"/>
                  <a:pt x="323557" y="590843"/>
                </a:cubicBezTo>
                <a:cubicBezTo>
                  <a:pt x="393895" y="586154"/>
                  <a:pt x="465150" y="589026"/>
                  <a:pt x="534572" y="576775"/>
                </a:cubicBezTo>
                <a:cubicBezTo>
                  <a:pt x="547633" y="574470"/>
                  <a:pt x="554750" y="559251"/>
                  <a:pt x="562708" y="548640"/>
                </a:cubicBezTo>
                <a:cubicBezTo>
                  <a:pt x="582997" y="521589"/>
                  <a:pt x="618978" y="464234"/>
                  <a:pt x="618978" y="464234"/>
                </a:cubicBezTo>
                <a:cubicBezTo>
                  <a:pt x="623667" y="445477"/>
                  <a:pt x="629587" y="426985"/>
                  <a:pt x="633046" y="407963"/>
                </a:cubicBezTo>
                <a:cubicBezTo>
                  <a:pt x="638978" y="375340"/>
                  <a:pt x="639658" y="341798"/>
                  <a:pt x="647114" y="309489"/>
                </a:cubicBezTo>
                <a:cubicBezTo>
                  <a:pt x="653783" y="280591"/>
                  <a:pt x="666727" y="253489"/>
                  <a:pt x="675249" y="225083"/>
                </a:cubicBezTo>
                <a:cubicBezTo>
                  <a:pt x="703979" y="129315"/>
                  <a:pt x="670284" y="206879"/>
                  <a:pt x="717452" y="112541"/>
                </a:cubicBezTo>
                <a:cubicBezTo>
                  <a:pt x="683721" y="11351"/>
                  <a:pt x="735435" y="126929"/>
                  <a:pt x="647114" y="56271"/>
                </a:cubicBezTo>
                <a:cubicBezTo>
                  <a:pt x="635535" y="47007"/>
                  <a:pt x="643532" y="24553"/>
                  <a:pt x="633046" y="14067"/>
                </a:cubicBezTo>
                <a:cubicBezTo>
                  <a:pt x="622561" y="3582"/>
                  <a:pt x="604911" y="4689"/>
                  <a:pt x="590843" y="0"/>
                </a:cubicBezTo>
                <a:cubicBezTo>
                  <a:pt x="553329" y="9378"/>
                  <a:pt x="513504" y="12134"/>
                  <a:pt x="478301" y="28135"/>
                </a:cubicBezTo>
                <a:cubicBezTo>
                  <a:pt x="460190" y="36367"/>
                  <a:pt x="453371" y="60467"/>
                  <a:pt x="436098" y="70338"/>
                </a:cubicBezTo>
                <a:cubicBezTo>
                  <a:pt x="409489" y="85543"/>
                  <a:pt x="417341" y="44547"/>
                  <a:pt x="365760" y="42203"/>
                </a:cubicBezTo>
                <a:close/>
              </a:path>
            </a:pathLst>
          </a:cu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11 - Ορθογώνιο"/>
          <p:cNvSpPr/>
          <p:nvPr/>
        </p:nvSpPr>
        <p:spPr>
          <a:xfrm>
            <a:off x="857224" y="2143116"/>
            <a:ext cx="914400"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GMT 10hrs 46min 55sec</a:t>
            </a:r>
            <a:endParaRPr lang="el-GR" dirty="0"/>
          </a:p>
        </p:txBody>
      </p:sp>
      <p:cxnSp>
        <p:nvCxnSpPr>
          <p:cNvPr id="14" name="13 - Ευθύγραμμο βέλος σύνδεσης"/>
          <p:cNvCxnSpPr/>
          <p:nvPr/>
        </p:nvCxnSpPr>
        <p:spPr>
          <a:xfrm>
            <a:off x="1571604" y="2928934"/>
            <a:ext cx="1357322" cy="7143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20 - Ευθύγραμμο βέλος σύνδεσης"/>
          <p:cNvCxnSpPr/>
          <p:nvPr/>
        </p:nvCxnSpPr>
        <p:spPr>
          <a:xfrm>
            <a:off x="1285852" y="3214686"/>
            <a:ext cx="1571636" cy="11430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22 - Ευθύγραμμο βέλος σύνδεσης"/>
          <p:cNvCxnSpPr/>
          <p:nvPr/>
        </p:nvCxnSpPr>
        <p:spPr>
          <a:xfrm>
            <a:off x="3286116" y="4572008"/>
            <a:ext cx="1214446" cy="7143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6" name="25 - Ορθογώνιο"/>
          <p:cNvSpPr/>
          <p:nvPr/>
        </p:nvSpPr>
        <p:spPr>
          <a:xfrm>
            <a:off x="3857620" y="2143116"/>
            <a:ext cx="3500462" cy="5572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Increments correction</a:t>
            </a:r>
            <a:r>
              <a:rPr lang="el-GR" dirty="0" smtClean="0"/>
              <a:t>  σελ . 89</a:t>
            </a:r>
            <a:endParaRPr lang="el-GR" dirty="0"/>
          </a:p>
        </p:txBody>
      </p:sp>
      <p:sp>
        <p:nvSpPr>
          <p:cNvPr id="17" name="16 - Ορθογώνιο"/>
          <p:cNvSpPr/>
          <p:nvPr/>
        </p:nvSpPr>
        <p:spPr>
          <a:xfrm>
            <a:off x="3714744" y="214290"/>
            <a:ext cx="914400" cy="6286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BHMA</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928670"/>
            <a:ext cx="8229600" cy="1000132"/>
          </a:xfrm>
        </p:spPr>
        <p:txBody>
          <a:bodyPr>
            <a:normAutofit fontScale="90000"/>
          </a:bodyPr>
          <a:lstStyle/>
          <a:p>
            <a:r>
              <a:rPr lang="el-GR" sz="1800" dirty="0" smtClean="0"/>
              <a:t>Πηγαίνουμε στην στήλη </a:t>
            </a:r>
            <a:r>
              <a:rPr lang="en-US" sz="1800" b="1" dirty="0" smtClean="0"/>
              <a:t>STARS</a:t>
            </a:r>
            <a:r>
              <a:rPr lang="en-US" sz="1800" dirty="0" smtClean="0"/>
              <a:t> (</a:t>
            </a:r>
            <a:r>
              <a:rPr lang="el-GR" sz="1800" dirty="0" smtClean="0"/>
              <a:t>σελ 86 του βιβλίου Ναυτιλίας ΙΙ </a:t>
            </a:r>
            <a:r>
              <a:rPr lang="en-US" sz="1800" dirty="0" smtClean="0"/>
              <a:t>) </a:t>
            </a:r>
            <a:r>
              <a:rPr lang="el-GR" sz="1800" dirty="0" smtClean="0"/>
              <a:t>και δεξιά στην στήλη παίρνουμε την </a:t>
            </a:r>
            <a:r>
              <a:rPr lang="en-US" sz="1800" b="1" dirty="0" smtClean="0"/>
              <a:t>SHA*</a:t>
            </a:r>
            <a:r>
              <a:rPr lang="en-US" sz="1800" dirty="0" smtClean="0"/>
              <a:t> </a:t>
            </a:r>
            <a:r>
              <a:rPr lang="el-GR" sz="1800" dirty="0" smtClean="0"/>
              <a:t>και την κλίση</a:t>
            </a:r>
            <a:r>
              <a:rPr lang="el-GR" sz="1800" b="1" dirty="0" smtClean="0"/>
              <a:t> </a:t>
            </a:r>
            <a:r>
              <a:rPr lang="en-US" sz="1800" b="1" dirty="0" smtClean="0"/>
              <a:t>Dec </a:t>
            </a:r>
            <a:r>
              <a:rPr lang="el-GR" sz="1800" dirty="0" smtClean="0"/>
              <a:t>του Αστέρα. Την </a:t>
            </a:r>
            <a:r>
              <a:rPr lang="el-GR" sz="1800" b="1" dirty="0" smtClean="0"/>
              <a:t> </a:t>
            </a:r>
            <a:r>
              <a:rPr lang="en-US" sz="1800" b="1" dirty="0" smtClean="0"/>
              <a:t>SHA* </a:t>
            </a:r>
            <a:r>
              <a:rPr lang="el-GR" sz="1800" dirty="0" smtClean="0"/>
              <a:t>την προσθέτουμε πάντοτε στην </a:t>
            </a:r>
            <a:r>
              <a:rPr lang="en-US" sz="1800" b="1" dirty="0" err="1" smtClean="0"/>
              <a:t>GHAɤ</a:t>
            </a:r>
            <a:r>
              <a:rPr lang="en-US" sz="1800" b="1" dirty="0" smtClean="0"/>
              <a:t> ARIES  </a:t>
            </a:r>
            <a:r>
              <a:rPr lang="el-GR" sz="1800" dirty="0" smtClean="0"/>
              <a:t>του Αστέρα για να βρούμε την  </a:t>
            </a:r>
            <a:r>
              <a:rPr lang="en-US" sz="1800" b="1" dirty="0" smtClean="0"/>
              <a:t>LHA*</a:t>
            </a:r>
            <a:r>
              <a:rPr lang="en-US" sz="1800" dirty="0" smtClean="0"/>
              <a:t> </a:t>
            </a:r>
            <a:r>
              <a:rPr lang="el-GR" sz="1800" dirty="0" smtClean="0"/>
              <a:t>του Αστέρα. Την  </a:t>
            </a:r>
            <a:r>
              <a:rPr lang="en-US" sz="1800" b="1" dirty="0" smtClean="0"/>
              <a:t>Dec</a:t>
            </a:r>
            <a:r>
              <a:rPr lang="en-US" sz="1800" dirty="0" smtClean="0"/>
              <a:t> </a:t>
            </a:r>
            <a:r>
              <a:rPr lang="el-GR" sz="1800" dirty="0" smtClean="0"/>
              <a:t>την αφήνουμε όπως είναι χωρίς καμία διόρθωση.</a:t>
            </a:r>
            <a:endParaRPr lang="el-GR" sz="1800" dirty="0"/>
          </a:p>
        </p:txBody>
      </p:sp>
      <p:pic>
        <p:nvPicPr>
          <p:cNvPr id="3074" name="Picture 2"/>
          <p:cNvPicPr>
            <a:picLocks noGrp="1" noChangeAspect="1" noChangeArrowheads="1"/>
          </p:cNvPicPr>
          <p:nvPr>
            <p:ph idx="1"/>
          </p:nvPr>
        </p:nvPicPr>
        <p:blipFill>
          <a:blip r:embed="rId3"/>
          <a:srcRect/>
          <a:stretch>
            <a:fillRect/>
          </a:stretch>
        </p:blipFill>
        <p:spPr bwMode="auto">
          <a:xfrm>
            <a:off x="2214546" y="2000240"/>
            <a:ext cx="3305183" cy="2307804"/>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a:srcRect/>
          <a:stretch>
            <a:fillRect/>
          </a:stretch>
        </p:blipFill>
        <p:spPr bwMode="auto">
          <a:xfrm>
            <a:off x="2214546" y="4500570"/>
            <a:ext cx="3357586" cy="1289717"/>
          </a:xfrm>
          <a:prstGeom prst="rect">
            <a:avLst/>
          </a:prstGeom>
          <a:noFill/>
          <a:ln w="9525">
            <a:noFill/>
            <a:miter lim="800000"/>
            <a:headEnd/>
            <a:tailEnd/>
          </a:ln>
          <a:effectLst/>
        </p:spPr>
      </p:pic>
      <p:sp>
        <p:nvSpPr>
          <p:cNvPr id="6" name="5 - Ελεύθερη σχεδίαση"/>
          <p:cNvSpPr/>
          <p:nvPr/>
        </p:nvSpPr>
        <p:spPr>
          <a:xfrm>
            <a:off x="2214546" y="3929066"/>
            <a:ext cx="3368455" cy="422529"/>
          </a:xfrm>
          <a:custGeom>
            <a:avLst/>
            <a:gdLst>
              <a:gd name="connsiteX0" fmla="*/ 3207434 w 3368455"/>
              <a:gd name="connsiteY0" fmla="*/ 28633 h 422529"/>
              <a:gd name="connsiteX1" fmla="*/ 1899139 w 3368455"/>
              <a:gd name="connsiteY1" fmla="*/ 498 h 422529"/>
              <a:gd name="connsiteX2" fmla="*/ 1744394 w 3368455"/>
              <a:gd name="connsiteY2" fmla="*/ 14566 h 422529"/>
              <a:gd name="connsiteX3" fmla="*/ 1533379 w 3368455"/>
              <a:gd name="connsiteY3" fmla="*/ 28633 h 422529"/>
              <a:gd name="connsiteX4" fmla="*/ 844062 w 3368455"/>
              <a:gd name="connsiteY4" fmla="*/ 42701 h 422529"/>
              <a:gd name="connsiteX5" fmla="*/ 492370 w 3368455"/>
              <a:gd name="connsiteY5" fmla="*/ 28633 h 422529"/>
              <a:gd name="connsiteX6" fmla="*/ 112542 w 3368455"/>
              <a:gd name="connsiteY6" fmla="*/ 56769 h 422529"/>
              <a:gd name="connsiteX7" fmla="*/ 0 w 3368455"/>
              <a:gd name="connsiteY7" fmla="*/ 113040 h 422529"/>
              <a:gd name="connsiteX8" fmla="*/ 14068 w 3368455"/>
              <a:gd name="connsiteY8" fmla="*/ 169310 h 422529"/>
              <a:gd name="connsiteX9" fmla="*/ 56271 w 3368455"/>
              <a:gd name="connsiteY9" fmla="*/ 183378 h 422529"/>
              <a:gd name="connsiteX10" fmla="*/ 98474 w 3368455"/>
              <a:gd name="connsiteY10" fmla="*/ 225581 h 422529"/>
              <a:gd name="connsiteX11" fmla="*/ 154745 w 3368455"/>
              <a:gd name="connsiteY11" fmla="*/ 239649 h 422529"/>
              <a:gd name="connsiteX12" fmla="*/ 211016 w 3368455"/>
              <a:gd name="connsiteY12" fmla="*/ 267784 h 422529"/>
              <a:gd name="connsiteX13" fmla="*/ 253219 w 3368455"/>
              <a:gd name="connsiteY13" fmla="*/ 281852 h 422529"/>
              <a:gd name="connsiteX14" fmla="*/ 309490 w 3368455"/>
              <a:gd name="connsiteY14" fmla="*/ 309987 h 422529"/>
              <a:gd name="connsiteX15" fmla="*/ 365760 w 3368455"/>
              <a:gd name="connsiteY15" fmla="*/ 324055 h 422529"/>
              <a:gd name="connsiteX16" fmla="*/ 450167 w 3368455"/>
              <a:gd name="connsiteY16" fmla="*/ 352190 h 422529"/>
              <a:gd name="connsiteX17" fmla="*/ 717453 w 3368455"/>
              <a:gd name="connsiteY17" fmla="*/ 408461 h 422529"/>
              <a:gd name="connsiteX18" fmla="*/ 914400 w 3368455"/>
              <a:gd name="connsiteY18" fmla="*/ 422529 h 422529"/>
              <a:gd name="connsiteX19" fmla="*/ 1237957 w 3368455"/>
              <a:gd name="connsiteY19" fmla="*/ 408461 h 422529"/>
              <a:gd name="connsiteX20" fmla="*/ 1308296 w 3368455"/>
              <a:gd name="connsiteY20" fmla="*/ 380326 h 422529"/>
              <a:gd name="connsiteX21" fmla="*/ 1378634 w 3368455"/>
              <a:gd name="connsiteY21" fmla="*/ 366258 h 422529"/>
              <a:gd name="connsiteX22" fmla="*/ 1448973 w 3368455"/>
              <a:gd name="connsiteY22" fmla="*/ 338123 h 422529"/>
              <a:gd name="connsiteX23" fmla="*/ 1659988 w 3368455"/>
              <a:gd name="connsiteY23" fmla="*/ 309987 h 422529"/>
              <a:gd name="connsiteX24" fmla="*/ 1800665 w 3368455"/>
              <a:gd name="connsiteY24" fmla="*/ 281852 h 422529"/>
              <a:gd name="connsiteX25" fmla="*/ 1885071 w 3368455"/>
              <a:gd name="connsiteY25" fmla="*/ 267784 h 422529"/>
              <a:gd name="connsiteX26" fmla="*/ 2546253 w 3368455"/>
              <a:gd name="connsiteY26" fmla="*/ 295920 h 422529"/>
              <a:gd name="connsiteX27" fmla="*/ 3249637 w 3368455"/>
              <a:gd name="connsiteY27" fmla="*/ 295920 h 422529"/>
              <a:gd name="connsiteX28" fmla="*/ 3277773 w 3368455"/>
              <a:gd name="connsiteY28" fmla="*/ 267784 h 422529"/>
              <a:gd name="connsiteX29" fmla="*/ 3319976 w 3368455"/>
              <a:gd name="connsiteY29" fmla="*/ 98972 h 422529"/>
              <a:gd name="connsiteX30" fmla="*/ 3263705 w 3368455"/>
              <a:gd name="connsiteY30" fmla="*/ 84904 h 422529"/>
              <a:gd name="connsiteX31" fmla="*/ 3151163 w 3368455"/>
              <a:gd name="connsiteY31" fmla="*/ 42701 h 422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368455" h="422529">
                <a:moveTo>
                  <a:pt x="3207434" y="28633"/>
                </a:moveTo>
                <a:lnTo>
                  <a:pt x="1899139" y="498"/>
                </a:lnTo>
                <a:cubicBezTo>
                  <a:pt x="1847347" y="0"/>
                  <a:pt x="1796036" y="10594"/>
                  <a:pt x="1744394" y="14566"/>
                </a:cubicBezTo>
                <a:cubicBezTo>
                  <a:pt x="1674107" y="19973"/>
                  <a:pt x="1603717" y="23944"/>
                  <a:pt x="1533379" y="28633"/>
                </a:cubicBezTo>
                <a:cubicBezTo>
                  <a:pt x="1247555" y="110299"/>
                  <a:pt x="1457069" y="61000"/>
                  <a:pt x="844062" y="42701"/>
                </a:cubicBezTo>
                <a:cubicBezTo>
                  <a:pt x="726790" y="39200"/>
                  <a:pt x="609601" y="33322"/>
                  <a:pt x="492370" y="28633"/>
                </a:cubicBezTo>
                <a:lnTo>
                  <a:pt x="112542" y="56769"/>
                </a:lnTo>
                <a:cubicBezTo>
                  <a:pt x="1510" y="66566"/>
                  <a:pt x="23604" y="42227"/>
                  <a:pt x="0" y="113040"/>
                </a:cubicBezTo>
                <a:cubicBezTo>
                  <a:pt x="4689" y="131797"/>
                  <a:pt x="1990" y="154213"/>
                  <a:pt x="14068" y="169310"/>
                </a:cubicBezTo>
                <a:cubicBezTo>
                  <a:pt x="23331" y="180889"/>
                  <a:pt x="43933" y="175153"/>
                  <a:pt x="56271" y="183378"/>
                </a:cubicBezTo>
                <a:cubicBezTo>
                  <a:pt x="72824" y="194414"/>
                  <a:pt x="81201" y="215710"/>
                  <a:pt x="98474" y="225581"/>
                </a:cubicBezTo>
                <a:cubicBezTo>
                  <a:pt x="115261" y="235174"/>
                  <a:pt x="136642" y="232860"/>
                  <a:pt x="154745" y="239649"/>
                </a:cubicBezTo>
                <a:cubicBezTo>
                  <a:pt x="174381" y="247012"/>
                  <a:pt x="191741" y="259523"/>
                  <a:pt x="211016" y="267784"/>
                </a:cubicBezTo>
                <a:cubicBezTo>
                  <a:pt x="224646" y="273625"/>
                  <a:pt x="239589" y="276011"/>
                  <a:pt x="253219" y="281852"/>
                </a:cubicBezTo>
                <a:cubicBezTo>
                  <a:pt x="272494" y="290113"/>
                  <a:pt x="289854" y="302624"/>
                  <a:pt x="309490" y="309987"/>
                </a:cubicBezTo>
                <a:cubicBezTo>
                  <a:pt x="327593" y="316776"/>
                  <a:pt x="347241" y="318499"/>
                  <a:pt x="365760" y="324055"/>
                </a:cubicBezTo>
                <a:cubicBezTo>
                  <a:pt x="394167" y="332577"/>
                  <a:pt x="421651" y="344042"/>
                  <a:pt x="450167" y="352190"/>
                </a:cubicBezTo>
                <a:cubicBezTo>
                  <a:pt x="525318" y="373662"/>
                  <a:pt x="644317" y="399685"/>
                  <a:pt x="717453" y="408461"/>
                </a:cubicBezTo>
                <a:cubicBezTo>
                  <a:pt x="782800" y="416303"/>
                  <a:pt x="848751" y="417840"/>
                  <a:pt x="914400" y="422529"/>
                </a:cubicBezTo>
                <a:cubicBezTo>
                  <a:pt x="1022252" y="417840"/>
                  <a:pt x="1130617" y="419962"/>
                  <a:pt x="1237957" y="408461"/>
                </a:cubicBezTo>
                <a:cubicBezTo>
                  <a:pt x="1263066" y="405771"/>
                  <a:pt x="1284109" y="387582"/>
                  <a:pt x="1308296" y="380326"/>
                </a:cubicBezTo>
                <a:cubicBezTo>
                  <a:pt x="1331198" y="373455"/>
                  <a:pt x="1355732" y="373129"/>
                  <a:pt x="1378634" y="366258"/>
                </a:cubicBezTo>
                <a:cubicBezTo>
                  <a:pt x="1402821" y="359002"/>
                  <a:pt x="1425016" y="346109"/>
                  <a:pt x="1448973" y="338123"/>
                </a:cubicBezTo>
                <a:cubicBezTo>
                  <a:pt x="1518879" y="314821"/>
                  <a:pt x="1584069" y="316889"/>
                  <a:pt x="1659988" y="309987"/>
                </a:cubicBezTo>
                <a:lnTo>
                  <a:pt x="1800665" y="281852"/>
                </a:lnTo>
                <a:cubicBezTo>
                  <a:pt x="1828700" y="276595"/>
                  <a:pt x="1856553" y="267246"/>
                  <a:pt x="1885071" y="267784"/>
                </a:cubicBezTo>
                <a:cubicBezTo>
                  <a:pt x="2105625" y="271945"/>
                  <a:pt x="2325859" y="286541"/>
                  <a:pt x="2546253" y="295920"/>
                </a:cubicBezTo>
                <a:cubicBezTo>
                  <a:pt x="2811823" y="349032"/>
                  <a:pt x="2696297" y="331239"/>
                  <a:pt x="3249637" y="295920"/>
                </a:cubicBezTo>
                <a:cubicBezTo>
                  <a:pt x="3262874" y="295075"/>
                  <a:pt x="3268394" y="277163"/>
                  <a:pt x="3277773" y="267784"/>
                </a:cubicBezTo>
                <a:cubicBezTo>
                  <a:pt x="3290106" y="243119"/>
                  <a:pt x="3368455" y="147452"/>
                  <a:pt x="3319976" y="98972"/>
                </a:cubicBezTo>
                <a:cubicBezTo>
                  <a:pt x="3306305" y="85300"/>
                  <a:pt x="3282462" y="89593"/>
                  <a:pt x="3263705" y="84904"/>
                </a:cubicBezTo>
                <a:cubicBezTo>
                  <a:pt x="3192428" y="31447"/>
                  <a:pt x="3230880" y="42701"/>
                  <a:pt x="3151163" y="42701"/>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 name="6 - Ελεύθερη σχεδίαση"/>
          <p:cNvSpPr/>
          <p:nvPr/>
        </p:nvSpPr>
        <p:spPr>
          <a:xfrm>
            <a:off x="2071670" y="5143512"/>
            <a:ext cx="3378358" cy="339559"/>
          </a:xfrm>
          <a:custGeom>
            <a:avLst/>
            <a:gdLst>
              <a:gd name="connsiteX0" fmla="*/ 3193366 w 3378358"/>
              <a:gd name="connsiteY0" fmla="*/ 42203 h 339559"/>
              <a:gd name="connsiteX1" fmla="*/ 2082019 w 3378358"/>
              <a:gd name="connsiteY1" fmla="*/ 28135 h 339559"/>
              <a:gd name="connsiteX2" fmla="*/ 1997612 w 3378358"/>
              <a:gd name="connsiteY2" fmla="*/ 0 h 339559"/>
              <a:gd name="connsiteX3" fmla="*/ 1688123 w 3378358"/>
              <a:gd name="connsiteY3" fmla="*/ 14068 h 339559"/>
              <a:gd name="connsiteX4" fmla="*/ 1575582 w 3378358"/>
              <a:gd name="connsiteY4" fmla="*/ 28135 h 339559"/>
              <a:gd name="connsiteX5" fmla="*/ 1252025 w 3378358"/>
              <a:gd name="connsiteY5" fmla="*/ 42203 h 339559"/>
              <a:gd name="connsiteX6" fmla="*/ 1097280 w 3378358"/>
              <a:gd name="connsiteY6" fmla="*/ 70339 h 339559"/>
              <a:gd name="connsiteX7" fmla="*/ 928468 w 3378358"/>
              <a:gd name="connsiteY7" fmla="*/ 56271 h 339559"/>
              <a:gd name="connsiteX8" fmla="*/ 731520 w 3378358"/>
              <a:gd name="connsiteY8" fmla="*/ 42203 h 339559"/>
              <a:gd name="connsiteX9" fmla="*/ 661182 w 3378358"/>
              <a:gd name="connsiteY9" fmla="*/ 28135 h 339559"/>
              <a:gd name="connsiteX10" fmla="*/ 478302 w 3378358"/>
              <a:gd name="connsiteY10" fmla="*/ 14068 h 339559"/>
              <a:gd name="connsiteX11" fmla="*/ 267286 w 3378358"/>
              <a:gd name="connsiteY11" fmla="*/ 42203 h 339559"/>
              <a:gd name="connsiteX12" fmla="*/ 225083 w 3378358"/>
              <a:gd name="connsiteY12" fmla="*/ 56271 h 339559"/>
              <a:gd name="connsiteX13" fmla="*/ 126609 w 3378358"/>
              <a:gd name="connsiteY13" fmla="*/ 84406 h 339559"/>
              <a:gd name="connsiteX14" fmla="*/ 0 w 3378358"/>
              <a:gd name="connsiteY14" fmla="*/ 98474 h 339559"/>
              <a:gd name="connsiteX15" fmla="*/ 14068 w 3378358"/>
              <a:gd name="connsiteY15" fmla="*/ 154745 h 339559"/>
              <a:gd name="connsiteX16" fmla="*/ 112542 w 3378358"/>
              <a:gd name="connsiteY16" fmla="*/ 211015 h 339559"/>
              <a:gd name="connsiteX17" fmla="*/ 140677 w 3378358"/>
              <a:gd name="connsiteY17" fmla="*/ 239151 h 339559"/>
              <a:gd name="connsiteX18" fmla="*/ 182880 w 3378358"/>
              <a:gd name="connsiteY18" fmla="*/ 253219 h 339559"/>
              <a:gd name="connsiteX19" fmla="*/ 239151 w 3378358"/>
              <a:gd name="connsiteY19" fmla="*/ 281354 h 339559"/>
              <a:gd name="connsiteX20" fmla="*/ 281354 w 3378358"/>
              <a:gd name="connsiteY20" fmla="*/ 295422 h 339559"/>
              <a:gd name="connsiteX21" fmla="*/ 393896 w 3378358"/>
              <a:gd name="connsiteY21" fmla="*/ 337625 h 339559"/>
              <a:gd name="connsiteX22" fmla="*/ 647114 w 3378358"/>
              <a:gd name="connsiteY22" fmla="*/ 323557 h 339559"/>
              <a:gd name="connsiteX23" fmla="*/ 759656 w 3378358"/>
              <a:gd name="connsiteY23" fmla="*/ 295422 h 339559"/>
              <a:gd name="connsiteX24" fmla="*/ 844062 w 3378358"/>
              <a:gd name="connsiteY24" fmla="*/ 267286 h 339559"/>
              <a:gd name="connsiteX25" fmla="*/ 1364566 w 3378358"/>
              <a:gd name="connsiteY25" fmla="*/ 253219 h 339559"/>
              <a:gd name="connsiteX26" fmla="*/ 2644726 w 3378358"/>
              <a:gd name="connsiteY26" fmla="*/ 281354 h 339559"/>
              <a:gd name="connsiteX27" fmla="*/ 3319976 w 3378358"/>
              <a:gd name="connsiteY27" fmla="*/ 253219 h 339559"/>
              <a:gd name="connsiteX28" fmla="*/ 3235569 w 3378358"/>
              <a:gd name="connsiteY28" fmla="*/ 182880 h 339559"/>
              <a:gd name="connsiteX29" fmla="*/ 3179299 w 3378358"/>
              <a:gd name="connsiteY29" fmla="*/ 98474 h 339559"/>
              <a:gd name="connsiteX30" fmla="*/ 3151163 w 3378358"/>
              <a:gd name="connsiteY30" fmla="*/ 70339 h 339559"/>
              <a:gd name="connsiteX31" fmla="*/ 3137096 w 3378358"/>
              <a:gd name="connsiteY31" fmla="*/ 42203 h 339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378358" h="339559">
                <a:moveTo>
                  <a:pt x="3193366" y="42203"/>
                </a:moveTo>
                <a:cubicBezTo>
                  <a:pt x="2822917" y="37514"/>
                  <a:pt x="2452267" y="41203"/>
                  <a:pt x="2082019" y="28135"/>
                </a:cubicBezTo>
                <a:cubicBezTo>
                  <a:pt x="2052380" y="27089"/>
                  <a:pt x="2027251" y="1058"/>
                  <a:pt x="1997612" y="0"/>
                </a:cubicBezTo>
                <a:lnTo>
                  <a:pt x="1688123" y="14068"/>
                </a:lnTo>
                <a:cubicBezTo>
                  <a:pt x="1650609" y="18757"/>
                  <a:pt x="1613309" y="25701"/>
                  <a:pt x="1575582" y="28135"/>
                </a:cubicBezTo>
                <a:cubicBezTo>
                  <a:pt x="1467852" y="35085"/>
                  <a:pt x="1359561" y="32714"/>
                  <a:pt x="1252025" y="42203"/>
                </a:cubicBezTo>
                <a:cubicBezTo>
                  <a:pt x="1199801" y="46811"/>
                  <a:pt x="1148862" y="60960"/>
                  <a:pt x="1097280" y="70339"/>
                </a:cubicBezTo>
                <a:lnTo>
                  <a:pt x="928468" y="56271"/>
                </a:lnTo>
                <a:cubicBezTo>
                  <a:pt x="862845" y="51223"/>
                  <a:pt x="796975" y="49093"/>
                  <a:pt x="731520" y="42203"/>
                </a:cubicBezTo>
                <a:cubicBezTo>
                  <a:pt x="707741" y="39700"/>
                  <a:pt x="684946" y="30775"/>
                  <a:pt x="661182" y="28135"/>
                </a:cubicBezTo>
                <a:cubicBezTo>
                  <a:pt x="600416" y="21383"/>
                  <a:pt x="539262" y="18757"/>
                  <a:pt x="478302" y="14068"/>
                </a:cubicBezTo>
                <a:cubicBezTo>
                  <a:pt x="407963" y="23446"/>
                  <a:pt x="337282" y="30537"/>
                  <a:pt x="267286" y="42203"/>
                </a:cubicBezTo>
                <a:cubicBezTo>
                  <a:pt x="252659" y="44641"/>
                  <a:pt x="239286" y="52010"/>
                  <a:pt x="225083" y="56271"/>
                </a:cubicBezTo>
                <a:cubicBezTo>
                  <a:pt x="192385" y="66080"/>
                  <a:pt x="160162" y="78115"/>
                  <a:pt x="126609" y="84406"/>
                </a:cubicBezTo>
                <a:cubicBezTo>
                  <a:pt x="84874" y="92231"/>
                  <a:pt x="42203" y="93785"/>
                  <a:pt x="0" y="98474"/>
                </a:cubicBezTo>
                <a:cubicBezTo>
                  <a:pt x="4689" y="117231"/>
                  <a:pt x="2830" y="139012"/>
                  <a:pt x="14068" y="154745"/>
                </a:cubicBezTo>
                <a:cubicBezTo>
                  <a:pt x="40683" y="192006"/>
                  <a:pt x="74354" y="198286"/>
                  <a:pt x="112542" y="211015"/>
                </a:cubicBezTo>
                <a:cubicBezTo>
                  <a:pt x="121920" y="220394"/>
                  <a:pt x="129304" y="232327"/>
                  <a:pt x="140677" y="239151"/>
                </a:cubicBezTo>
                <a:cubicBezTo>
                  <a:pt x="153392" y="246780"/>
                  <a:pt x="169250" y="247378"/>
                  <a:pt x="182880" y="253219"/>
                </a:cubicBezTo>
                <a:cubicBezTo>
                  <a:pt x="202155" y="261480"/>
                  <a:pt x="219876" y="273093"/>
                  <a:pt x="239151" y="281354"/>
                </a:cubicBezTo>
                <a:cubicBezTo>
                  <a:pt x="252781" y="287195"/>
                  <a:pt x="267724" y="289581"/>
                  <a:pt x="281354" y="295422"/>
                </a:cubicBezTo>
                <a:cubicBezTo>
                  <a:pt x="384342" y="339559"/>
                  <a:pt x="290153" y="311689"/>
                  <a:pt x="393896" y="337625"/>
                </a:cubicBezTo>
                <a:cubicBezTo>
                  <a:pt x="478302" y="332936"/>
                  <a:pt x="563135" y="333247"/>
                  <a:pt x="647114" y="323557"/>
                </a:cubicBezTo>
                <a:cubicBezTo>
                  <a:pt x="685528" y="319125"/>
                  <a:pt x="722142" y="304800"/>
                  <a:pt x="759656" y="295422"/>
                </a:cubicBezTo>
                <a:cubicBezTo>
                  <a:pt x="788428" y="288229"/>
                  <a:pt x="814477" y="269350"/>
                  <a:pt x="844062" y="267286"/>
                </a:cubicBezTo>
                <a:cubicBezTo>
                  <a:pt x="1017206" y="255206"/>
                  <a:pt x="1191065" y="257908"/>
                  <a:pt x="1364566" y="253219"/>
                </a:cubicBezTo>
                <a:lnTo>
                  <a:pt x="2644726" y="281354"/>
                </a:lnTo>
                <a:cubicBezTo>
                  <a:pt x="3236351" y="285704"/>
                  <a:pt x="3081486" y="332710"/>
                  <a:pt x="3319976" y="253219"/>
                </a:cubicBezTo>
                <a:cubicBezTo>
                  <a:pt x="3222646" y="107224"/>
                  <a:pt x="3378358" y="325669"/>
                  <a:pt x="3235569" y="182880"/>
                </a:cubicBezTo>
                <a:cubicBezTo>
                  <a:pt x="3211659" y="158970"/>
                  <a:pt x="3203210" y="122384"/>
                  <a:pt x="3179299" y="98474"/>
                </a:cubicBezTo>
                <a:cubicBezTo>
                  <a:pt x="3169920" y="89096"/>
                  <a:pt x="3159121" y="80950"/>
                  <a:pt x="3151163" y="70339"/>
                </a:cubicBezTo>
                <a:cubicBezTo>
                  <a:pt x="3144872" y="61951"/>
                  <a:pt x="3141785" y="51582"/>
                  <a:pt x="3137096" y="42203"/>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9" name="8 - Ευθύγραμμο βέλος σύνδεσης"/>
          <p:cNvCxnSpPr/>
          <p:nvPr/>
        </p:nvCxnSpPr>
        <p:spPr>
          <a:xfrm rot="5400000">
            <a:off x="3465505" y="3536157"/>
            <a:ext cx="1070776" cy="7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9 - Ελεύθερη σχεδίαση"/>
          <p:cNvSpPr/>
          <p:nvPr/>
        </p:nvSpPr>
        <p:spPr>
          <a:xfrm>
            <a:off x="3676429" y="2726402"/>
            <a:ext cx="677522" cy="314468"/>
          </a:xfrm>
          <a:custGeom>
            <a:avLst/>
            <a:gdLst>
              <a:gd name="connsiteX0" fmla="*/ 642353 w 677522"/>
              <a:gd name="connsiteY0" fmla="*/ 59001 h 314468"/>
              <a:gd name="connsiteX1" fmla="*/ 445405 w 677522"/>
              <a:gd name="connsiteY1" fmla="*/ 30866 h 314468"/>
              <a:gd name="connsiteX2" fmla="*/ 332863 w 677522"/>
              <a:gd name="connsiteY2" fmla="*/ 2730 h 314468"/>
              <a:gd name="connsiteX3" fmla="*/ 51509 w 677522"/>
              <a:gd name="connsiteY3" fmla="*/ 16798 h 314468"/>
              <a:gd name="connsiteX4" fmla="*/ 37442 w 677522"/>
              <a:gd name="connsiteY4" fmla="*/ 129340 h 314468"/>
              <a:gd name="connsiteX5" fmla="*/ 79645 w 677522"/>
              <a:gd name="connsiteY5" fmla="*/ 199678 h 314468"/>
              <a:gd name="connsiteX6" fmla="*/ 135916 w 677522"/>
              <a:gd name="connsiteY6" fmla="*/ 213746 h 314468"/>
              <a:gd name="connsiteX7" fmla="*/ 164051 w 677522"/>
              <a:gd name="connsiteY7" fmla="*/ 255949 h 314468"/>
              <a:gd name="connsiteX8" fmla="*/ 276593 w 677522"/>
              <a:gd name="connsiteY8" fmla="*/ 312220 h 314468"/>
              <a:gd name="connsiteX9" fmla="*/ 586082 w 677522"/>
              <a:gd name="connsiteY9" fmla="*/ 298152 h 314468"/>
              <a:gd name="connsiteX10" fmla="*/ 642353 w 677522"/>
              <a:gd name="connsiteY10" fmla="*/ 213746 h 314468"/>
              <a:gd name="connsiteX11" fmla="*/ 670488 w 677522"/>
              <a:gd name="connsiteY11" fmla="*/ 171543 h 314468"/>
              <a:gd name="connsiteX12" fmla="*/ 656420 w 677522"/>
              <a:gd name="connsiteY12" fmla="*/ 87136 h 314468"/>
              <a:gd name="connsiteX13" fmla="*/ 642353 w 677522"/>
              <a:gd name="connsiteY13" fmla="*/ 59001 h 31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77522" h="314468">
                <a:moveTo>
                  <a:pt x="642353" y="59001"/>
                </a:moveTo>
                <a:cubicBezTo>
                  <a:pt x="607184" y="49623"/>
                  <a:pt x="510651" y="42729"/>
                  <a:pt x="445405" y="30866"/>
                </a:cubicBezTo>
                <a:cubicBezTo>
                  <a:pt x="407360" y="23949"/>
                  <a:pt x="332863" y="2730"/>
                  <a:pt x="332863" y="2730"/>
                </a:cubicBezTo>
                <a:cubicBezTo>
                  <a:pt x="239078" y="7419"/>
                  <a:pt x="143896" y="0"/>
                  <a:pt x="51509" y="16798"/>
                </a:cubicBezTo>
                <a:cubicBezTo>
                  <a:pt x="0" y="26163"/>
                  <a:pt x="34357" y="116999"/>
                  <a:pt x="37442" y="129340"/>
                </a:cubicBezTo>
                <a:cubicBezTo>
                  <a:pt x="44318" y="156845"/>
                  <a:pt x="51207" y="185459"/>
                  <a:pt x="79645" y="199678"/>
                </a:cubicBezTo>
                <a:cubicBezTo>
                  <a:pt x="96938" y="208324"/>
                  <a:pt x="117159" y="209057"/>
                  <a:pt x="135916" y="213746"/>
                </a:cubicBezTo>
                <a:cubicBezTo>
                  <a:pt x="145294" y="227814"/>
                  <a:pt x="152096" y="243994"/>
                  <a:pt x="164051" y="255949"/>
                </a:cubicBezTo>
                <a:cubicBezTo>
                  <a:pt x="192145" y="284043"/>
                  <a:pt x="243012" y="298787"/>
                  <a:pt x="276593" y="312220"/>
                </a:cubicBezTo>
                <a:cubicBezTo>
                  <a:pt x="379756" y="307531"/>
                  <a:pt x="484109" y="314468"/>
                  <a:pt x="586082" y="298152"/>
                </a:cubicBezTo>
                <a:cubicBezTo>
                  <a:pt x="629561" y="291195"/>
                  <a:pt x="628858" y="240736"/>
                  <a:pt x="642353" y="213746"/>
                </a:cubicBezTo>
                <a:cubicBezTo>
                  <a:pt x="649914" y="198624"/>
                  <a:pt x="661110" y="185611"/>
                  <a:pt x="670488" y="171543"/>
                </a:cubicBezTo>
                <a:cubicBezTo>
                  <a:pt x="665799" y="143407"/>
                  <a:pt x="669176" y="112648"/>
                  <a:pt x="656420" y="87136"/>
                </a:cubicBezTo>
                <a:cubicBezTo>
                  <a:pt x="648859" y="72014"/>
                  <a:pt x="677522" y="68379"/>
                  <a:pt x="642353" y="59001"/>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Ελεύθερη σχεδίαση"/>
          <p:cNvSpPr/>
          <p:nvPr/>
        </p:nvSpPr>
        <p:spPr>
          <a:xfrm>
            <a:off x="4614203" y="2670132"/>
            <a:ext cx="562708" cy="438454"/>
          </a:xfrm>
          <a:custGeom>
            <a:avLst/>
            <a:gdLst>
              <a:gd name="connsiteX0" fmla="*/ 506437 w 562708"/>
              <a:gd name="connsiteY0" fmla="*/ 59000 h 438454"/>
              <a:gd name="connsiteX1" fmla="*/ 436099 w 562708"/>
              <a:gd name="connsiteY1" fmla="*/ 30865 h 438454"/>
              <a:gd name="connsiteX2" fmla="*/ 365760 w 562708"/>
              <a:gd name="connsiteY2" fmla="*/ 16797 h 438454"/>
              <a:gd name="connsiteX3" fmla="*/ 309489 w 562708"/>
              <a:gd name="connsiteY3" fmla="*/ 2730 h 438454"/>
              <a:gd name="connsiteX4" fmla="*/ 28135 w 562708"/>
              <a:gd name="connsiteY4" fmla="*/ 16797 h 438454"/>
              <a:gd name="connsiteX5" fmla="*/ 0 w 562708"/>
              <a:gd name="connsiteY5" fmla="*/ 59000 h 438454"/>
              <a:gd name="connsiteX6" fmla="*/ 56271 w 562708"/>
              <a:gd name="connsiteY6" fmla="*/ 284083 h 438454"/>
              <a:gd name="connsiteX7" fmla="*/ 98474 w 562708"/>
              <a:gd name="connsiteY7" fmla="*/ 298151 h 438454"/>
              <a:gd name="connsiteX8" fmla="*/ 112542 w 562708"/>
              <a:gd name="connsiteY8" fmla="*/ 340354 h 438454"/>
              <a:gd name="connsiteX9" fmla="*/ 562708 w 562708"/>
              <a:gd name="connsiteY9" fmla="*/ 284083 h 438454"/>
              <a:gd name="connsiteX10" fmla="*/ 506437 w 562708"/>
              <a:gd name="connsiteY10" fmla="*/ 129339 h 438454"/>
              <a:gd name="connsiteX11" fmla="*/ 506437 w 562708"/>
              <a:gd name="connsiteY11" fmla="*/ 59000 h 438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62708" h="438454">
                <a:moveTo>
                  <a:pt x="506437" y="59000"/>
                </a:moveTo>
                <a:cubicBezTo>
                  <a:pt x="494714" y="42588"/>
                  <a:pt x="460286" y="38121"/>
                  <a:pt x="436099" y="30865"/>
                </a:cubicBezTo>
                <a:cubicBezTo>
                  <a:pt x="413197" y="23994"/>
                  <a:pt x="389101" y="21984"/>
                  <a:pt x="365760" y="16797"/>
                </a:cubicBezTo>
                <a:cubicBezTo>
                  <a:pt x="346886" y="12603"/>
                  <a:pt x="328246" y="7419"/>
                  <a:pt x="309489" y="2730"/>
                </a:cubicBezTo>
                <a:cubicBezTo>
                  <a:pt x="215704" y="7419"/>
                  <a:pt x="120522" y="0"/>
                  <a:pt x="28135" y="16797"/>
                </a:cubicBezTo>
                <a:cubicBezTo>
                  <a:pt x="11501" y="19821"/>
                  <a:pt x="0" y="42093"/>
                  <a:pt x="0" y="59000"/>
                </a:cubicBezTo>
                <a:cubicBezTo>
                  <a:pt x="0" y="126907"/>
                  <a:pt x="34068" y="217476"/>
                  <a:pt x="56271" y="284083"/>
                </a:cubicBezTo>
                <a:cubicBezTo>
                  <a:pt x="60960" y="298151"/>
                  <a:pt x="84406" y="293462"/>
                  <a:pt x="98474" y="298151"/>
                </a:cubicBezTo>
                <a:cubicBezTo>
                  <a:pt x="103163" y="312219"/>
                  <a:pt x="97744" y="339399"/>
                  <a:pt x="112542" y="340354"/>
                </a:cubicBezTo>
                <a:cubicBezTo>
                  <a:pt x="524017" y="366900"/>
                  <a:pt x="459792" y="438454"/>
                  <a:pt x="562708" y="284083"/>
                </a:cubicBezTo>
                <a:cubicBezTo>
                  <a:pt x="508624" y="94795"/>
                  <a:pt x="562239" y="259545"/>
                  <a:pt x="506437" y="129339"/>
                </a:cubicBezTo>
                <a:cubicBezTo>
                  <a:pt x="500596" y="115709"/>
                  <a:pt x="518160" y="75412"/>
                  <a:pt x="506437" y="59000"/>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 name="12 - Ευθύγραμμο βέλος σύνδεσης"/>
          <p:cNvCxnSpPr/>
          <p:nvPr/>
        </p:nvCxnSpPr>
        <p:spPr>
          <a:xfrm rot="5400000">
            <a:off x="4394199" y="3535363"/>
            <a:ext cx="1071570"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14 - Ευθεία γραμμή σύνδεσης"/>
          <p:cNvCxnSpPr/>
          <p:nvPr/>
        </p:nvCxnSpPr>
        <p:spPr>
          <a:xfrm rot="5400000">
            <a:off x="4215604" y="4071148"/>
            <a:ext cx="42862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20 - Ευθεία γραμμή σύνδεσης"/>
          <p:cNvCxnSpPr/>
          <p:nvPr/>
        </p:nvCxnSpPr>
        <p:spPr>
          <a:xfrm rot="5400000">
            <a:off x="4286248" y="5286388"/>
            <a:ext cx="285752"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26 - Ευθύγραμμο βέλος σύνδεσης"/>
          <p:cNvCxnSpPr/>
          <p:nvPr/>
        </p:nvCxnSpPr>
        <p:spPr>
          <a:xfrm rot="16200000" flipH="1">
            <a:off x="3036083" y="4822041"/>
            <a:ext cx="642942" cy="42862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33 - Ευθεία γραμμή σύνδεσης"/>
          <p:cNvCxnSpPr/>
          <p:nvPr/>
        </p:nvCxnSpPr>
        <p:spPr>
          <a:xfrm>
            <a:off x="5072066" y="3000372"/>
            <a:ext cx="823849" cy="19035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35 - Ευθύγραμμο βέλος σύνδεσης"/>
          <p:cNvCxnSpPr/>
          <p:nvPr/>
        </p:nvCxnSpPr>
        <p:spPr>
          <a:xfrm rot="10800000" flipV="1">
            <a:off x="5357818" y="4929198"/>
            <a:ext cx="571504" cy="35719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37 - Ευθεία γραμμή σύνδεσης"/>
          <p:cNvCxnSpPr/>
          <p:nvPr/>
        </p:nvCxnSpPr>
        <p:spPr>
          <a:xfrm rot="5400000">
            <a:off x="2534590" y="3466146"/>
            <a:ext cx="1931680" cy="71438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16 - Ορθογώνιο"/>
          <p:cNvSpPr/>
          <p:nvPr/>
        </p:nvSpPr>
        <p:spPr>
          <a:xfrm>
            <a:off x="3714744" y="214290"/>
            <a:ext cx="914400"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3</a:t>
            </a:r>
            <a:r>
              <a:rPr lang="en-US" dirty="0" smtClean="0"/>
              <a:t>◦ BHMA</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500042"/>
            <a:ext cx="8229600" cy="1143000"/>
          </a:xfrm>
        </p:spPr>
        <p:txBody>
          <a:bodyPr>
            <a:normAutofit fontScale="90000"/>
          </a:bodyPr>
          <a:lstStyle/>
          <a:p>
            <a:r>
              <a:rPr lang="el-GR" sz="1800" dirty="0" smtClean="0"/>
              <a:t>Έχουμε τους τύπους </a:t>
            </a:r>
            <a:r>
              <a:rPr lang="en-US" sz="1800" dirty="0" smtClean="0"/>
              <a:t>:</a:t>
            </a:r>
            <a:r>
              <a:rPr lang="el-GR" sz="1800" dirty="0" smtClean="0"/>
              <a:t> </a:t>
            </a:r>
            <a:r>
              <a:rPr lang="en-US" sz="1800" b="1" dirty="0" smtClean="0"/>
              <a:t>LHA* (STARS) = </a:t>
            </a:r>
            <a:r>
              <a:rPr lang="en-US" sz="1800" b="1" dirty="0" err="1" smtClean="0"/>
              <a:t>GHAɤ</a:t>
            </a:r>
            <a:r>
              <a:rPr lang="el-GR" sz="1800" b="1" dirty="0" smtClean="0"/>
              <a:t>(Α</a:t>
            </a:r>
            <a:r>
              <a:rPr lang="en-US" sz="1800" b="1" dirty="0" smtClean="0"/>
              <a:t>RIES) + incr. Corr. </a:t>
            </a:r>
            <a:r>
              <a:rPr lang="el-GR" sz="1800" dirty="0" smtClean="0"/>
              <a:t> </a:t>
            </a:r>
            <a:r>
              <a:rPr lang="en-US" sz="1800" b="1" dirty="0" smtClean="0"/>
              <a:t>+ SHA* ± </a:t>
            </a:r>
            <a:r>
              <a:rPr lang="el-GR" sz="1800" b="1" dirty="0" smtClean="0"/>
              <a:t>λ (+Α – Δ )  </a:t>
            </a:r>
            <a:r>
              <a:rPr lang="el-GR" sz="1800" dirty="0" smtClean="0"/>
              <a:t>και</a:t>
            </a:r>
            <a:r>
              <a:rPr lang="en-US" sz="1800" dirty="0" smtClean="0"/>
              <a:t>   </a:t>
            </a:r>
            <a:r>
              <a:rPr lang="el-GR" sz="1800" dirty="0" smtClean="0"/>
              <a:t>κλίση</a:t>
            </a:r>
            <a:r>
              <a:rPr lang="en-US" sz="1800" dirty="0" smtClean="0"/>
              <a:t> </a:t>
            </a:r>
            <a:r>
              <a:rPr lang="el-GR" sz="1800" dirty="0" smtClean="0"/>
              <a:t> </a:t>
            </a:r>
            <a:r>
              <a:rPr lang="el-GR" sz="1800" b="1" dirty="0" smtClean="0"/>
              <a:t>δ (</a:t>
            </a:r>
            <a:r>
              <a:rPr lang="en-US" sz="1800" b="1" dirty="0" smtClean="0"/>
              <a:t>Dec)= Dec (</a:t>
            </a:r>
            <a:r>
              <a:rPr lang="el-GR" sz="1800" dirty="0" smtClean="0"/>
              <a:t>με </a:t>
            </a:r>
            <a:r>
              <a:rPr lang="el-GR" sz="1800" dirty="0" err="1" smtClean="0"/>
              <a:t>ημερ</a:t>
            </a:r>
            <a:r>
              <a:rPr lang="el-GR" sz="1800" dirty="0" smtClean="0"/>
              <a:t>/νια  και ώρα</a:t>
            </a:r>
            <a:r>
              <a:rPr lang="el-GR" sz="1800" b="1" dirty="0" smtClean="0"/>
              <a:t>) . </a:t>
            </a:r>
            <a:r>
              <a:rPr lang="el-GR" sz="1800" dirty="0" smtClean="0"/>
              <a:t>Την κλίση</a:t>
            </a:r>
            <a:r>
              <a:rPr lang="en-US" sz="1800" dirty="0" smtClean="0"/>
              <a:t> </a:t>
            </a:r>
            <a:r>
              <a:rPr lang="el-GR" sz="1800" b="1" dirty="0" smtClean="0"/>
              <a:t>δ (</a:t>
            </a:r>
            <a:r>
              <a:rPr lang="en-US" sz="1800" b="1" dirty="0" smtClean="0"/>
              <a:t>DEC)</a:t>
            </a:r>
            <a:r>
              <a:rPr lang="el-GR" sz="1800" b="1" dirty="0" smtClean="0"/>
              <a:t> </a:t>
            </a:r>
            <a:r>
              <a:rPr lang="el-GR" sz="1800" dirty="0" smtClean="0"/>
              <a:t>την παίρνουμε δίπλα από την </a:t>
            </a:r>
            <a:r>
              <a:rPr lang="en-US" sz="1800" b="1" dirty="0" smtClean="0"/>
              <a:t>SHA* </a:t>
            </a:r>
            <a:r>
              <a:rPr lang="el-GR" sz="1800" dirty="0" smtClean="0"/>
              <a:t>στην στήλη </a:t>
            </a:r>
            <a:r>
              <a:rPr lang="en-US" sz="1800" b="1" dirty="0" smtClean="0"/>
              <a:t>STARS</a:t>
            </a:r>
            <a:r>
              <a:rPr lang="en-US" sz="1800" dirty="0" smtClean="0"/>
              <a:t>.</a:t>
            </a:r>
            <a:r>
              <a:rPr lang="el-GR" sz="1800" dirty="0" smtClean="0"/>
              <a:t> Την κλίση </a:t>
            </a:r>
            <a:r>
              <a:rPr lang="el-GR" sz="1800" b="1" dirty="0" smtClean="0"/>
              <a:t>δ (</a:t>
            </a:r>
            <a:r>
              <a:rPr lang="en-US" sz="1800" b="1" dirty="0" smtClean="0"/>
              <a:t>Dec</a:t>
            </a:r>
            <a:r>
              <a:rPr lang="el-GR" sz="1800" b="1" dirty="0" smtClean="0"/>
              <a:t>) </a:t>
            </a:r>
            <a:r>
              <a:rPr lang="el-GR" sz="1800" dirty="0" smtClean="0"/>
              <a:t>δεν την διορθώνουμε την αφήνουμε όπως είναι.</a:t>
            </a:r>
            <a:endParaRPr lang="el-GR" sz="1800" b="1" dirty="0"/>
          </a:p>
        </p:txBody>
      </p:sp>
      <p:sp>
        <p:nvSpPr>
          <p:cNvPr id="3" name="2 - Θέση περιεχομένου"/>
          <p:cNvSpPr>
            <a:spLocks noGrp="1"/>
          </p:cNvSpPr>
          <p:nvPr>
            <p:ph idx="1"/>
          </p:nvPr>
        </p:nvSpPr>
        <p:spPr>
          <a:xfrm>
            <a:off x="285720" y="1500174"/>
            <a:ext cx="8543956" cy="5072098"/>
          </a:xfrm>
        </p:spPr>
        <p:txBody>
          <a:bodyPr>
            <a:normAutofit/>
          </a:bodyPr>
          <a:lstStyle/>
          <a:p>
            <a:pPr>
              <a:buNone/>
            </a:pPr>
            <a:r>
              <a:rPr lang="en-US" sz="2000" b="1" dirty="0" smtClean="0"/>
              <a:t>GMT</a:t>
            </a:r>
            <a:r>
              <a:rPr lang="en-US" sz="2000" dirty="0" smtClean="0"/>
              <a:t> 10hrs </a:t>
            </a:r>
            <a:r>
              <a:rPr lang="en-US" sz="2000" b="1" dirty="0" err="1" smtClean="0"/>
              <a:t>GHAɤ</a:t>
            </a:r>
            <a:r>
              <a:rPr lang="en-US" sz="2000" b="1" dirty="0" smtClean="0"/>
              <a:t>(</a:t>
            </a:r>
            <a:r>
              <a:rPr lang="en-US" sz="2000" b="1" dirty="0" err="1" smtClean="0"/>
              <a:t>Spica</a:t>
            </a:r>
            <a:r>
              <a:rPr lang="en-US" sz="2000" b="1" dirty="0" smtClean="0"/>
              <a:t>)          </a:t>
            </a:r>
            <a:r>
              <a:rPr lang="en-US" sz="2000" dirty="0" smtClean="0"/>
              <a:t> </a:t>
            </a:r>
            <a:r>
              <a:rPr lang="en-US" sz="2000" dirty="0" smtClean="0"/>
              <a:t>021◦ 49', 2 </a:t>
            </a:r>
            <a:r>
              <a:rPr lang="el-GR" sz="2000" dirty="0" smtClean="0"/>
              <a:t>                </a:t>
            </a:r>
            <a:r>
              <a:rPr lang="el-GR" sz="2000" b="1" dirty="0" smtClean="0"/>
              <a:t> </a:t>
            </a:r>
            <a:r>
              <a:rPr lang="en-US" sz="2000" b="1" dirty="0" smtClean="0"/>
              <a:t>Dec </a:t>
            </a:r>
            <a:r>
              <a:rPr lang="el-GR" sz="2000" b="1" dirty="0" smtClean="0"/>
              <a:t>=</a:t>
            </a:r>
            <a:r>
              <a:rPr lang="el-GR" sz="2000" dirty="0" smtClean="0"/>
              <a:t>11</a:t>
            </a:r>
            <a:r>
              <a:rPr lang="en-US" sz="2000" dirty="0" smtClean="0"/>
              <a:t>◦ </a:t>
            </a:r>
            <a:r>
              <a:rPr lang="el-GR" sz="2000" dirty="0" smtClean="0"/>
              <a:t>04</a:t>
            </a:r>
            <a:r>
              <a:rPr lang="en-US" sz="2000" dirty="0" smtClean="0"/>
              <a:t>‘, </a:t>
            </a:r>
            <a:r>
              <a:rPr lang="el-GR" sz="2000" dirty="0" smtClean="0"/>
              <a:t>2</a:t>
            </a:r>
            <a:r>
              <a:rPr lang="en-US" sz="2000" dirty="0" smtClean="0"/>
              <a:t>  </a:t>
            </a:r>
            <a:r>
              <a:rPr lang="en-US" sz="2000" b="1" dirty="0" smtClean="0"/>
              <a:t>S/</a:t>
            </a:r>
            <a:r>
              <a:rPr lang="en-US" sz="2000" b="1" dirty="0" smtClean="0"/>
              <a:t>N</a:t>
            </a:r>
            <a:r>
              <a:rPr lang="el-GR" sz="2000" b="1" dirty="0" smtClean="0"/>
              <a:t>     </a:t>
            </a:r>
            <a:r>
              <a:rPr lang="en-US" sz="2000" b="1" dirty="0" smtClean="0"/>
              <a:t>                                          </a:t>
            </a:r>
            <a:r>
              <a:rPr lang="en-US" sz="2000" dirty="0" smtClean="0"/>
              <a:t>46 </a:t>
            </a:r>
            <a:r>
              <a:rPr lang="en-US" sz="2000" dirty="0" smtClean="0"/>
              <a:t>min </a:t>
            </a:r>
            <a:r>
              <a:rPr lang="en-US" sz="2000" dirty="0" smtClean="0"/>
              <a:t>  55 </a:t>
            </a:r>
            <a:r>
              <a:rPr lang="en-US" sz="2000" dirty="0" smtClean="0"/>
              <a:t>sec </a:t>
            </a:r>
            <a:r>
              <a:rPr lang="en-US" sz="2000" b="1" dirty="0" smtClean="0"/>
              <a:t>incr. corr.  +  </a:t>
            </a:r>
            <a:r>
              <a:rPr lang="en-US" sz="2000" dirty="0" smtClean="0"/>
              <a:t>11◦ 45‘, 7          </a:t>
            </a:r>
            <a:r>
              <a:rPr lang="el-GR" sz="2000" dirty="0" smtClean="0"/>
              <a:t>      </a:t>
            </a:r>
            <a:r>
              <a:rPr lang="en-US" sz="2000" dirty="0" smtClean="0"/>
              <a:t>                                                          </a:t>
            </a:r>
          </a:p>
          <a:p>
            <a:pPr>
              <a:buNone/>
            </a:pPr>
            <a:r>
              <a:rPr lang="en-US" sz="2000" dirty="0" smtClean="0"/>
              <a:t>      </a:t>
            </a:r>
            <a:r>
              <a:rPr lang="el-GR" sz="2000" dirty="0" smtClean="0"/>
              <a:t>κάνουμε τις πράξεις    </a:t>
            </a:r>
            <a:r>
              <a:rPr lang="en-US" sz="2000" dirty="0" smtClean="0"/>
              <a:t>   </a:t>
            </a:r>
            <a:r>
              <a:rPr lang="el-GR" sz="2000" dirty="0" smtClean="0"/>
              <a:t>   </a:t>
            </a:r>
            <a:r>
              <a:rPr lang="en-US" sz="2000" dirty="0" smtClean="0"/>
              <a:t>   033</a:t>
            </a:r>
            <a:r>
              <a:rPr lang="el-GR" sz="2000" b="1" dirty="0" smtClean="0"/>
              <a:t>◦</a:t>
            </a:r>
            <a:r>
              <a:rPr lang="en-US" sz="2000" b="1" dirty="0" smtClean="0"/>
              <a:t> </a:t>
            </a:r>
            <a:r>
              <a:rPr lang="en-US" sz="2000" dirty="0" smtClean="0"/>
              <a:t>34</a:t>
            </a:r>
            <a:r>
              <a:rPr lang="el-GR" sz="2000" dirty="0" smtClean="0"/>
              <a:t>‘, </a:t>
            </a:r>
            <a:r>
              <a:rPr lang="en-US" sz="2000" dirty="0" smtClean="0"/>
              <a:t>9</a:t>
            </a:r>
            <a:r>
              <a:rPr lang="el-GR" sz="2000" dirty="0" smtClean="0"/>
              <a:t>    </a:t>
            </a:r>
            <a:r>
              <a:rPr lang="en-US" sz="2000" dirty="0" smtClean="0"/>
              <a:t>       </a:t>
            </a:r>
            <a:r>
              <a:rPr lang="el-GR" sz="2000" dirty="0" smtClean="0"/>
              <a:t>         </a:t>
            </a:r>
            <a:r>
              <a:rPr lang="en-US" sz="2000" dirty="0" smtClean="0"/>
              <a:t> </a:t>
            </a:r>
            <a:r>
              <a:rPr lang="el-GR" sz="2000" b="1" dirty="0" smtClean="0"/>
              <a:t>                       </a:t>
            </a:r>
            <a:endParaRPr lang="en-US" sz="2000" b="1" dirty="0" smtClean="0"/>
          </a:p>
          <a:p>
            <a:pPr>
              <a:buNone/>
            </a:pPr>
            <a:r>
              <a:rPr lang="en-US" sz="2000" b="1" dirty="0" smtClean="0"/>
              <a:t>                             SHA*           + </a:t>
            </a:r>
            <a:r>
              <a:rPr lang="en-US" sz="2000" b="1" dirty="0" smtClean="0"/>
              <a:t>   </a:t>
            </a:r>
            <a:r>
              <a:rPr lang="en-US" sz="2000" dirty="0" smtClean="0"/>
              <a:t>158</a:t>
            </a:r>
            <a:r>
              <a:rPr lang="en-US" sz="2000" dirty="0" smtClean="0"/>
              <a:t>◦ </a:t>
            </a:r>
            <a:r>
              <a:rPr lang="en-US" sz="2000" dirty="0" smtClean="0"/>
              <a:t>56</a:t>
            </a:r>
            <a:r>
              <a:rPr lang="en-US" sz="2000" dirty="0" smtClean="0"/>
              <a:t>‘,</a:t>
            </a:r>
            <a:r>
              <a:rPr lang="en-US" sz="2000" dirty="0" smtClean="0"/>
              <a:t>1</a:t>
            </a:r>
            <a:endParaRPr lang="en-US" sz="2000" dirty="0" smtClean="0"/>
          </a:p>
          <a:p>
            <a:pPr>
              <a:buNone/>
            </a:pPr>
            <a:r>
              <a:rPr lang="en-US" sz="2000" dirty="0" smtClean="0"/>
              <a:t>                                                   </a:t>
            </a:r>
            <a:r>
              <a:rPr lang="en-US" sz="2000" dirty="0" smtClean="0"/>
              <a:t>    192</a:t>
            </a:r>
            <a:r>
              <a:rPr lang="el-GR" sz="2000" dirty="0" smtClean="0"/>
              <a:t>◦</a:t>
            </a:r>
            <a:r>
              <a:rPr lang="en-US" sz="2000" dirty="0" smtClean="0"/>
              <a:t> </a:t>
            </a:r>
            <a:r>
              <a:rPr lang="en-US" sz="2000" dirty="0" smtClean="0"/>
              <a:t>3</a:t>
            </a:r>
            <a:r>
              <a:rPr lang="en-US" sz="2000" dirty="0" smtClean="0"/>
              <a:t>1</a:t>
            </a:r>
            <a:r>
              <a:rPr lang="el-GR" sz="2000" dirty="0" smtClean="0"/>
              <a:t>‘, </a:t>
            </a:r>
            <a:r>
              <a:rPr lang="en-US" sz="2000" dirty="0" smtClean="0"/>
              <a:t>0</a:t>
            </a:r>
            <a:r>
              <a:rPr lang="en-US" sz="2000" dirty="0" smtClean="0"/>
              <a:t> </a:t>
            </a:r>
            <a:endParaRPr lang="en-US" sz="2000" dirty="0" smtClean="0"/>
          </a:p>
          <a:p>
            <a:pPr>
              <a:buNone/>
            </a:pPr>
            <a:r>
              <a:rPr lang="el-GR" sz="2000" dirty="0" smtClean="0"/>
              <a:t> </a:t>
            </a:r>
            <a:r>
              <a:rPr lang="el-GR" sz="2000" dirty="0" smtClean="0"/>
              <a:t>Πρόσθεση</a:t>
            </a:r>
            <a:r>
              <a:rPr lang="el-GR" sz="2000" dirty="0" smtClean="0"/>
              <a:t> το </a:t>
            </a:r>
            <a:r>
              <a:rPr lang="el-GR" sz="2000" dirty="0" smtClean="0"/>
              <a:t>μήκος </a:t>
            </a:r>
            <a:r>
              <a:rPr lang="el-GR" sz="2000" b="1" dirty="0" smtClean="0"/>
              <a:t>λ(Α)  </a:t>
            </a:r>
            <a:r>
              <a:rPr lang="en-US" sz="2000" b="1" dirty="0" smtClean="0"/>
              <a:t>   </a:t>
            </a:r>
            <a:r>
              <a:rPr lang="el-GR" sz="2000" b="1" dirty="0" smtClean="0"/>
              <a:t> +</a:t>
            </a:r>
            <a:r>
              <a:rPr lang="en-US" sz="2000" b="1" dirty="0" smtClean="0"/>
              <a:t> </a:t>
            </a:r>
            <a:r>
              <a:rPr lang="el-GR" sz="2000" b="1" dirty="0" smtClean="0"/>
              <a:t> </a:t>
            </a:r>
            <a:r>
              <a:rPr lang="el-GR" sz="2000" dirty="0" smtClean="0"/>
              <a:t>075 ◦ 43</a:t>
            </a:r>
            <a:r>
              <a:rPr lang="el-GR" sz="2000" dirty="0" smtClean="0"/>
              <a:t>',0</a:t>
            </a:r>
            <a:endParaRPr lang="el-GR" sz="2000" dirty="0" smtClean="0"/>
          </a:p>
          <a:p>
            <a:pPr>
              <a:buNone/>
            </a:pPr>
            <a:r>
              <a:rPr lang="el-GR" sz="2000" dirty="0" smtClean="0"/>
              <a:t> </a:t>
            </a:r>
            <a:r>
              <a:rPr lang="en-US" sz="2000" dirty="0" smtClean="0"/>
              <a:t> </a:t>
            </a:r>
            <a:r>
              <a:rPr lang="el-GR" sz="2000" dirty="0" smtClean="0"/>
              <a:t>έχουμε </a:t>
            </a:r>
            <a:r>
              <a:rPr lang="el-GR" sz="2000" dirty="0" smtClean="0"/>
              <a:t>αποτέλεσμα </a:t>
            </a:r>
            <a:r>
              <a:rPr lang="en-US" sz="2000" dirty="0" smtClean="0"/>
              <a:t>: </a:t>
            </a:r>
            <a:r>
              <a:rPr lang="en-US" sz="2000" b="1" dirty="0" smtClean="0"/>
              <a:t> </a:t>
            </a:r>
            <a:r>
              <a:rPr lang="en-US" sz="2000" b="1" dirty="0" smtClean="0"/>
              <a:t>LHA*=</a:t>
            </a:r>
            <a:r>
              <a:rPr lang="el-GR" sz="2000" dirty="0" smtClean="0"/>
              <a:t> </a:t>
            </a:r>
            <a:r>
              <a:rPr lang="en-US" sz="2000" dirty="0" smtClean="0"/>
              <a:t>268◦</a:t>
            </a:r>
            <a:r>
              <a:rPr lang="el-GR" sz="2000" dirty="0" smtClean="0"/>
              <a:t>  </a:t>
            </a:r>
            <a:r>
              <a:rPr lang="en-US" sz="2000" dirty="0" smtClean="0"/>
              <a:t>1</a:t>
            </a:r>
            <a:r>
              <a:rPr lang="el-GR" sz="2000" dirty="0" smtClean="0"/>
              <a:t>4</a:t>
            </a:r>
            <a:r>
              <a:rPr lang="en-US" sz="2000" dirty="0" smtClean="0"/>
              <a:t>‘,</a:t>
            </a:r>
            <a:r>
              <a:rPr lang="el-GR" sz="2000" dirty="0" smtClean="0"/>
              <a:t> </a:t>
            </a:r>
            <a:r>
              <a:rPr lang="en-US" sz="2000" dirty="0" smtClean="0"/>
              <a:t>0</a:t>
            </a:r>
          </a:p>
          <a:p>
            <a:pPr>
              <a:buNone/>
            </a:pPr>
            <a:r>
              <a:rPr lang="en-US" sz="2000" dirty="0" smtClean="0"/>
              <a:t>                                     </a:t>
            </a:r>
            <a:endParaRPr lang="en-US" sz="2000" dirty="0" smtClean="0"/>
          </a:p>
          <a:p>
            <a:pPr>
              <a:buNone/>
            </a:pPr>
            <a:r>
              <a:rPr lang="en-US" sz="2000" b="1" dirty="0" smtClean="0"/>
              <a:t>◦                                  </a:t>
            </a:r>
            <a:endParaRPr lang="en-US" sz="2000" b="1" dirty="0" smtClean="0"/>
          </a:p>
          <a:p>
            <a:pPr>
              <a:buNone/>
            </a:pPr>
            <a:endParaRPr lang="en-US" sz="2000" b="1" dirty="0" smtClean="0"/>
          </a:p>
          <a:p>
            <a:pPr>
              <a:buNone/>
            </a:pPr>
            <a:r>
              <a:rPr lang="en-US" sz="2000" dirty="0" smtClean="0"/>
              <a:t>A</a:t>
            </a:r>
            <a:r>
              <a:rPr lang="el-GR" sz="2000" dirty="0" smtClean="0"/>
              <a:t>ρα έχουμε </a:t>
            </a:r>
            <a:r>
              <a:rPr lang="en-US" sz="2000" dirty="0" smtClean="0"/>
              <a:t>:</a:t>
            </a:r>
            <a:r>
              <a:rPr lang="el-GR" sz="2000" dirty="0" smtClean="0"/>
              <a:t>   </a:t>
            </a:r>
            <a:r>
              <a:rPr lang="en-US" sz="2000" b="1" dirty="0" smtClean="0"/>
              <a:t>LHA*</a:t>
            </a:r>
            <a:r>
              <a:rPr lang="en-US" sz="2000" dirty="0" smtClean="0"/>
              <a:t> </a:t>
            </a:r>
            <a:r>
              <a:rPr lang="el-GR" sz="2000" dirty="0" smtClean="0"/>
              <a:t>(</a:t>
            </a:r>
            <a:r>
              <a:rPr lang="en-US" sz="2000" b="1" dirty="0" err="1" smtClean="0"/>
              <a:t>Spica</a:t>
            </a:r>
            <a:r>
              <a:rPr lang="el-GR" sz="2000" b="1" dirty="0" smtClean="0"/>
              <a:t>)</a:t>
            </a:r>
            <a:r>
              <a:rPr lang="el-GR" sz="2000" dirty="0" smtClean="0"/>
              <a:t> </a:t>
            </a:r>
            <a:r>
              <a:rPr lang="el-GR" sz="2000" dirty="0" smtClean="0"/>
              <a:t>= </a:t>
            </a:r>
            <a:r>
              <a:rPr lang="en-US" sz="2000" dirty="0" smtClean="0"/>
              <a:t>268</a:t>
            </a:r>
            <a:r>
              <a:rPr lang="el-GR" sz="2000" dirty="0" smtClean="0"/>
              <a:t>◦ </a:t>
            </a:r>
            <a:r>
              <a:rPr lang="en-US" sz="2000" dirty="0" smtClean="0"/>
              <a:t>14</a:t>
            </a:r>
            <a:r>
              <a:rPr lang="en-US" sz="2000" dirty="0" smtClean="0"/>
              <a:t>'</a:t>
            </a:r>
            <a:r>
              <a:rPr lang="el-GR" sz="2000" dirty="0" smtClean="0"/>
              <a:t>,</a:t>
            </a:r>
            <a:r>
              <a:rPr lang="en-US" sz="2000" dirty="0" smtClean="0"/>
              <a:t>0</a:t>
            </a:r>
            <a:r>
              <a:rPr lang="el-GR" sz="2000" dirty="0" smtClean="0"/>
              <a:t>   </a:t>
            </a:r>
            <a:r>
              <a:rPr lang="el-GR" sz="2000" dirty="0" smtClean="0"/>
              <a:t>και</a:t>
            </a:r>
            <a:r>
              <a:rPr lang="el-GR" sz="2000" b="1" dirty="0" smtClean="0"/>
              <a:t> </a:t>
            </a:r>
            <a:r>
              <a:rPr lang="el-GR" sz="2000" b="1" dirty="0" smtClean="0"/>
              <a:t>δ</a:t>
            </a:r>
            <a:r>
              <a:rPr lang="en-US" sz="2000" b="1" dirty="0" smtClean="0"/>
              <a:t> </a:t>
            </a:r>
            <a:r>
              <a:rPr lang="el-GR" sz="2000" dirty="0" smtClean="0"/>
              <a:t> </a:t>
            </a:r>
            <a:r>
              <a:rPr lang="el-GR" sz="2000" dirty="0" smtClean="0"/>
              <a:t>(</a:t>
            </a:r>
            <a:r>
              <a:rPr lang="en-US" sz="2000" b="1" dirty="0" err="1" smtClean="0"/>
              <a:t>Spica</a:t>
            </a:r>
            <a:r>
              <a:rPr lang="en-US" sz="2000" b="1" dirty="0" smtClean="0"/>
              <a:t> </a:t>
            </a:r>
            <a:r>
              <a:rPr lang="en-US" sz="2000" b="1" dirty="0" smtClean="0"/>
              <a:t>) =</a:t>
            </a:r>
            <a:r>
              <a:rPr lang="en-US" sz="2000" dirty="0" smtClean="0"/>
              <a:t>11</a:t>
            </a:r>
            <a:r>
              <a:rPr lang="el-GR" sz="2000" dirty="0" smtClean="0"/>
              <a:t> ◦</a:t>
            </a:r>
            <a:r>
              <a:rPr lang="en-US" sz="2000" dirty="0" smtClean="0"/>
              <a:t>04</a:t>
            </a:r>
            <a:r>
              <a:rPr lang="en-US" sz="2000" dirty="0" smtClean="0"/>
              <a:t>',</a:t>
            </a:r>
            <a:r>
              <a:rPr lang="en-US" sz="2000" dirty="0" smtClean="0"/>
              <a:t>2</a:t>
            </a:r>
            <a:r>
              <a:rPr lang="en-US" sz="2000" dirty="0" smtClean="0"/>
              <a:t>  S/</a:t>
            </a:r>
            <a:r>
              <a:rPr lang="en-US" sz="2000" dirty="0" smtClean="0"/>
              <a:t>N</a:t>
            </a:r>
            <a:endParaRPr lang="en-US" sz="2000" dirty="0" smtClean="0"/>
          </a:p>
          <a:p>
            <a:pPr>
              <a:buNone/>
            </a:pPr>
            <a:r>
              <a:rPr lang="el-GR" sz="1400" b="1" dirty="0" smtClean="0"/>
              <a:t>*Σημείωση</a:t>
            </a:r>
            <a:r>
              <a:rPr lang="en-US" sz="1400" b="1" dirty="0" smtClean="0"/>
              <a:t>1</a:t>
            </a:r>
            <a:r>
              <a:rPr lang="el-GR" sz="1400" b="1" dirty="0" smtClean="0"/>
              <a:t>  </a:t>
            </a:r>
            <a:r>
              <a:rPr lang="en-US" sz="1400" b="1" dirty="0" smtClean="0"/>
              <a:t>:</a:t>
            </a:r>
            <a:r>
              <a:rPr lang="el-GR" sz="1400" b="1" dirty="0" smtClean="0"/>
              <a:t>  </a:t>
            </a:r>
            <a:r>
              <a:rPr lang="el-GR" sz="1400" dirty="0" smtClean="0"/>
              <a:t>Τη διόρθωση των </a:t>
            </a:r>
            <a:r>
              <a:rPr lang="en-US" sz="1400" b="1" dirty="0" smtClean="0"/>
              <a:t>incr. </a:t>
            </a:r>
            <a:r>
              <a:rPr lang="en-US" sz="1400" b="1" dirty="0" err="1" smtClean="0"/>
              <a:t>Corr</a:t>
            </a:r>
            <a:r>
              <a:rPr lang="el-GR" sz="1400" dirty="0" smtClean="0"/>
              <a:t> την προσθέτουμε πάντοτε στην </a:t>
            </a:r>
            <a:r>
              <a:rPr lang="en-US" sz="1400" b="1" dirty="0" smtClean="0"/>
              <a:t>GHA</a:t>
            </a:r>
            <a:r>
              <a:rPr lang="el-GR" sz="1400" dirty="0" smtClean="0"/>
              <a:t> σε όλα τα ουράνια σώματα.</a:t>
            </a:r>
            <a:r>
              <a:rPr lang="en-US" sz="1400" dirty="0" smtClean="0"/>
              <a:t> </a:t>
            </a:r>
            <a:r>
              <a:rPr lang="en-US" sz="1400" b="1" dirty="0" smtClean="0"/>
              <a:t>*</a:t>
            </a:r>
            <a:r>
              <a:rPr lang="el-GR" sz="1400" b="1" dirty="0" smtClean="0"/>
              <a:t>Σημείωση</a:t>
            </a:r>
            <a:r>
              <a:rPr lang="en-US" sz="1400" b="1" dirty="0" smtClean="0"/>
              <a:t>2 : </a:t>
            </a:r>
            <a:r>
              <a:rPr lang="el-GR" sz="1400" dirty="0" smtClean="0"/>
              <a:t>Αν </a:t>
            </a:r>
            <a:r>
              <a:rPr lang="en-US" sz="1400" dirty="0" smtClean="0"/>
              <a:t> </a:t>
            </a:r>
            <a:r>
              <a:rPr lang="el-GR" sz="1400" dirty="0" smtClean="0"/>
              <a:t>η </a:t>
            </a:r>
            <a:r>
              <a:rPr lang="en-US" sz="1400" b="1" dirty="0" smtClean="0"/>
              <a:t>LHA*</a:t>
            </a:r>
            <a:r>
              <a:rPr lang="el-GR" sz="1400" b="1" dirty="0" smtClean="0"/>
              <a:t> </a:t>
            </a:r>
            <a:r>
              <a:rPr lang="el-GR" sz="1400" dirty="0" smtClean="0"/>
              <a:t>του Αστέρα προκύψει  πάνω από </a:t>
            </a:r>
            <a:r>
              <a:rPr lang="el-GR" sz="1400" b="1" dirty="0" smtClean="0"/>
              <a:t>360◦ </a:t>
            </a:r>
            <a:r>
              <a:rPr lang="el-GR" sz="1400" dirty="0" smtClean="0"/>
              <a:t>την αφαιρούμε από </a:t>
            </a:r>
            <a:r>
              <a:rPr lang="el-GR" sz="1400" b="1" dirty="0" smtClean="0"/>
              <a:t>360◦</a:t>
            </a:r>
            <a:r>
              <a:rPr lang="el-GR" sz="1400" b="1" dirty="0" smtClean="0"/>
              <a:t>.</a:t>
            </a:r>
            <a:r>
              <a:rPr lang="en-US" sz="1400" b="1" dirty="0" smtClean="0"/>
              <a:t> </a:t>
            </a:r>
            <a:endParaRPr lang="el-GR" sz="1400" dirty="0"/>
          </a:p>
        </p:txBody>
      </p:sp>
      <p:cxnSp>
        <p:nvCxnSpPr>
          <p:cNvPr id="5" name="4 - Ευθεία γραμμή σύνδεσης"/>
          <p:cNvCxnSpPr/>
          <p:nvPr/>
        </p:nvCxnSpPr>
        <p:spPr>
          <a:xfrm>
            <a:off x="3214678" y="2071678"/>
            <a:ext cx="14287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rot="5400000">
            <a:off x="3501224" y="3000372"/>
            <a:ext cx="285672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21 - Ευθεία γραμμή σύνδεσης"/>
          <p:cNvCxnSpPr/>
          <p:nvPr/>
        </p:nvCxnSpPr>
        <p:spPr>
          <a:xfrm>
            <a:off x="3071802" y="2857496"/>
            <a:ext cx="17145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24 - Ευθύγραμμο βέλος σύνδεσης"/>
          <p:cNvCxnSpPr/>
          <p:nvPr/>
        </p:nvCxnSpPr>
        <p:spPr>
          <a:xfrm>
            <a:off x="-1785982" y="0"/>
            <a:ext cx="714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26 - Ευθύγραμμο βέλος σύνδεσης"/>
          <p:cNvCxnSpPr/>
          <p:nvPr/>
        </p:nvCxnSpPr>
        <p:spPr>
          <a:xfrm>
            <a:off x="2643174" y="2714620"/>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32 - Ευθύγραμμο βέλος σύνδεσης"/>
          <p:cNvCxnSpPr/>
          <p:nvPr/>
        </p:nvCxnSpPr>
        <p:spPr>
          <a:xfrm>
            <a:off x="2928926" y="1714488"/>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34 - Ευθύγραμμο βέλος σύνδεσης"/>
          <p:cNvCxnSpPr/>
          <p:nvPr/>
        </p:nvCxnSpPr>
        <p:spPr>
          <a:xfrm>
            <a:off x="2928926" y="2357430"/>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 Ευθεία γραμμή σύνδεσης"/>
          <p:cNvCxnSpPr/>
          <p:nvPr/>
        </p:nvCxnSpPr>
        <p:spPr>
          <a:xfrm>
            <a:off x="2928926" y="3643314"/>
            <a:ext cx="17145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16 - Ευθεία γραμμή σύνδεσης"/>
          <p:cNvCxnSpPr/>
          <p:nvPr/>
        </p:nvCxnSpPr>
        <p:spPr>
          <a:xfrm>
            <a:off x="-1785982" y="0"/>
            <a:ext cx="71438" cy="1588"/>
          </a:xfrm>
          <a:prstGeom prst="line">
            <a:avLst/>
          </a:prstGeom>
        </p:spPr>
        <p:style>
          <a:lnRef idx="1">
            <a:schemeClr val="accent1"/>
          </a:lnRef>
          <a:fillRef idx="0">
            <a:schemeClr val="accent1"/>
          </a:fillRef>
          <a:effectRef idx="0">
            <a:schemeClr val="accent1"/>
          </a:effectRef>
          <a:fontRef idx="minor">
            <a:schemeClr val="tx1"/>
          </a:fontRef>
        </p:style>
      </p:cxnSp>
      <p:sp>
        <p:nvSpPr>
          <p:cNvPr id="14" name="13 - Ορθογώνιο"/>
          <p:cNvSpPr/>
          <p:nvPr/>
        </p:nvSpPr>
        <p:spPr>
          <a:xfrm>
            <a:off x="3786182" y="142852"/>
            <a:ext cx="91440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4</a:t>
            </a:r>
            <a:r>
              <a:rPr lang="en-US" dirty="0" smtClean="0"/>
              <a:t>◦ BHMA</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1800" dirty="0" smtClean="0"/>
              <a:t>Έχουμε τους τύπους </a:t>
            </a:r>
            <a:r>
              <a:rPr lang="en-US" sz="1800" dirty="0" smtClean="0"/>
              <a:t>:</a:t>
            </a:r>
            <a:r>
              <a:rPr lang="el-GR" sz="1800" dirty="0" smtClean="0"/>
              <a:t> </a:t>
            </a:r>
            <a:r>
              <a:rPr lang="en-US" sz="1800" b="1" dirty="0" smtClean="0"/>
              <a:t>LHA* (STARS) = </a:t>
            </a:r>
            <a:r>
              <a:rPr lang="en-US" sz="1800" b="1" dirty="0" err="1" smtClean="0"/>
              <a:t>GHAɤ</a:t>
            </a:r>
            <a:r>
              <a:rPr lang="el-GR" sz="1800" b="1" dirty="0" smtClean="0"/>
              <a:t>(Α</a:t>
            </a:r>
            <a:r>
              <a:rPr lang="en-US" sz="1800" b="1" dirty="0" smtClean="0"/>
              <a:t>RIES) + incr. Corr. </a:t>
            </a:r>
            <a:r>
              <a:rPr lang="el-GR" sz="1800" dirty="0" smtClean="0"/>
              <a:t> </a:t>
            </a:r>
            <a:r>
              <a:rPr lang="en-US" sz="1800" b="1" dirty="0" smtClean="0"/>
              <a:t>+ SHA* ± </a:t>
            </a:r>
            <a:r>
              <a:rPr lang="el-GR" sz="1800" b="1" dirty="0" smtClean="0"/>
              <a:t>λ (+Α – Δ )  </a:t>
            </a:r>
            <a:r>
              <a:rPr lang="el-GR" sz="1800" dirty="0" smtClean="0"/>
              <a:t>και</a:t>
            </a:r>
            <a:r>
              <a:rPr lang="en-US" sz="1800" dirty="0" smtClean="0"/>
              <a:t>   </a:t>
            </a:r>
            <a:r>
              <a:rPr lang="el-GR" sz="1800" dirty="0" smtClean="0"/>
              <a:t>κλίση</a:t>
            </a:r>
            <a:r>
              <a:rPr lang="en-US" sz="1800" dirty="0" smtClean="0"/>
              <a:t> </a:t>
            </a:r>
            <a:r>
              <a:rPr lang="el-GR" sz="1800" dirty="0" smtClean="0"/>
              <a:t> </a:t>
            </a:r>
            <a:r>
              <a:rPr lang="el-GR" sz="1800" b="1" dirty="0" smtClean="0"/>
              <a:t>δ (</a:t>
            </a:r>
            <a:r>
              <a:rPr lang="en-US" sz="1800" b="1" dirty="0" smtClean="0"/>
              <a:t>Dec)= Dec (</a:t>
            </a:r>
            <a:r>
              <a:rPr lang="el-GR" sz="1800" dirty="0" smtClean="0"/>
              <a:t>με </a:t>
            </a:r>
            <a:r>
              <a:rPr lang="el-GR" sz="1800" dirty="0" err="1" smtClean="0"/>
              <a:t>ημερ</a:t>
            </a:r>
            <a:r>
              <a:rPr lang="el-GR" sz="1800" dirty="0" smtClean="0"/>
              <a:t>/νια  και ώρα</a:t>
            </a:r>
            <a:r>
              <a:rPr lang="el-GR" sz="1800" b="1" dirty="0" smtClean="0"/>
              <a:t>) . </a:t>
            </a:r>
            <a:r>
              <a:rPr lang="el-GR" sz="1800" dirty="0" smtClean="0"/>
              <a:t>Την κλίση</a:t>
            </a:r>
            <a:r>
              <a:rPr lang="en-US" sz="1800" dirty="0" smtClean="0"/>
              <a:t> </a:t>
            </a:r>
            <a:r>
              <a:rPr lang="el-GR" sz="1800" b="1" dirty="0" smtClean="0"/>
              <a:t>δ (</a:t>
            </a:r>
            <a:r>
              <a:rPr lang="en-US" sz="1800" b="1" dirty="0" smtClean="0"/>
              <a:t>DEC)</a:t>
            </a:r>
            <a:r>
              <a:rPr lang="el-GR" sz="1800" b="1" dirty="0" smtClean="0"/>
              <a:t> </a:t>
            </a:r>
            <a:r>
              <a:rPr lang="el-GR" sz="1800" dirty="0" smtClean="0"/>
              <a:t>την παίρνουμε δίπλα από την </a:t>
            </a:r>
            <a:r>
              <a:rPr lang="en-US" sz="1800" b="1" dirty="0" smtClean="0"/>
              <a:t>SHA* </a:t>
            </a:r>
            <a:r>
              <a:rPr lang="el-GR" sz="1800" dirty="0" smtClean="0"/>
              <a:t>στην στήλη </a:t>
            </a:r>
            <a:r>
              <a:rPr lang="en-US" sz="1800" b="1" dirty="0" smtClean="0"/>
              <a:t>STARS</a:t>
            </a:r>
            <a:r>
              <a:rPr lang="en-US" sz="1800" dirty="0" smtClean="0"/>
              <a:t>.</a:t>
            </a:r>
            <a:r>
              <a:rPr lang="el-GR" sz="1800" dirty="0" smtClean="0"/>
              <a:t> Την κλίση </a:t>
            </a:r>
            <a:r>
              <a:rPr lang="el-GR" sz="1800" b="1" dirty="0" smtClean="0"/>
              <a:t>δ (</a:t>
            </a:r>
            <a:r>
              <a:rPr lang="en-US" sz="1800" b="1" dirty="0" smtClean="0"/>
              <a:t>Dec</a:t>
            </a:r>
            <a:r>
              <a:rPr lang="el-GR" sz="1800" b="1" dirty="0" smtClean="0"/>
              <a:t>) </a:t>
            </a:r>
            <a:r>
              <a:rPr lang="el-GR" sz="1800" dirty="0" smtClean="0"/>
              <a:t>δεν την διορθώνουμε την αφήνουμε όπως είναι.</a:t>
            </a:r>
            <a:endParaRPr lang="el-GR" sz="1800" b="1" dirty="0"/>
          </a:p>
        </p:txBody>
      </p:sp>
      <p:sp>
        <p:nvSpPr>
          <p:cNvPr id="3" name="2 - Θέση περιεχομένου"/>
          <p:cNvSpPr>
            <a:spLocks noGrp="1"/>
          </p:cNvSpPr>
          <p:nvPr>
            <p:ph idx="1"/>
          </p:nvPr>
        </p:nvSpPr>
        <p:spPr>
          <a:xfrm>
            <a:off x="285720" y="1500174"/>
            <a:ext cx="8543956" cy="5072098"/>
          </a:xfrm>
        </p:spPr>
        <p:txBody>
          <a:bodyPr>
            <a:normAutofit/>
          </a:bodyPr>
          <a:lstStyle/>
          <a:p>
            <a:pPr>
              <a:buNone/>
            </a:pPr>
            <a:r>
              <a:rPr lang="en-US" sz="2000" b="1" dirty="0" smtClean="0"/>
              <a:t>GMT</a:t>
            </a:r>
            <a:r>
              <a:rPr lang="en-US" sz="2000" dirty="0" smtClean="0"/>
              <a:t> 10hrs </a:t>
            </a:r>
            <a:r>
              <a:rPr lang="en-US" sz="2000" b="1" dirty="0" smtClean="0"/>
              <a:t>GHA(</a:t>
            </a:r>
            <a:r>
              <a:rPr lang="el-GR" sz="2000" b="1" dirty="0" smtClean="0"/>
              <a:t>Α</a:t>
            </a:r>
            <a:r>
              <a:rPr lang="en-US" sz="2000" b="1" dirty="0" err="1" smtClean="0"/>
              <a:t>ldebaran</a:t>
            </a:r>
            <a:r>
              <a:rPr lang="en-US" sz="2000" b="1" dirty="0" smtClean="0"/>
              <a:t>)</a:t>
            </a:r>
            <a:r>
              <a:rPr lang="en-US" sz="2000" dirty="0" smtClean="0"/>
              <a:t> 021◦ 49', 2 </a:t>
            </a:r>
            <a:r>
              <a:rPr lang="el-GR" sz="2000" dirty="0" smtClean="0"/>
              <a:t>                </a:t>
            </a:r>
            <a:r>
              <a:rPr lang="el-GR" sz="2000" b="1" dirty="0" smtClean="0"/>
              <a:t> </a:t>
            </a:r>
            <a:r>
              <a:rPr lang="en-US" sz="2000" b="1" dirty="0" smtClean="0"/>
              <a:t>Dec </a:t>
            </a:r>
            <a:r>
              <a:rPr lang="el-GR" sz="2000" b="1" dirty="0" smtClean="0"/>
              <a:t>=</a:t>
            </a:r>
            <a:r>
              <a:rPr lang="el-GR" sz="2000" dirty="0" smtClean="0"/>
              <a:t>16</a:t>
            </a:r>
            <a:r>
              <a:rPr lang="en-US" sz="2000" dirty="0" smtClean="0"/>
              <a:t>◦ </a:t>
            </a:r>
            <a:r>
              <a:rPr lang="el-GR" sz="2000" dirty="0" smtClean="0"/>
              <a:t>28</a:t>
            </a:r>
            <a:r>
              <a:rPr lang="en-US" sz="2000" dirty="0" smtClean="0"/>
              <a:t>‘, </a:t>
            </a:r>
            <a:r>
              <a:rPr lang="el-GR" sz="2000" dirty="0" smtClean="0"/>
              <a:t>3</a:t>
            </a:r>
            <a:r>
              <a:rPr lang="en-US" sz="2000" dirty="0" smtClean="0"/>
              <a:t>  </a:t>
            </a:r>
            <a:r>
              <a:rPr lang="el-GR" sz="2000" b="1" dirty="0" smtClean="0"/>
              <a:t>Ν</a:t>
            </a:r>
            <a:r>
              <a:rPr lang="en-US" sz="2000" b="1" dirty="0" smtClean="0"/>
              <a:t>/</a:t>
            </a:r>
            <a:r>
              <a:rPr lang="el-GR" sz="2000" b="1" dirty="0" smtClean="0"/>
              <a:t>Β     </a:t>
            </a:r>
            <a:r>
              <a:rPr lang="en-US" sz="2000" b="1" dirty="0" smtClean="0"/>
              <a:t>                                   </a:t>
            </a:r>
            <a:r>
              <a:rPr lang="en-US" sz="2000" dirty="0" smtClean="0"/>
              <a:t>46 min 55 sec </a:t>
            </a:r>
            <a:r>
              <a:rPr lang="en-US" sz="2000" b="1" dirty="0" smtClean="0"/>
              <a:t>incr. corr.  +  </a:t>
            </a:r>
            <a:r>
              <a:rPr lang="en-US" sz="2000" dirty="0" smtClean="0"/>
              <a:t>11◦ 45‘, 7          </a:t>
            </a:r>
            <a:r>
              <a:rPr lang="el-GR" sz="2000" dirty="0" smtClean="0"/>
              <a:t>      </a:t>
            </a:r>
            <a:r>
              <a:rPr lang="en-US" sz="2000" dirty="0" smtClean="0"/>
              <a:t>                                                          </a:t>
            </a:r>
          </a:p>
          <a:p>
            <a:pPr>
              <a:buNone/>
            </a:pPr>
            <a:r>
              <a:rPr lang="en-US" sz="2000" dirty="0" smtClean="0"/>
              <a:t>      </a:t>
            </a:r>
            <a:r>
              <a:rPr lang="el-GR" sz="2000" dirty="0" smtClean="0"/>
              <a:t>κάνουμε τις πράξεις    </a:t>
            </a:r>
            <a:r>
              <a:rPr lang="en-US" sz="2000" dirty="0" smtClean="0"/>
              <a:t>   </a:t>
            </a:r>
            <a:r>
              <a:rPr lang="el-GR" sz="2000" dirty="0" smtClean="0"/>
              <a:t>   </a:t>
            </a:r>
            <a:r>
              <a:rPr lang="en-US" sz="2000" dirty="0" smtClean="0"/>
              <a:t>033</a:t>
            </a:r>
            <a:r>
              <a:rPr lang="el-GR" sz="2000" b="1" dirty="0" smtClean="0"/>
              <a:t>◦</a:t>
            </a:r>
            <a:r>
              <a:rPr lang="en-US" sz="2000" b="1" dirty="0" smtClean="0"/>
              <a:t> </a:t>
            </a:r>
            <a:r>
              <a:rPr lang="en-US" sz="2000" dirty="0" smtClean="0"/>
              <a:t>34</a:t>
            </a:r>
            <a:r>
              <a:rPr lang="el-GR" sz="2000" dirty="0" smtClean="0"/>
              <a:t>‘, </a:t>
            </a:r>
            <a:r>
              <a:rPr lang="en-US" sz="2000" dirty="0" smtClean="0"/>
              <a:t>9</a:t>
            </a:r>
            <a:r>
              <a:rPr lang="el-GR" sz="2000" dirty="0" smtClean="0"/>
              <a:t>    </a:t>
            </a:r>
            <a:r>
              <a:rPr lang="en-US" sz="2000" dirty="0" smtClean="0"/>
              <a:t>       </a:t>
            </a:r>
            <a:r>
              <a:rPr lang="el-GR" sz="2000" dirty="0" smtClean="0"/>
              <a:t>         </a:t>
            </a:r>
            <a:r>
              <a:rPr lang="en-US" sz="2000" dirty="0" smtClean="0"/>
              <a:t> </a:t>
            </a:r>
            <a:r>
              <a:rPr lang="el-GR" sz="2000" b="1" dirty="0" smtClean="0"/>
              <a:t>                       </a:t>
            </a:r>
            <a:endParaRPr lang="en-US" sz="2000" b="1" dirty="0" smtClean="0"/>
          </a:p>
          <a:p>
            <a:pPr>
              <a:buNone/>
            </a:pPr>
            <a:r>
              <a:rPr lang="en-US" sz="2000" b="1" dirty="0" smtClean="0"/>
              <a:t>                             SHA*           + </a:t>
            </a:r>
            <a:r>
              <a:rPr lang="en-US" sz="2000" dirty="0" smtClean="0"/>
              <a:t>291</a:t>
            </a:r>
            <a:r>
              <a:rPr lang="en-US" sz="2000" b="1" dirty="0" smtClean="0"/>
              <a:t>◦ </a:t>
            </a:r>
            <a:r>
              <a:rPr lang="en-US" sz="2000" dirty="0" smtClean="0"/>
              <a:t>17‘,0</a:t>
            </a:r>
          </a:p>
          <a:p>
            <a:pPr>
              <a:buNone/>
            </a:pPr>
            <a:r>
              <a:rPr lang="en-US" sz="2000" dirty="0" smtClean="0"/>
              <a:t>                                                   324</a:t>
            </a:r>
            <a:r>
              <a:rPr lang="el-GR" sz="2000" dirty="0" smtClean="0"/>
              <a:t>◦</a:t>
            </a:r>
            <a:r>
              <a:rPr lang="en-US" sz="2000" dirty="0" smtClean="0"/>
              <a:t>  51</a:t>
            </a:r>
            <a:r>
              <a:rPr lang="el-GR" sz="2000" dirty="0" smtClean="0"/>
              <a:t>‘, </a:t>
            </a:r>
            <a:r>
              <a:rPr lang="en-US" sz="2000" dirty="0" smtClean="0"/>
              <a:t>9 </a:t>
            </a:r>
          </a:p>
          <a:p>
            <a:pPr>
              <a:buNone/>
            </a:pPr>
            <a:r>
              <a:rPr lang="el-GR" sz="2000" dirty="0" smtClean="0"/>
              <a:t>                 + το μήκος </a:t>
            </a:r>
            <a:r>
              <a:rPr lang="el-GR" sz="2000" b="1" dirty="0" smtClean="0"/>
              <a:t>λ(Α)   + </a:t>
            </a:r>
            <a:r>
              <a:rPr lang="el-GR" sz="2000" dirty="0" smtClean="0"/>
              <a:t>075 ◦ 43', 0</a:t>
            </a:r>
          </a:p>
          <a:p>
            <a:pPr>
              <a:buNone/>
            </a:pPr>
            <a:r>
              <a:rPr lang="el-GR" sz="2000" dirty="0" smtClean="0"/>
              <a:t>                                                   </a:t>
            </a:r>
            <a:r>
              <a:rPr lang="en-US" sz="2000" dirty="0" smtClean="0"/>
              <a:t>4</a:t>
            </a:r>
            <a:r>
              <a:rPr lang="el-GR" sz="2000" dirty="0" smtClean="0"/>
              <a:t>00</a:t>
            </a:r>
            <a:r>
              <a:rPr lang="en-US" sz="2000" dirty="0" smtClean="0"/>
              <a:t>◦</a:t>
            </a:r>
            <a:r>
              <a:rPr lang="el-GR" sz="2000" dirty="0" smtClean="0"/>
              <a:t>  </a:t>
            </a:r>
            <a:r>
              <a:rPr lang="en-US" sz="2000" dirty="0" smtClean="0"/>
              <a:t>3</a:t>
            </a:r>
            <a:r>
              <a:rPr lang="el-GR" sz="2000" dirty="0" smtClean="0"/>
              <a:t>4</a:t>
            </a:r>
            <a:r>
              <a:rPr lang="en-US" sz="2000" dirty="0" smtClean="0"/>
              <a:t>‘,</a:t>
            </a:r>
            <a:r>
              <a:rPr lang="el-GR" sz="2000" dirty="0" smtClean="0"/>
              <a:t> 9</a:t>
            </a:r>
            <a:endParaRPr lang="en-US" sz="2000" dirty="0" smtClean="0"/>
          </a:p>
          <a:p>
            <a:pPr>
              <a:buNone/>
            </a:pPr>
            <a:r>
              <a:rPr lang="el-GR" sz="2000" dirty="0" smtClean="0"/>
              <a:t>                                                 </a:t>
            </a:r>
            <a:r>
              <a:rPr lang="en-US" sz="2000" b="1" dirty="0" smtClean="0">
                <a:cs typeface="Calibri"/>
              </a:rPr>
              <a:t>-</a:t>
            </a:r>
            <a:r>
              <a:rPr lang="en-US" sz="2000" dirty="0" smtClean="0">
                <a:cs typeface="Calibri"/>
              </a:rPr>
              <a:t> 360◦</a:t>
            </a:r>
            <a:endParaRPr lang="el-GR" sz="2000" dirty="0" smtClean="0"/>
          </a:p>
          <a:p>
            <a:pPr>
              <a:buNone/>
            </a:pPr>
            <a:r>
              <a:rPr lang="el-GR" sz="2000" dirty="0" smtClean="0"/>
              <a:t>                 έχουμε  </a:t>
            </a:r>
            <a:r>
              <a:rPr lang="en-US" sz="2000" dirty="0" smtClean="0"/>
              <a:t>:</a:t>
            </a:r>
            <a:r>
              <a:rPr lang="el-GR" sz="2000" dirty="0" smtClean="0"/>
              <a:t>      </a:t>
            </a:r>
            <a:r>
              <a:rPr lang="en-US" sz="2000" b="1" dirty="0" smtClean="0"/>
              <a:t>LHA*=</a:t>
            </a:r>
            <a:r>
              <a:rPr lang="el-GR" sz="2000" b="1" dirty="0" smtClean="0"/>
              <a:t>040</a:t>
            </a:r>
            <a:r>
              <a:rPr lang="en-US" sz="2000" b="1" dirty="0" smtClean="0"/>
              <a:t>◦</a:t>
            </a:r>
            <a:r>
              <a:rPr lang="el-GR" sz="2000" b="1" dirty="0" smtClean="0"/>
              <a:t>  34</a:t>
            </a:r>
            <a:r>
              <a:rPr lang="en-US" sz="2000" b="1" dirty="0" smtClean="0"/>
              <a:t>‘, </a:t>
            </a:r>
            <a:r>
              <a:rPr lang="el-GR" sz="2000" b="1" dirty="0" smtClean="0"/>
              <a:t>9</a:t>
            </a:r>
            <a:endParaRPr lang="en-US" sz="2000" dirty="0" smtClean="0"/>
          </a:p>
          <a:p>
            <a:pPr>
              <a:buNone/>
            </a:pPr>
            <a:r>
              <a:rPr lang="en-US" sz="2000" b="1" dirty="0" smtClean="0"/>
              <a:t>       ◦                                  </a:t>
            </a:r>
          </a:p>
          <a:p>
            <a:pPr>
              <a:buNone/>
            </a:pPr>
            <a:endParaRPr lang="en-US" sz="2000" b="1" dirty="0" smtClean="0"/>
          </a:p>
          <a:p>
            <a:pPr>
              <a:buNone/>
            </a:pPr>
            <a:r>
              <a:rPr lang="en-US" sz="2000" dirty="0" smtClean="0"/>
              <a:t>A</a:t>
            </a:r>
            <a:r>
              <a:rPr lang="el-GR" sz="2000" dirty="0" smtClean="0"/>
              <a:t>ρα έχουμε </a:t>
            </a:r>
            <a:r>
              <a:rPr lang="en-US" sz="2000" dirty="0" smtClean="0"/>
              <a:t>:</a:t>
            </a:r>
            <a:r>
              <a:rPr lang="el-GR" sz="2000" dirty="0" smtClean="0"/>
              <a:t>   </a:t>
            </a:r>
            <a:r>
              <a:rPr lang="en-US" sz="2000" b="1" dirty="0" smtClean="0"/>
              <a:t>LHA*</a:t>
            </a:r>
            <a:r>
              <a:rPr lang="en-US" sz="2000" dirty="0" smtClean="0"/>
              <a:t> </a:t>
            </a:r>
            <a:r>
              <a:rPr lang="el-GR" sz="2000" dirty="0" smtClean="0"/>
              <a:t>(</a:t>
            </a:r>
            <a:r>
              <a:rPr lang="en-US" sz="2000" b="1" dirty="0" err="1" smtClean="0"/>
              <a:t>Aldebaran</a:t>
            </a:r>
            <a:r>
              <a:rPr lang="el-GR" sz="2000" b="1" dirty="0" smtClean="0"/>
              <a:t>)</a:t>
            </a:r>
            <a:r>
              <a:rPr lang="el-GR" sz="2000" dirty="0" smtClean="0"/>
              <a:t> = </a:t>
            </a:r>
            <a:r>
              <a:rPr lang="en-US" sz="2000" dirty="0" smtClean="0"/>
              <a:t>040</a:t>
            </a:r>
            <a:r>
              <a:rPr lang="el-GR" sz="2000" dirty="0" smtClean="0"/>
              <a:t>◦ </a:t>
            </a:r>
            <a:r>
              <a:rPr lang="en-US" sz="2000" dirty="0" smtClean="0"/>
              <a:t>34'</a:t>
            </a:r>
            <a:r>
              <a:rPr lang="el-GR" sz="2000" dirty="0" smtClean="0"/>
              <a:t>,</a:t>
            </a:r>
            <a:r>
              <a:rPr lang="en-US" sz="2000" dirty="0" smtClean="0"/>
              <a:t>9</a:t>
            </a:r>
            <a:r>
              <a:rPr lang="el-GR" sz="2000" dirty="0" smtClean="0"/>
              <a:t>   και</a:t>
            </a:r>
            <a:r>
              <a:rPr lang="el-GR" sz="2000" b="1" dirty="0" smtClean="0"/>
              <a:t> δ</a:t>
            </a:r>
            <a:r>
              <a:rPr lang="el-GR" sz="2000" dirty="0" smtClean="0"/>
              <a:t> </a:t>
            </a:r>
            <a:r>
              <a:rPr lang="en-US" sz="2000" b="1" dirty="0" smtClean="0"/>
              <a:t>(</a:t>
            </a:r>
            <a:r>
              <a:rPr lang="en-US" sz="2000" b="1" dirty="0" err="1" smtClean="0"/>
              <a:t>Aldebaran</a:t>
            </a:r>
            <a:r>
              <a:rPr lang="en-US" sz="2000" b="1" dirty="0" smtClean="0"/>
              <a:t>)</a:t>
            </a:r>
            <a:r>
              <a:rPr lang="en-US" sz="2000" dirty="0" smtClean="0"/>
              <a:t>=16</a:t>
            </a:r>
            <a:r>
              <a:rPr lang="el-GR" sz="2000" dirty="0" smtClean="0"/>
              <a:t> ◦</a:t>
            </a:r>
            <a:r>
              <a:rPr lang="en-US" sz="2000" dirty="0" smtClean="0"/>
              <a:t>28',3  </a:t>
            </a:r>
            <a:r>
              <a:rPr lang="el-GR" sz="2000" dirty="0" smtClean="0"/>
              <a:t>Ν</a:t>
            </a:r>
            <a:r>
              <a:rPr lang="en-US" sz="2000" dirty="0" smtClean="0"/>
              <a:t>/</a:t>
            </a:r>
            <a:r>
              <a:rPr lang="el-GR" sz="2000" dirty="0" smtClean="0"/>
              <a:t>Β</a:t>
            </a:r>
            <a:endParaRPr lang="en-US" sz="2000" dirty="0" smtClean="0"/>
          </a:p>
          <a:p>
            <a:pPr>
              <a:buNone/>
            </a:pPr>
            <a:r>
              <a:rPr lang="el-GR" sz="1400" b="1" dirty="0" smtClean="0"/>
              <a:t>*Σημείωση</a:t>
            </a:r>
            <a:r>
              <a:rPr lang="en-US" sz="1400" b="1" dirty="0" smtClean="0"/>
              <a:t>1</a:t>
            </a:r>
            <a:r>
              <a:rPr lang="el-GR" sz="1400" b="1" dirty="0" smtClean="0"/>
              <a:t>  </a:t>
            </a:r>
            <a:r>
              <a:rPr lang="en-US" sz="1400" b="1" dirty="0" smtClean="0"/>
              <a:t>:</a:t>
            </a:r>
            <a:r>
              <a:rPr lang="el-GR" sz="1400" b="1" dirty="0" smtClean="0"/>
              <a:t>  </a:t>
            </a:r>
            <a:r>
              <a:rPr lang="el-GR" sz="1400" dirty="0" smtClean="0"/>
              <a:t>Τη διόρθωση των </a:t>
            </a:r>
            <a:r>
              <a:rPr lang="en-US" sz="1400" b="1" dirty="0" smtClean="0"/>
              <a:t>incr. </a:t>
            </a:r>
            <a:r>
              <a:rPr lang="en-US" sz="1400" b="1" dirty="0" err="1" smtClean="0"/>
              <a:t>Corr</a:t>
            </a:r>
            <a:r>
              <a:rPr lang="el-GR" sz="1400" dirty="0" smtClean="0"/>
              <a:t> την προσθέτουμε πάντοτε στην </a:t>
            </a:r>
            <a:r>
              <a:rPr lang="en-US" sz="1400" b="1" dirty="0" smtClean="0"/>
              <a:t>GHA</a:t>
            </a:r>
            <a:r>
              <a:rPr lang="el-GR" sz="1400" dirty="0" smtClean="0"/>
              <a:t> σε όλα τα ουράνια σώματα.</a:t>
            </a:r>
            <a:r>
              <a:rPr lang="en-US" sz="1400" dirty="0" smtClean="0"/>
              <a:t> </a:t>
            </a:r>
            <a:r>
              <a:rPr lang="en-US" sz="1400" b="1" dirty="0" smtClean="0"/>
              <a:t>*</a:t>
            </a:r>
            <a:r>
              <a:rPr lang="el-GR" sz="1400" b="1" dirty="0" smtClean="0"/>
              <a:t>Σημείωση</a:t>
            </a:r>
            <a:r>
              <a:rPr lang="en-US" sz="1400" b="1" dirty="0" smtClean="0"/>
              <a:t>2 : </a:t>
            </a:r>
            <a:r>
              <a:rPr lang="el-GR" sz="1400" dirty="0" smtClean="0"/>
              <a:t>Αν </a:t>
            </a:r>
            <a:r>
              <a:rPr lang="en-US" sz="1400" dirty="0" smtClean="0"/>
              <a:t> </a:t>
            </a:r>
            <a:r>
              <a:rPr lang="el-GR" sz="1400" dirty="0" smtClean="0"/>
              <a:t>η </a:t>
            </a:r>
            <a:r>
              <a:rPr lang="en-US" sz="1400" b="1" dirty="0" smtClean="0"/>
              <a:t>LHA*</a:t>
            </a:r>
            <a:r>
              <a:rPr lang="el-GR" sz="1400" b="1" dirty="0" smtClean="0"/>
              <a:t> </a:t>
            </a:r>
            <a:r>
              <a:rPr lang="el-GR" sz="1400" dirty="0" smtClean="0"/>
              <a:t>του Αστέρα προκύψει  πάνω από </a:t>
            </a:r>
            <a:r>
              <a:rPr lang="el-GR" sz="1400" b="1" dirty="0" smtClean="0"/>
              <a:t>360◦ </a:t>
            </a:r>
            <a:r>
              <a:rPr lang="el-GR" sz="1400" dirty="0" smtClean="0"/>
              <a:t>την αφαιρούμε από </a:t>
            </a:r>
            <a:r>
              <a:rPr lang="el-GR" sz="1400" b="1" dirty="0" smtClean="0"/>
              <a:t>360◦.</a:t>
            </a:r>
            <a:endParaRPr lang="el-GR" sz="1400" dirty="0"/>
          </a:p>
        </p:txBody>
      </p:sp>
      <p:cxnSp>
        <p:nvCxnSpPr>
          <p:cNvPr id="5" name="4 - Ευθεία γραμμή σύνδεσης"/>
          <p:cNvCxnSpPr/>
          <p:nvPr/>
        </p:nvCxnSpPr>
        <p:spPr>
          <a:xfrm>
            <a:off x="3214678" y="2071678"/>
            <a:ext cx="14287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rot="5400000">
            <a:off x="3501224" y="3000372"/>
            <a:ext cx="285672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21 - Ευθεία γραμμή σύνδεσης"/>
          <p:cNvCxnSpPr/>
          <p:nvPr/>
        </p:nvCxnSpPr>
        <p:spPr>
          <a:xfrm>
            <a:off x="3071802" y="2857496"/>
            <a:ext cx="17145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24 - Ευθύγραμμο βέλος σύνδεσης"/>
          <p:cNvCxnSpPr/>
          <p:nvPr/>
        </p:nvCxnSpPr>
        <p:spPr>
          <a:xfrm>
            <a:off x="-1785982" y="0"/>
            <a:ext cx="714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26 - Ευθύγραμμο βέλος σύνδεσης"/>
          <p:cNvCxnSpPr/>
          <p:nvPr/>
        </p:nvCxnSpPr>
        <p:spPr>
          <a:xfrm>
            <a:off x="2643174" y="2714620"/>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32 - Ευθύγραμμο βέλος σύνδεσης"/>
          <p:cNvCxnSpPr/>
          <p:nvPr/>
        </p:nvCxnSpPr>
        <p:spPr>
          <a:xfrm>
            <a:off x="1142976" y="1571612"/>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34 - Ευθύγραμμο βέλος σύνδεσης"/>
          <p:cNvCxnSpPr/>
          <p:nvPr/>
        </p:nvCxnSpPr>
        <p:spPr>
          <a:xfrm>
            <a:off x="2928926" y="2357430"/>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 Ευθεία γραμμή σύνδεσης"/>
          <p:cNvCxnSpPr/>
          <p:nvPr/>
        </p:nvCxnSpPr>
        <p:spPr>
          <a:xfrm>
            <a:off x="2928926" y="3643314"/>
            <a:ext cx="17145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16 - Ευθεία γραμμή σύνδεσης"/>
          <p:cNvCxnSpPr/>
          <p:nvPr/>
        </p:nvCxnSpPr>
        <p:spPr>
          <a:xfrm>
            <a:off x="-1785982" y="0"/>
            <a:ext cx="714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19 - Ευθεία γραμμή σύνδεσης"/>
          <p:cNvCxnSpPr/>
          <p:nvPr/>
        </p:nvCxnSpPr>
        <p:spPr>
          <a:xfrm>
            <a:off x="3071802" y="4357694"/>
            <a:ext cx="157163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656</TotalTime>
  <Words>662</Words>
  <Application>Microsoft Office PowerPoint</Application>
  <PresentationFormat>Προβολή στην οθόνη (4:3)</PresentationFormat>
  <Paragraphs>39</Paragraphs>
  <Slides>5</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Θέμα του Office</vt:lpstr>
      <vt:lpstr>Παράδειγμα 23 Απλανών. Σε χρόνο GMT 10ω 46λ 55δλ της 14/05/82 παρατηρήθηκαν οι απλανείς Aldebaran και Spica από λ 75◦ 43‘ Α. Να υπολογιστούν οι τοπικές δυτικές ωρικές γωνίες LHA και οι κλίσεις δ των απλανών αυτών.</vt:lpstr>
      <vt:lpstr>Πηγαίνουμε στην σελίδα των Increments correction και με τα πρώτα και τα δευτέρα της ώρας παίρνουμε την τιμή των incr corr στην στήλη ΑRIES την οποία προσθέτουμε πάντοτε στην GHAɤ  του ARIES.</vt:lpstr>
      <vt:lpstr>Πηγαίνουμε στην στήλη STARS (σελ 86 του βιβλίου Ναυτιλίας ΙΙ ) και δεξιά στην στήλη παίρνουμε την SHA* και την κλίση Dec του Αστέρα. Την  SHA* την προσθέτουμε πάντοτε στην GHAɤ ARIES  του Αστέρα για να βρούμε την  LHA* του Αστέρα. Την  Dec την αφήνουμε όπως είναι χωρίς καμία διόρθωση.</vt:lpstr>
      <vt:lpstr>Έχουμε τους τύπους : LHA* (STARS) = GHAɤ(ΑRIES) + incr. Corr.  + SHA* ± λ (+Α – Δ )  και   κλίση  δ (Dec)= Dec (με ημερ/νια  και ώρα) . Την κλίση δ (DEC) την παίρνουμε δίπλα από την SHA* στην στήλη STARS. Την κλίση δ (Dec) δεν την διορθώνουμε την αφήνουμε όπως είναι.</vt:lpstr>
      <vt:lpstr>Έχουμε τους τύπους : LHA* (STARS) = GHAɤ(ΑRIES) + incr. Corr.  + SHA* ± λ (+Α – Δ )  και   κλίση  δ (Dec)= Dec (με ημερ/νια  και ώρα) . Την κλίση δ (DEC) την παίρνουμε δίπλα από την SHA* στην στήλη STARS. Την κλίση δ (Dec) δεν την διορθώνουμε την αφήνουμε όπως είναι.</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55</cp:revision>
  <dcterms:created xsi:type="dcterms:W3CDTF">2020-03-30T06:37:54Z</dcterms:created>
  <dcterms:modified xsi:type="dcterms:W3CDTF">2020-04-01T11:51:30Z</dcterms:modified>
</cp:coreProperties>
</file>