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81" r:id="rId3"/>
    <p:sldId id="273" r:id="rId4"/>
    <p:sldId id="257" r:id="rId5"/>
    <p:sldId id="258" r:id="rId6"/>
    <p:sldId id="259" r:id="rId7"/>
    <p:sldId id="261" r:id="rId8"/>
    <p:sldId id="262" r:id="rId9"/>
    <p:sldId id="263" r:id="rId10"/>
    <p:sldId id="264" r:id="rId11"/>
    <p:sldId id="266" r:id="rId12"/>
    <p:sldId id="267" r:id="rId13"/>
    <p:sldId id="268" r:id="rId14"/>
    <p:sldId id="269" r:id="rId15"/>
    <p:sldId id="270" r:id="rId16"/>
    <p:sldId id="272" r:id="rId17"/>
    <p:sldId id="282" r:id="rId18"/>
    <p:sldId id="271"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8" d="100"/>
          <a:sy n="98" d="100"/>
        </p:scale>
        <p:origin x="160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7336F2-81EE-4C8C-A850-3EF997A46599}" type="doc">
      <dgm:prSet loTypeId="urn:microsoft.com/office/officeart/2005/8/layout/hierarchy6" loCatId="hierarchy" qsTypeId="urn:microsoft.com/office/officeart/2005/8/quickstyle/3d1" qsCatId="3D" csTypeId="urn:microsoft.com/office/officeart/2005/8/colors/accent1_2" csCatId="accent1" phldr="1"/>
      <dgm:spPr/>
      <dgm:t>
        <a:bodyPr/>
        <a:lstStyle/>
        <a:p>
          <a:endParaRPr lang="el-GR"/>
        </a:p>
      </dgm:t>
    </dgm:pt>
    <dgm:pt modelId="{A6842E53-F7D3-432C-A64E-012EEDF10CC1}">
      <dgm:prSet phldrT="[Κείμενο]" custT="1"/>
      <dgm:spPr/>
      <dgm:t>
        <a:bodyPr/>
        <a:lstStyle/>
        <a:p>
          <a:pPr algn="ctr"/>
          <a:r>
            <a:rPr lang="el-GR" sz="1400" b="1" i="1" u="sng" dirty="0"/>
            <a:t>ΟΜΑΔΑ ΕΛΕΓΧΟΥ ΚΑΙ ΔΙΟΙΚΗΣΗΣ</a:t>
          </a:r>
        </a:p>
        <a:p>
          <a:pPr algn="l"/>
          <a:r>
            <a:rPr lang="el-GR" sz="1400" dirty="0"/>
            <a:t>1. ΠΛΟΙΑΡΧΟΣ</a:t>
          </a:r>
        </a:p>
        <a:p>
          <a:pPr algn="l"/>
          <a:r>
            <a:rPr lang="el-GR" sz="1400" dirty="0"/>
            <a:t>2. ΑΝΘΥΠΟΠΛΟΙΑΡΧΟΣ </a:t>
          </a:r>
          <a:r>
            <a:rPr lang="en-US" sz="1400" dirty="0"/>
            <a:t>G/O.</a:t>
          </a:r>
        </a:p>
        <a:p>
          <a:pPr algn="l"/>
          <a:r>
            <a:rPr lang="en-US" sz="1400" dirty="0"/>
            <a:t>3.</a:t>
          </a:r>
          <a:r>
            <a:rPr lang="el-GR" sz="1400" dirty="0"/>
            <a:t> </a:t>
          </a:r>
          <a:r>
            <a:rPr lang="en-US" sz="1400" dirty="0"/>
            <a:t>NAYTH</a:t>
          </a:r>
          <a:r>
            <a:rPr lang="el-GR" sz="1400" dirty="0"/>
            <a:t>Σ ΤΙΜΟΝΙΕΡΗΣ</a:t>
          </a:r>
        </a:p>
        <a:p>
          <a:pPr algn="ctr"/>
          <a:endParaRPr lang="el-GR" sz="1400" dirty="0"/>
        </a:p>
      </dgm:t>
    </dgm:pt>
    <dgm:pt modelId="{555C4583-FA06-4757-B4A2-AF8484C86A6D}" type="parTrans" cxnId="{5134D1FB-56A5-4F4B-84D0-37AF136390C0}">
      <dgm:prSet/>
      <dgm:spPr/>
      <dgm:t>
        <a:bodyPr/>
        <a:lstStyle/>
        <a:p>
          <a:endParaRPr lang="el-GR"/>
        </a:p>
      </dgm:t>
    </dgm:pt>
    <dgm:pt modelId="{A1C6360B-3370-433C-BA99-1EDD64589189}" type="sibTrans" cxnId="{5134D1FB-56A5-4F4B-84D0-37AF136390C0}">
      <dgm:prSet/>
      <dgm:spPr/>
      <dgm:t>
        <a:bodyPr/>
        <a:lstStyle/>
        <a:p>
          <a:endParaRPr lang="el-GR"/>
        </a:p>
      </dgm:t>
    </dgm:pt>
    <dgm:pt modelId="{3649BC7B-D050-43C5-8429-A7C64C5C9CD5}">
      <dgm:prSet phldrT="[Κείμενο]" custT="1"/>
      <dgm:spPr/>
      <dgm:t>
        <a:bodyPr/>
        <a:lstStyle/>
        <a:p>
          <a:pPr algn="ctr"/>
          <a:r>
            <a:rPr lang="el-GR" sz="1400" b="1" i="1" u="sng" dirty="0"/>
            <a:t>ΟΜΑΔΑ ΕΚΤΑΚΤΟΥ ΑΝΑΓΚΗΣ</a:t>
          </a:r>
        </a:p>
        <a:p>
          <a:pPr algn="l"/>
          <a:r>
            <a:rPr lang="el-GR" sz="900" b="0" i="0" u="none" dirty="0"/>
            <a:t>1. ΥΠΟΠΛΟΙΑΡΧΟΣ Ή Β ΜΗΧΑΝΙΚΟΣ</a:t>
          </a:r>
        </a:p>
        <a:p>
          <a:pPr algn="l"/>
          <a:r>
            <a:rPr lang="el-GR" sz="900" b="0" i="0" u="none" dirty="0"/>
            <a:t>2. ΛΟΣΤΡΟΜΟΣ</a:t>
          </a:r>
        </a:p>
        <a:p>
          <a:pPr algn="l"/>
          <a:r>
            <a:rPr lang="el-GR" sz="900" b="0" i="0" u="none" dirty="0"/>
            <a:t>3. ΜΑΡΑΓΚΟΣ</a:t>
          </a:r>
        </a:p>
        <a:p>
          <a:pPr algn="l"/>
          <a:r>
            <a:rPr lang="el-GR" sz="900" b="0" i="0" u="none" dirty="0"/>
            <a:t>4. ΑΝΤΛΙΩΡΟΣ</a:t>
          </a:r>
        </a:p>
        <a:p>
          <a:pPr algn="l"/>
          <a:r>
            <a:rPr lang="el-GR" sz="900" b="0" i="0" u="none" dirty="0"/>
            <a:t>5. 2-3 ΝΑΥΤΕΣ</a:t>
          </a:r>
        </a:p>
        <a:p>
          <a:pPr algn="l"/>
          <a:r>
            <a:rPr lang="el-GR" sz="900" b="0" i="0" u="none" dirty="0"/>
            <a:t>6. 2-3 ΜΕΛΗ ΜΗΧΑΝΟΣΤΑΣΙΟΥ</a:t>
          </a:r>
        </a:p>
      </dgm:t>
    </dgm:pt>
    <dgm:pt modelId="{4C5D4DE9-D3CE-4156-853B-F517CB0D1B02}" type="parTrans" cxnId="{3BE6CDBA-2681-4C63-A43A-C77E68D74DE0}">
      <dgm:prSet/>
      <dgm:spPr/>
      <dgm:t>
        <a:bodyPr/>
        <a:lstStyle/>
        <a:p>
          <a:endParaRPr lang="el-GR"/>
        </a:p>
      </dgm:t>
    </dgm:pt>
    <dgm:pt modelId="{23456A47-7EC3-47A5-B26E-533B1B20278D}" type="sibTrans" cxnId="{3BE6CDBA-2681-4C63-A43A-C77E68D74DE0}">
      <dgm:prSet/>
      <dgm:spPr/>
      <dgm:t>
        <a:bodyPr/>
        <a:lstStyle/>
        <a:p>
          <a:endParaRPr lang="el-GR"/>
        </a:p>
      </dgm:t>
    </dgm:pt>
    <dgm:pt modelId="{C6D865F0-C1A9-4C02-BBE8-2B4A29E1ED40}">
      <dgm:prSet phldrT="[Κείμενο]" custT="1"/>
      <dgm:spPr/>
      <dgm:t>
        <a:bodyPr/>
        <a:lstStyle/>
        <a:p>
          <a:pPr algn="ctr"/>
          <a:r>
            <a:rPr lang="el-GR" sz="1400" b="1" i="1" u="sng" dirty="0"/>
            <a:t>ΟΜΑΔΑ ΠΡΟΕΤΟΙΜΑΣΙΑΣ ΣΩΣΤΙΚΩΝ</a:t>
          </a:r>
        </a:p>
        <a:p>
          <a:pPr algn="l"/>
          <a:r>
            <a:rPr lang="el-GR" sz="1200" dirty="0"/>
            <a:t>1. ΑΝΘΥΠΟΠΛΟΙΑΡΧΟΣ</a:t>
          </a:r>
        </a:p>
        <a:p>
          <a:pPr algn="l"/>
          <a:r>
            <a:rPr lang="el-GR" sz="1200" dirty="0"/>
            <a:t>2. 2-3 ΜΕΛΗ ΚΑΤΑΣΤΡΩΜΑΤΟΣ</a:t>
          </a:r>
        </a:p>
        <a:p>
          <a:pPr algn="l"/>
          <a:r>
            <a:rPr lang="el-GR" sz="1200" dirty="0"/>
            <a:t>3. 1 ΜΕΛΟΣ ΜΗΧΑΝΟΣΤΑΣΙΟΥ</a:t>
          </a:r>
        </a:p>
      </dgm:t>
    </dgm:pt>
    <dgm:pt modelId="{0F7062B9-C4A7-4C5E-8BBC-8E95C8B8145A}" type="parTrans" cxnId="{FAE20906-E6E6-4797-BB41-0723EBEC648D}">
      <dgm:prSet/>
      <dgm:spPr/>
      <dgm:t>
        <a:bodyPr/>
        <a:lstStyle/>
        <a:p>
          <a:endParaRPr lang="el-GR"/>
        </a:p>
      </dgm:t>
    </dgm:pt>
    <dgm:pt modelId="{2FB9D76E-6836-4E78-A6E5-D6B121D8DF2E}" type="sibTrans" cxnId="{FAE20906-E6E6-4797-BB41-0723EBEC648D}">
      <dgm:prSet/>
      <dgm:spPr/>
      <dgm:t>
        <a:bodyPr/>
        <a:lstStyle/>
        <a:p>
          <a:endParaRPr lang="el-GR"/>
        </a:p>
      </dgm:t>
    </dgm:pt>
    <dgm:pt modelId="{58967F81-B92A-44D8-84C0-F41AD5D30018}">
      <dgm:prSet phldrT="[Κείμενο]" custT="1"/>
      <dgm:spPr/>
      <dgm:t>
        <a:bodyPr/>
        <a:lstStyle/>
        <a:p>
          <a:pPr algn="ctr"/>
          <a:r>
            <a:rPr lang="el-GR" sz="1400" b="1" i="1" u="sng" dirty="0"/>
            <a:t>ΟΜΑΔΑ ΥΠΟΣΤΗΡΙΞΗΣ</a:t>
          </a:r>
        </a:p>
        <a:p>
          <a:pPr algn="l"/>
          <a:r>
            <a:rPr lang="el-GR" sz="1400" dirty="0"/>
            <a:t>1. ΑΞΙΩΜΑΤΙΚΟΣ ΓΕΦΥΡΑΣ</a:t>
          </a:r>
        </a:p>
        <a:p>
          <a:pPr algn="l"/>
          <a:r>
            <a:rPr lang="el-GR" sz="1400" dirty="0"/>
            <a:t>2. ΠΡΟΣΩΠΙΚΟ ΠΟΥ ΠΕΡΙΣΣΕΥΕΙ</a:t>
          </a:r>
        </a:p>
      </dgm:t>
    </dgm:pt>
    <dgm:pt modelId="{2D01716A-CFF0-40A5-8B98-EB04AAF6025F}" type="parTrans" cxnId="{99499EF0-14F3-44E3-98FF-713F2322E9C4}">
      <dgm:prSet/>
      <dgm:spPr/>
      <dgm:t>
        <a:bodyPr/>
        <a:lstStyle/>
        <a:p>
          <a:endParaRPr lang="el-GR"/>
        </a:p>
      </dgm:t>
    </dgm:pt>
    <dgm:pt modelId="{A2FEF1A2-8CE9-4257-8DBB-43D5B52389CE}" type="sibTrans" cxnId="{99499EF0-14F3-44E3-98FF-713F2322E9C4}">
      <dgm:prSet/>
      <dgm:spPr/>
      <dgm:t>
        <a:bodyPr/>
        <a:lstStyle/>
        <a:p>
          <a:endParaRPr lang="el-GR"/>
        </a:p>
      </dgm:t>
    </dgm:pt>
    <dgm:pt modelId="{99116852-0F91-4D35-8095-DB581987FF30}">
      <dgm:prSet phldrT="[Κείμενο]" custT="1"/>
      <dgm:spPr/>
      <dgm:t>
        <a:bodyPr/>
        <a:lstStyle/>
        <a:p>
          <a:pPr algn="ctr"/>
          <a:r>
            <a:rPr lang="el-GR" sz="1400" b="1" i="1" u="sng" dirty="0"/>
            <a:t>ΟΜΑΔΑ ΜΗΧΑΝΟΣΤΑΣΙΟΥ</a:t>
          </a:r>
        </a:p>
        <a:p>
          <a:pPr algn="l"/>
          <a:r>
            <a:rPr lang="el-GR" sz="900" dirty="0"/>
            <a:t>1. Α΄ ΜΗΧΑΝΙΚΟΣ</a:t>
          </a:r>
        </a:p>
        <a:p>
          <a:pPr algn="l"/>
          <a:r>
            <a:rPr lang="el-GR" sz="900" dirty="0"/>
            <a:t>2. Γ΄ ΜΗΧΑΝΙΚΟΣ</a:t>
          </a:r>
        </a:p>
        <a:p>
          <a:pPr algn="l"/>
          <a:r>
            <a:rPr lang="el-GR" sz="900" dirty="0"/>
            <a:t>3. ΗΛΕΚΤΡΟΛΟΓΟΣ</a:t>
          </a:r>
        </a:p>
        <a:p>
          <a:pPr algn="l"/>
          <a:r>
            <a:rPr lang="el-GR" sz="900" dirty="0"/>
            <a:t>4. ΛΙΠΑΝΤΗΣ</a:t>
          </a:r>
        </a:p>
        <a:p>
          <a:pPr algn="l"/>
          <a:r>
            <a:rPr lang="el-GR" sz="900" dirty="0"/>
            <a:t>5. ΚΑΘΑΡΙΣΤΗΣ</a:t>
          </a:r>
          <a:endParaRPr lang="el-GR" sz="2100" dirty="0"/>
        </a:p>
      </dgm:t>
    </dgm:pt>
    <dgm:pt modelId="{F5F6E7CD-9AE2-4D86-ABA3-C2B0BBC87AC5}" type="parTrans" cxnId="{FF4BCD16-ACFE-4E57-932D-F8DFBEC133C4}">
      <dgm:prSet/>
      <dgm:spPr/>
      <dgm:t>
        <a:bodyPr/>
        <a:lstStyle/>
        <a:p>
          <a:endParaRPr lang="el-GR"/>
        </a:p>
      </dgm:t>
    </dgm:pt>
    <dgm:pt modelId="{566B03AD-E48F-4F7E-8E34-8CDD86028D6C}" type="sibTrans" cxnId="{FF4BCD16-ACFE-4E57-932D-F8DFBEC133C4}">
      <dgm:prSet/>
      <dgm:spPr/>
      <dgm:t>
        <a:bodyPr/>
        <a:lstStyle/>
        <a:p>
          <a:endParaRPr lang="el-GR"/>
        </a:p>
      </dgm:t>
    </dgm:pt>
    <dgm:pt modelId="{81899082-3047-4EAB-94DA-D86073EA86ED}">
      <dgm:prSet phldrT="[Κείμενο]" custT="1"/>
      <dgm:spPr/>
      <dgm:t>
        <a:bodyPr/>
        <a:lstStyle/>
        <a:p>
          <a:pPr algn="ctr"/>
          <a:r>
            <a:rPr lang="el-GR" sz="1400" b="1" i="1" u="sng" dirty="0"/>
            <a:t>ΟΜΑΔΑ ΠΡΩΤΩΝ ΒΟΗΘΕΙΩΝ</a:t>
          </a:r>
        </a:p>
        <a:p>
          <a:pPr algn="l"/>
          <a:r>
            <a:rPr lang="el-GR" sz="1100" dirty="0"/>
            <a:t>1. ΑΡΧΙΜΑΓΕΙΡΑΣ Ή ΑΡΧΙΚΑΜΑΡΩΤΟΣ</a:t>
          </a:r>
        </a:p>
        <a:p>
          <a:pPr algn="l"/>
          <a:r>
            <a:rPr lang="el-GR" sz="1100" dirty="0"/>
            <a:t>2. ΠΡΟΣΩΠΙΚΟ ΓΕΝΙΚΩΝ ΥΠΗΡΕΣΙΩΝ</a:t>
          </a:r>
        </a:p>
      </dgm:t>
    </dgm:pt>
    <dgm:pt modelId="{6C150C80-7110-4519-9BDD-8F588F6AA4E5}" type="parTrans" cxnId="{076E643D-705E-4674-B34F-E7464C31DFC7}">
      <dgm:prSet/>
      <dgm:spPr/>
      <dgm:t>
        <a:bodyPr/>
        <a:lstStyle/>
        <a:p>
          <a:endParaRPr lang="el-GR"/>
        </a:p>
      </dgm:t>
    </dgm:pt>
    <dgm:pt modelId="{83232528-39D2-4879-A45E-2033CC64D056}" type="sibTrans" cxnId="{076E643D-705E-4674-B34F-E7464C31DFC7}">
      <dgm:prSet/>
      <dgm:spPr/>
      <dgm:t>
        <a:bodyPr/>
        <a:lstStyle/>
        <a:p>
          <a:endParaRPr lang="el-GR"/>
        </a:p>
      </dgm:t>
    </dgm:pt>
    <dgm:pt modelId="{BF8158F2-8471-4234-866E-6DBDAE548952}" type="pres">
      <dgm:prSet presAssocID="{C97336F2-81EE-4C8C-A850-3EF997A46599}" presName="mainComposite" presStyleCnt="0">
        <dgm:presLayoutVars>
          <dgm:chPref val="1"/>
          <dgm:dir/>
          <dgm:animOne val="branch"/>
          <dgm:animLvl val="lvl"/>
          <dgm:resizeHandles val="exact"/>
        </dgm:presLayoutVars>
      </dgm:prSet>
      <dgm:spPr/>
    </dgm:pt>
    <dgm:pt modelId="{7931463A-D614-4D16-AF20-19B0820EB207}" type="pres">
      <dgm:prSet presAssocID="{C97336F2-81EE-4C8C-A850-3EF997A46599}" presName="hierFlow" presStyleCnt="0"/>
      <dgm:spPr/>
    </dgm:pt>
    <dgm:pt modelId="{AFA5D72E-DBC6-4ACE-B746-BE9517CC4A40}" type="pres">
      <dgm:prSet presAssocID="{C97336F2-81EE-4C8C-A850-3EF997A46599}" presName="hierChild1" presStyleCnt="0">
        <dgm:presLayoutVars>
          <dgm:chPref val="1"/>
          <dgm:animOne val="branch"/>
          <dgm:animLvl val="lvl"/>
        </dgm:presLayoutVars>
      </dgm:prSet>
      <dgm:spPr/>
    </dgm:pt>
    <dgm:pt modelId="{04CF3E0E-2038-4DFE-B116-CD0672DEDEBD}" type="pres">
      <dgm:prSet presAssocID="{A6842E53-F7D3-432C-A64E-012EEDF10CC1}" presName="Name14" presStyleCnt="0"/>
      <dgm:spPr/>
    </dgm:pt>
    <dgm:pt modelId="{D90FE925-E019-497A-B2E2-E144860C3F8C}" type="pres">
      <dgm:prSet presAssocID="{A6842E53-F7D3-432C-A64E-012EEDF10CC1}" presName="level1Shape" presStyleLbl="node0" presStyleIdx="0" presStyleCnt="1" custScaleX="233770" custScaleY="122217">
        <dgm:presLayoutVars>
          <dgm:chPref val="3"/>
        </dgm:presLayoutVars>
      </dgm:prSet>
      <dgm:spPr/>
    </dgm:pt>
    <dgm:pt modelId="{AFBC976A-4448-4AD9-B6C8-0EC6A61DC0A2}" type="pres">
      <dgm:prSet presAssocID="{A6842E53-F7D3-432C-A64E-012EEDF10CC1}" presName="hierChild2" presStyleCnt="0"/>
      <dgm:spPr/>
    </dgm:pt>
    <dgm:pt modelId="{0DE4673C-E40E-43CE-8895-DEEBCF9EDFE1}" type="pres">
      <dgm:prSet presAssocID="{4C5D4DE9-D3CE-4156-853B-F517CB0D1B02}" presName="Name19" presStyleLbl="parChTrans1D2" presStyleIdx="0" presStyleCnt="2"/>
      <dgm:spPr/>
    </dgm:pt>
    <dgm:pt modelId="{46F32AE8-22F8-4F78-A8C5-9A4637620893}" type="pres">
      <dgm:prSet presAssocID="{3649BC7B-D050-43C5-8429-A7C64C5C9CD5}" presName="Name21" presStyleCnt="0"/>
      <dgm:spPr/>
    </dgm:pt>
    <dgm:pt modelId="{2DEF30DC-10F3-41A3-B07F-8DC14F288B19}" type="pres">
      <dgm:prSet presAssocID="{3649BC7B-D050-43C5-8429-A7C64C5C9CD5}" presName="level2Shape" presStyleLbl="node2" presStyleIdx="0" presStyleCnt="2" custScaleX="160403" custScaleY="124908" custLinFactNeighborX="-9382" custLinFactNeighborY="-330"/>
      <dgm:spPr/>
    </dgm:pt>
    <dgm:pt modelId="{73E99285-2C4F-4C67-A13F-D6F744633FAF}" type="pres">
      <dgm:prSet presAssocID="{3649BC7B-D050-43C5-8429-A7C64C5C9CD5}" presName="hierChild3" presStyleCnt="0"/>
      <dgm:spPr/>
    </dgm:pt>
    <dgm:pt modelId="{5FC7D95A-B72A-4E65-9982-D3DE8E75B618}" type="pres">
      <dgm:prSet presAssocID="{0F7062B9-C4A7-4C5E-8BBC-8E95C8B8145A}" presName="Name19" presStyleLbl="parChTrans1D3" presStyleIdx="0" presStyleCnt="3"/>
      <dgm:spPr/>
    </dgm:pt>
    <dgm:pt modelId="{F9D265EE-1369-476F-BFB8-C64768959BCC}" type="pres">
      <dgm:prSet presAssocID="{C6D865F0-C1A9-4C02-BBE8-2B4A29E1ED40}" presName="Name21" presStyleCnt="0"/>
      <dgm:spPr/>
    </dgm:pt>
    <dgm:pt modelId="{555DBFE2-36D7-4E43-A977-0D418E476F15}" type="pres">
      <dgm:prSet presAssocID="{C6D865F0-C1A9-4C02-BBE8-2B4A29E1ED40}" presName="level2Shape" presStyleLbl="node3" presStyleIdx="0" presStyleCnt="3" custScaleX="157445"/>
      <dgm:spPr/>
    </dgm:pt>
    <dgm:pt modelId="{DC98D17A-87A2-4BB7-8707-A7659FEB13EC}" type="pres">
      <dgm:prSet presAssocID="{C6D865F0-C1A9-4C02-BBE8-2B4A29E1ED40}" presName="hierChild3" presStyleCnt="0"/>
      <dgm:spPr/>
    </dgm:pt>
    <dgm:pt modelId="{361CEFD5-4FE6-4D9A-AE7D-C27B5C3557C7}" type="pres">
      <dgm:prSet presAssocID="{2D01716A-CFF0-40A5-8B98-EB04AAF6025F}" presName="Name19" presStyleLbl="parChTrans1D3" presStyleIdx="1" presStyleCnt="3"/>
      <dgm:spPr/>
    </dgm:pt>
    <dgm:pt modelId="{9028DCE3-30B4-4CB2-800E-700E09F80975}" type="pres">
      <dgm:prSet presAssocID="{58967F81-B92A-44D8-84C0-F41AD5D30018}" presName="Name21" presStyleCnt="0"/>
      <dgm:spPr/>
    </dgm:pt>
    <dgm:pt modelId="{40D6AC14-3C70-4F37-B375-F62EE14BD53A}" type="pres">
      <dgm:prSet presAssocID="{58967F81-B92A-44D8-84C0-F41AD5D30018}" presName="level2Shape" presStyleLbl="node3" presStyleIdx="1" presStyleCnt="3" custScaleX="149827"/>
      <dgm:spPr/>
    </dgm:pt>
    <dgm:pt modelId="{6FA5E0E4-9C7B-4BE2-9299-1FAE297B09D8}" type="pres">
      <dgm:prSet presAssocID="{58967F81-B92A-44D8-84C0-F41AD5D30018}" presName="hierChild3" presStyleCnt="0"/>
      <dgm:spPr/>
    </dgm:pt>
    <dgm:pt modelId="{0606E627-C7B6-49BF-9EEE-C4F2F390D267}" type="pres">
      <dgm:prSet presAssocID="{F5F6E7CD-9AE2-4D86-ABA3-C2B0BBC87AC5}" presName="Name19" presStyleLbl="parChTrans1D2" presStyleIdx="1" presStyleCnt="2"/>
      <dgm:spPr/>
    </dgm:pt>
    <dgm:pt modelId="{58CD2A30-CD52-44D1-B0C1-66D5AA46D3E3}" type="pres">
      <dgm:prSet presAssocID="{99116852-0F91-4D35-8095-DB581987FF30}" presName="Name21" presStyleCnt="0"/>
      <dgm:spPr/>
    </dgm:pt>
    <dgm:pt modelId="{9B42EAEE-2E3F-4B31-AC7B-D15B1E88A6BC}" type="pres">
      <dgm:prSet presAssocID="{99116852-0F91-4D35-8095-DB581987FF30}" presName="level2Shape" presStyleLbl="node2" presStyleIdx="1" presStyleCnt="2" custScaleX="147326" custLinFactNeighborX="2251" custLinFactNeighborY="-10455"/>
      <dgm:spPr/>
    </dgm:pt>
    <dgm:pt modelId="{E40792B2-C0C3-47D6-8A8C-608C5CB9071E}" type="pres">
      <dgm:prSet presAssocID="{99116852-0F91-4D35-8095-DB581987FF30}" presName="hierChild3" presStyleCnt="0"/>
      <dgm:spPr/>
    </dgm:pt>
    <dgm:pt modelId="{6F8062A8-52C6-4202-A005-AF99B0CB1BD4}" type="pres">
      <dgm:prSet presAssocID="{6C150C80-7110-4519-9BDD-8F588F6AA4E5}" presName="Name19" presStyleLbl="parChTrans1D3" presStyleIdx="2" presStyleCnt="3"/>
      <dgm:spPr/>
    </dgm:pt>
    <dgm:pt modelId="{5517C7C6-4FF9-4376-893A-CE850BC36D73}" type="pres">
      <dgm:prSet presAssocID="{81899082-3047-4EAB-94DA-D86073EA86ED}" presName="Name21" presStyleCnt="0"/>
      <dgm:spPr/>
    </dgm:pt>
    <dgm:pt modelId="{0BC8C7EC-1F39-48C1-AFBE-35542AF30552}" type="pres">
      <dgm:prSet presAssocID="{81899082-3047-4EAB-94DA-D86073EA86ED}" presName="level2Shape" presStyleLbl="node3" presStyleIdx="2" presStyleCnt="3" custScaleX="160809"/>
      <dgm:spPr/>
    </dgm:pt>
    <dgm:pt modelId="{FDACC80C-70E8-49BB-B405-0EBFE89DE6DA}" type="pres">
      <dgm:prSet presAssocID="{81899082-3047-4EAB-94DA-D86073EA86ED}" presName="hierChild3" presStyleCnt="0"/>
      <dgm:spPr/>
    </dgm:pt>
    <dgm:pt modelId="{ED4FF8EF-5B65-4E17-8802-87B7752BBE91}" type="pres">
      <dgm:prSet presAssocID="{C97336F2-81EE-4C8C-A850-3EF997A46599}" presName="bgShapesFlow" presStyleCnt="0"/>
      <dgm:spPr/>
    </dgm:pt>
  </dgm:ptLst>
  <dgm:cxnLst>
    <dgm:cxn modelId="{F2DD8003-3F5B-40F2-B9A6-A63759741C00}" type="presOf" srcId="{58967F81-B92A-44D8-84C0-F41AD5D30018}" destId="{40D6AC14-3C70-4F37-B375-F62EE14BD53A}" srcOrd="0" destOrd="0" presId="urn:microsoft.com/office/officeart/2005/8/layout/hierarchy6"/>
    <dgm:cxn modelId="{FF65A405-65E4-4C16-B15E-04D66BCEA173}" type="presOf" srcId="{2D01716A-CFF0-40A5-8B98-EB04AAF6025F}" destId="{361CEFD5-4FE6-4D9A-AE7D-C27B5C3557C7}" srcOrd="0" destOrd="0" presId="urn:microsoft.com/office/officeart/2005/8/layout/hierarchy6"/>
    <dgm:cxn modelId="{FAE20906-E6E6-4797-BB41-0723EBEC648D}" srcId="{3649BC7B-D050-43C5-8429-A7C64C5C9CD5}" destId="{C6D865F0-C1A9-4C02-BBE8-2B4A29E1ED40}" srcOrd="0" destOrd="0" parTransId="{0F7062B9-C4A7-4C5E-8BBC-8E95C8B8145A}" sibTransId="{2FB9D76E-6836-4E78-A6E5-D6B121D8DF2E}"/>
    <dgm:cxn modelId="{FF4BCD16-ACFE-4E57-932D-F8DFBEC133C4}" srcId="{A6842E53-F7D3-432C-A64E-012EEDF10CC1}" destId="{99116852-0F91-4D35-8095-DB581987FF30}" srcOrd="1" destOrd="0" parTransId="{F5F6E7CD-9AE2-4D86-ABA3-C2B0BBC87AC5}" sibTransId="{566B03AD-E48F-4F7E-8E34-8CDD86028D6C}"/>
    <dgm:cxn modelId="{076E643D-705E-4674-B34F-E7464C31DFC7}" srcId="{99116852-0F91-4D35-8095-DB581987FF30}" destId="{81899082-3047-4EAB-94DA-D86073EA86ED}" srcOrd="0" destOrd="0" parTransId="{6C150C80-7110-4519-9BDD-8F588F6AA4E5}" sibTransId="{83232528-39D2-4879-A45E-2033CC64D056}"/>
    <dgm:cxn modelId="{150F615E-AAF4-424B-9FB2-75930AB4373F}" type="presOf" srcId="{4C5D4DE9-D3CE-4156-853B-F517CB0D1B02}" destId="{0DE4673C-E40E-43CE-8895-DEEBCF9EDFE1}" srcOrd="0" destOrd="0" presId="urn:microsoft.com/office/officeart/2005/8/layout/hierarchy6"/>
    <dgm:cxn modelId="{ADB2564D-C32F-49C6-959D-B45904E8067D}" type="presOf" srcId="{C97336F2-81EE-4C8C-A850-3EF997A46599}" destId="{BF8158F2-8471-4234-866E-6DBDAE548952}" srcOrd="0" destOrd="0" presId="urn:microsoft.com/office/officeart/2005/8/layout/hierarchy6"/>
    <dgm:cxn modelId="{67AC0572-8986-4728-9AFC-677FA6DBCB20}" type="presOf" srcId="{81899082-3047-4EAB-94DA-D86073EA86ED}" destId="{0BC8C7EC-1F39-48C1-AFBE-35542AF30552}" srcOrd="0" destOrd="0" presId="urn:microsoft.com/office/officeart/2005/8/layout/hierarchy6"/>
    <dgm:cxn modelId="{246CE273-8A7A-4852-B91A-3C45D6E443ED}" type="presOf" srcId="{0F7062B9-C4A7-4C5E-8BBC-8E95C8B8145A}" destId="{5FC7D95A-B72A-4E65-9982-D3DE8E75B618}" srcOrd="0" destOrd="0" presId="urn:microsoft.com/office/officeart/2005/8/layout/hierarchy6"/>
    <dgm:cxn modelId="{7E877A9D-7D6B-46C8-A8F6-01CDA179E522}" type="presOf" srcId="{6C150C80-7110-4519-9BDD-8F588F6AA4E5}" destId="{6F8062A8-52C6-4202-A005-AF99B0CB1BD4}" srcOrd="0" destOrd="0" presId="urn:microsoft.com/office/officeart/2005/8/layout/hierarchy6"/>
    <dgm:cxn modelId="{6B51A1B0-A099-4DA0-BA7A-62C058157794}" type="presOf" srcId="{A6842E53-F7D3-432C-A64E-012EEDF10CC1}" destId="{D90FE925-E019-497A-B2E2-E144860C3F8C}" srcOrd="0" destOrd="0" presId="urn:microsoft.com/office/officeart/2005/8/layout/hierarchy6"/>
    <dgm:cxn modelId="{3BE6CDBA-2681-4C63-A43A-C77E68D74DE0}" srcId="{A6842E53-F7D3-432C-A64E-012EEDF10CC1}" destId="{3649BC7B-D050-43C5-8429-A7C64C5C9CD5}" srcOrd="0" destOrd="0" parTransId="{4C5D4DE9-D3CE-4156-853B-F517CB0D1B02}" sibTransId="{23456A47-7EC3-47A5-B26E-533B1B20278D}"/>
    <dgm:cxn modelId="{356913BB-5753-4C9C-B7AA-86CC14F774F9}" type="presOf" srcId="{F5F6E7CD-9AE2-4D86-ABA3-C2B0BBC87AC5}" destId="{0606E627-C7B6-49BF-9EEE-C4F2F390D267}" srcOrd="0" destOrd="0" presId="urn:microsoft.com/office/officeart/2005/8/layout/hierarchy6"/>
    <dgm:cxn modelId="{2FAE78DA-1FAC-4CDA-876D-648E4E07CB41}" type="presOf" srcId="{C6D865F0-C1A9-4C02-BBE8-2B4A29E1ED40}" destId="{555DBFE2-36D7-4E43-A977-0D418E476F15}" srcOrd="0" destOrd="0" presId="urn:microsoft.com/office/officeart/2005/8/layout/hierarchy6"/>
    <dgm:cxn modelId="{6F5CBBE2-DA2A-4FA5-B1CA-1BC10B45B5DB}" type="presOf" srcId="{3649BC7B-D050-43C5-8429-A7C64C5C9CD5}" destId="{2DEF30DC-10F3-41A3-B07F-8DC14F288B19}" srcOrd="0" destOrd="0" presId="urn:microsoft.com/office/officeart/2005/8/layout/hierarchy6"/>
    <dgm:cxn modelId="{99499EF0-14F3-44E3-98FF-713F2322E9C4}" srcId="{3649BC7B-D050-43C5-8429-A7C64C5C9CD5}" destId="{58967F81-B92A-44D8-84C0-F41AD5D30018}" srcOrd="1" destOrd="0" parTransId="{2D01716A-CFF0-40A5-8B98-EB04AAF6025F}" sibTransId="{A2FEF1A2-8CE9-4257-8DBB-43D5B52389CE}"/>
    <dgm:cxn modelId="{5134D1FB-56A5-4F4B-84D0-37AF136390C0}" srcId="{C97336F2-81EE-4C8C-A850-3EF997A46599}" destId="{A6842E53-F7D3-432C-A64E-012EEDF10CC1}" srcOrd="0" destOrd="0" parTransId="{555C4583-FA06-4757-B4A2-AF8484C86A6D}" sibTransId="{A1C6360B-3370-433C-BA99-1EDD64589189}"/>
    <dgm:cxn modelId="{4F5D35FD-7E4B-4406-B298-45764BAC0584}" type="presOf" srcId="{99116852-0F91-4D35-8095-DB581987FF30}" destId="{9B42EAEE-2E3F-4B31-AC7B-D15B1E88A6BC}" srcOrd="0" destOrd="0" presId="urn:microsoft.com/office/officeart/2005/8/layout/hierarchy6"/>
    <dgm:cxn modelId="{D6EBAF18-F15B-4D97-B8FD-9D894846652B}" type="presParOf" srcId="{BF8158F2-8471-4234-866E-6DBDAE548952}" destId="{7931463A-D614-4D16-AF20-19B0820EB207}" srcOrd="0" destOrd="0" presId="urn:microsoft.com/office/officeart/2005/8/layout/hierarchy6"/>
    <dgm:cxn modelId="{BD3BDB30-DDBA-435C-AAA2-38BEC56D73E2}" type="presParOf" srcId="{7931463A-D614-4D16-AF20-19B0820EB207}" destId="{AFA5D72E-DBC6-4ACE-B746-BE9517CC4A40}" srcOrd="0" destOrd="0" presId="urn:microsoft.com/office/officeart/2005/8/layout/hierarchy6"/>
    <dgm:cxn modelId="{E7DA7415-8829-4CD9-AC18-A87C712739F3}" type="presParOf" srcId="{AFA5D72E-DBC6-4ACE-B746-BE9517CC4A40}" destId="{04CF3E0E-2038-4DFE-B116-CD0672DEDEBD}" srcOrd="0" destOrd="0" presId="urn:microsoft.com/office/officeart/2005/8/layout/hierarchy6"/>
    <dgm:cxn modelId="{B2123BDD-37F0-4417-8B1D-15A4A61C9769}" type="presParOf" srcId="{04CF3E0E-2038-4DFE-B116-CD0672DEDEBD}" destId="{D90FE925-E019-497A-B2E2-E144860C3F8C}" srcOrd="0" destOrd="0" presId="urn:microsoft.com/office/officeart/2005/8/layout/hierarchy6"/>
    <dgm:cxn modelId="{9908FE92-EC30-49C9-AB3D-4DA04650AA92}" type="presParOf" srcId="{04CF3E0E-2038-4DFE-B116-CD0672DEDEBD}" destId="{AFBC976A-4448-4AD9-B6C8-0EC6A61DC0A2}" srcOrd="1" destOrd="0" presId="urn:microsoft.com/office/officeart/2005/8/layout/hierarchy6"/>
    <dgm:cxn modelId="{B2492A32-E9C1-41A3-B562-9C59B2B9A030}" type="presParOf" srcId="{AFBC976A-4448-4AD9-B6C8-0EC6A61DC0A2}" destId="{0DE4673C-E40E-43CE-8895-DEEBCF9EDFE1}" srcOrd="0" destOrd="0" presId="urn:microsoft.com/office/officeart/2005/8/layout/hierarchy6"/>
    <dgm:cxn modelId="{AB1FC4E4-BC93-4C26-8788-6E8573B80D9F}" type="presParOf" srcId="{AFBC976A-4448-4AD9-B6C8-0EC6A61DC0A2}" destId="{46F32AE8-22F8-4F78-A8C5-9A4637620893}" srcOrd="1" destOrd="0" presId="urn:microsoft.com/office/officeart/2005/8/layout/hierarchy6"/>
    <dgm:cxn modelId="{E31FB5D5-DF28-4655-9DDD-4B57816FB6BA}" type="presParOf" srcId="{46F32AE8-22F8-4F78-A8C5-9A4637620893}" destId="{2DEF30DC-10F3-41A3-B07F-8DC14F288B19}" srcOrd="0" destOrd="0" presId="urn:microsoft.com/office/officeart/2005/8/layout/hierarchy6"/>
    <dgm:cxn modelId="{43E5D8C4-2E35-4A3F-B479-A7185F36303F}" type="presParOf" srcId="{46F32AE8-22F8-4F78-A8C5-9A4637620893}" destId="{73E99285-2C4F-4C67-A13F-D6F744633FAF}" srcOrd="1" destOrd="0" presId="urn:microsoft.com/office/officeart/2005/8/layout/hierarchy6"/>
    <dgm:cxn modelId="{22566DD6-F734-4732-AB0C-AAE4BCA3B172}" type="presParOf" srcId="{73E99285-2C4F-4C67-A13F-D6F744633FAF}" destId="{5FC7D95A-B72A-4E65-9982-D3DE8E75B618}" srcOrd="0" destOrd="0" presId="urn:microsoft.com/office/officeart/2005/8/layout/hierarchy6"/>
    <dgm:cxn modelId="{2BE1D4ED-418D-4058-9641-ED4E5C6CD30B}" type="presParOf" srcId="{73E99285-2C4F-4C67-A13F-D6F744633FAF}" destId="{F9D265EE-1369-476F-BFB8-C64768959BCC}" srcOrd="1" destOrd="0" presId="urn:microsoft.com/office/officeart/2005/8/layout/hierarchy6"/>
    <dgm:cxn modelId="{653CDA50-60F5-4F2E-AF2C-6F0D7F747BF8}" type="presParOf" srcId="{F9D265EE-1369-476F-BFB8-C64768959BCC}" destId="{555DBFE2-36D7-4E43-A977-0D418E476F15}" srcOrd="0" destOrd="0" presId="urn:microsoft.com/office/officeart/2005/8/layout/hierarchy6"/>
    <dgm:cxn modelId="{607916DB-B784-478E-B9BE-5D7A03256636}" type="presParOf" srcId="{F9D265EE-1369-476F-BFB8-C64768959BCC}" destId="{DC98D17A-87A2-4BB7-8707-A7659FEB13EC}" srcOrd="1" destOrd="0" presId="urn:microsoft.com/office/officeart/2005/8/layout/hierarchy6"/>
    <dgm:cxn modelId="{7313A19B-C876-4633-AC12-257DAA6C52F5}" type="presParOf" srcId="{73E99285-2C4F-4C67-A13F-D6F744633FAF}" destId="{361CEFD5-4FE6-4D9A-AE7D-C27B5C3557C7}" srcOrd="2" destOrd="0" presId="urn:microsoft.com/office/officeart/2005/8/layout/hierarchy6"/>
    <dgm:cxn modelId="{C0BBB576-E063-4B18-A4F5-0E6DFCA6C2D1}" type="presParOf" srcId="{73E99285-2C4F-4C67-A13F-D6F744633FAF}" destId="{9028DCE3-30B4-4CB2-800E-700E09F80975}" srcOrd="3" destOrd="0" presId="urn:microsoft.com/office/officeart/2005/8/layout/hierarchy6"/>
    <dgm:cxn modelId="{0669154A-3634-46D8-B59C-A4A4F9C52F1F}" type="presParOf" srcId="{9028DCE3-30B4-4CB2-800E-700E09F80975}" destId="{40D6AC14-3C70-4F37-B375-F62EE14BD53A}" srcOrd="0" destOrd="0" presId="urn:microsoft.com/office/officeart/2005/8/layout/hierarchy6"/>
    <dgm:cxn modelId="{B4178923-0452-4070-9C78-FFB182EDA41D}" type="presParOf" srcId="{9028DCE3-30B4-4CB2-800E-700E09F80975}" destId="{6FA5E0E4-9C7B-4BE2-9299-1FAE297B09D8}" srcOrd="1" destOrd="0" presId="urn:microsoft.com/office/officeart/2005/8/layout/hierarchy6"/>
    <dgm:cxn modelId="{57A752B6-0138-41DB-B6D7-BA56844D71AD}" type="presParOf" srcId="{AFBC976A-4448-4AD9-B6C8-0EC6A61DC0A2}" destId="{0606E627-C7B6-49BF-9EEE-C4F2F390D267}" srcOrd="2" destOrd="0" presId="urn:microsoft.com/office/officeart/2005/8/layout/hierarchy6"/>
    <dgm:cxn modelId="{725501CE-C43C-447A-B48D-3A5F7D561525}" type="presParOf" srcId="{AFBC976A-4448-4AD9-B6C8-0EC6A61DC0A2}" destId="{58CD2A30-CD52-44D1-B0C1-66D5AA46D3E3}" srcOrd="3" destOrd="0" presId="urn:microsoft.com/office/officeart/2005/8/layout/hierarchy6"/>
    <dgm:cxn modelId="{348D2C33-5ED5-457F-AFD7-B4C5C26DF9E3}" type="presParOf" srcId="{58CD2A30-CD52-44D1-B0C1-66D5AA46D3E3}" destId="{9B42EAEE-2E3F-4B31-AC7B-D15B1E88A6BC}" srcOrd="0" destOrd="0" presId="urn:microsoft.com/office/officeart/2005/8/layout/hierarchy6"/>
    <dgm:cxn modelId="{890123B1-4358-465F-A2AF-981D842237C8}" type="presParOf" srcId="{58CD2A30-CD52-44D1-B0C1-66D5AA46D3E3}" destId="{E40792B2-C0C3-47D6-8A8C-608C5CB9071E}" srcOrd="1" destOrd="0" presId="urn:microsoft.com/office/officeart/2005/8/layout/hierarchy6"/>
    <dgm:cxn modelId="{168E3EEC-976B-489E-8AE7-8BC928619D5E}" type="presParOf" srcId="{E40792B2-C0C3-47D6-8A8C-608C5CB9071E}" destId="{6F8062A8-52C6-4202-A005-AF99B0CB1BD4}" srcOrd="0" destOrd="0" presId="urn:microsoft.com/office/officeart/2005/8/layout/hierarchy6"/>
    <dgm:cxn modelId="{E1C9A6FC-4852-4576-997F-291178C4FDB6}" type="presParOf" srcId="{E40792B2-C0C3-47D6-8A8C-608C5CB9071E}" destId="{5517C7C6-4FF9-4376-893A-CE850BC36D73}" srcOrd="1" destOrd="0" presId="urn:microsoft.com/office/officeart/2005/8/layout/hierarchy6"/>
    <dgm:cxn modelId="{61502EF1-EB66-44A1-8FEE-227776F21392}" type="presParOf" srcId="{5517C7C6-4FF9-4376-893A-CE850BC36D73}" destId="{0BC8C7EC-1F39-48C1-AFBE-35542AF30552}" srcOrd="0" destOrd="0" presId="urn:microsoft.com/office/officeart/2005/8/layout/hierarchy6"/>
    <dgm:cxn modelId="{30A0AA6D-B57B-4F21-81FD-32FA23A495C1}" type="presParOf" srcId="{5517C7C6-4FF9-4376-893A-CE850BC36D73}" destId="{FDACC80C-70E8-49BB-B405-0EBFE89DE6DA}" srcOrd="1" destOrd="0" presId="urn:microsoft.com/office/officeart/2005/8/layout/hierarchy6"/>
    <dgm:cxn modelId="{FD564B5E-2739-44CE-A36A-95C6CD1D66A8}" type="presParOf" srcId="{BF8158F2-8471-4234-866E-6DBDAE548952}" destId="{ED4FF8EF-5B65-4E17-8802-87B7752BBE91}"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0FE925-E019-497A-B2E2-E144860C3F8C}">
      <dsp:nvSpPr>
        <dsp:cNvPr id="0" name=""/>
        <dsp:cNvSpPr/>
      </dsp:nvSpPr>
      <dsp:spPr>
        <a:xfrm>
          <a:off x="3192508" y="429405"/>
          <a:ext cx="3965117" cy="1381998"/>
        </a:xfrm>
        <a:prstGeom prst="roundRect">
          <a:avLst>
            <a:gd name="adj" fmla="val 10000"/>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a:noFill/>
        </a:ln>
        <a:effectLst>
          <a:glow rad="70000">
            <a:schemeClr val="accent1">
              <a:hueOff val="0"/>
              <a:satOff val="0"/>
              <a:lumOff val="0"/>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ΕΛΕΓΧΟΥ ΚΑΙ ΔΙΟΙΚΗΣΗΣ</a:t>
          </a:r>
        </a:p>
        <a:p>
          <a:pPr marL="0" lvl="0" indent="0" algn="l" defTabSz="622300">
            <a:lnSpc>
              <a:spcPct val="90000"/>
            </a:lnSpc>
            <a:spcBef>
              <a:spcPct val="0"/>
            </a:spcBef>
            <a:spcAft>
              <a:spcPct val="35000"/>
            </a:spcAft>
            <a:buNone/>
          </a:pPr>
          <a:r>
            <a:rPr lang="el-GR" sz="1400" kern="1200" dirty="0"/>
            <a:t>1. ΠΛΟΙΑΡΧΟΣ</a:t>
          </a:r>
        </a:p>
        <a:p>
          <a:pPr marL="0" lvl="0" indent="0" algn="l" defTabSz="622300">
            <a:lnSpc>
              <a:spcPct val="90000"/>
            </a:lnSpc>
            <a:spcBef>
              <a:spcPct val="0"/>
            </a:spcBef>
            <a:spcAft>
              <a:spcPct val="35000"/>
            </a:spcAft>
            <a:buNone/>
          </a:pPr>
          <a:r>
            <a:rPr lang="el-GR" sz="1400" kern="1200" dirty="0"/>
            <a:t>2. ΑΝΘΥΠΟΠΛΟΙΑΡΧΟΣ </a:t>
          </a:r>
          <a:r>
            <a:rPr lang="en-US" sz="1400" kern="1200" dirty="0"/>
            <a:t>G/O.</a:t>
          </a:r>
        </a:p>
        <a:p>
          <a:pPr marL="0" lvl="0" indent="0" algn="l" defTabSz="622300">
            <a:lnSpc>
              <a:spcPct val="90000"/>
            </a:lnSpc>
            <a:spcBef>
              <a:spcPct val="0"/>
            </a:spcBef>
            <a:spcAft>
              <a:spcPct val="35000"/>
            </a:spcAft>
            <a:buNone/>
          </a:pPr>
          <a:r>
            <a:rPr lang="en-US" sz="1400" kern="1200" dirty="0"/>
            <a:t>3.</a:t>
          </a:r>
          <a:r>
            <a:rPr lang="el-GR" sz="1400" kern="1200" dirty="0"/>
            <a:t> </a:t>
          </a:r>
          <a:r>
            <a:rPr lang="en-US" sz="1400" kern="1200" dirty="0"/>
            <a:t>NAYTH</a:t>
          </a:r>
          <a:r>
            <a:rPr lang="el-GR" sz="1400" kern="1200" dirty="0"/>
            <a:t>Σ ΤΙΜΟΝΙΕΡΗΣ</a:t>
          </a:r>
        </a:p>
        <a:p>
          <a:pPr marL="0" lvl="0" indent="0" algn="ctr" defTabSz="622300">
            <a:lnSpc>
              <a:spcPct val="90000"/>
            </a:lnSpc>
            <a:spcBef>
              <a:spcPct val="0"/>
            </a:spcBef>
            <a:spcAft>
              <a:spcPct val="35000"/>
            </a:spcAft>
            <a:buNone/>
          </a:pPr>
          <a:endParaRPr lang="el-GR" sz="1400" kern="1200" dirty="0"/>
        </a:p>
      </dsp:txBody>
      <dsp:txXfrm>
        <a:off x="3232985" y="469882"/>
        <a:ext cx="3884163" cy="1301044"/>
      </dsp:txXfrm>
    </dsp:sp>
    <dsp:sp modelId="{0DE4673C-E40E-43CE-8895-DEEBCF9EDFE1}">
      <dsp:nvSpPr>
        <dsp:cNvPr id="0" name=""/>
        <dsp:cNvSpPr/>
      </dsp:nvSpPr>
      <dsp:spPr>
        <a:xfrm>
          <a:off x="2704895" y="1811404"/>
          <a:ext cx="2470171" cy="448578"/>
        </a:xfrm>
        <a:custGeom>
          <a:avLst/>
          <a:gdLst/>
          <a:ahLst/>
          <a:cxnLst/>
          <a:rect l="0" t="0" r="0" b="0"/>
          <a:pathLst>
            <a:path>
              <a:moveTo>
                <a:pt x="2470171" y="0"/>
              </a:moveTo>
              <a:lnTo>
                <a:pt x="2470171" y="224289"/>
              </a:lnTo>
              <a:lnTo>
                <a:pt x="0" y="224289"/>
              </a:lnTo>
              <a:lnTo>
                <a:pt x="0" y="448578"/>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DEF30DC-10F3-41A3-B07F-8DC14F288B19}">
      <dsp:nvSpPr>
        <dsp:cNvPr id="0" name=""/>
        <dsp:cNvSpPr/>
      </dsp:nvSpPr>
      <dsp:spPr>
        <a:xfrm>
          <a:off x="1344548" y="2259982"/>
          <a:ext cx="2720694" cy="1412427"/>
        </a:xfrm>
        <a:prstGeom prst="roundRect">
          <a:avLst>
            <a:gd name="adj" fmla="val 10000"/>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a:noFill/>
        </a:ln>
        <a:effectLst>
          <a:glow rad="63500">
            <a:schemeClr val="accent1">
              <a:hueOff val="0"/>
              <a:satOff val="0"/>
              <a:lumOff val="0"/>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ΕΚΤΑΚΤΟΥ ΑΝΑΓΚΗΣ</a:t>
          </a:r>
        </a:p>
        <a:p>
          <a:pPr marL="0" lvl="0" indent="0" algn="l" defTabSz="622300">
            <a:lnSpc>
              <a:spcPct val="90000"/>
            </a:lnSpc>
            <a:spcBef>
              <a:spcPct val="0"/>
            </a:spcBef>
            <a:spcAft>
              <a:spcPct val="35000"/>
            </a:spcAft>
            <a:buNone/>
          </a:pPr>
          <a:r>
            <a:rPr lang="el-GR" sz="900" b="0" i="0" u="none" kern="1200" dirty="0"/>
            <a:t>1. ΥΠΟΠΛΟΙΑΡΧΟΣ Ή Β ΜΗΧΑΝΙΚΟΣ</a:t>
          </a:r>
        </a:p>
        <a:p>
          <a:pPr marL="0" lvl="0" indent="0" algn="l" defTabSz="622300">
            <a:lnSpc>
              <a:spcPct val="90000"/>
            </a:lnSpc>
            <a:spcBef>
              <a:spcPct val="0"/>
            </a:spcBef>
            <a:spcAft>
              <a:spcPct val="35000"/>
            </a:spcAft>
            <a:buNone/>
          </a:pPr>
          <a:r>
            <a:rPr lang="el-GR" sz="900" b="0" i="0" u="none" kern="1200" dirty="0"/>
            <a:t>2. ΛΟΣΤΡΟΜΟΣ</a:t>
          </a:r>
        </a:p>
        <a:p>
          <a:pPr marL="0" lvl="0" indent="0" algn="l" defTabSz="622300">
            <a:lnSpc>
              <a:spcPct val="90000"/>
            </a:lnSpc>
            <a:spcBef>
              <a:spcPct val="0"/>
            </a:spcBef>
            <a:spcAft>
              <a:spcPct val="35000"/>
            </a:spcAft>
            <a:buNone/>
          </a:pPr>
          <a:r>
            <a:rPr lang="el-GR" sz="900" b="0" i="0" u="none" kern="1200" dirty="0"/>
            <a:t>3. ΜΑΡΑΓΚΟΣ</a:t>
          </a:r>
        </a:p>
        <a:p>
          <a:pPr marL="0" lvl="0" indent="0" algn="l" defTabSz="622300">
            <a:lnSpc>
              <a:spcPct val="90000"/>
            </a:lnSpc>
            <a:spcBef>
              <a:spcPct val="0"/>
            </a:spcBef>
            <a:spcAft>
              <a:spcPct val="35000"/>
            </a:spcAft>
            <a:buNone/>
          </a:pPr>
          <a:r>
            <a:rPr lang="el-GR" sz="900" b="0" i="0" u="none" kern="1200" dirty="0"/>
            <a:t>4. ΑΝΤΛΙΩΡΟΣ</a:t>
          </a:r>
        </a:p>
        <a:p>
          <a:pPr marL="0" lvl="0" indent="0" algn="l" defTabSz="622300">
            <a:lnSpc>
              <a:spcPct val="90000"/>
            </a:lnSpc>
            <a:spcBef>
              <a:spcPct val="0"/>
            </a:spcBef>
            <a:spcAft>
              <a:spcPct val="35000"/>
            </a:spcAft>
            <a:buNone/>
          </a:pPr>
          <a:r>
            <a:rPr lang="el-GR" sz="900" b="0" i="0" u="none" kern="1200" dirty="0"/>
            <a:t>5. 2-3 ΝΑΥΤΕΣ</a:t>
          </a:r>
        </a:p>
        <a:p>
          <a:pPr marL="0" lvl="0" indent="0" algn="l" defTabSz="622300">
            <a:lnSpc>
              <a:spcPct val="90000"/>
            </a:lnSpc>
            <a:spcBef>
              <a:spcPct val="0"/>
            </a:spcBef>
            <a:spcAft>
              <a:spcPct val="35000"/>
            </a:spcAft>
            <a:buNone/>
          </a:pPr>
          <a:r>
            <a:rPr lang="el-GR" sz="900" b="0" i="0" u="none" kern="1200" dirty="0"/>
            <a:t>6. 2-3 ΜΕΛΗ ΜΗΧΑΝΟΣΤΑΣΙΟΥ</a:t>
          </a:r>
        </a:p>
      </dsp:txBody>
      <dsp:txXfrm>
        <a:off x="1385917" y="2301351"/>
        <a:ext cx="2637956" cy="1329689"/>
      </dsp:txXfrm>
    </dsp:sp>
    <dsp:sp modelId="{5FC7D95A-B72A-4E65-9982-D3DE8E75B618}">
      <dsp:nvSpPr>
        <dsp:cNvPr id="0" name=""/>
        <dsp:cNvSpPr/>
      </dsp:nvSpPr>
      <dsp:spPr>
        <a:xfrm>
          <a:off x="1338951" y="3672410"/>
          <a:ext cx="1365944" cy="456041"/>
        </a:xfrm>
        <a:custGeom>
          <a:avLst/>
          <a:gdLst/>
          <a:ahLst/>
          <a:cxnLst/>
          <a:rect l="0" t="0" r="0" b="0"/>
          <a:pathLst>
            <a:path>
              <a:moveTo>
                <a:pt x="1365944" y="0"/>
              </a:moveTo>
              <a:lnTo>
                <a:pt x="1365944" y="228020"/>
              </a:lnTo>
              <a:lnTo>
                <a:pt x="0" y="228020"/>
              </a:lnTo>
              <a:lnTo>
                <a:pt x="0" y="456041"/>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55DBFE2-36D7-4E43-A977-0D418E476F15}">
      <dsp:nvSpPr>
        <dsp:cNvPr id="0" name=""/>
        <dsp:cNvSpPr/>
      </dsp:nvSpPr>
      <dsp:spPr>
        <a:xfrm>
          <a:off x="3690" y="4128451"/>
          <a:ext cx="2670521" cy="1130774"/>
        </a:xfrm>
        <a:prstGeom prst="roundRect">
          <a:avLst>
            <a:gd name="adj" fmla="val 10000"/>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a:noFill/>
        </a:ln>
        <a:effectLst>
          <a:glow rad="63500">
            <a:schemeClr val="accent1">
              <a:hueOff val="0"/>
              <a:satOff val="0"/>
              <a:lumOff val="0"/>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ΠΡΟΕΤΟΙΜΑΣΙΑΣ ΣΩΣΤΙΚΩΝ</a:t>
          </a:r>
        </a:p>
        <a:p>
          <a:pPr marL="0" lvl="0" indent="0" algn="l" defTabSz="622300">
            <a:lnSpc>
              <a:spcPct val="90000"/>
            </a:lnSpc>
            <a:spcBef>
              <a:spcPct val="0"/>
            </a:spcBef>
            <a:spcAft>
              <a:spcPct val="35000"/>
            </a:spcAft>
            <a:buNone/>
          </a:pPr>
          <a:r>
            <a:rPr lang="el-GR" sz="1200" kern="1200" dirty="0"/>
            <a:t>1. ΑΝΘΥΠΟΠΛΟΙΑΡΧΟΣ</a:t>
          </a:r>
        </a:p>
        <a:p>
          <a:pPr marL="0" lvl="0" indent="0" algn="l" defTabSz="622300">
            <a:lnSpc>
              <a:spcPct val="90000"/>
            </a:lnSpc>
            <a:spcBef>
              <a:spcPct val="0"/>
            </a:spcBef>
            <a:spcAft>
              <a:spcPct val="35000"/>
            </a:spcAft>
            <a:buNone/>
          </a:pPr>
          <a:r>
            <a:rPr lang="el-GR" sz="1200" kern="1200" dirty="0"/>
            <a:t>2. 2-3 ΜΕΛΗ ΚΑΤΑΣΤΡΩΜΑΤΟΣ</a:t>
          </a:r>
        </a:p>
        <a:p>
          <a:pPr marL="0" lvl="0" indent="0" algn="l" defTabSz="622300">
            <a:lnSpc>
              <a:spcPct val="90000"/>
            </a:lnSpc>
            <a:spcBef>
              <a:spcPct val="0"/>
            </a:spcBef>
            <a:spcAft>
              <a:spcPct val="35000"/>
            </a:spcAft>
            <a:buNone/>
          </a:pPr>
          <a:r>
            <a:rPr lang="el-GR" sz="1200" kern="1200" dirty="0"/>
            <a:t>3. 1 ΜΕΛΟΣ ΜΗΧΑΝΟΣΤΑΣΙΟΥ</a:t>
          </a:r>
        </a:p>
      </dsp:txBody>
      <dsp:txXfrm>
        <a:off x="36809" y="4161570"/>
        <a:ext cx="2604283" cy="1064536"/>
      </dsp:txXfrm>
    </dsp:sp>
    <dsp:sp modelId="{361CEFD5-4FE6-4D9A-AE7D-C27B5C3557C7}">
      <dsp:nvSpPr>
        <dsp:cNvPr id="0" name=""/>
        <dsp:cNvSpPr/>
      </dsp:nvSpPr>
      <dsp:spPr>
        <a:xfrm>
          <a:off x="2704895" y="3672410"/>
          <a:ext cx="1748819" cy="456041"/>
        </a:xfrm>
        <a:custGeom>
          <a:avLst/>
          <a:gdLst/>
          <a:ahLst/>
          <a:cxnLst/>
          <a:rect l="0" t="0" r="0" b="0"/>
          <a:pathLst>
            <a:path>
              <a:moveTo>
                <a:pt x="0" y="0"/>
              </a:moveTo>
              <a:lnTo>
                <a:pt x="0" y="228020"/>
              </a:lnTo>
              <a:lnTo>
                <a:pt x="1748819" y="228020"/>
              </a:lnTo>
              <a:lnTo>
                <a:pt x="1748819" y="456041"/>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0D6AC14-3C70-4F37-B375-F62EE14BD53A}">
      <dsp:nvSpPr>
        <dsp:cNvPr id="0" name=""/>
        <dsp:cNvSpPr/>
      </dsp:nvSpPr>
      <dsp:spPr>
        <a:xfrm>
          <a:off x="3183060" y="4128451"/>
          <a:ext cx="2541308" cy="1130774"/>
        </a:xfrm>
        <a:prstGeom prst="roundRect">
          <a:avLst>
            <a:gd name="adj" fmla="val 10000"/>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a:noFill/>
        </a:ln>
        <a:effectLst>
          <a:glow rad="63500">
            <a:schemeClr val="accent1">
              <a:hueOff val="0"/>
              <a:satOff val="0"/>
              <a:lumOff val="0"/>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ΥΠΟΣΤΗΡΙΞΗΣ</a:t>
          </a:r>
        </a:p>
        <a:p>
          <a:pPr marL="0" lvl="0" indent="0" algn="l" defTabSz="622300">
            <a:lnSpc>
              <a:spcPct val="90000"/>
            </a:lnSpc>
            <a:spcBef>
              <a:spcPct val="0"/>
            </a:spcBef>
            <a:spcAft>
              <a:spcPct val="35000"/>
            </a:spcAft>
            <a:buNone/>
          </a:pPr>
          <a:r>
            <a:rPr lang="el-GR" sz="1400" kern="1200" dirty="0"/>
            <a:t>1. ΑΞΙΩΜΑΤΙΚΟΣ ΓΕΦΥΡΑΣ</a:t>
          </a:r>
        </a:p>
        <a:p>
          <a:pPr marL="0" lvl="0" indent="0" algn="l" defTabSz="622300">
            <a:lnSpc>
              <a:spcPct val="90000"/>
            </a:lnSpc>
            <a:spcBef>
              <a:spcPct val="0"/>
            </a:spcBef>
            <a:spcAft>
              <a:spcPct val="35000"/>
            </a:spcAft>
            <a:buNone/>
          </a:pPr>
          <a:r>
            <a:rPr lang="el-GR" sz="1400" kern="1200" dirty="0"/>
            <a:t>2. ΠΡΟΣΩΠΙΚΟ ΠΟΥ ΠΕΡΙΣΣΕΥΕΙ</a:t>
          </a:r>
        </a:p>
      </dsp:txBody>
      <dsp:txXfrm>
        <a:off x="3216179" y="4161570"/>
        <a:ext cx="2475070" cy="1064536"/>
      </dsp:txXfrm>
    </dsp:sp>
    <dsp:sp modelId="{0606E627-C7B6-49BF-9EEE-C4F2F390D267}">
      <dsp:nvSpPr>
        <dsp:cNvPr id="0" name=""/>
        <dsp:cNvSpPr/>
      </dsp:nvSpPr>
      <dsp:spPr>
        <a:xfrm>
          <a:off x="5175066" y="1811404"/>
          <a:ext cx="2460121" cy="334087"/>
        </a:xfrm>
        <a:custGeom>
          <a:avLst/>
          <a:gdLst/>
          <a:ahLst/>
          <a:cxnLst/>
          <a:rect l="0" t="0" r="0" b="0"/>
          <a:pathLst>
            <a:path>
              <a:moveTo>
                <a:pt x="0" y="0"/>
              </a:moveTo>
              <a:lnTo>
                <a:pt x="0" y="167043"/>
              </a:lnTo>
              <a:lnTo>
                <a:pt x="2460121" y="167043"/>
              </a:lnTo>
              <a:lnTo>
                <a:pt x="2460121" y="334087"/>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B42EAEE-2E3F-4B31-AC7B-D15B1E88A6BC}">
      <dsp:nvSpPr>
        <dsp:cNvPr id="0" name=""/>
        <dsp:cNvSpPr/>
      </dsp:nvSpPr>
      <dsp:spPr>
        <a:xfrm>
          <a:off x="6385744" y="2145491"/>
          <a:ext cx="2498887" cy="1130774"/>
        </a:xfrm>
        <a:prstGeom prst="roundRect">
          <a:avLst>
            <a:gd name="adj" fmla="val 10000"/>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a:noFill/>
        </a:ln>
        <a:effectLst>
          <a:glow rad="63500">
            <a:schemeClr val="accent1">
              <a:hueOff val="0"/>
              <a:satOff val="0"/>
              <a:lumOff val="0"/>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ΜΗΧΑΝΟΣΤΑΣΙΟΥ</a:t>
          </a:r>
        </a:p>
        <a:p>
          <a:pPr marL="0" lvl="0" indent="0" algn="l" defTabSz="622300">
            <a:lnSpc>
              <a:spcPct val="90000"/>
            </a:lnSpc>
            <a:spcBef>
              <a:spcPct val="0"/>
            </a:spcBef>
            <a:spcAft>
              <a:spcPct val="35000"/>
            </a:spcAft>
            <a:buNone/>
          </a:pPr>
          <a:r>
            <a:rPr lang="el-GR" sz="900" kern="1200" dirty="0"/>
            <a:t>1. Α΄ ΜΗΧΑΝΙΚΟΣ</a:t>
          </a:r>
        </a:p>
        <a:p>
          <a:pPr marL="0" lvl="0" indent="0" algn="l" defTabSz="622300">
            <a:lnSpc>
              <a:spcPct val="90000"/>
            </a:lnSpc>
            <a:spcBef>
              <a:spcPct val="0"/>
            </a:spcBef>
            <a:spcAft>
              <a:spcPct val="35000"/>
            </a:spcAft>
            <a:buNone/>
          </a:pPr>
          <a:r>
            <a:rPr lang="el-GR" sz="900" kern="1200" dirty="0"/>
            <a:t>2. Γ΄ ΜΗΧΑΝΙΚΟΣ</a:t>
          </a:r>
        </a:p>
        <a:p>
          <a:pPr marL="0" lvl="0" indent="0" algn="l" defTabSz="622300">
            <a:lnSpc>
              <a:spcPct val="90000"/>
            </a:lnSpc>
            <a:spcBef>
              <a:spcPct val="0"/>
            </a:spcBef>
            <a:spcAft>
              <a:spcPct val="35000"/>
            </a:spcAft>
            <a:buNone/>
          </a:pPr>
          <a:r>
            <a:rPr lang="el-GR" sz="900" kern="1200" dirty="0"/>
            <a:t>3. ΗΛΕΚΤΡΟΛΟΓΟΣ</a:t>
          </a:r>
        </a:p>
        <a:p>
          <a:pPr marL="0" lvl="0" indent="0" algn="l" defTabSz="622300">
            <a:lnSpc>
              <a:spcPct val="90000"/>
            </a:lnSpc>
            <a:spcBef>
              <a:spcPct val="0"/>
            </a:spcBef>
            <a:spcAft>
              <a:spcPct val="35000"/>
            </a:spcAft>
            <a:buNone/>
          </a:pPr>
          <a:r>
            <a:rPr lang="el-GR" sz="900" kern="1200" dirty="0"/>
            <a:t>4. ΛΙΠΑΝΤΗΣ</a:t>
          </a:r>
        </a:p>
        <a:p>
          <a:pPr marL="0" lvl="0" indent="0" algn="l" defTabSz="622300">
            <a:lnSpc>
              <a:spcPct val="90000"/>
            </a:lnSpc>
            <a:spcBef>
              <a:spcPct val="0"/>
            </a:spcBef>
            <a:spcAft>
              <a:spcPct val="35000"/>
            </a:spcAft>
            <a:buNone/>
          </a:pPr>
          <a:r>
            <a:rPr lang="el-GR" sz="900" kern="1200" dirty="0"/>
            <a:t>5. ΚΑΘΑΡΙΣΤΗΣ</a:t>
          </a:r>
          <a:endParaRPr lang="el-GR" sz="2100" kern="1200" dirty="0"/>
        </a:p>
      </dsp:txBody>
      <dsp:txXfrm>
        <a:off x="6418863" y="2178610"/>
        <a:ext cx="2432649" cy="1064536"/>
      </dsp:txXfrm>
    </dsp:sp>
    <dsp:sp modelId="{6F8062A8-52C6-4202-A005-AF99B0CB1BD4}">
      <dsp:nvSpPr>
        <dsp:cNvPr id="0" name=""/>
        <dsp:cNvSpPr/>
      </dsp:nvSpPr>
      <dsp:spPr>
        <a:xfrm>
          <a:off x="7551287" y="3276266"/>
          <a:ext cx="91440" cy="570532"/>
        </a:xfrm>
        <a:custGeom>
          <a:avLst/>
          <a:gdLst/>
          <a:ahLst/>
          <a:cxnLst/>
          <a:rect l="0" t="0" r="0" b="0"/>
          <a:pathLst>
            <a:path>
              <a:moveTo>
                <a:pt x="83900" y="0"/>
              </a:moveTo>
              <a:lnTo>
                <a:pt x="83900" y="285266"/>
              </a:lnTo>
              <a:lnTo>
                <a:pt x="45720" y="285266"/>
              </a:lnTo>
              <a:lnTo>
                <a:pt x="45720" y="570532"/>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BC8C7EC-1F39-48C1-AFBE-35542AF30552}">
      <dsp:nvSpPr>
        <dsp:cNvPr id="0" name=""/>
        <dsp:cNvSpPr/>
      </dsp:nvSpPr>
      <dsp:spPr>
        <a:xfrm>
          <a:off x="6233217" y="3846798"/>
          <a:ext cx="2727580" cy="1130774"/>
        </a:xfrm>
        <a:prstGeom prst="roundRect">
          <a:avLst>
            <a:gd name="adj" fmla="val 10000"/>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a:noFill/>
        </a:ln>
        <a:effectLst>
          <a:glow rad="63500">
            <a:schemeClr val="accent1">
              <a:hueOff val="0"/>
              <a:satOff val="0"/>
              <a:lumOff val="0"/>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ΠΡΩΤΩΝ ΒΟΗΘΕΙΩΝ</a:t>
          </a:r>
        </a:p>
        <a:p>
          <a:pPr marL="0" lvl="0" indent="0" algn="l" defTabSz="622300">
            <a:lnSpc>
              <a:spcPct val="90000"/>
            </a:lnSpc>
            <a:spcBef>
              <a:spcPct val="0"/>
            </a:spcBef>
            <a:spcAft>
              <a:spcPct val="35000"/>
            </a:spcAft>
            <a:buNone/>
          </a:pPr>
          <a:r>
            <a:rPr lang="el-GR" sz="1100" kern="1200" dirty="0"/>
            <a:t>1. ΑΡΧΙΜΑΓΕΙΡΑΣ Ή ΑΡΧΙΚΑΜΑΡΩΤΟΣ</a:t>
          </a:r>
        </a:p>
        <a:p>
          <a:pPr marL="0" lvl="0" indent="0" algn="l" defTabSz="622300">
            <a:lnSpc>
              <a:spcPct val="90000"/>
            </a:lnSpc>
            <a:spcBef>
              <a:spcPct val="0"/>
            </a:spcBef>
            <a:spcAft>
              <a:spcPct val="35000"/>
            </a:spcAft>
            <a:buNone/>
          </a:pPr>
          <a:r>
            <a:rPr lang="el-GR" sz="1100" kern="1200" dirty="0"/>
            <a:t>2. ΠΡΟΣΩΠΙΚΟ ΓΕΝΙΚΩΝ ΥΠΗΡΕΣΙΩΝ</a:t>
          </a:r>
        </a:p>
      </dsp:txBody>
      <dsp:txXfrm>
        <a:off x="6266336" y="3879917"/>
        <a:ext cx="2661342" cy="106453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Τίτλος"/>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a:t>Kλικ για επεξεργασία του τίτλου</a:t>
            </a:r>
            <a:endParaRPr kumimoji="0" lang="en-US"/>
          </a:p>
        </p:txBody>
      </p:sp>
      <p:sp>
        <p:nvSpPr>
          <p:cNvPr id="17" name="16 - Υπότιτλος"/>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9E2271CD-4EDA-4B39-A1B4-35B556F34584}"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E2271CD-4EDA-4B39-A1B4-35B556F3458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E2271CD-4EDA-4B39-A1B4-35B556F3458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lgn="l">
              <a:defRPr/>
            </a:lvl1p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E2271CD-4EDA-4B39-A1B4-35B556F3458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 Τίτλος"/>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E2271CD-4EDA-4B39-A1B4-35B556F34584}"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E2271CD-4EDA-4B39-A1B4-35B556F3458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E2271CD-4EDA-4B39-A1B4-35B556F3458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320"/>
            <a:ext cx="7470648" cy="1143000"/>
          </a:xfrm>
        </p:spPr>
        <p:txBody>
          <a:bodyPr anchor="ctr"/>
          <a:lstStyle>
            <a:lvl1pPr algn="l">
              <a:defRPr sz="4600"/>
            </a:lvl1pPr>
          </a:lstStyle>
          <a:p>
            <a:r>
              <a:rPr kumimoji="0" lang="el-GR"/>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8" name="7 - Θέση αριθμού διαφάνειας"/>
          <p:cNvSpPr>
            <a:spLocks noGrp="1"/>
          </p:cNvSpPr>
          <p:nvPr>
            <p:ph type="sldNum" sz="quarter" idx="11"/>
          </p:nvPr>
        </p:nvSpPr>
        <p:spPr/>
        <p:txBody>
          <a:bodyPr/>
          <a:lstStyle/>
          <a:p>
            <a:fld id="{9E2271CD-4EDA-4B39-A1B4-35B556F34584}" type="slidenum">
              <a:rPr lang="el-GR" smtClean="0"/>
              <a:pPr/>
              <a:t>‹#›</a:t>
            </a:fld>
            <a:endParaRPr lang="el-GR"/>
          </a:p>
        </p:txBody>
      </p:sp>
      <p:sp>
        <p:nvSpPr>
          <p:cNvPr id="9" name="8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E2271CD-4EDA-4B39-A1B4-35B556F3458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39509A61-9A90-4801-B114-E10EF4614E6B}" type="datetimeFigureOut">
              <a:rPr lang="el-GR" smtClean="0"/>
              <a:pPr/>
              <a:t>16/3/2021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156448" y="6422064"/>
            <a:ext cx="762000" cy="365125"/>
          </a:xfrm>
        </p:spPr>
        <p:txBody>
          <a:bodyPr/>
          <a:lstStyle/>
          <a:p>
            <a:fld id="{9E2271CD-4EDA-4B39-A1B4-35B556F3458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a:xfrm>
            <a:off x="457200" y="6422064"/>
            <a:ext cx="2133600" cy="365125"/>
          </a:xfrm>
        </p:spPr>
        <p:txBody>
          <a:bodyPr/>
          <a:lstStyle/>
          <a:p>
            <a:fld id="{39509A61-9A90-4801-B114-E10EF4614E6B}" type="datetimeFigureOut">
              <a:rPr lang="el-GR" smtClean="0"/>
              <a:pPr/>
              <a:t>16/3/2021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E2271CD-4EDA-4B39-A1B4-35B556F3458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 Ελεύθερη σχεδίαση"/>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Θέση τίτλου"/>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l-GR"/>
              <a:t>Kλικ για επεξεργασία του τίτλου</a:t>
            </a:r>
            <a:endParaRPr kumimoji="0" lang="en-US"/>
          </a:p>
        </p:txBody>
      </p:sp>
      <p:sp>
        <p:nvSpPr>
          <p:cNvPr id="30" name="29 - Θέση κειμένου"/>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9 - Θέση ημερομηνίας"/>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39509A61-9A90-4801-B114-E10EF4614E6B}" type="datetimeFigureOut">
              <a:rPr lang="el-GR" smtClean="0"/>
              <a:pPr/>
              <a:t>16/3/2021</a:t>
            </a:fld>
            <a:endParaRPr lang="el-GR"/>
          </a:p>
        </p:txBody>
      </p:sp>
      <p:sp>
        <p:nvSpPr>
          <p:cNvPr id="22" name="21 - Θέση υποσέλιδου"/>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l-GR"/>
          </a:p>
        </p:txBody>
      </p:sp>
      <p:sp>
        <p:nvSpPr>
          <p:cNvPr id="18" name="17 - Θέση αριθμού διαφάνειας"/>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9E2271CD-4EDA-4B39-A1B4-35B556F34584}"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Word_Document1.docx"/><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dirty="0" err="1"/>
              <a:t>Προχωρημενη</a:t>
            </a:r>
            <a:r>
              <a:rPr lang="el-GR" dirty="0"/>
              <a:t> </a:t>
            </a:r>
            <a:r>
              <a:rPr lang="el-GR" dirty="0" err="1"/>
              <a:t>εκπαιδευση</a:t>
            </a:r>
            <a:r>
              <a:rPr lang="el-GR" dirty="0"/>
              <a:t> στην </a:t>
            </a:r>
            <a:r>
              <a:rPr lang="el-GR" dirty="0" err="1"/>
              <a:t>καταπολεμηση</a:t>
            </a:r>
            <a:r>
              <a:rPr lang="el-GR" dirty="0"/>
              <a:t> </a:t>
            </a:r>
            <a:r>
              <a:rPr lang="el-GR" dirty="0" err="1"/>
              <a:t>τησ</a:t>
            </a:r>
            <a:r>
              <a:rPr lang="el-GR" dirty="0"/>
              <a:t> </a:t>
            </a:r>
            <a:r>
              <a:rPr lang="el-GR" dirty="0" err="1"/>
              <a:t>πυρκαγιασ</a:t>
            </a:r>
            <a:r>
              <a:rPr lang="en-US" dirty="0"/>
              <a:t> </a:t>
            </a:r>
            <a:br>
              <a:rPr lang="en-US" dirty="0"/>
            </a:br>
            <a:r>
              <a:rPr lang="en-US" dirty="0" err="1"/>
              <a:t>stcw</a:t>
            </a:r>
            <a:r>
              <a:rPr lang="en-US" dirty="0"/>
              <a:t> a-vi / </a:t>
            </a:r>
            <a:r>
              <a:rPr lang="el-GR" dirty="0"/>
              <a:t>3</a:t>
            </a:r>
            <a:r>
              <a:rPr lang="en-US" dirty="0"/>
              <a:t>.</a:t>
            </a:r>
            <a:r>
              <a:rPr lang="el-GR" dirty="0"/>
              <a:t>1</a:t>
            </a:r>
          </a:p>
        </p:txBody>
      </p:sp>
      <p:sp>
        <p:nvSpPr>
          <p:cNvPr id="3" name="2 - Υπότιτλος"/>
          <p:cNvSpPr>
            <a:spLocks noGrp="1"/>
          </p:cNvSpPr>
          <p:nvPr>
            <p:ph type="subTitle" idx="1"/>
          </p:nvPr>
        </p:nvSpPr>
        <p:spPr/>
        <p:txBody>
          <a:bodyPr/>
          <a:lstStyle/>
          <a:p>
            <a:r>
              <a:rPr lang="el-GR" dirty="0"/>
              <a:t>ΚΥΚΛΟΣ Γ</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5"/>
            <a:ext cx="8229600" cy="785242"/>
          </a:xfrm>
        </p:spPr>
        <p:txBody>
          <a:bodyPr>
            <a:normAutofit/>
          </a:bodyPr>
          <a:lstStyle/>
          <a:p>
            <a:pPr algn="ct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ΚΑΡΤΑ ΕΙΣΟΔΟΥ </a:t>
            </a:r>
          </a:p>
        </p:txBody>
      </p:sp>
      <p:sp>
        <p:nvSpPr>
          <p:cNvPr id="3" name="2 - Θέση περιεχομένου"/>
          <p:cNvSpPr>
            <a:spLocks noGrp="1"/>
          </p:cNvSpPr>
          <p:nvPr>
            <p:ph idx="1"/>
          </p:nvPr>
        </p:nvSpPr>
        <p:spPr/>
        <p:txBody>
          <a:bodyPr>
            <a:normAutofit fontScale="92500"/>
          </a:bodyPr>
          <a:lstStyle/>
          <a:p>
            <a:r>
              <a:rPr lang="el-GR" dirty="0"/>
              <a:t>Έχετε εξοικειωθεί με την συσκευή που θα χρησιμοποιήσετε ;</a:t>
            </a:r>
          </a:p>
          <a:p>
            <a:pPr hangingPunct="0"/>
            <a:r>
              <a:rPr lang="el-GR" dirty="0"/>
              <a:t>Έχει ελεγχθεί η συσκευή ως προς :</a:t>
            </a:r>
          </a:p>
          <a:p>
            <a:pPr marL="953262" lvl="1" indent="-514350" hangingPunct="0">
              <a:buFont typeface="+mj-lt"/>
              <a:buAutoNum type="arabicPeriod"/>
            </a:pPr>
            <a:r>
              <a:rPr lang="el-GR" dirty="0"/>
              <a:t>το μετρητή και ποσότητα αέρα ;</a:t>
            </a:r>
          </a:p>
          <a:p>
            <a:pPr marL="953262" lvl="1" indent="-514350" hangingPunct="0">
              <a:buFont typeface="+mj-lt"/>
              <a:buAutoNum type="arabicPeriod"/>
            </a:pPr>
            <a:r>
              <a:rPr lang="el-GR" dirty="0"/>
              <a:t>τον ηχητικό συναγερμό λόγω χαμηλής πίεσης ;</a:t>
            </a:r>
          </a:p>
          <a:p>
            <a:pPr marL="953262" lvl="1" indent="-514350">
              <a:buFont typeface="+mj-lt"/>
              <a:buAutoNum type="arabicPeriod"/>
            </a:pPr>
            <a:r>
              <a:rPr lang="el-GR" dirty="0"/>
              <a:t>την προσωπίδα (μάσκα) αέρα-παροχή αέρα-σφίξιμο-διαρροές;</a:t>
            </a:r>
          </a:p>
          <a:p>
            <a:pPr marL="578358" indent="-514350"/>
            <a:r>
              <a:rPr lang="el-GR" dirty="0"/>
              <a:t>Έχουν ελεγχθεί τα μέσα επικοινωνίας κι έχουν συμφωνηθεί τα σήματα σε περίπτωση ανάγκης ;</a:t>
            </a:r>
          </a:p>
        </p:txBody>
      </p:sp>
      <p:sp>
        <p:nvSpPr>
          <p:cNvPr id="4" name="3 - TextBox"/>
          <p:cNvSpPr txBox="1"/>
          <p:nvPr/>
        </p:nvSpPr>
        <p:spPr>
          <a:xfrm>
            <a:off x="395536" y="908721"/>
            <a:ext cx="6624736" cy="923330"/>
          </a:xfrm>
          <a:prstGeom prst="rect">
            <a:avLst/>
          </a:prstGeom>
          <a:noFill/>
        </p:spPr>
        <p:txBody>
          <a:bodyPr wrap="square" rtlCol="0">
            <a:spAutoFit/>
          </a:bodyPr>
          <a:lstStyle/>
          <a:p>
            <a:r>
              <a:rPr lang="el-GR" dirty="0">
                <a:solidFill>
                  <a:schemeClr val="accent5">
                    <a:lumMod val="60000"/>
                    <a:lumOff val="40000"/>
                  </a:schemeClr>
                </a:solidFill>
              </a:rPr>
              <a:t>ΕΔΑΦΙΟ 3 </a:t>
            </a:r>
            <a:r>
              <a:rPr lang="el-GR" dirty="0"/>
              <a:t>(συμπληρώνεται από το άτομο που θα εισέλθει στον χώρο, τον υπεύθυνο αξιωματικό και τον πλοίαρχο εφόσον χρησιμοποιηθεί αναπνευστική συσκευή)</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Κινδυνοι</a:t>
            </a: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a:t>
            </a:r>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πυροσβεστικων</a:t>
            </a: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a:t>
            </a:r>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υλικων</a:t>
            </a:r>
            <a:endPar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3" name="2 - Θέση περιεχομένου"/>
          <p:cNvSpPr>
            <a:spLocks noGrp="1"/>
          </p:cNvSpPr>
          <p:nvPr>
            <p:ph idx="1"/>
          </p:nvPr>
        </p:nvSpPr>
        <p:spPr>
          <a:xfrm>
            <a:off x="304800" y="1357298"/>
            <a:ext cx="8686800" cy="5214974"/>
          </a:xfrm>
        </p:spPr>
        <p:txBody>
          <a:bodyPr>
            <a:normAutofit fontScale="62500" lnSpcReduction="20000"/>
          </a:bodyPr>
          <a:lstStyle/>
          <a:p>
            <a:pPr marL="571500" indent="-571500">
              <a:buNone/>
            </a:pPr>
            <a:r>
              <a:rPr lang="el-GR" sz="2300" b="1" i="1" u="sng" dirty="0"/>
              <a:t>Νερό</a:t>
            </a:r>
            <a:r>
              <a:rPr lang="el-GR" sz="2300" dirty="0"/>
              <a:t> </a:t>
            </a:r>
          </a:p>
          <a:p>
            <a:pPr marL="571500" indent="-571500"/>
            <a:r>
              <a:rPr lang="el-GR" sz="2300" dirty="0"/>
              <a:t>Καλός αγωγός του ηλεκτρικού ρεύματος προκαλεί ηλεκτροπληξία στις ηλεκτρικές πυρκαγιές.</a:t>
            </a:r>
          </a:p>
          <a:p>
            <a:pPr marL="571500" indent="-571500"/>
            <a:r>
              <a:rPr lang="el-GR" sz="2300" dirty="0"/>
              <a:t>Σε πυρκαγιές δραστικών μετάλλων με την επαφή του με  την καιγόμενη επιφάνεια μετατρέπεται ακαριαία σε ατμό εκσφενδονίζοντας σταγονίδια και πυρωμένα κομμάτια μετάλλου απειλώντας την σωματική ακεραιότητα των πυροσβεστών.</a:t>
            </a:r>
          </a:p>
          <a:p>
            <a:pPr marL="571500" indent="-571500"/>
            <a:r>
              <a:rPr lang="el-GR" sz="2300" dirty="0"/>
              <a:t>Στις φωτιές των πετρελαιοειδών προκαλεί βρασμό στην επιφάνεια τους αυξάνοντας την εξάτμιση τους.</a:t>
            </a:r>
          </a:p>
          <a:p>
            <a:pPr marL="571500" indent="-571500">
              <a:buNone/>
            </a:pPr>
            <a:r>
              <a:rPr lang="el-GR" sz="2300" b="1" i="1" u="sng" dirty="0"/>
              <a:t>Αφρός</a:t>
            </a:r>
          </a:p>
          <a:p>
            <a:pPr marL="571500" indent="-571500"/>
            <a:r>
              <a:rPr lang="el-GR" sz="2300" dirty="0"/>
              <a:t>Περιέχει ποσότητες νερού 94-97% είναι καλός αγωγός του ηλεκτρικού ρεύματος προκαλεί ηλεκτροπληξία στις ηλεκτρικές πυρκαγιές.</a:t>
            </a:r>
          </a:p>
          <a:p>
            <a:pPr marL="571500" indent="-571500"/>
            <a:r>
              <a:rPr lang="el-GR" sz="2300" dirty="0"/>
              <a:t>Ο αφρός υψηλής διαστολής μονίμων συστημάτων εκτοπίζει τον ατμοσφαιρικό αέρα μπορεί να προκαλέσει ασφυξία.</a:t>
            </a:r>
          </a:p>
          <a:p>
            <a:pPr marL="571500" indent="-571500">
              <a:buNone/>
            </a:pPr>
            <a:r>
              <a:rPr lang="el-GR" sz="2300" b="1" i="1" u="sng" dirty="0"/>
              <a:t>Διοξείδιο του άνθρακα </a:t>
            </a:r>
            <a:r>
              <a:rPr lang="en-US" sz="2300" b="1" i="1" u="sng" dirty="0"/>
              <a:t>CO</a:t>
            </a:r>
            <a:r>
              <a:rPr lang="en-US" sz="2300" b="1" i="1" u="sng" baseline="-25000" dirty="0"/>
              <a:t>2</a:t>
            </a:r>
          </a:p>
          <a:p>
            <a:pPr marL="571500" indent="-571500"/>
            <a:r>
              <a:rPr lang="el-GR" sz="2300" dirty="0"/>
              <a:t>Αραιώνει το οξυγόνο προκαλεί ασφυξία σε χρήση του σε μόνιμα συστήματα.</a:t>
            </a:r>
          </a:p>
          <a:p>
            <a:pPr marL="571500" indent="-571500"/>
            <a:r>
              <a:rPr lang="el-GR" sz="2300" dirty="0"/>
              <a:t>Σε ηλεκτρικές φωτιές άνω των 3000 </a:t>
            </a:r>
            <a:r>
              <a:rPr lang="en-US" sz="2300" dirty="0"/>
              <a:t>volt</a:t>
            </a:r>
            <a:r>
              <a:rPr lang="el-GR" sz="2300" dirty="0"/>
              <a:t> προκαλεί βολταϊκό τόξο (υπερπήδηση του ρεύματος) μέσω του διοξειδίου προκαλώντας ηλεκτροπληξία.</a:t>
            </a:r>
          </a:p>
          <a:p>
            <a:pPr marL="571500" indent="-571500"/>
            <a:r>
              <a:rPr lang="el-GR" sz="2300" dirty="0"/>
              <a:t>Σε φωτιές άνω των 500</a:t>
            </a:r>
            <a:r>
              <a:rPr lang="el-GR" sz="2300" baseline="30000" dirty="0"/>
              <a:t>0 </a:t>
            </a:r>
            <a:r>
              <a:rPr lang="en-US" sz="2300" dirty="0"/>
              <a:t>C </a:t>
            </a:r>
            <a:r>
              <a:rPr lang="el-GR" sz="2300" dirty="0"/>
              <a:t>το </a:t>
            </a:r>
            <a:r>
              <a:rPr lang="en-US" sz="2300" dirty="0"/>
              <a:t>CO</a:t>
            </a:r>
            <a:r>
              <a:rPr lang="en-US" sz="2300" baseline="-25000" dirty="0"/>
              <a:t>2</a:t>
            </a:r>
            <a:r>
              <a:rPr lang="el-GR" sz="2300" baseline="-25000" dirty="0"/>
              <a:t> </a:t>
            </a:r>
            <a:r>
              <a:rPr lang="el-GR" sz="2300" dirty="0"/>
              <a:t>διασπάται στα συστατικά του ελευθερώνοντας οξυγόνο που θρέφει την φωτιά.</a:t>
            </a:r>
          </a:p>
          <a:p>
            <a:pPr marL="571500" indent="-571500">
              <a:buNone/>
            </a:pPr>
            <a:r>
              <a:rPr lang="el-GR" sz="2300" b="1" i="1" u="sng" dirty="0"/>
              <a:t>Ξηρές χημικές σκόνες και σκόνες τύπου </a:t>
            </a:r>
            <a:r>
              <a:rPr lang="en-US" sz="2300" b="1" i="1" u="sng" dirty="0"/>
              <a:t>D</a:t>
            </a:r>
            <a:endParaRPr lang="en-US" sz="2300" b="1" i="1" u="sng" baseline="-25000" dirty="0"/>
          </a:p>
          <a:p>
            <a:pPr marL="571500" indent="-571500"/>
            <a:r>
              <a:rPr lang="el-GR" sz="2300" dirty="0"/>
              <a:t>Αν τις εισπνεύσουμε σε μεγάλες ποσότητες προκαλούν αναπνευστικά προβλήματα.</a:t>
            </a:r>
          </a:p>
          <a:p>
            <a:pPr marL="571500" indent="-571500"/>
            <a:r>
              <a:rPr lang="el-GR" sz="2300" dirty="0"/>
              <a:t>Σε ηλεκτρικές φωτιές έχουν ως όριο αντοχής τα 1000 </a:t>
            </a:r>
            <a:r>
              <a:rPr lang="en-US" sz="2300" dirty="0"/>
              <a:t>volt.</a:t>
            </a:r>
          </a:p>
          <a:p>
            <a:pPr marL="571500" indent="-571500">
              <a:buNone/>
            </a:pPr>
            <a:r>
              <a:rPr lang="en-US" sz="2300" b="1" i="1" u="sng" dirty="0"/>
              <a:t>HALON </a:t>
            </a:r>
          </a:p>
          <a:p>
            <a:pPr marL="571500" indent="-571500"/>
            <a:r>
              <a:rPr lang="el-GR" sz="2300" dirty="0"/>
              <a:t>Σε φωτιές άνω των 500</a:t>
            </a:r>
            <a:r>
              <a:rPr lang="el-GR" sz="2300" baseline="30000" dirty="0"/>
              <a:t>0 </a:t>
            </a:r>
            <a:r>
              <a:rPr lang="en-US" sz="2300" dirty="0"/>
              <a:t>C </a:t>
            </a:r>
            <a:r>
              <a:rPr lang="el-GR" sz="2300" dirty="0"/>
              <a:t>εκλύουν τοξικά και δηλητηριώδη αέρια.</a:t>
            </a:r>
          </a:p>
          <a:p>
            <a:pPr marL="571500" indent="-571500">
              <a:buNone/>
            </a:pPr>
            <a:endParaRPr lang="el-GR" sz="1600" dirty="0"/>
          </a:p>
          <a:p>
            <a:pPr marL="571500" indent="-571500">
              <a:buNone/>
            </a:pPr>
            <a:endParaRPr lang="el-GR" sz="1600" b="1" i="1" u="sng" baseline="-25000" dirty="0"/>
          </a:p>
          <a:p>
            <a:pPr marL="571500" indent="-571500">
              <a:buNone/>
            </a:pPr>
            <a:endParaRPr lang="el-GR" sz="1600" dirty="0"/>
          </a:p>
          <a:p>
            <a:pPr marL="571500" indent="-571500"/>
            <a:endParaRPr lang="el-GR" dirty="0"/>
          </a:p>
          <a:p>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11</a:t>
            </a:fld>
            <a:endParaRPr 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Διπλοι</a:t>
            </a: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a:t>
            </a:r>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πρακτορεσ</a:t>
            </a:r>
            <a:endPar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3" name="2 - Θέση περιεχομένου"/>
          <p:cNvSpPr>
            <a:spLocks noGrp="1"/>
          </p:cNvSpPr>
          <p:nvPr>
            <p:ph idx="1"/>
          </p:nvPr>
        </p:nvSpPr>
        <p:spPr/>
        <p:txBody>
          <a:bodyPr>
            <a:normAutofit fontScale="70000" lnSpcReduction="20000"/>
          </a:bodyPr>
          <a:lstStyle/>
          <a:p>
            <a:pPr marL="514350" indent="-514350">
              <a:buFont typeface="+mj-lt"/>
              <a:buAutoNum type="arabicPeriod"/>
            </a:pPr>
            <a:r>
              <a:rPr lang="el-GR" dirty="0" err="1"/>
              <a:t>Σπρέυ</a:t>
            </a:r>
            <a:r>
              <a:rPr lang="el-GR" dirty="0"/>
              <a:t> νερού και αφρός χαμηλής διαστολής. Χρησιμοποιείται σε φωτιές πετρελαιοειδών.</a:t>
            </a:r>
          </a:p>
          <a:p>
            <a:pPr marL="514350" indent="-514350">
              <a:buFont typeface="+mj-lt"/>
              <a:buAutoNum type="arabicPeriod"/>
            </a:pPr>
            <a:r>
              <a:rPr lang="el-GR" dirty="0" err="1"/>
              <a:t>Σπρέυ</a:t>
            </a:r>
            <a:r>
              <a:rPr lang="el-GR" dirty="0"/>
              <a:t> νερού και ξηρά χημική σκόνη. Χρησιμοποιείται σε φωτιές αερίων </a:t>
            </a:r>
            <a:r>
              <a:rPr lang="en-US" dirty="0"/>
              <a:t>LNG </a:t>
            </a:r>
            <a:r>
              <a:rPr lang="el-GR" dirty="0"/>
              <a:t>και </a:t>
            </a:r>
            <a:r>
              <a:rPr lang="en-US" dirty="0"/>
              <a:t>LPG.</a:t>
            </a:r>
          </a:p>
          <a:p>
            <a:pPr marL="514350" indent="-514350">
              <a:buFont typeface="+mj-lt"/>
              <a:buAutoNum type="arabicPeriod"/>
            </a:pPr>
            <a:r>
              <a:rPr lang="el-GR" dirty="0" err="1"/>
              <a:t>Σπρέυ</a:t>
            </a:r>
            <a:r>
              <a:rPr lang="el-GR" dirty="0"/>
              <a:t> νερού  και </a:t>
            </a:r>
            <a:r>
              <a:rPr lang="en-US" dirty="0"/>
              <a:t>CO</a:t>
            </a:r>
            <a:r>
              <a:rPr lang="en-US" baseline="-25000" dirty="0"/>
              <a:t>2. </a:t>
            </a:r>
            <a:r>
              <a:rPr lang="el-GR" dirty="0"/>
              <a:t>Χρησιμοποιείται σε φωτιές άνω των 500</a:t>
            </a:r>
            <a:r>
              <a:rPr lang="el-GR" baseline="30000" dirty="0"/>
              <a:t>0</a:t>
            </a:r>
            <a:r>
              <a:rPr lang="en-US" dirty="0"/>
              <a:t>C </a:t>
            </a:r>
            <a:r>
              <a:rPr lang="el-GR" dirty="0"/>
              <a:t>εντός μηχανοστασίων, όπου πρώτα κάνουμε ψύξη με νερό και μετά χρήση του μονίμου συστήματος </a:t>
            </a:r>
            <a:r>
              <a:rPr lang="en-US" dirty="0"/>
              <a:t>CO</a:t>
            </a:r>
            <a:r>
              <a:rPr lang="en-US" baseline="-25000" dirty="0"/>
              <a:t>2</a:t>
            </a:r>
            <a:r>
              <a:rPr lang="el-GR" baseline="-25000" dirty="0"/>
              <a:t>.</a:t>
            </a:r>
          </a:p>
          <a:p>
            <a:pPr marL="514350" indent="-514350">
              <a:buFont typeface="+mj-lt"/>
              <a:buAutoNum type="arabicPeriod"/>
            </a:pPr>
            <a:r>
              <a:rPr lang="el-GR" dirty="0"/>
              <a:t>Μόνιμο σύστημα </a:t>
            </a:r>
            <a:r>
              <a:rPr lang="en-US" dirty="0"/>
              <a:t>CO</a:t>
            </a:r>
            <a:r>
              <a:rPr lang="en-US" baseline="-25000" dirty="0"/>
              <a:t>2</a:t>
            </a:r>
            <a:r>
              <a:rPr lang="el-GR" baseline="-25000" dirty="0"/>
              <a:t> </a:t>
            </a:r>
            <a:r>
              <a:rPr lang="el-GR" dirty="0"/>
              <a:t>και αφρός υψηλής διαστολής. Χρησιμοποιείται σε φωτιές μηχανοστασίων.</a:t>
            </a:r>
          </a:p>
          <a:p>
            <a:pPr marL="514350" indent="-514350">
              <a:buFont typeface="+mj-lt"/>
              <a:buAutoNum type="arabicPeriod"/>
            </a:pPr>
            <a:r>
              <a:rPr lang="el-GR" dirty="0"/>
              <a:t>Αφρός χαμηλής διαστολής και ξηρά χημική σκόνη. Χρησιμοποιείται σε φωτιές πετρελαιοειδών μεγάλων διαστάσεων, πρώτα αφαιρείται η φλόγα με την χρήση της σκόνης και μετά γίνεται κατάπνιξη με τον αφρό.</a:t>
            </a:r>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12</a:t>
            </a:fld>
            <a:endParaRPr 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16632"/>
            <a:ext cx="8229600" cy="641226"/>
          </a:xfrm>
        </p:spPr>
        <p:txBody>
          <a:bodyPr>
            <a:noAutofit/>
          </a:bodyPr>
          <a:lstStyle/>
          <a:p>
            <a:pPr algn="ct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ΟΜΑΔΕΣ ΠΛΗΡΩΜΑΤΟΣ</a:t>
            </a:r>
          </a:p>
        </p:txBody>
      </p:sp>
      <p:graphicFrame>
        <p:nvGraphicFramePr>
          <p:cNvPr id="9" name="8 - Θέση περιεχομένου"/>
          <p:cNvGraphicFramePr>
            <a:graphicFrameLocks noGrp="1"/>
          </p:cNvGraphicFramePr>
          <p:nvPr>
            <p:ph idx="1"/>
          </p:nvPr>
        </p:nvGraphicFramePr>
        <p:xfrm>
          <a:off x="0" y="548680"/>
          <a:ext cx="8964488"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116632"/>
            <a:ext cx="8229600" cy="346050"/>
          </a:xfrm>
        </p:spPr>
        <p:txBody>
          <a:bodyPr>
            <a:noAutofit/>
          </a:bodyPr>
          <a:lstStyle/>
          <a:p>
            <a:pPr algn="ct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ΠΙΝΑΚΑΣ ΔΙΑΙΡΕΣΗΣ</a:t>
            </a:r>
          </a:p>
        </p:txBody>
      </p:sp>
      <p:graphicFrame>
        <p:nvGraphicFramePr>
          <p:cNvPr id="7" name="6 - Θέση περιεχομένου"/>
          <p:cNvGraphicFramePr>
            <a:graphicFrameLocks noGrp="1"/>
          </p:cNvGraphicFramePr>
          <p:nvPr>
            <p:ph idx="1"/>
          </p:nvPr>
        </p:nvGraphicFramePr>
        <p:xfrm>
          <a:off x="179513" y="1124744"/>
          <a:ext cx="8856986" cy="7618095"/>
        </p:xfrm>
        <a:graphic>
          <a:graphicData uri="http://schemas.openxmlformats.org/drawingml/2006/table">
            <a:tbl>
              <a:tblPr firstRow="1" bandRow="1">
                <a:tableStyleId>{5C22544A-7EE6-4342-B048-85BDC9FD1C3A}</a:tableStyleId>
              </a:tblPr>
              <a:tblGrid>
                <a:gridCol w="205255">
                  <a:extLst>
                    <a:ext uri="{9D8B030D-6E8A-4147-A177-3AD203B41FA5}">
                      <a16:colId xmlns:a16="http://schemas.microsoft.com/office/drawing/2014/main" val="20000"/>
                    </a:ext>
                  </a:extLst>
                </a:gridCol>
                <a:gridCol w="1040260">
                  <a:extLst>
                    <a:ext uri="{9D8B030D-6E8A-4147-A177-3AD203B41FA5}">
                      <a16:colId xmlns:a16="http://schemas.microsoft.com/office/drawing/2014/main" val="20001"/>
                    </a:ext>
                  </a:extLst>
                </a:gridCol>
                <a:gridCol w="345976">
                  <a:extLst>
                    <a:ext uri="{9D8B030D-6E8A-4147-A177-3AD203B41FA5}">
                      <a16:colId xmlns:a16="http://schemas.microsoft.com/office/drawing/2014/main" val="20002"/>
                    </a:ext>
                  </a:extLst>
                </a:gridCol>
                <a:gridCol w="691952">
                  <a:extLst>
                    <a:ext uri="{9D8B030D-6E8A-4147-A177-3AD203B41FA5}">
                      <a16:colId xmlns:a16="http://schemas.microsoft.com/office/drawing/2014/main" val="20003"/>
                    </a:ext>
                  </a:extLst>
                </a:gridCol>
                <a:gridCol w="2421831">
                  <a:extLst>
                    <a:ext uri="{9D8B030D-6E8A-4147-A177-3AD203B41FA5}">
                      <a16:colId xmlns:a16="http://schemas.microsoft.com/office/drawing/2014/main" val="20004"/>
                    </a:ext>
                  </a:extLst>
                </a:gridCol>
                <a:gridCol w="2214245">
                  <a:extLst>
                    <a:ext uri="{9D8B030D-6E8A-4147-A177-3AD203B41FA5}">
                      <a16:colId xmlns:a16="http://schemas.microsoft.com/office/drawing/2014/main" val="20005"/>
                    </a:ext>
                  </a:extLst>
                </a:gridCol>
                <a:gridCol w="1937467">
                  <a:extLst>
                    <a:ext uri="{9D8B030D-6E8A-4147-A177-3AD203B41FA5}">
                      <a16:colId xmlns:a16="http://schemas.microsoft.com/office/drawing/2014/main" val="20006"/>
                    </a:ext>
                  </a:extLst>
                </a:gridCol>
              </a:tblGrid>
              <a:tr h="365760">
                <a:tc gridSpan="7">
                  <a:txBody>
                    <a:bodyPr/>
                    <a:lstStyle/>
                    <a:p>
                      <a:pPr algn="ctr"/>
                      <a:r>
                        <a:rPr lang="en-US" sz="1800" dirty="0"/>
                        <a:t>M/V</a:t>
                      </a:r>
                      <a:r>
                        <a:rPr lang="en-US" sz="1800" baseline="0" dirty="0"/>
                        <a:t> AQUA SPIRIT</a:t>
                      </a:r>
                      <a:endParaRPr lang="el-GR" sz="1800"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pPr algn="ctr"/>
                      <a:endParaRPr lang="el-GR" dirty="0"/>
                    </a:p>
                  </a:txBody>
                  <a:tcPr/>
                </a:tc>
                <a:extLst>
                  <a:ext uri="{0D108BD9-81ED-4DB2-BD59-A6C34878D82A}">
                    <a16:rowId xmlns:a16="http://schemas.microsoft.com/office/drawing/2014/main" val="10000"/>
                  </a:ext>
                </a:extLst>
              </a:tr>
              <a:tr h="638175">
                <a:tc>
                  <a:txBody>
                    <a:bodyPr/>
                    <a:lstStyle/>
                    <a:p>
                      <a:pPr algn="ctr" fontAlgn="ctr"/>
                      <a:r>
                        <a:rPr lang="el-GR" sz="800" b="1" i="0" u="none" strike="noStrike" dirty="0">
                          <a:latin typeface="Arial"/>
                        </a:rPr>
                        <a:t>Α/Α</a:t>
                      </a:r>
                    </a:p>
                  </a:txBody>
                  <a:tcPr marL="9525" marR="9525" marT="9525" marB="0" anchor="ctr"/>
                </a:tc>
                <a:tc>
                  <a:txBody>
                    <a:bodyPr/>
                    <a:lstStyle/>
                    <a:p>
                      <a:pPr algn="ctr" fontAlgn="b"/>
                      <a:r>
                        <a:rPr lang="el-GR" sz="800" b="1" i="0" u="none" strike="noStrike" dirty="0">
                          <a:latin typeface="Arial"/>
                        </a:rPr>
                        <a:t>ΟΝΟΜΑΤΕΠΩΝΥΜΟ/</a:t>
                      </a:r>
                      <a:r>
                        <a:rPr lang="en-US" sz="800" b="1" i="0" u="none" strike="noStrike" dirty="0">
                          <a:latin typeface="Arial"/>
                        </a:rPr>
                        <a:t>FAMILY NAME</a:t>
                      </a:r>
                    </a:p>
                  </a:txBody>
                  <a:tcPr marL="9525" marR="9525" marT="9525" marB="0" anchor="b"/>
                </a:tc>
                <a:tc>
                  <a:txBody>
                    <a:bodyPr/>
                    <a:lstStyle/>
                    <a:p>
                      <a:pPr algn="ctr" fontAlgn="b"/>
                      <a:r>
                        <a:rPr lang="el-GR" sz="800" b="1" i="0" u="none" strike="noStrike" dirty="0">
                          <a:latin typeface="Arial"/>
                        </a:rPr>
                        <a:t>ΑΡ.ΜΕΣ/</a:t>
                      </a:r>
                      <a:r>
                        <a:rPr lang="en-US" sz="800" b="1" i="0" u="none" strike="noStrike" dirty="0">
                          <a:latin typeface="Arial"/>
                        </a:rPr>
                        <a:t>MES NR.</a:t>
                      </a:r>
                    </a:p>
                  </a:txBody>
                  <a:tcPr marL="9525" marR="9525" marT="9525" marB="0" anchor="b"/>
                </a:tc>
                <a:tc>
                  <a:txBody>
                    <a:bodyPr/>
                    <a:lstStyle/>
                    <a:p>
                      <a:pPr algn="ctr" fontAlgn="b"/>
                      <a:r>
                        <a:rPr lang="el-GR" sz="800" b="1" i="0" u="none" strike="noStrike" dirty="0">
                          <a:latin typeface="Arial"/>
                        </a:rPr>
                        <a:t>ΕΙΔΙΚΟΤΗΤΑ/</a:t>
                      </a:r>
                      <a:r>
                        <a:rPr lang="en-US" sz="800" b="1" i="0" u="none" strike="noStrike" dirty="0">
                          <a:latin typeface="Arial"/>
                        </a:rPr>
                        <a:t>RANK</a:t>
                      </a:r>
                    </a:p>
                  </a:txBody>
                  <a:tcPr marL="9525" marR="9525" marT="9525" marB="0" anchor="b"/>
                </a:tc>
                <a:tc>
                  <a:txBody>
                    <a:bodyPr/>
                    <a:lstStyle/>
                    <a:p>
                      <a:pPr algn="ctr" fontAlgn="ctr"/>
                      <a:r>
                        <a:rPr lang="el-GR" sz="1000" b="1" i="0" u="none" strike="noStrike" dirty="0">
                          <a:latin typeface="Arial"/>
                        </a:rPr>
                        <a:t>ΕΓΚΑΤΑΛΕΙΨΗ ΠΛΟΙΟΥ/ΑΒ</a:t>
                      </a:r>
                      <a:r>
                        <a:rPr lang="en-US" sz="1000" b="1" i="0" u="none" strike="noStrike" dirty="0">
                          <a:latin typeface="Arial"/>
                        </a:rPr>
                        <a:t>ANDON SHIP DUTIES</a:t>
                      </a:r>
                    </a:p>
                  </a:txBody>
                  <a:tcPr marL="9525" marR="9525" marT="9525" marB="0" anchor="ctr"/>
                </a:tc>
                <a:tc>
                  <a:txBody>
                    <a:bodyPr/>
                    <a:lstStyle/>
                    <a:p>
                      <a:pPr algn="ctr" fontAlgn="b"/>
                      <a:r>
                        <a:rPr lang="el-GR" sz="1000" b="1" i="0" u="none" strike="noStrike" dirty="0">
                          <a:latin typeface="Arial"/>
                        </a:rPr>
                        <a:t>ΠΥΡΚΑΙΑ / </a:t>
                      </a:r>
                      <a:r>
                        <a:rPr lang="en-US" sz="1000" b="1" i="0" u="none" strike="noStrike" dirty="0">
                          <a:latin typeface="Arial"/>
                        </a:rPr>
                        <a:t>FIRE</a:t>
                      </a:r>
                    </a:p>
                  </a:txBody>
                  <a:tcPr marL="9525" marR="9525" marT="9525" marB="0" anchor="b"/>
                </a:tc>
                <a:tc>
                  <a:txBody>
                    <a:bodyPr/>
                    <a:lstStyle/>
                    <a:p>
                      <a:pPr algn="ctr" fontAlgn="b"/>
                      <a:r>
                        <a:rPr kumimoji="0" lang="el-GR" sz="1000" b="1" i="0" u="none" strike="noStrike" kern="1200" dirty="0">
                          <a:solidFill>
                            <a:schemeClr val="dk1"/>
                          </a:solidFill>
                          <a:latin typeface="Arial"/>
                          <a:ea typeface="+mn-ea"/>
                          <a:cs typeface="+mn-cs"/>
                        </a:rPr>
                        <a:t>ΔΙΑΡΡΟΗ / </a:t>
                      </a:r>
                      <a:r>
                        <a:rPr kumimoji="0" lang="en-US" sz="1000" b="1" i="0" u="none" strike="noStrike" kern="1200" dirty="0">
                          <a:solidFill>
                            <a:schemeClr val="dk1"/>
                          </a:solidFill>
                          <a:latin typeface="Arial"/>
                          <a:ea typeface="+mn-ea"/>
                          <a:cs typeface="+mn-cs"/>
                        </a:rPr>
                        <a:t>FLOODING</a:t>
                      </a:r>
                    </a:p>
                  </a:txBody>
                  <a:tcPr marL="9525" marR="9525" marT="9525" marB="0" anchor="b"/>
                </a:tc>
                <a:extLst>
                  <a:ext uri="{0D108BD9-81ED-4DB2-BD59-A6C34878D82A}">
                    <a16:rowId xmlns:a16="http://schemas.microsoft.com/office/drawing/2014/main" val="10001"/>
                  </a:ext>
                </a:extLst>
              </a:tr>
              <a:tr h="763905">
                <a:tc>
                  <a:txBody>
                    <a:bodyPr/>
                    <a:lstStyle/>
                    <a:p>
                      <a:pPr algn="ctr" fontAlgn="ctr"/>
                      <a:r>
                        <a:rPr lang="el-GR" sz="800" b="1" i="0" u="none" strike="noStrike" dirty="0">
                          <a:latin typeface="Arial"/>
                        </a:rPr>
                        <a:t>1</a:t>
                      </a:r>
                    </a:p>
                  </a:txBody>
                  <a:tcPr marL="9525" marR="9525" marT="9525" marB="0" anchor="ctr"/>
                </a:tc>
                <a:tc>
                  <a:txBody>
                    <a:bodyPr/>
                    <a:lstStyle/>
                    <a:p>
                      <a:pPr algn="ctr" fontAlgn="ctr"/>
                      <a:r>
                        <a:rPr lang="el-GR" sz="800" b="1" i="0" u="none" strike="noStrike" dirty="0">
                          <a:latin typeface="Arial"/>
                        </a:rPr>
                        <a:t> </a:t>
                      </a:r>
                    </a:p>
                  </a:txBody>
                  <a:tcPr marL="9525" marR="9525" marT="9525" marB="0" anchor="ctr"/>
                </a:tc>
                <a:tc>
                  <a:txBody>
                    <a:bodyPr/>
                    <a:lstStyle/>
                    <a:p>
                      <a:pPr algn="ctr" fontAlgn="b"/>
                      <a:r>
                        <a:rPr lang="el-GR" sz="800" b="1" i="0" u="none" strike="noStrike" dirty="0">
                          <a:latin typeface="Arial"/>
                        </a:rPr>
                        <a:t> </a:t>
                      </a:r>
                    </a:p>
                  </a:txBody>
                  <a:tcPr marL="9525" marR="9525" marT="9525" marB="0" anchor="b"/>
                </a:tc>
                <a:tc>
                  <a:txBody>
                    <a:bodyPr/>
                    <a:lstStyle/>
                    <a:p>
                      <a:pPr algn="ctr" fontAlgn="ctr"/>
                      <a:r>
                        <a:rPr lang="el-GR" sz="600" b="1" i="0" u="none" strike="noStrike" dirty="0">
                          <a:latin typeface="Arial"/>
                        </a:rPr>
                        <a:t>ΠΛΟΙΑΡΧΟΣ</a:t>
                      </a:r>
                    </a:p>
                  </a:txBody>
                  <a:tcPr marL="9525" marR="9525" marT="9525" marB="0" anchor="ctr"/>
                </a:tc>
                <a:tc>
                  <a:txBody>
                    <a:bodyPr/>
                    <a:lstStyle/>
                    <a:p>
                      <a:pPr algn="ctr" fontAlgn="auto"/>
                      <a:r>
                        <a:rPr lang="el-GR" sz="800" b="1" i="0" u="none" strike="noStrike" dirty="0">
                          <a:latin typeface="Arial"/>
                        </a:rPr>
                        <a:t>ΣΤΗ ΓΕΦΥΡΑ ΓΕΝΙΚΟ ΠΡΟΣΤΑΓΜΑ /ΕΠΙΒΙΒΑΖΕΤΑΙ ΣΤΟ ΤΕΛΕΥΤΑΙΟ ΣΩΣΤΙΚΟ ΜΕΣΟ / ΦΕΡΕΙ VHF GMDSS                                                                                                                                                                                                                                                                                            </a:t>
                      </a:r>
                    </a:p>
                  </a:txBody>
                  <a:tcPr marL="9525" marR="9525" marT="9525" marB="0" anchor="b"/>
                </a:tc>
                <a:tc>
                  <a:txBody>
                    <a:bodyPr/>
                    <a:lstStyle/>
                    <a:p>
                      <a:pPr algn="ctr" fontAlgn="auto"/>
                      <a:r>
                        <a:rPr lang="el-GR" sz="800" b="1" i="0" u="none" strike="noStrike" dirty="0">
                          <a:latin typeface="Arial"/>
                        </a:rPr>
                        <a:t>ΣΤΗ ΓΕΦΥΡΑ ΓΕΝΙΚΟ ΠΡΟΣΤΑΓΜΑ                                                                                                                                                                                                                                                                                              </a:t>
                      </a:r>
                    </a:p>
                  </a:txBody>
                  <a:tcPr marL="9525" marR="9525" marT="9525" marB="0" anchor="b"/>
                </a:tc>
                <a:tc>
                  <a:txBody>
                    <a:bodyPr/>
                    <a:lstStyle/>
                    <a:p>
                      <a:pPr algn="ctr" fontAlgn="auto"/>
                      <a:r>
                        <a:rPr kumimoji="0" lang="el-GR" sz="800" b="1" i="0" u="none" strike="noStrike" kern="1200" dirty="0">
                          <a:solidFill>
                            <a:schemeClr val="dk1"/>
                          </a:solidFill>
                          <a:latin typeface="Arial"/>
                          <a:ea typeface="+mn-ea"/>
                          <a:cs typeface="+mn-cs"/>
                        </a:rPr>
                        <a:t>ΣΤΗ ΓΕΦΥΡΑ ΓΕΝΙΚΟ ΠΡΟΣΤΑΓΜΑ                                                   </a:t>
                      </a:r>
                    </a:p>
                  </a:txBody>
                  <a:tcPr marL="9525" marR="9525" marT="9525" marB="0" anchor="b"/>
                </a:tc>
                <a:extLst>
                  <a:ext uri="{0D108BD9-81ED-4DB2-BD59-A6C34878D82A}">
                    <a16:rowId xmlns:a16="http://schemas.microsoft.com/office/drawing/2014/main" val="10002"/>
                  </a:ext>
                </a:extLst>
              </a:tr>
              <a:tr h="1141095">
                <a:tc>
                  <a:txBody>
                    <a:bodyPr/>
                    <a:lstStyle/>
                    <a:p>
                      <a:pPr algn="ctr" fontAlgn="ctr"/>
                      <a:r>
                        <a:rPr lang="el-GR" sz="800" b="1" i="0" u="none" strike="noStrike">
                          <a:latin typeface="Arial"/>
                        </a:rPr>
                        <a:t>2</a:t>
                      </a:r>
                    </a:p>
                  </a:txBody>
                  <a:tcPr marL="9525" marR="9525" marT="9525" marB="0" anchor="ctr"/>
                </a:tc>
                <a:tc>
                  <a:txBody>
                    <a:bodyPr/>
                    <a:lstStyle/>
                    <a:p>
                      <a:pPr algn="ctr" fontAlgn="ctr"/>
                      <a:r>
                        <a:rPr lang="el-GR" sz="800" b="1" i="0" u="none" strike="noStrike" dirty="0">
                          <a:latin typeface="Arial"/>
                        </a:rPr>
                        <a:t> </a:t>
                      </a:r>
                    </a:p>
                  </a:txBody>
                  <a:tcPr marL="9525" marR="9525" marT="9525" marB="0" anchor="ctr"/>
                </a:tc>
                <a:tc>
                  <a:txBody>
                    <a:bodyPr/>
                    <a:lstStyle/>
                    <a:p>
                      <a:pPr algn="ctr" fontAlgn="b"/>
                      <a:r>
                        <a:rPr lang="el-GR" sz="800" b="1" i="0" u="none" strike="noStrike" dirty="0">
                          <a:latin typeface="Arial"/>
                        </a:rPr>
                        <a:t>2</a:t>
                      </a:r>
                    </a:p>
                  </a:txBody>
                  <a:tcPr marL="9525" marR="9525" marT="9525" marB="0" anchor="b"/>
                </a:tc>
                <a:tc>
                  <a:txBody>
                    <a:bodyPr/>
                    <a:lstStyle/>
                    <a:p>
                      <a:pPr algn="ctr" fontAlgn="ctr"/>
                      <a:r>
                        <a:rPr lang="el-GR" sz="600" b="1" i="0" u="none" strike="noStrike" dirty="0">
                          <a:latin typeface="Arial"/>
                        </a:rPr>
                        <a:t>ΥΠΑΡΧΟΣ</a:t>
                      </a:r>
                    </a:p>
                  </a:txBody>
                  <a:tcPr marL="9525" marR="9525" marT="9525" marB="0" anchor="ctr"/>
                </a:tc>
                <a:tc>
                  <a:txBody>
                    <a:bodyPr/>
                    <a:lstStyle/>
                    <a:p>
                      <a:pPr algn="ctr" fontAlgn="auto"/>
                      <a:r>
                        <a:rPr lang="en-US" sz="800" b="1" i="0" u="none" strike="noStrike" dirty="0">
                          <a:latin typeface="Arial"/>
                        </a:rPr>
                        <a:t>EXEI </a:t>
                      </a:r>
                      <a:r>
                        <a:rPr lang="el-GR" sz="800" b="1" i="0" u="none" strike="noStrike" dirty="0">
                          <a:latin typeface="Arial"/>
                        </a:rPr>
                        <a:t>ΤΗΝ ΓΕΝΙΚΗ ΕΠΙΒΛΕΨΗ ΚΑΘΑΙΡΕΣΗΣ ΤΩΝ ΜΕΣ-ΤΑΧΕΙΑ ΛΕΜΒΟ ΔΙΑΣΩΣΗΣ-ΛΕΜΒΟ ΔΙΑΣΩΣΗΣ  /ΦΕΡΕΙ  </a:t>
                      </a:r>
                      <a:r>
                        <a:rPr lang="en-US" sz="800" b="1" i="0" u="none" strike="noStrike" dirty="0">
                          <a:latin typeface="Arial"/>
                        </a:rPr>
                        <a:t>VHF-GMDSS- </a:t>
                      </a:r>
                      <a:r>
                        <a:rPr lang="el-GR" sz="800" b="1" i="0" u="none" strike="noStrike" dirty="0">
                          <a:latin typeface="Arial"/>
                        </a:rPr>
                        <a:t>ΑΡΙΣΤΕΡΟ </a:t>
                      </a:r>
                      <a:r>
                        <a:rPr lang="en-US" sz="800" b="1" i="0" u="none" strike="noStrike" dirty="0">
                          <a:latin typeface="Arial"/>
                        </a:rPr>
                        <a:t>SART- </a:t>
                      </a:r>
                      <a:r>
                        <a:rPr lang="el-GR" sz="800" b="1" i="0" u="none" strike="noStrike" dirty="0">
                          <a:latin typeface="Arial"/>
                        </a:rPr>
                        <a:t>ΦΟΡΗΤΟ </a:t>
                      </a:r>
                      <a:r>
                        <a:rPr lang="en-US" sz="800" b="1" i="0" u="none" strike="noStrike" dirty="0">
                          <a:latin typeface="Arial"/>
                        </a:rPr>
                        <a:t>EPIRB </a:t>
                      </a:r>
                      <a:r>
                        <a:rPr lang="el-GR" sz="800" b="1" i="0" u="none" strike="noStrike" dirty="0">
                          <a:latin typeface="Arial"/>
                        </a:rPr>
                        <a:t>ΕΠΙΒΙΒΑΖΕΤΑΙ ΣΕ  </a:t>
                      </a:r>
                      <a:r>
                        <a:rPr lang="en-US" sz="800" b="1" i="0" u="none" strike="noStrike" dirty="0">
                          <a:latin typeface="Arial"/>
                        </a:rPr>
                        <a:t>MES No.2                                                                                                                                                                                                      </a:t>
                      </a:r>
                    </a:p>
                  </a:txBody>
                  <a:tcPr marL="9525" marR="9525" marT="9525" marB="0" anchor="b"/>
                </a:tc>
                <a:tc>
                  <a:txBody>
                    <a:bodyPr/>
                    <a:lstStyle/>
                    <a:p>
                      <a:pPr algn="ctr" fontAlgn="ctr"/>
                      <a:r>
                        <a:rPr lang="en-US" sz="800" b="1" i="0" u="none" strike="noStrike" dirty="0">
                          <a:latin typeface="Arial"/>
                        </a:rPr>
                        <a:t>OAK </a:t>
                      </a:r>
                      <a:r>
                        <a:rPr lang="el-GR" sz="800" b="1" i="0" u="none" strike="noStrike" dirty="0">
                          <a:latin typeface="Arial"/>
                        </a:rPr>
                        <a:t>ΑΓΗΜΑΤΑΡΧΗΣ ΦΕΡΕΙ </a:t>
                      </a:r>
                      <a:r>
                        <a:rPr lang="en-US" sz="800" b="1" i="0" u="none" strike="noStrike" dirty="0">
                          <a:latin typeface="Arial"/>
                        </a:rPr>
                        <a:t>VHF                                                                                                                                                                                         </a:t>
                      </a:r>
                      <a:r>
                        <a:rPr lang="en-US" sz="800" b="0" i="0" u="none" strike="noStrike" dirty="0">
                          <a:latin typeface="Arial"/>
                        </a:rPr>
                        <a:t>                                          </a:t>
                      </a:r>
                      <a:endParaRPr lang="en-US" sz="800" b="1" i="0" u="none" strike="noStrike" dirty="0">
                        <a:latin typeface="Arial"/>
                      </a:endParaRPr>
                    </a:p>
                  </a:txBody>
                  <a:tcPr marL="9525" marR="9525" marT="9525" marB="0" anchor="ctr"/>
                </a:tc>
                <a:tc>
                  <a:txBody>
                    <a:bodyPr/>
                    <a:lstStyle/>
                    <a:p>
                      <a:pPr algn="ctr" fontAlgn="ctr"/>
                      <a:r>
                        <a:rPr kumimoji="0" lang="en-US" sz="800" b="1" i="0" u="none" strike="noStrike" kern="1200" dirty="0">
                          <a:solidFill>
                            <a:schemeClr val="dk1"/>
                          </a:solidFill>
                          <a:latin typeface="Arial"/>
                          <a:ea typeface="+mn-ea"/>
                          <a:cs typeface="+mn-cs"/>
                        </a:rPr>
                        <a:t>OAK </a:t>
                      </a:r>
                      <a:r>
                        <a:rPr kumimoji="0" lang="el-GR" sz="800" b="1" i="0" u="none" strike="noStrike" kern="1200" dirty="0">
                          <a:solidFill>
                            <a:schemeClr val="dk1"/>
                          </a:solidFill>
                          <a:latin typeface="Arial"/>
                          <a:ea typeface="+mn-ea"/>
                          <a:cs typeface="+mn-cs"/>
                        </a:rPr>
                        <a:t>ΕΠΙΚΕΦΑΛΗΣ ΦΕΡΕΙ </a:t>
                      </a:r>
                      <a:r>
                        <a:rPr kumimoji="0" lang="en-US" sz="800" b="1" i="0" u="none" strike="noStrike" kern="1200" dirty="0">
                          <a:solidFill>
                            <a:schemeClr val="dk1"/>
                          </a:solidFill>
                          <a:latin typeface="Arial"/>
                          <a:ea typeface="+mn-ea"/>
                          <a:cs typeface="+mn-cs"/>
                        </a:rPr>
                        <a:t>VHF                                                                                                 </a:t>
                      </a:r>
                    </a:p>
                  </a:txBody>
                  <a:tcPr marL="9525" marR="9525" marT="9525" marB="0" anchor="ctr"/>
                </a:tc>
                <a:extLst>
                  <a:ext uri="{0D108BD9-81ED-4DB2-BD59-A6C34878D82A}">
                    <a16:rowId xmlns:a16="http://schemas.microsoft.com/office/drawing/2014/main" val="10003"/>
                  </a:ext>
                </a:extLst>
              </a:tr>
              <a:tr h="638175">
                <a:tc>
                  <a:txBody>
                    <a:bodyPr/>
                    <a:lstStyle/>
                    <a:p>
                      <a:pPr algn="ctr" fontAlgn="ctr"/>
                      <a:r>
                        <a:rPr lang="el-GR" sz="800" b="1" i="0" u="none" strike="noStrike">
                          <a:latin typeface="Arial"/>
                        </a:rPr>
                        <a:t>3</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 </a:t>
                      </a:r>
                    </a:p>
                  </a:txBody>
                  <a:tcPr marL="9525" marR="9525" marT="9525" marB="0" anchor="b"/>
                </a:tc>
                <a:tc>
                  <a:txBody>
                    <a:bodyPr/>
                    <a:lstStyle/>
                    <a:p>
                      <a:pPr algn="ctr" fontAlgn="ctr"/>
                      <a:r>
                        <a:rPr lang="el-GR" sz="600" b="1" i="0" u="none" strike="noStrike" dirty="0">
                          <a:latin typeface="Arial"/>
                        </a:rPr>
                        <a:t>ΑΝΘΥΠΟΠΛΟΙΑΡΧΟΣ</a:t>
                      </a:r>
                    </a:p>
                  </a:txBody>
                  <a:tcPr marL="9525" marR="9525" marT="9525" marB="0" anchor="ctr"/>
                </a:tc>
                <a:tc>
                  <a:txBody>
                    <a:bodyPr/>
                    <a:lstStyle/>
                    <a:p>
                      <a:pPr algn="ctr" fontAlgn="auto"/>
                      <a:r>
                        <a:rPr lang="el-GR" sz="800" b="1" i="0" u="none" strike="noStrike" dirty="0">
                          <a:latin typeface="Arial"/>
                        </a:rPr>
                        <a:t>ΣΤΗ ΓΕΦΥΡΑ ΧΕΙΡΙΣΤΗΣ GMDSS/ΦΕΡΕΙ AIR BAND/ΕΠΙΒΙΒΑΖΕΤΑΙ ΣΤΟ ΤΕΛΕΥΤΑΙΟ ΣΩΣΤΙΚΟ ΜΕΣΟ                                                                                                                                                                                                                                                 </a:t>
                      </a:r>
                    </a:p>
                  </a:txBody>
                  <a:tcPr marL="9525" marR="9525" marT="9525" marB="0" anchor="b"/>
                </a:tc>
                <a:tc>
                  <a:txBody>
                    <a:bodyPr/>
                    <a:lstStyle/>
                    <a:p>
                      <a:pPr algn="ctr" fontAlgn="ctr"/>
                      <a:r>
                        <a:rPr lang="el-GR" sz="800" b="1" i="0" u="none" strike="noStrike" dirty="0">
                          <a:latin typeface="Arial"/>
                        </a:rPr>
                        <a:t>ΣΤΗ ΓΕΦΥΡΑ ΧΕΙΡΙΣΤΗΣ GMDSS  - ΚΛΕΙΝΕΙ ΑΝΕΜΗΣΤΙΡΕΣ -ΜΑΓΝΗΤΙΚΕΣ ΠΥΡΟΣΤΕΓΕΙΣ ΘΥΡΕΣ                                                                                                                                                                                                                      </a:t>
                      </a:r>
                    </a:p>
                  </a:txBody>
                  <a:tcPr marL="9525" marR="9525" marT="9525" marB="0" anchor="ctr"/>
                </a:tc>
                <a:tc>
                  <a:txBody>
                    <a:bodyPr/>
                    <a:lstStyle/>
                    <a:p>
                      <a:pPr algn="ctr" fontAlgn="ctr"/>
                      <a:r>
                        <a:rPr kumimoji="0" lang="el-GR" sz="800" b="1" i="0" u="none" strike="noStrike" kern="1200" dirty="0">
                          <a:solidFill>
                            <a:schemeClr val="dk1"/>
                          </a:solidFill>
                          <a:latin typeface="Arial"/>
                          <a:ea typeface="+mn-ea"/>
                          <a:cs typeface="+mn-cs"/>
                        </a:rPr>
                        <a:t>ΣΤΗ ΓΕΦΥΡΑ ΧΕΙΡΙΣΤΗΣ </a:t>
                      </a:r>
                      <a:r>
                        <a:rPr kumimoji="0" lang="en-US" sz="800" b="1" i="0" u="none" strike="noStrike" kern="1200" dirty="0">
                          <a:solidFill>
                            <a:schemeClr val="dk1"/>
                          </a:solidFill>
                          <a:latin typeface="Arial"/>
                          <a:ea typeface="+mn-ea"/>
                          <a:cs typeface="+mn-cs"/>
                        </a:rPr>
                        <a:t>GMDSS                                                         </a:t>
                      </a:r>
                    </a:p>
                  </a:txBody>
                  <a:tcPr marL="9525" marR="9525" marT="9525" marB="0" anchor="ctr"/>
                </a:tc>
                <a:extLst>
                  <a:ext uri="{0D108BD9-81ED-4DB2-BD59-A6C34878D82A}">
                    <a16:rowId xmlns:a16="http://schemas.microsoft.com/office/drawing/2014/main" val="10004"/>
                  </a:ext>
                </a:extLst>
              </a:tr>
              <a:tr h="638175">
                <a:tc>
                  <a:txBody>
                    <a:bodyPr/>
                    <a:lstStyle/>
                    <a:p>
                      <a:pPr algn="ctr" fontAlgn="ctr"/>
                      <a:r>
                        <a:rPr lang="el-GR" sz="800" b="1" i="0" u="none" strike="noStrike">
                          <a:latin typeface="Arial"/>
                        </a:rPr>
                        <a:t>4</a:t>
                      </a:r>
                    </a:p>
                  </a:txBody>
                  <a:tcPr marL="9525" marR="9525" marT="9525" marB="0" anchor="ctr"/>
                </a:tc>
                <a:tc>
                  <a:txBody>
                    <a:bodyPr/>
                    <a:lstStyle/>
                    <a:p>
                      <a:pPr algn="ctr" fontAlgn="ctr"/>
                      <a:r>
                        <a:rPr lang="el-GR" sz="800" b="1" i="0" u="none" strike="noStrike" dirty="0">
                          <a:latin typeface="Arial"/>
                        </a:rPr>
                        <a:t> </a:t>
                      </a:r>
                    </a:p>
                  </a:txBody>
                  <a:tcPr marL="9525" marR="9525" marT="9525" marB="0" anchor="ctr"/>
                </a:tc>
                <a:tc>
                  <a:txBody>
                    <a:bodyPr/>
                    <a:lstStyle/>
                    <a:p>
                      <a:pPr algn="ctr" fontAlgn="b"/>
                      <a:r>
                        <a:rPr lang="el-GR" sz="800" b="1" i="0" u="none" strike="noStrike">
                          <a:latin typeface="Arial"/>
                        </a:rPr>
                        <a:t>Λ.Δ .1 </a:t>
                      </a:r>
                    </a:p>
                  </a:txBody>
                  <a:tcPr marL="9525" marR="9525" marT="9525" marB="0" anchor="b"/>
                </a:tc>
                <a:tc>
                  <a:txBody>
                    <a:bodyPr/>
                    <a:lstStyle/>
                    <a:p>
                      <a:pPr algn="ctr" fontAlgn="ctr"/>
                      <a:r>
                        <a:rPr lang="el-GR" sz="600" b="1" i="0" u="none" strike="noStrike" dirty="0">
                          <a:latin typeface="Arial"/>
                        </a:rPr>
                        <a:t>ΑΝΘΥΠΟΠΛΟΙΑΡΧΟΣ</a:t>
                      </a:r>
                    </a:p>
                  </a:txBody>
                  <a:tcPr marL="9525" marR="9525" marT="9525" marB="0" anchor="ctr"/>
                </a:tc>
                <a:tc>
                  <a:txBody>
                    <a:bodyPr/>
                    <a:lstStyle/>
                    <a:p>
                      <a:pPr algn="ctr" fontAlgn="auto"/>
                      <a:r>
                        <a:rPr lang="el-GR" sz="800" b="1" i="0" u="none" strike="noStrike" dirty="0">
                          <a:latin typeface="Arial"/>
                        </a:rPr>
                        <a:t> ΛΕΜΒΑΡΧΟΣ ΣΤΗ Λ.Δ Νο.1    ΦΕΡΕΙ VHF- ΔΕΞΙΟ SART                                                                                                                                                                                                                                                    </a:t>
                      </a:r>
                    </a:p>
                  </a:txBody>
                  <a:tcPr marL="9525" marR="9525" marT="9525" marB="0" anchor="b"/>
                </a:tc>
                <a:tc>
                  <a:txBody>
                    <a:bodyPr/>
                    <a:lstStyle/>
                    <a:p>
                      <a:pPr algn="ctr" fontAlgn="auto"/>
                      <a:r>
                        <a:rPr lang="el-GR" sz="800" b="1" i="0" u="none" strike="noStrike" dirty="0">
                          <a:latin typeface="Arial"/>
                        </a:rPr>
                        <a:t>OAK ΑΝΤΙΚΑΤΑΣΤΑΤΗΣ ΑΓΗΜΑΤΑΡΧΗ.ΒΟΗΘΑ ΣΤΟ ΝΤΥΣΙΜΟ ΠΥΡΟΣΒΕΣΤΩΝ &amp; ΜΕΤΑΦΟΡΑ ΥΛΙΚΩΝ                                                                                                                                                                                        </a:t>
                      </a:r>
                    </a:p>
                  </a:txBody>
                  <a:tcPr marL="9525" marR="9525" marT="9525" marB="0" anchor="b"/>
                </a:tc>
                <a:tc>
                  <a:txBody>
                    <a:bodyPr/>
                    <a:lstStyle/>
                    <a:p>
                      <a:pPr algn="ctr" fontAlgn="auto"/>
                      <a:r>
                        <a:rPr kumimoji="0" lang="en-US" sz="800" b="1" i="0" u="none" strike="noStrike" kern="1200" dirty="0">
                          <a:solidFill>
                            <a:schemeClr val="dk1"/>
                          </a:solidFill>
                          <a:latin typeface="Arial"/>
                          <a:ea typeface="+mn-ea"/>
                          <a:cs typeface="+mn-cs"/>
                        </a:rPr>
                        <a:t>OAK </a:t>
                      </a:r>
                      <a:r>
                        <a:rPr kumimoji="0" lang="el-GR" sz="800" b="1" i="0" u="none" strike="noStrike" kern="1200" dirty="0">
                          <a:solidFill>
                            <a:schemeClr val="dk1"/>
                          </a:solidFill>
                          <a:latin typeface="Arial"/>
                          <a:ea typeface="+mn-ea"/>
                          <a:cs typeface="+mn-cs"/>
                        </a:rPr>
                        <a:t>ΑΝΤΙΚΑΤΑΣΤΑΤΗΣ  ΑΓΗΜΑΤΑΡΧΗ                                                                                                                                                                                   </a:t>
                      </a:r>
                    </a:p>
                  </a:txBody>
                  <a:tcPr marL="9525" marR="9525" marT="9525" marB="0" anchor="b"/>
                </a:tc>
                <a:extLst>
                  <a:ext uri="{0D108BD9-81ED-4DB2-BD59-A6C34878D82A}">
                    <a16:rowId xmlns:a16="http://schemas.microsoft.com/office/drawing/2014/main" val="10005"/>
                  </a:ext>
                </a:extLst>
              </a:tr>
              <a:tr h="386715">
                <a:tc>
                  <a:txBody>
                    <a:bodyPr/>
                    <a:lstStyle/>
                    <a:p>
                      <a:pPr algn="ctr" fontAlgn="ctr"/>
                      <a:r>
                        <a:rPr lang="el-GR" sz="800" b="1" i="0" u="none" strike="noStrike">
                          <a:latin typeface="Arial"/>
                        </a:rPr>
                        <a:t>5</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1</a:t>
                      </a:r>
                    </a:p>
                  </a:txBody>
                  <a:tcPr marL="9525" marR="9525" marT="9525" marB="0" anchor="b"/>
                </a:tc>
                <a:tc>
                  <a:txBody>
                    <a:bodyPr/>
                    <a:lstStyle/>
                    <a:p>
                      <a:pPr algn="ctr" fontAlgn="ctr"/>
                      <a:r>
                        <a:rPr lang="el-GR" sz="600" b="1" i="0" u="none" strike="noStrike" dirty="0">
                          <a:latin typeface="Arial"/>
                        </a:rPr>
                        <a:t>ΔΟΚ. ΠΛΟΙΑΡΧΟΣ</a:t>
                      </a:r>
                    </a:p>
                  </a:txBody>
                  <a:tcPr marL="9525" marR="9525" marT="9525" marB="0" anchor="ctr"/>
                </a:tc>
                <a:tc>
                  <a:txBody>
                    <a:bodyPr/>
                    <a:lstStyle/>
                    <a:p>
                      <a:pPr algn="ctr" fontAlgn="auto"/>
                      <a:r>
                        <a:rPr lang="el-GR" sz="800" b="1" i="0" u="none" strike="noStrike" dirty="0">
                          <a:latin typeface="Arial"/>
                        </a:rPr>
                        <a:t>ΟΠΟΥ ΔΙΑΤΑΧΘΕΙ ΕΠΙΒΙΒΑΖΕΤΑΙ ΣΕ ΜΕS Νο1</a:t>
                      </a:r>
                    </a:p>
                  </a:txBody>
                  <a:tcPr marL="9525" marR="9525" marT="9525" marB="0" anchor="b"/>
                </a:tc>
                <a:tc>
                  <a:txBody>
                    <a:bodyPr/>
                    <a:lstStyle/>
                    <a:p>
                      <a:pPr algn="ctr" fontAlgn="b"/>
                      <a:r>
                        <a:rPr lang="el-GR" sz="800" b="1" i="0" u="none" strike="noStrike" dirty="0">
                          <a:solidFill>
                            <a:srgbClr val="000000"/>
                          </a:solidFill>
                          <a:latin typeface="Arial Greek"/>
                        </a:rPr>
                        <a:t>ΟΠΟΥ ΔΙΑΤΑΧΘΕΙ</a:t>
                      </a:r>
                    </a:p>
                  </a:txBody>
                  <a:tcPr marL="9525" marR="9525" marT="9525" marB="0" anchor="b"/>
                </a:tc>
                <a:tc>
                  <a:txBody>
                    <a:bodyPr/>
                    <a:lstStyle/>
                    <a:p>
                      <a:pPr algn="ctr" fontAlgn="b"/>
                      <a:r>
                        <a:rPr kumimoji="0" lang="el-GR" sz="800" b="1" i="0" u="none" strike="noStrike" kern="1200" dirty="0">
                          <a:solidFill>
                            <a:schemeClr val="dk1"/>
                          </a:solidFill>
                          <a:latin typeface="Arial"/>
                          <a:ea typeface="+mn-ea"/>
                          <a:cs typeface="+mn-cs"/>
                        </a:rPr>
                        <a:t>ΟΠΟΥ ΔΙΑΤΑΧΘΕΙ</a:t>
                      </a:r>
                    </a:p>
                  </a:txBody>
                  <a:tcPr marL="9525" marR="9525" marT="9525" marB="0" anchor="b"/>
                </a:tc>
                <a:extLst>
                  <a:ext uri="{0D108BD9-81ED-4DB2-BD59-A6C34878D82A}">
                    <a16:rowId xmlns:a16="http://schemas.microsoft.com/office/drawing/2014/main" val="10006"/>
                  </a:ext>
                </a:extLst>
              </a:tr>
              <a:tr h="763905">
                <a:tc>
                  <a:txBody>
                    <a:bodyPr/>
                    <a:lstStyle/>
                    <a:p>
                      <a:pPr algn="ctr" fontAlgn="ctr"/>
                      <a:r>
                        <a:rPr lang="el-GR" sz="800" b="1" i="0" u="none" strike="noStrike">
                          <a:latin typeface="Arial"/>
                        </a:rPr>
                        <a:t>6</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Τ.Λ.Δ .2 </a:t>
                      </a:r>
                    </a:p>
                  </a:txBody>
                  <a:tcPr marL="9525" marR="9525" marT="9525" marB="0" anchor="b"/>
                </a:tc>
                <a:tc>
                  <a:txBody>
                    <a:bodyPr/>
                    <a:lstStyle/>
                    <a:p>
                      <a:pPr algn="ctr" fontAlgn="ctr"/>
                      <a:r>
                        <a:rPr lang="el-GR" sz="600" b="1" i="0" u="none" strike="noStrike" dirty="0">
                          <a:latin typeface="Arial"/>
                        </a:rPr>
                        <a:t>ΝΑΥΚΛΗΡΟΣ</a:t>
                      </a:r>
                    </a:p>
                  </a:txBody>
                  <a:tcPr marL="9525" marR="9525" marT="9525" marB="0" anchor="ctr"/>
                </a:tc>
                <a:tc>
                  <a:txBody>
                    <a:bodyPr/>
                    <a:lstStyle/>
                    <a:p>
                      <a:pPr algn="ctr" fontAlgn="auto"/>
                      <a:r>
                        <a:rPr lang="el-GR" sz="800" b="1" i="0" u="none" strike="noStrike" dirty="0">
                          <a:latin typeface="Arial"/>
                        </a:rPr>
                        <a:t>ΛΕΜΒΑΡΧΟΣ ΣΤΗ Λ.Δ Νο.2 ΦΕΡΕΙ </a:t>
                      </a:r>
                      <a:r>
                        <a:rPr lang="en-US" sz="800" b="1" i="0" u="none" strike="noStrike" dirty="0">
                          <a:latin typeface="Arial"/>
                        </a:rPr>
                        <a:t>VHF HANDS FREE                                                                                                                                                                                                                                                          </a:t>
                      </a:r>
                    </a:p>
                  </a:txBody>
                  <a:tcPr marL="9525" marR="9525" marT="9525" marB="0" anchor="b"/>
                </a:tc>
                <a:tc>
                  <a:txBody>
                    <a:bodyPr/>
                    <a:lstStyle/>
                    <a:p>
                      <a:pPr algn="ctr" fontAlgn="auto"/>
                      <a:r>
                        <a:rPr lang="el-GR" sz="800" b="1" i="0" u="none" strike="noStrike" dirty="0">
                          <a:latin typeface="Arial"/>
                        </a:rPr>
                        <a:t>ΟΑΚ 2ος ΠΥΡΟΣΒΕΣΤΗΣ ΜΕΤΑΦΕΡΕΙ ΣΤΟΛΗ ΠΥΡΟΣΒΕΣΤΗ ΑΠΌ ΠΥΡΟΣΒΕΣΤΙΚΟ ΣΤΑΘΜΟ                                                                                                                              </a:t>
                      </a:r>
                    </a:p>
                  </a:txBody>
                  <a:tcPr marL="9525" marR="9525" marT="9525" marB="0" anchor="b"/>
                </a:tc>
                <a:tc>
                  <a:txBody>
                    <a:bodyPr/>
                    <a:lstStyle/>
                    <a:p>
                      <a:pPr algn="ctr" fontAlgn="auto"/>
                      <a:r>
                        <a:rPr kumimoji="0" lang="el-GR" sz="800" b="1" i="0" u="none" strike="noStrike" kern="1200" dirty="0">
                          <a:solidFill>
                            <a:schemeClr val="dk1"/>
                          </a:solidFill>
                          <a:latin typeface="Arial"/>
                          <a:ea typeface="+mn-ea"/>
                          <a:cs typeface="+mn-cs"/>
                        </a:rPr>
                        <a:t>ΟΑΚ ΜΕΤΑΦΕΡΕΙ ΑΝΤΛΙΑ ΑΠΑΝΤΛΗΣΗΣ                                                          </a:t>
                      </a:r>
                    </a:p>
                  </a:txBody>
                  <a:tcPr marL="9525" marR="9525" marT="9525" marB="0" anchor="b"/>
                </a:tc>
                <a:extLst>
                  <a:ext uri="{0D108BD9-81ED-4DB2-BD59-A6C34878D82A}">
                    <a16:rowId xmlns:a16="http://schemas.microsoft.com/office/drawing/2014/main" val="10007"/>
                  </a:ext>
                </a:extLst>
              </a:tr>
              <a:tr h="1644015">
                <a:tc>
                  <a:txBody>
                    <a:bodyPr/>
                    <a:lstStyle/>
                    <a:p>
                      <a:pPr algn="ctr" fontAlgn="ctr"/>
                      <a:r>
                        <a:rPr lang="el-GR" sz="800" b="1" i="0" u="none" strike="noStrike">
                          <a:latin typeface="Arial"/>
                        </a:rPr>
                        <a:t>7</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1</a:t>
                      </a:r>
                    </a:p>
                  </a:txBody>
                  <a:tcPr marL="9525" marR="9525" marT="9525" marB="0" anchor="b"/>
                </a:tc>
                <a:tc>
                  <a:txBody>
                    <a:bodyPr/>
                    <a:lstStyle/>
                    <a:p>
                      <a:pPr algn="ctr" fontAlgn="ctr"/>
                      <a:r>
                        <a:rPr lang="el-GR" sz="600" b="1" i="0" u="none" strike="noStrike" dirty="0">
                          <a:latin typeface="Arial"/>
                        </a:rPr>
                        <a:t>ΝΑΥΤΗΣ  </a:t>
                      </a:r>
                    </a:p>
                  </a:txBody>
                  <a:tcPr marL="9525" marR="9525" marT="9525" marB="0" anchor="ctr"/>
                </a:tc>
                <a:tc>
                  <a:txBody>
                    <a:bodyPr/>
                    <a:lstStyle/>
                    <a:p>
                      <a:pPr algn="ctr" fontAlgn="auto"/>
                      <a:r>
                        <a:rPr lang="el-GR" sz="800" b="1" i="0" u="none" strike="noStrike">
                          <a:latin typeface="Arial"/>
                        </a:rPr>
                        <a:t>ΜΕS Νο1/ ΟΜΑΔΑ ΠΡΟΕΤΟΙΜΑΣΙΑΣ ΕΠΙΒΙΒΑΖΕΤΑΙ   MES No.1 -ΦΕΡΕΙ VHF-Ο ΠΡΩΤΟΣ ΠΟΥ ΕΠΙΒΙΒΑΖΕΤΑΙ-  ΚΛΕΙΣΙΜΟ ΤΥΧΟΝ ΑΝΟΙΓΜΑΤΩΝ - ΑΣΦΑΛΛΗΣΗ ΤΗΣ ΣΩΣΙΒΙΑΣ ΣΧΕΔΙΑ ΜΕ ΤΗΝ ΦΥΣΟΥΝΑ -ΓΛΙΣΤΡΑ - ΗΧΕΙ ΣΗΜΑ ΕΤΟΙΜΟΤΗΤΑΣ ΓΙΑ ΕΠΙΒΙΒΑΣΗ ΕΠΙΒΑΤΩΝ                                                                                                                                                                                                                                                              </a:t>
                      </a:r>
                    </a:p>
                  </a:txBody>
                  <a:tcPr marL="9525" marR="9525" marT="9525" marB="0" anchor="b"/>
                </a:tc>
                <a:tc>
                  <a:txBody>
                    <a:bodyPr/>
                    <a:lstStyle/>
                    <a:p>
                      <a:pPr algn="ctr" fontAlgn="auto"/>
                      <a:r>
                        <a:rPr lang="el-GR" sz="800" b="1" i="0" u="none" strike="noStrike" dirty="0">
                          <a:latin typeface="Arial"/>
                        </a:rPr>
                        <a:t>ΟΑΚ 1ος ΠΥΡΟΣΒΕΣΤΗΣ ΜΕΤΑΦΕΡΕΙ ΣΤΟΛΗ ΠΥΡΟΣΒΕΣΤΗ ΑΠΌ ΠΥΡΟΣΒΕΣΤΙΚΟ ΣΤΑΘΜΟ                                                                                                                              </a:t>
                      </a:r>
                    </a:p>
                  </a:txBody>
                  <a:tcPr marL="9525" marR="9525" marT="9525" marB="0" anchor="b"/>
                </a:tc>
                <a:tc>
                  <a:txBody>
                    <a:bodyPr/>
                    <a:lstStyle/>
                    <a:p>
                      <a:pPr algn="ctr" fontAlgn="auto"/>
                      <a:r>
                        <a:rPr kumimoji="0" lang="el-GR" sz="800" b="1" i="0" u="none" strike="noStrike" kern="1200" dirty="0">
                          <a:solidFill>
                            <a:schemeClr val="dk1"/>
                          </a:solidFill>
                          <a:latin typeface="Arial"/>
                          <a:ea typeface="+mn-ea"/>
                          <a:cs typeface="+mn-cs"/>
                        </a:rPr>
                        <a:t>ΟΑΚ ΜΕΤΑΦΕΡΕΙ ΜΟΥΣΑΜΑ - ΣΦΗΝΕΣ                                              </a:t>
                      </a:r>
                    </a:p>
                  </a:txBody>
                  <a:tcPr marL="9525" marR="9525" marT="9525" marB="0" anchor="b"/>
                </a:tc>
                <a:extLst>
                  <a:ext uri="{0D108BD9-81ED-4DB2-BD59-A6C34878D82A}">
                    <a16:rowId xmlns:a16="http://schemas.microsoft.com/office/drawing/2014/main" val="10008"/>
                  </a:ext>
                </a:extLst>
              </a:tr>
              <a:tr h="638175">
                <a:tc>
                  <a:txBody>
                    <a:bodyPr/>
                    <a:lstStyle/>
                    <a:p>
                      <a:pPr algn="ctr" fontAlgn="ctr"/>
                      <a:r>
                        <a:rPr lang="el-GR" sz="800" b="1" i="0" u="none" strike="noStrike">
                          <a:latin typeface="Arial"/>
                        </a:rPr>
                        <a:t>8</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2</a:t>
                      </a:r>
                    </a:p>
                  </a:txBody>
                  <a:tcPr marL="9525" marR="9525" marT="9525" marB="0" anchor="b"/>
                </a:tc>
                <a:tc>
                  <a:txBody>
                    <a:bodyPr/>
                    <a:lstStyle/>
                    <a:p>
                      <a:pPr algn="ctr" fontAlgn="ctr"/>
                      <a:r>
                        <a:rPr lang="el-GR" sz="600" b="1" i="0" u="none" strike="noStrike" dirty="0">
                          <a:latin typeface="Arial"/>
                        </a:rPr>
                        <a:t>ΝΑΥΤΗΣ  </a:t>
                      </a:r>
                    </a:p>
                  </a:txBody>
                  <a:tcPr marL="9525" marR="9525" marT="9525" marB="0" anchor="ctr"/>
                </a:tc>
                <a:tc>
                  <a:txBody>
                    <a:bodyPr/>
                    <a:lstStyle/>
                    <a:p>
                      <a:pPr algn="ctr" fontAlgn="auto"/>
                      <a:r>
                        <a:rPr lang="el-GR" sz="800" b="1" i="0" u="none" strike="noStrike">
                          <a:latin typeface="Arial"/>
                        </a:rPr>
                        <a:t>ΟΜΑΔΑ ΠΡΟΕΤΟΙΜΑΣΙΑ  MES No 2   ΕΠΙΒΙΒΑΖΕΤΑΙ ΣΕ M.E.S 2  ΒΟΗΘΑΝ ΣΤΗΝ ΕΠΙΒΙΒΑΣΗ ΤΩΝ ΕΠΙΒΑΤΩΝ -ΑΜΕΑ                                                                                                                                                                                                                                                                                      </a:t>
                      </a:r>
                    </a:p>
                  </a:txBody>
                  <a:tcPr marL="9525" marR="9525" marT="9525" marB="0" anchor="b"/>
                </a:tc>
                <a:tc>
                  <a:txBody>
                    <a:bodyPr/>
                    <a:lstStyle/>
                    <a:p>
                      <a:pPr algn="ctr" fontAlgn="auto"/>
                      <a:r>
                        <a:rPr lang="el-GR" sz="800" b="1" i="0" u="none" strike="noStrike" dirty="0">
                          <a:latin typeface="Arial"/>
                        </a:rPr>
                        <a:t>  Ο.Α.Κ ΜΕΤΑΦΕΡΕΙ ΚΑΙ ΕΝΩΝΕΙ  ΜΑΝΙΚΕΣ  -ΠΥΡΟΣΒΕΣΤΗΡΕΣ  -ΧΕΙΡΙΖΕΤΑΙ ΠΥΡΙΜΑΧΟ ΣΧΟΙΝΙ (ΚΟΛΑΟΥΖΟ)                                                                                                                            </a:t>
                      </a:r>
                    </a:p>
                  </a:txBody>
                  <a:tcPr marL="9525" marR="9525" marT="9525" marB="0" anchor="b"/>
                </a:tc>
                <a:tc>
                  <a:txBody>
                    <a:bodyPr/>
                    <a:lstStyle/>
                    <a:p>
                      <a:pPr algn="ctr" fontAlgn="auto"/>
                      <a:r>
                        <a:rPr kumimoji="0" lang="el-GR" sz="800" b="1" i="0" u="none" strike="noStrike" kern="1200" dirty="0">
                          <a:solidFill>
                            <a:schemeClr val="dk1"/>
                          </a:solidFill>
                          <a:latin typeface="Arial"/>
                          <a:ea typeface="+mn-ea"/>
                          <a:cs typeface="+mn-cs"/>
                        </a:rPr>
                        <a:t>Ο.Α.Κ ΜΕΤΑΦΕΡΕΙ ΤΣΙΜΕΝΤΟ - ΣΦΗΝΕΣ- ΑΝΤΛΙΑ ΑΠΑΝΤΛΗΣΗΣ                                            </a:t>
                      </a:r>
                    </a:p>
                  </a:txBody>
                  <a:tcPr marL="9525" marR="9525" marT="9525" marB="0" anchor="b"/>
                </a:tc>
                <a:extLst>
                  <a:ext uri="{0D108BD9-81ED-4DB2-BD59-A6C34878D82A}">
                    <a16:rowId xmlns:a16="http://schemas.microsoft.com/office/drawing/2014/main" val="10009"/>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16633"/>
            <a:ext cx="8229600" cy="490066"/>
          </a:xfrm>
        </p:spPr>
        <p:txBody>
          <a:bodyPr>
            <a:noAutofit/>
          </a:bodyPr>
          <a:lstStyle/>
          <a:p>
            <a:pPr algn="ct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ΑΤΟΜΙΚΟ ΔΕΛΤΙΟ</a:t>
            </a:r>
          </a:p>
        </p:txBody>
      </p:sp>
      <p:graphicFrame>
        <p:nvGraphicFramePr>
          <p:cNvPr id="6" name="5 - Θέση περιεχομένου"/>
          <p:cNvGraphicFramePr>
            <a:graphicFrameLocks noGrp="1" noChangeAspect="1"/>
          </p:cNvGraphicFramePr>
          <p:nvPr>
            <p:ph idx="1"/>
          </p:nvPr>
        </p:nvGraphicFramePr>
        <p:xfrm>
          <a:off x="2124075" y="742951"/>
          <a:ext cx="4967288" cy="5998418"/>
        </p:xfrm>
        <a:graphic>
          <a:graphicData uri="http://schemas.openxmlformats.org/presentationml/2006/ole">
            <mc:AlternateContent xmlns:mc="http://schemas.openxmlformats.org/markup-compatibility/2006">
              <mc:Choice xmlns:v="urn:schemas-microsoft-com:vml" Requires="v">
                <p:oleObj name="Έγγραφο" r:id="rId2" imgW="7475755" imgH="9202290" progId="Word.Document.12">
                  <p:embed/>
                </p:oleObj>
              </mc:Choice>
              <mc:Fallback>
                <p:oleObj name="Έγγραφο" r:id="rId2" imgW="7475755" imgH="9202290" progId="Word.Document.12">
                  <p:embed/>
                  <p:pic>
                    <p:nvPicPr>
                      <p:cNvPr id="0" name="5 - Θέση περιεχομένου"/>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742951"/>
                        <a:ext cx="4967288" cy="5998418"/>
                      </a:xfrm>
                      <a:prstGeom prst="rect">
                        <a:avLst/>
                      </a:prstGeom>
                      <a:solidFill>
                        <a:schemeClr val="tx1"/>
                      </a:solidFill>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Εξοπλισμοσ</a:t>
            </a: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a:t>
            </a:r>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πυροσβεστη</a:t>
            </a:r>
            <a:endPar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3" name="2 - Θέση περιεχομένου"/>
          <p:cNvSpPr>
            <a:spLocks noGrp="1"/>
          </p:cNvSpPr>
          <p:nvPr>
            <p:ph idx="1"/>
          </p:nvPr>
        </p:nvSpPr>
        <p:spPr>
          <a:xfrm>
            <a:off x="304800" y="1554162"/>
            <a:ext cx="4843264" cy="4525963"/>
          </a:xfrm>
        </p:spPr>
        <p:txBody>
          <a:bodyPr>
            <a:normAutofit fontScale="85000" lnSpcReduction="20000"/>
          </a:bodyPr>
          <a:lstStyle/>
          <a:p>
            <a:r>
              <a:rPr lang="el-GR" dirty="0"/>
              <a:t>Πυρίμαχο μπουφάν </a:t>
            </a:r>
          </a:p>
          <a:p>
            <a:r>
              <a:rPr lang="el-GR" dirty="0"/>
              <a:t>Πυρίμαχο παντελόνι </a:t>
            </a:r>
          </a:p>
          <a:p>
            <a:r>
              <a:rPr lang="el-GR" dirty="0"/>
              <a:t>Γάντια και μπότες ηλεκτρικά μονωμένα.</a:t>
            </a:r>
          </a:p>
          <a:p>
            <a:r>
              <a:rPr lang="el-GR" dirty="0"/>
              <a:t>Άκαμπτο κράνος</a:t>
            </a:r>
          </a:p>
          <a:p>
            <a:r>
              <a:rPr lang="el-GR" dirty="0"/>
              <a:t>Εγκεκριμένος αντιεκρηκτικός φανός</a:t>
            </a:r>
          </a:p>
          <a:p>
            <a:r>
              <a:rPr lang="el-GR" dirty="0"/>
              <a:t>Άκαυστο σωσίβιο σχοινί (κολαούζο) </a:t>
            </a:r>
          </a:p>
          <a:p>
            <a:r>
              <a:rPr lang="el-GR" dirty="0"/>
              <a:t>Αυτόνομη αναπνευστική συσκευή</a:t>
            </a:r>
          </a:p>
          <a:p>
            <a:r>
              <a:rPr lang="el-GR" dirty="0"/>
              <a:t>Τσεκούρι </a:t>
            </a:r>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16</a:t>
            </a:fld>
            <a:endParaRPr lang="el-GR"/>
          </a:p>
        </p:txBody>
      </p:sp>
      <p:pic>
        <p:nvPicPr>
          <p:cNvPr id="5" name="4 - Εικόνα" descr="Fireman-s-Outfit.jpg"/>
          <p:cNvPicPr>
            <a:picLocks noChangeAspect="1"/>
          </p:cNvPicPr>
          <p:nvPr/>
        </p:nvPicPr>
        <p:blipFill>
          <a:blip r:embed="rId2" cstate="print"/>
          <a:stretch>
            <a:fillRect/>
          </a:stretch>
        </p:blipFill>
        <p:spPr>
          <a:xfrm>
            <a:off x="5652120" y="1124744"/>
            <a:ext cx="3461308" cy="5328592"/>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ΣΥΝΤΗΡΗΣΗ</a:t>
            </a:r>
            <a:r>
              <a:rPr lang="el-GR" dirty="0"/>
              <a:t> </a:t>
            </a:r>
            <a:r>
              <a:rPr lang="el-GR"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ΕΠΙΘΕΩΡΗΣΗ ΑΝΑΠΝΕΥΣΤΙΚΩΝ ΣΥΣΚΕΥΩΝ</a:t>
            </a:r>
          </a:p>
        </p:txBody>
      </p:sp>
      <p:sp>
        <p:nvSpPr>
          <p:cNvPr id="3" name="Θέση περιεχομένου 2"/>
          <p:cNvSpPr>
            <a:spLocks noGrp="1"/>
          </p:cNvSpPr>
          <p:nvPr>
            <p:ph idx="1"/>
          </p:nvPr>
        </p:nvSpPr>
        <p:spPr/>
        <p:txBody>
          <a:bodyPr>
            <a:normAutofit lnSpcReduction="10000"/>
          </a:bodyPr>
          <a:lstStyle/>
          <a:p>
            <a:r>
              <a:rPr lang="el-GR" dirty="0"/>
              <a:t>Κάθε 12 μήνες αναγόμωση έλεγχος από εξουσιοδοτημένο συνεργείο της φιάλης και της μάσκας για την σωστή λειτουργία.</a:t>
            </a:r>
          </a:p>
          <a:p>
            <a:r>
              <a:rPr lang="el-GR" dirty="0"/>
              <a:t>Κάθε μήνα από τον αξιωματικό ασφαλείας για την σωστή λειτουργία του.</a:t>
            </a:r>
          </a:p>
          <a:p>
            <a:r>
              <a:rPr lang="el-GR" dirty="0"/>
              <a:t>Τεστ υδραυλικής δοκιμής κάθε 5 έτη για τα πρώτα 20 έτη. Στην συνέχεια κάθε 3 έτη.</a:t>
            </a:r>
          </a:p>
        </p:txBody>
      </p:sp>
    </p:spTree>
    <p:extLst>
      <p:ext uri="{BB962C8B-B14F-4D97-AF65-F5344CB8AC3E}">
        <p14:creationId xmlns:p14="http://schemas.microsoft.com/office/powerpoint/2010/main" val="1233541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0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ΣΥΣΤΗΜΑ ΑΔΡΑΝΟΥΣ ΑΕΡΙΟΥ</a:t>
            </a:r>
          </a:p>
        </p:txBody>
      </p:sp>
      <p:sp>
        <p:nvSpPr>
          <p:cNvPr id="3" name="2 - Θέση περιεχομένου"/>
          <p:cNvSpPr>
            <a:spLocks noGrp="1"/>
          </p:cNvSpPr>
          <p:nvPr>
            <p:ph idx="1"/>
          </p:nvPr>
        </p:nvSpPr>
        <p:spPr/>
        <p:txBody>
          <a:bodyPr/>
          <a:lstStyle/>
          <a:p>
            <a:pPr>
              <a:buNone/>
            </a:pPr>
            <a:r>
              <a:rPr lang="el-GR" dirty="0"/>
              <a:t>	Το </a:t>
            </a:r>
            <a:r>
              <a:rPr lang="en-US" dirty="0"/>
              <a:t>inert gas </a:t>
            </a:r>
            <a:r>
              <a:rPr lang="el-GR" dirty="0"/>
              <a:t>(αδρανές αέριο), είναι αέριο που παράγεται από τα καυσαέρια της μηχανής του πλοίου, τα οποία έχουν υποστεί ειδική διαδικασία καθαρισμού από ξένα σωματίδια και έχουν ψυχρανθεί και τα οποία χρησιμοποιούμε για την  πλήρωση και αδρανοποίηση της ατμόσφαιρας των δεξαμενών φορτίου των δεξαμενόπλοιων.</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ΔΙΑΤΑΞΗ ΣΥΣΤΗΜΑΤΟΣ</a:t>
            </a:r>
          </a:p>
        </p:txBody>
      </p:sp>
      <p:sp>
        <p:nvSpPr>
          <p:cNvPr id="3" name="2 - Θέση περιεχομένου"/>
          <p:cNvSpPr>
            <a:spLocks noGrp="1"/>
          </p:cNvSpPr>
          <p:nvPr>
            <p:ph idx="1"/>
          </p:nvPr>
        </p:nvSpPr>
        <p:spPr/>
        <p:txBody>
          <a:bodyPr>
            <a:normAutofit fontScale="62500" lnSpcReduction="20000"/>
          </a:bodyPr>
          <a:lstStyle/>
          <a:p>
            <a:pPr marL="550926" indent="-514350">
              <a:buFont typeface="+mj-lt"/>
              <a:buAutoNum type="arabicPeriod"/>
            </a:pPr>
            <a:r>
              <a:rPr lang="el-GR" dirty="0"/>
              <a:t>Γεννήτρια αδρανούς αερίου (</a:t>
            </a:r>
            <a:r>
              <a:rPr lang="en-US" dirty="0"/>
              <a:t>inert gas generator).</a:t>
            </a:r>
          </a:p>
          <a:p>
            <a:pPr marL="550926" indent="-514350">
              <a:buFont typeface="+mj-lt"/>
              <a:buAutoNum type="arabicPeriod"/>
            </a:pPr>
            <a:r>
              <a:rPr lang="el-GR" dirty="0"/>
              <a:t>Επιστόμιο λήψης καυσαερίων (</a:t>
            </a:r>
            <a:r>
              <a:rPr lang="en-US" dirty="0"/>
              <a:t>up take valve).</a:t>
            </a:r>
          </a:p>
          <a:p>
            <a:pPr marL="550926" indent="-514350">
              <a:buFont typeface="+mj-lt"/>
              <a:buAutoNum type="arabicPeriod"/>
            </a:pPr>
            <a:r>
              <a:rPr lang="el-GR" dirty="0"/>
              <a:t>Μονάδα καθαρισμού του αερίου </a:t>
            </a:r>
            <a:r>
              <a:rPr lang="en-US" dirty="0"/>
              <a:t>(scrubber unit).</a:t>
            </a:r>
          </a:p>
          <a:p>
            <a:pPr marL="550926" indent="-514350">
              <a:buFont typeface="+mj-lt"/>
              <a:buAutoNum type="arabicPeriod"/>
            </a:pPr>
            <a:r>
              <a:rPr lang="el-GR" dirty="0" err="1"/>
              <a:t>Αφυγραντήρας</a:t>
            </a:r>
            <a:r>
              <a:rPr lang="el-GR" dirty="0"/>
              <a:t> </a:t>
            </a:r>
            <a:r>
              <a:rPr lang="en-US" dirty="0"/>
              <a:t>(demister).</a:t>
            </a:r>
          </a:p>
          <a:p>
            <a:pPr marL="550926" indent="-514350">
              <a:buFont typeface="+mj-lt"/>
              <a:buAutoNum type="arabicPeriod"/>
            </a:pPr>
            <a:r>
              <a:rPr lang="el-GR" dirty="0"/>
              <a:t>Φυσητήρες (</a:t>
            </a:r>
            <a:r>
              <a:rPr lang="en-US" dirty="0"/>
              <a:t>fans).</a:t>
            </a:r>
          </a:p>
          <a:p>
            <a:pPr marL="550926" indent="-514350">
              <a:buFont typeface="+mj-lt"/>
              <a:buAutoNum type="arabicPeriod"/>
            </a:pPr>
            <a:r>
              <a:rPr lang="el-GR" dirty="0"/>
              <a:t>Δίκτυο διανομής του αερίου (</a:t>
            </a:r>
            <a:r>
              <a:rPr lang="en-US" dirty="0"/>
              <a:t>inert gas line).</a:t>
            </a:r>
          </a:p>
          <a:p>
            <a:pPr marL="550926" indent="-514350">
              <a:buFont typeface="+mj-lt"/>
              <a:buAutoNum type="arabicPeriod"/>
            </a:pPr>
            <a:r>
              <a:rPr lang="el-GR" dirty="0"/>
              <a:t>Ρυθμιστικό επιστόμιο πίεσης (</a:t>
            </a:r>
            <a:r>
              <a:rPr lang="en-US" dirty="0"/>
              <a:t>main control valve).</a:t>
            </a:r>
          </a:p>
          <a:p>
            <a:pPr marL="550926" indent="-514350">
              <a:buFont typeface="+mj-lt"/>
              <a:buAutoNum type="arabicPeriod"/>
            </a:pPr>
            <a:r>
              <a:rPr lang="el-GR" dirty="0"/>
              <a:t>Ανεπίστροφη βαλβίδα νερού καταστρώματος </a:t>
            </a:r>
            <a:r>
              <a:rPr lang="en-US" dirty="0"/>
              <a:t>(deck water seal).</a:t>
            </a:r>
          </a:p>
          <a:p>
            <a:pPr marL="550926" indent="-514350">
              <a:buFont typeface="+mj-lt"/>
              <a:buAutoNum type="arabicPeriod"/>
            </a:pPr>
            <a:r>
              <a:rPr lang="el-GR" dirty="0"/>
              <a:t>Ανακουφιστικά επιστόμια πίεσης κενού</a:t>
            </a:r>
            <a:r>
              <a:rPr lang="en-US" dirty="0"/>
              <a:t> (relief valves).</a:t>
            </a:r>
          </a:p>
          <a:p>
            <a:pPr marL="550926" indent="-514350">
              <a:buFont typeface="+mj-lt"/>
              <a:buAutoNum type="arabicPeriod"/>
            </a:pPr>
            <a:r>
              <a:rPr lang="el-GR" dirty="0"/>
              <a:t>Επιστόμιο ασφαλείας</a:t>
            </a:r>
            <a:r>
              <a:rPr lang="en-US" dirty="0"/>
              <a:t> (non return valve).</a:t>
            </a:r>
          </a:p>
          <a:p>
            <a:pPr marL="550926" indent="-514350">
              <a:buFont typeface="+mj-lt"/>
              <a:buAutoNum type="arabicPeriod"/>
            </a:pPr>
            <a:r>
              <a:rPr lang="el-GR" dirty="0"/>
              <a:t>Απομονωτικό επιστόμιο καταστρώματος </a:t>
            </a:r>
            <a:r>
              <a:rPr lang="en-US" dirty="0"/>
              <a:t>(isolating valve).</a:t>
            </a:r>
          </a:p>
          <a:p>
            <a:pPr marL="550926" indent="-514350">
              <a:buFont typeface="+mj-lt"/>
              <a:buAutoNum type="arabicPeriod"/>
            </a:pPr>
            <a:r>
              <a:rPr lang="el-GR" dirty="0"/>
              <a:t>Υδραυλικό ανακουφιστικό επιστόμιο </a:t>
            </a:r>
            <a:r>
              <a:rPr lang="en-US" dirty="0"/>
              <a:t>(liquid filled P.V. breaker).</a:t>
            </a:r>
          </a:p>
          <a:p>
            <a:pPr marL="550926" indent="-514350">
              <a:buFont typeface="+mj-lt"/>
              <a:buAutoNum type="arabicPeriod"/>
            </a:pPr>
            <a:r>
              <a:rPr lang="el-GR" dirty="0"/>
              <a:t>Ενδεικτικά όργανα.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ΔΙΕΘΝΕΙΣ ΝΑΥΤΙΛΙΑΚΕΣ ΣΥΜΒΑΣΕΙΣ ΚΑΙ ΟΡΓΑΝΙΣΜΟΙ</a:t>
            </a:r>
          </a:p>
        </p:txBody>
      </p:sp>
      <p:sp>
        <p:nvSpPr>
          <p:cNvPr id="3" name="2 - Θέση περιεχομένου"/>
          <p:cNvSpPr>
            <a:spLocks noGrp="1"/>
          </p:cNvSpPr>
          <p:nvPr>
            <p:ph idx="1"/>
          </p:nvPr>
        </p:nvSpPr>
        <p:spPr/>
        <p:txBody>
          <a:bodyPr>
            <a:normAutofit fontScale="77500" lnSpcReduction="20000"/>
          </a:bodyPr>
          <a:lstStyle/>
          <a:p>
            <a:r>
              <a:rPr lang="el-GR" dirty="0"/>
              <a:t>ΙΜΟ (</a:t>
            </a:r>
            <a:r>
              <a:rPr lang="en-US" dirty="0"/>
              <a:t>INTERNATIONAL MARITIME ORGANIZATION</a:t>
            </a:r>
            <a:r>
              <a:rPr lang="el-GR" dirty="0"/>
              <a:t>),</a:t>
            </a:r>
            <a:r>
              <a:rPr lang="en-US" dirty="0"/>
              <a:t> </a:t>
            </a:r>
            <a:r>
              <a:rPr lang="el-GR" dirty="0"/>
              <a:t>ΔΙΕΘΝΗΣ ΝΑΥΤΙΛΙ</a:t>
            </a:r>
            <a:r>
              <a:rPr lang="en-US" dirty="0"/>
              <a:t>A</a:t>
            </a:r>
            <a:r>
              <a:rPr lang="el-GR" dirty="0"/>
              <a:t>ΚΟΣ ΟΡΓΑΝΙΣΜΟΣ.</a:t>
            </a:r>
          </a:p>
          <a:p>
            <a:pPr>
              <a:buNone/>
            </a:pPr>
            <a:r>
              <a:rPr lang="el-GR" dirty="0"/>
              <a:t>Δημιουργήθηκε από τον ΟΗΕ με την διεθνή σύμβαση της Γενεύης το 1948. </a:t>
            </a:r>
            <a:r>
              <a:rPr lang="en-US" dirty="0"/>
              <a:t>A</a:t>
            </a:r>
            <a:r>
              <a:rPr lang="el-GR" dirty="0" err="1"/>
              <a:t>ριθμεί</a:t>
            </a:r>
            <a:r>
              <a:rPr lang="el-GR" dirty="0"/>
              <a:t> 1</a:t>
            </a:r>
            <a:r>
              <a:rPr lang="en-US" dirty="0"/>
              <a:t>74</a:t>
            </a:r>
            <a:r>
              <a:rPr lang="el-GR" dirty="0"/>
              <a:t> κράτη μέλη.</a:t>
            </a:r>
          </a:p>
          <a:p>
            <a:r>
              <a:rPr lang="en-US" dirty="0"/>
              <a:t>SOLAS (SAFETY OF LIFE AT SEA) </a:t>
            </a:r>
            <a:endParaRPr lang="el-GR" dirty="0"/>
          </a:p>
          <a:p>
            <a:pPr>
              <a:buNone/>
            </a:pPr>
            <a:r>
              <a:rPr lang="el-GR" dirty="0"/>
              <a:t>Διεθνής σύμβαση για την ασφάλεια της ζωής στην θάλασσα.</a:t>
            </a:r>
          </a:p>
          <a:p>
            <a:r>
              <a:rPr lang="en-US" dirty="0"/>
              <a:t>STCW (SAFETY TRAINING CERTIFICATE WATCHKEEPING)</a:t>
            </a:r>
          </a:p>
          <a:p>
            <a:pPr>
              <a:buNone/>
            </a:pPr>
            <a:r>
              <a:rPr lang="el-GR" dirty="0"/>
              <a:t>Διεθνής σύμβαση για τα πρότυπα εκπαίδευσης, πιστοποίησης και εκτέλεσης φυλακών.</a:t>
            </a:r>
          </a:p>
        </p:txBody>
      </p:sp>
    </p:spTree>
    <p:extLst>
      <p:ext uri="{BB962C8B-B14F-4D97-AF65-F5344CB8AC3E}">
        <p14:creationId xmlns:p14="http://schemas.microsoft.com/office/powerpoint/2010/main" val="4398737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διαγραμμα</a:t>
            </a:r>
            <a:endParaRPr lang="el-GR" sz="40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pic>
        <p:nvPicPr>
          <p:cNvPr id="4" name="3 - Θέση περιεχομένου" descr="image007.jpg"/>
          <p:cNvPicPr>
            <a:picLocks noGrp="1" noChangeAspect="1"/>
          </p:cNvPicPr>
          <p:nvPr>
            <p:ph idx="1"/>
          </p:nvPr>
        </p:nvPicPr>
        <p:blipFill>
          <a:blip r:embed="rId2" cstate="print"/>
          <a:stretch>
            <a:fillRect/>
          </a:stretch>
        </p:blipFill>
        <p:spPr>
          <a:xfrm>
            <a:off x="179512" y="1412776"/>
            <a:ext cx="8856983" cy="49757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0"/>
            <a:ext cx="7467600" cy="908720"/>
          </a:xfrm>
        </p:spPr>
        <p:txBody>
          <a:bodyPr>
            <a:normAutofit/>
          </a:bodyPr>
          <a:lstStyle/>
          <a:p>
            <a:r>
              <a:rPr lang="el-GR" dirty="0"/>
              <a:t> </a:t>
            </a:r>
            <a:r>
              <a:rPr lang="el-GR" sz="36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ΦΩΤΙΕΣ ΚΑΠΝΑΓΩΓΩΝ ΛΕΒΗΤΩΝ</a:t>
            </a:r>
          </a:p>
        </p:txBody>
      </p:sp>
      <p:sp>
        <p:nvSpPr>
          <p:cNvPr id="3" name="2 - Θέση περιεχομένου"/>
          <p:cNvSpPr>
            <a:spLocks noGrp="1"/>
          </p:cNvSpPr>
          <p:nvPr>
            <p:ph idx="1"/>
          </p:nvPr>
        </p:nvSpPr>
        <p:spPr>
          <a:xfrm>
            <a:off x="467544" y="836712"/>
            <a:ext cx="7467600" cy="1728191"/>
          </a:xfrm>
        </p:spPr>
        <p:txBody>
          <a:bodyPr>
            <a:normAutofit fontScale="77500" lnSpcReduction="20000"/>
          </a:bodyPr>
          <a:lstStyle/>
          <a:p>
            <a:r>
              <a:rPr lang="el-GR" dirty="0"/>
              <a:t>Ατμοκίνητα πλοία, στους καπναγωγούς λεβήτων, </a:t>
            </a:r>
            <a:r>
              <a:rPr lang="el-GR" dirty="0" err="1"/>
              <a:t>οικονομηντήρες</a:t>
            </a:r>
            <a:r>
              <a:rPr lang="el-GR" dirty="0"/>
              <a:t> και προθερμαντήρες αέρα.</a:t>
            </a:r>
          </a:p>
          <a:p>
            <a:r>
              <a:rPr lang="el-GR" dirty="0"/>
              <a:t>Πλοία με </a:t>
            </a:r>
            <a:r>
              <a:rPr lang="en-US" dirty="0"/>
              <a:t>diesel</a:t>
            </a:r>
            <a:r>
              <a:rPr lang="el-GR" dirty="0"/>
              <a:t>, στους αγωγούς εξαγωγής καυσαερίων, </a:t>
            </a:r>
            <a:r>
              <a:rPr lang="el-GR" dirty="0" err="1"/>
              <a:t>οικονομηντήρες</a:t>
            </a:r>
            <a:r>
              <a:rPr lang="el-GR" dirty="0"/>
              <a:t> και λέβητες λόγω της αιθάλης. </a:t>
            </a:r>
          </a:p>
        </p:txBody>
      </p:sp>
      <p:sp>
        <p:nvSpPr>
          <p:cNvPr id="4" name="2 - Θέση περιεχομένου"/>
          <p:cNvSpPr txBox="1">
            <a:spLocks/>
          </p:cNvSpPr>
          <p:nvPr/>
        </p:nvSpPr>
        <p:spPr>
          <a:xfrm>
            <a:off x="611560" y="2420888"/>
            <a:ext cx="7467600" cy="2232248"/>
          </a:xfrm>
          <a:prstGeom prst="rect">
            <a:avLst/>
          </a:prstGeom>
        </p:spPr>
        <p:txBody>
          <a:bodyPr vert="horz">
            <a:normAutofit fontScale="70000" lnSpcReduction="20000"/>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lang="el-GR" sz="32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Κίνδυνοι</a:t>
            </a:r>
            <a:r>
              <a:rPr lang="el-GR" sz="3200" b="1"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 </a:t>
            </a:r>
            <a:r>
              <a:rPr lang="el-GR" sz="32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l-GR" sz="3000" b="0" i="0" u="none" strike="noStrike" kern="1200" cap="none" spc="0" normalizeH="0" baseline="0" noProof="0" dirty="0">
                <a:ln>
                  <a:noFill/>
                </a:ln>
                <a:solidFill>
                  <a:schemeClr val="tx1"/>
                </a:solidFill>
                <a:effectLst/>
                <a:uLnTx/>
                <a:uFillTx/>
                <a:latin typeface="+mn-lt"/>
                <a:ea typeface="+mn-ea"/>
                <a:cs typeface="+mn-cs"/>
              </a:rPr>
              <a:t>Δυσκολία προσέγγισης. Πλησίον της τσιμινιέρας στο ανώτερο διαμέρισμα του μηχανοστασίου.</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el-GR" sz="3000" dirty="0"/>
              <a:t>Πιθανότητα έκρηξης σε περίπτωση ανάφλεξης του </a:t>
            </a:r>
            <a:r>
              <a:rPr lang="el-GR" sz="3000" dirty="0" err="1"/>
              <a:t>οικονομηντήρα</a:t>
            </a:r>
            <a:r>
              <a:rPr lang="el-GR" sz="3000" dirty="0"/>
              <a:t>.</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el-GR" sz="3000" dirty="0"/>
              <a:t>Δραματική αύξηση θερμοκρασίας (700</a:t>
            </a:r>
            <a:r>
              <a:rPr lang="el-GR" sz="3000" baseline="30000" dirty="0"/>
              <a:t>ο</a:t>
            </a:r>
            <a:r>
              <a:rPr lang="en-US" sz="3000" dirty="0"/>
              <a:t>C) </a:t>
            </a:r>
            <a:r>
              <a:rPr lang="el-GR" sz="3000" dirty="0"/>
              <a:t>στους αυλούς του </a:t>
            </a:r>
            <a:r>
              <a:rPr lang="el-GR" sz="3000" dirty="0" err="1"/>
              <a:t>οικονομηντήρα</a:t>
            </a:r>
            <a:r>
              <a:rPr lang="el-GR" sz="3000" dirty="0"/>
              <a:t>. </a:t>
            </a:r>
            <a:r>
              <a:rPr kumimoji="0" lang="el-GR" sz="3000" b="0" i="0" u="none" strike="noStrike" kern="1200" cap="none" spc="0" normalizeH="0" baseline="0" noProof="0" dirty="0">
                <a:ln>
                  <a:noFill/>
                </a:ln>
                <a:solidFill>
                  <a:schemeClr val="tx1"/>
                </a:solidFill>
                <a:effectLst/>
                <a:uLnTx/>
                <a:uFillTx/>
                <a:latin typeface="+mn-lt"/>
                <a:ea typeface="+mn-ea"/>
                <a:cs typeface="+mn-cs"/>
              </a:rPr>
              <a:t> </a:t>
            </a:r>
          </a:p>
        </p:txBody>
      </p:sp>
      <p:sp>
        <p:nvSpPr>
          <p:cNvPr id="5" name="2 - Θέση περιεχομένου"/>
          <p:cNvSpPr txBox="1">
            <a:spLocks/>
          </p:cNvSpPr>
          <p:nvPr/>
        </p:nvSpPr>
        <p:spPr>
          <a:xfrm>
            <a:off x="683568" y="4437112"/>
            <a:ext cx="7467600" cy="2232248"/>
          </a:xfrm>
          <a:prstGeom prst="rect">
            <a:avLst/>
          </a:prstGeom>
        </p:spPr>
        <p:txBody>
          <a:bodyPr vert="horz">
            <a:normAutofit fontScale="70000" lnSpcReduction="20000"/>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lang="el-GR" sz="32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Αντιμετώπιση </a:t>
            </a:r>
            <a:r>
              <a:rPr lang="el-GR" sz="3200" b="1"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 </a:t>
            </a:r>
            <a:r>
              <a:rPr lang="el-GR" sz="32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l-GR" sz="3000" b="0" i="0" u="none" strike="noStrike" kern="1200" cap="none" spc="0" normalizeH="0" baseline="0" noProof="0" dirty="0">
                <a:ln>
                  <a:noFill/>
                </a:ln>
                <a:solidFill>
                  <a:schemeClr val="tx1"/>
                </a:solidFill>
                <a:effectLst/>
                <a:uLnTx/>
                <a:uFillTx/>
                <a:latin typeface="+mn-lt"/>
                <a:ea typeface="+mn-ea"/>
                <a:cs typeface="+mn-cs"/>
              </a:rPr>
              <a:t>Διακοπή λειτουργίας λέβητα, αν χρειαστεί κα της Κ.Μ.</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el-GR" sz="3000" dirty="0"/>
              <a:t>Ψύξη εξωτερικά για αποφυγή υπερθέρμανσης.</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l-GR" sz="3000" b="0" i="0" u="none" strike="noStrike" kern="1200" cap="none" spc="0" normalizeH="0" baseline="0" noProof="0" dirty="0">
                <a:ln>
                  <a:noFill/>
                </a:ln>
                <a:solidFill>
                  <a:schemeClr val="tx1"/>
                </a:solidFill>
                <a:effectLst/>
                <a:uLnTx/>
                <a:uFillTx/>
                <a:latin typeface="+mn-lt"/>
                <a:ea typeface="+mn-ea"/>
                <a:cs typeface="+mn-cs"/>
              </a:rPr>
              <a:t>Κλείνουμε</a:t>
            </a:r>
            <a:r>
              <a:rPr kumimoji="0" lang="el-GR" sz="3000" b="0" i="0" u="none" strike="noStrike" kern="1200" cap="none" spc="0" normalizeH="0" noProof="0" dirty="0">
                <a:ln>
                  <a:noFill/>
                </a:ln>
                <a:solidFill>
                  <a:schemeClr val="tx1"/>
                </a:solidFill>
                <a:effectLst/>
                <a:uLnTx/>
                <a:uFillTx/>
                <a:latin typeface="+mn-lt"/>
                <a:ea typeface="+mn-ea"/>
                <a:cs typeface="+mn-cs"/>
              </a:rPr>
              <a:t> τα </a:t>
            </a:r>
            <a:r>
              <a:rPr kumimoji="0" lang="el-GR" sz="3000" b="0" i="0" u="none" strike="noStrike" kern="1200" cap="none" spc="0" normalizeH="0" noProof="0" dirty="0" err="1">
                <a:ln>
                  <a:noFill/>
                </a:ln>
                <a:solidFill>
                  <a:schemeClr val="tx1"/>
                </a:solidFill>
                <a:effectLst/>
                <a:uLnTx/>
                <a:uFillTx/>
                <a:latin typeface="+mn-lt"/>
                <a:ea typeface="+mn-ea"/>
                <a:cs typeface="+mn-cs"/>
              </a:rPr>
              <a:t>κλαπέ</a:t>
            </a:r>
            <a:r>
              <a:rPr kumimoji="0" lang="el-GR" sz="3000" b="0" i="0" u="none" strike="noStrike" kern="1200" cap="none" spc="0" normalizeH="0" noProof="0" dirty="0">
                <a:ln>
                  <a:noFill/>
                </a:ln>
                <a:solidFill>
                  <a:schemeClr val="tx1"/>
                </a:solidFill>
                <a:effectLst/>
                <a:uLnTx/>
                <a:uFillTx/>
                <a:latin typeface="+mn-lt"/>
                <a:ea typeface="+mn-ea"/>
                <a:cs typeface="+mn-cs"/>
              </a:rPr>
              <a:t> πυρκαγιάς </a:t>
            </a:r>
            <a:r>
              <a:rPr kumimoji="0" lang="en-US" sz="3000" b="0" i="0" u="none" strike="noStrike" kern="1200" cap="none" spc="0" normalizeH="0" noProof="0" dirty="0">
                <a:ln>
                  <a:noFill/>
                </a:ln>
                <a:solidFill>
                  <a:schemeClr val="tx1"/>
                </a:solidFill>
                <a:effectLst/>
                <a:uLnTx/>
                <a:uFillTx/>
                <a:latin typeface="+mn-lt"/>
                <a:ea typeface="+mn-ea"/>
                <a:cs typeface="+mn-cs"/>
              </a:rPr>
              <a:t>(dumpers).</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el-GR" sz="3000" noProof="0" dirty="0"/>
              <a:t>Προστατεύουμε τα πλησίον μηχανήματα.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l-GR" sz="3000" b="0" i="0" u="none" strike="noStrike" kern="1200" cap="none" spc="0" normalizeH="0" baseline="0" dirty="0">
                <a:ln>
                  <a:noFill/>
                </a:ln>
                <a:solidFill>
                  <a:schemeClr val="tx1"/>
                </a:solidFill>
                <a:effectLst/>
                <a:uLnTx/>
                <a:uFillTx/>
                <a:latin typeface="+mn-lt"/>
                <a:ea typeface="+mn-ea"/>
                <a:cs typeface="+mn-cs"/>
              </a:rPr>
              <a:t>Συνεχίζουμε</a:t>
            </a:r>
            <a:r>
              <a:rPr kumimoji="0" lang="el-GR" sz="3000" b="0" i="0" u="none" strike="noStrike" kern="1200" cap="none" spc="0" normalizeH="0" dirty="0">
                <a:ln>
                  <a:noFill/>
                </a:ln>
                <a:solidFill>
                  <a:schemeClr val="tx1"/>
                </a:solidFill>
                <a:effectLst/>
                <a:uLnTx/>
                <a:uFillTx/>
                <a:latin typeface="+mn-lt"/>
                <a:ea typeface="+mn-ea"/>
                <a:cs typeface="+mn-cs"/>
              </a:rPr>
              <a:t> την ψύξη μέχρι η θερμοκρασία να γίνει ασφαλής για άνοιγμα της πόρτας του </a:t>
            </a:r>
            <a:r>
              <a:rPr kumimoji="0" lang="el-GR" sz="3000" b="0" i="0" u="none" strike="noStrike" kern="1200" cap="none" spc="0" normalizeH="0" dirty="0" err="1">
                <a:ln>
                  <a:noFill/>
                </a:ln>
                <a:solidFill>
                  <a:schemeClr val="tx1"/>
                </a:solidFill>
                <a:effectLst/>
                <a:uLnTx/>
                <a:uFillTx/>
                <a:latin typeface="+mn-lt"/>
                <a:ea typeface="+mn-ea"/>
                <a:cs typeface="+mn-cs"/>
              </a:rPr>
              <a:t>οικονομηντήρα</a:t>
            </a:r>
            <a:r>
              <a:rPr kumimoji="0" lang="el-GR" sz="3000" b="0" i="0" u="none" strike="noStrike" kern="1200" cap="none" spc="0" normalizeH="0" dirty="0">
                <a:ln>
                  <a:noFill/>
                </a:ln>
                <a:solidFill>
                  <a:schemeClr val="tx1"/>
                </a:solidFill>
                <a:effectLst/>
                <a:uLnTx/>
                <a:uFillTx/>
                <a:latin typeface="+mn-lt"/>
                <a:ea typeface="+mn-ea"/>
                <a:cs typeface="+mn-cs"/>
              </a:rPr>
              <a:t>.</a:t>
            </a:r>
            <a:endParaRPr kumimoji="0" lang="el-GR" sz="3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0"/>
            <a:ext cx="7467600" cy="634082"/>
          </a:xfrm>
        </p:spPr>
        <p:txBody>
          <a:bodyPr>
            <a:normAutofit/>
          </a:bodyPr>
          <a:lstStyle/>
          <a:p>
            <a:r>
              <a:rPr lang="el-GR" sz="32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Φωτιεσ</a:t>
            </a:r>
            <a:r>
              <a:rPr lang="el-GR" sz="32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a:t>
            </a:r>
            <a:r>
              <a:rPr lang="el-GR" sz="32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υδραυλωτων</a:t>
            </a:r>
            <a:r>
              <a:rPr lang="el-GR" sz="32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a:t>
            </a:r>
            <a:r>
              <a:rPr lang="el-GR" sz="32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λεβητων</a:t>
            </a:r>
            <a:endParaRPr lang="el-GR" sz="32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3" name="2 - Θέση περιεχομένου"/>
          <p:cNvSpPr>
            <a:spLocks noGrp="1"/>
          </p:cNvSpPr>
          <p:nvPr>
            <p:ph idx="1"/>
          </p:nvPr>
        </p:nvSpPr>
        <p:spPr>
          <a:xfrm>
            <a:off x="395536" y="620689"/>
            <a:ext cx="7467600" cy="1944215"/>
          </a:xfrm>
        </p:spPr>
        <p:txBody>
          <a:bodyPr>
            <a:normAutofit fontScale="77500" lnSpcReduction="20000"/>
          </a:bodyPr>
          <a:lstStyle/>
          <a:p>
            <a:pPr>
              <a:buNone/>
            </a:pPr>
            <a:r>
              <a:rPr lang="el-GR" sz="2400" dirty="0"/>
              <a:t>	Ανάφλεξη του σιδήρου των αυλών του λέβητα παρουσία ατμού.</a:t>
            </a:r>
          </a:p>
          <a:p>
            <a:pPr>
              <a:buNone/>
            </a:pPr>
            <a:r>
              <a:rPr lang="el-GR" sz="24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Αίτια</a:t>
            </a:r>
            <a:r>
              <a:rPr lang="el-GR" sz="2400" i="1" u="sng" dirty="0">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scaled="0"/>
                </a:gradFill>
              </a:rPr>
              <a:t> </a:t>
            </a:r>
          </a:p>
          <a:p>
            <a:r>
              <a:rPr lang="el-GR" sz="2400" dirty="0"/>
              <a:t>Πτώση στάθμης νερού στους αυλούς.</a:t>
            </a:r>
          </a:p>
          <a:p>
            <a:r>
              <a:rPr lang="el-GR" sz="2400" dirty="0"/>
              <a:t>Ανάφλεξη και καύση της αιθάλης στον καυστήρα του λέβητα.</a:t>
            </a:r>
          </a:p>
          <a:p>
            <a:r>
              <a:rPr lang="el-GR" sz="2400" dirty="0"/>
              <a:t>Κακή λειτουργία της αντλίας γλυκού νερού.</a:t>
            </a:r>
          </a:p>
          <a:p>
            <a:r>
              <a:rPr lang="el-GR" sz="2400" dirty="0"/>
              <a:t>Φραγμένοι από άλατα, φθαρμένοι αυλοί.</a:t>
            </a:r>
          </a:p>
        </p:txBody>
      </p:sp>
      <p:sp>
        <p:nvSpPr>
          <p:cNvPr id="4" name="2 - Θέση περιεχομένου"/>
          <p:cNvSpPr txBox="1">
            <a:spLocks/>
          </p:cNvSpPr>
          <p:nvPr/>
        </p:nvSpPr>
        <p:spPr>
          <a:xfrm>
            <a:off x="395536" y="2420888"/>
            <a:ext cx="7467600" cy="1800200"/>
          </a:xfrm>
          <a:prstGeom prst="rect">
            <a:avLst/>
          </a:prstGeom>
        </p:spPr>
        <p:txBody>
          <a:bodyPr vert="horz">
            <a:normAutofit fontScale="85000" lnSpcReduction="20000"/>
          </a:bodyPr>
          <a:lstStyle/>
          <a:p>
            <a:pPr marL="420624" lvl="0" indent="-384048">
              <a:spcBef>
                <a:spcPct val="20000"/>
              </a:spcBef>
              <a:buClr>
                <a:schemeClr val="accent1"/>
              </a:buClr>
              <a:buSzPct val="80000"/>
            </a:pPr>
            <a:r>
              <a:rPr kumimoji="0" lang="el-GR" sz="2400" b="1" i="1" u="sng" strike="noStrike" kern="1200" cap="none" spc="0" normalizeH="0" baseline="0" noProof="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uLnTx/>
                <a:uFillTx/>
                <a:latin typeface="+mj-lt"/>
                <a:ea typeface="+mj-ea"/>
                <a:cs typeface="+mj-cs"/>
              </a:rPr>
              <a:t>Αντιμετώπιση προ των</a:t>
            </a:r>
            <a:r>
              <a:rPr kumimoji="0" lang="el-GR" sz="2400" b="0" i="1" u="sng" strike="noStrike" kern="1200" cap="none" spc="0" normalizeH="0" baseline="0" noProof="0" dirty="0">
                <a:ln>
                  <a:noFill/>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scaled="0"/>
                </a:gradFill>
                <a:effectLst/>
                <a:uLnTx/>
                <a:uFillTx/>
                <a:latin typeface="+mn-lt"/>
                <a:ea typeface="+mn-ea"/>
                <a:cs typeface="+mn-cs"/>
              </a:rPr>
              <a:t> </a:t>
            </a:r>
            <a:r>
              <a:rPr lang="el-GR" sz="24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700</a:t>
            </a:r>
            <a:r>
              <a:rPr lang="el-GR" sz="2400" b="1" i="1" u="sng" baseline="3000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ο</a:t>
            </a:r>
            <a:r>
              <a:rPr lang="en-US" sz="24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C</a:t>
            </a:r>
            <a:endParaRPr lang="el-GR" sz="24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l-GR" sz="2400" b="0" i="0" u="none" strike="noStrike" kern="1200" cap="none" spc="0" normalizeH="0" baseline="0" noProof="0" dirty="0">
                <a:ln>
                  <a:noFill/>
                </a:ln>
                <a:solidFill>
                  <a:schemeClr val="tx1"/>
                </a:solidFill>
                <a:effectLst/>
                <a:uLnTx/>
                <a:uFillTx/>
                <a:latin typeface="+mn-lt"/>
                <a:ea typeface="+mn-ea"/>
                <a:cs typeface="+mn-cs"/>
              </a:rPr>
              <a:t>Διακοπή λειτουργίας λέβητα.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el-GR" sz="2400" dirty="0"/>
              <a:t>Ανοίγουμε τα πορτάκια του καυστήρα και ρίχνουμε μεγάλες ποσότητες νερού με μάνικες.</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l-GR" sz="2400" b="0" i="0" u="none" strike="noStrike" kern="1200" cap="none" spc="0" normalizeH="0" baseline="0" noProof="0" dirty="0">
                <a:ln>
                  <a:noFill/>
                </a:ln>
                <a:solidFill>
                  <a:schemeClr val="tx1"/>
                </a:solidFill>
                <a:effectLst/>
                <a:uLnTx/>
                <a:uFillTx/>
                <a:latin typeface="+mn-lt"/>
                <a:ea typeface="+mn-ea"/>
                <a:cs typeface="+mn-cs"/>
              </a:rPr>
              <a:t>Επαναφέρουμε σε λειτουργία</a:t>
            </a:r>
            <a:r>
              <a:rPr kumimoji="0" lang="el-GR" sz="2400" b="0" i="0" u="none" strike="noStrike" kern="1200" cap="none" spc="0" normalizeH="0" noProof="0" dirty="0">
                <a:ln>
                  <a:noFill/>
                </a:ln>
                <a:solidFill>
                  <a:schemeClr val="tx1"/>
                </a:solidFill>
                <a:effectLst/>
                <a:uLnTx/>
                <a:uFillTx/>
                <a:latin typeface="+mn-lt"/>
                <a:ea typeface="+mn-ea"/>
                <a:cs typeface="+mn-cs"/>
              </a:rPr>
              <a:t> την αντλία νερού των αυλών.</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l-GR" sz="2400" b="0" i="0" u="none" strike="noStrike" kern="1200" cap="none" spc="0" normalizeH="0" baseline="0" noProof="0" dirty="0">
                <a:ln>
                  <a:noFill/>
                </a:ln>
                <a:solidFill>
                  <a:schemeClr val="tx1"/>
                </a:solidFill>
                <a:effectLst/>
                <a:uLnTx/>
                <a:uFillTx/>
                <a:latin typeface="+mn-lt"/>
                <a:ea typeface="+mn-ea"/>
                <a:cs typeface="+mn-cs"/>
              </a:rPr>
              <a:t>Ψύξη εξωτερικά αεραγωγών, καπναγωγών.</a:t>
            </a:r>
          </a:p>
        </p:txBody>
      </p:sp>
      <p:sp>
        <p:nvSpPr>
          <p:cNvPr id="5" name="2 - Θέση περιεχομένου"/>
          <p:cNvSpPr txBox="1">
            <a:spLocks/>
          </p:cNvSpPr>
          <p:nvPr/>
        </p:nvSpPr>
        <p:spPr>
          <a:xfrm>
            <a:off x="395536" y="4293096"/>
            <a:ext cx="7467600" cy="2304256"/>
          </a:xfrm>
          <a:prstGeom prst="rect">
            <a:avLst/>
          </a:prstGeom>
        </p:spPr>
        <p:txBody>
          <a:bodyPr vert="horz">
            <a:normAutofit fontScale="77500" lnSpcReduction="20000"/>
          </a:bodyPr>
          <a:lstStyle/>
          <a:p>
            <a:pPr marL="420624" lvl="0" indent="-384048">
              <a:spcBef>
                <a:spcPct val="20000"/>
              </a:spcBef>
              <a:buClr>
                <a:schemeClr val="accent1"/>
              </a:buClr>
              <a:buSzPct val="80000"/>
            </a:pPr>
            <a:r>
              <a:rPr kumimoji="0" lang="el-GR" sz="2400" b="1" i="1" u="sng" strike="noStrike" kern="1200" cap="none" spc="0" normalizeH="0" baseline="0" noProof="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uLnTx/>
                <a:uFillTx/>
                <a:latin typeface="+mj-lt"/>
                <a:ea typeface="+mj-ea"/>
                <a:cs typeface="+mj-cs"/>
              </a:rPr>
              <a:t>Αντιμετώπιση άνω των</a:t>
            </a:r>
            <a:r>
              <a:rPr kumimoji="0" lang="el-GR" sz="2400" b="0" i="1" u="sng" strike="noStrike" kern="1200" cap="none" spc="0" normalizeH="0" baseline="0" noProof="0" dirty="0">
                <a:ln>
                  <a:noFill/>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scaled="0"/>
                </a:gradFill>
                <a:effectLst/>
                <a:uLnTx/>
                <a:uFillTx/>
                <a:latin typeface="+mn-lt"/>
                <a:ea typeface="+mn-ea"/>
                <a:cs typeface="+mn-cs"/>
              </a:rPr>
              <a:t> </a:t>
            </a:r>
            <a:r>
              <a:rPr lang="el-GR" sz="24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700</a:t>
            </a:r>
            <a:r>
              <a:rPr lang="el-GR" sz="2400" b="1" i="1" u="sng" baseline="3000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ο</a:t>
            </a:r>
            <a:r>
              <a:rPr lang="en-US" sz="24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C</a:t>
            </a:r>
            <a:endParaRPr lang="el-GR" sz="24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el-GR" sz="2400" b="0" i="0" u="none" strike="noStrike" kern="1200" cap="none" spc="0" normalizeH="0" baseline="0" noProof="0" dirty="0">
                <a:ln>
                  <a:noFill/>
                </a:ln>
                <a:solidFill>
                  <a:schemeClr val="tx1"/>
                </a:solidFill>
                <a:effectLst/>
                <a:uLnTx/>
                <a:uFillTx/>
                <a:latin typeface="+mn-lt"/>
                <a:ea typeface="+mn-ea"/>
                <a:cs typeface="+mn-cs"/>
              </a:rPr>
              <a:t>Διακοπή λειτουργίας λέβητα</a:t>
            </a:r>
            <a:r>
              <a:rPr kumimoji="0" lang="el-GR" sz="2400" b="0" i="0" u="none" strike="noStrike" kern="1200" cap="none" spc="0" normalizeH="0" noProof="0" dirty="0">
                <a:ln>
                  <a:noFill/>
                </a:ln>
                <a:solidFill>
                  <a:schemeClr val="tx1"/>
                </a:solidFill>
                <a:effectLst/>
                <a:uLnTx/>
                <a:uFillTx/>
                <a:latin typeface="+mn-lt"/>
                <a:ea typeface="+mn-ea"/>
                <a:cs typeface="+mn-cs"/>
              </a:rPr>
              <a:t> και Κ.Μ. αν είναι απαραίτητο.</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el-GR" sz="2400" dirty="0"/>
              <a:t>Κλείνεις τα </a:t>
            </a:r>
            <a:r>
              <a:rPr lang="el-GR" sz="2400" dirty="0" err="1"/>
              <a:t>κλαπέ</a:t>
            </a:r>
            <a:r>
              <a:rPr lang="el-GR" sz="2400" dirty="0"/>
              <a:t> της πυρκαγιάς.</a:t>
            </a:r>
            <a:endParaRPr kumimoji="0" lang="el-GR" sz="2400" b="0" i="0" u="none" strike="noStrike" kern="1200" cap="none" spc="0" normalizeH="0" noProof="0" dirty="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el-GR" sz="2400" baseline="0" dirty="0"/>
              <a:t>Ψύξη</a:t>
            </a:r>
            <a:r>
              <a:rPr lang="el-GR" sz="2400" dirty="0"/>
              <a:t> εξωτερικά με νερό.</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el-GR" sz="2400" dirty="0"/>
              <a:t>Όταν πέσει η θερμοκρασία, ανοίγεις τα καπάκια του καυστήρα και ρίχνεις νερό με μάνικες.</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el-GR" sz="2400" dirty="0"/>
              <a:t>Όταν είναι πλέον ασφαλές ανοίγεις τον </a:t>
            </a:r>
            <a:r>
              <a:rPr lang="el-GR" sz="2400" dirty="0" err="1"/>
              <a:t>οικονομηντήρα</a:t>
            </a:r>
            <a:r>
              <a:rPr lang="el-GR" sz="2400" dirty="0"/>
              <a:t> και τον καθαρίζεις.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16632"/>
            <a:ext cx="7467600" cy="720080"/>
          </a:xfrm>
        </p:spPr>
        <p:txBody>
          <a:bodyPr>
            <a:normAutofit/>
          </a:bodyPr>
          <a:lstStyle/>
          <a:p>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Κωδικασ</a:t>
            </a: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a:t>
            </a:r>
            <a:r>
              <a:rPr lang="en-US"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imdg</a:t>
            </a:r>
            <a:endPar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3" name="2 - Θέση περιεχομένου"/>
          <p:cNvSpPr>
            <a:spLocks noGrp="1"/>
          </p:cNvSpPr>
          <p:nvPr>
            <p:ph idx="1"/>
          </p:nvPr>
        </p:nvSpPr>
        <p:spPr>
          <a:xfrm>
            <a:off x="467544" y="764705"/>
            <a:ext cx="7467600" cy="1944215"/>
          </a:xfrm>
        </p:spPr>
        <p:txBody>
          <a:bodyPr>
            <a:normAutofit fontScale="77500" lnSpcReduction="20000"/>
          </a:bodyPr>
          <a:lstStyle/>
          <a:p>
            <a:pPr>
              <a:buNone/>
            </a:pPr>
            <a:r>
              <a:rPr lang="en-US" dirty="0"/>
              <a:t>	</a:t>
            </a:r>
            <a:r>
              <a:rPr lang="el-GR" dirty="0"/>
              <a:t>Δίνει μία αναλυτική μελέτη για το πώς πρέπει να πακετάρονται, να συμβολίζονται με ετικέτες, να στοιβάζονται και να διαχωρίζονται μεταξύ τους τα επικίνδυνα φορτία, ώστε να πληρούν τις απαιτήσεις του μέρους Ά του κεφαλαίου </a:t>
            </a:r>
            <a:r>
              <a:rPr lang="en-US" dirty="0"/>
              <a:t>VII </a:t>
            </a:r>
            <a:r>
              <a:rPr lang="el-GR" dirty="0"/>
              <a:t>της </a:t>
            </a:r>
            <a:r>
              <a:rPr lang="en-US" dirty="0"/>
              <a:t>SOLAS </a:t>
            </a:r>
            <a:r>
              <a:rPr lang="el-GR" dirty="0"/>
              <a:t>1974. </a:t>
            </a:r>
          </a:p>
        </p:txBody>
      </p:sp>
      <p:sp>
        <p:nvSpPr>
          <p:cNvPr id="4" name="2 - Θέση περιεχομένου"/>
          <p:cNvSpPr txBox="1">
            <a:spLocks/>
          </p:cNvSpPr>
          <p:nvPr/>
        </p:nvSpPr>
        <p:spPr>
          <a:xfrm>
            <a:off x="395536" y="2348880"/>
            <a:ext cx="7467600" cy="3888432"/>
          </a:xfrm>
          <a:prstGeom prst="rect">
            <a:avLst/>
          </a:prstGeom>
        </p:spPr>
        <p:txBody>
          <a:bodyPr vert="horz">
            <a:normAutofit fontScale="92500"/>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lang="el-GR" sz="20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Περιέχει</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mj-lt"/>
              <a:buAutoNum type="arabicPeriod"/>
              <a:tabLst/>
              <a:defRPr/>
            </a:pPr>
            <a:r>
              <a:rPr lang="el-GR" sz="2300" dirty="0"/>
              <a:t>Εφαρμογή (που και πότε εφαρμόζονται οι κανονισμοί).</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mj-lt"/>
              <a:buAutoNum type="arabicPeriod"/>
              <a:tabLst/>
              <a:defRPr/>
            </a:pPr>
            <a:r>
              <a:rPr lang="el-GR" sz="2300" dirty="0"/>
              <a:t>Κατάταξη (κατηγορίες επικίνδυνων φορτίων).</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mj-lt"/>
              <a:buAutoNum type="arabicPeriod"/>
              <a:tabLst/>
              <a:defRPr/>
            </a:pPr>
            <a:r>
              <a:rPr lang="el-GR" sz="2300" dirty="0"/>
              <a:t>Συσκευασία (οδηγίες συσκευασίας).</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mj-lt"/>
              <a:buAutoNum type="arabicPeriod"/>
              <a:tabLst/>
              <a:defRPr/>
            </a:pPr>
            <a:r>
              <a:rPr lang="el-GR" sz="2300" dirty="0"/>
              <a:t>Σήμανση (οδηγίες σήμανσης για αναγνώριση).</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mj-lt"/>
              <a:buAutoNum type="arabicPeriod"/>
              <a:tabLst/>
              <a:defRPr/>
            </a:pPr>
            <a:r>
              <a:rPr lang="el-GR" sz="2300" dirty="0"/>
              <a:t>Πιστοποιητικά (έγγραφα που συνοδεύουν τα φορτία).</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mj-lt"/>
              <a:buAutoNum type="arabicPeriod"/>
              <a:tabLst/>
              <a:defRPr/>
            </a:pPr>
            <a:r>
              <a:rPr lang="el-GR" sz="2300" dirty="0"/>
              <a:t>Εξαιρέσεις.</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mj-lt"/>
              <a:buAutoNum type="arabicPeriod"/>
              <a:tabLst/>
              <a:defRPr/>
            </a:pPr>
            <a:r>
              <a:rPr lang="el-GR" sz="2300" dirty="0"/>
              <a:t>Αποθήκευση (οδηγίες αποθήκευσης).</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mj-lt"/>
              <a:buAutoNum type="arabicPeriod"/>
              <a:tabLst/>
              <a:defRPr/>
            </a:pPr>
            <a:r>
              <a:rPr lang="el-GR" sz="2300" dirty="0"/>
              <a:t>Εκρηκτικά φορτία σε επιβατικά πλοία.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Διαχωρισμοσ</a:t>
            </a: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a:t>
            </a:r>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επικινδυνων</a:t>
            </a: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a:t>
            </a:r>
            <a:r>
              <a:rPr lang="el-GR" sz="4100" b="1" cap="all" dirty="0" err="1">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φορτιων</a:t>
            </a:r>
            <a:endPar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3" name="2 - Θέση περιεχομένου"/>
          <p:cNvSpPr>
            <a:spLocks noGrp="1"/>
          </p:cNvSpPr>
          <p:nvPr>
            <p:ph idx="1"/>
          </p:nvPr>
        </p:nvSpPr>
        <p:spPr/>
        <p:txBody>
          <a:bodyPr>
            <a:normAutofit fontScale="92500" lnSpcReduction="20000"/>
          </a:bodyPr>
          <a:lstStyle/>
          <a:p>
            <a:r>
              <a:rPr lang="el-GR" dirty="0"/>
              <a:t>Φορτία σε απόσταση μεταξύ τους </a:t>
            </a:r>
            <a:r>
              <a:rPr lang="en-US" dirty="0"/>
              <a:t>- away from (</a:t>
            </a:r>
            <a:r>
              <a:rPr lang="el-GR" dirty="0"/>
              <a:t>στο ίδιο κύτος αλλά σε απόσταση).</a:t>
            </a:r>
          </a:p>
          <a:p>
            <a:r>
              <a:rPr lang="el-GR" dirty="0"/>
              <a:t>Χωρισμένα με κατάστρωμα ή στεγανή </a:t>
            </a:r>
            <a:r>
              <a:rPr lang="el-GR" dirty="0" err="1"/>
              <a:t>φρακτή</a:t>
            </a:r>
            <a:r>
              <a:rPr lang="el-GR" dirty="0"/>
              <a:t> </a:t>
            </a:r>
            <a:r>
              <a:rPr lang="en-US" dirty="0"/>
              <a:t>– separated from.</a:t>
            </a:r>
          </a:p>
          <a:p>
            <a:r>
              <a:rPr lang="el-GR" dirty="0"/>
              <a:t>Χωρισμένα με ένα ολόκληρο διαμέρισμα ή κύτος – </a:t>
            </a:r>
            <a:r>
              <a:rPr lang="en-US" dirty="0"/>
              <a:t>separated by a complete compartment or hold.</a:t>
            </a:r>
          </a:p>
          <a:p>
            <a:r>
              <a:rPr lang="el-GR" dirty="0"/>
              <a:t>Χωρισμένα οριζόντια με παρεμβολή ενός πλήρους διαμερίσματος ή κύτους – </a:t>
            </a:r>
            <a:r>
              <a:rPr lang="en-US" dirty="0"/>
              <a:t>separated longitudinally by an intervening complete compartment or hold.</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ΕΓΓΡΑΦΑ ΕΠΙΚΙΝΔΥΝΩΝ ΦΟΡΤΙΟΥ</a:t>
            </a:r>
          </a:p>
        </p:txBody>
      </p:sp>
      <p:sp>
        <p:nvSpPr>
          <p:cNvPr id="3" name="2 - Θέση περιεχομένου"/>
          <p:cNvSpPr>
            <a:spLocks noGrp="1"/>
          </p:cNvSpPr>
          <p:nvPr>
            <p:ph idx="1"/>
          </p:nvPr>
        </p:nvSpPr>
        <p:spPr>
          <a:xfrm>
            <a:off x="457200" y="1600201"/>
            <a:ext cx="7467600" cy="1252736"/>
          </a:xfrm>
        </p:spPr>
        <p:txBody>
          <a:bodyPr/>
          <a:lstStyle/>
          <a:p>
            <a:pPr marL="550926" indent="-514350">
              <a:buFont typeface="+mj-lt"/>
              <a:buAutoNum type="arabicPeriod"/>
            </a:pPr>
            <a:r>
              <a:rPr lang="el-GR" dirty="0"/>
              <a:t>Δηλωτικό επικίνδυνου φορτίου.</a:t>
            </a:r>
          </a:p>
          <a:p>
            <a:pPr marL="550926" indent="-514350">
              <a:buFont typeface="+mj-lt"/>
              <a:buAutoNum type="arabicPeriod"/>
            </a:pPr>
            <a:r>
              <a:rPr lang="el-GR" dirty="0"/>
              <a:t>Πιστοποιητικό συσκευασίας.</a:t>
            </a:r>
          </a:p>
        </p:txBody>
      </p:sp>
      <p:sp>
        <p:nvSpPr>
          <p:cNvPr id="4" name="2 - Θέση περιεχομένου"/>
          <p:cNvSpPr txBox="1">
            <a:spLocks/>
          </p:cNvSpPr>
          <p:nvPr/>
        </p:nvSpPr>
        <p:spPr>
          <a:xfrm>
            <a:off x="467544" y="3068960"/>
            <a:ext cx="7467600" cy="3024336"/>
          </a:xfrm>
          <a:prstGeom prst="rect">
            <a:avLst/>
          </a:prstGeom>
        </p:spPr>
        <p:txBody>
          <a:bodyPr vert="horz">
            <a:normAutofit fontScale="92500" lnSpcReduction="20000"/>
          </a:bodyPr>
          <a:lstStyle/>
          <a:p>
            <a:pPr marL="550926" marR="0" lvl="0" indent="-514350" algn="l" defTabSz="914400" rtl="0" eaLnBrk="1" fontAlgn="auto" latinLnBrk="0" hangingPunct="1">
              <a:lnSpc>
                <a:spcPct val="100000"/>
              </a:lnSpc>
              <a:spcBef>
                <a:spcPct val="20000"/>
              </a:spcBef>
              <a:spcAft>
                <a:spcPts val="0"/>
              </a:spcAft>
              <a:buClr>
                <a:schemeClr val="accent1"/>
              </a:buClr>
              <a:buSzPct val="80000"/>
              <a:tabLst/>
              <a:defRPr/>
            </a:pPr>
            <a:r>
              <a:rPr lang="el-GR" sz="32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rPr>
              <a:t>Δηλωτικό επικίνδυνου φορτίου</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lang="el-GR" sz="3000" dirty="0"/>
              <a:t>Κατηγορία και υποκατηγορία.</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lang="el-GR" sz="3000" dirty="0"/>
              <a:t>Σωστή τεχνική ονομασία του.</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lang="el-GR" sz="3000" dirty="0"/>
              <a:t>Αριθμός </a:t>
            </a:r>
            <a:r>
              <a:rPr lang="en-US" sz="3000" dirty="0"/>
              <a:t>U.N. </a:t>
            </a:r>
            <a:endParaRPr lang="el-GR" sz="3000" dirty="0"/>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lang="el-GR" sz="3000" dirty="0"/>
              <a:t>Σημείο ανάφλεξης.</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lang="el-GR" sz="3000" dirty="0"/>
              <a:t>Καθαρή ποσότητα (εκρηκτικά φορτία).</a:t>
            </a:r>
          </a:p>
          <a:p>
            <a:pPr marL="550926" marR="0" lvl="0" indent="-514350" algn="l" defTabSz="914400" rtl="0"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lang="el-GR" sz="3000" dirty="0"/>
              <a:t>Πληροφορίες για ζημιές που προκαλεί.</a:t>
            </a:r>
          </a:p>
          <a:p>
            <a:pPr marL="550926" marR="0" lvl="0" indent="-514350" algn="l" defTabSz="914400" rtl="0" eaLnBrk="1" fontAlgn="auto" latinLnBrk="0" hangingPunct="1">
              <a:lnSpc>
                <a:spcPct val="100000"/>
              </a:lnSpc>
              <a:spcBef>
                <a:spcPct val="20000"/>
              </a:spcBef>
              <a:spcAft>
                <a:spcPts val="0"/>
              </a:spcAft>
              <a:buClr>
                <a:schemeClr val="accent1"/>
              </a:buClr>
              <a:buSzPct val="80000"/>
              <a:tabLst/>
              <a:defRPr/>
            </a:pPr>
            <a:endParaRPr lang="el-GR" sz="1900" b="1" i="1" u="sng"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ΚΙΝΔΥΝΟΙ ΚΑΤΑ ΤΗΝ ΑΝΤΙΜΕΤΩΠΙΣΗ ΠΥΡΚΑΓΙΩΝ</a:t>
            </a:r>
          </a:p>
        </p:txBody>
      </p:sp>
      <p:sp>
        <p:nvSpPr>
          <p:cNvPr id="3" name="2 - Θέση περιεχομένου"/>
          <p:cNvSpPr>
            <a:spLocks noGrp="1"/>
          </p:cNvSpPr>
          <p:nvPr>
            <p:ph idx="1"/>
          </p:nvPr>
        </p:nvSpPr>
        <p:spPr/>
        <p:txBody>
          <a:bodyPr/>
          <a:lstStyle/>
          <a:p>
            <a:r>
              <a:rPr lang="el-GR" i="1" u="sng" dirty="0"/>
              <a:t>Ξηρά απόσταξη</a:t>
            </a:r>
            <a:r>
              <a:rPr lang="el-GR" dirty="0"/>
              <a:t>. Χημική διαδικασία παραγωγής εύφλεκτων και εκρηκτικών αερίων λόγω ατελούς καύσης.</a:t>
            </a:r>
          </a:p>
          <a:p>
            <a:r>
              <a:rPr lang="el-GR" i="1" u="sng" dirty="0"/>
              <a:t>Χημικές αντιδράσεις</a:t>
            </a:r>
            <a:r>
              <a:rPr lang="el-GR" dirty="0"/>
              <a:t>, λόγω ιδιαιτεροτήτων υλικών</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ΣΥΝΤΗΡΗΣΗ ΠΥΡΟΣΒΕΣΤΗΡΩΝ</a:t>
            </a:r>
          </a:p>
        </p:txBody>
      </p:sp>
      <p:sp>
        <p:nvSpPr>
          <p:cNvPr id="3" name="2 - Θέση περιεχομένου"/>
          <p:cNvSpPr>
            <a:spLocks noGrp="1"/>
          </p:cNvSpPr>
          <p:nvPr>
            <p:ph idx="1"/>
          </p:nvPr>
        </p:nvSpPr>
        <p:spPr/>
        <p:txBody>
          <a:bodyPr>
            <a:normAutofit fontScale="70000" lnSpcReduction="20000"/>
          </a:bodyPr>
          <a:lstStyle/>
          <a:p>
            <a:pPr marL="550926" indent="-514350">
              <a:buFont typeface="+mj-lt"/>
              <a:buAutoNum type="arabicPeriod"/>
            </a:pPr>
            <a:r>
              <a:rPr lang="el-GR" dirty="0"/>
              <a:t>Έλεγχος κάθε έτος από εξουσιοδοτημένο συνεργείο. </a:t>
            </a:r>
          </a:p>
          <a:p>
            <a:pPr marL="550926" indent="-514350">
              <a:buFont typeface="+mj-lt"/>
              <a:buAutoNum type="arabicPeriod"/>
            </a:pPr>
            <a:r>
              <a:rPr lang="el-GR" dirty="0"/>
              <a:t>Αναγόμωση γίνεται υποχρεωτικά μετά από ολική ή μερική χρήση του.</a:t>
            </a:r>
          </a:p>
          <a:p>
            <a:pPr marL="550926" indent="-514350">
              <a:buFont typeface="+mj-lt"/>
              <a:buAutoNum type="arabicPeriod"/>
            </a:pPr>
            <a:r>
              <a:rPr lang="el-GR" dirty="0"/>
              <a:t>Δοκιμή λειτουργίας</a:t>
            </a:r>
          </a:p>
          <a:p>
            <a:pPr marL="852678" lvl="1" indent="-514350"/>
            <a:r>
              <a:rPr lang="el-GR" dirty="0"/>
              <a:t>Πυροσβεστήρας νερού και ξηρής σκόνης με φιαλίδιο κάθε 5 χρόνια</a:t>
            </a:r>
            <a:r>
              <a:rPr lang="en-US" dirty="0"/>
              <a:t>.</a:t>
            </a:r>
          </a:p>
          <a:p>
            <a:pPr marL="852678" lvl="1" indent="-514350"/>
            <a:r>
              <a:rPr lang="el-GR" dirty="0"/>
              <a:t>Μηχανικού αφρού κάθε 4 χρόνια.</a:t>
            </a:r>
          </a:p>
          <a:p>
            <a:pPr marL="852678" lvl="1" indent="-514350"/>
            <a:r>
              <a:rPr lang="el-GR" dirty="0"/>
              <a:t>Πυροσβεστήρας νερού συνεχούς πίεσης κάθε χρόνο.    </a:t>
            </a:r>
          </a:p>
          <a:p>
            <a:pPr marL="550926" indent="-514350">
              <a:buFont typeface="+mj-lt"/>
              <a:buAutoNum type="arabicPeriod"/>
            </a:pPr>
            <a:r>
              <a:rPr lang="el-GR" dirty="0"/>
              <a:t>Δοκιμή υδραυλικής πίεσης</a:t>
            </a:r>
          </a:p>
          <a:p>
            <a:pPr marL="852678" lvl="1" indent="-514350"/>
            <a:r>
              <a:rPr lang="el-GR" dirty="0"/>
              <a:t>Ξηρής σκόνης κάθε 15 χρόνια.</a:t>
            </a:r>
          </a:p>
          <a:p>
            <a:pPr marL="852678" lvl="1" indent="-514350"/>
            <a:r>
              <a:rPr lang="en-US" dirty="0"/>
              <a:t>CO</a:t>
            </a:r>
            <a:r>
              <a:rPr lang="en-US" baseline="-25000" dirty="0"/>
              <a:t>2</a:t>
            </a:r>
            <a:r>
              <a:rPr lang="en-US" dirty="0"/>
              <a:t> </a:t>
            </a:r>
            <a:r>
              <a:rPr lang="el-GR" dirty="0"/>
              <a:t>στα 10 πρώτα χρόνια κι έπειτα κάθε 5 χρόνια.</a:t>
            </a:r>
          </a:p>
          <a:p>
            <a:pPr marL="852678" lvl="1" indent="-514350"/>
            <a:r>
              <a:rPr lang="el-GR" dirty="0"/>
              <a:t>Νερού κάθε 10 χρόνια.</a:t>
            </a:r>
          </a:p>
          <a:p>
            <a:pPr marL="852678" lvl="1" indent="-514350"/>
            <a:r>
              <a:rPr lang="el-GR" dirty="0"/>
              <a:t>Μηχανικού αφρού κάθε 10 χρόνια.</a:t>
            </a:r>
          </a:p>
          <a:p>
            <a:pPr marL="852678" lvl="1" indent="-514350"/>
            <a:r>
              <a:rPr lang="en-US" dirty="0" err="1"/>
              <a:t>Halon</a:t>
            </a:r>
            <a:r>
              <a:rPr lang="en-US" dirty="0"/>
              <a:t> </a:t>
            </a:r>
            <a:r>
              <a:rPr lang="el-GR" dirty="0"/>
              <a:t>κάθε 10 χρόνια.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ΤΑΜΠΕΛΑ ΠΥΡΟΣΒΕΣΤΗΡΑ</a:t>
            </a:r>
          </a:p>
        </p:txBody>
      </p:sp>
      <p:sp>
        <p:nvSpPr>
          <p:cNvPr id="3" name="2 - Θέση περιεχομένου"/>
          <p:cNvSpPr>
            <a:spLocks noGrp="1"/>
          </p:cNvSpPr>
          <p:nvPr>
            <p:ph idx="1"/>
          </p:nvPr>
        </p:nvSpPr>
        <p:spPr/>
        <p:txBody>
          <a:bodyPr/>
          <a:lstStyle/>
          <a:p>
            <a:pPr>
              <a:buNone/>
            </a:pPr>
            <a:r>
              <a:rPr lang="el-GR" dirty="0"/>
              <a:t>	Τα στοιχεία της συντήρησης ενός πυροσβεστήρα αναφέρονται αναλυτικά στο ειδικό </a:t>
            </a:r>
            <a:r>
              <a:rPr lang="el-GR" dirty="0" err="1"/>
              <a:t>ταμπελάκι</a:t>
            </a:r>
            <a:r>
              <a:rPr lang="el-GR" dirty="0"/>
              <a:t> που είναι τοποθετημένο επάνω του.</a:t>
            </a:r>
          </a:p>
          <a:p>
            <a:pPr>
              <a:buNone/>
            </a:pPr>
            <a:endParaRPr lang="el-GR" dirty="0"/>
          </a:p>
        </p:txBody>
      </p:sp>
      <p:pic>
        <p:nvPicPr>
          <p:cNvPr id="4" name="3 - Εικόνα" descr="fire-extinguisher-label.jpg"/>
          <p:cNvPicPr>
            <a:picLocks noChangeAspect="1"/>
          </p:cNvPicPr>
          <p:nvPr/>
        </p:nvPicPr>
        <p:blipFill>
          <a:blip r:embed="rId2" cstate="print"/>
          <a:stretch>
            <a:fillRect/>
          </a:stretch>
        </p:blipFill>
        <p:spPr>
          <a:xfrm>
            <a:off x="1475656" y="3645023"/>
            <a:ext cx="4464496" cy="2976331"/>
          </a:xfrm>
          <a:prstGeom prst="rect">
            <a:avLst/>
          </a:prstGeom>
          <a:ln>
            <a:noFill/>
          </a:ln>
          <a:effectLst>
            <a:softEdge rad="112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ΜΗΤΡΩΟ ΠΥΡΟΣΒΕΣΤΗΡΩΝ</a:t>
            </a:r>
          </a:p>
        </p:txBody>
      </p:sp>
      <p:sp>
        <p:nvSpPr>
          <p:cNvPr id="3" name="2 - Θέση περιεχομένου"/>
          <p:cNvSpPr>
            <a:spLocks noGrp="1"/>
          </p:cNvSpPr>
          <p:nvPr>
            <p:ph idx="1"/>
          </p:nvPr>
        </p:nvSpPr>
        <p:spPr>
          <a:xfrm>
            <a:off x="0" y="1628800"/>
            <a:ext cx="2602632" cy="4525963"/>
          </a:xfrm>
        </p:spPr>
        <p:txBody>
          <a:bodyPr/>
          <a:lstStyle/>
          <a:p>
            <a:pPr>
              <a:buNone/>
            </a:pPr>
            <a:r>
              <a:rPr lang="el-GR" dirty="0"/>
              <a:t>	</a:t>
            </a:r>
            <a:r>
              <a:rPr lang="el-GR" sz="2000" dirty="0"/>
              <a:t>Το μητρώο των πυροσβεστήρων συμπληρώνεται από τον αξιωματικό ασφαλείας.</a:t>
            </a:r>
          </a:p>
          <a:p>
            <a:pPr>
              <a:buNone/>
            </a:pPr>
            <a:endParaRPr lang="el-GR" dirty="0"/>
          </a:p>
        </p:txBody>
      </p:sp>
      <p:graphicFrame>
        <p:nvGraphicFramePr>
          <p:cNvPr id="4" name="3 - Αντικείμενο"/>
          <p:cNvGraphicFramePr>
            <a:graphicFrameLocks noChangeAspect="1"/>
          </p:cNvGraphicFramePr>
          <p:nvPr/>
        </p:nvGraphicFramePr>
        <p:xfrm>
          <a:off x="2627784" y="1412776"/>
          <a:ext cx="6192688" cy="7978500"/>
        </p:xfrm>
        <a:graphic>
          <a:graphicData uri="http://schemas.openxmlformats.org/presentationml/2006/ole">
            <mc:AlternateContent xmlns:mc="http://schemas.openxmlformats.org/markup-compatibility/2006">
              <mc:Choice xmlns:v="urn:schemas-microsoft-com:vml" Requires="v">
                <p:oleObj name="Έγγραφο" r:id="rId2" imgW="6821525" imgH="8788450" progId="Word.Document.12">
                  <p:embed/>
                </p:oleObj>
              </mc:Choice>
              <mc:Fallback>
                <p:oleObj name="Έγγραφο" r:id="rId2" imgW="6821525" imgH="8788450" progId="Word.Document.12">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1412776"/>
                        <a:ext cx="6192688" cy="7978500"/>
                      </a:xfrm>
                      <a:prstGeom prst="rect">
                        <a:avLst/>
                      </a:prstGeom>
                      <a:solidFill>
                        <a:schemeClr val="tx1"/>
                      </a:solidFill>
                    </p:spPr>
                  </p:pic>
                </p:oleObj>
              </mc:Fallback>
            </mc:AlternateContent>
          </a:graphicData>
        </a:graphic>
      </p:graphicFrame>
    </p:spTree>
  </p:cSld>
  <p:clrMapOvr>
    <a:masterClrMapping/>
  </p:clrMapOvr>
  <p:transition>
    <p:cut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ΚΙΝΔΥΝΟΙ ΣΕ ΚΛΕΙΣΤΟΥΣ ΧΩΡΟΥΣ </a:t>
            </a:r>
          </a:p>
        </p:txBody>
      </p:sp>
      <p:sp>
        <p:nvSpPr>
          <p:cNvPr id="4" name="3 - Θέση περιεχομένου"/>
          <p:cNvSpPr>
            <a:spLocks noGrp="1"/>
          </p:cNvSpPr>
          <p:nvPr>
            <p:ph idx="1"/>
          </p:nvPr>
        </p:nvSpPr>
        <p:spPr/>
        <p:txBody>
          <a:bodyPr>
            <a:normAutofit fontScale="85000" lnSpcReduction="20000"/>
          </a:bodyPr>
          <a:lstStyle/>
          <a:p>
            <a:r>
              <a:rPr lang="el-GR" dirty="0"/>
              <a:t>Μειωμένο οξυγόνο (δύσπνοια).</a:t>
            </a:r>
          </a:p>
          <a:p>
            <a:r>
              <a:rPr lang="el-GR" dirty="0"/>
              <a:t>Έλλειψη οξυγόνου (ασφυξία).</a:t>
            </a:r>
          </a:p>
          <a:p>
            <a:r>
              <a:rPr lang="el-GR" dirty="0"/>
              <a:t>Εύφλεκτα αέρια (έκρηξη).</a:t>
            </a:r>
          </a:p>
          <a:p>
            <a:r>
              <a:rPr lang="el-GR" dirty="0"/>
              <a:t>Τοξικά / δηλητηριώδη αέρια (δηλητηρίαση).</a:t>
            </a:r>
          </a:p>
          <a:p>
            <a:r>
              <a:rPr lang="el-GR" dirty="0"/>
              <a:t>Κατεστραμμένα μέσα καθόδου, γλιστερές επιφάνειες (σωματική ακεραιότητα).</a:t>
            </a:r>
          </a:p>
          <a:p>
            <a:r>
              <a:rPr lang="el-GR" dirty="0"/>
              <a:t>Πτώσεις αντικειμένων.</a:t>
            </a:r>
          </a:p>
          <a:p>
            <a:r>
              <a:rPr lang="el-GR" dirty="0"/>
              <a:t>Κλειστοφοβία.</a:t>
            </a:r>
          </a:p>
          <a:p>
            <a:r>
              <a:rPr lang="el-GR" dirty="0"/>
              <a:t>Νευρικότητα.</a:t>
            </a:r>
          </a:p>
          <a:p>
            <a:r>
              <a:rPr lang="el-GR" dirty="0"/>
              <a:t>Αδυναμία επικοινωνίας.</a:t>
            </a:r>
          </a:p>
          <a:p>
            <a:r>
              <a:rPr lang="el-GR" dirty="0"/>
              <a:t>Κακός φωτισμός.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5"/>
            <a:ext cx="8229600" cy="713234"/>
          </a:xfrm>
        </p:spPr>
        <p:txBody>
          <a:bodyPr>
            <a:noAutofit/>
          </a:bodyPr>
          <a:lstStyle/>
          <a:p>
            <a:pPr algn="ct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ΚΑΡΤΑ ΕΙΣΟΔΟΥ </a:t>
            </a:r>
          </a:p>
        </p:txBody>
      </p:sp>
      <p:sp>
        <p:nvSpPr>
          <p:cNvPr id="3" name="2 - Θέση περιεχομένου"/>
          <p:cNvSpPr>
            <a:spLocks noGrp="1"/>
          </p:cNvSpPr>
          <p:nvPr>
            <p:ph idx="1"/>
          </p:nvPr>
        </p:nvSpPr>
        <p:spPr>
          <a:xfrm>
            <a:off x="539552" y="1601416"/>
            <a:ext cx="8229600" cy="5256584"/>
          </a:xfrm>
        </p:spPr>
        <p:txBody>
          <a:bodyPr>
            <a:normAutofit fontScale="62500" lnSpcReduction="20000"/>
          </a:bodyPr>
          <a:lstStyle/>
          <a:p>
            <a:r>
              <a:rPr lang="el-GR" dirty="0"/>
              <a:t>Έχει αεριστεί τελείως ο χώρος και, όπου διατίθεται εξοπλισμός (</a:t>
            </a:r>
            <a:r>
              <a:rPr lang="el-GR" dirty="0" err="1"/>
              <a:t>οξυγονόμετρο</a:t>
            </a:r>
            <a:r>
              <a:rPr lang="el-GR" dirty="0"/>
              <a:t>, μετρητής αερίων) για ελέγχους, έχει ελεγχθεί και έχει βρεθεί ότι ο χώρος είναι ασφαλής;</a:t>
            </a:r>
          </a:p>
          <a:p>
            <a:r>
              <a:rPr lang="el-GR" dirty="0"/>
              <a:t>Έχουν γίνει οι σχετικές ενέργειες να συνεχιστεί ο αερισμός του χώρου κατά την διάρκεια που βρίσκεται εντός αυτού προσωπικό και, κατά διαστήματα, κατά την διάρκεια των διαλειμμάτων ;</a:t>
            </a:r>
          </a:p>
          <a:p>
            <a:r>
              <a:rPr lang="el-GR" dirty="0"/>
              <a:t>Υπάρχει εξοπλισμός διάσωσης, καθώς και για επαναφορά των αισθήσεων, έξω από την είσοδο του διαμερίσματος κι έτοιμος για άμεση χρήση ;</a:t>
            </a:r>
          </a:p>
          <a:p>
            <a:r>
              <a:rPr lang="el-GR" dirty="0"/>
              <a:t>Έχουν γίνει ενέργειες για να βρίσκεται ένα υπεύθυνο άτομο παρά την είσοδο του χώρου σε ετοιμότητα και συνεχή παρακολούθηση του προσωπικού, που θα απασχολείται στον </a:t>
            </a:r>
            <a:r>
              <a:rPr lang="el-GR" dirty="0" err="1"/>
              <a:t>χώρo</a:t>
            </a:r>
            <a:r>
              <a:rPr lang="el-GR" dirty="0"/>
              <a:t> ;</a:t>
            </a:r>
          </a:p>
          <a:p>
            <a:r>
              <a:rPr lang="el-GR" dirty="0"/>
              <a:t>Έχει συμφωνηθεί σύστημα επικοινωνίας μεταξύ του ατόμου παρά την είσοδο και εκείνων εντός του χώρου  και διαδικασίες έκτακτης ανάγκης και εκκένωσης του χώρου ;</a:t>
            </a:r>
          </a:p>
          <a:p>
            <a:r>
              <a:rPr lang="el-GR" dirty="0"/>
              <a:t>Είναι επαρκής ο φωτισμός και εύκολη η προσπέλαση ;</a:t>
            </a:r>
          </a:p>
          <a:p>
            <a:r>
              <a:rPr lang="el-GR" dirty="0"/>
              <a:t>Οι φορητοί φανοί ή άλλος εξοπλισμός που θα χρησιμοποιηθούν είναι εγκεκριμένου τύπου και σε καλή κατάσταση ;</a:t>
            </a:r>
          </a:p>
        </p:txBody>
      </p:sp>
      <p:sp>
        <p:nvSpPr>
          <p:cNvPr id="4" name="3 - TextBox"/>
          <p:cNvSpPr txBox="1"/>
          <p:nvPr/>
        </p:nvSpPr>
        <p:spPr>
          <a:xfrm>
            <a:off x="395536" y="908721"/>
            <a:ext cx="6624736" cy="646331"/>
          </a:xfrm>
          <a:prstGeom prst="rect">
            <a:avLst/>
          </a:prstGeom>
          <a:noFill/>
        </p:spPr>
        <p:txBody>
          <a:bodyPr wrap="square" rtlCol="0">
            <a:spAutoFit/>
          </a:bodyPr>
          <a:lstStyle/>
          <a:p>
            <a:r>
              <a:rPr lang="el-GR" dirty="0">
                <a:solidFill>
                  <a:schemeClr val="accent5">
                    <a:lumMod val="60000"/>
                    <a:lumOff val="40000"/>
                  </a:schemeClr>
                </a:solidFill>
              </a:rPr>
              <a:t>ΕΔΑΦΙΟ 1</a:t>
            </a:r>
            <a:r>
              <a:rPr lang="el-GR" dirty="0"/>
              <a:t>(συμπληρώνεται από τον πλοίαρχο η τον υπεύθυνο αξιωματικό)</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5"/>
            <a:ext cx="8229600" cy="713234"/>
          </a:xfrm>
        </p:spPr>
        <p:txBody>
          <a:bodyPr>
            <a:noAutofit/>
          </a:bodyPr>
          <a:lstStyle/>
          <a:p>
            <a:pPr algn="ctr"/>
            <a:r>
              <a:rPr lang="el-GR" sz="4100"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ΚΑΡΤΑ ΕΙΣΟΔΟΥ </a:t>
            </a:r>
          </a:p>
        </p:txBody>
      </p:sp>
      <p:sp>
        <p:nvSpPr>
          <p:cNvPr id="3" name="2 - Θέση περιεχομένου"/>
          <p:cNvSpPr>
            <a:spLocks noGrp="1"/>
          </p:cNvSpPr>
          <p:nvPr>
            <p:ph idx="1"/>
          </p:nvPr>
        </p:nvSpPr>
        <p:spPr>
          <a:xfrm>
            <a:off x="395536" y="1556792"/>
            <a:ext cx="8229600" cy="4572000"/>
          </a:xfrm>
        </p:spPr>
        <p:txBody>
          <a:bodyPr>
            <a:normAutofit fontScale="92500" lnSpcReduction="10000"/>
          </a:bodyPr>
          <a:lstStyle/>
          <a:p>
            <a:r>
              <a:rPr lang="el-GR" dirty="0"/>
              <a:t>Έχουν δοθεί οδηγίες ή έγκριση από Πλοίαρχο ή τον υπεύθυνο αξιωματικό στο/α άτομο/α που θα εισέλθουν στον κλειστό χώρο;</a:t>
            </a:r>
          </a:p>
          <a:p>
            <a:r>
              <a:rPr lang="el-GR" dirty="0" err="1"/>
              <a:t>Εχει</a:t>
            </a:r>
            <a:r>
              <a:rPr lang="el-GR" dirty="0"/>
              <a:t> προηγηθεί η σωστή συμπλήρωση του εδαφίου 1 ;</a:t>
            </a:r>
          </a:p>
          <a:p>
            <a:r>
              <a:rPr lang="el-GR" dirty="0"/>
              <a:t>Γνωρίζετε ότι θα πρέπει να </a:t>
            </a:r>
            <a:r>
              <a:rPr lang="el-GR" dirty="0" err="1"/>
              <a:t>εγκαταληφθεί</a:t>
            </a:r>
            <a:r>
              <a:rPr lang="el-GR" dirty="0"/>
              <a:t> ο χώρος σε περίπτωση βλάβης του συστήματος εξαερισμού ;</a:t>
            </a:r>
          </a:p>
          <a:p>
            <a:r>
              <a:rPr lang="el-GR"/>
              <a:t>Έχετε </a:t>
            </a:r>
            <a:r>
              <a:rPr lang="el-GR" dirty="0"/>
              <a:t>καταλάβει πως θα επικοινωνήσετε (διαδικασίες επικοινωνίας) με το άτομο που βρίσκεται σε ετοιμότητα στην είσοδο του χώρου </a:t>
            </a:r>
          </a:p>
        </p:txBody>
      </p:sp>
      <p:sp>
        <p:nvSpPr>
          <p:cNvPr id="4" name="3 - TextBox"/>
          <p:cNvSpPr txBox="1"/>
          <p:nvPr/>
        </p:nvSpPr>
        <p:spPr>
          <a:xfrm>
            <a:off x="395536" y="908721"/>
            <a:ext cx="6624736" cy="646331"/>
          </a:xfrm>
          <a:prstGeom prst="rect">
            <a:avLst/>
          </a:prstGeom>
          <a:noFill/>
        </p:spPr>
        <p:txBody>
          <a:bodyPr wrap="square" rtlCol="0">
            <a:spAutoFit/>
          </a:bodyPr>
          <a:lstStyle/>
          <a:p>
            <a:r>
              <a:rPr lang="el-GR" dirty="0">
                <a:solidFill>
                  <a:schemeClr val="accent5">
                    <a:lumMod val="60000"/>
                    <a:lumOff val="40000"/>
                  </a:schemeClr>
                </a:solidFill>
              </a:rPr>
              <a:t>ΕΔΑΦΙΟ 2</a:t>
            </a:r>
            <a:r>
              <a:rPr lang="el-GR" dirty="0"/>
              <a:t>(συμπληρώνεται από το άτομο που θα εισέλθει τον χώρο)</a:t>
            </a:r>
          </a:p>
        </p:txBody>
      </p:sp>
    </p:spTree>
  </p:cSld>
  <p:clrMapOvr>
    <a:masterClrMapping/>
  </p:clrMapOvr>
</p:sld>
</file>

<file path=ppt/theme/theme1.xml><?xml version="1.0" encoding="utf-8"?>
<a:theme xmlns:a="http://schemas.openxmlformats.org/drawingml/2006/main" name="Τεχνικό">
  <a:themeElements>
    <a:clrScheme name="Τεχνικό">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Τεχνικό">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Τεχνικό">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690</TotalTime>
  <Words>2023</Words>
  <Application>Microsoft Office PowerPoint</Application>
  <PresentationFormat>On-screen Show (4:3)</PresentationFormat>
  <Paragraphs>273</Paragraphs>
  <Slides>25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1" baseType="lpstr">
      <vt:lpstr>Arial</vt:lpstr>
      <vt:lpstr>Arial Greek</vt:lpstr>
      <vt:lpstr>Franklin Gothic Book</vt:lpstr>
      <vt:lpstr>Wingdings 2</vt:lpstr>
      <vt:lpstr>Τεχνικό</vt:lpstr>
      <vt:lpstr>Έγγραφο</vt:lpstr>
      <vt:lpstr>Προχωρημενη εκπαιδευση στην καταπολεμηση τησ πυρκαγιασ  stcw a-vi / 3.1</vt:lpstr>
      <vt:lpstr>ΔΙΕΘΝΕΙΣ ΝΑΥΤΙΛΙΑΚΕΣ ΣΥΜΒΑΣΕΙΣ ΚΑΙ ΟΡΓΑΝΙΣΜΟΙ</vt:lpstr>
      <vt:lpstr>ΚΙΝΔΥΝΟΙ ΚΑΤΑ ΤΗΝ ΑΝΤΙΜΕΤΩΠΙΣΗ ΠΥΡΚΑΓΙΩΝ</vt:lpstr>
      <vt:lpstr>ΣΥΝΤΗΡΗΣΗ ΠΥΡΟΣΒΕΣΤΗΡΩΝ</vt:lpstr>
      <vt:lpstr>ΤΑΜΠΕΛΑ ΠΥΡΟΣΒΕΣΤΗΡΑ</vt:lpstr>
      <vt:lpstr>ΜΗΤΡΩΟ ΠΥΡΟΣΒΕΣΤΗΡΩΝ</vt:lpstr>
      <vt:lpstr>ΚΙΝΔΥΝΟΙ ΣΕ ΚΛΕΙΣΤΟΥΣ ΧΩΡΟΥΣ </vt:lpstr>
      <vt:lpstr>ΚΑΡΤΑ ΕΙΣΟΔΟΥ </vt:lpstr>
      <vt:lpstr>ΚΑΡΤΑ ΕΙΣΟΔΟΥ </vt:lpstr>
      <vt:lpstr>ΚΑΡΤΑ ΕΙΣΟΔΟΥ </vt:lpstr>
      <vt:lpstr>Κινδυνοι πυροσβεστικων υλικων</vt:lpstr>
      <vt:lpstr>Διπλοι πρακτορεσ</vt:lpstr>
      <vt:lpstr>ΟΜΑΔΕΣ ΠΛΗΡΩΜΑΤΟΣ</vt:lpstr>
      <vt:lpstr>ΠΙΝΑΚΑΣ ΔΙΑΙΡΕΣΗΣ</vt:lpstr>
      <vt:lpstr>ΑΤΟΜΙΚΟ ΔΕΛΤΙΟ</vt:lpstr>
      <vt:lpstr>Εξοπλισμοσ πυροσβεστη</vt:lpstr>
      <vt:lpstr>ΣΥΝΤΗΡΗΣΗ ΕΠΙΘΕΩΡΗΣΗ ΑΝΑΠΝΕΥΣΤΙΚΩΝ ΣΥΣΚΕΥΩΝ</vt:lpstr>
      <vt:lpstr>ΣΥΣΤΗΜΑ ΑΔΡΑΝΟΥΣ ΑΕΡΙΟΥ</vt:lpstr>
      <vt:lpstr>ΔΙΑΤΑΞΗ ΣΥΣΤΗΜΑΤΟΣ</vt:lpstr>
      <vt:lpstr>διαγραμμα</vt:lpstr>
      <vt:lpstr> ΦΩΤΙΕΣ ΚΑΠΝΑΓΩΓΩΝ ΛΕΒΗΤΩΝ</vt:lpstr>
      <vt:lpstr>Φωτιεσ υδραυλωτων λεβητων</vt:lpstr>
      <vt:lpstr>Κωδικασ imdg</vt:lpstr>
      <vt:lpstr>Διαχωρισμοσ επικινδυνων φορτιων</vt:lpstr>
      <vt:lpstr>ΕΓΓΡΑΦΑ ΕΠΙΚΙΝΔΥΝΩΝ ΦΟΡΤΙΟΥ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PC</dc:creator>
  <cp:lastModifiedBy>PANARAS CHRISTOS (C.PANARAS)</cp:lastModifiedBy>
  <cp:revision>91</cp:revision>
  <dcterms:created xsi:type="dcterms:W3CDTF">2013-01-01T08:48:51Z</dcterms:created>
  <dcterms:modified xsi:type="dcterms:W3CDTF">2021-03-16T15:00:15Z</dcterms:modified>
</cp:coreProperties>
</file>