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tx>
            <c:strRef>
              <c:f>Φύλλο1!$B$1</c:f>
              <c:strCache>
                <c:ptCount val="1"/>
                <c:pt idx="0">
                  <c:v>Αιτίες απώλειας πλοίου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77-4465-AE43-C9C3C3F527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77-4465-AE43-C9C3C3F527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77-4465-AE43-C9C3C3F527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77-4465-AE43-C9C3C3F527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477-4465-AE43-C9C3C3F5277B}"/>
              </c:ext>
            </c:extLst>
          </c:dPt>
          <c:cat>
            <c:strRef>
              <c:f>Φύλλο1!$A$2:$A$6</c:f>
              <c:strCache>
                <c:ptCount val="5"/>
                <c:pt idx="0">
                  <c:v>Βύθιση - ανατροπη</c:v>
                </c:pt>
                <c:pt idx="1">
                  <c:v>Σύγκρουση</c:v>
                </c:pt>
                <c:pt idx="2">
                  <c:v>Προσάραξη</c:v>
                </c:pt>
                <c:pt idx="3">
                  <c:v>Πυρκαγία</c:v>
                </c:pt>
                <c:pt idx="4">
                  <c:v>Άγνωστη</c:v>
                </c:pt>
              </c:strCache>
            </c:strRef>
          </c:cat>
          <c:val>
            <c:numRef>
              <c:f>Φύλλο1!$B$2:$B$6</c:f>
              <c:numCache>
                <c:formatCode>0%</c:formatCode>
                <c:ptCount val="5"/>
                <c:pt idx="0">
                  <c:v>0.27</c:v>
                </c:pt>
                <c:pt idx="1">
                  <c:v>0.11</c:v>
                </c:pt>
                <c:pt idx="2">
                  <c:v>0.42</c:v>
                </c:pt>
                <c:pt idx="3">
                  <c:v>0.15</c:v>
                </c:pt>
                <c:pt idx="4">
                  <c:v>0.05</c:v>
                </c:pt>
              </c:numCache>
            </c:numRef>
          </c:val>
          <c:extLst>
            <c:ext xmlns:c16="http://schemas.microsoft.com/office/drawing/2014/chart" uri="{C3380CC4-5D6E-409C-BE32-E72D297353CC}">
              <c16:uniqueId val="{00000000-FCAB-474E-B27F-C918A86CF72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765C8-D8EF-1160-2141-C2547225C9B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B59679E-DD86-5ACC-D923-710EA6DDF2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622FC10-9A2F-C69D-1048-71C171D4342B}"/>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B179BA37-C985-4F99-F314-480EF7EB427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16B9057-715B-B2A0-62F4-6811BBCD8A5B}"/>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105072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B1443C-4957-0BDE-528E-D691A6C7A7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31ED43F-A787-4CF4-69E4-5DC1BFDD4AF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08192B-AF71-B3EB-4E78-3011FB03FF23}"/>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EEAC5A7A-2416-00A6-BF7C-827096462E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A4FF91-9872-05FA-0DD4-5942CE960008}"/>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286602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870E874-81DA-507D-D965-F1C68314513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AAEBC7A-F6A4-D047-F63A-CC3818F815E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E31E8B-CC59-906B-625B-45089EB71874}"/>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A46901A6-5E67-51C7-07D5-AC67A72794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ADA0C2-4A19-8EC7-4500-6311F6480ABC}"/>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90344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D6C16-84CC-3E10-A57A-4A126963B41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BD26A8B-CF0D-7B75-F7D4-D221E456A67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895204-33C5-9772-69E4-7DD75C13FAF5}"/>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D4713687-0A9F-B8D8-660F-06E57AD0BF4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050E02-6318-9204-ED64-685278FD5DEF}"/>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84585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C5E47-DDDC-AE23-0EFA-A1B7C2A12A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630631F-F29C-ABA6-5EEE-86F15B7D3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8C1E99E-085D-1384-82CC-529A857C9693}"/>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A21539FC-E05A-FFFC-1676-3A565AFE2E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B91030-5C6B-3ADA-0DC1-D5681EE0483F}"/>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93045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FA6A6-A8FB-E4BC-478D-CB16ADD7397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6904AF2-AA31-E5F4-4352-F0C8647F185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A47B92B-ED3A-0285-63D8-15B1DE65178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AFCC199-EA5B-A1EA-1946-675FA2938731}"/>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6" name="Θέση υποσέλιδου 5">
            <a:extLst>
              <a:ext uri="{FF2B5EF4-FFF2-40B4-BE49-F238E27FC236}">
                <a16:creationId xmlns:a16="http://schemas.microsoft.com/office/drawing/2014/main" id="{9A904BED-3C1D-EB60-BDAF-B4359BFC924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1C565E-7252-469C-E41D-9EA1D6BD73DC}"/>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418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FEEE7B-0F9D-E2EF-3BBE-6F6793D3785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1FB2DB9-8C9D-0130-E2B8-66C559997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6844750-BB81-20A8-B969-5AA8E7E5D78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DA2A4BC-265C-8B98-8C5A-8BD436335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D55801C-DC3E-0F75-3373-701E049540A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583284D-FFBC-8CE2-0BE2-AEC94DB7F45F}"/>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8" name="Θέση υποσέλιδου 7">
            <a:extLst>
              <a:ext uri="{FF2B5EF4-FFF2-40B4-BE49-F238E27FC236}">
                <a16:creationId xmlns:a16="http://schemas.microsoft.com/office/drawing/2014/main" id="{519243FA-A12A-1BDE-2E75-6A787B67E96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119A737-A30E-E980-3C82-3DAB994ED59E}"/>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25536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E841AC-F551-AF54-20C6-18FD9005C9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DE9AD2D-D1BC-1C04-51AE-21E3CC98B8E8}"/>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4" name="Θέση υποσέλιδου 3">
            <a:extLst>
              <a:ext uri="{FF2B5EF4-FFF2-40B4-BE49-F238E27FC236}">
                <a16:creationId xmlns:a16="http://schemas.microsoft.com/office/drawing/2014/main" id="{5FC294FC-FB79-FC0D-8C0D-BAD515D7750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7ED1433-4CCA-CD79-C182-8E758D3919AD}"/>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6608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08588E8-553B-0495-D4AE-3008AD3351EC}"/>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3" name="Θέση υποσέλιδου 2">
            <a:extLst>
              <a:ext uri="{FF2B5EF4-FFF2-40B4-BE49-F238E27FC236}">
                <a16:creationId xmlns:a16="http://schemas.microsoft.com/office/drawing/2014/main" id="{B2E154CB-F1E4-3196-558A-6E2CCF79845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B094C65-ADFF-A237-89BB-51C461D588A5}"/>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03349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6B4C5-0984-7791-416A-4A5CE69EBEE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6E71424-7711-2460-569A-F64EB3D46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4147B57-6E77-B610-5237-E558BFCA5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2C9841F-BF66-41CC-C134-4052E24562E3}"/>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6" name="Θέση υποσέλιδου 5">
            <a:extLst>
              <a:ext uri="{FF2B5EF4-FFF2-40B4-BE49-F238E27FC236}">
                <a16:creationId xmlns:a16="http://schemas.microsoft.com/office/drawing/2014/main" id="{3F106D86-5F30-4F85-F67F-632A4F1A016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32BD510-2AED-095A-94D8-31E69BC5DAD6}"/>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352563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6D618-D2BA-2B8C-952E-A6ECBE2634B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441953E-41EE-7C4B-E304-2C47ABD77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FE5D490-3984-05E0-7B7F-4DD4380C6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29DEB95-1D46-3822-B355-25301F2EDE2F}"/>
              </a:ext>
            </a:extLst>
          </p:cNvPr>
          <p:cNvSpPr>
            <a:spLocks noGrp="1"/>
          </p:cNvSpPr>
          <p:nvPr>
            <p:ph type="dt" sz="half" idx="10"/>
          </p:nvPr>
        </p:nvSpPr>
        <p:spPr/>
        <p:txBody>
          <a:bodyPr/>
          <a:lstStyle/>
          <a:p>
            <a:fld id="{74725418-DC14-446E-9B78-D9FA3D30B38E}" type="datetimeFigureOut">
              <a:rPr lang="el-GR" smtClean="0"/>
              <a:t>14/4/2024</a:t>
            </a:fld>
            <a:endParaRPr lang="el-GR"/>
          </a:p>
        </p:txBody>
      </p:sp>
      <p:sp>
        <p:nvSpPr>
          <p:cNvPr id="6" name="Θέση υποσέλιδου 5">
            <a:extLst>
              <a:ext uri="{FF2B5EF4-FFF2-40B4-BE49-F238E27FC236}">
                <a16:creationId xmlns:a16="http://schemas.microsoft.com/office/drawing/2014/main" id="{AF976708-31D9-6342-F53B-1AA0213D3B4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19FD8DE-BEB7-999A-6D31-F6A35732E92F}"/>
              </a:ext>
            </a:extLst>
          </p:cNvPr>
          <p:cNvSpPr>
            <a:spLocks noGrp="1"/>
          </p:cNvSpPr>
          <p:nvPr>
            <p:ph type="sldNum" sz="quarter" idx="12"/>
          </p:nvPr>
        </p:nvSpPr>
        <p:spPr/>
        <p:txBody>
          <a:bodyPr/>
          <a:lstStyle/>
          <a:p>
            <a:fld id="{3399275F-AD92-41D3-AAC5-A05516E006AB}" type="slidenum">
              <a:rPr lang="el-GR" smtClean="0"/>
              <a:t>‹#›</a:t>
            </a:fld>
            <a:endParaRPr lang="el-GR"/>
          </a:p>
        </p:txBody>
      </p:sp>
    </p:spTree>
    <p:extLst>
      <p:ext uri="{BB962C8B-B14F-4D97-AF65-F5344CB8AC3E}">
        <p14:creationId xmlns:p14="http://schemas.microsoft.com/office/powerpoint/2010/main" val="213119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9556549-8799-E100-CF29-46BB08833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97938B5-3AFF-33DD-12DA-5ACD91B4D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3FD13E1-0D69-8FE6-A1B0-052A2F096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25418-DC14-446E-9B78-D9FA3D30B38E}" type="datetimeFigureOut">
              <a:rPr lang="el-GR" smtClean="0"/>
              <a:t>14/4/2024</a:t>
            </a:fld>
            <a:endParaRPr lang="el-GR"/>
          </a:p>
        </p:txBody>
      </p:sp>
      <p:sp>
        <p:nvSpPr>
          <p:cNvPr id="5" name="Θέση υποσέλιδου 4">
            <a:extLst>
              <a:ext uri="{FF2B5EF4-FFF2-40B4-BE49-F238E27FC236}">
                <a16:creationId xmlns:a16="http://schemas.microsoft.com/office/drawing/2014/main" id="{E457EFFC-8CC7-8144-1A79-554BC1EDC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B76C709-1A6B-7EFE-9FAA-3B2D77A94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75F-AD92-41D3-AAC5-A05516E006AB}" type="slidenum">
              <a:rPr lang="el-GR" smtClean="0"/>
              <a:t>‹#›</a:t>
            </a:fld>
            <a:endParaRPr lang="el-GR"/>
          </a:p>
        </p:txBody>
      </p:sp>
    </p:spTree>
    <p:extLst>
      <p:ext uri="{BB962C8B-B14F-4D97-AF65-F5344CB8AC3E}">
        <p14:creationId xmlns:p14="http://schemas.microsoft.com/office/powerpoint/2010/main" val="77990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C4D80-D0DA-23A0-138E-D277C4A16B83}"/>
              </a:ext>
            </a:extLst>
          </p:cNvPr>
          <p:cNvSpPr>
            <a:spLocks noGrp="1"/>
          </p:cNvSpPr>
          <p:nvPr>
            <p:ph type="ctrTitle"/>
          </p:nvPr>
        </p:nvSpPr>
        <p:spPr/>
        <p:txBody>
          <a:bodyPr/>
          <a:lstStyle/>
          <a:p>
            <a:r>
              <a:rPr lang="el-GR" dirty="0" err="1"/>
              <a:t>Διπύθμενα</a:t>
            </a:r>
            <a:r>
              <a:rPr lang="el-GR" dirty="0"/>
              <a:t> – προορισμός και κατασκευή</a:t>
            </a:r>
          </a:p>
        </p:txBody>
      </p:sp>
      <p:sp>
        <p:nvSpPr>
          <p:cNvPr id="3" name="Υπότιτλος 2">
            <a:extLst>
              <a:ext uri="{FF2B5EF4-FFF2-40B4-BE49-F238E27FC236}">
                <a16:creationId xmlns:a16="http://schemas.microsoft.com/office/drawing/2014/main" id="{4CCE5231-FD0B-83A9-30E6-9DAFD2C50390}"/>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156535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83CD6-2037-EF49-7B20-3232511DA54F}"/>
              </a:ext>
            </a:extLst>
          </p:cNvPr>
          <p:cNvSpPr>
            <a:spLocks noGrp="1"/>
          </p:cNvSpPr>
          <p:nvPr>
            <p:ph type="title"/>
          </p:nvPr>
        </p:nvSpPr>
        <p:spPr/>
        <p:txBody>
          <a:bodyPr/>
          <a:lstStyle/>
          <a:p>
            <a:r>
              <a:rPr lang="el-GR" dirty="0"/>
              <a:t>Ύψος </a:t>
            </a:r>
            <a:r>
              <a:rPr lang="el-GR" dirty="0" err="1"/>
              <a:t>διπύθμενου</a:t>
            </a:r>
            <a:endParaRPr lang="el-GR" dirty="0"/>
          </a:p>
        </p:txBody>
      </p:sp>
      <p:sp>
        <p:nvSpPr>
          <p:cNvPr id="3" name="Θέση περιεχομένου 2">
            <a:extLst>
              <a:ext uri="{FF2B5EF4-FFF2-40B4-BE49-F238E27FC236}">
                <a16:creationId xmlns:a16="http://schemas.microsoft.com/office/drawing/2014/main" id="{94CFA937-59C5-7AD8-1B21-0E9FCDDEED8D}"/>
              </a:ext>
            </a:extLst>
          </p:cNvPr>
          <p:cNvSpPr>
            <a:spLocks noGrp="1"/>
          </p:cNvSpPr>
          <p:nvPr>
            <p:ph idx="1"/>
          </p:nvPr>
        </p:nvSpPr>
        <p:spPr>
          <a:xfrm>
            <a:off x="838200" y="2402541"/>
            <a:ext cx="10515600" cy="3774422"/>
          </a:xfrm>
        </p:spPr>
        <p:txBody>
          <a:bodyPr/>
          <a:lstStyle/>
          <a:p>
            <a:pPr marL="0" indent="0">
              <a:buNone/>
            </a:pPr>
            <a:r>
              <a:rPr lang="el-GR" dirty="0"/>
              <a:t>Το ύψος του </a:t>
            </a:r>
            <a:r>
              <a:rPr lang="el-GR" dirty="0" err="1"/>
              <a:t>διπύθμενου</a:t>
            </a:r>
            <a:r>
              <a:rPr lang="el-GR" dirty="0"/>
              <a:t> υπολογίζεται ως το 5% του πλάτους σχεδίασης, έτσι ώστε να προστατεύεται η οροφή του </a:t>
            </a:r>
            <a:r>
              <a:rPr lang="el-GR" dirty="0" err="1"/>
              <a:t>διπύθμενου</a:t>
            </a:r>
            <a:r>
              <a:rPr lang="el-GR" dirty="0"/>
              <a:t> από προσάραξη.</a:t>
            </a:r>
          </a:p>
          <a:p>
            <a:pPr marL="0" indent="0">
              <a:buNone/>
            </a:pPr>
            <a:endParaRPr lang="el-GR" dirty="0"/>
          </a:p>
          <a:p>
            <a:pPr marL="0" indent="0">
              <a:buNone/>
            </a:pPr>
            <a:r>
              <a:rPr lang="el-GR" dirty="0"/>
              <a:t>Ελάχιστο ύψος ορίζεται στα 76 </a:t>
            </a:r>
            <a:r>
              <a:rPr lang="en-GB" dirty="0"/>
              <a:t>cm </a:t>
            </a:r>
            <a:r>
              <a:rPr lang="el-GR" dirty="0"/>
              <a:t>για λόγους </a:t>
            </a:r>
            <a:r>
              <a:rPr lang="el-GR" dirty="0" err="1"/>
              <a:t>επισκεψιμότητας</a:t>
            </a:r>
            <a:r>
              <a:rPr lang="el-GR" dirty="0"/>
              <a:t> και μέγιστο 2</a:t>
            </a:r>
            <a:r>
              <a:rPr lang="en-GB" dirty="0"/>
              <a:t>m</a:t>
            </a:r>
            <a:r>
              <a:rPr lang="el-GR" dirty="0"/>
              <a:t>.</a:t>
            </a:r>
            <a:r>
              <a:rPr lang="en-GB" dirty="0"/>
              <a:t> </a:t>
            </a: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41719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3AB116-2BD2-6A93-8942-4A98CD1B0356}"/>
              </a:ext>
            </a:extLst>
          </p:cNvPr>
          <p:cNvSpPr>
            <a:spLocks noGrp="1"/>
          </p:cNvSpPr>
          <p:nvPr>
            <p:ph type="title"/>
          </p:nvPr>
        </p:nvSpPr>
        <p:spPr/>
        <p:txBody>
          <a:bodyPr/>
          <a:lstStyle/>
          <a:p>
            <a:r>
              <a:rPr lang="el-GR" dirty="0"/>
              <a:t>Μήκος </a:t>
            </a:r>
            <a:r>
              <a:rPr lang="el-GR" dirty="0" err="1"/>
              <a:t>διπύθμενου</a:t>
            </a:r>
            <a:endParaRPr lang="el-GR" dirty="0"/>
          </a:p>
        </p:txBody>
      </p:sp>
      <p:sp>
        <p:nvSpPr>
          <p:cNvPr id="3" name="Θέση περιεχομένου 2">
            <a:extLst>
              <a:ext uri="{FF2B5EF4-FFF2-40B4-BE49-F238E27FC236}">
                <a16:creationId xmlns:a16="http://schemas.microsoft.com/office/drawing/2014/main" id="{17F4FE86-FA0E-CDFF-7905-29DC1C1A8B0B}"/>
              </a:ext>
            </a:extLst>
          </p:cNvPr>
          <p:cNvSpPr>
            <a:spLocks noGrp="1"/>
          </p:cNvSpPr>
          <p:nvPr>
            <p:ph idx="1"/>
          </p:nvPr>
        </p:nvSpPr>
        <p:spPr>
          <a:xfrm>
            <a:off x="838200" y="1825625"/>
            <a:ext cx="5087471" cy="4351338"/>
          </a:xfrm>
        </p:spPr>
        <p:txBody>
          <a:bodyPr/>
          <a:lstStyle/>
          <a:p>
            <a:pPr marL="0" indent="0">
              <a:buNone/>
            </a:pPr>
            <a:r>
              <a:rPr lang="el-GR" dirty="0"/>
              <a:t>Το μήκος του </a:t>
            </a:r>
            <a:r>
              <a:rPr lang="el-GR" dirty="0" err="1"/>
              <a:t>διπύθμενου</a:t>
            </a:r>
            <a:r>
              <a:rPr lang="el-GR" dirty="0"/>
              <a:t> εκτείνεται από την πρυμναία φρακτή έως την πρωραία φρακτή.</a:t>
            </a:r>
          </a:p>
          <a:p>
            <a:pPr marL="0" indent="0">
              <a:buNone/>
            </a:pPr>
            <a:endParaRPr lang="el-GR" dirty="0"/>
          </a:p>
          <a:p>
            <a:pPr marL="0" indent="0">
              <a:buNone/>
            </a:pPr>
            <a:r>
              <a:rPr lang="el-GR" dirty="0"/>
              <a:t>Το </a:t>
            </a:r>
            <a:r>
              <a:rPr lang="el-GR" dirty="0" err="1"/>
              <a:t>διπύθμενο</a:t>
            </a:r>
            <a:r>
              <a:rPr lang="el-GR" dirty="0"/>
              <a:t> εκτείνεται κάτω από τους χώρους του φορτίου και σε πολλές περιπτώσεις στο μηχανοστάσιο και στο αντλιοστάσιο.</a:t>
            </a:r>
          </a:p>
        </p:txBody>
      </p:sp>
      <p:pic>
        <p:nvPicPr>
          <p:cNvPr id="5" name="Εικόνα 4">
            <a:extLst>
              <a:ext uri="{FF2B5EF4-FFF2-40B4-BE49-F238E27FC236}">
                <a16:creationId xmlns:a16="http://schemas.microsoft.com/office/drawing/2014/main" id="{AAD53CD8-C6C3-2381-0579-A112744B7485}"/>
              </a:ext>
            </a:extLst>
          </p:cNvPr>
          <p:cNvPicPr>
            <a:picLocks noChangeAspect="1"/>
          </p:cNvPicPr>
          <p:nvPr/>
        </p:nvPicPr>
        <p:blipFill rotWithShape="1">
          <a:blip r:embed="rId2"/>
          <a:srcRect l="41176" t="26621" r="48603" b="33726"/>
          <a:stretch/>
        </p:blipFill>
        <p:spPr>
          <a:xfrm rot="16200000">
            <a:off x="7353756" y="-106931"/>
            <a:ext cx="3040625" cy="6635863"/>
          </a:xfrm>
          <a:prstGeom prst="rect">
            <a:avLst/>
          </a:prstGeom>
        </p:spPr>
      </p:pic>
    </p:spTree>
    <p:extLst>
      <p:ext uri="{BB962C8B-B14F-4D97-AF65-F5344CB8AC3E}">
        <p14:creationId xmlns:p14="http://schemas.microsoft.com/office/powerpoint/2010/main" val="185110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0100DD-50CF-D3AB-C9C3-4969052EB62F}"/>
              </a:ext>
            </a:extLst>
          </p:cNvPr>
          <p:cNvSpPr>
            <a:spLocks noGrp="1"/>
          </p:cNvSpPr>
          <p:nvPr>
            <p:ph idx="1"/>
          </p:nvPr>
        </p:nvSpPr>
        <p:spPr>
          <a:xfrm>
            <a:off x="838200" y="1568824"/>
            <a:ext cx="10515600" cy="4608139"/>
          </a:xfrm>
        </p:spPr>
        <p:txBody>
          <a:bodyPr/>
          <a:lstStyle/>
          <a:p>
            <a:pPr marL="0" indent="0">
              <a:buNone/>
            </a:pPr>
            <a:r>
              <a:rPr lang="el-GR" dirty="0"/>
              <a:t>Το ύψος του </a:t>
            </a:r>
            <a:r>
              <a:rPr lang="el-GR" dirty="0" err="1"/>
              <a:t>διπύθμενου</a:t>
            </a:r>
            <a:r>
              <a:rPr lang="el-GR" dirty="0"/>
              <a:t> στο μηχανοστάσιο μπορεί να μεταβάλλεται για να εξυπηρετήσει την </a:t>
            </a:r>
            <a:r>
              <a:rPr lang="el-GR" dirty="0" err="1"/>
              <a:t>έδραση</a:t>
            </a:r>
            <a:r>
              <a:rPr lang="el-GR" dirty="0"/>
              <a:t> του μηχανολογικού εξοπλισμού. (δεξαμενή αποστραγγίσεως).</a:t>
            </a:r>
          </a:p>
          <a:p>
            <a:pPr marL="0" indent="0">
              <a:buNone/>
            </a:pPr>
            <a:endParaRPr lang="el-GR" dirty="0"/>
          </a:p>
          <a:p>
            <a:pPr marL="0" indent="0">
              <a:buNone/>
            </a:pPr>
            <a:r>
              <a:rPr lang="el-GR" dirty="0"/>
              <a:t>Η μορφή του </a:t>
            </a:r>
            <a:r>
              <a:rPr lang="el-GR" dirty="0" err="1"/>
              <a:t>διπύθμενου</a:t>
            </a:r>
            <a:r>
              <a:rPr lang="el-GR" dirty="0"/>
              <a:t> είναι τέτοια, ώστε να προστατεύει να προστατεύει τις πλευρές του πλοίου στο κυρτό μέρος της γάστρας, με την σταδιακή υπερύψωση του στις πλευρές. </a:t>
            </a:r>
          </a:p>
          <a:p>
            <a:pPr marL="0" indent="0">
              <a:buNone/>
            </a:pPr>
            <a:endParaRPr lang="el-GR" dirty="0"/>
          </a:p>
          <a:p>
            <a:pPr marL="0" indent="0">
              <a:buNone/>
            </a:pPr>
            <a:r>
              <a:rPr lang="el-GR" dirty="0"/>
              <a:t>Έτσι σχηματίζονται και οι κάτω πλευρικές δεξαμενές (</a:t>
            </a:r>
            <a:r>
              <a:rPr lang="en-GB" dirty="0"/>
              <a:t>hooper tanks)</a:t>
            </a:r>
            <a:r>
              <a:rPr lang="el-GR" dirty="0"/>
              <a:t>.</a:t>
            </a:r>
          </a:p>
        </p:txBody>
      </p:sp>
    </p:spTree>
    <p:extLst>
      <p:ext uri="{BB962C8B-B14F-4D97-AF65-F5344CB8AC3E}">
        <p14:creationId xmlns:p14="http://schemas.microsoft.com/office/powerpoint/2010/main" val="289347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1081732-D9DB-BD39-D847-518D87748BBE}"/>
              </a:ext>
            </a:extLst>
          </p:cNvPr>
          <p:cNvSpPr>
            <a:spLocks noGrp="1"/>
          </p:cNvSpPr>
          <p:nvPr>
            <p:ph idx="1"/>
          </p:nvPr>
        </p:nvSpPr>
        <p:spPr>
          <a:xfrm>
            <a:off x="479612" y="1210235"/>
            <a:ext cx="4370294" cy="5011552"/>
          </a:xfrm>
        </p:spPr>
        <p:txBody>
          <a:bodyPr/>
          <a:lstStyle/>
          <a:p>
            <a:pPr marL="0" indent="0">
              <a:buNone/>
            </a:pPr>
            <a:r>
              <a:rPr lang="el-GR" dirty="0"/>
              <a:t>Τα </a:t>
            </a:r>
            <a:r>
              <a:rPr lang="el-GR" dirty="0" err="1"/>
              <a:t>διπύθμενα</a:t>
            </a:r>
            <a:r>
              <a:rPr lang="el-GR" dirty="0"/>
              <a:t> χωρίζονται και κατά το μήκος και κατά το πλάτος, δημιουργώντας αρκετές ξεχωριστές δεξαμενές.</a:t>
            </a:r>
          </a:p>
          <a:p>
            <a:pPr marL="0" indent="0">
              <a:buNone/>
            </a:pPr>
            <a:endParaRPr lang="el-GR" dirty="0"/>
          </a:p>
          <a:p>
            <a:pPr marL="0" indent="0">
              <a:buNone/>
            </a:pPr>
            <a:r>
              <a:rPr lang="el-GR" dirty="0"/>
              <a:t>Αυτό βοηθά στην ασφάλεια και στον καλύτερο διαχωρισμό χώρων.</a:t>
            </a:r>
          </a:p>
        </p:txBody>
      </p:sp>
      <p:pic>
        <p:nvPicPr>
          <p:cNvPr id="5" name="Εικόνα 4">
            <a:extLst>
              <a:ext uri="{FF2B5EF4-FFF2-40B4-BE49-F238E27FC236}">
                <a16:creationId xmlns:a16="http://schemas.microsoft.com/office/drawing/2014/main" id="{AEBFA40F-3DC8-D147-4229-8F57306EA4AF}"/>
              </a:ext>
            </a:extLst>
          </p:cNvPr>
          <p:cNvPicPr>
            <a:picLocks noChangeAspect="1"/>
          </p:cNvPicPr>
          <p:nvPr/>
        </p:nvPicPr>
        <p:blipFill rotWithShape="1">
          <a:blip r:embed="rId2"/>
          <a:srcRect l="38088" t="33202" r="41691" b="40131"/>
          <a:stretch/>
        </p:blipFill>
        <p:spPr>
          <a:xfrm rot="16200000">
            <a:off x="5209902" y="886099"/>
            <a:ext cx="6864149" cy="5091951"/>
          </a:xfrm>
          <a:prstGeom prst="rect">
            <a:avLst/>
          </a:prstGeom>
        </p:spPr>
      </p:pic>
    </p:spTree>
    <p:extLst>
      <p:ext uri="{BB962C8B-B14F-4D97-AF65-F5344CB8AC3E}">
        <p14:creationId xmlns:p14="http://schemas.microsoft.com/office/powerpoint/2010/main" val="27958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C3675C-B13A-A64B-2E64-0AC7F62ECAE1}"/>
              </a:ext>
            </a:extLst>
          </p:cNvPr>
          <p:cNvSpPr>
            <a:spLocks noGrp="1"/>
          </p:cNvSpPr>
          <p:nvPr>
            <p:ph type="title"/>
          </p:nvPr>
        </p:nvSpPr>
        <p:spPr/>
        <p:txBody>
          <a:bodyPr/>
          <a:lstStyle/>
          <a:p>
            <a:r>
              <a:rPr lang="el-GR" dirty="0"/>
              <a:t>Μορφή </a:t>
            </a:r>
            <a:r>
              <a:rPr lang="el-GR" dirty="0" err="1"/>
              <a:t>διπύθμενου</a:t>
            </a:r>
            <a:r>
              <a:rPr lang="el-GR" dirty="0"/>
              <a:t> με εγκάρσιο σύστημα νομέων</a:t>
            </a:r>
          </a:p>
        </p:txBody>
      </p:sp>
      <p:sp>
        <p:nvSpPr>
          <p:cNvPr id="3" name="Θέση περιεχομένου 2">
            <a:extLst>
              <a:ext uri="{FF2B5EF4-FFF2-40B4-BE49-F238E27FC236}">
                <a16:creationId xmlns:a16="http://schemas.microsoft.com/office/drawing/2014/main" id="{5F5C2B1F-52FD-BA57-0036-76AD0A8C9BE7}"/>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Το </a:t>
            </a:r>
            <a:r>
              <a:rPr lang="el-GR" dirty="0" err="1"/>
              <a:t>διπύθμενο</a:t>
            </a:r>
            <a:r>
              <a:rPr lang="el-GR" dirty="0"/>
              <a:t> αυτό το συναντάμε σε μικρά πλοία με περισσότερα εγκάρσια ενισχυτικά (ζυγά, νομείς και έδρες νομέων) από διαμήκη (σταθμίδες, διαδοκίδες και λώροι).</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7909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BBA8BF-AEA2-E7DF-9A50-98203C4D1ACF}"/>
              </a:ext>
            </a:extLst>
          </p:cNvPr>
          <p:cNvSpPr>
            <a:spLocks noGrp="1"/>
          </p:cNvSpPr>
          <p:nvPr>
            <p:ph idx="1"/>
          </p:nvPr>
        </p:nvSpPr>
        <p:spPr>
          <a:xfrm>
            <a:off x="838200" y="546847"/>
            <a:ext cx="5177118" cy="5630116"/>
          </a:xfrm>
        </p:spPr>
        <p:txBody>
          <a:bodyPr>
            <a:normAutofit/>
          </a:bodyPr>
          <a:lstStyle/>
          <a:p>
            <a:pPr marL="0" indent="0">
              <a:buNone/>
            </a:pPr>
            <a:r>
              <a:rPr lang="el-GR" dirty="0"/>
              <a:t>Σε κάθε </a:t>
            </a:r>
            <a:r>
              <a:rPr lang="el-GR" dirty="0" err="1"/>
              <a:t>ισαπόσταση</a:t>
            </a:r>
            <a:r>
              <a:rPr lang="el-GR" dirty="0"/>
              <a:t> νομέα έχουμε εγκάρσια ενισχυτικά στο βασικό έλασμα του πυθμένα και του </a:t>
            </a:r>
            <a:r>
              <a:rPr lang="el-GR" dirty="0" err="1"/>
              <a:t>διπύθμενου</a:t>
            </a:r>
            <a:r>
              <a:rPr lang="el-GR" dirty="0"/>
              <a:t>.</a:t>
            </a:r>
          </a:p>
          <a:p>
            <a:pPr marL="0" indent="0">
              <a:buNone/>
            </a:pPr>
            <a:endParaRPr lang="el-GR" dirty="0"/>
          </a:p>
          <a:p>
            <a:pPr marL="0" indent="0">
              <a:buNone/>
            </a:pPr>
            <a:r>
              <a:rPr lang="el-GR" dirty="0"/>
              <a:t>Ανά 3 ή 4 νομείς έχουμε και μια συμπαγή έδρα νομέα.</a:t>
            </a:r>
          </a:p>
          <a:p>
            <a:pPr marL="0" indent="0">
              <a:buNone/>
            </a:pPr>
            <a:r>
              <a:rPr lang="el-GR" dirty="0"/>
              <a:t>Ανά κάποια απόσταση υπάρχουν και διαμήκεις σταθμίδες. Η κεντρική </a:t>
            </a:r>
            <a:r>
              <a:rPr lang="el-GR" dirty="0" err="1"/>
              <a:t>σταθμίδα</a:t>
            </a:r>
            <a:r>
              <a:rPr lang="el-GR" dirty="0"/>
              <a:t> είναι συνεχής και διαχωρίζει την μια πλευρά από την άλλη.</a:t>
            </a:r>
          </a:p>
          <a:p>
            <a:pPr marL="0" indent="0">
              <a:buNone/>
            </a:pPr>
            <a:endParaRPr lang="el-GR" dirty="0"/>
          </a:p>
        </p:txBody>
      </p:sp>
      <p:pic>
        <p:nvPicPr>
          <p:cNvPr id="5" name="Εικόνα 4">
            <a:extLst>
              <a:ext uri="{FF2B5EF4-FFF2-40B4-BE49-F238E27FC236}">
                <a16:creationId xmlns:a16="http://schemas.microsoft.com/office/drawing/2014/main" id="{87CFB53C-964F-75ED-A166-4ADEA07F553E}"/>
              </a:ext>
            </a:extLst>
          </p:cNvPr>
          <p:cNvPicPr>
            <a:picLocks noChangeAspect="1"/>
          </p:cNvPicPr>
          <p:nvPr/>
        </p:nvPicPr>
        <p:blipFill rotWithShape="1">
          <a:blip r:embed="rId2"/>
          <a:srcRect l="39999" t="26667" r="43383" b="39346"/>
          <a:stretch/>
        </p:blipFill>
        <p:spPr>
          <a:xfrm rot="16200000">
            <a:off x="6494585" y="381000"/>
            <a:ext cx="5298831" cy="6096000"/>
          </a:xfrm>
          <a:prstGeom prst="rect">
            <a:avLst/>
          </a:prstGeom>
        </p:spPr>
      </p:pic>
    </p:spTree>
    <p:extLst>
      <p:ext uri="{BB962C8B-B14F-4D97-AF65-F5344CB8AC3E}">
        <p14:creationId xmlns:p14="http://schemas.microsoft.com/office/powerpoint/2010/main" val="197989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368E5C5-D321-93CC-CEF0-312B33F73223}"/>
              </a:ext>
            </a:extLst>
          </p:cNvPr>
          <p:cNvSpPr>
            <a:spLocks noGrp="1"/>
          </p:cNvSpPr>
          <p:nvPr>
            <p:ph idx="1"/>
          </p:nvPr>
        </p:nvSpPr>
        <p:spPr>
          <a:xfrm>
            <a:off x="838200" y="1649506"/>
            <a:ext cx="10515600" cy="4527457"/>
          </a:xfrm>
        </p:spPr>
        <p:txBody>
          <a:bodyPr/>
          <a:lstStyle/>
          <a:p>
            <a:pPr marL="0" indent="0">
              <a:buNone/>
            </a:pPr>
            <a:r>
              <a:rPr lang="el-GR" dirty="0"/>
              <a:t>Οι έδρες των νομέων έχουν ανοίγματα επικοινωνίας, εκτός αν πρόκειται για εγκάρσια στεγανή φρακτή όπου είναι κλειστές.</a:t>
            </a:r>
          </a:p>
          <a:p>
            <a:pPr marL="0" indent="0">
              <a:buNone/>
            </a:pPr>
            <a:r>
              <a:rPr lang="el-GR" dirty="0"/>
              <a:t>Τα ανοίγματα αυτά επιτρέπουν την διέλευση των ανθρώπων κατά την επιθεώρηση και συντήρηση. Επίσης με αυτόν τον τρόπο μειώνεται και το βάρος της κατασκευής.</a:t>
            </a:r>
          </a:p>
          <a:p>
            <a:pPr marL="0" indent="0">
              <a:buNone/>
            </a:pPr>
            <a:r>
              <a:rPr lang="el-GR" dirty="0"/>
              <a:t>Οι πλευρικές σταθμίδες </a:t>
            </a:r>
            <a:r>
              <a:rPr lang="el-GR" dirty="0" err="1"/>
              <a:t>συγκολλούνται</a:t>
            </a:r>
            <a:r>
              <a:rPr lang="el-GR" dirty="0"/>
              <a:t> με τις έδρες των νομέων κατά διαστήματα αφήνοντας κενά διαστήματα για εκτόνωση των παραμορφώσεων μεταξύ των ενισχυτικών.</a:t>
            </a:r>
          </a:p>
        </p:txBody>
      </p:sp>
    </p:spTree>
    <p:extLst>
      <p:ext uri="{BB962C8B-B14F-4D97-AF65-F5344CB8AC3E}">
        <p14:creationId xmlns:p14="http://schemas.microsoft.com/office/powerpoint/2010/main" val="93425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63029C-8939-0BE8-736F-CBF50B25E628}"/>
              </a:ext>
            </a:extLst>
          </p:cNvPr>
          <p:cNvSpPr>
            <a:spLocks noGrp="1"/>
          </p:cNvSpPr>
          <p:nvPr>
            <p:ph type="title"/>
          </p:nvPr>
        </p:nvSpPr>
        <p:spPr/>
        <p:txBody>
          <a:bodyPr/>
          <a:lstStyle/>
          <a:p>
            <a:r>
              <a:rPr lang="el-GR" dirty="0"/>
              <a:t>Μορφή </a:t>
            </a:r>
            <a:r>
              <a:rPr lang="el-GR" dirty="0" err="1"/>
              <a:t>διπύθμενου</a:t>
            </a:r>
            <a:r>
              <a:rPr lang="el-GR" dirty="0"/>
              <a:t> με διαμήκες σύστημα νομέων</a:t>
            </a:r>
          </a:p>
        </p:txBody>
      </p:sp>
      <p:sp>
        <p:nvSpPr>
          <p:cNvPr id="3" name="Θέση περιεχομένου 2">
            <a:extLst>
              <a:ext uri="{FF2B5EF4-FFF2-40B4-BE49-F238E27FC236}">
                <a16:creationId xmlns:a16="http://schemas.microsoft.com/office/drawing/2014/main" id="{B8C941F6-1C45-468F-45E0-0A9C685F25AF}"/>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Το </a:t>
            </a:r>
            <a:r>
              <a:rPr lang="el-GR" dirty="0" err="1"/>
              <a:t>διπύθμενο</a:t>
            </a:r>
            <a:r>
              <a:rPr lang="el-GR" dirty="0"/>
              <a:t> αυτό συναντάται σε μεγάλα πλοία με διαμήκες ή μικτό σύστημα ενίσχυσης. Εδώ υπάρχουν πολλά διαμήκη ενισχυτικά στον πυθμένα και στο </a:t>
            </a:r>
            <a:r>
              <a:rPr lang="el-GR" dirty="0" err="1"/>
              <a:t>διπύθμενο</a:t>
            </a:r>
            <a:r>
              <a:rPr lang="el-GR" dirty="0"/>
              <a:t>.</a:t>
            </a:r>
          </a:p>
          <a:p>
            <a:pPr marL="0" indent="0">
              <a:buNone/>
            </a:pPr>
            <a:endParaRPr lang="el-GR" dirty="0"/>
          </a:p>
          <a:p>
            <a:pPr marL="0" indent="0">
              <a:buNone/>
            </a:pPr>
            <a:r>
              <a:rPr lang="el-GR" dirty="0"/>
              <a:t> </a:t>
            </a:r>
          </a:p>
        </p:txBody>
      </p:sp>
    </p:spTree>
    <p:extLst>
      <p:ext uri="{BB962C8B-B14F-4D97-AF65-F5344CB8AC3E}">
        <p14:creationId xmlns:p14="http://schemas.microsoft.com/office/powerpoint/2010/main" val="42657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838C88A-54D9-7F75-9AFC-617CE12ED522}"/>
              </a:ext>
            </a:extLst>
          </p:cNvPr>
          <p:cNvSpPr>
            <a:spLocks noGrp="1"/>
          </p:cNvSpPr>
          <p:nvPr>
            <p:ph idx="1"/>
          </p:nvPr>
        </p:nvSpPr>
        <p:spPr>
          <a:xfrm>
            <a:off x="309282" y="694624"/>
            <a:ext cx="4307541" cy="5468751"/>
          </a:xfrm>
        </p:spPr>
        <p:txBody>
          <a:bodyPr>
            <a:normAutofit/>
          </a:bodyPr>
          <a:lstStyle/>
          <a:p>
            <a:pPr marL="0" indent="0">
              <a:buNone/>
            </a:pPr>
            <a:r>
              <a:rPr lang="el-GR" dirty="0"/>
              <a:t>Υπάρχουν και πλευρικές σταθμίδες που είναι διάτρητες για διέλευση και μείωση βάρους. Η κεντρική </a:t>
            </a:r>
            <a:r>
              <a:rPr lang="el-GR" dirty="0" err="1"/>
              <a:t>σταθμίδα</a:t>
            </a:r>
            <a:r>
              <a:rPr lang="el-GR" dirty="0"/>
              <a:t> είναι συνήθως συμπαγής.</a:t>
            </a:r>
          </a:p>
          <a:p>
            <a:pPr marL="0" indent="0">
              <a:buNone/>
            </a:pPr>
            <a:r>
              <a:rPr lang="el-GR" dirty="0"/>
              <a:t>Οι έδρες των νομέων στηρίζουν την οροφή του </a:t>
            </a:r>
            <a:r>
              <a:rPr lang="el-GR" dirty="0" err="1"/>
              <a:t>διπύθμενου</a:t>
            </a:r>
            <a:r>
              <a:rPr lang="el-GR" dirty="0"/>
              <a:t> και είναι ανοικτές στα σημεία που δεν είναι στεγανή η φρακτή.</a:t>
            </a:r>
          </a:p>
        </p:txBody>
      </p:sp>
      <p:pic>
        <p:nvPicPr>
          <p:cNvPr id="5" name="Εικόνα 4">
            <a:extLst>
              <a:ext uri="{FF2B5EF4-FFF2-40B4-BE49-F238E27FC236}">
                <a16:creationId xmlns:a16="http://schemas.microsoft.com/office/drawing/2014/main" id="{53121AAA-F4A9-F5F3-F3E2-FE5DDDBA217E}"/>
              </a:ext>
            </a:extLst>
          </p:cNvPr>
          <p:cNvPicPr>
            <a:picLocks noChangeAspect="1"/>
          </p:cNvPicPr>
          <p:nvPr/>
        </p:nvPicPr>
        <p:blipFill rotWithShape="1">
          <a:blip r:embed="rId2"/>
          <a:srcRect l="37868" t="23529" r="45882" b="43791"/>
          <a:stretch/>
        </p:blipFill>
        <p:spPr>
          <a:xfrm rot="16200000">
            <a:off x="5629377" y="109816"/>
            <a:ext cx="5868317" cy="6638366"/>
          </a:xfrm>
          <a:prstGeom prst="rect">
            <a:avLst/>
          </a:prstGeom>
        </p:spPr>
      </p:pic>
    </p:spTree>
    <p:extLst>
      <p:ext uri="{BB962C8B-B14F-4D97-AF65-F5344CB8AC3E}">
        <p14:creationId xmlns:p14="http://schemas.microsoft.com/office/powerpoint/2010/main" val="1847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8CD2A0-146B-86F0-D789-384A4C856897}"/>
              </a:ext>
            </a:extLst>
          </p:cNvPr>
          <p:cNvSpPr>
            <a:spLocks noGrp="1"/>
          </p:cNvSpPr>
          <p:nvPr>
            <p:ph idx="1"/>
          </p:nvPr>
        </p:nvSpPr>
        <p:spPr>
          <a:xfrm>
            <a:off x="488576" y="502023"/>
            <a:ext cx="4226859" cy="5549434"/>
          </a:xfrm>
        </p:spPr>
        <p:txBody>
          <a:bodyPr>
            <a:normAutofit/>
          </a:bodyPr>
          <a:lstStyle/>
          <a:p>
            <a:pPr marL="0" indent="0">
              <a:buNone/>
            </a:pPr>
            <a:r>
              <a:rPr lang="el-GR" dirty="0"/>
              <a:t>Στο σχήμα στην έδρα νομέα παρατηρούμε τα ανοίγματα στην έδρα νομέα, καθώς και στα ανοίγματα που τα διαμήκη ενισχυτικά διαπερνούν την έδρα νομέα.</a:t>
            </a:r>
          </a:p>
          <a:p>
            <a:pPr marL="0" indent="0">
              <a:buNone/>
            </a:pPr>
            <a:r>
              <a:rPr lang="el-GR" dirty="0"/>
              <a:t>Αυτό γίνεται για να μην μεταφέρουν τα διαμήκη ενισχυτικά τις παραμορφώσεις τους στα εγκάρσια ενισχυτικά.</a:t>
            </a:r>
          </a:p>
        </p:txBody>
      </p:sp>
      <p:pic>
        <p:nvPicPr>
          <p:cNvPr id="6" name="Εικόνα 5">
            <a:extLst>
              <a:ext uri="{FF2B5EF4-FFF2-40B4-BE49-F238E27FC236}">
                <a16:creationId xmlns:a16="http://schemas.microsoft.com/office/drawing/2014/main" id="{0EF2CF24-872A-47E2-8862-850AF5288E17}"/>
              </a:ext>
            </a:extLst>
          </p:cNvPr>
          <p:cNvPicPr>
            <a:picLocks noChangeAspect="1"/>
          </p:cNvPicPr>
          <p:nvPr/>
        </p:nvPicPr>
        <p:blipFill rotWithShape="1">
          <a:blip r:embed="rId2"/>
          <a:srcRect l="37868" t="23529" r="45882" b="43791"/>
          <a:stretch/>
        </p:blipFill>
        <p:spPr>
          <a:xfrm rot="16200000">
            <a:off x="5629377" y="109816"/>
            <a:ext cx="5868317" cy="6638366"/>
          </a:xfrm>
          <a:prstGeom prst="rect">
            <a:avLst/>
          </a:prstGeom>
        </p:spPr>
      </p:pic>
    </p:spTree>
    <p:extLst>
      <p:ext uri="{BB962C8B-B14F-4D97-AF65-F5344CB8AC3E}">
        <p14:creationId xmlns:p14="http://schemas.microsoft.com/office/powerpoint/2010/main" val="336993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56319F-44BD-25F5-139A-9FD0D9969F16}"/>
              </a:ext>
            </a:extLst>
          </p:cNvPr>
          <p:cNvSpPr>
            <a:spLocks noGrp="1"/>
          </p:cNvSpPr>
          <p:nvPr>
            <p:ph type="title"/>
          </p:nvPr>
        </p:nvSpPr>
        <p:spPr/>
        <p:txBody>
          <a:bodyPr/>
          <a:lstStyle/>
          <a:p>
            <a:r>
              <a:rPr lang="el-GR" dirty="0"/>
              <a:t>Προορισμός των </a:t>
            </a:r>
            <a:r>
              <a:rPr lang="el-GR" dirty="0" err="1"/>
              <a:t>διπύθμενων</a:t>
            </a:r>
            <a:endParaRPr lang="el-GR" dirty="0"/>
          </a:p>
        </p:txBody>
      </p:sp>
      <p:sp>
        <p:nvSpPr>
          <p:cNvPr id="3" name="Θέση περιεχομένου 2">
            <a:extLst>
              <a:ext uri="{FF2B5EF4-FFF2-40B4-BE49-F238E27FC236}">
                <a16:creationId xmlns:a16="http://schemas.microsoft.com/office/drawing/2014/main" id="{E2046D72-8DE7-2F32-B537-3A314F5F3D34}"/>
              </a:ext>
            </a:extLst>
          </p:cNvPr>
          <p:cNvSpPr>
            <a:spLocks noGrp="1"/>
          </p:cNvSpPr>
          <p:nvPr>
            <p:ph idx="1"/>
          </p:nvPr>
        </p:nvSpPr>
        <p:spPr>
          <a:xfrm>
            <a:off x="838200" y="2474259"/>
            <a:ext cx="10515600" cy="3702704"/>
          </a:xfrm>
        </p:spPr>
        <p:txBody>
          <a:bodyPr/>
          <a:lstStyle/>
          <a:p>
            <a:pPr marL="0" indent="0">
              <a:buNone/>
            </a:pPr>
            <a:r>
              <a:rPr lang="el-GR" dirty="0" err="1">
                <a:solidFill>
                  <a:srgbClr val="FF0000"/>
                </a:solidFill>
              </a:rPr>
              <a:t>Διπύθμενο</a:t>
            </a:r>
            <a:r>
              <a:rPr lang="el-GR" dirty="0">
                <a:solidFill>
                  <a:srgbClr val="FF0000"/>
                </a:solidFill>
              </a:rPr>
              <a:t> (</a:t>
            </a:r>
            <a:r>
              <a:rPr lang="en-GB" dirty="0">
                <a:solidFill>
                  <a:srgbClr val="FF0000"/>
                </a:solidFill>
              </a:rPr>
              <a:t>double bottom) </a:t>
            </a:r>
            <a:r>
              <a:rPr lang="el-GR" dirty="0">
                <a:solidFill>
                  <a:srgbClr val="FF0000"/>
                </a:solidFill>
              </a:rPr>
              <a:t>ονομάζεται ο χώρος των στεγανών διαμερισμάτων μεταξύ εσωτερικού και εξωτερικού πυθμένα</a:t>
            </a:r>
            <a:r>
              <a:rPr lang="el-GR" dirty="0"/>
              <a:t>.</a:t>
            </a:r>
          </a:p>
          <a:p>
            <a:pPr marL="0" indent="0">
              <a:buNone/>
            </a:pPr>
            <a:endParaRPr lang="el-GR" dirty="0"/>
          </a:p>
          <a:p>
            <a:pPr marL="0" indent="0">
              <a:buNone/>
            </a:pPr>
            <a:r>
              <a:rPr lang="el-GR" dirty="0"/>
              <a:t>Ο βασικός λόγος χρήσης του είναι η μεγαλύτερη ασφάλεια που προσφέρει.</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157944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B2F535-1ED0-5F1C-8873-CD858F73568D}"/>
              </a:ext>
            </a:extLst>
          </p:cNvPr>
          <p:cNvSpPr>
            <a:spLocks noGrp="1"/>
          </p:cNvSpPr>
          <p:nvPr>
            <p:ph type="title"/>
          </p:nvPr>
        </p:nvSpPr>
        <p:spPr/>
        <p:txBody>
          <a:bodyPr>
            <a:noAutofit/>
          </a:bodyPr>
          <a:lstStyle/>
          <a:p>
            <a:r>
              <a:rPr lang="el-GR" sz="3600" dirty="0"/>
              <a:t>Περιγραφική επεξήγηση του συστήματος αποστράγγισης </a:t>
            </a:r>
            <a:r>
              <a:rPr lang="el-GR" sz="3600" dirty="0" err="1"/>
              <a:t>σεντινών</a:t>
            </a:r>
            <a:r>
              <a:rPr lang="el-GR" sz="3600" dirty="0"/>
              <a:t> και των κατασκευαστικών στοιχείων</a:t>
            </a:r>
            <a:endParaRPr lang="en-US" sz="3600" dirty="0"/>
          </a:p>
        </p:txBody>
      </p:sp>
      <p:sp>
        <p:nvSpPr>
          <p:cNvPr id="3" name="Θέση περιεχομένου 2">
            <a:extLst>
              <a:ext uri="{FF2B5EF4-FFF2-40B4-BE49-F238E27FC236}">
                <a16:creationId xmlns:a16="http://schemas.microsoft.com/office/drawing/2014/main" id="{55F06942-8123-0FC8-78FE-B02AE74FF785}"/>
              </a:ext>
            </a:extLst>
          </p:cNvPr>
          <p:cNvSpPr>
            <a:spLocks noGrp="1"/>
          </p:cNvSpPr>
          <p:nvPr>
            <p:ph idx="1"/>
          </p:nvPr>
        </p:nvSpPr>
        <p:spPr>
          <a:xfrm>
            <a:off x="838200" y="2341265"/>
            <a:ext cx="10515600" cy="3835697"/>
          </a:xfrm>
        </p:spPr>
        <p:txBody>
          <a:bodyPr/>
          <a:lstStyle/>
          <a:p>
            <a:pPr marL="0" indent="0">
              <a:buNone/>
            </a:pPr>
            <a:r>
              <a:rPr lang="el-GR" dirty="0"/>
              <a:t>Το σύστημα αποστράγγισης </a:t>
            </a:r>
            <a:r>
              <a:rPr lang="el-GR" dirty="0" err="1"/>
              <a:t>σεντινών</a:t>
            </a:r>
            <a:r>
              <a:rPr lang="el-GR" dirty="0"/>
              <a:t> </a:t>
            </a:r>
            <a:r>
              <a:rPr lang="en-US" dirty="0"/>
              <a:t>(bilge system) </a:t>
            </a:r>
            <a:r>
              <a:rPr lang="el-GR" dirty="0"/>
              <a:t>είναι πολύ σημαντικό για την σωστή λειτουργία και ασφάλεια του πλοίου.</a:t>
            </a:r>
          </a:p>
          <a:p>
            <a:pPr marL="0" indent="0">
              <a:buNone/>
            </a:pPr>
            <a:r>
              <a:rPr lang="el-GR" dirty="0"/>
              <a:t>Σκοπός του είναι η </a:t>
            </a:r>
            <a:r>
              <a:rPr lang="el-GR" dirty="0" err="1"/>
              <a:t>απάντληση</a:t>
            </a:r>
            <a:r>
              <a:rPr lang="el-GR" dirty="0"/>
              <a:t> όλων των διαρροών υγρών που υπάρχουν στο πλοίο και αφορά:</a:t>
            </a:r>
          </a:p>
          <a:p>
            <a:r>
              <a:rPr lang="el-GR" dirty="0"/>
              <a:t>Στους χώρους των κυτών</a:t>
            </a:r>
          </a:p>
          <a:p>
            <a:r>
              <a:rPr lang="el-GR" dirty="0"/>
              <a:t>Των </a:t>
            </a:r>
            <a:r>
              <a:rPr lang="el-GR" dirty="0" err="1"/>
              <a:t>διπύθμενων</a:t>
            </a:r>
            <a:endParaRPr lang="el-GR" dirty="0"/>
          </a:p>
          <a:p>
            <a:r>
              <a:rPr lang="el-GR" dirty="0"/>
              <a:t>Όλους τους χώρους που μπορούν να συγκεντρωθούν υγρά (μηχανοστάσιο , αντλιοστάσιο)</a:t>
            </a:r>
          </a:p>
        </p:txBody>
      </p:sp>
    </p:spTree>
    <p:extLst>
      <p:ext uri="{BB962C8B-B14F-4D97-AF65-F5344CB8AC3E}">
        <p14:creationId xmlns:p14="http://schemas.microsoft.com/office/powerpoint/2010/main" val="424293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7A28F3-13F7-9330-34DD-6620A7600597}"/>
              </a:ext>
            </a:extLst>
          </p:cNvPr>
          <p:cNvSpPr>
            <a:spLocks noGrp="1"/>
          </p:cNvSpPr>
          <p:nvPr>
            <p:ph idx="1"/>
          </p:nvPr>
        </p:nvSpPr>
        <p:spPr>
          <a:xfrm>
            <a:off x="838200" y="2863779"/>
            <a:ext cx="10515600" cy="3313183"/>
          </a:xfrm>
        </p:spPr>
        <p:txBody>
          <a:bodyPr/>
          <a:lstStyle/>
          <a:p>
            <a:pPr marL="0" indent="0">
              <a:buNone/>
            </a:pPr>
            <a:r>
              <a:rPr lang="el-GR" dirty="0"/>
              <a:t>Το σύστημα αυτό πρέπει να καλύπτει το πλοίο σε όλο το μήκος του και το πλάτος του και να καλύπτει όλο το κάτω του μέρος.</a:t>
            </a:r>
            <a:endParaRPr lang="en-US" dirty="0"/>
          </a:p>
        </p:txBody>
      </p:sp>
    </p:spTree>
    <p:extLst>
      <p:ext uri="{BB962C8B-B14F-4D97-AF65-F5344CB8AC3E}">
        <p14:creationId xmlns:p14="http://schemas.microsoft.com/office/powerpoint/2010/main" val="232243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37816-DE90-C189-8BF3-92D27C564E98}"/>
              </a:ext>
            </a:extLst>
          </p:cNvPr>
          <p:cNvSpPr>
            <a:spLocks noGrp="1"/>
          </p:cNvSpPr>
          <p:nvPr>
            <p:ph type="title"/>
          </p:nvPr>
        </p:nvSpPr>
        <p:spPr/>
        <p:txBody>
          <a:bodyPr/>
          <a:lstStyle/>
          <a:p>
            <a:r>
              <a:rPr lang="el-GR" dirty="0"/>
              <a:t>Το σύστημα αποστράγγισης </a:t>
            </a:r>
            <a:r>
              <a:rPr lang="el-GR" dirty="0" err="1"/>
              <a:t>διπύθμενου</a:t>
            </a:r>
            <a:r>
              <a:rPr lang="el-GR" dirty="0"/>
              <a:t> περιλαμβάνει:</a:t>
            </a:r>
            <a:endParaRPr lang="en-US" dirty="0"/>
          </a:p>
        </p:txBody>
      </p:sp>
      <p:sp>
        <p:nvSpPr>
          <p:cNvPr id="3" name="Θέση περιεχομένου 2">
            <a:extLst>
              <a:ext uri="{FF2B5EF4-FFF2-40B4-BE49-F238E27FC236}">
                <a16:creationId xmlns:a16="http://schemas.microsoft.com/office/drawing/2014/main" id="{296B6666-73BD-AAF1-C323-1A24A74A428D}"/>
              </a:ext>
            </a:extLst>
          </p:cNvPr>
          <p:cNvSpPr>
            <a:spLocks noGrp="1"/>
          </p:cNvSpPr>
          <p:nvPr>
            <p:ph idx="1"/>
          </p:nvPr>
        </p:nvSpPr>
        <p:spPr>
          <a:xfrm>
            <a:off x="838200" y="2341265"/>
            <a:ext cx="10515600" cy="3835697"/>
          </a:xfrm>
        </p:spPr>
        <p:txBody>
          <a:bodyPr/>
          <a:lstStyle/>
          <a:p>
            <a:pPr marL="514350" indent="-514350">
              <a:buFont typeface="+mj-lt"/>
              <a:buAutoNum type="arabicPeriod"/>
            </a:pPr>
            <a:r>
              <a:rPr lang="el-GR" dirty="0"/>
              <a:t>Αντλίες για την </a:t>
            </a:r>
            <a:r>
              <a:rPr lang="el-GR" dirty="0" err="1"/>
              <a:t>απάντληση</a:t>
            </a:r>
            <a:r>
              <a:rPr lang="el-GR" dirty="0"/>
              <a:t>, συνήθως 2 ανεξάρτητα συγκροτήματα</a:t>
            </a:r>
          </a:p>
          <a:p>
            <a:pPr marL="514350" indent="-514350">
              <a:buFont typeface="+mj-lt"/>
              <a:buAutoNum type="arabicPeriod"/>
            </a:pPr>
            <a:r>
              <a:rPr lang="el-GR" dirty="0"/>
              <a:t>Δίκτυο σωληνώσεων που καλύπτει όλους τους χώρους του </a:t>
            </a:r>
            <a:r>
              <a:rPr lang="el-GR" dirty="0" err="1"/>
              <a:t>διπύθμενου</a:t>
            </a:r>
            <a:endParaRPr lang="el-GR" dirty="0"/>
          </a:p>
          <a:p>
            <a:pPr marL="514350" indent="-514350">
              <a:buFont typeface="+mj-lt"/>
              <a:buAutoNum type="arabicPeriod"/>
            </a:pPr>
            <a:r>
              <a:rPr lang="el-GR" dirty="0" err="1"/>
              <a:t>Υδροσυλλέκτες</a:t>
            </a:r>
            <a:r>
              <a:rPr lang="el-GR" dirty="0"/>
              <a:t> σε κάθε σημείο </a:t>
            </a:r>
            <a:r>
              <a:rPr lang="el-GR" dirty="0" err="1"/>
              <a:t>απάντλησης</a:t>
            </a:r>
            <a:endParaRPr lang="el-GR" dirty="0"/>
          </a:p>
          <a:p>
            <a:pPr marL="514350" indent="-514350">
              <a:buFont typeface="+mj-lt"/>
              <a:buAutoNum type="arabicPeriod"/>
            </a:pPr>
            <a:r>
              <a:rPr lang="el-GR" dirty="0"/>
              <a:t>Ανεπίστροφα επιστόμια για την αποφυγή επιστροφής υγρών</a:t>
            </a:r>
          </a:p>
          <a:p>
            <a:pPr marL="514350" indent="-514350">
              <a:buFont typeface="+mj-lt"/>
              <a:buAutoNum type="arabicPeriod"/>
            </a:pPr>
            <a:r>
              <a:rPr lang="el-GR" dirty="0"/>
              <a:t>Φίλτρα συγκράτησης σωματιδίων</a:t>
            </a:r>
          </a:p>
          <a:p>
            <a:pPr marL="514350" indent="-514350">
              <a:buFont typeface="+mj-lt"/>
              <a:buAutoNum type="arabicPeriod"/>
            </a:pPr>
            <a:r>
              <a:rPr lang="el-GR" dirty="0"/>
              <a:t>Επιστόμιο για απόρριψη εκτός πλοίου</a:t>
            </a:r>
            <a:endParaRPr lang="en-US" dirty="0"/>
          </a:p>
        </p:txBody>
      </p:sp>
    </p:spTree>
    <p:extLst>
      <p:ext uri="{BB962C8B-B14F-4D97-AF65-F5344CB8AC3E}">
        <p14:creationId xmlns:p14="http://schemas.microsoft.com/office/powerpoint/2010/main" val="140933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8A42DDD-7536-90CF-CE21-EED9AB2D8443}"/>
              </a:ext>
            </a:extLst>
          </p:cNvPr>
          <p:cNvPicPr>
            <a:picLocks noGrp="1" noChangeAspect="1"/>
          </p:cNvPicPr>
          <p:nvPr>
            <p:ph idx="1"/>
          </p:nvPr>
        </p:nvPicPr>
        <p:blipFill rotWithShape="1">
          <a:blip r:embed="rId2"/>
          <a:srcRect l="44457" t="24782" r="48918" b="25107"/>
          <a:stretch/>
        </p:blipFill>
        <p:spPr>
          <a:xfrm rot="16200000">
            <a:off x="4672073" y="-3055923"/>
            <a:ext cx="2870792" cy="12214936"/>
          </a:xfrm>
        </p:spPr>
      </p:pic>
    </p:spTree>
    <p:extLst>
      <p:ext uri="{BB962C8B-B14F-4D97-AF65-F5344CB8AC3E}">
        <p14:creationId xmlns:p14="http://schemas.microsoft.com/office/powerpoint/2010/main" val="772121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331C8-9509-AB27-43DB-A519AA5936AF}"/>
              </a:ext>
            </a:extLst>
          </p:cNvPr>
          <p:cNvSpPr>
            <a:spLocks noGrp="1"/>
          </p:cNvSpPr>
          <p:nvPr>
            <p:ph type="title"/>
          </p:nvPr>
        </p:nvSpPr>
        <p:spPr/>
        <p:txBody>
          <a:bodyPr>
            <a:normAutofit fontScale="90000"/>
          </a:bodyPr>
          <a:lstStyle/>
          <a:p>
            <a:r>
              <a:rPr lang="el-GR" dirty="0"/>
              <a:t>Περιγραφική εξήγηση της κατασκευής </a:t>
            </a:r>
            <a:r>
              <a:rPr lang="el-GR" dirty="0" err="1"/>
              <a:t>οχετώδους</a:t>
            </a:r>
            <a:r>
              <a:rPr lang="el-GR" dirty="0"/>
              <a:t> τρόπιδας(</a:t>
            </a:r>
            <a:r>
              <a:rPr lang="en-US" dirty="0"/>
              <a:t>duct keel)</a:t>
            </a:r>
            <a:r>
              <a:rPr lang="el-GR" dirty="0"/>
              <a:t> και των συνδέσεων της</a:t>
            </a:r>
            <a:endParaRPr lang="en-US" dirty="0"/>
          </a:p>
        </p:txBody>
      </p:sp>
      <p:sp>
        <p:nvSpPr>
          <p:cNvPr id="3" name="Θέση περιεχομένου 2">
            <a:extLst>
              <a:ext uri="{FF2B5EF4-FFF2-40B4-BE49-F238E27FC236}">
                <a16:creationId xmlns:a16="http://schemas.microsoft.com/office/drawing/2014/main" id="{D261F536-166B-D411-80BC-2380EEE36D67}"/>
              </a:ext>
            </a:extLst>
          </p:cNvPr>
          <p:cNvSpPr>
            <a:spLocks noGrp="1"/>
          </p:cNvSpPr>
          <p:nvPr>
            <p:ph idx="1"/>
          </p:nvPr>
        </p:nvSpPr>
        <p:spPr>
          <a:xfrm>
            <a:off x="838200" y="2243469"/>
            <a:ext cx="4031512" cy="3933493"/>
          </a:xfrm>
        </p:spPr>
        <p:txBody>
          <a:bodyPr/>
          <a:lstStyle/>
          <a:p>
            <a:pPr marL="0" indent="0">
              <a:buNone/>
            </a:pPr>
            <a:r>
              <a:rPr lang="el-GR" dirty="0"/>
              <a:t>Σε ορισμένα πλοία υπάρχει κενός χώρος μεταξύ των κεντρικών </a:t>
            </a:r>
            <a:r>
              <a:rPr lang="el-GR" dirty="0" err="1"/>
              <a:t>σταθμίδων</a:t>
            </a:r>
            <a:r>
              <a:rPr lang="el-GR" dirty="0"/>
              <a:t> κατά μήκος του πλοίου στην περιοχή του </a:t>
            </a:r>
            <a:r>
              <a:rPr lang="el-GR" dirty="0" err="1"/>
              <a:t>διπύθμενου</a:t>
            </a:r>
            <a:r>
              <a:rPr lang="el-GR" dirty="0"/>
              <a:t> πάνω από την τρόπιδα που ονομάζεται </a:t>
            </a:r>
            <a:r>
              <a:rPr lang="el-GR" dirty="0" err="1"/>
              <a:t>οχετώδης</a:t>
            </a:r>
            <a:r>
              <a:rPr lang="el-GR" dirty="0"/>
              <a:t> τρόπιδα.</a:t>
            </a:r>
            <a:endParaRPr lang="en-US" dirty="0"/>
          </a:p>
        </p:txBody>
      </p:sp>
      <p:pic>
        <p:nvPicPr>
          <p:cNvPr id="5" name="Εικόνα 4">
            <a:extLst>
              <a:ext uri="{FF2B5EF4-FFF2-40B4-BE49-F238E27FC236}">
                <a16:creationId xmlns:a16="http://schemas.microsoft.com/office/drawing/2014/main" id="{74DEC534-EC66-428F-8AAB-5A9A085FA89D}"/>
              </a:ext>
            </a:extLst>
          </p:cNvPr>
          <p:cNvPicPr>
            <a:picLocks noChangeAspect="1"/>
          </p:cNvPicPr>
          <p:nvPr/>
        </p:nvPicPr>
        <p:blipFill rotWithShape="1">
          <a:blip r:embed="rId2"/>
          <a:srcRect l="42571" t="52199" r="51161" b="39939"/>
          <a:stretch/>
        </p:blipFill>
        <p:spPr>
          <a:xfrm>
            <a:off x="5411972" y="2169041"/>
            <a:ext cx="5709684" cy="4028856"/>
          </a:xfrm>
          <a:prstGeom prst="rect">
            <a:avLst/>
          </a:prstGeom>
        </p:spPr>
      </p:pic>
    </p:spTree>
    <p:extLst>
      <p:ext uri="{BB962C8B-B14F-4D97-AF65-F5344CB8AC3E}">
        <p14:creationId xmlns:p14="http://schemas.microsoft.com/office/powerpoint/2010/main" val="107097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95B2E5-9F39-30AB-C776-C184A1B37682}"/>
              </a:ext>
            </a:extLst>
          </p:cNvPr>
          <p:cNvSpPr>
            <a:spLocks noGrp="1"/>
          </p:cNvSpPr>
          <p:nvPr>
            <p:ph idx="1"/>
          </p:nvPr>
        </p:nvSpPr>
        <p:spPr/>
        <p:txBody>
          <a:bodyPr/>
          <a:lstStyle/>
          <a:p>
            <a:pPr marL="0" indent="0">
              <a:buNone/>
            </a:pPr>
            <a:r>
              <a:rPr lang="el-GR" dirty="0"/>
              <a:t>Συνήθως εκτείνεται από το μηχανοστάσιο μέχρι την πρωραία φρακτή.</a:t>
            </a:r>
          </a:p>
          <a:p>
            <a:pPr marL="0" indent="0">
              <a:buNone/>
            </a:pPr>
            <a:r>
              <a:rPr lang="el-GR" dirty="0"/>
              <a:t>Χρησιμοποιείται για την διέλευση καλωδίων και δικτύων του πλοίου, ώστε να αποφεύγεται η διέλευση τους από τους χώρους του φορτίου.</a:t>
            </a:r>
          </a:p>
          <a:p>
            <a:pPr marL="0" indent="0">
              <a:buNone/>
            </a:pPr>
            <a:r>
              <a:rPr lang="el-GR" dirty="0"/>
              <a:t>Επίσης ο χώρος αυτός δίνει την δυνατότητα της επίσκεψης και συντήρησης του </a:t>
            </a:r>
            <a:r>
              <a:rPr lang="el-GR" dirty="0" err="1"/>
              <a:t>διπύθμενου</a:t>
            </a:r>
            <a:r>
              <a:rPr lang="en-US" dirty="0"/>
              <a:t> (</a:t>
            </a:r>
            <a:r>
              <a:rPr lang="el-GR" dirty="0"/>
              <a:t>ανθρωποθυρίδες).</a:t>
            </a:r>
          </a:p>
          <a:p>
            <a:pPr marL="0" indent="0">
              <a:buNone/>
            </a:pPr>
            <a:r>
              <a:rPr lang="el-GR" dirty="0"/>
              <a:t>Η πρόσβαση γίνεται συνήθως από το μηχανοστάσιο αλλά και τον χώρο πίσω από την πρωραία ή την ενδιάμεση φρακτή.</a:t>
            </a:r>
            <a:endParaRPr lang="en-US" dirty="0"/>
          </a:p>
        </p:txBody>
      </p:sp>
    </p:spTree>
    <p:extLst>
      <p:ext uri="{BB962C8B-B14F-4D97-AF65-F5344CB8AC3E}">
        <p14:creationId xmlns:p14="http://schemas.microsoft.com/office/powerpoint/2010/main" val="124980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A1ACAD08-FB78-C275-8DEF-DB7793B78323}"/>
              </a:ext>
            </a:extLst>
          </p:cNvPr>
          <p:cNvPicPr>
            <a:picLocks noChangeAspect="1"/>
          </p:cNvPicPr>
          <p:nvPr/>
        </p:nvPicPr>
        <p:blipFill rotWithShape="1">
          <a:blip r:embed="rId2"/>
          <a:srcRect l="42733" t="18450" r="42093" b="26046"/>
          <a:stretch/>
        </p:blipFill>
        <p:spPr>
          <a:xfrm rot="16200000">
            <a:off x="3156394" y="-2923193"/>
            <a:ext cx="5879213" cy="12192000"/>
          </a:xfrm>
          <a:prstGeom prst="rect">
            <a:avLst/>
          </a:prstGeom>
        </p:spPr>
      </p:pic>
    </p:spTree>
    <p:extLst>
      <p:ext uri="{BB962C8B-B14F-4D97-AF65-F5344CB8AC3E}">
        <p14:creationId xmlns:p14="http://schemas.microsoft.com/office/powerpoint/2010/main" val="1185615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BDA392-0F69-1850-6DA0-56B812E0952F}"/>
              </a:ext>
            </a:extLst>
          </p:cNvPr>
          <p:cNvSpPr>
            <a:spLocks noGrp="1"/>
          </p:cNvSpPr>
          <p:nvPr>
            <p:ph type="title"/>
          </p:nvPr>
        </p:nvSpPr>
        <p:spPr/>
        <p:txBody>
          <a:bodyPr/>
          <a:lstStyle/>
          <a:p>
            <a:r>
              <a:rPr lang="el-GR" dirty="0"/>
              <a:t>Που την συναντάμε;</a:t>
            </a:r>
            <a:endParaRPr lang="en-US" dirty="0"/>
          </a:p>
        </p:txBody>
      </p:sp>
      <p:sp>
        <p:nvSpPr>
          <p:cNvPr id="3" name="Θέση περιεχομένου 2">
            <a:extLst>
              <a:ext uri="{FF2B5EF4-FFF2-40B4-BE49-F238E27FC236}">
                <a16:creationId xmlns:a16="http://schemas.microsoft.com/office/drawing/2014/main" id="{E9F1D4FF-3BC4-FF0B-ABE1-7C2239A451C8}"/>
              </a:ext>
            </a:extLst>
          </p:cNvPr>
          <p:cNvSpPr>
            <a:spLocks noGrp="1"/>
          </p:cNvSpPr>
          <p:nvPr>
            <p:ph idx="1"/>
          </p:nvPr>
        </p:nvSpPr>
        <p:spPr>
          <a:xfrm>
            <a:off x="838200" y="2594343"/>
            <a:ext cx="10515600" cy="3582619"/>
          </a:xfrm>
        </p:spPr>
        <p:txBody>
          <a:bodyPr/>
          <a:lstStyle/>
          <a:p>
            <a:pPr marL="0" indent="0">
              <a:buNone/>
            </a:pPr>
            <a:r>
              <a:rPr lang="el-GR" dirty="0"/>
              <a:t>Την </a:t>
            </a:r>
            <a:r>
              <a:rPr lang="el-GR" dirty="0" err="1"/>
              <a:t>οχετώδη</a:t>
            </a:r>
            <a:r>
              <a:rPr lang="el-GR" dirty="0"/>
              <a:t> τρόπιδα τη συναντάμε συχνά σε</a:t>
            </a:r>
            <a:r>
              <a:rPr lang="en-US" dirty="0"/>
              <a:t>:</a:t>
            </a:r>
            <a:r>
              <a:rPr lang="el-GR" dirty="0"/>
              <a:t> </a:t>
            </a:r>
            <a:endParaRPr lang="en-US" dirty="0"/>
          </a:p>
          <a:p>
            <a:r>
              <a:rPr lang="en-US" dirty="0"/>
              <a:t>bulk carriers, </a:t>
            </a:r>
          </a:p>
          <a:p>
            <a:r>
              <a:rPr lang="en-US" dirty="0"/>
              <a:t>LNG </a:t>
            </a:r>
          </a:p>
          <a:p>
            <a:r>
              <a:rPr lang="en-US" dirty="0"/>
              <a:t>LPG</a:t>
            </a:r>
          </a:p>
        </p:txBody>
      </p:sp>
    </p:spTree>
    <p:extLst>
      <p:ext uri="{BB962C8B-B14F-4D97-AF65-F5344CB8AC3E}">
        <p14:creationId xmlns:p14="http://schemas.microsoft.com/office/powerpoint/2010/main" val="200569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C43EFF-BBF2-6DB2-6E86-B4151249FF02}"/>
              </a:ext>
            </a:extLst>
          </p:cNvPr>
          <p:cNvSpPr>
            <a:spLocks noGrp="1"/>
          </p:cNvSpPr>
          <p:nvPr>
            <p:ph type="title"/>
          </p:nvPr>
        </p:nvSpPr>
        <p:spPr/>
        <p:txBody>
          <a:bodyPr/>
          <a:lstStyle/>
          <a:p>
            <a:r>
              <a:rPr lang="el-GR" dirty="0"/>
              <a:t>Πλοία διπλού τοιχώματος (</a:t>
            </a:r>
            <a:r>
              <a:rPr lang="en-US" dirty="0"/>
              <a:t>double hull, double skin)</a:t>
            </a:r>
          </a:p>
        </p:txBody>
      </p:sp>
      <p:sp>
        <p:nvSpPr>
          <p:cNvPr id="3" name="Θέση περιεχομένου 2">
            <a:extLst>
              <a:ext uri="{FF2B5EF4-FFF2-40B4-BE49-F238E27FC236}">
                <a16:creationId xmlns:a16="http://schemas.microsoft.com/office/drawing/2014/main" id="{E3D6F4EB-DC39-A298-589F-BEA1280D3EBD}"/>
              </a:ext>
            </a:extLst>
          </p:cNvPr>
          <p:cNvSpPr>
            <a:spLocks noGrp="1"/>
          </p:cNvSpPr>
          <p:nvPr>
            <p:ph idx="1"/>
          </p:nvPr>
        </p:nvSpPr>
        <p:spPr>
          <a:xfrm>
            <a:off x="838200" y="1825625"/>
            <a:ext cx="4967177" cy="4351338"/>
          </a:xfrm>
        </p:spPr>
        <p:txBody>
          <a:bodyPr/>
          <a:lstStyle/>
          <a:p>
            <a:pPr marL="0" indent="0">
              <a:buNone/>
            </a:pPr>
            <a:r>
              <a:rPr lang="el-GR" dirty="0"/>
              <a:t>Η διεθνής σύμβαση για την πρόληψη της ρύπανσης (</a:t>
            </a:r>
            <a:r>
              <a:rPr lang="en-US" dirty="0"/>
              <a:t>OPA 90) </a:t>
            </a:r>
            <a:r>
              <a:rPr lang="el-GR" dirty="0"/>
              <a:t>υποχρεώνει τα νέα Δ/Ξ άνω των 5000 τόνων </a:t>
            </a:r>
            <a:r>
              <a:rPr lang="el-GR" dirty="0">
                <a:solidFill>
                  <a:srgbClr val="FF0000"/>
                </a:solidFill>
              </a:rPr>
              <a:t>να έχουν διπλό τοίχωμα </a:t>
            </a:r>
            <a:r>
              <a:rPr lang="el-GR" dirty="0"/>
              <a:t>ως μέσο για την προστασία ή περιορισμό της ρυπάνσεως από πετρέλαιο σε περίπτωση προσάραξης ή σύγκρουσης με αποτέλεσμα ζημιά στις πλευρές ή στον πυθμένα.</a:t>
            </a:r>
            <a:endParaRPr lang="en-US" dirty="0"/>
          </a:p>
        </p:txBody>
      </p:sp>
      <p:pic>
        <p:nvPicPr>
          <p:cNvPr id="5" name="Εικόνα 4">
            <a:extLst>
              <a:ext uri="{FF2B5EF4-FFF2-40B4-BE49-F238E27FC236}">
                <a16:creationId xmlns:a16="http://schemas.microsoft.com/office/drawing/2014/main" id="{E72EE678-0691-D0C0-3AA2-0E7E881FC36D}"/>
              </a:ext>
            </a:extLst>
          </p:cNvPr>
          <p:cNvPicPr>
            <a:picLocks noChangeAspect="1"/>
          </p:cNvPicPr>
          <p:nvPr/>
        </p:nvPicPr>
        <p:blipFill rotWithShape="1">
          <a:blip r:embed="rId2"/>
          <a:srcRect l="39505" t="40930" r="41919" b="27597"/>
          <a:stretch/>
        </p:blipFill>
        <p:spPr>
          <a:xfrm>
            <a:off x="5720315" y="1825624"/>
            <a:ext cx="5273750" cy="5026157"/>
          </a:xfrm>
          <a:prstGeom prst="rect">
            <a:avLst/>
          </a:prstGeom>
        </p:spPr>
      </p:pic>
    </p:spTree>
    <p:extLst>
      <p:ext uri="{BB962C8B-B14F-4D97-AF65-F5344CB8AC3E}">
        <p14:creationId xmlns:p14="http://schemas.microsoft.com/office/powerpoint/2010/main" val="27201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BE1E2B-ED0E-7BDE-A3C1-1E2573D6381D}"/>
              </a:ext>
            </a:extLst>
          </p:cNvPr>
          <p:cNvSpPr>
            <a:spLocks noGrp="1"/>
          </p:cNvSpPr>
          <p:nvPr>
            <p:ph idx="1"/>
          </p:nvPr>
        </p:nvSpPr>
        <p:spPr/>
        <p:txBody>
          <a:bodyPr/>
          <a:lstStyle/>
          <a:p>
            <a:pPr marL="0" indent="0">
              <a:buNone/>
            </a:pPr>
            <a:r>
              <a:rPr lang="el-GR" dirty="0"/>
              <a:t>Ένα πετρελαιοφόρο διπλού τοιχώματος μπορεί να οριστεί ως ένα πλοίο σχεδιασμένο για την μεταφορά πετρελαίου, του οποίου οι χώροι φορτίου προστατεύονται από το περιβάλλον με διπλό τοίχωμα.</a:t>
            </a:r>
          </a:p>
          <a:p>
            <a:pPr marL="0" indent="0">
              <a:buNone/>
            </a:pPr>
            <a:endParaRPr lang="el-GR" dirty="0"/>
          </a:p>
          <a:p>
            <a:pPr marL="0" indent="0">
              <a:buNone/>
            </a:pPr>
            <a:r>
              <a:rPr lang="el-GR" dirty="0"/>
              <a:t>Το διπλό τοίχωμα αποτελείται από διπλά ελάσματα και </a:t>
            </a:r>
            <a:r>
              <a:rPr lang="el-GR" dirty="0" err="1"/>
              <a:t>διπύθμενα</a:t>
            </a:r>
            <a:r>
              <a:rPr lang="el-GR" dirty="0"/>
              <a:t> που χρησιμοποιούνται για την μεταφορά </a:t>
            </a:r>
            <a:r>
              <a:rPr lang="el-GR" dirty="0" err="1"/>
              <a:t>έρματος</a:t>
            </a:r>
            <a:r>
              <a:rPr lang="el-GR" dirty="0"/>
              <a:t>.</a:t>
            </a:r>
          </a:p>
          <a:p>
            <a:pPr marL="0" indent="0">
              <a:buNone/>
            </a:pPr>
            <a:endParaRPr lang="el-GR" dirty="0"/>
          </a:p>
          <a:p>
            <a:pPr marL="0" indent="0">
              <a:buNone/>
            </a:pPr>
            <a:r>
              <a:rPr lang="el-GR" dirty="0"/>
              <a:t>Αυτοί οι χώροι </a:t>
            </a:r>
            <a:r>
              <a:rPr lang="el-GR" dirty="0" err="1"/>
              <a:t>έρματος</a:t>
            </a:r>
            <a:r>
              <a:rPr lang="el-GR" dirty="0"/>
              <a:t> εκτείνονται σε όλο το μήκος του φορτίου.</a:t>
            </a:r>
            <a:endParaRPr lang="en-US" dirty="0"/>
          </a:p>
        </p:txBody>
      </p:sp>
    </p:spTree>
    <p:extLst>
      <p:ext uri="{BB962C8B-B14F-4D97-AF65-F5344CB8AC3E}">
        <p14:creationId xmlns:p14="http://schemas.microsoft.com/office/powerpoint/2010/main" val="139607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BAAE0-BC54-9CED-F7B8-1A3ED7DC44CE}"/>
              </a:ext>
            </a:extLst>
          </p:cNvPr>
          <p:cNvSpPr>
            <a:spLocks noGrp="1"/>
          </p:cNvSpPr>
          <p:nvPr>
            <p:ph type="title"/>
          </p:nvPr>
        </p:nvSpPr>
        <p:spPr/>
        <p:txBody>
          <a:bodyPr/>
          <a:lstStyle/>
          <a:p>
            <a:r>
              <a:rPr lang="el-GR" dirty="0"/>
              <a:t>Ο σημαντικότερος λόγος απώλειας είναι η προσάραξη</a:t>
            </a:r>
          </a:p>
        </p:txBody>
      </p:sp>
      <p:graphicFrame>
        <p:nvGraphicFramePr>
          <p:cNvPr id="6" name="Θέση περιεχομένου 5">
            <a:extLst>
              <a:ext uri="{FF2B5EF4-FFF2-40B4-BE49-F238E27FC236}">
                <a16:creationId xmlns:a16="http://schemas.microsoft.com/office/drawing/2014/main" id="{7139D8B1-46C8-CD13-FC15-842F429EBBDD}"/>
              </a:ext>
            </a:extLst>
          </p:cNvPr>
          <p:cNvGraphicFramePr>
            <a:graphicFrameLocks noGrp="1"/>
          </p:cNvGraphicFramePr>
          <p:nvPr>
            <p:ph idx="1"/>
            <p:extLst>
              <p:ext uri="{D42A27DB-BD31-4B8C-83A1-F6EECF244321}">
                <p14:modId xmlns:p14="http://schemas.microsoft.com/office/powerpoint/2010/main" val="28751236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826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6B28014-F69E-4481-2601-0B5D0A908A73}"/>
              </a:ext>
            </a:extLst>
          </p:cNvPr>
          <p:cNvSpPr>
            <a:spLocks noGrp="1"/>
          </p:cNvSpPr>
          <p:nvPr>
            <p:ph idx="1"/>
          </p:nvPr>
        </p:nvSpPr>
        <p:spPr>
          <a:xfrm>
            <a:off x="838200" y="2275367"/>
            <a:ext cx="10515600" cy="3901596"/>
          </a:xfrm>
        </p:spPr>
        <p:txBody>
          <a:bodyPr/>
          <a:lstStyle/>
          <a:p>
            <a:pPr marL="0" indent="0">
              <a:buNone/>
            </a:pPr>
            <a:r>
              <a:rPr lang="el-GR" dirty="0">
                <a:solidFill>
                  <a:srgbClr val="FF0000"/>
                </a:solidFill>
              </a:rPr>
              <a:t>Τα Δ/Ξ διπλού τοιχώματος πρωτίστως προστατεύουν το περιβάλλον από το ίδιο το φορτίο και το πλοίο από την βύθιση.</a:t>
            </a:r>
            <a:endParaRPr lang="en-US" dirty="0">
              <a:solidFill>
                <a:srgbClr val="FF0000"/>
              </a:solidFill>
            </a:endParaRPr>
          </a:p>
        </p:txBody>
      </p:sp>
    </p:spTree>
    <p:extLst>
      <p:ext uri="{BB962C8B-B14F-4D97-AF65-F5344CB8AC3E}">
        <p14:creationId xmlns:p14="http://schemas.microsoft.com/office/powerpoint/2010/main" val="218109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BD993-FA21-286C-40F2-9A752CBEF515}"/>
              </a:ext>
            </a:extLst>
          </p:cNvPr>
          <p:cNvSpPr>
            <a:spLocks noGrp="1"/>
          </p:cNvSpPr>
          <p:nvPr>
            <p:ph type="title"/>
          </p:nvPr>
        </p:nvSpPr>
        <p:spPr/>
        <p:txBody>
          <a:bodyPr/>
          <a:lstStyle/>
          <a:p>
            <a:r>
              <a:rPr lang="el-GR" dirty="0"/>
              <a:t>Χαρακτηριστικά σοβαρά ατυχήματα</a:t>
            </a:r>
            <a:endParaRPr lang="en-US" dirty="0"/>
          </a:p>
        </p:txBody>
      </p:sp>
      <p:sp>
        <p:nvSpPr>
          <p:cNvPr id="3" name="Θέση περιεχομένου 2">
            <a:extLst>
              <a:ext uri="{FF2B5EF4-FFF2-40B4-BE49-F238E27FC236}">
                <a16:creationId xmlns:a16="http://schemas.microsoft.com/office/drawing/2014/main" id="{E5A5C276-3496-4DE7-4205-3B69A8D5228C}"/>
              </a:ext>
            </a:extLst>
          </p:cNvPr>
          <p:cNvSpPr>
            <a:spLocks noGrp="1"/>
          </p:cNvSpPr>
          <p:nvPr>
            <p:ph idx="1"/>
          </p:nvPr>
        </p:nvSpPr>
        <p:spPr>
          <a:xfrm>
            <a:off x="838200" y="2977115"/>
            <a:ext cx="10515600" cy="3199847"/>
          </a:xfrm>
        </p:spPr>
        <p:txBody>
          <a:bodyPr/>
          <a:lstStyle/>
          <a:p>
            <a:pPr marL="0" indent="0">
              <a:buNone/>
            </a:pPr>
            <a:r>
              <a:rPr lang="el-GR" dirty="0"/>
              <a:t>Το πετρελαιοφόρο Νήσος Αμοργός, προσέκρουσε σε ένα αντικείμενο στον βυθό, το οποίο τρύπησε τη γάστρα του και χύθηκαν στην λίμνη περίπου 3600 τόνοι αργού πετρελαίου, προκαλώντας ανυπολόγιστη οικολογική, οικονομική και κοινωνική καταστροφή.</a:t>
            </a:r>
          </a:p>
          <a:p>
            <a:pPr marL="0" indent="0">
              <a:buNone/>
            </a:pPr>
            <a:endParaRPr lang="el-GR" dirty="0"/>
          </a:p>
        </p:txBody>
      </p:sp>
    </p:spTree>
    <p:extLst>
      <p:ext uri="{BB962C8B-B14F-4D97-AF65-F5344CB8AC3E}">
        <p14:creationId xmlns:p14="http://schemas.microsoft.com/office/powerpoint/2010/main" val="284868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02EC47A-E56D-363D-C710-A8D3CF00FF91}"/>
              </a:ext>
            </a:extLst>
          </p:cNvPr>
          <p:cNvSpPr>
            <a:spLocks noGrp="1"/>
          </p:cNvSpPr>
          <p:nvPr>
            <p:ph idx="1"/>
          </p:nvPr>
        </p:nvSpPr>
        <p:spPr>
          <a:xfrm>
            <a:off x="838200" y="1825625"/>
            <a:ext cx="4116572" cy="4351338"/>
          </a:xfrm>
        </p:spPr>
        <p:txBody>
          <a:bodyPr/>
          <a:lstStyle/>
          <a:p>
            <a:pPr marL="0" indent="0">
              <a:buNone/>
            </a:pPr>
            <a:r>
              <a:rPr lang="el-GR" dirty="0"/>
              <a:t>Πετρελαιοφόρο διπλού κύτους </a:t>
            </a:r>
            <a:r>
              <a:rPr lang="en-US" dirty="0"/>
              <a:t>Olympic Sponsor</a:t>
            </a:r>
            <a:r>
              <a:rPr lang="el-GR" dirty="0"/>
              <a:t> το οποίο υπέστη ρήγμα στο εξωτερικό κύτος, αλλά η εσωτερική γάστρα έμεινε άθικτη και δεν προκλήθηκε διαρροή πετρελαίου.</a:t>
            </a:r>
            <a:endParaRPr lang="en-US" dirty="0"/>
          </a:p>
        </p:txBody>
      </p:sp>
      <p:pic>
        <p:nvPicPr>
          <p:cNvPr id="5" name="Εικόνα 4">
            <a:extLst>
              <a:ext uri="{FF2B5EF4-FFF2-40B4-BE49-F238E27FC236}">
                <a16:creationId xmlns:a16="http://schemas.microsoft.com/office/drawing/2014/main" id="{17DADB00-0760-AC9B-B713-4A980E41AFE8}"/>
              </a:ext>
            </a:extLst>
          </p:cNvPr>
          <p:cNvPicPr>
            <a:picLocks noChangeAspect="1"/>
          </p:cNvPicPr>
          <p:nvPr/>
        </p:nvPicPr>
        <p:blipFill rotWithShape="1">
          <a:blip r:embed="rId2"/>
          <a:srcRect l="40639" t="39379" r="41919" b="29148"/>
          <a:stretch/>
        </p:blipFill>
        <p:spPr>
          <a:xfrm>
            <a:off x="5435347" y="0"/>
            <a:ext cx="6756653" cy="6858000"/>
          </a:xfrm>
          <a:prstGeom prst="rect">
            <a:avLst/>
          </a:prstGeom>
        </p:spPr>
      </p:pic>
    </p:spTree>
    <p:extLst>
      <p:ext uri="{BB962C8B-B14F-4D97-AF65-F5344CB8AC3E}">
        <p14:creationId xmlns:p14="http://schemas.microsoft.com/office/powerpoint/2010/main" val="9625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DD4C6F-77C5-4EEC-AF98-93AB142D92C8}"/>
              </a:ext>
            </a:extLst>
          </p:cNvPr>
          <p:cNvSpPr>
            <a:spLocks noGrp="1"/>
          </p:cNvSpPr>
          <p:nvPr>
            <p:ph idx="1"/>
          </p:nvPr>
        </p:nvSpPr>
        <p:spPr/>
        <p:txBody>
          <a:bodyPr/>
          <a:lstStyle/>
          <a:p>
            <a:pPr marL="0" indent="0">
              <a:buNone/>
            </a:pPr>
            <a:r>
              <a:rPr lang="el-GR" dirty="0"/>
              <a:t>Υπήρξαν και άλλα ατυχήματα με διαρροές πετρελαίου όπως το </a:t>
            </a:r>
            <a:r>
              <a:rPr lang="en-US" dirty="0"/>
              <a:t>Exxon Valdez </a:t>
            </a:r>
            <a:r>
              <a:rPr lang="el-GR" dirty="0"/>
              <a:t>στην Αλάσκα και του </a:t>
            </a:r>
            <a:r>
              <a:rPr lang="en-US" dirty="0"/>
              <a:t>Prestige </a:t>
            </a:r>
            <a:r>
              <a:rPr lang="el-GR" dirty="0"/>
              <a:t>στις ακτές τις Γαλικίας.</a:t>
            </a:r>
          </a:p>
          <a:p>
            <a:pPr marL="0" indent="0">
              <a:buNone/>
            </a:pPr>
            <a:r>
              <a:rPr lang="el-GR" dirty="0">
                <a:solidFill>
                  <a:srgbClr val="FF0000"/>
                </a:solidFill>
              </a:rPr>
              <a:t>Τα πλοία διπλών τοιχωμάτων έχουν επεκταθεί ακόμα και σε πλοία άλλων φορτίων εκτός πετρελαίου, όπως είναι τα </a:t>
            </a:r>
            <a:r>
              <a:rPr lang="en-US" dirty="0">
                <a:solidFill>
                  <a:srgbClr val="FF0000"/>
                </a:solidFill>
              </a:rPr>
              <a:t>bulk carriers.</a:t>
            </a:r>
          </a:p>
        </p:txBody>
      </p:sp>
    </p:spTree>
    <p:extLst>
      <p:ext uri="{BB962C8B-B14F-4D97-AF65-F5344CB8AC3E}">
        <p14:creationId xmlns:p14="http://schemas.microsoft.com/office/powerpoint/2010/main" val="325981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5C3E41-EAE2-23B9-D3B3-BB445C5BE741}"/>
              </a:ext>
            </a:extLst>
          </p:cNvPr>
          <p:cNvSpPr>
            <a:spLocks noGrp="1"/>
          </p:cNvSpPr>
          <p:nvPr>
            <p:ph type="title"/>
          </p:nvPr>
        </p:nvSpPr>
        <p:spPr/>
        <p:txBody>
          <a:bodyPr/>
          <a:lstStyle/>
          <a:p>
            <a:r>
              <a:rPr lang="el-GR" dirty="0"/>
              <a:t>Κυριότερα πλεονεκτήματα </a:t>
            </a:r>
            <a:r>
              <a:rPr lang="el-GR" dirty="0" err="1"/>
              <a:t>διπύθμενου</a:t>
            </a:r>
            <a:endParaRPr lang="el-GR" dirty="0"/>
          </a:p>
        </p:txBody>
      </p:sp>
      <p:sp>
        <p:nvSpPr>
          <p:cNvPr id="3" name="Θέση περιεχομένου 2">
            <a:extLst>
              <a:ext uri="{FF2B5EF4-FFF2-40B4-BE49-F238E27FC236}">
                <a16:creationId xmlns:a16="http://schemas.microsoft.com/office/drawing/2014/main" id="{856B2312-6915-6291-C33C-D55AB1454BF0}"/>
              </a:ext>
            </a:extLst>
          </p:cNvPr>
          <p:cNvSpPr>
            <a:spLocks noGrp="1"/>
          </p:cNvSpPr>
          <p:nvPr>
            <p:ph idx="1"/>
          </p:nvPr>
        </p:nvSpPr>
        <p:spPr/>
        <p:txBody>
          <a:bodyPr/>
          <a:lstStyle/>
          <a:p>
            <a:pPr marL="514350" indent="-514350">
              <a:buAutoNum type="arabicPeriod"/>
            </a:pPr>
            <a:endParaRPr lang="el-GR" dirty="0"/>
          </a:p>
          <a:p>
            <a:pPr marL="514350" indent="-514350">
              <a:buAutoNum type="arabicPeriod"/>
            </a:pPr>
            <a:r>
              <a:rPr lang="el-GR" dirty="0"/>
              <a:t>Ασφάλεια έναντι </a:t>
            </a:r>
            <a:r>
              <a:rPr lang="el-GR" dirty="0" err="1"/>
              <a:t>κατάκλυσης</a:t>
            </a:r>
            <a:r>
              <a:rPr lang="el-GR" dirty="0"/>
              <a:t> ή σύγκρουσης</a:t>
            </a:r>
          </a:p>
          <a:p>
            <a:pPr marL="514350" indent="-514350">
              <a:buAutoNum type="arabicPeriod"/>
            </a:pPr>
            <a:r>
              <a:rPr lang="el-GR" dirty="0"/>
              <a:t>Ενίσχυση της κατασκευής, ιδίως κατά μήκος (σε κάμψη και στρέψη)</a:t>
            </a:r>
          </a:p>
          <a:p>
            <a:pPr marL="514350" indent="-514350">
              <a:buAutoNum type="arabicPeriod"/>
            </a:pPr>
            <a:r>
              <a:rPr lang="el-GR" dirty="0"/>
              <a:t>Αύξηση της εφεδρικής πλευστότητας</a:t>
            </a:r>
          </a:p>
          <a:p>
            <a:pPr marL="514350" indent="-514350">
              <a:buAutoNum type="arabicPeriod"/>
            </a:pPr>
            <a:r>
              <a:rPr lang="el-GR" dirty="0"/>
              <a:t>Προστασία του περιβάλλοντος από το φορτίο</a:t>
            </a:r>
          </a:p>
          <a:p>
            <a:pPr marL="514350" indent="-514350">
              <a:buAutoNum type="arabicPeriod"/>
            </a:pPr>
            <a:r>
              <a:rPr lang="el-GR" dirty="0"/>
              <a:t>Δημιουργία χώρων χρήσης – δεξαμενών </a:t>
            </a:r>
            <a:r>
              <a:rPr lang="el-GR" dirty="0" err="1"/>
              <a:t>έρματος</a:t>
            </a:r>
            <a:r>
              <a:rPr lang="el-GR" dirty="0"/>
              <a:t> – αντιστάθμισης</a:t>
            </a:r>
          </a:p>
          <a:p>
            <a:pPr marL="514350" indent="-514350">
              <a:buAutoNum type="arabicPeriod"/>
            </a:pPr>
            <a:r>
              <a:rPr lang="el-GR" dirty="0"/>
              <a:t>Περιορισμός ρύπανσης σε περίπτωση προσάραξης</a:t>
            </a:r>
          </a:p>
        </p:txBody>
      </p:sp>
    </p:spTree>
    <p:extLst>
      <p:ext uri="{BB962C8B-B14F-4D97-AF65-F5344CB8AC3E}">
        <p14:creationId xmlns:p14="http://schemas.microsoft.com/office/powerpoint/2010/main" val="165021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0D4A9-CB2F-7BCA-6FCA-3EB96ED0E1CE}"/>
              </a:ext>
            </a:extLst>
          </p:cNvPr>
          <p:cNvSpPr>
            <a:spLocks noGrp="1"/>
          </p:cNvSpPr>
          <p:nvPr>
            <p:ph type="title"/>
          </p:nvPr>
        </p:nvSpPr>
        <p:spPr/>
        <p:txBody>
          <a:bodyPr/>
          <a:lstStyle/>
          <a:p>
            <a:r>
              <a:rPr lang="el-GR" dirty="0"/>
              <a:t>Μειονεκτήματα </a:t>
            </a:r>
            <a:r>
              <a:rPr lang="el-GR" dirty="0" err="1"/>
              <a:t>διπύθμενου</a:t>
            </a:r>
            <a:endParaRPr lang="el-GR" dirty="0"/>
          </a:p>
        </p:txBody>
      </p:sp>
      <p:sp>
        <p:nvSpPr>
          <p:cNvPr id="3" name="Θέση περιεχομένου 2">
            <a:extLst>
              <a:ext uri="{FF2B5EF4-FFF2-40B4-BE49-F238E27FC236}">
                <a16:creationId xmlns:a16="http://schemas.microsoft.com/office/drawing/2014/main" id="{9DDA2EBD-603F-7A77-B7A3-F1EB87957254}"/>
              </a:ext>
            </a:extLst>
          </p:cNvPr>
          <p:cNvSpPr>
            <a:spLocks noGrp="1"/>
          </p:cNvSpPr>
          <p:nvPr>
            <p:ph idx="1"/>
          </p:nvPr>
        </p:nvSpPr>
        <p:spPr/>
        <p:txBody>
          <a:bodyPr/>
          <a:lstStyle/>
          <a:p>
            <a:pPr marL="514350" indent="-514350">
              <a:buFont typeface="+mj-lt"/>
              <a:buAutoNum type="arabicPeriod"/>
            </a:pPr>
            <a:endParaRPr lang="el-GR" dirty="0"/>
          </a:p>
          <a:p>
            <a:pPr marL="514350" indent="-514350">
              <a:buFont typeface="+mj-lt"/>
              <a:buAutoNum type="arabicPeriod"/>
            </a:pPr>
            <a:r>
              <a:rPr lang="el-GR" dirty="0"/>
              <a:t>Αύξηση του βάρους και του κόστους κατασκευής</a:t>
            </a:r>
          </a:p>
          <a:p>
            <a:pPr marL="514350" indent="-514350">
              <a:buFont typeface="+mj-lt"/>
              <a:buAutoNum type="arabicPeriod"/>
            </a:pPr>
            <a:r>
              <a:rPr lang="el-GR" dirty="0"/>
              <a:t>Μείωση του ωφέλιμου βάρους αφού αυξήθηκε το βάρος της μεταλλικής κατασκευής.</a:t>
            </a:r>
          </a:p>
          <a:p>
            <a:pPr marL="514350" indent="-514350">
              <a:buFont typeface="+mj-lt"/>
              <a:buAutoNum type="arabicPeriod"/>
            </a:pPr>
            <a:r>
              <a:rPr lang="el-GR" dirty="0"/>
              <a:t>Αύξηση του κέντρου βάρους – μείωση ευστάθειας. Το κέντρο βάρους αυξάνεται γιατί το φορτίο φορτώνεται πιο ψηλά.</a:t>
            </a:r>
          </a:p>
          <a:p>
            <a:pPr marL="514350" indent="-514350">
              <a:buFont typeface="+mj-lt"/>
              <a:buAutoNum type="arabicPeriod"/>
            </a:pPr>
            <a:r>
              <a:rPr lang="el-GR" dirty="0"/>
              <a:t>Δημιουργία κενών χώρων που χρειάζονται επιθεώρηση και συντήρηση</a:t>
            </a:r>
          </a:p>
          <a:p>
            <a:pPr marL="0" indent="0">
              <a:buNone/>
            </a:pPr>
            <a:endParaRPr lang="el-GR" dirty="0"/>
          </a:p>
        </p:txBody>
      </p:sp>
    </p:spTree>
    <p:extLst>
      <p:ext uri="{BB962C8B-B14F-4D97-AF65-F5344CB8AC3E}">
        <p14:creationId xmlns:p14="http://schemas.microsoft.com/office/powerpoint/2010/main" val="306746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2DFA601-2378-2014-D9DF-BCB1837D970A}"/>
              </a:ext>
            </a:extLst>
          </p:cNvPr>
          <p:cNvSpPr>
            <a:spLocks noGrp="1"/>
          </p:cNvSpPr>
          <p:nvPr>
            <p:ph idx="1"/>
          </p:nvPr>
        </p:nvSpPr>
        <p:spPr>
          <a:xfrm>
            <a:off x="838200" y="878541"/>
            <a:ext cx="10515600" cy="5298422"/>
          </a:xfrm>
        </p:spPr>
        <p:txBody>
          <a:bodyPr/>
          <a:lstStyle/>
          <a:p>
            <a:pPr marL="0" indent="0">
              <a:buNone/>
            </a:pPr>
            <a:r>
              <a:rPr lang="el-GR" dirty="0"/>
              <a:t>Το </a:t>
            </a:r>
            <a:r>
              <a:rPr lang="el-GR" dirty="0" err="1"/>
              <a:t>διπύθμενο</a:t>
            </a:r>
            <a:r>
              <a:rPr lang="el-GR" dirty="0"/>
              <a:t> ως χώρος χρησιμοποιείται για:</a:t>
            </a:r>
          </a:p>
          <a:p>
            <a:endParaRPr lang="el-GR" dirty="0"/>
          </a:p>
          <a:p>
            <a:r>
              <a:rPr lang="el-GR" dirty="0"/>
              <a:t>Θαλάσσιο έρμα</a:t>
            </a:r>
          </a:p>
          <a:p>
            <a:r>
              <a:rPr lang="el-GR" dirty="0"/>
              <a:t>Γλυκό νερό </a:t>
            </a:r>
          </a:p>
          <a:p>
            <a:r>
              <a:rPr lang="el-GR" dirty="0"/>
              <a:t>Λάδι </a:t>
            </a:r>
          </a:p>
          <a:p>
            <a:r>
              <a:rPr lang="el-GR" dirty="0"/>
              <a:t>Καύσιμο</a:t>
            </a:r>
          </a:p>
          <a:p>
            <a:endParaRPr lang="el-GR" dirty="0"/>
          </a:p>
          <a:p>
            <a:pPr marL="0" indent="0">
              <a:buNone/>
            </a:pPr>
            <a:r>
              <a:rPr lang="el-GR" dirty="0"/>
              <a:t>Ανάμεσα από τις δεξαμενές παρεμβάλλονται κενοί χώροι που ονομάζονται </a:t>
            </a:r>
            <a:r>
              <a:rPr lang="en-GB" dirty="0"/>
              <a:t>cofferdams</a:t>
            </a:r>
            <a:r>
              <a:rPr lang="el-GR" dirty="0"/>
              <a:t>.</a:t>
            </a:r>
          </a:p>
          <a:p>
            <a:pPr marL="0" indent="0">
              <a:buNone/>
            </a:pPr>
            <a:endParaRPr lang="el-GR" dirty="0"/>
          </a:p>
        </p:txBody>
      </p:sp>
    </p:spTree>
    <p:extLst>
      <p:ext uri="{BB962C8B-B14F-4D97-AF65-F5344CB8AC3E}">
        <p14:creationId xmlns:p14="http://schemas.microsoft.com/office/powerpoint/2010/main" val="1456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FEF28A-5FDC-211F-593C-A862A3659197}"/>
              </a:ext>
            </a:extLst>
          </p:cNvPr>
          <p:cNvSpPr>
            <a:spLocks noGrp="1"/>
          </p:cNvSpPr>
          <p:nvPr>
            <p:ph type="title"/>
          </p:nvPr>
        </p:nvSpPr>
        <p:spPr/>
        <p:txBody>
          <a:bodyPr/>
          <a:lstStyle/>
          <a:p>
            <a:r>
              <a:rPr lang="el-GR" dirty="0"/>
              <a:t>Πρόσβαση στον χώρο του </a:t>
            </a:r>
            <a:r>
              <a:rPr lang="el-GR" dirty="0" err="1"/>
              <a:t>διπύθμενου</a:t>
            </a:r>
            <a:endParaRPr lang="el-GR" dirty="0"/>
          </a:p>
        </p:txBody>
      </p:sp>
      <p:sp>
        <p:nvSpPr>
          <p:cNvPr id="3" name="Θέση περιεχομένου 2">
            <a:extLst>
              <a:ext uri="{FF2B5EF4-FFF2-40B4-BE49-F238E27FC236}">
                <a16:creationId xmlns:a16="http://schemas.microsoft.com/office/drawing/2014/main" id="{DAE67CD9-6DF1-2D24-4BFD-BDDAD4AF84F9}"/>
              </a:ext>
            </a:extLst>
          </p:cNvPr>
          <p:cNvSpPr>
            <a:spLocks noGrp="1"/>
          </p:cNvSpPr>
          <p:nvPr>
            <p:ph idx="1"/>
          </p:nvPr>
        </p:nvSpPr>
        <p:spPr>
          <a:xfrm>
            <a:off x="838200" y="2447365"/>
            <a:ext cx="10515600" cy="3729598"/>
          </a:xfrm>
        </p:spPr>
        <p:txBody>
          <a:bodyPr/>
          <a:lstStyle/>
          <a:p>
            <a:pPr marL="0" indent="0">
              <a:buNone/>
            </a:pPr>
            <a:r>
              <a:rPr lang="el-GR" dirty="0"/>
              <a:t>Η πρόσβαση στον χώρο του </a:t>
            </a:r>
            <a:r>
              <a:rPr lang="el-GR" dirty="0" err="1"/>
              <a:t>διπύθμενου</a:t>
            </a:r>
            <a:r>
              <a:rPr lang="el-GR" dirty="0"/>
              <a:t> πρέπει να είναι προσιτή για συντήρηση, επισκευή και επιθεώρηση του χώρου και των μηχανημάτων που μπορεί να υπάρχουν (αντλίες).</a:t>
            </a:r>
          </a:p>
          <a:p>
            <a:pPr marL="0" indent="0">
              <a:buNone/>
            </a:pPr>
            <a:endParaRPr lang="el-GR" dirty="0"/>
          </a:p>
          <a:p>
            <a:pPr marL="0" indent="0">
              <a:buNone/>
            </a:pPr>
            <a:r>
              <a:rPr lang="el-GR" dirty="0"/>
              <a:t>Η πρόσβαση γίνεται από ανθρωποθυρίδες στο κατάστρωμα.</a:t>
            </a:r>
          </a:p>
        </p:txBody>
      </p:sp>
    </p:spTree>
    <p:extLst>
      <p:ext uri="{BB962C8B-B14F-4D97-AF65-F5344CB8AC3E}">
        <p14:creationId xmlns:p14="http://schemas.microsoft.com/office/powerpoint/2010/main" val="256902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4F7BD-DD00-A9EB-6E2B-272BD477013C}"/>
              </a:ext>
            </a:extLst>
          </p:cNvPr>
          <p:cNvSpPr>
            <a:spLocks noGrp="1"/>
          </p:cNvSpPr>
          <p:nvPr>
            <p:ph type="title"/>
          </p:nvPr>
        </p:nvSpPr>
        <p:spPr/>
        <p:txBody>
          <a:bodyPr/>
          <a:lstStyle/>
          <a:p>
            <a:r>
              <a:rPr lang="el-GR" dirty="0"/>
              <a:t>Που τα συναντάμε;</a:t>
            </a:r>
          </a:p>
        </p:txBody>
      </p:sp>
      <p:sp>
        <p:nvSpPr>
          <p:cNvPr id="3" name="Θέση περιεχομένου 2">
            <a:extLst>
              <a:ext uri="{FF2B5EF4-FFF2-40B4-BE49-F238E27FC236}">
                <a16:creationId xmlns:a16="http://schemas.microsoft.com/office/drawing/2014/main" id="{66C244E8-F23A-6626-CF4C-6C0E5F7F3290}"/>
              </a:ext>
            </a:extLst>
          </p:cNvPr>
          <p:cNvSpPr>
            <a:spLocks noGrp="1"/>
          </p:cNvSpPr>
          <p:nvPr>
            <p:ph idx="1"/>
          </p:nvPr>
        </p:nvSpPr>
        <p:spPr>
          <a:xfrm>
            <a:off x="838200" y="2259105"/>
            <a:ext cx="10515600" cy="3917857"/>
          </a:xfrm>
        </p:spPr>
        <p:txBody>
          <a:bodyPr/>
          <a:lstStyle/>
          <a:p>
            <a:pPr marL="0" indent="0">
              <a:buNone/>
            </a:pPr>
            <a:r>
              <a:rPr lang="el-GR" dirty="0">
                <a:solidFill>
                  <a:srgbClr val="FF0000"/>
                </a:solidFill>
              </a:rPr>
              <a:t>Τα </a:t>
            </a:r>
            <a:r>
              <a:rPr lang="el-GR" dirty="0" err="1">
                <a:solidFill>
                  <a:srgbClr val="FF0000"/>
                </a:solidFill>
              </a:rPr>
              <a:t>διπύθμενα</a:t>
            </a:r>
            <a:r>
              <a:rPr lang="el-GR" dirty="0">
                <a:solidFill>
                  <a:srgbClr val="FF0000"/>
                </a:solidFill>
              </a:rPr>
              <a:t> τα συναντάμε σε όλα τα πλοία εκτός από τα μικρά πλοία όπως:</a:t>
            </a:r>
          </a:p>
          <a:p>
            <a:r>
              <a:rPr lang="el-GR" dirty="0">
                <a:solidFill>
                  <a:srgbClr val="FF0000"/>
                </a:solidFill>
              </a:rPr>
              <a:t>Ρυμουλκά</a:t>
            </a:r>
          </a:p>
          <a:p>
            <a:r>
              <a:rPr lang="el-GR" dirty="0">
                <a:solidFill>
                  <a:srgbClr val="FF0000"/>
                </a:solidFill>
              </a:rPr>
              <a:t>Μικρά οχηματαγωγά</a:t>
            </a:r>
          </a:p>
          <a:p>
            <a:r>
              <a:rPr lang="el-GR" dirty="0">
                <a:solidFill>
                  <a:srgbClr val="FF0000"/>
                </a:solidFill>
              </a:rPr>
              <a:t>Επιβατηγά και φορτηγά που δεν υπερβαίνουν τους 500 </a:t>
            </a:r>
            <a:r>
              <a:rPr lang="el-GR" dirty="0" err="1">
                <a:solidFill>
                  <a:srgbClr val="FF0000"/>
                </a:solidFill>
              </a:rPr>
              <a:t>κοχ</a:t>
            </a:r>
            <a:r>
              <a:rPr lang="el-GR" dirty="0">
                <a:solidFill>
                  <a:srgbClr val="FF0000"/>
                </a:solidFill>
              </a:rPr>
              <a:t>.</a:t>
            </a:r>
          </a:p>
        </p:txBody>
      </p:sp>
    </p:spTree>
    <p:extLst>
      <p:ext uri="{BB962C8B-B14F-4D97-AF65-F5344CB8AC3E}">
        <p14:creationId xmlns:p14="http://schemas.microsoft.com/office/powerpoint/2010/main" val="259049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51EA8F-89CF-FF6B-D363-4F30CBDDE9D7}"/>
              </a:ext>
            </a:extLst>
          </p:cNvPr>
          <p:cNvSpPr>
            <a:spLocks noGrp="1"/>
          </p:cNvSpPr>
          <p:nvPr>
            <p:ph idx="1"/>
          </p:nvPr>
        </p:nvSpPr>
        <p:spPr>
          <a:xfrm>
            <a:off x="766483" y="1253331"/>
            <a:ext cx="5042647" cy="4351338"/>
          </a:xfrm>
        </p:spPr>
        <p:txBody>
          <a:bodyPr/>
          <a:lstStyle/>
          <a:p>
            <a:pPr marL="0" indent="0">
              <a:buNone/>
            </a:pPr>
            <a:r>
              <a:rPr lang="el-GR" dirty="0"/>
              <a:t>Τα </a:t>
            </a:r>
            <a:r>
              <a:rPr lang="el-GR" dirty="0" err="1"/>
              <a:t>μονοπύθμενα</a:t>
            </a:r>
            <a:r>
              <a:rPr lang="el-GR" dirty="0"/>
              <a:t> πλοία είναι πλοία που δεν υπερβαίνουν τα 90</a:t>
            </a:r>
            <a:r>
              <a:rPr lang="en-GB" dirty="0"/>
              <a:t>m </a:t>
            </a:r>
            <a:r>
              <a:rPr lang="el-GR" dirty="0"/>
              <a:t>σε μήκος. </a:t>
            </a:r>
          </a:p>
          <a:p>
            <a:pPr marL="0" indent="0">
              <a:buNone/>
            </a:pPr>
            <a:endParaRPr lang="el-GR" dirty="0"/>
          </a:p>
          <a:p>
            <a:pPr marL="0" indent="0">
              <a:buNone/>
            </a:pPr>
            <a:r>
              <a:rPr lang="el-GR" dirty="0"/>
              <a:t>Στα πλοία αυτά έχουμε ανοιχτές έδρες νομέων σε κάθε </a:t>
            </a:r>
            <a:r>
              <a:rPr lang="el-GR" dirty="0" err="1"/>
              <a:t>ισαπόσταση</a:t>
            </a:r>
            <a:r>
              <a:rPr lang="el-GR" dirty="0"/>
              <a:t> νομέα.</a:t>
            </a:r>
          </a:p>
        </p:txBody>
      </p:sp>
      <p:pic>
        <p:nvPicPr>
          <p:cNvPr id="5" name="Εικόνα 4">
            <a:extLst>
              <a:ext uri="{FF2B5EF4-FFF2-40B4-BE49-F238E27FC236}">
                <a16:creationId xmlns:a16="http://schemas.microsoft.com/office/drawing/2014/main" id="{1FA5AFFC-9591-87E9-9032-1D8156BC0170}"/>
              </a:ext>
            </a:extLst>
          </p:cNvPr>
          <p:cNvPicPr>
            <a:picLocks noChangeAspect="1"/>
          </p:cNvPicPr>
          <p:nvPr/>
        </p:nvPicPr>
        <p:blipFill rotWithShape="1">
          <a:blip r:embed="rId2"/>
          <a:srcRect l="41102" t="33334" r="45074" b="39477"/>
          <a:stretch/>
        </p:blipFill>
        <p:spPr>
          <a:xfrm rot="16200000">
            <a:off x="6262703" y="314621"/>
            <a:ext cx="5629836" cy="6228758"/>
          </a:xfrm>
          <a:prstGeom prst="rect">
            <a:avLst/>
          </a:prstGeom>
        </p:spPr>
      </p:pic>
    </p:spTree>
    <p:extLst>
      <p:ext uri="{BB962C8B-B14F-4D97-AF65-F5344CB8AC3E}">
        <p14:creationId xmlns:p14="http://schemas.microsoft.com/office/powerpoint/2010/main" val="100407422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1205</Words>
  <Application>Microsoft Office PowerPoint</Application>
  <PresentationFormat>Ευρεία οθόνη</PresentationFormat>
  <Paragraphs>120</Paragraphs>
  <Slides>33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Arial</vt:lpstr>
      <vt:lpstr>Calibri</vt:lpstr>
      <vt:lpstr>Calibri Light</vt:lpstr>
      <vt:lpstr>Θέμα του Office</vt:lpstr>
      <vt:lpstr>Διπύθμενα – προορισμός και κατασκευή</vt:lpstr>
      <vt:lpstr>Προορισμός των διπύθμενων</vt:lpstr>
      <vt:lpstr>Ο σημαντικότερος λόγος απώλειας είναι η προσάραξη</vt:lpstr>
      <vt:lpstr>Κυριότερα πλεονεκτήματα διπύθμενου</vt:lpstr>
      <vt:lpstr>Μειονεκτήματα διπύθμενου</vt:lpstr>
      <vt:lpstr>Παρουσίαση του PowerPoint</vt:lpstr>
      <vt:lpstr>Πρόσβαση στον χώρο του διπύθμενου</vt:lpstr>
      <vt:lpstr>Που τα συναντάμε;</vt:lpstr>
      <vt:lpstr>Παρουσίαση του PowerPoint</vt:lpstr>
      <vt:lpstr>Ύψος διπύθμενου</vt:lpstr>
      <vt:lpstr>Μήκος διπύθμενου</vt:lpstr>
      <vt:lpstr>Παρουσίαση του PowerPoint</vt:lpstr>
      <vt:lpstr>Παρουσίαση του PowerPoint</vt:lpstr>
      <vt:lpstr>Μορφή διπύθμενου με εγκάρσιο σύστημα νομέων</vt:lpstr>
      <vt:lpstr>Παρουσίαση του PowerPoint</vt:lpstr>
      <vt:lpstr>Παρουσίαση του PowerPoint</vt:lpstr>
      <vt:lpstr>Μορφή διπύθμενου με διαμήκες σύστημα νομέων</vt:lpstr>
      <vt:lpstr>Παρουσίαση του PowerPoint</vt:lpstr>
      <vt:lpstr>Παρουσίαση του PowerPoint</vt:lpstr>
      <vt:lpstr>Περιγραφική επεξήγηση του συστήματος αποστράγγισης σεντινών και των κατασκευαστικών στοιχείων</vt:lpstr>
      <vt:lpstr>Παρουσίαση του PowerPoint</vt:lpstr>
      <vt:lpstr>Το σύστημα αποστράγγισης διπύθμενου περιλαμβάνει:</vt:lpstr>
      <vt:lpstr>Παρουσίαση του PowerPoint</vt:lpstr>
      <vt:lpstr>Περιγραφική εξήγηση της κατασκευής οχετώδους τρόπιδας(duct keel) και των συνδέσεων της</vt:lpstr>
      <vt:lpstr>Παρουσίαση του PowerPoint</vt:lpstr>
      <vt:lpstr>Παρουσίαση του PowerPoint</vt:lpstr>
      <vt:lpstr>Που την συναντάμε;</vt:lpstr>
      <vt:lpstr>Πλοία διπλού τοιχώματος (double hull, double skin)</vt:lpstr>
      <vt:lpstr>Παρουσίαση του PowerPoint</vt:lpstr>
      <vt:lpstr>Παρουσίαση του PowerPoint</vt:lpstr>
      <vt:lpstr>Χαρακτηριστικά σοβαρά ατυχήματα</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Διπύθμενα – προορισμός και κατασκευή</dc:title>
  <dc:creator>Κυριάκος Καρακαλπακίδης</dc:creator>
  <cp:lastModifiedBy>Κυριάκος Καρακαλπακίδης</cp:lastModifiedBy>
  <cp:revision>3</cp:revision>
  <dcterms:created xsi:type="dcterms:W3CDTF">2024-04-12T16:56:02Z</dcterms:created>
  <dcterms:modified xsi:type="dcterms:W3CDTF">2024-04-14T07:19:22Z</dcterms:modified>
</cp:coreProperties>
</file>