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61" r:id="rId4"/>
    <p:sldId id="260" r:id="rId5"/>
    <p:sldId id="257" r:id="rId6"/>
    <p:sldId id="258" r:id="rId7"/>
    <p:sldId id="263" r:id="rId8"/>
    <p:sldId id="265" r:id="rId9"/>
    <p:sldId id="266" r:id="rId10"/>
    <p:sldId id="264" r:id="rId11"/>
    <p:sldId id="267" r:id="rId12"/>
    <p:sldId id="262" r:id="rId13"/>
    <p:sldId id="270" r:id="rId14"/>
    <p:sldId id="269" r:id="rId15"/>
    <p:sldId id="271" r:id="rId16"/>
    <p:sldId id="268" r:id="rId17"/>
    <p:sldId id="272" r:id="rId18"/>
    <p:sldId id="275" r:id="rId19"/>
    <p:sldId id="274" r:id="rId20"/>
    <p:sldId id="273" r:id="rId21"/>
    <p:sldId id="276" r:id="rId22"/>
    <p:sldId id="277" r:id="rId23"/>
    <p:sldId id="279" r:id="rId24"/>
    <p:sldId id="280" r:id="rId25"/>
    <p:sldId id="281" r:id="rId26"/>
    <p:sldId id="282" r:id="rId27"/>
    <p:sldId id="283" r:id="rId28"/>
    <p:sldId id="278" r:id="rId29"/>
    <p:sldId id="284" r:id="rId30"/>
    <p:sldId id="285" r:id="rId31"/>
    <p:sldId id="287" r:id="rId32"/>
    <p:sldId id="288" r:id="rId33"/>
    <p:sldId id="28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snapToGrid="0">
      <p:cViewPr varScale="1">
        <p:scale>
          <a:sx n="149" d="100"/>
          <a:sy n="149" d="100"/>
        </p:scale>
        <p:origin x="30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11/21/2025</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11/21/2025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11/21/2025</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sextantbook.com/blo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CD812-5467-20B4-BAA0-4B8EE46A61ED}"/>
              </a:ext>
            </a:extLst>
          </p:cNvPr>
          <p:cNvSpPr>
            <a:spLocks noGrp="1"/>
          </p:cNvSpPr>
          <p:nvPr>
            <p:ph type="ctrTitle"/>
          </p:nvPr>
        </p:nvSpPr>
        <p:spPr>
          <a:xfrm>
            <a:off x="6889898" y="2254101"/>
            <a:ext cx="5302102" cy="2131629"/>
          </a:xfrm>
        </p:spPr>
        <p:txBody>
          <a:bodyPr>
            <a:normAutofit fontScale="90000"/>
          </a:bodyPr>
          <a:lstStyle/>
          <a:p>
            <a:pPr algn="ctr"/>
            <a:r>
              <a:rPr lang="el-GR" dirty="0" err="1"/>
              <a:t>φροντιδα</a:t>
            </a:r>
            <a:r>
              <a:rPr lang="el-GR" dirty="0"/>
              <a:t> και </a:t>
            </a:r>
            <a:r>
              <a:rPr lang="el-GR" dirty="0" err="1"/>
              <a:t>συντηρηση</a:t>
            </a:r>
            <a:r>
              <a:rPr lang="el-GR" dirty="0"/>
              <a:t> </a:t>
            </a:r>
            <a:r>
              <a:rPr lang="el-GR" dirty="0" err="1"/>
              <a:t>εξαντα</a:t>
            </a:r>
            <a:br>
              <a:rPr lang="el-GR" dirty="0"/>
            </a:br>
            <a:r>
              <a:rPr lang="en-US" dirty="0"/>
              <a:t>-</a:t>
            </a:r>
            <a:br>
              <a:rPr lang="el-GR" dirty="0"/>
            </a:br>
            <a:r>
              <a:rPr lang="el-GR" dirty="0"/>
              <a:t>Τα </a:t>
            </a:r>
            <a:r>
              <a:rPr lang="el-GR" dirty="0" err="1"/>
              <a:t>σφαλματα</a:t>
            </a:r>
            <a:r>
              <a:rPr lang="el-GR" dirty="0"/>
              <a:t> του </a:t>
            </a:r>
            <a:r>
              <a:rPr lang="el-GR" dirty="0" err="1"/>
              <a:t>εξαντα</a:t>
            </a:r>
            <a:endParaRPr lang="en-US" dirty="0"/>
          </a:p>
        </p:txBody>
      </p:sp>
      <p:sp>
        <p:nvSpPr>
          <p:cNvPr id="3" name="Subtitle 2">
            <a:extLst>
              <a:ext uri="{FF2B5EF4-FFF2-40B4-BE49-F238E27FC236}">
                <a16:creationId xmlns:a16="http://schemas.microsoft.com/office/drawing/2014/main" id="{D37A48C4-311D-6357-68D8-B07AAA047FBD}"/>
              </a:ext>
            </a:extLst>
          </p:cNvPr>
          <p:cNvSpPr>
            <a:spLocks noGrp="1"/>
          </p:cNvSpPr>
          <p:nvPr>
            <p:ph type="subTitle" idx="1"/>
          </p:nvPr>
        </p:nvSpPr>
        <p:spPr>
          <a:xfrm>
            <a:off x="7579092" y="4271860"/>
            <a:ext cx="4170990" cy="463703"/>
          </a:xfrm>
        </p:spPr>
        <p:txBody>
          <a:bodyPr/>
          <a:lstStyle/>
          <a:p>
            <a:pPr algn="ctr"/>
            <a:r>
              <a:rPr lang="el-GR" dirty="0"/>
              <a:t>Ποια </a:t>
            </a:r>
            <a:r>
              <a:rPr lang="el-GR" dirty="0" err="1"/>
              <a:t>ειναι</a:t>
            </a:r>
            <a:r>
              <a:rPr lang="el-GR" dirty="0"/>
              <a:t>  - </a:t>
            </a:r>
            <a:r>
              <a:rPr lang="el-GR" dirty="0" err="1"/>
              <a:t>πωσ</a:t>
            </a:r>
            <a:r>
              <a:rPr lang="el-GR" dirty="0"/>
              <a:t> </a:t>
            </a:r>
            <a:r>
              <a:rPr lang="el-GR" dirty="0" err="1"/>
              <a:t>διορθωνονται</a:t>
            </a:r>
            <a:endParaRPr lang="en-US" dirty="0"/>
          </a:p>
        </p:txBody>
      </p:sp>
      <p:pic>
        <p:nvPicPr>
          <p:cNvPr id="5" name="Picture 4">
            <a:extLst>
              <a:ext uri="{FF2B5EF4-FFF2-40B4-BE49-F238E27FC236}">
                <a16:creationId xmlns:a16="http://schemas.microsoft.com/office/drawing/2014/main" id="{B47984B5-2519-3620-DADA-632D4BF1DD8D}"/>
              </a:ext>
            </a:extLst>
          </p:cNvPr>
          <p:cNvPicPr>
            <a:picLocks noChangeAspect="1"/>
          </p:cNvPicPr>
          <p:nvPr/>
        </p:nvPicPr>
        <p:blipFill>
          <a:blip r:embed="rId2"/>
          <a:stretch>
            <a:fillRect/>
          </a:stretch>
        </p:blipFill>
        <p:spPr>
          <a:xfrm>
            <a:off x="203960" y="263810"/>
            <a:ext cx="6724923" cy="5521162"/>
          </a:xfrm>
          <a:prstGeom prst="rect">
            <a:avLst/>
          </a:prstGeom>
        </p:spPr>
      </p:pic>
      <p:sp>
        <p:nvSpPr>
          <p:cNvPr id="6" name="TextBox 5">
            <a:extLst>
              <a:ext uri="{FF2B5EF4-FFF2-40B4-BE49-F238E27FC236}">
                <a16:creationId xmlns:a16="http://schemas.microsoft.com/office/drawing/2014/main" id="{E2BDA57E-23EF-92D1-6C1F-5884556C4803}"/>
              </a:ext>
            </a:extLst>
          </p:cNvPr>
          <p:cNvSpPr txBox="1"/>
          <p:nvPr/>
        </p:nvSpPr>
        <p:spPr>
          <a:xfrm>
            <a:off x="164975" y="5925392"/>
            <a:ext cx="6802895" cy="738664"/>
          </a:xfrm>
          <a:prstGeom prst="rect">
            <a:avLst/>
          </a:prstGeom>
          <a:noFill/>
        </p:spPr>
        <p:txBody>
          <a:bodyPr wrap="square" rtlCol="0">
            <a:spAutoFit/>
          </a:bodyPr>
          <a:lstStyle/>
          <a:p>
            <a:r>
              <a:rPr lang="en-US" sz="1400" dirty="0"/>
              <a:t>Agnes Tapley</a:t>
            </a:r>
            <a:r>
              <a:rPr lang="el-GR" sz="1400" dirty="0"/>
              <a:t> σύζυγος του Πλοιάρχου της Νάβα </a:t>
            </a:r>
            <a:r>
              <a:rPr lang="en-US" sz="1400" dirty="0"/>
              <a:t>“Saint James” </a:t>
            </a:r>
            <a:r>
              <a:rPr lang="el-GR" sz="1400" dirty="0"/>
              <a:t>λαμβάνει ύψος ηλίου με εξάντα. Ήταν συνηθισμένη ασχολία των συζύγων των Πλοιάρχων εκείνης της εποχής.  (</a:t>
            </a:r>
            <a:r>
              <a:rPr lang="el-GR" sz="1400" dirty="0" err="1"/>
              <a:t>φωτ</a:t>
            </a:r>
            <a:r>
              <a:rPr lang="el-GR" sz="1400" dirty="0"/>
              <a:t>., τέλη 19</a:t>
            </a:r>
            <a:r>
              <a:rPr lang="el-GR" sz="1400" baseline="30000" dirty="0"/>
              <a:t>ου</a:t>
            </a:r>
            <a:r>
              <a:rPr lang="el-GR" sz="1400" dirty="0"/>
              <a:t> αιώνα</a:t>
            </a:r>
            <a:r>
              <a:rPr lang="en-US" sz="1400" dirty="0"/>
              <a:t> –</a:t>
            </a:r>
            <a:r>
              <a:rPr lang="el-GR" sz="1400" dirty="0"/>
              <a:t>  </a:t>
            </a:r>
            <a:r>
              <a:rPr lang="en-US" sz="1400" dirty="0"/>
              <a:t>US NPR gallery archive)</a:t>
            </a:r>
          </a:p>
        </p:txBody>
      </p:sp>
    </p:spTree>
    <p:extLst>
      <p:ext uri="{BB962C8B-B14F-4D97-AF65-F5344CB8AC3E}">
        <p14:creationId xmlns:p14="http://schemas.microsoft.com/office/powerpoint/2010/main" val="1107803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22FA8-5846-C35B-85C3-F4FF8DC7360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3E5284E-1FB8-DAB8-BE97-11A1C1D8B325}"/>
              </a:ext>
            </a:extLst>
          </p:cNvPr>
          <p:cNvSpPr>
            <a:spLocks noGrp="1"/>
          </p:cNvSpPr>
          <p:nvPr>
            <p:ph idx="1"/>
          </p:nvPr>
        </p:nvSpPr>
        <p:spPr>
          <a:xfrm>
            <a:off x="81185" y="209372"/>
            <a:ext cx="6302523" cy="6306795"/>
          </a:xfrm>
        </p:spPr>
        <p:txBody>
          <a:bodyPr>
            <a:normAutofit/>
          </a:bodyPr>
          <a:lstStyle/>
          <a:p>
            <a:r>
              <a:rPr lang="el-GR" dirty="0"/>
              <a:t>Εάν υπάρχει σφάλμα καθετότητας, πρέπει να ρυθμίσετε τη βίδα στο πλάι του καθρέπτη ενδείκτη. </a:t>
            </a:r>
          </a:p>
          <a:p>
            <a:r>
              <a:rPr lang="el-GR" dirty="0"/>
              <a:t>Κατά τη ρύθμιση, συνεχίστε να παρακολουθείτε την εικόνα στον καθρέφτη ενδείκτη και συγκρίνετέ την με το πραγματικό τόξο. Μόλις ευθυγραμμιστούν, (εμφανίζονται ως μία συνεχής καμπύλη), έχετε αφαιρέσει όσο το δυνατόν περισσότερο σφάλμα καθετότητας. </a:t>
            </a:r>
          </a:p>
          <a:p>
            <a:r>
              <a:rPr lang="el-GR" dirty="0"/>
              <a:t>Αφαιρώντας το σφάλμα καθετότητας, ο καθρέπτης ενδείκτη είναι κάθετος στο επίπεδο του οργάνου.</a:t>
            </a:r>
            <a:endParaRPr lang="en-US" dirty="0"/>
          </a:p>
        </p:txBody>
      </p:sp>
      <p:pic>
        <p:nvPicPr>
          <p:cNvPr id="12" name="Picture 11">
            <a:extLst>
              <a:ext uri="{FF2B5EF4-FFF2-40B4-BE49-F238E27FC236}">
                <a16:creationId xmlns:a16="http://schemas.microsoft.com/office/drawing/2014/main" id="{1AAF44C7-D675-E685-0B64-DF974224C469}"/>
              </a:ext>
            </a:extLst>
          </p:cNvPr>
          <p:cNvPicPr>
            <a:picLocks noChangeAspect="1"/>
          </p:cNvPicPr>
          <p:nvPr/>
        </p:nvPicPr>
        <p:blipFill>
          <a:blip r:embed="rId2"/>
          <a:stretch>
            <a:fillRect/>
          </a:stretch>
        </p:blipFill>
        <p:spPr>
          <a:xfrm>
            <a:off x="6502735" y="1585244"/>
            <a:ext cx="5722387" cy="4178893"/>
          </a:xfrm>
          <a:prstGeom prst="rect">
            <a:avLst/>
          </a:prstGeom>
        </p:spPr>
      </p:pic>
      <p:sp>
        <p:nvSpPr>
          <p:cNvPr id="13" name="TextBox 12">
            <a:extLst>
              <a:ext uri="{FF2B5EF4-FFF2-40B4-BE49-F238E27FC236}">
                <a16:creationId xmlns:a16="http://schemas.microsoft.com/office/drawing/2014/main" id="{8B15756B-748F-B8A7-1F81-10F7A734DFFC}"/>
              </a:ext>
            </a:extLst>
          </p:cNvPr>
          <p:cNvSpPr txBox="1"/>
          <p:nvPr/>
        </p:nvSpPr>
        <p:spPr>
          <a:xfrm>
            <a:off x="6734086" y="5870961"/>
            <a:ext cx="5174478" cy="523220"/>
          </a:xfrm>
          <a:prstGeom prst="rect">
            <a:avLst/>
          </a:prstGeom>
          <a:noFill/>
        </p:spPr>
        <p:txBody>
          <a:bodyPr wrap="square" rtlCol="0">
            <a:spAutoFit/>
          </a:bodyPr>
          <a:lstStyle/>
          <a:p>
            <a:r>
              <a:rPr lang="el-GR" sz="1400" dirty="0"/>
              <a:t>Εικόνα: Βίδα ρύθμισης για το σφάλμα καθετότητας μεγάλου καθρέπτη </a:t>
            </a:r>
            <a:endParaRPr lang="en-US" sz="1400" dirty="0"/>
          </a:p>
        </p:txBody>
      </p:sp>
    </p:spTree>
    <p:extLst>
      <p:ext uri="{BB962C8B-B14F-4D97-AF65-F5344CB8AC3E}">
        <p14:creationId xmlns:p14="http://schemas.microsoft.com/office/powerpoint/2010/main" val="4140247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B1F1A-B023-0136-0673-698E0817B7A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BFF26AD-F408-7D99-F0F6-D508C21D9B51}"/>
              </a:ext>
            </a:extLst>
          </p:cNvPr>
          <p:cNvSpPr txBox="1"/>
          <p:nvPr/>
        </p:nvSpPr>
        <p:spPr>
          <a:xfrm>
            <a:off x="1239140" y="6409346"/>
            <a:ext cx="9054269" cy="369332"/>
          </a:xfrm>
          <a:prstGeom prst="rect">
            <a:avLst/>
          </a:prstGeom>
          <a:noFill/>
        </p:spPr>
        <p:txBody>
          <a:bodyPr wrap="square" rtlCol="0">
            <a:spAutoFit/>
          </a:bodyPr>
          <a:lstStyle/>
          <a:p>
            <a:r>
              <a:rPr lang="el-GR" dirty="0"/>
              <a:t>                                 Εικόνα:  Διορθωμένο σφάλμα καθετότητας στον εξάντα της διαφάνειας 9.</a:t>
            </a:r>
            <a:endParaRPr lang="en-US" dirty="0"/>
          </a:p>
        </p:txBody>
      </p:sp>
      <p:sp>
        <p:nvSpPr>
          <p:cNvPr id="3" name="Content Placeholder 2">
            <a:extLst>
              <a:ext uri="{FF2B5EF4-FFF2-40B4-BE49-F238E27FC236}">
                <a16:creationId xmlns:a16="http://schemas.microsoft.com/office/drawing/2014/main" id="{612DCB89-11D3-A9AE-A0C4-448F4C8F61ED}"/>
              </a:ext>
            </a:extLst>
          </p:cNvPr>
          <p:cNvSpPr>
            <a:spLocks noGrp="1"/>
          </p:cNvSpPr>
          <p:nvPr>
            <p:ph idx="1"/>
          </p:nvPr>
        </p:nvSpPr>
        <p:spPr/>
        <p:txBody>
          <a:bodyPr/>
          <a:lstStyle/>
          <a:p>
            <a:endParaRPr lang="en-US"/>
          </a:p>
        </p:txBody>
      </p:sp>
      <p:pic>
        <p:nvPicPr>
          <p:cNvPr id="7" name="Content Placeholder 6">
            <a:extLst>
              <a:ext uri="{FF2B5EF4-FFF2-40B4-BE49-F238E27FC236}">
                <a16:creationId xmlns:a16="http://schemas.microsoft.com/office/drawing/2014/main" id="{916C692C-C661-C7E4-B1AE-70A43FADEA8F}"/>
              </a:ext>
            </a:extLst>
          </p:cNvPr>
          <p:cNvPicPr>
            <a:picLocks noChangeAspect="1"/>
          </p:cNvPicPr>
          <p:nvPr/>
        </p:nvPicPr>
        <p:blipFill>
          <a:blip r:embed="rId2"/>
          <a:stretch>
            <a:fillRect/>
          </a:stretch>
        </p:blipFill>
        <p:spPr>
          <a:xfrm>
            <a:off x="103752" y="79322"/>
            <a:ext cx="10809227" cy="6422570"/>
          </a:xfrm>
          <a:prstGeom prst="rect">
            <a:avLst/>
          </a:prstGeom>
        </p:spPr>
      </p:pic>
    </p:spTree>
    <p:extLst>
      <p:ext uri="{BB962C8B-B14F-4D97-AF65-F5344CB8AC3E}">
        <p14:creationId xmlns:p14="http://schemas.microsoft.com/office/powerpoint/2010/main" val="3742078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CDE9D-356F-B187-CED4-689C59F77D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10F01F-E4AB-7E09-C324-4F2EEE628260}"/>
              </a:ext>
            </a:extLst>
          </p:cNvPr>
          <p:cNvSpPr>
            <a:spLocks noGrp="1"/>
          </p:cNvSpPr>
          <p:nvPr>
            <p:ph type="title"/>
          </p:nvPr>
        </p:nvSpPr>
        <p:spPr/>
        <p:txBody>
          <a:bodyPr/>
          <a:lstStyle/>
          <a:p>
            <a:pPr lvl="0">
              <a:spcBef>
                <a:spcPts val="0"/>
              </a:spcBef>
              <a:defRPr/>
            </a:pPr>
            <a:r>
              <a:rPr lang="el-GR" dirty="0" err="1"/>
              <a:t>Σφαλμα</a:t>
            </a:r>
            <a:r>
              <a:rPr lang="el-GR" dirty="0"/>
              <a:t> </a:t>
            </a:r>
            <a:r>
              <a:rPr lang="el-GR" dirty="0" err="1"/>
              <a:t>καθετοτητας</a:t>
            </a:r>
            <a:r>
              <a:rPr lang="el-GR" dirty="0"/>
              <a:t> </a:t>
            </a:r>
            <a:r>
              <a:rPr lang="el-GR" dirty="0" err="1"/>
              <a:t>μικρου</a:t>
            </a:r>
            <a:r>
              <a:rPr lang="el-GR" dirty="0"/>
              <a:t> </a:t>
            </a:r>
            <a:r>
              <a:rPr lang="el-GR" dirty="0" err="1"/>
              <a:t>καθρεπτη</a:t>
            </a:r>
            <a:r>
              <a:rPr lang="el-GR" dirty="0"/>
              <a:t>        </a:t>
            </a:r>
            <a:r>
              <a:rPr lang="el-GR"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Side Error)</a:t>
            </a:r>
          </a:p>
        </p:txBody>
      </p:sp>
      <p:sp>
        <p:nvSpPr>
          <p:cNvPr id="9" name="Content Placeholder 8">
            <a:extLst>
              <a:ext uri="{FF2B5EF4-FFF2-40B4-BE49-F238E27FC236}">
                <a16:creationId xmlns:a16="http://schemas.microsoft.com/office/drawing/2014/main" id="{BB1D1547-7990-328D-E63B-BFD908136FEC}"/>
              </a:ext>
            </a:extLst>
          </p:cNvPr>
          <p:cNvSpPr>
            <a:spLocks noGrp="1"/>
          </p:cNvSpPr>
          <p:nvPr>
            <p:ph idx="1"/>
          </p:nvPr>
        </p:nvSpPr>
        <p:spPr/>
        <p:txBody>
          <a:bodyPr>
            <a:normAutofit/>
          </a:bodyPr>
          <a:lstStyle/>
          <a:p>
            <a:r>
              <a:rPr lang="el-GR" dirty="0"/>
              <a:t>Σε έναν εξάντα, το σφάλμα καθετότητας μικρού καθρέπτη (καθρέπτη ορίζοντα) προκαλείται όταν ο καθρέπτης του ορίζοντα δεν είναι κάθετος στο επίπεδο του οργάνου. </a:t>
            </a:r>
          </a:p>
          <a:p>
            <a:r>
              <a:rPr lang="el-GR" dirty="0"/>
              <a:t>Το πλαίσιο του καθρέφτη του ορίζοντα είναι στερεωμένο σταθερά στο πλαίσιο του εξάντα. Μέσα στο πλαίσιο του καθρέφτη του ορίζοντα, ο ίδιος ο καθρέπτης μπορεί να κινηθεί και να ρυθμιστεί με δύο βίδες.</a:t>
            </a:r>
          </a:p>
          <a:p>
            <a:r>
              <a:rPr lang="el-GR" dirty="0"/>
              <a:t> Όταν δεν είναι τέλεια ρυθμισμένος, μπορεί να δημιουργήσει δύο σφάλματα: το πιο πάνω σφάλμα και το σφάλμα ενδείκτη. </a:t>
            </a:r>
          </a:p>
        </p:txBody>
      </p:sp>
    </p:spTree>
    <p:extLst>
      <p:ext uri="{BB962C8B-B14F-4D97-AF65-F5344CB8AC3E}">
        <p14:creationId xmlns:p14="http://schemas.microsoft.com/office/powerpoint/2010/main" val="3166707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13430-E3E1-7967-2202-E7E3CCFFC4B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C76444D-7BD2-884E-7450-10601981BF05}"/>
              </a:ext>
            </a:extLst>
          </p:cNvPr>
          <p:cNvPicPr>
            <a:picLocks noChangeAspect="1"/>
          </p:cNvPicPr>
          <p:nvPr/>
        </p:nvPicPr>
        <p:blipFill>
          <a:blip r:embed="rId2"/>
          <a:stretch>
            <a:fillRect/>
          </a:stretch>
        </p:blipFill>
        <p:spPr>
          <a:xfrm>
            <a:off x="798675" y="449189"/>
            <a:ext cx="10869180" cy="5434590"/>
          </a:xfrm>
          <a:prstGeom prst="rect">
            <a:avLst/>
          </a:prstGeom>
        </p:spPr>
      </p:pic>
      <p:sp>
        <p:nvSpPr>
          <p:cNvPr id="10" name="TextBox 9">
            <a:extLst>
              <a:ext uri="{FF2B5EF4-FFF2-40B4-BE49-F238E27FC236}">
                <a16:creationId xmlns:a16="http://schemas.microsoft.com/office/drawing/2014/main" id="{09C18107-E271-A49C-55DE-E2FDF37DDE63}"/>
              </a:ext>
            </a:extLst>
          </p:cNvPr>
          <p:cNvSpPr txBox="1"/>
          <p:nvPr/>
        </p:nvSpPr>
        <p:spPr>
          <a:xfrm>
            <a:off x="1709158" y="5994875"/>
            <a:ext cx="9635383" cy="369332"/>
          </a:xfrm>
          <a:prstGeom prst="rect">
            <a:avLst/>
          </a:prstGeom>
          <a:noFill/>
        </p:spPr>
        <p:txBody>
          <a:bodyPr wrap="square" rtlCol="0">
            <a:spAutoFit/>
          </a:bodyPr>
          <a:lstStyle/>
          <a:p>
            <a:r>
              <a:rPr lang="el-GR" dirty="0"/>
              <a:t>Εικόνα: Πως εμφανίζεται το σφάλμα καθετότητας μικρού καθρέπτη κατά τον έλεγχο.</a:t>
            </a:r>
            <a:endParaRPr lang="en-US" dirty="0"/>
          </a:p>
        </p:txBody>
      </p:sp>
    </p:spTree>
    <p:extLst>
      <p:ext uri="{BB962C8B-B14F-4D97-AF65-F5344CB8AC3E}">
        <p14:creationId xmlns:p14="http://schemas.microsoft.com/office/powerpoint/2010/main" val="2345332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4B404-C03A-23A5-D6D4-DC318A7DD2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34D188-4BF2-A482-2819-B664A0083883}"/>
              </a:ext>
            </a:extLst>
          </p:cNvPr>
          <p:cNvSpPr>
            <a:spLocks noGrp="1"/>
          </p:cNvSpPr>
          <p:nvPr>
            <p:ph type="title"/>
          </p:nvPr>
        </p:nvSpPr>
        <p:spPr>
          <a:xfrm>
            <a:off x="131035" y="71215"/>
            <a:ext cx="11929929" cy="1456267"/>
          </a:xfrm>
        </p:spPr>
        <p:txBody>
          <a:bodyPr/>
          <a:lstStyle/>
          <a:p>
            <a:pPr lvl="0">
              <a:spcBef>
                <a:spcPts val="0"/>
              </a:spcBef>
              <a:defRPr/>
            </a:pPr>
            <a:r>
              <a:rPr lang="el-GR" dirty="0" err="1"/>
              <a:t>Διορθωση</a:t>
            </a:r>
            <a:r>
              <a:rPr lang="el-GR" dirty="0"/>
              <a:t> </a:t>
            </a:r>
            <a:r>
              <a:rPr lang="el-GR" dirty="0" err="1"/>
              <a:t>σφΑλματοσ</a:t>
            </a:r>
            <a:r>
              <a:rPr lang="el-GR" dirty="0"/>
              <a:t> </a:t>
            </a:r>
            <a:r>
              <a:rPr lang="el-GR" dirty="0" err="1"/>
              <a:t>καθετοτητας</a:t>
            </a:r>
            <a:r>
              <a:rPr lang="el-GR" dirty="0"/>
              <a:t> </a:t>
            </a:r>
            <a:r>
              <a:rPr lang="el-GR" dirty="0" err="1"/>
              <a:t>μικρου</a:t>
            </a:r>
            <a:r>
              <a:rPr lang="el-GR" dirty="0"/>
              <a:t> </a:t>
            </a:r>
            <a:r>
              <a:rPr lang="el-GR" dirty="0" err="1"/>
              <a:t>καθρεπτη</a:t>
            </a:r>
            <a:r>
              <a:rPr lang="el-GR" dirty="0"/>
              <a:t> </a:t>
            </a:r>
            <a:endParaRPr lang="en-US" b="1" dirty="0">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444C6257-EC8E-DB2E-98C5-FAB4FF7441FB}"/>
              </a:ext>
            </a:extLst>
          </p:cNvPr>
          <p:cNvSpPr>
            <a:spLocks noGrp="1"/>
          </p:cNvSpPr>
          <p:nvPr>
            <p:ph idx="1"/>
          </p:nvPr>
        </p:nvSpPr>
        <p:spPr>
          <a:xfrm>
            <a:off x="131035" y="1353796"/>
            <a:ext cx="5714999" cy="4150407"/>
          </a:xfrm>
        </p:spPr>
        <p:txBody>
          <a:bodyPr>
            <a:normAutofit/>
          </a:bodyPr>
          <a:lstStyle/>
          <a:p>
            <a:r>
              <a:rPr lang="el-GR" dirty="0"/>
              <a:t>Λαμβάνετε υπόψιν ότι όταν διορθώνετε το συγκεκριμένο σφάλμα, εισάγετε σταδιακά σφάλμα ενδείκτη </a:t>
            </a:r>
            <a:r>
              <a:rPr lang="en-US" dirty="0"/>
              <a:t>(index error)</a:t>
            </a:r>
            <a:r>
              <a:rPr lang="el-GR" dirty="0"/>
              <a:t>. Ομοίως, όταν ρυθμίζετε για να διορθώσετε το σφάλμα ενδείκτη, εισάγετε ξανά λίγο σφάλμα καθετότητας μικρού καθρέπτη. </a:t>
            </a:r>
          </a:p>
          <a:p>
            <a:r>
              <a:rPr lang="el-GR" dirty="0"/>
              <a:t>Ο στόχος σας σε αυτό το βήμα είναι να μειώσετε το σφάλμα στο ελάχιστο δυνατό. Ξεκινήστε θέτοντας τον εξάντα στις 0°</a:t>
            </a:r>
            <a:r>
              <a:rPr lang="en-US" dirty="0"/>
              <a:t>00’.0</a:t>
            </a:r>
            <a:r>
              <a:rPr lang="el-GR" dirty="0"/>
              <a:t> και κοιτάζοντας τον ορίζοντα. Γείρετε το κεφάλι σας (και συνεπακόλουθα τον εξάντα) 45° προς τα δεξιά. Εάν υπάρχει </a:t>
            </a:r>
            <a:r>
              <a:rPr lang="en-US" dirty="0"/>
              <a:t>side error</a:t>
            </a:r>
            <a:r>
              <a:rPr lang="el-GR" dirty="0"/>
              <a:t>, θα υπάρχει διαφορά μεταξύ του αληθινού ορίζοντα και του ορίζοντα του ειδώλου. </a:t>
            </a:r>
            <a:endParaRPr lang="en-US" dirty="0"/>
          </a:p>
        </p:txBody>
      </p:sp>
      <p:pic>
        <p:nvPicPr>
          <p:cNvPr id="3" name="Picture 2">
            <a:extLst>
              <a:ext uri="{FF2B5EF4-FFF2-40B4-BE49-F238E27FC236}">
                <a16:creationId xmlns:a16="http://schemas.microsoft.com/office/drawing/2014/main" id="{C094A550-3428-6DBF-1591-B5F7C4322B8A}"/>
              </a:ext>
            </a:extLst>
          </p:cNvPr>
          <p:cNvPicPr>
            <a:picLocks noChangeAspect="1"/>
          </p:cNvPicPr>
          <p:nvPr/>
        </p:nvPicPr>
        <p:blipFill>
          <a:blip r:embed="rId2"/>
          <a:srcRect l="9889" r="8730"/>
          <a:stretch>
            <a:fillRect/>
          </a:stretch>
        </p:blipFill>
        <p:spPr>
          <a:xfrm>
            <a:off x="6345967" y="1703462"/>
            <a:ext cx="5767717" cy="3714572"/>
          </a:xfrm>
          <a:prstGeom prst="rect">
            <a:avLst/>
          </a:prstGeom>
        </p:spPr>
      </p:pic>
      <p:cxnSp>
        <p:nvCxnSpPr>
          <p:cNvPr id="5" name="Straight Connector 4">
            <a:extLst>
              <a:ext uri="{FF2B5EF4-FFF2-40B4-BE49-F238E27FC236}">
                <a16:creationId xmlns:a16="http://schemas.microsoft.com/office/drawing/2014/main" id="{8D4BD556-0A51-55A8-9B78-BF548F6733EC}"/>
              </a:ext>
            </a:extLst>
          </p:cNvPr>
          <p:cNvCxnSpPr>
            <a:cxnSpLocks/>
          </p:cNvCxnSpPr>
          <p:nvPr/>
        </p:nvCxnSpPr>
        <p:spPr>
          <a:xfrm flipV="1">
            <a:off x="8934628" y="3226037"/>
            <a:ext cx="575416" cy="602479"/>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64F803A-B255-B9BF-44C7-1B886FE2E4FF}"/>
              </a:ext>
            </a:extLst>
          </p:cNvPr>
          <p:cNvCxnSpPr>
            <a:cxnSpLocks/>
          </p:cNvCxnSpPr>
          <p:nvPr/>
        </p:nvCxnSpPr>
        <p:spPr>
          <a:xfrm flipV="1">
            <a:off x="9122636" y="3357073"/>
            <a:ext cx="575416" cy="638877"/>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3F0AE07-6CE1-60E3-1B62-3944A7BD8BA6}"/>
              </a:ext>
            </a:extLst>
          </p:cNvPr>
          <p:cNvSpPr txBox="1"/>
          <p:nvPr/>
        </p:nvSpPr>
        <p:spPr>
          <a:xfrm>
            <a:off x="6391197" y="5512749"/>
            <a:ext cx="5677256" cy="523220"/>
          </a:xfrm>
          <a:prstGeom prst="rect">
            <a:avLst/>
          </a:prstGeom>
          <a:noFill/>
        </p:spPr>
        <p:txBody>
          <a:bodyPr wrap="square" rtlCol="0">
            <a:spAutoFit/>
          </a:bodyPr>
          <a:lstStyle/>
          <a:p>
            <a:r>
              <a:rPr lang="el-GR" sz="1400" dirty="0"/>
              <a:t>Εικόνα: Όψη του εξάντα γυρισμένου στις 45 και ο ορίζοντας με σφάλμα καθετότητας μικρού καθρέπτη </a:t>
            </a:r>
            <a:endParaRPr lang="en-US" sz="1400" dirty="0"/>
          </a:p>
        </p:txBody>
      </p:sp>
    </p:spTree>
    <p:extLst>
      <p:ext uri="{BB962C8B-B14F-4D97-AF65-F5344CB8AC3E}">
        <p14:creationId xmlns:p14="http://schemas.microsoft.com/office/powerpoint/2010/main" val="2204970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266FA-2619-328D-5E53-14C8CB88BD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625DE0-AE81-A776-9A0B-6ED738443F85}"/>
              </a:ext>
            </a:extLst>
          </p:cNvPr>
          <p:cNvSpPr>
            <a:spLocks noGrp="1"/>
          </p:cNvSpPr>
          <p:nvPr>
            <p:ph type="title"/>
          </p:nvPr>
        </p:nvSpPr>
        <p:spPr>
          <a:xfrm>
            <a:off x="131035" y="71215"/>
            <a:ext cx="11929929" cy="1456267"/>
          </a:xfrm>
        </p:spPr>
        <p:txBody>
          <a:bodyPr/>
          <a:lstStyle/>
          <a:p>
            <a:pPr lvl="0">
              <a:spcBef>
                <a:spcPts val="0"/>
              </a:spcBef>
              <a:defRPr/>
            </a:pPr>
            <a:r>
              <a:rPr lang="el-GR" dirty="0" err="1"/>
              <a:t>Διορθωση</a:t>
            </a:r>
            <a:r>
              <a:rPr lang="el-GR" dirty="0"/>
              <a:t> </a:t>
            </a:r>
            <a:r>
              <a:rPr lang="el-GR" dirty="0" err="1"/>
              <a:t>σφΑλματοσ</a:t>
            </a:r>
            <a:r>
              <a:rPr lang="el-GR" dirty="0"/>
              <a:t> </a:t>
            </a:r>
            <a:r>
              <a:rPr lang="el-GR" dirty="0" err="1"/>
              <a:t>καθετοτητας</a:t>
            </a:r>
            <a:r>
              <a:rPr lang="el-GR" dirty="0"/>
              <a:t> </a:t>
            </a:r>
            <a:r>
              <a:rPr lang="el-GR" dirty="0" err="1"/>
              <a:t>μικρου</a:t>
            </a:r>
            <a:r>
              <a:rPr lang="el-GR" dirty="0"/>
              <a:t> </a:t>
            </a:r>
            <a:r>
              <a:rPr lang="el-GR" dirty="0" err="1"/>
              <a:t>καθρεπτη</a:t>
            </a:r>
            <a:r>
              <a:rPr lang="el-GR" dirty="0"/>
              <a:t> </a:t>
            </a:r>
            <a:endParaRPr lang="en-US" b="1" dirty="0">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ABF011B3-5311-6EEF-C6E8-2808950EA056}"/>
              </a:ext>
            </a:extLst>
          </p:cNvPr>
          <p:cNvSpPr>
            <a:spLocks noGrp="1"/>
          </p:cNvSpPr>
          <p:nvPr>
            <p:ph idx="1"/>
          </p:nvPr>
        </p:nvSpPr>
        <p:spPr>
          <a:xfrm>
            <a:off x="685801" y="1093863"/>
            <a:ext cx="10131425" cy="1456267"/>
          </a:xfrm>
        </p:spPr>
        <p:txBody>
          <a:bodyPr>
            <a:normAutofit/>
          </a:bodyPr>
          <a:lstStyle/>
          <a:p>
            <a:r>
              <a:rPr lang="el-GR" dirty="0"/>
              <a:t>Για να εξαλείψετε το σφάλμα, ρυθμίζετε τη βίδα στο πλάι του καθρέφτη του ορίζοντα (η βίδα που βρίσκεται στο διαφανές μέρος του κατόπτρου). Καθώς το κεφάλι σας είναι γερμένο, αυτή η βίδα φαίνεται να είναι στην κορυφή. Συνεχίστε να κοιτάτε μέσα από τον εξάντα μέχρι να επαναφέρετε τον ορίζοντα στην ευθεία.</a:t>
            </a:r>
            <a:endParaRPr lang="en-US" dirty="0"/>
          </a:p>
        </p:txBody>
      </p:sp>
      <p:pic>
        <p:nvPicPr>
          <p:cNvPr id="4" name="Picture 3">
            <a:extLst>
              <a:ext uri="{FF2B5EF4-FFF2-40B4-BE49-F238E27FC236}">
                <a16:creationId xmlns:a16="http://schemas.microsoft.com/office/drawing/2014/main" id="{4D416E9F-4BFE-7F40-2942-EA1DFB3D247F}"/>
              </a:ext>
            </a:extLst>
          </p:cNvPr>
          <p:cNvPicPr>
            <a:picLocks noChangeAspect="1"/>
          </p:cNvPicPr>
          <p:nvPr/>
        </p:nvPicPr>
        <p:blipFill>
          <a:blip r:embed="rId2"/>
          <a:stretch>
            <a:fillRect/>
          </a:stretch>
        </p:blipFill>
        <p:spPr>
          <a:xfrm>
            <a:off x="429721" y="2492049"/>
            <a:ext cx="4829488" cy="3237905"/>
          </a:xfrm>
          <a:prstGeom prst="rect">
            <a:avLst/>
          </a:prstGeom>
        </p:spPr>
      </p:pic>
      <p:sp>
        <p:nvSpPr>
          <p:cNvPr id="5" name="TextBox 4">
            <a:extLst>
              <a:ext uri="{FF2B5EF4-FFF2-40B4-BE49-F238E27FC236}">
                <a16:creationId xmlns:a16="http://schemas.microsoft.com/office/drawing/2014/main" id="{0AE5701E-F4F5-3EE5-4129-F1E102DE4E64}"/>
              </a:ext>
            </a:extLst>
          </p:cNvPr>
          <p:cNvSpPr txBox="1"/>
          <p:nvPr/>
        </p:nvSpPr>
        <p:spPr>
          <a:xfrm>
            <a:off x="213646" y="5729955"/>
            <a:ext cx="4922376" cy="646331"/>
          </a:xfrm>
          <a:prstGeom prst="rect">
            <a:avLst/>
          </a:prstGeom>
          <a:noFill/>
        </p:spPr>
        <p:txBody>
          <a:bodyPr wrap="square" rtlCol="0">
            <a:spAutoFit/>
          </a:bodyPr>
          <a:lstStyle/>
          <a:p>
            <a:r>
              <a:rPr lang="el-GR" dirty="0"/>
              <a:t>Εικόνα</a:t>
            </a:r>
            <a:r>
              <a:rPr lang="en-US" dirty="0"/>
              <a:t> 1</a:t>
            </a:r>
            <a:r>
              <a:rPr lang="el-GR" dirty="0"/>
              <a:t>: βίδα για την διόρθωση του σφάλματος</a:t>
            </a:r>
            <a:r>
              <a:rPr lang="en-US" dirty="0"/>
              <a:t> side error (</a:t>
            </a:r>
            <a:r>
              <a:rPr lang="el-GR" dirty="0"/>
              <a:t>εξάντας </a:t>
            </a:r>
            <a:r>
              <a:rPr lang="en-US" dirty="0"/>
              <a:t>Tamaya)</a:t>
            </a:r>
            <a:r>
              <a:rPr lang="el-GR" dirty="0"/>
              <a:t>.</a:t>
            </a:r>
            <a:endParaRPr lang="en-US" dirty="0"/>
          </a:p>
        </p:txBody>
      </p:sp>
      <p:pic>
        <p:nvPicPr>
          <p:cNvPr id="15" name="Picture 14">
            <a:extLst>
              <a:ext uri="{FF2B5EF4-FFF2-40B4-BE49-F238E27FC236}">
                <a16:creationId xmlns:a16="http://schemas.microsoft.com/office/drawing/2014/main" id="{D39F9758-B2DF-043C-4CCF-1D8FA43B21B7}"/>
              </a:ext>
            </a:extLst>
          </p:cNvPr>
          <p:cNvPicPr>
            <a:picLocks noChangeAspect="1"/>
          </p:cNvPicPr>
          <p:nvPr/>
        </p:nvPicPr>
        <p:blipFill>
          <a:blip r:embed="rId3"/>
          <a:stretch>
            <a:fillRect/>
          </a:stretch>
        </p:blipFill>
        <p:spPr>
          <a:xfrm>
            <a:off x="7072856" y="2258191"/>
            <a:ext cx="4433343" cy="3570041"/>
          </a:xfrm>
          <a:prstGeom prst="rect">
            <a:avLst/>
          </a:prstGeom>
        </p:spPr>
      </p:pic>
      <p:sp>
        <p:nvSpPr>
          <p:cNvPr id="16" name="TextBox 15">
            <a:extLst>
              <a:ext uri="{FF2B5EF4-FFF2-40B4-BE49-F238E27FC236}">
                <a16:creationId xmlns:a16="http://schemas.microsoft.com/office/drawing/2014/main" id="{CCE698C5-D9FE-3ECA-F829-2F7EC30E17F6}"/>
              </a:ext>
            </a:extLst>
          </p:cNvPr>
          <p:cNvSpPr txBox="1"/>
          <p:nvPr/>
        </p:nvSpPr>
        <p:spPr>
          <a:xfrm>
            <a:off x="6702751" y="5886972"/>
            <a:ext cx="5218631" cy="646331"/>
          </a:xfrm>
          <a:prstGeom prst="rect">
            <a:avLst/>
          </a:prstGeom>
          <a:noFill/>
        </p:spPr>
        <p:txBody>
          <a:bodyPr wrap="square" rtlCol="0">
            <a:spAutoFit/>
          </a:bodyPr>
          <a:lstStyle/>
          <a:p>
            <a:r>
              <a:rPr lang="el-GR" dirty="0"/>
              <a:t>Εικόνα</a:t>
            </a:r>
            <a:r>
              <a:rPr lang="en-US" dirty="0"/>
              <a:t> 2</a:t>
            </a:r>
            <a:r>
              <a:rPr lang="el-GR" dirty="0"/>
              <a:t>: βίδα για την διόρθωση του σφάλματος</a:t>
            </a:r>
            <a:r>
              <a:rPr lang="en-US" dirty="0"/>
              <a:t> side error (</a:t>
            </a:r>
            <a:r>
              <a:rPr lang="el-GR" dirty="0"/>
              <a:t>εξάντας </a:t>
            </a:r>
            <a:r>
              <a:rPr lang="en-US" dirty="0"/>
              <a:t>Plath)</a:t>
            </a:r>
            <a:r>
              <a:rPr lang="el-GR" dirty="0"/>
              <a:t>.</a:t>
            </a:r>
            <a:endParaRPr lang="en-US" dirty="0"/>
          </a:p>
        </p:txBody>
      </p:sp>
    </p:spTree>
    <p:extLst>
      <p:ext uri="{BB962C8B-B14F-4D97-AF65-F5344CB8AC3E}">
        <p14:creationId xmlns:p14="http://schemas.microsoft.com/office/powerpoint/2010/main" val="2613199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045E6-C9C7-4F0B-A0BF-3647945A896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A29A410-B1DB-3829-4070-A09F75B61D18}"/>
              </a:ext>
            </a:extLst>
          </p:cNvPr>
          <p:cNvPicPr>
            <a:picLocks noChangeAspect="1"/>
          </p:cNvPicPr>
          <p:nvPr/>
        </p:nvPicPr>
        <p:blipFill>
          <a:blip r:embed="rId2"/>
          <a:stretch>
            <a:fillRect/>
          </a:stretch>
        </p:blipFill>
        <p:spPr>
          <a:xfrm>
            <a:off x="1899775" y="468595"/>
            <a:ext cx="7607720" cy="4960834"/>
          </a:xfrm>
          <a:prstGeom prst="rect">
            <a:avLst/>
          </a:prstGeom>
        </p:spPr>
      </p:pic>
      <p:sp>
        <p:nvSpPr>
          <p:cNvPr id="11" name="TextBox 10">
            <a:extLst>
              <a:ext uri="{FF2B5EF4-FFF2-40B4-BE49-F238E27FC236}">
                <a16:creationId xmlns:a16="http://schemas.microsoft.com/office/drawing/2014/main" id="{A41EFA79-6FBA-058B-544D-1DD65EE790A4}"/>
              </a:ext>
            </a:extLst>
          </p:cNvPr>
          <p:cNvSpPr txBox="1"/>
          <p:nvPr/>
        </p:nvSpPr>
        <p:spPr>
          <a:xfrm>
            <a:off x="2651526" y="5526993"/>
            <a:ext cx="6507622" cy="646331"/>
          </a:xfrm>
          <a:prstGeom prst="rect">
            <a:avLst/>
          </a:prstGeom>
          <a:noFill/>
        </p:spPr>
        <p:txBody>
          <a:bodyPr wrap="square" rtlCol="0">
            <a:spAutoFit/>
          </a:bodyPr>
          <a:lstStyle/>
          <a:p>
            <a:r>
              <a:rPr lang="el-GR" dirty="0"/>
              <a:t>Εικόνα: Εξάντας μετά την διόρθωση του σφάλματος  καθετότητας μικρού καθρέπτη</a:t>
            </a:r>
            <a:endParaRPr lang="en-US" dirty="0"/>
          </a:p>
        </p:txBody>
      </p:sp>
    </p:spTree>
    <p:extLst>
      <p:ext uri="{BB962C8B-B14F-4D97-AF65-F5344CB8AC3E}">
        <p14:creationId xmlns:p14="http://schemas.microsoft.com/office/powerpoint/2010/main" val="3632553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F1F15-35F4-15B4-C780-D381B7C74B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509CCC-4C1D-611F-F2D0-CEFF988AC70F}"/>
              </a:ext>
            </a:extLst>
          </p:cNvPr>
          <p:cNvSpPr>
            <a:spLocks noGrp="1"/>
          </p:cNvSpPr>
          <p:nvPr>
            <p:ph type="title"/>
          </p:nvPr>
        </p:nvSpPr>
        <p:spPr>
          <a:xfrm>
            <a:off x="715711" y="449365"/>
            <a:ext cx="10131425" cy="1456267"/>
          </a:xfrm>
        </p:spPr>
        <p:txBody>
          <a:bodyPr/>
          <a:lstStyle/>
          <a:p>
            <a:r>
              <a:rPr lang="el-GR" dirty="0" err="1"/>
              <a:t>σφαλμα</a:t>
            </a:r>
            <a:r>
              <a:rPr lang="el-GR" dirty="0"/>
              <a:t> </a:t>
            </a:r>
            <a:r>
              <a:rPr lang="el-GR" dirty="0" err="1"/>
              <a:t>παραλληλοτητασ</a:t>
            </a:r>
            <a:r>
              <a:rPr lang="el-GR" dirty="0"/>
              <a:t> </a:t>
            </a:r>
            <a:r>
              <a:rPr lang="el-GR" dirty="0" err="1"/>
              <a:t>μεγαλου</a:t>
            </a:r>
            <a:r>
              <a:rPr lang="el-GR" dirty="0"/>
              <a:t> </a:t>
            </a:r>
            <a:r>
              <a:rPr lang="el-GR" dirty="0" err="1"/>
              <a:t>καθρεπτη</a:t>
            </a:r>
            <a:br>
              <a:rPr lang="el-GR" dirty="0"/>
            </a:br>
            <a:r>
              <a:rPr lang="el-GR"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index error</a:t>
            </a:r>
            <a:r>
              <a:rPr lang="el-GR" b="1" dirty="0">
                <a:latin typeface="Arial" panose="020B0604020202020204" pitchFamily="34" charset="0"/>
                <a:cs typeface="Arial" panose="020B0604020202020204" pitchFamily="34" charset="0"/>
              </a:rPr>
              <a:t> – ΣΦΑΛΜΑ ΕΝΔΕΙΚΤΗ</a:t>
            </a:r>
            <a:r>
              <a:rPr lang="en-US" b="1" dirty="0">
                <a:latin typeface="Arial" panose="020B0604020202020204" pitchFamily="34" charset="0"/>
                <a:cs typeface="Arial" panose="020B0604020202020204" pitchFamily="34" charset="0"/>
              </a:rPr>
              <a:t>)</a:t>
            </a:r>
          </a:p>
        </p:txBody>
      </p:sp>
      <p:sp>
        <p:nvSpPr>
          <p:cNvPr id="9" name="Content Placeholder 8">
            <a:extLst>
              <a:ext uri="{FF2B5EF4-FFF2-40B4-BE49-F238E27FC236}">
                <a16:creationId xmlns:a16="http://schemas.microsoft.com/office/drawing/2014/main" id="{F75CA397-8E7D-76E7-FD83-6BB9A09F474A}"/>
              </a:ext>
            </a:extLst>
          </p:cNvPr>
          <p:cNvSpPr>
            <a:spLocks noGrp="1"/>
          </p:cNvSpPr>
          <p:nvPr>
            <p:ph idx="1"/>
          </p:nvPr>
        </p:nvSpPr>
        <p:spPr>
          <a:xfrm>
            <a:off x="685801" y="1739069"/>
            <a:ext cx="11124487" cy="4700187"/>
          </a:xfrm>
        </p:spPr>
        <p:txBody>
          <a:bodyPr/>
          <a:lstStyle/>
          <a:p>
            <a:r>
              <a:rPr lang="el-GR" dirty="0"/>
              <a:t>Να σημειωθεί ότι ανάλογα με τον κατασκευαστή συνιστάται να διορθωθεί είτε το σφάλμα καθετότητας μικρού καθρέπτη (τύπου </a:t>
            </a:r>
            <a:r>
              <a:rPr lang="en-US" dirty="0"/>
              <a:t>Tamaya)</a:t>
            </a:r>
            <a:r>
              <a:rPr lang="el-GR" dirty="0"/>
              <a:t> είτε το σφάλμα ενδείκτη (τύπου </a:t>
            </a:r>
            <a:r>
              <a:rPr lang="en-US" dirty="0"/>
              <a:t>Plath </a:t>
            </a:r>
            <a:r>
              <a:rPr lang="el-GR" dirty="0"/>
              <a:t>ή </a:t>
            </a:r>
            <a:r>
              <a:rPr lang="en-US" dirty="0"/>
              <a:t>Davis)</a:t>
            </a:r>
            <a:endParaRPr lang="el-GR" dirty="0"/>
          </a:p>
          <a:p>
            <a:r>
              <a:rPr lang="el-GR" dirty="0"/>
              <a:t>Σε έναν εξάντα, το σφάλμα ενδείκτη προκαλείται όταν ο καθρέφτης του ορίζοντα δεν είναι παράλληλος με τον καθρέφτη ενδείκτη όταν το όργανο έχει ρυθμιστεί στις 0°.</a:t>
            </a:r>
          </a:p>
          <a:p>
            <a:r>
              <a:rPr lang="el-GR" dirty="0"/>
              <a:t>Όταν το όργανο έχει ρυθμιστεί στις 0°00’.0, ο καθρέφτης του ορίζοντα και ο καθρέπτης του ενδείκτη θα πρέπει να δείχνουν την ίδια εικόνα. </a:t>
            </a:r>
          </a:p>
          <a:p>
            <a:r>
              <a:rPr lang="el-GR" dirty="0"/>
              <a:t>Εάν και οι δύο κοιτάζουν τον ορίζοντα, οι γραμμές του ορίζοντα θα πρέπει να είναι απόλυτα ευθυγραμμισμένες. </a:t>
            </a:r>
            <a:endParaRPr lang="en-US" dirty="0"/>
          </a:p>
        </p:txBody>
      </p:sp>
    </p:spTree>
    <p:extLst>
      <p:ext uri="{BB962C8B-B14F-4D97-AF65-F5344CB8AC3E}">
        <p14:creationId xmlns:p14="http://schemas.microsoft.com/office/powerpoint/2010/main" val="676613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43320-E9BE-D0F0-FDC2-35C2A68F259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1DB4AB8-FE5C-5590-E62B-A84420CB7D88}"/>
              </a:ext>
            </a:extLst>
          </p:cNvPr>
          <p:cNvPicPr>
            <a:picLocks noChangeAspect="1"/>
          </p:cNvPicPr>
          <p:nvPr/>
        </p:nvPicPr>
        <p:blipFill>
          <a:blip r:embed="rId2"/>
          <a:stretch>
            <a:fillRect/>
          </a:stretch>
        </p:blipFill>
        <p:spPr>
          <a:xfrm>
            <a:off x="59214" y="-91224"/>
            <a:ext cx="5809156" cy="5688132"/>
          </a:xfrm>
          <a:prstGeom prst="rect">
            <a:avLst/>
          </a:prstGeom>
        </p:spPr>
      </p:pic>
      <p:sp>
        <p:nvSpPr>
          <p:cNvPr id="5" name="TextBox 4">
            <a:extLst>
              <a:ext uri="{FF2B5EF4-FFF2-40B4-BE49-F238E27FC236}">
                <a16:creationId xmlns:a16="http://schemas.microsoft.com/office/drawing/2014/main" id="{8F79C490-96CC-EB30-ACF2-08A64F7C50F5}"/>
              </a:ext>
            </a:extLst>
          </p:cNvPr>
          <p:cNvSpPr txBox="1"/>
          <p:nvPr/>
        </p:nvSpPr>
        <p:spPr>
          <a:xfrm>
            <a:off x="1547113" y="5612074"/>
            <a:ext cx="8957654" cy="923330"/>
          </a:xfrm>
          <a:prstGeom prst="rect">
            <a:avLst/>
          </a:prstGeom>
          <a:noFill/>
        </p:spPr>
        <p:txBody>
          <a:bodyPr wrap="square" rtlCol="0">
            <a:spAutoFit/>
          </a:bodyPr>
          <a:lstStyle/>
          <a:p>
            <a:r>
              <a:rPr lang="el-GR" dirty="0"/>
              <a:t>Εάν θέσουμε τον εξάντα στις 0˚ 00’.0 κι αυτό που βλέπουμε από το τηλεσκόπιο μας είναι όπως και στις εικόνες (ο πραγματικός ορίζοντας και ο ορίζοντας του κατόπτρου δεν ευθυγραμμίζονται),  τότε έχουμε σφάλμα ενδείκτη.</a:t>
            </a:r>
            <a:endParaRPr lang="en-US" dirty="0"/>
          </a:p>
        </p:txBody>
      </p:sp>
      <p:pic>
        <p:nvPicPr>
          <p:cNvPr id="10" name="Picture 9">
            <a:extLst>
              <a:ext uri="{FF2B5EF4-FFF2-40B4-BE49-F238E27FC236}">
                <a16:creationId xmlns:a16="http://schemas.microsoft.com/office/drawing/2014/main" id="{8C17574B-030E-BA54-745F-FFE379821D6E}"/>
              </a:ext>
            </a:extLst>
          </p:cNvPr>
          <p:cNvPicPr>
            <a:picLocks noChangeAspect="1"/>
          </p:cNvPicPr>
          <p:nvPr/>
        </p:nvPicPr>
        <p:blipFill>
          <a:blip r:embed="rId3"/>
          <a:stretch>
            <a:fillRect/>
          </a:stretch>
        </p:blipFill>
        <p:spPr>
          <a:xfrm>
            <a:off x="5868370" y="228593"/>
            <a:ext cx="5161860" cy="5127676"/>
          </a:xfrm>
          <a:prstGeom prst="rect">
            <a:avLst/>
          </a:prstGeom>
        </p:spPr>
      </p:pic>
    </p:spTree>
    <p:extLst>
      <p:ext uri="{BB962C8B-B14F-4D97-AF65-F5344CB8AC3E}">
        <p14:creationId xmlns:p14="http://schemas.microsoft.com/office/powerpoint/2010/main" val="2641673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83221-5186-0E6E-9405-8CE0E930AE3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6804765-E0F4-3768-8FBE-13C68C8567E2}"/>
              </a:ext>
            </a:extLst>
          </p:cNvPr>
          <p:cNvPicPr>
            <a:picLocks noChangeAspect="1"/>
          </p:cNvPicPr>
          <p:nvPr/>
        </p:nvPicPr>
        <p:blipFill>
          <a:blip r:embed="rId2"/>
          <a:srcRect l="6311"/>
          <a:stretch>
            <a:fillRect/>
          </a:stretch>
        </p:blipFill>
        <p:spPr>
          <a:xfrm>
            <a:off x="585712" y="1957673"/>
            <a:ext cx="5644820" cy="4039458"/>
          </a:xfrm>
          <a:prstGeom prst="rect">
            <a:avLst/>
          </a:prstGeom>
        </p:spPr>
      </p:pic>
      <p:pic>
        <p:nvPicPr>
          <p:cNvPr id="8" name="Picture 7">
            <a:extLst>
              <a:ext uri="{FF2B5EF4-FFF2-40B4-BE49-F238E27FC236}">
                <a16:creationId xmlns:a16="http://schemas.microsoft.com/office/drawing/2014/main" id="{B738B569-96FB-F43D-9A90-E7E906554D5F}"/>
              </a:ext>
            </a:extLst>
          </p:cNvPr>
          <p:cNvPicPr>
            <a:picLocks noChangeAspect="1"/>
          </p:cNvPicPr>
          <p:nvPr/>
        </p:nvPicPr>
        <p:blipFill>
          <a:blip r:embed="rId3"/>
          <a:stretch>
            <a:fillRect/>
          </a:stretch>
        </p:blipFill>
        <p:spPr>
          <a:xfrm>
            <a:off x="6880072" y="1939869"/>
            <a:ext cx="5093405" cy="4101571"/>
          </a:xfrm>
          <a:prstGeom prst="rect">
            <a:avLst/>
          </a:prstGeom>
        </p:spPr>
      </p:pic>
      <p:sp>
        <p:nvSpPr>
          <p:cNvPr id="9" name="TextBox 8">
            <a:extLst>
              <a:ext uri="{FF2B5EF4-FFF2-40B4-BE49-F238E27FC236}">
                <a16:creationId xmlns:a16="http://schemas.microsoft.com/office/drawing/2014/main" id="{BDA3165C-2B09-F320-F77D-90BCCFB940E9}"/>
              </a:ext>
            </a:extLst>
          </p:cNvPr>
          <p:cNvSpPr txBox="1"/>
          <p:nvPr/>
        </p:nvSpPr>
        <p:spPr>
          <a:xfrm>
            <a:off x="585712" y="6041442"/>
            <a:ext cx="4922376" cy="646331"/>
          </a:xfrm>
          <a:prstGeom prst="rect">
            <a:avLst/>
          </a:prstGeom>
          <a:noFill/>
        </p:spPr>
        <p:txBody>
          <a:bodyPr wrap="square" rtlCol="0">
            <a:spAutoFit/>
          </a:bodyPr>
          <a:lstStyle/>
          <a:p>
            <a:r>
              <a:rPr lang="el-GR" dirty="0"/>
              <a:t>Εικόνα</a:t>
            </a:r>
            <a:r>
              <a:rPr lang="en-US" dirty="0"/>
              <a:t> 1</a:t>
            </a:r>
            <a:r>
              <a:rPr lang="el-GR" dirty="0"/>
              <a:t>: βίδα για την διόρθωση του σφάλματος</a:t>
            </a:r>
            <a:r>
              <a:rPr lang="en-US" dirty="0"/>
              <a:t> side error (</a:t>
            </a:r>
            <a:r>
              <a:rPr lang="el-GR" dirty="0"/>
              <a:t>εξάντας </a:t>
            </a:r>
            <a:r>
              <a:rPr lang="en-US" dirty="0"/>
              <a:t>Tamaya)</a:t>
            </a:r>
            <a:r>
              <a:rPr lang="el-GR" dirty="0"/>
              <a:t>.</a:t>
            </a:r>
            <a:endParaRPr lang="en-US" dirty="0"/>
          </a:p>
        </p:txBody>
      </p:sp>
      <p:sp>
        <p:nvSpPr>
          <p:cNvPr id="11" name="TextBox 10">
            <a:extLst>
              <a:ext uri="{FF2B5EF4-FFF2-40B4-BE49-F238E27FC236}">
                <a16:creationId xmlns:a16="http://schemas.microsoft.com/office/drawing/2014/main" id="{BBA97727-A51F-4025-C871-DBB0EDD06A83}"/>
              </a:ext>
            </a:extLst>
          </p:cNvPr>
          <p:cNvSpPr txBox="1"/>
          <p:nvPr/>
        </p:nvSpPr>
        <p:spPr>
          <a:xfrm>
            <a:off x="6754846" y="6041441"/>
            <a:ext cx="5218631" cy="646331"/>
          </a:xfrm>
          <a:prstGeom prst="rect">
            <a:avLst/>
          </a:prstGeom>
          <a:noFill/>
        </p:spPr>
        <p:txBody>
          <a:bodyPr wrap="square" rtlCol="0">
            <a:spAutoFit/>
          </a:bodyPr>
          <a:lstStyle/>
          <a:p>
            <a:r>
              <a:rPr lang="el-GR" dirty="0"/>
              <a:t>Εικόνα</a:t>
            </a:r>
            <a:r>
              <a:rPr lang="en-US" dirty="0"/>
              <a:t> 2</a:t>
            </a:r>
            <a:r>
              <a:rPr lang="el-GR" dirty="0"/>
              <a:t>: βίδα για την διόρθωση του σφάλματος</a:t>
            </a:r>
            <a:r>
              <a:rPr lang="en-US" dirty="0"/>
              <a:t> side error (</a:t>
            </a:r>
            <a:r>
              <a:rPr lang="el-GR" dirty="0"/>
              <a:t>εξάντας </a:t>
            </a:r>
            <a:r>
              <a:rPr lang="en-US" dirty="0"/>
              <a:t>Plath)</a:t>
            </a:r>
            <a:r>
              <a:rPr lang="el-GR" dirty="0"/>
              <a:t>.</a:t>
            </a:r>
            <a:endParaRPr lang="en-US" dirty="0"/>
          </a:p>
        </p:txBody>
      </p:sp>
      <p:sp>
        <p:nvSpPr>
          <p:cNvPr id="12" name="Content Placeholder 8">
            <a:extLst>
              <a:ext uri="{FF2B5EF4-FFF2-40B4-BE49-F238E27FC236}">
                <a16:creationId xmlns:a16="http://schemas.microsoft.com/office/drawing/2014/main" id="{14915347-04C0-B3F8-E1FA-6D1CDF9F24AF}"/>
              </a:ext>
            </a:extLst>
          </p:cNvPr>
          <p:cNvSpPr>
            <a:spLocks noGrp="1"/>
          </p:cNvSpPr>
          <p:nvPr>
            <p:ph idx="1"/>
          </p:nvPr>
        </p:nvSpPr>
        <p:spPr>
          <a:xfrm>
            <a:off x="218523" y="284732"/>
            <a:ext cx="11555165" cy="1456267"/>
          </a:xfrm>
        </p:spPr>
        <p:txBody>
          <a:bodyPr>
            <a:normAutofit lnSpcReduction="10000"/>
          </a:bodyPr>
          <a:lstStyle/>
          <a:p>
            <a:r>
              <a:rPr lang="el-GR" dirty="0"/>
              <a:t>Για να εξαλείψετε το σφάλμα, ρυθμίζετε τη βίδα στο άνω μέρος του καθρέφτη του ορίζοντα. Όπως στρέφετε την βίδα συνεχίστε να κοιτάτε μέσα από το τηλεσκόπιο του εξάντα μέχρι να επαναφέρετε τον ορίζοντα σε ευθυγράμμιση. Όπως προείπαμε αυτό θα εισάγει σφάλμα καθετότητας μικρού καθρέπτη. Επανελέγχοντας για το </a:t>
            </a:r>
            <a:r>
              <a:rPr lang="en-US" dirty="0"/>
              <a:t>side error, </a:t>
            </a:r>
            <a:r>
              <a:rPr lang="el-GR" dirty="0"/>
              <a:t>εάν αυτό αυξηθεί πολύ, προσπαθούμε να διορθώσουμε ξανά την καθετότητα του μικρού καθρέπτη και αν το σφάλμα ενδείκτη μετά από αυτό είναι μικρότερο από 4’ απλά το καταγράφουμε για να το </a:t>
            </a:r>
            <a:r>
              <a:rPr lang="el-GR" dirty="0" err="1"/>
              <a:t>προσθαφαιρέσουμε</a:t>
            </a:r>
            <a:r>
              <a:rPr lang="el-GR" dirty="0"/>
              <a:t> στις παρατηρήσεις μας. </a:t>
            </a:r>
            <a:endParaRPr lang="en-US" dirty="0"/>
          </a:p>
        </p:txBody>
      </p:sp>
    </p:spTree>
    <p:extLst>
      <p:ext uri="{BB962C8B-B14F-4D97-AF65-F5344CB8AC3E}">
        <p14:creationId xmlns:p14="http://schemas.microsoft.com/office/powerpoint/2010/main" val="919312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C7488-0623-4219-9151-95E03151C83C}"/>
              </a:ext>
            </a:extLst>
          </p:cNvPr>
          <p:cNvSpPr>
            <a:spLocks noGrp="1"/>
          </p:cNvSpPr>
          <p:nvPr>
            <p:ph type="title"/>
          </p:nvPr>
        </p:nvSpPr>
        <p:spPr>
          <a:xfrm>
            <a:off x="173737" y="609600"/>
            <a:ext cx="11512296" cy="1456267"/>
          </a:xfrm>
        </p:spPr>
        <p:txBody>
          <a:bodyPr/>
          <a:lstStyle/>
          <a:p>
            <a:pPr algn="ctr"/>
            <a:r>
              <a:rPr lang="el-GR" dirty="0" err="1"/>
              <a:t>φροντιδα</a:t>
            </a:r>
            <a:r>
              <a:rPr lang="el-GR" dirty="0"/>
              <a:t> </a:t>
            </a:r>
            <a:r>
              <a:rPr lang="el-GR" dirty="0" err="1"/>
              <a:t>κατα</a:t>
            </a:r>
            <a:r>
              <a:rPr lang="el-GR" dirty="0"/>
              <a:t> την </a:t>
            </a:r>
            <a:r>
              <a:rPr lang="el-GR" dirty="0" err="1"/>
              <a:t>χρΗση</a:t>
            </a:r>
            <a:r>
              <a:rPr lang="el-GR" dirty="0"/>
              <a:t> του </a:t>
            </a:r>
            <a:r>
              <a:rPr lang="el-GR" dirty="0" err="1"/>
              <a:t>εξαντα</a:t>
            </a:r>
            <a:r>
              <a:rPr lang="el-GR" dirty="0"/>
              <a:t> και </a:t>
            </a:r>
            <a:r>
              <a:rPr lang="el-GR" dirty="0" err="1"/>
              <a:t>τυπικη</a:t>
            </a:r>
            <a:r>
              <a:rPr lang="el-GR" dirty="0"/>
              <a:t> </a:t>
            </a:r>
            <a:r>
              <a:rPr lang="el-GR" dirty="0" err="1"/>
              <a:t>Συντηρηση</a:t>
            </a:r>
            <a:endParaRPr lang="en-US" dirty="0"/>
          </a:p>
        </p:txBody>
      </p:sp>
      <p:sp>
        <p:nvSpPr>
          <p:cNvPr id="3" name="Content Placeholder 2">
            <a:extLst>
              <a:ext uri="{FF2B5EF4-FFF2-40B4-BE49-F238E27FC236}">
                <a16:creationId xmlns:a16="http://schemas.microsoft.com/office/drawing/2014/main" id="{5B6D89F0-C2BB-BC3F-9C06-E418197EB40B}"/>
              </a:ext>
            </a:extLst>
          </p:cNvPr>
          <p:cNvSpPr>
            <a:spLocks noGrp="1"/>
          </p:cNvSpPr>
          <p:nvPr>
            <p:ph idx="1"/>
          </p:nvPr>
        </p:nvSpPr>
        <p:spPr>
          <a:xfrm>
            <a:off x="694945" y="1904323"/>
            <a:ext cx="10131425" cy="930317"/>
          </a:xfrm>
        </p:spPr>
        <p:txBody>
          <a:bodyPr>
            <a:normAutofit fontScale="92500" lnSpcReduction="10000"/>
          </a:bodyPr>
          <a:lstStyle/>
          <a:p>
            <a:r>
              <a:rPr lang="el-GR" dirty="0"/>
              <a:t>Ο εξάντας όπως κι όλα τα όργανα μετρήσεως για να διατηρεί την ακρίβεια του απαιτεί να κρατάμε κάποιους βασικούς κανόνες – προφυλάξεις κατά την χρήση του και την αποθήκευση του.</a:t>
            </a:r>
          </a:p>
          <a:p>
            <a:r>
              <a:rPr lang="el-GR" dirty="0"/>
              <a:t>Η συντήρηση του δε, είναι εύκολη και απαιτεί πολύ μικρή προσπάθεια από τον χρήστη.</a:t>
            </a:r>
            <a:endParaRPr lang="en-US" dirty="0"/>
          </a:p>
        </p:txBody>
      </p:sp>
      <p:graphicFrame>
        <p:nvGraphicFramePr>
          <p:cNvPr id="5" name="Table 4">
            <a:extLst>
              <a:ext uri="{FF2B5EF4-FFF2-40B4-BE49-F238E27FC236}">
                <a16:creationId xmlns:a16="http://schemas.microsoft.com/office/drawing/2014/main" id="{766FA1A0-8C4D-C249-EF92-7F805F9385A7}"/>
              </a:ext>
            </a:extLst>
          </p:cNvPr>
          <p:cNvGraphicFramePr>
            <a:graphicFrameLocks noGrp="1"/>
          </p:cNvGraphicFramePr>
          <p:nvPr>
            <p:extLst>
              <p:ext uri="{D42A27DB-BD31-4B8C-83A1-F6EECF244321}">
                <p14:modId xmlns:p14="http://schemas.microsoft.com/office/powerpoint/2010/main" val="1573220492"/>
              </p:ext>
            </p:extLst>
          </p:nvPr>
        </p:nvGraphicFramePr>
        <p:xfrm>
          <a:off x="579364" y="3215640"/>
          <a:ext cx="11173097" cy="3032760"/>
        </p:xfrm>
        <a:graphic>
          <a:graphicData uri="http://schemas.openxmlformats.org/drawingml/2006/table">
            <a:tbl>
              <a:tblPr firstRow="1" bandRow="1">
                <a:tableStyleId>{5C22544A-7EE6-4342-B048-85BDC9FD1C3A}</a:tableStyleId>
              </a:tblPr>
              <a:tblGrid>
                <a:gridCol w="11173097">
                  <a:extLst>
                    <a:ext uri="{9D8B030D-6E8A-4147-A177-3AD203B41FA5}">
                      <a16:colId xmlns:a16="http://schemas.microsoft.com/office/drawing/2014/main" val="3240879531"/>
                    </a:ext>
                  </a:extLst>
                </a:gridCol>
              </a:tblGrid>
              <a:tr h="370840">
                <a:tc>
                  <a:txBody>
                    <a:bodyPr/>
                    <a:lstStyle/>
                    <a:p>
                      <a:pPr algn="ctr"/>
                      <a:r>
                        <a:rPr lang="el-GR" dirty="0"/>
                        <a:t>ΣΩΣΤΟΣ ΧΕΙΡΙΣΜΟΣ ΚΙ ΑΠΟΘΗΚΕΥΣΗ</a:t>
                      </a:r>
                      <a:endParaRPr lang="en-US" dirty="0"/>
                    </a:p>
                  </a:txBody>
                  <a:tcPr/>
                </a:tc>
                <a:extLst>
                  <a:ext uri="{0D108BD9-81ED-4DB2-BD59-A6C34878D82A}">
                    <a16:rowId xmlns:a16="http://schemas.microsoft.com/office/drawing/2014/main" val="3350699084"/>
                  </a:ext>
                </a:extLst>
              </a:tr>
              <a:tr h="370840">
                <a:tc>
                  <a:txBody>
                    <a:bodyPr/>
                    <a:lstStyle/>
                    <a:p>
                      <a:pPr algn="ctr"/>
                      <a:r>
                        <a:rPr lang="el-GR" dirty="0"/>
                        <a:t>Αποθηκεύουμε πάντα τον εξάντα στο κουτί του όταν αυτός δεν χρησιμοποιείται</a:t>
                      </a:r>
                      <a:endParaRPr lang="en-US" dirty="0"/>
                    </a:p>
                  </a:txBody>
                  <a:tcPr/>
                </a:tc>
                <a:extLst>
                  <a:ext uri="{0D108BD9-81ED-4DB2-BD59-A6C34878D82A}">
                    <a16:rowId xmlns:a16="http://schemas.microsoft.com/office/drawing/2014/main" val="1949313661"/>
                  </a:ext>
                </a:extLst>
              </a:tr>
              <a:tr h="370840">
                <a:tc>
                  <a:txBody>
                    <a:bodyPr/>
                    <a:lstStyle/>
                    <a:p>
                      <a:pPr algn="ctr"/>
                      <a:r>
                        <a:rPr lang="el-GR" dirty="0"/>
                        <a:t>Το κουτί του εξάντα θα πρέπει με την σειρά του να αποθηκεύεται σε σημείο ξηρό με φυσιολογική θερμοκρασία περιβάλλοντος μακριά από πηγές θερμότητας και υγρασία.</a:t>
                      </a:r>
                      <a:endParaRPr lang="en-US" dirty="0"/>
                    </a:p>
                  </a:txBody>
                  <a:tcPr/>
                </a:tc>
                <a:extLst>
                  <a:ext uri="{0D108BD9-81ED-4DB2-BD59-A6C34878D82A}">
                    <a16:rowId xmlns:a16="http://schemas.microsoft.com/office/drawing/2014/main" val="4175064931"/>
                  </a:ext>
                </a:extLst>
              </a:tr>
              <a:tr h="370840">
                <a:tc>
                  <a:txBody>
                    <a:bodyPr/>
                    <a:lstStyle/>
                    <a:p>
                      <a:pPr algn="ctr"/>
                      <a:r>
                        <a:rPr lang="el-GR" dirty="0"/>
                        <a:t>Δεν ασκούμε ποτέ υπερβολική πίεση στον κανόνα κατά την χρήση του και φροντίζουμε να τον κινούμε αφού έχει </a:t>
                      </a:r>
                      <a:r>
                        <a:rPr lang="el-GR" dirty="0" err="1"/>
                        <a:t>απασφαλίσει</a:t>
                      </a:r>
                      <a:r>
                        <a:rPr lang="el-GR" dirty="0"/>
                        <a:t> πλήρως από  τον οδοντωτό άξονα ώστε να μην φθείρουμε τον κοχλία τον κοχλία και τον άξονα</a:t>
                      </a:r>
                      <a:endParaRPr lang="en-US" dirty="0"/>
                    </a:p>
                  </a:txBody>
                  <a:tcPr/>
                </a:tc>
                <a:extLst>
                  <a:ext uri="{0D108BD9-81ED-4DB2-BD59-A6C34878D82A}">
                    <a16:rowId xmlns:a16="http://schemas.microsoft.com/office/drawing/2014/main" val="1288964148"/>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dirty="0"/>
                        <a:t>Δεν αγγίζουμε τους καθρέπτες με γυμνά χέρια και χειριζόμαστε τα φίλτρα με προσοχή ώστε να μην τα στραβώσουμε.</a:t>
                      </a:r>
                      <a:endParaRPr lang="en-US" dirty="0"/>
                    </a:p>
                  </a:txBody>
                  <a:tcPr/>
                </a:tc>
                <a:extLst>
                  <a:ext uri="{0D108BD9-81ED-4DB2-BD59-A6C34878D82A}">
                    <a16:rowId xmlns:a16="http://schemas.microsoft.com/office/drawing/2014/main" val="4130732871"/>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dirty="0"/>
                        <a:t>Δεν χτυπάμε και δεν ρίχνουμε από ύψος ποτέ τον εξάντα</a:t>
                      </a:r>
                      <a:endParaRPr lang="en-US" dirty="0"/>
                    </a:p>
                  </a:txBody>
                  <a:tcPr/>
                </a:tc>
                <a:extLst>
                  <a:ext uri="{0D108BD9-81ED-4DB2-BD59-A6C34878D82A}">
                    <a16:rowId xmlns:a16="http://schemas.microsoft.com/office/drawing/2014/main" val="3085293019"/>
                  </a:ext>
                </a:extLst>
              </a:tr>
            </a:tbl>
          </a:graphicData>
        </a:graphic>
      </p:graphicFrame>
    </p:spTree>
    <p:extLst>
      <p:ext uri="{BB962C8B-B14F-4D97-AF65-F5344CB8AC3E}">
        <p14:creationId xmlns:p14="http://schemas.microsoft.com/office/powerpoint/2010/main" val="482301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19A0B-2C9B-10E3-A92D-8E90DC7D804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515E728-7F0B-2C0B-6669-CA561465500E}"/>
              </a:ext>
            </a:extLst>
          </p:cNvPr>
          <p:cNvSpPr txBox="1"/>
          <p:nvPr/>
        </p:nvSpPr>
        <p:spPr>
          <a:xfrm>
            <a:off x="1547113" y="5612074"/>
            <a:ext cx="8957654" cy="646331"/>
          </a:xfrm>
          <a:prstGeom prst="rect">
            <a:avLst/>
          </a:prstGeom>
          <a:noFill/>
        </p:spPr>
        <p:txBody>
          <a:bodyPr wrap="square" rtlCol="0">
            <a:spAutoFit/>
          </a:bodyPr>
          <a:lstStyle/>
          <a:p>
            <a:r>
              <a:rPr lang="el-GR" dirty="0"/>
              <a:t>Εικόνα ορίζοντα στις 0˚ 00’.0 από τηλεσκόπια εξάντα στα οποία το σφάλμα παραλληλότητας μεγάλου καθρέπτη </a:t>
            </a:r>
            <a:r>
              <a:rPr lang="en-US" dirty="0"/>
              <a:t>(index error) </a:t>
            </a:r>
            <a:r>
              <a:rPr lang="el-GR" dirty="0"/>
              <a:t>έχει μηδενιστεί.</a:t>
            </a:r>
            <a:endParaRPr lang="en-US" dirty="0"/>
          </a:p>
        </p:txBody>
      </p:sp>
      <p:pic>
        <p:nvPicPr>
          <p:cNvPr id="3" name="Picture 2">
            <a:extLst>
              <a:ext uri="{FF2B5EF4-FFF2-40B4-BE49-F238E27FC236}">
                <a16:creationId xmlns:a16="http://schemas.microsoft.com/office/drawing/2014/main" id="{E5074A28-2700-BE8E-52DA-B29F97C06351}"/>
              </a:ext>
            </a:extLst>
          </p:cNvPr>
          <p:cNvPicPr>
            <a:picLocks noChangeAspect="1"/>
          </p:cNvPicPr>
          <p:nvPr/>
        </p:nvPicPr>
        <p:blipFill>
          <a:blip r:embed="rId2"/>
          <a:stretch>
            <a:fillRect/>
          </a:stretch>
        </p:blipFill>
        <p:spPr>
          <a:xfrm>
            <a:off x="697778" y="1239825"/>
            <a:ext cx="3931532" cy="3849625"/>
          </a:xfrm>
          <a:prstGeom prst="rect">
            <a:avLst/>
          </a:prstGeom>
        </p:spPr>
      </p:pic>
      <p:pic>
        <p:nvPicPr>
          <p:cNvPr id="7" name="Picture 6">
            <a:extLst>
              <a:ext uri="{FF2B5EF4-FFF2-40B4-BE49-F238E27FC236}">
                <a16:creationId xmlns:a16="http://schemas.microsoft.com/office/drawing/2014/main" id="{1A1E634F-BA1C-FEF8-A790-2BBA8E12C149}"/>
              </a:ext>
            </a:extLst>
          </p:cNvPr>
          <p:cNvPicPr>
            <a:picLocks noChangeAspect="1"/>
          </p:cNvPicPr>
          <p:nvPr/>
        </p:nvPicPr>
        <p:blipFill>
          <a:blip r:embed="rId3"/>
          <a:stretch>
            <a:fillRect/>
          </a:stretch>
        </p:blipFill>
        <p:spPr>
          <a:xfrm>
            <a:off x="5621573" y="1178439"/>
            <a:ext cx="4167469" cy="4139870"/>
          </a:xfrm>
          <a:prstGeom prst="rect">
            <a:avLst/>
          </a:prstGeom>
        </p:spPr>
      </p:pic>
    </p:spTree>
    <p:extLst>
      <p:ext uri="{BB962C8B-B14F-4D97-AF65-F5344CB8AC3E}">
        <p14:creationId xmlns:p14="http://schemas.microsoft.com/office/powerpoint/2010/main" val="269662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CF83F4-027C-F52B-1E4E-7C60D7A54C0D}"/>
              </a:ext>
            </a:extLst>
          </p:cNvPr>
          <p:cNvPicPr>
            <a:picLocks noChangeAspect="1"/>
          </p:cNvPicPr>
          <p:nvPr/>
        </p:nvPicPr>
        <p:blipFill>
          <a:blip r:embed="rId2"/>
          <a:srcRect l="4833" t="3151" r="3340" b="2760"/>
          <a:stretch>
            <a:fillRect/>
          </a:stretch>
        </p:blipFill>
        <p:spPr>
          <a:xfrm>
            <a:off x="148857" y="141767"/>
            <a:ext cx="3232297" cy="5075275"/>
          </a:xfrm>
          <a:prstGeom prst="rect">
            <a:avLst/>
          </a:prstGeom>
        </p:spPr>
      </p:pic>
      <p:sp>
        <p:nvSpPr>
          <p:cNvPr id="6" name="TextBox 5">
            <a:extLst>
              <a:ext uri="{FF2B5EF4-FFF2-40B4-BE49-F238E27FC236}">
                <a16:creationId xmlns:a16="http://schemas.microsoft.com/office/drawing/2014/main" id="{8914EEE2-67AD-0E1E-42B3-C05AD41B3D99}"/>
              </a:ext>
            </a:extLst>
          </p:cNvPr>
          <p:cNvSpPr txBox="1"/>
          <p:nvPr/>
        </p:nvSpPr>
        <p:spPr>
          <a:xfrm>
            <a:off x="0" y="5302700"/>
            <a:ext cx="4274288" cy="1477328"/>
          </a:xfrm>
          <a:prstGeom prst="rect">
            <a:avLst/>
          </a:prstGeom>
          <a:noFill/>
        </p:spPr>
        <p:txBody>
          <a:bodyPr wrap="square" rtlCol="0">
            <a:spAutoFit/>
          </a:bodyPr>
          <a:lstStyle/>
          <a:p>
            <a:r>
              <a:rPr lang="el-GR" dirty="0"/>
              <a:t>Η ένδειξη μηδέν (0˚ ) στο τόξο, 00’ στο μικρόμετρο και στο βερνιέρο .0 με το τους δύο ορίζοντες ευθυγραμμισμένους δεικνύουν εξάντα με μηδενικό σφάλμα ενδείκτη.</a:t>
            </a:r>
            <a:endParaRPr lang="en-US" dirty="0"/>
          </a:p>
        </p:txBody>
      </p:sp>
      <p:pic>
        <p:nvPicPr>
          <p:cNvPr id="10" name="Picture 9">
            <a:extLst>
              <a:ext uri="{FF2B5EF4-FFF2-40B4-BE49-F238E27FC236}">
                <a16:creationId xmlns:a16="http://schemas.microsoft.com/office/drawing/2014/main" id="{D6FA03DF-4859-9111-3BBC-31A69A9B8B50}"/>
              </a:ext>
            </a:extLst>
          </p:cNvPr>
          <p:cNvPicPr>
            <a:picLocks noChangeAspect="1"/>
          </p:cNvPicPr>
          <p:nvPr/>
        </p:nvPicPr>
        <p:blipFill>
          <a:blip r:embed="rId3"/>
          <a:srcRect b="3146"/>
          <a:stretch>
            <a:fillRect/>
          </a:stretch>
        </p:blipFill>
        <p:spPr>
          <a:xfrm>
            <a:off x="5287925" y="77972"/>
            <a:ext cx="6556744" cy="5075275"/>
          </a:xfrm>
          <a:prstGeom prst="rect">
            <a:avLst/>
          </a:prstGeom>
        </p:spPr>
      </p:pic>
      <p:sp>
        <p:nvSpPr>
          <p:cNvPr id="11" name="TextBox 10">
            <a:extLst>
              <a:ext uri="{FF2B5EF4-FFF2-40B4-BE49-F238E27FC236}">
                <a16:creationId xmlns:a16="http://schemas.microsoft.com/office/drawing/2014/main" id="{98002604-925E-8948-B54D-FE40EA1EC767}"/>
              </a:ext>
            </a:extLst>
          </p:cNvPr>
          <p:cNvSpPr txBox="1"/>
          <p:nvPr/>
        </p:nvSpPr>
        <p:spPr>
          <a:xfrm>
            <a:off x="4706680" y="5139070"/>
            <a:ext cx="7428614" cy="1754326"/>
          </a:xfrm>
          <a:prstGeom prst="rect">
            <a:avLst/>
          </a:prstGeom>
          <a:noFill/>
        </p:spPr>
        <p:txBody>
          <a:bodyPr wrap="square" rtlCol="0">
            <a:spAutoFit/>
          </a:bodyPr>
          <a:lstStyle/>
          <a:p>
            <a:r>
              <a:rPr lang="el-GR" dirty="0"/>
              <a:t>Εάν για να ευθυγραμμίσουμε τα είδωλα του ορίζοντα η ένδειξη στο μικρόμετρο μετακινήθηκε προς τα εμπρός (1’-2’ -3’ </a:t>
            </a:r>
            <a:r>
              <a:rPr lang="el-GR" dirty="0" err="1"/>
              <a:t>κλπ</a:t>
            </a:r>
            <a:r>
              <a:rPr lang="el-GR" dirty="0"/>
              <a:t>) τότε το σφάλμα ενδείκτη είναι αφαιρετικό (</a:t>
            </a:r>
            <a:r>
              <a:rPr lang="en-US" dirty="0"/>
              <a:t>Hs – </a:t>
            </a:r>
            <a:r>
              <a:rPr lang="en-US" dirty="0" err="1"/>
              <a:t>Ic</a:t>
            </a:r>
            <a:r>
              <a:rPr lang="en-US" dirty="0"/>
              <a:t>). </a:t>
            </a:r>
            <a:r>
              <a:rPr lang="el-GR" dirty="0"/>
              <a:t>Εάν για να ευθυγραμμίσουμε τα είδωλα του ορίζοντα η ένδειξη στο μικρόμετρο μετακινήθηκε προς τα</a:t>
            </a:r>
            <a:r>
              <a:rPr lang="en-US" dirty="0"/>
              <a:t> </a:t>
            </a:r>
            <a:r>
              <a:rPr lang="el-GR" dirty="0"/>
              <a:t>πίσω (59’ - 58’ – 57’ </a:t>
            </a:r>
            <a:r>
              <a:rPr lang="el-GR" dirty="0" err="1"/>
              <a:t>κλπ</a:t>
            </a:r>
            <a:r>
              <a:rPr lang="el-GR" dirty="0"/>
              <a:t>) τότε το σφάλμα ενδείκτη είναι προσθετικό (</a:t>
            </a:r>
            <a:r>
              <a:rPr lang="en-US" dirty="0"/>
              <a:t>Hs </a:t>
            </a:r>
            <a:r>
              <a:rPr lang="el-GR" dirty="0"/>
              <a:t>+</a:t>
            </a:r>
            <a:r>
              <a:rPr lang="en-US" dirty="0"/>
              <a:t> </a:t>
            </a:r>
            <a:r>
              <a:rPr lang="en-US" dirty="0" err="1"/>
              <a:t>Ic</a:t>
            </a:r>
            <a:r>
              <a:rPr lang="el-GR" dirty="0"/>
              <a:t> δηλαδή +1’ για ένδειξη 59’, +2’ για ένδειξη 58’ </a:t>
            </a:r>
            <a:r>
              <a:rPr lang="el-GR" dirty="0" err="1"/>
              <a:t>κλπ</a:t>
            </a:r>
            <a:r>
              <a:rPr lang="en-US" dirty="0"/>
              <a:t>)</a:t>
            </a:r>
          </a:p>
        </p:txBody>
      </p:sp>
    </p:spTree>
    <p:extLst>
      <p:ext uri="{BB962C8B-B14F-4D97-AF65-F5344CB8AC3E}">
        <p14:creationId xmlns:p14="http://schemas.microsoft.com/office/powerpoint/2010/main" val="3412921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D270B-2B87-204E-EABE-BD6C34B121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3D5775-B4C0-5CDA-B140-04DFE5571F6B}"/>
              </a:ext>
            </a:extLst>
          </p:cNvPr>
          <p:cNvSpPr>
            <a:spLocks noGrp="1"/>
          </p:cNvSpPr>
          <p:nvPr>
            <p:ph type="title"/>
          </p:nvPr>
        </p:nvSpPr>
        <p:spPr>
          <a:xfrm>
            <a:off x="715711" y="449365"/>
            <a:ext cx="11029722" cy="1456267"/>
          </a:xfrm>
        </p:spPr>
        <p:txBody>
          <a:bodyPr>
            <a:normAutofit/>
          </a:bodyPr>
          <a:lstStyle/>
          <a:p>
            <a:r>
              <a:rPr lang="el-GR" dirty="0" err="1"/>
              <a:t>Σφαλματα</a:t>
            </a:r>
            <a:r>
              <a:rPr lang="el-GR" dirty="0"/>
              <a:t> που δεν </a:t>
            </a:r>
            <a:r>
              <a:rPr lang="el-GR" dirty="0" err="1"/>
              <a:t>διορθωνονται</a:t>
            </a:r>
            <a:r>
              <a:rPr lang="el-GR" dirty="0"/>
              <a:t> από τον </a:t>
            </a:r>
            <a:r>
              <a:rPr lang="el-GR" dirty="0" err="1"/>
              <a:t>ναυτιλο</a:t>
            </a:r>
            <a:endParaRPr lang="en-US" b="1" dirty="0">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0576C91D-6AAE-8450-DCED-17E8BD2ECA87}"/>
              </a:ext>
            </a:extLst>
          </p:cNvPr>
          <p:cNvSpPr>
            <a:spLocks noGrp="1"/>
          </p:cNvSpPr>
          <p:nvPr>
            <p:ph idx="1"/>
          </p:nvPr>
        </p:nvSpPr>
        <p:spPr>
          <a:xfrm>
            <a:off x="685801" y="1417675"/>
            <a:ext cx="10131425" cy="5195776"/>
          </a:xfrm>
        </p:spPr>
        <p:txBody>
          <a:bodyPr>
            <a:normAutofit/>
          </a:bodyPr>
          <a:lstStyle/>
          <a:p>
            <a:r>
              <a:rPr lang="el-GR" sz="2400" dirty="0"/>
              <a:t>1. </a:t>
            </a:r>
            <a:r>
              <a:rPr lang="en-US" sz="2400" dirty="0"/>
              <a:t>COLLIMATION ERROR (</a:t>
            </a:r>
            <a:r>
              <a:rPr lang="el-GR" sz="2400" dirty="0"/>
              <a:t>ΣΦΑΛΜΑ ΠΑΡΑΛΛΗΛΟΤΗΤΑΣ ΤΗΛΕΣΚΟΠΙΟΥ)</a:t>
            </a:r>
          </a:p>
          <a:p>
            <a:endParaRPr lang="el-GR" sz="2400" dirty="0"/>
          </a:p>
          <a:p>
            <a:endParaRPr lang="en-US" sz="2400" dirty="0"/>
          </a:p>
          <a:p>
            <a:r>
              <a:rPr lang="el-GR" dirty="0"/>
              <a:t>Σε έναν εξάντα, το </a:t>
            </a:r>
            <a:r>
              <a:rPr lang="en-US" dirty="0"/>
              <a:t>collimation error </a:t>
            </a:r>
            <a:r>
              <a:rPr lang="el-GR" dirty="0"/>
              <a:t>προκαλείται όταν το τηλεσκόπιο δεν είναι παράλληλο με το σώμα του οργάνου. Σε παλαιότερους εξάντες υπήρχαν βίδες ρύθμισης του τηλεσκοπίου, κάτι που επέτρεπε να εφαρμοσθούν διορθώσεις για την ευθυγράμμιση. </a:t>
            </a:r>
          </a:p>
          <a:p>
            <a:r>
              <a:rPr lang="el-GR" dirty="0"/>
              <a:t>Οι σύγχρονοι εξάντες συνήθως δεν διαθέτουν αυτές τις βίδες.</a:t>
            </a:r>
          </a:p>
          <a:p>
            <a:r>
              <a:rPr lang="el-GR" dirty="0"/>
              <a:t> Όταν το τηλεσκόπιο δεν είναι παράλληλο με το πλαίσιο του οργάνου, η διαδρομή του φωτός θα κάμπτεται ελαφρώς καθώς αντανακλάται στους καθρέπτες του ορίζοντα και του ενδείκτη. Αυτή η παραμόρφωση γίνεται πιο σημαντική καθώς μετράμε μεγαλύτερα ύψη. </a:t>
            </a:r>
          </a:p>
          <a:p>
            <a:r>
              <a:rPr lang="el-GR" dirty="0"/>
              <a:t>Στους σημερινούς εξάντες, οι σύγχρονες τεχνικές κατασκευής έχουν σχεδόν εξαλείψει την πρόβλημα στις γωνίες που είναι χρησιμότερες για τον ναυτιλόμενο (20 - 60˚). </a:t>
            </a:r>
            <a:endParaRPr lang="en-US" dirty="0"/>
          </a:p>
        </p:txBody>
      </p:sp>
    </p:spTree>
    <p:extLst>
      <p:ext uri="{BB962C8B-B14F-4D97-AF65-F5344CB8AC3E}">
        <p14:creationId xmlns:p14="http://schemas.microsoft.com/office/powerpoint/2010/main" val="779587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A2F56-D0A5-6399-7655-7631CF24B0CC}"/>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3E6AF24-7B58-52A5-7F9B-F6DB1122650B}"/>
              </a:ext>
            </a:extLst>
          </p:cNvPr>
          <p:cNvSpPr>
            <a:spLocks noGrp="1"/>
          </p:cNvSpPr>
          <p:nvPr>
            <p:ph idx="1"/>
          </p:nvPr>
        </p:nvSpPr>
        <p:spPr>
          <a:xfrm>
            <a:off x="685801" y="489098"/>
            <a:ext cx="10131425" cy="6025115"/>
          </a:xfrm>
        </p:spPr>
        <p:txBody>
          <a:bodyPr>
            <a:normAutofit/>
          </a:bodyPr>
          <a:lstStyle/>
          <a:p>
            <a:r>
              <a:rPr lang="el-GR" sz="2400" dirty="0"/>
              <a:t>2. ΣΦΑΛΜΑ ΕΚΚΕΝΤΡΟΤΗΤΑΣ ΤΟΥ ΚΑΝΟΝΑ </a:t>
            </a:r>
            <a:r>
              <a:rPr lang="el-GR" sz="2400" b="1" dirty="0"/>
              <a:t>(</a:t>
            </a:r>
            <a:r>
              <a:rPr lang="en-US" sz="2400" b="1" dirty="0"/>
              <a:t>CENTERING ERROR)</a:t>
            </a:r>
            <a:endParaRPr lang="el-GR" sz="2400" b="1" dirty="0"/>
          </a:p>
          <a:p>
            <a:endParaRPr lang="el-GR" sz="2400" b="1" dirty="0"/>
          </a:p>
          <a:p>
            <a:endParaRPr lang="el-GR" sz="2400" b="1" dirty="0"/>
          </a:p>
          <a:p>
            <a:endParaRPr lang="en-US" sz="2400" b="1" dirty="0"/>
          </a:p>
          <a:p>
            <a:r>
              <a:rPr lang="el-GR" dirty="0"/>
              <a:t>Σε έναν εξάντα, το </a:t>
            </a:r>
            <a:r>
              <a:rPr lang="en-US" dirty="0"/>
              <a:t>centering error </a:t>
            </a:r>
            <a:r>
              <a:rPr lang="el-GR" dirty="0"/>
              <a:t>προκαλείται όταν το σημείο περιστροφής του κανόνα δεν είναι τέλεια ευθυγραμμισμένο με το γεωμετρικό κέντρο του τόξου του πλαισίου του οργάνου.</a:t>
            </a:r>
          </a:p>
          <a:p>
            <a:r>
              <a:rPr lang="el-GR" dirty="0"/>
              <a:t>Καθώς δεν είναι ρυθμιζόμενο, συνήθως μετράται και ρυθμίζεται κατά την αρχική βαθμονόμηση. Μπορεί όμως να προκληθεί μετέπειτα, από κακή χρήση του εξάντα.</a:t>
            </a:r>
          </a:p>
          <a:p>
            <a:r>
              <a:rPr lang="el-GR" dirty="0"/>
              <a:t>Για να αποφύγετε το σφάλμα εκκεντρότητας, είναι σημαντικό να προσέχετε τον εξάντα. Οποιοδήποτε πέσιμο, πρόσκρουση ή ζημιά θα μπορούσε να εμποδίσει, τα κουζινέτα στον κανόνα να τον διατηρήσουν τέλεια κεντραρισμένο στο γεωμετρικό κέντρο του τόξου του πλαισίου.</a:t>
            </a:r>
            <a:endParaRPr lang="en-US" dirty="0"/>
          </a:p>
        </p:txBody>
      </p:sp>
    </p:spTree>
    <p:extLst>
      <p:ext uri="{BB962C8B-B14F-4D97-AF65-F5344CB8AC3E}">
        <p14:creationId xmlns:p14="http://schemas.microsoft.com/office/powerpoint/2010/main" val="1551164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657A4-AD85-0A87-BCEA-35F86C29063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24E0400-405B-AC02-0255-6D3D39F68CF8}"/>
              </a:ext>
            </a:extLst>
          </p:cNvPr>
          <p:cNvSpPr>
            <a:spLocks noGrp="1"/>
          </p:cNvSpPr>
          <p:nvPr>
            <p:ph idx="1"/>
          </p:nvPr>
        </p:nvSpPr>
        <p:spPr>
          <a:xfrm>
            <a:off x="685801" y="552893"/>
            <a:ext cx="10435855" cy="5238307"/>
          </a:xfrm>
        </p:spPr>
        <p:txBody>
          <a:bodyPr>
            <a:normAutofit/>
          </a:bodyPr>
          <a:lstStyle/>
          <a:p>
            <a:r>
              <a:rPr lang="el-GR" sz="2400" dirty="0"/>
              <a:t>3. ΣΦΑΛΜΑ ΠΑΡΑΛΛΗΛΟΤΗΤΑΣ ΜΕΤΑΞΥ ΤΩΝ ΚΑΘΡΕΠΤΩΝ </a:t>
            </a:r>
            <a:r>
              <a:rPr lang="el-GR" sz="2400" b="1" dirty="0"/>
              <a:t>(</a:t>
            </a:r>
            <a:r>
              <a:rPr lang="en-US" sz="2400" b="1" dirty="0"/>
              <a:t>PRISMATIC ERROR)</a:t>
            </a:r>
            <a:endParaRPr lang="el-GR" sz="2400" b="1" dirty="0"/>
          </a:p>
          <a:p>
            <a:endParaRPr lang="el-GR" sz="2400" b="1" dirty="0"/>
          </a:p>
          <a:p>
            <a:endParaRPr lang="en-US" sz="2400" b="1" dirty="0"/>
          </a:p>
          <a:p>
            <a:r>
              <a:rPr lang="el-GR" dirty="0"/>
              <a:t>Προκαλείται όταν οι έδρες (οι βάσεις) των καθρεπτών δεν είναι παράλληλες μεταξύ τους που έχει ως  αποτέλεσμα μια μικρή διαφορά μεταξύ της γωνίας πρόσπτωσης και της γωνίας ανάκλασης.</a:t>
            </a:r>
          </a:p>
          <a:p>
            <a:r>
              <a:rPr lang="el-GR" dirty="0"/>
              <a:t> Το πρισματικό σφάλμα ελέγχεται κατά την αρχική βαθμονόμηση του εξάντα. Εάν οι βάσεις δημιουργούν παραμόρφωση αντικαθίστανται εκ νέου.</a:t>
            </a:r>
            <a:endParaRPr lang="en-US" dirty="0"/>
          </a:p>
        </p:txBody>
      </p:sp>
    </p:spTree>
    <p:extLst>
      <p:ext uri="{BB962C8B-B14F-4D97-AF65-F5344CB8AC3E}">
        <p14:creationId xmlns:p14="http://schemas.microsoft.com/office/powerpoint/2010/main" val="1997372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10956-1E8E-7EAE-A4BE-EFD6920B5DC1}"/>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4088CDD-937F-1FED-0306-9DC313995CE6}"/>
              </a:ext>
            </a:extLst>
          </p:cNvPr>
          <p:cNvSpPr>
            <a:spLocks noGrp="1"/>
          </p:cNvSpPr>
          <p:nvPr>
            <p:ph idx="1"/>
          </p:nvPr>
        </p:nvSpPr>
        <p:spPr>
          <a:xfrm>
            <a:off x="685801" y="503275"/>
            <a:ext cx="10435855" cy="5287926"/>
          </a:xfrm>
        </p:spPr>
        <p:txBody>
          <a:bodyPr>
            <a:normAutofit/>
          </a:bodyPr>
          <a:lstStyle/>
          <a:p>
            <a:r>
              <a:rPr lang="el-GR" sz="2400" dirty="0"/>
              <a:t>4. ΣΦΑΛΜΑ ΑΠΟ ΤΑ ΣΚΟΥΡΑ ΦΙΛΤΡΑ </a:t>
            </a:r>
            <a:r>
              <a:rPr lang="el-GR" sz="2400" b="1" dirty="0"/>
              <a:t>(</a:t>
            </a:r>
            <a:r>
              <a:rPr lang="en-US" sz="2400" b="1" dirty="0"/>
              <a:t>SHADE ERROR)</a:t>
            </a:r>
            <a:endParaRPr lang="el-GR" sz="2400" b="1" dirty="0"/>
          </a:p>
          <a:p>
            <a:endParaRPr lang="en-US" sz="2400" b="1" dirty="0"/>
          </a:p>
          <a:p>
            <a:r>
              <a:rPr lang="el-GR" dirty="0"/>
              <a:t>Προκαλείται όταν οι έδρες των σκούρων φίλτρων δεν είναι παράλληλες μεταξύ τους και κάθετες στο επίπεδο του οργάνου το οποίο προκαλεί μικρή διάθλαση, εισάγοντας μικρά σφάλματα στη θέση της εικόνας στους καθρέφτες. Αυτό το σφάλμα, επίσης, ελέγχεται και εξαλείφεται κατά την αρχική βαθμονόμηση του εξάντα.</a:t>
            </a:r>
          </a:p>
          <a:p>
            <a:r>
              <a:rPr lang="el-GR" dirty="0"/>
              <a:t>Με την πάροδο του χρόνου και την απρόσεκτη χρήση, τα κουζινέτα στα φίλτρα μπορεί να φθαρούν ή να καταστραφούν, με αποτέλεσμα να μην εφαρμόζουν σωστά. Όταν συμβαίνει αυτό, είναι πιθανό να εμφανιστεί  εκ νέου </a:t>
            </a:r>
            <a:r>
              <a:rPr lang="en-US" dirty="0"/>
              <a:t>shade error</a:t>
            </a:r>
            <a:r>
              <a:rPr lang="el-GR" dirty="0"/>
              <a:t>.</a:t>
            </a:r>
            <a:endParaRPr lang="en-US" dirty="0"/>
          </a:p>
          <a:p>
            <a:r>
              <a:rPr lang="el-GR" dirty="0"/>
              <a:t> Όπως συμβαίνει και με το σφάλμα εκκεντρότητας,  είναι σημαντικό να φροντίζετε τον εξάντα του πλοίου σας.</a:t>
            </a:r>
          </a:p>
          <a:p>
            <a:endParaRPr lang="en-US" dirty="0"/>
          </a:p>
        </p:txBody>
      </p:sp>
    </p:spTree>
    <p:extLst>
      <p:ext uri="{BB962C8B-B14F-4D97-AF65-F5344CB8AC3E}">
        <p14:creationId xmlns:p14="http://schemas.microsoft.com/office/powerpoint/2010/main" val="1791817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4F517-5E8B-B51A-B8FF-7114660F385D}"/>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63BF565-3883-C83F-CCCD-B87B7B6A5ED4}"/>
              </a:ext>
            </a:extLst>
          </p:cNvPr>
          <p:cNvSpPr>
            <a:spLocks noGrp="1"/>
          </p:cNvSpPr>
          <p:nvPr>
            <p:ph idx="1"/>
          </p:nvPr>
        </p:nvSpPr>
        <p:spPr>
          <a:xfrm>
            <a:off x="685801" y="659219"/>
            <a:ext cx="10435855" cy="5131981"/>
          </a:xfrm>
        </p:spPr>
        <p:txBody>
          <a:bodyPr>
            <a:normAutofit/>
          </a:bodyPr>
          <a:lstStyle/>
          <a:p>
            <a:pPr marL="0" lvl="0" indent="0">
              <a:spcAft>
                <a:spcPts val="0"/>
              </a:spcAft>
              <a:buClrTx/>
              <a:buSzTx/>
              <a:buNone/>
              <a:defRPr/>
            </a:pPr>
            <a:r>
              <a:rPr lang="el-GR" sz="2400" dirty="0"/>
              <a:t>5. ΣΦΑΛΜΑ ΥΠΟΔΙΑΙΡΕΣΕΩΝ </a:t>
            </a:r>
            <a:r>
              <a:rPr lang="el-GR" sz="2400" b="1" dirty="0"/>
              <a:t>(</a:t>
            </a:r>
            <a:r>
              <a:rPr lang="en-US" sz="2400" b="1" dirty="0"/>
              <a:t>GRADUATION ERROR)</a:t>
            </a:r>
            <a:endParaRPr lang="el-GR" sz="2400" b="1" dirty="0"/>
          </a:p>
          <a:p>
            <a:pPr marL="0" lvl="0" indent="0">
              <a:spcAft>
                <a:spcPts val="0"/>
              </a:spcAft>
              <a:buClrTx/>
              <a:buSzTx/>
              <a:buNone/>
              <a:defRPr/>
            </a:pPr>
            <a:endParaRPr lang="en-US" sz="2400" b="1" dirty="0"/>
          </a:p>
          <a:p>
            <a:r>
              <a:rPr lang="el-GR" dirty="0"/>
              <a:t>Το σφάλμα υποδιαιρέσεων προκαλείται από ατέλειες στις διαβαθμίσεις του μικρομέτρου ή στις ενδείξεις στο τόξο (</a:t>
            </a:r>
            <a:r>
              <a:rPr lang="el-GR" dirty="0" err="1"/>
              <a:t>ίτυ</a:t>
            </a:r>
            <a:r>
              <a:rPr lang="el-GR" dirty="0"/>
              <a:t>) του οργάνου</a:t>
            </a:r>
          </a:p>
          <a:p>
            <a:r>
              <a:rPr lang="el-GR" dirty="0"/>
              <a:t>Εάν υπάρχουν σφάλματα σε αυτές τις διαβαθμίσεις, θα εμφανίζονται ως σφάλματα στις γωνίες που μετράτε. Οι διαβαθμίσεις θα πρέπει να έχουν εφαρμοστεί σωστά κατά την κατασκευή και να έχουν ελεγχθεί κατά τη βαθμονόμηση. Δεν υπάρχει τρόπος να προσαρμόσετε ό,τι έχει τυπωθεί ή χαραχθεί στην επιφάνεια του οργάνου.</a:t>
            </a:r>
            <a:endParaRPr lang="en-US" dirty="0"/>
          </a:p>
        </p:txBody>
      </p:sp>
    </p:spTree>
    <p:extLst>
      <p:ext uri="{BB962C8B-B14F-4D97-AF65-F5344CB8AC3E}">
        <p14:creationId xmlns:p14="http://schemas.microsoft.com/office/powerpoint/2010/main" val="3495440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415D4-0DE8-EC40-DC84-5C25BCB01C1F}"/>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434878E-86FD-78AD-4E8F-2F1895E02E72}"/>
              </a:ext>
            </a:extLst>
          </p:cNvPr>
          <p:cNvSpPr>
            <a:spLocks noGrp="1"/>
          </p:cNvSpPr>
          <p:nvPr>
            <p:ph idx="1"/>
          </p:nvPr>
        </p:nvSpPr>
        <p:spPr>
          <a:xfrm>
            <a:off x="439480" y="680483"/>
            <a:ext cx="11178362" cy="5089451"/>
          </a:xfrm>
        </p:spPr>
        <p:txBody>
          <a:bodyPr>
            <a:normAutofit/>
          </a:bodyPr>
          <a:lstStyle/>
          <a:p>
            <a:r>
              <a:rPr lang="el-GR" sz="2400" dirty="0"/>
              <a:t>6. ΣΦΑΛΜΑ ΚΟΧΛΙΑ ΚΑΙ ΟΔΟΝΤΩΤΟΥ ΑΞΟΝΑ ΤΟΥ ΕΞΑΝΤΑ </a:t>
            </a:r>
            <a:r>
              <a:rPr lang="el-GR" sz="2400" b="1" dirty="0"/>
              <a:t>(</a:t>
            </a:r>
            <a:r>
              <a:rPr lang="en-US" sz="2400" b="1" dirty="0"/>
              <a:t>WORM AND RACK ERROR)</a:t>
            </a:r>
          </a:p>
          <a:p>
            <a:pPr marL="0" lvl="0" indent="0">
              <a:spcAft>
                <a:spcPts val="0"/>
              </a:spcAft>
              <a:buClrTx/>
              <a:buSzTx/>
              <a:buNone/>
              <a:defRPr/>
            </a:pPr>
            <a:endParaRPr lang="en-US" sz="2400" b="1" dirty="0"/>
          </a:p>
          <a:p>
            <a:r>
              <a:rPr lang="el-GR" dirty="0"/>
              <a:t>Καθώς ο μηχανισμός γραναζιών φθείρεται με την πάροδο του χρόνου, μικρά σφάλματα μπορούν να παρουσιαστούν στον κοχλία και στον οδοντωτό άξονα.</a:t>
            </a:r>
          </a:p>
          <a:p>
            <a:r>
              <a:rPr lang="el-GR" dirty="0"/>
              <a:t> Δεν μπορείτε να τα διορθώσετε, αλλά είναι δυνατό να ελέγξετε αν υπάρχουν.</a:t>
            </a:r>
          </a:p>
          <a:p>
            <a:r>
              <a:rPr lang="el-GR" dirty="0"/>
              <a:t> Οποιοδήποτε σημάδι τζόγου ή αντίστασης κατά την κίνηση του κανόνα στον οδοντωτό άξονα αποτελεί ένδειξη ότι έχουμε σημαντική φθορά στον εξάντα η οποία εισάγει σφάλματα μέτρησης.</a:t>
            </a:r>
          </a:p>
          <a:p>
            <a:r>
              <a:rPr lang="el-GR" dirty="0"/>
              <a:t>Για να αποτρέψετε την εμφάνιση των ως άνω σφαλμάτων, πρέπει να φροντίζετε καλά τον εξάντα. Βεβαιωθείτε για την ορθή λίπανση σε διαστήματα που καθορίζονται από τον κατασκευαστή.</a:t>
            </a:r>
          </a:p>
          <a:p>
            <a:r>
              <a:rPr lang="el-GR" dirty="0"/>
              <a:t> Όταν χρησιμοποιείτε τον εξάντα, βεβαιωθείτε ότι ο βραχίονας δεν τρίβεται κατά μήκος της οδοντωτής ράβδου. Όταν μετακινείτε τον κανόνα για να λάβετε ύψος, απελευθερώστε πλήρως το μικρόμετρο πριν τον μετακινήσετε. Στην συνέχεια, σταματήστε εντελώς τον κανόνα πριν ασφαλίσετε το </a:t>
            </a:r>
            <a:r>
              <a:rPr lang="el-GR" dirty="0" err="1"/>
              <a:t>μικρομετρικό</a:t>
            </a:r>
            <a:r>
              <a:rPr lang="el-GR" dirty="0"/>
              <a:t> τύμπανο πάνω στον οδοντωτό άξονα.</a:t>
            </a:r>
            <a:endParaRPr lang="en-US" dirty="0"/>
          </a:p>
        </p:txBody>
      </p:sp>
    </p:spTree>
    <p:extLst>
      <p:ext uri="{BB962C8B-B14F-4D97-AF65-F5344CB8AC3E}">
        <p14:creationId xmlns:p14="http://schemas.microsoft.com/office/powerpoint/2010/main" val="3326447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5A33BE5-967A-8F2B-05FB-9A8677771954}"/>
              </a:ext>
            </a:extLst>
          </p:cNvPr>
          <p:cNvPicPr>
            <a:picLocks noChangeAspect="1"/>
          </p:cNvPicPr>
          <p:nvPr/>
        </p:nvPicPr>
        <p:blipFill>
          <a:blip r:embed="rId2"/>
          <a:srcRect l="8464" t="11801"/>
          <a:stretch>
            <a:fillRect/>
          </a:stretch>
        </p:blipFill>
        <p:spPr>
          <a:xfrm>
            <a:off x="94237" y="482008"/>
            <a:ext cx="4052461" cy="3235347"/>
          </a:xfrm>
          <a:prstGeom prst="rect">
            <a:avLst/>
          </a:prstGeom>
        </p:spPr>
      </p:pic>
      <p:pic>
        <p:nvPicPr>
          <p:cNvPr id="11" name="Picture 10">
            <a:extLst>
              <a:ext uri="{FF2B5EF4-FFF2-40B4-BE49-F238E27FC236}">
                <a16:creationId xmlns:a16="http://schemas.microsoft.com/office/drawing/2014/main" id="{42D2068A-9D8E-AEC9-E7F5-5D9A11A9B997}"/>
              </a:ext>
            </a:extLst>
          </p:cNvPr>
          <p:cNvPicPr>
            <a:picLocks noChangeAspect="1"/>
          </p:cNvPicPr>
          <p:nvPr/>
        </p:nvPicPr>
        <p:blipFill>
          <a:blip r:embed="rId3"/>
          <a:stretch>
            <a:fillRect/>
          </a:stretch>
        </p:blipFill>
        <p:spPr>
          <a:xfrm>
            <a:off x="7745781" y="834801"/>
            <a:ext cx="4428771" cy="3418277"/>
          </a:xfrm>
          <a:prstGeom prst="rect">
            <a:avLst/>
          </a:prstGeom>
        </p:spPr>
      </p:pic>
      <p:pic>
        <p:nvPicPr>
          <p:cNvPr id="5" name="Picture 4">
            <a:extLst>
              <a:ext uri="{FF2B5EF4-FFF2-40B4-BE49-F238E27FC236}">
                <a16:creationId xmlns:a16="http://schemas.microsoft.com/office/drawing/2014/main" id="{DF8B7E5C-1286-E8D0-DB82-E2F9F3592FE4}"/>
              </a:ext>
            </a:extLst>
          </p:cNvPr>
          <p:cNvPicPr>
            <a:picLocks noChangeAspect="1"/>
          </p:cNvPicPr>
          <p:nvPr/>
        </p:nvPicPr>
        <p:blipFill>
          <a:blip r:embed="rId4"/>
          <a:stretch>
            <a:fillRect/>
          </a:stretch>
        </p:blipFill>
        <p:spPr>
          <a:xfrm>
            <a:off x="17448" y="3683010"/>
            <a:ext cx="3771396" cy="3174990"/>
          </a:xfrm>
          <a:prstGeom prst="rect">
            <a:avLst/>
          </a:prstGeom>
        </p:spPr>
      </p:pic>
      <p:sp>
        <p:nvSpPr>
          <p:cNvPr id="2" name="Title 1">
            <a:extLst>
              <a:ext uri="{FF2B5EF4-FFF2-40B4-BE49-F238E27FC236}">
                <a16:creationId xmlns:a16="http://schemas.microsoft.com/office/drawing/2014/main" id="{EF552107-9C8E-51AB-F1C4-CC8D421B16E4}"/>
              </a:ext>
            </a:extLst>
          </p:cNvPr>
          <p:cNvSpPr>
            <a:spLocks noGrp="1"/>
          </p:cNvSpPr>
          <p:nvPr>
            <p:ph type="title"/>
          </p:nvPr>
        </p:nvSpPr>
        <p:spPr>
          <a:xfrm>
            <a:off x="148855" y="63796"/>
            <a:ext cx="11624931" cy="418213"/>
          </a:xfrm>
        </p:spPr>
        <p:txBody>
          <a:bodyPr>
            <a:normAutofit fontScale="90000"/>
          </a:bodyPr>
          <a:lstStyle/>
          <a:p>
            <a:r>
              <a:rPr lang="el-GR" dirty="0" err="1"/>
              <a:t>Εξαντες</a:t>
            </a:r>
            <a:r>
              <a:rPr lang="el-GR" dirty="0"/>
              <a:t> </a:t>
            </a:r>
            <a:r>
              <a:rPr lang="el-GR" dirty="0" err="1"/>
              <a:t>διαφορετικων</a:t>
            </a:r>
            <a:r>
              <a:rPr lang="el-GR" dirty="0"/>
              <a:t> </a:t>
            </a:r>
            <a:r>
              <a:rPr lang="el-GR" dirty="0" err="1"/>
              <a:t>εποχων</a:t>
            </a:r>
            <a:r>
              <a:rPr lang="el-GR" dirty="0"/>
              <a:t> και </a:t>
            </a:r>
            <a:r>
              <a:rPr lang="el-GR" dirty="0" err="1"/>
              <a:t>κατασκευαστων</a:t>
            </a:r>
            <a:endParaRPr lang="en-US" dirty="0"/>
          </a:p>
        </p:txBody>
      </p:sp>
      <p:sp>
        <p:nvSpPr>
          <p:cNvPr id="6" name="TextBox 5">
            <a:extLst>
              <a:ext uri="{FF2B5EF4-FFF2-40B4-BE49-F238E27FC236}">
                <a16:creationId xmlns:a16="http://schemas.microsoft.com/office/drawing/2014/main" id="{AF8DB054-CDF9-7067-DC4D-286F80D600D8}"/>
              </a:ext>
            </a:extLst>
          </p:cNvPr>
          <p:cNvSpPr txBox="1"/>
          <p:nvPr/>
        </p:nvSpPr>
        <p:spPr>
          <a:xfrm>
            <a:off x="0" y="6488668"/>
            <a:ext cx="687573" cy="369332"/>
          </a:xfrm>
          <a:prstGeom prst="rect">
            <a:avLst/>
          </a:prstGeom>
          <a:noFill/>
        </p:spPr>
        <p:txBody>
          <a:bodyPr wrap="square" rtlCol="0">
            <a:spAutoFit/>
          </a:bodyPr>
          <a:lstStyle/>
          <a:p>
            <a:r>
              <a:rPr lang="en-US" dirty="0"/>
              <a:t>1909</a:t>
            </a:r>
          </a:p>
        </p:txBody>
      </p:sp>
      <p:pic>
        <p:nvPicPr>
          <p:cNvPr id="8" name="Picture 7">
            <a:extLst>
              <a:ext uri="{FF2B5EF4-FFF2-40B4-BE49-F238E27FC236}">
                <a16:creationId xmlns:a16="http://schemas.microsoft.com/office/drawing/2014/main" id="{75A0DF07-7BEF-9961-061A-A3D0D19A373C}"/>
              </a:ext>
            </a:extLst>
          </p:cNvPr>
          <p:cNvPicPr>
            <a:picLocks noChangeAspect="1"/>
          </p:cNvPicPr>
          <p:nvPr/>
        </p:nvPicPr>
        <p:blipFill>
          <a:blip r:embed="rId5"/>
          <a:stretch>
            <a:fillRect/>
          </a:stretch>
        </p:blipFill>
        <p:spPr>
          <a:xfrm>
            <a:off x="3738574" y="2666966"/>
            <a:ext cx="4252526" cy="3554886"/>
          </a:xfrm>
          <a:prstGeom prst="rect">
            <a:avLst/>
          </a:prstGeom>
        </p:spPr>
      </p:pic>
      <p:sp>
        <p:nvSpPr>
          <p:cNvPr id="9" name="TextBox 8">
            <a:extLst>
              <a:ext uri="{FF2B5EF4-FFF2-40B4-BE49-F238E27FC236}">
                <a16:creationId xmlns:a16="http://schemas.microsoft.com/office/drawing/2014/main" id="{62DE844C-FC63-C773-4B8B-3DB8680033D0}"/>
              </a:ext>
            </a:extLst>
          </p:cNvPr>
          <p:cNvSpPr txBox="1"/>
          <p:nvPr/>
        </p:nvSpPr>
        <p:spPr>
          <a:xfrm>
            <a:off x="3806292" y="5852520"/>
            <a:ext cx="687573" cy="369332"/>
          </a:xfrm>
          <a:prstGeom prst="rect">
            <a:avLst/>
          </a:prstGeom>
          <a:noFill/>
        </p:spPr>
        <p:txBody>
          <a:bodyPr wrap="square" rtlCol="0">
            <a:spAutoFit/>
          </a:bodyPr>
          <a:lstStyle/>
          <a:p>
            <a:r>
              <a:rPr lang="en-US" dirty="0"/>
              <a:t>1943</a:t>
            </a:r>
          </a:p>
        </p:txBody>
      </p:sp>
      <p:sp>
        <p:nvSpPr>
          <p:cNvPr id="12" name="TextBox 11">
            <a:extLst>
              <a:ext uri="{FF2B5EF4-FFF2-40B4-BE49-F238E27FC236}">
                <a16:creationId xmlns:a16="http://schemas.microsoft.com/office/drawing/2014/main" id="{6D81798D-107C-C221-D7DE-D36269D622FE}"/>
              </a:ext>
            </a:extLst>
          </p:cNvPr>
          <p:cNvSpPr txBox="1"/>
          <p:nvPr/>
        </p:nvSpPr>
        <p:spPr>
          <a:xfrm>
            <a:off x="7991100" y="3883746"/>
            <a:ext cx="652743" cy="369332"/>
          </a:xfrm>
          <a:prstGeom prst="rect">
            <a:avLst/>
          </a:prstGeom>
          <a:noFill/>
        </p:spPr>
        <p:txBody>
          <a:bodyPr wrap="none" rtlCol="0">
            <a:spAutoFit/>
          </a:bodyPr>
          <a:lstStyle/>
          <a:p>
            <a:r>
              <a:rPr lang="en-US" dirty="0"/>
              <a:t>1977</a:t>
            </a:r>
          </a:p>
        </p:txBody>
      </p:sp>
      <p:sp>
        <p:nvSpPr>
          <p:cNvPr id="17" name="TextBox 16">
            <a:extLst>
              <a:ext uri="{FF2B5EF4-FFF2-40B4-BE49-F238E27FC236}">
                <a16:creationId xmlns:a16="http://schemas.microsoft.com/office/drawing/2014/main" id="{B763B155-733F-C974-CD77-57FE3CEFEF53}"/>
              </a:ext>
            </a:extLst>
          </p:cNvPr>
          <p:cNvSpPr txBox="1"/>
          <p:nvPr/>
        </p:nvSpPr>
        <p:spPr>
          <a:xfrm>
            <a:off x="2330891" y="3313678"/>
            <a:ext cx="1318438" cy="369332"/>
          </a:xfrm>
          <a:prstGeom prst="rect">
            <a:avLst/>
          </a:prstGeom>
          <a:noFill/>
        </p:spPr>
        <p:txBody>
          <a:bodyPr wrap="square" rtlCol="0">
            <a:spAutoFit/>
          </a:bodyPr>
          <a:lstStyle/>
          <a:p>
            <a:r>
              <a:rPr lang="el-GR" dirty="0"/>
              <a:t>ΣΥΓΧΡΟΝΟΣ</a:t>
            </a:r>
            <a:endParaRPr lang="en-US" dirty="0"/>
          </a:p>
        </p:txBody>
      </p:sp>
      <p:sp>
        <p:nvSpPr>
          <p:cNvPr id="18" name="TextBox 17">
            <a:extLst>
              <a:ext uri="{FF2B5EF4-FFF2-40B4-BE49-F238E27FC236}">
                <a16:creationId xmlns:a16="http://schemas.microsoft.com/office/drawing/2014/main" id="{FBFB3F22-A6A3-04E5-930B-DAF9479FCB92}"/>
              </a:ext>
            </a:extLst>
          </p:cNvPr>
          <p:cNvSpPr txBox="1"/>
          <p:nvPr/>
        </p:nvSpPr>
        <p:spPr>
          <a:xfrm>
            <a:off x="4224670" y="893135"/>
            <a:ext cx="3225209" cy="646331"/>
          </a:xfrm>
          <a:prstGeom prst="rect">
            <a:avLst/>
          </a:prstGeom>
          <a:noFill/>
        </p:spPr>
        <p:txBody>
          <a:bodyPr wrap="square" rtlCol="0">
            <a:spAutoFit/>
          </a:bodyPr>
          <a:lstStyle/>
          <a:p>
            <a:pPr algn="ctr"/>
            <a:r>
              <a:rPr lang="en-US" b="1" dirty="0"/>
              <a:t>PLATH</a:t>
            </a:r>
            <a:endParaRPr lang="el-GR" b="1" dirty="0"/>
          </a:p>
          <a:p>
            <a:pPr algn="ctr"/>
            <a:r>
              <a:rPr lang="en-US" b="1" dirty="0"/>
              <a:t>1907 - </a:t>
            </a:r>
            <a:r>
              <a:rPr lang="el-GR" b="1" dirty="0"/>
              <a:t>ΣΗΜΕΡΑ</a:t>
            </a:r>
            <a:endParaRPr lang="en-US" b="1" dirty="0"/>
          </a:p>
        </p:txBody>
      </p:sp>
    </p:spTree>
    <p:extLst>
      <p:ext uri="{BB962C8B-B14F-4D97-AF65-F5344CB8AC3E}">
        <p14:creationId xmlns:p14="http://schemas.microsoft.com/office/powerpoint/2010/main" val="4272613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450DB-BC4E-9B4E-0753-EFA16F2E47C6}"/>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D94E3B2-7A78-B689-4B6B-8A97541BF259}"/>
              </a:ext>
            </a:extLst>
          </p:cNvPr>
          <p:cNvPicPr>
            <a:picLocks noChangeAspect="1"/>
          </p:cNvPicPr>
          <p:nvPr/>
        </p:nvPicPr>
        <p:blipFill>
          <a:blip r:embed="rId2"/>
          <a:stretch>
            <a:fillRect/>
          </a:stretch>
        </p:blipFill>
        <p:spPr>
          <a:xfrm>
            <a:off x="77644" y="528936"/>
            <a:ext cx="4147026" cy="3429000"/>
          </a:xfrm>
          <a:prstGeom prst="rect">
            <a:avLst/>
          </a:prstGeom>
        </p:spPr>
      </p:pic>
      <p:pic>
        <p:nvPicPr>
          <p:cNvPr id="10" name="Picture 9">
            <a:extLst>
              <a:ext uri="{FF2B5EF4-FFF2-40B4-BE49-F238E27FC236}">
                <a16:creationId xmlns:a16="http://schemas.microsoft.com/office/drawing/2014/main" id="{8E2909E8-2DFC-9C8F-F6B0-379934A33379}"/>
              </a:ext>
            </a:extLst>
          </p:cNvPr>
          <p:cNvPicPr>
            <a:picLocks noChangeAspect="1"/>
          </p:cNvPicPr>
          <p:nvPr/>
        </p:nvPicPr>
        <p:blipFill>
          <a:blip r:embed="rId3"/>
          <a:stretch>
            <a:fillRect/>
          </a:stretch>
        </p:blipFill>
        <p:spPr>
          <a:xfrm>
            <a:off x="7395333" y="730103"/>
            <a:ext cx="4778212" cy="3792279"/>
          </a:xfrm>
          <a:prstGeom prst="rect">
            <a:avLst/>
          </a:prstGeom>
        </p:spPr>
      </p:pic>
      <p:pic>
        <p:nvPicPr>
          <p:cNvPr id="4" name="Picture 3">
            <a:extLst>
              <a:ext uri="{FF2B5EF4-FFF2-40B4-BE49-F238E27FC236}">
                <a16:creationId xmlns:a16="http://schemas.microsoft.com/office/drawing/2014/main" id="{12E1EDA2-3699-5B3C-A3BC-C86E81247C56}"/>
              </a:ext>
            </a:extLst>
          </p:cNvPr>
          <p:cNvPicPr>
            <a:picLocks noChangeAspect="1"/>
          </p:cNvPicPr>
          <p:nvPr/>
        </p:nvPicPr>
        <p:blipFill>
          <a:blip r:embed="rId4"/>
          <a:stretch>
            <a:fillRect/>
          </a:stretch>
        </p:blipFill>
        <p:spPr>
          <a:xfrm>
            <a:off x="3423684" y="3153033"/>
            <a:ext cx="4114772" cy="3662438"/>
          </a:xfrm>
          <a:prstGeom prst="rect">
            <a:avLst/>
          </a:prstGeom>
        </p:spPr>
      </p:pic>
      <p:sp>
        <p:nvSpPr>
          <p:cNvPr id="2" name="Title 1">
            <a:extLst>
              <a:ext uri="{FF2B5EF4-FFF2-40B4-BE49-F238E27FC236}">
                <a16:creationId xmlns:a16="http://schemas.microsoft.com/office/drawing/2014/main" id="{D9A83810-6E91-6DFB-10D2-34D9756EBC3A}"/>
              </a:ext>
            </a:extLst>
          </p:cNvPr>
          <p:cNvSpPr>
            <a:spLocks noGrp="1"/>
          </p:cNvSpPr>
          <p:nvPr>
            <p:ph type="title"/>
          </p:nvPr>
        </p:nvSpPr>
        <p:spPr>
          <a:xfrm>
            <a:off x="148855" y="63796"/>
            <a:ext cx="11624931" cy="418213"/>
          </a:xfrm>
        </p:spPr>
        <p:txBody>
          <a:bodyPr>
            <a:normAutofit fontScale="90000"/>
          </a:bodyPr>
          <a:lstStyle/>
          <a:p>
            <a:r>
              <a:rPr lang="el-GR" dirty="0" err="1"/>
              <a:t>Εξαντες</a:t>
            </a:r>
            <a:r>
              <a:rPr lang="el-GR" dirty="0"/>
              <a:t> </a:t>
            </a:r>
            <a:r>
              <a:rPr lang="el-GR" dirty="0" err="1"/>
              <a:t>διαφορετικων</a:t>
            </a:r>
            <a:r>
              <a:rPr lang="el-GR" dirty="0"/>
              <a:t> </a:t>
            </a:r>
            <a:r>
              <a:rPr lang="el-GR" dirty="0" err="1"/>
              <a:t>εποχων</a:t>
            </a:r>
            <a:r>
              <a:rPr lang="el-GR" dirty="0"/>
              <a:t> και </a:t>
            </a:r>
            <a:r>
              <a:rPr lang="el-GR" dirty="0" err="1"/>
              <a:t>κατασκευαστων</a:t>
            </a:r>
            <a:endParaRPr lang="en-US" dirty="0"/>
          </a:p>
        </p:txBody>
      </p:sp>
      <p:sp>
        <p:nvSpPr>
          <p:cNvPr id="9" name="TextBox 8">
            <a:extLst>
              <a:ext uri="{FF2B5EF4-FFF2-40B4-BE49-F238E27FC236}">
                <a16:creationId xmlns:a16="http://schemas.microsoft.com/office/drawing/2014/main" id="{5512ECCB-CD08-6F8E-57C6-F0687C0D5490}"/>
              </a:ext>
            </a:extLst>
          </p:cNvPr>
          <p:cNvSpPr txBox="1"/>
          <p:nvPr/>
        </p:nvSpPr>
        <p:spPr>
          <a:xfrm>
            <a:off x="3685789" y="6329064"/>
            <a:ext cx="687573" cy="369332"/>
          </a:xfrm>
          <a:prstGeom prst="rect">
            <a:avLst/>
          </a:prstGeom>
          <a:noFill/>
        </p:spPr>
        <p:txBody>
          <a:bodyPr wrap="square" rtlCol="0">
            <a:spAutoFit/>
          </a:bodyPr>
          <a:lstStyle/>
          <a:p>
            <a:r>
              <a:rPr lang="en-US" dirty="0"/>
              <a:t>1949</a:t>
            </a:r>
          </a:p>
        </p:txBody>
      </p:sp>
      <p:sp>
        <p:nvSpPr>
          <p:cNvPr id="12" name="TextBox 11">
            <a:extLst>
              <a:ext uri="{FF2B5EF4-FFF2-40B4-BE49-F238E27FC236}">
                <a16:creationId xmlns:a16="http://schemas.microsoft.com/office/drawing/2014/main" id="{4148E3A7-F2BC-0CD2-F818-0C4B06D11A9D}"/>
              </a:ext>
            </a:extLst>
          </p:cNvPr>
          <p:cNvSpPr txBox="1"/>
          <p:nvPr/>
        </p:nvSpPr>
        <p:spPr>
          <a:xfrm>
            <a:off x="7709759" y="4153050"/>
            <a:ext cx="652743" cy="369332"/>
          </a:xfrm>
          <a:prstGeom prst="rect">
            <a:avLst/>
          </a:prstGeom>
          <a:noFill/>
        </p:spPr>
        <p:txBody>
          <a:bodyPr wrap="none" rtlCol="0">
            <a:spAutoFit/>
          </a:bodyPr>
          <a:lstStyle/>
          <a:p>
            <a:r>
              <a:rPr lang="en-US" b="1" dirty="0"/>
              <a:t>1990</a:t>
            </a:r>
          </a:p>
        </p:txBody>
      </p:sp>
      <p:sp>
        <p:nvSpPr>
          <p:cNvPr id="17" name="TextBox 16">
            <a:extLst>
              <a:ext uri="{FF2B5EF4-FFF2-40B4-BE49-F238E27FC236}">
                <a16:creationId xmlns:a16="http://schemas.microsoft.com/office/drawing/2014/main" id="{C5DCD45B-E0A2-3F43-11CB-D0F67AA6B829}"/>
              </a:ext>
            </a:extLst>
          </p:cNvPr>
          <p:cNvSpPr txBox="1"/>
          <p:nvPr/>
        </p:nvSpPr>
        <p:spPr>
          <a:xfrm>
            <a:off x="77644" y="3870252"/>
            <a:ext cx="1318438" cy="369332"/>
          </a:xfrm>
          <a:prstGeom prst="rect">
            <a:avLst/>
          </a:prstGeom>
          <a:noFill/>
        </p:spPr>
        <p:txBody>
          <a:bodyPr wrap="square" rtlCol="0">
            <a:spAutoFit/>
          </a:bodyPr>
          <a:lstStyle/>
          <a:p>
            <a:r>
              <a:rPr lang="el-GR" dirty="0"/>
              <a:t>ΣΥΓΧΡΟΝΟΣ</a:t>
            </a:r>
            <a:endParaRPr lang="en-US" dirty="0"/>
          </a:p>
        </p:txBody>
      </p:sp>
      <p:sp>
        <p:nvSpPr>
          <p:cNvPr id="18" name="TextBox 17">
            <a:extLst>
              <a:ext uri="{FF2B5EF4-FFF2-40B4-BE49-F238E27FC236}">
                <a16:creationId xmlns:a16="http://schemas.microsoft.com/office/drawing/2014/main" id="{F9BC1A6B-FD84-8D6E-2459-35DE1F2D868B}"/>
              </a:ext>
            </a:extLst>
          </p:cNvPr>
          <p:cNvSpPr txBox="1"/>
          <p:nvPr/>
        </p:nvSpPr>
        <p:spPr>
          <a:xfrm>
            <a:off x="4224670" y="893135"/>
            <a:ext cx="3225209" cy="646331"/>
          </a:xfrm>
          <a:prstGeom prst="rect">
            <a:avLst/>
          </a:prstGeom>
          <a:noFill/>
        </p:spPr>
        <p:txBody>
          <a:bodyPr wrap="square" rtlCol="0">
            <a:spAutoFit/>
          </a:bodyPr>
          <a:lstStyle/>
          <a:p>
            <a:pPr algn="ctr"/>
            <a:r>
              <a:rPr lang="en-US" b="1" dirty="0"/>
              <a:t>TAMAYA</a:t>
            </a:r>
            <a:endParaRPr lang="el-GR" b="1" dirty="0"/>
          </a:p>
          <a:p>
            <a:pPr algn="ctr"/>
            <a:r>
              <a:rPr lang="en-US" b="1" dirty="0"/>
              <a:t>1922 - </a:t>
            </a:r>
            <a:r>
              <a:rPr lang="el-GR" b="1" dirty="0"/>
              <a:t>ΣΗΜΕΡΑ</a:t>
            </a:r>
            <a:endParaRPr lang="en-US" b="1" dirty="0"/>
          </a:p>
        </p:txBody>
      </p:sp>
    </p:spTree>
    <p:extLst>
      <p:ext uri="{BB962C8B-B14F-4D97-AF65-F5344CB8AC3E}">
        <p14:creationId xmlns:p14="http://schemas.microsoft.com/office/powerpoint/2010/main" val="3695716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D3437-D74D-CBA7-CD7F-FAC16273AB8C}"/>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301A7B4-5566-B6A1-6C27-A91E070E34EB}"/>
              </a:ext>
            </a:extLst>
          </p:cNvPr>
          <p:cNvGraphicFramePr>
            <a:graphicFrameLocks noGrp="1"/>
          </p:cNvGraphicFramePr>
          <p:nvPr>
            <p:extLst>
              <p:ext uri="{D42A27DB-BD31-4B8C-83A1-F6EECF244321}">
                <p14:modId xmlns:p14="http://schemas.microsoft.com/office/powerpoint/2010/main" val="3678233890"/>
              </p:ext>
            </p:extLst>
          </p:nvPr>
        </p:nvGraphicFramePr>
        <p:xfrm>
          <a:off x="413074" y="1963420"/>
          <a:ext cx="11173097" cy="2931160"/>
        </p:xfrm>
        <a:graphic>
          <a:graphicData uri="http://schemas.openxmlformats.org/drawingml/2006/table">
            <a:tbl>
              <a:tblPr firstRow="1" bandRow="1">
                <a:tableStyleId>{5C22544A-7EE6-4342-B048-85BDC9FD1C3A}</a:tableStyleId>
              </a:tblPr>
              <a:tblGrid>
                <a:gridCol w="11173097">
                  <a:extLst>
                    <a:ext uri="{9D8B030D-6E8A-4147-A177-3AD203B41FA5}">
                      <a16:colId xmlns:a16="http://schemas.microsoft.com/office/drawing/2014/main" val="3240879531"/>
                    </a:ext>
                  </a:extLst>
                </a:gridCol>
              </a:tblGrid>
              <a:tr h="370840">
                <a:tc>
                  <a:txBody>
                    <a:bodyPr/>
                    <a:lstStyle/>
                    <a:p>
                      <a:pPr algn="ctr"/>
                      <a:r>
                        <a:rPr lang="el-GR" dirty="0"/>
                        <a:t>ΚΑΘΑΡΙΣΜΟΣ ΚΑΙ ΣΥΝΤΗΡΗΣΗ</a:t>
                      </a:r>
                      <a:endParaRPr lang="en-US" dirty="0"/>
                    </a:p>
                  </a:txBody>
                  <a:tcPr/>
                </a:tc>
                <a:extLst>
                  <a:ext uri="{0D108BD9-81ED-4DB2-BD59-A6C34878D82A}">
                    <a16:rowId xmlns:a16="http://schemas.microsoft.com/office/drawing/2014/main" val="3350699084"/>
                  </a:ext>
                </a:extLst>
              </a:tr>
              <a:tr h="370840">
                <a:tc>
                  <a:txBody>
                    <a:bodyPr/>
                    <a:lstStyle/>
                    <a:p>
                      <a:pPr algn="ctr"/>
                      <a:r>
                        <a:rPr lang="el-GR" dirty="0"/>
                        <a:t>Πριν και μετά την χρήση του εξάντα καθαρίζουμε ελαφρά τους φακούς, τα κάτοπτρα (καθρέπτες) και τα φίλτρα με ένα μαλακό καθαρό πανί.</a:t>
                      </a:r>
                      <a:endParaRPr lang="en-US" dirty="0"/>
                    </a:p>
                  </a:txBody>
                  <a:tcPr/>
                </a:tc>
                <a:extLst>
                  <a:ext uri="{0D108BD9-81ED-4DB2-BD59-A6C34878D82A}">
                    <a16:rowId xmlns:a16="http://schemas.microsoft.com/office/drawing/2014/main" val="1949313661"/>
                  </a:ext>
                </a:extLst>
              </a:tr>
              <a:tr h="370840">
                <a:tc>
                  <a:txBody>
                    <a:bodyPr/>
                    <a:lstStyle/>
                    <a:p>
                      <a:pPr algn="ctr"/>
                      <a:r>
                        <a:rPr lang="el-GR" dirty="0"/>
                        <a:t>Το δέρμα μας αφήνει υγρασία και λιπαρότητα επάνω στις επιφάνειες. Δεν αγγίζουμε την </a:t>
                      </a:r>
                      <a:r>
                        <a:rPr lang="el-GR" dirty="0" err="1"/>
                        <a:t>ίτυ</a:t>
                      </a:r>
                      <a:r>
                        <a:rPr lang="el-GR" dirty="0"/>
                        <a:t> και τις οδοντώσεις με γυμνά χέρια για να μην οξειδώσει η μεταλλική επιφάνεια τους. </a:t>
                      </a:r>
                      <a:endParaRPr lang="en-US" dirty="0"/>
                    </a:p>
                  </a:txBody>
                  <a:tcPr/>
                </a:tc>
                <a:extLst>
                  <a:ext uri="{0D108BD9-81ED-4DB2-BD59-A6C34878D82A}">
                    <a16:rowId xmlns:a16="http://schemas.microsoft.com/office/drawing/2014/main" val="4175064931"/>
                  </a:ext>
                </a:extLst>
              </a:tr>
              <a:tr h="370840">
                <a:tc>
                  <a:txBody>
                    <a:bodyPr/>
                    <a:lstStyle/>
                    <a:p>
                      <a:pPr algn="ctr"/>
                      <a:r>
                        <a:rPr lang="el-GR" dirty="0"/>
                        <a:t>Εάν ο εξάντας εκτεθεί στο θαλασσινό νερό, τον ξεπλένουμε με γλυκό νερό και τον στεγνώνουμε καλά πριν από την αποθήκευση του.</a:t>
                      </a:r>
                      <a:endParaRPr lang="en-US" dirty="0"/>
                    </a:p>
                  </a:txBody>
                  <a:tcPr/>
                </a:tc>
                <a:extLst>
                  <a:ext uri="{0D108BD9-81ED-4DB2-BD59-A6C34878D82A}">
                    <a16:rowId xmlns:a16="http://schemas.microsoft.com/office/drawing/2014/main" val="1288964148"/>
                  </a:ext>
                </a:extLst>
              </a:tr>
              <a:tr h="370840">
                <a:tc>
                  <a:txBody>
                    <a:bodyPr/>
                    <a:lstStyle/>
                    <a:p>
                      <a:pPr algn="ctr"/>
                      <a:r>
                        <a:rPr lang="el-GR" dirty="0"/>
                        <a:t>Περιοδικά επαλείφουμε </a:t>
                      </a:r>
                      <a:r>
                        <a:rPr lang="el-GR" u="sng" dirty="0"/>
                        <a:t>με πολύ μικρή ποσότητα </a:t>
                      </a:r>
                      <a:r>
                        <a:rPr lang="el-GR" dirty="0"/>
                        <a:t>μη-</a:t>
                      </a:r>
                      <a:r>
                        <a:rPr lang="el-GR" dirty="0" err="1"/>
                        <a:t>ρυτινώδους</a:t>
                      </a:r>
                      <a:r>
                        <a:rPr lang="el-GR" dirty="0"/>
                        <a:t> λιπαντικού</a:t>
                      </a:r>
                      <a:r>
                        <a:rPr lang="en-US" dirty="0"/>
                        <a:t> (</a:t>
                      </a:r>
                      <a:r>
                        <a:rPr lang="el-GR" dirty="0"/>
                        <a:t>λιπαντικών με βάση την σιλικόνη ή</a:t>
                      </a:r>
                      <a:r>
                        <a:rPr lang="en-US" dirty="0"/>
                        <a:t> </a:t>
                      </a:r>
                      <a:r>
                        <a:rPr lang="el-GR" dirty="0"/>
                        <a:t>το </a:t>
                      </a:r>
                      <a:r>
                        <a:rPr lang="en-US" dirty="0"/>
                        <a:t>PTFE</a:t>
                      </a:r>
                      <a:r>
                        <a:rPr lang="el-GR" dirty="0"/>
                        <a:t>) τους οδοντωτούς άξονες.</a:t>
                      </a:r>
                      <a:endParaRPr lang="en-US" dirty="0"/>
                    </a:p>
                  </a:txBody>
                  <a:tcPr/>
                </a:tc>
                <a:extLst>
                  <a:ext uri="{0D108BD9-81ED-4DB2-BD59-A6C34878D82A}">
                    <a16:rowId xmlns:a16="http://schemas.microsoft.com/office/drawing/2014/main" val="4130732871"/>
                  </a:ext>
                </a:extLst>
              </a:tr>
            </a:tbl>
          </a:graphicData>
        </a:graphic>
      </p:graphicFrame>
    </p:spTree>
    <p:extLst>
      <p:ext uri="{BB962C8B-B14F-4D97-AF65-F5344CB8AC3E}">
        <p14:creationId xmlns:p14="http://schemas.microsoft.com/office/powerpoint/2010/main" val="1255256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AA2EC-E499-0E98-76C0-3925323BD5F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8C42664-128D-28E2-0B17-7C3428F2DBC8}"/>
              </a:ext>
            </a:extLst>
          </p:cNvPr>
          <p:cNvPicPr>
            <a:picLocks noChangeAspect="1"/>
          </p:cNvPicPr>
          <p:nvPr/>
        </p:nvPicPr>
        <p:blipFill>
          <a:blip r:embed="rId2"/>
          <a:stretch>
            <a:fillRect/>
          </a:stretch>
        </p:blipFill>
        <p:spPr>
          <a:xfrm>
            <a:off x="7984904" y="526196"/>
            <a:ext cx="3594100" cy="3340100"/>
          </a:xfrm>
          <a:prstGeom prst="rect">
            <a:avLst/>
          </a:prstGeom>
        </p:spPr>
      </p:pic>
      <p:pic>
        <p:nvPicPr>
          <p:cNvPr id="7" name="Picture 6">
            <a:extLst>
              <a:ext uri="{FF2B5EF4-FFF2-40B4-BE49-F238E27FC236}">
                <a16:creationId xmlns:a16="http://schemas.microsoft.com/office/drawing/2014/main" id="{9BE9E036-EC62-F172-6863-AEAB7D4B1FA3}"/>
              </a:ext>
            </a:extLst>
          </p:cNvPr>
          <p:cNvPicPr>
            <a:picLocks noChangeAspect="1"/>
          </p:cNvPicPr>
          <p:nvPr/>
        </p:nvPicPr>
        <p:blipFill>
          <a:blip r:embed="rId3"/>
          <a:stretch>
            <a:fillRect/>
          </a:stretch>
        </p:blipFill>
        <p:spPr>
          <a:xfrm>
            <a:off x="3756112" y="3269396"/>
            <a:ext cx="4008193" cy="3429000"/>
          </a:xfrm>
          <a:prstGeom prst="rect">
            <a:avLst/>
          </a:prstGeom>
        </p:spPr>
      </p:pic>
      <p:sp>
        <p:nvSpPr>
          <p:cNvPr id="2" name="Title 1">
            <a:extLst>
              <a:ext uri="{FF2B5EF4-FFF2-40B4-BE49-F238E27FC236}">
                <a16:creationId xmlns:a16="http://schemas.microsoft.com/office/drawing/2014/main" id="{AA49DDF5-651A-9145-F578-8A4E4CE4A52D}"/>
              </a:ext>
            </a:extLst>
          </p:cNvPr>
          <p:cNvSpPr>
            <a:spLocks noGrp="1"/>
          </p:cNvSpPr>
          <p:nvPr>
            <p:ph type="title"/>
          </p:nvPr>
        </p:nvSpPr>
        <p:spPr>
          <a:xfrm>
            <a:off x="148855" y="63796"/>
            <a:ext cx="11624931" cy="418213"/>
          </a:xfrm>
        </p:spPr>
        <p:txBody>
          <a:bodyPr>
            <a:normAutofit fontScale="90000"/>
          </a:bodyPr>
          <a:lstStyle/>
          <a:p>
            <a:r>
              <a:rPr lang="el-GR" dirty="0" err="1"/>
              <a:t>Εξαντες</a:t>
            </a:r>
            <a:r>
              <a:rPr lang="el-GR" dirty="0"/>
              <a:t> </a:t>
            </a:r>
            <a:r>
              <a:rPr lang="el-GR" dirty="0" err="1"/>
              <a:t>διαφορετικων</a:t>
            </a:r>
            <a:r>
              <a:rPr lang="el-GR" dirty="0"/>
              <a:t> </a:t>
            </a:r>
            <a:r>
              <a:rPr lang="el-GR" dirty="0" err="1"/>
              <a:t>εποχων</a:t>
            </a:r>
            <a:r>
              <a:rPr lang="el-GR" dirty="0"/>
              <a:t> και </a:t>
            </a:r>
            <a:r>
              <a:rPr lang="el-GR" dirty="0" err="1"/>
              <a:t>κατασκευαστων</a:t>
            </a:r>
            <a:endParaRPr lang="en-US" dirty="0"/>
          </a:p>
        </p:txBody>
      </p:sp>
      <p:sp>
        <p:nvSpPr>
          <p:cNvPr id="9" name="TextBox 8">
            <a:extLst>
              <a:ext uri="{FF2B5EF4-FFF2-40B4-BE49-F238E27FC236}">
                <a16:creationId xmlns:a16="http://schemas.microsoft.com/office/drawing/2014/main" id="{FE9F1740-A51E-970B-D8FE-345C5C918B14}"/>
              </a:ext>
            </a:extLst>
          </p:cNvPr>
          <p:cNvSpPr txBox="1"/>
          <p:nvPr/>
        </p:nvSpPr>
        <p:spPr>
          <a:xfrm>
            <a:off x="3685789" y="6329064"/>
            <a:ext cx="3764090" cy="369332"/>
          </a:xfrm>
          <a:prstGeom prst="rect">
            <a:avLst/>
          </a:prstGeom>
          <a:noFill/>
        </p:spPr>
        <p:txBody>
          <a:bodyPr wrap="square" rtlCol="0">
            <a:spAutoFit/>
          </a:bodyPr>
          <a:lstStyle/>
          <a:p>
            <a:r>
              <a:rPr lang="el-GR" dirty="0"/>
              <a:t>Εξάντας Γαλλικής κατασκευής 1722</a:t>
            </a:r>
            <a:endParaRPr lang="en-US" dirty="0"/>
          </a:p>
        </p:txBody>
      </p:sp>
      <p:sp>
        <p:nvSpPr>
          <p:cNvPr id="12" name="TextBox 11">
            <a:extLst>
              <a:ext uri="{FF2B5EF4-FFF2-40B4-BE49-F238E27FC236}">
                <a16:creationId xmlns:a16="http://schemas.microsoft.com/office/drawing/2014/main" id="{0FFA0FE2-4611-E42A-9128-F3F803796A73}"/>
              </a:ext>
            </a:extLst>
          </p:cNvPr>
          <p:cNvSpPr txBox="1"/>
          <p:nvPr/>
        </p:nvSpPr>
        <p:spPr>
          <a:xfrm>
            <a:off x="7903535" y="3551371"/>
            <a:ext cx="3253563" cy="369332"/>
          </a:xfrm>
          <a:prstGeom prst="rect">
            <a:avLst/>
          </a:prstGeom>
          <a:noFill/>
        </p:spPr>
        <p:txBody>
          <a:bodyPr wrap="square" rtlCol="0">
            <a:spAutoFit/>
          </a:bodyPr>
          <a:lstStyle/>
          <a:p>
            <a:r>
              <a:rPr lang="en-US" b="1" dirty="0"/>
              <a:t>Stanley 1900</a:t>
            </a:r>
          </a:p>
        </p:txBody>
      </p:sp>
      <p:sp>
        <p:nvSpPr>
          <p:cNvPr id="17" name="TextBox 16">
            <a:extLst>
              <a:ext uri="{FF2B5EF4-FFF2-40B4-BE49-F238E27FC236}">
                <a16:creationId xmlns:a16="http://schemas.microsoft.com/office/drawing/2014/main" id="{E64949D7-FB83-DE9B-E7FC-836C8CE20015}"/>
              </a:ext>
            </a:extLst>
          </p:cNvPr>
          <p:cNvSpPr txBox="1"/>
          <p:nvPr/>
        </p:nvSpPr>
        <p:spPr>
          <a:xfrm>
            <a:off x="212322" y="4393479"/>
            <a:ext cx="2034692" cy="646331"/>
          </a:xfrm>
          <a:prstGeom prst="rect">
            <a:avLst/>
          </a:prstGeom>
          <a:noFill/>
        </p:spPr>
        <p:txBody>
          <a:bodyPr wrap="square" rtlCol="0">
            <a:spAutoFit/>
          </a:bodyPr>
          <a:lstStyle/>
          <a:p>
            <a:r>
              <a:rPr lang="en-US" dirty="0"/>
              <a:t>GILBERT &amp; Co</a:t>
            </a:r>
            <a:r>
              <a:rPr lang="en-US" i="1" dirty="0"/>
              <a:t>. </a:t>
            </a:r>
            <a:r>
              <a:rPr lang="el-GR" i="1" dirty="0"/>
              <a:t>(Τέλη 18</a:t>
            </a:r>
            <a:r>
              <a:rPr lang="el-GR" i="1" baseline="30000" dirty="0"/>
              <a:t>ου</a:t>
            </a:r>
            <a:r>
              <a:rPr lang="el-GR" i="1" dirty="0"/>
              <a:t> αιώνα )</a:t>
            </a:r>
            <a:endParaRPr lang="en-US" dirty="0"/>
          </a:p>
        </p:txBody>
      </p:sp>
      <p:pic>
        <p:nvPicPr>
          <p:cNvPr id="5" name="Picture 4">
            <a:extLst>
              <a:ext uri="{FF2B5EF4-FFF2-40B4-BE49-F238E27FC236}">
                <a16:creationId xmlns:a16="http://schemas.microsoft.com/office/drawing/2014/main" id="{004F37C6-D6AB-402F-CB69-54760956045A}"/>
              </a:ext>
            </a:extLst>
          </p:cNvPr>
          <p:cNvPicPr>
            <a:picLocks noChangeAspect="1"/>
          </p:cNvPicPr>
          <p:nvPr/>
        </p:nvPicPr>
        <p:blipFill>
          <a:blip r:embed="rId4"/>
          <a:stretch>
            <a:fillRect/>
          </a:stretch>
        </p:blipFill>
        <p:spPr>
          <a:xfrm>
            <a:off x="82503" y="654360"/>
            <a:ext cx="4430630" cy="3662438"/>
          </a:xfrm>
          <a:prstGeom prst="rect">
            <a:avLst/>
          </a:prstGeom>
        </p:spPr>
      </p:pic>
    </p:spTree>
    <p:extLst>
      <p:ext uri="{BB962C8B-B14F-4D97-AF65-F5344CB8AC3E}">
        <p14:creationId xmlns:p14="http://schemas.microsoft.com/office/powerpoint/2010/main" val="2916556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0B6C1-55CC-A979-A26B-79A87EA9BCB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35F3EB82-C384-B576-E2A0-5F0781CA7AA7}"/>
              </a:ext>
            </a:extLst>
          </p:cNvPr>
          <p:cNvPicPr>
            <a:picLocks noChangeAspect="1"/>
          </p:cNvPicPr>
          <p:nvPr/>
        </p:nvPicPr>
        <p:blipFill>
          <a:blip r:embed="rId2"/>
          <a:stretch>
            <a:fillRect/>
          </a:stretch>
        </p:blipFill>
        <p:spPr>
          <a:xfrm>
            <a:off x="3852186" y="2007249"/>
            <a:ext cx="3126000" cy="4136164"/>
          </a:xfrm>
          <a:prstGeom prst="rect">
            <a:avLst/>
          </a:prstGeom>
        </p:spPr>
      </p:pic>
      <p:pic>
        <p:nvPicPr>
          <p:cNvPr id="4" name="Picture 3">
            <a:extLst>
              <a:ext uri="{FF2B5EF4-FFF2-40B4-BE49-F238E27FC236}">
                <a16:creationId xmlns:a16="http://schemas.microsoft.com/office/drawing/2014/main" id="{6543B25A-89FD-A120-57A0-DD8A9FE5F2D3}"/>
              </a:ext>
            </a:extLst>
          </p:cNvPr>
          <p:cNvPicPr>
            <a:picLocks noChangeAspect="1"/>
          </p:cNvPicPr>
          <p:nvPr/>
        </p:nvPicPr>
        <p:blipFill>
          <a:blip r:embed="rId3"/>
          <a:stretch>
            <a:fillRect/>
          </a:stretch>
        </p:blipFill>
        <p:spPr>
          <a:xfrm>
            <a:off x="92148" y="803305"/>
            <a:ext cx="3994988" cy="2662015"/>
          </a:xfrm>
          <a:prstGeom prst="rect">
            <a:avLst/>
          </a:prstGeom>
        </p:spPr>
      </p:pic>
      <p:sp>
        <p:nvSpPr>
          <p:cNvPr id="2" name="Title 1">
            <a:extLst>
              <a:ext uri="{FF2B5EF4-FFF2-40B4-BE49-F238E27FC236}">
                <a16:creationId xmlns:a16="http://schemas.microsoft.com/office/drawing/2014/main" id="{BF5A2D87-C3D3-A811-13F2-87150CB2E966}"/>
              </a:ext>
            </a:extLst>
          </p:cNvPr>
          <p:cNvSpPr>
            <a:spLocks noGrp="1"/>
          </p:cNvSpPr>
          <p:nvPr>
            <p:ph type="title"/>
          </p:nvPr>
        </p:nvSpPr>
        <p:spPr>
          <a:xfrm>
            <a:off x="148855" y="63796"/>
            <a:ext cx="11624931" cy="418213"/>
          </a:xfrm>
        </p:spPr>
        <p:txBody>
          <a:bodyPr>
            <a:normAutofit fontScale="90000"/>
          </a:bodyPr>
          <a:lstStyle/>
          <a:p>
            <a:r>
              <a:rPr lang="el-GR" dirty="0" err="1"/>
              <a:t>Εξαντες</a:t>
            </a:r>
            <a:r>
              <a:rPr lang="el-GR" dirty="0"/>
              <a:t> </a:t>
            </a:r>
            <a:r>
              <a:rPr lang="el-GR" dirty="0" err="1"/>
              <a:t>διαφορετικων</a:t>
            </a:r>
            <a:r>
              <a:rPr lang="el-GR" dirty="0"/>
              <a:t> </a:t>
            </a:r>
            <a:r>
              <a:rPr lang="el-GR" dirty="0" err="1"/>
              <a:t>εποχων</a:t>
            </a:r>
            <a:r>
              <a:rPr lang="el-GR" dirty="0"/>
              <a:t> και </a:t>
            </a:r>
            <a:r>
              <a:rPr lang="el-GR" dirty="0" err="1"/>
              <a:t>κατασκευαστων</a:t>
            </a:r>
            <a:endParaRPr lang="en-US" dirty="0"/>
          </a:p>
        </p:txBody>
      </p:sp>
      <p:sp>
        <p:nvSpPr>
          <p:cNvPr id="17" name="TextBox 16">
            <a:extLst>
              <a:ext uri="{FF2B5EF4-FFF2-40B4-BE49-F238E27FC236}">
                <a16:creationId xmlns:a16="http://schemas.microsoft.com/office/drawing/2014/main" id="{7F0455E8-42BE-F2DC-299F-62C938F2439E}"/>
              </a:ext>
            </a:extLst>
          </p:cNvPr>
          <p:cNvSpPr txBox="1"/>
          <p:nvPr/>
        </p:nvSpPr>
        <p:spPr>
          <a:xfrm>
            <a:off x="92148" y="3429000"/>
            <a:ext cx="2283583" cy="646331"/>
          </a:xfrm>
          <a:prstGeom prst="rect">
            <a:avLst/>
          </a:prstGeom>
          <a:noFill/>
        </p:spPr>
        <p:txBody>
          <a:bodyPr wrap="square" rtlCol="0">
            <a:spAutoFit/>
          </a:bodyPr>
          <a:lstStyle/>
          <a:p>
            <a:r>
              <a:rPr lang="el-GR" i="1" dirty="0"/>
              <a:t>Σοβιετικός Εξάντας (Μέσα έως τέλη 20</a:t>
            </a:r>
            <a:r>
              <a:rPr lang="el-GR" i="1" baseline="30000" dirty="0"/>
              <a:t>ου  </a:t>
            </a:r>
            <a:r>
              <a:rPr lang="el-GR" i="1" dirty="0"/>
              <a:t>) </a:t>
            </a:r>
            <a:endParaRPr lang="en-US" dirty="0"/>
          </a:p>
        </p:txBody>
      </p:sp>
      <p:pic>
        <p:nvPicPr>
          <p:cNvPr id="8" name="Picture 7">
            <a:extLst>
              <a:ext uri="{FF2B5EF4-FFF2-40B4-BE49-F238E27FC236}">
                <a16:creationId xmlns:a16="http://schemas.microsoft.com/office/drawing/2014/main" id="{77746955-8158-6F51-C566-70C6109C1FCD}"/>
              </a:ext>
            </a:extLst>
          </p:cNvPr>
          <p:cNvPicPr>
            <a:picLocks noChangeAspect="1"/>
          </p:cNvPicPr>
          <p:nvPr/>
        </p:nvPicPr>
        <p:blipFill>
          <a:blip r:embed="rId4"/>
          <a:stretch>
            <a:fillRect/>
          </a:stretch>
        </p:blipFill>
        <p:spPr>
          <a:xfrm>
            <a:off x="6990942" y="737483"/>
            <a:ext cx="5108910" cy="3909701"/>
          </a:xfrm>
          <a:prstGeom prst="rect">
            <a:avLst/>
          </a:prstGeom>
        </p:spPr>
      </p:pic>
      <p:sp>
        <p:nvSpPr>
          <p:cNvPr id="10" name="TextBox 9">
            <a:extLst>
              <a:ext uri="{FF2B5EF4-FFF2-40B4-BE49-F238E27FC236}">
                <a16:creationId xmlns:a16="http://schemas.microsoft.com/office/drawing/2014/main" id="{AE5F3264-BAB1-EF37-4377-8EF2D6C81F0C}"/>
              </a:ext>
            </a:extLst>
          </p:cNvPr>
          <p:cNvSpPr txBox="1"/>
          <p:nvPr/>
        </p:nvSpPr>
        <p:spPr>
          <a:xfrm>
            <a:off x="8268056" y="4624581"/>
            <a:ext cx="3831794" cy="646331"/>
          </a:xfrm>
          <a:prstGeom prst="rect">
            <a:avLst/>
          </a:prstGeom>
          <a:noFill/>
        </p:spPr>
        <p:txBody>
          <a:bodyPr wrap="square" rtlCol="0">
            <a:spAutoFit/>
          </a:bodyPr>
          <a:lstStyle/>
          <a:p>
            <a:r>
              <a:rPr lang="en-US" i="1" dirty="0"/>
              <a:t>Freiberger </a:t>
            </a:r>
            <a:r>
              <a:rPr lang="el-GR" i="1" dirty="0"/>
              <a:t>Ανατολικής Γερμανίας</a:t>
            </a:r>
            <a:r>
              <a:rPr lang="en-US" i="1" dirty="0"/>
              <a:t> </a:t>
            </a:r>
            <a:r>
              <a:rPr lang="el-GR" i="1" dirty="0"/>
              <a:t>(Μέσα με τέλη 20</a:t>
            </a:r>
            <a:r>
              <a:rPr lang="el-GR" i="1" baseline="30000" dirty="0"/>
              <a:t>ου  </a:t>
            </a:r>
            <a:r>
              <a:rPr lang="el-GR" i="1" dirty="0"/>
              <a:t>) </a:t>
            </a:r>
            <a:endParaRPr lang="en-US" dirty="0"/>
          </a:p>
        </p:txBody>
      </p:sp>
      <p:sp>
        <p:nvSpPr>
          <p:cNvPr id="14" name="TextBox 13">
            <a:extLst>
              <a:ext uri="{FF2B5EF4-FFF2-40B4-BE49-F238E27FC236}">
                <a16:creationId xmlns:a16="http://schemas.microsoft.com/office/drawing/2014/main" id="{98B16902-D329-3FF4-E3EA-AB5DAC923C35}"/>
              </a:ext>
            </a:extLst>
          </p:cNvPr>
          <p:cNvSpPr txBox="1"/>
          <p:nvPr/>
        </p:nvSpPr>
        <p:spPr>
          <a:xfrm>
            <a:off x="3717421" y="6172424"/>
            <a:ext cx="3405499" cy="646331"/>
          </a:xfrm>
          <a:prstGeom prst="rect">
            <a:avLst/>
          </a:prstGeom>
          <a:noFill/>
        </p:spPr>
        <p:txBody>
          <a:bodyPr wrap="square" rtlCol="0">
            <a:spAutoFit/>
          </a:bodyPr>
          <a:lstStyle/>
          <a:p>
            <a:r>
              <a:rPr lang="el-GR" dirty="0"/>
              <a:t>Ο πρώτος εξάντας με Βερνιέρο</a:t>
            </a:r>
            <a:r>
              <a:rPr lang="en-US" dirty="0"/>
              <a:t> </a:t>
            </a:r>
            <a:r>
              <a:rPr lang="el-GR" dirty="0"/>
              <a:t>1759 (</a:t>
            </a:r>
            <a:r>
              <a:rPr lang="en-US" dirty="0"/>
              <a:t>M</a:t>
            </a:r>
            <a:r>
              <a:rPr lang="el-GR" dirty="0" err="1"/>
              <a:t>ουσείο</a:t>
            </a:r>
            <a:r>
              <a:rPr lang="el-GR" dirty="0"/>
              <a:t> </a:t>
            </a:r>
            <a:r>
              <a:rPr lang="en-US" dirty="0"/>
              <a:t>Greenwich)</a:t>
            </a:r>
          </a:p>
        </p:txBody>
      </p:sp>
    </p:spTree>
    <p:extLst>
      <p:ext uri="{BB962C8B-B14F-4D97-AF65-F5344CB8AC3E}">
        <p14:creationId xmlns:p14="http://schemas.microsoft.com/office/powerpoint/2010/main" val="3740896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6E974-CCA9-797C-6F16-3F543020AE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929E34-0431-6CDF-73D4-64DAA36BF1F8}"/>
              </a:ext>
            </a:extLst>
          </p:cNvPr>
          <p:cNvSpPr>
            <a:spLocks noGrp="1"/>
          </p:cNvSpPr>
          <p:nvPr>
            <p:ph type="title"/>
          </p:nvPr>
        </p:nvSpPr>
        <p:spPr>
          <a:xfrm>
            <a:off x="148855" y="63796"/>
            <a:ext cx="11624931" cy="418213"/>
          </a:xfrm>
        </p:spPr>
        <p:txBody>
          <a:bodyPr>
            <a:normAutofit fontScale="90000"/>
          </a:bodyPr>
          <a:lstStyle/>
          <a:p>
            <a:r>
              <a:rPr lang="el-GR" dirty="0" err="1"/>
              <a:t>Εξαντες</a:t>
            </a:r>
            <a:r>
              <a:rPr lang="el-GR" dirty="0"/>
              <a:t> </a:t>
            </a:r>
            <a:r>
              <a:rPr lang="el-GR" dirty="0" err="1"/>
              <a:t>διαφορετικων</a:t>
            </a:r>
            <a:r>
              <a:rPr lang="el-GR" dirty="0"/>
              <a:t> </a:t>
            </a:r>
            <a:r>
              <a:rPr lang="el-GR" dirty="0" err="1"/>
              <a:t>εποχων</a:t>
            </a:r>
            <a:r>
              <a:rPr lang="el-GR" dirty="0"/>
              <a:t> και </a:t>
            </a:r>
            <a:r>
              <a:rPr lang="el-GR" dirty="0" err="1"/>
              <a:t>κατασκευαστων</a:t>
            </a:r>
            <a:endParaRPr lang="en-US" dirty="0"/>
          </a:p>
        </p:txBody>
      </p:sp>
      <p:sp>
        <p:nvSpPr>
          <p:cNvPr id="14" name="TextBox 13">
            <a:extLst>
              <a:ext uri="{FF2B5EF4-FFF2-40B4-BE49-F238E27FC236}">
                <a16:creationId xmlns:a16="http://schemas.microsoft.com/office/drawing/2014/main" id="{645D2B42-1F0E-A334-19A4-0888F7B55D6E}"/>
              </a:ext>
            </a:extLst>
          </p:cNvPr>
          <p:cNvSpPr txBox="1"/>
          <p:nvPr/>
        </p:nvSpPr>
        <p:spPr>
          <a:xfrm>
            <a:off x="1969807" y="5482126"/>
            <a:ext cx="6533258" cy="923330"/>
          </a:xfrm>
          <a:prstGeom prst="rect">
            <a:avLst/>
          </a:prstGeom>
          <a:noFill/>
        </p:spPr>
        <p:txBody>
          <a:bodyPr wrap="square" rtlCol="0">
            <a:spAutoFit/>
          </a:bodyPr>
          <a:lstStyle/>
          <a:p>
            <a:r>
              <a:rPr lang="en-US" dirty="0" err="1"/>
              <a:t>ScanFinder</a:t>
            </a:r>
            <a:r>
              <a:rPr lang="en-US" dirty="0"/>
              <a:t>-B Digital Sextant: </a:t>
            </a:r>
            <a:r>
              <a:rPr lang="el-GR" dirty="0"/>
              <a:t>Ψηφιακός εξάντας. Μετά την λήψη του ύψους σώματος, επιλύει αυτόματα τ</a:t>
            </a:r>
            <a:r>
              <a:rPr lang="en-US" dirty="0"/>
              <a:t>o</a:t>
            </a:r>
            <a:r>
              <a:rPr lang="el-GR" dirty="0"/>
              <a:t> τρίγωνο θέσης και προβάλει πλάτος και μήκος στην οθόνη του. </a:t>
            </a:r>
            <a:r>
              <a:rPr lang="en-US" dirty="0"/>
              <a:t>(</a:t>
            </a:r>
            <a:r>
              <a:rPr lang="en-US" dirty="0" err="1"/>
              <a:t>ScanjetPSM</a:t>
            </a:r>
            <a:r>
              <a:rPr lang="en-US" dirty="0"/>
              <a:t>)</a:t>
            </a:r>
          </a:p>
        </p:txBody>
      </p:sp>
      <p:pic>
        <p:nvPicPr>
          <p:cNvPr id="5" name="Picture 4">
            <a:extLst>
              <a:ext uri="{FF2B5EF4-FFF2-40B4-BE49-F238E27FC236}">
                <a16:creationId xmlns:a16="http://schemas.microsoft.com/office/drawing/2014/main" id="{C3BA32E7-2702-82DB-D1C7-95993EFE8FAD}"/>
              </a:ext>
            </a:extLst>
          </p:cNvPr>
          <p:cNvPicPr>
            <a:picLocks noChangeAspect="1"/>
          </p:cNvPicPr>
          <p:nvPr/>
        </p:nvPicPr>
        <p:blipFill>
          <a:blip r:embed="rId2"/>
          <a:stretch>
            <a:fillRect/>
          </a:stretch>
        </p:blipFill>
        <p:spPr>
          <a:xfrm>
            <a:off x="2862840" y="578419"/>
            <a:ext cx="4826076" cy="4903707"/>
          </a:xfrm>
          <a:prstGeom prst="rect">
            <a:avLst/>
          </a:prstGeom>
        </p:spPr>
      </p:pic>
    </p:spTree>
    <p:extLst>
      <p:ext uri="{BB962C8B-B14F-4D97-AF65-F5344CB8AC3E}">
        <p14:creationId xmlns:p14="http://schemas.microsoft.com/office/powerpoint/2010/main" val="3913452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D0CB07-01C2-7B7B-8DDE-9CB930A6A346}"/>
              </a:ext>
            </a:extLst>
          </p:cNvPr>
          <p:cNvSpPr>
            <a:spLocks noGrp="1"/>
          </p:cNvSpPr>
          <p:nvPr>
            <p:ph idx="1"/>
          </p:nvPr>
        </p:nvSpPr>
        <p:spPr>
          <a:xfrm>
            <a:off x="685801" y="1346791"/>
            <a:ext cx="10131425" cy="4444409"/>
          </a:xfrm>
        </p:spPr>
        <p:txBody>
          <a:bodyPr/>
          <a:lstStyle/>
          <a:p>
            <a:r>
              <a:rPr lang="en-US" dirty="0"/>
              <a:t>W. J. Morris, The Nautical Sextant (2010) ISBN 978-0-939837-89-2</a:t>
            </a:r>
          </a:p>
          <a:p>
            <a:r>
              <a:rPr lang="en-US" dirty="0"/>
              <a:t>The Sextant Book Blog </a:t>
            </a:r>
            <a:r>
              <a:rPr lang="en-US" dirty="0">
                <a:hlinkClick r:id="rId2"/>
              </a:rPr>
              <a:t>https://sextantbook.com/blog/</a:t>
            </a:r>
            <a:endParaRPr lang="en-US" dirty="0"/>
          </a:p>
          <a:p>
            <a:r>
              <a:rPr lang="en-US" dirty="0"/>
              <a:t>Zerfass, Grenville D., "TWO MIRRORS: THE STORY OF THE INVENTION OF THE SEXTANT"</a:t>
            </a:r>
          </a:p>
        </p:txBody>
      </p:sp>
      <p:sp>
        <p:nvSpPr>
          <p:cNvPr id="4" name="TextBox 3">
            <a:extLst>
              <a:ext uri="{FF2B5EF4-FFF2-40B4-BE49-F238E27FC236}">
                <a16:creationId xmlns:a16="http://schemas.microsoft.com/office/drawing/2014/main" id="{1BB19F75-6FC0-6D90-FEF0-F68D3E506905}"/>
              </a:ext>
            </a:extLst>
          </p:cNvPr>
          <p:cNvSpPr txBox="1"/>
          <p:nvPr/>
        </p:nvSpPr>
        <p:spPr>
          <a:xfrm>
            <a:off x="623777" y="630865"/>
            <a:ext cx="10131425" cy="369332"/>
          </a:xfrm>
          <a:prstGeom prst="rect">
            <a:avLst/>
          </a:prstGeom>
          <a:noFill/>
        </p:spPr>
        <p:txBody>
          <a:bodyPr wrap="square" rtlCol="0">
            <a:spAutoFit/>
          </a:bodyPr>
          <a:lstStyle/>
          <a:p>
            <a:r>
              <a:rPr lang="el-GR" dirty="0"/>
              <a:t>Πηγές:</a:t>
            </a:r>
            <a:endParaRPr lang="en-US" dirty="0"/>
          </a:p>
        </p:txBody>
      </p:sp>
    </p:spTree>
    <p:extLst>
      <p:ext uri="{BB962C8B-B14F-4D97-AF65-F5344CB8AC3E}">
        <p14:creationId xmlns:p14="http://schemas.microsoft.com/office/powerpoint/2010/main" val="2849102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43447-A938-B1B9-2B4C-0560333098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F3D06-C92F-6E51-7ADF-790C9817337F}"/>
              </a:ext>
            </a:extLst>
          </p:cNvPr>
          <p:cNvSpPr>
            <a:spLocks noGrp="1"/>
          </p:cNvSpPr>
          <p:nvPr>
            <p:ph type="title"/>
          </p:nvPr>
        </p:nvSpPr>
        <p:spPr>
          <a:xfrm>
            <a:off x="173737" y="609600"/>
            <a:ext cx="11512296" cy="1456267"/>
          </a:xfrm>
        </p:spPr>
        <p:txBody>
          <a:bodyPr/>
          <a:lstStyle/>
          <a:p>
            <a:pPr algn="ctr"/>
            <a:r>
              <a:rPr lang="el-GR" dirty="0" err="1"/>
              <a:t>φροντιδα</a:t>
            </a:r>
            <a:r>
              <a:rPr lang="el-GR" dirty="0"/>
              <a:t> </a:t>
            </a:r>
            <a:r>
              <a:rPr lang="el-GR" dirty="0" err="1"/>
              <a:t>κατα</a:t>
            </a:r>
            <a:r>
              <a:rPr lang="el-GR" dirty="0"/>
              <a:t> την </a:t>
            </a:r>
            <a:r>
              <a:rPr lang="el-GR" dirty="0" err="1"/>
              <a:t>χρΗση</a:t>
            </a:r>
            <a:r>
              <a:rPr lang="el-GR" dirty="0"/>
              <a:t> του </a:t>
            </a:r>
            <a:r>
              <a:rPr lang="el-GR" dirty="0" err="1"/>
              <a:t>εξαντα</a:t>
            </a:r>
            <a:r>
              <a:rPr lang="el-GR" dirty="0"/>
              <a:t> και </a:t>
            </a:r>
            <a:r>
              <a:rPr lang="el-GR" dirty="0" err="1"/>
              <a:t>τυπικη</a:t>
            </a:r>
            <a:r>
              <a:rPr lang="el-GR" dirty="0"/>
              <a:t> </a:t>
            </a:r>
            <a:r>
              <a:rPr lang="el-GR" dirty="0" err="1"/>
              <a:t>Συντηρηση</a:t>
            </a:r>
            <a:endParaRPr lang="en-US" dirty="0"/>
          </a:p>
        </p:txBody>
      </p:sp>
      <p:pic>
        <p:nvPicPr>
          <p:cNvPr id="13" name="Content Placeholder 12">
            <a:extLst>
              <a:ext uri="{FF2B5EF4-FFF2-40B4-BE49-F238E27FC236}">
                <a16:creationId xmlns:a16="http://schemas.microsoft.com/office/drawing/2014/main" id="{B158D854-B523-DB20-EBCC-911D2BEAD160}"/>
              </a:ext>
            </a:extLst>
          </p:cNvPr>
          <p:cNvPicPr>
            <a:picLocks noGrp="1" noChangeAspect="1"/>
          </p:cNvPicPr>
          <p:nvPr>
            <p:ph idx="1"/>
          </p:nvPr>
        </p:nvPicPr>
        <p:blipFill>
          <a:blip r:embed="rId2"/>
          <a:stretch>
            <a:fillRect/>
          </a:stretch>
        </p:blipFill>
        <p:spPr>
          <a:xfrm>
            <a:off x="122462" y="2392958"/>
            <a:ext cx="5806681" cy="3268631"/>
          </a:xfrm>
        </p:spPr>
      </p:pic>
      <p:pic>
        <p:nvPicPr>
          <p:cNvPr id="15" name="Picture 14">
            <a:extLst>
              <a:ext uri="{FF2B5EF4-FFF2-40B4-BE49-F238E27FC236}">
                <a16:creationId xmlns:a16="http://schemas.microsoft.com/office/drawing/2014/main" id="{2840F9EE-764E-940F-036A-FFC99BAFD05E}"/>
              </a:ext>
            </a:extLst>
          </p:cNvPr>
          <p:cNvPicPr>
            <a:picLocks noChangeAspect="1"/>
          </p:cNvPicPr>
          <p:nvPr/>
        </p:nvPicPr>
        <p:blipFill>
          <a:blip r:embed="rId3"/>
          <a:stretch>
            <a:fillRect/>
          </a:stretch>
        </p:blipFill>
        <p:spPr>
          <a:xfrm>
            <a:off x="6096000" y="2392958"/>
            <a:ext cx="5772343" cy="3305308"/>
          </a:xfrm>
          <a:prstGeom prst="rect">
            <a:avLst/>
          </a:prstGeom>
        </p:spPr>
      </p:pic>
      <p:sp>
        <p:nvSpPr>
          <p:cNvPr id="16" name="TextBox 15">
            <a:extLst>
              <a:ext uri="{FF2B5EF4-FFF2-40B4-BE49-F238E27FC236}">
                <a16:creationId xmlns:a16="http://schemas.microsoft.com/office/drawing/2014/main" id="{78425EEA-42EF-22B7-7E0C-C3C1967541B2}"/>
              </a:ext>
            </a:extLst>
          </p:cNvPr>
          <p:cNvSpPr txBox="1"/>
          <p:nvPr/>
        </p:nvSpPr>
        <p:spPr>
          <a:xfrm>
            <a:off x="623843" y="6135880"/>
            <a:ext cx="10639514" cy="523220"/>
          </a:xfrm>
          <a:prstGeom prst="rect">
            <a:avLst/>
          </a:prstGeom>
          <a:noFill/>
        </p:spPr>
        <p:txBody>
          <a:bodyPr wrap="square" rtlCol="0">
            <a:spAutoFit/>
          </a:bodyPr>
          <a:lstStyle/>
          <a:p>
            <a:pPr algn="ctr"/>
            <a:r>
              <a:rPr lang="el-GR" sz="1400" dirty="0"/>
              <a:t>Κοχλίες</a:t>
            </a:r>
            <a:r>
              <a:rPr lang="en-US" sz="1400" dirty="0"/>
              <a:t> (worm)</a:t>
            </a:r>
            <a:r>
              <a:rPr lang="el-GR" sz="1400" dirty="0"/>
              <a:t> και οδοντωτός άξονας</a:t>
            </a:r>
            <a:r>
              <a:rPr lang="en-US" sz="1400" dirty="0"/>
              <a:t> (rack)</a:t>
            </a:r>
            <a:r>
              <a:rPr lang="el-GR" sz="1400" dirty="0"/>
              <a:t> σε ναυτικούς εξάντες (πηγή: </a:t>
            </a:r>
            <a:r>
              <a:rPr lang="en-US" sz="1400" dirty="0"/>
              <a:t>W.J. Morris “The Nautical Sextant”).</a:t>
            </a:r>
          </a:p>
          <a:p>
            <a:pPr algn="ctr"/>
            <a:r>
              <a:rPr lang="el-GR" sz="1400" dirty="0"/>
              <a:t>Λιπαίνοντας ελαφρά τον οδοντωτό άξονα και μετακινώντας τον κανόνα με το μικρόμετρο επάνω στον </a:t>
            </a:r>
            <a:r>
              <a:rPr lang="el-GR" sz="1400" dirty="0" err="1"/>
              <a:t>άξοναλιπαίνουμε</a:t>
            </a:r>
            <a:r>
              <a:rPr lang="el-GR" sz="1400" dirty="0"/>
              <a:t> και τον κοχλία </a:t>
            </a:r>
            <a:endParaRPr lang="en-US" sz="1400" dirty="0"/>
          </a:p>
        </p:txBody>
      </p:sp>
    </p:spTree>
    <p:extLst>
      <p:ext uri="{BB962C8B-B14F-4D97-AF65-F5344CB8AC3E}">
        <p14:creationId xmlns:p14="http://schemas.microsoft.com/office/powerpoint/2010/main" val="471600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61A5FA-B8C9-C5F2-2022-DB9279E0E34A}"/>
              </a:ext>
            </a:extLst>
          </p:cNvPr>
          <p:cNvSpPr txBox="1"/>
          <p:nvPr/>
        </p:nvSpPr>
        <p:spPr>
          <a:xfrm>
            <a:off x="5059680" y="2967642"/>
            <a:ext cx="7132320" cy="3416320"/>
          </a:xfrm>
          <a:prstGeom prst="rect">
            <a:avLst/>
          </a:prstGeom>
          <a:noFill/>
        </p:spPr>
        <p:txBody>
          <a:bodyPr wrap="square" rtlCol="0">
            <a:spAutoFit/>
          </a:bodyPr>
          <a:lstStyle/>
          <a:p>
            <a:pPr marL="285750" indent="-285750">
              <a:buFont typeface="Arial" panose="020B0604020202020204" pitchFamily="34" charset="0"/>
              <a:buChar char="•"/>
            </a:pPr>
            <a:r>
              <a:rPr lang="el-GR" dirty="0"/>
              <a:t>Ένας σωστά ρυθμισμένος εξάντας είναι ένα ιδιαίτερα ακριβές επιστημονικό όργανο. Όπως όμως όλα τα όργανα με πρίσματα και κινητά μέρη, υπόκειται σε μεγάλο αριθμό πιθανών σφαλμάτων. Κάποια από αυτά τα σφάλματα μπορούν να υπολογισθούν να μειωθούν ή και να εξαλειφθούν προτού μπορέσουμε να τον αξιοποιήσουμε στην βέλτιστη ακρίβεια του.</a:t>
            </a:r>
          </a:p>
          <a:p>
            <a:endParaRPr lang="el-GR" dirty="0"/>
          </a:p>
          <a:p>
            <a:pPr marL="285750" indent="-285750">
              <a:buFont typeface="Arial" panose="020B0604020202020204" pitchFamily="34" charset="0"/>
              <a:buChar char="•"/>
            </a:pPr>
            <a:r>
              <a:rPr lang="el-GR" dirty="0"/>
              <a:t>Κάποια από τα σφάλματα του εξάντα μπορούν να διορθωθούν και κάποια άλλα, που επί το πλείστων έχουν να κάνουν με την ποιότητα κατασκευής του εξάντα</a:t>
            </a:r>
            <a:r>
              <a:rPr lang="en-US" dirty="0"/>
              <a:t> </a:t>
            </a:r>
            <a:r>
              <a:rPr lang="el-GR" dirty="0"/>
              <a:t>αλλά και με την προσοχή στον τρόπο χρήσης του, δεν διορθώνονται κι απλά προστίθενται στο συνολικό σφάλμα του.</a:t>
            </a:r>
            <a:endParaRPr lang="en-US" dirty="0"/>
          </a:p>
        </p:txBody>
      </p:sp>
      <p:pic>
        <p:nvPicPr>
          <p:cNvPr id="4" name="Picture 3">
            <a:extLst>
              <a:ext uri="{FF2B5EF4-FFF2-40B4-BE49-F238E27FC236}">
                <a16:creationId xmlns:a16="http://schemas.microsoft.com/office/drawing/2014/main" id="{B0E9C514-EBA7-79E1-55F6-72FD85D34D1D}"/>
              </a:ext>
            </a:extLst>
          </p:cNvPr>
          <p:cNvPicPr>
            <a:picLocks noChangeAspect="1"/>
          </p:cNvPicPr>
          <p:nvPr/>
        </p:nvPicPr>
        <p:blipFill>
          <a:blip r:embed="rId2"/>
          <a:stretch>
            <a:fillRect/>
          </a:stretch>
        </p:blipFill>
        <p:spPr>
          <a:xfrm>
            <a:off x="18862" y="20599"/>
            <a:ext cx="5467538" cy="5946568"/>
          </a:xfrm>
          <a:prstGeom prst="rect">
            <a:avLst/>
          </a:prstGeom>
        </p:spPr>
      </p:pic>
    </p:spTree>
    <p:extLst>
      <p:ext uri="{BB962C8B-B14F-4D97-AF65-F5344CB8AC3E}">
        <p14:creationId xmlns:p14="http://schemas.microsoft.com/office/powerpoint/2010/main" val="2779543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7436-7447-3BEC-CA07-434C6739615A}"/>
              </a:ext>
            </a:extLst>
          </p:cNvPr>
          <p:cNvSpPr>
            <a:spLocks noGrp="1"/>
          </p:cNvSpPr>
          <p:nvPr>
            <p:ph type="title"/>
          </p:nvPr>
        </p:nvSpPr>
        <p:spPr/>
        <p:txBody>
          <a:bodyPr/>
          <a:lstStyle/>
          <a:p>
            <a:r>
              <a:rPr lang="el-GR" dirty="0"/>
              <a:t>Τα </a:t>
            </a:r>
            <a:r>
              <a:rPr lang="el-GR" dirty="0" err="1"/>
              <a:t>σφαλματα</a:t>
            </a:r>
            <a:r>
              <a:rPr lang="el-GR" dirty="0"/>
              <a:t> του </a:t>
            </a:r>
            <a:r>
              <a:rPr lang="el-GR" dirty="0" err="1"/>
              <a:t>εξαντα</a:t>
            </a:r>
            <a:endParaRPr lang="en-US" dirty="0"/>
          </a:p>
        </p:txBody>
      </p:sp>
      <p:graphicFrame>
        <p:nvGraphicFramePr>
          <p:cNvPr id="4" name="Content Placeholder 3">
            <a:extLst>
              <a:ext uri="{FF2B5EF4-FFF2-40B4-BE49-F238E27FC236}">
                <a16:creationId xmlns:a16="http://schemas.microsoft.com/office/drawing/2014/main" id="{5129C054-2BF9-55A2-3DEC-F764B440A30D}"/>
              </a:ext>
            </a:extLst>
          </p:cNvPr>
          <p:cNvGraphicFramePr>
            <a:graphicFrameLocks noGrp="1"/>
          </p:cNvGraphicFramePr>
          <p:nvPr>
            <p:ph idx="1"/>
            <p:extLst>
              <p:ext uri="{D42A27DB-BD31-4B8C-83A1-F6EECF244321}">
                <p14:modId xmlns:p14="http://schemas.microsoft.com/office/powerpoint/2010/main" val="4184343201"/>
              </p:ext>
            </p:extLst>
          </p:nvPr>
        </p:nvGraphicFramePr>
        <p:xfrm>
          <a:off x="246888" y="2141538"/>
          <a:ext cx="11503152" cy="3403600"/>
        </p:xfrm>
        <a:graphic>
          <a:graphicData uri="http://schemas.openxmlformats.org/drawingml/2006/table">
            <a:tbl>
              <a:tblPr firstRow="1" bandRow="1">
                <a:tableStyleId>{5C22544A-7EE6-4342-B048-85BDC9FD1C3A}</a:tableStyleId>
              </a:tblPr>
              <a:tblGrid>
                <a:gridCol w="5751576">
                  <a:extLst>
                    <a:ext uri="{9D8B030D-6E8A-4147-A177-3AD203B41FA5}">
                      <a16:colId xmlns:a16="http://schemas.microsoft.com/office/drawing/2014/main" val="1529865996"/>
                    </a:ext>
                  </a:extLst>
                </a:gridCol>
                <a:gridCol w="5751576">
                  <a:extLst>
                    <a:ext uri="{9D8B030D-6E8A-4147-A177-3AD203B41FA5}">
                      <a16:colId xmlns:a16="http://schemas.microsoft.com/office/drawing/2014/main" val="3642634486"/>
                    </a:ext>
                  </a:extLst>
                </a:gridCol>
              </a:tblGrid>
              <a:tr h="370840">
                <a:tc>
                  <a:txBody>
                    <a:bodyPr/>
                    <a:lstStyle/>
                    <a:p>
                      <a:r>
                        <a:rPr lang="el-GR" dirty="0"/>
                        <a:t>ΣΦΑΛΜΑΤΑ ΠΟΥ ΜΠΟΡΟΥΝ ΝΑ ΔΙΟΡΘΩΘΟΥΝ</a:t>
                      </a:r>
                      <a:endParaRPr lang="en-US" dirty="0"/>
                    </a:p>
                  </a:txBody>
                  <a:tcPr/>
                </a:tc>
                <a:tc>
                  <a:txBody>
                    <a:bodyPr/>
                    <a:lstStyle/>
                    <a:p>
                      <a:r>
                        <a:rPr lang="el-GR" dirty="0"/>
                        <a:t>ΣΦΑΛΜΑΤΑ ΠΟΥ ΔΕΝ ΔΙΟΡΘΩΝΟΝΤΑΙ</a:t>
                      </a:r>
                      <a:endParaRPr lang="en-US" dirty="0"/>
                    </a:p>
                  </a:txBody>
                  <a:tcPr/>
                </a:tc>
                <a:extLst>
                  <a:ext uri="{0D108BD9-81ED-4DB2-BD59-A6C34878D82A}">
                    <a16:rowId xmlns:a16="http://schemas.microsoft.com/office/drawing/2014/main" val="405485046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dirty="0"/>
                        <a:t>Σφάλμα καθετότητας μεγάλου Καθρέπτη </a:t>
                      </a:r>
                      <a:r>
                        <a:rPr lang="el-GR" b="1" dirty="0"/>
                        <a:t>(</a:t>
                      </a:r>
                      <a:r>
                        <a:rPr lang="en-US" b="1" dirty="0"/>
                        <a:t>Perpendicularity Error)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dirty="0"/>
                        <a:t>Σφάλμα παραλληλότητας τηλεσκοπίου </a:t>
                      </a:r>
                      <a:r>
                        <a:rPr lang="el-GR" b="1" dirty="0"/>
                        <a:t>( </a:t>
                      </a:r>
                      <a:r>
                        <a:rPr lang="en-US" b="1" dirty="0"/>
                        <a:t>Collimation</a:t>
                      </a:r>
                      <a:r>
                        <a:rPr lang="el-GR" b="1" dirty="0"/>
                        <a:t> </a:t>
                      </a:r>
                      <a:r>
                        <a:rPr lang="en-US" b="1" dirty="0"/>
                        <a:t>Error )</a:t>
                      </a:r>
                    </a:p>
                  </a:txBody>
                  <a:tcPr/>
                </a:tc>
                <a:extLst>
                  <a:ext uri="{0D108BD9-81ED-4DB2-BD59-A6C34878D82A}">
                    <a16:rowId xmlns:a16="http://schemas.microsoft.com/office/drawing/2014/main" val="5642648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dirty="0"/>
                        <a:t>Σφάλμα καθετότητας μικρού καθρέπτη </a:t>
                      </a:r>
                      <a:r>
                        <a:rPr lang="el-GR" b="1" dirty="0"/>
                        <a:t>(</a:t>
                      </a:r>
                      <a:r>
                        <a:rPr lang="en-US" b="1" dirty="0"/>
                        <a:t>Side Error)</a:t>
                      </a:r>
                    </a:p>
                  </a:txBody>
                  <a:tcPr/>
                </a:tc>
                <a:tc>
                  <a:txBody>
                    <a:bodyPr/>
                    <a:lstStyle/>
                    <a:p>
                      <a:r>
                        <a:rPr lang="el-GR" dirty="0"/>
                        <a:t>Σφάλμα εκκεντρότητας του κανόνα </a:t>
                      </a:r>
                      <a:r>
                        <a:rPr lang="el-GR" b="1" dirty="0"/>
                        <a:t>(</a:t>
                      </a:r>
                      <a:r>
                        <a:rPr lang="en-US" b="1" dirty="0"/>
                        <a:t>Centering Error)</a:t>
                      </a:r>
                    </a:p>
                  </a:txBody>
                  <a:tcPr/>
                </a:tc>
                <a:extLst>
                  <a:ext uri="{0D108BD9-81ED-4DB2-BD59-A6C34878D82A}">
                    <a16:rowId xmlns:a16="http://schemas.microsoft.com/office/drawing/2014/main" val="120745492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dirty="0"/>
                        <a:t>Σφάλμα παραλληλότητας μεγάλου καθρέπτη</a:t>
                      </a:r>
                      <a:r>
                        <a:rPr lang="en-US" dirty="0"/>
                        <a:t> </a:t>
                      </a:r>
                      <a:r>
                        <a:rPr lang="el-GR" b="1" dirty="0"/>
                        <a:t>(</a:t>
                      </a:r>
                      <a:r>
                        <a:rPr lang="en-US" b="1" dirty="0"/>
                        <a:t>Index Error)</a:t>
                      </a:r>
                    </a:p>
                    <a:p>
                      <a:endParaRPr lang="en-US" b="1" dirty="0"/>
                    </a:p>
                  </a:txBody>
                  <a:tcPr/>
                </a:tc>
                <a:tc>
                  <a:txBody>
                    <a:bodyPr/>
                    <a:lstStyle/>
                    <a:p>
                      <a:r>
                        <a:rPr lang="el-GR" dirty="0"/>
                        <a:t>Σφάλμα παραλληλότητας μεταξύ των καθρεπτών </a:t>
                      </a:r>
                      <a:r>
                        <a:rPr lang="el-GR" b="1" dirty="0"/>
                        <a:t>(</a:t>
                      </a:r>
                      <a:r>
                        <a:rPr lang="en-US" b="1" dirty="0"/>
                        <a:t>Prismatic Error)</a:t>
                      </a:r>
                    </a:p>
                  </a:txBody>
                  <a:tcPr/>
                </a:tc>
                <a:extLst>
                  <a:ext uri="{0D108BD9-81ED-4DB2-BD59-A6C34878D82A}">
                    <a16:rowId xmlns:a16="http://schemas.microsoft.com/office/drawing/2014/main" val="2398163484"/>
                  </a:ext>
                </a:extLst>
              </a:tr>
              <a:tr h="370840">
                <a:tc>
                  <a:txBody>
                    <a:bodyPr/>
                    <a:lstStyle/>
                    <a:p>
                      <a:endParaRPr lang="en-US" dirty="0"/>
                    </a:p>
                  </a:txBody>
                  <a:tcPr/>
                </a:tc>
                <a:tc>
                  <a:txBody>
                    <a:bodyPr/>
                    <a:lstStyle/>
                    <a:p>
                      <a:r>
                        <a:rPr lang="el-GR" dirty="0"/>
                        <a:t>Σφάλμα από τα σκούρα φίλτρα </a:t>
                      </a:r>
                      <a:r>
                        <a:rPr lang="el-GR" b="1" dirty="0"/>
                        <a:t>(</a:t>
                      </a:r>
                      <a:r>
                        <a:rPr lang="en-US" b="1" dirty="0"/>
                        <a:t>Shade Error)</a:t>
                      </a:r>
                    </a:p>
                  </a:txBody>
                  <a:tcPr/>
                </a:tc>
                <a:extLst>
                  <a:ext uri="{0D108BD9-81ED-4DB2-BD59-A6C34878D82A}">
                    <a16:rowId xmlns:a16="http://schemas.microsoft.com/office/drawing/2014/main" val="2776470192"/>
                  </a:ext>
                </a:extLst>
              </a:tr>
              <a:tr h="370840">
                <a:tc>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dirty="0"/>
                        <a:t>Σφάλμα υποδιαιρέσεων </a:t>
                      </a:r>
                      <a:r>
                        <a:rPr lang="el-GR" b="1" dirty="0"/>
                        <a:t>(</a:t>
                      </a:r>
                      <a:r>
                        <a:rPr lang="en-US" b="1" dirty="0"/>
                        <a:t>Graduation Error)</a:t>
                      </a:r>
                    </a:p>
                  </a:txBody>
                  <a:tcPr/>
                </a:tc>
                <a:extLst>
                  <a:ext uri="{0D108BD9-81ED-4DB2-BD59-A6C34878D82A}">
                    <a16:rowId xmlns:a16="http://schemas.microsoft.com/office/drawing/2014/main" val="260737549"/>
                  </a:ext>
                </a:extLst>
              </a:tr>
              <a:tr h="370840">
                <a:tc>
                  <a:txBody>
                    <a:bodyPr/>
                    <a:lstStyle/>
                    <a:p>
                      <a:endParaRPr lang="en-US" dirty="0"/>
                    </a:p>
                  </a:txBody>
                  <a:tcPr/>
                </a:tc>
                <a:tc>
                  <a:txBody>
                    <a:bodyPr/>
                    <a:lstStyle/>
                    <a:p>
                      <a:r>
                        <a:rPr lang="el-GR" dirty="0"/>
                        <a:t>Σφάλμα κοχλία και οδοντωτού άξονα του εξάντα </a:t>
                      </a:r>
                      <a:r>
                        <a:rPr lang="el-GR" b="1" dirty="0"/>
                        <a:t>(</a:t>
                      </a:r>
                      <a:r>
                        <a:rPr lang="en-US" b="1" dirty="0"/>
                        <a:t>Worm and Rack Error)</a:t>
                      </a:r>
                    </a:p>
                  </a:txBody>
                  <a:tcPr/>
                </a:tc>
                <a:extLst>
                  <a:ext uri="{0D108BD9-81ED-4DB2-BD59-A6C34878D82A}">
                    <a16:rowId xmlns:a16="http://schemas.microsoft.com/office/drawing/2014/main" val="2153470739"/>
                  </a:ext>
                </a:extLst>
              </a:tr>
            </a:tbl>
          </a:graphicData>
        </a:graphic>
      </p:graphicFrame>
    </p:spTree>
    <p:extLst>
      <p:ext uri="{BB962C8B-B14F-4D97-AF65-F5344CB8AC3E}">
        <p14:creationId xmlns:p14="http://schemas.microsoft.com/office/powerpoint/2010/main" val="1570794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FD62C-DCD5-A125-4AB7-B935D0E006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374622-4F2C-E4DC-FEED-F793B95A7B35}"/>
              </a:ext>
            </a:extLst>
          </p:cNvPr>
          <p:cNvSpPr>
            <a:spLocks noGrp="1"/>
          </p:cNvSpPr>
          <p:nvPr>
            <p:ph type="title"/>
          </p:nvPr>
        </p:nvSpPr>
        <p:spPr>
          <a:xfrm>
            <a:off x="668710" y="301952"/>
            <a:ext cx="10131425" cy="1456267"/>
          </a:xfrm>
        </p:spPr>
        <p:txBody>
          <a:bodyPr/>
          <a:lstStyle/>
          <a:p>
            <a:pPr lvl="0">
              <a:spcBef>
                <a:spcPts val="0"/>
              </a:spcBef>
              <a:defRPr/>
            </a:pPr>
            <a:r>
              <a:rPr lang="el-GR" dirty="0" err="1"/>
              <a:t>ΣφΑλμα</a:t>
            </a:r>
            <a:r>
              <a:rPr lang="el-GR" dirty="0"/>
              <a:t> </a:t>
            </a:r>
            <a:r>
              <a:rPr lang="el-GR" dirty="0" err="1"/>
              <a:t>καθετοτητας</a:t>
            </a:r>
            <a:r>
              <a:rPr lang="el-GR" dirty="0"/>
              <a:t> </a:t>
            </a:r>
            <a:r>
              <a:rPr lang="el-GR" dirty="0" err="1"/>
              <a:t>μεγαλου</a:t>
            </a:r>
            <a:r>
              <a:rPr lang="el-GR" dirty="0"/>
              <a:t> </a:t>
            </a:r>
            <a:r>
              <a:rPr lang="el-GR" dirty="0" err="1"/>
              <a:t>Καθρεπτη</a:t>
            </a:r>
            <a:r>
              <a:rPr lang="el-GR" dirty="0"/>
              <a:t> </a:t>
            </a:r>
            <a:r>
              <a:rPr lang="el-GR"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Perpendicularity Error)</a:t>
            </a:r>
          </a:p>
        </p:txBody>
      </p:sp>
      <p:pic>
        <p:nvPicPr>
          <p:cNvPr id="4" name="Content Placeholder 3">
            <a:extLst>
              <a:ext uri="{FF2B5EF4-FFF2-40B4-BE49-F238E27FC236}">
                <a16:creationId xmlns:a16="http://schemas.microsoft.com/office/drawing/2014/main" id="{E74396A1-0995-7DF5-37F9-B2B7995F919C}"/>
              </a:ext>
            </a:extLst>
          </p:cNvPr>
          <p:cNvPicPr>
            <a:picLocks noGrp="1" noChangeAspect="1"/>
          </p:cNvPicPr>
          <p:nvPr>
            <p:ph idx="1"/>
          </p:nvPr>
        </p:nvPicPr>
        <p:blipFill>
          <a:blip r:embed="rId2"/>
          <a:stretch>
            <a:fillRect/>
          </a:stretch>
        </p:blipFill>
        <p:spPr>
          <a:xfrm>
            <a:off x="307003" y="4163477"/>
            <a:ext cx="5053655" cy="1901438"/>
          </a:xfrm>
        </p:spPr>
      </p:pic>
      <p:pic>
        <p:nvPicPr>
          <p:cNvPr id="9" name="Picture 8">
            <a:extLst>
              <a:ext uri="{FF2B5EF4-FFF2-40B4-BE49-F238E27FC236}">
                <a16:creationId xmlns:a16="http://schemas.microsoft.com/office/drawing/2014/main" id="{D7FF8F2D-1B86-8D6A-4FB4-1F30B7143613}"/>
              </a:ext>
            </a:extLst>
          </p:cNvPr>
          <p:cNvPicPr>
            <a:picLocks noChangeAspect="1"/>
          </p:cNvPicPr>
          <p:nvPr/>
        </p:nvPicPr>
        <p:blipFill>
          <a:blip r:embed="rId3"/>
          <a:stretch>
            <a:fillRect/>
          </a:stretch>
        </p:blipFill>
        <p:spPr>
          <a:xfrm>
            <a:off x="5697995" y="4092073"/>
            <a:ext cx="5497187" cy="2029625"/>
          </a:xfrm>
          <a:prstGeom prst="rect">
            <a:avLst/>
          </a:prstGeom>
        </p:spPr>
      </p:pic>
      <p:sp>
        <p:nvSpPr>
          <p:cNvPr id="10" name="TextBox 9">
            <a:extLst>
              <a:ext uri="{FF2B5EF4-FFF2-40B4-BE49-F238E27FC236}">
                <a16:creationId xmlns:a16="http://schemas.microsoft.com/office/drawing/2014/main" id="{940CD53D-FFC7-6D3A-035D-0E281EB643F4}"/>
              </a:ext>
            </a:extLst>
          </p:cNvPr>
          <p:cNvSpPr txBox="1"/>
          <p:nvPr/>
        </p:nvSpPr>
        <p:spPr>
          <a:xfrm>
            <a:off x="405925" y="1855153"/>
            <a:ext cx="11549641" cy="2308324"/>
          </a:xfrm>
          <a:prstGeom prst="rect">
            <a:avLst/>
          </a:prstGeom>
          <a:noFill/>
        </p:spPr>
        <p:txBody>
          <a:bodyPr wrap="square" rtlCol="0">
            <a:spAutoFit/>
          </a:bodyPr>
          <a:lstStyle/>
          <a:p>
            <a:r>
              <a:rPr lang="el-GR" dirty="0"/>
              <a:t>Σε έναν εξάντα, το σφάλμα καθετότητας προκαλείται όταν ο καθρέπτης του ενδείκτη (</a:t>
            </a:r>
            <a:r>
              <a:rPr lang="en-US" dirty="0"/>
              <a:t>index mirror)</a:t>
            </a:r>
            <a:r>
              <a:rPr lang="el-GR" dirty="0"/>
              <a:t> δεν είναι κάθετος στο επίπεδο του οργάνου. </a:t>
            </a:r>
            <a:endParaRPr lang="en-US" dirty="0"/>
          </a:p>
          <a:p>
            <a:r>
              <a:rPr lang="el-GR" dirty="0"/>
              <a:t>Ο καθρέπτης του ενδείκτη είναι τοποθετημένος στο άκρο του κανόνα (</a:t>
            </a:r>
            <a:r>
              <a:rPr lang="en-US" dirty="0"/>
              <a:t>index arm)</a:t>
            </a:r>
            <a:r>
              <a:rPr lang="el-GR" dirty="0"/>
              <a:t>. </a:t>
            </a:r>
          </a:p>
          <a:p>
            <a:r>
              <a:rPr lang="el-GR" dirty="0"/>
              <a:t>Στις παρατηρήσεις με τον εξάντα, μετακινείτε τον κανόνα, ο οποίος με τη σειρά του μετακινεί τον καθρέπτη του ενδείκτη. Εάν ο καθρέπτης του ενδείκτη δεν είναι κάθετος στο επίπεδο του οργάνου, η αντανάκλαση δεν ταξιδεύει στο επίπεδο σε σχέση με την επιφάνεια του οργάνου. Η ανακλώμενη εικόνα δεν θα ευθυγραμμίζεται με την πραγματική εικόνα. Αυτό όχι μόνο εισάγει ανακρίβειες στη μέτρηση που κάνετε, αλλά δυσκολεύει επίσης πολύ τη σκόπευση. Το σφάλμα καθετότητας είναι το πρώτο που πρέπει να διορθώνουμε. </a:t>
            </a:r>
            <a:endParaRPr lang="en-US" dirty="0"/>
          </a:p>
        </p:txBody>
      </p:sp>
      <p:sp>
        <p:nvSpPr>
          <p:cNvPr id="11" name="TextBox 10">
            <a:extLst>
              <a:ext uri="{FF2B5EF4-FFF2-40B4-BE49-F238E27FC236}">
                <a16:creationId xmlns:a16="http://schemas.microsoft.com/office/drawing/2014/main" id="{9B787456-75BE-D7A1-1E4F-62F258CC0D09}"/>
              </a:ext>
            </a:extLst>
          </p:cNvPr>
          <p:cNvSpPr txBox="1"/>
          <p:nvPr/>
        </p:nvSpPr>
        <p:spPr>
          <a:xfrm>
            <a:off x="179460" y="6178481"/>
            <a:ext cx="11203537" cy="307777"/>
          </a:xfrm>
          <a:prstGeom prst="rect">
            <a:avLst/>
          </a:prstGeom>
          <a:noFill/>
        </p:spPr>
        <p:txBody>
          <a:bodyPr wrap="square" rtlCol="0">
            <a:spAutoFit/>
          </a:bodyPr>
          <a:lstStyle/>
          <a:p>
            <a:r>
              <a:rPr lang="el-GR" sz="1400" dirty="0"/>
              <a:t>     Εικόνα 1: Εξάντας με τον καθρέπτη κάθετο στο επίπεδο                                                   Εικόνα 2: Εξάντας με τον καθρέπτη υπό γωνία  </a:t>
            </a:r>
            <a:endParaRPr lang="en-US" sz="1400" dirty="0"/>
          </a:p>
        </p:txBody>
      </p:sp>
    </p:spTree>
    <p:extLst>
      <p:ext uri="{BB962C8B-B14F-4D97-AF65-F5344CB8AC3E}">
        <p14:creationId xmlns:p14="http://schemas.microsoft.com/office/powerpoint/2010/main" val="3853460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F00D1-B039-4A0F-6429-C71EE9C6FD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99513C-D8BA-7910-D16D-91DBFC6939B9}"/>
              </a:ext>
            </a:extLst>
          </p:cNvPr>
          <p:cNvSpPr>
            <a:spLocks noGrp="1"/>
          </p:cNvSpPr>
          <p:nvPr>
            <p:ph type="title"/>
          </p:nvPr>
        </p:nvSpPr>
        <p:spPr>
          <a:xfrm>
            <a:off x="243554" y="301953"/>
            <a:ext cx="11306087" cy="1347386"/>
          </a:xfrm>
        </p:spPr>
        <p:txBody>
          <a:bodyPr>
            <a:normAutofit/>
          </a:bodyPr>
          <a:lstStyle/>
          <a:p>
            <a:pPr lvl="0">
              <a:spcBef>
                <a:spcPts val="0"/>
              </a:spcBef>
              <a:defRPr/>
            </a:pPr>
            <a:r>
              <a:rPr lang="el-GR" dirty="0" err="1"/>
              <a:t>Ελεγχοσ</a:t>
            </a:r>
            <a:r>
              <a:rPr lang="el-GR" dirty="0"/>
              <a:t> και </a:t>
            </a:r>
            <a:r>
              <a:rPr lang="el-GR" dirty="0" err="1"/>
              <a:t>διορθωση</a:t>
            </a:r>
            <a:r>
              <a:rPr lang="el-GR" dirty="0"/>
              <a:t> του </a:t>
            </a:r>
            <a:r>
              <a:rPr lang="el-GR" dirty="0" err="1"/>
              <a:t>σφαλματοσ</a:t>
            </a:r>
            <a:r>
              <a:rPr lang="el-GR" dirty="0"/>
              <a:t> </a:t>
            </a:r>
            <a:r>
              <a:rPr lang="el-GR" dirty="0" err="1"/>
              <a:t>καθετοτητασ</a:t>
            </a:r>
            <a:r>
              <a:rPr lang="el-GR" dirty="0"/>
              <a:t> </a:t>
            </a:r>
            <a:r>
              <a:rPr lang="el-GR" dirty="0" err="1"/>
              <a:t>μεγαλου</a:t>
            </a:r>
            <a:r>
              <a:rPr lang="el-GR" dirty="0"/>
              <a:t> </a:t>
            </a:r>
            <a:r>
              <a:rPr lang="el-GR" dirty="0" err="1"/>
              <a:t>καθρεπτη</a:t>
            </a:r>
            <a:r>
              <a:rPr lang="el-GR" dirty="0"/>
              <a:t> </a:t>
            </a:r>
            <a:r>
              <a:rPr lang="el-GR"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Perpendicularity Error)</a:t>
            </a:r>
          </a:p>
        </p:txBody>
      </p:sp>
      <p:sp>
        <p:nvSpPr>
          <p:cNvPr id="11" name="TextBox 10">
            <a:extLst>
              <a:ext uri="{FF2B5EF4-FFF2-40B4-BE49-F238E27FC236}">
                <a16:creationId xmlns:a16="http://schemas.microsoft.com/office/drawing/2014/main" id="{1F5CE858-DE11-BCF0-610D-23912490F2B8}"/>
              </a:ext>
            </a:extLst>
          </p:cNvPr>
          <p:cNvSpPr txBox="1"/>
          <p:nvPr/>
        </p:nvSpPr>
        <p:spPr>
          <a:xfrm>
            <a:off x="7157103" y="6365557"/>
            <a:ext cx="4648911" cy="492443"/>
          </a:xfrm>
          <a:prstGeom prst="rect">
            <a:avLst/>
          </a:prstGeom>
          <a:noFill/>
        </p:spPr>
        <p:txBody>
          <a:bodyPr wrap="square" rtlCol="0">
            <a:spAutoFit/>
          </a:bodyPr>
          <a:lstStyle/>
          <a:p>
            <a:r>
              <a:rPr lang="el-GR" sz="1300" dirty="0"/>
              <a:t>  Εικόνα: Έλεγχος σφάλματος καθετότητας (το</a:t>
            </a:r>
          </a:p>
          <a:p>
            <a:r>
              <a:rPr lang="el-GR" sz="1300" dirty="0"/>
              <a:t>                είδωλο δεν είναι συνέχεια του πραγματικού τόξου.</a:t>
            </a:r>
            <a:endParaRPr lang="en-US" sz="1300" dirty="0"/>
          </a:p>
        </p:txBody>
      </p:sp>
      <p:sp>
        <p:nvSpPr>
          <p:cNvPr id="5" name="Content Placeholder 4">
            <a:extLst>
              <a:ext uri="{FF2B5EF4-FFF2-40B4-BE49-F238E27FC236}">
                <a16:creationId xmlns:a16="http://schemas.microsoft.com/office/drawing/2014/main" id="{9E01DC20-993F-2B2B-1782-573304B6FB28}"/>
              </a:ext>
            </a:extLst>
          </p:cNvPr>
          <p:cNvSpPr>
            <a:spLocks noGrp="1"/>
          </p:cNvSpPr>
          <p:nvPr>
            <p:ph idx="1"/>
          </p:nvPr>
        </p:nvSpPr>
        <p:spPr>
          <a:xfrm>
            <a:off x="206321" y="1516879"/>
            <a:ext cx="6779866" cy="5298391"/>
          </a:xfrm>
        </p:spPr>
        <p:txBody>
          <a:bodyPr>
            <a:normAutofit/>
          </a:bodyPr>
          <a:lstStyle/>
          <a:p>
            <a:r>
              <a:rPr lang="el-GR" dirty="0"/>
              <a:t>Για να ελέγξετε  τον εξάντα σας για σφάλμα καθετότητας, ξεκινάτε ρυθμίζοντας τον κανόνα περίπου στο μέσο της βαθμονομημένης κλίμακας στο τόξο. </a:t>
            </a:r>
          </a:p>
          <a:p>
            <a:r>
              <a:rPr lang="el-GR" dirty="0"/>
              <a:t>Οποιαδήποτε γωνία μεταξύ 30° και 60° θα πρέπει να είναι κατάλληλη. </a:t>
            </a:r>
          </a:p>
          <a:p>
            <a:r>
              <a:rPr lang="el-GR" dirty="0"/>
              <a:t>Τοποθετείτε τον εξάντα οριζόντια σε επίπεδη επιφάνεια και παρατηρείτε συγκρίνοντας αν το πραγματικό τόξο και το ανακλώμενο τόξο που σχηματίζεται στον καθρέπτη του ενδείκτη είναι συνεχή. </a:t>
            </a:r>
          </a:p>
          <a:p>
            <a:r>
              <a:rPr lang="el-GR" dirty="0"/>
              <a:t>Είτε θα είναι συνεχή, που σημαίνει ότι δεν υπάρχει σφάλμα καθετότητας, είτε θα έχουν διαφορά υψών, που υποδεικνύει ότι υπάρχει σφάλμα καθετότητας. </a:t>
            </a:r>
            <a:endParaRPr lang="en-US" dirty="0"/>
          </a:p>
        </p:txBody>
      </p:sp>
      <p:pic>
        <p:nvPicPr>
          <p:cNvPr id="7" name="Picture 6">
            <a:extLst>
              <a:ext uri="{FF2B5EF4-FFF2-40B4-BE49-F238E27FC236}">
                <a16:creationId xmlns:a16="http://schemas.microsoft.com/office/drawing/2014/main" id="{FD471BA2-2E6D-B224-BF99-F13CF56769E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rcRect l="15782" t="17626" r="19769"/>
          <a:stretch>
            <a:fillRect/>
          </a:stretch>
        </p:blipFill>
        <p:spPr>
          <a:xfrm>
            <a:off x="6742834" y="2915489"/>
            <a:ext cx="5370831" cy="3432314"/>
          </a:xfrm>
          <a:prstGeom prst="rect">
            <a:avLst/>
          </a:prstGeom>
        </p:spPr>
      </p:pic>
      <p:cxnSp>
        <p:nvCxnSpPr>
          <p:cNvPr id="9" name="Straight Connector 8">
            <a:extLst>
              <a:ext uri="{FF2B5EF4-FFF2-40B4-BE49-F238E27FC236}">
                <a16:creationId xmlns:a16="http://schemas.microsoft.com/office/drawing/2014/main" id="{F92D5125-094C-6BC4-45EA-57F95BFBFCB4}"/>
              </a:ext>
            </a:extLst>
          </p:cNvPr>
          <p:cNvCxnSpPr>
            <a:cxnSpLocks/>
          </p:cNvCxnSpPr>
          <p:nvPr/>
        </p:nvCxnSpPr>
        <p:spPr>
          <a:xfrm flipH="1">
            <a:off x="8464609" y="4730097"/>
            <a:ext cx="1687795" cy="0"/>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94C3FD7-C5C8-FA56-436C-2ED0D7893A89}"/>
              </a:ext>
            </a:extLst>
          </p:cNvPr>
          <p:cNvCxnSpPr>
            <a:cxnSpLocks/>
          </p:cNvCxnSpPr>
          <p:nvPr/>
        </p:nvCxnSpPr>
        <p:spPr>
          <a:xfrm flipH="1" flipV="1">
            <a:off x="8464609" y="4544938"/>
            <a:ext cx="1478423" cy="167405"/>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758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2405141-E17C-28A8-D833-4F2268922041}"/>
              </a:ext>
            </a:extLst>
          </p:cNvPr>
          <p:cNvPicPr>
            <a:picLocks noGrp="1" noChangeAspect="1"/>
          </p:cNvPicPr>
          <p:nvPr>
            <p:ph idx="1"/>
          </p:nvPr>
        </p:nvPicPr>
        <p:blipFill>
          <a:blip r:embed="rId2"/>
          <a:stretch>
            <a:fillRect/>
          </a:stretch>
        </p:blipFill>
        <p:spPr>
          <a:xfrm>
            <a:off x="264890" y="79321"/>
            <a:ext cx="11297569" cy="6381661"/>
          </a:xfrm>
        </p:spPr>
      </p:pic>
      <p:sp>
        <p:nvSpPr>
          <p:cNvPr id="6" name="TextBox 5">
            <a:extLst>
              <a:ext uri="{FF2B5EF4-FFF2-40B4-BE49-F238E27FC236}">
                <a16:creationId xmlns:a16="http://schemas.microsoft.com/office/drawing/2014/main" id="{E8A23F7C-C941-7687-E522-F8DBA46F16C8}"/>
              </a:ext>
            </a:extLst>
          </p:cNvPr>
          <p:cNvSpPr txBox="1"/>
          <p:nvPr/>
        </p:nvSpPr>
        <p:spPr>
          <a:xfrm>
            <a:off x="1239140" y="6409346"/>
            <a:ext cx="8481701" cy="369332"/>
          </a:xfrm>
          <a:prstGeom prst="rect">
            <a:avLst/>
          </a:prstGeom>
          <a:noFill/>
        </p:spPr>
        <p:txBody>
          <a:bodyPr wrap="square" rtlCol="0">
            <a:spAutoFit/>
          </a:bodyPr>
          <a:lstStyle/>
          <a:p>
            <a:r>
              <a:rPr lang="el-GR" dirty="0"/>
              <a:t>                                 Εικόνα:  Σφάλμα καθετότητας σε πραγματικό εξάντα.</a:t>
            </a:r>
            <a:endParaRPr lang="en-US" dirty="0"/>
          </a:p>
        </p:txBody>
      </p:sp>
    </p:spTree>
    <p:extLst>
      <p:ext uri="{BB962C8B-B14F-4D97-AF65-F5344CB8AC3E}">
        <p14:creationId xmlns:p14="http://schemas.microsoft.com/office/powerpoint/2010/main" val="36478845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{092A4148-5019-463A-A9F9-9D8D6AC2EBC5}TFb5ae2469-0bae-4978-b0e0-39dd046150ff9a115ede-a9c3cc5252b0</Template>
  <TotalTime>1108</TotalTime>
  <Words>2528</Words>
  <Application>Microsoft Office PowerPoint</Application>
  <PresentationFormat>Widescreen</PresentationFormat>
  <Paragraphs>142</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Calibri Light</vt:lpstr>
      <vt:lpstr>Celestial</vt:lpstr>
      <vt:lpstr>φροντιδα και συντηρηση εξαντα - Τα σφαλματα του εξαντα</vt:lpstr>
      <vt:lpstr>φροντιδα κατα την χρΗση του εξαντα και τυπικη Συντηρηση</vt:lpstr>
      <vt:lpstr>PowerPoint Presentation</vt:lpstr>
      <vt:lpstr>φροντιδα κατα την χρΗση του εξαντα και τυπικη Συντηρηση</vt:lpstr>
      <vt:lpstr>PowerPoint Presentation</vt:lpstr>
      <vt:lpstr>Τα σφαλματα του εξαντα</vt:lpstr>
      <vt:lpstr>ΣφΑλμα καθετοτητας μεγαλου Καθρεπτη (Perpendicularity Error)</vt:lpstr>
      <vt:lpstr>Ελεγχοσ και διορθωση του σφαλματοσ καθετοτητασ μεγαλου καθρεπτη (Perpendicularity Error)</vt:lpstr>
      <vt:lpstr>PowerPoint Presentation</vt:lpstr>
      <vt:lpstr>PowerPoint Presentation</vt:lpstr>
      <vt:lpstr>PowerPoint Presentation</vt:lpstr>
      <vt:lpstr>Σφαλμα καθετοτητας μικρου καθρεπτη        (Side Error)</vt:lpstr>
      <vt:lpstr>PowerPoint Presentation</vt:lpstr>
      <vt:lpstr>Διορθωση σφΑλματοσ καθετοτητας μικρου καθρεπτη </vt:lpstr>
      <vt:lpstr>Διορθωση σφΑλματοσ καθετοτητας μικρου καθρεπτη </vt:lpstr>
      <vt:lpstr>PowerPoint Presentation</vt:lpstr>
      <vt:lpstr>σφαλμα παραλληλοτητασ μεγαλου καθρεπτη (index error – ΣΦΑΛΜΑ ΕΝΔΕΙΚΤΗ)</vt:lpstr>
      <vt:lpstr>PowerPoint Presentation</vt:lpstr>
      <vt:lpstr>PowerPoint Presentation</vt:lpstr>
      <vt:lpstr>PowerPoint Presentation</vt:lpstr>
      <vt:lpstr>PowerPoint Presentation</vt:lpstr>
      <vt:lpstr>Σφαλματα που δεν διορθωνονται από τον ναυτιλο</vt:lpstr>
      <vt:lpstr>PowerPoint Presentation</vt:lpstr>
      <vt:lpstr>PowerPoint Presentation</vt:lpstr>
      <vt:lpstr>PowerPoint Presentation</vt:lpstr>
      <vt:lpstr>PowerPoint Presentation</vt:lpstr>
      <vt:lpstr>PowerPoint Presentation</vt:lpstr>
      <vt:lpstr>Εξαντες διαφορετικων εποχων και κατασκευαστων</vt:lpstr>
      <vt:lpstr>Εξαντες διαφορετικων εποχων και κατασκευαστων</vt:lpstr>
      <vt:lpstr>Εξαντες διαφορετικων εποχων και κατασκευαστων</vt:lpstr>
      <vt:lpstr>Εξαντες διαφορετικων εποχων και κατασκευαστων</vt:lpstr>
      <vt:lpstr>Εξαντες διαφορετικων εποχων και κατασκευαστων</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Θρασύβουλος Κοτσιφάκης</dc:creator>
  <cp:lastModifiedBy>Θρασύβουλος Κοτσιφάκης</cp:lastModifiedBy>
  <cp:revision>5</cp:revision>
  <dcterms:created xsi:type="dcterms:W3CDTF">2025-11-17T14:54:01Z</dcterms:created>
  <dcterms:modified xsi:type="dcterms:W3CDTF">2025-11-21T15:27:21Z</dcterms:modified>
</cp:coreProperties>
</file>