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6"/>
  </p:notesMasterIdLst>
  <p:sldIdLst>
    <p:sldId id="256" r:id="rId2"/>
    <p:sldId id="257" r:id="rId3"/>
    <p:sldId id="261" r:id="rId4"/>
    <p:sldId id="259" r:id="rId5"/>
    <p:sldId id="264" r:id="rId6"/>
    <p:sldId id="262" r:id="rId7"/>
    <p:sldId id="263" r:id="rId8"/>
    <p:sldId id="266" r:id="rId9"/>
    <p:sldId id="267" r:id="rId10"/>
    <p:sldId id="268" r:id="rId11"/>
    <p:sldId id="275" r:id="rId12"/>
    <p:sldId id="269" r:id="rId13"/>
    <p:sldId id="271" r:id="rId14"/>
    <p:sldId id="273" r:id="rId15"/>
    <p:sldId id="272" r:id="rId16"/>
    <p:sldId id="270" r:id="rId17"/>
    <p:sldId id="265" r:id="rId18"/>
    <p:sldId id="276" r:id="rId19"/>
    <p:sldId id="278" r:id="rId20"/>
    <p:sldId id="277" r:id="rId21"/>
    <p:sldId id="279" r:id="rId22"/>
    <p:sldId id="280" r:id="rId23"/>
    <p:sldId id="281" r:id="rId24"/>
    <p:sldId id="260"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97" autoAdjust="0"/>
    <p:restoredTop sz="94660"/>
  </p:normalViewPr>
  <p:slideViewPr>
    <p:cSldViewPr snapToGrid="0">
      <p:cViewPr varScale="1">
        <p:scale>
          <a:sx n="92" d="100"/>
          <a:sy n="92" d="100"/>
        </p:scale>
        <p:origin x="77"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725625-F6CF-4ABC-B0AF-18C19AD86AB9}" type="datetimeFigureOut">
              <a:rPr lang="en-US" smtClean="0"/>
              <a:t>10/20/2023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8F9FE0-F785-4B3A-8C3A-9265D1352FE0}" type="slidenum">
              <a:rPr lang="en-US" smtClean="0"/>
              <a:t>‹#›</a:t>
            </a:fld>
            <a:endParaRPr lang="en-US"/>
          </a:p>
        </p:txBody>
      </p:sp>
    </p:spTree>
    <p:extLst>
      <p:ext uri="{BB962C8B-B14F-4D97-AF65-F5344CB8AC3E}">
        <p14:creationId xmlns:p14="http://schemas.microsoft.com/office/powerpoint/2010/main" val="3885471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10/20/2023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10/20/2023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10/20/2023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10/20/2023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10/20/2023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10/20/2023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10/20/2023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10/20/2023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10/20/2023</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10/20/2023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10/20/2023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10/20/2023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10/20/2023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10/20/2023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10/20/2023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10/20/2023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10/20/2023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10/20/2023</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pic>
        <p:nvPicPr>
          <p:cNvPr id="9" name="Picture 8">
            <a:extLst>
              <a:ext uri="{FF2B5EF4-FFF2-40B4-BE49-F238E27FC236}">
                <a16:creationId xmlns:a16="http://schemas.microsoft.com/office/drawing/2014/main" id="{18A95F4C-00B5-E081-AADE-D5BDD6C23AC0}"/>
              </a:ext>
            </a:extLst>
          </p:cNvPr>
          <p:cNvPicPr>
            <a:picLocks noChangeAspect="1"/>
          </p:cNvPicPr>
          <p:nvPr userDrawn="1"/>
        </p:nvPicPr>
        <p:blipFill>
          <a:blip r:embed="rId20"/>
          <a:stretch>
            <a:fillRect/>
          </a:stretch>
        </p:blipFill>
        <p:spPr>
          <a:xfrm>
            <a:off x="11384845" y="6565486"/>
            <a:ext cx="764769" cy="267574"/>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chemistry.uoc.gr/eclass/modules/document/file.php/CHEM-UNDER138/Chapter29gr.pdf" TargetMode="External"/><Relationship Id="rId2" Type="http://schemas.openxmlformats.org/officeDocument/2006/relationships/hyperlink" Target="https://www.ncei.noaa.gov/products/geomagnetic-data" TargetMode="External"/><Relationship Id="rId1" Type="http://schemas.openxmlformats.org/officeDocument/2006/relationships/slideLayout" Target="../slideLayouts/slideLayout11.xml"/><Relationship Id="rId5" Type="http://schemas.openxmlformats.org/officeDocument/2006/relationships/hyperlink" Target="https://www.researchgate.net/publication/5514114_Earth_science_-_Geomagnetic_reversals" TargetMode="External"/><Relationship Id="rId4" Type="http://schemas.openxmlformats.org/officeDocument/2006/relationships/hyperlink" Target="https://www.researchgate.net/publication/359279053_Identification_Cause_of_Earth%27s_Magnetis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9D3A3-952D-D074-6C28-A05A68B7A8DF}"/>
              </a:ext>
            </a:extLst>
          </p:cNvPr>
          <p:cNvSpPr>
            <a:spLocks noGrp="1"/>
          </p:cNvSpPr>
          <p:nvPr>
            <p:ph type="ctrTitle"/>
          </p:nvPr>
        </p:nvSpPr>
        <p:spPr/>
        <p:txBody>
          <a:bodyPr/>
          <a:lstStyle/>
          <a:p>
            <a:r>
              <a:rPr lang="el-GR" dirty="0"/>
              <a:t>ΜΑΓΝΗΤΙΣΜΟΣ</a:t>
            </a:r>
            <a:endParaRPr lang="en-US" dirty="0"/>
          </a:p>
        </p:txBody>
      </p:sp>
      <p:sp>
        <p:nvSpPr>
          <p:cNvPr id="3" name="Subtitle 2">
            <a:extLst>
              <a:ext uri="{FF2B5EF4-FFF2-40B4-BE49-F238E27FC236}">
                <a16:creationId xmlns:a16="http://schemas.microsoft.com/office/drawing/2014/main" id="{726933C3-118E-4D16-7D29-6B564F0E1844}"/>
              </a:ext>
            </a:extLst>
          </p:cNvPr>
          <p:cNvSpPr>
            <a:spLocks noGrp="1"/>
          </p:cNvSpPr>
          <p:nvPr>
            <p:ph type="subTitle" idx="1"/>
          </p:nvPr>
        </p:nvSpPr>
        <p:spPr/>
        <p:txBody>
          <a:bodyPr/>
          <a:lstStyle/>
          <a:p>
            <a:pPr algn="ctr"/>
            <a:r>
              <a:rPr lang="el-GR" dirty="0"/>
              <a:t>ΘΕΩΡΙΑ, ΕΝΝΟΙΕΣ, ΣΙΔΗΡΟΜΑΓΝΗΤΙΣΜΟΣ</a:t>
            </a:r>
            <a:r>
              <a:rPr lang="en-US" dirty="0"/>
              <a:t> (FERROMAGNETISM)</a:t>
            </a:r>
            <a:r>
              <a:rPr lang="el-GR" dirty="0"/>
              <a:t>,</a:t>
            </a:r>
            <a:r>
              <a:rPr lang="en-US" dirty="0"/>
              <a:t> </a:t>
            </a:r>
            <a:r>
              <a:rPr lang="el-GR" dirty="0"/>
              <a:t>ΓΕΩΜΑΓΝΗΤΙΣΜΟΣ (</a:t>
            </a:r>
            <a:r>
              <a:rPr lang="en-US" dirty="0"/>
              <a:t>GEOMAGNETISM)</a:t>
            </a:r>
            <a:r>
              <a:rPr lang="el-GR" dirty="0"/>
              <a:t> </a:t>
            </a:r>
            <a:endParaRPr lang="en-US" dirty="0"/>
          </a:p>
        </p:txBody>
      </p:sp>
    </p:spTree>
    <p:extLst>
      <p:ext uri="{BB962C8B-B14F-4D97-AF65-F5344CB8AC3E}">
        <p14:creationId xmlns:p14="http://schemas.microsoft.com/office/powerpoint/2010/main" val="2962673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0A43-21B2-C585-414B-84EE5CA2A873}"/>
              </a:ext>
            </a:extLst>
          </p:cNvPr>
          <p:cNvSpPr>
            <a:spLocks noGrp="1"/>
          </p:cNvSpPr>
          <p:nvPr>
            <p:ph type="title"/>
          </p:nvPr>
        </p:nvSpPr>
        <p:spPr/>
        <p:txBody>
          <a:bodyPr/>
          <a:lstStyle/>
          <a:p>
            <a:r>
              <a:rPr lang="el-GR" dirty="0"/>
              <a:t>Φαινόμενο Δυναμό</a:t>
            </a:r>
            <a:endParaRPr lang="en-US" dirty="0"/>
          </a:p>
        </p:txBody>
      </p:sp>
      <p:pic>
        <p:nvPicPr>
          <p:cNvPr id="4" name="dynamo effect">
            <a:hlinkClick r:id="" action="ppaction://media"/>
            <a:extLst>
              <a:ext uri="{FF2B5EF4-FFF2-40B4-BE49-F238E27FC236}">
                <a16:creationId xmlns:a16="http://schemas.microsoft.com/office/drawing/2014/main" id="{4AF1640D-6FE8-D441-7E60-AA1A71E54CF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487818" y="1970063"/>
            <a:ext cx="5998866" cy="4498654"/>
          </a:xfrm>
        </p:spPr>
      </p:pic>
    </p:spTree>
    <p:extLst>
      <p:ext uri="{BB962C8B-B14F-4D97-AF65-F5344CB8AC3E}">
        <p14:creationId xmlns:p14="http://schemas.microsoft.com/office/powerpoint/2010/main" val="337789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17E08-2272-0731-2E63-241F11DBA126}"/>
              </a:ext>
            </a:extLst>
          </p:cNvPr>
          <p:cNvSpPr>
            <a:spLocks noGrp="1"/>
          </p:cNvSpPr>
          <p:nvPr>
            <p:ph type="title"/>
          </p:nvPr>
        </p:nvSpPr>
        <p:spPr/>
        <p:txBody>
          <a:bodyPr/>
          <a:lstStyle/>
          <a:p>
            <a:r>
              <a:rPr lang="el-GR" dirty="0"/>
              <a:t>Είναι σταθερό το μαγνητικό πεδίο της γης;</a:t>
            </a:r>
            <a:endParaRPr lang="en-US" dirty="0"/>
          </a:p>
        </p:txBody>
      </p:sp>
      <p:sp>
        <p:nvSpPr>
          <p:cNvPr id="3" name="Content Placeholder 2">
            <a:extLst>
              <a:ext uri="{FF2B5EF4-FFF2-40B4-BE49-F238E27FC236}">
                <a16:creationId xmlns:a16="http://schemas.microsoft.com/office/drawing/2014/main" id="{FA6A46EC-1899-8478-FF59-19EE6CFBEE34}"/>
              </a:ext>
            </a:extLst>
          </p:cNvPr>
          <p:cNvSpPr>
            <a:spLocks noGrp="1"/>
          </p:cNvSpPr>
          <p:nvPr>
            <p:ph idx="1"/>
          </p:nvPr>
        </p:nvSpPr>
        <p:spPr/>
        <p:txBody>
          <a:bodyPr>
            <a:normAutofit fontScale="70000" lnSpcReduction="20000"/>
          </a:bodyPr>
          <a:lstStyle/>
          <a:p>
            <a:pPr marL="0" indent="0">
              <a:buNone/>
            </a:pPr>
            <a:r>
              <a:rPr lang="el-GR" dirty="0"/>
              <a:t>Όχι. Η ροή του υγρού στον εξωτερικό πυρήνα δεν είναι σταθερή και μεταβάλλεται στην κατεύθυνση του από διάφορους παράγοντες, με συνέπεια το μαγνητικό πεδίο να αλλάζει διεύθυνση</a:t>
            </a:r>
            <a:r>
              <a:rPr lang="en-US" dirty="0"/>
              <a:t> </a:t>
            </a:r>
            <a:r>
              <a:rPr lang="el-GR" dirty="0"/>
              <a:t>και ισχύ. Παράλληλα κι άλλοι εξωγενείς παράγοντες δύνανται να μεταβάλλουν την ισχύ και την διεύθυνση του γήινου μαγνητικού πεδίου.</a:t>
            </a:r>
          </a:p>
          <a:p>
            <a:pPr marL="0" indent="0">
              <a:buNone/>
            </a:pPr>
            <a:r>
              <a:rPr lang="el-GR" dirty="0"/>
              <a:t>Οι βασικοί λόγοι που το μαγνητικό πεδίο της γης αλλάζει σε ισχύ και κατεύθυνση είναι:</a:t>
            </a:r>
          </a:p>
          <a:p>
            <a:pPr marL="0" indent="0">
              <a:buNone/>
            </a:pPr>
            <a:endParaRPr lang="el-GR" dirty="0"/>
          </a:p>
          <a:p>
            <a:pPr marL="739775"/>
            <a:r>
              <a:rPr lang="el-GR" b="1" dirty="0"/>
              <a:t>Ο ρευστός εξωτερικός πυρήνας της γης (~90% των μεταβολών)</a:t>
            </a:r>
          </a:p>
          <a:p>
            <a:pPr marL="739775"/>
            <a:r>
              <a:rPr lang="el-GR" b="1" dirty="0"/>
              <a:t>Μαγνητισμένα πετρώματα στον φλοιό της Γης.</a:t>
            </a:r>
          </a:p>
          <a:p>
            <a:pPr marL="739775"/>
            <a:r>
              <a:rPr lang="el-GR" b="1" dirty="0"/>
              <a:t>Πεδία που δημιουργούνται έξω από τη Γη από ηλεκτρικά ρεύματα που ρέουν στην ιονόσφαιρα και τη </a:t>
            </a:r>
            <a:r>
              <a:rPr lang="el-GR" b="1" dirty="0" err="1"/>
              <a:t>μαγνητόσφαιρα</a:t>
            </a:r>
            <a:r>
              <a:rPr lang="el-GR" b="1" dirty="0"/>
              <a:t>.</a:t>
            </a:r>
          </a:p>
          <a:p>
            <a:pPr marL="739775"/>
            <a:r>
              <a:rPr lang="el-GR" b="1" dirty="0"/>
              <a:t>Ηλεκτρικά ρεύματα που ρέουν στον φλοιό της Γης (συνήθως προκαλούνται από ποικίλα εξωτερικά μαγνητικά πεδία) </a:t>
            </a:r>
          </a:p>
          <a:p>
            <a:pPr marL="739775"/>
            <a:r>
              <a:rPr lang="el-GR" b="1" dirty="0"/>
              <a:t>Τα ωκεάνια ρεύματα</a:t>
            </a:r>
          </a:p>
          <a:p>
            <a:endParaRPr lang="en-US" dirty="0"/>
          </a:p>
        </p:txBody>
      </p:sp>
    </p:spTree>
    <p:extLst>
      <p:ext uri="{BB962C8B-B14F-4D97-AF65-F5344CB8AC3E}">
        <p14:creationId xmlns:p14="http://schemas.microsoft.com/office/powerpoint/2010/main" val="3894324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4D2D9-3F3C-9BA7-6FA0-ACBF092107BB}"/>
              </a:ext>
            </a:extLst>
          </p:cNvPr>
          <p:cNvSpPr>
            <a:spLocks noGrp="1"/>
          </p:cNvSpPr>
          <p:nvPr>
            <p:ph type="title"/>
          </p:nvPr>
        </p:nvSpPr>
        <p:spPr/>
        <p:txBody>
          <a:bodyPr/>
          <a:lstStyle/>
          <a:p>
            <a:r>
              <a:rPr lang="el-GR" dirty="0"/>
              <a:t>Γήινοι Μαγνητικοί πόλοι</a:t>
            </a:r>
            <a:endParaRPr lang="en-US" dirty="0"/>
          </a:p>
        </p:txBody>
      </p:sp>
      <p:sp>
        <p:nvSpPr>
          <p:cNvPr id="3" name="Content Placeholder 2">
            <a:extLst>
              <a:ext uri="{FF2B5EF4-FFF2-40B4-BE49-F238E27FC236}">
                <a16:creationId xmlns:a16="http://schemas.microsoft.com/office/drawing/2014/main" id="{B967980B-81C6-FD8F-2379-47634D32EF24}"/>
              </a:ext>
            </a:extLst>
          </p:cNvPr>
          <p:cNvSpPr>
            <a:spLocks noGrp="1"/>
          </p:cNvSpPr>
          <p:nvPr>
            <p:ph idx="1"/>
          </p:nvPr>
        </p:nvSpPr>
        <p:spPr/>
        <p:txBody>
          <a:bodyPr>
            <a:normAutofit fontScale="92500" lnSpcReduction="20000"/>
          </a:bodyPr>
          <a:lstStyle/>
          <a:p>
            <a:r>
              <a:rPr lang="el-GR" dirty="0"/>
              <a:t>Ως γνωστόν μαγνητικοί πόλοι ορίζονται οι περιοχές (σημεία) στις οποίες το μαγνητικό πεδίο έχει την μεγαλύτερη του μάζα (είναι πυκνότερο) άρα και κάθετο προς την επιφάνεια.</a:t>
            </a:r>
          </a:p>
          <a:p>
            <a:r>
              <a:rPr lang="el-GR" dirty="0"/>
              <a:t>Στην περίπτωση της γης τα σημεία αυτά είναι τα σημεία της Γης όπου συναντώνται οι γήινοι μεσημβρινοί που είναι ο Βόρειος Πόλος και ο Νότιος Πόλος. </a:t>
            </a:r>
          </a:p>
          <a:p>
            <a:r>
              <a:rPr lang="el-GR" dirty="0"/>
              <a:t>οι γήινοι μαγνητικοί πόλοι δεν συμπίπτουν με τους γεωγραφικούς πόλους της Γης με συνέπεια μία μαγνητική βελόνη να μη δείχνει τον αληθή βορρά. </a:t>
            </a:r>
          </a:p>
          <a:p>
            <a:r>
              <a:rPr lang="el-GR" dirty="0"/>
              <a:t>Επειδή η ροή του μάγματος στον εξωτερικό πυρήνα της γης δεν είναι σταθερή, η ισχύς αλλά και η διεύθυνση του μαγνητικού πεδίου δεν είναι κι αυτές σταθερές. </a:t>
            </a:r>
            <a:endParaRPr lang="en-US" dirty="0"/>
          </a:p>
        </p:txBody>
      </p:sp>
    </p:spTree>
    <p:extLst>
      <p:ext uri="{BB962C8B-B14F-4D97-AF65-F5344CB8AC3E}">
        <p14:creationId xmlns:p14="http://schemas.microsoft.com/office/powerpoint/2010/main" val="799759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1DA70-2BBE-BB27-35CD-1FFB5DF38ECC}"/>
              </a:ext>
            </a:extLst>
          </p:cNvPr>
          <p:cNvSpPr>
            <a:spLocks noGrp="1"/>
          </p:cNvSpPr>
          <p:nvPr>
            <p:ph type="title"/>
          </p:nvPr>
        </p:nvSpPr>
        <p:spPr>
          <a:xfrm>
            <a:off x="277587" y="753228"/>
            <a:ext cx="7565904" cy="1124558"/>
          </a:xfrm>
        </p:spPr>
        <p:txBody>
          <a:bodyPr/>
          <a:lstStyle/>
          <a:p>
            <a:r>
              <a:rPr lang="el-GR" dirty="0"/>
              <a:t>Μετακινούνται οι μαγνητικοί πόλοι;</a:t>
            </a:r>
            <a:endParaRPr lang="en-US" dirty="0"/>
          </a:p>
        </p:txBody>
      </p:sp>
      <p:pic>
        <p:nvPicPr>
          <p:cNvPr id="5" name="Content Placeholder 4">
            <a:extLst>
              <a:ext uri="{FF2B5EF4-FFF2-40B4-BE49-F238E27FC236}">
                <a16:creationId xmlns:a16="http://schemas.microsoft.com/office/drawing/2014/main" id="{9CDB463B-09FF-72A3-33EE-48A3ADA66C57}"/>
              </a:ext>
            </a:extLst>
          </p:cNvPr>
          <p:cNvPicPr>
            <a:picLocks noGrp="1" noChangeAspect="1"/>
          </p:cNvPicPr>
          <p:nvPr>
            <p:ph idx="1"/>
          </p:nvPr>
        </p:nvPicPr>
        <p:blipFill>
          <a:blip r:embed="rId2"/>
          <a:stretch>
            <a:fillRect/>
          </a:stretch>
        </p:blipFill>
        <p:spPr>
          <a:xfrm>
            <a:off x="8090844" y="-124203"/>
            <a:ext cx="3192235" cy="7106406"/>
          </a:xfrm>
        </p:spPr>
      </p:pic>
      <p:sp>
        <p:nvSpPr>
          <p:cNvPr id="6" name="TextBox 5">
            <a:extLst>
              <a:ext uri="{FF2B5EF4-FFF2-40B4-BE49-F238E27FC236}">
                <a16:creationId xmlns:a16="http://schemas.microsoft.com/office/drawing/2014/main" id="{2DFA0A62-7EDD-FA30-5117-01D507E6250F}"/>
              </a:ext>
            </a:extLst>
          </p:cNvPr>
          <p:cNvSpPr txBox="1"/>
          <p:nvPr/>
        </p:nvSpPr>
        <p:spPr>
          <a:xfrm>
            <a:off x="277587" y="3429000"/>
            <a:ext cx="8139792" cy="2585323"/>
          </a:xfrm>
          <a:prstGeom prst="rect">
            <a:avLst/>
          </a:prstGeom>
          <a:noFill/>
        </p:spPr>
        <p:txBody>
          <a:bodyPr wrap="square" rtlCol="0">
            <a:spAutoFit/>
          </a:bodyPr>
          <a:lstStyle/>
          <a:p>
            <a:r>
              <a:rPr lang="el-GR" dirty="0"/>
              <a:t>Ναι. Οι μαγνητικοί πόλοι δεν έχουν σταθερή θέση αλλά η θέση τους μεταβάλλεται</a:t>
            </a:r>
          </a:p>
          <a:p>
            <a:endParaRPr lang="el-GR" dirty="0"/>
          </a:p>
          <a:p>
            <a:r>
              <a:rPr lang="el-GR" dirty="0"/>
              <a:t>Από το 1830 έως και το 1990 κινούνταν περίπου στα όρια της περιοχής του </a:t>
            </a:r>
            <a:r>
              <a:rPr lang="el-GR" dirty="0" err="1"/>
              <a:t>καναδά</a:t>
            </a:r>
            <a:r>
              <a:rPr lang="el-GR" dirty="0"/>
              <a:t> με ταχύτητα 15 χιλιομέτρων κατ’ έτος (περίπου).</a:t>
            </a:r>
          </a:p>
          <a:p>
            <a:endParaRPr lang="el-GR" dirty="0"/>
          </a:p>
          <a:p>
            <a:r>
              <a:rPr lang="el-GR" dirty="0"/>
              <a:t>Από το 1990 και μετά η μεταβολή είναι ταχύτερη με ετήσια μεταβολή του πόλου κατά, περίπου, 60 χιλιόμετρα κατ’ έτος, με τον Βόρειο</a:t>
            </a:r>
            <a:r>
              <a:rPr lang="en-US" dirty="0"/>
              <a:t> </a:t>
            </a:r>
            <a:r>
              <a:rPr lang="el-GR" dirty="0"/>
              <a:t>μαγνητικό πόλο πλέον να τοποθετείται πλησιέστερα στην Σιβηρία.</a:t>
            </a:r>
            <a:endParaRPr lang="en-US" dirty="0"/>
          </a:p>
        </p:txBody>
      </p:sp>
    </p:spTree>
    <p:extLst>
      <p:ext uri="{BB962C8B-B14F-4D97-AF65-F5344CB8AC3E}">
        <p14:creationId xmlns:p14="http://schemas.microsoft.com/office/powerpoint/2010/main" val="599682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036AF1-06EE-74ED-0442-44EFCBF5683A}"/>
              </a:ext>
            </a:extLst>
          </p:cNvPr>
          <p:cNvPicPr>
            <a:picLocks noChangeAspect="1"/>
          </p:cNvPicPr>
          <p:nvPr/>
        </p:nvPicPr>
        <p:blipFill>
          <a:blip r:embed="rId2"/>
          <a:stretch>
            <a:fillRect/>
          </a:stretch>
        </p:blipFill>
        <p:spPr>
          <a:xfrm>
            <a:off x="870857" y="51026"/>
            <a:ext cx="9007929" cy="6755947"/>
          </a:xfrm>
          <a:prstGeom prst="rect">
            <a:avLst/>
          </a:prstGeom>
        </p:spPr>
      </p:pic>
    </p:spTree>
    <p:extLst>
      <p:ext uri="{BB962C8B-B14F-4D97-AF65-F5344CB8AC3E}">
        <p14:creationId xmlns:p14="http://schemas.microsoft.com/office/powerpoint/2010/main" val="1469746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BEC91-9404-2FCE-AEF3-FD5F4578DE57}"/>
              </a:ext>
            </a:extLst>
          </p:cNvPr>
          <p:cNvSpPr>
            <a:spLocks noGrp="1"/>
          </p:cNvSpPr>
          <p:nvPr>
            <p:ph type="title"/>
          </p:nvPr>
        </p:nvSpPr>
        <p:spPr/>
        <p:txBody>
          <a:bodyPr/>
          <a:lstStyle/>
          <a:p>
            <a:r>
              <a:rPr lang="el-GR" dirty="0"/>
              <a:t>Γιατί οι μαγνητικοί πόλοι μετακινούνται;</a:t>
            </a:r>
            <a:endParaRPr lang="en-US" dirty="0"/>
          </a:p>
        </p:txBody>
      </p:sp>
      <p:sp>
        <p:nvSpPr>
          <p:cNvPr id="3" name="Content Placeholder 2">
            <a:extLst>
              <a:ext uri="{FF2B5EF4-FFF2-40B4-BE49-F238E27FC236}">
                <a16:creationId xmlns:a16="http://schemas.microsoft.com/office/drawing/2014/main" id="{AAD6FA7E-389E-940C-E524-475C6785BA97}"/>
              </a:ext>
            </a:extLst>
          </p:cNvPr>
          <p:cNvSpPr>
            <a:spLocks noGrp="1"/>
          </p:cNvSpPr>
          <p:nvPr>
            <p:ph idx="1"/>
          </p:nvPr>
        </p:nvSpPr>
        <p:spPr>
          <a:xfrm>
            <a:off x="680321" y="2336873"/>
            <a:ext cx="9613861" cy="4096584"/>
          </a:xfrm>
        </p:spPr>
        <p:txBody>
          <a:bodyPr>
            <a:normAutofit/>
          </a:bodyPr>
          <a:lstStyle/>
          <a:p>
            <a:pPr marL="0" indent="0">
              <a:buNone/>
            </a:pPr>
            <a:endParaRPr lang="el-GR" dirty="0"/>
          </a:p>
          <a:p>
            <a:pPr marL="0" indent="0">
              <a:buNone/>
            </a:pPr>
            <a:r>
              <a:rPr lang="el-GR" dirty="0"/>
              <a:t>Τα τελευταία χρόνια οι επιστήμονες ανακάλυψαν ότι υπάρχουν δύο λοβοί μαγνητικού υλικού βαθιά στον μανδύα, κοντά στο όριο πυρήνα/μανδύα. Ο ένας βρίσκεται κάτω από τον Καναδά και ο άλλος κάτω από τη Σιβηρία. Ο κάθε λοβός προκαλεί ένα εξόγκωμα στο μαγνητικό πεδίο. Σαν δύο κινούμενες αρθρώσεις με έναν ελαστικό σύνδεσμο μεταξύ τους, με τον μαγνητικό πόλο να βρίσκεται σε αυτόν τον σύνδεσμο. Καθώς οι λοβοί αλλάζουν αργά το σχήμα τους, αυξάνεται η μειώνεται η ένταση των εξογκωμάτων, με αποτέλεσμα ο μαγνητικός πόλος να μετακινείται ανάμεσά τους. </a:t>
            </a:r>
            <a:endParaRPr lang="en-US" dirty="0"/>
          </a:p>
        </p:txBody>
      </p:sp>
    </p:spTree>
    <p:extLst>
      <p:ext uri="{BB962C8B-B14F-4D97-AF65-F5344CB8AC3E}">
        <p14:creationId xmlns:p14="http://schemas.microsoft.com/office/powerpoint/2010/main" val="446364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A28AAB-C4C3-5C50-BB7B-0602C712C591}"/>
              </a:ext>
            </a:extLst>
          </p:cNvPr>
          <p:cNvPicPr>
            <a:picLocks noChangeAspect="1"/>
          </p:cNvPicPr>
          <p:nvPr/>
        </p:nvPicPr>
        <p:blipFill>
          <a:blip r:embed="rId2"/>
          <a:stretch>
            <a:fillRect/>
          </a:stretch>
        </p:blipFill>
        <p:spPr>
          <a:xfrm>
            <a:off x="669472" y="291909"/>
            <a:ext cx="10241839" cy="6010919"/>
          </a:xfrm>
          <a:prstGeom prst="rect">
            <a:avLst/>
          </a:prstGeom>
        </p:spPr>
      </p:pic>
    </p:spTree>
    <p:extLst>
      <p:ext uri="{BB962C8B-B14F-4D97-AF65-F5344CB8AC3E}">
        <p14:creationId xmlns:p14="http://schemas.microsoft.com/office/powerpoint/2010/main" val="965599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A5C504-E41E-3811-0B2C-8C43C87857DA}"/>
              </a:ext>
            </a:extLst>
          </p:cNvPr>
          <p:cNvSpPr txBox="1"/>
          <p:nvPr/>
        </p:nvSpPr>
        <p:spPr>
          <a:xfrm>
            <a:off x="800098" y="4816930"/>
            <a:ext cx="10262507" cy="1477328"/>
          </a:xfrm>
          <a:prstGeom prst="rect">
            <a:avLst/>
          </a:prstGeom>
          <a:noFill/>
        </p:spPr>
        <p:txBody>
          <a:bodyPr wrap="square">
            <a:spAutoFit/>
          </a:bodyPr>
          <a:lstStyle/>
          <a:p>
            <a:r>
              <a:rPr lang="el-GR" dirty="0"/>
              <a:t>Το μαγνητικό πεδίο μπορεί να μετρηθεί με διάφορους τρόπους. Η απλούστερη τεχνική μέτρησης που χρησιμοποιείται ακόμα και σήμερα περιλαμβάνει τη χρήση της πυξίδας, μιας συσκευής που αποτελείται από μια μόνιμα μαγνητισμένη βελόνα που ισορροπεί ώστε να περιστρέφεται στο οριζόντιο επίπεδο. Παρουσία μαγνητικού πεδίου και απουσία βαρύτητας, μια μαγνητισμένη βελόνα ευθυγραμμίζεται ακριβώς κατά μήκος του διανύσματος μαγνητικού πεδίου.</a:t>
            </a:r>
            <a:endParaRPr lang="en-US" dirty="0"/>
          </a:p>
        </p:txBody>
      </p:sp>
      <p:pic>
        <p:nvPicPr>
          <p:cNvPr id="6" name="Picture 5">
            <a:extLst>
              <a:ext uri="{FF2B5EF4-FFF2-40B4-BE49-F238E27FC236}">
                <a16:creationId xmlns:a16="http://schemas.microsoft.com/office/drawing/2014/main" id="{05FED736-5917-8969-9800-EA3165F38F43}"/>
              </a:ext>
            </a:extLst>
          </p:cNvPr>
          <p:cNvPicPr>
            <a:picLocks noChangeAspect="1"/>
          </p:cNvPicPr>
          <p:nvPr/>
        </p:nvPicPr>
        <p:blipFill>
          <a:blip r:embed="rId2"/>
          <a:stretch>
            <a:fillRect/>
          </a:stretch>
        </p:blipFill>
        <p:spPr>
          <a:xfrm>
            <a:off x="1929284" y="130899"/>
            <a:ext cx="7629713" cy="4580831"/>
          </a:xfrm>
          <a:prstGeom prst="rect">
            <a:avLst/>
          </a:prstGeom>
        </p:spPr>
      </p:pic>
    </p:spTree>
    <p:extLst>
      <p:ext uri="{BB962C8B-B14F-4D97-AF65-F5344CB8AC3E}">
        <p14:creationId xmlns:p14="http://schemas.microsoft.com/office/powerpoint/2010/main" val="10887608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8C89B-5600-476D-2078-684A06394B97}"/>
              </a:ext>
            </a:extLst>
          </p:cNvPr>
          <p:cNvSpPr>
            <a:spLocks noGrp="1"/>
          </p:cNvSpPr>
          <p:nvPr>
            <p:ph type="title"/>
          </p:nvPr>
        </p:nvSpPr>
        <p:spPr>
          <a:xfrm>
            <a:off x="407325" y="753228"/>
            <a:ext cx="9886858" cy="1080938"/>
          </a:xfrm>
        </p:spPr>
        <p:txBody>
          <a:bodyPr/>
          <a:lstStyle/>
          <a:p>
            <a:r>
              <a:rPr lang="el-GR" dirty="0"/>
              <a:t>Χαρακτηριστικά του μαγνητικού πεδίου της γης</a:t>
            </a:r>
            <a:endParaRPr lang="en-US" dirty="0"/>
          </a:p>
        </p:txBody>
      </p:sp>
      <p:sp>
        <p:nvSpPr>
          <p:cNvPr id="3" name="Content Placeholder 2">
            <a:extLst>
              <a:ext uri="{FF2B5EF4-FFF2-40B4-BE49-F238E27FC236}">
                <a16:creationId xmlns:a16="http://schemas.microsoft.com/office/drawing/2014/main" id="{D3A5A04B-8A7F-05B0-A05A-793C965A2CCA}"/>
              </a:ext>
            </a:extLst>
          </p:cNvPr>
          <p:cNvSpPr>
            <a:spLocks noGrp="1"/>
          </p:cNvSpPr>
          <p:nvPr>
            <p:ph idx="1"/>
          </p:nvPr>
        </p:nvSpPr>
        <p:spPr/>
        <p:txBody>
          <a:bodyPr>
            <a:normAutofit lnSpcReduction="10000"/>
          </a:bodyPr>
          <a:lstStyle/>
          <a:p>
            <a:endParaRPr lang="el-GR" dirty="0"/>
          </a:p>
          <a:p>
            <a:r>
              <a:rPr lang="el-GR" dirty="0"/>
              <a:t>Οι νοητές γραμμές του γήινου μαγνητικού πεδίου δεν διατρέχουν παράλληλα την επιφάνεια της </a:t>
            </a:r>
            <a:r>
              <a:rPr lang="el-GR" dirty="0" err="1"/>
              <a:t>γής</a:t>
            </a:r>
            <a:r>
              <a:rPr lang="el-GR" dirty="0"/>
              <a:t>. </a:t>
            </a:r>
          </a:p>
          <a:p>
            <a:r>
              <a:rPr lang="el-GR" dirty="0"/>
              <a:t>Επίσης όπως θυμόμαστε από τον απλό μαγνήτη, το μαγνητικό πεδίο είναι ισχυρότερο στους πόλους και ασθενέστερο στο μέσον ενός μαγνήτη.</a:t>
            </a:r>
          </a:p>
          <a:p>
            <a:pPr marL="0" indent="0">
              <a:buNone/>
            </a:pPr>
            <a:r>
              <a:rPr lang="el-GR" dirty="0"/>
              <a:t>Αν βάλουμε μία μαγνητική βελόνα να αιωρείται και να διατρέχει την γη, θα παρατηρήσουμε ότι η βελόνα δεν προσανατολίζεται μόνο προς την κατεύθυνση Βορράς – Νότος αλλά θα κλίνει και  προς την επιφάνεια της γης.</a:t>
            </a:r>
          </a:p>
        </p:txBody>
      </p:sp>
    </p:spTree>
    <p:extLst>
      <p:ext uri="{BB962C8B-B14F-4D97-AF65-F5344CB8AC3E}">
        <p14:creationId xmlns:p14="http://schemas.microsoft.com/office/powerpoint/2010/main" val="11507963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379868-6A14-CB75-0878-EDD3C4BB0882}"/>
              </a:ext>
            </a:extLst>
          </p:cNvPr>
          <p:cNvPicPr>
            <a:picLocks noChangeAspect="1"/>
          </p:cNvPicPr>
          <p:nvPr/>
        </p:nvPicPr>
        <p:blipFill>
          <a:blip r:embed="rId2"/>
          <a:stretch>
            <a:fillRect/>
          </a:stretch>
        </p:blipFill>
        <p:spPr>
          <a:xfrm>
            <a:off x="2072975" y="0"/>
            <a:ext cx="8046049" cy="6858000"/>
          </a:xfrm>
          <a:prstGeom prst="rect">
            <a:avLst/>
          </a:prstGeom>
        </p:spPr>
      </p:pic>
    </p:spTree>
    <p:extLst>
      <p:ext uri="{BB962C8B-B14F-4D97-AF65-F5344CB8AC3E}">
        <p14:creationId xmlns:p14="http://schemas.microsoft.com/office/powerpoint/2010/main" val="2620088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B7ED2-8E0E-08DD-8DE8-C22D8A627DF0}"/>
              </a:ext>
            </a:extLst>
          </p:cNvPr>
          <p:cNvSpPr>
            <a:spLocks noGrp="1"/>
          </p:cNvSpPr>
          <p:nvPr>
            <p:ph type="title"/>
          </p:nvPr>
        </p:nvSpPr>
        <p:spPr/>
        <p:txBody>
          <a:bodyPr/>
          <a:lstStyle/>
          <a:p>
            <a:r>
              <a:rPr lang="el-GR" dirty="0"/>
              <a:t>ΜΑΓΝΗΤΙΣΜΟΣ</a:t>
            </a:r>
            <a:endParaRPr lang="en-US" dirty="0"/>
          </a:p>
        </p:txBody>
      </p:sp>
      <p:sp>
        <p:nvSpPr>
          <p:cNvPr id="3" name="Content Placeholder 2">
            <a:extLst>
              <a:ext uri="{FF2B5EF4-FFF2-40B4-BE49-F238E27FC236}">
                <a16:creationId xmlns:a16="http://schemas.microsoft.com/office/drawing/2014/main" id="{1ADBCA91-4059-0C40-40D4-38830B4D3DB5}"/>
              </a:ext>
            </a:extLst>
          </p:cNvPr>
          <p:cNvSpPr>
            <a:spLocks noGrp="1"/>
          </p:cNvSpPr>
          <p:nvPr>
            <p:ph idx="1"/>
          </p:nvPr>
        </p:nvSpPr>
        <p:spPr>
          <a:xfrm>
            <a:off x="680321" y="2106386"/>
            <a:ext cx="9613861" cy="4384221"/>
          </a:xfrm>
        </p:spPr>
        <p:txBody>
          <a:bodyPr>
            <a:normAutofit/>
          </a:bodyPr>
          <a:lstStyle/>
          <a:p>
            <a:endParaRPr lang="el-GR" b="1" dirty="0"/>
          </a:p>
          <a:p>
            <a:r>
              <a:rPr lang="el-GR" dirty="0"/>
              <a:t>Μαγνητισμός χαρακτηρίζεται το φαινόμενο στο οποίο κάποια υλικά, λεγόμενα μαγνήτες, ασκούν ελκτικές ή απωστικές δυνάμεις σε άλλα υλικά, οφειλόμενες στην κίνηση ηλεκτρικών φορτίων.</a:t>
            </a:r>
          </a:p>
          <a:p>
            <a:endParaRPr lang="el-GR" dirty="0"/>
          </a:p>
          <a:p>
            <a:r>
              <a:rPr lang="el-GR" dirty="0"/>
              <a:t>Η σύγχρονη αντίληψη για τον μαγνητισμό έχει ως αρχή ότι εφόσον κάθε είδους μαγνητισμός προκύπτει από κινούμενα φορτία, </a:t>
            </a:r>
            <a:r>
              <a:rPr lang="el-GR" i="1" dirty="0"/>
              <a:t>όλοι</a:t>
            </a:r>
            <a:r>
              <a:rPr lang="el-GR" dirty="0"/>
              <a:t> οι μαγνήτες είναι στην πραγματικότητα </a:t>
            </a:r>
            <a:r>
              <a:rPr lang="el-GR" i="1" dirty="0"/>
              <a:t>ηλεκτρομαγνήτες</a:t>
            </a:r>
            <a:r>
              <a:rPr lang="el-GR" dirty="0"/>
              <a:t>. </a:t>
            </a:r>
          </a:p>
          <a:p>
            <a:pPr marL="0" indent="0">
              <a:buNone/>
            </a:pPr>
            <a:endParaRPr lang="el-GR" dirty="0"/>
          </a:p>
          <a:p>
            <a:r>
              <a:rPr lang="el-GR" dirty="0"/>
              <a:t>Μαγνήτης ονομάζεται το μέρος ενός υλικού που δημιουργεί μαγνητικό πεδίο στον περιβάλλοντα χώρο. </a:t>
            </a:r>
            <a:endParaRPr lang="en-US" dirty="0"/>
          </a:p>
        </p:txBody>
      </p:sp>
    </p:spTree>
    <p:extLst>
      <p:ext uri="{BB962C8B-B14F-4D97-AF65-F5344CB8AC3E}">
        <p14:creationId xmlns:p14="http://schemas.microsoft.com/office/powerpoint/2010/main" val="32391482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5DDA0-874C-494F-0E68-7356F5B1945D}"/>
              </a:ext>
            </a:extLst>
          </p:cNvPr>
          <p:cNvSpPr>
            <a:spLocks noGrp="1"/>
          </p:cNvSpPr>
          <p:nvPr>
            <p:ph type="title"/>
          </p:nvPr>
        </p:nvSpPr>
        <p:spPr/>
        <p:txBody>
          <a:bodyPr/>
          <a:lstStyle/>
          <a:p>
            <a:r>
              <a:rPr lang="el-GR" dirty="0"/>
              <a:t>Μαγνητική έγκλιση (</a:t>
            </a:r>
            <a:r>
              <a:rPr lang="en-US" dirty="0"/>
              <a:t>magnetic dip, magnetic inclination)</a:t>
            </a:r>
          </a:p>
        </p:txBody>
      </p:sp>
      <p:sp>
        <p:nvSpPr>
          <p:cNvPr id="3" name="Content Placeholder 2">
            <a:extLst>
              <a:ext uri="{FF2B5EF4-FFF2-40B4-BE49-F238E27FC236}">
                <a16:creationId xmlns:a16="http://schemas.microsoft.com/office/drawing/2014/main" id="{34DCF52A-7EE9-0BD9-1ECE-720D1C34BEEA}"/>
              </a:ext>
            </a:extLst>
          </p:cNvPr>
          <p:cNvSpPr>
            <a:spLocks noGrp="1"/>
          </p:cNvSpPr>
          <p:nvPr>
            <p:ph idx="1"/>
          </p:nvPr>
        </p:nvSpPr>
        <p:spPr/>
        <p:txBody>
          <a:bodyPr>
            <a:normAutofit fontScale="92500"/>
          </a:bodyPr>
          <a:lstStyle/>
          <a:p>
            <a:r>
              <a:rPr lang="el-GR" dirty="0"/>
              <a:t>Μαγνητική έγκλιση, γωνία βύθισης ή μαγνητική κλίση είναι η γωνία που δημιουργείται με το οριζόντιο από τις γραμμές του μαγνητικού πεδίου της Γης. Αυτή η γωνία ποικίλλει σε διαφορετικά σημεία της επιφάνειας της Γης. Οι θετικές τιμές κλίσης δείχνουν ότι το μαγνητικό πεδίο της Γης είναι στραμμένο προς τα κάτω, προς τη Γη, στο σημείο μέτρησης, και οι αρνητικές τιμές δείχνουν ότι είναι στραμμένο προς τα πάνω. Η γωνία βύθισης είναι καταρχήν η γωνία που δημιουργεί η βελόνα μιας κατακόρυφα κρατούμενης πυξίδας, αν και στην πράξη οι συνηθισμένες βελόνες πυξίδας μπορεί να ζυγίζονται έναντι της βύθισης ή μπορεί να μην μπορούν να κινηθούν ελεύθερα στο σωστό επίπεδο.</a:t>
            </a:r>
          </a:p>
          <a:p>
            <a:r>
              <a:rPr lang="el-GR" dirty="0"/>
              <a:t>Η μαγνητική έγκλιση συμβολίζεται με το λατινικό γράμμα (</a:t>
            </a:r>
            <a:r>
              <a:rPr lang="en-US" dirty="0"/>
              <a:t>I</a:t>
            </a:r>
            <a:r>
              <a:rPr lang="el-GR" dirty="0"/>
              <a:t>)</a:t>
            </a:r>
            <a:r>
              <a:rPr lang="en-US" dirty="0"/>
              <a:t>-</a:t>
            </a:r>
            <a:r>
              <a:rPr lang="en-US" dirty="0" err="1"/>
              <a:t>nclination</a:t>
            </a:r>
            <a:r>
              <a:rPr lang="en-US" dirty="0"/>
              <a:t>.</a:t>
            </a:r>
          </a:p>
          <a:p>
            <a:endParaRPr lang="en-US" dirty="0"/>
          </a:p>
        </p:txBody>
      </p:sp>
    </p:spTree>
    <p:extLst>
      <p:ext uri="{BB962C8B-B14F-4D97-AF65-F5344CB8AC3E}">
        <p14:creationId xmlns:p14="http://schemas.microsoft.com/office/powerpoint/2010/main" val="20350225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8C0D63-6DB4-8BE8-B1BB-6290FB89B180}"/>
              </a:ext>
            </a:extLst>
          </p:cNvPr>
          <p:cNvPicPr>
            <a:picLocks noChangeAspect="1"/>
          </p:cNvPicPr>
          <p:nvPr/>
        </p:nvPicPr>
        <p:blipFill>
          <a:blip r:embed="rId2"/>
          <a:stretch>
            <a:fillRect/>
          </a:stretch>
        </p:blipFill>
        <p:spPr>
          <a:xfrm>
            <a:off x="91440" y="0"/>
            <a:ext cx="10119360" cy="6858000"/>
          </a:xfrm>
          <a:prstGeom prst="rect">
            <a:avLst/>
          </a:prstGeom>
        </p:spPr>
      </p:pic>
    </p:spTree>
    <p:extLst>
      <p:ext uri="{BB962C8B-B14F-4D97-AF65-F5344CB8AC3E}">
        <p14:creationId xmlns:p14="http://schemas.microsoft.com/office/powerpoint/2010/main" val="527930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8321B-0A72-F027-140E-0F562C994AA3}"/>
              </a:ext>
            </a:extLst>
          </p:cNvPr>
          <p:cNvSpPr>
            <a:spLocks noGrp="1"/>
          </p:cNvSpPr>
          <p:nvPr>
            <p:ph type="title"/>
          </p:nvPr>
        </p:nvSpPr>
        <p:spPr/>
        <p:txBody>
          <a:bodyPr/>
          <a:lstStyle/>
          <a:p>
            <a:r>
              <a:rPr lang="el-GR" dirty="0"/>
              <a:t>Μαγνητικός Ισημερινός</a:t>
            </a:r>
            <a:endParaRPr lang="en-US" dirty="0"/>
          </a:p>
        </p:txBody>
      </p:sp>
      <p:sp>
        <p:nvSpPr>
          <p:cNvPr id="3" name="Content Placeholder 2">
            <a:extLst>
              <a:ext uri="{FF2B5EF4-FFF2-40B4-BE49-F238E27FC236}">
                <a16:creationId xmlns:a16="http://schemas.microsoft.com/office/drawing/2014/main" id="{96887F11-9DB1-404B-E983-B4B02E3A7747}"/>
              </a:ext>
            </a:extLst>
          </p:cNvPr>
          <p:cNvSpPr>
            <a:spLocks noGrp="1"/>
          </p:cNvSpPr>
          <p:nvPr>
            <p:ph idx="1"/>
          </p:nvPr>
        </p:nvSpPr>
        <p:spPr/>
        <p:txBody>
          <a:bodyPr/>
          <a:lstStyle/>
          <a:p>
            <a:r>
              <a:rPr lang="el-GR" dirty="0"/>
              <a:t>Εκεί όπου η μαγνητική έγκλιση (I) είναι μηδέν, εκεί βρίσκεται ο μαγνητικός ισημερινός. Δεν υπάρχει κατακόρυφο στοιχείο (Ζ) στο μαγνητικό πεδίο. Ο μαγνητικός ισημερινός δεν είναι σταθερός, αλλά αργά αλλάζει. Βόρεια του μαγνητικού ισημερινού, το βόρειο άκρο της βελόνας βύθισης βυθίζεται κάτω από την οριζόντια, το I και το Z είναι θετικά. Νότια του μαγνητικού ισημερινού, το νότιο άκρο βυθίζεται κάτω από την οριζόντια, το I και το Z </a:t>
            </a:r>
            <a:r>
              <a:rPr lang="el-GR" dirty="0" err="1"/>
              <a:t>μετρώνται</a:t>
            </a:r>
            <a:r>
              <a:rPr lang="el-GR" dirty="0"/>
              <a:t> αρνητικά. Καθώς απομακρύνεστε από τον μαγνητικό ισημερινό, το I και το Z αυξάνονται.</a:t>
            </a:r>
            <a:endParaRPr lang="en-US" dirty="0"/>
          </a:p>
        </p:txBody>
      </p:sp>
    </p:spTree>
    <p:extLst>
      <p:ext uri="{BB962C8B-B14F-4D97-AF65-F5344CB8AC3E}">
        <p14:creationId xmlns:p14="http://schemas.microsoft.com/office/powerpoint/2010/main" val="18207658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2D96F-5B8D-3614-EE38-C6A7876BE396}"/>
              </a:ext>
            </a:extLst>
          </p:cNvPr>
          <p:cNvSpPr>
            <a:spLocks noGrp="1"/>
          </p:cNvSpPr>
          <p:nvPr>
            <p:ph type="title"/>
          </p:nvPr>
        </p:nvSpPr>
        <p:spPr/>
        <p:txBody>
          <a:bodyPr/>
          <a:lstStyle/>
          <a:p>
            <a:r>
              <a:rPr lang="el-GR" dirty="0"/>
              <a:t>Διανυσματική ανάλυση του γήινου Μαγνητικού πεδίου</a:t>
            </a:r>
            <a:endParaRPr lang="en-US" dirty="0"/>
          </a:p>
        </p:txBody>
      </p:sp>
      <p:sp>
        <p:nvSpPr>
          <p:cNvPr id="6" name="TextBox 5">
            <a:extLst>
              <a:ext uri="{FF2B5EF4-FFF2-40B4-BE49-F238E27FC236}">
                <a16:creationId xmlns:a16="http://schemas.microsoft.com/office/drawing/2014/main" id="{B8FD7344-F131-5174-9E73-7DF8337B2E73}"/>
              </a:ext>
            </a:extLst>
          </p:cNvPr>
          <p:cNvSpPr txBox="1"/>
          <p:nvPr/>
        </p:nvSpPr>
        <p:spPr>
          <a:xfrm>
            <a:off x="0" y="1900217"/>
            <a:ext cx="6244875" cy="4801314"/>
          </a:xfrm>
          <a:prstGeom prst="rect">
            <a:avLst/>
          </a:prstGeom>
          <a:noFill/>
        </p:spPr>
        <p:txBody>
          <a:bodyPr wrap="square" rtlCol="0">
            <a:spAutoFit/>
          </a:bodyPr>
          <a:lstStyle/>
          <a:p>
            <a:r>
              <a:rPr lang="el-GR" dirty="0"/>
              <a:t>Το μαγνητικό πεδίο της Γης μπορεί να </a:t>
            </a:r>
            <a:r>
              <a:rPr lang="el-GR" dirty="0" err="1"/>
              <a:t>περιγραφεί</a:t>
            </a:r>
            <a:r>
              <a:rPr lang="el-GR" dirty="0"/>
              <a:t> και να αναλυθεί ως τρισδιάστατο γράφημα , ΧΥΖ όπου:                                                                       </a:t>
            </a:r>
          </a:p>
          <a:p>
            <a:endParaRPr lang="el-GR" b="1" i="1" dirty="0"/>
          </a:p>
          <a:p>
            <a:r>
              <a:rPr lang="el-GR" b="1" i="1" dirty="0"/>
              <a:t>  Χ</a:t>
            </a:r>
            <a:r>
              <a:rPr lang="el-GR" i="1" dirty="0"/>
              <a:t>   Κατεύθυνση Βορράς – Νότος (Αληθής Βορράς). </a:t>
            </a:r>
          </a:p>
          <a:p>
            <a:r>
              <a:rPr lang="el-GR" b="1" i="1" dirty="0"/>
              <a:t>  Υ</a:t>
            </a:r>
            <a:r>
              <a:rPr lang="el-GR" i="1" dirty="0"/>
              <a:t>   Η  ανατολική - δυτική διεύθυνση (Αληθής Ανατολή). </a:t>
            </a:r>
          </a:p>
          <a:p>
            <a:r>
              <a:rPr lang="el-GR" i="1" dirty="0"/>
              <a:t>  Ζ   Η κατακόρυφη ένταση.</a:t>
            </a:r>
          </a:p>
          <a:p>
            <a:endParaRPr lang="en-US" dirty="0"/>
          </a:p>
          <a:p>
            <a:r>
              <a:rPr lang="el-GR" dirty="0"/>
              <a:t>Το πεδίο αναλύεται στις παρακάτω παραμέτρους:</a:t>
            </a:r>
          </a:p>
          <a:p>
            <a:endParaRPr lang="el-GR" dirty="0"/>
          </a:p>
          <a:p>
            <a:r>
              <a:rPr lang="el-GR" dirty="0"/>
              <a:t>Η απόκλιση (D ή δ)</a:t>
            </a:r>
          </a:p>
          <a:p>
            <a:r>
              <a:rPr lang="el-GR" dirty="0"/>
              <a:t>Η έγκλιση (I)</a:t>
            </a:r>
          </a:p>
          <a:p>
            <a:r>
              <a:rPr lang="el-GR" dirty="0"/>
              <a:t>Η οριζόντια ένταση (Η)</a:t>
            </a:r>
          </a:p>
          <a:p>
            <a:r>
              <a:rPr lang="el-GR" dirty="0"/>
              <a:t>Η ολική ένταση (F). </a:t>
            </a:r>
          </a:p>
          <a:p>
            <a:r>
              <a:rPr lang="el-GR" dirty="0"/>
              <a:t>Κατά σύμβαση, η απόκλιση θεωρείται θετική όταν </a:t>
            </a:r>
            <a:r>
              <a:rPr lang="el-GR" dirty="0" err="1"/>
              <a:t>μετράται</a:t>
            </a:r>
            <a:r>
              <a:rPr lang="el-GR" dirty="0"/>
              <a:t> ανατολικά του βορρά, η κλίση και η κατακόρυφη ένταση θετική προς τα κάτω, το Χ θετικό βόρεια και το Υ θετικό ανατολικά. </a:t>
            </a:r>
            <a:endParaRPr lang="en-US" dirty="0"/>
          </a:p>
        </p:txBody>
      </p:sp>
      <p:pic>
        <p:nvPicPr>
          <p:cNvPr id="10" name="Content Placeholder 9">
            <a:extLst>
              <a:ext uri="{FF2B5EF4-FFF2-40B4-BE49-F238E27FC236}">
                <a16:creationId xmlns:a16="http://schemas.microsoft.com/office/drawing/2014/main" id="{6E2A6EF1-72D5-B05D-9125-F224AFFD344E}"/>
              </a:ext>
            </a:extLst>
          </p:cNvPr>
          <p:cNvPicPr>
            <a:picLocks noGrp="1" noChangeAspect="1"/>
          </p:cNvPicPr>
          <p:nvPr>
            <p:ph idx="1"/>
          </p:nvPr>
        </p:nvPicPr>
        <p:blipFill>
          <a:blip r:embed="rId2"/>
          <a:stretch>
            <a:fillRect/>
          </a:stretch>
        </p:blipFill>
        <p:spPr>
          <a:xfrm>
            <a:off x="6244875" y="2159159"/>
            <a:ext cx="5426743" cy="4341394"/>
          </a:xfrm>
        </p:spPr>
      </p:pic>
    </p:spTree>
    <p:extLst>
      <p:ext uri="{BB962C8B-B14F-4D97-AF65-F5344CB8AC3E}">
        <p14:creationId xmlns:p14="http://schemas.microsoft.com/office/powerpoint/2010/main" val="26528992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5D5C9-1CC5-5F25-5A97-63E02BFEEBCD}"/>
              </a:ext>
            </a:extLst>
          </p:cNvPr>
          <p:cNvSpPr>
            <a:spLocks noGrp="1"/>
          </p:cNvSpPr>
          <p:nvPr>
            <p:ph type="title"/>
          </p:nvPr>
        </p:nvSpPr>
        <p:spPr>
          <a:xfrm>
            <a:off x="489129" y="360215"/>
            <a:ext cx="9552645" cy="578827"/>
          </a:xfrm>
        </p:spPr>
        <p:txBody>
          <a:bodyPr>
            <a:normAutofit/>
          </a:bodyPr>
          <a:lstStyle/>
          <a:p>
            <a:r>
              <a:rPr lang="el-GR" sz="2800" dirty="0"/>
              <a:t>Βιβλιογραφία:</a:t>
            </a:r>
            <a:endParaRPr lang="en-US" sz="2800" dirty="0"/>
          </a:p>
        </p:txBody>
      </p:sp>
      <p:sp>
        <p:nvSpPr>
          <p:cNvPr id="9" name="Text Placeholder 2">
            <a:extLst>
              <a:ext uri="{FF2B5EF4-FFF2-40B4-BE49-F238E27FC236}">
                <a16:creationId xmlns:a16="http://schemas.microsoft.com/office/drawing/2014/main" id="{B0BBA088-34D2-AF76-F0B5-381EEB904D7F}"/>
              </a:ext>
            </a:extLst>
          </p:cNvPr>
          <p:cNvSpPr txBox="1">
            <a:spLocks/>
          </p:cNvSpPr>
          <p:nvPr/>
        </p:nvSpPr>
        <p:spPr>
          <a:xfrm>
            <a:off x="592377" y="3947274"/>
            <a:ext cx="9805052" cy="561679"/>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U.S. NCEI     </a:t>
            </a:r>
            <a:r>
              <a:rPr lang="en-US" dirty="0">
                <a:hlinkClick r:id="rId2"/>
              </a:rPr>
              <a:t>https://www.ncei.noaa.gov/products/geomagnetic-data</a:t>
            </a:r>
            <a:endParaRPr lang="en-US" dirty="0"/>
          </a:p>
        </p:txBody>
      </p:sp>
      <p:sp>
        <p:nvSpPr>
          <p:cNvPr id="13" name="Text Placeholder 2">
            <a:extLst>
              <a:ext uri="{FF2B5EF4-FFF2-40B4-BE49-F238E27FC236}">
                <a16:creationId xmlns:a16="http://schemas.microsoft.com/office/drawing/2014/main" id="{9E40C0FE-C05B-F976-FF29-46BBE7831BAD}"/>
              </a:ext>
            </a:extLst>
          </p:cNvPr>
          <p:cNvSpPr txBox="1">
            <a:spLocks noGrp="1"/>
          </p:cNvSpPr>
          <p:nvPr>
            <p:ph type="body" sz="half" idx="2"/>
          </p:nvPr>
        </p:nvSpPr>
        <p:spPr>
          <a:xfrm>
            <a:off x="205113" y="939042"/>
            <a:ext cx="11781773" cy="2710245"/>
          </a:xfrm>
          <a:prstGeom prst="rect">
            <a:avLst/>
          </a:prstGeom>
        </p:spPr>
        <p:txBody>
          <a:bodyPr vert="horz" lIns="91440" tIns="45720" rIns="91440" bIns="45720" rtlCol="0" anchor="ctr">
            <a:normAutofit/>
          </a:bodyPr>
          <a:lstStyle/>
          <a:p>
            <a:pPr marL="285750" indent="-285750">
              <a:buFont typeface="Wingdings" panose="05000000000000000000" pitchFamily="2" charset="2"/>
              <a:buChar char="§"/>
            </a:pPr>
            <a:r>
              <a:rPr lang="el-GR" altLang="en-US" dirty="0">
                <a:latin typeface="Arial" panose="020B0604020202020204" pitchFamily="34" charset="0"/>
              </a:rPr>
              <a:t>Πανεπιστήμιο Κρήτης </a:t>
            </a:r>
            <a:r>
              <a:rPr lang="en-US" altLang="en-US" dirty="0">
                <a:latin typeface="Arial" panose="020B0604020202020204" pitchFamily="34" charset="0"/>
              </a:rPr>
              <a:t>Open Courses </a:t>
            </a:r>
            <a:r>
              <a:rPr lang="en-US" altLang="en-US" dirty="0">
                <a:latin typeface="Arial" panose="020B0604020202020204" pitchFamily="34" charset="0"/>
                <a:hlinkClick r:id="rId3"/>
              </a:rPr>
              <a:t>https://www.chemistry.uoc.gr/eclass/modules/document/file.php/CHEM-UNDER138/Chapter29gr.pdf</a:t>
            </a:r>
            <a:endParaRPr lang="en-US" b="1" dirty="0"/>
          </a:p>
          <a:p>
            <a:pPr marL="285750" indent="-285750">
              <a:buFont typeface="Wingdings" panose="05000000000000000000" pitchFamily="2" charset="2"/>
              <a:buChar char="§"/>
            </a:pPr>
            <a:r>
              <a:rPr lang="en-US" b="1" dirty="0"/>
              <a:t>Earthquake Waves and the Earth's Interior - The Earth as a Magnet:  </a:t>
            </a:r>
            <a:r>
              <a:rPr lang="en-US" dirty="0"/>
              <a:t>(Open University editions    </a:t>
            </a:r>
            <a:r>
              <a:rPr kumimoji="0" lang="en-US" altLang="en-US" sz="1600" i="0" u="none" strike="noStrike" cap="none" normalizeH="0" baseline="0" dirty="0">
                <a:ln>
                  <a:noFill/>
                </a:ln>
                <a:solidFill>
                  <a:schemeClr val="tx1"/>
                </a:solidFill>
                <a:effectLst/>
                <a:latin typeface="Arial" panose="020B0604020202020204" pitchFamily="34" charset="0"/>
              </a:rPr>
              <a:t>ISBN : ‎ 978-0335080533 ).</a:t>
            </a:r>
          </a:p>
          <a:p>
            <a:pPr marL="285750" indent="-285750">
              <a:buFont typeface="Wingdings" panose="05000000000000000000" pitchFamily="2" charset="2"/>
              <a:buChar char="§"/>
            </a:pPr>
            <a:r>
              <a:rPr kumimoji="0" lang="en-US" altLang="en-US" sz="1600" i="0" u="none" strike="noStrike" cap="none" normalizeH="0" baseline="0" dirty="0">
                <a:ln>
                  <a:noFill/>
                </a:ln>
                <a:solidFill>
                  <a:schemeClr val="tx1"/>
                </a:solidFill>
                <a:effectLst/>
                <a:latin typeface="Arial" panose="020B0604020202020204" pitchFamily="34" charset="0"/>
              </a:rPr>
              <a:t>Bhattacharjee, </a:t>
            </a:r>
            <a:r>
              <a:rPr kumimoji="0" lang="en-US" altLang="en-US" sz="1600" i="0" u="none" strike="noStrike" cap="none" normalizeH="0" baseline="0" dirty="0" err="1">
                <a:ln>
                  <a:noFill/>
                </a:ln>
                <a:solidFill>
                  <a:schemeClr val="tx1"/>
                </a:solidFill>
                <a:effectLst/>
                <a:latin typeface="Arial" panose="020B0604020202020204" pitchFamily="34" charset="0"/>
              </a:rPr>
              <a:t>Pijush</a:t>
            </a:r>
            <a:r>
              <a:rPr kumimoji="0" lang="en-US" altLang="en-US" sz="1600" i="0" u="none" strike="noStrike" cap="none" normalizeH="0" baseline="0" dirty="0">
                <a:ln>
                  <a:noFill/>
                </a:ln>
                <a:solidFill>
                  <a:schemeClr val="tx1"/>
                </a:solidFill>
                <a:effectLst/>
                <a:latin typeface="Arial" panose="020B0604020202020204" pitchFamily="34" charset="0"/>
              </a:rPr>
              <a:t>. (2022). Identification Cause of Earth's Magnetism. 438-443. </a:t>
            </a:r>
            <a:r>
              <a:rPr kumimoji="0" lang="en-US" altLang="en-US" sz="1600" i="0" u="none" strike="noStrike" cap="none" normalizeH="0" baseline="0" dirty="0">
                <a:ln>
                  <a:noFill/>
                </a:ln>
                <a:solidFill>
                  <a:schemeClr val="tx1"/>
                </a:solidFill>
                <a:effectLst/>
                <a:latin typeface="Arial" panose="020B0604020202020204" pitchFamily="34" charset="0"/>
                <a:hlinkClick r:id="rId4"/>
              </a:rPr>
              <a:t>https://www.researchgate.net/publication/359279053_Identification_Cause_of_Earth%27s_Magnetism</a:t>
            </a:r>
            <a:endParaRPr kumimoji="0" lang="en-US" altLang="en-US" sz="1600" i="0" u="none" strike="noStrike" cap="none" normalizeH="0" baseline="0" dirty="0">
              <a:ln>
                <a:noFill/>
              </a:ln>
              <a:solidFill>
                <a:schemeClr val="tx1"/>
              </a:solidFill>
              <a:effectLst/>
              <a:latin typeface="Arial" panose="020B0604020202020204" pitchFamily="34" charset="0"/>
            </a:endParaRPr>
          </a:p>
          <a:p>
            <a:pPr marL="285750" indent="-285750">
              <a:buFont typeface="Wingdings" panose="05000000000000000000" pitchFamily="2" charset="2"/>
              <a:buChar char="§"/>
            </a:pPr>
            <a:r>
              <a:rPr kumimoji="0" lang="en-US" altLang="en-US" sz="1600" i="0" u="none" strike="noStrike" cap="none" normalizeH="0" baseline="0" dirty="0" err="1">
                <a:ln>
                  <a:noFill/>
                </a:ln>
                <a:solidFill>
                  <a:schemeClr val="tx1"/>
                </a:solidFill>
                <a:effectLst/>
                <a:latin typeface="Arial" panose="020B0604020202020204" pitchFamily="34" charset="0"/>
              </a:rPr>
              <a:t>Gubbins</a:t>
            </a:r>
            <a:r>
              <a:rPr kumimoji="0" lang="en-US" altLang="en-US" sz="1600" i="0" u="none" strike="noStrike" cap="none" normalizeH="0" baseline="0" dirty="0">
                <a:ln>
                  <a:noFill/>
                </a:ln>
                <a:solidFill>
                  <a:schemeClr val="tx1"/>
                </a:solidFill>
                <a:effectLst/>
                <a:latin typeface="Arial" panose="020B0604020202020204" pitchFamily="34" charset="0"/>
              </a:rPr>
              <a:t>, David. (2008). Earth science - Geomagnetic reversals. Nature. 452. 165-7. 10.1038/452165a. </a:t>
            </a:r>
            <a:r>
              <a:rPr lang="en-US" altLang="en-US" dirty="0">
                <a:latin typeface="Arial" panose="020B0604020202020204" pitchFamily="34" charset="0"/>
                <a:hlinkClick r:id="rId5"/>
              </a:rPr>
              <a:t>https://www.researchgate.net/publication/5514114_Earth_science_-_Geomagnetic_reversals</a:t>
            </a:r>
            <a:endParaRPr lang="en-US" altLang="en-US" dirty="0">
              <a:latin typeface="Arial" panose="020B0604020202020204" pitchFamily="34" charset="0"/>
            </a:endParaRPr>
          </a:p>
          <a:p>
            <a:pPr marL="285750" indent="-285750">
              <a:buFont typeface="Wingdings" panose="05000000000000000000" pitchFamily="2" charset="2"/>
              <a:buChar char="§"/>
            </a:pPr>
            <a:r>
              <a:rPr kumimoji="0" lang="en-US" altLang="en-US" sz="1600" i="0" u="none" strike="noStrike" cap="none" normalizeH="0" baseline="0" dirty="0">
                <a:ln>
                  <a:noFill/>
                </a:ln>
                <a:solidFill>
                  <a:schemeClr val="tx1"/>
                </a:solidFill>
                <a:effectLst/>
                <a:latin typeface="Arial" panose="020B0604020202020204" pitchFamily="34" charset="0"/>
              </a:rPr>
              <a:t>Wallace H. Campbell, Earth Magnetism: A Guided Tour through Magnetic Fields ISBN: 978-0121581640</a:t>
            </a:r>
          </a:p>
          <a:p>
            <a:endParaRPr lang="en-US" dirty="0"/>
          </a:p>
        </p:txBody>
      </p:sp>
      <p:sp>
        <p:nvSpPr>
          <p:cNvPr id="3" name="TextBox 2">
            <a:extLst>
              <a:ext uri="{FF2B5EF4-FFF2-40B4-BE49-F238E27FC236}">
                <a16:creationId xmlns:a16="http://schemas.microsoft.com/office/drawing/2014/main" id="{9D560312-7207-B027-EED7-CDC16D1CDEF5}"/>
              </a:ext>
            </a:extLst>
          </p:cNvPr>
          <p:cNvSpPr txBox="1"/>
          <p:nvPr/>
        </p:nvSpPr>
        <p:spPr>
          <a:xfrm>
            <a:off x="680322" y="3595166"/>
            <a:ext cx="3151845" cy="523220"/>
          </a:xfrm>
          <a:prstGeom prst="rect">
            <a:avLst/>
          </a:prstGeom>
          <a:noFill/>
        </p:spPr>
        <p:txBody>
          <a:bodyPr wrap="square" rtlCol="0">
            <a:spAutoFit/>
          </a:bodyPr>
          <a:lstStyle/>
          <a:p>
            <a:r>
              <a:rPr lang="el-GR" sz="2800" dirty="0">
                <a:latin typeface="+mj-lt"/>
              </a:rPr>
              <a:t>Άλλες πηγές:</a:t>
            </a:r>
            <a:endParaRPr lang="en-US" sz="2800" dirty="0">
              <a:latin typeface="+mj-lt"/>
            </a:endParaRPr>
          </a:p>
        </p:txBody>
      </p:sp>
    </p:spTree>
    <p:extLst>
      <p:ext uri="{BB962C8B-B14F-4D97-AF65-F5344CB8AC3E}">
        <p14:creationId xmlns:p14="http://schemas.microsoft.com/office/powerpoint/2010/main" val="2340690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0195E-1287-8D72-2DB2-A3D515624985}"/>
              </a:ext>
            </a:extLst>
          </p:cNvPr>
          <p:cNvSpPr>
            <a:spLocks noGrp="1"/>
          </p:cNvSpPr>
          <p:nvPr>
            <p:ph type="title"/>
          </p:nvPr>
        </p:nvSpPr>
        <p:spPr/>
        <p:txBody>
          <a:bodyPr/>
          <a:lstStyle/>
          <a:p>
            <a:r>
              <a:rPr lang="el-GR" dirty="0" err="1"/>
              <a:t>Σιδηρομαγνητισμός</a:t>
            </a:r>
            <a:r>
              <a:rPr lang="el-GR" dirty="0"/>
              <a:t>.</a:t>
            </a:r>
            <a:endParaRPr lang="en-US" dirty="0"/>
          </a:p>
        </p:txBody>
      </p:sp>
      <p:sp>
        <p:nvSpPr>
          <p:cNvPr id="3" name="Content Placeholder 2">
            <a:extLst>
              <a:ext uri="{FF2B5EF4-FFF2-40B4-BE49-F238E27FC236}">
                <a16:creationId xmlns:a16="http://schemas.microsoft.com/office/drawing/2014/main" id="{F6A25583-3534-94F1-DE91-AB883B46FA54}"/>
              </a:ext>
            </a:extLst>
          </p:cNvPr>
          <p:cNvSpPr>
            <a:spLocks noGrp="1"/>
          </p:cNvSpPr>
          <p:nvPr>
            <p:ph idx="1"/>
          </p:nvPr>
        </p:nvSpPr>
        <p:spPr>
          <a:xfrm>
            <a:off x="680321" y="2336872"/>
            <a:ext cx="9613861" cy="3767899"/>
          </a:xfrm>
        </p:spPr>
        <p:txBody>
          <a:bodyPr>
            <a:normAutofit fontScale="77500" lnSpcReduction="20000"/>
          </a:bodyPr>
          <a:lstStyle/>
          <a:p>
            <a:r>
              <a:rPr lang="el-GR" dirty="0"/>
              <a:t>Ο </a:t>
            </a:r>
            <a:r>
              <a:rPr lang="el-GR" dirty="0" err="1"/>
              <a:t>σιδηρομαγνητισμός</a:t>
            </a:r>
            <a:r>
              <a:rPr lang="el-GR" dirty="0"/>
              <a:t> είναι η ιδιότητα ορισμένων υλικών (όπως ο σίδηρος) να έχουν σημαντική και </a:t>
            </a:r>
            <a:r>
              <a:rPr lang="el-GR" dirty="0" err="1"/>
              <a:t>παρατηρήσιμη</a:t>
            </a:r>
            <a:r>
              <a:rPr lang="el-GR" dirty="0"/>
              <a:t> μαγνητική διαπερατότητα</a:t>
            </a:r>
            <a:r>
              <a:rPr lang="en-US" dirty="0"/>
              <a:t> (magnetic permeability)</a:t>
            </a:r>
            <a:r>
              <a:rPr lang="el-GR" dirty="0"/>
              <a:t>, και σε πολλές περιπτώσεις, σημαντική μαγνητική συνεκτικότητα (</a:t>
            </a:r>
            <a:r>
              <a:rPr lang="en-US" dirty="0"/>
              <a:t>magnetic </a:t>
            </a:r>
            <a:r>
              <a:rPr lang="en-US" dirty="0" err="1"/>
              <a:t>coersivity</a:t>
            </a:r>
            <a:r>
              <a:rPr lang="en-US" dirty="0"/>
              <a:t>)</a:t>
            </a:r>
            <a:r>
              <a:rPr lang="el-GR" dirty="0"/>
              <a:t>, επιτρέποντας στο υλικό να σχηματίσει έναν μόνιμο μαγνήτη. </a:t>
            </a:r>
            <a:endParaRPr lang="en-US" dirty="0"/>
          </a:p>
          <a:p>
            <a:r>
              <a:rPr lang="el-GR" dirty="0"/>
              <a:t>Ο </a:t>
            </a:r>
            <a:r>
              <a:rPr lang="el-GR" dirty="0" err="1"/>
              <a:t>Σιδηρομαγνητισμός</a:t>
            </a:r>
            <a:r>
              <a:rPr lang="el-GR" dirty="0"/>
              <a:t> περιγράφεται ως, το φυσικό φαινόμενο στο οποίο ορισμένα ηλεκτρικά αφόρτιστα (που δεν διαρρέονται από ηλεκτρικό φορτίο) υλικά προσελκύουν έντονα άλλα.</a:t>
            </a:r>
          </a:p>
          <a:p>
            <a:r>
              <a:rPr lang="el-GR" dirty="0"/>
              <a:t>Από τα χημικά στοιχεία του περιοδικού πίνακα μόνον ο Σίδηρος (</a:t>
            </a:r>
            <a:r>
              <a:rPr lang="en-US" dirty="0"/>
              <a:t>Fe), </a:t>
            </a:r>
            <a:r>
              <a:rPr lang="el-GR" dirty="0"/>
              <a:t>το κοβάλτιο (</a:t>
            </a:r>
            <a:r>
              <a:rPr lang="en-US" dirty="0"/>
              <a:t>Co), </a:t>
            </a:r>
            <a:r>
              <a:rPr lang="el-GR" dirty="0"/>
              <a:t>το Νικέλιο </a:t>
            </a:r>
            <a:r>
              <a:rPr lang="en-US" dirty="0"/>
              <a:t>(Ni) </a:t>
            </a:r>
            <a:r>
              <a:rPr lang="el-GR" dirty="0"/>
              <a:t>και το Γαδολίνιο (</a:t>
            </a:r>
            <a:r>
              <a:rPr lang="en-US" dirty="0"/>
              <a:t>Gd) </a:t>
            </a:r>
            <a:r>
              <a:rPr lang="el-GR" dirty="0"/>
              <a:t>έχουν </a:t>
            </a:r>
            <a:r>
              <a:rPr lang="el-GR" dirty="0" err="1"/>
              <a:t>σιδηρομαγνητικές</a:t>
            </a:r>
            <a:r>
              <a:rPr lang="el-GR" dirty="0"/>
              <a:t> ιδιότητες.</a:t>
            </a:r>
          </a:p>
          <a:p>
            <a:pPr marL="0" indent="0">
              <a:buNone/>
            </a:pPr>
            <a:endParaRPr lang="el-GR" dirty="0"/>
          </a:p>
          <a:p>
            <a:r>
              <a:rPr lang="el-GR" dirty="0"/>
              <a:t>Άλλα στοιχεία που διαθέτουν </a:t>
            </a:r>
            <a:r>
              <a:rPr lang="el-GR" dirty="0" err="1"/>
              <a:t>σιδηρομαγνητικές</a:t>
            </a:r>
            <a:r>
              <a:rPr lang="el-GR" dirty="0"/>
              <a:t> ιδιότητες είναι κάποια κράματα μετάλλων (</a:t>
            </a:r>
            <a:r>
              <a:rPr lang="en-US" dirty="0" err="1"/>
              <a:t>AlNiCo</a:t>
            </a:r>
            <a:r>
              <a:rPr lang="en-US" dirty="0"/>
              <a:t>, </a:t>
            </a:r>
            <a:r>
              <a:rPr lang="en-US" dirty="0" err="1"/>
              <a:t>FeNi</a:t>
            </a:r>
            <a:r>
              <a:rPr lang="en-US" dirty="0"/>
              <a:t>, </a:t>
            </a:r>
            <a:r>
              <a:rPr lang="el-GR" dirty="0" err="1"/>
              <a:t>κλπ</a:t>
            </a:r>
            <a:r>
              <a:rPr lang="el-GR" dirty="0"/>
              <a:t>),</a:t>
            </a:r>
            <a:r>
              <a:rPr lang="en-US" dirty="0"/>
              <a:t> </a:t>
            </a:r>
            <a:r>
              <a:rPr lang="el-GR" dirty="0"/>
              <a:t>κράματα βασικών </a:t>
            </a:r>
            <a:r>
              <a:rPr lang="el-GR" dirty="0" err="1"/>
              <a:t>σιδηρομαγνητικών</a:t>
            </a:r>
            <a:r>
              <a:rPr lang="el-GR" dirty="0"/>
              <a:t> στοιχείων με σπάνιες γαίες (</a:t>
            </a:r>
            <a:r>
              <a:rPr lang="en-US" dirty="0"/>
              <a:t>rare earths)</a:t>
            </a:r>
            <a:r>
              <a:rPr lang="el-GR" dirty="0"/>
              <a:t> π.χ. </a:t>
            </a:r>
            <a:r>
              <a:rPr lang="el-GR" dirty="0" err="1"/>
              <a:t>Νεοδύμιο</a:t>
            </a:r>
            <a:r>
              <a:rPr lang="el-GR" dirty="0"/>
              <a:t> (μαγνήτης </a:t>
            </a:r>
            <a:r>
              <a:rPr lang="el-GR" dirty="0" err="1"/>
              <a:t>νεοδυμίου</a:t>
            </a:r>
            <a:r>
              <a:rPr lang="el-GR" dirty="0"/>
              <a:t> </a:t>
            </a:r>
            <a:r>
              <a:rPr lang="en-US" dirty="0"/>
              <a:t>Nd</a:t>
            </a:r>
            <a:r>
              <a:rPr lang="en-US" baseline="-25000" dirty="0"/>
              <a:t>2</a:t>
            </a:r>
            <a:r>
              <a:rPr lang="en-US" dirty="0"/>
              <a:t>Fe</a:t>
            </a:r>
            <a:r>
              <a:rPr lang="en-US" baseline="-25000" dirty="0"/>
              <a:t>14</a:t>
            </a:r>
            <a:r>
              <a:rPr lang="en-US" dirty="0"/>
              <a:t>B</a:t>
            </a:r>
            <a:r>
              <a:rPr lang="el-GR" dirty="0"/>
              <a:t>)</a:t>
            </a:r>
            <a:r>
              <a:rPr lang="en-US" dirty="0"/>
              <a:t>,</a:t>
            </a:r>
          </a:p>
        </p:txBody>
      </p:sp>
    </p:spTree>
    <p:extLst>
      <p:ext uri="{BB962C8B-B14F-4D97-AF65-F5344CB8AC3E}">
        <p14:creationId xmlns:p14="http://schemas.microsoft.com/office/powerpoint/2010/main" val="737142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D00DA-9A45-85AC-25EE-F7375217DFBB}"/>
              </a:ext>
            </a:extLst>
          </p:cNvPr>
          <p:cNvSpPr>
            <a:spLocks noGrp="1"/>
          </p:cNvSpPr>
          <p:nvPr>
            <p:ph type="title"/>
          </p:nvPr>
        </p:nvSpPr>
        <p:spPr/>
        <p:txBody>
          <a:bodyPr/>
          <a:lstStyle/>
          <a:p>
            <a:r>
              <a:rPr lang="el-GR" dirty="0"/>
              <a:t>Απλός Μαγνήτης – Ιδιότητες.</a:t>
            </a:r>
            <a:endParaRPr lang="en-US" dirty="0"/>
          </a:p>
        </p:txBody>
      </p:sp>
      <p:sp>
        <p:nvSpPr>
          <p:cNvPr id="4" name="Text Placeholder 3">
            <a:extLst>
              <a:ext uri="{FF2B5EF4-FFF2-40B4-BE49-F238E27FC236}">
                <a16:creationId xmlns:a16="http://schemas.microsoft.com/office/drawing/2014/main" id="{88BE5939-CB9F-A15E-D707-D01B7AD76A9A}"/>
              </a:ext>
            </a:extLst>
          </p:cNvPr>
          <p:cNvSpPr>
            <a:spLocks noGrp="1"/>
          </p:cNvSpPr>
          <p:nvPr>
            <p:ph type="body" sz="half" idx="2"/>
          </p:nvPr>
        </p:nvSpPr>
        <p:spPr>
          <a:xfrm>
            <a:off x="498021" y="2336872"/>
            <a:ext cx="3972379" cy="3599317"/>
          </a:xfrm>
        </p:spPr>
        <p:txBody>
          <a:bodyPr>
            <a:normAutofit/>
          </a:bodyPr>
          <a:lstStyle/>
          <a:p>
            <a:r>
              <a:rPr lang="el-GR" dirty="0"/>
              <a:t>Οι μαγνήτες έχουν δύο πόλους </a:t>
            </a:r>
            <a:r>
              <a:rPr lang="en-US" dirty="0"/>
              <a:t>(</a:t>
            </a:r>
            <a:r>
              <a:rPr lang="el-GR" dirty="0"/>
              <a:t>είναι δίπολα) με ονομασίες Βόρειος (Ν</a:t>
            </a:r>
            <a:r>
              <a:rPr lang="en-US" dirty="0"/>
              <a:t>-</a:t>
            </a:r>
            <a:r>
              <a:rPr lang="en-US" dirty="0" err="1"/>
              <a:t>orth</a:t>
            </a:r>
            <a:r>
              <a:rPr lang="el-GR" dirty="0"/>
              <a:t>) και Νότιος (</a:t>
            </a:r>
            <a:r>
              <a:rPr lang="en-US" dirty="0"/>
              <a:t>S-</a:t>
            </a:r>
            <a:r>
              <a:rPr lang="en-US" dirty="0" err="1"/>
              <a:t>outh</a:t>
            </a:r>
            <a:r>
              <a:rPr lang="en-US" dirty="0"/>
              <a:t>).</a:t>
            </a:r>
            <a:endParaRPr lang="el-GR" dirty="0"/>
          </a:p>
          <a:p>
            <a:r>
              <a:rPr lang="el-GR" dirty="0"/>
              <a:t>Όσο και να διαιρέσουμε έναν μαγνήτη πάντα θα έχουμε δύο πόλους.</a:t>
            </a:r>
            <a:endParaRPr lang="en-US" dirty="0"/>
          </a:p>
          <a:p>
            <a:r>
              <a:rPr lang="el-GR" dirty="0"/>
              <a:t>Οι ομώνυμοι (Ν+Ν / </a:t>
            </a:r>
            <a:r>
              <a:rPr lang="en-US" dirty="0"/>
              <a:t>S+S) </a:t>
            </a:r>
            <a:r>
              <a:rPr lang="el-GR" dirty="0"/>
              <a:t>πόλοι απωθούνται</a:t>
            </a:r>
            <a:r>
              <a:rPr lang="en-US" dirty="0"/>
              <a:t> </a:t>
            </a:r>
            <a:r>
              <a:rPr lang="el-GR" dirty="0"/>
              <a:t>ενώ οι ετερώνυμοι πόλοι έλκονται.</a:t>
            </a:r>
            <a:endParaRPr lang="en-US" dirty="0"/>
          </a:p>
          <a:p>
            <a:r>
              <a:rPr lang="el-GR" dirty="0"/>
              <a:t>Το πεδίο γύρω από έναν μαγνήτη σχηματίζει κλειστούς βρόχους (κλειστές κυκλικές διαδρομές)</a:t>
            </a:r>
            <a:endParaRPr lang="en-US" dirty="0"/>
          </a:p>
        </p:txBody>
      </p:sp>
      <p:pic>
        <p:nvPicPr>
          <p:cNvPr id="5" name="Content Placeholder 4">
            <a:extLst>
              <a:ext uri="{FF2B5EF4-FFF2-40B4-BE49-F238E27FC236}">
                <a16:creationId xmlns:a16="http://schemas.microsoft.com/office/drawing/2014/main" id="{E20C1433-F56E-8139-BF54-9B5F126CD37D}"/>
              </a:ext>
            </a:extLst>
          </p:cNvPr>
          <p:cNvPicPr>
            <a:picLocks noGrp="1" noChangeAspect="1"/>
          </p:cNvPicPr>
          <p:nvPr>
            <p:ph idx="1"/>
          </p:nvPr>
        </p:nvPicPr>
        <p:blipFill>
          <a:blip r:embed="rId2"/>
          <a:stretch>
            <a:fillRect/>
          </a:stretch>
        </p:blipFill>
        <p:spPr>
          <a:xfrm>
            <a:off x="4786661" y="2563491"/>
            <a:ext cx="7031144" cy="2435850"/>
          </a:xfrm>
        </p:spPr>
      </p:pic>
    </p:spTree>
    <p:extLst>
      <p:ext uri="{BB962C8B-B14F-4D97-AF65-F5344CB8AC3E}">
        <p14:creationId xmlns:p14="http://schemas.microsoft.com/office/powerpoint/2010/main" val="1874250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gnetic_field_lines">
            <a:hlinkClick r:id="" action="ppaction://media"/>
            <a:extLst>
              <a:ext uri="{FF2B5EF4-FFF2-40B4-BE49-F238E27FC236}">
                <a16:creationId xmlns:a16="http://schemas.microsoft.com/office/drawing/2014/main" id="{D8A94DCF-A39B-5365-BD67-C95EAD908FE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1451" y="517411"/>
            <a:ext cx="10352314" cy="5823177"/>
          </a:xfrm>
          <a:prstGeom prst="rect">
            <a:avLst/>
          </a:prstGeom>
        </p:spPr>
      </p:pic>
    </p:spTree>
    <p:extLst>
      <p:ext uri="{BB962C8B-B14F-4D97-AF65-F5344CB8AC3E}">
        <p14:creationId xmlns:p14="http://schemas.microsoft.com/office/powerpoint/2010/main" val="29446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D9C89-8E5A-F770-8544-7E2FE86E71D3}"/>
              </a:ext>
            </a:extLst>
          </p:cNvPr>
          <p:cNvSpPr>
            <a:spLocks noGrp="1"/>
          </p:cNvSpPr>
          <p:nvPr>
            <p:ph type="title"/>
          </p:nvPr>
        </p:nvSpPr>
        <p:spPr/>
        <p:txBody>
          <a:bodyPr/>
          <a:lstStyle/>
          <a:p>
            <a:r>
              <a:rPr lang="el-GR" dirty="0"/>
              <a:t>Γεωμαγνητισμός – Η Γη ως μαγνήτης.</a:t>
            </a:r>
            <a:endParaRPr lang="en-US" dirty="0"/>
          </a:p>
        </p:txBody>
      </p:sp>
      <p:pic>
        <p:nvPicPr>
          <p:cNvPr id="5" name="Content Placeholder 4">
            <a:extLst>
              <a:ext uri="{FF2B5EF4-FFF2-40B4-BE49-F238E27FC236}">
                <a16:creationId xmlns:a16="http://schemas.microsoft.com/office/drawing/2014/main" id="{664C5969-B4E7-72DF-05A4-926C4271A734}"/>
              </a:ext>
            </a:extLst>
          </p:cNvPr>
          <p:cNvPicPr>
            <a:picLocks noGrp="1" noChangeAspect="1"/>
          </p:cNvPicPr>
          <p:nvPr>
            <p:ph idx="1"/>
          </p:nvPr>
        </p:nvPicPr>
        <p:blipFill>
          <a:blip r:embed="rId2"/>
          <a:stretch>
            <a:fillRect/>
          </a:stretch>
        </p:blipFill>
        <p:spPr>
          <a:xfrm>
            <a:off x="3015180" y="2171700"/>
            <a:ext cx="6594184" cy="4547507"/>
          </a:xfrm>
        </p:spPr>
      </p:pic>
    </p:spTree>
    <p:extLst>
      <p:ext uri="{BB962C8B-B14F-4D97-AF65-F5344CB8AC3E}">
        <p14:creationId xmlns:p14="http://schemas.microsoft.com/office/powerpoint/2010/main" val="738756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E6D19-296F-A64B-891C-D34F45414253}"/>
              </a:ext>
            </a:extLst>
          </p:cNvPr>
          <p:cNvSpPr>
            <a:spLocks noGrp="1"/>
          </p:cNvSpPr>
          <p:nvPr>
            <p:ph type="title"/>
          </p:nvPr>
        </p:nvSpPr>
        <p:spPr/>
        <p:txBody>
          <a:bodyPr/>
          <a:lstStyle/>
          <a:p>
            <a:r>
              <a:rPr lang="el-GR" dirty="0"/>
              <a:t>Γήινο Μαγνητικό Πεδίο</a:t>
            </a:r>
            <a:endParaRPr lang="en-US" dirty="0"/>
          </a:p>
        </p:txBody>
      </p:sp>
      <p:sp>
        <p:nvSpPr>
          <p:cNvPr id="3" name="Content Placeholder 2">
            <a:extLst>
              <a:ext uri="{FF2B5EF4-FFF2-40B4-BE49-F238E27FC236}">
                <a16:creationId xmlns:a16="http://schemas.microsoft.com/office/drawing/2014/main" id="{4608623D-541E-2CB3-A93C-42F8A538F420}"/>
              </a:ext>
            </a:extLst>
          </p:cNvPr>
          <p:cNvSpPr>
            <a:spLocks noGrp="1"/>
          </p:cNvSpPr>
          <p:nvPr>
            <p:ph idx="1"/>
          </p:nvPr>
        </p:nvSpPr>
        <p:spPr/>
        <p:txBody>
          <a:bodyPr>
            <a:normAutofit lnSpcReduction="10000"/>
          </a:bodyPr>
          <a:lstStyle/>
          <a:p>
            <a:r>
              <a:rPr lang="el-GR" dirty="0"/>
              <a:t>Γεωμαγνητικό πεδίο: Το μαγνητικό πεδίο που σχετίζεται με τη Γη. Είναι κυρίως διπολικό στην επιφάνεια της Γης (δηλαδή, έχει δύο πόλους, τον γεωμαγνητικό Βόρειο και Νότιο πόλο) . Μακριά από την επιφάνεια το δίπολο παραμορφώνεται.</a:t>
            </a:r>
          </a:p>
          <a:p>
            <a:r>
              <a:rPr lang="el-GR" dirty="0"/>
              <a:t>ο μαγνητικό πεδίο της Γης υπόκειται σε διακυμάνσεις (ακόμη και αναστροφή) σε όλες τις χρονικές κλίμακες. Κάθε μία από τις κύριες πηγές του λεγόμενου σταθερού πεδίου υφίσταται αλλαγές που προκαλούν παροδικές διακυμάνσεις ή διαταραχές.</a:t>
            </a:r>
          </a:p>
          <a:p>
            <a:r>
              <a:rPr lang="el-GR" dirty="0"/>
              <a:t>Δεν έχουμε ακόμη επακριβώς κατανοήσει την δημιουργία του μαγνητικού πεδίου της γης. Η πιθανότερη αιτία δημιουργίας του θεωρείται το φαινόμενο του γήινου δυναμό (</a:t>
            </a:r>
            <a:r>
              <a:rPr lang="en-US" dirty="0"/>
              <a:t>dynamo effect)</a:t>
            </a:r>
            <a:endParaRPr lang="el-GR" dirty="0"/>
          </a:p>
        </p:txBody>
      </p:sp>
    </p:spTree>
    <p:extLst>
      <p:ext uri="{BB962C8B-B14F-4D97-AF65-F5344CB8AC3E}">
        <p14:creationId xmlns:p14="http://schemas.microsoft.com/office/powerpoint/2010/main" val="548986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828A0-2AD1-9241-18AC-87DEF1E367A6}"/>
              </a:ext>
            </a:extLst>
          </p:cNvPr>
          <p:cNvSpPr>
            <a:spLocks noGrp="1"/>
          </p:cNvSpPr>
          <p:nvPr>
            <p:ph type="title"/>
          </p:nvPr>
        </p:nvSpPr>
        <p:spPr/>
        <p:txBody>
          <a:bodyPr/>
          <a:lstStyle/>
          <a:p>
            <a:r>
              <a:rPr lang="el-GR" dirty="0"/>
              <a:t>Η Γη συμπεριφέρεται σαν ένας τεράστιος μαγνήτης</a:t>
            </a:r>
            <a:endParaRPr lang="en-US" dirty="0"/>
          </a:p>
        </p:txBody>
      </p:sp>
      <p:pic>
        <p:nvPicPr>
          <p:cNvPr id="4" name="earth_magnetic_field">
            <a:hlinkClick r:id="" action="ppaction://media"/>
            <a:extLst>
              <a:ext uri="{FF2B5EF4-FFF2-40B4-BE49-F238E27FC236}">
                <a16:creationId xmlns:a16="http://schemas.microsoft.com/office/drawing/2014/main" id="{4A976FD1-8FE3-133B-9A78-AEEAE185A24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4326" y="2069960"/>
            <a:ext cx="5627697" cy="4220307"/>
          </a:xfrm>
        </p:spPr>
      </p:pic>
      <p:sp>
        <p:nvSpPr>
          <p:cNvPr id="5" name="Rectangle 4">
            <a:extLst>
              <a:ext uri="{FF2B5EF4-FFF2-40B4-BE49-F238E27FC236}">
                <a16:creationId xmlns:a16="http://schemas.microsoft.com/office/drawing/2014/main" id="{70CFC894-2265-5AC6-F807-5D99AB901568}"/>
              </a:ext>
            </a:extLst>
          </p:cNvPr>
          <p:cNvSpPr/>
          <p:nvPr/>
        </p:nvSpPr>
        <p:spPr>
          <a:xfrm>
            <a:off x="6096000" y="2170444"/>
            <a:ext cx="5871587" cy="422030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A8744EF-21DE-931D-8DDA-F50145F47FCC}"/>
              </a:ext>
            </a:extLst>
          </p:cNvPr>
          <p:cNvSpPr txBox="1"/>
          <p:nvPr/>
        </p:nvSpPr>
        <p:spPr>
          <a:xfrm>
            <a:off x="6218255" y="2753247"/>
            <a:ext cx="5627076" cy="2585323"/>
          </a:xfrm>
          <a:prstGeom prst="rect">
            <a:avLst/>
          </a:prstGeom>
          <a:noFill/>
        </p:spPr>
        <p:txBody>
          <a:bodyPr wrap="square" rtlCol="0">
            <a:spAutoFit/>
          </a:bodyPr>
          <a:lstStyle/>
          <a:p>
            <a:pPr marL="285750" indent="-285750">
              <a:buFont typeface="Arial" panose="020B0604020202020204" pitchFamily="34" charset="0"/>
              <a:buChar char="•"/>
            </a:pPr>
            <a:r>
              <a:rPr lang="el-GR" dirty="0"/>
              <a:t>Σαν μαγνήτης περιβάλλεται από μαγνητικό πεδίο</a:t>
            </a:r>
          </a:p>
          <a:p>
            <a:pPr marL="285750" indent="-285750">
              <a:buFont typeface="Arial" panose="020B0604020202020204" pitchFamily="34" charset="0"/>
              <a:buChar char="•"/>
            </a:pPr>
            <a:endParaRPr lang="el-GR" dirty="0"/>
          </a:p>
          <a:p>
            <a:pPr marL="285750" indent="-285750">
              <a:buFont typeface="Arial" panose="020B0604020202020204" pitchFamily="34" charset="0"/>
              <a:buChar char="•"/>
            </a:pPr>
            <a:r>
              <a:rPr lang="el-GR" dirty="0"/>
              <a:t>Η δύναμη του μαγνητικού της πεδίου δρα σε νοητές γραμμές σε όλο το εμβαδό της γης από τον Νότιο μαγνητικό πόλο προς τον Βόρειο Μαγνητικό πόλο.</a:t>
            </a:r>
          </a:p>
          <a:p>
            <a:pPr marL="285750" indent="-285750">
              <a:buFont typeface="Arial" panose="020B0604020202020204" pitchFamily="34" charset="0"/>
              <a:buChar char="•"/>
            </a:pPr>
            <a:endParaRPr lang="el-GR" dirty="0"/>
          </a:p>
          <a:p>
            <a:pPr marL="285750" indent="-285750">
              <a:buFont typeface="Arial" panose="020B0604020202020204" pitchFamily="34" charset="0"/>
              <a:buChar char="•"/>
            </a:pPr>
            <a:r>
              <a:rPr lang="el-GR" dirty="0"/>
              <a:t>Η δύναμη αυτή έχει επίδραση σε όλα τα μαγνητισμένα σώματα.</a:t>
            </a:r>
            <a:endParaRPr lang="en-US" dirty="0"/>
          </a:p>
        </p:txBody>
      </p:sp>
    </p:spTree>
    <p:extLst>
      <p:ext uri="{BB962C8B-B14F-4D97-AF65-F5344CB8AC3E}">
        <p14:creationId xmlns:p14="http://schemas.microsoft.com/office/powerpoint/2010/main" val="189824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270C8-CAD1-54CD-FF40-39AA337296EA}"/>
              </a:ext>
            </a:extLst>
          </p:cNvPr>
          <p:cNvSpPr>
            <a:spLocks noGrp="1"/>
          </p:cNvSpPr>
          <p:nvPr>
            <p:ph type="title"/>
          </p:nvPr>
        </p:nvSpPr>
        <p:spPr/>
        <p:txBody>
          <a:bodyPr/>
          <a:lstStyle/>
          <a:p>
            <a:r>
              <a:rPr lang="el-GR" dirty="0"/>
              <a:t>Δημιουργία του μαγνητικού πεδίου της γης</a:t>
            </a:r>
            <a:endParaRPr lang="en-US" dirty="0"/>
          </a:p>
        </p:txBody>
      </p:sp>
      <p:sp>
        <p:nvSpPr>
          <p:cNvPr id="3" name="Content Placeholder 2">
            <a:extLst>
              <a:ext uri="{FF2B5EF4-FFF2-40B4-BE49-F238E27FC236}">
                <a16:creationId xmlns:a16="http://schemas.microsoft.com/office/drawing/2014/main" id="{0DC4DA23-9673-173C-813E-123A32F16869}"/>
              </a:ext>
            </a:extLst>
          </p:cNvPr>
          <p:cNvSpPr>
            <a:spLocks noGrp="1"/>
          </p:cNvSpPr>
          <p:nvPr>
            <p:ph idx="1"/>
          </p:nvPr>
        </p:nvSpPr>
        <p:spPr>
          <a:xfrm>
            <a:off x="77420" y="2336873"/>
            <a:ext cx="6936329" cy="4521127"/>
          </a:xfrm>
        </p:spPr>
        <p:txBody>
          <a:bodyPr>
            <a:normAutofit fontScale="92500" lnSpcReduction="10000"/>
          </a:bodyPr>
          <a:lstStyle/>
          <a:p>
            <a:r>
              <a:rPr lang="el-GR" dirty="0"/>
              <a:t>Όπως αναφέραμε </a:t>
            </a:r>
            <a:r>
              <a:rPr lang="el-GR" dirty="0" err="1"/>
              <a:t>πριν,μας</a:t>
            </a:r>
            <a:r>
              <a:rPr lang="el-GR" dirty="0"/>
              <a:t> είναι ακόμη δύσκολο να κατανοήσουμε την δημιουργία του γήινου μαγνητικού πεδίου.</a:t>
            </a:r>
          </a:p>
          <a:p>
            <a:r>
              <a:rPr lang="el-GR" dirty="0"/>
              <a:t>Η επικρατούσα θεωρία, (φαινόμενο του δυναμό) ουσιαστικά θεωρεί την γη ως τεράστιο ηλεκτρομαγνήτη με τον έσω πυρήνα που αποτελείται</a:t>
            </a:r>
            <a:r>
              <a:rPr lang="en-US" dirty="0"/>
              <a:t> </a:t>
            </a:r>
            <a:r>
              <a:rPr lang="el-GR" dirty="0"/>
              <a:t>κατά βάση από σίδηρο (</a:t>
            </a:r>
            <a:r>
              <a:rPr lang="en-US" dirty="0"/>
              <a:t>Fe) </a:t>
            </a:r>
            <a:r>
              <a:rPr lang="el-GR" dirty="0"/>
              <a:t>και Νικέλιο (</a:t>
            </a:r>
            <a:r>
              <a:rPr lang="en-US" dirty="0"/>
              <a:t>Ni) </a:t>
            </a:r>
            <a:r>
              <a:rPr lang="el-GR" dirty="0"/>
              <a:t>σε στερεά μορφή να δρα ως σταθερός μαγνήτης και τον εξωτερικό πυρήνα που αποτελείται από υγροποιημένα και σε μόνιμη ροή, τα δύο πιο πάνω στοιχεία να δρα ως φυσικός ηλεκτρομαγνήτης με το ηλεκτρικό φορτίο να αποκτά ροή λόγω της περιστροφικής κίνησης της γης που </a:t>
            </a:r>
            <a:r>
              <a:rPr lang="el-GR" dirty="0" err="1"/>
              <a:t>δημι</a:t>
            </a:r>
            <a:r>
              <a:rPr lang="en-US" dirty="0"/>
              <a:t>o</a:t>
            </a:r>
            <a:r>
              <a:rPr lang="el-GR" dirty="0" err="1"/>
              <a:t>υργεί</a:t>
            </a:r>
            <a:r>
              <a:rPr lang="el-GR" dirty="0"/>
              <a:t> σπειροειδή κίνηση στο ρευστό κράμα του εξωτερικού πυρήνα.</a:t>
            </a:r>
            <a:endParaRPr lang="en-US" dirty="0"/>
          </a:p>
        </p:txBody>
      </p:sp>
      <p:pic>
        <p:nvPicPr>
          <p:cNvPr id="7" name="Picture 6">
            <a:extLst>
              <a:ext uri="{FF2B5EF4-FFF2-40B4-BE49-F238E27FC236}">
                <a16:creationId xmlns:a16="http://schemas.microsoft.com/office/drawing/2014/main" id="{9BFF690B-17A7-31AA-0F84-977B5C8157BC}"/>
              </a:ext>
            </a:extLst>
          </p:cNvPr>
          <p:cNvPicPr>
            <a:picLocks noChangeAspect="1"/>
          </p:cNvPicPr>
          <p:nvPr/>
        </p:nvPicPr>
        <p:blipFill>
          <a:blip r:embed="rId2"/>
          <a:stretch>
            <a:fillRect/>
          </a:stretch>
        </p:blipFill>
        <p:spPr>
          <a:xfrm>
            <a:off x="6220530" y="1834166"/>
            <a:ext cx="5894050" cy="5019152"/>
          </a:xfrm>
          <a:prstGeom prst="rect">
            <a:avLst/>
          </a:prstGeom>
        </p:spPr>
      </p:pic>
    </p:spTree>
    <p:extLst>
      <p:ext uri="{BB962C8B-B14F-4D97-AF65-F5344CB8AC3E}">
        <p14:creationId xmlns:p14="http://schemas.microsoft.com/office/powerpoint/2010/main" val="4149958843"/>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TM04033917[[fn=Berlin]]</Template>
  <TotalTime>922</TotalTime>
  <Words>1681</Words>
  <Application>Microsoft Office PowerPoint</Application>
  <PresentationFormat>Widescreen</PresentationFormat>
  <Paragraphs>91</Paragraphs>
  <Slides>24</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Trebuchet MS</vt:lpstr>
      <vt:lpstr>Wingdings</vt:lpstr>
      <vt:lpstr>Berlin</vt:lpstr>
      <vt:lpstr>ΜΑΓΝΗΤΙΣΜΟΣ</vt:lpstr>
      <vt:lpstr>ΜΑΓΝΗΤΙΣΜΟΣ</vt:lpstr>
      <vt:lpstr>Σιδηρομαγνητισμός.</vt:lpstr>
      <vt:lpstr>Απλός Μαγνήτης – Ιδιότητες.</vt:lpstr>
      <vt:lpstr>PowerPoint Presentation</vt:lpstr>
      <vt:lpstr>Γεωμαγνητισμός – Η Γη ως μαγνήτης.</vt:lpstr>
      <vt:lpstr>Γήινο Μαγνητικό Πεδίο</vt:lpstr>
      <vt:lpstr>Η Γη συμπεριφέρεται σαν ένας τεράστιος μαγνήτης</vt:lpstr>
      <vt:lpstr>Δημιουργία του μαγνητικού πεδίου της γης</vt:lpstr>
      <vt:lpstr>Φαινόμενο Δυναμό</vt:lpstr>
      <vt:lpstr>Είναι σταθερό το μαγνητικό πεδίο της γης;</vt:lpstr>
      <vt:lpstr>Γήινοι Μαγνητικοί πόλοι</vt:lpstr>
      <vt:lpstr>Μετακινούνται οι μαγνητικοί πόλοι;</vt:lpstr>
      <vt:lpstr>PowerPoint Presentation</vt:lpstr>
      <vt:lpstr>Γιατί οι μαγνητικοί πόλοι μετακινούνται;</vt:lpstr>
      <vt:lpstr>PowerPoint Presentation</vt:lpstr>
      <vt:lpstr>PowerPoint Presentation</vt:lpstr>
      <vt:lpstr>Χαρακτηριστικά του μαγνητικού πεδίου της γης</vt:lpstr>
      <vt:lpstr>PowerPoint Presentation</vt:lpstr>
      <vt:lpstr>Μαγνητική έγκλιση (magnetic dip, magnetic inclination)</vt:lpstr>
      <vt:lpstr>PowerPoint Presentation</vt:lpstr>
      <vt:lpstr>Μαγνητικός Ισημερινός</vt:lpstr>
      <vt:lpstr>Διανυσματική ανάλυση του γήινου Μαγνητικού πεδίου</vt:lpstr>
      <vt:lpstr>Βιβλιογραφία: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ΜΑΓΝΗΤΙΣΜΟΣ</dc:title>
  <dc:creator>Θρασύβουλος Κοτσιφάκης</dc:creator>
  <cp:lastModifiedBy>Θρασύβουλος Κοτσιφάκης</cp:lastModifiedBy>
  <cp:revision>16</cp:revision>
  <dcterms:created xsi:type="dcterms:W3CDTF">2023-10-03T10:53:52Z</dcterms:created>
  <dcterms:modified xsi:type="dcterms:W3CDTF">2023-10-20T06:46:23Z</dcterms:modified>
</cp:coreProperties>
</file>