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theme/themeOverride2.xml" ContentType="application/vnd.openxmlformats-officedocument.themeOverr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75"/>
  </p:notesMasterIdLst>
  <p:handoutMasterIdLst>
    <p:handoutMasterId r:id="rId76"/>
  </p:handoutMasterIdLst>
  <p:sldIdLst>
    <p:sldId id="292" r:id="rId5"/>
    <p:sldId id="309" r:id="rId6"/>
    <p:sldId id="311" r:id="rId7"/>
    <p:sldId id="312" r:id="rId8"/>
    <p:sldId id="313" r:id="rId9"/>
    <p:sldId id="310" r:id="rId10"/>
    <p:sldId id="314" r:id="rId11"/>
    <p:sldId id="315" r:id="rId12"/>
    <p:sldId id="316" r:id="rId13"/>
    <p:sldId id="317" r:id="rId14"/>
    <p:sldId id="374" r:id="rId15"/>
    <p:sldId id="319" r:id="rId16"/>
    <p:sldId id="320" r:id="rId17"/>
    <p:sldId id="318" r:id="rId18"/>
    <p:sldId id="321" r:id="rId19"/>
    <p:sldId id="322" r:id="rId20"/>
    <p:sldId id="323" r:id="rId21"/>
    <p:sldId id="324" r:id="rId22"/>
    <p:sldId id="325" r:id="rId23"/>
    <p:sldId id="326" r:id="rId24"/>
    <p:sldId id="328" r:id="rId25"/>
    <p:sldId id="329" r:id="rId26"/>
    <p:sldId id="330" r:id="rId27"/>
    <p:sldId id="331" r:id="rId28"/>
    <p:sldId id="332" r:id="rId29"/>
    <p:sldId id="333" r:id="rId30"/>
    <p:sldId id="334" r:id="rId31"/>
    <p:sldId id="335" r:id="rId32"/>
    <p:sldId id="336" r:id="rId33"/>
    <p:sldId id="337" r:id="rId34"/>
    <p:sldId id="338" r:id="rId35"/>
    <p:sldId id="339" r:id="rId36"/>
    <p:sldId id="340" r:id="rId37"/>
    <p:sldId id="341" r:id="rId38"/>
    <p:sldId id="342" r:id="rId39"/>
    <p:sldId id="343" r:id="rId40"/>
    <p:sldId id="354" r:id="rId41"/>
    <p:sldId id="355" r:id="rId42"/>
    <p:sldId id="356" r:id="rId43"/>
    <p:sldId id="357" r:id="rId44"/>
    <p:sldId id="358" r:id="rId45"/>
    <p:sldId id="359" r:id="rId46"/>
    <p:sldId id="376" r:id="rId47"/>
    <p:sldId id="377" r:id="rId48"/>
    <p:sldId id="378" r:id="rId49"/>
    <p:sldId id="379" r:id="rId50"/>
    <p:sldId id="380" r:id="rId51"/>
    <p:sldId id="363" r:id="rId52"/>
    <p:sldId id="366" r:id="rId53"/>
    <p:sldId id="362" r:id="rId54"/>
    <p:sldId id="365" r:id="rId55"/>
    <p:sldId id="367" r:id="rId56"/>
    <p:sldId id="364" r:id="rId57"/>
    <p:sldId id="361" r:id="rId58"/>
    <p:sldId id="360" r:id="rId59"/>
    <p:sldId id="375" r:id="rId60"/>
    <p:sldId id="344" r:id="rId61"/>
    <p:sldId id="345" r:id="rId62"/>
    <p:sldId id="346" r:id="rId63"/>
    <p:sldId id="347" r:id="rId64"/>
    <p:sldId id="348" r:id="rId65"/>
    <p:sldId id="349" r:id="rId66"/>
    <p:sldId id="350" r:id="rId67"/>
    <p:sldId id="351" r:id="rId68"/>
    <p:sldId id="352" r:id="rId69"/>
    <p:sldId id="353" r:id="rId70"/>
    <p:sldId id="369" r:id="rId71"/>
    <p:sldId id="368" r:id="rId72"/>
    <p:sldId id="372" r:id="rId73"/>
    <p:sldId id="381" r:id="rId74"/>
  </p:sldIdLst>
  <p:sldSz cx="12192000" cy="6858000"/>
  <p:notesSz cx="6858000" cy="9144000"/>
  <p:defaultTextStyle>
    <a:defPPr rtl="0">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lli Xenitidou" initials="EX" lastIdx="3" clrIdx="0">
    <p:extLst>
      <p:ext uri="{19B8F6BF-5375-455C-9EA6-DF929625EA0E}">
        <p15:presenceInfo xmlns:p15="http://schemas.microsoft.com/office/powerpoint/2012/main" userId="e34e69f77b37a078"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0" autoAdjust="0"/>
    <p:restoredTop sz="94619" autoAdjust="0"/>
  </p:normalViewPr>
  <p:slideViewPr>
    <p:cSldViewPr snapToGrid="0">
      <p:cViewPr varScale="1">
        <p:scale>
          <a:sx n="96" d="100"/>
          <a:sy n="96" d="100"/>
        </p:scale>
        <p:origin x="86" y="106"/>
      </p:cViewPr>
      <p:guideLst/>
    </p:cSldViewPr>
  </p:slideViewPr>
  <p:notesTextViewPr>
    <p:cViewPr>
      <p:scale>
        <a:sx n="1" d="1"/>
        <a:sy n="1" d="1"/>
      </p:scale>
      <p:origin x="0" y="0"/>
    </p:cViewPr>
  </p:notesTextViewPr>
  <p:notesViewPr>
    <p:cSldViewPr snapToGrid="0">
      <p:cViewPr varScale="1">
        <p:scale>
          <a:sx n="88" d="100"/>
          <a:sy n="88" d="100"/>
        </p:scale>
        <p:origin x="3822" y="7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commentAuthors" Target="commentAuthor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handoutMaster" Target="handoutMasters/handoutMaster1.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5509919-36B5-4162-8899-417A9F93473B}" type="doc">
      <dgm:prSet loTypeId="urn:microsoft.com/office/officeart/2016/7/layout/LinearBlockProcessNumbered#1" loCatId="process" qsTypeId="urn:microsoft.com/office/officeart/2005/8/quickstyle/simple2" qsCatId="simple" csTypeId="urn:microsoft.com/office/officeart/2005/8/colors/accent0_3" csCatId="mainScheme" phldr="1"/>
      <dgm:spPr/>
      <dgm:t>
        <a:bodyPr rtlCol="0"/>
        <a:lstStyle/>
        <a:p>
          <a:pPr rtl="0"/>
          <a:endParaRPr lang="en-US"/>
        </a:p>
      </dgm:t>
    </dgm:pt>
    <dgm:pt modelId="{AAF9DEE3-8444-4CA1-8BC2-D834D3ED6C74}">
      <dgm:prSet/>
      <dgm:spPr/>
      <dgm:t>
        <a:bodyPr rtlCol="0"/>
        <a:lstStyle/>
        <a:p>
          <a:pPr rtl="0"/>
          <a:r>
            <a:rPr lang="en-GB" noProof="0" dirty="0"/>
            <a:t>Cylinder liner wear </a:t>
          </a:r>
        </a:p>
      </dgm:t>
    </dgm:pt>
    <dgm:pt modelId="{205BDF49-153E-4CE8-8402-E23704595764}" type="parTrans" cxnId="{0A7DA706-17DD-412A-8BE0-4F6529274E66}">
      <dgm:prSet/>
      <dgm:spPr/>
      <dgm:t>
        <a:bodyPr rtlCol="0"/>
        <a:lstStyle/>
        <a:p>
          <a:pPr rtl="0"/>
          <a:endParaRPr lang="en-GB" noProof="0" dirty="0"/>
        </a:p>
      </dgm:t>
    </dgm:pt>
    <dgm:pt modelId="{23210C7F-6847-491E-BE1F-A79529AF2B8B}" type="sibTrans" cxnId="{0A7DA706-17DD-412A-8BE0-4F6529274E66}">
      <dgm:prSet phldrT="01" phldr="0"/>
      <dgm:spPr/>
      <dgm:t>
        <a:bodyPr rtlCol="0"/>
        <a:lstStyle/>
        <a:p>
          <a:pPr rtl="0"/>
          <a:r>
            <a:rPr lang="en-GB" noProof="0"/>
            <a:t>01</a:t>
          </a:r>
          <a:endParaRPr lang="en-GB" noProof="0" dirty="0"/>
        </a:p>
      </dgm:t>
    </dgm:pt>
    <dgm:pt modelId="{B2B879BD-3840-400C-92BD-B2C2383358D7}">
      <dgm:prSet/>
      <dgm:spPr>
        <a:solidFill>
          <a:schemeClr val="accent5">
            <a:lumMod val="40000"/>
            <a:lumOff val="60000"/>
          </a:schemeClr>
        </a:solidFill>
      </dgm:spPr>
      <dgm:t>
        <a:bodyPr rtlCol="0"/>
        <a:lstStyle/>
        <a:p>
          <a:pPr rtl="0"/>
          <a:r>
            <a:rPr lang="en-GB" noProof="0" dirty="0"/>
            <a:t>Diesel Engine Troubleshooting </a:t>
          </a:r>
        </a:p>
      </dgm:t>
    </dgm:pt>
    <dgm:pt modelId="{09440D86-F3E6-4A3C-9E78-1AFC56348641}" type="parTrans" cxnId="{42CDCACA-F394-4044-BBF6-522A0005ABCB}">
      <dgm:prSet/>
      <dgm:spPr/>
      <dgm:t>
        <a:bodyPr rtlCol="0"/>
        <a:lstStyle/>
        <a:p>
          <a:pPr rtl="0"/>
          <a:endParaRPr lang="en-GB" noProof="0" dirty="0"/>
        </a:p>
      </dgm:t>
    </dgm:pt>
    <dgm:pt modelId="{FBAA44FF-54DE-45C8-9FAC-512C40277233}" type="sibTrans" cxnId="{42CDCACA-F394-4044-BBF6-522A0005ABCB}">
      <dgm:prSet phldrT="02" phldr="0"/>
      <dgm:spPr/>
      <dgm:t>
        <a:bodyPr rtlCol="0"/>
        <a:lstStyle/>
        <a:p>
          <a:pPr rtl="0"/>
          <a:r>
            <a:rPr lang="en-GB" noProof="0"/>
            <a:t>02</a:t>
          </a:r>
          <a:endParaRPr lang="en-GB" noProof="0" dirty="0"/>
        </a:p>
      </dgm:t>
    </dgm:pt>
    <dgm:pt modelId="{CA9D674E-4FF1-45DC-82E4-0B2DB6A5363F}">
      <dgm:prSet/>
      <dgm:spPr>
        <a:solidFill>
          <a:schemeClr val="accent3">
            <a:lumMod val="20000"/>
            <a:lumOff val="80000"/>
          </a:schemeClr>
        </a:solidFill>
      </dgm:spPr>
      <dgm:t>
        <a:bodyPr rtlCol="0"/>
        <a:lstStyle/>
        <a:p>
          <a:pPr rtl="0"/>
          <a:r>
            <a:rPr lang="en-GB" noProof="0" dirty="0"/>
            <a:t>Refrigeration</a:t>
          </a:r>
        </a:p>
      </dgm:t>
    </dgm:pt>
    <dgm:pt modelId="{F1F10F9B-925A-4787-9D00-91106497A02E}" type="parTrans" cxnId="{C5BD0B3A-2D82-4EC1-9975-05076C4418DA}">
      <dgm:prSet/>
      <dgm:spPr/>
      <dgm:t>
        <a:bodyPr rtlCol="0"/>
        <a:lstStyle/>
        <a:p>
          <a:pPr rtl="0"/>
          <a:endParaRPr lang="en-GB" noProof="0" dirty="0"/>
        </a:p>
      </dgm:t>
    </dgm:pt>
    <dgm:pt modelId="{196DA4DC-9DD2-4A39-8A3A-D367BFE5A8BA}" type="sibTrans" cxnId="{C5BD0B3A-2D82-4EC1-9975-05076C4418DA}">
      <dgm:prSet phldrT="03" phldr="0"/>
      <dgm:spPr/>
      <dgm:t>
        <a:bodyPr rtlCol="0"/>
        <a:lstStyle/>
        <a:p>
          <a:pPr rtl="0"/>
          <a:r>
            <a:rPr lang="en-GB" noProof="0"/>
            <a:t>03</a:t>
          </a:r>
          <a:endParaRPr lang="en-GB" noProof="0" dirty="0"/>
        </a:p>
      </dgm:t>
    </dgm:pt>
    <dgm:pt modelId="{09F899AB-70CA-46DA-8F8C-58514A9FEF67}" type="pres">
      <dgm:prSet presAssocID="{15509919-36B5-4162-8899-417A9F93473B}" presName="Name0" presStyleCnt="0">
        <dgm:presLayoutVars>
          <dgm:animLvl val="lvl"/>
          <dgm:resizeHandles val="exact"/>
        </dgm:presLayoutVars>
      </dgm:prSet>
      <dgm:spPr/>
    </dgm:pt>
    <dgm:pt modelId="{9E708B2C-9056-43B8-820C-8D4D2D591614}" type="pres">
      <dgm:prSet presAssocID="{AAF9DEE3-8444-4CA1-8BC2-D834D3ED6C74}" presName="compositeNode" presStyleCnt="0">
        <dgm:presLayoutVars>
          <dgm:bulletEnabled val="1"/>
        </dgm:presLayoutVars>
      </dgm:prSet>
      <dgm:spPr/>
    </dgm:pt>
    <dgm:pt modelId="{F4992080-7D4E-4F2B-B608-170DDBB6006A}" type="pres">
      <dgm:prSet presAssocID="{AAF9DEE3-8444-4CA1-8BC2-D834D3ED6C74}" presName="bgRect" presStyleLbl="alignNode1" presStyleIdx="0" presStyleCnt="3"/>
      <dgm:spPr/>
    </dgm:pt>
    <dgm:pt modelId="{15536E38-36FE-4A51-B620-2715BFAD5475}" type="pres">
      <dgm:prSet presAssocID="{23210C7F-6847-491E-BE1F-A79529AF2B8B}" presName="sibTransNodeRect" presStyleLbl="alignNode1" presStyleIdx="0" presStyleCnt="3">
        <dgm:presLayoutVars>
          <dgm:chMax val="0"/>
          <dgm:bulletEnabled val="1"/>
        </dgm:presLayoutVars>
      </dgm:prSet>
      <dgm:spPr/>
    </dgm:pt>
    <dgm:pt modelId="{B158057C-23C1-45AE-9273-5935A8F6104B}" type="pres">
      <dgm:prSet presAssocID="{AAF9DEE3-8444-4CA1-8BC2-D834D3ED6C74}" presName="nodeRect" presStyleLbl="alignNode1" presStyleIdx="0" presStyleCnt="3">
        <dgm:presLayoutVars>
          <dgm:bulletEnabled val="1"/>
        </dgm:presLayoutVars>
      </dgm:prSet>
      <dgm:spPr/>
    </dgm:pt>
    <dgm:pt modelId="{5D52B8B6-958E-480C-9455-911A104C8C73}" type="pres">
      <dgm:prSet presAssocID="{23210C7F-6847-491E-BE1F-A79529AF2B8B}" presName="sibTrans" presStyleCnt="0"/>
      <dgm:spPr/>
    </dgm:pt>
    <dgm:pt modelId="{070CFBFA-AE62-406D-B2E3-4A871FE3EC95}" type="pres">
      <dgm:prSet presAssocID="{B2B879BD-3840-400C-92BD-B2C2383358D7}" presName="compositeNode" presStyleCnt="0">
        <dgm:presLayoutVars>
          <dgm:bulletEnabled val="1"/>
        </dgm:presLayoutVars>
      </dgm:prSet>
      <dgm:spPr/>
    </dgm:pt>
    <dgm:pt modelId="{89A9B4CF-6439-46B1-B6A9-1D6CD5034774}" type="pres">
      <dgm:prSet presAssocID="{B2B879BD-3840-400C-92BD-B2C2383358D7}" presName="bgRect" presStyleLbl="alignNode1" presStyleIdx="1" presStyleCnt="3"/>
      <dgm:spPr/>
    </dgm:pt>
    <dgm:pt modelId="{379B8CE4-8135-4F2C-A5A0-E55EBE328E9A}" type="pres">
      <dgm:prSet presAssocID="{FBAA44FF-54DE-45C8-9FAC-512C40277233}" presName="sibTransNodeRect" presStyleLbl="alignNode1" presStyleIdx="1" presStyleCnt="3">
        <dgm:presLayoutVars>
          <dgm:chMax val="0"/>
          <dgm:bulletEnabled val="1"/>
        </dgm:presLayoutVars>
      </dgm:prSet>
      <dgm:spPr/>
    </dgm:pt>
    <dgm:pt modelId="{9F2B2B99-E41C-48B6-9241-186B3896CDB2}" type="pres">
      <dgm:prSet presAssocID="{B2B879BD-3840-400C-92BD-B2C2383358D7}" presName="nodeRect" presStyleLbl="alignNode1" presStyleIdx="1" presStyleCnt="3">
        <dgm:presLayoutVars>
          <dgm:bulletEnabled val="1"/>
        </dgm:presLayoutVars>
      </dgm:prSet>
      <dgm:spPr/>
    </dgm:pt>
    <dgm:pt modelId="{88CC7DDE-DA0F-42A6-8406-A11161BD6BA9}" type="pres">
      <dgm:prSet presAssocID="{FBAA44FF-54DE-45C8-9FAC-512C40277233}" presName="sibTrans" presStyleCnt="0"/>
      <dgm:spPr/>
    </dgm:pt>
    <dgm:pt modelId="{4C550E1C-ACB2-4A5D-BD4A-3D5D60E405E6}" type="pres">
      <dgm:prSet presAssocID="{CA9D674E-4FF1-45DC-82E4-0B2DB6A5363F}" presName="compositeNode" presStyleCnt="0">
        <dgm:presLayoutVars>
          <dgm:bulletEnabled val="1"/>
        </dgm:presLayoutVars>
      </dgm:prSet>
      <dgm:spPr/>
    </dgm:pt>
    <dgm:pt modelId="{0802B4A8-7224-4B0A-95B7-D17AEB2B2AFF}" type="pres">
      <dgm:prSet presAssocID="{CA9D674E-4FF1-45DC-82E4-0B2DB6A5363F}" presName="bgRect" presStyleLbl="alignNode1" presStyleIdx="2" presStyleCnt="3"/>
      <dgm:spPr/>
    </dgm:pt>
    <dgm:pt modelId="{68AC9669-DC11-473A-AA2E-579A44E78C37}" type="pres">
      <dgm:prSet presAssocID="{196DA4DC-9DD2-4A39-8A3A-D367BFE5A8BA}" presName="sibTransNodeRect" presStyleLbl="alignNode1" presStyleIdx="2" presStyleCnt="3">
        <dgm:presLayoutVars>
          <dgm:chMax val="0"/>
          <dgm:bulletEnabled val="1"/>
        </dgm:presLayoutVars>
      </dgm:prSet>
      <dgm:spPr/>
    </dgm:pt>
    <dgm:pt modelId="{D085015A-41AF-4EFA-A104-4FD73B2362F0}" type="pres">
      <dgm:prSet presAssocID="{CA9D674E-4FF1-45DC-82E4-0B2DB6A5363F}" presName="nodeRect" presStyleLbl="alignNode1" presStyleIdx="2" presStyleCnt="3">
        <dgm:presLayoutVars>
          <dgm:bulletEnabled val="1"/>
        </dgm:presLayoutVars>
      </dgm:prSet>
      <dgm:spPr/>
    </dgm:pt>
  </dgm:ptLst>
  <dgm:cxnLst>
    <dgm:cxn modelId="{0A7DA706-17DD-412A-8BE0-4F6529274E66}" srcId="{15509919-36B5-4162-8899-417A9F93473B}" destId="{AAF9DEE3-8444-4CA1-8BC2-D834D3ED6C74}" srcOrd="0" destOrd="0" parTransId="{205BDF49-153E-4CE8-8402-E23704595764}" sibTransId="{23210C7F-6847-491E-BE1F-A79529AF2B8B}"/>
    <dgm:cxn modelId="{109C0B15-B806-4127-A7EA-6F2FD85C2B5C}" type="presOf" srcId="{AAF9DEE3-8444-4CA1-8BC2-D834D3ED6C74}" destId="{B158057C-23C1-45AE-9273-5935A8F6104B}" srcOrd="1" destOrd="0" presId="urn:microsoft.com/office/officeart/2016/7/layout/LinearBlockProcessNumbered#1"/>
    <dgm:cxn modelId="{284ED317-FBD3-4318-9DC1-43DD0A7A84DA}" type="presOf" srcId="{CA9D674E-4FF1-45DC-82E4-0B2DB6A5363F}" destId="{D085015A-41AF-4EFA-A104-4FD73B2362F0}" srcOrd="1" destOrd="0" presId="urn:microsoft.com/office/officeart/2016/7/layout/LinearBlockProcessNumbered#1"/>
    <dgm:cxn modelId="{28938E20-006F-438A-BC3B-539C09A41AF8}" type="presOf" srcId="{23210C7F-6847-491E-BE1F-A79529AF2B8B}" destId="{15536E38-36FE-4A51-B620-2715BFAD5475}" srcOrd="0" destOrd="0" presId="urn:microsoft.com/office/officeart/2016/7/layout/LinearBlockProcessNumbered#1"/>
    <dgm:cxn modelId="{9519B82E-A537-470B-AA27-A5E33C934F3E}" type="presOf" srcId="{196DA4DC-9DD2-4A39-8A3A-D367BFE5A8BA}" destId="{68AC9669-DC11-473A-AA2E-579A44E78C37}" srcOrd="0" destOrd="0" presId="urn:microsoft.com/office/officeart/2016/7/layout/LinearBlockProcessNumbered#1"/>
    <dgm:cxn modelId="{E774C62E-62A2-478F-B2D4-49AC51F9A4FC}" type="presOf" srcId="{FBAA44FF-54DE-45C8-9FAC-512C40277233}" destId="{379B8CE4-8135-4F2C-A5A0-E55EBE328E9A}" srcOrd="0" destOrd="0" presId="urn:microsoft.com/office/officeart/2016/7/layout/LinearBlockProcessNumbered#1"/>
    <dgm:cxn modelId="{C5BD0B3A-2D82-4EC1-9975-05076C4418DA}" srcId="{15509919-36B5-4162-8899-417A9F93473B}" destId="{CA9D674E-4FF1-45DC-82E4-0B2DB6A5363F}" srcOrd="2" destOrd="0" parTransId="{F1F10F9B-925A-4787-9D00-91106497A02E}" sibTransId="{196DA4DC-9DD2-4A39-8A3A-D367BFE5A8BA}"/>
    <dgm:cxn modelId="{6E5EF465-680F-4962-87CA-2B44BA61BBF3}" type="presOf" srcId="{AAF9DEE3-8444-4CA1-8BC2-D834D3ED6C74}" destId="{F4992080-7D4E-4F2B-B608-170DDBB6006A}" srcOrd="0" destOrd="0" presId="urn:microsoft.com/office/officeart/2016/7/layout/LinearBlockProcessNumbered#1"/>
    <dgm:cxn modelId="{BE05FF76-48E4-476C-9495-A13A63321F9B}" type="presOf" srcId="{B2B879BD-3840-400C-92BD-B2C2383358D7}" destId="{89A9B4CF-6439-46B1-B6A9-1D6CD5034774}" srcOrd="0" destOrd="0" presId="urn:microsoft.com/office/officeart/2016/7/layout/LinearBlockProcessNumbered#1"/>
    <dgm:cxn modelId="{AEC6D081-73F8-41AD-9101-B43295B68E14}" type="presOf" srcId="{CA9D674E-4FF1-45DC-82E4-0B2DB6A5363F}" destId="{0802B4A8-7224-4B0A-95B7-D17AEB2B2AFF}" srcOrd="0" destOrd="0" presId="urn:microsoft.com/office/officeart/2016/7/layout/LinearBlockProcessNumbered#1"/>
    <dgm:cxn modelId="{840BB0C7-181A-4BA4-9324-C35937B4BA77}" type="presOf" srcId="{15509919-36B5-4162-8899-417A9F93473B}" destId="{09F899AB-70CA-46DA-8F8C-58514A9FEF67}" srcOrd="0" destOrd="0" presId="urn:microsoft.com/office/officeart/2016/7/layout/LinearBlockProcessNumbered#1"/>
    <dgm:cxn modelId="{42CDCACA-F394-4044-BBF6-522A0005ABCB}" srcId="{15509919-36B5-4162-8899-417A9F93473B}" destId="{B2B879BD-3840-400C-92BD-B2C2383358D7}" srcOrd="1" destOrd="0" parTransId="{09440D86-F3E6-4A3C-9E78-1AFC56348641}" sibTransId="{FBAA44FF-54DE-45C8-9FAC-512C40277233}"/>
    <dgm:cxn modelId="{6AB3E3E3-CAC3-4821-AAD0-21289FC8AF3F}" type="presOf" srcId="{B2B879BD-3840-400C-92BD-B2C2383358D7}" destId="{9F2B2B99-E41C-48B6-9241-186B3896CDB2}" srcOrd="1" destOrd="0" presId="urn:microsoft.com/office/officeart/2016/7/layout/LinearBlockProcessNumbered#1"/>
    <dgm:cxn modelId="{90D3E440-E32E-4616-A794-C357B58C725C}" type="presParOf" srcId="{09F899AB-70CA-46DA-8F8C-58514A9FEF67}" destId="{9E708B2C-9056-43B8-820C-8D4D2D591614}" srcOrd="0" destOrd="0" presId="urn:microsoft.com/office/officeart/2016/7/layout/LinearBlockProcessNumbered#1"/>
    <dgm:cxn modelId="{94905F72-0547-4876-85BD-1CE201853F0E}" type="presParOf" srcId="{9E708B2C-9056-43B8-820C-8D4D2D591614}" destId="{F4992080-7D4E-4F2B-B608-170DDBB6006A}" srcOrd="0" destOrd="0" presId="urn:microsoft.com/office/officeart/2016/7/layout/LinearBlockProcessNumbered#1"/>
    <dgm:cxn modelId="{32F232D9-C82F-455D-A4CB-8A6F950974CB}" type="presParOf" srcId="{9E708B2C-9056-43B8-820C-8D4D2D591614}" destId="{15536E38-36FE-4A51-B620-2715BFAD5475}" srcOrd="1" destOrd="0" presId="urn:microsoft.com/office/officeart/2016/7/layout/LinearBlockProcessNumbered#1"/>
    <dgm:cxn modelId="{E1630E94-0972-452E-A256-8FE168492E2F}" type="presParOf" srcId="{9E708B2C-9056-43B8-820C-8D4D2D591614}" destId="{B158057C-23C1-45AE-9273-5935A8F6104B}" srcOrd="2" destOrd="0" presId="urn:microsoft.com/office/officeart/2016/7/layout/LinearBlockProcessNumbered#1"/>
    <dgm:cxn modelId="{3D53040A-6114-439D-91AE-A92823686B42}" type="presParOf" srcId="{09F899AB-70CA-46DA-8F8C-58514A9FEF67}" destId="{5D52B8B6-958E-480C-9455-911A104C8C73}" srcOrd="1" destOrd="0" presId="urn:microsoft.com/office/officeart/2016/7/layout/LinearBlockProcessNumbered#1"/>
    <dgm:cxn modelId="{71CD1E60-9941-432A-AAD3-6BEE9759C7CA}" type="presParOf" srcId="{09F899AB-70CA-46DA-8F8C-58514A9FEF67}" destId="{070CFBFA-AE62-406D-B2E3-4A871FE3EC95}" srcOrd="2" destOrd="0" presId="urn:microsoft.com/office/officeart/2016/7/layout/LinearBlockProcessNumbered#1"/>
    <dgm:cxn modelId="{E24E5F24-B05D-485A-B1E3-F029361EAC2F}" type="presParOf" srcId="{070CFBFA-AE62-406D-B2E3-4A871FE3EC95}" destId="{89A9B4CF-6439-46B1-B6A9-1D6CD5034774}" srcOrd="0" destOrd="0" presId="urn:microsoft.com/office/officeart/2016/7/layout/LinearBlockProcessNumbered#1"/>
    <dgm:cxn modelId="{B1A2A29E-FBA6-4188-BE73-D4752962B995}" type="presParOf" srcId="{070CFBFA-AE62-406D-B2E3-4A871FE3EC95}" destId="{379B8CE4-8135-4F2C-A5A0-E55EBE328E9A}" srcOrd="1" destOrd="0" presId="urn:microsoft.com/office/officeart/2016/7/layout/LinearBlockProcessNumbered#1"/>
    <dgm:cxn modelId="{F07F5881-E747-4C57-B3A8-80D81CA9E653}" type="presParOf" srcId="{070CFBFA-AE62-406D-B2E3-4A871FE3EC95}" destId="{9F2B2B99-E41C-48B6-9241-186B3896CDB2}" srcOrd="2" destOrd="0" presId="urn:microsoft.com/office/officeart/2016/7/layout/LinearBlockProcessNumbered#1"/>
    <dgm:cxn modelId="{CFE97617-C516-4DC5-9F9C-80DAA0EDE08F}" type="presParOf" srcId="{09F899AB-70CA-46DA-8F8C-58514A9FEF67}" destId="{88CC7DDE-DA0F-42A6-8406-A11161BD6BA9}" srcOrd="3" destOrd="0" presId="urn:microsoft.com/office/officeart/2016/7/layout/LinearBlockProcessNumbered#1"/>
    <dgm:cxn modelId="{B7A23FED-2302-47D8-8E80-C7B4D99F0301}" type="presParOf" srcId="{09F899AB-70CA-46DA-8F8C-58514A9FEF67}" destId="{4C550E1C-ACB2-4A5D-BD4A-3D5D60E405E6}" srcOrd="4" destOrd="0" presId="urn:microsoft.com/office/officeart/2016/7/layout/LinearBlockProcessNumbered#1"/>
    <dgm:cxn modelId="{B9E766C8-B1F9-4299-93D9-C5605EEE5998}" type="presParOf" srcId="{4C550E1C-ACB2-4A5D-BD4A-3D5D60E405E6}" destId="{0802B4A8-7224-4B0A-95B7-D17AEB2B2AFF}" srcOrd="0" destOrd="0" presId="urn:microsoft.com/office/officeart/2016/7/layout/LinearBlockProcessNumbered#1"/>
    <dgm:cxn modelId="{DDDBCEBE-059F-40AD-A1D1-8D888A5BCC15}" type="presParOf" srcId="{4C550E1C-ACB2-4A5D-BD4A-3D5D60E405E6}" destId="{68AC9669-DC11-473A-AA2E-579A44E78C37}" srcOrd="1" destOrd="0" presId="urn:microsoft.com/office/officeart/2016/7/layout/LinearBlockProcessNumbered#1"/>
    <dgm:cxn modelId="{90FC101C-CCF0-411F-ABB9-797553DF6D08}" type="presParOf" srcId="{4C550E1C-ACB2-4A5D-BD4A-3D5D60E405E6}" destId="{D085015A-41AF-4EFA-A104-4FD73B2362F0}" srcOrd="2" destOrd="0" presId="urn:microsoft.com/office/officeart/2016/7/layout/LinearBlockProcessNumbered#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992080-7D4E-4F2B-B608-170DDBB6006A}">
      <dsp:nvSpPr>
        <dsp:cNvPr id="0" name=""/>
        <dsp:cNvSpPr/>
      </dsp:nvSpPr>
      <dsp:spPr>
        <a:xfrm>
          <a:off x="785" y="0"/>
          <a:ext cx="3182540" cy="1862806"/>
        </a:xfrm>
        <a:prstGeom prst="rect">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314364" tIns="0" rIns="314364" bIns="330200" numCol="1" spcCol="1270" rtlCol="0" anchor="t" anchorCtr="0">
          <a:noAutofit/>
        </a:bodyPr>
        <a:lstStyle/>
        <a:p>
          <a:pPr marL="0" lvl="0" indent="0" algn="l" defTabSz="1111250" rtl="0">
            <a:lnSpc>
              <a:spcPct val="90000"/>
            </a:lnSpc>
            <a:spcBef>
              <a:spcPct val="0"/>
            </a:spcBef>
            <a:spcAft>
              <a:spcPct val="35000"/>
            </a:spcAft>
            <a:buNone/>
          </a:pPr>
          <a:r>
            <a:rPr lang="en-GB" sz="2500" kern="1200" noProof="0" dirty="0"/>
            <a:t>Cylinder liner wear </a:t>
          </a:r>
        </a:p>
      </dsp:txBody>
      <dsp:txXfrm>
        <a:off x="785" y="745122"/>
        <a:ext cx="3182540" cy="1117683"/>
      </dsp:txXfrm>
    </dsp:sp>
    <dsp:sp modelId="{15536E38-36FE-4A51-B620-2715BFAD5475}">
      <dsp:nvSpPr>
        <dsp:cNvPr id="0" name=""/>
        <dsp:cNvSpPr/>
      </dsp:nvSpPr>
      <dsp:spPr>
        <a:xfrm>
          <a:off x="785" y="0"/>
          <a:ext cx="3182540" cy="745122"/>
        </a:xfrm>
        <a:prstGeom prst="rect">
          <a:avLst/>
        </a:prstGeom>
        <a:noFill/>
        <a:ln w="12700" cap="flat" cmpd="sng" algn="ctr">
          <a:noFill/>
          <a:prstDash val="solid"/>
        </a:ln>
        <a:effectLst/>
        <a:sp3d/>
      </dsp:spPr>
      <dsp:style>
        <a:lnRef idx="2">
          <a:scrgbClr r="0" g="0" b="0"/>
        </a:lnRef>
        <a:fillRef idx="1">
          <a:scrgbClr r="0" g="0" b="0"/>
        </a:fillRef>
        <a:effectRef idx="1">
          <a:scrgbClr r="0" g="0" b="0"/>
        </a:effectRef>
        <a:fontRef idx="minor">
          <a:schemeClr val="lt1"/>
        </a:fontRef>
      </dsp:style>
      <dsp:txBody>
        <a:bodyPr spcFirstLastPara="0" vert="horz" wrap="square" lIns="314364" tIns="165100" rIns="314364" bIns="165100" numCol="1" spcCol="1270" rtlCol="0" anchor="ctr" anchorCtr="0">
          <a:noAutofit/>
        </a:bodyPr>
        <a:lstStyle/>
        <a:p>
          <a:pPr marL="0" lvl="0" indent="0" algn="l" defTabSz="1333500" rtl="0">
            <a:lnSpc>
              <a:spcPct val="90000"/>
            </a:lnSpc>
            <a:spcBef>
              <a:spcPct val="0"/>
            </a:spcBef>
            <a:spcAft>
              <a:spcPct val="35000"/>
            </a:spcAft>
            <a:buNone/>
          </a:pPr>
          <a:r>
            <a:rPr lang="en-GB" sz="3000" kern="1200" noProof="0"/>
            <a:t>01</a:t>
          </a:r>
          <a:endParaRPr lang="en-GB" sz="3000" kern="1200" noProof="0" dirty="0"/>
        </a:p>
      </dsp:txBody>
      <dsp:txXfrm>
        <a:off x="785" y="0"/>
        <a:ext cx="3182540" cy="745122"/>
      </dsp:txXfrm>
    </dsp:sp>
    <dsp:sp modelId="{89A9B4CF-6439-46B1-B6A9-1D6CD5034774}">
      <dsp:nvSpPr>
        <dsp:cNvPr id="0" name=""/>
        <dsp:cNvSpPr/>
      </dsp:nvSpPr>
      <dsp:spPr>
        <a:xfrm>
          <a:off x="3437929" y="0"/>
          <a:ext cx="3182540" cy="1862806"/>
        </a:xfrm>
        <a:prstGeom prst="rect">
          <a:avLst/>
        </a:prstGeom>
        <a:solidFill>
          <a:schemeClr val="accent5">
            <a:lumMod val="40000"/>
            <a:lumOff val="60000"/>
          </a:schemeClr>
        </a:solidFill>
        <a:ln w="12700" cap="flat" cmpd="sng" algn="ctr">
          <a:solidFill>
            <a:schemeClr val="dk2">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314364" tIns="0" rIns="314364" bIns="330200" numCol="1" spcCol="1270" rtlCol="0" anchor="t" anchorCtr="0">
          <a:noAutofit/>
        </a:bodyPr>
        <a:lstStyle/>
        <a:p>
          <a:pPr marL="0" lvl="0" indent="0" algn="l" defTabSz="1111250" rtl="0">
            <a:lnSpc>
              <a:spcPct val="90000"/>
            </a:lnSpc>
            <a:spcBef>
              <a:spcPct val="0"/>
            </a:spcBef>
            <a:spcAft>
              <a:spcPct val="35000"/>
            </a:spcAft>
            <a:buNone/>
          </a:pPr>
          <a:r>
            <a:rPr lang="en-GB" sz="2500" kern="1200" noProof="0" dirty="0"/>
            <a:t>Diesel Engine Troubleshooting </a:t>
          </a:r>
        </a:p>
      </dsp:txBody>
      <dsp:txXfrm>
        <a:off x="3437929" y="745122"/>
        <a:ext cx="3182540" cy="1117683"/>
      </dsp:txXfrm>
    </dsp:sp>
    <dsp:sp modelId="{379B8CE4-8135-4F2C-A5A0-E55EBE328E9A}">
      <dsp:nvSpPr>
        <dsp:cNvPr id="0" name=""/>
        <dsp:cNvSpPr/>
      </dsp:nvSpPr>
      <dsp:spPr>
        <a:xfrm>
          <a:off x="3437929" y="0"/>
          <a:ext cx="3182540" cy="745122"/>
        </a:xfrm>
        <a:prstGeom prst="rect">
          <a:avLst/>
        </a:prstGeom>
        <a:noFill/>
        <a:ln w="12700" cap="flat" cmpd="sng" algn="ctr">
          <a:noFill/>
          <a:prstDash val="solid"/>
        </a:ln>
        <a:effectLst/>
        <a:sp3d/>
      </dsp:spPr>
      <dsp:style>
        <a:lnRef idx="2">
          <a:scrgbClr r="0" g="0" b="0"/>
        </a:lnRef>
        <a:fillRef idx="1">
          <a:scrgbClr r="0" g="0" b="0"/>
        </a:fillRef>
        <a:effectRef idx="1">
          <a:scrgbClr r="0" g="0" b="0"/>
        </a:effectRef>
        <a:fontRef idx="minor">
          <a:schemeClr val="lt1"/>
        </a:fontRef>
      </dsp:style>
      <dsp:txBody>
        <a:bodyPr spcFirstLastPara="0" vert="horz" wrap="square" lIns="314364" tIns="165100" rIns="314364" bIns="165100" numCol="1" spcCol="1270" rtlCol="0" anchor="ctr" anchorCtr="0">
          <a:noAutofit/>
        </a:bodyPr>
        <a:lstStyle/>
        <a:p>
          <a:pPr marL="0" lvl="0" indent="0" algn="l" defTabSz="1333500" rtl="0">
            <a:lnSpc>
              <a:spcPct val="90000"/>
            </a:lnSpc>
            <a:spcBef>
              <a:spcPct val="0"/>
            </a:spcBef>
            <a:spcAft>
              <a:spcPct val="35000"/>
            </a:spcAft>
            <a:buNone/>
          </a:pPr>
          <a:r>
            <a:rPr lang="en-GB" sz="3000" kern="1200" noProof="0"/>
            <a:t>02</a:t>
          </a:r>
          <a:endParaRPr lang="en-GB" sz="3000" kern="1200" noProof="0" dirty="0"/>
        </a:p>
      </dsp:txBody>
      <dsp:txXfrm>
        <a:off x="3437929" y="0"/>
        <a:ext cx="3182540" cy="745122"/>
      </dsp:txXfrm>
    </dsp:sp>
    <dsp:sp modelId="{0802B4A8-7224-4B0A-95B7-D17AEB2B2AFF}">
      <dsp:nvSpPr>
        <dsp:cNvPr id="0" name=""/>
        <dsp:cNvSpPr/>
      </dsp:nvSpPr>
      <dsp:spPr>
        <a:xfrm>
          <a:off x="6875073" y="0"/>
          <a:ext cx="3182540" cy="1862806"/>
        </a:xfrm>
        <a:prstGeom prst="rect">
          <a:avLst/>
        </a:prstGeom>
        <a:solidFill>
          <a:schemeClr val="accent3">
            <a:lumMod val="20000"/>
            <a:lumOff val="80000"/>
          </a:schemeClr>
        </a:solidFill>
        <a:ln w="12700" cap="flat" cmpd="sng" algn="ctr">
          <a:solidFill>
            <a:schemeClr val="dk2">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314364" tIns="0" rIns="314364" bIns="330200" numCol="1" spcCol="1270" rtlCol="0" anchor="t" anchorCtr="0">
          <a:noAutofit/>
        </a:bodyPr>
        <a:lstStyle/>
        <a:p>
          <a:pPr marL="0" lvl="0" indent="0" algn="l" defTabSz="1111250" rtl="0">
            <a:lnSpc>
              <a:spcPct val="90000"/>
            </a:lnSpc>
            <a:spcBef>
              <a:spcPct val="0"/>
            </a:spcBef>
            <a:spcAft>
              <a:spcPct val="35000"/>
            </a:spcAft>
            <a:buNone/>
          </a:pPr>
          <a:r>
            <a:rPr lang="en-GB" sz="2500" kern="1200" noProof="0" dirty="0"/>
            <a:t>Refrigeration</a:t>
          </a:r>
        </a:p>
      </dsp:txBody>
      <dsp:txXfrm>
        <a:off x="6875073" y="745122"/>
        <a:ext cx="3182540" cy="1117683"/>
      </dsp:txXfrm>
    </dsp:sp>
    <dsp:sp modelId="{68AC9669-DC11-473A-AA2E-579A44E78C37}">
      <dsp:nvSpPr>
        <dsp:cNvPr id="0" name=""/>
        <dsp:cNvSpPr/>
      </dsp:nvSpPr>
      <dsp:spPr>
        <a:xfrm>
          <a:off x="6875073" y="0"/>
          <a:ext cx="3182540" cy="745122"/>
        </a:xfrm>
        <a:prstGeom prst="rect">
          <a:avLst/>
        </a:prstGeom>
        <a:noFill/>
        <a:ln w="12700" cap="flat" cmpd="sng" algn="ctr">
          <a:noFill/>
          <a:prstDash val="solid"/>
        </a:ln>
        <a:effectLst/>
        <a:sp3d/>
      </dsp:spPr>
      <dsp:style>
        <a:lnRef idx="2">
          <a:scrgbClr r="0" g="0" b="0"/>
        </a:lnRef>
        <a:fillRef idx="1">
          <a:scrgbClr r="0" g="0" b="0"/>
        </a:fillRef>
        <a:effectRef idx="1">
          <a:scrgbClr r="0" g="0" b="0"/>
        </a:effectRef>
        <a:fontRef idx="minor">
          <a:schemeClr val="lt1"/>
        </a:fontRef>
      </dsp:style>
      <dsp:txBody>
        <a:bodyPr spcFirstLastPara="0" vert="horz" wrap="square" lIns="314364" tIns="165100" rIns="314364" bIns="165100" numCol="1" spcCol="1270" rtlCol="0" anchor="ctr" anchorCtr="0">
          <a:noAutofit/>
        </a:bodyPr>
        <a:lstStyle/>
        <a:p>
          <a:pPr marL="0" lvl="0" indent="0" algn="l" defTabSz="1333500" rtl="0">
            <a:lnSpc>
              <a:spcPct val="90000"/>
            </a:lnSpc>
            <a:spcBef>
              <a:spcPct val="0"/>
            </a:spcBef>
            <a:spcAft>
              <a:spcPct val="35000"/>
            </a:spcAft>
            <a:buNone/>
          </a:pPr>
          <a:r>
            <a:rPr lang="en-GB" sz="3000" kern="1200" noProof="0"/>
            <a:t>03</a:t>
          </a:r>
          <a:endParaRPr lang="en-GB" sz="3000" kern="1200" noProof="0" dirty="0"/>
        </a:p>
      </dsp:txBody>
      <dsp:txXfrm>
        <a:off x="6875073" y="0"/>
        <a:ext cx="3182540" cy="745122"/>
      </dsp:txXfrm>
    </dsp:sp>
  </dsp:spTree>
</dsp:drawing>
</file>

<file path=ppt/diagrams/layout1.xml><?xml version="1.0" encoding="utf-8"?>
<dgm:layoutDef xmlns:dgm="http://schemas.openxmlformats.org/drawingml/2006/diagram" xmlns:a="http://schemas.openxmlformats.org/drawingml/2006/main" uniqueId="urn:microsoft.com/office/officeart/2016/7/layout/LinearBlockProcessNumbered#1">
  <dgm:title val="Linear Block Process Numbered"/>
  <dgm:desc val="Used to show a progression; a timeline; sequential steps in a task, process, or workflow; or to emphasize movement or direction. Automatic numbers have been introduced to show the steps of the process. Level 1 text and Level 2 text both appears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97D4F0E7-A380-4E8A-A5E6-02A2C57BE889}">
          <dgm:prSet phldrT="1"/>
          <dgm:t>
            <a:bodyPr rtlCol="0"/>
            <a:lstStyle/>
            <a:p>
              <a:pPr rtl="0"/>
              <a:r>
                <a:t>01</a:t>
              </a:r>
            </a:p>
          </dgm:t>
        </dgm:pt>
        <dgm:pt modelId="201" type="sibTrans" cxnId="{5712BDC4-329B-45B2-9194-A148ABB6560A}">
          <dgm:prSet phldrT="2"/>
          <dgm:t>
            <a:bodyPr rtlCol="0"/>
            <a:lstStyle/>
            <a:p>
              <a:pPr rtl="0"/>
              <a:r>
                <a:t>02</a:t>
              </a:r>
            </a:p>
          </dgm:t>
        </dgm:pt>
        <dgm:pt modelId="301" type="sibTrans" cxnId="{8984278A-33F0-4B08-ABC0-F48449CE37F3}">
          <dgm:prSet phldrT="3"/>
          <dgm:t>
            <a:bodyPr rtlCol="0"/>
            <a:lstStyle/>
            <a:p>
              <a:pPr rtl="0"/>
              <a:r>
                <a:t>03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sibTransNodeRect" op="equ"/>
      <dgm:constr type="primFontSz" for="des" forName="nodeRect" op="equ"/>
    </dgm:constrLst>
    <dgm:ruleLst/>
    <dgm:forEach name="Name4" axis="ch" ptType="node">
      <dgm:layoutNode name="compositeNode">
        <dgm:varLst>
          <dgm:bulletEnabled val="1"/>
        </dgm:varLst>
        <dgm:alg type="composite"/>
        <dgm:constrLst>
          <dgm:constr type="h" refType="w" op="lte" fact="1.2"/>
          <dgm:constr type="w" for="ch" forName="bgRect" refType="w"/>
          <dgm:constr type="h" for="ch" forName="bgRect" refType="h"/>
          <dgm:constr type="t" for="ch" forName="bgRect"/>
          <dgm:constr type="l" for="ch" forName="bgRect"/>
          <dgm:constr type="w" for="ch" forName="sibTransNodeRect" refType="w" refFor="ch" refForName="bgRect"/>
          <dgm:constr type="h" for="ch" forName="sibTransNodeRect" refType="h" refFor="ch" refForName="bgRect" fact="0.4"/>
          <dgm:constr type="t" for="ch" forName="sibTransNodeRect"/>
          <dgm:constr type="l" for="ch" forName="sibTransNodeRect"/>
          <dgm:constr type="r" for="ch" forName="nodeRect" refType="r" refFor="ch" refForName="bgRect"/>
          <dgm:constr type="h" for="ch" forName="nodeRect" refType="h" refFor="ch" refForName="bgRect" fact="0.6"/>
          <dgm:constr type="t" for="ch" forName="nodeRect" refType="b" refFor="ch" refForName="sibTransNodeRect"/>
          <dgm:constr type="l" for="ch" forName="nodeRect" refType="l" refFor="ch" refForName="bgRect"/>
        </dgm:constrLst>
        <dgm:ruleLst>
          <dgm:rule type="w" for="ch" forName="nodeRect" val="NaN" fact="NaN" max="30"/>
        </dgm:ruleLst>
        <dgm:layoutNode name="bgRect" styleLbl="alignNode1">
          <dgm:alg type="sp"/>
          <dgm:shape xmlns:r="http://schemas.openxmlformats.org/officeDocument/2006/relationships" type="rect" r:blip="">
            <dgm:adjLst>
              <dgm:adj idx="1" val="0.05"/>
            </dgm:adjLst>
          </dgm:shape>
          <dgm:presOf axis="self"/>
          <dgm:constrLst/>
          <dgm:ruleLst/>
        </dgm:layoutNode>
        <dgm:forEach name="Name19" axis="followSib" ptType="sibTrans" hideLastTrans="0" cnt="1">
          <dgm:layoutNode name="sibTransNodeRect" styleLbl="alignNode1">
            <dgm:varLst>
              <dgm:chMax val="0"/>
              <dgm:bulletEnabled val="1"/>
            </dgm:varLst>
            <dgm:presOf axis="self"/>
            <dgm:alg type="tx">
              <dgm:param type="parTxLTRAlign" val="l"/>
              <dgm:param type="parTxRTLAlign" val="l"/>
            </dgm:alg>
            <dgm:shape xmlns:r="http://schemas.openxmlformats.org/officeDocument/2006/relationships" type="rect" r:blip="" hideGeom="1">
              <dgm:adjLst/>
            </dgm:shape>
            <dgm:constrLst>
              <dgm:constr type="primFontSz" val="66"/>
              <dgm:constr type="tMarg" val="13"/>
              <dgm:constr type="lMarg" refType="w" fact="0.28"/>
              <dgm:constr type="rMarg" refType="w" fact="0.28"/>
              <dgm:constr type="bMarg" val="13"/>
            </dgm:constrLst>
            <dgm:ruleLst>
              <dgm:rule type="primFontSz" val="14" fact="NaN" max="NaN"/>
              <dgm:rule type="tMarg" val="13" fact="NaN" max="NaN"/>
            </dgm:ruleLst>
          </dgm:layoutNode>
        </dgm:forEach>
        <dgm:layoutNode name="nodeRect" styleLbl="alignNode1" moveWith="bgRect">
          <dgm:varLst>
            <dgm:bulletEnabled val="1"/>
          </dgm:varLst>
          <dgm:alg type="tx">
            <dgm:param type="parTxLTRAlign" val="l"/>
            <dgm:param type="parTxRTLAlign" val="r"/>
            <dgm:param type="txAnchorVert" val="t"/>
            <dgm:param type="stBulletLvl" val="2"/>
          </dgm:alg>
          <dgm:shape xmlns:r="http://schemas.openxmlformats.org/officeDocument/2006/relationships" type="rect" r:blip="" hideGeom="1">
            <dgm:adjLst/>
          </dgm:shape>
          <dgm:presOf axis="desOrSelf" ptType="node"/>
          <dgm:constrLst>
            <dgm:constr type="primFontSz" val="26"/>
            <dgm:constr type="tMarg"/>
            <dgm:constr type="lMarg" refType="w" fact="0.28"/>
            <dgm:constr type="rMarg" refType="w" fact="0.28"/>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1">
            <a:buAutoNum type="arabicParenBoth"/>
          </dgm1611:buPr>
        </dgm1611:autoBuNodeInfo>
      </dgm1611:autoBuNodeInfoLst>
    </a:ext>
  </dgm:extLst>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D8EB269-7CC1-4EC7-8991-6AA91A3D5DE1}" type="datetime1">
              <a:rPr lang="en-GB" smtClean="0"/>
              <a:t>24/10/2023</a:t>
            </a:fld>
            <a:endParaRPr lang="en-GB"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4BAED56-1DA0-42C3-828A-8062380C5ED4}" type="slidenum">
              <a:rPr lang="en-GB" smtClean="0"/>
              <a:t>‹#›</a:t>
            </a:fld>
            <a:endParaRPr lang="en-GB" dirty="0"/>
          </a:p>
        </p:txBody>
      </p:sp>
    </p:spTree>
    <p:extLst>
      <p:ext uri="{BB962C8B-B14F-4D97-AF65-F5344CB8AC3E}">
        <p14:creationId xmlns:p14="http://schemas.microsoft.com/office/powerpoint/2010/main" val="382018545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noProof="0"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0642B4D-824A-4CB6-9F18-B4443733F6BF}" type="datetime1">
              <a:rPr lang="en-GB" noProof="0" smtClean="0"/>
              <a:t>24/10/2023</a:t>
            </a:fld>
            <a:endParaRPr lang="en-GB" noProof="0"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noProof="0"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noProof="0"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0CA14D3-5EB5-4035-8561-64E1E84286CD}" type="slidenum">
              <a:rPr lang="en-GB" noProof="0" smtClean="0"/>
              <a:t>‹#›</a:t>
            </a:fld>
            <a:endParaRPr lang="en-GB" noProof="0" dirty="0"/>
          </a:p>
        </p:txBody>
      </p:sp>
    </p:spTree>
    <p:extLst>
      <p:ext uri="{BB962C8B-B14F-4D97-AF65-F5344CB8AC3E}">
        <p14:creationId xmlns:p14="http://schemas.microsoft.com/office/powerpoint/2010/main" val="1652558548"/>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0CA14D3-5EB5-4035-8561-64E1E84286CD}" type="slidenum">
              <a:rPr lang="en-GB" smtClean="0"/>
              <a:t>1</a:t>
            </a:fld>
            <a:endParaRPr lang="en-GB" dirty="0"/>
          </a:p>
        </p:txBody>
      </p:sp>
    </p:spTree>
    <p:extLst>
      <p:ext uri="{BB962C8B-B14F-4D97-AF65-F5344CB8AC3E}">
        <p14:creationId xmlns:p14="http://schemas.microsoft.com/office/powerpoint/2010/main" val="2508707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0CA14D3-5EB5-4035-8561-64E1E84286CD}" type="slidenum">
              <a:rPr lang="en-GB" smtClean="0"/>
              <a:t>2</a:t>
            </a:fld>
            <a:endParaRPr lang="en-GB" dirty="0"/>
          </a:p>
        </p:txBody>
      </p:sp>
    </p:spTree>
    <p:extLst>
      <p:ext uri="{BB962C8B-B14F-4D97-AF65-F5344CB8AC3E}">
        <p14:creationId xmlns:p14="http://schemas.microsoft.com/office/powerpoint/2010/main" val="5331055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04DB13E-F722-4ED6-BB00-556651E95281}"/>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dirty="0"/>
          </a:p>
        </p:txBody>
      </p:sp>
      <p:sp useBgFill="1">
        <p:nvSpPr>
          <p:cNvPr id="10" name="Rectangle 9"/>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7" name="Group 6">
            <a:extLst>
              <a:ext uri="{FF2B5EF4-FFF2-40B4-BE49-F238E27FC236}">
                <a16:creationId xmlns:a16="http://schemas.microsoft.com/office/drawing/2014/main" id="{E26428D7-C6F3-473D-A360-A3F5C3E8728C}"/>
              </a:ext>
            </a:extLst>
          </p:cNvPr>
          <p:cNvGrpSpPr/>
          <p:nvPr/>
        </p:nvGrpSpPr>
        <p:grpSpPr>
          <a:xfrm>
            <a:off x="5250180" y="1267730"/>
            <a:ext cx="1691640" cy="615934"/>
            <a:chOff x="5250180" y="1267730"/>
            <a:chExt cx="1691640" cy="615934"/>
          </a:xfrm>
        </p:grpSpPr>
        <p:cxnSp>
          <p:nvCxnSpPr>
            <p:cNvPr id="17" name="Straight Connector 16"/>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629103" y="2244830"/>
            <a:ext cx="8933796" cy="2437232"/>
          </a:xfrm>
        </p:spPr>
        <p:txBody>
          <a:bodyPr tIns="45720" bIns="45720" rtlCol="0" anchor="ctr">
            <a:normAutofit/>
          </a:bodyPr>
          <a:lstStyle>
            <a:lvl1pPr algn="ctr">
              <a:lnSpc>
                <a:spcPct val="83000"/>
              </a:lnSpc>
              <a:defRPr lang="en-US" sz="6800" b="0" kern="1200" cap="all" spc="-100" baseline="0" dirty="0">
                <a:solidFill>
                  <a:schemeClr val="tx1">
                    <a:lumMod val="85000"/>
                    <a:lumOff val="15000"/>
                  </a:schemeClr>
                </a:solidFill>
                <a:effectLst/>
                <a:latin typeface="+mj-lt"/>
                <a:ea typeface="+mn-ea"/>
                <a:cs typeface="+mn-cs"/>
              </a:defRPr>
            </a:lvl1pPr>
          </a:lstStyle>
          <a:p>
            <a:pPr rtl="0"/>
            <a:r>
              <a:rPr lang="en-US" noProof="0"/>
              <a:t>Click to edit Master title style</a:t>
            </a:r>
            <a:endParaRPr lang="en-GB" noProof="0" dirty="0"/>
          </a:p>
        </p:txBody>
      </p:sp>
      <p:sp>
        <p:nvSpPr>
          <p:cNvPr id="3" name="Subtitle 2"/>
          <p:cNvSpPr>
            <a:spLocks noGrp="1"/>
          </p:cNvSpPr>
          <p:nvPr>
            <p:ph type="subTitle" idx="1"/>
          </p:nvPr>
        </p:nvSpPr>
        <p:spPr>
          <a:xfrm>
            <a:off x="1629101" y="4682062"/>
            <a:ext cx="8936846" cy="457201"/>
          </a:xfrm>
        </p:spPr>
        <p:txBody>
          <a:bodyPr rtlCol="0">
            <a:normAutofit/>
          </a:bodyPr>
          <a:lstStyle>
            <a:lvl1pPr marL="0" indent="0" algn="ctr">
              <a:spcBef>
                <a:spcPts val="0"/>
              </a:spcBef>
              <a:buNone/>
              <a:defRPr sz="1800" spc="80" baseline="0">
                <a:solidFill>
                  <a:schemeClr val="tx1">
                    <a:lumMod val="95000"/>
                    <a:lumOff val="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n-US" noProof="0"/>
              <a:t>Click to edit Master subtitle style</a:t>
            </a:r>
            <a:endParaRPr lang="en-GB" noProof="0" dirty="0"/>
          </a:p>
        </p:txBody>
      </p:sp>
      <p:sp>
        <p:nvSpPr>
          <p:cNvPr id="20" name="Date Placeholder 19"/>
          <p:cNvSpPr>
            <a:spLocks noGrp="1"/>
          </p:cNvSpPr>
          <p:nvPr>
            <p:ph type="dt" sz="half" idx="10"/>
          </p:nvPr>
        </p:nvSpPr>
        <p:spPr>
          <a:xfrm>
            <a:off x="5318760" y="1341256"/>
            <a:ext cx="1554480" cy="485546"/>
          </a:xfrm>
        </p:spPr>
        <p:txBody>
          <a:bodyPr rtlCol="0"/>
          <a:lstStyle>
            <a:lvl1pPr algn="ctr">
              <a:defRPr sz="1300" spc="0" baseline="0">
                <a:solidFill>
                  <a:srgbClr val="FFFFFF"/>
                </a:solidFill>
                <a:latin typeface="+mn-lt"/>
              </a:defRPr>
            </a:lvl1pPr>
          </a:lstStyle>
          <a:p>
            <a:pPr rtl="0"/>
            <a:fld id="{8374EEE5-88BC-4F37-987F-C30D216DD83C}" type="datetime1">
              <a:rPr lang="en-GB" noProof="0" smtClean="0"/>
              <a:t>24/10/2023</a:t>
            </a:fld>
            <a:endParaRPr lang="en-GB" noProof="0" dirty="0"/>
          </a:p>
        </p:txBody>
      </p:sp>
      <p:sp>
        <p:nvSpPr>
          <p:cNvPr id="21" name="Footer Placeholder 20"/>
          <p:cNvSpPr>
            <a:spLocks noGrp="1"/>
          </p:cNvSpPr>
          <p:nvPr>
            <p:ph type="ftr" sz="quarter" idx="11"/>
          </p:nvPr>
        </p:nvSpPr>
        <p:spPr>
          <a:xfrm>
            <a:off x="1629100" y="5177408"/>
            <a:ext cx="5730295" cy="228600"/>
          </a:xfrm>
        </p:spPr>
        <p:txBody>
          <a:bodyPr rtlCol="0"/>
          <a:lstStyle>
            <a:lvl1pPr algn="l">
              <a:defRPr>
                <a:solidFill>
                  <a:schemeClr val="tx1">
                    <a:lumMod val="85000"/>
                    <a:lumOff val="15000"/>
                  </a:schemeClr>
                </a:solidFill>
              </a:defRPr>
            </a:lvl1pPr>
          </a:lstStyle>
          <a:p>
            <a:pPr rtl="0"/>
            <a:endParaRPr lang="en-GB" noProof="0" dirty="0"/>
          </a:p>
        </p:txBody>
      </p:sp>
      <p:sp>
        <p:nvSpPr>
          <p:cNvPr id="22" name="Slide Number Placeholder 21"/>
          <p:cNvSpPr>
            <a:spLocks noGrp="1"/>
          </p:cNvSpPr>
          <p:nvPr>
            <p:ph type="sldNum" sz="quarter" idx="12"/>
          </p:nvPr>
        </p:nvSpPr>
        <p:spPr>
          <a:xfrm>
            <a:off x="8606920" y="5177408"/>
            <a:ext cx="1955980" cy="228600"/>
          </a:xfrm>
        </p:spPr>
        <p:txBody>
          <a:bodyPr rtlCol="0"/>
          <a:lstStyle>
            <a:lvl1pPr>
              <a:defRPr>
                <a:solidFill>
                  <a:schemeClr val="tx1">
                    <a:lumMod val="85000"/>
                    <a:lumOff val="15000"/>
                  </a:schemeClr>
                </a:solidFill>
              </a:defRPr>
            </a:lvl1pPr>
          </a:lstStyle>
          <a:p>
            <a:pPr rtl="0"/>
            <a:fld id="{34B7E4EF-A1BD-40F4-AB7B-04F084DD991D}" type="slidenum">
              <a:rPr lang="en-GB" noProof="0" smtClean="0"/>
              <a:t>‹#›</a:t>
            </a:fld>
            <a:endParaRPr lang="en-GB" noProof="0" dirty="0"/>
          </a:p>
        </p:txBody>
      </p:sp>
    </p:spTree>
    <p:extLst>
      <p:ext uri="{BB962C8B-B14F-4D97-AF65-F5344CB8AC3E}">
        <p14:creationId xmlns:p14="http://schemas.microsoft.com/office/powerpoint/2010/main" val="39577501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en-US" noProof="0"/>
              <a:t>Click to edit Master title style</a:t>
            </a:r>
            <a:endParaRPr lang="en-GB" noProof="0" dirty="0"/>
          </a:p>
        </p:txBody>
      </p:sp>
      <p:sp>
        <p:nvSpPr>
          <p:cNvPr id="3" name="Content Placeholder 2"/>
          <p:cNvSpPr>
            <a:spLocks noGrp="1"/>
          </p:cNvSpPr>
          <p:nvPr>
            <p:ph idx="1"/>
          </p:nvPr>
        </p:nvSpPr>
        <p:spPr/>
        <p:txBody>
          <a:bodyPr rtlCol="0"/>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dirty="0"/>
          </a:p>
        </p:txBody>
      </p:sp>
      <p:sp>
        <p:nvSpPr>
          <p:cNvPr id="4" name="Date Placeholder 3"/>
          <p:cNvSpPr>
            <a:spLocks noGrp="1"/>
          </p:cNvSpPr>
          <p:nvPr>
            <p:ph type="dt" sz="half" idx="10"/>
          </p:nvPr>
        </p:nvSpPr>
        <p:spPr/>
        <p:txBody>
          <a:bodyPr rtlCol="0"/>
          <a:lstStyle/>
          <a:p>
            <a:pPr rtl="0"/>
            <a:fld id="{5B0EBF1D-2553-46D4-B870-54FE986F55B3}" type="datetime1">
              <a:rPr lang="en-GB" noProof="0" smtClean="0"/>
              <a:t>24/10/2023</a:t>
            </a:fld>
            <a:endParaRPr lang="en-GB" noProof="0" dirty="0"/>
          </a:p>
        </p:txBody>
      </p:sp>
      <p:sp>
        <p:nvSpPr>
          <p:cNvPr id="5" name="Footer Placeholder 4"/>
          <p:cNvSpPr>
            <a:spLocks noGrp="1"/>
          </p:cNvSpPr>
          <p:nvPr>
            <p:ph type="ftr" sz="quarter" idx="11"/>
          </p:nvPr>
        </p:nvSpPr>
        <p:spPr/>
        <p:txBody>
          <a:bodyPr rtlCol="0"/>
          <a:lstStyle/>
          <a:p>
            <a:pPr rtl="0"/>
            <a:endParaRPr lang="en-GB" noProof="0" dirty="0"/>
          </a:p>
        </p:txBody>
      </p:sp>
      <p:sp>
        <p:nvSpPr>
          <p:cNvPr id="6" name="Slide Number Placeholder 5"/>
          <p:cNvSpPr>
            <a:spLocks noGrp="1"/>
          </p:cNvSpPr>
          <p:nvPr>
            <p:ph type="sldNum" sz="quarter" idx="12"/>
          </p:nvPr>
        </p:nvSpPr>
        <p:spPr/>
        <p:txBody>
          <a:bodyPr rtlCol="0"/>
          <a:lstStyle/>
          <a:p>
            <a:pPr rtl="0"/>
            <a:fld id="{34B7E4EF-A1BD-40F4-AB7B-04F084DD991D}" type="slidenum">
              <a:rPr lang="en-GB" noProof="0" smtClean="0"/>
              <a:t>‹#›</a:t>
            </a:fld>
            <a:endParaRPr lang="en-GB" noProof="0" dirty="0"/>
          </a:p>
        </p:txBody>
      </p:sp>
    </p:spTree>
    <p:extLst>
      <p:ext uri="{BB962C8B-B14F-4D97-AF65-F5344CB8AC3E}">
        <p14:creationId xmlns:p14="http://schemas.microsoft.com/office/powerpoint/2010/main" val="28703184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A4A1889-E37C-4EC3-9E41-9DAD221CF389}"/>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dirty="0"/>
          </a:p>
        </p:txBody>
      </p:sp>
      <p:sp useBgFill="1">
        <p:nvSpPr>
          <p:cNvPr id="23" name="Rectangle 22"/>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629156" y="2275165"/>
            <a:ext cx="8933688" cy="2406895"/>
          </a:xfrm>
        </p:spPr>
        <p:txBody>
          <a:bodyPr rtlCol="0" anchor="ctr">
            <a:normAutofit/>
          </a:bodyPr>
          <a:lstStyle>
            <a:lvl1pPr algn="ctr">
              <a:lnSpc>
                <a:spcPct val="83000"/>
              </a:lnSpc>
              <a:defRPr lang="en-US" sz="6800" kern="1200" cap="all" spc="-100" baseline="0" dirty="0">
                <a:solidFill>
                  <a:schemeClr val="tx1">
                    <a:lumMod val="85000"/>
                    <a:lumOff val="15000"/>
                  </a:schemeClr>
                </a:solidFill>
                <a:effectLst/>
                <a:latin typeface="+mj-lt"/>
                <a:ea typeface="+mn-ea"/>
                <a:cs typeface="+mn-cs"/>
              </a:defRPr>
            </a:lvl1pPr>
          </a:lstStyle>
          <a:p>
            <a:pPr rtl="0"/>
            <a:r>
              <a:rPr lang="en-US" noProof="0"/>
              <a:t>Click to edit Master title style</a:t>
            </a:r>
            <a:endParaRPr lang="en-GB" noProof="0" dirty="0"/>
          </a:p>
        </p:txBody>
      </p:sp>
      <p:grpSp>
        <p:nvGrpSpPr>
          <p:cNvPr id="16" name="Group 15">
            <a:extLst>
              <a:ext uri="{FF2B5EF4-FFF2-40B4-BE49-F238E27FC236}">
                <a16:creationId xmlns:a16="http://schemas.microsoft.com/office/drawing/2014/main" id="{1683EB04-C23E-490C-A1A6-030CF79D23C8}"/>
              </a:ext>
            </a:extLst>
          </p:cNvPr>
          <p:cNvGrpSpPr/>
          <p:nvPr/>
        </p:nvGrpSpPr>
        <p:grpSpPr>
          <a:xfrm>
            <a:off x="5250180" y="1267730"/>
            <a:ext cx="1691640" cy="615934"/>
            <a:chOff x="5250180" y="1267730"/>
            <a:chExt cx="1691640" cy="615934"/>
          </a:xfrm>
        </p:grpSpPr>
        <p:cxnSp>
          <p:nvCxnSpPr>
            <p:cNvPr id="17" name="Straight Connector 16">
              <a:extLst>
                <a:ext uri="{FF2B5EF4-FFF2-40B4-BE49-F238E27FC236}">
                  <a16:creationId xmlns:a16="http://schemas.microsoft.com/office/drawing/2014/main" id="{F8A84C03-E1CA-4A4E-81D6-9BB0C335B7A0}"/>
                </a:ext>
              </a:extLst>
            </p:cNvPr>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A26FB5A-D5D1-4DAB-AC43-7F51A7F2D197}"/>
                </a:ext>
              </a:extLst>
            </p:cNvPr>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9303F14-E560-4C02-94F4-B4695FE26813}"/>
                </a:ext>
              </a:extLst>
            </p:cNvPr>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3" name="Text Placeholder 2"/>
          <p:cNvSpPr>
            <a:spLocks noGrp="1"/>
          </p:cNvSpPr>
          <p:nvPr>
            <p:ph type="body" idx="1"/>
          </p:nvPr>
        </p:nvSpPr>
        <p:spPr>
          <a:xfrm>
            <a:off x="1629156" y="4682062"/>
            <a:ext cx="8939784" cy="457200"/>
          </a:xfrm>
        </p:spPr>
        <p:txBody>
          <a:bodyPr rtlCol="0" anchor="t">
            <a:normAutofit/>
          </a:bodyPr>
          <a:lstStyle>
            <a:lvl1pPr marL="0" indent="0" algn="ctr">
              <a:buNone/>
              <a:tabLst>
                <a:tab pos="2633663" algn="l"/>
              </a:tabLst>
              <a:defRPr sz="1800">
                <a:solidFill>
                  <a:schemeClr val="tx1">
                    <a:lumMod val="95000"/>
                    <a:lumOff val="5000"/>
                  </a:schemeClr>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en-US" noProof="0"/>
              <a:t>Click to edit Master text styles</a:t>
            </a:r>
          </a:p>
        </p:txBody>
      </p:sp>
      <p:sp>
        <p:nvSpPr>
          <p:cNvPr id="4" name="Date Placeholder 3"/>
          <p:cNvSpPr>
            <a:spLocks noGrp="1"/>
          </p:cNvSpPr>
          <p:nvPr>
            <p:ph type="dt" sz="half" idx="10"/>
          </p:nvPr>
        </p:nvSpPr>
        <p:spPr>
          <a:xfrm>
            <a:off x="5318760" y="1344502"/>
            <a:ext cx="1554480" cy="498781"/>
          </a:xfrm>
        </p:spPr>
        <p:txBody>
          <a:bodyPr rtlCol="0"/>
          <a:lstStyle>
            <a:lvl1pPr algn="ctr">
              <a:defRPr lang="en-US" sz="1300" kern="1200" spc="0" baseline="0">
                <a:solidFill>
                  <a:srgbClr val="FFFFFF"/>
                </a:solidFill>
                <a:latin typeface="+mn-lt"/>
                <a:ea typeface="+mn-ea"/>
                <a:cs typeface="+mn-cs"/>
              </a:defRPr>
            </a:lvl1pPr>
          </a:lstStyle>
          <a:p>
            <a:pPr rtl="0"/>
            <a:fld id="{6D4B6D1A-8D38-4268-9EF1-1A3A6635581B}" type="datetime1">
              <a:rPr lang="en-GB" noProof="0" smtClean="0"/>
              <a:t>24/10/2023</a:t>
            </a:fld>
            <a:endParaRPr lang="en-GB" noProof="0" dirty="0"/>
          </a:p>
        </p:txBody>
      </p:sp>
      <p:sp>
        <p:nvSpPr>
          <p:cNvPr id="5" name="Footer Placeholder 4"/>
          <p:cNvSpPr>
            <a:spLocks noGrp="1"/>
          </p:cNvSpPr>
          <p:nvPr>
            <p:ph type="ftr" sz="quarter" idx="11"/>
          </p:nvPr>
        </p:nvSpPr>
        <p:spPr>
          <a:xfrm>
            <a:off x="1629157" y="5177408"/>
            <a:ext cx="5660134" cy="228600"/>
          </a:xfrm>
        </p:spPr>
        <p:txBody>
          <a:bodyPr rtlCol="0"/>
          <a:lstStyle>
            <a:lvl1pPr algn="l">
              <a:defRPr>
                <a:solidFill>
                  <a:schemeClr val="tx1">
                    <a:lumMod val="85000"/>
                    <a:lumOff val="15000"/>
                  </a:schemeClr>
                </a:solidFill>
              </a:defRPr>
            </a:lvl1pPr>
          </a:lstStyle>
          <a:p>
            <a:pPr rtl="0"/>
            <a:endParaRPr lang="en-GB" noProof="0" dirty="0"/>
          </a:p>
        </p:txBody>
      </p:sp>
      <p:sp>
        <p:nvSpPr>
          <p:cNvPr id="6" name="Slide Number Placeholder 5"/>
          <p:cNvSpPr>
            <a:spLocks noGrp="1"/>
          </p:cNvSpPr>
          <p:nvPr>
            <p:ph type="sldNum" sz="quarter" idx="12"/>
          </p:nvPr>
        </p:nvSpPr>
        <p:spPr>
          <a:xfrm>
            <a:off x="8604504" y="5177408"/>
            <a:ext cx="1958339" cy="228600"/>
          </a:xfrm>
        </p:spPr>
        <p:txBody>
          <a:bodyPr rtlCol="0"/>
          <a:lstStyle>
            <a:lvl1pPr>
              <a:defRPr>
                <a:solidFill>
                  <a:schemeClr val="tx1">
                    <a:lumMod val="85000"/>
                    <a:lumOff val="15000"/>
                  </a:schemeClr>
                </a:solidFill>
              </a:defRPr>
            </a:lvl1pPr>
          </a:lstStyle>
          <a:p>
            <a:pPr rtl="0"/>
            <a:fld id="{34B7E4EF-A1BD-40F4-AB7B-04F084DD991D}" type="slidenum">
              <a:rPr lang="en-GB" noProof="0" smtClean="0"/>
              <a:t>‹#›</a:t>
            </a:fld>
            <a:endParaRPr lang="en-GB" noProof="0" dirty="0"/>
          </a:p>
        </p:txBody>
      </p:sp>
    </p:spTree>
    <p:extLst>
      <p:ext uri="{BB962C8B-B14F-4D97-AF65-F5344CB8AC3E}">
        <p14:creationId xmlns:p14="http://schemas.microsoft.com/office/powerpoint/2010/main" val="34990581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rtlCol="0"/>
          <a:lstStyle/>
          <a:p>
            <a:pPr rtl="0"/>
            <a:r>
              <a:rPr lang="en-US" noProof="0"/>
              <a:t>Click to edit Master title style</a:t>
            </a:r>
            <a:endParaRPr lang="en-GB" noProof="0" dirty="0"/>
          </a:p>
        </p:txBody>
      </p:sp>
      <p:sp>
        <p:nvSpPr>
          <p:cNvPr id="3" name="Content Placeholder 2"/>
          <p:cNvSpPr>
            <a:spLocks noGrp="1"/>
          </p:cNvSpPr>
          <p:nvPr>
            <p:ph sz="half" idx="1"/>
          </p:nvPr>
        </p:nvSpPr>
        <p:spPr>
          <a:xfrm>
            <a:off x="1066800" y="2103120"/>
            <a:ext cx="4663440" cy="3749040"/>
          </a:xfrm>
        </p:spPr>
        <p:txBody>
          <a:bodyPr rtlCol="0"/>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dirty="0"/>
          </a:p>
        </p:txBody>
      </p:sp>
      <p:sp>
        <p:nvSpPr>
          <p:cNvPr id="4" name="Content Placeholder 3"/>
          <p:cNvSpPr>
            <a:spLocks noGrp="1"/>
          </p:cNvSpPr>
          <p:nvPr>
            <p:ph sz="half" idx="2"/>
          </p:nvPr>
        </p:nvSpPr>
        <p:spPr>
          <a:xfrm>
            <a:off x="6461760" y="2103120"/>
            <a:ext cx="4663440" cy="3749040"/>
          </a:xfrm>
        </p:spPr>
        <p:txBody>
          <a:bodyPr rtlCol="0"/>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dirty="0"/>
          </a:p>
        </p:txBody>
      </p:sp>
      <p:sp>
        <p:nvSpPr>
          <p:cNvPr id="5" name="Date Placeholder 4"/>
          <p:cNvSpPr>
            <a:spLocks noGrp="1"/>
          </p:cNvSpPr>
          <p:nvPr>
            <p:ph type="dt" sz="half" idx="10"/>
          </p:nvPr>
        </p:nvSpPr>
        <p:spPr/>
        <p:txBody>
          <a:bodyPr rtlCol="0"/>
          <a:lstStyle/>
          <a:p>
            <a:pPr rtl="0"/>
            <a:fld id="{6911C1F2-BD98-4DF8-BADA-A14B66A4DF7F}" type="datetime1">
              <a:rPr lang="en-GB" noProof="0" smtClean="0"/>
              <a:t>24/10/2023</a:t>
            </a:fld>
            <a:endParaRPr lang="en-GB" noProof="0" dirty="0"/>
          </a:p>
        </p:txBody>
      </p:sp>
      <p:sp>
        <p:nvSpPr>
          <p:cNvPr id="6" name="Footer Placeholder 5"/>
          <p:cNvSpPr>
            <a:spLocks noGrp="1"/>
          </p:cNvSpPr>
          <p:nvPr>
            <p:ph type="ftr" sz="quarter" idx="11"/>
          </p:nvPr>
        </p:nvSpPr>
        <p:spPr/>
        <p:txBody>
          <a:bodyPr rtlCol="0"/>
          <a:lstStyle/>
          <a:p>
            <a:pPr rtl="0"/>
            <a:endParaRPr lang="en-GB" noProof="0" dirty="0"/>
          </a:p>
        </p:txBody>
      </p:sp>
      <p:sp>
        <p:nvSpPr>
          <p:cNvPr id="7" name="Slide Number Placeholder 6"/>
          <p:cNvSpPr>
            <a:spLocks noGrp="1"/>
          </p:cNvSpPr>
          <p:nvPr>
            <p:ph type="sldNum" sz="quarter" idx="12"/>
          </p:nvPr>
        </p:nvSpPr>
        <p:spPr/>
        <p:txBody>
          <a:bodyPr rtlCol="0"/>
          <a:lstStyle/>
          <a:p>
            <a:pPr rtl="0"/>
            <a:fld id="{34B7E4EF-A1BD-40F4-AB7B-04F084DD991D}" type="slidenum">
              <a:rPr lang="en-GB" noProof="0" smtClean="0"/>
              <a:t>‹#›</a:t>
            </a:fld>
            <a:endParaRPr lang="en-GB" noProof="0" dirty="0"/>
          </a:p>
        </p:txBody>
      </p:sp>
    </p:spTree>
    <p:extLst>
      <p:ext uri="{BB962C8B-B14F-4D97-AF65-F5344CB8AC3E}">
        <p14:creationId xmlns:p14="http://schemas.microsoft.com/office/powerpoint/2010/main" val="32909503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en-US" noProof="0"/>
              <a:t>Click to edit Master title style</a:t>
            </a:r>
            <a:endParaRPr lang="en-GB" noProof="0" dirty="0"/>
          </a:p>
        </p:txBody>
      </p:sp>
      <p:sp>
        <p:nvSpPr>
          <p:cNvPr id="3" name="Text Placeholder 2"/>
          <p:cNvSpPr>
            <a:spLocks noGrp="1"/>
          </p:cNvSpPr>
          <p:nvPr>
            <p:ph type="body" idx="1"/>
          </p:nvPr>
        </p:nvSpPr>
        <p:spPr>
          <a:xfrm>
            <a:off x="1069848" y="2074334"/>
            <a:ext cx="4663440" cy="640080"/>
          </a:xfrm>
        </p:spPr>
        <p:txBody>
          <a:bodyPr rtlCol="0" anchor="ctr">
            <a:normAutofit/>
          </a:bodyPr>
          <a:lstStyle>
            <a:lvl1pPr marL="0" indent="0" algn="l">
              <a:spcBef>
                <a:spcPts val="0"/>
              </a:spcBef>
              <a:buNone/>
              <a:defRPr sz="1900" b="1" i="0">
                <a:solidFill>
                  <a:schemeClr val="tx1"/>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US" noProof="0"/>
              <a:t>Click to edit Master text styles</a:t>
            </a:r>
          </a:p>
        </p:txBody>
      </p:sp>
      <p:sp>
        <p:nvSpPr>
          <p:cNvPr id="4" name="Content Placeholder 3"/>
          <p:cNvSpPr>
            <a:spLocks noGrp="1"/>
          </p:cNvSpPr>
          <p:nvPr>
            <p:ph sz="half" idx="2"/>
          </p:nvPr>
        </p:nvSpPr>
        <p:spPr>
          <a:xfrm>
            <a:off x="1069848" y="2792472"/>
            <a:ext cx="4663440" cy="3163825"/>
          </a:xfrm>
        </p:spPr>
        <p:txBody>
          <a:bodyPr rtlCol="0"/>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dirty="0"/>
          </a:p>
        </p:txBody>
      </p:sp>
      <p:sp>
        <p:nvSpPr>
          <p:cNvPr id="5" name="Text Placeholder 4"/>
          <p:cNvSpPr>
            <a:spLocks noGrp="1"/>
          </p:cNvSpPr>
          <p:nvPr>
            <p:ph type="body" sz="quarter" idx="3"/>
          </p:nvPr>
        </p:nvSpPr>
        <p:spPr>
          <a:xfrm>
            <a:off x="6458712" y="2074334"/>
            <a:ext cx="4663440" cy="640080"/>
          </a:xfrm>
        </p:spPr>
        <p:txBody>
          <a:bodyPr rtlCol="0" anchor="ctr">
            <a:normAutofit/>
          </a:bodyPr>
          <a:lstStyle>
            <a:lvl1pPr marL="0" indent="0" algn="l">
              <a:spcBef>
                <a:spcPts val="0"/>
              </a:spcBef>
              <a:buNone/>
              <a:defRPr sz="1900" b="1">
                <a:solidFill>
                  <a:schemeClr val="tx1"/>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US" noProof="0"/>
              <a:t>Click to edit Master text styles</a:t>
            </a:r>
          </a:p>
        </p:txBody>
      </p:sp>
      <p:sp>
        <p:nvSpPr>
          <p:cNvPr id="6" name="Content Placeholder 5"/>
          <p:cNvSpPr>
            <a:spLocks noGrp="1"/>
          </p:cNvSpPr>
          <p:nvPr>
            <p:ph sz="quarter" idx="4"/>
          </p:nvPr>
        </p:nvSpPr>
        <p:spPr>
          <a:xfrm>
            <a:off x="6458712" y="2792471"/>
            <a:ext cx="4663440" cy="3164509"/>
          </a:xfrm>
        </p:spPr>
        <p:txBody>
          <a:bodyPr rtlCol="0"/>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dirty="0"/>
          </a:p>
        </p:txBody>
      </p:sp>
      <p:sp>
        <p:nvSpPr>
          <p:cNvPr id="7" name="Date Placeholder 6"/>
          <p:cNvSpPr>
            <a:spLocks noGrp="1"/>
          </p:cNvSpPr>
          <p:nvPr>
            <p:ph type="dt" sz="half" idx="10"/>
          </p:nvPr>
        </p:nvSpPr>
        <p:spPr/>
        <p:txBody>
          <a:bodyPr rtlCol="0"/>
          <a:lstStyle/>
          <a:p>
            <a:pPr rtl="0"/>
            <a:fld id="{F8227297-CF68-4BFC-B81C-8A2F8BC39F53}" type="datetime1">
              <a:rPr lang="en-GB" noProof="0" smtClean="0"/>
              <a:t>24/10/2023</a:t>
            </a:fld>
            <a:endParaRPr lang="en-GB" noProof="0" dirty="0"/>
          </a:p>
        </p:txBody>
      </p:sp>
      <p:sp>
        <p:nvSpPr>
          <p:cNvPr id="8" name="Footer Placeholder 7"/>
          <p:cNvSpPr>
            <a:spLocks noGrp="1"/>
          </p:cNvSpPr>
          <p:nvPr>
            <p:ph type="ftr" sz="quarter" idx="11"/>
          </p:nvPr>
        </p:nvSpPr>
        <p:spPr/>
        <p:txBody>
          <a:bodyPr rtlCol="0"/>
          <a:lstStyle/>
          <a:p>
            <a:pPr rtl="0"/>
            <a:endParaRPr lang="en-GB" noProof="0" dirty="0"/>
          </a:p>
        </p:txBody>
      </p:sp>
      <p:sp>
        <p:nvSpPr>
          <p:cNvPr id="9" name="Slide Number Placeholder 8"/>
          <p:cNvSpPr>
            <a:spLocks noGrp="1"/>
          </p:cNvSpPr>
          <p:nvPr>
            <p:ph type="sldNum" sz="quarter" idx="12"/>
          </p:nvPr>
        </p:nvSpPr>
        <p:spPr/>
        <p:txBody>
          <a:bodyPr rtlCol="0"/>
          <a:lstStyle/>
          <a:p>
            <a:pPr rtl="0"/>
            <a:fld id="{34B7E4EF-A1BD-40F4-AB7B-04F084DD991D}" type="slidenum">
              <a:rPr lang="en-GB" noProof="0" smtClean="0"/>
              <a:t>‹#›</a:t>
            </a:fld>
            <a:endParaRPr lang="en-GB" noProof="0" dirty="0"/>
          </a:p>
        </p:txBody>
      </p:sp>
    </p:spTree>
    <p:extLst>
      <p:ext uri="{BB962C8B-B14F-4D97-AF65-F5344CB8AC3E}">
        <p14:creationId xmlns:p14="http://schemas.microsoft.com/office/powerpoint/2010/main" val="5451473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en-US" noProof="0"/>
              <a:t>Click to edit Master title style</a:t>
            </a:r>
            <a:endParaRPr lang="en-GB" noProof="0" dirty="0"/>
          </a:p>
        </p:txBody>
      </p:sp>
      <p:sp>
        <p:nvSpPr>
          <p:cNvPr id="3" name="Date Placeholder 2"/>
          <p:cNvSpPr>
            <a:spLocks noGrp="1"/>
          </p:cNvSpPr>
          <p:nvPr>
            <p:ph type="dt" sz="half" idx="10"/>
          </p:nvPr>
        </p:nvSpPr>
        <p:spPr/>
        <p:txBody>
          <a:bodyPr rtlCol="0"/>
          <a:lstStyle/>
          <a:p>
            <a:pPr rtl="0"/>
            <a:fld id="{38EF9429-09C1-44BD-96D4-62657CDD3D56}" type="datetime1">
              <a:rPr lang="en-GB" noProof="0" smtClean="0"/>
              <a:t>24/10/2023</a:t>
            </a:fld>
            <a:endParaRPr lang="en-GB" noProof="0" dirty="0"/>
          </a:p>
        </p:txBody>
      </p:sp>
      <p:sp>
        <p:nvSpPr>
          <p:cNvPr id="4" name="Footer Placeholder 3"/>
          <p:cNvSpPr>
            <a:spLocks noGrp="1"/>
          </p:cNvSpPr>
          <p:nvPr>
            <p:ph type="ftr" sz="quarter" idx="11"/>
          </p:nvPr>
        </p:nvSpPr>
        <p:spPr/>
        <p:txBody>
          <a:bodyPr rtlCol="0"/>
          <a:lstStyle/>
          <a:p>
            <a:pPr rtl="0"/>
            <a:endParaRPr lang="en-GB" noProof="0" dirty="0"/>
          </a:p>
        </p:txBody>
      </p:sp>
      <p:sp>
        <p:nvSpPr>
          <p:cNvPr id="5" name="Slide Number Placeholder 4"/>
          <p:cNvSpPr>
            <a:spLocks noGrp="1"/>
          </p:cNvSpPr>
          <p:nvPr>
            <p:ph type="sldNum" sz="quarter" idx="12"/>
          </p:nvPr>
        </p:nvSpPr>
        <p:spPr/>
        <p:txBody>
          <a:bodyPr rtlCol="0"/>
          <a:lstStyle/>
          <a:p>
            <a:pPr rtl="0"/>
            <a:fld id="{34B7E4EF-A1BD-40F4-AB7B-04F084DD991D}" type="slidenum">
              <a:rPr lang="en-GB" noProof="0" smtClean="0"/>
              <a:t>‹#›</a:t>
            </a:fld>
            <a:endParaRPr lang="en-GB" noProof="0" dirty="0"/>
          </a:p>
        </p:txBody>
      </p:sp>
    </p:spTree>
    <p:extLst>
      <p:ext uri="{BB962C8B-B14F-4D97-AF65-F5344CB8AC3E}">
        <p14:creationId xmlns:p14="http://schemas.microsoft.com/office/powerpoint/2010/main" val="33817009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rtlCol="0"/>
          <a:lstStyle/>
          <a:p>
            <a:pPr rtl="0"/>
            <a:fld id="{37E2E1CE-66A8-4C3E-9D48-19F4C83F09C4}" type="datetime1">
              <a:rPr lang="en-GB" noProof="0" smtClean="0"/>
              <a:t>24/10/2023</a:t>
            </a:fld>
            <a:endParaRPr lang="en-GB" noProof="0" dirty="0"/>
          </a:p>
        </p:txBody>
      </p:sp>
      <p:sp>
        <p:nvSpPr>
          <p:cNvPr id="3" name="Footer Placeholder 2"/>
          <p:cNvSpPr>
            <a:spLocks noGrp="1"/>
          </p:cNvSpPr>
          <p:nvPr>
            <p:ph type="ftr" sz="quarter" idx="11"/>
          </p:nvPr>
        </p:nvSpPr>
        <p:spPr/>
        <p:txBody>
          <a:bodyPr rtlCol="0"/>
          <a:lstStyle/>
          <a:p>
            <a:pPr rtl="0"/>
            <a:endParaRPr lang="en-GB" noProof="0" dirty="0"/>
          </a:p>
        </p:txBody>
      </p:sp>
      <p:sp>
        <p:nvSpPr>
          <p:cNvPr id="4" name="Slide Number Placeholder 3"/>
          <p:cNvSpPr>
            <a:spLocks noGrp="1"/>
          </p:cNvSpPr>
          <p:nvPr>
            <p:ph type="sldNum" sz="quarter" idx="12"/>
          </p:nvPr>
        </p:nvSpPr>
        <p:spPr/>
        <p:txBody>
          <a:bodyPr rtlCol="0"/>
          <a:lstStyle/>
          <a:p>
            <a:pPr rtl="0"/>
            <a:fld id="{34B7E4EF-A1BD-40F4-AB7B-04F084DD991D}" type="slidenum">
              <a:rPr lang="en-GB" noProof="0" smtClean="0"/>
              <a:t>‹#›</a:t>
            </a:fld>
            <a:endParaRPr lang="en-GB" noProof="0" dirty="0"/>
          </a:p>
        </p:txBody>
      </p:sp>
    </p:spTree>
    <p:extLst>
      <p:ext uri="{BB962C8B-B14F-4D97-AF65-F5344CB8AC3E}">
        <p14:creationId xmlns:p14="http://schemas.microsoft.com/office/powerpoint/2010/main" val="19691610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5E1BBF9-8BEF-4353-BA68-30AAF9EBD8D8}"/>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5B941C21-2A5D-4912-AB06-1BB0C0EB6AE1}"/>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58200" y="607392"/>
            <a:ext cx="3161963" cy="1645920"/>
          </a:xfrm>
        </p:spPr>
        <p:txBody>
          <a:bodyPr rtlCol="0" anchor="b">
            <a:normAutofit/>
          </a:bodyPr>
          <a:lstStyle>
            <a:lvl1pPr algn="l" defTabSz="914400" rtl="0" eaLnBrk="1" latinLnBrk="0" hangingPunct="1">
              <a:lnSpc>
                <a:spcPct val="100000"/>
              </a:lnSpc>
              <a:spcBef>
                <a:spcPct val="0"/>
              </a:spcBef>
              <a:buNone/>
              <a:defRPr lang="en-US" sz="3200" b="0" kern="1200" cap="none" spc="0" baseline="0" dirty="0">
                <a:solidFill>
                  <a:schemeClr val="tx1"/>
                </a:solidFill>
                <a:effectLst/>
                <a:latin typeface="+mj-lt"/>
                <a:ea typeface="+mn-ea"/>
                <a:cs typeface="+mn-cs"/>
              </a:defRPr>
            </a:lvl1pPr>
          </a:lstStyle>
          <a:p>
            <a:pPr rtl="0"/>
            <a:r>
              <a:rPr lang="en-US" noProof="0"/>
              <a:t>Click to edit Master title style</a:t>
            </a:r>
            <a:endParaRPr lang="en-GB" noProof="0" dirty="0"/>
          </a:p>
        </p:txBody>
      </p:sp>
      <p:sp>
        <p:nvSpPr>
          <p:cNvPr id="3" name="Content Placeholder 2"/>
          <p:cNvSpPr>
            <a:spLocks noGrp="1"/>
          </p:cNvSpPr>
          <p:nvPr>
            <p:ph idx="1"/>
          </p:nvPr>
        </p:nvSpPr>
        <p:spPr>
          <a:xfrm>
            <a:off x="685800" y="609600"/>
            <a:ext cx="6858000" cy="5334000"/>
          </a:xfrm>
        </p:spPr>
        <p:txBody>
          <a:bodyPr rtlCol="0"/>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dirty="0"/>
          </a:p>
        </p:txBody>
      </p:sp>
      <p:sp>
        <p:nvSpPr>
          <p:cNvPr id="4" name="Text Placeholder 3"/>
          <p:cNvSpPr>
            <a:spLocks noGrp="1"/>
          </p:cNvSpPr>
          <p:nvPr>
            <p:ph type="body" sz="half" idx="2"/>
          </p:nvPr>
        </p:nvSpPr>
        <p:spPr>
          <a:xfrm>
            <a:off x="8458200" y="2336800"/>
            <a:ext cx="3161963" cy="3606800"/>
          </a:xfrm>
        </p:spPr>
        <p:txBody>
          <a:bodyPr rtlCol="0">
            <a:normAutofit/>
          </a:bodyPr>
          <a:lstStyle>
            <a:lvl1pPr marL="0" indent="0">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en-US" noProof="0"/>
              <a:t>Click to edit Master text styles</a:t>
            </a:r>
          </a:p>
        </p:txBody>
      </p:sp>
      <p:sp>
        <p:nvSpPr>
          <p:cNvPr id="8" name="Date Placeholder 7"/>
          <p:cNvSpPr>
            <a:spLocks noGrp="1"/>
          </p:cNvSpPr>
          <p:nvPr>
            <p:ph type="dt" sz="half" idx="10"/>
          </p:nvPr>
        </p:nvSpPr>
        <p:spPr>
          <a:xfrm>
            <a:off x="5588000" y="6035040"/>
            <a:ext cx="1955800" cy="365760"/>
          </a:xfrm>
        </p:spPr>
        <p:txBody>
          <a:bodyPr rtlCol="0"/>
          <a:lstStyle>
            <a:lvl1pPr>
              <a:defRPr>
                <a:solidFill>
                  <a:schemeClr val="tx1">
                    <a:lumMod val="85000"/>
                    <a:lumOff val="15000"/>
                  </a:schemeClr>
                </a:solidFill>
              </a:defRPr>
            </a:lvl1pPr>
          </a:lstStyle>
          <a:p>
            <a:pPr rtl="0"/>
            <a:fld id="{4EE3F485-7107-42AC-B20E-003C64D8A241}" type="datetime1">
              <a:rPr lang="en-GB" noProof="0" smtClean="0"/>
              <a:t>24/10/2023</a:t>
            </a:fld>
            <a:endParaRPr lang="en-GB" noProof="0" dirty="0"/>
          </a:p>
        </p:txBody>
      </p:sp>
      <p:sp>
        <p:nvSpPr>
          <p:cNvPr id="9" name="Footer Placeholder 8"/>
          <p:cNvSpPr>
            <a:spLocks noGrp="1"/>
          </p:cNvSpPr>
          <p:nvPr>
            <p:ph type="ftr" sz="quarter" idx="11"/>
          </p:nvPr>
        </p:nvSpPr>
        <p:spPr>
          <a:xfrm>
            <a:off x="685801" y="6035040"/>
            <a:ext cx="4584700" cy="365760"/>
          </a:xfrm>
        </p:spPr>
        <p:txBody>
          <a:bodyPr rtlCol="0"/>
          <a:lstStyle>
            <a:lvl1pPr algn="l">
              <a:defRPr/>
            </a:lvl1pPr>
          </a:lstStyle>
          <a:p>
            <a:pPr rtl="0"/>
            <a:endParaRPr lang="en-GB" noProof="0" dirty="0"/>
          </a:p>
        </p:txBody>
      </p:sp>
      <p:sp>
        <p:nvSpPr>
          <p:cNvPr id="11" name="Slide Number Placeholder 10"/>
          <p:cNvSpPr>
            <a:spLocks noGrp="1"/>
          </p:cNvSpPr>
          <p:nvPr>
            <p:ph type="sldNum" sz="quarter" idx="12"/>
          </p:nvPr>
        </p:nvSpPr>
        <p:spPr>
          <a:xfrm>
            <a:off x="10396728" y="6035040"/>
            <a:ext cx="1223435" cy="365760"/>
          </a:xfrm>
        </p:spPr>
        <p:txBody>
          <a:bodyPr rtlCol="0"/>
          <a:lstStyle>
            <a:lvl1pPr>
              <a:defRPr>
                <a:solidFill>
                  <a:schemeClr val="tx1">
                    <a:lumMod val="85000"/>
                    <a:lumOff val="15000"/>
                  </a:schemeClr>
                </a:solidFill>
              </a:defRPr>
            </a:lvl1pPr>
          </a:lstStyle>
          <a:p>
            <a:pPr rtl="0"/>
            <a:fld id="{34B7E4EF-A1BD-40F4-AB7B-04F084DD991D}" type="slidenum">
              <a:rPr lang="en-GB" noProof="0" smtClean="0"/>
              <a:t>‹#›</a:t>
            </a:fld>
            <a:endParaRPr lang="en-GB" noProof="0" dirty="0"/>
          </a:p>
        </p:txBody>
      </p:sp>
    </p:spTree>
    <p:extLst>
      <p:ext uri="{BB962C8B-B14F-4D97-AF65-F5344CB8AC3E}">
        <p14:creationId xmlns:p14="http://schemas.microsoft.com/office/powerpoint/2010/main" val="20075313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687CA98-D9C7-497F-A1DA-7D22F8753BCE}"/>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228599" y="237744"/>
            <a:ext cx="7696201" cy="6382512"/>
          </a:xfrm>
          <a:solidFill>
            <a:schemeClr val="accent1">
              <a:lumMod val="60000"/>
              <a:lumOff val="40000"/>
            </a:schemeClr>
          </a:solidFill>
          <a:ln>
            <a:noFill/>
          </a:ln>
        </p:spPr>
        <p:txBody>
          <a:bodyPr rtlCol="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en-US" noProof="0"/>
              <a:t>Click icon to add picture</a:t>
            </a:r>
            <a:endParaRPr lang="en-GB" noProof="0" dirty="0"/>
          </a:p>
        </p:txBody>
      </p:sp>
      <p:sp>
        <p:nvSpPr>
          <p:cNvPr id="5" name="Date Placeholder 4"/>
          <p:cNvSpPr>
            <a:spLocks noGrp="1"/>
          </p:cNvSpPr>
          <p:nvPr>
            <p:ph type="dt" sz="half" idx="10"/>
          </p:nvPr>
        </p:nvSpPr>
        <p:spPr>
          <a:xfrm>
            <a:off x="5662337" y="6035040"/>
            <a:ext cx="2071963" cy="365760"/>
          </a:xfrm>
        </p:spPr>
        <p:txBody>
          <a:bodyPr rtlCol="0"/>
          <a:lstStyle>
            <a:lvl1pPr>
              <a:defRPr b="1">
                <a:solidFill>
                  <a:srgbClr val="FFFFFF"/>
                </a:solidFill>
                <a:effectLst>
                  <a:outerShdw blurRad="19050" dist="6350" dir="2700000" algn="tl" rotWithShape="0">
                    <a:prstClr val="black">
                      <a:alpha val="40000"/>
                    </a:prstClr>
                  </a:outerShdw>
                </a:effectLst>
              </a:defRPr>
            </a:lvl1pPr>
          </a:lstStyle>
          <a:p>
            <a:pPr rtl="0"/>
            <a:fld id="{E104A662-96BF-4DA2-944D-1C08F40FEF61}" type="datetime1">
              <a:rPr lang="en-GB" noProof="0" smtClean="0"/>
              <a:t>24/10/2023</a:t>
            </a:fld>
            <a:endParaRPr lang="en-GB" noProof="0" dirty="0"/>
          </a:p>
        </p:txBody>
      </p:sp>
      <p:sp>
        <p:nvSpPr>
          <p:cNvPr id="6" name="Footer Placeholder 5"/>
          <p:cNvSpPr>
            <a:spLocks noGrp="1"/>
          </p:cNvSpPr>
          <p:nvPr>
            <p:ph type="ftr" sz="quarter" idx="11"/>
          </p:nvPr>
        </p:nvSpPr>
        <p:spPr>
          <a:xfrm>
            <a:off x="612648" y="6035040"/>
            <a:ext cx="4588002" cy="365760"/>
          </a:xfrm>
        </p:spPr>
        <p:txBody>
          <a:bodyPr rtlCol="0"/>
          <a:lstStyle>
            <a:lvl1pPr marL="0" algn="r" defTabSz="914400" rtl="0" eaLnBrk="1" latinLnBrk="0" hangingPunct="1">
              <a:defRPr lang="en-US" sz="1000" b="1"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pPr algn="l" rtl="0"/>
            <a:endParaRPr lang="en-GB" noProof="0" dirty="0"/>
          </a:p>
        </p:txBody>
      </p:sp>
      <p:sp>
        <p:nvSpPr>
          <p:cNvPr id="7" name="Slide Number Placeholder 6"/>
          <p:cNvSpPr>
            <a:spLocks noGrp="1"/>
          </p:cNvSpPr>
          <p:nvPr>
            <p:ph type="sldNum" sz="quarter" idx="12"/>
          </p:nvPr>
        </p:nvSpPr>
        <p:spPr>
          <a:xfrm>
            <a:off x="10396728" y="6035040"/>
            <a:ext cx="1225296" cy="365760"/>
          </a:xfrm>
        </p:spPr>
        <p:txBody>
          <a:bodyPr rtlCol="0"/>
          <a:lstStyle/>
          <a:p>
            <a:pPr rtl="0"/>
            <a:fld id="{34B7E4EF-A1BD-40F4-AB7B-04F084DD991D}" type="slidenum">
              <a:rPr lang="en-GB" noProof="0" smtClean="0"/>
              <a:t>‹#›</a:t>
            </a:fld>
            <a:endParaRPr lang="en-GB" noProof="0" dirty="0"/>
          </a:p>
        </p:txBody>
      </p:sp>
      <p:sp>
        <p:nvSpPr>
          <p:cNvPr id="12" name="Rectangle 11">
            <a:extLst>
              <a:ext uri="{FF2B5EF4-FFF2-40B4-BE49-F238E27FC236}">
                <a16:creationId xmlns:a16="http://schemas.microsoft.com/office/drawing/2014/main" id="{F8B3D8CC-BB13-41A5-8F34-B8E84A4F9534}"/>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77250" y="603504"/>
            <a:ext cx="3144774" cy="1645920"/>
          </a:xfrm>
        </p:spPr>
        <p:txBody>
          <a:bodyPr rtlCol="0" anchor="b">
            <a:noAutofit/>
          </a:bodyPr>
          <a:lstStyle>
            <a:lvl1pPr algn="l">
              <a:lnSpc>
                <a:spcPct val="100000"/>
              </a:lnSpc>
              <a:defRPr sz="3200" b="0">
                <a:solidFill>
                  <a:schemeClr val="tx1"/>
                </a:solidFill>
                <a:latin typeface="+mj-lt"/>
              </a:defRPr>
            </a:lvl1pPr>
          </a:lstStyle>
          <a:p>
            <a:pPr rtl="0"/>
            <a:r>
              <a:rPr lang="en-US" noProof="0"/>
              <a:t>Click to edit Master title style</a:t>
            </a:r>
            <a:endParaRPr lang="en-GB" noProof="0" dirty="0"/>
          </a:p>
        </p:txBody>
      </p:sp>
      <p:sp>
        <p:nvSpPr>
          <p:cNvPr id="4" name="Text Placeholder 3"/>
          <p:cNvSpPr>
            <a:spLocks noGrp="1"/>
          </p:cNvSpPr>
          <p:nvPr>
            <p:ph type="body" sz="half" idx="2"/>
          </p:nvPr>
        </p:nvSpPr>
        <p:spPr>
          <a:xfrm>
            <a:off x="8477250" y="2386584"/>
            <a:ext cx="3144774" cy="3511296"/>
          </a:xfrm>
        </p:spPr>
        <p:txBody>
          <a:bodyPr rtlCol="0">
            <a:normAutofit/>
          </a:bodyPr>
          <a:lstStyle>
            <a:lvl1pPr marL="0" indent="0" algn="l">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en-US" noProof="0"/>
              <a:t>Click to edit Master text styles</a:t>
            </a:r>
          </a:p>
        </p:txBody>
      </p:sp>
    </p:spTree>
    <p:extLst>
      <p:ext uri="{BB962C8B-B14F-4D97-AF65-F5344CB8AC3E}">
        <p14:creationId xmlns:p14="http://schemas.microsoft.com/office/powerpoint/2010/main" val="19880866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E94681D-2A4C-4A8D-B9B5-31D440D0328D}"/>
              </a:ext>
            </a:extLst>
          </p:cNvPr>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dirty="0"/>
          </a:p>
        </p:txBody>
      </p:sp>
      <p:sp>
        <p:nvSpPr>
          <p:cNvPr id="7" name="Rectangle 6"/>
          <p:cNvSpPr/>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8" name="Rectangle 7"/>
          <p:cNvSpPr/>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pPr rtl="0"/>
            <a:r>
              <a:rPr lang="en-US" noProof="0"/>
              <a:t>Click to edit Master title style</a:t>
            </a:r>
            <a:endParaRPr lang="en-GB" noProof="0" dirty="0"/>
          </a:p>
        </p:txBody>
      </p:sp>
      <p:sp>
        <p:nvSpPr>
          <p:cNvPr id="3" name="Text Placeholder 2"/>
          <p:cNvSpPr>
            <a:spLocks noGrp="1"/>
          </p:cNvSpPr>
          <p:nvPr>
            <p:ph type="body" idx="1"/>
          </p:nvPr>
        </p:nvSpPr>
        <p:spPr>
          <a:xfrm>
            <a:off x="1066800" y="2103120"/>
            <a:ext cx="10058400" cy="3849624"/>
          </a:xfrm>
          <a:prstGeom prst="rect">
            <a:avLst/>
          </a:prstGeom>
        </p:spPr>
        <p:txBody>
          <a:bodyPr vert="horz" lIns="91440" tIns="45720" rIns="91440" bIns="45720" rtlCol="0">
            <a:normAutofit/>
          </a:bodyPr>
          <a:lstStyle/>
          <a:p>
            <a:pPr lvl="0" rtl="0"/>
            <a:r>
              <a:rPr lang="en-GB" noProof="0" dirty="0"/>
              <a:t>Click to edit Master text styles</a:t>
            </a:r>
          </a:p>
          <a:p>
            <a:pPr lvl="1" rtl="0"/>
            <a:r>
              <a:rPr lang="en-GB" noProof="0" dirty="0"/>
              <a:t>Second level</a:t>
            </a:r>
          </a:p>
          <a:p>
            <a:pPr lvl="2" rtl="0"/>
            <a:r>
              <a:rPr lang="en-GB" noProof="0" dirty="0"/>
              <a:t>Third level</a:t>
            </a:r>
          </a:p>
          <a:p>
            <a:pPr lvl="3" rtl="0"/>
            <a:r>
              <a:rPr lang="en-GB" noProof="0" dirty="0"/>
              <a:t>Quarter level</a:t>
            </a:r>
          </a:p>
          <a:p>
            <a:pPr lvl="4" rtl="0"/>
            <a:r>
              <a:rPr lang="en-GB" noProof="0" dirty="0"/>
              <a:t>Fifth level</a:t>
            </a:r>
          </a:p>
        </p:txBody>
      </p:sp>
      <p:sp>
        <p:nvSpPr>
          <p:cNvPr id="4" name="Date Placeholder 3"/>
          <p:cNvSpPr>
            <a:spLocks noGrp="1"/>
          </p:cNvSpPr>
          <p:nvPr>
            <p:ph type="dt" sz="half" idx="2"/>
          </p:nvPr>
        </p:nvSpPr>
        <p:spPr>
          <a:xfrm>
            <a:off x="7256794" y="6035040"/>
            <a:ext cx="2893045"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pPr rtl="0"/>
            <a:fld id="{B829B04B-D647-49B4-BF1C-3AF25D7DA103}" type="datetime1">
              <a:rPr lang="en-GB" noProof="0" smtClean="0"/>
              <a:t>24/10/2023</a:t>
            </a:fld>
            <a:endParaRPr lang="en-GB" noProof="0" dirty="0"/>
          </a:p>
        </p:txBody>
      </p:sp>
      <p:sp>
        <p:nvSpPr>
          <p:cNvPr id="5" name="Footer Placeholder 4"/>
          <p:cNvSpPr>
            <a:spLocks noGrp="1"/>
          </p:cNvSpPr>
          <p:nvPr>
            <p:ph type="ftr" sz="quarter" idx="3"/>
          </p:nvPr>
        </p:nvSpPr>
        <p:spPr>
          <a:xfrm>
            <a:off x="1066800" y="6035040"/>
            <a:ext cx="5816600" cy="365760"/>
          </a:xfrm>
          <a:prstGeom prst="rect">
            <a:avLst/>
          </a:prstGeom>
        </p:spPr>
        <p:txBody>
          <a:bodyPr vert="horz" lIns="91440" tIns="45720" rIns="91440" bIns="45720" rtlCol="0" anchor="b"/>
          <a:lstStyle>
            <a:lvl1pPr algn="l">
              <a:defRPr sz="800">
                <a:solidFill>
                  <a:schemeClr val="tx1">
                    <a:lumMod val="85000"/>
                    <a:lumOff val="15000"/>
                  </a:schemeClr>
                </a:solidFill>
              </a:defRPr>
            </a:lvl1pPr>
          </a:lstStyle>
          <a:p>
            <a:pPr rtl="0"/>
            <a:endParaRPr lang="en-GB" noProof="0" dirty="0"/>
          </a:p>
        </p:txBody>
      </p:sp>
      <p:sp>
        <p:nvSpPr>
          <p:cNvPr id="6" name="Slide Number Placeholder 5"/>
          <p:cNvSpPr>
            <a:spLocks noGrp="1"/>
          </p:cNvSpPr>
          <p:nvPr>
            <p:ph type="sldNum" sz="quarter" idx="4"/>
          </p:nvPr>
        </p:nvSpPr>
        <p:spPr>
          <a:xfrm>
            <a:off x="10287000" y="6035040"/>
            <a:ext cx="838200"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pPr rtl="0"/>
            <a:fld id="{34B7E4EF-A1BD-40F4-AB7B-04F084DD991D}" type="slidenum">
              <a:rPr lang="en-GB" noProof="0" smtClean="0"/>
              <a:t>‹#›</a:t>
            </a:fld>
            <a:endParaRPr lang="en-GB" noProof="0" dirty="0"/>
          </a:p>
        </p:txBody>
      </p:sp>
    </p:spTree>
    <p:extLst>
      <p:ext uri="{BB962C8B-B14F-4D97-AF65-F5344CB8AC3E}">
        <p14:creationId xmlns:p14="http://schemas.microsoft.com/office/powerpoint/2010/main" val="21164094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hf hdr="0" ftr="0" dt="0"/>
  <p:txStyles>
    <p:titleStyle>
      <a:lvl1pPr algn="l" defTabSz="914400" rtl="0" eaLnBrk="1" latinLnBrk="0" hangingPunct="1">
        <a:lnSpc>
          <a:spcPct val="90000"/>
        </a:lnSpc>
        <a:spcBef>
          <a:spcPct val="0"/>
        </a:spcBef>
        <a:buNone/>
        <a:defRPr lang="en-US" sz="3600" i="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20000"/>
        </a:lnSpc>
        <a:spcBef>
          <a:spcPts val="900"/>
        </a:spcBef>
        <a:spcAft>
          <a:spcPts val="0"/>
        </a:spcAft>
        <a:buClr>
          <a:schemeClr val="tx1">
            <a:lumMod val="85000"/>
            <a:lumOff val="15000"/>
          </a:schemeClr>
        </a:buClr>
        <a:buFont typeface="Garamond" pitchFamily="18" charset="0"/>
        <a:buChar char="◦"/>
        <a:defRPr sz="14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hemeOverride" Target="../theme/themeOverride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2.xml"/><Relationship Id="rId7" Type="http://schemas.openxmlformats.org/officeDocument/2006/relationships/diagramColors" Target="../diagrams/colors1.xml"/><Relationship Id="rId2" Type="http://schemas.openxmlformats.org/officeDocument/2006/relationships/slideLayout" Target="../slideLayouts/slideLayout2.xml"/><Relationship Id="rId1" Type="http://schemas.openxmlformats.org/officeDocument/2006/relationships/themeOverride" Target="../theme/themeOverride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2BA1780-A246-4C7F-9267-727EF2F4E785}"/>
              </a:ext>
              <a:ext uri="{C183D7F6-B498-43B3-948B-1728B52AA6E4}">
                <adec:decorative xmlns:adec="http://schemas.microsoft.com/office/drawing/2017/decorative" val="1"/>
              </a:ext>
            </a:extLst>
          </p:cNvPr>
          <p:cNvPicPr>
            <a:picLocks noChangeAspect="1"/>
          </p:cNvPicPr>
          <p:nvPr/>
        </p:nvPicPr>
        <p:blipFill rotWithShape="1">
          <a:blip r:embed="rId4"/>
          <a:srcRect t="3846"/>
          <a:stretch/>
        </p:blipFill>
        <p:spPr>
          <a:xfrm>
            <a:off x="20" y="10"/>
            <a:ext cx="12191979" cy="6857990"/>
          </a:xfrm>
          <a:prstGeom prst="rect">
            <a:avLst/>
          </a:prstGeom>
        </p:spPr>
      </p:pic>
      <p:sp>
        <p:nvSpPr>
          <p:cNvPr id="19" name="Rectangle 18">
            <a:extLst>
              <a:ext uri="{FF2B5EF4-FFF2-40B4-BE49-F238E27FC236}">
                <a16:creationId xmlns:a16="http://schemas.microsoft.com/office/drawing/2014/main" id="{2644B391-9BFE-445C-A9EC-F544BB85FB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7329" y="1808532"/>
            <a:ext cx="5452527" cy="3240936"/>
          </a:xfrm>
          <a:prstGeom prst="rect">
            <a:avLst/>
          </a:prstGeom>
          <a:solidFill>
            <a:schemeClr val="bg1">
              <a:lumMod val="75000"/>
              <a:lumOff val="25000"/>
            </a:schemeClr>
          </a:solidFill>
          <a:ln w="6350" cap="sq" cmpd="sng" algn="ctr">
            <a:noFill/>
            <a:prstDash val="solid"/>
            <a:miter lim="800000"/>
          </a:ln>
          <a:effectLst/>
        </p:spPr>
        <p:txBody>
          <a:bodyPr/>
          <a:lstStyle/>
          <a:p>
            <a:endParaRPr lang="en-GB"/>
          </a:p>
        </p:txBody>
      </p:sp>
      <p:sp>
        <p:nvSpPr>
          <p:cNvPr id="21" name="Rectangle 20">
            <a:extLst>
              <a:ext uri="{FF2B5EF4-FFF2-40B4-BE49-F238E27FC236}">
                <a16:creationId xmlns:a16="http://schemas.microsoft.com/office/drawing/2014/main" id="{80F26E69-87D9-4655-AE7B-280A87AA3C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3272" y="1975104"/>
            <a:ext cx="5120640" cy="2907792"/>
          </a:xfrm>
          <a:prstGeom prst="rect">
            <a:avLst/>
          </a:prstGeom>
          <a:noFill/>
          <a:ln w="6350" cap="sq" cmpd="sng" algn="ctr">
            <a:solidFill>
              <a:schemeClr val="tx1"/>
            </a:solidFill>
            <a:prstDash val="solid"/>
            <a:miter lim="800000"/>
          </a:ln>
          <a:effectLst>
            <a:softEdge rad="0"/>
          </a:effectLst>
        </p:spPr>
        <p:txBody>
          <a:bodyPr/>
          <a:lstStyle/>
          <a:p>
            <a:endParaRPr lang="en-GB"/>
          </a:p>
        </p:txBody>
      </p:sp>
      <p:sp>
        <p:nvSpPr>
          <p:cNvPr id="2" name="Title 1">
            <a:extLst>
              <a:ext uri="{FF2B5EF4-FFF2-40B4-BE49-F238E27FC236}">
                <a16:creationId xmlns:a16="http://schemas.microsoft.com/office/drawing/2014/main" id="{C0D7398C-75E5-4CB0-BA4F-D7D5CF2495D4}"/>
              </a:ext>
            </a:extLst>
          </p:cNvPr>
          <p:cNvSpPr>
            <a:spLocks noGrp="1"/>
          </p:cNvSpPr>
          <p:nvPr>
            <p:ph type="ctrTitle"/>
          </p:nvPr>
        </p:nvSpPr>
        <p:spPr>
          <a:xfrm>
            <a:off x="1276055" y="2350017"/>
            <a:ext cx="4775075" cy="1630906"/>
          </a:xfrm>
        </p:spPr>
        <p:txBody>
          <a:bodyPr rtlCol="0">
            <a:normAutofit/>
          </a:bodyPr>
          <a:lstStyle/>
          <a:p>
            <a:pPr rtl="0"/>
            <a:r>
              <a:rPr lang="en-GB" sz="4400" dirty="0">
                <a:solidFill>
                  <a:schemeClr val="tx1"/>
                </a:solidFill>
              </a:rPr>
              <a:t>Sixth semester</a:t>
            </a:r>
          </a:p>
        </p:txBody>
      </p:sp>
      <p:sp>
        <p:nvSpPr>
          <p:cNvPr id="3" name="Subtitle 2">
            <a:extLst>
              <a:ext uri="{FF2B5EF4-FFF2-40B4-BE49-F238E27FC236}">
                <a16:creationId xmlns:a16="http://schemas.microsoft.com/office/drawing/2014/main" id="{5C5BFB45-FC34-495C-9C68-F9641246C2EE}"/>
              </a:ext>
            </a:extLst>
          </p:cNvPr>
          <p:cNvSpPr>
            <a:spLocks noGrp="1"/>
          </p:cNvSpPr>
          <p:nvPr>
            <p:ph type="subTitle" idx="1"/>
          </p:nvPr>
        </p:nvSpPr>
        <p:spPr>
          <a:xfrm>
            <a:off x="1276055" y="3990546"/>
            <a:ext cx="4775075" cy="559656"/>
          </a:xfrm>
        </p:spPr>
        <p:txBody>
          <a:bodyPr rtlCol="0">
            <a:normAutofit fontScale="85000" lnSpcReduction="20000"/>
          </a:bodyPr>
          <a:lstStyle/>
          <a:p>
            <a:pPr rtl="0"/>
            <a:r>
              <a:rPr lang="en-GB" dirty="0">
                <a:solidFill>
                  <a:schemeClr val="tx1"/>
                </a:solidFill>
              </a:rPr>
              <a:t>AEN of Macedonia </a:t>
            </a:r>
          </a:p>
          <a:p>
            <a:pPr rtl="0"/>
            <a:r>
              <a:rPr lang="en-GB" dirty="0">
                <a:solidFill>
                  <a:schemeClr val="tx1"/>
                </a:solidFill>
              </a:rPr>
              <a:t>Elli Xenitidou </a:t>
            </a:r>
          </a:p>
        </p:txBody>
      </p:sp>
      <p:sp>
        <p:nvSpPr>
          <p:cNvPr id="5" name="Slide Number Placeholder 4">
            <a:extLst>
              <a:ext uri="{FF2B5EF4-FFF2-40B4-BE49-F238E27FC236}">
                <a16:creationId xmlns:a16="http://schemas.microsoft.com/office/drawing/2014/main" id="{72FCA97C-67F7-53AE-95A1-098C1F7B0ECE}"/>
              </a:ext>
            </a:extLst>
          </p:cNvPr>
          <p:cNvSpPr>
            <a:spLocks noGrp="1"/>
          </p:cNvSpPr>
          <p:nvPr>
            <p:ph type="sldNum" sz="quarter" idx="12"/>
          </p:nvPr>
        </p:nvSpPr>
        <p:spPr/>
        <p:txBody>
          <a:bodyPr/>
          <a:lstStyle/>
          <a:p>
            <a:pPr rtl="0"/>
            <a:fld id="{34B7E4EF-A1BD-40F4-AB7B-04F084DD991D}" type="slidenum">
              <a:rPr lang="en-GB" noProof="0" smtClean="0"/>
              <a:t>1</a:t>
            </a:fld>
            <a:endParaRPr lang="en-GB" noProof="0" dirty="0"/>
          </a:p>
        </p:txBody>
      </p:sp>
    </p:spTree>
    <p:extLst>
      <p:ext uri="{BB962C8B-B14F-4D97-AF65-F5344CB8AC3E}">
        <p14:creationId xmlns:p14="http://schemas.microsoft.com/office/powerpoint/2010/main" val="2152082915"/>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2B3E356-34FE-1528-95F0-05BF43680134}"/>
              </a:ext>
            </a:extLst>
          </p:cNvPr>
          <p:cNvSpPr txBox="1"/>
          <p:nvPr/>
        </p:nvSpPr>
        <p:spPr>
          <a:xfrm>
            <a:off x="290436" y="0"/>
            <a:ext cx="11433975" cy="6740307"/>
          </a:xfrm>
          <a:prstGeom prst="rect">
            <a:avLst/>
          </a:prstGeom>
          <a:noFill/>
        </p:spPr>
        <p:txBody>
          <a:bodyPr wrap="square">
            <a:spAutoFit/>
          </a:bodyPr>
          <a:lstStyle/>
          <a:p>
            <a:r>
              <a:rPr lang="en-GB" b="1" dirty="0"/>
              <a:t>Find the synonyms of the following words in the text. The synonym words are in bold letters:</a:t>
            </a:r>
          </a:p>
          <a:p>
            <a:r>
              <a:rPr lang="en-GB" b="1" dirty="0">
                <a:solidFill>
                  <a:schemeClr val="accent4">
                    <a:lumMod val="75000"/>
                  </a:schemeClr>
                </a:solidFill>
              </a:rPr>
              <a:t>to have moving parts bind and stop moving as a result of excessive pressure, temperature, or friction- made worse- not enough- delivery-  engraving, scratching- damaging- occur- too much- tend to- situated around, in the direction of, on, or along an axis</a:t>
            </a:r>
          </a:p>
          <a:p>
            <a:r>
              <a:rPr lang="en-GB" b="1" dirty="0"/>
              <a:t>Adhesion</a:t>
            </a:r>
          </a:p>
          <a:p>
            <a:r>
              <a:rPr lang="en-GB" dirty="0"/>
              <a:t>Adhesion or scuffing is a form of local welding between particles of the piston </a:t>
            </a:r>
          </a:p>
          <a:p>
            <a:r>
              <a:rPr lang="en-GB" dirty="0"/>
              <a:t>rings and liner rubbing surface, resulting in a rapid wear. This is 1. </a:t>
            </a:r>
            <a:r>
              <a:rPr lang="en-GB" b="1" dirty="0"/>
              <a:t>exacerbated</a:t>
            </a:r>
            <a:r>
              <a:rPr lang="en-GB" dirty="0"/>
              <a:t> </a:t>
            </a:r>
          </a:p>
          <a:p>
            <a:r>
              <a:rPr lang="en-GB" dirty="0"/>
              <a:t>if the lubrication oil film between piston rings and liner is reduced due to</a:t>
            </a:r>
          </a:p>
          <a:p>
            <a:r>
              <a:rPr lang="en-GB" dirty="0"/>
              <a:t> 2. </a:t>
            </a:r>
            <a:r>
              <a:rPr lang="en-GB" b="1" dirty="0"/>
              <a:t>excessive</a:t>
            </a:r>
            <a:r>
              <a:rPr lang="en-GB" dirty="0"/>
              <a:t> temperature, 3. </a:t>
            </a:r>
            <a:r>
              <a:rPr lang="en-GB" b="1" dirty="0"/>
              <a:t>insufficient</a:t>
            </a:r>
            <a:r>
              <a:rPr lang="en-GB" dirty="0"/>
              <a:t> supply or incorrect 4. </a:t>
            </a:r>
            <a:r>
              <a:rPr lang="en-GB" b="1" dirty="0"/>
              <a:t>distribution</a:t>
            </a:r>
            <a:r>
              <a:rPr lang="en-GB" dirty="0"/>
              <a:t> of </a:t>
            </a:r>
          </a:p>
          <a:p>
            <a:r>
              <a:rPr lang="en-GB" dirty="0"/>
              <a:t>oil, and piston blow-by. Engines operating on some low sulphur grades of fuel oil</a:t>
            </a:r>
          </a:p>
          <a:p>
            <a:r>
              <a:rPr lang="en-GB" dirty="0"/>
              <a:t> may also 5. </a:t>
            </a:r>
            <a:r>
              <a:rPr lang="en-GB" b="1" dirty="0"/>
              <a:t>be prone to </a:t>
            </a:r>
            <a:r>
              <a:rPr lang="en-GB" dirty="0"/>
              <a:t>scuffing damage.</a:t>
            </a:r>
          </a:p>
          <a:p>
            <a:r>
              <a:rPr lang="en-GB" b="1" dirty="0"/>
              <a:t>Clover Leafing</a:t>
            </a:r>
          </a:p>
          <a:p>
            <a:r>
              <a:rPr lang="en-GB" dirty="0"/>
              <a:t>This is a form of wear on cylinder liners due to high sulphur content in the fuel </a:t>
            </a:r>
          </a:p>
          <a:p>
            <a:r>
              <a:rPr lang="en-GB" dirty="0"/>
              <a:t>oil. Clover leafing 6. </a:t>
            </a:r>
            <a:r>
              <a:rPr lang="en-GB" b="1" dirty="0"/>
              <a:t>takes place </a:t>
            </a:r>
            <a:r>
              <a:rPr lang="en-GB" dirty="0"/>
              <a:t>between each pair of lubricating quills. </a:t>
            </a:r>
          </a:p>
          <a:p>
            <a:r>
              <a:rPr lang="en-GB" dirty="0"/>
              <a:t>Cylinder oil is injected with maximum alkalinity from the quills and as it passes</a:t>
            </a:r>
          </a:p>
          <a:p>
            <a:r>
              <a:rPr lang="en-GB" dirty="0"/>
              <a:t> down,  the alkalinity reduces and acidity increases. This results in acidic </a:t>
            </a:r>
          </a:p>
          <a:p>
            <a:r>
              <a:rPr lang="en-GB" dirty="0"/>
              <a:t>7. </a:t>
            </a:r>
            <a:r>
              <a:rPr lang="en-GB" b="1" dirty="0"/>
              <a:t>etching </a:t>
            </a:r>
            <a:r>
              <a:rPr lang="en-GB" dirty="0"/>
              <a:t>on the liner surface in the form of leaf scales along the sides of lubricating quills.</a:t>
            </a:r>
            <a:endParaRPr lang="en-GB" b="1" dirty="0"/>
          </a:p>
          <a:p>
            <a:r>
              <a:rPr lang="en-GB" b="1" dirty="0"/>
              <a:t>Micro-seizure</a:t>
            </a:r>
          </a:p>
          <a:p>
            <a:r>
              <a:rPr lang="en-GB" dirty="0"/>
              <a:t>Appearance: micro seizure marks run 8. </a:t>
            </a:r>
            <a:r>
              <a:rPr lang="en-GB" b="1" dirty="0"/>
              <a:t>axially</a:t>
            </a:r>
            <a:r>
              <a:rPr lang="en-GB" dirty="0"/>
              <a:t> on the liner surface. Causes: this is due to irregularities in the liner and piston rings coming into contact during operation. They occur as a result of breakdown of lubrication due to an insufficient quantity of lube oil, insufficient viscosity, or excessive loading. Effects: this results in instantaneous 9.</a:t>
            </a:r>
            <a:r>
              <a:rPr lang="en-GB" b="1" dirty="0"/>
              <a:t>seizure</a:t>
            </a:r>
            <a:r>
              <a:rPr lang="en-GB" dirty="0"/>
              <a:t> and tearing takes place on the liner surface and on the piston rings surface. Micro-seizure may not be 10. </a:t>
            </a:r>
            <a:r>
              <a:rPr lang="en-GB" b="1" dirty="0"/>
              <a:t>destructive</a:t>
            </a:r>
            <a:r>
              <a:rPr lang="en-GB" dirty="0"/>
              <a:t>; indeed it often occurs during a running in period. However, it does become destructive if it is allowed to continue.</a:t>
            </a:r>
          </a:p>
        </p:txBody>
      </p:sp>
      <p:pic>
        <p:nvPicPr>
          <p:cNvPr id="2" name="Picture 1">
            <a:extLst>
              <a:ext uri="{FF2B5EF4-FFF2-40B4-BE49-F238E27FC236}">
                <a16:creationId xmlns:a16="http://schemas.microsoft.com/office/drawing/2014/main" id="{89C3C84B-AE1C-EAE2-B106-AF2C28C4C750}"/>
              </a:ext>
            </a:extLst>
          </p:cNvPr>
          <p:cNvPicPr>
            <a:picLocks noChangeAspect="1"/>
          </p:cNvPicPr>
          <p:nvPr/>
        </p:nvPicPr>
        <p:blipFill>
          <a:blip r:embed="rId2"/>
          <a:stretch>
            <a:fillRect/>
          </a:stretch>
        </p:blipFill>
        <p:spPr>
          <a:xfrm>
            <a:off x="9330075" y="1193938"/>
            <a:ext cx="2394336" cy="1795752"/>
          </a:xfrm>
          <a:prstGeom prst="rect">
            <a:avLst/>
          </a:prstGeom>
        </p:spPr>
      </p:pic>
      <p:pic>
        <p:nvPicPr>
          <p:cNvPr id="4" name="Picture 3">
            <a:extLst>
              <a:ext uri="{FF2B5EF4-FFF2-40B4-BE49-F238E27FC236}">
                <a16:creationId xmlns:a16="http://schemas.microsoft.com/office/drawing/2014/main" id="{C1BD7181-190E-464C-A44D-EA020B6BB249}"/>
              </a:ext>
            </a:extLst>
          </p:cNvPr>
          <p:cNvPicPr>
            <a:picLocks noChangeAspect="1"/>
          </p:cNvPicPr>
          <p:nvPr/>
        </p:nvPicPr>
        <p:blipFill>
          <a:blip r:embed="rId3"/>
          <a:stretch>
            <a:fillRect/>
          </a:stretch>
        </p:blipFill>
        <p:spPr>
          <a:xfrm>
            <a:off x="9231464" y="2989690"/>
            <a:ext cx="2670100" cy="1495256"/>
          </a:xfrm>
          <a:prstGeom prst="rect">
            <a:avLst/>
          </a:prstGeom>
        </p:spPr>
      </p:pic>
      <p:sp>
        <p:nvSpPr>
          <p:cNvPr id="5" name="Slide Number Placeholder 4">
            <a:extLst>
              <a:ext uri="{FF2B5EF4-FFF2-40B4-BE49-F238E27FC236}">
                <a16:creationId xmlns:a16="http://schemas.microsoft.com/office/drawing/2014/main" id="{A98FCB62-56F0-2EA8-3DEA-E33B7595D971}"/>
              </a:ext>
            </a:extLst>
          </p:cNvPr>
          <p:cNvSpPr>
            <a:spLocks noGrp="1"/>
          </p:cNvSpPr>
          <p:nvPr>
            <p:ph type="sldNum" sz="quarter" idx="12"/>
          </p:nvPr>
        </p:nvSpPr>
        <p:spPr/>
        <p:txBody>
          <a:bodyPr/>
          <a:lstStyle/>
          <a:p>
            <a:pPr rtl="0"/>
            <a:fld id="{34B7E4EF-A1BD-40F4-AB7B-04F084DD991D}" type="slidenum">
              <a:rPr lang="en-GB" noProof="0" smtClean="0"/>
              <a:t>10</a:t>
            </a:fld>
            <a:endParaRPr lang="en-GB" noProof="0" dirty="0"/>
          </a:p>
        </p:txBody>
      </p:sp>
    </p:spTree>
    <p:extLst>
      <p:ext uri="{BB962C8B-B14F-4D97-AF65-F5344CB8AC3E}">
        <p14:creationId xmlns:p14="http://schemas.microsoft.com/office/powerpoint/2010/main" val="39830239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CDBA0FA-75F7-DE47-530A-21E93BA7AA08}"/>
              </a:ext>
            </a:extLst>
          </p:cNvPr>
          <p:cNvPicPr>
            <a:picLocks noChangeAspect="1"/>
          </p:cNvPicPr>
          <p:nvPr/>
        </p:nvPicPr>
        <p:blipFill>
          <a:blip r:embed="rId2"/>
          <a:stretch>
            <a:fillRect/>
          </a:stretch>
        </p:blipFill>
        <p:spPr>
          <a:xfrm>
            <a:off x="3538331" y="1717482"/>
            <a:ext cx="4460682" cy="3129135"/>
          </a:xfrm>
          <a:prstGeom prst="rect">
            <a:avLst/>
          </a:prstGeom>
        </p:spPr>
      </p:pic>
      <p:sp>
        <p:nvSpPr>
          <p:cNvPr id="3" name="Slide Number Placeholder 2">
            <a:extLst>
              <a:ext uri="{FF2B5EF4-FFF2-40B4-BE49-F238E27FC236}">
                <a16:creationId xmlns:a16="http://schemas.microsoft.com/office/drawing/2014/main" id="{943F9110-D999-6E78-52C5-15D0C5BA0BFE}"/>
              </a:ext>
            </a:extLst>
          </p:cNvPr>
          <p:cNvSpPr>
            <a:spLocks noGrp="1"/>
          </p:cNvSpPr>
          <p:nvPr>
            <p:ph type="sldNum" sz="quarter" idx="12"/>
          </p:nvPr>
        </p:nvSpPr>
        <p:spPr/>
        <p:txBody>
          <a:bodyPr/>
          <a:lstStyle/>
          <a:p>
            <a:pPr rtl="0"/>
            <a:fld id="{34B7E4EF-A1BD-40F4-AB7B-04F084DD991D}" type="slidenum">
              <a:rPr lang="en-GB" noProof="0" smtClean="0"/>
              <a:t>11</a:t>
            </a:fld>
            <a:endParaRPr lang="en-GB" noProof="0" dirty="0"/>
          </a:p>
        </p:txBody>
      </p:sp>
    </p:spTree>
    <p:extLst>
      <p:ext uri="{BB962C8B-B14F-4D97-AF65-F5344CB8AC3E}">
        <p14:creationId xmlns:p14="http://schemas.microsoft.com/office/powerpoint/2010/main" val="29173034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5BF657B-99DD-5721-C0D4-1655E24C29E6}"/>
              </a:ext>
            </a:extLst>
          </p:cNvPr>
          <p:cNvSpPr txBox="1"/>
          <p:nvPr/>
        </p:nvSpPr>
        <p:spPr>
          <a:xfrm>
            <a:off x="3460954" y="303556"/>
            <a:ext cx="6096000" cy="1477328"/>
          </a:xfrm>
          <a:prstGeom prst="rect">
            <a:avLst/>
          </a:prstGeom>
          <a:noFill/>
        </p:spPr>
        <p:txBody>
          <a:bodyPr wrap="square">
            <a:spAutoFit/>
          </a:bodyPr>
          <a:lstStyle/>
          <a:p>
            <a:r>
              <a:rPr lang="en-GB" b="1" dirty="0"/>
              <a:t>Scan the text and fill in the diagram below, using the words highlighted in the text in blue. The diagram outlines the text, giving titles for each type of wear and some key words that either describe or give causes for the types of wear.</a:t>
            </a:r>
          </a:p>
        </p:txBody>
      </p:sp>
      <p:pic>
        <p:nvPicPr>
          <p:cNvPr id="5" name="Picture 4">
            <a:extLst>
              <a:ext uri="{FF2B5EF4-FFF2-40B4-BE49-F238E27FC236}">
                <a16:creationId xmlns:a16="http://schemas.microsoft.com/office/drawing/2014/main" id="{2BC1EE96-F9EC-9B2C-74AD-51C9C5B5D5DF}"/>
              </a:ext>
            </a:extLst>
          </p:cNvPr>
          <p:cNvPicPr>
            <a:picLocks noChangeAspect="1"/>
          </p:cNvPicPr>
          <p:nvPr/>
        </p:nvPicPr>
        <p:blipFill>
          <a:blip r:embed="rId2"/>
          <a:stretch>
            <a:fillRect/>
          </a:stretch>
        </p:blipFill>
        <p:spPr>
          <a:xfrm>
            <a:off x="1656734" y="1682561"/>
            <a:ext cx="9704439" cy="4125390"/>
          </a:xfrm>
          <a:prstGeom prst="rect">
            <a:avLst/>
          </a:prstGeom>
        </p:spPr>
      </p:pic>
      <p:sp>
        <p:nvSpPr>
          <p:cNvPr id="7" name="TextBox 6">
            <a:extLst>
              <a:ext uri="{FF2B5EF4-FFF2-40B4-BE49-F238E27FC236}">
                <a16:creationId xmlns:a16="http://schemas.microsoft.com/office/drawing/2014/main" id="{A26F8098-1A2C-37F1-4CCD-9CB61B4E2497}"/>
              </a:ext>
            </a:extLst>
          </p:cNvPr>
          <p:cNvSpPr txBox="1"/>
          <p:nvPr/>
        </p:nvSpPr>
        <p:spPr>
          <a:xfrm>
            <a:off x="570271" y="5807951"/>
            <a:ext cx="11395587" cy="646331"/>
          </a:xfrm>
          <a:prstGeom prst="rect">
            <a:avLst/>
          </a:prstGeom>
          <a:noFill/>
        </p:spPr>
        <p:txBody>
          <a:bodyPr wrap="square">
            <a:spAutoFit/>
          </a:bodyPr>
          <a:lstStyle/>
          <a:p>
            <a:r>
              <a:rPr lang="en-GB" b="1" dirty="0"/>
              <a:t>Blow-by: </a:t>
            </a:r>
            <a:r>
              <a:rPr lang="en-GB" dirty="0"/>
              <a:t>during normal operation, a small amount of unburned fuel and exhaust gases escape around the piston rings and enter the crankcase, referred to as “blow-by”.</a:t>
            </a:r>
          </a:p>
        </p:txBody>
      </p:sp>
      <p:sp>
        <p:nvSpPr>
          <p:cNvPr id="2" name="Slide Number Placeholder 1">
            <a:extLst>
              <a:ext uri="{FF2B5EF4-FFF2-40B4-BE49-F238E27FC236}">
                <a16:creationId xmlns:a16="http://schemas.microsoft.com/office/drawing/2014/main" id="{A86ED636-41FD-3ABC-64CD-42322778773A}"/>
              </a:ext>
            </a:extLst>
          </p:cNvPr>
          <p:cNvSpPr>
            <a:spLocks noGrp="1"/>
          </p:cNvSpPr>
          <p:nvPr>
            <p:ph type="sldNum" sz="quarter" idx="12"/>
          </p:nvPr>
        </p:nvSpPr>
        <p:spPr/>
        <p:txBody>
          <a:bodyPr/>
          <a:lstStyle/>
          <a:p>
            <a:pPr rtl="0"/>
            <a:fld id="{34B7E4EF-A1BD-40F4-AB7B-04F084DD991D}" type="slidenum">
              <a:rPr lang="en-GB" noProof="0" smtClean="0"/>
              <a:t>12</a:t>
            </a:fld>
            <a:endParaRPr lang="en-GB" noProof="0" dirty="0"/>
          </a:p>
        </p:txBody>
      </p:sp>
    </p:spTree>
    <p:extLst>
      <p:ext uri="{BB962C8B-B14F-4D97-AF65-F5344CB8AC3E}">
        <p14:creationId xmlns:p14="http://schemas.microsoft.com/office/powerpoint/2010/main" val="27189184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935F965-07EA-D5FA-3F9D-5535FF610D3F}"/>
              </a:ext>
            </a:extLst>
          </p:cNvPr>
          <p:cNvSpPr txBox="1"/>
          <p:nvPr/>
        </p:nvSpPr>
        <p:spPr>
          <a:xfrm>
            <a:off x="357808" y="365760"/>
            <a:ext cx="11441927" cy="646331"/>
          </a:xfrm>
          <a:prstGeom prst="rect">
            <a:avLst/>
          </a:prstGeom>
          <a:noFill/>
        </p:spPr>
        <p:txBody>
          <a:bodyPr wrap="square" rtlCol="0">
            <a:spAutoFit/>
          </a:bodyPr>
          <a:lstStyle/>
          <a:p>
            <a:r>
              <a:rPr lang="en-GB" b="1" dirty="0"/>
              <a:t>Fill in the gaps with the following definitions: clover leafing, corrosion, fretting wear, </a:t>
            </a:r>
            <a:r>
              <a:rPr lang="en-GB" b="1" dirty="0" err="1"/>
              <a:t>microseizure</a:t>
            </a:r>
            <a:r>
              <a:rPr lang="en-GB" b="1" dirty="0"/>
              <a:t>, ship corrosion, abrasion, adhesion </a:t>
            </a:r>
          </a:p>
        </p:txBody>
      </p:sp>
      <p:sp>
        <p:nvSpPr>
          <p:cNvPr id="4" name="TextBox 3">
            <a:extLst>
              <a:ext uri="{FF2B5EF4-FFF2-40B4-BE49-F238E27FC236}">
                <a16:creationId xmlns:a16="http://schemas.microsoft.com/office/drawing/2014/main" id="{1BCA13C0-1C9E-0BC5-2BC5-132D490EACC5}"/>
              </a:ext>
            </a:extLst>
          </p:cNvPr>
          <p:cNvSpPr txBox="1"/>
          <p:nvPr/>
        </p:nvSpPr>
        <p:spPr>
          <a:xfrm>
            <a:off x="392265" y="866692"/>
            <a:ext cx="3186483" cy="4247317"/>
          </a:xfrm>
          <a:prstGeom prst="rect">
            <a:avLst/>
          </a:prstGeom>
          <a:noFill/>
        </p:spPr>
        <p:txBody>
          <a:bodyPr wrap="square">
            <a:spAutoFit/>
          </a:bodyPr>
          <a:lstStyle/>
          <a:p>
            <a:r>
              <a:rPr lang="en-GB" dirty="0"/>
              <a:t>1……………………is corrosion due to </a:t>
            </a:r>
            <a:r>
              <a:rPr lang="en-GB" dirty="0" err="1"/>
              <a:t>sulfur</a:t>
            </a:r>
            <a:r>
              <a:rPr lang="en-GB" dirty="0"/>
              <a:t> will be high due to the presence of water in fuel and condensate in the air. This wear is generally seen between the quills. The wear near the quills enlarges and gives a characteristic of the clover leaf shape to the wear pattern.  It will be caused when the supply of lube oil is not uniform around the radial bore of the liner. </a:t>
            </a:r>
          </a:p>
        </p:txBody>
      </p:sp>
      <p:sp>
        <p:nvSpPr>
          <p:cNvPr id="6" name="TextBox 5">
            <a:extLst>
              <a:ext uri="{FF2B5EF4-FFF2-40B4-BE49-F238E27FC236}">
                <a16:creationId xmlns:a16="http://schemas.microsoft.com/office/drawing/2014/main" id="{E975A52E-74A4-51BF-6458-23AE8124C01C}"/>
              </a:ext>
            </a:extLst>
          </p:cNvPr>
          <p:cNvSpPr txBox="1"/>
          <p:nvPr/>
        </p:nvSpPr>
        <p:spPr>
          <a:xfrm>
            <a:off x="9066476" y="582930"/>
            <a:ext cx="2733259" cy="5909310"/>
          </a:xfrm>
          <a:prstGeom prst="rect">
            <a:avLst/>
          </a:prstGeom>
          <a:noFill/>
        </p:spPr>
        <p:txBody>
          <a:bodyPr wrap="square">
            <a:spAutoFit/>
          </a:bodyPr>
          <a:lstStyle/>
          <a:p>
            <a:r>
              <a:rPr lang="en-GB" dirty="0"/>
              <a:t>4…………………………is caused when the liner and piston ring material is pressed together </a:t>
            </a:r>
          </a:p>
          <a:p>
            <a:r>
              <a:rPr lang="en-GB" dirty="0"/>
              <a:t>causing localised welding of the material in the absence of sufficient lube oil. The </a:t>
            </a:r>
          </a:p>
          <a:p>
            <a:r>
              <a:rPr lang="en-GB" dirty="0"/>
              <a:t>causes are insufficient oil and/or excessive cylinder pressures causes heavy ring/liner </a:t>
            </a:r>
          </a:p>
          <a:p>
            <a:r>
              <a:rPr lang="en-GB" dirty="0"/>
              <a:t>contact forces. The appearance is heavy scratching/tearing in the vertical direction, </a:t>
            </a:r>
          </a:p>
          <a:p>
            <a:r>
              <a:rPr lang="en-GB" dirty="0"/>
              <a:t>together with a localised hardening of the ring and liner material</a:t>
            </a:r>
          </a:p>
        </p:txBody>
      </p:sp>
      <p:sp>
        <p:nvSpPr>
          <p:cNvPr id="8" name="TextBox 7">
            <a:extLst>
              <a:ext uri="{FF2B5EF4-FFF2-40B4-BE49-F238E27FC236}">
                <a16:creationId xmlns:a16="http://schemas.microsoft.com/office/drawing/2014/main" id="{EC396A65-FA20-CEA5-8A01-28208328CA64}"/>
              </a:ext>
            </a:extLst>
          </p:cNvPr>
          <p:cNvSpPr txBox="1"/>
          <p:nvPr/>
        </p:nvSpPr>
        <p:spPr>
          <a:xfrm>
            <a:off x="3460806" y="1012091"/>
            <a:ext cx="2733259" cy="3970318"/>
          </a:xfrm>
          <a:prstGeom prst="rect">
            <a:avLst/>
          </a:prstGeom>
          <a:noFill/>
        </p:spPr>
        <p:txBody>
          <a:bodyPr wrap="square">
            <a:spAutoFit/>
          </a:bodyPr>
          <a:lstStyle/>
          <a:p>
            <a:r>
              <a:rPr lang="en-GB" dirty="0"/>
              <a:t>2………………………………is a major hazard for the industry. The deterioration of these structures causes higher maintenance costs, early system failures, or an overall shortened service life. Corrosion is a natural process which as a result, reduces metallic elements back to their original state.</a:t>
            </a:r>
          </a:p>
        </p:txBody>
      </p:sp>
      <p:sp>
        <p:nvSpPr>
          <p:cNvPr id="10" name="TextBox 9">
            <a:extLst>
              <a:ext uri="{FF2B5EF4-FFF2-40B4-BE49-F238E27FC236}">
                <a16:creationId xmlns:a16="http://schemas.microsoft.com/office/drawing/2014/main" id="{19618ADB-8A86-8A4A-8762-E37D4CC8C632}"/>
              </a:ext>
            </a:extLst>
          </p:cNvPr>
          <p:cNvSpPr txBox="1"/>
          <p:nvPr/>
        </p:nvSpPr>
        <p:spPr>
          <a:xfrm>
            <a:off x="6234487" y="688925"/>
            <a:ext cx="2733259" cy="3970318"/>
          </a:xfrm>
          <a:prstGeom prst="rect">
            <a:avLst/>
          </a:prstGeom>
          <a:noFill/>
        </p:spPr>
        <p:txBody>
          <a:bodyPr wrap="square">
            <a:spAutoFit/>
          </a:bodyPr>
          <a:lstStyle/>
          <a:p>
            <a:r>
              <a:rPr lang="en-GB" dirty="0"/>
              <a:t>3……………………………..is a type of wear that occurs as a result of repeated cyclical rubbing between the surfaces of two different objects. When solid or liquid particles of one object impinge against the surface of another object, the resulting wear is known as erosive wear.</a:t>
            </a:r>
          </a:p>
        </p:txBody>
      </p:sp>
      <p:sp>
        <p:nvSpPr>
          <p:cNvPr id="12" name="TextBox 11">
            <a:extLst>
              <a:ext uri="{FF2B5EF4-FFF2-40B4-BE49-F238E27FC236}">
                <a16:creationId xmlns:a16="http://schemas.microsoft.com/office/drawing/2014/main" id="{81EB3951-33F3-FA9B-C1B8-1F629487688B}"/>
              </a:ext>
            </a:extLst>
          </p:cNvPr>
          <p:cNvSpPr txBox="1"/>
          <p:nvPr/>
        </p:nvSpPr>
        <p:spPr>
          <a:xfrm>
            <a:off x="964097" y="5114009"/>
            <a:ext cx="7297308" cy="646331"/>
          </a:xfrm>
          <a:prstGeom prst="rect">
            <a:avLst/>
          </a:prstGeom>
          <a:noFill/>
        </p:spPr>
        <p:txBody>
          <a:bodyPr wrap="square">
            <a:spAutoFit/>
          </a:bodyPr>
          <a:lstStyle/>
          <a:p>
            <a:r>
              <a:rPr lang="en-GB" dirty="0"/>
              <a:t>5…………………………………..is the action or process of adhering to a surface or object.</a:t>
            </a:r>
          </a:p>
        </p:txBody>
      </p:sp>
      <p:sp>
        <p:nvSpPr>
          <p:cNvPr id="14" name="TextBox 13">
            <a:extLst>
              <a:ext uri="{FF2B5EF4-FFF2-40B4-BE49-F238E27FC236}">
                <a16:creationId xmlns:a16="http://schemas.microsoft.com/office/drawing/2014/main" id="{6555BD8B-93C3-F73C-9C4F-8EB7E9C39EEB}"/>
              </a:ext>
            </a:extLst>
          </p:cNvPr>
          <p:cNvSpPr txBox="1"/>
          <p:nvPr/>
        </p:nvSpPr>
        <p:spPr>
          <a:xfrm>
            <a:off x="1780098" y="5707274"/>
            <a:ext cx="6094674" cy="646331"/>
          </a:xfrm>
          <a:prstGeom prst="rect">
            <a:avLst/>
          </a:prstGeom>
          <a:noFill/>
        </p:spPr>
        <p:txBody>
          <a:bodyPr wrap="square">
            <a:spAutoFit/>
          </a:bodyPr>
          <a:lstStyle/>
          <a:p>
            <a:r>
              <a:rPr lang="en-GB" dirty="0"/>
              <a:t>6…………………………..is the process of scraping or wearing something away.</a:t>
            </a:r>
          </a:p>
        </p:txBody>
      </p:sp>
      <p:sp>
        <p:nvSpPr>
          <p:cNvPr id="3" name="Slide Number Placeholder 2">
            <a:extLst>
              <a:ext uri="{FF2B5EF4-FFF2-40B4-BE49-F238E27FC236}">
                <a16:creationId xmlns:a16="http://schemas.microsoft.com/office/drawing/2014/main" id="{0695BF86-8C93-07CE-9E1E-C8962B2BE0E9}"/>
              </a:ext>
            </a:extLst>
          </p:cNvPr>
          <p:cNvSpPr>
            <a:spLocks noGrp="1"/>
          </p:cNvSpPr>
          <p:nvPr>
            <p:ph type="sldNum" sz="quarter" idx="12"/>
          </p:nvPr>
        </p:nvSpPr>
        <p:spPr/>
        <p:txBody>
          <a:bodyPr/>
          <a:lstStyle/>
          <a:p>
            <a:pPr rtl="0"/>
            <a:fld id="{34B7E4EF-A1BD-40F4-AB7B-04F084DD991D}" type="slidenum">
              <a:rPr lang="en-GB" noProof="0" smtClean="0"/>
              <a:t>13</a:t>
            </a:fld>
            <a:endParaRPr lang="en-GB" noProof="0" dirty="0"/>
          </a:p>
        </p:txBody>
      </p:sp>
    </p:spTree>
    <p:extLst>
      <p:ext uri="{BB962C8B-B14F-4D97-AF65-F5344CB8AC3E}">
        <p14:creationId xmlns:p14="http://schemas.microsoft.com/office/powerpoint/2010/main" val="18662087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5A2FA3B-A0C6-9B7F-63C0-4D0053E5D278}"/>
              </a:ext>
            </a:extLst>
          </p:cNvPr>
          <p:cNvSpPr txBox="1"/>
          <p:nvPr/>
        </p:nvSpPr>
        <p:spPr>
          <a:xfrm>
            <a:off x="353961" y="403123"/>
            <a:ext cx="11375923" cy="2031325"/>
          </a:xfrm>
          <a:prstGeom prst="rect">
            <a:avLst/>
          </a:prstGeom>
          <a:noFill/>
        </p:spPr>
        <p:txBody>
          <a:bodyPr wrap="square">
            <a:spAutoFit/>
          </a:bodyPr>
          <a:lstStyle/>
          <a:p>
            <a:r>
              <a:rPr lang="en-GB" b="1" dirty="0"/>
              <a:t>Clover Leafing  </a:t>
            </a:r>
            <a:r>
              <a:rPr lang="en-GB" dirty="0"/>
              <a:t>is corrosion due to </a:t>
            </a:r>
            <a:r>
              <a:rPr lang="en-GB" dirty="0" err="1"/>
              <a:t>sulfur</a:t>
            </a:r>
            <a:r>
              <a:rPr lang="en-GB" dirty="0"/>
              <a:t> will be high due to the presence of water in fuel and condensate in the air. This wear is generally seen between the quills. The wear near the quills enlarges and gives a characteristic of the clover leaf shape to the wear pattern.  It will be caused when the supply of lube oil is not uniform around the radial bore of the liner. The normal effect is for the oil to reduce in alkalinity away from the injection point, thus if the oil becomes acidic then high corrosive wear rates </a:t>
            </a:r>
          </a:p>
          <a:p>
            <a:r>
              <a:rPr lang="en-GB" dirty="0"/>
              <a:t>will result. This will cause uneven bore wear rates, with heavy wear in the areas </a:t>
            </a:r>
          </a:p>
          <a:p>
            <a:r>
              <a:rPr lang="en-GB" dirty="0"/>
              <a:t>furthest away from the oil injection points.</a:t>
            </a:r>
            <a:endParaRPr lang="en-GB" b="1" dirty="0"/>
          </a:p>
        </p:txBody>
      </p:sp>
      <p:sp>
        <p:nvSpPr>
          <p:cNvPr id="5" name="TextBox 4">
            <a:extLst>
              <a:ext uri="{FF2B5EF4-FFF2-40B4-BE49-F238E27FC236}">
                <a16:creationId xmlns:a16="http://schemas.microsoft.com/office/drawing/2014/main" id="{E5321F43-7F47-8338-8429-69B150F9B932}"/>
              </a:ext>
            </a:extLst>
          </p:cNvPr>
          <p:cNvSpPr txBox="1"/>
          <p:nvPr/>
        </p:nvSpPr>
        <p:spPr>
          <a:xfrm>
            <a:off x="344726" y="3637588"/>
            <a:ext cx="11375923" cy="923330"/>
          </a:xfrm>
          <a:prstGeom prst="rect">
            <a:avLst/>
          </a:prstGeom>
          <a:noFill/>
        </p:spPr>
        <p:txBody>
          <a:bodyPr wrap="square">
            <a:spAutoFit/>
          </a:bodyPr>
          <a:lstStyle/>
          <a:p>
            <a:r>
              <a:rPr lang="en-GB" b="1" dirty="0"/>
              <a:t>Ship corrosion </a:t>
            </a:r>
            <a:r>
              <a:rPr lang="en-GB" dirty="0"/>
              <a:t>is a major hazard for the industry. The deterioration of these structures causes higher maintenance costs, early system failures, or an overall shortened service life. Corrosion is a natural process which as a result, reduces metallic elements back to their original state.</a:t>
            </a:r>
          </a:p>
        </p:txBody>
      </p:sp>
      <p:sp>
        <p:nvSpPr>
          <p:cNvPr id="9" name="TextBox 8">
            <a:extLst>
              <a:ext uri="{FF2B5EF4-FFF2-40B4-BE49-F238E27FC236}">
                <a16:creationId xmlns:a16="http://schemas.microsoft.com/office/drawing/2014/main" id="{218567B7-645C-531D-FA10-92344B7787B6}"/>
              </a:ext>
            </a:extLst>
          </p:cNvPr>
          <p:cNvSpPr txBox="1"/>
          <p:nvPr/>
        </p:nvSpPr>
        <p:spPr>
          <a:xfrm>
            <a:off x="436679" y="6097530"/>
            <a:ext cx="11375924" cy="369332"/>
          </a:xfrm>
          <a:prstGeom prst="rect">
            <a:avLst/>
          </a:prstGeom>
          <a:noFill/>
        </p:spPr>
        <p:txBody>
          <a:bodyPr wrap="square">
            <a:spAutoFit/>
          </a:bodyPr>
          <a:lstStyle/>
          <a:p>
            <a:r>
              <a:rPr lang="en-GB" b="1" dirty="0"/>
              <a:t>Abrasion</a:t>
            </a:r>
            <a:r>
              <a:rPr lang="en-GB" dirty="0"/>
              <a:t> is the process of scraping or wearing something away.</a:t>
            </a:r>
          </a:p>
        </p:txBody>
      </p:sp>
      <p:sp>
        <p:nvSpPr>
          <p:cNvPr id="11" name="TextBox 10">
            <a:extLst>
              <a:ext uri="{FF2B5EF4-FFF2-40B4-BE49-F238E27FC236}">
                <a16:creationId xmlns:a16="http://schemas.microsoft.com/office/drawing/2014/main" id="{93C3A0C0-70C3-54F5-EE1B-586D59C25BC3}"/>
              </a:ext>
            </a:extLst>
          </p:cNvPr>
          <p:cNvSpPr txBox="1"/>
          <p:nvPr/>
        </p:nvSpPr>
        <p:spPr>
          <a:xfrm>
            <a:off x="401047" y="5728198"/>
            <a:ext cx="11461806" cy="369332"/>
          </a:xfrm>
          <a:prstGeom prst="rect">
            <a:avLst/>
          </a:prstGeom>
          <a:noFill/>
        </p:spPr>
        <p:txBody>
          <a:bodyPr wrap="square">
            <a:spAutoFit/>
          </a:bodyPr>
          <a:lstStyle/>
          <a:p>
            <a:r>
              <a:rPr lang="en-GB" b="1" dirty="0"/>
              <a:t>Adhesion</a:t>
            </a:r>
            <a:r>
              <a:rPr lang="en-GB" dirty="0"/>
              <a:t> is the action or process of adhering to a surface or object.</a:t>
            </a:r>
          </a:p>
        </p:txBody>
      </p:sp>
      <p:sp>
        <p:nvSpPr>
          <p:cNvPr id="13" name="TextBox 12">
            <a:extLst>
              <a:ext uri="{FF2B5EF4-FFF2-40B4-BE49-F238E27FC236}">
                <a16:creationId xmlns:a16="http://schemas.microsoft.com/office/drawing/2014/main" id="{91D74599-F13B-48C4-6033-244D58168637}"/>
              </a:ext>
            </a:extLst>
          </p:cNvPr>
          <p:cNvSpPr txBox="1"/>
          <p:nvPr/>
        </p:nvSpPr>
        <p:spPr>
          <a:xfrm>
            <a:off x="361270" y="1972784"/>
            <a:ext cx="11730824" cy="1754326"/>
          </a:xfrm>
          <a:prstGeom prst="rect">
            <a:avLst/>
          </a:prstGeom>
          <a:noFill/>
        </p:spPr>
        <p:txBody>
          <a:bodyPr wrap="square">
            <a:spAutoFit/>
          </a:bodyPr>
          <a:lstStyle/>
          <a:p>
            <a:endParaRPr lang="en-GB" dirty="0"/>
          </a:p>
          <a:p>
            <a:r>
              <a:rPr lang="en-GB" b="1" dirty="0" err="1"/>
              <a:t>Microseizure</a:t>
            </a:r>
            <a:r>
              <a:rPr lang="en-GB" b="1" dirty="0"/>
              <a:t> </a:t>
            </a:r>
            <a:r>
              <a:rPr lang="en-GB" dirty="0"/>
              <a:t>is caused when the liner and piston ring material is pressed together </a:t>
            </a:r>
          </a:p>
          <a:p>
            <a:r>
              <a:rPr lang="en-GB" dirty="0"/>
              <a:t>causing localised welding of the material in the absence of sufficient lube oil. The </a:t>
            </a:r>
          </a:p>
          <a:p>
            <a:r>
              <a:rPr lang="en-GB" dirty="0"/>
              <a:t>causes are insufficient oil and/or excessive cylinder pressures causes heavy ring/liner </a:t>
            </a:r>
          </a:p>
          <a:p>
            <a:r>
              <a:rPr lang="en-GB" dirty="0"/>
              <a:t>contact forces. The appearance is heavy scratching/tearing in the vertical direction, </a:t>
            </a:r>
          </a:p>
          <a:p>
            <a:r>
              <a:rPr lang="en-GB" dirty="0"/>
              <a:t>together with a localised hardening of the ring and liner material. </a:t>
            </a:r>
          </a:p>
        </p:txBody>
      </p:sp>
      <p:sp>
        <p:nvSpPr>
          <p:cNvPr id="15" name="TextBox 14">
            <a:extLst>
              <a:ext uri="{FF2B5EF4-FFF2-40B4-BE49-F238E27FC236}">
                <a16:creationId xmlns:a16="http://schemas.microsoft.com/office/drawing/2014/main" id="{7CC63FEE-7583-7949-0342-A79B06463F4A}"/>
              </a:ext>
            </a:extLst>
          </p:cNvPr>
          <p:cNvSpPr txBox="1"/>
          <p:nvPr/>
        </p:nvSpPr>
        <p:spPr>
          <a:xfrm>
            <a:off x="353961" y="4468585"/>
            <a:ext cx="11418864" cy="923330"/>
          </a:xfrm>
          <a:prstGeom prst="rect">
            <a:avLst/>
          </a:prstGeom>
          <a:noFill/>
        </p:spPr>
        <p:txBody>
          <a:bodyPr wrap="square">
            <a:spAutoFit/>
          </a:bodyPr>
          <a:lstStyle/>
          <a:p>
            <a:r>
              <a:rPr lang="en-GB" b="1" dirty="0"/>
              <a:t>Fretting wear </a:t>
            </a:r>
            <a:r>
              <a:rPr lang="en-GB" dirty="0"/>
              <a:t>is a type of wear that occurs as a result of repeated cyclical rubbing between the surfaces of two different objects. When solid or liquid particles of one object impinge against the surface of another object, the resulting wear is known as erosive wear.</a:t>
            </a:r>
          </a:p>
        </p:txBody>
      </p:sp>
      <p:sp>
        <p:nvSpPr>
          <p:cNvPr id="2" name="Slide Number Placeholder 1">
            <a:extLst>
              <a:ext uri="{FF2B5EF4-FFF2-40B4-BE49-F238E27FC236}">
                <a16:creationId xmlns:a16="http://schemas.microsoft.com/office/drawing/2014/main" id="{DDA3C3E6-DB03-D9A7-0DEC-501A4B0B4D55}"/>
              </a:ext>
            </a:extLst>
          </p:cNvPr>
          <p:cNvSpPr>
            <a:spLocks noGrp="1"/>
          </p:cNvSpPr>
          <p:nvPr>
            <p:ph type="sldNum" sz="quarter" idx="12"/>
          </p:nvPr>
        </p:nvSpPr>
        <p:spPr/>
        <p:txBody>
          <a:bodyPr/>
          <a:lstStyle/>
          <a:p>
            <a:pPr rtl="0"/>
            <a:fld id="{34B7E4EF-A1BD-40F4-AB7B-04F084DD991D}" type="slidenum">
              <a:rPr lang="en-GB" noProof="0" smtClean="0"/>
              <a:t>14</a:t>
            </a:fld>
            <a:endParaRPr lang="en-GB" noProof="0" dirty="0"/>
          </a:p>
        </p:txBody>
      </p:sp>
    </p:spTree>
    <p:extLst>
      <p:ext uri="{BB962C8B-B14F-4D97-AF65-F5344CB8AC3E}">
        <p14:creationId xmlns:p14="http://schemas.microsoft.com/office/powerpoint/2010/main" val="24300458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49EDA9C-CB5B-7951-26CC-F0BA01E48982}"/>
              </a:ext>
            </a:extLst>
          </p:cNvPr>
          <p:cNvSpPr txBox="1"/>
          <p:nvPr/>
        </p:nvSpPr>
        <p:spPr>
          <a:xfrm>
            <a:off x="852776" y="394692"/>
            <a:ext cx="10223389" cy="5909310"/>
          </a:xfrm>
          <a:prstGeom prst="rect">
            <a:avLst/>
          </a:prstGeom>
          <a:noFill/>
        </p:spPr>
        <p:txBody>
          <a:bodyPr wrap="square">
            <a:spAutoFit/>
          </a:bodyPr>
          <a:lstStyle/>
          <a:p>
            <a:pPr marL="342900" indent="-342900">
              <a:buAutoNum type="alphaUcPeriod" startAt="3"/>
            </a:pPr>
            <a:r>
              <a:rPr lang="en-GB" b="1" dirty="0"/>
              <a:t>Read the text and fill in the missing words. The first letter is given. P.359</a:t>
            </a:r>
          </a:p>
          <a:p>
            <a:endParaRPr lang="en-GB" b="1" dirty="0"/>
          </a:p>
          <a:p>
            <a:r>
              <a:rPr lang="en-GB" b="1" dirty="0"/>
              <a:t>Reasons for Cylinder Liner Wear (and ways to measure it)</a:t>
            </a:r>
          </a:p>
          <a:p>
            <a:r>
              <a:rPr lang="en-GB" dirty="0"/>
              <a:t>The wear in the cylinder liner is mainly because of the following reasons:</a:t>
            </a:r>
          </a:p>
          <a:p>
            <a:r>
              <a:rPr lang="en-GB" dirty="0"/>
              <a:t>1)	Due to f 	…………………………….</a:t>
            </a:r>
          </a:p>
          <a:p>
            <a:r>
              <a:rPr lang="en-GB" dirty="0"/>
              <a:t>2)	Due to c 	………………………………</a:t>
            </a:r>
          </a:p>
          <a:p>
            <a:r>
              <a:rPr lang="en-GB" dirty="0"/>
              <a:t>	Abrasion</a:t>
            </a:r>
          </a:p>
          <a:p>
            <a:r>
              <a:rPr lang="en-GB" dirty="0"/>
              <a:t>	Scuffing or Adhesion</a:t>
            </a:r>
          </a:p>
          <a:p>
            <a:r>
              <a:rPr lang="en-GB" dirty="0"/>
              <a:t>Whenever two surfaces slide over each other, friction is produced which leads to wearing down of both the surfaces. In cylinder liner wear the surfaces of piston 3) r……………. are sliding over the cylinder liner. The frictional wear depends upon various 4) f………………. like speed of movement between the surfaces, material involved, temperature, 5)l…………………… on engine, pressure, maintenance, lubrication, and combustion efficiency.</a:t>
            </a:r>
          </a:p>
          <a:p>
            <a:r>
              <a:rPr lang="en-GB" dirty="0"/>
              <a:t>The wear due to corrosion is caused due to the 6)b………….. of heavy fuel oil in the combustion space. This happens because heavy fuel oil contains high sulphur content. During 7)c………………………… 	, acids are formed inside the space which should be neutralized by cylinder oil which is alkaline in nature. The production of acids will be more if sulphur content is more, leading to the formation of sulphuric acid. Sulphuric acid is formed due to absorption of the condensate or moisture present inside the combustion space. Sulphuric acid corrosion is found more in the lower part of the liner as the temperature of jacket water is very 8)l……………. 	. </a:t>
            </a:r>
          </a:p>
        </p:txBody>
      </p:sp>
      <p:sp>
        <p:nvSpPr>
          <p:cNvPr id="2" name="Slide Number Placeholder 1">
            <a:extLst>
              <a:ext uri="{FF2B5EF4-FFF2-40B4-BE49-F238E27FC236}">
                <a16:creationId xmlns:a16="http://schemas.microsoft.com/office/drawing/2014/main" id="{6338FE6C-7A14-7C34-1826-0BB5307BE0CD}"/>
              </a:ext>
            </a:extLst>
          </p:cNvPr>
          <p:cNvSpPr>
            <a:spLocks noGrp="1"/>
          </p:cNvSpPr>
          <p:nvPr>
            <p:ph type="sldNum" sz="quarter" idx="12"/>
          </p:nvPr>
        </p:nvSpPr>
        <p:spPr/>
        <p:txBody>
          <a:bodyPr/>
          <a:lstStyle/>
          <a:p>
            <a:pPr rtl="0"/>
            <a:fld id="{34B7E4EF-A1BD-40F4-AB7B-04F084DD991D}" type="slidenum">
              <a:rPr lang="en-GB" noProof="0" smtClean="0"/>
              <a:t>15</a:t>
            </a:fld>
            <a:endParaRPr lang="en-GB" noProof="0" dirty="0"/>
          </a:p>
        </p:txBody>
      </p:sp>
    </p:spTree>
    <p:extLst>
      <p:ext uri="{BB962C8B-B14F-4D97-AF65-F5344CB8AC3E}">
        <p14:creationId xmlns:p14="http://schemas.microsoft.com/office/powerpoint/2010/main" val="42359329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F1232BC-CB0E-0B6C-C0D8-F7393D907E20}"/>
              </a:ext>
            </a:extLst>
          </p:cNvPr>
          <p:cNvSpPr txBox="1"/>
          <p:nvPr/>
        </p:nvSpPr>
        <p:spPr>
          <a:xfrm>
            <a:off x="469127" y="472357"/>
            <a:ext cx="11322657" cy="3693319"/>
          </a:xfrm>
          <a:prstGeom prst="rect">
            <a:avLst/>
          </a:prstGeom>
          <a:noFill/>
        </p:spPr>
        <p:txBody>
          <a:bodyPr wrap="square">
            <a:spAutoFit/>
          </a:bodyPr>
          <a:lstStyle/>
          <a:p>
            <a:r>
              <a:rPr lang="en-GB" dirty="0"/>
              <a:t>Corrosion due to sulphur will be high due to the presence of water in fuel and condensate in the 9) a……………….. This wear is generally seen between the quills. The wear near the quills enlarges and gives a characteristic of the clover leaf shape to the wear pattern. This phenomenon is called clover leafing. Abrasion is a wear due to the 10)h……………… particles present and formed during combustion. Catalytic 11)f…………….. 	in the fuel and the ash formed during the combustion causes abrasive wear.</a:t>
            </a:r>
          </a:p>
          <a:p>
            <a:endParaRPr lang="en-GB" dirty="0"/>
          </a:p>
          <a:p>
            <a:r>
              <a:rPr lang="en-GB" dirty="0"/>
              <a:t>Adhesion or Scuffing is a form of local welding between the particles of piston rings and the liner surface. As the piston is moving 12)</a:t>
            </a:r>
            <a:r>
              <a:rPr lang="en-GB" dirty="0" err="1"/>
              <a:t>i</a:t>
            </a:r>
            <a:r>
              <a:rPr lang="en-GB" dirty="0"/>
              <a:t>…………………………. the liner, the welding which has occurred breaks and leads to the formation of abrasive material. The abrasive material will increase the 13)r…………… 	 of wear of the liner. This is generally caused by insufficient lubrication due to which large amount of heat is produced and microscopic welding of rings and liner surface takes 16)p…………………….. Due to this type of wear the liner loses its properties to adhere cylinder oil to the surface. One more reason for this phenomenon is polishing of the surface caused by scuffing, giving liners a mirror finish.</a:t>
            </a:r>
          </a:p>
        </p:txBody>
      </p:sp>
      <p:pic>
        <p:nvPicPr>
          <p:cNvPr id="4" name="Picture 3">
            <a:extLst>
              <a:ext uri="{FF2B5EF4-FFF2-40B4-BE49-F238E27FC236}">
                <a16:creationId xmlns:a16="http://schemas.microsoft.com/office/drawing/2014/main" id="{109BF34C-E61B-625D-E4EC-A7851F4ED217}"/>
              </a:ext>
            </a:extLst>
          </p:cNvPr>
          <p:cNvPicPr>
            <a:picLocks noChangeAspect="1"/>
          </p:cNvPicPr>
          <p:nvPr/>
        </p:nvPicPr>
        <p:blipFill>
          <a:blip r:embed="rId2"/>
          <a:stretch>
            <a:fillRect/>
          </a:stretch>
        </p:blipFill>
        <p:spPr>
          <a:xfrm>
            <a:off x="2472856" y="4096164"/>
            <a:ext cx="3091365" cy="2318524"/>
          </a:xfrm>
          <a:prstGeom prst="rect">
            <a:avLst/>
          </a:prstGeom>
        </p:spPr>
      </p:pic>
      <p:sp>
        <p:nvSpPr>
          <p:cNvPr id="5" name="TextBox 4">
            <a:extLst>
              <a:ext uri="{FF2B5EF4-FFF2-40B4-BE49-F238E27FC236}">
                <a16:creationId xmlns:a16="http://schemas.microsoft.com/office/drawing/2014/main" id="{896CC8D0-E34E-F970-C048-42274F5055D6}"/>
              </a:ext>
            </a:extLst>
          </p:cNvPr>
          <p:cNvSpPr txBox="1"/>
          <p:nvPr/>
        </p:nvSpPr>
        <p:spPr>
          <a:xfrm>
            <a:off x="5933872" y="4591455"/>
            <a:ext cx="3482502" cy="369332"/>
          </a:xfrm>
          <a:prstGeom prst="rect">
            <a:avLst/>
          </a:prstGeom>
          <a:noFill/>
        </p:spPr>
        <p:txBody>
          <a:bodyPr wrap="square" rtlCol="0">
            <a:spAutoFit/>
          </a:bodyPr>
          <a:lstStyle/>
          <a:p>
            <a:r>
              <a:rPr lang="en-GB" dirty="0"/>
              <a:t>Scuffing of cylinder liner</a:t>
            </a:r>
          </a:p>
        </p:txBody>
      </p:sp>
      <p:sp>
        <p:nvSpPr>
          <p:cNvPr id="2" name="Slide Number Placeholder 1">
            <a:extLst>
              <a:ext uri="{FF2B5EF4-FFF2-40B4-BE49-F238E27FC236}">
                <a16:creationId xmlns:a16="http://schemas.microsoft.com/office/drawing/2014/main" id="{DC04F887-9521-8579-6F02-D6FB13842C51}"/>
              </a:ext>
            </a:extLst>
          </p:cNvPr>
          <p:cNvSpPr>
            <a:spLocks noGrp="1"/>
          </p:cNvSpPr>
          <p:nvPr>
            <p:ph type="sldNum" sz="quarter" idx="12"/>
          </p:nvPr>
        </p:nvSpPr>
        <p:spPr/>
        <p:txBody>
          <a:bodyPr/>
          <a:lstStyle/>
          <a:p>
            <a:pPr rtl="0"/>
            <a:fld id="{34B7E4EF-A1BD-40F4-AB7B-04F084DD991D}" type="slidenum">
              <a:rPr lang="en-GB" noProof="0" smtClean="0"/>
              <a:t>16</a:t>
            </a:fld>
            <a:endParaRPr lang="en-GB" noProof="0" dirty="0"/>
          </a:p>
        </p:txBody>
      </p:sp>
    </p:spTree>
    <p:extLst>
      <p:ext uri="{BB962C8B-B14F-4D97-AF65-F5344CB8AC3E}">
        <p14:creationId xmlns:p14="http://schemas.microsoft.com/office/powerpoint/2010/main" val="32813249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CBEC968-0ABD-0C6F-83F0-6AEA02540ABD}"/>
              </a:ext>
            </a:extLst>
          </p:cNvPr>
          <p:cNvSpPr txBox="1"/>
          <p:nvPr/>
        </p:nvSpPr>
        <p:spPr>
          <a:xfrm>
            <a:off x="252919" y="-97750"/>
            <a:ext cx="11828834" cy="7232749"/>
          </a:xfrm>
          <a:prstGeom prst="rect">
            <a:avLst/>
          </a:prstGeom>
          <a:noFill/>
        </p:spPr>
        <p:txBody>
          <a:bodyPr wrap="square">
            <a:spAutoFit/>
          </a:bodyPr>
          <a:lstStyle/>
          <a:p>
            <a:endParaRPr lang="en-GB" dirty="0"/>
          </a:p>
          <a:p>
            <a:endParaRPr lang="en-GB" dirty="0"/>
          </a:p>
          <a:p>
            <a:r>
              <a:rPr lang="en-GB" dirty="0"/>
              <a:t>D.	</a:t>
            </a:r>
            <a:r>
              <a:rPr lang="en-GB" b="1" dirty="0"/>
              <a:t>You will read a text on gauging the cylinder liner and minimizing its wear. Six phrases have been extracted from the text. Fill in the missing phrases in the appropriate space. Write the correct number in each box. Page 360</a:t>
            </a:r>
          </a:p>
          <a:p>
            <a:r>
              <a:rPr lang="en-GB" dirty="0"/>
              <a:t>�	per 1000 running hours	� from the charge air	� as per</a:t>
            </a:r>
          </a:p>
          <a:p>
            <a:r>
              <a:rPr lang="en-GB" dirty="0"/>
              <a:t>�	for both port starboard and forward aft positions	� at regular intervals	� or vice versa</a:t>
            </a:r>
          </a:p>
          <a:p>
            <a:r>
              <a:rPr lang="en-GB" sz="1600" b="1" dirty="0"/>
              <a:t>How can cylinder liner wear be minimized?</a:t>
            </a:r>
          </a:p>
          <a:p>
            <a:r>
              <a:rPr lang="en-GB" sz="1600" dirty="0"/>
              <a:t>Cylinder wear can be minimized by carrying out the following steps:</a:t>
            </a:r>
          </a:p>
          <a:p>
            <a:r>
              <a:rPr lang="en-GB" sz="1600" dirty="0"/>
              <a:t>1)	By avoiding any ingress of water inside the liner by properly treating the fuel oil.</a:t>
            </a:r>
          </a:p>
          <a:p>
            <a:r>
              <a:rPr lang="en-GB" sz="1600" dirty="0"/>
              <a:t>2)	By maintaining the correct feed rate and grade of cylinder oil.</a:t>
            </a:r>
          </a:p>
          <a:p>
            <a:r>
              <a:rPr lang="en-GB" sz="1600" dirty="0"/>
              <a:t>3)	By avoiding ingress of moisture …[1]...</a:t>
            </a:r>
          </a:p>
          <a:p>
            <a:r>
              <a:rPr lang="en-GB" sz="1600" dirty="0"/>
              <a:t>4)	By maintaining proper jacket water temperature.</a:t>
            </a:r>
          </a:p>
          <a:p>
            <a:r>
              <a:rPr lang="en-GB" sz="1600" dirty="0"/>
              <a:t>How is cylinder liner wear gauged?</a:t>
            </a:r>
          </a:p>
          <a:p>
            <a:r>
              <a:rPr lang="en-GB" sz="1600" dirty="0"/>
              <a:t>Cylinder liner has to be gauged …[2]… as specified in the maintenance manual. The records of gauging are kept for each cylinder and wear rate is calculated. The liner has to be cleaned and inspected before the gauging. Generally while taking the measurement, the temperature of the liner and </a:t>
            </a:r>
            <a:r>
              <a:rPr lang="en-GB" sz="1600" dirty="0" err="1"/>
              <a:t>micrometer</a:t>
            </a:r>
            <a:r>
              <a:rPr lang="en-GB" sz="1600" dirty="0"/>
              <a:t> should be the same. If the temperature exceeds that of the liner …[3]… then the reading has to be corrected by multiplying the value with the correction factor and deducting the value obtained from the reading taken. The reading obtained at the end will be the correct reading.</a:t>
            </a:r>
          </a:p>
          <a:p>
            <a:r>
              <a:rPr lang="en-GB" sz="1600" dirty="0"/>
              <a:t>The cylinder liner wear is measured by a standard template, which consists of strategically positioned holes, wherein the </a:t>
            </a:r>
            <a:r>
              <a:rPr lang="en-GB" sz="1600" dirty="0" err="1"/>
              <a:t>micrometer</a:t>
            </a:r>
            <a:r>
              <a:rPr lang="en-GB" sz="1600" dirty="0"/>
              <a:t> is placed and the readings are taken. The readings are taken …[4]... This is done because the wear is not the same in both directions and the ovality is checked.</a:t>
            </a:r>
          </a:p>
          <a:p>
            <a:r>
              <a:rPr lang="en-GB" sz="1600" dirty="0"/>
              <a:t>The wear rate will be different in the liner. The wear will be more in the top one third part as combustion takes place there and temperatures and pressure are also very high at the top.</a:t>
            </a:r>
          </a:p>
          <a:p>
            <a:r>
              <a:rPr lang="en-GB" sz="1600" dirty="0"/>
              <a:t>An approximate normal wear rate of the liner is about 0.1 mm …[5]... The wear rate increases if the engine is overloaded. Generally the liner has to be replaced when the wear is about 0.6-0.8% of the bore diameter or …[6]… the manufacturer’s recommendation.</a:t>
            </a:r>
          </a:p>
        </p:txBody>
      </p:sp>
      <p:sp>
        <p:nvSpPr>
          <p:cNvPr id="2" name="Slide Number Placeholder 1">
            <a:extLst>
              <a:ext uri="{FF2B5EF4-FFF2-40B4-BE49-F238E27FC236}">
                <a16:creationId xmlns:a16="http://schemas.microsoft.com/office/drawing/2014/main" id="{149466E2-8680-949B-5D1F-48863366792D}"/>
              </a:ext>
            </a:extLst>
          </p:cNvPr>
          <p:cNvSpPr>
            <a:spLocks noGrp="1"/>
          </p:cNvSpPr>
          <p:nvPr>
            <p:ph type="sldNum" sz="quarter" idx="12"/>
          </p:nvPr>
        </p:nvSpPr>
        <p:spPr/>
        <p:txBody>
          <a:bodyPr/>
          <a:lstStyle/>
          <a:p>
            <a:pPr rtl="0"/>
            <a:fld id="{34B7E4EF-A1BD-40F4-AB7B-04F084DD991D}" type="slidenum">
              <a:rPr lang="en-GB" noProof="0" smtClean="0"/>
              <a:t>17</a:t>
            </a:fld>
            <a:endParaRPr lang="en-GB" noProof="0" dirty="0"/>
          </a:p>
        </p:txBody>
      </p:sp>
    </p:spTree>
    <p:extLst>
      <p:ext uri="{BB962C8B-B14F-4D97-AF65-F5344CB8AC3E}">
        <p14:creationId xmlns:p14="http://schemas.microsoft.com/office/powerpoint/2010/main" val="101329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1ADFC73-6B20-8035-034D-BED4D6231927}"/>
              </a:ext>
            </a:extLst>
          </p:cNvPr>
          <p:cNvSpPr txBox="1"/>
          <p:nvPr/>
        </p:nvSpPr>
        <p:spPr>
          <a:xfrm>
            <a:off x="278296" y="276561"/>
            <a:ext cx="11521440" cy="5909310"/>
          </a:xfrm>
          <a:prstGeom prst="rect">
            <a:avLst/>
          </a:prstGeom>
          <a:noFill/>
        </p:spPr>
        <p:txBody>
          <a:bodyPr wrap="square">
            <a:spAutoFit/>
          </a:bodyPr>
          <a:lstStyle/>
          <a:p>
            <a:r>
              <a:rPr lang="en-GB" b="1" dirty="0"/>
              <a:t>What is cold corrosion?</a:t>
            </a:r>
          </a:p>
          <a:p>
            <a:r>
              <a:rPr lang="en-GB" b="1" dirty="0"/>
              <a:t>Fill in the gaps with the correct form of the word in capital letters.</a:t>
            </a:r>
          </a:p>
          <a:p>
            <a:endParaRPr lang="en-GB" b="1" dirty="0"/>
          </a:p>
          <a:p>
            <a:r>
              <a:rPr lang="en-GB" dirty="0"/>
              <a:t>Cold corrosion is when 1……………….. SULPHUR acid forms on the liner walls in an engine cylinder and corrodes the liner surface. This 2………………………NORMAL corrosion then creates 3……………………EXCESS wear of the liner material. This has become an issue 4……………………….RECENT in new engines which are now designed to comply with the Tier II NOx regulations and Energy Efficiency Design Index (EEDI) guidelines. To meet the new regulations, engine cylinders must operate under increased pressures and reduced 5……………………….OPERATE temperatures. This creates conditions below the dew point that allows water to 6………………………CONDENSATE on the cylinder liner walls. This then combines with sulphur from the combustion process to form sulphuric acid, which leads to cylinder liner wear or cold corrosion.</a:t>
            </a:r>
          </a:p>
          <a:p>
            <a:endParaRPr lang="en-GB" dirty="0"/>
          </a:p>
          <a:p>
            <a:r>
              <a:rPr lang="en-GB" b="1" dirty="0"/>
              <a:t>How serious is cold corrosion for my engine?</a:t>
            </a:r>
          </a:p>
          <a:p>
            <a:r>
              <a:rPr lang="en-GB" dirty="0"/>
              <a:t>Cold corrosion is at its most serious in the 7………………..LATE engine designs. It also impacts earlier engine designs modified for part-load or low-load operation</a:t>
            </a:r>
          </a:p>
          <a:p>
            <a:r>
              <a:rPr lang="en-GB" dirty="0"/>
              <a:t> (known as ‘slow steaming’, where vessels may operate as low as 10% load).</a:t>
            </a:r>
          </a:p>
          <a:p>
            <a:r>
              <a:rPr lang="en-GB" dirty="0"/>
              <a:t>These 8…………………………….MODIFY may </a:t>
            </a:r>
          </a:p>
          <a:p>
            <a:r>
              <a:rPr lang="en-GB" dirty="0"/>
              <a:t>include; turbocharger cut-out, 9……………………….VARY turbo charger </a:t>
            </a:r>
          </a:p>
          <a:p>
            <a:r>
              <a:rPr lang="en-GB" dirty="0"/>
              <a:t>nozzle rings fitted, exhaust gas by-pass valve fitted, and engine tuning changes. </a:t>
            </a:r>
          </a:p>
          <a:p>
            <a:r>
              <a:rPr lang="en-GB" dirty="0"/>
              <a:t>Some modified engines become mildly </a:t>
            </a:r>
          </a:p>
          <a:p>
            <a:r>
              <a:rPr lang="en-GB" dirty="0"/>
              <a:t>10…………………….CORRODE whereas others may be more seriously affected.</a:t>
            </a:r>
          </a:p>
        </p:txBody>
      </p:sp>
      <p:pic>
        <p:nvPicPr>
          <p:cNvPr id="4" name="Picture 3">
            <a:extLst>
              <a:ext uri="{FF2B5EF4-FFF2-40B4-BE49-F238E27FC236}">
                <a16:creationId xmlns:a16="http://schemas.microsoft.com/office/drawing/2014/main" id="{5EB78749-ADED-F5AD-DC23-307FC1777D69}"/>
              </a:ext>
            </a:extLst>
          </p:cNvPr>
          <p:cNvPicPr>
            <a:picLocks noChangeAspect="1"/>
          </p:cNvPicPr>
          <p:nvPr/>
        </p:nvPicPr>
        <p:blipFill>
          <a:blip r:embed="rId2"/>
          <a:stretch>
            <a:fillRect/>
          </a:stretch>
        </p:blipFill>
        <p:spPr>
          <a:xfrm>
            <a:off x="8603312" y="4160629"/>
            <a:ext cx="2873071" cy="2157013"/>
          </a:xfrm>
          <a:prstGeom prst="rect">
            <a:avLst/>
          </a:prstGeom>
        </p:spPr>
      </p:pic>
      <p:sp>
        <p:nvSpPr>
          <p:cNvPr id="2" name="Slide Number Placeholder 1">
            <a:extLst>
              <a:ext uri="{FF2B5EF4-FFF2-40B4-BE49-F238E27FC236}">
                <a16:creationId xmlns:a16="http://schemas.microsoft.com/office/drawing/2014/main" id="{44785605-1C2B-04D6-BF4B-BD9583E64C5B}"/>
              </a:ext>
            </a:extLst>
          </p:cNvPr>
          <p:cNvSpPr>
            <a:spLocks noGrp="1"/>
          </p:cNvSpPr>
          <p:nvPr>
            <p:ph type="sldNum" sz="quarter" idx="12"/>
          </p:nvPr>
        </p:nvSpPr>
        <p:spPr/>
        <p:txBody>
          <a:bodyPr/>
          <a:lstStyle/>
          <a:p>
            <a:pPr rtl="0"/>
            <a:fld id="{34B7E4EF-A1BD-40F4-AB7B-04F084DD991D}" type="slidenum">
              <a:rPr lang="en-GB" noProof="0" smtClean="0"/>
              <a:t>18</a:t>
            </a:fld>
            <a:endParaRPr lang="en-GB" noProof="0" dirty="0"/>
          </a:p>
        </p:txBody>
      </p:sp>
    </p:spTree>
    <p:extLst>
      <p:ext uri="{BB962C8B-B14F-4D97-AF65-F5344CB8AC3E}">
        <p14:creationId xmlns:p14="http://schemas.microsoft.com/office/powerpoint/2010/main" val="28335648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C640660-8380-165D-6444-7B87FD098CF5}"/>
              </a:ext>
            </a:extLst>
          </p:cNvPr>
          <p:cNvSpPr txBox="1"/>
          <p:nvPr/>
        </p:nvSpPr>
        <p:spPr>
          <a:xfrm>
            <a:off x="398890" y="334592"/>
            <a:ext cx="11394219" cy="3970318"/>
          </a:xfrm>
          <a:prstGeom prst="rect">
            <a:avLst/>
          </a:prstGeom>
          <a:noFill/>
        </p:spPr>
        <p:txBody>
          <a:bodyPr wrap="square">
            <a:spAutoFit/>
          </a:bodyPr>
          <a:lstStyle/>
          <a:p>
            <a:r>
              <a:rPr lang="en-GB" b="1" dirty="0"/>
              <a:t>How do I manage cold corrosion? </a:t>
            </a:r>
          </a:p>
          <a:p>
            <a:r>
              <a:rPr lang="en-GB" b="1" dirty="0"/>
              <a:t>Fill in the gaps with the following words: identify/ implementing/ tackle/optimized/ selected/ avoid/ crucial </a:t>
            </a:r>
          </a:p>
          <a:p>
            <a:endParaRPr lang="en-GB" b="1" dirty="0"/>
          </a:p>
          <a:p>
            <a:r>
              <a:rPr lang="en-GB" dirty="0"/>
              <a:t>Whilst it is very difficult to 1………………. cold corrosion, there are a number of steps you can take which can help to 2…………….. the issue:</a:t>
            </a:r>
          </a:p>
          <a:p>
            <a:r>
              <a:rPr lang="en-GB" dirty="0"/>
              <a:t>	3………………. how serious the problem is through onboard oil analysis – MAN recommends the use of a ‘Sweep Test’ and Wartsila have a similar ‘Quick Test’.</a:t>
            </a:r>
          </a:p>
          <a:p>
            <a:r>
              <a:rPr lang="en-GB" dirty="0"/>
              <a:t>	4……………………… a condition monitoring programme to monitor the performance of the engine and cylinder oil is 5…………………. This programme should monitor the parameters of iron wear and the residual Total Base Number (TBN) in scrape down oil.</a:t>
            </a:r>
          </a:p>
          <a:p>
            <a:r>
              <a:rPr lang="en-GB" dirty="0"/>
              <a:t>–	It will enable the correct cylinder oil to be 6………………….</a:t>
            </a:r>
          </a:p>
          <a:p>
            <a:r>
              <a:rPr lang="en-GB" dirty="0"/>
              <a:t>–	It will enable the feed rate to be 7……………………. to suit the engine, operating conditions and the cylinder oil in use.</a:t>
            </a:r>
          </a:p>
        </p:txBody>
      </p:sp>
      <p:pic>
        <p:nvPicPr>
          <p:cNvPr id="4" name="Picture 3">
            <a:extLst>
              <a:ext uri="{FF2B5EF4-FFF2-40B4-BE49-F238E27FC236}">
                <a16:creationId xmlns:a16="http://schemas.microsoft.com/office/drawing/2014/main" id="{6DE1E591-A723-5ABF-0208-508C8F36E793}"/>
              </a:ext>
            </a:extLst>
          </p:cNvPr>
          <p:cNvPicPr>
            <a:picLocks noChangeAspect="1"/>
          </p:cNvPicPr>
          <p:nvPr/>
        </p:nvPicPr>
        <p:blipFill rotWithShape="1">
          <a:blip r:embed="rId2"/>
          <a:srcRect t="37936" b="23164"/>
          <a:stretch/>
        </p:blipFill>
        <p:spPr>
          <a:xfrm>
            <a:off x="398890" y="4381169"/>
            <a:ext cx="11487384" cy="2234316"/>
          </a:xfrm>
          <a:prstGeom prst="rect">
            <a:avLst/>
          </a:prstGeom>
        </p:spPr>
      </p:pic>
      <p:sp>
        <p:nvSpPr>
          <p:cNvPr id="2" name="Slide Number Placeholder 1">
            <a:extLst>
              <a:ext uri="{FF2B5EF4-FFF2-40B4-BE49-F238E27FC236}">
                <a16:creationId xmlns:a16="http://schemas.microsoft.com/office/drawing/2014/main" id="{80567409-1707-873D-F854-0AE6A3B6D419}"/>
              </a:ext>
            </a:extLst>
          </p:cNvPr>
          <p:cNvSpPr>
            <a:spLocks noGrp="1"/>
          </p:cNvSpPr>
          <p:nvPr>
            <p:ph type="sldNum" sz="quarter" idx="12"/>
          </p:nvPr>
        </p:nvSpPr>
        <p:spPr/>
        <p:txBody>
          <a:bodyPr/>
          <a:lstStyle/>
          <a:p>
            <a:pPr rtl="0"/>
            <a:fld id="{34B7E4EF-A1BD-40F4-AB7B-04F084DD991D}" type="slidenum">
              <a:rPr lang="en-GB" noProof="0" smtClean="0"/>
              <a:t>19</a:t>
            </a:fld>
            <a:endParaRPr lang="en-GB" noProof="0" dirty="0"/>
          </a:p>
        </p:txBody>
      </p:sp>
    </p:spTree>
    <p:extLst>
      <p:ext uri="{BB962C8B-B14F-4D97-AF65-F5344CB8AC3E}">
        <p14:creationId xmlns:p14="http://schemas.microsoft.com/office/powerpoint/2010/main" val="34815996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BB8085-1FFF-44DD-A144-D794D923CF00}"/>
              </a:ext>
            </a:extLst>
          </p:cNvPr>
          <p:cNvSpPr>
            <a:spLocks noGrp="1"/>
          </p:cNvSpPr>
          <p:nvPr>
            <p:ph type="title"/>
          </p:nvPr>
        </p:nvSpPr>
        <p:spPr>
          <a:xfrm>
            <a:off x="1066800" y="642594"/>
            <a:ext cx="10058400" cy="1371600"/>
          </a:xfrm>
        </p:spPr>
        <p:txBody>
          <a:bodyPr rtlCol="0">
            <a:normAutofit/>
          </a:bodyPr>
          <a:lstStyle/>
          <a:p>
            <a:pPr algn="ctr" rtl="0"/>
            <a:r>
              <a:rPr lang="en-GB" dirty="0"/>
              <a:t>Contents</a:t>
            </a:r>
          </a:p>
        </p:txBody>
      </p:sp>
      <p:graphicFrame>
        <p:nvGraphicFramePr>
          <p:cNvPr id="5" name="Content Placeholder 2" descr="SmartArt Process Diagram">
            <a:extLst>
              <a:ext uri="{FF2B5EF4-FFF2-40B4-BE49-F238E27FC236}">
                <a16:creationId xmlns:a16="http://schemas.microsoft.com/office/drawing/2014/main" id="{60233515-42BF-4401-AB7F-458C06159D34}"/>
              </a:ext>
            </a:extLst>
          </p:cNvPr>
          <p:cNvGraphicFramePr>
            <a:graphicFrameLocks noGrp="1"/>
          </p:cNvGraphicFramePr>
          <p:nvPr>
            <p:ph idx="1"/>
            <p:extLst>
              <p:ext uri="{D42A27DB-BD31-4B8C-83A1-F6EECF244321}">
                <p14:modId xmlns:p14="http://schemas.microsoft.com/office/powerpoint/2010/main" val="925509432"/>
              </p:ext>
            </p:extLst>
          </p:nvPr>
        </p:nvGraphicFramePr>
        <p:xfrm>
          <a:off x="868018" y="1566195"/>
          <a:ext cx="10058400" cy="186280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TextBox 3">
            <a:extLst>
              <a:ext uri="{FF2B5EF4-FFF2-40B4-BE49-F238E27FC236}">
                <a16:creationId xmlns:a16="http://schemas.microsoft.com/office/drawing/2014/main" id="{38567C9A-71FF-9E9B-CD35-524CC79E9E10}"/>
              </a:ext>
            </a:extLst>
          </p:cNvPr>
          <p:cNvSpPr txBox="1"/>
          <p:nvPr/>
        </p:nvSpPr>
        <p:spPr>
          <a:xfrm>
            <a:off x="868018" y="3706271"/>
            <a:ext cx="3187147" cy="1754326"/>
          </a:xfrm>
          <a:prstGeom prst="rect">
            <a:avLst/>
          </a:prstGeom>
          <a:solidFill>
            <a:schemeClr val="accent6">
              <a:lumMod val="75000"/>
            </a:schemeClr>
          </a:solidFill>
        </p:spPr>
        <p:txBody>
          <a:bodyPr wrap="square">
            <a:spAutoFit/>
          </a:bodyPr>
          <a:lstStyle/>
          <a:p>
            <a:r>
              <a:rPr lang="en-GB" dirty="0"/>
              <a:t>04</a:t>
            </a:r>
          </a:p>
          <a:p>
            <a:r>
              <a:rPr lang="en-GB" dirty="0"/>
              <a:t>Insulation</a:t>
            </a:r>
          </a:p>
          <a:p>
            <a:endParaRPr lang="en-GB" dirty="0"/>
          </a:p>
          <a:p>
            <a:endParaRPr lang="en-GB" dirty="0"/>
          </a:p>
          <a:p>
            <a:endParaRPr lang="en-GB" dirty="0"/>
          </a:p>
          <a:p>
            <a:endParaRPr lang="en-GB" dirty="0"/>
          </a:p>
        </p:txBody>
      </p:sp>
      <p:sp>
        <p:nvSpPr>
          <p:cNvPr id="7" name="TextBox 6">
            <a:extLst>
              <a:ext uri="{FF2B5EF4-FFF2-40B4-BE49-F238E27FC236}">
                <a16:creationId xmlns:a16="http://schemas.microsoft.com/office/drawing/2014/main" id="{06DA7C64-821E-7645-1FA8-0AF57CFBA1C2}"/>
              </a:ext>
            </a:extLst>
          </p:cNvPr>
          <p:cNvSpPr txBox="1"/>
          <p:nvPr/>
        </p:nvSpPr>
        <p:spPr>
          <a:xfrm>
            <a:off x="4342740" y="3706270"/>
            <a:ext cx="3187147" cy="1754326"/>
          </a:xfrm>
          <a:prstGeom prst="rect">
            <a:avLst/>
          </a:prstGeom>
          <a:solidFill>
            <a:schemeClr val="accent2">
              <a:lumMod val="60000"/>
              <a:lumOff val="40000"/>
            </a:schemeClr>
          </a:solidFill>
        </p:spPr>
        <p:txBody>
          <a:bodyPr wrap="square">
            <a:spAutoFit/>
          </a:bodyPr>
          <a:lstStyle/>
          <a:p>
            <a:r>
              <a:rPr lang="en-GB" dirty="0"/>
              <a:t>05 </a:t>
            </a:r>
          </a:p>
          <a:p>
            <a:r>
              <a:rPr lang="en-GB" dirty="0"/>
              <a:t>IMO SMCP : Handling liquid goods, bunkers and ballast pollution prevention</a:t>
            </a:r>
          </a:p>
          <a:p>
            <a:endParaRPr lang="en-GB" dirty="0"/>
          </a:p>
        </p:txBody>
      </p:sp>
      <p:sp>
        <p:nvSpPr>
          <p:cNvPr id="6" name="TextBox 5">
            <a:extLst>
              <a:ext uri="{FF2B5EF4-FFF2-40B4-BE49-F238E27FC236}">
                <a16:creationId xmlns:a16="http://schemas.microsoft.com/office/drawing/2014/main" id="{2ECFC344-13DA-5A69-9A70-1C874636E8E3}"/>
              </a:ext>
            </a:extLst>
          </p:cNvPr>
          <p:cNvSpPr txBox="1"/>
          <p:nvPr/>
        </p:nvSpPr>
        <p:spPr>
          <a:xfrm>
            <a:off x="7739271" y="3706270"/>
            <a:ext cx="3165944" cy="1754326"/>
          </a:xfrm>
          <a:prstGeom prst="rect">
            <a:avLst/>
          </a:prstGeom>
          <a:solidFill>
            <a:srgbClr val="00B0F0"/>
          </a:solidFill>
        </p:spPr>
        <p:txBody>
          <a:bodyPr wrap="square">
            <a:spAutoFit/>
          </a:bodyPr>
          <a:lstStyle/>
          <a:p>
            <a:r>
              <a:rPr lang="en-GB" dirty="0"/>
              <a:t>06</a:t>
            </a:r>
          </a:p>
          <a:p>
            <a:r>
              <a:rPr lang="en-GB" dirty="0"/>
              <a:t>Review to </a:t>
            </a:r>
          </a:p>
          <a:p>
            <a:r>
              <a:rPr lang="en-GB" dirty="0"/>
              <a:t>part three</a:t>
            </a:r>
          </a:p>
          <a:p>
            <a:endParaRPr lang="en-GB" dirty="0"/>
          </a:p>
          <a:p>
            <a:endParaRPr lang="en-GB" dirty="0"/>
          </a:p>
          <a:p>
            <a:endParaRPr lang="en-GB" dirty="0"/>
          </a:p>
        </p:txBody>
      </p:sp>
      <p:sp>
        <p:nvSpPr>
          <p:cNvPr id="8" name="Slide Number Placeholder 7">
            <a:extLst>
              <a:ext uri="{FF2B5EF4-FFF2-40B4-BE49-F238E27FC236}">
                <a16:creationId xmlns:a16="http://schemas.microsoft.com/office/drawing/2014/main" id="{9C953FDB-E8F4-D995-7EBB-1E0E1425E065}"/>
              </a:ext>
            </a:extLst>
          </p:cNvPr>
          <p:cNvSpPr>
            <a:spLocks noGrp="1"/>
          </p:cNvSpPr>
          <p:nvPr>
            <p:ph type="sldNum" sz="quarter" idx="12"/>
          </p:nvPr>
        </p:nvSpPr>
        <p:spPr/>
        <p:txBody>
          <a:bodyPr/>
          <a:lstStyle/>
          <a:p>
            <a:pPr rtl="0"/>
            <a:fld id="{34B7E4EF-A1BD-40F4-AB7B-04F084DD991D}" type="slidenum">
              <a:rPr lang="en-GB" noProof="0" smtClean="0"/>
              <a:t>2</a:t>
            </a:fld>
            <a:endParaRPr lang="en-GB" noProof="0" dirty="0"/>
          </a:p>
        </p:txBody>
      </p:sp>
    </p:spTree>
    <p:extLst>
      <p:ext uri="{BB962C8B-B14F-4D97-AF65-F5344CB8AC3E}">
        <p14:creationId xmlns:p14="http://schemas.microsoft.com/office/powerpoint/2010/main" val="38337735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A3C44A2-4382-1D0A-5D99-D7A1047639FC}"/>
              </a:ext>
            </a:extLst>
          </p:cNvPr>
          <p:cNvSpPr txBox="1"/>
          <p:nvPr/>
        </p:nvSpPr>
        <p:spPr>
          <a:xfrm>
            <a:off x="898497" y="56859"/>
            <a:ext cx="10877385" cy="5909310"/>
          </a:xfrm>
          <a:prstGeom prst="rect">
            <a:avLst/>
          </a:prstGeom>
          <a:noFill/>
        </p:spPr>
        <p:txBody>
          <a:bodyPr wrap="square">
            <a:spAutoFit/>
          </a:bodyPr>
          <a:lstStyle/>
          <a:p>
            <a:endParaRPr lang="en-GB" b="1" dirty="0"/>
          </a:p>
          <a:p>
            <a:r>
              <a:rPr lang="en-GB" b="1" dirty="0"/>
              <a:t>Diesel Engine Troubleshooting</a:t>
            </a:r>
            <a:endParaRPr lang="en-GB" dirty="0"/>
          </a:p>
          <a:p>
            <a:r>
              <a:rPr lang="en-GB" dirty="0"/>
              <a:t>A.	You will read a list of possible starting difficulties, some causes and their remedies. What do the words in bold italics in the list mean? Match them to the explanation. Write the correct letter (a-g) in the boxes.</a:t>
            </a:r>
          </a:p>
          <a:p>
            <a:r>
              <a:rPr lang="en-GB" dirty="0"/>
              <a:t> </a:t>
            </a:r>
          </a:p>
          <a:p>
            <a:r>
              <a:rPr lang="en-GB" dirty="0"/>
              <a:t>�	1. defective</a:t>
            </a:r>
          </a:p>
          <a:p>
            <a:r>
              <a:rPr lang="en-GB" dirty="0"/>
              <a:t>�	2. solenoid valve</a:t>
            </a:r>
          </a:p>
          <a:p>
            <a:r>
              <a:rPr lang="en-GB" dirty="0"/>
              <a:t>�	3. puncture valve</a:t>
            </a:r>
          </a:p>
          <a:p>
            <a:r>
              <a:rPr lang="en-GB" dirty="0"/>
              <a:t>�	4. faltering</a:t>
            </a:r>
          </a:p>
          <a:p>
            <a:r>
              <a:rPr lang="en-GB" dirty="0"/>
              <a:t>�	5. sluggishness</a:t>
            </a:r>
          </a:p>
          <a:p>
            <a:r>
              <a:rPr lang="en-GB" dirty="0"/>
              <a:t>�	6. alternatively</a:t>
            </a:r>
          </a:p>
          <a:p>
            <a:r>
              <a:rPr lang="en-GB" dirty="0"/>
              <a:t>�	7. respectively</a:t>
            </a:r>
          </a:p>
          <a:p>
            <a:r>
              <a:rPr lang="en-GB" dirty="0"/>
              <a:t> </a:t>
            </a:r>
          </a:p>
          <a:p>
            <a:r>
              <a:rPr lang="en-GB" dirty="0"/>
              <a:t>a)	slow motion, idleness</a:t>
            </a:r>
          </a:p>
          <a:p>
            <a:r>
              <a:rPr lang="en-GB" dirty="0"/>
              <a:t>b)	faulty</a:t>
            </a:r>
          </a:p>
          <a:p>
            <a:r>
              <a:rPr lang="en-GB" dirty="0"/>
              <a:t>c)	irregular running of the engine</a:t>
            </a:r>
          </a:p>
          <a:p>
            <a:r>
              <a:rPr lang="en-GB" dirty="0"/>
              <a:t>d)	as a second choice</a:t>
            </a:r>
          </a:p>
          <a:p>
            <a:r>
              <a:rPr lang="en-GB" dirty="0"/>
              <a:t>e)	electromagnetic valve</a:t>
            </a:r>
          </a:p>
          <a:p>
            <a:r>
              <a:rPr lang="en-GB" dirty="0"/>
              <a:t>f)	correspondingly, to the relevant one</a:t>
            </a:r>
          </a:p>
          <a:p>
            <a:r>
              <a:rPr lang="en-GB" dirty="0"/>
              <a:t>g)	injection valve</a:t>
            </a:r>
          </a:p>
        </p:txBody>
      </p:sp>
      <p:pic>
        <p:nvPicPr>
          <p:cNvPr id="4" name="Picture 3">
            <a:extLst>
              <a:ext uri="{FF2B5EF4-FFF2-40B4-BE49-F238E27FC236}">
                <a16:creationId xmlns:a16="http://schemas.microsoft.com/office/drawing/2014/main" id="{ADE997BC-A4C5-9252-09C2-B8C28E4A2E8B}"/>
              </a:ext>
            </a:extLst>
          </p:cNvPr>
          <p:cNvPicPr>
            <a:picLocks noChangeAspect="1"/>
          </p:cNvPicPr>
          <p:nvPr/>
        </p:nvPicPr>
        <p:blipFill>
          <a:blip r:embed="rId2"/>
          <a:stretch>
            <a:fillRect/>
          </a:stretch>
        </p:blipFill>
        <p:spPr>
          <a:xfrm>
            <a:off x="4614862" y="1683906"/>
            <a:ext cx="4831288" cy="2516619"/>
          </a:xfrm>
          <a:prstGeom prst="rect">
            <a:avLst/>
          </a:prstGeom>
        </p:spPr>
      </p:pic>
      <p:sp>
        <p:nvSpPr>
          <p:cNvPr id="2" name="Slide Number Placeholder 1">
            <a:extLst>
              <a:ext uri="{FF2B5EF4-FFF2-40B4-BE49-F238E27FC236}">
                <a16:creationId xmlns:a16="http://schemas.microsoft.com/office/drawing/2014/main" id="{4C92554F-70F0-E4A1-5AE8-F978663FF1EE}"/>
              </a:ext>
            </a:extLst>
          </p:cNvPr>
          <p:cNvSpPr>
            <a:spLocks noGrp="1"/>
          </p:cNvSpPr>
          <p:nvPr>
            <p:ph type="sldNum" sz="quarter" idx="12"/>
          </p:nvPr>
        </p:nvSpPr>
        <p:spPr/>
        <p:txBody>
          <a:bodyPr/>
          <a:lstStyle/>
          <a:p>
            <a:pPr rtl="0"/>
            <a:fld id="{34B7E4EF-A1BD-40F4-AB7B-04F084DD991D}" type="slidenum">
              <a:rPr lang="en-GB" noProof="0" smtClean="0"/>
              <a:t>20</a:t>
            </a:fld>
            <a:endParaRPr lang="en-GB" noProof="0" dirty="0"/>
          </a:p>
        </p:txBody>
      </p:sp>
    </p:spTree>
    <p:extLst>
      <p:ext uri="{BB962C8B-B14F-4D97-AF65-F5344CB8AC3E}">
        <p14:creationId xmlns:p14="http://schemas.microsoft.com/office/powerpoint/2010/main" val="30632417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31B0708C-F776-6980-755C-0E2C389D5CE0}"/>
              </a:ext>
            </a:extLst>
          </p:cNvPr>
          <p:cNvGraphicFramePr>
            <a:graphicFrameLocks noGrp="1"/>
          </p:cNvGraphicFramePr>
          <p:nvPr>
            <p:extLst>
              <p:ext uri="{D42A27DB-BD31-4B8C-83A1-F6EECF244321}">
                <p14:modId xmlns:p14="http://schemas.microsoft.com/office/powerpoint/2010/main" val="816736385"/>
              </p:ext>
            </p:extLst>
          </p:nvPr>
        </p:nvGraphicFramePr>
        <p:xfrm>
          <a:off x="947530" y="878619"/>
          <a:ext cx="9094967" cy="6233858"/>
        </p:xfrm>
        <a:graphic>
          <a:graphicData uri="http://schemas.openxmlformats.org/drawingml/2006/table">
            <a:tbl>
              <a:tblPr firstRow="1" firstCol="1" lastRow="1" lastCol="1" bandRow="1" bandCol="1">
                <a:tableStyleId>{5C22544A-7EE6-4342-B048-85BDC9FD1C3A}</a:tableStyleId>
              </a:tblPr>
              <a:tblGrid>
                <a:gridCol w="1469997">
                  <a:extLst>
                    <a:ext uri="{9D8B030D-6E8A-4147-A177-3AD203B41FA5}">
                      <a16:colId xmlns:a16="http://schemas.microsoft.com/office/drawing/2014/main" val="2713498153"/>
                    </a:ext>
                  </a:extLst>
                </a:gridCol>
                <a:gridCol w="2367238">
                  <a:extLst>
                    <a:ext uri="{9D8B030D-6E8A-4147-A177-3AD203B41FA5}">
                      <a16:colId xmlns:a16="http://schemas.microsoft.com/office/drawing/2014/main" val="1733385176"/>
                    </a:ext>
                  </a:extLst>
                </a:gridCol>
                <a:gridCol w="2628866">
                  <a:extLst>
                    <a:ext uri="{9D8B030D-6E8A-4147-A177-3AD203B41FA5}">
                      <a16:colId xmlns:a16="http://schemas.microsoft.com/office/drawing/2014/main" val="223259586"/>
                    </a:ext>
                  </a:extLst>
                </a:gridCol>
                <a:gridCol w="2628866">
                  <a:extLst>
                    <a:ext uri="{9D8B030D-6E8A-4147-A177-3AD203B41FA5}">
                      <a16:colId xmlns:a16="http://schemas.microsoft.com/office/drawing/2014/main" val="307433199"/>
                    </a:ext>
                  </a:extLst>
                </a:gridCol>
              </a:tblGrid>
              <a:tr h="1077402">
                <a:tc>
                  <a:txBody>
                    <a:bodyPr/>
                    <a:lstStyle/>
                    <a:p>
                      <a:pPr marL="353695">
                        <a:spcBef>
                          <a:spcPts val="560"/>
                        </a:spcBef>
                        <a:spcAft>
                          <a:spcPts val="0"/>
                        </a:spcAft>
                      </a:pPr>
                      <a:r>
                        <a:rPr lang="en-US" sz="1400" dirty="0">
                          <a:effectLst/>
                        </a:rPr>
                        <a:t>Difficulty</a:t>
                      </a:r>
                      <a:endParaRPr lang="en-GB" sz="1400" dirty="0">
                        <a:effectLst/>
                        <a:latin typeface="DejaVu Serif"/>
                        <a:ea typeface="DejaVu Serif"/>
                        <a:cs typeface="DejaVu Serif"/>
                      </a:endParaRPr>
                    </a:p>
                  </a:txBody>
                  <a:tcPr marL="0" marR="0" marT="0" marB="0"/>
                </a:tc>
                <a:tc>
                  <a:txBody>
                    <a:bodyPr/>
                    <a:lstStyle/>
                    <a:p>
                      <a:pPr marL="41275" marR="35560" algn="ctr">
                        <a:spcBef>
                          <a:spcPts val="560"/>
                        </a:spcBef>
                        <a:spcAft>
                          <a:spcPts val="0"/>
                        </a:spcAft>
                      </a:pPr>
                      <a:r>
                        <a:rPr lang="en-US" sz="1400" dirty="0">
                          <a:effectLst/>
                        </a:rPr>
                        <a:t>Point</a:t>
                      </a:r>
                      <a:endParaRPr lang="en-GB" sz="1400" dirty="0">
                        <a:effectLst/>
                        <a:latin typeface="DejaVu Serif"/>
                        <a:ea typeface="DejaVu Serif"/>
                        <a:cs typeface="DejaVu Serif"/>
                      </a:endParaRPr>
                    </a:p>
                  </a:txBody>
                  <a:tcPr marL="0" marR="0" marT="0" marB="0"/>
                </a:tc>
                <a:tc>
                  <a:txBody>
                    <a:bodyPr/>
                    <a:lstStyle/>
                    <a:p>
                      <a:pPr marL="509905">
                        <a:spcBef>
                          <a:spcPts val="560"/>
                        </a:spcBef>
                        <a:spcAft>
                          <a:spcPts val="0"/>
                        </a:spcAft>
                      </a:pPr>
                      <a:r>
                        <a:rPr lang="en-US" sz="1400" dirty="0">
                          <a:effectLst/>
                        </a:rPr>
                        <a:t>Possible Cause</a:t>
                      </a:r>
                      <a:endParaRPr lang="en-GB" sz="1400" dirty="0">
                        <a:effectLst/>
                        <a:latin typeface="DejaVu Serif"/>
                        <a:ea typeface="DejaVu Serif"/>
                        <a:cs typeface="DejaVu Serif"/>
                      </a:endParaRPr>
                    </a:p>
                  </a:txBody>
                  <a:tcPr marL="0" marR="0" marT="0" marB="0"/>
                </a:tc>
                <a:tc>
                  <a:txBody>
                    <a:bodyPr/>
                    <a:lstStyle/>
                    <a:p>
                      <a:pPr marL="812800" marR="740410" algn="ctr">
                        <a:spcBef>
                          <a:spcPts val="560"/>
                        </a:spcBef>
                        <a:spcAft>
                          <a:spcPts val="0"/>
                        </a:spcAft>
                      </a:pPr>
                      <a:r>
                        <a:rPr lang="en-US" sz="1400" dirty="0">
                          <a:effectLst/>
                        </a:rPr>
                        <a:t>Remedy</a:t>
                      </a:r>
                      <a:endParaRPr lang="en-GB" sz="1400" dirty="0">
                        <a:effectLst/>
                        <a:latin typeface="DejaVu Serif"/>
                        <a:ea typeface="DejaVu Serif"/>
                        <a:cs typeface="DejaVu Serif"/>
                      </a:endParaRPr>
                    </a:p>
                  </a:txBody>
                  <a:tcPr marL="0" marR="0" marT="0" marB="0"/>
                </a:tc>
                <a:extLst>
                  <a:ext uri="{0D108BD9-81ED-4DB2-BD59-A6C34878D82A}">
                    <a16:rowId xmlns:a16="http://schemas.microsoft.com/office/drawing/2014/main" val="1500601391"/>
                  </a:ext>
                </a:extLst>
              </a:tr>
              <a:tr h="735554">
                <a:tc rowSpan="6">
                  <a:txBody>
                    <a:bodyPr/>
                    <a:lstStyle/>
                    <a:p>
                      <a:pPr marL="71755" marR="35560">
                        <a:spcBef>
                          <a:spcPts val="625"/>
                        </a:spcBef>
                        <a:spcAft>
                          <a:spcPts val="0"/>
                        </a:spcAft>
                      </a:pPr>
                      <a:r>
                        <a:rPr lang="en-US" sz="1400" dirty="0">
                          <a:effectLst/>
                        </a:rPr>
                        <a:t>Engine fails to turn on starting air after </a:t>
                      </a:r>
                      <a:r>
                        <a:rPr lang="en-US" sz="1400" spc="-20" dirty="0">
                          <a:effectLst/>
                        </a:rPr>
                        <a:t>START </a:t>
                      </a:r>
                      <a:r>
                        <a:rPr lang="en-US" sz="1400" dirty="0">
                          <a:effectLst/>
                        </a:rPr>
                        <a:t>order has been given</a:t>
                      </a:r>
                      <a:endParaRPr lang="en-GB" sz="1400" dirty="0">
                        <a:effectLst/>
                        <a:latin typeface="DejaVu Serif"/>
                        <a:ea typeface="DejaVu Serif"/>
                        <a:cs typeface="DejaVu Serif"/>
                      </a:endParaRPr>
                    </a:p>
                  </a:txBody>
                  <a:tcPr marL="0" marR="0" marT="0" marB="0"/>
                </a:tc>
                <a:tc>
                  <a:txBody>
                    <a:bodyPr/>
                    <a:lstStyle/>
                    <a:p>
                      <a:pPr marL="5715" algn="ctr">
                        <a:spcBef>
                          <a:spcPts val="845"/>
                        </a:spcBef>
                        <a:spcAft>
                          <a:spcPts val="0"/>
                        </a:spcAft>
                      </a:pPr>
                      <a:r>
                        <a:rPr lang="en-US" sz="1400">
                          <a:effectLst/>
                        </a:rPr>
                        <a:t>1</a:t>
                      </a:r>
                      <a:endParaRPr lang="en-GB" sz="1400">
                        <a:effectLst/>
                        <a:latin typeface="DejaVu Serif"/>
                        <a:ea typeface="DejaVu Serif"/>
                        <a:cs typeface="DejaVu Serif"/>
                      </a:endParaRPr>
                    </a:p>
                  </a:txBody>
                  <a:tcPr marL="0" marR="0" marT="0" marB="0"/>
                </a:tc>
                <a:tc>
                  <a:txBody>
                    <a:bodyPr/>
                    <a:lstStyle/>
                    <a:p>
                      <a:pPr marL="71755" marR="152400">
                        <a:spcBef>
                          <a:spcPts val="295"/>
                        </a:spcBef>
                        <a:spcAft>
                          <a:spcPts val="0"/>
                        </a:spcAft>
                      </a:pPr>
                      <a:r>
                        <a:rPr lang="en-US" sz="1400" dirty="0">
                          <a:effectLst/>
                        </a:rPr>
                        <a:t>Pressure in starting air receiver too low.</a:t>
                      </a:r>
                      <a:endParaRPr lang="en-GB" sz="1400" dirty="0">
                        <a:effectLst/>
                        <a:latin typeface="DejaVu Serif"/>
                        <a:ea typeface="DejaVu Serif"/>
                        <a:cs typeface="DejaVu Serif"/>
                      </a:endParaRPr>
                    </a:p>
                  </a:txBody>
                  <a:tcPr marL="0" marR="0" marT="0" marB="0"/>
                </a:tc>
                <a:tc>
                  <a:txBody>
                    <a:bodyPr/>
                    <a:lstStyle/>
                    <a:p>
                      <a:pPr marL="71120" marR="210185">
                        <a:spcBef>
                          <a:spcPts val="295"/>
                        </a:spcBef>
                        <a:spcAft>
                          <a:spcPts val="0"/>
                        </a:spcAft>
                      </a:pPr>
                      <a:r>
                        <a:rPr lang="en-US" sz="1600" dirty="0">
                          <a:effectLst/>
                          <a:latin typeface="Arial" panose="020B0604020202020204" pitchFamily="34" charset="0"/>
                          <a:ea typeface="DejaVu Serif"/>
                          <a:cs typeface="DejaVu Serif"/>
                        </a:rPr>
                        <a:t>Lift locking plate to working position. </a:t>
                      </a:r>
                      <a:endParaRPr lang="en-GB" sz="1600" dirty="0">
                        <a:effectLst/>
                        <a:latin typeface="DejaVu Serif"/>
                        <a:ea typeface="DejaVu Serif"/>
                        <a:cs typeface="DejaVu Serif"/>
                      </a:endParaRPr>
                    </a:p>
                  </a:txBody>
                  <a:tcPr marL="0" marR="0" marT="0" marB="0"/>
                </a:tc>
                <a:extLst>
                  <a:ext uri="{0D108BD9-81ED-4DB2-BD59-A6C34878D82A}">
                    <a16:rowId xmlns:a16="http://schemas.microsoft.com/office/drawing/2014/main" val="799937115"/>
                  </a:ext>
                </a:extLst>
              </a:tr>
              <a:tr h="506226">
                <a:tc vMerge="1">
                  <a:txBody>
                    <a:bodyPr/>
                    <a:lstStyle/>
                    <a:p>
                      <a:endParaRPr lang="en-GB"/>
                    </a:p>
                  </a:txBody>
                  <a:tcPr/>
                </a:tc>
                <a:tc>
                  <a:txBody>
                    <a:bodyPr/>
                    <a:lstStyle/>
                    <a:p>
                      <a:pPr marL="6350" algn="ctr">
                        <a:spcBef>
                          <a:spcPts val="705"/>
                        </a:spcBef>
                        <a:spcAft>
                          <a:spcPts val="0"/>
                        </a:spcAft>
                      </a:pPr>
                      <a:r>
                        <a:rPr lang="en-US" sz="1400">
                          <a:effectLst/>
                        </a:rPr>
                        <a:t>2</a:t>
                      </a:r>
                      <a:endParaRPr lang="en-GB" sz="1400">
                        <a:effectLst/>
                        <a:latin typeface="DejaVu Serif"/>
                        <a:ea typeface="DejaVu Serif"/>
                        <a:cs typeface="DejaVu Serif"/>
                      </a:endParaRPr>
                    </a:p>
                  </a:txBody>
                  <a:tcPr marL="0" marR="0" marT="0" marB="0"/>
                </a:tc>
                <a:tc>
                  <a:txBody>
                    <a:bodyPr/>
                    <a:lstStyle/>
                    <a:p>
                      <a:pPr marL="71755">
                        <a:spcBef>
                          <a:spcPts val="155"/>
                        </a:spcBef>
                        <a:spcAft>
                          <a:spcPts val="0"/>
                        </a:spcAft>
                      </a:pPr>
                      <a:r>
                        <a:rPr lang="en-US" sz="1400" dirty="0">
                          <a:effectLst/>
                        </a:rPr>
                        <a:t>Valve on starting air receiver closed.</a:t>
                      </a:r>
                      <a:endParaRPr lang="en-GB" sz="1400" dirty="0">
                        <a:effectLst/>
                        <a:latin typeface="DejaVu Serif"/>
                        <a:ea typeface="DejaVu Serif"/>
                        <a:cs typeface="DejaVu Serif"/>
                      </a:endParaRPr>
                    </a:p>
                  </a:txBody>
                  <a:tcPr marL="0" marR="0" marT="0" marB="0"/>
                </a:tc>
                <a:tc>
                  <a:txBody>
                    <a:bodyPr/>
                    <a:lstStyle/>
                    <a:p>
                      <a:pPr marL="71120">
                        <a:spcBef>
                          <a:spcPts val="705"/>
                        </a:spcBef>
                        <a:spcAft>
                          <a:spcPts val="0"/>
                        </a:spcAft>
                      </a:pPr>
                      <a:r>
                        <a:rPr lang="en-US" sz="1600" dirty="0">
                          <a:effectLst/>
                          <a:latin typeface="Arial" panose="020B0604020202020204" pitchFamily="34" charset="0"/>
                          <a:ea typeface="DejaVu Serif"/>
                          <a:cs typeface="DejaVu Serif"/>
                        </a:rPr>
                        <a:t>Open the valve.</a:t>
                      </a:r>
                      <a:endParaRPr lang="en-GB" sz="1600" dirty="0">
                        <a:effectLst/>
                        <a:latin typeface="DejaVu Serif"/>
                        <a:ea typeface="DejaVu Serif"/>
                        <a:cs typeface="DejaVu Serif"/>
                      </a:endParaRPr>
                    </a:p>
                  </a:txBody>
                  <a:tcPr marL="0" marR="0" marT="0" marB="0"/>
                </a:tc>
                <a:extLst>
                  <a:ext uri="{0D108BD9-81ED-4DB2-BD59-A6C34878D82A}">
                    <a16:rowId xmlns:a16="http://schemas.microsoft.com/office/drawing/2014/main" val="2910160362"/>
                  </a:ext>
                </a:extLst>
              </a:tr>
              <a:tr h="506226">
                <a:tc vMerge="1">
                  <a:txBody>
                    <a:bodyPr/>
                    <a:lstStyle/>
                    <a:p>
                      <a:endParaRPr lang="en-GB"/>
                    </a:p>
                  </a:txBody>
                  <a:tcPr/>
                </a:tc>
                <a:tc>
                  <a:txBody>
                    <a:bodyPr/>
                    <a:lstStyle/>
                    <a:p>
                      <a:pPr marL="6350" algn="ctr">
                        <a:spcBef>
                          <a:spcPts val="705"/>
                        </a:spcBef>
                        <a:spcAft>
                          <a:spcPts val="0"/>
                        </a:spcAft>
                      </a:pPr>
                      <a:r>
                        <a:rPr lang="en-US" sz="1400">
                          <a:effectLst/>
                        </a:rPr>
                        <a:t>3</a:t>
                      </a:r>
                      <a:endParaRPr lang="en-GB" sz="1400">
                        <a:effectLst/>
                        <a:latin typeface="DejaVu Serif"/>
                        <a:ea typeface="DejaVu Serif"/>
                        <a:cs typeface="DejaVu Serif"/>
                      </a:endParaRPr>
                    </a:p>
                  </a:txBody>
                  <a:tcPr marL="0" marR="0" marT="0" marB="0"/>
                </a:tc>
                <a:tc>
                  <a:txBody>
                    <a:bodyPr/>
                    <a:lstStyle/>
                    <a:p>
                      <a:pPr marL="71755">
                        <a:spcBef>
                          <a:spcPts val="155"/>
                        </a:spcBef>
                        <a:spcAft>
                          <a:spcPts val="0"/>
                        </a:spcAft>
                      </a:pPr>
                      <a:r>
                        <a:rPr lang="en-US" sz="1400" dirty="0">
                          <a:effectLst/>
                        </a:rPr>
                        <a:t>Valve to starting air distributor closed.</a:t>
                      </a:r>
                      <a:endParaRPr lang="en-GB" sz="1400" dirty="0">
                        <a:effectLst/>
                        <a:latin typeface="DejaVu Serif"/>
                        <a:ea typeface="DejaVu Serif"/>
                        <a:cs typeface="DejaVu Serif"/>
                      </a:endParaRPr>
                    </a:p>
                  </a:txBody>
                  <a:tcPr marL="0" marR="0" marT="0" marB="0"/>
                </a:tc>
                <a:tc>
                  <a:txBody>
                    <a:bodyPr/>
                    <a:lstStyle/>
                    <a:p>
                      <a:pPr marL="71120" marR="0" lvl="0" indent="0" algn="l" defTabSz="914400" rtl="0" eaLnBrk="1" fontAlgn="auto" latinLnBrk="0" hangingPunct="1">
                        <a:lnSpc>
                          <a:spcPct val="100000"/>
                        </a:lnSpc>
                        <a:spcBef>
                          <a:spcPts val="705"/>
                        </a:spcBef>
                        <a:spcAft>
                          <a:spcPts val="0"/>
                        </a:spcAft>
                        <a:buClrTx/>
                        <a:buSzTx/>
                        <a:buFontTx/>
                        <a:buNone/>
                        <a:tabLst/>
                        <a:defRPr/>
                      </a:pPr>
                      <a:r>
                        <a:rPr lang="en-US" sz="1600" dirty="0">
                          <a:effectLst/>
                          <a:latin typeface="Arial" panose="020B0604020202020204" pitchFamily="34" charset="0"/>
                          <a:ea typeface="DejaVu Serif"/>
                          <a:cs typeface="DejaVu Serif"/>
                        </a:rPr>
                        <a:t>Start the compressors. Check that they are working properly.</a:t>
                      </a:r>
                      <a:endParaRPr lang="en-GB" sz="1600" dirty="0">
                        <a:effectLst/>
                        <a:latin typeface="DejaVu Serif"/>
                        <a:ea typeface="DejaVu Serif"/>
                        <a:cs typeface="DejaVu Serif"/>
                      </a:endParaRPr>
                    </a:p>
                    <a:p>
                      <a:pPr marL="71120" marR="0" lvl="0" indent="0" algn="l" defTabSz="914400" rtl="0" eaLnBrk="1" fontAlgn="auto" latinLnBrk="0" hangingPunct="1">
                        <a:lnSpc>
                          <a:spcPct val="100000"/>
                        </a:lnSpc>
                        <a:spcBef>
                          <a:spcPts val="705"/>
                        </a:spcBef>
                        <a:spcAft>
                          <a:spcPts val="0"/>
                        </a:spcAft>
                        <a:buClrTx/>
                        <a:buSzTx/>
                        <a:buFontTx/>
                        <a:buNone/>
                        <a:tabLst/>
                        <a:defRPr/>
                      </a:pPr>
                      <a:endParaRPr lang="en-GB" sz="1600" dirty="0">
                        <a:effectLst/>
                        <a:latin typeface="DejaVu Serif"/>
                        <a:ea typeface="DejaVu Serif"/>
                        <a:cs typeface="DejaVu Serif"/>
                      </a:endParaRPr>
                    </a:p>
                    <a:p>
                      <a:pPr marL="71120">
                        <a:spcBef>
                          <a:spcPts val="705"/>
                        </a:spcBef>
                        <a:spcAft>
                          <a:spcPts val="0"/>
                        </a:spcAft>
                      </a:pPr>
                      <a:endParaRPr lang="en-GB" sz="1600" dirty="0">
                        <a:effectLst/>
                        <a:latin typeface="DejaVu Serif"/>
                        <a:ea typeface="DejaVu Serif"/>
                        <a:cs typeface="DejaVu Serif"/>
                      </a:endParaRPr>
                    </a:p>
                  </a:txBody>
                  <a:tcPr marL="0" marR="0" marT="0" marB="0"/>
                </a:tc>
                <a:extLst>
                  <a:ext uri="{0D108BD9-81ED-4DB2-BD59-A6C34878D82A}">
                    <a16:rowId xmlns:a16="http://schemas.microsoft.com/office/drawing/2014/main" val="3773341068"/>
                  </a:ext>
                </a:extLst>
              </a:tr>
              <a:tr h="980738">
                <a:tc vMerge="1">
                  <a:txBody>
                    <a:bodyPr/>
                    <a:lstStyle/>
                    <a:p>
                      <a:endParaRPr lang="en-GB"/>
                    </a:p>
                  </a:txBody>
                  <a:tcPr/>
                </a:tc>
                <a:tc>
                  <a:txBody>
                    <a:bodyPr/>
                    <a:lstStyle/>
                    <a:p>
                      <a:pPr>
                        <a:spcBef>
                          <a:spcPts val="5"/>
                        </a:spcBef>
                      </a:pPr>
                      <a:r>
                        <a:rPr lang="en-US" sz="1400">
                          <a:effectLst/>
                        </a:rPr>
                        <a:t> </a:t>
                      </a:r>
                      <a:endParaRPr lang="en-GB" sz="1400">
                        <a:effectLst/>
                      </a:endParaRPr>
                    </a:p>
                    <a:p>
                      <a:pPr marL="6350" algn="ctr"/>
                      <a:r>
                        <a:rPr lang="en-US" sz="1400">
                          <a:effectLst/>
                        </a:rPr>
                        <a:t>4</a:t>
                      </a:r>
                      <a:endParaRPr lang="en-GB" sz="1400">
                        <a:effectLst/>
                        <a:latin typeface="DejaVu Serif"/>
                        <a:ea typeface="DejaVu Serif"/>
                        <a:cs typeface="DejaVu Serif"/>
                      </a:endParaRPr>
                    </a:p>
                  </a:txBody>
                  <a:tcPr marL="0" marR="0" marT="0" marB="0"/>
                </a:tc>
                <a:tc>
                  <a:txBody>
                    <a:bodyPr/>
                    <a:lstStyle/>
                    <a:p>
                      <a:pPr marL="71755" marR="273050">
                        <a:spcBef>
                          <a:spcPts val="720"/>
                        </a:spcBef>
                        <a:spcAft>
                          <a:spcPts val="0"/>
                        </a:spcAft>
                      </a:pPr>
                      <a:r>
                        <a:rPr lang="en-US" sz="1400" dirty="0">
                          <a:effectLst/>
                        </a:rPr>
                        <a:t>No pressure in the control air system.</a:t>
                      </a:r>
                      <a:endParaRPr lang="en-GB" sz="1400" dirty="0">
                        <a:effectLst/>
                        <a:latin typeface="DejaVu Serif"/>
                        <a:ea typeface="DejaVu Serif"/>
                        <a:cs typeface="DejaVu Serif"/>
                      </a:endParaRPr>
                    </a:p>
                  </a:txBody>
                  <a:tcPr marL="0" marR="0" marT="0" marB="0"/>
                </a:tc>
                <a:tc>
                  <a:txBody>
                    <a:bodyPr/>
                    <a:lstStyle/>
                    <a:p>
                      <a:pPr marL="71120" marR="22225">
                        <a:spcBef>
                          <a:spcPts val="170"/>
                        </a:spcBef>
                        <a:spcAft>
                          <a:spcPts val="0"/>
                        </a:spcAft>
                      </a:pPr>
                      <a:r>
                        <a:rPr lang="en-US" sz="1600" dirty="0">
                          <a:effectLst/>
                          <a:latin typeface="Arial" panose="020B0604020202020204" pitchFamily="34" charset="0"/>
                          <a:ea typeface="DejaVu Serif"/>
                          <a:cs typeface="DejaVu Serif"/>
                        </a:rPr>
                        <a:t>Check the pressure (normally 7 bar). If too </a:t>
                      </a:r>
                      <a:r>
                        <a:rPr lang="en-US" sz="1600" spc="-25" dirty="0">
                          <a:effectLst/>
                          <a:latin typeface="Arial" panose="020B0604020202020204" pitchFamily="34" charset="0"/>
                          <a:ea typeface="DejaVu Serif"/>
                          <a:cs typeface="DejaVu Serif"/>
                        </a:rPr>
                        <a:t>low, </a:t>
                      </a:r>
                      <a:r>
                        <a:rPr lang="en-US" sz="1600" dirty="0">
                          <a:effectLst/>
                          <a:latin typeface="Arial" panose="020B0604020202020204" pitchFamily="34" charset="0"/>
                          <a:ea typeface="DejaVu Serif"/>
                          <a:cs typeface="DejaVu Serif"/>
                        </a:rPr>
                        <a:t>change over to the other reducing valve and clean the </a:t>
                      </a:r>
                      <a:r>
                        <a:rPr lang="en-US" sz="1600" spc="-20" dirty="0">
                          <a:effectLst/>
                          <a:latin typeface="Arial" panose="020B0604020202020204" pitchFamily="34" charset="0"/>
                          <a:ea typeface="DejaVu Serif"/>
                          <a:cs typeface="DejaVu Serif"/>
                        </a:rPr>
                        <a:t>filter.</a:t>
                      </a:r>
                      <a:endParaRPr lang="en-GB" sz="1600" dirty="0">
                        <a:effectLst/>
                        <a:latin typeface="DejaVu Serif"/>
                        <a:ea typeface="DejaVu Serif"/>
                        <a:cs typeface="DejaVu Serif"/>
                      </a:endParaRPr>
                    </a:p>
                  </a:txBody>
                  <a:tcPr marL="0" marR="0" marT="0" marB="0"/>
                </a:tc>
                <a:extLst>
                  <a:ext uri="{0D108BD9-81ED-4DB2-BD59-A6C34878D82A}">
                    <a16:rowId xmlns:a16="http://schemas.microsoft.com/office/drawing/2014/main" val="4188665433"/>
                  </a:ext>
                </a:extLst>
              </a:tr>
              <a:tr h="735554">
                <a:tc vMerge="1">
                  <a:txBody>
                    <a:bodyPr/>
                    <a:lstStyle/>
                    <a:p>
                      <a:endParaRPr lang="en-GB"/>
                    </a:p>
                  </a:txBody>
                  <a:tcPr/>
                </a:tc>
                <a:tc>
                  <a:txBody>
                    <a:bodyPr/>
                    <a:lstStyle/>
                    <a:p>
                      <a:pPr marL="6985" algn="ctr">
                        <a:spcBef>
                          <a:spcPts val="705"/>
                        </a:spcBef>
                        <a:spcAft>
                          <a:spcPts val="0"/>
                        </a:spcAft>
                      </a:pPr>
                      <a:r>
                        <a:rPr lang="en-US" sz="1400">
                          <a:effectLst/>
                        </a:rPr>
                        <a:t>5</a:t>
                      </a:r>
                      <a:endParaRPr lang="en-GB" sz="1400">
                        <a:effectLst/>
                        <a:latin typeface="DejaVu Serif"/>
                        <a:ea typeface="DejaVu Serif"/>
                        <a:cs typeface="DejaVu Serif"/>
                      </a:endParaRPr>
                    </a:p>
                  </a:txBody>
                  <a:tcPr marL="0" marR="0" marT="0" marB="0"/>
                </a:tc>
                <a:tc>
                  <a:txBody>
                    <a:bodyPr/>
                    <a:lstStyle/>
                    <a:p>
                      <a:pPr marL="71755" marR="199390">
                        <a:spcBef>
                          <a:spcPts val="155"/>
                        </a:spcBef>
                        <a:spcAft>
                          <a:spcPts val="0"/>
                        </a:spcAft>
                      </a:pPr>
                      <a:r>
                        <a:rPr lang="en-US" sz="1400">
                          <a:effectLst/>
                        </a:rPr>
                        <a:t>Main starting valve (ball valve) locked in closed position.</a:t>
                      </a:r>
                      <a:endParaRPr lang="en-GB" sz="1400">
                        <a:effectLst/>
                        <a:latin typeface="DejaVu Serif"/>
                        <a:ea typeface="DejaVu Serif"/>
                        <a:cs typeface="DejaVu Serif"/>
                      </a:endParaRPr>
                    </a:p>
                  </a:txBody>
                  <a:tcPr marL="0" marR="0" marT="0" marB="0"/>
                </a:tc>
                <a:tc>
                  <a:txBody>
                    <a:bodyPr/>
                    <a:lstStyle/>
                    <a:p>
                      <a:pPr marL="71120">
                        <a:spcBef>
                          <a:spcPts val="705"/>
                        </a:spcBef>
                        <a:spcAft>
                          <a:spcPts val="0"/>
                        </a:spcAft>
                      </a:pPr>
                      <a:r>
                        <a:rPr lang="en-GB" sz="1600" dirty="0">
                          <a:effectLst/>
                          <a:latin typeface="DejaVu Serif"/>
                          <a:ea typeface="DejaVu Serif"/>
                          <a:cs typeface="DejaVu Serif"/>
                        </a:rPr>
                        <a:t>Open the valve</a:t>
                      </a:r>
                    </a:p>
                  </a:txBody>
                  <a:tcPr marL="0" marR="0" marT="0" marB="0"/>
                </a:tc>
                <a:extLst>
                  <a:ext uri="{0D108BD9-81ED-4DB2-BD59-A6C34878D82A}">
                    <a16:rowId xmlns:a16="http://schemas.microsoft.com/office/drawing/2014/main" val="2531260744"/>
                  </a:ext>
                </a:extLst>
              </a:tr>
              <a:tr h="562922">
                <a:tc vMerge="1">
                  <a:txBody>
                    <a:bodyPr/>
                    <a:lstStyle/>
                    <a:p>
                      <a:endParaRPr lang="en-GB"/>
                    </a:p>
                  </a:txBody>
                  <a:tcPr/>
                </a:tc>
                <a:tc>
                  <a:txBody>
                    <a:bodyPr/>
                    <a:lstStyle/>
                    <a:p>
                      <a:endParaRPr lang="en-GB"/>
                    </a:p>
                  </a:txBody>
                  <a:tcPr marL="0" marR="0" marT="0" marB="0"/>
                </a:tc>
                <a:tc>
                  <a:txBody>
                    <a:bodyPr/>
                    <a:lstStyle/>
                    <a:p>
                      <a:endParaRPr lang="en-GB" dirty="0"/>
                    </a:p>
                  </a:txBody>
                  <a:tcPr marL="0" marR="0" marT="0" marB="0"/>
                </a:tc>
                <a:tc>
                  <a:txBody>
                    <a:bodyPr/>
                    <a:lstStyle/>
                    <a:p>
                      <a:pPr>
                        <a:spcBef>
                          <a:spcPts val="55"/>
                        </a:spcBef>
                      </a:pPr>
                      <a:r>
                        <a:rPr lang="en-US" sz="950" b="1" dirty="0">
                          <a:effectLst/>
                          <a:latin typeface="Arial" panose="020B0604020202020204" pitchFamily="34" charset="0"/>
                          <a:ea typeface="DejaVu Serif"/>
                          <a:cs typeface="DejaVu Serif"/>
                        </a:rPr>
                        <a:t> </a:t>
                      </a:r>
                      <a:endParaRPr lang="en-GB" sz="1100" dirty="0">
                        <a:effectLst/>
                        <a:latin typeface="DejaVu Serif"/>
                        <a:ea typeface="DejaVu Serif"/>
                        <a:cs typeface="DejaVu Serif"/>
                      </a:endParaRPr>
                    </a:p>
                  </a:txBody>
                  <a:tcPr marL="0" marR="0" marT="0" marB="0"/>
                </a:tc>
                <a:extLst>
                  <a:ext uri="{0D108BD9-81ED-4DB2-BD59-A6C34878D82A}">
                    <a16:rowId xmlns:a16="http://schemas.microsoft.com/office/drawing/2014/main" val="3639392461"/>
                  </a:ext>
                </a:extLst>
              </a:tr>
            </a:tbl>
          </a:graphicData>
        </a:graphic>
      </p:graphicFrame>
      <p:sp>
        <p:nvSpPr>
          <p:cNvPr id="3" name="TextBox 2">
            <a:extLst>
              <a:ext uri="{FF2B5EF4-FFF2-40B4-BE49-F238E27FC236}">
                <a16:creationId xmlns:a16="http://schemas.microsoft.com/office/drawing/2014/main" id="{73A7F091-359A-6ED8-1F10-F6233BCADA86}"/>
              </a:ext>
            </a:extLst>
          </p:cNvPr>
          <p:cNvSpPr txBox="1"/>
          <p:nvPr/>
        </p:nvSpPr>
        <p:spPr>
          <a:xfrm>
            <a:off x="1137037" y="326003"/>
            <a:ext cx="7943353" cy="369332"/>
          </a:xfrm>
          <a:prstGeom prst="rect">
            <a:avLst/>
          </a:prstGeom>
          <a:noFill/>
        </p:spPr>
        <p:txBody>
          <a:bodyPr wrap="square" rtlCol="0">
            <a:spAutoFit/>
          </a:bodyPr>
          <a:lstStyle/>
          <a:p>
            <a:r>
              <a:rPr lang="en-GB" b="1" dirty="0"/>
              <a:t>Match the problem with the remedy</a:t>
            </a:r>
          </a:p>
        </p:txBody>
      </p:sp>
      <p:sp>
        <p:nvSpPr>
          <p:cNvPr id="4" name="Slide Number Placeholder 3">
            <a:extLst>
              <a:ext uri="{FF2B5EF4-FFF2-40B4-BE49-F238E27FC236}">
                <a16:creationId xmlns:a16="http://schemas.microsoft.com/office/drawing/2014/main" id="{9160B6D1-33D7-9835-0884-94ACC112F2AA}"/>
              </a:ext>
            </a:extLst>
          </p:cNvPr>
          <p:cNvSpPr>
            <a:spLocks noGrp="1"/>
          </p:cNvSpPr>
          <p:nvPr>
            <p:ph type="sldNum" sz="quarter" idx="12"/>
          </p:nvPr>
        </p:nvSpPr>
        <p:spPr/>
        <p:txBody>
          <a:bodyPr/>
          <a:lstStyle/>
          <a:p>
            <a:pPr rtl="0"/>
            <a:fld id="{34B7E4EF-A1BD-40F4-AB7B-04F084DD991D}" type="slidenum">
              <a:rPr lang="en-GB" noProof="0" smtClean="0"/>
              <a:t>21</a:t>
            </a:fld>
            <a:endParaRPr lang="en-GB" noProof="0" dirty="0"/>
          </a:p>
        </p:txBody>
      </p:sp>
    </p:spTree>
    <p:extLst>
      <p:ext uri="{BB962C8B-B14F-4D97-AF65-F5344CB8AC3E}">
        <p14:creationId xmlns:p14="http://schemas.microsoft.com/office/powerpoint/2010/main" val="15602257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C8BA405-11F2-B883-269F-8BA9FB65BDEA}"/>
              </a:ext>
            </a:extLst>
          </p:cNvPr>
          <p:cNvPicPr>
            <a:picLocks noChangeAspect="1"/>
          </p:cNvPicPr>
          <p:nvPr/>
        </p:nvPicPr>
        <p:blipFill>
          <a:blip r:embed="rId2"/>
          <a:stretch>
            <a:fillRect/>
          </a:stretch>
        </p:blipFill>
        <p:spPr>
          <a:xfrm>
            <a:off x="155050" y="121228"/>
            <a:ext cx="11881899" cy="7798271"/>
          </a:xfrm>
          <a:prstGeom prst="rect">
            <a:avLst/>
          </a:prstGeom>
        </p:spPr>
      </p:pic>
      <p:sp>
        <p:nvSpPr>
          <p:cNvPr id="3" name="TextBox 2">
            <a:extLst>
              <a:ext uri="{FF2B5EF4-FFF2-40B4-BE49-F238E27FC236}">
                <a16:creationId xmlns:a16="http://schemas.microsoft.com/office/drawing/2014/main" id="{75D3E4FD-3411-C691-E4DC-F2885D5299A5}"/>
              </a:ext>
            </a:extLst>
          </p:cNvPr>
          <p:cNvSpPr txBox="1"/>
          <p:nvPr/>
        </p:nvSpPr>
        <p:spPr>
          <a:xfrm>
            <a:off x="2687541" y="1248355"/>
            <a:ext cx="3896139" cy="369332"/>
          </a:xfrm>
          <a:prstGeom prst="rect">
            <a:avLst/>
          </a:prstGeom>
          <a:noFill/>
        </p:spPr>
        <p:txBody>
          <a:bodyPr wrap="square" rtlCol="0">
            <a:spAutoFit/>
          </a:bodyPr>
          <a:lstStyle/>
          <a:p>
            <a:r>
              <a:rPr lang="en-GB" dirty="0"/>
              <a:t>answers</a:t>
            </a:r>
          </a:p>
        </p:txBody>
      </p:sp>
      <p:sp>
        <p:nvSpPr>
          <p:cNvPr id="4" name="Slide Number Placeholder 3">
            <a:extLst>
              <a:ext uri="{FF2B5EF4-FFF2-40B4-BE49-F238E27FC236}">
                <a16:creationId xmlns:a16="http://schemas.microsoft.com/office/drawing/2014/main" id="{53A7709B-FF50-F652-BE4E-932E88281848}"/>
              </a:ext>
            </a:extLst>
          </p:cNvPr>
          <p:cNvSpPr>
            <a:spLocks noGrp="1"/>
          </p:cNvSpPr>
          <p:nvPr>
            <p:ph type="sldNum" sz="quarter" idx="12"/>
          </p:nvPr>
        </p:nvSpPr>
        <p:spPr/>
        <p:txBody>
          <a:bodyPr/>
          <a:lstStyle/>
          <a:p>
            <a:pPr rtl="0"/>
            <a:fld id="{34B7E4EF-A1BD-40F4-AB7B-04F084DD991D}" type="slidenum">
              <a:rPr lang="en-GB" noProof="0" smtClean="0"/>
              <a:t>22</a:t>
            </a:fld>
            <a:endParaRPr lang="en-GB" noProof="0" dirty="0"/>
          </a:p>
        </p:txBody>
      </p:sp>
    </p:spTree>
    <p:extLst>
      <p:ext uri="{BB962C8B-B14F-4D97-AF65-F5344CB8AC3E}">
        <p14:creationId xmlns:p14="http://schemas.microsoft.com/office/powerpoint/2010/main" val="30227747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E20504F4-168E-5A0B-143E-E740D4B03EB1}"/>
              </a:ext>
            </a:extLst>
          </p:cNvPr>
          <p:cNvGraphicFramePr>
            <a:graphicFrameLocks noGrp="1"/>
          </p:cNvGraphicFramePr>
          <p:nvPr>
            <p:extLst>
              <p:ext uri="{D42A27DB-BD31-4B8C-83A1-F6EECF244321}">
                <p14:modId xmlns:p14="http://schemas.microsoft.com/office/powerpoint/2010/main" val="2922184355"/>
              </p:ext>
            </p:extLst>
          </p:nvPr>
        </p:nvGraphicFramePr>
        <p:xfrm>
          <a:off x="351182" y="647848"/>
          <a:ext cx="11106646" cy="5723925"/>
        </p:xfrm>
        <a:graphic>
          <a:graphicData uri="http://schemas.openxmlformats.org/drawingml/2006/table">
            <a:tbl>
              <a:tblPr firstRow="1" firstCol="1" lastRow="1" lastCol="1" bandRow="1" bandCol="1">
                <a:tableStyleId>{5C22544A-7EE6-4342-B048-85BDC9FD1C3A}</a:tableStyleId>
              </a:tblPr>
              <a:tblGrid>
                <a:gridCol w="3448154">
                  <a:extLst>
                    <a:ext uri="{9D8B030D-6E8A-4147-A177-3AD203B41FA5}">
                      <a16:colId xmlns:a16="http://schemas.microsoft.com/office/drawing/2014/main" val="1628035679"/>
                    </a:ext>
                  </a:extLst>
                </a:gridCol>
                <a:gridCol w="3802111">
                  <a:extLst>
                    <a:ext uri="{9D8B030D-6E8A-4147-A177-3AD203B41FA5}">
                      <a16:colId xmlns:a16="http://schemas.microsoft.com/office/drawing/2014/main" val="4051361400"/>
                    </a:ext>
                  </a:extLst>
                </a:gridCol>
                <a:gridCol w="3856381">
                  <a:extLst>
                    <a:ext uri="{9D8B030D-6E8A-4147-A177-3AD203B41FA5}">
                      <a16:colId xmlns:a16="http://schemas.microsoft.com/office/drawing/2014/main" val="468054354"/>
                    </a:ext>
                  </a:extLst>
                </a:gridCol>
              </a:tblGrid>
              <a:tr h="485531">
                <a:tc>
                  <a:txBody>
                    <a:bodyPr/>
                    <a:lstStyle/>
                    <a:p>
                      <a:pPr>
                        <a:spcBef>
                          <a:spcPts val="30"/>
                        </a:spcBef>
                      </a:pPr>
                      <a:r>
                        <a:rPr lang="en-US" sz="1600" dirty="0">
                          <a:effectLst/>
                        </a:rPr>
                        <a:t> </a:t>
                      </a:r>
                      <a:endParaRPr lang="en-GB" sz="1600" dirty="0">
                        <a:effectLst/>
                      </a:endParaRPr>
                    </a:p>
                    <a:p>
                      <a:pPr marL="6985" algn="ctr"/>
                      <a:r>
                        <a:rPr lang="en-US" sz="1600" dirty="0">
                          <a:effectLst/>
                        </a:rPr>
                        <a:t>6</a:t>
                      </a:r>
                      <a:endParaRPr lang="en-GB" sz="1600" dirty="0">
                        <a:effectLst/>
                        <a:latin typeface="DejaVu Serif"/>
                        <a:ea typeface="DejaVu Serif"/>
                        <a:cs typeface="DejaVu Serif"/>
                      </a:endParaRPr>
                    </a:p>
                  </a:txBody>
                  <a:tcPr marL="0" marR="0" marT="0" marB="0"/>
                </a:tc>
                <a:tc>
                  <a:txBody>
                    <a:bodyPr/>
                    <a:lstStyle/>
                    <a:p>
                      <a:pPr marL="72390" marR="24130">
                        <a:spcBef>
                          <a:spcPts val="595"/>
                        </a:spcBef>
                        <a:spcAft>
                          <a:spcPts val="0"/>
                        </a:spcAft>
                      </a:pPr>
                      <a:r>
                        <a:rPr lang="en-US" sz="1600" dirty="0">
                          <a:effectLst/>
                        </a:rPr>
                        <a:t>Main starting valve (ball valve) does not function owing to </a:t>
                      </a:r>
                      <a:r>
                        <a:rPr lang="en-US" sz="1600" dirty="0" err="1">
                          <a:effectLst/>
                        </a:rPr>
                        <a:t>acti</a:t>
                      </a:r>
                      <a:r>
                        <a:rPr lang="en-US" sz="1600" dirty="0">
                          <a:effectLst/>
                        </a:rPr>
                        <a:t>- </a:t>
                      </a:r>
                      <a:r>
                        <a:rPr lang="en-US" sz="1600" dirty="0" err="1">
                          <a:effectLst/>
                        </a:rPr>
                        <a:t>vated</a:t>
                      </a:r>
                      <a:r>
                        <a:rPr lang="en-US" sz="1600" dirty="0">
                          <a:effectLst/>
                        </a:rPr>
                        <a:t> turning gear locking device.</a:t>
                      </a:r>
                      <a:endParaRPr lang="en-GB" sz="1600" dirty="0">
                        <a:effectLst/>
                        <a:latin typeface="DejaVu Serif"/>
                        <a:ea typeface="DejaVu Serif"/>
                        <a:cs typeface="DejaVu Serif"/>
                      </a:endParaRPr>
                    </a:p>
                  </a:txBody>
                  <a:tcPr marL="0" marR="0" marT="0" marB="0"/>
                </a:tc>
                <a:tc>
                  <a:txBody>
                    <a:bodyPr/>
                    <a:lstStyle/>
                    <a:p>
                      <a:pPr marL="71120">
                        <a:spcBef>
                          <a:spcPts val="420"/>
                        </a:spcBef>
                        <a:spcAft>
                          <a:spcPts val="0"/>
                        </a:spcAft>
                      </a:pPr>
                      <a:r>
                        <a:rPr lang="en-GB" sz="1600" dirty="0">
                          <a:effectLst/>
                          <a:latin typeface="DejaVu Serif"/>
                          <a:ea typeface="DejaVu Serif"/>
                          <a:cs typeface="DejaVu Serif"/>
                        </a:rPr>
                        <a:t>Overhaul the control valve slide.</a:t>
                      </a:r>
                    </a:p>
                  </a:txBody>
                  <a:tcPr marL="0" marR="0" marT="0" marB="0"/>
                </a:tc>
                <a:extLst>
                  <a:ext uri="{0D108BD9-81ED-4DB2-BD59-A6C34878D82A}">
                    <a16:rowId xmlns:a16="http://schemas.microsoft.com/office/drawing/2014/main" val="1425301057"/>
                  </a:ext>
                </a:extLst>
              </a:tr>
              <a:tr h="346065">
                <a:tc>
                  <a:txBody>
                    <a:bodyPr/>
                    <a:lstStyle/>
                    <a:p>
                      <a:pPr marL="7620" algn="ctr">
                        <a:spcBef>
                          <a:spcPts val="420"/>
                        </a:spcBef>
                        <a:spcAft>
                          <a:spcPts val="0"/>
                        </a:spcAft>
                      </a:pPr>
                      <a:r>
                        <a:rPr lang="en-US" sz="1600" dirty="0">
                          <a:effectLst/>
                        </a:rPr>
                        <a:t>7</a:t>
                      </a:r>
                      <a:endParaRPr lang="en-GB" sz="1600" dirty="0">
                        <a:effectLst/>
                        <a:latin typeface="DejaVu Serif"/>
                        <a:ea typeface="DejaVu Serif"/>
                        <a:cs typeface="DejaVu Serif"/>
                      </a:endParaRPr>
                    </a:p>
                  </a:txBody>
                  <a:tcPr marL="0" marR="0" marT="0" marB="0"/>
                </a:tc>
                <a:tc>
                  <a:txBody>
                    <a:bodyPr/>
                    <a:lstStyle/>
                    <a:p>
                      <a:pPr marL="72390">
                        <a:spcBef>
                          <a:spcPts val="420"/>
                        </a:spcBef>
                        <a:spcAft>
                          <a:spcPts val="0"/>
                        </a:spcAft>
                      </a:pPr>
                      <a:r>
                        <a:rPr lang="en-US" sz="1600" dirty="0">
                          <a:effectLst/>
                        </a:rPr>
                        <a:t>Control selectors are wrongly set.</a:t>
                      </a:r>
                      <a:endParaRPr lang="en-GB" sz="1600" dirty="0">
                        <a:effectLst/>
                        <a:latin typeface="DejaVu Serif"/>
                        <a:ea typeface="DejaVu Serif"/>
                        <a:cs typeface="DejaVu Serif"/>
                      </a:endParaRPr>
                    </a:p>
                  </a:txBody>
                  <a:tcPr marL="0" marR="0" marT="0" marB="0"/>
                </a:tc>
                <a:tc>
                  <a:txBody>
                    <a:bodyPr/>
                    <a:lstStyle/>
                    <a:p>
                      <a:pPr marL="71755" marR="41910">
                        <a:spcBef>
                          <a:spcPts val="470"/>
                        </a:spcBef>
                        <a:spcAft>
                          <a:spcPts val="0"/>
                        </a:spcAft>
                      </a:pPr>
                      <a:r>
                        <a:rPr lang="en-GB" sz="1600" dirty="0">
                          <a:effectLst/>
                          <a:latin typeface="DejaVu Serif"/>
                          <a:ea typeface="DejaVu Serif"/>
                          <a:cs typeface="DejaVu Serif"/>
                        </a:rPr>
                        <a:t>Release the turning gear lock device. </a:t>
                      </a:r>
                    </a:p>
                  </a:txBody>
                  <a:tcPr marL="0" marR="0" marT="0" marB="0"/>
                </a:tc>
                <a:extLst>
                  <a:ext uri="{0D108BD9-81ED-4DB2-BD59-A6C34878D82A}">
                    <a16:rowId xmlns:a16="http://schemas.microsoft.com/office/drawing/2014/main" val="3606042736"/>
                  </a:ext>
                </a:extLst>
              </a:tr>
              <a:tr h="681060">
                <a:tc>
                  <a:txBody>
                    <a:bodyPr/>
                    <a:lstStyle/>
                    <a:p>
                      <a:r>
                        <a:rPr lang="en-US" sz="1600">
                          <a:effectLst/>
                        </a:rPr>
                        <a:t> </a:t>
                      </a:r>
                      <a:endParaRPr lang="en-GB" sz="1600">
                        <a:effectLst/>
                      </a:endParaRPr>
                    </a:p>
                    <a:p>
                      <a:pPr>
                        <a:spcBef>
                          <a:spcPts val="50"/>
                        </a:spcBef>
                      </a:pPr>
                      <a:r>
                        <a:rPr lang="en-US" sz="1600">
                          <a:effectLst/>
                        </a:rPr>
                        <a:t> </a:t>
                      </a:r>
                      <a:endParaRPr lang="en-GB" sz="1600">
                        <a:effectLst/>
                      </a:endParaRPr>
                    </a:p>
                    <a:p>
                      <a:pPr marL="7620" algn="ctr"/>
                      <a:r>
                        <a:rPr lang="en-US" sz="1600">
                          <a:effectLst/>
                        </a:rPr>
                        <a:t>8</a:t>
                      </a:r>
                      <a:endParaRPr lang="en-GB" sz="1600">
                        <a:effectLst/>
                        <a:latin typeface="DejaVu Serif"/>
                        <a:ea typeface="DejaVu Serif"/>
                        <a:cs typeface="DejaVu Serif"/>
                      </a:endParaRPr>
                    </a:p>
                  </a:txBody>
                  <a:tcPr marL="0" marR="0" marT="0" marB="0"/>
                </a:tc>
                <a:tc>
                  <a:txBody>
                    <a:bodyPr/>
                    <a:lstStyle/>
                    <a:p>
                      <a:pPr>
                        <a:spcBef>
                          <a:spcPts val="20"/>
                        </a:spcBef>
                      </a:pPr>
                      <a:r>
                        <a:rPr lang="en-US" sz="1600" dirty="0">
                          <a:effectLst/>
                        </a:rPr>
                        <a:t> </a:t>
                      </a:r>
                      <a:endParaRPr lang="en-GB" sz="1600" dirty="0">
                        <a:effectLst/>
                      </a:endParaRPr>
                    </a:p>
                    <a:p>
                      <a:pPr marL="72390" marR="24130">
                        <a:spcAft>
                          <a:spcPts val="0"/>
                        </a:spcAft>
                      </a:pPr>
                      <a:r>
                        <a:rPr lang="en-US" sz="1600" dirty="0">
                          <a:effectLst/>
                        </a:rPr>
                        <a:t>The starting air distributor has not activated its end stop valve.</a:t>
                      </a:r>
                      <a:endParaRPr lang="en-GB" sz="1600" dirty="0">
                        <a:effectLst/>
                        <a:latin typeface="DejaVu Serif"/>
                        <a:ea typeface="DejaVu Serif"/>
                        <a:cs typeface="DejaVu Serif"/>
                      </a:endParaRPr>
                    </a:p>
                  </a:txBody>
                  <a:tcPr marL="0" marR="0" marT="0" marB="0"/>
                </a:tc>
                <a:tc>
                  <a:txBody>
                    <a:bodyPr/>
                    <a:lstStyle/>
                    <a:p>
                      <a:pPr marL="71755" marR="115570" lvl="0" indent="0" algn="l" defTabSz="914400" rtl="0" eaLnBrk="1" fontAlgn="auto" latinLnBrk="0" hangingPunct="1">
                        <a:lnSpc>
                          <a:spcPct val="100000"/>
                        </a:lnSpc>
                        <a:spcBef>
                          <a:spcPts val="310"/>
                        </a:spcBef>
                        <a:spcAft>
                          <a:spcPts val="0"/>
                        </a:spcAft>
                        <a:buClrTx/>
                        <a:buSzTx/>
                        <a:buFontTx/>
                        <a:buNone/>
                        <a:tabLst/>
                        <a:defRPr/>
                      </a:pPr>
                      <a:r>
                        <a:rPr lang="en-US" sz="1600" dirty="0">
                          <a:effectLst/>
                          <a:latin typeface="Arial" panose="020B0604020202020204" pitchFamily="34" charset="0"/>
                          <a:ea typeface="DejaVu Serif"/>
                          <a:cs typeface="DejaVu Serif"/>
                        </a:rPr>
                        <a:t>Lubricate and make the pistons movable. Overhaul the starting air distributor. </a:t>
                      </a:r>
                      <a:endParaRPr lang="en-GB" sz="1600" dirty="0">
                        <a:effectLst/>
                        <a:latin typeface="DejaVu Serif"/>
                        <a:ea typeface="DejaVu Serif"/>
                        <a:cs typeface="DejaVu Serif"/>
                      </a:endParaRPr>
                    </a:p>
                  </a:txBody>
                  <a:tcPr marL="0" marR="0" marT="0" marB="0"/>
                </a:tc>
                <a:extLst>
                  <a:ext uri="{0D108BD9-81ED-4DB2-BD59-A6C34878D82A}">
                    <a16:rowId xmlns:a16="http://schemas.microsoft.com/office/drawing/2014/main" val="2728001457"/>
                  </a:ext>
                </a:extLst>
              </a:tr>
              <a:tr h="440411">
                <a:tc>
                  <a:txBody>
                    <a:bodyPr/>
                    <a:lstStyle/>
                    <a:p>
                      <a:pPr>
                        <a:spcBef>
                          <a:spcPts val="30"/>
                        </a:spcBef>
                      </a:pPr>
                      <a:r>
                        <a:rPr lang="en-US" sz="1600">
                          <a:effectLst/>
                        </a:rPr>
                        <a:t> </a:t>
                      </a:r>
                      <a:endParaRPr lang="en-GB" sz="1600">
                        <a:effectLst/>
                      </a:endParaRPr>
                    </a:p>
                    <a:p>
                      <a:pPr marL="7620" algn="ctr"/>
                      <a:r>
                        <a:rPr lang="en-US" sz="1600">
                          <a:effectLst/>
                        </a:rPr>
                        <a:t>9</a:t>
                      </a:r>
                      <a:endParaRPr lang="en-GB" sz="1600">
                        <a:effectLst/>
                        <a:latin typeface="DejaVu Serif"/>
                        <a:ea typeface="DejaVu Serif"/>
                        <a:cs typeface="DejaVu Serif"/>
                      </a:endParaRPr>
                    </a:p>
                  </a:txBody>
                  <a:tcPr marL="0" marR="0" marT="0" marB="0"/>
                </a:tc>
                <a:tc>
                  <a:txBody>
                    <a:bodyPr/>
                    <a:lstStyle/>
                    <a:p>
                      <a:pPr marL="72390" marR="138430">
                        <a:spcBef>
                          <a:spcPts val="860"/>
                        </a:spcBef>
                        <a:spcAft>
                          <a:spcPts val="0"/>
                        </a:spcAft>
                      </a:pPr>
                      <a:r>
                        <a:rPr lang="en-US" sz="1600" dirty="0">
                          <a:effectLst/>
                        </a:rPr>
                        <a:t>Pistons in starting air distributor sticking.</a:t>
                      </a:r>
                      <a:endParaRPr lang="en-GB" sz="1600" dirty="0">
                        <a:effectLst/>
                        <a:latin typeface="DejaVu Serif"/>
                        <a:ea typeface="DejaVu Serif"/>
                        <a:cs typeface="DejaVu Serif"/>
                      </a:endParaRPr>
                    </a:p>
                  </a:txBody>
                  <a:tcPr marL="0" marR="0" marT="0" marB="0"/>
                </a:tc>
                <a:tc>
                  <a:txBody>
                    <a:bodyPr/>
                    <a:lstStyle/>
                    <a:p>
                      <a:pPr marL="71755" marR="115570">
                        <a:spcBef>
                          <a:spcPts val="115"/>
                        </a:spcBef>
                        <a:spcAft>
                          <a:spcPts val="0"/>
                        </a:spcAft>
                      </a:pPr>
                      <a:r>
                        <a:rPr lang="en-US" sz="1600" dirty="0">
                          <a:effectLst/>
                          <a:latin typeface="Arial" panose="020B0604020202020204" pitchFamily="34" charset="0"/>
                          <a:ea typeface="DejaVu Serif"/>
                          <a:cs typeface="DejaVu Serif"/>
                        </a:rPr>
                        <a:t>Check the timing marks. </a:t>
                      </a:r>
                      <a:r>
                        <a:rPr lang="en-US" sz="1600" b="1" i="1" dirty="0">
                          <a:effectLst/>
                          <a:latin typeface="Arial" panose="020B0604020202020204" pitchFamily="34" charset="0"/>
                          <a:ea typeface="DejaVu Serif"/>
                          <a:cs typeface="DejaVu Serif"/>
                        </a:rPr>
                        <a:t>Alterna- </a:t>
                      </a:r>
                      <a:r>
                        <a:rPr lang="en-US" sz="1600" b="1" i="1" dirty="0" err="1">
                          <a:effectLst/>
                          <a:latin typeface="Arial" panose="020B0604020202020204" pitchFamily="34" charset="0"/>
                          <a:ea typeface="DejaVu Serif"/>
                          <a:cs typeface="DejaVu Serif"/>
                        </a:rPr>
                        <a:t>tively</a:t>
                      </a:r>
                      <a:r>
                        <a:rPr lang="en-US" sz="1600" dirty="0">
                          <a:effectLst/>
                          <a:latin typeface="Arial" panose="020B0604020202020204" pitchFamily="34" charset="0"/>
                          <a:ea typeface="DejaVu Serif"/>
                          <a:cs typeface="DejaVu Serif"/>
                        </a:rPr>
                        <a:t>, with engine piston 1 in TDC, check that the starting air distributor piston for </a:t>
                      </a:r>
                      <a:r>
                        <a:rPr lang="en-US" sz="1600" dirty="0" err="1">
                          <a:effectLst/>
                          <a:latin typeface="Arial" panose="020B0604020202020204" pitchFamily="34" charset="0"/>
                          <a:ea typeface="DejaVu Serif"/>
                          <a:cs typeface="DejaVu Serif"/>
                        </a:rPr>
                        <a:t>cyl</a:t>
                      </a:r>
                      <a:r>
                        <a:rPr lang="en-US" sz="1600" dirty="0">
                          <a:effectLst/>
                          <a:latin typeface="Arial" panose="020B0604020202020204" pitchFamily="34" charset="0"/>
                          <a:ea typeface="DejaVu Serif"/>
                          <a:cs typeface="DejaVu Serif"/>
                        </a:rPr>
                        <a:t>. 1 is lifted to the same height (with a tolerance of about 0.2 mm) by, </a:t>
                      </a:r>
                      <a:r>
                        <a:rPr lang="en-US" sz="1600" b="1" i="1" dirty="0">
                          <a:effectLst/>
                          <a:latin typeface="Arial" panose="020B0604020202020204" pitchFamily="34" charset="0"/>
                          <a:ea typeface="DejaVu Serif"/>
                          <a:cs typeface="DejaVu Serif"/>
                        </a:rPr>
                        <a:t>respectively</a:t>
                      </a:r>
                      <a:r>
                        <a:rPr lang="en-US" sz="1600" dirty="0">
                          <a:effectLst/>
                          <a:latin typeface="Arial" panose="020B0604020202020204" pitchFamily="34" charset="0"/>
                          <a:ea typeface="DejaVu Serif"/>
                          <a:cs typeface="DejaVu Serif"/>
                        </a:rPr>
                        <a:t>, the AHEAD and ASTERN cam of the starting air distributor.</a:t>
                      </a:r>
                      <a:endParaRPr lang="en-GB" sz="1600" dirty="0">
                        <a:effectLst/>
                        <a:latin typeface="DejaVu Serif"/>
                        <a:ea typeface="DejaVu Serif"/>
                        <a:cs typeface="DejaVu Serif"/>
                      </a:endParaRPr>
                    </a:p>
                  </a:txBody>
                  <a:tcPr marL="0" marR="0" marT="0" marB="0"/>
                </a:tc>
                <a:extLst>
                  <a:ext uri="{0D108BD9-81ED-4DB2-BD59-A6C34878D82A}">
                    <a16:rowId xmlns:a16="http://schemas.microsoft.com/office/drawing/2014/main" val="263278468"/>
                  </a:ext>
                </a:extLst>
              </a:tr>
              <a:tr h="1362120">
                <a:tc>
                  <a:txBody>
                    <a:bodyPr/>
                    <a:lstStyle/>
                    <a:p>
                      <a:r>
                        <a:rPr lang="en-US" sz="1600">
                          <a:effectLst/>
                        </a:rPr>
                        <a:t> </a:t>
                      </a:r>
                      <a:endParaRPr lang="en-GB" sz="1600">
                        <a:effectLst/>
                      </a:endParaRPr>
                    </a:p>
                    <a:p>
                      <a:r>
                        <a:rPr lang="en-US" sz="1600">
                          <a:effectLst/>
                        </a:rPr>
                        <a:t> </a:t>
                      </a:r>
                      <a:endParaRPr lang="en-GB" sz="1600">
                        <a:effectLst/>
                      </a:endParaRPr>
                    </a:p>
                    <a:p>
                      <a:pPr>
                        <a:spcBef>
                          <a:spcPts val="55"/>
                        </a:spcBef>
                      </a:pPr>
                      <a:r>
                        <a:rPr lang="en-US" sz="1600">
                          <a:effectLst/>
                        </a:rPr>
                        <a:t> </a:t>
                      </a:r>
                      <a:endParaRPr lang="en-GB" sz="1600">
                        <a:effectLst/>
                      </a:endParaRPr>
                    </a:p>
                    <a:p>
                      <a:pPr marL="41275" marR="33020" algn="ctr">
                        <a:spcAft>
                          <a:spcPts val="0"/>
                        </a:spcAft>
                      </a:pPr>
                      <a:r>
                        <a:rPr lang="en-US" sz="1600">
                          <a:effectLst/>
                        </a:rPr>
                        <a:t>10</a:t>
                      </a:r>
                      <a:endParaRPr lang="en-GB" sz="1600">
                        <a:effectLst/>
                        <a:latin typeface="DejaVu Serif"/>
                        <a:ea typeface="DejaVu Serif"/>
                        <a:cs typeface="DejaVu Serif"/>
                      </a:endParaRPr>
                    </a:p>
                  </a:txBody>
                  <a:tcPr marL="0" marR="0" marT="0" marB="0"/>
                </a:tc>
                <a:tc>
                  <a:txBody>
                    <a:bodyPr/>
                    <a:lstStyle/>
                    <a:p>
                      <a:r>
                        <a:rPr lang="en-US" sz="1600" dirty="0">
                          <a:effectLst/>
                        </a:rPr>
                        <a:t> </a:t>
                      </a:r>
                      <a:endParaRPr lang="en-GB" sz="1600" dirty="0">
                        <a:effectLst/>
                      </a:endParaRPr>
                    </a:p>
                    <a:p>
                      <a:r>
                        <a:rPr lang="en-US" sz="1600" dirty="0">
                          <a:effectLst/>
                        </a:rPr>
                        <a:t> </a:t>
                      </a:r>
                      <a:endParaRPr lang="en-GB" sz="1600" dirty="0">
                        <a:effectLst/>
                      </a:endParaRPr>
                    </a:p>
                    <a:p>
                      <a:pPr>
                        <a:spcBef>
                          <a:spcPts val="55"/>
                        </a:spcBef>
                      </a:pPr>
                      <a:r>
                        <a:rPr lang="en-US" sz="1600" dirty="0">
                          <a:effectLst/>
                        </a:rPr>
                        <a:t> </a:t>
                      </a:r>
                      <a:endParaRPr lang="en-GB" sz="1600" dirty="0">
                        <a:effectLst/>
                      </a:endParaRPr>
                    </a:p>
                    <a:p>
                      <a:pPr marL="72390"/>
                      <a:r>
                        <a:rPr lang="en-US" sz="1600" dirty="0">
                          <a:effectLst/>
                        </a:rPr>
                        <a:t>Distributor wrongly adjusted.</a:t>
                      </a:r>
                      <a:endParaRPr lang="en-GB" sz="1600" dirty="0">
                        <a:effectLst/>
                        <a:latin typeface="DejaVu Serif"/>
                        <a:ea typeface="DejaVu Serif"/>
                        <a:cs typeface="DejaVu Serif"/>
                      </a:endParaRPr>
                    </a:p>
                  </a:txBody>
                  <a:tcPr marL="0" marR="0" marT="0" marB="0"/>
                </a:tc>
                <a:tc>
                  <a:txBody>
                    <a:bodyPr/>
                    <a:lstStyle/>
                    <a:p>
                      <a:pPr marL="71755" marR="115570" lvl="0" indent="0" algn="l" defTabSz="914400" rtl="0" eaLnBrk="1" fontAlgn="auto" latinLnBrk="0" hangingPunct="1">
                        <a:lnSpc>
                          <a:spcPct val="100000"/>
                        </a:lnSpc>
                        <a:spcBef>
                          <a:spcPts val="310"/>
                        </a:spcBef>
                        <a:spcAft>
                          <a:spcPts val="0"/>
                        </a:spcAft>
                        <a:buClrTx/>
                        <a:buSzTx/>
                        <a:buFontTx/>
                        <a:buNone/>
                        <a:tabLst/>
                        <a:defRPr/>
                      </a:pPr>
                      <a:r>
                        <a:rPr lang="en-US" sz="1600" dirty="0">
                          <a:effectLst/>
                          <a:latin typeface="Arial" panose="020B0604020202020204" pitchFamily="34" charset="0"/>
                          <a:ea typeface="DejaVu Serif"/>
                          <a:cs typeface="DejaVu Serif"/>
                        </a:rPr>
                        <a:t>Lubricate and make the shaft movable so that the distributor moves easily. Check and adjust the air cylinder and end stop valves.</a:t>
                      </a:r>
                      <a:endParaRPr lang="en-GB" sz="1600" dirty="0">
                        <a:effectLst/>
                        <a:latin typeface="DejaVu Serif"/>
                        <a:ea typeface="DejaVu Serif"/>
                        <a:cs typeface="DejaVu Serif"/>
                      </a:endParaRPr>
                    </a:p>
                  </a:txBody>
                  <a:tcPr marL="0" marR="0" marT="0" marB="0"/>
                </a:tc>
                <a:extLst>
                  <a:ext uri="{0D108BD9-81ED-4DB2-BD59-A6C34878D82A}">
                    <a16:rowId xmlns:a16="http://schemas.microsoft.com/office/drawing/2014/main" val="3892983080"/>
                  </a:ext>
                </a:extLst>
              </a:tr>
              <a:tr h="312731">
                <a:tc>
                  <a:txBody>
                    <a:bodyPr/>
                    <a:lstStyle/>
                    <a:p>
                      <a:pPr marL="35560" marR="35560" algn="ctr">
                        <a:spcBef>
                          <a:spcPts val="845"/>
                        </a:spcBef>
                        <a:spcAft>
                          <a:spcPts val="0"/>
                        </a:spcAft>
                      </a:pPr>
                      <a:r>
                        <a:rPr lang="en-US" sz="1600">
                          <a:effectLst/>
                        </a:rPr>
                        <a:t>11</a:t>
                      </a:r>
                      <a:endParaRPr lang="en-GB" sz="1600">
                        <a:effectLst/>
                        <a:latin typeface="DejaVu Serif"/>
                        <a:ea typeface="DejaVu Serif"/>
                        <a:cs typeface="DejaVu Serif"/>
                      </a:endParaRPr>
                    </a:p>
                  </a:txBody>
                  <a:tcPr marL="0" marR="0" marT="0" marB="0"/>
                </a:tc>
                <a:tc>
                  <a:txBody>
                    <a:bodyPr/>
                    <a:lstStyle/>
                    <a:p>
                      <a:pPr marL="72390" marR="84455">
                        <a:spcBef>
                          <a:spcPts val="295"/>
                        </a:spcBef>
                        <a:spcAft>
                          <a:spcPts val="0"/>
                        </a:spcAft>
                      </a:pPr>
                      <a:r>
                        <a:rPr lang="en-US" sz="1600" dirty="0">
                          <a:effectLst/>
                        </a:rPr>
                        <a:t>Sticking control valve for starting air distributor.</a:t>
                      </a:r>
                      <a:endParaRPr lang="en-GB" sz="1600" dirty="0">
                        <a:effectLst/>
                        <a:latin typeface="DejaVu Serif"/>
                        <a:ea typeface="DejaVu Serif"/>
                        <a:cs typeface="DejaVu Serif"/>
                      </a:endParaRPr>
                    </a:p>
                  </a:txBody>
                  <a:tcPr marL="0" marR="0" marT="0" marB="0"/>
                </a:tc>
                <a:tc>
                  <a:txBody>
                    <a:bodyPr/>
                    <a:lstStyle/>
                    <a:p>
                      <a:pPr marL="71755" marR="0" lvl="0" indent="0" algn="l" defTabSz="914400" rtl="0" eaLnBrk="1" fontAlgn="auto" latinLnBrk="0" hangingPunct="1">
                        <a:lnSpc>
                          <a:spcPct val="100000"/>
                        </a:lnSpc>
                        <a:spcBef>
                          <a:spcPts val="845"/>
                        </a:spcBef>
                        <a:spcAft>
                          <a:spcPts val="0"/>
                        </a:spcAft>
                        <a:buClrTx/>
                        <a:buSzTx/>
                        <a:buFontTx/>
                        <a:buNone/>
                        <a:tabLst/>
                        <a:defRPr/>
                      </a:pPr>
                      <a:r>
                        <a:rPr lang="en-US" sz="1600" dirty="0">
                          <a:effectLst/>
                          <a:latin typeface="Arial" panose="020B0604020202020204" pitchFamily="34" charset="0"/>
                          <a:ea typeface="DejaVu Serif"/>
                          <a:cs typeface="DejaVu Serif"/>
                        </a:rPr>
                        <a:t>Correct the setting.</a:t>
                      </a:r>
                      <a:endParaRPr lang="en-GB" sz="1600" dirty="0">
                        <a:effectLst/>
                        <a:latin typeface="DejaVu Serif"/>
                        <a:ea typeface="DejaVu Serif"/>
                        <a:cs typeface="DejaVu Serif"/>
                      </a:endParaRPr>
                    </a:p>
                    <a:p>
                      <a:pPr marL="71755">
                        <a:spcBef>
                          <a:spcPts val="845"/>
                        </a:spcBef>
                        <a:spcAft>
                          <a:spcPts val="0"/>
                        </a:spcAft>
                      </a:pPr>
                      <a:endParaRPr lang="en-GB" sz="1600" dirty="0">
                        <a:effectLst/>
                        <a:latin typeface="DejaVu Serif"/>
                        <a:ea typeface="DejaVu Serif"/>
                        <a:cs typeface="DejaVu Serif"/>
                      </a:endParaRPr>
                    </a:p>
                  </a:txBody>
                  <a:tcPr marL="0" marR="0" marT="0" marB="0"/>
                </a:tc>
                <a:extLst>
                  <a:ext uri="{0D108BD9-81ED-4DB2-BD59-A6C34878D82A}">
                    <a16:rowId xmlns:a16="http://schemas.microsoft.com/office/drawing/2014/main" val="961690502"/>
                  </a:ext>
                </a:extLst>
              </a:tr>
            </a:tbl>
          </a:graphicData>
        </a:graphic>
      </p:graphicFrame>
      <p:sp>
        <p:nvSpPr>
          <p:cNvPr id="3" name="Slide Number Placeholder 2">
            <a:extLst>
              <a:ext uri="{FF2B5EF4-FFF2-40B4-BE49-F238E27FC236}">
                <a16:creationId xmlns:a16="http://schemas.microsoft.com/office/drawing/2014/main" id="{4C6776E1-52D2-753E-0C17-2188ECB3EE77}"/>
              </a:ext>
            </a:extLst>
          </p:cNvPr>
          <p:cNvSpPr>
            <a:spLocks noGrp="1"/>
          </p:cNvSpPr>
          <p:nvPr>
            <p:ph type="sldNum" sz="quarter" idx="12"/>
          </p:nvPr>
        </p:nvSpPr>
        <p:spPr/>
        <p:txBody>
          <a:bodyPr/>
          <a:lstStyle/>
          <a:p>
            <a:pPr rtl="0"/>
            <a:fld id="{34B7E4EF-A1BD-40F4-AB7B-04F084DD991D}" type="slidenum">
              <a:rPr lang="en-GB" noProof="0" smtClean="0"/>
              <a:t>23</a:t>
            </a:fld>
            <a:endParaRPr lang="en-GB" noProof="0" dirty="0"/>
          </a:p>
        </p:txBody>
      </p:sp>
    </p:spTree>
    <p:extLst>
      <p:ext uri="{BB962C8B-B14F-4D97-AF65-F5344CB8AC3E}">
        <p14:creationId xmlns:p14="http://schemas.microsoft.com/office/powerpoint/2010/main" val="34736052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F0FDC06-BA2F-A182-6B3F-F203B1B819CB}"/>
              </a:ext>
            </a:extLst>
          </p:cNvPr>
          <p:cNvPicPr>
            <a:picLocks noChangeAspect="1"/>
          </p:cNvPicPr>
          <p:nvPr/>
        </p:nvPicPr>
        <p:blipFill>
          <a:blip r:embed="rId2"/>
          <a:stretch>
            <a:fillRect/>
          </a:stretch>
        </p:blipFill>
        <p:spPr>
          <a:xfrm>
            <a:off x="349857" y="196794"/>
            <a:ext cx="11712272" cy="7492117"/>
          </a:xfrm>
          <a:prstGeom prst="rect">
            <a:avLst/>
          </a:prstGeom>
        </p:spPr>
      </p:pic>
      <p:sp>
        <p:nvSpPr>
          <p:cNvPr id="3" name="Slide Number Placeholder 2">
            <a:extLst>
              <a:ext uri="{FF2B5EF4-FFF2-40B4-BE49-F238E27FC236}">
                <a16:creationId xmlns:a16="http://schemas.microsoft.com/office/drawing/2014/main" id="{8C49A5C4-782A-C610-C010-56E30F696E82}"/>
              </a:ext>
            </a:extLst>
          </p:cNvPr>
          <p:cNvSpPr>
            <a:spLocks noGrp="1"/>
          </p:cNvSpPr>
          <p:nvPr>
            <p:ph type="sldNum" sz="quarter" idx="12"/>
          </p:nvPr>
        </p:nvSpPr>
        <p:spPr/>
        <p:txBody>
          <a:bodyPr/>
          <a:lstStyle/>
          <a:p>
            <a:pPr rtl="0"/>
            <a:fld id="{34B7E4EF-A1BD-40F4-AB7B-04F084DD991D}" type="slidenum">
              <a:rPr lang="en-GB" noProof="0" smtClean="0"/>
              <a:t>24</a:t>
            </a:fld>
            <a:endParaRPr lang="en-GB" noProof="0" dirty="0"/>
          </a:p>
        </p:txBody>
      </p:sp>
    </p:spTree>
    <p:extLst>
      <p:ext uri="{BB962C8B-B14F-4D97-AF65-F5344CB8AC3E}">
        <p14:creationId xmlns:p14="http://schemas.microsoft.com/office/powerpoint/2010/main" val="11794454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71DDAB6B-4226-92C9-6150-0A272BACFB7D}"/>
              </a:ext>
            </a:extLst>
          </p:cNvPr>
          <p:cNvGraphicFramePr>
            <a:graphicFrameLocks noGrp="1"/>
          </p:cNvGraphicFramePr>
          <p:nvPr>
            <p:extLst>
              <p:ext uri="{D42A27DB-BD31-4B8C-83A1-F6EECF244321}">
                <p14:modId xmlns:p14="http://schemas.microsoft.com/office/powerpoint/2010/main" val="2845954828"/>
              </p:ext>
            </p:extLst>
          </p:nvPr>
        </p:nvGraphicFramePr>
        <p:xfrm>
          <a:off x="294198" y="333955"/>
          <a:ext cx="10082254" cy="7902649"/>
        </p:xfrm>
        <a:graphic>
          <a:graphicData uri="http://schemas.openxmlformats.org/drawingml/2006/table">
            <a:tbl>
              <a:tblPr firstRow="1" firstCol="1" lastRow="1" lastCol="1" bandRow="1" bandCol="1">
                <a:tableStyleId>{5C22544A-7EE6-4342-B048-85BDC9FD1C3A}</a:tableStyleId>
              </a:tblPr>
              <a:tblGrid>
                <a:gridCol w="1736229">
                  <a:extLst>
                    <a:ext uri="{9D8B030D-6E8A-4147-A177-3AD203B41FA5}">
                      <a16:colId xmlns:a16="http://schemas.microsoft.com/office/drawing/2014/main" val="3908819014"/>
                    </a:ext>
                  </a:extLst>
                </a:gridCol>
                <a:gridCol w="2591095">
                  <a:extLst>
                    <a:ext uri="{9D8B030D-6E8A-4147-A177-3AD203B41FA5}">
                      <a16:colId xmlns:a16="http://schemas.microsoft.com/office/drawing/2014/main" val="1301497663"/>
                    </a:ext>
                  </a:extLst>
                </a:gridCol>
                <a:gridCol w="2877465">
                  <a:extLst>
                    <a:ext uri="{9D8B030D-6E8A-4147-A177-3AD203B41FA5}">
                      <a16:colId xmlns:a16="http://schemas.microsoft.com/office/drawing/2014/main" val="2940986902"/>
                    </a:ext>
                  </a:extLst>
                </a:gridCol>
                <a:gridCol w="2877465">
                  <a:extLst>
                    <a:ext uri="{9D8B030D-6E8A-4147-A177-3AD203B41FA5}">
                      <a16:colId xmlns:a16="http://schemas.microsoft.com/office/drawing/2014/main" val="268873643"/>
                    </a:ext>
                  </a:extLst>
                </a:gridCol>
              </a:tblGrid>
              <a:tr h="852403">
                <a:tc>
                  <a:txBody>
                    <a:bodyPr/>
                    <a:lstStyle/>
                    <a:p>
                      <a:pPr marL="335915">
                        <a:spcBef>
                          <a:spcPts val="560"/>
                        </a:spcBef>
                        <a:spcAft>
                          <a:spcPts val="0"/>
                        </a:spcAft>
                      </a:pPr>
                      <a:r>
                        <a:rPr lang="en-US" sz="700">
                          <a:effectLst/>
                        </a:rPr>
                        <a:t>Difficulty</a:t>
                      </a:r>
                      <a:endParaRPr lang="en-GB" sz="800">
                        <a:effectLst/>
                        <a:latin typeface="DejaVu Serif"/>
                        <a:ea typeface="DejaVu Serif"/>
                        <a:cs typeface="DejaVu Serif"/>
                      </a:endParaRPr>
                    </a:p>
                  </a:txBody>
                  <a:tcPr marL="0" marR="0" marT="0" marB="0"/>
                </a:tc>
                <a:tc>
                  <a:txBody>
                    <a:bodyPr/>
                    <a:lstStyle/>
                    <a:p>
                      <a:pPr marL="41275" marR="35560" algn="ctr">
                        <a:spcBef>
                          <a:spcPts val="560"/>
                        </a:spcBef>
                        <a:spcAft>
                          <a:spcPts val="0"/>
                        </a:spcAft>
                      </a:pPr>
                      <a:r>
                        <a:rPr lang="en-US" sz="700">
                          <a:effectLst/>
                        </a:rPr>
                        <a:t>Point</a:t>
                      </a:r>
                      <a:endParaRPr lang="en-GB" sz="800">
                        <a:effectLst/>
                        <a:latin typeface="DejaVu Serif"/>
                        <a:ea typeface="DejaVu Serif"/>
                        <a:cs typeface="DejaVu Serif"/>
                      </a:endParaRPr>
                    </a:p>
                  </a:txBody>
                  <a:tcPr marL="0" marR="0" marT="0" marB="0"/>
                </a:tc>
                <a:tc>
                  <a:txBody>
                    <a:bodyPr/>
                    <a:lstStyle/>
                    <a:p>
                      <a:pPr marL="509905">
                        <a:spcBef>
                          <a:spcPts val="560"/>
                        </a:spcBef>
                        <a:spcAft>
                          <a:spcPts val="0"/>
                        </a:spcAft>
                      </a:pPr>
                      <a:r>
                        <a:rPr lang="en-US" sz="700">
                          <a:effectLst/>
                        </a:rPr>
                        <a:t>Possible Cause</a:t>
                      </a:r>
                      <a:endParaRPr lang="en-GB" sz="800">
                        <a:effectLst/>
                        <a:latin typeface="DejaVu Serif"/>
                        <a:ea typeface="DejaVu Serif"/>
                        <a:cs typeface="DejaVu Serif"/>
                      </a:endParaRPr>
                    </a:p>
                  </a:txBody>
                  <a:tcPr marL="0" marR="0" marT="0" marB="0"/>
                </a:tc>
                <a:tc>
                  <a:txBody>
                    <a:bodyPr/>
                    <a:lstStyle/>
                    <a:p>
                      <a:pPr marL="778510" marR="775335" algn="ctr">
                        <a:spcBef>
                          <a:spcPts val="560"/>
                        </a:spcBef>
                        <a:spcAft>
                          <a:spcPts val="0"/>
                        </a:spcAft>
                      </a:pPr>
                      <a:r>
                        <a:rPr lang="en-US" sz="700">
                          <a:effectLst/>
                        </a:rPr>
                        <a:t>Remedy</a:t>
                      </a:r>
                      <a:endParaRPr lang="en-GB" sz="800">
                        <a:effectLst/>
                        <a:latin typeface="DejaVu Serif"/>
                        <a:ea typeface="DejaVu Serif"/>
                        <a:cs typeface="DejaVu Serif"/>
                      </a:endParaRPr>
                    </a:p>
                  </a:txBody>
                  <a:tcPr marL="0" marR="0" marT="0" marB="0"/>
                </a:tc>
                <a:extLst>
                  <a:ext uri="{0D108BD9-81ED-4DB2-BD59-A6C34878D82A}">
                    <a16:rowId xmlns:a16="http://schemas.microsoft.com/office/drawing/2014/main" val="2328777073"/>
                  </a:ext>
                </a:extLst>
              </a:tr>
              <a:tr h="426202">
                <a:tc rowSpan="6">
                  <a:txBody>
                    <a:bodyPr/>
                    <a:lstStyle/>
                    <a:p>
                      <a:r>
                        <a:rPr lang="en-US" sz="1400" dirty="0">
                          <a:effectLst/>
                        </a:rPr>
                        <a:t> </a:t>
                      </a:r>
                      <a:endParaRPr lang="en-GB" sz="1400" dirty="0">
                        <a:effectLst/>
                      </a:endParaRPr>
                    </a:p>
                    <a:p>
                      <a:r>
                        <a:rPr lang="en-US" sz="1400" dirty="0">
                          <a:effectLst/>
                        </a:rPr>
                        <a:t> </a:t>
                      </a:r>
                      <a:endParaRPr lang="en-GB" sz="1400" dirty="0">
                        <a:effectLst/>
                      </a:endParaRPr>
                    </a:p>
                    <a:p>
                      <a:r>
                        <a:rPr lang="en-US" sz="1400" dirty="0">
                          <a:effectLst/>
                        </a:rPr>
                        <a:t> </a:t>
                      </a:r>
                      <a:endParaRPr lang="en-GB" sz="1400" dirty="0">
                        <a:effectLst/>
                      </a:endParaRPr>
                    </a:p>
                    <a:p>
                      <a:r>
                        <a:rPr lang="en-US" sz="1400" dirty="0">
                          <a:effectLst/>
                        </a:rPr>
                        <a:t> </a:t>
                      </a:r>
                      <a:endParaRPr lang="en-GB" sz="1400" dirty="0">
                        <a:effectLst/>
                      </a:endParaRPr>
                    </a:p>
                    <a:p>
                      <a:r>
                        <a:rPr lang="en-US" sz="1400" dirty="0">
                          <a:effectLst/>
                        </a:rPr>
                        <a:t> </a:t>
                      </a:r>
                      <a:endParaRPr lang="en-GB" sz="1400" dirty="0">
                        <a:effectLst/>
                      </a:endParaRPr>
                    </a:p>
                    <a:p>
                      <a:r>
                        <a:rPr lang="en-US" sz="1400" dirty="0">
                          <a:effectLst/>
                        </a:rPr>
                        <a:t> </a:t>
                      </a:r>
                      <a:endParaRPr lang="en-GB" sz="1400" dirty="0">
                        <a:effectLst/>
                      </a:endParaRPr>
                    </a:p>
                    <a:p>
                      <a:r>
                        <a:rPr lang="en-US" sz="1400" dirty="0">
                          <a:effectLst/>
                        </a:rPr>
                        <a:t> </a:t>
                      </a:r>
                      <a:endParaRPr lang="en-GB" sz="1400" dirty="0">
                        <a:effectLst/>
                      </a:endParaRPr>
                    </a:p>
                    <a:p>
                      <a:pPr marL="71755" marR="158750">
                        <a:spcBef>
                          <a:spcPts val="810"/>
                        </a:spcBef>
                        <a:spcAft>
                          <a:spcPts val="0"/>
                        </a:spcAft>
                      </a:pPr>
                      <a:r>
                        <a:rPr lang="en-US" sz="1400" dirty="0">
                          <a:effectLst/>
                        </a:rPr>
                        <a:t>Engine does not reverse when order is given</a:t>
                      </a:r>
                      <a:endParaRPr lang="en-GB" sz="1400" dirty="0">
                        <a:effectLst/>
                      </a:endParaRPr>
                    </a:p>
                    <a:p>
                      <a:r>
                        <a:rPr lang="en-US" sz="1400" dirty="0">
                          <a:effectLst/>
                        </a:rPr>
                        <a:t> </a:t>
                      </a:r>
                      <a:endParaRPr lang="en-GB" sz="1400" dirty="0">
                        <a:effectLst/>
                      </a:endParaRPr>
                    </a:p>
                    <a:p>
                      <a:r>
                        <a:rPr lang="en-US" sz="1400" dirty="0">
                          <a:effectLst/>
                        </a:rPr>
                        <a:t> </a:t>
                      </a:r>
                      <a:endParaRPr lang="en-GB" sz="1400" dirty="0">
                        <a:effectLst/>
                      </a:endParaRPr>
                    </a:p>
                    <a:p>
                      <a:r>
                        <a:rPr lang="en-US" sz="1400" dirty="0">
                          <a:effectLst/>
                        </a:rPr>
                        <a:t> </a:t>
                      </a:r>
                      <a:endParaRPr lang="en-GB" sz="1400" dirty="0">
                        <a:effectLst/>
                      </a:endParaRPr>
                    </a:p>
                    <a:p>
                      <a:r>
                        <a:rPr lang="en-US" sz="1400" dirty="0">
                          <a:effectLst/>
                        </a:rPr>
                        <a:t> </a:t>
                      </a:r>
                      <a:endParaRPr lang="en-GB" sz="1400" dirty="0">
                        <a:effectLst/>
                      </a:endParaRPr>
                    </a:p>
                    <a:p>
                      <a:r>
                        <a:rPr lang="en-US" sz="1400" dirty="0">
                          <a:effectLst/>
                        </a:rPr>
                        <a:t> </a:t>
                      </a:r>
                      <a:endParaRPr lang="en-GB" sz="1400" dirty="0">
                        <a:effectLst/>
                      </a:endParaRPr>
                    </a:p>
                    <a:p>
                      <a:r>
                        <a:rPr lang="en-US" sz="1400" dirty="0">
                          <a:effectLst/>
                        </a:rPr>
                        <a:t> </a:t>
                      </a:r>
                      <a:endParaRPr lang="en-GB" sz="1400" dirty="0">
                        <a:effectLst/>
                      </a:endParaRPr>
                    </a:p>
                    <a:p>
                      <a:r>
                        <a:rPr lang="en-US" sz="1400" dirty="0">
                          <a:effectLst/>
                        </a:rPr>
                        <a:t> </a:t>
                      </a:r>
                      <a:endParaRPr lang="en-GB" sz="1400" dirty="0">
                        <a:effectLst/>
                      </a:endParaRPr>
                    </a:p>
                    <a:p>
                      <a:r>
                        <a:rPr lang="en-US" sz="1400" dirty="0">
                          <a:effectLst/>
                        </a:rPr>
                        <a:t> </a:t>
                      </a:r>
                      <a:endParaRPr lang="en-GB" sz="1400" dirty="0">
                        <a:effectLst/>
                      </a:endParaRPr>
                    </a:p>
                    <a:p>
                      <a:r>
                        <a:rPr lang="en-US" sz="1400" dirty="0">
                          <a:effectLst/>
                        </a:rPr>
                        <a:t> </a:t>
                      </a:r>
                      <a:endParaRPr lang="en-GB" sz="1400" dirty="0">
                        <a:effectLst/>
                      </a:endParaRPr>
                    </a:p>
                    <a:p>
                      <a:r>
                        <a:rPr lang="en-US" sz="1400" dirty="0">
                          <a:effectLst/>
                        </a:rPr>
                        <a:t> </a:t>
                      </a:r>
                      <a:endParaRPr lang="en-GB" sz="1400" dirty="0">
                        <a:effectLst/>
                      </a:endParaRPr>
                    </a:p>
                    <a:p>
                      <a:r>
                        <a:rPr lang="en-US" sz="1400" dirty="0">
                          <a:effectLst/>
                        </a:rPr>
                        <a:t> </a:t>
                      </a:r>
                      <a:endParaRPr lang="en-GB" sz="1400" dirty="0">
                        <a:effectLst/>
                      </a:endParaRPr>
                    </a:p>
                    <a:p>
                      <a:r>
                        <a:rPr lang="en-US" sz="1400" dirty="0">
                          <a:effectLst/>
                        </a:rPr>
                        <a:t> </a:t>
                      </a:r>
                      <a:endParaRPr lang="en-GB" sz="1400" dirty="0">
                        <a:effectLst/>
                      </a:endParaRPr>
                    </a:p>
                    <a:p>
                      <a:r>
                        <a:rPr lang="en-US" sz="1400" dirty="0">
                          <a:effectLst/>
                        </a:rPr>
                        <a:t> </a:t>
                      </a:r>
                      <a:endParaRPr lang="en-GB" sz="1400" dirty="0">
                        <a:effectLst/>
                      </a:endParaRPr>
                    </a:p>
                    <a:p>
                      <a:r>
                        <a:rPr lang="en-US" sz="1400" dirty="0">
                          <a:effectLst/>
                        </a:rPr>
                        <a:t> </a:t>
                      </a:r>
                      <a:endParaRPr lang="en-GB" sz="1400" dirty="0">
                        <a:effectLst/>
                      </a:endParaRPr>
                    </a:p>
                    <a:p>
                      <a:r>
                        <a:rPr lang="en-US" sz="1400" dirty="0">
                          <a:effectLst/>
                        </a:rPr>
                        <a:t> </a:t>
                      </a:r>
                      <a:endParaRPr lang="en-GB" sz="1400" dirty="0">
                        <a:effectLst/>
                      </a:endParaRPr>
                    </a:p>
                    <a:p>
                      <a:r>
                        <a:rPr lang="en-US" sz="1400" dirty="0">
                          <a:effectLst/>
                        </a:rPr>
                        <a:t> </a:t>
                      </a:r>
                      <a:endParaRPr lang="en-GB" sz="1400" dirty="0">
                        <a:effectLst/>
                      </a:endParaRPr>
                    </a:p>
                    <a:p>
                      <a:r>
                        <a:rPr lang="en-US" sz="1400" dirty="0">
                          <a:effectLst/>
                        </a:rPr>
                        <a:t> </a:t>
                      </a:r>
                      <a:endParaRPr lang="en-GB" sz="1400" dirty="0">
                        <a:effectLst/>
                        <a:latin typeface="DejaVu Serif"/>
                        <a:ea typeface="DejaVu Serif"/>
                        <a:cs typeface="DejaVu Serif"/>
                      </a:endParaRPr>
                    </a:p>
                  </a:txBody>
                  <a:tcPr marL="0" marR="0" marT="0" marB="0"/>
                </a:tc>
                <a:tc>
                  <a:txBody>
                    <a:bodyPr/>
                    <a:lstStyle/>
                    <a:p>
                      <a:pPr marL="41275" marR="35560" algn="ctr">
                        <a:spcBef>
                          <a:spcPts val="845"/>
                        </a:spcBef>
                        <a:spcAft>
                          <a:spcPts val="0"/>
                        </a:spcAft>
                      </a:pPr>
                      <a:r>
                        <a:rPr lang="en-US" sz="1400" dirty="0">
                          <a:effectLst/>
                        </a:rPr>
                        <a:t>12</a:t>
                      </a:r>
                      <a:endParaRPr lang="en-GB" sz="1400" dirty="0">
                        <a:effectLst/>
                        <a:latin typeface="DejaVu Serif"/>
                        <a:ea typeface="DejaVu Serif"/>
                        <a:cs typeface="DejaVu Serif"/>
                      </a:endParaRPr>
                    </a:p>
                  </a:txBody>
                  <a:tcPr marL="0" marR="0" marT="0" marB="0"/>
                </a:tc>
                <a:tc>
                  <a:txBody>
                    <a:bodyPr/>
                    <a:lstStyle/>
                    <a:p>
                      <a:pPr marL="71120" marR="86360">
                        <a:spcBef>
                          <a:spcPts val="295"/>
                        </a:spcBef>
                        <a:spcAft>
                          <a:spcPts val="0"/>
                        </a:spcAft>
                      </a:pPr>
                      <a:r>
                        <a:rPr lang="en-US" sz="1400" dirty="0">
                          <a:effectLst/>
                        </a:rPr>
                        <a:t>Starting air valves in cylinder co- </a:t>
                      </a:r>
                      <a:r>
                        <a:rPr lang="en-US" sz="1400" dirty="0" err="1">
                          <a:effectLst/>
                        </a:rPr>
                        <a:t>vers</a:t>
                      </a:r>
                      <a:r>
                        <a:rPr lang="en-US" sz="1400" dirty="0">
                          <a:effectLst/>
                        </a:rPr>
                        <a:t> defective.</a:t>
                      </a:r>
                      <a:endParaRPr lang="en-GB" sz="1400" dirty="0">
                        <a:effectLst/>
                        <a:latin typeface="DejaVu Serif"/>
                        <a:ea typeface="DejaVu Serif"/>
                        <a:cs typeface="DejaVu Serif"/>
                      </a:endParaRPr>
                    </a:p>
                  </a:txBody>
                  <a:tcPr marL="0" marR="0" marT="0" marB="0"/>
                </a:tc>
                <a:tc>
                  <a:txBody>
                    <a:bodyPr/>
                    <a:lstStyle/>
                    <a:p>
                      <a:pPr marL="71120" marR="109855">
                        <a:spcBef>
                          <a:spcPts val="315"/>
                        </a:spcBef>
                        <a:spcAft>
                          <a:spcPts val="0"/>
                        </a:spcAft>
                      </a:pPr>
                      <a:r>
                        <a:rPr lang="en-US" sz="1600" dirty="0">
                          <a:effectLst/>
                          <a:latin typeface="Arial" panose="020B0604020202020204" pitchFamily="34" charset="0"/>
                          <a:ea typeface="DejaVu Serif"/>
                          <a:cs typeface="DejaVu Serif"/>
                        </a:rPr>
                        <a:t>Find where the signal has been stopped and correct the fault. </a:t>
                      </a:r>
                      <a:endParaRPr lang="en-GB" sz="1600" dirty="0">
                        <a:effectLst/>
                        <a:latin typeface="DejaVu Serif"/>
                        <a:ea typeface="DejaVu Serif"/>
                        <a:cs typeface="DejaVu Serif"/>
                      </a:endParaRPr>
                    </a:p>
                  </a:txBody>
                  <a:tcPr marL="0" marR="0" marT="0" marB="0"/>
                </a:tc>
                <a:extLst>
                  <a:ext uri="{0D108BD9-81ED-4DB2-BD59-A6C34878D82A}">
                    <a16:rowId xmlns:a16="http://schemas.microsoft.com/office/drawing/2014/main" val="1386265495"/>
                  </a:ext>
                </a:extLst>
              </a:tr>
              <a:tr h="426202">
                <a:tc vMerge="1">
                  <a:txBody>
                    <a:bodyPr/>
                    <a:lstStyle/>
                    <a:p>
                      <a:endParaRPr lang="en-GB"/>
                    </a:p>
                  </a:txBody>
                  <a:tcPr/>
                </a:tc>
                <a:tc>
                  <a:txBody>
                    <a:bodyPr/>
                    <a:lstStyle/>
                    <a:p>
                      <a:pPr marL="41275" marR="28575" algn="ctr">
                        <a:spcBef>
                          <a:spcPts val="845"/>
                        </a:spcBef>
                        <a:spcAft>
                          <a:spcPts val="0"/>
                        </a:spcAft>
                      </a:pPr>
                      <a:r>
                        <a:rPr lang="en-US" sz="1400">
                          <a:effectLst/>
                        </a:rPr>
                        <a:t>13A</a:t>
                      </a:r>
                      <a:endParaRPr lang="en-GB" sz="1400">
                        <a:effectLst/>
                        <a:latin typeface="DejaVu Serif"/>
                        <a:ea typeface="DejaVu Serif"/>
                        <a:cs typeface="DejaVu Serif"/>
                      </a:endParaRPr>
                    </a:p>
                  </a:txBody>
                  <a:tcPr marL="0" marR="0" marT="0" marB="0"/>
                </a:tc>
                <a:tc>
                  <a:txBody>
                    <a:bodyPr/>
                    <a:lstStyle/>
                    <a:p>
                      <a:pPr marL="71755" marR="51435">
                        <a:spcBef>
                          <a:spcPts val="295"/>
                        </a:spcBef>
                        <a:spcAft>
                          <a:spcPts val="0"/>
                        </a:spcAft>
                      </a:pPr>
                      <a:r>
                        <a:rPr lang="en-US" sz="1400" dirty="0">
                          <a:effectLst/>
                        </a:rPr>
                        <a:t>Control air signal for staring does not reach the engine.</a:t>
                      </a:r>
                      <a:endParaRPr lang="en-GB" sz="1400" dirty="0">
                        <a:effectLst/>
                        <a:latin typeface="DejaVu Serif"/>
                        <a:ea typeface="DejaVu Serif"/>
                        <a:cs typeface="DejaVu Serif"/>
                      </a:endParaRPr>
                    </a:p>
                  </a:txBody>
                  <a:tcPr marL="0" marR="0" marT="0" marB="0"/>
                </a:tc>
                <a:tc>
                  <a:txBody>
                    <a:bodyPr/>
                    <a:lstStyle/>
                    <a:p>
                      <a:pPr marL="71120" marR="156210">
                        <a:spcBef>
                          <a:spcPts val="295"/>
                        </a:spcBef>
                        <a:spcAft>
                          <a:spcPts val="0"/>
                        </a:spcAft>
                      </a:pPr>
                      <a:r>
                        <a:rPr lang="en-GB" sz="1600" dirty="0">
                          <a:effectLst/>
                          <a:latin typeface="DejaVu Serif"/>
                          <a:ea typeface="DejaVu Serif"/>
                          <a:cs typeface="DejaVu Serif"/>
                        </a:rPr>
                        <a:t>Set the slow turning adjustment screw so that the engine turns as slowly as possible without faltering. </a:t>
                      </a:r>
                    </a:p>
                  </a:txBody>
                  <a:tcPr marL="0" marR="0" marT="0" marB="0"/>
                </a:tc>
                <a:extLst>
                  <a:ext uri="{0D108BD9-81ED-4DB2-BD59-A6C34878D82A}">
                    <a16:rowId xmlns:a16="http://schemas.microsoft.com/office/drawing/2014/main" val="3996340696"/>
                  </a:ext>
                </a:extLst>
              </a:tr>
              <a:tr h="335859">
                <a:tc vMerge="1">
                  <a:txBody>
                    <a:bodyPr/>
                    <a:lstStyle/>
                    <a:p>
                      <a:endParaRPr lang="en-GB"/>
                    </a:p>
                  </a:txBody>
                  <a:tcPr/>
                </a:tc>
                <a:tc>
                  <a:txBody>
                    <a:bodyPr/>
                    <a:lstStyle/>
                    <a:p>
                      <a:pPr marL="41275" marR="35560" algn="ctr">
                        <a:spcBef>
                          <a:spcPts val="845"/>
                        </a:spcBef>
                        <a:spcAft>
                          <a:spcPts val="0"/>
                        </a:spcAft>
                      </a:pPr>
                      <a:r>
                        <a:rPr lang="en-US" sz="1400">
                          <a:effectLst/>
                        </a:rPr>
                        <a:t>13B</a:t>
                      </a:r>
                      <a:endParaRPr lang="en-GB" sz="1400">
                        <a:effectLst/>
                        <a:latin typeface="DejaVu Serif"/>
                        <a:ea typeface="DejaVu Serif"/>
                        <a:cs typeface="DejaVu Serif"/>
                      </a:endParaRPr>
                    </a:p>
                  </a:txBody>
                  <a:tcPr marL="0" marR="0" marT="0" marB="0"/>
                </a:tc>
                <a:tc>
                  <a:txBody>
                    <a:bodyPr/>
                    <a:lstStyle/>
                    <a:p>
                      <a:pPr marL="71755" marR="64770">
                        <a:spcBef>
                          <a:spcPts val="295"/>
                        </a:spcBef>
                        <a:spcAft>
                          <a:spcPts val="0"/>
                        </a:spcAft>
                      </a:pPr>
                      <a:r>
                        <a:rPr lang="en-US" sz="1400" dirty="0">
                          <a:effectLst/>
                        </a:rPr>
                        <a:t>Propeller blades are not on zero- pitch (CPP-plants).</a:t>
                      </a:r>
                      <a:endParaRPr lang="en-GB" sz="1400" dirty="0">
                        <a:effectLst/>
                        <a:latin typeface="DejaVu Serif"/>
                        <a:ea typeface="DejaVu Serif"/>
                        <a:cs typeface="DejaVu Serif"/>
                      </a:endParaRPr>
                    </a:p>
                  </a:txBody>
                  <a:tcPr marL="0" marR="0" marT="0" marB="0"/>
                </a:tc>
                <a:tc>
                  <a:txBody>
                    <a:bodyPr/>
                    <a:lstStyle/>
                    <a:p>
                      <a:pPr marL="71120">
                        <a:spcBef>
                          <a:spcPts val="845"/>
                        </a:spcBef>
                        <a:spcAft>
                          <a:spcPts val="0"/>
                        </a:spcAft>
                      </a:pPr>
                      <a:r>
                        <a:rPr lang="en-US" sz="1600" dirty="0">
                          <a:effectLst/>
                          <a:latin typeface="Arial" panose="020B0604020202020204" pitchFamily="34" charset="0"/>
                          <a:ea typeface="DejaVu Serif"/>
                          <a:cs typeface="DejaVu Serif"/>
                        </a:rPr>
                        <a:t>Set pitch to zero position.</a:t>
                      </a:r>
                      <a:endParaRPr lang="en-GB" sz="1600" dirty="0">
                        <a:effectLst/>
                        <a:latin typeface="DejaVu Serif"/>
                        <a:ea typeface="DejaVu Serif"/>
                        <a:cs typeface="DejaVu Serif"/>
                      </a:endParaRPr>
                    </a:p>
                  </a:txBody>
                  <a:tcPr marL="0" marR="0" marT="0" marB="0"/>
                </a:tc>
                <a:extLst>
                  <a:ext uri="{0D108BD9-81ED-4DB2-BD59-A6C34878D82A}">
                    <a16:rowId xmlns:a16="http://schemas.microsoft.com/office/drawing/2014/main" val="2917279447"/>
                  </a:ext>
                </a:extLst>
              </a:tr>
              <a:tr h="507412">
                <a:tc vMerge="1">
                  <a:txBody>
                    <a:bodyPr/>
                    <a:lstStyle/>
                    <a:p>
                      <a:endParaRPr lang="en-GB"/>
                    </a:p>
                  </a:txBody>
                  <a:tcPr/>
                </a:tc>
                <a:tc>
                  <a:txBody>
                    <a:bodyPr/>
                    <a:lstStyle/>
                    <a:p>
                      <a:pPr>
                        <a:spcBef>
                          <a:spcPts val="40"/>
                        </a:spcBef>
                      </a:pPr>
                      <a:r>
                        <a:rPr lang="en-US" sz="1400">
                          <a:effectLst/>
                        </a:rPr>
                        <a:t> </a:t>
                      </a:r>
                      <a:endParaRPr lang="en-GB" sz="1400">
                        <a:effectLst/>
                      </a:endParaRPr>
                    </a:p>
                    <a:p>
                      <a:pPr marL="41275" marR="35560" algn="ctr">
                        <a:spcAft>
                          <a:spcPts val="0"/>
                        </a:spcAft>
                      </a:pPr>
                      <a:r>
                        <a:rPr lang="en-US" sz="1400">
                          <a:effectLst/>
                        </a:rPr>
                        <a:t>14</a:t>
                      </a:r>
                      <a:endParaRPr lang="en-GB" sz="1400">
                        <a:effectLst/>
                        <a:latin typeface="DejaVu Serif"/>
                        <a:ea typeface="DejaVu Serif"/>
                        <a:cs typeface="DejaVu Serif"/>
                      </a:endParaRPr>
                    </a:p>
                  </a:txBody>
                  <a:tcPr marL="0" marR="0" marT="0" marB="0"/>
                </a:tc>
                <a:tc>
                  <a:txBody>
                    <a:bodyPr/>
                    <a:lstStyle/>
                    <a:p>
                      <a:pPr marL="71755" marR="64770">
                        <a:spcBef>
                          <a:spcPts val="455"/>
                        </a:spcBef>
                        <a:spcAft>
                          <a:spcPts val="0"/>
                        </a:spcAft>
                      </a:pPr>
                      <a:r>
                        <a:rPr lang="en-US" sz="1400">
                          <a:effectLst/>
                        </a:rPr>
                        <a:t>Coil of solenoid valve for the desired direction or rotation does not reach the engine.</a:t>
                      </a:r>
                      <a:endParaRPr lang="en-GB" sz="1400">
                        <a:effectLst/>
                        <a:latin typeface="DejaVu Serif"/>
                        <a:ea typeface="DejaVu Serif"/>
                        <a:cs typeface="DejaVu Serif"/>
                      </a:endParaRPr>
                    </a:p>
                  </a:txBody>
                  <a:tcPr marL="0" marR="0" marT="0" marB="0"/>
                </a:tc>
                <a:tc>
                  <a:txBody>
                    <a:bodyPr/>
                    <a:lstStyle/>
                    <a:p>
                      <a:pPr>
                        <a:spcBef>
                          <a:spcPts val="15"/>
                        </a:spcBef>
                      </a:pPr>
                      <a:r>
                        <a:rPr lang="en-US" sz="1600" dirty="0">
                          <a:effectLst/>
                          <a:latin typeface="Arial" panose="020B0604020202020204" pitchFamily="34" charset="0"/>
                          <a:ea typeface="DejaVu Serif"/>
                          <a:cs typeface="DejaVu Serif"/>
                        </a:rPr>
                        <a:t>By loosening one copper pipe at a time on the signal’s route through the system, find the defective valve or pipe which stops the signal. Repair or repair the valve</a:t>
                      </a:r>
                      <a:endParaRPr lang="en-GB" sz="1600" dirty="0">
                        <a:effectLst/>
                        <a:latin typeface="DejaVu Serif"/>
                        <a:ea typeface="DejaVu Serif"/>
                        <a:cs typeface="DejaVu Serif"/>
                      </a:endParaRPr>
                    </a:p>
                  </a:txBody>
                  <a:tcPr marL="0" marR="0" marT="0" marB="0"/>
                </a:tc>
                <a:extLst>
                  <a:ext uri="{0D108BD9-81ED-4DB2-BD59-A6C34878D82A}">
                    <a16:rowId xmlns:a16="http://schemas.microsoft.com/office/drawing/2014/main" val="3547238664"/>
                  </a:ext>
                </a:extLst>
              </a:tr>
              <a:tr h="852403">
                <a:tc vMerge="1">
                  <a:txBody>
                    <a:bodyPr/>
                    <a:lstStyle/>
                    <a:p>
                      <a:endParaRPr lang="en-GB"/>
                    </a:p>
                  </a:txBody>
                  <a:tcPr/>
                </a:tc>
                <a:tc>
                  <a:txBody>
                    <a:bodyPr/>
                    <a:lstStyle/>
                    <a:p>
                      <a:r>
                        <a:rPr lang="en-US" sz="1400">
                          <a:effectLst/>
                        </a:rPr>
                        <a:t> </a:t>
                      </a:r>
                      <a:endParaRPr lang="en-GB" sz="1400">
                        <a:effectLst/>
                      </a:endParaRPr>
                    </a:p>
                    <a:p>
                      <a:pPr>
                        <a:spcBef>
                          <a:spcPts val="35"/>
                        </a:spcBef>
                      </a:pPr>
                      <a:r>
                        <a:rPr lang="en-US" sz="1400">
                          <a:effectLst/>
                        </a:rPr>
                        <a:t> </a:t>
                      </a:r>
                      <a:endParaRPr lang="en-GB" sz="1400">
                        <a:effectLst/>
                      </a:endParaRPr>
                    </a:p>
                    <a:p>
                      <a:pPr marL="41275" marR="34925" algn="ctr">
                        <a:spcAft>
                          <a:spcPts val="0"/>
                        </a:spcAft>
                      </a:pPr>
                      <a:r>
                        <a:rPr lang="en-US" sz="1400">
                          <a:effectLst/>
                        </a:rPr>
                        <a:t>15</a:t>
                      </a:r>
                      <a:endParaRPr lang="en-GB" sz="1400">
                        <a:effectLst/>
                        <a:latin typeface="DejaVu Serif"/>
                        <a:ea typeface="DejaVu Serif"/>
                        <a:cs typeface="DejaVu Serif"/>
                      </a:endParaRPr>
                    </a:p>
                  </a:txBody>
                  <a:tcPr marL="0" marR="0" marT="0" marB="0"/>
                </a:tc>
                <a:tc>
                  <a:txBody>
                    <a:bodyPr/>
                    <a:lstStyle/>
                    <a:p>
                      <a:pPr>
                        <a:spcBef>
                          <a:spcPts val="40"/>
                        </a:spcBef>
                      </a:pPr>
                      <a:r>
                        <a:rPr lang="en-US" sz="1400">
                          <a:effectLst/>
                        </a:rPr>
                        <a:t> </a:t>
                      </a:r>
                      <a:endParaRPr lang="en-GB" sz="1400">
                        <a:effectLst/>
                      </a:endParaRPr>
                    </a:p>
                    <a:p>
                      <a:pPr marL="71755" marR="111760">
                        <a:spcAft>
                          <a:spcPts val="0"/>
                        </a:spcAft>
                      </a:pPr>
                      <a:r>
                        <a:rPr lang="en-US" sz="1400">
                          <a:effectLst/>
                        </a:rPr>
                        <a:t>Control air signal for the desired direction of rotation does not reach the engine.</a:t>
                      </a:r>
                      <a:endParaRPr lang="en-GB" sz="1400">
                        <a:effectLst/>
                        <a:latin typeface="DejaVu Serif"/>
                        <a:ea typeface="DejaVu Serif"/>
                        <a:cs typeface="DejaVu Serif"/>
                      </a:endParaRPr>
                    </a:p>
                  </a:txBody>
                  <a:tcPr marL="0" marR="0" marT="0" marB="0"/>
                </a:tc>
                <a:tc>
                  <a:txBody>
                    <a:bodyPr/>
                    <a:lstStyle/>
                    <a:p>
                      <a:pPr marL="71120" marR="29210">
                        <a:spcBef>
                          <a:spcPts val="630"/>
                        </a:spcBef>
                        <a:spcAft>
                          <a:spcPts val="0"/>
                        </a:spcAft>
                      </a:pPr>
                      <a:r>
                        <a:rPr lang="en-GB" sz="1600" dirty="0">
                          <a:effectLst/>
                          <a:latin typeface="DejaVu Serif"/>
                          <a:ea typeface="DejaVu Serif"/>
                          <a:cs typeface="DejaVu Serif"/>
                        </a:rPr>
                        <a:t>Pressure test the valves. Replace or overhaul defective ones. </a:t>
                      </a:r>
                    </a:p>
                  </a:txBody>
                  <a:tcPr marL="0" marR="0" marT="0" marB="0"/>
                </a:tc>
                <a:extLst>
                  <a:ext uri="{0D108BD9-81ED-4DB2-BD59-A6C34878D82A}">
                    <a16:rowId xmlns:a16="http://schemas.microsoft.com/office/drawing/2014/main" val="3180170000"/>
                  </a:ext>
                </a:extLst>
              </a:tr>
              <a:tr h="2600166">
                <a:tc vMerge="1">
                  <a:txBody>
                    <a:bodyPr/>
                    <a:lstStyle/>
                    <a:p>
                      <a:endParaRPr lang="en-GB"/>
                    </a:p>
                  </a:txBody>
                  <a:tcPr/>
                </a:tc>
                <a:tc>
                  <a:txBody>
                    <a:bodyPr/>
                    <a:lstStyle/>
                    <a:p>
                      <a:pPr>
                        <a:spcBef>
                          <a:spcPts val="15"/>
                        </a:spcBef>
                      </a:pPr>
                      <a:r>
                        <a:rPr lang="en-US" sz="1400">
                          <a:effectLst/>
                        </a:rPr>
                        <a:t> </a:t>
                      </a:r>
                      <a:endParaRPr lang="en-GB" sz="1400">
                        <a:effectLst/>
                      </a:endParaRPr>
                    </a:p>
                    <a:p>
                      <a:pPr marL="41275" marR="34925" algn="ctr">
                        <a:spcAft>
                          <a:spcPts val="0"/>
                        </a:spcAft>
                      </a:pPr>
                      <a:r>
                        <a:rPr lang="en-US" sz="1400">
                          <a:effectLst/>
                        </a:rPr>
                        <a:t>16</a:t>
                      </a:r>
                      <a:endParaRPr lang="en-GB" sz="1400">
                        <a:effectLst/>
                        <a:latin typeface="DejaVu Serif"/>
                        <a:ea typeface="DejaVu Serif"/>
                        <a:cs typeface="DejaVu Serif"/>
                      </a:endParaRPr>
                    </a:p>
                  </a:txBody>
                  <a:tcPr marL="0" marR="0" marT="0" marB="0"/>
                </a:tc>
                <a:tc>
                  <a:txBody>
                    <a:bodyPr/>
                    <a:lstStyle/>
                    <a:p>
                      <a:pPr marL="71755">
                        <a:spcBef>
                          <a:spcPts val="865"/>
                        </a:spcBef>
                        <a:spcAft>
                          <a:spcPts val="0"/>
                        </a:spcAft>
                      </a:pPr>
                      <a:r>
                        <a:rPr lang="en-US" sz="1400">
                          <a:effectLst/>
                        </a:rPr>
                        <a:t>‘Slow-turning’ (option) of engine adjusted too low.</a:t>
                      </a:r>
                      <a:endParaRPr lang="en-GB" sz="1400">
                        <a:effectLst/>
                        <a:latin typeface="DejaVu Serif"/>
                        <a:ea typeface="DejaVu Serif"/>
                        <a:cs typeface="DejaVu Serif"/>
                      </a:endParaRPr>
                    </a:p>
                  </a:txBody>
                  <a:tcPr marL="0" marR="0" marT="0" marB="0"/>
                </a:tc>
                <a:tc>
                  <a:txBody>
                    <a:bodyPr/>
                    <a:lstStyle/>
                    <a:p>
                      <a:pPr marL="71120" marR="109855">
                        <a:spcBef>
                          <a:spcPts val="315"/>
                        </a:spcBef>
                        <a:spcAft>
                          <a:spcPts val="0"/>
                        </a:spcAft>
                      </a:pPr>
                      <a:r>
                        <a:rPr lang="en-US" sz="1600" dirty="0">
                          <a:effectLst/>
                          <a:latin typeface="Arial" panose="020B0604020202020204" pitchFamily="34" charset="0"/>
                          <a:ea typeface="DejaVu Serif"/>
                          <a:cs typeface="DejaVu Serif"/>
                        </a:rPr>
                        <a:t>See the “Bridge Control” instruction book.</a:t>
                      </a:r>
                      <a:endParaRPr lang="en-GB" sz="1600" dirty="0">
                        <a:effectLst/>
                        <a:latin typeface="DejaVu Serif"/>
                        <a:ea typeface="DejaVu Serif"/>
                        <a:cs typeface="DejaVu Serif"/>
                      </a:endParaRPr>
                    </a:p>
                  </a:txBody>
                  <a:tcPr marL="0" marR="0" marT="0" marB="0"/>
                </a:tc>
                <a:extLst>
                  <a:ext uri="{0D108BD9-81ED-4DB2-BD59-A6C34878D82A}">
                    <a16:rowId xmlns:a16="http://schemas.microsoft.com/office/drawing/2014/main" val="994458820"/>
                  </a:ext>
                </a:extLst>
              </a:tr>
            </a:tbl>
          </a:graphicData>
        </a:graphic>
      </p:graphicFrame>
      <p:sp>
        <p:nvSpPr>
          <p:cNvPr id="3" name="Slide Number Placeholder 2">
            <a:extLst>
              <a:ext uri="{FF2B5EF4-FFF2-40B4-BE49-F238E27FC236}">
                <a16:creationId xmlns:a16="http://schemas.microsoft.com/office/drawing/2014/main" id="{3135A5D8-DFC7-39FF-8FE2-1C479158A475}"/>
              </a:ext>
            </a:extLst>
          </p:cNvPr>
          <p:cNvSpPr>
            <a:spLocks noGrp="1"/>
          </p:cNvSpPr>
          <p:nvPr>
            <p:ph type="sldNum" sz="quarter" idx="12"/>
          </p:nvPr>
        </p:nvSpPr>
        <p:spPr/>
        <p:txBody>
          <a:bodyPr/>
          <a:lstStyle/>
          <a:p>
            <a:pPr rtl="0"/>
            <a:fld id="{34B7E4EF-A1BD-40F4-AB7B-04F084DD991D}" type="slidenum">
              <a:rPr lang="en-GB" noProof="0" smtClean="0"/>
              <a:t>25</a:t>
            </a:fld>
            <a:endParaRPr lang="en-GB" noProof="0" dirty="0"/>
          </a:p>
        </p:txBody>
      </p:sp>
    </p:spTree>
    <p:extLst>
      <p:ext uri="{BB962C8B-B14F-4D97-AF65-F5344CB8AC3E}">
        <p14:creationId xmlns:p14="http://schemas.microsoft.com/office/powerpoint/2010/main" val="2137278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FA7B145-5398-B9A6-CF99-54C7C7685B81}"/>
              </a:ext>
            </a:extLst>
          </p:cNvPr>
          <p:cNvPicPr>
            <a:picLocks noChangeAspect="1"/>
          </p:cNvPicPr>
          <p:nvPr/>
        </p:nvPicPr>
        <p:blipFill>
          <a:blip r:embed="rId2"/>
          <a:stretch>
            <a:fillRect/>
          </a:stretch>
        </p:blipFill>
        <p:spPr>
          <a:xfrm>
            <a:off x="262393" y="147597"/>
            <a:ext cx="11863346" cy="6673132"/>
          </a:xfrm>
          <a:prstGeom prst="rect">
            <a:avLst/>
          </a:prstGeom>
        </p:spPr>
      </p:pic>
      <p:sp>
        <p:nvSpPr>
          <p:cNvPr id="3" name="Slide Number Placeholder 2">
            <a:extLst>
              <a:ext uri="{FF2B5EF4-FFF2-40B4-BE49-F238E27FC236}">
                <a16:creationId xmlns:a16="http://schemas.microsoft.com/office/drawing/2014/main" id="{A646D2B1-A3F9-BBF3-16D0-E9AB4E53F2AA}"/>
              </a:ext>
            </a:extLst>
          </p:cNvPr>
          <p:cNvSpPr>
            <a:spLocks noGrp="1"/>
          </p:cNvSpPr>
          <p:nvPr>
            <p:ph type="sldNum" sz="quarter" idx="12"/>
          </p:nvPr>
        </p:nvSpPr>
        <p:spPr/>
        <p:txBody>
          <a:bodyPr/>
          <a:lstStyle/>
          <a:p>
            <a:pPr rtl="0"/>
            <a:fld id="{34B7E4EF-A1BD-40F4-AB7B-04F084DD991D}" type="slidenum">
              <a:rPr lang="en-GB" noProof="0" smtClean="0"/>
              <a:t>26</a:t>
            </a:fld>
            <a:endParaRPr lang="en-GB" noProof="0" dirty="0"/>
          </a:p>
        </p:txBody>
      </p:sp>
    </p:spTree>
    <p:extLst>
      <p:ext uri="{BB962C8B-B14F-4D97-AF65-F5344CB8AC3E}">
        <p14:creationId xmlns:p14="http://schemas.microsoft.com/office/powerpoint/2010/main" val="11566743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7BC71250-0897-A734-2F31-B9F0378F45DB}"/>
              </a:ext>
            </a:extLst>
          </p:cNvPr>
          <p:cNvGraphicFramePr>
            <a:graphicFrameLocks noGrp="1"/>
          </p:cNvGraphicFramePr>
          <p:nvPr>
            <p:extLst>
              <p:ext uri="{D42A27DB-BD31-4B8C-83A1-F6EECF244321}">
                <p14:modId xmlns:p14="http://schemas.microsoft.com/office/powerpoint/2010/main" val="884209209"/>
              </p:ext>
            </p:extLst>
          </p:nvPr>
        </p:nvGraphicFramePr>
        <p:xfrm>
          <a:off x="1550504" y="970059"/>
          <a:ext cx="9342783" cy="4961614"/>
        </p:xfrm>
        <a:graphic>
          <a:graphicData uri="http://schemas.openxmlformats.org/drawingml/2006/table">
            <a:tbl>
              <a:tblPr firstRow="1" firstCol="1" lastRow="1" lastCol="1" bandRow="1" bandCol="1">
                <a:tableStyleId>{5C22544A-7EE6-4342-B048-85BDC9FD1C3A}</a:tableStyleId>
              </a:tblPr>
              <a:tblGrid>
                <a:gridCol w="861590">
                  <a:extLst>
                    <a:ext uri="{9D8B030D-6E8A-4147-A177-3AD203B41FA5}">
                      <a16:colId xmlns:a16="http://schemas.microsoft.com/office/drawing/2014/main" val="3478650073"/>
                    </a:ext>
                  </a:extLst>
                </a:gridCol>
                <a:gridCol w="4018530">
                  <a:extLst>
                    <a:ext uri="{9D8B030D-6E8A-4147-A177-3AD203B41FA5}">
                      <a16:colId xmlns:a16="http://schemas.microsoft.com/office/drawing/2014/main" val="2933592261"/>
                    </a:ext>
                  </a:extLst>
                </a:gridCol>
                <a:gridCol w="4462663">
                  <a:extLst>
                    <a:ext uri="{9D8B030D-6E8A-4147-A177-3AD203B41FA5}">
                      <a16:colId xmlns:a16="http://schemas.microsoft.com/office/drawing/2014/main" val="1687845788"/>
                    </a:ext>
                  </a:extLst>
                </a:gridCol>
              </a:tblGrid>
              <a:tr h="1631607">
                <a:tc>
                  <a:txBody>
                    <a:bodyPr/>
                    <a:lstStyle/>
                    <a:p>
                      <a:pPr marL="41275" marR="34925" algn="ctr">
                        <a:spcBef>
                          <a:spcPts val="845"/>
                        </a:spcBef>
                        <a:spcAft>
                          <a:spcPts val="0"/>
                        </a:spcAft>
                      </a:pPr>
                      <a:r>
                        <a:rPr lang="en-US" sz="1400" dirty="0">
                          <a:effectLst/>
                        </a:rPr>
                        <a:t>17</a:t>
                      </a:r>
                      <a:endParaRPr lang="en-GB" sz="1400" dirty="0">
                        <a:effectLst/>
                        <a:latin typeface="DejaVu Serif"/>
                        <a:ea typeface="DejaVu Serif"/>
                        <a:cs typeface="DejaVu Serif"/>
                      </a:endParaRPr>
                    </a:p>
                  </a:txBody>
                  <a:tcPr marL="0" marR="0" marT="0" marB="0"/>
                </a:tc>
                <a:tc>
                  <a:txBody>
                    <a:bodyPr/>
                    <a:lstStyle/>
                    <a:p>
                      <a:pPr marL="71755">
                        <a:spcBef>
                          <a:spcPts val="295"/>
                        </a:spcBef>
                        <a:spcAft>
                          <a:spcPts val="0"/>
                        </a:spcAft>
                      </a:pPr>
                      <a:r>
                        <a:rPr lang="en-US" sz="1400" dirty="0">
                          <a:effectLst/>
                        </a:rPr>
                        <a:t>‘Slow-turning’ (option) is not cancelled (automatic control).</a:t>
                      </a:r>
                      <a:endParaRPr lang="en-GB" sz="1400" dirty="0">
                        <a:effectLst/>
                        <a:latin typeface="DejaVu Serif"/>
                        <a:ea typeface="DejaVu Serif"/>
                        <a:cs typeface="DejaVu Serif"/>
                      </a:endParaRPr>
                    </a:p>
                  </a:txBody>
                  <a:tcPr marL="0" marR="0" marT="0" marB="0"/>
                </a:tc>
                <a:tc>
                  <a:txBody>
                    <a:bodyPr/>
                    <a:lstStyle/>
                    <a:p>
                      <a:pPr marL="71120">
                        <a:spcBef>
                          <a:spcPts val="845"/>
                        </a:spcBef>
                        <a:spcAft>
                          <a:spcPts val="0"/>
                        </a:spcAft>
                      </a:pPr>
                      <a:r>
                        <a:rPr lang="en-US" sz="1600" dirty="0">
                          <a:effectLst/>
                          <a:latin typeface="Arial Black" panose="020B0A04020102020204" pitchFamily="34" charset="0"/>
                          <a:ea typeface="DejaVu Serif"/>
                          <a:cs typeface="DejaVu Serif"/>
                        </a:rPr>
                        <a:t>Pressure-test the valves for </a:t>
                      </a:r>
                      <a:r>
                        <a:rPr lang="en-US" sz="1600" dirty="0" err="1">
                          <a:effectLst/>
                          <a:latin typeface="Arial Black" panose="020B0A04020102020204" pitchFamily="34" charset="0"/>
                          <a:ea typeface="DejaVu Serif"/>
                          <a:cs typeface="DejaVu Serif"/>
                        </a:rPr>
                        <a:t>leaka</a:t>
                      </a:r>
                      <a:r>
                        <a:rPr lang="en-US" sz="1600" dirty="0">
                          <a:effectLst/>
                          <a:latin typeface="Arial Black" panose="020B0A04020102020204" pitchFamily="34" charset="0"/>
                          <a:ea typeface="DejaVu Serif"/>
                          <a:cs typeface="DejaVu Serif"/>
                        </a:rPr>
                        <a:t>- </a:t>
                      </a:r>
                      <a:r>
                        <a:rPr lang="en-US" sz="1600" dirty="0" err="1">
                          <a:effectLst/>
                          <a:latin typeface="Arial Black" panose="020B0A04020102020204" pitchFamily="34" charset="0"/>
                          <a:ea typeface="DejaVu Serif"/>
                          <a:cs typeface="DejaVu Serif"/>
                        </a:rPr>
                        <a:t>ges</a:t>
                      </a:r>
                      <a:r>
                        <a:rPr lang="en-US" sz="1600" dirty="0">
                          <a:effectLst/>
                          <a:latin typeface="Arial Black" panose="020B0A04020102020204" pitchFamily="34" charset="0"/>
                          <a:ea typeface="DejaVu Serif"/>
                          <a:cs typeface="DejaVu Serif"/>
                        </a:rPr>
                        <a:t>. Replace or overhaul the </a:t>
                      </a:r>
                      <a:r>
                        <a:rPr lang="en-US" sz="1600" dirty="0" err="1">
                          <a:effectLst/>
                          <a:latin typeface="Arial Black" panose="020B0A04020102020204" pitchFamily="34" charset="0"/>
                          <a:ea typeface="DejaVu Serif"/>
                          <a:cs typeface="DejaVu Serif"/>
                        </a:rPr>
                        <a:t>defec</a:t>
                      </a:r>
                      <a:r>
                        <a:rPr lang="en-US" sz="1600" dirty="0">
                          <a:effectLst/>
                          <a:latin typeface="Arial Black" panose="020B0A04020102020204" pitchFamily="34" charset="0"/>
                          <a:ea typeface="DejaVu Serif"/>
                          <a:cs typeface="DejaVu Serif"/>
                        </a:rPr>
                        <a:t>- </a:t>
                      </a:r>
                      <a:r>
                        <a:rPr lang="en-US" sz="1600" dirty="0" err="1">
                          <a:effectLst/>
                          <a:latin typeface="Arial Black" panose="020B0A04020102020204" pitchFamily="34" charset="0"/>
                          <a:ea typeface="DejaVu Serif"/>
                          <a:cs typeface="DejaVu Serif"/>
                        </a:rPr>
                        <a:t>tive</a:t>
                      </a:r>
                      <a:r>
                        <a:rPr lang="en-US" sz="1600" dirty="0">
                          <a:effectLst/>
                          <a:latin typeface="Arial Black" panose="020B0A04020102020204" pitchFamily="34" charset="0"/>
                          <a:ea typeface="DejaVu Serif"/>
                          <a:cs typeface="DejaVu Serif"/>
                        </a:rPr>
                        <a:t> valves.</a:t>
                      </a:r>
                      <a:endParaRPr lang="en-GB" sz="1600" dirty="0">
                        <a:effectLst/>
                        <a:latin typeface="Arial Black" panose="020B0A04020102020204" pitchFamily="34" charset="0"/>
                        <a:ea typeface="DejaVu Serif"/>
                        <a:cs typeface="DejaVu Serif"/>
                      </a:endParaRPr>
                    </a:p>
                  </a:txBody>
                  <a:tcPr marL="0" marR="0" marT="0" marB="0"/>
                </a:tc>
                <a:extLst>
                  <a:ext uri="{0D108BD9-81ED-4DB2-BD59-A6C34878D82A}">
                    <a16:rowId xmlns:a16="http://schemas.microsoft.com/office/drawing/2014/main" val="1125451305"/>
                  </a:ext>
                </a:extLst>
              </a:tr>
              <a:tr h="1326278">
                <a:tc>
                  <a:txBody>
                    <a:bodyPr/>
                    <a:lstStyle/>
                    <a:p>
                      <a:pPr marL="41275" marR="34290" algn="ctr">
                        <a:spcBef>
                          <a:spcPts val="845"/>
                        </a:spcBef>
                        <a:spcAft>
                          <a:spcPts val="0"/>
                        </a:spcAft>
                      </a:pPr>
                      <a:r>
                        <a:rPr lang="en-US" sz="1400">
                          <a:effectLst/>
                        </a:rPr>
                        <a:t>18</a:t>
                      </a:r>
                      <a:endParaRPr lang="en-GB" sz="1400">
                        <a:effectLst/>
                        <a:latin typeface="DejaVu Serif"/>
                        <a:ea typeface="DejaVu Serif"/>
                        <a:cs typeface="DejaVu Serif"/>
                      </a:endParaRPr>
                    </a:p>
                  </a:txBody>
                  <a:tcPr marL="0" marR="0" marT="0" marB="0"/>
                </a:tc>
                <a:tc>
                  <a:txBody>
                    <a:bodyPr/>
                    <a:lstStyle/>
                    <a:p>
                      <a:pPr marL="71755" marR="179705">
                        <a:spcBef>
                          <a:spcPts val="295"/>
                        </a:spcBef>
                        <a:spcAft>
                          <a:spcPts val="0"/>
                        </a:spcAft>
                      </a:pPr>
                      <a:r>
                        <a:rPr lang="en-US" sz="1400" dirty="0">
                          <a:effectLst/>
                        </a:rPr>
                        <a:t>Faulty timing of starting air distributor.</a:t>
                      </a:r>
                      <a:endParaRPr lang="en-GB" sz="1400" dirty="0">
                        <a:effectLst/>
                        <a:latin typeface="DejaVu Serif"/>
                        <a:ea typeface="DejaVu Serif"/>
                        <a:cs typeface="DejaVu Serif"/>
                      </a:endParaRPr>
                    </a:p>
                  </a:txBody>
                  <a:tcPr marL="0" marR="0" marT="0" marB="0"/>
                </a:tc>
                <a:tc>
                  <a:txBody>
                    <a:bodyPr/>
                    <a:lstStyle/>
                    <a:p>
                      <a:pPr marL="71120">
                        <a:spcBef>
                          <a:spcPts val="845"/>
                        </a:spcBef>
                        <a:spcAft>
                          <a:spcPts val="0"/>
                        </a:spcAft>
                      </a:pPr>
                      <a:r>
                        <a:rPr lang="en-US" sz="1600" dirty="0">
                          <a:effectLst/>
                          <a:latin typeface="Arial Black" panose="020B0A04020102020204" pitchFamily="34" charset="0"/>
                          <a:ea typeface="DejaVu Serif"/>
                          <a:cs typeface="DejaVu Serif"/>
                        </a:rPr>
                        <a:t>Check the timing, see also point 10.</a:t>
                      </a:r>
                      <a:endParaRPr lang="en-GB" sz="1600" dirty="0">
                        <a:effectLst/>
                        <a:latin typeface="Arial Black" panose="020B0A04020102020204" pitchFamily="34" charset="0"/>
                        <a:ea typeface="DejaVu Serif"/>
                        <a:cs typeface="DejaVu Serif"/>
                      </a:endParaRPr>
                    </a:p>
                  </a:txBody>
                  <a:tcPr marL="0" marR="0" marT="0" marB="0"/>
                </a:tc>
                <a:extLst>
                  <a:ext uri="{0D108BD9-81ED-4DB2-BD59-A6C34878D82A}">
                    <a16:rowId xmlns:a16="http://schemas.microsoft.com/office/drawing/2014/main" val="3964960323"/>
                  </a:ext>
                </a:extLst>
              </a:tr>
              <a:tr h="2003729">
                <a:tc>
                  <a:txBody>
                    <a:bodyPr/>
                    <a:lstStyle/>
                    <a:p>
                      <a:pPr>
                        <a:spcBef>
                          <a:spcPts val="40"/>
                        </a:spcBef>
                      </a:pPr>
                      <a:r>
                        <a:rPr lang="en-US" sz="1400">
                          <a:effectLst/>
                        </a:rPr>
                        <a:t> </a:t>
                      </a:r>
                      <a:endParaRPr lang="en-GB" sz="1400">
                        <a:effectLst/>
                      </a:endParaRPr>
                    </a:p>
                    <a:p>
                      <a:pPr marL="41275" marR="34290" algn="ctr">
                        <a:spcBef>
                          <a:spcPts val="5"/>
                        </a:spcBef>
                        <a:spcAft>
                          <a:spcPts val="0"/>
                        </a:spcAft>
                      </a:pPr>
                      <a:r>
                        <a:rPr lang="en-US" sz="1400">
                          <a:effectLst/>
                        </a:rPr>
                        <a:t>19</a:t>
                      </a:r>
                      <a:endParaRPr lang="en-GB" sz="1400">
                        <a:effectLst/>
                        <a:latin typeface="DejaVu Serif"/>
                        <a:ea typeface="DejaVu Serif"/>
                        <a:cs typeface="DejaVu Serif"/>
                      </a:endParaRPr>
                    </a:p>
                  </a:txBody>
                  <a:tcPr marL="0" marR="0" marT="0" marB="0"/>
                </a:tc>
                <a:tc>
                  <a:txBody>
                    <a:bodyPr/>
                    <a:lstStyle/>
                    <a:p>
                      <a:pPr>
                        <a:spcBef>
                          <a:spcPts val="15"/>
                        </a:spcBef>
                      </a:pPr>
                      <a:r>
                        <a:rPr lang="en-US" sz="1400">
                          <a:effectLst/>
                        </a:rPr>
                        <a:t> </a:t>
                      </a:r>
                      <a:endParaRPr lang="en-GB" sz="1400">
                        <a:effectLst/>
                      </a:endParaRPr>
                    </a:p>
                    <a:p>
                      <a:pPr marL="72390" marR="38100">
                        <a:spcAft>
                          <a:spcPts val="0"/>
                        </a:spcAft>
                      </a:pPr>
                      <a:r>
                        <a:rPr lang="en-US" sz="1400">
                          <a:effectLst/>
                        </a:rPr>
                        <a:t>Defective starting valves in cylin- der covers.</a:t>
                      </a:r>
                      <a:endParaRPr lang="en-GB" sz="1400">
                        <a:effectLst/>
                        <a:latin typeface="DejaVu Serif"/>
                        <a:ea typeface="DejaVu Serif"/>
                        <a:cs typeface="DejaVu Serif"/>
                      </a:endParaRPr>
                    </a:p>
                  </a:txBody>
                  <a:tcPr marL="0" marR="0" marT="0" marB="0"/>
                </a:tc>
                <a:tc>
                  <a:txBody>
                    <a:bodyPr/>
                    <a:lstStyle/>
                    <a:p>
                      <a:pPr marL="71755" marR="121920">
                        <a:spcBef>
                          <a:spcPts val="455"/>
                        </a:spcBef>
                        <a:spcAft>
                          <a:spcPts val="0"/>
                        </a:spcAft>
                      </a:pPr>
                      <a:r>
                        <a:rPr lang="en-GB" sz="1600" dirty="0">
                          <a:effectLst/>
                          <a:latin typeface="Arial Black" panose="020B0A04020102020204" pitchFamily="34" charset="0"/>
                          <a:ea typeface="DejaVu Serif"/>
                          <a:cs typeface="DejaVu Serif"/>
                        </a:rPr>
                        <a:t>See the “Bridge Control” instructions</a:t>
                      </a:r>
                    </a:p>
                  </a:txBody>
                  <a:tcPr marL="0" marR="0" marT="0" marB="0"/>
                </a:tc>
                <a:extLst>
                  <a:ext uri="{0D108BD9-81ED-4DB2-BD59-A6C34878D82A}">
                    <a16:rowId xmlns:a16="http://schemas.microsoft.com/office/drawing/2014/main" val="1396368230"/>
                  </a:ext>
                </a:extLst>
              </a:tr>
            </a:tbl>
          </a:graphicData>
        </a:graphic>
      </p:graphicFrame>
      <p:sp>
        <p:nvSpPr>
          <p:cNvPr id="3" name="Slide Number Placeholder 2">
            <a:extLst>
              <a:ext uri="{FF2B5EF4-FFF2-40B4-BE49-F238E27FC236}">
                <a16:creationId xmlns:a16="http://schemas.microsoft.com/office/drawing/2014/main" id="{1430F1D1-E4AC-B43D-5B34-46FBBB542D09}"/>
              </a:ext>
            </a:extLst>
          </p:cNvPr>
          <p:cNvSpPr>
            <a:spLocks noGrp="1"/>
          </p:cNvSpPr>
          <p:nvPr>
            <p:ph type="sldNum" sz="quarter" idx="12"/>
          </p:nvPr>
        </p:nvSpPr>
        <p:spPr/>
        <p:txBody>
          <a:bodyPr/>
          <a:lstStyle/>
          <a:p>
            <a:pPr rtl="0"/>
            <a:fld id="{34B7E4EF-A1BD-40F4-AB7B-04F084DD991D}" type="slidenum">
              <a:rPr lang="en-GB" noProof="0" smtClean="0"/>
              <a:t>27</a:t>
            </a:fld>
            <a:endParaRPr lang="en-GB" noProof="0" dirty="0"/>
          </a:p>
        </p:txBody>
      </p:sp>
    </p:spTree>
    <p:extLst>
      <p:ext uri="{BB962C8B-B14F-4D97-AF65-F5344CB8AC3E}">
        <p14:creationId xmlns:p14="http://schemas.microsoft.com/office/powerpoint/2010/main" val="24322364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82EB401-2B09-565D-7FF1-CDE47735D7AF}"/>
              </a:ext>
            </a:extLst>
          </p:cNvPr>
          <p:cNvPicPr>
            <a:picLocks noChangeAspect="1"/>
          </p:cNvPicPr>
          <p:nvPr/>
        </p:nvPicPr>
        <p:blipFill>
          <a:blip r:embed="rId2"/>
          <a:stretch>
            <a:fillRect/>
          </a:stretch>
        </p:blipFill>
        <p:spPr>
          <a:xfrm>
            <a:off x="71562" y="40253"/>
            <a:ext cx="11998518" cy="6749167"/>
          </a:xfrm>
          <a:prstGeom prst="rect">
            <a:avLst/>
          </a:prstGeom>
        </p:spPr>
      </p:pic>
      <p:sp>
        <p:nvSpPr>
          <p:cNvPr id="3" name="Slide Number Placeholder 2">
            <a:extLst>
              <a:ext uri="{FF2B5EF4-FFF2-40B4-BE49-F238E27FC236}">
                <a16:creationId xmlns:a16="http://schemas.microsoft.com/office/drawing/2014/main" id="{F52D5BC6-6F75-BA2A-1154-1638D46E7148}"/>
              </a:ext>
            </a:extLst>
          </p:cNvPr>
          <p:cNvSpPr>
            <a:spLocks noGrp="1"/>
          </p:cNvSpPr>
          <p:nvPr>
            <p:ph type="sldNum" sz="quarter" idx="12"/>
          </p:nvPr>
        </p:nvSpPr>
        <p:spPr/>
        <p:txBody>
          <a:bodyPr/>
          <a:lstStyle/>
          <a:p>
            <a:pPr rtl="0"/>
            <a:fld id="{34B7E4EF-A1BD-40F4-AB7B-04F084DD991D}" type="slidenum">
              <a:rPr lang="en-GB" noProof="0" smtClean="0"/>
              <a:t>28</a:t>
            </a:fld>
            <a:endParaRPr lang="en-GB" noProof="0" dirty="0"/>
          </a:p>
        </p:txBody>
      </p:sp>
    </p:spTree>
    <p:extLst>
      <p:ext uri="{BB962C8B-B14F-4D97-AF65-F5344CB8AC3E}">
        <p14:creationId xmlns:p14="http://schemas.microsoft.com/office/powerpoint/2010/main" val="25152079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FC9C74E8-2E2D-F1BE-D25A-79BA7822B902}"/>
              </a:ext>
            </a:extLst>
          </p:cNvPr>
          <p:cNvGraphicFramePr>
            <a:graphicFrameLocks noGrp="1"/>
          </p:cNvGraphicFramePr>
          <p:nvPr>
            <p:extLst>
              <p:ext uri="{D42A27DB-BD31-4B8C-83A1-F6EECF244321}">
                <p14:modId xmlns:p14="http://schemas.microsoft.com/office/powerpoint/2010/main" val="2386834339"/>
              </p:ext>
            </p:extLst>
          </p:nvPr>
        </p:nvGraphicFramePr>
        <p:xfrm>
          <a:off x="421419" y="445273"/>
          <a:ext cx="11346512" cy="7682147"/>
        </p:xfrm>
        <a:graphic>
          <a:graphicData uri="http://schemas.openxmlformats.org/drawingml/2006/table">
            <a:tbl>
              <a:tblPr firstRow="1" firstCol="1" lastRow="1" lastCol="1" bandRow="1" bandCol="1">
                <a:tableStyleId>{5C22544A-7EE6-4342-B048-85BDC9FD1C3A}</a:tableStyleId>
              </a:tblPr>
              <a:tblGrid>
                <a:gridCol w="1833908">
                  <a:extLst>
                    <a:ext uri="{9D8B030D-6E8A-4147-A177-3AD203B41FA5}">
                      <a16:colId xmlns:a16="http://schemas.microsoft.com/office/drawing/2014/main" val="604870660"/>
                    </a:ext>
                  </a:extLst>
                </a:gridCol>
                <a:gridCol w="2953270">
                  <a:extLst>
                    <a:ext uri="{9D8B030D-6E8A-4147-A177-3AD203B41FA5}">
                      <a16:colId xmlns:a16="http://schemas.microsoft.com/office/drawing/2014/main" val="3539991672"/>
                    </a:ext>
                  </a:extLst>
                </a:gridCol>
                <a:gridCol w="3279667">
                  <a:extLst>
                    <a:ext uri="{9D8B030D-6E8A-4147-A177-3AD203B41FA5}">
                      <a16:colId xmlns:a16="http://schemas.microsoft.com/office/drawing/2014/main" val="198806636"/>
                    </a:ext>
                  </a:extLst>
                </a:gridCol>
                <a:gridCol w="3279667">
                  <a:extLst>
                    <a:ext uri="{9D8B030D-6E8A-4147-A177-3AD203B41FA5}">
                      <a16:colId xmlns:a16="http://schemas.microsoft.com/office/drawing/2014/main" val="2019031789"/>
                    </a:ext>
                  </a:extLst>
                </a:gridCol>
              </a:tblGrid>
              <a:tr h="189608">
                <a:tc rowSpan="8">
                  <a:txBody>
                    <a:bodyPr/>
                    <a:lstStyle/>
                    <a:p>
                      <a:r>
                        <a:rPr lang="en-US" sz="1600" dirty="0">
                          <a:effectLst/>
                        </a:rPr>
                        <a:t> </a:t>
                      </a:r>
                      <a:endParaRPr lang="en-GB" sz="1600" dirty="0">
                        <a:effectLst/>
                      </a:endParaRPr>
                    </a:p>
                    <a:p>
                      <a:r>
                        <a:rPr lang="en-US" sz="1600" dirty="0">
                          <a:effectLst/>
                        </a:rPr>
                        <a:t> </a:t>
                      </a:r>
                      <a:endParaRPr lang="en-GB" sz="1600" dirty="0">
                        <a:effectLst/>
                      </a:endParaRPr>
                    </a:p>
                    <a:p>
                      <a:r>
                        <a:rPr lang="en-US" sz="1600" dirty="0">
                          <a:effectLst/>
                        </a:rPr>
                        <a:t> </a:t>
                      </a:r>
                      <a:endParaRPr lang="en-GB" sz="1600" dirty="0">
                        <a:effectLst/>
                      </a:endParaRPr>
                    </a:p>
                    <a:p>
                      <a:r>
                        <a:rPr lang="en-US" sz="1600" dirty="0">
                          <a:effectLst/>
                        </a:rPr>
                        <a:t> </a:t>
                      </a:r>
                      <a:endParaRPr lang="en-GB" sz="1600" dirty="0">
                        <a:effectLst/>
                      </a:endParaRPr>
                    </a:p>
                    <a:p>
                      <a:r>
                        <a:rPr lang="en-US" sz="1600" dirty="0">
                          <a:effectLst/>
                        </a:rPr>
                        <a:t> </a:t>
                      </a:r>
                      <a:endParaRPr lang="en-GB" sz="1600" dirty="0">
                        <a:effectLst/>
                      </a:endParaRPr>
                    </a:p>
                    <a:p>
                      <a:r>
                        <a:rPr lang="en-US" sz="1600" dirty="0">
                          <a:effectLst/>
                        </a:rPr>
                        <a:t> </a:t>
                      </a:r>
                      <a:endParaRPr lang="en-GB" sz="1600" dirty="0">
                        <a:effectLst/>
                      </a:endParaRPr>
                    </a:p>
                    <a:p>
                      <a:r>
                        <a:rPr lang="en-US" sz="1600" dirty="0">
                          <a:effectLst/>
                        </a:rPr>
                        <a:t> </a:t>
                      </a:r>
                      <a:endParaRPr lang="en-GB" sz="1600" dirty="0">
                        <a:effectLst/>
                      </a:endParaRPr>
                    </a:p>
                    <a:p>
                      <a:r>
                        <a:rPr lang="en-US" sz="1600" dirty="0">
                          <a:effectLst/>
                        </a:rPr>
                        <a:t> </a:t>
                      </a:r>
                      <a:endParaRPr lang="en-GB" sz="1600" dirty="0">
                        <a:effectLst/>
                      </a:endParaRPr>
                    </a:p>
                    <a:p>
                      <a:r>
                        <a:rPr lang="en-US" sz="1600" dirty="0">
                          <a:effectLst/>
                        </a:rPr>
                        <a:t> </a:t>
                      </a:r>
                      <a:endParaRPr lang="en-GB" sz="1600" dirty="0">
                        <a:effectLst/>
                      </a:endParaRPr>
                    </a:p>
                    <a:p>
                      <a:r>
                        <a:rPr lang="en-US" sz="1600" dirty="0">
                          <a:effectLst/>
                        </a:rPr>
                        <a:t> </a:t>
                      </a:r>
                      <a:endParaRPr lang="en-GB" sz="1600" dirty="0">
                        <a:effectLst/>
                      </a:endParaRPr>
                    </a:p>
                    <a:p>
                      <a:r>
                        <a:rPr lang="en-US" sz="1600" dirty="0">
                          <a:effectLst/>
                        </a:rPr>
                        <a:t> </a:t>
                      </a:r>
                      <a:endParaRPr lang="en-GB" sz="1600" dirty="0">
                        <a:effectLst/>
                      </a:endParaRPr>
                    </a:p>
                    <a:p>
                      <a:r>
                        <a:rPr lang="en-US" sz="1600" dirty="0">
                          <a:effectLst/>
                        </a:rPr>
                        <a:t> </a:t>
                      </a:r>
                      <a:endParaRPr lang="en-GB" sz="1600" dirty="0">
                        <a:effectLst/>
                      </a:endParaRPr>
                    </a:p>
                    <a:p>
                      <a:r>
                        <a:rPr lang="en-US" sz="1600" dirty="0">
                          <a:effectLst/>
                        </a:rPr>
                        <a:t> Engine turns on starting air but stops after </a:t>
                      </a:r>
                      <a:r>
                        <a:rPr lang="en-US" sz="1600" dirty="0" err="1">
                          <a:effectLst/>
                        </a:rPr>
                        <a:t>receiv</a:t>
                      </a:r>
                      <a:r>
                        <a:rPr lang="en-US" sz="1600" dirty="0">
                          <a:effectLst/>
                        </a:rPr>
                        <a:t>- </a:t>
                      </a:r>
                      <a:r>
                        <a:rPr lang="en-US" sz="1600" dirty="0" err="1">
                          <a:effectLst/>
                        </a:rPr>
                        <a:t>ing</a:t>
                      </a:r>
                      <a:r>
                        <a:rPr lang="en-US" sz="1600" dirty="0">
                          <a:effectLst/>
                        </a:rPr>
                        <a:t> order to run on fuel</a:t>
                      </a:r>
                      <a:endParaRPr lang="en-GB" sz="1600" dirty="0">
                        <a:effectLst/>
                        <a:latin typeface="DejaVu Serif"/>
                        <a:ea typeface="DejaVu Serif"/>
                        <a:cs typeface="DejaVu Serif"/>
                      </a:endParaRPr>
                    </a:p>
                  </a:txBody>
                  <a:tcPr marL="0" marR="0" marT="0" marB="0"/>
                </a:tc>
                <a:tc>
                  <a:txBody>
                    <a:bodyPr/>
                    <a:lstStyle/>
                    <a:p>
                      <a:pPr marL="41275" marR="35560" algn="ctr">
                        <a:spcBef>
                          <a:spcPts val="845"/>
                        </a:spcBef>
                        <a:spcAft>
                          <a:spcPts val="0"/>
                        </a:spcAft>
                      </a:pPr>
                      <a:endParaRPr lang="en-GB" sz="500" dirty="0">
                        <a:effectLst/>
                        <a:latin typeface="DejaVu Serif"/>
                        <a:ea typeface="DejaVu Serif"/>
                        <a:cs typeface="DejaVu Serif"/>
                      </a:endParaRPr>
                    </a:p>
                  </a:txBody>
                  <a:tcPr marL="0" marR="0" marT="0" marB="0"/>
                </a:tc>
                <a:tc>
                  <a:txBody>
                    <a:bodyPr/>
                    <a:lstStyle/>
                    <a:p>
                      <a:pPr marL="71120" marR="86360">
                        <a:spcBef>
                          <a:spcPts val="295"/>
                        </a:spcBef>
                        <a:spcAft>
                          <a:spcPts val="0"/>
                        </a:spcAft>
                      </a:pPr>
                      <a:endParaRPr lang="en-GB" sz="500">
                        <a:effectLst/>
                        <a:latin typeface="DejaVu Serif"/>
                        <a:ea typeface="DejaVu Serif"/>
                        <a:cs typeface="DejaVu Serif"/>
                      </a:endParaRPr>
                    </a:p>
                  </a:txBody>
                  <a:tcPr marL="0" marR="0" marT="0" marB="0"/>
                </a:tc>
                <a:tc>
                  <a:txBody>
                    <a:bodyPr/>
                    <a:lstStyle/>
                    <a:p>
                      <a:pPr marL="70485">
                        <a:spcBef>
                          <a:spcPts val="295"/>
                        </a:spcBef>
                        <a:spcAft>
                          <a:spcPts val="0"/>
                        </a:spcAft>
                      </a:pPr>
                      <a:endParaRPr lang="en-GB" sz="500">
                        <a:effectLst/>
                        <a:latin typeface="DejaVu Serif"/>
                        <a:ea typeface="DejaVu Serif"/>
                        <a:cs typeface="DejaVu Serif"/>
                      </a:endParaRPr>
                    </a:p>
                  </a:txBody>
                  <a:tcPr marL="0" marR="0" marT="0" marB="0"/>
                </a:tc>
                <a:extLst>
                  <a:ext uri="{0D108BD9-81ED-4DB2-BD59-A6C34878D82A}">
                    <a16:rowId xmlns:a16="http://schemas.microsoft.com/office/drawing/2014/main" val="94818170"/>
                  </a:ext>
                </a:extLst>
              </a:tr>
              <a:tr h="428997">
                <a:tc vMerge="1">
                  <a:txBody>
                    <a:bodyPr/>
                    <a:lstStyle/>
                    <a:p>
                      <a:endParaRPr lang="en-GB"/>
                    </a:p>
                  </a:txBody>
                  <a:tcPr/>
                </a:tc>
                <a:tc>
                  <a:txBody>
                    <a:bodyPr/>
                    <a:lstStyle/>
                    <a:p>
                      <a:pPr marL="41275" marR="34290" algn="ctr">
                        <a:spcBef>
                          <a:spcPts val="850"/>
                        </a:spcBef>
                        <a:spcAft>
                          <a:spcPts val="0"/>
                        </a:spcAft>
                      </a:pPr>
                      <a:r>
                        <a:rPr lang="en-US" sz="1600">
                          <a:effectLst/>
                        </a:rPr>
                        <a:t>20</a:t>
                      </a:r>
                      <a:endParaRPr lang="en-GB" sz="1600">
                        <a:effectLst/>
                        <a:latin typeface="DejaVu Serif"/>
                        <a:ea typeface="DejaVu Serif"/>
                        <a:cs typeface="DejaVu Serif"/>
                      </a:endParaRPr>
                    </a:p>
                  </a:txBody>
                  <a:tcPr marL="0" marR="0" marT="0" marB="0"/>
                </a:tc>
                <a:tc>
                  <a:txBody>
                    <a:bodyPr/>
                    <a:lstStyle/>
                    <a:p>
                      <a:pPr marL="72390">
                        <a:spcBef>
                          <a:spcPts val="850"/>
                        </a:spcBef>
                        <a:spcAft>
                          <a:spcPts val="0"/>
                        </a:spcAft>
                      </a:pPr>
                      <a:r>
                        <a:rPr lang="en-US" sz="1600">
                          <a:effectLst/>
                        </a:rPr>
                        <a:t>Puncture valves not deaerated.</a:t>
                      </a:r>
                      <a:endParaRPr lang="en-GB" sz="1600">
                        <a:effectLst/>
                        <a:latin typeface="DejaVu Serif"/>
                        <a:ea typeface="DejaVu Serif"/>
                        <a:cs typeface="DejaVu Serif"/>
                      </a:endParaRPr>
                    </a:p>
                  </a:txBody>
                  <a:tcPr marL="0" marR="0" marT="0" marB="0"/>
                </a:tc>
                <a:tc>
                  <a:txBody>
                    <a:bodyPr/>
                    <a:lstStyle/>
                    <a:p>
                      <a:pPr marL="71755" marR="88900">
                        <a:spcBef>
                          <a:spcPts val="300"/>
                        </a:spcBef>
                        <a:spcAft>
                          <a:spcPts val="0"/>
                        </a:spcAft>
                      </a:pPr>
                      <a:r>
                        <a:rPr lang="en-US" sz="1800" dirty="0">
                          <a:effectLst/>
                          <a:latin typeface="Arial" panose="020B0604020202020204" pitchFamily="34" charset="0"/>
                          <a:ea typeface="DejaVu Serif"/>
                          <a:cs typeface="DejaVu Serif"/>
                        </a:rPr>
                        <a:t>Automatic running: Adjust the starting level. Manual running: shorten the starting air period.</a:t>
                      </a:r>
                      <a:endParaRPr lang="en-GB" sz="1600" dirty="0">
                        <a:effectLst/>
                        <a:latin typeface="DejaVu Serif"/>
                        <a:ea typeface="DejaVu Serif"/>
                        <a:cs typeface="DejaVu Serif"/>
                      </a:endParaRPr>
                    </a:p>
                  </a:txBody>
                  <a:tcPr marL="0" marR="0" marT="0" marB="0"/>
                </a:tc>
                <a:extLst>
                  <a:ext uri="{0D108BD9-81ED-4DB2-BD59-A6C34878D82A}">
                    <a16:rowId xmlns:a16="http://schemas.microsoft.com/office/drawing/2014/main" val="1081255420"/>
                  </a:ext>
                </a:extLst>
              </a:tr>
              <a:tr h="568823">
                <a:tc vMerge="1">
                  <a:txBody>
                    <a:bodyPr/>
                    <a:lstStyle/>
                    <a:p>
                      <a:endParaRPr lang="en-GB"/>
                    </a:p>
                  </a:txBody>
                  <a:tcPr/>
                </a:tc>
                <a:tc>
                  <a:txBody>
                    <a:bodyPr/>
                    <a:lstStyle/>
                    <a:p>
                      <a:pPr marL="41275" marR="34290" algn="ctr">
                        <a:spcBef>
                          <a:spcPts val="850"/>
                        </a:spcBef>
                        <a:spcAft>
                          <a:spcPts val="0"/>
                        </a:spcAft>
                      </a:pPr>
                      <a:r>
                        <a:rPr lang="en-US" sz="1600" dirty="0">
                          <a:effectLst/>
                        </a:rPr>
                        <a:t>21</a:t>
                      </a:r>
                      <a:endParaRPr lang="en-GB" sz="1600" dirty="0">
                        <a:effectLst/>
                        <a:latin typeface="DejaVu Serif"/>
                        <a:ea typeface="DejaVu Serif"/>
                        <a:cs typeface="DejaVu Serif"/>
                      </a:endParaRPr>
                    </a:p>
                  </a:txBody>
                  <a:tcPr marL="0" marR="0" marT="0" marB="0"/>
                </a:tc>
                <a:tc>
                  <a:txBody>
                    <a:bodyPr/>
                    <a:lstStyle/>
                    <a:p>
                      <a:pPr marL="72390">
                        <a:spcBef>
                          <a:spcPts val="850"/>
                        </a:spcBef>
                        <a:spcAft>
                          <a:spcPts val="0"/>
                        </a:spcAft>
                      </a:pPr>
                      <a:r>
                        <a:rPr lang="en-US" sz="1600">
                          <a:effectLst/>
                        </a:rPr>
                        <a:t>Shut-down of engine.</a:t>
                      </a:r>
                      <a:endParaRPr lang="en-GB" sz="1600">
                        <a:effectLst/>
                        <a:latin typeface="DejaVu Serif"/>
                        <a:ea typeface="DejaVu Serif"/>
                        <a:cs typeface="DejaVu Serif"/>
                      </a:endParaRPr>
                    </a:p>
                  </a:txBody>
                  <a:tcPr marL="0" marR="0" marT="0" marB="0"/>
                </a:tc>
                <a:tc>
                  <a:txBody>
                    <a:bodyPr/>
                    <a:lstStyle/>
                    <a:p>
                      <a:pPr marL="71755">
                        <a:spcBef>
                          <a:spcPts val="300"/>
                        </a:spcBef>
                        <a:spcAft>
                          <a:spcPts val="0"/>
                        </a:spcAft>
                      </a:pPr>
                      <a:r>
                        <a:rPr lang="en-US" sz="1800" dirty="0">
                          <a:effectLst/>
                          <a:latin typeface="Arial" panose="020B0604020202020204" pitchFamily="34" charset="0"/>
                          <a:ea typeface="DejaVu Serif"/>
                          <a:cs typeface="DejaVu Serif"/>
                        </a:rPr>
                        <a:t>See the Governor instructions.</a:t>
                      </a:r>
                      <a:endParaRPr lang="en-GB" sz="1600" dirty="0">
                        <a:effectLst/>
                        <a:latin typeface="DejaVu Serif"/>
                        <a:ea typeface="DejaVu Serif"/>
                        <a:cs typeface="DejaVu Serif"/>
                      </a:endParaRPr>
                    </a:p>
                  </a:txBody>
                  <a:tcPr marL="0" marR="0" marT="0" marB="0"/>
                </a:tc>
                <a:extLst>
                  <a:ext uri="{0D108BD9-81ED-4DB2-BD59-A6C34878D82A}">
                    <a16:rowId xmlns:a16="http://schemas.microsoft.com/office/drawing/2014/main" val="1624606287"/>
                  </a:ext>
                </a:extLst>
              </a:tr>
              <a:tr h="758432">
                <a:tc vMerge="1">
                  <a:txBody>
                    <a:bodyPr/>
                    <a:lstStyle/>
                    <a:p>
                      <a:endParaRPr lang="en-GB"/>
                    </a:p>
                  </a:txBody>
                  <a:tcPr/>
                </a:tc>
                <a:tc>
                  <a:txBody>
                    <a:bodyPr/>
                    <a:lstStyle/>
                    <a:p>
                      <a:pPr>
                        <a:spcBef>
                          <a:spcPts val="40"/>
                        </a:spcBef>
                      </a:pPr>
                      <a:r>
                        <a:rPr lang="en-US" sz="1600">
                          <a:effectLst/>
                        </a:rPr>
                        <a:t> </a:t>
                      </a:r>
                      <a:endParaRPr lang="en-GB" sz="1600">
                        <a:effectLst/>
                      </a:endParaRPr>
                    </a:p>
                    <a:p>
                      <a:pPr marL="41275" marR="33655" algn="ctr">
                        <a:spcBef>
                          <a:spcPts val="5"/>
                        </a:spcBef>
                        <a:spcAft>
                          <a:spcPts val="0"/>
                        </a:spcAft>
                      </a:pPr>
                      <a:r>
                        <a:rPr lang="en-US" sz="1600">
                          <a:effectLst/>
                        </a:rPr>
                        <a:t>22</a:t>
                      </a:r>
                      <a:endParaRPr lang="en-GB" sz="1600">
                        <a:effectLst/>
                        <a:latin typeface="DejaVu Serif"/>
                        <a:ea typeface="DejaVu Serif"/>
                        <a:cs typeface="DejaVu Serif"/>
                      </a:endParaRPr>
                    </a:p>
                  </a:txBody>
                  <a:tcPr marL="0" marR="0" marT="0" marB="0"/>
                </a:tc>
                <a:tc>
                  <a:txBody>
                    <a:bodyPr/>
                    <a:lstStyle/>
                    <a:p>
                      <a:pPr>
                        <a:spcBef>
                          <a:spcPts val="15"/>
                        </a:spcBef>
                      </a:pPr>
                      <a:r>
                        <a:rPr lang="en-US" sz="1600" dirty="0">
                          <a:effectLst/>
                        </a:rPr>
                        <a:t> </a:t>
                      </a:r>
                      <a:endParaRPr lang="en-GB" sz="1600" dirty="0">
                        <a:effectLst/>
                      </a:endParaRPr>
                    </a:p>
                    <a:p>
                      <a:pPr marL="72390" marR="138430">
                        <a:spcAft>
                          <a:spcPts val="0"/>
                        </a:spcAft>
                      </a:pPr>
                      <a:r>
                        <a:rPr lang="en-US" sz="1600" dirty="0">
                          <a:effectLst/>
                        </a:rPr>
                        <a:t>Sluggishness in the </a:t>
                      </a:r>
                      <a:r>
                        <a:rPr lang="en-US" sz="1600" dirty="0" err="1">
                          <a:effectLst/>
                        </a:rPr>
                        <a:t>manoeuv</a:t>
                      </a:r>
                      <a:r>
                        <a:rPr lang="en-US" sz="1600" dirty="0">
                          <a:effectLst/>
                        </a:rPr>
                        <a:t>- ring gear.</a:t>
                      </a:r>
                      <a:endParaRPr lang="en-GB" sz="1600" dirty="0">
                        <a:effectLst/>
                        <a:latin typeface="DejaVu Serif"/>
                        <a:ea typeface="DejaVu Serif"/>
                        <a:cs typeface="DejaVu Serif"/>
                      </a:endParaRPr>
                    </a:p>
                  </a:txBody>
                  <a:tcPr marL="0" marR="0" marT="0" marB="0"/>
                </a:tc>
                <a:tc>
                  <a:txBody>
                    <a:bodyPr/>
                    <a:lstStyle/>
                    <a:p>
                      <a:pPr marL="71755">
                        <a:spcBef>
                          <a:spcPts val="300"/>
                        </a:spcBef>
                        <a:spcAft>
                          <a:spcPts val="0"/>
                        </a:spcAft>
                      </a:pPr>
                      <a:r>
                        <a:rPr lang="en-US" sz="1800" dirty="0">
                          <a:effectLst/>
                          <a:latin typeface="Arial" panose="020B0604020202020204" pitchFamily="34" charset="0"/>
                          <a:ea typeface="DejaVu Serif"/>
                          <a:cs typeface="DejaVu Serif"/>
                        </a:rPr>
                        <a:t>Check pressure and temperature.</a:t>
                      </a:r>
                      <a:endParaRPr lang="en-GB" sz="1800" dirty="0">
                        <a:effectLst/>
                        <a:latin typeface="DejaVu Serif"/>
                        <a:ea typeface="DejaVu Serif"/>
                        <a:cs typeface="DejaVu Serif"/>
                      </a:endParaRPr>
                    </a:p>
                    <a:p>
                      <a:r>
                        <a:rPr lang="en-US" sz="1800" dirty="0">
                          <a:effectLst/>
                          <a:latin typeface="Arial" panose="020B0604020202020204" pitchFamily="34" charset="0"/>
                          <a:ea typeface="DejaVu Serif"/>
                          <a:cs typeface="DejaVu Serif"/>
                        </a:rPr>
                        <a:t>Reset “shut down”.</a:t>
                      </a:r>
                      <a:endParaRPr lang="en-GB" sz="1600" dirty="0">
                        <a:effectLst/>
                        <a:latin typeface="DejaVu Serif"/>
                        <a:ea typeface="DejaVu Serif"/>
                        <a:cs typeface="DejaVu Serif"/>
                      </a:endParaRPr>
                    </a:p>
                  </a:txBody>
                  <a:tcPr marL="0" marR="0" marT="0" marB="0"/>
                </a:tc>
                <a:extLst>
                  <a:ext uri="{0D108BD9-81ED-4DB2-BD59-A6C34878D82A}">
                    <a16:rowId xmlns:a16="http://schemas.microsoft.com/office/drawing/2014/main" val="2641653643"/>
                  </a:ext>
                </a:extLst>
              </a:tr>
              <a:tr h="758432">
                <a:tc vMerge="1">
                  <a:txBody>
                    <a:bodyPr/>
                    <a:lstStyle/>
                    <a:p>
                      <a:endParaRPr lang="en-GB"/>
                    </a:p>
                  </a:txBody>
                  <a:tcPr/>
                </a:tc>
                <a:tc>
                  <a:txBody>
                    <a:bodyPr/>
                    <a:lstStyle/>
                    <a:p>
                      <a:pPr>
                        <a:spcBef>
                          <a:spcPts val="50"/>
                        </a:spcBef>
                      </a:pPr>
                      <a:r>
                        <a:rPr lang="en-US" sz="1600">
                          <a:effectLst/>
                        </a:rPr>
                        <a:t> </a:t>
                      </a:r>
                      <a:endParaRPr lang="en-GB" sz="1600">
                        <a:effectLst/>
                      </a:endParaRPr>
                    </a:p>
                    <a:p>
                      <a:pPr marL="41275" marR="33655" algn="ctr">
                        <a:spcAft>
                          <a:spcPts val="0"/>
                        </a:spcAft>
                      </a:pPr>
                      <a:r>
                        <a:rPr lang="en-US" sz="1600">
                          <a:effectLst/>
                        </a:rPr>
                        <a:t>23</a:t>
                      </a:r>
                      <a:endParaRPr lang="en-GB" sz="1600">
                        <a:effectLst/>
                        <a:latin typeface="DejaVu Serif"/>
                        <a:ea typeface="DejaVu Serif"/>
                        <a:cs typeface="DejaVu Serif"/>
                      </a:endParaRPr>
                    </a:p>
                  </a:txBody>
                  <a:tcPr marL="0" marR="0" marT="0" marB="0"/>
                </a:tc>
                <a:tc>
                  <a:txBody>
                    <a:bodyPr/>
                    <a:lstStyle/>
                    <a:p>
                      <a:pPr marL="72390" marR="165100">
                        <a:spcBef>
                          <a:spcPts val="725"/>
                        </a:spcBef>
                        <a:spcAft>
                          <a:spcPts val="0"/>
                        </a:spcAft>
                      </a:pPr>
                      <a:r>
                        <a:rPr lang="en-US" sz="1600" dirty="0">
                          <a:effectLst/>
                        </a:rPr>
                        <a:t>Faulty adjustment of </a:t>
                      </a:r>
                      <a:r>
                        <a:rPr lang="en-US" sz="1600" dirty="0" err="1">
                          <a:effectLst/>
                        </a:rPr>
                        <a:t>manoeuv</a:t>
                      </a:r>
                      <a:r>
                        <a:rPr lang="en-US" sz="1600" dirty="0">
                          <a:effectLst/>
                        </a:rPr>
                        <a:t>- ring gear.</a:t>
                      </a:r>
                      <a:endParaRPr lang="en-GB" sz="1600" dirty="0">
                        <a:effectLst/>
                        <a:latin typeface="DejaVu Serif"/>
                        <a:ea typeface="DejaVu Serif"/>
                        <a:cs typeface="DejaVu Serif"/>
                      </a:endParaRPr>
                    </a:p>
                  </a:txBody>
                  <a:tcPr marL="0" marR="0" marT="0" marB="0"/>
                </a:tc>
                <a:tc>
                  <a:txBody>
                    <a:bodyPr/>
                    <a:lstStyle/>
                    <a:p>
                      <a:pPr marL="72390">
                        <a:spcBef>
                          <a:spcPts val="455"/>
                        </a:spcBef>
                        <a:spcAft>
                          <a:spcPts val="0"/>
                        </a:spcAft>
                      </a:pPr>
                      <a:r>
                        <a:rPr lang="en-US" sz="1800" dirty="0">
                          <a:effectLst/>
                          <a:latin typeface="Arial" panose="020B0604020202020204" pitchFamily="34" charset="0"/>
                          <a:ea typeface="DejaVu Serif"/>
                          <a:cs typeface="DejaVu Serif"/>
                        </a:rPr>
                        <a:t>The pressure shall be set between</a:t>
                      </a:r>
                      <a:endParaRPr lang="en-GB" sz="1800" dirty="0">
                        <a:effectLst/>
                        <a:latin typeface="DejaVu Serif"/>
                        <a:ea typeface="DejaVu Serif"/>
                        <a:cs typeface="DejaVu Serif"/>
                      </a:endParaRPr>
                    </a:p>
                    <a:p>
                      <a:r>
                        <a:rPr lang="en-US" sz="1800" dirty="0">
                          <a:effectLst/>
                          <a:latin typeface="Arial" panose="020B0604020202020204" pitchFamily="34" charset="0"/>
                          <a:ea typeface="DejaVu Serif"/>
                          <a:cs typeface="DejaVu Serif"/>
                        </a:rPr>
                        <a:t>1.6 and 2.0 bar, and maintained for about 6 seconds.</a:t>
                      </a:r>
                      <a:endParaRPr lang="en-GB" sz="1600" dirty="0">
                        <a:effectLst/>
                        <a:latin typeface="DejaVu Serif"/>
                        <a:ea typeface="DejaVu Serif"/>
                        <a:cs typeface="DejaVu Serif"/>
                      </a:endParaRPr>
                    </a:p>
                  </a:txBody>
                  <a:tcPr marL="0" marR="0" marT="0" marB="0"/>
                </a:tc>
                <a:extLst>
                  <a:ext uri="{0D108BD9-81ED-4DB2-BD59-A6C34878D82A}">
                    <a16:rowId xmlns:a16="http://schemas.microsoft.com/office/drawing/2014/main" val="183889820"/>
                  </a:ext>
                </a:extLst>
              </a:tr>
              <a:tr h="948040">
                <a:tc vMerge="1">
                  <a:txBody>
                    <a:bodyPr/>
                    <a:lstStyle/>
                    <a:p>
                      <a:endParaRPr lang="en-GB"/>
                    </a:p>
                  </a:txBody>
                  <a:tcPr/>
                </a:tc>
                <a:tc>
                  <a:txBody>
                    <a:bodyPr/>
                    <a:lstStyle/>
                    <a:p>
                      <a:r>
                        <a:rPr lang="en-US" sz="1600">
                          <a:effectLst/>
                        </a:rPr>
                        <a:t> </a:t>
                      </a:r>
                      <a:endParaRPr lang="en-GB" sz="1600">
                        <a:effectLst/>
                      </a:endParaRPr>
                    </a:p>
                    <a:p>
                      <a:pPr marL="41275" marR="33020" algn="ctr">
                        <a:spcBef>
                          <a:spcPts val="815"/>
                        </a:spcBef>
                        <a:spcAft>
                          <a:spcPts val="0"/>
                        </a:spcAft>
                      </a:pPr>
                      <a:r>
                        <a:rPr lang="en-US" sz="1600">
                          <a:effectLst/>
                        </a:rPr>
                        <a:t>24</a:t>
                      </a:r>
                      <a:endParaRPr lang="en-GB" sz="1600">
                        <a:effectLst/>
                        <a:latin typeface="DejaVu Serif"/>
                        <a:ea typeface="DejaVu Serif"/>
                        <a:cs typeface="DejaVu Serif"/>
                      </a:endParaRPr>
                    </a:p>
                  </a:txBody>
                  <a:tcPr marL="0" marR="0" marT="0" marB="0"/>
                </a:tc>
                <a:tc>
                  <a:txBody>
                    <a:bodyPr/>
                    <a:lstStyle/>
                    <a:p>
                      <a:pPr marL="72390" marR="14605">
                        <a:spcBef>
                          <a:spcPts val="330"/>
                        </a:spcBef>
                        <a:spcAft>
                          <a:spcPts val="0"/>
                        </a:spcAft>
                      </a:pPr>
                      <a:r>
                        <a:rPr lang="en-US" sz="1600" dirty="0">
                          <a:effectLst/>
                        </a:rPr>
                        <a:t>Governor air booster </a:t>
                      </a:r>
                      <a:r>
                        <a:rPr lang="en-US" sz="1600" spc="-15" dirty="0">
                          <a:effectLst/>
                        </a:rPr>
                        <a:t>(Woodward) </a:t>
                      </a:r>
                      <a:r>
                        <a:rPr lang="en-US" sz="1600" dirty="0">
                          <a:effectLst/>
                        </a:rPr>
                        <a:t>does</a:t>
                      </a:r>
                      <a:r>
                        <a:rPr lang="en-US" sz="1600" spc="-55" dirty="0">
                          <a:effectLst/>
                        </a:rPr>
                        <a:t> </a:t>
                      </a:r>
                      <a:r>
                        <a:rPr lang="en-US" sz="1600" dirty="0">
                          <a:effectLst/>
                        </a:rPr>
                        <a:t>not</a:t>
                      </a:r>
                      <a:r>
                        <a:rPr lang="en-US" sz="1600" spc="-55" dirty="0">
                          <a:effectLst/>
                        </a:rPr>
                        <a:t> </a:t>
                      </a:r>
                      <a:r>
                        <a:rPr lang="en-US" sz="1600" dirty="0">
                          <a:effectLst/>
                        </a:rPr>
                        <a:t>supply</a:t>
                      </a:r>
                      <a:r>
                        <a:rPr lang="en-US" sz="1600" spc="-55" dirty="0">
                          <a:effectLst/>
                        </a:rPr>
                        <a:t> </a:t>
                      </a:r>
                      <a:r>
                        <a:rPr lang="en-US" sz="1600" dirty="0">
                          <a:effectLst/>
                        </a:rPr>
                        <a:t>oil</a:t>
                      </a:r>
                      <a:r>
                        <a:rPr lang="en-US" sz="1600" spc="-55" dirty="0">
                          <a:effectLst/>
                        </a:rPr>
                        <a:t> </a:t>
                      </a:r>
                      <a:r>
                        <a:rPr lang="en-US" sz="1600" dirty="0">
                          <a:effectLst/>
                        </a:rPr>
                        <a:t>pressure</a:t>
                      </a:r>
                      <a:r>
                        <a:rPr lang="en-US" sz="1600" spc="-50" dirty="0">
                          <a:effectLst/>
                        </a:rPr>
                        <a:t> </a:t>
                      </a:r>
                      <a:r>
                        <a:rPr lang="en-US" sz="1600" dirty="0">
                          <a:effectLst/>
                        </a:rPr>
                        <a:t>to</a:t>
                      </a:r>
                      <a:r>
                        <a:rPr lang="en-US" sz="1600" spc="-55" dirty="0">
                          <a:effectLst/>
                        </a:rPr>
                        <a:t> </a:t>
                      </a:r>
                      <a:r>
                        <a:rPr lang="en-US" sz="1600" dirty="0">
                          <a:effectLst/>
                        </a:rPr>
                        <a:t>the governor</a:t>
                      </a:r>
                      <a:r>
                        <a:rPr lang="en-US" sz="1600" spc="-70" dirty="0">
                          <a:effectLst/>
                        </a:rPr>
                        <a:t> </a:t>
                      </a:r>
                      <a:r>
                        <a:rPr lang="en-US" sz="1600" dirty="0">
                          <a:effectLst/>
                        </a:rPr>
                        <a:t>during</a:t>
                      </a:r>
                      <a:r>
                        <a:rPr lang="en-US" sz="1600" spc="-70" dirty="0">
                          <a:effectLst/>
                        </a:rPr>
                        <a:t> </a:t>
                      </a:r>
                      <a:r>
                        <a:rPr lang="en-US" sz="1600" dirty="0">
                          <a:effectLst/>
                        </a:rPr>
                        <a:t>the</a:t>
                      </a:r>
                      <a:r>
                        <a:rPr lang="en-US" sz="1600" spc="-70" dirty="0">
                          <a:effectLst/>
                        </a:rPr>
                        <a:t> </a:t>
                      </a:r>
                      <a:r>
                        <a:rPr lang="en-US" sz="1600" dirty="0">
                          <a:effectLst/>
                        </a:rPr>
                        <a:t>starting</a:t>
                      </a:r>
                      <a:r>
                        <a:rPr lang="en-US" sz="1600" spc="-70" dirty="0">
                          <a:effectLst/>
                        </a:rPr>
                        <a:t> </a:t>
                      </a:r>
                      <a:r>
                        <a:rPr lang="en-US" sz="1600" dirty="0">
                          <a:effectLst/>
                        </a:rPr>
                        <a:t>air</a:t>
                      </a:r>
                      <a:r>
                        <a:rPr lang="en-US" sz="1600" spc="-65" dirty="0">
                          <a:effectLst/>
                        </a:rPr>
                        <a:t> </a:t>
                      </a:r>
                      <a:r>
                        <a:rPr lang="en-US" sz="1600" dirty="0">
                          <a:effectLst/>
                        </a:rPr>
                        <a:t>pe- </a:t>
                      </a:r>
                      <a:r>
                        <a:rPr lang="en-US" sz="1600" dirty="0" err="1">
                          <a:effectLst/>
                        </a:rPr>
                        <a:t>riod</a:t>
                      </a:r>
                      <a:r>
                        <a:rPr lang="en-US" sz="1600" dirty="0">
                          <a:effectLst/>
                        </a:rPr>
                        <a:t> </a:t>
                      </a:r>
                      <a:r>
                        <a:rPr lang="en-US" sz="1600" spc="-15" dirty="0">
                          <a:effectLst/>
                        </a:rPr>
                        <a:t>(Woodward </a:t>
                      </a:r>
                      <a:r>
                        <a:rPr lang="en-US" sz="1600" dirty="0">
                          <a:effectLst/>
                        </a:rPr>
                        <a:t>governor</a:t>
                      </a:r>
                      <a:r>
                        <a:rPr lang="en-US" sz="1600" spc="-70" dirty="0">
                          <a:effectLst/>
                        </a:rPr>
                        <a:t> </a:t>
                      </a:r>
                      <a:r>
                        <a:rPr lang="en-US" sz="1600" spc="-10" dirty="0">
                          <a:effectLst/>
                        </a:rPr>
                        <a:t>only).</a:t>
                      </a:r>
                      <a:endParaRPr lang="en-GB" sz="1600" dirty="0">
                        <a:effectLst/>
                        <a:latin typeface="DejaVu Serif"/>
                        <a:ea typeface="DejaVu Serif"/>
                        <a:cs typeface="DejaVu Serif"/>
                      </a:endParaRPr>
                    </a:p>
                  </a:txBody>
                  <a:tcPr marL="0" marR="0" marT="0" marB="0"/>
                </a:tc>
                <a:tc>
                  <a:txBody>
                    <a:bodyPr/>
                    <a:lstStyle/>
                    <a:p>
                      <a:r>
                        <a:rPr lang="en-US" sz="1800" dirty="0">
                          <a:effectLst/>
                          <a:latin typeface="Arial" panose="020B0604020202020204" pitchFamily="34" charset="0"/>
                          <a:ea typeface="DejaVu Serif"/>
                          <a:cs typeface="DejaVu Serif"/>
                        </a:rPr>
                        <a:t>Find the cause of the stop-order and correct the fault.</a:t>
                      </a:r>
                      <a:endParaRPr lang="en-GB" sz="1600" dirty="0">
                        <a:effectLst/>
                        <a:latin typeface="DejaVu Serif"/>
                        <a:ea typeface="DejaVu Serif"/>
                        <a:cs typeface="DejaVu Serif"/>
                      </a:endParaRPr>
                    </a:p>
                  </a:txBody>
                  <a:tcPr marL="0" marR="0" marT="0" marB="0"/>
                </a:tc>
                <a:extLst>
                  <a:ext uri="{0D108BD9-81ED-4DB2-BD59-A6C34878D82A}">
                    <a16:rowId xmlns:a16="http://schemas.microsoft.com/office/drawing/2014/main" val="3875247195"/>
                  </a:ext>
                </a:extLst>
              </a:tr>
              <a:tr h="948040">
                <a:tc vMerge="1">
                  <a:txBody>
                    <a:bodyPr/>
                    <a:lstStyle/>
                    <a:p>
                      <a:endParaRPr lang="en-GB"/>
                    </a:p>
                  </a:txBody>
                  <a:tcPr/>
                </a:tc>
                <a:tc>
                  <a:txBody>
                    <a:bodyPr/>
                    <a:lstStyle/>
                    <a:p>
                      <a:pPr>
                        <a:spcBef>
                          <a:spcPts val="40"/>
                        </a:spcBef>
                      </a:pPr>
                      <a:r>
                        <a:rPr lang="en-US" sz="1600">
                          <a:effectLst/>
                        </a:rPr>
                        <a:t> </a:t>
                      </a:r>
                      <a:endParaRPr lang="en-GB" sz="1600">
                        <a:effectLst/>
                      </a:endParaRPr>
                    </a:p>
                    <a:p>
                      <a:pPr marL="41275" marR="33020" algn="ctr">
                        <a:spcBef>
                          <a:spcPts val="5"/>
                        </a:spcBef>
                        <a:spcAft>
                          <a:spcPts val="0"/>
                        </a:spcAft>
                      </a:pPr>
                      <a:r>
                        <a:rPr lang="en-US" sz="1600">
                          <a:effectLst/>
                        </a:rPr>
                        <a:t>25</a:t>
                      </a:r>
                      <a:endParaRPr lang="en-GB" sz="1600">
                        <a:effectLst/>
                        <a:latin typeface="DejaVu Serif"/>
                        <a:ea typeface="DejaVu Serif"/>
                        <a:cs typeface="DejaVu Serif"/>
                      </a:endParaRPr>
                    </a:p>
                  </a:txBody>
                  <a:tcPr marL="0" marR="0" marT="0" marB="0"/>
                </a:tc>
                <a:tc>
                  <a:txBody>
                    <a:bodyPr/>
                    <a:lstStyle/>
                    <a:p>
                      <a:pPr marL="72390" marR="1270" algn="just">
                        <a:spcBef>
                          <a:spcPts val="455"/>
                        </a:spcBef>
                        <a:spcAft>
                          <a:spcPts val="0"/>
                        </a:spcAft>
                      </a:pPr>
                      <a:r>
                        <a:rPr lang="en-US" sz="1600">
                          <a:effectLst/>
                        </a:rPr>
                        <a:t>The</a:t>
                      </a:r>
                      <a:r>
                        <a:rPr lang="en-US" sz="1600" spc="-85">
                          <a:effectLst/>
                        </a:rPr>
                        <a:t> </a:t>
                      </a:r>
                      <a:r>
                        <a:rPr lang="en-US" sz="1600">
                          <a:effectLst/>
                        </a:rPr>
                        <a:t>pre-set</a:t>
                      </a:r>
                      <a:r>
                        <a:rPr lang="en-US" sz="1600" spc="-80">
                          <a:effectLst/>
                        </a:rPr>
                        <a:t> </a:t>
                      </a:r>
                      <a:r>
                        <a:rPr lang="en-US" sz="1600">
                          <a:effectLst/>
                        </a:rPr>
                        <a:t>speed</a:t>
                      </a:r>
                      <a:r>
                        <a:rPr lang="en-US" sz="1600" spc="-80">
                          <a:effectLst/>
                        </a:rPr>
                        <a:t> </a:t>
                      </a:r>
                      <a:r>
                        <a:rPr lang="en-US" sz="1600">
                          <a:effectLst/>
                        </a:rPr>
                        <a:t>setting</a:t>
                      </a:r>
                      <a:r>
                        <a:rPr lang="en-US" sz="1600" spc="-80">
                          <a:effectLst/>
                        </a:rPr>
                        <a:t> </a:t>
                      </a:r>
                      <a:r>
                        <a:rPr lang="en-US" sz="1600">
                          <a:effectLst/>
                        </a:rPr>
                        <a:t>pressure to the governor </a:t>
                      </a:r>
                      <a:r>
                        <a:rPr lang="en-US" sz="1600" spc="-15">
                          <a:effectLst/>
                        </a:rPr>
                        <a:t>(Woodward), </a:t>
                      </a:r>
                      <a:r>
                        <a:rPr lang="en-US" sz="1600">
                          <a:effectLst/>
                        </a:rPr>
                        <a:t>is set too</a:t>
                      </a:r>
                      <a:r>
                        <a:rPr lang="en-US" sz="1600" spc="-35">
                          <a:effectLst/>
                        </a:rPr>
                        <a:t> </a:t>
                      </a:r>
                      <a:r>
                        <a:rPr lang="en-US" sz="1600" spc="-25">
                          <a:effectLst/>
                        </a:rPr>
                        <a:t>low,</a:t>
                      </a:r>
                      <a:r>
                        <a:rPr lang="en-US" sz="1600" spc="-35">
                          <a:effectLst/>
                        </a:rPr>
                        <a:t> </a:t>
                      </a:r>
                      <a:r>
                        <a:rPr lang="en-US" sz="1600">
                          <a:effectLst/>
                        </a:rPr>
                        <a:t>or</a:t>
                      </a:r>
                      <a:r>
                        <a:rPr lang="en-US" sz="1600" spc="-30">
                          <a:effectLst/>
                        </a:rPr>
                        <a:t> </a:t>
                      </a:r>
                      <a:r>
                        <a:rPr lang="en-US" sz="1600">
                          <a:effectLst/>
                        </a:rPr>
                        <a:t>for</a:t>
                      </a:r>
                      <a:r>
                        <a:rPr lang="en-US" sz="1600" spc="-35">
                          <a:effectLst/>
                        </a:rPr>
                        <a:t> </a:t>
                      </a:r>
                      <a:r>
                        <a:rPr lang="en-US" sz="1600">
                          <a:effectLst/>
                        </a:rPr>
                        <a:t>too</a:t>
                      </a:r>
                      <a:r>
                        <a:rPr lang="en-US" sz="1600" spc="-35">
                          <a:effectLst/>
                        </a:rPr>
                        <a:t> </a:t>
                      </a:r>
                      <a:r>
                        <a:rPr lang="en-US" sz="1600">
                          <a:effectLst/>
                        </a:rPr>
                        <a:t>short</a:t>
                      </a:r>
                      <a:r>
                        <a:rPr lang="en-US" sz="1600" spc="-30">
                          <a:effectLst/>
                        </a:rPr>
                        <a:t> </a:t>
                      </a:r>
                      <a:r>
                        <a:rPr lang="en-US" sz="1600">
                          <a:effectLst/>
                        </a:rPr>
                        <a:t>a</a:t>
                      </a:r>
                      <a:r>
                        <a:rPr lang="en-US" sz="1600" spc="-35">
                          <a:effectLst/>
                        </a:rPr>
                        <a:t> </a:t>
                      </a:r>
                      <a:r>
                        <a:rPr lang="en-US" sz="1600">
                          <a:effectLst/>
                        </a:rPr>
                        <a:t>period.</a:t>
                      </a:r>
                      <a:endParaRPr lang="en-GB" sz="1600">
                        <a:effectLst/>
                        <a:latin typeface="DejaVu Serif"/>
                        <a:ea typeface="DejaVu Serif"/>
                        <a:cs typeface="DejaVu Serif"/>
                      </a:endParaRPr>
                    </a:p>
                  </a:txBody>
                  <a:tcPr marL="0" marR="0" marT="0" marB="0"/>
                </a:tc>
                <a:tc>
                  <a:txBody>
                    <a:bodyPr/>
                    <a:lstStyle/>
                    <a:p>
                      <a:pPr marL="72390">
                        <a:spcBef>
                          <a:spcPts val="455"/>
                        </a:spcBef>
                        <a:spcAft>
                          <a:spcPts val="0"/>
                        </a:spcAft>
                      </a:pPr>
                      <a:r>
                        <a:rPr lang="en-US" sz="1800" dirty="0">
                          <a:effectLst/>
                          <a:latin typeface="Arial" panose="020B0604020202020204" pitchFamily="34" charset="0"/>
                          <a:ea typeface="DejaVu Serif"/>
                          <a:cs typeface="DejaVu Serif"/>
                        </a:rPr>
                        <a:t>Check the rod connections. Check that the fuel pump index corresponds to “Adjustment on testbed”.</a:t>
                      </a:r>
                      <a:endParaRPr lang="en-GB" sz="1600" dirty="0">
                        <a:effectLst/>
                        <a:latin typeface="DejaVu Serif"/>
                        <a:ea typeface="DejaVu Serif"/>
                        <a:cs typeface="DejaVu Serif"/>
                      </a:endParaRPr>
                    </a:p>
                  </a:txBody>
                  <a:tcPr marL="0" marR="0" marT="0" marB="0"/>
                </a:tc>
                <a:extLst>
                  <a:ext uri="{0D108BD9-81ED-4DB2-BD59-A6C34878D82A}">
                    <a16:rowId xmlns:a16="http://schemas.microsoft.com/office/drawing/2014/main" val="2255761684"/>
                  </a:ext>
                </a:extLst>
              </a:tr>
              <a:tr h="1315396">
                <a:tc vMerge="1">
                  <a:txBody>
                    <a:bodyPr/>
                    <a:lstStyle/>
                    <a:p>
                      <a:endParaRPr lang="en-GB"/>
                    </a:p>
                  </a:txBody>
                  <a:tcPr/>
                </a:tc>
                <a:tc>
                  <a:txBody>
                    <a:bodyPr/>
                    <a:lstStyle/>
                    <a:p>
                      <a:r>
                        <a:rPr lang="en-US" sz="1600" dirty="0">
                          <a:effectLst/>
                        </a:rPr>
                        <a:t> </a:t>
                      </a:r>
                      <a:endParaRPr lang="en-GB" sz="1600" dirty="0">
                        <a:effectLst/>
                      </a:endParaRPr>
                    </a:p>
                    <a:p>
                      <a:pPr>
                        <a:spcBef>
                          <a:spcPts val="10"/>
                        </a:spcBef>
                      </a:pPr>
                      <a:r>
                        <a:rPr lang="en-US" sz="1600" dirty="0">
                          <a:effectLst/>
                        </a:rPr>
                        <a:t> </a:t>
                      </a:r>
                      <a:endParaRPr lang="en-GB" sz="1600" dirty="0">
                        <a:effectLst/>
                      </a:endParaRPr>
                    </a:p>
                    <a:p>
                      <a:pPr marL="41275" marR="33020" algn="ctr">
                        <a:spcAft>
                          <a:spcPts val="0"/>
                        </a:spcAft>
                      </a:pPr>
                      <a:r>
                        <a:rPr lang="en-US" sz="1600" dirty="0">
                          <a:effectLst/>
                        </a:rPr>
                        <a:t>26</a:t>
                      </a:r>
                      <a:endParaRPr lang="en-GB" sz="1600" dirty="0">
                        <a:effectLst/>
                        <a:latin typeface="DejaVu Serif"/>
                        <a:ea typeface="DejaVu Serif"/>
                        <a:cs typeface="DejaVu Serif"/>
                      </a:endParaRPr>
                    </a:p>
                  </a:txBody>
                  <a:tcPr marL="0" marR="0" marT="0" marB="0"/>
                </a:tc>
                <a:tc>
                  <a:txBody>
                    <a:bodyPr/>
                    <a:lstStyle/>
                    <a:p>
                      <a:pPr marL="73025" marR="117475">
                        <a:spcBef>
                          <a:spcPts val="490"/>
                        </a:spcBef>
                        <a:spcAft>
                          <a:spcPts val="0"/>
                        </a:spcAft>
                      </a:pPr>
                      <a:r>
                        <a:rPr lang="en-US" sz="1600">
                          <a:effectLst/>
                        </a:rPr>
                        <a:t>Engine runs too long on starting air, so the governor has time to regulate the pump index down- wards, before running starts on fuel oil.</a:t>
                      </a:r>
                      <a:endParaRPr lang="en-GB" sz="1600">
                        <a:effectLst/>
                        <a:latin typeface="DejaVu Serif"/>
                        <a:ea typeface="DejaVu Serif"/>
                        <a:cs typeface="DejaVu Serif"/>
                      </a:endParaRPr>
                    </a:p>
                  </a:txBody>
                  <a:tcPr marL="0" marR="0" marT="0" marB="0"/>
                </a:tc>
                <a:tc>
                  <a:txBody>
                    <a:bodyPr/>
                    <a:lstStyle/>
                    <a:p>
                      <a:pPr marL="71755" marR="34925">
                        <a:spcBef>
                          <a:spcPts val="455"/>
                        </a:spcBef>
                        <a:spcAft>
                          <a:spcPts val="0"/>
                        </a:spcAft>
                      </a:pPr>
                      <a:r>
                        <a:rPr lang="en-US" sz="1600" dirty="0">
                          <a:effectLst/>
                          <a:latin typeface="Arial" panose="020B0604020202020204" pitchFamily="34" charset="0"/>
                          <a:ea typeface="DejaVu Serif"/>
                          <a:cs typeface="DejaVu Serif"/>
                        </a:rPr>
                        <a:t>Lubricate the </a:t>
                      </a:r>
                      <a:r>
                        <a:rPr lang="en-US" sz="1600" dirty="0" err="1">
                          <a:effectLst/>
                          <a:latin typeface="Arial" panose="020B0604020202020204" pitchFamily="34" charset="0"/>
                          <a:ea typeface="DejaVu Serif"/>
                          <a:cs typeface="DejaVu Serif"/>
                        </a:rPr>
                        <a:t>manoeuvring</a:t>
                      </a:r>
                      <a:r>
                        <a:rPr lang="en-US" sz="1600" dirty="0">
                          <a:effectLst/>
                          <a:latin typeface="Arial" panose="020B0604020202020204" pitchFamily="34" charset="0"/>
                          <a:ea typeface="DejaVu Serif"/>
                          <a:cs typeface="DejaVu Serif"/>
                        </a:rPr>
                        <a:t> gear. En- sure that the fuel pumps, rod </a:t>
                      </a:r>
                      <a:r>
                        <a:rPr lang="en-US" sz="1600" dirty="0" err="1">
                          <a:effectLst/>
                          <a:latin typeface="Arial" panose="020B0604020202020204" pitchFamily="34" charset="0"/>
                          <a:ea typeface="DejaVu Serif"/>
                          <a:cs typeface="DejaVu Serif"/>
                        </a:rPr>
                        <a:t>connec</a:t>
                      </a:r>
                      <a:r>
                        <a:rPr lang="en-US" sz="1600" dirty="0">
                          <a:effectLst/>
                          <a:latin typeface="Arial" panose="020B0604020202020204" pitchFamily="34" charset="0"/>
                          <a:ea typeface="DejaVu Serif"/>
                          <a:cs typeface="DejaVu Serif"/>
                        </a:rPr>
                        <a:t>- </a:t>
                      </a:r>
                      <a:r>
                        <a:rPr lang="en-US" sz="1600" dirty="0" err="1">
                          <a:effectLst/>
                          <a:latin typeface="Arial" panose="020B0604020202020204" pitchFamily="34" charset="0"/>
                          <a:ea typeface="DejaVu Serif"/>
                          <a:cs typeface="DejaVu Serif"/>
                        </a:rPr>
                        <a:t>tions</a:t>
                      </a:r>
                      <a:r>
                        <a:rPr lang="en-US" sz="1600" dirty="0">
                          <a:effectLst/>
                          <a:latin typeface="Arial" panose="020B0604020202020204" pitchFamily="34" charset="0"/>
                          <a:ea typeface="DejaVu Serif"/>
                          <a:cs typeface="DejaVu Serif"/>
                        </a:rPr>
                        <a:t> and bearings are movable.</a:t>
                      </a:r>
                      <a:endParaRPr lang="en-GB" sz="1600" dirty="0">
                        <a:effectLst/>
                        <a:latin typeface="DejaVu Serif"/>
                        <a:ea typeface="DejaVu Serif"/>
                        <a:cs typeface="DejaVu Serif"/>
                      </a:endParaRPr>
                    </a:p>
                  </a:txBody>
                  <a:tcPr marL="0" marR="0" marT="0" marB="0"/>
                </a:tc>
                <a:extLst>
                  <a:ext uri="{0D108BD9-81ED-4DB2-BD59-A6C34878D82A}">
                    <a16:rowId xmlns:a16="http://schemas.microsoft.com/office/drawing/2014/main" val="3638008215"/>
                  </a:ext>
                </a:extLst>
              </a:tr>
            </a:tbl>
          </a:graphicData>
        </a:graphic>
      </p:graphicFrame>
      <p:sp>
        <p:nvSpPr>
          <p:cNvPr id="3" name="Slide Number Placeholder 2">
            <a:extLst>
              <a:ext uri="{FF2B5EF4-FFF2-40B4-BE49-F238E27FC236}">
                <a16:creationId xmlns:a16="http://schemas.microsoft.com/office/drawing/2014/main" id="{6752B658-448F-5ABB-A70B-DD962F5E8A15}"/>
              </a:ext>
            </a:extLst>
          </p:cNvPr>
          <p:cNvSpPr>
            <a:spLocks noGrp="1"/>
          </p:cNvSpPr>
          <p:nvPr>
            <p:ph type="sldNum" sz="quarter" idx="12"/>
          </p:nvPr>
        </p:nvSpPr>
        <p:spPr/>
        <p:txBody>
          <a:bodyPr/>
          <a:lstStyle/>
          <a:p>
            <a:pPr rtl="0"/>
            <a:fld id="{34B7E4EF-A1BD-40F4-AB7B-04F084DD991D}" type="slidenum">
              <a:rPr lang="en-GB" noProof="0" smtClean="0"/>
              <a:t>29</a:t>
            </a:fld>
            <a:endParaRPr lang="en-GB" noProof="0" dirty="0"/>
          </a:p>
        </p:txBody>
      </p:sp>
    </p:spTree>
    <p:extLst>
      <p:ext uri="{BB962C8B-B14F-4D97-AF65-F5344CB8AC3E}">
        <p14:creationId xmlns:p14="http://schemas.microsoft.com/office/powerpoint/2010/main" val="29779216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BD79D19-FF97-1BFC-1BC6-AA3B6726377F}"/>
              </a:ext>
            </a:extLst>
          </p:cNvPr>
          <p:cNvSpPr txBox="1"/>
          <p:nvPr/>
        </p:nvSpPr>
        <p:spPr>
          <a:xfrm>
            <a:off x="445273" y="524786"/>
            <a:ext cx="10599089" cy="4247317"/>
          </a:xfrm>
          <a:prstGeom prst="rect">
            <a:avLst/>
          </a:prstGeom>
          <a:noFill/>
        </p:spPr>
        <p:txBody>
          <a:bodyPr wrap="square" rtlCol="0">
            <a:spAutoFit/>
          </a:bodyPr>
          <a:lstStyle/>
          <a:p>
            <a:r>
              <a:rPr lang="en-GB" b="1" dirty="0"/>
              <a:t>What are the synonyms of the following words?</a:t>
            </a:r>
          </a:p>
          <a:p>
            <a:r>
              <a:rPr lang="en-GB" b="1" dirty="0"/>
              <a:t>Gauge</a:t>
            </a:r>
            <a:r>
              <a:rPr lang="en-GB" dirty="0"/>
              <a:t>- abrade, condense, measure</a:t>
            </a:r>
          </a:p>
          <a:p>
            <a:r>
              <a:rPr lang="en-GB" b="1" dirty="0"/>
              <a:t>Bore</a:t>
            </a:r>
            <a:r>
              <a:rPr lang="en-GB" dirty="0"/>
              <a:t>- hole, thickness, aperture, rate (there are two)</a:t>
            </a:r>
          </a:p>
          <a:p>
            <a:r>
              <a:rPr lang="en-GB" b="1" dirty="0"/>
              <a:t>Scuff</a:t>
            </a:r>
            <a:r>
              <a:rPr lang="en-GB" dirty="0"/>
              <a:t>- Mar, ruin, abrade, tear (there are two)</a:t>
            </a:r>
          </a:p>
          <a:p>
            <a:r>
              <a:rPr lang="en-GB" b="1" dirty="0"/>
              <a:t>Abrade</a:t>
            </a:r>
            <a:r>
              <a:rPr lang="en-GB" dirty="0"/>
              <a:t>- insulate, weld, rub</a:t>
            </a:r>
          </a:p>
          <a:p>
            <a:r>
              <a:rPr lang="en-GB" b="1" dirty="0"/>
              <a:t>Interval</a:t>
            </a:r>
            <a:r>
              <a:rPr lang="en-GB" dirty="0"/>
              <a:t>- rate, break, intermission, severeness(there are two)</a:t>
            </a:r>
          </a:p>
          <a:p>
            <a:r>
              <a:rPr lang="en-GB" b="1" dirty="0"/>
              <a:t>Subsequent</a:t>
            </a:r>
            <a:r>
              <a:rPr lang="en-GB" dirty="0"/>
              <a:t>- ensuing, following, consecutive, precedent (there are three)</a:t>
            </a:r>
          </a:p>
          <a:p>
            <a:r>
              <a:rPr lang="en-GB" b="1" dirty="0"/>
              <a:t>Tear</a:t>
            </a:r>
            <a:r>
              <a:rPr lang="en-GB" dirty="0"/>
              <a:t>- rupture, zip, rip up, </a:t>
            </a:r>
          </a:p>
          <a:p>
            <a:r>
              <a:rPr lang="en-GB" b="1" dirty="0"/>
              <a:t>Condense</a:t>
            </a:r>
            <a:r>
              <a:rPr lang="en-GB" dirty="0"/>
              <a:t>- compact, coagulate, compress</a:t>
            </a:r>
          </a:p>
          <a:p>
            <a:r>
              <a:rPr lang="en-GB" b="1" dirty="0"/>
              <a:t>Insulate</a:t>
            </a:r>
            <a:r>
              <a:rPr lang="en-GB" dirty="0"/>
              <a:t>- confine, wrap, reduce</a:t>
            </a:r>
          </a:p>
          <a:p>
            <a:endParaRPr lang="en-GB" dirty="0"/>
          </a:p>
          <a:p>
            <a:endParaRPr lang="en-GB" dirty="0"/>
          </a:p>
          <a:p>
            <a:br>
              <a:rPr lang="en-GB" dirty="0"/>
            </a:br>
            <a:endParaRPr lang="en-GB" dirty="0"/>
          </a:p>
          <a:p>
            <a:endParaRPr lang="en-GB" dirty="0"/>
          </a:p>
        </p:txBody>
      </p:sp>
      <p:pic>
        <p:nvPicPr>
          <p:cNvPr id="3" name="Picture 2">
            <a:extLst>
              <a:ext uri="{FF2B5EF4-FFF2-40B4-BE49-F238E27FC236}">
                <a16:creationId xmlns:a16="http://schemas.microsoft.com/office/drawing/2014/main" id="{1B86B25B-8F99-D425-3F9D-30505AE33FEC}"/>
              </a:ext>
            </a:extLst>
          </p:cNvPr>
          <p:cNvPicPr>
            <a:picLocks noChangeAspect="1"/>
          </p:cNvPicPr>
          <p:nvPr/>
        </p:nvPicPr>
        <p:blipFill>
          <a:blip r:embed="rId2"/>
          <a:stretch>
            <a:fillRect/>
          </a:stretch>
        </p:blipFill>
        <p:spPr>
          <a:xfrm>
            <a:off x="5774162" y="3260035"/>
            <a:ext cx="6036838" cy="3169340"/>
          </a:xfrm>
          <a:prstGeom prst="rect">
            <a:avLst/>
          </a:prstGeom>
        </p:spPr>
      </p:pic>
      <p:sp>
        <p:nvSpPr>
          <p:cNvPr id="4" name="TextBox 3">
            <a:extLst>
              <a:ext uri="{FF2B5EF4-FFF2-40B4-BE49-F238E27FC236}">
                <a16:creationId xmlns:a16="http://schemas.microsoft.com/office/drawing/2014/main" id="{44D326EC-BF93-C80C-4841-52C6AD7DA248}"/>
              </a:ext>
            </a:extLst>
          </p:cNvPr>
          <p:cNvSpPr txBox="1"/>
          <p:nvPr/>
        </p:nvSpPr>
        <p:spPr>
          <a:xfrm>
            <a:off x="811033" y="3832529"/>
            <a:ext cx="3625795" cy="369332"/>
          </a:xfrm>
          <a:prstGeom prst="rect">
            <a:avLst/>
          </a:prstGeom>
          <a:noFill/>
        </p:spPr>
        <p:txBody>
          <a:bodyPr wrap="square" rtlCol="0">
            <a:spAutoFit/>
          </a:bodyPr>
          <a:lstStyle/>
          <a:p>
            <a:r>
              <a:rPr lang="en-GB" dirty="0"/>
              <a:t>Page 356</a:t>
            </a:r>
          </a:p>
        </p:txBody>
      </p:sp>
      <p:sp>
        <p:nvSpPr>
          <p:cNvPr id="5" name="Slide Number Placeholder 4">
            <a:extLst>
              <a:ext uri="{FF2B5EF4-FFF2-40B4-BE49-F238E27FC236}">
                <a16:creationId xmlns:a16="http://schemas.microsoft.com/office/drawing/2014/main" id="{B34EC0EE-C25A-FC4A-98B6-A354F8983E7A}"/>
              </a:ext>
            </a:extLst>
          </p:cNvPr>
          <p:cNvSpPr>
            <a:spLocks noGrp="1"/>
          </p:cNvSpPr>
          <p:nvPr>
            <p:ph type="sldNum" sz="quarter" idx="12"/>
          </p:nvPr>
        </p:nvSpPr>
        <p:spPr/>
        <p:txBody>
          <a:bodyPr/>
          <a:lstStyle/>
          <a:p>
            <a:pPr rtl="0"/>
            <a:fld id="{34B7E4EF-A1BD-40F4-AB7B-04F084DD991D}" type="slidenum">
              <a:rPr lang="en-GB" noProof="0" smtClean="0"/>
              <a:t>3</a:t>
            </a:fld>
            <a:endParaRPr lang="en-GB" noProof="0" dirty="0"/>
          </a:p>
        </p:txBody>
      </p:sp>
    </p:spTree>
    <p:extLst>
      <p:ext uri="{BB962C8B-B14F-4D97-AF65-F5344CB8AC3E}">
        <p14:creationId xmlns:p14="http://schemas.microsoft.com/office/powerpoint/2010/main" val="25508803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51B9445-8B6F-53C9-564B-1DF29B837D14}"/>
              </a:ext>
            </a:extLst>
          </p:cNvPr>
          <p:cNvPicPr>
            <a:picLocks noChangeAspect="1"/>
          </p:cNvPicPr>
          <p:nvPr/>
        </p:nvPicPr>
        <p:blipFill>
          <a:blip r:embed="rId2"/>
          <a:stretch>
            <a:fillRect/>
          </a:stretch>
        </p:blipFill>
        <p:spPr>
          <a:xfrm>
            <a:off x="-1" y="-1"/>
            <a:ext cx="11561197" cy="6503174"/>
          </a:xfrm>
          <a:prstGeom prst="rect">
            <a:avLst/>
          </a:prstGeom>
        </p:spPr>
      </p:pic>
      <p:sp>
        <p:nvSpPr>
          <p:cNvPr id="3" name="Slide Number Placeholder 2">
            <a:extLst>
              <a:ext uri="{FF2B5EF4-FFF2-40B4-BE49-F238E27FC236}">
                <a16:creationId xmlns:a16="http://schemas.microsoft.com/office/drawing/2014/main" id="{4E4797B9-1D8D-DBAC-797F-1093BB0735BD}"/>
              </a:ext>
            </a:extLst>
          </p:cNvPr>
          <p:cNvSpPr>
            <a:spLocks noGrp="1"/>
          </p:cNvSpPr>
          <p:nvPr>
            <p:ph type="sldNum" sz="quarter" idx="12"/>
          </p:nvPr>
        </p:nvSpPr>
        <p:spPr/>
        <p:txBody>
          <a:bodyPr/>
          <a:lstStyle/>
          <a:p>
            <a:pPr rtl="0"/>
            <a:fld id="{34B7E4EF-A1BD-40F4-AB7B-04F084DD991D}" type="slidenum">
              <a:rPr lang="en-GB" noProof="0" smtClean="0"/>
              <a:t>30</a:t>
            </a:fld>
            <a:endParaRPr lang="en-GB" noProof="0" dirty="0"/>
          </a:p>
        </p:txBody>
      </p:sp>
    </p:spTree>
    <p:extLst>
      <p:ext uri="{BB962C8B-B14F-4D97-AF65-F5344CB8AC3E}">
        <p14:creationId xmlns:p14="http://schemas.microsoft.com/office/powerpoint/2010/main" val="35194874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9B12E4D0-897D-BF40-833A-6AFB26ECC80D}"/>
              </a:ext>
            </a:extLst>
          </p:cNvPr>
          <p:cNvGraphicFramePr>
            <a:graphicFrameLocks noGrp="1"/>
          </p:cNvGraphicFramePr>
          <p:nvPr>
            <p:extLst>
              <p:ext uri="{D42A27DB-BD31-4B8C-83A1-F6EECF244321}">
                <p14:modId xmlns:p14="http://schemas.microsoft.com/office/powerpoint/2010/main" val="3106735203"/>
              </p:ext>
            </p:extLst>
          </p:nvPr>
        </p:nvGraphicFramePr>
        <p:xfrm>
          <a:off x="326003" y="381663"/>
          <a:ext cx="11481683" cy="6090392"/>
        </p:xfrm>
        <a:graphic>
          <a:graphicData uri="http://schemas.openxmlformats.org/drawingml/2006/table">
            <a:tbl>
              <a:tblPr firstRow="1" firstCol="1" lastRow="1" lastCol="1" bandRow="1" bandCol="1">
                <a:tableStyleId>{5C22544A-7EE6-4342-B048-85BDC9FD1C3A}</a:tableStyleId>
              </a:tblPr>
              <a:tblGrid>
                <a:gridCol w="1855756">
                  <a:extLst>
                    <a:ext uri="{9D8B030D-6E8A-4147-A177-3AD203B41FA5}">
                      <a16:colId xmlns:a16="http://schemas.microsoft.com/office/drawing/2014/main" val="1530805385"/>
                    </a:ext>
                  </a:extLst>
                </a:gridCol>
                <a:gridCol w="2988451">
                  <a:extLst>
                    <a:ext uri="{9D8B030D-6E8A-4147-A177-3AD203B41FA5}">
                      <a16:colId xmlns:a16="http://schemas.microsoft.com/office/drawing/2014/main" val="564029586"/>
                    </a:ext>
                  </a:extLst>
                </a:gridCol>
                <a:gridCol w="3318738">
                  <a:extLst>
                    <a:ext uri="{9D8B030D-6E8A-4147-A177-3AD203B41FA5}">
                      <a16:colId xmlns:a16="http://schemas.microsoft.com/office/drawing/2014/main" val="2804385057"/>
                    </a:ext>
                  </a:extLst>
                </a:gridCol>
                <a:gridCol w="3318738">
                  <a:extLst>
                    <a:ext uri="{9D8B030D-6E8A-4147-A177-3AD203B41FA5}">
                      <a16:colId xmlns:a16="http://schemas.microsoft.com/office/drawing/2014/main" val="3616539029"/>
                    </a:ext>
                  </a:extLst>
                </a:gridCol>
              </a:tblGrid>
              <a:tr h="300676">
                <a:tc>
                  <a:txBody>
                    <a:bodyPr/>
                    <a:lstStyle/>
                    <a:p>
                      <a:pPr marL="353695">
                        <a:spcBef>
                          <a:spcPts val="420"/>
                        </a:spcBef>
                        <a:spcAft>
                          <a:spcPts val="0"/>
                        </a:spcAft>
                      </a:pPr>
                      <a:r>
                        <a:rPr lang="en-US" sz="1400" dirty="0">
                          <a:effectLst/>
                        </a:rPr>
                        <a:t>Difficulty</a:t>
                      </a:r>
                      <a:endParaRPr lang="en-GB" sz="1400" dirty="0">
                        <a:effectLst/>
                        <a:latin typeface="DejaVu Serif"/>
                        <a:ea typeface="DejaVu Serif"/>
                        <a:cs typeface="DejaVu Serif"/>
                      </a:endParaRPr>
                    </a:p>
                  </a:txBody>
                  <a:tcPr marL="0" marR="0" marT="0" marB="0"/>
                </a:tc>
                <a:tc>
                  <a:txBody>
                    <a:bodyPr/>
                    <a:lstStyle/>
                    <a:p>
                      <a:pPr marL="41275" marR="35560" algn="ctr">
                        <a:spcBef>
                          <a:spcPts val="420"/>
                        </a:spcBef>
                        <a:spcAft>
                          <a:spcPts val="0"/>
                        </a:spcAft>
                      </a:pPr>
                      <a:r>
                        <a:rPr lang="en-US" sz="1400">
                          <a:effectLst/>
                        </a:rPr>
                        <a:t>Point</a:t>
                      </a:r>
                      <a:endParaRPr lang="en-GB" sz="1400">
                        <a:effectLst/>
                        <a:latin typeface="DejaVu Serif"/>
                        <a:ea typeface="DejaVu Serif"/>
                        <a:cs typeface="DejaVu Serif"/>
                      </a:endParaRPr>
                    </a:p>
                  </a:txBody>
                  <a:tcPr marL="0" marR="0" marT="0" marB="0"/>
                </a:tc>
                <a:tc>
                  <a:txBody>
                    <a:bodyPr/>
                    <a:lstStyle/>
                    <a:p>
                      <a:pPr marL="527685">
                        <a:spcBef>
                          <a:spcPts val="420"/>
                        </a:spcBef>
                        <a:spcAft>
                          <a:spcPts val="0"/>
                        </a:spcAft>
                      </a:pPr>
                      <a:r>
                        <a:rPr lang="en-US" sz="1400">
                          <a:effectLst/>
                        </a:rPr>
                        <a:t>Possible Cause</a:t>
                      </a:r>
                      <a:endParaRPr lang="en-GB" sz="1400">
                        <a:effectLst/>
                        <a:latin typeface="DejaVu Serif"/>
                        <a:ea typeface="DejaVu Serif"/>
                        <a:cs typeface="DejaVu Serif"/>
                      </a:endParaRPr>
                    </a:p>
                  </a:txBody>
                  <a:tcPr marL="0" marR="0" marT="0" marB="0"/>
                </a:tc>
                <a:tc>
                  <a:txBody>
                    <a:bodyPr/>
                    <a:lstStyle/>
                    <a:p>
                      <a:pPr marL="812800" marR="773430" algn="ctr">
                        <a:spcBef>
                          <a:spcPts val="420"/>
                        </a:spcBef>
                        <a:spcAft>
                          <a:spcPts val="0"/>
                        </a:spcAft>
                      </a:pPr>
                      <a:r>
                        <a:rPr lang="en-US" sz="1400">
                          <a:effectLst/>
                        </a:rPr>
                        <a:t>Remedy</a:t>
                      </a:r>
                      <a:endParaRPr lang="en-GB" sz="1400">
                        <a:effectLst/>
                        <a:latin typeface="DejaVu Serif"/>
                        <a:ea typeface="DejaVu Serif"/>
                        <a:cs typeface="DejaVu Serif"/>
                      </a:endParaRPr>
                    </a:p>
                  </a:txBody>
                  <a:tcPr marL="0" marR="0" marT="0" marB="0"/>
                </a:tc>
                <a:extLst>
                  <a:ext uri="{0D108BD9-81ED-4DB2-BD59-A6C34878D82A}">
                    <a16:rowId xmlns:a16="http://schemas.microsoft.com/office/drawing/2014/main" val="625306742"/>
                  </a:ext>
                </a:extLst>
              </a:tr>
              <a:tr h="1154412">
                <a:tc rowSpan="6">
                  <a:txBody>
                    <a:bodyPr/>
                    <a:lstStyle/>
                    <a:p>
                      <a:r>
                        <a:rPr lang="en-US" sz="1400">
                          <a:effectLst/>
                        </a:rPr>
                        <a:t> </a:t>
                      </a:r>
                      <a:endParaRPr lang="en-GB" sz="1400">
                        <a:effectLst/>
                      </a:endParaRPr>
                    </a:p>
                    <a:p>
                      <a:r>
                        <a:rPr lang="en-US" sz="1400">
                          <a:effectLst/>
                        </a:rPr>
                        <a:t> </a:t>
                      </a:r>
                      <a:endParaRPr lang="en-GB" sz="1400">
                        <a:effectLst/>
                      </a:endParaRPr>
                    </a:p>
                    <a:p>
                      <a:r>
                        <a:rPr lang="en-US" sz="1400">
                          <a:effectLst/>
                        </a:rPr>
                        <a:t> </a:t>
                      </a:r>
                      <a:endParaRPr lang="en-GB" sz="1400">
                        <a:effectLst/>
                      </a:endParaRPr>
                    </a:p>
                    <a:p>
                      <a:r>
                        <a:rPr lang="en-US" sz="1400">
                          <a:effectLst/>
                        </a:rPr>
                        <a:t> </a:t>
                      </a:r>
                      <a:endParaRPr lang="en-GB" sz="1400">
                        <a:effectLst/>
                      </a:endParaRPr>
                    </a:p>
                    <a:p>
                      <a:r>
                        <a:rPr lang="en-US" sz="1400">
                          <a:effectLst/>
                        </a:rPr>
                        <a:t> </a:t>
                      </a:r>
                      <a:endParaRPr lang="en-GB" sz="1400">
                        <a:effectLst/>
                      </a:endParaRPr>
                    </a:p>
                    <a:p>
                      <a:r>
                        <a:rPr lang="en-US" sz="1400">
                          <a:effectLst/>
                        </a:rPr>
                        <a:t> </a:t>
                      </a:r>
                      <a:endParaRPr lang="en-GB" sz="1400">
                        <a:effectLst/>
                      </a:endParaRPr>
                    </a:p>
                    <a:p>
                      <a:r>
                        <a:rPr lang="en-US" sz="1400">
                          <a:effectLst/>
                        </a:rPr>
                        <a:t> </a:t>
                      </a:r>
                      <a:endParaRPr lang="en-GB" sz="1400">
                        <a:effectLst/>
                      </a:endParaRPr>
                    </a:p>
                    <a:p>
                      <a:r>
                        <a:rPr lang="en-US" sz="1400">
                          <a:effectLst/>
                        </a:rPr>
                        <a:t> </a:t>
                      </a:r>
                      <a:endParaRPr lang="en-GB" sz="1400">
                        <a:effectLst/>
                      </a:endParaRPr>
                    </a:p>
                    <a:p>
                      <a:pPr>
                        <a:spcBef>
                          <a:spcPts val="10"/>
                        </a:spcBef>
                      </a:pPr>
                      <a:r>
                        <a:rPr lang="en-US" sz="1400">
                          <a:effectLst/>
                        </a:rPr>
                        <a:t> </a:t>
                      </a:r>
                      <a:endParaRPr lang="en-GB" sz="1400">
                        <a:effectLst/>
                      </a:endParaRPr>
                    </a:p>
                    <a:p>
                      <a:pPr marL="71755" marR="44450">
                        <a:spcAft>
                          <a:spcPts val="0"/>
                        </a:spcAft>
                      </a:pPr>
                      <a:r>
                        <a:rPr lang="en-US" sz="1400">
                          <a:effectLst/>
                        </a:rPr>
                        <a:t>Engine turns on fuel, but runs une- venly (unstable) and will not pick up rpm</a:t>
                      </a:r>
                      <a:endParaRPr lang="en-GB" sz="1400">
                        <a:effectLst/>
                        <a:latin typeface="DejaVu Serif"/>
                        <a:ea typeface="DejaVu Serif"/>
                        <a:cs typeface="DejaVu Serif"/>
                      </a:endParaRPr>
                    </a:p>
                  </a:txBody>
                  <a:tcPr marL="0" marR="0" marT="0" marB="0"/>
                </a:tc>
                <a:tc>
                  <a:txBody>
                    <a:bodyPr/>
                    <a:lstStyle/>
                    <a:p>
                      <a:r>
                        <a:rPr lang="en-US" sz="1400" dirty="0">
                          <a:effectLst/>
                        </a:rPr>
                        <a:t> </a:t>
                      </a:r>
                      <a:endParaRPr lang="en-GB" sz="1400" dirty="0">
                        <a:effectLst/>
                      </a:endParaRPr>
                    </a:p>
                    <a:p>
                      <a:r>
                        <a:rPr lang="en-US" sz="1400" dirty="0">
                          <a:effectLst/>
                        </a:rPr>
                        <a:t> </a:t>
                      </a:r>
                      <a:endParaRPr lang="en-GB" sz="1400" dirty="0">
                        <a:effectLst/>
                      </a:endParaRPr>
                    </a:p>
                    <a:p>
                      <a:r>
                        <a:rPr lang="en-US" sz="1400" dirty="0">
                          <a:effectLst/>
                        </a:rPr>
                        <a:t> </a:t>
                      </a:r>
                      <a:endParaRPr lang="en-GB" sz="1400" dirty="0">
                        <a:effectLst/>
                      </a:endParaRPr>
                    </a:p>
                    <a:p>
                      <a:pPr>
                        <a:spcBef>
                          <a:spcPts val="50"/>
                        </a:spcBef>
                      </a:pPr>
                      <a:r>
                        <a:rPr lang="en-US" sz="1400" dirty="0">
                          <a:effectLst/>
                        </a:rPr>
                        <a:t> </a:t>
                      </a:r>
                      <a:endParaRPr lang="en-GB" sz="1400" dirty="0">
                        <a:effectLst/>
                      </a:endParaRPr>
                    </a:p>
                    <a:p>
                      <a:pPr marL="40640" marR="35560" algn="ctr">
                        <a:spcAft>
                          <a:spcPts val="0"/>
                        </a:spcAft>
                      </a:pPr>
                      <a:r>
                        <a:rPr lang="en-US" sz="1400" dirty="0">
                          <a:effectLst/>
                        </a:rPr>
                        <a:t>27</a:t>
                      </a:r>
                      <a:endParaRPr lang="en-GB" sz="1400" dirty="0">
                        <a:effectLst/>
                        <a:latin typeface="DejaVu Serif"/>
                        <a:ea typeface="DejaVu Serif"/>
                        <a:cs typeface="DejaVu Serif"/>
                      </a:endParaRPr>
                    </a:p>
                  </a:txBody>
                  <a:tcPr marL="0" marR="0" marT="0" marB="0"/>
                </a:tc>
                <a:tc>
                  <a:txBody>
                    <a:bodyPr/>
                    <a:lstStyle/>
                    <a:p>
                      <a:r>
                        <a:rPr lang="en-US" sz="1400" dirty="0">
                          <a:effectLst/>
                        </a:rPr>
                        <a:t> </a:t>
                      </a:r>
                      <a:endParaRPr lang="en-GB" sz="1400" dirty="0">
                        <a:effectLst/>
                      </a:endParaRPr>
                    </a:p>
                    <a:p>
                      <a:r>
                        <a:rPr lang="en-US" sz="1400" dirty="0">
                          <a:effectLst/>
                        </a:rPr>
                        <a:t> </a:t>
                      </a:r>
                      <a:endParaRPr lang="en-GB" sz="1400" dirty="0">
                        <a:effectLst/>
                      </a:endParaRPr>
                    </a:p>
                    <a:p>
                      <a:r>
                        <a:rPr lang="en-US" sz="1400" dirty="0">
                          <a:effectLst/>
                        </a:rPr>
                        <a:t> </a:t>
                      </a:r>
                      <a:endParaRPr lang="en-GB" sz="1400" dirty="0">
                        <a:effectLst/>
                      </a:endParaRPr>
                    </a:p>
                    <a:p>
                      <a:pPr>
                        <a:spcBef>
                          <a:spcPts val="50"/>
                        </a:spcBef>
                      </a:pPr>
                      <a:r>
                        <a:rPr lang="en-US" sz="1400" dirty="0">
                          <a:effectLst/>
                        </a:rPr>
                        <a:t> </a:t>
                      </a:r>
                      <a:endParaRPr lang="en-GB" sz="1400" dirty="0">
                        <a:effectLst/>
                      </a:endParaRPr>
                    </a:p>
                    <a:p>
                      <a:pPr marL="71120"/>
                      <a:r>
                        <a:rPr lang="en-US" sz="1400" dirty="0">
                          <a:effectLst/>
                        </a:rPr>
                        <a:t>Fault in governor.</a:t>
                      </a:r>
                      <a:endParaRPr lang="en-GB" sz="1400" dirty="0">
                        <a:effectLst/>
                        <a:latin typeface="DejaVu Serif"/>
                        <a:ea typeface="DejaVu Serif"/>
                        <a:cs typeface="DejaVu Serif"/>
                      </a:endParaRPr>
                    </a:p>
                  </a:txBody>
                  <a:tcPr marL="0" marR="0" marT="0" marB="0"/>
                </a:tc>
                <a:tc>
                  <a:txBody>
                    <a:bodyPr/>
                    <a:lstStyle/>
                    <a:p>
                      <a:pPr marL="71120">
                        <a:spcBef>
                          <a:spcPts val="420"/>
                        </a:spcBef>
                        <a:spcAft>
                          <a:spcPts val="0"/>
                        </a:spcAft>
                      </a:pPr>
                      <a:r>
                        <a:rPr lang="en-US" sz="1400" dirty="0">
                          <a:effectLst/>
                          <a:latin typeface="Arial" panose="020B0604020202020204" pitchFamily="34" charset="0"/>
                          <a:ea typeface="DejaVu Serif"/>
                          <a:cs typeface="DejaVu Serif"/>
                        </a:rPr>
                        <a:t>Start auxiliary blowers.</a:t>
                      </a:r>
                      <a:endParaRPr lang="en-GB" sz="1400" dirty="0">
                        <a:effectLst/>
                        <a:latin typeface="DejaVu Serif"/>
                        <a:ea typeface="DejaVu Serif"/>
                        <a:cs typeface="DejaVu Serif"/>
                      </a:endParaRPr>
                    </a:p>
                  </a:txBody>
                  <a:tcPr marL="0" marR="0" marT="0" marB="0"/>
                </a:tc>
                <a:extLst>
                  <a:ext uri="{0D108BD9-81ED-4DB2-BD59-A6C34878D82A}">
                    <a16:rowId xmlns:a16="http://schemas.microsoft.com/office/drawing/2014/main" val="4101967159"/>
                  </a:ext>
                </a:extLst>
              </a:tr>
              <a:tr h="300676">
                <a:tc vMerge="1">
                  <a:txBody>
                    <a:bodyPr/>
                    <a:lstStyle/>
                    <a:p>
                      <a:endParaRPr lang="en-GB"/>
                    </a:p>
                  </a:txBody>
                  <a:tcPr/>
                </a:tc>
                <a:tc>
                  <a:txBody>
                    <a:bodyPr/>
                    <a:lstStyle/>
                    <a:p>
                      <a:pPr marL="40640" marR="35560" algn="ctr">
                        <a:spcBef>
                          <a:spcPts val="420"/>
                        </a:spcBef>
                        <a:spcAft>
                          <a:spcPts val="0"/>
                        </a:spcAft>
                      </a:pPr>
                      <a:r>
                        <a:rPr lang="en-US" sz="1400">
                          <a:effectLst/>
                        </a:rPr>
                        <a:t>28</a:t>
                      </a:r>
                      <a:endParaRPr lang="en-GB" sz="1400">
                        <a:effectLst/>
                        <a:latin typeface="DejaVu Serif"/>
                        <a:ea typeface="DejaVu Serif"/>
                        <a:cs typeface="DejaVu Serif"/>
                      </a:endParaRPr>
                    </a:p>
                  </a:txBody>
                  <a:tcPr marL="0" marR="0" marT="0" marB="0"/>
                </a:tc>
                <a:tc>
                  <a:txBody>
                    <a:bodyPr/>
                    <a:lstStyle/>
                    <a:p>
                      <a:pPr marL="71120">
                        <a:spcBef>
                          <a:spcPts val="420"/>
                        </a:spcBef>
                        <a:spcAft>
                          <a:spcPts val="0"/>
                        </a:spcAft>
                      </a:pPr>
                      <a:r>
                        <a:rPr lang="en-US" sz="1400">
                          <a:effectLst/>
                        </a:rPr>
                        <a:t>Auxiliary blowers not functioning.</a:t>
                      </a:r>
                      <a:endParaRPr lang="en-GB" sz="1400">
                        <a:effectLst/>
                        <a:latin typeface="DejaVu Serif"/>
                        <a:ea typeface="DejaVu Serif"/>
                        <a:cs typeface="DejaVu Serif"/>
                      </a:endParaRPr>
                    </a:p>
                  </a:txBody>
                  <a:tcPr marL="0" marR="0" marT="0" marB="0"/>
                </a:tc>
                <a:tc>
                  <a:txBody>
                    <a:bodyPr/>
                    <a:lstStyle/>
                    <a:p>
                      <a:pPr marL="71120">
                        <a:spcBef>
                          <a:spcPts val="420"/>
                        </a:spcBef>
                        <a:spcAft>
                          <a:spcPts val="0"/>
                        </a:spcAft>
                      </a:pPr>
                      <a:r>
                        <a:rPr lang="en-GB" sz="1400" dirty="0">
                          <a:effectLst/>
                          <a:latin typeface="DejaVu Serif"/>
                          <a:ea typeface="DejaVu Serif"/>
                          <a:cs typeface="DejaVu Serif"/>
                        </a:rPr>
                        <a:t>Increase the pressure. </a:t>
                      </a:r>
                    </a:p>
                  </a:txBody>
                  <a:tcPr marL="0" marR="0" marT="0" marB="0"/>
                </a:tc>
                <a:extLst>
                  <a:ext uri="{0D108BD9-81ED-4DB2-BD59-A6C34878D82A}">
                    <a16:rowId xmlns:a16="http://schemas.microsoft.com/office/drawing/2014/main" val="4255984114"/>
                  </a:ext>
                </a:extLst>
              </a:tr>
              <a:tr h="1046912">
                <a:tc vMerge="1">
                  <a:txBody>
                    <a:bodyPr/>
                    <a:lstStyle/>
                    <a:p>
                      <a:endParaRPr lang="en-GB"/>
                    </a:p>
                  </a:txBody>
                  <a:tcPr/>
                </a:tc>
                <a:tc>
                  <a:txBody>
                    <a:bodyPr/>
                    <a:lstStyle/>
                    <a:p>
                      <a:r>
                        <a:rPr lang="en-US" sz="1400">
                          <a:effectLst/>
                        </a:rPr>
                        <a:t> </a:t>
                      </a:r>
                      <a:endParaRPr lang="en-GB" sz="1400">
                        <a:effectLst/>
                      </a:endParaRPr>
                    </a:p>
                    <a:p>
                      <a:pPr marL="41275" marR="35560" algn="ctr">
                        <a:spcBef>
                          <a:spcPts val="815"/>
                        </a:spcBef>
                        <a:spcAft>
                          <a:spcPts val="0"/>
                        </a:spcAft>
                      </a:pPr>
                      <a:r>
                        <a:rPr lang="en-US" sz="1400">
                          <a:effectLst/>
                        </a:rPr>
                        <a:t>29</a:t>
                      </a:r>
                      <a:endParaRPr lang="en-GB" sz="1400">
                        <a:effectLst/>
                        <a:latin typeface="DejaVu Serif"/>
                        <a:ea typeface="DejaVu Serif"/>
                        <a:cs typeface="DejaVu Serif"/>
                      </a:endParaRPr>
                    </a:p>
                  </a:txBody>
                  <a:tcPr marL="0" marR="0" marT="0" marB="0"/>
                </a:tc>
                <a:tc>
                  <a:txBody>
                    <a:bodyPr/>
                    <a:lstStyle/>
                    <a:p>
                      <a:pPr>
                        <a:spcBef>
                          <a:spcPts val="35"/>
                        </a:spcBef>
                      </a:pPr>
                      <a:r>
                        <a:rPr lang="en-US" sz="1400">
                          <a:effectLst/>
                        </a:rPr>
                        <a:t> </a:t>
                      </a:r>
                      <a:endParaRPr lang="en-GB" sz="1400">
                        <a:effectLst/>
                      </a:endParaRPr>
                    </a:p>
                    <a:p>
                      <a:pPr marL="71120" marR="79375">
                        <a:spcAft>
                          <a:spcPts val="0"/>
                        </a:spcAft>
                      </a:pPr>
                      <a:r>
                        <a:rPr lang="en-US" sz="1400">
                          <a:effectLst/>
                        </a:rPr>
                        <a:t>Scavenge air limit set at too high or too low level.</a:t>
                      </a:r>
                      <a:endParaRPr lang="en-GB" sz="1400">
                        <a:effectLst/>
                        <a:latin typeface="DejaVu Serif"/>
                        <a:ea typeface="DejaVu Serif"/>
                        <a:cs typeface="DejaVu Serif"/>
                      </a:endParaRPr>
                    </a:p>
                  </a:txBody>
                  <a:tcPr marL="0" marR="0" marT="0" marB="0"/>
                </a:tc>
                <a:tc>
                  <a:txBody>
                    <a:bodyPr/>
                    <a:lstStyle/>
                    <a:p>
                      <a:pPr marL="70485" marR="56515">
                        <a:spcBef>
                          <a:spcPts val="330"/>
                        </a:spcBef>
                        <a:spcAft>
                          <a:spcPts val="0"/>
                        </a:spcAft>
                      </a:pPr>
                      <a:r>
                        <a:rPr lang="en-US" sz="1400" dirty="0">
                          <a:effectLst/>
                          <a:latin typeface="Arial" panose="020B0604020202020204" pitchFamily="34" charset="0"/>
                          <a:ea typeface="DejaVu Serif"/>
                          <a:cs typeface="DejaVu Serif"/>
                        </a:rPr>
                        <a:t>Check level of scavenge air pressure and the exhaust gas pressure at the actual load. Compare the pressures with shop or sea trial observations.</a:t>
                      </a:r>
                      <a:endParaRPr lang="en-GB" sz="1400" dirty="0">
                        <a:effectLst/>
                        <a:latin typeface="DejaVu Serif"/>
                        <a:ea typeface="DejaVu Serif"/>
                        <a:cs typeface="DejaVu Serif"/>
                      </a:endParaRPr>
                    </a:p>
                  </a:txBody>
                  <a:tcPr marL="0" marR="0" marT="0" marB="0"/>
                </a:tc>
                <a:extLst>
                  <a:ext uri="{0D108BD9-81ED-4DB2-BD59-A6C34878D82A}">
                    <a16:rowId xmlns:a16="http://schemas.microsoft.com/office/drawing/2014/main" val="4042735232"/>
                  </a:ext>
                </a:extLst>
              </a:tr>
              <a:tr h="300676">
                <a:tc vMerge="1">
                  <a:txBody>
                    <a:bodyPr/>
                    <a:lstStyle/>
                    <a:p>
                      <a:endParaRPr lang="en-GB"/>
                    </a:p>
                  </a:txBody>
                  <a:tcPr/>
                </a:tc>
                <a:tc>
                  <a:txBody>
                    <a:bodyPr/>
                    <a:lstStyle/>
                    <a:p>
                      <a:pPr marL="41275" marR="35560" algn="ctr">
                        <a:spcBef>
                          <a:spcPts val="420"/>
                        </a:spcBef>
                        <a:spcAft>
                          <a:spcPts val="0"/>
                        </a:spcAft>
                      </a:pPr>
                      <a:r>
                        <a:rPr lang="en-US" sz="1400">
                          <a:effectLst/>
                        </a:rPr>
                        <a:t>30</a:t>
                      </a:r>
                      <a:endParaRPr lang="en-GB" sz="1400">
                        <a:effectLst/>
                        <a:latin typeface="DejaVu Serif"/>
                        <a:ea typeface="DejaVu Serif"/>
                        <a:cs typeface="DejaVu Serif"/>
                      </a:endParaRPr>
                    </a:p>
                  </a:txBody>
                  <a:tcPr marL="0" marR="0" marT="0" marB="0"/>
                </a:tc>
                <a:tc>
                  <a:txBody>
                    <a:bodyPr/>
                    <a:lstStyle/>
                    <a:p>
                      <a:pPr marL="71755">
                        <a:spcBef>
                          <a:spcPts val="420"/>
                        </a:spcBef>
                        <a:spcAft>
                          <a:spcPts val="0"/>
                        </a:spcAft>
                      </a:pPr>
                      <a:r>
                        <a:rPr lang="en-US" sz="1400">
                          <a:effectLst/>
                        </a:rPr>
                        <a:t>Fuel filter blocked.</a:t>
                      </a:r>
                      <a:endParaRPr lang="en-GB" sz="1400">
                        <a:effectLst/>
                        <a:latin typeface="DejaVu Serif"/>
                        <a:ea typeface="DejaVu Serif"/>
                        <a:cs typeface="DejaVu Serif"/>
                      </a:endParaRPr>
                    </a:p>
                  </a:txBody>
                  <a:tcPr marL="0" marR="0" marT="0" marB="0"/>
                </a:tc>
                <a:tc>
                  <a:txBody>
                    <a:bodyPr/>
                    <a:lstStyle/>
                    <a:p>
                      <a:pPr marL="71120">
                        <a:spcBef>
                          <a:spcPts val="420"/>
                        </a:spcBef>
                        <a:spcAft>
                          <a:spcPts val="0"/>
                        </a:spcAft>
                      </a:pPr>
                      <a:r>
                        <a:rPr lang="en-GB" sz="1400" dirty="0">
                          <a:effectLst/>
                          <a:latin typeface="DejaVu Serif"/>
                          <a:ea typeface="DejaVu Serif"/>
                          <a:cs typeface="DejaVu Serif"/>
                        </a:rPr>
                        <a:t>Clean the filter. </a:t>
                      </a:r>
                    </a:p>
                  </a:txBody>
                  <a:tcPr marL="0" marR="0" marT="0" marB="0"/>
                </a:tc>
                <a:extLst>
                  <a:ext uri="{0D108BD9-81ED-4DB2-BD59-A6C34878D82A}">
                    <a16:rowId xmlns:a16="http://schemas.microsoft.com/office/drawing/2014/main" val="1717359333"/>
                  </a:ext>
                </a:extLst>
              </a:tr>
              <a:tr h="300676">
                <a:tc vMerge="1">
                  <a:txBody>
                    <a:bodyPr/>
                    <a:lstStyle/>
                    <a:p>
                      <a:endParaRPr lang="en-GB"/>
                    </a:p>
                  </a:txBody>
                  <a:tcPr/>
                </a:tc>
                <a:tc>
                  <a:txBody>
                    <a:bodyPr/>
                    <a:lstStyle/>
                    <a:p>
                      <a:pPr marL="41275" marR="34925" algn="ctr">
                        <a:spcBef>
                          <a:spcPts val="420"/>
                        </a:spcBef>
                        <a:spcAft>
                          <a:spcPts val="0"/>
                        </a:spcAft>
                      </a:pPr>
                      <a:r>
                        <a:rPr lang="en-US" sz="1400">
                          <a:effectLst/>
                        </a:rPr>
                        <a:t>31</a:t>
                      </a:r>
                      <a:endParaRPr lang="en-GB" sz="1400">
                        <a:effectLst/>
                        <a:latin typeface="DejaVu Serif"/>
                        <a:ea typeface="DejaVu Serif"/>
                        <a:cs typeface="DejaVu Serif"/>
                      </a:endParaRPr>
                    </a:p>
                  </a:txBody>
                  <a:tcPr marL="0" marR="0" marT="0" marB="0"/>
                </a:tc>
                <a:tc>
                  <a:txBody>
                    <a:bodyPr/>
                    <a:lstStyle/>
                    <a:p>
                      <a:pPr marL="71755">
                        <a:spcBef>
                          <a:spcPts val="420"/>
                        </a:spcBef>
                        <a:spcAft>
                          <a:spcPts val="0"/>
                        </a:spcAft>
                      </a:pPr>
                      <a:r>
                        <a:rPr lang="en-US" sz="1400">
                          <a:effectLst/>
                        </a:rPr>
                        <a:t>Too low fuel pressure.</a:t>
                      </a:r>
                      <a:endParaRPr lang="en-GB" sz="1400">
                        <a:effectLst/>
                        <a:latin typeface="DejaVu Serif"/>
                        <a:ea typeface="DejaVu Serif"/>
                        <a:cs typeface="DejaVu Serif"/>
                      </a:endParaRPr>
                    </a:p>
                  </a:txBody>
                  <a:tcPr marL="0" marR="0" marT="0" marB="0"/>
                </a:tc>
                <a:tc>
                  <a:txBody>
                    <a:bodyPr/>
                    <a:lstStyle/>
                    <a:p>
                      <a:pPr marL="71120">
                        <a:spcBef>
                          <a:spcPts val="420"/>
                        </a:spcBef>
                        <a:spcAft>
                          <a:spcPts val="0"/>
                        </a:spcAft>
                      </a:pPr>
                      <a:r>
                        <a:rPr lang="en-GB" sz="1400" dirty="0">
                          <a:effectLst/>
                          <a:latin typeface="DejaVu Serif"/>
                          <a:ea typeface="DejaVu Serif"/>
                          <a:cs typeface="DejaVu Serif"/>
                        </a:rPr>
                        <a:t>Check suction valve and puncture valve in fuel pump. Check individual index, if no index, check the rod connections and the safety shut down system. If fault not found, change fuel valves.</a:t>
                      </a:r>
                    </a:p>
                  </a:txBody>
                  <a:tcPr marL="0" marR="0" marT="0" marB="0"/>
                </a:tc>
                <a:extLst>
                  <a:ext uri="{0D108BD9-81ED-4DB2-BD59-A6C34878D82A}">
                    <a16:rowId xmlns:a16="http://schemas.microsoft.com/office/drawing/2014/main" val="2161014446"/>
                  </a:ext>
                </a:extLst>
              </a:tr>
              <a:tr h="1493485">
                <a:tc vMerge="1">
                  <a:txBody>
                    <a:bodyPr/>
                    <a:lstStyle/>
                    <a:p>
                      <a:endParaRPr lang="en-GB"/>
                    </a:p>
                  </a:txBody>
                  <a:tcPr/>
                </a:tc>
                <a:tc>
                  <a:txBody>
                    <a:bodyPr/>
                    <a:lstStyle/>
                    <a:p>
                      <a:r>
                        <a:rPr lang="en-US" sz="1400">
                          <a:effectLst/>
                        </a:rPr>
                        <a:t> </a:t>
                      </a:r>
                      <a:endParaRPr lang="en-GB" sz="1400">
                        <a:effectLst/>
                      </a:endParaRPr>
                    </a:p>
                    <a:p>
                      <a:pPr>
                        <a:spcBef>
                          <a:spcPts val="35"/>
                        </a:spcBef>
                      </a:pPr>
                      <a:r>
                        <a:rPr lang="en-US" sz="1400">
                          <a:effectLst/>
                        </a:rPr>
                        <a:t> </a:t>
                      </a:r>
                      <a:endParaRPr lang="en-GB" sz="1400">
                        <a:effectLst/>
                      </a:endParaRPr>
                    </a:p>
                    <a:p>
                      <a:pPr marL="41275" marR="34925" algn="ctr">
                        <a:spcBef>
                          <a:spcPts val="5"/>
                        </a:spcBef>
                        <a:spcAft>
                          <a:spcPts val="0"/>
                        </a:spcAft>
                      </a:pPr>
                      <a:r>
                        <a:rPr lang="en-US" sz="1400">
                          <a:effectLst/>
                        </a:rPr>
                        <a:t>32</a:t>
                      </a:r>
                      <a:endParaRPr lang="en-GB" sz="1400">
                        <a:effectLst/>
                        <a:latin typeface="DejaVu Serif"/>
                        <a:ea typeface="DejaVu Serif"/>
                        <a:cs typeface="DejaVu Serif"/>
                      </a:endParaRPr>
                    </a:p>
                  </a:txBody>
                  <a:tcPr marL="0" marR="0" marT="0" marB="0"/>
                </a:tc>
                <a:tc>
                  <a:txBody>
                    <a:bodyPr/>
                    <a:lstStyle/>
                    <a:p>
                      <a:r>
                        <a:rPr lang="en-US" sz="1400">
                          <a:effectLst/>
                        </a:rPr>
                        <a:t> </a:t>
                      </a:r>
                      <a:endParaRPr lang="en-GB" sz="1400">
                        <a:effectLst/>
                      </a:endParaRPr>
                    </a:p>
                    <a:p>
                      <a:pPr>
                        <a:spcBef>
                          <a:spcPts val="35"/>
                        </a:spcBef>
                      </a:pPr>
                      <a:r>
                        <a:rPr lang="en-US" sz="1400">
                          <a:effectLst/>
                        </a:rPr>
                        <a:t> </a:t>
                      </a:r>
                      <a:endParaRPr lang="en-GB" sz="1400">
                        <a:effectLst/>
                      </a:endParaRPr>
                    </a:p>
                    <a:p>
                      <a:pPr marL="71755">
                        <a:spcBef>
                          <a:spcPts val="5"/>
                        </a:spcBef>
                        <a:spcAft>
                          <a:spcPts val="0"/>
                        </a:spcAft>
                      </a:pPr>
                      <a:r>
                        <a:rPr lang="en-US" sz="1400">
                          <a:effectLst/>
                        </a:rPr>
                        <a:t>One or more cylinders not firing.</a:t>
                      </a:r>
                      <a:endParaRPr lang="en-GB" sz="1400">
                        <a:effectLst/>
                        <a:latin typeface="DejaVu Serif"/>
                        <a:ea typeface="DejaVu Serif"/>
                        <a:cs typeface="DejaVu Serif"/>
                      </a:endParaRPr>
                    </a:p>
                  </a:txBody>
                  <a:tcPr marL="0" marR="0" marT="0" marB="0"/>
                </a:tc>
                <a:tc>
                  <a:txBody>
                    <a:bodyPr/>
                    <a:lstStyle/>
                    <a:p>
                      <a:pPr marL="70485">
                        <a:spcBef>
                          <a:spcPts val="130"/>
                        </a:spcBef>
                        <a:spcAft>
                          <a:spcPts val="0"/>
                        </a:spcAft>
                      </a:pPr>
                      <a:r>
                        <a:rPr lang="en-US" sz="1400" u="sng" dirty="0">
                          <a:effectLst/>
                          <a:latin typeface="Arial" panose="020B0604020202020204" pitchFamily="34" charset="0"/>
                          <a:ea typeface="DejaVu Serif"/>
                          <a:cs typeface="DejaVu Serif"/>
                        </a:rPr>
                        <a:t>Woodward governor</a:t>
                      </a:r>
                      <a:endParaRPr lang="en-GB" sz="1400" dirty="0">
                        <a:effectLst/>
                        <a:latin typeface="DejaVu Serif"/>
                        <a:ea typeface="DejaVu Serif"/>
                        <a:cs typeface="DejaVu Serif"/>
                      </a:endParaRPr>
                    </a:p>
                    <a:p>
                      <a:pPr marL="70485" marR="38100" algn="just">
                        <a:spcBef>
                          <a:spcPts val="10"/>
                        </a:spcBef>
                        <a:spcAft>
                          <a:spcPts val="0"/>
                        </a:spcAft>
                      </a:pPr>
                      <a:r>
                        <a:rPr lang="en-US" sz="1400" dirty="0">
                          <a:effectLst/>
                          <a:latin typeface="Arial" panose="020B0604020202020204" pitchFamily="34" charset="0"/>
                          <a:ea typeface="DejaVu Serif"/>
                          <a:cs typeface="DejaVu Serif"/>
                        </a:rPr>
                        <a:t>Check</a:t>
                      </a:r>
                      <a:r>
                        <a:rPr lang="en-US" sz="1400" spc="-75" dirty="0">
                          <a:effectLst/>
                          <a:latin typeface="Arial" panose="020B0604020202020204" pitchFamily="34" charset="0"/>
                          <a:ea typeface="DejaVu Serif"/>
                          <a:cs typeface="DejaVu Serif"/>
                        </a:rPr>
                        <a:t> </a:t>
                      </a:r>
                      <a:r>
                        <a:rPr lang="en-US" sz="1400" dirty="0">
                          <a:effectLst/>
                          <a:latin typeface="Arial" panose="020B0604020202020204" pitchFamily="34" charset="0"/>
                          <a:ea typeface="DejaVu Serif"/>
                          <a:cs typeface="DejaVu Serif"/>
                        </a:rPr>
                        <a:t>that</a:t>
                      </a:r>
                      <a:r>
                        <a:rPr lang="en-US" sz="1400" spc="-70" dirty="0">
                          <a:effectLst/>
                          <a:latin typeface="Arial" panose="020B0604020202020204" pitchFamily="34" charset="0"/>
                          <a:ea typeface="DejaVu Serif"/>
                          <a:cs typeface="DejaVu Serif"/>
                        </a:rPr>
                        <a:t> </a:t>
                      </a:r>
                      <a:r>
                        <a:rPr lang="en-US" sz="1400" dirty="0">
                          <a:effectLst/>
                          <a:latin typeface="Arial" panose="020B0604020202020204" pitchFamily="34" charset="0"/>
                          <a:ea typeface="DejaVu Serif"/>
                          <a:cs typeface="DejaVu Serif"/>
                        </a:rPr>
                        <a:t>the</a:t>
                      </a:r>
                      <a:r>
                        <a:rPr lang="en-US" sz="1400" spc="-75" dirty="0">
                          <a:effectLst/>
                          <a:latin typeface="Arial" panose="020B0604020202020204" pitchFamily="34" charset="0"/>
                          <a:ea typeface="DejaVu Serif"/>
                          <a:cs typeface="DejaVu Serif"/>
                        </a:rPr>
                        <a:t> </a:t>
                      </a:r>
                      <a:r>
                        <a:rPr lang="en-US" sz="1400" dirty="0">
                          <a:effectLst/>
                          <a:latin typeface="Arial" panose="020B0604020202020204" pitchFamily="34" charset="0"/>
                          <a:ea typeface="DejaVu Serif"/>
                          <a:cs typeface="DejaVu Serif"/>
                        </a:rPr>
                        <a:t>governor</a:t>
                      </a:r>
                      <a:r>
                        <a:rPr lang="en-US" sz="1400" spc="-70" dirty="0">
                          <a:effectLst/>
                          <a:latin typeface="Arial" panose="020B0604020202020204" pitchFamily="34" charset="0"/>
                          <a:ea typeface="DejaVu Serif"/>
                          <a:cs typeface="DejaVu Serif"/>
                        </a:rPr>
                        <a:t> </a:t>
                      </a:r>
                      <a:r>
                        <a:rPr lang="en-US" sz="1400" dirty="0">
                          <a:effectLst/>
                          <a:latin typeface="Arial" panose="020B0604020202020204" pitchFamily="34" charset="0"/>
                          <a:ea typeface="DejaVu Serif"/>
                          <a:cs typeface="DejaVu Serif"/>
                        </a:rPr>
                        <a:t>functions</a:t>
                      </a:r>
                      <a:r>
                        <a:rPr lang="en-US" sz="1400" spc="-75" dirty="0">
                          <a:effectLst/>
                          <a:latin typeface="Arial" panose="020B0604020202020204" pitchFamily="34" charset="0"/>
                          <a:ea typeface="DejaVu Serif"/>
                          <a:cs typeface="DejaVu Serif"/>
                        </a:rPr>
                        <a:t> </a:t>
                      </a:r>
                      <a:r>
                        <a:rPr lang="en-US" sz="1400" dirty="0">
                          <a:effectLst/>
                          <a:latin typeface="Arial" panose="020B0604020202020204" pitchFamily="34" charset="0"/>
                          <a:ea typeface="DejaVu Serif"/>
                          <a:cs typeface="DejaVu Serif"/>
                        </a:rPr>
                        <a:t>with the correct oil</a:t>
                      </a:r>
                      <a:r>
                        <a:rPr lang="en-US" sz="1400" spc="-80" dirty="0">
                          <a:effectLst/>
                          <a:latin typeface="Arial" panose="020B0604020202020204" pitchFamily="34" charset="0"/>
                          <a:ea typeface="DejaVu Serif"/>
                          <a:cs typeface="DejaVu Serif"/>
                        </a:rPr>
                        <a:t> </a:t>
                      </a:r>
                      <a:r>
                        <a:rPr lang="en-US" sz="1400" dirty="0">
                          <a:effectLst/>
                          <a:latin typeface="Arial" panose="020B0604020202020204" pitchFamily="34" charset="0"/>
                          <a:ea typeface="DejaVu Serif"/>
                          <a:cs typeface="DejaVu Serif"/>
                        </a:rPr>
                        <a:t>pressure.</a:t>
                      </a:r>
                      <a:endParaRPr lang="en-GB" sz="1400" dirty="0">
                        <a:effectLst/>
                        <a:latin typeface="DejaVu Serif"/>
                        <a:ea typeface="DejaVu Serif"/>
                        <a:cs typeface="DejaVu Serif"/>
                      </a:endParaRPr>
                    </a:p>
                    <a:p>
                      <a:pPr marL="70485" marR="60960" algn="just">
                        <a:spcBef>
                          <a:spcPts val="15"/>
                        </a:spcBef>
                        <a:spcAft>
                          <a:spcPts val="0"/>
                        </a:spcAft>
                      </a:pPr>
                      <a:r>
                        <a:rPr lang="en-US" sz="1400" dirty="0">
                          <a:effectLst/>
                          <a:latin typeface="Arial" panose="020B0604020202020204" pitchFamily="34" charset="0"/>
                          <a:ea typeface="DejaVu Serif"/>
                          <a:cs typeface="DejaVu Serif"/>
                        </a:rPr>
                        <a:t>Check</a:t>
                      </a:r>
                      <a:r>
                        <a:rPr lang="en-US" sz="1400" spc="-65" dirty="0">
                          <a:effectLst/>
                          <a:latin typeface="Arial" panose="020B0604020202020204" pitchFamily="34" charset="0"/>
                          <a:ea typeface="DejaVu Serif"/>
                          <a:cs typeface="DejaVu Serif"/>
                        </a:rPr>
                        <a:t> </a:t>
                      </a:r>
                      <a:r>
                        <a:rPr lang="en-US" sz="1400" dirty="0">
                          <a:effectLst/>
                          <a:latin typeface="Arial" panose="020B0604020202020204" pitchFamily="34" charset="0"/>
                          <a:ea typeface="DejaVu Serif"/>
                          <a:cs typeface="DejaVu Serif"/>
                        </a:rPr>
                        <a:t>that</a:t>
                      </a:r>
                      <a:r>
                        <a:rPr lang="en-US" sz="1400" spc="-65" dirty="0">
                          <a:effectLst/>
                          <a:latin typeface="Arial" panose="020B0604020202020204" pitchFamily="34" charset="0"/>
                          <a:ea typeface="DejaVu Serif"/>
                          <a:cs typeface="DejaVu Serif"/>
                        </a:rPr>
                        <a:t> </a:t>
                      </a:r>
                      <a:r>
                        <a:rPr lang="en-US" sz="1400" dirty="0">
                          <a:effectLst/>
                          <a:latin typeface="Arial" panose="020B0604020202020204" pitchFamily="34" charset="0"/>
                          <a:ea typeface="DejaVu Serif"/>
                          <a:cs typeface="DejaVu Serif"/>
                        </a:rPr>
                        <a:t>the</a:t>
                      </a:r>
                      <a:r>
                        <a:rPr lang="en-US" sz="1400" spc="-65" dirty="0">
                          <a:effectLst/>
                          <a:latin typeface="Arial" panose="020B0604020202020204" pitchFamily="34" charset="0"/>
                          <a:ea typeface="DejaVu Serif"/>
                          <a:cs typeface="DejaVu Serif"/>
                        </a:rPr>
                        <a:t> </a:t>
                      </a:r>
                      <a:r>
                        <a:rPr lang="en-US" sz="1400" dirty="0">
                          <a:effectLst/>
                          <a:latin typeface="Arial" panose="020B0604020202020204" pitchFamily="34" charset="0"/>
                          <a:ea typeface="DejaVu Serif"/>
                          <a:cs typeface="DejaVu Serif"/>
                        </a:rPr>
                        <a:t>limiting</a:t>
                      </a:r>
                      <a:r>
                        <a:rPr lang="en-US" sz="1400" spc="-65" dirty="0">
                          <a:effectLst/>
                          <a:latin typeface="Arial" panose="020B0604020202020204" pitchFamily="34" charset="0"/>
                          <a:ea typeface="DejaVu Serif"/>
                          <a:cs typeface="DejaVu Serif"/>
                        </a:rPr>
                        <a:t> </a:t>
                      </a:r>
                      <a:r>
                        <a:rPr lang="en-US" sz="1400" dirty="0">
                          <a:effectLst/>
                          <a:latin typeface="Arial" panose="020B0604020202020204" pitchFamily="34" charset="0"/>
                          <a:ea typeface="DejaVu Serif"/>
                          <a:cs typeface="DejaVu Serif"/>
                        </a:rPr>
                        <a:t>functions</a:t>
                      </a:r>
                      <a:r>
                        <a:rPr lang="en-US" sz="1400" spc="-60" dirty="0">
                          <a:effectLst/>
                          <a:latin typeface="Arial" panose="020B0604020202020204" pitchFamily="34" charset="0"/>
                          <a:ea typeface="DejaVu Serif"/>
                          <a:cs typeface="DejaVu Serif"/>
                        </a:rPr>
                        <a:t> </a:t>
                      </a:r>
                      <a:r>
                        <a:rPr lang="en-US" sz="1400" dirty="0">
                          <a:effectLst/>
                          <a:latin typeface="Arial" panose="020B0604020202020204" pitchFamily="34" charset="0"/>
                          <a:ea typeface="DejaVu Serif"/>
                          <a:cs typeface="DejaVu Serif"/>
                        </a:rPr>
                        <a:t>in</a:t>
                      </a:r>
                      <a:r>
                        <a:rPr lang="en-US" sz="1400" spc="-65" dirty="0">
                          <a:effectLst/>
                          <a:latin typeface="Arial" panose="020B0604020202020204" pitchFamily="34" charset="0"/>
                          <a:ea typeface="DejaVu Serif"/>
                          <a:cs typeface="DejaVu Serif"/>
                        </a:rPr>
                        <a:t> </a:t>
                      </a:r>
                      <a:r>
                        <a:rPr lang="en-US" sz="1400" dirty="0">
                          <a:effectLst/>
                          <a:latin typeface="Arial" panose="020B0604020202020204" pitchFamily="34" charset="0"/>
                          <a:ea typeface="DejaVu Serif"/>
                          <a:cs typeface="DejaVu Serif"/>
                        </a:rPr>
                        <a:t>the governor are adjusted</a:t>
                      </a:r>
                      <a:r>
                        <a:rPr lang="en-US" sz="1400" spc="-90" dirty="0">
                          <a:effectLst/>
                          <a:latin typeface="Arial" panose="020B0604020202020204" pitchFamily="34" charset="0"/>
                          <a:ea typeface="DejaVu Serif"/>
                          <a:cs typeface="DejaVu Serif"/>
                        </a:rPr>
                        <a:t> </a:t>
                      </a:r>
                      <a:r>
                        <a:rPr lang="en-US" sz="1400" spc="-20" dirty="0">
                          <a:effectLst/>
                          <a:latin typeface="Arial" panose="020B0604020202020204" pitchFamily="34" charset="0"/>
                          <a:ea typeface="DejaVu Serif"/>
                          <a:cs typeface="DejaVu Serif"/>
                        </a:rPr>
                        <a:t>correctly.</a:t>
                      </a:r>
                      <a:endParaRPr lang="en-GB" sz="1400" dirty="0">
                        <a:effectLst/>
                        <a:latin typeface="DejaVu Serif"/>
                        <a:ea typeface="DejaVu Serif"/>
                        <a:cs typeface="DejaVu Serif"/>
                      </a:endParaRPr>
                    </a:p>
                    <a:p>
                      <a:pPr marL="70485" marR="38735" algn="just">
                        <a:spcBef>
                          <a:spcPts val="15"/>
                        </a:spcBef>
                        <a:spcAft>
                          <a:spcPts val="0"/>
                        </a:spcAft>
                      </a:pPr>
                      <a:r>
                        <a:rPr lang="en-US" sz="1400" dirty="0">
                          <a:effectLst/>
                          <a:latin typeface="Arial" panose="020B0604020202020204" pitchFamily="34" charset="0"/>
                          <a:ea typeface="DejaVu Serif"/>
                          <a:cs typeface="DejaVu Serif"/>
                        </a:rPr>
                        <a:t>Deflection</a:t>
                      </a:r>
                      <a:r>
                        <a:rPr lang="en-US" sz="1400" spc="-75" dirty="0">
                          <a:effectLst/>
                          <a:latin typeface="Arial" panose="020B0604020202020204" pitchFamily="34" charset="0"/>
                          <a:ea typeface="DejaVu Serif"/>
                          <a:cs typeface="DejaVu Serif"/>
                        </a:rPr>
                        <a:t> </a:t>
                      </a:r>
                      <a:r>
                        <a:rPr lang="en-US" sz="1400" dirty="0">
                          <a:effectLst/>
                          <a:latin typeface="Arial" panose="020B0604020202020204" pitchFamily="34" charset="0"/>
                          <a:ea typeface="DejaVu Serif"/>
                          <a:cs typeface="DejaVu Serif"/>
                        </a:rPr>
                        <a:t>at</a:t>
                      </a:r>
                      <a:r>
                        <a:rPr lang="en-US" sz="1400" spc="-75" dirty="0">
                          <a:effectLst/>
                          <a:latin typeface="Arial" panose="020B0604020202020204" pitchFamily="34" charset="0"/>
                          <a:ea typeface="DejaVu Serif"/>
                          <a:cs typeface="DejaVu Serif"/>
                        </a:rPr>
                        <a:t> </a:t>
                      </a:r>
                      <a:r>
                        <a:rPr lang="en-US" sz="1400" dirty="0">
                          <a:effectLst/>
                          <a:latin typeface="Arial" panose="020B0604020202020204" pitchFamily="34" charset="0"/>
                          <a:ea typeface="DejaVu Serif"/>
                          <a:cs typeface="DejaVu Serif"/>
                        </a:rPr>
                        <a:t>the</a:t>
                      </a:r>
                      <a:r>
                        <a:rPr lang="en-US" sz="1400" spc="-70" dirty="0">
                          <a:effectLst/>
                          <a:latin typeface="Arial" panose="020B0604020202020204" pitchFamily="34" charset="0"/>
                          <a:ea typeface="DejaVu Serif"/>
                          <a:cs typeface="DejaVu Serif"/>
                        </a:rPr>
                        <a:t> </a:t>
                      </a:r>
                      <a:r>
                        <a:rPr lang="en-US" sz="1400" dirty="0">
                          <a:effectLst/>
                          <a:latin typeface="Arial" panose="020B0604020202020204" pitchFamily="34" charset="0"/>
                          <a:ea typeface="DejaVu Serif"/>
                          <a:cs typeface="DejaVu Serif"/>
                        </a:rPr>
                        <a:t>starting</a:t>
                      </a:r>
                      <a:r>
                        <a:rPr lang="en-US" sz="1400" spc="-75" dirty="0">
                          <a:effectLst/>
                          <a:latin typeface="Arial" panose="020B0604020202020204" pitchFamily="34" charset="0"/>
                          <a:ea typeface="DejaVu Serif"/>
                          <a:cs typeface="DejaVu Serif"/>
                        </a:rPr>
                        <a:t> </a:t>
                      </a:r>
                      <a:r>
                        <a:rPr lang="en-US" sz="1400" dirty="0">
                          <a:effectLst/>
                          <a:latin typeface="Arial" panose="020B0604020202020204" pitchFamily="34" charset="0"/>
                          <a:ea typeface="DejaVu Serif"/>
                          <a:cs typeface="DejaVu Serif"/>
                        </a:rPr>
                        <a:t>moment</a:t>
                      </a:r>
                      <a:r>
                        <a:rPr lang="en-US" sz="1400" spc="-70" dirty="0">
                          <a:effectLst/>
                          <a:latin typeface="Arial" panose="020B0604020202020204" pitchFamily="34" charset="0"/>
                          <a:ea typeface="DejaVu Serif"/>
                          <a:cs typeface="DejaVu Serif"/>
                        </a:rPr>
                        <a:t> </a:t>
                      </a:r>
                      <a:r>
                        <a:rPr lang="en-US" sz="1400" dirty="0">
                          <a:effectLst/>
                          <a:latin typeface="Arial" panose="020B0604020202020204" pitchFamily="34" charset="0"/>
                          <a:ea typeface="DejaVu Serif"/>
                          <a:cs typeface="DejaVu Serif"/>
                        </a:rPr>
                        <a:t>shall be</a:t>
                      </a:r>
                      <a:r>
                        <a:rPr lang="en-US" sz="1400" spc="-55" dirty="0">
                          <a:effectLst/>
                          <a:latin typeface="Arial" panose="020B0604020202020204" pitchFamily="34" charset="0"/>
                          <a:ea typeface="DejaVu Serif"/>
                          <a:cs typeface="DejaVu Serif"/>
                        </a:rPr>
                        <a:t> </a:t>
                      </a:r>
                      <a:r>
                        <a:rPr lang="en-US" sz="1400" dirty="0">
                          <a:effectLst/>
                          <a:latin typeface="Arial" panose="020B0604020202020204" pitchFamily="34" charset="0"/>
                          <a:ea typeface="DejaVu Serif"/>
                          <a:cs typeface="DejaVu Serif"/>
                        </a:rPr>
                        <a:t>about</a:t>
                      </a:r>
                      <a:r>
                        <a:rPr lang="en-US" sz="1400" spc="-50" dirty="0">
                          <a:effectLst/>
                          <a:latin typeface="Arial" panose="020B0604020202020204" pitchFamily="34" charset="0"/>
                          <a:ea typeface="DejaVu Serif"/>
                          <a:cs typeface="DejaVu Serif"/>
                        </a:rPr>
                        <a:t> </a:t>
                      </a:r>
                      <a:r>
                        <a:rPr lang="en-US" sz="1400" dirty="0">
                          <a:effectLst/>
                          <a:latin typeface="Arial" panose="020B0604020202020204" pitchFamily="34" charset="0"/>
                          <a:ea typeface="DejaVu Serif"/>
                          <a:cs typeface="DejaVu Serif"/>
                        </a:rPr>
                        <a:t>6</a:t>
                      </a:r>
                      <a:r>
                        <a:rPr lang="en-US" sz="1400" spc="-55" dirty="0">
                          <a:effectLst/>
                          <a:latin typeface="Arial" panose="020B0604020202020204" pitchFamily="34" charset="0"/>
                          <a:ea typeface="DejaVu Serif"/>
                          <a:cs typeface="DejaVu Serif"/>
                        </a:rPr>
                        <a:t> </a:t>
                      </a:r>
                      <a:r>
                        <a:rPr lang="en-US" sz="1400" dirty="0">
                          <a:effectLst/>
                          <a:latin typeface="Arial" panose="020B0604020202020204" pitchFamily="34" charset="0"/>
                          <a:ea typeface="DejaVu Serif"/>
                          <a:cs typeface="DejaVu Serif"/>
                        </a:rPr>
                        <a:t>on</a:t>
                      </a:r>
                      <a:r>
                        <a:rPr lang="en-US" sz="1400" spc="-50" dirty="0">
                          <a:effectLst/>
                          <a:latin typeface="Arial" panose="020B0604020202020204" pitchFamily="34" charset="0"/>
                          <a:ea typeface="DejaVu Serif"/>
                          <a:cs typeface="DejaVu Serif"/>
                        </a:rPr>
                        <a:t> </a:t>
                      </a:r>
                      <a:r>
                        <a:rPr lang="en-US" sz="1400" dirty="0">
                          <a:effectLst/>
                          <a:latin typeface="Arial" panose="020B0604020202020204" pitchFamily="34" charset="0"/>
                          <a:ea typeface="DejaVu Serif"/>
                          <a:cs typeface="DejaVu Serif"/>
                        </a:rPr>
                        <a:t>the</a:t>
                      </a:r>
                      <a:r>
                        <a:rPr lang="en-US" sz="1400" spc="-55" dirty="0">
                          <a:effectLst/>
                          <a:latin typeface="Arial" panose="020B0604020202020204" pitchFamily="34" charset="0"/>
                          <a:ea typeface="DejaVu Serif"/>
                          <a:cs typeface="DejaVu Serif"/>
                        </a:rPr>
                        <a:t> </a:t>
                      </a:r>
                      <a:r>
                        <a:rPr lang="en-US" sz="1400" dirty="0">
                          <a:effectLst/>
                          <a:latin typeface="Arial" panose="020B0604020202020204" pitchFamily="34" charset="0"/>
                          <a:ea typeface="DejaVu Serif"/>
                          <a:cs typeface="DejaVu Serif"/>
                        </a:rPr>
                        <a:t>terminal</a:t>
                      </a:r>
                      <a:r>
                        <a:rPr lang="en-US" sz="1400" spc="-55" dirty="0">
                          <a:effectLst/>
                          <a:latin typeface="Arial" panose="020B0604020202020204" pitchFamily="34" charset="0"/>
                          <a:ea typeface="DejaVu Serif"/>
                          <a:cs typeface="DejaVu Serif"/>
                        </a:rPr>
                        <a:t> </a:t>
                      </a:r>
                      <a:r>
                        <a:rPr lang="en-US" sz="1400" dirty="0">
                          <a:effectLst/>
                          <a:latin typeface="Arial" panose="020B0604020202020204" pitchFamily="34" charset="0"/>
                          <a:ea typeface="DejaVu Serif"/>
                          <a:cs typeface="DejaVu Serif"/>
                        </a:rPr>
                        <a:t>lever</a:t>
                      </a:r>
                      <a:r>
                        <a:rPr lang="en-US" sz="1400" spc="-50" dirty="0">
                          <a:effectLst/>
                          <a:latin typeface="Arial" panose="020B0604020202020204" pitchFamily="34" charset="0"/>
                          <a:ea typeface="DejaVu Serif"/>
                          <a:cs typeface="DejaVu Serif"/>
                        </a:rPr>
                        <a:t> </a:t>
                      </a:r>
                      <a:r>
                        <a:rPr lang="en-US" sz="1400" dirty="0">
                          <a:effectLst/>
                          <a:latin typeface="Arial" panose="020B0604020202020204" pitchFamily="34" charset="0"/>
                          <a:ea typeface="DejaVu Serif"/>
                          <a:cs typeface="DejaVu Serif"/>
                        </a:rPr>
                        <a:t>scale. </a:t>
                      </a:r>
                      <a:r>
                        <a:rPr lang="en-US" sz="1400" u="sng" dirty="0">
                          <a:effectLst/>
                          <a:latin typeface="Arial" panose="020B0604020202020204" pitchFamily="34" charset="0"/>
                          <a:ea typeface="DejaVu Serif"/>
                          <a:cs typeface="DejaVu Serif"/>
                        </a:rPr>
                        <a:t>Electronic</a:t>
                      </a:r>
                      <a:r>
                        <a:rPr lang="en-US" sz="1400" u="sng" spc="-30" dirty="0">
                          <a:effectLst/>
                          <a:latin typeface="Arial" panose="020B0604020202020204" pitchFamily="34" charset="0"/>
                          <a:ea typeface="DejaVu Serif"/>
                          <a:cs typeface="DejaVu Serif"/>
                        </a:rPr>
                        <a:t> </a:t>
                      </a:r>
                      <a:r>
                        <a:rPr lang="en-US" sz="1400" u="sng" dirty="0">
                          <a:effectLst/>
                          <a:latin typeface="Arial" panose="020B0604020202020204" pitchFamily="34" charset="0"/>
                          <a:ea typeface="DejaVu Serif"/>
                          <a:cs typeface="DejaVu Serif"/>
                        </a:rPr>
                        <a:t>governor</a:t>
                      </a:r>
                      <a:endParaRPr lang="en-GB" sz="1400" dirty="0">
                        <a:effectLst/>
                        <a:latin typeface="DejaVu Serif"/>
                        <a:ea typeface="DejaVu Serif"/>
                        <a:cs typeface="DejaVu Serif"/>
                      </a:endParaRPr>
                    </a:p>
                    <a:p>
                      <a:r>
                        <a:rPr lang="en-US" sz="1400" dirty="0">
                          <a:effectLst/>
                          <a:latin typeface="Arial" panose="020B0604020202020204" pitchFamily="34" charset="0"/>
                          <a:ea typeface="DejaVu Serif"/>
                          <a:cs typeface="DejaVu Serif"/>
                        </a:rPr>
                        <a:t>See the Governor instruction book.</a:t>
                      </a:r>
                      <a:endParaRPr lang="en-GB" sz="1400" dirty="0">
                        <a:effectLst/>
                        <a:latin typeface="DejaVu Serif"/>
                        <a:ea typeface="DejaVu Serif"/>
                        <a:cs typeface="DejaVu Serif"/>
                      </a:endParaRPr>
                    </a:p>
                  </a:txBody>
                  <a:tcPr marL="0" marR="0" marT="0" marB="0"/>
                </a:tc>
                <a:extLst>
                  <a:ext uri="{0D108BD9-81ED-4DB2-BD59-A6C34878D82A}">
                    <a16:rowId xmlns:a16="http://schemas.microsoft.com/office/drawing/2014/main" val="410505881"/>
                  </a:ext>
                </a:extLst>
              </a:tr>
            </a:tbl>
          </a:graphicData>
        </a:graphic>
      </p:graphicFrame>
      <p:sp>
        <p:nvSpPr>
          <p:cNvPr id="3" name="Slide Number Placeholder 2">
            <a:extLst>
              <a:ext uri="{FF2B5EF4-FFF2-40B4-BE49-F238E27FC236}">
                <a16:creationId xmlns:a16="http://schemas.microsoft.com/office/drawing/2014/main" id="{EB82BBFA-7BF3-6B8C-67A3-9800BA2DA4B5}"/>
              </a:ext>
            </a:extLst>
          </p:cNvPr>
          <p:cNvSpPr>
            <a:spLocks noGrp="1"/>
          </p:cNvSpPr>
          <p:nvPr>
            <p:ph type="sldNum" sz="quarter" idx="12"/>
          </p:nvPr>
        </p:nvSpPr>
        <p:spPr/>
        <p:txBody>
          <a:bodyPr/>
          <a:lstStyle/>
          <a:p>
            <a:pPr rtl="0"/>
            <a:fld id="{34B7E4EF-A1BD-40F4-AB7B-04F084DD991D}" type="slidenum">
              <a:rPr lang="en-GB" noProof="0" smtClean="0"/>
              <a:t>31</a:t>
            </a:fld>
            <a:endParaRPr lang="en-GB" noProof="0" dirty="0"/>
          </a:p>
        </p:txBody>
      </p:sp>
    </p:spTree>
    <p:extLst>
      <p:ext uri="{BB962C8B-B14F-4D97-AF65-F5344CB8AC3E}">
        <p14:creationId xmlns:p14="http://schemas.microsoft.com/office/powerpoint/2010/main" val="22980499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E8825CF-DB87-0E8A-87B7-241DF0C44157}"/>
              </a:ext>
            </a:extLst>
          </p:cNvPr>
          <p:cNvPicPr>
            <a:picLocks noChangeAspect="1"/>
          </p:cNvPicPr>
          <p:nvPr/>
        </p:nvPicPr>
        <p:blipFill>
          <a:blip r:embed="rId2"/>
          <a:stretch>
            <a:fillRect/>
          </a:stretch>
        </p:blipFill>
        <p:spPr>
          <a:xfrm>
            <a:off x="79513" y="44726"/>
            <a:ext cx="12112486" cy="6813273"/>
          </a:xfrm>
          <a:prstGeom prst="rect">
            <a:avLst/>
          </a:prstGeom>
        </p:spPr>
      </p:pic>
      <p:sp>
        <p:nvSpPr>
          <p:cNvPr id="3" name="Slide Number Placeholder 2">
            <a:extLst>
              <a:ext uri="{FF2B5EF4-FFF2-40B4-BE49-F238E27FC236}">
                <a16:creationId xmlns:a16="http://schemas.microsoft.com/office/drawing/2014/main" id="{29961D2C-F3A4-806F-79BB-C4F66756951A}"/>
              </a:ext>
            </a:extLst>
          </p:cNvPr>
          <p:cNvSpPr>
            <a:spLocks noGrp="1"/>
          </p:cNvSpPr>
          <p:nvPr>
            <p:ph type="sldNum" sz="quarter" idx="12"/>
          </p:nvPr>
        </p:nvSpPr>
        <p:spPr/>
        <p:txBody>
          <a:bodyPr/>
          <a:lstStyle/>
          <a:p>
            <a:pPr rtl="0"/>
            <a:fld id="{34B7E4EF-A1BD-40F4-AB7B-04F084DD991D}" type="slidenum">
              <a:rPr lang="en-GB" noProof="0" smtClean="0"/>
              <a:t>32</a:t>
            </a:fld>
            <a:endParaRPr lang="en-GB" noProof="0" dirty="0"/>
          </a:p>
        </p:txBody>
      </p:sp>
    </p:spTree>
    <p:extLst>
      <p:ext uri="{BB962C8B-B14F-4D97-AF65-F5344CB8AC3E}">
        <p14:creationId xmlns:p14="http://schemas.microsoft.com/office/powerpoint/2010/main" val="28155309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7940E71-5CE7-4F0F-9374-0DC7AA5410A3}"/>
              </a:ext>
            </a:extLst>
          </p:cNvPr>
          <p:cNvPicPr>
            <a:picLocks noChangeAspect="1"/>
          </p:cNvPicPr>
          <p:nvPr/>
        </p:nvPicPr>
        <p:blipFill>
          <a:blip r:embed="rId2"/>
          <a:stretch>
            <a:fillRect/>
          </a:stretch>
        </p:blipFill>
        <p:spPr>
          <a:xfrm>
            <a:off x="1812897" y="274284"/>
            <a:ext cx="8531750" cy="6284053"/>
          </a:xfrm>
          <a:prstGeom prst="rect">
            <a:avLst/>
          </a:prstGeom>
        </p:spPr>
      </p:pic>
      <p:sp>
        <p:nvSpPr>
          <p:cNvPr id="6" name="TextBox 5">
            <a:extLst>
              <a:ext uri="{FF2B5EF4-FFF2-40B4-BE49-F238E27FC236}">
                <a16:creationId xmlns:a16="http://schemas.microsoft.com/office/drawing/2014/main" id="{50739076-68C9-E1FB-12C4-03048FEE6666}"/>
              </a:ext>
            </a:extLst>
          </p:cNvPr>
          <p:cNvSpPr txBox="1"/>
          <p:nvPr/>
        </p:nvSpPr>
        <p:spPr>
          <a:xfrm>
            <a:off x="612250" y="1455089"/>
            <a:ext cx="954157" cy="369332"/>
          </a:xfrm>
          <a:prstGeom prst="rect">
            <a:avLst/>
          </a:prstGeom>
          <a:noFill/>
        </p:spPr>
        <p:txBody>
          <a:bodyPr wrap="square" rtlCol="0">
            <a:spAutoFit/>
          </a:bodyPr>
          <a:lstStyle/>
          <a:p>
            <a:r>
              <a:rPr lang="en-GB" dirty="0"/>
              <a:t>p</a:t>
            </a:r>
            <a:r>
              <a:rPr lang="el-GR" dirty="0"/>
              <a:t>.364</a:t>
            </a:r>
            <a:endParaRPr lang="en-GB" dirty="0"/>
          </a:p>
        </p:txBody>
      </p:sp>
      <p:sp>
        <p:nvSpPr>
          <p:cNvPr id="2" name="Slide Number Placeholder 1">
            <a:extLst>
              <a:ext uri="{FF2B5EF4-FFF2-40B4-BE49-F238E27FC236}">
                <a16:creationId xmlns:a16="http://schemas.microsoft.com/office/drawing/2014/main" id="{50B3B2E9-6BCB-5987-D7E9-F7E35D24B8A9}"/>
              </a:ext>
            </a:extLst>
          </p:cNvPr>
          <p:cNvSpPr>
            <a:spLocks noGrp="1"/>
          </p:cNvSpPr>
          <p:nvPr>
            <p:ph type="sldNum" sz="quarter" idx="12"/>
          </p:nvPr>
        </p:nvSpPr>
        <p:spPr/>
        <p:txBody>
          <a:bodyPr/>
          <a:lstStyle/>
          <a:p>
            <a:pPr rtl="0"/>
            <a:fld id="{34B7E4EF-A1BD-40F4-AB7B-04F084DD991D}" type="slidenum">
              <a:rPr lang="en-GB" noProof="0" smtClean="0"/>
              <a:t>33</a:t>
            </a:fld>
            <a:endParaRPr lang="en-GB" noProof="0" dirty="0"/>
          </a:p>
        </p:txBody>
      </p:sp>
    </p:spTree>
    <p:extLst>
      <p:ext uri="{BB962C8B-B14F-4D97-AF65-F5344CB8AC3E}">
        <p14:creationId xmlns:p14="http://schemas.microsoft.com/office/powerpoint/2010/main" val="45124583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ECE815-FB3B-CB91-2A2E-ABCC698B0E97}"/>
              </a:ext>
            </a:extLst>
          </p:cNvPr>
          <p:cNvPicPr>
            <a:picLocks noChangeAspect="1"/>
          </p:cNvPicPr>
          <p:nvPr/>
        </p:nvPicPr>
        <p:blipFill rotWithShape="1">
          <a:blip r:embed="rId2"/>
          <a:srcRect t="8081" b="81940"/>
          <a:stretch/>
        </p:blipFill>
        <p:spPr>
          <a:xfrm>
            <a:off x="1510748" y="508883"/>
            <a:ext cx="7911548" cy="564543"/>
          </a:xfrm>
          <a:prstGeom prst="rect">
            <a:avLst/>
          </a:prstGeom>
        </p:spPr>
      </p:pic>
      <p:pic>
        <p:nvPicPr>
          <p:cNvPr id="5" name="Picture 4">
            <a:extLst>
              <a:ext uri="{FF2B5EF4-FFF2-40B4-BE49-F238E27FC236}">
                <a16:creationId xmlns:a16="http://schemas.microsoft.com/office/drawing/2014/main" id="{9E7D4485-ED62-AE45-8118-DB2BA822EC7A}"/>
              </a:ext>
            </a:extLst>
          </p:cNvPr>
          <p:cNvPicPr>
            <a:picLocks noChangeAspect="1"/>
          </p:cNvPicPr>
          <p:nvPr/>
        </p:nvPicPr>
        <p:blipFill>
          <a:blip r:embed="rId3"/>
          <a:stretch>
            <a:fillRect/>
          </a:stretch>
        </p:blipFill>
        <p:spPr>
          <a:xfrm>
            <a:off x="1773141" y="1019883"/>
            <a:ext cx="7498080" cy="5474932"/>
          </a:xfrm>
          <a:prstGeom prst="rect">
            <a:avLst/>
          </a:prstGeom>
        </p:spPr>
      </p:pic>
      <p:sp>
        <p:nvSpPr>
          <p:cNvPr id="2" name="Slide Number Placeholder 1">
            <a:extLst>
              <a:ext uri="{FF2B5EF4-FFF2-40B4-BE49-F238E27FC236}">
                <a16:creationId xmlns:a16="http://schemas.microsoft.com/office/drawing/2014/main" id="{06972E33-16FA-38E1-650C-426C8C0D8902}"/>
              </a:ext>
            </a:extLst>
          </p:cNvPr>
          <p:cNvSpPr>
            <a:spLocks noGrp="1"/>
          </p:cNvSpPr>
          <p:nvPr>
            <p:ph type="sldNum" sz="quarter" idx="12"/>
          </p:nvPr>
        </p:nvSpPr>
        <p:spPr/>
        <p:txBody>
          <a:bodyPr/>
          <a:lstStyle/>
          <a:p>
            <a:pPr rtl="0"/>
            <a:fld id="{34B7E4EF-A1BD-40F4-AB7B-04F084DD991D}" type="slidenum">
              <a:rPr lang="en-GB" noProof="0" smtClean="0"/>
              <a:t>34</a:t>
            </a:fld>
            <a:endParaRPr lang="en-GB" noProof="0" dirty="0"/>
          </a:p>
        </p:txBody>
      </p:sp>
    </p:spTree>
    <p:extLst>
      <p:ext uri="{BB962C8B-B14F-4D97-AF65-F5344CB8AC3E}">
        <p14:creationId xmlns:p14="http://schemas.microsoft.com/office/powerpoint/2010/main" val="179983808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00AE3A0-4EE0-BAEE-04FA-3BCD28FEC831}"/>
              </a:ext>
            </a:extLst>
          </p:cNvPr>
          <p:cNvPicPr>
            <a:picLocks noChangeAspect="1"/>
          </p:cNvPicPr>
          <p:nvPr/>
        </p:nvPicPr>
        <p:blipFill>
          <a:blip r:embed="rId2"/>
          <a:stretch>
            <a:fillRect/>
          </a:stretch>
        </p:blipFill>
        <p:spPr>
          <a:xfrm>
            <a:off x="2401294" y="96081"/>
            <a:ext cx="7076661" cy="6665837"/>
          </a:xfrm>
          <a:prstGeom prst="rect">
            <a:avLst/>
          </a:prstGeom>
        </p:spPr>
      </p:pic>
      <p:sp>
        <p:nvSpPr>
          <p:cNvPr id="4" name="TextBox 3">
            <a:extLst>
              <a:ext uri="{FF2B5EF4-FFF2-40B4-BE49-F238E27FC236}">
                <a16:creationId xmlns:a16="http://schemas.microsoft.com/office/drawing/2014/main" id="{4F1CF481-D472-7903-0E94-E714C853C60C}"/>
              </a:ext>
            </a:extLst>
          </p:cNvPr>
          <p:cNvSpPr txBox="1"/>
          <p:nvPr/>
        </p:nvSpPr>
        <p:spPr>
          <a:xfrm>
            <a:off x="492981" y="1542553"/>
            <a:ext cx="985962" cy="369332"/>
          </a:xfrm>
          <a:prstGeom prst="rect">
            <a:avLst/>
          </a:prstGeom>
          <a:noFill/>
        </p:spPr>
        <p:txBody>
          <a:bodyPr wrap="square" rtlCol="0">
            <a:spAutoFit/>
          </a:bodyPr>
          <a:lstStyle/>
          <a:p>
            <a:r>
              <a:rPr lang="en-GB" dirty="0"/>
              <a:t>p.370</a:t>
            </a:r>
          </a:p>
        </p:txBody>
      </p:sp>
      <p:sp>
        <p:nvSpPr>
          <p:cNvPr id="2" name="Slide Number Placeholder 1">
            <a:extLst>
              <a:ext uri="{FF2B5EF4-FFF2-40B4-BE49-F238E27FC236}">
                <a16:creationId xmlns:a16="http://schemas.microsoft.com/office/drawing/2014/main" id="{9D07E6C0-E144-B9BC-89C3-E0AB0DF5881F}"/>
              </a:ext>
            </a:extLst>
          </p:cNvPr>
          <p:cNvSpPr>
            <a:spLocks noGrp="1"/>
          </p:cNvSpPr>
          <p:nvPr>
            <p:ph type="sldNum" sz="quarter" idx="12"/>
          </p:nvPr>
        </p:nvSpPr>
        <p:spPr/>
        <p:txBody>
          <a:bodyPr/>
          <a:lstStyle/>
          <a:p>
            <a:pPr rtl="0"/>
            <a:fld id="{34B7E4EF-A1BD-40F4-AB7B-04F084DD991D}" type="slidenum">
              <a:rPr lang="en-GB" noProof="0" smtClean="0"/>
              <a:t>35</a:t>
            </a:fld>
            <a:endParaRPr lang="en-GB" noProof="0" dirty="0"/>
          </a:p>
        </p:txBody>
      </p:sp>
    </p:spTree>
    <p:extLst>
      <p:ext uri="{BB962C8B-B14F-4D97-AF65-F5344CB8AC3E}">
        <p14:creationId xmlns:p14="http://schemas.microsoft.com/office/powerpoint/2010/main" val="30373517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9601B29-D4FF-7D2F-F18A-485EBAFB8D9F}"/>
              </a:ext>
            </a:extLst>
          </p:cNvPr>
          <p:cNvSpPr txBox="1"/>
          <p:nvPr/>
        </p:nvSpPr>
        <p:spPr>
          <a:xfrm>
            <a:off x="477077" y="469128"/>
            <a:ext cx="10050449" cy="3416320"/>
          </a:xfrm>
          <a:prstGeom prst="rect">
            <a:avLst/>
          </a:prstGeom>
          <a:noFill/>
        </p:spPr>
        <p:txBody>
          <a:bodyPr wrap="square">
            <a:spAutoFit/>
          </a:bodyPr>
          <a:lstStyle/>
          <a:p>
            <a:r>
              <a:rPr lang="en-GB" b="1" dirty="0"/>
              <a:t>D.	Fill in the correct verb. Slop/ start/ order/ inform/ pump/ keep/ increase</a:t>
            </a:r>
          </a:p>
          <a:p>
            <a:endParaRPr lang="en-GB" b="1" dirty="0"/>
          </a:p>
          <a:p>
            <a:endParaRPr lang="en-GB" dirty="0"/>
          </a:p>
          <a:p>
            <a:r>
              <a:rPr lang="en-GB" dirty="0"/>
              <a:t> </a:t>
            </a:r>
          </a:p>
          <a:p>
            <a:r>
              <a:rPr lang="en-GB" dirty="0"/>
              <a:t>1.	 ………………….	 the slops into the slop tank.</a:t>
            </a:r>
          </a:p>
          <a:p>
            <a:r>
              <a:rPr lang="en-GB" dirty="0"/>
              <a:t>2.	 ………………….	 a shore slop barge.</a:t>
            </a:r>
          </a:p>
          <a:p>
            <a:r>
              <a:rPr lang="en-GB" dirty="0"/>
              <a:t>3.	 …………………	 the ballast overflow pump.</a:t>
            </a:r>
          </a:p>
          <a:p>
            <a:r>
              <a:rPr lang="en-GB" dirty="0"/>
              <a:t>4.	 ………………….	 pumping rate.</a:t>
            </a:r>
          </a:p>
          <a:p>
            <a:r>
              <a:rPr lang="en-GB" dirty="0"/>
              <a:t> </a:t>
            </a:r>
          </a:p>
          <a:p>
            <a:r>
              <a:rPr lang="en-GB" dirty="0"/>
              <a:t>5.	 ………………..	 pollution control!</a:t>
            </a:r>
          </a:p>
          <a:p>
            <a:r>
              <a:rPr lang="en-GB" dirty="0"/>
              <a:t>6.	………………… 	 a safe working </a:t>
            </a:r>
            <a:r>
              <a:rPr lang="en-GB" dirty="0" err="1"/>
              <a:t>pres</a:t>
            </a:r>
            <a:r>
              <a:rPr lang="en-GB" dirty="0"/>
              <a:t>- sure.</a:t>
            </a:r>
          </a:p>
          <a:p>
            <a:r>
              <a:rPr lang="en-GB" dirty="0"/>
              <a:t>7.	……………….. 	 pumping slowly.</a:t>
            </a:r>
          </a:p>
        </p:txBody>
      </p:sp>
      <p:sp>
        <p:nvSpPr>
          <p:cNvPr id="2" name="Slide Number Placeholder 1">
            <a:extLst>
              <a:ext uri="{FF2B5EF4-FFF2-40B4-BE49-F238E27FC236}">
                <a16:creationId xmlns:a16="http://schemas.microsoft.com/office/drawing/2014/main" id="{14F0324F-173E-3000-E363-79ABC2D0685D}"/>
              </a:ext>
            </a:extLst>
          </p:cNvPr>
          <p:cNvSpPr>
            <a:spLocks noGrp="1"/>
          </p:cNvSpPr>
          <p:nvPr>
            <p:ph type="sldNum" sz="quarter" idx="12"/>
          </p:nvPr>
        </p:nvSpPr>
        <p:spPr/>
        <p:txBody>
          <a:bodyPr/>
          <a:lstStyle/>
          <a:p>
            <a:pPr rtl="0"/>
            <a:fld id="{34B7E4EF-A1BD-40F4-AB7B-04F084DD991D}" type="slidenum">
              <a:rPr lang="en-GB" noProof="0" smtClean="0"/>
              <a:t>36</a:t>
            </a:fld>
            <a:endParaRPr lang="en-GB" noProof="0" dirty="0"/>
          </a:p>
        </p:txBody>
      </p:sp>
    </p:spTree>
    <p:extLst>
      <p:ext uri="{BB962C8B-B14F-4D97-AF65-F5344CB8AC3E}">
        <p14:creationId xmlns:p14="http://schemas.microsoft.com/office/powerpoint/2010/main" val="42913229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A0CEB8C-8508-1BDF-14E8-F4102AFD1935}"/>
              </a:ext>
            </a:extLst>
          </p:cNvPr>
          <p:cNvSpPr txBox="1"/>
          <p:nvPr/>
        </p:nvSpPr>
        <p:spPr>
          <a:xfrm>
            <a:off x="1749286" y="663146"/>
            <a:ext cx="9296191" cy="4801314"/>
          </a:xfrm>
          <a:prstGeom prst="rect">
            <a:avLst/>
          </a:prstGeom>
          <a:noFill/>
        </p:spPr>
        <p:txBody>
          <a:bodyPr wrap="square">
            <a:spAutoFit/>
          </a:bodyPr>
          <a:lstStyle/>
          <a:p>
            <a:endParaRPr lang="en-GB" b="1" dirty="0"/>
          </a:p>
          <a:p>
            <a:r>
              <a:rPr lang="en-GB" b="1" dirty="0"/>
              <a:t>What are reefer ships?</a:t>
            </a:r>
          </a:p>
          <a:p>
            <a:r>
              <a:rPr lang="en-GB" b="1" dirty="0"/>
              <a:t>What is the purpose of the refrigeration plant?</a:t>
            </a:r>
          </a:p>
          <a:p>
            <a:endParaRPr lang="en-GB" b="1" dirty="0"/>
          </a:p>
          <a:p>
            <a:r>
              <a:rPr lang="en-GB" b="1" dirty="0"/>
              <a:t>Refrigeration</a:t>
            </a:r>
            <a:r>
              <a:rPr lang="el-GR" b="1" dirty="0"/>
              <a:t> </a:t>
            </a:r>
            <a:r>
              <a:rPr lang="en-GB" b="1" dirty="0"/>
              <a:t>p</a:t>
            </a:r>
            <a:r>
              <a:rPr lang="el-GR" b="1" dirty="0"/>
              <a:t>. 365</a:t>
            </a:r>
            <a:r>
              <a:rPr lang="en-GB" b="1" dirty="0"/>
              <a:t> What do the words in bold mean? Choose the correct answer:</a:t>
            </a:r>
          </a:p>
          <a:p>
            <a:endParaRPr lang="en-GB" b="1" dirty="0"/>
          </a:p>
          <a:p>
            <a:r>
              <a:rPr lang="en-GB" dirty="0"/>
              <a:t>The refrigeration plants on merchant vessels play a </a:t>
            </a:r>
            <a:r>
              <a:rPr lang="en-GB" b="1" dirty="0"/>
              <a:t>vital (important, severe) </a:t>
            </a:r>
            <a:r>
              <a:rPr lang="en-GB" dirty="0"/>
              <a:t>part in carrying refrigerated cargo and provisions for the crew on board. In reefer ships, the temperature of the </a:t>
            </a:r>
            <a:r>
              <a:rPr lang="en-GB" b="1" dirty="0"/>
              <a:t>perishable (fresh, decaying) </a:t>
            </a:r>
            <a:r>
              <a:rPr lang="en-GB" dirty="0"/>
              <a:t>or temperature sensitive cargo, such as chemicals or liquefied gas, is controlled by the refrigeration plant of the ship. The same plant or a smaller unit can be used for maintaining the temperature of different provision rooms carrying food stuffs for crew members. The main </a:t>
            </a:r>
            <a:r>
              <a:rPr lang="en-GB" b="1" dirty="0"/>
              <a:t>purpose (reason, cause) </a:t>
            </a:r>
            <a:r>
              <a:rPr lang="en-GB" dirty="0"/>
              <a:t>of ship’s refrigeration plant is to avoid any damage to the cargo or perishable material so that the cargo is transported in good condition. Refrigeration prevents growth </a:t>
            </a:r>
            <a:r>
              <a:rPr lang="en-GB" b="1" dirty="0"/>
              <a:t>(development, determination) </a:t>
            </a:r>
            <a:r>
              <a:rPr lang="en-GB" dirty="0"/>
              <a:t>of micro-organisms, oxidation of cargo etc.</a:t>
            </a:r>
          </a:p>
        </p:txBody>
      </p:sp>
      <p:sp>
        <p:nvSpPr>
          <p:cNvPr id="2" name="Slide Number Placeholder 1">
            <a:extLst>
              <a:ext uri="{FF2B5EF4-FFF2-40B4-BE49-F238E27FC236}">
                <a16:creationId xmlns:a16="http://schemas.microsoft.com/office/drawing/2014/main" id="{0206DE3D-92C5-77FC-BE87-3B05101D159C}"/>
              </a:ext>
            </a:extLst>
          </p:cNvPr>
          <p:cNvSpPr>
            <a:spLocks noGrp="1"/>
          </p:cNvSpPr>
          <p:nvPr>
            <p:ph type="sldNum" sz="quarter" idx="12"/>
          </p:nvPr>
        </p:nvSpPr>
        <p:spPr/>
        <p:txBody>
          <a:bodyPr/>
          <a:lstStyle/>
          <a:p>
            <a:pPr rtl="0"/>
            <a:fld id="{34B7E4EF-A1BD-40F4-AB7B-04F084DD991D}" type="slidenum">
              <a:rPr lang="en-GB" noProof="0" smtClean="0"/>
              <a:t>37</a:t>
            </a:fld>
            <a:endParaRPr lang="en-GB" noProof="0" dirty="0"/>
          </a:p>
        </p:txBody>
      </p:sp>
    </p:spTree>
    <p:extLst>
      <p:ext uri="{BB962C8B-B14F-4D97-AF65-F5344CB8AC3E}">
        <p14:creationId xmlns:p14="http://schemas.microsoft.com/office/powerpoint/2010/main" val="203672371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C86CF04-DB61-71FD-82C9-CCEC08597F3A}"/>
              </a:ext>
            </a:extLst>
          </p:cNvPr>
          <p:cNvSpPr txBox="1"/>
          <p:nvPr/>
        </p:nvSpPr>
        <p:spPr>
          <a:xfrm>
            <a:off x="331304" y="770053"/>
            <a:ext cx="11529391" cy="5355312"/>
          </a:xfrm>
          <a:prstGeom prst="rect">
            <a:avLst/>
          </a:prstGeom>
          <a:noFill/>
        </p:spPr>
        <p:txBody>
          <a:bodyPr wrap="square">
            <a:spAutoFit/>
          </a:bodyPr>
          <a:lstStyle/>
          <a:p>
            <a:r>
              <a:rPr lang="en-GB" b="1" dirty="0"/>
              <a:t>Fill in the gaps with the following words to complete the text about the main components of the refrigeration unit: circuits/ commonly/  regulates/ main/ moisture/  solenoid/  supplied/ consists </a:t>
            </a:r>
          </a:p>
          <a:p>
            <a:endParaRPr lang="en-GB" b="1" dirty="0"/>
          </a:p>
          <a:p>
            <a:r>
              <a:rPr lang="en-GB" dirty="0"/>
              <a:t>Any refrigeration unit works with different components in line to each other in series. The a. ……………. components are:</a:t>
            </a:r>
          </a:p>
          <a:p>
            <a:r>
              <a:rPr lang="en-GB" dirty="0"/>
              <a:t>1.     A reciprocating single or two stage compressor is b. …………………….. used for compressing and sup- plying the refrigerant to the system.</a:t>
            </a:r>
          </a:p>
          <a:p>
            <a:pPr marL="342900" indent="-342900">
              <a:buAutoNum type="arabicPeriod" startAt="2"/>
            </a:pPr>
            <a:r>
              <a:rPr lang="en-GB" dirty="0"/>
              <a:t>The condenser is used to cool down the refrigerant in the system.</a:t>
            </a:r>
          </a:p>
          <a:p>
            <a:pPr marL="342900" indent="-342900">
              <a:buAutoNum type="arabicPeriod" startAt="2"/>
            </a:pPr>
            <a:r>
              <a:rPr lang="en-GB" dirty="0"/>
              <a:t>The cooled refrigerant is c. …………………. to the receiver, which is also used to drain out the refrigerant from the system for maintenance purposes.</a:t>
            </a:r>
          </a:p>
          <a:p>
            <a:pPr marL="342900" indent="-342900">
              <a:buAutoNum type="arabicPeriod" startAt="2"/>
            </a:pPr>
            <a:r>
              <a:rPr lang="en-GB" dirty="0"/>
              <a:t>The drier connected in the system d. …………………. of silica gel to remove any e. …………………. from the refrigerant.</a:t>
            </a:r>
          </a:p>
          <a:p>
            <a:pPr marL="342900" indent="-342900">
              <a:buAutoNum type="arabicPeriod" startAt="2"/>
            </a:pPr>
            <a:r>
              <a:rPr lang="en-GB" dirty="0"/>
              <a:t>Different f.  …………………………valves are used to control the flow of refrigerant into the hold or room.</a:t>
            </a:r>
          </a:p>
          <a:p>
            <a:pPr marL="342900" indent="-342900">
              <a:buAutoNum type="arabicPeriod" startAt="2"/>
            </a:pPr>
            <a:r>
              <a:rPr lang="en-GB" dirty="0"/>
              <a:t>An expansion valve g.  ……………….. the refrigerants to maintain the correct hold or room temperature.</a:t>
            </a:r>
          </a:p>
          <a:p>
            <a:pPr marL="342900" indent="-342900">
              <a:buAutoNum type="arabicPeriod" startAt="2"/>
            </a:pPr>
            <a:r>
              <a:rPr lang="en-GB" dirty="0"/>
              <a:t>The evaporator unit acts as a heat exchanger to cool down the hold or room area by transferring heat to the refrigerant.</a:t>
            </a:r>
          </a:p>
          <a:p>
            <a:pPr marL="342900" indent="-342900">
              <a:buAutoNum type="arabicPeriod" startAt="2"/>
            </a:pPr>
            <a:r>
              <a:rPr lang="en-GB" dirty="0"/>
              <a:t>The control unit consists of different safety and operating h. …………………. for safe operation of the reefer plant.</a:t>
            </a:r>
          </a:p>
          <a:p>
            <a:pPr marL="342900" indent="-342900">
              <a:buAutoNum type="arabicPeriod" startAt="2"/>
            </a:pPr>
            <a:endParaRPr lang="en-GB" dirty="0"/>
          </a:p>
        </p:txBody>
      </p:sp>
      <p:sp>
        <p:nvSpPr>
          <p:cNvPr id="2" name="Slide Number Placeholder 1">
            <a:extLst>
              <a:ext uri="{FF2B5EF4-FFF2-40B4-BE49-F238E27FC236}">
                <a16:creationId xmlns:a16="http://schemas.microsoft.com/office/drawing/2014/main" id="{E5B71D22-CDF8-A477-D940-DEB276549A99}"/>
              </a:ext>
            </a:extLst>
          </p:cNvPr>
          <p:cNvSpPr>
            <a:spLocks noGrp="1"/>
          </p:cNvSpPr>
          <p:nvPr>
            <p:ph type="sldNum" sz="quarter" idx="12"/>
          </p:nvPr>
        </p:nvSpPr>
        <p:spPr/>
        <p:txBody>
          <a:bodyPr/>
          <a:lstStyle/>
          <a:p>
            <a:pPr rtl="0"/>
            <a:fld id="{34B7E4EF-A1BD-40F4-AB7B-04F084DD991D}" type="slidenum">
              <a:rPr lang="en-GB" noProof="0" smtClean="0"/>
              <a:t>38</a:t>
            </a:fld>
            <a:endParaRPr lang="en-GB" noProof="0" dirty="0"/>
          </a:p>
        </p:txBody>
      </p:sp>
    </p:spTree>
    <p:extLst>
      <p:ext uri="{BB962C8B-B14F-4D97-AF65-F5344CB8AC3E}">
        <p14:creationId xmlns:p14="http://schemas.microsoft.com/office/powerpoint/2010/main" val="44127428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D42BDD-1A4B-0514-8C9B-59DD996A5D7A}"/>
              </a:ext>
            </a:extLst>
          </p:cNvPr>
          <p:cNvPicPr>
            <a:picLocks noChangeAspect="1"/>
          </p:cNvPicPr>
          <p:nvPr/>
        </p:nvPicPr>
        <p:blipFill>
          <a:blip r:embed="rId2"/>
          <a:stretch>
            <a:fillRect/>
          </a:stretch>
        </p:blipFill>
        <p:spPr>
          <a:xfrm>
            <a:off x="1685677" y="953169"/>
            <a:ext cx="9548338" cy="5360167"/>
          </a:xfrm>
          <a:prstGeom prst="rect">
            <a:avLst/>
          </a:prstGeom>
        </p:spPr>
      </p:pic>
      <p:sp>
        <p:nvSpPr>
          <p:cNvPr id="4" name="TextBox 3">
            <a:extLst>
              <a:ext uri="{FF2B5EF4-FFF2-40B4-BE49-F238E27FC236}">
                <a16:creationId xmlns:a16="http://schemas.microsoft.com/office/drawing/2014/main" id="{9DEB7D4B-233C-ECE0-4800-30E51244A12A}"/>
              </a:ext>
            </a:extLst>
          </p:cNvPr>
          <p:cNvSpPr txBox="1"/>
          <p:nvPr/>
        </p:nvSpPr>
        <p:spPr>
          <a:xfrm>
            <a:off x="1804946" y="516835"/>
            <a:ext cx="8611263" cy="381662"/>
          </a:xfrm>
          <a:prstGeom prst="rect">
            <a:avLst/>
          </a:prstGeom>
          <a:noFill/>
        </p:spPr>
        <p:txBody>
          <a:bodyPr wrap="square" rtlCol="0">
            <a:spAutoFit/>
          </a:bodyPr>
          <a:lstStyle/>
          <a:p>
            <a:r>
              <a:rPr lang="en-GB" b="1" dirty="0"/>
              <a:t>Match the words to their definitions</a:t>
            </a:r>
          </a:p>
        </p:txBody>
      </p:sp>
      <p:sp>
        <p:nvSpPr>
          <p:cNvPr id="2" name="Slide Number Placeholder 1">
            <a:extLst>
              <a:ext uri="{FF2B5EF4-FFF2-40B4-BE49-F238E27FC236}">
                <a16:creationId xmlns:a16="http://schemas.microsoft.com/office/drawing/2014/main" id="{881398C0-382A-117C-F7AA-0C9D92D7F8F7}"/>
              </a:ext>
            </a:extLst>
          </p:cNvPr>
          <p:cNvSpPr>
            <a:spLocks noGrp="1"/>
          </p:cNvSpPr>
          <p:nvPr>
            <p:ph type="sldNum" sz="quarter" idx="12"/>
          </p:nvPr>
        </p:nvSpPr>
        <p:spPr/>
        <p:txBody>
          <a:bodyPr/>
          <a:lstStyle/>
          <a:p>
            <a:pPr rtl="0"/>
            <a:fld id="{34B7E4EF-A1BD-40F4-AB7B-04F084DD991D}" type="slidenum">
              <a:rPr lang="en-GB" noProof="0" smtClean="0"/>
              <a:t>39</a:t>
            </a:fld>
            <a:endParaRPr lang="en-GB" noProof="0" dirty="0"/>
          </a:p>
        </p:txBody>
      </p:sp>
    </p:spTree>
    <p:extLst>
      <p:ext uri="{BB962C8B-B14F-4D97-AF65-F5344CB8AC3E}">
        <p14:creationId xmlns:p14="http://schemas.microsoft.com/office/powerpoint/2010/main" val="41331563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6529E40-7311-F2F4-E866-9E64E677E17C}"/>
              </a:ext>
            </a:extLst>
          </p:cNvPr>
          <p:cNvSpPr txBox="1"/>
          <p:nvPr/>
        </p:nvSpPr>
        <p:spPr>
          <a:xfrm>
            <a:off x="548641" y="381798"/>
            <a:ext cx="10842928" cy="5570756"/>
          </a:xfrm>
          <a:prstGeom prst="rect">
            <a:avLst/>
          </a:prstGeom>
          <a:noFill/>
        </p:spPr>
        <p:txBody>
          <a:bodyPr wrap="square">
            <a:spAutoFit/>
          </a:bodyPr>
          <a:lstStyle/>
          <a:p>
            <a:r>
              <a:rPr lang="en-GB" sz="2000" b="1" dirty="0"/>
              <a:t>Fill in the gaps with the following words: bore/severe/  extend/welding/  vary/ abrasive/ gauged/ wear/ operating   </a:t>
            </a:r>
          </a:p>
          <a:p>
            <a:endParaRPr lang="en-GB" sz="2000" b="1" dirty="0"/>
          </a:p>
          <a:p>
            <a:r>
              <a:rPr lang="en-GB" sz="2000" dirty="0"/>
              <a:t>Cylinder liners will 1………………….in service. Correct operation of the engine (not overloading, maintaining correct 2………………………. temperatures) and using the correct grade and quantity of cylinder oil will all help to …………………. the life of a cylinder liner. Wear rates 4…………………, but as a general rule, for a large 5……………… engine a wear rate of 0.05mm/1000 hours is acceptable. The liner should be replaced as the wear approaches 0.8 - 1% of liner diameter. The liner is 6………………… at regular intervals to ascertain the wear rate.</a:t>
            </a:r>
          </a:p>
          <a:p>
            <a:r>
              <a:rPr lang="en-GB" sz="2000" dirty="0"/>
              <a:t>As well as corrosive attack, wear is caused by 7………………………….. particles in the cylinder (from bad filtration/purification of fuel or from particles in the air), and scuffing (also known as adhesive wear). Scuffing is due to a breakdown in lubrication which results in localised 8………………. between points on the rings and liner surface with subsequent tearing of micro- </a:t>
            </a:r>
            <a:r>
              <a:rPr lang="en-GB" sz="2000" dirty="0" err="1"/>
              <a:t>scopic</a:t>
            </a:r>
            <a:r>
              <a:rPr lang="en-GB" sz="2000" dirty="0"/>
              <a:t> particles. This is a very 9…………………….. form </a:t>
            </a:r>
          </a:p>
          <a:p>
            <a:r>
              <a:rPr lang="en-GB" sz="2000" dirty="0"/>
              <a:t>of wear.</a:t>
            </a:r>
          </a:p>
          <a:p>
            <a:r>
              <a:rPr lang="en-GB" dirty="0"/>
              <a:t>Page 356</a:t>
            </a:r>
          </a:p>
          <a:p>
            <a:endParaRPr lang="en-GB" dirty="0"/>
          </a:p>
        </p:txBody>
      </p:sp>
      <p:pic>
        <p:nvPicPr>
          <p:cNvPr id="4" name="Picture 3">
            <a:extLst>
              <a:ext uri="{FF2B5EF4-FFF2-40B4-BE49-F238E27FC236}">
                <a16:creationId xmlns:a16="http://schemas.microsoft.com/office/drawing/2014/main" id="{B0683BDB-EB0F-BCFD-F560-A1644C1445B2}"/>
              </a:ext>
            </a:extLst>
          </p:cNvPr>
          <p:cNvPicPr>
            <a:picLocks noChangeAspect="1"/>
          </p:cNvPicPr>
          <p:nvPr/>
        </p:nvPicPr>
        <p:blipFill>
          <a:blip r:embed="rId2"/>
          <a:stretch>
            <a:fillRect/>
          </a:stretch>
        </p:blipFill>
        <p:spPr>
          <a:xfrm>
            <a:off x="9169759" y="4733127"/>
            <a:ext cx="2619375" cy="1743075"/>
          </a:xfrm>
          <a:prstGeom prst="rect">
            <a:avLst/>
          </a:prstGeom>
        </p:spPr>
      </p:pic>
      <p:sp>
        <p:nvSpPr>
          <p:cNvPr id="2" name="Slide Number Placeholder 1">
            <a:extLst>
              <a:ext uri="{FF2B5EF4-FFF2-40B4-BE49-F238E27FC236}">
                <a16:creationId xmlns:a16="http://schemas.microsoft.com/office/drawing/2014/main" id="{49F0B07A-0BA9-6778-0D18-5C4819589464}"/>
              </a:ext>
            </a:extLst>
          </p:cNvPr>
          <p:cNvSpPr>
            <a:spLocks noGrp="1"/>
          </p:cNvSpPr>
          <p:nvPr>
            <p:ph type="sldNum" sz="quarter" idx="12"/>
          </p:nvPr>
        </p:nvSpPr>
        <p:spPr/>
        <p:txBody>
          <a:bodyPr/>
          <a:lstStyle/>
          <a:p>
            <a:pPr rtl="0"/>
            <a:fld id="{34B7E4EF-A1BD-40F4-AB7B-04F084DD991D}" type="slidenum">
              <a:rPr lang="en-GB" noProof="0" smtClean="0"/>
              <a:t>4</a:t>
            </a:fld>
            <a:endParaRPr lang="en-GB" noProof="0" dirty="0"/>
          </a:p>
        </p:txBody>
      </p:sp>
    </p:spTree>
    <p:extLst>
      <p:ext uri="{BB962C8B-B14F-4D97-AF65-F5344CB8AC3E}">
        <p14:creationId xmlns:p14="http://schemas.microsoft.com/office/powerpoint/2010/main" val="291270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D8B5B87-2C96-BB27-63D1-55E00A057DD7}"/>
              </a:ext>
            </a:extLst>
          </p:cNvPr>
          <p:cNvSpPr txBox="1"/>
          <p:nvPr/>
        </p:nvSpPr>
        <p:spPr>
          <a:xfrm>
            <a:off x="580446" y="464014"/>
            <a:ext cx="11219290" cy="923330"/>
          </a:xfrm>
          <a:prstGeom prst="rect">
            <a:avLst/>
          </a:prstGeom>
          <a:noFill/>
        </p:spPr>
        <p:txBody>
          <a:bodyPr wrap="square">
            <a:spAutoFit/>
          </a:bodyPr>
          <a:lstStyle/>
          <a:p>
            <a:pPr marL="342900" indent="-342900">
              <a:buAutoNum type="alphaUcPeriod" startAt="3"/>
            </a:pPr>
            <a:r>
              <a:rPr lang="en-GB" b="1" dirty="0"/>
              <a:t>The following text comes from a company advertisement of refrigeration systems.  What are the parts of the refrigeration cycle?   </a:t>
            </a:r>
          </a:p>
          <a:p>
            <a:r>
              <a:rPr lang="en-GB" b="1" dirty="0"/>
              <a:t>Fill in the gaps with the missing word.                                                                       P. 366</a:t>
            </a:r>
          </a:p>
        </p:txBody>
      </p:sp>
      <p:sp>
        <p:nvSpPr>
          <p:cNvPr id="5" name="TextBox 4">
            <a:extLst>
              <a:ext uri="{FF2B5EF4-FFF2-40B4-BE49-F238E27FC236}">
                <a16:creationId xmlns:a16="http://schemas.microsoft.com/office/drawing/2014/main" id="{9EE6E906-8C0C-B912-9E97-2FCF2CAFA9F6}"/>
              </a:ext>
            </a:extLst>
          </p:cNvPr>
          <p:cNvSpPr txBox="1"/>
          <p:nvPr/>
        </p:nvSpPr>
        <p:spPr>
          <a:xfrm>
            <a:off x="826936" y="1387344"/>
            <a:ext cx="8561566" cy="5078313"/>
          </a:xfrm>
          <a:prstGeom prst="rect">
            <a:avLst/>
          </a:prstGeom>
          <a:noFill/>
        </p:spPr>
        <p:txBody>
          <a:bodyPr wrap="square">
            <a:spAutoFit/>
          </a:bodyPr>
          <a:lstStyle/>
          <a:p>
            <a:endParaRPr lang="en-GB" b="1" dirty="0"/>
          </a:p>
          <a:p>
            <a:r>
              <a:rPr lang="en-GB" b="1" dirty="0"/>
              <a:t>Marine refrigeration system</a:t>
            </a:r>
          </a:p>
          <a:p>
            <a:r>
              <a:rPr lang="en-GB" dirty="0"/>
              <a:t>A marine refrigeration system is a key element onboard any vessel. </a:t>
            </a:r>
          </a:p>
          <a:p>
            <a:r>
              <a:rPr lang="en-GB" dirty="0"/>
              <a:t>Well-maintained food and drinks 1………….. essential for passengers’ </a:t>
            </a:r>
          </a:p>
          <a:p>
            <a:r>
              <a:rPr lang="en-GB" dirty="0"/>
              <a:t>and crew’s health. And obviously, cargo ships need to 2………. </a:t>
            </a:r>
          </a:p>
          <a:p>
            <a:r>
              <a:rPr lang="en-GB" dirty="0"/>
              <a:t>equipped 3…………….high quality marine refrigeration and air </a:t>
            </a:r>
          </a:p>
          <a:p>
            <a:r>
              <a:rPr lang="en-GB" dirty="0"/>
              <a:t>conditioning, 4………….. their core business is to assure the quality </a:t>
            </a:r>
          </a:p>
          <a:p>
            <a:r>
              <a:rPr lang="en-GB" dirty="0"/>
              <a:t>of the cargo during transport.</a:t>
            </a:r>
          </a:p>
          <a:p>
            <a:endParaRPr lang="en-GB" b="1" dirty="0"/>
          </a:p>
          <a:p>
            <a:r>
              <a:rPr lang="en-GB" b="1" dirty="0"/>
              <a:t>How a refrigeration system works</a:t>
            </a:r>
          </a:p>
          <a:p>
            <a:r>
              <a:rPr lang="en-GB" dirty="0"/>
              <a:t>The refrigeration cycle consists 5……….. the following components: the </a:t>
            </a:r>
            <a:r>
              <a:rPr lang="en-GB" b="1" dirty="0"/>
              <a:t>refrigerant</a:t>
            </a:r>
            <a:r>
              <a:rPr lang="en-GB" dirty="0"/>
              <a:t> (R22 is an often used refrigerant, but 6………….. to the European F-gas Regulation, we have 7…………….. researching alternatives like R290, Propane), the </a:t>
            </a:r>
            <a:r>
              <a:rPr lang="en-GB" b="1" dirty="0"/>
              <a:t>compressor </a:t>
            </a:r>
            <a:r>
              <a:rPr lang="en-GB" dirty="0"/>
              <a:t>(we use </a:t>
            </a:r>
            <a:r>
              <a:rPr lang="en-GB" dirty="0" err="1"/>
              <a:t>Turbocor</a:t>
            </a:r>
            <a:r>
              <a:rPr lang="en-GB" dirty="0"/>
              <a:t> compressors in our systems as these are exceptionally sustainable, totally oil-free and take 8………….. half the space of conventional compressors), the </a:t>
            </a:r>
            <a:r>
              <a:rPr lang="en-GB" b="1" dirty="0"/>
              <a:t>condenser </a:t>
            </a:r>
            <a:r>
              <a:rPr lang="en-GB" dirty="0"/>
              <a:t>(our condensing units are 9………………… sea-water cooled, fresh-water cooled or air-cooled), the </a:t>
            </a:r>
            <a:r>
              <a:rPr lang="en-GB" b="1" dirty="0"/>
              <a:t>evaporator</a:t>
            </a:r>
            <a:r>
              <a:rPr lang="en-GB" dirty="0"/>
              <a:t> and the </a:t>
            </a:r>
            <a:r>
              <a:rPr lang="en-GB" b="1" dirty="0"/>
              <a:t>expansion</a:t>
            </a:r>
            <a:r>
              <a:rPr lang="en-GB" dirty="0"/>
              <a:t> device.</a:t>
            </a:r>
          </a:p>
        </p:txBody>
      </p:sp>
      <p:pic>
        <p:nvPicPr>
          <p:cNvPr id="2" name="Picture 1">
            <a:extLst>
              <a:ext uri="{FF2B5EF4-FFF2-40B4-BE49-F238E27FC236}">
                <a16:creationId xmlns:a16="http://schemas.microsoft.com/office/drawing/2014/main" id="{92595D47-4859-69F0-2BAA-DF75D94407B2}"/>
              </a:ext>
            </a:extLst>
          </p:cNvPr>
          <p:cNvPicPr>
            <a:picLocks noChangeAspect="1"/>
          </p:cNvPicPr>
          <p:nvPr/>
        </p:nvPicPr>
        <p:blipFill>
          <a:blip r:embed="rId2"/>
          <a:stretch>
            <a:fillRect/>
          </a:stretch>
        </p:blipFill>
        <p:spPr>
          <a:xfrm>
            <a:off x="8407983" y="1948567"/>
            <a:ext cx="3391753" cy="2098647"/>
          </a:xfrm>
          <a:prstGeom prst="rect">
            <a:avLst/>
          </a:prstGeom>
        </p:spPr>
      </p:pic>
      <p:sp>
        <p:nvSpPr>
          <p:cNvPr id="4" name="Slide Number Placeholder 3">
            <a:extLst>
              <a:ext uri="{FF2B5EF4-FFF2-40B4-BE49-F238E27FC236}">
                <a16:creationId xmlns:a16="http://schemas.microsoft.com/office/drawing/2014/main" id="{3F146D44-A318-4226-8E23-24B2D6C5B31E}"/>
              </a:ext>
            </a:extLst>
          </p:cNvPr>
          <p:cNvSpPr>
            <a:spLocks noGrp="1"/>
          </p:cNvSpPr>
          <p:nvPr>
            <p:ph type="sldNum" sz="quarter" idx="12"/>
          </p:nvPr>
        </p:nvSpPr>
        <p:spPr/>
        <p:txBody>
          <a:bodyPr/>
          <a:lstStyle/>
          <a:p>
            <a:pPr rtl="0"/>
            <a:fld id="{34B7E4EF-A1BD-40F4-AB7B-04F084DD991D}" type="slidenum">
              <a:rPr lang="en-GB" noProof="0" smtClean="0"/>
              <a:t>40</a:t>
            </a:fld>
            <a:endParaRPr lang="en-GB" noProof="0" dirty="0"/>
          </a:p>
        </p:txBody>
      </p:sp>
    </p:spTree>
    <p:extLst>
      <p:ext uri="{BB962C8B-B14F-4D97-AF65-F5344CB8AC3E}">
        <p14:creationId xmlns:p14="http://schemas.microsoft.com/office/powerpoint/2010/main" val="16533648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142384E-A4B6-570D-F2AE-E6F34B0171BF}"/>
              </a:ext>
            </a:extLst>
          </p:cNvPr>
          <p:cNvSpPr txBox="1"/>
          <p:nvPr/>
        </p:nvSpPr>
        <p:spPr>
          <a:xfrm>
            <a:off x="405517" y="495819"/>
            <a:ext cx="11346511" cy="646331"/>
          </a:xfrm>
          <a:prstGeom prst="rect">
            <a:avLst/>
          </a:prstGeom>
          <a:noFill/>
        </p:spPr>
        <p:txBody>
          <a:bodyPr wrap="square">
            <a:spAutoFit/>
          </a:bodyPr>
          <a:lstStyle/>
          <a:p>
            <a:r>
              <a:rPr lang="en-GB" b="1" dirty="0"/>
              <a:t>Fill in the missing verbs in the description of the system operation: returned, absorbs, compressed, starts, turns into, cools</a:t>
            </a:r>
          </a:p>
        </p:txBody>
      </p:sp>
      <p:sp>
        <p:nvSpPr>
          <p:cNvPr id="5" name="TextBox 4">
            <a:extLst>
              <a:ext uri="{FF2B5EF4-FFF2-40B4-BE49-F238E27FC236}">
                <a16:creationId xmlns:a16="http://schemas.microsoft.com/office/drawing/2014/main" id="{28F64DBF-5523-716B-E262-CE63DA5CE92F}"/>
              </a:ext>
            </a:extLst>
          </p:cNvPr>
          <p:cNvSpPr txBox="1"/>
          <p:nvPr/>
        </p:nvSpPr>
        <p:spPr>
          <a:xfrm>
            <a:off x="524786" y="1580353"/>
            <a:ext cx="10702456" cy="2031325"/>
          </a:xfrm>
          <a:prstGeom prst="rect">
            <a:avLst/>
          </a:prstGeom>
          <a:noFill/>
        </p:spPr>
        <p:txBody>
          <a:bodyPr wrap="square">
            <a:spAutoFit/>
          </a:bodyPr>
          <a:lstStyle/>
          <a:p>
            <a:r>
              <a:rPr lang="en-GB" dirty="0"/>
              <a:t>The refrigerant starts as a gas and is (1) …………………	in the compressor, which increases its temperature dramatically. Thereafter, the condenser (2) …………………the hot high pressure refrigerant and this way the refrigerant (3) ………………………..		a liquid. Next, the </a:t>
            </a:r>
            <a:r>
              <a:rPr lang="en-GB" dirty="0" err="1"/>
              <a:t>evapora</a:t>
            </a:r>
            <a:r>
              <a:rPr lang="en-GB" dirty="0"/>
              <a:t>- tor boils the refrigerant back to a gas, at a very low temperature. The change from liquid to gas (4)</a:t>
            </a:r>
          </a:p>
          <a:p>
            <a:r>
              <a:rPr lang="en-GB" dirty="0"/>
              <a:t> …………………….	 the heat from the evaporator, which in turn removes the heat from the insulated refrigeration box, thereby lowering its temperature. Hereafter, the refrigerant is (5)………………………. back to the compressor and the refrigeration cycle (6) ……………………………..	again.</a:t>
            </a:r>
          </a:p>
        </p:txBody>
      </p:sp>
      <p:pic>
        <p:nvPicPr>
          <p:cNvPr id="6" name="Picture 5">
            <a:extLst>
              <a:ext uri="{FF2B5EF4-FFF2-40B4-BE49-F238E27FC236}">
                <a16:creationId xmlns:a16="http://schemas.microsoft.com/office/drawing/2014/main" id="{4D3364C3-8B4D-3F22-2000-15D44E4B556A}"/>
              </a:ext>
            </a:extLst>
          </p:cNvPr>
          <p:cNvPicPr>
            <a:picLocks noChangeAspect="1"/>
          </p:cNvPicPr>
          <p:nvPr/>
        </p:nvPicPr>
        <p:blipFill>
          <a:blip r:embed="rId2"/>
          <a:stretch>
            <a:fillRect/>
          </a:stretch>
        </p:blipFill>
        <p:spPr>
          <a:xfrm>
            <a:off x="4412974" y="3715653"/>
            <a:ext cx="3204375" cy="2646528"/>
          </a:xfrm>
          <a:prstGeom prst="rect">
            <a:avLst/>
          </a:prstGeom>
        </p:spPr>
      </p:pic>
      <p:sp>
        <p:nvSpPr>
          <p:cNvPr id="2" name="Slide Number Placeholder 1">
            <a:extLst>
              <a:ext uri="{FF2B5EF4-FFF2-40B4-BE49-F238E27FC236}">
                <a16:creationId xmlns:a16="http://schemas.microsoft.com/office/drawing/2014/main" id="{E12686F2-E5DB-5E48-D234-4EA95948ADB9}"/>
              </a:ext>
            </a:extLst>
          </p:cNvPr>
          <p:cNvSpPr>
            <a:spLocks noGrp="1"/>
          </p:cNvSpPr>
          <p:nvPr>
            <p:ph type="sldNum" sz="quarter" idx="12"/>
          </p:nvPr>
        </p:nvSpPr>
        <p:spPr/>
        <p:txBody>
          <a:bodyPr/>
          <a:lstStyle/>
          <a:p>
            <a:pPr rtl="0"/>
            <a:fld id="{34B7E4EF-A1BD-40F4-AB7B-04F084DD991D}" type="slidenum">
              <a:rPr lang="en-GB" noProof="0" smtClean="0"/>
              <a:t>41</a:t>
            </a:fld>
            <a:endParaRPr lang="en-GB" noProof="0" dirty="0"/>
          </a:p>
        </p:txBody>
      </p:sp>
    </p:spTree>
    <p:extLst>
      <p:ext uri="{BB962C8B-B14F-4D97-AF65-F5344CB8AC3E}">
        <p14:creationId xmlns:p14="http://schemas.microsoft.com/office/powerpoint/2010/main" val="217912027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681233-8447-6463-1A9D-DEA2803C00AF}"/>
              </a:ext>
            </a:extLst>
          </p:cNvPr>
          <p:cNvPicPr>
            <a:picLocks noChangeAspect="1"/>
          </p:cNvPicPr>
          <p:nvPr/>
        </p:nvPicPr>
        <p:blipFill>
          <a:blip r:embed="rId2"/>
          <a:stretch>
            <a:fillRect/>
          </a:stretch>
        </p:blipFill>
        <p:spPr>
          <a:xfrm>
            <a:off x="3331598" y="342335"/>
            <a:ext cx="5605668" cy="6259152"/>
          </a:xfrm>
          <a:prstGeom prst="rect">
            <a:avLst/>
          </a:prstGeom>
        </p:spPr>
      </p:pic>
      <p:sp>
        <p:nvSpPr>
          <p:cNvPr id="2" name="Slide Number Placeholder 1">
            <a:extLst>
              <a:ext uri="{FF2B5EF4-FFF2-40B4-BE49-F238E27FC236}">
                <a16:creationId xmlns:a16="http://schemas.microsoft.com/office/drawing/2014/main" id="{421C7260-0E7B-A66B-0A05-58E99B0149E5}"/>
              </a:ext>
            </a:extLst>
          </p:cNvPr>
          <p:cNvSpPr>
            <a:spLocks noGrp="1"/>
          </p:cNvSpPr>
          <p:nvPr>
            <p:ph type="sldNum" sz="quarter" idx="12"/>
          </p:nvPr>
        </p:nvSpPr>
        <p:spPr/>
        <p:txBody>
          <a:bodyPr/>
          <a:lstStyle/>
          <a:p>
            <a:pPr rtl="0"/>
            <a:fld id="{34B7E4EF-A1BD-40F4-AB7B-04F084DD991D}" type="slidenum">
              <a:rPr lang="en-GB" noProof="0" smtClean="0"/>
              <a:t>42</a:t>
            </a:fld>
            <a:endParaRPr lang="en-GB" noProof="0" dirty="0"/>
          </a:p>
        </p:txBody>
      </p:sp>
    </p:spTree>
    <p:extLst>
      <p:ext uri="{BB962C8B-B14F-4D97-AF65-F5344CB8AC3E}">
        <p14:creationId xmlns:p14="http://schemas.microsoft.com/office/powerpoint/2010/main" val="188393153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A3D3135-B955-0808-E8BB-359256E26B19}"/>
              </a:ext>
            </a:extLst>
          </p:cNvPr>
          <p:cNvSpPr>
            <a:spLocks noGrp="1"/>
          </p:cNvSpPr>
          <p:nvPr>
            <p:ph type="sldNum" sz="quarter" idx="12"/>
          </p:nvPr>
        </p:nvSpPr>
        <p:spPr/>
        <p:txBody>
          <a:bodyPr/>
          <a:lstStyle/>
          <a:p>
            <a:pPr rtl="0"/>
            <a:fld id="{34B7E4EF-A1BD-40F4-AB7B-04F084DD991D}" type="slidenum">
              <a:rPr lang="en-GB" noProof="0" smtClean="0"/>
              <a:t>43</a:t>
            </a:fld>
            <a:endParaRPr lang="en-GB" noProof="0" dirty="0"/>
          </a:p>
        </p:txBody>
      </p:sp>
      <p:pic>
        <p:nvPicPr>
          <p:cNvPr id="3" name="Picture 2">
            <a:extLst>
              <a:ext uri="{FF2B5EF4-FFF2-40B4-BE49-F238E27FC236}">
                <a16:creationId xmlns:a16="http://schemas.microsoft.com/office/drawing/2014/main" id="{009A04DD-828E-A2D9-93D3-AC248066F1B5}"/>
              </a:ext>
            </a:extLst>
          </p:cNvPr>
          <p:cNvPicPr>
            <a:picLocks noChangeAspect="1"/>
          </p:cNvPicPr>
          <p:nvPr/>
        </p:nvPicPr>
        <p:blipFill>
          <a:blip r:embed="rId2"/>
          <a:stretch>
            <a:fillRect/>
          </a:stretch>
        </p:blipFill>
        <p:spPr>
          <a:xfrm>
            <a:off x="2281237" y="947737"/>
            <a:ext cx="7629525" cy="4962525"/>
          </a:xfrm>
          <a:prstGeom prst="rect">
            <a:avLst/>
          </a:prstGeom>
        </p:spPr>
      </p:pic>
    </p:spTree>
    <p:extLst>
      <p:ext uri="{BB962C8B-B14F-4D97-AF65-F5344CB8AC3E}">
        <p14:creationId xmlns:p14="http://schemas.microsoft.com/office/powerpoint/2010/main" val="44359811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EAA180F-B06F-5FA0-50BD-0D587028FECF}"/>
              </a:ext>
            </a:extLst>
          </p:cNvPr>
          <p:cNvSpPr>
            <a:spLocks noGrp="1"/>
          </p:cNvSpPr>
          <p:nvPr>
            <p:ph type="sldNum" sz="quarter" idx="12"/>
          </p:nvPr>
        </p:nvSpPr>
        <p:spPr/>
        <p:txBody>
          <a:bodyPr/>
          <a:lstStyle/>
          <a:p>
            <a:pPr rtl="0"/>
            <a:fld id="{34B7E4EF-A1BD-40F4-AB7B-04F084DD991D}" type="slidenum">
              <a:rPr lang="en-GB" noProof="0" smtClean="0"/>
              <a:t>44</a:t>
            </a:fld>
            <a:endParaRPr lang="en-GB" noProof="0" dirty="0"/>
          </a:p>
        </p:txBody>
      </p:sp>
      <p:sp>
        <p:nvSpPr>
          <p:cNvPr id="4" name="TextBox 3">
            <a:extLst>
              <a:ext uri="{FF2B5EF4-FFF2-40B4-BE49-F238E27FC236}">
                <a16:creationId xmlns:a16="http://schemas.microsoft.com/office/drawing/2014/main" id="{AF8D82E6-5EC8-776F-FD96-886858E00DD1}"/>
              </a:ext>
            </a:extLst>
          </p:cNvPr>
          <p:cNvSpPr txBox="1"/>
          <p:nvPr/>
        </p:nvSpPr>
        <p:spPr>
          <a:xfrm>
            <a:off x="461176" y="679728"/>
            <a:ext cx="11465781" cy="5355312"/>
          </a:xfrm>
          <a:prstGeom prst="rect">
            <a:avLst/>
          </a:prstGeom>
          <a:noFill/>
        </p:spPr>
        <p:txBody>
          <a:bodyPr wrap="square">
            <a:spAutoFit/>
          </a:bodyPr>
          <a:lstStyle/>
          <a:p>
            <a:r>
              <a:rPr lang="en-GB" b="1" dirty="0"/>
              <a:t>Main Components of Refrigeration plants</a:t>
            </a:r>
          </a:p>
          <a:p>
            <a:r>
              <a:rPr lang="en-GB" dirty="0"/>
              <a:t>Any refrigeration unit works with different components inline to each other in series. The main components are:</a:t>
            </a:r>
          </a:p>
          <a:p>
            <a:r>
              <a:rPr lang="en-GB" dirty="0"/>
              <a:t>1. </a:t>
            </a:r>
            <a:r>
              <a:rPr lang="en-GB" b="1" dirty="0"/>
              <a:t>Compressor:</a:t>
            </a:r>
            <a:r>
              <a:rPr lang="en-GB" dirty="0"/>
              <a:t> Reciprocating single or two stage compressor is commonly used for compressing and supplying the refrigerant to the system.</a:t>
            </a:r>
          </a:p>
          <a:p>
            <a:r>
              <a:rPr lang="en-GB" dirty="0"/>
              <a:t>2. </a:t>
            </a:r>
            <a:r>
              <a:rPr lang="en-GB" b="1" dirty="0"/>
              <a:t>Condenser: </a:t>
            </a:r>
            <a:r>
              <a:rPr lang="en-GB" dirty="0"/>
              <a:t>Shell and tube type condenser is used to cool down the refrigerant in the system.</a:t>
            </a:r>
          </a:p>
          <a:p>
            <a:r>
              <a:rPr lang="en-GB" dirty="0"/>
              <a:t>3. </a:t>
            </a:r>
            <a:r>
              <a:rPr lang="en-GB" b="1" dirty="0"/>
              <a:t>Receiver</a:t>
            </a:r>
            <a:r>
              <a:rPr lang="en-GB" dirty="0"/>
              <a:t>: The cooled refrigerant is supplied to the receiver, which is also used to drain out the refrigerant from the system for maintenance purpose.</a:t>
            </a:r>
          </a:p>
          <a:p>
            <a:r>
              <a:rPr lang="en-GB" dirty="0"/>
              <a:t>4. </a:t>
            </a:r>
            <a:r>
              <a:rPr lang="en-GB" b="1" dirty="0"/>
              <a:t>Drier:</a:t>
            </a:r>
            <a:r>
              <a:rPr lang="en-GB" dirty="0"/>
              <a:t> The drier connected in the system consists of silica gel to remove any moisture from the refrigerant</a:t>
            </a:r>
          </a:p>
          <a:p>
            <a:r>
              <a:rPr lang="en-GB" dirty="0"/>
              <a:t>5. </a:t>
            </a:r>
            <a:r>
              <a:rPr lang="en-GB" b="1" dirty="0"/>
              <a:t>Solenoids</a:t>
            </a:r>
            <a:r>
              <a:rPr lang="en-GB" dirty="0"/>
              <a:t>: Different solenoid valves are used to control the flow of refrigerant into the hold or room. Master solenoid is provided in the main line and other solenoid is present in all individual cargo hold or rooms.</a:t>
            </a:r>
          </a:p>
          <a:p>
            <a:r>
              <a:rPr lang="en-GB" dirty="0"/>
              <a:t>6</a:t>
            </a:r>
            <a:r>
              <a:rPr lang="en-GB" b="1" dirty="0"/>
              <a:t>. Expansion valve:</a:t>
            </a:r>
            <a:r>
              <a:rPr lang="en-GB" dirty="0"/>
              <a:t> An Expansion valve regulates the refrigerants to maintain the correct hold or room temperature.</a:t>
            </a:r>
          </a:p>
          <a:p>
            <a:r>
              <a:rPr lang="en-GB" dirty="0"/>
              <a:t>7. </a:t>
            </a:r>
            <a:r>
              <a:rPr lang="en-GB" b="1" dirty="0"/>
              <a:t>Evaporator unit</a:t>
            </a:r>
            <a:r>
              <a:rPr lang="en-GB" dirty="0"/>
              <a:t>: The evaporator unit act as a heat exchanger to cool down the hold or room area by transferring heat to the refrigerant.</a:t>
            </a:r>
          </a:p>
          <a:p>
            <a:r>
              <a:rPr lang="en-GB" dirty="0"/>
              <a:t>8. </a:t>
            </a:r>
            <a:r>
              <a:rPr lang="en-GB" b="1" dirty="0"/>
              <a:t>Control unit</a:t>
            </a:r>
            <a:r>
              <a:rPr lang="en-GB" dirty="0"/>
              <a:t>: The control unit consist of different safety and operating circuits for safe operation of the refer plant.</a:t>
            </a:r>
          </a:p>
        </p:txBody>
      </p:sp>
    </p:spTree>
    <p:extLst>
      <p:ext uri="{BB962C8B-B14F-4D97-AF65-F5344CB8AC3E}">
        <p14:creationId xmlns:p14="http://schemas.microsoft.com/office/powerpoint/2010/main" val="77760407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AEB0DD5-6126-7A40-9260-B6878DCE9AB7}"/>
              </a:ext>
            </a:extLst>
          </p:cNvPr>
          <p:cNvSpPr>
            <a:spLocks noGrp="1"/>
          </p:cNvSpPr>
          <p:nvPr>
            <p:ph type="sldNum" sz="quarter" idx="12"/>
          </p:nvPr>
        </p:nvSpPr>
        <p:spPr/>
        <p:txBody>
          <a:bodyPr/>
          <a:lstStyle/>
          <a:p>
            <a:pPr rtl="0"/>
            <a:fld id="{34B7E4EF-A1BD-40F4-AB7B-04F084DD991D}" type="slidenum">
              <a:rPr lang="en-GB" noProof="0" smtClean="0"/>
              <a:t>45</a:t>
            </a:fld>
            <a:endParaRPr lang="en-GB" noProof="0" dirty="0"/>
          </a:p>
        </p:txBody>
      </p:sp>
      <p:sp>
        <p:nvSpPr>
          <p:cNvPr id="4" name="TextBox 3">
            <a:extLst>
              <a:ext uri="{FF2B5EF4-FFF2-40B4-BE49-F238E27FC236}">
                <a16:creationId xmlns:a16="http://schemas.microsoft.com/office/drawing/2014/main" id="{46B6DE44-02C1-26BB-5097-AE68C5C73FD4}"/>
              </a:ext>
            </a:extLst>
          </p:cNvPr>
          <p:cNvSpPr txBox="1"/>
          <p:nvPr/>
        </p:nvSpPr>
        <p:spPr>
          <a:xfrm>
            <a:off x="421419" y="-99182"/>
            <a:ext cx="11632758" cy="8402300"/>
          </a:xfrm>
          <a:prstGeom prst="rect">
            <a:avLst/>
          </a:prstGeom>
          <a:noFill/>
        </p:spPr>
        <p:txBody>
          <a:bodyPr wrap="square">
            <a:spAutoFit/>
          </a:bodyPr>
          <a:lstStyle/>
          <a:p>
            <a:endParaRPr lang="en-GB" b="1" dirty="0"/>
          </a:p>
          <a:p>
            <a:endParaRPr lang="en-GB" b="1" dirty="0"/>
          </a:p>
          <a:p>
            <a:r>
              <a:rPr lang="en-GB" b="1" dirty="0"/>
              <a:t>Working of Ship’s Refrigeration Plant</a:t>
            </a:r>
          </a:p>
          <a:p>
            <a:r>
              <a:rPr lang="en-GB" dirty="0"/>
              <a:t>The compressor acting as a circulation pump for refrigerant has two safety cut-outs- Low pressure (LP) and High Pressure (HP) cut outs. When the pressure on the suction side drops below the set valve, the control unit stops the compressor and when the pressure on the discharge side shoots up, the compressor trips.</a:t>
            </a:r>
          </a:p>
          <a:p>
            <a:r>
              <a:rPr lang="en-GB" dirty="0"/>
              <a:t>LP or low pressure cut out is controlled automatically i.e. when the suction pressure drops, the compressor stops and when the suction pressure rises again, the control system starts the compressor. HP or high pressure cut out is provided with manual re-set.</a:t>
            </a:r>
          </a:p>
          <a:p>
            <a:r>
              <a:rPr lang="en-GB" dirty="0"/>
              <a:t>The hot compressed liquid is passed to a receiver through a condenser to cool it down. The receiver can be used to collect the refrigerant when any major repair work has to be performed.</a:t>
            </a:r>
          </a:p>
          <a:p>
            <a:r>
              <a:rPr lang="en-GB" dirty="0"/>
              <a:t>The master solenoid is fitted after the receiver, which is controlled by the control unit. In case of sudden stoppage of compressor, the master solenoid also closes, avoiding the flooding of evaporator with refrigerant liquid.</a:t>
            </a:r>
          </a:p>
          <a:p>
            <a:r>
              <a:rPr lang="en-GB" dirty="0"/>
              <a:t>The room or hold solenoid and thermostatic valve regulate the flow of the refrigerant in to the room to maintain the temperature of the room. For this, the expansion valve is controlled by a diaphragm movement due to the pressure variation which is operated by the bulb sensor filled with expandable fluid fitted at the evaporator outlet.</a:t>
            </a:r>
          </a:p>
          <a:p>
            <a:r>
              <a:rPr lang="en-GB" dirty="0"/>
              <a:t>The thermostatic expansion valve supplies the correct amount of refrigerants to evaporators where the refrigerants takes up the heat from the room and boils off into vapours resulting in temperature drop for that room.</a:t>
            </a:r>
          </a:p>
          <a:p>
            <a:r>
              <a:rPr lang="en-GB" dirty="0"/>
              <a:t>This is how temperature is maintained in the refrigeration plant of the ship.</a:t>
            </a:r>
          </a:p>
          <a:p>
            <a:endParaRPr lang="en-GB" dirty="0"/>
          </a:p>
          <a:p>
            <a:endParaRPr lang="en-GB" dirty="0"/>
          </a:p>
          <a:p>
            <a:endParaRPr lang="en-GB" dirty="0"/>
          </a:p>
          <a:p>
            <a:endParaRPr lang="en-GB" dirty="0"/>
          </a:p>
          <a:p>
            <a:endParaRPr lang="en-GB" dirty="0"/>
          </a:p>
          <a:p>
            <a:endParaRPr lang="en-GB" dirty="0"/>
          </a:p>
          <a:p>
            <a:r>
              <a:rPr lang="en-GB" dirty="0"/>
              <a:t>What are the Safety Devices on the Refrigeration System of a Ship?</a:t>
            </a:r>
          </a:p>
        </p:txBody>
      </p:sp>
    </p:spTree>
    <p:extLst>
      <p:ext uri="{BB962C8B-B14F-4D97-AF65-F5344CB8AC3E}">
        <p14:creationId xmlns:p14="http://schemas.microsoft.com/office/powerpoint/2010/main" val="52489902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F17FC43-4C15-A770-E555-2745D328E631}"/>
              </a:ext>
            </a:extLst>
          </p:cNvPr>
          <p:cNvSpPr>
            <a:spLocks noGrp="1"/>
          </p:cNvSpPr>
          <p:nvPr>
            <p:ph type="sldNum" sz="quarter" idx="12"/>
          </p:nvPr>
        </p:nvSpPr>
        <p:spPr/>
        <p:txBody>
          <a:bodyPr/>
          <a:lstStyle/>
          <a:p>
            <a:pPr rtl="0"/>
            <a:fld id="{34B7E4EF-A1BD-40F4-AB7B-04F084DD991D}" type="slidenum">
              <a:rPr lang="en-GB" noProof="0" smtClean="0"/>
              <a:t>46</a:t>
            </a:fld>
            <a:endParaRPr lang="en-GB" noProof="0" dirty="0"/>
          </a:p>
        </p:txBody>
      </p:sp>
      <p:sp>
        <p:nvSpPr>
          <p:cNvPr id="4" name="TextBox 3">
            <a:extLst>
              <a:ext uri="{FF2B5EF4-FFF2-40B4-BE49-F238E27FC236}">
                <a16:creationId xmlns:a16="http://schemas.microsoft.com/office/drawing/2014/main" id="{53D3564A-27D9-BAFF-EE19-317CDF7D0D8F}"/>
              </a:ext>
            </a:extLst>
          </p:cNvPr>
          <p:cNvSpPr txBox="1"/>
          <p:nvPr/>
        </p:nvSpPr>
        <p:spPr>
          <a:xfrm>
            <a:off x="461174" y="335845"/>
            <a:ext cx="11489635" cy="6186309"/>
          </a:xfrm>
          <a:prstGeom prst="rect">
            <a:avLst/>
          </a:prstGeom>
          <a:noFill/>
        </p:spPr>
        <p:txBody>
          <a:bodyPr wrap="square">
            <a:spAutoFit/>
          </a:bodyPr>
          <a:lstStyle/>
          <a:p>
            <a:r>
              <a:rPr lang="en-GB" b="1" dirty="0"/>
              <a:t>What are the Safety Devices on the Refrigeration System of a Ship?</a:t>
            </a:r>
          </a:p>
          <a:p>
            <a:r>
              <a:rPr lang="en-GB" dirty="0"/>
              <a:t>A reefer system is the back bone of ships carrying refrigerated cargo. A malfunction of any of the components of the system can lead to degradation and wastage of perishable and cold storage cargo including provision for a ship. It is therefore important to maintain and run the refrigeration plant properly to avoid any breakdowns.</a:t>
            </a:r>
          </a:p>
          <a:p>
            <a:r>
              <a:rPr lang="en-GB" dirty="0"/>
              <a:t>In this article we will learn about the safety feature of the refrigeration plant. Before that, you must read the construction and working of the ship’s refrigeration plant.</a:t>
            </a:r>
          </a:p>
          <a:p>
            <a:r>
              <a:rPr lang="en-GB" dirty="0"/>
              <a:t>To have an efficient and hassle free operation of a ship’s refrigeration plant and its components, a good maintenance schedule and safety systems are adopted.</a:t>
            </a:r>
          </a:p>
          <a:p>
            <a:r>
              <a:rPr lang="en-GB" dirty="0"/>
              <a:t>A safety system includes </a:t>
            </a:r>
            <a:r>
              <a:rPr lang="en-GB" b="1" dirty="0"/>
              <a:t>alarm, cut offs, and trips </a:t>
            </a:r>
            <a:r>
              <a:rPr lang="en-GB" dirty="0"/>
              <a:t>which safeguards the machinery and its parts from getting damage.</a:t>
            </a:r>
          </a:p>
          <a:p>
            <a:r>
              <a:rPr lang="en-GB" dirty="0"/>
              <a:t>The main safeties adopted for refrigeration plants are</a:t>
            </a:r>
          </a:p>
          <a:p>
            <a:r>
              <a:rPr lang="en-GB" b="1" dirty="0"/>
              <a:t>Low Pressure or LP cut off: </a:t>
            </a:r>
            <a:r>
              <a:rPr lang="en-GB" dirty="0"/>
              <a:t>This is a compressor safety which cut off the compressor in the event of pressure drop in the suction line. The pressure of the suction line is continuously sensed by the control unit and when it goes below the set value, which means the room is properly cooled, the LP cut out will auto trip the compressor. When the pressure rises, indicating there is flow of refrigerant in the line due to increase in room temperature, the LP switch will start the </a:t>
            </a:r>
            <a:r>
              <a:rPr lang="en-GB" dirty="0" err="1"/>
              <a:t>compressor.LP</a:t>
            </a:r>
            <a:r>
              <a:rPr lang="en-GB" dirty="0"/>
              <a:t> cutout</a:t>
            </a:r>
          </a:p>
          <a:p>
            <a:r>
              <a:rPr lang="en-GB" b="1" dirty="0"/>
              <a:t>High pressure or HP cut out</a:t>
            </a:r>
            <a:r>
              <a:rPr lang="en-GB" dirty="0"/>
              <a:t>: As the name suggests, the high pressure cut out activates and trips the compressor when the discharge side pressure increases above the limit value. The HP cut out is not auto reset and has to be done manually. The reason behind it is to manually attend the fault which is leading to rise in pressure, else this situation can lead to overloading of compressor parts and may damage the same</a:t>
            </a:r>
          </a:p>
        </p:txBody>
      </p:sp>
    </p:spTree>
    <p:extLst>
      <p:ext uri="{BB962C8B-B14F-4D97-AF65-F5344CB8AC3E}">
        <p14:creationId xmlns:p14="http://schemas.microsoft.com/office/powerpoint/2010/main" val="309269291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2DD7765-63F9-F27C-6AB8-1E247D4769A0}"/>
              </a:ext>
            </a:extLst>
          </p:cNvPr>
          <p:cNvSpPr>
            <a:spLocks noGrp="1"/>
          </p:cNvSpPr>
          <p:nvPr>
            <p:ph type="sldNum" sz="quarter" idx="12"/>
          </p:nvPr>
        </p:nvSpPr>
        <p:spPr/>
        <p:txBody>
          <a:bodyPr/>
          <a:lstStyle/>
          <a:p>
            <a:pPr rtl="0"/>
            <a:fld id="{34B7E4EF-A1BD-40F4-AB7B-04F084DD991D}" type="slidenum">
              <a:rPr lang="en-GB" noProof="0" smtClean="0"/>
              <a:t>47</a:t>
            </a:fld>
            <a:endParaRPr lang="en-GB" noProof="0" dirty="0"/>
          </a:p>
        </p:txBody>
      </p:sp>
      <p:sp>
        <p:nvSpPr>
          <p:cNvPr id="4" name="TextBox 3">
            <a:extLst>
              <a:ext uri="{FF2B5EF4-FFF2-40B4-BE49-F238E27FC236}">
                <a16:creationId xmlns:a16="http://schemas.microsoft.com/office/drawing/2014/main" id="{8CED6725-2542-9AC0-41A8-EFCB9C7F76E3}"/>
              </a:ext>
            </a:extLst>
          </p:cNvPr>
          <p:cNvSpPr txBox="1"/>
          <p:nvPr/>
        </p:nvSpPr>
        <p:spPr>
          <a:xfrm>
            <a:off x="379012" y="640631"/>
            <a:ext cx="11433975" cy="3970318"/>
          </a:xfrm>
          <a:prstGeom prst="rect">
            <a:avLst/>
          </a:prstGeom>
          <a:noFill/>
        </p:spPr>
        <p:txBody>
          <a:bodyPr wrap="square">
            <a:spAutoFit/>
          </a:bodyPr>
          <a:lstStyle/>
          <a:p>
            <a:r>
              <a:rPr lang="en-GB" b="1" dirty="0"/>
              <a:t>Oil differential cut out: </a:t>
            </a:r>
            <a:r>
              <a:rPr lang="en-GB" dirty="0"/>
              <a:t>This safety is again for compressor as it is the only machinery in the circuit having rotational parts which requires continuous lubrication. In the event of low supply or no supply of lube oil to the bearing, the differential pressure will increase and activates a trip signal to safeguard the bearing and crankshaft.</a:t>
            </a:r>
          </a:p>
          <a:p>
            <a:r>
              <a:rPr lang="en-GB" b="1" dirty="0"/>
              <a:t>Relief valves: </a:t>
            </a:r>
            <a:r>
              <a:rPr lang="en-GB" dirty="0"/>
              <a:t>Relief valves are fitted in discharge side of compressor and will lift and safeguard the compressor in the event of over pressure. One relief valve is also fitted in the condenser refrigerant line to avoid damage to the condenser if there is high pressure in the discharge line.</a:t>
            </a:r>
          </a:p>
          <a:p>
            <a:r>
              <a:rPr lang="en-GB" b="1" dirty="0"/>
              <a:t>Solenoid valves</a:t>
            </a:r>
            <a:r>
              <a:rPr lang="en-GB" dirty="0"/>
              <a:t>: Master solenoid valve is fitted in the common or main line after the condenser discharge. It closes when compressor stops or trips to avoid over flow of refrigerant in to evaporator. All holds or rooms are fitted with individual solenoid valve which control the flow of refrigerant to that room.</a:t>
            </a:r>
          </a:p>
          <a:p>
            <a:r>
              <a:rPr lang="en-GB" b="1" dirty="0"/>
              <a:t>Oil heater</a:t>
            </a:r>
            <a:r>
              <a:rPr lang="en-GB" dirty="0"/>
              <a:t>: Oil heater is provided for the compressor crank case </a:t>
            </a:r>
          </a:p>
          <a:p>
            <a:r>
              <a:rPr lang="en-GB" dirty="0"/>
              <a:t>oil and prevents compressor from getting excessively cold which</a:t>
            </a:r>
          </a:p>
          <a:p>
            <a:r>
              <a:rPr lang="en-GB" dirty="0"/>
              <a:t> may effect the lubrication of the parts.</a:t>
            </a:r>
          </a:p>
        </p:txBody>
      </p:sp>
      <p:pic>
        <p:nvPicPr>
          <p:cNvPr id="5" name="Picture 4">
            <a:extLst>
              <a:ext uri="{FF2B5EF4-FFF2-40B4-BE49-F238E27FC236}">
                <a16:creationId xmlns:a16="http://schemas.microsoft.com/office/drawing/2014/main" id="{65B10790-0A19-EABD-4737-6200A0321089}"/>
              </a:ext>
            </a:extLst>
          </p:cNvPr>
          <p:cNvPicPr>
            <a:picLocks noChangeAspect="1"/>
          </p:cNvPicPr>
          <p:nvPr/>
        </p:nvPicPr>
        <p:blipFill>
          <a:blip r:embed="rId2"/>
          <a:stretch>
            <a:fillRect/>
          </a:stretch>
        </p:blipFill>
        <p:spPr>
          <a:xfrm>
            <a:off x="8094428" y="3516027"/>
            <a:ext cx="3182716" cy="2809277"/>
          </a:xfrm>
          <a:prstGeom prst="rect">
            <a:avLst/>
          </a:prstGeom>
        </p:spPr>
      </p:pic>
    </p:spTree>
    <p:extLst>
      <p:ext uri="{BB962C8B-B14F-4D97-AF65-F5344CB8AC3E}">
        <p14:creationId xmlns:p14="http://schemas.microsoft.com/office/powerpoint/2010/main" val="247351975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F1C0C5B-6460-D18A-BE39-195D6A3675C9}"/>
              </a:ext>
            </a:extLst>
          </p:cNvPr>
          <p:cNvSpPr txBox="1"/>
          <p:nvPr/>
        </p:nvSpPr>
        <p:spPr>
          <a:xfrm>
            <a:off x="386963" y="1277299"/>
            <a:ext cx="11418073" cy="5078313"/>
          </a:xfrm>
          <a:prstGeom prst="rect">
            <a:avLst/>
          </a:prstGeom>
          <a:noFill/>
        </p:spPr>
        <p:txBody>
          <a:bodyPr wrap="square">
            <a:spAutoFit/>
          </a:bodyPr>
          <a:lstStyle/>
          <a:p>
            <a:r>
              <a:rPr lang="en-GB" b="1" dirty="0"/>
              <a:t>Insulation considerations</a:t>
            </a:r>
          </a:p>
          <a:p>
            <a:r>
              <a:rPr lang="en-GB" dirty="0"/>
              <a:t>1………………………EXCESS heat and cold are good reasons to insulate for safety and comfort. In the marine and engine world heat problems are a condition to be identified and controlled.</a:t>
            </a:r>
          </a:p>
          <a:p>
            <a:r>
              <a:rPr lang="en-GB" b="1" dirty="0"/>
              <a:t>Preventative Maintenance</a:t>
            </a:r>
          </a:p>
          <a:p>
            <a:r>
              <a:rPr lang="en-GB" dirty="0"/>
              <a:t>Preventative maintenance is 2…………………..PREFER to emergency downtime for repairs. The challenge is to identify problems well before they become 3……………………CRITIC. When equipment is not operating 4………………………….CORRECT, excessive heat is generated. Non-contact infrared “Laser pointer” Thermometers can be used as a 5…………………………DIAGNOSE tool to identify such potential problems. By sweeping the thermometer over electric panels, bearings, and engines one can often identify where “hot spots” are present, and after investigation find perhaps an unknown problem developing. The correct diagnostic instruments go a long way to 6. ……………………….RESOLVE problems. This 7…………………….VALUE function for a non-contact thermometer makes it a valuable addition to your tool bag!</a:t>
            </a:r>
          </a:p>
          <a:p>
            <a:r>
              <a:rPr lang="en-GB" dirty="0"/>
              <a:t>Heat loss from engine exhausts, piping, silencers etc., together with steam piping systems can be 8………………………..CONSIDER  reduced by insulating. Due to the narrow confines of Engine Rooms, galleys and gangways on board, in the interests of safety and good working environments, insulation is critical for personnel protection, 9………………….REDUCE  of ambient heat load, protection of heat sensitive sensors and equipment, fire prevention, and maximizing the 10……………………EFFECT of exhaust catalytic purifiers/filters.</a:t>
            </a:r>
          </a:p>
        </p:txBody>
      </p:sp>
      <p:sp>
        <p:nvSpPr>
          <p:cNvPr id="4" name="TextBox 3">
            <a:extLst>
              <a:ext uri="{FF2B5EF4-FFF2-40B4-BE49-F238E27FC236}">
                <a16:creationId xmlns:a16="http://schemas.microsoft.com/office/drawing/2014/main" id="{D90BBB8E-1890-1CFA-9B6E-4043551B4C54}"/>
              </a:ext>
            </a:extLst>
          </p:cNvPr>
          <p:cNvSpPr txBox="1"/>
          <p:nvPr/>
        </p:nvSpPr>
        <p:spPr>
          <a:xfrm>
            <a:off x="386964" y="747423"/>
            <a:ext cx="9639632" cy="369332"/>
          </a:xfrm>
          <a:prstGeom prst="rect">
            <a:avLst/>
          </a:prstGeom>
          <a:noFill/>
        </p:spPr>
        <p:txBody>
          <a:bodyPr wrap="square" rtlCol="0">
            <a:spAutoFit/>
          </a:bodyPr>
          <a:lstStyle/>
          <a:p>
            <a:r>
              <a:rPr lang="en-GB" b="1" dirty="0"/>
              <a:t>Fill in the correct form of the word in capital letters. </a:t>
            </a:r>
          </a:p>
        </p:txBody>
      </p:sp>
      <p:sp>
        <p:nvSpPr>
          <p:cNvPr id="2" name="TextBox 1">
            <a:extLst>
              <a:ext uri="{FF2B5EF4-FFF2-40B4-BE49-F238E27FC236}">
                <a16:creationId xmlns:a16="http://schemas.microsoft.com/office/drawing/2014/main" id="{188AF2E5-11E2-E528-B340-B721E3240E28}"/>
              </a:ext>
            </a:extLst>
          </p:cNvPr>
          <p:cNvSpPr txBox="1"/>
          <p:nvPr/>
        </p:nvSpPr>
        <p:spPr>
          <a:xfrm>
            <a:off x="4842345" y="319865"/>
            <a:ext cx="3760967" cy="584775"/>
          </a:xfrm>
          <a:prstGeom prst="rect">
            <a:avLst/>
          </a:prstGeom>
          <a:noFill/>
        </p:spPr>
        <p:txBody>
          <a:bodyPr wrap="square" rtlCol="0">
            <a:spAutoFit/>
          </a:bodyPr>
          <a:lstStyle/>
          <a:p>
            <a:r>
              <a:rPr lang="en-GB" sz="3200" b="1" dirty="0">
                <a:solidFill>
                  <a:srgbClr val="7030A0"/>
                </a:solidFill>
                <a:latin typeface="Arial Rounded MT Bold" panose="020F0704030504030204" pitchFamily="34" charset="0"/>
              </a:rPr>
              <a:t>INSULATION</a:t>
            </a:r>
          </a:p>
        </p:txBody>
      </p:sp>
      <p:sp>
        <p:nvSpPr>
          <p:cNvPr id="5" name="Slide Number Placeholder 4">
            <a:extLst>
              <a:ext uri="{FF2B5EF4-FFF2-40B4-BE49-F238E27FC236}">
                <a16:creationId xmlns:a16="http://schemas.microsoft.com/office/drawing/2014/main" id="{84A5770A-FEAD-918B-0856-2EAFE28E9433}"/>
              </a:ext>
            </a:extLst>
          </p:cNvPr>
          <p:cNvSpPr>
            <a:spLocks noGrp="1"/>
          </p:cNvSpPr>
          <p:nvPr>
            <p:ph type="sldNum" sz="quarter" idx="12"/>
          </p:nvPr>
        </p:nvSpPr>
        <p:spPr/>
        <p:txBody>
          <a:bodyPr/>
          <a:lstStyle/>
          <a:p>
            <a:pPr rtl="0"/>
            <a:fld id="{34B7E4EF-A1BD-40F4-AB7B-04F084DD991D}" type="slidenum">
              <a:rPr lang="en-GB" noProof="0" smtClean="0"/>
              <a:t>48</a:t>
            </a:fld>
            <a:endParaRPr lang="en-GB" noProof="0" dirty="0"/>
          </a:p>
        </p:txBody>
      </p:sp>
    </p:spTree>
    <p:extLst>
      <p:ext uri="{BB962C8B-B14F-4D97-AF65-F5344CB8AC3E}">
        <p14:creationId xmlns:p14="http://schemas.microsoft.com/office/powerpoint/2010/main" val="45863790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9E2C15AE-BBDD-1F70-1306-AE21C50955B0}"/>
              </a:ext>
            </a:extLst>
          </p:cNvPr>
          <p:cNvGraphicFramePr>
            <a:graphicFrameLocks noGrp="1"/>
          </p:cNvGraphicFramePr>
          <p:nvPr>
            <p:extLst>
              <p:ext uri="{D42A27DB-BD31-4B8C-83A1-F6EECF244321}">
                <p14:modId xmlns:p14="http://schemas.microsoft.com/office/powerpoint/2010/main" val="970257604"/>
              </p:ext>
            </p:extLst>
          </p:nvPr>
        </p:nvGraphicFramePr>
        <p:xfrm>
          <a:off x="453225" y="727141"/>
          <a:ext cx="10909189" cy="6058576"/>
        </p:xfrm>
        <a:graphic>
          <a:graphicData uri="http://schemas.openxmlformats.org/drawingml/2006/table">
            <a:tbl>
              <a:tblPr firstRow="1" bandRow="1">
                <a:tableStyleId>{5C22544A-7EE6-4342-B048-85BDC9FD1C3A}</a:tableStyleId>
              </a:tblPr>
              <a:tblGrid>
                <a:gridCol w="4671738">
                  <a:extLst>
                    <a:ext uri="{9D8B030D-6E8A-4147-A177-3AD203B41FA5}">
                      <a16:colId xmlns:a16="http://schemas.microsoft.com/office/drawing/2014/main" val="767277393"/>
                    </a:ext>
                  </a:extLst>
                </a:gridCol>
                <a:gridCol w="729618">
                  <a:extLst>
                    <a:ext uri="{9D8B030D-6E8A-4147-A177-3AD203B41FA5}">
                      <a16:colId xmlns:a16="http://schemas.microsoft.com/office/drawing/2014/main" val="3359651818"/>
                    </a:ext>
                  </a:extLst>
                </a:gridCol>
                <a:gridCol w="5507833">
                  <a:extLst>
                    <a:ext uri="{9D8B030D-6E8A-4147-A177-3AD203B41FA5}">
                      <a16:colId xmlns:a16="http://schemas.microsoft.com/office/drawing/2014/main" val="3084930092"/>
                    </a:ext>
                  </a:extLst>
                </a:gridCol>
              </a:tblGrid>
              <a:tr h="346359">
                <a:tc>
                  <a:txBody>
                    <a:bodyPr/>
                    <a:lstStyle/>
                    <a:p>
                      <a:r>
                        <a:rPr lang="en-GB" dirty="0"/>
                        <a:t>outlawing</a:t>
                      </a:r>
                    </a:p>
                  </a:txBody>
                  <a:tcPr/>
                </a:tc>
                <a:tc>
                  <a:txBody>
                    <a:bodyPr/>
                    <a:lstStyle/>
                    <a:p>
                      <a:endParaRPr lang="en-GB"/>
                    </a:p>
                  </a:txBody>
                  <a:tcPr/>
                </a:tc>
                <a:tc>
                  <a:txBody>
                    <a:bodyPr/>
                    <a:lstStyle/>
                    <a:p>
                      <a:r>
                        <a:rPr lang="en-GB" dirty="0"/>
                        <a:t>cure</a:t>
                      </a:r>
                    </a:p>
                  </a:txBody>
                  <a:tcPr/>
                </a:tc>
                <a:extLst>
                  <a:ext uri="{0D108BD9-81ED-4DB2-BD59-A6C34878D82A}">
                    <a16:rowId xmlns:a16="http://schemas.microsoft.com/office/drawing/2014/main" val="1884565979"/>
                  </a:ext>
                </a:extLst>
              </a:tr>
              <a:tr h="346359">
                <a:tc>
                  <a:txBody>
                    <a:bodyPr/>
                    <a:lstStyle/>
                    <a:p>
                      <a:r>
                        <a:rPr lang="en-GB" dirty="0"/>
                        <a:t>Broad spectrum</a:t>
                      </a:r>
                    </a:p>
                  </a:txBody>
                  <a:tcPr/>
                </a:tc>
                <a:tc>
                  <a:txBody>
                    <a:bodyPr/>
                    <a:lstStyle/>
                    <a:p>
                      <a:endParaRPr lang="en-GB"/>
                    </a:p>
                  </a:txBody>
                  <a:tcPr/>
                </a:tc>
                <a:tc>
                  <a:txBody>
                    <a:bodyPr/>
                    <a:lstStyle/>
                    <a:p>
                      <a:pPr marL="342900" indent="-342900">
                        <a:buFont typeface="+mj-lt"/>
                        <a:buAutoNum type="arabicPeriod"/>
                      </a:pPr>
                      <a:r>
                        <a:rPr lang="en-GB" dirty="0"/>
                        <a:t>Elastic </a:t>
                      </a:r>
                    </a:p>
                  </a:txBody>
                  <a:tcPr/>
                </a:tc>
                <a:extLst>
                  <a:ext uri="{0D108BD9-81ED-4DB2-BD59-A6C34878D82A}">
                    <a16:rowId xmlns:a16="http://schemas.microsoft.com/office/drawing/2014/main" val="972334125"/>
                  </a:ext>
                </a:extLst>
              </a:tr>
              <a:tr h="606128">
                <a:tc>
                  <a:txBody>
                    <a:bodyPr/>
                    <a:lstStyle/>
                    <a:p>
                      <a:r>
                        <a:rPr lang="en-GB" dirty="0"/>
                        <a:t>Remedy </a:t>
                      </a:r>
                    </a:p>
                  </a:txBody>
                  <a:tcPr/>
                </a:tc>
                <a:tc>
                  <a:txBody>
                    <a:bodyPr/>
                    <a:lstStyle/>
                    <a:p>
                      <a:endParaRPr lang="en-GB"/>
                    </a:p>
                  </a:txBody>
                  <a:tcPr/>
                </a:tc>
                <a:tc>
                  <a:txBody>
                    <a:bodyPr/>
                    <a:lstStyle/>
                    <a:p>
                      <a:pPr marL="0" indent="0">
                        <a:buFont typeface="+mj-lt"/>
                        <a:buNone/>
                      </a:pPr>
                      <a:r>
                        <a:rPr lang="en-GB" dirty="0"/>
                        <a:t>2.    Coarse and stringy, like thick yarn or twine.</a:t>
                      </a:r>
                    </a:p>
                  </a:txBody>
                  <a:tcPr/>
                </a:tc>
                <a:extLst>
                  <a:ext uri="{0D108BD9-81ED-4DB2-BD59-A6C34878D82A}">
                    <a16:rowId xmlns:a16="http://schemas.microsoft.com/office/drawing/2014/main" val="3642289582"/>
                  </a:ext>
                </a:extLst>
              </a:tr>
              <a:tr h="346359">
                <a:tc>
                  <a:txBody>
                    <a:bodyPr/>
                    <a:lstStyle/>
                    <a:p>
                      <a:r>
                        <a:rPr lang="en-GB" dirty="0"/>
                        <a:t>Adopt </a:t>
                      </a:r>
                    </a:p>
                  </a:txBody>
                  <a:tcPr/>
                </a:tc>
                <a:tc>
                  <a:txBody>
                    <a:bodyPr/>
                    <a:lstStyle/>
                    <a:p>
                      <a:endParaRPr lang="en-GB"/>
                    </a:p>
                  </a:txBody>
                  <a:tcPr/>
                </a:tc>
                <a:tc>
                  <a:txBody>
                    <a:bodyPr/>
                    <a:lstStyle/>
                    <a:p>
                      <a:pPr marL="0" indent="0">
                        <a:buFont typeface="+mj-lt"/>
                        <a:buNone/>
                      </a:pPr>
                      <a:r>
                        <a:rPr lang="en-GB" dirty="0"/>
                        <a:t>3.    All around, extensive, global</a:t>
                      </a:r>
                    </a:p>
                  </a:txBody>
                  <a:tcPr/>
                </a:tc>
                <a:extLst>
                  <a:ext uri="{0D108BD9-81ED-4DB2-BD59-A6C34878D82A}">
                    <a16:rowId xmlns:a16="http://schemas.microsoft.com/office/drawing/2014/main" val="4251752185"/>
                  </a:ext>
                </a:extLst>
              </a:tr>
              <a:tr h="346359">
                <a:tc>
                  <a:txBody>
                    <a:bodyPr/>
                    <a:lstStyle/>
                    <a:p>
                      <a:r>
                        <a:rPr lang="en-GB" dirty="0"/>
                        <a:t>Substitute </a:t>
                      </a:r>
                    </a:p>
                  </a:txBody>
                  <a:tcPr/>
                </a:tc>
                <a:tc>
                  <a:txBody>
                    <a:bodyPr/>
                    <a:lstStyle/>
                    <a:p>
                      <a:endParaRPr lang="en-GB"/>
                    </a:p>
                  </a:txBody>
                  <a:tcPr/>
                </a:tc>
                <a:tc>
                  <a:txBody>
                    <a:bodyPr/>
                    <a:lstStyle/>
                    <a:p>
                      <a:pPr marL="0" indent="0">
                        <a:buFont typeface="+mj-lt"/>
                        <a:buNone/>
                      </a:pPr>
                      <a:r>
                        <a:rPr lang="en-GB" dirty="0"/>
                        <a:t>4.    Implement, use</a:t>
                      </a:r>
                    </a:p>
                  </a:txBody>
                  <a:tcPr/>
                </a:tc>
                <a:extLst>
                  <a:ext uri="{0D108BD9-81ED-4DB2-BD59-A6C34878D82A}">
                    <a16:rowId xmlns:a16="http://schemas.microsoft.com/office/drawing/2014/main" val="643785378"/>
                  </a:ext>
                </a:extLst>
              </a:tr>
              <a:tr h="346359">
                <a:tc>
                  <a:txBody>
                    <a:bodyPr/>
                    <a:lstStyle/>
                    <a:p>
                      <a:r>
                        <a:rPr lang="en-GB" dirty="0"/>
                        <a:t>Flexible </a:t>
                      </a:r>
                    </a:p>
                  </a:txBody>
                  <a:tcPr/>
                </a:tc>
                <a:tc>
                  <a:txBody>
                    <a:bodyPr/>
                    <a:lstStyle/>
                    <a:p>
                      <a:endParaRPr lang="en-GB"/>
                    </a:p>
                  </a:txBody>
                  <a:tcPr/>
                </a:tc>
                <a:tc>
                  <a:txBody>
                    <a:bodyPr/>
                    <a:lstStyle/>
                    <a:p>
                      <a:pPr marL="0" indent="0">
                        <a:buFont typeface="+mj-lt"/>
                        <a:buNone/>
                      </a:pPr>
                      <a:r>
                        <a:rPr lang="en-GB" dirty="0"/>
                        <a:t>5.     Unbending </a:t>
                      </a:r>
                    </a:p>
                  </a:txBody>
                  <a:tcPr/>
                </a:tc>
                <a:extLst>
                  <a:ext uri="{0D108BD9-81ED-4DB2-BD59-A6C34878D82A}">
                    <a16:rowId xmlns:a16="http://schemas.microsoft.com/office/drawing/2014/main" val="2405848599"/>
                  </a:ext>
                </a:extLst>
              </a:tr>
              <a:tr h="346359">
                <a:tc>
                  <a:txBody>
                    <a:bodyPr/>
                    <a:lstStyle/>
                    <a:p>
                      <a:r>
                        <a:rPr lang="en-GB" dirty="0"/>
                        <a:t>Resistant </a:t>
                      </a:r>
                    </a:p>
                  </a:txBody>
                  <a:tcPr/>
                </a:tc>
                <a:tc>
                  <a:txBody>
                    <a:bodyPr/>
                    <a:lstStyle/>
                    <a:p>
                      <a:endParaRPr lang="en-GB"/>
                    </a:p>
                  </a:txBody>
                  <a:tcPr/>
                </a:tc>
                <a:tc>
                  <a:txBody>
                    <a:bodyPr/>
                    <a:lstStyle/>
                    <a:p>
                      <a:pPr marL="0" indent="0">
                        <a:buFont typeface="+mj-lt"/>
                        <a:buNone/>
                      </a:pPr>
                      <a:r>
                        <a:rPr lang="en-GB" dirty="0"/>
                        <a:t>6.     a covering or coating on a structure or material </a:t>
                      </a:r>
                    </a:p>
                  </a:txBody>
                  <a:tcPr/>
                </a:tc>
                <a:extLst>
                  <a:ext uri="{0D108BD9-81ED-4DB2-BD59-A6C34878D82A}">
                    <a16:rowId xmlns:a16="http://schemas.microsoft.com/office/drawing/2014/main" val="1159210955"/>
                  </a:ext>
                </a:extLst>
              </a:tr>
              <a:tr h="346359">
                <a:tc>
                  <a:txBody>
                    <a:bodyPr/>
                    <a:lstStyle/>
                    <a:p>
                      <a:r>
                        <a:rPr lang="en-GB" dirty="0"/>
                        <a:t>Cladding </a:t>
                      </a:r>
                    </a:p>
                  </a:txBody>
                  <a:tcPr/>
                </a:tc>
                <a:tc>
                  <a:txBody>
                    <a:bodyPr/>
                    <a:lstStyle/>
                    <a:p>
                      <a:endParaRPr lang="en-GB"/>
                    </a:p>
                  </a:txBody>
                  <a:tcPr/>
                </a:tc>
                <a:tc>
                  <a:txBody>
                    <a:bodyPr/>
                    <a:lstStyle/>
                    <a:p>
                      <a:pPr marL="0" indent="0">
                        <a:buFont typeface="+mj-lt"/>
                        <a:buNone/>
                      </a:pPr>
                      <a:r>
                        <a:rPr lang="en-GB" dirty="0"/>
                        <a:t>7.      coat (iron or steel) with a protective layer of zinc </a:t>
                      </a:r>
                    </a:p>
                  </a:txBody>
                  <a:tcPr/>
                </a:tc>
                <a:extLst>
                  <a:ext uri="{0D108BD9-81ED-4DB2-BD59-A6C34878D82A}">
                    <a16:rowId xmlns:a16="http://schemas.microsoft.com/office/drawing/2014/main" val="3904539546"/>
                  </a:ext>
                </a:extLst>
              </a:tr>
              <a:tr h="346359">
                <a:tc>
                  <a:txBody>
                    <a:bodyPr/>
                    <a:lstStyle/>
                    <a:p>
                      <a:r>
                        <a:rPr lang="en-GB" dirty="0"/>
                        <a:t>Galvanized </a:t>
                      </a:r>
                    </a:p>
                  </a:txBody>
                  <a:tcPr/>
                </a:tc>
                <a:tc>
                  <a:txBody>
                    <a:bodyPr/>
                    <a:lstStyle/>
                    <a:p>
                      <a:endParaRPr lang="en-GB"/>
                    </a:p>
                  </a:txBody>
                  <a:tcPr/>
                </a:tc>
                <a:tc>
                  <a:txBody>
                    <a:bodyPr/>
                    <a:lstStyle/>
                    <a:p>
                      <a:pPr marL="0" indent="0">
                        <a:buFont typeface="+mj-lt"/>
                        <a:buNone/>
                      </a:pPr>
                      <a:r>
                        <a:rPr lang="en-GB" dirty="0"/>
                        <a:t>8.     Resilient, unaffected</a:t>
                      </a:r>
                    </a:p>
                  </a:txBody>
                  <a:tcPr/>
                </a:tc>
                <a:extLst>
                  <a:ext uri="{0D108BD9-81ED-4DB2-BD59-A6C34878D82A}">
                    <a16:rowId xmlns:a16="http://schemas.microsoft.com/office/drawing/2014/main" val="4122111451"/>
                  </a:ext>
                </a:extLst>
              </a:tr>
              <a:tr h="346359">
                <a:tc>
                  <a:txBody>
                    <a:bodyPr/>
                    <a:lstStyle/>
                    <a:p>
                      <a:r>
                        <a:rPr lang="en-GB" dirty="0"/>
                        <a:t>Fibrous </a:t>
                      </a:r>
                    </a:p>
                  </a:txBody>
                  <a:tcPr/>
                </a:tc>
                <a:tc>
                  <a:txBody>
                    <a:bodyPr/>
                    <a:lstStyle/>
                    <a:p>
                      <a:endParaRPr lang="en-GB"/>
                    </a:p>
                  </a:txBody>
                  <a:tcPr/>
                </a:tc>
                <a:tc>
                  <a:txBody>
                    <a:bodyPr/>
                    <a:lstStyle/>
                    <a:p>
                      <a:pPr marL="0" indent="0">
                        <a:buFont typeface="+mj-lt"/>
                        <a:buNone/>
                      </a:pPr>
                      <a:r>
                        <a:rPr lang="en-GB" dirty="0"/>
                        <a:t>9.     Insulation, proofing</a:t>
                      </a:r>
                    </a:p>
                  </a:txBody>
                  <a:tcPr/>
                </a:tc>
                <a:extLst>
                  <a:ext uri="{0D108BD9-81ED-4DB2-BD59-A6C34878D82A}">
                    <a16:rowId xmlns:a16="http://schemas.microsoft.com/office/drawing/2014/main" val="2684340274"/>
                  </a:ext>
                </a:extLst>
              </a:tr>
              <a:tr h="346359">
                <a:tc>
                  <a:txBody>
                    <a:bodyPr/>
                    <a:lstStyle/>
                    <a:p>
                      <a:r>
                        <a:rPr lang="en-GB" dirty="0"/>
                        <a:t>Rigid </a:t>
                      </a:r>
                    </a:p>
                  </a:txBody>
                  <a:tcPr/>
                </a:tc>
                <a:tc>
                  <a:txBody>
                    <a:bodyPr/>
                    <a:lstStyle/>
                    <a:p>
                      <a:endParaRPr lang="en-GB"/>
                    </a:p>
                  </a:txBody>
                  <a:tcPr/>
                </a:tc>
                <a:tc>
                  <a:txBody>
                    <a:bodyPr/>
                    <a:lstStyle/>
                    <a:p>
                      <a:pPr marL="0" indent="0">
                        <a:buFont typeface="+mj-lt"/>
                        <a:buNone/>
                      </a:pPr>
                      <a:r>
                        <a:rPr lang="en-GB" dirty="0"/>
                        <a:t>10.  How long something will last</a:t>
                      </a:r>
                    </a:p>
                  </a:txBody>
                  <a:tcPr/>
                </a:tc>
                <a:extLst>
                  <a:ext uri="{0D108BD9-81ED-4DB2-BD59-A6C34878D82A}">
                    <a16:rowId xmlns:a16="http://schemas.microsoft.com/office/drawing/2014/main" val="654484921"/>
                  </a:ext>
                </a:extLst>
              </a:tr>
              <a:tr h="606128">
                <a:tc>
                  <a:txBody>
                    <a:bodyPr/>
                    <a:lstStyle/>
                    <a:p>
                      <a:r>
                        <a:rPr lang="en-GB" dirty="0"/>
                        <a:t>Life span</a:t>
                      </a:r>
                    </a:p>
                  </a:txBody>
                  <a:tcPr/>
                </a:tc>
                <a:tc>
                  <a:txBody>
                    <a:bodyPr/>
                    <a:lstStyle/>
                    <a:p>
                      <a:endParaRPr lang="en-GB"/>
                    </a:p>
                  </a:txBody>
                  <a:tcPr/>
                </a:tc>
                <a:tc>
                  <a: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dirty="0"/>
                        <a:t>11.  Other </a:t>
                      </a:r>
                    </a:p>
                  </a:txBody>
                  <a:tcPr/>
                </a:tc>
                <a:extLst>
                  <a:ext uri="{0D108BD9-81ED-4DB2-BD59-A6C34878D82A}">
                    <a16:rowId xmlns:a16="http://schemas.microsoft.com/office/drawing/2014/main" val="2311153132"/>
                  </a:ext>
                </a:extLst>
              </a:tr>
              <a:tr h="606128">
                <a:tc>
                  <a:txBody>
                    <a:bodyPr/>
                    <a:lstStyle/>
                    <a:p>
                      <a:r>
                        <a:rPr lang="en-GB" dirty="0"/>
                        <a:t>Lagging </a:t>
                      </a:r>
                    </a:p>
                  </a:txBody>
                  <a:tcPr/>
                </a:tc>
                <a:tc>
                  <a:txBody>
                    <a:bodyPr/>
                    <a:lstStyle/>
                    <a:p>
                      <a:endParaRPr lang="en-GB"/>
                    </a:p>
                  </a:txBody>
                  <a:tcPr/>
                </a:tc>
                <a:tc>
                  <a: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dirty="0"/>
                        <a:t>12.  Cure, therapy</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endParaRPr lang="en-GB" dirty="0"/>
                    </a:p>
                  </a:txBody>
                  <a:tcPr/>
                </a:tc>
                <a:extLst>
                  <a:ext uri="{0D108BD9-81ED-4DB2-BD59-A6C34878D82A}">
                    <a16:rowId xmlns:a16="http://schemas.microsoft.com/office/drawing/2014/main" val="2749698428"/>
                  </a:ext>
                </a:extLst>
              </a:tr>
            </a:tbl>
          </a:graphicData>
        </a:graphic>
      </p:graphicFrame>
      <p:sp>
        <p:nvSpPr>
          <p:cNvPr id="4" name="TextBox 3">
            <a:extLst>
              <a:ext uri="{FF2B5EF4-FFF2-40B4-BE49-F238E27FC236}">
                <a16:creationId xmlns:a16="http://schemas.microsoft.com/office/drawing/2014/main" id="{241DA512-D659-4FA1-096B-1724C9ED879B}"/>
              </a:ext>
            </a:extLst>
          </p:cNvPr>
          <p:cNvSpPr txBox="1"/>
          <p:nvPr/>
        </p:nvSpPr>
        <p:spPr>
          <a:xfrm>
            <a:off x="3124863" y="357809"/>
            <a:ext cx="6941488" cy="369332"/>
          </a:xfrm>
          <a:prstGeom prst="rect">
            <a:avLst/>
          </a:prstGeom>
          <a:noFill/>
        </p:spPr>
        <p:txBody>
          <a:bodyPr wrap="square" rtlCol="0">
            <a:spAutoFit/>
          </a:bodyPr>
          <a:lstStyle/>
          <a:p>
            <a:r>
              <a:rPr lang="en-GB" b="1" dirty="0"/>
              <a:t>Match the words with their definitions</a:t>
            </a:r>
          </a:p>
        </p:txBody>
      </p:sp>
      <p:sp>
        <p:nvSpPr>
          <p:cNvPr id="2" name="Slide Number Placeholder 1">
            <a:extLst>
              <a:ext uri="{FF2B5EF4-FFF2-40B4-BE49-F238E27FC236}">
                <a16:creationId xmlns:a16="http://schemas.microsoft.com/office/drawing/2014/main" id="{CCAF5C55-C144-2143-9BA8-94F03A29B642}"/>
              </a:ext>
            </a:extLst>
          </p:cNvPr>
          <p:cNvSpPr>
            <a:spLocks noGrp="1"/>
          </p:cNvSpPr>
          <p:nvPr>
            <p:ph type="sldNum" sz="quarter" idx="12"/>
          </p:nvPr>
        </p:nvSpPr>
        <p:spPr/>
        <p:txBody>
          <a:bodyPr/>
          <a:lstStyle/>
          <a:p>
            <a:pPr rtl="0"/>
            <a:fld id="{34B7E4EF-A1BD-40F4-AB7B-04F084DD991D}" type="slidenum">
              <a:rPr lang="en-GB" noProof="0" smtClean="0"/>
              <a:t>49</a:t>
            </a:fld>
            <a:endParaRPr lang="en-GB" noProof="0" dirty="0"/>
          </a:p>
        </p:txBody>
      </p:sp>
    </p:spTree>
    <p:extLst>
      <p:ext uri="{BB962C8B-B14F-4D97-AF65-F5344CB8AC3E}">
        <p14:creationId xmlns:p14="http://schemas.microsoft.com/office/powerpoint/2010/main" val="42580518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5E4ECD0-6A60-4339-F578-D7E9C00F21EF}"/>
              </a:ext>
            </a:extLst>
          </p:cNvPr>
          <p:cNvSpPr txBox="1"/>
          <p:nvPr/>
        </p:nvSpPr>
        <p:spPr>
          <a:xfrm>
            <a:off x="2456953" y="1026355"/>
            <a:ext cx="9120145" cy="4708981"/>
          </a:xfrm>
          <a:prstGeom prst="rect">
            <a:avLst/>
          </a:prstGeom>
          <a:noFill/>
        </p:spPr>
        <p:txBody>
          <a:bodyPr wrap="square">
            <a:spAutoFit/>
          </a:bodyPr>
          <a:lstStyle/>
          <a:p>
            <a:r>
              <a:rPr lang="en-GB" sz="2000" b="1" dirty="0"/>
              <a:t>Fill in the correct form of the word in capital letters:</a:t>
            </a:r>
          </a:p>
          <a:p>
            <a:endParaRPr lang="en-GB" sz="2000" dirty="0"/>
          </a:p>
          <a:p>
            <a:r>
              <a:rPr lang="en-GB" sz="2000" dirty="0"/>
              <a:t>On some large bore, long stroke engines it was found that undercooling 1……………….FAR down the liner was taking place. Why is this a problem? The hydrogen in the fuel combines with the oxygen and burns to form water. 2……………………..NORMAL this is in the form of steam, but if it is cooled it will condense on the liner surface and wash away the lube oil film. Fuels also contain sulphur, which burns in the oxygen and the products combine with the water to form 3……………………..SULPHUR acid. If this condenses on the liner surface, then 4……………………CORRODE can take place. Once the oil film has been destroyed then wear will take place at an 5………………………….ALARM rate. One solution is to insulate the outside of the liner so that there is a 6……………………………….REDUCE in the cooling effect. On the latest engines, the liner is only cooled by water at the very top, relying on the air in the scavenge space to cool the lower part of the liner.</a:t>
            </a:r>
          </a:p>
        </p:txBody>
      </p:sp>
      <p:pic>
        <p:nvPicPr>
          <p:cNvPr id="4" name="Picture 3">
            <a:extLst>
              <a:ext uri="{FF2B5EF4-FFF2-40B4-BE49-F238E27FC236}">
                <a16:creationId xmlns:a16="http://schemas.microsoft.com/office/drawing/2014/main" id="{8C8D652A-89ED-496C-EE46-D4889C55822C}"/>
              </a:ext>
            </a:extLst>
          </p:cNvPr>
          <p:cNvPicPr>
            <a:picLocks noChangeAspect="1"/>
          </p:cNvPicPr>
          <p:nvPr/>
        </p:nvPicPr>
        <p:blipFill>
          <a:blip r:embed="rId2"/>
          <a:stretch>
            <a:fillRect/>
          </a:stretch>
        </p:blipFill>
        <p:spPr>
          <a:xfrm>
            <a:off x="544416" y="1448407"/>
            <a:ext cx="1847850" cy="3433694"/>
          </a:xfrm>
          <a:prstGeom prst="rect">
            <a:avLst/>
          </a:prstGeom>
        </p:spPr>
      </p:pic>
      <p:sp>
        <p:nvSpPr>
          <p:cNvPr id="6" name="TextBox 5">
            <a:extLst>
              <a:ext uri="{FF2B5EF4-FFF2-40B4-BE49-F238E27FC236}">
                <a16:creationId xmlns:a16="http://schemas.microsoft.com/office/drawing/2014/main" id="{47EC5C11-448D-E829-59A8-4253817B659E}"/>
              </a:ext>
            </a:extLst>
          </p:cNvPr>
          <p:cNvSpPr txBox="1"/>
          <p:nvPr/>
        </p:nvSpPr>
        <p:spPr>
          <a:xfrm>
            <a:off x="922351" y="5496106"/>
            <a:ext cx="6094674" cy="369332"/>
          </a:xfrm>
          <a:prstGeom prst="rect">
            <a:avLst/>
          </a:prstGeom>
          <a:noFill/>
        </p:spPr>
        <p:txBody>
          <a:bodyPr wrap="square">
            <a:spAutoFit/>
          </a:bodyPr>
          <a:lstStyle/>
          <a:p>
            <a:r>
              <a:rPr lang="en-GB" dirty="0"/>
              <a:t>Page 356</a:t>
            </a:r>
          </a:p>
        </p:txBody>
      </p:sp>
      <p:sp>
        <p:nvSpPr>
          <p:cNvPr id="2" name="Slide Number Placeholder 1">
            <a:extLst>
              <a:ext uri="{FF2B5EF4-FFF2-40B4-BE49-F238E27FC236}">
                <a16:creationId xmlns:a16="http://schemas.microsoft.com/office/drawing/2014/main" id="{8221527A-942E-26CD-63E2-999F22061BF6}"/>
              </a:ext>
            </a:extLst>
          </p:cNvPr>
          <p:cNvSpPr>
            <a:spLocks noGrp="1"/>
          </p:cNvSpPr>
          <p:nvPr>
            <p:ph type="sldNum" sz="quarter" idx="12"/>
          </p:nvPr>
        </p:nvSpPr>
        <p:spPr/>
        <p:txBody>
          <a:bodyPr/>
          <a:lstStyle/>
          <a:p>
            <a:pPr rtl="0"/>
            <a:fld id="{34B7E4EF-A1BD-40F4-AB7B-04F084DD991D}" type="slidenum">
              <a:rPr lang="en-GB" noProof="0" smtClean="0"/>
              <a:t>5</a:t>
            </a:fld>
            <a:endParaRPr lang="en-GB" noProof="0" dirty="0"/>
          </a:p>
        </p:txBody>
      </p:sp>
    </p:spTree>
    <p:extLst>
      <p:ext uri="{BB962C8B-B14F-4D97-AF65-F5344CB8AC3E}">
        <p14:creationId xmlns:p14="http://schemas.microsoft.com/office/powerpoint/2010/main" val="66517612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382E596-A016-9FC5-EBE0-7398852C7FA5}"/>
              </a:ext>
            </a:extLst>
          </p:cNvPr>
          <p:cNvSpPr txBox="1"/>
          <p:nvPr/>
        </p:nvSpPr>
        <p:spPr>
          <a:xfrm>
            <a:off x="477078" y="432430"/>
            <a:ext cx="11457830" cy="5909310"/>
          </a:xfrm>
          <a:prstGeom prst="rect">
            <a:avLst/>
          </a:prstGeom>
          <a:noFill/>
        </p:spPr>
        <p:txBody>
          <a:bodyPr wrap="square">
            <a:spAutoFit/>
          </a:bodyPr>
          <a:lstStyle/>
          <a:p>
            <a:r>
              <a:rPr lang="en-GB" b="1" dirty="0"/>
              <a:t>Fill in the gaps with the correct form of the word in capital letters:</a:t>
            </a:r>
          </a:p>
          <a:p>
            <a:endParaRPr lang="en-GB" b="1" dirty="0"/>
          </a:p>
          <a:p>
            <a:r>
              <a:rPr lang="en-GB" b="1" dirty="0"/>
              <a:t>Insulation Materials</a:t>
            </a:r>
          </a:p>
          <a:p>
            <a:r>
              <a:rPr lang="en-GB" dirty="0"/>
              <a:t>Since the 1………………… OUTLAW of Asbestos, which was broad-spectrum temperature insulation, alternative insulation materials had to be found. Fiberglass, Mineral Wool, </a:t>
            </a:r>
            <a:r>
              <a:rPr lang="en-GB" dirty="0" err="1"/>
              <a:t>CalSil</a:t>
            </a:r>
            <a:r>
              <a:rPr lang="en-GB" dirty="0"/>
              <a:t> and Ceramic Insulation have been adopted as substitutes. All these materials are considered 2. …………………. COMBUSTIBLE by the various Insurance Authorities and Coast Guard. Fiberglass, Mineral wool and </a:t>
            </a:r>
            <a:r>
              <a:rPr lang="en-GB" dirty="0" err="1"/>
              <a:t>Calsil</a:t>
            </a:r>
            <a:r>
              <a:rPr lang="en-GB" dirty="0"/>
              <a:t> materials are rated up to 625°C and the Ceramic Insulation up to 1200°C. Fiberglass, Mineral Wool, and Ceramic Insulation are available in 3. ……………………….VARY forms, depending on the product, such as flexible blanket, and 4………………….. PREFORM pipe and elbow sections. Being 5…………………… FIBER they stand up well to high vibration conditions without breaking down. Calcium Silicate is a good insulator, comparative to glass </a:t>
            </a:r>
            <a:r>
              <a:rPr lang="en-GB" dirty="0" err="1"/>
              <a:t>fiber</a:t>
            </a:r>
            <a:r>
              <a:rPr lang="en-GB" dirty="0"/>
              <a:t>, available in pipe and elbow preforms but because of its rigid form, is not a good insulation in high vibration environments, as it tends to break up. Each type of insulation should be used where their best 6…………………….. CHARACTER are used to full advantage. There are price differences between the different types of insulation, and often a decision made on price alone could lead to a short-term solution that has to be remedied well before the normal expected life span of the material. As these insulation materials do not have a wear 7………………………… RESIST  finish, they have to be covered with a 8. ………………………… PROTECT outer skin. This could be galvanized or </a:t>
            </a:r>
            <a:r>
              <a:rPr lang="en-GB" dirty="0" err="1"/>
              <a:t>aluminum</a:t>
            </a:r>
            <a:r>
              <a:rPr lang="en-GB" dirty="0"/>
              <a:t> cladding, painted lagging, PVC, coated fiberglass or other suitable non-combustible material. The choice depends on whether permanent or 9…………………………..REMOVE insulation is required and considerations such as sea-air and other chemical environments.</a:t>
            </a:r>
          </a:p>
        </p:txBody>
      </p:sp>
      <p:sp>
        <p:nvSpPr>
          <p:cNvPr id="2" name="Slide Number Placeholder 1">
            <a:extLst>
              <a:ext uri="{FF2B5EF4-FFF2-40B4-BE49-F238E27FC236}">
                <a16:creationId xmlns:a16="http://schemas.microsoft.com/office/drawing/2014/main" id="{B7B6B9F3-FECC-C4FF-E8BD-63115AC51F1D}"/>
              </a:ext>
            </a:extLst>
          </p:cNvPr>
          <p:cNvSpPr>
            <a:spLocks noGrp="1"/>
          </p:cNvSpPr>
          <p:nvPr>
            <p:ph type="sldNum" sz="quarter" idx="12"/>
          </p:nvPr>
        </p:nvSpPr>
        <p:spPr/>
        <p:txBody>
          <a:bodyPr/>
          <a:lstStyle/>
          <a:p>
            <a:pPr rtl="0"/>
            <a:fld id="{34B7E4EF-A1BD-40F4-AB7B-04F084DD991D}" type="slidenum">
              <a:rPr lang="en-GB" noProof="0" smtClean="0"/>
              <a:t>50</a:t>
            </a:fld>
            <a:endParaRPr lang="en-GB" noProof="0" dirty="0"/>
          </a:p>
        </p:txBody>
      </p:sp>
    </p:spTree>
    <p:extLst>
      <p:ext uri="{BB962C8B-B14F-4D97-AF65-F5344CB8AC3E}">
        <p14:creationId xmlns:p14="http://schemas.microsoft.com/office/powerpoint/2010/main" val="169061671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DEBE3E7-3592-1066-D36C-861DB3DE365F}"/>
              </a:ext>
            </a:extLst>
          </p:cNvPr>
          <p:cNvSpPr txBox="1"/>
          <p:nvPr/>
        </p:nvSpPr>
        <p:spPr>
          <a:xfrm>
            <a:off x="430695" y="382470"/>
            <a:ext cx="11330609" cy="1200329"/>
          </a:xfrm>
          <a:prstGeom prst="rect">
            <a:avLst/>
          </a:prstGeom>
          <a:noFill/>
        </p:spPr>
        <p:txBody>
          <a:bodyPr wrap="square">
            <a:spAutoFit/>
          </a:bodyPr>
          <a:lstStyle/>
          <a:p>
            <a:r>
              <a:rPr lang="en-GB" b="1" dirty="0"/>
              <a:t>Fill in the gaps with the following phrases: fitted/ will differ/ doubles/ replaced/ installed</a:t>
            </a:r>
          </a:p>
          <a:p>
            <a:r>
              <a:rPr lang="en-GB" b="1" dirty="0"/>
              <a:t>Insulation Categories</a:t>
            </a:r>
          </a:p>
          <a:p>
            <a:r>
              <a:rPr lang="en-GB" dirty="0"/>
              <a:t>There are basically two groups of insulation applications, Permanent and Removable. Similar </a:t>
            </a:r>
            <a:r>
              <a:rPr lang="en-GB" dirty="0" err="1"/>
              <a:t>insu</a:t>
            </a:r>
            <a:r>
              <a:rPr lang="en-GB" dirty="0"/>
              <a:t>- </a:t>
            </a:r>
            <a:r>
              <a:rPr lang="en-GB" dirty="0" err="1"/>
              <a:t>lation</a:t>
            </a:r>
            <a:r>
              <a:rPr lang="en-GB" dirty="0"/>
              <a:t> material is used for both applications; however the outer “cladding” or skin 1…………………...</a:t>
            </a:r>
          </a:p>
        </p:txBody>
      </p:sp>
      <p:sp>
        <p:nvSpPr>
          <p:cNvPr id="5" name="TextBox 4">
            <a:extLst>
              <a:ext uri="{FF2B5EF4-FFF2-40B4-BE49-F238E27FC236}">
                <a16:creationId xmlns:a16="http://schemas.microsoft.com/office/drawing/2014/main" id="{5391EA0C-2C59-6013-999D-0ECBC5C2D8C8}"/>
              </a:ext>
            </a:extLst>
          </p:cNvPr>
          <p:cNvSpPr txBox="1"/>
          <p:nvPr/>
        </p:nvSpPr>
        <p:spPr>
          <a:xfrm>
            <a:off x="534063" y="1674865"/>
            <a:ext cx="11488310" cy="4801314"/>
          </a:xfrm>
          <a:prstGeom prst="rect">
            <a:avLst/>
          </a:prstGeom>
          <a:noFill/>
        </p:spPr>
        <p:txBody>
          <a:bodyPr wrap="square">
            <a:spAutoFit/>
          </a:bodyPr>
          <a:lstStyle/>
          <a:p>
            <a:pPr marL="342900" indent="-342900">
              <a:buAutoNum type="alphaUcPeriod"/>
            </a:pPr>
            <a:r>
              <a:rPr lang="en-GB" b="1" dirty="0"/>
              <a:t>Permanent </a:t>
            </a:r>
            <a:r>
              <a:rPr lang="en-GB" dirty="0"/>
              <a:t>is ideal for long pipe runs but not for any application where ease of removal for maintenance and/or inspection is essential. Permanent insulation is routinely 2………………. by an outside contractor and is messy to remove [not replaceable] – it can usually only be 3………………by a contractor. Initial installation cost is usually less than removable blankets. However, replacement insulation obviously 4……………….. the cost. This type of insulation is cut and 5…………….. on site.</a:t>
            </a:r>
          </a:p>
          <a:p>
            <a:r>
              <a:rPr lang="en-GB" b="1" dirty="0"/>
              <a:t>Fill in the gaps with the words: manifolds/ enable/ glasses/ available/ records/ convenient</a:t>
            </a:r>
          </a:p>
          <a:p>
            <a:r>
              <a:rPr lang="en-GB" dirty="0"/>
              <a:t>B.	</a:t>
            </a:r>
            <a:r>
              <a:rPr lang="en-GB" b="1" dirty="0"/>
              <a:t>Removable/Reusable</a:t>
            </a:r>
            <a:r>
              <a:rPr lang="en-GB" dirty="0"/>
              <a:t> Insulation is modular – made up in 1………………….. size panels or sections, and can be easily installed or removed by your own crew – only sufficient blankets have to be removed to 2…………………….. a particular maintenance or inspection job to be done. After service or maintenance the blanket can be replaced without special tools. Although slightly more expensive than permanent insulation, it becomes more and more economical every time you remove and replace a module. These blankets are ideal for engine 3……………………., turbochargers, expansion joints, valves of all types, flanges, and sight 4……………………….. and also any equipment that has to be repaired/serviced in remote areas where insulation contractors are not readily 5………………... Measurements are taken on site, the blankets usually made off site in a factory, and the ship’s crew can do installation. In order to be able to replace blankets that are damaged or require to be replaced, the manufacturer usually keeps complete 6………………….of each blanket on hand.</a:t>
            </a:r>
          </a:p>
        </p:txBody>
      </p:sp>
      <p:sp>
        <p:nvSpPr>
          <p:cNvPr id="2" name="Slide Number Placeholder 1">
            <a:extLst>
              <a:ext uri="{FF2B5EF4-FFF2-40B4-BE49-F238E27FC236}">
                <a16:creationId xmlns:a16="http://schemas.microsoft.com/office/drawing/2014/main" id="{CB2C7369-8E15-CABF-BC5D-C45FA3A35C0B}"/>
              </a:ext>
            </a:extLst>
          </p:cNvPr>
          <p:cNvSpPr>
            <a:spLocks noGrp="1"/>
          </p:cNvSpPr>
          <p:nvPr>
            <p:ph type="sldNum" sz="quarter" idx="12"/>
          </p:nvPr>
        </p:nvSpPr>
        <p:spPr/>
        <p:txBody>
          <a:bodyPr/>
          <a:lstStyle/>
          <a:p>
            <a:pPr rtl="0"/>
            <a:fld id="{34B7E4EF-A1BD-40F4-AB7B-04F084DD991D}" type="slidenum">
              <a:rPr lang="en-GB" noProof="0" smtClean="0"/>
              <a:t>51</a:t>
            </a:fld>
            <a:endParaRPr lang="en-GB" noProof="0" dirty="0"/>
          </a:p>
        </p:txBody>
      </p:sp>
    </p:spTree>
    <p:extLst>
      <p:ext uri="{BB962C8B-B14F-4D97-AF65-F5344CB8AC3E}">
        <p14:creationId xmlns:p14="http://schemas.microsoft.com/office/powerpoint/2010/main" val="349665301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F835117-3A1C-3580-E33D-E4C153ABE304}"/>
              </a:ext>
            </a:extLst>
          </p:cNvPr>
          <p:cNvSpPr txBox="1"/>
          <p:nvPr/>
        </p:nvSpPr>
        <p:spPr>
          <a:xfrm>
            <a:off x="1922558" y="671691"/>
            <a:ext cx="8171953" cy="5078313"/>
          </a:xfrm>
          <a:prstGeom prst="rect">
            <a:avLst/>
          </a:prstGeom>
          <a:noFill/>
        </p:spPr>
        <p:txBody>
          <a:bodyPr wrap="square">
            <a:spAutoFit/>
          </a:bodyPr>
          <a:lstStyle/>
          <a:p>
            <a:r>
              <a:rPr lang="en-GB" b="1" dirty="0"/>
              <a:t>Turn the sentences into passive voice. </a:t>
            </a:r>
          </a:p>
          <a:p>
            <a:endParaRPr lang="en-GB" dirty="0"/>
          </a:p>
          <a:p>
            <a:endParaRPr lang="en-GB" dirty="0"/>
          </a:p>
          <a:p>
            <a:r>
              <a:rPr lang="en-GB" dirty="0"/>
              <a:t>The crew can easily install Removable Insulation.</a:t>
            </a:r>
          </a:p>
          <a:p>
            <a:endParaRPr lang="en-GB" dirty="0"/>
          </a:p>
          <a:p>
            <a:r>
              <a:rPr lang="en-GB" dirty="0"/>
              <a:t>The crew have to remove only sufficient blankets. </a:t>
            </a:r>
          </a:p>
          <a:p>
            <a:endParaRPr lang="en-GB" dirty="0"/>
          </a:p>
          <a:p>
            <a:r>
              <a:rPr lang="en-GB" dirty="0"/>
              <a:t>The crew have to repair the equipment. </a:t>
            </a:r>
          </a:p>
          <a:p>
            <a:endParaRPr lang="en-GB" dirty="0"/>
          </a:p>
          <a:p>
            <a:r>
              <a:rPr lang="en-GB" dirty="0"/>
              <a:t>They can replace the blanket.</a:t>
            </a:r>
          </a:p>
          <a:p>
            <a:endParaRPr lang="en-GB" dirty="0"/>
          </a:p>
          <a:p>
            <a:r>
              <a:rPr lang="en-GB" dirty="0"/>
              <a:t>They take measurements on site.</a:t>
            </a:r>
          </a:p>
          <a:p>
            <a:endParaRPr lang="en-GB" dirty="0"/>
          </a:p>
          <a:p>
            <a:r>
              <a:rPr lang="en-GB" dirty="0"/>
              <a:t>The crew have removed the blankets.</a:t>
            </a:r>
          </a:p>
          <a:p>
            <a:endParaRPr lang="en-GB" dirty="0"/>
          </a:p>
          <a:p>
            <a:r>
              <a:rPr lang="en-GB" dirty="0"/>
              <a:t>The crew are removing the hoses.</a:t>
            </a:r>
          </a:p>
          <a:p>
            <a:endParaRPr lang="en-GB" dirty="0"/>
          </a:p>
          <a:p>
            <a:endParaRPr lang="en-GB" dirty="0"/>
          </a:p>
        </p:txBody>
      </p:sp>
      <p:sp>
        <p:nvSpPr>
          <p:cNvPr id="2" name="Slide Number Placeholder 1">
            <a:extLst>
              <a:ext uri="{FF2B5EF4-FFF2-40B4-BE49-F238E27FC236}">
                <a16:creationId xmlns:a16="http://schemas.microsoft.com/office/drawing/2014/main" id="{A586AA15-2E81-460D-6622-0F569714A64E}"/>
              </a:ext>
            </a:extLst>
          </p:cNvPr>
          <p:cNvSpPr>
            <a:spLocks noGrp="1"/>
          </p:cNvSpPr>
          <p:nvPr>
            <p:ph type="sldNum" sz="quarter" idx="12"/>
          </p:nvPr>
        </p:nvSpPr>
        <p:spPr/>
        <p:txBody>
          <a:bodyPr/>
          <a:lstStyle/>
          <a:p>
            <a:pPr rtl="0"/>
            <a:fld id="{34B7E4EF-A1BD-40F4-AB7B-04F084DD991D}" type="slidenum">
              <a:rPr lang="en-GB" noProof="0" smtClean="0"/>
              <a:t>52</a:t>
            </a:fld>
            <a:endParaRPr lang="en-GB" noProof="0" dirty="0"/>
          </a:p>
        </p:txBody>
      </p:sp>
    </p:spTree>
    <p:extLst>
      <p:ext uri="{BB962C8B-B14F-4D97-AF65-F5344CB8AC3E}">
        <p14:creationId xmlns:p14="http://schemas.microsoft.com/office/powerpoint/2010/main" val="36289243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FB472E9-416A-07B8-DF9C-8800F899F04D}"/>
              </a:ext>
            </a:extLst>
          </p:cNvPr>
          <p:cNvSpPr txBox="1"/>
          <p:nvPr/>
        </p:nvSpPr>
        <p:spPr>
          <a:xfrm>
            <a:off x="365759" y="1303354"/>
            <a:ext cx="10933043" cy="4247317"/>
          </a:xfrm>
          <a:prstGeom prst="rect">
            <a:avLst/>
          </a:prstGeom>
          <a:noFill/>
        </p:spPr>
        <p:txBody>
          <a:bodyPr wrap="square">
            <a:spAutoFit/>
          </a:bodyPr>
          <a:lstStyle/>
          <a:p>
            <a:r>
              <a:rPr lang="en-GB" b="1" dirty="0"/>
              <a:t>Other Insulation / Protection Systems</a:t>
            </a:r>
            <a:endParaRPr lang="el-GR" b="1" dirty="0"/>
          </a:p>
          <a:p>
            <a:r>
              <a:rPr lang="en-GB" b="1" dirty="0"/>
              <a:t>Find the missing word. The first letter is given:</a:t>
            </a:r>
            <a:endParaRPr lang="el-GR" b="1" dirty="0"/>
          </a:p>
          <a:p>
            <a:endParaRPr lang="en-GB" b="1" dirty="0"/>
          </a:p>
          <a:p>
            <a:r>
              <a:rPr lang="en-GB" b="1" dirty="0"/>
              <a:t>Steam Spray Shields: </a:t>
            </a:r>
            <a:r>
              <a:rPr lang="en-GB" dirty="0"/>
              <a:t>During the Second World War due to the high accident 1.r_ _ _ from steam burns due to burst flange 2. g_ _ _ _ _ _ , steam spray guards were introduced in combination with removable insulation covers to protect against accidental 3. b _ _ _ _ as sailors walked by. Nowadays, spray insulation can be used for thermal insulation, sound absorption and fire resistance (melting temperature up to 750°C).</a:t>
            </a:r>
          </a:p>
          <a:p>
            <a:endParaRPr lang="en-GB" dirty="0"/>
          </a:p>
          <a:p>
            <a:r>
              <a:rPr lang="en-GB" b="1" dirty="0"/>
              <a:t>Sound Attenuation </a:t>
            </a:r>
            <a:r>
              <a:rPr lang="en-GB" dirty="0"/>
              <a:t>The fibrous nature of some of the insulation 4. m _ _ _ _ _ _ _s used for heat insulation is also a sound absorber. You can reduce noise by using dense membranes in composite layers. It is important to specify composites that fall within the fire safety standards required.</a:t>
            </a:r>
          </a:p>
          <a:p>
            <a:endParaRPr lang="en-GB" dirty="0"/>
          </a:p>
          <a:p>
            <a:r>
              <a:rPr lang="en-GB" b="1" dirty="0"/>
              <a:t>Find synonyms in the passage for the words</a:t>
            </a:r>
            <a:r>
              <a:rPr lang="en-GB" dirty="0"/>
              <a:t>: state, stipulate ______________,  solid _______________, a combination of _____________, coatings _____________</a:t>
            </a:r>
          </a:p>
        </p:txBody>
      </p:sp>
      <p:sp>
        <p:nvSpPr>
          <p:cNvPr id="2" name="Slide Number Placeholder 1">
            <a:extLst>
              <a:ext uri="{FF2B5EF4-FFF2-40B4-BE49-F238E27FC236}">
                <a16:creationId xmlns:a16="http://schemas.microsoft.com/office/drawing/2014/main" id="{82190860-8551-CC90-71F2-3136ABF36923}"/>
              </a:ext>
            </a:extLst>
          </p:cNvPr>
          <p:cNvSpPr>
            <a:spLocks noGrp="1"/>
          </p:cNvSpPr>
          <p:nvPr>
            <p:ph type="sldNum" sz="quarter" idx="12"/>
          </p:nvPr>
        </p:nvSpPr>
        <p:spPr/>
        <p:txBody>
          <a:bodyPr/>
          <a:lstStyle/>
          <a:p>
            <a:pPr rtl="0"/>
            <a:fld id="{34B7E4EF-A1BD-40F4-AB7B-04F084DD991D}" type="slidenum">
              <a:rPr lang="en-GB" noProof="0" smtClean="0"/>
              <a:t>53</a:t>
            </a:fld>
            <a:endParaRPr lang="en-GB" noProof="0" dirty="0"/>
          </a:p>
        </p:txBody>
      </p:sp>
    </p:spTree>
    <p:extLst>
      <p:ext uri="{BB962C8B-B14F-4D97-AF65-F5344CB8AC3E}">
        <p14:creationId xmlns:p14="http://schemas.microsoft.com/office/powerpoint/2010/main" val="105098271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361A23-BFB2-BDF3-AAB3-03556F22FA13}"/>
              </a:ext>
            </a:extLst>
          </p:cNvPr>
          <p:cNvPicPr>
            <a:picLocks noChangeAspect="1"/>
          </p:cNvPicPr>
          <p:nvPr/>
        </p:nvPicPr>
        <p:blipFill>
          <a:blip r:embed="rId2"/>
          <a:stretch>
            <a:fillRect/>
          </a:stretch>
        </p:blipFill>
        <p:spPr>
          <a:xfrm>
            <a:off x="1908312" y="700402"/>
            <a:ext cx="8173941" cy="6157598"/>
          </a:xfrm>
          <a:prstGeom prst="rect">
            <a:avLst/>
          </a:prstGeom>
        </p:spPr>
      </p:pic>
      <p:sp>
        <p:nvSpPr>
          <p:cNvPr id="4" name="TextBox 3">
            <a:extLst>
              <a:ext uri="{FF2B5EF4-FFF2-40B4-BE49-F238E27FC236}">
                <a16:creationId xmlns:a16="http://schemas.microsoft.com/office/drawing/2014/main" id="{2373D9CF-F2A2-B58D-C98C-4570FB0EAF16}"/>
              </a:ext>
            </a:extLst>
          </p:cNvPr>
          <p:cNvSpPr txBox="1"/>
          <p:nvPr/>
        </p:nvSpPr>
        <p:spPr>
          <a:xfrm>
            <a:off x="2822713" y="254442"/>
            <a:ext cx="4985468" cy="381662"/>
          </a:xfrm>
          <a:prstGeom prst="rect">
            <a:avLst/>
          </a:prstGeom>
          <a:noFill/>
        </p:spPr>
        <p:txBody>
          <a:bodyPr wrap="square" rtlCol="0">
            <a:spAutoFit/>
          </a:bodyPr>
          <a:lstStyle/>
          <a:p>
            <a:r>
              <a:rPr lang="en-GB" b="1" dirty="0"/>
              <a:t>Fill in the gaps with the following words:</a:t>
            </a:r>
          </a:p>
        </p:txBody>
      </p:sp>
      <p:sp>
        <p:nvSpPr>
          <p:cNvPr id="2" name="Slide Number Placeholder 1">
            <a:extLst>
              <a:ext uri="{FF2B5EF4-FFF2-40B4-BE49-F238E27FC236}">
                <a16:creationId xmlns:a16="http://schemas.microsoft.com/office/drawing/2014/main" id="{7C24C6F3-15CD-0C0F-F7A6-0107123C2747}"/>
              </a:ext>
            </a:extLst>
          </p:cNvPr>
          <p:cNvSpPr>
            <a:spLocks noGrp="1"/>
          </p:cNvSpPr>
          <p:nvPr>
            <p:ph type="sldNum" sz="quarter" idx="12"/>
          </p:nvPr>
        </p:nvSpPr>
        <p:spPr/>
        <p:txBody>
          <a:bodyPr/>
          <a:lstStyle/>
          <a:p>
            <a:pPr rtl="0"/>
            <a:fld id="{34B7E4EF-A1BD-40F4-AB7B-04F084DD991D}" type="slidenum">
              <a:rPr lang="en-GB" noProof="0" smtClean="0"/>
              <a:t>54</a:t>
            </a:fld>
            <a:endParaRPr lang="en-GB" noProof="0" dirty="0"/>
          </a:p>
        </p:txBody>
      </p:sp>
    </p:spTree>
    <p:extLst>
      <p:ext uri="{BB962C8B-B14F-4D97-AF65-F5344CB8AC3E}">
        <p14:creationId xmlns:p14="http://schemas.microsoft.com/office/powerpoint/2010/main" val="182696301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5E7600B-293E-D2E3-9808-AFBF61C9FD9F}"/>
              </a:ext>
            </a:extLst>
          </p:cNvPr>
          <p:cNvPicPr>
            <a:picLocks noChangeAspect="1"/>
          </p:cNvPicPr>
          <p:nvPr/>
        </p:nvPicPr>
        <p:blipFill>
          <a:blip r:embed="rId2"/>
          <a:stretch>
            <a:fillRect/>
          </a:stretch>
        </p:blipFill>
        <p:spPr>
          <a:xfrm>
            <a:off x="604715" y="604129"/>
            <a:ext cx="10972383" cy="3499300"/>
          </a:xfrm>
          <a:prstGeom prst="rect">
            <a:avLst/>
          </a:prstGeom>
        </p:spPr>
      </p:pic>
      <p:sp>
        <p:nvSpPr>
          <p:cNvPr id="2" name="Slide Number Placeholder 1">
            <a:extLst>
              <a:ext uri="{FF2B5EF4-FFF2-40B4-BE49-F238E27FC236}">
                <a16:creationId xmlns:a16="http://schemas.microsoft.com/office/drawing/2014/main" id="{4A5C68FF-81FA-1597-11C8-1BD09C593E30}"/>
              </a:ext>
            </a:extLst>
          </p:cNvPr>
          <p:cNvSpPr>
            <a:spLocks noGrp="1"/>
          </p:cNvSpPr>
          <p:nvPr>
            <p:ph type="sldNum" sz="quarter" idx="12"/>
          </p:nvPr>
        </p:nvSpPr>
        <p:spPr/>
        <p:txBody>
          <a:bodyPr/>
          <a:lstStyle/>
          <a:p>
            <a:pPr rtl="0"/>
            <a:fld id="{34B7E4EF-A1BD-40F4-AB7B-04F084DD991D}" type="slidenum">
              <a:rPr lang="en-GB" noProof="0" smtClean="0"/>
              <a:t>55</a:t>
            </a:fld>
            <a:endParaRPr lang="en-GB" noProof="0" dirty="0"/>
          </a:p>
        </p:txBody>
      </p:sp>
    </p:spTree>
    <p:extLst>
      <p:ext uri="{BB962C8B-B14F-4D97-AF65-F5344CB8AC3E}">
        <p14:creationId xmlns:p14="http://schemas.microsoft.com/office/powerpoint/2010/main" val="400567354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F5F4EE1-C1F0-53BC-17A4-FED07BE924EA}"/>
              </a:ext>
            </a:extLst>
          </p:cNvPr>
          <p:cNvSpPr txBox="1"/>
          <p:nvPr/>
        </p:nvSpPr>
        <p:spPr>
          <a:xfrm>
            <a:off x="572494" y="612249"/>
            <a:ext cx="11123875" cy="646331"/>
          </a:xfrm>
          <a:prstGeom prst="rect">
            <a:avLst/>
          </a:prstGeom>
          <a:noFill/>
        </p:spPr>
        <p:txBody>
          <a:bodyPr wrap="square" rtlCol="0">
            <a:spAutoFit/>
          </a:bodyPr>
          <a:lstStyle/>
          <a:p>
            <a:r>
              <a:rPr lang="en-GB" b="1" dirty="0"/>
              <a:t>Match the words with the synonyms: </a:t>
            </a:r>
          </a:p>
          <a:p>
            <a:endParaRPr lang="en-GB" dirty="0"/>
          </a:p>
        </p:txBody>
      </p:sp>
      <p:graphicFrame>
        <p:nvGraphicFramePr>
          <p:cNvPr id="3" name="Table 2">
            <a:extLst>
              <a:ext uri="{FF2B5EF4-FFF2-40B4-BE49-F238E27FC236}">
                <a16:creationId xmlns:a16="http://schemas.microsoft.com/office/drawing/2014/main" id="{026B4F10-A7B6-3E2B-9D7D-1C5C3B99AE2A}"/>
              </a:ext>
            </a:extLst>
          </p:cNvPr>
          <p:cNvGraphicFramePr>
            <a:graphicFrameLocks noGrp="1"/>
          </p:cNvGraphicFramePr>
          <p:nvPr>
            <p:extLst>
              <p:ext uri="{D42A27DB-BD31-4B8C-83A1-F6EECF244321}">
                <p14:modId xmlns:p14="http://schemas.microsoft.com/office/powerpoint/2010/main" val="3820025119"/>
              </p:ext>
            </p:extLst>
          </p:nvPr>
        </p:nvGraphicFramePr>
        <p:xfrm>
          <a:off x="2032000" y="719666"/>
          <a:ext cx="8127999" cy="4820920"/>
        </p:xfrm>
        <a:graphic>
          <a:graphicData uri="http://schemas.openxmlformats.org/drawingml/2006/table">
            <a:tbl>
              <a:tblPr firstRow="1" bandRow="1">
                <a:tableStyleId>{5C22544A-7EE6-4342-B048-85BDC9FD1C3A}</a:tableStyleId>
              </a:tblPr>
              <a:tblGrid>
                <a:gridCol w="2709333">
                  <a:extLst>
                    <a:ext uri="{9D8B030D-6E8A-4147-A177-3AD203B41FA5}">
                      <a16:colId xmlns:a16="http://schemas.microsoft.com/office/drawing/2014/main" val="816453881"/>
                    </a:ext>
                  </a:extLst>
                </a:gridCol>
                <a:gridCol w="379307">
                  <a:extLst>
                    <a:ext uri="{9D8B030D-6E8A-4147-A177-3AD203B41FA5}">
                      <a16:colId xmlns:a16="http://schemas.microsoft.com/office/drawing/2014/main" val="1264780969"/>
                    </a:ext>
                  </a:extLst>
                </a:gridCol>
                <a:gridCol w="5039359">
                  <a:extLst>
                    <a:ext uri="{9D8B030D-6E8A-4147-A177-3AD203B41FA5}">
                      <a16:colId xmlns:a16="http://schemas.microsoft.com/office/drawing/2014/main" val="2086011773"/>
                    </a:ext>
                  </a:extLst>
                </a:gridCol>
              </a:tblGrid>
              <a:tr h="370840">
                <a:tc>
                  <a:txBody>
                    <a:bodyPr/>
                    <a:lstStyle/>
                    <a:p>
                      <a:endParaRPr lang="en-GB" dirty="0"/>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1793832090"/>
                  </a:ext>
                </a:extLst>
              </a:tr>
              <a:tr h="370840">
                <a:tc>
                  <a:txBody>
                    <a:bodyPr/>
                    <a:lstStyle/>
                    <a:p>
                      <a:r>
                        <a:rPr lang="en-GB" dirty="0"/>
                        <a:t>disadvantage</a:t>
                      </a:r>
                    </a:p>
                  </a:txBody>
                  <a:tcPr/>
                </a:tc>
                <a:tc>
                  <a:txBody>
                    <a:bodyPr/>
                    <a:lstStyle/>
                    <a:p>
                      <a:endParaRPr lang="en-GB"/>
                    </a:p>
                  </a:txBody>
                  <a:tcPr/>
                </a:tc>
                <a:tc>
                  <a:txBody>
                    <a:bodyPr/>
                    <a:lstStyle/>
                    <a:p>
                      <a:pPr marL="342900" indent="-342900">
                        <a:buFont typeface="+mj-lt"/>
                        <a:buAutoNum type="arabicPeriod"/>
                      </a:pPr>
                      <a:r>
                        <a:rPr lang="en-GB" dirty="0"/>
                        <a:t>polluted</a:t>
                      </a:r>
                    </a:p>
                  </a:txBody>
                  <a:tcPr/>
                </a:tc>
                <a:extLst>
                  <a:ext uri="{0D108BD9-81ED-4DB2-BD59-A6C34878D82A}">
                    <a16:rowId xmlns:a16="http://schemas.microsoft.com/office/drawing/2014/main" val="672860200"/>
                  </a:ext>
                </a:extLst>
              </a:tr>
              <a:tr h="370840">
                <a:tc>
                  <a:txBody>
                    <a:bodyPr/>
                    <a:lstStyle/>
                    <a:p>
                      <a:r>
                        <a:rPr lang="en-GB" dirty="0"/>
                        <a:t>dilute</a:t>
                      </a:r>
                    </a:p>
                  </a:txBody>
                  <a:tcPr/>
                </a:tc>
                <a:tc>
                  <a:txBody>
                    <a:bodyPr/>
                    <a:lstStyle/>
                    <a:p>
                      <a:endParaRPr lang="en-GB"/>
                    </a:p>
                  </a:txBody>
                  <a:tcPr/>
                </a:tc>
                <a:tc>
                  <a:txBody>
                    <a:bodyPr/>
                    <a:lstStyle/>
                    <a:p>
                      <a:pPr marL="0" indent="0">
                        <a:buFont typeface="+mj-lt"/>
                        <a:buNone/>
                      </a:pPr>
                      <a:r>
                        <a:rPr lang="en-GB" dirty="0"/>
                        <a:t>2.    needed</a:t>
                      </a:r>
                    </a:p>
                  </a:txBody>
                  <a:tcPr/>
                </a:tc>
                <a:extLst>
                  <a:ext uri="{0D108BD9-81ED-4DB2-BD59-A6C34878D82A}">
                    <a16:rowId xmlns:a16="http://schemas.microsoft.com/office/drawing/2014/main" val="2963006907"/>
                  </a:ext>
                </a:extLst>
              </a:tr>
              <a:tr h="370840">
                <a:tc>
                  <a:txBody>
                    <a:bodyPr/>
                    <a:lstStyle/>
                    <a:p>
                      <a:r>
                        <a:rPr lang="en-GB" dirty="0"/>
                        <a:t>required</a:t>
                      </a:r>
                    </a:p>
                  </a:txBody>
                  <a:tcPr/>
                </a:tc>
                <a:tc>
                  <a:txBody>
                    <a:bodyPr/>
                    <a:lstStyle/>
                    <a:p>
                      <a:endParaRPr lang="en-GB"/>
                    </a:p>
                  </a:txBody>
                  <a:tcPr/>
                </a:tc>
                <a:tc>
                  <a:txBody>
                    <a:bodyPr/>
                    <a:lstStyle/>
                    <a:p>
                      <a:pPr marL="0" indent="0">
                        <a:buFont typeface="+mj-lt"/>
                        <a:buNone/>
                      </a:pPr>
                      <a:r>
                        <a:rPr lang="en-GB" dirty="0"/>
                        <a:t>3.    Continuous</a:t>
                      </a:r>
                    </a:p>
                  </a:txBody>
                  <a:tcPr/>
                </a:tc>
                <a:extLst>
                  <a:ext uri="{0D108BD9-81ED-4DB2-BD59-A6C34878D82A}">
                    <a16:rowId xmlns:a16="http://schemas.microsoft.com/office/drawing/2014/main" val="951508373"/>
                  </a:ext>
                </a:extLst>
              </a:tr>
              <a:tr h="370840">
                <a:tc>
                  <a:txBody>
                    <a:bodyPr/>
                    <a:lstStyle/>
                    <a:p>
                      <a:r>
                        <a:rPr lang="en-GB" dirty="0"/>
                        <a:t>contaminated</a:t>
                      </a:r>
                    </a:p>
                  </a:txBody>
                  <a:tcPr/>
                </a:tc>
                <a:tc>
                  <a:txBody>
                    <a:bodyPr/>
                    <a:lstStyle/>
                    <a:p>
                      <a:endParaRPr lang="en-GB"/>
                    </a:p>
                  </a:txBody>
                  <a:tcPr/>
                </a:tc>
                <a:tc>
                  <a:txBody>
                    <a:bodyPr/>
                    <a:lstStyle/>
                    <a:p>
                      <a:pPr marL="0" indent="0">
                        <a:buFont typeface="+mj-lt"/>
                        <a:buNone/>
                      </a:pPr>
                      <a:r>
                        <a:rPr lang="en-GB" dirty="0"/>
                        <a:t>4.    Show</a:t>
                      </a:r>
                    </a:p>
                  </a:txBody>
                  <a:tcPr/>
                </a:tc>
                <a:extLst>
                  <a:ext uri="{0D108BD9-81ED-4DB2-BD59-A6C34878D82A}">
                    <a16:rowId xmlns:a16="http://schemas.microsoft.com/office/drawing/2014/main" val="3259390927"/>
                  </a:ext>
                </a:extLst>
              </a:tr>
              <a:tr h="370840">
                <a:tc>
                  <a:txBody>
                    <a:bodyPr/>
                    <a:lstStyle/>
                    <a:p>
                      <a:r>
                        <a:rPr lang="en-GB" dirty="0"/>
                        <a:t>seal</a:t>
                      </a:r>
                    </a:p>
                  </a:txBody>
                  <a:tcPr/>
                </a:tc>
                <a:tc>
                  <a:txBody>
                    <a:bodyPr/>
                    <a:lstStyle/>
                    <a:p>
                      <a:endParaRPr lang="en-GB"/>
                    </a:p>
                  </a:txBody>
                  <a:tcPr/>
                </a:tc>
                <a:tc>
                  <a:txBody>
                    <a:bodyPr/>
                    <a:lstStyle/>
                    <a:p>
                      <a:pPr marL="0" indent="0">
                        <a:buFont typeface="+mj-lt"/>
                        <a:buNone/>
                      </a:pPr>
                      <a:r>
                        <a:rPr lang="en-GB" dirty="0"/>
                        <a:t>5.   Accuracy, correctness</a:t>
                      </a:r>
                    </a:p>
                  </a:txBody>
                  <a:tcPr/>
                </a:tc>
                <a:extLst>
                  <a:ext uri="{0D108BD9-81ED-4DB2-BD59-A6C34878D82A}">
                    <a16:rowId xmlns:a16="http://schemas.microsoft.com/office/drawing/2014/main" val="3804757997"/>
                  </a:ext>
                </a:extLst>
              </a:tr>
              <a:tr h="370840">
                <a:tc>
                  <a:txBody>
                    <a:bodyPr/>
                    <a:lstStyle/>
                    <a:p>
                      <a:r>
                        <a:rPr lang="en-GB" dirty="0"/>
                        <a:t>precision</a:t>
                      </a:r>
                    </a:p>
                  </a:txBody>
                  <a:tcPr/>
                </a:tc>
                <a:tc>
                  <a:txBody>
                    <a:bodyPr/>
                    <a:lstStyle/>
                    <a:p>
                      <a:endParaRPr lang="en-GB"/>
                    </a:p>
                  </a:txBody>
                  <a:tcPr/>
                </a:tc>
                <a:tc>
                  <a:txBody>
                    <a:bodyPr/>
                    <a:lstStyle/>
                    <a:p>
                      <a:pPr marL="0" indent="0">
                        <a:buFont typeface="+mj-lt"/>
                        <a:buNone/>
                      </a:pPr>
                      <a:r>
                        <a:rPr lang="en-GB" dirty="0"/>
                        <a:t>6.   Allocate, hand out</a:t>
                      </a:r>
                    </a:p>
                  </a:txBody>
                  <a:tcPr/>
                </a:tc>
                <a:extLst>
                  <a:ext uri="{0D108BD9-81ED-4DB2-BD59-A6C34878D82A}">
                    <a16:rowId xmlns:a16="http://schemas.microsoft.com/office/drawing/2014/main" val="3149385905"/>
                  </a:ext>
                </a:extLst>
              </a:tr>
              <a:tr h="370840">
                <a:tc>
                  <a:txBody>
                    <a:bodyPr/>
                    <a:lstStyle/>
                    <a:p>
                      <a:r>
                        <a:rPr lang="en-GB" dirty="0"/>
                        <a:t>distribute</a:t>
                      </a:r>
                    </a:p>
                  </a:txBody>
                  <a:tcPr/>
                </a:tc>
                <a:tc>
                  <a:txBody>
                    <a:bodyPr/>
                    <a:lstStyle/>
                    <a:p>
                      <a:endParaRPr lang="en-GB"/>
                    </a:p>
                  </a:txBody>
                  <a:tcPr/>
                </a:tc>
                <a:tc>
                  <a:txBody>
                    <a:bodyPr/>
                    <a:lstStyle/>
                    <a:p>
                      <a:pPr marL="0" indent="0">
                        <a:buFont typeface="+mj-lt"/>
                        <a:buNone/>
                      </a:pPr>
                      <a:r>
                        <a:rPr lang="en-GB" dirty="0"/>
                        <a:t>7.   Close, stop</a:t>
                      </a:r>
                    </a:p>
                  </a:txBody>
                  <a:tcPr/>
                </a:tc>
                <a:extLst>
                  <a:ext uri="{0D108BD9-81ED-4DB2-BD59-A6C34878D82A}">
                    <a16:rowId xmlns:a16="http://schemas.microsoft.com/office/drawing/2014/main" val="402805887"/>
                  </a:ext>
                </a:extLst>
              </a:tr>
              <a:tr h="370840">
                <a:tc>
                  <a:txBody>
                    <a:bodyPr/>
                    <a:lstStyle/>
                    <a:p>
                      <a:r>
                        <a:rPr lang="en-GB" dirty="0"/>
                        <a:t>indicate</a:t>
                      </a:r>
                    </a:p>
                  </a:txBody>
                  <a:tcPr/>
                </a:tc>
                <a:tc>
                  <a:txBody>
                    <a:bodyPr/>
                    <a:lstStyle/>
                    <a:p>
                      <a:endParaRPr lang="en-GB"/>
                    </a:p>
                  </a:txBody>
                  <a:tcPr/>
                </a:tc>
                <a:tc>
                  <a:txBody>
                    <a:bodyPr/>
                    <a:lstStyle/>
                    <a:p>
                      <a:pPr marL="0" indent="0">
                        <a:buFont typeface="+mj-lt"/>
                        <a:buNone/>
                      </a:pPr>
                      <a:r>
                        <a:rPr lang="en-GB" dirty="0"/>
                        <a:t>8.   Under</a:t>
                      </a:r>
                    </a:p>
                  </a:txBody>
                  <a:tcPr/>
                </a:tc>
                <a:extLst>
                  <a:ext uri="{0D108BD9-81ED-4DB2-BD59-A6C34878D82A}">
                    <a16:rowId xmlns:a16="http://schemas.microsoft.com/office/drawing/2014/main" val="663231797"/>
                  </a:ext>
                </a:extLst>
              </a:tr>
              <a:tr h="370840">
                <a:tc>
                  <a:txBody>
                    <a:bodyPr/>
                    <a:lstStyle/>
                    <a:p>
                      <a:r>
                        <a:rPr lang="en-GB" dirty="0"/>
                        <a:t>beneath</a:t>
                      </a:r>
                    </a:p>
                  </a:txBody>
                  <a:tcPr/>
                </a:tc>
                <a:tc>
                  <a:txBody>
                    <a:bodyPr/>
                    <a:lstStyle/>
                    <a:p>
                      <a:endParaRPr lang="en-GB"/>
                    </a:p>
                  </a:txBody>
                  <a:tcPr/>
                </a:tc>
                <a:tc>
                  <a:txBody>
                    <a:bodyPr/>
                    <a:lstStyle/>
                    <a:p>
                      <a:pPr marL="0" indent="0">
                        <a:buFont typeface="+mj-lt"/>
                        <a:buNone/>
                      </a:pPr>
                      <a:r>
                        <a:rPr lang="en-GB" dirty="0"/>
                        <a:t>10. Downside</a:t>
                      </a:r>
                    </a:p>
                  </a:txBody>
                  <a:tcPr/>
                </a:tc>
                <a:extLst>
                  <a:ext uri="{0D108BD9-81ED-4DB2-BD59-A6C34878D82A}">
                    <a16:rowId xmlns:a16="http://schemas.microsoft.com/office/drawing/2014/main" val="4264610793"/>
                  </a:ext>
                </a:extLst>
              </a:tr>
              <a:tr h="370840">
                <a:tc>
                  <a:txBody>
                    <a:bodyPr/>
                    <a:lstStyle/>
                    <a:p>
                      <a:r>
                        <a:rPr lang="en-GB" dirty="0"/>
                        <a:t>volatility</a:t>
                      </a:r>
                    </a:p>
                  </a:txBody>
                  <a:tcPr/>
                </a:tc>
                <a:tc>
                  <a:txBody>
                    <a:bodyPr/>
                    <a:lstStyle/>
                    <a:p>
                      <a:endParaRPr lang="en-GB"/>
                    </a:p>
                  </a:txBody>
                  <a:tcPr/>
                </a:tc>
                <a:tc>
                  <a:txBody>
                    <a:bodyPr/>
                    <a:lstStyle/>
                    <a:p>
                      <a:pPr marL="0" indent="0">
                        <a:buFont typeface="+mj-lt"/>
                        <a:buNone/>
                      </a:pPr>
                      <a:r>
                        <a:rPr lang="en-GB" dirty="0"/>
                        <a:t>11. Reasonably, adequately</a:t>
                      </a:r>
                    </a:p>
                  </a:txBody>
                  <a:tcPr/>
                </a:tc>
                <a:extLst>
                  <a:ext uri="{0D108BD9-81ED-4DB2-BD59-A6C34878D82A}">
                    <a16:rowId xmlns:a16="http://schemas.microsoft.com/office/drawing/2014/main" val="3783538356"/>
                  </a:ext>
                </a:extLst>
              </a:tr>
              <a:tr h="370840">
                <a:tc>
                  <a:txBody>
                    <a:bodyPr/>
                    <a:lstStyle/>
                    <a:p>
                      <a:r>
                        <a:rPr lang="en-GB" dirty="0"/>
                        <a:t>constant</a:t>
                      </a:r>
                    </a:p>
                  </a:txBody>
                  <a:tcPr/>
                </a:tc>
                <a:tc>
                  <a:txBody>
                    <a:bodyPr/>
                    <a:lstStyle/>
                    <a:p>
                      <a:endParaRPr lang="en-GB" dirty="0"/>
                    </a:p>
                  </a:txBody>
                  <a:tcPr/>
                </a:tc>
                <a:tc>
                  <a:txBody>
                    <a:bodyPr/>
                    <a:lstStyle/>
                    <a:p>
                      <a:pPr marL="0" indent="0">
                        <a:buFont typeface="+mj-lt"/>
                        <a:buNone/>
                      </a:pPr>
                      <a:r>
                        <a:rPr lang="en-GB" dirty="0"/>
                        <a:t>12. Make thinner</a:t>
                      </a:r>
                    </a:p>
                  </a:txBody>
                  <a:tcPr/>
                </a:tc>
                <a:extLst>
                  <a:ext uri="{0D108BD9-81ED-4DB2-BD59-A6C34878D82A}">
                    <a16:rowId xmlns:a16="http://schemas.microsoft.com/office/drawing/2014/main" val="3701636816"/>
                  </a:ext>
                </a:extLst>
              </a:tr>
              <a:tr h="370840">
                <a:tc>
                  <a:txBody>
                    <a:bodyPr/>
                    <a:lstStyle/>
                    <a:p>
                      <a:r>
                        <a:rPr lang="en-GB" dirty="0"/>
                        <a:t>satisfactorily</a:t>
                      </a:r>
                    </a:p>
                  </a:txBody>
                  <a:tcPr/>
                </a:tc>
                <a:tc>
                  <a:txBody>
                    <a:bodyPr/>
                    <a:lstStyle/>
                    <a:p>
                      <a:endParaRPr lang="en-GB" dirty="0"/>
                    </a:p>
                  </a:txBody>
                  <a:tcPr/>
                </a:tc>
                <a:tc>
                  <a:txBody>
                    <a:bodyPr/>
                    <a:lstStyle/>
                    <a:p>
                      <a:pPr marL="0" indent="0">
                        <a:buFont typeface="+mj-lt"/>
                        <a:buNone/>
                      </a:pPr>
                      <a:r>
                        <a:rPr lang="en-GB" dirty="0"/>
                        <a:t>13. instability</a:t>
                      </a:r>
                    </a:p>
                  </a:txBody>
                  <a:tcPr/>
                </a:tc>
                <a:extLst>
                  <a:ext uri="{0D108BD9-81ED-4DB2-BD59-A6C34878D82A}">
                    <a16:rowId xmlns:a16="http://schemas.microsoft.com/office/drawing/2014/main" val="1432021422"/>
                  </a:ext>
                </a:extLst>
              </a:tr>
            </a:tbl>
          </a:graphicData>
        </a:graphic>
      </p:graphicFrame>
      <p:sp>
        <p:nvSpPr>
          <p:cNvPr id="4" name="Slide Number Placeholder 3">
            <a:extLst>
              <a:ext uri="{FF2B5EF4-FFF2-40B4-BE49-F238E27FC236}">
                <a16:creationId xmlns:a16="http://schemas.microsoft.com/office/drawing/2014/main" id="{16D216C2-0EF3-29D6-2A70-002FC837FABF}"/>
              </a:ext>
            </a:extLst>
          </p:cNvPr>
          <p:cNvSpPr>
            <a:spLocks noGrp="1"/>
          </p:cNvSpPr>
          <p:nvPr>
            <p:ph type="sldNum" sz="quarter" idx="12"/>
          </p:nvPr>
        </p:nvSpPr>
        <p:spPr/>
        <p:txBody>
          <a:bodyPr/>
          <a:lstStyle/>
          <a:p>
            <a:pPr rtl="0"/>
            <a:fld id="{34B7E4EF-A1BD-40F4-AB7B-04F084DD991D}" type="slidenum">
              <a:rPr lang="en-GB" noProof="0" smtClean="0"/>
              <a:t>56</a:t>
            </a:fld>
            <a:endParaRPr lang="en-GB" noProof="0" dirty="0"/>
          </a:p>
        </p:txBody>
      </p:sp>
    </p:spTree>
    <p:extLst>
      <p:ext uri="{BB962C8B-B14F-4D97-AF65-F5344CB8AC3E}">
        <p14:creationId xmlns:p14="http://schemas.microsoft.com/office/powerpoint/2010/main" val="423514350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2305ACD-62B2-6A60-0CEC-DB5B05F78A61}"/>
              </a:ext>
            </a:extLst>
          </p:cNvPr>
          <p:cNvPicPr>
            <a:picLocks noChangeAspect="1"/>
          </p:cNvPicPr>
          <p:nvPr/>
        </p:nvPicPr>
        <p:blipFill rotWithShape="1">
          <a:blip r:embed="rId2"/>
          <a:srcRect b="40751"/>
          <a:stretch/>
        </p:blipFill>
        <p:spPr>
          <a:xfrm>
            <a:off x="620201" y="335985"/>
            <a:ext cx="10153815" cy="6039499"/>
          </a:xfrm>
          <a:prstGeom prst="rect">
            <a:avLst/>
          </a:prstGeom>
        </p:spPr>
      </p:pic>
      <p:sp>
        <p:nvSpPr>
          <p:cNvPr id="2" name="Slide Number Placeholder 1">
            <a:extLst>
              <a:ext uri="{FF2B5EF4-FFF2-40B4-BE49-F238E27FC236}">
                <a16:creationId xmlns:a16="http://schemas.microsoft.com/office/drawing/2014/main" id="{F06C3383-B1E0-AFAC-529A-4CF2AFC9F498}"/>
              </a:ext>
            </a:extLst>
          </p:cNvPr>
          <p:cNvSpPr>
            <a:spLocks noGrp="1"/>
          </p:cNvSpPr>
          <p:nvPr>
            <p:ph type="sldNum" sz="quarter" idx="12"/>
          </p:nvPr>
        </p:nvSpPr>
        <p:spPr/>
        <p:txBody>
          <a:bodyPr/>
          <a:lstStyle/>
          <a:p>
            <a:pPr rtl="0"/>
            <a:fld id="{34B7E4EF-A1BD-40F4-AB7B-04F084DD991D}" type="slidenum">
              <a:rPr lang="en-GB" noProof="0" smtClean="0"/>
              <a:t>57</a:t>
            </a:fld>
            <a:endParaRPr lang="en-GB" noProof="0" dirty="0"/>
          </a:p>
        </p:txBody>
      </p:sp>
    </p:spTree>
    <p:extLst>
      <p:ext uri="{BB962C8B-B14F-4D97-AF65-F5344CB8AC3E}">
        <p14:creationId xmlns:p14="http://schemas.microsoft.com/office/powerpoint/2010/main" val="259632864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94C64AB-BFA2-8628-4E60-AFAF67D02688}"/>
              </a:ext>
            </a:extLst>
          </p:cNvPr>
          <p:cNvPicPr>
            <a:picLocks noChangeAspect="1"/>
          </p:cNvPicPr>
          <p:nvPr/>
        </p:nvPicPr>
        <p:blipFill rotWithShape="1">
          <a:blip r:embed="rId2"/>
          <a:srcRect t="58856"/>
          <a:stretch/>
        </p:blipFill>
        <p:spPr>
          <a:xfrm>
            <a:off x="848135" y="644419"/>
            <a:ext cx="10636869" cy="5314720"/>
          </a:xfrm>
          <a:prstGeom prst="rect">
            <a:avLst/>
          </a:prstGeom>
        </p:spPr>
      </p:pic>
      <p:sp>
        <p:nvSpPr>
          <p:cNvPr id="2" name="Slide Number Placeholder 1">
            <a:extLst>
              <a:ext uri="{FF2B5EF4-FFF2-40B4-BE49-F238E27FC236}">
                <a16:creationId xmlns:a16="http://schemas.microsoft.com/office/drawing/2014/main" id="{E54506EC-17DB-2E1D-2A84-83B8F84590E3}"/>
              </a:ext>
            </a:extLst>
          </p:cNvPr>
          <p:cNvSpPr>
            <a:spLocks noGrp="1"/>
          </p:cNvSpPr>
          <p:nvPr>
            <p:ph type="sldNum" sz="quarter" idx="12"/>
          </p:nvPr>
        </p:nvSpPr>
        <p:spPr/>
        <p:txBody>
          <a:bodyPr/>
          <a:lstStyle/>
          <a:p>
            <a:pPr rtl="0"/>
            <a:fld id="{34B7E4EF-A1BD-40F4-AB7B-04F084DD991D}" type="slidenum">
              <a:rPr lang="en-GB" noProof="0" smtClean="0"/>
              <a:t>58</a:t>
            </a:fld>
            <a:endParaRPr lang="en-GB" noProof="0" dirty="0"/>
          </a:p>
        </p:txBody>
      </p:sp>
    </p:spTree>
    <p:extLst>
      <p:ext uri="{BB962C8B-B14F-4D97-AF65-F5344CB8AC3E}">
        <p14:creationId xmlns:p14="http://schemas.microsoft.com/office/powerpoint/2010/main" val="111423120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46EB68B-B02E-DCA5-4E25-3EA458E5F9B4}"/>
              </a:ext>
            </a:extLst>
          </p:cNvPr>
          <p:cNvPicPr>
            <a:picLocks noChangeAspect="1"/>
          </p:cNvPicPr>
          <p:nvPr/>
        </p:nvPicPr>
        <p:blipFill>
          <a:blip r:embed="rId2"/>
          <a:stretch>
            <a:fillRect/>
          </a:stretch>
        </p:blipFill>
        <p:spPr>
          <a:xfrm>
            <a:off x="1176793" y="24407"/>
            <a:ext cx="10002741" cy="6359010"/>
          </a:xfrm>
          <a:prstGeom prst="rect">
            <a:avLst/>
          </a:prstGeom>
        </p:spPr>
      </p:pic>
      <p:sp>
        <p:nvSpPr>
          <p:cNvPr id="2" name="Slide Number Placeholder 1">
            <a:extLst>
              <a:ext uri="{FF2B5EF4-FFF2-40B4-BE49-F238E27FC236}">
                <a16:creationId xmlns:a16="http://schemas.microsoft.com/office/drawing/2014/main" id="{34366344-2B28-0AF2-AA58-2E1A87872945}"/>
              </a:ext>
            </a:extLst>
          </p:cNvPr>
          <p:cNvSpPr>
            <a:spLocks noGrp="1"/>
          </p:cNvSpPr>
          <p:nvPr>
            <p:ph type="sldNum" sz="quarter" idx="12"/>
          </p:nvPr>
        </p:nvSpPr>
        <p:spPr/>
        <p:txBody>
          <a:bodyPr/>
          <a:lstStyle/>
          <a:p>
            <a:pPr rtl="0"/>
            <a:fld id="{34B7E4EF-A1BD-40F4-AB7B-04F084DD991D}" type="slidenum">
              <a:rPr lang="en-GB" noProof="0" smtClean="0"/>
              <a:t>59</a:t>
            </a:fld>
            <a:endParaRPr lang="en-GB" noProof="0" dirty="0"/>
          </a:p>
        </p:txBody>
      </p:sp>
    </p:spTree>
    <p:extLst>
      <p:ext uri="{BB962C8B-B14F-4D97-AF65-F5344CB8AC3E}">
        <p14:creationId xmlns:p14="http://schemas.microsoft.com/office/powerpoint/2010/main" val="30575841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BF5C091-B839-997A-9CC5-564547822949}"/>
              </a:ext>
            </a:extLst>
          </p:cNvPr>
          <p:cNvPicPr>
            <a:picLocks noChangeAspect="1"/>
          </p:cNvPicPr>
          <p:nvPr/>
        </p:nvPicPr>
        <p:blipFill>
          <a:blip r:embed="rId2"/>
          <a:stretch>
            <a:fillRect/>
          </a:stretch>
        </p:blipFill>
        <p:spPr>
          <a:xfrm>
            <a:off x="389615" y="374178"/>
            <a:ext cx="6598272" cy="6106135"/>
          </a:xfrm>
          <a:prstGeom prst="rect">
            <a:avLst/>
          </a:prstGeom>
        </p:spPr>
      </p:pic>
      <p:sp>
        <p:nvSpPr>
          <p:cNvPr id="4" name="TextBox 3">
            <a:extLst>
              <a:ext uri="{FF2B5EF4-FFF2-40B4-BE49-F238E27FC236}">
                <a16:creationId xmlns:a16="http://schemas.microsoft.com/office/drawing/2014/main" id="{9D1DD3A9-EBAD-B854-BB7E-3867BBD85126}"/>
              </a:ext>
            </a:extLst>
          </p:cNvPr>
          <p:cNvSpPr txBox="1"/>
          <p:nvPr/>
        </p:nvSpPr>
        <p:spPr>
          <a:xfrm>
            <a:off x="7076661" y="715617"/>
            <a:ext cx="4731026" cy="2031325"/>
          </a:xfrm>
          <a:prstGeom prst="rect">
            <a:avLst/>
          </a:prstGeom>
          <a:noFill/>
        </p:spPr>
        <p:txBody>
          <a:bodyPr wrap="square" rtlCol="0">
            <a:spAutoFit/>
          </a:bodyPr>
          <a:lstStyle/>
          <a:p>
            <a:r>
              <a:rPr lang="en-GB" dirty="0"/>
              <a:t>Vocabulary: gauge, dimension, bore, scuffing, occur, thickness, abrasive, rate, wear, extend, acceptable, corrode, interval, approach, ascertain, purification, welding, subsequent, tear, severe, condense, take place, insulate, reduce, rely, scavenge</a:t>
            </a:r>
          </a:p>
        </p:txBody>
      </p:sp>
      <p:sp>
        <p:nvSpPr>
          <p:cNvPr id="2" name="Slide Number Placeholder 1">
            <a:extLst>
              <a:ext uri="{FF2B5EF4-FFF2-40B4-BE49-F238E27FC236}">
                <a16:creationId xmlns:a16="http://schemas.microsoft.com/office/drawing/2014/main" id="{EF456B5A-1AC5-09F9-E657-40617837981B}"/>
              </a:ext>
            </a:extLst>
          </p:cNvPr>
          <p:cNvSpPr>
            <a:spLocks noGrp="1"/>
          </p:cNvSpPr>
          <p:nvPr>
            <p:ph type="sldNum" sz="quarter" idx="12"/>
          </p:nvPr>
        </p:nvSpPr>
        <p:spPr/>
        <p:txBody>
          <a:bodyPr/>
          <a:lstStyle/>
          <a:p>
            <a:pPr rtl="0"/>
            <a:fld id="{34B7E4EF-A1BD-40F4-AB7B-04F084DD991D}" type="slidenum">
              <a:rPr lang="en-GB" noProof="0" smtClean="0"/>
              <a:t>6</a:t>
            </a:fld>
            <a:endParaRPr lang="en-GB" noProof="0" dirty="0"/>
          </a:p>
        </p:txBody>
      </p:sp>
    </p:spTree>
    <p:extLst>
      <p:ext uri="{BB962C8B-B14F-4D97-AF65-F5344CB8AC3E}">
        <p14:creationId xmlns:p14="http://schemas.microsoft.com/office/powerpoint/2010/main" val="66415171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3B896A9-07B1-5349-43DA-F89D9CC53675}"/>
              </a:ext>
            </a:extLst>
          </p:cNvPr>
          <p:cNvPicPr>
            <a:picLocks noChangeAspect="1"/>
          </p:cNvPicPr>
          <p:nvPr/>
        </p:nvPicPr>
        <p:blipFill>
          <a:blip r:embed="rId2"/>
          <a:stretch>
            <a:fillRect/>
          </a:stretch>
        </p:blipFill>
        <p:spPr>
          <a:xfrm>
            <a:off x="1166434" y="310101"/>
            <a:ext cx="9671194" cy="6118890"/>
          </a:xfrm>
          <a:prstGeom prst="rect">
            <a:avLst/>
          </a:prstGeom>
        </p:spPr>
      </p:pic>
      <p:sp>
        <p:nvSpPr>
          <p:cNvPr id="2" name="Slide Number Placeholder 1">
            <a:extLst>
              <a:ext uri="{FF2B5EF4-FFF2-40B4-BE49-F238E27FC236}">
                <a16:creationId xmlns:a16="http://schemas.microsoft.com/office/drawing/2014/main" id="{3A77D596-72E7-0D04-21F4-BF876DB5D735}"/>
              </a:ext>
            </a:extLst>
          </p:cNvPr>
          <p:cNvSpPr>
            <a:spLocks noGrp="1"/>
          </p:cNvSpPr>
          <p:nvPr>
            <p:ph type="sldNum" sz="quarter" idx="12"/>
          </p:nvPr>
        </p:nvSpPr>
        <p:spPr/>
        <p:txBody>
          <a:bodyPr/>
          <a:lstStyle/>
          <a:p>
            <a:pPr rtl="0"/>
            <a:fld id="{34B7E4EF-A1BD-40F4-AB7B-04F084DD991D}" type="slidenum">
              <a:rPr lang="en-GB" noProof="0" smtClean="0"/>
              <a:t>60</a:t>
            </a:fld>
            <a:endParaRPr lang="en-GB" noProof="0" dirty="0"/>
          </a:p>
        </p:txBody>
      </p:sp>
    </p:spTree>
    <p:extLst>
      <p:ext uri="{BB962C8B-B14F-4D97-AF65-F5344CB8AC3E}">
        <p14:creationId xmlns:p14="http://schemas.microsoft.com/office/powerpoint/2010/main" val="424529795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A0123CA-2A5D-5E03-F621-ED7059138419}"/>
              </a:ext>
            </a:extLst>
          </p:cNvPr>
          <p:cNvPicPr>
            <a:picLocks noChangeAspect="1"/>
          </p:cNvPicPr>
          <p:nvPr/>
        </p:nvPicPr>
        <p:blipFill>
          <a:blip r:embed="rId2"/>
          <a:stretch>
            <a:fillRect/>
          </a:stretch>
        </p:blipFill>
        <p:spPr>
          <a:xfrm>
            <a:off x="2043485" y="67255"/>
            <a:ext cx="7855418" cy="6516425"/>
          </a:xfrm>
          <a:prstGeom prst="rect">
            <a:avLst/>
          </a:prstGeom>
        </p:spPr>
      </p:pic>
      <p:sp>
        <p:nvSpPr>
          <p:cNvPr id="2" name="Slide Number Placeholder 1">
            <a:extLst>
              <a:ext uri="{FF2B5EF4-FFF2-40B4-BE49-F238E27FC236}">
                <a16:creationId xmlns:a16="http://schemas.microsoft.com/office/drawing/2014/main" id="{CED20B3E-39A6-DA32-3FE2-A2E36C64924D}"/>
              </a:ext>
            </a:extLst>
          </p:cNvPr>
          <p:cNvSpPr>
            <a:spLocks noGrp="1"/>
          </p:cNvSpPr>
          <p:nvPr>
            <p:ph type="sldNum" sz="quarter" idx="12"/>
          </p:nvPr>
        </p:nvSpPr>
        <p:spPr/>
        <p:txBody>
          <a:bodyPr/>
          <a:lstStyle/>
          <a:p>
            <a:pPr rtl="0"/>
            <a:fld id="{34B7E4EF-A1BD-40F4-AB7B-04F084DD991D}" type="slidenum">
              <a:rPr lang="en-GB" noProof="0" smtClean="0"/>
              <a:t>61</a:t>
            </a:fld>
            <a:endParaRPr lang="en-GB" noProof="0" dirty="0"/>
          </a:p>
        </p:txBody>
      </p:sp>
    </p:spTree>
    <p:extLst>
      <p:ext uri="{BB962C8B-B14F-4D97-AF65-F5344CB8AC3E}">
        <p14:creationId xmlns:p14="http://schemas.microsoft.com/office/powerpoint/2010/main" val="419822924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CA48D08-8EEA-98A5-6C21-672D72BED115}"/>
              </a:ext>
            </a:extLst>
          </p:cNvPr>
          <p:cNvPicPr>
            <a:picLocks noChangeAspect="1"/>
          </p:cNvPicPr>
          <p:nvPr/>
        </p:nvPicPr>
        <p:blipFill>
          <a:blip r:embed="rId2"/>
          <a:stretch>
            <a:fillRect/>
          </a:stretch>
        </p:blipFill>
        <p:spPr>
          <a:xfrm>
            <a:off x="1081378" y="190987"/>
            <a:ext cx="9867568" cy="6371629"/>
          </a:xfrm>
          <a:prstGeom prst="rect">
            <a:avLst/>
          </a:prstGeom>
        </p:spPr>
      </p:pic>
      <p:sp>
        <p:nvSpPr>
          <p:cNvPr id="2" name="Slide Number Placeholder 1">
            <a:extLst>
              <a:ext uri="{FF2B5EF4-FFF2-40B4-BE49-F238E27FC236}">
                <a16:creationId xmlns:a16="http://schemas.microsoft.com/office/drawing/2014/main" id="{879E3A85-72AF-B80E-C345-58542D6275AF}"/>
              </a:ext>
            </a:extLst>
          </p:cNvPr>
          <p:cNvSpPr>
            <a:spLocks noGrp="1"/>
          </p:cNvSpPr>
          <p:nvPr>
            <p:ph type="sldNum" sz="quarter" idx="12"/>
          </p:nvPr>
        </p:nvSpPr>
        <p:spPr/>
        <p:txBody>
          <a:bodyPr/>
          <a:lstStyle/>
          <a:p>
            <a:pPr rtl="0"/>
            <a:fld id="{34B7E4EF-A1BD-40F4-AB7B-04F084DD991D}" type="slidenum">
              <a:rPr lang="en-GB" noProof="0" smtClean="0"/>
              <a:t>62</a:t>
            </a:fld>
            <a:endParaRPr lang="en-GB" noProof="0" dirty="0"/>
          </a:p>
        </p:txBody>
      </p:sp>
    </p:spTree>
    <p:extLst>
      <p:ext uri="{BB962C8B-B14F-4D97-AF65-F5344CB8AC3E}">
        <p14:creationId xmlns:p14="http://schemas.microsoft.com/office/powerpoint/2010/main" val="203652710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B6E44DC-3CDE-F50D-9A95-A067FCFC9FA5}"/>
              </a:ext>
            </a:extLst>
          </p:cNvPr>
          <p:cNvPicPr>
            <a:picLocks noChangeAspect="1"/>
          </p:cNvPicPr>
          <p:nvPr/>
        </p:nvPicPr>
        <p:blipFill>
          <a:blip r:embed="rId2"/>
          <a:stretch>
            <a:fillRect/>
          </a:stretch>
        </p:blipFill>
        <p:spPr>
          <a:xfrm>
            <a:off x="481411" y="223877"/>
            <a:ext cx="10753782" cy="4039586"/>
          </a:xfrm>
          <a:prstGeom prst="rect">
            <a:avLst/>
          </a:prstGeom>
        </p:spPr>
      </p:pic>
      <p:sp>
        <p:nvSpPr>
          <p:cNvPr id="2" name="Slide Number Placeholder 1">
            <a:extLst>
              <a:ext uri="{FF2B5EF4-FFF2-40B4-BE49-F238E27FC236}">
                <a16:creationId xmlns:a16="http://schemas.microsoft.com/office/drawing/2014/main" id="{372C1A5D-6537-184B-217E-E591E539D828}"/>
              </a:ext>
            </a:extLst>
          </p:cNvPr>
          <p:cNvSpPr>
            <a:spLocks noGrp="1"/>
          </p:cNvSpPr>
          <p:nvPr>
            <p:ph type="sldNum" sz="quarter" idx="12"/>
          </p:nvPr>
        </p:nvSpPr>
        <p:spPr/>
        <p:txBody>
          <a:bodyPr/>
          <a:lstStyle/>
          <a:p>
            <a:pPr rtl="0"/>
            <a:fld id="{34B7E4EF-A1BD-40F4-AB7B-04F084DD991D}" type="slidenum">
              <a:rPr lang="en-GB" noProof="0" smtClean="0"/>
              <a:t>63</a:t>
            </a:fld>
            <a:endParaRPr lang="en-GB" noProof="0" dirty="0"/>
          </a:p>
        </p:txBody>
      </p:sp>
    </p:spTree>
    <p:extLst>
      <p:ext uri="{BB962C8B-B14F-4D97-AF65-F5344CB8AC3E}">
        <p14:creationId xmlns:p14="http://schemas.microsoft.com/office/powerpoint/2010/main" val="73250181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E62F527-D830-7473-E53F-B51D790F8E37}"/>
              </a:ext>
            </a:extLst>
          </p:cNvPr>
          <p:cNvPicPr>
            <a:picLocks noChangeAspect="1"/>
          </p:cNvPicPr>
          <p:nvPr/>
        </p:nvPicPr>
        <p:blipFill>
          <a:blip r:embed="rId2"/>
          <a:stretch>
            <a:fillRect/>
          </a:stretch>
        </p:blipFill>
        <p:spPr>
          <a:xfrm>
            <a:off x="968403" y="365761"/>
            <a:ext cx="10075509" cy="6019136"/>
          </a:xfrm>
          <a:prstGeom prst="rect">
            <a:avLst/>
          </a:prstGeom>
        </p:spPr>
      </p:pic>
      <p:sp>
        <p:nvSpPr>
          <p:cNvPr id="2" name="Slide Number Placeholder 1">
            <a:extLst>
              <a:ext uri="{FF2B5EF4-FFF2-40B4-BE49-F238E27FC236}">
                <a16:creationId xmlns:a16="http://schemas.microsoft.com/office/drawing/2014/main" id="{82E6A795-967E-E890-712C-55B318E5AAC4}"/>
              </a:ext>
            </a:extLst>
          </p:cNvPr>
          <p:cNvSpPr>
            <a:spLocks noGrp="1"/>
          </p:cNvSpPr>
          <p:nvPr>
            <p:ph type="sldNum" sz="quarter" idx="12"/>
          </p:nvPr>
        </p:nvSpPr>
        <p:spPr/>
        <p:txBody>
          <a:bodyPr/>
          <a:lstStyle/>
          <a:p>
            <a:pPr rtl="0"/>
            <a:fld id="{34B7E4EF-A1BD-40F4-AB7B-04F084DD991D}" type="slidenum">
              <a:rPr lang="en-GB" noProof="0" smtClean="0"/>
              <a:t>64</a:t>
            </a:fld>
            <a:endParaRPr lang="en-GB" noProof="0" dirty="0"/>
          </a:p>
        </p:txBody>
      </p:sp>
    </p:spTree>
    <p:extLst>
      <p:ext uri="{BB962C8B-B14F-4D97-AF65-F5344CB8AC3E}">
        <p14:creationId xmlns:p14="http://schemas.microsoft.com/office/powerpoint/2010/main" val="63536602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5ABF681-DDBF-1D9B-1422-DE894D1385BE}"/>
              </a:ext>
            </a:extLst>
          </p:cNvPr>
          <p:cNvSpPr txBox="1"/>
          <p:nvPr/>
        </p:nvSpPr>
        <p:spPr>
          <a:xfrm>
            <a:off x="311427" y="318254"/>
            <a:ext cx="6362090" cy="6186309"/>
          </a:xfrm>
          <a:prstGeom prst="rect">
            <a:avLst/>
          </a:prstGeom>
          <a:noFill/>
        </p:spPr>
        <p:txBody>
          <a:bodyPr wrap="square">
            <a:spAutoFit/>
          </a:bodyPr>
          <a:lstStyle/>
          <a:p>
            <a:r>
              <a:rPr lang="en-GB" dirty="0"/>
              <a:t>C.	</a:t>
            </a:r>
            <a:r>
              <a:rPr lang="en-GB" b="1" dirty="0"/>
              <a:t>You will read a text on three systems developed by MAN Diesel for controlling cylinder liner corrosive wear. Which system is shown in each picture below? Circle the correct picture number for each title.</a:t>
            </a:r>
          </a:p>
          <a:p>
            <a:r>
              <a:rPr lang="en-GB" dirty="0"/>
              <a:t>1)	Internal jacket cooling water bypass controlled (JBC) system  Picture number 1 / 2 / 3</a:t>
            </a:r>
          </a:p>
          <a:p>
            <a:r>
              <a:rPr lang="en-GB" dirty="0"/>
              <a:t>2)	Load-dependent cylinder liner jacket cooling water (LDCL) system  Picture number 1 / 2 / 3</a:t>
            </a:r>
          </a:p>
          <a:p>
            <a:r>
              <a:rPr lang="en-GB" dirty="0"/>
              <a:t>3)	Jacket cooling water bypass basic (JBB) system  Picture number 1 / 2 / 3</a:t>
            </a:r>
          </a:p>
          <a:p>
            <a:endParaRPr lang="el-GR" dirty="0"/>
          </a:p>
          <a:p>
            <a:r>
              <a:rPr lang="en-GB" dirty="0"/>
              <a:t>In order to suppress cylinder liner cold corrosion, we have introduced various systems to increase the cylinder liner wall temperature. A jacket cooling water basic bypass system (JBB) can determine the correct amount of cooling water to be bypassed. The amount of bypassed water is determined by orifices mounted in the cylinder outlet pipes. Bypassing 85% of the jacket cooling water will in- crease the liner wall temperature by approximately 15oC. In addition, the jacket cooling water outlet</a:t>
            </a:r>
          </a:p>
        </p:txBody>
      </p:sp>
      <p:pic>
        <p:nvPicPr>
          <p:cNvPr id="6" name="Picture 5">
            <a:extLst>
              <a:ext uri="{FF2B5EF4-FFF2-40B4-BE49-F238E27FC236}">
                <a16:creationId xmlns:a16="http://schemas.microsoft.com/office/drawing/2014/main" id="{2459E97D-8751-97E0-2858-CFEBBBDC906E}"/>
              </a:ext>
            </a:extLst>
          </p:cNvPr>
          <p:cNvPicPr>
            <a:picLocks noChangeAspect="1"/>
          </p:cNvPicPr>
          <p:nvPr/>
        </p:nvPicPr>
        <p:blipFill>
          <a:blip r:embed="rId2"/>
          <a:stretch>
            <a:fillRect/>
          </a:stretch>
        </p:blipFill>
        <p:spPr>
          <a:xfrm>
            <a:off x="6981811" y="318254"/>
            <a:ext cx="4533333" cy="4133333"/>
          </a:xfrm>
          <a:prstGeom prst="rect">
            <a:avLst/>
          </a:prstGeom>
        </p:spPr>
      </p:pic>
      <p:pic>
        <p:nvPicPr>
          <p:cNvPr id="7" name="Picture 6">
            <a:extLst>
              <a:ext uri="{FF2B5EF4-FFF2-40B4-BE49-F238E27FC236}">
                <a16:creationId xmlns:a16="http://schemas.microsoft.com/office/drawing/2014/main" id="{4B7AE316-7299-D09F-F347-D1E66382DC50}"/>
              </a:ext>
            </a:extLst>
          </p:cNvPr>
          <p:cNvPicPr>
            <a:picLocks noChangeAspect="1"/>
          </p:cNvPicPr>
          <p:nvPr/>
        </p:nvPicPr>
        <p:blipFill>
          <a:blip r:embed="rId3"/>
          <a:stretch>
            <a:fillRect/>
          </a:stretch>
        </p:blipFill>
        <p:spPr>
          <a:xfrm>
            <a:off x="6886999" y="4438578"/>
            <a:ext cx="4414663" cy="1917166"/>
          </a:xfrm>
          <a:prstGeom prst="rect">
            <a:avLst/>
          </a:prstGeom>
        </p:spPr>
      </p:pic>
      <p:sp>
        <p:nvSpPr>
          <p:cNvPr id="2" name="Slide Number Placeholder 1">
            <a:extLst>
              <a:ext uri="{FF2B5EF4-FFF2-40B4-BE49-F238E27FC236}">
                <a16:creationId xmlns:a16="http://schemas.microsoft.com/office/drawing/2014/main" id="{CD7D8DBD-0B45-3B57-7D97-47958B529744}"/>
              </a:ext>
            </a:extLst>
          </p:cNvPr>
          <p:cNvSpPr>
            <a:spLocks noGrp="1"/>
          </p:cNvSpPr>
          <p:nvPr>
            <p:ph type="sldNum" sz="quarter" idx="12"/>
          </p:nvPr>
        </p:nvSpPr>
        <p:spPr/>
        <p:txBody>
          <a:bodyPr/>
          <a:lstStyle/>
          <a:p>
            <a:pPr rtl="0"/>
            <a:fld id="{34B7E4EF-A1BD-40F4-AB7B-04F084DD991D}" type="slidenum">
              <a:rPr lang="en-GB" noProof="0" smtClean="0"/>
              <a:t>65</a:t>
            </a:fld>
            <a:endParaRPr lang="en-GB" noProof="0" dirty="0"/>
          </a:p>
        </p:txBody>
      </p:sp>
    </p:spTree>
    <p:extLst>
      <p:ext uri="{BB962C8B-B14F-4D97-AF65-F5344CB8AC3E}">
        <p14:creationId xmlns:p14="http://schemas.microsoft.com/office/powerpoint/2010/main" val="272731131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7A84FA1-1C4E-8D9C-022C-FD116FFC2C52}"/>
              </a:ext>
            </a:extLst>
          </p:cNvPr>
          <p:cNvSpPr txBox="1"/>
          <p:nvPr/>
        </p:nvSpPr>
        <p:spPr>
          <a:xfrm>
            <a:off x="500933" y="527283"/>
            <a:ext cx="11489634" cy="3970318"/>
          </a:xfrm>
          <a:prstGeom prst="rect">
            <a:avLst/>
          </a:prstGeom>
          <a:noFill/>
        </p:spPr>
        <p:txBody>
          <a:bodyPr wrap="square">
            <a:spAutoFit/>
          </a:bodyPr>
          <a:lstStyle/>
          <a:p>
            <a:r>
              <a:rPr lang="en-GB" dirty="0"/>
              <a:t>temperature is increased to 90oC. All together, an approximately 20oC increase of the liner wall temperature is achieved. Tests have revealed that bypassing an even larger amount is possible.</a:t>
            </a:r>
          </a:p>
          <a:p>
            <a:r>
              <a:rPr lang="en-GB" dirty="0"/>
              <a:t>Furthermore, a controlled version of the JBB system, called JBC, is being developed. In this sys- </a:t>
            </a:r>
            <a:r>
              <a:rPr lang="en-GB" dirty="0" err="1"/>
              <a:t>tem</a:t>
            </a:r>
            <a:r>
              <a:rPr lang="en-GB" dirty="0"/>
              <a:t>, a thermostatic valve controls the amount of bypass in such a way that a large amount of water is bypassed at low load and less is bypassed at higher loads. The JBB and JBC systems can both be easily fitted on engines already in service. The system consists of two extra cooling water pipes along the engine. An extra pump and an extra control valve ensure up to 130°C on the cooling water for the cylinder liners while maintaining 80-90°C on the cover and exhaust valve. A high temperature on the cylinder liner is maintained up to 90% load.</a:t>
            </a:r>
          </a:p>
          <a:p>
            <a:r>
              <a:rPr lang="en-GB" dirty="0"/>
              <a:t>The load-dependent (LDCL) system is designed with an extra mixing circuit on the engine com- prising a pump, a three-way valve and a control system. Preliminary results of service tests have shown that a significant reduction of the specific cylinder oil consumption is obtained with this four-pipe jacket cooling water system. The LDCL system does not mean changing the connections to the vessel’s cooling water system.</a:t>
            </a:r>
          </a:p>
        </p:txBody>
      </p:sp>
      <p:sp>
        <p:nvSpPr>
          <p:cNvPr id="2" name="Slide Number Placeholder 1">
            <a:extLst>
              <a:ext uri="{FF2B5EF4-FFF2-40B4-BE49-F238E27FC236}">
                <a16:creationId xmlns:a16="http://schemas.microsoft.com/office/drawing/2014/main" id="{2AAE3228-AF4C-D27E-EE27-4CA4227DEF59}"/>
              </a:ext>
            </a:extLst>
          </p:cNvPr>
          <p:cNvSpPr>
            <a:spLocks noGrp="1"/>
          </p:cNvSpPr>
          <p:nvPr>
            <p:ph type="sldNum" sz="quarter" idx="12"/>
          </p:nvPr>
        </p:nvSpPr>
        <p:spPr/>
        <p:txBody>
          <a:bodyPr/>
          <a:lstStyle/>
          <a:p>
            <a:pPr rtl="0"/>
            <a:fld id="{34B7E4EF-A1BD-40F4-AB7B-04F084DD991D}" type="slidenum">
              <a:rPr lang="en-GB" noProof="0" smtClean="0"/>
              <a:t>66</a:t>
            </a:fld>
            <a:endParaRPr lang="en-GB" noProof="0" dirty="0"/>
          </a:p>
        </p:txBody>
      </p:sp>
    </p:spTree>
    <p:extLst>
      <p:ext uri="{BB962C8B-B14F-4D97-AF65-F5344CB8AC3E}">
        <p14:creationId xmlns:p14="http://schemas.microsoft.com/office/powerpoint/2010/main" val="242970603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826F5F-148D-A2F1-9D45-321A329ABC45}"/>
              </a:ext>
            </a:extLst>
          </p:cNvPr>
          <p:cNvSpPr>
            <a:spLocks noGrp="1"/>
          </p:cNvSpPr>
          <p:nvPr>
            <p:ph type="title"/>
          </p:nvPr>
        </p:nvSpPr>
        <p:spPr/>
        <p:txBody>
          <a:bodyPr/>
          <a:lstStyle/>
          <a:p>
            <a:r>
              <a:rPr lang="en-GB" dirty="0">
                <a:latin typeface="Amasis MT Pro" panose="02040504050005020304" pitchFamily="18" charset="0"/>
              </a:rPr>
              <a:t>EXERCISES FOR PRACTICE –</a:t>
            </a:r>
            <a:r>
              <a:rPr lang="en-GB" sz="2000" b="1" dirty="0">
                <a:latin typeface="Amasis MT Pro" panose="02040504050005020304" pitchFamily="18" charset="0"/>
              </a:rPr>
              <a:t>Choose the correct answer</a:t>
            </a:r>
          </a:p>
        </p:txBody>
      </p:sp>
      <p:sp>
        <p:nvSpPr>
          <p:cNvPr id="3" name="Content Placeholder 2">
            <a:extLst>
              <a:ext uri="{FF2B5EF4-FFF2-40B4-BE49-F238E27FC236}">
                <a16:creationId xmlns:a16="http://schemas.microsoft.com/office/drawing/2014/main" id="{AE5292F9-A778-4DF4-95AD-A8E8E028A996}"/>
              </a:ext>
            </a:extLst>
          </p:cNvPr>
          <p:cNvSpPr>
            <a:spLocks noGrp="1"/>
          </p:cNvSpPr>
          <p:nvPr>
            <p:ph sz="half" idx="1"/>
          </p:nvPr>
        </p:nvSpPr>
        <p:spPr>
          <a:xfrm>
            <a:off x="406842" y="1554479"/>
            <a:ext cx="6054918" cy="4464657"/>
          </a:xfrm>
        </p:spPr>
        <p:txBody>
          <a:bodyPr>
            <a:normAutofit fontScale="70000" lnSpcReduction="20000"/>
          </a:bodyPr>
          <a:lstStyle/>
          <a:p>
            <a:r>
              <a:rPr lang="en-GB" sz="2200" b="1" dirty="0"/>
              <a:t>Measuring Cylinder Liner Bore Wear</a:t>
            </a:r>
          </a:p>
          <a:p>
            <a:r>
              <a:rPr lang="en-GB" sz="2200" dirty="0"/>
              <a:t>Cylinder bore is the diameter of each cylinder and it has to be gauged regularly as specified in the </a:t>
            </a:r>
            <a:r>
              <a:rPr lang="en-GB" sz="2200" b="1" dirty="0"/>
              <a:t>conservation, preservation, maintenance</a:t>
            </a:r>
            <a:r>
              <a:rPr lang="en-GB" sz="2200" dirty="0"/>
              <a:t>  manual. The records of gauging should be kept for each cylinder and the wear </a:t>
            </a:r>
            <a:r>
              <a:rPr lang="en-GB" sz="2200" b="1" dirty="0"/>
              <a:t>rate, degree, amount </a:t>
            </a:r>
            <a:r>
              <a:rPr lang="en-GB" sz="2200" dirty="0"/>
              <a:t>should be calculated. The procedure that has to be followed is the following: The first step is to open the cylinder head and remove the piston after the engine has been shut down and cooled. Then, the stuffing box hole should be covered, as there may be some </a:t>
            </a:r>
            <a:r>
              <a:rPr lang="en-GB" sz="2200" b="1" dirty="0"/>
              <a:t>wreckage/ ruins/ debris </a:t>
            </a:r>
            <a:r>
              <a:rPr lang="en-GB" sz="2200" dirty="0"/>
              <a:t>falling inside the crankcase. The next step is to remove the liner </a:t>
            </a:r>
            <a:r>
              <a:rPr lang="en-GB" sz="2200" b="1" dirty="0"/>
              <a:t>spring, ring, loop</a:t>
            </a:r>
            <a:r>
              <a:rPr lang="en-GB" sz="2200" dirty="0"/>
              <a:t> in order to clean the carbon  </a:t>
            </a:r>
            <a:r>
              <a:rPr lang="en-GB" sz="2200" b="1" dirty="0"/>
              <a:t>sludge, coatings, deposits </a:t>
            </a:r>
            <a:r>
              <a:rPr lang="en-GB" sz="2200" dirty="0"/>
              <a:t>from the top of the liner. For the fourth step, the liner surface should be inspected carefully, using a ladder. The cylinder liner wear is measured with a </a:t>
            </a:r>
            <a:r>
              <a:rPr lang="en-GB" sz="2200" dirty="0" err="1"/>
              <a:t>micrometer</a:t>
            </a:r>
            <a:r>
              <a:rPr lang="en-GB" sz="2200" dirty="0"/>
              <a:t>, but the </a:t>
            </a:r>
            <a:r>
              <a:rPr lang="en-GB" sz="2200" b="1" dirty="0"/>
              <a:t>analyses/ examinations/ readings </a:t>
            </a:r>
            <a:r>
              <a:rPr lang="en-GB" sz="2200" dirty="0"/>
              <a:t>should be taken both at port and starboard, forward and aft positions as the wear may differ in various directions. </a:t>
            </a:r>
          </a:p>
          <a:p>
            <a:endParaRPr lang="en-GB" dirty="0"/>
          </a:p>
        </p:txBody>
      </p:sp>
      <p:sp>
        <p:nvSpPr>
          <p:cNvPr id="4" name="Content Placeholder 3">
            <a:extLst>
              <a:ext uri="{FF2B5EF4-FFF2-40B4-BE49-F238E27FC236}">
                <a16:creationId xmlns:a16="http://schemas.microsoft.com/office/drawing/2014/main" id="{74440CE2-19A4-C679-B9E4-8CFF1E9E85CA}"/>
              </a:ext>
            </a:extLst>
          </p:cNvPr>
          <p:cNvSpPr>
            <a:spLocks noGrp="1"/>
          </p:cNvSpPr>
          <p:nvPr>
            <p:ph sz="half" idx="2"/>
          </p:nvPr>
        </p:nvSpPr>
        <p:spPr>
          <a:xfrm>
            <a:off x="6461760" y="1554479"/>
            <a:ext cx="5323398" cy="4917883"/>
          </a:xfrm>
        </p:spPr>
        <p:txBody>
          <a:bodyPr>
            <a:normAutofit fontScale="70000" lnSpcReduction="20000"/>
          </a:bodyPr>
          <a:lstStyle/>
          <a:p>
            <a:r>
              <a:rPr lang="en-GB" b="1" dirty="0"/>
              <a:t>Cold Corrosion</a:t>
            </a:r>
          </a:p>
          <a:p>
            <a:r>
              <a:rPr lang="en-GB" sz="2000" dirty="0"/>
              <a:t>Engine cylinders, nowadays, must operate under a lot of pressure and reduced operating temperatures, to </a:t>
            </a:r>
            <a:r>
              <a:rPr lang="en-GB" sz="2000" b="1" dirty="0"/>
              <a:t>comply/ obey/ submit </a:t>
            </a:r>
            <a:r>
              <a:rPr lang="en-GB" sz="2000" dirty="0"/>
              <a:t>with Tier II NOx regulations and Energy Efficiency Design Index (EEDI) guidelines. This practice has resulted in an increase in cold corrosion. Cold corrosion is caused when water condenses on the cylinder liner walls and then the condensate, in combination with sulphur, forms sulphuric acid which can be very damaging as it </a:t>
            </a:r>
            <a:r>
              <a:rPr lang="en-GB" sz="2000" b="1" dirty="0"/>
              <a:t>undermines, deteriorates, declines </a:t>
            </a:r>
            <a:r>
              <a:rPr lang="en-GB" sz="2000" dirty="0"/>
              <a:t>the liner surface and creates excessive liner wear.  When the temperature of the cooling water is raised, this type of corrosion can be kept under control. The </a:t>
            </a:r>
            <a:r>
              <a:rPr lang="en-GB" sz="2000" b="1" dirty="0"/>
              <a:t>implementation, performance, imposition </a:t>
            </a:r>
            <a:r>
              <a:rPr lang="en-GB" sz="2000" dirty="0"/>
              <a:t>of condition monitoring programs is essential as it can help to </a:t>
            </a:r>
            <a:r>
              <a:rPr lang="en-GB" sz="2000" b="1" dirty="0"/>
              <a:t>mitigate, alleviate, decline </a:t>
            </a:r>
            <a:r>
              <a:rPr lang="en-GB" sz="2000" dirty="0"/>
              <a:t>corrosion effects by selecting the correct cylinder oil and by </a:t>
            </a:r>
            <a:r>
              <a:rPr lang="en-GB" sz="2000" b="1" dirty="0"/>
              <a:t> augmenting, rectifying, optimising </a:t>
            </a:r>
            <a:r>
              <a:rPr lang="en-GB" sz="2000" dirty="0"/>
              <a:t>the feed rate that is appropriate for the engine, the operating conditions and the cylinder oil that is used. </a:t>
            </a:r>
          </a:p>
        </p:txBody>
      </p:sp>
      <p:sp>
        <p:nvSpPr>
          <p:cNvPr id="5" name="Slide Number Placeholder 4">
            <a:extLst>
              <a:ext uri="{FF2B5EF4-FFF2-40B4-BE49-F238E27FC236}">
                <a16:creationId xmlns:a16="http://schemas.microsoft.com/office/drawing/2014/main" id="{9FFBD700-FD52-B8B7-C0F3-95AF829812CC}"/>
              </a:ext>
            </a:extLst>
          </p:cNvPr>
          <p:cNvSpPr>
            <a:spLocks noGrp="1"/>
          </p:cNvSpPr>
          <p:nvPr>
            <p:ph type="sldNum" sz="quarter" idx="12"/>
          </p:nvPr>
        </p:nvSpPr>
        <p:spPr/>
        <p:txBody>
          <a:bodyPr/>
          <a:lstStyle/>
          <a:p>
            <a:pPr rtl="0"/>
            <a:fld id="{34B7E4EF-A1BD-40F4-AB7B-04F084DD991D}" type="slidenum">
              <a:rPr lang="en-GB" noProof="0" smtClean="0"/>
              <a:t>67</a:t>
            </a:fld>
            <a:endParaRPr lang="en-GB" noProof="0" dirty="0"/>
          </a:p>
        </p:txBody>
      </p:sp>
    </p:spTree>
    <p:extLst>
      <p:ext uri="{BB962C8B-B14F-4D97-AF65-F5344CB8AC3E}">
        <p14:creationId xmlns:p14="http://schemas.microsoft.com/office/powerpoint/2010/main" val="202282883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8446A5A-C1CF-6216-BF2F-51601BC0F8F9}"/>
              </a:ext>
            </a:extLst>
          </p:cNvPr>
          <p:cNvSpPr txBox="1"/>
          <p:nvPr/>
        </p:nvSpPr>
        <p:spPr>
          <a:xfrm>
            <a:off x="2681577" y="1305341"/>
            <a:ext cx="8490005" cy="3139321"/>
          </a:xfrm>
          <a:prstGeom prst="rect">
            <a:avLst/>
          </a:prstGeom>
          <a:noFill/>
        </p:spPr>
        <p:txBody>
          <a:bodyPr wrap="square">
            <a:spAutoFit/>
          </a:bodyPr>
          <a:lstStyle/>
          <a:p>
            <a:r>
              <a:rPr lang="en-GB" b="1" dirty="0"/>
              <a:t>Maintenance of the oil tanker piping system</a:t>
            </a:r>
          </a:p>
          <a:p>
            <a:endParaRPr lang="en-GB" dirty="0"/>
          </a:p>
          <a:p>
            <a:r>
              <a:rPr lang="en-GB" dirty="0"/>
              <a:t>Pipes used in oil tankers </a:t>
            </a:r>
            <a:r>
              <a:rPr lang="en-GB" b="1" dirty="0"/>
              <a:t>pose, produce, dispose </a:t>
            </a:r>
            <a:r>
              <a:rPr lang="en-GB" dirty="0"/>
              <a:t>a hidden danger as they go unnoticed most of the times, until they </a:t>
            </a:r>
            <a:r>
              <a:rPr lang="en-GB" b="1" dirty="0"/>
              <a:t>endure, bear, sustain </a:t>
            </a:r>
            <a:r>
              <a:rPr lang="en-GB" dirty="0"/>
              <a:t>damage which may result in flooding a space or lead to system failure. Pipes penetrate every space that is enclosed. No other system on the ship has such enormous</a:t>
            </a:r>
            <a:r>
              <a:rPr lang="en-GB" b="1" dirty="0"/>
              <a:t> aptitude, potential, capability </a:t>
            </a:r>
            <a:r>
              <a:rPr lang="en-GB" dirty="0"/>
              <a:t>to cause fire, flooding, pollution or total loss. Pipes are usually made of ferrous material that can become corroded with time, but maintenance of the piping system is not always </a:t>
            </a:r>
            <a:r>
              <a:rPr lang="en-GB" b="1" dirty="0"/>
              <a:t> feasible, conceivable, plausible </a:t>
            </a:r>
            <a:r>
              <a:rPr lang="en-GB" dirty="0"/>
              <a:t>as there are numerous pipes, most of which are inaccessible. </a:t>
            </a:r>
          </a:p>
        </p:txBody>
      </p:sp>
      <p:sp>
        <p:nvSpPr>
          <p:cNvPr id="2" name="Slide Number Placeholder 1">
            <a:extLst>
              <a:ext uri="{FF2B5EF4-FFF2-40B4-BE49-F238E27FC236}">
                <a16:creationId xmlns:a16="http://schemas.microsoft.com/office/drawing/2014/main" id="{CEE20EDA-09B8-246F-8305-9A33DA859B01}"/>
              </a:ext>
            </a:extLst>
          </p:cNvPr>
          <p:cNvSpPr>
            <a:spLocks noGrp="1"/>
          </p:cNvSpPr>
          <p:nvPr>
            <p:ph type="sldNum" sz="quarter" idx="12"/>
          </p:nvPr>
        </p:nvSpPr>
        <p:spPr/>
        <p:txBody>
          <a:bodyPr/>
          <a:lstStyle/>
          <a:p>
            <a:pPr rtl="0"/>
            <a:fld id="{34B7E4EF-A1BD-40F4-AB7B-04F084DD991D}" type="slidenum">
              <a:rPr lang="en-GB" noProof="0" smtClean="0"/>
              <a:t>68</a:t>
            </a:fld>
            <a:endParaRPr lang="en-GB" noProof="0" dirty="0"/>
          </a:p>
        </p:txBody>
      </p:sp>
    </p:spTree>
    <p:extLst>
      <p:ext uri="{BB962C8B-B14F-4D97-AF65-F5344CB8AC3E}">
        <p14:creationId xmlns:p14="http://schemas.microsoft.com/office/powerpoint/2010/main" val="156741247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5F883CD-0CF1-700D-7390-ECFE0074D4A6}"/>
              </a:ext>
            </a:extLst>
          </p:cNvPr>
          <p:cNvSpPr txBox="1"/>
          <p:nvPr/>
        </p:nvSpPr>
        <p:spPr>
          <a:xfrm>
            <a:off x="416119" y="157120"/>
            <a:ext cx="11577099" cy="6463308"/>
          </a:xfrm>
          <a:prstGeom prst="rect">
            <a:avLst/>
          </a:prstGeom>
          <a:noFill/>
        </p:spPr>
        <p:txBody>
          <a:bodyPr wrap="square">
            <a:spAutoFit/>
          </a:bodyPr>
          <a:lstStyle/>
          <a:p>
            <a:endParaRPr lang="en-GB" sz="1400" dirty="0"/>
          </a:p>
          <a:p>
            <a:r>
              <a:rPr lang="en-GB" sz="2000" b="1" dirty="0"/>
              <a:t>Fill in the gaps with the words: </a:t>
            </a:r>
            <a:r>
              <a:rPr lang="en-GB" sz="2000" dirty="0"/>
              <a:t>flexible, appropriate, essential, gasket, fundamental, waterproof</a:t>
            </a:r>
            <a:endParaRPr lang="en-GB" sz="2000" b="1" dirty="0"/>
          </a:p>
          <a:p>
            <a:r>
              <a:rPr lang="en-GB" sz="2000" b="1" dirty="0"/>
              <a:t>				Sealants, adhesives, and adhesive sealants</a:t>
            </a:r>
          </a:p>
          <a:p>
            <a:endParaRPr lang="en-GB" sz="2000" dirty="0"/>
          </a:p>
          <a:p>
            <a:r>
              <a:rPr lang="en-GB" sz="2000" dirty="0"/>
              <a:t>Marine adhesives, adhesive sealants and sealants are 1………………. in shipbuilding and marine industries since they provide strong lightweight bonds to structural components and watertight sealing between surfaces. Despite the fact that they have a long history, the new improved products are not only more efficient, durable and 2…………………., but also provide improved UV and chemical resistance, as well as noise and vibration dampening.</a:t>
            </a:r>
          </a:p>
          <a:p>
            <a:endParaRPr lang="en-GB" sz="2000" dirty="0"/>
          </a:p>
          <a:p>
            <a:r>
              <a:rPr lang="en-GB" sz="2000" dirty="0"/>
              <a:t>There is a big variety of sealants, adhesives and even adhesive sealants available for marine use. When making a choice it is important to understand some 3…………………points to achieve the best results. Thus, a sealant actually does almost the same job as a washer or 4………………. It provides an airtight or watertight seal. Adhesives are glues which bind two materials together and an adhesive sealant is actually a sealant, but has adhesive qualities as well. Only marine grade sealants should be used on a boat, because they are 5……………………. and are designed especially for marine environments.</a:t>
            </a:r>
          </a:p>
          <a:p>
            <a:endParaRPr lang="en-GB" sz="2000" dirty="0"/>
          </a:p>
          <a:p>
            <a:r>
              <a:rPr lang="en-GB" sz="2000" dirty="0"/>
              <a:t>The choice of the 6……………………… sealant depends on the purpose that it is going to be used for, on how long it will last, how long is the cure time and whether you can paint over it. </a:t>
            </a:r>
          </a:p>
        </p:txBody>
      </p:sp>
      <p:sp>
        <p:nvSpPr>
          <p:cNvPr id="2" name="Slide Number Placeholder 1">
            <a:extLst>
              <a:ext uri="{FF2B5EF4-FFF2-40B4-BE49-F238E27FC236}">
                <a16:creationId xmlns:a16="http://schemas.microsoft.com/office/drawing/2014/main" id="{5877AA2F-26DB-24EB-5BF3-6991F3E6841A}"/>
              </a:ext>
            </a:extLst>
          </p:cNvPr>
          <p:cNvSpPr>
            <a:spLocks noGrp="1"/>
          </p:cNvSpPr>
          <p:nvPr>
            <p:ph type="sldNum" sz="quarter" idx="12"/>
          </p:nvPr>
        </p:nvSpPr>
        <p:spPr/>
        <p:txBody>
          <a:bodyPr/>
          <a:lstStyle/>
          <a:p>
            <a:pPr rtl="0"/>
            <a:fld id="{34B7E4EF-A1BD-40F4-AB7B-04F084DD991D}" type="slidenum">
              <a:rPr lang="en-GB" noProof="0" smtClean="0"/>
              <a:t>69</a:t>
            </a:fld>
            <a:endParaRPr lang="en-GB" noProof="0" dirty="0"/>
          </a:p>
        </p:txBody>
      </p:sp>
    </p:spTree>
    <p:extLst>
      <p:ext uri="{BB962C8B-B14F-4D97-AF65-F5344CB8AC3E}">
        <p14:creationId xmlns:p14="http://schemas.microsoft.com/office/powerpoint/2010/main" val="41784305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104B3A8-3829-8345-BCC9-273B60C1147B}"/>
              </a:ext>
            </a:extLst>
          </p:cNvPr>
          <p:cNvPicPr>
            <a:picLocks noChangeAspect="1"/>
          </p:cNvPicPr>
          <p:nvPr/>
        </p:nvPicPr>
        <p:blipFill>
          <a:blip r:embed="rId2"/>
          <a:stretch>
            <a:fillRect/>
          </a:stretch>
        </p:blipFill>
        <p:spPr>
          <a:xfrm>
            <a:off x="1796995" y="727650"/>
            <a:ext cx="8817996" cy="4981387"/>
          </a:xfrm>
          <a:prstGeom prst="rect">
            <a:avLst/>
          </a:prstGeom>
        </p:spPr>
      </p:pic>
      <p:sp>
        <p:nvSpPr>
          <p:cNvPr id="2" name="Slide Number Placeholder 1">
            <a:extLst>
              <a:ext uri="{FF2B5EF4-FFF2-40B4-BE49-F238E27FC236}">
                <a16:creationId xmlns:a16="http://schemas.microsoft.com/office/drawing/2014/main" id="{66B9EABD-7012-0389-CBFD-FC4E9B4DD21B}"/>
              </a:ext>
            </a:extLst>
          </p:cNvPr>
          <p:cNvSpPr>
            <a:spLocks noGrp="1"/>
          </p:cNvSpPr>
          <p:nvPr>
            <p:ph type="sldNum" sz="quarter" idx="12"/>
          </p:nvPr>
        </p:nvSpPr>
        <p:spPr/>
        <p:txBody>
          <a:bodyPr/>
          <a:lstStyle/>
          <a:p>
            <a:pPr rtl="0"/>
            <a:fld id="{34B7E4EF-A1BD-40F4-AB7B-04F084DD991D}" type="slidenum">
              <a:rPr lang="en-GB" noProof="0" smtClean="0"/>
              <a:t>7</a:t>
            </a:fld>
            <a:endParaRPr lang="en-GB" noProof="0" dirty="0"/>
          </a:p>
        </p:txBody>
      </p:sp>
    </p:spTree>
    <p:extLst>
      <p:ext uri="{BB962C8B-B14F-4D97-AF65-F5344CB8AC3E}">
        <p14:creationId xmlns:p14="http://schemas.microsoft.com/office/powerpoint/2010/main" val="284314260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C333555-27EA-467C-9A90-6193A69215E0}"/>
              </a:ext>
            </a:extLst>
          </p:cNvPr>
          <p:cNvPicPr>
            <a:picLocks noChangeAspect="1"/>
          </p:cNvPicPr>
          <p:nvPr/>
        </p:nvPicPr>
        <p:blipFill>
          <a:blip r:embed="rId2"/>
          <a:stretch>
            <a:fillRect/>
          </a:stretch>
        </p:blipFill>
        <p:spPr>
          <a:xfrm>
            <a:off x="3816626" y="1940118"/>
            <a:ext cx="4781782" cy="3465890"/>
          </a:xfrm>
          <a:prstGeom prst="rect">
            <a:avLst/>
          </a:prstGeom>
        </p:spPr>
      </p:pic>
      <p:sp>
        <p:nvSpPr>
          <p:cNvPr id="2" name="Title 1">
            <a:extLst>
              <a:ext uri="{FF2B5EF4-FFF2-40B4-BE49-F238E27FC236}">
                <a16:creationId xmlns:a16="http://schemas.microsoft.com/office/drawing/2014/main" id="{54807088-B7DF-8657-DFE2-A7247A0BD727}"/>
              </a:ext>
            </a:extLst>
          </p:cNvPr>
          <p:cNvSpPr>
            <a:spLocks noGrp="1"/>
          </p:cNvSpPr>
          <p:nvPr>
            <p:ph type="title"/>
          </p:nvPr>
        </p:nvSpPr>
        <p:spPr/>
        <p:txBody>
          <a:bodyPr/>
          <a:lstStyle/>
          <a:p>
            <a:r>
              <a:rPr lang="en-GB" dirty="0">
                <a:solidFill>
                  <a:schemeClr val="accent5">
                    <a:lumMod val="60000"/>
                    <a:lumOff val="40000"/>
                  </a:schemeClr>
                </a:solidFill>
              </a:rPr>
              <a:t>The end</a:t>
            </a:r>
          </a:p>
        </p:txBody>
      </p:sp>
      <p:sp>
        <p:nvSpPr>
          <p:cNvPr id="3" name="Text Placeholder 2">
            <a:extLst>
              <a:ext uri="{FF2B5EF4-FFF2-40B4-BE49-F238E27FC236}">
                <a16:creationId xmlns:a16="http://schemas.microsoft.com/office/drawing/2014/main" id="{7E445FE5-156B-236E-CCB7-BBD90C950DFB}"/>
              </a:ext>
            </a:extLst>
          </p:cNvPr>
          <p:cNvSpPr>
            <a:spLocks noGrp="1"/>
          </p:cNvSpPr>
          <p:nvPr>
            <p:ph type="body" idx="1"/>
          </p:nvPr>
        </p:nvSpPr>
        <p:spPr/>
        <p:txBody>
          <a:bodyPr/>
          <a:lstStyle/>
          <a:p>
            <a:r>
              <a:rPr lang="en-GB" b="1" dirty="0">
                <a:solidFill>
                  <a:schemeClr val="accent5">
                    <a:lumMod val="20000"/>
                    <a:lumOff val="80000"/>
                  </a:schemeClr>
                </a:solidFill>
              </a:rPr>
              <a:t>Sixth semester- Elli Xenitidou</a:t>
            </a:r>
          </a:p>
        </p:txBody>
      </p:sp>
      <p:sp>
        <p:nvSpPr>
          <p:cNvPr id="4" name="Slide Number Placeholder 3">
            <a:extLst>
              <a:ext uri="{FF2B5EF4-FFF2-40B4-BE49-F238E27FC236}">
                <a16:creationId xmlns:a16="http://schemas.microsoft.com/office/drawing/2014/main" id="{FD3C463F-6F79-0E49-1162-6DF2C5EA6DE9}"/>
              </a:ext>
            </a:extLst>
          </p:cNvPr>
          <p:cNvSpPr>
            <a:spLocks noGrp="1"/>
          </p:cNvSpPr>
          <p:nvPr>
            <p:ph type="sldNum" sz="quarter" idx="12"/>
          </p:nvPr>
        </p:nvSpPr>
        <p:spPr/>
        <p:txBody>
          <a:bodyPr/>
          <a:lstStyle/>
          <a:p>
            <a:pPr rtl="0"/>
            <a:fld id="{34B7E4EF-A1BD-40F4-AB7B-04F084DD991D}" type="slidenum">
              <a:rPr lang="en-GB" noProof="0" smtClean="0"/>
              <a:t>70</a:t>
            </a:fld>
            <a:endParaRPr lang="en-GB" noProof="0" dirty="0"/>
          </a:p>
        </p:txBody>
      </p:sp>
    </p:spTree>
    <p:extLst>
      <p:ext uri="{BB962C8B-B14F-4D97-AF65-F5344CB8AC3E}">
        <p14:creationId xmlns:p14="http://schemas.microsoft.com/office/powerpoint/2010/main" val="28284448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552E9DA-9C54-2E76-5A3B-A70B5B671C12}"/>
              </a:ext>
            </a:extLst>
          </p:cNvPr>
          <p:cNvSpPr txBox="1"/>
          <p:nvPr/>
        </p:nvSpPr>
        <p:spPr>
          <a:xfrm>
            <a:off x="771277" y="978010"/>
            <a:ext cx="8569517" cy="3970318"/>
          </a:xfrm>
          <a:prstGeom prst="rect">
            <a:avLst/>
          </a:prstGeom>
          <a:noFill/>
        </p:spPr>
        <p:txBody>
          <a:bodyPr wrap="square">
            <a:spAutoFit/>
          </a:bodyPr>
          <a:lstStyle/>
          <a:p>
            <a:r>
              <a:rPr lang="en-GB" b="1" dirty="0"/>
              <a:t>Find the synonym word. The first letter is given</a:t>
            </a:r>
          </a:p>
          <a:p>
            <a:endParaRPr lang="en-GB" b="1" dirty="0"/>
          </a:p>
          <a:p>
            <a:r>
              <a:rPr lang="en-GB" dirty="0"/>
              <a:t>Frictional wear takes place between the 1. s _ _ _ _ _ _ _ (gliding) surfaces, between the cylinder liner and piston rings, and can somewhat be controlled by 2. a _ _ _ _ _ _ _  (enough)  cylinder lubrication, but is also affected by:</a:t>
            </a:r>
          </a:p>
          <a:p>
            <a:endParaRPr lang="en-GB" dirty="0"/>
          </a:p>
          <a:p>
            <a:r>
              <a:rPr lang="en-GB" dirty="0"/>
              <a:t>Materials of 3.c _ _ _ _ _ _ _ _ _ _(building)	Choice of cylinder lubrication	Engine load         Surface finish	Piston speed</a:t>
            </a:r>
          </a:p>
          <a:p>
            <a:endParaRPr lang="en-GB" dirty="0"/>
          </a:p>
          <a:p>
            <a:endParaRPr lang="en-GB" dirty="0"/>
          </a:p>
          <a:p>
            <a:r>
              <a:rPr lang="en-GB" dirty="0"/>
              <a:t>Other factors that can either increase or reduce the rate of wear  the cylinder 4. </a:t>
            </a:r>
            <a:r>
              <a:rPr lang="en-GB" dirty="0" err="1"/>
              <a:t>i</a:t>
            </a:r>
            <a:r>
              <a:rPr lang="en-GB" dirty="0"/>
              <a:t>_ _ _ _ _ _ (comprise) working pressure, temperature, and maintenance of piston rings, combustion efficiency, and any 5. con_ _ _ _ _ _ _ _ _ _ (pollution) from air or fuel.</a:t>
            </a:r>
          </a:p>
        </p:txBody>
      </p:sp>
      <p:pic>
        <p:nvPicPr>
          <p:cNvPr id="5" name="Picture 4">
            <a:extLst>
              <a:ext uri="{FF2B5EF4-FFF2-40B4-BE49-F238E27FC236}">
                <a16:creationId xmlns:a16="http://schemas.microsoft.com/office/drawing/2014/main" id="{25D58AA9-F60A-3811-3501-B0E004B2B1DE}"/>
              </a:ext>
            </a:extLst>
          </p:cNvPr>
          <p:cNvPicPr>
            <a:picLocks noChangeAspect="1"/>
          </p:cNvPicPr>
          <p:nvPr/>
        </p:nvPicPr>
        <p:blipFill>
          <a:blip r:embed="rId2"/>
          <a:stretch>
            <a:fillRect/>
          </a:stretch>
        </p:blipFill>
        <p:spPr>
          <a:xfrm>
            <a:off x="9235729" y="1900776"/>
            <a:ext cx="2466975" cy="1847850"/>
          </a:xfrm>
          <a:prstGeom prst="rect">
            <a:avLst/>
          </a:prstGeom>
        </p:spPr>
      </p:pic>
      <p:sp>
        <p:nvSpPr>
          <p:cNvPr id="2" name="Slide Number Placeholder 1">
            <a:extLst>
              <a:ext uri="{FF2B5EF4-FFF2-40B4-BE49-F238E27FC236}">
                <a16:creationId xmlns:a16="http://schemas.microsoft.com/office/drawing/2014/main" id="{1886E2B9-C386-75D9-728C-07B854E8D9EC}"/>
              </a:ext>
            </a:extLst>
          </p:cNvPr>
          <p:cNvSpPr>
            <a:spLocks noGrp="1"/>
          </p:cNvSpPr>
          <p:nvPr>
            <p:ph type="sldNum" sz="quarter" idx="12"/>
          </p:nvPr>
        </p:nvSpPr>
        <p:spPr/>
        <p:txBody>
          <a:bodyPr/>
          <a:lstStyle/>
          <a:p>
            <a:pPr rtl="0"/>
            <a:fld id="{34B7E4EF-A1BD-40F4-AB7B-04F084DD991D}" type="slidenum">
              <a:rPr lang="en-GB" noProof="0" smtClean="0"/>
              <a:t>8</a:t>
            </a:fld>
            <a:endParaRPr lang="en-GB" noProof="0" dirty="0"/>
          </a:p>
        </p:txBody>
      </p:sp>
    </p:spTree>
    <p:extLst>
      <p:ext uri="{BB962C8B-B14F-4D97-AF65-F5344CB8AC3E}">
        <p14:creationId xmlns:p14="http://schemas.microsoft.com/office/powerpoint/2010/main" val="19129945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CE3ED82-B1FC-B5D6-122D-C439D0CE7FC3}"/>
              </a:ext>
            </a:extLst>
          </p:cNvPr>
          <p:cNvPicPr>
            <a:picLocks noChangeAspect="1"/>
          </p:cNvPicPr>
          <p:nvPr/>
        </p:nvPicPr>
        <p:blipFill>
          <a:blip r:embed="rId2"/>
          <a:stretch>
            <a:fillRect/>
          </a:stretch>
        </p:blipFill>
        <p:spPr>
          <a:xfrm>
            <a:off x="4896465" y="3600395"/>
            <a:ext cx="2058190" cy="1372127"/>
          </a:xfrm>
          <a:prstGeom prst="rect">
            <a:avLst/>
          </a:prstGeom>
        </p:spPr>
      </p:pic>
      <p:sp>
        <p:nvSpPr>
          <p:cNvPr id="3" name="TextBox 2">
            <a:extLst>
              <a:ext uri="{FF2B5EF4-FFF2-40B4-BE49-F238E27FC236}">
                <a16:creationId xmlns:a16="http://schemas.microsoft.com/office/drawing/2014/main" id="{5129867D-A28E-C036-DC0A-D11F0A6F9ED0}"/>
              </a:ext>
            </a:extLst>
          </p:cNvPr>
          <p:cNvSpPr txBox="1"/>
          <p:nvPr/>
        </p:nvSpPr>
        <p:spPr>
          <a:xfrm>
            <a:off x="429371" y="731519"/>
            <a:ext cx="11473732" cy="5909310"/>
          </a:xfrm>
          <a:prstGeom prst="rect">
            <a:avLst/>
          </a:prstGeom>
          <a:noFill/>
        </p:spPr>
        <p:txBody>
          <a:bodyPr wrap="square">
            <a:spAutoFit/>
          </a:bodyPr>
          <a:lstStyle/>
          <a:p>
            <a:r>
              <a:rPr lang="en-GB" b="1" dirty="0"/>
              <a:t>Choose the correct answers:</a:t>
            </a:r>
          </a:p>
          <a:p>
            <a:r>
              <a:rPr lang="en-GB" b="1" dirty="0"/>
              <a:t>Corrosion</a:t>
            </a:r>
          </a:p>
          <a:p>
            <a:r>
              <a:rPr lang="en-GB" dirty="0"/>
              <a:t>Corrosion occurs mainly in engines burning 1. </a:t>
            </a:r>
            <a:r>
              <a:rPr lang="en-GB" b="1" dirty="0"/>
              <a:t>MDO/heavy fuels</a:t>
            </a:r>
            <a:r>
              <a:rPr lang="en-GB" dirty="0"/>
              <a:t>, particularly those with a high sulphur content. It is caused by the acid formed during combustion, and this may be neutralized by the use of high alkaline 2. </a:t>
            </a:r>
            <a:r>
              <a:rPr lang="en-GB" b="1" dirty="0"/>
              <a:t>cylinder/ circulating</a:t>
            </a:r>
            <a:r>
              <a:rPr lang="en-GB" dirty="0"/>
              <a:t> oil. Sulphuric acid corrosion may be caused in the 3. </a:t>
            </a:r>
            <a:r>
              <a:rPr lang="en-GB" b="1" dirty="0"/>
              <a:t>higher/ lower </a:t>
            </a:r>
            <a:r>
              <a:rPr lang="en-GB" dirty="0"/>
              <a:t>part of the liner if the jacket cooling water temperature is too low. This may allow </a:t>
            </a:r>
            <a:r>
              <a:rPr lang="en-GB" dirty="0" err="1"/>
              <a:t>vapors</a:t>
            </a:r>
            <a:r>
              <a:rPr lang="en-GB" dirty="0"/>
              <a:t> present after combustion to 4. </a:t>
            </a:r>
            <a:r>
              <a:rPr lang="en-GB" b="1" dirty="0"/>
              <a:t>condense/ expand. </a:t>
            </a:r>
            <a:r>
              <a:rPr lang="en-GB" dirty="0"/>
              <a:t>The moisture formed absorbs any sulphur present to form sulphuric acid. This can be prevented by maintaining jacket temperature 5. </a:t>
            </a:r>
            <a:r>
              <a:rPr lang="en-GB" b="1" dirty="0"/>
              <a:t>below/ above</a:t>
            </a:r>
            <a:r>
              <a:rPr lang="en-GB" dirty="0"/>
              <a:t> the corresponding dew point. Water vapor will be present from the combustion of hydrogen together with any water present in the fuel. It may be increased if water passes from the charged air cooler.</a:t>
            </a:r>
          </a:p>
          <a:p>
            <a:endParaRPr lang="en-GB" b="1" dirty="0"/>
          </a:p>
          <a:p>
            <a:endParaRPr lang="en-GB" b="1" dirty="0"/>
          </a:p>
          <a:p>
            <a:endParaRPr lang="en-GB" b="1" dirty="0"/>
          </a:p>
          <a:p>
            <a:endParaRPr lang="en-GB" b="1" dirty="0"/>
          </a:p>
          <a:p>
            <a:endParaRPr lang="en-GB" b="1" dirty="0"/>
          </a:p>
          <a:p>
            <a:r>
              <a:rPr lang="en-GB" b="1" dirty="0"/>
              <a:t>Abrasion</a:t>
            </a:r>
          </a:p>
          <a:p>
            <a:r>
              <a:rPr lang="en-GB" dirty="0"/>
              <a:t>Abrasion is caused from 6. </a:t>
            </a:r>
            <a:r>
              <a:rPr lang="en-GB" b="1" dirty="0"/>
              <a:t>metal/ soft </a:t>
            </a:r>
            <a:r>
              <a:rPr lang="en-GB" dirty="0"/>
              <a:t>particles, both from the splintering of piston rings and fuel oil, ash being present in some heavy fuels, along with catalytic fines that will act as an abrasive. These hard particles act as an abrasive material between the piston 7. </a:t>
            </a:r>
            <a:r>
              <a:rPr lang="en-GB" b="1" dirty="0"/>
              <a:t>pins/ rings </a:t>
            </a:r>
            <a:r>
              <a:rPr lang="en-GB" dirty="0"/>
              <a:t>and the cylinder liner causing liner abrasive wear.</a:t>
            </a:r>
          </a:p>
          <a:p>
            <a:endParaRPr lang="en-GB" b="1" dirty="0"/>
          </a:p>
        </p:txBody>
      </p:sp>
      <p:pic>
        <p:nvPicPr>
          <p:cNvPr id="2" name="Picture 1">
            <a:extLst>
              <a:ext uri="{FF2B5EF4-FFF2-40B4-BE49-F238E27FC236}">
                <a16:creationId xmlns:a16="http://schemas.microsoft.com/office/drawing/2014/main" id="{5A4F52C0-0F0F-9382-1A38-AA082E4881BC}"/>
              </a:ext>
            </a:extLst>
          </p:cNvPr>
          <p:cNvPicPr>
            <a:picLocks noChangeAspect="1"/>
          </p:cNvPicPr>
          <p:nvPr/>
        </p:nvPicPr>
        <p:blipFill>
          <a:blip r:embed="rId3"/>
          <a:stretch>
            <a:fillRect/>
          </a:stretch>
        </p:blipFill>
        <p:spPr>
          <a:xfrm>
            <a:off x="8358018" y="3592806"/>
            <a:ext cx="2058190" cy="1425487"/>
          </a:xfrm>
          <a:prstGeom prst="rect">
            <a:avLst/>
          </a:prstGeom>
        </p:spPr>
      </p:pic>
      <p:sp>
        <p:nvSpPr>
          <p:cNvPr id="5" name="Slide Number Placeholder 4">
            <a:extLst>
              <a:ext uri="{FF2B5EF4-FFF2-40B4-BE49-F238E27FC236}">
                <a16:creationId xmlns:a16="http://schemas.microsoft.com/office/drawing/2014/main" id="{AFBAD0FE-E973-D9F5-0B31-425D7C11265B}"/>
              </a:ext>
            </a:extLst>
          </p:cNvPr>
          <p:cNvSpPr>
            <a:spLocks noGrp="1"/>
          </p:cNvSpPr>
          <p:nvPr>
            <p:ph type="sldNum" sz="quarter" idx="12"/>
          </p:nvPr>
        </p:nvSpPr>
        <p:spPr/>
        <p:txBody>
          <a:bodyPr/>
          <a:lstStyle/>
          <a:p>
            <a:pPr rtl="0"/>
            <a:fld id="{34B7E4EF-A1BD-40F4-AB7B-04F084DD991D}" type="slidenum">
              <a:rPr lang="en-GB" noProof="0" smtClean="0"/>
              <a:t>9</a:t>
            </a:fld>
            <a:endParaRPr lang="en-GB" noProof="0" dirty="0"/>
          </a:p>
        </p:txBody>
      </p:sp>
    </p:spTree>
    <p:extLst>
      <p:ext uri="{BB962C8B-B14F-4D97-AF65-F5344CB8AC3E}">
        <p14:creationId xmlns:p14="http://schemas.microsoft.com/office/powerpoint/2010/main" val="375925874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VTI">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Savon">
      <a:majorFont>
        <a:latin typeface="Sagona ExtraLight"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Sagona Book"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Office_44286041_TF78829772.potx" id="{40C9888F-D1F3-48F3-8626-9E3B2842567E}" vid="{EAC8D4B6-6F23-4056-B17A-CFA342D1CAA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Marquee">
    <a:dk1>
      <a:srgbClr val="000000"/>
    </a:dk1>
    <a:lt1>
      <a:sysClr val="window" lastClr="FFFFFF"/>
    </a:lt1>
    <a:dk2>
      <a:srgbClr val="5E5E5E"/>
    </a:dk2>
    <a:lt2>
      <a:srgbClr val="DDDDDD"/>
    </a:lt2>
    <a:accent1>
      <a:srgbClr val="418AB3"/>
    </a:accent1>
    <a:accent2>
      <a:srgbClr val="A6B727"/>
    </a:accent2>
    <a:accent3>
      <a:srgbClr val="F69200"/>
    </a:accent3>
    <a:accent4>
      <a:srgbClr val="838383"/>
    </a:accent4>
    <a:accent5>
      <a:srgbClr val="FEC306"/>
    </a:accent5>
    <a:accent6>
      <a:srgbClr val="DF5327"/>
    </a:accent6>
    <a:hlink>
      <a:srgbClr val="F59E00"/>
    </a:hlink>
    <a:folHlink>
      <a:srgbClr val="B2B2B2"/>
    </a:folHlink>
  </a:clrScheme>
</a:themeOverride>
</file>

<file path=ppt/theme/themeOverride2.xml><?xml version="1.0" encoding="utf-8"?>
<a:themeOverride xmlns:a="http://schemas.openxmlformats.org/drawingml/2006/main">
  <a:clrScheme name="Marquee">
    <a:dk1>
      <a:srgbClr val="000000"/>
    </a:dk1>
    <a:lt1>
      <a:sysClr val="window" lastClr="FFFFFF"/>
    </a:lt1>
    <a:dk2>
      <a:srgbClr val="5E5E5E"/>
    </a:dk2>
    <a:lt2>
      <a:srgbClr val="DDDDDD"/>
    </a:lt2>
    <a:accent1>
      <a:srgbClr val="418AB3"/>
    </a:accent1>
    <a:accent2>
      <a:srgbClr val="A6B727"/>
    </a:accent2>
    <a:accent3>
      <a:srgbClr val="F69200"/>
    </a:accent3>
    <a:accent4>
      <a:srgbClr val="838383"/>
    </a:accent4>
    <a:accent5>
      <a:srgbClr val="FEC306"/>
    </a:accent5>
    <a:accent6>
      <a:srgbClr val="DF5327"/>
    </a:accent6>
    <a:hlink>
      <a:srgbClr val="F59E00"/>
    </a:hlink>
    <a:folHlink>
      <a:srgbClr val="B2B2B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a410dd7f93c95333ffa1b60ed6adedd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a936d9baba76aa3866493feff160faab"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Props1.xml><?xml version="1.0" encoding="utf-8"?>
<ds:datastoreItem xmlns:ds="http://schemas.openxmlformats.org/officeDocument/2006/customXml" ds:itemID="{AE2713E1-6312-427E-BFCB-C5A5DA301373}">
  <ds:schemaRefs>
    <ds:schemaRef ds:uri="http://schemas.microsoft.com/sharepoint/v3/contenttype/forms"/>
  </ds:schemaRefs>
</ds:datastoreItem>
</file>

<file path=customXml/itemProps2.xml><?xml version="1.0" encoding="utf-8"?>
<ds:datastoreItem xmlns:ds="http://schemas.openxmlformats.org/officeDocument/2006/customXml" ds:itemID="{50DB95DD-0319-4EE5-8C5C-9CEDF75E024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2F3B215-496E-4790-A364-7C1C46DEC771}">
  <ds:schemaRefs>
    <ds:schemaRef ds:uri="http://schemas.microsoft.com/office/2006/metadata/properties"/>
    <ds:schemaRef ds:uri="http://schemas.microsoft.com/office/infopath/2007/PartnerControls"/>
    <ds:schemaRef ds:uri="71af3243-3dd4-4a8d-8c0d-dd76da1f02a5"/>
  </ds:schemaRefs>
</ds:datastoreItem>
</file>

<file path=docProps/app.xml><?xml version="1.0" encoding="utf-8"?>
<Properties xmlns="http://schemas.openxmlformats.org/officeDocument/2006/extended-properties" xmlns:vt="http://schemas.openxmlformats.org/officeDocument/2006/docPropsVTypes">
  <Template>{BD8DD218-C7C6-4C69-8BFA-4D5D5269E831}tf78829772_win32</Template>
  <TotalTime>640</TotalTime>
  <Words>9112</Words>
  <Application>Microsoft Office PowerPoint</Application>
  <PresentationFormat>Widescreen</PresentationFormat>
  <Paragraphs>669</Paragraphs>
  <Slides>70</Slides>
  <Notes>2</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70</vt:i4>
      </vt:variant>
    </vt:vector>
  </HeadingPairs>
  <TitlesOfParts>
    <vt:vector size="80" baseType="lpstr">
      <vt:lpstr>Amasis MT Pro</vt:lpstr>
      <vt:lpstr>Arial</vt:lpstr>
      <vt:lpstr>Arial Black</vt:lpstr>
      <vt:lpstr>Arial Rounded MT Bold</vt:lpstr>
      <vt:lpstr>Calibri</vt:lpstr>
      <vt:lpstr>DejaVu Serif</vt:lpstr>
      <vt:lpstr>Garamond</vt:lpstr>
      <vt:lpstr>Sagona Book</vt:lpstr>
      <vt:lpstr>Sagona ExtraLight</vt:lpstr>
      <vt:lpstr>SavonVTI</vt:lpstr>
      <vt:lpstr>Sixth semester</vt:lpstr>
      <vt:lpstr>Contents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EXERCISES FOR PRACTICE –Choose the correct answer</vt:lpstr>
      <vt:lpstr>PowerPoint Presentation</vt:lpstr>
      <vt:lpstr>PowerPoint Presentation</vt:lpstr>
      <vt:lpstr>The end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Sixth semester</dc:title>
  <dc:creator>Elli Xenitidou</dc:creator>
  <cp:lastModifiedBy>Elli Xenitidou</cp:lastModifiedBy>
  <cp:revision>40</cp:revision>
  <dcterms:created xsi:type="dcterms:W3CDTF">2023-10-13T14:34:46Z</dcterms:created>
  <dcterms:modified xsi:type="dcterms:W3CDTF">2023-10-24T20:10:05Z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