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74" r:id="rId11"/>
    <p:sldId id="265" r:id="rId12"/>
    <p:sldId id="266" r:id="rId13"/>
    <p:sldId id="267" r:id="rId14"/>
    <p:sldId id="268" r:id="rId15"/>
    <p:sldId id="269" r:id="rId16"/>
    <p:sldId id="272" r:id="rId17"/>
    <p:sldId id="273" r:id="rId18"/>
    <p:sldId id="270" r:id="rId19"/>
    <p:sldId id="271"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A2BF"/>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78"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BFAB9-3128-4FD9-A034-51B4979C171D}" type="datetimeFigureOut">
              <a:rPr lang="el-GR" smtClean="0"/>
              <a:pPr/>
              <a:t>22/6/2015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3DECA6-A8E9-45EC-9263-71962D32BCE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63DECA6-A8E9-45EC-9263-71962D32BCEB}" type="slidenum">
              <a:rPr lang="el-GR" smtClean="0"/>
              <a:pPr/>
              <a:t>36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4C7C6B4E-911D-4C07-8AA1-60AD444566C1}" type="datetimeFigureOut">
              <a:rPr lang="el-GR" smtClean="0"/>
              <a:pPr/>
              <a:t>22/6/2015</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861410AD-B788-45B3-8BF4-F6E42571982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4C7C6B4E-911D-4C07-8AA1-60AD444566C1}" type="datetimeFigureOut">
              <a:rPr lang="el-GR" smtClean="0"/>
              <a:pPr/>
              <a:t>22/6/2015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61410AD-B788-45B3-8BF4-F6E42571982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4C7C6B4E-911D-4C07-8AA1-60AD444566C1}" type="datetimeFigureOut">
              <a:rPr lang="el-GR" smtClean="0"/>
              <a:pPr/>
              <a:t>22/6/2015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61410AD-B788-45B3-8BF4-F6E42571982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4C7C6B4E-911D-4C07-8AA1-60AD444566C1}" type="datetimeFigureOut">
              <a:rPr lang="el-GR" smtClean="0"/>
              <a:pPr/>
              <a:t>22/6/2015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61410AD-B788-45B3-8BF4-F6E425719825}"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4C7C6B4E-911D-4C07-8AA1-60AD444566C1}" type="datetimeFigureOut">
              <a:rPr lang="el-GR" smtClean="0"/>
              <a:pPr/>
              <a:t>22/6/2015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61410AD-B788-45B3-8BF4-F6E425719825}"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4C7C6B4E-911D-4C07-8AA1-60AD444566C1}" type="datetimeFigureOut">
              <a:rPr lang="el-GR" smtClean="0"/>
              <a:pPr/>
              <a:t>22/6/2015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861410AD-B788-45B3-8BF4-F6E425719825}"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4C7C6B4E-911D-4C07-8AA1-60AD444566C1}" type="datetimeFigureOut">
              <a:rPr lang="el-GR" smtClean="0"/>
              <a:pPr/>
              <a:t>22/6/2015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861410AD-B788-45B3-8BF4-F6E42571982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4C7C6B4E-911D-4C07-8AA1-60AD444566C1}" type="datetimeFigureOut">
              <a:rPr lang="el-GR" smtClean="0"/>
              <a:pPr/>
              <a:t>22/6/2015</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861410AD-B788-45B3-8BF4-F6E425719825}"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4C7C6B4E-911D-4C07-8AA1-60AD444566C1}" type="datetimeFigureOut">
              <a:rPr lang="el-GR" smtClean="0"/>
              <a:pPr/>
              <a:t>22/6/2015</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861410AD-B788-45B3-8BF4-F6E42571982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4C7C6B4E-911D-4C07-8AA1-60AD444566C1}" type="datetimeFigureOut">
              <a:rPr lang="el-GR" smtClean="0"/>
              <a:pPr/>
              <a:t>22/6/2015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861410AD-B788-45B3-8BF4-F6E42571982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4C7C6B4E-911D-4C07-8AA1-60AD444566C1}" type="datetimeFigureOut">
              <a:rPr lang="el-GR" smtClean="0"/>
              <a:pPr/>
              <a:t>22/6/2015</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861410AD-B788-45B3-8BF4-F6E425719825}"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C7C6B4E-911D-4C07-8AA1-60AD444566C1}" type="datetimeFigureOut">
              <a:rPr lang="el-GR" smtClean="0"/>
              <a:pPr/>
              <a:t>22/6/2015</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1410AD-B788-45B3-8BF4-F6E42571982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dirty="0" err="1" smtClean="0"/>
              <a:t>Ηλεκτροπρόωση</a:t>
            </a:r>
            <a:r>
              <a:rPr lang="el-GR" dirty="0" smtClean="0"/>
              <a:t> στα πλοία</a:t>
            </a:r>
            <a:endParaRPr lang="el-GR" dirty="0"/>
          </a:p>
        </p:txBody>
      </p:sp>
      <p:sp>
        <p:nvSpPr>
          <p:cNvPr id="3" name="2 - Υπότιτλος"/>
          <p:cNvSpPr>
            <a:spLocks noGrp="1"/>
          </p:cNvSpPr>
          <p:nvPr>
            <p:ph type="subTitle" idx="1"/>
          </p:nvPr>
        </p:nvSpPr>
        <p:spPr/>
        <p:txBody>
          <a:bodyPr/>
          <a:lstStyle/>
          <a:p>
            <a:r>
              <a:rPr lang="el-GR" dirty="0" smtClean="0"/>
              <a:t> </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electric propulsion plant.jpg"/>
          <p:cNvPicPr>
            <a:picLocks noGrp="1" noChangeAspect="1"/>
          </p:cNvPicPr>
          <p:nvPr>
            <p:ph idx="1"/>
          </p:nvPr>
        </p:nvPicPr>
        <p:blipFill>
          <a:blip r:embed="rId2" cstate="print"/>
          <a:stretch>
            <a:fillRect/>
          </a:stretch>
        </p:blipFill>
        <p:spPr>
          <a:xfrm>
            <a:off x="1907704" y="764704"/>
            <a:ext cx="5616624" cy="5498130"/>
          </a:xfrm>
        </p:spPr>
      </p:pic>
      <p:sp>
        <p:nvSpPr>
          <p:cNvPr id="3" name="2 - Τίτλος"/>
          <p:cNvSpPr>
            <a:spLocks noGrp="1"/>
          </p:cNvSpPr>
          <p:nvPr>
            <p:ph type="title"/>
          </p:nvPr>
        </p:nvSpPr>
        <p:spPr/>
        <p:txBody>
          <a:bodyPr>
            <a:normAutofit fontScale="90000"/>
          </a:bodyPr>
          <a:lstStyle/>
          <a:p>
            <a:r>
              <a:rPr lang="el-GR" dirty="0" smtClean="0"/>
              <a:t>Πλεονεκτήματα </a:t>
            </a:r>
            <a:r>
              <a:rPr lang="el-GR" dirty="0" err="1" smtClean="0"/>
              <a:t>ηλεκτροπρόωσης</a:t>
            </a:r>
            <a:r>
              <a:rPr lang="el-GR" dirty="0" smtClean="0"/>
              <a:t> (3)</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marL="624078" indent="-514350">
              <a:buFont typeface="+mj-lt"/>
              <a:buAutoNum type="arabicPeriod"/>
            </a:pPr>
            <a:r>
              <a:rPr lang="el-GR" dirty="0" smtClean="0"/>
              <a:t>Τα κόστη εγκατάστασης του συστήματος είναι σημαντικά υψηλότερα</a:t>
            </a:r>
          </a:p>
          <a:p>
            <a:pPr marL="624078" indent="-514350">
              <a:buFont typeface="+mj-lt"/>
              <a:buAutoNum type="arabicPeriod"/>
            </a:pPr>
            <a:r>
              <a:rPr lang="el-GR" dirty="0" smtClean="0"/>
              <a:t>Υψηλότερες απώλειες στο σύστημα μετάδοσης της κίνησης σε σχέση με το παραδοσιακό μηχανικό σύστημα</a:t>
            </a:r>
          </a:p>
          <a:p>
            <a:pPr marL="624078" indent="-514350">
              <a:buFont typeface="+mj-lt"/>
              <a:buAutoNum type="arabicPeriod"/>
            </a:pPr>
            <a:r>
              <a:rPr lang="el-GR" dirty="0" smtClean="0"/>
              <a:t>Εμφανίζονται προβλήματα ποιότητας της ηλεκτρικής ενέργειας </a:t>
            </a:r>
          </a:p>
          <a:p>
            <a:pPr marL="624078" indent="-514350">
              <a:buFont typeface="+mj-lt"/>
              <a:buAutoNum type="arabicPeriod"/>
            </a:pPr>
            <a:r>
              <a:rPr lang="el-GR" dirty="0" smtClean="0"/>
              <a:t>Υψηλότερες απαιτήσεις εκπαίδευσης του προσωπικού εφόσον το σύστημα είναι αρκετά διαφορετικό από το παραδοσιακό</a:t>
            </a:r>
            <a:endParaRPr lang="el-GR" dirty="0"/>
          </a:p>
        </p:txBody>
      </p:sp>
      <p:sp>
        <p:nvSpPr>
          <p:cNvPr id="3" name="2 - Τίτλος"/>
          <p:cNvSpPr>
            <a:spLocks noGrp="1"/>
          </p:cNvSpPr>
          <p:nvPr>
            <p:ph type="title"/>
          </p:nvPr>
        </p:nvSpPr>
        <p:spPr/>
        <p:txBody>
          <a:bodyPr>
            <a:normAutofit fontScale="90000"/>
          </a:bodyPr>
          <a:lstStyle/>
          <a:p>
            <a:r>
              <a:rPr lang="el-GR" dirty="0" smtClean="0"/>
              <a:t>Μειονεκτήματα </a:t>
            </a:r>
            <a:r>
              <a:rPr lang="el-GR" dirty="0" err="1" smtClean="0"/>
              <a:t>ηλεκτροπρόωσης</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smtClean="0"/>
              <a:t>Full Electric Propulsion </a:t>
            </a:r>
            <a:r>
              <a:rPr lang="el-GR" dirty="0" smtClean="0"/>
              <a:t>– </a:t>
            </a:r>
            <a:r>
              <a:rPr lang="en-US" dirty="0" smtClean="0"/>
              <a:t>FEP</a:t>
            </a:r>
            <a:r>
              <a:rPr lang="el-GR" dirty="0" smtClean="0"/>
              <a:t> (πλήρης </a:t>
            </a:r>
            <a:r>
              <a:rPr lang="el-GR" dirty="0" err="1" smtClean="0"/>
              <a:t>ηλεκτροπρόωση</a:t>
            </a:r>
            <a:r>
              <a:rPr lang="el-GR" dirty="0" smtClean="0"/>
              <a:t>)</a:t>
            </a:r>
          </a:p>
          <a:p>
            <a:r>
              <a:rPr lang="en-US" dirty="0" smtClean="0"/>
              <a:t>Integrated Full Electric Propulsion – IFEP (</a:t>
            </a:r>
            <a:r>
              <a:rPr lang="el-GR" dirty="0" smtClean="0"/>
              <a:t>ολοκληρωμένη πλήρης </a:t>
            </a:r>
            <a:r>
              <a:rPr lang="el-GR" dirty="0" err="1" smtClean="0"/>
              <a:t>ηλεκτροπρόωση</a:t>
            </a:r>
            <a:r>
              <a:rPr lang="el-GR" dirty="0" smtClean="0"/>
              <a:t>)</a:t>
            </a:r>
          </a:p>
          <a:p>
            <a:r>
              <a:rPr lang="en-US" dirty="0" smtClean="0"/>
              <a:t>All Electric Ship – AES (</a:t>
            </a:r>
            <a:r>
              <a:rPr lang="el-GR" dirty="0" smtClean="0"/>
              <a:t>πλήρως </a:t>
            </a:r>
            <a:r>
              <a:rPr lang="el-GR" dirty="0" err="1" smtClean="0"/>
              <a:t>εξηλεκτρισμένο</a:t>
            </a:r>
            <a:r>
              <a:rPr lang="el-GR" dirty="0" smtClean="0"/>
              <a:t> πλοίο)</a:t>
            </a:r>
          </a:p>
        </p:txBody>
      </p:sp>
      <p:sp>
        <p:nvSpPr>
          <p:cNvPr id="3" name="2 - Τίτλος"/>
          <p:cNvSpPr>
            <a:spLocks noGrp="1"/>
          </p:cNvSpPr>
          <p:nvPr>
            <p:ph type="title"/>
          </p:nvPr>
        </p:nvSpPr>
        <p:spPr/>
        <p:txBody>
          <a:bodyPr>
            <a:normAutofit fontScale="90000"/>
          </a:bodyPr>
          <a:lstStyle/>
          <a:p>
            <a:r>
              <a:rPr lang="el-GR" dirty="0" smtClean="0"/>
              <a:t>Ορολογία που χρησιμοποιείται</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Το πλοίο κινείται αποκλειστικώς με ηλεκτροκινητήρες. Τα ζεύγη κινητηρίων μηχανών – ηλεκτρογεννητριών που τροφοδοτούν τους ηλεκτροκινητήρες προώσεως δεν τροφοδοτούν άλλα φορτία. Η ηλεκτρική ισχύς που απαιτείται για άλλα φορτία παράγεται από άλλες γεννήτριες. </a:t>
            </a:r>
            <a:endParaRPr lang="el-GR" dirty="0"/>
          </a:p>
        </p:txBody>
      </p:sp>
      <p:sp>
        <p:nvSpPr>
          <p:cNvPr id="3" name="2 - Τίτλος"/>
          <p:cNvSpPr>
            <a:spLocks noGrp="1"/>
          </p:cNvSpPr>
          <p:nvPr>
            <p:ph type="title"/>
          </p:nvPr>
        </p:nvSpPr>
        <p:spPr/>
        <p:txBody>
          <a:bodyPr/>
          <a:lstStyle/>
          <a:p>
            <a:r>
              <a:rPr lang="en-US" dirty="0" smtClean="0"/>
              <a:t>Full Electric Propulsion</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Τα ίδια ζεύγη κινητηρίων μηχανών – γεννητριών τροφοδοτούν και τους ηλεκτρικούς κινητήρες πρόωσης και τα υπόλοιπα ηλεκτρικά φορτία.</a:t>
            </a:r>
            <a:endParaRPr lang="el-GR" dirty="0"/>
          </a:p>
        </p:txBody>
      </p:sp>
      <p:sp>
        <p:nvSpPr>
          <p:cNvPr id="3" name="2 - Τίτλος"/>
          <p:cNvSpPr>
            <a:spLocks noGrp="1"/>
          </p:cNvSpPr>
          <p:nvPr>
            <p:ph type="title"/>
          </p:nvPr>
        </p:nvSpPr>
        <p:spPr/>
        <p:txBody>
          <a:bodyPr>
            <a:normAutofit fontScale="90000"/>
          </a:bodyPr>
          <a:lstStyle/>
          <a:p>
            <a:r>
              <a:rPr lang="en-US" dirty="0" smtClean="0"/>
              <a:t>Integrated Full Electric Propulsion</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Ένα πλοίο στο οποίο υπάρχει ολοκληρωμένη πλήρης </a:t>
            </a:r>
            <a:r>
              <a:rPr lang="el-GR" dirty="0" err="1" smtClean="0"/>
              <a:t>ηλεκτροπρόωση</a:t>
            </a:r>
            <a:r>
              <a:rPr lang="el-GR" dirty="0" smtClean="0"/>
              <a:t> αλλά και γίνεται ευρεία χρήση ηλεκτρικής ενέργειας σε πολλά συστήματα.</a:t>
            </a:r>
            <a:endParaRPr lang="el-GR" dirty="0"/>
          </a:p>
        </p:txBody>
      </p:sp>
      <p:sp>
        <p:nvSpPr>
          <p:cNvPr id="3" name="2 - Τίτλος"/>
          <p:cNvSpPr>
            <a:spLocks noGrp="1"/>
          </p:cNvSpPr>
          <p:nvPr>
            <p:ph type="title"/>
          </p:nvPr>
        </p:nvSpPr>
        <p:spPr/>
        <p:txBody>
          <a:bodyPr/>
          <a:lstStyle/>
          <a:p>
            <a:r>
              <a:rPr lang="en-US" dirty="0" smtClean="0"/>
              <a:t>All Electric Ship</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Στα τέλη του 19</a:t>
            </a:r>
            <a:r>
              <a:rPr lang="el-GR" baseline="30000" dirty="0" smtClean="0"/>
              <a:t>ου</a:t>
            </a:r>
            <a:r>
              <a:rPr lang="el-GR" dirty="0" smtClean="0"/>
              <a:t> και αρχές του 20</a:t>
            </a:r>
            <a:r>
              <a:rPr lang="el-GR" baseline="30000" dirty="0" smtClean="0"/>
              <a:t>ου</a:t>
            </a:r>
            <a:r>
              <a:rPr lang="el-GR" dirty="0" smtClean="0"/>
              <a:t> αιώνα εφαρμόστηκε </a:t>
            </a:r>
            <a:r>
              <a:rPr lang="el-GR" dirty="0" err="1" smtClean="0"/>
              <a:t>ηλεκτροπρόωση</a:t>
            </a:r>
            <a:r>
              <a:rPr lang="el-GR" dirty="0" smtClean="0"/>
              <a:t> με κινητήρες συνεχούς ρεύματος οι  οποίοι τροφοδοτούνταν από μπαταρίες.</a:t>
            </a:r>
          </a:p>
          <a:p>
            <a:r>
              <a:rPr lang="el-GR" dirty="0" smtClean="0"/>
              <a:t>Η επικράτηση των μηχανών εσωτερικής καύσης δεν επέτρεψε την ευρεία χρήση της </a:t>
            </a:r>
            <a:r>
              <a:rPr lang="el-GR" dirty="0" err="1" smtClean="0"/>
              <a:t>ηλεκτροπρόωσης</a:t>
            </a:r>
            <a:r>
              <a:rPr lang="el-GR" dirty="0" smtClean="0"/>
              <a:t> η οποία για μεγάλο διάστημα βασιζόταν σε συστήματα παραγωγής </a:t>
            </a:r>
            <a:r>
              <a:rPr lang="en-US" dirty="0" smtClean="0"/>
              <a:t>DC </a:t>
            </a:r>
            <a:r>
              <a:rPr lang="el-GR" dirty="0" smtClean="0"/>
              <a:t>και κινητήρες </a:t>
            </a:r>
            <a:r>
              <a:rPr lang="en-US" dirty="0" smtClean="0"/>
              <a:t>DC</a:t>
            </a:r>
            <a:r>
              <a:rPr lang="el-GR" dirty="0" smtClean="0"/>
              <a:t>.</a:t>
            </a:r>
          </a:p>
          <a:p>
            <a:r>
              <a:rPr lang="el-GR" dirty="0" smtClean="0"/>
              <a:t>Η εξέλιξη των ηλεκτρονικών ισχύος επέτρεψε την επανεμφάνιση των συστημάτων </a:t>
            </a:r>
            <a:r>
              <a:rPr lang="el-GR" dirty="0" err="1" smtClean="0"/>
              <a:t>ηλεκτροπρόωσης</a:t>
            </a:r>
            <a:r>
              <a:rPr lang="el-GR" dirty="0" smtClean="0"/>
              <a:t> αφού έλυσαν πολλά προβλήματα ελέγχου των ηλεκτροκινητήρων.</a:t>
            </a:r>
            <a:endParaRPr lang="en-US" dirty="0" smtClean="0"/>
          </a:p>
        </p:txBody>
      </p:sp>
      <p:sp>
        <p:nvSpPr>
          <p:cNvPr id="3" name="2 - Τίτλος"/>
          <p:cNvSpPr>
            <a:spLocks noGrp="1"/>
          </p:cNvSpPr>
          <p:nvPr>
            <p:ph type="title"/>
          </p:nvPr>
        </p:nvSpPr>
        <p:spPr/>
        <p:txBody>
          <a:bodyPr>
            <a:normAutofit fontScale="90000"/>
          </a:bodyPr>
          <a:lstStyle/>
          <a:p>
            <a:r>
              <a:rPr lang="el-GR" dirty="0" smtClean="0"/>
              <a:t>Ηλεκτρικοί κινητήρες πρόωσης (1)</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Σήμερα για κρουαζιερόπλοια, πλοία ειδικών σκοπών και </a:t>
            </a:r>
            <a:r>
              <a:rPr lang="en-US" dirty="0" err="1" smtClean="0"/>
              <a:t>ferrys</a:t>
            </a:r>
            <a:r>
              <a:rPr lang="en-US" dirty="0" smtClean="0"/>
              <a:t> </a:t>
            </a:r>
            <a:r>
              <a:rPr lang="el-GR" dirty="0" smtClean="0"/>
              <a:t>χρησιμοποιούνται συνήθως σύγχρονοι ή επαγωγικοί κινητήρες οι οποίοι τροφοδοτούνται μέσω </a:t>
            </a:r>
            <a:r>
              <a:rPr lang="el-GR" dirty="0" err="1" smtClean="0"/>
              <a:t>συγχρομετατροπέων</a:t>
            </a:r>
            <a:r>
              <a:rPr lang="el-GR" dirty="0" smtClean="0"/>
              <a:t> και μετατροπέων </a:t>
            </a:r>
            <a:r>
              <a:rPr lang="en-US" dirty="0" smtClean="0"/>
              <a:t>PWM.</a:t>
            </a:r>
          </a:p>
          <a:p>
            <a:r>
              <a:rPr lang="el-GR" dirty="0" smtClean="0"/>
              <a:t>Οι κινητήρες </a:t>
            </a:r>
            <a:r>
              <a:rPr lang="en-US" dirty="0" smtClean="0"/>
              <a:t>DC</a:t>
            </a:r>
            <a:r>
              <a:rPr lang="el-GR" dirty="0" smtClean="0"/>
              <a:t> δεν προτιμώνται λόγω της πολυπλοκότητας του </a:t>
            </a:r>
            <a:r>
              <a:rPr lang="el-GR" dirty="0" err="1" smtClean="0"/>
              <a:t>ρότορά</a:t>
            </a:r>
            <a:r>
              <a:rPr lang="el-GR" dirty="0" smtClean="0"/>
              <a:t> τους. Η χρήση τους περιορίζεται σε κάποια πλοία ειδικών σκοπών.</a:t>
            </a:r>
          </a:p>
          <a:p>
            <a:endParaRPr lang="el-GR" dirty="0"/>
          </a:p>
        </p:txBody>
      </p:sp>
      <p:sp>
        <p:nvSpPr>
          <p:cNvPr id="3" name="2 - Τίτλος"/>
          <p:cNvSpPr>
            <a:spLocks noGrp="1"/>
          </p:cNvSpPr>
          <p:nvPr>
            <p:ph type="title"/>
          </p:nvPr>
        </p:nvSpPr>
        <p:spPr/>
        <p:txBody>
          <a:bodyPr>
            <a:normAutofit fontScale="90000"/>
          </a:bodyPr>
          <a:lstStyle/>
          <a:p>
            <a:r>
              <a:rPr lang="el-GR" dirty="0" smtClean="0"/>
              <a:t>Ηλεκτρικοί κινητήρες πρόωσης (2)</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Στην πλειονότητά τους οι κινητήρες </a:t>
            </a:r>
            <a:r>
              <a:rPr lang="el-GR" dirty="0" err="1" smtClean="0"/>
              <a:t>ηλεκτροπρόωσης</a:t>
            </a:r>
            <a:r>
              <a:rPr lang="el-GR" dirty="0" smtClean="0"/>
              <a:t> είναι σύγχρονοι κινητήρες απόδοσης 96%</a:t>
            </a:r>
            <a:r>
              <a:rPr lang="en-US" dirty="0" smtClean="0"/>
              <a:t> </a:t>
            </a:r>
            <a:r>
              <a:rPr lang="el-GR" dirty="0" smtClean="0"/>
              <a:t>-</a:t>
            </a:r>
            <a:r>
              <a:rPr lang="en-US" dirty="0" smtClean="0"/>
              <a:t> </a:t>
            </a:r>
            <a:r>
              <a:rPr lang="el-GR" dirty="0" smtClean="0"/>
              <a:t>98% με ονομαστική τάση λειτουργίας στις εγκαταστάσεις μέσης και μεγάλης ισχύος 3,3 </a:t>
            </a:r>
            <a:r>
              <a:rPr lang="en-US" dirty="0" smtClean="0"/>
              <a:t>KV – 6,6 KV.</a:t>
            </a:r>
            <a:endParaRPr lang="el-GR" dirty="0" smtClean="0"/>
          </a:p>
          <a:p>
            <a:r>
              <a:rPr lang="el-GR" dirty="0" smtClean="0"/>
              <a:t>Μια νέα κατηγορία σύγχρονων κινητήρων που χρησιμοποιείται είναι αυτή με μόνιμους μαγνήτες και απόδοση που ξεπερνά το 98%.</a:t>
            </a:r>
            <a:endParaRPr lang="el-GR" dirty="0"/>
          </a:p>
        </p:txBody>
      </p:sp>
      <p:sp>
        <p:nvSpPr>
          <p:cNvPr id="3" name="2 - Τίτλος"/>
          <p:cNvSpPr>
            <a:spLocks noGrp="1"/>
          </p:cNvSpPr>
          <p:nvPr>
            <p:ph type="title"/>
          </p:nvPr>
        </p:nvSpPr>
        <p:spPr/>
        <p:txBody>
          <a:bodyPr>
            <a:normAutofit fontScale="90000"/>
          </a:bodyPr>
          <a:lstStyle/>
          <a:p>
            <a:r>
              <a:rPr lang="el-GR" dirty="0" smtClean="0"/>
              <a:t>Ηλεκτρικοί κινητήρες πρόωσης </a:t>
            </a:r>
            <a:r>
              <a:rPr lang="en-US" dirty="0" smtClean="0"/>
              <a:t>(3)</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Σε σχέση με τους επαγωγικούς κινητήρες (ασύγχρονους) οι σύγχρονοι έχουν υψηλότερη απόδοση, μπορούν να λειτουργήσουν σε υψηλότερες ταχύτητες, με τη χρήση μετατροπέων συχνότητας υπάρχει μεγαλύτερη ακρίβεια στον έλεγχο των στροφών τους και μπορούν να βελτιώσουν τον συντελεστή ισχύος της εγκατάστασης.</a:t>
            </a:r>
          </a:p>
          <a:p>
            <a:r>
              <a:rPr lang="el-GR" dirty="0" smtClean="0"/>
              <a:t>Έχουν μεγαλύτερο βάρος, πολυπλοκότητα και κόστος.</a:t>
            </a:r>
          </a:p>
          <a:p>
            <a:pPr>
              <a:buNone/>
            </a:pPr>
            <a:endParaRPr lang="el-GR" dirty="0"/>
          </a:p>
        </p:txBody>
      </p:sp>
      <p:sp>
        <p:nvSpPr>
          <p:cNvPr id="3" name="2 - Τίτλος"/>
          <p:cNvSpPr>
            <a:spLocks noGrp="1"/>
          </p:cNvSpPr>
          <p:nvPr>
            <p:ph type="title"/>
          </p:nvPr>
        </p:nvSpPr>
        <p:spPr/>
        <p:txBody>
          <a:bodyPr>
            <a:normAutofit fontScale="90000"/>
          </a:bodyPr>
          <a:lstStyle/>
          <a:p>
            <a:r>
              <a:rPr lang="el-GR" dirty="0" smtClean="0"/>
              <a:t>Ηλεκτρικοί κινητήρες πρόωσης</a:t>
            </a:r>
            <a:r>
              <a:rPr lang="en-US" dirty="0" smtClean="0"/>
              <a:t> </a:t>
            </a:r>
            <a:r>
              <a:rPr lang="el-GR" dirty="0" smtClean="0"/>
              <a:t>(</a:t>
            </a:r>
            <a:r>
              <a:rPr lang="en-US" dirty="0" smtClean="0"/>
              <a:t>4</a:t>
            </a:r>
            <a:r>
              <a:rPr lang="el-GR" dirty="0" smtClean="0"/>
              <a:t>)</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Πρόκειται για ένα είδος πρόωσης στο οποίο η έλικα του πλοίου κινείται μέσω ενός ηλεκτροκινητήρα κι όχι με τη χρήση μηχανών εσωτερικής καύσης (π.χ. </a:t>
            </a:r>
            <a:r>
              <a:rPr lang="en-US" dirty="0" smtClean="0"/>
              <a:t>diesel engines</a:t>
            </a:r>
            <a:r>
              <a:rPr lang="el-GR" dirty="0" smtClean="0"/>
              <a:t>, </a:t>
            </a:r>
            <a:r>
              <a:rPr lang="el-GR" dirty="0" err="1" smtClean="0"/>
              <a:t>αεριοστροβίλων</a:t>
            </a:r>
            <a:r>
              <a:rPr lang="el-GR" dirty="0" smtClean="0"/>
              <a:t>, ατμοστροβίλων</a:t>
            </a:r>
            <a:r>
              <a:rPr lang="en-US" dirty="0" smtClean="0"/>
              <a:t>). </a:t>
            </a:r>
          </a:p>
        </p:txBody>
      </p:sp>
      <p:sp>
        <p:nvSpPr>
          <p:cNvPr id="2" name="1 - Τίτλος"/>
          <p:cNvSpPr>
            <a:spLocks noGrp="1"/>
          </p:cNvSpPr>
          <p:nvPr>
            <p:ph type="title"/>
          </p:nvPr>
        </p:nvSpPr>
        <p:spPr/>
        <p:txBody>
          <a:bodyPr/>
          <a:lstStyle/>
          <a:p>
            <a:r>
              <a:rPr lang="el-GR" dirty="0" smtClean="0"/>
              <a:t>Τι είναι η </a:t>
            </a:r>
            <a:r>
              <a:rPr lang="el-GR" dirty="0" err="1" smtClean="0"/>
              <a:t>ηλεκτροπρόωση</a:t>
            </a:r>
            <a:r>
              <a:rPr lang="el-GR" dirty="0" smtClean="0"/>
              <a:t>; (1)</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Την τελευταία δεκαετία και παράλληλα με την εισαγωγή της ηλεκτρικής πρόωσης εμφανίστηκε μία εναλλακτική λύση για το </a:t>
            </a:r>
            <a:r>
              <a:rPr lang="el-GR" dirty="0" err="1" smtClean="0"/>
              <a:t>προωστήριο</a:t>
            </a:r>
            <a:r>
              <a:rPr lang="el-GR" dirty="0" smtClean="0"/>
              <a:t> σύστημα που έχει πολλαπλά πλεονεκτήματα. </a:t>
            </a:r>
          </a:p>
          <a:p>
            <a:r>
              <a:rPr lang="el-GR" dirty="0" smtClean="0"/>
              <a:t>Το σύστημα ηλεκτρικού κινητήρα και έλικας είναι μία ενιαία μονάδα, εμβαπτισμένη στο νερό στο πρυμναίο μέρος του πλοίου.</a:t>
            </a:r>
          </a:p>
        </p:txBody>
      </p:sp>
      <p:sp>
        <p:nvSpPr>
          <p:cNvPr id="3" name="2 - Τίτλος"/>
          <p:cNvSpPr>
            <a:spLocks noGrp="1"/>
          </p:cNvSpPr>
          <p:nvPr>
            <p:ph type="title"/>
          </p:nvPr>
        </p:nvSpPr>
        <p:spPr/>
        <p:txBody>
          <a:bodyPr/>
          <a:lstStyle/>
          <a:p>
            <a:r>
              <a:rPr lang="el-GR" dirty="0" smtClean="0"/>
              <a:t>Αζιμουθιακό σύστημα (1)</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zimouth.jpg"/>
          <p:cNvPicPr>
            <a:picLocks noGrp="1" noChangeAspect="1"/>
          </p:cNvPicPr>
          <p:nvPr>
            <p:ph idx="1"/>
          </p:nvPr>
        </p:nvPicPr>
        <p:blipFill>
          <a:blip r:embed="rId2" cstate="print"/>
          <a:stretch>
            <a:fillRect/>
          </a:stretch>
        </p:blipFill>
        <p:spPr>
          <a:xfrm>
            <a:off x="1403648" y="1142165"/>
            <a:ext cx="6840760" cy="5715835"/>
          </a:xfrm>
        </p:spPr>
      </p:pic>
      <p:sp>
        <p:nvSpPr>
          <p:cNvPr id="3" name="2 - Τίτλος"/>
          <p:cNvSpPr>
            <a:spLocks noGrp="1"/>
          </p:cNvSpPr>
          <p:nvPr>
            <p:ph type="title"/>
          </p:nvPr>
        </p:nvSpPr>
        <p:spPr/>
        <p:txBody>
          <a:bodyPr/>
          <a:lstStyle/>
          <a:p>
            <a:r>
              <a:rPr lang="el-GR" dirty="0" smtClean="0"/>
              <a:t>Αζιμουθιακό σύστημα (2)</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Το σύστημα μπορεί να φέρει μία ή δύο έλικες και έχει τη δυνατότητα να στρέφεται σχεδόν κατά 360</a:t>
            </a:r>
            <a:r>
              <a:rPr lang="el-GR" baseline="30000" dirty="0" smtClean="0"/>
              <a:t>ο </a:t>
            </a:r>
            <a:r>
              <a:rPr lang="el-GR" dirty="0" smtClean="0"/>
              <a:t>κατά την αζιμουθιακή διεύθυνση (από όπου προέρχεται και το όνομά του), αυξάνοντας σε μεγάλο βαθμό τις δυνατότητες ελιγμών του πλοίου.</a:t>
            </a:r>
          </a:p>
          <a:p>
            <a:r>
              <a:rPr lang="el-GR" dirty="0" smtClean="0"/>
              <a:t>Αφενός πρακτικά εκμηδενίζεται το αξονικό σύστημα και αφετέρου δεν υφίσταται μηχανισμός πηδαλίου.</a:t>
            </a:r>
          </a:p>
          <a:p>
            <a:r>
              <a:rPr lang="el-GR" dirty="0" smtClean="0"/>
              <a:t>Επιπρόσθετα δεν απαιτούνται </a:t>
            </a:r>
            <a:r>
              <a:rPr lang="it-IT" dirty="0" smtClean="0"/>
              <a:t>thrusters </a:t>
            </a:r>
            <a:r>
              <a:rPr lang="el-GR" dirty="0" smtClean="0"/>
              <a:t>στην πρύμνη. </a:t>
            </a:r>
          </a:p>
          <a:p>
            <a:endParaRPr lang="el-GR" dirty="0" smtClean="0"/>
          </a:p>
          <a:p>
            <a:endParaRPr lang="el-GR" dirty="0"/>
          </a:p>
        </p:txBody>
      </p:sp>
      <p:sp>
        <p:nvSpPr>
          <p:cNvPr id="3" name="2 - Τίτλος"/>
          <p:cNvSpPr>
            <a:spLocks noGrp="1"/>
          </p:cNvSpPr>
          <p:nvPr>
            <p:ph type="title"/>
          </p:nvPr>
        </p:nvSpPr>
        <p:spPr/>
        <p:txBody>
          <a:bodyPr/>
          <a:lstStyle/>
          <a:p>
            <a:r>
              <a:rPr lang="el-GR" dirty="0" smtClean="0"/>
              <a:t>Αζιμουθιακό σύστημα (3)</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zipod2.jpg"/>
          <p:cNvPicPr>
            <a:picLocks noGrp="1" noChangeAspect="1"/>
          </p:cNvPicPr>
          <p:nvPr>
            <p:ph idx="1"/>
          </p:nvPr>
        </p:nvPicPr>
        <p:blipFill>
          <a:blip r:embed="rId2" cstate="print"/>
          <a:stretch>
            <a:fillRect/>
          </a:stretch>
        </p:blipFill>
        <p:spPr>
          <a:xfrm>
            <a:off x="755576" y="1224931"/>
            <a:ext cx="7889715" cy="5633069"/>
          </a:xfrm>
        </p:spPr>
      </p:pic>
      <p:sp>
        <p:nvSpPr>
          <p:cNvPr id="3" name="2 - Τίτλος"/>
          <p:cNvSpPr>
            <a:spLocks noGrp="1"/>
          </p:cNvSpPr>
          <p:nvPr>
            <p:ph type="title"/>
          </p:nvPr>
        </p:nvSpPr>
        <p:spPr/>
        <p:txBody>
          <a:bodyPr/>
          <a:lstStyle/>
          <a:p>
            <a:r>
              <a:rPr lang="el-GR" dirty="0" smtClean="0"/>
              <a:t>Αζιμουθιακό σύστημα (4)</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bb-azipod-power-layout.jpg"/>
          <p:cNvPicPr>
            <a:picLocks noGrp="1" noChangeAspect="1"/>
          </p:cNvPicPr>
          <p:nvPr>
            <p:ph idx="1"/>
          </p:nvPr>
        </p:nvPicPr>
        <p:blipFill>
          <a:blip r:embed="rId2" cstate="print"/>
          <a:stretch>
            <a:fillRect/>
          </a:stretch>
        </p:blipFill>
        <p:spPr>
          <a:xfrm>
            <a:off x="0" y="1196752"/>
            <a:ext cx="5874228" cy="4139495"/>
          </a:xfrm>
        </p:spPr>
      </p:pic>
      <p:sp>
        <p:nvSpPr>
          <p:cNvPr id="3" name="2 - Τίτλος"/>
          <p:cNvSpPr>
            <a:spLocks noGrp="1"/>
          </p:cNvSpPr>
          <p:nvPr>
            <p:ph type="title"/>
          </p:nvPr>
        </p:nvSpPr>
        <p:spPr/>
        <p:txBody>
          <a:bodyPr/>
          <a:lstStyle/>
          <a:p>
            <a:r>
              <a:rPr lang="el-GR" dirty="0" smtClean="0"/>
              <a:t>Αζιμουθιακό σύστημα (5)</a:t>
            </a:r>
            <a:endParaRPr lang="el-GR" dirty="0"/>
          </a:p>
        </p:txBody>
      </p:sp>
      <p:pic>
        <p:nvPicPr>
          <p:cNvPr id="5" name="4 - Εικόνα" descr="azipod3.jpg"/>
          <p:cNvPicPr>
            <a:picLocks noChangeAspect="1"/>
          </p:cNvPicPr>
          <p:nvPr/>
        </p:nvPicPr>
        <p:blipFill>
          <a:blip r:embed="rId3" cstate="print"/>
          <a:srcRect t="11069" r="25879"/>
          <a:stretch>
            <a:fillRect/>
          </a:stretch>
        </p:blipFill>
        <p:spPr>
          <a:xfrm>
            <a:off x="5004048" y="4005064"/>
            <a:ext cx="4139952" cy="2852936"/>
          </a:xfrm>
          <a:prstGeom prst="rect">
            <a:avLst/>
          </a:prstGeom>
        </p:spPr>
      </p:pic>
      <p:sp>
        <p:nvSpPr>
          <p:cNvPr id="6" name="5 - Έλλειψη"/>
          <p:cNvSpPr/>
          <p:nvPr/>
        </p:nvSpPr>
        <p:spPr>
          <a:xfrm rot="20424408">
            <a:off x="179512" y="1268760"/>
            <a:ext cx="2232248" cy="720080"/>
          </a:xfrm>
          <a:prstGeom prst="ellipse">
            <a:avLst/>
          </a:prstGeom>
          <a:solidFill>
            <a:srgbClr val="2DA2BF">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rot="20424408">
            <a:off x="739677" y="1766209"/>
            <a:ext cx="2232248" cy="720080"/>
          </a:xfrm>
          <a:prstGeom prst="ellipse">
            <a:avLst/>
          </a:prstGeom>
          <a:solidFill>
            <a:srgbClr val="2DA2BF">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ropulsion options.jpg"/>
          <p:cNvPicPr>
            <a:picLocks noGrp="1" noChangeAspect="1"/>
          </p:cNvPicPr>
          <p:nvPr>
            <p:ph idx="1"/>
          </p:nvPr>
        </p:nvPicPr>
        <p:blipFill>
          <a:blip r:embed="rId2" cstate="print"/>
          <a:stretch>
            <a:fillRect/>
          </a:stretch>
        </p:blipFill>
        <p:spPr>
          <a:xfrm>
            <a:off x="683568" y="1340768"/>
            <a:ext cx="8172400" cy="4668280"/>
          </a:xfrm>
        </p:spPr>
      </p:pic>
      <p:sp>
        <p:nvSpPr>
          <p:cNvPr id="3" name="2 - Τίτλος"/>
          <p:cNvSpPr>
            <a:spLocks noGrp="1"/>
          </p:cNvSpPr>
          <p:nvPr>
            <p:ph type="title"/>
          </p:nvPr>
        </p:nvSpPr>
        <p:spPr/>
        <p:txBody>
          <a:bodyPr>
            <a:normAutofit fontScale="90000"/>
          </a:bodyPr>
          <a:lstStyle/>
          <a:p>
            <a:r>
              <a:rPr lang="el-GR" dirty="0" smtClean="0"/>
              <a:t>Οδήγηση των ηλεκτροκινητήρων</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marL="624078" indent="-514350">
              <a:buFont typeface="+mj-lt"/>
              <a:buAutoNum type="arabicPeriod"/>
            </a:pPr>
            <a:r>
              <a:rPr lang="en-US" dirty="0" smtClean="0"/>
              <a:t>A.C.            D.C. (</a:t>
            </a:r>
            <a:r>
              <a:rPr lang="el-GR" dirty="0" smtClean="0"/>
              <a:t>με ελεγχόμενο ανορθωτή για </a:t>
            </a:r>
            <a:r>
              <a:rPr lang="en-US" dirty="0" smtClean="0"/>
              <a:t>D.C. </a:t>
            </a:r>
            <a:r>
              <a:rPr lang="el-GR" dirty="0" smtClean="0"/>
              <a:t>Κινητήρες)</a:t>
            </a:r>
          </a:p>
          <a:p>
            <a:pPr marL="624078" indent="-514350">
              <a:buFont typeface="+mj-lt"/>
              <a:buAutoNum type="arabicPeriod"/>
            </a:pPr>
            <a:r>
              <a:rPr lang="en-US" dirty="0" smtClean="0"/>
              <a:t>A.C.            D.C.           A.C. </a:t>
            </a:r>
            <a:r>
              <a:rPr lang="el-GR" dirty="0" smtClean="0"/>
              <a:t>(με </a:t>
            </a:r>
            <a:r>
              <a:rPr lang="en-US" dirty="0" smtClean="0"/>
              <a:t>PWM </a:t>
            </a:r>
            <a:r>
              <a:rPr lang="el-GR" dirty="0" smtClean="0"/>
              <a:t>για επαγωγικούς κινητήρες)</a:t>
            </a:r>
          </a:p>
          <a:p>
            <a:pPr marL="624078" indent="-514350">
              <a:buFont typeface="+mj-lt"/>
              <a:buAutoNum type="arabicPeriod"/>
            </a:pPr>
            <a:r>
              <a:rPr lang="en-US" dirty="0" smtClean="0"/>
              <a:t>A.C.            D.C.           A.C. </a:t>
            </a:r>
            <a:r>
              <a:rPr lang="el-GR" dirty="0" smtClean="0"/>
              <a:t>(με </a:t>
            </a:r>
            <a:r>
              <a:rPr lang="el-GR" dirty="0" err="1" smtClean="0"/>
              <a:t>συγχρομετατροπείς</a:t>
            </a:r>
            <a:r>
              <a:rPr lang="el-GR" dirty="0" smtClean="0"/>
              <a:t> για σύγχρονους κινητήρες)</a:t>
            </a:r>
          </a:p>
          <a:p>
            <a:pPr marL="624078" indent="-514350">
              <a:buFont typeface="+mj-lt"/>
              <a:buAutoNum type="arabicPeriod"/>
            </a:pPr>
            <a:r>
              <a:rPr lang="en-US" dirty="0" smtClean="0"/>
              <a:t>A.C.            A.C. (</a:t>
            </a:r>
            <a:r>
              <a:rPr lang="el-GR" dirty="0" smtClean="0"/>
              <a:t>με </a:t>
            </a:r>
            <a:r>
              <a:rPr lang="el-GR" dirty="0" err="1" smtClean="0"/>
              <a:t>κυκλομετατροπείς</a:t>
            </a:r>
            <a:r>
              <a:rPr lang="el-GR" dirty="0" smtClean="0"/>
              <a:t> για σύγχρονους κινητήρες)</a:t>
            </a:r>
            <a:r>
              <a:rPr lang="en-US" dirty="0" smtClean="0"/>
              <a:t>          </a:t>
            </a:r>
            <a:endParaRPr lang="el-GR" dirty="0"/>
          </a:p>
        </p:txBody>
      </p:sp>
      <p:sp>
        <p:nvSpPr>
          <p:cNvPr id="3" name="2 - Τίτλος"/>
          <p:cNvSpPr>
            <a:spLocks noGrp="1"/>
          </p:cNvSpPr>
          <p:nvPr>
            <p:ph type="title"/>
          </p:nvPr>
        </p:nvSpPr>
        <p:spPr/>
        <p:txBody>
          <a:bodyPr/>
          <a:lstStyle/>
          <a:p>
            <a:r>
              <a:rPr lang="el-GR" dirty="0" smtClean="0"/>
              <a:t>Τύποι μετατροπέων</a:t>
            </a:r>
            <a:endParaRPr lang="el-GR" dirty="0"/>
          </a:p>
        </p:txBody>
      </p:sp>
      <p:sp>
        <p:nvSpPr>
          <p:cNvPr id="4" name="3 - Δεξιό βέλος"/>
          <p:cNvSpPr/>
          <p:nvPr/>
        </p:nvSpPr>
        <p:spPr>
          <a:xfrm>
            <a:off x="2123728" y="1628800"/>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Δεξιό βέλος"/>
          <p:cNvSpPr/>
          <p:nvPr/>
        </p:nvSpPr>
        <p:spPr>
          <a:xfrm>
            <a:off x="2123728" y="2492896"/>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4067944" y="2492896"/>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εξιό βέλος"/>
          <p:cNvSpPr/>
          <p:nvPr/>
        </p:nvSpPr>
        <p:spPr>
          <a:xfrm>
            <a:off x="2123728" y="3356992"/>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εξιό βέλος"/>
          <p:cNvSpPr/>
          <p:nvPr/>
        </p:nvSpPr>
        <p:spPr>
          <a:xfrm>
            <a:off x="4067944" y="3356992"/>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Δεξιό βέλος"/>
          <p:cNvSpPr/>
          <p:nvPr/>
        </p:nvSpPr>
        <p:spPr>
          <a:xfrm>
            <a:off x="2123728" y="4653136"/>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C control.jpg"/>
          <p:cNvPicPr>
            <a:picLocks noGrp="1" noChangeAspect="1"/>
          </p:cNvPicPr>
          <p:nvPr>
            <p:ph idx="1"/>
          </p:nvPr>
        </p:nvPicPr>
        <p:blipFill>
          <a:blip r:embed="rId2" cstate="print"/>
          <a:stretch>
            <a:fillRect/>
          </a:stretch>
        </p:blipFill>
        <p:spPr>
          <a:xfrm>
            <a:off x="899592" y="1556792"/>
            <a:ext cx="8007715" cy="3909065"/>
          </a:xfrm>
        </p:spPr>
      </p:pic>
      <p:sp>
        <p:nvSpPr>
          <p:cNvPr id="3" name="2 - Τίτλος"/>
          <p:cNvSpPr>
            <a:spLocks noGrp="1"/>
          </p:cNvSpPr>
          <p:nvPr>
            <p:ph type="title"/>
          </p:nvPr>
        </p:nvSpPr>
        <p:spPr/>
        <p:txBody>
          <a:bodyPr/>
          <a:lstStyle/>
          <a:p>
            <a:r>
              <a:rPr lang="el-GR" dirty="0" smtClean="0"/>
              <a:t>Οδήγηση </a:t>
            </a:r>
            <a:r>
              <a:rPr lang="en-US" dirty="0" smtClean="0"/>
              <a:t>DC </a:t>
            </a:r>
            <a:r>
              <a:rPr lang="el-GR" dirty="0" smtClean="0"/>
              <a:t>κινητήρων </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nduction control.jpg"/>
          <p:cNvPicPr>
            <a:picLocks noGrp="1" noChangeAspect="1"/>
          </p:cNvPicPr>
          <p:nvPr>
            <p:ph idx="1"/>
          </p:nvPr>
        </p:nvPicPr>
        <p:blipFill>
          <a:blip r:embed="rId2" cstate="print"/>
          <a:stretch>
            <a:fillRect/>
          </a:stretch>
        </p:blipFill>
        <p:spPr>
          <a:xfrm>
            <a:off x="1206728" y="1340768"/>
            <a:ext cx="7419102" cy="4824536"/>
          </a:xfrm>
        </p:spPr>
      </p:pic>
      <p:sp>
        <p:nvSpPr>
          <p:cNvPr id="3" name="2 - Τίτλος"/>
          <p:cNvSpPr>
            <a:spLocks noGrp="1"/>
          </p:cNvSpPr>
          <p:nvPr>
            <p:ph type="title"/>
          </p:nvPr>
        </p:nvSpPr>
        <p:spPr/>
        <p:txBody>
          <a:bodyPr>
            <a:normAutofit fontScale="90000"/>
          </a:bodyPr>
          <a:lstStyle/>
          <a:p>
            <a:r>
              <a:rPr lang="el-GR" dirty="0" smtClean="0"/>
              <a:t>Οδήγηση επαγωγικών κινητήρων</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ynchro control.jpg"/>
          <p:cNvPicPr>
            <a:picLocks noGrp="1" noChangeAspect="1"/>
          </p:cNvPicPr>
          <p:nvPr>
            <p:ph idx="1"/>
          </p:nvPr>
        </p:nvPicPr>
        <p:blipFill>
          <a:blip r:embed="rId2" cstate="print"/>
          <a:stretch>
            <a:fillRect/>
          </a:stretch>
        </p:blipFill>
        <p:spPr>
          <a:xfrm>
            <a:off x="971600" y="1988840"/>
            <a:ext cx="7821559" cy="3335665"/>
          </a:xfrm>
        </p:spPr>
      </p:pic>
      <p:sp>
        <p:nvSpPr>
          <p:cNvPr id="3" name="2 - Τίτλος"/>
          <p:cNvSpPr>
            <a:spLocks noGrp="1"/>
          </p:cNvSpPr>
          <p:nvPr>
            <p:ph type="title"/>
          </p:nvPr>
        </p:nvSpPr>
        <p:spPr/>
        <p:txBody>
          <a:bodyPr>
            <a:normAutofit fontScale="90000"/>
          </a:bodyPr>
          <a:lstStyle/>
          <a:p>
            <a:r>
              <a:rPr lang="el-GR" dirty="0" smtClean="0"/>
              <a:t>Οδήγηση σύγχρονων κινητήρων με </a:t>
            </a:r>
            <a:r>
              <a:rPr lang="el-GR" dirty="0" err="1" smtClean="0"/>
              <a:t>συγχρομετατροπέα</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Οι μηχανές εσωτερικής καύσης συνεχίζουν να υπάρχουν αλλά αντί να κινούν το αξονικό σύστημα και την έλικα, κινούν ηλεκτρικές γεννήτριες οι οποίες με τη σειρά τους τροφοδοτούν με ηλεκτρική ισχύ τους ηλεκτροκινητήρες πρόωσης.</a:t>
            </a:r>
          </a:p>
          <a:p>
            <a:r>
              <a:rPr lang="el-GR" dirty="0" smtClean="0"/>
              <a:t>Οι μηχανές εσωτερικής καύσης στο σύστημα της </a:t>
            </a:r>
            <a:r>
              <a:rPr lang="el-GR" dirty="0" err="1" smtClean="0"/>
              <a:t>ηλεκτροπρόωσης</a:t>
            </a:r>
            <a:r>
              <a:rPr lang="el-GR" dirty="0" smtClean="0"/>
              <a:t> ονομάζονται </a:t>
            </a:r>
            <a:r>
              <a:rPr lang="en-US" dirty="0" smtClean="0"/>
              <a:t>“prime movers” (</a:t>
            </a:r>
            <a:r>
              <a:rPr lang="el-GR" dirty="0" smtClean="0"/>
              <a:t>κινητήριες μηχανές).</a:t>
            </a:r>
          </a:p>
          <a:p>
            <a:endParaRPr lang="el-GR" dirty="0" smtClean="0"/>
          </a:p>
          <a:p>
            <a:endParaRPr lang="el-GR" dirty="0"/>
          </a:p>
        </p:txBody>
      </p:sp>
      <p:sp>
        <p:nvSpPr>
          <p:cNvPr id="2" name="1 - Τίτλος"/>
          <p:cNvSpPr>
            <a:spLocks noGrp="1"/>
          </p:cNvSpPr>
          <p:nvPr>
            <p:ph type="title"/>
          </p:nvPr>
        </p:nvSpPr>
        <p:spPr/>
        <p:txBody>
          <a:bodyPr/>
          <a:lstStyle/>
          <a:p>
            <a:r>
              <a:rPr lang="el-GR" dirty="0" smtClean="0"/>
              <a:t>Τι είναι η </a:t>
            </a:r>
            <a:r>
              <a:rPr lang="el-GR" dirty="0" err="1" smtClean="0"/>
              <a:t>ηλεκτροπρόωση</a:t>
            </a:r>
            <a:r>
              <a:rPr lang="el-GR" dirty="0" smtClean="0"/>
              <a:t>; (2)</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yclo control.jpg"/>
          <p:cNvPicPr>
            <a:picLocks noGrp="1" noChangeAspect="1"/>
          </p:cNvPicPr>
          <p:nvPr>
            <p:ph idx="1"/>
          </p:nvPr>
        </p:nvPicPr>
        <p:blipFill>
          <a:blip r:embed="rId2" cstate="print"/>
          <a:stretch>
            <a:fillRect/>
          </a:stretch>
        </p:blipFill>
        <p:spPr>
          <a:xfrm>
            <a:off x="2483768" y="1412776"/>
            <a:ext cx="4952838" cy="5226413"/>
          </a:xfrm>
        </p:spPr>
      </p:pic>
      <p:sp>
        <p:nvSpPr>
          <p:cNvPr id="3" name="2 - Τίτλος"/>
          <p:cNvSpPr>
            <a:spLocks noGrp="1"/>
          </p:cNvSpPr>
          <p:nvPr>
            <p:ph type="title"/>
          </p:nvPr>
        </p:nvSpPr>
        <p:spPr/>
        <p:txBody>
          <a:bodyPr>
            <a:normAutofit fontScale="90000"/>
          </a:bodyPr>
          <a:lstStyle/>
          <a:p>
            <a:r>
              <a:rPr lang="el-GR" dirty="0" smtClean="0"/>
              <a:t>Οδήγηση σύγχρονων κινητήρων με </a:t>
            </a:r>
            <a:r>
              <a:rPr lang="el-GR" dirty="0" err="1" smtClean="0"/>
              <a:t>κυκλομετατροπέα</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ower system.jpg"/>
          <p:cNvPicPr>
            <a:picLocks noGrp="1" noChangeAspect="1"/>
          </p:cNvPicPr>
          <p:nvPr>
            <p:ph idx="1"/>
          </p:nvPr>
        </p:nvPicPr>
        <p:blipFill>
          <a:blip r:embed="rId2" cstate="print"/>
          <a:stretch>
            <a:fillRect/>
          </a:stretch>
        </p:blipFill>
        <p:spPr>
          <a:xfrm>
            <a:off x="251520" y="1595044"/>
            <a:ext cx="8784976" cy="3782420"/>
          </a:xfrm>
        </p:spPr>
      </p:pic>
      <p:sp>
        <p:nvSpPr>
          <p:cNvPr id="3" name="2 - Τίτλος"/>
          <p:cNvSpPr>
            <a:spLocks noGrp="1"/>
          </p:cNvSpPr>
          <p:nvPr>
            <p:ph type="title"/>
          </p:nvPr>
        </p:nvSpPr>
        <p:spPr/>
        <p:txBody>
          <a:bodyPr>
            <a:normAutofit fontScale="90000"/>
          </a:bodyPr>
          <a:lstStyle/>
          <a:p>
            <a:r>
              <a:rPr lang="el-GR" dirty="0" smtClean="0"/>
              <a:t>Λειτουργία του συστήματος της </a:t>
            </a:r>
            <a:r>
              <a:rPr lang="el-GR" dirty="0" err="1" smtClean="0"/>
              <a:t>ηλεκτροπρόωσης</a:t>
            </a:r>
            <a:r>
              <a:rPr lang="el-GR" dirty="0" smtClean="0"/>
              <a:t> (1)</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ower system interconnection.jpg"/>
          <p:cNvPicPr>
            <a:picLocks noGrp="1" noChangeAspect="1"/>
          </p:cNvPicPr>
          <p:nvPr>
            <p:ph idx="1"/>
          </p:nvPr>
        </p:nvPicPr>
        <p:blipFill>
          <a:blip r:embed="rId2" cstate="print"/>
          <a:stretch>
            <a:fillRect/>
          </a:stretch>
        </p:blipFill>
        <p:spPr>
          <a:xfrm>
            <a:off x="1187624" y="1052736"/>
            <a:ext cx="7272808" cy="5666024"/>
          </a:xfrm>
        </p:spPr>
      </p:pic>
      <p:sp>
        <p:nvSpPr>
          <p:cNvPr id="3" name="2 - Τίτλος"/>
          <p:cNvSpPr>
            <a:spLocks noGrp="1"/>
          </p:cNvSpPr>
          <p:nvPr>
            <p:ph type="title"/>
          </p:nvPr>
        </p:nvSpPr>
        <p:spPr/>
        <p:txBody>
          <a:bodyPr>
            <a:normAutofit fontScale="90000"/>
          </a:bodyPr>
          <a:lstStyle/>
          <a:p>
            <a:r>
              <a:rPr lang="el-GR" dirty="0" smtClean="0"/>
              <a:t>Λειτουργία του συστήματος της </a:t>
            </a:r>
            <a:r>
              <a:rPr lang="el-GR" dirty="0" err="1" smtClean="0"/>
              <a:t>ηλεκτροπρόωσης</a:t>
            </a:r>
            <a:r>
              <a:rPr lang="el-GR" dirty="0" smtClean="0"/>
              <a:t> (2)</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ower system bridge.jpg"/>
          <p:cNvPicPr>
            <a:picLocks noGrp="1" noChangeAspect="1"/>
          </p:cNvPicPr>
          <p:nvPr>
            <p:ph idx="1"/>
          </p:nvPr>
        </p:nvPicPr>
        <p:blipFill>
          <a:blip r:embed="rId2" cstate="print"/>
          <a:stretch>
            <a:fillRect/>
          </a:stretch>
        </p:blipFill>
        <p:spPr>
          <a:xfrm>
            <a:off x="0" y="1484784"/>
            <a:ext cx="9013377" cy="4913578"/>
          </a:xfrm>
        </p:spPr>
      </p:pic>
      <p:sp>
        <p:nvSpPr>
          <p:cNvPr id="3" name="2 - Τίτλος"/>
          <p:cNvSpPr>
            <a:spLocks noGrp="1"/>
          </p:cNvSpPr>
          <p:nvPr>
            <p:ph type="title"/>
          </p:nvPr>
        </p:nvSpPr>
        <p:spPr/>
        <p:txBody>
          <a:bodyPr>
            <a:normAutofit fontScale="90000"/>
          </a:bodyPr>
          <a:lstStyle/>
          <a:p>
            <a:r>
              <a:rPr lang="el-GR" dirty="0" smtClean="0"/>
              <a:t>Λειτουργία του συστήματος της </a:t>
            </a:r>
            <a:r>
              <a:rPr lang="el-GR" dirty="0" err="1" smtClean="0"/>
              <a:t>ηλεκτροπρόωσης</a:t>
            </a:r>
            <a:r>
              <a:rPr lang="el-GR" dirty="0" smtClean="0"/>
              <a:t> (3)</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Σε ένα σύστημα ισχύος εναλλασσομένου ρεύματος στο οποίο συνδέεται ένα γραμμικό φορτίο η μορφή της τάσης και του ρεύματος είναι τέλειο ημίτονο σε συγκεκριμένη συχνότητα (συνήθως 50 ή 60 </a:t>
            </a:r>
            <a:r>
              <a:rPr lang="en-US" dirty="0" smtClean="0"/>
              <a:t>Hz).</a:t>
            </a:r>
          </a:p>
          <a:p>
            <a:endParaRPr lang="el-GR" dirty="0"/>
          </a:p>
        </p:txBody>
      </p:sp>
      <p:sp>
        <p:nvSpPr>
          <p:cNvPr id="3" name="2 - Τίτλος"/>
          <p:cNvSpPr>
            <a:spLocks noGrp="1"/>
          </p:cNvSpPr>
          <p:nvPr>
            <p:ph type="title"/>
          </p:nvPr>
        </p:nvSpPr>
        <p:spPr/>
        <p:txBody>
          <a:bodyPr/>
          <a:lstStyle/>
          <a:p>
            <a:r>
              <a:rPr lang="el-GR" dirty="0" smtClean="0"/>
              <a:t>Αρμονικές (1)</a:t>
            </a:r>
            <a:endParaRPr lang="el-GR" dirty="0"/>
          </a:p>
        </p:txBody>
      </p:sp>
      <p:pic>
        <p:nvPicPr>
          <p:cNvPr id="4" name="3 - Εικόνα" descr="sin.gif"/>
          <p:cNvPicPr>
            <a:picLocks noChangeAspect="1"/>
          </p:cNvPicPr>
          <p:nvPr/>
        </p:nvPicPr>
        <p:blipFill>
          <a:blip r:embed="rId2" cstate="print"/>
          <a:stretch>
            <a:fillRect/>
          </a:stretch>
        </p:blipFill>
        <p:spPr>
          <a:xfrm>
            <a:off x="1979712" y="3645024"/>
            <a:ext cx="5904656" cy="285709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Όταν ένα μη γραμμικό φορτίο (π.χ. ανορθωτής) συνδεθεί στο σύστημα τότε το ρεύμα και η τάση μεταβάλλονται δυσανάλογα και η </a:t>
            </a:r>
            <a:r>
              <a:rPr lang="el-GR" dirty="0" err="1" smtClean="0"/>
              <a:t>κυματομορφή</a:t>
            </a:r>
            <a:r>
              <a:rPr lang="el-GR" dirty="0" smtClean="0"/>
              <a:t> της τάσης εξόδου και του ρεύματος δεν είναι ημιτονοειδής.</a:t>
            </a:r>
          </a:p>
          <a:p>
            <a:r>
              <a:rPr lang="el-GR" dirty="0" smtClean="0"/>
              <a:t>Η μη ημιτονοειδής </a:t>
            </a:r>
            <a:r>
              <a:rPr lang="el-GR" dirty="0" err="1" smtClean="0"/>
              <a:t>κυματομορφή</a:t>
            </a:r>
            <a:r>
              <a:rPr lang="el-GR" dirty="0" smtClean="0"/>
              <a:t> όσο πολύπλοκη κι αν είναι, σύμφωνα με την ανάλυση </a:t>
            </a:r>
            <a:r>
              <a:rPr lang="en-US" dirty="0" smtClean="0"/>
              <a:t>Fourier</a:t>
            </a:r>
            <a:r>
              <a:rPr lang="el-GR" dirty="0" smtClean="0"/>
              <a:t>,</a:t>
            </a:r>
            <a:r>
              <a:rPr lang="en-US" dirty="0" smtClean="0"/>
              <a:t> </a:t>
            </a:r>
            <a:r>
              <a:rPr lang="el-GR" dirty="0" smtClean="0"/>
              <a:t>μπορεί να αναλυθεί σε μια σειρά από ημίτονα. </a:t>
            </a:r>
          </a:p>
          <a:p>
            <a:endParaRPr lang="el-GR" dirty="0"/>
          </a:p>
        </p:txBody>
      </p:sp>
      <p:sp>
        <p:nvSpPr>
          <p:cNvPr id="3" name="2 - Τίτλος"/>
          <p:cNvSpPr>
            <a:spLocks noGrp="1"/>
          </p:cNvSpPr>
          <p:nvPr>
            <p:ph type="title"/>
          </p:nvPr>
        </p:nvSpPr>
        <p:spPr/>
        <p:txBody>
          <a:bodyPr/>
          <a:lstStyle/>
          <a:p>
            <a:r>
              <a:rPr lang="el-GR" dirty="0" smtClean="0"/>
              <a:t>Αρμονικές (2)</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Αρμονικές (3)</a:t>
            </a:r>
            <a:endParaRPr lang="el-GR" dirty="0"/>
          </a:p>
        </p:txBody>
      </p:sp>
      <p:pic>
        <p:nvPicPr>
          <p:cNvPr id="7" name="6 - Θέση περιεχομένου" descr="harm2.jpg"/>
          <p:cNvPicPr>
            <a:picLocks noGrp="1" noChangeAspect="1"/>
          </p:cNvPicPr>
          <p:nvPr>
            <p:ph idx="1"/>
          </p:nvPr>
        </p:nvPicPr>
        <p:blipFill>
          <a:blip r:embed="rId3" cstate="print"/>
          <a:stretch>
            <a:fillRect/>
          </a:stretch>
        </p:blipFill>
        <p:spPr>
          <a:xfrm>
            <a:off x="1331640" y="1052736"/>
            <a:ext cx="6502474" cy="499906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Τα ηλεκτρονικά ισχύος που χρησιμοποιούνται στον έλεγχο των ηλεκτροκινητήρων τεμαχίζουν το ρεύμα μέσω των ηλεκτρονικών διακοπτών (</a:t>
            </a:r>
            <a:r>
              <a:rPr lang="en-US" dirty="0" err="1" smtClean="0"/>
              <a:t>thyristor</a:t>
            </a:r>
            <a:r>
              <a:rPr lang="en-US" dirty="0" smtClean="0"/>
              <a:t>, </a:t>
            </a:r>
            <a:r>
              <a:rPr lang="el-GR" dirty="0" smtClean="0"/>
              <a:t>διόδων, </a:t>
            </a:r>
            <a:r>
              <a:rPr lang="el-GR" dirty="0" err="1" smtClean="0"/>
              <a:t>κ.λ.π</a:t>
            </a:r>
            <a:r>
              <a:rPr lang="el-GR" dirty="0" smtClean="0"/>
              <a:t>.) και δημιουργούν </a:t>
            </a:r>
            <a:r>
              <a:rPr lang="el-GR" dirty="0" err="1" smtClean="0"/>
              <a:t>κυματομορφές</a:t>
            </a:r>
            <a:r>
              <a:rPr lang="el-GR" dirty="0" smtClean="0"/>
              <a:t> με υψηλό περιεχόμενο αρμονικών.</a:t>
            </a:r>
          </a:p>
          <a:p>
            <a:r>
              <a:rPr lang="el-GR" dirty="0" smtClean="0"/>
              <a:t>Οι αρμονικές μπορεί να οδηγήσουν σε δυσλειτουργίες, μείωση της απόδοσης του συστήματος, υπερθέρμανση συστημάτων που συνδέονται στο σύστημα ισχύος </a:t>
            </a:r>
            <a:r>
              <a:rPr lang="el-GR" dirty="0" err="1" smtClean="0"/>
              <a:t>κ.λ.π</a:t>
            </a:r>
            <a:r>
              <a:rPr lang="el-GR" dirty="0" smtClean="0"/>
              <a:t>. </a:t>
            </a:r>
            <a:endParaRPr lang="el-GR" dirty="0"/>
          </a:p>
        </p:txBody>
      </p:sp>
      <p:sp>
        <p:nvSpPr>
          <p:cNvPr id="3" name="2 - Τίτλος"/>
          <p:cNvSpPr>
            <a:spLocks noGrp="1"/>
          </p:cNvSpPr>
          <p:nvPr>
            <p:ph type="title"/>
          </p:nvPr>
        </p:nvSpPr>
        <p:spPr/>
        <p:txBody>
          <a:bodyPr/>
          <a:lstStyle/>
          <a:p>
            <a:r>
              <a:rPr lang="el-GR" dirty="0" smtClean="0"/>
              <a:t>Αρμονικές (4)</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Γενικά οι αρμονικές είναι ακέραια πολλαπλάσια της βασικής συχνότητας τροφοδοσίας. Έτσι εάν η βασική συχνότητα είναι 60 </a:t>
            </a:r>
            <a:r>
              <a:rPr lang="en-US" dirty="0" smtClean="0"/>
              <a:t>Hz, </a:t>
            </a:r>
            <a:r>
              <a:rPr lang="el-GR" dirty="0" smtClean="0"/>
              <a:t>η 3</a:t>
            </a:r>
            <a:r>
              <a:rPr lang="el-GR" baseline="30000" dirty="0" smtClean="0"/>
              <a:t>η</a:t>
            </a:r>
            <a:r>
              <a:rPr lang="el-GR" dirty="0" smtClean="0"/>
              <a:t> αρμονική είναι</a:t>
            </a:r>
            <a:r>
              <a:rPr lang="it-IT" dirty="0" smtClean="0"/>
              <a:t> 3</a:t>
            </a:r>
            <a:r>
              <a:rPr lang="es-ES" dirty="0" smtClean="0"/>
              <a:t>x60=180 Hz, </a:t>
            </a:r>
            <a:r>
              <a:rPr lang="el-GR" dirty="0" smtClean="0"/>
              <a:t>η 7</a:t>
            </a:r>
            <a:r>
              <a:rPr lang="el-GR" baseline="30000" dirty="0" smtClean="0"/>
              <a:t>η</a:t>
            </a:r>
            <a:r>
              <a:rPr lang="el-GR" dirty="0" smtClean="0"/>
              <a:t> αρμονική 7</a:t>
            </a:r>
            <a:r>
              <a:rPr lang="en-US" dirty="0" smtClean="0"/>
              <a:t>x60=420 Hz </a:t>
            </a:r>
            <a:r>
              <a:rPr lang="el-GR" dirty="0" err="1" smtClean="0"/>
              <a:t>κ.λ.π</a:t>
            </a:r>
            <a:r>
              <a:rPr lang="el-GR" dirty="0" smtClean="0"/>
              <a:t>. </a:t>
            </a:r>
          </a:p>
          <a:p>
            <a:r>
              <a:rPr lang="el-GR" dirty="0" smtClean="0"/>
              <a:t>Το πλάτος της αρμονικής είναι περίπου αντίστροφο του αριθμού της αρμονικής. Δηλαδή η 5</a:t>
            </a:r>
            <a:r>
              <a:rPr lang="el-GR" baseline="30000" dirty="0" smtClean="0"/>
              <a:t>η</a:t>
            </a:r>
            <a:r>
              <a:rPr lang="el-GR" dirty="0" smtClean="0"/>
              <a:t> αρμονική έχει πλάτος 1/5 του πλάτους της βασικής συχνότητας, η 7</a:t>
            </a:r>
            <a:r>
              <a:rPr lang="el-GR" baseline="30000" dirty="0" smtClean="0"/>
              <a:t>η</a:t>
            </a:r>
            <a:r>
              <a:rPr lang="el-GR" dirty="0" smtClean="0"/>
              <a:t> 1/7, η 9</a:t>
            </a:r>
            <a:r>
              <a:rPr lang="el-GR" baseline="30000" dirty="0" smtClean="0"/>
              <a:t>η</a:t>
            </a:r>
            <a:r>
              <a:rPr lang="el-GR" dirty="0" smtClean="0"/>
              <a:t> 1/9 </a:t>
            </a:r>
            <a:r>
              <a:rPr lang="el-GR" dirty="0" err="1" smtClean="0"/>
              <a:t>κ.λ.π</a:t>
            </a:r>
            <a:r>
              <a:rPr lang="el-GR" dirty="0" smtClean="0"/>
              <a:t>.</a:t>
            </a:r>
            <a:endParaRPr lang="el-GR" dirty="0"/>
          </a:p>
        </p:txBody>
      </p:sp>
      <p:sp>
        <p:nvSpPr>
          <p:cNvPr id="3" name="2 - Τίτλος"/>
          <p:cNvSpPr>
            <a:spLocks noGrp="1"/>
          </p:cNvSpPr>
          <p:nvPr>
            <p:ph type="title"/>
          </p:nvPr>
        </p:nvSpPr>
        <p:spPr/>
        <p:txBody>
          <a:bodyPr/>
          <a:lstStyle/>
          <a:p>
            <a:r>
              <a:rPr lang="el-GR" dirty="0" smtClean="0"/>
              <a:t>Αρμονικές (5)</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Για την μείωση των αρμονικών τοποθετούνται φίλτρα τα οποία σχεδιάζονται έτσι ώστε να εξασθενούν τα ρεύματα στις συχνότητες που εμφανίζονται οι αρμονικές.</a:t>
            </a:r>
          </a:p>
          <a:p>
            <a:r>
              <a:rPr lang="el-GR" dirty="0" smtClean="0"/>
              <a:t>Τα φίλτρα αυτά κατασκευάζονται από επαγωγές (</a:t>
            </a:r>
            <a:r>
              <a:rPr lang="en-US" dirty="0" smtClean="0"/>
              <a:t>L)</a:t>
            </a:r>
            <a:r>
              <a:rPr lang="el-GR" dirty="0" smtClean="0"/>
              <a:t> και χωρητικότητες </a:t>
            </a:r>
            <a:r>
              <a:rPr lang="it-IT" dirty="0" smtClean="0"/>
              <a:t>(C)</a:t>
            </a:r>
            <a:r>
              <a:rPr lang="el-GR" dirty="0" smtClean="0"/>
              <a:t> .</a:t>
            </a:r>
          </a:p>
          <a:p>
            <a:pPr>
              <a:buNone/>
            </a:pPr>
            <a:endParaRPr lang="el-GR" dirty="0"/>
          </a:p>
        </p:txBody>
      </p:sp>
      <p:sp>
        <p:nvSpPr>
          <p:cNvPr id="3" name="2 - Τίτλος"/>
          <p:cNvSpPr>
            <a:spLocks noGrp="1"/>
          </p:cNvSpPr>
          <p:nvPr>
            <p:ph type="title"/>
          </p:nvPr>
        </p:nvSpPr>
        <p:spPr/>
        <p:txBody>
          <a:bodyPr/>
          <a:lstStyle/>
          <a:p>
            <a:r>
              <a:rPr lang="el-GR" dirty="0" smtClean="0"/>
              <a:t>Αρμονικές (6)</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EP1.jpg"/>
          <p:cNvPicPr>
            <a:picLocks noGrp="1" noChangeAspect="1"/>
          </p:cNvPicPr>
          <p:nvPr>
            <p:ph idx="1"/>
          </p:nvPr>
        </p:nvPicPr>
        <p:blipFill>
          <a:blip r:embed="rId2" cstate="print"/>
          <a:stretch>
            <a:fillRect/>
          </a:stretch>
        </p:blipFill>
        <p:spPr>
          <a:xfrm>
            <a:off x="457200" y="1756792"/>
            <a:ext cx="8229600" cy="3974653"/>
          </a:xfrm>
        </p:spPr>
      </p:pic>
      <p:sp>
        <p:nvSpPr>
          <p:cNvPr id="2" name="1 - Τίτλος"/>
          <p:cNvSpPr>
            <a:spLocks noGrp="1"/>
          </p:cNvSpPr>
          <p:nvPr>
            <p:ph type="title"/>
          </p:nvPr>
        </p:nvSpPr>
        <p:spPr/>
        <p:txBody>
          <a:bodyPr/>
          <a:lstStyle/>
          <a:p>
            <a:r>
              <a:rPr lang="el-GR" dirty="0" smtClean="0"/>
              <a:t>Τι είναι η </a:t>
            </a:r>
            <a:r>
              <a:rPr lang="el-GR" dirty="0" err="1" smtClean="0"/>
              <a:t>ηλεκτροπρόωση</a:t>
            </a:r>
            <a:r>
              <a:rPr lang="el-GR" dirty="0" smtClean="0"/>
              <a:t>; (3)</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Οι ηλεκτροκινητήρες της πρόωσης, οι μετατροπείς, τα φίλτρα αρμονικών, οι μετασχηματιστές, τα έδρανα των αξόνων όλα δημιουργούν θερμότητα η οποία πρέπει να απομακρυνθεί με κατάλληλη ψύξη.</a:t>
            </a:r>
          </a:p>
          <a:p>
            <a:r>
              <a:rPr lang="el-GR" dirty="0" smtClean="0"/>
              <a:t>Ο εξοπλισμός που διαρρέεται από υψηλά ρεύματα συνήθως ψύχεται μέσω της εξαναγκασμένης κυκλοφορίας αέρα ή με συστήματα αέρα / νερού.</a:t>
            </a:r>
            <a:endParaRPr lang="el-GR" dirty="0"/>
          </a:p>
        </p:txBody>
      </p:sp>
      <p:sp>
        <p:nvSpPr>
          <p:cNvPr id="3" name="2 - Τίτλος"/>
          <p:cNvSpPr>
            <a:spLocks noGrp="1"/>
          </p:cNvSpPr>
          <p:nvPr>
            <p:ph type="title"/>
          </p:nvPr>
        </p:nvSpPr>
        <p:spPr/>
        <p:txBody>
          <a:bodyPr/>
          <a:lstStyle/>
          <a:p>
            <a:r>
              <a:rPr lang="el-GR" dirty="0" smtClean="0"/>
              <a:t>Βοηθητικός εξοπλισμός (1)</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Σε έναν μεγάλο ηλεκτροκινητήρα πρόωσης όπως φαίνεται και στο παρακάτω σχήμα, υπάρχει ανεμιστήρας ο οποίος κυκλοφορεί αέρα μέσω ενός ψυγείο γλυκού νερού ψύξης στα διαστήματα μεταξύ </a:t>
            </a:r>
            <a:r>
              <a:rPr lang="el-GR" dirty="0" err="1" smtClean="0"/>
              <a:t>ρότορα</a:t>
            </a:r>
            <a:r>
              <a:rPr lang="el-GR" dirty="0" smtClean="0"/>
              <a:t> και </a:t>
            </a:r>
            <a:r>
              <a:rPr lang="el-GR" dirty="0" err="1" smtClean="0"/>
              <a:t>στάτη</a:t>
            </a:r>
            <a:r>
              <a:rPr lang="el-GR" dirty="0" smtClean="0"/>
              <a:t>.</a:t>
            </a:r>
            <a:endParaRPr lang="el-GR" dirty="0"/>
          </a:p>
        </p:txBody>
      </p:sp>
      <p:sp>
        <p:nvSpPr>
          <p:cNvPr id="3" name="2 - Τίτλος"/>
          <p:cNvSpPr>
            <a:spLocks noGrp="1"/>
          </p:cNvSpPr>
          <p:nvPr>
            <p:ph type="title"/>
          </p:nvPr>
        </p:nvSpPr>
        <p:spPr/>
        <p:txBody>
          <a:bodyPr/>
          <a:lstStyle/>
          <a:p>
            <a:r>
              <a:rPr lang="el-GR" dirty="0" smtClean="0"/>
              <a:t>Βοηθητικός εξοπλισμός (2)</a:t>
            </a:r>
            <a:endParaRPr lang="el-GR" dirty="0"/>
          </a:p>
        </p:txBody>
      </p:sp>
      <p:pic>
        <p:nvPicPr>
          <p:cNvPr id="4" name="3 - Εικόνα" descr="cooling.jpg"/>
          <p:cNvPicPr>
            <a:picLocks noChangeAspect="1"/>
          </p:cNvPicPr>
          <p:nvPr/>
        </p:nvPicPr>
        <p:blipFill>
          <a:blip r:embed="rId2" cstate="print"/>
          <a:stretch>
            <a:fillRect/>
          </a:stretch>
        </p:blipFill>
        <p:spPr>
          <a:xfrm>
            <a:off x="2267744" y="3573016"/>
            <a:ext cx="5379720" cy="361188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Συνεργασία έλικα-κινητήρα.jpg"/>
          <p:cNvPicPr>
            <a:picLocks noGrp="1" noChangeAspect="1"/>
          </p:cNvPicPr>
          <p:nvPr>
            <p:ph idx="1"/>
          </p:nvPr>
        </p:nvPicPr>
        <p:blipFill>
          <a:blip r:embed="rId2" cstate="print"/>
          <a:stretch>
            <a:fillRect/>
          </a:stretch>
        </p:blipFill>
        <p:spPr>
          <a:xfrm>
            <a:off x="-1" y="1939738"/>
            <a:ext cx="9064775" cy="3577493"/>
          </a:xfrm>
        </p:spPr>
      </p:pic>
      <p:sp>
        <p:nvSpPr>
          <p:cNvPr id="3" name="2 - Τίτλος"/>
          <p:cNvSpPr>
            <a:spLocks noGrp="1"/>
          </p:cNvSpPr>
          <p:nvPr>
            <p:ph type="title"/>
          </p:nvPr>
        </p:nvSpPr>
        <p:spPr/>
        <p:txBody>
          <a:bodyPr>
            <a:normAutofit fontScale="90000"/>
          </a:bodyPr>
          <a:lstStyle/>
          <a:p>
            <a:r>
              <a:rPr lang="el-GR" dirty="0" smtClean="0"/>
              <a:t>Συνεργασία έλικα-κινητήρα (1)</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r>
              <a:rPr lang="el-GR" dirty="0" smtClean="0"/>
              <a:t>Τα συστήματα ηλεκτρικής πρόωσης έχουν το πλεονέκτημα συνεχούς μεταβολής των στροφών σχεδόν σε όλο το διάστημα 0-100%. Επιπλέον, το 100% της ροπής μπορεί συνήθως να χρησιμοποιηθεί σε όλο το πεδίο λειτουργίας. </a:t>
            </a:r>
          </a:p>
          <a:p>
            <a:r>
              <a:rPr lang="el-GR" dirty="0" smtClean="0"/>
              <a:t>Για λόγους ασφαλείας, η έλικα κινείται από δύο (ή και περισσότερους) ηλεκτροκινητήρες ίσης ισχύος. </a:t>
            </a:r>
          </a:p>
          <a:p>
            <a:r>
              <a:rPr lang="el-GR" dirty="0" smtClean="0"/>
              <a:t>Όσον αφορά την έλικα ως μηχανικό φορτίο, ακολουθεί τον λεγόμενο «νόμο της έλικας» δηλ. η μηχανική ροπή ανάλογη του τετραγώνου της μηχανικής ταχύτητας όπως περίπου και οι φυγοκεντρικές αντλίες και οι ανεμιστήρες, αλλά μπορεί η χαρακτηριστική αυτή να είναι σταθερή (έλικα σταθερού βήματος) ή να μεταβάλλεται με αλλαγή της κλίσης των πτερυγίων της (έλικα μεταβλητού βήματος). </a:t>
            </a:r>
            <a:endParaRPr lang="el-GR" dirty="0"/>
          </a:p>
        </p:txBody>
      </p:sp>
      <p:sp>
        <p:nvSpPr>
          <p:cNvPr id="3" name="2 - Τίτλος"/>
          <p:cNvSpPr>
            <a:spLocks noGrp="1"/>
          </p:cNvSpPr>
          <p:nvPr>
            <p:ph type="title"/>
          </p:nvPr>
        </p:nvSpPr>
        <p:spPr/>
        <p:txBody>
          <a:bodyPr>
            <a:normAutofit fontScale="90000"/>
          </a:bodyPr>
          <a:lstStyle/>
          <a:p>
            <a:r>
              <a:rPr lang="el-GR" dirty="0" smtClean="0"/>
              <a:t>Συνεργασία έλικα-κινητήρα (2)</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Καθώς η </a:t>
            </a:r>
            <a:r>
              <a:rPr lang="el-GR" dirty="0" err="1" smtClean="0"/>
              <a:t>υπερτάχυνση</a:t>
            </a:r>
            <a:r>
              <a:rPr lang="el-GR" dirty="0" smtClean="0"/>
              <a:t> </a:t>
            </a:r>
            <a:r>
              <a:rPr lang="el-GR" dirty="0" err="1" smtClean="0"/>
              <a:t>δέν</a:t>
            </a:r>
            <a:r>
              <a:rPr lang="el-GR" dirty="0" smtClean="0"/>
              <a:t> είναι δυνατή, η έλικα σχεδιάζεται έτσι ώστε να απορροφά τη μέγιστη συνεχή ισχύ σε κατάσταση δοκιμών, δηλ. πλήρες φορτίο, καθαρή γάστρα και ήρεμο καιρό. </a:t>
            </a:r>
            <a:endParaRPr lang="en-US" dirty="0" smtClean="0"/>
          </a:p>
          <a:p>
            <a:r>
              <a:rPr lang="el-GR" dirty="0" smtClean="0"/>
              <a:t>Προκειμένου να είναι δυνατή η λειτουργία με πλήρη ισχύ σε δυσμενείς συνθήκες, το σύστημα πρόωσης συνήθως υπολογίζεται για τιμή κατά 10 - 20% μεγαλύτερη της ονομαστικής, χωρίς αύξηση της ισχύος πέρα από τη μέγιστη συνεχή. </a:t>
            </a:r>
            <a:endParaRPr lang="en-US" dirty="0" smtClean="0"/>
          </a:p>
          <a:p>
            <a:r>
              <a:rPr lang="el-GR" dirty="0" smtClean="0"/>
              <a:t>Αυτό σημαίνει </a:t>
            </a:r>
            <a:r>
              <a:rPr lang="el-GR" dirty="0" err="1" smtClean="0"/>
              <a:t>υπερδιαστασιολόγηση</a:t>
            </a:r>
            <a:r>
              <a:rPr lang="el-GR" dirty="0" smtClean="0"/>
              <a:t> έλικας αξονικού συστήματος - μειωτήρα - κινητήρα - μετατροπέα κατά 10 - 20%. </a:t>
            </a:r>
            <a:endParaRPr lang="el-GR" dirty="0"/>
          </a:p>
        </p:txBody>
      </p:sp>
      <p:sp>
        <p:nvSpPr>
          <p:cNvPr id="3" name="2 - Τίτλος"/>
          <p:cNvSpPr>
            <a:spLocks noGrp="1"/>
          </p:cNvSpPr>
          <p:nvPr>
            <p:ph type="title"/>
          </p:nvPr>
        </p:nvSpPr>
        <p:spPr/>
        <p:txBody>
          <a:bodyPr/>
          <a:lstStyle/>
          <a:p>
            <a:r>
              <a:rPr lang="el-GR" dirty="0" smtClean="0"/>
              <a:t>Έλικα σταθερού βήματος (</a:t>
            </a:r>
            <a:r>
              <a:rPr lang="en-US" dirty="0" smtClean="0"/>
              <a:t>FPP)</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Το σύστημα είναι συχνά (ή θα έπρεπε να είναι) εφοδιασμένο με διάταξη αυτόματης επιλογής του συνδυασμού βήματος - στροφών έλικας στο διάστημα 65 - 100% των στροφών, ώστε να εξασφαλίζεται η βέλτιστη λειτουργία και η καλύτερη δυνατή απόκριση κατά τους χειρισμούς. </a:t>
            </a:r>
            <a:endParaRPr lang="en-US" dirty="0" smtClean="0"/>
          </a:p>
          <a:p>
            <a:r>
              <a:rPr lang="el-GR" dirty="0" smtClean="0"/>
              <a:t>Όταν η έλικα είναι ρυθμιζόμενου βήματος δεν απαιτείται περιθώριο ροπής, διότι η μέγιστη ισχύς μπορεί σχεδόν πάντοτε να απορροφηθεί με ρύθμιση του βήματος. </a:t>
            </a:r>
            <a:endParaRPr lang="el-GR" dirty="0"/>
          </a:p>
        </p:txBody>
      </p:sp>
      <p:sp>
        <p:nvSpPr>
          <p:cNvPr id="3" name="2 - Τίτλος"/>
          <p:cNvSpPr>
            <a:spLocks noGrp="1"/>
          </p:cNvSpPr>
          <p:nvPr>
            <p:ph type="title"/>
          </p:nvPr>
        </p:nvSpPr>
        <p:spPr/>
        <p:txBody>
          <a:bodyPr>
            <a:normAutofit fontScale="90000"/>
          </a:bodyPr>
          <a:lstStyle/>
          <a:p>
            <a:r>
              <a:rPr lang="el-GR" dirty="0" smtClean="0"/>
              <a:t>Έλικα ρυθμιζόμενου βήματος (</a:t>
            </a:r>
            <a:r>
              <a:rPr lang="en-US" dirty="0" smtClean="0"/>
              <a:t>CPP)</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Εφαρμογές (1)</a:t>
            </a:r>
            <a:endParaRPr lang="el-GR" dirty="0"/>
          </a:p>
        </p:txBody>
      </p:sp>
      <p:pic>
        <p:nvPicPr>
          <p:cNvPr id="7" name="6 - Εικόνα" descr="seabourn-odyssey.jpg"/>
          <p:cNvPicPr>
            <a:picLocks noChangeAspect="1"/>
          </p:cNvPicPr>
          <p:nvPr/>
        </p:nvPicPr>
        <p:blipFill>
          <a:blip r:embed="rId2" cstate="print"/>
          <a:stretch>
            <a:fillRect/>
          </a:stretch>
        </p:blipFill>
        <p:spPr>
          <a:xfrm>
            <a:off x="539552" y="1124744"/>
            <a:ext cx="3197077" cy="1800200"/>
          </a:xfrm>
          <a:prstGeom prst="rect">
            <a:avLst/>
          </a:prstGeom>
        </p:spPr>
      </p:pic>
      <p:sp>
        <p:nvSpPr>
          <p:cNvPr id="8" name="7 - TextBox"/>
          <p:cNvSpPr txBox="1"/>
          <p:nvPr/>
        </p:nvSpPr>
        <p:spPr>
          <a:xfrm>
            <a:off x="3960000" y="1440000"/>
            <a:ext cx="4140392" cy="646331"/>
          </a:xfrm>
          <a:prstGeom prst="rect">
            <a:avLst/>
          </a:prstGeom>
          <a:noFill/>
        </p:spPr>
        <p:txBody>
          <a:bodyPr wrap="square" rtlCol="0">
            <a:spAutoFit/>
          </a:bodyPr>
          <a:lstStyle/>
          <a:p>
            <a:r>
              <a:rPr lang="en-US" dirty="0" err="1" smtClean="0"/>
              <a:t>Seabourn</a:t>
            </a:r>
            <a:r>
              <a:rPr lang="en-US" dirty="0" smtClean="0"/>
              <a:t> Odyssey – Cruise ship</a:t>
            </a:r>
          </a:p>
          <a:p>
            <a:r>
              <a:rPr lang="en-US" dirty="0" smtClean="0"/>
              <a:t>2x7,5 MW</a:t>
            </a:r>
            <a:endParaRPr lang="el-GR" dirty="0"/>
          </a:p>
        </p:txBody>
      </p:sp>
      <p:pic>
        <p:nvPicPr>
          <p:cNvPr id="9" name="8 - Εικόνα" descr="coastal-renaissance.jpg"/>
          <p:cNvPicPr>
            <a:picLocks noChangeAspect="1"/>
          </p:cNvPicPr>
          <p:nvPr/>
        </p:nvPicPr>
        <p:blipFill>
          <a:blip r:embed="rId3" cstate="print"/>
          <a:stretch>
            <a:fillRect/>
          </a:stretch>
        </p:blipFill>
        <p:spPr>
          <a:xfrm>
            <a:off x="539552" y="2924944"/>
            <a:ext cx="3202450" cy="1333291"/>
          </a:xfrm>
          <a:prstGeom prst="rect">
            <a:avLst/>
          </a:prstGeom>
        </p:spPr>
      </p:pic>
      <p:sp>
        <p:nvSpPr>
          <p:cNvPr id="10" name="9 - TextBox"/>
          <p:cNvSpPr txBox="1"/>
          <p:nvPr/>
        </p:nvSpPr>
        <p:spPr>
          <a:xfrm>
            <a:off x="3960000" y="3068960"/>
            <a:ext cx="4068384" cy="646331"/>
          </a:xfrm>
          <a:prstGeom prst="rect">
            <a:avLst/>
          </a:prstGeom>
          <a:noFill/>
        </p:spPr>
        <p:txBody>
          <a:bodyPr wrap="square" rtlCol="0">
            <a:spAutoFit/>
          </a:bodyPr>
          <a:lstStyle/>
          <a:p>
            <a:r>
              <a:rPr lang="en-US" dirty="0" smtClean="0"/>
              <a:t>Coastal </a:t>
            </a:r>
            <a:r>
              <a:rPr lang="en-US" dirty="0" err="1" smtClean="0"/>
              <a:t>Rennaisance</a:t>
            </a:r>
            <a:r>
              <a:rPr lang="en-US" dirty="0" smtClean="0"/>
              <a:t> - Ferry</a:t>
            </a:r>
          </a:p>
          <a:p>
            <a:r>
              <a:rPr lang="en-US" dirty="0" smtClean="0"/>
              <a:t>2x11MW</a:t>
            </a:r>
            <a:endParaRPr lang="el-GR" dirty="0"/>
          </a:p>
        </p:txBody>
      </p:sp>
      <p:sp>
        <p:nvSpPr>
          <p:cNvPr id="12" name="11 - TextBox"/>
          <p:cNvSpPr txBox="1"/>
          <p:nvPr/>
        </p:nvSpPr>
        <p:spPr>
          <a:xfrm>
            <a:off x="3960000" y="4437112"/>
            <a:ext cx="3240360" cy="646331"/>
          </a:xfrm>
          <a:prstGeom prst="rect">
            <a:avLst/>
          </a:prstGeom>
          <a:noFill/>
        </p:spPr>
        <p:txBody>
          <a:bodyPr wrap="square" rtlCol="0">
            <a:spAutoFit/>
          </a:bodyPr>
          <a:lstStyle/>
          <a:p>
            <a:r>
              <a:rPr lang="en-US" dirty="0" smtClean="0"/>
              <a:t>Solitaire - Pipe layer</a:t>
            </a:r>
          </a:p>
          <a:p>
            <a:r>
              <a:rPr lang="en-US" dirty="0" smtClean="0"/>
              <a:t>8x4,3 MW</a:t>
            </a:r>
            <a:endParaRPr lang="el-GR" dirty="0"/>
          </a:p>
        </p:txBody>
      </p:sp>
      <p:pic>
        <p:nvPicPr>
          <p:cNvPr id="14" name="13 - Εικόνα" descr="solitaire.jpg"/>
          <p:cNvPicPr>
            <a:picLocks noChangeAspect="1"/>
          </p:cNvPicPr>
          <p:nvPr/>
        </p:nvPicPr>
        <p:blipFill>
          <a:blip r:embed="rId4" cstate="print"/>
          <a:stretch>
            <a:fillRect/>
          </a:stretch>
        </p:blipFill>
        <p:spPr>
          <a:xfrm>
            <a:off x="539552" y="4221088"/>
            <a:ext cx="3198730" cy="213115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Εφαρμογές (2)</a:t>
            </a:r>
            <a:endParaRPr lang="el-GR" dirty="0"/>
          </a:p>
        </p:txBody>
      </p:sp>
      <p:pic>
        <p:nvPicPr>
          <p:cNvPr id="4" name="3 - Εικόνα" descr="sagar nidhi-research.jpg"/>
          <p:cNvPicPr>
            <a:picLocks noChangeAspect="1"/>
          </p:cNvPicPr>
          <p:nvPr/>
        </p:nvPicPr>
        <p:blipFill>
          <a:blip r:embed="rId2" cstate="print"/>
          <a:stretch>
            <a:fillRect/>
          </a:stretch>
        </p:blipFill>
        <p:spPr>
          <a:xfrm>
            <a:off x="540001" y="1340768"/>
            <a:ext cx="3196800" cy="2036724"/>
          </a:xfrm>
          <a:prstGeom prst="rect">
            <a:avLst/>
          </a:prstGeom>
        </p:spPr>
      </p:pic>
      <p:sp>
        <p:nvSpPr>
          <p:cNvPr id="5" name="4 - TextBox"/>
          <p:cNvSpPr txBox="1"/>
          <p:nvPr/>
        </p:nvSpPr>
        <p:spPr>
          <a:xfrm>
            <a:off x="3960000" y="1440000"/>
            <a:ext cx="3744416" cy="923330"/>
          </a:xfrm>
          <a:prstGeom prst="rect">
            <a:avLst/>
          </a:prstGeom>
          <a:noFill/>
        </p:spPr>
        <p:txBody>
          <a:bodyPr wrap="square" rtlCol="0">
            <a:spAutoFit/>
          </a:bodyPr>
          <a:lstStyle/>
          <a:p>
            <a:r>
              <a:rPr lang="en-US" dirty="0" err="1" smtClean="0"/>
              <a:t>Sagar</a:t>
            </a:r>
            <a:r>
              <a:rPr lang="en-US" dirty="0" smtClean="0"/>
              <a:t> </a:t>
            </a:r>
            <a:r>
              <a:rPr lang="en-US" dirty="0" err="1" smtClean="0"/>
              <a:t>Nidhi</a:t>
            </a:r>
            <a:r>
              <a:rPr lang="en-US" dirty="0" smtClean="0"/>
              <a:t> – Research vessel</a:t>
            </a:r>
          </a:p>
          <a:p>
            <a:r>
              <a:rPr lang="en-US" dirty="0" smtClean="0"/>
              <a:t>2x1,6 MW +</a:t>
            </a:r>
          </a:p>
          <a:p>
            <a:r>
              <a:rPr lang="en-US" dirty="0" smtClean="0"/>
              <a:t>2x0,8 MW (Bow thrusters)</a:t>
            </a:r>
            <a:endParaRPr lang="el-GR" dirty="0"/>
          </a:p>
        </p:txBody>
      </p:sp>
      <p:pic>
        <p:nvPicPr>
          <p:cNvPr id="6" name="5 - Εικόνα" descr="windlift-jack up vessel.jpg"/>
          <p:cNvPicPr>
            <a:picLocks noChangeAspect="1"/>
          </p:cNvPicPr>
          <p:nvPr/>
        </p:nvPicPr>
        <p:blipFill>
          <a:blip r:embed="rId3" cstate="print"/>
          <a:stretch>
            <a:fillRect/>
          </a:stretch>
        </p:blipFill>
        <p:spPr>
          <a:xfrm>
            <a:off x="539552" y="3356992"/>
            <a:ext cx="3200356" cy="1800200"/>
          </a:xfrm>
          <a:prstGeom prst="rect">
            <a:avLst/>
          </a:prstGeom>
        </p:spPr>
      </p:pic>
      <p:sp>
        <p:nvSpPr>
          <p:cNvPr id="7" name="6 - TextBox"/>
          <p:cNvSpPr txBox="1"/>
          <p:nvPr/>
        </p:nvSpPr>
        <p:spPr>
          <a:xfrm>
            <a:off x="3995936" y="3645024"/>
            <a:ext cx="3744416" cy="646331"/>
          </a:xfrm>
          <a:prstGeom prst="rect">
            <a:avLst/>
          </a:prstGeom>
          <a:noFill/>
        </p:spPr>
        <p:txBody>
          <a:bodyPr wrap="square" rtlCol="0">
            <a:spAutoFit/>
          </a:bodyPr>
          <a:lstStyle/>
          <a:p>
            <a:r>
              <a:rPr lang="en-US" dirty="0" err="1" smtClean="0"/>
              <a:t>Windlift</a:t>
            </a:r>
            <a:r>
              <a:rPr lang="en-US" dirty="0" smtClean="0"/>
              <a:t> 1 – Jack up vessel</a:t>
            </a:r>
          </a:p>
          <a:p>
            <a:r>
              <a:rPr lang="en-US" dirty="0" smtClean="0"/>
              <a:t>4x1,1 MW</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Η </a:t>
            </a:r>
            <a:r>
              <a:rPr lang="el-GR" dirty="0" err="1" smtClean="0"/>
              <a:t>ηλεκτροπρόωση</a:t>
            </a:r>
            <a:r>
              <a:rPr lang="el-GR" dirty="0" smtClean="0"/>
              <a:t> παρουσιάζει σημαντικά πλεονεκτήματα έναντι παραδοσιακών προώσεων σε εφαρμογές όπως:</a:t>
            </a:r>
          </a:p>
          <a:p>
            <a:pPr marL="624078" indent="-514350">
              <a:buFont typeface="+mj-lt"/>
              <a:buAutoNum type="arabicPeriod"/>
            </a:pPr>
            <a:r>
              <a:rPr lang="el-GR" dirty="0" smtClean="0"/>
              <a:t>Σκάφη με απαίτηση για υψηλή ικανότητα ελιγμών</a:t>
            </a:r>
          </a:p>
          <a:p>
            <a:pPr marL="624078" indent="-514350">
              <a:buFont typeface="+mj-lt"/>
              <a:buAutoNum type="arabicPeriod"/>
            </a:pPr>
            <a:r>
              <a:rPr lang="el-GR" dirty="0" smtClean="0"/>
              <a:t>Σκάφη με μεγάλη διακύμανση της ισχύος πρόωσης</a:t>
            </a:r>
          </a:p>
          <a:p>
            <a:pPr marL="624078" indent="-514350">
              <a:buFont typeface="+mj-lt"/>
              <a:buAutoNum type="arabicPeriod"/>
            </a:pPr>
            <a:r>
              <a:rPr lang="el-GR" dirty="0" smtClean="0"/>
              <a:t>Σκάφη με μεγάλη ισχύ βοηθητικών μηχανημάτων</a:t>
            </a:r>
          </a:p>
          <a:p>
            <a:pPr marL="624078" indent="-514350">
              <a:buFont typeface="+mj-lt"/>
              <a:buAutoNum type="arabicPeriod"/>
            </a:pPr>
            <a:r>
              <a:rPr lang="el-GR" dirty="0" smtClean="0"/>
              <a:t>Σκάφη ειδικών χρήσεων - Υποβρύχια</a:t>
            </a:r>
          </a:p>
        </p:txBody>
      </p:sp>
      <p:sp>
        <p:nvSpPr>
          <p:cNvPr id="3" name="2 - Τίτλος"/>
          <p:cNvSpPr>
            <a:spLocks noGrp="1"/>
          </p:cNvSpPr>
          <p:nvPr>
            <p:ph type="title"/>
          </p:nvPr>
        </p:nvSpPr>
        <p:spPr/>
        <p:txBody>
          <a:bodyPr/>
          <a:lstStyle/>
          <a:p>
            <a:r>
              <a:rPr lang="el-GR" dirty="0" smtClean="0"/>
              <a:t>Εφαρμογές (3)</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marL="624078" indent="-514350">
              <a:buFont typeface="+mj-lt"/>
              <a:buAutoNum type="arabicPeriod"/>
            </a:pPr>
            <a:r>
              <a:rPr lang="el-GR" dirty="0" smtClean="0"/>
              <a:t>Μεταβολή ταχύτητας περιστροφής της έλικας σε όλο το φάσμα στροφών</a:t>
            </a:r>
          </a:p>
          <a:p>
            <a:pPr marL="624078" indent="-514350">
              <a:buFont typeface="+mj-lt"/>
              <a:buAutoNum type="arabicPeriod"/>
            </a:pPr>
            <a:r>
              <a:rPr lang="el-GR" dirty="0" smtClean="0"/>
              <a:t>Το σύστημα παράγει μεγάλα ποσά ηλεκτρικής ισχύος η οποία τροφοδοτεί και τα βοηθητικά μηχανήματα</a:t>
            </a:r>
          </a:p>
          <a:p>
            <a:pPr marL="624078" indent="-514350">
              <a:buFont typeface="+mj-lt"/>
              <a:buAutoNum type="arabicPeriod"/>
            </a:pPr>
            <a:r>
              <a:rPr lang="el-GR" dirty="0" smtClean="0"/>
              <a:t>Μεγάλη ικανότητα ελιγμών</a:t>
            </a:r>
          </a:p>
          <a:p>
            <a:pPr marL="624078" indent="-514350">
              <a:buFont typeface="+mj-lt"/>
              <a:buAutoNum type="arabicPeriod"/>
            </a:pPr>
            <a:r>
              <a:rPr lang="el-GR" dirty="0" smtClean="0"/>
              <a:t>Χαμηλή στάθμη θορύβου και κραδασμών</a:t>
            </a:r>
          </a:p>
          <a:p>
            <a:pPr marL="624078" indent="-514350">
              <a:buFont typeface="+mj-lt"/>
              <a:buAutoNum type="arabicPeriod"/>
            </a:pPr>
            <a:r>
              <a:rPr lang="el-GR" dirty="0" smtClean="0"/>
              <a:t>Οικονομία καυσίμου</a:t>
            </a:r>
          </a:p>
          <a:p>
            <a:pPr marL="624078" indent="-514350">
              <a:buFont typeface="+mj-lt"/>
              <a:buAutoNum type="arabicPeriod"/>
            </a:pPr>
            <a:endParaRPr lang="el-GR" dirty="0" smtClean="0"/>
          </a:p>
        </p:txBody>
      </p:sp>
      <p:sp>
        <p:nvSpPr>
          <p:cNvPr id="3" name="2 - Τίτλος"/>
          <p:cNvSpPr>
            <a:spLocks noGrp="1"/>
          </p:cNvSpPr>
          <p:nvPr>
            <p:ph type="title"/>
          </p:nvPr>
        </p:nvSpPr>
        <p:spPr/>
        <p:txBody>
          <a:bodyPr>
            <a:normAutofit fontScale="90000"/>
          </a:bodyPr>
          <a:lstStyle/>
          <a:p>
            <a:r>
              <a:rPr lang="el-GR" dirty="0" smtClean="0"/>
              <a:t>Πλεονεκτήματα </a:t>
            </a:r>
            <a:r>
              <a:rPr lang="el-GR" dirty="0" err="1" smtClean="0"/>
              <a:t>ηλεκτροπρόωσης</a:t>
            </a:r>
            <a:r>
              <a:rPr lang="el-GR" dirty="0" smtClean="0"/>
              <a:t> (1)</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marL="624078" indent="-514350">
              <a:buFont typeface="+mj-lt"/>
              <a:buAutoNum type="arabicPeriod" startAt="6"/>
            </a:pPr>
            <a:r>
              <a:rPr lang="el-GR" dirty="0" smtClean="0"/>
              <a:t>Περιβαλλοντικά οφέλη εξαιτίας της μικρότερης κατανάλωσης καυσίμου και εκπομπών ρύπων</a:t>
            </a:r>
          </a:p>
          <a:p>
            <a:pPr marL="624078" indent="-514350">
              <a:buFont typeface="+mj-lt"/>
              <a:buAutoNum type="arabicPeriod" startAt="6"/>
            </a:pPr>
            <a:r>
              <a:rPr lang="el-GR" dirty="0" smtClean="0"/>
              <a:t>Αυξημένη αξιοπιστία λόγω πολλών συστημάτων συνδεδεμένων παράλληλα και άρα αυξημένη ασφάλεια</a:t>
            </a:r>
          </a:p>
          <a:p>
            <a:pPr marL="624078" indent="-514350">
              <a:buFont typeface="+mj-lt"/>
              <a:buAutoNum type="arabicPeriod" startAt="6"/>
            </a:pPr>
            <a:r>
              <a:rPr lang="el-GR" dirty="0" smtClean="0"/>
              <a:t>Απαιτεί λιγότερο χώρο για την εγκατάσταση των επιμέρους συστημάτων</a:t>
            </a:r>
          </a:p>
          <a:p>
            <a:pPr marL="624078" indent="-514350">
              <a:buFont typeface="+mj-lt"/>
              <a:buAutoNum type="arabicPeriod" startAt="6"/>
            </a:pPr>
            <a:r>
              <a:rPr lang="el-GR" dirty="0" smtClean="0"/>
              <a:t>Μεγαλύτερη ευελιξία στην τοποθέτηση των επιμέρους συστημάτων</a:t>
            </a:r>
          </a:p>
          <a:p>
            <a:pPr marL="624078" indent="-514350">
              <a:buFont typeface="+mj-lt"/>
              <a:buAutoNum type="arabicPeriod" startAt="6"/>
            </a:pPr>
            <a:endParaRPr lang="el-GR" dirty="0" smtClean="0"/>
          </a:p>
          <a:p>
            <a:pPr marL="624078" indent="-514350">
              <a:buFont typeface="+mj-lt"/>
              <a:buAutoNum type="arabicPeriod" startAt="6"/>
            </a:pPr>
            <a:endParaRPr lang="el-GR" dirty="0" smtClean="0"/>
          </a:p>
          <a:p>
            <a:endParaRPr lang="el-GR" dirty="0"/>
          </a:p>
        </p:txBody>
      </p:sp>
      <p:sp>
        <p:nvSpPr>
          <p:cNvPr id="3" name="2 - Τίτλος"/>
          <p:cNvSpPr>
            <a:spLocks noGrp="1"/>
          </p:cNvSpPr>
          <p:nvPr>
            <p:ph type="title"/>
          </p:nvPr>
        </p:nvSpPr>
        <p:spPr/>
        <p:txBody>
          <a:bodyPr>
            <a:normAutofit fontScale="90000"/>
          </a:bodyPr>
          <a:lstStyle/>
          <a:p>
            <a:r>
              <a:rPr lang="el-GR" dirty="0" smtClean="0"/>
              <a:t>Πλεονεκτήματα </a:t>
            </a:r>
            <a:r>
              <a:rPr lang="el-GR" dirty="0" err="1" smtClean="0"/>
              <a:t>ηλεκτροπρόωσης</a:t>
            </a:r>
            <a:r>
              <a:rPr lang="el-GR" dirty="0" smtClean="0"/>
              <a:t> (2)</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1156</TotalTime>
  <Words>1585</Words>
  <Application>Microsoft Office PowerPoint</Application>
  <PresentationFormat>Προβολή στην οθόνη (4:3)</PresentationFormat>
  <Paragraphs>124</Paragraphs>
  <Slides>45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Συγκέντρωση</vt:lpstr>
      <vt:lpstr>Ηλεκτροπρόωση στα πλοία</vt:lpstr>
      <vt:lpstr>Τι είναι η ηλεκτροπρόωση; (1)</vt:lpstr>
      <vt:lpstr>Τι είναι η ηλεκτροπρόωση; (2)</vt:lpstr>
      <vt:lpstr>Τι είναι η ηλεκτροπρόωση; (3)</vt:lpstr>
      <vt:lpstr>Εφαρμογές (1)</vt:lpstr>
      <vt:lpstr>Εφαρμογές (2)</vt:lpstr>
      <vt:lpstr>Εφαρμογές (3)</vt:lpstr>
      <vt:lpstr>Πλεονεκτήματα ηλεκτροπρόωσης (1)</vt:lpstr>
      <vt:lpstr>Πλεονεκτήματα ηλεκτροπρόωσης (2)</vt:lpstr>
      <vt:lpstr>Πλεονεκτήματα ηλεκτροπρόωσης (3)</vt:lpstr>
      <vt:lpstr>Μειονεκτήματα ηλεκτροπρόωσης</vt:lpstr>
      <vt:lpstr>Ορολογία που χρησιμοποιείται</vt:lpstr>
      <vt:lpstr>Full Electric Propulsion</vt:lpstr>
      <vt:lpstr>Integrated Full Electric Propulsion</vt:lpstr>
      <vt:lpstr>All Electric Ship</vt:lpstr>
      <vt:lpstr>Ηλεκτρικοί κινητήρες πρόωσης (1)</vt:lpstr>
      <vt:lpstr>Ηλεκτρικοί κινητήρες πρόωσης (2)</vt:lpstr>
      <vt:lpstr>Ηλεκτρικοί κινητήρες πρόωσης (3)</vt:lpstr>
      <vt:lpstr>Ηλεκτρικοί κινητήρες πρόωσης (4)</vt:lpstr>
      <vt:lpstr>Αζιμουθιακό σύστημα (1)</vt:lpstr>
      <vt:lpstr>Αζιμουθιακό σύστημα (2)</vt:lpstr>
      <vt:lpstr>Αζιμουθιακό σύστημα (3)</vt:lpstr>
      <vt:lpstr>Αζιμουθιακό σύστημα (4)</vt:lpstr>
      <vt:lpstr>Αζιμουθιακό σύστημα (5)</vt:lpstr>
      <vt:lpstr>Οδήγηση των ηλεκτροκινητήρων</vt:lpstr>
      <vt:lpstr>Τύποι μετατροπέων</vt:lpstr>
      <vt:lpstr>Οδήγηση DC κινητήρων </vt:lpstr>
      <vt:lpstr>Οδήγηση επαγωγικών κινητήρων</vt:lpstr>
      <vt:lpstr>Οδήγηση σύγχρονων κινητήρων με συγχρομετατροπέα</vt:lpstr>
      <vt:lpstr>Οδήγηση σύγχρονων κινητήρων με κυκλομετατροπέα</vt:lpstr>
      <vt:lpstr>Λειτουργία του συστήματος της ηλεκτροπρόωσης (1)</vt:lpstr>
      <vt:lpstr>Λειτουργία του συστήματος της ηλεκτροπρόωσης (2)</vt:lpstr>
      <vt:lpstr>Λειτουργία του συστήματος της ηλεκτροπρόωσης (3)</vt:lpstr>
      <vt:lpstr>Αρμονικές (1)</vt:lpstr>
      <vt:lpstr>Αρμονικές (2)</vt:lpstr>
      <vt:lpstr>Αρμονικές (3)</vt:lpstr>
      <vt:lpstr>Αρμονικές (4)</vt:lpstr>
      <vt:lpstr>Αρμονικές (5)</vt:lpstr>
      <vt:lpstr>Αρμονικές (6)</vt:lpstr>
      <vt:lpstr>Βοηθητικός εξοπλισμός (1)</vt:lpstr>
      <vt:lpstr>Βοηθητικός εξοπλισμός (2)</vt:lpstr>
      <vt:lpstr>Συνεργασία έλικα-κινητήρα (1)</vt:lpstr>
      <vt:lpstr>Συνεργασία έλικα-κινητήρα (2)</vt:lpstr>
      <vt:lpstr>Έλικα σταθερού βήματος (FPP)</vt:lpstr>
      <vt:lpstr>Έλικα ρυθμιζόμενου βήματος (CPP)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Ηλεκτροπρόωση στα πλοία</dc:title>
  <dc:creator>PAMOST</dc:creator>
  <cp:lastModifiedBy>PAMOST</cp:lastModifiedBy>
  <cp:revision>60</cp:revision>
  <dcterms:created xsi:type="dcterms:W3CDTF">2015-06-04T06:28:27Z</dcterms:created>
  <dcterms:modified xsi:type="dcterms:W3CDTF">2015-06-22T16:40:19Z</dcterms:modified>
</cp:coreProperties>
</file>