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93" r:id="rId5"/>
    <p:sldId id="295" r:id="rId6"/>
    <p:sldId id="294" r:id="rId7"/>
    <p:sldId id="296" r:id="rId8"/>
    <p:sldId id="297" r:id="rId9"/>
    <p:sldId id="299" r:id="rId10"/>
    <p:sldId id="298" r:id="rId11"/>
    <p:sldId id="300" r:id="rId12"/>
    <p:sldId id="301" r:id="rId13"/>
    <p:sldId id="302" r:id="rId14"/>
    <p:sldId id="303" r:id="rId15"/>
    <p:sldId id="304" r:id="rId16"/>
    <p:sldId id="305" r:id="rId17"/>
    <p:sldId id="306" r:id="rId18"/>
    <p:sldId id="307" r:id="rId19"/>
    <p:sldId id="308" r:id="rId20"/>
    <p:sldId id="309" r:id="rId21"/>
    <p:sldId id="310" r:id="rId22"/>
    <p:sldId id="311" r:id="rId23"/>
    <p:sldId id="312" r:id="rId24"/>
    <p:sldId id="31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9" autoAdjust="0"/>
    <p:restoredTop sz="94619" autoAdjust="0"/>
  </p:normalViewPr>
  <p:slideViewPr>
    <p:cSldViewPr snapToGrid="0">
      <p:cViewPr varScale="1">
        <p:scale>
          <a:sx n="77" d="100"/>
          <a:sy n="77" d="100"/>
        </p:scale>
        <p:origin x="64" y="18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3T22:34:08.17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0,'557'0,"-540"1,0 1,31 7,-29-5,-1 0,24 0,165-4,-187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3T22:34:18.98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1550 73,'-1549'0,"2985"0,-1414-2,0 0,29-7,-27 5,40-4,-60 8,40-1,70-11,-95 10,-15 2,0 0,0 0,0-1,-1 1,1-1,0 0,0 0,0-1,-1 1,1-1,-1 1,7-5,-10 6,0-1,0 1,0 0,0 0,0-1,0 1,0 0,0-1,0 1,0 0,0-1,0 1,0 0,0 0,0-1,0 1,-1 0,1-1,0 1,0 0,0 0,0-1,-1 1,1 0,0 0,0 0,0-1,-1 1,1 0,0 0,0 0,-1 0,1-1,0 1,0 0,-1 0,1 0,0 0,0 0,-1 0,1 0,0 0,-1 0,1 0,0 0,-1 0,1 0,-17-3,-44-2,-87 6,51 1,-272-2,347 1,-1 2,-28 5,27-3,-41 2,48-6,-10-1,-1 2,-48 8,56-6,0-2,0 0,-21-2,23 0,0 0,-1 1,1 1,-20 5,20-2,-1-2,-25 2,25-4,0 1,-23 7,27-7,12-1,0-1,0 0,0 1,0-1,0 1,0 0,0 0,0 0,0 1,1-1,-1 1,-3 2,6-4,0 1,0-1,0 1,0-1,1 1,-1-1,0 1,0-1,0 1,1-1,-1 1,0-1,1 1,-1-1,0 1,1-1,-1 0,0 1,1-1,-1 0,1 1,-1-1,1 0,-1 0,1 1,-1-1,1 0,-1 0,1 0,-1 0,1 0,0 1,24 7,-19-7,16 6,1-2,0-1,41 3,72-6,-86-3,94 10,-31 3,212-6,-177-7,994 2,-3699 0,2611 1,-21 1,0-2,0-2,49-8,-29 2,0 2,1 2,86 6,-39 0,453-2,-524-2,52-8,-51 4,48-1,142 8,-528-1,297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3T22:34:08.17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0,'557'0,"-540"1,0 1,31 7,-29-5,-1 0,24 0,165-4,-187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3T22:34:08.52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3T22:34:08.92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3T22:34:09.75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1383 73,'-3'-1,"0"1,0-1,1 0,-1 0,0 0,0 0,-3-2,-16-6,15 7,-42-8,0 3,-75-3,69 11,24 1,0-2,0-1,-53-9,32 2,0 2,0 2,-87 6,41 0,-363-3,442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3T22:34:18.98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1550 73,'-1549'0,"2985"0,-1414-2,0 0,29-7,-27 5,40-4,-60 8,40-1,70-11,-95 10,-15 2,0 0,0 0,0-1,-1 1,1-1,0 0,0 0,0-1,-1 1,1-1,-1 1,7-5,-10 6,0-1,0 1,0 0,0 0,0-1,0 1,0 0,0-1,0 1,0 0,0-1,0 1,0 0,0 0,0-1,0 1,-1 0,1-1,0 1,0 0,0 0,0-1,-1 1,1 0,0 0,0 0,0-1,-1 1,1 0,0 0,0 0,-1 0,1-1,0 1,0 0,-1 0,1 0,0 0,0 0,-1 0,1 0,0 0,-1 0,1 0,0 0,-1 0,1 0,-17-3,-44-2,-87 6,51 1,-272-2,347 1,-1 2,-28 5,27-3,-41 2,48-6,-10-1,-1 2,-48 8,56-6,0-2,0 0,-21-2,23 0,0 0,-1 1,1 1,-20 5,20-2,-1-2,-25 2,25-4,0 1,-23 7,27-7,12-1,0-1,0 0,0 1,0-1,0 1,0 0,0 0,0 0,0 1,1-1,-1 1,-3 2,6-4,0 1,0-1,0 1,0-1,1 1,-1-1,0 1,0-1,0 1,1-1,-1 1,0-1,1 1,-1-1,0 1,1-1,-1 0,0 1,1-1,-1 0,1 1,-1-1,1 0,-1 0,1 1,-1-1,1 0,-1 0,1 0,-1 0,1 0,0 1,24 7,-19-7,16 6,1-2,0-1,41 3,72-6,-86-3,94 10,-31 3,212-6,-177-7,994 2,-3699 0,2611 1,-21 1,0-2,0-2,49-8,-29 2,0 2,1 2,86 6,-39 0,453-2,-524-2,52-8,-51 4,48-1,142 8,-528-1,297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3T22:34:08.52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3T22:34:08.92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3T22:34:09.75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1383 73,'-3'-1,"0"1,0-1,1 0,-1 0,0 0,0 0,-3-2,-16-6,15 7,-42-8,0 3,-75-3,69 11,24 1,0-2,0-1,-53-9,32 2,0 2,0 2,-87 6,41 0,-363-3,442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3T22:34:18.98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1550 73,'-1549'0,"2985"0,-1414-2,0 0,29-7,-27 5,40-4,-60 8,40-1,70-11,-95 10,-15 2,0 0,0 0,0-1,-1 1,1-1,0 0,0 0,0-1,-1 1,1-1,-1 1,7-5,-10 6,0-1,0 1,0 0,0 0,0-1,0 1,0 0,0-1,0 1,0 0,0-1,0 1,0 0,0 0,0-1,0 1,-1 0,1-1,0 1,0 0,0 0,0-1,-1 1,1 0,0 0,0 0,0-1,-1 1,1 0,0 0,0 0,-1 0,1-1,0 1,0 0,-1 0,1 0,0 0,0 0,-1 0,1 0,0 0,-1 0,1 0,0 0,-1 0,1 0,-17-3,-44-2,-87 6,51 1,-272-2,347 1,-1 2,-28 5,27-3,-41 2,48-6,-10-1,-1 2,-48 8,56-6,0-2,0 0,-21-2,23 0,0 0,-1 1,1 1,-20 5,20-2,-1-2,-25 2,25-4,0 1,-23 7,27-7,12-1,0-1,0 0,0 1,0-1,0 1,0 0,0 0,0 0,0 1,1-1,-1 1,-3 2,6-4,0 1,0-1,0 1,0-1,1 1,-1-1,0 1,0-1,0 1,1-1,-1 1,0-1,1 1,-1-1,0 1,1-1,-1 0,0 1,1-1,-1 0,1 1,-1-1,1 0,-1 0,1 1,-1-1,1 0,-1 0,1 0,-1 0,1 0,0 1,24 7,-19-7,16 6,1-2,0-1,41 3,72-6,-86-3,94 10,-31 3,212-6,-177-7,994 2,-3699 0,2611 1,-21 1,0-2,0-2,49-8,-29 2,0 2,1 2,86 6,-39 0,453-2,-524-2,52-8,-51 4,48-1,142 8,-528-1,297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3T22:34:08.17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0,'557'0,"-540"1,0 1,31 7,-29-5,-1 0,24 0,165-4,-187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3T22:34:08.52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3T22:34:08.92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3T22:34:09.75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1383 73,'-3'-1,"0"1,0-1,1 0,-1 0,0 0,0 0,-3-2,-16-6,15 7,-42-8,0 3,-75-3,69 11,24 1,0-2,0-1,-53-9,32 2,0 2,0 2,-87 6,41 0,-363-3,442 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1/23/2024</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7134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0300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99999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80400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1/23/2024</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5796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819987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37686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1967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9782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1/23/2024</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26886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1/23/2024</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1304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1/23/2024</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13215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customXml" Target="../ink/ink2.xml"/><Relationship Id="rId10" Type="http://schemas.openxmlformats.org/officeDocument/2006/relationships/customXml" Target="../ink/ink5.xml"/><Relationship Id="rId4" Type="http://schemas.openxmlformats.org/officeDocument/2006/relationships/image" Target="../media/image22.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https://www.britannica.com/event/South-African-War" TargetMode="External"/><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hyperlink" Target="https://en.wikipedia.org/wiki/Bloemfontein" TargetMode="External"/><Relationship Id="rId4" Type="http://schemas.openxmlformats.org/officeDocument/2006/relationships/hyperlink" Target="https://en.wikipedia.org/wiki/Lizzie_van_Zyl" TargetMode="External"/></Relationships>
</file>

<file path=ppt/slides/_rels/slide20.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customXml" Target="../ink/ink6.xml"/><Relationship Id="rId7" Type="http://schemas.openxmlformats.org/officeDocument/2006/relationships/customXml" Target="../ink/ink8.xml"/><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customXml" Target="../ink/ink7.xml"/><Relationship Id="rId10" Type="http://schemas.openxmlformats.org/officeDocument/2006/relationships/customXml" Target="../ink/ink10.xml"/><Relationship Id="rId4" Type="http://schemas.openxmlformats.org/officeDocument/2006/relationships/image" Target="../media/image22.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customXml" Target="../ink/ink14.xml"/><Relationship Id="rId2" Type="http://schemas.openxmlformats.org/officeDocument/2006/relationships/customXml" Target="../ink/ink11.xml"/><Relationship Id="rId1" Type="http://schemas.openxmlformats.org/officeDocument/2006/relationships/slideLayout" Target="../slideLayouts/slideLayout4.xml"/><Relationship Id="rId6" Type="http://schemas.openxmlformats.org/officeDocument/2006/relationships/customXml" Target="../ink/ink13.xml"/><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customXml" Target="../ink/ink12.xml"/><Relationship Id="rId9" Type="http://schemas.openxmlformats.org/officeDocument/2006/relationships/customXml" Target="../ink/ink15.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hyperlink" Target="https://allthatsinteresting.com/ww1-photos#1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hyperlink" Target="https://allthatsinteresting.com/ww1-photos#16"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5956917" y="2355458"/>
            <a:ext cx="4944862" cy="2236809"/>
          </a:xfrm>
        </p:spPr>
        <p:txBody>
          <a:bodyPr>
            <a:normAutofit fontScale="90000"/>
          </a:bodyPr>
          <a:lstStyle/>
          <a:p>
            <a:r>
              <a:rPr lang="el-GR" sz="4400" dirty="0">
                <a:solidFill>
                  <a:schemeClr val="tx1"/>
                </a:solidFill>
                <a:latin typeface="Verdana" panose="020B0604030504040204" pitchFamily="34" charset="0"/>
                <a:ea typeface="Verdana" panose="020B0604030504040204" pitchFamily="34" charset="0"/>
              </a:rPr>
              <a:t>Η ΕΛΛΗΝΙΚΗ ΕΜΠΟΡΙΚΗ ΝΑΥΤΙΛΙΑ ΤΟΝ 20</a:t>
            </a:r>
            <a:r>
              <a:rPr lang="el-GR" sz="4400" baseline="30000" dirty="0">
                <a:solidFill>
                  <a:schemeClr val="tx1"/>
                </a:solidFill>
                <a:latin typeface="Verdana" panose="020B0604030504040204" pitchFamily="34" charset="0"/>
                <a:ea typeface="Verdana" panose="020B0604030504040204" pitchFamily="34" charset="0"/>
              </a:rPr>
              <a:t>Ο</a:t>
            </a:r>
            <a:r>
              <a:rPr lang="el-GR" sz="4400" dirty="0">
                <a:solidFill>
                  <a:schemeClr val="tx1"/>
                </a:solidFill>
                <a:latin typeface="Verdana" panose="020B0604030504040204" pitchFamily="34" charset="0"/>
                <a:ea typeface="Verdana" panose="020B0604030504040204" pitchFamily="34" charset="0"/>
              </a:rPr>
              <a:t> ΑΙΩΝΑ</a:t>
            </a:r>
            <a:endParaRPr lang="en-US" sz="4400" dirty="0">
              <a:solidFill>
                <a:schemeClr val="tx1"/>
              </a:solidFill>
              <a:latin typeface="Verdana" panose="020B0604030504040204" pitchFamily="34" charset="0"/>
              <a:ea typeface="Verdana" panose="020B0604030504040204" pitchFamily="34" charset="0"/>
            </a:endParaRPr>
          </a:p>
        </p:txBody>
      </p:sp>
      <p:sp>
        <p:nvSpPr>
          <p:cNvPr id="5" name="Subtitle 4">
            <a:extLst>
              <a:ext uri="{FF2B5EF4-FFF2-40B4-BE49-F238E27FC236}">
                <a16:creationId xmlns:a16="http://schemas.microsoft.com/office/drawing/2014/main" id="{CD2A11C7-1882-3711-BB8D-A474143D8C21}"/>
              </a:ext>
            </a:extLst>
          </p:cNvPr>
          <p:cNvSpPr>
            <a:spLocks noGrp="1"/>
          </p:cNvSpPr>
          <p:nvPr>
            <p:ph type="subTitle" idx="1"/>
          </p:nvPr>
        </p:nvSpPr>
        <p:spPr>
          <a:xfrm>
            <a:off x="1629101" y="5267989"/>
            <a:ext cx="8936846" cy="457201"/>
          </a:xfrm>
        </p:spPr>
        <p:txBody>
          <a:bodyPr/>
          <a:lstStyle/>
          <a:p>
            <a:r>
              <a:rPr lang="el-GR" dirty="0"/>
              <a:t>ΠΡΟΟΠΤΙΚΕΣ ΚΑΙ Η ΝΑΥΤΕΡΓΑΣΙΑ</a:t>
            </a:r>
            <a:endParaRPr lang="en-US" dirty="0"/>
          </a:p>
        </p:txBody>
      </p:sp>
    </p:spTree>
    <p:extLst>
      <p:ext uri="{BB962C8B-B14F-4D97-AF65-F5344CB8AC3E}">
        <p14:creationId xmlns:p14="http://schemas.microsoft.com/office/powerpoint/2010/main" val="42696815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CF0-D5A9-3F1D-6257-C9807CB247CC}"/>
              </a:ext>
            </a:extLst>
          </p:cNvPr>
          <p:cNvSpPr>
            <a:spLocks noGrp="1"/>
          </p:cNvSpPr>
          <p:nvPr>
            <p:ph type="title"/>
          </p:nvPr>
        </p:nvSpPr>
        <p:spPr>
          <a:xfrm>
            <a:off x="487465" y="275208"/>
            <a:ext cx="10637735" cy="1242874"/>
          </a:xfrm>
        </p:spPr>
        <p:txBody>
          <a:bodyPr/>
          <a:lstStyle/>
          <a:p>
            <a:r>
              <a:rPr lang="el-GR" sz="1800" b="1" dirty="0">
                <a:effectLst/>
                <a:latin typeface="Times New Roman" panose="02020603050405020304" pitchFamily="18" charset="0"/>
                <a:ea typeface="Times New Roman" panose="02020603050405020304" pitchFamily="18" charset="0"/>
              </a:rPr>
              <a:t>ΤΟ ΠΡΩΤΟ ΜΙΣΟ ΤΟΥ 20ΟΥ ΑΙΩΝΑ: Η ΠΕΡΙΟΔΟΣ ΤΗΣ «ΕΞΑΠΛΩΣΗΣ». </a:t>
            </a:r>
            <a:br>
              <a:rPr lang="el-GR" sz="1800" b="1" dirty="0">
                <a:effectLst/>
                <a:latin typeface="Times New Roman" panose="02020603050405020304" pitchFamily="18" charset="0"/>
                <a:ea typeface="Times New Roman" panose="02020603050405020304" pitchFamily="18" charset="0"/>
              </a:rPr>
            </a:br>
            <a:r>
              <a:rPr lang="el-GR" sz="1800" b="1" dirty="0">
                <a:effectLst/>
                <a:latin typeface="Times New Roman" panose="02020603050405020304" pitchFamily="18" charset="0"/>
                <a:ea typeface="Times New Roman" panose="02020603050405020304" pitchFamily="18" charset="0"/>
              </a:rPr>
              <a:t>Η αντικυκλική επενδυτική συμπεριφορά τ</a:t>
            </a:r>
            <a:r>
              <a:rPr lang="el-GR" sz="1800" b="1" dirty="0">
                <a:latin typeface="Times New Roman" panose="02020603050405020304" pitchFamily="18" charset="0"/>
                <a:ea typeface="Times New Roman" panose="02020603050405020304" pitchFamily="18" charset="0"/>
              </a:rPr>
              <a:t>ου εφοπλισμού</a:t>
            </a:r>
            <a:endParaRPr lang="en-US" dirty="0"/>
          </a:p>
        </p:txBody>
      </p:sp>
      <p:sp>
        <p:nvSpPr>
          <p:cNvPr id="4" name="Content Placeholder 3">
            <a:extLst>
              <a:ext uri="{FF2B5EF4-FFF2-40B4-BE49-F238E27FC236}">
                <a16:creationId xmlns:a16="http://schemas.microsoft.com/office/drawing/2014/main" id="{03547CCB-C97D-3561-D1C7-591944391848}"/>
              </a:ext>
            </a:extLst>
          </p:cNvPr>
          <p:cNvSpPr>
            <a:spLocks noGrp="1"/>
          </p:cNvSpPr>
          <p:nvPr>
            <p:ph sz="half" idx="2"/>
          </p:nvPr>
        </p:nvSpPr>
        <p:spPr>
          <a:xfrm>
            <a:off x="6569477" y="914400"/>
            <a:ext cx="5364884" cy="5668392"/>
          </a:xfrm>
        </p:spPr>
        <p:txBody>
          <a:bodyPr>
            <a:normAutofit fontScale="85000" lnSpcReduction="10000"/>
          </a:bodyPr>
          <a:lstStyle/>
          <a:p>
            <a:r>
              <a:rPr lang="el-GR" sz="1800" dirty="0">
                <a:effectLst/>
                <a:latin typeface="Times New Roman" panose="02020603050405020304" pitchFamily="18" charset="0"/>
                <a:ea typeface="Times New Roman" panose="02020603050405020304" pitchFamily="18" charset="0"/>
              </a:rPr>
              <a:t>Αυτό όμως που χαρακτηρίζει την εξέλιξη της ελληνικής ναυτιλιακής επιχείρησης των φορτηγών πλοίων και την ανταπόκριση </a:t>
            </a:r>
            <a:r>
              <a:rPr lang="el-GR" dirty="0">
                <a:latin typeface="Times New Roman" panose="02020603050405020304" pitchFamily="18" charset="0"/>
                <a:ea typeface="Times New Roman" panose="02020603050405020304" pitchFamily="18" charset="0"/>
              </a:rPr>
              <a:t>τ</a:t>
            </a:r>
            <a:r>
              <a:rPr lang="el-GR" sz="1800" dirty="0">
                <a:effectLst/>
                <a:latin typeface="Times New Roman" panose="02020603050405020304" pitchFamily="18" charset="0"/>
                <a:ea typeface="Times New Roman" panose="02020603050405020304" pitchFamily="18" charset="0"/>
              </a:rPr>
              <a:t>ης στις ανάγκες μεταφορών ευτελών και ομοειδών φορτίων είναι οι συνθήκες αφενός στο επίπεδο χρηματοδότησης και αφετέρου στο κόστος λειτουργίας της επιχείρησης.</a:t>
            </a:r>
          </a:p>
          <a:p>
            <a:r>
              <a:rPr lang="el-GR" sz="1800" dirty="0">
                <a:effectLst/>
                <a:latin typeface="Times New Roman" panose="02020603050405020304" pitchFamily="18" charset="0"/>
                <a:ea typeface="Times New Roman" panose="02020603050405020304" pitchFamily="18" charset="0"/>
              </a:rPr>
              <a:t>Σε σχέση με τις ναυτιλιακές επιχειρήσεις άλλων χωρών, οι Ελληνικές επιχειρήσεις, οι οποίες, είχαν ως επί το πλείστων οικογενειακό χαρακτήρα και ήταν απαλλαγμένες από τις επιβαρύνσεις για μισθούς "υπαλληλικού προσωπικού, εγκαταστάσεων και άλλων συναφών προς τη διαχείριση των πλοίων δαπανών, είχαν ανύπαρκτα ή μειωμένα έξοδα διαχείρισης. "Τα απαιτούμενα για τη διαχείριση-διοίκηση έξοδα, ήταν σχεδόν ανύπαρκτα. Οι εφοπλιστές διαχειρίζονται ατομικά τα πλοία και δεν είχαν γραφεία και υπαλλήλους, όπως επιβάλλεται στην περίπτωση άλλων μεγάλων εταιρειών και των εταιρειών ναυσιπλοΐας.</a:t>
            </a:r>
          </a:p>
          <a:p>
            <a:r>
              <a:rPr lang="el-GR" sz="1800" dirty="0">
                <a:effectLst/>
                <a:latin typeface="Times New Roman" panose="02020603050405020304" pitchFamily="18" charset="0"/>
                <a:ea typeface="Times New Roman" panose="02020603050405020304" pitchFamily="18" charset="0"/>
              </a:rPr>
              <a:t>Παράδειγμα η εταιρεία </a:t>
            </a:r>
            <a:r>
              <a:rPr lang="el-GR" sz="1800" dirty="0" err="1">
                <a:effectLst/>
                <a:latin typeface="Times New Roman" panose="02020603050405020304" pitchFamily="18" charset="0"/>
                <a:ea typeface="Times New Roman" panose="02020603050405020304" pitchFamily="18" charset="0"/>
              </a:rPr>
              <a:t>Duna</a:t>
            </a:r>
            <a:r>
              <a:rPr lang="en-US" sz="1800" dirty="0">
                <a:effectLst/>
                <a:latin typeface="Times New Roman" panose="02020603050405020304" pitchFamily="18" charset="0"/>
                <a:ea typeface="Times New Roman" panose="02020603050405020304" pitchFamily="18" charset="0"/>
              </a:rPr>
              <a:t>b</a:t>
            </a:r>
            <a:r>
              <a:rPr lang="el-GR" sz="1800" dirty="0" err="1">
                <a:effectLst/>
                <a:latin typeface="Times New Roman" panose="02020603050405020304" pitchFamily="18" charset="0"/>
                <a:ea typeface="Times New Roman" panose="02020603050405020304" pitchFamily="18" charset="0"/>
              </a:rPr>
              <a:t>ea</a:t>
            </a:r>
            <a:r>
              <a:rPr lang="el-GR" sz="1800" dirty="0">
                <a:effectLst/>
                <a:latin typeface="Times New Roman" panose="02020603050405020304" pitchFamily="18" charset="0"/>
                <a:ea typeface="Times New Roman" panose="02020603050405020304" pitchFamily="18" charset="0"/>
              </a:rPr>
              <a:t> (ο Δούναβης) στη </a:t>
            </a:r>
            <a:r>
              <a:rPr lang="el-GR" sz="1800" dirty="0" err="1">
                <a:effectLst/>
                <a:latin typeface="Times New Roman" panose="02020603050405020304" pitchFamily="18" charset="0"/>
                <a:ea typeface="Times New Roman" panose="02020603050405020304" pitchFamily="18" charset="0"/>
              </a:rPr>
              <a:t>Βραίλα</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είχε το 1925 ειδικό κτίριο με 7 υπαλλήλους για τη</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δραστηριότητα των 20 πλοίων, όταν ο Έλληνας εφοπλιστής</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Ιωάννης </a:t>
            </a:r>
            <a:r>
              <a:rPr lang="el-GR" sz="1800" dirty="0" err="1">
                <a:effectLst/>
                <a:latin typeface="Times New Roman" panose="02020603050405020304" pitchFamily="18" charset="0"/>
                <a:ea typeface="Times New Roman" panose="02020603050405020304" pitchFamily="18" charset="0"/>
              </a:rPr>
              <a:t>Ματσούκκης</a:t>
            </a:r>
            <a:r>
              <a:rPr lang="el-GR" sz="1800" dirty="0">
                <a:effectLst/>
                <a:latin typeface="Times New Roman" panose="02020603050405020304" pitchFamily="18" charset="0"/>
                <a:ea typeface="Times New Roman" panose="02020603050405020304" pitchFamily="18" charset="0"/>
              </a:rPr>
              <a:t> χρησιμοποιούσε ένα μόνο υπάλληλο κι</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ένα αποδεικτικό βιβλιάριο στην τσάντα του για οκτώ πλοία</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και δύο ρυμουλκά</a:t>
            </a:r>
            <a:r>
              <a:rPr lang="en-US" sz="1800" dirty="0">
                <a:effectLst/>
                <a:latin typeface="Times New Roman" panose="02020603050405020304" pitchFamily="18" charset="0"/>
                <a:ea typeface="Times New Roman" panose="02020603050405020304" pitchFamily="18" charset="0"/>
              </a:rPr>
              <a:t>.</a:t>
            </a:r>
            <a:endParaRPr lang="en-US" dirty="0">
              <a:latin typeface="Verdana" panose="020B0604030504040204" pitchFamily="34" charset="0"/>
              <a:ea typeface="Verdana" panose="020B0604030504040204" pitchFamily="34" charset="0"/>
            </a:endParaRPr>
          </a:p>
        </p:txBody>
      </p:sp>
      <p:pic>
        <p:nvPicPr>
          <p:cNvPr id="8" name="Content Placeholder 7">
            <a:extLst>
              <a:ext uri="{FF2B5EF4-FFF2-40B4-BE49-F238E27FC236}">
                <a16:creationId xmlns:a16="http://schemas.microsoft.com/office/drawing/2014/main" id="{F217C08E-7243-D0B0-B8CF-9F3F43EFCA0C}"/>
              </a:ext>
            </a:extLst>
          </p:cNvPr>
          <p:cNvPicPr>
            <a:picLocks noGrp="1" noChangeAspect="1"/>
          </p:cNvPicPr>
          <p:nvPr>
            <p:ph sz="half" idx="1"/>
          </p:nvPr>
        </p:nvPicPr>
        <p:blipFill>
          <a:blip r:embed="rId2"/>
          <a:stretch>
            <a:fillRect/>
          </a:stretch>
        </p:blipFill>
        <p:spPr>
          <a:xfrm>
            <a:off x="519554" y="1518082"/>
            <a:ext cx="6049923" cy="3859850"/>
          </a:xfrm>
        </p:spPr>
      </p:pic>
    </p:spTree>
    <p:extLst>
      <p:ext uri="{BB962C8B-B14F-4D97-AF65-F5344CB8AC3E}">
        <p14:creationId xmlns:p14="http://schemas.microsoft.com/office/powerpoint/2010/main" val="3281303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CF0-D5A9-3F1D-6257-C9807CB247CC}"/>
              </a:ext>
            </a:extLst>
          </p:cNvPr>
          <p:cNvSpPr>
            <a:spLocks noGrp="1"/>
          </p:cNvSpPr>
          <p:nvPr>
            <p:ph type="title"/>
          </p:nvPr>
        </p:nvSpPr>
        <p:spPr>
          <a:xfrm>
            <a:off x="487465" y="275208"/>
            <a:ext cx="10637735" cy="1242874"/>
          </a:xfrm>
        </p:spPr>
        <p:txBody>
          <a:bodyPr/>
          <a:lstStyle/>
          <a:p>
            <a:r>
              <a:rPr lang="el-GR" sz="1800" b="1" dirty="0">
                <a:effectLst/>
                <a:latin typeface="Times New Roman" panose="02020603050405020304" pitchFamily="18" charset="0"/>
                <a:ea typeface="Times New Roman" panose="02020603050405020304" pitchFamily="18" charset="0"/>
              </a:rPr>
              <a:t>ΤΟ ΠΡΩΤΟ ΜΙΣΟ ΤΟΥ 20ΟΥ ΑΙΩΝΑ: Η ΠΕΡΙΟΔΟΣ ΤΗΣ «ΕΞΑΠΛΩΣΗΣ». </a:t>
            </a:r>
            <a:br>
              <a:rPr lang="el-GR" sz="1800" b="1" dirty="0">
                <a:effectLst/>
                <a:latin typeface="Times New Roman" panose="02020603050405020304" pitchFamily="18" charset="0"/>
                <a:ea typeface="Times New Roman" panose="02020603050405020304" pitchFamily="18" charset="0"/>
              </a:rPr>
            </a:br>
            <a:endParaRPr lang="en-US" dirty="0"/>
          </a:p>
        </p:txBody>
      </p:sp>
      <p:sp>
        <p:nvSpPr>
          <p:cNvPr id="4" name="Content Placeholder 3">
            <a:extLst>
              <a:ext uri="{FF2B5EF4-FFF2-40B4-BE49-F238E27FC236}">
                <a16:creationId xmlns:a16="http://schemas.microsoft.com/office/drawing/2014/main" id="{03547CCB-C97D-3561-D1C7-591944391848}"/>
              </a:ext>
            </a:extLst>
          </p:cNvPr>
          <p:cNvSpPr>
            <a:spLocks noGrp="1"/>
          </p:cNvSpPr>
          <p:nvPr>
            <p:ph sz="half" idx="2"/>
          </p:nvPr>
        </p:nvSpPr>
        <p:spPr>
          <a:xfrm>
            <a:off x="6569477" y="914400"/>
            <a:ext cx="5364884" cy="5668392"/>
          </a:xfrm>
        </p:spPr>
        <p:txBody>
          <a:bodyPr>
            <a:normAutofit fontScale="85000" lnSpcReduction="10000"/>
          </a:bodyPr>
          <a:lstStyle/>
          <a:p>
            <a:r>
              <a:rPr lang="el-GR" sz="1800" dirty="0">
                <a:effectLst/>
                <a:latin typeface="Verdana" panose="020B0604030504040204" pitchFamily="34" charset="0"/>
                <a:ea typeface="Verdana" panose="020B0604030504040204" pitchFamily="34" charset="0"/>
              </a:rPr>
              <a:t>Η αυτεπιστασία των εργασιών του</a:t>
            </a:r>
            <a:r>
              <a:rPr lang="en-US" sz="1800" dirty="0">
                <a:effectLst/>
                <a:latin typeface="Verdana" panose="020B0604030504040204" pitchFamily="34" charset="0"/>
                <a:ea typeface="Verdana" panose="020B0604030504040204" pitchFamily="34" charset="0"/>
              </a:rPr>
              <a:t> </a:t>
            </a:r>
            <a:r>
              <a:rPr lang="el-GR" sz="1800" dirty="0">
                <a:effectLst/>
                <a:latin typeface="Verdana" panose="020B0604030504040204" pitchFamily="34" charset="0"/>
                <a:ea typeface="Verdana" panose="020B0604030504040204" pitchFamily="34" charset="0"/>
              </a:rPr>
              <a:t>πλοίου "υπό του πλοιοκτήτ</a:t>
            </a:r>
            <a:r>
              <a:rPr lang="el-GR" dirty="0">
                <a:latin typeface="Verdana" panose="020B0604030504040204" pitchFamily="34" charset="0"/>
                <a:ea typeface="Verdana" panose="020B0604030504040204" pitchFamily="34" charset="0"/>
              </a:rPr>
              <a:t>η</a:t>
            </a:r>
            <a:r>
              <a:rPr lang="el-GR" sz="1800" dirty="0">
                <a:effectLst/>
                <a:latin typeface="Verdana" panose="020B0604030504040204" pitchFamily="34" charset="0"/>
                <a:ea typeface="Verdana" panose="020B0604030504040204" pitchFamily="34" charset="0"/>
              </a:rPr>
              <a:t> ή συμπλοιοκτητών, οι οποίοι συνηθέστατα επέβαιναν των πλοίων τους ως πλοίαρχοι η μέλη του πληρώματος " είναι χαρακτηριστικό γνώρισμα της ελληνικής ναυτιλιακής επιχείρησης της περιόδου.</a:t>
            </a:r>
          </a:p>
          <a:p>
            <a:r>
              <a:rPr lang="el-GR" sz="1800" dirty="0">
                <a:effectLst/>
                <a:latin typeface="Verdana" panose="020B0604030504040204" pitchFamily="34" charset="0"/>
                <a:ea typeface="Verdana" panose="020B0604030504040204" pitchFamily="34" charset="0"/>
              </a:rPr>
              <a:t>Η μικρή φορολογική επιβάρυνση και το χαμηλό επίπεδο στη δαπάνη συντήρησης του πληρώματος, στα έξοδα διοίκησης, και διαχείρισης της επιχείρησης </a:t>
            </a:r>
          </a:p>
          <a:p>
            <a:r>
              <a:rPr lang="el-GR" dirty="0">
                <a:latin typeface="Verdana" panose="020B0604030504040204" pitchFamily="34" charset="0"/>
                <a:ea typeface="Verdana" panose="020B0604030504040204" pitchFamily="34" charset="0"/>
              </a:rPr>
              <a:t>Η επένδυση δε σε μεταχειρισμένα πλοία που άλλοι «ξένοι» πλοιοκτήτες είχαν απορρίψει</a:t>
            </a:r>
            <a:r>
              <a:rPr lang="el-GR" sz="1800" dirty="0">
                <a:effectLst/>
                <a:latin typeface="Verdana" panose="020B0604030504040204" pitchFamily="34" charset="0"/>
                <a:ea typeface="Verdana" panose="020B0604030504040204" pitchFamily="34" charset="0"/>
              </a:rPr>
              <a:t>, όπως φαίνεται στον δίπλα πίνακα, ήταν οι βασικοί παράγοντες που επέτρεπαν στους Έλληνες στις φάσεις του έντονου ανταγωνισμού να υποβιβάζουν το ναύλο κάτω από τα όρια που μπορούσαν να φθάσουν οι ξένες σημαίες και να εξασφαλίσουν την προτίμηση των εμπόρων.</a:t>
            </a:r>
          </a:p>
          <a:p>
            <a:r>
              <a:rPr lang="el-GR" sz="1800" dirty="0">
                <a:effectLst/>
                <a:latin typeface="Verdana" panose="020B0604030504040204" pitchFamily="34" charset="0"/>
                <a:ea typeface="Verdana" panose="020B0604030504040204" pitchFamily="34" charset="0"/>
              </a:rPr>
              <a:t>Γιατί εφόσον πρόκειται για τις άτακτες μεταφορές μικρής αξίας εμπορευμάτων, ο έμπορος δίνει προτεραιότητα στο φτηνό ναύλο και κατόπιν στην ασφάλεια ή στην ταχύτητα της μεταφοράς. </a:t>
            </a:r>
            <a:endParaRPr lang="en-US"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239794D5-A7CC-F46C-45FA-0CF667BE005C}"/>
              </a:ext>
            </a:extLst>
          </p:cNvPr>
          <p:cNvSpPr txBox="1"/>
          <p:nvPr/>
        </p:nvSpPr>
        <p:spPr>
          <a:xfrm>
            <a:off x="487465" y="5921406"/>
            <a:ext cx="5945991" cy="600164"/>
          </a:xfrm>
          <a:prstGeom prst="rect">
            <a:avLst/>
          </a:prstGeom>
          <a:noFill/>
        </p:spPr>
        <p:txBody>
          <a:bodyPr wrap="square" rtlCol="0">
            <a:spAutoFit/>
          </a:bodyPr>
          <a:lstStyle/>
          <a:p>
            <a:r>
              <a:rPr lang="el-GR" sz="1100" dirty="0">
                <a:latin typeface="Verdana" panose="020B0604030504040204" pitchFamily="34" charset="0"/>
                <a:ea typeface="Verdana" panose="020B0604030504040204" pitchFamily="34" charset="0"/>
              </a:rPr>
              <a:t>Αριθμοί πλοίων και ηλικίες αυτών κατά την αγορά τους από Έλληνες τον μεσοπόλεμο  Πηγή: Η ΕΛΛΗΝΙΚΗ ΕΜΠΟΡΙΚΗ ΝΑΥΤΙΛΙΑ 1910-1939 -  Κωνσταντίνο ς </a:t>
            </a:r>
            <a:r>
              <a:rPr lang="el-GR" sz="1100" dirty="0" err="1">
                <a:latin typeface="Verdana" panose="020B0604030504040204" pitchFamily="34" charset="0"/>
                <a:ea typeface="Verdana" panose="020B0604030504040204" pitchFamily="34" charset="0"/>
              </a:rPr>
              <a:t>Χλωμούδης</a:t>
            </a:r>
            <a:r>
              <a:rPr lang="el-GR" sz="1100" dirty="0">
                <a:latin typeface="Verdana" panose="020B0604030504040204" pitchFamily="34" charset="0"/>
                <a:ea typeface="Verdana" panose="020B0604030504040204" pitchFamily="34" charset="0"/>
              </a:rPr>
              <a:t> (Διδακτορική διατριβή ΠΑΜΑΚ 1991)</a:t>
            </a:r>
            <a:endParaRPr lang="en-US" sz="1100" dirty="0">
              <a:latin typeface="Verdana" panose="020B0604030504040204" pitchFamily="34" charset="0"/>
              <a:ea typeface="Verdana" panose="020B0604030504040204" pitchFamily="34" charset="0"/>
            </a:endParaRPr>
          </a:p>
        </p:txBody>
      </p:sp>
      <p:pic>
        <p:nvPicPr>
          <p:cNvPr id="6" name="Content Placeholder 5">
            <a:extLst>
              <a:ext uri="{FF2B5EF4-FFF2-40B4-BE49-F238E27FC236}">
                <a16:creationId xmlns:a16="http://schemas.microsoft.com/office/drawing/2014/main" id="{83ED88BE-DAF1-B48B-72A7-0EB245700349}"/>
              </a:ext>
            </a:extLst>
          </p:cNvPr>
          <p:cNvPicPr>
            <a:picLocks noGrp="1" noChangeAspect="1"/>
          </p:cNvPicPr>
          <p:nvPr>
            <p:ph sz="half" idx="1"/>
          </p:nvPr>
        </p:nvPicPr>
        <p:blipFill>
          <a:blip r:embed="rId2"/>
          <a:stretch>
            <a:fillRect/>
          </a:stretch>
        </p:blipFill>
        <p:spPr>
          <a:xfrm>
            <a:off x="487465" y="1660898"/>
            <a:ext cx="6069779" cy="3418178"/>
          </a:xfrm>
        </p:spPr>
      </p:pic>
    </p:spTree>
    <p:extLst>
      <p:ext uri="{BB962C8B-B14F-4D97-AF65-F5344CB8AC3E}">
        <p14:creationId xmlns:p14="http://schemas.microsoft.com/office/powerpoint/2010/main" val="2924376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CF0-D5A9-3F1D-6257-C9807CB247CC}"/>
              </a:ext>
            </a:extLst>
          </p:cNvPr>
          <p:cNvSpPr>
            <a:spLocks noGrp="1"/>
          </p:cNvSpPr>
          <p:nvPr>
            <p:ph type="title"/>
          </p:nvPr>
        </p:nvSpPr>
        <p:spPr>
          <a:xfrm>
            <a:off x="487465" y="275208"/>
            <a:ext cx="10637735" cy="1242874"/>
          </a:xfrm>
        </p:spPr>
        <p:txBody>
          <a:bodyPr/>
          <a:lstStyle/>
          <a:p>
            <a:r>
              <a:rPr lang="el-GR" sz="1800" b="1" dirty="0">
                <a:effectLst/>
                <a:latin typeface="Times New Roman" panose="02020603050405020304" pitchFamily="18" charset="0"/>
                <a:ea typeface="Times New Roman" panose="02020603050405020304" pitchFamily="18" charset="0"/>
              </a:rPr>
              <a:t>ΤΟ ΠΡΩΤΟ ΜΙΣΟ ΤΟΥ 20ΟΥ ΑΙΩΝΑ: Η ΠΕΡΙΟΔΟΣ ΤΗΣ «ΕΞΑΠΛΩΣΗΣ». </a:t>
            </a:r>
            <a:br>
              <a:rPr lang="el-GR" sz="1800" b="1" dirty="0">
                <a:effectLst/>
                <a:latin typeface="Times New Roman" panose="02020603050405020304" pitchFamily="18" charset="0"/>
                <a:ea typeface="Times New Roman" panose="02020603050405020304" pitchFamily="18" charset="0"/>
              </a:rPr>
            </a:br>
            <a:endParaRPr lang="en-US" dirty="0"/>
          </a:p>
        </p:txBody>
      </p:sp>
      <p:sp>
        <p:nvSpPr>
          <p:cNvPr id="4" name="Content Placeholder 3">
            <a:extLst>
              <a:ext uri="{FF2B5EF4-FFF2-40B4-BE49-F238E27FC236}">
                <a16:creationId xmlns:a16="http://schemas.microsoft.com/office/drawing/2014/main" id="{03547CCB-C97D-3561-D1C7-591944391848}"/>
              </a:ext>
            </a:extLst>
          </p:cNvPr>
          <p:cNvSpPr>
            <a:spLocks noGrp="1"/>
          </p:cNvSpPr>
          <p:nvPr>
            <p:ph sz="half" idx="2"/>
          </p:nvPr>
        </p:nvSpPr>
        <p:spPr>
          <a:xfrm>
            <a:off x="6569477" y="914400"/>
            <a:ext cx="5364884" cy="5668392"/>
          </a:xfrm>
        </p:spPr>
        <p:txBody>
          <a:bodyPr>
            <a:normAutofit fontScale="85000" lnSpcReduction="10000"/>
          </a:bodyPr>
          <a:lstStyle/>
          <a:p>
            <a:r>
              <a:rPr lang="el-GR" sz="1800" dirty="0">
                <a:effectLst/>
                <a:latin typeface="Verdana" panose="020B0604030504040204" pitchFamily="34" charset="0"/>
                <a:ea typeface="Verdana" panose="020B0604030504040204" pitchFamily="34" charset="0"/>
              </a:rPr>
              <a:t>Η αυτεπιστασία των εργασιών του</a:t>
            </a:r>
            <a:r>
              <a:rPr lang="en-US" sz="1800" dirty="0">
                <a:effectLst/>
                <a:latin typeface="Verdana" panose="020B0604030504040204" pitchFamily="34" charset="0"/>
                <a:ea typeface="Verdana" panose="020B0604030504040204" pitchFamily="34" charset="0"/>
              </a:rPr>
              <a:t> </a:t>
            </a:r>
            <a:r>
              <a:rPr lang="el-GR" sz="1800" dirty="0">
                <a:effectLst/>
                <a:latin typeface="Verdana" panose="020B0604030504040204" pitchFamily="34" charset="0"/>
                <a:ea typeface="Verdana" panose="020B0604030504040204" pitchFamily="34" charset="0"/>
              </a:rPr>
              <a:t>πλοίου "υπό του πλοιοκτήτ</a:t>
            </a:r>
            <a:r>
              <a:rPr lang="el-GR" dirty="0">
                <a:latin typeface="Verdana" panose="020B0604030504040204" pitchFamily="34" charset="0"/>
                <a:ea typeface="Verdana" panose="020B0604030504040204" pitchFamily="34" charset="0"/>
              </a:rPr>
              <a:t>η</a:t>
            </a:r>
            <a:r>
              <a:rPr lang="el-GR" sz="1800" dirty="0">
                <a:effectLst/>
                <a:latin typeface="Verdana" panose="020B0604030504040204" pitchFamily="34" charset="0"/>
                <a:ea typeface="Verdana" panose="020B0604030504040204" pitchFamily="34" charset="0"/>
              </a:rPr>
              <a:t> ή συμπλοιοκτητών, οι οποίοι συνηθέστατα επέβαιναν των πλοίων τους ως πλοίαρχοι η μέλη του πληρώματος " είναι χαρακτηριστικό γνώρισμα της ελληνικής ναυτιλιακής επιχείρησης της περιόδου.</a:t>
            </a:r>
          </a:p>
          <a:p>
            <a:r>
              <a:rPr lang="el-GR" sz="1800" dirty="0">
                <a:effectLst/>
                <a:latin typeface="Verdana" panose="020B0604030504040204" pitchFamily="34" charset="0"/>
                <a:ea typeface="Verdana" panose="020B0604030504040204" pitchFamily="34" charset="0"/>
              </a:rPr>
              <a:t>Η μικρή φορολογική επιβάρυνση και το χαμηλό επίπεδο στη δαπάνη συντήρησης του πληρώματος, στα έξοδα διοίκησης, και διαχείρισης της επιχείρησης </a:t>
            </a:r>
          </a:p>
          <a:p>
            <a:r>
              <a:rPr lang="el-GR" dirty="0">
                <a:latin typeface="Verdana" panose="020B0604030504040204" pitchFamily="34" charset="0"/>
                <a:ea typeface="Verdana" panose="020B0604030504040204" pitchFamily="34" charset="0"/>
              </a:rPr>
              <a:t>Η επένδυση δε σε μεταχειρισμένα πλοία που άλλοι «ξένοι» πλοιοκτήτες είχαν απορρίψει</a:t>
            </a:r>
            <a:r>
              <a:rPr lang="el-GR" sz="1800" dirty="0">
                <a:effectLst/>
                <a:latin typeface="Verdana" panose="020B0604030504040204" pitchFamily="34" charset="0"/>
                <a:ea typeface="Verdana" panose="020B0604030504040204" pitchFamily="34" charset="0"/>
              </a:rPr>
              <a:t>, όπως φαίνεται στον δίπλα πίνακα, ήταν οι βασικοί παράγοντες που επέτρεπαν στους Έλληνες στις φάσεις του έντονου ανταγωνισμού να υποβιβάζουν το ναύλο κάτω από τα όρια που μπορούσαν να φθάσουν οι ξένες σημαίες και να εξασφαλίσουν την προτίμηση των εμπόρων.</a:t>
            </a:r>
          </a:p>
          <a:p>
            <a:r>
              <a:rPr lang="el-GR" sz="1800" dirty="0">
                <a:effectLst/>
                <a:latin typeface="Verdana" panose="020B0604030504040204" pitchFamily="34" charset="0"/>
                <a:ea typeface="Verdana" panose="020B0604030504040204" pitchFamily="34" charset="0"/>
              </a:rPr>
              <a:t>Γιατί εφόσον πρόκειται για τις άτακτες μεταφορές μικρής αξίας εμπορευμάτων, ο έμπορος δίνει προτεραιότητα στο φτηνό ναύλο και κατόπιν στην ασφάλεια ή στην ταχύτητα της μεταφοράς. </a:t>
            </a:r>
            <a:endParaRPr lang="en-US"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239794D5-A7CC-F46C-45FA-0CF667BE005C}"/>
              </a:ext>
            </a:extLst>
          </p:cNvPr>
          <p:cNvSpPr txBox="1"/>
          <p:nvPr/>
        </p:nvSpPr>
        <p:spPr>
          <a:xfrm>
            <a:off x="487465" y="5921406"/>
            <a:ext cx="5945991" cy="600164"/>
          </a:xfrm>
          <a:prstGeom prst="rect">
            <a:avLst/>
          </a:prstGeom>
          <a:noFill/>
        </p:spPr>
        <p:txBody>
          <a:bodyPr wrap="square" rtlCol="0">
            <a:spAutoFit/>
          </a:bodyPr>
          <a:lstStyle/>
          <a:p>
            <a:r>
              <a:rPr lang="el-GR" sz="1100" dirty="0">
                <a:latin typeface="Verdana" panose="020B0604030504040204" pitchFamily="34" charset="0"/>
                <a:ea typeface="Verdana" panose="020B0604030504040204" pitchFamily="34" charset="0"/>
              </a:rPr>
              <a:t>Αριθμοί πλοίων που χάθηκαν μεταξύ 1915 και 1938  Πηγή: Η ΕΛΛΗΝΙΚΗ ΕΜΠΟΡΙΚΗ ΝΑΥΤΙΛΙΑ 1910-1939 -  Κωνσταντίνο ς </a:t>
            </a:r>
            <a:r>
              <a:rPr lang="el-GR" sz="1100" dirty="0" err="1">
                <a:latin typeface="Verdana" panose="020B0604030504040204" pitchFamily="34" charset="0"/>
                <a:ea typeface="Verdana" panose="020B0604030504040204" pitchFamily="34" charset="0"/>
              </a:rPr>
              <a:t>Χλωμούδης</a:t>
            </a:r>
            <a:r>
              <a:rPr lang="el-GR" sz="1100" dirty="0">
                <a:latin typeface="Verdana" panose="020B0604030504040204" pitchFamily="34" charset="0"/>
                <a:ea typeface="Verdana" panose="020B0604030504040204" pitchFamily="34" charset="0"/>
              </a:rPr>
              <a:t> (Διδακτορική διατριβή ΠΑΜΑΚ 1991)</a:t>
            </a:r>
            <a:endParaRPr lang="en-US" sz="1100" dirty="0">
              <a:latin typeface="Verdana" panose="020B0604030504040204" pitchFamily="34" charset="0"/>
              <a:ea typeface="Verdana" panose="020B0604030504040204" pitchFamily="34" charset="0"/>
            </a:endParaRPr>
          </a:p>
        </p:txBody>
      </p:sp>
      <p:sp>
        <p:nvSpPr>
          <p:cNvPr id="5" name="Content Placeholder 4">
            <a:extLst>
              <a:ext uri="{FF2B5EF4-FFF2-40B4-BE49-F238E27FC236}">
                <a16:creationId xmlns:a16="http://schemas.microsoft.com/office/drawing/2014/main" id="{404EF7D0-B576-D5F2-9036-52110EB6C21D}"/>
              </a:ext>
            </a:extLst>
          </p:cNvPr>
          <p:cNvSpPr>
            <a:spLocks noGrp="1"/>
          </p:cNvSpPr>
          <p:nvPr>
            <p:ph sz="half" idx="1"/>
          </p:nvPr>
        </p:nvSpPr>
        <p:spPr/>
        <p:txBody>
          <a:bodyPr/>
          <a:lstStyle/>
          <a:p>
            <a:endParaRPr lang="en-US"/>
          </a:p>
        </p:txBody>
      </p:sp>
      <p:pic>
        <p:nvPicPr>
          <p:cNvPr id="8" name="Picture 7">
            <a:extLst>
              <a:ext uri="{FF2B5EF4-FFF2-40B4-BE49-F238E27FC236}">
                <a16:creationId xmlns:a16="http://schemas.microsoft.com/office/drawing/2014/main" id="{720F6303-2ED3-0B28-8547-2E236F5CBDA7}"/>
              </a:ext>
            </a:extLst>
          </p:cNvPr>
          <p:cNvPicPr>
            <a:picLocks noChangeAspect="1"/>
          </p:cNvPicPr>
          <p:nvPr/>
        </p:nvPicPr>
        <p:blipFill>
          <a:blip r:embed="rId2"/>
          <a:stretch>
            <a:fillRect/>
          </a:stretch>
        </p:blipFill>
        <p:spPr>
          <a:xfrm>
            <a:off x="604645" y="896645"/>
            <a:ext cx="4233362" cy="4993398"/>
          </a:xfrm>
          <a:prstGeom prst="rect">
            <a:avLst/>
          </a:prstGeom>
        </p:spPr>
      </p:pic>
    </p:spTree>
    <p:extLst>
      <p:ext uri="{BB962C8B-B14F-4D97-AF65-F5344CB8AC3E}">
        <p14:creationId xmlns:p14="http://schemas.microsoft.com/office/powerpoint/2010/main" val="2572487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CF0-D5A9-3F1D-6257-C9807CB247CC}"/>
              </a:ext>
            </a:extLst>
          </p:cNvPr>
          <p:cNvSpPr>
            <a:spLocks noGrp="1"/>
          </p:cNvSpPr>
          <p:nvPr>
            <p:ph type="title"/>
          </p:nvPr>
        </p:nvSpPr>
        <p:spPr>
          <a:xfrm>
            <a:off x="487465" y="275208"/>
            <a:ext cx="10637735" cy="1242874"/>
          </a:xfrm>
        </p:spPr>
        <p:txBody>
          <a:bodyPr/>
          <a:lstStyle/>
          <a:p>
            <a:r>
              <a:rPr lang="el-GR" sz="1800" b="1" dirty="0">
                <a:effectLst/>
                <a:latin typeface="Times New Roman" panose="02020603050405020304" pitchFamily="18" charset="0"/>
                <a:ea typeface="Times New Roman" panose="02020603050405020304" pitchFamily="18" charset="0"/>
              </a:rPr>
              <a:t>Ο ΔΕΥΤΕΡΟΣ ΠΑΓΚΟΣΜΙΟΣ ΠΟΛΕΜΟΣ</a:t>
            </a:r>
            <a:br>
              <a:rPr lang="el-GR" sz="1800" b="1" dirty="0">
                <a:effectLst/>
                <a:latin typeface="Times New Roman" panose="02020603050405020304" pitchFamily="18" charset="0"/>
                <a:ea typeface="Times New Roman" panose="02020603050405020304" pitchFamily="18" charset="0"/>
              </a:rPr>
            </a:br>
            <a:endParaRPr lang="en-US" dirty="0"/>
          </a:p>
        </p:txBody>
      </p:sp>
      <p:sp>
        <p:nvSpPr>
          <p:cNvPr id="4" name="Content Placeholder 3">
            <a:extLst>
              <a:ext uri="{FF2B5EF4-FFF2-40B4-BE49-F238E27FC236}">
                <a16:creationId xmlns:a16="http://schemas.microsoft.com/office/drawing/2014/main" id="{03547CCB-C97D-3561-D1C7-591944391848}"/>
              </a:ext>
            </a:extLst>
          </p:cNvPr>
          <p:cNvSpPr>
            <a:spLocks noGrp="1"/>
          </p:cNvSpPr>
          <p:nvPr>
            <p:ph sz="half" idx="2"/>
          </p:nvPr>
        </p:nvSpPr>
        <p:spPr>
          <a:xfrm>
            <a:off x="5054138" y="914400"/>
            <a:ext cx="6880223" cy="5668392"/>
          </a:xfrm>
        </p:spPr>
        <p:txBody>
          <a:bodyPr>
            <a:normAutofit lnSpcReduction="10000"/>
          </a:bodyPr>
          <a:lstStyle/>
          <a:p>
            <a:r>
              <a:rPr lang="el-GR" sz="1800" dirty="0">
                <a:effectLst/>
                <a:latin typeface="Times New Roman" panose="02020603050405020304" pitchFamily="18" charset="0"/>
                <a:ea typeface="Times New Roman" panose="02020603050405020304" pitchFamily="18" charset="0"/>
              </a:rPr>
              <a:t>Μια νέα εποχή για την ελληνόκτητη ναυτιλία εγκαινιάστηκε από το δεύτερο παγκόσμιο πόλεμο και την έκβασή του. Η συνεπακόλουθη μετατόπιση της παγκόσμιας ναυτικής ηγεμονίας από τη Μεγάλη Βρετανία στις ΗΠΑ προκάλεσε σημαντικές αλλαγές στη δομή της διεθνούς ναυτιλίας, πολλές από τις οποίες υπήρξαν αποδεδειγμένα ευεργετικές για τον Ελληνόκτητο εμπορικό στόλο. Το ελληνικό και Ελληνόκτητο εμπορικό ναυτικό είχε υποστεί τεράστιες απώλειες κατά τη διάρκεια του Δευτέρου Παγκοσμίου πολέμου.</a:t>
            </a:r>
          </a:p>
          <a:p>
            <a:r>
              <a:rPr lang="el-GR" sz="1800" dirty="0">
                <a:effectLst/>
                <a:latin typeface="Times New Roman" panose="02020603050405020304" pitchFamily="18" charset="0"/>
                <a:ea typeface="Times New Roman" panose="02020603050405020304" pitchFamily="18" charset="0"/>
              </a:rPr>
              <a:t> Η επίταξη των εμπορικών πλοίων είχε απασχολήσει τους Έλληνες εφοπλιστές δεδομένου ότι οι διακανονισμοί των αποζημιώσεων ολοκληρώνονταν με μεγάλη βραδύτητα.</a:t>
            </a:r>
          </a:p>
          <a:p>
            <a:r>
              <a:rPr lang="el-GR" dirty="0">
                <a:latin typeface="Times New Roman" panose="02020603050405020304" pitchFamily="18" charset="0"/>
                <a:ea typeface="Verdana" panose="020B0604030504040204" pitchFamily="34" charset="0"/>
              </a:rPr>
              <a:t>Με την έναρξη του </a:t>
            </a:r>
            <a:r>
              <a:rPr lang="el-GR" dirty="0" err="1">
                <a:latin typeface="Times New Roman" panose="02020603050405020304" pitchFamily="18" charset="0"/>
                <a:ea typeface="Verdana" panose="020B0604030504040204" pitchFamily="34" charset="0"/>
              </a:rPr>
              <a:t>Ελληνο</a:t>
            </a:r>
            <a:r>
              <a:rPr lang="el-GR" dirty="0">
                <a:latin typeface="Times New Roman" panose="02020603050405020304" pitchFamily="18" charset="0"/>
                <a:ea typeface="Verdana" panose="020B0604030504040204" pitchFamily="34" charset="0"/>
              </a:rPr>
              <a:t>-Ιταλικού πολέμου το Υφυπουργείο Εμπορικής Ναυτιλίας για να καλύψει τις μεταφορικές ανάγκες προχώρησε σε επίταξη των επιβατηγών πλοίων και μικρών φορτηγών αλλά και κάθε άλλου είδους πλοίου που θα μπορούσε να συνεισφέρει για την κάλυψη των αναγκών που είχαν προκύψει από τον πόλεμο φροντίζοντας να τα ασφαλίσει σε ειδικό ταμείο που είχε δημιουργηθεί γι’ αυτόν τον σκοπό (Ασφαλιστικός Οργανισμός Κινδύνων Πολέμου –Α.Ο.Κ.Π.)</a:t>
            </a:r>
            <a:endParaRPr lang="en-US" dirty="0">
              <a:latin typeface="Verdana" panose="020B0604030504040204" pitchFamily="34" charset="0"/>
              <a:ea typeface="Verdana" panose="020B0604030504040204" pitchFamily="34" charset="0"/>
            </a:endParaRPr>
          </a:p>
        </p:txBody>
      </p:sp>
      <p:pic>
        <p:nvPicPr>
          <p:cNvPr id="6" name="Content Placeholder 5">
            <a:extLst>
              <a:ext uri="{FF2B5EF4-FFF2-40B4-BE49-F238E27FC236}">
                <a16:creationId xmlns:a16="http://schemas.microsoft.com/office/drawing/2014/main" id="{F04A1FC1-A216-B5F6-248D-93BB40112C7F}"/>
              </a:ext>
            </a:extLst>
          </p:cNvPr>
          <p:cNvPicPr>
            <a:picLocks noGrp="1" noChangeAspect="1"/>
          </p:cNvPicPr>
          <p:nvPr>
            <p:ph sz="half" idx="1"/>
          </p:nvPr>
        </p:nvPicPr>
        <p:blipFill>
          <a:blip r:embed="rId2"/>
          <a:stretch>
            <a:fillRect/>
          </a:stretch>
        </p:blipFill>
        <p:spPr>
          <a:xfrm>
            <a:off x="1778924" y="899345"/>
            <a:ext cx="3092334" cy="5500885"/>
          </a:xfrm>
        </p:spPr>
      </p:pic>
    </p:spTree>
    <p:extLst>
      <p:ext uri="{BB962C8B-B14F-4D97-AF65-F5344CB8AC3E}">
        <p14:creationId xmlns:p14="http://schemas.microsoft.com/office/powerpoint/2010/main" val="1620077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CF0-D5A9-3F1D-6257-C9807CB247CC}"/>
              </a:ext>
            </a:extLst>
          </p:cNvPr>
          <p:cNvSpPr>
            <a:spLocks noGrp="1"/>
          </p:cNvSpPr>
          <p:nvPr>
            <p:ph type="title"/>
          </p:nvPr>
        </p:nvSpPr>
        <p:spPr>
          <a:xfrm>
            <a:off x="487465" y="275208"/>
            <a:ext cx="10637735" cy="1242874"/>
          </a:xfrm>
        </p:spPr>
        <p:txBody>
          <a:bodyPr/>
          <a:lstStyle/>
          <a:p>
            <a:r>
              <a:rPr lang="el-GR" sz="1800" b="1" dirty="0">
                <a:effectLst/>
                <a:latin typeface="Times New Roman" panose="02020603050405020304" pitchFamily="18" charset="0"/>
                <a:ea typeface="Times New Roman" panose="02020603050405020304" pitchFamily="18" charset="0"/>
              </a:rPr>
              <a:t>Ο ΔΕΥΤΕΡΟΣ ΠΑΓΚΟΣΜΙΟΣ ΠΟΛΕΜΟΣ</a:t>
            </a:r>
            <a:br>
              <a:rPr lang="el-GR" sz="1800" b="1" dirty="0">
                <a:effectLst/>
                <a:latin typeface="Times New Roman" panose="02020603050405020304" pitchFamily="18" charset="0"/>
                <a:ea typeface="Times New Roman" panose="02020603050405020304" pitchFamily="18" charset="0"/>
              </a:rPr>
            </a:br>
            <a:endParaRPr lang="en-US" dirty="0"/>
          </a:p>
        </p:txBody>
      </p:sp>
      <p:sp>
        <p:nvSpPr>
          <p:cNvPr id="4" name="Content Placeholder 3">
            <a:extLst>
              <a:ext uri="{FF2B5EF4-FFF2-40B4-BE49-F238E27FC236}">
                <a16:creationId xmlns:a16="http://schemas.microsoft.com/office/drawing/2014/main" id="{03547CCB-C97D-3561-D1C7-591944391848}"/>
              </a:ext>
            </a:extLst>
          </p:cNvPr>
          <p:cNvSpPr>
            <a:spLocks noGrp="1"/>
          </p:cNvSpPr>
          <p:nvPr>
            <p:ph sz="half" idx="2"/>
          </p:nvPr>
        </p:nvSpPr>
        <p:spPr>
          <a:xfrm>
            <a:off x="6569477" y="914400"/>
            <a:ext cx="5364884" cy="5668392"/>
          </a:xfrm>
        </p:spPr>
        <p:txBody>
          <a:bodyPr>
            <a:normAutofit fontScale="92500" lnSpcReduction="20000"/>
          </a:bodyPr>
          <a:lstStyle/>
          <a:p>
            <a:pPr marL="0" indent="0">
              <a:buNone/>
            </a:pPr>
            <a:r>
              <a:rPr lang="el-GR" sz="2600" dirty="0">
                <a:latin typeface="Verdana" panose="020B0604030504040204" pitchFamily="34" charset="0"/>
                <a:ea typeface="Verdana" panose="020B0604030504040204" pitchFamily="34" charset="0"/>
              </a:rPr>
              <a:t>Μετά από διαπραγματεύσεις στις 24 Μαΐου 1940 υπογράφεται συμφωνία μεταξύ δημοσίου (κυβέρνησης Μεταξά)  και Ένωσης Ελλήνων Εφοπλιστών η οποία </a:t>
            </a:r>
            <a:r>
              <a:rPr lang="el-GR" sz="2600" dirty="0" err="1">
                <a:latin typeface="Verdana" panose="020B0604030504040204" pitchFamily="34" charset="0"/>
                <a:ea typeface="Verdana" panose="020B0604030504040204" pitchFamily="34" charset="0"/>
              </a:rPr>
              <a:t>ορίζε</a:t>
            </a:r>
            <a:r>
              <a:rPr lang="el-GR" sz="2600" dirty="0">
                <a:latin typeface="Verdana" panose="020B0604030504040204" pitchFamily="34" charset="0"/>
                <a:ea typeface="Verdana" panose="020B0604030504040204" pitchFamily="34" charset="0"/>
              </a:rPr>
              <a:t> ότι τα επιτασσόμενα πλοία τελούσαν υπό ναύλου από την κυβέρνηση η οποία ήταν υπόχρεη να καταβάλει ναύλο ίσο με την τιμή ναύλωσης των ουδέτερων πλοίων από την Αγγλική κυβέρνηση και το 75% αυτού του ναύλου να καταβάλλεται στον εφοπλιστή σε συνάλλαγμα</a:t>
            </a:r>
            <a:r>
              <a:rPr lang="el-GR" sz="3200" dirty="0">
                <a:latin typeface="Verdana" panose="020B0604030504040204" pitchFamily="34" charset="0"/>
                <a:ea typeface="Verdana" panose="020B0604030504040204" pitchFamily="34" charset="0"/>
              </a:rPr>
              <a:t> </a:t>
            </a:r>
            <a:r>
              <a:rPr lang="el-GR" sz="1100" dirty="0">
                <a:latin typeface="Arial Narrow" panose="020B0606020202030204" pitchFamily="34" charset="0"/>
                <a:ea typeface="Verdana" panose="020B0604030504040204" pitchFamily="34" charset="0"/>
              </a:rPr>
              <a:t>(</a:t>
            </a:r>
            <a:r>
              <a:rPr lang="el-GR" sz="1100" dirty="0">
                <a:latin typeface="Arial Narrow" panose="020B0606020202030204" pitchFamily="34" charset="0"/>
              </a:rPr>
              <a:t>Τσουμάνης, Κωνσταντίνος (2000, </a:t>
            </a:r>
            <a:r>
              <a:rPr lang="el-GR" sz="1100" i="1" dirty="0">
                <a:latin typeface="Arial Narrow" panose="020B0606020202030204" pitchFamily="34" charset="0"/>
              </a:rPr>
              <a:t>Πανεπιστήμιο Ιωαννίνων -</a:t>
            </a:r>
            <a:r>
              <a:rPr lang="el-GR" sz="1100" dirty="0">
                <a:latin typeface="Arial Narrow" panose="020B0606020202030204" pitchFamily="34" charset="0"/>
              </a:rPr>
              <a:t> Η ελληνική εμπορική ναυτιλία και το ελληνικό ναυτεργατικό κίνημα στη διάρκεια του Δευτέρου Παγκοσμίου Πολέμου</a:t>
            </a:r>
            <a:r>
              <a:rPr lang="el-GR" sz="1100" dirty="0">
                <a:latin typeface="Arial Narrow" panose="020B0606020202030204" pitchFamily="34" charset="0"/>
                <a:ea typeface="Verdana" panose="020B0604030504040204" pitchFamily="34" charset="0"/>
              </a:rPr>
              <a:t> Διδακτορική Διατριβή). </a:t>
            </a:r>
            <a:endParaRPr lang="en-US" sz="1100" dirty="0">
              <a:latin typeface="Arial Narrow" panose="020B060602020203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239794D5-A7CC-F46C-45FA-0CF667BE005C}"/>
              </a:ext>
            </a:extLst>
          </p:cNvPr>
          <p:cNvSpPr txBox="1"/>
          <p:nvPr/>
        </p:nvSpPr>
        <p:spPr>
          <a:xfrm>
            <a:off x="487465" y="5251996"/>
            <a:ext cx="5945991" cy="600164"/>
          </a:xfrm>
          <a:prstGeom prst="rect">
            <a:avLst/>
          </a:prstGeom>
          <a:noFill/>
        </p:spPr>
        <p:txBody>
          <a:bodyPr wrap="square" rtlCol="0">
            <a:spAutoFit/>
          </a:bodyPr>
          <a:lstStyle/>
          <a:p>
            <a:r>
              <a:rPr lang="el-GR" sz="1100" dirty="0">
                <a:latin typeface="Arial Narrow" panose="020B0606020202030204" pitchFamily="34" charset="0"/>
                <a:ea typeface="Verdana" panose="020B0604030504040204" pitchFamily="34" charset="0"/>
              </a:rPr>
              <a:t>(</a:t>
            </a:r>
            <a:r>
              <a:rPr lang="el-GR" sz="1100" dirty="0">
                <a:latin typeface="Arial Narrow" panose="020B0606020202030204" pitchFamily="34" charset="0"/>
              </a:rPr>
              <a:t>Τσουμάνης, Κωνσταντίνος (2000, </a:t>
            </a:r>
            <a:r>
              <a:rPr lang="el-GR" sz="1100" i="1" dirty="0">
                <a:latin typeface="Arial Narrow" panose="020B0606020202030204" pitchFamily="34" charset="0"/>
              </a:rPr>
              <a:t>Πανεπιστήμιο Ιωαννίνων -</a:t>
            </a:r>
            <a:r>
              <a:rPr lang="el-GR" sz="1100" dirty="0">
                <a:latin typeface="Arial Narrow" panose="020B0606020202030204" pitchFamily="34" charset="0"/>
              </a:rPr>
              <a:t> Η ελληνική εμπορική ναυτιλία και το ελληνικό ναυτεργατικό κίνημα στη διάρκεια του Δευτέρου Παγκοσμίου Πολέμου</a:t>
            </a:r>
            <a:r>
              <a:rPr lang="el-GR" sz="1100" dirty="0">
                <a:latin typeface="Arial Narrow" panose="020B0606020202030204" pitchFamily="34" charset="0"/>
                <a:ea typeface="Verdana" panose="020B0604030504040204" pitchFamily="34" charset="0"/>
              </a:rPr>
              <a:t> Διδακτορική Διατριβή).</a:t>
            </a:r>
            <a:endParaRPr lang="en-US" sz="1100" dirty="0"/>
          </a:p>
          <a:p>
            <a:endParaRPr lang="en-US" sz="1100" dirty="0">
              <a:latin typeface="Verdana" panose="020B0604030504040204" pitchFamily="34" charset="0"/>
              <a:ea typeface="Verdana" panose="020B0604030504040204" pitchFamily="34" charset="0"/>
            </a:endParaRPr>
          </a:p>
        </p:txBody>
      </p:sp>
      <p:sp>
        <p:nvSpPr>
          <p:cNvPr id="8" name="Content Placeholder 7">
            <a:extLst>
              <a:ext uri="{FF2B5EF4-FFF2-40B4-BE49-F238E27FC236}">
                <a16:creationId xmlns:a16="http://schemas.microsoft.com/office/drawing/2014/main" id="{7231CECC-08D9-578B-1D2F-976F94AA4CC2}"/>
              </a:ext>
            </a:extLst>
          </p:cNvPr>
          <p:cNvSpPr>
            <a:spLocks noGrp="1"/>
          </p:cNvSpPr>
          <p:nvPr>
            <p:ph sz="half" idx="1"/>
          </p:nvPr>
        </p:nvSpPr>
        <p:spPr/>
        <p:txBody>
          <a:bodyPr>
            <a:normAutofit fontScale="92500" lnSpcReduction="20000"/>
          </a:bodyPr>
          <a:lstStyle/>
          <a:p>
            <a:endParaRPr lang="en-US" dirty="0"/>
          </a:p>
        </p:txBody>
      </p:sp>
      <p:pic>
        <p:nvPicPr>
          <p:cNvPr id="6" name="Picture 5">
            <a:extLst>
              <a:ext uri="{FF2B5EF4-FFF2-40B4-BE49-F238E27FC236}">
                <a16:creationId xmlns:a16="http://schemas.microsoft.com/office/drawing/2014/main" id="{6CC61E09-7BBA-BE3F-7FB9-8579EBCA109A}"/>
              </a:ext>
            </a:extLst>
          </p:cNvPr>
          <p:cNvPicPr>
            <a:picLocks noChangeAspect="1"/>
          </p:cNvPicPr>
          <p:nvPr/>
        </p:nvPicPr>
        <p:blipFill>
          <a:blip r:embed="rId2"/>
          <a:stretch>
            <a:fillRect/>
          </a:stretch>
        </p:blipFill>
        <p:spPr>
          <a:xfrm>
            <a:off x="487465" y="1421477"/>
            <a:ext cx="5887216" cy="3682538"/>
          </a:xfrm>
          <a:prstGeom prst="rect">
            <a:avLst/>
          </a:prstGeom>
        </p:spPr>
      </p:pic>
    </p:spTree>
    <p:extLst>
      <p:ext uri="{BB962C8B-B14F-4D97-AF65-F5344CB8AC3E}">
        <p14:creationId xmlns:p14="http://schemas.microsoft.com/office/powerpoint/2010/main" val="1096340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CF0-D5A9-3F1D-6257-C9807CB247CC}"/>
              </a:ext>
            </a:extLst>
          </p:cNvPr>
          <p:cNvSpPr>
            <a:spLocks noGrp="1"/>
          </p:cNvSpPr>
          <p:nvPr>
            <p:ph type="title"/>
          </p:nvPr>
        </p:nvSpPr>
        <p:spPr>
          <a:xfrm>
            <a:off x="487465" y="275208"/>
            <a:ext cx="10637735" cy="1242874"/>
          </a:xfrm>
        </p:spPr>
        <p:txBody>
          <a:bodyPr/>
          <a:lstStyle/>
          <a:p>
            <a:r>
              <a:rPr lang="el-GR" sz="1800" b="1" dirty="0">
                <a:effectLst/>
                <a:latin typeface="Times New Roman" panose="02020603050405020304" pitchFamily="18" charset="0"/>
                <a:ea typeface="Times New Roman" panose="02020603050405020304" pitchFamily="18" charset="0"/>
              </a:rPr>
              <a:t>Ο ΔΕΥΤΕΡΟΣ ΠΑΓΚΟΣΜΙΟΣ ΠΟΛΕΜΟΣ</a:t>
            </a:r>
            <a:br>
              <a:rPr lang="el-GR" sz="1800" b="1" dirty="0">
                <a:effectLst/>
                <a:latin typeface="Times New Roman" panose="02020603050405020304" pitchFamily="18" charset="0"/>
                <a:ea typeface="Times New Roman" panose="02020603050405020304" pitchFamily="18" charset="0"/>
              </a:rPr>
            </a:br>
            <a:r>
              <a:rPr lang="el-GR" sz="1800" b="1" dirty="0">
                <a:effectLst/>
                <a:latin typeface="Times New Roman" panose="02020603050405020304" pitchFamily="18" charset="0"/>
                <a:ea typeface="Times New Roman" panose="02020603050405020304" pitchFamily="18" charset="0"/>
              </a:rPr>
              <a:t>Εργασιακές συνθήκες των Ελλήνων ναυτικών.</a:t>
            </a:r>
            <a:br>
              <a:rPr lang="el-GR" sz="1800" b="1" dirty="0">
                <a:effectLst/>
                <a:latin typeface="Times New Roman" panose="02020603050405020304" pitchFamily="18" charset="0"/>
                <a:ea typeface="Times New Roman" panose="02020603050405020304" pitchFamily="18" charset="0"/>
              </a:rPr>
            </a:br>
            <a:endParaRPr lang="en-US" dirty="0"/>
          </a:p>
        </p:txBody>
      </p:sp>
      <p:sp>
        <p:nvSpPr>
          <p:cNvPr id="4" name="Content Placeholder 3">
            <a:extLst>
              <a:ext uri="{FF2B5EF4-FFF2-40B4-BE49-F238E27FC236}">
                <a16:creationId xmlns:a16="http://schemas.microsoft.com/office/drawing/2014/main" id="{03547CCB-C97D-3561-D1C7-591944391848}"/>
              </a:ext>
            </a:extLst>
          </p:cNvPr>
          <p:cNvSpPr>
            <a:spLocks noGrp="1"/>
          </p:cNvSpPr>
          <p:nvPr>
            <p:ph sz="half" idx="2"/>
          </p:nvPr>
        </p:nvSpPr>
        <p:spPr>
          <a:xfrm>
            <a:off x="5444836" y="275208"/>
            <a:ext cx="6542117" cy="6208719"/>
          </a:xfrm>
        </p:spPr>
        <p:txBody>
          <a:bodyPr>
            <a:noAutofit/>
          </a:bodyPr>
          <a:lstStyle/>
          <a:p>
            <a:r>
              <a:rPr lang="el-GR" sz="1600" dirty="0">
                <a:latin typeface="Arial Narrow" panose="020B0606020202030204" pitchFamily="34" charset="0"/>
                <a:ea typeface="Verdana" panose="020B0604030504040204" pitchFamily="34" charset="0"/>
              </a:rPr>
              <a:t>Κατά την συγκεκριμένη περίοδο –αλλά και πριν-  οι συνθήκες για τους επιβαίνοντες / πληρώματα ήταν αντίξοες. </a:t>
            </a:r>
            <a:r>
              <a:rPr lang="el-GR" sz="1600" b="0" dirty="0">
                <a:effectLst/>
                <a:latin typeface="Arial Narrow" panose="020B0606020202030204" pitchFamily="34" charset="0"/>
              </a:rPr>
              <a:t>Τα πλοία  – ως επί τω πλείστων – που χρησιμοποιούσαν οι Έλληνες όπως προαναφέραμε, μεταχειρισμένα σε μεγάλη ηλικία και μικρής αξίας 4-5 χιλιάδων λιρών Αγγλίας, των οποίων λόγω των πολεμικών γεγονότων είχε ανέβει η αξία τους. Η ναυλαγορά είχε μεγάλους ναύλους για τις μεταφορές εμπορευμάτων και πολεμοφοδίων στα  μέτωπα των πολεμικών επιχειρήσεων.</a:t>
            </a:r>
            <a:endParaRPr lang="el-GR" sz="1600" dirty="0">
              <a:latin typeface="Arial Narrow" panose="020B0606020202030204" pitchFamily="34" charset="0"/>
            </a:endParaRPr>
          </a:p>
          <a:p>
            <a:r>
              <a:rPr lang="el-GR" sz="1600" b="0" dirty="0">
                <a:effectLst/>
                <a:latin typeface="Arial Narrow" panose="020B0606020202030204" pitchFamily="34" charset="0"/>
              </a:rPr>
              <a:t>Οι ναυτεργάτες  βίωναν πολύ δύσκολες εργασιακές συνθήκες, αφού δούλευαν σε δύο βάρδιες και με μισθοδοσία χαμηλή.</a:t>
            </a:r>
            <a:endParaRPr lang="el-GR" sz="1600" dirty="0">
              <a:latin typeface="Arial Narrow" panose="020B0606020202030204" pitchFamily="34" charset="0"/>
            </a:endParaRPr>
          </a:p>
          <a:p>
            <a:pPr marL="0" indent="0">
              <a:buNone/>
            </a:pPr>
            <a:r>
              <a:rPr lang="el-GR" sz="1600" dirty="0">
                <a:latin typeface="Arial Narrow" panose="020B0606020202030204" pitchFamily="34" charset="0"/>
                <a:ea typeface="Verdana" panose="020B0604030504040204" pitchFamily="34" charset="0"/>
              </a:rPr>
              <a:t> Οι απόδημοι Έλληνες ναυτικοί</a:t>
            </a:r>
            <a:r>
              <a:rPr lang="en-US" sz="1600" dirty="0">
                <a:latin typeface="Arial Narrow" panose="020B0606020202030204" pitchFamily="34" charset="0"/>
                <a:ea typeface="Verdana" panose="020B0604030504040204" pitchFamily="34" charset="0"/>
              </a:rPr>
              <a:t> </a:t>
            </a:r>
            <a:r>
              <a:rPr lang="el-GR" sz="1600" dirty="0">
                <a:latin typeface="Arial Narrow" panose="020B0606020202030204" pitchFamily="34" charset="0"/>
                <a:ea typeface="Verdana" panose="020B0604030504040204" pitchFamily="34" charset="0"/>
              </a:rPr>
              <a:t>με </a:t>
            </a:r>
            <a:r>
              <a:rPr lang="el-GR" sz="1600" dirty="0" err="1">
                <a:latin typeface="Arial Narrow" panose="020B0606020202030204" pitchFamily="34" charset="0"/>
                <a:ea typeface="Verdana" panose="020B0604030504040204" pitchFamily="34" charset="0"/>
              </a:rPr>
              <a:t>πρωτοστατούντες</a:t>
            </a:r>
            <a:r>
              <a:rPr lang="el-GR" sz="1600" dirty="0">
                <a:latin typeface="Arial Narrow" panose="020B0606020202030204" pitchFamily="34" charset="0"/>
                <a:ea typeface="Verdana" panose="020B0604030504040204" pitchFamily="34" charset="0"/>
              </a:rPr>
              <a:t> τους Αντώνη </a:t>
            </a:r>
            <a:r>
              <a:rPr lang="el-GR" sz="1600" dirty="0" err="1">
                <a:latin typeface="Arial Narrow" panose="020B0606020202030204" pitchFamily="34" charset="0"/>
                <a:ea typeface="Verdana" panose="020B0604030504040204" pitchFamily="34" charset="0"/>
              </a:rPr>
              <a:t>Αμπατιέλο</a:t>
            </a:r>
            <a:r>
              <a:rPr lang="el-GR" sz="1600" dirty="0">
                <a:latin typeface="Arial Narrow" panose="020B0606020202030204" pitchFamily="34" charset="0"/>
                <a:ea typeface="Verdana" panose="020B0604030504040204" pitchFamily="34" charset="0"/>
              </a:rPr>
              <a:t> και Βασίλη </a:t>
            </a:r>
            <a:r>
              <a:rPr lang="el-GR" sz="1600" dirty="0" err="1">
                <a:latin typeface="Arial Narrow" panose="020B0606020202030204" pitchFamily="34" charset="0"/>
                <a:ea typeface="Verdana" panose="020B0604030504040204" pitchFamily="34" charset="0"/>
              </a:rPr>
              <a:t>Μπεκάκο</a:t>
            </a:r>
            <a:r>
              <a:rPr lang="el-GR" sz="1600" dirty="0">
                <a:latin typeface="Arial Narrow" panose="020B0606020202030204" pitchFamily="34" charset="0"/>
                <a:ea typeface="Verdana" panose="020B0604030504040204" pitchFamily="34" charset="0"/>
              </a:rPr>
              <a:t>, οργανώνουν στο </a:t>
            </a:r>
            <a:r>
              <a:rPr lang="en-US" sz="1600" dirty="0">
                <a:latin typeface="Arial Narrow" panose="020B0606020202030204" pitchFamily="34" charset="0"/>
                <a:ea typeface="Verdana" panose="020B0604030504040204" pitchFamily="34" charset="0"/>
              </a:rPr>
              <a:t>Cardiff </a:t>
            </a:r>
            <a:r>
              <a:rPr lang="el-GR" sz="1600" dirty="0">
                <a:latin typeface="Arial Narrow" panose="020B0606020202030204" pitchFamily="34" charset="0"/>
                <a:ea typeface="Verdana" panose="020B0604030504040204" pitchFamily="34" charset="0"/>
              </a:rPr>
              <a:t>της Αγγλίας την Ο.Ε.Ν.Ο.  (Ομοσπονδία Ελληνικών Ναυτεργατικών Οργανώσεων) η οποία μάχεται αρχικά για την διατήρηση των Ελληνικών πλοίων στον αγώνα κατά του φασισμού (χρησιμοποιώντας μάλιστα και το ιστορικό σύνθημα «Κρατάτε τα πλοία εν κινήσει».</a:t>
            </a:r>
          </a:p>
          <a:p>
            <a:pPr marL="0" indent="0">
              <a:buNone/>
            </a:pPr>
            <a:r>
              <a:rPr lang="el-GR" sz="1600" dirty="0">
                <a:latin typeface="Arial Narrow" panose="020B0606020202030204" pitchFamily="34" charset="0"/>
                <a:ea typeface="Verdana" panose="020B0604030504040204" pitchFamily="34" charset="0"/>
              </a:rPr>
              <a:t>Παράλληλα η ΟΕΝΟ αγωνίζεται για ανθρώπινες συνθήκες για όλους τους Έλληνες ναυτικούς, ικανοποιητικούς μισθούς και υπογραφή συλλογικής σύμβασης. </a:t>
            </a:r>
          </a:p>
          <a:p>
            <a:endParaRPr lang="el-GR" sz="1200" b="1" dirty="0">
              <a:latin typeface="Verdana" panose="020B0604030504040204" pitchFamily="34" charset="0"/>
              <a:ea typeface="Verdana" panose="020B0604030504040204" pitchFamily="34" charset="0"/>
            </a:endParaRPr>
          </a:p>
          <a:p>
            <a:endParaRPr lang="el-GR" sz="1200" dirty="0">
              <a:latin typeface="Verdana" panose="020B0604030504040204" pitchFamily="34" charset="0"/>
              <a:ea typeface="Verdana" panose="020B0604030504040204" pitchFamily="34" charset="0"/>
            </a:endParaRPr>
          </a:p>
          <a:p>
            <a:pPr marL="0" indent="0">
              <a:buNone/>
            </a:pPr>
            <a:r>
              <a:rPr lang="el-GR" sz="1200" dirty="0">
                <a:latin typeface="Verdana" panose="020B0604030504040204" pitchFamily="34" charset="0"/>
                <a:ea typeface="Verdana" panose="020B0604030504040204" pitchFamily="34" charset="0"/>
              </a:rPr>
              <a:t>  </a:t>
            </a:r>
            <a:endParaRPr lang="en-US" sz="1200" dirty="0">
              <a:latin typeface="Verdana" panose="020B0604030504040204" pitchFamily="34" charset="0"/>
              <a:ea typeface="Verdana" panose="020B0604030504040204" pitchFamily="34" charset="0"/>
            </a:endParaRPr>
          </a:p>
        </p:txBody>
      </p:sp>
      <p:pic>
        <p:nvPicPr>
          <p:cNvPr id="9" name="Content Placeholder 8">
            <a:extLst>
              <a:ext uri="{FF2B5EF4-FFF2-40B4-BE49-F238E27FC236}">
                <a16:creationId xmlns:a16="http://schemas.microsoft.com/office/drawing/2014/main" id="{5FAB6D1A-63C6-DD7C-4919-BEE694EC2E2F}"/>
              </a:ext>
            </a:extLst>
          </p:cNvPr>
          <p:cNvPicPr>
            <a:picLocks noGrp="1" noChangeAspect="1"/>
          </p:cNvPicPr>
          <p:nvPr>
            <p:ph sz="half" idx="1"/>
          </p:nvPr>
        </p:nvPicPr>
        <p:blipFill>
          <a:blip r:embed="rId2"/>
          <a:stretch>
            <a:fillRect/>
          </a:stretch>
        </p:blipFill>
        <p:spPr>
          <a:xfrm>
            <a:off x="1817501" y="896645"/>
            <a:ext cx="2746186" cy="5688014"/>
          </a:xfrm>
        </p:spPr>
      </p:pic>
    </p:spTree>
    <p:extLst>
      <p:ext uri="{BB962C8B-B14F-4D97-AF65-F5344CB8AC3E}">
        <p14:creationId xmlns:p14="http://schemas.microsoft.com/office/powerpoint/2010/main" val="1991121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CF0-D5A9-3F1D-6257-C9807CB247CC}"/>
              </a:ext>
            </a:extLst>
          </p:cNvPr>
          <p:cNvSpPr>
            <a:spLocks noGrp="1"/>
          </p:cNvSpPr>
          <p:nvPr>
            <p:ph type="title"/>
          </p:nvPr>
        </p:nvSpPr>
        <p:spPr>
          <a:xfrm>
            <a:off x="396025" y="324640"/>
            <a:ext cx="4774491" cy="1171207"/>
          </a:xfrm>
        </p:spPr>
        <p:txBody>
          <a:bodyPr/>
          <a:lstStyle/>
          <a:p>
            <a:r>
              <a:rPr lang="el-GR" sz="1800" b="1" dirty="0">
                <a:effectLst/>
                <a:latin typeface="Times New Roman" panose="02020603050405020304" pitchFamily="18" charset="0"/>
                <a:ea typeface="Times New Roman" panose="02020603050405020304" pitchFamily="18" charset="0"/>
              </a:rPr>
              <a:t>Ο ΔΕΥΤΕΡΟΣ ΠΑΓΚΟΣΜΙΟΣ ΠΟΛΕΜΟΣ</a:t>
            </a:r>
            <a:br>
              <a:rPr lang="el-GR" sz="1800" b="1" dirty="0">
                <a:effectLst/>
                <a:latin typeface="Times New Roman" panose="02020603050405020304" pitchFamily="18" charset="0"/>
                <a:ea typeface="Times New Roman" panose="02020603050405020304" pitchFamily="18" charset="0"/>
              </a:rPr>
            </a:br>
            <a:r>
              <a:rPr lang="el-GR" sz="1800" b="1" dirty="0">
                <a:effectLst/>
                <a:latin typeface="Times New Roman" panose="02020603050405020304" pitchFamily="18" charset="0"/>
                <a:ea typeface="Times New Roman" panose="02020603050405020304" pitchFamily="18" charset="0"/>
              </a:rPr>
              <a:t>Εργασιακές συνθήκες των Ελλήνων ναυτικών.</a:t>
            </a:r>
            <a:br>
              <a:rPr lang="el-GR" sz="1800" b="1" dirty="0">
                <a:effectLst/>
                <a:latin typeface="Times New Roman" panose="02020603050405020304" pitchFamily="18" charset="0"/>
                <a:ea typeface="Times New Roman" panose="02020603050405020304" pitchFamily="18" charset="0"/>
              </a:rPr>
            </a:br>
            <a:endParaRPr lang="en-US" dirty="0"/>
          </a:p>
        </p:txBody>
      </p:sp>
      <p:sp>
        <p:nvSpPr>
          <p:cNvPr id="4" name="Content Placeholder 3">
            <a:extLst>
              <a:ext uri="{FF2B5EF4-FFF2-40B4-BE49-F238E27FC236}">
                <a16:creationId xmlns:a16="http://schemas.microsoft.com/office/drawing/2014/main" id="{03547CCB-C97D-3561-D1C7-591944391848}"/>
              </a:ext>
            </a:extLst>
          </p:cNvPr>
          <p:cNvSpPr>
            <a:spLocks noGrp="1"/>
          </p:cNvSpPr>
          <p:nvPr>
            <p:ph sz="half" idx="2"/>
          </p:nvPr>
        </p:nvSpPr>
        <p:spPr>
          <a:xfrm>
            <a:off x="5261956" y="324640"/>
            <a:ext cx="6672405" cy="6208719"/>
          </a:xfrm>
        </p:spPr>
        <p:txBody>
          <a:bodyPr>
            <a:noAutofit/>
          </a:bodyPr>
          <a:lstStyle/>
          <a:p>
            <a:pPr marL="0" indent="0">
              <a:buNone/>
            </a:pPr>
            <a:r>
              <a:rPr lang="el-GR" sz="1600" dirty="0">
                <a:latin typeface="Arial Narrow" panose="020B0606020202030204" pitchFamily="34" charset="0"/>
                <a:ea typeface="Verdana" panose="020B0604030504040204" pitchFamily="34" charset="0"/>
              </a:rPr>
              <a:t>Το 1943 πετυχαίνει την υπογραφή Συλλογικής Σύμβασης η οποία καθόριζε υποφερτή ζωή για όλους τους Έλληνες Ναυτικούς. Όπως περιγράφεται από την ανακοίνωση μετά την η υπογραφή της: </a:t>
            </a:r>
          </a:p>
          <a:p>
            <a:r>
              <a:rPr lang="el-GR" sz="1600" dirty="0">
                <a:latin typeface="Verdana" panose="020B0604030504040204" pitchFamily="34" charset="0"/>
                <a:ea typeface="Verdana" panose="020B0604030504040204" pitchFamily="34" charset="0"/>
              </a:rPr>
              <a:t>• </a:t>
            </a:r>
            <a:r>
              <a:rPr lang="el-GR" sz="1600" b="1" dirty="0">
                <a:latin typeface="Verdana" panose="020B0604030504040204" pitchFamily="34" charset="0"/>
                <a:ea typeface="Verdana" panose="020B0604030504040204" pitchFamily="34" charset="0"/>
              </a:rPr>
              <a:t>Ο ναυτεργάτης δεν θα ήταν πια υποχρεωμένος, να σέρνει μαζί του, όπως πρώτα στρώματα, κουβέρτες, τον προϊστορικό σάκο με όλα τα αναγκαία, ακόμα και το μπουγέλο του!... </a:t>
            </a:r>
            <a:endParaRPr lang="el-GR" sz="1600" dirty="0">
              <a:latin typeface="Verdana" panose="020B0604030504040204" pitchFamily="34" charset="0"/>
              <a:ea typeface="Verdana" panose="020B0604030504040204" pitchFamily="34" charset="0"/>
            </a:endParaRPr>
          </a:p>
          <a:p>
            <a:r>
              <a:rPr lang="el-GR" sz="1600" b="1" dirty="0">
                <a:latin typeface="Verdana" panose="020B0604030504040204" pitchFamily="34" charset="0"/>
                <a:ea typeface="Verdana" panose="020B0604030504040204" pitchFamily="34" charset="0"/>
              </a:rPr>
              <a:t>• Το καράβι υποχρεωνόταν με τη σύμβαση, να του παρέχει στρώμα, κουβέρτες, σεντόνια, (που να αλλάζονται κάθε βδομάδα), πετσέτες, σαπούνι, νιτσεράδα, υποδήματα. </a:t>
            </a:r>
            <a:endParaRPr lang="el-GR" sz="1600" dirty="0">
              <a:latin typeface="Verdana" panose="020B0604030504040204" pitchFamily="34" charset="0"/>
              <a:ea typeface="Verdana" panose="020B0604030504040204" pitchFamily="34" charset="0"/>
            </a:endParaRPr>
          </a:p>
          <a:p>
            <a:r>
              <a:rPr lang="el-GR" sz="1600" b="1" dirty="0">
                <a:latin typeface="Verdana" panose="020B0604030504040204" pitchFamily="34" charset="0"/>
                <a:ea typeface="Verdana" panose="020B0604030504040204" pitchFamily="34" charset="0"/>
              </a:rPr>
              <a:t>• Κατοχύρωνε το 8ωρο σε όλους τους κλάδους και το Σάββατο αργία το απόγευμα, καμαρότο για το κατώτερο πλήρωμα, διακοπή εργασίας για καφέ (</a:t>
            </a:r>
            <a:r>
              <a:rPr lang="el-GR" sz="1600" b="1" dirty="0" err="1">
                <a:latin typeface="Verdana" panose="020B0604030504040204" pitchFamily="34" charset="0"/>
                <a:ea typeface="Verdana" panose="020B0604030504040204" pitchFamily="34" charset="0"/>
              </a:rPr>
              <a:t>coffee</a:t>
            </a:r>
            <a:r>
              <a:rPr lang="el-GR" sz="1600" b="1" dirty="0">
                <a:latin typeface="Verdana" panose="020B0604030504040204" pitchFamily="34" charset="0"/>
                <a:ea typeface="Verdana" panose="020B0604030504040204" pitchFamily="34" charset="0"/>
              </a:rPr>
              <a:t> </a:t>
            </a:r>
            <a:r>
              <a:rPr lang="el-GR" sz="1600" b="1" dirty="0" err="1">
                <a:latin typeface="Verdana" panose="020B0604030504040204" pitchFamily="34" charset="0"/>
                <a:ea typeface="Verdana" panose="020B0604030504040204" pitchFamily="34" charset="0"/>
              </a:rPr>
              <a:t>time</a:t>
            </a:r>
            <a:r>
              <a:rPr lang="el-GR" sz="1600" b="1" dirty="0">
                <a:latin typeface="Verdana" panose="020B0604030504040204" pitchFamily="34" charset="0"/>
                <a:ea typeface="Verdana" panose="020B0604030504040204" pitchFamily="34" charset="0"/>
              </a:rPr>
              <a:t>), εφοδιασμό των πλοίων με βιβλιοθήκες και μέσα ψυχαγωγίας. </a:t>
            </a:r>
            <a:endParaRPr lang="el-GR" sz="1600" dirty="0">
              <a:latin typeface="Verdana" panose="020B0604030504040204" pitchFamily="34" charset="0"/>
              <a:ea typeface="Verdana" panose="020B0604030504040204" pitchFamily="34" charset="0"/>
            </a:endParaRPr>
          </a:p>
          <a:p>
            <a:r>
              <a:rPr lang="el-GR" sz="1600" b="1" dirty="0">
                <a:latin typeface="Verdana" panose="020B0604030504040204" pitchFamily="34" charset="0"/>
                <a:ea typeface="Verdana" panose="020B0604030504040204" pitchFamily="34" charset="0"/>
              </a:rPr>
              <a:t>• Οι μισθοί αξιωματικών και κατωτέρων πληρωμάτων ανεβαίνανε στο πενταπλάσιο, έτσι που το ύψος των αποδοχών τους να θεωρείται ικανοποιητικό. </a:t>
            </a:r>
          </a:p>
          <a:p>
            <a:r>
              <a:rPr lang="el-GR" sz="1600" b="1" dirty="0">
                <a:latin typeface="Verdana" panose="020B0604030504040204" pitchFamily="34" charset="0"/>
                <a:ea typeface="Verdana" panose="020B0604030504040204" pitchFamily="34" charset="0"/>
              </a:rPr>
              <a:t>• Καθιερώθηκε εδεσματολόγιο καθώς και αμοιβές υπερωριών </a:t>
            </a:r>
          </a:p>
        </p:txBody>
      </p:sp>
      <p:pic>
        <p:nvPicPr>
          <p:cNvPr id="11" name="Content Placeholder 10">
            <a:extLst>
              <a:ext uri="{FF2B5EF4-FFF2-40B4-BE49-F238E27FC236}">
                <a16:creationId xmlns:a16="http://schemas.microsoft.com/office/drawing/2014/main" id="{89ACE726-7621-9A6B-8E73-9E0325943EE0}"/>
              </a:ext>
            </a:extLst>
          </p:cNvPr>
          <p:cNvPicPr>
            <a:picLocks noGrp="1" noChangeAspect="1"/>
          </p:cNvPicPr>
          <p:nvPr>
            <p:ph sz="half" idx="1"/>
          </p:nvPr>
        </p:nvPicPr>
        <p:blipFill>
          <a:blip r:embed="rId2"/>
          <a:stretch>
            <a:fillRect/>
          </a:stretch>
        </p:blipFill>
        <p:spPr>
          <a:xfrm>
            <a:off x="758990" y="896645"/>
            <a:ext cx="2890298" cy="5687470"/>
          </a:xfrm>
        </p:spPr>
      </p:pic>
    </p:spTree>
    <p:extLst>
      <p:ext uri="{BB962C8B-B14F-4D97-AF65-F5344CB8AC3E}">
        <p14:creationId xmlns:p14="http://schemas.microsoft.com/office/powerpoint/2010/main" val="690478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CF0-D5A9-3F1D-6257-C9807CB247CC}"/>
              </a:ext>
            </a:extLst>
          </p:cNvPr>
          <p:cNvSpPr>
            <a:spLocks noGrp="1"/>
          </p:cNvSpPr>
          <p:nvPr>
            <p:ph type="title"/>
          </p:nvPr>
        </p:nvSpPr>
        <p:spPr>
          <a:xfrm>
            <a:off x="487466" y="275208"/>
            <a:ext cx="4663440" cy="1162894"/>
          </a:xfrm>
        </p:spPr>
        <p:txBody>
          <a:bodyPr>
            <a:normAutofit fontScale="90000"/>
          </a:bodyPr>
          <a:lstStyle/>
          <a:p>
            <a:r>
              <a:rPr lang="el-GR" sz="1800" b="1" dirty="0">
                <a:effectLst/>
                <a:latin typeface="Times New Roman" panose="02020603050405020304" pitchFamily="18" charset="0"/>
                <a:ea typeface="Times New Roman" panose="02020603050405020304" pitchFamily="18" charset="0"/>
              </a:rPr>
              <a:t>Ο ΔΕΥΤΕΡΟΣ ΠΑΓΚΟΣΜΙΟΣ ΠΟΛΕΜΟΣ</a:t>
            </a:r>
            <a:br>
              <a:rPr lang="el-GR" sz="1800" b="1" dirty="0">
                <a:effectLst/>
                <a:latin typeface="Times New Roman" panose="02020603050405020304" pitchFamily="18" charset="0"/>
                <a:ea typeface="Times New Roman" panose="02020603050405020304" pitchFamily="18" charset="0"/>
              </a:rPr>
            </a:br>
            <a:r>
              <a:rPr lang="el-GR" sz="1800" b="1" dirty="0">
                <a:effectLst/>
                <a:latin typeface="Times New Roman" panose="02020603050405020304" pitchFamily="18" charset="0"/>
                <a:ea typeface="Times New Roman" panose="02020603050405020304" pitchFamily="18" charset="0"/>
              </a:rPr>
              <a:t>Εργασιακές συνθήκες των Ελλήνων ναυτικών.</a:t>
            </a:r>
            <a:br>
              <a:rPr lang="el-GR" sz="1800" b="1" dirty="0">
                <a:effectLst/>
                <a:latin typeface="Times New Roman" panose="02020603050405020304" pitchFamily="18" charset="0"/>
                <a:ea typeface="Times New Roman" panose="02020603050405020304" pitchFamily="18" charset="0"/>
              </a:rPr>
            </a:br>
            <a:endParaRPr lang="en-US" dirty="0"/>
          </a:p>
        </p:txBody>
      </p:sp>
      <p:sp>
        <p:nvSpPr>
          <p:cNvPr id="4" name="Content Placeholder 3">
            <a:extLst>
              <a:ext uri="{FF2B5EF4-FFF2-40B4-BE49-F238E27FC236}">
                <a16:creationId xmlns:a16="http://schemas.microsoft.com/office/drawing/2014/main" id="{03547CCB-C97D-3561-D1C7-591944391848}"/>
              </a:ext>
            </a:extLst>
          </p:cNvPr>
          <p:cNvSpPr>
            <a:spLocks noGrp="1"/>
          </p:cNvSpPr>
          <p:nvPr>
            <p:ph sz="half" idx="2"/>
          </p:nvPr>
        </p:nvSpPr>
        <p:spPr>
          <a:xfrm>
            <a:off x="5235172" y="374073"/>
            <a:ext cx="6699189" cy="6208719"/>
          </a:xfrm>
        </p:spPr>
        <p:txBody>
          <a:bodyPr>
            <a:noAutofit/>
          </a:bodyPr>
          <a:lstStyle/>
          <a:p>
            <a:pPr marL="0" indent="0">
              <a:buNone/>
            </a:pPr>
            <a:r>
              <a:rPr lang="el-GR" sz="1600" dirty="0">
                <a:latin typeface="Arial Narrow" panose="020B0606020202030204" pitchFamily="34" charset="0"/>
                <a:ea typeface="Verdana" panose="020B0604030504040204" pitchFamily="34" charset="0"/>
              </a:rPr>
              <a:t>Με το σύνθημα δε «ΤΑ ΠΛΟΙΑ ΕΝ ΚΙΝΗΣΕΙ», η ΟΕΝΟ ηλέκτρισε τις ψυχές των Ελλήνων ναυτεργατών, τους ενθουσίασε και τους παρότρυνε στον πατριωτικό αντιφασιστικό αγώνα, με τα στελέχη της ηγεσίας της, όπως ο Αντώνης </a:t>
            </a:r>
            <a:r>
              <a:rPr lang="el-GR" sz="1600" dirty="0" err="1">
                <a:latin typeface="Arial Narrow" panose="020B0606020202030204" pitchFamily="34" charset="0"/>
                <a:ea typeface="Verdana" panose="020B0604030504040204" pitchFamily="34" charset="0"/>
              </a:rPr>
              <a:t>Αμπατιέλος</a:t>
            </a:r>
            <a:r>
              <a:rPr lang="el-GR" sz="1600" dirty="0">
                <a:latin typeface="Arial Narrow" panose="020B0606020202030204" pitchFamily="34" charset="0"/>
                <a:ea typeface="Verdana" panose="020B0604030504040204" pitchFamily="34" charset="0"/>
              </a:rPr>
              <a:t>, να δίνουν πρώτοι το παράδειγμα επάνδρωσης των πλοίων στις επικίνδυνες αποστολές από λιμάνια των ΗΠΑ προς Αρχάγγελο και στην πραγματική στρατιωτική επιχείρηση για το άνοιγμα του Δυτικού Μετώπου, όταν τα ηρωικά στελέχη της ΟΕΝΟ, όπως ο Δημήτρης </a:t>
            </a:r>
            <a:r>
              <a:rPr lang="el-GR" sz="1600" dirty="0" err="1">
                <a:latin typeface="Arial Narrow" panose="020B0606020202030204" pitchFamily="34" charset="0"/>
                <a:ea typeface="Verdana" panose="020B0604030504040204" pitchFamily="34" charset="0"/>
              </a:rPr>
              <a:t>Τατάκης</a:t>
            </a:r>
            <a:r>
              <a:rPr lang="el-GR" sz="1600" dirty="0">
                <a:latin typeface="Arial Narrow" panose="020B0606020202030204" pitchFamily="34" charset="0"/>
                <a:ea typeface="Verdana" panose="020B0604030504040204" pitchFamily="34" charset="0"/>
              </a:rPr>
              <a:t>, και δεκάδες άλλοι προσφέρονται πρώτοι εθελοντικά στην επάνδρωση των 4 </a:t>
            </a:r>
            <a:r>
              <a:rPr lang="el-GR" sz="1600" dirty="0" err="1">
                <a:latin typeface="Arial Narrow" panose="020B0606020202030204" pitchFamily="34" charset="0"/>
                <a:ea typeface="Verdana" panose="020B0604030504040204" pitchFamily="34" charset="0"/>
              </a:rPr>
              <a:t>έμφορτων</a:t>
            </a:r>
            <a:r>
              <a:rPr lang="el-GR" sz="1600" dirty="0">
                <a:latin typeface="Arial Narrow" panose="020B0606020202030204" pitchFamily="34" charset="0"/>
                <a:ea typeface="Verdana" panose="020B0604030504040204" pitchFamily="34" charset="0"/>
              </a:rPr>
              <a:t> ελληνικών καραβιών, που θα γινόταν η γέφυρα απόβασης των συμμαχικών στρατευμάτων στη Νορμανδία.  </a:t>
            </a:r>
          </a:p>
          <a:p>
            <a:pPr marL="0" indent="0">
              <a:buNone/>
            </a:pPr>
            <a:r>
              <a:rPr lang="el-GR" sz="1600" dirty="0">
                <a:latin typeface="Arial Narrow" panose="020B0606020202030204" pitchFamily="34" charset="0"/>
              </a:rPr>
              <a:t>Παράλληλα, με την επίμονη απαίτηση της ΟΕΝΟ </a:t>
            </a:r>
            <a:r>
              <a:rPr lang="el-GR" sz="1600" dirty="0" err="1">
                <a:latin typeface="Arial Narrow" panose="020B0606020202030204" pitchFamily="34" charset="0"/>
              </a:rPr>
              <a:t>ξανασυστάθηκε</a:t>
            </a:r>
            <a:r>
              <a:rPr lang="el-GR" sz="1600" dirty="0">
                <a:latin typeface="Arial Narrow" panose="020B0606020202030204" pitchFamily="34" charset="0"/>
              </a:rPr>
              <a:t> το Διοικητικό Συμβούλιο του ΝΑΤ που είχε καταργηθεί από την δικτατορία του </a:t>
            </a:r>
            <a:r>
              <a:rPr lang="el-GR" sz="1600" dirty="0" err="1">
                <a:latin typeface="Arial Narrow" panose="020B0606020202030204" pitchFamily="34" charset="0"/>
              </a:rPr>
              <a:t>Μρταξά</a:t>
            </a:r>
            <a:r>
              <a:rPr lang="el-GR" sz="1600" dirty="0">
                <a:latin typeface="Arial Narrow" panose="020B0606020202030204" pitchFamily="34" charset="0"/>
              </a:rPr>
              <a:t> και άρχισε η περισυλλογή των πόρων του Ταμείου. Οι εφοπλιστές υποχρεώθηκαν, να καταβάλουν τις ανεξόφλητες οφειλές τους από προηγούμενα, που θεωρούνταν χαμένα χρήματα για το ΝΑΤ και να εξοφληθούν κανονικά τα ναυτολόγια. Το οικονομικά εξουθενωμένο ΝΑΤ, χάρη στην προσπάθεια της ΟΕΝΟ, βρέθηκε με 600.000 λίρες μετά την απελευθέρωση, για να ανταπεξέλθει στις ανάγκες των συνταξιούχων.</a:t>
            </a:r>
          </a:p>
          <a:p>
            <a:pPr marL="0" indent="0">
              <a:buNone/>
            </a:pPr>
            <a:r>
              <a:rPr lang="el-GR" sz="1600" dirty="0">
                <a:latin typeface="Arial Narrow" panose="020B0606020202030204" pitchFamily="34" charset="0"/>
                <a:ea typeface="Verdana" panose="020B0604030504040204" pitchFamily="34" charset="0"/>
              </a:rPr>
              <a:t>Από τα μέλη του ναυτεργατικού σώματος την περίοδο του πολέμου χάθηκαν 6,000 ψυχές. Όσο δε για τους οργανωτές της ΟΕΝΟ μετά τον πόλεμο και με την επιστροφή τους στην Ελλάδα συνελήφθησαν, φυλακίστηκαν, βασανίστηκαν και εξορίστηκαν ενώ κάποιοι από αυτούς δολοφονήθηκαν στους τόπους εξορίας τους. (</a:t>
            </a:r>
            <a:r>
              <a:rPr lang="el-GR" sz="1600" dirty="0">
                <a:latin typeface="Arial Narrow" panose="020B0606020202030204" pitchFamily="34" charset="0"/>
              </a:rPr>
              <a:t>«Ναυτεργατικό Κίνημα Ελλάδας» Κώστα </a:t>
            </a:r>
            <a:r>
              <a:rPr lang="el-GR" sz="1600" dirty="0" err="1">
                <a:latin typeface="Arial Narrow" panose="020B0606020202030204" pitchFamily="34" charset="0"/>
              </a:rPr>
              <a:t>Στεφανάτου</a:t>
            </a:r>
            <a:r>
              <a:rPr lang="el-GR" sz="1600" dirty="0">
                <a:latin typeface="Arial Narrow" panose="020B0606020202030204" pitchFamily="34" charset="0"/>
              </a:rPr>
              <a:t> – εκδόσεις Σύγχρονη Εποχή-</a:t>
            </a:r>
            <a:endParaRPr lang="en-US" sz="1600" dirty="0">
              <a:latin typeface="Arial Narrow" panose="020B060602020203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239794D5-A7CC-F46C-45FA-0CF667BE005C}"/>
              </a:ext>
            </a:extLst>
          </p:cNvPr>
          <p:cNvSpPr txBox="1"/>
          <p:nvPr/>
        </p:nvSpPr>
        <p:spPr>
          <a:xfrm>
            <a:off x="390077" y="5465709"/>
            <a:ext cx="4663440" cy="938719"/>
          </a:xfrm>
          <a:prstGeom prst="rect">
            <a:avLst/>
          </a:prstGeom>
          <a:noFill/>
        </p:spPr>
        <p:txBody>
          <a:bodyPr wrap="square" rtlCol="0">
            <a:spAutoFit/>
          </a:bodyPr>
          <a:lstStyle/>
          <a:p>
            <a:r>
              <a:rPr lang="el-GR" sz="1100" dirty="0">
                <a:latin typeface="Arial Narrow" panose="020B0606020202030204" pitchFamily="34" charset="0"/>
                <a:ea typeface="Verdana" panose="020B0604030504040204" pitchFamily="34" charset="0"/>
              </a:rPr>
              <a:t>(</a:t>
            </a:r>
            <a:r>
              <a:rPr lang="el-GR" sz="1100" dirty="0">
                <a:latin typeface="Arial Narrow" panose="020B0606020202030204" pitchFamily="34" charset="0"/>
              </a:rPr>
              <a:t>Δημήτρης </a:t>
            </a:r>
            <a:r>
              <a:rPr lang="el-GR" sz="1100" dirty="0" err="1">
                <a:latin typeface="Arial Narrow" panose="020B0606020202030204" pitchFamily="34" charset="0"/>
              </a:rPr>
              <a:t>Τατάκης</a:t>
            </a:r>
            <a:r>
              <a:rPr lang="el-GR" sz="1100" dirty="0">
                <a:latin typeface="Arial Narrow" panose="020B0606020202030204" pitchFamily="34" charset="0"/>
              </a:rPr>
              <a:t> (1913-1949). Πλοίαρχος από την Άνδρο με πλούσια δράση στον </a:t>
            </a:r>
            <a:r>
              <a:rPr lang="el-GR" sz="1100" dirty="0"/>
              <a:t>αντιφασιστικό και εθνικοαπελευθερωτικό αγώνα μέλος της ΟΕΝΟ. Προσφέρθηκε ως εθελοντής και είχε συμβολή στην οργάνωση της απόβασης στη Νορμανδία. Δολοφονήθηκε στην Μακρόνησο.</a:t>
            </a:r>
            <a:endParaRPr lang="en-US" sz="1100" dirty="0"/>
          </a:p>
          <a:p>
            <a:endParaRPr lang="en-US" sz="1100" dirty="0">
              <a:latin typeface="Verdana" panose="020B0604030504040204" pitchFamily="34" charset="0"/>
              <a:ea typeface="Verdana" panose="020B0604030504040204" pitchFamily="34" charset="0"/>
            </a:endParaRPr>
          </a:p>
        </p:txBody>
      </p:sp>
      <p:pic>
        <p:nvPicPr>
          <p:cNvPr id="6" name="Content Placeholder 5">
            <a:extLst>
              <a:ext uri="{FF2B5EF4-FFF2-40B4-BE49-F238E27FC236}">
                <a16:creationId xmlns:a16="http://schemas.microsoft.com/office/drawing/2014/main" id="{CD43324B-7532-177B-8001-C33D941F4EAC}"/>
              </a:ext>
            </a:extLst>
          </p:cNvPr>
          <p:cNvPicPr>
            <a:picLocks noGrp="1" noChangeAspect="1"/>
          </p:cNvPicPr>
          <p:nvPr>
            <p:ph sz="half" idx="1"/>
          </p:nvPr>
        </p:nvPicPr>
        <p:blipFill>
          <a:blip r:embed="rId2"/>
          <a:stretch>
            <a:fillRect/>
          </a:stretch>
        </p:blipFill>
        <p:spPr>
          <a:xfrm>
            <a:off x="571732" y="896645"/>
            <a:ext cx="3501504" cy="4586972"/>
          </a:xfrm>
        </p:spPr>
      </p:pic>
    </p:spTree>
    <p:extLst>
      <p:ext uri="{BB962C8B-B14F-4D97-AF65-F5344CB8AC3E}">
        <p14:creationId xmlns:p14="http://schemas.microsoft.com/office/powerpoint/2010/main" val="591422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CF0-D5A9-3F1D-6257-C9807CB247CC}"/>
              </a:ext>
            </a:extLst>
          </p:cNvPr>
          <p:cNvSpPr>
            <a:spLocks noGrp="1"/>
          </p:cNvSpPr>
          <p:nvPr>
            <p:ph type="title"/>
          </p:nvPr>
        </p:nvSpPr>
        <p:spPr>
          <a:xfrm>
            <a:off x="390077" y="275208"/>
            <a:ext cx="5096323" cy="1162894"/>
          </a:xfrm>
        </p:spPr>
        <p:txBody>
          <a:bodyPr>
            <a:normAutofit/>
          </a:bodyPr>
          <a:lstStyle/>
          <a:p>
            <a:r>
              <a:rPr lang="el-GR" sz="1800" b="1" dirty="0">
                <a:effectLst/>
                <a:latin typeface="Times New Roman" panose="02020603050405020304" pitchFamily="18" charset="0"/>
                <a:ea typeface="Times New Roman" panose="02020603050405020304" pitchFamily="18" charset="0"/>
              </a:rPr>
              <a:t>ΤΟ ΠΕΡΑΣ ΤΟΥ Β’ ΠΑΓΚΟΣΜΙΟΥ ΠΟΛΕΜΟΥ</a:t>
            </a:r>
            <a:br>
              <a:rPr lang="el-GR" sz="1800" b="1" dirty="0">
                <a:effectLst/>
                <a:latin typeface="Times New Roman" panose="02020603050405020304" pitchFamily="18" charset="0"/>
                <a:ea typeface="Times New Roman" panose="02020603050405020304" pitchFamily="18" charset="0"/>
              </a:rPr>
            </a:br>
            <a:endParaRPr lang="en-US" dirty="0"/>
          </a:p>
        </p:txBody>
      </p:sp>
      <p:sp>
        <p:nvSpPr>
          <p:cNvPr id="4" name="Content Placeholder 3">
            <a:extLst>
              <a:ext uri="{FF2B5EF4-FFF2-40B4-BE49-F238E27FC236}">
                <a16:creationId xmlns:a16="http://schemas.microsoft.com/office/drawing/2014/main" id="{03547CCB-C97D-3561-D1C7-591944391848}"/>
              </a:ext>
            </a:extLst>
          </p:cNvPr>
          <p:cNvSpPr>
            <a:spLocks noGrp="1"/>
          </p:cNvSpPr>
          <p:nvPr>
            <p:ph sz="half" idx="2"/>
          </p:nvPr>
        </p:nvSpPr>
        <p:spPr>
          <a:xfrm>
            <a:off x="5985163" y="324640"/>
            <a:ext cx="5877099" cy="6208719"/>
          </a:xfrm>
        </p:spPr>
        <p:txBody>
          <a:bodyPr>
            <a:noAutofit/>
          </a:bodyPr>
          <a:lstStyle/>
          <a:p>
            <a:pPr marL="0" indent="0">
              <a:buNone/>
            </a:pPr>
            <a:r>
              <a:rPr lang="el-GR" sz="1800" dirty="0">
                <a:effectLst/>
                <a:latin typeface="Times New Roman" panose="02020603050405020304" pitchFamily="18" charset="0"/>
                <a:ea typeface="Times New Roman" panose="02020603050405020304" pitchFamily="18" charset="0"/>
              </a:rPr>
              <a:t>Ένα γεγονός ιστορικής σπουδαιότητας για την ελληνική ναυτιλία ήταν όταν μετά από το Δεύτερο Παγκόσμιο πόλεμο, η ελληνική κυβέρνηση έδωσε ορισμένες οικονομικές εγγυήσεις έτσι ώστε 100 </a:t>
            </a:r>
            <a:r>
              <a:rPr lang="en-US" sz="1800" dirty="0">
                <a:effectLst/>
                <a:latin typeface="Times New Roman" panose="02020603050405020304" pitchFamily="18" charset="0"/>
                <a:ea typeface="Times New Roman" panose="02020603050405020304" pitchFamily="18" charset="0"/>
              </a:rPr>
              <a:t>Liberty ships</a:t>
            </a:r>
            <a:r>
              <a:rPr lang="el-GR" sz="1800" dirty="0">
                <a:effectLst/>
                <a:latin typeface="Times New Roman" panose="02020603050405020304" pitchFamily="18" charset="0"/>
                <a:ea typeface="Times New Roman" panose="02020603050405020304" pitchFamily="18" charset="0"/>
              </a:rPr>
              <a:t> («σκάφη ελευθερίας») και επτά πετρελαιοφόρα δεξαμενόπλοια «T2» να μπορέσουν να δοθούν από τις ΗΠΑ στους Έλληνες πλοιοκτήτες και εφοπλιστές</a:t>
            </a:r>
            <a:r>
              <a:rPr lang="en-US" sz="1800" dirty="0">
                <a:effectLst/>
                <a:latin typeface="Times New Roman" panose="02020603050405020304" pitchFamily="18" charset="0"/>
                <a:ea typeface="Times New Roman" panose="02020603050405020304" pitchFamily="18" charset="0"/>
              </a:rPr>
              <a:t>. </a:t>
            </a:r>
            <a:r>
              <a:rPr lang="el-GR" dirty="0">
                <a:latin typeface="Times New Roman" panose="02020603050405020304" pitchFamily="18" charset="0"/>
                <a:ea typeface="Times New Roman" panose="02020603050405020304" pitchFamily="18" charset="0"/>
              </a:rPr>
              <a:t>Σε λίγα μόλις σε λίγα μόλις χρόνια η Ελληνόκτητη ναυτιλία κατορθώνει να αριθμεί πάνω από 500 πλοία συνολικού τονάζ 2.3 εκατ. GRT, εξισορροπώντας τις ζημίες του πολέμου</a:t>
            </a:r>
          </a:p>
          <a:p>
            <a:pPr marL="0" indent="0">
              <a:buNone/>
            </a:pPr>
            <a:r>
              <a:rPr lang="el-GR" dirty="0">
                <a:latin typeface="Times New Roman" panose="02020603050405020304" pitchFamily="18" charset="0"/>
                <a:ea typeface="Times New Roman" panose="02020603050405020304" pitchFamily="18" charset="0"/>
              </a:rPr>
              <a:t>Το χρονικό διάστημα 1950-1960 η Ελληνική ναυτιλία φτάνει στο “</a:t>
            </a:r>
            <a:r>
              <a:rPr lang="el-GR" dirty="0" err="1">
                <a:latin typeface="Times New Roman" panose="02020603050405020304" pitchFamily="18" charset="0"/>
                <a:ea typeface="Times New Roman" panose="02020603050405020304" pitchFamily="18" charset="0"/>
              </a:rPr>
              <a:t>peak</a:t>
            </a:r>
            <a:r>
              <a:rPr lang="el-GR" dirty="0">
                <a:latin typeface="Times New Roman" panose="02020603050405020304" pitchFamily="18" charset="0"/>
                <a:ea typeface="Times New Roman" panose="02020603050405020304" pitchFamily="18" charset="0"/>
              </a:rPr>
              <a:t>” της καθώς η συντριπτική πλειοψηφία των πλοίων που ναυπηγούνται στην Ιαπωνία είναι ελληνικών συμφερόντων. Εκείνο το διάστημα η ελληνόκτητη ναυτιλία ελέγχει πάνω από το μισό του παγκόσμιου στόλου ξηρού φορτίου και το 15% των πετρελαιοφόρων τάνκερ  2014) Η άνθηση της δεκαετίας του 60 μεταφράζεται σε πλοία με αυξημένη χωρητικότητα και με την εισαγωγή συστημάτων αυτοματισμού πάνω τους. </a:t>
            </a:r>
            <a:endParaRPr lang="en-US" sz="1600" dirty="0">
              <a:latin typeface="Arial Narrow" panose="020B0606020202030204" pitchFamily="34" charset="0"/>
              <a:ea typeface="Verdana" panose="020B0604030504040204" pitchFamily="34" charset="0"/>
            </a:endParaRPr>
          </a:p>
        </p:txBody>
      </p:sp>
      <p:pic>
        <p:nvPicPr>
          <p:cNvPr id="8" name="Content Placeholder 7">
            <a:extLst>
              <a:ext uri="{FF2B5EF4-FFF2-40B4-BE49-F238E27FC236}">
                <a16:creationId xmlns:a16="http://schemas.microsoft.com/office/drawing/2014/main" id="{AF26B650-0A10-D0A3-E244-7AA7007F305A}"/>
              </a:ext>
            </a:extLst>
          </p:cNvPr>
          <p:cNvPicPr>
            <a:picLocks noGrp="1" noChangeAspect="1"/>
          </p:cNvPicPr>
          <p:nvPr>
            <p:ph sz="half" idx="1"/>
          </p:nvPr>
        </p:nvPicPr>
        <p:blipFill>
          <a:blip r:embed="rId2"/>
          <a:stretch>
            <a:fillRect/>
          </a:stretch>
        </p:blipFill>
        <p:spPr>
          <a:xfrm>
            <a:off x="390077" y="1136051"/>
            <a:ext cx="5340350" cy="4336056"/>
          </a:xfrm>
        </p:spPr>
      </p:pic>
    </p:spTree>
    <p:extLst>
      <p:ext uri="{BB962C8B-B14F-4D97-AF65-F5344CB8AC3E}">
        <p14:creationId xmlns:p14="http://schemas.microsoft.com/office/powerpoint/2010/main" val="1548171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CF0-D5A9-3F1D-6257-C9807CB247CC}"/>
              </a:ext>
            </a:extLst>
          </p:cNvPr>
          <p:cNvSpPr>
            <a:spLocks noGrp="1"/>
          </p:cNvSpPr>
          <p:nvPr>
            <p:ph type="title"/>
          </p:nvPr>
        </p:nvSpPr>
        <p:spPr>
          <a:xfrm>
            <a:off x="390077" y="275208"/>
            <a:ext cx="5096323" cy="1162894"/>
          </a:xfrm>
        </p:spPr>
        <p:txBody>
          <a:bodyPr>
            <a:normAutofit/>
          </a:bodyPr>
          <a:lstStyle/>
          <a:p>
            <a:r>
              <a:rPr lang="el-GR" sz="1800" b="1" dirty="0">
                <a:effectLst/>
                <a:latin typeface="Times New Roman" panose="02020603050405020304" pitchFamily="18" charset="0"/>
                <a:ea typeface="Times New Roman" panose="02020603050405020304" pitchFamily="18" charset="0"/>
              </a:rPr>
              <a:t>ΟΙ ΣΗΜΑΙΕΣ ΕΥΚΑΙΡΙΑΣ</a:t>
            </a:r>
            <a:br>
              <a:rPr lang="el-GR" sz="1800" b="1" dirty="0">
                <a:effectLst/>
                <a:latin typeface="Times New Roman" panose="02020603050405020304" pitchFamily="18" charset="0"/>
                <a:ea typeface="Times New Roman" panose="02020603050405020304" pitchFamily="18" charset="0"/>
              </a:rPr>
            </a:br>
            <a:endParaRPr lang="en-US" dirty="0"/>
          </a:p>
        </p:txBody>
      </p:sp>
      <p:sp>
        <p:nvSpPr>
          <p:cNvPr id="4" name="Content Placeholder 3">
            <a:extLst>
              <a:ext uri="{FF2B5EF4-FFF2-40B4-BE49-F238E27FC236}">
                <a16:creationId xmlns:a16="http://schemas.microsoft.com/office/drawing/2014/main" id="{03547CCB-C97D-3561-D1C7-591944391848}"/>
              </a:ext>
            </a:extLst>
          </p:cNvPr>
          <p:cNvSpPr>
            <a:spLocks noGrp="1"/>
          </p:cNvSpPr>
          <p:nvPr>
            <p:ph sz="half" idx="2"/>
          </p:nvPr>
        </p:nvSpPr>
        <p:spPr>
          <a:xfrm>
            <a:off x="5985163" y="324640"/>
            <a:ext cx="5877099" cy="6208719"/>
          </a:xfrm>
        </p:spPr>
        <p:txBody>
          <a:bodyPr>
            <a:noAutofit/>
          </a:bodyPr>
          <a:lstStyle/>
          <a:p>
            <a:r>
              <a:rPr lang="el-GR" sz="1800" dirty="0">
                <a:effectLst/>
                <a:latin typeface="Times New Roman" panose="02020603050405020304" pitchFamily="18" charset="0"/>
                <a:ea typeface="Times New Roman" panose="02020603050405020304" pitchFamily="18" charset="0"/>
              </a:rPr>
              <a:t>Μετά τον 2</a:t>
            </a:r>
            <a:r>
              <a:rPr lang="el-GR" sz="1800" baseline="30000" dirty="0">
                <a:effectLst/>
                <a:latin typeface="Times New Roman" panose="02020603050405020304" pitchFamily="18" charset="0"/>
                <a:ea typeface="Times New Roman" panose="02020603050405020304" pitchFamily="18" charset="0"/>
              </a:rPr>
              <a:t>ο</a:t>
            </a:r>
            <a:r>
              <a:rPr lang="el-GR" sz="1800" dirty="0">
                <a:effectLst/>
                <a:latin typeface="Times New Roman" panose="02020603050405020304" pitchFamily="18" charset="0"/>
                <a:ea typeface="Times New Roman" panose="02020603050405020304" pitchFamily="18" charset="0"/>
              </a:rPr>
              <a:t> Παγκόσμιο Πόλεμο, ίσως η σημαντικότερη αλλαγή στη δομή της διεθνούς ναυτιλίας ήταν η εμφάνιση των αποκαλούμενων «σημαιών ευκαιρίας», ή «ανοικτά νηολόγια». Οι ΗΠΑ είχαν ήδη εγκαινιάσει την πολιτική των σημαιών ευκαιρίας πριν από το Δεύτερο Παγκόσμιο Πόλεμο όταν, το 1922, άρχισε η σημαία του Παναμά να χρησιμοποιείται από αμερικανόκτητα εμπορικά πλοία για τη μεταφορά οινοπνευματωδών ποτών κατά τη διάρκεια της περίφημης «ποτοαπαγόρευσης». Κατόπιν, το 1948, οι ΗΠΑ διευκόλυναν τη δημιουργία μιας δεύτερης σημαίας ευκαιρίας, αυτή της Λιβερίας, η οποία ακολουθήθηκε από μια τρίτη, τη σημαία της Ονδούρας. Στα έτη μετά το 1950, σε αυτές τις τρεις σημαίες, που ονομάσθηκαν «</a:t>
            </a:r>
            <a:r>
              <a:rPr lang="el-GR" sz="1800" dirty="0" err="1">
                <a:effectLst/>
                <a:latin typeface="Times New Roman" panose="02020603050405020304" pitchFamily="18" charset="0"/>
                <a:ea typeface="Times New Roman" panose="02020603050405020304" pitchFamily="18" charset="0"/>
              </a:rPr>
              <a:t>Panholib</a:t>
            </a:r>
            <a:r>
              <a:rPr lang="el-GR" sz="1800" dirty="0">
                <a:effectLst/>
                <a:latin typeface="Times New Roman" panose="02020603050405020304" pitchFamily="18" charset="0"/>
                <a:ea typeface="Times New Roman" panose="02020603050405020304" pitchFamily="18" charset="0"/>
              </a:rPr>
              <a:t>» με βάση τα αρχικά των αντίστοιχων χωρών, προστέθηκε ένας σημαντικός αριθμός άλλων ανοικτών νηολογίων όπως η Κόστα Ρίκα, οι Βερμούδες, η νήσος του Μαν, η Κύπρος, το Βανουάτου, ο Λίβανος, η Μάλτα, το </a:t>
            </a:r>
            <a:r>
              <a:rPr lang="el-GR" sz="1800" dirty="0" err="1">
                <a:effectLst/>
                <a:latin typeface="Times New Roman" panose="02020603050405020304" pitchFamily="18" charset="0"/>
                <a:ea typeface="Times New Roman" panose="02020603050405020304" pitchFamily="18" charset="0"/>
              </a:rPr>
              <a:t>Μπανγκλαντές</a:t>
            </a:r>
            <a:r>
              <a:rPr lang="el-GR" sz="1800" dirty="0">
                <a:effectLst/>
                <a:latin typeface="Times New Roman" panose="02020603050405020304" pitchFamily="18" charset="0"/>
                <a:ea typeface="Times New Roman" panose="02020603050405020304" pitchFamily="18" charset="0"/>
              </a:rPr>
              <a:t>, τα Νησιά Μάρσαλ, ο Άγιος Βικέντιος, τα νησιά </a:t>
            </a:r>
            <a:r>
              <a:rPr lang="el-GR" sz="1800" dirty="0" err="1">
                <a:effectLst/>
                <a:latin typeface="Times New Roman" panose="02020603050405020304" pitchFamily="18" charset="0"/>
                <a:ea typeface="Times New Roman" panose="02020603050405020304" pitchFamily="18" charset="0"/>
              </a:rPr>
              <a:t>Καϊμάν</a:t>
            </a:r>
            <a:r>
              <a:rPr lang="el-GR" sz="1800" dirty="0">
                <a:effectLst/>
                <a:latin typeface="Times New Roman" panose="02020603050405020304" pitchFamily="18" charset="0"/>
                <a:ea typeface="Times New Roman" panose="02020603050405020304" pitchFamily="18" charset="0"/>
              </a:rPr>
              <a:t>, οι Μπαχάμες και το Χονγκ Κονγκ, για να ονομάσουμε μερικά. </a:t>
            </a:r>
            <a:endParaRPr lang="en-US" sz="1800" dirty="0">
              <a:effectLst/>
              <a:latin typeface="Times New Roman" panose="02020603050405020304" pitchFamily="18" charset="0"/>
              <a:ea typeface="Times New Roman" panose="02020603050405020304" pitchFamily="18" charset="0"/>
            </a:endParaRPr>
          </a:p>
        </p:txBody>
      </p:sp>
      <p:sp>
        <p:nvSpPr>
          <p:cNvPr id="5" name="Content Placeholder 4">
            <a:extLst>
              <a:ext uri="{FF2B5EF4-FFF2-40B4-BE49-F238E27FC236}">
                <a16:creationId xmlns:a16="http://schemas.microsoft.com/office/drawing/2014/main" id="{B0B6E350-9113-1420-E003-E4B96E457820}"/>
              </a:ext>
            </a:extLst>
          </p:cNvPr>
          <p:cNvSpPr>
            <a:spLocks noGrp="1"/>
          </p:cNvSpPr>
          <p:nvPr>
            <p:ph sz="half" idx="1"/>
          </p:nvPr>
        </p:nvSpPr>
        <p:spPr/>
        <p:txBody>
          <a:bodyPr/>
          <a:lstStyle/>
          <a:p>
            <a:endParaRPr lang="en-US" dirty="0"/>
          </a:p>
        </p:txBody>
      </p:sp>
      <p:pic>
        <p:nvPicPr>
          <p:cNvPr id="7" name="Picture 6">
            <a:extLst>
              <a:ext uri="{FF2B5EF4-FFF2-40B4-BE49-F238E27FC236}">
                <a16:creationId xmlns:a16="http://schemas.microsoft.com/office/drawing/2014/main" id="{DD0B3796-FA76-F064-BD05-744BC3E821D7}"/>
              </a:ext>
            </a:extLst>
          </p:cNvPr>
          <p:cNvPicPr>
            <a:picLocks noChangeAspect="1"/>
          </p:cNvPicPr>
          <p:nvPr/>
        </p:nvPicPr>
        <p:blipFill>
          <a:blip r:embed="rId2"/>
          <a:stretch>
            <a:fillRect/>
          </a:stretch>
        </p:blipFill>
        <p:spPr>
          <a:xfrm>
            <a:off x="872559" y="764771"/>
            <a:ext cx="3176003" cy="5644342"/>
          </a:xfrm>
          <a:prstGeom prst="rect">
            <a:avLst/>
          </a:prstGeom>
        </p:spPr>
      </p:pic>
      <mc:AlternateContent xmlns:mc="http://schemas.openxmlformats.org/markup-compatibility/2006">
        <mc:Choice xmlns:p14="http://schemas.microsoft.com/office/powerpoint/2010/main" Requires="p14">
          <p:contentPart p14:bwMode="auto" r:id="rId3">
            <p14:nvContentPartPr>
              <p14:cNvPr id="9" name="Ink 8">
                <a:extLst>
                  <a:ext uri="{FF2B5EF4-FFF2-40B4-BE49-F238E27FC236}">
                    <a16:creationId xmlns:a16="http://schemas.microsoft.com/office/drawing/2014/main" id="{3D8EA4F5-B4AF-0AFE-2E40-0519439576AB}"/>
                  </a:ext>
                </a:extLst>
              </p14:cNvPr>
              <p14:cNvContentPartPr/>
              <p14:nvPr/>
            </p14:nvContentPartPr>
            <p14:xfrm>
              <a:off x="1520836" y="6267665"/>
              <a:ext cx="340560" cy="9000"/>
            </p14:xfrm>
          </p:contentPart>
        </mc:Choice>
        <mc:Fallback>
          <p:pic>
            <p:nvPicPr>
              <p:cNvPr id="9" name="Ink 8">
                <a:extLst>
                  <a:ext uri="{FF2B5EF4-FFF2-40B4-BE49-F238E27FC236}">
                    <a16:creationId xmlns:a16="http://schemas.microsoft.com/office/drawing/2014/main" id="{3D8EA4F5-B4AF-0AFE-2E40-0519439576AB}"/>
                  </a:ext>
                </a:extLst>
              </p:cNvPr>
              <p:cNvPicPr/>
              <p:nvPr/>
            </p:nvPicPr>
            <p:blipFill>
              <a:blip r:embed="rId4"/>
              <a:stretch>
                <a:fillRect/>
              </a:stretch>
            </p:blipFill>
            <p:spPr>
              <a:xfrm>
                <a:off x="1466836" y="6159665"/>
                <a:ext cx="448200" cy="2246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0" name="Ink 9">
                <a:extLst>
                  <a:ext uri="{FF2B5EF4-FFF2-40B4-BE49-F238E27FC236}">
                    <a16:creationId xmlns:a16="http://schemas.microsoft.com/office/drawing/2014/main" id="{46FDBB3E-27A2-BAAC-7DE8-E4DA06C2533A}"/>
                  </a:ext>
                </a:extLst>
              </p14:cNvPr>
              <p14:cNvContentPartPr/>
              <p14:nvPr/>
            </p14:nvContentPartPr>
            <p14:xfrm>
              <a:off x="1870036" y="6275945"/>
              <a:ext cx="360" cy="360"/>
            </p14:xfrm>
          </p:contentPart>
        </mc:Choice>
        <mc:Fallback>
          <p:pic>
            <p:nvPicPr>
              <p:cNvPr id="10" name="Ink 9">
                <a:extLst>
                  <a:ext uri="{FF2B5EF4-FFF2-40B4-BE49-F238E27FC236}">
                    <a16:creationId xmlns:a16="http://schemas.microsoft.com/office/drawing/2014/main" id="{46FDBB3E-27A2-BAAC-7DE8-E4DA06C2533A}"/>
                  </a:ext>
                </a:extLst>
              </p:cNvPr>
              <p:cNvPicPr/>
              <p:nvPr/>
            </p:nvPicPr>
            <p:blipFill>
              <a:blip r:embed="rId6"/>
              <a:stretch>
                <a:fillRect/>
              </a:stretch>
            </p:blipFill>
            <p:spPr>
              <a:xfrm>
                <a:off x="1816036" y="6168305"/>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1" name="Ink 10">
                <a:extLst>
                  <a:ext uri="{FF2B5EF4-FFF2-40B4-BE49-F238E27FC236}">
                    <a16:creationId xmlns:a16="http://schemas.microsoft.com/office/drawing/2014/main" id="{224622B4-5AD2-AA7A-0B52-C07253EF1F06}"/>
                  </a:ext>
                </a:extLst>
              </p14:cNvPr>
              <p14:cNvContentPartPr/>
              <p14:nvPr/>
            </p14:nvContentPartPr>
            <p14:xfrm>
              <a:off x="1870036" y="6275945"/>
              <a:ext cx="360" cy="360"/>
            </p14:xfrm>
          </p:contentPart>
        </mc:Choice>
        <mc:Fallback>
          <p:pic>
            <p:nvPicPr>
              <p:cNvPr id="11" name="Ink 10">
                <a:extLst>
                  <a:ext uri="{FF2B5EF4-FFF2-40B4-BE49-F238E27FC236}">
                    <a16:creationId xmlns:a16="http://schemas.microsoft.com/office/drawing/2014/main" id="{224622B4-5AD2-AA7A-0B52-C07253EF1F06}"/>
                  </a:ext>
                </a:extLst>
              </p:cNvPr>
              <p:cNvPicPr/>
              <p:nvPr/>
            </p:nvPicPr>
            <p:blipFill>
              <a:blip r:embed="rId6"/>
              <a:stretch>
                <a:fillRect/>
              </a:stretch>
            </p:blipFill>
            <p:spPr>
              <a:xfrm>
                <a:off x="1816036" y="6168305"/>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2" name="Ink 11">
                <a:extLst>
                  <a:ext uri="{FF2B5EF4-FFF2-40B4-BE49-F238E27FC236}">
                    <a16:creationId xmlns:a16="http://schemas.microsoft.com/office/drawing/2014/main" id="{1AA0720E-7B0D-24F1-A3A8-146FB4AD8199}"/>
                  </a:ext>
                </a:extLst>
              </p14:cNvPr>
              <p14:cNvContentPartPr/>
              <p14:nvPr/>
            </p14:nvContentPartPr>
            <p14:xfrm>
              <a:off x="1588516" y="6291425"/>
              <a:ext cx="498240" cy="26640"/>
            </p14:xfrm>
          </p:contentPart>
        </mc:Choice>
        <mc:Fallback>
          <p:pic>
            <p:nvPicPr>
              <p:cNvPr id="12" name="Ink 11">
                <a:extLst>
                  <a:ext uri="{FF2B5EF4-FFF2-40B4-BE49-F238E27FC236}">
                    <a16:creationId xmlns:a16="http://schemas.microsoft.com/office/drawing/2014/main" id="{1AA0720E-7B0D-24F1-A3A8-146FB4AD8199}"/>
                  </a:ext>
                </a:extLst>
              </p:cNvPr>
              <p:cNvPicPr/>
              <p:nvPr/>
            </p:nvPicPr>
            <p:blipFill>
              <a:blip r:embed="rId9"/>
              <a:stretch>
                <a:fillRect/>
              </a:stretch>
            </p:blipFill>
            <p:spPr>
              <a:xfrm>
                <a:off x="1534876" y="6183425"/>
                <a:ext cx="605880" cy="2422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3" name="Ink 12">
                <a:extLst>
                  <a:ext uri="{FF2B5EF4-FFF2-40B4-BE49-F238E27FC236}">
                    <a16:creationId xmlns:a16="http://schemas.microsoft.com/office/drawing/2014/main" id="{DCC49477-BF76-B894-B0D0-3864E27FE284}"/>
                  </a:ext>
                </a:extLst>
              </p14:cNvPr>
              <p14:cNvContentPartPr/>
              <p14:nvPr/>
            </p14:nvContentPartPr>
            <p14:xfrm>
              <a:off x="1570156" y="6175145"/>
              <a:ext cx="945720" cy="60480"/>
            </p14:xfrm>
          </p:contentPart>
        </mc:Choice>
        <mc:Fallback>
          <p:pic>
            <p:nvPicPr>
              <p:cNvPr id="13" name="Ink 12">
                <a:extLst>
                  <a:ext uri="{FF2B5EF4-FFF2-40B4-BE49-F238E27FC236}">
                    <a16:creationId xmlns:a16="http://schemas.microsoft.com/office/drawing/2014/main" id="{DCC49477-BF76-B894-B0D0-3864E27FE284}"/>
                  </a:ext>
                </a:extLst>
              </p:cNvPr>
              <p:cNvPicPr/>
              <p:nvPr/>
            </p:nvPicPr>
            <p:blipFill>
              <a:blip r:embed="rId11"/>
              <a:stretch>
                <a:fillRect/>
              </a:stretch>
            </p:blipFill>
            <p:spPr>
              <a:xfrm>
                <a:off x="1516516" y="6067145"/>
                <a:ext cx="1053360" cy="276120"/>
              </a:xfrm>
              <a:prstGeom prst="rect">
                <a:avLst/>
              </a:prstGeom>
            </p:spPr>
          </p:pic>
        </mc:Fallback>
      </mc:AlternateContent>
      <p:sp>
        <p:nvSpPr>
          <p:cNvPr id="14" name="Rectangle 13">
            <a:extLst>
              <a:ext uri="{FF2B5EF4-FFF2-40B4-BE49-F238E27FC236}">
                <a16:creationId xmlns:a16="http://schemas.microsoft.com/office/drawing/2014/main" id="{1CF0DB2B-B4A7-1DB2-72F2-973CD72550ED}"/>
              </a:ext>
            </a:extLst>
          </p:cNvPr>
          <p:cNvSpPr/>
          <p:nvPr/>
        </p:nvSpPr>
        <p:spPr>
          <a:xfrm>
            <a:off x="1470958" y="6141893"/>
            <a:ext cx="723600" cy="1162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0608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BB9F702-9D63-61F2-51B0-BF0146BADBAF}"/>
              </a:ext>
            </a:extLst>
          </p:cNvPr>
          <p:cNvPicPr>
            <a:picLocks noGrp="1" noChangeAspect="1"/>
          </p:cNvPicPr>
          <p:nvPr>
            <p:ph sz="half" idx="1"/>
          </p:nvPr>
        </p:nvPicPr>
        <p:blipFill>
          <a:blip r:embed="rId2"/>
          <a:stretch>
            <a:fillRect/>
          </a:stretch>
        </p:blipFill>
        <p:spPr>
          <a:xfrm>
            <a:off x="391966" y="1709502"/>
            <a:ext cx="5611871" cy="3826275"/>
          </a:xfrm>
        </p:spPr>
      </p:pic>
      <p:sp>
        <p:nvSpPr>
          <p:cNvPr id="4" name="Content Placeholder 3">
            <a:extLst>
              <a:ext uri="{FF2B5EF4-FFF2-40B4-BE49-F238E27FC236}">
                <a16:creationId xmlns:a16="http://schemas.microsoft.com/office/drawing/2014/main" id="{03547CCB-C97D-3561-D1C7-591944391848}"/>
              </a:ext>
            </a:extLst>
          </p:cNvPr>
          <p:cNvSpPr>
            <a:spLocks noGrp="1"/>
          </p:cNvSpPr>
          <p:nvPr>
            <p:ph sz="half" idx="2"/>
          </p:nvPr>
        </p:nvSpPr>
        <p:spPr>
          <a:xfrm>
            <a:off x="5850385" y="417251"/>
            <a:ext cx="6107836" cy="6027938"/>
          </a:xfrm>
        </p:spPr>
        <p:txBody>
          <a:bodyPr>
            <a:normAutofit fontScale="85000" lnSpcReduction="10000"/>
          </a:bodyPr>
          <a:lstStyle/>
          <a:p>
            <a:r>
              <a:rPr lang="el-GR" dirty="0">
                <a:latin typeface="Verdana" panose="020B0604030504040204" pitchFamily="34" charset="0"/>
                <a:ea typeface="Verdana" panose="020B0604030504040204" pitchFamily="34" charset="0"/>
              </a:rPr>
              <a:t>Προς τα τέλη του 19ου αιώνα και παρά τη σταδιακή μετάβαση μεγάλου αριθμού παραδοσιακών ναυτικών σε πλοιοκτήτες ατμόπλοιων, κάτι που έδινε ελπίδες για ταχύτερη ανάπτυξη του ελληνικού εμπορικού ναυτικού, το συνολικό σκηνικό άλλαξε. </a:t>
            </a:r>
          </a:p>
          <a:p>
            <a:r>
              <a:rPr lang="en-US" dirty="0">
                <a:latin typeface="Verdana" panose="020B0604030504040204" pitchFamily="34" charset="0"/>
                <a:ea typeface="Verdana" panose="020B0604030504040204" pitchFamily="34" charset="0"/>
              </a:rPr>
              <a:t>H </a:t>
            </a:r>
            <a:r>
              <a:rPr lang="el-GR" dirty="0">
                <a:latin typeface="Verdana" panose="020B0604030504040204" pitchFamily="34" charset="0"/>
                <a:ea typeface="Verdana" panose="020B0604030504040204" pitchFamily="34" charset="0"/>
              </a:rPr>
              <a:t>αχαλίνωτη ναυπηγική δραστηριότητα, κυρίως των βρετανικών ναυπηγείων, είχε σαν αποτέλεσμα την υπερπροσφορά χωρητικότητας.  Η παγκόσμια ναυτιλία, άρχισε να παρουσιάζει σημάδια ύφεσης.</a:t>
            </a:r>
          </a:p>
          <a:p>
            <a:r>
              <a:rPr lang="el-GR" dirty="0">
                <a:latin typeface="Verdana" panose="020B0604030504040204" pitchFamily="34" charset="0"/>
                <a:ea typeface="Verdana" panose="020B0604030504040204" pitchFamily="34" charset="0"/>
              </a:rPr>
              <a:t> Σε ένα τόσο δυσοίωνο περιβάλλον, η ελληνική ναυτιλία, που </a:t>
            </a:r>
            <a:r>
              <a:rPr lang="el-GR" b="1" dirty="0">
                <a:latin typeface="Verdana" panose="020B0604030504040204" pitchFamily="34" charset="0"/>
                <a:ea typeface="Verdana" panose="020B0604030504040204" pitchFamily="34" charset="0"/>
              </a:rPr>
              <a:t>λειτουργούσε και λειτουργεί αποκλειστικά για την εξυπηρέτηση των διεθνών αναγκών</a:t>
            </a:r>
            <a:r>
              <a:rPr lang="el-GR" dirty="0">
                <a:latin typeface="Verdana" panose="020B0604030504040204" pitchFamily="34" charset="0"/>
                <a:ea typeface="Verdana" panose="020B0604030504040204" pitchFamily="34" charset="0"/>
              </a:rPr>
              <a:t>, </a:t>
            </a:r>
            <a:r>
              <a:rPr lang="el-GR" b="1" dirty="0">
                <a:latin typeface="Verdana" panose="020B0604030504040204" pitchFamily="34" charset="0"/>
                <a:ea typeface="Verdana" panose="020B0604030504040204" pitchFamily="34" charset="0"/>
              </a:rPr>
              <a:t>χωρίς να βασίζεται καθόλου στις εθνικές μεταφορές</a:t>
            </a:r>
            <a:r>
              <a:rPr lang="el-GR" dirty="0">
                <a:latin typeface="Verdana" panose="020B0604030504040204" pitchFamily="34" charset="0"/>
                <a:ea typeface="Verdana" panose="020B0604030504040204" pitchFamily="34" charset="0"/>
              </a:rPr>
              <a:t>, αντιμετώπισε μια εξαιρετικά δύσκολη κατάσταση. </a:t>
            </a:r>
          </a:p>
          <a:p>
            <a:r>
              <a:rPr lang="el-GR" dirty="0">
                <a:latin typeface="Verdana" panose="020B0604030504040204" pitchFamily="34" charset="0"/>
                <a:ea typeface="Verdana" panose="020B0604030504040204" pitchFamily="34" charset="0"/>
              </a:rPr>
              <a:t>Ωστόσο, μια απροσδόκητη εξέλιξη, δηλαδή</a:t>
            </a:r>
            <a:r>
              <a:rPr lang="el-GR" b="1" dirty="0">
                <a:latin typeface="Verdana" panose="020B0604030504040204" pitchFamily="34" charset="0"/>
                <a:ea typeface="Verdana" panose="020B0604030504040204" pitchFamily="34" charset="0"/>
              </a:rPr>
              <a:t> </a:t>
            </a:r>
            <a:r>
              <a:rPr lang="el-GR" b="1" dirty="0">
                <a:solidFill>
                  <a:schemeClr val="accent1">
                    <a:lumMod val="50000"/>
                  </a:schemeClr>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ο πόλεμος των </a:t>
            </a:r>
            <a:r>
              <a:rPr lang="el-GR" b="1" dirty="0" err="1">
                <a:solidFill>
                  <a:schemeClr val="accent1">
                    <a:lumMod val="50000"/>
                  </a:schemeClr>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Μπόερς</a:t>
            </a:r>
            <a:r>
              <a:rPr lang="el-GR" b="1" dirty="0">
                <a:solidFill>
                  <a:schemeClr val="accent1">
                    <a:lumMod val="50000"/>
                  </a:schemeClr>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 στη Νότια Αφρική</a:t>
            </a:r>
            <a:r>
              <a:rPr lang="el-GR" dirty="0">
                <a:solidFill>
                  <a:schemeClr val="accent1">
                    <a:lumMod val="50000"/>
                  </a:schemeClr>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 </a:t>
            </a:r>
            <a:r>
              <a:rPr lang="el-GR" dirty="0">
                <a:latin typeface="Verdana" panose="020B0604030504040204" pitchFamily="34" charset="0"/>
                <a:ea typeface="Verdana" panose="020B0604030504040204" pitchFamily="34" charset="0"/>
              </a:rPr>
              <a:t>που ξέσπασε λίγο πριν από την αλλαγή του αιώνα, δημιούργησε νέα πρότυπα στην προσφορά και τη ζήτηση, καθώς πολλά βρετανικά εμπορικά πλοία επιτάχθηκαν για τη μεταφορά στρατευμάτων και φορτίων. Μετά την ανεκτίμητη συμβολή των Ελλήνων της διασποράς για την εδραίωση της ελληνικής ατμοπλοϊκής δραστηριότητας, το ξέσπασμα αυτού του πολέμου ήταν ένα ανεκτίμητο δώρο που έδωσε ώθηση για να ξεκινήσει μια νέα, δυναμική πορεία προς τον νέο αιώνα.</a:t>
            </a:r>
            <a:endParaRPr lang="en-US"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98C44A19-B9F9-7B82-F1B7-FD0312F6AFF6}"/>
              </a:ext>
            </a:extLst>
          </p:cNvPr>
          <p:cNvSpPr txBox="1"/>
          <p:nvPr/>
        </p:nvSpPr>
        <p:spPr>
          <a:xfrm>
            <a:off x="391966" y="5724841"/>
            <a:ext cx="5611871" cy="692497"/>
          </a:xfrm>
          <a:prstGeom prst="rect">
            <a:avLst/>
          </a:prstGeom>
          <a:noFill/>
        </p:spPr>
        <p:txBody>
          <a:bodyPr wrap="square" rtlCol="0">
            <a:spAutoFit/>
          </a:bodyPr>
          <a:lstStyle/>
          <a:p>
            <a:r>
              <a:rPr lang="el-GR" sz="1300" dirty="0">
                <a:solidFill>
                  <a:schemeClr val="accent1">
                    <a:lumMod val="50000"/>
                  </a:schemeClr>
                </a:solidFill>
                <a:hlinkClick r:id="rId4">
                  <a:extLst>
                    <a:ext uri="{A12FA001-AC4F-418D-AE19-62706E023703}">
                      <ahyp:hlinkClr xmlns:ahyp="http://schemas.microsoft.com/office/drawing/2018/hyperlinkcolor" val="tx"/>
                    </a:ext>
                  </a:extLst>
                </a:hlinkClick>
              </a:rPr>
              <a:t>Η Lizzie </a:t>
            </a:r>
            <a:r>
              <a:rPr lang="el-GR" sz="1300" dirty="0" err="1">
                <a:solidFill>
                  <a:schemeClr val="accent1">
                    <a:lumMod val="50000"/>
                  </a:schemeClr>
                </a:solidFill>
                <a:hlinkClick r:id="rId4">
                  <a:extLst>
                    <a:ext uri="{A12FA001-AC4F-418D-AE19-62706E023703}">
                      <ahyp:hlinkClr xmlns:ahyp="http://schemas.microsoft.com/office/drawing/2018/hyperlinkcolor" val="tx"/>
                    </a:ext>
                  </a:extLst>
                </a:hlinkClick>
              </a:rPr>
              <a:t>van</a:t>
            </a:r>
            <a:r>
              <a:rPr lang="el-GR" sz="1300" dirty="0">
                <a:solidFill>
                  <a:schemeClr val="accent1">
                    <a:lumMod val="50000"/>
                  </a:schemeClr>
                </a:solidFill>
                <a:hlinkClick r:id="rId4">
                  <a:extLst>
                    <a:ext uri="{A12FA001-AC4F-418D-AE19-62706E023703}">
                      <ahyp:hlinkClr xmlns:ahyp="http://schemas.microsoft.com/office/drawing/2018/hyperlinkcolor" val="tx"/>
                    </a:ext>
                  </a:extLst>
                </a:hlinkClick>
              </a:rPr>
              <a:t> </a:t>
            </a:r>
            <a:r>
              <a:rPr lang="el-GR" sz="1300" dirty="0" err="1">
                <a:solidFill>
                  <a:schemeClr val="accent1">
                    <a:lumMod val="50000"/>
                  </a:schemeClr>
                </a:solidFill>
                <a:hlinkClick r:id="rId4">
                  <a:extLst>
                    <a:ext uri="{A12FA001-AC4F-418D-AE19-62706E023703}">
                      <ahyp:hlinkClr xmlns:ahyp="http://schemas.microsoft.com/office/drawing/2018/hyperlinkcolor" val="tx"/>
                    </a:ext>
                  </a:extLst>
                </a:hlinkClick>
              </a:rPr>
              <a:t>Zyl</a:t>
            </a:r>
            <a:r>
              <a:rPr lang="el-GR" sz="1300" dirty="0">
                <a:solidFill>
                  <a:schemeClr val="accent1">
                    <a:lumMod val="50000"/>
                  </a:schemeClr>
                </a:solidFill>
                <a:hlinkClick r:id="rId4">
                  <a:extLst>
                    <a:ext uri="{A12FA001-AC4F-418D-AE19-62706E023703}">
                      <ahyp:hlinkClr xmlns:ahyp="http://schemas.microsoft.com/office/drawing/2018/hyperlinkcolor" val="tx"/>
                    </a:ext>
                  </a:extLst>
                </a:hlinkClick>
              </a:rPr>
              <a:t>, </a:t>
            </a:r>
            <a:r>
              <a:rPr lang="el-GR" sz="1300" dirty="0" err="1">
                <a:solidFill>
                  <a:schemeClr val="accent1">
                    <a:lumMod val="50000"/>
                  </a:schemeClr>
                </a:solidFill>
                <a:hlinkClick r:id="rId4">
                  <a:extLst>
                    <a:ext uri="{A12FA001-AC4F-418D-AE19-62706E023703}">
                      <ahyp:hlinkClr xmlns:ahyp="http://schemas.microsoft.com/office/drawing/2018/hyperlinkcolor" val="tx"/>
                    </a:ext>
                  </a:extLst>
                </a:hlinkClick>
              </a:rPr>
              <a:t>φωτογραφημένη</a:t>
            </a:r>
            <a:r>
              <a:rPr lang="el-GR" sz="1300" dirty="0">
                <a:solidFill>
                  <a:schemeClr val="accent1">
                    <a:lumMod val="50000"/>
                  </a:schemeClr>
                </a:solidFill>
                <a:hlinkClick r:id="rId4">
                  <a:extLst>
                    <a:ext uri="{A12FA001-AC4F-418D-AE19-62706E023703}">
                      <ahyp:hlinkClr xmlns:ahyp="http://schemas.microsoft.com/office/drawing/2018/hyperlinkcolor" val="tx"/>
                    </a:ext>
                  </a:extLst>
                </a:hlinkClick>
              </a:rPr>
              <a:t> </a:t>
            </a:r>
            <a:r>
              <a:rPr lang="el-GR" sz="1300" dirty="0"/>
              <a:t>πριν πεθάνει</a:t>
            </a:r>
            <a:r>
              <a:rPr lang="en-US" sz="1300" dirty="0"/>
              <a:t> </a:t>
            </a:r>
            <a:r>
              <a:rPr lang="el-GR" sz="1300" dirty="0"/>
              <a:t>από πείνα και τυφοειδή πυρετό στο στρατόπεδο συγκέντρωσης </a:t>
            </a:r>
            <a:r>
              <a:rPr lang="en-US" sz="1300" dirty="0">
                <a:solidFill>
                  <a:schemeClr val="accent1">
                    <a:lumMod val="50000"/>
                  </a:schemeClr>
                </a:solidFill>
                <a:hlinkClick r:id="rId5" tooltip="Bloemfontein">
                  <a:extLst>
                    <a:ext uri="{A12FA001-AC4F-418D-AE19-62706E023703}">
                      <ahyp:hlinkClr xmlns:ahyp="http://schemas.microsoft.com/office/drawing/2018/hyperlinkcolor" val="tx"/>
                    </a:ext>
                  </a:extLst>
                </a:hlinkClick>
              </a:rPr>
              <a:t>Bloemfontein</a:t>
            </a:r>
            <a:r>
              <a:rPr lang="el-GR" sz="1300" dirty="0">
                <a:solidFill>
                  <a:schemeClr val="accent1">
                    <a:lumMod val="50000"/>
                  </a:schemeClr>
                </a:solidFill>
              </a:rPr>
              <a:t> </a:t>
            </a:r>
            <a:r>
              <a:rPr lang="el-GR" sz="1300" dirty="0"/>
              <a:t>το 1901, κατά τον πόλεμο των </a:t>
            </a:r>
            <a:r>
              <a:rPr lang="en-US" sz="1300" dirty="0"/>
              <a:t>Boers</a:t>
            </a:r>
          </a:p>
        </p:txBody>
      </p:sp>
      <p:pic>
        <p:nvPicPr>
          <p:cNvPr id="9" name="Picture 8">
            <a:extLst>
              <a:ext uri="{FF2B5EF4-FFF2-40B4-BE49-F238E27FC236}">
                <a16:creationId xmlns:a16="http://schemas.microsoft.com/office/drawing/2014/main" id="{97EF1291-F70B-B4EA-5453-7647F94A3BED}"/>
              </a:ext>
            </a:extLst>
          </p:cNvPr>
          <p:cNvPicPr>
            <a:picLocks noChangeAspect="1"/>
          </p:cNvPicPr>
          <p:nvPr/>
        </p:nvPicPr>
        <p:blipFill>
          <a:blip r:embed="rId6"/>
          <a:stretch>
            <a:fillRect/>
          </a:stretch>
        </p:blipFill>
        <p:spPr>
          <a:xfrm>
            <a:off x="391966" y="403721"/>
            <a:ext cx="3341379" cy="2422499"/>
          </a:xfrm>
          <a:prstGeom prst="rect">
            <a:avLst/>
          </a:prstGeom>
        </p:spPr>
      </p:pic>
    </p:spTree>
    <p:extLst>
      <p:ext uri="{BB962C8B-B14F-4D97-AF65-F5344CB8AC3E}">
        <p14:creationId xmlns:p14="http://schemas.microsoft.com/office/powerpoint/2010/main" val="2265102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CF0-D5A9-3F1D-6257-C9807CB247CC}"/>
              </a:ext>
            </a:extLst>
          </p:cNvPr>
          <p:cNvSpPr>
            <a:spLocks noGrp="1"/>
          </p:cNvSpPr>
          <p:nvPr>
            <p:ph type="title"/>
          </p:nvPr>
        </p:nvSpPr>
        <p:spPr>
          <a:xfrm>
            <a:off x="390077" y="275208"/>
            <a:ext cx="5096323" cy="1162894"/>
          </a:xfrm>
        </p:spPr>
        <p:txBody>
          <a:bodyPr>
            <a:normAutofit/>
          </a:bodyPr>
          <a:lstStyle/>
          <a:p>
            <a:r>
              <a:rPr lang="el-GR" sz="1800" b="1" dirty="0">
                <a:effectLst/>
                <a:latin typeface="Times New Roman" panose="02020603050405020304" pitchFamily="18" charset="0"/>
                <a:ea typeface="Times New Roman" panose="02020603050405020304" pitchFamily="18" charset="0"/>
              </a:rPr>
              <a:t>ΟΙ ΣΗΜΑΙΕΣ ΕΥΚΑΙΡΙΑΣ</a:t>
            </a:r>
            <a:br>
              <a:rPr lang="el-GR" sz="1800" b="1" dirty="0">
                <a:effectLst/>
                <a:latin typeface="Times New Roman" panose="02020603050405020304" pitchFamily="18" charset="0"/>
                <a:ea typeface="Times New Roman" panose="02020603050405020304" pitchFamily="18" charset="0"/>
              </a:rPr>
            </a:br>
            <a:endParaRPr lang="en-US" dirty="0"/>
          </a:p>
        </p:txBody>
      </p:sp>
      <p:sp>
        <p:nvSpPr>
          <p:cNvPr id="4" name="Content Placeholder 3">
            <a:extLst>
              <a:ext uri="{FF2B5EF4-FFF2-40B4-BE49-F238E27FC236}">
                <a16:creationId xmlns:a16="http://schemas.microsoft.com/office/drawing/2014/main" id="{03547CCB-C97D-3561-D1C7-591944391848}"/>
              </a:ext>
            </a:extLst>
          </p:cNvPr>
          <p:cNvSpPr>
            <a:spLocks noGrp="1"/>
          </p:cNvSpPr>
          <p:nvPr>
            <p:ph sz="half" idx="2"/>
          </p:nvPr>
        </p:nvSpPr>
        <p:spPr>
          <a:xfrm>
            <a:off x="5985163" y="324640"/>
            <a:ext cx="5877099" cy="6208719"/>
          </a:xfrm>
        </p:spPr>
        <p:txBody>
          <a:bodyPr>
            <a:noAutofit/>
          </a:bodyPr>
          <a:lstStyle/>
          <a:p>
            <a:r>
              <a:rPr lang="el-GR" sz="1800" dirty="0">
                <a:effectLst/>
                <a:latin typeface="Times New Roman" panose="02020603050405020304" pitchFamily="18" charset="0"/>
                <a:ea typeface="Times New Roman" panose="02020603050405020304" pitchFamily="18" charset="0"/>
              </a:rPr>
              <a:t>Οι αμερικανικές αρχές προώθησαν αρχικά τη δημιουργία αυτών των σημαιών ευκαιρίας για να διασφαλίσουν ένα χαμηλό λειτουργικό κόστος του εμπορικού στόλου υπό έλεγχό τους. Εντούτοις, αυτή η πολιτική επέτρεψε στους ναυτιλιακούς επιχειρηματίες των παραδοσιακών ναυτικών δυνάμεων όπως η Ελλάδα και η Νορβηγία να γίνουν ιδιαίτερα ενεργοί στις υπηρεσίες θαλάσσιων μεταφορών μεταξύ των Τρίτων χωρών.</a:t>
            </a:r>
            <a:endParaRPr lang="en-US" sz="1800" dirty="0">
              <a:effectLst/>
              <a:latin typeface="Times New Roman" panose="02020603050405020304" pitchFamily="18" charset="0"/>
              <a:ea typeface="Times New Roman" panose="02020603050405020304" pitchFamily="18" charset="0"/>
            </a:endParaRPr>
          </a:p>
        </p:txBody>
      </p:sp>
      <p:pic>
        <p:nvPicPr>
          <p:cNvPr id="6" name="Content Placeholder 5">
            <a:extLst>
              <a:ext uri="{FF2B5EF4-FFF2-40B4-BE49-F238E27FC236}">
                <a16:creationId xmlns:a16="http://schemas.microsoft.com/office/drawing/2014/main" id="{BBE3A957-2439-0609-5D80-87FB798D6AAE}"/>
              </a:ext>
            </a:extLst>
          </p:cNvPr>
          <p:cNvPicPr>
            <a:picLocks noGrp="1" noChangeAspect="1"/>
          </p:cNvPicPr>
          <p:nvPr>
            <p:ph sz="half" idx="1"/>
          </p:nvPr>
        </p:nvPicPr>
        <p:blipFill>
          <a:blip r:embed="rId2"/>
          <a:stretch>
            <a:fillRect/>
          </a:stretch>
        </p:blipFill>
        <p:spPr>
          <a:xfrm>
            <a:off x="560199" y="893101"/>
            <a:ext cx="5424964" cy="5424964"/>
          </a:xfrm>
        </p:spPr>
      </p:pic>
      <mc:AlternateContent xmlns:mc="http://schemas.openxmlformats.org/markup-compatibility/2006">
        <mc:Choice xmlns:p14="http://schemas.microsoft.com/office/powerpoint/2010/main" Requires="p14">
          <p:contentPart p14:bwMode="auto" r:id="rId3">
            <p14:nvContentPartPr>
              <p14:cNvPr id="9" name="Ink 8">
                <a:extLst>
                  <a:ext uri="{FF2B5EF4-FFF2-40B4-BE49-F238E27FC236}">
                    <a16:creationId xmlns:a16="http://schemas.microsoft.com/office/drawing/2014/main" id="{3D8EA4F5-B4AF-0AFE-2E40-0519439576AB}"/>
                  </a:ext>
                </a:extLst>
              </p14:cNvPr>
              <p14:cNvContentPartPr/>
              <p14:nvPr/>
            </p14:nvContentPartPr>
            <p14:xfrm>
              <a:off x="1520836" y="6267665"/>
              <a:ext cx="340560" cy="9000"/>
            </p14:xfrm>
          </p:contentPart>
        </mc:Choice>
        <mc:Fallback>
          <p:pic>
            <p:nvPicPr>
              <p:cNvPr id="9" name="Ink 8">
                <a:extLst>
                  <a:ext uri="{FF2B5EF4-FFF2-40B4-BE49-F238E27FC236}">
                    <a16:creationId xmlns:a16="http://schemas.microsoft.com/office/drawing/2014/main" id="{3D8EA4F5-B4AF-0AFE-2E40-0519439576AB}"/>
                  </a:ext>
                </a:extLst>
              </p:cNvPr>
              <p:cNvPicPr/>
              <p:nvPr/>
            </p:nvPicPr>
            <p:blipFill>
              <a:blip r:embed="rId4"/>
              <a:stretch>
                <a:fillRect/>
              </a:stretch>
            </p:blipFill>
            <p:spPr>
              <a:xfrm>
                <a:off x="1466836" y="6159665"/>
                <a:ext cx="448200" cy="2246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0" name="Ink 9">
                <a:extLst>
                  <a:ext uri="{FF2B5EF4-FFF2-40B4-BE49-F238E27FC236}">
                    <a16:creationId xmlns:a16="http://schemas.microsoft.com/office/drawing/2014/main" id="{46FDBB3E-27A2-BAAC-7DE8-E4DA06C2533A}"/>
                  </a:ext>
                </a:extLst>
              </p14:cNvPr>
              <p14:cNvContentPartPr/>
              <p14:nvPr/>
            </p14:nvContentPartPr>
            <p14:xfrm>
              <a:off x="1870036" y="6275945"/>
              <a:ext cx="360" cy="360"/>
            </p14:xfrm>
          </p:contentPart>
        </mc:Choice>
        <mc:Fallback>
          <p:pic>
            <p:nvPicPr>
              <p:cNvPr id="10" name="Ink 9">
                <a:extLst>
                  <a:ext uri="{FF2B5EF4-FFF2-40B4-BE49-F238E27FC236}">
                    <a16:creationId xmlns:a16="http://schemas.microsoft.com/office/drawing/2014/main" id="{46FDBB3E-27A2-BAAC-7DE8-E4DA06C2533A}"/>
                  </a:ext>
                </a:extLst>
              </p:cNvPr>
              <p:cNvPicPr/>
              <p:nvPr/>
            </p:nvPicPr>
            <p:blipFill>
              <a:blip r:embed="rId6"/>
              <a:stretch>
                <a:fillRect/>
              </a:stretch>
            </p:blipFill>
            <p:spPr>
              <a:xfrm>
                <a:off x="1816036" y="6167945"/>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1" name="Ink 10">
                <a:extLst>
                  <a:ext uri="{FF2B5EF4-FFF2-40B4-BE49-F238E27FC236}">
                    <a16:creationId xmlns:a16="http://schemas.microsoft.com/office/drawing/2014/main" id="{224622B4-5AD2-AA7A-0B52-C07253EF1F06}"/>
                  </a:ext>
                </a:extLst>
              </p14:cNvPr>
              <p14:cNvContentPartPr/>
              <p14:nvPr/>
            </p14:nvContentPartPr>
            <p14:xfrm>
              <a:off x="1870036" y="6275945"/>
              <a:ext cx="360" cy="360"/>
            </p14:xfrm>
          </p:contentPart>
        </mc:Choice>
        <mc:Fallback>
          <p:pic>
            <p:nvPicPr>
              <p:cNvPr id="11" name="Ink 10">
                <a:extLst>
                  <a:ext uri="{FF2B5EF4-FFF2-40B4-BE49-F238E27FC236}">
                    <a16:creationId xmlns:a16="http://schemas.microsoft.com/office/drawing/2014/main" id="{224622B4-5AD2-AA7A-0B52-C07253EF1F06}"/>
                  </a:ext>
                </a:extLst>
              </p:cNvPr>
              <p:cNvPicPr/>
              <p:nvPr/>
            </p:nvPicPr>
            <p:blipFill>
              <a:blip r:embed="rId6"/>
              <a:stretch>
                <a:fillRect/>
              </a:stretch>
            </p:blipFill>
            <p:spPr>
              <a:xfrm>
                <a:off x="1816036" y="6167945"/>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2" name="Ink 11">
                <a:extLst>
                  <a:ext uri="{FF2B5EF4-FFF2-40B4-BE49-F238E27FC236}">
                    <a16:creationId xmlns:a16="http://schemas.microsoft.com/office/drawing/2014/main" id="{1AA0720E-7B0D-24F1-A3A8-146FB4AD8199}"/>
                  </a:ext>
                </a:extLst>
              </p14:cNvPr>
              <p14:cNvContentPartPr/>
              <p14:nvPr/>
            </p14:nvContentPartPr>
            <p14:xfrm>
              <a:off x="1588516" y="6291425"/>
              <a:ext cx="498240" cy="26640"/>
            </p14:xfrm>
          </p:contentPart>
        </mc:Choice>
        <mc:Fallback>
          <p:pic>
            <p:nvPicPr>
              <p:cNvPr id="12" name="Ink 11">
                <a:extLst>
                  <a:ext uri="{FF2B5EF4-FFF2-40B4-BE49-F238E27FC236}">
                    <a16:creationId xmlns:a16="http://schemas.microsoft.com/office/drawing/2014/main" id="{1AA0720E-7B0D-24F1-A3A8-146FB4AD8199}"/>
                  </a:ext>
                </a:extLst>
              </p:cNvPr>
              <p:cNvPicPr/>
              <p:nvPr/>
            </p:nvPicPr>
            <p:blipFill>
              <a:blip r:embed="rId9"/>
              <a:stretch>
                <a:fillRect/>
              </a:stretch>
            </p:blipFill>
            <p:spPr>
              <a:xfrm>
                <a:off x="1534477" y="6183425"/>
                <a:ext cx="605958" cy="2422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3" name="Ink 12">
                <a:extLst>
                  <a:ext uri="{FF2B5EF4-FFF2-40B4-BE49-F238E27FC236}">
                    <a16:creationId xmlns:a16="http://schemas.microsoft.com/office/drawing/2014/main" id="{DCC49477-BF76-B894-B0D0-3864E27FE284}"/>
                  </a:ext>
                </a:extLst>
              </p14:cNvPr>
              <p14:cNvContentPartPr/>
              <p14:nvPr/>
            </p14:nvContentPartPr>
            <p14:xfrm>
              <a:off x="1570156" y="6175145"/>
              <a:ext cx="945720" cy="60480"/>
            </p14:xfrm>
          </p:contentPart>
        </mc:Choice>
        <mc:Fallback>
          <p:pic>
            <p:nvPicPr>
              <p:cNvPr id="13" name="Ink 12">
                <a:extLst>
                  <a:ext uri="{FF2B5EF4-FFF2-40B4-BE49-F238E27FC236}">
                    <a16:creationId xmlns:a16="http://schemas.microsoft.com/office/drawing/2014/main" id="{DCC49477-BF76-B894-B0D0-3864E27FE284}"/>
                  </a:ext>
                </a:extLst>
              </p:cNvPr>
              <p:cNvPicPr/>
              <p:nvPr/>
            </p:nvPicPr>
            <p:blipFill>
              <a:blip r:embed="rId11"/>
              <a:stretch>
                <a:fillRect/>
              </a:stretch>
            </p:blipFill>
            <p:spPr>
              <a:xfrm>
                <a:off x="1516156" y="6067784"/>
                <a:ext cx="1053360" cy="274844"/>
              </a:xfrm>
              <a:prstGeom prst="rect">
                <a:avLst/>
              </a:prstGeom>
            </p:spPr>
          </p:pic>
        </mc:Fallback>
      </mc:AlternateContent>
      <p:sp>
        <p:nvSpPr>
          <p:cNvPr id="14" name="Rectangle 13">
            <a:extLst>
              <a:ext uri="{FF2B5EF4-FFF2-40B4-BE49-F238E27FC236}">
                <a16:creationId xmlns:a16="http://schemas.microsoft.com/office/drawing/2014/main" id="{1CF0DB2B-B4A7-1DB2-72F2-973CD72550ED}"/>
              </a:ext>
            </a:extLst>
          </p:cNvPr>
          <p:cNvSpPr/>
          <p:nvPr/>
        </p:nvSpPr>
        <p:spPr>
          <a:xfrm>
            <a:off x="1470958" y="6141893"/>
            <a:ext cx="723600" cy="1162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2016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CF0-D5A9-3F1D-6257-C9807CB247CC}"/>
              </a:ext>
            </a:extLst>
          </p:cNvPr>
          <p:cNvSpPr>
            <a:spLocks noGrp="1"/>
          </p:cNvSpPr>
          <p:nvPr>
            <p:ph type="title"/>
          </p:nvPr>
        </p:nvSpPr>
        <p:spPr>
          <a:xfrm>
            <a:off x="390077" y="275208"/>
            <a:ext cx="5096323" cy="1162894"/>
          </a:xfrm>
        </p:spPr>
        <p:txBody>
          <a:bodyPr>
            <a:normAutofit/>
          </a:bodyPr>
          <a:lstStyle/>
          <a:p>
            <a:r>
              <a:rPr lang="el-GR" sz="1800" b="1" dirty="0">
                <a:effectLst/>
                <a:latin typeface="Times New Roman" panose="02020603050405020304" pitchFamily="18" charset="0"/>
                <a:ea typeface="Times New Roman" panose="02020603050405020304" pitchFamily="18" charset="0"/>
              </a:rPr>
              <a:t>ΟΙ ΣΗΜΑΙΕΣ ΕΥΚΑΙΡΙΑΣ</a:t>
            </a:r>
            <a:br>
              <a:rPr lang="el-GR" sz="1800" b="1" dirty="0">
                <a:effectLst/>
                <a:latin typeface="Times New Roman" panose="02020603050405020304" pitchFamily="18" charset="0"/>
                <a:ea typeface="Times New Roman" panose="02020603050405020304" pitchFamily="18" charset="0"/>
              </a:rPr>
            </a:br>
            <a:endParaRPr lang="en-US" dirty="0"/>
          </a:p>
        </p:txBody>
      </p:sp>
      <p:sp>
        <p:nvSpPr>
          <p:cNvPr id="4" name="Content Placeholder 3">
            <a:extLst>
              <a:ext uri="{FF2B5EF4-FFF2-40B4-BE49-F238E27FC236}">
                <a16:creationId xmlns:a16="http://schemas.microsoft.com/office/drawing/2014/main" id="{03547CCB-C97D-3561-D1C7-591944391848}"/>
              </a:ext>
            </a:extLst>
          </p:cNvPr>
          <p:cNvSpPr>
            <a:spLocks noGrp="1"/>
          </p:cNvSpPr>
          <p:nvPr>
            <p:ph sz="half" idx="2"/>
          </p:nvPr>
        </p:nvSpPr>
        <p:spPr>
          <a:xfrm>
            <a:off x="6461762" y="324640"/>
            <a:ext cx="5400500" cy="6208719"/>
          </a:xfrm>
        </p:spPr>
        <p:txBody>
          <a:bodyPr>
            <a:noAutofit/>
          </a:bodyPr>
          <a:lstStyle/>
          <a:p>
            <a:r>
              <a:rPr lang="el-GR" sz="1800" dirty="0">
                <a:effectLst/>
                <a:latin typeface="Times New Roman" panose="02020603050405020304" pitchFamily="18" charset="0"/>
                <a:ea typeface="Times New Roman" panose="02020603050405020304" pitchFamily="18" charset="0"/>
              </a:rPr>
              <a:t>Είναι ενδιαφέρον να εξετασθούν οι στατιστικές όσον αφορά αυτό το θέμα: το 1946 τα υπολείμματα του ελληνικού στόλου καταχωρήθηκαν σχεδόν εξ ολοκλήρου στο νηολόγιο του ελληνικού κράτους. Ως το 1949 το ποσοστό των ελληνόκτητων σκαφών που έπλεαν υπό ελληνική σημαία είχε μειωθεί στο 50%, και ως το 1958 μόνο το 13% των ελληνόκτητων σκαφών ήταν καταχωρημένα στο εθνικό ελληνικό νηολόγιο. Αυτοί οι αριθμοί παρουσιάζουν ισχυρή έξοδο των ελληνόκτητων σκαφών από το εθνικό νηολόγιό τους που έχει εμφανιστεί μέσα σε ακριβώς 12 έτη και με συνέπεια την υιοθέτηση μιας σημαίας ευκαιρίας στο εντυπωσιακό ποσοστό του 87%. Συγχρόνως, οι Έλληνες πλοιοκτήτες αντικαθιστούσαν τη Μεγάλη Βρετανία με τις ΗΠΑ ως τον πλέον σημαντικό εμπορικό και στρατηγικό τους συνέταιρο. </a:t>
            </a:r>
            <a:endParaRPr lang="en-US" dirty="0"/>
          </a:p>
          <a:p>
            <a:endParaRPr lang="en-US" sz="1800" dirty="0">
              <a:effectLst/>
              <a:latin typeface="Times New Roman" panose="02020603050405020304" pitchFamily="18" charset="0"/>
              <a:ea typeface="Times New Roman" panose="02020603050405020304" pitchFamily="18" charset="0"/>
            </a:endParaRPr>
          </a:p>
        </p:txBody>
      </p:sp>
      <p:sp>
        <p:nvSpPr>
          <p:cNvPr id="5" name="Content Placeholder 4">
            <a:extLst>
              <a:ext uri="{FF2B5EF4-FFF2-40B4-BE49-F238E27FC236}">
                <a16:creationId xmlns:a16="http://schemas.microsoft.com/office/drawing/2014/main" id="{B0B6E350-9113-1420-E003-E4B96E457820}"/>
              </a:ext>
            </a:extLst>
          </p:cNvPr>
          <p:cNvSpPr>
            <a:spLocks noGrp="1"/>
          </p:cNvSpPr>
          <p:nvPr>
            <p:ph sz="half" idx="1"/>
          </p:nvPr>
        </p:nvSpPr>
        <p:spPr/>
        <p:txBody>
          <a:bodyPr/>
          <a:lstStyle/>
          <a:p>
            <a:endParaRPr lang="en-US" dirty="0"/>
          </a:p>
        </p:txBody>
      </p:sp>
      <mc:AlternateContent xmlns:mc="http://schemas.openxmlformats.org/markup-compatibility/2006">
        <mc:Choice xmlns:p14="http://schemas.microsoft.com/office/powerpoint/2010/main" Requires="p14">
          <p:contentPart p14:bwMode="auto" r:id="rId2">
            <p14:nvContentPartPr>
              <p14:cNvPr id="9" name="Ink 8">
                <a:extLst>
                  <a:ext uri="{FF2B5EF4-FFF2-40B4-BE49-F238E27FC236}">
                    <a16:creationId xmlns:a16="http://schemas.microsoft.com/office/drawing/2014/main" id="{3D8EA4F5-B4AF-0AFE-2E40-0519439576AB}"/>
                  </a:ext>
                </a:extLst>
              </p14:cNvPr>
              <p14:cNvContentPartPr/>
              <p14:nvPr/>
            </p14:nvContentPartPr>
            <p14:xfrm>
              <a:off x="1520836" y="6267665"/>
              <a:ext cx="340560" cy="9000"/>
            </p14:xfrm>
          </p:contentPart>
        </mc:Choice>
        <mc:Fallback>
          <p:pic>
            <p:nvPicPr>
              <p:cNvPr id="9" name="Ink 8">
                <a:extLst>
                  <a:ext uri="{FF2B5EF4-FFF2-40B4-BE49-F238E27FC236}">
                    <a16:creationId xmlns:a16="http://schemas.microsoft.com/office/drawing/2014/main" id="{3D8EA4F5-B4AF-0AFE-2E40-0519439576AB}"/>
                  </a:ext>
                </a:extLst>
              </p:cNvPr>
              <p:cNvPicPr/>
              <p:nvPr/>
            </p:nvPicPr>
            <p:blipFill>
              <a:blip r:embed="rId3"/>
              <a:stretch>
                <a:fillRect/>
              </a:stretch>
            </p:blipFill>
            <p:spPr>
              <a:xfrm>
                <a:off x="1466836" y="6159665"/>
                <a:ext cx="448200" cy="22464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10" name="Ink 9">
                <a:extLst>
                  <a:ext uri="{FF2B5EF4-FFF2-40B4-BE49-F238E27FC236}">
                    <a16:creationId xmlns:a16="http://schemas.microsoft.com/office/drawing/2014/main" id="{46FDBB3E-27A2-BAAC-7DE8-E4DA06C2533A}"/>
                  </a:ext>
                </a:extLst>
              </p14:cNvPr>
              <p14:cNvContentPartPr/>
              <p14:nvPr/>
            </p14:nvContentPartPr>
            <p14:xfrm>
              <a:off x="1870036" y="6275945"/>
              <a:ext cx="360" cy="360"/>
            </p14:xfrm>
          </p:contentPart>
        </mc:Choice>
        <mc:Fallback>
          <p:pic>
            <p:nvPicPr>
              <p:cNvPr id="10" name="Ink 9">
                <a:extLst>
                  <a:ext uri="{FF2B5EF4-FFF2-40B4-BE49-F238E27FC236}">
                    <a16:creationId xmlns:a16="http://schemas.microsoft.com/office/drawing/2014/main" id="{46FDBB3E-27A2-BAAC-7DE8-E4DA06C2533A}"/>
                  </a:ext>
                </a:extLst>
              </p:cNvPr>
              <p:cNvPicPr/>
              <p:nvPr/>
            </p:nvPicPr>
            <p:blipFill>
              <a:blip r:embed="rId5"/>
              <a:stretch>
                <a:fillRect/>
              </a:stretch>
            </p:blipFill>
            <p:spPr>
              <a:xfrm>
                <a:off x="1816036" y="6167945"/>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1" name="Ink 10">
                <a:extLst>
                  <a:ext uri="{FF2B5EF4-FFF2-40B4-BE49-F238E27FC236}">
                    <a16:creationId xmlns:a16="http://schemas.microsoft.com/office/drawing/2014/main" id="{224622B4-5AD2-AA7A-0B52-C07253EF1F06}"/>
                  </a:ext>
                </a:extLst>
              </p14:cNvPr>
              <p14:cNvContentPartPr/>
              <p14:nvPr/>
            </p14:nvContentPartPr>
            <p14:xfrm>
              <a:off x="1870036" y="6275945"/>
              <a:ext cx="360" cy="360"/>
            </p14:xfrm>
          </p:contentPart>
        </mc:Choice>
        <mc:Fallback>
          <p:pic>
            <p:nvPicPr>
              <p:cNvPr id="11" name="Ink 10">
                <a:extLst>
                  <a:ext uri="{FF2B5EF4-FFF2-40B4-BE49-F238E27FC236}">
                    <a16:creationId xmlns:a16="http://schemas.microsoft.com/office/drawing/2014/main" id="{224622B4-5AD2-AA7A-0B52-C07253EF1F06}"/>
                  </a:ext>
                </a:extLst>
              </p:cNvPr>
              <p:cNvPicPr/>
              <p:nvPr/>
            </p:nvPicPr>
            <p:blipFill>
              <a:blip r:embed="rId5"/>
              <a:stretch>
                <a:fillRect/>
              </a:stretch>
            </p:blipFill>
            <p:spPr>
              <a:xfrm>
                <a:off x="1816036" y="6167945"/>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2" name="Ink 11">
                <a:extLst>
                  <a:ext uri="{FF2B5EF4-FFF2-40B4-BE49-F238E27FC236}">
                    <a16:creationId xmlns:a16="http://schemas.microsoft.com/office/drawing/2014/main" id="{1AA0720E-7B0D-24F1-A3A8-146FB4AD8199}"/>
                  </a:ext>
                </a:extLst>
              </p14:cNvPr>
              <p14:cNvContentPartPr/>
              <p14:nvPr/>
            </p14:nvContentPartPr>
            <p14:xfrm>
              <a:off x="1588516" y="6291425"/>
              <a:ext cx="498240" cy="26640"/>
            </p14:xfrm>
          </p:contentPart>
        </mc:Choice>
        <mc:Fallback>
          <p:pic>
            <p:nvPicPr>
              <p:cNvPr id="12" name="Ink 11">
                <a:extLst>
                  <a:ext uri="{FF2B5EF4-FFF2-40B4-BE49-F238E27FC236}">
                    <a16:creationId xmlns:a16="http://schemas.microsoft.com/office/drawing/2014/main" id="{1AA0720E-7B0D-24F1-A3A8-146FB4AD8199}"/>
                  </a:ext>
                </a:extLst>
              </p:cNvPr>
              <p:cNvPicPr/>
              <p:nvPr/>
            </p:nvPicPr>
            <p:blipFill>
              <a:blip r:embed="rId8"/>
              <a:stretch>
                <a:fillRect/>
              </a:stretch>
            </p:blipFill>
            <p:spPr>
              <a:xfrm>
                <a:off x="1534477" y="6183425"/>
                <a:ext cx="605958" cy="2422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3" name="Ink 12">
                <a:extLst>
                  <a:ext uri="{FF2B5EF4-FFF2-40B4-BE49-F238E27FC236}">
                    <a16:creationId xmlns:a16="http://schemas.microsoft.com/office/drawing/2014/main" id="{DCC49477-BF76-B894-B0D0-3864E27FE284}"/>
                  </a:ext>
                </a:extLst>
              </p14:cNvPr>
              <p14:cNvContentPartPr/>
              <p14:nvPr/>
            </p14:nvContentPartPr>
            <p14:xfrm>
              <a:off x="1570156" y="6175145"/>
              <a:ext cx="945720" cy="60480"/>
            </p14:xfrm>
          </p:contentPart>
        </mc:Choice>
        <mc:Fallback>
          <p:pic>
            <p:nvPicPr>
              <p:cNvPr id="13" name="Ink 12">
                <a:extLst>
                  <a:ext uri="{FF2B5EF4-FFF2-40B4-BE49-F238E27FC236}">
                    <a16:creationId xmlns:a16="http://schemas.microsoft.com/office/drawing/2014/main" id="{DCC49477-BF76-B894-B0D0-3864E27FE284}"/>
                  </a:ext>
                </a:extLst>
              </p:cNvPr>
              <p:cNvPicPr/>
              <p:nvPr/>
            </p:nvPicPr>
            <p:blipFill>
              <a:blip r:embed="rId10"/>
              <a:stretch>
                <a:fillRect/>
              </a:stretch>
            </p:blipFill>
            <p:spPr>
              <a:xfrm>
                <a:off x="1516156" y="6067784"/>
                <a:ext cx="1053360" cy="274844"/>
              </a:xfrm>
              <a:prstGeom prst="rect">
                <a:avLst/>
              </a:prstGeom>
            </p:spPr>
          </p:pic>
        </mc:Fallback>
      </mc:AlternateContent>
      <p:pic>
        <p:nvPicPr>
          <p:cNvPr id="6" name="Picture 5">
            <a:extLst>
              <a:ext uri="{FF2B5EF4-FFF2-40B4-BE49-F238E27FC236}">
                <a16:creationId xmlns:a16="http://schemas.microsoft.com/office/drawing/2014/main" id="{F8759DFF-501E-8674-3784-1480A47B6C4F}"/>
              </a:ext>
            </a:extLst>
          </p:cNvPr>
          <p:cNvPicPr>
            <a:picLocks noChangeAspect="1"/>
          </p:cNvPicPr>
          <p:nvPr/>
        </p:nvPicPr>
        <p:blipFill>
          <a:blip r:embed="rId11"/>
          <a:stretch>
            <a:fillRect/>
          </a:stretch>
        </p:blipFill>
        <p:spPr>
          <a:xfrm>
            <a:off x="329738" y="1214101"/>
            <a:ext cx="6257618" cy="3607281"/>
          </a:xfrm>
          <a:prstGeom prst="rect">
            <a:avLst/>
          </a:prstGeom>
        </p:spPr>
      </p:pic>
    </p:spTree>
    <p:extLst>
      <p:ext uri="{BB962C8B-B14F-4D97-AF65-F5344CB8AC3E}">
        <p14:creationId xmlns:p14="http://schemas.microsoft.com/office/powerpoint/2010/main" val="655384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CF0-D5A9-3F1D-6257-C9807CB247CC}"/>
              </a:ext>
            </a:extLst>
          </p:cNvPr>
          <p:cNvSpPr>
            <a:spLocks noGrp="1"/>
          </p:cNvSpPr>
          <p:nvPr>
            <p:ph type="title"/>
          </p:nvPr>
        </p:nvSpPr>
        <p:spPr>
          <a:xfrm>
            <a:off x="606829" y="174568"/>
            <a:ext cx="10518371" cy="1166986"/>
          </a:xfrm>
        </p:spPr>
        <p:txBody>
          <a:bodyPr/>
          <a:lstStyle/>
          <a:p>
            <a:r>
              <a:rPr lang="el-GR" sz="1800" b="1" dirty="0">
                <a:effectLst/>
                <a:latin typeface="Times New Roman" panose="02020603050405020304" pitchFamily="18" charset="0"/>
                <a:ea typeface="Times New Roman" panose="02020603050405020304" pitchFamily="18" charset="0"/>
              </a:rPr>
              <a:t>ΤΟ ΠΡΩΤΟ ΜΙΣΟ ΤΟΥ 20</a:t>
            </a:r>
            <a:r>
              <a:rPr lang="el-GR" sz="1800" b="1" baseline="30000" dirty="0">
                <a:effectLst/>
                <a:latin typeface="Times New Roman" panose="02020603050405020304" pitchFamily="18" charset="0"/>
                <a:ea typeface="Times New Roman" panose="02020603050405020304" pitchFamily="18" charset="0"/>
              </a:rPr>
              <a:t>ου</a:t>
            </a:r>
            <a:r>
              <a:rPr lang="el-GR" sz="1800" b="1" dirty="0">
                <a:effectLst/>
                <a:latin typeface="Times New Roman" panose="02020603050405020304" pitchFamily="18" charset="0"/>
                <a:ea typeface="Times New Roman" panose="02020603050405020304" pitchFamily="18" charset="0"/>
              </a:rPr>
              <a:t> ΑΙΩΝΑ: Η ΠΕΡΙΟΔΟΣ ΤΗΣ «ΕΞΑΠΛΩΣΗΣ». </a:t>
            </a:r>
            <a:br>
              <a:rPr lang="el-GR" sz="1800" b="1" dirty="0">
                <a:effectLst/>
                <a:latin typeface="Times New Roman" panose="02020603050405020304" pitchFamily="18" charset="0"/>
                <a:ea typeface="Times New Roman" panose="02020603050405020304" pitchFamily="18" charset="0"/>
              </a:rPr>
            </a:br>
            <a:r>
              <a:rPr lang="el-GR" sz="1800" b="1" dirty="0">
                <a:effectLst/>
                <a:latin typeface="Times New Roman" panose="02020603050405020304" pitchFamily="18" charset="0"/>
                <a:ea typeface="Times New Roman" panose="02020603050405020304" pitchFamily="18" charset="0"/>
              </a:rPr>
              <a:t>Ο Πρώτος Παγκόσμιος Πόλεμος</a:t>
            </a:r>
            <a:endParaRPr lang="en-US" dirty="0"/>
          </a:p>
        </p:txBody>
      </p:sp>
      <p:pic>
        <p:nvPicPr>
          <p:cNvPr id="6" name="Content Placeholder 5">
            <a:extLst>
              <a:ext uri="{FF2B5EF4-FFF2-40B4-BE49-F238E27FC236}">
                <a16:creationId xmlns:a16="http://schemas.microsoft.com/office/drawing/2014/main" id="{40ADD757-B1E1-1BDD-F8F5-FAEB0D1294D0}"/>
              </a:ext>
            </a:extLst>
          </p:cNvPr>
          <p:cNvPicPr>
            <a:picLocks noGrp="1" noChangeAspect="1"/>
          </p:cNvPicPr>
          <p:nvPr>
            <p:ph sz="half" idx="1"/>
          </p:nvPr>
        </p:nvPicPr>
        <p:blipFill>
          <a:blip r:embed="rId2"/>
          <a:stretch>
            <a:fillRect/>
          </a:stretch>
        </p:blipFill>
        <p:spPr>
          <a:xfrm>
            <a:off x="2023102" y="3429000"/>
            <a:ext cx="4765357" cy="3033944"/>
          </a:xfrm>
        </p:spPr>
      </p:pic>
      <p:sp>
        <p:nvSpPr>
          <p:cNvPr id="4" name="Content Placeholder 3">
            <a:extLst>
              <a:ext uri="{FF2B5EF4-FFF2-40B4-BE49-F238E27FC236}">
                <a16:creationId xmlns:a16="http://schemas.microsoft.com/office/drawing/2014/main" id="{03547CCB-C97D-3561-D1C7-591944391848}"/>
              </a:ext>
            </a:extLst>
          </p:cNvPr>
          <p:cNvSpPr>
            <a:spLocks noGrp="1"/>
          </p:cNvSpPr>
          <p:nvPr>
            <p:ph sz="half" idx="2"/>
          </p:nvPr>
        </p:nvSpPr>
        <p:spPr>
          <a:xfrm>
            <a:off x="6788459" y="1045346"/>
            <a:ext cx="5145901" cy="5537446"/>
          </a:xfrm>
        </p:spPr>
        <p:txBody>
          <a:bodyPr>
            <a:normAutofit lnSpcReduction="10000"/>
          </a:bodyPr>
          <a:lstStyle/>
          <a:p>
            <a:r>
              <a:rPr lang="el-GR" sz="1800" dirty="0">
                <a:effectLst/>
                <a:latin typeface="Verdana" panose="020B0604030504040204" pitchFamily="34" charset="0"/>
                <a:ea typeface="Verdana" panose="020B0604030504040204" pitchFamily="34" charset="0"/>
              </a:rPr>
              <a:t>Ο πόλεμος των </a:t>
            </a:r>
            <a:r>
              <a:rPr lang="el-GR" sz="1800" dirty="0" err="1">
                <a:effectLst/>
                <a:latin typeface="Verdana" panose="020B0604030504040204" pitchFamily="34" charset="0"/>
                <a:ea typeface="Verdana" panose="020B0604030504040204" pitchFamily="34" charset="0"/>
              </a:rPr>
              <a:t>Μπόερ</a:t>
            </a:r>
            <a:r>
              <a:rPr lang="el-GR" sz="1800" dirty="0">
                <a:effectLst/>
                <a:latin typeface="Verdana" panose="020B0604030504040204" pitchFamily="34" charset="0"/>
                <a:ea typeface="Verdana" panose="020B0604030504040204" pitchFamily="34" charset="0"/>
              </a:rPr>
              <a:t> και η έναρξη του πρώτου παγκόσμιου πολέμου (1914 – 1918) προκαλεί μια δομική μετατόπιση των εμπορικών δραστηριοτήτων των ελληνόκτητων σκαφών έξω από τη Μεσόγειο. </a:t>
            </a:r>
          </a:p>
          <a:p>
            <a:r>
              <a:rPr lang="el-GR" sz="1800" dirty="0">
                <a:effectLst/>
                <a:latin typeface="Verdana" panose="020B0604030504040204" pitchFamily="34" charset="0"/>
                <a:ea typeface="Verdana" panose="020B0604030504040204" pitchFamily="34" charset="0"/>
              </a:rPr>
              <a:t>Αφενός, λόγω του πολέμου, με απόφαση των οθωμανικών αρχών, τα στενά των Δαρδανελίων έκλεισαν στην εμπορική ναυσιπλοΐα, προκαλώντας έμμεσα την απώλεια της αγοράς Μαύρης Θάλασσας για τους Έλληνες πλοιοκτήτες. </a:t>
            </a:r>
          </a:p>
          <a:p>
            <a:r>
              <a:rPr lang="el-GR" sz="1800" dirty="0">
                <a:effectLst/>
                <a:latin typeface="Verdana" panose="020B0604030504040204" pitchFamily="34" charset="0"/>
                <a:ea typeface="Verdana" panose="020B0604030504040204" pitchFamily="34" charset="0"/>
              </a:rPr>
              <a:t>Αφετέρου, ένας μεγάλος αριθμός ελληνόκτητων σκαφών ναυλώθηκε από τους συμμάχους και χρησιμοποιήθηκε για τις ανάγκες μεταφορών των συμμάχων σε θαλάσσιες περιοχές πολύ πέρα από τη λεκάνη της Μεσογείου.</a:t>
            </a:r>
            <a:endParaRPr lang="en-US" dirty="0">
              <a:latin typeface="Verdana" panose="020B0604030504040204" pitchFamily="34" charset="0"/>
              <a:ea typeface="Verdana" panose="020B0604030504040204" pitchFamily="34" charset="0"/>
            </a:endParaRPr>
          </a:p>
        </p:txBody>
      </p:sp>
      <p:pic>
        <p:nvPicPr>
          <p:cNvPr id="8" name="Picture 7">
            <a:extLst>
              <a:ext uri="{FF2B5EF4-FFF2-40B4-BE49-F238E27FC236}">
                <a16:creationId xmlns:a16="http://schemas.microsoft.com/office/drawing/2014/main" id="{C7EEE96F-FECC-2A9D-4FE9-F990D46D875E}"/>
              </a:ext>
            </a:extLst>
          </p:cNvPr>
          <p:cNvPicPr>
            <a:picLocks noChangeAspect="1"/>
          </p:cNvPicPr>
          <p:nvPr/>
        </p:nvPicPr>
        <p:blipFill>
          <a:blip r:embed="rId3"/>
          <a:stretch>
            <a:fillRect/>
          </a:stretch>
        </p:blipFill>
        <p:spPr>
          <a:xfrm>
            <a:off x="431211" y="1233996"/>
            <a:ext cx="3155368" cy="2775244"/>
          </a:xfrm>
          <a:prstGeom prst="rect">
            <a:avLst/>
          </a:prstGeom>
        </p:spPr>
      </p:pic>
      <p:sp>
        <p:nvSpPr>
          <p:cNvPr id="9" name="TextBox 8">
            <a:extLst>
              <a:ext uri="{FF2B5EF4-FFF2-40B4-BE49-F238E27FC236}">
                <a16:creationId xmlns:a16="http://schemas.microsoft.com/office/drawing/2014/main" id="{19E775B2-FB97-EB7D-6531-6F93F9F465C5}"/>
              </a:ext>
            </a:extLst>
          </p:cNvPr>
          <p:cNvSpPr txBox="1"/>
          <p:nvPr/>
        </p:nvSpPr>
        <p:spPr>
          <a:xfrm>
            <a:off x="460098" y="5515949"/>
            <a:ext cx="1376038" cy="938719"/>
          </a:xfrm>
          <a:prstGeom prst="rect">
            <a:avLst/>
          </a:prstGeom>
          <a:noFill/>
        </p:spPr>
        <p:txBody>
          <a:bodyPr wrap="square" rtlCol="0">
            <a:spAutoFit/>
          </a:bodyPr>
          <a:lstStyle/>
          <a:p>
            <a:r>
              <a:rPr lang="el-GR" sz="1100" dirty="0">
                <a:solidFill>
                  <a:schemeClr val="accent1">
                    <a:lumMod val="50000"/>
                  </a:schemeClr>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Γιουγκοσλάβοι </a:t>
            </a:r>
            <a:r>
              <a:rPr lang="el-GR" sz="1100" dirty="0" err="1">
                <a:solidFill>
                  <a:schemeClr val="accent1">
                    <a:lumMod val="50000"/>
                  </a:schemeClr>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εκτελεσθέντες</a:t>
            </a:r>
            <a:r>
              <a:rPr lang="el-GR" sz="1100" dirty="0">
                <a:solidFill>
                  <a:schemeClr val="accent1">
                    <a:lumMod val="50000"/>
                  </a:schemeClr>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 από Αυστριακούς κατά τον 1</a:t>
            </a:r>
            <a:r>
              <a:rPr lang="el-GR" sz="1100" baseline="30000" dirty="0">
                <a:solidFill>
                  <a:schemeClr val="accent1">
                    <a:lumMod val="50000"/>
                  </a:schemeClr>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ο</a:t>
            </a:r>
            <a:r>
              <a:rPr lang="el-GR" sz="1100" dirty="0">
                <a:solidFill>
                  <a:schemeClr val="accent1">
                    <a:lumMod val="50000"/>
                  </a:schemeClr>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  Παγκόσμιο</a:t>
            </a:r>
            <a:endParaRPr lang="en-US" sz="1100" dirty="0">
              <a:solidFill>
                <a:schemeClr val="accent1">
                  <a:lumMod val="50000"/>
                </a:schemeClr>
              </a:solidFill>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CA97287F-E400-65C7-EFC6-97A75D68F9AC}"/>
              </a:ext>
            </a:extLst>
          </p:cNvPr>
          <p:cNvSpPr txBox="1"/>
          <p:nvPr/>
        </p:nvSpPr>
        <p:spPr>
          <a:xfrm>
            <a:off x="3586579" y="1341553"/>
            <a:ext cx="2778710" cy="2462213"/>
          </a:xfrm>
          <a:prstGeom prst="rect">
            <a:avLst/>
          </a:prstGeom>
          <a:noFill/>
        </p:spPr>
        <p:txBody>
          <a:bodyPr wrap="square" rtlCol="0">
            <a:spAutoFit/>
          </a:bodyPr>
          <a:lstStyle/>
          <a:p>
            <a:r>
              <a:rPr lang="el-GR" sz="1100" dirty="0">
                <a:latin typeface="Verdana" panose="020B0604030504040204" pitchFamily="34" charset="0"/>
                <a:ea typeface="Verdana" panose="020B0604030504040204" pitchFamily="34" charset="0"/>
              </a:rPr>
              <a:t>Η γερμανική κατοχή ήταν δυνητικά καταστροφική για χώρες όπως π.χ. το Βέλγιο. Η χώρα ήταν βαριά βιομηχανοποιημένη παραμελώντας τον πρωτογενή τομέα με αποτέλεσμα να μην είναι αυτάρκης για την τροφή της. Η γερμανική κατοχή έκανε όχι μόνο αδύνατες τις εισαγωγές, αλλά η Γερμανία πήρε τον έλεγχο όλων των προμηθειών τροφίμων για να ταΐσει το στρατό της. Εδώ μια χήρα μητέρα και τα παιδιά της ζητιανεύουν για ελεημοσύνη</a:t>
            </a:r>
            <a:endParaRPr lang="en-US" sz="11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37552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CF0-D5A9-3F1D-6257-C9807CB247CC}"/>
              </a:ext>
            </a:extLst>
          </p:cNvPr>
          <p:cNvSpPr>
            <a:spLocks noGrp="1"/>
          </p:cNvSpPr>
          <p:nvPr>
            <p:ph type="title"/>
          </p:nvPr>
        </p:nvSpPr>
        <p:spPr>
          <a:xfrm>
            <a:off x="431211" y="275208"/>
            <a:ext cx="10693989" cy="958788"/>
          </a:xfrm>
        </p:spPr>
        <p:txBody>
          <a:bodyPr/>
          <a:lstStyle/>
          <a:p>
            <a:r>
              <a:rPr lang="el-GR" sz="1800" b="1" dirty="0">
                <a:effectLst/>
                <a:latin typeface="Times New Roman" panose="02020603050405020304" pitchFamily="18" charset="0"/>
                <a:ea typeface="Times New Roman" panose="02020603050405020304" pitchFamily="18" charset="0"/>
              </a:rPr>
              <a:t>ΤΟ ΠΡΩΤΟ ΜΙΣΟ ΤΟΥ 20ΟΥ ΑΙΩΝΑ: Η ΠΕΡΙΟΔΟΣ ΤΗΣ «ΕΞΑΠΛΩΣΗΣ». </a:t>
            </a:r>
            <a:br>
              <a:rPr lang="el-GR" sz="1800" b="1" dirty="0">
                <a:effectLst/>
                <a:latin typeface="Times New Roman" panose="02020603050405020304" pitchFamily="18" charset="0"/>
                <a:ea typeface="Times New Roman" panose="02020603050405020304" pitchFamily="18" charset="0"/>
              </a:rPr>
            </a:br>
            <a:r>
              <a:rPr lang="el-GR" sz="1800" b="1" dirty="0">
                <a:effectLst/>
                <a:latin typeface="Times New Roman" panose="02020603050405020304" pitchFamily="18" charset="0"/>
                <a:ea typeface="Times New Roman" panose="02020603050405020304" pitchFamily="18" charset="0"/>
              </a:rPr>
              <a:t>Ο Πρώτος Παγκόσμιος Πόλεμος</a:t>
            </a:r>
            <a:endParaRPr lang="en-US" dirty="0"/>
          </a:p>
        </p:txBody>
      </p:sp>
      <p:pic>
        <p:nvPicPr>
          <p:cNvPr id="6" name="Content Placeholder 5">
            <a:extLst>
              <a:ext uri="{FF2B5EF4-FFF2-40B4-BE49-F238E27FC236}">
                <a16:creationId xmlns:a16="http://schemas.microsoft.com/office/drawing/2014/main" id="{40ADD757-B1E1-1BDD-F8F5-FAEB0D1294D0}"/>
              </a:ext>
            </a:extLst>
          </p:cNvPr>
          <p:cNvPicPr>
            <a:picLocks noGrp="1" noChangeAspect="1"/>
          </p:cNvPicPr>
          <p:nvPr>
            <p:ph sz="half" idx="1"/>
          </p:nvPr>
        </p:nvPicPr>
        <p:blipFill>
          <a:blip r:embed="rId2"/>
          <a:stretch>
            <a:fillRect/>
          </a:stretch>
        </p:blipFill>
        <p:spPr>
          <a:xfrm>
            <a:off x="2023102" y="3429000"/>
            <a:ext cx="4765357" cy="3033944"/>
          </a:xfrm>
        </p:spPr>
      </p:pic>
      <p:sp>
        <p:nvSpPr>
          <p:cNvPr id="4" name="Content Placeholder 3">
            <a:extLst>
              <a:ext uri="{FF2B5EF4-FFF2-40B4-BE49-F238E27FC236}">
                <a16:creationId xmlns:a16="http://schemas.microsoft.com/office/drawing/2014/main" id="{03547CCB-C97D-3561-D1C7-591944391848}"/>
              </a:ext>
            </a:extLst>
          </p:cNvPr>
          <p:cNvSpPr>
            <a:spLocks noGrp="1"/>
          </p:cNvSpPr>
          <p:nvPr>
            <p:ph sz="half" idx="2"/>
          </p:nvPr>
        </p:nvSpPr>
        <p:spPr>
          <a:xfrm>
            <a:off x="6788459" y="1045346"/>
            <a:ext cx="5145901" cy="5537446"/>
          </a:xfrm>
        </p:spPr>
        <p:txBody>
          <a:bodyPr>
            <a:normAutofit lnSpcReduction="10000"/>
          </a:bodyPr>
          <a:lstStyle/>
          <a:p>
            <a:r>
              <a:rPr lang="el-GR" sz="1800" dirty="0">
                <a:effectLst/>
                <a:latin typeface="Verdana" panose="020B0604030504040204" pitchFamily="34" charset="0"/>
                <a:ea typeface="Verdana" panose="020B0604030504040204" pitchFamily="34" charset="0"/>
              </a:rPr>
              <a:t>Ο πόλεμος των </a:t>
            </a:r>
            <a:r>
              <a:rPr lang="el-GR" sz="1800" dirty="0" err="1">
                <a:effectLst/>
                <a:latin typeface="Verdana" panose="020B0604030504040204" pitchFamily="34" charset="0"/>
                <a:ea typeface="Verdana" panose="020B0604030504040204" pitchFamily="34" charset="0"/>
              </a:rPr>
              <a:t>Μπόερ</a:t>
            </a:r>
            <a:r>
              <a:rPr lang="el-GR" sz="1800" dirty="0">
                <a:effectLst/>
                <a:latin typeface="Verdana" panose="020B0604030504040204" pitchFamily="34" charset="0"/>
                <a:ea typeface="Verdana" panose="020B0604030504040204" pitchFamily="34" charset="0"/>
              </a:rPr>
              <a:t> και η έναρξη του πρώτου παγκόσμιου πολέμου (1914 – 1918) προκαλεί μια δομική μετατόπιση των εμπορικών δραστηριοτήτων των ελληνόκτητων σκαφών έξω από τη Μεσόγειο. </a:t>
            </a:r>
          </a:p>
          <a:p>
            <a:r>
              <a:rPr lang="el-GR" sz="1800" dirty="0">
                <a:effectLst/>
                <a:latin typeface="Verdana" panose="020B0604030504040204" pitchFamily="34" charset="0"/>
                <a:ea typeface="Verdana" panose="020B0604030504040204" pitchFamily="34" charset="0"/>
              </a:rPr>
              <a:t>Αφενός, λόγω του πολέμου, τα στενά των Δαρδανελίων έκλεισαν στην εμπορική ναυσιπλοΐα με απόφαση των οθωμανικών αρχών, προκαλώντας έμμεσα την απώλεια της αγοράς Μαύρης Θάλασσας για τους Έλληνες πλοιοκτήτες. </a:t>
            </a:r>
          </a:p>
          <a:p>
            <a:r>
              <a:rPr lang="el-GR" sz="1800" dirty="0">
                <a:effectLst/>
                <a:latin typeface="Verdana" panose="020B0604030504040204" pitchFamily="34" charset="0"/>
                <a:ea typeface="Verdana" panose="020B0604030504040204" pitchFamily="34" charset="0"/>
              </a:rPr>
              <a:t>Αφετέρου, ένας μεγάλος αριθμός ελληνόκτητων σκαφών ναυλώθηκε από τους συμμάχους και χρησιμοποιήθηκε για τις ανάγκες μεταφορών των συμμάχων σε θαλάσσιες περιοχές πολύ πέρα από τη λεκάνη της Μεσογείου</a:t>
            </a:r>
            <a:endParaRPr lang="en-US" dirty="0">
              <a:latin typeface="Verdana" panose="020B0604030504040204" pitchFamily="34" charset="0"/>
              <a:ea typeface="Verdana" panose="020B0604030504040204" pitchFamily="34" charset="0"/>
            </a:endParaRPr>
          </a:p>
        </p:txBody>
      </p:sp>
      <p:pic>
        <p:nvPicPr>
          <p:cNvPr id="8" name="Picture 7">
            <a:extLst>
              <a:ext uri="{FF2B5EF4-FFF2-40B4-BE49-F238E27FC236}">
                <a16:creationId xmlns:a16="http://schemas.microsoft.com/office/drawing/2014/main" id="{C7EEE96F-FECC-2A9D-4FE9-F990D46D875E}"/>
              </a:ext>
            </a:extLst>
          </p:cNvPr>
          <p:cNvPicPr>
            <a:picLocks noChangeAspect="1"/>
          </p:cNvPicPr>
          <p:nvPr/>
        </p:nvPicPr>
        <p:blipFill>
          <a:blip r:embed="rId3"/>
          <a:stretch>
            <a:fillRect/>
          </a:stretch>
        </p:blipFill>
        <p:spPr>
          <a:xfrm>
            <a:off x="431211" y="1233996"/>
            <a:ext cx="3155368" cy="2775244"/>
          </a:xfrm>
          <a:prstGeom prst="rect">
            <a:avLst/>
          </a:prstGeom>
        </p:spPr>
      </p:pic>
      <p:sp>
        <p:nvSpPr>
          <p:cNvPr id="9" name="TextBox 8">
            <a:extLst>
              <a:ext uri="{FF2B5EF4-FFF2-40B4-BE49-F238E27FC236}">
                <a16:creationId xmlns:a16="http://schemas.microsoft.com/office/drawing/2014/main" id="{19E775B2-FB97-EB7D-6531-6F93F9F465C5}"/>
              </a:ext>
            </a:extLst>
          </p:cNvPr>
          <p:cNvSpPr txBox="1"/>
          <p:nvPr/>
        </p:nvSpPr>
        <p:spPr>
          <a:xfrm>
            <a:off x="460098" y="5515949"/>
            <a:ext cx="1376038" cy="938719"/>
          </a:xfrm>
          <a:prstGeom prst="rect">
            <a:avLst/>
          </a:prstGeom>
          <a:noFill/>
        </p:spPr>
        <p:txBody>
          <a:bodyPr wrap="square" rtlCol="0">
            <a:spAutoFit/>
          </a:bodyPr>
          <a:lstStyle/>
          <a:p>
            <a:r>
              <a:rPr lang="el-GR" sz="1100" dirty="0">
                <a:solidFill>
                  <a:schemeClr val="accent1">
                    <a:lumMod val="50000"/>
                  </a:schemeClr>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Γιουγκοσλάβοι </a:t>
            </a:r>
            <a:r>
              <a:rPr lang="el-GR" sz="1100" dirty="0" err="1">
                <a:solidFill>
                  <a:schemeClr val="accent1">
                    <a:lumMod val="50000"/>
                  </a:schemeClr>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εκτελεσθέντες</a:t>
            </a:r>
            <a:r>
              <a:rPr lang="el-GR" sz="1100" dirty="0">
                <a:solidFill>
                  <a:schemeClr val="accent1">
                    <a:lumMod val="50000"/>
                  </a:schemeClr>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 από Αυστριακούς κατά τον 1</a:t>
            </a:r>
            <a:r>
              <a:rPr lang="el-GR" sz="1100" baseline="30000" dirty="0">
                <a:solidFill>
                  <a:schemeClr val="accent1">
                    <a:lumMod val="50000"/>
                  </a:schemeClr>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ο</a:t>
            </a:r>
            <a:r>
              <a:rPr lang="el-GR" sz="1100" dirty="0">
                <a:solidFill>
                  <a:schemeClr val="accent1">
                    <a:lumMod val="50000"/>
                  </a:schemeClr>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  Παγκόσμιο</a:t>
            </a:r>
            <a:endParaRPr lang="en-US" sz="1100" dirty="0">
              <a:solidFill>
                <a:schemeClr val="accent1">
                  <a:lumMod val="50000"/>
                </a:schemeClr>
              </a:solidFill>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CA97287F-E400-65C7-EFC6-97A75D68F9AC}"/>
              </a:ext>
            </a:extLst>
          </p:cNvPr>
          <p:cNvSpPr txBox="1"/>
          <p:nvPr/>
        </p:nvSpPr>
        <p:spPr>
          <a:xfrm>
            <a:off x="3586579" y="1341553"/>
            <a:ext cx="2778710" cy="2462213"/>
          </a:xfrm>
          <a:prstGeom prst="rect">
            <a:avLst/>
          </a:prstGeom>
          <a:noFill/>
        </p:spPr>
        <p:txBody>
          <a:bodyPr wrap="square" rtlCol="0">
            <a:spAutoFit/>
          </a:bodyPr>
          <a:lstStyle/>
          <a:p>
            <a:r>
              <a:rPr lang="el-GR" sz="1100" dirty="0">
                <a:latin typeface="Verdana" panose="020B0604030504040204" pitchFamily="34" charset="0"/>
                <a:ea typeface="Verdana" panose="020B0604030504040204" pitchFamily="34" charset="0"/>
              </a:rPr>
              <a:t>Η γερμανική κατοχή ήταν δυνητικά καταστροφική για χώρες όπως π.χ. το Βέλγιο. Η χώρα ήταν βαριά βιομηχανοποιημένη παραμελώντας τον πρωτογενή τομέα με αποτέλεσμα να μην είναι αυτάρκης για την τροφή της. Η γερμανική κατοχή έκανε όχι μόνο αδύνατες τις εισαγωγές, αλλά η Γερμανία πήρε τον έλεγχο όλων των προμηθειών τροφίμων για να ταΐσει το στρατό της. Εδώ μια χήρα μητέρα και τα παιδιά της ζητιανεύουν για ελεημοσύνη</a:t>
            </a:r>
            <a:endParaRPr lang="en-US" sz="11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84132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CF0-D5A9-3F1D-6257-C9807CB247CC}"/>
              </a:ext>
            </a:extLst>
          </p:cNvPr>
          <p:cNvSpPr>
            <a:spLocks noGrp="1"/>
          </p:cNvSpPr>
          <p:nvPr>
            <p:ph type="title"/>
          </p:nvPr>
        </p:nvSpPr>
        <p:spPr>
          <a:xfrm>
            <a:off x="861134" y="275208"/>
            <a:ext cx="10264066" cy="1242874"/>
          </a:xfrm>
        </p:spPr>
        <p:txBody>
          <a:bodyPr/>
          <a:lstStyle/>
          <a:p>
            <a:r>
              <a:rPr lang="el-GR" sz="1800" b="1" dirty="0">
                <a:effectLst/>
                <a:latin typeface="Times New Roman" panose="02020603050405020304" pitchFamily="18" charset="0"/>
                <a:ea typeface="Times New Roman" panose="02020603050405020304" pitchFamily="18" charset="0"/>
              </a:rPr>
              <a:t>ΤΟ ΠΡΩΤΟ ΜΙΣΟ ΤΟΥ 20ΟΥ ΑΙΩΝΑ: Η ΠΕΡΙΟΔΟΣ ΤΗΣ «ΕΞΑΠΛΩΣΗΣ». </a:t>
            </a:r>
            <a:br>
              <a:rPr lang="el-GR" sz="1800" b="1" dirty="0">
                <a:effectLst/>
                <a:latin typeface="Times New Roman" panose="02020603050405020304" pitchFamily="18" charset="0"/>
                <a:ea typeface="Times New Roman" panose="02020603050405020304" pitchFamily="18" charset="0"/>
              </a:rPr>
            </a:br>
            <a:r>
              <a:rPr lang="el-GR" sz="1800" b="1" dirty="0">
                <a:latin typeface="Times New Roman" panose="02020603050405020304" pitchFamily="18" charset="0"/>
                <a:ea typeface="Times New Roman" panose="02020603050405020304" pitchFamily="18" charset="0"/>
              </a:rPr>
              <a:t>Ο μεσοπόλεμος (1918 – 1939).</a:t>
            </a:r>
            <a:endParaRPr lang="en-US" dirty="0"/>
          </a:p>
        </p:txBody>
      </p:sp>
      <p:sp>
        <p:nvSpPr>
          <p:cNvPr id="4" name="Content Placeholder 3">
            <a:extLst>
              <a:ext uri="{FF2B5EF4-FFF2-40B4-BE49-F238E27FC236}">
                <a16:creationId xmlns:a16="http://schemas.microsoft.com/office/drawing/2014/main" id="{03547CCB-C97D-3561-D1C7-591944391848}"/>
              </a:ext>
            </a:extLst>
          </p:cNvPr>
          <p:cNvSpPr>
            <a:spLocks noGrp="1"/>
          </p:cNvSpPr>
          <p:nvPr>
            <p:ph sz="half" idx="2"/>
          </p:nvPr>
        </p:nvSpPr>
        <p:spPr>
          <a:xfrm>
            <a:off x="6788459" y="947651"/>
            <a:ext cx="5145901" cy="5635141"/>
          </a:xfrm>
        </p:spPr>
        <p:txBody>
          <a:bodyPr>
            <a:normAutofit/>
          </a:bodyPr>
          <a:lstStyle/>
          <a:p>
            <a:r>
              <a:rPr lang="el-GR" sz="1800" dirty="0">
                <a:effectLst/>
                <a:latin typeface="Times New Roman" panose="02020603050405020304" pitchFamily="18" charset="0"/>
                <a:ea typeface="Times New Roman" panose="02020603050405020304" pitchFamily="18" charset="0"/>
              </a:rPr>
              <a:t>Η περίοδος του μεσοπολέμου (1918 – 1939) υπήρξε μεταβατική όσον αφορά τη διεθνή κατανομή της εργασίας των θαλάσσιων μεταφορών, αφού προκάλεσε μόνιμες αλλαγές στη δομή του παγκόσμιου θαλάσσιου εμπορίου. Ένα από τα εμφανέστερα σημεία αυτών των αλλαγών ήταν η μείωση του μεριδίου της Μεγάλης Βρετανίας στις διεθνείς ναυτιλιακές δραστηριότητες σκαφών της γραμμής και ελεύθερων φορτηγών (</a:t>
            </a:r>
            <a:r>
              <a:rPr lang="en-US" sz="1800" dirty="0">
                <a:effectLst/>
                <a:latin typeface="Times New Roman" panose="02020603050405020304" pitchFamily="18" charset="0"/>
                <a:ea typeface="Times New Roman" panose="02020603050405020304" pitchFamily="18" charset="0"/>
              </a:rPr>
              <a:t>tramps</a:t>
            </a:r>
            <a:r>
              <a:rPr lang="el-GR" sz="1800" dirty="0">
                <a:effectLst/>
                <a:latin typeface="Times New Roman" panose="02020603050405020304" pitchFamily="18" charset="0"/>
                <a:ea typeface="Times New Roman" panose="02020603050405020304" pitchFamily="18" charset="0"/>
              </a:rPr>
              <a:t>). Κατά συνέπεια, ένα μεγάλο μέρος των ναυτιλιακών δραστηριοτήτων ελεύθερων φορτηγών τέθηκε υπό τον έλεγχο </a:t>
            </a:r>
            <a:r>
              <a:rPr lang="el-GR" sz="1800" b="1" dirty="0">
                <a:effectLst/>
                <a:latin typeface="Times New Roman" panose="02020603050405020304" pitchFamily="18" charset="0"/>
                <a:ea typeface="Times New Roman" panose="02020603050405020304" pitchFamily="18" charset="0"/>
              </a:rPr>
              <a:t>Ελλήνων, Ιαπώνων και Νορβηγών </a:t>
            </a:r>
            <a:r>
              <a:rPr lang="el-GR" sz="1800" dirty="0">
                <a:effectLst/>
                <a:latin typeface="Times New Roman" panose="02020603050405020304" pitchFamily="18" charset="0"/>
                <a:ea typeface="Times New Roman" panose="02020603050405020304" pitchFamily="18" charset="0"/>
              </a:rPr>
              <a:t>πλοιοκτητών. Πρέπει να σημειωθεί ότι η επιτυχία των Ελλήνων πλοιοκτητών οφειλόταν εν μέρει στη σημαντική συνεισφορά και το δυναμισμό των ελληνικών ναυτιλιακών γραφείων και των αντιπροσώπων τους στο Λονδίνο.</a:t>
            </a:r>
            <a:endParaRPr lang="en-US" sz="1800" dirty="0">
              <a:effectLst/>
              <a:latin typeface="Times New Roman" panose="02020603050405020304" pitchFamily="18" charset="0"/>
              <a:ea typeface="Times New Roman" panose="02020603050405020304" pitchFamily="18" charset="0"/>
            </a:endParaRPr>
          </a:p>
          <a:p>
            <a:endParaRPr lang="en-US" dirty="0">
              <a:latin typeface="Verdana" panose="020B0604030504040204" pitchFamily="34" charset="0"/>
              <a:ea typeface="Verdana" panose="020B0604030504040204" pitchFamily="34" charset="0"/>
            </a:endParaRPr>
          </a:p>
        </p:txBody>
      </p:sp>
      <p:pic>
        <p:nvPicPr>
          <p:cNvPr id="11" name="Content Placeholder 10">
            <a:extLst>
              <a:ext uri="{FF2B5EF4-FFF2-40B4-BE49-F238E27FC236}">
                <a16:creationId xmlns:a16="http://schemas.microsoft.com/office/drawing/2014/main" id="{059C54B9-F1C8-A8B0-6705-257069478B07}"/>
              </a:ext>
            </a:extLst>
          </p:cNvPr>
          <p:cNvPicPr>
            <a:picLocks noGrp="1" noChangeAspect="1"/>
          </p:cNvPicPr>
          <p:nvPr>
            <p:ph sz="half" idx="1"/>
          </p:nvPr>
        </p:nvPicPr>
        <p:blipFill>
          <a:blip r:embed="rId2"/>
          <a:stretch>
            <a:fillRect/>
          </a:stretch>
        </p:blipFill>
        <p:spPr>
          <a:xfrm>
            <a:off x="487465" y="1432908"/>
            <a:ext cx="5817814" cy="4399721"/>
          </a:xfrm>
        </p:spPr>
      </p:pic>
      <p:sp>
        <p:nvSpPr>
          <p:cNvPr id="12" name="TextBox 11">
            <a:extLst>
              <a:ext uri="{FF2B5EF4-FFF2-40B4-BE49-F238E27FC236}">
                <a16:creationId xmlns:a16="http://schemas.microsoft.com/office/drawing/2014/main" id="{239794D5-A7CC-F46C-45FA-0CF667BE005C}"/>
              </a:ext>
            </a:extLst>
          </p:cNvPr>
          <p:cNvSpPr txBox="1"/>
          <p:nvPr/>
        </p:nvSpPr>
        <p:spPr>
          <a:xfrm>
            <a:off x="487465" y="5921406"/>
            <a:ext cx="6263253" cy="276999"/>
          </a:xfrm>
          <a:prstGeom prst="rect">
            <a:avLst/>
          </a:prstGeom>
          <a:noFill/>
        </p:spPr>
        <p:txBody>
          <a:bodyPr wrap="none" rtlCol="0">
            <a:spAutoFit/>
          </a:bodyPr>
          <a:lstStyle/>
          <a:p>
            <a:r>
              <a:rPr lang="el-GR" sz="1200" dirty="0">
                <a:latin typeface="Verdana" panose="020B0604030504040204" pitchFamily="34" charset="0"/>
                <a:ea typeface="Verdana" panose="020B0604030504040204" pitchFamily="34" charset="0"/>
              </a:rPr>
              <a:t>Μικρασιάτες, Έλληνες, πρόσφυγες, μετά την Μικρασιατική Καταστροφή (1922)</a:t>
            </a:r>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52861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538F627-656D-5B75-1E70-CFE5F9772D97}"/>
              </a:ext>
            </a:extLst>
          </p:cNvPr>
          <p:cNvPicPr>
            <a:picLocks noGrp="1" noChangeAspect="1"/>
          </p:cNvPicPr>
          <p:nvPr>
            <p:ph sz="half" idx="1"/>
          </p:nvPr>
        </p:nvPicPr>
        <p:blipFill rotWithShape="1">
          <a:blip r:embed="rId2"/>
          <a:srcRect l="11158" t="9897" r="5092" b="6807"/>
          <a:stretch/>
        </p:blipFill>
        <p:spPr>
          <a:xfrm>
            <a:off x="396069" y="1254204"/>
            <a:ext cx="6884711" cy="4826955"/>
          </a:xfrm>
        </p:spPr>
      </p:pic>
      <p:sp>
        <p:nvSpPr>
          <p:cNvPr id="2" name="Title 1">
            <a:extLst>
              <a:ext uri="{FF2B5EF4-FFF2-40B4-BE49-F238E27FC236}">
                <a16:creationId xmlns:a16="http://schemas.microsoft.com/office/drawing/2014/main" id="{4CEF3CF0-D5A9-3F1D-6257-C9807CB247CC}"/>
              </a:ext>
            </a:extLst>
          </p:cNvPr>
          <p:cNvSpPr>
            <a:spLocks noGrp="1"/>
          </p:cNvSpPr>
          <p:nvPr>
            <p:ph type="title"/>
          </p:nvPr>
        </p:nvSpPr>
        <p:spPr>
          <a:xfrm>
            <a:off x="861134" y="275208"/>
            <a:ext cx="10264066" cy="1242874"/>
          </a:xfrm>
        </p:spPr>
        <p:txBody>
          <a:bodyPr/>
          <a:lstStyle/>
          <a:p>
            <a:r>
              <a:rPr lang="el-GR" sz="1800" b="1" dirty="0">
                <a:effectLst/>
                <a:latin typeface="Times New Roman" panose="02020603050405020304" pitchFamily="18" charset="0"/>
                <a:ea typeface="Times New Roman" panose="02020603050405020304" pitchFamily="18" charset="0"/>
              </a:rPr>
              <a:t>ΤΟ ΠΡΩΤΟ ΜΙΣΟ ΤΟΥ 20ΟΥ ΑΙΩΝΑ: Η ΠΕΡΙΟΔΟΣ ΤΗΣ «ΕΞΑΠΛΩΣΗΣ». </a:t>
            </a:r>
            <a:br>
              <a:rPr lang="el-GR" sz="1800" b="1" dirty="0">
                <a:effectLst/>
                <a:latin typeface="Times New Roman" panose="02020603050405020304" pitchFamily="18" charset="0"/>
                <a:ea typeface="Times New Roman" panose="02020603050405020304" pitchFamily="18" charset="0"/>
              </a:rPr>
            </a:br>
            <a:r>
              <a:rPr lang="el-GR" sz="1800" b="1" dirty="0">
                <a:latin typeface="Times New Roman" panose="02020603050405020304" pitchFamily="18" charset="0"/>
                <a:ea typeface="Times New Roman" panose="02020603050405020304" pitchFamily="18" charset="0"/>
              </a:rPr>
              <a:t>Ο μεσοπόλεμος (1918 – 1939).</a:t>
            </a:r>
            <a:endParaRPr lang="en-US" dirty="0"/>
          </a:p>
        </p:txBody>
      </p:sp>
      <p:sp>
        <p:nvSpPr>
          <p:cNvPr id="4" name="Content Placeholder 3">
            <a:extLst>
              <a:ext uri="{FF2B5EF4-FFF2-40B4-BE49-F238E27FC236}">
                <a16:creationId xmlns:a16="http://schemas.microsoft.com/office/drawing/2014/main" id="{03547CCB-C97D-3561-D1C7-591944391848}"/>
              </a:ext>
            </a:extLst>
          </p:cNvPr>
          <p:cNvSpPr>
            <a:spLocks noGrp="1"/>
          </p:cNvSpPr>
          <p:nvPr>
            <p:ph sz="half" idx="2"/>
          </p:nvPr>
        </p:nvSpPr>
        <p:spPr>
          <a:xfrm>
            <a:off x="256907" y="1346663"/>
            <a:ext cx="6655522" cy="4589798"/>
          </a:xfrm>
        </p:spPr>
        <p:txBody>
          <a:bodyPr>
            <a:normAutofit fontScale="62500" lnSpcReduction="20000"/>
          </a:bodyPr>
          <a:lstStyle/>
          <a:p>
            <a:pPr marL="342900" lvl="0" indent="-342900">
              <a:lnSpc>
                <a:spcPct val="107000"/>
              </a:lnSpc>
              <a:spcAft>
                <a:spcPts val="800"/>
              </a:spcAft>
              <a:buFont typeface="Garamond" panose="02020404030301010803" pitchFamily="18" charset="0"/>
              <a:buChar char="◦"/>
              <a:tabLst>
                <a:tab pos="457200" algn="l"/>
              </a:tabLst>
            </a:pPr>
            <a:r>
              <a:rPr lang="el-GR" sz="1800" b="1" kern="100" dirty="0">
                <a:effectLst/>
                <a:latin typeface="Cambria" panose="02040503050406030204" pitchFamily="18" charset="0"/>
                <a:ea typeface="Calibri" panose="020F0502020204030204" pitchFamily="34" charset="0"/>
                <a:cs typeface="Cambria" panose="02040503050406030204" pitchFamily="18" charset="0"/>
              </a:rPr>
              <a:t>Ως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να</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μη</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ήσαν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αρκεταί</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ζημίαι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οι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εριορισμοί</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τους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ο</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οίους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έθετον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συμμαχικαί</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δυνάμεις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ιδιαιτέρως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η</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Αγγλία</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ήλθον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να</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ροστεθούν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τα</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εκ</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μέρους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του</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ελληνικού</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κράτους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λαμβανόμενα</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μέτρα</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Ήδη</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α</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ό</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του</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1916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ενετάθη</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ε</a:t>
            </a:r>
            <a:r>
              <a:rPr lang="el-GR" sz="1800" b="1" kern="100" dirty="0" err="1">
                <a:effectLst/>
                <a:latin typeface="Forte" panose="03060902040502070203" pitchFamily="66" charset="0"/>
                <a:ea typeface="Calibri" panose="020F0502020204030204" pitchFamily="34" charset="0"/>
                <a:cs typeface="Forte" panose="03060902040502070203" pitchFamily="66" charset="0"/>
              </a:rPr>
              <a:t>π</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εξετάθη</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η</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ε</a:t>
            </a:r>
            <a:r>
              <a:rPr lang="el-GR" sz="1800" b="1" kern="100" dirty="0" err="1">
                <a:effectLst/>
                <a:latin typeface="Forte" panose="03060902040502070203" pitchFamily="66" charset="0"/>
                <a:ea typeface="Calibri" panose="020F0502020204030204" pitchFamily="34" charset="0"/>
                <a:cs typeface="Forte" panose="03060902040502070203" pitchFamily="66" charset="0"/>
              </a:rPr>
              <a:t>π</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ίταξις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εκ</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μέρους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του</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ελληνικού</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Δημοσίου</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ελληνικών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εμ</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ορικών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σκαφών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γεγονός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το</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ο</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οίον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Forte" panose="03060902040502070203" pitchFamily="66" charset="0"/>
                <a:ea typeface="Calibri" panose="020F0502020204030204" pitchFamily="34" charset="0"/>
                <a:cs typeface="Forte" panose="03060902040502070203" pitchFamily="66" charset="0"/>
              </a:rPr>
              <a:t>π</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ροεκάλεσε</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ζωηράν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δυσανασχέτησιν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των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εφο</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λιστών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Η</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δυσαρέσκεια</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δε</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ε</a:t>
            </a:r>
            <a:r>
              <a:rPr lang="el-GR" sz="1800" b="1" kern="100" dirty="0" err="1">
                <a:effectLst/>
                <a:latin typeface="Forte" panose="03060902040502070203" pitchFamily="66" charset="0"/>
                <a:ea typeface="Calibri" panose="020F0502020204030204" pitchFamily="34" charset="0"/>
                <a:cs typeface="Forte" panose="03060902040502070203" pitchFamily="66" charset="0"/>
              </a:rPr>
              <a:t>π</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ετείνετο</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λόγω</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των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οξυτάτων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ολιτικών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αντιθέσεων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ου</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ε</a:t>
            </a:r>
            <a:r>
              <a:rPr lang="el-GR" sz="1800" b="1" kern="100" dirty="0" err="1">
                <a:effectLst/>
                <a:latin typeface="Forte" panose="03060902040502070203" pitchFamily="66" charset="0"/>
                <a:ea typeface="Calibri" panose="020F0502020204030204" pitchFamily="34" charset="0"/>
                <a:cs typeface="Forte" panose="03060902040502070203" pitchFamily="66" charset="0"/>
              </a:rPr>
              <a:t>π</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εκράτουν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εις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το</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εσωτερικόν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ο</a:t>
            </a:r>
            <a:r>
              <a:rPr lang="el-GR" sz="1800" b="1" kern="100" dirty="0" err="1">
                <a:effectLst/>
                <a:latin typeface="Forte" panose="03060902040502070203" pitchFamily="66" charset="0"/>
                <a:ea typeface="Calibri" panose="020F0502020204030204" pitchFamily="34" charset="0"/>
                <a:cs typeface="Forte" panose="03060902040502070203" pitchFamily="66" charset="0"/>
              </a:rPr>
              <a:t>π</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οίαι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κατά</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Forte" panose="03060902040502070203" pitchFamily="66" charset="0"/>
                <a:ea typeface="Calibri" panose="020F0502020204030204" pitchFamily="34" charset="0"/>
                <a:cs typeface="Forte" panose="03060902040502070203" pitchFamily="66" charset="0"/>
              </a:rPr>
              <a:t>π</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ροέκτασιν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εξεδηλούντο</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εις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τας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ιτάξεις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σκαφών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άνευ</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α</a:t>
            </a:r>
            <a:r>
              <a:rPr lang="el-GR" sz="1800" b="1" kern="100" dirty="0" err="1">
                <a:effectLst/>
                <a:latin typeface="Forte" panose="03060902040502070203" pitchFamily="66" charset="0"/>
                <a:ea typeface="Calibri" panose="020F0502020204030204" pitchFamily="34" charset="0"/>
                <a:cs typeface="Forte" panose="03060902040502070203" pitchFamily="66" charset="0"/>
              </a:rPr>
              <a:t>π</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οχρώντος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λόγου</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ή</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σκο</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ίμως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Garamond" panose="02020404030301010803" pitchFamily="18" charset="0"/>
              <a:buChar char="◦"/>
              <a:tabLst>
                <a:tab pos="457200" algn="l"/>
              </a:tabLst>
            </a:pPr>
            <a:r>
              <a:rPr lang="el-GR" sz="1800" b="1" kern="100" dirty="0">
                <a:effectLst/>
                <a:latin typeface="Cambria" panose="02040503050406030204" pitchFamily="18" charset="0"/>
                <a:ea typeface="Calibri" panose="020F0502020204030204" pitchFamily="34" charset="0"/>
                <a:cs typeface="Cambria" panose="02040503050406030204" pitchFamily="18" charset="0"/>
              </a:rPr>
              <a:t>Προ</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της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τοιαύτης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καταστάσεως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οι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Έλληνες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Forte" panose="03060902040502070203" pitchFamily="66" charset="0"/>
                <a:ea typeface="Calibri" panose="020F0502020204030204" pitchFamily="34" charset="0"/>
                <a:cs typeface="Forte" panose="03060902040502070203" pitchFamily="66" charset="0"/>
              </a:rPr>
              <a:t>π</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λοιοκτήται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α</a:t>
            </a:r>
            <a:r>
              <a:rPr lang="el-GR" sz="1800" b="1" kern="100" dirty="0" err="1">
                <a:effectLst/>
                <a:latin typeface="Forte" panose="03060902040502070203" pitchFamily="66" charset="0"/>
                <a:ea typeface="Calibri" panose="020F0502020204030204" pitchFamily="34" charset="0"/>
                <a:cs typeface="Forte" panose="03060902040502070203" pitchFamily="66" charset="0"/>
              </a:rPr>
              <a:t>π</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εφάσισαν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να</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οργανώσουν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την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ε</a:t>
            </a:r>
            <a:r>
              <a:rPr lang="el-GR" sz="1800" b="1" kern="100" dirty="0" err="1">
                <a:effectLst/>
                <a:latin typeface="Forte" panose="03060902040502070203" pitchFamily="66" charset="0"/>
                <a:ea typeface="Calibri" panose="020F0502020204030204" pitchFamily="34" charset="0"/>
                <a:cs typeface="Forte" panose="03060902040502070203" pitchFamily="66" charset="0"/>
              </a:rPr>
              <a:t>π</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αγγελματικήν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των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άμυναν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να</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ιδρύσουν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την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Ένωσιν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Ελλήνων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Εφο</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λιστών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Μεταξύ</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των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ρωτεργατών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ήσαν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ο</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Γκίκας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Κουλούρας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ο</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Γεώργ</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Σακαλής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ο</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Λεων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Εμ</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ειρίκος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ο</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Δ</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Καλλιμασιώτης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ο</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Γ</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Δομεστίνης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άλλοι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Την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10</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ην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Φεβρουαρίου</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1916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το</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καταστατικόν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ήτο</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έτοιμον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Ενεγράφησαν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μέλη</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της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Ενώσεως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το</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σύνολον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σχεδόν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των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Ελλήνων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εφο</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λιστών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εξελέγη</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το</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ρώτον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Διοικητικόν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Συμβούλιον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με</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Πρόεδρον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τον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Λεων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Εμ</a:t>
            </a:r>
            <a:r>
              <a:rPr lang="el-GR" sz="1800" b="1" kern="100" dirty="0" err="1">
                <a:effectLst/>
                <a:latin typeface="Forte" panose="03060902040502070203" pitchFamily="66" charset="0"/>
                <a:ea typeface="Calibri" panose="020F0502020204030204" pitchFamily="34" charset="0"/>
                <a:cs typeface="Forte" panose="03060902040502070203" pitchFamily="66" charset="0"/>
              </a:rPr>
              <a:t>π</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ειρίκον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Αντι</a:t>
            </a:r>
            <a:r>
              <a:rPr lang="el-GR" sz="1800" b="1" kern="100" dirty="0" err="1">
                <a:effectLst/>
                <a:latin typeface="Forte" panose="03060902040502070203" pitchFamily="66" charset="0"/>
                <a:ea typeface="Calibri" panose="020F0502020204030204" pitchFamily="34" charset="0"/>
                <a:cs typeface="Forte" panose="03060902040502070203" pitchFamily="66" charset="0"/>
              </a:rPr>
              <a:t>π</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ρόεδρον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τον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Νικ</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Γ</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Κυριακίδην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Συμβούλους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τον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Α</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Γιαννουλάτον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Μαζαράκην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Α</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Παληόν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Θ</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Μ</a:t>
            </a:r>
            <a:r>
              <a:rPr lang="el-GR" sz="1800" b="1" kern="100" dirty="0" err="1">
                <a:effectLst/>
                <a:latin typeface="Forte" panose="03060902040502070203" pitchFamily="66" charset="0"/>
                <a:ea typeface="Calibri" panose="020F0502020204030204" pitchFamily="34" charset="0"/>
                <a:cs typeface="Forte" panose="03060902040502070203" pitchFamily="66" charset="0"/>
              </a:rPr>
              <a:t>π</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ασιάν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Αντ</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Σταθάτον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Γ</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Δομεστίνην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Εμ</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Μίχαλον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Π</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Ρούσσον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λ</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Την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διεύθυνσιν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της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Ενώσεως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αρεκλήθη</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να</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αναλάβει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ο</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Γεώργ</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Σακαλής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ο</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ο</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οίος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είχε</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λίαν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ενεργόν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ανάμιξιν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εις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τα</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θέματα</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της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Ναυτιλίας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Garamond" panose="02020404030301010803" pitchFamily="18" charset="0"/>
              <a:buChar char="◦"/>
              <a:tabLst>
                <a:tab pos="457200" algn="l"/>
              </a:tabLst>
            </a:pPr>
            <a:r>
              <a:rPr lang="el-GR" sz="1800" b="1" kern="100" dirty="0">
                <a:effectLst/>
                <a:latin typeface="Cambria" panose="02040503050406030204" pitchFamily="18" charset="0"/>
                <a:ea typeface="Calibri" panose="020F0502020204030204" pitchFamily="34" charset="0"/>
                <a:cs typeface="Cambria" panose="02040503050406030204" pitchFamily="18" charset="0"/>
              </a:rPr>
              <a:t>Η</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ίδρυσις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της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Ενώσεως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Ελλήνων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Εφο</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λιστών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υ</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ήρξε</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μία</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εξόχως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ιτυχής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ενέργεια</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διότι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η</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τάξις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των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λοιοκτητών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α</a:t>
            </a:r>
            <a:r>
              <a:rPr lang="el-GR" sz="1800" b="1" kern="100" dirty="0" err="1">
                <a:effectLst/>
                <a:latin typeface="Forte" panose="03060902040502070203" pitchFamily="66" charset="0"/>
                <a:ea typeface="Calibri" panose="020F0502020204030204" pitchFamily="34" charset="0"/>
                <a:cs typeface="Forte" panose="03060902040502070203" pitchFamily="66" charset="0"/>
              </a:rPr>
              <a:t>π</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έκτησεν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ένα</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ισχυρόν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όργανον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συλλογικής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δράσεως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Ήτο</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δε</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λίαν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ίκαιρος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η</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αγγελματική</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συσ</a:t>
            </a:r>
            <a:r>
              <a:rPr lang="el-GR" sz="1800" b="1" kern="100" dirty="0" err="1">
                <a:effectLst/>
                <a:latin typeface="Forte" panose="03060902040502070203" pitchFamily="66" charset="0"/>
                <a:ea typeface="Calibri" panose="020F0502020204030204" pitchFamily="34" charset="0"/>
                <a:cs typeface="Forte" panose="03060902040502070203" pitchFamily="66" charset="0"/>
              </a:rPr>
              <a:t>π</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είρωσις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των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εφο</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λιστών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διότι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ευθύς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α</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ό</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το</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ρώτον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έτος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της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λειτουργίας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της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Ενώσεως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(1917), </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λην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του</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θέματος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των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ιτάξεων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ανέκυψε</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το</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σοβαρότατον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ζήτημα</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της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φορολογίας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των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εκτάκτων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κερδών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της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Ναυτιλίας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και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της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υ</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εραξίας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των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Forte" panose="03060902040502070203" pitchFamily="66" charset="0"/>
                <a:ea typeface="Calibri" panose="020F0502020204030204" pitchFamily="34" charset="0"/>
                <a:cs typeface="Forte" panose="03060902040502070203" pitchFamily="66" charset="0"/>
              </a:rPr>
              <a:t>π</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ωλουμένων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σκαφών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Forte" panose="03060902040502070203" pitchFamily="66" charset="0"/>
                <a:ea typeface="Calibri" panose="020F0502020204030204" pitchFamily="34" charset="0"/>
                <a:cs typeface="Forte" panose="03060902040502070203" pitchFamily="66" charset="0"/>
              </a:rPr>
              <a:t>π</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ροσ</a:t>
            </a:r>
            <a:r>
              <a:rPr lang="el-GR" sz="1800" b="1" kern="100" dirty="0" err="1">
                <a:effectLst/>
                <a:latin typeface="Forte" panose="03060902040502070203" pitchFamily="66" charset="0"/>
                <a:ea typeface="Calibri" panose="020F0502020204030204" pitchFamily="34" charset="0"/>
                <a:cs typeface="Forte" panose="03060902040502070203" pitchFamily="66" charset="0"/>
              </a:rPr>
              <a:t>π</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άθειαι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της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Ενώσεως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α</a:t>
            </a:r>
            <a:r>
              <a:rPr lang="el-GR" sz="1800" b="1" kern="100" dirty="0" err="1">
                <a:effectLst/>
                <a:latin typeface="Forte" panose="03060902040502070203" pitchFamily="66" charset="0"/>
                <a:ea typeface="Calibri" panose="020F0502020204030204" pitchFamily="34" charset="0"/>
                <a:cs typeface="Forte" panose="03060902040502070203" pitchFamily="66" charset="0"/>
              </a:rPr>
              <a:t>π</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έβησαν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ωφελείς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διότι</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δυνατόν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να</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μη</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α</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ετρά</a:t>
            </a:r>
            <a:r>
              <a:rPr lang="el-GR" sz="1800" b="1" kern="100" dirty="0">
                <a:effectLst/>
                <a:latin typeface="Forte" panose="03060902040502070203" pitchFamily="66" charset="0"/>
                <a:ea typeface="Calibri" panose="020F0502020204030204" pitchFamily="34" charset="0"/>
                <a:cs typeface="Forte" panose="03060902040502070203" pitchFamily="66" charset="0"/>
              </a:rPr>
              <a:t>π</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η</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η</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φορολογία</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ε</a:t>
            </a:r>
            <a:r>
              <a:rPr lang="el-GR" sz="1800" b="1" kern="100" dirty="0" err="1">
                <a:effectLst/>
                <a:latin typeface="Forte" panose="03060902040502070203" pitchFamily="66" charset="0"/>
                <a:ea typeface="Calibri" panose="020F0502020204030204" pitchFamily="34" charset="0"/>
                <a:cs typeface="Forte" panose="03060902040502070203" pitchFamily="66" charset="0"/>
              </a:rPr>
              <a:t>π</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ετεύχθησαν</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όμως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err="1">
                <a:effectLst/>
                <a:latin typeface="Cambria" panose="02040503050406030204" pitchFamily="18" charset="0"/>
                <a:ea typeface="Calibri" panose="020F0502020204030204" pitchFamily="34" charset="0"/>
                <a:cs typeface="Cambria" panose="02040503050406030204" pitchFamily="18" charset="0"/>
              </a:rPr>
              <a:t>σημαντικαί</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βελτιώσεις</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του</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φορολογικού</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 </a:t>
            </a:r>
            <a:r>
              <a:rPr lang="el-GR" sz="1800" b="1" kern="100" dirty="0">
                <a:effectLst/>
                <a:latin typeface="Cambria" panose="02040503050406030204" pitchFamily="18" charset="0"/>
                <a:ea typeface="Calibri" panose="020F0502020204030204" pitchFamily="34" charset="0"/>
                <a:cs typeface="Cambria" panose="02040503050406030204" pitchFamily="18" charset="0"/>
              </a:rPr>
              <a:t>νόμου</a:t>
            </a:r>
            <a:r>
              <a:rPr lang="el-GR" sz="1800" b="1" kern="100" dirty="0">
                <a:effectLst/>
                <a:latin typeface="Forte" panose="03060902040502070203" pitchFamily="66" charset="0"/>
                <a:ea typeface="Calibri" panose="020F0502020204030204" pitchFamily="34" charset="0"/>
                <a:cs typeface="Times New Roman" panose="02020603050405020304" pitchFamily="18" charset="0"/>
              </a:rPr>
              <a:t>.</a:t>
            </a:r>
            <a:endParaRPr lang="en-US"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4BE6293E-B8BA-C77E-F151-29BB8553CD11}"/>
              </a:ext>
            </a:extLst>
          </p:cNvPr>
          <p:cNvSpPr txBox="1"/>
          <p:nvPr/>
        </p:nvSpPr>
        <p:spPr>
          <a:xfrm>
            <a:off x="7620000" y="1518082"/>
            <a:ext cx="4109427" cy="3693319"/>
          </a:xfrm>
          <a:prstGeom prst="rect">
            <a:avLst/>
          </a:prstGeom>
          <a:noFill/>
        </p:spPr>
        <p:txBody>
          <a:bodyPr wrap="square" rtlCol="0">
            <a:spAutoFit/>
          </a:bodyPr>
          <a:lstStyle/>
          <a:p>
            <a:r>
              <a:rPr lang="el-GR" dirty="0"/>
              <a:t>Το 1916 ιδρύεται η Ένωση Ελλήνων Εφοπλιστών. </a:t>
            </a:r>
          </a:p>
          <a:p>
            <a:r>
              <a:rPr lang="el-GR" dirty="0"/>
              <a:t>Πρωταρχικός σκοπός της η διασφάλιση των συμφερόντων των Ελλήνων πλοιοκτητών αφού την περίοδο αυτή μετρούσαν σημαντικές απώλειες πλοίων και κερδών μιας και το Ελληνικό κράτος επιτάσσει τα πλοία τους για στρατιωτικούς σκοπούς έχοντας πλέον μπει κι αυτό στον πόλεμο.</a:t>
            </a:r>
          </a:p>
          <a:p>
            <a:r>
              <a:rPr lang="el-GR" dirty="0"/>
              <a:t>Άλλος κύριος στόχος –ο οποίος παραμένει μέχρι και σήμερα- η μείωση των φορολογικών εισφορών </a:t>
            </a:r>
            <a:endParaRPr lang="en-US" dirty="0"/>
          </a:p>
        </p:txBody>
      </p:sp>
      <p:sp>
        <p:nvSpPr>
          <p:cNvPr id="8" name="TextBox 7">
            <a:extLst>
              <a:ext uri="{FF2B5EF4-FFF2-40B4-BE49-F238E27FC236}">
                <a16:creationId xmlns:a16="http://schemas.microsoft.com/office/drawing/2014/main" id="{81BF6BB7-A002-6CC5-8A05-5CC5B89257CF}"/>
              </a:ext>
            </a:extLst>
          </p:cNvPr>
          <p:cNvSpPr txBox="1"/>
          <p:nvPr/>
        </p:nvSpPr>
        <p:spPr>
          <a:xfrm>
            <a:off x="476796" y="6011278"/>
            <a:ext cx="6215743" cy="461665"/>
          </a:xfrm>
          <a:prstGeom prst="rect">
            <a:avLst/>
          </a:prstGeom>
          <a:noFill/>
        </p:spPr>
        <p:txBody>
          <a:bodyPr wrap="square" rtlCol="0">
            <a:spAutoFit/>
          </a:bodyPr>
          <a:lstStyle/>
          <a:p>
            <a:r>
              <a:rPr lang="el-GR" sz="1200" dirty="0">
                <a:latin typeface="Verdana" panose="020B0604030504040204" pitchFamily="34" charset="0"/>
                <a:ea typeface="Verdana" panose="020B0604030504040204" pitchFamily="34" charset="0"/>
              </a:rPr>
              <a:t>Απόσπασμα από το κείμενο του Κώστα Αντωνόπουλου «Και ο ιστορικός δρόμος συνεχίζεται», «Ναυτικά Χρονικά», τεύχος 710/469, 1.1.1965.</a:t>
            </a:r>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74751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CF0-D5A9-3F1D-6257-C9807CB247CC}"/>
              </a:ext>
            </a:extLst>
          </p:cNvPr>
          <p:cNvSpPr>
            <a:spLocks noGrp="1"/>
          </p:cNvSpPr>
          <p:nvPr>
            <p:ph type="title"/>
          </p:nvPr>
        </p:nvSpPr>
        <p:spPr>
          <a:xfrm>
            <a:off x="861134" y="275208"/>
            <a:ext cx="10264066" cy="1242874"/>
          </a:xfrm>
        </p:spPr>
        <p:txBody>
          <a:bodyPr/>
          <a:lstStyle/>
          <a:p>
            <a:r>
              <a:rPr lang="el-GR" sz="1800" b="1" dirty="0">
                <a:effectLst/>
                <a:latin typeface="Times New Roman" panose="02020603050405020304" pitchFamily="18" charset="0"/>
                <a:ea typeface="Times New Roman" panose="02020603050405020304" pitchFamily="18" charset="0"/>
              </a:rPr>
              <a:t>ΤΟ ΠΡΩΤΟ ΜΙΣΟ ΤΟΥ 20ΟΥ ΑΙΩΝΑ: Η ΠΕΡΙΟΔΟΣ ΤΗΣ «ΕΞΑΠΛΩΣΗΣ». </a:t>
            </a:r>
            <a:br>
              <a:rPr lang="el-GR" sz="1800" b="1" dirty="0">
                <a:effectLst/>
                <a:latin typeface="Times New Roman" panose="02020603050405020304" pitchFamily="18" charset="0"/>
                <a:ea typeface="Times New Roman" panose="02020603050405020304" pitchFamily="18" charset="0"/>
              </a:rPr>
            </a:br>
            <a:r>
              <a:rPr lang="el-GR" sz="1800" b="1" dirty="0">
                <a:latin typeface="Times New Roman" panose="02020603050405020304" pitchFamily="18" charset="0"/>
                <a:ea typeface="Times New Roman" panose="02020603050405020304" pitchFamily="18" charset="0"/>
              </a:rPr>
              <a:t>Ο μεσοπόλεμος (1918 – 1939).</a:t>
            </a:r>
            <a:endParaRPr lang="en-US" dirty="0"/>
          </a:p>
        </p:txBody>
      </p:sp>
      <p:sp>
        <p:nvSpPr>
          <p:cNvPr id="4" name="Content Placeholder 3">
            <a:extLst>
              <a:ext uri="{FF2B5EF4-FFF2-40B4-BE49-F238E27FC236}">
                <a16:creationId xmlns:a16="http://schemas.microsoft.com/office/drawing/2014/main" id="{03547CCB-C97D-3561-D1C7-591944391848}"/>
              </a:ext>
            </a:extLst>
          </p:cNvPr>
          <p:cNvSpPr>
            <a:spLocks noGrp="1"/>
          </p:cNvSpPr>
          <p:nvPr>
            <p:ph sz="half" idx="2"/>
          </p:nvPr>
        </p:nvSpPr>
        <p:spPr>
          <a:xfrm>
            <a:off x="6569477" y="914400"/>
            <a:ext cx="5364884" cy="5668392"/>
          </a:xfrm>
        </p:spPr>
        <p:txBody>
          <a:bodyPr>
            <a:normAutofit lnSpcReduction="10000"/>
          </a:bodyPr>
          <a:lstStyle/>
          <a:p>
            <a:r>
              <a:rPr lang="el-GR" sz="1800" dirty="0">
                <a:effectLst/>
                <a:latin typeface="Times New Roman" panose="02020603050405020304" pitchFamily="18" charset="0"/>
                <a:ea typeface="Times New Roman" panose="02020603050405020304" pitchFamily="18" charset="0"/>
              </a:rPr>
              <a:t>Το 1936 και λίγα χρόνια πριν το ξέσπασμα του Β’ </a:t>
            </a:r>
            <a:r>
              <a:rPr lang="el-GR" dirty="0">
                <a:latin typeface="Times New Roman" panose="02020603050405020304" pitchFamily="18" charset="0"/>
                <a:ea typeface="Times New Roman" panose="02020603050405020304" pitchFamily="18" charset="0"/>
              </a:rPr>
              <a:t>παγκόσμιου πολέμου, </a:t>
            </a:r>
            <a:r>
              <a:rPr lang="el-GR" sz="1800" dirty="0">
                <a:effectLst/>
                <a:latin typeface="Times New Roman" panose="02020603050405020304" pitchFamily="18" charset="0"/>
                <a:ea typeface="Times New Roman" panose="02020603050405020304" pitchFamily="18" charset="0"/>
              </a:rPr>
              <a:t>η κατανομή των διεθνών ναύλων των ελληνόκτητων πλοίων ήταν η ακόλουθη: </a:t>
            </a:r>
          </a:p>
          <a:p>
            <a:r>
              <a:rPr lang="el-GR" sz="1800" dirty="0">
                <a:effectLst/>
                <a:latin typeface="Times New Roman" panose="02020603050405020304" pitchFamily="18" charset="0"/>
                <a:ea typeface="Times New Roman" panose="02020603050405020304" pitchFamily="18" charset="0"/>
              </a:rPr>
              <a:t>α) </a:t>
            </a:r>
            <a:r>
              <a:rPr lang="el-GR" sz="1800" b="1" dirty="0">
                <a:effectLst/>
                <a:latin typeface="Times New Roman" panose="02020603050405020304" pitchFamily="18" charset="0"/>
                <a:ea typeface="Times New Roman" panose="02020603050405020304" pitchFamily="18" charset="0"/>
              </a:rPr>
              <a:t>σχεδόν 44% για τους λιμένες Μεσογείου και Μαύρης Θάλασσας, </a:t>
            </a:r>
          </a:p>
          <a:p>
            <a:r>
              <a:rPr lang="el-GR" sz="1800" dirty="0">
                <a:effectLst/>
                <a:latin typeface="Times New Roman" panose="02020603050405020304" pitchFamily="18" charset="0"/>
                <a:ea typeface="Times New Roman" panose="02020603050405020304" pitchFamily="18" charset="0"/>
              </a:rPr>
              <a:t>β) </a:t>
            </a:r>
            <a:r>
              <a:rPr lang="el-GR" sz="1800" b="1" dirty="0">
                <a:effectLst/>
                <a:latin typeface="Times New Roman" panose="02020603050405020304" pitchFamily="18" charset="0"/>
                <a:ea typeface="Times New Roman" panose="02020603050405020304" pitchFamily="18" charset="0"/>
              </a:rPr>
              <a:t>σχεδόν 30% για τους λιμένες της βόρειας Ευρώπης, </a:t>
            </a:r>
            <a:r>
              <a:rPr lang="el-GR" sz="1800" dirty="0">
                <a:effectLst/>
                <a:latin typeface="Times New Roman" panose="02020603050405020304" pitchFamily="18" charset="0"/>
                <a:ea typeface="Times New Roman" panose="02020603050405020304" pitchFamily="18" charset="0"/>
              </a:rPr>
              <a:t>και </a:t>
            </a:r>
          </a:p>
          <a:p>
            <a:r>
              <a:rPr lang="el-GR" sz="1800" dirty="0">
                <a:effectLst/>
                <a:latin typeface="Times New Roman" panose="02020603050405020304" pitchFamily="18" charset="0"/>
                <a:ea typeface="Times New Roman" panose="02020603050405020304" pitchFamily="18" charset="0"/>
              </a:rPr>
              <a:t>γ) </a:t>
            </a:r>
            <a:r>
              <a:rPr lang="el-GR" sz="1800" b="1" dirty="0">
                <a:effectLst/>
                <a:latin typeface="Times New Roman" panose="02020603050405020304" pitchFamily="18" charset="0"/>
                <a:ea typeface="Times New Roman" panose="02020603050405020304" pitchFamily="18" charset="0"/>
              </a:rPr>
              <a:t>περίπου 27% για τους λιμένες του Ατλαντικού (εκτός από στην Ευρώπη), του Ειρηνικού και του Ινδικού ωκεανού.</a:t>
            </a:r>
            <a:r>
              <a:rPr lang="el-GR" sz="1800" dirty="0">
                <a:effectLst/>
                <a:latin typeface="Times New Roman" panose="02020603050405020304" pitchFamily="18" charset="0"/>
                <a:ea typeface="Times New Roman" panose="02020603050405020304" pitchFamily="18" charset="0"/>
              </a:rPr>
              <a:t> </a:t>
            </a:r>
          </a:p>
          <a:p>
            <a:r>
              <a:rPr lang="el-GR" sz="1800" dirty="0">
                <a:effectLst/>
                <a:latin typeface="Times New Roman" panose="02020603050405020304" pitchFamily="18" charset="0"/>
                <a:ea typeface="Times New Roman" panose="02020603050405020304" pitchFamily="18" charset="0"/>
              </a:rPr>
              <a:t>Αφ' ετέρου, περίπου την ίδια χρονική περίοδο (ένα χρόνο πριν τον ΒΠΠ το1938) ο ελληνόκτητος στόλος, ταξινομείται ένατος ανάμεσα στα παγκόσμια εμπορικά ναυτικά και αντιπροσωπεύει το 3% της παγκόσμιας χωρητικότητας οριοθετώντας τους Έλληνες πλοιοκτήτες ως μια παγκόσμια σημαντική οικονομική δύναμη.</a:t>
            </a:r>
            <a:endParaRPr lang="en-US" sz="1800" dirty="0">
              <a:effectLst/>
              <a:latin typeface="Times New Roman" panose="02020603050405020304" pitchFamily="18" charset="0"/>
              <a:ea typeface="Times New Roman" panose="02020603050405020304" pitchFamily="18" charset="0"/>
            </a:endParaRPr>
          </a:p>
          <a:p>
            <a:endParaRPr lang="en-US" dirty="0">
              <a:latin typeface="Verdana" panose="020B0604030504040204" pitchFamily="34" charset="0"/>
              <a:ea typeface="Verdana" panose="020B0604030504040204" pitchFamily="34" charset="0"/>
            </a:endParaRPr>
          </a:p>
        </p:txBody>
      </p:sp>
      <p:pic>
        <p:nvPicPr>
          <p:cNvPr id="11" name="Content Placeholder 10">
            <a:extLst>
              <a:ext uri="{FF2B5EF4-FFF2-40B4-BE49-F238E27FC236}">
                <a16:creationId xmlns:a16="http://schemas.microsoft.com/office/drawing/2014/main" id="{059C54B9-F1C8-A8B0-6705-257069478B07}"/>
              </a:ext>
            </a:extLst>
          </p:cNvPr>
          <p:cNvPicPr>
            <a:picLocks noGrp="1" noChangeAspect="1"/>
          </p:cNvPicPr>
          <p:nvPr>
            <p:ph sz="half" idx="1"/>
          </p:nvPr>
        </p:nvPicPr>
        <p:blipFill>
          <a:blip r:embed="rId2"/>
          <a:stretch>
            <a:fillRect/>
          </a:stretch>
        </p:blipFill>
        <p:spPr>
          <a:xfrm>
            <a:off x="487465" y="1432908"/>
            <a:ext cx="5817814" cy="4399721"/>
          </a:xfrm>
        </p:spPr>
      </p:pic>
      <p:sp>
        <p:nvSpPr>
          <p:cNvPr id="12" name="TextBox 11">
            <a:extLst>
              <a:ext uri="{FF2B5EF4-FFF2-40B4-BE49-F238E27FC236}">
                <a16:creationId xmlns:a16="http://schemas.microsoft.com/office/drawing/2014/main" id="{239794D5-A7CC-F46C-45FA-0CF667BE005C}"/>
              </a:ext>
            </a:extLst>
          </p:cNvPr>
          <p:cNvSpPr txBox="1"/>
          <p:nvPr/>
        </p:nvSpPr>
        <p:spPr>
          <a:xfrm>
            <a:off x="487465" y="5921406"/>
            <a:ext cx="6263253" cy="276999"/>
          </a:xfrm>
          <a:prstGeom prst="rect">
            <a:avLst/>
          </a:prstGeom>
          <a:noFill/>
        </p:spPr>
        <p:txBody>
          <a:bodyPr wrap="none" rtlCol="0">
            <a:spAutoFit/>
          </a:bodyPr>
          <a:lstStyle/>
          <a:p>
            <a:r>
              <a:rPr lang="el-GR" sz="1200" dirty="0">
                <a:latin typeface="Verdana" panose="020B0604030504040204" pitchFamily="34" charset="0"/>
                <a:ea typeface="Verdana" panose="020B0604030504040204" pitchFamily="34" charset="0"/>
              </a:rPr>
              <a:t>Μικρασιάτες, Έλληνες, πρόσφυγες, μετά την Μικρασιατική Καταστροφή (1922)</a:t>
            </a:r>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69162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CF0-D5A9-3F1D-6257-C9807CB247CC}"/>
              </a:ext>
            </a:extLst>
          </p:cNvPr>
          <p:cNvSpPr>
            <a:spLocks noGrp="1"/>
          </p:cNvSpPr>
          <p:nvPr>
            <p:ph type="title"/>
          </p:nvPr>
        </p:nvSpPr>
        <p:spPr>
          <a:xfrm>
            <a:off x="487465" y="275208"/>
            <a:ext cx="10637735" cy="1242874"/>
          </a:xfrm>
        </p:spPr>
        <p:txBody>
          <a:bodyPr/>
          <a:lstStyle/>
          <a:p>
            <a:r>
              <a:rPr lang="el-GR" sz="1800" b="1" dirty="0">
                <a:effectLst/>
                <a:latin typeface="Times New Roman" panose="02020603050405020304" pitchFamily="18" charset="0"/>
                <a:ea typeface="Times New Roman" panose="02020603050405020304" pitchFamily="18" charset="0"/>
              </a:rPr>
              <a:t>ΤΟ ΠΡΩΤΟ ΜΙΣΟ ΤΟΥ 20ΟΥ ΑΙΩΝΑ: Η ΠΕΡΙΟΔΟΣ ΤΗΣ «ΕΞΑΠΛΩΣΗΣ». </a:t>
            </a:r>
            <a:br>
              <a:rPr lang="el-GR" sz="1800" b="1" dirty="0">
                <a:effectLst/>
                <a:latin typeface="Times New Roman" panose="02020603050405020304" pitchFamily="18" charset="0"/>
                <a:ea typeface="Times New Roman" panose="02020603050405020304" pitchFamily="18" charset="0"/>
              </a:rPr>
            </a:br>
            <a:r>
              <a:rPr lang="el-GR" sz="1800" b="1" dirty="0">
                <a:effectLst/>
                <a:latin typeface="Times New Roman" panose="02020603050405020304" pitchFamily="18" charset="0"/>
                <a:ea typeface="Times New Roman" panose="02020603050405020304" pitchFamily="18" charset="0"/>
              </a:rPr>
              <a:t>Η αντικυκλική επενδυτική συμπεριφορά τ</a:t>
            </a:r>
            <a:r>
              <a:rPr lang="el-GR" sz="1800" b="1" dirty="0">
                <a:latin typeface="Times New Roman" panose="02020603050405020304" pitchFamily="18" charset="0"/>
                <a:ea typeface="Times New Roman" panose="02020603050405020304" pitchFamily="18" charset="0"/>
              </a:rPr>
              <a:t>ου εφοπλισμού</a:t>
            </a:r>
            <a:endParaRPr lang="en-US" dirty="0"/>
          </a:p>
        </p:txBody>
      </p:sp>
      <p:sp>
        <p:nvSpPr>
          <p:cNvPr id="4" name="Content Placeholder 3">
            <a:extLst>
              <a:ext uri="{FF2B5EF4-FFF2-40B4-BE49-F238E27FC236}">
                <a16:creationId xmlns:a16="http://schemas.microsoft.com/office/drawing/2014/main" id="{03547CCB-C97D-3561-D1C7-591944391848}"/>
              </a:ext>
            </a:extLst>
          </p:cNvPr>
          <p:cNvSpPr>
            <a:spLocks noGrp="1"/>
          </p:cNvSpPr>
          <p:nvPr>
            <p:ph sz="half" idx="2"/>
          </p:nvPr>
        </p:nvSpPr>
        <p:spPr>
          <a:xfrm>
            <a:off x="6433456" y="914400"/>
            <a:ext cx="5500905" cy="5668392"/>
          </a:xfrm>
        </p:spPr>
        <p:txBody>
          <a:bodyPr>
            <a:normAutofit fontScale="92500" lnSpcReduction="20000"/>
          </a:bodyPr>
          <a:lstStyle/>
          <a:p>
            <a:r>
              <a:rPr lang="el-GR" sz="1800" dirty="0">
                <a:effectLst/>
                <a:latin typeface="Times New Roman" panose="02020603050405020304" pitchFamily="18" charset="0"/>
                <a:ea typeface="Times New Roman" panose="02020603050405020304" pitchFamily="18" charset="0"/>
              </a:rPr>
              <a:t>Ένα άλλο εντυπωσιακό στοιχείο που χαρακτηρίζει τη στρατηγική της ναυτιλιακής πολιτικής των Ελλήνων πλοιοκτητών – εφοπλιστών και το οποίο πρωτοεμφανίσθηκε κατά την ιστορική περίοδο που εξετάζουμε είναι η περίφημη «</a:t>
            </a:r>
            <a:r>
              <a:rPr lang="el-GR" sz="1800" b="1" dirty="0">
                <a:effectLst/>
                <a:latin typeface="Times New Roman" panose="02020603050405020304" pitchFamily="18" charset="0"/>
                <a:ea typeface="Times New Roman" panose="02020603050405020304" pitchFamily="18" charset="0"/>
              </a:rPr>
              <a:t>αντικυκλική επενδυτική συμπεριφορά των Ελλήνων εφοπλιστών</a:t>
            </a:r>
            <a:r>
              <a:rPr lang="el-GR" sz="1800" dirty="0">
                <a:effectLst/>
                <a:latin typeface="Times New Roman" panose="02020603050405020304" pitchFamily="18" charset="0"/>
                <a:ea typeface="Times New Roman" panose="02020603050405020304" pitchFamily="18" charset="0"/>
              </a:rPr>
              <a:t>». Αυτή η συμπεριφορά αναπτύχθηκε από τους Έλληνες επιχειρηματίες της ναυτιλίας στα χρόνια της μεγάλης οικονομικής κρίσης της δεκαετίας του 1930. Πράγματι, ενώ εκείνα τα χρόνια η παγκόσμια ναυτιλία εμφάνιζε αναιμικούς ή και αρνητικούς ρυθμούς ανάπτυξης, ο ελληνόκτητος στόλος συνέχισε να αυξάνεται. Οι Έλληνες πλοιοκτήτες – εφοπλιστές ανέπτυξαν μια καινοτόμο επιχειρηματική πρακτική σύμφωνα με την οποία σε περιόδους που η ναυλαγορά βρισκόταν χαμηλά και τα πλοία ήταν φτηνά προχωρούσαν σε μαζικές αγορές νέων πλοίων. Κατ’ αυτόν τον τρόπο μπορούσαν να αυξήσουν τον αριθμό των πλοίων τους τη στιγμή που οι ανταγωνιστικοί στόλοι συρρικνώνονταν, ενώ συγχρόνως προετοιμάζονταν για την επερχόμενη αντιστροφή των συνθηκών της αγοράς που θα χαρακτηριζόταν από αύξηση των ναύλων και ακόμα μεγαλύτερα κέρδη για τους ίδιους.</a:t>
            </a:r>
            <a:endParaRPr lang="en-US"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239794D5-A7CC-F46C-45FA-0CF667BE005C}"/>
              </a:ext>
            </a:extLst>
          </p:cNvPr>
          <p:cNvSpPr txBox="1"/>
          <p:nvPr/>
        </p:nvSpPr>
        <p:spPr>
          <a:xfrm>
            <a:off x="487465" y="5921406"/>
            <a:ext cx="5945991" cy="600164"/>
          </a:xfrm>
          <a:prstGeom prst="rect">
            <a:avLst/>
          </a:prstGeom>
          <a:noFill/>
        </p:spPr>
        <p:txBody>
          <a:bodyPr wrap="square" rtlCol="0">
            <a:spAutoFit/>
          </a:bodyPr>
          <a:lstStyle/>
          <a:p>
            <a:r>
              <a:rPr lang="el-GR" sz="1100" dirty="0">
                <a:latin typeface="Verdana" panose="020B0604030504040204" pitchFamily="34" charset="0"/>
                <a:ea typeface="Verdana" panose="020B0604030504040204" pitchFamily="34" charset="0"/>
              </a:rPr>
              <a:t>Αριθμοί ελληνόκτητων πλοίων κατά τον μεσοπόλεμο  Πηγή: Η ΕΛΛΗΝΙΚΗ ΕΜΠΟΡΙΚΗ ΝΑΥΤΙΛΙΑ 1910-1939 -  Κ ω ν σ τ α ν τ ί ν ο ς Χ λ ω μ ο ύ δ η ς (Διδακτορική διατριβή ΠΑΜΑΚ 1991)</a:t>
            </a:r>
            <a:endParaRPr lang="en-US" sz="1100" dirty="0">
              <a:latin typeface="Verdana" panose="020B0604030504040204" pitchFamily="34" charset="0"/>
              <a:ea typeface="Verdana" panose="020B0604030504040204" pitchFamily="34" charset="0"/>
            </a:endParaRPr>
          </a:p>
        </p:txBody>
      </p:sp>
      <p:pic>
        <p:nvPicPr>
          <p:cNvPr id="7" name="Content Placeholder 6">
            <a:extLst>
              <a:ext uri="{FF2B5EF4-FFF2-40B4-BE49-F238E27FC236}">
                <a16:creationId xmlns:a16="http://schemas.microsoft.com/office/drawing/2014/main" id="{2D060F8A-DCA7-A886-F9A2-A3FF36F71160}"/>
              </a:ext>
            </a:extLst>
          </p:cNvPr>
          <p:cNvPicPr>
            <a:picLocks noGrp="1" noChangeAspect="1"/>
          </p:cNvPicPr>
          <p:nvPr>
            <p:ph sz="half" idx="1"/>
          </p:nvPr>
        </p:nvPicPr>
        <p:blipFill>
          <a:blip r:embed="rId2"/>
          <a:stretch>
            <a:fillRect/>
          </a:stretch>
        </p:blipFill>
        <p:spPr>
          <a:xfrm>
            <a:off x="703602" y="1099281"/>
            <a:ext cx="4873890" cy="2397880"/>
          </a:xfrm>
        </p:spPr>
      </p:pic>
      <p:pic>
        <p:nvPicPr>
          <p:cNvPr id="9" name="Picture 8">
            <a:extLst>
              <a:ext uri="{FF2B5EF4-FFF2-40B4-BE49-F238E27FC236}">
                <a16:creationId xmlns:a16="http://schemas.microsoft.com/office/drawing/2014/main" id="{1F4DB656-BC32-668F-61A8-F8AEE7EA89A2}"/>
              </a:ext>
            </a:extLst>
          </p:cNvPr>
          <p:cNvPicPr>
            <a:picLocks noChangeAspect="1"/>
          </p:cNvPicPr>
          <p:nvPr/>
        </p:nvPicPr>
        <p:blipFill>
          <a:blip r:embed="rId3"/>
          <a:stretch>
            <a:fillRect/>
          </a:stretch>
        </p:blipFill>
        <p:spPr>
          <a:xfrm>
            <a:off x="699789" y="3537785"/>
            <a:ext cx="4922735" cy="2397880"/>
          </a:xfrm>
          <a:prstGeom prst="rect">
            <a:avLst/>
          </a:prstGeom>
        </p:spPr>
      </p:pic>
    </p:spTree>
    <p:extLst>
      <p:ext uri="{BB962C8B-B14F-4D97-AF65-F5344CB8AC3E}">
        <p14:creationId xmlns:p14="http://schemas.microsoft.com/office/powerpoint/2010/main" val="2463240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CF0-D5A9-3F1D-6257-C9807CB247CC}"/>
              </a:ext>
            </a:extLst>
          </p:cNvPr>
          <p:cNvSpPr>
            <a:spLocks noGrp="1"/>
          </p:cNvSpPr>
          <p:nvPr>
            <p:ph type="title"/>
          </p:nvPr>
        </p:nvSpPr>
        <p:spPr>
          <a:xfrm>
            <a:off x="487465" y="275208"/>
            <a:ext cx="10637735" cy="1242874"/>
          </a:xfrm>
        </p:spPr>
        <p:txBody>
          <a:bodyPr/>
          <a:lstStyle/>
          <a:p>
            <a:r>
              <a:rPr lang="el-GR" sz="1800" b="1" dirty="0">
                <a:effectLst/>
                <a:latin typeface="Times New Roman" panose="02020603050405020304" pitchFamily="18" charset="0"/>
                <a:ea typeface="Times New Roman" panose="02020603050405020304" pitchFamily="18" charset="0"/>
              </a:rPr>
              <a:t>ΤΟ ΠΡΩΤΟ ΜΙΣΟ ΤΟΥ 20ΟΥ ΑΙΩΝΑ: Η ΠΕΡΙΟΔΟΣ ΤΗΣ «ΕΞΑΠΛΩΣΗΣ». </a:t>
            </a:r>
            <a:br>
              <a:rPr lang="el-GR" sz="1800" b="1" dirty="0">
                <a:effectLst/>
                <a:latin typeface="Times New Roman" panose="02020603050405020304" pitchFamily="18" charset="0"/>
                <a:ea typeface="Times New Roman" panose="02020603050405020304" pitchFamily="18" charset="0"/>
              </a:rPr>
            </a:br>
            <a:r>
              <a:rPr lang="el-GR" sz="1800" b="1" dirty="0">
                <a:effectLst/>
                <a:latin typeface="Times New Roman" panose="02020603050405020304" pitchFamily="18" charset="0"/>
                <a:ea typeface="Times New Roman" panose="02020603050405020304" pitchFamily="18" charset="0"/>
              </a:rPr>
              <a:t>Η αντικυκλική επενδυτική συμπεριφορά τ</a:t>
            </a:r>
            <a:r>
              <a:rPr lang="el-GR" sz="1800" b="1" dirty="0">
                <a:latin typeface="Times New Roman" panose="02020603050405020304" pitchFamily="18" charset="0"/>
                <a:ea typeface="Times New Roman" panose="02020603050405020304" pitchFamily="18" charset="0"/>
              </a:rPr>
              <a:t>ου εφοπλισμού</a:t>
            </a:r>
            <a:endParaRPr lang="en-US" dirty="0"/>
          </a:p>
        </p:txBody>
      </p:sp>
      <p:sp>
        <p:nvSpPr>
          <p:cNvPr id="4" name="Content Placeholder 3">
            <a:extLst>
              <a:ext uri="{FF2B5EF4-FFF2-40B4-BE49-F238E27FC236}">
                <a16:creationId xmlns:a16="http://schemas.microsoft.com/office/drawing/2014/main" id="{03547CCB-C97D-3561-D1C7-591944391848}"/>
              </a:ext>
            </a:extLst>
          </p:cNvPr>
          <p:cNvSpPr>
            <a:spLocks noGrp="1"/>
          </p:cNvSpPr>
          <p:nvPr>
            <p:ph sz="half" idx="2"/>
          </p:nvPr>
        </p:nvSpPr>
        <p:spPr>
          <a:xfrm>
            <a:off x="6569477" y="914400"/>
            <a:ext cx="5364884" cy="5668392"/>
          </a:xfrm>
        </p:spPr>
        <p:txBody>
          <a:bodyPr>
            <a:normAutofit/>
          </a:bodyPr>
          <a:lstStyle/>
          <a:p>
            <a:r>
              <a:rPr lang="el-GR" sz="1800" dirty="0">
                <a:effectLst/>
                <a:latin typeface="Times New Roman" panose="02020603050405020304" pitchFamily="18" charset="0"/>
                <a:ea typeface="Times New Roman" panose="02020603050405020304" pitchFamily="18" charset="0"/>
              </a:rPr>
              <a:t>Τα ελληνικά ναυτιλιακά γραφεία του Λονδίνου εφάρμοσαν συστηματικά αυτή την πρακτική και έτσι κατόρθωσαν να εκμεταλλευθούν την κρίση που τότε αντιμετώπιζε ο βρετανικός στόλος. «Η αντικυκλική επενδυτική συμπεριφορά των Ελλήνων εφοπλιστών» που εγκαινιάσθηκε στα χρόνια του 1930 συνεχίζεται με επιτυχία μέχρι σήμερα.</a:t>
            </a:r>
            <a:endParaRPr lang="en-US" sz="1800" dirty="0">
              <a:effectLst/>
              <a:latin typeface="Times New Roman" panose="02020603050405020304" pitchFamily="18" charset="0"/>
              <a:ea typeface="Times New Roman" panose="02020603050405020304" pitchFamily="18" charset="0"/>
            </a:endParaRPr>
          </a:p>
          <a:p>
            <a:endParaRPr lang="en-US" dirty="0">
              <a:latin typeface="Verdana" panose="020B0604030504040204" pitchFamily="34" charset="0"/>
              <a:ea typeface="Verdana" panose="020B0604030504040204" pitchFamily="34" charset="0"/>
            </a:endParaRPr>
          </a:p>
        </p:txBody>
      </p:sp>
      <p:pic>
        <p:nvPicPr>
          <p:cNvPr id="8" name="Content Placeholder 7">
            <a:extLst>
              <a:ext uri="{FF2B5EF4-FFF2-40B4-BE49-F238E27FC236}">
                <a16:creationId xmlns:a16="http://schemas.microsoft.com/office/drawing/2014/main" id="{BD5ED7A2-6D34-C249-ADAF-6B40A0695B47}"/>
              </a:ext>
            </a:extLst>
          </p:cNvPr>
          <p:cNvPicPr>
            <a:picLocks noGrp="1" noChangeAspect="1"/>
          </p:cNvPicPr>
          <p:nvPr>
            <p:ph sz="half" idx="1"/>
          </p:nvPr>
        </p:nvPicPr>
        <p:blipFill>
          <a:blip r:embed="rId2"/>
          <a:stretch>
            <a:fillRect/>
          </a:stretch>
        </p:blipFill>
        <p:spPr>
          <a:xfrm>
            <a:off x="476317" y="1995054"/>
            <a:ext cx="6205277" cy="2643447"/>
          </a:xfrm>
        </p:spPr>
      </p:pic>
    </p:spTree>
    <p:extLst>
      <p:ext uri="{BB962C8B-B14F-4D97-AF65-F5344CB8AC3E}">
        <p14:creationId xmlns:p14="http://schemas.microsoft.com/office/powerpoint/2010/main" val="8176808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Override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DBD101-FC0A-4B21-82B0-57CAA7AEE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75FBC4-9D33-46BE-911D-419763BA9AF9}">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294F055B-D391-44D3-A87A-BCD07BD5A3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{2F75431C-4357-4B40-9A31-AED99DE29F38}tf56219246_win32</Template>
  <TotalTime>425</TotalTime>
  <Words>3734</Words>
  <Application>Microsoft Office PowerPoint</Application>
  <PresentationFormat>Widescreen</PresentationFormat>
  <Paragraphs>94</Paragraphs>
  <Slides>21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 Narrow</vt:lpstr>
      <vt:lpstr>Avenir Next LT Pro</vt:lpstr>
      <vt:lpstr>Avenir Next LT Pro Light</vt:lpstr>
      <vt:lpstr>Calibri</vt:lpstr>
      <vt:lpstr>Cambria</vt:lpstr>
      <vt:lpstr>Forte</vt:lpstr>
      <vt:lpstr>Garamond</vt:lpstr>
      <vt:lpstr>Times New Roman</vt:lpstr>
      <vt:lpstr>Verdana</vt:lpstr>
      <vt:lpstr>SavonVTI</vt:lpstr>
      <vt:lpstr>Η ΕΛΛΗΝΙΚΗ ΕΜΠΟΡΙΚΗ ΝΑΥΤΙΛΙΑ ΤΟΝ 20Ο ΑΙΩΝΑ</vt:lpstr>
      <vt:lpstr>PowerPoint Presentation</vt:lpstr>
      <vt:lpstr>ΤΟ ΠΡΩΤΟ ΜΙΣΟ ΤΟΥ 20ου ΑΙΩΝΑ: Η ΠΕΡΙΟΔΟΣ ΤΗΣ «ΕΞΑΠΛΩΣΗΣ».  Ο Πρώτος Παγκόσμιος Πόλεμος</vt:lpstr>
      <vt:lpstr>ΤΟ ΠΡΩΤΟ ΜΙΣΟ ΤΟΥ 20ΟΥ ΑΙΩΝΑ: Η ΠΕΡΙΟΔΟΣ ΤΗΣ «ΕΞΑΠΛΩΣΗΣ».  Ο Πρώτος Παγκόσμιος Πόλεμος</vt:lpstr>
      <vt:lpstr>ΤΟ ΠΡΩΤΟ ΜΙΣΟ ΤΟΥ 20ΟΥ ΑΙΩΝΑ: Η ΠΕΡΙΟΔΟΣ ΤΗΣ «ΕΞΑΠΛΩΣΗΣ».  Ο μεσοπόλεμος (1918 – 1939).</vt:lpstr>
      <vt:lpstr>ΤΟ ΠΡΩΤΟ ΜΙΣΟ ΤΟΥ 20ΟΥ ΑΙΩΝΑ: Η ΠΕΡΙΟΔΟΣ ΤΗΣ «ΕΞΑΠΛΩΣΗΣ».  Ο μεσοπόλεμος (1918 – 1939).</vt:lpstr>
      <vt:lpstr>ΤΟ ΠΡΩΤΟ ΜΙΣΟ ΤΟΥ 20ΟΥ ΑΙΩΝΑ: Η ΠΕΡΙΟΔΟΣ ΤΗΣ «ΕΞΑΠΛΩΣΗΣ».  Ο μεσοπόλεμος (1918 – 1939).</vt:lpstr>
      <vt:lpstr>ΤΟ ΠΡΩΤΟ ΜΙΣΟ ΤΟΥ 20ΟΥ ΑΙΩΝΑ: Η ΠΕΡΙΟΔΟΣ ΤΗΣ «ΕΞΑΠΛΩΣΗΣ».  Η αντικυκλική επενδυτική συμπεριφορά του εφοπλισμού</vt:lpstr>
      <vt:lpstr>ΤΟ ΠΡΩΤΟ ΜΙΣΟ ΤΟΥ 20ΟΥ ΑΙΩΝΑ: Η ΠΕΡΙΟΔΟΣ ΤΗΣ «ΕΞΑΠΛΩΣΗΣ».  Η αντικυκλική επενδυτική συμπεριφορά του εφοπλισμού</vt:lpstr>
      <vt:lpstr>ΤΟ ΠΡΩΤΟ ΜΙΣΟ ΤΟΥ 20ΟΥ ΑΙΩΝΑ: Η ΠΕΡΙΟΔΟΣ ΤΗΣ «ΕΞΑΠΛΩΣΗΣ».  Η αντικυκλική επενδυτική συμπεριφορά του εφοπλισμού</vt:lpstr>
      <vt:lpstr>ΤΟ ΠΡΩΤΟ ΜΙΣΟ ΤΟΥ 20ΟΥ ΑΙΩΝΑ: Η ΠΕΡΙΟΔΟΣ ΤΗΣ «ΕΞΑΠΛΩΣΗΣ».  </vt:lpstr>
      <vt:lpstr>ΤΟ ΠΡΩΤΟ ΜΙΣΟ ΤΟΥ 20ΟΥ ΑΙΩΝΑ: Η ΠΕΡΙΟΔΟΣ ΤΗΣ «ΕΞΑΠΛΩΣΗΣ».  </vt:lpstr>
      <vt:lpstr>Ο ΔΕΥΤΕΡΟΣ ΠΑΓΚΟΣΜΙΟΣ ΠΟΛΕΜΟΣ </vt:lpstr>
      <vt:lpstr>Ο ΔΕΥΤΕΡΟΣ ΠΑΓΚΟΣΜΙΟΣ ΠΟΛΕΜΟΣ </vt:lpstr>
      <vt:lpstr>Ο ΔΕΥΤΕΡΟΣ ΠΑΓΚΟΣΜΙΟΣ ΠΟΛΕΜΟΣ Εργασιακές συνθήκες των Ελλήνων ναυτικών. </vt:lpstr>
      <vt:lpstr>Ο ΔΕΥΤΕΡΟΣ ΠΑΓΚΟΣΜΙΟΣ ΠΟΛΕΜΟΣ Εργασιακές συνθήκες των Ελλήνων ναυτικών. </vt:lpstr>
      <vt:lpstr>Ο ΔΕΥΤΕΡΟΣ ΠΑΓΚΟΣΜΙΟΣ ΠΟΛΕΜΟΣ Εργασιακές συνθήκες των Ελλήνων ναυτικών. </vt:lpstr>
      <vt:lpstr>ΤΟ ΠΕΡΑΣ ΤΟΥ Β’ ΠΑΓΚΟΣΜΙΟΥ ΠΟΛΕΜΟΥ </vt:lpstr>
      <vt:lpstr>ΟΙ ΣΗΜΑΙΕΣ ΕΥΚΑΙΡΙΑΣ </vt:lpstr>
      <vt:lpstr>ΟΙ ΣΗΜΑΙΕΣ ΕΥΚΑΙΡΙΑΣ </vt:lpstr>
      <vt:lpstr>ΟΙ ΣΗΜΑΙΕΣ ΕΥΚΑΙΡΙΑΣ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ΕΛΛΗΝΙΚΗ ΕΜΠΟΡΙΚΗ ΝΑΥΤΙΛΙΑ ΤΟΝ 20Ο ΑΙΩΝΑ</dc:title>
  <dc:creator>Θρασύβουλος Κοτσιφάκης</dc:creator>
  <cp:lastModifiedBy>Θρασύβουλος Κοτσιφάκης</cp:lastModifiedBy>
  <cp:revision>5</cp:revision>
  <dcterms:created xsi:type="dcterms:W3CDTF">2024-01-23T15:07:35Z</dcterms:created>
  <dcterms:modified xsi:type="dcterms:W3CDTF">2024-01-23T23:05:21Z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