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4" r:id="rId3"/>
    <p:sldId id="295" r:id="rId4"/>
    <p:sldId id="256" r:id="rId5"/>
    <p:sldId id="257" r:id="rId6"/>
    <p:sldId id="276" r:id="rId7"/>
    <p:sldId id="275" r:id="rId8"/>
    <p:sldId id="274" r:id="rId9"/>
    <p:sldId id="277" r:id="rId10"/>
    <p:sldId id="278" r:id="rId11"/>
    <p:sldId id="279" r:id="rId12"/>
    <p:sldId id="280" r:id="rId13"/>
    <p:sldId id="281" r:id="rId14"/>
    <p:sldId id="291" r:id="rId15"/>
    <p:sldId id="282" r:id="rId16"/>
    <p:sldId id="283" r:id="rId17"/>
    <p:sldId id="284" r:id="rId18"/>
    <p:sldId id="285" r:id="rId19"/>
    <p:sldId id="287" r:id="rId20"/>
    <p:sldId id="286" r:id="rId21"/>
    <p:sldId id="288" r:id="rId22"/>
    <p:sldId id="260" r:id="rId23"/>
    <p:sldId id="292" r:id="rId24"/>
    <p:sldId id="261" r:id="rId25"/>
    <p:sldId id="262" r:id="rId26"/>
    <p:sldId id="263" r:id="rId27"/>
    <p:sldId id="264" r:id="rId28"/>
    <p:sldId id="265" r:id="rId29"/>
    <p:sldId id="266" r:id="rId30"/>
    <p:sldId id="267" r:id="rId31"/>
    <p:sldId id="268" r:id="rId32"/>
    <p:sldId id="269" r:id="rId33"/>
    <p:sldId id="259" r:id="rId34"/>
    <p:sldId id="270" r:id="rId35"/>
    <p:sldId id="271" r:id="rId36"/>
    <p:sldId id="272" r:id="rId37"/>
    <p:sldId id="273"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3" d="100"/>
          <a:sy n="113" d="100"/>
        </p:scale>
        <p:origin x="5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0852D4-E282-41B2-A1E6-07BF8C53F29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94643304-6202-4659-9899-9526C4079B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DFE33867-D5C8-4722-BA2C-6DCAE2C87307}"/>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5" name="Θέση υποσέλιδου 4">
            <a:extLst>
              <a:ext uri="{FF2B5EF4-FFF2-40B4-BE49-F238E27FC236}">
                <a16:creationId xmlns:a16="http://schemas.microsoft.com/office/drawing/2014/main" id="{FEDAAE81-CF13-4266-A92F-316184FE23C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0093992-8346-4B9A-B3A7-3479C0CB8CF3}"/>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182476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C1B7BE-AADD-46BE-A807-5D1301C71DB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A6C6955-84D7-4B21-9DC5-9FDE1E59499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5B5F996-8238-4498-BBEE-C251664ABF76}"/>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5" name="Θέση υποσέλιδου 4">
            <a:extLst>
              <a:ext uri="{FF2B5EF4-FFF2-40B4-BE49-F238E27FC236}">
                <a16:creationId xmlns:a16="http://schemas.microsoft.com/office/drawing/2014/main" id="{EF5D6998-166A-4252-A8A0-3771D74CAB7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BDD053E-1EE4-41C9-BFF1-343A11A62241}"/>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199728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661560B-F60B-41E3-8163-31E8F7289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659D545-6E88-462E-BE4A-D926623956D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9EF4642-ECA0-4B9E-B972-F344EFECB1F9}"/>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5" name="Θέση υποσέλιδου 4">
            <a:extLst>
              <a:ext uri="{FF2B5EF4-FFF2-40B4-BE49-F238E27FC236}">
                <a16:creationId xmlns:a16="http://schemas.microsoft.com/office/drawing/2014/main" id="{1F9D2715-B8DD-4F81-A431-510EBDFC2A8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B997910-A350-4E5D-A7DC-D710CC9000DE}"/>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90795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11060-7990-4D75-88C8-D889BC4892E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7D549FF-FEB3-44FC-95B5-FE5B7FCD511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A14E20E-4C69-456D-BA38-0A681FB18FA1}"/>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5" name="Θέση υποσέλιδου 4">
            <a:extLst>
              <a:ext uri="{FF2B5EF4-FFF2-40B4-BE49-F238E27FC236}">
                <a16:creationId xmlns:a16="http://schemas.microsoft.com/office/drawing/2014/main" id="{2A819445-551D-40F8-B85D-1C194C1F16D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FB5728F-5B1B-4E67-8B40-AC53BD069C45}"/>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5998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A7ECE-05D0-49D8-8CA3-719A112FFB4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580E1DA-D2BF-455B-81D1-EE9155552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F02CE1A-9C78-4854-83C1-3438B154A8CD}"/>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5" name="Θέση υποσέλιδου 4">
            <a:extLst>
              <a:ext uri="{FF2B5EF4-FFF2-40B4-BE49-F238E27FC236}">
                <a16:creationId xmlns:a16="http://schemas.microsoft.com/office/drawing/2014/main" id="{93C66E96-3115-42E7-89B9-5A6BE2426B9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4795201-4CDD-4C1F-9BBF-F4D71378165E}"/>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59596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B15E3-21C6-4416-B981-493291C879C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95E8E5E-C3DF-4C77-9ECF-6CF80A7E818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D8482940-0B58-4ED9-88EB-8A286620FCF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D13CC572-92D5-4094-9DB8-C6CA0428A773}"/>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6" name="Θέση υποσέλιδου 5">
            <a:extLst>
              <a:ext uri="{FF2B5EF4-FFF2-40B4-BE49-F238E27FC236}">
                <a16:creationId xmlns:a16="http://schemas.microsoft.com/office/drawing/2014/main" id="{78897914-9DD8-467D-ACEF-9007A094018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2FCBB08-1BE6-4274-BC80-7F194FD5EBE9}"/>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151924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8DDD78-0CB0-494C-8D73-AF4F5A6416D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9A46AF5-2A15-445A-8EBF-8892D1CBAA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6D754A3-6E92-44FB-A33C-BB04D84E6E3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A2146309-5CA3-4C74-B8E9-6FBBFD87C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9101097-F147-46A5-935B-22698A0F34B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38AD832E-183D-417F-ABC2-0228C8B897A1}"/>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8" name="Θέση υποσέλιδου 7">
            <a:extLst>
              <a:ext uri="{FF2B5EF4-FFF2-40B4-BE49-F238E27FC236}">
                <a16:creationId xmlns:a16="http://schemas.microsoft.com/office/drawing/2014/main" id="{723BF2BC-BD24-4C68-A5C4-3450CF2AEC7D}"/>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30B6DE5-308D-42B4-B660-89EB6D64EB2A}"/>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313364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6344F-728A-4E8C-B03F-34720FC3251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B3337E7C-D3D5-4A08-8DA2-9DBA5AFF3E5D}"/>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4" name="Θέση υποσέλιδου 3">
            <a:extLst>
              <a:ext uri="{FF2B5EF4-FFF2-40B4-BE49-F238E27FC236}">
                <a16:creationId xmlns:a16="http://schemas.microsoft.com/office/drawing/2014/main" id="{580E26DB-0ABB-495B-98A7-60E3DA6416F4}"/>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0061509B-5066-4217-B2F7-AF22CFE31379}"/>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385262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95E0E72-09A2-4ED4-ACCA-1A5C71DF79DC}"/>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3" name="Θέση υποσέλιδου 2">
            <a:extLst>
              <a:ext uri="{FF2B5EF4-FFF2-40B4-BE49-F238E27FC236}">
                <a16:creationId xmlns:a16="http://schemas.microsoft.com/office/drawing/2014/main" id="{4EFEDA52-601E-4682-B7CA-C1CA31DEFB78}"/>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47816EE9-4C19-469B-97E2-C8DA03A88461}"/>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137436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C84F7E-387D-4004-B98B-C6BA1193107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32234D14-E887-479B-A070-8E0357264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8874FD7-C1C6-4900-BBED-4EBF86A9E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530FB75-EF4F-401B-86D2-9418A6151531}"/>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6" name="Θέση υποσέλιδου 5">
            <a:extLst>
              <a:ext uri="{FF2B5EF4-FFF2-40B4-BE49-F238E27FC236}">
                <a16:creationId xmlns:a16="http://schemas.microsoft.com/office/drawing/2014/main" id="{82329C25-5B93-461F-87B6-2CD97F45520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E78DC55-6F3A-424C-B17A-39D302AAF199}"/>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147567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779FC9-BA39-4919-AE98-AFDB3DEF813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0E19D02F-7D8B-4529-8912-42F5ABC04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07414DED-5CE4-456D-8F4F-7D5D34FB6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FD86884-F66E-4C25-9277-63D14EC8F476}"/>
              </a:ext>
            </a:extLst>
          </p:cNvPr>
          <p:cNvSpPr>
            <a:spLocks noGrp="1"/>
          </p:cNvSpPr>
          <p:nvPr>
            <p:ph type="dt" sz="half" idx="10"/>
          </p:nvPr>
        </p:nvSpPr>
        <p:spPr/>
        <p:txBody>
          <a:bodyPr/>
          <a:lstStyle/>
          <a:p>
            <a:fld id="{2752E733-75EC-4113-A28B-80FA8B5618C6}" type="datetimeFigureOut">
              <a:rPr lang="en-US" smtClean="0"/>
              <a:t>3/25/2024</a:t>
            </a:fld>
            <a:endParaRPr lang="en-US"/>
          </a:p>
        </p:txBody>
      </p:sp>
      <p:sp>
        <p:nvSpPr>
          <p:cNvPr id="6" name="Θέση υποσέλιδου 5">
            <a:extLst>
              <a:ext uri="{FF2B5EF4-FFF2-40B4-BE49-F238E27FC236}">
                <a16:creationId xmlns:a16="http://schemas.microsoft.com/office/drawing/2014/main" id="{2C25BEA7-397C-410E-A864-8A2AD3E517E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DEF7831-7810-4BE3-A96A-FF5B4A1DC9FC}"/>
              </a:ext>
            </a:extLst>
          </p:cNvPr>
          <p:cNvSpPr>
            <a:spLocks noGrp="1"/>
          </p:cNvSpPr>
          <p:nvPr>
            <p:ph type="sldNum" sz="quarter" idx="12"/>
          </p:nvPr>
        </p:nvSpPr>
        <p:spPr/>
        <p:txBody>
          <a:bodyPr/>
          <a:lstStyle/>
          <a:p>
            <a:fld id="{1F33BFAB-1AC6-4151-B197-B88088F0FFF3}" type="slidenum">
              <a:rPr lang="en-US" smtClean="0"/>
              <a:t>‹#›</a:t>
            </a:fld>
            <a:endParaRPr lang="en-US"/>
          </a:p>
        </p:txBody>
      </p:sp>
    </p:spTree>
    <p:extLst>
      <p:ext uri="{BB962C8B-B14F-4D97-AF65-F5344CB8AC3E}">
        <p14:creationId xmlns:p14="http://schemas.microsoft.com/office/powerpoint/2010/main" val="139015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7C3B8E2-FB80-41C4-A854-88DC5197F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9FF1A5B-FE47-4177-8E8B-DE212E6DC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14C6610-C83D-487C-9812-8501F1110C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2E733-75EC-4113-A28B-80FA8B5618C6}" type="datetimeFigureOut">
              <a:rPr lang="en-US" smtClean="0"/>
              <a:t>3/25/2024</a:t>
            </a:fld>
            <a:endParaRPr lang="en-US"/>
          </a:p>
        </p:txBody>
      </p:sp>
      <p:sp>
        <p:nvSpPr>
          <p:cNvPr id="5" name="Θέση υποσέλιδου 4">
            <a:extLst>
              <a:ext uri="{FF2B5EF4-FFF2-40B4-BE49-F238E27FC236}">
                <a16:creationId xmlns:a16="http://schemas.microsoft.com/office/drawing/2014/main" id="{FE4135E2-706F-456F-A558-A1FA428CF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F7C236DC-9C3A-443C-BBE7-DD8FDAB98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3BFAB-1AC6-4151-B197-B88088F0FFF3}" type="slidenum">
              <a:rPr lang="en-US" smtClean="0"/>
              <a:t>‹#›</a:t>
            </a:fld>
            <a:endParaRPr lang="en-US"/>
          </a:p>
        </p:txBody>
      </p:sp>
    </p:spTree>
    <p:extLst>
      <p:ext uri="{BB962C8B-B14F-4D97-AF65-F5344CB8AC3E}">
        <p14:creationId xmlns:p14="http://schemas.microsoft.com/office/powerpoint/2010/main" val="1459128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salos.net/2020/02/pos-ginetai-i-fortoekfortosi-ton-container-ships-vinteo/#prettyPhot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QTWNHlsersw&amp;t=431s&amp;ab_channel=SteeringMariner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C66E6-ABAD-73AB-7AC7-86FC2B59EF6B}"/>
              </a:ext>
            </a:extLst>
          </p:cNvPr>
          <p:cNvSpPr>
            <a:spLocks noGrp="1"/>
          </p:cNvSpPr>
          <p:nvPr>
            <p:ph type="ctrTitle"/>
          </p:nvPr>
        </p:nvSpPr>
        <p:spPr/>
        <p:txBody>
          <a:bodyPr>
            <a:noAutofit/>
          </a:bodyPr>
          <a:lstStyle/>
          <a:p>
            <a:r>
              <a:rPr lang="el-GR" sz="4000" dirty="0"/>
              <a:t>Αναγνώριση των κύριων μερών παραδοσιακού συστήματος φόρτωσης με </a:t>
            </a:r>
            <a:r>
              <a:rPr lang="el-GR" sz="4000" dirty="0" err="1"/>
              <a:t>μπίγες</a:t>
            </a:r>
            <a:r>
              <a:rPr lang="el-GR" sz="4000" dirty="0"/>
              <a:t> και στοιχειώδης γνώση του τρόπου λειτουργίας τους.</a:t>
            </a:r>
          </a:p>
        </p:txBody>
      </p:sp>
      <p:sp>
        <p:nvSpPr>
          <p:cNvPr id="3" name="Υπότιτλος 2">
            <a:extLst>
              <a:ext uri="{FF2B5EF4-FFF2-40B4-BE49-F238E27FC236}">
                <a16:creationId xmlns:a16="http://schemas.microsoft.com/office/drawing/2014/main" id="{23C4B415-7160-5971-B40F-9C00BD08F071}"/>
              </a:ext>
            </a:extLst>
          </p:cNvPr>
          <p:cNvSpPr>
            <a:spLocks noGrp="1"/>
          </p:cNvSpPr>
          <p:nvPr>
            <p:ph type="subTitle" idx="1"/>
          </p:nvPr>
        </p:nvSpPr>
        <p:spPr/>
        <p:txBody>
          <a:bodyPr/>
          <a:lstStyle/>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32305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B287D5-7FD8-4CA8-8B35-C1ABE969F121}"/>
              </a:ext>
            </a:extLst>
          </p:cNvPr>
          <p:cNvSpPr>
            <a:spLocks noGrp="1"/>
          </p:cNvSpPr>
          <p:nvPr>
            <p:ph idx="1"/>
          </p:nvPr>
        </p:nvSpPr>
        <p:spPr>
          <a:xfrm>
            <a:off x="838200" y="1549400"/>
            <a:ext cx="10515600" cy="4351338"/>
          </a:xfrm>
        </p:spPr>
        <p:txBody>
          <a:bodyPr/>
          <a:lstStyle/>
          <a:p>
            <a:pPr marL="0" indent="0">
              <a:buNone/>
            </a:pPr>
            <a:endParaRPr lang="en-US" dirty="0"/>
          </a:p>
          <a:p>
            <a:pPr marL="0" indent="0">
              <a:buNone/>
            </a:pPr>
            <a:endParaRPr lang="en-US" dirty="0"/>
          </a:p>
          <a:p>
            <a:pPr marL="0" indent="0">
              <a:buNone/>
            </a:pPr>
            <a:r>
              <a:rPr lang="el-GR" dirty="0"/>
              <a:t>Φυσικά η </a:t>
            </a:r>
            <a:r>
              <a:rPr lang="el-GR" dirty="0">
                <a:solidFill>
                  <a:srgbClr val="FF0000"/>
                </a:solidFill>
              </a:rPr>
              <a:t>καλή συνεργασία των ανυψωτικών μέσων </a:t>
            </a:r>
            <a:r>
              <a:rPr lang="el-GR" dirty="0"/>
              <a:t>(ή άλλων μέσων φορτοεκφόρτωσης) του πλοίου και εκείνων παράδοσης ή παραλαβής του φορτίου από την </a:t>
            </a:r>
            <a:r>
              <a:rPr lang="el-GR" dirty="0">
                <a:solidFill>
                  <a:srgbClr val="FF0000"/>
                </a:solidFill>
              </a:rPr>
              <a:t>ξηρά</a:t>
            </a:r>
            <a:r>
              <a:rPr lang="el-GR" dirty="0"/>
              <a:t>, αποτελεί βασική προϋπόθεση καλής σχεδίασης των σχετικών συστημάτων.</a:t>
            </a:r>
            <a:endParaRPr lang="en-US" dirty="0"/>
          </a:p>
        </p:txBody>
      </p:sp>
    </p:spTree>
    <p:extLst>
      <p:ext uri="{BB962C8B-B14F-4D97-AF65-F5344CB8AC3E}">
        <p14:creationId xmlns:p14="http://schemas.microsoft.com/office/powerpoint/2010/main" val="230836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6C8650-CCC3-4B07-A0DC-02EEAF3317B3}"/>
              </a:ext>
            </a:extLst>
          </p:cNvPr>
          <p:cNvSpPr>
            <a:spLocks noGrp="1"/>
          </p:cNvSpPr>
          <p:nvPr>
            <p:ph type="title"/>
          </p:nvPr>
        </p:nvSpPr>
        <p:spPr/>
        <p:txBody>
          <a:bodyPr/>
          <a:lstStyle/>
          <a:p>
            <a:r>
              <a:rPr lang="el-GR" dirty="0"/>
              <a:t> Χρόνος παραμονής του πλοίου στο λιμάνι</a:t>
            </a:r>
            <a:endParaRPr lang="en-US" dirty="0"/>
          </a:p>
        </p:txBody>
      </p:sp>
      <p:sp>
        <p:nvSpPr>
          <p:cNvPr id="3" name="Θέση περιεχομένου 2">
            <a:extLst>
              <a:ext uri="{FF2B5EF4-FFF2-40B4-BE49-F238E27FC236}">
                <a16:creationId xmlns:a16="http://schemas.microsoft.com/office/drawing/2014/main" id="{BC752726-29EE-4138-AD33-F3AF938F2393}"/>
              </a:ext>
            </a:extLst>
          </p:cNvPr>
          <p:cNvSpPr>
            <a:spLocks noGrp="1"/>
          </p:cNvSpPr>
          <p:nvPr>
            <p:ph idx="1"/>
          </p:nvPr>
        </p:nvSpPr>
        <p:spPr/>
        <p:txBody>
          <a:bodyPr>
            <a:normAutofit/>
          </a:bodyPr>
          <a:lstStyle/>
          <a:p>
            <a:pPr marL="0" indent="0">
              <a:buNone/>
            </a:pPr>
            <a:r>
              <a:rPr lang="el-GR" dirty="0"/>
              <a:t>Όταν αναλογισθεί κάποιος πόσες προσπάθειες και έξοδα έχουν γίνει για να αυξηθεί η ταχύτητα των πλοίων, με στόχο τη βελτίωση της οικονομικής τους απόδοσης, αντιλαμβάνεται εύκολα τη </a:t>
            </a:r>
            <a:r>
              <a:rPr lang="el-GR" dirty="0">
                <a:solidFill>
                  <a:srgbClr val="FF0000"/>
                </a:solidFill>
              </a:rPr>
              <a:t>σημασία της συντόμευσης του χρόνου παραμονής του πλοίου στο λιμάνι. </a:t>
            </a:r>
            <a:endParaRPr lang="en-US" dirty="0">
              <a:solidFill>
                <a:srgbClr val="FF0000"/>
              </a:solidFill>
            </a:endParaRPr>
          </a:p>
          <a:p>
            <a:pPr marL="0" indent="0">
              <a:buNone/>
            </a:pPr>
            <a:r>
              <a:rPr lang="el-GR" dirty="0"/>
              <a:t>Η παραπάνω συντόμευση έχει αποκτήσει, λόγω της ενεργειακής κρίσης σήμερα, μεγαλύτερη σημασία, γιατί η αύξηση της ταχύτητας του πλοίου, κατά κανόνα, συνεπάγεται σημαντική αύξηση της κατανάλωσης, ενώ η ελάττωση του χρόνου παραμονής του πλοίου στο λιμάνι μπορεί γενικά να επιτευχθεί με σημαντικά χαμηλότερες οικονομικές επιπτώσεις</a:t>
            </a:r>
            <a:r>
              <a:rPr lang="en-US" dirty="0"/>
              <a:t>.</a:t>
            </a:r>
          </a:p>
        </p:txBody>
      </p:sp>
    </p:spTree>
    <p:extLst>
      <p:ext uri="{BB962C8B-B14F-4D97-AF65-F5344CB8AC3E}">
        <p14:creationId xmlns:p14="http://schemas.microsoft.com/office/powerpoint/2010/main" val="117942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3906FC-4AC6-462E-B246-4276BFBB94C6}"/>
              </a:ext>
            </a:extLst>
          </p:cNvPr>
          <p:cNvSpPr>
            <a:spLocks noGrp="1"/>
          </p:cNvSpPr>
          <p:nvPr>
            <p:ph idx="1"/>
          </p:nvPr>
        </p:nvSpPr>
        <p:spPr>
          <a:xfrm>
            <a:off x="838200" y="1253331"/>
            <a:ext cx="10515600" cy="4351338"/>
          </a:xfrm>
        </p:spPr>
        <p:txBody>
          <a:bodyPr>
            <a:normAutofit lnSpcReduction="10000"/>
          </a:bodyPr>
          <a:lstStyle/>
          <a:p>
            <a:pPr marL="0" indent="0">
              <a:buNone/>
            </a:pPr>
            <a:r>
              <a:rPr lang="el-GR" u="sng" dirty="0"/>
              <a:t>Βασικοί παράγοντες που μπορούν σημαντικά να επηρεάσουν τον χρόνο παραμονής του πλοίου στο λιμάνι (για φορτοεκφόρτωση) είναι:</a:t>
            </a:r>
            <a:endParaRPr lang="en-US" u="sng" dirty="0"/>
          </a:p>
          <a:p>
            <a:pPr marL="0" indent="0">
              <a:buNone/>
            </a:pPr>
            <a:endParaRPr lang="el-GR" u="sng" dirty="0"/>
          </a:p>
          <a:p>
            <a:pPr marL="0" indent="0">
              <a:buNone/>
            </a:pPr>
            <a:r>
              <a:rPr lang="el-GR" dirty="0"/>
              <a:t>1) Η ταχύτητα ενεργοποίησης των μέσων φορτοεκφόρτωσης.</a:t>
            </a:r>
          </a:p>
          <a:p>
            <a:pPr marL="0" indent="0">
              <a:buNone/>
            </a:pPr>
            <a:r>
              <a:rPr lang="el-GR" dirty="0"/>
              <a:t>2) Το μέγεθος των κυτών και των ανοιγμάτων τους.</a:t>
            </a:r>
          </a:p>
          <a:p>
            <a:pPr marL="0" indent="0">
              <a:buNone/>
            </a:pPr>
            <a:r>
              <a:rPr lang="el-GR" dirty="0"/>
              <a:t>3) Ο τρόπος κλεισίματος των ανοιγμάτων.</a:t>
            </a:r>
          </a:p>
          <a:p>
            <a:pPr marL="0" indent="0">
              <a:buNone/>
            </a:pPr>
            <a:r>
              <a:rPr lang="el-GR" dirty="0"/>
              <a:t>4) Οι δυνατότητες διευθέτησης του φορτίου μέσα στο κύτος (από ομάδα ανθρώπων ή με μηχανικά μέσα).</a:t>
            </a:r>
          </a:p>
          <a:p>
            <a:pPr marL="0" indent="0">
              <a:buNone/>
            </a:pPr>
            <a:r>
              <a:rPr lang="el-GR" dirty="0"/>
              <a:t>5) Το μέγεθος της ομάδας των ανθρώπων που απασχολούνται σε κάθε κύτος</a:t>
            </a:r>
            <a:endParaRPr lang="en-US" dirty="0"/>
          </a:p>
        </p:txBody>
      </p:sp>
    </p:spTree>
    <p:extLst>
      <p:ext uri="{BB962C8B-B14F-4D97-AF65-F5344CB8AC3E}">
        <p14:creationId xmlns:p14="http://schemas.microsoft.com/office/powerpoint/2010/main" val="162180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C160E6-A1C6-42DD-A22D-783820626A67}"/>
              </a:ext>
            </a:extLst>
          </p:cNvPr>
          <p:cNvSpPr>
            <a:spLocks noGrp="1"/>
          </p:cNvSpPr>
          <p:nvPr>
            <p:ph type="title"/>
          </p:nvPr>
        </p:nvSpPr>
        <p:spPr/>
        <p:txBody>
          <a:bodyPr/>
          <a:lstStyle/>
          <a:p>
            <a:r>
              <a:rPr lang="el-GR" dirty="0"/>
              <a:t>Μέθοδοι φορτοεκφόρτωσης</a:t>
            </a:r>
            <a:endParaRPr lang="en-US" dirty="0"/>
          </a:p>
        </p:txBody>
      </p:sp>
      <p:sp>
        <p:nvSpPr>
          <p:cNvPr id="3" name="Θέση περιεχομένου 2">
            <a:extLst>
              <a:ext uri="{FF2B5EF4-FFF2-40B4-BE49-F238E27FC236}">
                <a16:creationId xmlns:a16="http://schemas.microsoft.com/office/drawing/2014/main" id="{3431BF61-9859-4612-BBE7-7EC2A0C2D828}"/>
              </a:ext>
            </a:extLst>
          </p:cNvPr>
          <p:cNvSpPr>
            <a:spLocks noGrp="1"/>
          </p:cNvSpPr>
          <p:nvPr>
            <p:ph idx="1"/>
          </p:nvPr>
        </p:nvSpPr>
        <p:spPr/>
        <p:txBody>
          <a:bodyPr/>
          <a:lstStyle/>
          <a:p>
            <a:pPr marL="0" indent="0">
              <a:buNone/>
            </a:pPr>
            <a:r>
              <a:rPr lang="el-GR" dirty="0"/>
              <a:t> </a:t>
            </a:r>
          </a:p>
          <a:p>
            <a:pPr marL="0" indent="0">
              <a:buNone/>
            </a:pPr>
            <a:r>
              <a:rPr lang="el-GR" dirty="0"/>
              <a:t>Οι μέθοδοι φορτοεκφόρτωσης σχετίζονται άμεσα με τον τύπο του φορτίου. Για τον λόγο αυτό παρακάτω θα απαριθμήσουμε αυτές τις μεθόδους κατά κατηγορία πλοίων</a:t>
            </a:r>
            <a:r>
              <a:rPr lang="en-US" dirty="0"/>
              <a:t>.</a:t>
            </a:r>
          </a:p>
          <a:p>
            <a:pPr marL="0" indent="0">
              <a:buNone/>
            </a:pPr>
            <a:endParaRPr lang="en-US" dirty="0"/>
          </a:p>
          <a:p>
            <a:r>
              <a:rPr lang="el-GR" dirty="0"/>
              <a:t> Για δεξαμενόπλοια</a:t>
            </a:r>
            <a:endParaRPr lang="en-US" dirty="0"/>
          </a:p>
          <a:p>
            <a:r>
              <a:rPr lang="el-GR" dirty="0"/>
              <a:t> Για πλοία μεταφοράς φορτίου χύδην (</a:t>
            </a:r>
            <a:r>
              <a:rPr lang="el-GR" dirty="0" err="1"/>
              <a:t>Bulk</a:t>
            </a:r>
            <a:r>
              <a:rPr lang="el-GR" dirty="0"/>
              <a:t> </a:t>
            </a:r>
            <a:r>
              <a:rPr lang="el-GR" dirty="0" err="1"/>
              <a:t>carriers</a:t>
            </a:r>
            <a:r>
              <a:rPr lang="el-GR" dirty="0"/>
              <a:t>)</a:t>
            </a:r>
            <a:endParaRPr lang="en-US" dirty="0"/>
          </a:p>
          <a:p>
            <a:r>
              <a:rPr lang="el-GR" dirty="0"/>
              <a:t> Για πλοία γενικού φορτίου</a:t>
            </a:r>
            <a:endParaRPr lang="en-US" dirty="0"/>
          </a:p>
        </p:txBody>
      </p:sp>
    </p:spTree>
    <p:extLst>
      <p:ext uri="{BB962C8B-B14F-4D97-AF65-F5344CB8AC3E}">
        <p14:creationId xmlns:p14="http://schemas.microsoft.com/office/powerpoint/2010/main" val="205503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AA758B4-BE34-492B-A67C-EFB2EFE5A88F}"/>
              </a:ext>
            </a:extLst>
          </p:cNvPr>
          <p:cNvSpPr>
            <a:spLocks noGrp="1"/>
          </p:cNvSpPr>
          <p:nvPr>
            <p:ph idx="1"/>
          </p:nvPr>
        </p:nvSpPr>
        <p:spPr/>
        <p:txBody>
          <a:bodyPr/>
          <a:lstStyle/>
          <a:p>
            <a:pPr marL="0" indent="0">
              <a:buNone/>
            </a:pPr>
            <a:r>
              <a:rPr lang="en-US" dirty="0">
                <a:hlinkClick r:id="rId2"/>
              </a:rPr>
              <a:t>https://www.isalos.net/2020/02/pos-ginetai-i-fortoekfortosi-ton-container-ships-vinteo/#prettyPhoto</a:t>
            </a:r>
          </a:p>
          <a:p>
            <a:pPr marL="0" indent="0">
              <a:buNone/>
            </a:pPr>
            <a:endParaRPr lang="en-US" dirty="0">
              <a:hlinkClick r:id="rId2"/>
            </a:endParaRPr>
          </a:p>
          <a:p>
            <a:pPr marL="0" indent="0">
              <a:buNone/>
            </a:pPr>
            <a:r>
              <a:rPr lang="en-US" dirty="0">
                <a:hlinkClick r:id="rId2"/>
              </a:rPr>
              <a:t>https://www.youtube.com/watch?v=Pmx0ycR6dno</a:t>
            </a:r>
          </a:p>
        </p:txBody>
      </p:sp>
    </p:spTree>
    <p:extLst>
      <p:ext uri="{BB962C8B-B14F-4D97-AF65-F5344CB8AC3E}">
        <p14:creationId xmlns:p14="http://schemas.microsoft.com/office/powerpoint/2010/main" val="147047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CEF2F-5CAC-4F12-9B0B-974FDB128BDD}"/>
              </a:ext>
            </a:extLst>
          </p:cNvPr>
          <p:cNvSpPr>
            <a:spLocks noGrp="1"/>
          </p:cNvSpPr>
          <p:nvPr>
            <p:ph type="title"/>
          </p:nvPr>
        </p:nvSpPr>
        <p:spPr/>
        <p:txBody>
          <a:bodyPr/>
          <a:lstStyle/>
          <a:p>
            <a:r>
              <a:rPr lang="el-GR" dirty="0"/>
              <a:t>Δεξαμενόπλοια</a:t>
            </a:r>
            <a:endParaRPr lang="en-US" dirty="0"/>
          </a:p>
        </p:txBody>
      </p:sp>
      <p:sp>
        <p:nvSpPr>
          <p:cNvPr id="3" name="Θέση περιεχομένου 2">
            <a:extLst>
              <a:ext uri="{FF2B5EF4-FFF2-40B4-BE49-F238E27FC236}">
                <a16:creationId xmlns:a16="http://schemas.microsoft.com/office/drawing/2014/main" id="{B946F75C-2C4B-4601-85B1-2F058A912915}"/>
              </a:ext>
            </a:extLst>
          </p:cNvPr>
          <p:cNvSpPr>
            <a:spLocks noGrp="1"/>
          </p:cNvSpPr>
          <p:nvPr>
            <p:ph idx="1"/>
          </p:nvPr>
        </p:nvSpPr>
        <p:spPr/>
        <p:txBody>
          <a:bodyPr>
            <a:normAutofit fontScale="92500"/>
          </a:bodyPr>
          <a:lstStyle/>
          <a:p>
            <a:pPr marL="0" indent="0">
              <a:buNone/>
            </a:pPr>
            <a:r>
              <a:rPr lang="el-GR" dirty="0"/>
              <a:t>Τα προϊόντα που μεταφέρουν τα Δ/Ξ χαρακτηρίζονται από το American </a:t>
            </a:r>
            <a:r>
              <a:rPr lang="el-GR" dirty="0" err="1"/>
              <a:t>Bureau</a:t>
            </a:r>
            <a:r>
              <a:rPr lang="el-GR" dirty="0"/>
              <a:t> of Shipping ως προϊόντα πετρελαίου και έχουν ειδικό βάρος μέχρι 1,05 και σημείο ανάφλεξης κάτω από 150°F. </a:t>
            </a:r>
          </a:p>
          <a:p>
            <a:pPr marL="0" indent="0">
              <a:buNone/>
            </a:pPr>
            <a:r>
              <a:rPr lang="el-GR" dirty="0"/>
              <a:t>Για τα βαρύτερα προϊόντα απαιτείται θέρμανση του φορτίου με ειδικά θερμαντικά στοιχεία που υπάρχουν στις δεξαμενές, με σκοπό τη μείωση του ιξώδους και την ελάττωση των τριβών κατά τη διακίνησή του.</a:t>
            </a:r>
          </a:p>
          <a:p>
            <a:pPr marL="0" indent="0">
              <a:buNone/>
            </a:pPr>
            <a:r>
              <a:rPr lang="el-GR" dirty="0"/>
              <a:t>Η εκφόρτωση του φορτίου πραγματοποιείται με αντλίες, που βρίσκονται στο αντλιοστάσιο. Αυτές αναρροφούν από τις δεξαμενές του φορτίου και καταθλίβουν στους σταθμούς παραλαβής-παράδοσης στο κατάστρωμα. Από το ίδιο δίκτυο (αλλά με παράκαμψη των αντλιών) γίνεται και η παραλαβή του φορτίου.</a:t>
            </a:r>
            <a:endParaRPr lang="en-US" dirty="0"/>
          </a:p>
        </p:txBody>
      </p:sp>
    </p:spTree>
    <p:extLst>
      <p:ext uri="{BB962C8B-B14F-4D97-AF65-F5344CB8AC3E}">
        <p14:creationId xmlns:p14="http://schemas.microsoft.com/office/powerpoint/2010/main" val="328791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DBBEB8-B089-4E3C-95A2-E75974F8C316}"/>
              </a:ext>
            </a:extLst>
          </p:cNvPr>
          <p:cNvSpPr>
            <a:spLocks noGrp="1"/>
          </p:cNvSpPr>
          <p:nvPr>
            <p:ph type="title"/>
          </p:nvPr>
        </p:nvSpPr>
        <p:spPr/>
        <p:txBody>
          <a:bodyPr>
            <a:normAutofit/>
          </a:bodyPr>
          <a:lstStyle/>
          <a:p>
            <a:r>
              <a:rPr lang="el-GR" dirty="0"/>
              <a:t>Για πλοία μεταφοράς φορτίου χύδην (</a:t>
            </a:r>
            <a:r>
              <a:rPr lang="el-GR" dirty="0" err="1"/>
              <a:t>Bulk</a:t>
            </a:r>
            <a:r>
              <a:rPr lang="el-GR" dirty="0"/>
              <a:t> </a:t>
            </a:r>
            <a:r>
              <a:rPr lang="el-GR" dirty="0" err="1"/>
              <a:t>carriers</a:t>
            </a:r>
            <a:r>
              <a:rPr lang="el-GR" dirty="0"/>
              <a:t>)</a:t>
            </a:r>
            <a:endParaRPr lang="en-US" dirty="0"/>
          </a:p>
        </p:txBody>
      </p:sp>
      <p:sp>
        <p:nvSpPr>
          <p:cNvPr id="3" name="Θέση περιεχομένου 2">
            <a:extLst>
              <a:ext uri="{FF2B5EF4-FFF2-40B4-BE49-F238E27FC236}">
                <a16:creationId xmlns:a16="http://schemas.microsoft.com/office/drawing/2014/main" id="{2A44B9CD-C348-41C7-A186-41928D775A25}"/>
              </a:ext>
            </a:extLst>
          </p:cNvPr>
          <p:cNvSpPr>
            <a:spLocks noGrp="1"/>
          </p:cNvSpPr>
          <p:nvPr>
            <p:ph idx="1"/>
          </p:nvPr>
        </p:nvSpPr>
        <p:spPr>
          <a:xfrm>
            <a:off x="838200" y="2628899"/>
            <a:ext cx="10515600" cy="3548063"/>
          </a:xfrm>
        </p:spPr>
        <p:txBody>
          <a:bodyPr/>
          <a:lstStyle/>
          <a:p>
            <a:pPr marL="0" indent="0">
              <a:buNone/>
            </a:pPr>
            <a:r>
              <a:rPr lang="el-GR" dirty="0"/>
              <a:t>Η φόρτωση των </a:t>
            </a:r>
            <a:r>
              <a:rPr lang="el-GR" dirty="0" err="1"/>
              <a:t>Bulk</a:t>
            </a:r>
            <a:r>
              <a:rPr lang="el-GR" dirty="0"/>
              <a:t> </a:t>
            </a:r>
            <a:r>
              <a:rPr lang="el-GR" dirty="0" err="1"/>
              <a:t>carriers</a:t>
            </a:r>
            <a:r>
              <a:rPr lang="el-GR" dirty="0"/>
              <a:t> γίνεται με μέσα της ξηράς, ενώ η εκφόρτωσή τους μπορεί να γίνει και με μέσα του πλοίου, το συνηθέστερο από τα οποία είναι οι κινούμενες ταινίες. </a:t>
            </a:r>
          </a:p>
          <a:p>
            <a:pPr marL="0" indent="0">
              <a:buNone/>
            </a:pPr>
            <a:r>
              <a:rPr lang="el-GR" dirty="0"/>
              <a:t>Τα </a:t>
            </a:r>
            <a:r>
              <a:rPr lang="el-GR" dirty="0" err="1"/>
              <a:t>Bulk</a:t>
            </a:r>
            <a:r>
              <a:rPr lang="el-GR" dirty="0"/>
              <a:t> </a:t>
            </a:r>
            <a:r>
              <a:rPr lang="el-GR" dirty="0" err="1"/>
              <a:t>carriers</a:t>
            </a:r>
            <a:r>
              <a:rPr lang="el-GR" dirty="0"/>
              <a:t>, που χρησιμοποιούν δικά τους μέσα για εκφόρτωση ονομάζονται </a:t>
            </a:r>
            <a:r>
              <a:rPr lang="el-GR" dirty="0" err="1"/>
              <a:t>Self-Unloaders</a:t>
            </a:r>
            <a:r>
              <a:rPr lang="el-GR" dirty="0"/>
              <a:t>.</a:t>
            </a:r>
            <a:endParaRPr lang="en-US" dirty="0"/>
          </a:p>
        </p:txBody>
      </p:sp>
    </p:spTree>
    <p:extLst>
      <p:ext uri="{BB962C8B-B14F-4D97-AF65-F5344CB8AC3E}">
        <p14:creationId xmlns:p14="http://schemas.microsoft.com/office/powerpoint/2010/main" val="2525037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F0FC4F-42C3-4EC0-BF99-B7B9EF1E9A5A}"/>
              </a:ext>
            </a:extLst>
          </p:cNvPr>
          <p:cNvSpPr>
            <a:spLocks noGrp="1"/>
          </p:cNvSpPr>
          <p:nvPr>
            <p:ph type="title"/>
          </p:nvPr>
        </p:nvSpPr>
        <p:spPr/>
        <p:txBody>
          <a:bodyPr/>
          <a:lstStyle/>
          <a:p>
            <a:r>
              <a:rPr lang="el-GR" dirty="0"/>
              <a:t> Για πλοία γενικού φορτίου</a:t>
            </a:r>
            <a:endParaRPr lang="en-US" dirty="0"/>
          </a:p>
        </p:txBody>
      </p:sp>
      <p:sp>
        <p:nvSpPr>
          <p:cNvPr id="3" name="Θέση περιεχομένου 2">
            <a:extLst>
              <a:ext uri="{FF2B5EF4-FFF2-40B4-BE49-F238E27FC236}">
                <a16:creationId xmlns:a16="http://schemas.microsoft.com/office/drawing/2014/main" id="{284FAFF5-0FA6-464B-B23F-826105506319}"/>
              </a:ext>
            </a:extLst>
          </p:cNvPr>
          <p:cNvSpPr>
            <a:spLocks noGrp="1"/>
          </p:cNvSpPr>
          <p:nvPr>
            <p:ph idx="1"/>
          </p:nvPr>
        </p:nvSpPr>
        <p:spPr/>
        <p:txBody>
          <a:bodyPr/>
          <a:lstStyle/>
          <a:p>
            <a:pPr marL="0" indent="0">
              <a:buNone/>
            </a:pPr>
            <a:endParaRPr lang="el-GR" dirty="0"/>
          </a:p>
          <a:p>
            <a:pPr marL="0" indent="0">
              <a:buNone/>
            </a:pPr>
            <a:r>
              <a:rPr lang="el-GR" dirty="0"/>
              <a:t>Το γενικό φορτίο περιλαμβάνει μεγάλη ποικιλία αντικειμένων προς μεταφορά με διαφορετικές διαστάσεις, σχήμα και μέγεθος. </a:t>
            </a:r>
          </a:p>
          <a:p>
            <a:pPr marL="0" indent="0">
              <a:buNone/>
            </a:pPr>
            <a:r>
              <a:rPr lang="el-GR" dirty="0"/>
              <a:t>Παραδείγματα γενικού φορτίου είναι τα βαριά μηχανήματα, </a:t>
            </a:r>
            <a:r>
              <a:rPr lang="el-GR" dirty="0" err="1"/>
              <a:t>oι</a:t>
            </a:r>
            <a:r>
              <a:rPr lang="el-GR" dirty="0"/>
              <a:t> </a:t>
            </a:r>
            <a:r>
              <a:rPr lang="el-GR" dirty="0" err="1"/>
              <a:t>μορφοδοκοί</a:t>
            </a:r>
            <a:r>
              <a:rPr lang="el-GR" dirty="0"/>
              <a:t>, το φορτίο σε σάκους και διάφορα άλλα ελαφρά πακεταρισμένα φορτία.</a:t>
            </a:r>
            <a:endParaRPr lang="en-US" dirty="0"/>
          </a:p>
        </p:txBody>
      </p:sp>
    </p:spTree>
    <p:extLst>
      <p:ext uri="{BB962C8B-B14F-4D97-AF65-F5344CB8AC3E}">
        <p14:creationId xmlns:p14="http://schemas.microsoft.com/office/powerpoint/2010/main" val="305536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D224B4F-BB45-4002-B8B9-83F22683B784}"/>
              </a:ext>
            </a:extLst>
          </p:cNvPr>
          <p:cNvSpPr>
            <a:spLocks noGrp="1"/>
          </p:cNvSpPr>
          <p:nvPr>
            <p:ph idx="1"/>
          </p:nvPr>
        </p:nvSpPr>
        <p:spPr>
          <a:xfrm>
            <a:off x="742950" y="1400175"/>
            <a:ext cx="10610850" cy="4776788"/>
          </a:xfrm>
        </p:spPr>
        <p:txBody>
          <a:bodyPr>
            <a:normAutofit/>
          </a:bodyPr>
          <a:lstStyle/>
          <a:p>
            <a:pPr marL="0" indent="0">
              <a:buNone/>
            </a:pPr>
            <a:r>
              <a:rPr lang="el-GR" dirty="0"/>
              <a:t>Με εξαίρεση τα πλοία μεταφοράς Ε/Κ (</a:t>
            </a:r>
            <a:r>
              <a:rPr lang="el-GR" dirty="0" err="1"/>
              <a:t>container</a:t>
            </a:r>
            <a:r>
              <a:rPr lang="el-GR" dirty="0"/>
              <a:t> </a:t>
            </a:r>
            <a:r>
              <a:rPr lang="el-GR" dirty="0" err="1"/>
              <a:t>ships</a:t>
            </a:r>
            <a:r>
              <a:rPr lang="el-GR" dirty="0"/>
              <a:t>) και τα </a:t>
            </a:r>
            <a:r>
              <a:rPr lang="el-GR" dirty="0" err="1"/>
              <a:t>Ro-Ro</a:t>
            </a:r>
            <a:r>
              <a:rPr lang="el-GR" dirty="0"/>
              <a:t>, τη βάση των συστημάτων φορτοεκφόρτωσης των πλοίων γενικού φορτίου αποτελούν </a:t>
            </a:r>
            <a:r>
              <a:rPr lang="el-GR" dirty="0" err="1"/>
              <a:t>oι</a:t>
            </a:r>
            <a:r>
              <a:rPr lang="el-GR" dirty="0"/>
              <a:t> φορτωτήρες. </a:t>
            </a:r>
          </a:p>
          <a:p>
            <a:pPr marL="0" indent="0">
              <a:buNone/>
            </a:pPr>
            <a:r>
              <a:rPr lang="el-GR" dirty="0"/>
              <a:t>Με αυτούς το φορτίο οδηγείται κάτω από το στόμιο του κύτους και στη συνέχεια ομάδες εργατών το τακτοποιούν μέσα σε αυτό. </a:t>
            </a:r>
          </a:p>
          <a:p>
            <a:pPr marL="0" indent="0">
              <a:buNone/>
            </a:pPr>
            <a:r>
              <a:rPr lang="el-GR" dirty="0"/>
              <a:t>Η αντίθετη διαδικασία χρησιμοποιείται στην εκφόρτωση. Τα τελευταία χρόνια χρησιμοποιούνται στα πλοία γενικού φορτίου εκτός από τους φορτωτήρες και εγκατεστημένοι πάνω στο πλοίο γερανοί.</a:t>
            </a:r>
            <a:endParaRPr lang="en-US" dirty="0"/>
          </a:p>
        </p:txBody>
      </p:sp>
    </p:spTree>
    <p:extLst>
      <p:ext uri="{BB962C8B-B14F-4D97-AF65-F5344CB8AC3E}">
        <p14:creationId xmlns:p14="http://schemas.microsoft.com/office/powerpoint/2010/main" val="468593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0FB90F-8BED-46B8-8CD1-086434DDE46E}"/>
              </a:ext>
            </a:extLst>
          </p:cNvPr>
          <p:cNvSpPr>
            <a:spLocks noGrp="1"/>
          </p:cNvSpPr>
          <p:nvPr>
            <p:ph type="title"/>
          </p:nvPr>
        </p:nvSpPr>
        <p:spPr/>
        <p:txBody>
          <a:bodyPr/>
          <a:lstStyle/>
          <a:p>
            <a:r>
              <a:rPr lang="el-GR" dirty="0"/>
              <a:t>Στοιχειώδης περιγραφή φορτωτήρων</a:t>
            </a:r>
            <a:endParaRPr lang="en-US" dirty="0"/>
          </a:p>
        </p:txBody>
      </p:sp>
      <p:sp>
        <p:nvSpPr>
          <p:cNvPr id="3" name="Θέση περιεχομένου 2">
            <a:extLst>
              <a:ext uri="{FF2B5EF4-FFF2-40B4-BE49-F238E27FC236}">
                <a16:creationId xmlns:a16="http://schemas.microsoft.com/office/drawing/2014/main" id="{E89220D8-D2AE-4C21-B998-4A51B176EB64}"/>
              </a:ext>
            </a:extLst>
          </p:cNvPr>
          <p:cNvSpPr>
            <a:spLocks noGrp="1"/>
          </p:cNvSpPr>
          <p:nvPr>
            <p:ph idx="1"/>
          </p:nvPr>
        </p:nvSpPr>
        <p:spPr/>
        <p:txBody>
          <a:bodyPr>
            <a:normAutofit/>
          </a:bodyPr>
          <a:lstStyle/>
          <a:p>
            <a:pPr marL="0" indent="0">
              <a:buNone/>
            </a:pPr>
            <a:r>
              <a:rPr lang="el-GR" dirty="0"/>
              <a:t>Η διάταξη των φορτωτήρων (</a:t>
            </a:r>
            <a:r>
              <a:rPr lang="el-GR" dirty="0" err="1"/>
              <a:t>μπίγες</a:t>
            </a:r>
            <a:r>
              <a:rPr lang="el-GR" dirty="0"/>
              <a:t>) πάνω στο κατάστρωμα των πλοίων γενικού φορτίου ποικίλλει.</a:t>
            </a:r>
          </a:p>
          <a:p>
            <a:pPr marL="0" indent="0">
              <a:buNone/>
            </a:pPr>
            <a:r>
              <a:rPr lang="el-GR" dirty="0"/>
              <a:t>Η όλη κατασκευή ενός φορτωτήρα έχει ως κέντρο βάρους τον ιστό του. Συνήθως οι φορτωτήρες υπάρχουν κατά ζεύγη (ένας δεξιά και ένας αριστερά από το επίπεδο συμμετρίας του πλοίου). </a:t>
            </a:r>
          </a:p>
          <a:p>
            <a:pPr marL="0" indent="0">
              <a:buNone/>
            </a:pPr>
            <a:r>
              <a:rPr lang="el-GR" dirty="0"/>
              <a:t>Οι αντίστοιχοι ιστοί είναι δυνατό να είναι συνδεμένοι, ώστε να σχηματίζουν Π ή όχι. Στους ιστούς που βρίσκονται ανάμεσα σε δύο ανοίγματα, είναι συνήθως, εγκαταστημένοι διπλοί (κατά το διάμηκες) φορτωτήρες.</a:t>
            </a:r>
            <a:endParaRPr lang="en-US" dirty="0"/>
          </a:p>
        </p:txBody>
      </p:sp>
    </p:spTree>
    <p:extLst>
      <p:ext uri="{BB962C8B-B14F-4D97-AF65-F5344CB8AC3E}">
        <p14:creationId xmlns:p14="http://schemas.microsoft.com/office/powerpoint/2010/main" val="222611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1566301-EBB9-D3F0-2C5E-2345E00588A3}"/>
              </a:ext>
            </a:extLst>
          </p:cNvPr>
          <p:cNvSpPr>
            <a:spLocks noGrp="1"/>
          </p:cNvSpPr>
          <p:nvPr>
            <p:ph idx="1"/>
          </p:nvPr>
        </p:nvSpPr>
        <p:spPr>
          <a:xfrm>
            <a:off x="838200" y="474133"/>
            <a:ext cx="10515600" cy="5702830"/>
          </a:xfrm>
        </p:spPr>
        <p:txBody>
          <a:bodyPr>
            <a:normAutofit fontScale="92500" lnSpcReduction="20000"/>
          </a:bodyPr>
          <a:lstStyle/>
          <a:p>
            <a:pPr marL="0" indent="0">
              <a:buNone/>
            </a:pPr>
            <a:r>
              <a:rPr lang="el-GR" dirty="0"/>
              <a:t>Στα παλαιότερα πλοία για την φορτοεκφόρτωση χρησιμοποιούσαν τις </a:t>
            </a:r>
            <a:r>
              <a:rPr lang="el-GR" dirty="0" err="1"/>
              <a:t>μπίγες</a:t>
            </a:r>
            <a:r>
              <a:rPr lang="el-GR" dirty="0"/>
              <a:t> </a:t>
            </a:r>
            <a:r>
              <a:rPr lang="en-GB" dirty="0"/>
              <a:t>(derricks)</a:t>
            </a:r>
            <a:r>
              <a:rPr lang="el-GR" dirty="0"/>
              <a:t> ή τους φορτωτήρες. Οι </a:t>
            </a:r>
            <a:r>
              <a:rPr lang="el-GR" dirty="0" err="1"/>
              <a:t>μπίγες</a:t>
            </a:r>
            <a:r>
              <a:rPr lang="el-GR" dirty="0"/>
              <a:t> αποτελούνται από τα εξής μέρη:</a:t>
            </a:r>
          </a:p>
          <a:p>
            <a:pPr marL="514350" indent="-514350">
              <a:buFont typeface="+mj-lt"/>
              <a:buAutoNum type="arabicPeriod"/>
            </a:pPr>
            <a:r>
              <a:rPr lang="el-GR" dirty="0"/>
              <a:t>Τον ιστό: </a:t>
            </a:r>
            <a:r>
              <a:rPr lang="el-GR" sz="2000" dirty="0"/>
              <a:t>στηρίζεται όλη η </a:t>
            </a:r>
            <a:r>
              <a:rPr lang="el-GR" sz="2000" dirty="0" err="1"/>
              <a:t>μπίγα</a:t>
            </a:r>
            <a:endParaRPr lang="el-GR" dirty="0"/>
          </a:p>
          <a:p>
            <a:pPr marL="514350" indent="-514350">
              <a:buFont typeface="+mj-lt"/>
              <a:buAutoNum type="arabicPeriod"/>
            </a:pPr>
            <a:r>
              <a:rPr lang="el-GR" dirty="0"/>
              <a:t>Τον κορμό ή μπούμα: </a:t>
            </a:r>
            <a:r>
              <a:rPr lang="el-GR" sz="2000" dirty="0"/>
              <a:t>ανύψωση φορτίου</a:t>
            </a:r>
          </a:p>
          <a:p>
            <a:pPr marL="514350" indent="-514350">
              <a:buFont typeface="+mj-lt"/>
              <a:buAutoNum type="arabicPeriod"/>
            </a:pPr>
            <a:r>
              <a:rPr lang="el-GR" dirty="0"/>
              <a:t>Το βελόνι: </a:t>
            </a:r>
            <a:r>
              <a:rPr lang="el-GR" sz="2000" dirty="0"/>
              <a:t>ένωση κορμού με ιστό επιτρέπει κίνηση </a:t>
            </a:r>
          </a:p>
          <a:p>
            <a:pPr marL="0" indent="0">
              <a:buNone/>
            </a:pPr>
            <a:r>
              <a:rPr lang="el-GR" sz="2000" dirty="0"/>
              <a:t>                                    υπό γωνία.</a:t>
            </a:r>
          </a:p>
          <a:p>
            <a:pPr marL="514350" indent="-514350">
              <a:buAutoNum type="arabicPeriod" startAt="4"/>
            </a:pPr>
            <a:r>
              <a:rPr lang="el-GR" dirty="0"/>
              <a:t>Τους τρόχιλους : </a:t>
            </a:r>
            <a:r>
              <a:rPr lang="el-GR" sz="2000" dirty="0"/>
              <a:t>μηχανισμοί κύλισης </a:t>
            </a:r>
          </a:p>
          <a:p>
            <a:pPr marL="0" indent="0">
              <a:buNone/>
            </a:pPr>
            <a:r>
              <a:rPr lang="el-GR" sz="2000" dirty="0"/>
              <a:t>                                         συρματόσχοινου για ανύψωση φορτίου.</a:t>
            </a:r>
          </a:p>
          <a:p>
            <a:pPr marL="0" indent="0">
              <a:buNone/>
            </a:pPr>
            <a:r>
              <a:rPr lang="el-GR" dirty="0"/>
              <a:t>5.   Τον </a:t>
            </a:r>
            <a:r>
              <a:rPr lang="el-GR" dirty="0" err="1"/>
              <a:t>επάρτη</a:t>
            </a:r>
            <a:r>
              <a:rPr lang="el-GR" dirty="0"/>
              <a:t> φορτίου: </a:t>
            </a:r>
            <a:r>
              <a:rPr lang="el-GR" sz="2000" dirty="0"/>
              <a:t>συρματόσχοινο ανύψωσης</a:t>
            </a:r>
          </a:p>
          <a:p>
            <a:pPr marL="0" indent="0">
              <a:buNone/>
            </a:pPr>
            <a:r>
              <a:rPr lang="el-GR" sz="2000" dirty="0"/>
              <a:t>                                                               φορτίου</a:t>
            </a:r>
          </a:p>
          <a:p>
            <a:pPr marL="0" indent="0">
              <a:buNone/>
            </a:pPr>
            <a:r>
              <a:rPr lang="el-GR" dirty="0"/>
              <a:t>6.   Τον </a:t>
            </a:r>
            <a:r>
              <a:rPr lang="el-GR" dirty="0" err="1"/>
              <a:t>ορθωτήρα</a:t>
            </a:r>
            <a:r>
              <a:rPr lang="el-GR" dirty="0"/>
              <a:t>: </a:t>
            </a:r>
            <a:r>
              <a:rPr lang="el-GR" sz="2200" dirty="0"/>
              <a:t>συρματόσχοινο για την μεταβολή </a:t>
            </a:r>
          </a:p>
          <a:p>
            <a:pPr marL="0" indent="0">
              <a:buNone/>
            </a:pPr>
            <a:r>
              <a:rPr lang="el-GR" sz="2200" dirty="0"/>
              <a:t>                                              της γωνίας της </a:t>
            </a:r>
            <a:r>
              <a:rPr lang="el-GR" sz="2200" dirty="0" err="1"/>
              <a:t>μπίγας</a:t>
            </a:r>
            <a:endParaRPr lang="el-GR" sz="2200" dirty="0"/>
          </a:p>
          <a:p>
            <a:pPr marL="514350" indent="-514350">
              <a:buAutoNum type="arabicPeriod" startAt="7"/>
            </a:pPr>
            <a:r>
              <a:rPr lang="el-GR" dirty="0"/>
              <a:t>Τους ολκούς: </a:t>
            </a:r>
            <a:r>
              <a:rPr lang="el-GR" sz="2100" dirty="0"/>
              <a:t>Συρματόσχοινα που στηρίζουν την κεφαλή </a:t>
            </a:r>
          </a:p>
          <a:p>
            <a:pPr marL="0" indent="0">
              <a:buNone/>
            </a:pPr>
            <a:r>
              <a:rPr lang="el-GR" sz="2100" dirty="0"/>
              <a:t>                             του </a:t>
            </a:r>
            <a:r>
              <a:rPr lang="el-GR" sz="2100" dirty="0" err="1"/>
              <a:t>φορτώτηρα</a:t>
            </a:r>
            <a:r>
              <a:rPr lang="el-GR" sz="2100" dirty="0"/>
              <a:t> και καταλήγουν σε διπλό παλάγκο</a:t>
            </a:r>
          </a:p>
        </p:txBody>
      </p:sp>
      <p:pic>
        <p:nvPicPr>
          <p:cNvPr id="5" name="Εικόνα 4">
            <a:extLst>
              <a:ext uri="{FF2B5EF4-FFF2-40B4-BE49-F238E27FC236}">
                <a16:creationId xmlns:a16="http://schemas.microsoft.com/office/drawing/2014/main" id="{49857982-67FC-9606-5E6B-50F1439E65B1}"/>
              </a:ext>
            </a:extLst>
          </p:cNvPr>
          <p:cNvPicPr>
            <a:picLocks noChangeAspect="1"/>
          </p:cNvPicPr>
          <p:nvPr/>
        </p:nvPicPr>
        <p:blipFill rotWithShape="1">
          <a:blip r:embed="rId2"/>
          <a:srcRect l="47222" t="29135" r="36320" b="28396"/>
          <a:stretch/>
        </p:blipFill>
        <p:spPr>
          <a:xfrm>
            <a:off x="7552266" y="1340160"/>
            <a:ext cx="3801534" cy="5517840"/>
          </a:xfrm>
          <a:prstGeom prst="rect">
            <a:avLst/>
          </a:prstGeom>
        </p:spPr>
      </p:pic>
    </p:spTree>
    <p:extLst>
      <p:ext uri="{BB962C8B-B14F-4D97-AF65-F5344CB8AC3E}">
        <p14:creationId xmlns:p14="http://schemas.microsoft.com/office/powerpoint/2010/main" val="265394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B6FB807-B82A-4B3D-818E-A1E17343E580}"/>
              </a:ext>
            </a:extLst>
          </p:cNvPr>
          <p:cNvPicPr>
            <a:picLocks noChangeAspect="1"/>
          </p:cNvPicPr>
          <p:nvPr/>
        </p:nvPicPr>
        <p:blipFill rotWithShape="1">
          <a:blip r:embed="rId2"/>
          <a:srcRect l="37031" t="24652" r="35511" b="40057"/>
          <a:stretch/>
        </p:blipFill>
        <p:spPr>
          <a:xfrm>
            <a:off x="1352951" y="0"/>
            <a:ext cx="9486098" cy="6858000"/>
          </a:xfrm>
          <a:prstGeom prst="rect">
            <a:avLst/>
          </a:prstGeom>
        </p:spPr>
      </p:pic>
    </p:spTree>
    <p:extLst>
      <p:ext uri="{BB962C8B-B14F-4D97-AF65-F5344CB8AC3E}">
        <p14:creationId xmlns:p14="http://schemas.microsoft.com/office/powerpoint/2010/main" val="39213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BD020BA-D264-4CBE-AC93-FDF7C3DE9FE8}"/>
              </a:ext>
            </a:extLst>
          </p:cNvPr>
          <p:cNvSpPr>
            <a:spLocks noGrp="1"/>
          </p:cNvSpPr>
          <p:nvPr>
            <p:ph idx="1"/>
          </p:nvPr>
        </p:nvSpPr>
        <p:spPr>
          <a:xfrm>
            <a:off x="809625" y="1028700"/>
            <a:ext cx="10544175" cy="5148263"/>
          </a:xfrm>
        </p:spPr>
        <p:txBody>
          <a:bodyPr>
            <a:normAutofit/>
          </a:bodyPr>
          <a:lstStyle/>
          <a:p>
            <a:pPr marL="0" indent="0">
              <a:buNone/>
            </a:pPr>
            <a:r>
              <a:rPr lang="el-GR" dirty="0"/>
              <a:t>Κάθε φορτωτήρας μπορεί να χρησιμοποιηθεί μόνος του ή σε συνδυασμό με το συμμετρικό του κατά το εγκάρσιο. </a:t>
            </a:r>
          </a:p>
          <a:p>
            <a:pPr marL="0" indent="0">
              <a:buNone/>
            </a:pPr>
            <a:r>
              <a:rPr lang="el-GR" dirty="0"/>
              <a:t>Ο συνδυασμός αυτός της ταυτόχρονης χρησιμοποίησης (για την ανύψωση ενός βάρους) του αριστερού και του δεξιού φορτωτήρα ονομάζεται </a:t>
            </a:r>
            <a:r>
              <a:rPr lang="el-GR" dirty="0" err="1"/>
              <a:t>Burtoning</a:t>
            </a:r>
            <a:r>
              <a:rPr lang="el-GR" dirty="0"/>
              <a:t> ή Union </a:t>
            </a:r>
            <a:r>
              <a:rPr lang="el-GR" dirty="0" err="1"/>
              <a:t>Purchase</a:t>
            </a:r>
            <a:r>
              <a:rPr lang="el-GR" dirty="0"/>
              <a:t> </a:t>
            </a:r>
            <a:r>
              <a:rPr lang="el-GR" dirty="0" err="1"/>
              <a:t>Rig</a:t>
            </a:r>
            <a:r>
              <a:rPr lang="el-GR" dirty="0"/>
              <a:t>.</a:t>
            </a:r>
          </a:p>
          <a:p>
            <a:pPr marL="0" indent="0">
              <a:buNone/>
            </a:pPr>
            <a:r>
              <a:rPr lang="el-GR" dirty="0"/>
              <a:t>Ένας φορτωτήρας, όταν χρησιμοποιείται μόνος του, μπορεί να εξοπλισθεί κατά διάφορους τρόπους ανάλογα με το μέγεθος του βάρους που θα ανυψωθεί. </a:t>
            </a:r>
          </a:p>
          <a:p>
            <a:pPr marL="0" indent="0">
              <a:buNone/>
            </a:pPr>
            <a:r>
              <a:rPr lang="el-GR" dirty="0"/>
              <a:t>Έτσι για παράδειγμα έχουμε εξοπλισμό για ανύψωση ελαφρού ή μέσου ή μικρού βάρους.</a:t>
            </a:r>
            <a:endParaRPr lang="en-US" dirty="0"/>
          </a:p>
        </p:txBody>
      </p:sp>
    </p:spTree>
    <p:extLst>
      <p:ext uri="{BB962C8B-B14F-4D97-AF65-F5344CB8AC3E}">
        <p14:creationId xmlns:p14="http://schemas.microsoft.com/office/powerpoint/2010/main" val="350813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CACC1-D21F-46FD-BEAE-F6DFD772F423}"/>
              </a:ext>
            </a:extLst>
          </p:cNvPr>
          <p:cNvSpPr>
            <a:spLocks noGrp="1"/>
          </p:cNvSpPr>
          <p:nvPr>
            <p:ph type="title"/>
          </p:nvPr>
        </p:nvSpPr>
        <p:spPr/>
        <p:txBody>
          <a:bodyPr/>
          <a:lstStyle/>
          <a:p>
            <a:r>
              <a:rPr lang="el-GR" dirty="0"/>
              <a:t>Μέρη </a:t>
            </a:r>
            <a:r>
              <a:rPr lang="el-GR" dirty="0" err="1"/>
              <a:t>φορτοεκφορτωτήρα</a:t>
            </a:r>
            <a:endParaRPr lang="en-US" dirty="0"/>
          </a:p>
        </p:txBody>
      </p:sp>
      <p:sp>
        <p:nvSpPr>
          <p:cNvPr id="3" name="Θέση περιεχομένου 2">
            <a:extLst>
              <a:ext uri="{FF2B5EF4-FFF2-40B4-BE49-F238E27FC236}">
                <a16:creationId xmlns:a16="http://schemas.microsoft.com/office/drawing/2014/main" id="{4E032B60-7F98-4623-B3CB-D48F73598D36}"/>
              </a:ext>
            </a:extLst>
          </p:cNvPr>
          <p:cNvSpPr>
            <a:spLocks noGrp="1"/>
          </p:cNvSpPr>
          <p:nvPr>
            <p:ph idx="1"/>
          </p:nvPr>
        </p:nvSpPr>
        <p:spPr/>
        <p:txBody>
          <a:bodyPr/>
          <a:lstStyle/>
          <a:p>
            <a:r>
              <a:rPr lang="el-GR" dirty="0"/>
              <a:t>Ο κορμός ή </a:t>
            </a:r>
            <a:r>
              <a:rPr lang="el-GR" dirty="0" err="1"/>
              <a:t>μπίγα</a:t>
            </a:r>
            <a:r>
              <a:rPr lang="el-GR" dirty="0"/>
              <a:t> ή μπούμα</a:t>
            </a:r>
          </a:p>
          <a:p>
            <a:r>
              <a:rPr lang="el-GR" dirty="0"/>
              <a:t>Ο </a:t>
            </a:r>
            <a:r>
              <a:rPr lang="el-GR" dirty="0" err="1"/>
              <a:t>ορθωτήρας</a:t>
            </a:r>
            <a:endParaRPr lang="el-GR" dirty="0"/>
          </a:p>
          <a:p>
            <a:r>
              <a:rPr lang="el-GR" dirty="0"/>
              <a:t>Ο ολκός</a:t>
            </a:r>
          </a:p>
          <a:p>
            <a:r>
              <a:rPr lang="el-GR" dirty="0"/>
              <a:t>Ο </a:t>
            </a:r>
            <a:r>
              <a:rPr lang="el-GR" dirty="0" err="1"/>
              <a:t>επάρτης</a:t>
            </a:r>
            <a:r>
              <a:rPr lang="el-GR" dirty="0"/>
              <a:t> ή </a:t>
            </a:r>
            <a:r>
              <a:rPr lang="el-GR" dirty="0" err="1"/>
              <a:t>ρόναρη</a:t>
            </a:r>
            <a:endParaRPr lang="el-GR" dirty="0"/>
          </a:p>
          <a:p>
            <a:r>
              <a:rPr lang="el-GR" dirty="0"/>
              <a:t>Τα βαρούλκα ή βίντσια</a:t>
            </a:r>
          </a:p>
        </p:txBody>
      </p:sp>
    </p:spTree>
    <p:extLst>
      <p:ext uri="{BB962C8B-B14F-4D97-AF65-F5344CB8AC3E}">
        <p14:creationId xmlns:p14="http://schemas.microsoft.com/office/powerpoint/2010/main" val="382332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4BD09C46-6572-48D9-9F9F-F2AA8AC9D231}"/>
              </a:ext>
            </a:extLst>
          </p:cNvPr>
          <p:cNvPicPr>
            <a:picLocks noChangeAspect="1"/>
          </p:cNvPicPr>
          <p:nvPr/>
        </p:nvPicPr>
        <p:blipFill>
          <a:blip r:embed="rId2"/>
          <a:stretch>
            <a:fillRect/>
          </a:stretch>
        </p:blipFill>
        <p:spPr>
          <a:xfrm>
            <a:off x="2166937" y="9525"/>
            <a:ext cx="7858125" cy="6838950"/>
          </a:xfrm>
          <a:prstGeom prst="rect">
            <a:avLst/>
          </a:prstGeom>
        </p:spPr>
      </p:pic>
    </p:spTree>
    <p:extLst>
      <p:ext uri="{BB962C8B-B14F-4D97-AF65-F5344CB8AC3E}">
        <p14:creationId xmlns:p14="http://schemas.microsoft.com/office/powerpoint/2010/main" val="193848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1357C9-D8E1-4658-A37C-0272CB67EF6C}"/>
              </a:ext>
            </a:extLst>
          </p:cNvPr>
          <p:cNvSpPr>
            <a:spLocks noGrp="1"/>
          </p:cNvSpPr>
          <p:nvPr>
            <p:ph type="title"/>
          </p:nvPr>
        </p:nvSpPr>
        <p:spPr/>
        <p:txBody>
          <a:bodyPr/>
          <a:lstStyle/>
          <a:p>
            <a:r>
              <a:rPr lang="el-GR" dirty="0"/>
              <a:t>Ο κορμός (</a:t>
            </a:r>
            <a:r>
              <a:rPr lang="el-GR" dirty="0" err="1"/>
              <a:t>boom</a:t>
            </a:r>
            <a:r>
              <a:rPr lang="el-GR" dirty="0"/>
              <a:t>)</a:t>
            </a:r>
            <a:endParaRPr lang="en-US" dirty="0"/>
          </a:p>
        </p:txBody>
      </p:sp>
      <p:sp>
        <p:nvSpPr>
          <p:cNvPr id="3" name="Θέση περιεχομένου 2">
            <a:extLst>
              <a:ext uri="{FF2B5EF4-FFF2-40B4-BE49-F238E27FC236}">
                <a16:creationId xmlns:a16="http://schemas.microsoft.com/office/drawing/2014/main" id="{A91DB08F-872F-4D84-AACF-498BFFA51310}"/>
              </a:ext>
            </a:extLst>
          </p:cNvPr>
          <p:cNvSpPr>
            <a:spLocks noGrp="1"/>
          </p:cNvSpPr>
          <p:nvPr>
            <p:ph idx="1"/>
          </p:nvPr>
        </p:nvSpPr>
        <p:spPr/>
        <p:txBody>
          <a:bodyPr>
            <a:normAutofit fontScale="92500" lnSpcReduction="20000"/>
          </a:bodyPr>
          <a:lstStyle/>
          <a:p>
            <a:pPr marL="0" indent="0">
              <a:buNone/>
            </a:pPr>
            <a:r>
              <a:rPr lang="el-GR" dirty="0"/>
              <a:t>Ο κορμός είναι εσωτερικά κοίλος και κατασκευάζεται από χάλυβα με ειδική κατασκευή, χωρίς ραφές και ενώσεις εξωτερικά. </a:t>
            </a:r>
          </a:p>
          <a:p>
            <a:pPr marL="0" indent="0">
              <a:buNone/>
            </a:pPr>
            <a:r>
              <a:rPr lang="el-GR" dirty="0"/>
              <a:t>Στην κορυφή του κορμού υπάρχει δακτυλίδι που έχει 4 σταυροειδείς κρίκους (στεφάνι) στους οποίους </a:t>
            </a:r>
            <a:r>
              <a:rPr lang="el-GR" dirty="0">
                <a:solidFill>
                  <a:srgbClr val="FF0000"/>
                </a:solidFill>
              </a:rPr>
              <a:t>στηρίζονται ο </a:t>
            </a:r>
            <a:r>
              <a:rPr lang="el-GR" dirty="0" err="1">
                <a:solidFill>
                  <a:srgbClr val="FF0000"/>
                </a:solidFill>
              </a:rPr>
              <a:t>ορθωτήρας</a:t>
            </a:r>
            <a:r>
              <a:rPr lang="el-GR" dirty="0">
                <a:solidFill>
                  <a:srgbClr val="FF0000"/>
                </a:solidFill>
              </a:rPr>
              <a:t>, οι ολκοί, και ο </a:t>
            </a:r>
            <a:r>
              <a:rPr lang="el-GR" dirty="0" err="1">
                <a:solidFill>
                  <a:srgbClr val="FF0000"/>
                </a:solidFill>
              </a:rPr>
              <a:t>επάρτης</a:t>
            </a:r>
            <a:r>
              <a:rPr lang="el-GR" dirty="0">
                <a:solidFill>
                  <a:srgbClr val="FF0000"/>
                </a:solidFill>
              </a:rPr>
              <a:t>. </a:t>
            </a:r>
          </a:p>
          <a:p>
            <a:pPr marL="0" indent="0">
              <a:buNone/>
            </a:pPr>
            <a:r>
              <a:rPr lang="el-GR" dirty="0"/>
              <a:t>Η διάμετρός του είναι πάντοτε μεγαλύτερη στο μέσο και λεπτότερη στα άκρα, καθώς οι μεγαλύτερες τάσεις κατά την ανύψωση του βάρους επενεργούν στη μέση του. </a:t>
            </a:r>
          </a:p>
          <a:p>
            <a:pPr marL="0" indent="0">
              <a:buNone/>
            </a:pPr>
            <a:r>
              <a:rPr lang="el-GR" dirty="0"/>
              <a:t>Το μήκος του κορμού εξαρτάται από το μήκος που έχει το στόμιο του κύτους και από το πλάτος του πλοίου, έτσι, ώστε στην περίπτωση που χρησιμοποιούνται δύο φορτωτήρες σε συνδυασμό, ο ένας που θα είναι εξωτερικός για την παράδοση (εκφόρτωση) ή παραλαβή (φόρτωση) του φορτίου να εξέχει από την πλευρά του πλοίου κατά 2–3 m. </a:t>
            </a:r>
            <a:endParaRPr lang="en-US" dirty="0"/>
          </a:p>
        </p:txBody>
      </p:sp>
    </p:spTree>
    <p:extLst>
      <p:ext uri="{BB962C8B-B14F-4D97-AF65-F5344CB8AC3E}">
        <p14:creationId xmlns:p14="http://schemas.microsoft.com/office/powerpoint/2010/main" val="190591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AD47D3-E822-42F5-AC2A-E1EF161B14D1}"/>
              </a:ext>
            </a:extLst>
          </p:cNvPr>
          <p:cNvSpPr>
            <a:spLocks noGrp="1"/>
          </p:cNvSpPr>
          <p:nvPr>
            <p:ph idx="1"/>
          </p:nvPr>
        </p:nvSpPr>
        <p:spPr>
          <a:xfrm>
            <a:off x="581025" y="542925"/>
            <a:ext cx="10772775" cy="5634038"/>
          </a:xfrm>
        </p:spPr>
        <p:txBody>
          <a:bodyPr>
            <a:normAutofit/>
          </a:bodyPr>
          <a:lstStyle/>
          <a:p>
            <a:pPr marL="0" indent="0">
              <a:buNone/>
            </a:pPr>
            <a:r>
              <a:rPr lang="el-GR" dirty="0">
                <a:solidFill>
                  <a:srgbClr val="FF0000"/>
                </a:solidFill>
              </a:rPr>
              <a:t>Ο κορμός στηρίζεται στον ιστό του πλοίου </a:t>
            </a:r>
            <a:r>
              <a:rPr lang="el-GR" dirty="0"/>
              <a:t>ή σε κολονάκια με πίρο και διχάλα, ώστε να μπορεί να περιστρέφεται οριζόντια, δεξιά, αριστερά και κατακόρυφα, επάνω ή κάτω με μικρότερη γωνία με το οριζόντιο επίπεδο τις 20</a:t>
            </a:r>
            <a:r>
              <a:rPr lang="el-GR" baseline="30000" dirty="0"/>
              <a:t>ο</a:t>
            </a:r>
            <a:r>
              <a:rPr lang="el-GR" dirty="0"/>
              <a:t> , παρόλο που η δοκιμή και η επιθεώρηση πραγματοποιούνται σε γωνία 15</a:t>
            </a:r>
            <a:r>
              <a:rPr lang="el-GR" baseline="30000" dirty="0"/>
              <a:t>ο</a:t>
            </a:r>
            <a:r>
              <a:rPr lang="el-GR" dirty="0"/>
              <a:t> και με το μέγιστο βάρος ανυψώσεως με </a:t>
            </a:r>
            <a:r>
              <a:rPr lang="el-GR" dirty="0" err="1"/>
              <a:t>εντατήρα</a:t>
            </a:r>
            <a:r>
              <a:rPr lang="el-GR" dirty="0"/>
              <a:t> και </a:t>
            </a:r>
            <a:r>
              <a:rPr lang="el-GR" dirty="0" err="1"/>
              <a:t>δυναμοδείκτη</a:t>
            </a:r>
            <a:r>
              <a:rPr lang="el-GR" dirty="0"/>
              <a:t>.</a:t>
            </a:r>
          </a:p>
          <a:p>
            <a:pPr marL="0" indent="0">
              <a:buNone/>
            </a:pPr>
            <a:r>
              <a:rPr lang="el-GR" dirty="0"/>
              <a:t>Όταν η γωνία μειωθεί κατά 20 – 25% προκύπτει το φορτίο ασφαλείας (</a:t>
            </a:r>
            <a:r>
              <a:rPr lang="el-GR" dirty="0" err="1"/>
              <a:t>safe</a:t>
            </a:r>
            <a:r>
              <a:rPr lang="el-GR" dirty="0"/>
              <a:t> </a:t>
            </a:r>
            <a:r>
              <a:rPr lang="el-GR" dirty="0" err="1"/>
              <a:t>working</a:t>
            </a:r>
            <a:r>
              <a:rPr lang="el-GR" dirty="0"/>
              <a:t> </a:t>
            </a:r>
            <a:r>
              <a:rPr lang="el-GR" dirty="0" err="1"/>
              <a:t>load</a:t>
            </a:r>
            <a:r>
              <a:rPr lang="el-GR" dirty="0"/>
              <a:t>), το οποίο αναγράφεται στη βάση του κορμού π.χ. S.W.L. 6T.</a:t>
            </a:r>
          </a:p>
          <a:p>
            <a:pPr marL="0" indent="0">
              <a:buNone/>
            </a:pPr>
            <a:r>
              <a:rPr lang="el-GR" dirty="0"/>
              <a:t>Μετά την επιθεώρηση όλου του φορτωτήρα με τα παρακολουθήματά του, ο επιθεωρητής Νηογνώμονας χορηγεί Πιστοποιητικό </a:t>
            </a:r>
            <a:r>
              <a:rPr lang="el-GR" dirty="0" err="1"/>
              <a:t>Καταλληλότητας</a:t>
            </a:r>
            <a:r>
              <a:rPr lang="el-GR" dirty="0"/>
              <a:t> (</a:t>
            </a:r>
            <a:r>
              <a:rPr lang="el-GR" dirty="0" err="1"/>
              <a:t>cargo</a:t>
            </a:r>
            <a:r>
              <a:rPr lang="el-GR" dirty="0"/>
              <a:t> </a:t>
            </a:r>
            <a:r>
              <a:rPr lang="el-GR" dirty="0" err="1"/>
              <a:t>gear</a:t>
            </a:r>
            <a:r>
              <a:rPr lang="el-GR" dirty="0"/>
              <a:t> </a:t>
            </a:r>
            <a:r>
              <a:rPr lang="el-GR" dirty="0" err="1"/>
              <a:t>certificate</a:t>
            </a:r>
            <a:r>
              <a:rPr lang="el-GR" dirty="0"/>
              <a:t>) για όλους τους φορτωτήρες. </a:t>
            </a:r>
            <a:endParaRPr lang="en-US" dirty="0"/>
          </a:p>
        </p:txBody>
      </p:sp>
    </p:spTree>
    <p:extLst>
      <p:ext uri="{BB962C8B-B14F-4D97-AF65-F5344CB8AC3E}">
        <p14:creationId xmlns:p14="http://schemas.microsoft.com/office/powerpoint/2010/main" val="92739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8BF4BC-DDE7-492F-9C56-86D715967CD9}"/>
              </a:ext>
            </a:extLst>
          </p:cNvPr>
          <p:cNvSpPr>
            <a:spLocks noGrp="1"/>
          </p:cNvSpPr>
          <p:nvPr>
            <p:ph idx="1"/>
          </p:nvPr>
        </p:nvSpPr>
        <p:spPr>
          <a:xfrm>
            <a:off x="762000" y="1219200"/>
            <a:ext cx="10591800" cy="4957763"/>
          </a:xfrm>
        </p:spPr>
        <p:txBody>
          <a:bodyPr/>
          <a:lstStyle/>
          <a:p>
            <a:pPr marL="0" indent="0">
              <a:buNone/>
            </a:pPr>
            <a:r>
              <a:rPr lang="el-GR" dirty="0"/>
              <a:t>Λέγοντας παρακολουθήματα </a:t>
            </a:r>
            <a:r>
              <a:rPr lang="el-GR" dirty="0" err="1"/>
              <a:t>μπίγας</a:t>
            </a:r>
            <a:r>
              <a:rPr lang="el-GR" dirty="0"/>
              <a:t> εννοούμε όλα τα συρματόσχοινα, τους τρόχιλους (</a:t>
            </a:r>
            <a:r>
              <a:rPr lang="el-GR" dirty="0" err="1"/>
              <a:t>μπαστέκες</a:t>
            </a:r>
            <a:r>
              <a:rPr lang="el-GR" dirty="0"/>
              <a:t>), τα ναυτικά κλειδιά, τα παλάγκα το γάντζο, που χρειάζονται για να λειτουργεί ο φορτωτήρας σε καλή κατάσταση και να </a:t>
            </a:r>
            <a:r>
              <a:rPr lang="el-GR" dirty="0" err="1"/>
              <a:t>εκπληροί</a:t>
            </a:r>
            <a:r>
              <a:rPr lang="el-GR" dirty="0"/>
              <a:t> τους όρους του Πιστοποιητικού </a:t>
            </a:r>
            <a:r>
              <a:rPr lang="el-GR" dirty="0" err="1"/>
              <a:t>Καταλληλότητας</a:t>
            </a:r>
            <a:r>
              <a:rPr lang="el-GR" dirty="0"/>
              <a:t>. </a:t>
            </a:r>
          </a:p>
          <a:p>
            <a:pPr marL="0" indent="0">
              <a:buNone/>
            </a:pPr>
            <a:r>
              <a:rPr lang="el-GR" dirty="0"/>
              <a:t>Για το λόγο αυτό όλα τα παρακολουθήματα πρέπει να είναι ελεγμένα, να έχουν ανάλογο μέγεθος και να συνοδεύονται από πιστοποιητικό δοκιμής στην τοποθέτησή τους ή πιστοποιητικό αλλαγής λόγω φθοράς κατά τη χρήση τους.</a:t>
            </a:r>
            <a:endParaRPr lang="en-US" dirty="0"/>
          </a:p>
        </p:txBody>
      </p:sp>
    </p:spTree>
    <p:extLst>
      <p:ext uri="{BB962C8B-B14F-4D97-AF65-F5344CB8AC3E}">
        <p14:creationId xmlns:p14="http://schemas.microsoft.com/office/powerpoint/2010/main" val="300744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FE5CF-AEF7-4398-B831-5FE9F9DE2A48}"/>
              </a:ext>
            </a:extLst>
          </p:cNvPr>
          <p:cNvSpPr>
            <a:spLocks noGrp="1"/>
          </p:cNvSpPr>
          <p:nvPr>
            <p:ph type="title"/>
          </p:nvPr>
        </p:nvSpPr>
        <p:spPr/>
        <p:txBody>
          <a:bodyPr/>
          <a:lstStyle/>
          <a:p>
            <a:r>
              <a:rPr lang="el-GR" dirty="0" err="1"/>
              <a:t>Ορθωτήρας</a:t>
            </a:r>
            <a:r>
              <a:rPr lang="el-GR" dirty="0"/>
              <a:t> (</a:t>
            </a:r>
            <a:r>
              <a:rPr lang="el-GR" dirty="0" err="1"/>
              <a:t>topping</a:t>
            </a:r>
            <a:r>
              <a:rPr lang="el-GR" dirty="0"/>
              <a:t> </a:t>
            </a:r>
            <a:r>
              <a:rPr lang="el-GR" dirty="0" err="1"/>
              <a:t>lift</a:t>
            </a:r>
            <a:r>
              <a:rPr lang="el-GR" dirty="0"/>
              <a:t>) </a:t>
            </a:r>
            <a:endParaRPr lang="en-US" dirty="0"/>
          </a:p>
        </p:txBody>
      </p:sp>
      <p:sp>
        <p:nvSpPr>
          <p:cNvPr id="3" name="Θέση περιεχομένου 2">
            <a:extLst>
              <a:ext uri="{FF2B5EF4-FFF2-40B4-BE49-F238E27FC236}">
                <a16:creationId xmlns:a16="http://schemas.microsoft.com/office/drawing/2014/main" id="{A75D8FDF-7D76-435E-B343-15BCC3B15A00}"/>
              </a:ext>
            </a:extLst>
          </p:cNvPr>
          <p:cNvSpPr>
            <a:spLocks noGrp="1"/>
          </p:cNvSpPr>
          <p:nvPr>
            <p:ph idx="1"/>
          </p:nvPr>
        </p:nvSpPr>
        <p:spPr/>
        <p:txBody>
          <a:bodyPr>
            <a:normAutofit/>
          </a:bodyPr>
          <a:lstStyle/>
          <a:p>
            <a:pPr marL="0" indent="0">
              <a:buNone/>
            </a:pPr>
            <a:r>
              <a:rPr lang="el-GR" dirty="0"/>
              <a:t>ΤΟ ΠΟΔΑΡΙ, ή μανιτάρι, ή </a:t>
            </a:r>
            <a:r>
              <a:rPr lang="el-GR" dirty="0" err="1"/>
              <a:t>ορθωτήρας</a:t>
            </a:r>
            <a:r>
              <a:rPr lang="el-GR" dirty="0"/>
              <a:t> (</a:t>
            </a:r>
            <a:r>
              <a:rPr lang="el-GR" dirty="0" err="1"/>
              <a:t>span</a:t>
            </a:r>
            <a:r>
              <a:rPr lang="el-GR" dirty="0"/>
              <a:t> ή </a:t>
            </a:r>
            <a:r>
              <a:rPr lang="el-GR" dirty="0" err="1"/>
              <a:t>topping</a:t>
            </a:r>
            <a:r>
              <a:rPr lang="el-GR" dirty="0"/>
              <a:t> </a:t>
            </a:r>
            <a:r>
              <a:rPr lang="el-GR" dirty="0" err="1"/>
              <a:t>lift</a:t>
            </a:r>
            <a:r>
              <a:rPr lang="el-GR" dirty="0"/>
              <a:t>) είναι μονό ή διπλό, ανάλογα </a:t>
            </a:r>
            <a:r>
              <a:rPr lang="el-GR" dirty="0" err="1"/>
              <a:t>μετην</a:t>
            </a:r>
            <a:r>
              <a:rPr lang="el-GR" dirty="0"/>
              <a:t> κατασκευή της </a:t>
            </a:r>
            <a:r>
              <a:rPr lang="el-GR" dirty="0" err="1"/>
              <a:t>μπίγας</a:t>
            </a:r>
            <a:r>
              <a:rPr lang="el-GR" dirty="0"/>
              <a:t> και το S.W.L. </a:t>
            </a:r>
          </a:p>
          <a:p>
            <a:pPr marL="0" indent="0">
              <a:buNone/>
            </a:pPr>
            <a:r>
              <a:rPr lang="el-GR" dirty="0"/>
              <a:t>Είναι ένα παχύ, δύσκαμπτο συρματόσχοινο που συνδέεται στο κεφάλι της </a:t>
            </a:r>
            <a:r>
              <a:rPr lang="el-GR" dirty="0" err="1"/>
              <a:t>μπίγας</a:t>
            </a:r>
            <a:r>
              <a:rPr lang="el-GR" dirty="0"/>
              <a:t> και αν βιράρουμε ή το μαϊνάρουμε η </a:t>
            </a:r>
            <a:r>
              <a:rPr lang="el-GR" dirty="0" err="1"/>
              <a:t>μπίγα</a:t>
            </a:r>
            <a:r>
              <a:rPr lang="el-GR" dirty="0"/>
              <a:t> </a:t>
            </a:r>
            <a:r>
              <a:rPr lang="el-GR" dirty="0" err="1"/>
              <a:t>ανέβαινει</a:t>
            </a:r>
            <a:r>
              <a:rPr lang="el-GR" dirty="0"/>
              <a:t> και κατεβαίνει, ή υπάρχει η δυνατότητα ρύθμισής της ώστε να παραμένει στην επιθυμητή γωνία για φορτοεκφόρτωση. </a:t>
            </a:r>
          </a:p>
        </p:txBody>
      </p:sp>
    </p:spTree>
    <p:extLst>
      <p:ext uri="{BB962C8B-B14F-4D97-AF65-F5344CB8AC3E}">
        <p14:creationId xmlns:p14="http://schemas.microsoft.com/office/powerpoint/2010/main" val="269121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F6B709-A3D4-4CDF-8DE5-7E7F9108CFE6}"/>
              </a:ext>
            </a:extLst>
          </p:cNvPr>
          <p:cNvSpPr>
            <a:spLocks noGrp="1"/>
          </p:cNvSpPr>
          <p:nvPr>
            <p:ph type="title"/>
          </p:nvPr>
        </p:nvSpPr>
        <p:spPr/>
        <p:txBody>
          <a:bodyPr/>
          <a:lstStyle/>
          <a:p>
            <a:r>
              <a:rPr lang="el-GR" dirty="0"/>
              <a:t>Ο ολκός (</a:t>
            </a:r>
            <a:r>
              <a:rPr lang="el-GR" dirty="0" err="1"/>
              <a:t>derrick</a:t>
            </a:r>
            <a:r>
              <a:rPr lang="el-GR" dirty="0"/>
              <a:t> </a:t>
            </a:r>
            <a:r>
              <a:rPr lang="el-GR" dirty="0" err="1"/>
              <a:t>guy</a:t>
            </a:r>
            <a:r>
              <a:rPr lang="el-GR" dirty="0"/>
              <a:t>) </a:t>
            </a:r>
            <a:endParaRPr lang="en-US" dirty="0"/>
          </a:p>
        </p:txBody>
      </p:sp>
      <p:sp>
        <p:nvSpPr>
          <p:cNvPr id="3" name="Θέση περιεχομένου 2">
            <a:extLst>
              <a:ext uri="{FF2B5EF4-FFF2-40B4-BE49-F238E27FC236}">
                <a16:creationId xmlns:a16="http://schemas.microsoft.com/office/drawing/2014/main" id="{EEFFF255-2687-4ED3-BC4A-68329820E04A}"/>
              </a:ext>
            </a:extLst>
          </p:cNvPr>
          <p:cNvSpPr>
            <a:spLocks noGrp="1"/>
          </p:cNvSpPr>
          <p:nvPr>
            <p:ph idx="1"/>
          </p:nvPr>
        </p:nvSpPr>
        <p:spPr/>
        <p:txBody>
          <a:bodyPr>
            <a:normAutofit/>
          </a:bodyPr>
          <a:lstStyle/>
          <a:p>
            <a:pPr marL="0" indent="0">
              <a:buNone/>
            </a:pPr>
            <a:r>
              <a:rPr lang="el-GR" dirty="0"/>
              <a:t>Δεξιά και αριστερά στο στεφάνι της </a:t>
            </a:r>
            <a:r>
              <a:rPr lang="el-GR" dirty="0" err="1"/>
              <a:t>μπίγας</a:t>
            </a:r>
            <a:r>
              <a:rPr lang="el-GR" dirty="0"/>
              <a:t> ξεκινούν οι ολκοί (</a:t>
            </a:r>
            <a:r>
              <a:rPr lang="el-GR" dirty="0" err="1"/>
              <a:t>γκάιδες</a:t>
            </a:r>
            <a:r>
              <a:rPr lang="el-GR" dirty="0"/>
              <a:t>), οι οποίοι καταλήγουν σε σύσπαστο (παλάγκο), ώστε να μπορεί η </a:t>
            </a:r>
            <a:r>
              <a:rPr lang="el-GR" dirty="0" err="1"/>
              <a:t>μπίγα</a:t>
            </a:r>
            <a:r>
              <a:rPr lang="el-GR" dirty="0"/>
              <a:t> να στρέφεται δεξιά ή αριστερά. </a:t>
            </a:r>
          </a:p>
          <a:p>
            <a:pPr marL="0" indent="0">
              <a:buNone/>
            </a:pPr>
            <a:r>
              <a:rPr lang="el-GR" dirty="0"/>
              <a:t>Σε περίπτωση συνδυασμού δύο φορτωτήρων, οι εξωτερικοί ολκοί ενισχύονται στην κατάλληλη θέση με επί πλέον συρματόσχοινο που ονομάζεται </a:t>
            </a:r>
            <a:r>
              <a:rPr lang="el-GR" dirty="0" err="1"/>
              <a:t>ρεφόρτσο</a:t>
            </a:r>
            <a:r>
              <a:rPr lang="el-GR" dirty="0"/>
              <a:t>, επειδή οι δύο </a:t>
            </a:r>
            <a:r>
              <a:rPr lang="el-GR" dirty="0" err="1"/>
              <a:t>ρονάρηδες</a:t>
            </a:r>
            <a:r>
              <a:rPr lang="el-GR" dirty="0"/>
              <a:t> βιράρουν σε κοινό σημείο το γάντζο ανυψώσεως του φορτίου και συγκλίνουν τις </a:t>
            </a:r>
            <a:r>
              <a:rPr lang="el-GR" dirty="0" err="1"/>
              <a:t>μπίγες</a:t>
            </a:r>
            <a:r>
              <a:rPr lang="el-GR" dirty="0"/>
              <a:t> προς το μέσο. </a:t>
            </a:r>
            <a:endParaRPr lang="en-US" dirty="0"/>
          </a:p>
        </p:txBody>
      </p:sp>
    </p:spTree>
    <p:extLst>
      <p:ext uri="{BB962C8B-B14F-4D97-AF65-F5344CB8AC3E}">
        <p14:creationId xmlns:p14="http://schemas.microsoft.com/office/powerpoint/2010/main" val="4563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B75727-2F91-4486-96BF-1794D26C5F4E}"/>
              </a:ext>
            </a:extLst>
          </p:cNvPr>
          <p:cNvSpPr>
            <a:spLocks noGrp="1"/>
          </p:cNvSpPr>
          <p:nvPr>
            <p:ph type="title"/>
          </p:nvPr>
        </p:nvSpPr>
        <p:spPr/>
        <p:txBody>
          <a:bodyPr/>
          <a:lstStyle/>
          <a:p>
            <a:r>
              <a:rPr lang="el-GR" dirty="0" err="1"/>
              <a:t>Επάρτης</a:t>
            </a:r>
            <a:r>
              <a:rPr lang="el-GR" dirty="0"/>
              <a:t> ή </a:t>
            </a:r>
            <a:r>
              <a:rPr lang="el-GR" dirty="0" err="1"/>
              <a:t>ρόναρης</a:t>
            </a:r>
            <a:r>
              <a:rPr lang="el-GR" dirty="0"/>
              <a:t> </a:t>
            </a:r>
            <a:endParaRPr lang="en-US" dirty="0"/>
          </a:p>
        </p:txBody>
      </p:sp>
      <p:sp>
        <p:nvSpPr>
          <p:cNvPr id="3" name="Θέση περιεχομένου 2">
            <a:extLst>
              <a:ext uri="{FF2B5EF4-FFF2-40B4-BE49-F238E27FC236}">
                <a16:creationId xmlns:a16="http://schemas.microsoft.com/office/drawing/2014/main" id="{CD52A381-6A7F-4EB2-9674-E3831E2204D5}"/>
              </a:ext>
            </a:extLst>
          </p:cNvPr>
          <p:cNvSpPr>
            <a:spLocks noGrp="1"/>
          </p:cNvSpPr>
          <p:nvPr>
            <p:ph idx="1"/>
          </p:nvPr>
        </p:nvSpPr>
        <p:spPr/>
        <p:txBody>
          <a:bodyPr>
            <a:normAutofit/>
          </a:bodyPr>
          <a:lstStyle/>
          <a:p>
            <a:pPr marL="0" indent="0">
              <a:buNone/>
            </a:pPr>
            <a:r>
              <a:rPr lang="el-GR" dirty="0"/>
              <a:t>Το συρματόσχοινο που σηκώνει το φορτίο και καταλήγει σε γάντζο με στρεπτήρα, ξεκινά από το τύμπανο του βαρούλκου, διέρχεται από τρόχιλο που είναι στερεωμένος στη βάση του κορμού της </a:t>
            </a:r>
            <a:r>
              <a:rPr lang="el-GR" dirty="0" err="1"/>
              <a:t>μπίγας</a:t>
            </a:r>
            <a:r>
              <a:rPr lang="el-GR" dirty="0"/>
              <a:t> και στη συνέχεια από δεύτερο τρόχιλο που είναι στερεωμένος στο επάνω στεφάνι της </a:t>
            </a:r>
            <a:r>
              <a:rPr lang="el-GR" dirty="0" err="1"/>
              <a:t>μπίγας</a:t>
            </a:r>
            <a:r>
              <a:rPr lang="el-GR" dirty="0"/>
              <a:t> και καταλήγει σ’ ένα γάντζο, που ονομάζεται </a:t>
            </a:r>
            <a:r>
              <a:rPr lang="el-GR" dirty="0" err="1"/>
              <a:t>επάρτης</a:t>
            </a:r>
            <a:r>
              <a:rPr lang="en-US" dirty="0"/>
              <a:t> </a:t>
            </a:r>
            <a:r>
              <a:rPr lang="el-GR" dirty="0"/>
              <a:t>ή </a:t>
            </a:r>
            <a:r>
              <a:rPr lang="el-GR" dirty="0" err="1"/>
              <a:t>ρόναρης</a:t>
            </a:r>
            <a:r>
              <a:rPr lang="el-GR" dirty="0"/>
              <a:t>. </a:t>
            </a:r>
          </a:p>
          <a:p>
            <a:pPr marL="0" indent="0">
              <a:buNone/>
            </a:pPr>
            <a:r>
              <a:rPr lang="el-GR" dirty="0"/>
              <a:t>Η ονομασία προέρχεται από το </a:t>
            </a:r>
            <a:r>
              <a:rPr lang="el-GR" dirty="0" err="1"/>
              <a:t>runner</a:t>
            </a:r>
            <a:r>
              <a:rPr lang="el-GR" dirty="0"/>
              <a:t> </a:t>
            </a:r>
            <a:r>
              <a:rPr lang="el-GR" dirty="0" err="1"/>
              <a:t>wire</a:t>
            </a:r>
            <a:r>
              <a:rPr lang="el-GR" dirty="0"/>
              <a:t> λόγω της μεγάλης διαδρομής που διανύει κατά την ανύψωση ή καθαίρεση του φορτίου. </a:t>
            </a:r>
            <a:endParaRPr lang="en-US" dirty="0"/>
          </a:p>
        </p:txBody>
      </p:sp>
    </p:spTree>
    <p:extLst>
      <p:ext uri="{BB962C8B-B14F-4D97-AF65-F5344CB8AC3E}">
        <p14:creationId xmlns:p14="http://schemas.microsoft.com/office/powerpoint/2010/main" val="116750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2767A6-E4BA-3046-ECC8-6190FC276C82}"/>
              </a:ext>
            </a:extLst>
          </p:cNvPr>
          <p:cNvSpPr>
            <a:spLocks noGrp="1"/>
          </p:cNvSpPr>
          <p:nvPr>
            <p:ph type="title"/>
          </p:nvPr>
        </p:nvSpPr>
        <p:spPr/>
        <p:txBody>
          <a:bodyPr/>
          <a:lstStyle/>
          <a:p>
            <a:r>
              <a:rPr lang="el-GR" dirty="0"/>
              <a:t>Λειτουργία της </a:t>
            </a:r>
            <a:r>
              <a:rPr lang="el-GR" dirty="0" err="1"/>
              <a:t>μπίγας</a:t>
            </a:r>
            <a:endParaRPr lang="el-GR" dirty="0"/>
          </a:p>
        </p:txBody>
      </p:sp>
      <p:sp>
        <p:nvSpPr>
          <p:cNvPr id="3" name="Θέση περιεχομένου 2">
            <a:extLst>
              <a:ext uri="{FF2B5EF4-FFF2-40B4-BE49-F238E27FC236}">
                <a16:creationId xmlns:a16="http://schemas.microsoft.com/office/drawing/2014/main" id="{E45EAC91-B0E8-E0A9-6022-02A050BE3FA1}"/>
              </a:ext>
            </a:extLst>
          </p:cNvPr>
          <p:cNvSpPr>
            <a:spLocks noGrp="1"/>
          </p:cNvSpPr>
          <p:nvPr>
            <p:ph idx="1"/>
          </p:nvPr>
        </p:nvSpPr>
        <p:spPr>
          <a:xfrm>
            <a:off x="220134" y="1704976"/>
            <a:ext cx="8068733" cy="4486275"/>
          </a:xfrm>
        </p:spPr>
        <p:txBody>
          <a:bodyPr>
            <a:normAutofit fontScale="92500" lnSpcReduction="10000"/>
          </a:bodyPr>
          <a:lstStyle/>
          <a:p>
            <a:r>
              <a:rPr lang="el-GR" dirty="0"/>
              <a:t>Για την ανύψωση ενός βάρους κινούμε τον ιστό δεξιά ή αριστερά με την βοήθεια των ολκών.</a:t>
            </a:r>
          </a:p>
          <a:p>
            <a:r>
              <a:rPr lang="el-GR" dirty="0"/>
              <a:t>Ανάλογα με το πόσο μακριά είναι το φορτίο από ιστό αλλάζουμε την γωνία κλίσης της </a:t>
            </a:r>
            <a:r>
              <a:rPr lang="el-GR" dirty="0" err="1"/>
              <a:t>μπίγας</a:t>
            </a:r>
            <a:r>
              <a:rPr lang="el-GR" dirty="0"/>
              <a:t> με τον </a:t>
            </a:r>
            <a:r>
              <a:rPr lang="el-GR" dirty="0" err="1"/>
              <a:t>ορθωτήρα</a:t>
            </a:r>
            <a:r>
              <a:rPr lang="el-GR" dirty="0"/>
              <a:t>.</a:t>
            </a:r>
          </a:p>
          <a:p>
            <a:r>
              <a:rPr lang="el-GR" dirty="0"/>
              <a:t>Αφού συγκρατήσουμε το φορτίο με έναν γάντζο στην άκρη του </a:t>
            </a:r>
            <a:r>
              <a:rPr lang="el-GR" dirty="0" err="1"/>
              <a:t>επάρτη</a:t>
            </a:r>
            <a:r>
              <a:rPr lang="el-GR" dirty="0"/>
              <a:t>, το ανυψώνουμε με την βοήθεια ενός βαρούλκου.</a:t>
            </a:r>
          </a:p>
          <a:p>
            <a:r>
              <a:rPr lang="el-GR" dirty="0"/>
              <a:t>Αφού το ανυψώσουμε με την βοήθεια του </a:t>
            </a:r>
            <a:r>
              <a:rPr lang="el-GR" dirty="0" err="1"/>
              <a:t>ορθωτήρα</a:t>
            </a:r>
            <a:r>
              <a:rPr lang="el-GR" dirty="0"/>
              <a:t> και τον ολκών, μετακινούμε το φορτίο στην επιθυμητή θέση και το κατεβάζουμε λειτουργώντας αντίστροφα το βαρούλκο.</a:t>
            </a:r>
          </a:p>
        </p:txBody>
      </p:sp>
      <p:pic>
        <p:nvPicPr>
          <p:cNvPr id="4" name="Εικόνα 3">
            <a:extLst>
              <a:ext uri="{FF2B5EF4-FFF2-40B4-BE49-F238E27FC236}">
                <a16:creationId xmlns:a16="http://schemas.microsoft.com/office/drawing/2014/main" id="{DB5C4A4C-D77B-AC64-F09B-BDBE87CB08A8}"/>
              </a:ext>
            </a:extLst>
          </p:cNvPr>
          <p:cNvPicPr>
            <a:picLocks noChangeAspect="1"/>
          </p:cNvPicPr>
          <p:nvPr/>
        </p:nvPicPr>
        <p:blipFill rotWithShape="1">
          <a:blip r:embed="rId2"/>
          <a:srcRect l="47222" t="29135" r="36320" b="28396"/>
          <a:stretch/>
        </p:blipFill>
        <p:spPr>
          <a:xfrm>
            <a:off x="8390466" y="578160"/>
            <a:ext cx="3801534" cy="5517840"/>
          </a:xfrm>
          <a:prstGeom prst="rect">
            <a:avLst/>
          </a:prstGeom>
        </p:spPr>
      </p:pic>
    </p:spTree>
    <p:extLst>
      <p:ext uri="{BB962C8B-B14F-4D97-AF65-F5344CB8AC3E}">
        <p14:creationId xmlns:p14="http://schemas.microsoft.com/office/powerpoint/2010/main" val="220783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819627-CAFD-4884-96E9-79A9036EC8DD}"/>
              </a:ext>
            </a:extLst>
          </p:cNvPr>
          <p:cNvSpPr>
            <a:spLocks noGrp="1"/>
          </p:cNvSpPr>
          <p:nvPr>
            <p:ph type="title"/>
          </p:nvPr>
        </p:nvSpPr>
        <p:spPr/>
        <p:txBody>
          <a:bodyPr/>
          <a:lstStyle/>
          <a:p>
            <a:r>
              <a:rPr lang="el-GR" dirty="0"/>
              <a:t>Τα βαρούλκα ή </a:t>
            </a:r>
            <a:r>
              <a:rPr lang="el-GR" dirty="0" err="1"/>
              <a:t>βίντζια</a:t>
            </a:r>
            <a:r>
              <a:rPr lang="el-GR" dirty="0"/>
              <a:t> (</a:t>
            </a:r>
            <a:r>
              <a:rPr lang="el-GR" dirty="0" err="1"/>
              <a:t>winches</a:t>
            </a:r>
            <a:r>
              <a:rPr lang="el-GR" dirty="0"/>
              <a:t>)</a:t>
            </a:r>
            <a:endParaRPr lang="en-US" dirty="0"/>
          </a:p>
        </p:txBody>
      </p:sp>
      <p:sp>
        <p:nvSpPr>
          <p:cNvPr id="3" name="Θέση περιεχομένου 2">
            <a:extLst>
              <a:ext uri="{FF2B5EF4-FFF2-40B4-BE49-F238E27FC236}">
                <a16:creationId xmlns:a16="http://schemas.microsoft.com/office/drawing/2014/main" id="{24FECE12-AA58-4AF8-9FC7-59500E7EE219}"/>
              </a:ext>
            </a:extLst>
          </p:cNvPr>
          <p:cNvSpPr>
            <a:spLocks noGrp="1"/>
          </p:cNvSpPr>
          <p:nvPr>
            <p:ph idx="1"/>
          </p:nvPr>
        </p:nvSpPr>
        <p:spPr/>
        <p:txBody>
          <a:bodyPr>
            <a:normAutofit fontScale="92500"/>
          </a:bodyPr>
          <a:lstStyle/>
          <a:p>
            <a:pPr marL="0" indent="0">
              <a:buNone/>
            </a:pPr>
            <a:r>
              <a:rPr lang="el-GR" dirty="0"/>
              <a:t>Πρόκειται για τα μηχανικά μέσα που χρησιμοποιούν οι φορτωτήρες για την ανύψωση ή καθαίρεση του φορτίου μέσω του </a:t>
            </a:r>
            <a:r>
              <a:rPr lang="el-GR" dirty="0" err="1"/>
              <a:t>επάρτη</a:t>
            </a:r>
            <a:r>
              <a:rPr lang="el-GR" dirty="0"/>
              <a:t> (</a:t>
            </a:r>
            <a:r>
              <a:rPr lang="el-GR" dirty="0" err="1"/>
              <a:t>ρόναρη</a:t>
            </a:r>
            <a:r>
              <a:rPr lang="el-GR" dirty="0"/>
              <a:t>). Ανάλογα με τον τύπο του πλοίου, τα βαρούλκα λειτουργούν είτε με ατμό, είτε με ηλεκτρικό ρεύμα και υδραυλική πίεση.</a:t>
            </a:r>
          </a:p>
          <a:p>
            <a:pPr marL="0" indent="0">
              <a:buNone/>
            </a:pPr>
            <a:r>
              <a:rPr lang="el-GR" dirty="0"/>
              <a:t>Τοποθετούνται στη βάση του φορτωτήρα στο κατάστρωμα ή σε </a:t>
            </a:r>
            <a:r>
              <a:rPr lang="el-GR" dirty="0" err="1"/>
              <a:t>σιδηρά</a:t>
            </a:r>
            <a:r>
              <a:rPr lang="el-GR" dirty="0"/>
              <a:t> κατασκευή (πλατφόρμα), κάτω απ’ την οποία βρίσκονται η είσοδος στα κύτη του πλοίου και η μικρή αποθήκη υλικών φορτωτήρα. </a:t>
            </a:r>
          </a:p>
          <a:p>
            <a:pPr marL="0" indent="0">
              <a:buNone/>
            </a:pPr>
            <a:r>
              <a:rPr lang="el-GR" dirty="0"/>
              <a:t>Ο χειριστής των βαρούλκων ή </a:t>
            </a:r>
            <a:r>
              <a:rPr lang="el-GR" dirty="0" err="1"/>
              <a:t>βιτζιέρης</a:t>
            </a:r>
            <a:r>
              <a:rPr lang="el-GR" dirty="0"/>
              <a:t> (</a:t>
            </a:r>
            <a:r>
              <a:rPr lang="el-GR" dirty="0" err="1"/>
              <a:t>winch</a:t>
            </a:r>
            <a:r>
              <a:rPr lang="el-GR" dirty="0"/>
              <a:t> </a:t>
            </a:r>
            <a:r>
              <a:rPr lang="el-GR" dirty="0" err="1"/>
              <a:t>man</a:t>
            </a:r>
            <a:r>
              <a:rPr lang="el-GR" dirty="0"/>
              <a:t>) πρέπει να διαθέτει εμπειρία είτε είναι μέλος του πληρώματος, είτε λιμενεργάτης. Κατά την επιθεώρηση για την έκδοση Πιστοποιητικού </a:t>
            </a:r>
            <a:r>
              <a:rPr lang="el-GR" dirty="0" err="1"/>
              <a:t>Καταλληλότητας</a:t>
            </a:r>
            <a:r>
              <a:rPr lang="el-GR" dirty="0"/>
              <a:t>, ελέγχονται και τα βαρούλκα για την ιπποδύναμη και τη συντήρησή τους. </a:t>
            </a:r>
            <a:endParaRPr lang="en-US" dirty="0"/>
          </a:p>
        </p:txBody>
      </p:sp>
    </p:spTree>
    <p:extLst>
      <p:ext uri="{BB962C8B-B14F-4D97-AF65-F5344CB8AC3E}">
        <p14:creationId xmlns:p14="http://schemas.microsoft.com/office/powerpoint/2010/main" val="1061854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2BE58E-EE69-43B7-A6C3-604505F9F7A7}"/>
              </a:ext>
            </a:extLst>
          </p:cNvPr>
          <p:cNvSpPr>
            <a:spLocks noGrp="1"/>
          </p:cNvSpPr>
          <p:nvPr>
            <p:ph idx="1"/>
          </p:nvPr>
        </p:nvSpPr>
        <p:spPr/>
        <p:txBody>
          <a:bodyPr>
            <a:normAutofit/>
          </a:bodyPr>
          <a:lstStyle/>
          <a:p>
            <a:pPr marL="0" indent="0">
              <a:buNone/>
            </a:pPr>
            <a:r>
              <a:rPr lang="el-GR" dirty="0"/>
              <a:t>Ο αριθμός των φορτωτήρων και των βαρούλκων εξαρτάται από το πλοίο, το μέγεθός του, τον προορισμό του, τα φορτία που μεταφέρει.</a:t>
            </a:r>
          </a:p>
          <a:p>
            <a:pPr marL="0" indent="0">
              <a:buNone/>
            </a:pPr>
            <a:r>
              <a:rPr lang="el-GR" dirty="0"/>
              <a:t>Για παράδειγμα και σ’ ένα πλοίο γενικού φορτίου (</a:t>
            </a:r>
            <a:r>
              <a:rPr lang="el-GR" dirty="0" err="1"/>
              <a:t>general</a:t>
            </a:r>
            <a:r>
              <a:rPr lang="el-GR" dirty="0"/>
              <a:t> </a:t>
            </a:r>
            <a:r>
              <a:rPr lang="el-GR" dirty="0" err="1"/>
              <a:t>cargo</a:t>
            </a:r>
            <a:r>
              <a:rPr lang="el-GR" dirty="0"/>
              <a:t> </a:t>
            </a:r>
            <a:r>
              <a:rPr lang="el-GR" dirty="0" err="1"/>
              <a:t>ship</a:t>
            </a:r>
            <a:r>
              <a:rPr lang="el-GR" dirty="0"/>
              <a:t>) και μάλιστα τακτικών γραμμών (</a:t>
            </a:r>
            <a:r>
              <a:rPr lang="el-GR" dirty="0" err="1"/>
              <a:t>liner</a:t>
            </a:r>
            <a:r>
              <a:rPr lang="el-GR" dirty="0"/>
              <a:t>) για ταχεία φορτοεκφόρτωση απαιτούνται τέσσερεις </a:t>
            </a:r>
            <a:r>
              <a:rPr lang="el-GR" dirty="0" err="1"/>
              <a:t>μπίγες</a:t>
            </a:r>
            <a:r>
              <a:rPr lang="el-GR" dirty="0"/>
              <a:t> σε κάθε στόμιο κύτους. </a:t>
            </a:r>
          </a:p>
          <a:p>
            <a:pPr marL="0" indent="0">
              <a:buNone/>
            </a:pPr>
            <a:endParaRPr lang="el-GR" dirty="0"/>
          </a:p>
          <a:p>
            <a:pPr marL="0" indent="0">
              <a:buNone/>
            </a:pPr>
            <a:r>
              <a:rPr lang="en-US" dirty="0">
                <a:hlinkClick r:id="rId2"/>
              </a:rPr>
              <a:t>What kind of cranes are used for heavy-lift cargo on ships</a:t>
            </a:r>
            <a:endParaRPr lang="el-GR" dirty="0"/>
          </a:p>
          <a:p>
            <a:pPr marL="0" indent="0">
              <a:buNone/>
            </a:pPr>
            <a:endParaRPr lang="el-GR" dirty="0"/>
          </a:p>
        </p:txBody>
      </p:sp>
    </p:spTree>
    <p:extLst>
      <p:ext uri="{BB962C8B-B14F-4D97-AF65-F5344CB8AC3E}">
        <p14:creationId xmlns:p14="http://schemas.microsoft.com/office/powerpoint/2010/main" val="2289817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A9D50D-BC9D-48E5-95C0-907CCEA7F4A2}"/>
              </a:ext>
            </a:extLst>
          </p:cNvPr>
          <p:cNvSpPr>
            <a:spLocks noGrp="1"/>
          </p:cNvSpPr>
          <p:nvPr>
            <p:ph type="title"/>
          </p:nvPr>
        </p:nvSpPr>
        <p:spPr/>
        <p:txBody>
          <a:bodyPr/>
          <a:lstStyle/>
          <a:p>
            <a:r>
              <a:rPr lang="el-GR" dirty="0"/>
              <a:t>Γερανοί πλοίων</a:t>
            </a:r>
            <a:endParaRPr lang="en-US" dirty="0"/>
          </a:p>
        </p:txBody>
      </p:sp>
      <p:sp>
        <p:nvSpPr>
          <p:cNvPr id="3" name="Θέση περιεχομένου 2">
            <a:extLst>
              <a:ext uri="{FF2B5EF4-FFF2-40B4-BE49-F238E27FC236}">
                <a16:creationId xmlns:a16="http://schemas.microsoft.com/office/drawing/2014/main" id="{75A0AACA-4D09-4B72-B1BC-A6931701D982}"/>
              </a:ext>
            </a:extLst>
          </p:cNvPr>
          <p:cNvSpPr>
            <a:spLocks noGrp="1"/>
          </p:cNvSpPr>
          <p:nvPr>
            <p:ph idx="1"/>
          </p:nvPr>
        </p:nvSpPr>
        <p:spPr/>
        <p:txBody>
          <a:bodyPr>
            <a:normAutofit fontScale="92500" lnSpcReduction="20000"/>
          </a:bodyPr>
          <a:lstStyle/>
          <a:p>
            <a:pPr marL="0" indent="0">
              <a:buNone/>
            </a:pPr>
            <a:r>
              <a:rPr lang="el-GR" dirty="0"/>
              <a:t>Οι φορτωτήρες έχουν πληθώρα μειονεκτημάτων, όπως ότι διαθέτουν πληθώρα βαρούλκα στο κατάστρωμα, πολλά εξαρτήματα (</a:t>
            </a:r>
            <a:r>
              <a:rPr lang="el-GR" dirty="0" err="1"/>
              <a:t>επάρτης</a:t>
            </a:r>
            <a:r>
              <a:rPr lang="el-GR" dirty="0"/>
              <a:t>, </a:t>
            </a:r>
            <a:r>
              <a:rPr lang="el-GR" dirty="0" err="1"/>
              <a:t>ορθωτήρας</a:t>
            </a:r>
            <a:r>
              <a:rPr lang="el-GR" dirty="0"/>
              <a:t>, ολκοί, </a:t>
            </a:r>
            <a:r>
              <a:rPr lang="el-GR" dirty="0" err="1"/>
              <a:t>ρεφόρτσα</a:t>
            </a:r>
            <a:r>
              <a:rPr lang="el-GR" dirty="0"/>
              <a:t>), ειδικές κατασκευές στον ιστό ή επί πλέον κολόνες για τη στήριξή τους και κυρίως ότι απαιτούνται πολλά άτομα για το χειρισμό αυτών και του φορτίου (δύο τουλάχιστον χειριστές βαρούλκων, έως τέσσερεις </a:t>
            </a:r>
            <a:r>
              <a:rPr lang="el-GR" dirty="0" err="1"/>
              <a:t>βιντζιέρηδες</a:t>
            </a:r>
            <a:r>
              <a:rPr lang="el-GR" dirty="0"/>
              <a:t>, ένας ή δύο κουμανταδόροι για την ανύψωση, την εξαγωγή ή εισαγωγή του φορτίου και την καθαίρεση). </a:t>
            </a:r>
          </a:p>
          <a:p>
            <a:pPr marL="0" indent="0">
              <a:buNone/>
            </a:pPr>
            <a:r>
              <a:rPr lang="el-GR" dirty="0"/>
              <a:t>Επίσης, σημειώνονται πολλές τριβές και βλάβες που κατ’ επέκταση καθιστούν δαπανηρή τη συντήρησή τους. </a:t>
            </a:r>
          </a:p>
          <a:p>
            <a:pPr marL="0" indent="0">
              <a:buNone/>
            </a:pPr>
            <a:r>
              <a:rPr lang="el-GR" dirty="0"/>
              <a:t>Για τους λόγους αυτούς μετά το Β' Παγκόσμιο Πόλεμο, αλλά και λόγω των μεγάλων αναγκών μεταφοράς φορτίων, κατά τη δεκαετία 1960-1970 η εξέλιξη της τεχνολογίας οδήγησε στην αντικατάσταση των φορτωτήρων των πλοίων με γερανούς. </a:t>
            </a:r>
            <a:endParaRPr lang="en-US" dirty="0"/>
          </a:p>
        </p:txBody>
      </p:sp>
    </p:spTree>
    <p:extLst>
      <p:ext uri="{BB962C8B-B14F-4D97-AF65-F5344CB8AC3E}">
        <p14:creationId xmlns:p14="http://schemas.microsoft.com/office/powerpoint/2010/main" val="3098442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B922608-D17E-4006-BBBB-36D0A52C5AA9}"/>
              </a:ext>
            </a:extLst>
          </p:cNvPr>
          <p:cNvPicPr>
            <a:picLocks noChangeAspect="1"/>
          </p:cNvPicPr>
          <p:nvPr/>
        </p:nvPicPr>
        <p:blipFill rotWithShape="1">
          <a:blip r:embed="rId2"/>
          <a:srcRect l="37422" t="15278" r="33828" b="15972"/>
          <a:stretch/>
        </p:blipFill>
        <p:spPr>
          <a:xfrm rot="5400000">
            <a:off x="2666562" y="-1184404"/>
            <a:ext cx="6858875" cy="9225933"/>
          </a:xfrm>
          <a:prstGeom prst="rect">
            <a:avLst/>
          </a:prstGeom>
        </p:spPr>
      </p:pic>
    </p:spTree>
    <p:extLst>
      <p:ext uri="{BB962C8B-B14F-4D97-AF65-F5344CB8AC3E}">
        <p14:creationId xmlns:p14="http://schemas.microsoft.com/office/powerpoint/2010/main" val="2613309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E35E8D6-E6B6-4B00-890E-96DFC4D037E8}"/>
              </a:ext>
            </a:extLst>
          </p:cNvPr>
          <p:cNvSpPr>
            <a:spLocks noGrp="1"/>
          </p:cNvSpPr>
          <p:nvPr>
            <p:ph idx="1"/>
          </p:nvPr>
        </p:nvSpPr>
        <p:spPr>
          <a:xfrm>
            <a:off x="800100" y="914400"/>
            <a:ext cx="10553700" cy="5262563"/>
          </a:xfrm>
        </p:spPr>
        <p:txBody>
          <a:bodyPr/>
          <a:lstStyle/>
          <a:p>
            <a:pPr marL="0" indent="0">
              <a:buNone/>
            </a:pPr>
            <a:r>
              <a:rPr lang="el-GR" dirty="0"/>
              <a:t>Ο γερανός πλοίου (</a:t>
            </a:r>
            <a:r>
              <a:rPr lang="el-GR" dirty="0" err="1"/>
              <a:t>zib</a:t>
            </a:r>
            <a:r>
              <a:rPr lang="el-GR" dirty="0"/>
              <a:t> </a:t>
            </a:r>
            <a:r>
              <a:rPr lang="el-GR" dirty="0" err="1"/>
              <a:t>crane</a:t>
            </a:r>
            <a:r>
              <a:rPr lang="el-GR" dirty="0"/>
              <a:t>) (σχ. 10.3), που κατά κανόνα υπάρχει ένας ανά δύο στόμια κυτών, εφόσον μπορεί να περιστρέφεται κατά 360</a:t>
            </a:r>
            <a:r>
              <a:rPr lang="el-GR" baseline="30000" dirty="0"/>
              <a:t>ο</a:t>
            </a:r>
            <a:r>
              <a:rPr lang="el-GR" dirty="0"/>
              <a:t> , απαιτεί για το χειρισμό του ένα άτομο, το οποίο πρέπει να έχει ιδία αντίληψη για τις κινήσεις, καθώς βρίσκεται στο ψηλότερο σημείο του πύργου του γερανού. </a:t>
            </a:r>
          </a:p>
          <a:p>
            <a:pPr marL="0" indent="0">
              <a:buNone/>
            </a:pPr>
            <a:r>
              <a:rPr lang="el-GR" dirty="0"/>
              <a:t>Η κίνηση των γερανών επιτυγχάνεται με ηλεκτρογεννήτριες ή με </a:t>
            </a:r>
            <a:r>
              <a:rPr lang="el-GR" dirty="0" err="1"/>
              <a:t>ηλεκτροϋδραυλικά</a:t>
            </a:r>
            <a:r>
              <a:rPr lang="el-GR" dirty="0"/>
              <a:t> συστήματα ασφαλείας σε περίπτωση υπέρβαρου φορτίου.</a:t>
            </a:r>
          </a:p>
          <a:p>
            <a:pPr marL="0" indent="0">
              <a:buNone/>
            </a:pPr>
            <a:r>
              <a:rPr lang="el-GR" dirty="0"/>
              <a:t>Λόγω των πολλών πλεονεκτημάτων οι γερανοί επικράτησαν των κοινών φορτωτήρων, αν και η χρήση τους περιορίζεται σε ορισμένους τύπους πλοίων.</a:t>
            </a:r>
          </a:p>
          <a:p>
            <a:pPr marL="0" indent="0">
              <a:buNone/>
            </a:pPr>
            <a:endParaRPr lang="en-US" dirty="0"/>
          </a:p>
        </p:txBody>
      </p:sp>
    </p:spTree>
    <p:extLst>
      <p:ext uri="{BB962C8B-B14F-4D97-AF65-F5344CB8AC3E}">
        <p14:creationId xmlns:p14="http://schemas.microsoft.com/office/powerpoint/2010/main" val="334785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6A7A1AB3-F478-4487-8F0A-7D69C3B60827}"/>
              </a:ext>
            </a:extLst>
          </p:cNvPr>
          <p:cNvPicPr>
            <a:picLocks noGrp="1" noChangeAspect="1"/>
          </p:cNvPicPr>
          <p:nvPr>
            <p:ph idx="1"/>
          </p:nvPr>
        </p:nvPicPr>
        <p:blipFill rotWithShape="1">
          <a:blip r:embed="rId2"/>
          <a:srcRect l="40520" t="26997" r="38055" b="48486"/>
          <a:stretch/>
        </p:blipFill>
        <p:spPr>
          <a:xfrm>
            <a:off x="701613" y="0"/>
            <a:ext cx="10654401" cy="6858000"/>
          </a:xfrm>
        </p:spPr>
      </p:pic>
    </p:spTree>
    <p:extLst>
      <p:ext uri="{BB962C8B-B14F-4D97-AF65-F5344CB8AC3E}">
        <p14:creationId xmlns:p14="http://schemas.microsoft.com/office/powerpoint/2010/main" val="1728596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802E88-4735-4221-B111-D4AD0D65CDF5}"/>
              </a:ext>
            </a:extLst>
          </p:cNvPr>
          <p:cNvSpPr>
            <a:spLocks noGrp="1"/>
          </p:cNvSpPr>
          <p:nvPr>
            <p:ph type="title"/>
          </p:nvPr>
        </p:nvSpPr>
        <p:spPr/>
        <p:txBody>
          <a:bodyPr/>
          <a:lstStyle/>
          <a:p>
            <a:r>
              <a:rPr lang="el-GR" dirty="0"/>
              <a:t> Γερανογέφυρες πλοίων</a:t>
            </a:r>
            <a:endParaRPr lang="en-US" dirty="0"/>
          </a:p>
        </p:txBody>
      </p:sp>
      <p:sp>
        <p:nvSpPr>
          <p:cNvPr id="3" name="Θέση περιεχομένου 2">
            <a:extLst>
              <a:ext uri="{FF2B5EF4-FFF2-40B4-BE49-F238E27FC236}">
                <a16:creationId xmlns:a16="http://schemas.microsoft.com/office/drawing/2014/main" id="{4ADCBBE8-9868-4037-B183-2786DB80DA7E}"/>
              </a:ext>
            </a:extLst>
          </p:cNvPr>
          <p:cNvSpPr>
            <a:spLocks noGrp="1"/>
          </p:cNvSpPr>
          <p:nvPr>
            <p:ph idx="1"/>
          </p:nvPr>
        </p:nvSpPr>
        <p:spPr>
          <a:xfrm>
            <a:off x="838199" y="1690688"/>
            <a:ext cx="10620375" cy="4486275"/>
          </a:xfrm>
        </p:spPr>
        <p:txBody>
          <a:bodyPr>
            <a:normAutofit fontScale="77500" lnSpcReduction="20000"/>
          </a:bodyPr>
          <a:lstStyle/>
          <a:p>
            <a:pPr marL="0" indent="0">
              <a:buNone/>
            </a:pPr>
            <a:r>
              <a:rPr lang="el-GR" dirty="0"/>
              <a:t>Σε ορισμένους τύπους πλοίων, ιδίως σε μεταφοράς χύδην στερεών φορτίων, γενικού φορτίου και εμπορευματοκιβωτίων, έχει καθιερωθεί η χρήση της γερανογέφυρας.</a:t>
            </a:r>
          </a:p>
          <a:p>
            <a:pPr marL="0" indent="0">
              <a:buNone/>
            </a:pPr>
            <a:r>
              <a:rPr lang="el-GR" dirty="0"/>
              <a:t>Η γερανογέφυρα είναι μεταλλική κατασκευή ανυψώσεως φορτίων που αποτελείται από δύο πυλώνες τύπου (Π), στα δύο άκρα των οποίων υπάρχουν σιδερένιοι τροχοί που κινούνται σε σιδερένιες ράγες κατά το διάμηκες, στο δεξί και στο αριστερό κατάστρωμα, εκατέρωθεν του στομίου των κυτών. </a:t>
            </a:r>
          </a:p>
          <a:p>
            <a:pPr marL="0" indent="0">
              <a:buNone/>
            </a:pPr>
            <a:r>
              <a:rPr lang="el-GR" dirty="0"/>
              <a:t>Αυτά όλα κατασκευάζονται κατά τη ναυπήγηση του πλοίου, ώστε να υπάρχει ασφάλεια κατά τη χρήση και ιδιαίτερα σταθερότητα κατά τη διάρκεια του ταξιδιού με θαλασσοταραχή. </a:t>
            </a:r>
          </a:p>
          <a:p>
            <a:pPr marL="0" indent="0">
              <a:buNone/>
            </a:pPr>
            <a:r>
              <a:rPr lang="el-GR" dirty="0"/>
              <a:t>Οι γερανογέφυρες έχουν ταχεία κίνηση, ο χειρισμός τους γίνεται εύκολα από ένα άτομο και έχουν περισσότερα πλεονεκτήματα σε σχέση με τους γερανούς και πολύ περισσότερο με τους φορτωτήρες. </a:t>
            </a:r>
          </a:p>
          <a:p>
            <a:pPr marL="0" indent="0">
              <a:buNone/>
            </a:pPr>
            <a:r>
              <a:rPr lang="el-GR" dirty="0"/>
              <a:t>Όλα τα μέσα φορτοεκφορτώσεως των πλοίων απαιτούν σωστή συντήρηση, ώστε να τηρούν τους όρους του Πιστοποιητικού </a:t>
            </a:r>
            <a:r>
              <a:rPr lang="el-GR" dirty="0" err="1"/>
              <a:t>Καταλληλότητας</a:t>
            </a:r>
            <a:r>
              <a:rPr lang="el-GR" dirty="0"/>
              <a:t>. Επίσης, πρέπει να δίνεται ιδιαίτερη σημασία στην ασφάλιση όλων των μέσων πριν τον απόπλου του πλοίου για το ταξίδι προορισμού.</a:t>
            </a:r>
            <a:endParaRPr lang="en-US" dirty="0"/>
          </a:p>
        </p:txBody>
      </p:sp>
    </p:spTree>
    <p:extLst>
      <p:ext uri="{BB962C8B-B14F-4D97-AF65-F5344CB8AC3E}">
        <p14:creationId xmlns:p14="http://schemas.microsoft.com/office/powerpoint/2010/main" val="2324947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F0CCA86-AFC3-430B-B50A-467D33FDBCAB}"/>
              </a:ext>
            </a:extLst>
          </p:cNvPr>
          <p:cNvPicPr>
            <a:picLocks noGrp="1" noChangeAspect="1"/>
          </p:cNvPicPr>
          <p:nvPr>
            <p:ph idx="1"/>
          </p:nvPr>
        </p:nvPicPr>
        <p:blipFill rotWithShape="1">
          <a:blip r:embed="rId2"/>
          <a:srcRect l="39658" t="48887" r="37317" b="18716"/>
          <a:stretch/>
        </p:blipFill>
        <p:spPr>
          <a:xfrm>
            <a:off x="1769944" y="10340"/>
            <a:ext cx="8652111" cy="6847660"/>
          </a:xfrm>
        </p:spPr>
      </p:pic>
    </p:spTree>
    <p:extLst>
      <p:ext uri="{BB962C8B-B14F-4D97-AF65-F5344CB8AC3E}">
        <p14:creationId xmlns:p14="http://schemas.microsoft.com/office/powerpoint/2010/main" val="297863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A2E40CD-F886-4653-9E26-80DCF5290DD4}"/>
              </a:ext>
            </a:extLst>
          </p:cNvPr>
          <p:cNvSpPr>
            <a:spLocks noGrp="1"/>
          </p:cNvSpPr>
          <p:nvPr>
            <p:ph idx="1"/>
          </p:nvPr>
        </p:nvSpPr>
        <p:spPr/>
        <p:txBody>
          <a:bodyPr/>
          <a:lstStyle/>
          <a:p>
            <a:pPr algn="l"/>
            <a:r>
              <a:rPr lang="en-US" b="0" i="0" dirty="0">
                <a:solidFill>
                  <a:srgbClr val="40525D"/>
                </a:solidFill>
                <a:effectLst/>
                <a:latin typeface="robotoregular"/>
              </a:rPr>
              <a:t>A </a:t>
            </a:r>
            <a:r>
              <a:rPr lang="en-US" b="0" i="1" dirty="0">
                <a:solidFill>
                  <a:srgbClr val="40525D"/>
                </a:solidFill>
                <a:effectLst/>
                <a:latin typeface="robotoregular"/>
              </a:rPr>
              <a:t>crane</a:t>
            </a:r>
            <a:r>
              <a:rPr lang="en-US" b="0" i="0" dirty="0">
                <a:solidFill>
                  <a:srgbClr val="40525D"/>
                </a:solidFill>
                <a:effectLst/>
                <a:latin typeface="robotoregular"/>
              </a:rPr>
              <a:t> is a machine for lifting and lowering a load and moving it horizontally, with the hoisting mechanism an integral part of the machine. Cranes whether fixed or mobile are driven manually or by power.</a:t>
            </a:r>
          </a:p>
          <a:p>
            <a:pPr algn="l"/>
            <a:r>
              <a:rPr lang="en-US" b="0" i="0" dirty="0">
                <a:solidFill>
                  <a:srgbClr val="40525D"/>
                </a:solidFill>
                <a:effectLst/>
                <a:latin typeface="robotoregular"/>
              </a:rPr>
              <a:t>A "derrick" is an apparatus consisting of a mast or equivalent member held at the head by guys or braces, with or without a boom, for use with a hoisting mechanism and operating ropes.</a:t>
            </a:r>
          </a:p>
          <a:p>
            <a:pPr marL="0" indent="0">
              <a:buNone/>
            </a:pPr>
            <a:endParaRPr lang="en-US" dirty="0"/>
          </a:p>
        </p:txBody>
      </p:sp>
    </p:spTree>
    <p:extLst>
      <p:ext uri="{BB962C8B-B14F-4D97-AF65-F5344CB8AC3E}">
        <p14:creationId xmlns:p14="http://schemas.microsoft.com/office/powerpoint/2010/main" val="346958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8B1BC6-E2B3-4AC7-918E-FD8B09C17DDB}"/>
              </a:ext>
            </a:extLst>
          </p:cNvPr>
          <p:cNvSpPr>
            <a:spLocks noGrp="1"/>
          </p:cNvSpPr>
          <p:nvPr>
            <p:ph type="ctrTitle"/>
          </p:nvPr>
        </p:nvSpPr>
        <p:spPr/>
        <p:txBody>
          <a:bodyPr/>
          <a:lstStyle/>
          <a:p>
            <a:r>
              <a:rPr lang="el-GR" dirty="0"/>
              <a:t>Κύρια μέρη συστήματος φόρτωσης με </a:t>
            </a:r>
            <a:r>
              <a:rPr lang="el-GR" dirty="0" err="1"/>
              <a:t>μπίγες</a:t>
            </a:r>
            <a:r>
              <a:rPr lang="el-GR" dirty="0"/>
              <a:t> </a:t>
            </a:r>
            <a:endParaRPr lang="en-US" dirty="0"/>
          </a:p>
        </p:txBody>
      </p:sp>
      <p:sp>
        <p:nvSpPr>
          <p:cNvPr id="3" name="Υπότιτλος 2">
            <a:extLst>
              <a:ext uri="{FF2B5EF4-FFF2-40B4-BE49-F238E27FC236}">
                <a16:creationId xmlns:a16="http://schemas.microsoft.com/office/drawing/2014/main" id="{5C28866F-E5F9-4288-A522-87752999E912}"/>
              </a:ext>
            </a:extLst>
          </p:cNvPr>
          <p:cNvSpPr>
            <a:spLocks noGrp="1"/>
          </p:cNvSpPr>
          <p:nvPr>
            <p:ph type="subTitle" idx="1"/>
          </p:nvPr>
        </p:nvSpPr>
        <p:spPr/>
        <p:txBody>
          <a:bodyPr/>
          <a:lstStyle/>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76335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EA45A6-28C8-4E20-B8BE-04C4C4C7BE08}"/>
              </a:ext>
            </a:extLst>
          </p:cNvPr>
          <p:cNvSpPr>
            <a:spLocks noGrp="1"/>
          </p:cNvSpPr>
          <p:nvPr>
            <p:ph type="title"/>
          </p:nvPr>
        </p:nvSpPr>
        <p:spPr/>
        <p:txBody>
          <a:bodyPr/>
          <a:lstStyle/>
          <a:p>
            <a:r>
              <a:rPr lang="el-GR" dirty="0"/>
              <a:t> Γενικά</a:t>
            </a:r>
            <a:endParaRPr lang="en-US" dirty="0"/>
          </a:p>
        </p:txBody>
      </p:sp>
      <p:sp>
        <p:nvSpPr>
          <p:cNvPr id="3" name="Θέση περιεχομένου 2">
            <a:extLst>
              <a:ext uri="{FF2B5EF4-FFF2-40B4-BE49-F238E27FC236}">
                <a16:creationId xmlns:a16="http://schemas.microsoft.com/office/drawing/2014/main" id="{CE2E136A-D3FD-46B6-8F91-9F28BD6380EC}"/>
              </a:ext>
            </a:extLst>
          </p:cNvPr>
          <p:cNvSpPr>
            <a:spLocks noGrp="1"/>
          </p:cNvSpPr>
          <p:nvPr>
            <p:ph idx="1"/>
          </p:nvPr>
        </p:nvSpPr>
        <p:spPr/>
        <p:txBody>
          <a:bodyPr/>
          <a:lstStyle/>
          <a:p>
            <a:pPr marL="0" indent="0">
              <a:buNone/>
            </a:pPr>
            <a:r>
              <a:rPr lang="el-GR" dirty="0"/>
              <a:t>Στη σύγχρονη εποχή, τα πλοία φορτώνουν και εκφορτώνουν χρησιμοποιώντας τα εξελιγμένα μέσα φορτοεκφορτώσεως του λιμένα. </a:t>
            </a:r>
          </a:p>
          <a:p>
            <a:pPr marL="0" indent="0">
              <a:buNone/>
            </a:pPr>
            <a:r>
              <a:rPr lang="el-GR" dirty="0"/>
              <a:t>Παρ’ όλα αυτά, για ορισμένους ναύλους φορτίων προς διάφορες περιοχές της γης, απαιτείται τα πλοία που εκτελούν τέτοια ταξίδια να είναι αυτόνομα στη φορτοεκφόρτωση των φορτίων που μεταφέρουν.</a:t>
            </a:r>
          </a:p>
          <a:p>
            <a:pPr marL="0" indent="0">
              <a:buNone/>
            </a:pPr>
            <a:r>
              <a:rPr lang="el-GR" dirty="0"/>
              <a:t>Τα μέσα που διαθέτουν τα πλοία είναι: </a:t>
            </a:r>
          </a:p>
          <a:p>
            <a:r>
              <a:rPr lang="el-GR" dirty="0" err="1"/>
              <a:t>φορτοεκφορωτήρες</a:t>
            </a:r>
            <a:r>
              <a:rPr lang="el-GR" dirty="0"/>
              <a:t>, </a:t>
            </a:r>
          </a:p>
          <a:p>
            <a:r>
              <a:rPr lang="el-GR" dirty="0"/>
              <a:t>γερανοί και </a:t>
            </a:r>
          </a:p>
          <a:p>
            <a:r>
              <a:rPr lang="el-GR" dirty="0"/>
              <a:t>γερανογέφυρες.</a:t>
            </a:r>
            <a:endParaRPr lang="en-US" dirty="0"/>
          </a:p>
        </p:txBody>
      </p:sp>
    </p:spTree>
    <p:extLst>
      <p:ext uri="{BB962C8B-B14F-4D97-AF65-F5344CB8AC3E}">
        <p14:creationId xmlns:p14="http://schemas.microsoft.com/office/powerpoint/2010/main" val="27871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456C002-A5A8-4194-A50A-0933F76C9D4C}"/>
              </a:ext>
            </a:extLst>
          </p:cNvPr>
          <p:cNvSpPr>
            <a:spLocks noGrp="1"/>
          </p:cNvSpPr>
          <p:nvPr>
            <p:ph idx="1"/>
          </p:nvPr>
        </p:nvSpPr>
        <p:spPr/>
        <p:txBody>
          <a:bodyPr>
            <a:normAutofit/>
          </a:bodyPr>
          <a:lstStyle/>
          <a:p>
            <a:pPr marL="0" indent="0">
              <a:buNone/>
            </a:pPr>
            <a:r>
              <a:rPr lang="el-GR" dirty="0"/>
              <a:t>Η ποικιλία των φορτίων που μεταφέρονται από λιμάνι σε λιμάνι, είχε ως αποτέλεσμα η πλειονότητα των πλοίων στο παρελθόν να είναι του τύπου γενικού ξηρού φορτίου. </a:t>
            </a:r>
            <a:endParaRPr lang="en-US" dirty="0"/>
          </a:p>
          <a:p>
            <a:pPr marL="0" indent="0">
              <a:buNone/>
            </a:pPr>
            <a:r>
              <a:rPr lang="el-GR" dirty="0"/>
              <a:t>Τα τελευταία όμως χρόνια, επειδή αυξήθηκε σημαντικά η διακίνηση ορισμένων φορτίων, έχουν κατασκευασθεί πλοία που προορίζονται για τη μεταφορά ενός συγκεκριμένου φορτίου. </a:t>
            </a:r>
            <a:endParaRPr lang="en-US" dirty="0"/>
          </a:p>
          <a:p>
            <a:pPr marL="0" indent="0">
              <a:buNone/>
            </a:pPr>
            <a:r>
              <a:rPr lang="en-US" dirty="0"/>
              <a:t>T</a:t>
            </a:r>
            <a:r>
              <a:rPr lang="el-GR" dirty="0" err="1"/>
              <a:t>έτοια</a:t>
            </a:r>
            <a:r>
              <a:rPr lang="el-GR" dirty="0"/>
              <a:t> πλοία είναι τα Δ/Ξ, τα πλοία μεταφοράς χημικών, τα πλοία μεταφοράς άνθρακα, μεταλλευμάτων και σιτηρών, τα πλοία μεταφοράς Ε/Κ, τα </a:t>
            </a:r>
            <a:r>
              <a:rPr lang="el-GR" dirty="0" err="1"/>
              <a:t>Ro-Ro</a:t>
            </a:r>
            <a:r>
              <a:rPr lang="el-GR" dirty="0"/>
              <a:t>, τα </a:t>
            </a:r>
            <a:r>
              <a:rPr lang="el-GR" dirty="0" err="1"/>
              <a:t>φορτηγιδοφόρα</a:t>
            </a:r>
            <a:r>
              <a:rPr lang="el-GR" dirty="0"/>
              <a:t> κ.ά.</a:t>
            </a:r>
            <a:endParaRPr lang="en-US" dirty="0"/>
          </a:p>
        </p:txBody>
      </p:sp>
    </p:spTree>
    <p:extLst>
      <p:ext uri="{BB962C8B-B14F-4D97-AF65-F5344CB8AC3E}">
        <p14:creationId xmlns:p14="http://schemas.microsoft.com/office/powerpoint/2010/main" val="204252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F7C41E-292C-40FB-B84E-4F1CA21B521F}"/>
              </a:ext>
            </a:extLst>
          </p:cNvPr>
          <p:cNvSpPr>
            <a:spLocks noGrp="1"/>
          </p:cNvSpPr>
          <p:nvPr>
            <p:ph idx="1"/>
          </p:nvPr>
        </p:nvSpPr>
        <p:spPr>
          <a:xfrm>
            <a:off x="838200" y="2000249"/>
            <a:ext cx="10515600" cy="4176713"/>
          </a:xfrm>
        </p:spPr>
        <p:txBody>
          <a:bodyPr/>
          <a:lstStyle/>
          <a:p>
            <a:pPr marL="0" indent="0">
              <a:buNone/>
            </a:pPr>
            <a:r>
              <a:rPr lang="el-GR" dirty="0"/>
              <a:t>Τα </a:t>
            </a:r>
            <a:r>
              <a:rPr lang="el-GR" dirty="0">
                <a:solidFill>
                  <a:srgbClr val="FF0000"/>
                </a:solidFill>
              </a:rPr>
              <a:t>συστήματα φορτοεκφόρτωσης των πλοίων ειδικού προορισμού </a:t>
            </a:r>
            <a:r>
              <a:rPr lang="el-GR" dirty="0"/>
              <a:t>είναι τελείως εξειδικευμένα και αποτελούν, μαζί με ορισμένες σχεδιαστικές ιδιομορφίες, </a:t>
            </a:r>
            <a:r>
              <a:rPr lang="el-GR" dirty="0">
                <a:solidFill>
                  <a:srgbClr val="FF0000"/>
                </a:solidFill>
              </a:rPr>
              <a:t>τους κυριότερους παράγοντες που προσδιορίζουν την κατασκευή των πλοίων</a:t>
            </a:r>
            <a:r>
              <a:rPr lang="el-GR" dirty="0"/>
              <a:t>.</a:t>
            </a:r>
            <a:endParaRPr lang="en-US" dirty="0"/>
          </a:p>
        </p:txBody>
      </p:sp>
    </p:spTree>
    <p:extLst>
      <p:ext uri="{BB962C8B-B14F-4D97-AF65-F5344CB8AC3E}">
        <p14:creationId xmlns:p14="http://schemas.microsoft.com/office/powerpoint/2010/main" val="230224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4BCC5B-0692-415D-93B0-A9EDFD6092BE}"/>
              </a:ext>
            </a:extLst>
          </p:cNvPr>
          <p:cNvSpPr>
            <a:spLocks noGrp="1"/>
          </p:cNvSpPr>
          <p:nvPr>
            <p:ph type="title"/>
          </p:nvPr>
        </p:nvSpPr>
        <p:spPr/>
        <p:txBody>
          <a:bodyPr>
            <a:normAutofit/>
          </a:bodyPr>
          <a:lstStyle/>
          <a:p>
            <a:r>
              <a:rPr lang="el-GR" dirty="0"/>
              <a:t>Παράγοντες που επηρεάζουν την εκλογή των μέσων φορτοεκφόρτωσης</a:t>
            </a:r>
            <a:endParaRPr lang="en-US" dirty="0"/>
          </a:p>
        </p:txBody>
      </p:sp>
      <p:sp>
        <p:nvSpPr>
          <p:cNvPr id="3" name="Θέση περιεχομένου 2">
            <a:extLst>
              <a:ext uri="{FF2B5EF4-FFF2-40B4-BE49-F238E27FC236}">
                <a16:creationId xmlns:a16="http://schemas.microsoft.com/office/drawing/2014/main" id="{86AD7017-C8FE-4220-9402-51FA59124A06}"/>
              </a:ext>
            </a:extLst>
          </p:cNvPr>
          <p:cNvSpPr>
            <a:spLocks noGrp="1"/>
          </p:cNvSpPr>
          <p:nvPr>
            <p:ph idx="1"/>
          </p:nvPr>
        </p:nvSpPr>
        <p:spPr>
          <a:xfrm>
            <a:off x="838200" y="2428875"/>
            <a:ext cx="10515600" cy="3748088"/>
          </a:xfrm>
        </p:spPr>
        <p:txBody>
          <a:bodyPr>
            <a:normAutofit/>
          </a:bodyPr>
          <a:lstStyle/>
          <a:p>
            <a:pPr marL="0" indent="0">
              <a:buNone/>
            </a:pPr>
            <a:r>
              <a:rPr lang="el-GR" dirty="0"/>
              <a:t>Αν και αλληλένδετοι, </a:t>
            </a:r>
            <a:r>
              <a:rPr lang="el-GR" dirty="0" err="1">
                <a:solidFill>
                  <a:srgbClr val="FF0000"/>
                </a:solidFill>
              </a:rPr>
              <a:t>oι</a:t>
            </a:r>
            <a:r>
              <a:rPr lang="el-GR" dirty="0">
                <a:solidFill>
                  <a:srgbClr val="FF0000"/>
                </a:solidFill>
              </a:rPr>
              <a:t> βασικοί παράγοντες που επηρεάζουν τη σχεδίαση και την εκλογή των μέσων φορτοεκφόρτωσης </a:t>
            </a:r>
            <a:r>
              <a:rPr lang="el-GR" dirty="0"/>
              <a:t>ενός πλοίου, μπορούν να ομαδοποιηθούν σε δύο κατηγορίες:</a:t>
            </a:r>
          </a:p>
          <a:p>
            <a:pPr marL="0" indent="0">
              <a:buNone/>
            </a:pPr>
            <a:r>
              <a:rPr lang="el-GR" dirty="0"/>
              <a:t>1) Στους οικονομικούς παράγοντες και</a:t>
            </a:r>
          </a:p>
          <a:p>
            <a:pPr marL="0" indent="0">
              <a:buNone/>
            </a:pPr>
            <a:r>
              <a:rPr lang="el-GR" dirty="0"/>
              <a:t>2) στους παράγοντες που αναφέρονται στον χρόνο παραμονής του πλοίου στο λιμάνι.</a:t>
            </a:r>
            <a:endParaRPr lang="en-US" dirty="0"/>
          </a:p>
        </p:txBody>
      </p:sp>
    </p:spTree>
    <p:extLst>
      <p:ext uri="{BB962C8B-B14F-4D97-AF65-F5344CB8AC3E}">
        <p14:creationId xmlns:p14="http://schemas.microsoft.com/office/powerpoint/2010/main" val="37169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E99FA4-1B3F-4BF7-AA9C-B6B0E03FE619}"/>
              </a:ext>
            </a:extLst>
          </p:cNvPr>
          <p:cNvSpPr>
            <a:spLocks noGrp="1"/>
          </p:cNvSpPr>
          <p:nvPr>
            <p:ph type="title"/>
          </p:nvPr>
        </p:nvSpPr>
        <p:spPr/>
        <p:txBody>
          <a:bodyPr/>
          <a:lstStyle/>
          <a:p>
            <a:r>
              <a:rPr lang="el-GR" dirty="0"/>
              <a:t>Οικονομικοί παράγοντες</a:t>
            </a:r>
            <a:endParaRPr lang="en-US" dirty="0"/>
          </a:p>
        </p:txBody>
      </p:sp>
      <p:sp>
        <p:nvSpPr>
          <p:cNvPr id="3" name="Θέση περιεχομένου 2">
            <a:extLst>
              <a:ext uri="{FF2B5EF4-FFF2-40B4-BE49-F238E27FC236}">
                <a16:creationId xmlns:a16="http://schemas.microsoft.com/office/drawing/2014/main" id="{D34D3392-47AE-4A0F-BAF1-55251FE445E7}"/>
              </a:ext>
            </a:extLst>
          </p:cNvPr>
          <p:cNvSpPr>
            <a:spLocks noGrp="1"/>
          </p:cNvSpPr>
          <p:nvPr>
            <p:ph idx="1"/>
          </p:nvPr>
        </p:nvSpPr>
        <p:spPr/>
        <p:txBody>
          <a:bodyPr/>
          <a:lstStyle/>
          <a:p>
            <a:pPr marL="0" indent="0">
              <a:buNone/>
            </a:pPr>
            <a:r>
              <a:rPr lang="el-GR" dirty="0"/>
              <a:t>1) Καλύτερη διάταξη των ανοιγμάτων των κυτών και χρησιμοποίηση περισσότερων και πιο ισχυρών βαρούλκων και πιο αποδοτικού εξαρτισμού (συρματόσχοινα, τροχαλίες κ.λπ.).</a:t>
            </a:r>
          </a:p>
          <a:p>
            <a:pPr marL="0" indent="0">
              <a:buNone/>
            </a:pPr>
            <a:r>
              <a:rPr lang="el-GR" dirty="0"/>
              <a:t>2) Εξαφάνιση στον μέγιστο δυνατό βαθμό, από τα κύτη και την περιοχή των ανοιγμάτων τους, όλων εκείνων των στοιχείων της κατασκευής που θα αποτελούσαν εμπόδιο στην εύκολη διακίνηση του φορτίου. </a:t>
            </a:r>
            <a:endParaRPr lang="en-US" dirty="0"/>
          </a:p>
          <a:p>
            <a:pPr marL="0" indent="0">
              <a:buNone/>
            </a:pPr>
            <a:r>
              <a:rPr lang="el-GR" dirty="0"/>
              <a:t>3) Εγκατάσταση του μηχανοστασίου στην πρύμνη, με σκοπό την πιο αποδοτική εγκατάσταση των μέσων φορτοεκφόρτωσης</a:t>
            </a:r>
            <a:r>
              <a:rPr lang="en-US" dirty="0"/>
              <a:t>.</a:t>
            </a:r>
          </a:p>
        </p:txBody>
      </p:sp>
    </p:spTree>
    <p:extLst>
      <p:ext uri="{BB962C8B-B14F-4D97-AF65-F5344CB8AC3E}">
        <p14:creationId xmlns:p14="http://schemas.microsoft.com/office/powerpoint/2010/main" val="193820803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2568</Words>
  <Application>Microsoft Office PowerPoint</Application>
  <PresentationFormat>Ευρεία οθόνη</PresentationFormat>
  <Paragraphs>138</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Calibri</vt:lpstr>
      <vt:lpstr>Calibri Light</vt:lpstr>
      <vt:lpstr>robotoregular</vt:lpstr>
      <vt:lpstr>Θέμα του Office</vt:lpstr>
      <vt:lpstr>Αναγνώριση των κύριων μερών παραδοσιακού συστήματος φόρτωσης με μπίγες και στοιχειώδης γνώση του τρόπου λειτουργίας τους.</vt:lpstr>
      <vt:lpstr>Παρουσίαση του PowerPoint</vt:lpstr>
      <vt:lpstr>Λειτουργία της μπίγας</vt:lpstr>
      <vt:lpstr>Κύρια μέρη συστήματος φόρτωσης με μπίγες </vt:lpstr>
      <vt:lpstr> Γενικά</vt:lpstr>
      <vt:lpstr>Παρουσίαση του PowerPoint</vt:lpstr>
      <vt:lpstr>Παρουσίαση του PowerPoint</vt:lpstr>
      <vt:lpstr>Παράγοντες που επηρεάζουν την εκλογή των μέσων φορτοεκφόρτωσης</vt:lpstr>
      <vt:lpstr>Οικονομικοί παράγοντες</vt:lpstr>
      <vt:lpstr>Παρουσίαση του PowerPoint</vt:lpstr>
      <vt:lpstr> Χρόνος παραμονής του πλοίου στο λιμάνι</vt:lpstr>
      <vt:lpstr>Παρουσίαση του PowerPoint</vt:lpstr>
      <vt:lpstr>Μέθοδοι φορτοεκφόρτωσης</vt:lpstr>
      <vt:lpstr>Παρουσίαση του PowerPoint</vt:lpstr>
      <vt:lpstr>Δεξαμενόπλοια</vt:lpstr>
      <vt:lpstr>Για πλοία μεταφοράς φορτίου χύδην (Bulk carriers)</vt:lpstr>
      <vt:lpstr> Για πλοία γενικού φορτίου</vt:lpstr>
      <vt:lpstr>Παρουσίαση του PowerPoint</vt:lpstr>
      <vt:lpstr>Στοιχειώδης περιγραφή φορτωτήρων</vt:lpstr>
      <vt:lpstr>Παρουσίαση του PowerPoint</vt:lpstr>
      <vt:lpstr>Παρουσίαση του PowerPoint</vt:lpstr>
      <vt:lpstr>Μέρη φορτοεκφορτωτήρα</vt:lpstr>
      <vt:lpstr>Παρουσίαση του PowerPoint</vt:lpstr>
      <vt:lpstr>Ο κορμός (boom)</vt:lpstr>
      <vt:lpstr>Παρουσίαση του PowerPoint</vt:lpstr>
      <vt:lpstr>Παρουσίαση του PowerPoint</vt:lpstr>
      <vt:lpstr>Ορθωτήρας (topping lift) </vt:lpstr>
      <vt:lpstr>Ο ολκός (derrick guy) </vt:lpstr>
      <vt:lpstr>Επάρτης ή ρόναρης </vt:lpstr>
      <vt:lpstr>Τα βαρούλκα ή βίντζια (winches)</vt:lpstr>
      <vt:lpstr>Παρουσίαση του PowerPoint</vt:lpstr>
      <vt:lpstr>Γερανοί πλοίων</vt:lpstr>
      <vt:lpstr>Παρουσίαση του PowerPoint</vt:lpstr>
      <vt:lpstr>Παρουσίαση του PowerPoint</vt:lpstr>
      <vt:lpstr>Παρουσίαση του PowerPoint</vt:lpstr>
      <vt:lpstr> Γερανογέφυρες πλοίων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Κύρια μέρη συστήματος φόρτωσης με μπίγες </dc:title>
  <dc:creator>kiriakos kiriakos</dc:creator>
  <cp:lastModifiedBy>Κυριάκος Καρακαλπακίδης</cp:lastModifiedBy>
  <cp:revision>10</cp:revision>
  <dcterms:created xsi:type="dcterms:W3CDTF">2022-02-06T10:22:50Z</dcterms:created>
  <dcterms:modified xsi:type="dcterms:W3CDTF">2024-03-25T09:25:59Z</dcterms:modified>
</cp:coreProperties>
</file>