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6" r:id="rId34"/>
    <p:sldId id="285" r:id="rId35"/>
    <p:sldId id="28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5EBAB1-D2BC-408A-B8D3-F7AD486A3360}" v="1" dt="2022-06-12T16:04:49.149"/>
    <p1510:client id="{E5EC0315-C92D-4598-B0BD-D01EFCEDABB1}" v="2" dt="2022-06-13T17:31:06.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ΠΟΤΑΜΙΤΗΣ ΜΙΧΑΗΛ (ASPR.C.9389)" userId="S::aspr.c.9389@aenynanp.gr::0a498de6-70e5-40d4-b35c-955cc69fa7ff" providerId="AD" clId="Web-{D15EBAB1-D2BC-408A-B8D3-F7AD486A3360}"/>
    <pc:docChg chg="modSld">
      <pc:chgData name="ΠΟΤΑΜΙΤΗΣ ΜΙΧΑΗΛ (ASPR.C.9389)" userId="S::aspr.c.9389@aenynanp.gr::0a498de6-70e5-40d4-b35c-955cc69fa7ff" providerId="AD" clId="Web-{D15EBAB1-D2BC-408A-B8D3-F7AD486A3360}" dt="2022-06-12T16:04:49.149" v="0" actId="1076"/>
      <pc:docMkLst>
        <pc:docMk/>
      </pc:docMkLst>
      <pc:sldChg chg="modSp">
        <pc:chgData name="ΠΟΤΑΜΙΤΗΣ ΜΙΧΑΗΛ (ASPR.C.9389)" userId="S::aspr.c.9389@aenynanp.gr::0a498de6-70e5-40d4-b35c-955cc69fa7ff" providerId="AD" clId="Web-{D15EBAB1-D2BC-408A-B8D3-F7AD486A3360}" dt="2022-06-12T16:04:49.149" v="0" actId="1076"/>
        <pc:sldMkLst>
          <pc:docMk/>
          <pc:sldMk cId="3122105273" sldId="256"/>
        </pc:sldMkLst>
        <pc:picChg chg="mod">
          <ac:chgData name="ΠΟΤΑΜΙΤΗΣ ΜΙΧΑΗΛ (ASPR.C.9389)" userId="S::aspr.c.9389@aenynanp.gr::0a498de6-70e5-40d4-b35c-955cc69fa7ff" providerId="AD" clId="Web-{D15EBAB1-D2BC-408A-B8D3-F7AD486A3360}" dt="2022-06-12T16:04:49.149" v="0" actId="1076"/>
          <ac:picMkLst>
            <pc:docMk/>
            <pc:sldMk cId="3122105273" sldId="256"/>
            <ac:picMk id="5" creationId="{00000000-0000-0000-0000-000000000000}"/>
          </ac:picMkLst>
        </pc:picChg>
      </pc:sldChg>
    </pc:docChg>
  </pc:docChgLst>
  <pc:docChgLst>
    <pc:chgData name="ΠΑΠΟΥΛΙΑΣ ΔΗΜΗΤΡΙΟΣ (ASPR.C.9262)" userId="S::aspr.c.9262@aenynanp.gr::2c15eace-1140-4447-bc92-3ad950f0c95c" providerId="AD" clId="Web-{E5EC0315-C92D-4598-B0BD-D01EFCEDABB1}"/>
    <pc:docChg chg="addSld delSld">
      <pc:chgData name="ΠΑΠΟΥΛΙΑΣ ΔΗΜΗΤΡΙΟΣ (ASPR.C.9262)" userId="S::aspr.c.9262@aenynanp.gr::2c15eace-1140-4447-bc92-3ad950f0c95c" providerId="AD" clId="Web-{E5EC0315-C92D-4598-B0BD-D01EFCEDABB1}" dt="2022-06-13T17:31:06.385" v="1"/>
      <pc:docMkLst>
        <pc:docMk/>
      </pc:docMkLst>
      <pc:sldChg chg="new del">
        <pc:chgData name="ΠΑΠΟΥΛΙΑΣ ΔΗΜΗΤΡΙΟΣ (ASPR.C.9262)" userId="S::aspr.c.9262@aenynanp.gr::2c15eace-1140-4447-bc92-3ad950f0c95c" providerId="AD" clId="Web-{E5EC0315-C92D-4598-B0BD-D01EFCEDABB1}" dt="2022-06-13T17:31:06.385" v="1"/>
        <pc:sldMkLst>
          <pc:docMk/>
          <pc:sldMk cId="3256862296" sldId="28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l-GR"/>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l-GR"/>
              <a:t>Click to edit Master subtitle style</a:t>
            </a:r>
            <a:endParaRPr kumimoji="0" lang="en-US"/>
          </a:p>
        </p:txBody>
      </p:sp>
      <p:sp>
        <p:nvSpPr>
          <p:cNvPr id="4" name="Date Placeholder 3"/>
          <p:cNvSpPr>
            <a:spLocks noGrp="1"/>
          </p:cNvSpPr>
          <p:nvPr>
            <p:ph type="dt" sz="half" idx="10"/>
          </p:nvPr>
        </p:nvSpPr>
        <p:spPr/>
        <p:txBody>
          <a:bodyPr/>
          <a:lstStyle/>
          <a:p>
            <a:fld id="{3EEC2F21-3F5F-4840-A42A-DA00A3434530}" type="datetimeFigureOut">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4" name="Date Placeholder 3"/>
          <p:cNvSpPr>
            <a:spLocks noGrp="1"/>
          </p:cNvSpPr>
          <p:nvPr>
            <p:ph type="dt" sz="half" idx="10"/>
          </p:nvPr>
        </p:nvSpPr>
        <p:spPr/>
        <p:txBody>
          <a:bodyPr/>
          <a:lstStyle/>
          <a:p>
            <a:fld id="{3EEC2F21-3F5F-4840-A42A-DA00A3434530}" type="datetimeFigureOut">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64381-5CD3-3C41-B4AA-F53BBC36EF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l-GR"/>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4" name="Date Placeholder 3"/>
          <p:cNvSpPr>
            <a:spLocks noGrp="1"/>
          </p:cNvSpPr>
          <p:nvPr>
            <p:ph type="dt" sz="half" idx="10"/>
          </p:nvPr>
        </p:nvSpPr>
        <p:spPr/>
        <p:txBody>
          <a:bodyPr/>
          <a:lstStyle/>
          <a:p>
            <a:fld id="{3EEC2F21-3F5F-4840-A42A-DA00A3434530}" type="datetimeFigureOut">
              <a:rPr lang="en-US" smtClean="0"/>
              <a:t>6/13/2022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98064381-5CD3-3C41-B4AA-F53BBC36EF4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l-GR"/>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4" name="Date Placeholder 3"/>
          <p:cNvSpPr>
            <a:spLocks noGrp="1"/>
          </p:cNvSpPr>
          <p:nvPr>
            <p:ph type="dt" sz="half" idx="10"/>
          </p:nvPr>
        </p:nvSpPr>
        <p:spPr/>
        <p:txBody>
          <a:bodyPr/>
          <a:lstStyle/>
          <a:p>
            <a:fld id="{3EEC2F21-3F5F-4840-A42A-DA00A3434530}" type="datetimeFigureOut">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64381-5CD3-3C41-B4AA-F53BBC36EF4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l-GR"/>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l-GR"/>
              <a:t>Click to edit Master text styles</a:t>
            </a:r>
          </a:p>
        </p:txBody>
      </p:sp>
      <p:sp>
        <p:nvSpPr>
          <p:cNvPr id="4" name="Date Placeholder 3"/>
          <p:cNvSpPr>
            <a:spLocks noGrp="1"/>
          </p:cNvSpPr>
          <p:nvPr>
            <p:ph type="dt" sz="half" idx="10"/>
          </p:nvPr>
        </p:nvSpPr>
        <p:spPr/>
        <p:txBody>
          <a:bodyPr/>
          <a:lstStyle/>
          <a:p>
            <a:fld id="{3EEC2F21-3F5F-4840-A42A-DA00A3434530}" type="datetimeFigureOut">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64381-5CD3-3C41-B4AA-F53BBC36EF4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5" name="Date Placeholder 4"/>
          <p:cNvSpPr>
            <a:spLocks noGrp="1"/>
          </p:cNvSpPr>
          <p:nvPr>
            <p:ph type="dt" sz="half" idx="10"/>
          </p:nvPr>
        </p:nvSpPr>
        <p:spPr/>
        <p:txBody>
          <a:bodyPr/>
          <a:lstStyle/>
          <a:p>
            <a:fld id="{3EEC2F21-3F5F-4840-A42A-DA00A3434530}" type="datetimeFigureOut">
              <a:rPr lang="en-US" smtClean="0"/>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64381-5CD3-3C41-B4AA-F53BBC36EF4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l-GR"/>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l-GR"/>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l-GR"/>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7" name="Date Placeholder 6"/>
          <p:cNvSpPr>
            <a:spLocks noGrp="1"/>
          </p:cNvSpPr>
          <p:nvPr>
            <p:ph type="dt" sz="half" idx="10"/>
          </p:nvPr>
        </p:nvSpPr>
        <p:spPr/>
        <p:txBody>
          <a:bodyPr/>
          <a:lstStyle/>
          <a:p>
            <a:fld id="{3EEC2F21-3F5F-4840-A42A-DA00A3434530}" type="datetimeFigureOut">
              <a:rPr lang="en-US" smtClean="0"/>
              <a:t>6/13/2022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064381-5CD3-3C41-B4AA-F53BBC36EF4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a:t>Click to edit Master title style</a:t>
            </a:r>
            <a:endParaRPr kumimoji="0" lang="en-US"/>
          </a:p>
        </p:txBody>
      </p:sp>
      <p:sp>
        <p:nvSpPr>
          <p:cNvPr id="3" name="Date Placeholder 2"/>
          <p:cNvSpPr>
            <a:spLocks noGrp="1"/>
          </p:cNvSpPr>
          <p:nvPr>
            <p:ph type="dt" sz="half" idx="10"/>
          </p:nvPr>
        </p:nvSpPr>
        <p:spPr/>
        <p:txBody>
          <a:bodyPr/>
          <a:lstStyle/>
          <a:p>
            <a:fld id="{3EEC2F21-3F5F-4840-A42A-DA00A3434530}" type="datetimeFigureOut">
              <a:rPr lang="en-US" smtClean="0"/>
              <a:t>6/13/2022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064381-5CD3-3C41-B4AA-F53BBC36EF4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C2F21-3F5F-4840-A42A-DA00A3434530}" type="datetimeFigureOut">
              <a:rPr lang="en-US" smtClean="0"/>
              <a:t>6/13/2022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064381-5CD3-3C41-B4AA-F53BBC36EF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l-GR"/>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l-GR"/>
              <a:t>Click to edit Master text styles</a:t>
            </a:r>
          </a:p>
        </p:txBody>
      </p:sp>
      <p:sp>
        <p:nvSpPr>
          <p:cNvPr id="5" name="Date Placeholder 4"/>
          <p:cNvSpPr>
            <a:spLocks noGrp="1"/>
          </p:cNvSpPr>
          <p:nvPr>
            <p:ph type="dt" sz="half" idx="10"/>
          </p:nvPr>
        </p:nvSpPr>
        <p:spPr/>
        <p:txBody>
          <a:bodyPr/>
          <a:lstStyle/>
          <a:p>
            <a:fld id="{3EEC2F21-3F5F-4840-A42A-DA00A3434530}" type="datetimeFigureOut">
              <a:rPr lang="en-US" smtClean="0"/>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64381-5CD3-3C41-B4AA-F53BBC36EF4E}"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l-GR"/>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l-GR"/>
              <a:t>Drag picture to placeholder or click icon to add</a:t>
            </a:r>
            <a:endParaRPr kumimoji="0" lang="en-US"/>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l-GR"/>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EEC2F21-3F5F-4840-A42A-DA00A3434530}" type="datetimeFigureOut">
              <a:rPr lang="en-US" smtClean="0"/>
              <a:t>6/13/2022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98064381-5CD3-3C41-B4AA-F53BBC36EF4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l-GR"/>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l-GR"/>
              <a:t>Click to edit Master text styles</a:t>
            </a:r>
          </a:p>
          <a:p>
            <a:pPr lvl="1" eaLnBrk="1" latinLnBrk="0" hangingPunct="1"/>
            <a:r>
              <a:rPr kumimoji="0" lang="el-GR"/>
              <a:t>Second level</a:t>
            </a:r>
          </a:p>
          <a:p>
            <a:pPr lvl="2" eaLnBrk="1" latinLnBrk="0" hangingPunct="1"/>
            <a:r>
              <a:rPr kumimoji="0" lang="el-GR"/>
              <a:t>Third level</a:t>
            </a:r>
          </a:p>
          <a:p>
            <a:pPr lvl="3" eaLnBrk="1" latinLnBrk="0" hangingPunct="1"/>
            <a:r>
              <a:rPr kumimoji="0" lang="el-GR"/>
              <a:t>Fourth level</a:t>
            </a:r>
          </a:p>
          <a:p>
            <a:pPr lvl="4" eaLnBrk="1" latinLnBrk="0" hangingPunct="1"/>
            <a:r>
              <a:rPr kumimoji="0" lang="el-GR"/>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EEC2F21-3F5F-4840-A42A-DA00A3434530}" type="datetimeFigureOut">
              <a:rPr lang="en-US" smtClean="0"/>
              <a:t>6/13/2022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8064381-5CD3-3C41-B4AA-F53BBC36EF4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l-GR"/>
              <a:t>Τηλεμετρία και συστήματα τηλεμετρίας πλοίων </a:t>
            </a:r>
            <a:br>
              <a:rPr lang="el-GR">
                <a:effectLst/>
              </a:rPr>
            </a:br>
            <a:endParaRPr lang="en-US"/>
          </a:p>
        </p:txBody>
      </p:sp>
      <p:sp>
        <p:nvSpPr>
          <p:cNvPr id="3" name="Subtitle 2"/>
          <p:cNvSpPr>
            <a:spLocks noGrp="1"/>
          </p:cNvSpPr>
          <p:nvPr>
            <p:ph type="subTitle" idx="1"/>
          </p:nvPr>
        </p:nvSpPr>
        <p:spPr>
          <a:xfrm>
            <a:off x="5334000" y="5392057"/>
            <a:ext cx="3810000" cy="649514"/>
          </a:xfrm>
        </p:spPr>
        <p:txBody>
          <a:bodyPr>
            <a:normAutofit/>
          </a:bodyPr>
          <a:lstStyle/>
          <a:p>
            <a:r>
              <a:rPr lang="el-GR" sz="2400"/>
              <a:t>Δρ. Βασιλεία Π. Πέππα</a:t>
            </a:r>
            <a:endParaRPr lang="en-US" sz="2400"/>
          </a:p>
        </p:txBody>
      </p:sp>
      <p:pic>
        <p:nvPicPr>
          <p:cNvPr id="5" name="Picture 4"/>
          <p:cNvPicPr>
            <a:picLocks noChangeAspect="1"/>
          </p:cNvPicPr>
          <p:nvPr/>
        </p:nvPicPr>
        <p:blipFill>
          <a:blip r:embed="rId2"/>
          <a:stretch>
            <a:fillRect/>
          </a:stretch>
        </p:blipFill>
        <p:spPr>
          <a:xfrm>
            <a:off x="2333524" y="536486"/>
            <a:ext cx="4713152" cy="2827891"/>
          </a:xfrm>
          <a:prstGeom prst="rect">
            <a:avLst/>
          </a:prstGeom>
        </p:spPr>
      </p:pic>
    </p:spTree>
    <p:extLst>
      <p:ext uri="{BB962C8B-B14F-4D97-AF65-F5344CB8AC3E}">
        <p14:creationId xmlns:p14="http://schemas.microsoft.com/office/powerpoint/2010/main" val="3122105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Τρόπος Λειτουργίας</a:t>
            </a:r>
            <a:endParaRPr lang="en-US"/>
          </a:p>
        </p:txBody>
      </p:sp>
      <p:sp>
        <p:nvSpPr>
          <p:cNvPr id="3" name="Content Placeholder 2"/>
          <p:cNvSpPr>
            <a:spLocks noGrp="1"/>
          </p:cNvSpPr>
          <p:nvPr>
            <p:ph idx="1"/>
          </p:nvPr>
        </p:nvSpPr>
        <p:spPr/>
        <p:txBody>
          <a:bodyPr>
            <a:normAutofit fontScale="92500" lnSpcReduction="20000"/>
          </a:bodyPr>
          <a:lstStyle/>
          <a:p>
            <a:pPr algn="just"/>
            <a:r>
              <a:rPr lang="el-GR"/>
              <a:t>Η διασύνδεση πραγματοποιείται μέσω κιβωτίων εισόδου/εξόδου (Ι/Ο ΒΟΧ) τα οποία συνδέονται με τα επιμέρους συστήματα. </a:t>
            </a:r>
          </a:p>
          <a:p>
            <a:pPr algn="just"/>
            <a:r>
              <a:rPr lang="el-GR"/>
              <a:t>Τα Ι/Ο ΒΟΧ μέσω βρόγχου οπτικών ινών, μεταφέρουν πληροφορίες από τους αισθητήρες προς τους κεντρικούς επεξεργαστές για ομαδοποίηση και επεξεργασία ή παίρνουν εντολές και παράγουν σήματα ε- λέγχου. Υπάρχουν τρεις βρόγχοι για το πρωραίο, το πρυμναίο μηχανοστάσιο και τα βοηθητικά μηχανήματα </a:t>
            </a:r>
          </a:p>
          <a:p>
            <a:pPr algn="just"/>
            <a:endParaRPr lang="en-US"/>
          </a:p>
        </p:txBody>
      </p:sp>
    </p:spTree>
    <p:extLst>
      <p:ext uri="{BB962C8B-B14F-4D97-AF65-F5344CB8AC3E}">
        <p14:creationId xmlns:p14="http://schemas.microsoft.com/office/powerpoint/2010/main" val="1511167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t>Κεντρική Μονάδα </a:t>
            </a:r>
            <a:br>
              <a:rPr lang="el-GR"/>
            </a:br>
            <a:endParaRPr lang="en-US"/>
          </a:p>
        </p:txBody>
      </p:sp>
      <p:sp>
        <p:nvSpPr>
          <p:cNvPr id="3" name="Content Placeholder 2"/>
          <p:cNvSpPr>
            <a:spLocks noGrp="1"/>
          </p:cNvSpPr>
          <p:nvPr>
            <p:ph idx="1"/>
          </p:nvPr>
        </p:nvSpPr>
        <p:spPr/>
        <p:txBody>
          <a:bodyPr/>
          <a:lstStyle/>
          <a:p>
            <a:pPr marL="118872" indent="0" algn="just">
              <a:buNone/>
            </a:pPr>
            <a:r>
              <a:rPr lang="el-GR"/>
              <a:t>Οι κεντρικοί επεξεργαστές ελέγχουν και ρυθμίζουν τη λειτουργία του βρόγχου. Ταυτόχρονα διασυνδέονται μεταξύ τους και με τους σταθμούς εργασίας, στη Γέφυρα και στο Κέντρο Ελέγχου Μηχανοστασίου </a:t>
            </a:r>
          </a:p>
          <a:p>
            <a:pPr algn="just"/>
            <a:endParaRPr lang="en-US"/>
          </a:p>
        </p:txBody>
      </p:sp>
    </p:spTree>
    <p:extLst>
      <p:ext uri="{BB962C8B-B14F-4D97-AF65-F5344CB8AC3E}">
        <p14:creationId xmlns:p14="http://schemas.microsoft.com/office/powerpoint/2010/main" val="1406852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Πλεονεκτήματα</a:t>
            </a:r>
            <a:endParaRPr lang="en-US"/>
          </a:p>
        </p:txBody>
      </p:sp>
      <p:sp>
        <p:nvSpPr>
          <p:cNvPr id="3" name="Content Placeholder 2"/>
          <p:cNvSpPr>
            <a:spLocks noGrp="1"/>
          </p:cNvSpPr>
          <p:nvPr>
            <p:ph idx="1"/>
          </p:nvPr>
        </p:nvSpPr>
        <p:spPr/>
        <p:txBody>
          <a:bodyPr>
            <a:normAutofit fontScale="92500" lnSpcReduction="20000"/>
          </a:bodyPr>
          <a:lstStyle/>
          <a:p>
            <a:r>
              <a:rPr lang="el-GR"/>
              <a:t>Από τα σημεία αυτά γίνεται η οπτικοποίηση των ενδείξεων και ο τηλεχειρισμός των μηχανημάτων, η καταγραφή των σφαλμάτων, η τήρηση ιστορικού μέσω γραφημάτων. Το λογισμικό χρησιμοποιείται στους σταθμούς εργασίας βασίζεται σε λειτουργικά προγράμματα, συνήθως Microsoft Windows. </a:t>
            </a:r>
          </a:p>
          <a:p>
            <a:r>
              <a:rPr lang="el-GR"/>
              <a:t>Μέσω του συστήματος επιτυγχάνεται η κατάργηση των βαρδιών και ο περιορισμός των επισκέψεων, από το προσωπικό, μόνο για εκτέλεση περιοδικών ελέγχων ασφαλείας. </a:t>
            </a:r>
          </a:p>
          <a:p>
            <a:endParaRPr lang="en-US"/>
          </a:p>
        </p:txBody>
      </p:sp>
    </p:spTree>
    <p:extLst>
      <p:ext uri="{BB962C8B-B14F-4D97-AF65-F5344CB8AC3E}">
        <p14:creationId xmlns:p14="http://schemas.microsoft.com/office/powerpoint/2010/main" val="1633977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8686800" cy="1252728"/>
          </a:xfrm>
        </p:spPr>
        <p:txBody>
          <a:bodyPr>
            <a:normAutofit fontScale="90000"/>
          </a:bodyPr>
          <a:lstStyle/>
          <a:p>
            <a:r>
              <a:rPr lang="el-GR"/>
              <a:t>Τοπικές Μονάδες Σημάτων (Ι/Ο ΒΟΧ) </a:t>
            </a:r>
            <a:br>
              <a:rPr lang="el-GR"/>
            </a:br>
            <a:endParaRPr lang="en-US"/>
          </a:p>
        </p:txBody>
      </p:sp>
      <p:sp>
        <p:nvSpPr>
          <p:cNvPr id="3" name="Content Placeholder 2"/>
          <p:cNvSpPr>
            <a:spLocks noGrp="1"/>
          </p:cNvSpPr>
          <p:nvPr>
            <p:ph idx="1"/>
          </p:nvPr>
        </p:nvSpPr>
        <p:spPr>
          <a:xfrm>
            <a:off x="457200" y="1775191"/>
            <a:ext cx="8229600" cy="4865095"/>
          </a:xfrm>
        </p:spPr>
        <p:txBody>
          <a:bodyPr>
            <a:normAutofit fontScale="85000" lnSpcReduction="20000"/>
          </a:bodyPr>
          <a:lstStyle/>
          <a:p>
            <a:pPr algn="just"/>
            <a:r>
              <a:rPr lang="el-GR"/>
              <a:t>Τοπικές μονάδες σημάτων υπάρχουν σε όλο το πλοίο ώστε να συλλέγονται πληροφορίες από τους αισθητήρες και να μεταφέρονται τα απαραίτητα σήματα προς τα τηλεχειριζόμενα συστήματα. Τα σήματα μπορεί να είναι: </a:t>
            </a:r>
          </a:p>
          <a:p>
            <a:pPr algn="just"/>
            <a:r>
              <a:rPr lang="el-GR"/>
              <a:t> Ψηφιακά σήματα εισόδου, εκείνα της ένδειξης της κατάσταση ηλεκτρονόμων σε εκκινητές ηλεκτρικών κινητήρων</a:t>
            </a:r>
            <a:br>
              <a:rPr lang="el-GR"/>
            </a:br>
            <a:r>
              <a:rPr lang="el-GR"/>
              <a:t> Ψηφιακά σήματα εξόδου, όπως εκείνα της ενεργοποίησης ηλεκτρονόμων σε εκκινητές ηλεκτρικών κινητήρων </a:t>
            </a:r>
          </a:p>
          <a:p>
            <a:pPr algn="just"/>
            <a:r>
              <a:rPr lang="el-GR"/>
              <a:t> Αναλογικά σήματα εισόδου, όπως εκείνα του αισθητήρας μέτρησης πίεσης στο δίκτυο πυρκαγιάς </a:t>
            </a:r>
          </a:p>
          <a:p>
            <a:pPr algn="just"/>
            <a:endParaRPr lang="en-US"/>
          </a:p>
        </p:txBody>
      </p:sp>
    </p:spTree>
    <p:extLst>
      <p:ext uri="{BB962C8B-B14F-4D97-AF65-F5344CB8AC3E}">
        <p14:creationId xmlns:p14="http://schemas.microsoft.com/office/powerpoint/2010/main" val="419927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Συσκευές</a:t>
            </a:r>
            <a:endParaRPr lang="en-US"/>
          </a:p>
        </p:txBody>
      </p:sp>
      <p:sp>
        <p:nvSpPr>
          <p:cNvPr id="3" name="Content Placeholder 2"/>
          <p:cNvSpPr>
            <a:spLocks noGrp="1"/>
          </p:cNvSpPr>
          <p:nvPr>
            <p:ph idx="1"/>
          </p:nvPr>
        </p:nvSpPr>
        <p:spPr/>
        <p:txBody>
          <a:bodyPr>
            <a:normAutofit lnSpcReduction="10000"/>
          </a:bodyPr>
          <a:lstStyle/>
          <a:p>
            <a:pPr algn="just"/>
            <a:r>
              <a:rPr lang="el-GR"/>
              <a:t>Μaster συσκευές: αυτές που ελέγχουν το δίαυλο και έχουν την εξουσιοδότηση να εκδίδουν μηνύματα χωρίς αυτό να τους έχει αιτηθεί. Είναι οι κεντρικοί επεξεργαστές (LPU) που υπάρχουν σε κάθε δακτύλιο διασύνδεσης των I/O Box. </a:t>
            </a:r>
          </a:p>
          <a:p>
            <a:pPr algn="just"/>
            <a:r>
              <a:rPr lang="el-GR"/>
              <a:t>Slave συσκευές: είναι ο τελικός προσαρμογέας δικτύου που είναι διασυνδεμένοι οι αισθητήρες των συστημάτων. </a:t>
            </a:r>
          </a:p>
          <a:p>
            <a:pPr algn="just"/>
            <a:endParaRPr lang="en-US"/>
          </a:p>
        </p:txBody>
      </p:sp>
    </p:spTree>
    <p:extLst>
      <p:ext uri="{BB962C8B-B14F-4D97-AF65-F5344CB8AC3E}">
        <p14:creationId xmlns:p14="http://schemas.microsoft.com/office/powerpoint/2010/main" val="1346295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428"/>
            <a:ext cx="8229600" cy="1099747"/>
          </a:xfrm>
        </p:spPr>
        <p:txBody>
          <a:bodyPr>
            <a:normAutofit fontScale="90000"/>
          </a:bodyPr>
          <a:lstStyle/>
          <a:p>
            <a:r>
              <a:rPr lang="el-GR"/>
              <a:t>Οπτική απεικόνιση </a:t>
            </a:r>
            <a:br>
              <a:rPr lang="el-GR"/>
            </a:br>
            <a:endParaRPr lang="en-US"/>
          </a:p>
        </p:txBody>
      </p:sp>
      <p:sp>
        <p:nvSpPr>
          <p:cNvPr id="3" name="Content Placeholder 2"/>
          <p:cNvSpPr>
            <a:spLocks noGrp="1"/>
          </p:cNvSpPr>
          <p:nvPr>
            <p:ph idx="1"/>
          </p:nvPr>
        </p:nvSpPr>
        <p:spPr>
          <a:xfrm>
            <a:off x="257628" y="1593762"/>
            <a:ext cx="8229600" cy="4625609"/>
          </a:xfrm>
        </p:spPr>
        <p:txBody>
          <a:bodyPr/>
          <a:lstStyle/>
          <a:p>
            <a:pPr algn="just"/>
            <a:r>
              <a:rPr lang="el-GR"/>
              <a:t>Η διεπαφή ανθρώπου – μηχανήματος πραγματοποιείται στους σταθμούς εργασίας. Η κατανομή των σελίδων που απεικονίζουν την κατάσταση του συστήματος ακολουθούν δενδροειδή μορφή. </a:t>
            </a:r>
          </a:p>
          <a:p>
            <a:pPr algn="just"/>
            <a:endParaRPr lang="en-US"/>
          </a:p>
        </p:txBody>
      </p:sp>
    </p:spTree>
    <p:extLst>
      <p:ext uri="{BB962C8B-B14F-4D97-AF65-F5344CB8AC3E}">
        <p14:creationId xmlns:p14="http://schemas.microsoft.com/office/powerpoint/2010/main" val="2578508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t>Πρόωση </a:t>
            </a:r>
            <a:br>
              <a:rPr lang="el-GR"/>
            </a:br>
            <a:endParaRPr lang="en-US"/>
          </a:p>
        </p:txBody>
      </p:sp>
      <p:sp>
        <p:nvSpPr>
          <p:cNvPr id="3" name="Content Placeholder 2"/>
          <p:cNvSpPr>
            <a:spLocks noGrp="1"/>
          </p:cNvSpPr>
          <p:nvPr>
            <p:ph idx="1"/>
          </p:nvPr>
        </p:nvSpPr>
        <p:spPr/>
        <p:txBody>
          <a:bodyPr/>
          <a:lstStyle/>
          <a:p>
            <a:r>
              <a:rPr lang="el-GR"/>
              <a:t>Κύριες Μηχανές</a:t>
            </a:r>
          </a:p>
          <a:p>
            <a:r>
              <a:rPr lang="el-GR"/>
              <a:t>Μειωτήρες στροφών</a:t>
            </a:r>
          </a:p>
          <a:p>
            <a:r>
              <a:rPr lang="el-GR"/>
              <a:t> Αξονικό σύστημα </a:t>
            </a:r>
          </a:p>
          <a:p>
            <a:pPr marL="118872" indent="0">
              <a:buNone/>
            </a:pPr>
            <a:endParaRPr lang="en-US"/>
          </a:p>
        </p:txBody>
      </p:sp>
      <p:pic>
        <p:nvPicPr>
          <p:cNvPr id="4" name="Picture 3"/>
          <p:cNvPicPr>
            <a:picLocks noChangeAspect="1"/>
          </p:cNvPicPr>
          <p:nvPr/>
        </p:nvPicPr>
        <p:blipFill>
          <a:blip r:embed="rId2"/>
          <a:stretch>
            <a:fillRect/>
          </a:stretch>
        </p:blipFill>
        <p:spPr>
          <a:xfrm>
            <a:off x="4097838" y="3283857"/>
            <a:ext cx="4311377" cy="2959100"/>
          </a:xfrm>
          <a:prstGeom prst="rect">
            <a:avLst/>
          </a:prstGeom>
        </p:spPr>
      </p:pic>
    </p:spTree>
    <p:extLst>
      <p:ext uri="{BB962C8B-B14F-4D97-AF65-F5344CB8AC3E}">
        <p14:creationId xmlns:p14="http://schemas.microsoft.com/office/powerpoint/2010/main" val="1622046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3" y="562428"/>
            <a:ext cx="8998857" cy="845747"/>
          </a:xfrm>
        </p:spPr>
        <p:txBody>
          <a:bodyPr>
            <a:normAutofit fontScale="90000"/>
          </a:bodyPr>
          <a:lstStyle/>
          <a:p>
            <a:r>
              <a:rPr lang="el-GR"/>
              <a:t>Παραγωγή και διανομή ηλεκτρικής ισχύος </a:t>
            </a:r>
            <a:br>
              <a:rPr lang="el-GR"/>
            </a:br>
            <a:endParaRPr lang="en-US"/>
          </a:p>
        </p:txBody>
      </p:sp>
      <p:sp>
        <p:nvSpPr>
          <p:cNvPr id="3" name="Content Placeholder 2"/>
          <p:cNvSpPr>
            <a:spLocks noGrp="1"/>
          </p:cNvSpPr>
          <p:nvPr>
            <p:ph idx="1"/>
          </p:nvPr>
        </p:nvSpPr>
        <p:spPr/>
        <p:txBody>
          <a:bodyPr/>
          <a:lstStyle/>
          <a:p>
            <a:r>
              <a:rPr lang="el-GR"/>
              <a:t>Ηλεκτρομηχανές</a:t>
            </a:r>
          </a:p>
          <a:p>
            <a:r>
              <a:rPr lang="el-GR"/>
              <a:t>Πίνακες διανομής </a:t>
            </a:r>
          </a:p>
          <a:p>
            <a:pPr marL="118872" indent="0">
              <a:buNone/>
            </a:pPr>
            <a:endParaRPr lang="en-US"/>
          </a:p>
        </p:txBody>
      </p:sp>
      <p:pic>
        <p:nvPicPr>
          <p:cNvPr id="4" name="Picture 3"/>
          <p:cNvPicPr>
            <a:picLocks noChangeAspect="1"/>
          </p:cNvPicPr>
          <p:nvPr/>
        </p:nvPicPr>
        <p:blipFill>
          <a:blip r:embed="rId2"/>
          <a:stretch>
            <a:fillRect/>
          </a:stretch>
        </p:blipFill>
        <p:spPr>
          <a:xfrm>
            <a:off x="2238827" y="2928533"/>
            <a:ext cx="5217887" cy="3472267"/>
          </a:xfrm>
          <a:prstGeom prst="rect">
            <a:avLst/>
          </a:prstGeom>
        </p:spPr>
      </p:pic>
    </p:spTree>
    <p:extLst>
      <p:ext uri="{BB962C8B-B14F-4D97-AF65-F5344CB8AC3E}">
        <p14:creationId xmlns:p14="http://schemas.microsoft.com/office/powerpoint/2010/main" val="54074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t>Βοηθητικά μηχανήματα </a:t>
            </a:r>
            <a:br>
              <a:rPr lang="el-GR"/>
            </a:br>
            <a:endParaRPr lang="en-US"/>
          </a:p>
        </p:txBody>
      </p:sp>
      <p:sp>
        <p:nvSpPr>
          <p:cNvPr id="3" name="Content Placeholder 2"/>
          <p:cNvSpPr>
            <a:spLocks noGrp="1"/>
          </p:cNvSpPr>
          <p:nvPr>
            <p:ph idx="1"/>
          </p:nvPr>
        </p:nvSpPr>
        <p:spPr/>
        <p:txBody>
          <a:bodyPr/>
          <a:lstStyle/>
          <a:p>
            <a:r>
              <a:rPr lang="el-GR"/>
              <a:t>Αεροσυμπιεστές</a:t>
            </a:r>
          </a:p>
          <a:p>
            <a:r>
              <a:rPr lang="el-GR"/>
              <a:t>Κλιματισμός</a:t>
            </a:r>
          </a:p>
          <a:p>
            <a:r>
              <a:rPr lang="el-GR"/>
              <a:t>Αερισμός</a:t>
            </a:r>
          </a:p>
          <a:p>
            <a:r>
              <a:rPr lang="el-GR"/>
              <a:t>Δεξαμενές </a:t>
            </a:r>
          </a:p>
          <a:p>
            <a:r>
              <a:rPr lang="el-GR"/>
              <a:t>Αντλίες μετάγγισης</a:t>
            </a:r>
            <a:br>
              <a:rPr lang="el-GR"/>
            </a:br>
            <a:endParaRPr lang="el-GR"/>
          </a:p>
          <a:p>
            <a:r>
              <a:rPr lang="el-GR"/>
              <a:t>Πηδάλια</a:t>
            </a:r>
            <a:br>
              <a:rPr lang="el-GR"/>
            </a:br>
            <a:endParaRPr lang="el-GR"/>
          </a:p>
          <a:p>
            <a:r>
              <a:rPr lang="el-GR"/>
              <a:t>Βιολογικός καθαρισμός </a:t>
            </a:r>
          </a:p>
          <a:p>
            <a:endParaRPr lang="en-US"/>
          </a:p>
        </p:txBody>
      </p:sp>
      <p:pic>
        <p:nvPicPr>
          <p:cNvPr id="4" name="Picture 3"/>
          <p:cNvPicPr>
            <a:picLocks noChangeAspect="1"/>
          </p:cNvPicPr>
          <p:nvPr/>
        </p:nvPicPr>
        <p:blipFill>
          <a:blip r:embed="rId2"/>
          <a:stretch>
            <a:fillRect/>
          </a:stretch>
        </p:blipFill>
        <p:spPr>
          <a:xfrm>
            <a:off x="4287634" y="1589314"/>
            <a:ext cx="4727552" cy="3145971"/>
          </a:xfrm>
          <a:prstGeom prst="rect">
            <a:avLst/>
          </a:prstGeom>
        </p:spPr>
      </p:pic>
    </p:spTree>
    <p:extLst>
      <p:ext uri="{BB962C8B-B14F-4D97-AF65-F5344CB8AC3E}">
        <p14:creationId xmlns:p14="http://schemas.microsoft.com/office/powerpoint/2010/main" val="1104398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t>Έλεγχος βλαβών </a:t>
            </a:r>
            <a:br>
              <a:rPr lang="el-GR"/>
            </a:br>
            <a:endParaRPr lang="en-US"/>
          </a:p>
        </p:txBody>
      </p:sp>
      <p:sp>
        <p:nvSpPr>
          <p:cNvPr id="3" name="Content Placeholder 2"/>
          <p:cNvSpPr>
            <a:spLocks noGrp="1"/>
          </p:cNvSpPr>
          <p:nvPr>
            <p:ph idx="1"/>
          </p:nvPr>
        </p:nvSpPr>
        <p:spPr/>
        <p:txBody>
          <a:bodyPr/>
          <a:lstStyle/>
          <a:p>
            <a:r>
              <a:rPr lang="el-GR"/>
              <a:t>Κατάσταση κυτών</a:t>
            </a:r>
          </a:p>
          <a:p>
            <a:r>
              <a:rPr lang="el-GR"/>
              <a:t>Πυρανίχνευση</a:t>
            </a:r>
          </a:p>
          <a:p>
            <a:r>
              <a:rPr lang="el-GR"/>
              <a:t>Αντλίες πυρκαγιάς</a:t>
            </a:r>
          </a:p>
          <a:p>
            <a:r>
              <a:rPr lang="el-GR"/>
              <a:t>Κατάσταση θυρών/ ανοιγμάτων </a:t>
            </a:r>
          </a:p>
          <a:p>
            <a:endParaRPr lang="en-US"/>
          </a:p>
        </p:txBody>
      </p:sp>
      <p:pic>
        <p:nvPicPr>
          <p:cNvPr id="4" name="Picture 3"/>
          <p:cNvPicPr>
            <a:picLocks noChangeAspect="1"/>
          </p:cNvPicPr>
          <p:nvPr/>
        </p:nvPicPr>
        <p:blipFill>
          <a:blip r:embed="rId2"/>
          <a:stretch>
            <a:fillRect/>
          </a:stretch>
        </p:blipFill>
        <p:spPr>
          <a:xfrm>
            <a:off x="2325914" y="3893457"/>
            <a:ext cx="4913085" cy="2624580"/>
          </a:xfrm>
          <a:prstGeom prst="rect">
            <a:avLst/>
          </a:prstGeom>
        </p:spPr>
      </p:pic>
    </p:spTree>
    <p:extLst>
      <p:ext uri="{BB962C8B-B14F-4D97-AF65-F5344CB8AC3E}">
        <p14:creationId xmlns:p14="http://schemas.microsoft.com/office/powerpoint/2010/main" val="1350320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Παλαιότερα...</a:t>
            </a:r>
            <a:endParaRPr lang="en-US"/>
          </a:p>
        </p:txBody>
      </p:sp>
      <p:sp>
        <p:nvSpPr>
          <p:cNvPr id="3" name="Content Placeholder 2"/>
          <p:cNvSpPr>
            <a:spLocks noGrp="1"/>
          </p:cNvSpPr>
          <p:nvPr>
            <p:ph idx="1"/>
          </p:nvPr>
        </p:nvSpPr>
        <p:spPr/>
        <p:txBody>
          <a:bodyPr>
            <a:normAutofit fontScale="92500" lnSpcReduction="20000"/>
          </a:bodyPr>
          <a:lstStyle/>
          <a:p>
            <a:pPr marL="118872" indent="0" algn="just">
              <a:buNone/>
            </a:pPr>
            <a:r>
              <a:rPr lang="el-GR"/>
              <a:t>Η παρακολούθηση της λειτουργίας και η συντήρηση των ναυτικών μηχανών ήταν ένα δύσκολο και πολυδάπανο έργο λόγω του μεγάλου όγκου τους σε συνδυασμό με την απουσία αυτοματισμών καθώς ανάγκαζε τους υπεύθυνους αξιωματικούς φυλακής να βρίσκονται συνεχώς στο μηχανοστάσια κατά τη διάρκεια της βάρδιας τους και να εκτελούν συνεχώς οπτικούς ή ακουστικούς ελέγχους τόσο στις κύριες μηχανές όσο και στα βοηθητικά μηχανήματα το πλοίου προκειμένου να δια- σφαλίσουν τη σωστή λειτουργία τους. </a:t>
            </a:r>
          </a:p>
          <a:p>
            <a:pPr marL="118872" indent="0" algn="just">
              <a:buNone/>
            </a:pPr>
            <a:endParaRPr lang="en-US"/>
          </a:p>
        </p:txBody>
      </p:sp>
    </p:spTree>
    <p:extLst>
      <p:ext uri="{BB962C8B-B14F-4D97-AF65-F5344CB8AC3E}">
        <p14:creationId xmlns:p14="http://schemas.microsoft.com/office/powerpoint/2010/main" val="1811413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t>Σύγχρονες Μηχανές </a:t>
            </a:r>
            <a:br>
              <a:rPr lang="el-GR"/>
            </a:br>
            <a:endParaRPr lang="en-US"/>
          </a:p>
        </p:txBody>
      </p:sp>
      <p:sp>
        <p:nvSpPr>
          <p:cNvPr id="3" name="Content Placeholder 2"/>
          <p:cNvSpPr>
            <a:spLocks noGrp="1"/>
          </p:cNvSpPr>
          <p:nvPr>
            <p:ph idx="1"/>
          </p:nvPr>
        </p:nvSpPr>
        <p:spPr/>
        <p:txBody>
          <a:bodyPr>
            <a:normAutofit lnSpcReduction="10000"/>
          </a:bodyPr>
          <a:lstStyle/>
          <a:p>
            <a:pPr marL="118872" indent="0" algn="just">
              <a:buNone/>
            </a:pPr>
            <a:r>
              <a:rPr lang="el-GR"/>
              <a:t>Διαθέτουν ένα ηλεκτρονικό σύστημα αυτόματου ελέγχου, προς διασφάλιση της σωστής λειτουργίας τους </a:t>
            </a:r>
          </a:p>
          <a:p>
            <a:pPr algn="just"/>
            <a:r>
              <a:rPr lang="el-GR"/>
              <a:t>Οπτικοποίηση λειτουργικών χαρακτηριστικών της μηχανής και παρουσίαση γεγονότων που συμβαίνουν κατά την λειτουργία της, όπως αναφορές βλάβης αισθη- τήρων ή τιμών θερμοδυναμικών μεγεθών που βρίσκονται εκτός ορίων λειτουργίας </a:t>
            </a:r>
          </a:p>
          <a:p>
            <a:pPr algn="just"/>
            <a:endParaRPr lang="el-GR"/>
          </a:p>
          <a:p>
            <a:pPr marL="118872" indent="0" algn="just">
              <a:buNone/>
            </a:pPr>
            <a:endParaRPr lang="el-GR"/>
          </a:p>
          <a:p>
            <a:pPr algn="just"/>
            <a:endParaRPr lang="en-US"/>
          </a:p>
        </p:txBody>
      </p:sp>
    </p:spTree>
    <p:extLst>
      <p:ext uri="{BB962C8B-B14F-4D97-AF65-F5344CB8AC3E}">
        <p14:creationId xmlns:p14="http://schemas.microsoft.com/office/powerpoint/2010/main" val="3544321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t>Σύγχρονες Μηχανές </a:t>
            </a:r>
            <a:br>
              <a:rPr lang="el-GR"/>
            </a:br>
            <a:endParaRPr lang="en-US"/>
          </a:p>
        </p:txBody>
      </p:sp>
      <p:sp>
        <p:nvSpPr>
          <p:cNvPr id="3" name="Content Placeholder 2"/>
          <p:cNvSpPr>
            <a:spLocks noGrp="1"/>
          </p:cNvSpPr>
          <p:nvPr>
            <p:ph idx="1"/>
          </p:nvPr>
        </p:nvSpPr>
        <p:spPr/>
        <p:txBody>
          <a:bodyPr>
            <a:normAutofit/>
          </a:bodyPr>
          <a:lstStyle/>
          <a:p>
            <a:pPr algn="just"/>
            <a:r>
              <a:rPr lang="el-GR"/>
              <a:t>Παραμετροποίηση μηχανής μέσω σημάτων που επενεργούν σε διατάξεις σχετικές με πιέσεις - θερμοκρασίες λειτουργίας, παροχή αέρα και στροφές λειτουργίας. </a:t>
            </a:r>
          </a:p>
          <a:p>
            <a:pPr algn="just"/>
            <a:r>
              <a:rPr lang="el-GR"/>
              <a:t>Έλεγχο μηχανής ώστε συγκεκριμένες διαδικασίες κατά την εκκίνηση, τη λει- τουργία και την κράτηση της να εκτελούνται αυτόματα. </a:t>
            </a:r>
          </a:p>
          <a:p>
            <a:pPr algn="just"/>
            <a:endParaRPr lang="el-GR"/>
          </a:p>
          <a:p>
            <a:pPr marL="118872" indent="0" algn="just">
              <a:buNone/>
            </a:pPr>
            <a:endParaRPr lang="el-GR"/>
          </a:p>
          <a:p>
            <a:pPr algn="just"/>
            <a:endParaRPr lang="en-US"/>
          </a:p>
        </p:txBody>
      </p:sp>
    </p:spTree>
    <p:extLst>
      <p:ext uri="{BB962C8B-B14F-4D97-AF65-F5344CB8AC3E}">
        <p14:creationId xmlns:p14="http://schemas.microsoft.com/office/powerpoint/2010/main" val="1466553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t>Ηλεκτροϋδραυλικός Ρυθμιστής </a:t>
            </a:r>
            <a:br>
              <a:rPr lang="el-GR"/>
            </a:br>
            <a:endParaRPr lang="en-US"/>
          </a:p>
        </p:txBody>
      </p:sp>
      <p:sp>
        <p:nvSpPr>
          <p:cNvPr id="3" name="Content Placeholder 2"/>
          <p:cNvSpPr>
            <a:spLocks noGrp="1"/>
          </p:cNvSpPr>
          <p:nvPr>
            <p:ph idx="1"/>
          </p:nvPr>
        </p:nvSpPr>
        <p:spPr/>
        <p:txBody>
          <a:bodyPr>
            <a:normAutofit fontScale="92500" lnSpcReduction="10000"/>
          </a:bodyPr>
          <a:lstStyle/>
          <a:p>
            <a:pPr marL="118872" indent="0" algn="just">
              <a:buNone/>
            </a:pPr>
            <a:r>
              <a:rPr lang="el-GR"/>
              <a:t>Στον ηλεκτροϋδραυλικό ρυθμιστή μέσω του οποίου παρέχεται πετρέλαιο στους κυλίνδρους της μηχανής. Η παροχή ελέγχεται με τη βοήθεια διπλού πηνίου τροφο- δοτούμενου με συνεχές ρεύμα από το αυτόματο σύστημα. Ανάλογα με την τροφο- δότηση, ο πυρήνας του πηνίου μετατοπίζεται επενεργώντας στο μηχανισμό ρύθμισης της απαιτούμενης υδραυλικής πίεσης για την κίνηση του βραχίονα ρύθμισης εμβολι- σμού των αντλιών πετρελαίου. </a:t>
            </a:r>
          </a:p>
          <a:p>
            <a:pPr algn="just"/>
            <a:endParaRPr lang="en-US"/>
          </a:p>
        </p:txBody>
      </p:sp>
    </p:spTree>
    <p:extLst>
      <p:ext uri="{BB962C8B-B14F-4D97-AF65-F5344CB8AC3E}">
        <p14:creationId xmlns:p14="http://schemas.microsoft.com/office/powerpoint/2010/main" val="2857336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t>Βαλβίδα αέρα εκκίνησης </a:t>
            </a:r>
            <a:br>
              <a:rPr lang="el-GR"/>
            </a:br>
            <a:endParaRPr lang="en-US"/>
          </a:p>
        </p:txBody>
      </p:sp>
      <p:sp>
        <p:nvSpPr>
          <p:cNvPr id="3" name="Content Placeholder 2"/>
          <p:cNvSpPr>
            <a:spLocks noGrp="1"/>
          </p:cNvSpPr>
          <p:nvPr>
            <p:ph idx="1"/>
          </p:nvPr>
        </p:nvSpPr>
        <p:spPr/>
        <p:txBody>
          <a:bodyPr/>
          <a:lstStyle/>
          <a:p>
            <a:pPr marL="118872" indent="0" algn="just">
              <a:buNone/>
            </a:pPr>
            <a:r>
              <a:rPr lang="el-GR"/>
              <a:t>Στην ηλεκτρικά ελεγχόμενη βαλβίδα αέρα εκκίνησης της μηχανής. Η βαλβίδα αποτελείται από πηνίο και η παροχή κατάλληλης τάσης μετατοπίζει τον πυρήνα του, απελευθερώνοντας τον αέρα που είναι εγκλωβισμένος και οδη-γώντας τον μέσω του κύριου τμήματος της βαλβίδας, στη μηχανή για εκκίνηση. </a:t>
            </a:r>
          </a:p>
          <a:p>
            <a:pPr marL="118872" indent="0" algn="just">
              <a:buNone/>
            </a:pPr>
            <a:endParaRPr lang="el-GR"/>
          </a:p>
          <a:p>
            <a:pPr marL="118872" indent="0" algn="just">
              <a:buNone/>
            </a:pPr>
            <a:endParaRPr lang="en-US"/>
          </a:p>
        </p:txBody>
      </p:sp>
    </p:spTree>
    <p:extLst>
      <p:ext uri="{BB962C8B-B14F-4D97-AF65-F5344CB8AC3E}">
        <p14:creationId xmlns:p14="http://schemas.microsoft.com/office/powerpoint/2010/main" val="487442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t>Ρυθμιστική τρίοδη βαλβίδα </a:t>
            </a:r>
            <a:br>
              <a:rPr lang="el-GR"/>
            </a:br>
            <a:endParaRPr lang="en-US"/>
          </a:p>
        </p:txBody>
      </p:sp>
      <p:sp>
        <p:nvSpPr>
          <p:cNvPr id="3" name="Content Placeholder 2"/>
          <p:cNvSpPr>
            <a:spLocks noGrp="1"/>
          </p:cNvSpPr>
          <p:nvPr>
            <p:ph idx="1"/>
          </p:nvPr>
        </p:nvSpPr>
        <p:spPr/>
        <p:txBody>
          <a:bodyPr/>
          <a:lstStyle/>
          <a:p>
            <a:pPr marL="118872" indent="0" algn="just">
              <a:buNone/>
            </a:pPr>
            <a:r>
              <a:rPr lang="el-GR"/>
              <a:t>Στη ρυθμιστική τρίοδη βαλβίδα του δικτύου νερού ψύξης υψηλής θερμοκρασίας (αποσταγμένο νερό που ψύχει τους κυλίνδρους και τις κυλινδροκεφαλές) που ελέγχεται από βηματικό κινητήρα προς διατήρηση της θερμοκρασίας του νερού σταθερής. </a:t>
            </a:r>
          </a:p>
          <a:p>
            <a:pPr marL="118872" indent="0" algn="just">
              <a:buNone/>
            </a:pPr>
            <a:endParaRPr lang="en-US"/>
          </a:p>
        </p:txBody>
      </p:sp>
    </p:spTree>
    <p:extLst>
      <p:ext uri="{BB962C8B-B14F-4D97-AF65-F5344CB8AC3E}">
        <p14:creationId xmlns:p14="http://schemas.microsoft.com/office/powerpoint/2010/main" val="3292653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t>Ανεπίστροφες βαλβίδες </a:t>
            </a:r>
            <a:br>
              <a:rPr lang="el-GR"/>
            </a:br>
            <a:endParaRPr lang="en-US"/>
          </a:p>
        </p:txBody>
      </p:sp>
      <p:sp>
        <p:nvSpPr>
          <p:cNvPr id="3" name="Content Placeholder 2"/>
          <p:cNvSpPr>
            <a:spLocks noGrp="1"/>
          </p:cNvSpPr>
          <p:nvPr>
            <p:ph idx="1"/>
          </p:nvPr>
        </p:nvSpPr>
        <p:spPr/>
        <p:txBody>
          <a:bodyPr/>
          <a:lstStyle/>
          <a:p>
            <a:pPr marL="118872" indent="0" algn="just">
              <a:buNone/>
            </a:pPr>
            <a:r>
              <a:rPr lang="el-GR"/>
              <a:t>Καθώς οι πυρήνες των πηνίων συνδέονται με τη μη- χανική αγκίστρωση των βαλβίδων, η τροφοδότηση τους με τάση προκαλεί μετα- κίνηση του πυρήνα με αποτέλεσμα να ασφαλίζεται το κλαπέ και να κλείνει, προ- καλώντας απότομη διακοπή λειτουργίας της μηχανής (Shut Doown) για προ- στασία λόγω υπερτάχυνσης.</a:t>
            </a:r>
          </a:p>
          <a:p>
            <a:pPr marL="118872" indent="0" algn="just">
              <a:buNone/>
            </a:pPr>
            <a:endParaRPr lang="en-US"/>
          </a:p>
        </p:txBody>
      </p:sp>
    </p:spTree>
    <p:extLst>
      <p:ext uri="{BB962C8B-B14F-4D97-AF65-F5344CB8AC3E}">
        <p14:creationId xmlns:p14="http://schemas.microsoft.com/office/powerpoint/2010/main" val="3500267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057" y="155448"/>
            <a:ext cx="8686800" cy="1252728"/>
          </a:xfrm>
        </p:spPr>
        <p:txBody>
          <a:bodyPr>
            <a:normAutofit fontScale="90000"/>
          </a:bodyPr>
          <a:lstStyle/>
          <a:p>
            <a:r>
              <a:rPr lang="el-GR"/>
              <a:t>Ηλεκτροκίνητη αντλία προλίπανσης</a:t>
            </a:r>
            <a:endParaRPr lang="en-US"/>
          </a:p>
        </p:txBody>
      </p:sp>
      <p:sp>
        <p:nvSpPr>
          <p:cNvPr id="3" name="Content Placeholder 2"/>
          <p:cNvSpPr>
            <a:spLocks noGrp="1"/>
          </p:cNvSpPr>
          <p:nvPr>
            <p:ph idx="1"/>
          </p:nvPr>
        </p:nvSpPr>
        <p:spPr/>
        <p:txBody>
          <a:bodyPr/>
          <a:lstStyle/>
          <a:p>
            <a:pPr marL="118872" indent="0">
              <a:buNone/>
            </a:pPr>
            <a:r>
              <a:rPr lang="el-GR"/>
              <a:t>Μέσω κατάλληλου ηλεκτρικού σήματος ενεργοποιούν τον ηλεκτρο- νόμο (ρελέ) του εκκινητή της αντλίας.</a:t>
            </a:r>
            <a:endParaRPr lang="en-US"/>
          </a:p>
        </p:txBody>
      </p:sp>
      <p:pic>
        <p:nvPicPr>
          <p:cNvPr id="5" name="Picture 4"/>
          <p:cNvPicPr>
            <a:picLocks noChangeAspect="1"/>
          </p:cNvPicPr>
          <p:nvPr/>
        </p:nvPicPr>
        <p:blipFill>
          <a:blip r:embed="rId2"/>
          <a:stretch>
            <a:fillRect/>
          </a:stretch>
        </p:blipFill>
        <p:spPr>
          <a:xfrm>
            <a:off x="5205186" y="3422650"/>
            <a:ext cx="2857500" cy="2857500"/>
          </a:xfrm>
          <a:prstGeom prst="rect">
            <a:avLst/>
          </a:prstGeom>
        </p:spPr>
      </p:pic>
    </p:spTree>
    <p:extLst>
      <p:ext uri="{BB962C8B-B14F-4D97-AF65-F5344CB8AC3E}">
        <p14:creationId xmlns:p14="http://schemas.microsoft.com/office/powerpoint/2010/main" val="1450597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t>Σύστημα απομόνωσης αντλιών πετρελαίου</a:t>
            </a:r>
            <a:endParaRPr lang="en-US"/>
          </a:p>
        </p:txBody>
      </p:sp>
      <p:sp>
        <p:nvSpPr>
          <p:cNvPr id="3" name="Content Placeholder 2"/>
          <p:cNvSpPr>
            <a:spLocks noGrp="1"/>
          </p:cNvSpPr>
          <p:nvPr>
            <p:ph idx="1"/>
          </p:nvPr>
        </p:nvSpPr>
        <p:spPr/>
        <p:txBody>
          <a:bodyPr/>
          <a:lstStyle/>
          <a:p>
            <a:pPr marL="118872" indent="0" algn="just">
              <a:buNone/>
            </a:pPr>
            <a:r>
              <a:rPr lang="el-GR"/>
              <a:t>Στο σύστημα απομόνωσης αντλιών πετρελαίου της δεξιάς πλευράς των κυλίνδρων, ώστε να έχει εκπέμπονται χαμηλοί ρύποι κατά την άφορτη λειτουργία της μηχα- νής.</a:t>
            </a:r>
            <a:endParaRPr lang="en-US"/>
          </a:p>
        </p:txBody>
      </p:sp>
      <p:pic>
        <p:nvPicPr>
          <p:cNvPr id="4" name="Picture 3"/>
          <p:cNvPicPr>
            <a:picLocks noChangeAspect="1"/>
          </p:cNvPicPr>
          <p:nvPr/>
        </p:nvPicPr>
        <p:blipFill>
          <a:blip r:embed="rId2"/>
          <a:stretch>
            <a:fillRect/>
          </a:stretch>
        </p:blipFill>
        <p:spPr>
          <a:xfrm>
            <a:off x="3820886" y="4134758"/>
            <a:ext cx="3848100" cy="2108200"/>
          </a:xfrm>
          <a:prstGeom prst="rect">
            <a:avLst/>
          </a:prstGeom>
        </p:spPr>
      </p:pic>
    </p:spTree>
    <p:extLst>
      <p:ext uri="{BB962C8B-B14F-4D97-AF65-F5344CB8AC3E}">
        <p14:creationId xmlns:p14="http://schemas.microsoft.com/office/powerpoint/2010/main" val="4276641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155448"/>
            <a:ext cx="8926286" cy="1252728"/>
          </a:xfrm>
        </p:spPr>
        <p:txBody>
          <a:bodyPr>
            <a:normAutofit fontScale="90000"/>
          </a:bodyPr>
          <a:lstStyle/>
          <a:p>
            <a:pPr algn="ctr"/>
            <a:r>
              <a:rPr lang="el-GR"/>
              <a:t>Εφαρμογή συστημάτων τηλεμετρίας στα πλοία</a:t>
            </a:r>
            <a:endParaRPr lang="en-US"/>
          </a:p>
        </p:txBody>
      </p:sp>
      <p:sp>
        <p:nvSpPr>
          <p:cNvPr id="3" name="Content Placeholder 2"/>
          <p:cNvSpPr>
            <a:spLocks noGrp="1"/>
          </p:cNvSpPr>
          <p:nvPr>
            <p:ph idx="1"/>
          </p:nvPr>
        </p:nvSpPr>
        <p:spPr/>
        <p:txBody>
          <a:bodyPr/>
          <a:lstStyle/>
          <a:p>
            <a:pPr marL="118872" indent="0" algn="just">
              <a:buNone/>
            </a:pPr>
            <a:r>
              <a:rPr lang="el-GR"/>
              <a:t>Κλασσικό και ευρέως χρησιμοποιούμενο σύστημα τηλεμετρίας αποτελεί το σύστημα MAN B&amp;W Diesel’s Off-line PMI (Pressure Management Indicator)</a:t>
            </a:r>
            <a:endParaRPr lang="en-US"/>
          </a:p>
        </p:txBody>
      </p:sp>
      <p:pic>
        <p:nvPicPr>
          <p:cNvPr id="4" name="Picture 3"/>
          <p:cNvPicPr>
            <a:picLocks noChangeAspect="1"/>
          </p:cNvPicPr>
          <p:nvPr/>
        </p:nvPicPr>
        <p:blipFill>
          <a:blip r:embed="rId2"/>
          <a:stretch>
            <a:fillRect/>
          </a:stretch>
        </p:blipFill>
        <p:spPr>
          <a:xfrm>
            <a:off x="5207000" y="3601357"/>
            <a:ext cx="3048000" cy="2667000"/>
          </a:xfrm>
          <a:prstGeom prst="rect">
            <a:avLst/>
          </a:prstGeom>
        </p:spPr>
      </p:pic>
    </p:spTree>
    <p:extLst>
      <p:ext uri="{BB962C8B-B14F-4D97-AF65-F5344CB8AC3E}">
        <p14:creationId xmlns:p14="http://schemas.microsoft.com/office/powerpoint/2010/main" val="2938140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MAN B&amp;W Diesel’s Off-line Pressure Management Indicator (PMI)</a:t>
            </a:r>
          </a:p>
        </p:txBody>
      </p:sp>
      <p:sp>
        <p:nvSpPr>
          <p:cNvPr id="3" name="Content Placeholder 2"/>
          <p:cNvSpPr>
            <a:spLocks noGrp="1"/>
          </p:cNvSpPr>
          <p:nvPr>
            <p:ph idx="1"/>
          </p:nvPr>
        </p:nvSpPr>
        <p:spPr/>
        <p:txBody>
          <a:bodyPr>
            <a:normAutofit lnSpcReduction="10000"/>
          </a:bodyPr>
          <a:lstStyle/>
          <a:p>
            <a:pPr algn="just"/>
            <a:r>
              <a:rPr lang="el-GR"/>
              <a:t>Το σύστημα χρησιμοποιείται για τη διαδικασία λήψης μετρήσεων πίεσης κυλί- νδρου από κινητήρα Diesel, και παρέχει τη δυνατότητα της ειδικής επεξεργασίας των μετρήσεων που θα χρησιμοποιηθούν για τη διάγνωσή του.</a:t>
            </a:r>
          </a:p>
          <a:p>
            <a:pPr algn="just"/>
            <a:r>
              <a:rPr lang="el-GR"/>
              <a:t>Εφοδιασμένο με το απαραίτητο είναι σχεδιασμένο να υπολογίζει αυτόματα, να εμφανίζει και να αποθηκεύει τα αποτελέσματα των μετρή- σεων.</a:t>
            </a:r>
            <a:endParaRPr lang="en-US"/>
          </a:p>
        </p:txBody>
      </p:sp>
    </p:spTree>
    <p:extLst>
      <p:ext uri="{BB962C8B-B14F-4D97-AF65-F5344CB8AC3E}">
        <p14:creationId xmlns:p14="http://schemas.microsoft.com/office/powerpoint/2010/main" val="2674704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t>Σύγχρονη ναυτιλία </a:t>
            </a:r>
            <a:br>
              <a:rPr lang="el-GR"/>
            </a:br>
            <a:endParaRPr lang="en-US"/>
          </a:p>
        </p:txBody>
      </p:sp>
      <p:sp>
        <p:nvSpPr>
          <p:cNvPr id="3" name="Content Placeholder 2"/>
          <p:cNvSpPr>
            <a:spLocks noGrp="1"/>
          </p:cNvSpPr>
          <p:nvPr>
            <p:ph idx="1"/>
          </p:nvPr>
        </p:nvSpPr>
        <p:spPr/>
        <p:txBody>
          <a:bodyPr>
            <a:normAutofit lnSpcReduction="10000"/>
          </a:bodyPr>
          <a:lstStyle/>
          <a:p>
            <a:pPr algn="just"/>
            <a:r>
              <a:rPr lang="el-GR"/>
              <a:t>Η ένταση είναι μεγάλη και η ανοχή σε καθυστερήσεις μηδενική, γεγονός που αυξάνει την αναγκαιότητα συντήρησης των ναυτικών κινητήρων. </a:t>
            </a:r>
          </a:p>
          <a:p>
            <a:pPr algn="just"/>
            <a:r>
              <a:rPr lang="el-GR"/>
              <a:t>Αν για κάποιο λόγο (καιρός, βλάβη κτλ) δεν είναι το πλοίο στο λιμάνι άφιξής του στις προσυμφωνημένες ημερομηνίες, η ναυ- τιλιακή εταιρία θα πρέπει να καταβάλει ένα πρόστιμο για τη ρήτρα που δεν μπόρεσε να τηρήσει. </a:t>
            </a:r>
          </a:p>
          <a:p>
            <a:pPr algn="just"/>
            <a:endParaRPr lang="en-US"/>
          </a:p>
        </p:txBody>
      </p:sp>
    </p:spTree>
    <p:extLst>
      <p:ext uri="{BB962C8B-B14F-4D97-AF65-F5344CB8AC3E}">
        <p14:creationId xmlns:p14="http://schemas.microsoft.com/office/powerpoint/2010/main" val="1962845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MAN B&amp;W Diesel’s Off-line Pressure Management Indicator (PMI)</a:t>
            </a:r>
          </a:p>
        </p:txBody>
      </p:sp>
      <p:pic>
        <p:nvPicPr>
          <p:cNvPr id="6" name="Picture 5"/>
          <p:cNvPicPr>
            <a:picLocks noChangeAspect="1"/>
          </p:cNvPicPr>
          <p:nvPr/>
        </p:nvPicPr>
        <p:blipFill>
          <a:blip r:embed="rId2"/>
          <a:stretch>
            <a:fillRect/>
          </a:stretch>
        </p:blipFill>
        <p:spPr>
          <a:xfrm>
            <a:off x="3223985" y="1698171"/>
            <a:ext cx="2926443" cy="4652716"/>
          </a:xfrm>
          <a:prstGeom prst="rect">
            <a:avLst/>
          </a:prstGeom>
        </p:spPr>
      </p:pic>
    </p:spTree>
    <p:extLst>
      <p:ext uri="{BB962C8B-B14F-4D97-AF65-F5344CB8AC3E}">
        <p14:creationId xmlns:p14="http://schemas.microsoft.com/office/powerpoint/2010/main" val="287718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5448"/>
            <a:ext cx="8487229" cy="1252728"/>
          </a:xfrm>
        </p:spPr>
        <p:txBody>
          <a:bodyPr>
            <a:normAutofit fontScale="90000"/>
          </a:bodyPr>
          <a:lstStyle/>
          <a:p>
            <a:r>
              <a:rPr lang="el-GR"/>
              <a:t>Ο ρόλος των αισθητήρων στα συστήματα τηλεμετρίας πλοίων</a:t>
            </a:r>
            <a:endParaRPr lang="en-US"/>
          </a:p>
        </p:txBody>
      </p:sp>
      <p:sp>
        <p:nvSpPr>
          <p:cNvPr id="3" name="Content Placeholder 2"/>
          <p:cNvSpPr>
            <a:spLocks noGrp="1"/>
          </p:cNvSpPr>
          <p:nvPr>
            <p:ph idx="1"/>
          </p:nvPr>
        </p:nvSpPr>
        <p:spPr/>
        <p:txBody>
          <a:bodyPr/>
          <a:lstStyle/>
          <a:p>
            <a:r>
              <a:rPr lang="el-GR"/>
              <a:t>ΑΙΣΘΗΤΗΡΕΣ ΕΛΕΓΧΟΥ</a:t>
            </a:r>
          </a:p>
          <a:p>
            <a:r>
              <a:rPr lang="el-GR"/>
              <a:t>ΑΙΣΘΗΤΗΡΕΣ ΕΝΤΟΠΙΣΜΟΥ ΒΛΑΒΩΝ</a:t>
            </a:r>
          </a:p>
          <a:p>
            <a:pPr lvl="1"/>
            <a:r>
              <a:rPr lang="el-GR"/>
              <a:t>Αισθητήρας ανίχνευσης ασυνήθιστης δόνησης (knock) στον θάλαμο καύσης εντός της κυλινδροκεφαλής</a:t>
            </a:r>
          </a:p>
          <a:p>
            <a:pPr lvl="1"/>
            <a:r>
              <a:rPr lang="el-GR"/>
              <a:t>Παρακολούθηση της Πίεσης εντός του Κυλίνδρου</a:t>
            </a:r>
          </a:p>
          <a:p>
            <a:pPr lvl="1"/>
            <a:r>
              <a:rPr lang="el-GR"/>
              <a:t>Έξυπνη παρακολούθηση της καύσης (ICM)</a:t>
            </a:r>
          </a:p>
        </p:txBody>
      </p:sp>
    </p:spTree>
    <p:extLst>
      <p:ext uri="{BB962C8B-B14F-4D97-AF65-F5344CB8AC3E}">
        <p14:creationId xmlns:p14="http://schemas.microsoft.com/office/powerpoint/2010/main" val="3831467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15142" y="1670957"/>
            <a:ext cx="6803572" cy="5096112"/>
          </a:xfrm>
          <a:prstGeom prst="rect">
            <a:avLst/>
          </a:prstGeom>
        </p:spPr>
      </p:pic>
    </p:spTree>
    <p:extLst>
      <p:ext uri="{BB962C8B-B14F-4D97-AF65-F5344CB8AC3E}">
        <p14:creationId xmlns:p14="http://schemas.microsoft.com/office/powerpoint/2010/main" val="1646358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t>Σύγχρονη ναυτιλία </a:t>
            </a:r>
            <a:br>
              <a:rPr lang="el-GR"/>
            </a:br>
            <a:endParaRPr lang="en-US"/>
          </a:p>
        </p:txBody>
      </p:sp>
      <p:sp>
        <p:nvSpPr>
          <p:cNvPr id="3" name="Content Placeholder 2"/>
          <p:cNvSpPr>
            <a:spLocks noGrp="1"/>
          </p:cNvSpPr>
          <p:nvPr>
            <p:ph idx="1"/>
          </p:nvPr>
        </p:nvSpPr>
        <p:spPr/>
        <p:txBody>
          <a:bodyPr>
            <a:normAutofit/>
          </a:bodyPr>
          <a:lstStyle/>
          <a:p>
            <a:pPr algn="just"/>
            <a:r>
              <a:rPr lang="el-GR"/>
              <a:t>Σε περίπτωση κατά την οποία ένα πλοίο δεν προσαρμόζεται στις ισχύουσες νομοθεσίες στο λιμάνι άφιξης, επιβάλλονται πρόστιμα τόσο σε αυτό όσο στον καπε- τάνιο και στον Ά μηχανικό, ενώ απαγορεύεται ο απόπλους του μέχρι να συμμορφωθεί στην εκάστοτε ισχύουσα τοπική νομοθεσία. </a:t>
            </a:r>
          </a:p>
          <a:p>
            <a:pPr marL="118872" indent="0" algn="just">
              <a:buNone/>
            </a:pPr>
            <a:endParaRPr lang="el-GR"/>
          </a:p>
          <a:p>
            <a:pPr algn="just"/>
            <a:endParaRPr lang="en-US"/>
          </a:p>
        </p:txBody>
      </p:sp>
    </p:spTree>
    <p:extLst>
      <p:ext uri="{BB962C8B-B14F-4D97-AF65-F5344CB8AC3E}">
        <p14:creationId xmlns:p14="http://schemas.microsoft.com/office/powerpoint/2010/main" val="990770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t>Πληροφοριακά Συστήματα για σωστή λειτουργία πλοίων</a:t>
            </a:r>
            <a:endParaRPr lang="en-US"/>
          </a:p>
        </p:txBody>
      </p:sp>
      <p:sp>
        <p:nvSpPr>
          <p:cNvPr id="3" name="Content Placeholder 2"/>
          <p:cNvSpPr>
            <a:spLocks noGrp="1"/>
          </p:cNvSpPr>
          <p:nvPr>
            <p:ph idx="1"/>
          </p:nvPr>
        </p:nvSpPr>
        <p:spPr/>
        <p:txBody>
          <a:bodyPr>
            <a:normAutofit/>
          </a:bodyPr>
          <a:lstStyle/>
          <a:p>
            <a:pPr marL="118872" indent="0">
              <a:buNone/>
            </a:pPr>
            <a:r>
              <a:rPr lang="el-GR"/>
              <a:t>Προς διασφάλιση της σωστής λειτουργίας των πλοίων και την αποφυγή περαιτέρω δαπανών, το σύνολο των ναυτιλιακών εταιριών σε συνεργασία με τους νηογνώμονες , έχουν υιοθετήσει ένα συνδυασμό μεθόδων προβλεπτικής και προδραστικής συντή- ρησης ελέγχοντας διάφορα σημεία του πλοίου, μέσω ειδικών προγραμμάτων συντή- ρησης PMS (Planned Maintenance Systems). </a:t>
            </a:r>
          </a:p>
          <a:p>
            <a:endParaRPr lang="en-US"/>
          </a:p>
        </p:txBody>
      </p:sp>
    </p:spTree>
    <p:extLst>
      <p:ext uri="{BB962C8B-B14F-4D97-AF65-F5344CB8AC3E}">
        <p14:creationId xmlns:p14="http://schemas.microsoft.com/office/powerpoint/2010/main" val="1172091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Τηλεμετρία</a:t>
            </a:r>
            <a:endParaRPr lang="en-US"/>
          </a:p>
        </p:txBody>
      </p:sp>
      <p:sp>
        <p:nvSpPr>
          <p:cNvPr id="3" name="Content Placeholder 2"/>
          <p:cNvSpPr>
            <a:spLocks noGrp="1"/>
          </p:cNvSpPr>
          <p:nvPr>
            <p:ph idx="1"/>
          </p:nvPr>
        </p:nvSpPr>
        <p:spPr/>
        <p:txBody>
          <a:bodyPr>
            <a:normAutofit lnSpcReduction="10000"/>
          </a:bodyPr>
          <a:lstStyle/>
          <a:p>
            <a:pPr algn="just"/>
            <a:r>
              <a:rPr lang="el-GR"/>
              <a:t>Τα προγράμματα αποτελούν σύγχρονα Πληροφοριακά Συστήματα, βάση των οποίων αποτελεί μια σύγχρονη επιστήμη η οποία ονομάζεται Τηλεμετρία. </a:t>
            </a:r>
          </a:p>
          <a:p>
            <a:pPr algn="just"/>
            <a:r>
              <a:rPr lang="el-GR"/>
              <a:t>Με το όρο Τηλεμετρία ορίζουμε την επιστήμη που επιτρέπει τη συλλογή δεδομένων εξ’ αποστάσεως για καταγραφή και ανάλυση, με στόχο την παροχή υψηλής ποιότητας ασφάλειας, για το προσωπικό και το υλικό του πλοίου </a:t>
            </a:r>
          </a:p>
          <a:p>
            <a:pPr algn="just"/>
            <a:endParaRPr lang="en-US"/>
          </a:p>
        </p:txBody>
      </p:sp>
    </p:spTree>
    <p:extLst>
      <p:ext uri="{BB962C8B-B14F-4D97-AF65-F5344CB8AC3E}">
        <p14:creationId xmlns:p14="http://schemas.microsoft.com/office/powerpoint/2010/main" val="2677336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Σύγχρονες Τάσεις</a:t>
            </a:r>
            <a:endParaRPr lang="en-US"/>
          </a:p>
        </p:txBody>
      </p:sp>
      <p:sp>
        <p:nvSpPr>
          <p:cNvPr id="3" name="Content Placeholder 2"/>
          <p:cNvSpPr>
            <a:spLocks noGrp="1"/>
          </p:cNvSpPr>
          <p:nvPr>
            <p:ph idx="1"/>
          </p:nvPr>
        </p:nvSpPr>
        <p:spPr/>
        <p:txBody>
          <a:bodyPr/>
          <a:lstStyle/>
          <a:p>
            <a:pPr algn="just"/>
            <a:r>
              <a:rPr lang="el-GR"/>
              <a:t>Στα σύγχρονα πλοία συναντάμε συνήθως ολοκληρωμένα συστήματα τηλεμετρίας, λό- γω των αυξημένων απαιτήσεων και της σύνθεσης πολλών διαφορετικών συστημάτων. </a:t>
            </a:r>
          </a:p>
          <a:p>
            <a:pPr algn="just"/>
            <a:endParaRPr lang="en-US"/>
          </a:p>
        </p:txBody>
      </p:sp>
    </p:spTree>
    <p:extLst>
      <p:ext uri="{BB962C8B-B14F-4D97-AF65-F5344CB8AC3E}">
        <p14:creationId xmlns:p14="http://schemas.microsoft.com/office/powerpoint/2010/main" val="3652342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039"/>
            <a:ext cx="8229600" cy="1252728"/>
          </a:xfrm>
        </p:spPr>
        <p:txBody>
          <a:bodyPr>
            <a:normAutofit fontScale="90000"/>
          </a:bodyPr>
          <a:lstStyle/>
          <a:p>
            <a:r>
              <a:rPr lang="en-US"/>
              <a:t>Machinery Centralized Control &amp; Monitoring System </a:t>
            </a:r>
            <a:br>
              <a:rPr lang="en-US"/>
            </a:br>
            <a:endParaRPr lang="en-US"/>
          </a:p>
        </p:txBody>
      </p:sp>
      <p:sp>
        <p:nvSpPr>
          <p:cNvPr id="3" name="Content Placeholder 2"/>
          <p:cNvSpPr>
            <a:spLocks noGrp="1"/>
          </p:cNvSpPr>
          <p:nvPr>
            <p:ph idx="1"/>
          </p:nvPr>
        </p:nvSpPr>
        <p:spPr/>
        <p:txBody>
          <a:bodyPr/>
          <a:lstStyle/>
          <a:p>
            <a:pPr marL="118872" indent="0">
              <a:buNone/>
            </a:pPr>
            <a:r>
              <a:rPr lang="el-GR"/>
              <a:t>Τυπικό Κεντρικό Σύστημα Ελέγχου πλοίου </a:t>
            </a:r>
          </a:p>
          <a:p>
            <a:pPr marL="118872" indent="0">
              <a:buNone/>
            </a:pPr>
            <a:endParaRPr lang="en-US"/>
          </a:p>
        </p:txBody>
      </p:sp>
      <p:pic>
        <p:nvPicPr>
          <p:cNvPr id="4" name="Picture 3"/>
          <p:cNvPicPr>
            <a:picLocks noChangeAspect="1"/>
          </p:cNvPicPr>
          <p:nvPr/>
        </p:nvPicPr>
        <p:blipFill>
          <a:blip r:embed="rId2"/>
          <a:stretch>
            <a:fillRect/>
          </a:stretch>
        </p:blipFill>
        <p:spPr>
          <a:xfrm>
            <a:off x="457200" y="2641599"/>
            <a:ext cx="4318595" cy="2873829"/>
          </a:xfrm>
          <a:prstGeom prst="rect">
            <a:avLst/>
          </a:prstGeom>
        </p:spPr>
      </p:pic>
      <p:pic>
        <p:nvPicPr>
          <p:cNvPr id="6" name="Picture 5"/>
          <p:cNvPicPr>
            <a:picLocks noChangeAspect="1"/>
          </p:cNvPicPr>
          <p:nvPr/>
        </p:nvPicPr>
        <p:blipFill>
          <a:blip r:embed="rId3"/>
          <a:stretch>
            <a:fillRect/>
          </a:stretch>
        </p:blipFill>
        <p:spPr>
          <a:xfrm>
            <a:off x="5676900" y="2657928"/>
            <a:ext cx="2857500" cy="2857500"/>
          </a:xfrm>
          <a:prstGeom prst="rect">
            <a:avLst/>
          </a:prstGeom>
        </p:spPr>
      </p:pic>
    </p:spTree>
    <p:extLst>
      <p:ext uri="{BB962C8B-B14F-4D97-AF65-F5344CB8AC3E}">
        <p14:creationId xmlns:p14="http://schemas.microsoft.com/office/powerpoint/2010/main" val="1652244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Περιεχόμενα Συστήματος</a:t>
            </a:r>
            <a:endParaRPr lang="en-US"/>
          </a:p>
        </p:txBody>
      </p:sp>
      <p:sp>
        <p:nvSpPr>
          <p:cNvPr id="3" name="Content Placeholder 2"/>
          <p:cNvSpPr>
            <a:spLocks noGrp="1"/>
          </p:cNvSpPr>
          <p:nvPr>
            <p:ph idx="1"/>
          </p:nvPr>
        </p:nvSpPr>
        <p:spPr/>
        <p:txBody>
          <a:bodyPr/>
          <a:lstStyle/>
          <a:p>
            <a:pPr marL="118872" indent="0">
              <a:buNone/>
            </a:pPr>
            <a:r>
              <a:rPr lang="el-GR"/>
              <a:t>Το σύστημα αποτελείται από τα επίπεδα: </a:t>
            </a:r>
          </a:p>
          <a:p>
            <a:r>
              <a:rPr lang="el-GR"/>
              <a:t>∆ιασύνδεσης και ομαδοποίησης σημάτων </a:t>
            </a:r>
          </a:p>
          <a:p>
            <a:r>
              <a:rPr lang="el-GR"/>
              <a:t>Μεταφοράς και διαχείρισης σημάτων </a:t>
            </a:r>
          </a:p>
          <a:p>
            <a:r>
              <a:rPr lang="el-GR"/>
              <a:t>Επεξεργασίας και οπτικοποίησης των σημάτων </a:t>
            </a:r>
          </a:p>
          <a:p>
            <a:endParaRPr lang="en-US"/>
          </a:p>
        </p:txBody>
      </p:sp>
    </p:spTree>
    <p:extLst>
      <p:ext uri="{BB962C8B-B14F-4D97-AF65-F5344CB8AC3E}">
        <p14:creationId xmlns:p14="http://schemas.microsoft.com/office/powerpoint/2010/main" val="32696305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Έγγραφο" ma:contentTypeID="0x01010098A08A03F1C1664585AAACAE8D3E878B" ma:contentTypeVersion="2" ma:contentTypeDescription="Δημιουργία νέου εγγράφου" ma:contentTypeScope="" ma:versionID="33fdcdc7d259edeea83b3943a0783173">
  <xsd:schema xmlns:xsd="http://www.w3.org/2001/XMLSchema" xmlns:xs="http://www.w3.org/2001/XMLSchema" xmlns:p="http://schemas.microsoft.com/office/2006/metadata/properties" xmlns:ns2="001980ad-daad-4a9b-b410-0559d8257cae" targetNamespace="http://schemas.microsoft.com/office/2006/metadata/properties" ma:root="true" ma:fieldsID="75f94de383cb69146db363c3bf336d73" ns2:_="">
    <xsd:import namespace="001980ad-daad-4a9b-b410-0559d8257ca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1980ad-daad-4a9b-b410-0559d8257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3E7A3B-7967-45A6-A7BE-CC2B4F7F23F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850A75B-1A51-4A0F-AB15-945D2897C495}">
  <ds:schemaRefs>
    <ds:schemaRef ds:uri="http://schemas.microsoft.com/sharepoint/v3/contenttype/forms"/>
  </ds:schemaRefs>
</ds:datastoreItem>
</file>

<file path=customXml/itemProps3.xml><?xml version="1.0" encoding="utf-8"?>
<ds:datastoreItem xmlns:ds="http://schemas.openxmlformats.org/officeDocument/2006/customXml" ds:itemID="{47C6BDEA-A0AC-42A2-8D66-5465363451C1}"/>
</file>

<file path=docProps/app.xml><?xml version="1.0" encoding="utf-8"?>
<Properties xmlns="http://schemas.openxmlformats.org/officeDocument/2006/extended-properties" xmlns:vt="http://schemas.openxmlformats.org/officeDocument/2006/docPropsVTypes">
  <Template>Module.thmx</Template>
  <Application>Microsoft Office PowerPoint</Application>
  <PresentationFormat>Προβολή στην οθόνη (4:3)</PresentationFormat>
  <Slides>32</Slides>
  <Notes>0</Notes>
  <HiddenSlides>0</HiddenSlide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Module</vt:lpstr>
      <vt:lpstr>Τηλεμετρία και συστήματα τηλεμετρίας πλοίων  </vt:lpstr>
      <vt:lpstr>Παλαιότερα...</vt:lpstr>
      <vt:lpstr>Σύγχρονη ναυτιλία  </vt:lpstr>
      <vt:lpstr>Σύγχρονη ναυτιλία  </vt:lpstr>
      <vt:lpstr>Πληροφοριακά Συστήματα για σωστή λειτουργία πλοίων</vt:lpstr>
      <vt:lpstr>Τηλεμετρία</vt:lpstr>
      <vt:lpstr>Σύγχρονες Τάσεις</vt:lpstr>
      <vt:lpstr>Machinery Centralized Control &amp; Monitoring System  </vt:lpstr>
      <vt:lpstr>Περιεχόμενα Συστήματος</vt:lpstr>
      <vt:lpstr>Τρόπος Λειτουργίας</vt:lpstr>
      <vt:lpstr>Κεντρική Μονάδα  </vt:lpstr>
      <vt:lpstr>Πλεονεκτήματα</vt:lpstr>
      <vt:lpstr>Τοπικές Μονάδες Σημάτων (Ι/Ο ΒΟΧ)  </vt:lpstr>
      <vt:lpstr>Συσκευές</vt:lpstr>
      <vt:lpstr>Οπτική απεικόνιση  </vt:lpstr>
      <vt:lpstr>Πρόωση  </vt:lpstr>
      <vt:lpstr>Παραγωγή και διανομή ηλεκτρικής ισχύος  </vt:lpstr>
      <vt:lpstr>Βοηθητικά μηχανήματα  </vt:lpstr>
      <vt:lpstr>Έλεγχος βλαβών  </vt:lpstr>
      <vt:lpstr>Σύγχρονες Μηχανές  </vt:lpstr>
      <vt:lpstr>Σύγχρονες Μηχανές  </vt:lpstr>
      <vt:lpstr>Ηλεκτροϋδραυλικός Ρυθμιστής  </vt:lpstr>
      <vt:lpstr>Βαλβίδα αέρα εκκίνησης  </vt:lpstr>
      <vt:lpstr>Ρυθμιστική τρίοδη βαλβίδα  </vt:lpstr>
      <vt:lpstr>Ανεπίστροφες βαλβίδες  </vt:lpstr>
      <vt:lpstr>Ηλεκτροκίνητη αντλία προλίπανσης</vt:lpstr>
      <vt:lpstr>Σύστημα απομόνωσης αντλιών πετρελαίου</vt:lpstr>
      <vt:lpstr>Εφαρμογή συστημάτων τηλεμετρίας στα πλοία</vt:lpstr>
      <vt:lpstr>MAN B&amp;W Diesel’s Off-line Pressure Management Indicator (PMI)</vt:lpstr>
      <vt:lpstr>MAN B&amp;W Diesel’s Off-line Pressure Management Indicator (PMI)</vt:lpstr>
      <vt:lpstr>Ο ρόλος των αισθητήρων στα συστήματα τηλεμετρίας πλοίων</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Τηλεμετρία και συστήματα τηλεμετρίας πλοίων  </dc:title>
  <dc:creator>Vasilia Peppa</dc:creator>
  <cp:revision>3</cp:revision>
  <dcterms:created xsi:type="dcterms:W3CDTF">2022-03-28T08:49:10Z</dcterms:created>
  <dcterms:modified xsi:type="dcterms:W3CDTF">2022-06-13T17:31:11Z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0x01010098A08A03F1C1664585AAACAE8D3E878B</vt:lpwstr>
  </property>
</Properties>
</file>