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84581-D1FB-4515-9C68-5E1479EF7C38}" type="datetimeFigureOut">
              <a:rPr lang="el-GR" smtClean="0"/>
              <a:t>11/1/2026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E7B60-925C-419D-ADC3-F48190032C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728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7B60-925C-419D-ADC3-F48190032CE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7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98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7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41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7759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66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2719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16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89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8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2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8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1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5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9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6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8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4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0C50CD-E178-4744-9B35-B2F624D6C5E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53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89220CFE-A3C6-448E-A8C7-CEAED9325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8481126-ACA1-3FFB-378B-75E891CC0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1860" y="4487332"/>
            <a:ext cx="562725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Τύ</a:t>
            </a:r>
            <a:r>
              <a:rPr lang="en-US" sz="3600" dirty="0"/>
              <a:t>ποι Πλοίων</a:t>
            </a:r>
          </a:p>
        </p:txBody>
      </p:sp>
      <p:sp>
        <p:nvSpPr>
          <p:cNvPr id="48" name="Snip Diagonal Corner Rectangle 25">
            <a:extLst>
              <a:ext uri="{FF2B5EF4-FFF2-40B4-BE49-F238E27FC236}">
                <a16:creationId xmlns:a16="http://schemas.microsoft.com/office/drawing/2014/main" id="{2E91ED80-632C-4328-8E5C-0CAF33E77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02F2EFFA-48EC-3D0A-067F-FF5F726B5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r="40948" b="-1"/>
          <a:stretch>
            <a:fillRect/>
          </a:stretch>
        </p:blipFill>
        <p:spPr>
          <a:xfrm>
            <a:off x="800558" y="786117"/>
            <a:ext cx="3337560" cy="4956048"/>
          </a:xfrm>
          <a:custGeom>
            <a:avLst/>
            <a:gdLst/>
            <a:ahLst/>
            <a:cxnLst/>
            <a:rect l="l" t="t" r="r" b="b"/>
            <a:pathLst>
              <a:path w="3337560" h="4956048">
                <a:moveTo>
                  <a:pt x="384420" y="0"/>
                </a:moveTo>
                <a:lnTo>
                  <a:pt x="3337560" y="0"/>
                </a:lnTo>
                <a:lnTo>
                  <a:pt x="3337560" y="4571628"/>
                </a:lnTo>
                <a:lnTo>
                  <a:pt x="2953140" y="4956048"/>
                </a:lnTo>
                <a:lnTo>
                  <a:pt x="0" y="4956048"/>
                </a:lnTo>
                <a:lnTo>
                  <a:pt x="0" y="384420"/>
                </a:lnTo>
                <a:close/>
              </a:path>
            </a:pathLst>
          </a:custGeom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5A68803-4A32-890B-54A6-88FFF924F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1860" y="685800"/>
            <a:ext cx="6253792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panose="05040102010807070707" pitchFamily="18" charset="2"/>
              <a:buChar char=""/>
            </a:pPr>
            <a:r>
              <a:rPr lang="en-US" dirty="0" err="1"/>
              <a:t>Όνομ</a:t>
            </a:r>
            <a:r>
              <a:rPr lang="en-US" dirty="0"/>
              <a:t>α Μαθητή: ΚΩΝΣΤΑΝΤΙΝΙΔΗΣ ΧΑΡΑΛΑΜΠΟΣ </a:t>
            </a:r>
            <a:r>
              <a:rPr lang="el-GR" dirty="0"/>
              <a:t> 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l-GR" dirty="0"/>
              <a:t>ΤΜΗΜΑ: Α1</a:t>
            </a:r>
            <a:endParaRPr lang="en-US" dirty="0"/>
          </a:p>
          <a:p>
            <a:pPr>
              <a:buFont typeface="Wingdings 3" panose="05040102010807070707" pitchFamily="18" charset="2"/>
              <a:buChar char=""/>
            </a:pPr>
            <a:r>
              <a:rPr lang="en-US" dirty="0"/>
              <a:t>ΑΜ: 7876</a:t>
            </a:r>
          </a:p>
          <a:p>
            <a:pPr>
              <a:buFont typeface="Wingdings 3" panose="05040102010807070707" pitchFamily="18" charset="2"/>
              <a:buChar char=""/>
            </a:pPr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A271B6-83F2-4E87-A6AD-450F042D3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A433C90-9936-4ABD-B763-2CD6C4216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6D1147B-1DF4-4FA0-9601-3AB638E3B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9E30F5C-D28E-4B06-847C-1104626FC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1B65F81-D52E-422A-BA2A-0E3294D0C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992E9D3-9DB7-4C46-8AFB-E50194C89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112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7" name="Τίτλος 1">
            <a:extLst>
              <a:ext uri="{FF2B5EF4-FFF2-40B4-BE49-F238E27FC236}">
                <a16:creationId xmlns:a16="http://schemas.microsoft.com/office/drawing/2014/main" id="{70D2D85B-8D65-8484-D9C3-D3925BDE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8686796" cy="23342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6000" dirty="0">
                <a:solidFill>
                  <a:srgbClr val="FFFFFF"/>
                </a:solidFill>
              </a:rPr>
              <a:t>Παγοθραυστικό</a:t>
            </a:r>
            <a:endParaRPr lang="en-US" sz="6000" dirty="0">
              <a:solidFill>
                <a:srgbClr val="FFFFFF"/>
              </a:solidFill>
            </a:endParaRPr>
          </a:p>
        </p:txBody>
      </p:sp>
      <p:pic>
        <p:nvPicPr>
          <p:cNvPr id="11266" name="Picture 2" descr="Εκεί που οι άλλοι δεν πλησιάζουν καν -Το ρωσικό πυρηνοκίνητο παγοθραυστικό  Yamal στην Αρκτική [βίντεο] - iefimerida.gr">
            <a:extLst>
              <a:ext uri="{FF2B5EF4-FFF2-40B4-BE49-F238E27FC236}">
                <a16:creationId xmlns:a16="http://schemas.microsoft.com/office/drawing/2014/main" id="{C8640264-FFCB-F724-7D77-598A4E1DB5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r="5660"/>
          <a:stretch>
            <a:fillRect/>
          </a:stretch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AC8168-EC18-E907-2B14-135C1987937F}"/>
              </a:ext>
            </a:extLst>
          </p:cNvPr>
          <p:cNvSpPr txBox="1"/>
          <p:nvPr/>
        </p:nvSpPr>
        <p:spPr>
          <a:xfrm>
            <a:off x="416055" y="5378927"/>
            <a:ext cx="61584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It breaks ice in frozen seas.</a:t>
            </a:r>
            <a:br>
              <a:rPr lang="en-US" sz="2400" dirty="0"/>
            </a:br>
            <a:r>
              <a:rPr lang="en-US" sz="2400" dirty="0"/>
              <a:t>It has a very strong structure.</a:t>
            </a:r>
          </a:p>
          <a:p>
            <a:endParaRPr lang="el-GR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82DE50-230F-DC44-BA59-FF499A7AF8B4}"/>
              </a:ext>
            </a:extLst>
          </p:cNvPr>
          <p:cNvSpPr txBox="1"/>
          <p:nvPr/>
        </p:nvSpPr>
        <p:spPr>
          <a:xfrm>
            <a:off x="6094486" y="8912"/>
            <a:ext cx="74169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6000" b="1" dirty="0"/>
              <a:t>Παγοθραυστικό</a:t>
            </a:r>
            <a:r>
              <a:rPr lang="en-US" sz="6000" b="1" dirty="0"/>
              <a:t> 					ICEBREAKER</a:t>
            </a:r>
            <a:endParaRPr lang="el-GR" sz="6000" b="1" dirty="0"/>
          </a:p>
        </p:txBody>
      </p:sp>
    </p:spTree>
    <p:extLst>
      <p:ext uri="{BB962C8B-B14F-4D97-AF65-F5344CB8AC3E}">
        <p14:creationId xmlns:p14="http://schemas.microsoft.com/office/powerpoint/2010/main" val="636426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78EA1C-24C7-F874-46AD-9971B16F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7"/>
            <a:ext cx="5021182" cy="33095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6000" dirty="0"/>
              <a:t>Πολεμικό Πλοίο</a:t>
            </a:r>
            <a:endParaRPr lang="en-US" sz="6000" dirty="0">
              <a:solidFill>
                <a:srgbClr val="FFFFFF"/>
              </a:solidFill>
            </a:endParaRPr>
          </a:p>
        </p:txBody>
      </p:sp>
      <p:pic>
        <p:nvPicPr>
          <p:cNvPr id="12290" name="Picture 2" descr="Θεσσαλονίκη: Επιτυχής η ρυμούλκηση του αντιτορπιλικού «Βέλος» στον ΟΛΘ | Η  ΚΑΘΗΜΕΡΙΝΗ">
            <a:extLst>
              <a:ext uri="{FF2B5EF4-FFF2-40B4-BE49-F238E27FC236}">
                <a16:creationId xmlns:a16="http://schemas.microsoft.com/office/drawing/2014/main" id="{C00F18A0-8756-1F79-BE7C-6AEA458696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>
            <a:fillRect/>
          </a:stretch>
        </p:blipFill>
        <p:spPr bwMode="auto">
          <a:xfrm>
            <a:off x="3068" y="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B7E5AF-6C5E-9634-C3C2-FDFEFF72A163}"/>
              </a:ext>
            </a:extLst>
          </p:cNvPr>
          <p:cNvSpPr txBox="1"/>
          <p:nvPr/>
        </p:nvSpPr>
        <p:spPr>
          <a:xfrm>
            <a:off x="124587" y="5472607"/>
            <a:ext cx="61584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It belongs to the navy.</a:t>
            </a:r>
            <a:br>
              <a:rPr lang="en-US" sz="2400" dirty="0"/>
            </a:br>
            <a:r>
              <a:rPr lang="en-US" sz="2400" dirty="0"/>
              <a:t>It is used for defense and protection.</a:t>
            </a:r>
          </a:p>
          <a:p>
            <a:endParaRPr lang="el-GR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3A9E19-12EA-7535-5CEC-676ACB64044A}"/>
              </a:ext>
            </a:extLst>
          </p:cNvPr>
          <p:cNvSpPr txBox="1"/>
          <p:nvPr/>
        </p:nvSpPr>
        <p:spPr>
          <a:xfrm>
            <a:off x="6381750" y="285357"/>
            <a:ext cx="59466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6000" b="1" dirty="0"/>
              <a:t>Πολεμικό Πλοίο</a:t>
            </a:r>
            <a:r>
              <a:rPr lang="en-US" sz="6000" b="1" dirty="0"/>
              <a:t> 					WARSHIP</a:t>
            </a:r>
          </a:p>
          <a:p>
            <a:endParaRPr lang="el-GR" sz="6000" b="1" dirty="0"/>
          </a:p>
        </p:txBody>
      </p:sp>
    </p:spTree>
    <p:extLst>
      <p:ext uri="{BB962C8B-B14F-4D97-AF65-F5344CB8AC3E}">
        <p14:creationId xmlns:p14="http://schemas.microsoft.com/office/powerpoint/2010/main" val="835047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9EE3DB-EEC0-8CE7-D305-53D42A7D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7"/>
            <a:ext cx="5021182" cy="33095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4800" dirty="0">
                <a:latin typeface="Abadi" panose="020F0502020204030204" pitchFamily="34" charset="0"/>
              </a:rPr>
              <a:t>Κρουαζιερόπλοιο</a:t>
            </a:r>
            <a:endParaRPr lang="en-US" sz="4800" dirty="0">
              <a:solidFill>
                <a:srgbClr val="FFFFFF"/>
              </a:solidFill>
              <a:latin typeface="Abadi" panose="020F0502020204030204" pitchFamily="34" charset="0"/>
            </a:endParaRPr>
          </a:p>
        </p:txBody>
      </p:sp>
      <p:pic>
        <p:nvPicPr>
          <p:cNvPr id="13314" name="Picture 2" descr="14 luxury κρουαζιερόπλοια κάνουν το ντεμπούτο τους από φέτος έως το 2023">
            <a:extLst>
              <a:ext uri="{FF2B5EF4-FFF2-40B4-BE49-F238E27FC236}">
                <a16:creationId xmlns:a16="http://schemas.microsoft.com/office/drawing/2014/main" id="{C544E720-3DB4-C53E-92C0-9A348A346C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" r="-1" b="7424"/>
          <a:stretch>
            <a:fillRect/>
          </a:stretch>
        </p:blipFill>
        <p:spPr bwMode="auto">
          <a:xfrm>
            <a:off x="0" y="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317EFE-AC21-0EA8-CAF7-A43B39C467CB}"/>
              </a:ext>
            </a:extLst>
          </p:cNvPr>
          <p:cNvSpPr txBox="1"/>
          <p:nvPr/>
        </p:nvSpPr>
        <p:spPr>
          <a:xfrm>
            <a:off x="7843266" y="5657661"/>
            <a:ext cx="6537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leisure ship for holidays.</a:t>
            </a:r>
            <a:br>
              <a:rPr lang="en-US" sz="2400" dirty="0"/>
            </a:br>
            <a:r>
              <a:rPr lang="en-US" sz="2400" dirty="0"/>
              <a:t>It has cabins and restaurants.</a:t>
            </a:r>
          </a:p>
          <a:p>
            <a:endParaRPr lang="el-GR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525B3-E574-2877-00E7-DE3CF4C92CF3}"/>
              </a:ext>
            </a:extLst>
          </p:cNvPr>
          <p:cNvSpPr txBox="1"/>
          <p:nvPr/>
        </p:nvSpPr>
        <p:spPr>
          <a:xfrm>
            <a:off x="222595" y="0"/>
            <a:ext cx="70225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/>
              <a:t>Κρουαζιερόπλοιο</a:t>
            </a:r>
            <a:r>
              <a:rPr lang="en-US" sz="4800" b="1" dirty="0"/>
              <a:t> CRUISE SHIP</a:t>
            </a:r>
            <a:endParaRPr lang="el-GR" sz="4800" b="1" dirty="0"/>
          </a:p>
        </p:txBody>
      </p:sp>
    </p:spTree>
    <p:extLst>
      <p:ext uri="{BB962C8B-B14F-4D97-AF65-F5344CB8AC3E}">
        <p14:creationId xmlns:p14="http://schemas.microsoft.com/office/powerpoint/2010/main" val="2506478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5F123B-4C2A-42B2-93A3-E9B530DE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7"/>
            <a:ext cx="5021182" cy="33095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5400" dirty="0"/>
              <a:t>Υποβρύχιο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14338" name="Picture 2" descr="Στη Θεσσαλονίκη για τους εορτασμούς το υποβρύχιο Παπανικολής - Newsbomb">
            <a:extLst>
              <a:ext uri="{FF2B5EF4-FFF2-40B4-BE49-F238E27FC236}">
                <a16:creationId xmlns:a16="http://schemas.microsoft.com/office/drawing/2014/main" id="{DF8B793F-01AC-F7ED-97C7-19582EA24F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3" b="1"/>
          <a:stretch>
            <a:fillRect/>
          </a:stretch>
        </p:blipFill>
        <p:spPr bwMode="auto">
          <a:xfrm>
            <a:off x="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CD088E-DFC6-9C12-14B0-729994015424}"/>
              </a:ext>
            </a:extLst>
          </p:cNvPr>
          <p:cNvSpPr txBox="1"/>
          <p:nvPr/>
        </p:nvSpPr>
        <p:spPr>
          <a:xfrm>
            <a:off x="180594" y="5211248"/>
            <a:ext cx="61584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It moves underwater.</a:t>
            </a:r>
            <a:br>
              <a:rPr lang="en-US" sz="2400" dirty="0"/>
            </a:br>
            <a:r>
              <a:rPr lang="en-US" sz="2400" dirty="0"/>
              <a:t>It is mainly used for military purposes.</a:t>
            </a:r>
          </a:p>
          <a:p>
            <a:endParaRPr lang="el-GR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C879-0903-36F4-9E14-2A222DA20CD5}"/>
              </a:ext>
            </a:extLst>
          </p:cNvPr>
          <p:cNvSpPr txBox="1"/>
          <p:nvPr/>
        </p:nvSpPr>
        <p:spPr>
          <a:xfrm>
            <a:off x="77724" y="144671"/>
            <a:ext cx="61584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5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Υποβρύχιο</a:t>
            </a:r>
            <a:r>
              <a:rPr lang="en-US" sz="5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SUBMARINE</a:t>
            </a:r>
            <a:endParaRPr lang="el-GR" sz="5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2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B554AC-5564-4942-6CA8-BD8ECE0B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7"/>
            <a:ext cx="5021182" cy="33095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5400" dirty="0"/>
              <a:t>Αλιευτικό Πλοίο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15362" name="Picture 2" descr="Εξαφανίστηκε αλιευτικό πλοίο με 20 ναυτικούς στην Άπω Ανατολή | Διεθνή  Ειδήσεις">
            <a:extLst>
              <a:ext uri="{FF2B5EF4-FFF2-40B4-BE49-F238E27FC236}">
                <a16:creationId xmlns:a16="http://schemas.microsoft.com/office/drawing/2014/main" id="{064C077D-8461-9EA7-8635-42ABC76B4B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" b="-1"/>
          <a:stretch>
            <a:fillRect/>
          </a:stretch>
        </p:blipFill>
        <p:spPr bwMode="auto">
          <a:xfrm>
            <a:off x="10382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66FC47-B05C-EF98-0084-3281AE3F4CF8}"/>
              </a:ext>
            </a:extLst>
          </p:cNvPr>
          <p:cNvSpPr txBox="1"/>
          <p:nvPr/>
        </p:nvSpPr>
        <p:spPr>
          <a:xfrm>
            <a:off x="316701" y="5266315"/>
            <a:ext cx="61584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It is used for fishing.</a:t>
            </a:r>
            <a:br>
              <a:rPr lang="en-US" sz="2400" dirty="0"/>
            </a:br>
            <a:r>
              <a:rPr lang="en-US" sz="2400" dirty="0"/>
              <a:t>It has special equipment.</a:t>
            </a:r>
          </a:p>
          <a:p>
            <a:endParaRPr lang="el-GR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D327CE-52E5-3E4B-36B3-3129F2184F74}"/>
              </a:ext>
            </a:extLst>
          </p:cNvPr>
          <p:cNvSpPr txBox="1"/>
          <p:nvPr/>
        </p:nvSpPr>
        <p:spPr>
          <a:xfrm>
            <a:off x="6795897" y="0"/>
            <a:ext cx="64945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5400" b="1" dirty="0"/>
              <a:t>Αλιευτικό Πλοίο</a:t>
            </a:r>
            <a:r>
              <a:rPr lang="en-US" sz="5400" b="1" dirty="0"/>
              <a:t> </a:t>
            </a:r>
          </a:p>
          <a:p>
            <a:r>
              <a:rPr lang="en-US" sz="5400" b="1" dirty="0"/>
              <a:t>FISHING VESSEL</a:t>
            </a:r>
            <a:endParaRPr lang="el-GR" sz="5400" b="1" dirty="0"/>
          </a:p>
        </p:txBody>
      </p:sp>
    </p:spTree>
    <p:extLst>
      <p:ext uri="{BB962C8B-B14F-4D97-AF65-F5344CB8AC3E}">
        <p14:creationId xmlns:p14="http://schemas.microsoft.com/office/powerpoint/2010/main" val="1573329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1BB4DA-5206-3200-0C5E-C912DD04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780" y="978409"/>
            <a:ext cx="4496529" cy="36782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>
                <a:latin typeface="Cochocib Script Latin Pro" panose="02000503000000020003" pitchFamily="2" charset="0"/>
              </a:rPr>
              <a:t>Ερευνητικό</a:t>
            </a:r>
            <a:r>
              <a:rPr lang="el-GR" dirty="0"/>
              <a:t> </a:t>
            </a:r>
            <a:r>
              <a:rPr lang="el-GR" dirty="0">
                <a:latin typeface="Cochocib Script Latin Pro" panose="02000503000000020003" pitchFamily="2" charset="0"/>
              </a:rPr>
              <a:t>Πλοίο</a:t>
            </a:r>
            <a:endParaRPr lang="en-US" dirty="0">
              <a:latin typeface="Cochocib Script Latin Pro" panose="02000503000000020003" pitchFamily="2" charset="0"/>
            </a:endParaRPr>
          </a:p>
        </p:txBody>
      </p:sp>
      <p:pic>
        <p:nvPicPr>
          <p:cNvPr id="16386" name="Picture 2" descr="Αμερικανικό ερευνητικό πλοίο ξεκινά γεωτρήσεις γύρω από τα ηφαίστεια της  Σαντορίνης | Η ΚΑΘΗΜΕΡΙΝΗ">
            <a:extLst>
              <a:ext uri="{FF2B5EF4-FFF2-40B4-BE49-F238E27FC236}">
                <a16:creationId xmlns:a16="http://schemas.microsoft.com/office/drawing/2014/main" id="{E7EFB041-CC96-96A3-7088-91955C8E0A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8182"/>
          <a:stretch>
            <a:fillRect/>
          </a:stretch>
        </p:blipFill>
        <p:spPr bwMode="auto">
          <a:xfrm>
            <a:off x="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FAEF5C-7697-C82A-A684-0A6FE2AE8FA7}"/>
              </a:ext>
            </a:extLst>
          </p:cNvPr>
          <p:cNvSpPr txBox="1"/>
          <p:nvPr/>
        </p:nvSpPr>
        <p:spPr>
          <a:xfrm>
            <a:off x="6877050" y="5657661"/>
            <a:ext cx="81975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It is used for scientific research.</a:t>
            </a:r>
            <a:br>
              <a:rPr lang="en-US" sz="2400" dirty="0"/>
            </a:br>
            <a:r>
              <a:rPr lang="en-US" sz="2400" dirty="0"/>
              <a:t>It studies the sea and marine life.</a:t>
            </a:r>
          </a:p>
          <a:p>
            <a:endParaRPr lang="el-GR" sz="2400" dirty="0">
              <a:cs typeface="Aharoni" panose="020F0502020204030204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76BDC4-567F-5153-B96F-442776428C5D}"/>
              </a:ext>
            </a:extLst>
          </p:cNvPr>
          <p:cNvSpPr txBox="1"/>
          <p:nvPr/>
        </p:nvSpPr>
        <p:spPr>
          <a:xfrm>
            <a:off x="6949440" y="404995"/>
            <a:ext cx="69494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Ερευνητικό Πλοίο</a:t>
            </a:r>
            <a:endParaRPr lang="en-US" sz="4800" dirty="0"/>
          </a:p>
          <a:p>
            <a:r>
              <a:rPr lang="en-US" sz="4800" b="1" dirty="0"/>
              <a:t>Research Vessel	</a:t>
            </a:r>
          </a:p>
        </p:txBody>
      </p:sp>
    </p:spTree>
    <p:extLst>
      <p:ext uri="{BB962C8B-B14F-4D97-AF65-F5344CB8AC3E}">
        <p14:creationId xmlns:p14="http://schemas.microsoft.com/office/powerpoint/2010/main" val="3714543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4EE944-6675-8DF8-62DB-3755D779F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7"/>
            <a:ext cx="5021182" cy="33095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Hovercraft</a:t>
            </a:r>
          </a:p>
        </p:txBody>
      </p:sp>
      <p:pic>
        <p:nvPicPr>
          <p:cNvPr id="17410" name="Picture 2" descr="Understanding Working of Hovercrafts">
            <a:extLst>
              <a:ext uri="{FF2B5EF4-FFF2-40B4-BE49-F238E27FC236}">
                <a16:creationId xmlns:a16="http://schemas.microsoft.com/office/drawing/2014/main" id="{132582AF-E3C8-09E5-1493-AAD58C7B7F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3" b="-1"/>
          <a:stretch>
            <a:fillRect/>
          </a:stretch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B991E0-EDCD-F5B7-0BEB-63859E884379}"/>
              </a:ext>
            </a:extLst>
          </p:cNvPr>
          <p:cNvSpPr txBox="1"/>
          <p:nvPr/>
        </p:nvSpPr>
        <p:spPr>
          <a:xfrm>
            <a:off x="304204" y="5170775"/>
            <a:ext cx="61584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It moves on a cushion of air.</a:t>
            </a:r>
            <a:br>
              <a:rPr lang="en-US" sz="2400" dirty="0"/>
            </a:br>
            <a:r>
              <a:rPr lang="en-US" sz="2400" dirty="0"/>
              <a:t>It can travel on water and land.</a:t>
            </a:r>
          </a:p>
          <a:p>
            <a:endParaRPr lang="el-GR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B2E57-642A-000E-544E-528D210659C9}"/>
              </a:ext>
            </a:extLst>
          </p:cNvPr>
          <p:cNvSpPr txBox="1"/>
          <p:nvPr/>
        </p:nvSpPr>
        <p:spPr>
          <a:xfrm>
            <a:off x="8053578" y="55077"/>
            <a:ext cx="61584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Hovercraft</a:t>
            </a:r>
            <a:endParaRPr lang="el-GR" sz="5400" b="1" dirty="0"/>
          </a:p>
        </p:txBody>
      </p:sp>
    </p:spTree>
    <p:extLst>
      <p:ext uri="{BB962C8B-B14F-4D97-AF65-F5344CB8AC3E}">
        <p14:creationId xmlns:p14="http://schemas.microsoft.com/office/powerpoint/2010/main" val="2181453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roup 1030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32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34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Το πλοίο διάσωσης του Banksy κάλεσε σε βοήθεια - Ένας νεκρός | Athens Voice">
            <a:extLst>
              <a:ext uri="{FF2B5EF4-FFF2-40B4-BE49-F238E27FC236}">
                <a16:creationId xmlns:a16="http://schemas.microsoft.com/office/drawing/2014/main" id="{017DF661-DCBC-10CD-F3A6-D26B8FF79C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-1" b="-1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DCD4E7-EB48-5086-D500-023CEA42B079}"/>
              </a:ext>
            </a:extLst>
          </p:cNvPr>
          <p:cNvSpPr txBox="1"/>
          <p:nvPr/>
        </p:nvSpPr>
        <p:spPr>
          <a:xfrm>
            <a:off x="376238" y="543996"/>
            <a:ext cx="61626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/>
              <a:t>Πλοίο Διάσωσης</a:t>
            </a:r>
            <a:r>
              <a:rPr lang="en-US" sz="4800" b="1" dirty="0"/>
              <a:t>	</a:t>
            </a:r>
          </a:p>
          <a:p>
            <a:r>
              <a:rPr lang="en-US" sz="4800" b="1" dirty="0"/>
              <a:t>RESCUE SHIP</a:t>
            </a:r>
            <a:endParaRPr lang="el-GR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A9841F-BB2A-CDE3-2B30-EEF43696A2D4}"/>
              </a:ext>
            </a:extLst>
          </p:cNvPr>
          <p:cNvSpPr txBox="1"/>
          <p:nvPr/>
        </p:nvSpPr>
        <p:spPr>
          <a:xfrm>
            <a:off x="6777038" y="5288117"/>
            <a:ext cx="61626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It takes part in rescue operations.</a:t>
            </a:r>
            <a:br>
              <a:rPr lang="en-US" sz="2400" dirty="0"/>
            </a:br>
            <a:r>
              <a:rPr lang="en-US" sz="2400" dirty="0"/>
              <a:t>It helps people in danger at sea.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5720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roup 1030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32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Straight Connector 1034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Νέο πλοίο γεωτρήσεων για την Ocean Rig">
            <a:extLst>
              <a:ext uri="{FF2B5EF4-FFF2-40B4-BE49-F238E27FC236}">
                <a16:creationId xmlns:a16="http://schemas.microsoft.com/office/drawing/2014/main" id="{E2874B3D-A21A-9924-7DAF-482155B399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r="9429" b="1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C27D33-4CC9-6CD0-CB4A-2D5A13B9E52F}"/>
              </a:ext>
            </a:extLst>
          </p:cNvPr>
          <p:cNvSpPr txBox="1"/>
          <p:nvPr/>
        </p:nvSpPr>
        <p:spPr>
          <a:xfrm flipH="1">
            <a:off x="6226967" y="0"/>
            <a:ext cx="59618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5400" b="1" dirty="0"/>
              <a:t>Πλοίο Γεώτρησης</a:t>
            </a:r>
            <a:endParaRPr lang="en-US" sz="5400" b="1" dirty="0"/>
          </a:p>
          <a:p>
            <a:r>
              <a:rPr lang="en-US" sz="5400" b="1" dirty="0"/>
              <a:t>DRILLING SHIP</a:t>
            </a:r>
            <a:endParaRPr lang="el-GR" sz="5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1447C-C2C1-77BF-00B5-561213AEEC21}"/>
              </a:ext>
            </a:extLst>
          </p:cNvPr>
          <p:cNvSpPr txBox="1"/>
          <p:nvPr/>
        </p:nvSpPr>
        <p:spPr>
          <a:xfrm>
            <a:off x="-64295" y="5756701"/>
            <a:ext cx="62912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It performs drilling at sea.</a:t>
            </a:r>
            <a:br>
              <a:rPr lang="en-US" sz="2400" dirty="0"/>
            </a:br>
            <a:r>
              <a:rPr lang="en-US" sz="2400" dirty="0"/>
              <a:t>It is used to extract oil or gas.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75906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3" name="Group 2058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060" name="Straight Connector 2059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4" name="Straight Connector 2060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2" name="Straight Connector 2061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5" name="Straight Connector 2062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4" name="Straight Connector 2063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4" name="Picture 6" descr="Αυτό είναι το μεγαλύτερο ξύλινο ιστιοφόρο και βρίσκεται στο… Ναύπλιο!  (video) - Newsbomb">
            <a:extLst>
              <a:ext uri="{FF2B5EF4-FFF2-40B4-BE49-F238E27FC236}">
                <a16:creationId xmlns:a16="http://schemas.microsoft.com/office/drawing/2014/main" id="{72D4A5A6-20BA-2850-B67A-823D6F7DC4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7D524D-79CC-F415-55AC-DAFE696FB7F5}"/>
              </a:ext>
            </a:extLst>
          </p:cNvPr>
          <p:cNvSpPr txBox="1"/>
          <p:nvPr/>
        </p:nvSpPr>
        <p:spPr>
          <a:xfrm>
            <a:off x="147638" y="2064"/>
            <a:ext cx="61626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5400" b="1" dirty="0"/>
              <a:t>Ιστιοφόρο</a:t>
            </a:r>
            <a:r>
              <a:rPr lang="en-US" sz="5400" b="1" dirty="0"/>
              <a:t> Sailboat</a:t>
            </a:r>
          </a:p>
          <a:p>
            <a:endParaRPr lang="el-GR" sz="5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CE8C82-6458-F808-05B4-18E5DBA895CA}"/>
              </a:ext>
            </a:extLst>
          </p:cNvPr>
          <p:cNvSpPr txBox="1"/>
          <p:nvPr/>
        </p:nvSpPr>
        <p:spPr>
          <a:xfrm>
            <a:off x="95250" y="5825222"/>
            <a:ext cx="62150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It moves using the power of the wind. It is used for recreation and sailing.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2366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9FDB6FB-4145-D373-E137-E25293849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r>
              <a:rPr lang="el-GR" sz="3200" dirty="0"/>
              <a:t>Εισαγωγή</a:t>
            </a:r>
            <a:r>
              <a:rPr lang="el-GR" sz="2800" dirty="0"/>
              <a:t>:</a:t>
            </a:r>
          </a:p>
        </p:txBody>
      </p:sp>
      <p:sp>
        <p:nvSpPr>
          <p:cNvPr id="3085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Τι συμβαίνει στα πλοία που βρίσκονται εν πλω όταν ξεσπάσει τσουνάμι (vid) |  PLUS by gazzetta">
            <a:extLst>
              <a:ext uri="{FF2B5EF4-FFF2-40B4-BE49-F238E27FC236}">
                <a16:creationId xmlns:a16="http://schemas.microsoft.com/office/drawing/2014/main" id="{0924B13D-DC80-CF01-3251-F83C7B536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17" b="1"/>
          <a:stretch>
            <a:fillRect/>
          </a:stretch>
        </p:blipFill>
        <p:spPr bwMode="auto"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A838AC-F64F-3D49-0646-85175FC26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3070226"/>
          </a:xfrm>
        </p:spPr>
        <p:txBody>
          <a:bodyPr anchor="t">
            <a:normAutofit/>
          </a:bodyPr>
          <a:lstStyle/>
          <a:p>
            <a:r>
              <a:rPr lang="el-GR" sz="1800" dirty="0"/>
              <a:t>Η θάλασσα παίζει πολύ σημαντικό ρόλο στη ζωή του ανθρώπου.</a:t>
            </a:r>
            <a:br>
              <a:rPr lang="el-GR" sz="1800" dirty="0"/>
            </a:br>
            <a:r>
              <a:rPr lang="el-GR" sz="1800" dirty="0"/>
              <a:t>Τα πλοία χρησιμοποιούνται για μεταφορές, ταξίδια, εργασία και άμυνα.</a:t>
            </a:r>
            <a:br>
              <a:rPr lang="el-GR" sz="1800" dirty="0"/>
            </a:br>
            <a:r>
              <a:rPr lang="el-GR" sz="1800" dirty="0"/>
              <a:t>Στην εργασία αυτή θα γνωρίσουμε 20 διαφορετικούς τύπους πλοίων.</a:t>
            </a:r>
            <a:r>
              <a:rPr lang="en-US" sz="1800" dirty="0"/>
              <a:t>  </a:t>
            </a:r>
            <a:endParaRPr lang="el-GR" sz="1800" dirty="0"/>
          </a:p>
        </p:txBody>
      </p:sp>
      <p:grpSp>
        <p:nvGrpSpPr>
          <p:cNvPr id="3087" name="Group 3086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088" name="Straight Connector 3087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9" name="Straight Connector 3088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0" name="Straight Connector 3089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1" name="Straight Connector 3090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2" name="Straight Connector 3091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9627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5D49CF3-7090-BB6C-765B-38F09F4D4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r>
              <a:rPr lang="el-GR" sz="4000" dirty="0"/>
              <a:t>Επίλογος</a:t>
            </a:r>
          </a:p>
        </p:txBody>
      </p:sp>
      <p:sp>
        <p:nvSpPr>
          <p:cNvPr id="1033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Η Ρωσία έστειλε πολεμικό πλοίο για να συνοδεύσει τάνκερ που καταδιώκουν οι  ΗΠΑ - Dnews">
            <a:extLst>
              <a:ext uri="{FF2B5EF4-FFF2-40B4-BE49-F238E27FC236}">
                <a16:creationId xmlns:a16="http://schemas.microsoft.com/office/drawing/2014/main" id="{01027DDA-68EF-3BF5-9EFD-941C60B6F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4" r="14923" b="1"/>
          <a:stretch>
            <a:fillRect/>
          </a:stretch>
        </p:blipFill>
        <p:spPr bwMode="auto"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D88AC8-9D4D-FDCC-9852-0634B02C5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3070226"/>
          </a:xfrm>
        </p:spPr>
        <p:txBody>
          <a:bodyPr anchor="t">
            <a:normAutofit fontScale="92500" lnSpcReduction="10000"/>
          </a:bodyPr>
          <a:lstStyle/>
          <a:p>
            <a:r>
              <a:rPr lang="el-GR" sz="2400" dirty="0"/>
              <a:t>Τα πλοία έχουν πολλές διαφορετικές χρήσεις.</a:t>
            </a:r>
            <a:br>
              <a:rPr lang="el-GR" sz="2400" dirty="0"/>
            </a:br>
            <a:r>
              <a:rPr lang="el-GR" sz="2400" dirty="0"/>
              <a:t>Κάθε τύπος πλοίου είναι σημαντικός για τον άνθρωπο. 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000" dirty="0"/>
              <a:t>Ευχαριστώ για την προσοχή σας!</a:t>
            </a:r>
            <a:endParaRPr lang="el-GR" sz="2400" dirty="0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518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w Giant Container Ships Actually Work">
            <a:extLst>
              <a:ext uri="{FF2B5EF4-FFF2-40B4-BE49-F238E27FC236}">
                <a16:creationId xmlns:a16="http://schemas.microsoft.com/office/drawing/2014/main" id="{2B5CD7BB-2176-5BF2-D319-96A52BD5B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>
            <a:fillRect/>
          </a:stretch>
        </p:blipFill>
        <p:spPr bwMode="auto">
          <a:xfrm>
            <a:off x="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1085E4BF-016E-3B9E-DF6F-4D76248A8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676" y="148437"/>
            <a:ext cx="5040784" cy="233377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sz="5600" b="1" dirty="0" err="1"/>
              <a:t>Φορτηγό</a:t>
            </a:r>
            <a:r>
              <a:rPr lang="en-US" sz="5600" b="1" dirty="0"/>
              <a:t> </a:t>
            </a:r>
            <a:r>
              <a:rPr lang="en-US" sz="5600" b="1" dirty="0" err="1"/>
              <a:t>Πλοίο</a:t>
            </a:r>
            <a:r>
              <a:rPr lang="en-US" sz="5600" b="1" dirty="0"/>
              <a:t> (Cargo Ship)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827555-87B0-1142-100F-42478BFE7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7621" y="4729338"/>
            <a:ext cx="5040785" cy="1724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2000" dirty="0">
                <a:solidFill>
                  <a:schemeClr val="tx1"/>
                </a:solidFill>
              </a:rPr>
              <a:t>It transports various goods from port to port.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It is a key part of global trade.</a:t>
            </a:r>
          </a:p>
          <a:p>
            <a:pPr marL="0" indent="0" algn="r">
              <a:buNone/>
            </a:pPr>
            <a:endParaRPr lang="en-US" sz="2200" i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982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71A740-4305-98FA-11C8-48966CA3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8686796" cy="233424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000" dirty="0" err="1">
                <a:solidFill>
                  <a:srgbClr val="FFFFFF"/>
                </a:solidFill>
              </a:rPr>
              <a:t>Δεξ</a:t>
            </a:r>
            <a:r>
              <a:rPr lang="en-US" sz="5000" dirty="0">
                <a:solidFill>
                  <a:srgbClr val="FFFFFF"/>
                </a:solidFill>
              </a:rPr>
              <a:t>αμενόπλοιο (Tanker) </a:t>
            </a:r>
            <a:br>
              <a:rPr lang="en-US" sz="5000" dirty="0">
                <a:solidFill>
                  <a:srgbClr val="FFFFFF"/>
                </a:solidFill>
              </a:rPr>
            </a:br>
            <a:br>
              <a:rPr lang="en-US" sz="5000" dirty="0">
                <a:solidFill>
                  <a:srgbClr val="FFFFFF"/>
                </a:solidFill>
              </a:rPr>
            </a:br>
            <a:endParaRPr lang="en-US" sz="5000" dirty="0">
              <a:solidFill>
                <a:srgbClr val="FFFFFF"/>
              </a:solidFill>
            </a:endParaRPr>
          </a:p>
        </p:txBody>
      </p:sp>
      <p:pic>
        <p:nvPicPr>
          <p:cNvPr id="5122" name="Picture 2" descr="Έκρηξη σε ελληνικό τάνκερ που απέπλευσε από Λιβύη | in.gr">
            <a:extLst>
              <a:ext uri="{FF2B5EF4-FFF2-40B4-BE49-F238E27FC236}">
                <a16:creationId xmlns:a16="http://schemas.microsoft.com/office/drawing/2014/main" id="{D7C97E7F-C5C8-09D3-7045-7ED85E662D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2" r="-1" b="-1"/>
          <a:stretch>
            <a:fillRect/>
          </a:stretch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057F4D-3826-3063-059C-CCF21C157394}"/>
              </a:ext>
            </a:extLst>
          </p:cNvPr>
          <p:cNvSpPr txBox="1"/>
          <p:nvPr/>
        </p:nvSpPr>
        <p:spPr>
          <a:xfrm>
            <a:off x="238125" y="4293720"/>
            <a:ext cx="8720710" cy="26536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200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46848-B623-FA51-8AA7-CD6DF83157C6}"/>
              </a:ext>
            </a:extLst>
          </p:cNvPr>
          <p:cNvSpPr txBox="1"/>
          <p:nvPr/>
        </p:nvSpPr>
        <p:spPr>
          <a:xfrm>
            <a:off x="6501384" y="359402"/>
            <a:ext cx="71797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6000" b="1" dirty="0"/>
              <a:t>Δεξαμενόπλοιο (</a:t>
            </a:r>
            <a:r>
              <a:rPr lang="en-US" sz="6000" b="1" dirty="0"/>
              <a:t>Tanker)</a:t>
            </a:r>
            <a:endParaRPr lang="el-GR" sz="6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17C74-DCD0-021E-FD61-206845A45A96}"/>
              </a:ext>
            </a:extLst>
          </p:cNvPr>
          <p:cNvSpPr txBox="1"/>
          <p:nvPr/>
        </p:nvSpPr>
        <p:spPr>
          <a:xfrm>
            <a:off x="238125" y="5266603"/>
            <a:ext cx="6872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It transports liquid cargo such as oil.</a:t>
            </a:r>
            <a:br>
              <a:rPr lang="en-US" sz="2000" dirty="0"/>
            </a:br>
            <a:r>
              <a:rPr lang="en-US" sz="2000" dirty="0"/>
              <a:t>It has special tanks for safety.</a:t>
            </a:r>
          </a:p>
        </p:txBody>
      </p:sp>
    </p:spTree>
    <p:extLst>
      <p:ext uri="{BB962C8B-B14F-4D97-AF65-F5344CB8AC3E}">
        <p14:creationId xmlns:p14="http://schemas.microsoft.com/office/powerpoint/2010/main" val="2631182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A-LNG: Αυξάνονται τα πλοία LNG λόγω ανόδου της ζήτησης">
            <a:extLst>
              <a:ext uri="{FF2B5EF4-FFF2-40B4-BE49-F238E27FC236}">
                <a16:creationId xmlns:a16="http://schemas.microsoft.com/office/drawing/2014/main" id="{63DF4343-A8F9-0B7A-DA14-F13FE779A6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4" r="-1" b="-1"/>
          <a:stretch>
            <a:fillRect/>
          </a:stretch>
        </p:blipFill>
        <p:spPr bwMode="auto">
          <a:xfrm>
            <a:off x="3068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59D9F4-274E-193F-54CE-6E6E2962C2A9}"/>
              </a:ext>
            </a:extLst>
          </p:cNvPr>
          <p:cNvSpPr txBox="1"/>
          <p:nvPr/>
        </p:nvSpPr>
        <p:spPr>
          <a:xfrm>
            <a:off x="7112980" y="200025"/>
            <a:ext cx="4871497" cy="11906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72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Πλοίο</a:t>
            </a:r>
            <a:r>
              <a:rPr lang="en-US" sz="72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LNG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33C00-307B-F4D3-E486-22A5783F231A}"/>
              </a:ext>
            </a:extLst>
          </p:cNvPr>
          <p:cNvSpPr txBox="1"/>
          <p:nvPr/>
        </p:nvSpPr>
        <p:spPr>
          <a:xfrm>
            <a:off x="325846" y="5043385"/>
            <a:ext cx="8720710" cy="26536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400" dirty="0"/>
              <a:t>It transports liquefied natural gas.</a:t>
            </a:r>
            <a:br>
              <a:rPr lang="en-US" sz="2400" dirty="0"/>
            </a:br>
            <a:r>
              <a:rPr lang="en-US" sz="2400" dirty="0"/>
              <a:t>It is used for energy production.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2200" i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706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85C4C6-BBBA-CC8E-CAC9-57918F292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8686796" cy="23342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ΠΛΟΙΟ Ro-Ro</a:t>
            </a:r>
          </a:p>
        </p:txBody>
      </p:sp>
      <p:pic>
        <p:nvPicPr>
          <p:cNvPr id="7170" name="Picture 2" descr="What is RoRo? A comprehensive introduction to roll-on/roll-off transport -  ODS Orient Spedition">
            <a:extLst>
              <a:ext uri="{FF2B5EF4-FFF2-40B4-BE49-F238E27FC236}">
                <a16:creationId xmlns:a16="http://schemas.microsoft.com/office/drawing/2014/main" id="{60A42A60-D38E-B301-40CB-EACCFF5536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/>
          <a:stretch>
            <a:fillRect/>
          </a:stretch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9784DA-F35C-5F9F-A628-0417E787CC3E}"/>
              </a:ext>
            </a:extLst>
          </p:cNvPr>
          <p:cNvSpPr txBox="1"/>
          <p:nvPr/>
        </p:nvSpPr>
        <p:spPr>
          <a:xfrm>
            <a:off x="0" y="5482353"/>
            <a:ext cx="8720710" cy="26536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400" dirty="0"/>
              <a:t>It carries cars and trucks.</a:t>
            </a:r>
            <a:br>
              <a:rPr lang="en-US" sz="2400" dirty="0"/>
            </a:br>
            <a:r>
              <a:rPr lang="en-US" sz="2400" dirty="0"/>
              <a:t>Vehicles enter and exit using ramps.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2200" i="1" kern="1200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A01266-6F47-40CE-F583-DFE798A5B9EF}"/>
              </a:ext>
            </a:extLst>
          </p:cNvPr>
          <p:cNvSpPr txBox="1"/>
          <p:nvPr/>
        </p:nvSpPr>
        <p:spPr>
          <a:xfrm>
            <a:off x="148590" y="632672"/>
            <a:ext cx="61676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6000" b="1" dirty="0"/>
              <a:t>Πλοίο </a:t>
            </a:r>
            <a:r>
              <a:rPr lang="en-US" sz="6000" b="1" dirty="0"/>
              <a:t>RO-RO</a:t>
            </a:r>
            <a:endParaRPr lang="el-GR" sz="6000" b="1" dirty="0"/>
          </a:p>
        </p:txBody>
      </p:sp>
    </p:spTree>
    <p:extLst>
      <p:ext uri="{BB962C8B-B14F-4D97-AF65-F5344CB8AC3E}">
        <p14:creationId xmlns:p14="http://schemas.microsoft.com/office/powerpoint/2010/main" val="3099152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Προσάραξη φέρι μποτ στα Νέα Στύρα: Ελεύθερος με περιοριστικούς όρους ο  καπετάνιος μετά την απολογία του - Real.gr">
            <a:extLst>
              <a:ext uri="{FF2B5EF4-FFF2-40B4-BE49-F238E27FC236}">
                <a16:creationId xmlns:a16="http://schemas.microsoft.com/office/drawing/2014/main" id="{9964AD33-A79E-0876-6817-546C781514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4" r="-1" b="-1"/>
          <a:stretch>
            <a:fillRect/>
          </a:stretch>
        </p:blipFill>
        <p:spPr bwMode="auto">
          <a:xfrm>
            <a:off x="3068" y="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330185-47FB-541B-033A-AF26FAF01A37}"/>
              </a:ext>
            </a:extLst>
          </p:cNvPr>
          <p:cNvSpPr txBox="1"/>
          <p:nvPr/>
        </p:nvSpPr>
        <p:spPr>
          <a:xfrm>
            <a:off x="444718" y="566928"/>
            <a:ext cx="5021182" cy="2620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+mj-lt"/>
                <a:ea typeface="+mj-ea"/>
                <a:cs typeface="+mj-cs"/>
              </a:rPr>
              <a:t>FERRY BOAT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A43C3A-D127-2889-C4B3-1236DAA6160F}"/>
              </a:ext>
            </a:extLst>
          </p:cNvPr>
          <p:cNvSpPr txBox="1"/>
          <p:nvPr/>
        </p:nvSpPr>
        <p:spPr>
          <a:xfrm>
            <a:off x="7410450" y="4921236"/>
            <a:ext cx="5162811" cy="1828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400" dirty="0"/>
              <a:t>It transports passengers and vehicles.</a:t>
            </a:r>
            <a:br>
              <a:rPr lang="en-US" sz="2400" dirty="0"/>
            </a:br>
            <a:r>
              <a:rPr lang="en-US" sz="2400" dirty="0"/>
              <a:t>It is very common in Greece.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2400" i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48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ulk Carrier | V.Group | Ship Management &amp; Marine Services">
            <a:extLst>
              <a:ext uri="{FF2B5EF4-FFF2-40B4-BE49-F238E27FC236}">
                <a16:creationId xmlns:a16="http://schemas.microsoft.com/office/drawing/2014/main" id="{240376C8-87A5-00C6-47D0-7B21C8D3B4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2813"/>
          <a:stretch>
            <a:fillRect/>
          </a:stretch>
        </p:blipFill>
        <p:spPr bwMode="auto">
          <a:xfrm>
            <a:off x="20" y="9535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DE9264-792E-84F1-B90A-E57BBC94D5B1}"/>
              </a:ext>
            </a:extLst>
          </p:cNvPr>
          <p:cNvSpPr txBox="1"/>
          <p:nvPr/>
        </p:nvSpPr>
        <p:spPr>
          <a:xfrm>
            <a:off x="320039" y="5731580"/>
            <a:ext cx="8196431" cy="9601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+mj-lt"/>
                <a:ea typeface="+mj-ea"/>
                <a:cs typeface="+mj-cs"/>
              </a:rPr>
              <a:t>Bulk Carrier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0BBF7-3D30-E6B8-9D6F-712A3E8971AE}"/>
              </a:ext>
            </a:extLst>
          </p:cNvPr>
          <p:cNvSpPr txBox="1"/>
          <p:nvPr/>
        </p:nvSpPr>
        <p:spPr>
          <a:xfrm>
            <a:off x="8671178" y="778580"/>
            <a:ext cx="3392781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ts val="1000"/>
              </a:spcBef>
            </a:pPr>
            <a:r>
              <a:rPr lang="el-GR" sz="2400" dirty="0"/>
              <a:t>Ι</a:t>
            </a:r>
            <a:r>
              <a:rPr lang="en-US" sz="2400" dirty="0"/>
              <a:t>t carries bulk cargo such as grain and coal.</a:t>
            </a:r>
            <a:br>
              <a:rPr lang="en-US" sz="2400" dirty="0"/>
            </a:br>
            <a:r>
              <a:rPr lang="en-US" sz="2400" dirty="0"/>
              <a:t>It does not use containers.</a:t>
            </a:r>
          </a:p>
        </p:txBody>
      </p:sp>
    </p:spTree>
    <p:extLst>
      <p:ext uri="{BB962C8B-B14F-4D97-AF65-F5344CB8AC3E}">
        <p14:creationId xmlns:p14="http://schemas.microsoft.com/office/powerpoint/2010/main" val="261233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5A6378-75EF-FEC8-7572-C2E94472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5731580"/>
            <a:ext cx="8196431" cy="960120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/>
              <a:t> </a:t>
            </a:r>
            <a:r>
              <a:rPr lang="el-GR" sz="4800" dirty="0"/>
              <a:t>Ρυμουλκό</a:t>
            </a:r>
            <a:r>
              <a:rPr lang="en-US" sz="4800" dirty="0"/>
              <a:t> </a:t>
            </a:r>
            <a:r>
              <a:rPr lang="el-GR" sz="4800" dirty="0"/>
              <a:t>(</a:t>
            </a:r>
            <a:r>
              <a:rPr lang="en-US" sz="4800" dirty="0"/>
              <a:t>TUG BOAT)</a:t>
            </a:r>
          </a:p>
        </p:txBody>
      </p:sp>
      <p:pic>
        <p:nvPicPr>
          <p:cNvPr id="10242" name="Picture 2" descr="VERNICOS TUGS | Vernicos Scafi: Αγορασε ενα απο τα ισχυροτερα ρυμουλκα στην  ανατολικη Μεσογειο">
            <a:extLst>
              <a:ext uri="{FF2B5EF4-FFF2-40B4-BE49-F238E27FC236}">
                <a16:creationId xmlns:a16="http://schemas.microsoft.com/office/drawing/2014/main" id="{375B137D-ABF9-A714-32FE-BD12BE72B7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8" r="9091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D4E77E-6D86-65B3-8934-A77DEF0E2598}"/>
              </a:ext>
            </a:extLst>
          </p:cNvPr>
          <p:cNvSpPr txBox="1"/>
          <p:nvPr/>
        </p:nvSpPr>
        <p:spPr>
          <a:xfrm>
            <a:off x="6983730" y="431215"/>
            <a:ext cx="61584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It helps large ships in ports.</a:t>
            </a:r>
            <a:br>
              <a:rPr lang="en-US" sz="2400" dirty="0"/>
            </a:br>
            <a:r>
              <a:rPr lang="en-US" sz="2400" dirty="0"/>
              <a:t>It is small but very powerful.</a:t>
            </a:r>
          </a:p>
          <a:p>
            <a:pPr lvl="1"/>
            <a:endParaRPr lang="el-GR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430EF-1577-3AA0-4326-FFA119602F26}"/>
              </a:ext>
            </a:extLst>
          </p:cNvPr>
          <p:cNvSpPr txBox="1"/>
          <p:nvPr/>
        </p:nvSpPr>
        <p:spPr>
          <a:xfrm>
            <a:off x="97535" y="4937374"/>
            <a:ext cx="64556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5400" b="1" dirty="0"/>
              <a:t>Ρυμουλκό </a:t>
            </a:r>
            <a:r>
              <a:rPr lang="en-US" sz="5400" b="1" dirty="0"/>
              <a:t>TUGBOAT</a:t>
            </a:r>
            <a:endParaRPr lang="el-GR" sz="5400" b="1" dirty="0"/>
          </a:p>
        </p:txBody>
      </p:sp>
    </p:spTree>
    <p:extLst>
      <p:ext uri="{BB962C8B-B14F-4D97-AF65-F5344CB8AC3E}">
        <p14:creationId xmlns:p14="http://schemas.microsoft.com/office/powerpoint/2010/main" val="3868547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Κομμάτι">
  <a:themeElements>
    <a:clrScheme name="Κομμάτ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Κομμάτ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ομμάτ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19C611-E64B-4B31-9A1D-3358367F4391}">
  <we:reference id="wa200005566" version="3.0.0.3" store="el-GR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311</TotalTime>
  <Words>421</Words>
  <Application>Microsoft Office PowerPoint</Application>
  <PresentationFormat>Ευρεία οθόνη</PresentationFormat>
  <Paragraphs>60</Paragraphs>
  <Slides>20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6" baseType="lpstr">
      <vt:lpstr>Abadi</vt:lpstr>
      <vt:lpstr>Aptos</vt:lpstr>
      <vt:lpstr>Century Gothic</vt:lpstr>
      <vt:lpstr>Cochocib Script Latin Pro</vt:lpstr>
      <vt:lpstr>Wingdings 3</vt:lpstr>
      <vt:lpstr>Κομμάτι</vt:lpstr>
      <vt:lpstr>Τύποι Πλοίων</vt:lpstr>
      <vt:lpstr>Εισαγωγή:</vt:lpstr>
      <vt:lpstr>Φορτηγό Πλοίο (Cargo Ship)</vt:lpstr>
      <vt:lpstr>Δεξαμενόπλοιο (Tanker)   </vt:lpstr>
      <vt:lpstr>Παρουσίαση του PowerPoint</vt:lpstr>
      <vt:lpstr>ΠΛΟΙΟ Ro-Ro</vt:lpstr>
      <vt:lpstr>Παρουσίαση του PowerPoint</vt:lpstr>
      <vt:lpstr>Παρουσίαση του PowerPoint</vt:lpstr>
      <vt:lpstr> Ρυμουλκό (TUG BOAT)</vt:lpstr>
      <vt:lpstr>Παγοθραυστικό</vt:lpstr>
      <vt:lpstr>Πολεμικό Πλοίο</vt:lpstr>
      <vt:lpstr>Κρουαζιερόπλοιο</vt:lpstr>
      <vt:lpstr>Υποβρύχιο</vt:lpstr>
      <vt:lpstr>Αλιευτικό Πλοίο</vt:lpstr>
      <vt:lpstr>Ερευνητικό Πλοίο</vt:lpstr>
      <vt:lpstr>Hovercraft</vt:lpstr>
      <vt:lpstr>Παρουσίαση του PowerPoint</vt:lpstr>
      <vt:lpstr>Παρουσίαση του PowerPoint</vt:lpstr>
      <vt:lpstr>Παρουσίαση του PowerPoint</vt:lpstr>
      <vt:lpstr>Επίλογος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Τύποι Πλοίων</dc:title>
  <dc:creator>Χαραλαμπος Κωνσταντινιδης</dc:creator>
  <cp:lastModifiedBy>Χαραλαμπος Κωνσταντινιδης</cp:lastModifiedBy>
  <cp:revision>2</cp:revision>
  <dcterms:created xsi:type="dcterms:W3CDTF">2026-01-10T11:52:43Z</dcterms:created>
  <dcterms:modified xsi:type="dcterms:W3CDTF">2026-01-11T11:15:35Z</dcterms:modified>
</cp:coreProperties>
</file>