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p:scale>
          <a:sx n="78" d="100"/>
          <a:sy n="78" d="100"/>
        </p:scale>
        <p:origin x="8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1/8/2024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1/8/2024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hyperlink" Target="https://www.imorules.com/GUID-2E64C124-14B5-47EC-AF10-B2944FF5F57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on-shore.mschoa.org/reference-documents/bmp5/"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imorules.com/GUID-2E64C124-14B5-47EC-AF10-B2944FF5F57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morules.com/GUID-2E64C124-14B5-47EC-AF10-B2944FF5F57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os.noaa.gov/amver_seas.shtml" TargetMode="External"/><Relationship Id="rId2" Type="http://schemas.openxmlformats.org/officeDocument/2006/relationships/hyperlink" Target="https://www.emsa.europa.eu/about/download/1551/1443/23.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B2ED-9252-B4B2-0BD2-C293CA4E5A88}"/>
              </a:ext>
            </a:extLst>
          </p:cNvPr>
          <p:cNvSpPr>
            <a:spLocks noGrp="1"/>
          </p:cNvSpPr>
          <p:nvPr>
            <p:ph type="ctrTitle"/>
          </p:nvPr>
        </p:nvSpPr>
        <p:spPr/>
        <p:txBody>
          <a:bodyPr/>
          <a:lstStyle/>
          <a:p>
            <a:r>
              <a:rPr lang="el-GR" dirty="0"/>
              <a:t>ΕΞΟΠΛΙΣΜΟΣ ΚΑΙ ΜΕΤΡΑ </a:t>
            </a:r>
            <a:endParaRPr lang="en-US" dirty="0"/>
          </a:p>
        </p:txBody>
      </p:sp>
      <p:sp>
        <p:nvSpPr>
          <p:cNvPr id="3" name="Subtitle 2">
            <a:extLst>
              <a:ext uri="{FF2B5EF4-FFF2-40B4-BE49-F238E27FC236}">
                <a16:creationId xmlns:a16="http://schemas.microsoft.com/office/drawing/2014/main" id="{9E5CD7B1-5482-427E-0667-2534BD0956FC}"/>
              </a:ext>
            </a:extLst>
          </p:cNvPr>
          <p:cNvSpPr>
            <a:spLocks noGrp="1"/>
          </p:cNvSpPr>
          <p:nvPr>
            <p:ph type="subTitle" idx="1"/>
          </p:nvPr>
        </p:nvSpPr>
        <p:spPr/>
        <p:txBody>
          <a:bodyPr/>
          <a:lstStyle/>
          <a:p>
            <a:r>
              <a:rPr lang="el-GR" dirty="0"/>
              <a:t>ΠΡΟΛΗΨΗΣ - ΑΝΑΣΧΕΣΗΣ ΤΩΝ ΑΠΕΙΛΩΝ ΑΣΦΑΛΕΙΑΣ</a:t>
            </a:r>
            <a:endParaRPr lang="en-US" dirty="0"/>
          </a:p>
        </p:txBody>
      </p:sp>
    </p:spTree>
    <p:extLst>
      <p:ext uri="{BB962C8B-B14F-4D97-AF65-F5344CB8AC3E}">
        <p14:creationId xmlns:p14="http://schemas.microsoft.com/office/powerpoint/2010/main" val="357183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lstStyle/>
          <a:p>
            <a:r>
              <a:rPr lang="el-GR" dirty="0"/>
              <a:t>Άλλα μέσα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680320" y="2336873"/>
            <a:ext cx="5337022" cy="3599316"/>
          </a:xfrm>
        </p:spPr>
        <p:txBody>
          <a:bodyPr>
            <a:normAutofit lnSpcReduction="10000"/>
          </a:bodyPr>
          <a:lstStyle/>
          <a:p>
            <a:r>
              <a:rPr lang="el-GR" b="1" dirty="0"/>
              <a:t>Φορητοί ανιχνευτές μετάλλων: </a:t>
            </a:r>
            <a:r>
              <a:rPr lang="el-GR" dirty="0"/>
              <a:t>Μπορούν να ανιχνεύσουν μικρά και μεσαία μεταλλικά αντικείμενα (μικρά όπλα, μαχαίρια </a:t>
            </a:r>
            <a:r>
              <a:rPr lang="el-GR" dirty="0" err="1"/>
              <a:t>κλπ</a:t>
            </a:r>
            <a:r>
              <a:rPr lang="el-GR" dirty="0"/>
              <a:t>) από σχετικά κοντινή απόσταση (περίπου 20 εκ.) </a:t>
            </a:r>
          </a:p>
          <a:p>
            <a:endParaRPr lang="el-GR" dirty="0"/>
          </a:p>
          <a:p>
            <a:r>
              <a:rPr lang="el-GR" b="1" dirty="0"/>
              <a:t>Μόνιμοι ανιχνευτές μετάλλων: </a:t>
            </a:r>
            <a:r>
              <a:rPr lang="el-GR" dirty="0"/>
              <a:t>Τοποθετούνται συνήθως στην είσοδο των λιμένων για τον έλεγχο των εισερχομένων </a:t>
            </a:r>
            <a:endParaRPr lang="en-US" dirty="0"/>
          </a:p>
          <a:p>
            <a:endParaRPr lang="en-US" dirty="0"/>
          </a:p>
        </p:txBody>
      </p:sp>
      <p:pic>
        <p:nvPicPr>
          <p:cNvPr id="8" name="Content Placeholder 7">
            <a:extLst>
              <a:ext uri="{FF2B5EF4-FFF2-40B4-BE49-F238E27FC236}">
                <a16:creationId xmlns:a16="http://schemas.microsoft.com/office/drawing/2014/main" id="{E741CCFD-B7DE-568C-B7F9-147871D4B994}"/>
              </a:ext>
            </a:extLst>
          </p:cNvPr>
          <p:cNvPicPr>
            <a:picLocks noGrp="1" noChangeAspect="1"/>
          </p:cNvPicPr>
          <p:nvPr>
            <p:ph sz="half" idx="2"/>
          </p:nvPr>
        </p:nvPicPr>
        <p:blipFill rotWithShape="1">
          <a:blip r:embed="rId2"/>
          <a:srcRect l="8741" t="11019" r="9571" b="11117"/>
          <a:stretch/>
        </p:blipFill>
        <p:spPr>
          <a:xfrm>
            <a:off x="6056671" y="2135680"/>
            <a:ext cx="2713703" cy="2586639"/>
          </a:xfrm>
        </p:spPr>
      </p:pic>
      <p:pic>
        <p:nvPicPr>
          <p:cNvPr id="9" name="Content Placeholder 6">
            <a:extLst>
              <a:ext uri="{FF2B5EF4-FFF2-40B4-BE49-F238E27FC236}">
                <a16:creationId xmlns:a16="http://schemas.microsoft.com/office/drawing/2014/main" id="{554502E4-7898-1551-6517-F6239AA74A75}"/>
              </a:ext>
            </a:extLst>
          </p:cNvPr>
          <p:cNvPicPr>
            <a:picLocks noChangeAspect="1"/>
          </p:cNvPicPr>
          <p:nvPr/>
        </p:nvPicPr>
        <p:blipFill>
          <a:blip r:embed="rId3"/>
          <a:stretch>
            <a:fillRect/>
          </a:stretch>
        </p:blipFill>
        <p:spPr>
          <a:xfrm>
            <a:off x="8298476" y="3143285"/>
            <a:ext cx="3598863" cy="3598863"/>
          </a:xfrm>
          <a:prstGeom prst="rect">
            <a:avLst/>
          </a:prstGeom>
        </p:spPr>
      </p:pic>
    </p:spTree>
    <p:extLst>
      <p:ext uri="{BB962C8B-B14F-4D97-AF65-F5344CB8AC3E}">
        <p14:creationId xmlns:p14="http://schemas.microsoft.com/office/powerpoint/2010/main" val="319219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lstStyle/>
          <a:p>
            <a:r>
              <a:rPr lang="el-GR" dirty="0"/>
              <a:t>Άλλα μέσα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2" y="2336873"/>
            <a:ext cx="4925962" cy="3599316"/>
          </a:xfrm>
        </p:spPr>
        <p:txBody>
          <a:bodyPr/>
          <a:lstStyle/>
          <a:p>
            <a:r>
              <a:rPr lang="el-GR" dirty="0"/>
              <a:t>Μονάδες ελέγχου φορτίων:</a:t>
            </a:r>
          </a:p>
          <a:p>
            <a:pPr marL="0" indent="0">
              <a:buNone/>
            </a:pPr>
            <a:r>
              <a:rPr lang="el-GR" dirty="0"/>
              <a:t> Χρησιμοποιούνται για τον έλεγχο και την ανίχνευση εκρηκτικών και γενικά παράνομων ουσιών σε λιμένες που τα πλοία φορτώνουν και μεταφέρουν οχήματα, φορτηγά, </a:t>
            </a:r>
            <a:r>
              <a:rPr lang="en-US" dirty="0"/>
              <a:t>containers.</a:t>
            </a:r>
          </a:p>
        </p:txBody>
      </p:sp>
      <p:pic>
        <p:nvPicPr>
          <p:cNvPr id="12" name="Content Placeholder 11">
            <a:extLst>
              <a:ext uri="{FF2B5EF4-FFF2-40B4-BE49-F238E27FC236}">
                <a16:creationId xmlns:a16="http://schemas.microsoft.com/office/drawing/2014/main" id="{3A832EA4-969A-4200-35CC-97A26512B64E}"/>
              </a:ext>
            </a:extLst>
          </p:cNvPr>
          <p:cNvPicPr>
            <a:picLocks noGrp="1" noChangeAspect="1"/>
          </p:cNvPicPr>
          <p:nvPr>
            <p:ph sz="half" idx="2"/>
          </p:nvPr>
        </p:nvPicPr>
        <p:blipFill>
          <a:blip r:embed="rId2"/>
          <a:stretch>
            <a:fillRect/>
          </a:stretch>
        </p:blipFill>
        <p:spPr>
          <a:xfrm>
            <a:off x="5240594" y="1834166"/>
            <a:ext cx="4700588" cy="3289140"/>
          </a:xfrm>
        </p:spPr>
      </p:pic>
      <p:pic>
        <p:nvPicPr>
          <p:cNvPr id="14" name="Picture 13">
            <a:extLst>
              <a:ext uri="{FF2B5EF4-FFF2-40B4-BE49-F238E27FC236}">
                <a16:creationId xmlns:a16="http://schemas.microsoft.com/office/drawing/2014/main" id="{00EC148E-DBE5-717E-D3A6-E53FC97AC99D}"/>
              </a:ext>
            </a:extLst>
          </p:cNvPr>
          <p:cNvPicPr>
            <a:picLocks noChangeAspect="1"/>
          </p:cNvPicPr>
          <p:nvPr/>
        </p:nvPicPr>
        <p:blipFill>
          <a:blip r:embed="rId3"/>
          <a:stretch>
            <a:fillRect/>
          </a:stretch>
        </p:blipFill>
        <p:spPr>
          <a:xfrm>
            <a:off x="8562432" y="4300316"/>
            <a:ext cx="3629568" cy="2452726"/>
          </a:xfrm>
          <a:prstGeom prst="rect">
            <a:avLst/>
          </a:prstGeom>
        </p:spPr>
      </p:pic>
    </p:spTree>
    <p:extLst>
      <p:ext uri="{BB962C8B-B14F-4D97-AF65-F5344CB8AC3E}">
        <p14:creationId xmlns:p14="http://schemas.microsoft.com/office/powerpoint/2010/main" val="77185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lnSpcReduction="10000"/>
          </a:bodyPr>
          <a:lstStyle/>
          <a:p>
            <a:r>
              <a:rPr lang="el-GR" dirty="0"/>
              <a:t>Συσκευές Νυχτερινής όρασης</a:t>
            </a:r>
            <a:r>
              <a:rPr lang="en-US" dirty="0"/>
              <a:t> </a:t>
            </a:r>
            <a:r>
              <a:rPr lang="el-GR" dirty="0"/>
              <a:t>και</a:t>
            </a:r>
            <a:r>
              <a:rPr lang="en-US" dirty="0"/>
              <a:t> </a:t>
            </a:r>
            <a:r>
              <a:rPr lang="el-GR" dirty="0"/>
              <a:t>όργανα θερμικής απεικόνισης:</a:t>
            </a:r>
          </a:p>
          <a:p>
            <a:r>
              <a:rPr lang="el-GR" dirty="0"/>
              <a:t>Οι πρώτες είναι συσκευές που εκμεταλλεύονται το υπεριώδες φως που αντανακλάται σε αντικείμενα και το μετατρέπουν σε εικόνες.</a:t>
            </a:r>
          </a:p>
          <a:p>
            <a:r>
              <a:rPr lang="el-GR" dirty="0"/>
              <a:t>Τα δεύτερα ανιχνεύουν και απεικονίζουν διαφορές θερμοκρασίας (μπορούν να χρησιμοποιηθούν π.χ. σε κλειστούς χώρους για να ανιχνεύσουν την ύπαρξη ανθρώπων.</a:t>
            </a:r>
          </a:p>
          <a:p>
            <a:endParaRPr lang="el-GR" dirty="0"/>
          </a:p>
          <a:p>
            <a:endParaRPr lang="en-US" dirty="0"/>
          </a:p>
        </p:txBody>
      </p:sp>
      <p:pic>
        <p:nvPicPr>
          <p:cNvPr id="7" name="Content Placeholder 6">
            <a:extLst>
              <a:ext uri="{FF2B5EF4-FFF2-40B4-BE49-F238E27FC236}">
                <a16:creationId xmlns:a16="http://schemas.microsoft.com/office/drawing/2014/main" id="{A6B1B84D-D93D-6082-B587-274591C64E8B}"/>
              </a:ext>
            </a:extLst>
          </p:cNvPr>
          <p:cNvPicPr>
            <a:picLocks noGrp="1" noChangeAspect="1"/>
          </p:cNvPicPr>
          <p:nvPr>
            <p:ph sz="half" idx="2"/>
          </p:nvPr>
        </p:nvPicPr>
        <p:blipFill>
          <a:blip r:embed="rId2"/>
          <a:stretch>
            <a:fillRect/>
          </a:stretch>
        </p:blipFill>
        <p:spPr>
          <a:xfrm>
            <a:off x="5830530" y="1950679"/>
            <a:ext cx="2699979" cy="2699979"/>
          </a:xfrm>
        </p:spPr>
      </p:pic>
      <p:pic>
        <p:nvPicPr>
          <p:cNvPr id="9" name="Picture 8">
            <a:extLst>
              <a:ext uri="{FF2B5EF4-FFF2-40B4-BE49-F238E27FC236}">
                <a16:creationId xmlns:a16="http://schemas.microsoft.com/office/drawing/2014/main" id="{2CEDC27E-9D83-754A-22E2-87903AB6CEBC}"/>
              </a:ext>
            </a:extLst>
          </p:cNvPr>
          <p:cNvPicPr>
            <a:picLocks noChangeAspect="1"/>
          </p:cNvPicPr>
          <p:nvPr/>
        </p:nvPicPr>
        <p:blipFill>
          <a:blip r:embed="rId3"/>
          <a:stretch>
            <a:fillRect/>
          </a:stretch>
        </p:blipFill>
        <p:spPr>
          <a:xfrm>
            <a:off x="7695065" y="3942896"/>
            <a:ext cx="4270793" cy="2399475"/>
          </a:xfrm>
          <a:prstGeom prst="rect">
            <a:avLst/>
          </a:prstGeom>
        </p:spPr>
      </p:pic>
    </p:spTree>
    <p:extLst>
      <p:ext uri="{BB962C8B-B14F-4D97-AF65-F5344CB8AC3E}">
        <p14:creationId xmlns:p14="http://schemas.microsoft.com/office/powerpoint/2010/main" val="74883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a:bodyPr>
          <a:lstStyle/>
          <a:p>
            <a:r>
              <a:rPr lang="el-GR" dirty="0"/>
              <a:t>Ακανθωτό συρματόπλεγμα:</a:t>
            </a:r>
          </a:p>
          <a:p>
            <a:pPr marL="0" indent="0">
              <a:buNone/>
            </a:pPr>
            <a:r>
              <a:rPr lang="el-GR" dirty="0"/>
              <a:t>  Προμηθεύεται σε κουλούρες και συνήθως το απλώνουμε στα ρέλια του πλοίου και στις σκάλες.</a:t>
            </a:r>
          </a:p>
          <a:p>
            <a:endParaRPr lang="en-US" dirty="0"/>
          </a:p>
        </p:txBody>
      </p:sp>
      <p:pic>
        <p:nvPicPr>
          <p:cNvPr id="8" name="Content Placeholder 7">
            <a:extLst>
              <a:ext uri="{FF2B5EF4-FFF2-40B4-BE49-F238E27FC236}">
                <a16:creationId xmlns:a16="http://schemas.microsoft.com/office/drawing/2014/main" id="{1E095908-D8B7-CAE1-7275-1EDDCB4CD9BC}"/>
              </a:ext>
            </a:extLst>
          </p:cNvPr>
          <p:cNvPicPr>
            <a:picLocks noGrp="1" noChangeAspect="1"/>
          </p:cNvPicPr>
          <p:nvPr>
            <p:ph sz="half" idx="2"/>
          </p:nvPr>
        </p:nvPicPr>
        <p:blipFill>
          <a:blip r:embed="rId2"/>
          <a:stretch>
            <a:fillRect/>
          </a:stretch>
        </p:blipFill>
        <p:spPr>
          <a:xfrm>
            <a:off x="5487251" y="2205576"/>
            <a:ext cx="6390118" cy="4260078"/>
          </a:xfrm>
        </p:spPr>
      </p:pic>
    </p:spTree>
    <p:extLst>
      <p:ext uri="{BB962C8B-B14F-4D97-AF65-F5344CB8AC3E}">
        <p14:creationId xmlns:p14="http://schemas.microsoft.com/office/powerpoint/2010/main" val="73677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a:bodyPr>
          <a:lstStyle/>
          <a:p>
            <a:r>
              <a:rPr lang="el-GR" dirty="0"/>
              <a:t>Ακανθωτοί φράκτες:</a:t>
            </a:r>
          </a:p>
          <a:p>
            <a:pPr marL="0" indent="0">
              <a:buNone/>
            </a:pPr>
            <a:r>
              <a:rPr lang="el-GR" dirty="0"/>
              <a:t>  Τους απλώνουμε προς την εξωτερική πλευρά του πλοίου.</a:t>
            </a:r>
          </a:p>
          <a:p>
            <a:endParaRPr lang="en-US" dirty="0"/>
          </a:p>
        </p:txBody>
      </p:sp>
      <p:pic>
        <p:nvPicPr>
          <p:cNvPr id="7" name="Content Placeholder 6">
            <a:extLst>
              <a:ext uri="{FF2B5EF4-FFF2-40B4-BE49-F238E27FC236}">
                <a16:creationId xmlns:a16="http://schemas.microsoft.com/office/drawing/2014/main" id="{86057FE8-9853-71C7-8F4D-88A87E17F866}"/>
              </a:ext>
            </a:extLst>
          </p:cNvPr>
          <p:cNvPicPr>
            <a:picLocks noGrp="1" noChangeAspect="1"/>
          </p:cNvPicPr>
          <p:nvPr>
            <p:ph sz="half" idx="2"/>
          </p:nvPr>
        </p:nvPicPr>
        <p:blipFill>
          <a:blip r:embed="rId2"/>
          <a:stretch>
            <a:fillRect/>
          </a:stretch>
        </p:blipFill>
        <p:spPr>
          <a:xfrm>
            <a:off x="5742038" y="2064794"/>
            <a:ext cx="6233652" cy="4685628"/>
          </a:xfrm>
        </p:spPr>
      </p:pic>
    </p:spTree>
    <p:extLst>
      <p:ext uri="{BB962C8B-B14F-4D97-AF65-F5344CB8AC3E}">
        <p14:creationId xmlns:p14="http://schemas.microsoft.com/office/powerpoint/2010/main" val="91760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a:bodyPr>
          <a:lstStyle/>
          <a:p>
            <a:r>
              <a:rPr lang="en-US" dirty="0"/>
              <a:t>Antipiracy Barriers (Guardian Barriers)</a:t>
            </a:r>
            <a:r>
              <a:rPr lang="el-GR" dirty="0"/>
              <a:t>:</a:t>
            </a:r>
          </a:p>
          <a:p>
            <a:pPr marL="0" indent="0">
              <a:buNone/>
            </a:pPr>
            <a:r>
              <a:rPr lang="el-GR" dirty="0"/>
              <a:t>  Λειτουργούν ως αποτρεπτικός μηχανισμός επιβίβασης. Προσαρμόζονται επάνω και διαμορφώνονται για κάθε πλοίο διαφορετικά.</a:t>
            </a:r>
          </a:p>
          <a:p>
            <a:endParaRPr lang="en-US" dirty="0"/>
          </a:p>
        </p:txBody>
      </p:sp>
      <p:pic>
        <p:nvPicPr>
          <p:cNvPr id="8" name="Content Placeholder 7">
            <a:extLst>
              <a:ext uri="{FF2B5EF4-FFF2-40B4-BE49-F238E27FC236}">
                <a16:creationId xmlns:a16="http://schemas.microsoft.com/office/drawing/2014/main" id="{D91CBADB-12C4-0F80-3691-CFCCE6D86911}"/>
              </a:ext>
            </a:extLst>
          </p:cNvPr>
          <p:cNvPicPr>
            <a:picLocks noGrp="1" noChangeAspect="1"/>
          </p:cNvPicPr>
          <p:nvPr>
            <p:ph sz="half" idx="2"/>
          </p:nvPr>
        </p:nvPicPr>
        <p:blipFill>
          <a:blip r:embed="rId2"/>
          <a:stretch>
            <a:fillRect/>
          </a:stretch>
        </p:blipFill>
        <p:spPr>
          <a:xfrm>
            <a:off x="5688720" y="2336873"/>
            <a:ext cx="6290940" cy="4083592"/>
          </a:xfrm>
        </p:spPr>
      </p:pic>
    </p:spTree>
    <p:extLst>
      <p:ext uri="{BB962C8B-B14F-4D97-AF65-F5344CB8AC3E}">
        <p14:creationId xmlns:p14="http://schemas.microsoft.com/office/powerpoint/2010/main" val="161408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a:bodyPr>
          <a:lstStyle/>
          <a:p>
            <a:r>
              <a:rPr lang="el-GR" dirty="0"/>
              <a:t>Κράνη και Αλεξίσφαιρα γιλέκα:</a:t>
            </a:r>
          </a:p>
          <a:p>
            <a:pPr marL="0" indent="0">
              <a:buNone/>
            </a:pPr>
            <a:r>
              <a:rPr lang="el-GR" dirty="0"/>
              <a:t>  Συνήθως προμηθεύονται για το προσωπικό γεφύρας.</a:t>
            </a:r>
          </a:p>
          <a:p>
            <a:endParaRPr lang="en-US" dirty="0"/>
          </a:p>
        </p:txBody>
      </p:sp>
      <p:pic>
        <p:nvPicPr>
          <p:cNvPr id="7" name="Content Placeholder 6">
            <a:extLst>
              <a:ext uri="{FF2B5EF4-FFF2-40B4-BE49-F238E27FC236}">
                <a16:creationId xmlns:a16="http://schemas.microsoft.com/office/drawing/2014/main" id="{645FAB06-FEC4-3129-058A-7EE29E3D0B2D}"/>
              </a:ext>
            </a:extLst>
          </p:cNvPr>
          <p:cNvPicPr>
            <a:picLocks noGrp="1" noChangeAspect="1"/>
          </p:cNvPicPr>
          <p:nvPr>
            <p:ph sz="half" idx="2"/>
          </p:nvPr>
        </p:nvPicPr>
        <p:blipFill>
          <a:blip r:embed="rId2"/>
          <a:stretch>
            <a:fillRect/>
          </a:stretch>
        </p:blipFill>
        <p:spPr>
          <a:xfrm>
            <a:off x="6269637" y="2189317"/>
            <a:ext cx="5229266" cy="4083592"/>
          </a:xfrm>
        </p:spPr>
      </p:pic>
    </p:spTree>
    <p:extLst>
      <p:ext uri="{BB962C8B-B14F-4D97-AF65-F5344CB8AC3E}">
        <p14:creationId xmlns:p14="http://schemas.microsoft.com/office/powerpoint/2010/main" val="57577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a:bodyPr>
          <a:lstStyle/>
          <a:p>
            <a:r>
              <a:rPr lang="el-GR" dirty="0" err="1"/>
              <a:t>Αντιβαλιστική</a:t>
            </a:r>
            <a:r>
              <a:rPr lang="el-GR" dirty="0"/>
              <a:t> Μεμβράνη:</a:t>
            </a:r>
          </a:p>
          <a:p>
            <a:pPr marL="0" indent="0">
              <a:buNone/>
            </a:pPr>
            <a:r>
              <a:rPr lang="el-GR" dirty="0"/>
              <a:t>  Τοποθετείται στα παράθυρα της γέφυρας.</a:t>
            </a:r>
          </a:p>
          <a:p>
            <a:endParaRPr lang="en-US" dirty="0"/>
          </a:p>
        </p:txBody>
      </p:sp>
      <p:pic>
        <p:nvPicPr>
          <p:cNvPr id="8" name="Content Placeholder 7">
            <a:extLst>
              <a:ext uri="{FF2B5EF4-FFF2-40B4-BE49-F238E27FC236}">
                <a16:creationId xmlns:a16="http://schemas.microsoft.com/office/drawing/2014/main" id="{3D2293BA-650A-195E-58D8-F3C2E5A5C4D1}"/>
              </a:ext>
            </a:extLst>
          </p:cNvPr>
          <p:cNvPicPr>
            <a:picLocks noGrp="1" noChangeAspect="1"/>
          </p:cNvPicPr>
          <p:nvPr>
            <p:ph sz="half" idx="2"/>
          </p:nvPr>
        </p:nvPicPr>
        <p:blipFill>
          <a:blip r:embed="rId2"/>
          <a:stretch>
            <a:fillRect/>
          </a:stretch>
        </p:blipFill>
        <p:spPr>
          <a:xfrm>
            <a:off x="5594349" y="2569369"/>
            <a:ext cx="5958553" cy="3972368"/>
          </a:xfrm>
        </p:spPr>
      </p:pic>
    </p:spTree>
    <p:extLst>
      <p:ext uri="{BB962C8B-B14F-4D97-AF65-F5344CB8AC3E}">
        <p14:creationId xmlns:p14="http://schemas.microsoft.com/office/powerpoint/2010/main" val="424143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fontScale="92500" lnSpcReduction="20000"/>
          </a:bodyPr>
          <a:lstStyle/>
          <a:p>
            <a:r>
              <a:rPr lang="el-GR" dirty="0"/>
              <a:t>Θωρακισμένες Πόρτες:</a:t>
            </a:r>
          </a:p>
          <a:p>
            <a:pPr marL="0" indent="0">
              <a:buNone/>
            </a:pPr>
            <a:r>
              <a:rPr lang="el-GR" dirty="0"/>
              <a:t>  Πλέον σε νεότευκτα πλοία τοποθετούνται κατά την διάρκεια της κατασκευής του πλοίου. Συνήθως βρίσκουμε πόρτες με θωράκιση στις εξωτερικές πόρτες της γέφυρας και στις εισόδους του μηχανοστασίου και του πηδαλίου. </a:t>
            </a:r>
          </a:p>
          <a:p>
            <a:pPr marL="0" indent="0">
              <a:buNone/>
            </a:pPr>
            <a:r>
              <a:rPr lang="el-GR" dirty="0"/>
              <a:t>Οι μεταλλικές υδατοστεγείς πόρτες  στα </a:t>
            </a:r>
            <a:r>
              <a:rPr lang="en-US" dirty="0"/>
              <a:t>deck </a:t>
            </a:r>
            <a:r>
              <a:rPr lang="el-GR" dirty="0"/>
              <a:t>θεωρούνται κι αυτές θωρακισμένες εφόσον ασφαλίζουν με μηχανισμό από το εσωτερικό των διαμερισμάτων ενδιαίτησης που δεν επιτρέπει να ανοίξουν από το εξωτερικό κατάστρωμα.</a:t>
            </a:r>
          </a:p>
          <a:p>
            <a:endParaRPr lang="en-US" dirty="0"/>
          </a:p>
        </p:txBody>
      </p:sp>
      <p:pic>
        <p:nvPicPr>
          <p:cNvPr id="7" name="Content Placeholder 6">
            <a:extLst>
              <a:ext uri="{FF2B5EF4-FFF2-40B4-BE49-F238E27FC236}">
                <a16:creationId xmlns:a16="http://schemas.microsoft.com/office/drawing/2014/main" id="{7DC6B6F0-645F-4EAA-56DD-184E4CC985CD}"/>
              </a:ext>
            </a:extLst>
          </p:cNvPr>
          <p:cNvPicPr>
            <a:picLocks noGrp="1" noChangeAspect="1"/>
          </p:cNvPicPr>
          <p:nvPr>
            <p:ph sz="half" idx="2"/>
          </p:nvPr>
        </p:nvPicPr>
        <p:blipFill>
          <a:blip r:embed="rId2"/>
          <a:stretch>
            <a:fillRect/>
          </a:stretch>
        </p:blipFill>
        <p:spPr>
          <a:xfrm>
            <a:off x="7538967" y="2100825"/>
            <a:ext cx="3473162" cy="4630883"/>
          </a:xfrm>
        </p:spPr>
      </p:pic>
    </p:spTree>
    <p:extLst>
      <p:ext uri="{BB962C8B-B14F-4D97-AF65-F5344CB8AC3E}">
        <p14:creationId xmlns:p14="http://schemas.microsoft.com/office/powerpoint/2010/main" val="14243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fontScale="90000"/>
          </a:bodyPr>
          <a:lstStyle/>
          <a:p>
            <a:r>
              <a:rPr lang="el-GR" dirty="0"/>
              <a:t>Μέσα που είναι συνηθέστερο  να συναντήσουμε στα πλοία και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a:bodyPr>
          <a:lstStyle/>
          <a:p>
            <a:r>
              <a:rPr lang="el-GR" dirty="0"/>
              <a:t>Επιπλέον των προηγουμένων μέσων μπορούν να χρησιμοποιηθούν ως μέτρα αποτροπής πρόσβασης σε χώρους και λουκέτα, </a:t>
            </a:r>
            <a:r>
              <a:rPr lang="en-US" dirty="0"/>
              <a:t>straps,  </a:t>
            </a:r>
            <a:r>
              <a:rPr lang="el-GR" dirty="0"/>
              <a:t>πιστόλια φωτοβολίδων</a:t>
            </a:r>
            <a:r>
              <a:rPr lang="en-US" dirty="0"/>
              <a:t>, </a:t>
            </a:r>
            <a:r>
              <a:rPr lang="el-GR" dirty="0"/>
              <a:t>μάνικες νερού κατάλληλα τοποθετημένες και ενεργοποιημένες.</a:t>
            </a:r>
          </a:p>
          <a:p>
            <a:endParaRPr lang="en-US" dirty="0"/>
          </a:p>
        </p:txBody>
      </p:sp>
      <p:pic>
        <p:nvPicPr>
          <p:cNvPr id="8" name="Content Placeholder 7">
            <a:extLst>
              <a:ext uri="{FF2B5EF4-FFF2-40B4-BE49-F238E27FC236}">
                <a16:creationId xmlns:a16="http://schemas.microsoft.com/office/drawing/2014/main" id="{8B44BAFE-81B7-4272-0DC0-0B7E9CB80A34}"/>
              </a:ext>
            </a:extLst>
          </p:cNvPr>
          <p:cNvPicPr>
            <a:picLocks noGrp="1" noChangeAspect="1"/>
          </p:cNvPicPr>
          <p:nvPr>
            <p:ph sz="half" idx="2"/>
          </p:nvPr>
        </p:nvPicPr>
        <p:blipFill rotWithShape="1">
          <a:blip r:embed="rId2"/>
          <a:srcRect l="8468" t="27139" r="4652" b="31061"/>
          <a:stretch/>
        </p:blipFill>
        <p:spPr>
          <a:xfrm>
            <a:off x="6096000" y="2336873"/>
            <a:ext cx="3126655" cy="1504335"/>
          </a:xfrm>
        </p:spPr>
      </p:pic>
      <p:pic>
        <p:nvPicPr>
          <p:cNvPr id="10" name="Picture 9">
            <a:extLst>
              <a:ext uri="{FF2B5EF4-FFF2-40B4-BE49-F238E27FC236}">
                <a16:creationId xmlns:a16="http://schemas.microsoft.com/office/drawing/2014/main" id="{D29918D8-F4B4-8E65-F9DE-23C2E33E106B}"/>
              </a:ext>
            </a:extLst>
          </p:cNvPr>
          <p:cNvPicPr>
            <a:picLocks noChangeAspect="1"/>
          </p:cNvPicPr>
          <p:nvPr/>
        </p:nvPicPr>
        <p:blipFill>
          <a:blip r:embed="rId3"/>
          <a:stretch>
            <a:fillRect/>
          </a:stretch>
        </p:blipFill>
        <p:spPr>
          <a:xfrm>
            <a:off x="8142485" y="3602680"/>
            <a:ext cx="2633669" cy="1975252"/>
          </a:xfrm>
          <a:prstGeom prst="rect">
            <a:avLst/>
          </a:prstGeom>
        </p:spPr>
      </p:pic>
      <p:pic>
        <p:nvPicPr>
          <p:cNvPr id="14" name="Picture 13">
            <a:extLst>
              <a:ext uri="{FF2B5EF4-FFF2-40B4-BE49-F238E27FC236}">
                <a16:creationId xmlns:a16="http://schemas.microsoft.com/office/drawing/2014/main" id="{5268313B-A900-B1F0-A396-DD46533D8EFE}"/>
              </a:ext>
            </a:extLst>
          </p:cNvPr>
          <p:cNvPicPr>
            <a:picLocks noChangeAspect="1"/>
          </p:cNvPicPr>
          <p:nvPr/>
        </p:nvPicPr>
        <p:blipFill>
          <a:blip r:embed="rId4"/>
          <a:stretch>
            <a:fillRect/>
          </a:stretch>
        </p:blipFill>
        <p:spPr>
          <a:xfrm>
            <a:off x="4195969" y="4492551"/>
            <a:ext cx="4151618" cy="2283390"/>
          </a:xfrm>
          <a:prstGeom prst="rect">
            <a:avLst/>
          </a:prstGeom>
        </p:spPr>
      </p:pic>
    </p:spTree>
    <p:extLst>
      <p:ext uri="{BB962C8B-B14F-4D97-AF65-F5344CB8AC3E}">
        <p14:creationId xmlns:p14="http://schemas.microsoft.com/office/powerpoint/2010/main" val="12384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239-BD5C-34C4-7F42-C95B4119ECE0}"/>
              </a:ext>
            </a:extLst>
          </p:cNvPr>
          <p:cNvSpPr>
            <a:spLocks noGrp="1"/>
          </p:cNvSpPr>
          <p:nvPr>
            <p:ph type="title"/>
          </p:nvPr>
        </p:nvSpPr>
        <p:spPr>
          <a:xfrm>
            <a:off x="226143" y="753228"/>
            <a:ext cx="10068040" cy="1080938"/>
          </a:xfrm>
        </p:spPr>
        <p:txBody>
          <a:bodyPr/>
          <a:lstStyle/>
          <a:p>
            <a:r>
              <a:rPr lang="en-US" dirty="0"/>
              <a:t>L.R.I.T. (Long Range Identification &amp; Tracking)</a:t>
            </a:r>
          </a:p>
        </p:txBody>
      </p:sp>
      <p:sp>
        <p:nvSpPr>
          <p:cNvPr id="3" name="Content Placeholder 2">
            <a:extLst>
              <a:ext uri="{FF2B5EF4-FFF2-40B4-BE49-F238E27FC236}">
                <a16:creationId xmlns:a16="http://schemas.microsoft.com/office/drawing/2014/main" id="{A970B4C3-4C4D-E493-1C48-A4FF177E2811}"/>
              </a:ext>
            </a:extLst>
          </p:cNvPr>
          <p:cNvSpPr>
            <a:spLocks noGrp="1"/>
          </p:cNvSpPr>
          <p:nvPr>
            <p:ph idx="1"/>
          </p:nvPr>
        </p:nvSpPr>
        <p:spPr/>
        <p:txBody>
          <a:bodyPr/>
          <a:lstStyle/>
          <a:p>
            <a:r>
              <a:rPr lang="el-GR" dirty="0"/>
              <a:t>Το </a:t>
            </a:r>
            <a:r>
              <a:rPr lang="en-US" dirty="0"/>
              <a:t>LRIT</a:t>
            </a:r>
            <a:r>
              <a:rPr lang="el-GR" dirty="0"/>
              <a:t> είναι διεθνές σύστημα παρακολούθησης, εντοπισμού και  αναγνώρισης πλοίων</a:t>
            </a:r>
            <a:r>
              <a:rPr lang="en-US" dirty="0"/>
              <a:t>.</a:t>
            </a:r>
          </a:p>
          <a:p>
            <a:r>
              <a:rPr lang="el-GR" dirty="0"/>
              <a:t>Με τον κανονισμό της </a:t>
            </a:r>
            <a:r>
              <a:rPr lang="en-US" dirty="0">
                <a:hlinkClick r:id="rId2"/>
              </a:rPr>
              <a:t>SOLAS V/19-1 </a:t>
            </a:r>
            <a:r>
              <a:rPr lang="el-GR" dirty="0"/>
              <a:t>θα πρέπει να μεταδίδει τα κάτωθι δεδομένα:</a:t>
            </a:r>
          </a:p>
          <a:p>
            <a:pPr marL="0" indent="0">
              <a:buNone/>
            </a:pPr>
            <a:r>
              <a:rPr lang="el-GR" dirty="0"/>
              <a:t>	 Την ταυτότητα του πλοίου (Όνομα και Δ.Δ.Σ.).</a:t>
            </a:r>
          </a:p>
          <a:p>
            <a:pPr marL="0" indent="0">
              <a:buNone/>
            </a:pPr>
            <a:r>
              <a:rPr lang="el-GR" dirty="0"/>
              <a:t>	 Την Θέση του πλοίου (γεωγραφικό μήκος και πλάτος).</a:t>
            </a:r>
          </a:p>
          <a:p>
            <a:pPr marL="0" indent="0">
              <a:buNone/>
            </a:pPr>
            <a:r>
              <a:rPr lang="el-GR" dirty="0"/>
              <a:t>	  Την ώρα και την ημέρα των ως άνω στοιχείων.</a:t>
            </a:r>
          </a:p>
          <a:p>
            <a:pPr lvl="1"/>
            <a:endParaRPr lang="el-GR" dirty="0"/>
          </a:p>
          <a:p>
            <a:endParaRPr lang="en-US" dirty="0"/>
          </a:p>
        </p:txBody>
      </p:sp>
    </p:spTree>
    <p:extLst>
      <p:ext uri="{BB962C8B-B14F-4D97-AF65-F5344CB8AC3E}">
        <p14:creationId xmlns:p14="http://schemas.microsoft.com/office/powerpoint/2010/main" val="975677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normAutofit/>
          </a:bodyPr>
          <a:lstStyle/>
          <a:p>
            <a:r>
              <a:rPr lang="el-GR" dirty="0"/>
              <a:t>Επιχειρησιακά μέτρα αποφυγής κινδύνων </a:t>
            </a:r>
            <a:r>
              <a:rPr lang="en-US" dirty="0"/>
              <a:t>security</a:t>
            </a:r>
            <a:r>
              <a:rPr lang="el-GR" dirty="0"/>
              <a:t>:</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a:xfrm>
            <a:off x="314631" y="2336873"/>
            <a:ext cx="5427407" cy="4083592"/>
          </a:xfrm>
        </p:spPr>
        <p:txBody>
          <a:bodyPr>
            <a:normAutofit fontScale="92500" lnSpcReduction="10000"/>
          </a:bodyPr>
          <a:lstStyle/>
          <a:p>
            <a:r>
              <a:rPr lang="el-GR" dirty="0"/>
              <a:t>Ενίσχυση των φυλακών με επιπλέον άτομα έτσι ώστε να καλύπτεται μεγαλύτερη περιοχή ελέγχου σε μικρότερο χρόνο</a:t>
            </a:r>
          </a:p>
          <a:p>
            <a:r>
              <a:rPr lang="el-GR" dirty="0"/>
              <a:t>Αύξηση ταχύτητας του πλοίου</a:t>
            </a:r>
          </a:p>
          <a:p>
            <a:r>
              <a:rPr lang="el-GR" dirty="0"/>
              <a:t>Πραγματοποίηση ελιγμών </a:t>
            </a:r>
            <a:r>
              <a:rPr lang="en-US" dirty="0"/>
              <a:t>zig</a:t>
            </a:r>
            <a:r>
              <a:rPr lang="el-GR" dirty="0"/>
              <a:t>-</a:t>
            </a:r>
            <a:r>
              <a:rPr lang="en-US" dirty="0"/>
              <a:t>zag </a:t>
            </a:r>
            <a:r>
              <a:rPr lang="el-GR" dirty="0"/>
              <a:t>με προσοχή ώστε να μην έχουμε μεγάλη απώλεια ταχύτητας.</a:t>
            </a:r>
          </a:p>
          <a:p>
            <a:r>
              <a:rPr lang="el-GR" dirty="0"/>
              <a:t>Όταν </a:t>
            </a:r>
            <a:r>
              <a:rPr lang="el-GR" dirty="0" err="1"/>
              <a:t>διαπλέουμε</a:t>
            </a:r>
            <a:r>
              <a:rPr lang="el-GR" dirty="0"/>
              <a:t> την </a:t>
            </a:r>
            <a:r>
              <a:rPr lang="en-US" dirty="0"/>
              <a:t>HRA (High Risk Area </a:t>
            </a:r>
            <a:r>
              <a:rPr lang="el-GR" dirty="0"/>
              <a:t>της Υεμένης να ακολουθείται το </a:t>
            </a:r>
            <a:r>
              <a:rPr lang="en-US" dirty="0"/>
              <a:t>reporting </a:t>
            </a:r>
            <a:r>
              <a:rPr lang="el-GR" dirty="0"/>
              <a:t>σύμφωνα με τα </a:t>
            </a:r>
            <a:r>
              <a:rPr lang="en-US" dirty="0">
                <a:hlinkClick r:id="rId2"/>
              </a:rPr>
              <a:t>B</a:t>
            </a:r>
            <a:r>
              <a:rPr lang="en-US" dirty="0">
                <a:hlinkClick r:id="rId2"/>
              </a:rPr>
              <a:t>est </a:t>
            </a:r>
            <a:r>
              <a:rPr lang="en-US" dirty="0">
                <a:hlinkClick r:id="rId2"/>
              </a:rPr>
              <a:t>P</a:t>
            </a:r>
            <a:r>
              <a:rPr lang="en-US" dirty="0">
                <a:hlinkClick r:id="rId2"/>
              </a:rPr>
              <a:t>ractices 5 </a:t>
            </a:r>
            <a:r>
              <a:rPr lang="el-GR" dirty="0">
                <a:hlinkClick r:id="rId2"/>
              </a:rPr>
              <a:t>της </a:t>
            </a:r>
            <a:r>
              <a:rPr lang="en-US" dirty="0">
                <a:hlinkClick r:id="rId2"/>
              </a:rPr>
              <a:t>MSCHOA</a:t>
            </a:r>
            <a:r>
              <a:rPr lang="en-US" dirty="0"/>
              <a:t> (Maritime Security Center Horn Of Africa) </a:t>
            </a:r>
          </a:p>
        </p:txBody>
      </p:sp>
      <p:pic>
        <p:nvPicPr>
          <p:cNvPr id="7" name="Content Placeholder 6">
            <a:extLst>
              <a:ext uri="{FF2B5EF4-FFF2-40B4-BE49-F238E27FC236}">
                <a16:creationId xmlns:a16="http://schemas.microsoft.com/office/drawing/2014/main" id="{86F3B667-CED7-CC55-41F4-A1E51338D23D}"/>
              </a:ext>
            </a:extLst>
          </p:cNvPr>
          <p:cNvPicPr>
            <a:picLocks noGrp="1" noChangeAspect="1"/>
          </p:cNvPicPr>
          <p:nvPr>
            <p:ph sz="half" idx="2"/>
          </p:nvPr>
        </p:nvPicPr>
        <p:blipFill>
          <a:blip r:embed="rId3"/>
          <a:stretch>
            <a:fillRect/>
          </a:stretch>
        </p:blipFill>
        <p:spPr>
          <a:xfrm>
            <a:off x="5939433" y="2110658"/>
            <a:ext cx="5847783" cy="4535948"/>
          </a:xfrm>
        </p:spPr>
      </p:pic>
    </p:spTree>
    <p:extLst>
      <p:ext uri="{BB962C8B-B14F-4D97-AF65-F5344CB8AC3E}">
        <p14:creationId xmlns:p14="http://schemas.microsoft.com/office/powerpoint/2010/main" val="373080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239-BD5C-34C4-7F42-C95B4119ECE0}"/>
              </a:ext>
            </a:extLst>
          </p:cNvPr>
          <p:cNvSpPr>
            <a:spLocks noGrp="1"/>
          </p:cNvSpPr>
          <p:nvPr>
            <p:ph type="title"/>
          </p:nvPr>
        </p:nvSpPr>
        <p:spPr>
          <a:xfrm>
            <a:off x="226143" y="753228"/>
            <a:ext cx="10068040" cy="1080938"/>
          </a:xfrm>
        </p:spPr>
        <p:txBody>
          <a:bodyPr/>
          <a:lstStyle/>
          <a:p>
            <a:r>
              <a:rPr lang="en-US" dirty="0"/>
              <a:t>L.R.I.T. (Long Range Identification &amp; Tracking)</a:t>
            </a:r>
          </a:p>
        </p:txBody>
      </p:sp>
      <p:sp>
        <p:nvSpPr>
          <p:cNvPr id="3" name="Content Placeholder 2">
            <a:extLst>
              <a:ext uri="{FF2B5EF4-FFF2-40B4-BE49-F238E27FC236}">
                <a16:creationId xmlns:a16="http://schemas.microsoft.com/office/drawing/2014/main" id="{A970B4C3-4C4D-E493-1C48-A4FF177E2811}"/>
              </a:ext>
            </a:extLst>
          </p:cNvPr>
          <p:cNvSpPr>
            <a:spLocks noGrp="1"/>
          </p:cNvSpPr>
          <p:nvPr>
            <p:ph idx="1"/>
          </p:nvPr>
        </p:nvSpPr>
        <p:spPr>
          <a:xfrm>
            <a:off x="680321" y="2163098"/>
            <a:ext cx="10068040" cy="4694902"/>
          </a:xfrm>
        </p:spPr>
        <p:txBody>
          <a:bodyPr>
            <a:normAutofit fontScale="92500" lnSpcReduction="10000"/>
          </a:bodyPr>
          <a:lstStyle/>
          <a:p>
            <a:r>
              <a:rPr lang="el-GR" dirty="0"/>
              <a:t>Σύμφωνα με τον κανονισμό της </a:t>
            </a:r>
            <a:r>
              <a:rPr lang="en-US" dirty="0">
                <a:hlinkClick r:id="rId2"/>
              </a:rPr>
              <a:t>SOLAS V/19-1 </a:t>
            </a:r>
            <a:r>
              <a:rPr lang="en-US" dirty="0"/>
              <a:t> </a:t>
            </a:r>
            <a:r>
              <a:rPr lang="el-GR" dirty="0"/>
              <a:t>είναι στην δικαιοδοσία της Αρχής να λαμβάνει τις πληροφορίες από τα </a:t>
            </a:r>
            <a:r>
              <a:rPr lang="en-US" dirty="0"/>
              <a:t>LRIT systems </a:t>
            </a:r>
            <a:r>
              <a:rPr lang="el-GR" dirty="0"/>
              <a:t>από πλοία που φέρουν τη σημαία της, ανεξάρτητα από το πού βρίσκονται τα πλοία αυτά.</a:t>
            </a:r>
          </a:p>
          <a:p>
            <a:r>
              <a:rPr lang="el-GR" dirty="0"/>
              <a:t>Ένα συμβαλλόμενο στην </a:t>
            </a:r>
            <a:r>
              <a:rPr lang="en-US" dirty="0"/>
              <a:t>SOLAS </a:t>
            </a:r>
            <a:r>
              <a:rPr lang="el-GR" dirty="0"/>
              <a:t>κράτος έχει το δικαίωμα να λαμβάνει τις πληροφορίες από το </a:t>
            </a:r>
            <a:r>
              <a:rPr lang="en-US" dirty="0"/>
              <a:t>LRIT </a:t>
            </a:r>
            <a:r>
              <a:rPr lang="el-GR" dirty="0"/>
              <a:t>ενός πλοίου, εφόσον αυτό πρόκειται να ελλιμενιστεί ή να προσεγγίσει ύδατα στην δικαιοδοσία αυτού του κράτους.</a:t>
            </a:r>
          </a:p>
          <a:p>
            <a:r>
              <a:rPr lang="el-GR" dirty="0"/>
              <a:t> Επίσης ένα συμβαλλόμενο κράτος δικαιούται να λαμβάνει τις πληροφορίες ενός πλοίου άλλου συμβαλλόμενου κράτους εφόσον το πλοίο πλέει σε απόσταση μικρότερη των 1000 ν. μιλίων ακόμη κι αν δεν πρόκειται να ελλιμενιστεί σε λιμένα της χώρας αυτής.</a:t>
            </a:r>
          </a:p>
          <a:p>
            <a:r>
              <a:rPr lang="el-GR" dirty="0"/>
              <a:t>Πρόσθετα θα πρέπει να γνωρίζουμε ότι ένα συμβαλλόμενο κράτος δεν δικαιούται να λαμβάνει τις πληροφορίες του </a:t>
            </a:r>
            <a:r>
              <a:rPr lang="en-US" dirty="0"/>
              <a:t>LRIT</a:t>
            </a:r>
            <a:r>
              <a:rPr lang="el-GR" dirty="0"/>
              <a:t> εφόσον το πλοίο βρίσκεται εντός των χωρικών υδάτων του Κράτους της σημαίας του. (π.χ. Οι Η.Π.Α. δεν έχουν δικαίωμα να λαμβάνουν πληροφορίες για ένα πλοίο με σημαία Μεξικού μέσα στα χωρικά ύδατα του Μεξικού.)</a:t>
            </a:r>
          </a:p>
          <a:p>
            <a:endParaRPr lang="en-US" dirty="0"/>
          </a:p>
        </p:txBody>
      </p:sp>
    </p:spTree>
    <p:extLst>
      <p:ext uri="{BB962C8B-B14F-4D97-AF65-F5344CB8AC3E}">
        <p14:creationId xmlns:p14="http://schemas.microsoft.com/office/powerpoint/2010/main" val="176647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239-BD5C-34C4-7F42-C95B4119ECE0}"/>
              </a:ext>
            </a:extLst>
          </p:cNvPr>
          <p:cNvSpPr>
            <a:spLocks noGrp="1"/>
          </p:cNvSpPr>
          <p:nvPr>
            <p:ph type="title"/>
          </p:nvPr>
        </p:nvSpPr>
        <p:spPr>
          <a:xfrm>
            <a:off x="226143" y="753228"/>
            <a:ext cx="10068040" cy="1080938"/>
          </a:xfrm>
        </p:spPr>
        <p:txBody>
          <a:bodyPr/>
          <a:lstStyle/>
          <a:p>
            <a:r>
              <a:rPr lang="en-US" dirty="0"/>
              <a:t>L.R.I.T. (Long Range Identification &amp; Tracking)</a:t>
            </a:r>
          </a:p>
        </p:txBody>
      </p:sp>
      <p:sp>
        <p:nvSpPr>
          <p:cNvPr id="3" name="Content Placeholder 2">
            <a:extLst>
              <a:ext uri="{FF2B5EF4-FFF2-40B4-BE49-F238E27FC236}">
                <a16:creationId xmlns:a16="http://schemas.microsoft.com/office/drawing/2014/main" id="{A970B4C3-4C4D-E493-1C48-A4FF177E2811}"/>
              </a:ext>
            </a:extLst>
          </p:cNvPr>
          <p:cNvSpPr>
            <a:spLocks noGrp="1"/>
          </p:cNvSpPr>
          <p:nvPr>
            <p:ph idx="1"/>
          </p:nvPr>
        </p:nvSpPr>
        <p:spPr>
          <a:xfrm>
            <a:off x="226143" y="2163098"/>
            <a:ext cx="5034020" cy="4444179"/>
          </a:xfrm>
        </p:spPr>
        <p:txBody>
          <a:bodyPr>
            <a:normAutofit/>
          </a:bodyPr>
          <a:lstStyle/>
          <a:p>
            <a:endParaRPr lang="en-US" dirty="0"/>
          </a:p>
          <a:p>
            <a:endParaRPr lang="en-US" dirty="0"/>
          </a:p>
          <a:p>
            <a:pPr marL="0" indent="0">
              <a:buNone/>
            </a:pPr>
            <a:r>
              <a:rPr lang="el-GR" dirty="0"/>
              <a:t>Το συγκεκριμένο Ρ/Κ φέρει σημαία Μεξικού, βρίσκεται μέσα στα χωρικά ύδατα του Μεξικού άρα οι γειτονικές Η.Π.Α. δεν έχουν δικαίωμα στις πληροφορίες του  </a:t>
            </a:r>
            <a:r>
              <a:rPr lang="en-US" dirty="0"/>
              <a:t>LRIT </a:t>
            </a:r>
            <a:r>
              <a:rPr lang="el-GR" dirty="0"/>
              <a:t>του </a:t>
            </a:r>
            <a:endParaRPr lang="en-US" dirty="0"/>
          </a:p>
          <a:p>
            <a:endParaRPr lang="en-US" dirty="0"/>
          </a:p>
        </p:txBody>
      </p:sp>
      <p:pic>
        <p:nvPicPr>
          <p:cNvPr id="5" name="Picture 4">
            <a:extLst>
              <a:ext uri="{FF2B5EF4-FFF2-40B4-BE49-F238E27FC236}">
                <a16:creationId xmlns:a16="http://schemas.microsoft.com/office/drawing/2014/main" id="{5AA33A7F-9EDA-FDBA-CF37-4A6045704E9D}"/>
              </a:ext>
            </a:extLst>
          </p:cNvPr>
          <p:cNvPicPr>
            <a:picLocks noChangeAspect="1"/>
          </p:cNvPicPr>
          <p:nvPr/>
        </p:nvPicPr>
        <p:blipFill>
          <a:blip r:embed="rId2"/>
          <a:stretch>
            <a:fillRect/>
          </a:stretch>
        </p:blipFill>
        <p:spPr>
          <a:xfrm>
            <a:off x="5191336" y="2035279"/>
            <a:ext cx="6853673" cy="4444179"/>
          </a:xfrm>
          <a:prstGeom prst="rect">
            <a:avLst/>
          </a:prstGeom>
        </p:spPr>
      </p:pic>
    </p:spTree>
    <p:extLst>
      <p:ext uri="{BB962C8B-B14F-4D97-AF65-F5344CB8AC3E}">
        <p14:creationId xmlns:p14="http://schemas.microsoft.com/office/powerpoint/2010/main" val="173401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239-BD5C-34C4-7F42-C95B4119ECE0}"/>
              </a:ext>
            </a:extLst>
          </p:cNvPr>
          <p:cNvSpPr>
            <a:spLocks noGrp="1"/>
          </p:cNvSpPr>
          <p:nvPr>
            <p:ph type="title"/>
          </p:nvPr>
        </p:nvSpPr>
        <p:spPr>
          <a:xfrm>
            <a:off x="226143" y="753228"/>
            <a:ext cx="10068040" cy="1080938"/>
          </a:xfrm>
        </p:spPr>
        <p:txBody>
          <a:bodyPr/>
          <a:lstStyle/>
          <a:p>
            <a:r>
              <a:rPr lang="en-US" dirty="0"/>
              <a:t>L.R.I.T. (Long Range Identification &amp; Tracking)</a:t>
            </a:r>
          </a:p>
        </p:txBody>
      </p:sp>
      <p:sp>
        <p:nvSpPr>
          <p:cNvPr id="3" name="Content Placeholder 2">
            <a:extLst>
              <a:ext uri="{FF2B5EF4-FFF2-40B4-BE49-F238E27FC236}">
                <a16:creationId xmlns:a16="http://schemas.microsoft.com/office/drawing/2014/main" id="{A970B4C3-4C4D-E493-1C48-A4FF177E2811}"/>
              </a:ext>
            </a:extLst>
          </p:cNvPr>
          <p:cNvSpPr>
            <a:spLocks noGrp="1"/>
          </p:cNvSpPr>
          <p:nvPr>
            <p:ph idx="1"/>
          </p:nvPr>
        </p:nvSpPr>
        <p:spPr>
          <a:xfrm>
            <a:off x="444347" y="2163098"/>
            <a:ext cx="5415679" cy="4542502"/>
          </a:xfrm>
        </p:spPr>
        <p:txBody>
          <a:bodyPr>
            <a:normAutofit/>
          </a:bodyPr>
          <a:lstStyle/>
          <a:p>
            <a:r>
              <a:rPr lang="el-GR" dirty="0"/>
              <a:t>Το σύστημα είναι έτσι δομημένο ώστε τα στοιχεία να συγκεντρώνονται σε μία κεντρική βάση δεδομένων απ’ όπου άμεση πρόσβαση έχει η σημαία η οποία τροφοδοτεί αλλά και λαμβάνει πληροφορίες για τα πλοία της και μπορούν να αιτηθούν δεδομένων όλοι οι προηγούμενοι που το δικαιούνται σύμφωνα με τον κανονισμό </a:t>
            </a:r>
            <a:r>
              <a:rPr lang="en-US" dirty="0">
                <a:hlinkClick r:id="rId2"/>
              </a:rPr>
              <a:t>V/19-1 </a:t>
            </a:r>
            <a:r>
              <a:rPr lang="el-GR" dirty="0"/>
              <a:t>και που προηγουμένως αναφέραμε.</a:t>
            </a:r>
            <a:endParaRPr lang="en-US" dirty="0"/>
          </a:p>
        </p:txBody>
      </p:sp>
      <p:pic>
        <p:nvPicPr>
          <p:cNvPr id="1026" name="Picture 2">
            <a:extLst>
              <a:ext uri="{FF2B5EF4-FFF2-40B4-BE49-F238E27FC236}">
                <a16:creationId xmlns:a16="http://schemas.microsoft.com/office/drawing/2014/main" id="{536A0345-D867-5400-ADA9-6F5B4AE18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516" y="2163098"/>
            <a:ext cx="6086168" cy="429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36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4EEE-BD80-AA33-45A1-6F2A28786ABD}"/>
              </a:ext>
            </a:extLst>
          </p:cNvPr>
          <p:cNvSpPr>
            <a:spLocks noGrp="1"/>
          </p:cNvSpPr>
          <p:nvPr>
            <p:ph type="title"/>
          </p:nvPr>
        </p:nvSpPr>
        <p:spPr/>
        <p:txBody>
          <a:bodyPr/>
          <a:lstStyle/>
          <a:p>
            <a:r>
              <a:rPr lang="el-GR" dirty="0"/>
              <a:t>Άλλα συστήματα παρακολούθησης.	</a:t>
            </a:r>
            <a:endParaRPr lang="en-US" dirty="0"/>
          </a:p>
        </p:txBody>
      </p:sp>
      <p:sp>
        <p:nvSpPr>
          <p:cNvPr id="3" name="Content Placeholder 2">
            <a:extLst>
              <a:ext uri="{FF2B5EF4-FFF2-40B4-BE49-F238E27FC236}">
                <a16:creationId xmlns:a16="http://schemas.microsoft.com/office/drawing/2014/main" id="{8123FC43-E8EA-F2A3-FC5F-37006B5106E0}"/>
              </a:ext>
            </a:extLst>
          </p:cNvPr>
          <p:cNvSpPr>
            <a:spLocks noGrp="1"/>
          </p:cNvSpPr>
          <p:nvPr>
            <p:ph idx="1"/>
          </p:nvPr>
        </p:nvSpPr>
        <p:spPr>
          <a:xfrm>
            <a:off x="403123" y="3234813"/>
            <a:ext cx="11139948" cy="2701376"/>
          </a:xfrm>
        </p:spPr>
        <p:txBody>
          <a:bodyPr/>
          <a:lstStyle/>
          <a:p>
            <a:r>
              <a:rPr lang="en-US" dirty="0">
                <a:hlinkClick r:id="rId2"/>
              </a:rPr>
              <a:t>VMS (Vessel Monitoring System)</a:t>
            </a:r>
            <a:r>
              <a:rPr lang="en-US" dirty="0"/>
              <a:t> </a:t>
            </a:r>
            <a:r>
              <a:rPr lang="el-GR" dirty="0"/>
              <a:t>κυρίως για αλιευτικά σκάφη</a:t>
            </a:r>
            <a:r>
              <a:rPr lang="en-US" dirty="0"/>
              <a:t>.</a:t>
            </a:r>
          </a:p>
          <a:p>
            <a:r>
              <a:rPr lang="en-US" dirty="0">
                <a:hlinkClick r:id="rId3"/>
              </a:rPr>
              <a:t>AMVER (Automated Mutual Assistance Vessel Rescue System)</a:t>
            </a:r>
            <a:r>
              <a:rPr lang="en-US" dirty="0"/>
              <a:t>  </a:t>
            </a:r>
            <a:r>
              <a:rPr lang="el-GR" dirty="0"/>
              <a:t>Είναι εθελοντικό και χρησιμοποιείται κυρίως για την έρευνα και διάσωση.</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0024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4EEE-BD80-AA33-45A1-6F2A28786ABD}"/>
              </a:ext>
            </a:extLst>
          </p:cNvPr>
          <p:cNvSpPr>
            <a:spLocks noGrp="1"/>
          </p:cNvSpPr>
          <p:nvPr>
            <p:ph type="title"/>
          </p:nvPr>
        </p:nvSpPr>
        <p:spPr/>
        <p:txBody>
          <a:bodyPr/>
          <a:lstStyle/>
          <a:p>
            <a:r>
              <a:rPr lang="el-GR" dirty="0"/>
              <a:t>Άλλα μέσα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8123FC43-E8EA-F2A3-FC5F-37006B5106E0}"/>
              </a:ext>
            </a:extLst>
          </p:cNvPr>
          <p:cNvSpPr>
            <a:spLocks noGrp="1"/>
          </p:cNvSpPr>
          <p:nvPr>
            <p:ph idx="1"/>
          </p:nvPr>
        </p:nvSpPr>
        <p:spPr>
          <a:xfrm>
            <a:off x="403123" y="3234813"/>
            <a:ext cx="11139948" cy="2701376"/>
          </a:xfrm>
        </p:spPr>
        <p:txBody>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34D3E770-219D-EAC5-C685-C637E02CBB35}"/>
              </a:ext>
            </a:extLst>
          </p:cNvPr>
          <p:cNvSpPr txBox="1"/>
          <p:nvPr/>
        </p:nvSpPr>
        <p:spPr>
          <a:xfrm>
            <a:off x="403123" y="3230077"/>
            <a:ext cx="6233651" cy="2308324"/>
          </a:xfrm>
          <a:prstGeom prst="rect">
            <a:avLst/>
          </a:prstGeom>
          <a:noFill/>
        </p:spPr>
        <p:txBody>
          <a:bodyPr wrap="square" rtlCol="0">
            <a:spAutoFit/>
          </a:bodyPr>
          <a:lstStyle/>
          <a:p>
            <a:r>
              <a:rPr lang="el-GR" sz="2400" b="1" dirty="0"/>
              <a:t>Οι ηλεκτρονικοί ανιχνευτές εκρηκτικών:</a:t>
            </a:r>
            <a:r>
              <a:rPr lang="en-US" sz="2400" dirty="0"/>
              <a:t> </a:t>
            </a:r>
            <a:r>
              <a:rPr lang="el-GR" sz="2400" dirty="0"/>
              <a:t>Είναι συσκευές (για τα πλοία φορητές) οι οποίες μπορούν με διάφορες μεθόδους </a:t>
            </a:r>
            <a:r>
              <a:rPr lang="en-US" sz="2400" dirty="0"/>
              <a:t>(</a:t>
            </a:r>
            <a:r>
              <a:rPr lang="el-GR" sz="2400" dirty="0"/>
              <a:t>συνήθως με ανίχνευση των αερίων από τις αναθυμιάσεις των εκρηκτικών) να ανιχνεύσουν την ύπαρξη εκρηκτικών.</a:t>
            </a:r>
            <a:endParaRPr lang="en-US" sz="2400" dirty="0"/>
          </a:p>
        </p:txBody>
      </p:sp>
      <p:pic>
        <p:nvPicPr>
          <p:cNvPr id="6" name="Picture 5">
            <a:extLst>
              <a:ext uri="{FF2B5EF4-FFF2-40B4-BE49-F238E27FC236}">
                <a16:creationId xmlns:a16="http://schemas.microsoft.com/office/drawing/2014/main" id="{C08A9A25-AE74-4F4B-43DC-DC87CF0EC6ED}"/>
              </a:ext>
            </a:extLst>
          </p:cNvPr>
          <p:cNvPicPr>
            <a:picLocks noChangeAspect="1"/>
          </p:cNvPicPr>
          <p:nvPr/>
        </p:nvPicPr>
        <p:blipFill>
          <a:blip r:embed="rId2"/>
          <a:stretch>
            <a:fillRect/>
          </a:stretch>
        </p:blipFill>
        <p:spPr>
          <a:xfrm>
            <a:off x="7168518" y="2573905"/>
            <a:ext cx="4620359" cy="3367020"/>
          </a:xfrm>
          <a:prstGeom prst="rect">
            <a:avLst/>
          </a:prstGeom>
        </p:spPr>
      </p:pic>
    </p:spTree>
    <p:extLst>
      <p:ext uri="{BB962C8B-B14F-4D97-AF65-F5344CB8AC3E}">
        <p14:creationId xmlns:p14="http://schemas.microsoft.com/office/powerpoint/2010/main" val="60560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4975-E4C0-D5BE-38C3-1A80332D7ECF}"/>
              </a:ext>
            </a:extLst>
          </p:cNvPr>
          <p:cNvSpPr>
            <a:spLocks noGrp="1"/>
          </p:cNvSpPr>
          <p:nvPr>
            <p:ph type="title"/>
          </p:nvPr>
        </p:nvSpPr>
        <p:spPr/>
        <p:txBody>
          <a:bodyPr/>
          <a:lstStyle/>
          <a:p>
            <a:r>
              <a:rPr lang="el-GR" dirty="0"/>
              <a:t>Άλλα μέσα που χρησιμοποιούνται για την πρόληψη και την καταστολή απειλών:</a:t>
            </a:r>
            <a:endParaRPr lang="en-US" dirty="0"/>
          </a:p>
        </p:txBody>
      </p:sp>
      <p:sp>
        <p:nvSpPr>
          <p:cNvPr id="3" name="Content Placeholder 2">
            <a:extLst>
              <a:ext uri="{FF2B5EF4-FFF2-40B4-BE49-F238E27FC236}">
                <a16:creationId xmlns:a16="http://schemas.microsoft.com/office/drawing/2014/main" id="{A6F34D75-8D9A-CA74-780B-A5D3E7862C1F}"/>
              </a:ext>
            </a:extLst>
          </p:cNvPr>
          <p:cNvSpPr>
            <a:spLocks noGrp="1"/>
          </p:cNvSpPr>
          <p:nvPr>
            <p:ph sz="half" idx="1"/>
          </p:nvPr>
        </p:nvSpPr>
        <p:spPr/>
        <p:txBody>
          <a:bodyPr/>
          <a:lstStyle/>
          <a:p>
            <a:r>
              <a:rPr lang="el-GR" dirty="0"/>
              <a:t>Σκύλοι Ανιχνευτές εκρηκτικών: Ειδικά εκπαιδευμένοι σκύλοι που μπορούν να ανιχνεύσουν την ύπαρξη εκρηκτικών σε έναν χώρο. Χρησιμοποιούνται σε συνάρτηση με την ανίχνευση ναρκωτικών.</a:t>
            </a:r>
            <a:endParaRPr lang="en-US" dirty="0"/>
          </a:p>
        </p:txBody>
      </p:sp>
      <p:pic>
        <p:nvPicPr>
          <p:cNvPr id="6" name="Content Placeholder 5">
            <a:extLst>
              <a:ext uri="{FF2B5EF4-FFF2-40B4-BE49-F238E27FC236}">
                <a16:creationId xmlns:a16="http://schemas.microsoft.com/office/drawing/2014/main" id="{6E20C1F1-FB36-37E3-2B32-B7341DCE4E6A}"/>
              </a:ext>
            </a:extLst>
          </p:cNvPr>
          <p:cNvPicPr>
            <a:picLocks noGrp="1" noChangeAspect="1"/>
          </p:cNvPicPr>
          <p:nvPr>
            <p:ph sz="half" idx="2"/>
          </p:nvPr>
        </p:nvPicPr>
        <p:blipFill rotWithShape="1">
          <a:blip r:embed="rId2"/>
          <a:srcRect l="22799" t="9171" r="20717" b="9591"/>
          <a:stretch/>
        </p:blipFill>
        <p:spPr>
          <a:xfrm>
            <a:off x="6440128" y="2143432"/>
            <a:ext cx="3677265" cy="4610392"/>
          </a:xfrm>
        </p:spPr>
      </p:pic>
    </p:spTree>
    <p:extLst>
      <p:ext uri="{BB962C8B-B14F-4D97-AF65-F5344CB8AC3E}">
        <p14:creationId xmlns:p14="http://schemas.microsoft.com/office/powerpoint/2010/main" val="364366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578C143-BFDB-D1C2-CA0B-E5C68FF2426E}"/>
              </a:ext>
            </a:extLst>
          </p:cNvPr>
          <p:cNvPicPr>
            <a:picLocks noGrp="1" noChangeAspect="1"/>
          </p:cNvPicPr>
          <p:nvPr>
            <p:ph sz="half" idx="1"/>
          </p:nvPr>
        </p:nvPicPr>
        <p:blipFill>
          <a:blip r:embed="rId2"/>
          <a:stretch>
            <a:fillRect/>
          </a:stretch>
        </p:blipFill>
        <p:spPr>
          <a:xfrm>
            <a:off x="1589468" y="132179"/>
            <a:ext cx="6610635" cy="6593642"/>
          </a:xfrm>
        </p:spPr>
      </p:pic>
    </p:spTree>
    <p:extLst>
      <p:ext uri="{BB962C8B-B14F-4D97-AF65-F5344CB8AC3E}">
        <p14:creationId xmlns:p14="http://schemas.microsoft.com/office/powerpoint/2010/main" val="226195227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222</TotalTime>
  <Words>1068</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Trebuchet MS</vt:lpstr>
      <vt:lpstr>Berlin</vt:lpstr>
      <vt:lpstr>ΕΞΟΠΛΙΣΜΟΣ ΚΑΙ ΜΕΤΡΑ </vt:lpstr>
      <vt:lpstr>L.R.I.T. (Long Range Identification &amp; Tracking)</vt:lpstr>
      <vt:lpstr>L.R.I.T. (Long Range Identification &amp; Tracking)</vt:lpstr>
      <vt:lpstr>L.R.I.T. (Long Range Identification &amp; Tracking)</vt:lpstr>
      <vt:lpstr>L.R.I.T. (Long Range Identification &amp; Tracking)</vt:lpstr>
      <vt:lpstr>Άλλα συστήματα παρακολούθησης. </vt:lpstr>
      <vt:lpstr>Άλλα μέσα που χρησιμοποιούνται για την πρόληψη και την καταστολή απειλών:</vt:lpstr>
      <vt:lpstr>Άλλα μέσα που χρησιμοποιούνται για την πρόληψη και την καταστολή απειλών:</vt:lpstr>
      <vt:lpstr>PowerPoint Presentation</vt:lpstr>
      <vt:lpstr>Άλλα μέσα που χρησιμοποιούνται για την πρόληψη και την καταστολή απειλών:</vt:lpstr>
      <vt:lpstr>Άλλα μέσα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Μέσα που είναι συνηθέστερο  να συναντήσουμε στα πλοία και που χρησιμοποιούνται για την πρόληψη και την καταστολή απειλών:</vt:lpstr>
      <vt:lpstr>Επιχειρησιακά μέτρα αποφυγής κινδύνων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ΕΞΟΠΛΙΣΜΟΣ ΚΑΙ ΜΕΤΡΑ </dc:title>
  <dc:creator>Θρασύβουλος Κοτσιφάκης</dc:creator>
  <cp:lastModifiedBy>Θρασύβουλος Κοτσιφάκης</cp:lastModifiedBy>
  <cp:revision>1</cp:revision>
  <dcterms:created xsi:type="dcterms:W3CDTF">2024-01-08T17:09:07Z</dcterms:created>
  <dcterms:modified xsi:type="dcterms:W3CDTF">2024-01-08T20:51:17Z</dcterms:modified>
</cp:coreProperties>
</file>