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95" r:id="rId4"/>
    <p:sldId id="272" r:id="rId5"/>
    <p:sldId id="273" r:id="rId6"/>
    <p:sldId id="296" r:id="rId7"/>
    <p:sldId id="257" r:id="rId8"/>
    <p:sldId id="267" r:id="rId9"/>
    <p:sldId id="268" r:id="rId10"/>
    <p:sldId id="274" r:id="rId11"/>
    <p:sldId id="258" r:id="rId12"/>
    <p:sldId id="259" r:id="rId13"/>
    <p:sldId id="260" r:id="rId14"/>
    <p:sldId id="261" r:id="rId15"/>
    <p:sldId id="290" r:id="rId16"/>
    <p:sldId id="277" r:id="rId17"/>
    <p:sldId id="262" r:id="rId18"/>
    <p:sldId id="293" r:id="rId19"/>
    <p:sldId id="263" r:id="rId20"/>
    <p:sldId id="271" r:id="rId21"/>
    <p:sldId id="278" r:id="rId22"/>
    <p:sldId id="294" r:id="rId23"/>
    <p:sldId id="264" r:id="rId24"/>
    <p:sldId id="265" r:id="rId25"/>
    <p:sldId id="266" r:id="rId26"/>
    <p:sldId id="279" r:id="rId27"/>
    <p:sldId id="297" r:id="rId28"/>
    <p:sldId id="298" r:id="rId29"/>
    <p:sldId id="280" r:id="rId30"/>
    <p:sldId id="288" r:id="rId31"/>
    <p:sldId id="287" r:id="rId32"/>
    <p:sldId id="281" r:id="rId33"/>
    <p:sldId id="285" r:id="rId34"/>
    <p:sldId id="286" r:id="rId35"/>
    <p:sldId id="283" r:id="rId36"/>
    <p:sldId id="284" r:id="rId37"/>
    <p:sldId id="291" r:id="rId38"/>
    <p:sldId id="292" r:id="rId39"/>
    <p:sldId id="275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4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24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1987C28-7A9F-4F03-9BB9-907D2829BC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F1B5B99D-664E-4DFB-B89B-BFE772BFE9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195A3F0-982E-45C0-80CF-E07AE970A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7A3BB-BCD3-4ADD-9E8A-15373144CEF0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0064B9F-5643-423B-A873-05DB7C062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B1B4050-815A-4436-A3B3-C5E5215C8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93D34-791F-4BE7-98A3-E6639D74D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332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6002B2F-DAB3-4F1A-8588-59ADC422A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445E2FDB-33CA-44C2-B4DF-8B54CC212A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65ABEC0-5F91-4577-B539-61CA87266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7A3BB-BCD3-4ADD-9E8A-15373144CEF0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B5F50EE-EEB0-4743-84CC-358CEA0D3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3FC02A6-D198-431C-91D6-24960CF12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93D34-791F-4BE7-98A3-E6639D74D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857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2B942328-CE88-4B4F-A16E-5CBDC622FD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1DCA484A-3564-4CEB-9374-42D113364E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C30F968-71B6-485F-95AA-D71C7B3E4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7A3BB-BCD3-4ADD-9E8A-15373144CEF0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6348318-3B64-4E54-9114-80D3A765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13F9126-82C1-4CC6-82B9-F6933C702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93D34-791F-4BE7-98A3-E6639D74D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324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AB489DF-DFA1-444C-8AC9-910C52343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7077223-93F0-4350-9922-E27235913E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A82AAD3-F8E8-47A1-A809-8C3A31F59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7A3BB-BCD3-4ADD-9E8A-15373144CEF0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F50C3D3-26F0-4228-8DE8-2FD9D632D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03F1CEB-703A-46EE-AA70-7625039F6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93D34-791F-4BE7-98A3-E6639D74D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898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149F96F-CE1C-41BB-A226-D8767B7C0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6BE6AAC-B383-4D04-B2E8-7D3F5611E4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330508A-528E-4F45-A544-F46D38A46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7A3BB-BCD3-4ADD-9E8A-15373144CEF0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278E71C-3C47-4779-8CC9-4A2C82C18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27E8FB5-FC32-4FCB-80C9-7CF464DD9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93D34-791F-4BE7-98A3-E6639D74D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060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9D64927-6B81-41CC-BEA5-F8A4BC736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6E898C9-FC71-4EAA-AFD8-41F7AC4BA3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C922A0F7-CEBA-4728-B41E-42F2B89A6B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5FACD14-E4AF-4D46-981D-7CE2EFEAD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7A3BB-BCD3-4ADD-9E8A-15373144CEF0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D4744C3C-96B0-46F0-84A3-B34B1B206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698D99E-F451-49D8-8258-B705DFF7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93D34-791F-4BE7-98A3-E6639D74D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80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02EFF08-746F-4640-9ED6-8CBCE04CB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86B67B96-6544-493C-A6B4-CC8F203B1A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310887C8-43E2-42CD-B2FD-0BBDEAC9F9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2CA67082-A2F2-4444-A14F-CCB70C9A3D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FDC08D65-0086-4C3B-9BF2-FB29BD4C45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7835FBB3-B646-4FEE-AF5C-F0E73C794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7A3BB-BCD3-4ADD-9E8A-15373144CEF0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1CC15922-F495-4BB8-8902-13832B668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BA3FF36D-869C-407D-A413-276A7187A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93D34-791F-4BE7-98A3-E6639D74D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418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EF9A961-4521-4B61-A99D-7E33B06BD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FA9486FA-E5BB-43C1-B36D-E456D411E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7A3BB-BCD3-4ADD-9E8A-15373144CEF0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6EE18437-BD92-423C-9FD5-8C78D8317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8D5A180B-E6A5-44A1-A050-FFB097B26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93D34-791F-4BE7-98A3-E6639D74D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698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BDD84088-CFA6-4FF1-BC62-CEFF5A489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7A3BB-BCD3-4ADD-9E8A-15373144CEF0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188DF82D-393E-4029-BFED-DB24EBBC9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09347E86-7DF0-4A19-8203-8ACE95BF7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93D34-791F-4BE7-98A3-E6639D74D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380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C0F8511-422F-420E-BE48-4B21C702B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F2BC6A5-8201-4126-A461-BBED0BDAA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A153577C-14D4-40AC-B034-0F59934F43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61026346-F3CB-46BB-891F-29686F181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7A3BB-BCD3-4ADD-9E8A-15373144CEF0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1FBC8547-B97B-4CEF-A1F3-A7BC64793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C2971AF-3206-4961-976F-780715120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93D34-791F-4BE7-98A3-E6639D74D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310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86892A0-E304-455C-803A-E3227C83F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ED0B1E1D-1DDB-4788-8F55-97D93AADF4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6BF94752-051D-4D24-8A67-CFCA2288E8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9B4C3B82-718B-43F4-8CBF-17960BF95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7A3BB-BCD3-4ADD-9E8A-15373144CEF0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25AD709-1C44-4097-A88C-33542DBEF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55BA18C6-4A0E-4F4A-9ECB-ABE7AF477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93D34-791F-4BE7-98A3-E6639D74D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797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E3211F9D-FD2E-44D7-A7F7-64F940755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CD9E3E6-7907-4AF2-9FD3-4380F7214B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9C6B8EE-027C-4371-8869-800A28979D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7A3BB-BCD3-4ADD-9E8A-15373144CEF0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4519769-E66D-46A3-9E28-73660A73F2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6994F70-37EA-4BDB-BDA6-44671E02D8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93D34-791F-4BE7-98A3-E6639D74D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094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el.wikipedia.org/wiki/%CE%95%CF%80%CE%B9%CE%B2%CE%B1%CF%84%CE%B7%CE%B3%CF%8C_%CF%80%CE%BB%CE%BF%CE%AF%CE%BF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F3C5AAE-1C2D-4A00-AEB7-0D0BE46D5D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ΓΕΝΙΚΗ ΠΕΡΙΓΡΑΦΗ ΤΟΥ ΠΛΟΙΟΥ</a:t>
            </a:r>
            <a:endParaRPr lang="en-US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A7B87FD4-59AC-4748-94F3-2630F3F0ED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48200"/>
            <a:ext cx="9144000" cy="609600"/>
          </a:xfrm>
        </p:spPr>
        <p:txBody>
          <a:bodyPr/>
          <a:lstStyle/>
          <a:p>
            <a:r>
              <a:rPr lang="el-GR" dirty="0"/>
              <a:t>Διδάσκων: </a:t>
            </a:r>
            <a:r>
              <a:rPr lang="el-GR" dirty="0" err="1"/>
              <a:t>Καρακαλπακίδης</a:t>
            </a:r>
            <a:r>
              <a:rPr lang="el-GR" dirty="0"/>
              <a:t> Κυριάκος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01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99F3B140-3923-4AB2-A67A-B69CA63DE5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416" t="34440" r="29929" b="37103"/>
          <a:stretch/>
        </p:blipFill>
        <p:spPr>
          <a:xfrm>
            <a:off x="0" y="1681162"/>
            <a:ext cx="12154193" cy="3495675"/>
          </a:xfrm>
        </p:spPr>
      </p:pic>
    </p:spTree>
    <p:extLst>
      <p:ext uri="{BB962C8B-B14F-4D97-AF65-F5344CB8AC3E}">
        <p14:creationId xmlns:p14="http://schemas.microsoft.com/office/powerpoint/2010/main" val="496687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6DB60EC-CB81-4E76-AEDE-B7308BED3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Πρύμνη </a:t>
            </a:r>
            <a:r>
              <a:rPr lang="en-US" dirty="0"/>
              <a:t> (Stern – Poop – Aft of ship)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A995507-FDB4-48E2-B7D4-0864D9E75E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Ονομάζεται το πίσω ακραίο μέρος του πλοίου. </a:t>
            </a:r>
          </a:p>
          <a:p>
            <a:pPr marL="0" indent="0">
              <a:buNone/>
            </a:pPr>
            <a:r>
              <a:rPr lang="el-GR" dirty="0"/>
              <a:t>Όπως συμβαίνει και με την πλώρη έτσι και η πρύμνη δέχεται ισχυρές δυνάμεις πίεσης τόσο από τις υδροστατικές πιέσεις του νερού και την </a:t>
            </a:r>
            <a:r>
              <a:rPr lang="el-GR" dirty="0" err="1"/>
              <a:t>σιδηροκατασκευή</a:t>
            </a:r>
            <a:r>
              <a:rPr lang="el-GR" dirty="0"/>
              <a:t> του σκάφους</a:t>
            </a:r>
            <a:r>
              <a:rPr lang="el-GR" dirty="0">
                <a:solidFill>
                  <a:srgbClr val="FF0000"/>
                </a:solidFill>
              </a:rPr>
              <a:t> όσο κυρίως από τη λειτουργία της έλικας και τους πηδαλίου. </a:t>
            </a:r>
          </a:p>
          <a:p>
            <a:pPr marL="0" indent="0">
              <a:buNone/>
            </a:pPr>
            <a:r>
              <a:rPr lang="el-GR" dirty="0">
                <a:solidFill>
                  <a:srgbClr val="FF0000"/>
                </a:solidFill>
              </a:rPr>
              <a:t>Χαρακτηριστικό της πρύμνης είναι η ύπαρξη της </a:t>
            </a:r>
            <a:r>
              <a:rPr lang="el-GR" dirty="0" err="1">
                <a:solidFill>
                  <a:srgbClr val="FF0000"/>
                </a:solidFill>
              </a:rPr>
              <a:t>προωστήριας</a:t>
            </a:r>
            <a:r>
              <a:rPr lang="el-GR" dirty="0">
                <a:solidFill>
                  <a:srgbClr val="FF0000"/>
                </a:solidFill>
              </a:rPr>
              <a:t> εγκατάστασης.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305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7BA91CC-4FC8-4132-B15D-301F8F73B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Μάσκα ή Παρειά (</a:t>
            </a:r>
            <a:r>
              <a:rPr lang="en-US" dirty="0"/>
              <a:t>Bow)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5B3385B-F397-4FFD-9446-6CD7E05ECB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Είναι το κομμάτι των πλευρών του πλοίου από την πλώρη μέχρι την μέση του, αριστερά και δεξιά. Δέχεται την υδροστατική πίεση από την κίνηση του πλοίου.</a:t>
            </a:r>
          </a:p>
          <a:p>
            <a:pPr marL="0" indent="0">
              <a:buNone/>
            </a:pPr>
            <a:r>
              <a:rPr lang="el-GR" dirty="0"/>
              <a:t>Θεωρητικά κάθε παρειά είναι το ¼ της πλευρικής επιφάνειας του πλοίου.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847CDC0C-D400-4570-A582-2137D174BF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922" t="56806" r="4531" b="19583"/>
          <a:stretch/>
        </p:blipFill>
        <p:spPr>
          <a:xfrm>
            <a:off x="2412206" y="3648074"/>
            <a:ext cx="7367588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632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1ADA81B-F5FE-4CC1-AEDA-1080A74C0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Γοφός ή ισχίο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146BFF5-9B3E-4DB4-8795-059DA3924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Είναι το κομμάτι των πλευρών του πλοίου από την πρύμνη μέχρι τη μέση του, αριστερά και δεξιά. </a:t>
            </a:r>
          </a:p>
          <a:p>
            <a:pPr marL="0" indent="0">
              <a:buNone/>
            </a:pPr>
            <a:r>
              <a:rPr lang="el-GR" dirty="0"/>
              <a:t>Το κάθε </a:t>
            </a:r>
            <a:r>
              <a:rPr lang="el-GR" dirty="0" err="1"/>
              <a:t>ισχύο</a:t>
            </a:r>
            <a:r>
              <a:rPr lang="el-GR" dirty="0"/>
              <a:t> δηλαδή είναι θεωρητικά το ¼ της πλευρικής επιφάνειας του πλοίου.</a:t>
            </a:r>
          </a:p>
          <a:p>
            <a:pPr marL="0" indent="0">
              <a:buNone/>
            </a:pPr>
            <a:r>
              <a:rPr lang="el-GR" dirty="0"/>
              <a:t>Αποτελεί την συνέχεια της μάσκας κατά μήκος του πλοίου.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138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16D15E4-07EB-4B02-A54E-DABA8D342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Γάστρα (</a:t>
            </a:r>
            <a:r>
              <a:rPr lang="en-US" dirty="0"/>
              <a:t>HULL)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EA0F6BB-1E3F-4241-88FA-28324F2D77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>
                <a:solidFill>
                  <a:srgbClr val="FF0000"/>
                </a:solidFill>
              </a:rPr>
              <a:t>Ορίζεται από όλο τον όγκο του εξωτερικού περιβλήματος του πλοίου έως το κύριο κατάστρωμα.</a:t>
            </a:r>
          </a:p>
          <a:p>
            <a:pPr marL="0" indent="0">
              <a:buNone/>
            </a:pPr>
            <a:r>
              <a:rPr lang="el-GR" dirty="0">
                <a:solidFill>
                  <a:srgbClr val="FF0000"/>
                </a:solidFill>
              </a:rPr>
              <a:t>Ο όγκος των υφάλων του κυρίως σκάφους χωρίς να περιλαμβάνονται οι διάφορες προεξοχές, όπως άξονες </a:t>
            </a:r>
            <a:r>
              <a:rPr lang="el-GR" dirty="0" err="1">
                <a:solidFill>
                  <a:srgbClr val="FF0000"/>
                </a:solidFill>
              </a:rPr>
              <a:t>παρατροπίδια</a:t>
            </a:r>
            <a:r>
              <a:rPr lang="el-GR" dirty="0">
                <a:solidFill>
                  <a:srgbClr val="FF0000"/>
                </a:solidFill>
              </a:rPr>
              <a:t> κ.λπ. που βρίσκονται μέσα στο νερό. (διαφορά από </a:t>
            </a:r>
            <a:r>
              <a:rPr lang="el-GR" dirty="0" err="1">
                <a:solidFill>
                  <a:srgbClr val="FF0000"/>
                </a:solidFill>
              </a:rPr>
              <a:t>ύφαλα</a:t>
            </a:r>
            <a:r>
              <a:rPr lang="el-GR" dirty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endParaRPr lang="el-GR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l-GR" u="sng" dirty="0"/>
              <a:t>Με βάση τον όγκο της γάστρας υπολογίζεται το ακριβές εκτόπισμα του πλοίου με την βοήθεια ενός πίνακα.</a:t>
            </a:r>
          </a:p>
        </p:txBody>
      </p:sp>
    </p:spTree>
    <p:extLst>
      <p:ext uri="{BB962C8B-B14F-4D97-AF65-F5344CB8AC3E}">
        <p14:creationId xmlns:p14="http://schemas.microsoft.com/office/powerpoint/2010/main" val="22523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F20BA36-63BE-42E6-886B-B3D258C3E2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Η γάστρα ενός πλοίου είναι ουσιαστικά ένα </a:t>
            </a:r>
            <a:r>
              <a:rPr lang="el-GR" dirty="0" err="1"/>
              <a:t>υδατοστεγανό</a:t>
            </a:r>
            <a:r>
              <a:rPr lang="el-GR" dirty="0"/>
              <a:t> κέλυφος με λεπτά τοιχώματα που περιβάλλει τους χώρους ενδιαίτησης, μηχανών και φορτίου του πλοίου.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Η γάστρα, για τα εμπορικά πλοία, έχει σχεδόν </a:t>
            </a:r>
            <a:r>
              <a:rPr lang="el-GR" dirty="0" err="1"/>
              <a:t>ορθογωνικό</a:t>
            </a:r>
            <a:r>
              <a:rPr lang="el-GR" dirty="0"/>
              <a:t> σχήμα στο μέσο που γίνεται λεπτότερο στα άκρα.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589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9A4D69EA-6184-4E20-AF1A-8CE79182A2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22" t="13333" r="31641" b="15833"/>
          <a:stretch/>
        </p:blipFill>
        <p:spPr>
          <a:xfrm>
            <a:off x="1481642" y="-11531"/>
            <a:ext cx="9228716" cy="688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304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634AAC5-AA24-485F-9CE9-725E95C1A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Ύφαλα</a:t>
            </a:r>
            <a:r>
              <a:rPr lang="el-GR" dirty="0"/>
              <a:t> </a:t>
            </a:r>
            <a:r>
              <a:rPr lang="en-US" dirty="0"/>
              <a:t>(Underwater parts)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B51AC80-3842-4B93-8B26-3B0A9D2B1A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Το μέρος του πλοίου μαζί με όλα τα εξαρτήματα του, που βρίσκεται κάτω από την επιφάνεια του νερού (</a:t>
            </a:r>
            <a:r>
              <a:rPr lang="el-GR" dirty="0" err="1"/>
              <a:t>έμφορτη</a:t>
            </a:r>
            <a:r>
              <a:rPr lang="el-GR" dirty="0"/>
              <a:t> ίσαλο του πλοίου).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Επειδή όλα αυτά βρίσκονται μέσα στο νερό </a:t>
            </a:r>
            <a:r>
              <a:rPr lang="el-GR" dirty="0" err="1"/>
              <a:t>γι’αυτό</a:t>
            </a:r>
            <a:r>
              <a:rPr lang="el-GR" dirty="0"/>
              <a:t> η επιφάνεια των υφάλων λέγεται </a:t>
            </a:r>
            <a:r>
              <a:rPr lang="el-GR" dirty="0" err="1"/>
              <a:t>βρεχόμενη</a:t>
            </a:r>
            <a:r>
              <a:rPr lang="el-GR" dirty="0"/>
              <a:t> επιφάνεια.</a:t>
            </a:r>
          </a:p>
          <a:p>
            <a:pPr marL="0" indent="0">
              <a:buNone/>
            </a:pPr>
            <a:r>
              <a:rPr lang="el-GR" dirty="0"/>
              <a:t>Αντίθετα τα </a:t>
            </a:r>
            <a:r>
              <a:rPr lang="el-GR" dirty="0">
                <a:solidFill>
                  <a:srgbClr val="FF0000"/>
                </a:solidFill>
              </a:rPr>
              <a:t>έξαλα</a:t>
            </a:r>
            <a:r>
              <a:rPr lang="el-GR" dirty="0"/>
              <a:t> είναι ότι βρίσκεται πάνω από την ίσαλο γραμμή και δεν διαβρέχεται.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5053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2D73FDC-23AC-47B5-8AE1-3BB3C661E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Κατάστρωμα</a:t>
            </a:r>
            <a:r>
              <a:rPr lang="en-US" dirty="0"/>
              <a:t> (Deck)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BCCE0F8-DDB9-444F-BC23-85C2F6E65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Κατά την κατακόρυφη έννοια, η υποδιαίρεση των χώρων του πλοίου γίνεται με τα καταστρώματα. </a:t>
            </a:r>
          </a:p>
          <a:p>
            <a:pPr marL="0" indent="0">
              <a:buNone/>
            </a:pPr>
            <a:r>
              <a:rPr lang="el-GR" dirty="0"/>
              <a:t>Το ανώτερο συνεχές κατάστρωμα, μέχρι το οποίο φθάνουν </a:t>
            </a:r>
            <a:r>
              <a:rPr lang="el-GR" dirty="0" err="1"/>
              <a:t>oι</a:t>
            </a:r>
            <a:r>
              <a:rPr lang="el-GR" dirty="0"/>
              <a:t> στεγανές </a:t>
            </a:r>
            <a:r>
              <a:rPr lang="el-GR" dirty="0" err="1"/>
              <a:t>φρακτές</a:t>
            </a:r>
            <a:r>
              <a:rPr lang="el-GR" dirty="0"/>
              <a:t>, ονομάζεται κύριο κατάστρωμα (</a:t>
            </a:r>
            <a:r>
              <a:rPr lang="el-GR" dirty="0" err="1"/>
              <a:t>main</a:t>
            </a:r>
            <a:r>
              <a:rPr lang="el-GR" dirty="0"/>
              <a:t> </a:t>
            </a:r>
            <a:r>
              <a:rPr lang="el-GR" dirty="0" err="1"/>
              <a:t>deck</a:t>
            </a:r>
            <a:r>
              <a:rPr lang="el-GR" dirty="0"/>
              <a:t>). </a:t>
            </a:r>
          </a:p>
          <a:p>
            <a:pPr marL="0" indent="0">
              <a:buNone/>
            </a:pPr>
            <a:r>
              <a:rPr lang="el-GR" dirty="0"/>
              <a:t>Τα καταστρώματα που βρίσκονται κάτω από το κύριο κατάστρωμα, εκτείνονται συνήθως σε όλο το μήκος του πλοίου, με εξαίρεση τους χώρους μηχανοστασίου και λεβητοστασίου που διακόπτουν τη συνέχεια των ενδιάμεσων καταστρωμάτων. </a:t>
            </a:r>
          </a:p>
          <a:p>
            <a:pPr marL="0" indent="0">
              <a:buNone/>
            </a:pPr>
            <a:r>
              <a:rPr lang="el-GR" dirty="0"/>
              <a:t>Τα καταστρώματα, όπως και </a:t>
            </a:r>
            <a:r>
              <a:rPr lang="el-GR" dirty="0" err="1"/>
              <a:t>oι</a:t>
            </a:r>
            <a:r>
              <a:rPr lang="el-GR" dirty="0"/>
              <a:t> </a:t>
            </a:r>
            <a:r>
              <a:rPr lang="el-GR" dirty="0" err="1"/>
              <a:t>φρακτές</a:t>
            </a:r>
            <a:r>
              <a:rPr lang="el-GR" dirty="0"/>
              <a:t>, φέρουν </a:t>
            </a:r>
            <a:r>
              <a:rPr lang="el-GR"/>
              <a:t>ενισχύσεις και συμβάλλουν </a:t>
            </a:r>
            <a:r>
              <a:rPr lang="el-GR" dirty="0"/>
              <a:t>στην εξασφάλιση της αντοχής </a:t>
            </a:r>
            <a:r>
              <a:rPr lang="el-GR"/>
              <a:t>του πλοίου.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946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B738A19-A769-4000-A5F9-D55FCB93C5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Είναι τα συνεχόμενα οριζόντια ελάσματα που καλύπτουν, ως οροφή, το κοίλο μέρος σκάφους σε όλο το μήκος και πλάτος του πλοίου. 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Κατά διαστήματα έχει κάποια ανοίγματα, στα οποία τοποθετούνται τα στόμια των κυτών ή κάποιες κάθοδοι που οδηγούν σε κάποιο συγκεκριμένο χώρο του πλοίου.</a:t>
            </a:r>
          </a:p>
        </p:txBody>
      </p:sp>
    </p:spTree>
    <p:extLst>
      <p:ext uri="{BB962C8B-B14F-4D97-AF65-F5344CB8AC3E}">
        <p14:creationId xmlns:p14="http://schemas.microsoft.com/office/powerpoint/2010/main" val="1820037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86D1A4B-B921-408E-974C-EAC509CD5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Περιεχόμενα μαθήματος 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358E6C4-82B3-46D4-B8F5-B13EDFE746D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/>
              <a:t>Τρόπιδα</a:t>
            </a:r>
          </a:p>
          <a:p>
            <a:r>
              <a:rPr lang="el-GR" dirty="0"/>
              <a:t>Πλώρη</a:t>
            </a:r>
          </a:p>
          <a:p>
            <a:r>
              <a:rPr lang="el-GR" dirty="0"/>
              <a:t>Πρύμνη</a:t>
            </a:r>
          </a:p>
          <a:p>
            <a:r>
              <a:rPr lang="el-GR" dirty="0"/>
              <a:t>Μάσκα ή παρειά</a:t>
            </a:r>
          </a:p>
          <a:p>
            <a:r>
              <a:rPr lang="el-GR" dirty="0"/>
              <a:t>Γοφός ή ισχίο</a:t>
            </a:r>
          </a:p>
          <a:p>
            <a:r>
              <a:rPr lang="el-GR" dirty="0"/>
              <a:t>Γάστρα</a:t>
            </a:r>
          </a:p>
          <a:p>
            <a:r>
              <a:rPr lang="el-GR" dirty="0" err="1"/>
              <a:t>Ύφαλα</a:t>
            </a:r>
            <a:endParaRPr lang="el-GR" dirty="0"/>
          </a:p>
          <a:p>
            <a:r>
              <a:rPr lang="el-GR" dirty="0"/>
              <a:t>Κατάστρωμα</a:t>
            </a:r>
          </a:p>
          <a:p>
            <a:endParaRPr lang="el-GR" dirty="0"/>
          </a:p>
          <a:p>
            <a:endParaRPr lang="en-US" dirty="0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5AB9E70-98EC-437F-AA4B-EC8068D8997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dirty="0" err="1"/>
              <a:t>Υπερκατασκευή</a:t>
            </a:r>
            <a:endParaRPr lang="el-GR" dirty="0"/>
          </a:p>
          <a:p>
            <a:r>
              <a:rPr lang="el-GR" dirty="0"/>
              <a:t>Πρόστεγο</a:t>
            </a:r>
          </a:p>
          <a:p>
            <a:r>
              <a:rPr lang="el-GR" dirty="0" err="1"/>
              <a:t>Μεσόστεγο</a:t>
            </a:r>
            <a:endParaRPr lang="el-GR" dirty="0"/>
          </a:p>
          <a:p>
            <a:r>
              <a:rPr lang="el-GR" dirty="0" err="1"/>
              <a:t>Επίστεγο</a:t>
            </a:r>
            <a:endParaRPr lang="el-G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6392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E9C82AB-1066-4F04-B127-9F0293046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675" y="990600"/>
            <a:ext cx="10525125" cy="5186363"/>
          </a:xfrm>
        </p:spPr>
        <p:txBody>
          <a:bodyPr/>
          <a:lstStyle/>
          <a:p>
            <a:r>
              <a:rPr lang="el-GR" dirty="0"/>
              <a:t>Στα φορτηγά πλοία, το κατάστρωμα, που βρίσκεται στο επίπεδο των στομίων των κυτών ονομάζεται κύριο κατάστρωμα (</a:t>
            </a:r>
            <a:r>
              <a:rPr lang="en-US" dirty="0"/>
              <a:t>main deck). </a:t>
            </a:r>
            <a:endParaRPr lang="el-GR" dirty="0"/>
          </a:p>
          <a:p>
            <a:r>
              <a:rPr lang="el-GR" dirty="0"/>
              <a:t>Στα επιβατηγά πλοία το κατάστρωμα που χρησιμεύει για την πρόσβαση και υποδοχή επιβατών πάνω στο οποίο βρίσκονται κατά κανόνα και τα μηχανήματα πρόσδεσης και </a:t>
            </a:r>
            <a:r>
              <a:rPr lang="el-GR" dirty="0" err="1"/>
              <a:t>αγκυροβολίας</a:t>
            </a:r>
            <a:r>
              <a:rPr lang="el-GR" dirty="0"/>
              <a:t> χαρακτηρίζεται επίσης ως κύριο κατάστρωμα.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Εκτός από το κύριο κατάστρωμα υπάρχουν και τα άλλα ενδιάμεσα καταστρώματα κυρίως στα επιβατηγά, όπου αυτό είναι αναγκαίο για την καλύτερη εξυπηρέτηση των επιβατών.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9228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563B3C7-2068-4C3A-A5DD-0709FE181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Υπερκατασκευή</a:t>
            </a:r>
            <a:r>
              <a:rPr lang="el-GR" dirty="0"/>
              <a:t> </a:t>
            </a:r>
            <a:r>
              <a:rPr lang="en-US" dirty="0"/>
              <a:t>(superstructure)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A181D1C-CBAF-4778-B8A4-A6D34D78C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Έτσι ονομάζονται όλες εκείνες οι μόνιμες κατασκευές που βρίσκονται πάνω από το ανώτατο συνεχές </a:t>
            </a:r>
            <a:r>
              <a:rPr lang="el-GR" dirty="0" err="1"/>
              <a:t>υδατοστεγανό</a:t>
            </a:r>
            <a:r>
              <a:rPr lang="el-GR" dirty="0"/>
              <a:t> κατάστρωμα του πλοίου </a:t>
            </a:r>
            <a:r>
              <a:rPr lang="en-US" dirty="0"/>
              <a:t>o</a:t>
            </a:r>
            <a:r>
              <a:rPr lang="el-GR" dirty="0"/>
              <a:t>ι οποίες εκτείνονται σε όλο το πλάτος του πλοίου, όχι όμως σε όλο το μήκος.</a:t>
            </a:r>
          </a:p>
          <a:p>
            <a:pPr marL="0" indent="0">
              <a:buNone/>
            </a:pPr>
            <a:r>
              <a:rPr lang="el-GR" dirty="0"/>
              <a:t>Τέτοιες </a:t>
            </a:r>
            <a:r>
              <a:rPr lang="el-GR" dirty="0" err="1"/>
              <a:t>υπερκατασκευές</a:t>
            </a:r>
            <a:r>
              <a:rPr lang="el-GR" dirty="0"/>
              <a:t> είναι :</a:t>
            </a:r>
          </a:p>
          <a:p>
            <a:r>
              <a:rPr lang="el-GR" dirty="0"/>
              <a:t>Το πρόστεγο (</a:t>
            </a:r>
            <a:r>
              <a:rPr lang="en-US" dirty="0"/>
              <a:t>Forecastle)</a:t>
            </a:r>
            <a:endParaRPr lang="el-GR" dirty="0"/>
          </a:p>
          <a:p>
            <a:r>
              <a:rPr lang="el-GR" dirty="0"/>
              <a:t>Το </a:t>
            </a:r>
            <a:r>
              <a:rPr lang="el-GR" dirty="0" err="1"/>
              <a:t>μεσόστεγο</a:t>
            </a:r>
            <a:r>
              <a:rPr lang="en-US" dirty="0"/>
              <a:t>(Bridge House)</a:t>
            </a:r>
            <a:endParaRPr lang="el-GR" dirty="0"/>
          </a:p>
          <a:p>
            <a:r>
              <a:rPr lang="el-GR" dirty="0"/>
              <a:t>Το </a:t>
            </a:r>
            <a:r>
              <a:rPr lang="el-GR" dirty="0" err="1"/>
              <a:t>επίστεγο</a:t>
            </a:r>
            <a:r>
              <a:rPr lang="en-US" dirty="0"/>
              <a:t> (Poop)</a:t>
            </a:r>
          </a:p>
        </p:txBody>
      </p:sp>
    </p:spTree>
    <p:extLst>
      <p:ext uri="{BB962C8B-B14F-4D97-AF65-F5344CB8AC3E}">
        <p14:creationId xmlns:p14="http://schemas.microsoft.com/office/powerpoint/2010/main" val="7846411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88880D6-BEC6-407C-B013-AD70685E3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5800"/>
            <a:ext cx="10515600" cy="5491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Τα ελάσματα των </a:t>
            </a:r>
            <a:r>
              <a:rPr lang="el-GR" dirty="0" err="1"/>
              <a:t>υπερκατασκευών</a:t>
            </a:r>
            <a:r>
              <a:rPr lang="el-GR" dirty="0"/>
              <a:t>, όπως και εκείνα του κυρίως σκάφους, φέρουν εσωτερικά ενισχύσεις. </a:t>
            </a:r>
          </a:p>
          <a:p>
            <a:pPr marL="0" indent="0">
              <a:buNone/>
            </a:pPr>
            <a:r>
              <a:rPr lang="el-GR" dirty="0">
                <a:solidFill>
                  <a:srgbClr val="FF0000"/>
                </a:solidFill>
              </a:rPr>
              <a:t>Το </a:t>
            </a:r>
            <a:r>
              <a:rPr lang="el-GR" dirty="0" err="1">
                <a:solidFill>
                  <a:srgbClr val="FF0000"/>
                </a:solidFill>
              </a:rPr>
              <a:t>δρύφρακτο</a:t>
            </a:r>
            <a:r>
              <a:rPr lang="el-GR" dirty="0">
                <a:solidFill>
                  <a:srgbClr val="FF0000"/>
                </a:solidFill>
              </a:rPr>
              <a:t> ή παραπέτο (</a:t>
            </a:r>
            <a:r>
              <a:rPr lang="el-GR" dirty="0" err="1">
                <a:solidFill>
                  <a:srgbClr val="FF0000"/>
                </a:solidFill>
              </a:rPr>
              <a:t>bulwark</a:t>
            </a:r>
            <a:r>
              <a:rPr lang="el-GR" dirty="0">
                <a:solidFill>
                  <a:srgbClr val="FF0000"/>
                </a:solidFill>
              </a:rPr>
              <a:t>) </a:t>
            </a:r>
            <a:r>
              <a:rPr lang="el-GR" dirty="0"/>
              <a:t>είναι ένα τμήμα ελάσματος που τοποθετείται στην περίμετρο του ανώτερου συνεχούς καταστρώματος και της πρωραίας </a:t>
            </a:r>
            <a:r>
              <a:rPr lang="el-GR" dirty="0" err="1"/>
              <a:t>υπερκατασκευής</a:t>
            </a:r>
            <a:r>
              <a:rPr lang="el-GR" dirty="0"/>
              <a:t>. Το ύψος του δεν υπερβαίνει το ένα μέτρο. </a:t>
            </a:r>
          </a:p>
          <a:p>
            <a:pPr marL="0" indent="0">
              <a:buNone/>
            </a:pPr>
            <a:r>
              <a:rPr lang="el-GR" dirty="0">
                <a:solidFill>
                  <a:srgbClr val="FF0000"/>
                </a:solidFill>
              </a:rPr>
              <a:t>Τα ανοίγματα των αμπαριών είναι ανυψωμένα </a:t>
            </a:r>
            <a:r>
              <a:rPr lang="el-GR" dirty="0"/>
              <a:t>(πάνω από το κατάστρωμα). </a:t>
            </a:r>
          </a:p>
          <a:p>
            <a:pPr marL="0" indent="0">
              <a:buNone/>
            </a:pPr>
            <a:r>
              <a:rPr lang="el-GR" dirty="0"/>
              <a:t>Το κατώφλι του πέρατος και των πλευρών του ανοίγματος έχουν κατάλληλη διαμόρφωση για την τοποθέτηση στην επιφάνεια τους καλύμματος.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6505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1904B22-68F6-407D-A9DB-8D81C2A84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Πρόστεγο 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18D8B23-99D3-4EA4-83A7-58C9894718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Βρίσκεται στο πρωραίο μέρος του πλοίου.</a:t>
            </a:r>
          </a:p>
          <a:p>
            <a:pPr marL="0" indent="0">
              <a:buNone/>
            </a:pPr>
            <a:r>
              <a:rPr lang="el-GR" dirty="0"/>
              <a:t>Η κατασκευή αρχίζει από το ακραίο σημείο της πλώρης και εκτείνεται σε αρκετή απόσταση προς τα </a:t>
            </a:r>
            <a:r>
              <a:rPr lang="el-GR" dirty="0" err="1"/>
              <a:t>πρύμα</a:t>
            </a:r>
            <a:r>
              <a:rPr lang="el-GR" dirty="0"/>
              <a:t>. Συνήθως έχει ύψος τουλάχιστον ενός καταστρώματος.</a:t>
            </a:r>
          </a:p>
          <a:p>
            <a:pPr marL="0" indent="0">
              <a:buNone/>
            </a:pPr>
            <a:r>
              <a:rPr lang="el-GR" dirty="0"/>
              <a:t>Πάνω σε αυτό τοποθετούνται τα βαρούλκα άγκυρας και σχοινιών πρόσδεσης, οι ανέμες με τα σχοινιά ή τα σύρματα πρόσδεσης κτλ.</a:t>
            </a:r>
          </a:p>
          <a:p>
            <a:pPr marL="0" indent="0">
              <a:buNone/>
            </a:pPr>
            <a:r>
              <a:rPr lang="el-GR" dirty="0"/>
              <a:t>Στο εσωτερικό του αποθηκεύονται σχοινιά, σύρματα, εργαλεία κλπ.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3348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1002996-9F3B-4D4B-A401-985DF9C74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Μεσόστεγο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DE0497F-BF1C-40AB-BE1D-64BD446E63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Είναι </a:t>
            </a:r>
            <a:r>
              <a:rPr lang="el-GR" dirty="0" err="1"/>
              <a:t>υπερκατασκευή</a:t>
            </a:r>
            <a:r>
              <a:rPr lang="el-GR" dirty="0"/>
              <a:t> στη μέση του πλοίου, της οποίας ο ψηλότερος κλειστός χώρος χρησιμοποιείται για τη διακυβέρνηση του πλοίου (Γέφυρα). </a:t>
            </a:r>
          </a:p>
          <a:p>
            <a:pPr marL="0" indent="0">
              <a:buNone/>
            </a:pPr>
            <a:r>
              <a:rPr lang="el-GR" dirty="0"/>
              <a:t>Στα κάτω από την γέφυρα καταστρώματα, τα οποία επικοινωνούν με εσωτερικές σκάλες ή και εξωτερικές διαμορφώνονται κατάλληλα για την διαμονή των αξιωματικών του πλοίου.</a:t>
            </a:r>
          </a:p>
          <a:p>
            <a:pPr marL="0" indent="0">
              <a:buNone/>
            </a:pPr>
            <a:r>
              <a:rPr lang="el-GR" dirty="0"/>
              <a:t>Δεξιά και αριστερά της εξωτερικής πλευράς τοποθετούνται τα κύρια σωστικά μέσα του πλοίου.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0905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1037932-C170-43DE-BDEA-16B16134D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Επίστεγο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32C55ED-5A9C-493B-A8D6-444F0004B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6479"/>
            <a:ext cx="10515600" cy="3860483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Είναι </a:t>
            </a:r>
            <a:r>
              <a:rPr lang="el-GR" dirty="0" err="1"/>
              <a:t>υπερκατασκευή</a:t>
            </a:r>
            <a:r>
              <a:rPr lang="el-GR" dirty="0"/>
              <a:t> παρόμοια με του πρόστεγου με ύψος τουλάχιστον ενός καταστρώματος και τοποθετείται στην πρύμνη. 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Στο εσωτερικό του αποθηκεύονται διάφορα υλικά ενώ στο παρελθόν χρησιμοποιούνταν για την διαμονή του κατώτερου πληρώματος.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7231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05A5ECC-D321-48BD-972A-09933F6CD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81050"/>
            <a:ext cx="10515600" cy="5395913"/>
          </a:xfrm>
        </p:spPr>
        <p:txBody>
          <a:bodyPr/>
          <a:lstStyle/>
          <a:p>
            <a:r>
              <a:rPr lang="el-GR" dirty="0"/>
              <a:t>Στα </a:t>
            </a:r>
            <a:r>
              <a:rPr lang="el-GR" u="sng" dirty="0"/>
              <a:t>φορτηγά </a:t>
            </a:r>
            <a:r>
              <a:rPr lang="el-GR" dirty="0"/>
              <a:t>πλοία τελευταίας τεχνολογίας κατά κύριο λόγο διαθέτουν μόνο μια </a:t>
            </a:r>
            <a:r>
              <a:rPr lang="el-GR" dirty="0" err="1"/>
              <a:t>υπερκατασκευή</a:t>
            </a:r>
            <a:r>
              <a:rPr lang="el-GR" dirty="0"/>
              <a:t> που βρίσκεται στην πρύμνη. </a:t>
            </a:r>
          </a:p>
          <a:p>
            <a:pPr marL="0" indent="0">
              <a:buNone/>
            </a:pPr>
            <a:r>
              <a:rPr lang="el-GR" dirty="0"/>
              <a:t>	Στο ψηλότερο σημείο τοποθετείται η γέφυρα και στα παρακάτω 	καταστρώματα διαμένει όλο το πλήρωμα.</a:t>
            </a:r>
          </a:p>
          <a:p>
            <a:pPr marL="0" indent="0">
              <a:buNone/>
            </a:pPr>
            <a:r>
              <a:rPr lang="el-GR" dirty="0"/>
              <a:t>	Στην εξωτερική πλευρά αριστερά και δεξιά είναι εγκατεστημένα 	τα κύρια σωστικά μέσα του πλοίου και τα μηχανήματα 	προσδέσεως του πλοίου (στο πρώτο κατάστρωμα πάνω από το 	κύριο κατάστρωμα).</a:t>
            </a:r>
          </a:p>
          <a:p>
            <a:r>
              <a:rPr lang="el-GR" dirty="0"/>
              <a:t>Στα δε σύγχρονα </a:t>
            </a:r>
            <a:r>
              <a:rPr lang="el-GR" dirty="0">
                <a:hlinkClick r:id="rId2" tooltip="Επιβατηγό πλοίο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επιβατηγά</a:t>
            </a:r>
            <a:r>
              <a:rPr lang="el-GR" dirty="0"/>
              <a:t> διακρίνεται μία συνήθως ενιαία </a:t>
            </a:r>
            <a:r>
              <a:rPr lang="el-GR" dirty="0" err="1"/>
              <a:t>υπερκατασκευή</a:t>
            </a:r>
            <a:r>
              <a:rPr lang="el-G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8534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4B6087E-87DA-191E-E754-F5E8DABC7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Εγκατάσταση Πρόωσης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303AB15-C4F1-A043-1617-2EDB6A43B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Είναι το σύνολο των μηχανημάτων και εξαρτημάτων που είναι υπεύθυνα για την κίνηση του πλοίου.</a:t>
            </a:r>
          </a:p>
          <a:p>
            <a:pPr marL="0" indent="0">
              <a:buNone/>
            </a:pPr>
            <a:r>
              <a:rPr lang="el-GR" dirty="0"/>
              <a:t>Βρίσκονται μέσα στην γάστρα του πλοίου στον χώρο του μηχανοστασίου.</a:t>
            </a:r>
          </a:p>
          <a:p>
            <a:pPr marL="0" indent="0">
              <a:buNone/>
            </a:pPr>
            <a:r>
              <a:rPr lang="el-GR" dirty="0"/>
              <a:t>Στα σύγχρονα πλοία συνήθως βρίσκεται στο πίσω μέρος της γάστρας ενώ στα παλαιότερα το συναντούσαμε στην μέση.</a:t>
            </a:r>
          </a:p>
        </p:txBody>
      </p:sp>
    </p:spTree>
    <p:extLst>
      <p:ext uri="{BB962C8B-B14F-4D97-AF65-F5344CB8AC3E}">
        <p14:creationId xmlns:p14="http://schemas.microsoft.com/office/powerpoint/2010/main" val="19592798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D20F0F1-B9B8-C454-46F2-889348B6F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Σύστημα πηδαλιουχίας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8B0A8EF-84D4-4491-89AC-B932956F8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Είναι το σύνολο των εξαρτημάτων και μηχανημάτων που χρησιμοποιούνται για την στροφή του πλοίου.</a:t>
            </a:r>
          </a:p>
          <a:p>
            <a:pPr marL="0" indent="0">
              <a:buNone/>
            </a:pPr>
            <a:r>
              <a:rPr lang="el-GR" dirty="0"/>
              <a:t>Βρίσκεται πάντα στην πρύμνη του πλοίου.</a:t>
            </a:r>
          </a:p>
        </p:txBody>
      </p:sp>
    </p:spTree>
    <p:extLst>
      <p:ext uri="{BB962C8B-B14F-4D97-AF65-F5344CB8AC3E}">
        <p14:creationId xmlns:p14="http://schemas.microsoft.com/office/powerpoint/2010/main" val="37450255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E1910CD-02EB-4FF1-B8AB-A9FA1E930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Τρόπιδα (καρένα ή καρίνα) (</a:t>
            </a:r>
            <a:r>
              <a:rPr lang="el-GR" dirty="0" err="1"/>
              <a:t>keel</a:t>
            </a:r>
            <a:r>
              <a:rPr lang="el-GR" dirty="0"/>
              <a:t>) 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14CFC96-1EC9-4580-85B5-FBE08937D8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>
                <a:solidFill>
                  <a:srgbClr val="FF0000"/>
                </a:solidFill>
              </a:rPr>
              <a:t>Η τρόπιδα είναι η βάση της κατασκευής κάθε σκάφους. Πρόκειται για το τμήμα εκείνο που κατασκευάζεται πριν από όλα τα άλλα τμήματα και από αυτό ουσιαστικά ξεκινά η ναυπήγηση του πλοίου. </a:t>
            </a:r>
          </a:p>
          <a:p>
            <a:pPr marL="0" indent="0">
              <a:buNone/>
            </a:pPr>
            <a:r>
              <a:rPr lang="el-GR" dirty="0"/>
              <a:t>Είναι μια διαμήκη κατασκευή (Σιδηροκατασκευή ή έλασμα ή δοκάρι) που τοποθετείται στον πυθμένα του σκάφους. </a:t>
            </a:r>
          </a:p>
          <a:p>
            <a:pPr marL="0" indent="0">
              <a:buNone/>
            </a:pPr>
            <a:r>
              <a:rPr lang="el-GR" dirty="0"/>
              <a:t>Αριστερά και δεξιά της τρόπιδας τοποθετούνται σε διαμήκεις και παράλληλες μεταξύ τους σειρές τα λοιπά ελάσματα του εξωτερικού περιβλήματος. </a:t>
            </a:r>
          </a:p>
        </p:txBody>
      </p:sp>
    </p:spTree>
    <p:extLst>
      <p:ext uri="{BB962C8B-B14F-4D97-AF65-F5344CB8AC3E}">
        <p14:creationId xmlns:p14="http://schemas.microsoft.com/office/powerpoint/2010/main" val="3979466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FC9A094E-0B1B-4513-3B5E-D9F132D40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5267"/>
            <a:ext cx="10515600" cy="5101696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Το πλοίο είναι μια στέρεη κατασκευή, σχεδιασμένη να κινείται με ασφάλεια στο νερό.</a:t>
            </a:r>
          </a:p>
          <a:p>
            <a:pPr marL="0" indent="0">
              <a:buNone/>
            </a:pPr>
            <a:r>
              <a:rPr lang="el-GR" dirty="0"/>
              <a:t>Ανάλογα με τον τύπο του πλοίου μπορεί να μεταφέρει διαφορετικό φορτίο και να ανταπεξέρχεται στις δυνάμεις: </a:t>
            </a:r>
          </a:p>
          <a:p>
            <a:r>
              <a:rPr lang="el-GR" dirty="0"/>
              <a:t>του νερού, </a:t>
            </a:r>
          </a:p>
          <a:p>
            <a:r>
              <a:rPr lang="el-GR" dirty="0"/>
              <a:t>τον άνεμο, </a:t>
            </a:r>
          </a:p>
          <a:p>
            <a:r>
              <a:rPr lang="el-GR" dirty="0"/>
              <a:t>το ίδιο του το βάρος και </a:t>
            </a:r>
          </a:p>
          <a:p>
            <a:r>
              <a:rPr lang="el-GR" dirty="0"/>
              <a:t>το φορτίο.</a:t>
            </a:r>
          </a:p>
        </p:txBody>
      </p:sp>
    </p:spTree>
    <p:extLst>
      <p:ext uri="{BB962C8B-B14F-4D97-AF65-F5344CB8AC3E}">
        <p14:creationId xmlns:p14="http://schemas.microsoft.com/office/powerpoint/2010/main" val="2427909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9011FEA-526D-4EEB-AD40-6607BD234C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Εκτός από την εξωτερική τρόπιδα, στο εσωτερικό του πλοίου τοποθετείται και άλλη, έκκεντρη κατά το διάμηκες, η οποία καλείται εσωτερική τρόπιδα ή </a:t>
            </a:r>
            <a:r>
              <a:rPr lang="el-GR" dirty="0" err="1"/>
              <a:t>εσωτρόπιο</a:t>
            </a:r>
            <a:r>
              <a:rPr lang="el-GR" dirty="0"/>
              <a:t> ή </a:t>
            </a:r>
            <a:r>
              <a:rPr lang="el-GR" dirty="0" err="1"/>
              <a:t>σταμίδα</a:t>
            </a:r>
            <a:r>
              <a:rPr lang="el-GR" dirty="0"/>
              <a:t>. 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Ουσιαστικά πρόκειται για ένα πρόσθετο έλασμα, το οποίο ενισχύει τον πυθμένα του πλοίου.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6730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15E3DBD5-C032-45F1-A8CC-BEC9766C50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766" t="26620" r="6875" b="21945"/>
          <a:stretch/>
        </p:blipFill>
        <p:spPr>
          <a:xfrm>
            <a:off x="2724150" y="0"/>
            <a:ext cx="6743699" cy="687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2225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4A0FE56-05E0-40BE-9B33-02E87EA39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550" y="561975"/>
            <a:ext cx="10763250" cy="56149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Στα δύο άκρα της, η τρόπιδα καταλήγει προς την πρώρα στη στείρα ή κοράκι (</a:t>
            </a:r>
            <a:r>
              <a:rPr lang="el-GR" dirty="0" err="1"/>
              <a:t>stem</a:t>
            </a:r>
            <a:r>
              <a:rPr lang="el-GR" dirty="0"/>
              <a:t> post), ενώ στην πρύμνη, στο ποδόστημα ή παπαδιά (</a:t>
            </a:r>
            <a:r>
              <a:rPr lang="el-GR" dirty="0" err="1"/>
              <a:t>stern</a:t>
            </a:r>
            <a:r>
              <a:rPr lang="el-GR" dirty="0"/>
              <a:t> post).</a:t>
            </a:r>
          </a:p>
          <a:p>
            <a:pPr marL="0" indent="0">
              <a:buNone/>
            </a:pPr>
            <a:r>
              <a:rPr lang="el-GR" dirty="0"/>
              <a:t>Στα μικρά σκάφη, η τρόπιδα είναι μια δοκός που αποτελεί τη βάση, επάνω στην οποία προσαρμόζονται οι νομείς, στους οποίους στηρίζεται το εξωτερικό περίβλημα. </a:t>
            </a:r>
          </a:p>
          <a:p>
            <a:pPr marL="0" indent="0">
              <a:buNone/>
            </a:pPr>
            <a:r>
              <a:rPr lang="el-GR" dirty="0"/>
              <a:t>Στα μεγαλύτερα πλοία, η τρόπιδα είναι </a:t>
            </a:r>
            <a:r>
              <a:rPr lang="el-GR" dirty="0" err="1"/>
              <a:t>σιδηροκατασκευή</a:t>
            </a:r>
            <a:r>
              <a:rPr lang="el-GR" dirty="0"/>
              <a:t> που τοποθετείται κατά το διάμηκες του πλοίου. </a:t>
            </a:r>
          </a:p>
          <a:p>
            <a:pPr marL="0" indent="0">
              <a:buNone/>
            </a:pPr>
            <a:r>
              <a:rPr lang="el-GR" dirty="0">
                <a:solidFill>
                  <a:srgbClr val="FF0000"/>
                </a:solidFill>
              </a:rPr>
              <a:t>Σήμερα, στην κατασκευή των πλοίων προτιμάται η τρόπιδα από έλασμα (</a:t>
            </a:r>
            <a:r>
              <a:rPr lang="el-GR" dirty="0" err="1">
                <a:solidFill>
                  <a:srgbClr val="FF0000"/>
                </a:solidFill>
              </a:rPr>
              <a:t>flat</a:t>
            </a:r>
            <a:r>
              <a:rPr lang="el-GR" dirty="0">
                <a:solidFill>
                  <a:srgbClr val="FF0000"/>
                </a:solidFill>
              </a:rPr>
              <a:t> </a:t>
            </a:r>
            <a:r>
              <a:rPr lang="el-GR" dirty="0" err="1">
                <a:solidFill>
                  <a:srgbClr val="FF0000"/>
                </a:solidFill>
              </a:rPr>
              <a:t>keel</a:t>
            </a:r>
            <a:r>
              <a:rPr lang="el-GR" dirty="0">
                <a:solidFill>
                  <a:srgbClr val="FF0000"/>
                </a:solidFill>
              </a:rPr>
              <a:t>), κυρίως διότι επιτυγχάνεται μικρότερο βύθισμα του πλοίου και διευκολύνεται η σύνδεση της τρόπιδας με το </a:t>
            </a:r>
            <a:r>
              <a:rPr lang="el-GR" dirty="0" err="1">
                <a:solidFill>
                  <a:srgbClr val="FF0000"/>
                </a:solidFill>
              </a:rPr>
              <a:t>εσωτρόπιο</a:t>
            </a:r>
            <a:r>
              <a:rPr lang="el-GR" dirty="0">
                <a:solidFill>
                  <a:srgbClr val="FF0000"/>
                </a:solidFill>
              </a:rPr>
              <a:t> και την όλη κατασκευή του πυθμένα.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8565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7D38076B-A025-4D1F-B92F-B667A2B0DE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56" t="13611" r="24453" b="25417"/>
          <a:stretch/>
        </p:blipFill>
        <p:spPr>
          <a:xfrm>
            <a:off x="1057947" y="0"/>
            <a:ext cx="100761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0763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247CC122-5790-46E3-98BF-B9BEAF91AD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59" t="12246" r="23984" b="24306"/>
          <a:stretch/>
        </p:blipFill>
        <p:spPr>
          <a:xfrm>
            <a:off x="1277136" y="28575"/>
            <a:ext cx="96377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5203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>
            <a:extLst>
              <a:ext uri="{FF2B5EF4-FFF2-40B4-BE49-F238E27FC236}">
                <a16:creationId xmlns:a16="http://schemas.microsoft.com/office/drawing/2014/main" id="{DCBE1A26-2FC6-4895-B9EF-421CD816A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Τρόπιδα 2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1C41E70-724A-4C84-8DF7-47D5E3E40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dirty="0"/>
              <a:t>Η λωρίδα που βρίσκεται τοποθετημένη στο κατώτερο µ</a:t>
            </a:r>
            <a:r>
              <a:rPr lang="el-GR" dirty="0" err="1"/>
              <a:t>έρος</a:t>
            </a:r>
            <a:r>
              <a:rPr lang="el-GR" dirty="0"/>
              <a:t> και επάνω στο ίχνος του διαμήκους</a:t>
            </a:r>
            <a:r>
              <a:rPr lang="en-US" dirty="0"/>
              <a:t> </a:t>
            </a:r>
            <a:r>
              <a:rPr lang="el-GR" dirty="0"/>
              <a:t>επιπέδου συµµ</a:t>
            </a:r>
            <a:r>
              <a:rPr lang="el-GR" dirty="0" err="1"/>
              <a:t>ετρίας</a:t>
            </a:r>
            <a:r>
              <a:rPr lang="el-GR" dirty="0"/>
              <a:t> του πλοίου, ονομάζεται τρόπιδα ή καρίνα (Τ). 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Το έλασμα που βρίσκεται στη µ</a:t>
            </a:r>
            <a:r>
              <a:rPr lang="el-GR" dirty="0" err="1"/>
              <a:t>έγιστη</a:t>
            </a:r>
            <a:r>
              <a:rPr lang="el-GR" dirty="0"/>
              <a:t> </a:t>
            </a:r>
            <a:r>
              <a:rPr lang="el-GR" dirty="0" err="1"/>
              <a:t>καµπυλότητα</a:t>
            </a:r>
            <a:r>
              <a:rPr lang="el-GR" dirty="0"/>
              <a:t> και ενώνει τα </a:t>
            </a:r>
            <a:r>
              <a:rPr lang="el-GR" dirty="0" err="1"/>
              <a:t>ελάσµατα</a:t>
            </a:r>
            <a:r>
              <a:rPr lang="el-GR" dirty="0"/>
              <a:t> της πλευράς µε εκείνα</a:t>
            </a:r>
            <a:r>
              <a:rPr lang="en-US" dirty="0"/>
              <a:t> </a:t>
            </a:r>
            <a:r>
              <a:rPr lang="el-GR" dirty="0"/>
              <a:t>του </a:t>
            </a:r>
            <a:r>
              <a:rPr lang="el-GR" dirty="0" err="1"/>
              <a:t>πυθµένα</a:t>
            </a:r>
            <a:r>
              <a:rPr lang="el-GR" dirty="0"/>
              <a:t>, </a:t>
            </a:r>
            <a:r>
              <a:rPr lang="el-GR" dirty="0" err="1"/>
              <a:t>ονοµάζεται</a:t>
            </a:r>
            <a:r>
              <a:rPr lang="el-GR" dirty="0"/>
              <a:t> κυρτό γάστρας ή γόνατο (Κ).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Το έλασμα που βρίσκεται υψηλότερα στην πλευρά (ή το πρώτο κάθετο στο </a:t>
            </a:r>
            <a:r>
              <a:rPr lang="el-GR" dirty="0" err="1"/>
              <a:t>κατάστρωµα</a:t>
            </a:r>
            <a:r>
              <a:rPr lang="el-GR" dirty="0"/>
              <a:t> </a:t>
            </a:r>
            <a:r>
              <a:rPr lang="el-GR" dirty="0" err="1"/>
              <a:t>έλασµα</a:t>
            </a:r>
            <a:r>
              <a:rPr lang="el-GR" dirty="0"/>
              <a:t> της πλευράς) </a:t>
            </a:r>
            <a:r>
              <a:rPr lang="el-GR" dirty="0" err="1"/>
              <a:t>ονοµάζεται</a:t>
            </a:r>
            <a:r>
              <a:rPr lang="el-GR" dirty="0"/>
              <a:t> ζωστήρας (Ζ) έχει µ</a:t>
            </a:r>
            <a:r>
              <a:rPr lang="el-GR" dirty="0" err="1"/>
              <a:t>εγαλύτερο</a:t>
            </a:r>
            <a:r>
              <a:rPr lang="el-GR" dirty="0"/>
              <a:t> πάχος από τα άλλα </a:t>
            </a:r>
            <a:r>
              <a:rPr lang="el-GR" dirty="0" err="1"/>
              <a:t>ελάσµατα</a:t>
            </a:r>
            <a:r>
              <a:rPr lang="el-GR" dirty="0"/>
              <a:t> της πλευράς.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0893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2559E4E4-0DA2-406B-93BB-77DD1DEC75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65" t="21086" r="32515" b="29004"/>
          <a:stretch/>
        </p:blipFill>
        <p:spPr>
          <a:xfrm>
            <a:off x="2486025" y="-4472"/>
            <a:ext cx="6922669" cy="6862472"/>
          </a:xfrm>
        </p:spPr>
      </p:pic>
    </p:spTree>
    <p:extLst>
      <p:ext uri="{BB962C8B-B14F-4D97-AF65-F5344CB8AC3E}">
        <p14:creationId xmlns:p14="http://schemas.microsoft.com/office/powerpoint/2010/main" val="17946560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486988A-D51F-467E-A7D9-328597E8E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Φρακτές</a:t>
            </a:r>
            <a:r>
              <a:rPr lang="el-GR" dirty="0"/>
              <a:t> (</a:t>
            </a:r>
            <a:r>
              <a:rPr lang="en-US" dirty="0"/>
              <a:t>Bulkheads)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E00EFE8-1B65-47B5-9A4A-AF1BBFEA4F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dirty="0"/>
              <a:t>Για την εξασφάλιση </a:t>
            </a:r>
            <a:r>
              <a:rPr lang="el-GR" dirty="0" err="1"/>
              <a:t>υδατοστεγανής</a:t>
            </a:r>
            <a:r>
              <a:rPr lang="el-GR" dirty="0"/>
              <a:t> υποδιαίρεσης, αλλά και για λειτουργικούς λόγους, στο εσωτερικό του πλοίου δημιουργούνται διάφορα κατακόρυφα διαχωρίσματα που μπορεί να είναι ή να μην είναι στεγανά. </a:t>
            </a:r>
            <a:endParaRPr lang="en-US" dirty="0"/>
          </a:p>
          <a:p>
            <a:pPr marL="0" indent="0">
              <a:buNone/>
            </a:pPr>
            <a:r>
              <a:rPr lang="el-GR" dirty="0"/>
              <a:t>Τα διαχωρίσματα αυτά ονομάζουμε </a:t>
            </a:r>
            <a:r>
              <a:rPr lang="el-GR" dirty="0" err="1"/>
              <a:t>φρακτές</a:t>
            </a:r>
            <a:r>
              <a:rPr lang="el-GR" dirty="0"/>
              <a:t> (</a:t>
            </a:r>
            <a:r>
              <a:rPr lang="el-GR" dirty="0" err="1"/>
              <a:t>bulkheads</a:t>
            </a:r>
            <a:r>
              <a:rPr lang="el-GR" dirty="0"/>
              <a:t>). </a:t>
            </a:r>
            <a:endParaRPr lang="en-US" dirty="0"/>
          </a:p>
          <a:p>
            <a:pPr marL="0" indent="0">
              <a:buNone/>
            </a:pPr>
            <a:r>
              <a:rPr lang="el-GR" dirty="0"/>
              <a:t>Οι </a:t>
            </a:r>
            <a:r>
              <a:rPr lang="el-GR" dirty="0" err="1"/>
              <a:t>φρακτές</a:t>
            </a:r>
            <a:r>
              <a:rPr lang="el-GR" dirty="0"/>
              <a:t> μπορούν να έχουν διεύθυνση:</a:t>
            </a:r>
          </a:p>
          <a:p>
            <a:r>
              <a:rPr lang="el-GR" dirty="0"/>
              <a:t>κατά το διάμηκες, οπότε τις ονομάζουμε διαμήκεις (</a:t>
            </a:r>
            <a:r>
              <a:rPr lang="el-GR" dirty="0" err="1"/>
              <a:t>longitudinal</a:t>
            </a:r>
            <a:r>
              <a:rPr lang="el-GR" dirty="0"/>
              <a:t>) ή </a:t>
            </a:r>
          </a:p>
          <a:p>
            <a:r>
              <a:rPr lang="el-GR" dirty="0"/>
              <a:t>κατά το εγκάρσιο, οπότε λέγονται εγκάρσιες (</a:t>
            </a:r>
            <a:r>
              <a:rPr lang="el-GR" dirty="0" err="1"/>
              <a:t>transverse</a:t>
            </a:r>
            <a:r>
              <a:rPr lang="el-GR" dirty="0"/>
              <a:t>). </a:t>
            </a:r>
            <a:endParaRPr lang="en-US" dirty="0"/>
          </a:p>
          <a:p>
            <a:pPr marL="0" indent="0">
              <a:buNone/>
            </a:pPr>
            <a:r>
              <a:rPr lang="el-GR" dirty="0"/>
              <a:t>Οι εγκάρσιες στεγανές </a:t>
            </a:r>
            <a:r>
              <a:rPr lang="el-GR" dirty="0" err="1"/>
              <a:t>φρακτές</a:t>
            </a:r>
            <a:r>
              <a:rPr lang="el-GR" dirty="0"/>
              <a:t> που έχουν ως κύριο σκοπό την στεγανή υποδιαίρεση του πλοίου και εκτείνονται μέχρι το κύριο κατάστρωμα, ονομάζονται </a:t>
            </a:r>
            <a:r>
              <a:rPr lang="el-GR" dirty="0">
                <a:solidFill>
                  <a:srgbClr val="FF0000"/>
                </a:solidFill>
              </a:rPr>
              <a:t>κύριες στεγανές </a:t>
            </a:r>
            <a:r>
              <a:rPr lang="el-GR" dirty="0" err="1">
                <a:solidFill>
                  <a:srgbClr val="FF0000"/>
                </a:solidFill>
              </a:rPr>
              <a:t>φρακτές</a:t>
            </a:r>
            <a:r>
              <a:rPr lang="el-GR" dirty="0">
                <a:solidFill>
                  <a:srgbClr val="FF0000"/>
                </a:solidFill>
              </a:rPr>
              <a:t> ή άπλα στεγανές </a:t>
            </a:r>
            <a:r>
              <a:rPr lang="el-GR" dirty="0" err="1">
                <a:solidFill>
                  <a:srgbClr val="FF0000"/>
                </a:solidFill>
              </a:rPr>
              <a:t>φρακτές</a:t>
            </a:r>
            <a:r>
              <a:rPr lang="el-GR" dirty="0">
                <a:solidFill>
                  <a:srgbClr val="FF0000"/>
                </a:solidFill>
              </a:rPr>
              <a:t> </a:t>
            </a:r>
            <a:r>
              <a:rPr lang="el-GR" dirty="0"/>
              <a:t>(</a:t>
            </a:r>
            <a:r>
              <a:rPr lang="el-GR" dirty="0" err="1"/>
              <a:t>subdivision</a:t>
            </a:r>
            <a:r>
              <a:rPr lang="el-GR" dirty="0"/>
              <a:t> </a:t>
            </a:r>
            <a:r>
              <a:rPr lang="el-GR" dirty="0" err="1"/>
              <a:t>bulkheads</a:t>
            </a:r>
            <a:r>
              <a:rPr lang="el-GR" dirty="0"/>
              <a:t>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569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3AF8954-6742-49E9-B5C1-1B1B69C1B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475" y="1019175"/>
            <a:ext cx="10601325" cy="5157788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Οι </a:t>
            </a:r>
            <a:r>
              <a:rPr lang="el-GR" dirty="0" err="1"/>
              <a:t>φρακτές</a:t>
            </a:r>
            <a:r>
              <a:rPr lang="el-GR" dirty="0"/>
              <a:t> του πλοίου συμβάλλουν στην εξασφάλιση της αντοχής του.</a:t>
            </a:r>
            <a:endParaRPr lang="en-US" dirty="0"/>
          </a:p>
          <a:p>
            <a:pPr marL="0" indent="0">
              <a:buNone/>
            </a:pPr>
            <a:r>
              <a:rPr lang="el-GR" dirty="0"/>
              <a:t>Επειδή και </a:t>
            </a:r>
            <a:r>
              <a:rPr lang="el-GR" dirty="0" err="1"/>
              <a:t>oι</a:t>
            </a:r>
            <a:r>
              <a:rPr lang="el-GR" dirty="0"/>
              <a:t> </a:t>
            </a:r>
            <a:r>
              <a:rPr lang="el-GR" dirty="0" err="1"/>
              <a:t>φρακτές</a:t>
            </a:r>
            <a:r>
              <a:rPr lang="el-GR" dirty="0"/>
              <a:t> είναι κατασκευασμένες από λεπτά ελάσματα, φέρουν και αυτές ενισχύσεις που ονομάζονται ενισχύσεις φρακτών.</a:t>
            </a:r>
            <a:endParaRPr lang="en-US" dirty="0"/>
          </a:p>
          <a:p>
            <a:pPr marL="0" indent="0">
              <a:buNone/>
            </a:pPr>
            <a:r>
              <a:rPr lang="el-GR" dirty="0"/>
              <a:t>Η πρώτη από την πλώρη στεγανή </a:t>
            </a:r>
            <a:r>
              <a:rPr lang="el-GR" dirty="0" err="1"/>
              <a:t>φρακτή</a:t>
            </a:r>
            <a:r>
              <a:rPr lang="el-GR" dirty="0"/>
              <a:t> ονομάζεται </a:t>
            </a:r>
            <a:r>
              <a:rPr lang="el-GR" dirty="0" err="1"/>
              <a:t>φρακτή</a:t>
            </a:r>
            <a:r>
              <a:rPr lang="el-GR" dirty="0"/>
              <a:t> στεγανού σύγκρουσης και το διαμέρισμα μεταξύ αυτής της </a:t>
            </a:r>
            <a:r>
              <a:rPr lang="el-GR" dirty="0" err="1"/>
              <a:t>φρακτής</a:t>
            </a:r>
            <a:r>
              <a:rPr lang="el-GR" dirty="0"/>
              <a:t> και της πλώρης, λέγεται πρωραίο στεγανό (</a:t>
            </a:r>
            <a:r>
              <a:rPr lang="el-GR" dirty="0" err="1"/>
              <a:t>fore-peak</a:t>
            </a:r>
            <a:r>
              <a:rPr lang="el-GR" dirty="0"/>
              <a:t>).</a:t>
            </a:r>
            <a:endParaRPr lang="en-US" dirty="0"/>
          </a:p>
          <a:p>
            <a:pPr marL="0" indent="0">
              <a:buNone/>
            </a:pPr>
            <a:r>
              <a:rPr lang="el-GR" dirty="0"/>
              <a:t>Αντίστοιχα, η τελευταία προς την πρύμνη </a:t>
            </a:r>
            <a:r>
              <a:rPr lang="el-GR" dirty="0" err="1"/>
              <a:t>φρακτή</a:t>
            </a:r>
            <a:r>
              <a:rPr lang="el-GR" dirty="0"/>
              <a:t> λέγεται </a:t>
            </a:r>
            <a:r>
              <a:rPr lang="el-GR" dirty="0" err="1"/>
              <a:t>φρακτή</a:t>
            </a:r>
            <a:r>
              <a:rPr lang="el-GR" dirty="0"/>
              <a:t> πρυμναίου στεγανού και το διαμέρισμα που βρίσκεται μεταξύ αυτής και της πρύμνης λέγεται πρυμναίο στεγανό (</a:t>
            </a:r>
            <a:r>
              <a:rPr lang="el-GR" dirty="0" err="1"/>
              <a:t>after-peak</a:t>
            </a:r>
            <a:r>
              <a:rPr lang="el-GR" dirty="0"/>
              <a:t>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6705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440E2FE6-0B97-4617-B5B8-D8CA3360F4A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7095" t="50722" r="34558" b="11043"/>
          <a:stretch/>
        </p:blipFill>
        <p:spPr>
          <a:xfrm>
            <a:off x="7491" y="1323975"/>
            <a:ext cx="7108417" cy="3162300"/>
          </a:xfrm>
        </p:spPr>
      </p:pic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8D53DC4-97EA-4C74-8BFC-CB9BCE5E0B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43750" y="219074"/>
            <a:ext cx="4962525" cy="6467475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AutoNum type="arabicPeriod"/>
            </a:pPr>
            <a:r>
              <a:rPr lang="el-GR" dirty="0"/>
              <a:t>Πλώρη</a:t>
            </a:r>
          </a:p>
          <a:p>
            <a:pPr marL="514350" indent="-514350">
              <a:buAutoNum type="arabicPeriod"/>
            </a:pPr>
            <a:r>
              <a:rPr lang="el-GR" dirty="0"/>
              <a:t>Πρωραία </a:t>
            </a:r>
            <a:r>
              <a:rPr lang="el-GR" dirty="0" err="1"/>
              <a:t>υπερκατασκευή</a:t>
            </a:r>
            <a:endParaRPr lang="el-GR" dirty="0"/>
          </a:p>
          <a:p>
            <a:pPr marL="514350" indent="-514350">
              <a:buAutoNum type="arabicPeriod"/>
            </a:pPr>
            <a:r>
              <a:rPr lang="el-GR" dirty="0"/>
              <a:t>Μεσαία </a:t>
            </a:r>
            <a:r>
              <a:rPr lang="el-GR" dirty="0" err="1"/>
              <a:t>υπερκατασκευή</a:t>
            </a:r>
            <a:endParaRPr lang="el-GR" dirty="0"/>
          </a:p>
          <a:p>
            <a:pPr marL="514350" indent="-514350">
              <a:buAutoNum type="arabicPeriod"/>
            </a:pPr>
            <a:r>
              <a:rPr lang="el-GR" dirty="0"/>
              <a:t>Διαμέρισμα </a:t>
            </a:r>
            <a:r>
              <a:rPr lang="el-GR" dirty="0" err="1"/>
              <a:t>πηδαλουχίας</a:t>
            </a:r>
            <a:endParaRPr lang="el-GR" dirty="0"/>
          </a:p>
          <a:p>
            <a:pPr marL="514350" indent="-514350">
              <a:buAutoNum type="arabicPeriod"/>
            </a:pPr>
            <a:r>
              <a:rPr lang="el-GR" dirty="0" err="1"/>
              <a:t>Πρυμνιαία</a:t>
            </a:r>
            <a:r>
              <a:rPr lang="el-GR" dirty="0"/>
              <a:t> </a:t>
            </a:r>
            <a:r>
              <a:rPr lang="el-GR" dirty="0" err="1"/>
              <a:t>υπερκατασκευή</a:t>
            </a:r>
            <a:endParaRPr lang="el-GR" dirty="0"/>
          </a:p>
          <a:p>
            <a:pPr marL="514350" indent="-514350">
              <a:buAutoNum type="arabicPeriod"/>
            </a:pPr>
            <a:r>
              <a:rPr lang="el-GR" dirty="0"/>
              <a:t>Πρύμνη</a:t>
            </a:r>
          </a:p>
          <a:p>
            <a:pPr marL="514350" indent="-514350">
              <a:buAutoNum type="arabicPeriod"/>
            </a:pPr>
            <a:r>
              <a:rPr lang="el-GR" dirty="0" err="1"/>
              <a:t>Δρύφακτο</a:t>
            </a:r>
            <a:r>
              <a:rPr lang="el-GR" dirty="0"/>
              <a:t> (παραπέτο, </a:t>
            </a:r>
            <a:r>
              <a:rPr lang="en-US" dirty="0"/>
              <a:t>Bulwark)</a:t>
            </a:r>
          </a:p>
          <a:p>
            <a:pPr marL="514350" indent="-514350">
              <a:buAutoNum type="arabicPeriod"/>
            </a:pPr>
            <a:r>
              <a:rPr lang="el-GR" dirty="0"/>
              <a:t>Κάγκελα προστασίας (</a:t>
            </a:r>
            <a:r>
              <a:rPr lang="en-US" dirty="0"/>
              <a:t>Rails)</a:t>
            </a:r>
          </a:p>
          <a:p>
            <a:pPr marL="514350" indent="-514350">
              <a:buAutoNum type="arabicPeriod"/>
            </a:pPr>
            <a:r>
              <a:rPr lang="el-GR" dirty="0"/>
              <a:t>Ελάσματα πλευράς (</a:t>
            </a:r>
            <a:r>
              <a:rPr lang="en-US" dirty="0"/>
              <a:t>Side shell)</a:t>
            </a:r>
          </a:p>
          <a:p>
            <a:pPr marL="514350" indent="-514350">
              <a:buAutoNum type="arabicPeriod"/>
            </a:pPr>
            <a:r>
              <a:rPr lang="el-GR" dirty="0"/>
              <a:t>Πυθμένας</a:t>
            </a:r>
          </a:p>
          <a:p>
            <a:pPr marL="514350" indent="-514350">
              <a:buAutoNum type="arabicPeriod"/>
            </a:pPr>
            <a:r>
              <a:rPr lang="el-GR" dirty="0" err="1"/>
              <a:t>Ανοιγμα</a:t>
            </a:r>
            <a:r>
              <a:rPr lang="el-GR" dirty="0"/>
              <a:t> φορτίου (</a:t>
            </a:r>
            <a:r>
              <a:rPr lang="en-US" dirty="0"/>
              <a:t>Hatch)</a:t>
            </a:r>
          </a:p>
          <a:p>
            <a:pPr marL="514350" indent="-514350">
              <a:buAutoNum type="arabicPeriod"/>
            </a:pPr>
            <a:r>
              <a:rPr lang="el-GR" dirty="0"/>
              <a:t>Κατώφλι πλευράς ανοίγματος αμπαριού</a:t>
            </a:r>
          </a:p>
          <a:p>
            <a:pPr marL="514350" indent="-514350">
              <a:buAutoNum type="arabicPeriod"/>
            </a:pPr>
            <a:r>
              <a:rPr lang="el-GR" dirty="0"/>
              <a:t>Κατώφλι πέρατος ανοίγματος αμπαριού</a:t>
            </a:r>
          </a:p>
          <a:p>
            <a:pPr marL="514350" indent="-514350">
              <a:buAutoNum type="arabicPeriod"/>
            </a:pPr>
            <a:r>
              <a:rPr lang="el-GR" dirty="0"/>
              <a:t>Στείρα (</a:t>
            </a:r>
            <a:r>
              <a:rPr lang="en-US" dirty="0"/>
              <a:t>stem)</a:t>
            </a:r>
          </a:p>
          <a:p>
            <a:pPr marL="514350" indent="-514350">
              <a:buAutoNum type="arabicPeriod"/>
            </a:pPr>
            <a:r>
              <a:rPr lang="el-GR" dirty="0"/>
              <a:t>Ποδόστημα (</a:t>
            </a:r>
            <a:r>
              <a:rPr lang="en-US" dirty="0" err="1"/>
              <a:t>Sterm</a:t>
            </a:r>
            <a:r>
              <a:rPr lang="en-US" dirty="0"/>
              <a:t>)</a:t>
            </a:r>
          </a:p>
          <a:p>
            <a:pPr marL="514350" indent="-514350">
              <a:buAutoNum type="arabicPeriod"/>
            </a:pPr>
            <a:r>
              <a:rPr lang="el-GR" dirty="0"/>
              <a:t>Γραμμή κυρίου καταστρώματος</a:t>
            </a:r>
          </a:p>
          <a:p>
            <a:pPr marL="514350" indent="-514350">
              <a:buAutoNum type="arabicPeriod"/>
            </a:pPr>
            <a:r>
              <a:rPr lang="el-GR" dirty="0"/>
              <a:t>Ραφές ελασμάτων</a:t>
            </a:r>
          </a:p>
          <a:p>
            <a:pPr marL="514350" indent="-514350">
              <a:buAutoNum type="arabicPeriod"/>
            </a:pPr>
            <a:r>
              <a:rPr lang="el-GR" dirty="0" err="1"/>
              <a:t>Φρακτές</a:t>
            </a:r>
            <a:r>
              <a:rPr lang="el-GR" dirty="0"/>
              <a:t> (</a:t>
            </a:r>
            <a:r>
              <a:rPr lang="en-US" dirty="0"/>
              <a:t>Bulkheads)</a:t>
            </a:r>
            <a:endParaRPr lang="el-GR" dirty="0"/>
          </a:p>
          <a:p>
            <a:pPr marL="514350" indent="-514350">
              <a:buAutoNum type="arabicPeriod"/>
            </a:pPr>
            <a:endParaRPr lang="el-GR" dirty="0"/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82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3D7E3C5-F180-45A7-9070-6C72BA07D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ΚΑΤΑΣΚΕΥΗ ΠΛΟΙΟΥ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65E45E5-B582-44A3-B47F-068A10EA2E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1939924"/>
            <a:ext cx="6715125" cy="4651375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l-GR" sz="3600" dirty="0"/>
              <a:t>Η κατασκευή χαλύβδινων πλοίων καθορίζεται από την λειτουργία του, την ασφάλεια του φορτίου και των ανθρώπων και από τις συνθήκες κατασκευής κυρίως αυτών που αφορούν στην τεχνολογία των συγκολλήσεων.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l-GR" sz="3600" dirty="0"/>
              <a:t>Μετά από χιλιετίες κατασκευής ξύλινων πλοίων επιβλήθηκε, με την έναρξη της βιομηχανοποίησης των </a:t>
            </a:r>
            <a:r>
              <a:rPr lang="el-GR" sz="3600" dirty="0" err="1"/>
              <a:t>ναυπηγικών</a:t>
            </a:r>
            <a:r>
              <a:rPr lang="el-GR" sz="3600" dirty="0"/>
              <a:t> κατασκευών, η κατασκευή των πλοίων από σίδηρο καταρχήν και μετέπειτα από χάλυβα και αυτό κυρίως στη Αγγλία.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l-GR" sz="3600" dirty="0"/>
              <a:t>Ο λόγος της γρήγορης ανάπτυξης που γνώρισε η </a:t>
            </a:r>
            <a:r>
              <a:rPr lang="el-GR" sz="3600" dirty="0" err="1"/>
              <a:t>ναυπηγική</a:t>
            </a:r>
            <a:r>
              <a:rPr lang="el-GR" sz="3600" dirty="0"/>
              <a:t> βιομηχανία στην Αγγλία είναι η εμπειρία που υπήρχε στη χώρα αυτή σε κατασκευές σιδερένιων γεφυρών και ατμολεβήτων.</a:t>
            </a:r>
            <a:br>
              <a:rPr lang="el-GR" sz="3600" dirty="0"/>
            </a:br>
            <a:endParaRPr lang="el-GR" sz="36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EA90B8ED-6242-4EF6-904C-D09D7F0EA8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44" t="16412" r="30625" b="20139"/>
          <a:stretch/>
        </p:blipFill>
        <p:spPr>
          <a:xfrm>
            <a:off x="7029450" y="1216025"/>
            <a:ext cx="5091243" cy="333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318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DD6E046-23D1-4BBF-95E1-E9CB46294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39800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l-GR" sz="2800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sz="2800" dirty="0"/>
              <a:t>Οι κατασκευές αυτές, που ήταν καρφωτές (</a:t>
            </a:r>
            <a:r>
              <a:rPr lang="el-GR" sz="2800" dirty="0" err="1"/>
              <a:t>περτσινωτές</a:t>
            </a:r>
            <a:r>
              <a:rPr lang="el-GR" sz="2800" dirty="0"/>
              <a:t>), ήταν ιδιαίτερα σύνθετες και ακριβές. </a:t>
            </a:r>
          </a:p>
          <a:p>
            <a:pPr marL="0" indent="0">
              <a:buNone/>
            </a:pPr>
            <a:r>
              <a:rPr lang="el-GR" sz="2800" dirty="0"/>
              <a:t>Μόνο με την εισαγωγή της τεχνολογίας των συγκολλήσεων έγιναν εφικτές οι σημερινές σχετικά απλούστερες και χαμηλότερου κόστους κατασκευές.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164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B5D4B0B-A2DC-F069-2329-CFB608304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65200"/>
            <a:ext cx="10515600" cy="5211763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Τα κύρια μέρη του πλοίου είναι:</a:t>
            </a:r>
          </a:p>
          <a:p>
            <a:r>
              <a:rPr lang="el-GR" dirty="0"/>
              <a:t>Το εξωτερικό περίβλημα: πλώρη, πρύμνη, μάσκα, γοφό, γάστρα, </a:t>
            </a:r>
            <a:r>
              <a:rPr lang="el-GR" dirty="0" err="1"/>
              <a:t>ύφαλα</a:t>
            </a:r>
            <a:endParaRPr lang="el-GR" dirty="0"/>
          </a:p>
          <a:p>
            <a:r>
              <a:rPr lang="el-GR" dirty="0"/>
              <a:t>Τα καταστρώματα: κύριο κατάστρωμα, </a:t>
            </a:r>
            <a:r>
              <a:rPr lang="el-GR" dirty="0" err="1"/>
              <a:t>υπερκατασκευές</a:t>
            </a:r>
            <a:endParaRPr lang="el-GR" dirty="0"/>
          </a:p>
          <a:p>
            <a:r>
              <a:rPr lang="el-GR" dirty="0"/>
              <a:t>Εγκατάσταση πρόωσης και </a:t>
            </a:r>
          </a:p>
          <a:p>
            <a:r>
              <a:rPr lang="el-GR" dirty="0"/>
              <a:t>Εγκατάσταση πηδαλιουχίας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68828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E924B1B-AE86-488A-A8FB-921DBCFC8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Πλώρη</a:t>
            </a:r>
            <a:r>
              <a:rPr lang="en-US" dirty="0"/>
              <a:t>(Prow – Stem – Bow – Head of ship</a:t>
            </a:r>
            <a:r>
              <a:rPr lang="el-GR" dirty="0"/>
              <a:t>)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304BD6A-C4B0-4622-8F73-F0651E438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Ονομάζεται το μπροστινό ακραίο μέρος του πλοίου.</a:t>
            </a:r>
          </a:p>
          <a:p>
            <a:pPr marL="0" indent="0">
              <a:buNone/>
            </a:pPr>
            <a:r>
              <a:rPr lang="el-GR" dirty="0"/>
              <a:t>Η πλώρη του πλοίου είναι μια πολύπλοκη κατασκευή. Η διαμόρφωση της απαιτεί εμπεριστατωμένη μελέτη και ειδικά ενισχυμένη κατασκευή, ώστε να αντιμετωπίζονται με αποτελεσματικότητα οι καταπονήσεις που δέχεται από:</a:t>
            </a:r>
          </a:p>
          <a:p>
            <a:r>
              <a:rPr lang="el-GR" dirty="0"/>
              <a:t>Τη Σιδηροκατασκευή του πλοίου </a:t>
            </a:r>
          </a:p>
          <a:p>
            <a:r>
              <a:rPr lang="el-GR" dirty="0"/>
              <a:t>Και κυρίως της μεγάλες υδροστατικές πιέσεις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144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3B25968-34C0-4685-9ADD-1CFB1D4BF2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Παλαιότερα η ακμή της πλώρης ήταν σχετικά λεπτή ( για να σκίζει το νερό) και κατασκευαζόταν από χυτό μέταλλο και όχι απλό έλασμα. 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Στα σύγχρονα πλοία η ακμή δεν επιβάλλεται να είναι πολύ λεπτή ούτε κατασκευάζεται από χυτό μέταλλο (με εξαίρεση ίσως ένα μικρό τμήμα στο κατώτερο μέρος της).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962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E3D6196-FF4A-4433-BA4B-C0822D7229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Τόσο η πρύμνη όσο και η πλώρη δεν καθορίζονται με κάποια συγκεκριμένα σημεία ή όρια. </a:t>
            </a:r>
          </a:p>
          <a:p>
            <a:pPr marL="0" indent="0">
              <a:buNone/>
            </a:pPr>
            <a:r>
              <a:rPr lang="el-GR" dirty="0"/>
              <a:t>Απλά επικράτησαν ως ορολογία κυρίως για να δείχνουν και να προσδιορίζουν ένα μέρος του πλοίου που βρίσκεται προς μια ορισμένη κατεύθυνση. </a:t>
            </a:r>
          </a:p>
          <a:p>
            <a:pPr marL="0" indent="0">
              <a:buNone/>
            </a:pPr>
            <a:r>
              <a:rPr lang="el-GR" dirty="0"/>
              <a:t>Ουσιαστικά το μισό προς τα εμπρός μέρος του πλοίου νοείται ως πλώρη και το άλλο μισό προς τα πίσω ως πρύμνη.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059529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1989</Words>
  <Application>Microsoft Office PowerPoint</Application>
  <PresentationFormat>Ευρεία οθόνη</PresentationFormat>
  <Paragraphs>163</Paragraphs>
  <Slides>39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39</vt:i4>
      </vt:variant>
    </vt:vector>
  </HeadingPairs>
  <TitlesOfParts>
    <vt:vector size="44" baseType="lpstr">
      <vt:lpstr>Arial</vt:lpstr>
      <vt:lpstr>Calibri</vt:lpstr>
      <vt:lpstr>Calibri Light</vt:lpstr>
      <vt:lpstr>Open Sans</vt:lpstr>
      <vt:lpstr>Θέμα του Office</vt:lpstr>
      <vt:lpstr>ΓΕΝΙΚΗ ΠΕΡΙΓΡΑΦΗ ΤΟΥ ΠΛΟΙΟΥ</vt:lpstr>
      <vt:lpstr>Περιεχόμενα μαθήματος </vt:lpstr>
      <vt:lpstr>Παρουσίαση του PowerPoint</vt:lpstr>
      <vt:lpstr>ΚΑΤΑΣΚΕΥΗ ΠΛΟΙΟΥ</vt:lpstr>
      <vt:lpstr>Παρουσίαση του PowerPoint</vt:lpstr>
      <vt:lpstr>Παρουσίαση του PowerPoint</vt:lpstr>
      <vt:lpstr>Πλώρη(Prow – Stem – Bow – Head of ship)</vt:lpstr>
      <vt:lpstr>Παρουσίαση του PowerPoint</vt:lpstr>
      <vt:lpstr>Παρουσίαση του PowerPoint</vt:lpstr>
      <vt:lpstr>Παρουσίαση του PowerPoint</vt:lpstr>
      <vt:lpstr>Πρύμνη  (Stern – Poop – Aft of ship)</vt:lpstr>
      <vt:lpstr>Μάσκα ή Παρειά (Bow)</vt:lpstr>
      <vt:lpstr>Γοφός ή ισχίο</vt:lpstr>
      <vt:lpstr>Γάστρα (HULL)</vt:lpstr>
      <vt:lpstr>Παρουσίαση του PowerPoint</vt:lpstr>
      <vt:lpstr>Παρουσίαση του PowerPoint</vt:lpstr>
      <vt:lpstr>Ύφαλα (Underwater parts)</vt:lpstr>
      <vt:lpstr>Κατάστρωμα (Deck)</vt:lpstr>
      <vt:lpstr>Παρουσίαση του PowerPoint</vt:lpstr>
      <vt:lpstr>Παρουσίαση του PowerPoint</vt:lpstr>
      <vt:lpstr>Υπερκατασκευή (superstructure)</vt:lpstr>
      <vt:lpstr>Παρουσίαση του PowerPoint</vt:lpstr>
      <vt:lpstr>Πρόστεγο </vt:lpstr>
      <vt:lpstr>Μεσόστεγο</vt:lpstr>
      <vt:lpstr>Επίστεγο</vt:lpstr>
      <vt:lpstr>Παρουσίαση του PowerPoint</vt:lpstr>
      <vt:lpstr>Εγκατάσταση Πρόωσης</vt:lpstr>
      <vt:lpstr>Σύστημα πηδαλιουχίας</vt:lpstr>
      <vt:lpstr>Τρόπιδα (καρένα ή καρίνα) (keel)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Τρόπιδα 2</vt:lpstr>
      <vt:lpstr>Παρουσίαση του PowerPoint</vt:lpstr>
      <vt:lpstr>Φρακτές (Bulkheads)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ΓΕΝΙΚΗ ΠΕΡΙΓΡΑΦΗ ΤΟΥ ΠΛΟΙΟΥ</dc:title>
  <dc:creator>kiriakos kiriakos</dc:creator>
  <cp:lastModifiedBy>Κυριάκος Καρακαλπακίδης</cp:lastModifiedBy>
  <cp:revision>14</cp:revision>
  <dcterms:created xsi:type="dcterms:W3CDTF">2022-01-24T12:54:58Z</dcterms:created>
  <dcterms:modified xsi:type="dcterms:W3CDTF">2024-03-06T10:27:49Z</dcterms:modified>
</cp:coreProperties>
</file>