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71" r:id="rId10"/>
    <p:sldId id="270" r:id="rId11"/>
    <p:sldId id="272" r:id="rId12"/>
    <p:sldId id="273" r:id="rId13"/>
    <p:sldId id="274" r:id="rId14"/>
    <p:sldId id="275" r:id="rId15"/>
    <p:sldId id="277" r:id="rId16"/>
    <p:sldId id="278" r:id="rId17"/>
    <p:sldId id="279" r:id="rId18"/>
    <p:sldId id="280" r:id="rId19"/>
    <p:sldId id="267" r:id="rId20"/>
    <p:sldId id="268" r:id="rId21"/>
    <p:sldId id="266" r:id="rId22"/>
    <p:sldId id="276" r:id="rId23"/>
    <p:sldId id="269" r:id="rId24"/>
    <p:sldId id="264" r:id="rId25"/>
    <p:sldId id="2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8" autoAdjust="0"/>
    <p:restoredTop sz="94660"/>
  </p:normalViewPr>
  <p:slideViewPr>
    <p:cSldViewPr snapToGrid="0">
      <p:cViewPr varScale="1">
        <p:scale>
          <a:sx n="149" d="100"/>
          <a:sy n="149" d="100"/>
        </p:scale>
        <p:origin x="30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8T18:59:39.532"/>
    </inkml:context>
    <inkml:brush xml:id="br0">
      <inkml:brushProperty name="width" value="0.035" units="cm"/>
      <inkml:brushProperty name="height" value="0.035" units="cm"/>
      <inkml:brushProperty name="color" value="#FF0066"/>
    </inkml:brush>
  </inkml:definitions>
  <inkml:trace contextRef="#ctx0" brushRef="#br0">191 74 24575,'-11'0'0,"1"0"0,-1 1 0,1 0 0,-20 5 0,24-4 0,1 0 0,0 0 0,-1 1 0,1 0 0,0 0 0,0 0 0,1 1 0,-1-1 0,1 1 0,-6 6 0,6-6 0,0 1 0,0 1 0,0-1 0,1 1 0,0-1 0,0 1 0,0 0 0,-3 11 0,1 0 0,2 1 0,-2 17 0,1 0 0,1-16 0,-1 35 0,3-50 0,1 1 0,0 0 0,1 0 0,-1 0 0,1 0 0,0 0 0,0-1 0,1 1 0,-1 0 0,1-1 0,0 1 0,0-1 0,0 0 0,1 0 0,6 8 0,13 20 0,-11-16 0,24 27 0,-31-38 0,1-1 0,0 0 0,0 0 0,0 0 0,0-1 0,0 0 0,1 0 0,0 0 0,10 3 0,4-1 0,0-1 0,0-1 0,1-1 0,-1-1 0,25-2 0,-14 1 0,64 12 0,-33-10 0,101-5 0,-124-2 0,-26 2 0,0 1 0,17 0 0,46-4 0,3 0 0,27-5 0,-12 9 0,97 5 0,-150 2 0,-23-2 0,30 0 0,94 9 0,-11 0 0,487-12 0,-566-7 0,-22 1 0,0 2 0,-10 1 0,37-2 0,3-1 0,-25 0 0,2 1 0,-18 2 0,32 0 0,-43 3 0,-1-1 0,1 1 0,0-1 0,-1 0 0,1-1 0,-1 0 0,0 0 0,1-1 0,-1 1 0,0-2 0,-1 1 0,13-9 0,-15 9 0,0 0 0,0-1 0,0 0 0,-1 1 0,0-1 0,1-1 0,-2 1 0,1 0 0,0-1 0,-1 1 0,0-1 0,0 0 0,0 0 0,-1 0 0,1 0 0,-1 0 0,0 0 0,-1 0 0,1-9 0,-1 5 0,0 1 0,0-1 0,0 0 0,-1 1 0,-1-1 0,0 1 0,0 0 0,0-1 0,-1 1 0,0 0 0,-1 0 0,0 1 0,0-1 0,-1 1 0,-5-8 0,-24-33 0,28 38 0,-1 0 0,0 0 0,0 1 0,-1 0 0,0 0 0,-1 1 0,-19-15 0,-67-36 0,89 56 0,-1 0 0,0 0 0,1 0 0,-1 1 0,0 0 0,-10-2 0,9 3 0,-1-1 0,1-1 0,-17-6 0,9 2 0,-1 1 0,-1 0 0,1 2 0,-35-5 0,39 7 0,-79-8 0,-1 4 0,-104 7 0,71 0 0,-1476-1 0,1595 1 11,0 0 0,0 0 0,0 0 0,0 1 0,0 0 0,1 0-1,-1 1 1,1 0 0,-1 0 0,-9 7 0,5-3-308,1 1 0,0 0 0,0 0 0,-16 20 0,20-21-6529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8T19:17:43.531"/>
    </inkml:context>
    <inkml:brush xml:id="br0">
      <inkml:brushProperty name="width" value="0.035" units="cm"/>
      <inkml:brushProperty name="height" value="0.035" units="cm"/>
      <inkml:brushProperty name="color" value="#FF0066"/>
    </inkml:brush>
  </inkml:definitions>
  <inkml:trace contextRef="#ctx0" brushRef="#br0">3 1 24575,'-1'26'0,"0"-18"0,0 0 0,1-1 0,0 1 0,1 0 0,0 0 0,0-1 0,4 15 0,-4-20 0,0 0 0,1 0 0,-1 0 0,1 0 0,-1 0 0,1-1 0,-1 1 0,1 0 0,0-1 0,3 2 0,-3-1 0,0-1 0,0 1 0,0-1 0,0 1 0,0 0 0,0 0 0,-1 0 0,1 0 0,2 4 0,-2 0 0,0 0 0,1 0 0,0-1 0,0 1 0,1-1 0,0 0 0,-1 0 0,2 0 0,-1 0 0,0 0 0,1-1 0,9 7 0,3 7 114,-16-16-299,1 1 0,-1-1 1,1 0-1,0 0 0,0 0 0,0 0 0,3 2 0,2-1-6641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8T19:44:36.960"/>
    </inkml:context>
    <inkml:brush xml:id="br0">
      <inkml:brushProperty name="width" value="0.035" units="cm"/>
      <inkml:brushProperty name="height" value="0.035" units="cm"/>
      <inkml:brushProperty name="color" value="#FF0066"/>
    </inkml:brush>
  </inkml:definitions>
  <inkml:trace contextRef="#ctx0" brushRef="#br0">2 70 24575,'-1'62'0,"2"66"0,4-87 0,-2-23 0,1 30 0,-6 9 0,4 76 0,-2-132 0,0 1 0,1-1 0,-1 0 0,1 1 0,-1-1 0,1 0 0,-1 1 0,1-1 0,0 0 0,0 0 0,0 0 0,-1 0 0,1 0 0,0 0 0,0 0 0,1 0 0,-1 0 0,0 0 0,0-1 0,0 1 0,0 0 0,1-1 0,-1 1 0,0-1 0,1 0 0,-1 1 0,0-1 0,1 0 0,-1 0 0,1 1 0,0-1 0,9 0 0,0 1 0,-1-2 0,14-1 0,-5 1 0,5 1 0,0 1 0,38 7 0,-29-5 0,1-1 0,54-3 0,-21-1 0,408 2 0,-368-12 0,190 13 0,-191 11 0,-86-12 0,0 2 0,26 5 0,49 4 0,-76-9 0,38-1 0,-41-1 0,-1 0 0,1 1 0,30 5 0,-24-2 0,0-2 0,0 0 0,1-1 0,29-4 0,4 2 0,608 1 0,-581-13 0,-23 8 0,11-1 0,47-6 0,-53 13 0,72-2 0,-96-4 0,-24 2 0,32-1 0,29 6 0,105-4 0,-138-3 0,-24 2 0,32-1 0,600 5 0,-535-14 0,-80 13 0,55-8 0,-46 4 0,-33 4 0,-1-1 0,24-4 0,-24 2 0,0 2 0,0-1 0,14 2 0,-15 0 0,1-1 0,0 0 0,14-3 0,-4 0 0,-1 1 0,1 2 0,-1 0 0,30 3 0,3 0 0,75-14 0,429 12 0,-453 12 0,-40-11 0,70-2 0,-65-11 0,-40 7 0,-15 2 0,-1 1 0,18 0 0,-32 2 0,1 0 0,0 0 0,-1 0 0,1 0 0,-1-1 0,1 1 0,-1 0 0,1-1 0,-1 1 0,0-1 0,1 1 0,-1-1 0,0 0 0,1 0 0,-1 0 0,0 1 0,0-1 0,1 0 0,-1 0 0,0-1 0,0 1 0,0 0 0,0 0 0,-1 0 0,1-1 0,0 1 0,0 0 0,-1-1 0,1 1 0,-1-1 0,1 1 0,-1-1 0,1-1 0,0-6 0,-1 0 0,1-1 0,-1 1 0,-3-16 0,2-1 0,0 20 0,0-1 0,-1 1 0,1-1 0,-1 1 0,0 0 0,-1 0 0,-5-11 0,-7-18 0,11 19 0,1 0 0,0 0 0,-1-25 0,4 37 0,-3-11 0,1 0 0,-2 1 0,-8-23 0,5 16 0,4 15 20,1 0 1,-1 0-1,0 0 0,-6-7 0,6 9-229,0-1-1,0 1 1,0-1-1,1 0 1,0 0-1,-3-8 1,3 4-6617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8T19:47:11.323"/>
    </inkml:context>
    <inkml:brush xml:id="br0">
      <inkml:brushProperty name="width" value="0.035" units="cm"/>
      <inkml:brushProperty name="height" value="0.035" units="cm"/>
      <inkml:brushProperty name="color" value="#FF0066"/>
    </inkml:brush>
  </inkml:definitions>
  <inkml:trace contextRef="#ctx0" brushRef="#br0">1 18 24575,'6'75'0,"0"5"0,-8-21 0,4 84 0,-2-142 0,0 1 0,0-1 0,0 1 0,1-1 0,-1 1 0,1-1 0,-1 1 0,1-1 0,-1 1 0,1-1 0,0 1 0,0-1 0,0 0 0,0 0 0,0 1 0,0-1 0,0 0 0,0 0 0,0 0 0,2 1 0,1 0 0,0 0 0,0 0 0,0-1 0,1 0 0,7 2 0,20 7 0,8 4 0,-31-11 0,-1 0 0,1 0 0,10 6 0,-10-4 0,0-1 0,0-1 0,0 0 0,0 0 0,0-1 0,1 0 0,-1 0 0,11 0 0,83-3 0,-49 0 0,230 1 0,-177-12 0,-31 14 0,85-4 0,-122-4 0,-26 4 0,0 0 0,17 0 0,101-10 0,-107 13 0,0 0 0,26 7 0,5-4 0,-42-4 0,-1 0 0,1 1 0,15 4 0,-6-2 0,0 0 0,1-1 0,-1-2 0,30-2 0,4 0 0,-35 3 0,0 1 0,22 4 0,-18-3 0,1-1 0,46-4 0,-41 1 0,38 2 0,2 12 0,-45-10 0,0 1 0,41 0 0,-38-4 0,0 2 0,35 5 0,-4-3 0,-47-5 0,1 2 0,-1 0 0,19 4 0,-10-2 0,1 0 0,-1-1 0,1-2 0,29-2 0,3 1 0,-5 2 0,54-3 0,-66-3 0,-24 2 0,-1 1 0,17 0 0,137-8 0,-49 0 0,-77 6 0,0 2 0,44 3 0,-14 1 0,23 11 0,13-2 0,24 1 0,-110-12 0,-4-1 0,0 1 0,-1 1 0,1 0 0,18 5 0,-13-2 0,1-2 0,-1 0 0,0-1 0,31-4 0,2 2 0,-32 0 0,0 0 0,29-7 0,52-4 0,-58 8 0,90 4 0,-57 2 0,-1-1 0,81-3 0,-88-10 0,-43 9 0,-3-1 0,41 0 0,279 4 0,-294-7 0,-20 1 0,100-17 0,-48 10 0,-45 9 0,-12 1 0,29-1 0,-51 5 0,0-1 0,0 0 0,0-1 0,0 1 0,-1-1 0,1 0 0,0 0 0,0 0 0,0 0 0,3-3 0,-5 3 0,0 0 0,0 0 0,-1-1 0,1 1 0,-1-1 0,1 0 0,-1 1 0,1-1 0,-1 0 0,0 0 0,0 0 0,0 0 0,0 0 0,0 0 0,-1 0 0,1 0 0,0 0 0,-1-1 0,1-2 0,1-11 0,3-14 0,1-54 0,-7 62 0,-2 1 0,-5-28 0,4 29 0,0-1 0,0-36 0,4 0-1365,0 49-5461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8T18:59:58.931"/>
    </inkml:context>
    <inkml:brush xml:id="br0">
      <inkml:brushProperty name="width" value="0.035" units="cm"/>
      <inkml:brushProperty name="height" value="0.035" units="cm"/>
      <inkml:brushProperty name="color" value="#FF0066"/>
    </inkml:brush>
  </inkml:definitions>
  <inkml:trace contextRef="#ctx0" brushRef="#br0">1 127 24575,'499'0'0,"-326"-67"0,1366 70 0,-1429-58-1365,-93 50-5461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8T19:00:06.278"/>
    </inkml:context>
    <inkml:brush xml:id="br0">
      <inkml:brushProperty name="width" value="0.035" units="cm"/>
      <inkml:brushProperty name="height" value="0.035" units="cm"/>
      <inkml:brushProperty name="color" value="#FF0066"/>
    </inkml:brush>
  </inkml:definitions>
  <inkml:trace contextRef="#ctx0" brushRef="#br0">0 40 24575,'23'-1'0,"0"-2"0,30-6 0,-31 5 0,1 0 0,35 0 0,-38 4 0,0-2 0,26-4 0,-12 2 0,0 2 0,54 3 0,-21 1 0,372-2 0,-333 12 0,-35-11 0,72-3 0,-102-3 0,-23 2 0,30 0 0,415 3 0,-356 12 0,-82-12 0,1 2 0,33 5 0,-34-4 0,0-1 0,1-2 0,28-2 0,-22 1 0,40 2 0,-34 5 0,-25-4 0,1 0 0,16 0 0,77 10 0,-61-12 0,74 9 0,-103-8 0,0 0 0,0 0 0,0-2 0,0 0 0,0-1 0,-1-1 0,1 0 0,19-7 0,-14 5 0,0 0 0,0 2 0,1 1 0,38 0 0,33-10 0,-68 11 0,46-6 0,-38 3 0,0 2 0,54 3 0,-21 1 0,39 10 0,-91-12-83,-9 1-173,1-1-1,0-1 1,0 1-1,9-2 1,-9-1-6570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8T19:17:38.845"/>
    </inkml:context>
    <inkml:brush xml:id="br0">
      <inkml:brushProperty name="width" value="0.035" units="cm"/>
      <inkml:brushProperty name="height" value="0.035" units="cm"/>
      <inkml:brushProperty name="color" value="#FF0066"/>
    </inkml:brush>
  </inkml:definitions>
  <inkml:trace contextRef="#ctx0" brushRef="#br0">0 225 24575,'274'0'0,"-179"13"0,-83-13 0,37 0 0,56 8 0,-59-4 0,90-4 0,-57-2 0,396 2 0,-380 13 0,-79-12 0,0 1 0,0 1 0,-1 0 0,20 7 0,24 4 0,-10-7 0,0-2 0,64-3 0,-7 10 0,-84-12 0,37 0 0,74-9 0,-80 6 0,-39 3 0,0-1 0,0 0 0,15-4 0,-15 2 0,0 1 0,25 0 0,20-3 0,-25 0 0,1 3 0,0 0 0,39 4 0,-3 0 0,6 0 0,83-4 0,-90-11 0,-21 2 0,-47 11 0,0 0 0,0-1 0,0 0 0,0 1 0,0-1 0,0 0 0,0 0 0,0 0 0,-1 0 0,1 0 0,0-1 0,-1 1 0,1 0 0,-1-1 0,1 1 0,-1-1 0,1 0 0,-1 1 0,0-1 0,0 0 0,0 0 0,1-2 0,1-5 0,-1 1 0,1 0 0,-2-1 0,2-10 0,2-9 0,-3 10-16,0 1 1,-1-1-1,-1-32 0,-1 15-1286,1 25-5524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8T19:17:43.531"/>
    </inkml:context>
    <inkml:brush xml:id="br0">
      <inkml:brushProperty name="width" value="0.035" units="cm"/>
      <inkml:brushProperty name="height" value="0.035" units="cm"/>
      <inkml:brushProperty name="color" value="#FF0066"/>
    </inkml:brush>
  </inkml:definitions>
  <inkml:trace contextRef="#ctx0" brushRef="#br0">3 1 24575,'-1'26'0,"0"-18"0,0 0 0,1-1 0,0 1 0,1 0 0,0 0 0,0-1 0,4 15 0,-4-20 0,0 0 0,1 0 0,-1 0 0,1 0 0,-1 0 0,1-1 0,-1 1 0,1 0 0,0-1 0,3 2 0,-3-1 0,0-1 0,0 1 0,0-1 0,0 1 0,0 0 0,0 0 0,-1 0 0,1 0 0,2 4 0,-2 0 0,0 0 0,1 0 0,0-1 0,0 1 0,1-1 0,0 0 0,-1 0 0,2 0 0,-1 0 0,0 0 0,1-1 0,9 7 0,3 7 114,-16-16-299,1 1 0,-1-1 1,1 0-1,0 0 0,0 0 0,0 0 0,3 2 0,2-1-6641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8T18:59:39.532"/>
    </inkml:context>
    <inkml:brush xml:id="br0">
      <inkml:brushProperty name="width" value="0.035" units="cm"/>
      <inkml:brushProperty name="height" value="0.035" units="cm"/>
      <inkml:brushProperty name="color" value="#FF0066"/>
    </inkml:brush>
  </inkml:definitions>
  <inkml:trace contextRef="#ctx0" brushRef="#br0">191 74 24575,'-11'0'0,"1"0"0,-1 1 0,1 0 0,-20 5 0,24-4 0,1 0 0,0 0 0,-1 1 0,1 0 0,0 0 0,0 0 0,1 1 0,-1-1 0,1 1 0,-6 6 0,6-6 0,0 1 0,0 1 0,0-1 0,1 1 0,0-1 0,0 1 0,0 0 0,-3 11 0,1 0 0,2 1 0,-2 17 0,1 0 0,1-16 0,-1 35 0,3-50 0,1 1 0,0 0 0,1 0 0,-1 0 0,1 0 0,0 0 0,0-1 0,1 1 0,-1 0 0,1-1 0,0 1 0,0-1 0,0 0 0,1 0 0,6 8 0,13 20 0,-11-16 0,24 27 0,-31-38 0,1-1 0,0 0 0,0 0 0,0 0 0,0-1 0,0 0 0,1 0 0,0 0 0,10 3 0,4-1 0,0-1 0,0-1 0,1-1 0,-1-1 0,25-2 0,-14 1 0,64 12 0,-33-10 0,101-5 0,-124-2 0,-26 2 0,0 1 0,17 0 0,46-4 0,3 0 0,27-5 0,-12 9 0,97 5 0,-150 2 0,-23-2 0,30 0 0,94 9 0,-11 0 0,487-12 0,-566-7 0,-22 1 0,0 2 0,-10 1 0,37-2 0,3-1 0,-25 0 0,2 1 0,-18 2 0,32 0 0,-43 3 0,-1-1 0,1 1 0,0-1 0,-1 0 0,1-1 0,-1 0 0,0 0 0,1-1 0,-1 1 0,0-2 0,-1 1 0,13-9 0,-15 9 0,0 0 0,0-1 0,0 0 0,-1 1 0,0-1 0,1-1 0,-2 1 0,1 0 0,0-1 0,-1 1 0,0-1 0,0 0 0,0 0 0,-1 0 0,1 0 0,-1 0 0,0 0 0,-1 0 0,1-9 0,-1 5 0,0 1 0,0-1 0,0 0 0,-1 1 0,-1-1 0,0 1 0,0 0 0,0-1 0,-1 1 0,0 0 0,-1 0 0,0 1 0,0-1 0,-1 1 0,-5-8 0,-24-33 0,28 38 0,-1 0 0,0 0 0,0 1 0,-1 0 0,0 0 0,-1 1 0,-19-15 0,-67-36 0,89 56 0,-1 0 0,0 0 0,1 0 0,-1 1 0,0 0 0,-10-2 0,9 3 0,-1-1 0,1-1 0,-17-6 0,9 2 0,-1 1 0,-1 0 0,1 2 0,-35-5 0,39 7 0,-79-8 0,-1 4 0,-104 7 0,71 0 0,-1476-1 0,1595 1 11,0 0 0,0 0 0,0 0 0,0 1 0,0 0 0,1 0-1,-1 1 1,1 0 0,-1 0 0,-9 7 0,5-3-308,1 1 0,0 0 0,0 0 0,-16 20 0,20-21-6529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8T18:59:58.931"/>
    </inkml:context>
    <inkml:brush xml:id="br0">
      <inkml:brushProperty name="width" value="0.035" units="cm"/>
      <inkml:brushProperty name="height" value="0.035" units="cm"/>
      <inkml:brushProperty name="color" value="#FF0066"/>
    </inkml:brush>
  </inkml:definitions>
  <inkml:trace contextRef="#ctx0" brushRef="#br0">1 127 24575,'499'0'0,"-326"-67"0,1366 70 0,-1429-58-1365,-93 50-5461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8T19:00:06.278"/>
    </inkml:context>
    <inkml:brush xml:id="br0">
      <inkml:brushProperty name="width" value="0.035" units="cm"/>
      <inkml:brushProperty name="height" value="0.035" units="cm"/>
      <inkml:brushProperty name="color" value="#FF0066"/>
    </inkml:brush>
  </inkml:definitions>
  <inkml:trace contextRef="#ctx0" brushRef="#br0">0 40 24575,'23'-1'0,"0"-2"0,30-6 0,-31 5 0,1 0 0,35 0 0,-38 4 0,0-2 0,26-4 0,-12 2 0,0 2 0,54 3 0,-21 1 0,372-2 0,-333 12 0,-35-11 0,72-3 0,-102-3 0,-23 2 0,30 0 0,415 3 0,-356 12 0,-82-12 0,1 2 0,33 5 0,-34-4 0,0-1 0,1-2 0,28-2 0,-22 1 0,40 2 0,-34 5 0,-25-4 0,1 0 0,16 0 0,77 10 0,-61-12 0,74 9 0,-103-8 0,0 0 0,0 0 0,0-2 0,0 0 0,0-1 0,-1-1 0,1 0 0,19-7 0,-14 5 0,0 0 0,0 2 0,1 1 0,38 0 0,33-10 0,-68 11 0,46-6 0,-38 3 0,0 2 0,54 3 0,-21 1 0,39 10 0,-91-12-83,-9 1-173,1-1-1,0-1 1,0 1-1,9-2 1,-9-1-6570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8T19:17:38.845"/>
    </inkml:context>
    <inkml:brush xml:id="br0">
      <inkml:brushProperty name="width" value="0.035" units="cm"/>
      <inkml:brushProperty name="height" value="0.035" units="cm"/>
      <inkml:brushProperty name="color" value="#FF0066"/>
    </inkml:brush>
  </inkml:definitions>
  <inkml:trace contextRef="#ctx0" brushRef="#br0">0 225 24575,'274'0'0,"-179"13"0,-83-13 0,37 0 0,56 8 0,-59-4 0,90-4 0,-57-2 0,396 2 0,-380 13 0,-79-12 0,0 1 0,0 1 0,-1 0 0,20 7 0,24 4 0,-10-7 0,0-2 0,64-3 0,-7 10 0,-84-12 0,37 0 0,74-9 0,-80 6 0,-39 3 0,0-1 0,0 0 0,15-4 0,-15 2 0,0 1 0,25 0 0,20-3 0,-25 0 0,1 3 0,0 0 0,39 4 0,-3 0 0,6 0 0,83-4 0,-90-11 0,-21 2 0,-47 11 0,0 0 0,0-1 0,0 0 0,0 1 0,0-1 0,0 0 0,0 0 0,0 0 0,-1 0 0,1 0 0,0-1 0,-1 1 0,1 0 0,-1-1 0,1 1 0,-1-1 0,1 0 0,-1 1 0,0-1 0,0 0 0,0 0 0,1-2 0,1-5 0,-1 1 0,1 0 0,-2-1 0,2-10 0,2-9 0,-3 10-16,0 1 1,-1-1-1,-1-32 0,-1 15-1286,1 25-5524</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5C6C-460A-62A6-B1C8-6C80D3CF62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7E4F66-8D04-5174-4055-F77A48005E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EFB89A-349A-506C-B888-1E31EEE83E7B}"/>
              </a:ext>
            </a:extLst>
          </p:cNvPr>
          <p:cNvSpPr>
            <a:spLocks noGrp="1"/>
          </p:cNvSpPr>
          <p:nvPr>
            <p:ph type="dt" sz="half" idx="10"/>
          </p:nvPr>
        </p:nvSpPr>
        <p:spPr/>
        <p:txBody>
          <a:bodyPr/>
          <a:lstStyle/>
          <a:p>
            <a:fld id="{B2965637-75DC-4434-8F3D-CF506C34B3AB}" type="datetimeFigureOut">
              <a:rPr lang="en-US" smtClean="0"/>
              <a:t>4/8/2024</a:t>
            </a:fld>
            <a:endParaRPr lang="en-US"/>
          </a:p>
        </p:txBody>
      </p:sp>
      <p:sp>
        <p:nvSpPr>
          <p:cNvPr id="5" name="Footer Placeholder 4">
            <a:extLst>
              <a:ext uri="{FF2B5EF4-FFF2-40B4-BE49-F238E27FC236}">
                <a16:creationId xmlns:a16="http://schemas.microsoft.com/office/drawing/2014/main" id="{E2945759-6321-4AE0-0DBB-5D358F6FE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BE10-391D-3119-6B4C-43BF7297BCA1}"/>
              </a:ext>
            </a:extLst>
          </p:cNvPr>
          <p:cNvSpPr>
            <a:spLocks noGrp="1"/>
          </p:cNvSpPr>
          <p:nvPr>
            <p:ph type="sldNum" sz="quarter" idx="12"/>
          </p:nvPr>
        </p:nvSpPr>
        <p:spPr/>
        <p:txBody>
          <a:bodyPr/>
          <a:lstStyle/>
          <a:p>
            <a:fld id="{0353E970-777C-45A7-842D-486D275BC497}" type="slidenum">
              <a:rPr lang="en-US" smtClean="0"/>
              <a:t>‹#›</a:t>
            </a:fld>
            <a:endParaRPr lang="en-US"/>
          </a:p>
        </p:txBody>
      </p:sp>
    </p:spTree>
    <p:extLst>
      <p:ext uri="{BB962C8B-B14F-4D97-AF65-F5344CB8AC3E}">
        <p14:creationId xmlns:p14="http://schemas.microsoft.com/office/powerpoint/2010/main" val="2801254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3313F-8CCE-A1E0-70E4-DAEC69DD01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B4C8C9-2163-F7DA-6F6F-AA202D200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2C9C-7629-629B-7B8F-CD1231AF9F3B}"/>
              </a:ext>
            </a:extLst>
          </p:cNvPr>
          <p:cNvSpPr>
            <a:spLocks noGrp="1"/>
          </p:cNvSpPr>
          <p:nvPr>
            <p:ph type="dt" sz="half" idx="10"/>
          </p:nvPr>
        </p:nvSpPr>
        <p:spPr/>
        <p:txBody>
          <a:bodyPr/>
          <a:lstStyle/>
          <a:p>
            <a:fld id="{B2965637-75DC-4434-8F3D-CF506C34B3AB}" type="datetimeFigureOut">
              <a:rPr lang="en-US" smtClean="0"/>
              <a:t>4/8/2024</a:t>
            </a:fld>
            <a:endParaRPr lang="en-US"/>
          </a:p>
        </p:txBody>
      </p:sp>
      <p:sp>
        <p:nvSpPr>
          <p:cNvPr id="5" name="Footer Placeholder 4">
            <a:extLst>
              <a:ext uri="{FF2B5EF4-FFF2-40B4-BE49-F238E27FC236}">
                <a16:creationId xmlns:a16="http://schemas.microsoft.com/office/drawing/2014/main" id="{EEFC777A-941A-5229-E9AD-4AE2DD482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F5E30-2938-C1D2-D06B-0248C55A013B}"/>
              </a:ext>
            </a:extLst>
          </p:cNvPr>
          <p:cNvSpPr>
            <a:spLocks noGrp="1"/>
          </p:cNvSpPr>
          <p:nvPr>
            <p:ph type="sldNum" sz="quarter" idx="12"/>
          </p:nvPr>
        </p:nvSpPr>
        <p:spPr/>
        <p:txBody>
          <a:bodyPr/>
          <a:lstStyle/>
          <a:p>
            <a:fld id="{0353E970-777C-45A7-842D-486D275BC497}" type="slidenum">
              <a:rPr lang="en-US" smtClean="0"/>
              <a:t>‹#›</a:t>
            </a:fld>
            <a:endParaRPr lang="en-US"/>
          </a:p>
        </p:txBody>
      </p:sp>
    </p:spTree>
    <p:extLst>
      <p:ext uri="{BB962C8B-B14F-4D97-AF65-F5344CB8AC3E}">
        <p14:creationId xmlns:p14="http://schemas.microsoft.com/office/powerpoint/2010/main" val="2564210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E95F2D-70C5-7B31-4F6A-1AEF8E4599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0D6430-8279-3555-E9EB-32F3F1A5C9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FA100-0A96-7B96-04A6-53DE3E89A749}"/>
              </a:ext>
            </a:extLst>
          </p:cNvPr>
          <p:cNvSpPr>
            <a:spLocks noGrp="1"/>
          </p:cNvSpPr>
          <p:nvPr>
            <p:ph type="dt" sz="half" idx="10"/>
          </p:nvPr>
        </p:nvSpPr>
        <p:spPr/>
        <p:txBody>
          <a:bodyPr/>
          <a:lstStyle/>
          <a:p>
            <a:fld id="{B2965637-75DC-4434-8F3D-CF506C34B3AB}" type="datetimeFigureOut">
              <a:rPr lang="en-US" smtClean="0"/>
              <a:t>4/8/2024</a:t>
            </a:fld>
            <a:endParaRPr lang="en-US"/>
          </a:p>
        </p:txBody>
      </p:sp>
      <p:sp>
        <p:nvSpPr>
          <p:cNvPr id="5" name="Footer Placeholder 4">
            <a:extLst>
              <a:ext uri="{FF2B5EF4-FFF2-40B4-BE49-F238E27FC236}">
                <a16:creationId xmlns:a16="http://schemas.microsoft.com/office/drawing/2014/main" id="{FB3CD8FB-BD2B-6889-941D-DCC4E84EE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FF3EE-5859-F306-194C-7B403BBEF6E4}"/>
              </a:ext>
            </a:extLst>
          </p:cNvPr>
          <p:cNvSpPr>
            <a:spLocks noGrp="1"/>
          </p:cNvSpPr>
          <p:nvPr>
            <p:ph type="sldNum" sz="quarter" idx="12"/>
          </p:nvPr>
        </p:nvSpPr>
        <p:spPr/>
        <p:txBody>
          <a:bodyPr/>
          <a:lstStyle/>
          <a:p>
            <a:fld id="{0353E970-777C-45A7-842D-486D275BC497}" type="slidenum">
              <a:rPr lang="en-US" smtClean="0"/>
              <a:t>‹#›</a:t>
            </a:fld>
            <a:endParaRPr lang="en-US"/>
          </a:p>
        </p:txBody>
      </p:sp>
    </p:spTree>
    <p:extLst>
      <p:ext uri="{BB962C8B-B14F-4D97-AF65-F5344CB8AC3E}">
        <p14:creationId xmlns:p14="http://schemas.microsoft.com/office/powerpoint/2010/main" val="1285614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37F0-415F-6D64-CAFB-70D2D8BA19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CEBD1D-BDEA-C515-80C1-E80BE70486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D5F8C-F70D-1E40-BB91-5ADA35BBDAAC}"/>
              </a:ext>
            </a:extLst>
          </p:cNvPr>
          <p:cNvSpPr>
            <a:spLocks noGrp="1"/>
          </p:cNvSpPr>
          <p:nvPr>
            <p:ph type="dt" sz="half" idx="10"/>
          </p:nvPr>
        </p:nvSpPr>
        <p:spPr/>
        <p:txBody>
          <a:bodyPr/>
          <a:lstStyle/>
          <a:p>
            <a:fld id="{B2965637-75DC-4434-8F3D-CF506C34B3AB}" type="datetimeFigureOut">
              <a:rPr lang="en-US" smtClean="0"/>
              <a:t>4/8/2024</a:t>
            </a:fld>
            <a:endParaRPr lang="en-US"/>
          </a:p>
        </p:txBody>
      </p:sp>
      <p:sp>
        <p:nvSpPr>
          <p:cNvPr id="5" name="Footer Placeholder 4">
            <a:extLst>
              <a:ext uri="{FF2B5EF4-FFF2-40B4-BE49-F238E27FC236}">
                <a16:creationId xmlns:a16="http://schemas.microsoft.com/office/drawing/2014/main" id="{0A3129D3-D646-DDEA-0016-92E806585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9976F-211A-9A5E-05C4-42DE8B8F24A8}"/>
              </a:ext>
            </a:extLst>
          </p:cNvPr>
          <p:cNvSpPr>
            <a:spLocks noGrp="1"/>
          </p:cNvSpPr>
          <p:nvPr>
            <p:ph type="sldNum" sz="quarter" idx="12"/>
          </p:nvPr>
        </p:nvSpPr>
        <p:spPr/>
        <p:txBody>
          <a:bodyPr/>
          <a:lstStyle/>
          <a:p>
            <a:fld id="{0353E970-777C-45A7-842D-486D275BC497}" type="slidenum">
              <a:rPr lang="en-US" smtClean="0"/>
              <a:t>‹#›</a:t>
            </a:fld>
            <a:endParaRPr lang="en-US"/>
          </a:p>
        </p:txBody>
      </p:sp>
    </p:spTree>
    <p:extLst>
      <p:ext uri="{BB962C8B-B14F-4D97-AF65-F5344CB8AC3E}">
        <p14:creationId xmlns:p14="http://schemas.microsoft.com/office/powerpoint/2010/main" val="3851995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54CF3-F4F9-1D9A-E331-C0D370D4DE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838A06-8654-5168-6B71-763AECF5F5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0B5F06-665B-D988-38E5-1CB97860070D}"/>
              </a:ext>
            </a:extLst>
          </p:cNvPr>
          <p:cNvSpPr>
            <a:spLocks noGrp="1"/>
          </p:cNvSpPr>
          <p:nvPr>
            <p:ph type="dt" sz="half" idx="10"/>
          </p:nvPr>
        </p:nvSpPr>
        <p:spPr/>
        <p:txBody>
          <a:bodyPr/>
          <a:lstStyle/>
          <a:p>
            <a:fld id="{B2965637-75DC-4434-8F3D-CF506C34B3AB}" type="datetimeFigureOut">
              <a:rPr lang="en-US" smtClean="0"/>
              <a:t>4/8/2024</a:t>
            </a:fld>
            <a:endParaRPr lang="en-US"/>
          </a:p>
        </p:txBody>
      </p:sp>
      <p:sp>
        <p:nvSpPr>
          <p:cNvPr id="5" name="Footer Placeholder 4">
            <a:extLst>
              <a:ext uri="{FF2B5EF4-FFF2-40B4-BE49-F238E27FC236}">
                <a16:creationId xmlns:a16="http://schemas.microsoft.com/office/drawing/2014/main" id="{2F5167BB-DF60-FD4E-E336-9850A1398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E63C2-29B7-F5CC-80F2-A7D626B063F0}"/>
              </a:ext>
            </a:extLst>
          </p:cNvPr>
          <p:cNvSpPr>
            <a:spLocks noGrp="1"/>
          </p:cNvSpPr>
          <p:nvPr>
            <p:ph type="sldNum" sz="quarter" idx="12"/>
          </p:nvPr>
        </p:nvSpPr>
        <p:spPr/>
        <p:txBody>
          <a:bodyPr/>
          <a:lstStyle/>
          <a:p>
            <a:fld id="{0353E970-777C-45A7-842D-486D275BC497}" type="slidenum">
              <a:rPr lang="en-US" smtClean="0"/>
              <a:t>‹#›</a:t>
            </a:fld>
            <a:endParaRPr lang="en-US"/>
          </a:p>
        </p:txBody>
      </p:sp>
    </p:spTree>
    <p:extLst>
      <p:ext uri="{BB962C8B-B14F-4D97-AF65-F5344CB8AC3E}">
        <p14:creationId xmlns:p14="http://schemas.microsoft.com/office/powerpoint/2010/main" val="1106735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A3B3-D6F8-5566-E03A-545F1107F9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2F698C-2585-3942-2248-DE6D923073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81D843-EC89-46D4-7A76-E309830A2A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0C5F78-D729-5289-7723-EAD61B9AA3C0}"/>
              </a:ext>
            </a:extLst>
          </p:cNvPr>
          <p:cNvSpPr>
            <a:spLocks noGrp="1"/>
          </p:cNvSpPr>
          <p:nvPr>
            <p:ph type="dt" sz="half" idx="10"/>
          </p:nvPr>
        </p:nvSpPr>
        <p:spPr/>
        <p:txBody>
          <a:bodyPr/>
          <a:lstStyle/>
          <a:p>
            <a:fld id="{B2965637-75DC-4434-8F3D-CF506C34B3AB}" type="datetimeFigureOut">
              <a:rPr lang="en-US" smtClean="0"/>
              <a:t>4/8/2024</a:t>
            </a:fld>
            <a:endParaRPr lang="en-US"/>
          </a:p>
        </p:txBody>
      </p:sp>
      <p:sp>
        <p:nvSpPr>
          <p:cNvPr id="6" name="Footer Placeholder 5">
            <a:extLst>
              <a:ext uri="{FF2B5EF4-FFF2-40B4-BE49-F238E27FC236}">
                <a16:creationId xmlns:a16="http://schemas.microsoft.com/office/drawing/2014/main" id="{8D984A77-39F9-798D-D71E-D94E32896E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A3A4C4-31AD-3D47-70DA-E11C354376DB}"/>
              </a:ext>
            </a:extLst>
          </p:cNvPr>
          <p:cNvSpPr>
            <a:spLocks noGrp="1"/>
          </p:cNvSpPr>
          <p:nvPr>
            <p:ph type="sldNum" sz="quarter" idx="12"/>
          </p:nvPr>
        </p:nvSpPr>
        <p:spPr/>
        <p:txBody>
          <a:bodyPr/>
          <a:lstStyle/>
          <a:p>
            <a:fld id="{0353E970-777C-45A7-842D-486D275BC497}" type="slidenum">
              <a:rPr lang="en-US" smtClean="0"/>
              <a:t>‹#›</a:t>
            </a:fld>
            <a:endParaRPr lang="en-US"/>
          </a:p>
        </p:txBody>
      </p:sp>
    </p:spTree>
    <p:extLst>
      <p:ext uri="{BB962C8B-B14F-4D97-AF65-F5344CB8AC3E}">
        <p14:creationId xmlns:p14="http://schemas.microsoft.com/office/powerpoint/2010/main" val="373240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D7C5-3741-62B5-73D8-46F044D952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81068F-DC64-40CF-92C8-5D2DF7189D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24D197-25F9-E154-1E7E-990408216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DEF7FD-1018-3BC6-F059-5540917E5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20B3E-AE28-E167-E22B-860F71B7C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FD9375-56F5-C843-3151-A0E9795F4945}"/>
              </a:ext>
            </a:extLst>
          </p:cNvPr>
          <p:cNvSpPr>
            <a:spLocks noGrp="1"/>
          </p:cNvSpPr>
          <p:nvPr>
            <p:ph type="dt" sz="half" idx="10"/>
          </p:nvPr>
        </p:nvSpPr>
        <p:spPr/>
        <p:txBody>
          <a:bodyPr/>
          <a:lstStyle/>
          <a:p>
            <a:fld id="{B2965637-75DC-4434-8F3D-CF506C34B3AB}" type="datetimeFigureOut">
              <a:rPr lang="en-US" smtClean="0"/>
              <a:t>4/8/2024</a:t>
            </a:fld>
            <a:endParaRPr lang="en-US"/>
          </a:p>
        </p:txBody>
      </p:sp>
      <p:sp>
        <p:nvSpPr>
          <p:cNvPr id="8" name="Footer Placeholder 7">
            <a:extLst>
              <a:ext uri="{FF2B5EF4-FFF2-40B4-BE49-F238E27FC236}">
                <a16:creationId xmlns:a16="http://schemas.microsoft.com/office/drawing/2014/main" id="{F18C866A-EF9C-BDFE-1EE0-F4EF0AE56D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859AB9-BEC1-236A-6A25-724FF11F3CA0}"/>
              </a:ext>
            </a:extLst>
          </p:cNvPr>
          <p:cNvSpPr>
            <a:spLocks noGrp="1"/>
          </p:cNvSpPr>
          <p:nvPr>
            <p:ph type="sldNum" sz="quarter" idx="12"/>
          </p:nvPr>
        </p:nvSpPr>
        <p:spPr/>
        <p:txBody>
          <a:bodyPr/>
          <a:lstStyle/>
          <a:p>
            <a:fld id="{0353E970-777C-45A7-842D-486D275BC497}" type="slidenum">
              <a:rPr lang="en-US" smtClean="0"/>
              <a:t>‹#›</a:t>
            </a:fld>
            <a:endParaRPr lang="en-US"/>
          </a:p>
        </p:txBody>
      </p:sp>
    </p:spTree>
    <p:extLst>
      <p:ext uri="{BB962C8B-B14F-4D97-AF65-F5344CB8AC3E}">
        <p14:creationId xmlns:p14="http://schemas.microsoft.com/office/powerpoint/2010/main" val="32122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9BB7-0374-948F-55E9-665BD5BE74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B3B70B-360F-4AFF-0067-CD8B8F83983E}"/>
              </a:ext>
            </a:extLst>
          </p:cNvPr>
          <p:cNvSpPr>
            <a:spLocks noGrp="1"/>
          </p:cNvSpPr>
          <p:nvPr>
            <p:ph type="dt" sz="half" idx="10"/>
          </p:nvPr>
        </p:nvSpPr>
        <p:spPr/>
        <p:txBody>
          <a:bodyPr/>
          <a:lstStyle/>
          <a:p>
            <a:fld id="{B2965637-75DC-4434-8F3D-CF506C34B3AB}" type="datetimeFigureOut">
              <a:rPr lang="en-US" smtClean="0"/>
              <a:t>4/8/2024</a:t>
            </a:fld>
            <a:endParaRPr lang="en-US"/>
          </a:p>
        </p:txBody>
      </p:sp>
      <p:sp>
        <p:nvSpPr>
          <p:cNvPr id="4" name="Footer Placeholder 3">
            <a:extLst>
              <a:ext uri="{FF2B5EF4-FFF2-40B4-BE49-F238E27FC236}">
                <a16:creationId xmlns:a16="http://schemas.microsoft.com/office/drawing/2014/main" id="{87A41658-AA18-31BF-AE75-B14B6FDE17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A3AE15-A008-A8F2-8512-512ED1D391F8}"/>
              </a:ext>
            </a:extLst>
          </p:cNvPr>
          <p:cNvSpPr>
            <a:spLocks noGrp="1"/>
          </p:cNvSpPr>
          <p:nvPr>
            <p:ph type="sldNum" sz="quarter" idx="12"/>
          </p:nvPr>
        </p:nvSpPr>
        <p:spPr/>
        <p:txBody>
          <a:bodyPr/>
          <a:lstStyle/>
          <a:p>
            <a:fld id="{0353E970-777C-45A7-842D-486D275BC497}" type="slidenum">
              <a:rPr lang="en-US" smtClean="0"/>
              <a:t>‹#›</a:t>
            </a:fld>
            <a:endParaRPr lang="en-US"/>
          </a:p>
        </p:txBody>
      </p:sp>
    </p:spTree>
    <p:extLst>
      <p:ext uri="{BB962C8B-B14F-4D97-AF65-F5344CB8AC3E}">
        <p14:creationId xmlns:p14="http://schemas.microsoft.com/office/powerpoint/2010/main" val="2560554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384E3-7300-664C-DB5C-0B8DF3B93203}"/>
              </a:ext>
            </a:extLst>
          </p:cNvPr>
          <p:cNvSpPr>
            <a:spLocks noGrp="1"/>
          </p:cNvSpPr>
          <p:nvPr>
            <p:ph type="dt" sz="half" idx="10"/>
          </p:nvPr>
        </p:nvSpPr>
        <p:spPr/>
        <p:txBody>
          <a:bodyPr/>
          <a:lstStyle/>
          <a:p>
            <a:fld id="{B2965637-75DC-4434-8F3D-CF506C34B3AB}" type="datetimeFigureOut">
              <a:rPr lang="en-US" smtClean="0"/>
              <a:t>4/8/2024</a:t>
            </a:fld>
            <a:endParaRPr lang="en-US"/>
          </a:p>
        </p:txBody>
      </p:sp>
      <p:sp>
        <p:nvSpPr>
          <p:cNvPr id="3" name="Footer Placeholder 2">
            <a:extLst>
              <a:ext uri="{FF2B5EF4-FFF2-40B4-BE49-F238E27FC236}">
                <a16:creationId xmlns:a16="http://schemas.microsoft.com/office/drawing/2014/main" id="{B606F623-A6CD-4207-623B-C007C35D79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41908C-8B11-8581-B158-4EF455AB02B0}"/>
              </a:ext>
            </a:extLst>
          </p:cNvPr>
          <p:cNvSpPr>
            <a:spLocks noGrp="1"/>
          </p:cNvSpPr>
          <p:nvPr>
            <p:ph type="sldNum" sz="quarter" idx="12"/>
          </p:nvPr>
        </p:nvSpPr>
        <p:spPr/>
        <p:txBody>
          <a:bodyPr/>
          <a:lstStyle/>
          <a:p>
            <a:fld id="{0353E970-777C-45A7-842D-486D275BC497}" type="slidenum">
              <a:rPr lang="en-US" smtClean="0"/>
              <a:t>‹#›</a:t>
            </a:fld>
            <a:endParaRPr lang="en-US"/>
          </a:p>
        </p:txBody>
      </p:sp>
    </p:spTree>
    <p:extLst>
      <p:ext uri="{BB962C8B-B14F-4D97-AF65-F5344CB8AC3E}">
        <p14:creationId xmlns:p14="http://schemas.microsoft.com/office/powerpoint/2010/main" val="3963864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A860-AFC5-11B1-E6A2-89E2B537D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951F4D-01D7-F46B-1174-A1CBBC0A61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21AEA9-3363-3B6D-8707-236A99C8F2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7FA20-F7DB-563D-3447-35FF8B7F83B5}"/>
              </a:ext>
            </a:extLst>
          </p:cNvPr>
          <p:cNvSpPr>
            <a:spLocks noGrp="1"/>
          </p:cNvSpPr>
          <p:nvPr>
            <p:ph type="dt" sz="half" idx="10"/>
          </p:nvPr>
        </p:nvSpPr>
        <p:spPr/>
        <p:txBody>
          <a:bodyPr/>
          <a:lstStyle/>
          <a:p>
            <a:fld id="{B2965637-75DC-4434-8F3D-CF506C34B3AB}" type="datetimeFigureOut">
              <a:rPr lang="en-US" smtClean="0"/>
              <a:t>4/8/2024</a:t>
            </a:fld>
            <a:endParaRPr lang="en-US"/>
          </a:p>
        </p:txBody>
      </p:sp>
      <p:sp>
        <p:nvSpPr>
          <p:cNvPr id="6" name="Footer Placeholder 5">
            <a:extLst>
              <a:ext uri="{FF2B5EF4-FFF2-40B4-BE49-F238E27FC236}">
                <a16:creationId xmlns:a16="http://schemas.microsoft.com/office/drawing/2014/main" id="{4CAE1E13-F2F1-3DFA-7C48-6EE75D4108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1DDBF-E5E6-5E11-0F47-28226652E01B}"/>
              </a:ext>
            </a:extLst>
          </p:cNvPr>
          <p:cNvSpPr>
            <a:spLocks noGrp="1"/>
          </p:cNvSpPr>
          <p:nvPr>
            <p:ph type="sldNum" sz="quarter" idx="12"/>
          </p:nvPr>
        </p:nvSpPr>
        <p:spPr/>
        <p:txBody>
          <a:bodyPr/>
          <a:lstStyle/>
          <a:p>
            <a:fld id="{0353E970-777C-45A7-842D-486D275BC497}" type="slidenum">
              <a:rPr lang="en-US" smtClean="0"/>
              <a:t>‹#›</a:t>
            </a:fld>
            <a:endParaRPr lang="en-US"/>
          </a:p>
        </p:txBody>
      </p:sp>
    </p:spTree>
    <p:extLst>
      <p:ext uri="{BB962C8B-B14F-4D97-AF65-F5344CB8AC3E}">
        <p14:creationId xmlns:p14="http://schemas.microsoft.com/office/powerpoint/2010/main" val="19765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BEB9-02EE-D6A1-3164-57BC39D8A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7332D-D8EA-1901-6202-5923044BE2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B071E7-8A4F-7021-DF09-A7313C394D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38AC94-F15F-9A2E-72A2-01B25D564E54}"/>
              </a:ext>
            </a:extLst>
          </p:cNvPr>
          <p:cNvSpPr>
            <a:spLocks noGrp="1"/>
          </p:cNvSpPr>
          <p:nvPr>
            <p:ph type="dt" sz="half" idx="10"/>
          </p:nvPr>
        </p:nvSpPr>
        <p:spPr/>
        <p:txBody>
          <a:bodyPr/>
          <a:lstStyle/>
          <a:p>
            <a:fld id="{B2965637-75DC-4434-8F3D-CF506C34B3AB}" type="datetimeFigureOut">
              <a:rPr lang="en-US" smtClean="0"/>
              <a:t>4/8/2024</a:t>
            </a:fld>
            <a:endParaRPr lang="en-US"/>
          </a:p>
        </p:txBody>
      </p:sp>
      <p:sp>
        <p:nvSpPr>
          <p:cNvPr id="6" name="Footer Placeholder 5">
            <a:extLst>
              <a:ext uri="{FF2B5EF4-FFF2-40B4-BE49-F238E27FC236}">
                <a16:creationId xmlns:a16="http://schemas.microsoft.com/office/drawing/2014/main" id="{CD633629-BF5B-97E5-CFCE-D56C634CE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B01F21-D13D-7FA2-B4AA-83F2E2073E17}"/>
              </a:ext>
            </a:extLst>
          </p:cNvPr>
          <p:cNvSpPr>
            <a:spLocks noGrp="1"/>
          </p:cNvSpPr>
          <p:nvPr>
            <p:ph type="sldNum" sz="quarter" idx="12"/>
          </p:nvPr>
        </p:nvSpPr>
        <p:spPr/>
        <p:txBody>
          <a:bodyPr/>
          <a:lstStyle/>
          <a:p>
            <a:fld id="{0353E970-777C-45A7-842D-486D275BC497}" type="slidenum">
              <a:rPr lang="en-US" smtClean="0"/>
              <a:t>‹#›</a:t>
            </a:fld>
            <a:endParaRPr lang="en-US"/>
          </a:p>
        </p:txBody>
      </p:sp>
    </p:spTree>
    <p:extLst>
      <p:ext uri="{BB962C8B-B14F-4D97-AF65-F5344CB8AC3E}">
        <p14:creationId xmlns:p14="http://schemas.microsoft.com/office/powerpoint/2010/main" val="274321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200030-3E78-692E-F1DC-0C276BA44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A54B0A-96EA-940A-D948-34544D508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B2E481-0D4C-B723-96F4-37D47C42F1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965637-75DC-4434-8F3D-CF506C34B3AB}" type="datetimeFigureOut">
              <a:rPr lang="en-US" smtClean="0"/>
              <a:t>4/8/2024</a:t>
            </a:fld>
            <a:endParaRPr lang="en-US"/>
          </a:p>
        </p:txBody>
      </p:sp>
      <p:sp>
        <p:nvSpPr>
          <p:cNvPr id="5" name="Footer Placeholder 4">
            <a:extLst>
              <a:ext uri="{FF2B5EF4-FFF2-40B4-BE49-F238E27FC236}">
                <a16:creationId xmlns:a16="http://schemas.microsoft.com/office/drawing/2014/main" id="{8E647F38-4B47-C262-25E6-3440C2D31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0538E1-6CB4-0040-6021-D7C596C98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3E970-777C-45A7-842D-486D275BC497}" type="slidenum">
              <a:rPr lang="en-US" smtClean="0"/>
              <a:t>‹#›</a:t>
            </a:fld>
            <a:endParaRPr lang="en-US"/>
          </a:p>
        </p:txBody>
      </p:sp>
    </p:spTree>
    <p:extLst>
      <p:ext uri="{BB962C8B-B14F-4D97-AF65-F5344CB8AC3E}">
        <p14:creationId xmlns:p14="http://schemas.microsoft.com/office/powerpoint/2010/main" val="2061203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customXml" Target="../ink/ink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ustomXml" Target="../ink/ink6.xml"/><Relationship Id="rId7" Type="http://schemas.openxmlformats.org/officeDocument/2006/relationships/customXml" Target="../ink/ink8.xml"/><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customXml" Target="../ink/ink10.xml"/><Relationship Id="rId5" Type="http://schemas.openxmlformats.org/officeDocument/2006/relationships/customXml" Target="../ink/ink7.xml"/><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customXml" Target="../ink/ink9.xml"/></Relationships>
</file>

<file path=ppt/slides/_rels/slide21.xml.rels><?xml version="1.0" encoding="UTF-8" standalone="yes"?>
<Relationships xmlns="http://schemas.openxmlformats.org/package/2006/relationships"><Relationship Id="rId3" Type="http://schemas.openxmlformats.org/officeDocument/2006/relationships/customXml" Target="../ink/ink11.xml"/><Relationship Id="rId7"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customXml" Target="../ink/ink1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DF4F-7380-C442-BCC6-F03D8388DDB8}"/>
              </a:ext>
            </a:extLst>
          </p:cNvPr>
          <p:cNvSpPr>
            <a:spLocks noGrp="1"/>
          </p:cNvSpPr>
          <p:nvPr>
            <p:ph type="ctrTitle"/>
          </p:nvPr>
        </p:nvSpPr>
        <p:spPr/>
        <p:txBody>
          <a:bodyPr/>
          <a:lstStyle/>
          <a:p>
            <a:r>
              <a:rPr lang="el-GR" dirty="0"/>
              <a:t>ΠΑΛΙΡΡΟΙΑ</a:t>
            </a:r>
            <a:endParaRPr lang="en-US" dirty="0"/>
          </a:p>
        </p:txBody>
      </p:sp>
      <p:sp>
        <p:nvSpPr>
          <p:cNvPr id="3" name="Subtitle 2">
            <a:extLst>
              <a:ext uri="{FF2B5EF4-FFF2-40B4-BE49-F238E27FC236}">
                <a16:creationId xmlns:a16="http://schemas.microsoft.com/office/drawing/2014/main" id="{E1834A96-4445-362D-06BF-C729FDDA3D12}"/>
              </a:ext>
            </a:extLst>
          </p:cNvPr>
          <p:cNvSpPr>
            <a:spLocks noGrp="1"/>
          </p:cNvSpPr>
          <p:nvPr>
            <p:ph type="subTitle" idx="1"/>
          </p:nvPr>
        </p:nvSpPr>
        <p:spPr/>
        <p:txBody>
          <a:bodyPr/>
          <a:lstStyle/>
          <a:p>
            <a:r>
              <a:rPr lang="en-US" dirty="0"/>
              <a:t>(</a:t>
            </a:r>
            <a:r>
              <a:rPr lang="el-GR" dirty="0"/>
              <a:t>και παλιρροϊκά ρεύματα) </a:t>
            </a:r>
            <a:endParaRPr lang="en-US" dirty="0"/>
          </a:p>
        </p:txBody>
      </p:sp>
    </p:spTree>
    <p:extLst>
      <p:ext uri="{BB962C8B-B14F-4D97-AF65-F5344CB8AC3E}">
        <p14:creationId xmlns:p14="http://schemas.microsoft.com/office/powerpoint/2010/main" val="485989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132460" y="2034257"/>
            <a:ext cx="4995017" cy="3890339"/>
          </a:xfrm>
        </p:spPr>
        <p:txBody>
          <a:bodyPr>
            <a:normAutofit fontScale="92500" lnSpcReduction="20000"/>
          </a:bodyPr>
          <a:lstStyle/>
          <a:p>
            <a:r>
              <a:rPr lang="el-GR" dirty="0"/>
              <a:t>Μέχρι στιγμής μιλήσαμε για παλίρροιες οι οποίες ιδανικά / θεωρητικά έχουν την ίδια περίοδο (δηλαδή στην ίδια διαφορά χρόνου έχουμε και πλήμμη και ρηχία</a:t>
            </a:r>
            <a:r>
              <a:rPr lang="en-US" dirty="0"/>
              <a:t> –</a:t>
            </a:r>
            <a:r>
              <a:rPr lang="el-GR" dirty="0"/>
              <a:t>καθαρό ημίτονο-). Το παραπάνω θα μπορούσε να συμβαίνει όταν η σελήνη ταξιδεύει πάνω στον ισημερινό (σεληνιακή ισημερία) όπου η διαφορά Ανατολής Σελήνης και ΜΔ της θα ήταν ίση με την διαφορά ΜΔ και Δύσης της</a:t>
            </a:r>
            <a:r>
              <a:rPr lang="en-US" dirty="0"/>
              <a:t>.</a:t>
            </a:r>
            <a:endParaRPr lang="el-GR" dirty="0"/>
          </a:p>
          <a:p>
            <a:endParaRPr lang="el-GR" dirty="0"/>
          </a:p>
          <a:p>
            <a:r>
              <a:rPr lang="el-GR" dirty="0"/>
              <a:t>Αν όμως εξετάσουμε την παλίρροια σε σχέση με την κλίση της σελήνης η οποία δεν είναι σταθερή, μεταβάλει σε ένα σεληνιακό κύκλο 27.3 ημερών μεταξύ 0 – 18.5˚ στις μικρές σεληνιακές στάσεις και μεταξύ 0 – 28.5˚ στις μεγάλες σεληνιακές στάσεις (η διαφορές στο </a:t>
            </a:r>
            <a:r>
              <a:rPr lang="en-US" dirty="0"/>
              <a:t>declination </a:t>
            </a:r>
            <a:r>
              <a:rPr lang="el-GR" dirty="0"/>
              <a:t>οφείλονται στην κλόνιση του άξονα της σελήνης), οι περίοδοι ανατολής και δύσης της σελήνης μεταβάλλονται. Για κλίσεις σελήνης ομώνυμες με το πλάτος του παρατηρητή η διάρκεια της σεληνιακής ημέρας (διάρκεια που η σελήνη είναι πάνω από τον ορίζοντα) είναι μεγαλύτερη, άρα και η διάρκεια καθώς και το ύψος της πλήμμης θα είναι μεγαλύτερη αλλά και  μεταβλητή αφού οι διαδοχικές μεσημβρινές διαβάσεις διαφέρουν σε ύψος και χρόνο. </a:t>
            </a:r>
          </a:p>
          <a:p>
            <a:endParaRPr lang="en-US" dirty="0"/>
          </a:p>
          <a:p>
            <a:endParaRPr lang="en-US" dirty="0"/>
          </a:p>
        </p:txBody>
      </p:sp>
      <p:pic>
        <p:nvPicPr>
          <p:cNvPr id="6" name="Content Placeholder 5">
            <a:extLst>
              <a:ext uri="{FF2B5EF4-FFF2-40B4-BE49-F238E27FC236}">
                <a16:creationId xmlns:a16="http://schemas.microsoft.com/office/drawing/2014/main" id="{AA2BA811-29B1-99AB-B677-4176B7CE14AC}"/>
              </a:ext>
            </a:extLst>
          </p:cNvPr>
          <p:cNvPicPr>
            <a:picLocks noGrp="1" noChangeAspect="1"/>
          </p:cNvPicPr>
          <p:nvPr>
            <p:ph idx="1"/>
          </p:nvPr>
        </p:nvPicPr>
        <p:blipFill>
          <a:blip r:embed="rId2"/>
          <a:stretch>
            <a:fillRect/>
          </a:stretch>
        </p:blipFill>
        <p:spPr>
          <a:xfrm>
            <a:off x="5486257" y="374013"/>
            <a:ext cx="3889192" cy="2215362"/>
          </a:xfrm>
        </p:spPr>
      </p:pic>
      <p:pic>
        <p:nvPicPr>
          <p:cNvPr id="9" name="Picture 8">
            <a:extLst>
              <a:ext uri="{FF2B5EF4-FFF2-40B4-BE49-F238E27FC236}">
                <a16:creationId xmlns:a16="http://schemas.microsoft.com/office/drawing/2014/main" id="{4A3F23EA-EBB2-1EAD-C711-067321604904}"/>
              </a:ext>
            </a:extLst>
          </p:cNvPr>
          <p:cNvPicPr>
            <a:picLocks noChangeAspect="1"/>
          </p:cNvPicPr>
          <p:nvPr/>
        </p:nvPicPr>
        <p:blipFill rotWithShape="1">
          <a:blip r:embed="rId3">
            <a:extLst>
              <a:ext uri="{28A0092B-C50C-407E-A947-70E740481C1C}">
                <a14:useLocalDpi xmlns:a14="http://schemas.microsoft.com/office/drawing/2010/main" val="0"/>
              </a:ext>
            </a:extLst>
          </a:blip>
          <a:srcRect t="5950" b="7334"/>
          <a:stretch/>
        </p:blipFill>
        <p:spPr>
          <a:xfrm>
            <a:off x="8734425" y="2920660"/>
            <a:ext cx="3457575" cy="3890339"/>
          </a:xfrm>
          <a:prstGeom prst="rect">
            <a:avLst/>
          </a:prstGeom>
        </p:spPr>
      </p:pic>
    </p:spTree>
    <p:extLst>
      <p:ext uri="{BB962C8B-B14F-4D97-AF65-F5344CB8AC3E}">
        <p14:creationId xmlns:p14="http://schemas.microsoft.com/office/powerpoint/2010/main" val="4038525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175894" y="2034258"/>
            <a:ext cx="5601063" cy="3332502"/>
          </a:xfrm>
        </p:spPr>
        <p:txBody>
          <a:bodyPr>
            <a:normAutofit/>
          </a:bodyPr>
          <a:lstStyle/>
          <a:p>
            <a:r>
              <a:rPr lang="el-GR" b="1" dirty="0"/>
              <a:t>Παλίρροιες Συζυγιών.</a:t>
            </a:r>
          </a:p>
          <a:p>
            <a:r>
              <a:rPr lang="el-GR" dirty="0"/>
              <a:t>Όταν η γη βρίσκεται σε ευθυγράμμιση σελήνης – ήλιου (είτε σε σύνοδο είτε σε αντίθεση δηλαδή) ο συνδυασμός των ελκτικών δυνάμεων ήλιου και σελήνης συντελεί στην δημιουργία παλιρροιών μεγαλύτερου ύψους.</a:t>
            </a:r>
          </a:p>
          <a:p>
            <a:endParaRPr lang="el-GR" dirty="0"/>
          </a:p>
          <a:p>
            <a:r>
              <a:rPr lang="el-GR" dirty="0"/>
              <a:t> Αυτές οι παλίρροιες ονομάζονται παλίρροιες συζυγιών </a:t>
            </a:r>
            <a:r>
              <a:rPr lang="el-GR" b="1" dirty="0"/>
              <a:t>(</a:t>
            </a:r>
            <a:r>
              <a:rPr lang="en-US" b="1" dirty="0"/>
              <a:t>Spring Tides)</a:t>
            </a:r>
          </a:p>
          <a:p>
            <a:endParaRPr lang="en-US" dirty="0"/>
          </a:p>
          <a:p>
            <a:endParaRPr lang="en-US" dirty="0"/>
          </a:p>
        </p:txBody>
      </p:sp>
      <p:pic>
        <p:nvPicPr>
          <p:cNvPr id="6" name="Picture 5">
            <a:extLst>
              <a:ext uri="{FF2B5EF4-FFF2-40B4-BE49-F238E27FC236}">
                <a16:creationId xmlns:a16="http://schemas.microsoft.com/office/drawing/2014/main" id="{11274169-7E71-1F78-ADC8-189F853855F9}"/>
              </a:ext>
            </a:extLst>
          </p:cNvPr>
          <p:cNvPicPr>
            <a:picLocks noChangeAspect="1"/>
          </p:cNvPicPr>
          <p:nvPr/>
        </p:nvPicPr>
        <p:blipFill rotWithShape="1">
          <a:blip r:embed="rId2"/>
          <a:srcRect l="2708" t="9304" r="4883" b="6805"/>
          <a:stretch/>
        </p:blipFill>
        <p:spPr>
          <a:xfrm>
            <a:off x="5606041" y="1621421"/>
            <a:ext cx="6494803" cy="2661656"/>
          </a:xfrm>
          <a:prstGeom prst="rect">
            <a:avLst/>
          </a:prstGeom>
        </p:spPr>
      </p:pic>
    </p:spTree>
    <p:extLst>
      <p:ext uri="{BB962C8B-B14F-4D97-AF65-F5344CB8AC3E}">
        <p14:creationId xmlns:p14="http://schemas.microsoft.com/office/powerpoint/2010/main" val="1730332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175895" y="2034258"/>
            <a:ext cx="5327598" cy="3537600"/>
          </a:xfrm>
        </p:spPr>
        <p:txBody>
          <a:bodyPr>
            <a:normAutofit/>
          </a:bodyPr>
          <a:lstStyle/>
          <a:p>
            <a:r>
              <a:rPr lang="el-GR" b="1" dirty="0"/>
              <a:t>Παλίρροιες Τετραγωνισμών.</a:t>
            </a:r>
          </a:p>
          <a:p>
            <a:r>
              <a:rPr lang="el-GR" dirty="0"/>
              <a:t>Όταν σελήνη και ήλιος βρίσκονται σε κάθετη θέση σε σχέση με την γη τότε οι ελκτικές τους δυνάμεις τείνουν να εξουδετερώσουν (αποδυναμώσουν) οι μία την άλλη και κατά συνέπεια η δημιουργία αντίρροπων παλιρροιών δημιουργεί μικρότερα ύψη και για τις σεληνιακές και για τις ηλιακές παλίρροιες αφού οι μεν τείνουν να εξουδετερώσουν τις δε.</a:t>
            </a:r>
          </a:p>
          <a:p>
            <a:endParaRPr lang="el-GR" dirty="0"/>
          </a:p>
          <a:p>
            <a:r>
              <a:rPr lang="el-GR" dirty="0"/>
              <a:t> Αυτές οι παλίρροιες ονομάζονται παλίρροιες τετραγωνισμών </a:t>
            </a:r>
            <a:r>
              <a:rPr lang="el-GR" b="1" dirty="0"/>
              <a:t>(</a:t>
            </a:r>
            <a:r>
              <a:rPr lang="en-US" b="1" dirty="0"/>
              <a:t>Neap Tides</a:t>
            </a:r>
            <a:r>
              <a:rPr lang="el-GR" b="1" dirty="0"/>
              <a:t>*</a:t>
            </a:r>
            <a:r>
              <a:rPr lang="en-US" b="1" dirty="0"/>
              <a:t>).</a:t>
            </a:r>
          </a:p>
          <a:p>
            <a:r>
              <a:rPr lang="el-GR" sz="1050" dirty="0"/>
              <a:t>*Στην κυριολεξία ο όρος σημαίνει φθινοπωρινή παλίρροια </a:t>
            </a:r>
            <a:endParaRPr lang="en-US" sz="1050" dirty="0"/>
          </a:p>
          <a:p>
            <a:endParaRPr lang="en-US" dirty="0"/>
          </a:p>
          <a:p>
            <a:endParaRPr lang="en-US" dirty="0"/>
          </a:p>
        </p:txBody>
      </p:sp>
      <p:pic>
        <p:nvPicPr>
          <p:cNvPr id="3" name="Picture 2">
            <a:extLst>
              <a:ext uri="{FF2B5EF4-FFF2-40B4-BE49-F238E27FC236}">
                <a16:creationId xmlns:a16="http://schemas.microsoft.com/office/drawing/2014/main" id="{7F6E66C9-8CD1-C300-66F4-3A82FDEDECA9}"/>
              </a:ext>
            </a:extLst>
          </p:cNvPr>
          <p:cNvPicPr>
            <a:picLocks noChangeAspect="1"/>
          </p:cNvPicPr>
          <p:nvPr/>
        </p:nvPicPr>
        <p:blipFill rotWithShape="1">
          <a:blip r:embed="rId2"/>
          <a:srcRect l="1749" t="7255"/>
          <a:stretch/>
        </p:blipFill>
        <p:spPr>
          <a:xfrm>
            <a:off x="5588950" y="1046860"/>
            <a:ext cx="6534240" cy="4042162"/>
          </a:xfrm>
          <a:prstGeom prst="rect">
            <a:avLst/>
          </a:prstGeom>
        </p:spPr>
      </p:pic>
    </p:spTree>
    <p:extLst>
      <p:ext uri="{BB962C8B-B14F-4D97-AF65-F5344CB8AC3E}">
        <p14:creationId xmlns:p14="http://schemas.microsoft.com/office/powerpoint/2010/main" val="3697727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175895" y="2034258"/>
            <a:ext cx="5327598" cy="3537600"/>
          </a:xfrm>
        </p:spPr>
        <p:txBody>
          <a:bodyPr>
            <a:normAutofit/>
          </a:bodyPr>
          <a:lstStyle/>
          <a:p>
            <a:r>
              <a:rPr lang="el-GR" b="1" dirty="0"/>
              <a:t>Τροπικές Παλίρροιες.</a:t>
            </a:r>
          </a:p>
          <a:p>
            <a:r>
              <a:rPr lang="el-GR" dirty="0"/>
              <a:t>Είπαμε ότι η κλίση της σελήνης δεν είναι σταθερή αλλά μεταβάλλεται.</a:t>
            </a:r>
          </a:p>
          <a:p>
            <a:r>
              <a:rPr lang="el-GR" dirty="0"/>
              <a:t>Με την μεταβολή  της αυτή αυξάνει και την διάρκεια του ημερήσιου τόξου διέλευσης της από τόπους με ομώνυμα της κλίσης της πλάτη.</a:t>
            </a:r>
          </a:p>
          <a:p>
            <a:r>
              <a:rPr lang="el-GR" dirty="0"/>
              <a:t>Συμπερασματικά τα μεγαλύτερα ύψη παλίρροιας θα συμβαίνουν για θέση της σελήνης στους τροπικούς της (18˚ </a:t>
            </a:r>
          </a:p>
          <a:p>
            <a:r>
              <a:rPr lang="el-GR" dirty="0"/>
              <a:t> ή 28˚ περίπου)</a:t>
            </a:r>
          </a:p>
          <a:p>
            <a:endParaRPr lang="el-GR" dirty="0"/>
          </a:p>
          <a:p>
            <a:r>
              <a:rPr lang="el-GR" dirty="0"/>
              <a:t> Αυτές οι παλίρροιες ονομάζονται παλίρροιες τροπικών </a:t>
            </a:r>
            <a:r>
              <a:rPr lang="el-GR" b="1" dirty="0"/>
              <a:t>(</a:t>
            </a:r>
            <a:r>
              <a:rPr lang="en-US" b="1" dirty="0"/>
              <a:t>Tropic Tides).</a:t>
            </a:r>
          </a:p>
          <a:p>
            <a:endParaRPr lang="en-US" dirty="0"/>
          </a:p>
          <a:p>
            <a:endParaRPr lang="en-US" dirty="0"/>
          </a:p>
        </p:txBody>
      </p:sp>
      <p:pic>
        <p:nvPicPr>
          <p:cNvPr id="7" name="Picture 6">
            <a:extLst>
              <a:ext uri="{FF2B5EF4-FFF2-40B4-BE49-F238E27FC236}">
                <a16:creationId xmlns:a16="http://schemas.microsoft.com/office/drawing/2014/main" id="{38481859-8DED-20D4-7C29-29E784F125B6}"/>
              </a:ext>
            </a:extLst>
          </p:cNvPr>
          <p:cNvPicPr>
            <a:picLocks noChangeAspect="1"/>
          </p:cNvPicPr>
          <p:nvPr/>
        </p:nvPicPr>
        <p:blipFill rotWithShape="1">
          <a:blip r:embed="rId2"/>
          <a:srcRect l="5350" t="13575" r="4718" b="9055"/>
          <a:stretch/>
        </p:blipFill>
        <p:spPr>
          <a:xfrm>
            <a:off x="5439397" y="931491"/>
            <a:ext cx="6582640" cy="3896883"/>
          </a:xfrm>
          <a:prstGeom prst="rect">
            <a:avLst/>
          </a:prstGeom>
        </p:spPr>
      </p:pic>
    </p:spTree>
    <p:extLst>
      <p:ext uri="{BB962C8B-B14F-4D97-AF65-F5344CB8AC3E}">
        <p14:creationId xmlns:p14="http://schemas.microsoft.com/office/powerpoint/2010/main" val="3174342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175895" y="2034258"/>
            <a:ext cx="5327598" cy="3537600"/>
          </a:xfrm>
        </p:spPr>
        <p:txBody>
          <a:bodyPr>
            <a:normAutofit/>
          </a:bodyPr>
          <a:lstStyle/>
          <a:p>
            <a:r>
              <a:rPr lang="el-GR" b="1" dirty="0"/>
              <a:t>Παλίρροιες</a:t>
            </a:r>
            <a:r>
              <a:rPr lang="en-US" b="1" dirty="0"/>
              <a:t> </a:t>
            </a:r>
            <a:r>
              <a:rPr lang="el-GR" b="1" dirty="0" err="1"/>
              <a:t>Περιγείου</a:t>
            </a:r>
            <a:r>
              <a:rPr lang="el-GR" b="1" dirty="0"/>
              <a:t> και Απογείου.</a:t>
            </a:r>
          </a:p>
          <a:p>
            <a:r>
              <a:rPr lang="el-GR" dirty="0"/>
              <a:t>Η σελήνη κατά την περιφορά της γύρω από την γη μεταβάλλει την απόσταση της από την γη με την κοντινότερη κατά το περίγειο και την απώτερη κατά το απόγειο.</a:t>
            </a:r>
          </a:p>
          <a:p>
            <a:r>
              <a:rPr lang="el-GR" dirty="0"/>
              <a:t>Κατά την συζυγία του </a:t>
            </a:r>
            <a:r>
              <a:rPr lang="el-GR" dirty="0" err="1"/>
              <a:t>περιγείου</a:t>
            </a:r>
            <a:r>
              <a:rPr lang="el-GR" dirty="0"/>
              <a:t> οι παλίρροιες έχουν το μεγαλύτερο εύρος, ενώ κατά το απόγειο στους τετραγωνισμούς το μικρότερο.</a:t>
            </a:r>
          </a:p>
          <a:p>
            <a:r>
              <a:rPr lang="el-GR" dirty="0"/>
              <a:t>Επίσης στο περίγειο τα ύψη αυξάνουν ενώ στο απόγειο τα ύψη ελαττώνουν τις τιμές τους.</a:t>
            </a:r>
          </a:p>
          <a:p>
            <a:endParaRPr lang="el-GR" dirty="0"/>
          </a:p>
          <a:p>
            <a:endParaRPr lang="en-US" dirty="0"/>
          </a:p>
          <a:p>
            <a:endParaRPr lang="en-US" dirty="0"/>
          </a:p>
        </p:txBody>
      </p:sp>
      <p:pic>
        <p:nvPicPr>
          <p:cNvPr id="3074" name="Picture 2" descr="Perigean Spring Tide infographic">
            <a:extLst>
              <a:ext uri="{FF2B5EF4-FFF2-40B4-BE49-F238E27FC236}">
                <a16:creationId xmlns:a16="http://schemas.microsoft.com/office/drawing/2014/main" id="{4DBF196F-8D7C-FE43-AC3A-655F63BE3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768" y="835048"/>
            <a:ext cx="6536702" cy="497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30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56253" y="624201"/>
            <a:ext cx="4575568" cy="5836829"/>
          </a:xfrm>
        </p:spPr>
        <p:txBody>
          <a:bodyPr>
            <a:normAutofit/>
          </a:bodyPr>
          <a:lstStyle/>
          <a:p>
            <a:r>
              <a:rPr lang="el-GR" b="1" dirty="0" err="1"/>
              <a:t>Ημιημερήσιες</a:t>
            </a:r>
            <a:r>
              <a:rPr lang="el-GR" b="1" dirty="0"/>
              <a:t> παλίρροιες. (</a:t>
            </a:r>
            <a:r>
              <a:rPr lang="en-US" b="1" dirty="0"/>
              <a:t>Semidiurnal Tides)</a:t>
            </a:r>
            <a:endParaRPr lang="el-GR" b="1" dirty="0"/>
          </a:p>
          <a:p>
            <a:endParaRPr lang="el-GR" dirty="0"/>
          </a:p>
          <a:p>
            <a:r>
              <a:rPr lang="el-GR" dirty="0"/>
              <a:t>Απ’ όσα γνωρίζουμε μέχρι τώρα σε κάθε τόπο θα αναμένουμε δύο πλήμμες και δύο </a:t>
            </a:r>
            <a:r>
              <a:rPr lang="el-GR" dirty="0" err="1"/>
              <a:t>ρηχίες</a:t>
            </a:r>
            <a:r>
              <a:rPr lang="el-GR" dirty="0"/>
              <a:t> ανά ημέρα (για την ακρίβεια ανά 24ω 50λ)</a:t>
            </a:r>
            <a:endParaRPr lang="en-US" dirty="0"/>
          </a:p>
          <a:p>
            <a:endParaRPr lang="en-US" dirty="0"/>
          </a:p>
          <a:p>
            <a:r>
              <a:rPr lang="el-GR" dirty="0"/>
              <a:t>Οι παλίρροιες αυτές είναι οι πιο συχνές, οι πιο κοινές και θεωρούνται παλίρροιες </a:t>
            </a:r>
            <a:r>
              <a:rPr lang="el-GR" b="1" dirty="0"/>
              <a:t>απλού αρμονικού τύπου.</a:t>
            </a:r>
            <a:endParaRPr lang="en-US" b="1" dirty="0"/>
          </a:p>
        </p:txBody>
      </p:sp>
      <p:pic>
        <p:nvPicPr>
          <p:cNvPr id="3" name="Picture 2">
            <a:extLst>
              <a:ext uri="{FF2B5EF4-FFF2-40B4-BE49-F238E27FC236}">
                <a16:creationId xmlns:a16="http://schemas.microsoft.com/office/drawing/2014/main" id="{7587DEA5-516C-2EDB-E243-473B028F6F01}"/>
              </a:ext>
            </a:extLst>
          </p:cNvPr>
          <p:cNvPicPr>
            <a:picLocks noChangeAspect="1"/>
          </p:cNvPicPr>
          <p:nvPr/>
        </p:nvPicPr>
        <p:blipFill>
          <a:blip r:embed="rId2"/>
          <a:stretch>
            <a:fillRect/>
          </a:stretch>
        </p:blipFill>
        <p:spPr>
          <a:xfrm>
            <a:off x="7307223" y="158098"/>
            <a:ext cx="3426296" cy="3615786"/>
          </a:xfrm>
          <a:prstGeom prst="rect">
            <a:avLst/>
          </a:prstGeom>
        </p:spPr>
      </p:pic>
      <p:sp>
        <p:nvSpPr>
          <p:cNvPr id="5" name="AutoShape 2">
            <a:extLst>
              <a:ext uri="{FF2B5EF4-FFF2-40B4-BE49-F238E27FC236}">
                <a16:creationId xmlns:a16="http://schemas.microsoft.com/office/drawing/2014/main" id="{8FEE6D23-3FFB-9D4F-AE04-A0B5B249A240}"/>
              </a:ext>
            </a:extLst>
          </p:cNvPr>
          <p:cNvSpPr>
            <a:spLocks noChangeAspect="1" noChangeArrowheads="1"/>
          </p:cNvSpPr>
          <p:nvPr/>
        </p:nvSpPr>
        <p:spPr bwMode="auto">
          <a:xfrm>
            <a:off x="3008120" y="3276600"/>
            <a:ext cx="3240280" cy="3240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49222927-A2CA-D4C0-BEDC-B3B8C31AEC95}"/>
              </a:ext>
            </a:extLst>
          </p:cNvPr>
          <p:cNvPicPr>
            <a:picLocks noChangeAspect="1"/>
          </p:cNvPicPr>
          <p:nvPr/>
        </p:nvPicPr>
        <p:blipFill>
          <a:blip r:embed="rId3"/>
          <a:stretch>
            <a:fillRect/>
          </a:stretch>
        </p:blipFill>
        <p:spPr>
          <a:xfrm>
            <a:off x="666572" y="3247102"/>
            <a:ext cx="7235439" cy="3610898"/>
          </a:xfrm>
          <a:prstGeom prst="rect">
            <a:avLst/>
          </a:prstGeom>
        </p:spPr>
      </p:pic>
    </p:spTree>
    <p:extLst>
      <p:ext uri="{BB962C8B-B14F-4D97-AF65-F5344CB8AC3E}">
        <p14:creationId xmlns:p14="http://schemas.microsoft.com/office/powerpoint/2010/main" val="4243072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1794618" y="3269124"/>
            <a:ext cx="4772826" cy="747399"/>
          </a:xfrm>
        </p:spPr>
        <p:txBody>
          <a:bodyPr>
            <a:normAutofit/>
          </a:bodyPr>
          <a:lstStyle/>
          <a:p>
            <a:r>
              <a:rPr lang="el-GR" sz="2000" b="1" dirty="0"/>
              <a:t>ΥΠΑΡΧΟΥΝ ΠΑΛΙΡΡΟΙΕΣ ΠΟΥ ΔΕΝ ΕΙΝΑΙ ΑΠΛΟΥ ΑΡΜΟΝΙΚΟΥ ΤΥΠΟΥ;</a:t>
            </a:r>
            <a:endParaRPr lang="en-US" sz="2000" b="1" dirty="0"/>
          </a:p>
        </p:txBody>
      </p:sp>
      <p:pic>
        <p:nvPicPr>
          <p:cNvPr id="3" name="Picture 2">
            <a:extLst>
              <a:ext uri="{FF2B5EF4-FFF2-40B4-BE49-F238E27FC236}">
                <a16:creationId xmlns:a16="http://schemas.microsoft.com/office/drawing/2014/main" id="{7587DEA5-516C-2EDB-E243-473B028F6F01}"/>
              </a:ext>
            </a:extLst>
          </p:cNvPr>
          <p:cNvPicPr>
            <a:picLocks noChangeAspect="1"/>
          </p:cNvPicPr>
          <p:nvPr/>
        </p:nvPicPr>
        <p:blipFill>
          <a:blip r:embed="rId2"/>
          <a:stretch>
            <a:fillRect/>
          </a:stretch>
        </p:blipFill>
        <p:spPr>
          <a:xfrm>
            <a:off x="6935480" y="1230594"/>
            <a:ext cx="4328349" cy="4567727"/>
          </a:xfrm>
          <a:prstGeom prst="rect">
            <a:avLst/>
          </a:prstGeom>
        </p:spPr>
      </p:pic>
    </p:spTree>
    <p:extLst>
      <p:ext uri="{BB962C8B-B14F-4D97-AF65-F5344CB8AC3E}">
        <p14:creationId xmlns:p14="http://schemas.microsoft.com/office/powerpoint/2010/main" val="3875663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E967D-4D34-AA0E-8052-872FD2E577F7}"/>
              </a:ext>
            </a:extLst>
          </p:cNvPr>
          <p:cNvSpPr>
            <a:spLocks noGrp="1"/>
          </p:cNvSpPr>
          <p:nvPr>
            <p:ph type="title"/>
          </p:nvPr>
        </p:nvSpPr>
        <p:spPr>
          <a:xfrm>
            <a:off x="170916" y="149551"/>
            <a:ext cx="4666004" cy="927219"/>
          </a:xfrm>
        </p:spPr>
        <p:txBody>
          <a:bodyPr>
            <a:normAutofit fontScale="90000"/>
          </a:bodyPr>
          <a:lstStyle/>
          <a:p>
            <a:r>
              <a:rPr lang="el-GR" dirty="0"/>
              <a:t>Ημερήσιες Παλίρροιες</a:t>
            </a:r>
            <a:r>
              <a:rPr lang="en-US" dirty="0"/>
              <a:t>.</a:t>
            </a:r>
            <a:br>
              <a:rPr lang="el-GR" dirty="0"/>
            </a:br>
            <a:r>
              <a:rPr lang="en-US" dirty="0"/>
              <a:t>Diurnal Tides</a:t>
            </a:r>
          </a:p>
        </p:txBody>
      </p:sp>
      <p:pic>
        <p:nvPicPr>
          <p:cNvPr id="8" name="Content Placeholder 7">
            <a:extLst>
              <a:ext uri="{FF2B5EF4-FFF2-40B4-BE49-F238E27FC236}">
                <a16:creationId xmlns:a16="http://schemas.microsoft.com/office/drawing/2014/main" id="{03DA991B-8ABD-F8C2-9959-2E5609C6AA93}"/>
              </a:ext>
            </a:extLst>
          </p:cNvPr>
          <p:cNvPicPr>
            <a:picLocks noGrp="1" noChangeAspect="1"/>
          </p:cNvPicPr>
          <p:nvPr>
            <p:ph idx="1"/>
          </p:nvPr>
        </p:nvPicPr>
        <p:blipFill>
          <a:blip r:embed="rId2"/>
          <a:stretch>
            <a:fillRect/>
          </a:stretch>
        </p:blipFill>
        <p:spPr>
          <a:xfrm>
            <a:off x="2884370" y="2475988"/>
            <a:ext cx="8708000" cy="4329463"/>
          </a:xfrm>
        </p:spPr>
      </p:pic>
      <p:sp>
        <p:nvSpPr>
          <p:cNvPr id="4" name="Text Placeholder 3">
            <a:extLst>
              <a:ext uri="{FF2B5EF4-FFF2-40B4-BE49-F238E27FC236}">
                <a16:creationId xmlns:a16="http://schemas.microsoft.com/office/drawing/2014/main" id="{82402040-E219-0D79-CC52-246C6A52F99C}"/>
              </a:ext>
            </a:extLst>
          </p:cNvPr>
          <p:cNvSpPr>
            <a:spLocks noGrp="1"/>
          </p:cNvSpPr>
          <p:nvPr>
            <p:ph type="body" sz="half" idx="2"/>
          </p:nvPr>
        </p:nvSpPr>
        <p:spPr>
          <a:xfrm>
            <a:off x="75372" y="1076770"/>
            <a:ext cx="6020627" cy="3811588"/>
          </a:xfrm>
        </p:spPr>
        <p:txBody>
          <a:bodyPr/>
          <a:lstStyle/>
          <a:p>
            <a:r>
              <a:rPr lang="el-GR" dirty="0"/>
              <a:t>Υπάρχουν τόποι όπου, λόγω της διαμόρφωσης των ακτών, της κλίσης της σελήνης –κυρίως- και του πλάτους (φ) οι παλίρροιες  οποίες εμφανίζουν μία μεγάλη πλήμμη και μία μόνο ρηχία κατά την διάρκεια μίας σεληνιακής ημέρας (πιθανό να υπάρχει και δεύτερη πλήμμη αλλά είναι αρκετά ασθενής, οπότε δεν λαμβάνεται υπόψιν και απλά να θεωρείται ελαφρά διακύμανση του </a:t>
            </a:r>
            <a:r>
              <a:rPr lang="en-US" dirty="0"/>
              <a:t>LW</a:t>
            </a:r>
            <a:r>
              <a:rPr lang="el-GR" dirty="0"/>
              <a:t>)</a:t>
            </a:r>
            <a:endParaRPr lang="en-US" dirty="0"/>
          </a:p>
        </p:txBody>
      </p:sp>
      <p:pic>
        <p:nvPicPr>
          <p:cNvPr id="6" name="Picture 5">
            <a:extLst>
              <a:ext uri="{FF2B5EF4-FFF2-40B4-BE49-F238E27FC236}">
                <a16:creationId xmlns:a16="http://schemas.microsoft.com/office/drawing/2014/main" id="{741D7EF4-9CDA-8DD9-7077-81ED2FD0B4D3}"/>
              </a:ext>
            </a:extLst>
          </p:cNvPr>
          <p:cNvPicPr>
            <a:picLocks noChangeAspect="1"/>
          </p:cNvPicPr>
          <p:nvPr/>
        </p:nvPicPr>
        <p:blipFill>
          <a:blip r:embed="rId3"/>
          <a:stretch>
            <a:fillRect/>
          </a:stretch>
        </p:blipFill>
        <p:spPr>
          <a:xfrm>
            <a:off x="9276460" y="0"/>
            <a:ext cx="2541064" cy="2683821"/>
          </a:xfrm>
          <a:prstGeom prst="rect">
            <a:avLst/>
          </a:prstGeom>
        </p:spPr>
      </p:pic>
    </p:spTree>
    <p:extLst>
      <p:ext uri="{BB962C8B-B14F-4D97-AF65-F5344CB8AC3E}">
        <p14:creationId xmlns:p14="http://schemas.microsoft.com/office/powerpoint/2010/main" val="2069852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E967D-4D34-AA0E-8052-872FD2E577F7}"/>
              </a:ext>
            </a:extLst>
          </p:cNvPr>
          <p:cNvSpPr>
            <a:spLocks noGrp="1"/>
          </p:cNvSpPr>
          <p:nvPr>
            <p:ph type="title"/>
          </p:nvPr>
        </p:nvSpPr>
        <p:spPr>
          <a:xfrm>
            <a:off x="170916" y="149551"/>
            <a:ext cx="5507764" cy="927219"/>
          </a:xfrm>
        </p:spPr>
        <p:txBody>
          <a:bodyPr>
            <a:normAutofit fontScale="90000"/>
          </a:bodyPr>
          <a:lstStyle/>
          <a:p>
            <a:r>
              <a:rPr lang="el-GR" dirty="0"/>
              <a:t>Μικτές </a:t>
            </a:r>
            <a:r>
              <a:rPr lang="el-GR" dirty="0" err="1"/>
              <a:t>Ημι</a:t>
            </a:r>
            <a:r>
              <a:rPr lang="el-GR" dirty="0"/>
              <a:t>-ημερήσιες Παλίρροιες</a:t>
            </a:r>
            <a:r>
              <a:rPr lang="en-US" dirty="0"/>
              <a:t>.</a:t>
            </a:r>
            <a:br>
              <a:rPr lang="el-GR" dirty="0"/>
            </a:br>
            <a:r>
              <a:rPr lang="en-US" dirty="0"/>
              <a:t>Mixed semidiurnal Tides</a:t>
            </a:r>
          </a:p>
        </p:txBody>
      </p:sp>
      <p:sp>
        <p:nvSpPr>
          <p:cNvPr id="4" name="Text Placeholder 3">
            <a:extLst>
              <a:ext uri="{FF2B5EF4-FFF2-40B4-BE49-F238E27FC236}">
                <a16:creationId xmlns:a16="http://schemas.microsoft.com/office/drawing/2014/main" id="{82402040-E219-0D79-CC52-246C6A52F99C}"/>
              </a:ext>
            </a:extLst>
          </p:cNvPr>
          <p:cNvSpPr>
            <a:spLocks noGrp="1"/>
          </p:cNvSpPr>
          <p:nvPr>
            <p:ph type="body" sz="half" idx="2"/>
          </p:nvPr>
        </p:nvSpPr>
        <p:spPr>
          <a:xfrm>
            <a:off x="75372" y="1076770"/>
            <a:ext cx="6547619" cy="3811588"/>
          </a:xfrm>
        </p:spPr>
        <p:txBody>
          <a:bodyPr/>
          <a:lstStyle/>
          <a:p>
            <a:r>
              <a:rPr lang="el-GR" dirty="0"/>
              <a:t>Αποτελεί συνδυασμό ημερήσιου και </a:t>
            </a:r>
            <a:r>
              <a:rPr lang="el-GR" dirty="0" err="1"/>
              <a:t>ημι</a:t>
            </a:r>
            <a:r>
              <a:rPr lang="el-GR" dirty="0"/>
              <a:t>-ημερήσιου τύπου παλίρροιας.</a:t>
            </a:r>
          </a:p>
          <a:p>
            <a:r>
              <a:rPr lang="el-GR" dirty="0"/>
              <a:t>Η μορφολογία των ακτών ευνοεί </a:t>
            </a:r>
            <a:r>
              <a:rPr lang="el-GR" dirty="0" err="1"/>
              <a:t>ημι</a:t>
            </a:r>
            <a:r>
              <a:rPr lang="el-GR" dirty="0"/>
              <a:t>-ημερήσια παλίρροια αλλά η διαφορά πλάτους και κλίσης δημιουργεί ασθενέστερο παλιρροιακό φαινόμενο σε μία  από τις αρμονικές.</a:t>
            </a:r>
            <a:endParaRPr lang="en-US" dirty="0"/>
          </a:p>
        </p:txBody>
      </p:sp>
      <p:pic>
        <p:nvPicPr>
          <p:cNvPr id="9" name="Picture 8">
            <a:extLst>
              <a:ext uri="{FF2B5EF4-FFF2-40B4-BE49-F238E27FC236}">
                <a16:creationId xmlns:a16="http://schemas.microsoft.com/office/drawing/2014/main" id="{22786EEF-EBAE-C437-B492-BD7F77D7BC7C}"/>
              </a:ext>
            </a:extLst>
          </p:cNvPr>
          <p:cNvPicPr>
            <a:picLocks noChangeAspect="1"/>
          </p:cNvPicPr>
          <p:nvPr/>
        </p:nvPicPr>
        <p:blipFill>
          <a:blip r:embed="rId2"/>
          <a:stretch>
            <a:fillRect/>
          </a:stretch>
        </p:blipFill>
        <p:spPr>
          <a:xfrm>
            <a:off x="3094231" y="2433433"/>
            <a:ext cx="9053764" cy="4390393"/>
          </a:xfrm>
          <a:prstGeom prst="rect">
            <a:avLst/>
          </a:prstGeom>
        </p:spPr>
      </p:pic>
      <p:pic>
        <p:nvPicPr>
          <p:cNvPr id="11" name="Picture 10">
            <a:extLst>
              <a:ext uri="{FF2B5EF4-FFF2-40B4-BE49-F238E27FC236}">
                <a16:creationId xmlns:a16="http://schemas.microsoft.com/office/drawing/2014/main" id="{E741207F-5766-AF57-7763-322F79D86084}"/>
              </a:ext>
            </a:extLst>
          </p:cNvPr>
          <p:cNvPicPr>
            <a:picLocks noChangeAspect="1"/>
          </p:cNvPicPr>
          <p:nvPr/>
        </p:nvPicPr>
        <p:blipFill>
          <a:blip r:embed="rId3"/>
          <a:stretch>
            <a:fillRect/>
          </a:stretch>
        </p:blipFill>
        <p:spPr>
          <a:xfrm>
            <a:off x="9307083" y="81186"/>
            <a:ext cx="2606467" cy="2606467"/>
          </a:xfrm>
          <a:prstGeom prst="rect">
            <a:avLst/>
          </a:prstGeom>
        </p:spPr>
      </p:pic>
    </p:spTree>
    <p:extLst>
      <p:ext uri="{BB962C8B-B14F-4D97-AF65-F5344CB8AC3E}">
        <p14:creationId xmlns:p14="http://schemas.microsoft.com/office/powerpoint/2010/main" val="176291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65D3239-9D8C-FC01-FFF2-4DB7B502531B}"/>
              </a:ext>
            </a:extLst>
          </p:cNvPr>
          <p:cNvPicPr>
            <a:picLocks noGrp="1" noChangeAspect="1"/>
          </p:cNvPicPr>
          <p:nvPr>
            <p:ph idx="1"/>
          </p:nvPr>
        </p:nvPicPr>
        <p:blipFill>
          <a:blip r:embed="rId2"/>
          <a:stretch>
            <a:fillRect/>
          </a:stretch>
        </p:blipFill>
        <p:spPr>
          <a:xfrm>
            <a:off x="5177367" y="669421"/>
            <a:ext cx="6708604" cy="5124628"/>
          </a:xfrm>
        </p:spPr>
      </p:pic>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56253" y="624201"/>
            <a:ext cx="5228458" cy="5836829"/>
          </a:xfrm>
        </p:spPr>
        <p:txBody>
          <a:bodyPr>
            <a:normAutofit lnSpcReduction="10000"/>
          </a:bodyPr>
          <a:lstStyle/>
          <a:p>
            <a:r>
              <a:rPr lang="el-GR" dirty="0"/>
              <a:t>ΕΠΙΠΕΔΟ ΧΑΡΤΗ (</a:t>
            </a:r>
            <a:r>
              <a:rPr lang="en-US" b="1" dirty="0"/>
              <a:t>CHART DATUM</a:t>
            </a:r>
            <a:r>
              <a:rPr lang="en-US" dirty="0"/>
              <a:t>)</a:t>
            </a:r>
          </a:p>
          <a:p>
            <a:r>
              <a:rPr lang="el-GR" dirty="0"/>
              <a:t>Κάθε χάρτης θα πρέπει να χρησιμοποιεί ένα σημείο αναφοράς για να περιγράψει τα βάθη του βυθού στην περιοχή που απεικονίζει. </a:t>
            </a:r>
            <a:endParaRPr lang="en-US" dirty="0"/>
          </a:p>
          <a:p>
            <a:r>
              <a:rPr lang="el-GR" dirty="0"/>
              <a:t>Το επίπεδο του χάρτη, </a:t>
            </a:r>
            <a:r>
              <a:rPr lang="en-US" b="1" dirty="0"/>
              <a:t>chart datum</a:t>
            </a:r>
            <a:r>
              <a:rPr lang="el-GR" b="1" dirty="0"/>
              <a:t>,</a:t>
            </a:r>
            <a:r>
              <a:rPr lang="el-GR" dirty="0"/>
              <a:t> είναι το επίπεδο κάτω από το οποίο δημοσιεύονται όλα τα βάθη σε έναν ναυτιλιακό χάρτη, έτσι ώστε προσθέτοντας το ύψος της παλίρροιας στο χαρτογραφημένο βάθος του να προσδιορίζεται το πραγματικό βάθος του νερού. </a:t>
            </a:r>
          </a:p>
          <a:p>
            <a:r>
              <a:rPr lang="el-GR" dirty="0"/>
              <a:t>Είναι το επίπεδο στο οποίο αναφέρονται όλα τα παλιρροιακά ύψη.</a:t>
            </a:r>
          </a:p>
          <a:p>
            <a:r>
              <a:rPr lang="el-GR" dirty="0"/>
              <a:t>Έχει συμφωνηθεί διεθνώς το επίπεδο αυτό να είναι ένα, </a:t>
            </a:r>
            <a:r>
              <a:rPr lang="el-GR" b="1" dirty="0"/>
              <a:t>τόσο χαμηλό που η παλίρροια </a:t>
            </a:r>
            <a:r>
              <a:rPr lang="el-GR" sz="1800" b="1" u="sng" dirty="0"/>
              <a:t>δεν θα πέφτει συχνά κάτω από αυτό</a:t>
            </a:r>
            <a:r>
              <a:rPr lang="el-GR" dirty="0"/>
              <a:t>.</a:t>
            </a:r>
          </a:p>
          <a:p>
            <a:r>
              <a:rPr lang="el-GR" dirty="0"/>
              <a:t>Το </a:t>
            </a:r>
            <a:r>
              <a:rPr lang="en-US" dirty="0"/>
              <a:t>chart datum</a:t>
            </a:r>
            <a:r>
              <a:rPr lang="el-GR" dirty="0"/>
              <a:t> συνήθως υπολογίζεται ως το </a:t>
            </a:r>
            <a:r>
              <a:rPr lang="el-GR" dirty="0" err="1"/>
              <a:t>το</a:t>
            </a:r>
            <a:r>
              <a:rPr lang="el-GR" dirty="0"/>
              <a:t> επίπεδο της Χαμηλότερης Αστρονομικής Παλίρροιας (</a:t>
            </a:r>
            <a:r>
              <a:rPr lang="el-GR" b="1" dirty="0"/>
              <a:t>L</a:t>
            </a:r>
            <a:r>
              <a:rPr lang="en-US" dirty="0" err="1"/>
              <a:t>owest</a:t>
            </a:r>
            <a:r>
              <a:rPr lang="en-US" dirty="0"/>
              <a:t> </a:t>
            </a:r>
            <a:r>
              <a:rPr lang="el-GR" b="1" dirty="0"/>
              <a:t>A</a:t>
            </a:r>
            <a:r>
              <a:rPr lang="en-US" dirty="0" err="1"/>
              <a:t>stronomical</a:t>
            </a:r>
            <a:r>
              <a:rPr lang="en-US" dirty="0"/>
              <a:t> </a:t>
            </a:r>
            <a:r>
              <a:rPr lang="el-GR" b="1" dirty="0"/>
              <a:t>T</a:t>
            </a:r>
            <a:r>
              <a:rPr lang="en-US" dirty="0"/>
              <a:t>ide</a:t>
            </a:r>
            <a:r>
              <a:rPr lang="el-GR" dirty="0"/>
              <a:t>). Το </a:t>
            </a:r>
            <a:r>
              <a:rPr lang="el-GR" b="1" dirty="0"/>
              <a:t>LAT</a:t>
            </a:r>
            <a:r>
              <a:rPr lang="el-GR" dirty="0"/>
              <a:t> είναι το χαμηλότερο επίπεδο που μπορεί να αναμένεται να προβλεφθεί υπό μέσες μετεωρολογικές συνθήκες και υπό οποιονδήποτε συνδυασμό αστρονομικών συνθηκών</a:t>
            </a:r>
            <a:r>
              <a:rPr lang="en-US" dirty="0"/>
              <a:t> </a:t>
            </a:r>
            <a:r>
              <a:rPr lang="el-GR" dirty="0"/>
              <a:t>και συνήθως είναι λίγο χαμηλότερη από την μέση ρηχία κατά τις συζυγίες (</a:t>
            </a:r>
            <a:r>
              <a:rPr lang="en-US" b="1" dirty="0"/>
              <a:t>M</a:t>
            </a:r>
            <a:r>
              <a:rPr lang="en-US" dirty="0"/>
              <a:t>ean </a:t>
            </a:r>
            <a:r>
              <a:rPr lang="en-US" b="1" dirty="0"/>
              <a:t>L</a:t>
            </a:r>
            <a:r>
              <a:rPr lang="en-US" dirty="0"/>
              <a:t>ow </a:t>
            </a:r>
            <a:r>
              <a:rPr lang="en-US" b="1" dirty="0"/>
              <a:t>W</a:t>
            </a:r>
            <a:r>
              <a:rPr lang="en-US" dirty="0"/>
              <a:t>ater </a:t>
            </a:r>
            <a:r>
              <a:rPr lang="en-US" b="1" dirty="0"/>
              <a:t>S</a:t>
            </a:r>
            <a:r>
              <a:rPr lang="en-US" dirty="0"/>
              <a:t>prings </a:t>
            </a:r>
            <a:r>
              <a:rPr lang="en-US" b="1" dirty="0"/>
              <a:t>MLWS</a:t>
            </a:r>
            <a:r>
              <a:rPr lang="en-US" dirty="0"/>
              <a:t>)</a:t>
            </a:r>
            <a:r>
              <a:rPr lang="el-GR" dirty="0"/>
              <a:t>. </a:t>
            </a:r>
            <a:r>
              <a:rPr lang="en-US" dirty="0"/>
              <a:t>T</a:t>
            </a:r>
            <a:r>
              <a:rPr lang="el-GR" dirty="0"/>
              <a:t>ο επίπεδο</a:t>
            </a:r>
            <a:r>
              <a:rPr lang="en-US" dirty="0"/>
              <a:t> </a:t>
            </a:r>
            <a:r>
              <a:rPr lang="el-GR" dirty="0"/>
              <a:t>αυτό  δεν επιτυγχάνεται κάθε χρόνο και δεν είναι ακραίο επίπεδο, καθώς οι καταιγίδες μπορεί να προκαλέσουν σημαντικά χαμηλότερα επίπεδα.</a:t>
            </a:r>
            <a:endParaRPr lang="en-US" b="1" dirty="0"/>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B53D849F-65CA-B981-3EF8-1F24C6565F02}"/>
                  </a:ext>
                </a:extLst>
              </p14:cNvPr>
              <p14:cNvContentPartPr/>
              <p14:nvPr/>
            </p14:nvContentPartPr>
            <p14:xfrm>
              <a:off x="9583684" y="4134470"/>
              <a:ext cx="1022400" cy="215640"/>
            </p14:xfrm>
          </p:contentPart>
        </mc:Choice>
        <mc:Fallback>
          <p:pic>
            <p:nvPicPr>
              <p:cNvPr id="8" name="Ink 7">
                <a:extLst>
                  <a:ext uri="{FF2B5EF4-FFF2-40B4-BE49-F238E27FC236}">
                    <a16:creationId xmlns:a16="http://schemas.microsoft.com/office/drawing/2014/main" id="{B53D849F-65CA-B981-3EF8-1F24C6565F02}"/>
                  </a:ext>
                </a:extLst>
              </p:cNvPr>
              <p:cNvPicPr/>
              <p:nvPr/>
            </p:nvPicPr>
            <p:blipFill>
              <a:blip r:embed="rId4"/>
              <a:stretch>
                <a:fillRect/>
              </a:stretch>
            </p:blipFill>
            <p:spPr>
              <a:xfrm>
                <a:off x="9577564" y="4128350"/>
                <a:ext cx="103464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1028BA34-E6A7-ABF3-08BC-A096C1E5D73D}"/>
                  </a:ext>
                </a:extLst>
              </p14:cNvPr>
              <p14:cNvContentPartPr/>
              <p14:nvPr/>
            </p14:nvContentPartPr>
            <p14:xfrm flipV="1">
              <a:off x="9763476" y="4457888"/>
              <a:ext cx="842608" cy="45719"/>
            </p14:xfrm>
          </p:contentPart>
        </mc:Choice>
        <mc:Fallback>
          <p:pic>
            <p:nvPicPr>
              <p:cNvPr id="11" name="Ink 10">
                <a:extLst>
                  <a:ext uri="{FF2B5EF4-FFF2-40B4-BE49-F238E27FC236}">
                    <a16:creationId xmlns:a16="http://schemas.microsoft.com/office/drawing/2014/main" id="{1028BA34-E6A7-ABF3-08BC-A096C1E5D73D}"/>
                  </a:ext>
                </a:extLst>
              </p:cNvPr>
              <p:cNvPicPr/>
              <p:nvPr/>
            </p:nvPicPr>
            <p:blipFill>
              <a:blip r:embed="rId6"/>
              <a:stretch>
                <a:fillRect/>
              </a:stretch>
            </p:blipFill>
            <p:spPr>
              <a:xfrm flipV="1">
                <a:off x="9757352" y="4451670"/>
                <a:ext cx="854856" cy="58155"/>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Ink 11">
                <a:extLst>
                  <a:ext uri="{FF2B5EF4-FFF2-40B4-BE49-F238E27FC236}">
                    <a16:creationId xmlns:a16="http://schemas.microsoft.com/office/drawing/2014/main" id="{C72EE040-EDDD-7D13-D150-D0335DC582F7}"/>
                  </a:ext>
                </a:extLst>
              </p14:cNvPr>
              <p14:cNvContentPartPr/>
              <p14:nvPr/>
            </p14:nvContentPartPr>
            <p14:xfrm>
              <a:off x="6537577" y="4673167"/>
              <a:ext cx="1284120" cy="23040"/>
            </p14:xfrm>
          </p:contentPart>
        </mc:Choice>
        <mc:Fallback>
          <p:pic>
            <p:nvPicPr>
              <p:cNvPr id="12" name="Ink 11">
                <a:extLst>
                  <a:ext uri="{FF2B5EF4-FFF2-40B4-BE49-F238E27FC236}">
                    <a16:creationId xmlns:a16="http://schemas.microsoft.com/office/drawing/2014/main" id="{C72EE040-EDDD-7D13-D150-D0335DC582F7}"/>
                  </a:ext>
                </a:extLst>
              </p:cNvPr>
              <p:cNvPicPr/>
              <p:nvPr/>
            </p:nvPicPr>
            <p:blipFill>
              <a:blip r:embed="rId8"/>
              <a:stretch>
                <a:fillRect/>
              </a:stretch>
            </p:blipFill>
            <p:spPr>
              <a:xfrm>
                <a:off x="6531457" y="4667047"/>
                <a:ext cx="129636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4" name="Ink 13">
                <a:extLst>
                  <a:ext uri="{FF2B5EF4-FFF2-40B4-BE49-F238E27FC236}">
                    <a16:creationId xmlns:a16="http://schemas.microsoft.com/office/drawing/2014/main" id="{64ABCE09-B377-4934-F188-DF048C67D854}"/>
                  </a:ext>
                </a:extLst>
              </p14:cNvPr>
              <p14:cNvContentPartPr/>
              <p14:nvPr/>
            </p14:nvContentPartPr>
            <p14:xfrm>
              <a:off x="7494507" y="4422650"/>
              <a:ext cx="1069200" cy="115560"/>
            </p14:xfrm>
          </p:contentPart>
        </mc:Choice>
        <mc:Fallback>
          <p:pic>
            <p:nvPicPr>
              <p:cNvPr id="14" name="Ink 13">
                <a:extLst>
                  <a:ext uri="{FF2B5EF4-FFF2-40B4-BE49-F238E27FC236}">
                    <a16:creationId xmlns:a16="http://schemas.microsoft.com/office/drawing/2014/main" id="{64ABCE09-B377-4934-F188-DF048C67D854}"/>
                  </a:ext>
                </a:extLst>
              </p:cNvPr>
              <p:cNvPicPr/>
              <p:nvPr/>
            </p:nvPicPr>
            <p:blipFill>
              <a:blip r:embed="rId10"/>
              <a:stretch>
                <a:fillRect/>
              </a:stretch>
            </p:blipFill>
            <p:spPr>
              <a:xfrm>
                <a:off x="7488387" y="4416530"/>
                <a:ext cx="108144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5" name="Ink 14">
                <a:extLst>
                  <a:ext uri="{FF2B5EF4-FFF2-40B4-BE49-F238E27FC236}">
                    <a16:creationId xmlns:a16="http://schemas.microsoft.com/office/drawing/2014/main" id="{B0D3D18A-E865-BF30-BA2E-5C6C00F8EF2B}"/>
                  </a:ext>
                </a:extLst>
              </p14:cNvPr>
              <p14:cNvContentPartPr/>
              <p14:nvPr/>
            </p14:nvContentPartPr>
            <p14:xfrm>
              <a:off x="7446627" y="4409330"/>
              <a:ext cx="52560" cy="93600"/>
            </p14:xfrm>
          </p:contentPart>
        </mc:Choice>
        <mc:Fallback>
          <p:pic>
            <p:nvPicPr>
              <p:cNvPr id="15" name="Ink 14">
                <a:extLst>
                  <a:ext uri="{FF2B5EF4-FFF2-40B4-BE49-F238E27FC236}">
                    <a16:creationId xmlns:a16="http://schemas.microsoft.com/office/drawing/2014/main" id="{B0D3D18A-E865-BF30-BA2E-5C6C00F8EF2B}"/>
                  </a:ext>
                </a:extLst>
              </p:cNvPr>
              <p:cNvPicPr/>
              <p:nvPr/>
            </p:nvPicPr>
            <p:blipFill>
              <a:blip r:embed="rId12"/>
              <a:stretch>
                <a:fillRect/>
              </a:stretch>
            </p:blipFill>
            <p:spPr>
              <a:xfrm>
                <a:off x="7440507" y="4403210"/>
                <a:ext cx="64800" cy="105840"/>
              </a:xfrm>
              <a:prstGeom prst="rect">
                <a:avLst/>
              </a:prstGeom>
            </p:spPr>
          </p:pic>
        </mc:Fallback>
      </mc:AlternateContent>
    </p:spTree>
    <p:extLst>
      <p:ext uri="{BB962C8B-B14F-4D97-AF65-F5344CB8AC3E}">
        <p14:creationId xmlns:p14="http://schemas.microsoft.com/office/powerpoint/2010/main" val="352188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830D-3B01-9D08-F198-521BE3E5A7B2}"/>
              </a:ext>
            </a:extLst>
          </p:cNvPr>
          <p:cNvSpPr>
            <a:spLocks noGrp="1"/>
          </p:cNvSpPr>
          <p:nvPr>
            <p:ph type="title"/>
          </p:nvPr>
        </p:nvSpPr>
        <p:spPr>
          <a:xfrm>
            <a:off x="839788" y="457200"/>
            <a:ext cx="3932237" cy="1200150"/>
          </a:xfrm>
        </p:spPr>
        <p:txBody>
          <a:bodyPr/>
          <a:lstStyle/>
          <a:p>
            <a:r>
              <a:rPr lang="el-GR" dirty="0"/>
              <a:t>Τι είναι Παλίρροια</a:t>
            </a:r>
            <a:endParaRPr lang="en-US" dirty="0"/>
          </a:p>
        </p:txBody>
      </p:sp>
      <p:pic>
        <p:nvPicPr>
          <p:cNvPr id="5" name="Incredible Time Lapse of the Highest Ocean Tides Six Hours in 52 Seconds">
            <a:hlinkClick r:id="" action="ppaction://media"/>
            <a:extLst>
              <a:ext uri="{FF2B5EF4-FFF2-40B4-BE49-F238E27FC236}">
                <a16:creationId xmlns:a16="http://schemas.microsoft.com/office/drawing/2014/main" id="{0B95DA43-DB79-0ED7-6E9A-A7A869E911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04232" y="822392"/>
            <a:ext cx="7580978" cy="4264299"/>
          </a:xfrm>
        </p:spPr>
      </p:pic>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DDC88B57-4A8D-0F02-0826-4A4259DF818C}"/>
                  </a:ext>
                </a:extLst>
              </p:cNvPr>
              <p:cNvSpPr>
                <a:spLocks noGrp="1"/>
              </p:cNvSpPr>
              <p:nvPr>
                <p:ph type="body" sz="half" idx="2"/>
              </p:nvPr>
            </p:nvSpPr>
            <p:spPr>
              <a:xfrm>
                <a:off x="106790" y="1576929"/>
                <a:ext cx="4322848" cy="4758166"/>
              </a:xfrm>
            </p:spPr>
            <p:txBody>
              <a:bodyPr/>
              <a:lstStyle/>
              <a:p>
                <a:r>
                  <a:rPr lang="el-GR" dirty="0"/>
                  <a:t>Είναι η περιοδική ανύψωση και ταπείνωση της στάθμης της θάλασσας η οποία οφείλεται στην έλξη κυρίως μεταξύ γης – σελήνης  και δευτερευόντως μεταξύ ήλιου και γης.</a:t>
                </a:r>
              </a:p>
              <a:p>
                <a:endParaRPr lang="el-GR" dirty="0"/>
              </a:p>
              <a:p>
                <a:r>
                  <a:rPr lang="el-GR" dirty="0"/>
                  <a:t>Το παλιρροιακό φαινόμενο εξηγείται ως μερική περίπτωση του νόμου της παγκόσμιας έλξης.</a:t>
                </a:r>
              </a:p>
              <a:p>
                <a:endParaRPr lang="el-GR" dirty="0"/>
              </a:p>
              <a:p>
                <a:r>
                  <a:rPr lang="el-GR" dirty="0"/>
                  <a:t>Μεταξύ δύο ουρανίων σωμάτων ασκείται μεταξύ τους ελκτική δύναμη η οποία είναι</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𝐺</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r>
                            <a:rPr lang="en-US" b="0" i="1" smtClean="0">
                              <a:latin typeface="Cambria Math" panose="02040503050406030204" pitchFamily="18" charset="0"/>
                            </a:rPr>
                            <m:t>1∗</m:t>
                          </m:r>
                          <m:r>
                            <a:rPr lang="en-US" b="0" i="1" smtClean="0">
                              <a:latin typeface="Cambria Math" panose="02040503050406030204" pitchFamily="18" charset="0"/>
                            </a:rPr>
                            <m:t>𝑚</m:t>
                          </m:r>
                          <m:r>
                            <a:rPr lang="en-US" b="0" i="1" smtClean="0">
                              <a:latin typeface="Cambria Math" panose="02040503050406030204" pitchFamily="18" charset="0"/>
                            </a:rPr>
                            <m:t>2</m:t>
                          </m:r>
                        </m:num>
                        <m:den>
                          <m:r>
                            <a:rPr lang="en-US" b="0" i="1" smtClean="0">
                              <a:latin typeface="Cambria Math" panose="02040503050406030204" pitchFamily="18" charset="0"/>
                            </a:rPr>
                            <m:t>𝑟</m:t>
                          </m:r>
                          <m:r>
                            <a:rPr lang="en-US" b="0" i="1" baseline="30000" smtClean="0">
                              <a:latin typeface="Cambria Math" panose="02040503050406030204" pitchFamily="18" charset="0"/>
                            </a:rPr>
                            <m:t>2</m:t>
                          </m:r>
                        </m:den>
                      </m:f>
                    </m:oMath>
                  </m:oMathPara>
                </a14:m>
                <a:endParaRPr lang="en-US" dirty="0"/>
              </a:p>
              <a:p>
                <a:r>
                  <a:rPr lang="el-GR" dirty="0"/>
                  <a:t>Όπου </a:t>
                </a:r>
                <a:r>
                  <a:rPr lang="en-US" b="1" dirty="0"/>
                  <a:t>G</a:t>
                </a:r>
                <a:r>
                  <a:rPr lang="en-US" dirty="0"/>
                  <a:t> </a:t>
                </a:r>
                <a:r>
                  <a:rPr lang="el-GR" dirty="0"/>
                  <a:t>η Βαρυτική σταθερά</a:t>
                </a:r>
              </a:p>
              <a:p>
                <a:r>
                  <a:rPr lang="en-US" b="1" dirty="0"/>
                  <a:t>m1</a:t>
                </a:r>
                <a:r>
                  <a:rPr lang="en-US" dirty="0"/>
                  <a:t> </a:t>
                </a:r>
                <a:r>
                  <a:rPr lang="el-GR" dirty="0"/>
                  <a:t>και </a:t>
                </a:r>
                <a:r>
                  <a:rPr lang="en-US" b="1" dirty="0"/>
                  <a:t>m2</a:t>
                </a:r>
                <a:r>
                  <a:rPr lang="en-US" dirty="0"/>
                  <a:t> </a:t>
                </a:r>
                <a:r>
                  <a:rPr lang="el-GR" dirty="0"/>
                  <a:t>οι μάζες των δύο σωμάτων</a:t>
                </a:r>
              </a:p>
              <a:p>
                <a:r>
                  <a:rPr lang="en-US" b="1" dirty="0"/>
                  <a:t>r</a:t>
                </a:r>
                <a:r>
                  <a:rPr lang="en-US" dirty="0"/>
                  <a:t> </a:t>
                </a:r>
                <a:r>
                  <a:rPr lang="el-GR" dirty="0"/>
                  <a:t>η απόσταση μεταξύ των δύο σωμάτων από το κέντρο τους</a:t>
                </a:r>
                <a:r>
                  <a:rPr lang="en-US" dirty="0"/>
                  <a:t>.</a:t>
                </a:r>
              </a:p>
            </p:txBody>
          </p:sp>
        </mc:Choice>
        <mc:Fallback xmlns="">
          <p:sp>
            <p:nvSpPr>
              <p:cNvPr id="4" name="Text Placeholder 3">
                <a:extLst>
                  <a:ext uri="{FF2B5EF4-FFF2-40B4-BE49-F238E27FC236}">
                    <a16:creationId xmlns:a16="http://schemas.microsoft.com/office/drawing/2014/main" id="{DDC88B57-4A8D-0F02-0826-4A4259DF818C}"/>
                  </a:ext>
                </a:extLst>
              </p:cNvPr>
              <p:cNvSpPr>
                <a:spLocks noGrp="1" noRot="1" noChangeAspect="1" noMove="1" noResize="1" noEditPoints="1" noAdjustHandles="1" noChangeArrowheads="1" noChangeShapeType="1" noTextEdit="1"/>
              </p:cNvSpPr>
              <p:nvPr>
                <p:ph type="body" sz="half" idx="2"/>
              </p:nvPr>
            </p:nvSpPr>
            <p:spPr>
              <a:xfrm>
                <a:off x="106790" y="1576929"/>
                <a:ext cx="4322848" cy="4758166"/>
              </a:xfrm>
              <a:blipFill>
                <a:blip r:embed="rId5"/>
                <a:stretch>
                  <a:fillRect l="-846" t="-897" r="-423"/>
                </a:stretch>
              </a:blipFill>
            </p:spPr>
            <p:txBody>
              <a:bodyPr/>
              <a:lstStyle/>
              <a:p>
                <a:r>
                  <a:rPr lang="en-US">
                    <a:noFill/>
                  </a:rPr>
                  <a:t> </a:t>
                </a:r>
              </a:p>
            </p:txBody>
          </p:sp>
        </mc:Fallback>
      </mc:AlternateContent>
    </p:spTree>
    <p:extLst>
      <p:ext uri="{BB962C8B-B14F-4D97-AF65-F5344CB8AC3E}">
        <p14:creationId xmlns:p14="http://schemas.microsoft.com/office/powerpoint/2010/main" val="21765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65D3239-9D8C-FC01-FFF2-4DB7B502531B}"/>
              </a:ext>
            </a:extLst>
          </p:cNvPr>
          <p:cNvPicPr>
            <a:picLocks noGrp="1" noChangeAspect="1"/>
          </p:cNvPicPr>
          <p:nvPr>
            <p:ph idx="1"/>
          </p:nvPr>
        </p:nvPicPr>
        <p:blipFill>
          <a:blip r:embed="rId2"/>
          <a:stretch>
            <a:fillRect/>
          </a:stretch>
        </p:blipFill>
        <p:spPr>
          <a:xfrm>
            <a:off x="5177367" y="669421"/>
            <a:ext cx="6708604" cy="5124628"/>
          </a:xfrm>
        </p:spPr>
      </p:pic>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363196" y="1251959"/>
            <a:ext cx="4695914" cy="5209071"/>
          </a:xfrm>
        </p:spPr>
        <p:txBody>
          <a:bodyPr>
            <a:normAutofit/>
          </a:bodyPr>
          <a:lstStyle/>
          <a:p>
            <a:r>
              <a:rPr lang="el-GR" dirty="0"/>
              <a:t>Για να υπολογιστεί το </a:t>
            </a:r>
            <a:r>
              <a:rPr lang="en-US" b="1" dirty="0"/>
              <a:t>Lowest Astronomical Tide </a:t>
            </a:r>
            <a:r>
              <a:rPr lang="el-GR" dirty="0"/>
              <a:t>εξετάζονται οι παλίρροιες σε μία περίοδο 18.6 ετών (περίοδος στην οποία ολοκληρώνεται η κλόνιση του άξονα της σελήνης). Οι λαμβανόμενες τιμές συγκεντρώνονται και κατόπιν αρμονικής ανάλυσης υπολογίζεται μία θεωρητική τιμή η οποία χρησιμοποιείται ως σημείο αναφοράς.  </a:t>
            </a:r>
            <a:endParaRPr lang="en-US" dirty="0"/>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B53D849F-65CA-B981-3EF8-1F24C6565F02}"/>
                  </a:ext>
                </a:extLst>
              </p14:cNvPr>
              <p14:cNvContentPartPr/>
              <p14:nvPr/>
            </p14:nvContentPartPr>
            <p14:xfrm>
              <a:off x="9583684" y="4134470"/>
              <a:ext cx="1022400" cy="215640"/>
            </p14:xfrm>
          </p:contentPart>
        </mc:Choice>
        <mc:Fallback>
          <p:pic>
            <p:nvPicPr>
              <p:cNvPr id="8" name="Ink 7">
                <a:extLst>
                  <a:ext uri="{FF2B5EF4-FFF2-40B4-BE49-F238E27FC236}">
                    <a16:creationId xmlns:a16="http://schemas.microsoft.com/office/drawing/2014/main" id="{B53D849F-65CA-B981-3EF8-1F24C6565F02}"/>
                  </a:ext>
                </a:extLst>
              </p:cNvPr>
              <p:cNvPicPr/>
              <p:nvPr/>
            </p:nvPicPr>
            <p:blipFill>
              <a:blip r:embed="rId4"/>
              <a:stretch>
                <a:fillRect/>
              </a:stretch>
            </p:blipFill>
            <p:spPr>
              <a:xfrm>
                <a:off x="9577564" y="4128350"/>
                <a:ext cx="103464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1028BA34-E6A7-ABF3-08BC-A096C1E5D73D}"/>
                  </a:ext>
                </a:extLst>
              </p14:cNvPr>
              <p14:cNvContentPartPr/>
              <p14:nvPr/>
            </p14:nvContentPartPr>
            <p14:xfrm flipV="1">
              <a:off x="9763476" y="4457888"/>
              <a:ext cx="842608" cy="45719"/>
            </p14:xfrm>
          </p:contentPart>
        </mc:Choice>
        <mc:Fallback>
          <p:pic>
            <p:nvPicPr>
              <p:cNvPr id="11" name="Ink 10">
                <a:extLst>
                  <a:ext uri="{FF2B5EF4-FFF2-40B4-BE49-F238E27FC236}">
                    <a16:creationId xmlns:a16="http://schemas.microsoft.com/office/drawing/2014/main" id="{1028BA34-E6A7-ABF3-08BC-A096C1E5D73D}"/>
                  </a:ext>
                </a:extLst>
              </p:cNvPr>
              <p:cNvPicPr/>
              <p:nvPr/>
            </p:nvPicPr>
            <p:blipFill>
              <a:blip r:embed="rId6"/>
              <a:stretch>
                <a:fillRect/>
              </a:stretch>
            </p:blipFill>
            <p:spPr>
              <a:xfrm flipV="1">
                <a:off x="9757352" y="4451670"/>
                <a:ext cx="854856" cy="58155"/>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Ink 11">
                <a:extLst>
                  <a:ext uri="{FF2B5EF4-FFF2-40B4-BE49-F238E27FC236}">
                    <a16:creationId xmlns:a16="http://schemas.microsoft.com/office/drawing/2014/main" id="{C72EE040-EDDD-7D13-D150-D0335DC582F7}"/>
                  </a:ext>
                </a:extLst>
              </p14:cNvPr>
              <p14:cNvContentPartPr/>
              <p14:nvPr/>
            </p14:nvContentPartPr>
            <p14:xfrm>
              <a:off x="6537577" y="4673167"/>
              <a:ext cx="1284120" cy="23040"/>
            </p14:xfrm>
          </p:contentPart>
        </mc:Choice>
        <mc:Fallback>
          <p:pic>
            <p:nvPicPr>
              <p:cNvPr id="12" name="Ink 11">
                <a:extLst>
                  <a:ext uri="{FF2B5EF4-FFF2-40B4-BE49-F238E27FC236}">
                    <a16:creationId xmlns:a16="http://schemas.microsoft.com/office/drawing/2014/main" id="{C72EE040-EDDD-7D13-D150-D0335DC582F7}"/>
                  </a:ext>
                </a:extLst>
              </p:cNvPr>
              <p:cNvPicPr/>
              <p:nvPr/>
            </p:nvPicPr>
            <p:blipFill>
              <a:blip r:embed="rId8"/>
              <a:stretch>
                <a:fillRect/>
              </a:stretch>
            </p:blipFill>
            <p:spPr>
              <a:xfrm>
                <a:off x="6531457" y="4667047"/>
                <a:ext cx="129636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4" name="Ink 13">
                <a:extLst>
                  <a:ext uri="{FF2B5EF4-FFF2-40B4-BE49-F238E27FC236}">
                    <a16:creationId xmlns:a16="http://schemas.microsoft.com/office/drawing/2014/main" id="{64ABCE09-B377-4934-F188-DF048C67D854}"/>
                  </a:ext>
                </a:extLst>
              </p14:cNvPr>
              <p14:cNvContentPartPr/>
              <p14:nvPr/>
            </p14:nvContentPartPr>
            <p14:xfrm>
              <a:off x="7494507" y="4422650"/>
              <a:ext cx="1069200" cy="115560"/>
            </p14:xfrm>
          </p:contentPart>
        </mc:Choice>
        <mc:Fallback>
          <p:pic>
            <p:nvPicPr>
              <p:cNvPr id="14" name="Ink 13">
                <a:extLst>
                  <a:ext uri="{FF2B5EF4-FFF2-40B4-BE49-F238E27FC236}">
                    <a16:creationId xmlns:a16="http://schemas.microsoft.com/office/drawing/2014/main" id="{64ABCE09-B377-4934-F188-DF048C67D854}"/>
                  </a:ext>
                </a:extLst>
              </p:cNvPr>
              <p:cNvPicPr/>
              <p:nvPr/>
            </p:nvPicPr>
            <p:blipFill>
              <a:blip r:embed="rId10"/>
              <a:stretch>
                <a:fillRect/>
              </a:stretch>
            </p:blipFill>
            <p:spPr>
              <a:xfrm>
                <a:off x="7488387" y="4416511"/>
                <a:ext cx="1081440" cy="127838"/>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5" name="Ink 14">
                <a:extLst>
                  <a:ext uri="{FF2B5EF4-FFF2-40B4-BE49-F238E27FC236}">
                    <a16:creationId xmlns:a16="http://schemas.microsoft.com/office/drawing/2014/main" id="{B0D3D18A-E865-BF30-BA2E-5C6C00F8EF2B}"/>
                  </a:ext>
                </a:extLst>
              </p14:cNvPr>
              <p14:cNvContentPartPr/>
              <p14:nvPr/>
            </p14:nvContentPartPr>
            <p14:xfrm>
              <a:off x="7446627" y="4409330"/>
              <a:ext cx="52560" cy="93600"/>
            </p14:xfrm>
          </p:contentPart>
        </mc:Choice>
        <mc:Fallback>
          <p:pic>
            <p:nvPicPr>
              <p:cNvPr id="15" name="Ink 14">
                <a:extLst>
                  <a:ext uri="{FF2B5EF4-FFF2-40B4-BE49-F238E27FC236}">
                    <a16:creationId xmlns:a16="http://schemas.microsoft.com/office/drawing/2014/main" id="{B0D3D18A-E865-BF30-BA2E-5C6C00F8EF2B}"/>
                  </a:ext>
                </a:extLst>
              </p:cNvPr>
              <p:cNvPicPr/>
              <p:nvPr/>
            </p:nvPicPr>
            <p:blipFill>
              <a:blip r:embed="rId12"/>
              <a:stretch>
                <a:fillRect/>
              </a:stretch>
            </p:blipFill>
            <p:spPr>
              <a:xfrm>
                <a:off x="7440549" y="4403210"/>
                <a:ext cx="64717" cy="105840"/>
              </a:xfrm>
              <a:prstGeom prst="rect">
                <a:avLst/>
              </a:prstGeom>
            </p:spPr>
          </p:pic>
        </mc:Fallback>
      </mc:AlternateContent>
    </p:spTree>
    <p:extLst>
      <p:ext uri="{BB962C8B-B14F-4D97-AF65-F5344CB8AC3E}">
        <p14:creationId xmlns:p14="http://schemas.microsoft.com/office/powerpoint/2010/main" val="3897105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EFAF829-4F1A-632D-04E2-0129482E4E89}"/>
              </a:ext>
            </a:extLst>
          </p:cNvPr>
          <p:cNvPicPr>
            <a:picLocks noGrp="1" noChangeAspect="1"/>
          </p:cNvPicPr>
          <p:nvPr>
            <p:ph idx="1"/>
          </p:nvPr>
        </p:nvPicPr>
        <p:blipFill>
          <a:blip r:embed="rId2"/>
          <a:stretch>
            <a:fillRect/>
          </a:stretch>
        </p:blipFill>
        <p:spPr>
          <a:xfrm>
            <a:off x="5168421" y="773394"/>
            <a:ext cx="6781071" cy="3909701"/>
          </a:xfrm>
        </p:spPr>
      </p:pic>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56253" y="624201"/>
            <a:ext cx="4474081" cy="5836829"/>
          </a:xfrm>
        </p:spPr>
        <p:txBody>
          <a:bodyPr>
            <a:normAutofit/>
          </a:bodyPr>
          <a:lstStyle/>
          <a:p>
            <a:r>
              <a:rPr lang="el-GR" dirty="0"/>
              <a:t>Ένας άλλος τρόπος να ορισθεί η τιμή του </a:t>
            </a:r>
            <a:r>
              <a:rPr lang="en-US" b="1" dirty="0"/>
              <a:t>chart datum </a:t>
            </a:r>
            <a:r>
              <a:rPr lang="el-GR" dirty="0"/>
              <a:t>είναι μέσω του </a:t>
            </a:r>
            <a:r>
              <a:rPr lang="en-US" b="1" dirty="0"/>
              <a:t>Mean Lower Low Water.</a:t>
            </a:r>
          </a:p>
          <a:p>
            <a:endParaRPr lang="en-US" b="1" dirty="0"/>
          </a:p>
          <a:p>
            <a:r>
              <a:rPr lang="el-GR" dirty="0"/>
              <a:t>Το </a:t>
            </a:r>
            <a:r>
              <a:rPr lang="en-US" b="1" dirty="0"/>
              <a:t>MLLW</a:t>
            </a:r>
            <a:r>
              <a:rPr lang="en-US" dirty="0"/>
              <a:t> </a:t>
            </a:r>
            <a:r>
              <a:rPr lang="el-GR" dirty="0"/>
              <a:t>ορίζεται ως ο μέσος όρος του χαμηλότερου χαμηλού ύψους νερού κάθε παλιρροϊκής ημέρας που παρατηρήθηκε κατά τη διάρκεια μιας Παλιρροϊκής Εποχής (συνήθως η Παλιρροϊκή εποχή έχει διάρκεια 19 χρόνια, αν και η </a:t>
            </a:r>
            <a:r>
              <a:rPr lang="en-US" dirty="0"/>
              <a:t>NOAA </a:t>
            </a:r>
            <a:r>
              <a:rPr lang="el-GR" dirty="0"/>
              <a:t>πλέον την επεκτείνει σε</a:t>
            </a:r>
            <a:r>
              <a:rPr lang="en-US" dirty="0"/>
              <a:t> 40</a:t>
            </a:r>
            <a:r>
              <a:rPr lang="el-GR" dirty="0"/>
              <a:t>.</a:t>
            </a:r>
            <a:endParaRPr lang="en-US" b="1" dirty="0"/>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C453469B-6D3C-5AE0-4BD1-45FE8F8B0241}"/>
                  </a:ext>
                </a:extLst>
              </p14:cNvPr>
              <p14:cNvContentPartPr/>
              <p14:nvPr/>
            </p14:nvContentPartPr>
            <p14:xfrm>
              <a:off x="9083547" y="2679530"/>
              <a:ext cx="2237040" cy="227520"/>
            </p14:xfrm>
          </p:contentPart>
        </mc:Choice>
        <mc:Fallback>
          <p:pic>
            <p:nvPicPr>
              <p:cNvPr id="8" name="Ink 7">
                <a:extLst>
                  <a:ext uri="{FF2B5EF4-FFF2-40B4-BE49-F238E27FC236}">
                    <a16:creationId xmlns:a16="http://schemas.microsoft.com/office/drawing/2014/main" id="{C453469B-6D3C-5AE0-4BD1-45FE8F8B0241}"/>
                  </a:ext>
                </a:extLst>
              </p:cNvPr>
              <p:cNvPicPr/>
              <p:nvPr/>
            </p:nvPicPr>
            <p:blipFill>
              <a:blip r:embed="rId4"/>
              <a:stretch>
                <a:fillRect/>
              </a:stretch>
            </p:blipFill>
            <p:spPr>
              <a:xfrm>
                <a:off x="9077427" y="2673410"/>
                <a:ext cx="2249280" cy="239760"/>
              </a:xfrm>
              <a:prstGeom prst="rect">
                <a:avLst/>
              </a:prstGeom>
            </p:spPr>
          </p:pic>
        </mc:Fallback>
      </mc:AlternateContent>
      <p:sp>
        <p:nvSpPr>
          <p:cNvPr id="10" name="TextBox 9">
            <a:extLst>
              <a:ext uri="{FF2B5EF4-FFF2-40B4-BE49-F238E27FC236}">
                <a16:creationId xmlns:a16="http://schemas.microsoft.com/office/drawing/2014/main" id="{AF96ED89-8489-307B-6DB0-50EC4F62B37A}"/>
              </a:ext>
            </a:extLst>
          </p:cNvPr>
          <p:cNvSpPr txBox="1"/>
          <p:nvPr/>
        </p:nvSpPr>
        <p:spPr>
          <a:xfrm>
            <a:off x="5691500" y="5110385"/>
            <a:ext cx="5561202" cy="338554"/>
          </a:xfrm>
          <a:prstGeom prst="rect">
            <a:avLst/>
          </a:prstGeom>
          <a:noFill/>
        </p:spPr>
        <p:txBody>
          <a:bodyPr wrap="none" rtlCol="0">
            <a:spAutoFit/>
          </a:bodyPr>
          <a:lstStyle/>
          <a:p>
            <a:r>
              <a:rPr lang="el-GR" sz="1200" i="1" dirty="0"/>
              <a:t>Επάνω:</a:t>
            </a:r>
            <a:r>
              <a:rPr lang="el-GR" sz="1600" i="1" dirty="0"/>
              <a:t>    </a:t>
            </a:r>
            <a:r>
              <a:rPr lang="en-US" sz="1600" i="1" dirty="0"/>
              <a:t>IHO S-100 chart specifications </a:t>
            </a:r>
            <a:r>
              <a:rPr lang="el-GR" sz="1600" i="1" dirty="0"/>
              <a:t>σχετικά με το </a:t>
            </a:r>
            <a:r>
              <a:rPr lang="en-US" sz="1600" i="1" dirty="0"/>
              <a:t>chart datum</a:t>
            </a:r>
          </a:p>
        </p:txBody>
      </p:sp>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0B64871C-491C-6F13-7E7F-143AFECF31D1}"/>
                  </a:ext>
                </a:extLst>
              </p14:cNvPr>
              <p14:cNvContentPartPr/>
              <p14:nvPr/>
            </p14:nvContentPartPr>
            <p14:xfrm>
              <a:off x="6802227" y="2693930"/>
              <a:ext cx="2089800" cy="196200"/>
            </p14:xfrm>
          </p:contentPart>
        </mc:Choice>
        <mc:Fallback>
          <p:pic>
            <p:nvPicPr>
              <p:cNvPr id="11" name="Ink 10">
                <a:extLst>
                  <a:ext uri="{FF2B5EF4-FFF2-40B4-BE49-F238E27FC236}">
                    <a16:creationId xmlns:a16="http://schemas.microsoft.com/office/drawing/2014/main" id="{0B64871C-491C-6F13-7E7F-143AFECF31D1}"/>
                  </a:ext>
                </a:extLst>
              </p:cNvPr>
              <p:cNvPicPr/>
              <p:nvPr/>
            </p:nvPicPr>
            <p:blipFill>
              <a:blip r:embed="rId6"/>
              <a:stretch>
                <a:fillRect/>
              </a:stretch>
            </p:blipFill>
            <p:spPr>
              <a:xfrm>
                <a:off x="6796107" y="2687810"/>
                <a:ext cx="2102040" cy="208440"/>
              </a:xfrm>
              <a:prstGeom prst="rect">
                <a:avLst/>
              </a:prstGeom>
            </p:spPr>
          </p:pic>
        </mc:Fallback>
      </mc:AlternateContent>
      <p:pic>
        <p:nvPicPr>
          <p:cNvPr id="1026" name="Picture 2">
            <a:extLst>
              <a:ext uri="{FF2B5EF4-FFF2-40B4-BE49-F238E27FC236}">
                <a16:creationId xmlns:a16="http://schemas.microsoft.com/office/drawing/2014/main" id="{4C38407D-C09C-D003-CC0E-AD6AA4C56C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669" y="4075542"/>
            <a:ext cx="4297248" cy="180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472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56253" y="624201"/>
            <a:ext cx="4575568" cy="5836829"/>
          </a:xfrm>
        </p:spPr>
        <p:txBody>
          <a:bodyPr>
            <a:normAutofit/>
          </a:bodyPr>
          <a:lstStyle/>
          <a:p>
            <a:r>
              <a:rPr lang="el-GR" b="1" dirty="0"/>
              <a:t>Τα επίπεδα της παλίρροιας.</a:t>
            </a:r>
          </a:p>
          <a:p>
            <a:r>
              <a:rPr lang="el-GR" dirty="0"/>
              <a:t>Κατά την διάρκεια μίας ημέρας το ύψος της στάθμης της θάλασσας </a:t>
            </a:r>
            <a:r>
              <a:rPr lang="el-GR" dirty="0" err="1"/>
              <a:t>πάλεται</a:t>
            </a:r>
            <a:r>
              <a:rPr lang="el-GR" dirty="0"/>
              <a:t> επάνω και κάτω μιας μέσης στάθμης παλίρροιας</a:t>
            </a:r>
            <a:r>
              <a:rPr lang="el-GR" b="1" dirty="0"/>
              <a:t> </a:t>
            </a:r>
            <a:r>
              <a:rPr lang="el-GR" dirty="0"/>
              <a:t>(δίπλα </a:t>
            </a:r>
            <a:r>
              <a:rPr lang="en-US" b="1" dirty="0"/>
              <a:t>Half Tide Level </a:t>
            </a:r>
            <a:r>
              <a:rPr lang="el-GR" dirty="0"/>
              <a:t>ή μέση στάθμη παλίρροιας </a:t>
            </a:r>
            <a:r>
              <a:rPr lang="en-US" dirty="0"/>
              <a:t>Mean Tide Level)</a:t>
            </a:r>
            <a:r>
              <a:rPr lang="el-GR" dirty="0"/>
              <a:t>.</a:t>
            </a:r>
          </a:p>
          <a:p>
            <a:r>
              <a:rPr lang="el-GR" b="1" dirty="0"/>
              <a:t>Η μέση στάθμη αυτή είναι το μέσο επίπεδο μεταξύ μέσης ρηχίας </a:t>
            </a:r>
            <a:r>
              <a:rPr lang="en-US" b="1" dirty="0"/>
              <a:t>MLW </a:t>
            </a:r>
            <a:r>
              <a:rPr lang="el-GR" b="1" dirty="0"/>
              <a:t>και μέσης πλήμμης </a:t>
            </a:r>
            <a:r>
              <a:rPr lang="en-US" b="1" dirty="0"/>
              <a:t>MHW.</a:t>
            </a:r>
          </a:p>
          <a:p>
            <a:endParaRPr lang="en-US" b="1" dirty="0"/>
          </a:p>
          <a:p>
            <a:r>
              <a:rPr lang="el-GR" dirty="0"/>
              <a:t>Ανάλογα συμβαίνει και με τις μέσες στάθμες των παλιρροιών κατά τους τετραγωνισμούς και τις συζυγίες. </a:t>
            </a:r>
          </a:p>
          <a:p>
            <a:endParaRPr lang="en-US" dirty="0"/>
          </a:p>
        </p:txBody>
      </p:sp>
      <p:pic>
        <p:nvPicPr>
          <p:cNvPr id="7" name="Picture 6">
            <a:extLst>
              <a:ext uri="{FF2B5EF4-FFF2-40B4-BE49-F238E27FC236}">
                <a16:creationId xmlns:a16="http://schemas.microsoft.com/office/drawing/2014/main" id="{620ECD79-2FF4-3588-BC4F-EACE15A1B5CE}"/>
              </a:ext>
            </a:extLst>
          </p:cNvPr>
          <p:cNvPicPr>
            <a:picLocks noChangeAspect="1"/>
          </p:cNvPicPr>
          <p:nvPr/>
        </p:nvPicPr>
        <p:blipFill>
          <a:blip r:embed="rId2"/>
          <a:stretch>
            <a:fillRect/>
          </a:stretch>
        </p:blipFill>
        <p:spPr>
          <a:xfrm>
            <a:off x="4707928" y="0"/>
            <a:ext cx="7484072" cy="6858000"/>
          </a:xfrm>
          <a:prstGeom prst="rect">
            <a:avLst/>
          </a:prstGeom>
        </p:spPr>
      </p:pic>
    </p:spTree>
    <p:extLst>
      <p:ext uri="{BB962C8B-B14F-4D97-AF65-F5344CB8AC3E}">
        <p14:creationId xmlns:p14="http://schemas.microsoft.com/office/powerpoint/2010/main" val="3984997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384CDBB-E134-AA44-80FC-67B29A89EB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183401"/>
            <a:ext cx="5379720" cy="3191256"/>
          </a:xfrm>
        </p:spPr>
      </p:pic>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231442" y="1460839"/>
            <a:ext cx="5601063" cy="2636379"/>
          </a:xfrm>
        </p:spPr>
        <p:txBody>
          <a:bodyPr>
            <a:normAutofit/>
          </a:bodyPr>
          <a:lstStyle/>
          <a:p>
            <a:r>
              <a:rPr lang="el-GR" dirty="0"/>
              <a:t>Καλό είναι σαν ναυτίλοι να έχουμε πάντα υπ’ </a:t>
            </a:r>
            <a:r>
              <a:rPr lang="el-GR" dirty="0" err="1"/>
              <a:t>όψιν</a:t>
            </a:r>
            <a:r>
              <a:rPr lang="el-GR" dirty="0"/>
              <a:t> ότι και οι δύο τιμές </a:t>
            </a:r>
            <a:r>
              <a:rPr lang="en-US" b="1" dirty="0"/>
              <a:t>Lowest Astronomical Tide </a:t>
            </a:r>
            <a:r>
              <a:rPr lang="el-GR" dirty="0"/>
              <a:t>και</a:t>
            </a:r>
            <a:r>
              <a:rPr lang="el-GR" b="1" dirty="0"/>
              <a:t> </a:t>
            </a:r>
            <a:r>
              <a:rPr lang="en-US" b="1" dirty="0"/>
              <a:t>Mean Lower Low Water </a:t>
            </a:r>
            <a:r>
              <a:rPr lang="el-GR" dirty="0"/>
              <a:t>είναι</a:t>
            </a:r>
            <a:r>
              <a:rPr lang="el-GR" b="1" dirty="0"/>
              <a:t> ΘΕΩΡΗΤΙΚΕΣ ΤΙΜΕΣ, </a:t>
            </a:r>
            <a:r>
              <a:rPr lang="el-GR" dirty="0"/>
              <a:t>και η τιμή του βάθους σε μία περιοχή του κόσμου να είναι μικρότερη (είτε καταγεγραμμένα , είτε και χωρίς να υπάρχει καταγραφή) από τις τιμές αυτές. </a:t>
            </a:r>
          </a:p>
          <a:p>
            <a:endParaRPr lang="el-GR" dirty="0"/>
          </a:p>
          <a:p>
            <a:r>
              <a:rPr lang="el-GR" dirty="0"/>
              <a:t>Συχνά σε διάφορα μέρη της γης θα συναντήσουμε και αρνητικές παλίρροιες, </a:t>
            </a:r>
            <a:r>
              <a:rPr lang="el-GR" u="sng" dirty="0"/>
              <a:t>κάτω από το </a:t>
            </a:r>
            <a:r>
              <a:rPr lang="en-US" u="sng" dirty="0"/>
              <a:t>chart datum</a:t>
            </a:r>
            <a:r>
              <a:rPr lang="en-US" dirty="0"/>
              <a:t> </a:t>
            </a:r>
            <a:r>
              <a:rPr lang="el-GR" dirty="0"/>
              <a:t>ενώ οι καιρικές συνθήκες και η βαρομετρική πίεση δύναται να μεταβάλλουν απρόβλεπτα τις μέγιστες ημερήσιες τιμές της</a:t>
            </a:r>
            <a:r>
              <a:rPr lang="en-US" dirty="0"/>
              <a:t>.</a:t>
            </a:r>
          </a:p>
          <a:p>
            <a:endParaRPr lang="en-US" dirty="0"/>
          </a:p>
          <a:p>
            <a:endParaRPr lang="en-US" dirty="0"/>
          </a:p>
        </p:txBody>
      </p:sp>
    </p:spTree>
    <p:extLst>
      <p:ext uri="{BB962C8B-B14F-4D97-AF65-F5344CB8AC3E}">
        <p14:creationId xmlns:p14="http://schemas.microsoft.com/office/powerpoint/2010/main" val="3054713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86C0B4D-3302-B4D8-B25E-2E76159895BD}"/>
              </a:ext>
            </a:extLst>
          </p:cNvPr>
          <p:cNvPicPr>
            <a:picLocks noGrp="1" noChangeAspect="1"/>
          </p:cNvPicPr>
          <p:nvPr>
            <p:ph idx="1"/>
          </p:nvPr>
        </p:nvPicPr>
        <p:blipFill>
          <a:blip r:embed="rId2"/>
          <a:stretch>
            <a:fillRect/>
          </a:stretch>
        </p:blipFill>
        <p:spPr>
          <a:xfrm>
            <a:off x="5497810" y="0"/>
            <a:ext cx="6638063" cy="6858000"/>
          </a:xfrm>
        </p:spPr>
      </p:pic>
      <p:pic>
        <p:nvPicPr>
          <p:cNvPr id="10" name="Picture 9">
            <a:extLst>
              <a:ext uri="{FF2B5EF4-FFF2-40B4-BE49-F238E27FC236}">
                <a16:creationId xmlns:a16="http://schemas.microsoft.com/office/drawing/2014/main" id="{50F08615-844C-8F61-CB50-280EC099345C}"/>
              </a:ext>
            </a:extLst>
          </p:cNvPr>
          <p:cNvPicPr>
            <a:picLocks noChangeAspect="1"/>
          </p:cNvPicPr>
          <p:nvPr/>
        </p:nvPicPr>
        <p:blipFill>
          <a:blip r:embed="rId3"/>
          <a:stretch>
            <a:fillRect/>
          </a:stretch>
        </p:blipFill>
        <p:spPr>
          <a:xfrm>
            <a:off x="109509" y="274050"/>
            <a:ext cx="5177413" cy="5080939"/>
          </a:xfrm>
          <a:prstGeom prst="rect">
            <a:avLst/>
          </a:prstGeom>
        </p:spPr>
      </p:pic>
      <p:sp>
        <p:nvSpPr>
          <p:cNvPr id="11" name="TextBox 10">
            <a:extLst>
              <a:ext uri="{FF2B5EF4-FFF2-40B4-BE49-F238E27FC236}">
                <a16:creationId xmlns:a16="http://schemas.microsoft.com/office/drawing/2014/main" id="{352FAF64-8A26-3CE1-5A6F-E8BFB7585406}"/>
              </a:ext>
            </a:extLst>
          </p:cNvPr>
          <p:cNvSpPr txBox="1"/>
          <p:nvPr/>
        </p:nvSpPr>
        <p:spPr>
          <a:xfrm>
            <a:off x="158788" y="5656139"/>
            <a:ext cx="4982659" cy="923330"/>
          </a:xfrm>
          <a:prstGeom prst="rect">
            <a:avLst/>
          </a:prstGeom>
          <a:noFill/>
        </p:spPr>
        <p:txBody>
          <a:bodyPr wrap="square" rtlCol="0">
            <a:spAutoFit/>
          </a:bodyPr>
          <a:lstStyle/>
          <a:p>
            <a:r>
              <a:rPr lang="el-GR" dirty="0"/>
              <a:t>Παλίρροιες στο </a:t>
            </a:r>
            <a:r>
              <a:rPr lang="en-US" dirty="0"/>
              <a:t>Bay of Fundy</a:t>
            </a:r>
            <a:r>
              <a:rPr lang="el-GR" dirty="0"/>
              <a:t> -</a:t>
            </a:r>
            <a:r>
              <a:rPr lang="en-US" dirty="0"/>
              <a:t> Nova Scotia </a:t>
            </a:r>
            <a:r>
              <a:rPr lang="el-GR" dirty="0"/>
              <a:t>για τις 09 και 10 Απριλίου</a:t>
            </a:r>
            <a:r>
              <a:rPr lang="en-US" dirty="0"/>
              <a:t> </a:t>
            </a:r>
            <a:r>
              <a:rPr lang="el-GR" dirty="0"/>
              <a:t>με νέα σελήνη. Παρατηρούμε και την αρνητική παλίρροια (κάτω του </a:t>
            </a:r>
            <a:r>
              <a:rPr lang="en-US" dirty="0"/>
              <a:t>MLWS)</a:t>
            </a:r>
          </a:p>
        </p:txBody>
      </p:sp>
    </p:spTree>
    <p:extLst>
      <p:ext uri="{BB962C8B-B14F-4D97-AF65-F5344CB8AC3E}">
        <p14:creationId xmlns:p14="http://schemas.microsoft.com/office/powerpoint/2010/main" val="3376134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F08615-844C-8F61-CB50-280EC099345C}"/>
              </a:ext>
            </a:extLst>
          </p:cNvPr>
          <p:cNvPicPr>
            <a:picLocks noChangeAspect="1"/>
          </p:cNvPicPr>
          <p:nvPr/>
        </p:nvPicPr>
        <p:blipFill>
          <a:blip r:embed="rId2"/>
          <a:stretch>
            <a:fillRect/>
          </a:stretch>
        </p:blipFill>
        <p:spPr>
          <a:xfrm>
            <a:off x="109509" y="274050"/>
            <a:ext cx="5177413" cy="5080939"/>
          </a:xfrm>
          <a:prstGeom prst="rect">
            <a:avLst/>
          </a:prstGeom>
        </p:spPr>
      </p:pic>
      <p:sp>
        <p:nvSpPr>
          <p:cNvPr id="11" name="TextBox 10">
            <a:extLst>
              <a:ext uri="{FF2B5EF4-FFF2-40B4-BE49-F238E27FC236}">
                <a16:creationId xmlns:a16="http://schemas.microsoft.com/office/drawing/2014/main" id="{352FAF64-8A26-3CE1-5A6F-E8BFB7585406}"/>
              </a:ext>
            </a:extLst>
          </p:cNvPr>
          <p:cNvSpPr txBox="1"/>
          <p:nvPr/>
        </p:nvSpPr>
        <p:spPr>
          <a:xfrm>
            <a:off x="158788" y="5656139"/>
            <a:ext cx="4982659" cy="646331"/>
          </a:xfrm>
          <a:prstGeom prst="rect">
            <a:avLst/>
          </a:prstGeom>
          <a:noFill/>
        </p:spPr>
        <p:txBody>
          <a:bodyPr wrap="square" rtlCol="0">
            <a:spAutoFit/>
          </a:bodyPr>
          <a:lstStyle/>
          <a:p>
            <a:r>
              <a:rPr lang="el-GR" dirty="0"/>
              <a:t>Παλίρροιες στο </a:t>
            </a:r>
            <a:r>
              <a:rPr lang="en-US" dirty="0" err="1"/>
              <a:t>Avonmouth</a:t>
            </a:r>
            <a:r>
              <a:rPr lang="en-US" dirty="0"/>
              <a:t> (Port of Bristol</a:t>
            </a:r>
            <a:r>
              <a:rPr lang="el-GR" dirty="0"/>
              <a:t> </a:t>
            </a:r>
            <a:r>
              <a:rPr lang="en-US" dirty="0"/>
              <a:t>UK)</a:t>
            </a:r>
            <a:r>
              <a:rPr lang="el-GR" dirty="0"/>
              <a:t>για τις 09 Απριλίου</a:t>
            </a:r>
            <a:r>
              <a:rPr lang="en-US" dirty="0"/>
              <a:t> </a:t>
            </a:r>
            <a:r>
              <a:rPr lang="el-GR" dirty="0"/>
              <a:t>με νέα σελήνη. </a:t>
            </a:r>
            <a:endParaRPr lang="en-US" dirty="0"/>
          </a:p>
        </p:txBody>
      </p:sp>
      <p:pic>
        <p:nvPicPr>
          <p:cNvPr id="5" name="Content Placeholder 4">
            <a:extLst>
              <a:ext uri="{FF2B5EF4-FFF2-40B4-BE49-F238E27FC236}">
                <a16:creationId xmlns:a16="http://schemas.microsoft.com/office/drawing/2014/main" id="{F4A05869-4902-5515-B53F-06D1780F9751}"/>
              </a:ext>
            </a:extLst>
          </p:cNvPr>
          <p:cNvPicPr>
            <a:picLocks noGrp="1" noChangeAspect="1"/>
          </p:cNvPicPr>
          <p:nvPr>
            <p:ph idx="1"/>
          </p:nvPr>
        </p:nvPicPr>
        <p:blipFill>
          <a:blip r:embed="rId3"/>
          <a:stretch>
            <a:fillRect/>
          </a:stretch>
        </p:blipFill>
        <p:spPr>
          <a:xfrm>
            <a:off x="5440750" y="0"/>
            <a:ext cx="6604551" cy="6861479"/>
          </a:xfrm>
        </p:spPr>
      </p:pic>
    </p:spTree>
    <p:extLst>
      <p:ext uri="{BB962C8B-B14F-4D97-AF65-F5344CB8AC3E}">
        <p14:creationId xmlns:p14="http://schemas.microsoft.com/office/powerpoint/2010/main" val="1583934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28A41-D331-858A-9FB5-888DAB38A046}"/>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225A4F4D-2F09-088F-77F0-0111A776E6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8737" y="917137"/>
            <a:ext cx="6698300" cy="5023725"/>
          </a:xfrm>
        </p:spPr>
      </p:pic>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839788" y="2057400"/>
            <a:ext cx="3932237" cy="4425532"/>
          </a:xfrm>
        </p:spPr>
        <p:txBody>
          <a:bodyPr>
            <a:normAutofit fontScale="92500" lnSpcReduction="10000"/>
          </a:bodyPr>
          <a:lstStyle/>
          <a:p>
            <a:r>
              <a:rPr lang="el-GR" dirty="0"/>
              <a:t>Η Βαρυτική έλξη του φεγγαριού δημιουργεί την ονομαζόμενη παλιρροϊκή δύναμη. </a:t>
            </a:r>
          </a:p>
          <a:p>
            <a:r>
              <a:rPr lang="el-GR" dirty="0"/>
              <a:t>Η παλιρροιακή δύναμη αναγκάζει τη Γη - και το νερό της - να διογκωθούν στην πλησιέστερη πλευρά του φεγγαριού </a:t>
            </a:r>
            <a:r>
              <a:rPr lang="el-GR" u="sng" dirty="0"/>
              <a:t>και στην πλευρά που βρίσκεται πιο μακριά από αυτό</a:t>
            </a:r>
            <a:r>
              <a:rPr lang="el-GR" dirty="0"/>
              <a:t>.</a:t>
            </a:r>
            <a:endParaRPr lang="en-US" dirty="0"/>
          </a:p>
          <a:p>
            <a:r>
              <a:rPr lang="el-GR" dirty="0"/>
              <a:t>Όταν βλέπουμε την παλίρροια να κυλά μέσα ή έξω, αυτό που πραγματικά βλέπουμε είναι ένας κύκλος μικρών αλλαγών στην κατανομή των ωκεανών του πλανήτη.</a:t>
            </a:r>
          </a:p>
          <a:p>
            <a:r>
              <a:rPr lang="el-GR" dirty="0"/>
              <a:t>Καθώς η βαρύτητα της Σελήνης έλκει τη Γη, μετατοπίζει τη μάζα της, παραμορφώνοντας το σχήμα της ελαφρώς ώστε να </a:t>
            </a:r>
            <a:r>
              <a:rPr lang="el-GR" dirty="0" err="1"/>
              <a:t>να</a:t>
            </a:r>
            <a:r>
              <a:rPr lang="el-GR" dirty="0"/>
              <a:t> είναι πλατύτερη στον ισημερινό και λεπτότερη στους πόλους. </a:t>
            </a:r>
          </a:p>
          <a:p>
            <a:r>
              <a:rPr lang="el-GR" dirty="0"/>
              <a:t>Αυτή η επίδραση στη στερεά Γη μπορεί να ανιχνευθεί από επιστημονικά όργανα, αλλά μπορούμε να παρακολουθήσουμε τις ίδιες αλλαγές στους ωκεανούς της Γης.</a:t>
            </a:r>
            <a:endParaRPr lang="en-US" dirty="0"/>
          </a:p>
        </p:txBody>
      </p:sp>
    </p:spTree>
    <p:extLst>
      <p:ext uri="{BB962C8B-B14F-4D97-AF65-F5344CB8AC3E}">
        <p14:creationId xmlns:p14="http://schemas.microsoft.com/office/powerpoint/2010/main" val="969700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328528" y="903449"/>
            <a:ext cx="4443498" cy="5579483"/>
          </a:xfrm>
        </p:spPr>
        <p:txBody>
          <a:bodyPr>
            <a:normAutofit/>
          </a:bodyPr>
          <a:lstStyle/>
          <a:p>
            <a:r>
              <a:rPr lang="el-GR" dirty="0"/>
              <a:t>Μπορεί να φαίνεται παράξενο το γεγονός ότι ο ωκεανός θα διογκωθεί στην πλευρά που βρίσκεται πιο μακριά από τη Σελήνη καθώς και στην πλευρά που βρίσκεται πιο κοντά σε αυτήν. Αυτό συμβαίνει επειδή η βαρύτητα της Σελήνης επηρεάζει ολόκληρη τη Γη, έλκοντας σε κάθε σημείο του πλανήτη μας. Η ισχυρότερη έλξη συμβαίνει στα σημεία που βρίσκονται πιο κοντά στη Σελήνη και η πιο αδύναμη στα πιο απομακρυσμένα σημεία, αλλά κάθε κομμάτι νερού επηρεάζεται. </a:t>
            </a:r>
          </a:p>
          <a:p>
            <a:r>
              <a:rPr lang="el-GR" dirty="0"/>
              <a:t>Όταν η βαρύτητα της Σελήνης έλκει τη Γη, το νερό δεν επιπλέει προς τα έξω, απλώς σπρώχνεται και συμπιέζεται γύρω από την υδρόγειο, κατευθυνόμενη τόσο από τη Βαρυτική έλξη όσο και από άλλες δυνάμεις, έως ότου τελικά καταλήξει να εξογκώνεται στην πλησιέστερη πλευρά της Σελήνης αλλά  και στην πιο απομακρυσμένη πλευρά.</a:t>
            </a:r>
            <a:endParaRPr lang="en-US" dirty="0"/>
          </a:p>
        </p:txBody>
      </p:sp>
      <p:pic>
        <p:nvPicPr>
          <p:cNvPr id="8" name="Content Placeholder 7">
            <a:extLst>
              <a:ext uri="{FF2B5EF4-FFF2-40B4-BE49-F238E27FC236}">
                <a16:creationId xmlns:a16="http://schemas.microsoft.com/office/drawing/2014/main" id="{36198E56-173B-56EC-B7B3-4A3FE9267A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2025" y="1457027"/>
            <a:ext cx="7299608" cy="4106029"/>
          </a:xfrm>
        </p:spPr>
      </p:pic>
    </p:spTree>
    <p:extLst>
      <p:ext uri="{BB962C8B-B14F-4D97-AF65-F5344CB8AC3E}">
        <p14:creationId xmlns:p14="http://schemas.microsoft.com/office/powerpoint/2010/main" val="1283448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63525" y="1002007"/>
            <a:ext cx="4512044" cy="5354989"/>
          </a:xfrm>
        </p:spPr>
        <p:txBody>
          <a:bodyPr>
            <a:normAutofit lnSpcReduction="10000"/>
          </a:bodyPr>
          <a:lstStyle/>
          <a:p>
            <a:r>
              <a:rPr lang="el-GR" dirty="0"/>
              <a:t>Καθώς η Γη περιστρέφεται μέσα σε αυτό το στρώμα νερού, οι χερσαίες μάζες της περνούν μέσα από τα δύο εξογκώματα που σχηματίζονται από την ελκτική δύναμη μεταξύ γης και σελήνης.</a:t>
            </a:r>
          </a:p>
          <a:p>
            <a:r>
              <a:rPr lang="el-GR" dirty="0"/>
              <a:t>Αυτά τα εξογκώματα είναι οι παλίρροιες της Γης. </a:t>
            </a:r>
          </a:p>
          <a:p>
            <a:r>
              <a:rPr lang="el-GR" dirty="0"/>
              <a:t>Οι περισσότερες ακτές βιώνουν δύο </a:t>
            </a:r>
            <a:r>
              <a:rPr lang="en-US" dirty="0"/>
              <a:t>High Tides</a:t>
            </a:r>
            <a:r>
              <a:rPr lang="el-GR" dirty="0"/>
              <a:t> (πλημμυρίδες)  και δύο </a:t>
            </a:r>
            <a:r>
              <a:rPr lang="en-US" dirty="0"/>
              <a:t>Low Tides (</a:t>
            </a:r>
            <a:r>
              <a:rPr lang="el-GR" dirty="0"/>
              <a:t>άμπωτες) χαμηλές παλίρροιες την ημέρα. Ένας κύκλος </a:t>
            </a:r>
            <a:r>
              <a:rPr lang="en-US" dirty="0"/>
              <a:t>High Tide </a:t>
            </a:r>
            <a:r>
              <a:rPr lang="el-GR" dirty="0"/>
              <a:t>έως </a:t>
            </a:r>
            <a:r>
              <a:rPr lang="en-US" dirty="0"/>
              <a:t>High Tide</a:t>
            </a:r>
            <a:r>
              <a:rPr lang="el-GR" dirty="0"/>
              <a:t> (ή κύκλος από </a:t>
            </a:r>
            <a:r>
              <a:rPr lang="en-US" dirty="0"/>
              <a:t>Low Tide</a:t>
            </a:r>
            <a:r>
              <a:rPr lang="el-GR" dirty="0"/>
              <a:t> προς </a:t>
            </a:r>
            <a:r>
              <a:rPr lang="en-US" dirty="0"/>
              <a:t>Low Tide </a:t>
            </a:r>
            <a:r>
              <a:rPr lang="el-GR" dirty="0"/>
              <a:t>) διαρκεί λίγο περισσότερο από 12 ώρες.</a:t>
            </a:r>
            <a:endParaRPr lang="en-US" dirty="0"/>
          </a:p>
          <a:p>
            <a:r>
              <a:rPr lang="el-GR" dirty="0"/>
              <a:t>Η άνοδος και η ύφεση των παλίρροιών συμβαίνουν καθώς οι μάζες της γης περιστρέφονται μέσα από τις παλιρροϊκές διογκώσεις που δημιουργούνται από τη </a:t>
            </a:r>
            <a:r>
              <a:rPr lang="el-GR" dirty="0" err="1"/>
              <a:t>βαρυτική</a:t>
            </a:r>
            <a:r>
              <a:rPr lang="el-GR" dirty="0"/>
              <a:t> έλξη της Σελήνης. Ο παρατηρητής του διπλανού σχήματος βλέπει τις παλίρροιες να ανεβαίνουν όταν περνούν από τα εξογκώματα και να πέφτουν όταν περνούν από τα χαμηλά σημεία. Φυσικά, στην πραγματικότητα η Γη δεν είναι μια ομαλή μπάλα, επομένως οι παλίρροιες επηρεάζονται επίσης από την παρουσία των ηπείρων, το ίδιο το σχήμα της Γης, το βάθος του ωκεανού σε διαφορετικές τοποθεσίες κλπ. άλλα. Ο χρόνος και τα ύψη της παλίρροιας θα επηρεαστούν τοπικά από αυτά τα πρόσθετα στοιχεία.</a:t>
            </a:r>
            <a:endParaRPr lang="en-US" dirty="0"/>
          </a:p>
        </p:txBody>
      </p:sp>
      <p:pic>
        <p:nvPicPr>
          <p:cNvPr id="7" name="Content Placeholder 6">
            <a:extLst>
              <a:ext uri="{FF2B5EF4-FFF2-40B4-BE49-F238E27FC236}">
                <a16:creationId xmlns:a16="http://schemas.microsoft.com/office/drawing/2014/main" id="{D9DA7109-FAA4-8D06-664B-92D20FDBF9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5567" y="1090983"/>
            <a:ext cx="7552909" cy="4425532"/>
          </a:xfrm>
        </p:spPr>
      </p:pic>
    </p:spTree>
    <p:extLst>
      <p:ext uri="{BB962C8B-B14F-4D97-AF65-F5344CB8AC3E}">
        <p14:creationId xmlns:p14="http://schemas.microsoft.com/office/powerpoint/2010/main" val="3310868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121119" y="624201"/>
            <a:ext cx="4454449" cy="5732795"/>
          </a:xfrm>
        </p:spPr>
        <p:txBody>
          <a:bodyPr>
            <a:normAutofit/>
          </a:bodyPr>
          <a:lstStyle/>
          <a:p>
            <a:r>
              <a:rPr lang="el-GR" dirty="0"/>
              <a:t>Επειδή η Σελήνη περιστρέφεται στην ίδια κατεύθυνση που περιστρέφεται η Γη, χρειάζεται επιπλέον χρόνος για να </a:t>
            </a:r>
            <a:r>
              <a:rPr lang="el-GR" dirty="0" err="1"/>
              <a:t>περιστραφεί</a:t>
            </a:r>
            <a:r>
              <a:rPr lang="el-GR" dirty="0"/>
              <a:t> οποιοδήποτε σημείο του πλανήτη μας και να καταλήξει ακριβώς κάτω από τη Σελήνη (Η </a:t>
            </a:r>
            <a:r>
              <a:rPr lang="el-GR" dirty="0" err="1"/>
              <a:t>σελινιακή</a:t>
            </a:r>
            <a:r>
              <a:rPr lang="el-GR" dirty="0"/>
              <a:t> ημέρα διαρκεί περίπου 25 ώρες. Ο επιπλέον χρόνος είναι ~50 λεπτά. Αυτό σημαίνει ότι τα εξογκώματα της υψηλής παλίρροιας δεν ευθυγραμμίζονται ποτέ απευθείας με τη Σελήνη, αλλά λίγο πιο μπροστά από αυτήν. </a:t>
            </a:r>
          </a:p>
          <a:p>
            <a:r>
              <a:rPr lang="el-GR" dirty="0"/>
              <a:t>Επιπλέον, η Γη δεν είναι μια τέλεια, λεία σφαίρα. Οι παλίρροιες που βλέπουμε πραγματικά στις ακτές μας επηρεάζονται από τα πάντα, από το σχήμα των ηπείρων της Γης μέχρι τον άνεμο και τις καταιγίδες. </a:t>
            </a:r>
            <a:endParaRPr lang="en-US" dirty="0"/>
          </a:p>
        </p:txBody>
      </p:sp>
      <p:pic>
        <p:nvPicPr>
          <p:cNvPr id="12" name="Content Placeholder 11">
            <a:extLst>
              <a:ext uri="{FF2B5EF4-FFF2-40B4-BE49-F238E27FC236}">
                <a16:creationId xmlns:a16="http://schemas.microsoft.com/office/drawing/2014/main" id="{8F2E2B1F-C86F-8713-2298-1CD0CA4DE0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5611" y="408805"/>
            <a:ext cx="7230064" cy="5422548"/>
          </a:xfrm>
        </p:spPr>
      </p:pic>
    </p:spTree>
    <p:extLst>
      <p:ext uri="{BB962C8B-B14F-4D97-AF65-F5344CB8AC3E}">
        <p14:creationId xmlns:p14="http://schemas.microsoft.com/office/powerpoint/2010/main" val="1597388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56253" y="624201"/>
            <a:ext cx="4474081" cy="5836829"/>
          </a:xfrm>
        </p:spPr>
        <p:txBody>
          <a:bodyPr>
            <a:normAutofit/>
          </a:bodyPr>
          <a:lstStyle/>
          <a:p>
            <a:r>
              <a:rPr lang="el-GR" dirty="0"/>
              <a:t>Η Σελήνη είναι η μεγαλύτερη επιρροή στις παλίρροιες της Γης λόγω της εγγύτητάς της, αλλά δεν είναι η μόνη επιρροή. </a:t>
            </a:r>
          </a:p>
          <a:p>
            <a:r>
              <a:rPr lang="el-GR" dirty="0"/>
              <a:t>Ο Ήλιος - με περίπου 27 εκατομμύρια φορές τη μάζα της Σελήνης - είναι το μεγαλύτερο σώμα στο σύστημα μας.</a:t>
            </a:r>
          </a:p>
          <a:p>
            <a:r>
              <a:rPr lang="el-GR" dirty="0"/>
              <a:t>Αλλά είναι περίπου 390 φορές πιο μακριά από τη Σελήνη, κάτι που του δίνει λίγο λιγότερο από τη μισή δύναμη παραγωγής παλίρροιας της Σελήνης. Ωστόσο, εξακολουθεί να παίζει ρόλο.</a:t>
            </a:r>
          </a:p>
          <a:p>
            <a:r>
              <a:rPr lang="el-GR" dirty="0"/>
              <a:t>Δύο φορές το μήνα, όταν η Γη, ο Ήλιος και η Σελήνη ευθυγραμμίζονται, η </a:t>
            </a:r>
            <a:r>
              <a:rPr lang="el-GR" dirty="0" err="1"/>
              <a:t>βαρυτική</a:t>
            </a:r>
            <a:r>
              <a:rPr lang="el-GR" dirty="0"/>
              <a:t> τους δύναμη συνδυάζεται για να δημιουργήσει εξαιρετικά υψηλές παλίρροιες, που ονομάζονται </a:t>
            </a:r>
            <a:r>
              <a:rPr lang="el-GR" b="1" dirty="0"/>
              <a:t>παλίρροιες συζυγιών</a:t>
            </a:r>
            <a:r>
              <a:rPr lang="en-US" dirty="0"/>
              <a:t> (</a:t>
            </a:r>
            <a:r>
              <a:rPr lang="en-US" b="1" dirty="0"/>
              <a:t>Spring Tides HWS / LWS</a:t>
            </a:r>
            <a:r>
              <a:rPr lang="en-US" dirty="0"/>
              <a:t>)</a:t>
            </a:r>
            <a:r>
              <a:rPr lang="el-GR" dirty="0"/>
              <a:t>, καθώς και πολύ χαμηλές παλίρροιες όπου το νερό έχει μετατοπιστεί. Περίπου μια εβδομάδα αργότερα, όταν ο Ήλιος και η Σελήνη βρίσκονται σε ορθή γωνία μεταξύ τους, η </a:t>
            </a:r>
            <a:r>
              <a:rPr lang="el-GR" dirty="0" err="1"/>
              <a:t>βαρυτική</a:t>
            </a:r>
            <a:r>
              <a:rPr lang="el-GR" dirty="0"/>
              <a:t> έλξη του Ήλιου λειτουργεί ενάντια στη </a:t>
            </a:r>
            <a:r>
              <a:rPr lang="el-GR" dirty="0" err="1"/>
              <a:t>βαρυτική</a:t>
            </a:r>
            <a:r>
              <a:rPr lang="el-GR" dirty="0"/>
              <a:t> έλξη της Σελήνης και την ακυρώνει εν μέρει, δημιουργώντας μικρότερες σεληνιακές παλίρροιες που ονομάζονται </a:t>
            </a:r>
            <a:r>
              <a:rPr lang="el-GR" b="1" dirty="0"/>
              <a:t>παλίρροιες τετραγωνισμών (</a:t>
            </a:r>
            <a:r>
              <a:rPr lang="en-US" b="1" dirty="0"/>
              <a:t>Neap Tides –HWN / LWN)</a:t>
            </a:r>
            <a:r>
              <a:rPr lang="el-GR" dirty="0"/>
              <a:t>.</a:t>
            </a:r>
            <a:endParaRPr lang="en-US" dirty="0"/>
          </a:p>
        </p:txBody>
      </p:sp>
      <p:pic>
        <p:nvPicPr>
          <p:cNvPr id="6" name="Content Placeholder 5">
            <a:extLst>
              <a:ext uri="{FF2B5EF4-FFF2-40B4-BE49-F238E27FC236}">
                <a16:creationId xmlns:a16="http://schemas.microsoft.com/office/drawing/2014/main" id="{63726738-85A6-9063-2BC6-C25BC4D31C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0334" y="1188891"/>
            <a:ext cx="7605414" cy="4456297"/>
          </a:xfrm>
        </p:spPr>
      </p:pic>
    </p:spTree>
    <p:extLst>
      <p:ext uri="{BB962C8B-B14F-4D97-AF65-F5344CB8AC3E}">
        <p14:creationId xmlns:p14="http://schemas.microsoft.com/office/powerpoint/2010/main" val="1070622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D9794D-2641-1DCD-492E-6C8378570990}"/>
              </a:ext>
            </a:extLst>
          </p:cNvPr>
          <p:cNvSpPr>
            <a:spLocks noGrp="1"/>
          </p:cNvSpPr>
          <p:nvPr>
            <p:ph type="body" sz="half" idx="2"/>
          </p:nvPr>
        </p:nvSpPr>
        <p:spPr>
          <a:xfrm>
            <a:off x="56253" y="624201"/>
            <a:ext cx="5228458" cy="5836829"/>
          </a:xfrm>
        </p:spPr>
        <p:txBody>
          <a:bodyPr>
            <a:normAutofit/>
          </a:bodyPr>
          <a:lstStyle/>
          <a:p>
            <a:r>
              <a:rPr lang="el-GR" dirty="0"/>
              <a:t>Η περιοδική μεταβολή της στάθμης του νερού μπορεί να παρασταθεί γραφικά με την μορφή </a:t>
            </a:r>
            <a:r>
              <a:rPr lang="el-GR" i="1" dirty="0"/>
              <a:t>ημιτονοειδούς ή κυματοειδούς καμπύλης</a:t>
            </a:r>
            <a:r>
              <a:rPr lang="el-GR" dirty="0"/>
              <a:t> πάνω σε δύο άξονες εκ των οποίων ο ένας (κάθετος) είναι το εύρος της παλίρροιας σε μονάδα μήκους και ο άλλος (οριζόντιος) τον χρόνο.</a:t>
            </a:r>
            <a:endParaRPr lang="en-US" dirty="0"/>
          </a:p>
          <a:p>
            <a:endParaRPr lang="el-GR" dirty="0"/>
          </a:p>
          <a:p>
            <a:pPr marL="285750" indent="-285750">
              <a:buFont typeface="Wingdings" panose="05000000000000000000" pitchFamily="2" charset="2"/>
              <a:buChar char="§"/>
            </a:pPr>
            <a:r>
              <a:rPr lang="el-GR" dirty="0"/>
              <a:t>Οι άνω κορυφές των κυμάτων αναπαριστούν τις </a:t>
            </a:r>
            <a:r>
              <a:rPr lang="el-GR" b="1" dirty="0"/>
              <a:t>πλήμμες</a:t>
            </a:r>
            <a:r>
              <a:rPr lang="el-GR" dirty="0"/>
              <a:t> </a:t>
            </a:r>
            <a:r>
              <a:rPr lang="en-US" dirty="0"/>
              <a:t>(</a:t>
            </a:r>
            <a:r>
              <a:rPr lang="en-US" b="1" dirty="0"/>
              <a:t>HW</a:t>
            </a:r>
            <a:r>
              <a:rPr lang="en-US" dirty="0"/>
              <a:t>) </a:t>
            </a:r>
            <a:r>
              <a:rPr lang="el-GR" dirty="0"/>
              <a:t>και οι κάτω τις</a:t>
            </a:r>
            <a:r>
              <a:rPr lang="en-US" dirty="0"/>
              <a:t>,                                                        </a:t>
            </a:r>
            <a:r>
              <a:rPr lang="el-GR" b="1" dirty="0" err="1"/>
              <a:t>ρηχίες</a:t>
            </a:r>
            <a:r>
              <a:rPr lang="en-US" dirty="0"/>
              <a:t> (</a:t>
            </a:r>
            <a:r>
              <a:rPr lang="en-US" b="1" dirty="0"/>
              <a:t>LW</a:t>
            </a:r>
            <a:r>
              <a:rPr lang="en-US" dirty="0"/>
              <a:t>)</a:t>
            </a:r>
            <a:r>
              <a:rPr lang="el-GR" dirty="0"/>
              <a:t>.</a:t>
            </a:r>
          </a:p>
          <a:p>
            <a:pPr marL="285750" indent="-285750">
              <a:buFont typeface="Wingdings" panose="05000000000000000000" pitchFamily="2" charset="2"/>
              <a:buChar char="§"/>
            </a:pPr>
            <a:r>
              <a:rPr lang="el-GR" dirty="0"/>
              <a:t>Η διαφορά ύψους μεταξύ πλήμμης και ρηχίας ονομάζεται </a:t>
            </a:r>
            <a:r>
              <a:rPr lang="el-GR" b="1" dirty="0"/>
              <a:t>εύρος παλίρροιας </a:t>
            </a:r>
            <a:r>
              <a:rPr lang="el-GR" dirty="0"/>
              <a:t>(</a:t>
            </a:r>
            <a:r>
              <a:rPr lang="en-US" b="1" dirty="0"/>
              <a:t>tidal range</a:t>
            </a:r>
            <a:r>
              <a:rPr lang="en-US" dirty="0"/>
              <a:t>)</a:t>
            </a:r>
            <a:r>
              <a:rPr lang="el-GR" dirty="0"/>
              <a:t>.</a:t>
            </a:r>
            <a:endParaRPr lang="en-US" dirty="0"/>
          </a:p>
          <a:p>
            <a:pPr marL="285750" indent="-285750">
              <a:buFont typeface="Wingdings" panose="05000000000000000000" pitchFamily="2" charset="2"/>
              <a:buChar char="§"/>
            </a:pPr>
            <a:r>
              <a:rPr lang="el-GR" dirty="0"/>
              <a:t>Όταν τα νερά ανυψώνονται ονομάζεται </a:t>
            </a:r>
            <a:r>
              <a:rPr lang="el-GR" b="1" dirty="0"/>
              <a:t>Πλημμυρίδα (</a:t>
            </a:r>
            <a:r>
              <a:rPr lang="en-US" b="1" dirty="0"/>
              <a:t>Rise)</a:t>
            </a:r>
          </a:p>
          <a:p>
            <a:pPr marL="285750" indent="-285750">
              <a:buFont typeface="Wingdings" panose="05000000000000000000" pitchFamily="2" charset="2"/>
              <a:buChar char="§"/>
            </a:pPr>
            <a:r>
              <a:rPr lang="el-GR" dirty="0"/>
              <a:t>Το χρονικό διάστημα που τα νερά ανυψώνονται ονομάζεται </a:t>
            </a:r>
            <a:r>
              <a:rPr lang="el-GR" b="1" dirty="0"/>
              <a:t>Διάρκεια Πλημμυρίδας (</a:t>
            </a:r>
            <a:r>
              <a:rPr lang="en-US" b="1" dirty="0"/>
              <a:t>Duration of Rise)</a:t>
            </a:r>
          </a:p>
          <a:p>
            <a:pPr marL="285750" indent="-285750">
              <a:buFont typeface="Wingdings" panose="05000000000000000000" pitchFamily="2" charset="2"/>
              <a:buChar char="§"/>
            </a:pPr>
            <a:r>
              <a:rPr lang="el-GR" dirty="0"/>
              <a:t>Όταν τα νερά ταπεινώνονται ονομάζεται </a:t>
            </a:r>
            <a:r>
              <a:rPr lang="el-GR" b="1" dirty="0"/>
              <a:t>άμπωτη (</a:t>
            </a:r>
            <a:r>
              <a:rPr lang="en-US" b="1" dirty="0"/>
              <a:t>Fall)</a:t>
            </a:r>
          </a:p>
          <a:p>
            <a:pPr marL="285750" indent="-285750">
              <a:buFont typeface="Wingdings" panose="05000000000000000000" pitchFamily="2" charset="2"/>
              <a:buChar char="§"/>
            </a:pPr>
            <a:r>
              <a:rPr lang="el-GR" dirty="0"/>
              <a:t>Το χρονικό διάστημα που τα νερά ταπεινώνονται ονομάζεται διάρκεια της </a:t>
            </a:r>
            <a:r>
              <a:rPr lang="el-GR" b="1" dirty="0"/>
              <a:t>άμπωτης (</a:t>
            </a:r>
            <a:r>
              <a:rPr lang="en-US" b="1" dirty="0"/>
              <a:t>Duration of Fall) </a:t>
            </a:r>
          </a:p>
          <a:p>
            <a:pPr marL="285750" indent="-285750">
              <a:buFont typeface="Wingdings" panose="05000000000000000000" pitchFamily="2" charset="2"/>
              <a:buChar char="§"/>
            </a:pPr>
            <a:r>
              <a:rPr lang="el-GR" dirty="0"/>
              <a:t>Η στάθμη του νερού στο μέσον μεταξύ πλήμμης και ρηχίας ονομάζεται </a:t>
            </a:r>
            <a:r>
              <a:rPr lang="el-GR" b="1" dirty="0"/>
              <a:t>μέση στάθμη </a:t>
            </a:r>
            <a:r>
              <a:rPr lang="el-GR" dirty="0"/>
              <a:t>(</a:t>
            </a:r>
            <a:r>
              <a:rPr lang="en-US" b="1" dirty="0"/>
              <a:t>mean level</a:t>
            </a:r>
            <a:r>
              <a:rPr lang="en-US" dirty="0"/>
              <a:t>)</a:t>
            </a:r>
            <a:r>
              <a:rPr lang="el-GR" dirty="0"/>
              <a:t>. </a:t>
            </a:r>
            <a:endParaRPr lang="en-US" dirty="0"/>
          </a:p>
        </p:txBody>
      </p:sp>
      <p:pic>
        <p:nvPicPr>
          <p:cNvPr id="7" name="Content Placeholder 6">
            <a:extLst>
              <a:ext uri="{FF2B5EF4-FFF2-40B4-BE49-F238E27FC236}">
                <a16:creationId xmlns:a16="http://schemas.microsoft.com/office/drawing/2014/main" id="{BE4C9763-5D3E-5FCE-689F-260D03DF47B3}"/>
              </a:ext>
            </a:extLst>
          </p:cNvPr>
          <p:cNvPicPr>
            <a:picLocks noGrp="1" noChangeAspect="1"/>
          </p:cNvPicPr>
          <p:nvPr>
            <p:ph idx="1"/>
          </p:nvPr>
        </p:nvPicPr>
        <p:blipFill>
          <a:blip r:embed="rId2"/>
          <a:stretch>
            <a:fillRect/>
          </a:stretch>
        </p:blipFill>
        <p:spPr>
          <a:xfrm>
            <a:off x="5443587" y="533628"/>
            <a:ext cx="6317676" cy="5994108"/>
          </a:xfrm>
        </p:spPr>
      </p:pic>
      <p:cxnSp>
        <p:nvCxnSpPr>
          <p:cNvPr id="9" name="Straight Connector 8">
            <a:extLst>
              <a:ext uri="{FF2B5EF4-FFF2-40B4-BE49-F238E27FC236}">
                <a16:creationId xmlns:a16="http://schemas.microsoft.com/office/drawing/2014/main" id="{20F608A3-67B5-41BB-5F01-1B52A366946A}"/>
              </a:ext>
            </a:extLst>
          </p:cNvPr>
          <p:cNvCxnSpPr>
            <a:cxnSpLocks/>
          </p:cNvCxnSpPr>
          <p:nvPr/>
        </p:nvCxnSpPr>
        <p:spPr>
          <a:xfrm>
            <a:off x="6039420" y="1648110"/>
            <a:ext cx="2288731"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627B0D51-9DFD-EA90-3F0F-0C04F2846D5E}"/>
              </a:ext>
            </a:extLst>
          </p:cNvPr>
          <p:cNvCxnSpPr>
            <a:cxnSpLocks/>
          </p:cNvCxnSpPr>
          <p:nvPr/>
        </p:nvCxnSpPr>
        <p:spPr>
          <a:xfrm>
            <a:off x="8048911" y="1648110"/>
            <a:ext cx="0" cy="3706879"/>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8CEB57-AC94-E0CC-6A33-BE81E9285A35}"/>
              </a:ext>
            </a:extLst>
          </p:cNvPr>
          <p:cNvCxnSpPr>
            <a:cxnSpLocks/>
          </p:cNvCxnSpPr>
          <p:nvPr/>
        </p:nvCxnSpPr>
        <p:spPr>
          <a:xfrm>
            <a:off x="6096000" y="5354989"/>
            <a:ext cx="22704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E6D4723-9462-F5EE-E061-F3A01DD4B83F}"/>
              </a:ext>
            </a:extLst>
          </p:cNvPr>
          <p:cNvSpPr txBox="1"/>
          <p:nvPr/>
        </p:nvSpPr>
        <p:spPr>
          <a:xfrm>
            <a:off x="7671106" y="3246941"/>
            <a:ext cx="887844" cy="369332"/>
          </a:xfrm>
          <a:prstGeom prst="rect">
            <a:avLst/>
          </a:prstGeom>
          <a:noFill/>
        </p:spPr>
        <p:txBody>
          <a:bodyPr wrap="square" rtlCol="0">
            <a:spAutoFit/>
          </a:bodyPr>
          <a:lstStyle/>
          <a:p>
            <a:r>
              <a:rPr lang="en-US" b="1" dirty="0">
                <a:solidFill>
                  <a:srgbClr val="FF0000"/>
                </a:solidFill>
              </a:rPr>
              <a:t>RANGE</a:t>
            </a:r>
          </a:p>
        </p:txBody>
      </p:sp>
      <p:cxnSp>
        <p:nvCxnSpPr>
          <p:cNvPr id="24" name="Straight Connector 23">
            <a:extLst>
              <a:ext uri="{FF2B5EF4-FFF2-40B4-BE49-F238E27FC236}">
                <a16:creationId xmlns:a16="http://schemas.microsoft.com/office/drawing/2014/main" id="{432CCB32-A56B-EE17-BBF7-48A2D94A9FDA}"/>
              </a:ext>
            </a:extLst>
          </p:cNvPr>
          <p:cNvCxnSpPr>
            <a:cxnSpLocks/>
          </p:cNvCxnSpPr>
          <p:nvPr/>
        </p:nvCxnSpPr>
        <p:spPr>
          <a:xfrm>
            <a:off x="9127570" y="1555028"/>
            <a:ext cx="49279" cy="4484392"/>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96A9C08-FC53-A856-E75F-3B0990C7900C}"/>
              </a:ext>
            </a:extLst>
          </p:cNvPr>
          <p:cNvCxnSpPr>
            <a:cxnSpLocks/>
          </p:cNvCxnSpPr>
          <p:nvPr/>
        </p:nvCxnSpPr>
        <p:spPr>
          <a:xfrm>
            <a:off x="10357722" y="5354989"/>
            <a:ext cx="27376" cy="793940"/>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FE58365-87CF-C115-331C-E983862901A6}"/>
              </a:ext>
            </a:extLst>
          </p:cNvPr>
          <p:cNvSpPr txBox="1"/>
          <p:nvPr/>
        </p:nvSpPr>
        <p:spPr>
          <a:xfrm>
            <a:off x="9221559" y="5270576"/>
            <a:ext cx="1082324" cy="646331"/>
          </a:xfrm>
          <a:prstGeom prst="rect">
            <a:avLst/>
          </a:prstGeom>
          <a:solidFill>
            <a:srgbClr val="92D050"/>
          </a:solidFill>
        </p:spPr>
        <p:txBody>
          <a:bodyPr wrap="square" rtlCol="0">
            <a:spAutoFit/>
          </a:bodyPr>
          <a:lstStyle/>
          <a:p>
            <a:r>
              <a:rPr lang="el-GR" b="1" dirty="0"/>
              <a:t>ΑΜΠΩΤΗ </a:t>
            </a:r>
            <a:r>
              <a:rPr lang="en-US" b="1" dirty="0"/>
              <a:t>- FALL</a:t>
            </a:r>
          </a:p>
        </p:txBody>
      </p:sp>
      <p:cxnSp>
        <p:nvCxnSpPr>
          <p:cNvPr id="31" name="Straight Connector 30">
            <a:extLst>
              <a:ext uri="{FF2B5EF4-FFF2-40B4-BE49-F238E27FC236}">
                <a16:creationId xmlns:a16="http://schemas.microsoft.com/office/drawing/2014/main" id="{A39A8872-8A46-06BF-0552-8C1272FECEDC}"/>
              </a:ext>
            </a:extLst>
          </p:cNvPr>
          <p:cNvCxnSpPr>
            <a:cxnSpLocks/>
          </p:cNvCxnSpPr>
          <p:nvPr/>
        </p:nvCxnSpPr>
        <p:spPr>
          <a:xfrm>
            <a:off x="9082860" y="1559603"/>
            <a:ext cx="49279" cy="4484392"/>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07304E8-C2A9-13DA-1D3F-BAA5799B13AD}"/>
              </a:ext>
            </a:extLst>
          </p:cNvPr>
          <p:cNvCxnSpPr>
            <a:cxnSpLocks/>
          </p:cNvCxnSpPr>
          <p:nvPr/>
        </p:nvCxnSpPr>
        <p:spPr>
          <a:xfrm>
            <a:off x="8093622" y="5354989"/>
            <a:ext cx="9129" cy="1123836"/>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EB1AC8E-EA11-5003-4683-6B613961D313}"/>
              </a:ext>
            </a:extLst>
          </p:cNvPr>
          <p:cNvSpPr txBox="1"/>
          <p:nvPr/>
        </p:nvSpPr>
        <p:spPr>
          <a:xfrm>
            <a:off x="8150653" y="5298398"/>
            <a:ext cx="931267" cy="923330"/>
          </a:xfrm>
          <a:prstGeom prst="rect">
            <a:avLst/>
          </a:prstGeom>
          <a:solidFill>
            <a:srgbClr val="FFC000"/>
          </a:solidFill>
        </p:spPr>
        <p:txBody>
          <a:bodyPr wrap="square" rtlCol="0">
            <a:spAutoFit/>
          </a:bodyPr>
          <a:lstStyle/>
          <a:p>
            <a:r>
              <a:rPr lang="el-GR" b="1" dirty="0"/>
              <a:t>Πλημμυρίδα</a:t>
            </a:r>
            <a:r>
              <a:rPr lang="en-US" b="1" dirty="0"/>
              <a:t> -</a:t>
            </a:r>
            <a:r>
              <a:rPr lang="el-GR" b="1" dirty="0"/>
              <a:t> </a:t>
            </a:r>
            <a:r>
              <a:rPr lang="en-US" b="1" dirty="0"/>
              <a:t>RISE</a:t>
            </a:r>
          </a:p>
        </p:txBody>
      </p:sp>
      <p:cxnSp>
        <p:nvCxnSpPr>
          <p:cNvPr id="3" name="Straight Connector 2">
            <a:extLst>
              <a:ext uri="{FF2B5EF4-FFF2-40B4-BE49-F238E27FC236}">
                <a16:creationId xmlns:a16="http://schemas.microsoft.com/office/drawing/2014/main" id="{6A6D5FD7-30B3-D500-AE15-C52D112AF33A}"/>
              </a:ext>
            </a:extLst>
          </p:cNvPr>
          <p:cNvCxnSpPr>
            <a:cxnSpLocks/>
          </p:cNvCxnSpPr>
          <p:nvPr/>
        </p:nvCxnSpPr>
        <p:spPr>
          <a:xfrm>
            <a:off x="6229884" y="3560724"/>
            <a:ext cx="1756161" cy="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52108A9-BDEC-9FBA-4FA7-84BD06793984}"/>
              </a:ext>
            </a:extLst>
          </p:cNvPr>
          <p:cNvSpPr txBox="1"/>
          <p:nvPr/>
        </p:nvSpPr>
        <p:spPr>
          <a:xfrm>
            <a:off x="6514227" y="3316884"/>
            <a:ext cx="484428" cy="369332"/>
          </a:xfrm>
          <a:prstGeom prst="rect">
            <a:avLst/>
          </a:prstGeom>
          <a:noFill/>
        </p:spPr>
        <p:txBody>
          <a:bodyPr wrap="none" rtlCol="0">
            <a:spAutoFit/>
          </a:bodyPr>
          <a:lstStyle/>
          <a:p>
            <a:r>
              <a:rPr lang="en-US" b="1" dirty="0"/>
              <a:t>ML</a:t>
            </a:r>
          </a:p>
        </p:txBody>
      </p:sp>
    </p:spTree>
    <p:extLst>
      <p:ext uri="{BB962C8B-B14F-4D97-AF65-F5344CB8AC3E}">
        <p14:creationId xmlns:p14="http://schemas.microsoft.com/office/powerpoint/2010/main" val="3100156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B0E4-CD71-EF5F-0C82-8BD34B685120}"/>
              </a:ext>
            </a:extLst>
          </p:cNvPr>
          <p:cNvSpPr>
            <a:spLocks noGrp="1"/>
          </p:cNvSpPr>
          <p:nvPr>
            <p:ph type="title"/>
          </p:nvPr>
        </p:nvSpPr>
        <p:spPr>
          <a:xfrm>
            <a:off x="277738" y="457200"/>
            <a:ext cx="4494287" cy="1600200"/>
          </a:xfrm>
        </p:spPr>
        <p:txBody>
          <a:bodyPr/>
          <a:lstStyle/>
          <a:p>
            <a:r>
              <a:rPr lang="el-GR" dirty="0"/>
              <a:t>Δημιουργία της παλίρροιας για έναν τόπο.</a:t>
            </a:r>
            <a:endParaRPr lang="en-US" dirty="0"/>
          </a:p>
        </p:txBody>
      </p:sp>
      <p:sp>
        <p:nvSpPr>
          <p:cNvPr id="4" name="Text Placeholder 3">
            <a:extLst>
              <a:ext uri="{FF2B5EF4-FFF2-40B4-BE49-F238E27FC236}">
                <a16:creationId xmlns:a16="http://schemas.microsoft.com/office/drawing/2014/main" id="{992843F0-0496-7837-F89C-E7F4069C66C0}"/>
              </a:ext>
            </a:extLst>
          </p:cNvPr>
          <p:cNvSpPr>
            <a:spLocks noGrp="1"/>
          </p:cNvSpPr>
          <p:nvPr>
            <p:ph type="body" sz="half" idx="2"/>
          </p:nvPr>
        </p:nvSpPr>
        <p:spPr>
          <a:xfrm>
            <a:off x="277738" y="2057400"/>
            <a:ext cx="4494287" cy="3811588"/>
          </a:xfrm>
        </p:spPr>
        <p:txBody>
          <a:bodyPr/>
          <a:lstStyle/>
          <a:p>
            <a:r>
              <a:rPr lang="el-GR" dirty="0"/>
              <a:t>Κατά την ημερήσια (φαινόμενη) κίνηση της σελήνης γύρω από την  γη η ελάχιστη απόσταση της από έναν τόπο συμβαίνει όταν η σελήνη περνάει από το ζενίθ του τόπου και η μέγιστη απόσταση όταν η σελήνη βρίσκεται στο Ναδίρ του τόπου.</a:t>
            </a:r>
          </a:p>
          <a:p>
            <a:r>
              <a:rPr lang="el-GR" dirty="0"/>
              <a:t>Τόποι λοιπόν που έχουν την σελήνη στο ζενίθ, το Ναδίρ ή στον μεσημβρινό τους θα έχουν πλήμμη.</a:t>
            </a:r>
          </a:p>
          <a:p>
            <a:endParaRPr lang="el-GR" dirty="0"/>
          </a:p>
          <a:p>
            <a:r>
              <a:rPr lang="el-GR" dirty="0"/>
              <a:t>Τόποι που θα έχουν την σελήνη στον ορίζοντα τους θα έχουν ρηχία. </a:t>
            </a:r>
            <a:endParaRPr lang="en-US" dirty="0"/>
          </a:p>
        </p:txBody>
      </p:sp>
      <p:pic>
        <p:nvPicPr>
          <p:cNvPr id="2050" name="Picture 2">
            <a:extLst>
              <a:ext uri="{FF2B5EF4-FFF2-40B4-BE49-F238E27FC236}">
                <a16:creationId xmlns:a16="http://schemas.microsoft.com/office/drawing/2014/main" id="{9490B04E-1284-5173-CC86-79559598A8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43785" y="903419"/>
            <a:ext cx="6172200" cy="4716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4553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TotalTime>
  <Words>2215</Words>
  <Application>Microsoft Office PowerPoint</Application>
  <PresentationFormat>Widescreen</PresentationFormat>
  <Paragraphs>103</Paragraphs>
  <Slides>25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Cambria Math</vt:lpstr>
      <vt:lpstr>Wingdings</vt:lpstr>
      <vt:lpstr>Office Theme</vt:lpstr>
      <vt:lpstr>ΠΑΛΙΡΡΟΙΑ</vt:lpstr>
      <vt:lpstr>Τι είναι Παλίρροια</vt:lpstr>
      <vt:lpstr>PowerPoint Presentation</vt:lpstr>
      <vt:lpstr>PowerPoint Presentation</vt:lpstr>
      <vt:lpstr>PowerPoint Presentation</vt:lpstr>
      <vt:lpstr>PowerPoint Presentation</vt:lpstr>
      <vt:lpstr>PowerPoint Presentation</vt:lpstr>
      <vt:lpstr>PowerPoint Presentation</vt:lpstr>
      <vt:lpstr>Δημιουργία της παλίρροιας για έναν τόπο.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Ημερήσιες Παλίρροιες. Diurnal Tides</vt:lpstr>
      <vt:lpstr>Μικτές Ημι-ημερήσιες Παλίρροιες. Mixed semidiurnal Tides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Θρασύβουλος Κοτσιφάκης</dc:creator>
  <cp:lastModifiedBy>Θρασύβουλος Κοτσιφάκης</cp:lastModifiedBy>
  <cp:revision>3</cp:revision>
  <dcterms:created xsi:type="dcterms:W3CDTF">2024-04-07T22:05:47Z</dcterms:created>
  <dcterms:modified xsi:type="dcterms:W3CDTF">2024-04-09T04:11:58Z</dcterms:modified>
</cp:coreProperties>
</file>