
<file path=[Content_Types].xml><?xml version="1.0" encoding="utf-8"?>
<Types xmlns="http://schemas.openxmlformats.org/package/2006/content-types">
  <Default Extension="bin" ContentType="application/vnd.openxmlformats-officedocument.oleObject"/>
  <Default Extension="bmp" ContentType="image/bmp"/>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57" r:id="rId5"/>
    <p:sldId id="260" r:id="rId6"/>
    <p:sldId id="261" r:id="rId7"/>
    <p:sldId id="264" r:id="rId8"/>
    <p:sldId id="265" r:id="rId9"/>
    <p:sldId id="266" r:id="rId10"/>
    <p:sldId id="262" r:id="rId11"/>
    <p:sldId id="263" r:id="rId12"/>
    <p:sldId id="267" r:id="rId13"/>
    <p:sldId id="268" r:id="rId14"/>
    <p:sldId id="271" r:id="rId15"/>
    <p:sldId id="269" r:id="rId16"/>
    <p:sldId id="270" r:id="rId17"/>
    <p:sldId id="273" r:id="rId18"/>
    <p:sldId id="272"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2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10/30/2023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10/30/2023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10/30/2023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10/30/2023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10/30/2023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10/30/2023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10/30/2023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2.wmf"/></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hyperlink" Target="sources/Microsoft%20Outlook%20-%20Memo%20Style.pdf"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b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smh.com.au/world/middle-east/from-the-archives-1985-hijacked-italian-liner-sparks-geopolitical-crisis-20191007-p52yce.html"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adst.org/2014/09/the-achille-lauro-hijacking-these-sons-of-bitches-must-be-prosecuted/" TargetMode="External"/><Relationship Id="rId7" Type="http://schemas.openxmlformats.org/officeDocument/2006/relationships/hyperlink" Target="https://www.imo.org/en/MediaCentre/MeetingSummaries/Pages/MSC-Default.aspx" TargetMode="External"/><Relationship Id="rId2" Type="http://schemas.openxmlformats.org/officeDocument/2006/relationships/hyperlink" Target="https://www.britannica.com/topic/Palestine-Liberation-Organization" TargetMode="External"/><Relationship Id="rId1" Type="http://schemas.openxmlformats.org/officeDocument/2006/relationships/slideLayout" Target="../slideLayouts/slideLayout2.xml"/><Relationship Id="rId6" Type="http://schemas.openxmlformats.org/officeDocument/2006/relationships/hyperlink" Target="https://www.imdb.com/title/tt0097508/" TargetMode="External"/><Relationship Id="rId5" Type="http://schemas.openxmlformats.org/officeDocument/2006/relationships/hyperlink" Target="https://www.cambridge.org/core/journals/american-journal-of-international-law/article/abs/terrorism-on-the-high-seas-the-achille-lauro-piracy-and-the-imo-convention-on-maritime-safety/5E5787E66BADEE7FA08808937443513F" TargetMode="External"/><Relationship Id="rId4" Type="http://schemas.openxmlformats.org/officeDocument/2006/relationships/hyperlink" Target="https://ir.lawnet.fordham.edu/cgi/viewcontent.cgi?referer=&amp;httpsredir=1&amp;article=1123&amp;context=ilj"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www.icc-ccs.org/reports/2022%20Annual%20IMB%20Piracy%20and%20Armed%20Robbery%20Report.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cc-ccs.org/reports/2022%20Annual%20IMB%20Piracy%20and%20Armed%20Robbery%20Report.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icc-ccs.org/reports/2022%20Annual%20IMB%20Piracy%20and%20Armed%20Robbery%20Report.pdf"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gard.no/web/articles?documentId=3497799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1C70-5130-7B6E-1D54-A7B967866209}"/>
              </a:ext>
            </a:extLst>
          </p:cNvPr>
          <p:cNvSpPr>
            <a:spLocks noGrp="1"/>
          </p:cNvSpPr>
          <p:nvPr>
            <p:ph type="ctrTitle"/>
          </p:nvPr>
        </p:nvSpPr>
        <p:spPr/>
        <p:txBody>
          <a:bodyPr>
            <a:normAutofit fontScale="90000"/>
          </a:bodyPr>
          <a:lstStyle/>
          <a:p>
            <a:r>
              <a:rPr lang="el-GR" dirty="0"/>
              <a:t>ΑΞΙΩΜΑΤΙΚΟΣ ΑΣΦΑΛΕΙΑΣ ΠΛΟΙΟΥ (</a:t>
            </a:r>
            <a:r>
              <a:rPr lang="en-US" dirty="0"/>
              <a:t>SSO) - ISPS</a:t>
            </a:r>
          </a:p>
        </p:txBody>
      </p:sp>
      <p:sp>
        <p:nvSpPr>
          <p:cNvPr id="3" name="Subtitle 2">
            <a:extLst>
              <a:ext uri="{FF2B5EF4-FFF2-40B4-BE49-F238E27FC236}">
                <a16:creationId xmlns:a16="http://schemas.microsoft.com/office/drawing/2014/main" id="{109F3569-6F5E-F64E-1FE1-730151ED9D08}"/>
              </a:ext>
            </a:extLst>
          </p:cNvPr>
          <p:cNvSpPr>
            <a:spLocks noGrp="1"/>
          </p:cNvSpPr>
          <p:nvPr>
            <p:ph type="subTitle" idx="1"/>
          </p:nvPr>
        </p:nvSpPr>
        <p:spPr>
          <a:xfrm>
            <a:off x="1371600" y="3632200"/>
            <a:ext cx="9448800" cy="840047"/>
          </a:xfrm>
        </p:spPr>
        <p:txBody>
          <a:bodyPr/>
          <a:lstStyle/>
          <a:p>
            <a:endParaRPr lang="el-GR" dirty="0"/>
          </a:p>
          <a:p>
            <a:r>
              <a:rPr lang="en-US" dirty="0"/>
              <a:t>30 </a:t>
            </a:r>
            <a:r>
              <a:rPr lang="el-GR" dirty="0"/>
              <a:t>ΔΙΔΑΚΤΙΚΕΣ ΩΡΕΣ.</a:t>
            </a:r>
            <a:endParaRPr lang="en-US" dirty="0"/>
          </a:p>
        </p:txBody>
      </p:sp>
    </p:spTree>
    <p:extLst>
      <p:ext uri="{BB962C8B-B14F-4D97-AF65-F5344CB8AC3E}">
        <p14:creationId xmlns:p14="http://schemas.microsoft.com/office/powerpoint/2010/main" val="898908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DC9B-689F-B6BC-47B1-47106C75E156}"/>
              </a:ext>
            </a:extLst>
          </p:cNvPr>
          <p:cNvSpPr>
            <a:spLocks noGrp="1"/>
          </p:cNvSpPr>
          <p:nvPr>
            <p:ph type="title"/>
          </p:nvPr>
        </p:nvSpPr>
        <p:spPr/>
        <p:txBody>
          <a:bodyPr/>
          <a:lstStyle/>
          <a:p>
            <a:r>
              <a:rPr lang="el-GR" dirty="0" err="1"/>
              <a:t>ΒασικΑ</a:t>
            </a:r>
            <a:r>
              <a:rPr lang="el-GR" dirty="0"/>
              <a:t> </a:t>
            </a:r>
            <a:r>
              <a:rPr lang="el-GR" dirty="0" err="1"/>
              <a:t>στοιχεΙα</a:t>
            </a:r>
            <a:r>
              <a:rPr lang="el-GR" dirty="0"/>
              <a:t> του </a:t>
            </a:r>
            <a:r>
              <a:rPr lang="el-GR" dirty="0" err="1"/>
              <a:t>ΚΩδικα</a:t>
            </a:r>
            <a:r>
              <a:rPr lang="el-GR" dirty="0"/>
              <a:t> ISPS</a:t>
            </a:r>
            <a:endParaRPr lang="en-US" dirty="0"/>
          </a:p>
        </p:txBody>
      </p:sp>
      <p:sp>
        <p:nvSpPr>
          <p:cNvPr id="3" name="Content Placeholder 2">
            <a:extLst>
              <a:ext uri="{FF2B5EF4-FFF2-40B4-BE49-F238E27FC236}">
                <a16:creationId xmlns:a16="http://schemas.microsoft.com/office/drawing/2014/main" id="{7E85B030-C3E5-B33D-A5F9-FC38CAC041A8}"/>
              </a:ext>
            </a:extLst>
          </p:cNvPr>
          <p:cNvSpPr>
            <a:spLocks noGrp="1"/>
          </p:cNvSpPr>
          <p:nvPr>
            <p:ph idx="1"/>
          </p:nvPr>
        </p:nvSpPr>
        <p:spPr/>
        <p:txBody>
          <a:bodyPr/>
          <a:lstStyle/>
          <a:p>
            <a:pPr marL="0" indent="0">
              <a:buNone/>
            </a:pPr>
            <a:endParaRPr lang="el-GR" dirty="0"/>
          </a:p>
          <a:p>
            <a:pPr marL="0" indent="0">
              <a:buNone/>
            </a:pPr>
            <a:r>
              <a:rPr lang="el-GR" dirty="0"/>
              <a:t>Τα βασικότερα στοιχεία του Κώδικα ISPS, που αφορούν άμεσα τον ναυτικό είναι:</a:t>
            </a:r>
          </a:p>
          <a:p>
            <a:pPr marL="0" indent="0">
              <a:buNone/>
            </a:pPr>
            <a:endParaRPr lang="el-GR" dirty="0"/>
          </a:p>
          <a:p>
            <a:pPr lvl="1"/>
            <a:r>
              <a:rPr lang="el-GR" dirty="0"/>
              <a:t> Το Σχέδιο Ασφάλειας Πλοίου (SSP),</a:t>
            </a:r>
          </a:p>
          <a:p>
            <a:pPr lvl="1"/>
            <a:r>
              <a:rPr lang="el-GR" dirty="0"/>
              <a:t> Ο Αξιωματικός Ασφάλειας Πλοίου (SSO),</a:t>
            </a:r>
          </a:p>
          <a:p>
            <a:pPr lvl="1"/>
            <a:r>
              <a:rPr lang="el-GR" dirty="0"/>
              <a:t> Τα Συστήματα Προειδοποίησης Ασφάλειας (SSAS) και,</a:t>
            </a:r>
          </a:p>
          <a:p>
            <a:pPr lvl="1"/>
            <a:r>
              <a:rPr lang="el-GR" dirty="0"/>
              <a:t> Ο Αξιωματικός Ασφάλειας Λιμενικής Εγκατάστασης (</a:t>
            </a:r>
            <a:r>
              <a:rPr lang="el-GR" dirty="0" err="1"/>
              <a:t>PFSOs</a:t>
            </a:r>
            <a:r>
              <a:rPr lang="el-GR" dirty="0"/>
              <a:t>).</a:t>
            </a:r>
            <a:endParaRPr lang="en-US" dirty="0"/>
          </a:p>
          <a:p>
            <a:pPr lvl="1"/>
            <a:r>
              <a:rPr lang="en-US" dirty="0"/>
              <a:t>O </a:t>
            </a:r>
            <a:r>
              <a:rPr lang="el-GR" dirty="0"/>
              <a:t>Υπεύθυνος Ασφαλείας της εταιρίας (</a:t>
            </a:r>
            <a:r>
              <a:rPr lang="en-US" dirty="0"/>
              <a:t>CSO).</a:t>
            </a:r>
            <a:r>
              <a:rPr lang="el-GR" dirty="0"/>
              <a:t> </a:t>
            </a:r>
          </a:p>
          <a:p>
            <a:pPr marL="457200" lvl="1" indent="0">
              <a:buNone/>
            </a:pPr>
            <a:endParaRPr lang="el-GR" dirty="0"/>
          </a:p>
          <a:p>
            <a:pPr marL="0" lvl="1" indent="0">
              <a:buNone/>
            </a:pPr>
            <a:r>
              <a:rPr lang="el-GR" dirty="0"/>
              <a:t>Αυτά τα στοιχεία συμβάλλουν συλλογικά στη δημιουργία ενός ισχυρού πλαισίου ασφάλειας στη ναυτιλιακή βιομηχανία.</a:t>
            </a:r>
            <a:endParaRPr lang="en-US" dirty="0"/>
          </a:p>
        </p:txBody>
      </p:sp>
    </p:spTree>
    <p:extLst>
      <p:ext uri="{BB962C8B-B14F-4D97-AF65-F5344CB8AC3E}">
        <p14:creationId xmlns:p14="http://schemas.microsoft.com/office/powerpoint/2010/main" val="1604789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45DD-805A-D24E-A26B-4B57FBBCE2FB}"/>
              </a:ext>
            </a:extLst>
          </p:cNvPr>
          <p:cNvSpPr>
            <a:spLocks noGrp="1"/>
          </p:cNvSpPr>
          <p:nvPr>
            <p:ph type="title"/>
          </p:nvPr>
        </p:nvSpPr>
        <p:spPr>
          <a:xfrm>
            <a:off x="685800" y="1338349"/>
            <a:ext cx="4114800" cy="556953"/>
          </a:xfrm>
        </p:spPr>
        <p:txBody>
          <a:bodyPr/>
          <a:lstStyle/>
          <a:p>
            <a:r>
              <a:rPr lang="en-US" dirty="0"/>
              <a:t>Ship security plan</a:t>
            </a:r>
          </a:p>
        </p:txBody>
      </p:sp>
      <p:pic>
        <p:nvPicPr>
          <p:cNvPr id="6" name="Content Placeholder 5">
            <a:extLst>
              <a:ext uri="{FF2B5EF4-FFF2-40B4-BE49-F238E27FC236}">
                <a16:creationId xmlns:a16="http://schemas.microsoft.com/office/drawing/2014/main" id="{995D791F-83BF-64CE-FD10-E2ECFF91D2E0}"/>
              </a:ext>
            </a:extLst>
          </p:cNvPr>
          <p:cNvPicPr>
            <a:picLocks noGrp="1" noChangeAspect="1"/>
          </p:cNvPicPr>
          <p:nvPr>
            <p:ph idx="1"/>
          </p:nvPr>
        </p:nvPicPr>
        <p:blipFill>
          <a:blip r:embed="rId2"/>
          <a:stretch>
            <a:fillRect/>
          </a:stretch>
        </p:blipFill>
        <p:spPr>
          <a:xfrm>
            <a:off x="7391402" y="978531"/>
            <a:ext cx="3607723" cy="5027155"/>
          </a:xfrm>
        </p:spPr>
      </p:pic>
      <p:sp>
        <p:nvSpPr>
          <p:cNvPr id="4" name="Text Placeholder 3">
            <a:extLst>
              <a:ext uri="{FF2B5EF4-FFF2-40B4-BE49-F238E27FC236}">
                <a16:creationId xmlns:a16="http://schemas.microsoft.com/office/drawing/2014/main" id="{70735585-ECC5-BE37-581D-7D180E8A890D}"/>
              </a:ext>
            </a:extLst>
          </p:cNvPr>
          <p:cNvSpPr>
            <a:spLocks noGrp="1"/>
          </p:cNvSpPr>
          <p:nvPr>
            <p:ph type="body" sz="half" idx="2"/>
          </p:nvPr>
        </p:nvSpPr>
        <p:spPr>
          <a:xfrm>
            <a:off x="685800" y="2252748"/>
            <a:ext cx="5872942" cy="4106487"/>
          </a:xfrm>
        </p:spPr>
        <p:txBody>
          <a:bodyPr>
            <a:normAutofit/>
          </a:bodyPr>
          <a:lstStyle/>
          <a:p>
            <a:endParaRPr lang="en-US" dirty="0"/>
          </a:p>
          <a:p>
            <a:r>
              <a:rPr lang="el-GR" dirty="0"/>
              <a:t>Τα Σχέδια Ασφάλειας Πλοίων (SSP) είναι τα εγχειρίδια που περιγράφουν συγκεκριμένα μέτρα και διαδικασίες ασφαλείας για τα πλοία. Διαδραματίζουν κρίσιμο ρόλο στον εντοπισμό, την αξιολόγηση και την αποτελεσματική ελαχιστοποίηση των κινδύνων. </a:t>
            </a:r>
          </a:p>
          <a:p>
            <a:r>
              <a:rPr lang="el-GR" dirty="0"/>
              <a:t>Σκεφτείτε τα SSP ως περιεκτικούς οδηγούς που καλύπτουν τα πάντα, από τις εκτιμήσεις κινδύνου έως τις διαδικασίες απόκρισης έκτακτης ανάγκης, τον έλεγχο πρόσβασης, την εκπαίδευση, το χειρισμό φορτίου, ακόμη και τα πρωτόκολλα επικοινωνίας. </a:t>
            </a:r>
          </a:p>
          <a:p>
            <a:r>
              <a:rPr lang="el-GR" dirty="0"/>
              <a:t>Συμπεριλαμβάνοντας όλα αυτά τα στοιχεία, τα SSP διασφαλίζουν ότι όλοι οι επιβαίνοντες ακολουθούν μια συντονισμένη προσέγγιση για τη διατήρηση της ασφάλειας στη θάλασσα.</a:t>
            </a:r>
            <a:endParaRPr lang="en-US" dirty="0"/>
          </a:p>
        </p:txBody>
      </p:sp>
    </p:spTree>
    <p:extLst>
      <p:ext uri="{BB962C8B-B14F-4D97-AF65-F5344CB8AC3E}">
        <p14:creationId xmlns:p14="http://schemas.microsoft.com/office/powerpoint/2010/main" val="3339150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45DD-805A-D24E-A26B-4B57FBBCE2FB}"/>
              </a:ext>
            </a:extLst>
          </p:cNvPr>
          <p:cNvSpPr>
            <a:spLocks noGrp="1"/>
          </p:cNvSpPr>
          <p:nvPr>
            <p:ph type="title"/>
          </p:nvPr>
        </p:nvSpPr>
        <p:spPr>
          <a:xfrm>
            <a:off x="685800" y="1338349"/>
            <a:ext cx="4333462" cy="914399"/>
          </a:xfrm>
        </p:spPr>
        <p:txBody>
          <a:bodyPr>
            <a:normAutofit fontScale="90000"/>
          </a:bodyPr>
          <a:lstStyle/>
          <a:p>
            <a:pPr algn="ctr"/>
            <a:r>
              <a:rPr lang="en-US" dirty="0"/>
              <a:t>Ship security OFFICER</a:t>
            </a:r>
            <a:br>
              <a:rPr lang="en-US" dirty="0"/>
            </a:br>
            <a:r>
              <a:rPr lang="en-US" dirty="0"/>
              <a:t>(</a:t>
            </a:r>
            <a:r>
              <a:rPr lang="en-US" dirty="0" err="1"/>
              <a:t>sso</a:t>
            </a:r>
            <a:r>
              <a:rPr lang="en-US" dirty="0"/>
              <a:t>)</a:t>
            </a:r>
          </a:p>
        </p:txBody>
      </p:sp>
      <p:sp>
        <p:nvSpPr>
          <p:cNvPr id="4" name="Text Placeholder 3">
            <a:extLst>
              <a:ext uri="{FF2B5EF4-FFF2-40B4-BE49-F238E27FC236}">
                <a16:creationId xmlns:a16="http://schemas.microsoft.com/office/drawing/2014/main" id="{70735585-ECC5-BE37-581D-7D180E8A890D}"/>
              </a:ext>
            </a:extLst>
          </p:cNvPr>
          <p:cNvSpPr>
            <a:spLocks noGrp="1"/>
          </p:cNvSpPr>
          <p:nvPr>
            <p:ph type="body" sz="half" idx="2"/>
          </p:nvPr>
        </p:nvSpPr>
        <p:spPr>
          <a:xfrm>
            <a:off x="685800" y="2252748"/>
            <a:ext cx="5872942" cy="4336895"/>
          </a:xfrm>
        </p:spPr>
        <p:txBody>
          <a:bodyPr>
            <a:normAutofit/>
          </a:bodyPr>
          <a:lstStyle/>
          <a:p>
            <a:endParaRPr lang="en-US" dirty="0"/>
          </a:p>
          <a:p>
            <a:r>
              <a:rPr lang="el-GR" dirty="0"/>
              <a:t>Ο Αξιωματικός Ασφάλειας Πλοίου (SSO) είναι υπεύθυνος για την εφαρμογή και τη διατήρηση των μέτρων ασφαλείας (</a:t>
            </a:r>
            <a:r>
              <a:rPr lang="en-US" dirty="0"/>
              <a:t>security measures)</a:t>
            </a:r>
            <a:r>
              <a:rPr lang="el-GR" dirty="0"/>
              <a:t> επί του πλοίου. Οργανώνει το πλήρωμα και συνεργάζεται με τις αρχές και τα ενδιαφερόμενα μέρη για να εξασφαλίσουν τη συμμόρφωση με τον Κώδικα ISPS.</a:t>
            </a:r>
          </a:p>
          <a:p>
            <a:r>
              <a:rPr lang="el-GR" dirty="0"/>
              <a:t>Ο SSO διεξάγει αξιολογήσεις ασφαλείας (</a:t>
            </a:r>
            <a:r>
              <a:rPr lang="en-US" dirty="0"/>
              <a:t>security assessments)</a:t>
            </a:r>
            <a:r>
              <a:rPr lang="el-GR" dirty="0"/>
              <a:t>, οργανώνει</a:t>
            </a:r>
            <a:r>
              <a:rPr lang="en-US" dirty="0"/>
              <a:t> </a:t>
            </a:r>
            <a:r>
              <a:rPr lang="el-GR" dirty="0"/>
              <a:t>γυμνάσια (</a:t>
            </a:r>
            <a:r>
              <a:rPr lang="en-US" dirty="0"/>
              <a:t>drills)</a:t>
            </a:r>
            <a:r>
              <a:rPr lang="el-GR" dirty="0"/>
              <a:t>, παρακολουθεί τον εξοπλισμό και παρέχει εκπαίδευση. </a:t>
            </a:r>
          </a:p>
          <a:p>
            <a:r>
              <a:rPr lang="en-US" dirty="0"/>
              <a:t>O </a:t>
            </a:r>
            <a:r>
              <a:rPr lang="el-GR" dirty="0"/>
              <a:t>Αξιωματικός που ορίζεται ως </a:t>
            </a:r>
            <a:r>
              <a:rPr lang="en-US" dirty="0"/>
              <a:t>SSO </a:t>
            </a:r>
            <a:r>
              <a:rPr lang="el-GR" dirty="0"/>
              <a:t>θα πρέπει να διαθέτει επιπλέον εκπαίδευση στην ασφάλεια (</a:t>
            </a:r>
            <a:r>
              <a:rPr lang="en-US" dirty="0"/>
              <a:t>security)</a:t>
            </a:r>
            <a:r>
              <a:rPr lang="el-GR" dirty="0"/>
              <a:t> στη θάλασσα, σύμφωνα με τις απαιτήσεις όπως περιγράφονται στην </a:t>
            </a:r>
            <a:r>
              <a:rPr lang="en-US" dirty="0"/>
              <a:t>STCW VI/5 (</a:t>
            </a:r>
            <a:r>
              <a:rPr lang="el-GR" dirty="0"/>
              <a:t>κανονισμός </a:t>
            </a:r>
            <a:r>
              <a:rPr lang="en-US" dirty="0"/>
              <a:t>VI/5)</a:t>
            </a:r>
            <a:r>
              <a:rPr lang="el-GR" dirty="0"/>
              <a:t>.</a:t>
            </a:r>
            <a:endParaRPr lang="en-US" dirty="0"/>
          </a:p>
        </p:txBody>
      </p:sp>
      <p:pic>
        <p:nvPicPr>
          <p:cNvPr id="8" name="Content Placeholder 7">
            <a:extLst>
              <a:ext uri="{FF2B5EF4-FFF2-40B4-BE49-F238E27FC236}">
                <a16:creationId xmlns:a16="http://schemas.microsoft.com/office/drawing/2014/main" id="{57DF8422-16B7-30F8-EA01-30B2A9BA4EBE}"/>
              </a:ext>
            </a:extLst>
          </p:cNvPr>
          <p:cNvPicPr>
            <a:picLocks noGrp="1" noChangeAspect="1"/>
          </p:cNvPicPr>
          <p:nvPr>
            <p:ph idx="1"/>
          </p:nvPr>
        </p:nvPicPr>
        <p:blipFill>
          <a:blip r:embed="rId2"/>
          <a:stretch>
            <a:fillRect/>
          </a:stretch>
        </p:blipFill>
        <p:spPr>
          <a:xfrm>
            <a:off x="6710108" y="692943"/>
            <a:ext cx="4796092" cy="5472113"/>
          </a:xfrm>
        </p:spPr>
      </p:pic>
      <p:graphicFrame>
        <p:nvGraphicFramePr>
          <p:cNvPr id="9" name="Object 8">
            <a:extLst>
              <a:ext uri="{FF2B5EF4-FFF2-40B4-BE49-F238E27FC236}">
                <a16:creationId xmlns:a16="http://schemas.microsoft.com/office/drawing/2014/main" id="{87C04355-F2CB-1875-9EE2-366AB1660892}"/>
              </a:ext>
            </a:extLst>
          </p:cNvPr>
          <p:cNvGraphicFramePr>
            <a:graphicFrameLocks noChangeAspect="1"/>
          </p:cNvGraphicFramePr>
          <p:nvPr>
            <p:extLst>
              <p:ext uri="{D42A27DB-BD31-4B8C-83A1-F6EECF244321}">
                <p14:modId xmlns:p14="http://schemas.microsoft.com/office/powerpoint/2010/main" val="1105707471"/>
              </p:ext>
            </p:extLst>
          </p:nvPr>
        </p:nvGraphicFramePr>
        <p:xfrm>
          <a:off x="1628016" y="5945981"/>
          <a:ext cx="1093758" cy="643662"/>
        </p:xfrm>
        <a:graphic>
          <a:graphicData uri="http://schemas.openxmlformats.org/presentationml/2006/ole">
            <mc:AlternateContent xmlns:mc="http://schemas.openxmlformats.org/markup-compatibility/2006">
              <mc:Choice xmlns:v="urn:schemas-microsoft-com:vml" Requires="v">
                <p:oleObj name="Packager Shell Object" showAsIcon="1" r:id="rId3" imgW="743760" imgH="438480" progId="Package">
                  <p:embed/>
                </p:oleObj>
              </mc:Choice>
              <mc:Fallback>
                <p:oleObj name="Packager Shell Object" showAsIcon="1" r:id="rId3" imgW="743760" imgH="438480" progId="Package">
                  <p:embed/>
                  <p:pic>
                    <p:nvPicPr>
                      <p:cNvPr id="0" name=""/>
                      <p:cNvPicPr/>
                      <p:nvPr/>
                    </p:nvPicPr>
                    <p:blipFill>
                      <a:blip r:embed="rId4"/>
                      <a:stretch>
                        <a:fillRect/>
                      </a:stretch>
                    </p:blipFill>
                    <p:spPr>
                      <a:xfrm>
                        <a:off x="1628016" y="5945981"/>
                        <a:ext cx="1093758" cy="643662"/>
                      </a:xfrm>
                      <a:prstGeom prst="rect">
                        <a:avLst/>
                      </a:prstGeom>
                      <a:solidFill>
                        <a:schemeClr val="bg2">
                          <a:lumMod val="60000"/>
                          <a:lumOff val="40000"/>
                        </a:schemeClr>
                      </a:solidFill>
                    </p:spPr>
                  </p:pic>
                </p:oleObj>
              </mc:Fallback>
            </mc:AlternateContent>
          </a:graphicData>
        </a:graphic>
      </p:graphicFrame>
      <p:sp>
        <p:nvSpPr>
          <p:cNvPr id="10" name="Arrow: Left 9">
            <a:extLst>
              <a:ext uri="{FF2B5EF4-FFF2-40B4-BE49-F238E27FC236}">
                <a16:creationId xmlns:a16="http://schemas.microsoft.com/office/drawing/2014/main" id="{B8FC7AAC-0A99-8FB6-0717-A7A84DD7DC9B}"/>
              </a:ext>
            </a:extLst>
          </p:cNvPr>
          <p:cNvSpPr/>
          <p:nvPr/>
        </p:nvSpPr>
        <p:spPr>
          <a:xfrm>
            <a:off x="2792896" y="6165055"/>
            <a:ext cx="1619724" cy="17610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Click me</a:t>
            </a:r>
          </a:p>
        </p:txBody>
      </p:sp>
    </p:spTree>
    <p:extLst>
      <p:ext uri="{BB962C8B-B14F-4D97-AF65-F5344CB8AC3E}">
        <p14:creationId xmlns:p14="http://schemas.microsoft.com/office/powerpoint/2010/main" val="588268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45DD-805A-D24E-A26B-4B57FBBCE2FB}"/>
              </a:ext>
            </a:extLst>
          </p:cNvPr>
          <p:cNvSpPr>
            <a:spLocks noGrp="1"/>
          </p:cNvSpPr>
          <p:nvPr>
            <p:ph type="title"/>
          </p:nvPr>
        </p:nvSpPr>
        <p:spPr>
          <a:xfrm>
            <a:off x="685799" y="1338349"/>
            <a:ext cx="5410201" cy="1444608"/>
          </a:xfrm>
        </p:spPr>
        <p:txBody>
          <a:bodyPr>
            <a:normAutofit fontScale="90000"/>
          </a:bodyPr>
          <a:lstStyle/>
          <a:p>
            <a:r>
              <a:rPr lang="en-US" dirty="0"/>
              <a:t>Ship security ALERT SYSTEMS (</a:t>
            </a:r>
            <a:r>
              <a:rPr lang="el-GR" dirty="0" err="1"/>
              <a:t>ΣυστΗματα</a:t>
            </a:r>
            <a:r>
              <a:rPr lang="el-GR" dirty="0"/>
              <a:t> </a:t>
            </a:r>
            <a:r>
              <a:rPr lang="el-GR" dirty="0" err="1"/>
              <a:t>ΕιδοποΙησης</a:t>
            </a:r>
            <a:r>
              <a:rPr lang="el-GR" dirty="0"/>
              <a:t> </a:t>
            </a:r>
            <a:r>
              <a:rPr lang="el-GR" dirty="0" err="1"/>
              <a:t>ΑσφαλεΙας</a:t>
            </a:r>
            <a:r>
              <a:rPr lang="el-GR" dirty="0"/>
              <a:t> </a:t>
            </a:r>
            <a:r>
              <a:rPr lang="el-GR" dirty="0" err="1"/>
              <a:t>ΠλοΙου</a:t>
            </a:r>
            <a:r>
              <a:rPr lang="el-GR" dirty="0"/>
              <a:t>)</a:t>
            </a:r>
            <a:endParaRPr lang="en-US" dirty="0"/>
          </a:p>
        </p:txBody>
      </p:sp>
      <p:sp>
        <p:nvSpPr>
          <p:cNvPr id="4" name="Text Placeholder 3">
            <a:extLst>
              <a:ext uri="{FF2B5EF4-FFF2-40B4-BE49-F238E27FC236}">
                <a16:creationId xmlns:a16="http://schemas.microsoft.com/office/drawing/2014/main" id="{70735585-ECC5-BE37-581D-7D180E8A890D}"/>
              </a:ext>
            </a:extLst>
          </p:cNvPr>
          <p:cNvSpPr>
            <a:spLocks noGrp="1"/>
          </p:cNvSpPr>
          <p:nvPr>
            <p:ph type="body" sz="half" idx="2"/>
          </p:nvPr>
        </p:nvSpPr>
        <p:spPr>
          <a:xfrm>
            <a:off x="685800" y="2574234"/>
            <a:ext cx="5872942" cy="4184013"/>
          </a:xfrm>
        </p:spPr>
        <p:txBody>
          <a:bodyPr>
            <a:normAutofit/>
          </a:bodyPr>
          <a:lstStyle/>
          <a:p>
            <a:endParaRPr lang="en-US" dirty="0"/>
          </a:p>
          <a:p>
            <a:r>
              <a:rPr lang="el-GR" dirty="0"/>
              <a:t>Τα Συστήματα Ειδοποίησης Ασφαλείας Πλοίου (SSAS) είναι συσκευές που ειδοποιούν αμέσως τις αρχές κατά τη διάρκεια απειλών ασφαλείας ή επιθέσεων πειρατείας.</a:t>
            </a:r>
            <a:endParaRPr lang="en-US" dirty="0"/>
          </a:p>
          <a:p>
            <a:r>
              <a:rPr lang="el-GR" dirty="0"/>
              <a:t>Παίζουν σημαντικό ρόλο στον Κώδικα ISPS ενισχύοντας τις δυνατότητες απόκρισης. </a:t>
            </a:r>
          </a:p>
          <a:p>
            <a:r>
              <a:rPr lang="el-GR" dirty="0"/>
              <a:t>Το SSAS επιτρέπει την έγκαιρη επικοινωνία στέλνοντας διακριτικά σήματα κινδύνου σε αναγνωρισμένα κέντρα ασφαλείας στην ξηρά.</a:t>
            </a:r>
            <a:endParaRPr lang="en-US" dirty="0"/>
          </a:p>
          <a:p>
            <a:r>
              <a:rPr lang="el-GR" dirty="0"/>
              <a:t>Το σύστημα ενεργοποιείται από τον Αξιωματικό Ασφάλειας Πλοίου ή από εξουσιοδοτημένο προσωπικό σε περίπτωση παραβίασης</a:t>
            </a:r>
            <a:r>
              <a:rPr lang="en-US" dirty="0"/>
              <a:t> </a:t>
            </a:r>
            <a:r>
              <a:rPr lang="el-GR" dirty="0"/>
              <a:t>(</a:t>
            </a:r>
            <a:r>
              <a:rPr lang="en-US" dirty="0"/>
              <a:t>breach of security)</a:t>
            </a:r>
            <a:r>
              <a:rPr lang="el-GR" dirty="0"/>
              <a:t>, μεταδίδοντας κρυπτογραφημένες ειδοποιήσεις που περιέχουν στοιχεία πλοίου, τοποθεσία και κατάσταση πλοίου.</a:t>
            </a:r>
            <a:endParaRPr lang="en-US" dirty="0"/>
          </a:p>
        </p:txBody>
      </p:sp>
      <p:pic>
        <p:nvPicPr>
          <p:cNvPr id="7" name="Content Placeholder 6">
            <a:extLst>
              <a:ext uri="{FF2B5EF4-FFF2-40B4-BE49-F238E27FC236}">
                <a16:creationId xmlns:a16="http://schemas.microsoft.com/office/drawing/2014/main" id="{36FE0E6C-44B2-B5FA-FE44-F8B7FD632C07}"/>
              </a:ext>
            </a:extLst>
          </p:cNvPr>
          <p:cNvPicPr>
            <a:picLocks noGrp="1" noChangeAspect="1"/>
          </p:cNvPicPr>
          <p:nvPr>
            <p:ph idx="1"/>
          </p:nvPr>
        </p:nvPicPr>
        <p:blipFill>
          <a:blip r:embed="rId2"/>
          <a:stretch>
            <a:fillRect/>
          </a:stretch>
        </p:blipFill>
        <p:spPr>
          <a:xfrm>
            <a:off x="6842827" y="277219"/>
            <a:ext cx="4457963" cy="6303561"/>
          </a:xfrm>
        </p:spPr>
      </p:pic>
    </p:spTree>
    <p:extLst>
      <p:ext uri="{BB962C8B-B14F-4D97-AF65-F5344CB8AC3E}">
        <p14:creationId xmlns:p14="http://schemas.microsoft.com/office/powerpoint/2010/main" val="11653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5A13-A486-1FD0-7851-EE94CDAF06AC}"/>
              </a:ext>
            </a:extLst>
          </p:cNvPr>
          <p:cNvSpPr>
            <a:spLocks noGrp="1"/>
          </p:cNvSpPr>
          <p:nvPr>
            <p:ph type="title"/>
          </p:nvPr>
        </p:nvSpPr>
        <p:spPr/>
        <p:txBody>
          <a:bodyPr/>
          <a:lstStyle/>
          <a:p>
            <a:r>
              <a:rPr lang="el-GR" dirty="0" err="1"/>
              <a:t>Παραδειγμα</a:t>
            </a:r>
            <a:r>
              <a:rPr lang="el-GR" dirty="0"/>
              <a:t> </a:t>
            </a:r>
            <a:r>
              <a:rPr lang="el-GR" dirty="0" err="1"/>
              <a:t>μηνυματοσ</a:t>
            </a:r>
            <a:r>
              <a:rPr lang="el-GR" dirty="0"/>
              <a:t> </a:t>
            </a:r>
            <a:r>
              <a:rPr lang="en-US" dirty="0" err="1"/>
              <a:t>ssas</a:t>
            </a:r>
            <a:endParaRPr lang="en-US" dirty="0"/>
          </a:p>
        </p:txBody>
      </p:sp>
      <p:sp>
        <p:nvSpPr>
          <p:cNvPr id="3" name="TextBox 2">
            <a:extLst>
              <a:ext uri="{FF2B5EF4-FFF2-40B4-BE49-F238E27FC236}">
                <a16:creationId xmlns:a16="http://schemas.microsoft.com/office/drawing/2014/main" id="{352E09C8-1986-F437-5F29-C4CA5BEE040B}"/>
              </a:ext>
            </a:extLst>
          </p:cNvPr>
          <p:cNvSpPr txBox="1"/>
          <p:nvPr/>
        </p:nvSpPr>
        <p:spPr>
          <a:xfrm>
            <a:off x="4031673" y="3059668"/>
            <a:ext cx="3507971" cy="369332"/>
          </a:xfrm>
          <a:prstGeom prst="rect">
            <a:avLst/>
          </a:prstGeom>
          <a:noFill/>
        </p:spPr>
        <p:txBody>
          <a:bodyPr wrap="square" rtlCol="0">
            <a:spAutoFit/>
          </a:bodyPr>
          <a:lstStyle/>
          <a:p>
            <a:r>
              <a:rPr lang="en-US" dirty="0">
                <a:hlinkClick r:id="rId2" action="ppaction://hlinkfile"/>
              </a:rPr>
              <a:t>INITIAL SSAS M.ARTEMIS 2016</a:t>
            </a:r>
            <a:endParaRPr lang="en-US" dirty="0"/>
          </a:p>
        </p:txBody>
      </p:sp>
    </p:spTree>
    <p:extLst>
      <p:ext uri="{BB962C8B-B14F-4D97-AF65-F5344CB8AC3E}">
        <p14:creationId xmlns:p14="http://schemas.microsoft.com/office/powerpoint/2010/main" val="389816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45DD-805A-D24E-A26B-4B57FBBCE2FB}"/>
              </a:ext>
            </a:extLst>
          </p:cNvPr>
          <p:cNvSpPr>
            <a:spLocks noGrp="1"/>
          </p:cNvSpPr>
          <p:nvPr>
            <p:ph type="title"/>
          </p:nvPr>
        </p:nvSpPr>
        <p:spPr>
          <a:xfrm>
            <a:off x="288234" y="1480929"/>
            <a:ext cx="5410201" cy="1093305"/>
          </a:xfrm>
        </p:spPr>
        <p:txBody>
          <a:bodyPr>
            <a:normAutofit/>
          </a:bodyPr>
          <a:lstStyle/>
          <a:p>
            <a:r>
              <a:rPr lang="en-US" dirty="0"/>
              <a:t>Port Facility Security Officer (PFSO)</a:t>
            </a:r>
          </a:p>
        </p:txBody>
      </p:sp>
      <p:sp>
        <p:nvSpPr>
          <p:cNvPr id="4" name="Text Placeholder 3">
            <a:extLst>
              <a:ext uri="{FF2B5EF4-FFF2-40B4-BE49-F238E27FC236}">
                <a16:creationId xmlns:a16="http://schemas.microsoft.com/office/drawing/2014/main" id="{70735585-ECC5-BE37-581D-7D180E8A890D}"/>
              </a:ext>
            </a:extLst>
          </p:cNvPr>
          <p:cNvSpPr>
            <a:spLocks noGrp="1"/>
          </p:cNvSpPr>
          <p:nvPr>
            <p:ph type="body" sz="half" idx="2"/>
          </p:nvPr>
        </p:nvSpPr>
        <p:spPr>
          <a:xfrm>
            <a:off x="364993" y="2574234"/>
            <a:ext cx="5872942" cy="4055165"/>
          </a:xfrm>
        </p:spPr>
        <p:txBody>
          <a:bodyPr>
            <a:normAutofit/>
          </a:bodyPr>
          <a:lstStyle/>
          <a:p>
            <a:endParaRPr lang="en-US" dirty="0"/>
          </a:p>
          <a:p>
            <a:r>
              <a:rPr lang="el-GR" dirty="0"/>
              <a:t>Ο Υπεύθυνος Ασφάλειας Λιμενικής Εγκατάστασης (PFSO) είναι ζωτικής σημασίας για τον συντονισμό των μέτρων ασφαλείας στις λιμενικές εγκαταστάσεις, διασφαλίζοντας τη συμμόρφωση με τον Κώδικα ISPS. </a:t>
            </a:r>
            <a:endParaRPr lang="en-US" dirty="0"/>
          </a:p>
          <a:p>
            <a:r>
              <a:rPr lang="el-GR" dirty="0"/>
              <a:t>Αναπτύσσουν και διατηρούν το Σχέδιο Ασφάλειας Λιμενικής Εγκατάστασης (PFSP), πραγματοποιούν αξιολογήσεις και συντονίζουν τις δραστηριότητες ασφάλειας με τα πλοία. Ο PFSO αποτελεί βασικό σημείο επαφής μεταξύ της ασφάλειας πλοίου και λιμένα. </a:t>
            </a:r>
          </a:p>
          <a:p>
            <a:r>
              <a:rPr lang="el-GR" dirty="0"/>
              <a:t>Ο PFSO και ο Υπεύθυνος Ασφάλειας Πλοίου (SSO) συνεργάζονται για την ανταλλαγή πληροφοριών, την επαλήθευση της συμμόρφωσης και τον συντονισμό της ασφάλειας κατά τις κλήσεις λιμένων.</a:t>
            </a:r>
            <a:endParaRPr lang="en-US" dirty="0"/>
          </a:p>
        </p:txBody>
      </p:sp>
      <p:pic>
        <p:nvPicPr>
          <p:cNvPr id="8" name="Content Placeholder 7">
            <a:extLst>
              <a:ext uri="{FF2B5EF4-FFF2-40B4-BE49-F238E27FC236}">
                <a16:creationId xmlns:a16="http://schemas.microsoft.com/office/drawing/2014/main" id="{35666263-5617-344C-9147-869827D90814}"/>
              </a:ext>
            </a:extLst>
          </p:cNvPr>
          <p:cNvPicPr>
            <a:picLocks noGrp="1" noChangeAspect="1"/>
          </p:cNvPicPr>
          <p:nvPr>
            <p:ph idx="1"/>
          </p:nvPr>
        </p:nvPicPr>
        <p:blipFill>
          <a:blip r:embed="rId2"/>
          <a:stretch>
            <a:fillRect/>
          </a:stretch>
        </p:blipFill>
        <p:spPr>
          <a:xfrm>
            <a:off x="6777435" y="226877"/>
            <a:ext cx="4728765" cy="6404246"/>
          </a:xfrm>
        </p:spPr>
      </p:pic>
    </p:spTree>
    <p:extLst>
      <p:ext uri="{BB962C8B-B14F-4D97-AF65-F5344CB8AC3E}">
        <p14:creationId xmlns:p14="http://schemas.microsoft.com/office/powerpoint/2010/main" val="4220979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45DD-805A-D24E-A26B-4B57FBBCE2FB}"/>
              </a:ext>
            </a:extLst>
          </p:cNvPr>
          <p:cNvSpPr>
            <a:spLocks noGrp="1"/>
          </p:cNvSpPr>
          <p:nvPr>
            <p:ph type="title"/>
          </p:nvPr>
        </p:nvSpPr>
        <p:spPr>
          <a:xfrm>
            <a:off x="288234" y="1480929"/>
            <a:ext cx="5410201" cy="1093305"/>
          </a:xfrm>
        </p:spPr>
        <p:txBody>
          <a:bodyPr>
            <a:normAutofit/>
          </a:bodyPr>
          <a:lstStyle/>
          <a:p>
            <a:pPr algn="ctr"/>
            <a:r>
              <a:rPr lang="en-US" dirty="0"/>
              <a:t>Company security officer</a:t>
            </a:r>
          </a:p>
        </p:txBody>
      </p:sp>
      <p:sp>
        <p:nvSpPr>
          <p:cNvPr id="4" name="Text Placeholder 3">
            <a:extLst>
              <a:ext uri="{FF2B5EF4-FFF2-40B4-BE49-F238E27FC236}">
                <a16:creationId xmlns:a16="http://schemas.microsoft.com/office/drawing/2014/main" id="{70735585-ECC5-BE37-581D-7D180E8A890D}"/>
              </a:ext>
            </a:extLst>
          </p:cNvPr>
          <p:cNvSpPr>
            <a:spLocks noGrp="1"/>
          </p:cNvSpPr>
          <p:nvPr>
            <p:ph type="body" sz="half" idx="2"/>
          </p:nvPr>
        </p:nvSpPr>
        <p:spPr>
          <a:xfrm>
            <a:off x="364993" y="2574234"/>
            <a:ext cx="5872942" cy="4055165"/>
          </a:xfrm>
        </p:spPr>
        <p:txBody>
          <a:bodyPr>
            <a:normAutofit/>
          </a:bodyPr>
          <a:lstStyle/>
          <a:p>
            <a:endParaRPr lang="en-US" dirty="0"/>
          </a:p>
          <a:p>
            <a:r>
              <a:rPr lang="el-GR" dirty="0"/>
              <a:t>Υπεύθυνος Ασφάλειας Εταιρείας (CSO</a:t>
            </a:r>
            <a:r>
              <a:rPr lang="en-US" dirty="0"/>
              <a:t>)</a:t>
            </a:r>
            <a:r>
              <a:rPr lang="el-GR" dirty="0"/>
              <a:t> είναι το πρόσωπο που ορίζεται από την Εταιρεία</a:t>
            </a:r>
            <a:r>
              <a:rPr lang="en-US" dirty="0"/>
              <a:t>…</a:t>
            </a:r>
            <a:r>
              <a:rPr lang="el-GR" dirty="0"/>
              <a:t> </a:t>
            </a:r>
          </a:p>
          <a:p>
            <a:r>
              <a:rPr lang="el-GR" dirty="0"/>
              <a:t>για τη διασφάλιση της διενέργειας αξιολόγησης ασφάλειας πλοίου</a:t>
            </a:r>
            <a:r>
              <a:rPr lang="en-US" dirty="0"/>
              <a:t> (Ship Security Assessment (SSA)</a:t>
            </a:r>
            <a:r>
              <a:rPr lang="el-GR" dirty="0"/>
              <a:t> και την συνεπακόλουθη ανάπτυξη σχεδίου ασφαλείας πλοίου</a:t>
            </a:r>
            <a:r>
              <a:rPr lang="en-US" dirty="0"/>
              <a:t> (SSP)</a:t>
            </a:r>
            <a:r>
              <a:rPr lang="el-GR" dirty="0"/>
              <a:t>, το οποίο θα υποβληθεί στην Αρχή για έγκριση.</a:t>
            </a:r>
          </a:p>
          <a:p>
            <a:r>
              <a:rPr lang="el-GR" dirty="0"/>
              <a:t>Είναι υπεύθυνος για τον συνεχή έλεγχο της εφαρμογής και διατήρησης του </a:t>
            </a:r>
            <a:r>
              <a:rPr lang="en-US" dirty="0"/>
              <a:t>SSP </a:t>
            </a:r>
          </a:p>
          <a:p>
            <a:r>
              <a:rPr lang="el-GR" dirty="0"/>
              <a:t>Είναι ο σύνδεσμος του </a:t>
            </a:r>
            <a:r>
              <a:rPr lang="en-US" dirty="0"/>
              <a:t>PFSO </a:t>
            </a:r>
            <a:r>
              <a:rPr lang="el-GR" dirty="0"/>
              <a:t>με τον </a:t>
            </a:r>
            <a:r>
              <a:rPr lang="en-US" dirty="0"/>
              <a:t>CSO</a:t>
            </a:r>
          </a:p>
        </p:txBody>
      </p:sp>
      <p:pic>
        <p:nvPicPr>
          <p:cNvPr id="7" name="Content Placeholder 6">
            <a:extLst>
              <a:ext uri="{FF2B5EF4-FFF2-40B4-BE49-F238E27FC236}">
                <a16:creationId xmlns:a16="http://schemas.microsoft.com/office/drawing/2014/main" id="{61DB032F-8205-4B1B-AC4F-DF430BA3C5F1}"/>
              </a:ext>
            </a:extLst>
          </p:cNvPr>
          <p:cNvPicPr>
            <a:picLocks noGrp="1" noChangeAspect="1"/>
          </p:cNvPicPr>
          <p:nvPr>
            <p:ph idx="1"/>
          </p:nvPr>
        </p:nvPicPr>
        <p:blipFill>
          <a:blip r:embed="rId2"/>
          <a:stretch>
            <a:fillRect/>
          </a:stretch>
        </p:blipFill>
        <p:spPr>
          <a:xfrm>
            <a:off x="6685157" y="692943"/>
            <a:ext cx="5141850" cy="5472113"/>
          </a:xfrm>
        </p:spPr>
      </p:pic>
      <p:sp>
        <p:nvSpPr>
          <p:cNvPr id="9" name="TextBox 8">
            <a:extLst>
              <a:ext uri="{FF2B5EF4-FFF2-40B4-BE49-F238E27FC236}">
                <a16:creationId xmlns:a16="http://schemas.microsoft.com/office/drawing/2014/main" id="{26191474-6A5F-9B4B-C918-2A902EE3D5EE}"/>
              </a:ext>
            </a:extLst>
          </p:cNvPr>
          <p:cNvSpPr txBox="1"/>
          <p:nvPr/>
        </p:nvSpPr>
        <p:spPr>
          <a:xfrm>
            <a:off x="6800673" y="6165056"/>
            <a:ext cx="4910818" cy="253916"/>
          </a:xfrm>
          <a:prstGeom prst="rect">
            <a:avLst/>
          </a:prstGeom>
          <a:noFill/>
        </p:spPr>
        <p:txBody>
          <a:bodyPr wrap="square" rtlCol="0">
            <a:spAutoFit/>
          </a:bodyPr>
          <a:lstStyle/>
          <a:p>
            <a:r>
              <a:rPr lang="en-US" sz="1050" dirty="0"/>
              <a:t>"Dr. Strangelove or:  How I Learned to Stop Worrying and Love the Bomb."</a:t>
            </a:r>
          </a:p>
        </p:txBody>
      </p:sp>
    </p:spTree>
    <p:extLst>
      <p:ext uri="{BB962C8B-B14F-4D97-AF65-F5344CB8AC3E}">
        <p14:creationId xmlns:p14="http://schemas.microsoft.com/office/powerpoint/2010/main" val="644126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035D-2840-F39B-7E54-A11DCE471F19}"/>
              </a:ext>
            </a:extLst>
          </p:cNvPr>
          <p:cNvSpPr>
            <a:spLocks noGrp="1"/>
          </p:cNvSpPr>
          <p:nvPr>
            <p:ph type="title"/>
          </p:nvPr>
        </p:nvSpPr>
        <p:spPr/>
        <p:txBody>
          <a:bodyPr>
            <a:normAutofit/>
          </a:bodyPr>
          <a:lstStyle/>
          <a:p>
            <a:r>
              <a:rPr lang="el-GR" dirty="0" err="1"/>
              <a:t>Υποχρεωσεις</a:t>
            </a:r>
            <a:r>
              <a:rPr lang="el-GR" dirty="0"/>
              <a:t> ΕΚΠΑΙΔΕΥΣΗΣ </a:t>
            </a:r>
            <a:r>
              <a:rPr lang="el-GR" dirty="0" err="1"/>
              <a:t>τΩΝ</a:t>
            </a:r>
            <a:r>
              <a:rPr lang="el-GR" dirty="0"/>
              <a:t> ΝΑΥΤΙΚΩΝ.</a:t>
            </a:r>
            <a:endParaRPr lang="en-US" dirty="0"/>
          </a:p>
        </p:txBody>
      </p:sp>
      <p:sp>
        <p:nvSpPr>
          <p:cNvPr id="3" name="Content Placeholder 2">
            <a:extLst>
              <a:ext uri="{FF2B5EF4-FFF2-40B4-BE49-F238E27FC236}">
                <a16:creationId xmlns:a16="http://schemas.microsoft.com/office/drawing/2014/main" id="{46B5F192-38AD-61F9-A7DE-C69508A81C76}"/>
              </a:ext>
            </a:extLst>
          </p:cNvPr>
          <p:cNvSpPr>
            <a:spLocks noGrp="1"/>
          </p:cNvSpPr>
          <p:nvPr>
            <p:ph idx="1"/>
          </p:nvPr>
        </p:nvSpPr>
        <p:spPr/>
        <p:txBody>
          <a:bodyPr>
            <a:normAutofit fontScale="70000" lnSpcReduction="20000"/>
          </a:bodyPr>
          <a:lstStyle/>
          <a:p>
            <a:r>
              <a:rPr lang="el-GR" b="1" dirty="0"/>
              <a:t>Διορισμός και προσόντα προσωπικού ασφαλείας </a:t>
            </a:r>
          </a:p>
          <a:p>
            <a:pPr marL="0" indent="0">
              <a:buNone/>
            </a:pPr>
            <a:r>
              <a:rPr lang="el-GR" dirty="0"/>
              <a:t>Οι ναυτιλιακές εταιρείες είναι υπεύθυνες για το διορισμό </a:t>
            </a:r>
            <a:r>
              <a:rPr lang="en-US" dirty="0"/>
              <a:t>CSO</a:t>
            </a:r>
            <a:r>
              <a:rPr lang="el-GR" dirty="0"/>
              <a:t> SSO και λοιπού προσωπικού με καθήκοντα ασφαλείας.</a:t>
            </a:r>
            <a:endParaRPr lang="en-US" dirty="0"/>
          </a:p>
          <a:p>
            <a:pPr marL="0" indent="0">
              <a:buNone/>
            </a:pPr>
            <a:r>
              <a:rPr lang="el-GR" dirty="0"/>
              <a:t>Από την 1η Ιανουαρίου 2012, τα Πρότυπα Εκπαίδευσης, Πιστοποίησης και Τήρησης Φυλακών του ΙΜΟ (STCW) η σύμβαση και ο σχετικός κώδικας STCW θεσπίζουν υποχρεωτικές ελάχιστες απαιτήσεις για</a:t>
            </a:r>
            <a:r>
              <a:rPr lang="en-US" dirty="0"/>
              <a:t> </a:t>
            </a:r>
            <a:r>
              <a:rPr lang="el-GR" dirty="0"/>
              <a:t>την εκπαίδευση που σχετίζεται με το </a:t>
            </a:r>
            <a:r>
              <a:rPr lang="en-US" dirty="0"/>
              <a:t>Security </a:t>
            </a:r>
            <a:r>
              <a:rPr lang="el-GR" dirty="0"/>
              <a:t>και</a:t>
            </a:r>
            <a:r>
              <a:rPr lang="en-US" dirty="0"/>
              <a:t> </a:t>
            </a:r>
            <a:r>
              <a:rPr lang="el-GR" dirty="0"/>
              <a:t>παράλληλα οδηγίες για όλους τους SSO και το προσωπικό του πλοίου που υπηρετεί στα πλοία χωρών της SOLAS. </a:t>
            </a:r>
          </a:p>
          <a:p>
            <a:pPr marL="0" indent="0">
              <a:buNone/>
            </a:pPr>
            <a:r>
              <a:rPr lang="el-GR" dirty="0"/>
              <a:t>Ο Κώδικας STCW ορίζει περαιτέρω ότι οι SSO και όλο το προσωπικό του πλοίου απαιτείται: </a:t>
            </a:r>
          </a:p>
          <a:p>
            <a:pPr marL="0" indent="0">
              <a:buNone/>
            </a:pPr>
            <a:r>
              <a:rPr lang="el-GR" dirty="0"/>
              <a:t>.1 πληρούν τα κατάλληλα πρότυπα ικανότητας. και </a:t>
            </a:r>
          </a:p>
          <a:p>
            <a:pPr marL="0" indent="0">
              <a:buNone/>
            </a:pPr>
            <a:r>
              <a:rPr lang="el-GR" dirty="0"/>
              <a:t>.2 να </a:t>
            </a:r>
            <a:r>
              <a:rPr lang="el-GR" dirty="0" err="1"/>
              <a:t>πιστοποηθούν</a:t>
            </a:r>
            <a:r>
              <a:rPr lang="el-GR" dirty="0"/>
              <a:t>  με πιστοποιητικό επάρκειας βάσει των κανονισμών V/1-1 και V/1-2 (</a:t>
            </a:r>
            <a:r>
              <a:rPr lang="en-US" dirty="0"/>
              <a:t>Manilla amendments 2010 active 1</a:t>
            </a:r>
            <a:r>
              <a:rPr lang="en-US" baseline="30000" dirty="0"/>
              <a:t>st</a:t>
            </a:r>
            <a:r>
              <a:rPr lang="en-US" dirty="0"/>
              <a:t> Jan 2012</a:t>
            </a:r>
            <a:r>
              <a:rPr lang="el-GR" dirty="0"/>
              <a:t>)</a:t>
            </a:r>
          </a:p>
          <a:p>
            <a:pPr marL="0" indent="0">
              <a:buNone/>
            </a:pPr>
            <a:r>
              <a:rPr lang="el-GR" dirty="0"/>
              <a:t>Ο κώδικας STCW αναγνωρίζει ότι, παρόλο που το προσωπικό του πλοίου δεν είναι ειδικοί σε θέματα ασφάλειας, θα πρέπει λαμβάνουν επαρκή εκπαίδευση σχετικά με την ασφάλεια, ώστε να αποκτήσουν τις απαιτούμενες ικανότητες για την εκτέλεση των ανατεθέντων καθήκοντα και να συμβάλουν συλλογικά στην ενίσχυση της θαλάσσιας ασφάλειας</a:t>
            </a:r>
            <a:endParaRPr lang="en-US" dirty="0"/>
          </a:p>
          <a:p>
            <a:pPr marL="0" indent="0">
              <a:buNone/>
            </a:pPr>
            <a:r>
              <a:rPr lang="el-GR" dirty="0"/>
              <a:t>Ο Κώδικας STCW ορίζει ότι όλοι οι SSO και το προσωπικό του πλοίου θα πρέπει να λαμβάνουν σχετική εκπαίδευση εξοικείωσης πριν αναλάβουν τα καθήκοντά τους 2.9.10 Οδηγίες σχετικά με τις ευθύνες και τα προσόντα των ΟΚΠ, των SSO και του προσωπικού του πλοίου παρέχονται </a:t>
            </a:r>
            <a:r>
              <a:rPr lang="el-GR" dirty="0" err="1"/>
              <a:t>υποενότητα</a:t>
            </a:r>
            <a:endParaRPr lang="en-US" dirty="0"/>
          </a:p>
        </p:txBody>
      </p:sp>
    </p:spTree>
    <p:extLst>
      <p:ext uri="{BB962C8B-B14F-4D97-AF65-F5344CB8AC3E}">
        <p14:creationId xmlns:p14="http://schemas.microsoft.com/office/powerpoint/2010/main" val="4041219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45DD-805A-D24E-A26B-4B57FBBCE2FB}"/>
              </a:ext>
            </a:extLst>
          </p:cNvPr>
          <p:cNvSpPr>
            <a:spLocks noGrp="1"/>
          </p:cNvSpPr>
          <p:nvPr>
            <p:ph type="title"/>
          </p:nvPr>
        </p:nvSpPr>
        <p:spPr>
          <a:xfrm>
            <a:off x="288234" y="1480929"/>
            <a:ext cx="5410201" cy="1093305"/>
          </a:xfrm>
        </p:spPr>
        <p:txBody>
          <a:bodyPr>
            <a:normAutofit/>
          </a:bodyPr>
          <a:lstStyle/>
          <a:p>
            <a:pPr algn="ctr"/>
            <a:r>
              <a:rPr lang="en-US" dirty="0"/>
              <a:t>DECLARATION OF SECURITY</a:t>
            </a:r>
          </a:p>
        </p:txBody>
      </p:sp>
      <p:sp>
        <p:nvSpPr>
          <p:cNvPr id="4" name="Text Placeholder 3">
            <a:extLst>
              <a:ext uri="{FF2B5EF4-FFF2-40B4-BE49-F238E27FC236}">
                <a16:creationId xmlns:a16="http://schemas.microsoft.com/office/drawing/2014/main" id="{70735585-ECC5-BE37-581D-7D180E8A890D}"/>
              </a:ext>
            </a:extLst>
          </p:cNvPr>
          <p:cNvSpPr>
            <a:spLocks noGrp="1"/>
          </p:cNvSpPr>
          <p:nvPr>
            <p:ph type="body" sz="half" idx="2"/>
          </p:nvPr>
        </p:nvSpPr>
        <p:spPr>
          <a:xfrm>
            <a:off x="364993" y="2574234"/>
            <a:ext cx="4489640" cy="4055165"/>
          </a:xfrm>
        </p:spPr>
        <p:txBody>
          <a:bodyPr>
            <a:normAutofit fontScale="77500" lnSpcReduction="20000"/>
          </a:bodyPr>
          <a:lstStyle/>
          <a:p>
            <a:r>
              <a:rPr lang="en-US" dirty="0"/>
              <a:t>T</a:t>
            </a:r>
            <a:r>
              <a:rPr lang="el-GR" dirty="0"/>
              <a:t>ο </a:t>
            </a:r>
            <a:r>
              <a:rPr lang="en-US" dirty="0"/>
              <a:t>Declaration of Security </a:t>
            </a:r>
            <a:r>
              <a:rPr lang="el-GR" dirty="0"/>
              <a:t>είναι η συμφωνία που μεταξύ ενός πλοίου και είτε μιας λιμενικής εγκατάστασης είτε άλλου πλοίου με το οποίο διασυνδέεται, προσδιορίζοντας τα μέτρα ασφαλείας που θα εφαρμόσει το καθένα.</a:t>
            </a:r>
          </a:p>
          <a:p>
            <a:r>
              <a:rPr lang="el-GR" dirty="0"/>
              <a:t>Οι περιστάσεις που δικαιολογούν ένα </a:t>
            </a:r>
            <a:r>
              <a:rPr lang="el-GR" dirty="0" err="1"/>
              <a:t>DoS</a:t>
            </a:r>
            <a:r>
              <a:rPr lang="el-GR" dirty="0"/>
              <a:t> μπορεί να περιλαμβάνουν τα ακόλουθα σενάρια: </a:t>
            </a:r>
          </a:p>
          <a:p>
            <a:r>
              <a:rPr lang="el-GR" dirty="0"/>
              <a:t>1 ένα πλοίο λειτουργεί σε υψηλότερο επίπεδο ασφάλειας από τη λιμενική εγκατάσταση με την οποία διασυνδέεται. </a:t>
            </a:r>
          </a:p>
          <a:p>
            <a:r>
              <a:rPr lang="el-GR" dirty="0"/>
              <a:t>2 μια λιμενική εγκατάσταση ή πλοίο λειτουργεί στο επίπεδο ασφάλειας 3. </a:t>
            </a:r>
          </a:p>
          <a:p>
            <a:r>
              <a:rPr lang="en-US" dirty="0"/>
              <a:t>3</a:t>
            </a:r>
            <a:r>
              <a:rPr lang="el-GR" dirty="0"/>
              <a:t> υπήρξε απειλή για την ασφάλεια ή περιστατικό ασφαλείας που αφορά λιμενική εγκατάσταση ή πλοίο με το οποίο διασυνδέεται. έχει υπάρξει αλλαγή στο επίπεδο ασφάλειας που ισχύει για μια λιμενική εγκατάσταση ή ένα πλοίο με το οποίο διασυνδέεται</a:t>
            </a:r>
          </a:p>
          <a:p>
            <a:r>
              <a:rPr lang="en-US" dirty="0"/>
              <a:t>4</a:t>
            </a:r>
            <a:r>
              <a:rPr lang="el-GR" dirty="0"/>
              <a:t> μια συγκεκριμένη διεπαφή</a:t>
            </a:r>
            <a:r>
              <a:rPr lang="en-US" dirty="0"/>
              <a:t> (interface)</a:t>
            </a:r>
            <a:r>
              <a:rPr lang="el-GR" dirty="0"/>
              <a:t> πλοίου/λιμένα θα μπορούσε να θέσει σε κίνδυνο τις τοπικές εγκαταστάσεις ή τους κατοίκους.</a:t>
            </a:r>
          </a:p>
          <a:p>
            <a:r>
              <a:rPr lang="en-US" dirty="0"/>
              <a:t>5</a:t>
            </a:r>
            <a:r>
              <a:rPr lang="el-GR" dirty="0"/>
              <a:t>. μια συγκεκριμένη διεπαφή πλοίου/λιμένα θα μπορούσε να αποτελέσει σημαντικό κίνδυνο ρύπανσης.</a:t>
            </a:r>
          </a:p>
          <a:p>
            <a:r>
              <a:rPr lang="en-US" dirty="0"/>
              <a:t>6</a:t>
            </a:r>
            <a:r>
              <a:rPr lang="el-GR" dirty="0"/>
              <a:t>. μια διεπαφή πλοίου/λιμένα περιλαμβάνει επιβίβαση ή αποβίβαση επιβατών ή χειρισμό επικίνδυνου φορτίου</a:t>
            </a:r>
            <a:endParaRPr lang="en-US" dirty="0"/>
          </a:p>
        </p:txBody>
      </p:sp>
      <p:pic>
        <p:nvPicPr>
          <p:cNvPr id="8" name="Content Placeholder 7">
            <a:extLst>
              <a:ext uri="{FF2B5EF4-FFF2-40B4-BE49-F238E27FC236}">
                <a16:creationId xmlns:a16="http://schemas.microsoft.com/office/drawing/2014/main" id="{CBEB21B7-2C54-320C-D59C-920BAEB6CF67}"/>
              </a:ext>
            </a:extLst>
          </p:cNvPr>
          <p:cNvPicPr>
            <a:picLocks noGrp="1" noChangeAspect="1"/>
          </p:cNvPicPr>
          <p:nvPr>
            <p:ph idx="1"/>
          </p:nvPr>
        </p:nvPicPr>
        <p:blipFill>
          <a:blip r:embed="rId2"/>
          <a:stretch>
            <a:fillRect/>
          </a:stretch>
        </p:blipFill>
        <p:spPr>
          <a:xfrm>
            <a:off x="4995863" y="800319"/>
            <a:ext cx="7075173" cy="5829080"/>
          </a:xfrm>
        </p:spPr>
      </p:pic>
    </p:spTree>
    <p:extLst>
      <p:ext uri="{BB962C8B-B14F-4D97-AF65-F5344CB8AC3E}">
        <p14:creationId xmlns:p14="http://schemas.microsoft.com/office/powerpoint/2010/main" val="3298152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D0F0-F5A8-B140-E4CC-48BBBAEFC250}"/>
              </a:ext>
            </a:extLst>
          </p:cNvPr>
          <p:cNvSpPr>
            <a:spLocks noGrp="1"/>
          </p:cNvSpPr>
          <p:nvPr>
            <p:ph type="title"/>
          </p:nvPr>
        </p:nvSpPr>
        <p:spPr/>
        <p:txBody>
          <a:bodyPr>
            <a:normAutofit fontScale="90000"/>
          </a:bodyPr>
          <a:lstStyle/>
          <a:p>
            <a:r>
              <a:rPr lang="el-GR" dirty="0"/>
              <a:t>Τι </a:t>
            </a:r>
            <a:r>
              <a:rPr lang="el-GR" dirty="0" err="1"/>
              <a:t>συμβαινει</a:t>
            </a:r>
            <a:r>
              <a:rPr lang="el-GR" dirty="0"/>
              <a:t> με τα </a:t>
            </a:r>
            <a:r>
              <a:rPr lang="el-GR" dirty="0" err="1"/>
              <a:t>πλοια</a:t>
            </a:r>
            <a:r>
              <a:rPr lang="el-GR" dirty="0"/>
              <a:t> </a:t>
            </a:r>
            <a:r>
              <a:rPr lang="el-GR" dirty="0" err="1"/>
              <a:t>απΟ</a:t>
            </a:r>
            <a:r>
              <a:rPr lang="el-GR" dirty="0"/>
              <a:t> </a:t>
            </a:r>
            <a:r>
              <a:rPr lang="el-GR" dirty="0" err="1"/>
              <a:t>χωρεσ</a:t>
            </a:r>
            <a:r>
              <a:rPr lang="el-GR" dirty="0"/>
              <a:t> που δεν </a:t>
            </a:r>
            <a:r>
              <a:rPr lang="el-GR" dirty="0" err="1"/>
              <a:t>συμμετεχουν</a:t>
            </a:r>
            <a:r>
              <a:rPr lang="el-GR" dirty="0"/>
              <a:t> στην </a:t>
            </a:r>
            <a:r>
              <a:rPr lang="en-US" dirty="0" err="1"/>
              <a:t>solas</a:t>
            </a:r>
            <a:r>
              <a:rPr lang="el-GR" dirty="0"/>
              <a:t>;</a:t>
            </a:r>
            <a:endParaRPr lang="en-US" dirty="0"/>
          </a:p>
        </p:txBody>
      </p:sp>
      <p:sp>
        <p:nvSpPr>
          <p:cNvPr id="3" name="Content Placeholder 2">
            <a:extLst>
              <a:ext uri="{FF2B5EF4-FFF2-40B4-BE49-F238E27FC236}">
                <a16:creationId xmlns:a16="http://schemas.microsoft.com/office/drawing/2014/main" id="{C14B78DB-1F59-7C6F-013C-5C0B968DD406}"/>
              </a:ext>
            </a:extLst>
          </p:cNvPr>
          <p:cNvSpPr>
            <a:spLocks noGrp="1"/>
          </p:cNvSpPr>
          <p:nvPr>
            <p:ph idx="1"/>
          </p:nvPr>
        </p:nvSpPr>
        <p:spPr>
          <a:xfrm>
            <a:off x="74816" y="2057401"/>
            <a:ext cx="5084276" cy="4505497"/>
          </a:xfrm>
        </p:spPr>
        <p:txBody>
          <a:bodyPr>
            <a:normAutofit lnSpcReduction="10000"/>
          </a:bodyPr>
          <a:lstStyle/>
          <a:p>
            <a:r>
              <a:rPr lang="el-GR" dirty="0"/>
              <a:t>Ένα πλοίο που φέρει τη σημαία ενός κράτους που δεν είναι συμβαλλόμενο μέρος στη σύμβαση SOLAS δεν απαιτείται να συμμορφώνεται με τον κώδικα. Ωστόσο, ο κώδικας ορίζει ρητά ότι οι κυβερνήσεις δεν πρέπει να παρέχουν ευνοϊκή μεταχείριση σε τέτοια πλοία. Στην πραγματικότητα, αυτό σημαίνει ότι ο Κώδικας ISPS θα πρέπει πράγματι να εφαρμοστεί και σε αυτά τα πλοία, έτσι ώστε τα πλοία των συμβαλλομένων κυβερνήσεων να μην μειονεκτούν από τη συμμόρφωσή τους.</a:t>
            </a:r>
            <a:endParaRPr lang="en-US" dirty="0"/>
          </a:p>
        </p:txBody>
      </p:sp>
      <p:pic>
        <p:nvPicPr>
          <p:cNvPr id="5" name="Picture 4">
            <a:extLst>
              <a:ext uri="{FF2B5EF4-FFF2-40B4-BE49-F238E27FC236}">
                <a16:creationId xmlns:a16="http://schemas.microsoft.com/office/drawing/2014/main" id="{A97DD457-1B43-D94A-410E-1A09FF77ADE8}"/>
              </a:ext>
            </a:extLst>
          </p:cNvPr>
          <p:cNvPicPr>
            <a:picLocks noChangeAspect="1"/>
          </p:cNvPicPr>
          <p:nvPr/>
        </p:nvPicPr>
        <p:blipFill>
          <a:blip r:embed="rId2"/>
          <a:stretch>
            <a:fillRect/>
          </a:stretch>
        </p:blipFill>
        <p:spPr>
          <a:xfrm>
            <a:off x="5159092" y="2161308"/>
            <a:ext cx="6269993" cy="4181302"/>
          </a:xfrm>
          <a:prstGeom prst="rect">
            <a:avLst/>
          </a:prstGeom>
        </p:spPr>
      </p:pic>
    </p:spTree>
    <p:extLst>
      <p:ext uri="{BB962C8B-B14F-4D97-AF65-F5344CB8AC3E}">
        <p14:creationId xmlns:p14="http://schemas.microsoft.com/office/powerpoint/2010/main" val="3538926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9C365-0D15-ACD1-F863-D22FED89686B}"/>
              </a:ext>
            </a:extLst>
          </p:cNvPr>
          <p:cNvPicPr>
            <a:picLocks noChangeAspect="1"/>
          </p:cNvPicPr>
          <p:nvPr/>
        </p:nvPicPr>
        <p:blipFill>
          <a:blip r:embed="rId2"/>
          <a:stretch>
            <a:fillRect/>
          </a:stretch>
        </p:blipFill>
        <p:spPr>
          <a:xfrm>
            <a:off x="1221970" y="238954"/>
            <a:ext cx="9576263" cy="6386332"/>
          </a:xfrm>
          <a:prstGeom prst="rect">
            <a:avLst/>
          </a:prstGeom>
        </p:spPr>
      </p:pic>
    </p:spTree>
    <p:extLst>
      <p:ext uri="{BB962C8B-B14F-4D97-AF65-F5344CB8AC3E}">
        <p14:creationId xmlns:p14="http://schemas.microsoft.com/office/powerpoint/2010/main" val="3557955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D0F0-F5A8-B140-E4CC-48BBBAEFC250}"/>
              </a:ext>
            </a:extLst>
          </p:cNvPr>
          <p:cNvSpPr>
            <a:spLocks noGrp="1"/>
          </p:cNvSpPr>
          <p:nvPr>
            <p:ph type="title"/>
          </p:nvPr>
        </p:nvSpPr>
        <p:spPr/>
        <p:txBody>
          <a:bodyPr>
            <a:normAutofit/>
          </a:bodyPr>
          <a:lstStyle/>
          <a:p>
            <a:r>
              <a:rPr lang="el-GR" dirty="0"/>
              <a:t>Ποιες </a:t>
            </a:r>
            <a:r>
              <a:rPr lang="el-GR" dirty="0" err="1"/>
              <a:t>εΙναι</a:t>
            </a:r>
            <a:r>
              <a:rPr lang="el-GR" dirty="0"/>
              <a:t> οι </a:t>
            </a:r>
            <a:r>
              <a:rPr lang="el-GR" dirty="0" err="1"/>
              <a:t>ευθΥνες</a:t>
            </a:r>
            <a:r>
              <a:rPr lang="el-GR" dirty="0"/>
              <a:t> της </a:t>
            </a:r>
            <a:r>
              <a:rPr lang="el-GR" dirty="0" err="1"/>
              <a:t>εταιρεΙας</a:t>
            </a:r>
            <a:r>
              <a:rPr lang="el-GR" dirty="0"/>
              <a:t> </a:t>
            </a:r>
            <a:r>
              <a:rPr lang="el-GR" dirty="0" err="1"/>
              <a:t>βΑσει</a:t>
            </a:r>
            <a:r>
              <a:rPr lang="el-GR" dirty="0"/>
              <a:t> του </a:t>
            </a:r>
            <a:r>
              <a:rPr lang="el-GR" dirty="0" err="1"/>
              <a:t>ΚΩδικα</a:t>
            </a:r>
            <a:r>
              <a:rPr lang="el-GR" dirty="0"/>
              <a:t> ISPS;</a:t>
            </a:r>
            <a:endParaRPr lang="en-US" dirty="0"/>
          </a:p>
        </p:txBody>
      </p:sp>
      <p:sp>
        <p:nvSpPr>
          <p:cNvPr id="3" name="Content Placeholder 2">
            <a:extLst>
              <a:ext uri="{FF2B5EF4-FFF2-40B4-BE49-F238E27FC236}">
                <a16:creationId xmlns:a16="http://schemas.microsoft.com/office/drawing/2014/main" id="{C14B78DB-1F59-7C6F-013C-5C0B968DD406}"/>
              </a:ext>
            </a:extLst>
          </p:cNvPr>
          <p:cNvSpPr>
            <a:spLocks noGrp="1"/>
          </p:cNvSpPr>
          <p:nvPr>
            <p:ph idx="1"/>
          </p:nvPr>
        </p:nvSpPr>
        <p:spPr>
          <a:xfrm>
            <a:off x="74815" y="2057401"/>
            <a:ext cx="6342609" cy="4505497"/>
          </a:xfrm>
        </p:spPr>
        <p:txBody>
          <a:bodyPr>
            <a:normAutofit lnSpcReduction="10000"/>
          </a:bodyPr>
          <a:lstStyle/>
          <a:p>
            <a:r>
              <a:rPr lang="el-GR" dirty="0"/>
              <a:t>Σύμφωνα με τον Κώδικα ISPS, η εταιρεία διασφαλίζει ότι: </a:t>
            </a:r>
          </a:p>
          <a:p>
            <a:r>
              <a:rPr lang="el-GR" dirty="0"/>
              <a:t>Το </a:t>
            </a:r>
            <a:r>
              <a:rPr lang="en-US" dirty="0"/>
              <a:t>SSP</a:t>
            </a:r>
            <a:r>
              <a:rPr lang="el-GR" dirty="0"/>
              <a:t> δηλώνει ρητά ότι ο πλοίαρχος του πλοίου έχει τόσο την κυρίαρχη εξουσία</a:t>
            </a:r>
            <a:r>
              <a:rPr lang="en-US" dirty="0"/>
              <a:t> (OVERRIDING AUTHORITY)</a:t>
            </a:r>
            <a:r>
              <a:rPr lang="el-GR" dirty="0"/>
              <a:t> όσο και ΤΗΝ ΕΥΘΥΝΗ να αποφασίσει σχετικά με την ασφάλεια του πλοίου και να ζητήσει τη βοήθεια της εταιρείας ή οποιασδήποτε συμβαλλόμενης κυβέρνησης, όπως απαιτείται για την ασφάλεια του πλοίου. </a:t>
            </a:r>
          </a:p>
          <a:p>
            <a:r>
              <a:rPr lang="el-GR" dirty="0"/>
              <a:t>Ο CSO, ο πλοίαρχος και ο SSO λαμβάνουν την υποστήριξη για την εκπλήρωση των καθηκόντων τους σύμφωνα με το Κεφάλαιο XI-2 και αυτό το μέρος του Κώδικα.</a:t>
            </a:r>
            <a:endParaRPr lang="en-US" dirty="0"/>
          </a:p>
        </p:txBody>
      </p:sp>
      <p:pic>
        <p:nvPicPr>
          <p:cNvPr id="6" name="Picture 5">
            <a:extLst>
              <a:ext uri="{FF2B5EF4-FFF2-40B4-BE49-F238E27FC236}">
                <a16:creationId xmlns:a16="http://schemas.microsoft.com/office/drawing/2014/main" id="{8EB80847-42FB-B08E-7E03-370B63390CB6}"/>
              </a:ext>
            </a:extLst>
          </p:cNvPr>
          <p:cNvPicPr>
            <a:picLocks noChangeAspect="1"/>
          </p:cNvPicPr>
          <p:nvPr/>
        </p:nvPicPr>
        <p:blipFill>
          <a:blip r:embed="rId2"/>
          <a:stretch>
            <a:fillRect/>
          </a:stretch>
        </p:blipFill>
        <p:spPr>
          <a:xfrm>
            <a:off x="7032910" y="1903846"/>
            <a:ext cx="3609455" cy="4812607"/>
          </a:xfrm>
          <a:prstGeom prst="rect">
            <a:avLst/>
          </a:prstGeom>
        </p:spPr>
      </p:pic>
    </p:spTree>
    <p:extLst>
      <p:ext uri="{BB962C8B-B14F-4D97-AF65-F5344CB8AC3E}">
        <p14:creationId xmlns:p14="http://schemas.microsoft.com/office/powerpoint/2010/main" val="2049290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D0F0-F5A8-B140-E4CC-48BBBAEFC250}"/>
              </a:ext>
            </a:extLst>
          </p:cNvPr>
          <p:cNvSpPr>
            <a:spLocks noGrp="1"/>
          </p:cNvSpPr>
          <p:nvPr>
            <p:ph type="title"/>
          </p:nvPr>
        </p:nvSpPr>
        <p:spPr/>
        <p:txBody>
          <a:bodyPr>
            <a:normAutofit fontScale="90000"/>
          </a:bodyPr>
          <a:lstStyle/>
          <a:p>
            <a:r>
              <a:rPr lang="el-GR" dirty="0"/>
              <a:t>Οι </a:t>
            </a:r>
            <a:r>
              <a:rPr lang="el-GR" dirty="0" err="1"/>
              <a:t>διαδικασιεσ</a:t>
            </a:r>
            <a:r>
              <a:rPr lang="el-GR" dirty="0"/>
              <a:t> και τα </a:t>
            </a:r>
            <a:r>
              <a:rPr lang="el-GR" dirty="0" err="1"/>
              <a:t>μετρα</a:t>
            </a:r>
            <a:r>
              <a:rPr lang="el-GR" dirty="0"/>
              <a:t> </a:t>
            </a:r>
            <a:r>
              <a:rPr lang="el-GR" dirty="0" err="1"/>
              <a:t>κατα</a:t>
            </a:r>
            <a:r>
              <a:rPr lang="el-GR" dirty="0"/>
              <a:t> τον </a:t>
            </a:r>
            <a:r>
              <a:rPr lang="en-US" dirty="0" err="1"/>
              <a:t>isps</a:t>
            </a:r>
            <a:r>
              <a:rPr lang="en-US" dirty="0"/>
              <a:t> </a:t>
            </a:r>
            <a:r>
              <a:rPr lang="el-GR" dirty="0" err="1"/>
              <a:t>διακρινονται</a:t>
            </a:r>
            <a:r>
              <a:rPr lang="el-GR" dirty="0"/>
              <a:t> σε </a:t>
            </a:r>
            <a:r>
              <a:rPr lang="el-GR" dirty="0" err="1"/>
              <a:t>τρια</a:t>
            </a:r>
            <a:r>
              <a:rPr lang="el-GR" dirty="0"/>
              <a:t> </a:t>
            </a:r>
            <a:r>
              <a:rPr lang="el-GR" dirty="0" err="1"/>
              <a:t>επιπεδα</a:t>
            </a:r>
            <a:r>
              <a:rPr lang="el-GR" dirty="0"/>
              <a:t> </a:t>
            </a:r>
            <a:endParaRPr lang="en-US" dirty="0"/>
          </a:p>
        </p:txBody>
      </p:sp>
      <p:sp>
        <p:nvSpPr>
          <p:cNvPr id="3" name="Content Placeholder 2">
            <a:extLst>
              <a:ext uri="{FF2B5EF4-FFF2-40B4-BE49-F238E27FC236}">
                <a16:creationId xmlns:a16="http://schemas.microsoft.com/office/drawing/2014/main" id="{C14B78DB-1F59-7C6F-013C-5C0B968DD406}"/>
              </a:ext>
            </a:extLst>
          </p:cNvPr>
          <p:cNvSpPr>
            <a:spLocks noGrp="1"/>
          </p:cNvSpPr>
          <p:nvPr>
            <p:ph idx="1"/>
          </p:nvPr>
        </p:nvSpPr>
        <p:spPr>
          <a:xfrm>
            <a:off x="74814" y="2057401"/>
            <a:ext cx="6874625" cy="4505497"/>
          </a:xfrm>
        </p:spPr>
        <p:txBody>
          <a:bodyPr>
            <a:normAutofit fontScale="92500" lnSpcReduction="20000"/>
          </a:bodyPr>
          <a:lstStyle/>
          <a:p>
            <a:r>
              <a:rPr lang="el-GR" dirty="0"/>
              <a:t>Στον κώδικα ISPS υπάρχουν τρία επίπεδα ασφάλειας. Αυτά είναι:</a:t>
            </a:r>
          </a:p>
          <a:p>
            <a:r>
              <a:rPr lang="el-GR" dirty="0"/>
              <a:t> Επίπεδο ασφαλείας 1, (</a:t>
            </a:r>
            <a:r>
              <a:rPr lang="en-US" dirty="0"/>
              <a:t>Security Level 1 </a:t>
            </a:r>
            <a:r>
              <a:rPr lang="el-GR" dirty="0"/>
              <a:t>ή SL1: κανονικό επίπεδο απειλής). Το SL1 είναι το επίπεδο στο οποίο ισχύουν μόνιμα τα ελάχιστα μέτρα προστασίας και ασφάλειας. </a:t>
            </a:r>
          </a:p>
          <a:p>
            <a:r>
              <a:rPr lang="el-GR" dirty="0"/>
              <a:t>Επίπεδο ασφαλείας 2, (</a:t>
            </a:r>
            <a:r>
              <a:rPr lang="en-US" dirty="0"/>
              <a:t>Security Level </a:t>
            </a:r>
            <a:r>
              <a:rPr lang="el-GR" dirty="0"/>
              <a:t>2</a:t>
            </a:r>
            <a:r>
              <a:rPr lang="en-US" dirty="0"/>
              <a:t> </a:t>
            </a:r>
            <a:r>
              <a:rPr lang="el-GR" dirty="0"/>
              <a:t>ή SL2: αυξημένο επίπεδο απειλής). Το SL2 είναι το επίπεδο στο οποίο, ως αποτέλεσμα της αυξημένης απειλής ενός συμβάντος ασφαλείας, διατηρούνται πρόσθετα μέτρα ασφαλείας για τη διάρκεια της απειλής. </a:t>
            </a:r>
          </a:p>
          <a:p>
            <a:r>
              <a:rPr lang="el-GR" dirty="0"/>
              <a:t>Επίπεδο ασφαλείας 3, (</a:t>
            </a:r>
            <a:r>
              <a:rPr lang="en-US" dirty="0"/>
              <a:t>Security Level </a:t>
            </a:r>
            <a:r>
              <a:rPr lang="el-GR" dirty="0"/>
              <a:t>3</a:t>
            </a:r>
            <a:r>
              <a:rPr lang="en-US" dirty="0"/>
              <a:t> </a:t>
            </a:r>
            <a:r>
              <a:rPr lang="el-GR" dirty="0"/>
              <a:t>ή SL3: εξαιρετικό επίπεδο απειλής). Το SL3 είναι το επίπεδο στο οποίο, όταν ένα συμβάν ασφαλείας είναι πιθανό ή επικείμενο (</a:t>
            </a:r>
            <a:r>
              <a:rPr lang="en-US" dirty="0"/>
              <a:t>imminent)</a:t>
            </a:r>
            <a:r>
              <a:rPr lang="el-GR" dirty="0"/>
              <a:t>, ξεκινούν και διατηρούνται περαιτέρω ειδικά προστατευτικά μέτρα ασφαλείας για περιορισμένο χρονικό διάστημα.</a:t>
            </a:r>
            <a:endParaRPr lang="en-US" dirty="0"/>
          </a:p>
        </p:txBody>
      </p:sp>
      <p:pic>
        <p:nvPicPr>
          <p:cNvPr id="5" name="Picture 4">
            <a:extLst>
              <a:ext uri="{FF2B5EF4-FFF2-40B4-BE49-F238E27FC236}">
                <a16:creationId xmlns:a16="http://schemas.microsoft.com/office/drawing/2014/main" id="{689CB2BA-7F3E-1EF5-132F-A647F745D694}"/>
              </a:ext>
            </a:extLst>
          </p:cNvPr>
          <p:cNvPicPr>
            <a:picLocks noChangeAspect="1"/>
          </p:cNvPicPr>
          <p:nvPr/>
        </p:nvPicPr>
        <p:blipFill>
          <a:blip r:embed="rId2"/>
          <a:stretch>
            <a:fillRect/>
          </a:stretch>
        </p:blipFill>
        <p:spPr>
          <a:xfrm rot="10800000">
            <a:off x="7006589" y="2057401"/>
            <a:ext cx="4442460" cy="4442460"/>
          </a:xfrm>
          <a:prstGeom prst="rect">
            <a:avLst/>
          </a:prstGeom>
        </p:spPr>
      </p:pic>
    </p:spTree>
    <p:extLst>
      <p:ext uri="{BB962C8B-B14F-4D97-AF65-F5344CB8AC3E}">
        <p14:creationId xmlns:p14="http://schemas.microsoft.com/office/powerpoint/2010/main" val="1382293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D0F0-F5A8-B140-E4CC-48BBBAEFC250}"/>
              </a:ext>
            </a:extLst>
          </p:cNvPr>
          <p:cNvSpPr>
            <a:spLocks noGrp="1"/>
          </p:cNvSpPr>
          <p:nvPr>
            <p:ph type="title"/>
          </p:nvPr>
        </p:nvSpPr>
        <p:spPr/>
        <p:txBody>
          <a:bodyPr>
            <a:normAutofit/>
          </a:bodyPr>
          <a:lstStyle/>
          <a:p>
            <a:r>
              <a:rPr lang="el-GR" dirty="0"/>
              <a:t>Τι </a:t>
            </a:r>
            <a:r>
              <a:rPr lang="el-GR" dirty="0" err="1"/>
              <a:t>μετρα</a:t>
            </a:r>
            <a:r>
              <a:rPr lang="el-GR" dirty="0"/>
              <a:t> </a:t>
            </a:r>
            <a:r>
              <a:rPr lang="el-GR" dirty="0" err="1"/>
              <a:t>ασφαλειασ</a:t>
            </a:r>
            <a:r>
              <a:rPr lang="el-GR" dirty="0"/>
              <a:t> </a:t>
            </a:r>
            <a:r>
              <a:rPr lang="el-GR" dirty="0" err="1"/>
              <a:t>συνανταμε</a:t>
            </a:r>
            <a:r>
              <a:rPr lang="el-GR" dirty="0"/>
              <a:t> στο </a:t>
            </a:r>
            <a:r>
              <a:rPr lang="el-GR" dirty="0" err="1"/>
              <a:t>επιπεδο</a:t>
            </a:r>
            <a:r>
              <a:rPr lang="el-GR" dirty="0"/>
              <a:t> ένα (1);</a:t>
            </a:r>
            <a:endParaRPr lang="en-US" dirty="0"/>
          </a:p>
        </p:txBody>
      </p:sp>
      <p:sp>
        <p:nvSpPr>
          <p:cNvPr id="3" name="Content Placeholder 2">
            <a:extLst>
              <a:ext uri="{FF2B5EF4-FFF2-40B4-BE49-F238E27FC236}">
                <a16:creationId xmlns:a16="http://schemas.microsoft.com/office/drawing/2014/main" id="{C14B78DB-1F59-7C6F-013C-5C0B968DD406}"/>
              </a:ext>
            </a:extLst>
          </p:cNvPr>
          <p:cNvSpPr>
            <a:spLocks noGrp="1"/>
          </p:cNvSpPr>
          <p:nvPr>
            <p:ph idx="1"/>
          </p:nvPr>
        </p:nvSpPr>
        <p:spPr>
          <a:xfrm>
            <a:off x="74814" y="1895302"/>
            <a:ext cx="8121535" cy="4896195"/>
          </a:xfrm>
        </p:spPr>
        <p:txBody>
          <a:bodyPr>
            <a:normAutofit fontScale="92500" lnSpcReduction="20000"/>
          </a:bodyPr>
          <a:lstStyle/>
          <a:p>
            <a:r>
              <a:rPr lang="el-GR" dirty="0"/>
              <a:t>Όπως αναφέραμε πριν</a:t>
            </a:r>
            <a:r>
              <a:rPr lang="en-US" dirty="0"/>
              <a:t>,</a:t>
            </a:r>
            <a:r>
              <a:rPr lang="el-GR" dirty="0"/>
              <a:t> τα πλοία και οι λιμενικές εγκαταστάσεις κανονικά λειτουργούν στο Επίπεδο Ασφαλείας ένα 1 (</a:t>
            </a:r>
            <a:r>
              <a:rPr lang="en-US" dirty="0"/>
              <a:t>SL1)</a:t>
            </a:r>
            <a:r>
              <a:rPr lang="el-GR" dirty="0"/>
              <a:t>. </a:t>
            </a:r>
            <a:endParaRPr lang="en-US" dirty="0"/>
          </a:p>
          <a:p>
            <a:r>
              <a:rPr lang="el-GR" dirty="0"/>
              <a:t>Όλα τα πλοία στο SL1 πρέπει να ασκούν τις ακόλουθες ενέργειες: </a:t>
            </a:r>
          </a:p>
          <a:p>
            <a:r>
              <a:rPr lang="el-GR" dirty="0"/>
              <a:t>Να διασφαλίζουν τη σωστή εκτέλεση όλων των </a:t>
            </a:r>
            <a:r>
              <a:rPr lang="el-GR" dirty="0" err="1"/>
              <a:t>ρουτινών</a:t>
            </a:r>
            <a:r>
              <a:rPr lang="el-GR" dirty="0"/>
              <a:t> ασφαλείας</a:t>
            </a:r>
          </a:p>
          <a:p>
            <a:r>
              <a:rPr lang="el-GR" dirty="0"/>
              <a:t>Να εκτελούν ελέγχους της πρόσβασης στο πλοίο,</a:t>
            </a:r>
          </a:p>
          <a:p>
            <a:r>
              <a:rPr lang="el-GR" dirty="0"/>
              <a:t>Να ελέγχουν την επιβίβαση ανθρώπων και τους λόγους που επισκέπτονται το πλοίο.</a:t>
            </a:r>
          </a:p>
          <a:p>
            <a:r>
              <a:rPr lang="el-GR" dirty="0"/>
              <a:t>Να βεβαιώνονται ότι μόνο εξουσιοδοτημένα άτομα έχουν πρόσβαση σε απαγορευμένες </a:t>
            </a:r>
            <a:r>
              <a:rPr lang="en-US" dirty="0"/>
              <a:t>(restricted)</a:t>
            </a:r>
            <a:r>
              <a:rPr lang="el-GR" dirty="0"/>
              <a:t> περιοχές</a:t>
            </a:r>
            <a:r>
              <a:rPr lang="en-US" dirty="0"/>
              <a:t> </a:t>
            </a:r>
            <a:r>
              <a:rPr lang="el-GR" dirty="0"/>
              <a:t>του πλοίου</a:t>
            </a:r>
          </a:p>
          <a:p>
            <a:r>
              <a:rPr lang="el-GR" dirty="0"/>
              <a:t>Να παρακολουθούν τις περιοχές του καταστρώματος και τις περιοχές γύρω από το πλοίο </a:t>
            </a:r>
          </a:p>
          <a:p>
            <a:r>
              <a:rPr lang="el-GR" dirty="0"/>
              <a:t>Να επιβλέπουν τη διακίνηση του φορτίου και των εφοδίων. </a:t>
            </a:r>
          </a:p>
          <a:p>
            <a:r>
              <a:rPr lang="el-GR" dirty="0"/>
              <a:t>Να επιβεβαιώνουν ότι η ασφαλής επικοινωνία είναι άμεσα διαθέσιμη.</a:t>
            </a:r>
            <a:endParaRPr lang="en-US" dirty="0"/>
          </a:p>
        </p:txBody>
      </p:sp>
      <p:pic>
        <p:nvPicPr>
          <p:cNvPr id="6" name="Picture 5">
            <a:extLst>
              <a:ext uri="{FF2B5EF4-FFF2-40B4-BE49-F238E27FC236}">
                <a16:creationId xmlns:a16="http://schemas.microsoft.com/office/drawing/2014/main" id="{327EE214-632F-59EF-6034-9175D4F1D4B2}"/>
              </a:ext>
            </a:extLst>
          </p:cNvPr>
          <p:cNvPicPr>
            <a:picLocks noChangeAspect="1"/>
          </p:cNvPicPr>
          <p:nvPr/>
        </p:nvPicPr>
        <p:blipFill>
          <a:blip r:embed="rId2"/>
          <a:stretch>
            <a:fillRect/>
          </a:stretch>
        </p:blipFill>
        <p:spPr>
          <a:xfrm>
            <a:off x="8316536" y="2301845"/>
            <a:ext cx="3711979" cy="3749099"/>
          </a:xfrm>
          <a:prstGeom prst="rect">
            <a:avLst/>
          </a:prstGeom>
        </p:spPr>
      </p:pic>
    </p:spTree>
    <p:extLst>
      <p:ext uri="{BB962C8B-B14F-4D97-AF65-F5344CB8AC3E}">
        <p14:creationId xmlns:p14="http://schemas.microsoft.com/office/powerpoint/2010/main" val="645434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4EAF9-E59E-EC2C-D61E-420EF7C7A72B}"/>
              </a:ext>
            </a:extLst>
          </p:cNvPr>
          <p:cNvSpPr>
            <a:spLocks noGrp="1"/>
          </p:cNvSpPr>
          <p:nvPr>
            <p:ph type="title"/>
          </p:nvPr>
        </p:nvSpPr>
        <p:spPr>
          <a:xfrm>
            <a:off x="182880" y="764373"/>
            <a:ext cx="11323320" cy="1293028"/>
          </a:xfrm>
        </p:spPr>
        <p:txBody>
          <a:bodyPr>
            <a:normAutofit/>
          </a:bodyPr>
          <a:lstStyle/>
          <a:p>
            <a:r>
              <a:rPr lang="el-GR" dirty="0"/>
              <a:t>Τι </a:t>
            </a:r>
            <a:r>
              <a:rPr lang="el-GR" dirty="0" err="1"/>
              <a:t>γινεται</a:t>
            </a:r>
            <a:r>
              <a:rPr lang="el-GR" dirty="0"/>
              <a:t> </a:t>
            </a:r>
            <a:r>
              <a:rPr lang="el-GR" dirty="0" err="1"/>
              <a:t>οταν</a:t>
            </a:r>
            <a:r>
              <a:rPr lang="el-GR" dirty="0"/>
              <a:t> </a:t>
            </a:r>
            <a:r>
              <a:rPr lang="el-GR" dirty="0" err="1"/>
              <a:t>περασουμε</a:t>
            </a:r>
            <a:r>
              <a:rPr lang="el-GR" dirty="0"/>
              <a:t> στο </a:t>
            </a:r>
            <a:r>
              <a:rPr lang="el-GR" dirty="0" err="1"/>
              <a:t>επιπεδο</a:t>
            </a:r>
            <a:r>
              <a:rPr lang="el-GR" dirty="0"/>
              <a:t> </a:t>
            </a:r>
            <a:r>
              <a:rPr lang="el-GR" b="1" dirty="0"/>
              <a:t>δυο (2)</a:t>
            </a:r>
            <a:r>
              <a:rPr lang="el-GR" dirty="0"/>
              <a:t>;</a:t>
            </a:r>
            <a:endParaRPr lang="en-US" dirty="0"/>
          </a:p>
        </p:txBody>
      </p:sp>
      <p:sp>
        <p:nvSpPr>
          <p:cNvPr id="3" name="Content Placeholder 2">
            <a:extLst>
              <a:ext uri="{FF2B5EF4-FFF2-40B4-BE49-F238E27FC236}">
                <a16:creationId xmlns:a16="http://schemas.microsoft.com/office/drawing/2014/main" id="{B31AFB3B-3B46-CCF3-6992-F4333DD32C75}"/>
              </a:ext>
            </a:extLst>
          </p:cNvPr>
          <p:cNvSpPr>
            <a:spLocks noGrp="1"/>
          </p:cNvSpPr>
          <p:nvPr>
            <p:ph sz="half" idx="1"/>
          </p:nvPr>
        </p:nvSpPr>
        <p:spPr>
          <a:xfrm>
            <a:off x="99753" y="1795549"/>
            <a:ext cx="5920047" cy="4962698"/>
          </a:xfrm>
        </p:spPr>
        <p:txBody>
          <a:bodyPr>
            <a:normAutofit fontScale="85000" lnSpcReduction="20000"/>
          </a:bodyPr>
          <a:lstStyle/>
          <a:p>
            <a:r>
              <a:rPr lang="el-GR" dirty="0"/>
              <a:t>Στο επίπεδο ασφάλειας 2 απαιτούνται να εφαρμόζονται πρόσθετα μέτρα προστασίας για την προστασία από τον αυξημένο κίνδυνο συμβάντος ασφαλείας. Αυτοί οι έλεγχοι συνήθως περιλαμβάνουν: </a:t>
            </a:r>
          </a:p>
          <a:p>
            <a:r>
              <a:rPr lang="el-GR" dirty="0"/>
              <a:t>ανάθεση επιπλέον πληρώματος σε περιπολίες στο κατάστρωμα κατά τις μη εργάσιμες ώρες ώστε να αποφευχθεί η μη εξουσιοδοτημένη επιβίβαση.</a:t>
            </a:r>
          </a:p>
          <a:p>
            <a:r>
              <a:rPr lang="el-GR" dirty="0"/>
              <a:t>Τον περιορισμό των σημείων πρόσβασης στο πλοίο με τον με το κλείσιμο και την σφράγιση εισόδων. </a:t>
            </a:r>
          </a:p>
          <a:p>
            <a:r>
              <a:rPr lang="el-GR" dirty="0"/>
              <a:t>Πλήρη ή μερική έρευνα του πλοίου.</a:t>
            </a:r>
          </a:p>
          <a:p>
            <a:r>
              <a:rPr lang="el-GR" dirty="0"/>
              <a:t>Αποτροπή της πρόσβασης στις πλευρές του πλοίου πιθανό κι επικουρούμενη από περιπολίες σκαφών</a:t>
            </a:r>
          </a:p>
          <a:p>
            <a:r>
              <a:rPr lang="el-GR" dirty="0"/>
              <a:t>Αύξηση της συχνότητας των περιπολιών για ανίχνευση μη εξουσιοδοτημένων ατόμων, προσωπικών αντικειμένων και οχημάτων.</a:t>
            </a:r>
          </a:p>
        </p:txBody>
      </p:sp>
      <p:pic>
        <p:nvPicPr>
          <p:cNvPr id="6" name="Content Placeholder 5">
            <a:extLst>
              <a:ext uri="{FF2B5EF4-FFF2-40B4-BE49-F238E27FC236}">
                <a16:creationId xmlns:a16="http://schemas.microsoft.com/office/drawing/2014/main" id="{A4A43474-AABF-9EBE-BE77-4ADFAB175F38}"/>
              </a:ext>
            </a:extLst>
          </p:cNvPr>
          <p:cNvPicPr>
            <a:picLocks noGrp="1" noChangeAspect="1"/>
          </p:cNvPicPr>
          <p:nvPr>
            <p:ph sz="half" idx="2"/>
          </p:nvPr>
        </p:nvPicPr>
        <p:blipFill>
          <a:blip r:embed="rId2"/>
          <a:stretch>
            <a:fillRect/>
          </a:stretch>
        </p:blipFill>
        <p:spPr>
          <a:xfrm>
            <a:off x="6799812" y="4185965"/>
            <a:ext cx="4174374" cy="2311559"/>
          </a:xfrm>
        </p:spPr>
      </p:pic>
      <p:sp>
        <p:nvSpPr>
          <p:cNvPr id="7" name="TextBox 6">
            <a:extLst>
              <a:ext uri="{FF2B5EF4-FFF2-40B4-BE49-F238E27FC236}">
                <a16:creationId xmlns:a16="http://schemas.microsoft.com/office/drawing/2014/main" id="{45C9CA51-3B62-CE41-E5E8-96FEFE77B348}"/>
              </a:ext>
            </a:extLst>
          </p:cNvPr>
          <p:cNvSpPr txBox="1"/>
          <p:nvPr/>
        </p:nvSpPr>
        <p:spPr>
          <a:xfrm>
            <a:off x="6096000" y="1877641"/>
            <a:ext cx="5731623" cy="2308324"/>
          </a:xfrm>
          <a:prstGeom prst="rect">
            <a:avLst/>
          </a:prstGeom>
          <a:noFill/>
        </p:spPr>
        <p:txBody>
          <a:bodyPr wrap="square" rtlCol="0">
            <a:spAutoFit/>
          </a:bodyPr>
          <a:lstStyle/>
          <a:p>
            <a:pPr marL="285750" indent="-285750">
              <a:buFont typeface="Arial" panose="020B0604020202020204" pitchFamily="34" charset="0"/>
              <a:buChar char="•"/>
            </a:pPr>
            <a:r>
              <a:rPr lang="el-GR" dirty="0"/>
              <a:t>Συνοδεία όλων των επισκεπτών στο πλοίο</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l-GR" dirty="0"/>
              <a:t>Παροχή ειδικών ενημερώσεων ασφαλείας σε όλο το πλήρωμα σχετικά με τις απαιτήσεις για αυξημένη επαγρύπνηση, συμπεριλαμβανομένων των διαδικασιών αναφοράς ύποπτων προσώπων, αντικειμένων ή δραστηριοτήτων.</a:t>
            </a:r>
            <a:endParaRPr lang="en-US" dirty="0"/>
          </a:p>
        </p:txBody>
      </p:sp>
    </p:spTree>
    <p:extLst>
      <p:ext uri="{BB962C8B-B14F-4D97-AF65-F5344CB8AC3E}">
        <p14:creationId xmlns:p14="http://schemas.microsoft.com/office/powerpoint/2010/main" val="3937059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4EAF9-E59E-EC2C-D61E-420EF7C7A72B}"/>
              </a:ext>
            </a:extLst>
          </p:cNvPr>
          <p:cNvSpPr>
            <a:spLocks noGrp="1"/>
          </p:cNvSpPr>
          <p:nvPr>
            <p:ph type="title"/>
          </p:nvPr>
        </p:nvSpPr>
        <p:spPr>
          <a:xfrm>
            <a:off x="182880" y="764373"/>
            <a:ext cx="11323320" cy="1293028"/>
          </a:xfrm>
        </p:spPr>
        <p:txBody>
          <a:bodyPr>
            <a:normAutofit/>
          </a:bodyPr>
          <a:lstStyle/>
          <a:p>
            <a:r>
              <a:rPr lang="en-US" dirty="0"/>
              <a:t>…kai</a:t>
            </a:r>
            <a:r>
              <a:rPr lang="el-GR" dirty="0"/>
              <a:t> στο </a:t>
            </a:r>
            <a:r>
              <a:rPr lang="el-GR" dirty="0" err="1"/>
              <a:t>επιπεδο</a:t>
            </a:r>
            <a:r>
              <a:rPr lang="el-GR" dirty="0"/>
              <a:t> </a:t>
            </a:r>
            <a:r>
              <a:rPr lang="el-GR" b="1" dirty="0" err="1"/>
              <a:t>τρια</a:t>
            </a:r>
            <a:r>
              <a:rPr lang="el-GR" b="1" dirty="0"/>
              <a:t> (3)</a:t>
            </a:r>
            <a:r>
              <a:rPr lang="el-GR" dirty="0"/>
              <a:t>;</a:t>
            </a:r>
            <a:endParaRPr lang="en-US" dirty="0"/>
          </a:p>
        </p:txBody>
      </p:sp>
      <p:pic>
        <p:nvPicPr>
          <p:cNvPr id="11" name="Content Placeholder 10">
            <a:extLst>
              <a:ext uri="{FF2B5EF4-FFF2-40B4-BE49-F238E27FC236}">
                <a16:creationId xmlns:a16="http://schemas.microsoft.com/office/drawing/2014/main" id="{F40A87B5-F28E-C2E3-2561-B250A9648CBB}"/>
              </a:ext>
            </a:extLst>
          </p:cNvPr>
          <p:cNvPicPr>
            <a:picLocks noGrp="1" noChangeAspect="1"/>
          </p:cNvPicPr>
          <p:nvPr>
            <p:ph sz="half" idx="1"/>
          </p:nvPr>
        </p:nvPicPr>
        <p:blipFill>
          <a:blip r:embed="rId2"/>
          <a:stretch>
            <a:fillRect/>
          </a:stretch>
        </p:blipFill>
        <p:spPr>
          <a:xfrm>
            <a:off x="7805651" y="1795549"/>
            <a:ext cx="4265201" cy="4979324"/>
          </a:xfrm>
        </p:spPr>
      </p:pic>
      <p:sp>
        <p:nvSpPr>
          <p:cNvPr id="9" name="Content Placeholder 8">
            <a:extLst>
              <a:ext uri="{FF2B5EF4-FFF2-40B4-BE49-F238E27FC236}">
                <a16:creationId xmlns:a16="http://schemas.microsoft.com/office/drawing/2014/main" id="{D51AB328-DBA7-4C5D-C0E7-3A74AC3FFF0F}"/>
              </a:ext>
            </a:extLst>
          </p:cNvPr>
          <p:cNvSpPr>
            <a:spLocks noGrp="1"/>
          </p:cNvSpPr>
          <p:nvPr>
            <p:ph sz="half" idx="2"/>
          </p:nvPr>
        </p:nvSpPr>
        <p:spPr>
          <a:xfrm>
            <a:off x="182879" y="1587732"/>
            <a:ext cx="7747463" cy="5187142"/>
          </a:xfrm>
        </p:spPr>
        <p:txBody>
          <a:bodyPr>
            <a:normAutofit fontScale="85000" lnSpcReduction="20000"/>
          </a:bodyPr>
          <a:lstStyle/>
          <a:p>
            <a:r>
              <a:rPr lang="el-GR" dirty="0"/>
              <a:t>Το επίπεδο ασφαλείας 3 ενεργοποιείται σε εξαιρετικές περιπτώσεις</a:t>
            </a:r>
            <a:r>
              <a:rPr lang="en-US" dirty="0"/>
              <a:t>,</a:t>
            </a:r>
            <a:r>
              <a:rPr lang="el-GR" dirty="0"/>
              <a:t> όταν η απειλή ενός συμβάντος ασφαλείας είναι επικείμενη. </a:t>
            </a:r>
            <a:r>
              <a:rPr lang="en-US" dirty="0"/>
              <a:t>				     </a:t>
            </a:r>
            <a:r>
              <a:rPr lang="el-GR"/>
              <a:t>                                     Γι</a:t>
            </a:r>
            <a:r>
              <a:rPr lang="en-US" dirty="0"/>
              <a:t>’</a:t>
            </a:r>
            <a:r>
              <a:rPr lang="el-GR" dirty="0"/>
              <a:t> αυτόν τον λόγο, το SL3 ισχύει μόνο όταν αξιόπιστες πληροφορίες δείχνουν ότι είναι πιθανό ένα συμβάν ασφαλείας. </a:t>
            </a:r>
            <a:r>
              <a:rPr lang="en-US" dirty="0"/>
              <a:t>                                                                        </a:t>
            </a:r>
            <a:r>
              <a:rPr lang="el-GR" dirty="0"/>
              <a:t>Το SL3 θα πρέπει να διαρκέσει μόνο για τη διάρκεια της απειλής ή του συμβάντος </a:t>
            </a:r>
            <a:r>
              <a:rPr lang="el-GR" dirty="0" err="1"/>
              <a:t>ασφαλείας.Στο</a:t>
            </a:r>
            <a:r>
              <a:rPr lang="el-GR" dirty="0"/>
              <a:t> SSP θα πρέπει να αναφέρονται πιθανά μέτρα ασφαλείας που θα πρέπει να λάβει το πλοίο, σε συνεργασία με το λιμάνι. Αυτά μπορεί να περιλαμβάνουν: </a:t>
            </a:r>
          </a:p>
          <a:p>
            <a:pPr marL="515938" indent="-282575"/>
            <a:r>
              <a:rPr lang="el-GR" dirty="0"/>
              <a:t>Περιορισμός της πρόσβασης σε ένα μόνο ελεγχόμενο σημείο πρόσβασης.</a:t>
            </a:r>
          </a:p>
          <a:p>
            <a:pPr marL="515938" indent="-282575"/>
            <a:r>
              <a:rPr lang="el-GR" dirty="0"/>
              <a:t>Πρόσβαση μόνο σε εκείνα τα άτομα που ανταποκρίνονται στην απειλή.</a:t>
            </a:r>
          </a:p>
          <a:p>
            <a:pPr marL="515938" indent="-282575"/>
            <a:r>
              <a:rPr lang="el-GR" dirty="0"/>
              <a:t>Στενή επίβλεψη ατόμων που δεν είναι πλήρωμα.</a:t>
            </a:r>
          </a:p>
          <a:p>
            <a:pPr marL="515938" indent="-282575"/>
            <a:r>
              <a:rPr lang="el-GR" dirty="0"/>
              <a:t>Αναστολή επιβίβασης ή αποβίβασης. </a:t>
            </a:r>
          </a:p>
          <a:p>
            <a:pPr marL="515938" indent="-282575"/>
            <a:r>
              <a:rPr lang="el-GR" dirty="0"/>
              <a:t>Αναστολή εργασιών φορτίου. </a:t>
            </a:r>
          </a:p>
          <a:p>
            <a:pPr marL="515938" indent="-282575"/>
            <a:r>
              <a:rPr lang="el-GR" dirty="0"/>
              <a:t>Εκκένωση του πλοίου εάν κριθεί απαραίτητο.</a:t>
            </a:r>
          </a:p>
          <a:p>
            <a:pPr marL="515938" indent="-282575"/>
            <a:r>
              <a:rPr lang="el-GR" dirty="0"/>
              <a:t>Προετοιμασία για πλήρη ή μερική έρευνα του πλοίου.</a:t>
            </a:r>
            <a:endParaRPr lang="en-US" dirty="0"/>
          </a:p>
        </p:txBody>
      </p:sp>
    </p:spTree>
    <p:extLst>
      <p:ext uri="{BB962C8B-B14F-4D97-AF65-F5344CB8AC3E}">
        <p14:creationId xmlns:p14="http://schemas.microsoft.com/office/powerpoint/2010/main" val="2045920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1F586-7687-A90C-F968-2B2C0B21ADF3}"/>
              </a:ext>
            </a:extLst>
          </p:cNvPr>
          <p:cNvPicPr>
            <a:picLocks noChangeAspect="1"/>
          </p:cNvPicPr>
          <p:nvPr/>
        </p:nvPicPr>
        <p:blipFill>
          <a:blip r:embed="rId2"/>
          <a:stretch>
            <a:fillRect/>
          </a:stretch>
        </p:blipFill>
        <p:spPr>
          <a:xfrm>
            <a:off x="1741018" y="505787"/>
            <a:ext cx="9564291" cy="5383146"/>
          </a:xfrm>
          <a:prstGeom prst="rect">
            <a:avLst/>
          </a:prstGeom>
        </p:spPr>
      </p:pic>
      <p:sp>
        <p:nvSpPr>
          <p:cNvPr id="4" name="TextBox 3">
            <a:extLst>
              <a:ext uri="{FF2B5EF4-FFF2-40B4-BE49-F238E27FC236}">
                <a16:creationId xmlns:a16="http://schemas.microsoft.com/office/drawing/2014/main" id="{D3AAA6E1-60D7-0D86-6608-845E2677AB90}"/>
              </a:ext>
            </a:extLst>
          </p:cNvPr>
          <p:cNvSpPr txBox="1"/>
          <p:nvPr/>
        </p:nvSpPr>
        <p:spPr>
          <a:xfrm>
            <a:off x="731520" y="6188826"/>
            <a:ext cx="10665229" cy="738664"/>
          </a:xfrm>
          <a:prstGeom prst="rect">
            <a:avLst/>
          </a:prstGeom>
          <a:noFill/>
        </p:spPr>
        <p:txBody>
          <a:bodyPr wrap="square" rtlCol="0">
            <a:spAutoFit/>
          </a:bodyPr>
          <a:lstStyle/>
          <a:p>
            <a:r>
              <a:rPr lang="el-GR" sz="1400" dirty="0"/>
              <a:t>Πηγή:   </a:t>
            </a:r>
            <a:r>
              <a:rPr lang="en-US" sz="1400" dirty="0">
                <a:hlinkClick r:id="rId3"/>
              </a:rPr>
              <a:t>https://www.smh.com.au/world/middle-east/from-the-archives-1985-hijacked-italian-liner-sparks-geopolitical-crisis-20191007-p52yce.html</a:t>
            </a:r>
            <a:endParaRPr lang="en-US" sz="1400" dirty="0"/>
          </a:p>
          <a:p>
            <a:endParaRPr lang="en-US" sz="1400" dirty="0">
              <a:hlinkClick r:id="rId3"/>
            </a:endParaRPr>
          </a:p>
        </p:txBody>
      </p:sp>
    </p:spTree>
    <p:extLst>
      <p:ext uri="{BB962C8B-B14F-4D97-AF65-F5344CB8AC3E}">
        <p14:creationId xmlns:p14="http://schemas.microsoft.com/office/powerpoint/2010/main" val="475463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7EE3-CB01-5EF9-A106-94CEC1CBCB04}"/>
              </a:ext>
            </a:extLst>
          </p:cNvPr>
          <p:cNvSpPr>
            <a:spLocks noGrp="1"/>
          </p:cNvSpPr>
          <p:nvPr>
            <p:ph type="title"/>
          </p:nvPr>
        </p:nvSpPr>
        <p:spPr>
          <a:xfrm>
            <a:off x="955964" y="581891"/>
            <a:ext cx="10550236" cy="631767"/>
          </a:xfrm>
        </p:spPr>
        <p:txBody>
          <a:bodyPr>
            <a:normAutofit/>
          </a:bodyPr>
          <a:lstStyle/>
          <a:p>
            <a:r>
              <a:rPr lang="el-GR" sz="3200" dirty="0"/>
              <a:t>ΙΣΤΟΡΙΚΗ ΑΝΑΔΡΟΜΗ - </a:t>
            </a:r>
            <a:r>
              <a:rPr lang="el-GR" sz="3200" dirty="0" err="1"/>
              <a:t>περιστατικα</a:t>
            </a:r>
            <a:endParaRPr lang="en-US" sz="3200" dirty="0"/>
          </a:p>
        </p:txBody>
      </p:sp>
      <p:sp>
        <p:nvSpPr>
          <p:cNvPr id="3" name="Content Placeholder 2">
            <a:extLst>
              <a:ext uri="{FF2B5EF4-FFF2-40B4-BE49-F238E27FC236}">
                <a16:creationId xmlns:a16="http://schemas.microsoft.com/office/drawing/2014/main" id="{E1BD5DA3-B53C-DD49-579D-183D28220399}"/>
              </a:ext>
            </a:extLst>
          </p:cNvPr>
          <p:cNvSpPr>
            <a:spLocks noGrp="1"/>
          </p:cNvSpPr>
          <p:nvPr>
            <p:ph idx="1"/>
          </p:nvPr>
        </p:nvSpPr>
        <p:spPr>
          <a:xfrm>
            <a:off x="685800" y="1213659"/>
            <a:ext cx="10820400" cy="5527964"/>
          </a:xfrm>
        </p:spPr>
        <p:txBody>
          <a:bodyPr>
            <a:normAutofit fontScale="77500" lnSpcReduction="20000"/>
          </a:bodyPr>
          <a:lstStyle/>
          <a:p>
            <a:r>
              <a:rPr lang="el-GR" dirty="0">
                <a:latin typeface="Segoe UI Variable Display Semil" pitchFamily="2" charset="0"/>
              </a:rPr>
              <a:t>Στις 7 Οκτωβρίου 1985, το </a:t>
            </a:r>
            <a:r>
              <a:rPr lang="el-GR" dirty="0" err="1">
                <a:latin typeface="Segoe UI Variable Display Semil" pitchFamily="2" charset="0"/>
              </a:rPr>
              <a:t>Achille</a:t>
            </a:r>
            <a:r>
              <a:rPr lang="el-GR" dirty="0">
                <a:latin typeface="Segoe UI Variable Display Semil" pitchFamily="2" charset="0"/>
              </a:rPr>
              <a:t> </a:t>
            </a:r>
            <a:r>
              <a:rPr lang="el-GR" dirty="0" err="1">
                <a:latin typeface="Segoe UI Variable Display Semil" pitchFamily="2" charset="0"/>
              </a:rPr>
              <a:t>Lauro</a:t>
            </a:r>
            <a:r>
              <a:rPr lang="el-GR" dirty="0">
                <a:latin typeface="Segoe UI Variable Display Semil" pitchFamily="2" charset="0"/>
              </a:rPr>
              <a:t>, ένα κρουαζιερόπλοιο ιταλικής σημαίας,  ενώ έπλεε από την Αλεξάνδρεια προς το </a:t>
            </a:r>
            <a:r>
              <a:rPr lang="el-GR" dirty="0" err="1">
                <a:latin typeface="Segoe UI Variable Display Semil" pitchFamily="2" charset="0"/>
              </a:rPr>
              <a:t>Πορτ</a:t>
            </a:r>
            <a:r>
              <a:rPr lang="el-GR" dirty="0">
                <a:latin typeface="Segoe UI Variable Display Semil" pitchFamily="2" charset="0"/>
              </a:rPr>
              <a:t> </a:t>
            </a:r>
            <a:r>
              <a:rPr lang="el-GR" dirty="0" err="1">
                <a:latin typeface="Segoe UI Variable Display Semil" pitchFamily="2" charset="0"/>
              </a:rPr>
              <a:t>Σάιντ</a:t>
            </a:r>
            <a:r>
              <a:rPr lang="el-GR" dirty="0">
                <a:latin typeface="Segoe UI Variable Display Semil" pitchFamily="2" charset="0"/>
              </a:rPr>
              <a:t> βρέθηκε σε κατάσταση ένοπλης ομηρίας. Οι πειρατές, μέλη του Μετώπου Απελευθέρωσης της Παλαιστίνης (PLF), ενός τομέα της Οργάνωσης για την Απελευθέρωση της Παλαιστίνης (</a:t>
            </a:r>
            <a:r>
              <a:rPr lang="el-GR" dirty="0">
                <a:latin typeface="Segoe UI Variable Display Semil" pitchFamily="2" charset="0"/>
                <a:hlinkClick r:id="rId2"/>
              </a:rPr>
              <a:t>PLO</a:t>
            </a:r>
            <a:r>
              <a:rPr lang="el-GR" dirty="0">
                <a:latin typeface="Segoe UI Variable Display Semil" pitchFamily="2" charset="0"/>
              </a:rPr>
              <a:t>), είχαν επιβιβαστεί στο πλοίο στη Γένοβα, παριστάνοντας τους τουρίστες. Κράτησαν ομήρους το πλήρωμα και τους επιβάτες του πλοίου και απείλησαν ότι θα σκοτώσουν τους επιβάτες, εκτός εάν το Ισραήλ απελευθερώσει 50 Παλαιστίνιους αιχμαλώτους. Απείλησαν επίσης να ανατινάξουν το πλοίο εάν επιχειρηθεί μια αποστολή διάσωσης. Όταν, το επόμενο απόγευμα, τα αιτήματά τους δεν ικανοποιήθηκαν, οι πειρατές πυροβόλησαν τον </a:t>
            </a:r>
            <a:r>
              <a:rPr lang="el-GR" dirty="0" err="1">
                <a:latin typeface="Segoe UI Variable Display Semil" pitchFamily="2" charset="0"/>
              </a:rPr>
              <a:t>Leon</a:t>
            </a:r>
            <a:r>
              <a:rPr lang="el-GR" dirty="0">
                <a:latin typeface="Segoe UI Variable Display Semil" pitchFamily="2" charset="0"/>
              </a:rPr>
              <a:t> </a:t>
            </a:r>
            <a:r>
              <a:rPr lang="el-GR" dirty="0" err="1">
                <a:latin typeface="Segoe UI Variable Display Semil" pitchFamily="2" charset="0"/>
              </a:rPr>
              <a:t>Klinghoffer</a:t>
            </a:r>
            <a:r>
              <a:rPr lang="el-GR" dirty="0">
                <a:latin typeface="Segoe UI Variable Display Semil" pitchFamily="2" charset="0"/>
              </a:rPr>
              <a:t>, έναν Εβραίο αμερικανικής υπηκοότητας που ήταν εν μέρει παράλυτος και σε αναπηρικό καροτσάκι και πέταξαν το σώμα και την αναπηρική καρέκλα του στη θάλασσα.</a:t>
            </a:r>
          </a:p>
          <a:p>
            <a:pPr>
              <a:buFont typeface="Wingdings" panose="05000000000000000000" pitchFamily="2" charset="2"/>
              <a:buChar char="v"/>
            </a:pPr>
            <a:r>
              <a:rPr lang="en-US" dirty="0">
                <a:hlinkClick r:id="rId3"/>
              </a:rPr>
              <a:t>https://adst.org/2014/09/the-achille-lauro-hijacking-these-sons-of-bitches-must-be-prosecuted/</a:t>
            </a:r>
            <a:endParaRPr lang="en-US" dirty="0"/>
          </a:p>
          <a:p>
            <a:pPr>
              <a:buFont typeface="Wingdings" panose="05000000000000000000" pitchFamily="2" charset="2"/>
              <a:buChar char="v"/>
            </a:pPr>
            <a:r>
              <a:rPr lang="en-US" dirty="0">
                <a:hlinkClick r:id="rId4"/>
              </a:rPr>
              <a:t>https://ir.lawnet.fordham.edu/cgi/viewcontent.cgi?referer=&amp;httpsredir=1&amp;article=1123&amp;context=ilj</a:t>
            </a:r>
            <a:endParaRPr lang="en-US" dirty="0"/>
          </a:p>
          <a:p>
            <a:pPr>
              <a:buFont typeface="Wingdings" panose="05000000000000000000" pitchFamily="2" charset="2"/>
              <a:buChar char="v"/>
            </a:pPr>
            <a:r>
              <a:rPr lang="en-US" dirty="0">
                <a:hlinkClick r:id="rId5"/>
              </a:rPr>
              <a:t>https://www.cambridge.org/core/journals/american-journal-of-international-law/article/abs/terrorism-on-the-high-seas-the-achille-lauro-piracy-and-the-imo-convention-on-maritime-safety/5E5787E66BADEE7FA08808937443513F</a:t>
            </a:r>
            <a:endParaRPr lang="en-US" dirty="0"/>
          </a:p>
          <a:p>
            <a:pPr>
              <a:buFont typeface="Wingdings" panose="05000000000000000000" pitchFamily="2" charset="2"/>
              <a:buChar char="v"/>
            </a:pPr>
            <a:r>
              <a:rPr lang="en-US" dirty="0"/>
              <a:t>TAINIA: </a:t>
            </a:r>
            <a:r>
              <a:rPr lang="en-US" dirty="0">
                <a:hlinkClick r:id="rId6"/>
              </a:rPr>
              <a:t>https://www.imdb.com/title/tt0097508/</a:t>
            </a:r>
            <a:endParaRPr lang="el-GR" dirty="0"/>
          </a:p>
          <a:p>
            <a:pPr marL="0" indent="0">
              <a:buNone/>
            </a:pPr>
            <a:endParaRPr lang="en-US" dirty="0"/>
          </a:p>
          <a:p>
            <a:r>
              <a:rPr lang="el-GR" dirty="0"/>
              <a:t>Μετά από το συγκεκριμένο περιστατικό υιοθετούνται από το Συμβούλιο Ναυτιλιακής Ασφαλείας (</a:t>
            </a:r>
            <a:r>
              <a:rPr lang="en-US" dirty="0">
                <a:hlinkClick r:id="rId7"/>
              </a:rPr>
              <a:t>MSC</a:t>
            </a:r>
            <a:r>
              <a:rPr lang="en-US" dirty="0"/>
              <a:t>) </a:t>
            </a:r>
            <a:r>
              <a:rPr lang="el-GR" dirty="0"/>
              <a:t>του</a:t>
            </a:r>
            <a:r>
              <a:rPr lang="en-US" dirty="0"/>
              <a:t> IMO</a:t>
            </a:r>
            <a:r>
              <a:rPr lang="el-GR" dirty="0"/>
              <a:t> τα πρώτα μέτρα/κανονισμοί ασφάλειας (</a:t>
            </a:r>
            <a:r>
              <a:rPr lang="en-US" dirty="0"/>
              <a:t>security)</a:t>
            </a:r>
            <a:r>
              <a:rPr lang="el-GR" dirty="0"/>
              <a:t> αρχικά για Κρουαζιερόπλοια και</a:t>
            </a:r>
            <a:r>
              <a:rPr lang="en-US" dirty="0"/>
              <a:t> </a:t>
            </a:r>
            <a:r>
              <a:rPr lang="el-GR" dirty="0"/>
              <a:t>τους λιμένες που ελλιμενίζονται</a:t>
            </a:r>
            <a:r>
              <a:rPr lang="en-US" dirty="0"/>
              <a:t>.</a:t>
            </a:r>
          </a:p>
          <a:p>
            <a:r>
              <a:rPr lang="en-US" dirty="0"/>
              <a:t>To 1996 </a:t>
            </a:r>
            <a:r>
              <a:rPr lang="el-GR" dirty="0"/>
              <a:t>οι κανονισμοί αυτοί, απλώνουν το εύρος της εφαρμογής τους σε όλα τα επιβατηγά πλοία που διεξάγουν διεθνείς πλόες.</a:t>
            </a:r>
          </a:p>
          <a:p>
            <a:pPr marL="0" indent="0">
              <a:buNone/>
            </a:pPr>
            <a:r>
              <a:rPr lang="el-GR" dirty="0"/>
              <a:t>(</a:t>
            </a:r>
            <a:r>
              <a:rPr lang="en-US" b="1" dirty="0"/>
              <a:t>Guide to Maritime Security and the ISPS Code</a:t>
            </a:r>
            <a:r>
              <a:rPr lang="el-GR" b="1" dirty="0"/>
              <a:t> §1.4.1, 1.4.3</a:t>
            </a:r>
            <a:r>
              <a:rPr lang="en-US" b="1" dirty="0"/>
              <a:t> -</a:t>
            </a:r>
            <a:r>
              <a:rPr lang="el-GR" b="1" dirty="0"/>
              <a:t> </a:t>
            </a:r>
            <a:r>
              <a:rPr lang="en-US" b="1" dirty="0"/>
              <a:t>IMO Publication KB116E</a:t>
            </a:r>
            <a:r>
              <a:rPr lang="el-GR" b="1" dirty="0"/>
              <a:t>)</a:t>
            </a:r>
            <a:r>
              <a:rPr lang="en-US" dirty="0"/>
              <a:t> </a:t>
            </a:r>
          </a:p>
        </p:txBody>
      </p:sp>
    </p:spTree>
    <p:extLst>
      <p:ext uri="{BB962C8B-B14F-4D97-AF65-F5344CB8AC3E}">
        <p14:creationId xmlns:p14="http://schemas.microsoft.com/office/powerpoint/2010/main" val="542367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3E8198C-6333-677E-CA43-25ABFB76CA10}"/>
              </a:ext>
            </a:extLst>
          </p:cNvPr>
          <p:cNvPicPr>
            <a:picLocks noGrp="1" noChangeAspect="1"/>
          </p:cNvPicPr>
          <p:nvPr>
            <p:ph sz="half" idx="1"/>
          </p:nvPr>
        </p:nvPicPr>
        <p:blipFill>
          <a:blip r:embed="rId2"/>
          <a:stretch>
            <a:fillRect/>
          </a:stretch>
        </p:blipFill>
        <p:spPr>
          <a:xfrm>
            <a:off x="685801" y="150379"/>
            <a:ext cx="4484568" cy="6562783"/>
          </a:xfrm>
        </p:spPr>
      </p:pic>
      <p:sp>
        <p:nvSpPr>
          <p:cNvPr id="4" name="Content Placeholder 3">
            <a:extLst>
              <a:ext uri="{FF2B5EF4-FFF2-40B4-BE49-F238E27FC236}">
                <a16:creationId xmlns:a16="http://schemas.microsoft.com/office/drawing/2014/main" id="{A4515409-2C31-6B1F-4B63-5BD528E9CDD1}"/>
              </a:ext>
            </a:extLst>
          </p:cNvPr>
          <p:cNvSpPr>
            <a:spLocks noGrp="1"/>
          </p:cNvSpPr>
          <p:nvPr>
            <p:ph sz="half" idx="2"/>
          </p:nvPr>
        </p:nvSpPr>
        <p:spPr>
          <a:xfrm>
            <a:off x="5494713" y="1413165"/>
            <a:ext cx="6011487" cy="4805520"/>
          </a:xfrm>
        </p:spPr>
        <p:txBody>
          <a:bodyPr>
            <a:normAutofit/>
          </a:bodyPr>
          <a:lstStyle/>
          <a:p>
            <a:r>
              <a:rPr lang="el-GR" dirty="0"/>
              <a:t>Τον Νοέμβριο του 2001, αμέσως μετά από τις επιθέσεις στους δίδυμους πύργους της Νέας Υόρκης</a:t>
            </a:r>
            <a:r>
              <a:rPr lang="en-US" dirty="0"/>
              <a:t>, </a:t>
            </a:r>
            <a:r>
              <a:rPr lang="el-GR" dirty="0"/>
              <a:t>ο ΙΜΟ εκδίδει το πρώτο ψήφισμα για την αναθεώρηση των μέτρων ασφαλείας σε όλα τα πλοία και λιμένες διεθνώς.</a:t>
            </a:r>
          </a:p>
          <a:p>
            <a:endParaRPr lang="el-GR" dirty="0"/>
          </a:p>
          <a:p>
            <a:r>
              <a:rPr lang="el-GR" dirty="0"/>
              <a:t>Το 2002 στην </a:t>
            </a:r>
            <a:r>
              <a:rPr lang="en-US" dirty="0"/>
              <a:t>SOLAS </a:t>
            </a:r>
            <a:r>
              <a:rPr lang="el-GR" dirty="0"/>
              <a:t>υιοθετούνται μέτρα με γνώμονα την ασφάλεια μέσω τροποποιήσεων, τα οποία στοχεύουν στην ενίσχυση των μέτρων ασφαλείας των πλοίων και των λιμένων.</a:t>
            </a:r>
          </a:p>
          <a:p>
            <a:pPr marL="0" indent="0">
              <a:buNone/>
            </a:pPr>
            <a:r>
              <a:rPr lang="el-GR" sz="1400" dirty="0"/>
              <a:t>(</a:t>
            </a:r>
            <a:r>
              <a:rPr lang="en-US" sz="1400" b="1" dirty="0"/>
              <a:t>Guide to Maritime Security and the ISPS Code</a:t>
            </a:r>
            <a:r>
              <a:rPr lang="el-GR" sz="1400" b="1" dirty="0"/>
              <a:t> §1.4.7)</a:t>
            </a:r>
            <a:endParaRPr lang="el-GR" sz="1400" dirty="0"/>
          </a:p>
        </p:txBody>
      </p:sp>
    </p:spTree>
    <p:extLst>
      <p:ext uri="{BB962C8B-B14F-4D97-AF65-F5344CB8AC3E}">
        <p14:creationId xmlns:p14="http://schemas.microsoft.com/office/powerpoint/2010/main" val="387309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424A-4A63-B3A5-6BE7-EE378EE5B92A}"/>
              </a:ext>
            </a:extLst>
          </p:cNvPr>
          <p:cNvSpPr>
            <a:spLocks noGrp="1"/>
          </p:cNvSpPr>
          <p:nvPr>
            <p:ph type="title"/>
          </p:nvPr>
        </p:nvSpPr>
        <p:spPr>
          <a:xfrm>
            <a:off x="685800" y="1524000"/>
            <a:ext cx="4114800" cy="961505"/>
          </a:xfrm>
        </p:spPr>
        <p:txBody>
          <a:bodyPr>
            <a:normAutofit fontScale="90000"/>
          </a:bodyPr>
          <a:lstStyle/>
          <a:p>
            <a:pPr algn="ctr"/>
            <a:r>
              <a:rPr lang="el-GR" dirty="0"/>
              <a:t>Ο ΠΡΩΤΟΣ ΚΩΔΙΚΑΣ </a:t>
            </a:r>
            <a:r>
              <a:rPr lang="en-US" dirty="0"/>
              <a:t>ISPS</a:t>
            </a:r>
          </a:p>
        </p:txBody>
      </p:sp>
      <p:pic>
        <p:nvPicPr>
          <p:cNvPr id="6" name="Content Placeholder 5">
            <a:extLst>
              <a:ext uri="{FF2B5EF4-FFF2-40B4-BE49-F238E27FC236}">
                <a16:creationId xmlns:a16="http://schemas.microsoft.com/office/drawing/2014/main" id="{6651094E-A654-BD32-968E-DC448D6757AE}"/>
              </a:ext>
            </a:extLst>
          </p:cNvPr>
          <p:cNvPicPr>
            <a:picLocks noGrp="1" noChangeAspect="1"/>
          </p:cNvPicPr>
          <p:nvPr>
            <p:ph idx="1"/>
          </p:nvPr>
        </p:nvPicPr>
        <p:blipFill>
          <a:blip r:embed="rId2"/>
          <a:stretch>
            <a:fillRect/>
          </a:stretch>
        </p:blipFill>
        <p:spPr>
          <a:xfrm>
            <a:off x="5802678" y="746125"/>
            <a:ext cx="4896706" cy="5472113"/>
          </a:xfrm>
        </p:spPr>
      </p:pic>
      <p:sp>
        <p:nvSpPr>
          <p:cNvPr id="4" name="Text Placeholder 3">
            <a:extLst>
              <a:ext uri="{FF2B5EF4-FFF2-40B4-BE49-F238E27FC236}">
                <a16:creationId xmlns:a16="http://schemas.microsoft.com/office/drawing/2014/main" id="{A4536288-6A04-3311-4268-C3DA2493EA5D}"/>
              </a:ext>
            </a:extLst>
          </p:cNvPr>
          <p:cNvSpPr>
            <a:spLocks noGrp="1"/>
          </p:cNvSpPr>
          <p:nvPr>
            <p:ph type="body" sz="half" idx="2"/>
          </p:nvPr>
        </p:nvSpPr>
        <p:spPr>
          <a:xfrm>
            <a:off x="448887" y="2485505"/>
            <a:ext cx="4351713" cy="3898670"/>
          </a:xfrm>
        </p:spPr>
        <p:txBody>
          <a:bodyPr>
            <a:normAutofit lnSpcReduction="10000"/>
          </a:bodyPr>
          <a:lstStyle/>
          <a:p>
            <a:r>
              <a:rPr lang="en-US" dirty="0"/>
              <a:t>TO 2002 H SOLAS </a:t>
            </a:r>
            <a:r>
              <a:rPr lang="el-GR" dirty="0"/>
              <a:t>ΤΡΟΠΟΙΕΙΤΑΙ ΣΤΟ ΚΕΦΑΛΑΙΟ ΧΙ-2 ΏΣΤΕ ΝΑ ΠΕΡΙΕΧΕΙ ΔΕΚΑΤΡΕΙΣ (13) ΥΠΟΧΡΕΩΤΙΚΟΥΣ ΚΑΝΟΝΙΣΜΟΥΣ (</a:t>
            </a:r>
            <a:r>
              <a:rPr lang="en-US" dirty="0"/>
              <a:t>SPECIAL MEASURES TO ENHANCE MARITIME SECURITY) </a:t>
            </a:r>
            <a:r>
              <a:rPr lang="el-GR" dirty="0"/>
              <a:t>ΚΑΘΩΣ ΚΑΙ ΤΗΝ ΠΑΡΑΠΟΜΠΗ ΣΤΗΝ ΕΚΔΟΣΗ ΤΟΥ ΠΡΩΤΟΥ ΚΩΔΙΚΑ </a:t>
            </a:r>
            <a:r>
              <a:rPr lang="en-US" dirty="0"/>
              <a:t>ISPS.</a:t>
            </a:r>
          </a:p>
          <a:p>
            <a:endParaRPr lang="en-US" dirty="0"/>
          </a:p>
          <a:p>
            <a:r>
              <a:rPr lang="el-GR" dirty="0"/>
              <a:t>Ο ΠΡΩΤΟΣ ΑΥΤΟΣ ΚΩΔΙΚΑΣ ΠΕΡΙΕΧΕΙ ΔΥΟ ΕΝΟΤΗΤΕΣ.</a:t>
            </a:r>
          </a:p>
          <a:p>
            <a:r>
              <a:rPr lang="el-GR" dirty="0"/>
              <a:t>Η ΠΡΩΤΗ (</a:t>
            </a:r>
            <a:r>
              <a:rPr lang="en-US" dirty="0"/>
              <a:t>PART </a:t>
            </a:r>
            <a:r>
              <a:rPr lang="el-GR" dirty="0"/>
              <a:t>Α) ΕΊΝΑΙ ΥΠΟΧΡΕΩΤΙΚΕΣ ΕΝΕΡΓΕΙΕΣ ΚΑΙ</a:t>
            </a:r>
          </a:p>
          <a:p>
            <a:r>
              <a:rPr lang="el-GR" dirty="0"/>
              <a:t>Η ΔΕΥΤΕΡΗ (</a:t>
            </a:r>
            <a:r>
              <a:rPr lang="en-US" dirty="0"/>
              <a:t>PART </a:t>
            </a:r>
            <a:r>
              <a:rPr lang="el-GR" dirty="0"/>
              <a:t>Β) ΠΕΡΙΕΧΕΙ ΣΥΣΤΑΣΕΙΣ ΓΙΑ ΤΗΝ ΟΡΘΗ ΤΗΡΗΣΗ ΤΟΥ ΠΡΩΤΟΥ ΜΕΡΟΥΣ ΚΑΙ ΤΩΝ ΔΕΚΑΤΡΙΩΝ ΔΕΣΜΕΥΣΕΩΝ  ΤΟΥ ΚΕΦΑΛΑΙΟΥ ΧΙ-2 ΤΗΣ </a:t>
            </a:r>
            <a:r>
              <a:rPr lang="en-US" dirty="0"/>
              <a:t>SOLAS</a:t>
            </a:r>
            <a:r>
              <a:rPr lang="el-GR" dirty="0"/>
              <a:t> </a:t>
            </a:r>
            <a:endParaRPr lang="en-US" dirty="0"/>
          </a:p>
        </p:txBody>
      </p:sp>
    </p:spTree>
    <p:extLst>
      <p:ext uri="{BB962C8B-B14F-4D97-AF65-F5344CB8AC3E}">
        <p14:creationId xmlns:p14="http://schemas.microsoft.com/office/powerpoint/2010/main" val="2514973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E971-7A1D-EBE9-B485-304AC67E58F9}"/>
              </a:ext>
            </a:extLst>
          </p:cNvPr>
          <p:cNvSpPr>
            <a:spLocks noGrp="1"/>
          </p:cNvSpPr>
          <p:nvPr>
            <p:ph type="title"/>
          </p:nvPr>
        </p:nvSpPr>
        <p:spPr>
          <a:xfrm>
            <a:off x="2564296" y="764373"/>
            <a:ext cx="8941903" cy="864922"/>
          </a:xfrm>
        </p:spPr>
        <p:txBody>
          <a:bodyPr>
            <a:normAutofit/>
          </a:bodyPr>
          <a:lstStyle/>
          <a:p>
            <a:pPr algn="ctr"/>
            <a:r>
              <a:rPr lang="en-US" sz="2800" dirty="0"/>
              <a:t>Trends </a:t>
            </a:r>
            <a:r>
              <a:rPr lang="el-GR" sz="2800" dirty="0"/>
              <a:t>ΠΕΡΙΣΤΑΤΙΚΩΝ ΕΠΙΘΕΣΗΣ ΣΕ ΠΛΟΙΑ ΤΑ </a:t>
            </a:r>
            <a:r>
              <a:rPr lang="el-GR" sz="2800" dirty="0" err="1"/>
              <a:t>τελευταια</a:t>
            </a:r>
            <a:r>
              <a:rPr lang="el-GR" sz="2800" dirty="0"/>
              <a:t> 4 </a:t>
            </a:r>
            <a:r>
              <a:rPr lang="el-GR" sz="2800" dirty="0" err="1"/>
              <a:t>χρονια</a:t>
            </a:r>
            <a:endParaRPr lang="en-US" sz="2800" dirty="0"/>
          </a:p>
        </p:txBody>
      </p:sp>
      <p:pic>
        <p:nvPicPr>
          <p:cNvPr id="5" name="Content Placeholder 4">
            <a:extLst>
              <a:ext uri="{FF2B5EF4-FFF2-40B4-BE49-F238E27FC236}">
                <a16:creationId xmlns:a16="http://schemas.microsoft.com/office/drawing/2014/main" id="{412358EC-DA6B-885F-C778-74622E530E2F}"/>
              </a:ext>
            </a:extLst>
          </p:cNvPr>
          <p:cNvPicPr>
            <a:picLocks noGrp="1" noChangeAspect="1"/>
          </p:cNvPicPr>
          <p:nvPr>
            <p:ph idx="1"/>
          </p:nvPr>
        </p:nvPicPr>
        <p:blipFill>
          <a:blip r:embed="rId2"/>
          <a:stretch>
            <a:fillRect/>
          </a:stretch>
        </p:blipFill>
        <p:spPr>
          <a:xfrm>
            <a:off x="989833" y="1554479"/>
            <a:ext cx="9807650" cy="4767748"/>
          </a:xfrm>
        </p:spPr>
      </p:pic>
      <p:sp>
        <p:nvSpPr>
          <p:cNvPr id="7" name="TextBox 6">
            <a:extLst>
              <a:ext uri="{FF2B5EF4-FFF2-40B4-BE49-F238E27FC236}">
                <a16:creationId xmlns:a16="http://schemas.microsoft.com/office/drawing/2014/main" id="{43BCEF7B-E758-8ABE-83B9-6CF73184FF3B}"/>
              </a:ext>
            </a:extLst>
          </p:cNvPr>
          <p:cNvSpPr txBox="1"/>
          <p:nvPr/>
        </p:nvSpPr>
        <p:spPr>
          <a:xfrm>
            <a:off x="1233271" y="6322227"/>
            <a:ext cx="9032598" cy="369332"/>
          </a:xfrm>
          <a:prstGeom prst="rect">
            <a:avLst/>
          </a:prstGeom>
          <a:noFill/>
        </p:spPr>
        <p:txBody>
          <a:bodyPr wrap="square" rtlCol="0">
            <a:spAutoFit/>
          </a:bodyPr>
          <a:lstStyle/>
          <a:p>
            <a:r>
              <a:rPr lang="el-GR" dirty="0"/>
              <a:t>Στα στενά της Σιγκαπούρης παρατηρούνται αυξανόμενα περιστατικά πειρατείας</a:t>
            </a:r>
            <a:endParaRPr lang="en-US" dirty="0"/>
          </a:p>
        </p:txBody>
      </p:sp>
      <p:sp>
        <p:nvSpPr>
          <p:cNvPr id="8" name="TextBox 7">
            <a:extLst>
              <a:ext uri="{FF2B5EF4-FFF2-40B4-BE49-F238E27FC236}">
                <a16:creationId xmlns:a16="http://schemas.microsoft.com/office/drawing/2014/main" id="{D7FA0471-94F2-722C-56B6-F0ACE02F71AE}"/>
              </a:ext>
            </a:extLst>
          </p:cNvPr>
          <p:cNvSpPr txBox="1"/>
          <p:nvPr/>
        </p:nvSpPr>
        <p:spPr>
          <a:xfrm>
            <a:off x="1812174" y="5939738"/>
            <a:ext cx="7406640" cy="307777"/>
          </a:xfrm>
          <a:prstGeom prst="rect">
            <a:avLst/>
          </a:prstGeom>
          <a:noFill/>
        </p:spPr>
        <p:txBody>
          <a:bodyPr wrap="square" rtlCol="0">
            <a:spAutoFit/>
          </a:bodyPr>
          <a:lstStyle/>
          <a:p>
            <a:r>
              <a:rPr lang="el-GR" sz="1400" dirty="0">
                <a:solidFill>
                  <a:schemeClr val="bg1"/>
                </a:solidFill>
              </a:rPr>
              <a:t>Πηγή:</a:t>
            </a:r>
            <a:r>
              <a:rPr lang="en-US" sz="1400" dirty="0">
                <a:solidFill>
                  <a:schemeClr val="bg1"/>
                </a:solidFill>
              </a:rPr>
              <a:t> </a:t>
            </a:r>
            <a:r>
              <a:rPr lang="en-US" sz="1400" dirty="0">
                <a:solidFill>
                  <a:schemeClr val="bg1"/>
                </a:solidFill>
                <a:hlinkClick r:id="rId3"/>
              </a:rPr>
              <a:t>2022 Annual IMB Piracy and Armed Robbery Report</a:t>
            </a:r>
            <a:endParaRPr lang="en-US" sz="1400" dirty="0">
              <a:solidFill>
                <a:schemeClr val="bg1"/>
              </a:solidFill>
            </a:endParaRPr>
          </a:p>
        </p:txBody>
      </p:sp>
    </p:spTree>
    <p:extLst>
      <p:ext uri="{BB962C8B-B14F-4D97-AF65-F5344CB8AC3E}">
        <p14:creationId xmlns:p14="http://schemas.microsoft.com/office/powerpoint/2010/main" val="335351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385F962-4A9D-7B97-9D3A-1BF8BEAF1EDF}"/>
              </a:ext>
            </a:extLst>
          </p:cNvPr>
          <p:cNvPicPr>
            <a:picLocks noGrp="1" noChangeAspect="1"/>
          </p:cNvPicPr>
          <p:nvPr>
            <p:ph idx="1"/>
          </p:nvPr>
        </p:nvPicPr>
        <p:blipFill>
          <a:blip r:embed="rId2"/>
          <a:stretch>
            <a:fillRect/>
          </a:stretch>
        </p:blipFill>
        <p:spPr>
          <a:xfrm>
            <a:off x="790577" y="1272209"/>
            <a:ext cx="9623195" cy="4821417"/>
          </a:xfrm>
        </p:spPr>
      </p:pic>
      <p:sp>
        <p:nvSpPr>
          <p:cNvPr id="7" name="TextBox 6">
            <a:extLst>
              <a:ext uri="{FF2B5EF4-FFF2-40B4-BE49-F238E27FC236}">
                <a16:creationId xmlns:a16="http://schemas.microsoft.com/office/drawing/2014/main" id="{43BCEF7B-E758-8ABE-83B9-6CF73184FF3B}"/>
              </a:ext>
            </a:extLst>
          </p:cNvPr>
          <p:cNvSpPr txBox="1"/>
          <p:nvPr/>
        </p:nvSpPr>
        <p:spPr>
          <a:xfrm>
            <a:off x="656704" y="6093627"/>
            <a:ext cx="10706793" cy="646331"/>
          </a:xfrm>
          <a:prstGeom prst="rect">
            <a:avLst/>
          </a:prstGeom>
          <a:noFill/>
        </p:spPr>
        <p:txBody>
          <a:bodyPr wrap="square" rtlCol="0">
            <a:spAutoFit/>
          </a:bodyPr>
          <a:lstStyle/>
          <a:p>
            <a:r>
              <a:rPr lang="el-GR" dirty="0"/>
              <a:t>Σε αντίθεση με τα στενά της Σιγκαπούρης στον κόλπο της Γουινέας παρατηρούμε δραματική μείωση που αποδίδεται στην παρουσία ισχυρής ναυτικής δύναμης από τα παράλια κράτη.</a:t>
            </a:r>
            <a:endParaRPr lang="en-US" dirty="0"/>
          </a:p>
        </p:txBody>
      </p:sp>
      <p:sp>
        <p:nvSpPr>
          <p:cNvPr id="8" name="TextBox 7">
            <a:extLst>
              <a:ext uri="{FF2B5EF4-FFF2-40B4-BE49-F238E27FC236}">
                <a16:creationId xmlns:a16="http://schemas.microsoft.com/office/drawing/2014/main" id="{D7FA0471-94F2-722C-56B6-F0ACE02F71AE}"/>
              </a:ext>
            </a:extLst>
          </p:cNvPr>
          <p:cNvSpPr txBox="1"/>
          <p:nvPr/>
        </p:nvSpPr>
        <p:spPr>
          <a:xfrm>
            <a:off x="1315080" y="5785849"/>
            <a:ext cx="7406640" cy="307777"/>
          </a:xfrm>
          <a:prstGeom prst="rect">
            <a:avLst/>
          </a:prstGeom>
          <a:noFill/>
        </p:spPr>
        <p:txBody>
          <a:bodyPr wrap="square" rtlCol="0">
            <a:spAutoFit/>
          </a:bodyPr>
          <a:lstStyle/>
          <a:p>
            <a:r>
              <a:rPr lang="el-GR" sz="1400" dirty="0">
                <a:solidFill>
                  <a:schemeClr val="bg1"/>
                </a:solidFill>
              </a:rPr>
              <a:t>Πηγή:</a:t>
            </a:r>
            <a:r>
              <a:rPr lang="en-US" sz="1400" dirty="0">
                <a:solidFill>
                  <a:schemeClr val="bg1"/>
                </a:solidFill>
              </a:rPr>
              <a:t> </a:t>
            </a:r>
            <a:r>
              <a:rPr lang="en-US" sz="1400" dirty="0">
                <a:solidFill>
                  <a:schemeClr val="bg1"/>
                </a:solidFill>
                <a:hlinkClick r:id="rId3"/>
              </a:rPr>
              <a:t>2022 Annual IMB Piracy and Armed Robbery Report</a:t>
            </a:r>
            <a:endParaRPr lang="en-US" sz="1400" dirty="0">
              <a:solidFill>
                <a:schemeClr val="bg1"/>
              </a:solidFill>
            </a:endParaRPr>
          </a:p>
        </p:txBody>
      </p:sp>
    </p:spTree>
    <p:extLst>
      <p:ext uri="{BB962C8B-B14F-4D97-AF65-F5344CB8AC3E}">
        <p14:creationId xmlns:p14="http://schemas.microsoft.com/office/powerpoint/2010/main" val="773165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5E96D0D-5AEF-DACB-C6E2-CF4095631380}"/>
              </a:ext>
            </a:extLst>
          </p:cNvPr>
          <p:cNvPicPr>
            <a:picLocks noGrp="1" noChangeAspect="1"/>
          </p:cNvPicPr>
          <p:nvPr>
            <p:ph idx="1"/>
          </p:nvPr>
        </p:nvPicPr>
        <p:blipFill>
          <a:blip r:embed="rId2"/>
          <a:stretch>
            <a:fillRect/>
          </a:stretch>
        </p:blipFill>
        <p:spPr>
          <a:xfrm>
            <a:off x="1240265" y="955136"/>
            <a:ext cx="9146126" cy="4882307"/>
          </a:xfrm>
        </p:spPr>
      </p:pic>
      <p:sp>
        <p:nvSpPr>
          <p:cNvPr id="7" name="TextBox 6">
            <a:extLst>
              <a:ext uri="{FF2B5EF4-FFF2-40B4-BE49-F238E27FC236}">
                <a16:creationId xmlns:a16="http://schemas.microsoft.com/office/drawing/2014/main" id="{43BCEF7B-E758-8ABE-83B9-6CF73184FF3B}"/>
              </a:ext>
            </a:extLst>
          </p:cNvPr>
          <p:cNvSpPr txBox="1"/>
          <p:nvPr/>
        </p:nvSpPr>
        <p:spPr>
          <a:xfrm>
            <a:off x="631766" y="5837442"/>
            <a:ext cx="10789921" cy="369332"/>
          </a:xfrm>
          <a:prstGeom prst="rect">
            <a:avLst/>
          </a:prstGeom>
          <a:noFill/>
        </p:spPr>
        <p:txBody>
          <a:bodyPr wrap="square" rtlCol="0">
            <a:spAutoFit/>
          </a:bodyPr>
          <a:lstStyle/>
          <a:p>
            <a:r>
              <a:rPr lang="el-GR" dirty="0"/>
              <a:t>Επίσης στα παράλια της Νότιας Αμερικής παρατηρείται μία ελαφρά μείωση επιθέσεων σε πλοία.</a:t>
            </a:r>
          </a:p>
        </p:txBody>
      </p:sp>
      <p:sp>
        <p:nvSpPr>
          <p:cNvPr id="8" name="TextBox 7">
            <a:extLst>
              <a:ext uri="{FF2B5EF4-FFF2-40B4-BE49-F238E27FC236}">
                <a16:creationId xmlns:a16="http://schemas.microsoft.com/office/drawing/2014/main" id="{D7FA0471-94F2-722C-56B6-F0ACE02F71AE}"/>
              </a:ext>
            </a:extLst>
          </p:cNvPr>
          <p:cNvSpPr txBox="1"/>
          <p:nvPr/>
        </p:nvSpPr>
        <p:spPr>
          <a:xfrm>
            <a:off x="1373269" y="5529665"/>
            <a:ext cx="7406640" cy="307777"/>
          </a:xfrm>
          <a:prstGeom prst="rect">
            <a:avLst/>
          </a:prstGeom>
          <a:noFill/>
        </p:spPr>
        <p:txBody>
          <a:bodyPr wrap="square" rtlCol="0">
            <a:spAutoFit/>
          </a:bodyPr>
          <a:lstStyle/>
          <a:p>
            <a:r>
              <a:rPr lang="el-GR" sz="1400" dirty="0">
                <a:solidFill>
                  <a:schemeClr val="bg1"/>
                </a:solidFill>
              </a:rPr>
              <a:t>Πηγή:</a:t>
            </a:r>
            <a:r>
              <a:rPr lang="en-US" sz="1400" dirty="0">
                <a:solidFill>
                  <a:schemeClr val="bg1"/>
                </a:solidFill>
              </a:rPr>
              <a:t> </a:t>
            </a:r>
            <a:r>
              <a:rPr lang="en-US" sz="1400" dirty="0">
                <a:solidFill>
                  <a:schemeClr val="bg1"/>
                </a:solidFill>
                <a:hlinkClick r:id="rId3"/>
              </a:rPr>
              <a:t>2022 Annual IMB Piracy and Armed Robbery Report</a:t>
            </a:r>
            <a:endParaRPr lang="en-US" sz="1400" dirty="0">
              <a:solidFill>
                <a:schemeClr val="bg1"/>
              </a:solidFill>
            </a:endParaRPr>
          </a:p>
        </p:txBody>
      </p:sp>
      <p:sp>
        <p:nvSpPr>
          <p:cNvPr id="10" name="TextBox 9">
            <a:extLst>
              <a:ext uri="{FF2B5EF4-FFF2-40B4-BE49-F238E27FC236}">
                <a16:creationId xmlns:a16="http://schemas.microsoft.com/office/drawing/2014/main" id="{5F975BA9-969C-248A-62E2-744F7C23B42F}"/>
              </a:ext>
            </a:extLst>
          </p:cNvPr>
          <p:cNvSpPr txBox="1"/>
          <p:nvPr/>
        </p:nvSpPr>
        <p:spPr>
          <a:xfrm>
            <a:off x="1679170" y="6329885"/>
            <a:ext cx="7813965" cy="369332"/>
          </a:xfrm>
          <a:prstGeom prst="rect">
            <a:avLst/>
          </a:prstGeom>
          <a:noFill/>
          <a:ln w="22225">
            <a:gradFill flip="none" rotWithShape="1">
              <a:gsLst>
                <a:gs pos="0">
                  <a:schemeClr val="accent3">
                    <a:lumMod val="0"/>
                    <a:lumOff val="100000"/>
                  </a:schemeClr>
                </a:gs>
                <a:gs pos="83000">
                  <a:schemeClr val="accent3">
                    <a:lumMod val="0"/>
                    <a:lumOff val="100000"/>
                  </a:schemeClr>
                </a:gs>
                <a:gs pos="100000">
                  <a:schemeClr val="accent3">
                    <a:lumMod val="100000"/>
                  </a:schemeClr>
                </a:gs>
              </a:gsLst>
              <a:path path="circle">
                <a:fillToRect l="50000" t="-80000" r="50000" b="180000"/>
              </a:path>
              <a:tileRect/>
            </a:gradFill>
          </a:ln>
        </p:spPr>
        <p:txBody>
          <a:bodyPr wrap="square" rtlCol="0">
            <a:spAutoFit/>
          </a:bodyPr>
          <a:lstStyle/>
          <a:p>
            <a:r>
              <a:rPr lang="en-US" b="1" dirty="0"/>
              <a:t>Further Reading:   </a:t>
            </a:r>
            <a:r>
              <a:rPr lang="en-US" dirty="0">
                <a:hlinkClick r:id="rId4"/>
              </a:rPr>
              <a:t>GARD P&amp;I – PIRACY TRENDS AND HIGH RISK AREAS</a:t>
            </a:r>
            <a:endParaRPr lang="en-US" dirty="0"/>
          </a:p>
        </p:txBody>
      </p:sp>
    </p:spTree>
    <p:extLst>
      <p:ext uri="{BB962C8B-B14F-4D97-AF65-F5344CB8AC3E}">
        <p14:creationId xmlns:p14="http://schemas.microsoft.com/office/powerpoint/2010/main" val="244156179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479</TotalTime>
  <Words>2340</Words>
  <Application>Microsoft Office PowerPoint</Application>
  <PresentationFormat>Widescreen</PresentationFormat>
  <Paragraphs>132</Paragraphs>
  <Slides>24</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Arial</vt:lpstr>
      <vt:lpstr>Century Gothic</vt:lpstr>
      <vt:lpstr>Segoe UI Variable Display Semil</vt:lpstr>
      <vt:lpstr>Wingdings</vt:lpstr>
      <vt:lpstr>Vapor Trail</vt:lpstr>
      <vt:lpstr>Packager Shell Object</vt:lpstr>
      <vt:lpstr>ΑΞΙΩΜΑΤΙΚΟΣ ΑΣΦΑΛΕΙΑΣ ΠΛΟΙΟΥ (SSO) - ISPS</vt:lpstr>
      <vt:lpstr>PowerPoint Presentation</vt:lpstr>
      <vt:lpstr>PowerPoint Presentation</vt:lpstr>
      <vt:lpstr>ΙΣΤΟΡΙΚΗ ΑΝΑΔΡΟΜΗ - περιστατικα</vt:lpstr>
      <vt:lpstr>PowerPoint Presentation</vt:lpstr>
      <vt:lpstr>Ο ΠΡΩΤΟΣ ΚΩΔΙΚΑΣ ISPS</vt:lpstr>
      <vt:lpstr>Trends ΠΕΡΙΣΤΑΤΙΚΩΝ ΕΠΙΘΕΣΗΣ ΣΕ ΠΛΟΙΑ ΤΑ τελευταια 4 χρονια</vt:lpstr>
      <vt:lpstr>PowerPoint Presentation</vt:lpstr>
      <vt:lpstr>PowerPoint Presentation</vt:lpstr>
      <vt:lpstr>ΒασικΑ στοιχεΙα του ΚΩδικα ISPS</vt:lpstr>
      <vt:lpstr>Ship security plan</vt:lpstr>
      <vt:lpstr>Ship security OFFICER (sso)</vt:lpstr>
      <vt:lpstr>Ship security ALERT SYSTEMS (ΣυστΗματα ΕιδοποΙησης ΑσφαλεΙας ΠλοΙου)</vt:lpstr>
      <vt:lpstr>Παραδειγμα μηνυματοσ ssas</vt:lpstr>
      <vt:lpstr>Port Facility Security Officer (PFSO)</vt:lpstr>
      <vt:lpstr>Company security officer</vt:lpstr>
      <vt:lpstr>Υποχρεωσεις ΕΚΠΑΙΔΕΥΣΗΣ τΩΝ ΝΑΥΤΙΚΩΝ.</vt:lpstr>
      <vt:lpstr>DECLARATION OF SECURITY</vt:lpstr>
      <vt:lpstr>Τι συμβαινει με τα πλοια απΟ χωρεσ που δεν συμμετεχουν στην solas;</vt:lpstr>
      <vt:lpstr>Ποιες εΙναι οι ευθΥνες της εταιρεΙας βΑσει του ΚΩδικα ISPS;</vt:lpstr>
      <vt:lpstr>Οι διαδικασιεσ και τα μετρα κατα τον isps διακρινονται σε τρια επιπεδα </vt:lpstr>
      <vt:lpstr>Τι μετρα ασφαλειασ συνανταμε στο επιπεδο ένα (1);</vt:lpstr>
      <vt:lpstr>Τι γινεται οταν περασουμε στο επιπεδο δυο (2);</vt:lpstr>
      <vt:lpstr>…kai στο επιπεδο τρια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ΑΞΙΩΜΑΤΙΚΟΣ ΑΣΦΑΛΕΙΑΣ ΠΛΟΙΟΥ (SSO) - ISPS</dc:title>
  <dc:creator>Θρασύβουλος Κοτσιφάκης</dc:creator>
  <cp:lastModifiedBy>Θρασύβουλος Κοτσιφάκης</cp:lastModifiedBy>
  <cp:revision>13</cp:revision>
  <dcterms:created xsi:type="dcterms:W3CDTF">2023-10-23T15:43:29Z</dcterms:created>
  <dcterms:modified xsi:type="dcterms:W3CDTF">2023-10-30T20:58:23Z</dcterms:modified>
</cp:coreProperties>
</file>